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2"/>
  </p:notesMasterIdLst>
  <p:sldIdLst>
    <p:sldId id="932" r:id="rId3"/>
    <p:sldId id="951" r:id="rId4"/>
    <p:sldId id="948" r:id="rId5"/>
    <p:sldId id="909" r:id="rId6"/>
    <p:sldId id="260" r:id="rId7"/>
    <p:sldId id="920" r:id="rId8"/>
    <p:sldId id="921" r:id="rId9"/>
    <p:sldId id="950" r:id="rId10"/>
    <p:sldId id="949"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095" autoAdjust="0"/>
  </p:normalViewPr>
  <p:slideViewPr>
    <p:cSldViewPr snapToGrid="0">
      <p:cViewPr varScale="1">
        <p:scale>
          <a:sx n="81" d="100"/>
          <a:sy n="81" d="100"/>
        </p:scale>
        <p:origin x="12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6C15F13-ECF4-487B-883A-160BB12A0BD8}" type="datetimeFigureOut">
              <a:rPr kumimoji="1" lang="ja-JP" altLang="en-US" smtClean="0"/>
              <a:t>2026/3/29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0F469899-1B20-4256-99F9-E522484B4A03}" type="slidenum">
              <a:rPr kumimoji="1" lang="ja-JP" altLang="en-US" smtClean="0"/>
              <a:t>‹#›</a:t>
            </a:fld>
            <a:endParaRPr kumimoji="1" lang="ja-JP" altLang="en-US"/>
          </a:p>
        </p:txBody>
      </p:sp>
    </p:spTree>
    <p:extLst>
      <p:ext uri="{BB962C8B-B14F-4D97-AF65-F5344CB8AC3E}">
        <p14:creationId xmlns:p14="http://schemas.microsoft.com/office/powerpoint/2010/main" val="28713726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a:t>
            </a:fld>
            <a:endParaRPr kumimoji="1" lang="ja-JP" altLang="en-US"/>
          </a:p>
        </p:txBody>
      </p:sp>
    </p:spTree>
    <p:extLst>
      <p:ext uri="{BB962C8B-B14F-4D97-AF65-F5344CB8AC3E}">
        <p14:creationId xmlns:p14="http://schemas.microsoft.com/office/powerpoint/2010/main" val="180048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2</a:t>
            </a:fld>
            <a:endParaRPr kumimoji="1" lang="ja-JP" altLang="en-US"/>
          </a:p>
        </p:txBody>
      </p:sp>
    </p:spTree>
    <p:extLst>
      <p:ext uri="{BB962C8B-B14F-4D97-AF65-F5344CB8AC3E}">
        <p14:creationId xmlns:p14="http://schemas.microsoft.com/office/powerpoint/2010/main" val="77325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3</a:t>
            </a:fld>
            <a:endParaRPr kumimoji="1" lang="ja-JP" altLang="en-US"/>
          </a:p>
        </p:txBody>
      </p:sp>
    </p:spTree>
    <p:extLst>
      <p:ext uri="{BB962C8B-B14F-4D97-AF65-F5344CB8AC3E}">
        <p14:creationId xmlns:p14="http://schemas.microsoft.com/office/powerpoint/2010/main" val="291722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4</a:t>
            </a:fld>
            <a:endParaRPr kumimoji="1" lang="ja-JP" altLang="en-US"/>
          </a:p>
        </p:txBody>
      </p:sp>
    </p:spTree>
    <p:extLst>
      <p:ext uri="{BB962C8B-B14F-4D97-AF65-F5344CB8AC3E}">
        <p14:creationId xmlns:p14="http://schemas.microsoft.com/office/powerpoint/2010/main" val="19116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A4F2162-DEC2-4EA9-AC7A-36C64150EEA2}" type="slidenum">
              <a:rPr kumimoji="1" lang="ja-JP" altLang="en-US" smtClean="0"/>
              <a:t>5</a:t>
            </a:fld>
            <a:endParaRPr kumimoji="1" lang="ja-JP" altLang="en-US"/>
          </a:p>
        </p:txBody>
      </p:sp>
    </p:spTree>
    <p:extLst>
      <p:ext uri="{BB962C8B-B14F-4D97-AF65-F5344CB8AC3E}">
        <p14:creationId xmlns:p14="http://schemas.microsoft.com/office/powerpoint/2010/main" val="7442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6</a:t>
            </a:fld>
            <a:endParaRPr kumimoji="1" lang="ja-JP" altLang="en-US"/>
          </a:p>
        </p:txBody>
      </p:sp>
    </p:spTree>
    <p:extLst>
      <p:ext uri="{BB962C8B-B14F-4D97-AF65-F5344CB8AC3E}">
        <p14:creationId xmlns:p14="http://schemas.microsoft.com/office/powerpoint/2010/main" val="231966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7</a:t>
            </a:fld>
            <a:endParaRPr kumimoji="1" lang="ja-JP" altLang="en-US"/>
          </a:p>
        </p:txBody>
      </p:sp>
    </p:spTree>
    <p:extLst>
      <p:ext uri="{BB962C8B-B14F-4D97-AF65-F5344CB8AC3E}">
        <p14:creationId xmlns:p14="http://schemas.microsoft.com/office/powerpoint/2010/main" val="339649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469899-1B20-4256-99F9-E522484B4A0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869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9</a:t>
            </a:fld>
            <a:endParaRPr kumimoji="1" lang="ja-JP" altLang="en-US"/>
          </a:p>
        </p:txBody>
      </p:sp>
    </p:spTree>
    <p:extLst>
      <p:ext uri="{BB962C8B-B14F-4D97-AF65-F5344CB8AC3E}">
        <p14:creationId xmlns:p14="http://schemas.microsoft.com/office/powerpoint/2010/main" val="266374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3C1402-66F2-4EF5-B48E-09FCFE976179}"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35209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C37079-2248-49CA-9813-C5E8341AF5DC}"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9068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DDB7DF-1E76-461C-A2BC-92E6CBDE54F1}"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95660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2"/>
            <a:ext cx="7772400" cy="73096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2"/>
            <a:ext cx="2103120" cy="276999"/>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6583680" y="6377942"/>
            <a:ext cx="2103120" cy="307777"/>
          </a:xfrm>
        </p:spPr>
        <p:txBody>
          <a:bodyPr lIns="0" tIns="0" rIns="0" bIns="0"/>
          <a:lstStyle>
            <a:lvl1pPr algn="r">
              <a:defRPr>
                <a:solidFill>
                  <a:schemeClr val="tx1"/>
                </a:solidFill>
              </a:defRPr>
            </a:lvl1pPr>
          </a:lstStyle>
          <a:p>
            <a:fld id="{B6F15528-21DE-4FAA-801E-634DDDAF4B2B}" type="slidenum">
              <a:rPr lang="en-US" altLang="ja-JP" smtClean="0"/>
              <a:pPr/>
              <a:t>‹#›</a:t>
            </a:fld>
            <a:endParaRPr lang="ja-JP" altLang="en-US" dirty="0"/>
          </a:p>
        </p:txBody>
      </p:sp>
    </p:spTree>
    <p:extLst>
      <p:ext uri="{BB962C8B-B14F-4D97-AF65-F5344CB8AC3E}">
        <p14:creationId xmlns:p14="http://schemas.microsoft.com/office/powerpoint/2010/main" val="279291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87980" y="2181664"/>
            <a:ext cx="6568041" cy="646331"/>
          </a:xfrm>
        </p:spPr>
        <p:txBody>
          <a:bodyPr lIns="0" tIns="0" rIns="0" bIns="0"/>
          <a:lstStyle>
            <a:lvl1pPr>
              <a:defRPr sz="42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2101600" y="3123884"/>
            <a:ext cx="5474455" cy="230832"/>
          </a:xfrm>
        </p:spPr>
        <p:txBody>
          <a:bodyPr lIns="0" tIns="0" rIns="0" bIns="0"/>
          <a:lstStyle>
            <a:lvl1pPr>
              <a:defRPr sz="1500" b="1"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a:xfrm>
            <a:off x="3108960" y="637794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2"/>
            <a:ext cx="2103120" cy="276999"/>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6583680" y="6377942"/>
            <a:ext cx="2103120" cy="307777"/>
          </a:xfrm>
        </p:spPr>
        <p:txBody>
          <a:bodyPr lIns="0" tIns="0" rIns="0" bIns="0"/>
          <a:lstStyle>
            <a:lvl1pPr algn="r">
              <a:defRPr sz="2000">
                <a:solidFill>
                  <a:schemeClr val="tx1"/>
                </a:solidFill>
                <a:latin typeface="Century" panose="02040604050505020304" pitchFamily="18" charset="0"/>
              </a:defRPr>
            </a:lvl1pPr>
          </a:lstStyle>
          <a:p>
            <a:fld id="{B6F15528-21DE-4FAA-801E-634DDDAF4B2B}" type="slidenum">
              <a:rPr lang="en-US" altLang="ja-JP" smtClean="0"/>
              <a:pPr/>
              <a:t>‹#›</a:t>
            </a:fld>
            <a:endParaRPr lang="ja-JP" altLang="en-US" dirty="0"/>
          </a:p>
        </p:txBody>
      </p:sp>
    </p:spTree>
    <p:extLst>
      <p:ext uri="{BB962C8B-B14F-4D97-AF65-F5344CB8AC3E}">
        <p14:creationId xmlns:p14="http://schemas.microsoft.com/office/powerpoint/2010/main" val="273779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801472"/>
            <a:endParaRPr lang="en-US" sz="160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801472"/>
            <a:endParaRPr lang="ja-JP" altLang="en-US" sz="1600">
              <a:solidFill>
                <a:prstClr val="black">
                  <a:tint val="75000"/>
                </a:prstClr>
              </a:solidFill>
            </a:endParaRPr>
          </a:p>
        </p:txBody>
      </p:sp>
      <p:sp>
        <p:nvSpPr>
          <p:cNvPr id="4" name="スライド番号プレースホルダー 3"/>
          <p:cNvSpPr>
            <a:spLocks noGrp="1"/>
          </p:cNvSpPr>
          <p:nvPr>
            <p:ph type="sldNum" sz="quarter" idx="12"/>
          </p:nvPr>
        </p:nvSpPr>
        <p:spPr>
          <a:xfrm>
            <a:off x="6583680" y="6377942"/>
            <a:ext cx="2103120" cy="307777"/>
          </a:xfrm>
        </p:spPr>
        <p:txBody>
          <a:bodyPr/>
          <a:lstStyle>
            <a:lvl1pPr>
              <a:defRPr sz="2000">
                <a:solidFill>
                  <a:schemeClr val="tx1"/>
                </a:solidFill>
                <a:latin typeface="Century" panose="02040604050505020304" pitchFamily="18" charset="0"/>
              </a:defRPr>
            </a:lvl1pPr>
          </a:lstStyle>
          <a:p>
            <a:pPr defTabSz="801472"/>
            <a:fld id="{B6F15528-21DE-4FAA-801E-634DDDAF4B2B}" type="slidenum">
              <a:rPr lang="en-US" altLang="ja-JP" smtClean="0"/>
              <a:pPr defTabSz="801472"/>
              <a:t>‹#›</a:t>
            </a:fld>
            <a:endParaRPr lang="en-US" altLang="ja-JP" dirty="0"/>
          </a:p>
        </p:txBody>
      </p:sp>
    </p:spTree>
    <p:extLst>
      <p:ext uri="{BB962C8B-B14F-4D97-AF65-F5344CB8AC3E}">
        <p14:creationId xmlns:p14="http://schemas.microsoft.com/office/powerpoint/2010/main" val="203824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287980" y="2181664"/>
            <a:ext cx="6568041" cy="1461939"/>
          </a:xfrm>
        </p:spPr>
        <p:txBody>
          <a:bodyPr/>
          <a:lstStyle>
            <a:lvl1pPr>
              <a:defRPr baseline="0">
                <a:latin typeface="Arial" pitchFamily="34" charset="0"/>
                <a:ea typeface="ＭＳ Ｐゴシック"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98516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DDD857-D325-4242-92AE-6B6566B2DD81}"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5757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D5809B-A0AC-432C-8E02-0B3599F25DC8}"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6408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1D2076-1FB1-4A0B-83E4-D1264A915972}" type="datetime1">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7900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37E748-7BA9-4F2D-8DD6-A8496FB3CFBF}" type="datetime1">
              <a:rPr kumimoji="1" lang="ja-JP" altLang="en-US" smtClean="0"/>
              <a:t>2026/3/29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408704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D6A1BA-8201-4D3C-9B52-DACBECDC6A6C}" type="datetime1">
              <a:rPr kumimoji="1" lang="ja-JP" altLang="en-US" smtClean="0"/>
              <a:t>2026/3/29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7233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3985-E3EB-4E68-BC1B-00BE9EE264F0}" type="datetime1">
              <a:rPr kumimoji="1" lang="ja-JP" altLang="en-US" smtClean="0"/>
              <a:t>2026/3/29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99085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0C09DD-73A9-4B2E-BFF7-6469C151AA0A}" type="datetime1">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4070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3C9C55-43ED-4A2A-A28F-7FED949E3714}" type="datetime1">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88865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B6654-5E9F-40B7-B29A-AD6FF72270A1}" type="datetime1">
              <a:rPr kumimoji="1" lang="ja-JP" altLang="en-US" smtClean="0"/>
              <a:t>2026/3/29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0963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7980" y="2181664"/>
            <a:ext cx="6568041" cy="730969"/>
          </a:xfrm>
          <a:prstGeom prst="rect">
            <a:avLst/>
          </a:prstGeom>
        </p:spPr>
        <p:txBody>
          <a:bodyPr wrap="square" lIns="0" tIns="0" rIns="0" bIns="0">
            <a:spAutoFit/>
          </a:bodyPr>
          <a:lstStyle>
            <a:lvl1pPr>
              <a:defRPr sz="475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2101600" y="3123884"/>
            <a:ext cx="5474455" cy="261610"/>
          </a:xfrm>
          <a:prstGeom prst="rect">
            <a:avLst/>
          </a:prstGeom>
        </p:spPr>
        <p:txBody>
          <a:bodyPr wrap="square" lIns="0" tIns="0" rIns="0" bIns="0">
            <a:spAutoFit/>
          </a:bodyPr>
          <a:lstStyle>
            <a:lvl1pPr>
              <a:defRPr sz="1700" b="1"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a:xfrm>
            <a:off x="3108960" y="6377942"/>
            <a:ext cx="2926080" cy="246221"/>
          </a:xfrm>
          <a:prstGeom prst="rect">
            <a:avLst/>
          </a:prstGeom>
        </p:spPr>
        <p:txBody>
          <a:bodyPr wrap="square" lIns="0" tIns="0" rIns="0" bIns="0">
            <a:spAutoFit/>
          </a:bodyPr>
          <a:lstStyle>
            <a:lvl1pPr algn="ctr">
              <a:defRPr>
                <a:solidFill>
                  <a:schemeClr val="tx1">
                    <a:tint val="75000"/>
                  </a:schemeClr>
                </a:solidFill>
              </a:defRPr>
            </a:lvl1pPr>
          </a:lstStyle>
          <a:p>
            <a:pPr defTabSz="801472"/>
            <a:endParaRPr lang="ja-JP" altLang="en-US" sz="1600">
              <a:solidFill>
                <a:prstClr val="black">
                  <a:tint val="75000"/>
                </a:prstClr>
              </a:solidFill>
            </a:endParaRPr>
          </a:p>
        </p:txBody>
      </p:sp>
      <p:sp>
        <p:nvSpPr>
          <p:cNvPr id="5" name="Holder 5"/>
          <p:cNvSpPr>
            <a:spLocks noGrp="1"/>
          </p:cNvSpPr>
          <p:nvPr>
            <p:ph type="dt" sz="half" idx="6"/>
          </p:nvPr>
        </p:nvSpPr>
        <p:spPr>
          <a:xfrm>
            <a:off x="457200" y="6377942"/>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01472"/>
            <a:endParaRPr lang="en-US" sz="1600">
              <a:solidFill>
                <a:prstClr val="black">
                  <a:tint val="75000"/>
                </a:prstClr>
              </a:solidFill>
            </a:endParaRPr>
          </a:p>
        </p:txBody>
      </p:sp>
      <p:sp>
        <p:nvSpPr>
          <p:cNvPr id="6" name="Holder 6"/>
          <p:cNvSpPr>
            <a:spLocks noGrp="1"/>
          </p:cNvSpPr>
          <p:nvPr>
            <p:ph type="sldNum" sz="quarter" idx="7"/>
          </p:nvPr>
        </p:nvSpPr>
        <p:spPr>
          <a:xfrm>
            <a:off x="6583680" y="6377942"/>
            <a:ext cx="2103120" cy="307777"/>
          </a:xfrm>
          <a:prstGeom prst="rect">
            <a:avLst/>
          </a:prstGeom>
        </p:spPr>
        <p:txBody>
          <a:bodyPr wrap="square" lIns="0" tIns="0" rIns="0" bIns="0">
            <a:spAutoFit/>
          </a:bodyPr>
          <a:lstStyle>
            <a:lvl1pPr algn="r">
              <a:defRPr sz="2000">
                <a:solidFill>
                  <a:schemeClr val="tx1"/>
                </a:solidFill>
                <a:latin typeface="Century" panose="02040604050505020304" pitchFamily="18" charset="0"/>
              </a:defRPr>
            </a:lvl1pPr>
          </a:lstStyle>
          <a:p>
            <a:pPr defTabSz="801472"/>
            <a:fld id="{B6F15528-21DE-4FAA-801E-634DDDAF4B2B}" type="slidenum">
              <a:rPr lang="en-US" altLang="ja-JP" smtClean="0"/>
              <a:pPr defTabSz="801472"/>
              <a:t>‹#›</a:t>
            </a:fld>
            <a:endParaRPr lang="ja-JP" altLang="en-US" dirty="0"/>
          </a:p>
        </p:txBody>
      </p:sp>
    </p:spTree>
    <p:extLst>
      <p:ext uri="{BB962C8B-B14F-4D97-AF65-F5344CB8AC3E}">
        <p14:creationId xmlns:p14="http://schemas.microsoft.com/office/powerpoint/2010/main" val="4775358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defRPr>
          <a:latin typeface="+mj-lt"/>
          <a:ea typeface="+mj-ea"/>
          <a:cs typeface="+mj-cs"/>
        </a:defRPr>
      </a:lvl1pPr>
    </p:titleStyle>
    <p:bodyStyle>
      <a:lvl1pPr marL="0">
        <a:defRPr>
          <a:latin typeface="+mn-lt"/>
          <a:ea typeface="+mn-ea"/>
          <a:cs typeface="+mn-cs"/>
        </a:defRPr>
      </a:lvl1pPr>
      <a:lvl2pPr marL="400736">
        <a:defRPr>
          <a:latin typeface="+mn-lt"/>
          <a:ea typeface="+mn-ea"/>
          <a:cs typeface="+mn-cs"/>
        </a:defRPr>
      </a:lvl2pPr>
      <a:lvl3pPr marL="801472">
        <a:defRPr>
          <a:latin typeface="+mn-lt"/>
          <a:ea typeface="+mn-ea"/>
          <a:cs typeface="+mn-cs"/>
        </a:defRPr>
      </a:lvl3pPr>
      <a:lvl4pPr marL="1202207">
        <a:defRPr>
          <a:latin typeface="+mn-lt"/>
          <a:ea typeface="+mn-ea"/>
          <a:cs typeface="+mn-cs"/>
        </a:defRPr>
      </a:lvl4pPr>
      <a:lvl5pPr marL="1602943">
        <a:defRPr>
          <a:latin typeface="+mn-lt"/>
          <a:ea typeface="+mn-ea"/>
          <a:cs typeface="+mn-cs"/>
        </a:defRPr>
      </a:lvl5pPr>
      <a:lvl6pPr marL="2003679">
        <a:defRPr>
          <a:latin typeface="+mn-lt"/>
          <a:ea typeface="+mn-ea"/>
          <a:cs typeface="+mn-cs"/>
        </a:defRPr>
      </a:lvl6pPr>
      <a:lvl7pPr marL="2404415">
        <a:defRPr>
          <a:latin typeface="+mn-lt"/>
          <a:ea typeface="+mn-ea"/>
          <a:cs typeface="+mn-cs"/>
        </a:defRPr>
      </a:lvl7pPr>
      <a:lvl8pPr marL="2805151">
        <a:defRPr>
          <a:latin typeface="+mn-lt"/>
          <a:ea typeface="+mn-ea"/>
          <a:cs typeface="+mn-cs"/>
        </a:defRPr>
      </a:lvl8pPr>
      <a:lvl9pPr marL="3205886">
        <a:defRPr>
          <a:latin typeface="+mn-lt"/>
          <a:ea typeface="+mn-ea"/>
          <a:cs typeface="+mn-cs"/>
        </a:defRPr>
      </a:lvl9pPr>
    </p:bodyStyle>
    <p:otherStyle>
      <a:lvl1pPr marL="0">
        <a:defRPr>
          <a:latin typeface="+mn-lt"/>
          <a:ea typeface="+mn-ea"/>
          <a:cs typeface="+mn-cs"/>
        </a:defRPr>
      </a:lvl1pPr>
      <a:lvl2pPr marL="400736">
        <a:defRPr>
          <a:latin typeface="+mn-lt"/>
          <a:ea typeface="+mn-ea"/>
          <a:cs typeface="+mn-cs"/>
        </a:defRPr>
      </a:lvl2pPr>
      <a:lvl3pPr marL="801472">
        <a:defRPr>
          <a:latin typeface="+mn-lt"/>
          <a:ea typeface="+mn-ea"/>
          <a:cs typeface="+mn-cs"/>
        </a:defRPr>
      </a:lvl3pPr>
      <a:lvl4pPr marL="1202207">
        <a:defRPr>
          <a:latin typeface="+mn-lt"/>
          <a:ea typeface="+mn-ea"/>
          <a:cs typeface="+mn-cs"/>
        </a:defRPr>
      </a:lvl4pPr>
      <a:lvl5pPr marL="1602943">
        <a:defRPr>
          <a:latin typeface="+mn-lt"/>
          <a:ea typeface="+mn-ea"/>
          <a:cs typeface="+mn-cs"/>
        </a:defRPr>
      </a:lvl5pPr>
      <a:lvl6pPr marL="2003679">
        <a:defRPr>
          <a:latin typeface="+mn-lt"/>
          <a:ea typeface="+mn-ea"/>
          <a:cs typeface="+mn-cs"/>
        </a:defRPr>
      </a:lvl6pPr>
      <a:lvl7pPr marL="2404415">
        <a:defRPr>
          <a:latin typeface="+mn-lt"/>
          <a:ea typeface="+mn-ea"/>
          <a:cs typeface="+mn-cs"/>
        </a:defRPr>
      </a:lvl7pPr>
      <a:lvl8pPr marL="2805151">
        <a:defRPr>
          <a:latin typeface="+mn-lt"/>
          <a:ea typeface="+mn-ea"/>
          <a:cs typeface="+mn-cs"/>
        </a:defRPr>
      </a:lvl8pPr>
      <a:lvl9pPr marL="320588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894F1E-0FED-4558-AF2D-3F873FAFAA42}"/>
              </a:ext>
            </a:extLst>
          </p:cNvPr>
          <p:cNvSpPr txBox="1"/>
          <p:nvPr/>
        </p:nvSpPr>
        <p:spPr>
          <a:xfrm>
            <a:off x="553534" y="2388521"/>
            <a:ext cx="8342954" cy="3293209"/>
          </a:xfrm>
          <a:prstGeom prst="rect">
            <a:avLst/>
          </a:prstGeom>
          <a:noFill/>
        </p:spPr>
        <p:txBody>
          <a:bodyPr wrap="square" rtlCol="0">
            <a:spAutoFit/>
          </a:bodyPr>
          <a:lstStyle/>
          <a:p>
            <a:r>
              <a:rPr kumimoji="1" lang="en-US" altLang="ja-JP" sz="4000" dirty="0"/>
              <a:t>【</a:t>
            </a:r>
            <a:r>
              <a:rPr kumimoji="1" lang="ja-JP" altLang="en-US" sz="4000" dirty="0"/>
              <a:t>資料３</a:t>
            </a:r>
            <a:r>
              <a:rPr kumimoji="1" lang="en-US" altLang="ja-JP" sz="4000" dirty="0"/>
              <a:t>】</a:t>
            </a:r>
            <a:r>
              <a:rPr kumimoji="1" lang="ja-JP" altLang="en-US" sz="4000" dirty="0"/>
              <a:t>　</a:t>
            </a:r>
            <a:endParaRPr kumimoji="1" lang="en-US" altLang="ja-JP" sz="4000" dirty="0"/>
          </a:p>
          <a:p>
            <a:r>
              <a:rPr kumimoji="1" lang="ja-JP" altLang="en-US" sz="3200" dirty="0"/>
              <a:t>　</a:t>
            </a:r>
            <a:endParaRPr kumimoji="1" lang="en-US" altLang="ja-JP" sz="3200" dirty="0"/>
          </a:p>
          <a:p>
            <a:r>
              <a:rPr kumimoji="1" lang="ja-JP" altLang="en-US" sz="32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大阪府におけるアレルギー疾患対策の現状</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（３）医療体制の確保に関する取組</a:t>
            </a:r>
            <a:endParaRPr kumimoji="1" lang="en-US" altLang="ja-JP" sz="3200" dirty="0">
              <a:latin typeface="メイリオ" panose="020B0604030504040204" pitchFamily="50" charset="-128"/>
              <a:ea typeface="メイリオ" panose="020B0604030504040204" pitchFamily="50" charset="-128"/>
            </a:endParaRPr>
          </a:p>
          <a:p>
            <a:pPr algn="ctr"/>
            <a:endParaRPr kumimoji="1" lang="en-US" altLang="ja-JP" sz="3200" dirty="0"/>
          </a:p>
          <a:p>
            <a:endParaRPr kumimoji="1" lang="ja-JP" altLang="en-US" sz="3200" dirty="0"/>
          </a:p>
        </p:txBody>
      </p:sp>
    </p:spTree>
    <p:extLst>
      <p:ext uri="{BB962C8B-B14F-4D97-AF65-F5344CB8AC3E}">
        <p14:creationId xmlns:p14="http://schemas.microsoft.com/office/powerpoint/2010/main" val="83420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28AAB9-9299-4DD8-925F-5FAC6170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320"/>
            <a:ext cx="9144000" cy="6345403"/>
          </a:xfrm>
          <a:prstGeom prst="rect">
            <a:avLst/>
          </a:prstGeom>
        </p:spPr>
      </p:pic>
      <p:sp>
        <p:nvSpPr>
          <p:cNvPr id="2" name="スライド番号プレースホルダー 1">
            <a:extLst>
              <a:ext uri="{FF2B5EF4-FFF2-40B4-BE49-F238E27FC236}">
                <a16:creationId xmlns:a16="http://schemas.microsoft.com/office/drawing/2014/main" id="{065C084A-F5D2-4F58-97A1-0F482EB913F4}"/>
              </a:ext>
            </a:extLst>
          </p:cNvPr>
          <p:cNvSpPr>
            <a:spLocks noGrp="1"/>
          </p:cNvSpPr>
          <p:nvPr>
            <p:ph type="sldNum" sz="quarter" idx="12"/>
          </p:nvPr>
        </p:nvSpPr>
        <p:spPr>
          <a:xfrm>
            <a:off x="6931529" y="6688723"/>
            <a:ext cx="2103120" cy="169277"/>
          </a:xfrm>
        </p:spPr>
        <p:txBody>
          <a:bodyPr/>
          <a:lstStyle/>
          <a:p>
            <a:pPr defTabSz="801472"/>
            <a:fld id="{B6F15528-21DE-4FAA-801E-634DDDAF4B2B}" type="slidenum">
              <a:rPr lang="en-US" altLang="ja-JP" sz="1100" smtClean="0">
                <a:latin typeface="游ゴシック" panose="020B0400000000000000" pitchFamily="50" charset="-128"/>
                <a:ea typeface="游ゴシック" panose="020B0400000000000000" pitchFamily="50" charset="-128"/>
              </a:rPr>
              <a:pPr defTabSz="801472"/>
              <a:t>2</a:t>
            </a:fld>
            <a:endParaRPr lang="en-US" altLang="ja-JP" sz="11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BD45A475-B1B2-45A9-8829-8367CE695817}"/>
              </a:ext>
            </a:extLst>
          </p:cNvPr>
          <p:cNvSpPr txBox="1">
            <a:spLocks/>
          </p:cNvSpPr>
          <p:nvPr/>
        </p:nvSpPr>
        <p:spPr>
          <a:xfrm>
            <a:off x="0" y="0"/>
            <a:ext cx="9144000" cy="381425"/>
          </a:xfrm>
          <a:prstGeom prst="rect">
            <a:avLst/>
          </a:prstGeom>
          <a:solidFill>
            <a:srgbClr val="00B05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a:solidFill>
                  <a:schemeClr val="bg1">
                    <a:lumMod val="95000"/>
                  </a:schemeClr>
                </a:solidFill>
                <a:latin typeface="UD デジタル 教科書体 NK-B" panose="02020700000000000000" pitchFamily="18" charset="-128"/>
                <a:ea typeface="UD デジタル 教科書体 NK-B" panose="02020700000000000000" pitchFamily="18" charset="-128"/>
              </a:rPr>
              <a:t>医療体制の確保に関する取組</a:t>
            </a:r>
          </a:p>
        </p:txBody>
      </p:sp>
      <p:sp>
        <p:nvSpPr>
          <p:cNvPr id="3" name="正方形/長方形 2">
            <a:extLst>
              <a:ext uri="{FF2B5EF4-FFF2-40B4-BE49-F238E27FC236}">
                <a16:creationId xmlns:a16="http://schemas.microsoft.com/office/drawing/2014/main" id="{3986C855-D933-41AD-A261-09552520C91A}"/>
              </a:ext>
            </a:extLst>
          </p:cNvPr>
          <p:cNvSpPr/>
          <p:nvPr/>
        </p:nvSpPr>
        <p:spPr>
          <a:xfrm>
            <a:off x="3780149" y="381425"/>
            <a:ext cx="5429839"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ヒラギノ角ゴ Pro W3"/>
                <a:ea typeface="Yu Gothic UI Semilight" panose="020B0400000000000000" pitchFamily="50" charset="-128"/>
              </a:rPr>
              <a:t>厚生労働省</a:t>
            </a:r>
            <a:r>
              <a:rPr kumimoji="1" lang="en-US" altLang="ja-JP" sz="1050" dirty="0">
                <a:latin typeface="ヒラギノ角ゴ Pro W3"/>
                <a:ea typeface="Yu Gothic UI Semilight" panose="020B0400000000000000" pitchFamily="50" charset="-128"/>
              </a:rPr>
              <a:t>_</a:t>
            </a:r>
            <a:r>
              <a:rPr kumimoji="1" lang="ja-JP" altLang="en-US" sz="1050" dirty="0">
                <a:latin typeface="ヒラギノ角ゴ Pro W3"/>
                <a:ea typeface="Yu Gothic UI Semilight" panose="020B0400000000000000" pitchFamily="50" charset="-128"/>
              </a:rPr>
              <a:t>第</a:t>
            </a:r>
            <a:r>
              <a:rPr kumimoji="1" lang="en-US" altLang="ja-JP" sz="1050" dirty="0">
                <a:latin typeface="ヒラギノ角ゴ Pro W3"/>
                <a:ea typeface="Yu Gothic UI Semilight" panose="020B0400000000000000" pitchFamily="50" charset="-128"/>
              </a:rPr>
              <a:t>19</a:t>
            </a:r>
            <a:r>
              <a:rPr kumimoji="1" lang="ja-JP" altLang="en-US" sz="1050" dirty="0">
                <a:latin typeface="ヒラギノ角ゴ Pro W3"/>
                <a:ea typeface="Yu Gothic UI Semilight" panose="020B0400000000000000" pitchFamily="50" charset="-128"/>
              </a:rPr>
              <a:t>回アレルギー疾患対策推進協議会（</a:t>
            </a:r>
            <a:r>
              <a:rPr kumimoji="1" lang="en-US" altLang="ja-JP" sz="1050" dirty="0">
                <a:latin typeface="ヒラギノ角ゴ Pro W3"/>
                <a:ea typeface="Yu Gothic UI Semilight" panose="020B0400000000000000" pitchFamily="50" charset="-128"/>
              </a:rPr>
              <a:t>R7.9.3</a:t>
            </a:r>
            <a:r>
              <a:rPr kumimoji="1" lang="ja-JP" altLang="en-US" sz="1050" dirty="0">
                <a:latin typeface="ヒラギノ角ゴ Pro W3"/>
                <a:ea typeface="Yu Gothic UI Semilight" panose="020B0400000000000000" pitchFamily="50" charset="-128"/>
              </a:rPr>
              <a:t>）</a:t>
            </a:r>
            <a:r>
              <a:rPr kumimoji="1" lang="en-US" altLang="ja-JP" sz="1050" dirty="0">
                <a:latin typeface="ヒラギノ角ゴ Pro W3"/>
                <a:ea typeface="Yu Gothic UI Semilight" panose="020B0400000000000000" pitchFamily="50" charset="-128"/>
              </a:rPr>
              <a:t>_</a:t>
            </a:r>
            <a:r>
              <a:rPr kumimoji="1" lang="ja-JP" altLang="en-US" sz="1050" dirty="0">
                <a:latin typeface="ヒラギノ角ゴ Pro W3"/>
                <a:ea typeface="Yu Gothic UI Semilight" panose="020B0400000000000000" pitchFamily="50" charset="-128"/>
              </a:rPr>
              <a:t>事務局提出資料より抜粋　</a:t>
            </a:r>
          </a:p>
        </p:txBody>
      </p:sp>
    </p:spTree>
    <p:extLst>
      <p:ext uri="{BB962C8B-B14F-4D97-AF65-F5344CB8AC3E}">
        <p14:creationId xmlns:p14="http://schemas.microsoft.com/office/powerpoint/2010/main" val="226155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227CED-E520-4001-98B9-7ADE1DC18C37}"/>
              </a:ext>
            </a:extLst>
          </p:cNvPr>
          <p:cNvSpPr>
            <a:spLocks noGrp="1"/>
          </p:cNvSpPr>
          <p:nvPr>
            <p:ph type="sldNum" sz="quarter" idx="12"/>
          </p:nvPr>
        </p:nvSpPr>
        <p:spPr>
          <a:xfrm>
            <a:off x="6583680" y="6377942"/>
            <a:ext cx="2103120" cy="184666"/>
          </a:xfrm>
        </p:spPr>
        <p:txBody>
          <a:bodyPr/>
          <a:lstStyle/>
          <a:p>
            <a:pPr marL="0" marR="0" lvl="0" indent="0" algn="r" defTabSz="801472" rtl="0" eaLnBrk="1" fontAlgn="auto" latinLnBrk="0" hangingPunct="1">
              <a:lnSpc>
                <a:spcPct val="100000"/>
              </a:lnSpc>
              <a:spcBef>
                <a:spcPts val="0"/>
              </a:spcBef>
              <a:spcAft>
                <a:spcPts val="0"/>
              </a:spcAft>
              <a:buClrTx/>
              <a:buSzTx/>
              <a:buFontTx/>
              <a:buNone/>
              <a:tabLst/>
              <a:defRPr/>
            </a:pPr>
            <a:fld id="{B6F15528-21DE-4FAA-801E-634DDDAF4B2B}" type="slidenum">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801472"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44CCC9BD-C560-4AF2-B9D1-28609BDCA668}"/>
              </a:ext>
            </a:extLst>
          </p:cNvPr>
          <p:cNvSpPr/>
          <p:nvPr/>
        </p:nvSpPr>
        <p:spPr>
          <a:xfrm>
            <a:off x="60970" y="638484"/>
            <a:ext cx="9022059" cy="61393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a:cs typeface="+mn-cs"/>
            </a:endParaRPr>
          </a:p>
          <a:p>
            <a:r>
              <a:rPr lang="ja-JP" altLang="en-US" sz="2200" b="1" dirty="0">
                <a:solidFill>
                  <a:schemeClr val="tx1"/>
                </a:solidFill>
                <a:latin typeface="UD デジタル 教科書体 NK-B" panose="02020700000000000000" pitchFamily="18" charset="-128"/>
                <a:ea typeface="UD デジタル 教科書体 NK-B" panose="02020700000000000000" pitchFamily="18" charset="-128"/>
              </a:rPr>
              <a:t>●　拠点病院及び協力病院の選定 </a:t>
            </a:r>
            <a:endParaRPr lang="en-US" altLang="ja-JP" sz="700" b="1" dirty="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200" b="1" dirty="0">
              <a:solidFill>
                <a:schemeClr val="tx1"/>
              </a:solidFill>
            </a:endParaRPr>
          </a:p>
          <a:p>
            <a:r>
              <a:rPr lang="ja-JP" altLang="en-US" sz="1600" dirty="0">
                <a:solidFill>
                  <a:schemeClr val="tx1"/>
                </a:solidFill>
              </a:rPr>
              <a:t>          （選定状況、役割などについて</a:t>
            </a:r>
            <a:r>
              <a:rPr lang="en-US" altLang="ja-JP" sz="1600" dirty="0">
                <a:solidFill>
                  <a:schemeClr val="tx1"/>
                </a:solidFill>
              </a:rPr>
              <a:t>4</a:t>
            </a:r>
            <a:r>
              <a:rPr lang="ja-JP" altLang="en-US" sz="1600" dirty="0">
                <a:solidFill>
                  <a:schemeClr val="tx1"/>
                </a:solidFill>
              </a:rPr>
              <a:t>～</a:t>
            </a:r>
            <a:r>
              <a:rPr lang="en-US" altLang="ja-JP" sz="1600" dirty="0">
                <a:solidFill>
                  <a:schemeClr val="tx1"/>
                </a:solidFill>
              </a:rPr>
              <a:t>5</a:t>
            </a:r>
            <a:r>
              <a:rPr lang="ja-JP" altLang="en-US" sz="1600" dirty="0">
                <a:solidFill>
                  <a:schemeClr val="tx1"/>
                </a:solidFill>
              </a:rPr>
              <a:t>頁）</a:t>
            </a:r>
            <a:endParaRPr lang="en-US" altLang="ja-JP" sz="1600" dirty="0">
              <a:solidFill>
                <a:schemeClr val="tx1"/>
              </a:solidFill>
            </a:endParaRPr>
          </a:p>
          <a:p>
            <a:endParaRPr kumimoji="1" lang="en-US" altLang="ja-JP" sz="1000"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2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「大阪府アレルギー疾患医療病院連絡会議」</a:t>
            </a:r>
            <a:endParaRPr kumimoji="1" lang="en-US" altLang="ja-JP" sz="2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 ▶ 拠点病院・協力病院の各担当、府担当者を交えた会議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　▶ 医療体制などについて議論、検討</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600" dirty="0">
                <a:solidFill>
                  <a:prstClr val="black"/>
                </a:solidFill>
                <a:latin typeface="Calibri"/>
                <a:ea typeface="ＭＳ Ｐゴシック"/>
              </a:rPr>
              <a:t>（主な内容）</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Calibri"/>
                <a:ea typeface="ＭＳ Ｐゴシック"/>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・各拠点・協力病院の取組状況報告</a:t>
            </a:r>
            <a:r>
              <a:rPr kumimoji="1" lang="ja-JP" altLang="en-US" sz="1600" dirty="0">
                <a:solidFill>
                  <a:prstClr val="black"/>
                </a:solidFill>
                <a:latin typeface="Calibri"/>
                <a:ea typeface="ＭＳ Ｐゴシック"/>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専門的な検査の実施状況・国のモデル事業実施報告など）　　　</a:t>
            </a:r>
            <a:endParaRPr kumimoji="1" lang="en-US" altLang="ja-JP" sz="1600" u="sng" dirty="0">
              <a:solidFill>
                <a:prstClr val="black"/>
              </a:solidFill>
              <a:latin typeface="Century" panose="02040604050505020304" pitchFamily="18" charset="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Century" panose="02040604050505020304" pitchFamily="18" charset="0"/>
                <a:ea typeface="ＭＳ Ｐゴシック"/>
                <a:cs typeface="+mn-cs"/>
              </a:rPr>
              <a:t>　　　　　・課題の共有（小児から成人への移行など）</a:t>
            </a:r>
            <a:endParaRPr kumimoji="1" lang="en-US" altLang="ja-JP" sz="1600" b="0" i="0" strike="noStrike" kern="1200" cap="none" spc="0" normalizeH="0" baseline="0" noProof="0" dirty="0">
              <a:ln>
                <a:noFill/>
              </a:ln>
              <a:solidFill>
                <a:prstClr val="black"/>
              </a:solidFill>
              <a:effectLst/>
              <a:uLnTx/>
              <a:uFillTx/>
              <a:latin typeface="Century" panose="02040604050505020304" pitchFamily="18"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Century" panose="02040604050505020304" pitchFamily="18" charset="0"/>
                <a:ea typeface="ＭＳ Ｐゴシック"/>
              </a:rPr>
              <a:t>　　　　　・地域の医療機関との連携に繋がり、専門医でない方も巻き込むことが出来る取組の検討</a:t>
            </a:r>
            <a:endParaRPr kumimoji="1" lang="en-US" altLang="ja-JP" sz="1600" b="0" i="0" strike="noStrike" kern="1200" cap="none" spc="0" normalizeH="0" baseline="0" noProof="0" dirty="0">
              <a:ln>
                <a:noFill/>
              </a:ln>
              <a:solidFill>
                <a:prstClr val="black"/>
              </a:solidFill>
              <a:effectLst/>
              <a:uLnTx/>
              <a:uFillTx/>
              <a:latin typeface="Century" panose="02040604050505020304" pitchFamily="18"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 会議での議論を踏まえ、連携推進の一つの手法として「勉強会」を</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rPr>
              <a:t>R6</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から開催</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2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「連携推進のための勉強会」</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（詳細について</a:t>
            </a:r>
            <a:r>
              <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6</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rPr>
              <a:t>9</a:t>
            </a:r>
            <a:r>
              <a:rPr kumimoji="1"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頁）</a:t>
            </a:r>
            <a:endPar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 症例の検討等を通じて課題の共有や連携の推進を図る　</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R</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２１　対象 ： 拠点病院・協力病院</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R</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７</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３</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１９　対象 ： 一般病院・診療所</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Calibri"/>
                <a:ea typeface="ＭＳ Ｐゴシック"/>
              </a:rPr>
              <a:t>　　　　　　・</a:t>
            </a:r>
            <a:r>
              <a:rPr kumimoji="1" lang="en-US" altLang="ja-JP" sz="1600" dirty="0">
                <a:solidFill>
                  <a:prstClr val="black"/>
                </a:solidFill>
                <a:latin typeface="Calibri"/>
                <a:ea typeface="ＭＳ Ｐゴシック"/>
              </a:rPr>
              <a:t>R</a:t>
            </a:r>
            <a:r>
              <a:rPr kumimoji="1" lang="ja-JP" altLang="en-US" sz="1600" dirty="0">
                <a:solidFill>
                  <a:prstClr val="black"/>
                </a:solidFill>
                <a:latin typeface="Calibri"/>
                <a:ea typeface="ＭＳ Ｐゴシック"/>
              </a:rPr>
              <a:t>８</a:t>
            </a:r>
            <a:r>
              <a:rPr kumimoji="1" lang="en-US" altLang="ja-JP" sz="1600" dirty="0">
                <a:solidFill>
                  <a:prstClr val="black"/>
                </a:solidFill>
                <a:latin typeface="Calibri"/>
                <a:ea typeface="ＭＳ Ｐゴシック"/>
              </a:rPr>
              <a:t>.</a:t>
            </a:r>
            <a:r>
              <a:rPr kumimoji="1" lang="ja-JP" altLang="en-US" sz="1600" dirty="0">
                <a:solidFill>
                  <a:prstClr val="black"/>
                </a:solidFill>
                <a:latin typeface="Calibri"/>
                <a:ea typeface="ＭＳ Ｐゴシック"/>
              </a:rPr>
              <a:t>１</a:t>
            </a:r>
            <a:r>
              <a:rPr kumimoji="1" lang="en-US" altLang="ja-JP" sz="1600" dirty="0">
                <a:solidFill>
                  <a:prstClr val="black"/>
                </a:solidFill>
                <a:latin typeface="Calibri"/>
                <a:ea typeface="ＭＳ Ｐゴシック"/>
              </a:rPr>
              <a:t>.</a:t>
            </a:r>
            <a:r>
              <a:rPr kumimoji="1" lang="ja-JP" altLang="en-US" sz="1600" dirty="0">
                <a:solidFill>
                  <a:prstClr val="black"/>
                </a:solidFill>
                <a:latin typeface="Calibri"/>
                <a:ea typeface="ＭＳ Ｐゴシック"/>
              </a:rPr>
              <a:t>１４　対象 ： 一般病院・診療所</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en-US" altLang="ja-JP" sz="22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「勉強会」の開催状況も踏まえながら、</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　　　　 引き続き、「病院連絡会議」において、必要な取組を検討・実施</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7" name="タイトル 1">
            <a:extLst>
              <a:ext uri="{FF2B5EF4-FFF2-40B4-BE49-F238E27FC236}">
                <a16:creationId xmlns:a16="http://schemas.microsoft.com/office/drawing/2014/main" id="{D49C2564-8060-4C3A-8CEE-D0BA4B9E2705}"/>
              </a:ext>
            </a:extLst>
          </p:cNvPr>
          <p:cNvSpPr txBox="1">
            <a:spLocks/>
          </p:cNvSpPr>
          <p:nvPr/>
        </p:nvSpPr>
        <p:spPr>
          <a:xfrm>
            <a:off x="0" y="0"/>
            <a:ext cx="9144000" cy="562365"/>
          </a:xfrm>
          <a:prstGeom prst="rect">
            <a:avLst/>
          </a:prstGeom>
          <a:solidFill>
            <a:srgbClr val="00B05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医療体制の確保に係る取組の状況</a:t>
            </a:r>
          </a:p>
        </p:txBody>
      </p:sp>
    </p:spTree>
    <p:extLst>
      <p:ext uri="{BB962C8B-B14F-4D97-AF65-F5344CB8AC3E}">
        <p14:creationId xmlns:p14="http://schemas.microsoft.com/office/powerpoint/2010/main" val="84625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6380994"/>
              </p:ext>
            </p:extLst>
          </p:nvPr>
        </p:nvGraphicFramePr>
        <p:xfrm>
          <a:off x="83820" y="1264072"/>
          <a:ext cx="8976360" cy="4578397"/>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2155205540"/>
                    </a:ext>
                  </a:extLst>
                </a:gridCol>
                <a:gridCol w="3566160">
                  <a:extLst>
                    <a:ext uri="{9D8B030D-6E8A-4147-A177-3AD203B41FA5}">
                      <a16:colId xmlns:a16="http://schemas.microsoft.com/office/drawing/2014/main" val="2355145205"/>
                    </a:ext>
                  </a:extLst>
                </a:gridCol>
                <a:gridCol w="4312920">
                  <a:extLst>
                    <a:ext uri="{9D8B030D-6E8A-4147-A177-3AD203B41FA5}">
                      <a16:colId xmlns:a16="http://schemas.microsoft.com/office/drawing/2014/main" val="2146648810"/>
                    </a:ext>
                  </a:extLst>
                </a:gridCol>
              </a:tblGrid>
              <a:tr h="357049">
                <a:tc>
                  <a:txBody>
                    <a:bodyPr/>
                    <a:lstStyle/>
                    <a:p>
                      <a:r>
                        <a:rPr kumimoji="1" lang="ja-JP" altLang="en-US" sz="1500" b="0" dirty="0">
                          <a:solidFill>
                            <a:sysClr val="windowText" lastClr="000000"/>
                          </a:solidFill>
                          <a:latin typeface="BIZ UDゴシック" panose="020B0400000000000000" pitchFamily="49" charset="-128"/>
                          <a:ea typeface="BIZ UDゴシック" panose="020B0400000000000000" pitchFamily="49" charset="-128"/>
                        </a:rPr>
                        <a:t>（医療圏）</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60070" marR="60070" marT="30035" marB="30035" anchor="ctr">
                    <a:solidFill>
                      <a:schemeClr val="accent1">
                        <a:lumMod val="60000"/>
                        <a:lumOff val="40000"/>
                      </a:schemeClr>
                    </a:solidFill>
                  </a:tcPr>
                </a:tc>
                <a:extLst>
                  <a:ext uri="{0D108BD9-81ED-4DB2-BD59-A6C34878D82A}">
                    <a16:rowId xmlns:a16="http://schemas.microsoft.com/office/drawing/2014/main" val="650638079"/>
                  </a:ext>
                </a:extLst>
              </a:tr>
              <a:tr h="349555">
                <a:tc>
                  <a:txBody>
                    <a:bodyPr/>
                    <a:lstStyle/>
                    <a:p>
                      <a:r>
                        <a:rPr kumimoji="1" lang="ja-JP" altLang="en-US" sz="1500" b="0" dirty="0">
                          <a:latin typeface="BIZ UDゴシック" panose="020B0400000000000000" pitchFamily="49" charset="-128"/>
                          <a:ea typeface="BIZ UDゴシック" panose="020B0400000000000000" pitchFamily="49" charset="-128"/>
                        </a:rPr>
                        <a:t>豊能</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40000"/>
                        <a:lumOff val="60000"/>
                      </a:schemeClr>
                    </a:solidFill>
                  </a:tcPr>
                </a:tc>
                <a:extLst>
                  <a:ext uri="{0D108BD9-81ED-4DB2-BD59-A6C34878D82A}">
                    <a16:rowId xmlns:a16="http://schemas.microsoft.com/office/drawing/2014/main" val="1172204890"/>
                  </a:ext>
                </a:extLst>
              </a:tr>
              <a:tr h="583685">
                <a:tc>
                  <a:txBody>
                    <a:bodyPr/>
                    <a:lstStyle/>
                    <a:p>
                      <a:r>
                        <a:rPr kumimoji="1" lang="ja-JP" altLang="en-US" sz="1500" b="0" dirty="0">
                          <a:latin typeface="BIZ UDゴシック" panose="020B0400000000000000" pitchFamily="49" charset="-128"/>
                          <a:ea typeface="BIZ UDゴシック" panose="020B0400000000000000" pitchFamily="49" charset="-128"/>
                        </a:rPr>
                        <a:t>三島</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r>
                        <a:rPr kumimoji="1" lang="ja-JP" altLang="en-US" sz="1500" b="0" u="none" dirty="0">
                          <a:latin typeface="BIZ UDゴシック" panose="020B0400000000000000" pitchFamily="49" charset="-128"/>
                          <a:ea typeface="BIZ UDゴシック" panose="020B0400000000000000" pitchFamily="49" charset="-128"/>
                        </a:rPr>
                        <a:t>大阪医科薬科大学病院（高槻市）</a:t>
                      </a:r>
                      <a:endParaRPr kumimoji="1" lang="en-US" altLang="ja-JP" sz="1500" b="0" u="none" dirty="0">
                        <a:latin typeface="BIZ UDゴシック" panose="020B0400000000000000" pitchFamily="49" charset="-128"/>
                        <a:ea typeface="BIZ UDゴシック" panose="020B0400000000000000" pitchFamily="49" charset="-128"/>
                      </a:endParaRPr>
                    </a:p>
                    <a:p>
                      <a:r>
                        <a:rPr kumimoji="1" lang="ja-JP" altLang="en-US" sz="1500" b="0" u="none" dirty="0">
                          <a:latin typeface="BIZ UDゴシック" panose="020B0400000000000000" pitchFamily="49" charset="-128"/>
                          <a:ea typeface="BIZ UDゴシック" panose="020B0400000000000000" pitchFamily="49" charset="-128"/>
                        </a:rPr>
                        <a:t>高槻赤十字病院（高槻市）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20000"/>
                        <a:lumOff val="80000"/>
                      </a:schemeClr>
                    </a:solidFill>
                  </a:tcPr>
                </a:tc>
                <a:extLst>
                  <a:ext uri="{0D108BD9-81ED-4DB2-BD59-A6C34878D82A}">
                    <a16:rowId xmlns:a16="http://schemas.microsoft.com/office/drawing/2014/main" val="364140827"/>
                  </a:ext>
                </a:extLst>
              </a:tr>
              <a:tr h="452587">
                <a:tc>
                  <a:txBody>
                    <a:bodyPr/>
                    <a:lstStyle/>
                    <a:p>
                      <a:r>
                        <a:rPr kumimoji="1" lang="ja-JP" altLang="en-US" sz="1500" b="0" dirty="0">
                          <a:latin typeface="BIZ UDゴシック" panose="020B0400000000000000" pitchFamily="49" charset="-128"/>
                          <a:ea typeface="BIZ UDゴシック" panose="020B0400000000000000" pitchFamily="49" charset="-128"/>
                        </a:rPr>
                        <a:t>北河内</a:t>
                      </a:r>
                    </a:p>
                  </a:txBody>
                  <a:tcPr marL="60070" marR="60070" marT="30035" marB="30035"/>
                </a:tc>
                <a:tc>
                  <a:txBody>
                    <a:bodyPr/>
                    <a:lstStyle/>
                    <a:p>
                      <a:pPr marL="174625" indent="-174625" algn="just"/>
                      <a:r>
                        <a:rPr kumimoji="1" lang="ja-JP" altLang="en-US" sz="1500" b="0" u="none" dirty="0">
                          <a:latin typeface="BIZ UDゴシック" panose="020B0400000000000000" pitchFamily="49" charset="-128"/>
                          <a:ea typeface="BIZ UDゴシック" panose="020B0400000000000000" pitchFamily="49" charset="-128"/>
                        </a:rPr>
                        <a:t>関西医科大学附属病院（枚方市）</a:t>
                      </a:r>
                    </a:p>
                  </a:txBody>
                  <a:tcPr marL="60070" marR="60070" marT="30035" marB="30035"/>
                </a:tc>
                <a:tc>
                  <a:txBody>
                    <a:bodyPr/>
                    <a:lstStyle/>
                    <a:p>
                      <a:pPr marL="93663" indent="-93663" algn="just"/>
                      <a:r>
                        <a:rPr kumimoji="1" lang="ja-JP" altLang="en-US" sz="1500" b="0" u="none" dirty="0">
                          <a:latin typeface="BIZ UDゴシック" panose="020B0400000000000000" pitchFamily="49" charset="-128"/>
                          <a:ea typeface="BIZ UDゴシック" panose="020B0400000000000000" pitchFamily="49" charset="-128"/>
                        </a:rPr>
                        <a:t>関西医科大学総合医療センター（守口市）</a:t>
                      </a:r>
                    </a:p>
                  </a:txBody>
                  <a:tcPr marL="60070" marR="60070" marT="30035" marB="30035">
                    <a:solidFill>
                      <a:schemeClr val="accent1">
                        <a:lumMod val="40000"/>
                        <a:lumOff val="60000"/>
                      </a:schemeClr>
                    </a:solidFill>
                  </a:tcPr>
                </a:tc>
                <a:extLst>
                  <a:ext uri="{0D108BD9-81ED-4DB2-BD59-A6C34878D82A}">
                    <a16:rowId xmlns:a16="http://schemas.microsoft.com/office/drawing/2014/main" val="1216738611"/>
                  </a:ext>
                </a:extLst>
              </a:tr>
              <a:tr h="326202">
                <a:tc>
                  <a:txBody>
                    <a:bodyPr/>
                    <a:lstStyle/>
                    <a:p>
                      <a:r>
                        <a:rPr kumimoji="1" lang="ja-JP" altLang="en-US" sz="1500" b="0" dirty="0">
                          <a:latin typeface="BIZ UDゴシック" panose="020B0400000000000000" pitchFamily="49" charset="-128"/>
                          <a:ea typeface="BIZ UDゴシック" panose="020B0400000000000000" pitchFamily="49" charset="-128"/>
                        </a:rPr>
                        <a:t>中河内</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八尾市民病院（八尾市）</a:t>
                      </a:r>
                    </a:p>
                  </a:txBody>
                  <a:tcPr marL="60070" marR="60070" marT="30035" marB="30035">
                    <a:solidFill>
                      <a:schemeClr val="accent1">
                        <a:lumMod val="20000"/>
                        <a:lumOff val="80000"/>
                      </a:schemeClr>
                    </a:solidFill>
                  </a:tcPr>
                </a:tc>
                <a:extLst>
                  <a:ext uri="{0D108BD9-81ED-4DB2-BD59-A6C34878D82A}">
                    <a16:rowId xmlns:a16="http://schemas.microsoft.com/office/drawing/2014/main" val="4098542015"/>
                  </a:ext>
                </a:extLst>
              </a:tr>
              <a:tr h="387016">
                <a:tc>
                  <a:txBody>
                    <a:bodyPr/>
                    <a:lstStyle/>
                    <a:p>
                      <a:r>
                        <a:rPr kumimoji="1" lang="ja-JP" altLang="en-US" sz="1500" b="0" dirty="0">
                          <a:latin typeface="BIZ UDゴシック" panose="020B0400000000000000" pitchFamily="49" charset="-128"/>
                          <a:ea typeface="BIZ UDゴシック" panose="020B0400000000000000" pitchFamily="49" charset="-128"/>
                        </a:rPr>
                        <a:t>南河内</a:t>
                      </a:r>
                    </a:p>
                  </a:txBody>
                  <a:tcPr marL="60070" marR="60070" marT="30035" marB="30035"/>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大阪はびきの医療センター（羽曳野市）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78300633"/>
                  </a:ext>
                </a:extLst>
              </a:tr>
              <a:tr h="475004">
                <a:tc>
                  <a:txBody>
                    <a:bodyPr/>
                    <a:lstStyle/>
                    <a:p>
                      <a:r>
                        <a:rPr kumimoji="1" lang="ja-JP" altLang="en-US" sz="1500" b="0" dirty="0">
                          <a:latin typeface="BIZ UDゴシック" panose="020B0400000000000000" pitchFamily="49" charset="-128"/>
                          <a:ea typeface="BIZ UDゴシック" panose="020B0400000000000000" pitchFamily="49" charset="-128"/>
                        </a:rPr>
                        <a:t>泉州</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algn="just"/>
                      <a:r>
                        <a:rPr kumimoji="1" lang="ja-JP" altLang="en-US" sz="1500" b="0" u="none" dirty="0">
                          <a:latin typeface="BIZ UDゴシック" panose="020B0400000000000000" pitchFamily="49" charset="-128"/>
                          <a:ea typeface="BIZ UDゴシック" panose="020B0400000000000000" pitchFamily="49" charset="-128"/>
                        </a:rPr>
                        <a:t>市立岸和田市民病院（岸和田市）</a:t>
                      </a:r>
                    </a:p>
                  </a:txBody>
                  <a:tcPr marL="60070" marR="60070" marT="30035" marB="30035">
                    <a:solidFill>
                      <a:schemeClr val="accent1">
                        <a:lumMod val="20000"/>
                        <a:lumOff val="80000"/>
                      </a:schemeClr>
                    </a:solidFill>
                  </a:tcPr>
                </a:tc>
                <a:extLst>
                  <a:ext uri="{0D108BD9-81ED-4DB2-BD59-A6C34878D82A}">
                    <a16:rowId xmlns:a16="http://schemas.microsoft.com/office/drawing/2014/main" val="2825115099"/>
                  </a:ext>
                </a:extLst>
              </a:tr>
              <a:tr h="354933">
                <a:tc>
                  <a:txBody>
                    <a:bodyPr/>
                    <a:lstStyle/>
                    <a:p>
                      <a:r>
                        <a:rPr kumimoji="1" lang="ja-JP" altLang="en-US" sz="1500" b="0" dirty="0">
                          <a:latin typeface="BIZ UDゴシック" panose="020B0400000000000000" pitchFamily="49" charset="-128"/>
                          <a:ea typeface="BIZ UDゴシック" panose="020B0400000000000000" pitchFamily="49" charset="-128"/>
                        </a:rPr>
                        <a:t>堺市</a:t>
                      </a:r>
                    </a:p>
                  </a:txBody>
                  <a:tcPr marL="60070" marR="60070" marT="30035" marB="30035"/>
                </a:tc>
                <a:tc>
                  <a:txBody>
                    <a:bodyPr/>
                    <a:lstStyle/>
                    <a:p>
                      <a:pPr marL="85725" indent="-85725" algn="l"/>
                      <a:r>
                        <a:rPr kumimoji="1" lang="zh-CN" altLang="en-US" sz="1500" b="0" u="none" dirty="0">
                          <a:latin typeface="BIZ UDゴシック" panose="020B0400000000000000" pitchFamily="49" charset="-128"/>
                          <a:ea typeface="BIZ UDゴシック" panose="020B0400000000000000" pitchFamily="49" charset="-128"/>
                        </a:rPr>
                        <a:t>近畿大学病院（</a:t>
                      </a:r>
                      <a:r>
                        <a:rPr kumimoji="1" lang="ja-JP" altLang="en-US" sz="1500" b="0" u="none" dirty="0">
                          <a:latin typeface="BIZ UDゴシック" panose="020B0400000000000000" pitchFamily="49" charset="-128"/>
                          <a:ea typeface="BIZ UDゴシック" panose="020B0400000000000000" pitchFamily="49" charset="-128"/>
                        </a:rPr>
                        <a:t>南区</a:t>
                      </a:r>
                      <a:r>
                        <a:rPr kumimoji="1" lang="zh-CN"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84549377"/>
                  </a:ext>
                </a:extLst>
              </a:tr>
              <a:tr h="1292366">
                <a:tc>
                  <a:txBody>
                    <a:bodyPr/>
                    <a:lstStyle/>
                    <a:p>
                      <a:r>
                        <a:rPr kumimoji="1" lang="ja-JP" altLang="en-US" sz="1500" b="0" dirty="0">
                          <a:latin typeface="BIZ UDゴシック" panose="020B0400000000000000" pitchFamily="49" charset="-128"/>
                          <a:ea typeface="BIZ UDゴシック" panose="020B0400000000000000" pitchFamily="49" charset="-128"/>
                        </a:rPr>
                        <a:t>大阪市</a:t>
                      </a:r>
                    </a:p>
                  </a:txBody>
                  <a:tcPr marL="60070" marR="60070" marT="30035" marB="30035"/>
                </a:tc>
                <a:tc>
                  <a:txBody>
                    <a:bodyPr/>
                    <a:lstStyle/>
                    <a:p>
                      <a:pPr marL="85725" indent="-85725" algn="just"/>
                      <a:r>
                        <a:rPr kumimoji="1" lang="ja-JP" altLang="en-US" sz="1500" b="0" u="none" dirty="0">
                          <a:latin typeface="BIZ UDゴシック" panose="020B0400000000000000" pitchFamily="49" charset="-128"/>
                          <a:ea typeface="BIZ UDゴシック" panose="020B0400000000000000" pitchFamily="49" charset="-128"/>
                        </a:rPr>
                        <a:t>大阪赤十字病院（天王寺区）</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北野病院（北区）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大阪府済生会中津病院（北区）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住友病院（北区）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（独）地域医療機能推進機構大阪病院（福島区）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大阪急性期・総合医療センター（住吉区）</a:t>
                      </a:r>
                    </a:p>
                  </a:txBody>
                  <a:tcPr marL="60070" marR="60070" marT="30035" marB="30035">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6" name="タイトル 1"/>
          <p:cNvSpPr txBox="1">
            <a:spLocks/>
          </p:cNvSpPr>
          <p:nvPr/>
        </p:nvSpPr>
        <p:spPr>
          <a:xfrm>
            <a:off x="1" y="0"/>
            <a:ext cx="9143999" cy="681291"/>
          </a:xfrm>
          <a:prstGeom prst="rect">
            <a:avLst/>
          </a:prstGeom>
          <a:solidFill>
            <a:srgbClr val="0070C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46"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a:t>
            </a:r>
            <a:endParaRPr lang="ja-JP" altLang="en-US" sz="1662" b="1" dirty="0">
              <a:solidFill>
                <a:schemeClr val="bg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FED487B6-123A-42E8-9A10-5423D6F84B98}"/>
              </a:ext>
            </a:extLst>
          </p:cNvPr>
          <p:cNvSpPr>
            <a:spLocks noGrp="1"/>
          </p:cNvSpPr>
          <p:nvPr>
            <p:ph type="sldNum" sz="quarter" idx="12"/>
          </p:nvPr>
        </p:nvSpPr>
        <p:spPr/>
        <p:txBody>
          <a:bodyPr/>
          <a:lstStyle/>
          <a:p>
            <a:fld id="{E22FB35C-C36E-4FB4-AC57-2150716217DB}" type="slidenum">
              <a:rPr kumimoji="1" lang="ja-JP" altLang="en-US" smtClean="0"/>
              <a:t>4</a:t>
            </a:fld>
            <a:endParaRPr kumimoji="1" lang="ja-JP" altLang="en-US"/>
          </a:p>
        </p:txBody>
      </p:sp>
      <p:sp>
        <p:nvSpPr>
          <p:cNvPr id="3" name="正方形/長方形 2">
            <a:extLst>
              <a:ext uri="{FF2B5EF4-FFF2-40B4-BE49-F238E27FC236}">
                <a16:creationId xmlns:a16="http://schemas.microsoft.com/office/drawing/2014/main" id="{7FF032B2-49A6-4664-A7A1-E91D10DAE8AA}"/>
              </a:ext>
            </a:extLst>
          </p:cNvPr>
          <p:cNvSpPr/>
          <p:nvPr/>
        </p:nvSpPr>
        <p:spPr>
          <a:xfrm>
            <a:off x="7147285" y="926738"/>
            <a:ext cx="1996715" cy="337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令和</a:t>
            </a:r>
            <a:r>
              <a:rPr kumimoji="1" lang="en-US" altLang="ja-JP" sz="1400" dirty="0">
                <a:solidFill>
                  <a:schemeClr val="tx1"/>
                </a:solidFill>
              </a:rPr>
              <a:t>8</a:t>
            </a:r>
            <a:r>
              <a:rPr kumimoji="1" lang="ja-JP" altLang="en-US" sz="1400" dirty="0">
                <a:solidFill>
                  <a:schemeClr val="tx1"/>
                </a:solidFill>
              </a:rPr>
              <a:t>年</a:t>
            </a:r>
            <a:r>
              <a:rPr kumimoji="1" lang="en-US" altLang="ja-JP" sz="1400" dirty="0">
                <a:solidFill>
                  <a:schemeClr val="tx1"/>
                </a:solidFill>
              </a:rPr>
              <a:t>2</a:t>
            </a:r>
            <a:r>
              <a:rPr kumimoji="1" lang="ja-JP" altLang="en-US" sz="1400" dirty="0">
                <a:solidFill>
                  <a:schemeClr val="tx1"/>
                </a:solidFill>
              </a:rPr>
              <a:t>月</a:t>
            </a:r>
            <a:r>
              <a:rPr kumimoji="1" lang="en-US" altLang="ja-JP" sz="1400" dirty="0">
                <a:solidFill>
                  <a:schemeClr val="tx1"/>
                </a:solidFill>
              </a:rPr>
              <a:t>1</a:t>
            </a:r>
            <a:r>
              <a:rPr kumimoji="1" lang="ja-JP" altLang="en-US" sz="1400" dirty="0">
                <a:solidFill>
                  <a:schemeClr val="tx1"/>
                </a:solidFill>
              </a:rPr>
              <a:t>日時点</a:t>
            </a:r>
          </a:p>
        </p:txBody>
      </p:sp>
    </p:spTree>
    <p:extLst>
      <p:ext uri="{BB962C8B-B14F-4D97-AF65-F5344CB8AC3E}">
        <p14:creationId xmlns:p14="http://schemas.microsoft.com/office/powerpoint/2010/main" val="164300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3916619" y="4307528"/>
            <a:ext cx="559127" cy="447398"/>
          </a:xfrm>
          <a:prstGeom prst="downArrow">
            <a:avLst>
              <a:gd name="adj1" fmla="val 50000"/>
              <a:gd name="adj2" fmla="val 44958"/>
            </a:avLst>
          </a:prstGeom>
          <a:gradFill>
            <a:gsLst>
              <a:gs pos="0">
                <a:srgbClr val="FF6699"/>
              </a:gs>
              <a:gs pos="52000">
                <a:srgbClr val="FFCCFF"/>
              </a:gs>
              <a:gs pos="100000">
                <a:schemeClr val="bg1">
                  <a:alpha val="0"/>
                </a:schemeClr>
              </a:gs>
            </a:gsLst>
            <a:lin ang="16200000" scaled="1"/>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961">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5312759"/>
              </p:ext>
            </p:extLst>
          </p:nvPr>
        </p:nvGraphicFramePr>
        <p:xfrm>
          <a:off x="97971" y="1015804"/>
          <a:ext cx="8969828" cy="5160173"/>
        </p:xfrm>
        <a:graphic>
          <a:graphicData uri="http://schemas.openxmlformats.org/drawingml/2006/table">
            <a:tbl>
              <a:tblPr firstRow="1" bandRow="1">
                <a:tableStyleId>{21E4AEA4-8DFA-4A89-87EB-49C32662AFE0}</a:tableStyleId>
              </a:tblPr>
              <a:tblGrid>
                <a:gridCol w="952455">
                  <a:extLst>
                    <a:ext uri="{9D8B030D-6E8A-4147-A177-3AD203B41FA5}">
                      <a16:colId xmlns:a16="http://schemas.microsoft.com/office/drawing/2014/main" val="2155205540"/>
                    </a:ext>
                  </a:extLst>
                </a:gridCol>
                <a:gridCol w="4089249">
                  <a:extLst>
                    <a:ext uri="{9D8B030D-6E8A-4147-A177-3AD203B41FA5}">
                      <a16:colId xmlns:a16="http://schemas.microsoft.com/office/drawing/2014/main" val="2355145205"/>
                    </a:ext>
                  </a:extLst>
                </a:gridCol>
                <a:gridCol w="3928124">
                  <a:extLst>
                    <a:ext uri="{9D8B030D-6E8A-4147-A177-3AD203B41FA5}">
                      <a16:colId xmlns:a16="http://schemas.microsoft.com/office/drawing/2014/main" val="2146648810"/>
                    </a:ext>
                  </a:extLst>
                </a:gridCol>
              </a:tblGrid>
              <a:tr h="360645">
                <a:tc>
                  <a:txBody>
                    <a:bodyPr/>
                    <a:lstStyle/>
                    <a:p>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48807" marR="48807" marT="24404" marB="24404" anchor="ctr">
                    <a:solidFill>
                      <a:schemeClr val="accent1">
                        <a:lumMod val="60000"/>
                        <a:lumOff val="40000"/>
                      </a:schemeClr>
                    </a:solidFill>
                  </a:tcPr>
                </a:tc>
                <a:extLst>
                  <a:ext uri="{0D108BD9-81ED-4DB2-BD59-A6C34878D82A}">
                    <a16:rowId xmlns:a16="http://schemas.microsoft.com/office/drawing/2014/main" val="650638079"/>
                  </a:ext>
                </a:extLst>
              </a:tr>
              <a:tr h="479787">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marL="48807" marR="48807" marT="24404" marB="2440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dirty="0">
                          <a:latin typeface="BIZ UDゴシック" panose="020B0400000000000000" pitchFamily="49" charset="-128"/>
                          <a:ea typeface="BIZ UDゴシック" panose="020B0400000000000000" pitchFamily="49" charset="-128"/>
                        </a:rPr>
                        <a:t>府のアレルギー疾患対策の中心的役割</a:t>
                      </a:r>
                      <a:r>
                        <a:rPr kumimoji="1" lang="ja-JP" altLang="en-US" sz="1200" dirty="0">
                          <a:latin typeface="BIZ UDゴシック" panose="020B0400000000000000" pitchFamily="49" charset="-128"/>
                          <a:ea typeface="BIZ UDゴシック" panose="020B0400000000000000" pitchFamily="49" charset="-128"/>
                        </a:rPr>
                        <a:t>を担い、以下の事業を府と協力して実施</a:t>
                      </a:r>
                    </a:p>
                  </a:txBody>
                  <a:tcPr marL="48807" marR="48807" marT="24404" marB="24404" anchor="ctr"/>
                </a:tc>
                <a:tc>
                  <a:txBody>
                    <a:bodyPr/>
                    <a:lstStyle/>
                    <a:p>
                      <a:r>
                        <a:rPr kumimoji="1" lang="ja-JP" altLang="en-US" sz="1200" b="1" u="sng" dirty="0">
                          <a:latin typeface="BIZ UDゴシック" panose="020B0400000000000000" pitchFamily="49" charset="-128"/>
                          <a:ea typeface="BIZ UDゴシック" panose="020B0400000000000000" pitchFamily="49" charset="-128"/>
                        </a:rPr>
                        <a:t>拠点病院、府と連携</a:t>
                      </a:r>
                      <a:r>
                        <a:rPr kumimoji="1" lang="ja-JP" altLang="en-US" sz="1200" dirty="0">
                          <a:latin typeface="BIZ UDゴシック" panose="020B0400000000000000" pitchFamily="49" charset="-128"/>
                          <a:ea typeface="BIZ UDゴシック" panose="020B0400000000000000" pitchFamily="49" charset="-128"/>
                        </a:rPr>
                        <a:t>し、以下の事業を実施</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1">
                        <a:lumMod val="40000"/>
                        <a:lumOff val="60000"/>
                      </a:schemeClr>
                    </a:solidFill>
                  </a:tcPr>
                </a:tc>
                <a:extLst>
                  <a:ext uri="{0D108BD9-81ED-4DB2-BD59-A6C34878D82A}">
                    <a16:rowId xmlns:a16="http://schemas.microsoft.com/office/drawing/2014/main" val="364140827"/>
                  </a:ext>
                </a:extLst>
              </a:tr>
              <a:tr h="1235307">
                <a:tc>
                  <a:txBody>
                    <a:bodyPr/>
                    <a:lstStyle/>
                    <a:p>
                      <a:r>
                        <a:rPr kumimoji="1" lang="ja-JP" altLang="en-US" sz="1200" dirty="0">
                          <a:latin typeface="BIZ UDゴシック" panose="020B0400000000000000" pitchFamily="49" charset="-128"/>
                          <a:ea typeface="BIZ UDゴシック" panose="020B0400000000000000" pitchFamily="49" charset="-128"/>
                        </a:rPr>
                        <a:t>①診療</a:t>
                      </a:r>
                    </a:p>
                  </a:txBody>
                  <a:tcPr marL="48807" marR="48807" marT="24404" marB="24404"/>
                </a:tc>
                <a:tc>
                  <a:txBody>
                    <a:bodyPr/>
                    <a:lstStyle/>
                    <a:p>
                      <a:pPr marL="174625" indent="-174625" algn="just"/>
                      <a:r>
                        <a:rPr kumimoji="1" lang="ja-JP" altLang="en-US" sz="1200"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各診療科が連携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p>
                      <a:pPr marL="174625" indent="-174625" algn="just"/>
                      <a:r>
                        <a:rPr kumimoji="1" lang="ja-JP" altLang="en-US" sz="1200" dirty="0">
                          <a:latin typeface="BIZ UDゴシック" panose="020B0400000000000000" pitchFamily="49" charset="-128"/>
                          <a:ea typeface="BIZ UDゴシック" panose="020B0400000000000000" pitchFamily="49" charset="-128"/>
                        </a:rPr>
                        <a:t>・その他、複数診療科での症例検討会、患者に対するスキンケア指導・治療薬の服薬指導・栄養指導の実施、エピペン講習会の実施</a:t>
                      </a:r>
                    </a:p>
                  </a:txBody>
                  <a:tcPr marL="48807" marR="48807" marT="24404" marB="24404"/>
                </a:tc>
                <a:tc>
                  <a:txBody>
                    <a:bodyPr/>
                    <a:lstStyle/>
                    <a:p>
                      <a:pPr marL="93663" indent="-93663" algn="just"/>
                      <a:r>
                        <a:rPr kumimoji="1" lang="ja-JP" altLang="en-US" sz="1200" b="0" dirty="0">
                          <a:latin typeface="BIZ UDゴシック" panose="020B0400000000000000" pitchFamily="49" charset="-128"/>
                          <a:ea typeface="BIZ UDゴシック" panose="020B0400000000000000" pitchFamily="49" charset="-128"/>
                        </a:rPr>
                        <a:t>・特定の診療科において、</a:t>
                      </a:r>
                      <a:r>
                        <a:rPr kumimoji="1" lang="ja-JP" altLang="en-US" sz="1200" b="1" u="sng" dirty="0">
                          <a:latin typeface="BIZ UDゴシック" panose="020B0400000000000000" pitchFamily="49" charset="-128"/>
                          <a:ea typeface="BIZ UDゴシック" panose="020B0400000000000000" pitchFamily="49" charset="-128"/>
                        </a:rPr>
                        <a:t>拠点病院と連携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txBody>
                  <a:tcPr marL="48807" marR="48807" marT="24404" marB="24404">
                    <a:solidFill>
                      <a:schemeClr val="accent1">
                        <a:lumMod val="20000"/>
                        <a:lumOff val="80000"/>
                      </a:schemeClr>
                    </a:solidFill>
                  </a:tcPr>
                </a:tc>
                <a:extLst>
                  <a:ext uri="{0D108BD9-81ED-4DB2-BD59-A6C34878D82A}">
                    <a16:rowId xmlns:a16="http://schemas.microsoft.com/office/drawing/2014/main" val="1216738611"/>
                  </a:ext>
                </a:extLst>
              </a:tr>
              <a:tr h="1253746">
                <a:tc>
                  <a:txBody>
                    <a:bodyPr/>
                    <a:lstStyle/>
                    <a:p>
                      <a:r>
                        <a:rPr kumimoji="1" lang="ja-JP" altLang="en-US" sz="1200" dirty="0">
                          <a:latin typeface="BIZ UDゴシック" panose="020B0400000000000000" pitchFamily="49" charset="-128"/>
                          <a:ea typeface="BIZ UDゴシック" panose="020B0400000000000000" pitchFamily="49" charset="-128"/>
                        </a:rPr>
                        <a:t>➁情報提供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・患者、家族に対する講演会の</a:t>
                      </a:r>
                      <a:r>
                        <a:rPr kumimoji="1" lang="ja-JP" altLang="en-US" sz="1200" u="sng" dirty="0">
                          <a:latin typeface="BIZ UDゴシック" panose="020B0400000000000000" pitchFamily="49" charset="-128"/>
                          <a:ea typeface="BIZ UDゴシック" panose="020B0400000000000000" pitchFamily="49" charset="-128"/>
                        </a:rPr>
                        <a:t>定期的な実施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en-US" altLang="ja-JP"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・府、市町村等と連携した</a:t>
                      </a:r>
                      <a:r>
                        <a:rPr kumimoji="1" lang="ja-JP" altLang="en-US" sz="1200" u="none" dirty="0">
                          <a:latin typeface="BIZ UDゴシック" panose="020B0400000000000000" pitchFamily="49" charset="-128"/>
                          <a:ea typeface="BIZ UDゴシック" panose="020B0400000000000000" pitchFamily="49" charset="-128"/>
                        </a:rPr>
                        <a:t>普及・啓発事業の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ja-JP" altLang="en-US"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・地域医療機関に</a:t>
                      </a:r>
                      <a:r>
                        <a:rPr kumimoji="1" lang="ja-JP" altLang="en-US" sz="1200" u="none" dirty="0">
                          <a:latin typeface="BIZ UDゴシック" panose="020B0400000000000000" pitchFamily="49" charset="-128"/>
                          <a:ea typeface="BIZ UDゴシック" panose="020B0400000000000000" pitchFamily="49" charset="-128"/>
                        </a:rPr>
                        <a:t>対する情報提供</a:t>
                      </a:r>
                    </a:p>
                    <a:p>
                      <a:pPr algn="just"/>
                      <a:r>
                        <a:rPr kumimoji="1" lang="ja-JP" altLang="en-US" sz="1200" u="none"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・拠点病院が行う患者、家族に対する講演会への、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・拠点病院が府や市町村等と連携して実施する普及・啓発事業への、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・地域医療機関に対する情報提供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solidFill>
                      <a:schemeClr val="accent1">
                        <a:lumMod val="40000"/>
                        <a:lumOff val="60000"/>
                      </a:schemeClr>
                    </a:solidFill>
                  </a:tcPr>
                </a:tc>
                <a:extLst>
                  <a:ext uri="{0D108BD9-81ED-4DB2-BD59-A6C34878D82A}">
                    <a16:rowId xmlns:a16="http://schemas.microsoft.com/office/drawing/2014/main" val="4098542015"/>
                  </a:ext>
                </a:extLst>
              </a:tr>
              <a:tr h="528256">
                <a:tc>
                  <a:txBody>
                    <a:bodyPr/>
                    <a:lstStyle/>
                    <a:p>
                      <a:r>
                        <a:rPr kumimoji="1" lang="ja-JP" altLang="en-US" sz="1200" dirty="0">
                          <a:latin typeface="BIZ UDゴシック" panose="020B0400000000000000" pitchFamily="49" charset="-128"/>
                          <a:ea typeface="BIZ UDゴシック" panose="020B0400000000000000" pitchFamily="49" charset="-128"/>
                        </a:rPr>
                        <a:t>③人材育成</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医療従事者、保健師、栄養士、学校・児童福祉施設職員などに対する研修や講習の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拠点病院が実施する、医療従事者、保健師、栄養士、学校・児童福祉施設職員などに対する研修への</a:t>
                      </a:r>
                      <a:r>
                        <a:rPr kumimoji="1" lang="ja-JP" altLang="en-US" sz="1200" u="sng" dirty="0">
                          <a:latin typeface="BIZ UDゴシック" panose="020B0400000000000000" pitchFamily="49" charset="-128"/>
                          <a:ea typeface="BIZ UDゴシック" panose="020B0400000000000000" pitchFamily="49" charset="-128"/>
                        </a:rPr>
                        <a:t>参画、協力</a:t>
                      </a:r>
                    </a:p>
                  </a:txBody>
                  <a:tcPr marL="48807" marR="48807" marT="24404" marB="24404">
                    <a:solidFill>
                      <a:schemeClr val="accent1">
                        <a:lumMod val="20000"/>
                        <a:lumOff val="80000"/>
                      </a:schemeClr>
                    </a:solidFill>
                  </a:tcPr>
                </a:tc>
                <a:extLst>
                  <a:ext uri="{0D108BD9-81ED-4DB2-BD59-A6C34878D82A}">
                    <a16:rowId xmlns:a16="http://schemas.microsoft.com/office/drawing/2014/main" val="1978300633"/>
                  </a:ext>
                </a:extLst>
              </a:tr>
              <a:tr h="479787">
                <a:tc>
                  <a:txBody>
                    <a:bodyPr/>
                    <a:lstStyle/>
                    <a:p>
                      <a:r>
                        <a:rPr kumimoji="1" lang="ja-JP" altLang="en-US" sz="1200" dirty="0">
                          <a:latin typeface="BIZ UDゴシック" panose="020B0400000000000000" pitchFamily="49" charset="-128"/>
                          <a:ea typeface="BIZ UDゴシック" panose="020B0400000000000000" pitchFamily="49" charset="-128"/>
                        </a:rPr>
                        <a:t>④研究</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solidFill>
                      <a:schemeClr val="accent1">
                        <a:lumMod val="40000"/>
                        <a:lumOff val="60000"/>
                      </a:schemeClr>
                    </a:solidFill>
                  </a:tcPr>
                </a:tc>
                <a:extLst>
                  <a:ext uri="{0D108BD9-81ED-4DB2-BD59-A6C34878D82A}">
                    <a16:rowId xmlns:a16="http://schemas.microsoft.com/office/drawing/2014/main" val="2825115099"/>
                  </a:ext>
                </a:extLst>
              </a:tr>
              <a:tr h="822645">
                <a:tc>
                  <a:txBody>
                    <a:bodyPr/>
                    <a:lstStyle/>
                    <a:p>
                      <a:r>
                        <a:rPr kumimoji="1" lang="ja-JP" altLang="en-US" sz="1200" dirty="0">
                          <a:latin typeface="BIZ UDゴシック" panose="020B0400000000000000" pitchFamily="49" charset="-128"/>
                          <a:ea typeface="BIZ UDゴシック" panose="020B0400000000000000" pitchFamily="49" charset="-128"/>
                        </a:rPr>
                        <a:t>⑤その他</a:t>
                      </a:r>
                    </a:p>
                  </a:txBody>
                  <a:tcPr marL="48807" marR="48807" marT="24404" marB="24404"/>
                </a:tc>
                <a:tc>
                  <a:txBody>
                    <a:bodyPr/>
                    <a:lstStyle/>
                    <a:p>
                      <a:pPr marL="85725" indent="-85725" algn="just"/>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p>
                  </a:txBody>
                  <a:tcPr marL="48807" marR="48807" marT="24404" marB="24404">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6" name="タイトル 1"/>
          <p:cNvSpPr txBox="1">
            <a:spLocks/>
          </p:cNvSpPr>
          <p:nvPr/>
        </p:nvSpPr>
        <p:spPr>
          <a:xfrm>
            <a:off x="0" y="0"/>
            <a:ext cx="9144000" cy="562365"/>
          </a:xfrm>
          <a:prstGeom prst="rect">
            <a:avLst/>
          </a:prstGeom>
          <a:solidFill>
            <a:srgbClr val="0070C0"/>
          </a:soli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00"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大阪府アレルギー疾患医療拠点病院・連携協力病院の役割</a:t>
            </a:r>
            <a:endParaRPr lang="ja-JP" altLang="en-US" sz="1500" b="1" dirty="0">
              <a:solidFill>
                <a:schemeClr val="bg1"/>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AE83417-9FBB-4DFD-9779-8493AE0B7804}"/>
              </a:ext>
            </a:extLst>
          </p:cNvPr>
          <p:cNvSpPr txBox="1"/>
          <p:nvPr/>
        </p:nvSpPr>
        <p:spPr>
          <a:xfrm>
            <a:off x="5505451" y="784972"/>
            <a:ext cx="3638549" cy="230832"/>
          </a:xfrm>
          <a:prstGeom prst="rect">
            <a:avLst/>
          </a:prstGeom>
          <a:noFill/>
        </p:spPr>
        <p:txBody>
          <a:bodyPr wrap="square" rtlCol="0">
            <a:spAutoFit/>
          </a:bodyPr>
          <a:lstStyle/>
          <a:p>
            <a:r>
              <a:rPr kumimoji="1" lang="ja-JP" altLang="en-US" sz="900" dirty="0"/>
              <a:t>大阪府アレルギー疾患医療拠点病院等選定基準・要綱を基に整理</a:t>
            </a:r>
          </a:p>
        </p:txBody>
      </p:sp>
      <p:sp>
        <p:nvSpPr>
          <p:cNvPr id="4" name="スライド番号プレースホルダー 3">
            <a:extLst>
              <a:ext uri="{FF2B5EF4-FFF2-40B4-BE49-F238E27FC236}">
                <a16:creationId xmlns:a16="http://schemas.microsoft.com/office/drawing/2014/main" id="{A3676091-C608-40BC-AA3F-17A3E99BE5E4}"/>
              </a:ext>
            </a:extLst>
          </p:cNvPr>
          <p:cNvSpPr>
            <a:spLocks noGrp="1"/>
          </p:cNvSpPr>
          <p:nvPr>
            <p:ph type="sldNum" sz="quarter" idx="12"/>
          </p:nvPr>
        </p:nvSpPr>
        <p:spPr/>
        <p:txBody>
          <a:bodyPr/>
          <a:lstStyle/>
          <a:p>
            <a:fld id="{E22FB35C-C36E-4FB4-AC57-2150716217DB}" type="slidenum">
              <a:rPr kumimoji="1" lang="ja-JP" altLang="en-US" smtClean="0"/>
              <a:t>5</a:t>
            </a:fld>
            <a:endParaRPr kumimoji="1" lang="ja-JP" altLang="en-US" dirty="0"/>
          </a:p>
        </p:txBody>
      </p:sp>
    </p:spTree>
    <p:extLst>
      <p:ext uri="{BB962C8B-B14F-4D97-AF65-F5344CB8AC3E}">
        <p14:creationId xmlns:p14="http://schemas.microsoft.com/office/powerpoint/2010/main" val="252956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E60D902-0726-418F-B370-EE3C271D4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774" y="1126460"/>
            <a:ext cx="4028915" cy="3871161"/>
          </a:xfrm>
          <a:prstGeom prst="rect">
            <a:avLst/>
          </a:prstGeom>
        </p:spPr>
      </p:pic>
      <p:sp>
        <p:nvSpPr>
          <p:cNvPr id="2" name="スライド番号プレースホルダー 1">
            <a:extLst>
              <a:ext uri="{FF2B5EF4-FFF2-40B4-BE49-F238E27FC236}">
                <a16:creationId xmlns:a16="http://schemas.microsoft.com/office/drawing/2014/main" id="{BD672248-DD9C-4087-B4DD-7B2CEB1F7558}"/>
              </a:ext>
            </a:extLst>
          </p:cNvPr>
          <p:cNvSpPr>
            <a:spLocks noGrp="1"/>
          </p:cNvSpPr>
          <p:nvPr>
            <p:ph type="sldNum" sz="quarter" idx="12"/>
          </p:nvPr>
        </p:nvSpPr>
        <p:spPr>
          <a:xfrm>
            <a:off x="6583680" y="6377942"/>
            <a:ext cx="2103120" cy="184666"/>
          </a:xfrm>
        </p:spPr>
        <p:txBody>
          <a:bodyPr/>
          <a:lstStyle/>
          <a:p>
            <a:pPr marL="0" marR="0" lvl="0" indent="0" algn="r" defTabSz="801472" rtl="0" eaLnBrk="1" fontAlgn="auto" latinLnBrk="0" hangingPunct="1">
              <a:lnSpc>
                <a:spcPct val="100000"/>
              </a:lnSpc>
              <a:spcBef>
                <a:spcPts val="0"/>
              </a:spcBef>
              <a:spcAft>
                <a:spcPts val="0"/>
              </a:spcAft>
              <a:buClrTx/>
              <a:buSzTx/>
              <a:buFontTx/>
              <a:buNone/>
              <a:tabLst/>
              <a:defRPr/>
            </a:pPr>
            <a:fld id="{B6F15528-21DE-4FAA-801E-634DDDAF4B2B}" type="slidenum">
              <a:rPr kumimoji="1" lang="en-US" altLang="ja-JP"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801472"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BF04BD3A-7F57-47B6-A577-E9D337DEED9A}"/>
              </a:ext>
            </a:extLst>
          </p:cNvPr>
          <p:cNvSpPr/>
          <p:nvPr/>
        </p:nvSpPr>
        <p:spPr>
          <a:xfrm>
            <a:off x="2020742" y="405017"/>
            <a:ext cx="4878068" cy="415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a:t>
            </a:r>
            <a:r>
              <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】R7.3.19</a:t>
            </a:r>
            <a:r>
              <a:rPr kumimoji="1" lang="ja-JP" altLang="en-US"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実施分 プログラム・チラシ</a:t>
            </a:r>
            <a:endPar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a:extLst>
              <a:ext uri="{FF2B5EF4-FFF2-40B4-BE49-F238E27FC236}">
                <a16:creationId xmlns:a16="http://schemas.microsoft.com/office/drawing/2014/main" id="{271FF3DD-FA8B-4CCF-B35E-4B324BCACCD9}"/>
              </a:ext>
            </a:extLst>
          </p:cNvPr>
          <p:cNvPicPr>
            <a:picLocks noChangeAspect="1"/>
          </p:cNvPicPr>
          <p:nvPr/>
        </p:nvPicPr>
        <p:blipFill>
          <a:blip r:embed="rId4"/>
          <a:stretch>
            <a:fillRect/>
          </a:stretch>
        </p:blipFill>
        <p:spPr>
          <a:xfrm>
            <a:off x="350766" y="944826"/>
            <a:ext cx="3564122" cy="5151777"/>
          </a:xfrm>
          <a:prstGeom prst="rect">
            <a:avLst/>
          </a:prstGeom>
        </p:spPr>
      </p:pic>
      <p:sp>
        <p:nvSpPr>
          <p:cNvPr id="9" name="正方形/長方形 8">
            <a:extLst>
              <a:ext uri="{FF2B5EF4-FFF2-40B4-BE49-F238E27FC236}">
                <a16:creationId xmlns:a16="http://schemas.microsoft.com/office/drawing/2014/main" id="{20B282A7-13D6-4AD8-8F88-37835C3C895F}"/>
              </a:ext>
            </a:extLst>
          </p:cNvPr>
          <p:cNvSpPr/>
          <p:nvPr/>
        </p:nvSpPr>
        <p:spPr>
          <a:xfrm>
            <a:off x="6481489" y="5563042"/>
            <a:ext cx="282632"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0" name="正方形/長方形 9">
            <a:extLst>
              <a:ext uri="{FF2B5EF4-FFF2-40B4-BE49-F238E27FC236}">
                <a16:creationId xmlns:a16="http://schemas.microsoft.com/office/drawing/2014/main" id="{5EE8434D-58EC-48F8-8970-BB2E1ED7DA5D}"/>
              </a:ext>
            </a:extLst>
          </p:cNvPr>
          <p:cNvSpPr/>
          <p:nvPr/>
        </p:nvSpPr>
        <p:spPr>
          <a:xfrm>
            <a:off x="457200" y="6233401"/>
            <a:ext cx="7695994" cy="57626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○実施については、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R7.2.19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の「府アレルギー疾患対策連絡会議」で事前報告の上、周知への協力を依頼</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医師会等の各職能団体やアレルギー協会関西支部の協力により、チラシ電子データを展開し、周知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(R7.2〜3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正方形/長方形 11">
            <a:extLst>
              <a:ext uri="{FF2B5EF4-FFF2-40B4-BE49-F238E27FC236}">
                <a16:creationId xmlns:a16="http://schemas.microsoft.com/office/drawing/2014/main" id="{965EE749-A6A7-4EF1-ADA4-E9B14FAE92A8}"/>
              </a:ext>
            </a:extLst>
          </p:cNvPr>
          <p:cNvSpPr/>
          <p:nvPr/>
        </p:nvSpPr>
        <p:spPr>
          <a:xfrm>
            <a:off x="47462" y="31947"/>
            <a:ext cx="4170729" cy="3181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Calibri"/>
                <a:ea typeface="ＭＳ Ｐゴシック"/>
              </a:rPr>
              <a:t>連携推進のための勉強会の開催状況</a:t>
            </a:r>
            <a:r>
              <a:rPr kumimoji="1" lang="en-US" altLang="ja-JP" dirty="0">
                <a:solidFill>
                  <a:prstClr val="black"/>
                </a:solidFill>
                <a:latin typeface="Calibri"/>
                <a:ea typeface="ＭＳ Ｐゴシック"/>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4" name="正方形/長方形 13">
            <a:extLst>
              <a:ext uri="{FF2B5EF4-FFF2-40B4-BE49-F238E27FC236}">
                <a16:creationId xmlns:a16="http://schemas.microsoft.com/office/drawing/2014/main" id="{7D21DFCB-D88D-42B5-A2E8-FE43420707FF}"/>
              </a:ext>
            </a:extLst>
          </p:cNvPr>
          <p:cNvSpPr/>
          <p:nvPr/>
        </p:nvSpPr>
        <p:spPr>
          <a:xfrm>
            <a:off x="4669500" y="944826"/>
            <a:ext cx="3899465" cy="5031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082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AE68FC-FF38-4C55-B819-BAB6CC2FA41E}"/>
              </a:ext>
            </a:extLst>
          </p:cNvPr>
          <p:cNvSpPr>
            <a:spLocks noGrp="1"/>
          </p:cNvSpPr>
          <p:nvPr>
            <p:ph type="sldNum" sz="quarter" idx="12"/>
          </p:nvPr>
        </p:nvSpPr>
        <p:spPr>
          <a:xfrm>
            <a:off x="6704214" y="6467923"/>
            <a:ext cx="2103120" cy="169277"/>
          </a:xfrm>
        </p:spPr>
        <p:txBody>
          <a:bodyPr/>
          <a:lstStyle/>
          <a:p>
            <a:pPr marL="0" marR="0" lvl="0" indent="0" algn="r" defTabSz="801472" rtl="0" eaLnBrk="1" fontAlgn="auto" latinLnBrk="0" hangingPunct="1">
              <a:lnSpc>
                <a:spcPct val="100000"/>
              </a:lnSpc>
              <a:spcBef>
                <a:spcPts val="0"/>
              </a:spcBef>
              <a:spcAft>
                <a:spcPts val="0"/>
              </a:spcAft>
              <a:buClrTx/>
              <a:buSzTx/>
              <a:buFontTx/>
              <a:buNone/>
              <a:tabLst/>
              <a:defRPr/>
            </a:pPr>
            <a:fld id="{B6F15528-21DE-4FAA-801E-634DDDAF4B2B}" type="slidenum">
              <a:rPr kumimoji="1" lang="en-US" altLang="ja-JP" sz="11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801472" rtl="0" eaLnBrk="1" fontAlgn="auto" latinLnBrk="0" hangingPunct="1">
                <a:lnSpc>
                  <a:spcPct val="100000"/>
                </a:lnSpc>
                <a:spcBef>
                  <a:spcPts val="0"/>
                </a:spcBef>
                <a:spcAft>
                  <a:spcPts val="0"/>
                </a:spcAft>
                <a:buClrTx/>
                <a:buSzTx/>
                <a:buFontTx/>
                <a:buNone/>
                <a:tabLst/>
                <a:defRPr/>
              </a:pPr>
              <a:t>7</a:t>
            </a:fld>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8250B88-7B0D-4D92-BED6-1E4609B47FD8}"/>
              </a:ext>
            </a:extLst>
          </p:cNvPr>
          <p:cNvSpPr/>
          <p:nvPr/>
        </p:nvSpPr>
        <p:spPr>
          <a:xfrm>
            <a:off x="146746" y="85080"/>
            <a:ext cx="4170729" cy="3181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Calibri"/>
                <a:ea typeface="ＭＳ Ｐゴシック"/>
              </a:rPr>
              <a:t>連携推進のための勉強会の開催状況</a:t>
            </a:r>
            <a:r>
              <a:rPr kumimoji="1" lang="en-US" altLang="ja-JP" dirty="0">
                <a:solidFill>
                  <a:prstClr val="black"/>
                </a:solidFill>
                <a:latin typeface="Calibri"/>
                <a:ea typeface="ＭＳ Ｐゴシック"/>
              </a:rPr>
              <a:t>1-2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4" name="正方形/長方形 3">
            <a:extLst>
              <a:ext uri="{FF2B5EF4-FFF2-40B4-BE49-F238E27FC236}">
                <a16:creationId xmlns:a16="http://schemas.microsoft.com/office/drawing/2014/main" id="{A57046F0-BF92-4C3D-BDC8-8E008FEFEEF8}"/>
              </a:ext>
            </a:extLst>
          </p:cNvPr>
          <p:cNvSpPr/>
          <p:nvPr/>
        </p:nvSpPr>
        <p:spPr>
          <a:xfrm>
            <a:off x="1522427" y="662509"/>
            <a:ext cx="6099143" cy="576268"/>
          </a:xfrm>
          <a:prstGeom prst="rect">
            <a:avLst/>
          </a:prstGeom>
          <a:solidFill>
            <a:srgbClr val="00B050"/>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a:t>
            </a:r>
            <a:r>
              <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】R7.3.19</a:t>
            </a: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実施分 参加状況・ご意見等</a:t>
            </a:r>
            <a:endPar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BCF97E10-E2A3-4875-A404-3819111E0E7B}"/>
              </a:ext>
            </a:extLst>
          </p:cNvPr>
          <p:cNvSpPr/>
          <p:nvPr/>
        </p:nvSpPr>
        <p:spPr>
          <a:xfrm>
            <a:off x="336665" y="1498035"/>
            <a:ext cx="8470669" cy="487990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○事前申込者数</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職種等内訳</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・合計：１１０名（一般病院・診療所：</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72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拠点・協力病院：</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・職種別：医師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71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歯科医師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看護師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薬剤師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その他</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○当日参加者数</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・合計約８０名（会場約３０名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WEB</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約５０名）</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○事後アンケート回答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（回答数</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rPr>
              <a:t>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名</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一般病院・診療所からの申込者</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rPr>
              <a:t>72</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名に回答依頼）</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・学会専門医数（一般病院・診療所のうち）：２名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PAE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等認定者数：０名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・主なご意見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▶紹介に関するもの：「紹介する線引き難しい」「対応可能な疾患・年齢の情報提供が欲しい」</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▶今後の取組について：「まずは回数を重ねることが必要」「勉強会等の定期的開催が必要」</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▶その他：「最新の治療法の情報提供が欲しい」</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「多職種連携が必要（病院と地域の調剤薬局など）」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127108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D672248-DD9C-4087-B4DD-7B2CEB1F7558}"/>
              </a:ext>
            </a:extLst>
          </p:cNvPr>
          <p:cNvSpPr>
            <a:spLocks noGrp="1"/>
          </p:cNvSpPr>
          <p:nvPr>
            <p:ph type="sldNum" sz="quarter" idx="12"/>
          </p:nvPr>
        </p:nvSpPr>
        <p:spPr>
          <a:xfrm>
            <a:off x="6583680" y="6377942"/>
            <a:ext cx="2103120" cy="169277"/>
          </a:xfrm>
        </p:spPr>
        <p:txBody>
          <a:bodyPr/>
          <a:lstStyle/>
          <a:p>
            <a:pPr marL="0" marR="0" lvl="0" indent="0" algn="r" defTabSz="801472" rtl="0" eaLnBrk="1" fontAlgn="auto" latinLnBrk="0" hangingPunct="1">
              <a:lnSpc>
                <a:spcPct val="100000"/>
              </a:lnSpc>
              <a:spcBef>
                <a:spcPts val="0"/>
              </a:spcBef>
              <a:spcAft>
                <a:spcPts val="0"/>
              </a:spcAft>
              <a:buClrTx/>
              <a:buSzTx/>
              <a:buFontTx/>
              <a:buNone/>
              <a:tabLst/>
              <a:defRPr/>
            </a:pPr>
            <a:fld id="{B6F15528-21DE-4FAA-801E-634DDDAF4B2B}" type="slidenum">
              <a:rPr kumimoji="1" lang="en-US" altLang="ja-JP" sz="11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801472" rtl="0" eaLnBrk="1" fontAlgn="auto" latinLnBrk="0" hangingPunct="1">
                <a:lnSpc>
                  <a:spcPct val="100000"/>
                </a:lnSpc>
                <a:spcBef>
                  <a:spcPts val="0"/>
                </a:spcBef>
                <a:spcAft>
                  <a:spcPts val="0"/>
                </a:spcAft>
                <a:buClrTx/>
                <a:buSzTx/>
                <a:buFontTx/>
                <a:buNone/>
                <a:tabLst/>
                <a:defRPr/>
              </a:pPr>
              <a:t>8</a:t>
            </a:fld>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BF04BD3A-7F57-47B6-A577-E9D337DEED9A}"/>
              </a:ext>
            </a:extLst>
          </p:cNvPr>
          <p:cNvSpPr/>
          <p:nvPr/>
        </p:nvSpPr>
        <p:spPr>
          <a:xfrm>
            <a:off x="2020742" y="405017"/>
            <a:ext cx="4878068" cy="415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a:t>
            </a:r>
            <a:r>
              <a:rPr kumimoji="1" lang="en-US" altLang="ja-JP"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】R8.1.14</a:t>
            </a:r>
            <a:r>
              <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実施分 プログラム・チラシ</a:t>
            </a:r>
            <a:endParaRPr kumimoji="1" lang="en-US" altLang="ja-JP"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20B282A7-13D6-4AD8-8F88-37835C3C895F}"/>
              </a:ext>
            </a:extLst>
          </p:cNvPr>
          <p:cNvSpPr/>
          <p:nvPr/>
        </p:nvSpPr>
        <p:spPr>
          <a:xfrm>
            <a:off x="6481489" y="5563042"/>
            <a:ext cx="282632"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0" name="正方形/長方形 9">
            <a:extLst>
              <a:ext uri="{FF2B5EF4-FFF2-40B4-BE49-F238E27FC236}">
                <a16:creationId xmlns:a16="http://schemas.microsoft.com/office/drawing/2014/main" id="{5EE8434D-58EC-48F8-8970-BB2E1ED7DA5D}"/>
              </a:ext>
            </a:extLst>
          </p:cNvPr>
          <p:cNvSpPr/>
          <p:nvPr/>
        </p:nvSpPr>
        <p:spPr>
          <a:xfrm>
            <a:off x="641023" y="6233401"/>
            <a:ext cx="7512171" cy="57626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拠点病院・協力病院連絡会議（</a:t>
            </a:r>
            <a:r>
              <a:rPr kumimoji="1" lang="en-US" altLang="ja-JP" sz="1200" dirty="0">
                <a:solidFill>
                  <a:prstClr val="black"/>
                </a:solidFill>
                <a:latin typeface="ＭＳ Ｐゴシック" panose="020B0600070205080204" pitchFamily="50" charset="-128"/>
                <a:ea typeface="ＭＳ Ｐゴシック" panose="020B0600070205080204" pitchFamily="50" charset="-128"/>
              </a:rPr>
              <a:t>R</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7.9.5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）での議論を踏まえ、テーマ等を決定</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医師会等の各職能団体やアレルギー協会関西支部の協力により、チラシ電子データを展開し、周知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正方形/長方形 11">
            <a:extLst>
              <a:ext uri="{FF2B5EF4-FFF2-40B4-BE49-F238E27FC236}">
                <a16:creationId xmlns:a16="http://schemas.microsoft.com/office/drawing/2014/main" id="{965EE749-A6A7-4EF1-ADA4-E9B14FAE92A8}"/>
              </a:ext>
            </a:extLst>
          </p:cNvPr>
          <p:cNvSpPr/>
          <p:nvPr/>
        </p:nvSpPr>
        <p:spPr>
          <a:xfrm>
            <a:off x="47462" y="31947"/>
            <a:ext cx="4170729" cy="3181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連携推進のための勉強会の開催状況</a:t>
            </a:r>
            <a:r>
              <a:rPr kumimoji="1" lang="en-US" altLang="ja-JP" dirty="0">
                <a:solidFill>
                  <a:prstClr val="black"/>
                </a:solidFill>
                <a:latin typeface="Calibri"/>
                <a:ea typeface="ＭＳ Ｐゴシック"/>
              </a:rPr>
              <a:t>2</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6" name="図 5">
            <a:extLst>
              <a:ext uri="{FF2B5EF4-FFF2-40B4-BE49-F238E27FC236}">
                <a16:creationId xmlns:a16="http://schemas.microsoft.com/office/drawing/2014/main" id="{13CFFB03-2B14-4E17-8CB3-32B491EE3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2" y="944826"/>
            <a:ext cx="3567127" cy="5152516"/>
          </a:xfrm>
          <a:prstGeom prst="rect">
            <a:avLst/>
          </a:prstGeom>
        </p:spPr>
      </p:pic>
      <p:pic>
        <p:nvPicPr>
          <p:cNvPr id="8" name="図 7">
            <a:extLst>
              <a:ext uri="{FF2B5EF4-FFF2-40B4-BE49-F238E27FC236}">
                <a16:creationId xmlns:a16="http://schemas.microsoft.com/office/drawing/2014/main" id="{FACA38DC-80A6-4D87-90DB-9E7D09D56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582" y="1097161"/>
            <a:ext cx="3981620" cy="3519237"/>
          </a:xfrm>
          <a:prstGeom prst="rect">
            <a:avLst/>
          </a:prstGeom>
        </p:spPr>
      </p:pic>
      <p:sp>
        <p:nvSpPr>
          <p:cNvPr id="14" name="正方形/長方形 13">
            <a:extLst>
              <a:ext uri="{FF2B5EF4-FFF2-40B4-BE49-F238E27FC236}">
                <a16:creationId xmlns:a16="http://schemas.microsoft.com/office/drawing/2014/main" id="{7D21DFCB-D88D-42B5-A2E8-FE43420707FF}"/>
              </a:ext>
            </a:extLst>
          </p:cNvPr>
          <p:cNvSpPr/>
          <p:nvPr/>
        </p:nvSpPr>
        <p:spPr>
          <a:xfrm>
            <a:off x="4739060" y="944826"/>
            <a:ext cx="3767490" cy="5031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135555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AE68FC-FF38-4C55-B819-BAB6CC2FA41E}"/>
              </a:ext>
            </a:extLst>
          </p:cNvPr>
          <p:cNvSpPr>
            <a:spLocks noGrp="1"/>
          </p:cNvSpPr>
          <p:nvPr>
            <p:ph type="sldNum" sz="quarter" idx="12"/>
          </p:nvPr>
        </p:nvSpPr>
        <p:spPr>
          <a:xfrm>
            <a:off x="6583680" y="6377942"/>
            <a:ext cx="2103120" cy="169277"/>
          </a:xfrm>
        </p:spPr>
        <p:txBody>
          <a:bodyPr/>
          <a:lstStyle/>
          <a:p>
            <a:pPr marL="0" marR="0" lvl="0" indent="0" algn="r" defTabSz="801472" rtl="0" eaLnBrk="1" fontAlgn="auto" latinLnBrk="0" hangingPunct="1">
              <a:lnSpc>
                <a:spcPct val="100000"/>
              </a:lnSpc>
              <a:spcBef>
                <a:spcPts val="0"/>
              </a:spcBef>
              <a:spcAft>
                <a:spcPts val="0"/>
              </a:spcAft>
              <a:buClrTx/>
              <a:buSzTx/>
              <a:buFontTx/>
              <a:buNone/>
              <a:tabLst/>
              <a:defRPr/>
            </a:pPr>
            <a:fld id="{B6F15528-21DE-4FAA-801E-634DDDAF4B2B}" type="slidenum">
              <a:rPr kumimoji="1" lang="en-US" altLang="ja-JP" sz="11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801472" rtl="0" eaLnBrk="1" fontAlgn="auto" latinLnBrk="0" hangingPunct="1">
                <a:lnSpc>
                  <a:spcPct val="100000"/>
                </a:lnSpc>
                <a:spcBef>
                  <a:spcPts val="0"/>
                </a:spcBef>
                <a:spcAft>
                  <a:spcPts val="0"/>
                </a:spcAft>
                <a:buClrTx/>
                <a:buSzTx/>
                <a:buFontTx/>
                <a:buNone/>
                <a:tabLst/>
                <a:defRPr/>
              </a:pPr>
              <a:t>9</a:t>
            </a:fld>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8250B88-7B0D-4D92-BED6-1E4609B47FD8}"/>
              </a:ext>
            </a:extLst>
          </p:cNvPr>
          <p:cNvSpPr/>
          <p:nvPr/>
        </p:nvSpPr>
        <p:spPr>
          <a:xfrm>
            <a:off x="146746" y="85080"/>
            <a:ext cx="4170729" cy="3181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連携推進のための勉強会の開催状況</a:t>
            </a:r>
            <a:r>
              <a:rPr kumimoji="1" lang="en-US" altLang="ja-JP" dirty="0">
                <a:solidFill>
                  <a:prstClr val="black"/>
                </a:solidFill>
                <a:latin typeface="Calibri"/>
                <a:ea typeface="ＭＳ Ｐゴシック"/>
              </a:rPr>
              <a:t>2</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4" name="正方形/長方形 3">
            <a:extLst>
              <a:ext uri="{FF2B5EF4-FFF2-40B4-BE49-F238E27FC236}">
                <a16:creationId xmlns:a16="http://schemas.microsoft.com/office/drawing/2014/main" id="{A57046F0-BF92-4C3D-BDC8-8E008FEFEEF8}"/>
              </a:ext>
            </a:extLst>
          </p:cNvPr>
          <p:cNvSpPr/>
          <p:nvPr/>
        </p:nvSpPr>
        <p:spPr>
          <a:xfrm>
            <a:off x="1536097" y="480058"/>
            <a:ext cx="6099143" cy="444987"/>
          </a:xfrm>
          <a:prstGeom prst="rect">
            <a:avLst/>
          </a:prstGeom>
          <a:solidFill>
            <a:srgbClr val="00B050"/>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a:t>
            </a:r>
            <a:r>
              <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】R8.1.14</a:t>
            </a:r>
            <a:r>
              <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実施分 参加状況・ご意見等</a:t>
            </a:r>
            <a:endParaRPr kumimoji="1" lang="en-US" altLang="ja-JP"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BCF97E10-E2A3-4875-A404-3819111E0E7B}"/>
              </a:ext>
            </a:extLst>
          </p:cNvPr>
          <p:cNvSpPr/>
          <p:nvPr/>
        </p:nvSpPr>
        <p:spPr>
          <a:xfrm>
            <a:off x="216132" y="1001851"/>
            <a:ext cx="8192578" cy="565464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○事前申込者数</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職種等内訳</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・合計：</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名（一般病院・診療所など：</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80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拠点・協力病院：</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・職種別：医師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59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歯科医師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看護師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薬剤師</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r>
              <a:rPr kumimoji="1" lang="ja-JP" altLang="en-US" dirty="0">
                <a:solidFill>
                  <a:prstClr val="black"/>
                </a:solidFill>
                <a:latin typeface="Calibri"/>
                <a:ea typeface="ＭＳ Ｐゴシック"/>
              </a:rPr>
              <a:t>その他</a:t>
            </a:r>
            <a:r>
              <a:rPr kumimoji="1" lang="en-US" altLang="ja-JP" dirty="0">
                <a:solidFill>
                  <a:prstClr val="black"/>
                </a:solidFill>
                <a:latin typeface="Calibri"/>
                <a:ea typeface="ＭＳ Ｐゴシック"/>
              </a:rPr>
              <a:t>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不明</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○当日参加者数</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・合計約８５名（会場約</a:t>
            </a:r>
            <a:r>
              <a:rPr kumimoji="1" lang="ja-JP" altLang="en-US" dirty="0">
                <a:solidFill>
                  <a:prstClr val="black"/>
                </a:solidFill>
                <a:latin typeface="Calibri"/>
                <a:ea typeface="ＭＳ Ｐゴシック"/>
              </a:rPr>
              <a:t>２０</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WEB</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約</a:t>
            </a:r>
            <a:r>
              <a:rPr kumimoji="1" lang="ja-JP" altLang="en-US" dirty="0">
                <a:solidFill>
                  <a:prstClr val="black"/>
                </a:solidFill>
                <a:latin typeface="Calibri"/>
                <a:ea typeface="ＭＳ Ｐゴシック"/>
              </a:rPr>
              <a:t>６５</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名）</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endParaRPr kumimoji="1" lang="en-US" altLang="ja-JP"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○事後アンケート回答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（回答数</a:t>
            </a:r>
            <a:r>
              <a:rPr kumimoji="1" lang="en-US" altLang="ja-JP" sz="1400" dirty="0">
                <a:solidFill>
                  <a:prstClr val="black"/>
                </a:solidFill>
                <a:latin typeface="Calibri"/>
                <a:ea typeface="ＭＳ Ｐゴシック"/>
              </a:rPr>
              <a:t>19</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名</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一般病院・診療所からの申込者</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rPr>
              <a:t>80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a:cs typeface="+mn-cs"/>
              </a:rPr>
              <a:t>名に回答依頼）</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・学会専門医数（一般病院・診療所のうち）：１名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PAE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等認定者数：１名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・主なご意見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▶今後の取組について</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Calibri"/>
                <a:ea typeface="ＭＳ Ｐゴシック"/>
              </a:rPr>
              <a:t>　　　</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「定期的な研修会などの開催が必要」</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1500" dirty="0">
                <a:solidFill>
                  <a:prstClr val="black"/>
                </a:solidFill>
                <a:latin typeface="Calibri"/>
                <a:ea typeface="ＭＳ Ｐゴシック"/>
              </a:rPr>
              <a:t>専門医ではない方も巻き込む必要がある</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Calibri"/>
                <a:ea typeface="ＭＳ Ｐゴシック"/>
              </a:rPr>
              <a:t>　　　「様々な診療科の内容をテーマにして研修などを行ってほしい」</a:t>
            </a:r>
            <a:endParaRPr kumimoji="1" lang="en-US" altLang="ja-JP" sz="1500"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　　　「診療情報についてチャット等で即時的にやりとりできる仕組みがあるとよいのでは」</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Calibri"/>
                <a:ea typeface="ＭＳ Ｐゴシック"/>
              </a:rPr>
              <a:t>　　　「難治性の患者へ、診療所でも安全に新薬など</a:t>
            </a:r>
            <a:r>
              <a:rPr kumimoji="1" lang="ja-JP" altLang="en-US" sz="1500">
                <a:solidFill>
                  <a:prstClr val="black"/>
                </a:solidFill>
                <a:latin typeface="Calibri"/>
                <a:ea typeface="ＭＳ Ｐゴシック"/>
              </a:rPr>
              <a:t>を使える仕組みが</a:t>
            </a:r>
            <a:r>
              <a:rPr kumimoji="1" lang="ja-JP" altLang="en-US" sz="1500" dirty="0">
                <a:solidFill>
                  <a:prstClr val="black"/>
                </a:solidFill>
                <a:latin typeface="Calibri"/>
                <a:ea typeface="ＭＳ Ｐゴシック"/>
              </a:rPr>
              <a:t>あるとよいのでは」</a:t>
            </a:r>
            <a:endParaRPr kumimoji="1" lang="en-US" altLang="ja-JP" sz="1500"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▶課題など</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「歯科関係者として食物アレルギーにどのように関わっていけるか」</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Calibri"/>
                <a:ea typeface="ＭＳ Ｐゴシック"/>
              </a:rPr>
              <a:t>　　　「行政からも含めて患者に対する普及啓発も必要」</a:t>
            </a:r>
            <a:endParaRPr kumimoji="1" lang="en-US" altLang="ja-JP" sz="1500" dirty="0">
              <a:solidFill>
                <a:prstClr val="black"/>
              </a:solidFill>
              <a:latin typeface="Calibri"/>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500" dirty="0">
                <a:solidFill>
                  <a:prstClr val="black"/>
                </a:solidFill>
                <a:latin typeface="Calibri"/>
                <a:ea typeface="ＭＳ Ｐゴシック"/>
              </a:rPr>
              <a:t>「保険算定も含めて、積極的に経口負荷試験が実施できる制度が必要」</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3119783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5850</TotalTime>
  <Words>1679</Words>
  <Application>Microsoft Office PowerPoint</Application>
  <PresentationFormat>画面に合わせる (4:3)</PresentationFormat>
  <Paragraphs>176</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9</vt:i4>
      </vt:variant>
    </vt:vector>
  </HeadingPairs>
  <TitlesOfParts>
    <vt:vector size="22" baseType="lpstr">
      <vt:lpstr>BIZ UDゴシック</vt:lpstr>
      <vt:lpstr>ＭＳ Ｐゴシック</vt:lpstr>
      <vt:lpstr>ＭＳ ゴシック</vt:lpstr>
      <vt:lpstr>UD デジタル 教科書体 NK-B</vt:lpstr>
      <vt:lpstr>ヒラギノ角ゴ Pro W3</vt:lpstr>
      <vt:lpstr>メイリオ</vt:lpstr>
      <vt:lpstr>游ゴシック</vt:lpstr>
      <vt:lpstr>Arial</vt:lpstr>
      <vt:lpstr>Calibri</vt:lpstr>
      <vt:lpstr>Calibri Light</vt:lpstr>
      <vt:lpstr>Century</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第２回大阪府アレルギー疾患対策連絡会議</dc:title>
  <dc:creator>古下　尚美</dc:creator>
  <cp:lastModifiedBy>松尾　賢二</cp:lastModifiedBy>
  <cp:revision>229</cp:revision>
  <cp:lastPrinted>2025-02-06T09:38:55Z</cp:lastPrinted>
  <dcterms:created xsi:type="dcterms:W3CDTF">2024-03-05T06:50:18Z</dcterms:created>
  <dcterms:modified xsi:type="dcterms:W3CDTF">2026-03-28T18:33:31Z</dcterms:modified>
</cp:coreProperties>
</file>