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930" r:id="rId2"/>
    <p:sldId id="929" r:id="rId3"/>
    <p:sldId id="875" r:id="rId4"/>
    <p:sldId id="876" r:id="rId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095" autoAdjust="0"/>
  </p:normalViewPr>
  <p:slideViewPr>
    <p:cSldViewPr snapToGrid="0">
      <p:cViewPr varScale="1">
        <p:scale>
          <a:sx n="81" d="100"/>
          <a:sy n="81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6C15F13-ECF4-487B-883A-160BB12A0BD8}" type="datetimeFigureOut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F469899-1B20-4256-99F9-E522484B4A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37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69899-1B20-4256-99F9-E522484B4A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4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8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69899-1B20-4256-99F9-E522484B4A0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9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47738" y="1350963"/>
            <a:ext cx="4862512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95FC-D15D-455A-A315-5F66F841D3A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11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47738" y="1350963"/>
            <a:ext cx="4862512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43E1-46CA-496E-A96B-B6EB9475A8B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3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1402-66F2-4EF5-B48E-09FCFE976179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09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7079-2248-49CA-9813-C5E8341AF5DC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68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B7DF-1E76-461C-A2BC-92E6CBDE54F1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60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D857-D325-4242-92AE-6B6566B2DD81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75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809B-A0AC-432C-8E02-0B3599F25DC8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8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076-1FB1-4A0B-83E4-D1264A915972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00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E748-7BA9-4F2D-8DD6-A8496FB3CFBF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04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1BA-8201-4D3C-9B52-DACBECDC6A6C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30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3985-E3EB-4E68-BC1B-00BE9EE264F0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85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09DD-73A9-4B2E-BFF7-6469C151AA0A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7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9C55-43ED-4A2A-A28F-7FED949E3714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6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6654-5E9F-40B7-B29A-AD6FF72270A1}" type="datetime1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B35C-C36E-4FB4-AC57-215071621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0683AC-5FAF-BA03-5733-F2BBDB0C4A99}"/>
              </a:ext>
            </a:extLst>
          </p:cNvPr>
          <p:cNvSpPr txBox="1"/>
          <p:nvPr/>
        </p:nvSpPr>
        <p:spPr>
          <a:xfrm>
            <a:off x="150829" y="2506662"/>
            <a:ext cx="8559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資料２</a:t>
            </a:r>
            <a:r>
              <a:rPr kumimoji="1" lang="en-US" altLang="ja-JP" sz="4000" dirty="0"/>
              <a:t>】</a:t>
            </a:r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大阪府におけるアレルギー疾患対策の現状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（２）正しい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知識の普及啓発に関する取組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207F13-97BF-4EA7-A35B-3E956B23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35C-C36E-4FB4-AC57-2150716217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85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027F1D-FEAF-2136-12F0-EA930AAA33B0}"/>
              </a:ext>
            </a:extLst>
          </p:cNvPr>
          <p:cNvSpPr txBox="1"/>
          <p:nvPr/>
        </p:nvSpPr>
        <p:spPr>
          <a:xfrm>
            <a:off x="212050" y="562365"/>
            <a:ext cx="8580446" cy="34778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● 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市民向け講演会・公開講座　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頁参照）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/>
              <a:t>　● 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医療従事者向け研修　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頁参照）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/>
              <a:t>　●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大阪府アレルギーポータルサイト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/>
              <a:t>　　・アレルギーポータルとリンクした疾患情報提供</a:t>
            </a:r>
            <a:endParaRPr kumimoji="1" lang="en-US" altLang="ja-JP" sz="2000" dirty="0"/>
          </a:p>
          <a:p>
            <a:r>
              <a:rPr kumimoji="1" lang="ja-JP" altLang="en-US" sz="2000" dirty="0"/>
              <a:t>　　・講座、研修の情報発信</a:t>
            </a:r>
            <a:endParaRPr kumimoji="1" lang="en-US" altLang="ja-JP" sz="2000" dirty="0"/>
          </a:p>
          <a:p>
            <a:r>
              <a:rPr kumimoji="1" lang="ja-JP" altLang="en-US" sz="2000" dirty="0"/>
              <a:t>　　・医療体制（拠点病院等の情報）の紹介</a:t>
            </a:r>
            <a:endParaRPr kumimoji="1" lang="en-US" altLang="ja-JP" sz="2000" dirty="0"/>
          </a:p>
          <a:p>
            <a:r>
              <a:rPr kumimoji="1" lang="ja-JP" altLang="en-US" sz="2000" dirty="0"/>
              <a:t>　　・周知啓発資料や花粉症情報等お知らせ等の掲載</a:t>
            </a:r>
            <a:endParaRPr kumimoji="1" lang="en-US" altLang="ja-JP" sz="2000" dirty="0"/>
          </a:p>
          <a:p>
            <a:endParaRPr kumimoji="1" lang="en-US" altLang="ja-JP" sz="800" dirty="0"/>
          </a:p>
          <a:p>
            <a:r>
              <a:rPr kumimoji="1" lang="ja-JP" altLang="en-US" sz="2000" dirty="0"/>
              <a:t>　●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「アレルギー週間」市民公開講座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（（公財）アレルギー協会関西支部との共催）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/>
              <a:t>　　 ・大阪府の取組みについて紹介</a:t>
            </a:r>
            <a:endParaRPr kumimoji="1" lang="en-US" altLang="ja-JP" sz="2000" dirty="0"/>
          </a:p>
          <a:p>
            <a:r>
              <a:rPr kumimoji="1" lang="ja-JP" altLang="en-US" sz="2000" dirty="0"/>
              <a:t>　　 ・府の広報媒体等での周知</a:t>
            </a:r>
            <a:endParaRPr kumimoji="1" lang="en-US" altLang="ja-JP" sz="200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8FD2D3B-F53D-187A-DBC3-377A7932DC34}"/>
              </a:ext>
            </a:extLst>
          </p:cNvPr>
          <p:cNvSpPr txBox="1">
            <a:spLocks/>
          </p:cNvSpPr>
          <p:nvPr/>
        </p:nvSpPr>
        <p:spPr>
          <a:xfrm>
            <a:off x="0" y="24662"/>
            <a:ext cx="9134579" cy="451529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65076" tIns="32538" rIns="65076" bIns="325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u="sng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正しい知識の普及・啓発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0A33DA-8B08-4938-9096-0AED9C02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" y="4604713"/>
            <a:ext cx="2651609" cy="16909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45EDD4-99A8-44B1-A2D8-BEF72C8F184C}"/>
              </a:ext>
            </a:extLst>
          </p:cNvPr>
          <p:cNvSpPr/>
          <p:nvPr/>
        </p:nvSpPr>
        <p:spPr>
          <a:xfrm>
            <a:off x="255246" y="6419088"/>
            <a:ext cx="2608414" cy="37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大阪府アレルギーポータルサイト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14CD7C-ED06-4FB3-B230-1C6A4DA7952D}"/>
              </a:ext>
            </a:extLst>
          </p:cNvPr>
          <p:cNvSpPr/>
          <p:nvPr/>
        </p:nvSpPr>
        <p:spPr>
          <a:xfrm>
            <a:off x="3115021" y="6418522"/>
            <a:ext cx="3205018" cy="37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府公式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SNS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や府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HP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トップページでの広報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796A8C-D049-405E-B5C1-7EB6606F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5096" y="6476024"/>
            <a:ext cx="2057400" cy="365125"/>
          </a:xfrm>
        </p:spPr>
        <p:txBody>
          <a:bodyPr/>
          <a:lstStyle/>
          <a:p>
            <a:fld id="{E22FB35C-C36E-4FB4-AC57-2150716217D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175279-EFCE-4F36-8C7B-3470B9370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4" y="4317967"/>
            <a:ext cx="3150833" cy="210055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DACE442-41DE-4161-AE37-195AF2838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36" y="3276718"/>
            <a:ext cx="2262021" cy="319930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DFA416-631C-4D0A-8A8E-8222531971EF}"/>
              </a:ext>
            </a:extLst>
          </p:cNvPr>
          <p:cNvSpPr/>
          <p:nvPr/>
        </p:nvSpPr>
        <p:spPr>
          <a:xfrm>
            <a:off x="6003638" y="6462458"/>
            <a:ext cx="3205018" cy="37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市民公開講座チラシ</a:t>
            </a:r>
          </a:p>
        </p:txBody>
      </p:sp>
    </p:spTree>
    <p:extLst>
      <p:ext uri="{BB962C8B-B14F-4D97-AF65-F5344CB8AC3E}">
        <p14:creationId xmlns:p14="http://schemas.microsoft.com/office/powerpoint/2010/main" val="132791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1354" y="491669"/>
            <a:ext cx="8581292" cy="118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161196">
              <a:lnSpc>
                <a:spcPts val="2954"/>
              </a:lnSpc>
            </a:pPr>
            <a:r>
              <a:rPr lang="ja-JP" altLang="en-US" sz="1846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アレルギー疾患は、正しい知識を持ち、適切な対応をすることで、</a:t>
            </a:r>
            <a:endParaRPr lang="en-US" altLang="ja-JP" sz="1846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954"/>
              </a:lnSpc>
            </a:pPr>
            <a:r>
              <a:rPr lang="ja-JP" altLang="en-US" sz="1846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上手にコントロールすることが可能であるため、正しい知識の普及啓発が重要。</a:t>
            </a:r>
            <a:endParaRPr lang="en-US" altLang="ja-JP" sz="1846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954"/>
              </a:lnSpc>
            </a:pPr>
            <a:r>
              <a:rPr lang="ja-JP" altLang="en-US" sz="1846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☞ 府民向け講演会を、拠点病院に委託し実施。</a:t>
            </a:r>
            <a:endParaRPr lang="en-US" altLang="ja-JP" sz="1846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8C30FD1-74A1-487B-B6BD-2C851184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10" y="1638003"/>
            <a:ext cx="6834021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662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◆</a:t>
            </a:r>
            <a:r>
              <a:rPr lang="ja-JP" altLang="en-US" sz="1662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令和７年度　府民向け講座の実施状況・実施予定</a:t>
            </a:r>
            <a:endParaRPr lang="ja-JP" altLang="ja-JP" sz="147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7E01AB4-897C-8BB2-7550-7ECB5EFE4E8E}"/>
              </a:ext>
            </a:extLst>
          </p:cNvPr>
          <p:cNvSpPr txBox="1">
            <a:spLocks/>
          </p:cNvSpPr>
          <p:nvPr/>
        </p:nvSpPr>
        <p:spPr>
          <a:xfrm>
            <a:off x="1" y="61648"/>
            <a:ext cx="9143999" cy="481717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65076" tIns="32538" rIns="65076" bIns="325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府民向け講座・研修（委託事業により実施）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B2B16-E41B-487D-9344-D29BC006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0531" y="6492875"/>
            <a:ext cx="2057400" cy="365125"/>
          </a:xfrm>
        </p:spPr>
        <p:txBody>
          <a:bodyPr/>
          <a:lstStyle/>
          <a:p>
            <a:fld id="{E22FB35C-C36E-4FB4-AC57-2150716217D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0BC2C11-A0F1-41B3-9105-6D12F74AF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375504"/>
            <a:ext cx="2408683" cy="34175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A310144-9A12-452C-9789-6BD9FB41F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8" y="3364124"/>
            <a:ext cx="2408683" cy="341607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B5024DD-AC1D-4BEE-834A-3B3697E4C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04" y="3358878"/>
            <a:ext cx="2419407" cy="3403160"/>
          </a:xfrm>
          <a:prstGeom prst="rect">
            <a:avLst/>
          </a:prstGeom>
        </p:spPr>
      </p:pic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D5505732-2C4E-44B4-95A3-8A0C33A53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94961"/>
              </p:ext>
            </p:extLst>
          </p:nvPr>
        </p:nvGraphicFramePr>
        <p:xfrm>
          <a:off x="1421476" y="1991839"/>
          <a:ext cx="5918662" cy="132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823">
                  <a:extLst>
                    <a:ext uri="{9D8B030D-6E8A-4147-A177-3AD203B41FA5}">
                      <a16:colId xmlns:a16="http://schemas.microsoft.com/office/drawing/2014/main" val="2456812766"/>
                    </a:ext>
                  </a:extLst>
                </a:gridCol>
                <a:gridCol w="3100839">
                  <a:extLst>
                    <a:ext uri="{9D8B030D-6E8A-4147-A177-3AD203B41FA5}">
                      <a16:colId xmlns:a16="http://schemas.microsoft.com/office/drawing/2014/main" val="3409008591"/>
                    </a:ext>
                  </a:extLst>
                </a:gridCol>
              </a:tblGrid>
              <a:tr h="2469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主催</a:t>
                      </a:r>
                    </a:p>
                  </a:txBody>
                  <a:tcPr marT="25807" marB="258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日程</a:t>
                      </a:r>
                    </a:p>
                  </a:txBody>
                  <a:tcPr marT="25807" marB="25807"/>
                </a:tc>
                <a:extLst>
                  <a:ext uri="{0D108BD9-81ED-4DB2-BD59-A6C34878D82A}">
                    <a16:rowId xmlns:a16="http://schemas.microsoft.com/office/drawing/2014/main" val="1117742596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近畿大学病院</a:t>
                      </a:r>
                    </a:p>
                  </a:txBody>
                  <a:tcPr marT="25807" marB="258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１月１７日（土）</a:t>
                      </a:r>
                    </a:p>
                  </a:txBody>
                  <a:tcPr marT="25807" marB="25807"/>
                </a:tc>
                <a:extLst>
                  <a:ext uri="{0D108BD9-81ED-4DB2-BD59-A6C34878D82A}">
                    <a16:rowId xmlns:a16="http://schemas.microsoft.com/office/drawing/2014/main" val="1504981953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関西医科大学附属病院</a:t>
                      </a:r>
                    </a:p>
                  </a:txBody>
                  <a:tcPr marT="25807" marB="258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３月７日（土）</a:t>
                      </a:r>
                    </a:p>
                  </a:txBody>
                  <a:tcPr marT="25807" marB="25807"/>
                </a:tc>
                <a:extLst>
                  <a:ext uri="{0D108BD9-81ED-4DB2-BD59-A6C34878D82A}">
                    <a16:rowId xmlns:a16="http://schemas.microsoft.com/office/drawing/2014/main" val="324961254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大阪赤十字病院</a:t>
                      </a:r>
                    </a:p>
                  </a:txBody>
                  <a:tcPr marT="25807" marB="258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３月２０日（金・祝）</a:t>
                      </a:r>
                    </a:p>
                  </a:txBody>
                  <a:tcPr marT="25807" marB="25807"/>
                </a:tc>
                <a:extLst>
                  <a:ext uri="{0D108BD9-81ED-4DB2-BD59-A6C34878D82A}">
                    <a16:rowId xmlns:a16="http://schemas.microsoft.com/office/drawing/2014/main" val="966725329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大阪はびきの医療センター</a:t>
                      </a:r>
                    </a:p>
                  </a:txBody>
                  <a:tcPr marT="25807" marB="258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３月２２日（日）</a:t>
                      </a:r>
                    </a:p>
                  </a:txBody>
                  <a:tcPr marT="25807" marB="25807"/>
                </a:tc>
                <a:extLst>
                  <a:ext uri="{0D108BD9-81ED-4DB2-BD59-A6C34878D82A}">
                    <a16:rowId xmlns:a16="http://schemas.microsoft.com/office/drawing/2014/main" val="154904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53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81344" y="1614792"/>
            <a:ext cx="6354577" cy="526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5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38101" y="424923"/>
            <a:ext cx="8730485" cy="1184491"/>
          </a:xfrm>
          <a:prstGeom prst="rect">
            <a:avLst/>
          </a:prstGeom>
          <a:noFill/>
          <a:ln w="15875">
            <a:noFill/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954"/>
              </a:lnSpc>
            </a:pPr>
            <a:r>
              <a:rPr lang="ja-JP" altLang="en-US" sz="1846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アレルギー疾患の治療やケアを行うためには、医師をはじめ、看護師や栄養士等医療従事者の人材育成及び資質の向上が重要。</a:t>
            </a:r>
            <a:endParaRPr lang="en-US" altLang="ja-JP" sz="1846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954"/>
              </a:lnSpc>
            </a:pPr>
            <a:r>
              <a:rPr lang="ja-JP" altLang="en-US" sz="1846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8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☞ 医療従事者向け講演会を、拠点病院に委託し実施。</a:t>
            </a:r>
            <a:endParaRPr lang="en-US" altLang="ja-JP" sz="185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79236" y="1688842"/>
            <a:ext cx="4650223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662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◆</a:t>
            </a:r>
            <a:r>
              <a:rPr lang="ja-JP" altLang="en-US" sz="1662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令和７年度　医療従事者向け研修の実施状況</a:t>
            </a:r>
            <a:endParaRPr lang="ja-JP" altLang="ja-JP" sz="147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48564FB-0D6E-9452-F488-E233DD0C3780}"/>
              </a:ext>
            </a:extLst>
          </p:cNvPr>
          <p:cNvSpPr txBox="1">
            <a:spLocks/>
          </p:cNvSpPr>
          <p:nvPr/>
        </p:nvSpPr>
        <p:spPr>
          <a:xfrm>
            <a:off x="1" y="76013"/>
            <a:ext cx="9143999" cy="383231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65076" tIns="32538" rIns="65076" bIns="325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医療従事者向け講座・研修（委託事業により実施）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6828D3-48A5-4D24-898F-774CE419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360" y="6551114"/>
            <a:ext cx="2057400" cy="365125"/>
          </a:xfrm>
        </p:spPr>
        <p:txBody>
          <a:bodyPr/>
          <a:lstStyle/>
          <a:p>
            <a:fld id="{E22FB35C-C36E-4FB4-AC57-2150716217D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B6EFBE3-E40F-412B-B610-8B9A8EFE6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367"/>
            <a:ext cx="2202162" cy="31149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B560CAB-645D-4D21-A293-113E70AC38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62" y="3520856"/>
            <a:ext cx="2201644" cy="31142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4D6A745-5E01-4877-AEF5-900B9C4A43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12" y="3588918"/>
            <a:ext cx="2253682" cy="29378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9E7378E-E577-4039-B359-593DB4FFC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24" y="3520856"/>
            <a:ext cx="2201644" cy="3114258"/>
          </a:xfrm>
          <a:prstGeom prst="rect">
            <a:avLst/>
          </a:prstGeom>
        </p:spPr>
      </p:pic>
      <p:graphicFrame>
        <p:nvGraphicFramePr>
          <p:cNvPr id="17" name="表 7">
            <a:extLst>
              <a:ext uri="{FF2B5EF4-FFF2-40B4-BE49-F238E27FC236}">
                <a16:creationId xmlns:a16="http://schemas.microsoft.com/office/drawing/2014/main" id="{E702EF06-EA78-4004-95A2-0426A797F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00419"/>
              </p:ext>
            </p:extLst>
          </p:nvPr>
        </p:nvGraphicFramePr>
        <p:xfrm>
          <a:off x="1279236" y="2102515"/>
          <a:ext cx="6096000" cy="137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568127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9008591"/>
                    </a:ext>
                  </a:extLst>
                </a:gridCol>
              </a:tblGrid>
              <a:tr h="27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主催</a:t>
                      </a:r>
                    </a:p>
                  </a:txBody>
                  <a:tcPr marT="31227" marB="312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日程</a:t>
                      </a:r>
                    </a:p>
                  </a:txBody>
                  <a:tcPr marT="31227" marB="31227"/>
                </a:tc>
                <a:extLst>
                  <a:ext uri="{0D108BD9-81ED-4DB2-BD59-A6C34878D82A}">
                    <a16:rowId xmlns:a16="http://schemas.microsoft.com/office/drawing/2014/main" val="1117742596"/>
                  </a:ext>
                </a:extLst>
              </a:tr>
              <a:tr h="27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大阪赤十字病院</a:t>
                      </a:r>
                    </a:p>
                  </a:txBody>
                  <a:tcPr marT="31227" marB="312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12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月</a:t>
                      </a:r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日（木）</a:t>
                      </a:r>
                    </a:p>
                  </a:txBody>
                  <a:tcPr marT="31227" marB="31227"/>
                </a:tc>
                <a:extLst>
                  <a:ext uri="{0D108BD9-81ED-4DB2-BD59-A6C34878D82A}">
                    <a16:rowId xmlns:a16="http://schemas.microsoft.com/office/drawing/2014/main" val="1504981953"/>
                  </a:ext>
                </a:extLst>
              </a:tr>
              <a:tr h="27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近畿大学病院</a:t>
                      </a:r>
                    </a:p>
                  </a:txBody>
                  <a:tcPr marT="31227" marB="312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月</a:t>
                      </a:r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24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日（土）</a:t>
                      </a:r>
                    </a:p>
                  </a:txBody>
                  <a:tcPr marT="31227" marB="31227"/>
                </a:tc>
                <a:extLst>
                  <a:ext uri="{0D108BD9-81ED-4DB2-BD59-A6C34878D82A}">
                    <a16:rowId xmlns:a16="http://schemas.microsoft.com/office/drawing/2014/main" val="324961254"/>
                  </a:ext>
                </a:extLst>
              </a:tr>
              <a:tr h="27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大阪はびきの医療センター</a:t>
                      </a:r>
                    </a:p>
                  </a:txBody>
                  <a:tcPr marT="31227" marB="312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月２</a:t>
                      </a:r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日（土）</a:t>
                      </a:r>
                    </a:p>
                  </a:txBody>
                  <a:tcPr marT="31227" marB="31227"/>
                </a:tc>
                <a:extLst>
                  <a:ext uri="{0D108BD9-81ED-4DB2-BD59-A6C34878D82A}">
                    <a16:rowId xmlns:a16="http://schemas.microsoft.com/office/drawing/2014/main" val="966725329"/>
                  </a:ext>
                </a:extLst>
              </a:tr>
              <a:tr h="27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関西医科大学附属病院</a:t>
                      </a:r>
                    </a:p>
                  </a:txBody>
                  <a:tcPr marT="31227" marB="312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月</a:t>
                      </a:r>
                      <a:r>
                        <a:rPr kumimoji="1" lang="en-US" altLang="ja-JP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7</a:t>
                      </a:r>
                      <a:r>
                        <a:rPr kumimoji="1" lang="ja-JP" altLang="en-US" sz="13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日（土）</a:t>
                      </a:r>
                    </a:p>
                  </a:txBody>
                  <a:tcPr marT="31227" marB="31227"/>
                </a:tc>
                <a:extLst>
                  <a:ext uri="{0D108BD9-81ED-4DB2-BD59-A6C34878D82A}">
                    <a16:rowId xmlns:a16="http://schemas.microsoft.com/office/drawing/2014/main" val="154904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74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5856</TotalTime>
  <Words>395</Words>
  <Application>Microsoft Office PowerPoint</Application>
  <PresentationFormat>画面に合わせる (4:3)</PresentationFormat>
  <Paragraphs>58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BIZ UDゴシック</vt:lpstr>
      <vt:lpstr>ＭＳ ゴシック</vt:lpstr>
      <vt:lpstr>UD デジタル 教科書体 NK-B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令和５年度 第２回大阪府アレルギー疾患対策連絡会議</dc:title>
  <dc:creator>古下　尚美</dc:creator>
  <cp:lastModifiedBy>松尾　賢二</cp:lastModifiedBy>
  <cp:revision>225</cp:revision>
  <cp:lastPrinted>2025-02-06T09:38:55Z</cp:lastPrinted>
  <dcterms:created xsi:type="dcterms:W3CDTF">2024-03-05T06:50:18Z</dcterms:created>
  <dcterms:modified xsi:type="dcterms:W3CDTF">2026-03-28T18:32:27Z</dcterms:modified>
</cp:coreProperties>
</file>