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932" r:id="rId2"/>
    <p:sldId id="266" r:id="rId3"/>
    <p:sldId id="939" r:id="rId4"/>
    <p:sldId id="940" r:id="rId5"/>
    <p:sldId id="936" r:id="rId6"/>
    <p:sldId id="952" r:id="rId7"/>
    <p:sldId id="946"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095" autoAdjust="0"/>
  </p:normalViewPr>
  <p:slideViewPr>
    <p:cSldViewPr snapToGrid="0">
      <p:cViewPr varScale="1">
        <p:scale>
          <a:sx n="81" d="100"/>
          <a:sy n="81" d="100"/>
        </p:scale>
        <p:origin x="12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6C15F13-ECF4-487B-883A-160BB12A0BD8}" type="datetimeFigureOut">
              <a:rPr kumimoji="1" lang="ja-JP" altLang="en-US" smtClean="0"/>
              <a:t>2026/3/9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0F469899-1B20-4256-99F9-E522484B4A03}" type="slidenum">
              <a:rPr kumimoji="1" lang="ja-JP" altLang="en-US" smtClean="0"/>
              <a:t>‹#›</a:t>
            </a:fld>
            <a:endParaRPr kumimoji="1" lang="ja-JP" altLang="en-US"/>
          </a:p>
        </p:txBody>
      </p:sp>
    </p:spTree>
    <p:extLst>
      <p:ext uri="{BB962C8B-B14F-4D97-AF65-F5344CB8AC3E}">
        <p14:creationId xmlns:p14="http://schemas.microsoft.com/office/powerpoint/2010/main" val="28713726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a:t>
            </a:fld>
            <a:endParaRPr kumimoji="1" lang="ja-JP" altLang="en-US"/>
          </a:p>
        </p:txBody>
      </p:sp>
    </p:spTree>
    <p:extLst>
      <p:ext uri="{BB962C8B-B14F-4D97-AF65-F5344CB8AC3E}">
        <p14:creationId xmlns:p14="http://schemas.microsoft.com/office/powerpoint/2010/main" val="180048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F063CD-60B5-4249-862C-D548EA6D1037}"/>
              </a:ext>
            </a:extLst>
          </p:cNvPr>
          <p:cNvSpPr>
            <a:spLocks noGrp="1" noRot="1" noChangeAspect="1" noChangeArrowheads="1" noTextEdit="1"/>
          </p:cNvSpPr>
          <p:nvPr>
            <p:ph type="sldImg"/>
          </p:nvPr>
        </p:nvSpPr>
        <p:spPr>
          <a:xfrm>
            <a:off x="679450" y="811213"/>
            <a:ext cx="5399088" cy="4049712"/>
          </a:xfrm>
          <a:ln/>
        </p:spPr>
      </p:sp>
      <p:sp>
        <p:nvSpPr>
          <p:cNvPr id="4099" name="Rectangle 3">
            <a:extLst>
              <a:ext uri="{FF2B5EF4-FFF2-40B4-BE49-F238E27FC236}">
                <a16:creationId xmlns:a16="http://schemas.microsoft.com/office/drawing/2014/main" id="{9277F220-23C5-4937-8739-25B450EDF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3</a:t>
            </a:fld>
            <a:endParaRPr kumimoji="1" lang="ja-JP" altLang="en-US"/>
          </a:p>
        </p:txBody>
      </p:sp>
    </p:spTree>
    <p:extLst>
      <p:ext uri="{BB962C8B-B14F-4D97-AF65-F5344CB8AC3E}">
        <p14:creationId xmlns:p14="http://schemas.microsoft.com/office/powerpoint/2010/main" val="372757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4</a:t>
            </a:fld>
            <a:endParaRPr kumimoji="1" lang="ja-JP" altLang="en-US"/>
          </a:p>
        </p:txBody>
      </p:sp>
    </p:spTree>
    <p:extLst>
      <p:ext uri="{BB962C8B-B14F-4D97-AF65-F5344CB8AC3E}">
        <p14:creationId xmlns:p14="http://schemas.microsoft.com/office/powerpoint/2010/main" val="133672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5</a:t>
            </a:fld>
            <a:endParaRPr kumimoji="1" lang="ja-JP" altLang="en-US"/>
          </a:p>
        </p:txBody>
      </p:sp>
    </p:spTree>
    <p:extLst>
      <p:ext uri="{BB962C8B-B14F-4D97-AF65-F5344CB8AC3E}">
        <p14:creationId xmlns:p14="http://schemas.microsoft.com/office/powerpoint/2010/main" val="17951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6</a:t>
            </a:fld>
            <a:endParaRPr kumimoji="1" lang="ja-JP" altLang="en-US"/>
          </a:p>
        </p:txBody>
      </p:sp>
    </p:spTree>
    <p:extLst>
      <p:ext uri="{BB962C8B-B14F-4D97-AF65-F5344CB8AC3E}">
        <p14:creationId xmlns:p14="http://schemas.microsoft.com/office/powerpoint/2010/main" val="210704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7</a:t>
            </a:fld>
            <a:endParaRPr kumimoji="1" lang="ja-JP" altLang="en-US"/>
          </a:p>
        </p:txBody>
      </p:sp>
    </p:spTree>
    <p:extLst>
      <p:ext uri="{BB962C8B-B14F-4D97-AF65-F5344CB8AC3E}">
        <p14:creationId xmlns:p14="http://schemas.microsoft.com/office/powerpoint/2010/main" val="257435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3C1402-66F2-4EF5-B48E-09FCFE976179}"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35209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C37079-2248-49CA-9813-C5E8341AF5DC}"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9068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DDB7DF-1E76-461C-A2BC-92E6CBDE54F1}"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95660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DDD857-D325-4242-92AE-6B6566B2DD81}"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5757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D5809B-A0AC-432C-8E02-0B3599F25DC8}"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6408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1D2076-1FB1-4A0B-83E4-D1264A915972}" type="datetime1">
              <a:rPr kumimoji="1" lang="ja-JP" altLang="en-US" smtClean="0"/>
              <a:t>2026/3/9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7900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37E748-7BA9-4F2D-8DD6-A8496FB3CFBF}" type="datetime1">
              <a:rPr kumimoji="1" lang="ja-JP" altLang="en-US" smtClean="0"/>
              <a:t>2026/3/9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408704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D6A1BA-8201-4D3C-9B52-DACBECDC6A6C}" type="datetime1">
              <a:rPr kumimoji="1" lang="ja-JP" altLang="en-US" smtClean="0"/>
              <a:t>2026/3/9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7233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3985-E3EB-4E68-BC1B-00BE9EE264F0}" type="datetime1">
              <a:rPr kumimoji="1" lang="ja-JP" altLang="en-US" smtClean="0"/>
              <a:t>2026/3/9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99085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0C09DD-73A9-4B2E-BFF7-6469C151AA0A}" type="datetime1">
              <a:rPr kumimoji="1" lang="ja-JP" altLang="en-US" smtClean="0"/>
              <a:t>2026/3/9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4070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3C9C55-43ED-4A2A-A28F-7FED949E3714}" type="datetime1">
              <a:rPr kumimoji="1" lang="ja-JP" altLang="en-US" smtClean="0"/>
              <a:t>2026/3/9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88865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B6654-5E9F-40B7-B29A-AD6FF72270A1}" type="datetime1">
              <a:rPr kumimoji="1" lang="ja-JP" altLang="en-US" smtClean="0"/>
              <a:t>2026/3/9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0963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ved=0ahUKEwj43eqk_unUAhWBvLwKHSvUCxYQjRwIBw&amp;url=http://www.irasutoya.com/2014/11/blog-post.html&amp;psig=AFQjCNG90ICJCi5NFeK3w4aj5iuR8rn1-w&amp;ust=1499063884817413"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894F1E-0FED-4558-AF2D-3F873FAFAA42}"/>
              </a:ext>
            </a:extLst>
          </p:cNvPr>
          <p:cNvSpPr txBox="1"/>
          <p:nvPr/>
        </p:nvSpPr>
        <p:spPr>
          <a:xfrm>
            <a:off x="103695" y="2388521"/>
            <a:ext cx="8955464" cy="3170099"/>
          </a:xfrm>
          <a:prstGeom prst="rect">
            <a:avLst/>
          </a:prstGeom>
          <a:noFill/>
        </p:spPr>
        <p:txBody>
          <a:bodyPr wrap="square" rtlCol="0">
            <a:spAutoFit/>
          </a:bodyPr>
          <a:lstStyle/>
          <a:p>
            <a:r>
              <a:rPr kumimoji="1" lang="en-US" altLang="ja-JP" sz="4000" dirty="0"/>
              <a:t>【</a:t>
            </a:r>
            <a:r>
              <a:rPr kumimoji="1" lang="ja-JP" altLang="en-US" sz="4000" dirty="0"/>
              <a:t>資料１</a:t>
            </a:r>
            <a:r>
              <a:rPr kumimoji="1" lang="en-US" altLang="ja-JP" sz="4000" dirty="0"/>
              <a:t>】</a:t>
            </a:r>
          </a:p>
          <a:p>
            <a:r>
              <a:rPr kumimoji="1" lang="ja-JP" altLang="en-US" sz="3200" dirty="0"/>
              <a:t>　</a:t>
            </a:r>
            <a:endParaRPr kumimoji="1" lang="en-US" altLang="ja-JP" sz="3200" dirty="0"/>
          </a:p>
          <a:p>
            <a:r>
              <a:rPr kumimoji="1" lang="ja-JP" altLang="en-US" sz="2400" dirty="0">
                <a:latin typeface="メイリオ" panose="020B0604030504040204" pitchFamily="50" charset="-128"/>
                <a:ea typeface="メイリオ" panose="020B0604030504040204" pitchFamily="50" charset="-128"/>
              </a:rPr>
              <a:t>　大阪府におけるアレルギー疾患対策の現状</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（１）取組の方向性</a:t>
            </a:r>
            <a:endParaRPr kumimoji="1" lang="en-US" altLang="ja-JP" sz="3200" dirty="0">
              <a:latin typeface="メイリオ" panose="020B0604030504040204" pitchFamily="50" charset="-128"/>
              <a:ea typeface="メイリオ" panose="020B0604030504040204" pitchFamily="50" charset="-128"/>
            </a:endParaRPr>
          </a:p>
          <a:p>
            <a:pPr algn="ctr"/>
            <a:endParaRPr kumimoji="1" lang="en-US" altLang="ja-JP" sz="3200" dirty="0"/>
          </a:p>
          <a:p>
            <a:endParaRPr kumimoji="1" lang="ja-JP" altLang="en-US" sz="3200" dirty="0"/>
          </a:p>
        </p:txBody>
      </p:sp>
    </p:spTree>
    <p:extLst>
      <p:ext uri="{BB962C8B-B14F-4D97-AF65-F5344CB8AC3E}">
        <p14:creationId xmlns:p14="http://schemas.microsoft.com/office/powerpoint/2010/main" val="83420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a:extLst>
              <a:ext uri="{FF2B5EF4-FFF2-40B4-BE49-F238E27FC236}">
                <a16:creationId xmlns:a16="http://schemas.microsoft.com/office/drawing/2014/main" id="{48BEADC8-92E7-4B5B-9B36-88E507C700BE}"/>
              </a:ext>
            </a:extLst>
          </p:cNvPr>
          <p:cNvSpPr/>
          <p:nvPr/>
        </p:nvSpPr>
        <p:spPr>
          <a:xfrm>
            <a:off x="5048250" y="1211263"/>
            <a:ext cx="3457575" cy="2536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5" name="AutoShape 2">
            <a:extLst>
              <a:ext uri="{FF2B5EF4-FFF2-40B4-BE49-F238E27FC236}">
                <a16:creationId xmlns:a16="http://schemas.microsoft.com/office/drawing/2014/main" id="{C0CB4F2A-908E-44AC-9765-F69A6ECDCF21}"/>
              </a:ext>
            </a:extLst>
          </p:cNvPr>
          <p:cNvSpPr>
            <a:spLocks noChangeArrowheads="1"/>
          </p:cNvSpPr>
          <p:nvPr/>
        </p:nvSpPr>
        <p:spPr bwMode="auto">
          <a:xfrm>
            <a:off x="0" y="48527"/>
            <a:ext cx="9143999" cy="361950"/>
          </a:xfrm>
          <a:prstGeom prst="roundRect">
            <a:avLst>
              <a:gd name="adj" fmla="val 16667"/>
            </a:avLst>
          </a:prstGeom>
          <a:solidFill>
            <a:schemeClr val="accent5">
              <a:lumMod val="75000"/>
            </a:schemeClr>
          </a:solidFill>
          <a:ln w="9525">
            <a:no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chemeClr val="bg1"/>
                </a:solidFill>
                <a:latin typeface="游ゴシック" panose="020B0400000000000000" pitchFamily="50" charset="-128"/>
                <a:ea typeface="游ゴシック" panose="020B0400000000000000" pitchFamily="50" charset="-128"/>
              </a:rPr>
              <a:t>大阪府アレルギー疾患対策連絡会議について</a:t>
            </a:r>
            <a:endParaRPr lang="ja-JP" altLang="en-US" sz="2400" b="1" dirty="0">
              <a:latin typeface="ＭＳ Ｐゴシック" panose="020B0600070205080204" pitchFamily="50" charset="-128"/>
            </a:endParaRPr>
          </a:p>
        </p:txBody>
      </p:sp>
      <p:sp>
        <p:nvSpPr>
          <p:cNvPr id="25" name="正方形/長方形 24">
            <a:extLst>
              <a:ext uri="{FF2B5EF4-FFF2-40B4-BE49-F238E27FC236}">
                <a16:creationId xmlns:a16="http://schemas.microsoft.com/office/drawing/2014/main" id="{CDF04C31-A896-4CF0-8A30-B1D320208F76}"/>
              </a:ext>
            </a:extLst>
          </p:cNvPr>
          <p:cNvSpPr/>
          <p:nvPr/>
        </p:nvSpPr>
        <p:spPr>
          <a:xfrm>
            <a:off x="130175"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4" name="正方形/長方形 3">
            <a:extLst>
              <a:ext uri="{FF2B5EF4-FFF2-40B4-BE49-F238E27FC236}">
                <a16:creationId xmlns:a16="http://schemas.microsoft.com/office/drawing/2014/main" id="{F6B9BC95-4258-4297-A7CB-7A3CA6466D79}"/>
              </a:ext>
            </a:extLst>
          </p:cNvPr>
          <p:cNvSpPr/>
          <p:nvPr/>
        </p:nvSpPr>
        <p:spPr>
          <a:xfrm>
            <a:off x="244475" y="4125913"/>
            <a:ext cx="4251325" cy="9032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endParaRPr>
          </a:p>
          <a:p>
            <a:pPr>
              <a:defRPr/>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a:solidFill>
                  <a:schemeClr val="tx1"/>
                </a:solidFill>
                <a:latin typeface="游ゴシック" panose="020B0400000000000000" pitchFamily="50" charset="-128"/>
                <a:ea typeface="游ゴシック" panose="020B0400000000000000" pitchFamily="50" charset="-128"/>
              </a:rPr>
              <a:t>府のアレルギー疾患対策を総合的に推進するため、大阪府アレルギー疾患医療拠点病院を中心とした診療連携体制、情報提供、人材育成等の施策の企画・立案・実施等を行うことにより地域の実情に応じたアレルギー疾患対策の推進を図る。</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endParaRPr lang="en-US" altLang="ja-JP" sz="1050" dirty="0">
              <a:solidFill>
                <a:schemeClr val="tx1"/>
              </a:solidFill>
            </a:endParaRPr>
          </a:p>
        </p:txBody>
      </p:sp>
      <p:sp>
        <p:nvSpPr>
          <p:cNvPr id="21" name="正方形/長方形 20">
            <a:extLst>
              <a:ext uri="{FF2B5EF4-FFF2-40B4-BE49-F238E27FC236}">
                <a16:creationId xmlns:a16="http://schemas.microsoft.com/office/drawing/2014/main" id="{FE543DF2-8289-4328-A161-F930EE7D3316}"/>
              </a:ext>
            </a:extLst>
          </p:cNvPr>
          <p:cNvSpPr/>
          <p:nvPr/>
        </p:nvSpPr>
        <p:spPr>
          <a:xfrm>
            <a:off x="238125" y="5151438"/>
            <a:ext cx="159702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游ゴシック" panose="020B0400000000000000" pitchFamily="50" charset="-128"/>
                <a:ea typeface="游ゴシック" panose="020B0400000000000000" pitchFamily="50" charset="-128"/>
              </a:rPr>
              <a:t>会議の構成等</a:t>
            </a:r>
          </a:p>
        </p:txBody>
      </p:sp>
      <p:sp>
        <p:nvSpPr>
          <p:cNvPr id="23" name="正方形/長方形 22">
            <a:extLst>
              <a:ext uri="{FF2B5EF4-FFF2-40B4-BE49-F238E27FC236}">
                <a16:creationId xmlns:a16="http://schemas.microsoft.com/office/drawing/2014/main" id="{FD87DE13-96FF-48FE-B867-08B3E4D51DD9}"/>
              </a:ext>
            </a:extLst>
          </p:cNvPr>
          <p:cNvSpPr/>
          <p:nvPr/>
        </p:nvSpPr>
        <p:spPr>
          <a:xfrm>
            <a:off x="220662" y="5437694"/>
            <a:ext cx="4257675" cy="11953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chemeClr val="tx1"/>
                </a:solidFill>
                <a:latin typeface="游ゴシック" panose="020B0400000000000000" pitchFamily="50" charset="-128"/>
                <a:ea typeface="游ゴシック" panose="020B0400000000000000" pitchFamily="50" charset="-128"/>
              </a:rPr>
              <a:t>大阪府医師会、大阪府歯科医師会、大阪府薬剤師会、大阪府看護協会、大阪府栄養士会、大阪府病院協会、大阪府私立病院協会、大阪府眼科医会、大阪府耳鼻咽喉科医会、大阪府内科医会、大阪府小児科医会、大阪皮膚科医会、大阪府アレルギー疾患医療拠点病院</a:t>
            </a:r>
            <a:r>
              <a:rPr lang="ja-JP" altLang="en-US" sz="1000" dirty="0">
                <a:solidFill>
                  <a:schemeClr val="tx1"/>
                </a:solidFill>
                <a:latin typeface="游明朝" panose="02020400000000000000" pitchFamily="18" charset="-128"/>
                <a:ea typeface="游明朝" panose="02020400000000000000" pitchFamily="18" charset="-128"/>
              </a:rPr>
              <a:t>の各団体等の推薦による委員で構成</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endParaRPr lang="en-US" altLang="ja-JP" sz="500" dirty="0">
              <a:solidFill>
                <a:schemeClr val="tx1"/>
              </a:solidFill>
              <a:latin typeface="游明朝" panose="02020400000000000000" pitchFamily="18" charset="-128"/>
              <a:ea typeface="游明朝" panose="02020400000000000000" pitchFamily="18" charset="-128"/>
            </a:endParaRPr>
          </a:p>
          <a:p>
            <a:pPr>
              <a:defRPr/>
            </a:pPr>
            <a:r>
              <a:rPr lang="ja-JP" altLang="en-US" sz="1000" dirty="0">
                <a:solidFill>
                  <a:schemeClr val="tx1"/>
                </a:solidFill>
                <a:latin typeface="游明朝" panose="02020400000000000000" pitchFamily="18" charset="-128"/>
                <a:ea typeface="游明朝" panose="02020400000000000000" pitchFamily="18" charset="-128"/>
              </a:rPr>
              <a:t>（事務局）　保健医療室地域保健課　疾病対策・援護グループ</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r>
              <a:rPr lang="ja-JP" altLang="en-US" sz="900" dirty="0">
                <a:solidFill>
                  <a:schemeClr val="tx1"/>
                </a:solidFill>
                <a:latin typeface="游明朝" panose="02020400000000000000" pitchFamily="18" charset="-128"/>
                <a:ea typeface="游明朝" panose="02020400000000000000" pitchFamily="18" charset="-128"/>
              </a:rPr>
              <a:t>　　</a:t>
            </a:r>
            <a:r>
              <a:rPr lang="ja-JP" altLang="en-US" sz="900" dirty="0">
                <a:solidFill>
                  <a:schemeClr val="tx1"/>
                </a:solidFill>
              </a:rPr>
              <a:t>　　　　　　　</a:t>
            </a:r>
            <a:endParaRPr lang="en-US" altLang="ja-JP" sz="900" dirty="0">
              <a:solidFill>
                <a:schemeClr val="tx1"/>
              </a:solidFill>
            </a:endParaRPr>
          </a:p>
        </p:txBody>
      </p:sp>
      <p:sp>
        <p:nvSpPr>
          <p:cNvPr id="35" name="正方形/長方形 34">
            <a:extLst>
              <a:ext uri="{FF2B5EF4-FFF2-40B4-BE49-F238E27FC236}">
                <a16:creationId xmlns:a16="http://schemas.microsoft.com/office/drawing/2014/main" id="{64CB6593-A090-4C53-A107-6C04F72F25A6}"/>
              </a:ext>
            </a:extLst>
          </p:cNvPr>
          <p:cNvSpPr/>
          <p:nvPr/>
        </p:nvSpPr>
        <p:spPr>
          <a:xfrm>
            <a:off x="4716463" y="536575"/>
            <a:ext cx="1562100" cy="212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游ゴシック" panose="020B0400000000000000" pitchFamily="50" charset="-128"/>
                <a:ea typeface="游ゴシック" panose="020B0400000000000000" pitchFamily="50" charset="-128"/>
              </a:rPr>
              <a:t>会議の運営イメージ</a:t>
            </a:r>
          </a:p>
        </p:txBody>
      </p:sp>
      <p:sp>
        <p:nvSpPr>
          <p:cNvPr id="29" name="正方形/長方形 28">
            <a:extLst>
              <a:ext uri="{FF2B5EF4-FFF2-40B4-BE49-F238E27FC236}">
                <a16:creationId xmlns:a16="http://schemas.microsoft.com/office/drawing/2014/main" id="{B0DDEB19-9BA8-4EB2-87AC-F9E664307074}"/>
              </a:ext>
            </a:extLst>
          </p:cNvPr>
          <p:cNvSpPr/>
          <p:nvPr/>
        </p:nvSpPr>
        <p:spPr>
          <a:xfrm>
            <a:off x="4719638" y="765175"/>
            <a:ext cx="4246562" cy="364353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900" dirty="0">
              <a:solidFill>
                <a:schemeClr val="tx1"/>
              </a:solidFill>
            </a:endParaRPr>
          </a:p>
        </p:txBody>
      </p:sp>
      <p:pic>
        <p:nvPicPr>
          <p:cNvPr id="3082" name="Picture 2" descr="D:\AsadaTa\Desktop\09522000738.jpg">
            <a:extLst>
              <a:ext uri="{FF2B5EF4-FFF2-40B4-BE49-F238E27FC236}">
                <a16:creationId xmlns:a16="http://schemas.microsoft.com/office/drawing/2014/main" id="{DCE497FE-9D9E-4CD2-B385-5FE8C27F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570" y="1797845"/>
            <a:ext cx="1014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9">
            <a:extLst>
              <a:ext uri="{FF2B5EF4-FFF2-40B4-BE49-F238E27FC236}">
                <a16:creationId xmlns:a16="http://schemas.microsoft.com/office/drawing/2014/main" id="{E08C36B4-FC36-4C7F-BE9E-9055D654D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915988"/>
            <a:ext cx="10890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2" descr="D:\MiyakeKaz\Desktop\府庁舎.jpg">
            <a:extLst>
              <a:ext uri="{FF2B5EF4-FFF2-40B4-BE49-F238E27FC236}">
                <a16:creationId xmlns:a16="http://schemas.microsoft.com/office/drawing/2014/main" id="{24CB1F09-C60A-4306-B891-70FB3044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751013"/>
            <a:ext cx="86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50" descr="MCj00791270000[1]">
            <a:extLst>
              <a:ext uri="{FF2B5EF4-FFF2-40B4-BE49-F238E27FC236}">
                <a16:creationId xmlns:a16="http://schemas.microsoft.com/office/drawing/2014/main" id="{828CDFAF-6133-412E-A3FC-9542122A3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228" y="3550445"/>
            <a:ext cx="9413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4" descr="クリックすると新しいウィンドウで開きます">
            <a:extLst>
              <a:ext uri="{FF2B5EF4-FFF2-40B4-BE49-F238E27FC236}">
                <a16:creationId xmlns:a16="http://schemas.microsoft.com/office/drawing/2014/main" id="{87E239A9-36A2-4D45-BF0D-0B7FD7DB2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5176" y="3579020"/>
            <a:ext cx="11255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角丸四角形 50">
            <a:extLst>
              <a:ext uri="{FF2B5EF4-FFF2-40B4-BE49-F238E27FC236}">
                <a16:creationId xmlns:a16="http://schemas.microsoft.com/office/drawing/2014/main" id="{73C01DEF-8687-4747-B620-592926834F8B}"/>
              </a:ext>
            </a:extLst>
          </p:cNvPr>
          <p:cNvSpPr/>
          <p:nvPr/>
        </p:nvSpPr>
        <p:spPr>
          <a:xfrm>
            <a:off x="7650163" y="4032250"/>
            <a:ext cx="1014412"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地域医療機関</a:t>
            </a:r>
            <a:endParaRPr lang="en-US" altLang="ja-JP" sz="900" b="1" dirty="0">
              <a:solidFill>
                <a:srgbClr val="000000"/>
              </a:solidFill>
            </a:endParaRPr>
          </a:p>
        </p:txBody>
      </p:sp>
      <p:sp>
        <p:nvSpPr>
          <p:cNvPr id="52" name="角丸四角形 51">
            <a:extLst>
              <a:ext uri="{FF2B5EF4-FFF2-40B4-BE49-F238E27FC236}">
                <a16:creationId xmlns:a16="http://schemas.microsoft.com/office/drawing/2014/main" id="{8DB53188-8673-4B6C-A356-AA0E7586C12D}"/>
              </a:ext>
            </a:extLst>
          </p:cNvPr>
          <p:cNvSpPr/>
          <p:nvPr/>
        </p:nvSpPr>
        <p:spPr>
          <a:xfrm>
            <a:off x="8045450" y="2284017"/>
            <a:ext cx="809625"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拠点病院</a:t>
            </a:r>
            <a:endParaRPr lang="en-US" altLang="ja-JP" sz="900" b="1" dirty="0">
              <a:solidFill>
                <a:srgbClr val="000000"/>
              </a:solidFill>
            </a:endParaRPr>
          </a:p>
        </p:txBody>
      </p:sp>
      <p:sp>
        <p:nvSpPr>
          <p:cNvPr id="53" name="角丸四角形 52">
            <a:extLst>
              <a:ext uri="{FF2B5EF4-FFF2-40B4-BE49-F238E27FC236}">
                <a16:creationId xmlns:a16="http://schemas.microsoft.com/office/drawing/2014/main" id="{52A51634-A90B-4C5C-9B08-51B2328ADC53}"/>
              </a:ext>
            </a:extLst>
          </p:cNvPr>
          <p:cNvSpPr/>
          <p:nvPr/>
        </p:nvSpPr>
        <p:spPr>
          <a:xfrm>
            <a:off x="4953000" y="2170113"/>
            <a:ext cx="690563"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大阪府</a:t>
            </a:r>
            <a:endParaRPr lang="en-US" altLang="ja-JP" sz="900" b="1" dirty="0">
              <a:solidFill>
                <a:srgbClr val="000000"/>
              </a:solidFill>
            </a:endParaRPr>
          </a:p>
        </p:txBody>
      </p:sp>
      <p:sp>
        <p:nvSpPr>
          <p:cNvPr id="54" name="角丸四角形 53">
            <a:extLst>
              <a:ext uri="{FF2B5EF4-FFF2-40B4-BE49-F238E27FC236}">
                <a16:creationId xmlns:a16="http://schemas.microsoft.com/office/drawing/2014/main" id="{0A00E9D7-9646-4709-89D3-19212A08CFC8}"/>
              </a:ext>
            </a:extLst>
          </p:cNvPr>
          <p:cNvSpPr/>
          <p:nvPr/>
        </p:nvSpPr>
        <p:spPr>
          <a:xfrm>
            <a:off x="5481638" y="3998913"/>
            <a:ext cx="774700"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市町村</a:t>
            </a:r>
            <a:endParaRPr lang="en-US" altLang="ja-JP" sz="900" b="1" dirty="0">
              <a:solidFill>
                <a:srgbClr val="000000"/>
              </a:solidFill>
            </a:endParaRPr>
          </a:p>
        </p:txBody>
      </p:sp>
      <p:sp>
        <p:nvSpPr>
          <p:cNvPr id="55" name="角丸四角形 54">
            <a:extLst>
              <a:ext uri="{FF2B5EF4-FFF2-40B4-BE49-F238E27FC236}">
                <a16:creationId xmlns:a16="http://schemas.microsoft.com/office/drawing/2014/main" id="{2D245889-C344-4112-BEB1-F8C39AEC3C71}"/>
              </a:ext>
            </a:extLst>
          </p:cNvPr>
          <p:cNvSpPr/>
          <p:nvPr/>
        </p:nvSpPr>
        <p:spPr>
          <a:xfrm>
            <a:off x="6381750" y="1505063"/>
            <a:ext cx="8080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対策会議</a:t>
            </a:r>
            <a:endParaRPr lang="en-US" altLang="ja-JP" sz="900" b="1" dirty="0">
              <a:solidFill>
                <a:srgbClr val="000000"/>
              </a:solidFill>
            </a:endParaRPr>
          </a:p>
        </p:txBody>
      </p:sp>
      <p:sp>
        <p:nvSpPr>
          <p:cNvPr id="57" name="角丸四角形 56">
            <a:extLst>
              <a:ext uri="{FF2B5EF4-FFF2-40B4-BE49-F238E27FC236}">
                <a16:creationId xmlns:a16="http://schemas.microsoft.com/office/drawing/2014/main" id="{B2E2C8A4-BFB9-4A58-BAA0-2500036E0E4F}"/>
              </a:ext>
            </a:extLst>
          </p:cNvPr>
          <p:cNvSpPr/>
          <p:nvPr/>
        </p:nvSpPr>
        <p:spPr>
          <a:xfrm>
            <a:off x="6559550" y="2914650"/>
            <a:ext cx="5667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府民</a:t>
            </a:r>
            <a:endParaRPr lang="en-US" altLang="ja-JP" sz="900" b="1" dirty="0">
              <a:solidFill>
                <a:srgbClr val="000000"/>
              </a:solidFill>
            </a:endParaRPr>
          </a:p>
        </p:txBody>
      </p:sp>
      <p:pic>
        <p:nvPicPr>
          <p:cNvPr id="3093" name="Picture 4" descr="「患者会 イラスト」の画像検索結果">
            <a:hlinkClick r:id="rId8"/>
            <a:extLst>
              <a:ext uri="{FF2B5EF4-FFF2-40B4-BE49-F238E27FC236}">
                <a16:creationId xmlns:a16="http://schemas.microsoft.com/office/drawing/2014/main" id="{DE8980A4-AC3B-4874-BF89-E80AE78300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2316163"/>
            <a:ext cx="9255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a:extLst>
              <a:ext uri="{FF2B5EF4-FFF2-40B4-BE49-F238E27FC236}">
                <a16:creationId xmlns:a16="http://schemas.microsoft.com/office/drawing/2014/main" id="{5BECCDD0-C57C-4A59-AB2D-E88230D405DE}"/>
              </a:ext>
            </a:extLst>
          </p:cNvPr>
          <p:cNvCxnSpPr/>
          <p:nvPr/>
        </p:nvCxnSpPr>
        <p:spPr>
          <a:xfrm flipH="1">
            <a:off x="7199313" y="2527300"/>
            <a:ext cx="830262" cy="1762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2163630-7543-4F42-92A6-F5EB3974EC1F}"/>
              </a:ext>
            </a:extLst>
          </p:cNvPr>
          <p:cNvCxnSpPr/>
          <p:nvPr/>
        </p:nvCxnSpPr>
        <p:spPr>
          <a:xfrm>
            <a:off x="5468938" y="2457450"/>
            <a:ext cx="898525" cy="10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1FE23DEB-F7C8-407F-BB4C-2FD2CEF6E9E0}"/>
              </a:ext>
            </a:extLst>
          </p:cNvPr>
          <p:cNvCxnSpPr/>
          <p:nvPr/>
        </p:nvCxnSpPr>
        <p:spPr>
          <a:xfrm flipV="1">
            <a:off x="5868988" y="2944813"/>
            <a:ext cx="592137" cy="600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7276761-DB74-4BAE-9E08-CF46A698B747}"/>
              </a:ext>
            </a:extLst>
          </p:cNvPr>
          <p:cNvCxnSpPr/>
          <p:nvPr/>
        </p:nvCxnSpPr>
        <p:spPr>
          <a:xfrm flipH="1" flipV="1">
            <a:off x="7165975" y="3152775"/>
            <a:ext cx="650875" cy="5032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98" name="正方形/長方形 74">
            <a:extLst>
              <a:ext uri="{FF2B5EF4-FFF2-40B4-BE49-F238E27FC236}">
                <a16:creationId xmlns:a16="http://schemas.microsoft.com/office/drawing/2014/main" id="{B844FF42-0936-4D5F-915A-642B6567F623}"/>
              </a:ext>
            </a:extLst>
          </p:cNvPr>
          <p:cNvSpPr>
            <a:spLocks noChangeArrowheads="1"/>
          </p:cNvSpPr>
          <p:nvPr/>
        </p:nvSpPr>
        <p:spPr bwMode="auto">
          <a:xfrm>
            <a:off x="6343650" y="1792288"/>
            <a:ext cx="1049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施策の企画・立案</a:t>
            </a:r>
          </a:p>
        </p:txBody>
      </p:sp>
      <p:sp>
        <p:nvSpPr>
          <p:cNvPr id="85" name="正方形/長方形 84">
            <a:extLst>
              <a:ext uri="{FF2B5EF4-FFF2-40B4-BE49-F238E27FC236}">
                <a16:creationId xmlns:a16="http://schemas.microsoft.com/office/drawing/2014/main" id="{D0800E1A-9120-4181-A337-42EFA97DE021}"/>
              </a:ext>
            </a:extLst>
          </p:cNvPr>
          <p:cNvSpPr/>
          <p:nvPr/>
        </p:nvSpPr>
        <p:spPr>
          <a:xfrm>
            <a:off x="4649788"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3101" name="正方形/長方形 74">
            <a:extLst>
              <a:ext uri="{FF2B5EF4-FFF2-40B4-BE49-F238E27FC236}">
                <a16:creationId xmlns:a16="http://schemas.microsoft.com/office/drawing/2014/main" id="{B432040A-997A-4C90-8039-39595283A9D6}"/>
              </a:ext>
            </a:extLst>
          </p:cNvPr>
          <p:cNvSpPr>
            <a:spLocks noChangeArrowheads="1"/>
          </p:cNvSpPr>
          <p:nvPr/>
        </p:nvSpPr>
        <p:spPr bwMode="auto">
          <a:xfrm>
            <a:off x="5340350" y="2678113"/>
            <a:ext cx="1041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医療の均てん化</a:t>
            </a:r>
          </a:p>
        </p:txBody>
      </p:sp>
      <p:sp>
        <p:nvSpPr>
          <p:cNvPr id="3102" name="正方形/長方形 74">
            <a:extLst>
              <a:ext uri="{FF2B5EF4-FFF2-40B4-BE49-F238E27FC236}">
                <a16:creationId xmlns:a16="http://schemas.microsoft.com/office/drawing/2014/main" id="{FC34212D-5346-45A9-B14E-30AC35B1F49E}"/>
              </a:ext>
            </a:extLst>
          </p:cNvPr>
          <p:cNvSpPr>
            <a:spLocks noChangeArrowheads="1"/>
          </p:cNvSpPr>
          <p:nvPr/>
        </p:nvSpPr>
        <p:spPr bwMode="auto">
          <a:xfrm>
            <a:off x="7399338" y="2587625"/>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3" name="正方形/長方形 74">
            <a:extLst>
              <a:ext uri="{FF2B5EF4-FFF2-40B4-BE49-F238E27FC236}">
                <a16:creationId xmlns:a16="http://schemas.microsoft.com/office/drawing/2014/main" id="{999CB544-02EC-4B71-8E8E-ABE204DDA7BE}"/>
              </a:ext>
            </a:extLst>
          </p:cNvPr>
          <p:cNvSpPr>
            <a:spLocks noChangeArrowheads="1"/>
          </p:cNvSpPr>
          <p:nvPr/>
        </p:nvSpPr>
        <p:spPr bwMode="auto">
          <a:xfrm>
            <a:off x="7269163" y="2363788"/>
            <a:ext cx="7604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診療・研究</a:t>
            </a:r>
          </a:p>
        </p:txBody>
      </p:sp>
      <p:sp>
        <p:nvSpPr>
          <p:cNvPr id="3104" name="正方形/長方形 74">
            <a:extLst>
              <a:ext uri="{FF2B5EF4-FFF2-40B4-BE49-F238E27FC236}">
                <a16:creationId xmlns:a16="http://schemas.microsoft.com/office/drawing/2014/main" id="{BB21B02F-4734-4BA8-B5BD-FBB011572B0D}"/>
              </a:ext>
            </a:extLst>
          </p:cNvPr>
          <p:cNvSpPr>
            <a:spLocks noChangeArrowheads="1"/>
          </p:cNvSpPr>
          <p:nvPr/>
        </p:nvSpPr>
        <p:spPr bwMode="auto">
          <a:xfrm>
            <a:off x="5500688" y="3300413"/>
            <a:ext cx="646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5" name="正方形/長方形 74">
            <a:extLst>
              <a:ext uri="{FF2B5EF4-FFF2-40B4-BE49-F238E27FC236}">
                <a16:creationId xmlns:a16="http://schemas.microsoft.com/office/drawing/2014/main" id="{1E2162FF-2F1F-46CD-94DB-5CDB373219B6}"/>
              </a:ext>
            </a:extLst>
          </p:cNvPr>
          <p:cNvSpPr>
            <a:spLocks noChangeArrowheads="1"/>
          </p:cNvSpPr>
          <p:nvPr/>
        </p:nvSpPr>
        <p:spPr bwMode="auto">
          <a:xfrm>
            <a:off x="4725988" y="3014663"/>
            <a:ext cx="644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
        <p:nvSpPr>
          <p:cNvPr id="3106" name="正方形/長方形 74">
            <a:extLst>
              <a:ext uri="{FF2B5EF4-FFF2-40B4-BE49-F238E27FC236}">
                <a16:creationId xmlns:a16="http://schemas.microsoft.com/office/drawing/2014/main" id="{0E17FA26-9D0F-4A26-B084-0B008AD05C85}"/>
              </a:ext>
            </a:extLst>
          </p:cNvPr>
          <p:cNvSpPr>
            <a:spLocks noChangeArrowheads="1"/>
          </p:cNvSpPr>
          <p:nvPr/>
        </p:nvSpPr>
        <p:spPr bwMode="auto">
          <a:xfrm>
            <a:off x="7345363" y="3200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標準的な治療の提供</a:t>
            </a:r>
          </a:p>
        </p:txBody>
      </p:sp>
      <p:sp>
        <p:nvSpPr>
          <p:cNvPr id="3107" name="正方形/長方形 74">
            <a:extLst>
              <a:ext uri="{FF2B5EF4-FFF2-40B4-BE49-F238E27FC236}">
                <a16:creationId xmlns:a16="http://schemas.microsoft.com/office/drawing/2014/main" id="{3ED45671-20E6-4BFE-88E8-FB8BC4A0ECE6}"/>
              </a:ext>
            </a:extLst>
          </p:cNvPr>
          <p:cNvSpPr>
            <a:spLocks noChangeArrowheads="1"/>
          </p:cNvSpPr>
          <p:nvPr/>
        </p:nvSpPr>
        <p:spPr bwMode="auto">
          <a:xfrm>
            <a:off x="6519863" y="3916363"/>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8" name="正方形/長方形 74">
            <a:extLst>
              <a:ext uri="{FF2B5EF4-FFF2-40B4-BE49-F238E27FC236}">
                <a16:creationId xmlns:a16="http://schemas.microsoft.com/office/drawing/2014/main" id="{10A08F24-4793-4C1F-B9F2-AE4FC6E9556A}"/>
              </a:ext>
            </a:extLst>
          </p:cNvPr>
          <p:cNvSpPr>
            <a:spLocks noChangeArrowheads="1"/>
          </p:cNvSpPr>
          <p:nvPr/>
        </p:nvSpPr>
        <p:spPr bwMode="auto">
          <a:xfrm>
            <a:off x="7824788" y="2871788"/>
            <a:ext cx="809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　研修・育成</a:t>
            </a:r>
          </a:p>
        </p:txBody>
      </p:sp>
      <p:sp>
        <p:nvSpPr>
          <p:cNvPr id="3109" name="正方形/長方形 74">
            <a:extLst>
              <a:ext uri="{FF2B5EF4-FFF2-40B4-BE49-F238E27FC236}">
                <a16:creationId xmlns:a16="http://schemas.microsoft.com/office/drawing/2014/main" id="{B18CFD94-0C12-438D-9AF9-AD65B77AC244}"/>
              </a:ext>
            </a:extLst>
          </p:cNvPr>
          <p:cNvSpPr>
            <a:spLocks noChangeArrowheads="1"/>
          </p:cNvSpPr>
          <p:nvPr/>
        </p:nvSpPr>
        <p:spPr bwMode="auto">
          <a:xfrm>
            <a:off x="5637213" y="2201863"/>
            <a:ext cx="758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3110" name="正方形/長方形 74">
            <a:extLst>
              <a:ext uri="{FF2B5EF4-FFF2-40B4-BE49-F238E27FC236}">
                <a16:creationId xmlns:a16="http://schemas.microsoft.com/office/drawing/2014/main" id="{FA6499E1-FF1B-4701-8137-A774C1CDD648}"/>
              </a:ext>
            </a:extLst>
          </p:cNvPr>
          <p:cNvSpPr>
            <a:spLocks noChangeArrowheads="1"/>
          </p:cNvSpPr>
          <p:nvPr/>
        </p:nvSpPr>
        <p:spPr bwMode="auto">
          <a:xfrm>
            <a:off x="5959475" y="3470275"/>
            <a:ext cx="758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58" name="正方形/長方形 57">
            <a:extLst>
              <a:ext uri="{FF2B5EF4-FFF2-40B4-BE49-F238E27FC236}">
                <a16:creationId xmlns:a16="http://schemas.microsoft.com/office/drawing/2014/main" id="{9A41FFCE-FBD5-4669-9C37-FF7E73217704}"/>
              </a:ext>
            </a:extLst>
          </p:cNvPr>
          <p:cNvSpPr/>
          <p:nvPr/>
        </p:nvSpPr>
        <p:spPr>
          <a:xfrm>
            <a:off x="4725988" y="4463776"/>
            <a:ext cx="4241800" cy="2037609"/>
          </a:xfrm>
          <a:prstGeom prst="rect">
            <a:avLst/>
          </a:prstGeom>
          <a:noFill/>
          <a:ln w="28575">
            <a:solidFill>
              <a:schemeClr val="accent1">
                <a:lumMod val="75000"/>
              </a:scheme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r>
              <a:rPr lang="ja-JP" altLang="en-US" sz="1100" dirty="0">
                <a:solidFill>
                  <a:schemeClr val="tx1"/>
                </a:solidFill>
              </a:rPr>
              <a:t>（これまでの議題）</a:t>
            </a:r>
            <a:endParaRPr lang="en-US" altLang="ja-JP" sz="1100" dirty="0">
              <a:solidFill>
                <a:schemeClr val="tx1"/>
              </a:solidFill>
            </a:endParaRPr>
          </a:p>
          <a:p>
            <a:pPr>
              <a:defRPr/>
            </a:pPr>
            <a:r>
              <a:rPr lang="ja-JP" altLang="en-US" sz="1050" dirty="0">
                <a:solidFill>
                  <a:schemeClr val="tx1"/>
                </a:solidFill>
                <a:latin typeface="游明朝" panose="02020400000000000000" pitchFamily="18" charset="-128"/>
                <a:ea typeface="游明朝" panose="02020400000000000000" pitchFamily="18" charset="-128"/>
              </a:rPr>
              <a:t>●医療体制の確保（協力病院の選定）について</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●大阪府医療計画「アレルギー疾患対策」について　</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●「病院連絡会議」における検討の状況について　等</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6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（スケジュール）</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●年１～２回開催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6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（その他）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●府では、本会議と併せて、拠点病院、協力病院の担当医師による</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「病院連絡会議」を開催。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●両会議での議論を相互に反映させながら、施策の推進に繋げる。</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ja-JP" altLang="en-US" sz="900" dirty="0">
              <a:solidFill>
                <a:schemeClr val="tx1"/>
              </a:solidFill>
            </a:endParaRPr>
          </a:p>
        </p:txBody>
      </p:sp>
      <p:sp>
        <p:nvSpPr>
          <p:cNvPr id="45" name="正方形/長方形 44">
            <a:extLst>
              <a:ext uri="{FF2B5EF4-FFF2-40B4-BE49-F238E27FC236}">
                <a16:creationId xmlns:a16="http://schemas.microsoft.com/office/drawing/2014/main" id="{0E20B4E0-E775-4656-AAAE-E1E383FB9D92}"/>
              </a:ext>
            </a:extLst>
          </p:cNvPr>
          <p:cNvSpPr/>
          <p:nvPr/>
        </p:nvSpPr>
        <p:spPr>
          <a:xfrm>
            <a:off x="238125" y="765175"/>
            <a:ext cx="4248150" cy="315118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b="1" dirty="0">
                <a:solidFill>
                  <a:schemeClr val="tx1"/>
                </a:solidFill>
                <a:latin typeface="游明朝" panose="02020400000000000000" pitchFamily="18" charset="-128"/>
                <a:ea typeface="游明朝" panose="02020400000000000000" pitchFamily="18" charset="-128"/>
              </a:rPr>
              <a:t>&lt;</a:t>
            </a:r>
            <a:r>
              <a:rPr lang="ja-JP" altLang="en-US" sz="1050" b="1" dirty="0">
                <a:solidFill>
                  <a:schemeClr val="tx1"/>
                </a:solidFill>
                <a:latin typeface="游明朝" panose="02020400000000000000" pitchFamily="18" charset="-128"/>
                <a:ea typeface="游明朝" panose="02020400000000000000" pitchFamily="18" charset="-128"/>
              </a:rPr>
              <a:t>経過</a:t>
            </a:r>
            <a:r>
              <a:rPr lang="en-US" altLang="ja-JP" sz="1050" b="1" dirty="0">
                <a:solidFill>
                  <a:schemeClr val="tx1"/>
                </a:solidFill>
                <a:latin typeface="游明朝" panose="02020400000000000000" pitchFamily="18" charset="-128"/>
                <a:ea typeface="游明朝" panose="02020400000000000000" pitchFamily="18" charset="-128"/>
              </a:rPr>
              <a:t>&gt;</a:t>
            </a: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27</a:t>
            </a:r>
            <a:r>
              <a:rPr lang="ja-JP" altLang="en-US" sz="900" dirty="0">
                <a:solidFill>
                  <a:schemeClr val="tx1"/>
                </a:solidFill>
                <a:latin typeface="游明朝" panose="02020400000000000000" pitchFamily="18" charset="-128"/>
                <a:ea typeface="游明朝" panose="02020400000000000000" pitchFamily="18" charset="-128"/>
              </a:rPr>
              <a:t>年</a:t>
            </a:r>
            <a:r>
              <a:rPr lang="en-US" altLang="ja-JP" sz="900" dirty="0">
                <a:solidFill>
                  <a:schemeClr val="tx1"/>
                </a:solidFill>
                <a:latin typeface="游明朝" panose="02020400000000000000" pitchFamily="18" charset="-128"/>
                <a:ea typeface="游明朝" panose="02020400000000000000" pitchFamily="18" charset="-128"/>
              </a:rPr>
              <a:t>12</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25</a:t>
            </a:r>
            <a:r>
              <a:rPr lang="ja-JP" altLang="en-US" sz="900" dirty="0">
                <a:solidFill>
                  <a:schemeClr val="tx1"/>
                </a:solidFill>
                <a:latin typeface="游明朝" panose="02020400000000000000" pitchFamily="18" charset="-128"/>
                <a:ea typeface="游明朝" panose="02020400000000000000" pitchFamily="18" charset="-128"/>
              </a:rPr>
              <a:t>日「アレルギー疾患対策基本法」施行</a:t>
            </a:r>
            <a:endParaRPr lang="en-US" altLang="ja-JP" sz="900" dirty="0">
              <a:solidFill>
                <a:schemeClr val="tx1"/>
              </a:solidFill>
              <a:latin typeface="游明朝" panose="02020400000000000000" pitchFamily="18" charset="-128"/>
              <a:ea typeface="游明朝" panose="02020400000000000000" pitchFamily="18" charset="-128"/>
            </a:endParaRP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29</a:t>
            </a:r>
            <a:r>
              <a:rPr lang="ja-JP" altLang="en-US" sz="900" dirty="0">
                <a:solidFill>
                  <a:schemeClr val="tx1"/>
                </a:solidFill>
                <a:latin typeface="游明朝" panose="02020400000000000000" pitchFamily="18" charset="-128"/>
                <a:ea typeface="游明朝" panose="02020400000000000000" pitchFamily="18" charset="-128"/>
              </a:rPr>
              <a:t>年  </a:t>
            </a:r>
            <a:r>
              <a:rPr lang="en-US" altLang="ja-JP" sz="900" dirty="0">
                <a:solidFill>
                  <a:schemeClr val="tx1"/>
                </a:solidFill>
                <a:latin typeface="游明朝" panose="02020400000000000000" pitchFamily="18" charset="-128"/>
                <a:ea typeface="游明朝" panose="02020400000000000000" pitchFamily="18" charset="-128"/>
              </a:rPr>
              <a:t>3</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28</a:t>
            </a:r>
            <a:r>
              <a:rPr lang="ja-JP" altLang="en-US" sz="900" dirty="0">
                <a:solidFill>
                  <a:schemeClr val="tx1"/>
                </a:solidFill>
                <a:latin typeface="游明朝" panose="02020400000000000000" pitchFamily="18" charset="-128"/>
                <a:ea typeface="游明朝" panose="02020400000000000000" pitchFamily="18" charset="-128"/>
              </a:rPr>
              <a:t>日「アレルギー疾患対策の推進に関する基本的な指針」告示</a:t>
            </a:r>
            <a:endParaRPr lang="en-US" altLang="ja-JP" sz="900" dirty="0">
              <a:solidFill>
                <a:schemeClr val="tx1"/>
              </a:solidFill>
              <a:latin typeface="游明朝" panose="02020400000000000000" pitchFamily="18" charset="-128"/>
              <a:ea typeface="游明朝" panose="02020400000000000000" pitchFamily="18" charset="-128"/>
            </a:endParaRPr>
          </a:p>
          <a:p>
            <a:pPr>
              <a:defRPr/>
            </a:pPr>
            <a:r>
              <a:rPr lang="en-US" altLang="ja-JP" sz="1050" dirty="0">
                <a:solidFill>
                  <a:schemeClr val="tx1"/>
                </a:solidFill>
                <a:latin typeface="游明朝" panose="02020400000000000000" pitchFamily="18" charset="-128"/>
                <a:ea typeface="游明朝" panose="02020400000000000000" pitchFamily="18" charset="-128"/>
              </a:rPr>
              <a:t>【</a:t>
            </a:r>
            <a:r>
              <a:rPr lang="ja-JP" altLang="en-US" sz="1050" dirty="0">
                <a:solidFill>
                  <a:schemeClr val="tx1"/>
                </a:solidFill>
                <a:latin typeface="游明朝" panose="02020400000000000000" pitchFamily="18" charset="-128"/>
                <a:ea typeface="游明朝" panose="02020400000000000000" pitchFamily="18" charset="-128"/>
              </a:rPr>
              <a:t>基本的な施策</a:t>
            </a:r>
            <a:r>
              <a:rPr lang="en-US" altLang="ja-JP" sz="1050" dirty="0">
                <a:solidFill>
                  <a:schemeClr val="tx1"/>
                </a:solidFill>
                <a:latin typeface="游明朝" panose="02020400000000000000" pitchFamily="18" charset="-128"/>
                <a:ea typeface="游明朝" panose="02020400000000000000" pitchFamily="18" charset="-128"/>
              </a:rPr>
              <a:t>】</a:t>
            </a:r>
          </a:p>
          <a:p>
            <a:pPr>
              <a:defRPr/>
            </a:pPr>
            <a:r>
              <a:rPr lang="ja-JP" altLang="en-US" sz="1050" dirty="0">
                <a:solidFill>
                  <a:schemeClr val="tx1"/>
                </a:solidFill>
                <a:latin typeface="游明朝" panose="02020400000000000000" pitchFamily="18" charset="-128"/>
                <a:ea typeface="游明朝" panose="02020400000000000000" pitchFamily="18" charset="-128"/>
              </a:rPr>
              <a:t>　①アレルギー疾患の重症化の予防及び症状の軽減のための施策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②アレルギー疾患医療の均</a:t>
            </a:r>
            <a:r>
              <a:rPr lang="ja-JP" altLang="en-US" sz="1050" dirty="0" err="1">
                <a:solidFill>
                  <a:schemeClr val="tx1"/>
                </a:solidFill>
                <a:latin typeface="游明朝" panose="02020400000000000000" pitchFamily="18" charset="-128"/>
                <a:ea typeface="游明朝" panose="02020400000000000000" pitchFamily="18" charset="-128"/>
              </a:rPr>
              <a:t>てん化の</a:t>
            </a:r>
            <a:r>
              <a:rPr lang="ja-JP" altLang="en-US" sz="1050" dirty="0">
                <a:solidFill>
                  <a:schemeClr val="tx1"/>
                </a:solidFill>
                <a:latin typeface="游明朝" panose="02020400000000000000" pitchFamily="18" charset="-128"/>
                <a:ea typeface="游明朝" panose="02020400000000000000" pitchFamily="18" charset="-128"/>
              </a:rPr>
              <a:t>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③アレルギー疾患を有する者の生活の質の向上のための施策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endParaRPr>
          </a:p>
          <a:p>
            <a:pPr>
              <a:defRPr/>
            </a:pPr>
            <a:endParaRPr lang="en-US" altLang="ja-JP" sz="1050" dirty="0">
              <a:solidFill>
                <a:schemeClr val="tx1"/>
              </a:solidFill>
            </a:endParaRPr>
          </a:p>
          <a:p>
            <a:pPr marL="982663" indent="-982663">
              <a:defRPr/>
            </a:pPr>
            <a:r>
              <a:rPr lang="ja-JP" altLang="en-US" sz="900" dirty="0">
                <a:solidFill>
                  <a:schemeClr val="tx1"/>
                </a:solidFill>
                <a:latin typeface="游ゴシック" panose="020B0400000000000000" pitchFamily="50" charset="-128"/>
                <a:ea typeface="游ゴシック" panose="020B0400000000000000" pitchFamily="50" charset="-128"/>
              </a:rPr>
              <a:t>平成</a:t>
            </a:r>
            <a:r>
              <a:rPr lang="en-US" altLang="ja-JP" sz="900" dirty="0">
                <a:solidFill>
                  <a:schemeClr val="tx1"/>
                </a:solidFill>
                <a:latin typeface="游ゴシック" panose="020B0400000000000000" pitchFamily="50" charset="-128"/>
                <a:ea typeface="游ゴシック" panose="020B0400000000000000" pitchFamily="50" charset="-128"/>
              </a:rPr>
              <a:t>29</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7</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28</a:t>
            </a:r>
            <a:r>
              <a:rPr lang="ja-JP" altLang="en-US" sz="900" dirty="0">
                <a:solidFill>
                  <a:schemeClr val="tx1"/>
                </a:solidFill>
                <a:latin typeface="游ゴシック" panose="020B0400000000000000" pitchFamily="50" charset="-128"/>
                <a:ea typeface="游ゴシック" panose="020B0400000000000000" pitchFamily="50" charset="-128"/>
              </a:rPr>
              <a:t>日　「都道府県におけるアレルギー疾患の医療提供体制の整備について」通知</a:t>
            </a:r>
            <a:endParaRPr lang="en-US" altLang="ja-JP" sz="900" dirty="0">
              <a:solidFill>
                <a:schemeClr val="tx1"/>
              </a:solidFill>
              <a:latin typeface="游ゴシック" panose="020B0400000000000000" pitchFamily="50" charset="-128"/>
              <a:ea typeface="游ゴシック" panose="020B0400000000000000" pitchFamily="50" charset="-128"/>
            </a:endParaRPr>
          </a:p>
          <a:p>
            <a:pPr marL="982663" indent="-982663">
              <a:defRPr/>
            </a:pP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en-US" altLang="ja-JP" sz="1050" dirty="0">
                <a:solidFill>
                  <a:schemeClr val="tx1"/>
                </a:solidFill>
                <a:latin typeface="游ゴシック" panose="020B0400000000000000" pitchFamily="50" charset="-128"/>
                <a:ea typeface="游ゴシック" panose="020B0400000000000000" pitchFamily="50" charset="-128"/>
              </a:rPr>
              <a:t>【</a:t>
            </a:r>
            <a:r>
              <a:rPr lang="ja-JP" altLang="en-US" sz="1050" dirty="0">
                <a:solidFill>
                  <a:schemeClr val="tx1"/>
                </a:solidFill>
                <a:latin typeface="游ゴシック" panose="020B0400000000000000" pitchFamily="50" charset="-128"/>
                <a:ea typeface="游ゴシック" panose="020B0400000000000000" pitchFamily="50" charset="-128"/>
              </a:rPr>
              <a:t>都道府県の役割</a:t>
            </a:r>
            <a:r>
              <a:rPr lang="en-US" altLang="ja-JP" sz="1050" dirty="0">
                <a:solidFill>
                  <a:schemeClr val="tx1"/>
                </a:solidFill>
                <a:latin typeface="游ゴシック" panose="020B0400000000000000" pitchFamily="50" charset="-128"/>
                <a:ea typeface="游ゴシック" panose="020B0400000000000000" pitchFamily="50" charset="-128"/>
              </a:rPr>
              <a:t>】</a:t>
            </a:r>
          </a:p>
          <a:p>
            <a:pPr>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◆「都道府県アレルギー疾患医療拠点病院」の選定</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近畿大学病院、関西医科大学病院、大阪はびきの医療センター、</a:t>
            </a:r>
            <a:endParaRPr lang="en-US" altLang="ja-JP" sz="90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solidFill>
                <a:latin typeface="游ゴシック" panose="020B0400000000000000" pitchFamily="50" charset="-128"/>
                <a:ea typeface="游ゴシック" panose="020B0400000000000000" pitchFamily="50" charset="-128"/>
              </a:rPr>
              <a:t>　大阪赤十字病院</a:t>
            </a:r>
            <a:r>
              <a:rPr lang="ja-JP" altLang="en-US" sz="900" dirty="0">
                <a:solidFill>
                  <a:schemeClr val="tx1"/>
                </a:solidFill>
                <a:latin typeface="游ゴシック" panose="020B0400000000000000" pitchFamily="50" charset="-128"/>
                <a:ea typeface="游ゴシック" panose="020B0400000000000000" pitchFamily="50" charset="-128"/>
              </a:rPr>
              <a:t>の４病院を、平成</a:t>
            </a:r>
            <a:r>
              <a:rPr lang="en-US" altLang="ja-JP" sz="900" dirty="0">
                <a:solidFill>
                  <a:schemeClr val="tx1"/>
                </a:solidFill>
                <a:latin typeface="游ゴシック" panose="020B0400000000000000" pitchFamily="50" charset="-128"/>
                <a:ea typeface="游ゴシック" panose="020B0400000000000000" pitchFamily="50" charset="-128"/>
              </a:rPr>
              <a:t>30</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6</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1</a:t>
            </a:r>
            <a:r>
              <a:rPr lang="ja-JP" altLang="en-US" sz="900" dirty="0">
                <a:solidFill>
                  <a:schemeClr val="tx1"/>
                </a:solidFill>
                <a:latin typeface="游ゴシック" panose="020B0400000000000000" pitchFamily="50" charset="-128"/>
                <a:ea typeface="游ゴシック" panose="020B0400000000000000" pitchFamily="50" charset="-128"/>
              </a:rPr>
              <a:t>日に指定</a:t>
            </a:r>
          </a:p>
          <a:p>
            <a:pPr marL="182563" indent="-182563">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◆「都道府県アレルギー疾患医療連絡協議会（以下、都道府県連絡協議会）」の設置</a:t>
            </a: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「大阪府アレルギー疾患対策連絡会議」</a:t>
            </a:r>
            <a:r>
              <a:rPr lang="ja-JP" altLang="en-US" sz="900" dirty="0">
                <a:solidFill>
                  <a:schemeClr val="tx1"/>
                </a:solidFill>
                <a:latin typeface="游ゴシック" panose="020B0400000000000000" pitchFamily="50" charset="-128"/>
                <a:ea typeface="游ゴシック" panose="020B0400000000000000" pitchFamily="50" charset="-128"/>
              </a:rPr>
              <a:t>として設置</a:t>
            </a: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　</a:t>
            </a:r>
            <a:r>
              <a:rPr lang="ja-JP" altLang="en-US" sz="800" dirty="0">
                <a:solidFill>
                  <a:schemeClr val="tx1"/>
                </a:solidFill>
                <a:latin typeface="游ゴシック" panose="020B0400000000000000" pitchFamily="50" charset="-128"/>
                <a:ea typeface="游ゴシック" panose="020B0400000000000000" pitchFamily="50" charset="-128"/>
              </a:rPr>
              <a:t>（平成</a:t>
            </a:r>
            <a:r>
              <a:rPr lang="en-US" altLang="ja-JP" sz="800" dirty="0">
                <a:solidFill>
                  <a:schemeClr val="tx1"/>
                </a:solidFill>
                <a:latin typeface="游ゴシック" panose="020B0400000000000000" pitchFamily="50" charset="-128"/>
                <a:ea typeface="游ゴシック" panose="020B0400000000000000" pitchFamily="50" charset="-128"/>
              </a:rPr>
              <a:t>30</a:t>
            </a:r>
            <a:r>
              <a:rPr lang="ja-JP" altLang="en-US" sz="800" dirty="0">
                <a:solidFill>
                  <a:schemeClr val="tx1"/>
                </a:solidFill>
                <a:latin typeface="游ゴシック" panose="020B0400000000000000" pitchFamily="50" charset="-128"/>
                <a:ea typeface="游ゴシック" panose="020B0400000000000000" pitchFamily="50" charset="-128"/>
              </a:rPr>
              <a:t>年</a:t>
            </a:r>
            <a:r>
              <a:rPr lang="en-US" altLang="ja-JP" sz="800" dirty="0">
                <a:solidFill>
                  <a:schemeClr val="tx1"/>
                </a:solidFill>
                <a:latin typeface="游ゴシック" panose="020B0400000000000000" pitchFamily="50" charset="-128"/>
                <a:ea typeface="游ゴシック" panose="020B0400000000000000" pitchFamily="50" charset="-128"/>
              </a:rPr>
              <a:t>6</a:t>
            </a:r>
            <a:r>
              <a:rPr lang="ja-JP" altLang="en-US" sz="800" dirty="0">
                <a:solidFill>
                  <a:schemeClr val="tx1"/>
                </a:solidFill>
                <a:latin typeface="游ゴシック" panose="020B0400000000000000" pitchFamily="50" charset="-128"/>
                <a:ea typeface="游ゴシック" panose="020B0400000000000000" pitchFamily="50" charset="-128"/>
              </a:rPr>
              <a:t>月</a:t>
            </a:r>
            <a:r>
              <a:rPr lang="en-US" altLang="ja-JP" sz="800" dirty="0">
                <a:solidFill>
                  <a:schemeClr val="tx1"/>
                </a:solidFill>
                <a:latin typeface="游ゴシック" panose="020B0400000000000000" pitchFamily="50" charset="-128"/>
                <a:ea typeface="游ゴシック" panose="020B0400000000000000" pitchFamily="50" charset="-128"/>
              </a:rPr>
              <a:t>15</a:t>
            </a:r>
            <a:r>
              <a:rPr lang="ja-JP" altLang="en-US" sz="800" dirty="0">
                <a:solidFill>
                  <a:schemeClr val="tx1"/>
                </a:solidFill>
                <a:latin typeface="游ゴシック" panose="020B0400000000000000" pitchFamily="50" charset="-128"/>
                <a:ea typeface="游ゴシック" panose="020B0400000000000000" pitchFamily="50" charset="-128"/>
              </a:rPr>
              <a:t>日）</a:t>
            </a:r>
          </a:p>
        </p:txBody>
      </p:sp>
      <p:sp>
        <p:nvSpPr>
          <p:cNvPr id="2" name="下矢印 1">
            <a:extLst>
              <a:ext uri="{FF2B5EF4-FFF2-40B4-BE49-F238E27FC236}">
                <a16:creationId xmlns:a16="http://schemas.microsoft.com/office/drawing/2014/main" id="{64CA2B8E-8FFF-49F5-A68E-D300887A904B}"/>
              </a:ext>
            </a:extLst>
          </p:cNvPr>
          <p:cNvSpPr/>
          <p:nvPr/>
        </p:nvSpPr>
        <p:spPr>
          <a:xfrm>
            <a:off x="1638300" y="1920875"/>
            <a:ext cx="882650" cy="20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a:extLst>
              <a:ext uri="{FF2B5EF4-FFF2-40B4-BE49-F238E27FC236}">
                <a16:creationId xmlns:a16="http://schemas.microsoft.com/office/drawing/2014/main" id="{0AA28DA8-BF94-4E58-A4AB-C3A428DFDCF4}"/>
              </a:ext>
            </a:extLst>
          </p:cNvPr>
          <p:cNvSpPr/>
          <p:nvPr/>
        </p:nvSpPr>
        <p:spPr>
          <a:xfrm>
            <a:off x="238125" y="522288"/>
            <a:ext cx="1955800" cy="24288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游ゴシック" panose="020B0400000000000000" pitchFamily="50" charset="-128"/>
                <a:ea typeface="游ゴシック" panose="020B0400000000000000" pitchFamily="50" charset="-128"/>
              </a:rPr>
              <a:t>根拠法令及び基本的施策</a:t>
            </a:r>
          </a:p>
        </p:txBody>
      </p:sp>
      <p:sp>
        <p:nvSpPr>
          <p:cNvPr id="28" name="正方形/長方形 27">
            <a:extLst>
              <a:ext uri="{FF2B5EF4-FFF2-40B4-BE49-F238E27FC236}">
                <a16:creationId xmlns:a16="http://schemas.microsoft.com/office/drawing/2014/main" id="{18CF9CB9-0463-455B-A219-17C5C25B404F}"/>
              </a:ext>
            </a:extLst>
          </p:cNvPr>
          <p:cNvSpPr/>
          <p:nvPr/>
        </p:nvSpPr>
        <p:spPr>
          <a:xfrm>
            <a:off x="238125" y="3897313"/>
            <a:ext cx="1581150" cy="22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游ゴシック" panose="020B0400000000000000" pitchFamily="50" charset="-128"/>
                <a:ea typeface="游ゴシック" panose="020B0400000000000000" pitchFamily="50" charset="-128"/>
              </a:rPr>
              <a:t>設置目的</a:t>
            </a:r>
          </a:p>
        </p:txBody>
      </p:sp>
      <p:sp>
        <p:nvSpPr>
          <p:cNvPr id="3171" name="正方形/長方形 74">
            <a:extLst>
              <a:ext uri="{FF2B5EF4-FFF2-40B4-BE49-F238E27FC236}">
                <a16:creationId xmlns:a16="http://schemas.microsoft.com/office/drawing/2014/main" id="{53EC6455-D97D-459B-81A6-E7CF894D1A40}"/>
              </a:ext>
            </a:extLst>
          </p:cNvPr>
          <p:cNvSpPr>
            <a:spLocks noChangeArrowheads="1"/>
          </p:cNvSpPr>
          <p:nvPr/>
        </p:nvSpPr>
        <p:spPr bwMode="auto">
          <a:xfrm>
            <a:off x="7985920" y="1382546"/>
            <a:ext cx="414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参画</a:t>
            </a:r>
          </a:p>
        </p:txBody>
      </p:sp>
      <p:sp>
        <p:nvSpPr>
          <p:cNvPr id="3172" name="正方形/長方形 74">
            <a:extLst>
              <a:ext uri="{FF2B5EF4-FFF2-40B4-BE49-F238E27FC236}">
                <a16:creationId xmlns:a16="http://schemas.microsoft.com/office/drawing/2014/main" id="{BCC8FD10-6635-4232-97B5-75701CD1F7F9}"/>
              </a:ext>
            </a:extLst>
          </p:cNvPr>
          <p:cNvSpPr>
            <a:spLocks noChangeArrowheads="1"/>
          </p:cNvSpPr>
          <p:nvPr/>
        </p:nvSpPr>
        <p:spPr bwMode="auto">
          <a:xfrm>
            <a:off x="5441950" y="12128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
        <p:nvSpPr>
          <p:cNvPr id="3" name="スライド番号プレースホルダー 2">
            <a:extLst>
              <a:ext uri="{FF2B5EF4-FFF2-40B4-BE49-F238E27FC236}">
                <a16:creationId xmlns:a16="http://schemas.microsoft.com/office/drawing/2014/main" id="{4E7144F7-CBE3-4F61-9B27-A97E80B5D1F1}"/>
              </a:ext>
            </a:extLst>
          </p:cNvPr>
          <p:cNvSpPr>
            <a:spLocks noGrp="1"/>
          </p:cNvSpPr>
          <p:nvPr>
            <p:ph type="sldNum" sz="quarter" idx="12"/>
          </p:nvPr>
        </p:nvSpPr>
        <p:spPr>
          <a:xfrm>
            <a:off x="6718300" y="6565973"/>
            <a:ext cx="2057400" cy="365125"/>
          </a:xfrm>
        </p:spPr>
        <p:txBody>
          <a:bodyPr/>
          <a:lstStyle/>
          <a:p>
            <a:fld id="{E22FB35C-C36E-4FB4-AC57-2150716217DB}" type="slidenum">
              <a:rPr kumimoji="1" lang="ja-JP" altLang="en-US" smtClean="0"/>
              <a:t>2</a:t>
            </a:fld>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5FCECB-1A1C-42DE-834D-C29D658085EE}"/>
              </a:ext>
            </a:extLst>
          </p:cNvPr>
          <p:cNvSpPr>
            <a:spLocks noGrp="1"/>
          </p:cNvSpPr>
          <p:nvPr>
            <p:ph type="sldNum" sz="quarter" idx="12"/>
          </p:nvPr>
        </p:nvSpPr>
        <p:spPr>
          <a:xfrm>
            <a:off x="6690969" y="6492875"/>
            <a:ext cx="2057400" cy="365125"/>
          </a:xfrm>
        </p:spPr>
        <p:txBody>
          <a:bodyPr/>
          <a:lstStyle/>
          <a:p>
            <a:fld id="{E22FB35C-C36E-4FB4-AC57-2150716217DB}" type="slidenum">
              <a:rPr kumimoji="1" lang="ja-JP" altLang="en-US" smtClean="0"/>
              <a:t>3</a:t>
            </a:fld>
            <a:endParaRPr kumimoji="1" lang="ja-JP" altLang="en-US" dirty="0"/>
          </a:p>
        </p:txBody>
      </p:sp>
      <p:pic>
        <p:nvPicPr>
          <p:cNvPr id="5" name="図 4">
            <a:extLst>
              <a:ext uri="{FF2B5EF4-FFF2-40B4-BE49-F238E27FC236}">
                <a16:creationId xmlns:a16="http://schemas.microsoft.com/office/drawing/2014/main" id="{AB297B7A-6FAC-4559-BC0D-BBCD2F947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93475"/>
          </a:xfrm>
          <a:prstGeom prst="rect">
            <a:avLst/>
          </a:prstGeom>
        </p:spPr>
      </p:pic>
      <p:sp>
        <p:nvSpPr>
          <p:cNvPr id="6" name="テキスト ボックス 5">
            <a:extLst>
              <a:ext uri="{FF2B5EF4-FFF2-40B4-BE49-F238E27FC236}">
                <a16:creationId xmlns:a16="http://schemas.microsoft.com/office/drawing/2014/main" id="{A689B7B3-2C92-4471-A662-8E645B221649}"/>
              </a:ext>
            </a:extLst>
          </p:cNvPr>
          <p:cNvSpPr txBox="1"/>
          <p:nvPr/>
        </p:nvSpPr>
        <p:spPr>
          <a:xfrm>
            <a:off x="3801083" y="0"/>
            <a:ext cx="5560340" cy="253916"/>
          </a:xfrm>
          <a:prstGeom prst="rect">
            <a:avLst/>
          </a:prstGeom>
          <a:noFill/>
        </p:spPr>
        <p:txBody>
          <a:bodyPr wrap="square" rtlCol="0">
            <a:spAutoFit/>
          </a:bodyPr>
          <a:lstStyle/>
          <a:p>
            <a:r>
              <a:rPr lang="ja-JP" altLang="en-US" sz="1050" b="1" i="0" dirty="0">
                <a:solidFill>
                  <a:schemeClr val="bg1"/>
                </a:solidFill>
                <a:effectLst/>
                <a:latin typeface="ヒラギノ角ゴ Pro W3"/>
              </a:rPr>
              <a:t>厚生労働省</a:t>
            </a:r>
            <a:r>
              <a:rPr lang="en-US" altLang="ja-JP" sz="1050" b="1" i="0" dirty="0">
                <a:solidFill>
                  <a:schemeClr val="bg1"/>
                </a:solidFill>
                <a:effectLst/>
                <a:latin typeface="ヒラギノ角ゴ Pro W3"/>
              </a:rPr>
              <a:t>_</a:t>
            </a:r>
            <a:r>
              <a:rPr lang="ja-JP" altLang="en-US" sz="1050" b="1" i="0" dirty="0">
                <a:solidFill>
                  <a:schemeClr val="bg1"/>
                </a:solidFill>
                <a:effectLst/>
                <a:latin typeface="ヒラギノ角ゴ Pro W3"/>
              </a:rPr>
              <a:t>第</a:t>
            </a:r>
            <a:r>
              <a:rPr lang="en-US" altLang="ja-JP" sz="1050" b="1" i="0" dirty="0">
                <a:solidFill>
                  <a:schemeClr val="bg1"/>
                </a:solidFill>
                <a:effectLst/>
                <a:latin typeface="ヒラギノ角ゴ Pro W3"/>
              </a:rPr>
              <a:t>19</a:t>
            </a:r>
            <a:r>
              <a:rPr lang="ja-JP" altLang="en-US" sz="1050" b="1" i="0" dirty="0">
                <a:solidFill>
                  <a:schemeClr val="bg1"/>
                </a:solidFill>
                <a:effectLst/>
                <a:latin typeface="ヒラギノ角ゴ Pro W3"/>
              </a:rPr>
              <a:t>回アレルギー疾患対策推進協議会（</a:t>
            </a:r>
            <a:r>
              <a:rPr kumimoji="1" lang="en-US" altLang="ja-JP" sz="1050" dirty="0">
                <a:solidFill>
                  <a:schemeClr val="bg1"/>
                </a:solidFill>
              </a:rPr>
              <a:t>R7.9.3</a:t>
            </a:r>
            <a:r>
              <a:rPr kumimoji="1" lang="ja-JP" altLang="en-US" sz="1050" dirty="0">
                <a:solidFill>
                  <a:schemeClr val="bg1"/>
                </a:solidFill>
              </a:rPr>
              <a:t>）</a:t>
            </a:r>
            <a:r>
              <a:rPr kumimoji="1" lang="en-US" altLang="ja-JP" sz="1050" dirty="0">
                <a:solidFill>
                  <a:schemeClr val="bg1"/>
                </a:solidFill>
              </a:rPr>
              <a:t>_</a:t>
            </a:r>
            <a:r>
              <a:rPr kumimoji="1" lang="ja-JP" altLang="en-US" sz="1050" dirty="0">
                <a:solidFill>
                  <a:schemeClr val="bg1"/>
                </a:solidFill>
              </a:rPr>
              <a:t>事務局提出資料より抜粋　</a:t>
            </a:r>
          </a:p>
        </p:txBody>
      </p:sp>
      <p:sp>
        <p:nvSpPr>
          <p:cNvPr id="3" name="正方形/長方形 2">
            <a:extLst>
              <a:ext uri="{FF2B5EF4-FFF2-40B4-BE49-F238E27FC236}">
                <a16:creationId xmlns:a16="http://schemas.microsoft.com/office/drawing/2014/main" id="{18DF46F6-E95E-4E04-9F53-3EB292686AF3}"/>
              </a:ext>
            </a:extLst>
          </p:cNvPr>
          <p:cNvSpPr/>
          <p:nvPr/>
        </p:nvSpPr>
        <p:spPr>
          <a:xfrm>
            <a:off x="8880049" y="6193410"/>
            <a:ext cx="26395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061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E513C67-5A4F-444A-B7DF-5E74FDD6ED54}"/>
              </a:ext>
            </a:extLst>
          </p:cNvPr>
          <p:cNvSpPr>
            <a:spLocks noGrp="1"/>
          </p:cNvSpPr>
          <p:nvPr>
            <p:ph type="sldNum" sz="quarter" idx="12"/>
          </p:nvPr>
        </p:nvSpPr>
        <p:spPr>
          <a:xfrm>
            <a:off x="6726907" y="6560021"/>
            <a:ext cx="2057400" cy="365125"/>
          </a:xfrm>
        </p:spPr>
        <p:txBody>
          <a:bodyPr/>
          <a:lstStyle/>
          <a:p>
            <a:fld id="{E22FB35C-C36E-4FB4-AC57-2150716217DB}" type="slidenum">
              <a:rPr kumimoji="1" lang="ja-JP" altLang="en-US" smtClean="0"/>
              <a:t>4</a:t>
            </a:fld>
            <a:endParaRPr kumimoji="1" lang="ja-JP" altLang="en-US" dirty="0"/>
          </a:p>
        </p:txBody>
      </p:sp>
      <p:pic>
        <p:nvPicPr>
          <p:cNvPr id="3" name="図 2">
            <a:extLst>
              <a:ext uri="{FF2B5EF4-FFF2-40B4-BE49-F238E27FC236}">
                <a16:creationId xmlns:a16="http://schemas.microsoft.com/office/drawing/2014/main" id="{BB795F4A-E1FD-4E07-958F-F927071F0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01"/>
            <a:ext cx="9144000" cy="6571132"/>
          </a:xfrm>
          <a:prstGeom prst="rect">
            <a:avLst/>
          </a:prstGeom>
        </p:spPr>
      </p:pic>
      <p:sp>
        <p:nvSpPr>
          <p:cNvPr id="6" name="テキスト ボックス 5">
            <a:extLst>
              <a:ext uri="{FF2B5EF4-FFF2-40B4-BE49-F238E27FC236}">
                <a16:creationId xmlns:a16="http://schemas.microsoft.com/office/drawing/2014/main" id="{ABA0837B-8AD3-4EAC-B3E0-CF3902F9EE75}"/>
              </a:ext>
            </a:extLst>
          </p:cNvPr>
          <p:cNvSpPr txBox="1"/>
          <p:nvPr/>
        </p:nvSpPr>
        <p:spPr>
          <a:xfrm>
            <a:off x="3869519" y="0"/>
            <a:ext cx="5400084" cy="253916"/>
          </a:xfrm>
          <a:prstGeom prst="rect">
            <a:avLst/>
          </a:prstGeom>
          <a:noFill/>
        </p:spPr>
        <p:txBody>
          <a:bodyPr wrap="square" rtlCol="0">
            <a:spAutoFit/>
          </a:bodyPr>
          <a:lstStyle/>
          <a:p>
            <a:r>
              <a:rPr lang="ja-JP" altLang="en-US" sz="1050" b="1" i="0" dirty="0">
                <a:solidFill>
                  <a:schemeClr val="bg1"/>
                </a:solidFill>
                <a:effectLst/>
                <a:latin typeface="ヒラギノ角ゴ Pro W3"/>
              </a:rPr>
              <a:t>厚生労働省</a:t>
            </a:r>
            <a:r>
              <a:rPr lang="en-US" altLang="ja-JP" sz="1050" b="1" i="0" dirty="0">
                <a:solidFill>
                  <a:schemeClr val="bg1"/>
                </a:solidFill>
                <a:effectLst/>
                <a:latin typeface="ヒラギノ角ゴ Pro W3"/>
              </a:rPr>
              <a:t>_</a:t>
            </a:r>
            <a:r>
              <a:rPr lang="ja-JP" altLang="en-US" sz="1050" b="1" i="0" dirty="0">
                <a:solidFill>
                  <a:schemeClr val="bg1"/>
                </a:solidFill>
                <a:effectLst/>
                <a:latin typeface="ヒラギノ角ゴ Pro W3"/>
              </a:rPr>
              <a:t>第</a:t>
            </a:r>
            <a:r>
              <a:rPr lang="en-US" altLang="ja-JP" sz="1050" b="1" i="0" dirty="0">
                <a:solidFill>
                  <a:schemeClr val="bg1"/>
                </a:solidFill>
                <a:effectLst/>
                <a:latin typeface="ヒラギノ角ゴ Pro W3"/>
              </a:rPr>
              <a:t>19</a:t>
            </a:r>
            <a:r>
              <a:rPr lang="ja-JP" altLang="en-US" sz="1050" b="1" i="0" dirty="0">
                <a:solidFill>
                  <a:schemeClr val="bg1"/>
                </a:solidFill>
                <a:effectLst/>
                <a:latin typeface="ヒラギノ角ゴ Pro W3"/>
              </a:rPr>
              <a:t>回アレルギー疾患対策推進協議会（</a:t>
            </a:r>
            <a:r>
              <a:rPr kumimoji="1" lang="en-US" altLang="ja-JP" sz="1050" dirty="0">
                <a:solidFill>
                  <a:schemeClr val="bg1"/>
                </a:solidFill>
              </a:rPr>
              <a:t>R7.9.3</a:t>
            </a:r>
            <a:r>
              <a:rPr kumimoji="1" lang="ja-JP" altLang="en-US" sz="1050" dirty="0">
                <a:solidFill>
                  <a:schemeClr val="bg1"/>
                </a:solidFill>
              </a:rPr>
              <a:t>）</a:t>
            </a:r>
            <a:r>
              <a:rPr kumimoji="1" lang="en-US" altLang="ja-JP" sz="1050" dirty="0">
                <a:solidFill>
                  <a:schemeClr val="bg1"/>
                </a:solidFill>
              </a:rPr>
              <a:t>_</a:t>
            </a:r>
            <a:r>
              <a:rPr kumimoji="1" lang="ja-JP" altLang="en-US" sz="1050" dirty="0">
                <a:solidFill>
                  <a:schemeClr val="bg1"/>
                </a:solidFill>
              </a:rPr>
              <a:t>事務局提出資料より抜粋　</a:t>
            </a:r>
          </a:p>
        </p:txBody>
      </p:sp>
    </p:spTree>
    <p:extLst>
      <p:ext uri="{BB962C8B-B14F-4D97-AF65-F5344CB8AC3E}">
        <p14:creationId xmlns:p14="http://schemas.microsoft.com/office/powerpoint/2010/main" val="298532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90C898-6B82-EDCB-0337-E5C97CFEDFE1}"/>
              </a:ext>
            </a:extLst>
          </p:cNvPr>
          <p:cNvSpPr txBox="1"/>
          <p:nvPr/>
        </p:nvSpPr>
        <p:spPr>
          <a:xfrm>
            <a:off x="260606" y="2132802"/>
            <a:ext cx="8645978" cy="4385816"/>
          </a:xfrm>
          <a:prstGeom prst="rect">
            <a:avLst/>
          </a:prstGeom>
          <a:noFill/>
          <a:ln>
            <a:solidFill>
              <a:schemeClr val="tx1"/>
            </a:solidFill>
            <a:prstDash val="sysDot"/>
          </a:ln>
        </p:spPr>
        <p:txBody>
          <a:bodyPr wrap="square" rtlCol="0">
            <a:spAutoFit/>
          </a:bodyPr>
          <a:lstStyle/>
          <a:p>
            <a:endParaRPr kumimoji="1" lang="en-US" altLang="ja-JP" sz="2000" dirty="0"/>
          </a:p>
          <a:p>
            <a:r>
              <a:rPr kumimoji="1" lang="ja-JP" altLang="en-US" sz="2000" dirty="0"/>
              <a:t>①　</a:t>
            </a:r>
            <a:r>
              <a:rPr kumimoji="1" lang="ja-JP" altLang="en-US" sz="2200" b="1" dirty="0">
                <a:latin typeface="UD デジタル 教科書体 NK-B" panose="02020700000000000000" pitchFamily="18" charset="-128"/>
                <a:ea typeface="UD デジタル 教科書体 NK-B" panose="02020700000000000000" pitchFamily="18" charset="-128"/>
              </a:rPr>
              <a:t>正しい知識の周知啓発</a:t>
            </a:r>
            <a:endParaRPr kumimoji="1" lang="en-US" altLang="ja-JP" sz="2200" b="1" dirty="0">
              <a:latin typeface="UD デジタル 教科書体 NK-B" panose="02020700000000000000" pitchFamily="18" charset="-128"/>
              <a:ea typeface="UD デジタル 教科書体 NK-B" panose="02020700000000000000" pitchFamily="18" charset="-128"/>
            </a:endParaRPr>
          </a:p>
          <a:p>
            <a:pPr indent="161196">
              <a:lnSpc>
                <a:spcPts val="2954"/>
              </a:lnSpc>
            </a:pPr>
            <a:r>
              <a:rPr kumimoji="1" lang="ja-JP" altLang="en-US" sz="2000" dirty="0"/>
              <a:t>　 </a:t>
            </a:r>
            <a:r>
              <a:rPr kumimoji="1" lang="ja-JP" altLang="en-US" sz="2000" dirty="0">
                <a:latin typeface="+mn-ea"/>
              </a:rPr>
              <a:t>☞</a:t>
            </a:r>
            <a:r>
              <a:rPr kumimoji="1" lang="ja-JP" altLang="en-US" dirty="0">
                <a:latin typeface="+mn-ea"/>
              </a:rPr>
              <a:t>（</a:t>
            </a:r>
            <a:r>
              <a:rPr kumimoji="1" lang="ja-JP" altLang="en-US" sz="1600" dirty="0">
                <a:latin typeface="+mn-ea"/>
              </a:rPr>
              <a:t>患者自身が）</a:t>
            </a:r>
            <a:r>
              <a:rPr lang="ja-JP" altLang="en-US" sz="1600" u="sng" dirty="0">
                <a:solidFill>
                  <a:srgbClr val="000000"/>
                </a:solidFill>
                <a:latin typeface="+mn-ea"/>
              </a:rPr>
              <a:t>正しい知識を持ち、適切な対応をすることで、上手にコントロール</a:t>
            </a:r>
            <a:endParaRPr kumimoji="1" lang="en-US" altLang="ja-JP" sz="1600" u="sng" dirty="0">
              <a:latin typeface="+mn-ea"/>
            </a:endParaRPr>
          </a:p>
          <a:p>
            <a:r>
              <a:rPr kumimoji="1" lang="ja-JP" altLang="en-US" sz="2000" dirty="0"/>
              <a:t>　　・拠点病院等での講演・研修会</a:t>
            </a:r>
            <a:endParaRPr kumimoji="1" lang="en-US" altLang="ja-JP" sz="2000" dirty="0"/>
          </a:p>
          <a:p>
            <a:r>
              <a:rPr kumimoji="1" lang="ja-JP" altLang="en-US" sz="2000" dirty="0"/>
              <a:t>　　　（医療従事者等向けの人材育成も含む）</a:t>
            </a:r>
            <a:endParaRPr kumimoji="1" lang="en-US" altLang="ja-JP" sz="2000" dirty="0"/>
          </a:p>
          <a:p>
            <a:r>
              <a:rPr kumimoji="1" lang="ja-JP" altLang="en-US" sz="2000" dirty="0"/>
              <a:t>　　・ポータルサイトや府広報媒体での情報発信</a:t>
            </a:r>
          </a:p>
          <a:p>
            <a:endParaRPr kumimoji="1" lang="en-US" altLang="ja-JP" sz="2000" dirty="0"/>
          </a:p>
          <a:p>
            <a:r>
              <a:rPr kumimoji="1" lang="ja-JP" altLang="en-US" sz="2000" dirty="0"/>
              <a:t>②　</a:t>
            </a:r>
            <a:r>
              <a:rPr kumimoji="1" lang="ja-JP" altLang="en-US" sz="2200" b="1" dirty="0">
                <a:latin typeface="UD デジタル 教科書体 NK-B" panose="02020700000000000000" pitchFamily="18" charset="-128"/>
                <a:ea typeface="UD デジタル 教科書体 NK-B" panose="02020700000000000000" pitchFamily="18" charset="-128"/>
              </a:rPr>
              <a:t>医療体制の確保</a:t>
            </a:r>
          </a:p>
          <a:p>
            <a:r>
              <a:rPr kumimoji="1" lang="ja-JP" altLang="en-US" sz="2000" dirty="0"/>
              <a:t>　　☞</a:t>
            </a:r>
            <a:r>
              <a:rPr kumimoji="1" lang="ja-JP" altLang="en-US" u="sng" dirty="0"/>
              <a:t>居住する地域に関わらず適切なアレルギー疾患医療を受けられる体制</a:t>
            </a:r>
          </a:p>
          <a:p>
            <a:r>
              <a:rPr kumimoji="1" lang="ja-JP" altLang="en-US" sz="2000" dirty="0"/>
              <a:t>　　・拠点病院を中心とした医療体制</a:t>
            </a:r>
          </a:p>
          <a:p>
            <a:r>
              <a:rPr kumimoji="1" lang="ja-JP" altLang="en-US" sz="2000" dirty="0"/>
              <a:t>　　・～令和４年度　アレルギー疾患医療連携協力病院指定</a:t>
            </a:r>
          </a:p>
          <a:p>
            <a:r>
              <a:rPr kumimoji="1" lang="ja-JP" altLang="en-US" sz="2000" dirty="0"/>
              <a:t>　　・令和５年度～　拠点病院・協力病院の連携強化</a:t>
            </a:r>
            <a:endParaRPr kumimoji="1" lang="en-US" altLang="ja-JP" sz="2000" dirty="0"/>
          </a:p>
          <a:p>
            <a:r>
              <a:rPr kumimoji="1" lang="ja-JP" altLang="en-US" sz="2000" dirty="0"/>
              <a:t>　　　　　　　　　　拠点病院・協力病院と地域の医療機関との連携強化</a:t>
            </a:r>
            <a:endParaRPr kumimoji="1" lang="en-US" altLang="ja-JP" sz="2000" dirty="0"/>
          </a:p>
          <a:p>
            <a:endParaRPr kumimoji="1" lang="en-US" altLang="ja-JP" sz="1000" dirty="0"/>
          </a:p>
        </p:txBody>
      </p:sp>
      <p:sp>
        <p:nvSpPr>
          <p:cNvPr id="3" name="タイトル 1">
            <a:extLst>
              <a:ext uri="{FF2B5EF4-FFF2-40B4-BE49-F238E27FC236}">
                <a16:creationId xmlns:a16="http://schemas.microsoft.com/office/drawing/2014/main" id="{B4162571-2909-FD74-4EA7-969816EFC123}"/>
              </a:ext>
            </a:extLst>
          </p:cNvPr>
          <p:cNvSpPr txBox="1">
            <a:spLocks/>
          </p:cNvSpPr>
          <p:nvPr/>
        </p:nvSpPr>
        <p:spPr>
          <a:xfrm>
            <a:off x="0" y="199114"/>
            <a:ext cx="9144000" cy="417522"/>
          </a:xfrm>
          <a:prstGeom prst="rect">
            <a:avLst/>
          </a:prstGeom>
          <a:solidFill>
            <a:srgbClr val="0070C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府における取組みの方向性　</a:t>
            </a:r>
            <a:endPar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AC6FABF4-2BB8-4D48-AD56-4DE990124FF7}"/>
              </a:ext>
            </a:extLst>
          </p:cNvPr>
          <p:cNvSpPr/>
          <p:nvPr/>
        </p:nvSpPr>
        <p:spPr>
          <a:xfrm>
            <a:off x="387927" y="816318"/>
            <a:ext cx="8100291" cy="1116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第８次大阪府医療計画 </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（令和</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年度～令和</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年度）</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200" dirty="0">
              <a:solidFill>
                <a:schemeClr val="tx1"/>
              </a:solidFill>
            </a:endParaRPr>
          </a:p>
          <a:p>
            <a:r>
              <a:rPr lang="ja-JP" altLang="en-US" sz="1800" dirty="0">
                <a:solidFill>
                  <a:schemeClr val="tx1"/>
                </a:solidFill>
              </a:rPr>
              <a:t>　</a:t>
            </a:r>
            <a:r>
              <a:rPr lang="ja-JP" altLang="en-US" sz="2000" dirty="0">
                <a:solidFill>
                  <a:schemeClr val="tx1"/>
                </a:solidFill>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「アレルギー疾患対策」に係る施策の基本的な方向性を示す</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4">
            <a:extLst>
              <a:ext uri="{FF2B5EF4-FFF2-40B4-BE49-F238E27FC236}">
                <a16:creationId xmlns:a16="http://schemas.microsoft.com/office/drawing/2014/main" id="{8F29519C-487F-45D6-9D70-4B60DA4398BB}"/>
              </a:ext>
            </a:extLst>
          </p:cNvPr>
          <p:cNvSpPr>
            <a:spLocks noGrp="1"/>
          </p:cNvSpPr>
          <p:nvPr>
            <p:ph type="sldNum" sz="quarter" idx="12"/>
          </p:nvPr>
        </p:nvSpPr>
        <p:spPr>
          <a:xfrm>
            <a:off x="6661150" y="6492875"/>
            <a:ext cx="2057400" cy="365125"/>
          </a:xfrm>
        </p:spPr>
        <p:txBody>
          <a:bodyPr/>
          <a:lstStyle/>
          <a:p>
            <a:fld id="{E22FB35C-C36E-4FB4-AC57-2150716217DB}" type="slidenum">
              <a:rPr kumimoji="1" lang="ja-JP" altLang="en-US" smtClean="0"/>
              <a:t>5</a:t>
            </a:fld>
            <a:endParaRPr kumimoji="1" lang="ja-JP" altLang="en-US" dirty="0"/>
          </a:p>
        </p:txBody>
      </p:sp>
    </p:spTree>
    <p:extLst>
      <p:ext uri="{BB962C8B-B14F-4D97-AF65-F5344CB8AC3E}">
        <p14:creationId xmlns:p14="http://schemas.microsoft.com/office/powerpoint/2010/main" val="152893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C8723-A54B-43A6-A0E1-871A734DE1CB}"/>
              </a:ext>
            </a:extLst>
          </p:cNvPr>
          <p:cNvSpPr txBox="1">
            <a:spLocks/>
          </p:cNvSpPr>
          <p:nvPr/>
        </p:nvSpPr>
        <p:spPr>
          <a:xfrm>
            <a:off x="0" y="104376"/>
            <a:ext cx="9144000" cy="319360"/>
          </a:xfrm>
          <a:prstGeom prst="rect">
            <a:avLst/>
          </a:prstGeom>
          <a:solidFill>
            <a:srgbClr val="0070C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第</a:t>
            </a:r>
            <a:r>
              <a:rPr kumimoji="0" lang="en-US" altLang="ja-JP" sz="2000" b="1" dirty="0">
                <a:solidFill>
                  <a:schemeClr val="bg1"/>
                </a:solidFill>
                <a:latin typeface="UD デジタル 教科書体 NK-B" panose="02020700000000000000" pitchFamily="18" charset="-128"/>
                <a:ea typeface="UD デジタル 教科書体 NK-B" panose="02020700000000000000" pitchFamily="18" charset="-128"/>
              </a:rPr>
              <a:t>8</a:t>
            </a:r>
            <a:r>
              <a:rPr kumimoji="0"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次医療計画「アレルギー疾患対策」の取組進捗　</a:t>
            </a:r>
            <a:endParaRPr lang="ja-JP" altLang="en-US" sz="20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3" name="表 3">
            <a:extLst>
              <a:ext uri="{FF2B5EF4-FFF2-40B4-BE49-F238E27FC236}">
                <a16:creationId xmlns:a16="http://schemas.microsoft.com/office/drawing/2014/main" id="{A200D256-D0DD-42C7-A9FC-382EDE296ABC}"/>
              </a:ext>
            </a:extLst>
          </p:cNvPr>
          <p:cNvGraphicFramePr>
            <a:graphicFrameLocks noGrp="1"/>
          </p:cNvGraphicFramePr>
          <p:nvPr>
            <p:extLst>
              <p:ext uri="{D42A27DB-BD31-4B8C-83A1-F6EECF244321}">
                <p14:modId xmlns:p14="http://schemas.microsoft.com/office/powerpoint/2010/main" val="1284089645"/>
              </p:ext>
            </p:extLst>
          </p:nvPr>
        </p:nvGraphicFramePr>
        <p:xfrm>
          <a:off x="414176" y="3429000"/>
          <a:ext cx="8306311" cy="2137541"/>
        </p:xfrm>
        <a:graphic>
          <a:graphicData uri="http://schemas.openxmlformats.org/drawingml/2006/table">
            <a:tbl>
              <a:tblPr firstRow="1" bandRow="1">
                <a:tableStyleId>{5C22544A-7EE6-4342-B048-85BDC9FD1C3A}</a:tableStyleId>
              </a:tblPr>
              <a:tblGrid>
                <a:gridCol w="3454194">
                  <a:extLst>
                    <a:ext uri="{9D8B030D-6E8A-4147-A177-3AD203B41FA5}">
                      <a16:colId xmlns:a16="http://schemas.microsoft.com/office/drawing/2014/main" val="3402542438"/>
                    </a:ext>
                  </a:extLst>
                </a:gridCol>
                <a:gridCol w="1412164">
                  <a:extLst>
                    <a:ext uri="{9D8B030D-6E8A-4147-A177-3AD203B41FA5}">
                      <a16:colId xmlns:a16="http://schemas.microsoft.com/office/drawing/2014/main" val="3851681852"/>
                    </a:ext>
                  </a:extLst>
                </a:gridCol>
                <a:gridCol w="1604219">
                  <a:extLst>
                    <a:ext uri="{9D8B030D-6E8A-4147-A177-3AD203B41FA5}">
                      <a16:colId xmlns:a16="http://schemas.microsoft.com/office/drawing/2014/main" val="915396387"/>
                    </a:ext>
                  </a:extLst>
                </a:gridCol>
                <a:gridCol w="917867">
                  <a:extLst>
                    <a:ext uri="{9D8B030D-6E8A-4147-A177-3AD203B41FA5}">
                      <a16:colId xmlns:a16="http://schemas.microsoft.com/office/drawing/2014/main" val="3552534820"/>
                    </a:ext>
                  </a:extLst>
                </a:gridCol>
                <a:gridCol w="917867">
                  <a:extLst>
                    <a:ext uri="{9D8B030D-6E8A-4147-A177-3AD203B41FA5}">
                      <a16:colId xmlns:a16="http://schemas.microsoft.com/office/drawing/2014/main" val="1707563346"/>
                    </a:ext>
                  </a:extLst>
                </a:gridCol>
              </a:tblGrid>
              <a:tr h="400181">
                <a:tc>
                  <a:txBody>
                    <a:bodyPr/>
                    <a:lstStyle/>
                    <a:p>
                      <a:pPr algn="ctr"/>
                      <a:r>
                        <a:rPr kumimoji="1" lang="ja-JP" altLang="en-US" dirty="0"/>
                        <a:t>指標</a:t>
                      </a:r>
                    </a:p>
                  </a:txBody>
                  <a:tcPr/>
                </a:tc>
                <a:tc>
                  <a:txBody>
                    <a:bodyPr/>
                    <a:lstStyle/>
                    <a:p>
                      <a:pPr algn="ctr"/>
                      <a:r>
                        <a:rPr kumimoji="1" lang="ja-JP" altLang="en-US" sz="1200" dirty="0"/>
                        <a:t>計画策定時の値</a:t>
                      </a:r>
                    </a:p>
                  </a:txBody>
                  <a:tcPr/>
                </a:tc>
                <a:tc>
                  <a:txBody>
                    <a:bodyPr/>
                    <a:lstStyle/>
                    <a:p>
                      <a:pPr algn="ctr"/>
                      <a:r>
                        <a:rPr kumimoji="1" lang="ja-JP" altLang="en-US" sz="1600" dirty="0"/>
                        <a:t>進捗状況</a:t>
                      </a:r>
                    </a:p>
                  </a:txBody>
                  <a:tcPr/>
                </a:tc>
                <a:tc>
                  <a:txBody>
                    <a:bodyPr/>
                    <a:lstStyle/>
                    <a:p>
                      <a:pPr algn="ctr"/>
                      <a:r>
                        <a:rPr kumimoji="1" lang="ja-JP" altLang="en-US" sz="1400" dirty="0"/>
                        <a:t>傾向</a:t>
                      </a:r>
                    </a:p>
                  </a:txBody>
                  <a:tcPr/>
                </a:tc>
                <a:tc>
                  <a:txBody>
                    <a:bodyPr/>
                    <a:lstStyle/>
                    <a:p>
                      <a:pPr algn="ctr"/>
                      <a:r>
                        <a:rPr kumimoji="1" lang="ja-JP" altLang="en-US" sz="1400" dirty="0"/>
                        <a:t>目標値</a:t>
                      </a:r>
                    </a:p>
                  </a:txBody>
                  <a:tcPr/>
                </a:tc>
                <a:extLst>
                  <a:ext uri="{0D108BD9-81ED-4DB2-BD59-A6C34878D82A}">
                    <a16:rowId xmlns:a16="http://schemas.microsoft.com/office/drawing/2014/main" val="2642859204"/>
                  </a:ext>
                </a:extLst>
              </a:tr>
              <a:tr h="465254">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アレルギーポータルサイトの</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アクセス数</a:t>
                      </a:r>
                    </a:p>
                  </a:txBody>
                  <a:tcPr/>
                </a:tc>
                <a:tc>
                  <a:txBody>
                    <a:bodyPr/>
                    <a:lstStyle/>
                    <a:p>
                      <a:pPr algn="ctr"/>
                      <a:r>
                        <a:rPr kumimoji="1" lang="en-US" altLang="ja-JP" dirty="0"/>
                        <a:t>8,284</a:t>
                      </a:r>
                    </a:p>
                    <a:p>
                      <a:pPr algn="ctr"/>
                      <a:r>
                        <a:rPr kumimoji="1" lang="en-US" altLang="ja-JP" sz="1400" dirty="0"/>
                        <a:t>(R4</a:t>
                      </a:r>
                      <a:r>
                        <a:rPr kumimoji="1" lang="ja-JP" altLang="en-US" sz="1400" dirty="0"/>
                        <a:t>年度</a:t>
                      </a:r>
                      <a:r>
                        <a:rPr kumimoji="1" lang="en-US" altLang="ja-JP" sz="1400" dirty="0"/>
                        <a:t>)</a:t>
                      </a:r>
                      <a:endParaRPr kumimoji="1" lang="ja-JP" altLang="en-US" sz="1400" dirty="0"/>
                    </a:p>
                  </a:txBody>
                  <a:tcPr/>
                </a:tc>
                <a:tc>
                  <a:txBody>
                    <a:bodyPr/>
                    <a:lstStyle/>
                    <a:p>
                      <a:pPr algn="ctr"/>
                      <a:r>
                        <a:rPr kumimoji="1" lang="en-US" altLang="ja-JP" dirty="0"/>
                        <a:t>3,210</a:t>
                      </a:r>
                      <a:r>
                        <a:rPr kumimoji="1" lang="ja-JP" altLang="en-US" sz="1400" dirty="0"/>
                        <a:t> </a:t>
                      </a:r>
                      <a:r>
                        <a:rPr kumimoji="1" lang="en-US" altLang="ja-JP" sz="1400" dirty="0"/>
                        <a:t>※</a:t>
                      </a:r>
                    </a:p>
                    <a:p>
                      <a:pPr algn="ctr"/>
                      <a:r>
                        <a:rPr kumimoji="1" lang="en-US" altLang="ja-JP" sz="1400" dirty="0"/>
                        <a:t>(R6</a:t>
                      </a:r>
                      <a:r>
                        <a:rPr kumimoji="1" lang="ja-JP" altLang="en-US" sz="1400" dirty="0"/>
                        <a:t>年度</a:t>
                      </a:r>
                      <a:r>
                        <a:rPr kumimoji="1" lang="en-US" altLang="ja-JP" sz="1400" dirty="0"/>
                        <a:t>)</a:t>
                      </a:r>
                      <a:endParaRPr kumimoji="1" lang="ja-JP" altLang="en-US" sz="1400" dirty="0"/>
                    </a:p>
                  </a:txBody>
                  <a:tcPr/>
                </a:tc>
                <a:tc>
                  <a:txBody>
                    <a:bodyPr/>
                    <a:lstStyle/>
                    <a:p>
                      <a:pPr algn="ctr"/>
                      <a:r>
                        <a:rPr kumimoji="1" lang="ja-JP" altLang="en-US" sz="2400" dirty="0"/>
                        <a:t>⇘</a:t>
                      </a:r>
                    </a:p>
                  </a:txBody>
                  <a:tcPr/>
                </a:tc>
                <a:tc>
                  <a:txBody>
                    <a:bodyPr/>
                    <a:lstStyle/>
                    <a:p>
                      <a:pPr algn="ctr"/>
                      <a:r>
                        <a:rPr kumimoji="1" lang="ja-JP" altLang="en-US" sz="1400" dirty="0">
                          <a:latin typeface="+mn-ea"/>
                          <a:ea typeface="+mn-ea"/>
                        </a:rPr>
                        <a:t>増加</a:t>
                      </a:r>
                    </a:p>
                  </a:txBody>
                  <a:tcPr/>
                </a:tc>
                <a:extLst>
                  <a:ext uri="{0D108BD9-81ED-4DB2-BD59-A6C34878D82A}">
                    <a16:rowId xmlns:a16="http://schemas.microsoft.com/office/drawing/2014/main" val="2236226969"/>
                  </a:ext>
                </a:extLst>
              </a:tr>
              <a:tr h="400181">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患者支援者や教職員向け</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研修会参加者の理解度</a:t>
                      </a:r>
                    </a:p>
                  </a:txBody>
                  <a:tcPr/>
                </a:tc>
                <a:tc>
                  <a:txBody>
                    <a:bodyPr/>
                    <a:lstStyle/>
                    <a:p>
                      <a:pPr algn="ctr"/>
                      <a:r>
                        <a:rPr kumimoji="1" lang="en-US" altLang="ja-JP" dirty="0"/>
                        <a:t>71.4</a:t>
                      </a:r>
                      <a:r>
                        <a:rPr kumimoji="1" lang="ja-JP" altLang="en-US" dirty="0"/>
                        <a:t>％</a:t>
                      </a:r>
                      <a:endParaRPr kumimoji="1" lang="en-US" altLang="ja-JP" sz="1800" dirty="0"/>
                    </a:p>
                    <a:p>
                      <a:pPr algn="ctr"/>
                      <a:r>
                        <a:rPr kumimoji="1" lang="en-US" altLang="ja-JP" sz="1400" dirty="0"/>
                        <a:t>(R3</a:t>
                      </a:r>
                      <a:r>
                        <a:rPr kumimoji="1" lang="ja-JP" altLang="en-US" sz="1400" dirty="0"/>
                        <a:t>年度</a:t>
                      </a:r>
                      <a:r>
                        <a:rPr kumimoji="1" lang="en-US" altLang="ja-JP" sz="1400" dirty="0"/>
                        <a:t>)</a:t>
                      </a:r>
                      <a:endParaRPr kumimoji="1" lang="ja-JP" altLang="en-US" sz="1400" dirty="0"/>
                    </a:p>
                  </a:txBody>
                  <a:tcPr/>
                </a:tc>
                <a:tc>
                  <a:txBody>
                    <a:bodyPr/>
                    <a:lstStyle/>
                    <a:p>
                      <a:pPr algn="ctr"/>
                      <a:r>
                        <a:rPr kumimoji="1" lang="en-US" altLang="ja-JP" dirty="0"/>
                        <a:t>88.4</a:t>
                      </a:r>
                      <a:r>
                        <a:rPr kumimoji="1" lang="ja-JP" altLang="en-US" dirty="0"/>
                        <a:t>％</a:t>
                      </a:r>
                      <a:endParaRPr kumimoji="1" lang="en-US" altLang="ja-JP" dirty="0"/>
                    </a:p>
                    <a:p>
                      <a:pPr algn="ctr"/>
                      <a:r>
                        <a:rPr kumimoji="1" lang="en-US" altLang="ja-JP" sz="1400" dirty="0"/>
                        <a:t>(R6</a:t>
                      </a:r>
                      <a:r>
                        <a:rPr kumimoji="1" lang="ja-JP" altLang="en-US" sz="1400" dirty="0"/>
                        <a:t>年度</a:t>
                      </a:r>
                      <a:r>
                        <a:rPr kumimoji="1" lang="en-US" altLang="ja-JP" sz="1400" dirty="0"/>
                        <a:t>)</a:t>
                      </a:r>
                      <a:endParaRPr kumimoji="1" lang="ja-JP" altLang="en-US" sz="1400" dirty="0"/>
                    </a:p>
                  </a:txBody>
                  <a:tcPr/>
                </a:tc>
                <a:tc>
                  <a:txBody>
                    <a:bodyPr/>
                    <a:lstStyle/>
                    <a:p>
                      <a:pPr algn="ctr"/>
                      <a:r>
                        <a:rPr kumimoji="1" lang="ja-JP" altLang="en-US" sz="2400" dirty="0"/>
                        <a:t>↗</a:t>
                      </a:r>
                    </a:p>
                  </a:txBody>
                  <a:tcPr/>
                </a:tc>
                <a:tc>
                  <a:txBody>
                    <a:bodyPr/>
                    <a:lstStyle/>
                    <a:p>
                      <a:pPr algn="ctr"/>
                      <a:r>
                        <a:rPr kumimoji="1" lang="en-US" altLang="ja-JP" sz="1400" dirty="0">
                          <a:latin typeface="+mn-ea"/>
                          <a:ea typeface="+mn-ea"/>
                        </a:rPr>
                        <a:t>80</a:t>
                      </a:r>
                      <a:r>
                        <a:rPr kumimoji="1" lang="ja-JP" altLang="en-US" sz="1400" dirty="0">
                          <a:latin typeface="+mn-ea"/>
                          <a:ea typeface="+mn-ea"/>
                        </a:rPr>
                        <a:t>％以上</a:t>
                      </a:r>
                    </a:p>
                  </a:txBody>
                  <a:tcPr/>
                </a:tc>
                <a:extLst>
                  <a:ext uri="{0D108BD9-81ED-4DB2-BD59-A6C34878D82A}">
                    <a16:rowId xmlns:a16="http://schemas.microsoft.com/office/drawing/2014/main" val="528558267"/>
                  </a:ext>
                </a:extLst>
              </a:tr>
              <a:tr h="400181">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「病院連絡会議」、「アレルギー疾患対策連絡会議」の開催数</a:t>
                      </a:r>
                    </a:p>
                  </a:txBody>
                  <a:tcPr/>
                </a:tc>
                <a:tc>
                  <a:txBody>
                    <a:bodyPr/>
                    <a:lstStyle/>
                    <a:p>
                      <a:pPr algn="ctr"/>
                      <a:r>
                        <a:rPr kumimoji="1" lang="ja-JP" altLang="en-US" dirty="0"/>
                        <a:t>計</a:t>
                      </a:r>
                      <a:r>
                        <a:rPr kumimoji="1" lang="en-US" altLang="ja-JP" dirty="0"/>
                        <a:t>2</a:t>
                      </a:r>
                      <a:r>
                        <a:rPr kumimoji="1" lang="ja-JP" altLang="en-US" dirty="0"/>
                        <a:t>回</a:t>
                      </a:r>
                      <a:endParaRPr kumimoji="1" lang="en-US" altLang="ja-JP" dirty="0"/>
                    </a:p>
                    <a:p>
                      <a:pPr algn="ctr"/>
                      <a:r>
                        <a:rPr kumimoji="1" lang="en-US" altLang="ja-JP" sz="1400" dirty="0"/>
                        <a:t>(R4</a:t>
                      </a:r>
                      <a:r>
                        <a:rPr kumimoji="1" lang="ja-JP" altLang="en-US" sz="1400" dirty="0"/>
                        <a:t>年度</a:t>
                      </a:r>
                      <a:r>
                        <a:rPr kumimoji="1" lang="en-US" altLang="ja-JP" sz="1400" dirty="0"/>
                        <a:t>)</a:t>
                      </a:r>
                    </a:p>
                  </a:txBody>
                  <a:tcPr/>
                </a:tc>
                <a:tc>
                  <a:txBody>
                    <a:bodyPr/>
                    <a:lstStyle/>
                    <a:p>
                      <a:pPr algn="ctr"/>
                      <a:r>
                        <a:rPr kumimoji="1" lang="ja-JP" altLang="en-US" dirty="0"/>
                        <a:t>計</a:t>
                      </a:r>
                      <a:r>
                        <a:rPr kumimoji="1" lang="en-US" altLang="ja-JP" dirty="0"/>
                        <a:t>4</a:t>
                      </a:r>
                      <a:r>
                        <a:rPr kumimoji="1" lang="ja-JP" altLang="en-US" dirty="0"/>
                        <a:t>回</a:t>
                      </a:r>
                      <a:endParaRPr kumimoji="1" lang="en-US" altLang="ja-JP" dirty="0"/>
                    </a:p>
                    <a:p>
                      <a:pPr algn="ctr"/>
                      <a:r>
                        <a:rPr kumimoji="1" lang="en-US" altLang="ja-JP" sz="1400" dirty="0"/>
                        <a:t>(R6</a:t>
                      </a:r>
                      <a:r>
                        <a:rPr kumimoji="1" lang="ja-JP" altLang="en-US" sz="1400" dirty="0"/>
                        <a:t>年度</a:t>
                      </a:r>
                      <a:r>
                        <a:rPr kumimoji="1" lang="en-US" altLang="ja-JP" sz="1400" dirty="0"/>
                        <a:t>)</a:t>
                      </a:r>
                      <a:endParaRPr kumimoji="1" lang="ja-JP" altLang="en-US" sz="1400" dirty="0"/>
                    </a:p>
                  </a:txBody>
                  <a:tcPr/>
                </a:tc>
                <a:tc>
                  <a:txBody>
                    <a:bodyPr/>
                    <a:lstStyle/>
                    <a:p>
                      <a:pPr algn="ctr"/>
                      <a:r>
                        <a:rPr kumimoji="1" lang="ja-JP" altLang="en-US" sz="2400" dirty="0"/>
                        <a:t>↗</a:t>
                      </a:r>
                    </a:p>
                  </a:txBody>
                  <a:tcPr/>
                </a:tc>
                <a:tc>
                  <a:txBody>
                    <a:bodyPr/>
                    <a:lstStyle/>
                    <a:p>
                      <a:pPr algn="ctr"/>
                      <a:r>
                        <a:rPr kumimoji="1" lang="ja-JP" altLang="en-US" sz="1400" dirty="0">
                          <a:latin typeface="+mn-ea"/>
                          <a:ea typeface="+mn-ea"/>
                        </a:rPr>
                        <a:t>計３回</a:t>
                      </a:r>
                    </a:p>
                  </a:txBody>
                  <a:tcPr/>
                </a:tc>
                <a:extLst>
                  <a:ext uri="{0D108BD9-81ED-4DB2-BD59-A6C34878D82A}">
                    <a16:rowId xmlns:a16="http://schemas.microsoft.com/office/drawing/2014/main" val="3376467134"/>
                  </a:ext>
                </a:extLst>
              </a:tr>
            </a:tbl>
          </a:graphicData>
        </a:graphic>
      </p:graphicFrame>
      <p:sp>
        <p:nvSpPr>
          <p:cNvPr id="4" name="正方形/長方形 3">
            <a:extLst>
              <a:ext uri="{FF2B5EF4-FFF2-40B4-BE49-F238E27FC236}">
                <a16:creationId xmlns:a16="http://schemas.microsoft.com/office/drawing/2014/main" id="{F7B77CE9-8757-431B-9884-B3C48DB7CBF7}"/>
              </a:ext>
            </a:extLst>
          </p:cNvPr>
          <p:cNvSpPr/>
          <p:nvPr/>
        </p:nvSpPr>
        <p:spPr>
          <a:xfrm>
            <a:off x="216213" y="579260"/>
            <a:ext cx="8765141" cy="2425197"/>
          </a:xfrm>
          <a:prstGeom prst="rect">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○大阪府医療計画では、各疾病事業ごとに、　取組の方向性に対応する目標を設定</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800" dirty="0">
              <a:solidFill>
                <a:schemeClr val="tx1"/>
              </a:solidFill>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PDCA</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サイクルに基づき計画を推進</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800" dirty="0">
              <a:solidFill>
                <a:schemeClr val="tx1"/>
              </a:solidFill>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○「アレルギー疾患対策」における目標値</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rPr>
              <a:t>　・アレルギーポータルサイトアクセス数</a:t>
            </a:r>
            <a:endParaRPr kumimoji="1" lang="en-US" altLang="ja-JP" dirty="0">
              <a:solidFill>
                <a:schemeClr val="tx1"/>
              </a:solidFill>
            </a:endParaRPr>
          </a:p>
          <a:p>
            <a:r>
              <a:rPr kumimoji="1" lang="ja-JP" altLang="en-US" dirty="0">
                <a:solidFill>
                  <a:schemeClr val="tx1"/>
                </a:solidFill>
              </a:rPr>
              <a:t>　・研修参加者の理解度</a:t>
            </a:r>
            <a:endParaRPr kumimoji="1" lang="en-US" altLang="ja-JP" dirty="0">
              <a:solidFill>
                <a:schemeClr val="tx1"/>
              </a:solidFill>
            </a:endParaRPr>
          </a:p>
          <a:p>
            <a:r>
              <a:rPr kumimoji="1" lang="ja-JP" altLang="en-US" dirty="0">
                <a:solidFill>
                  <a:schemeClr val="tx1"/>
                </a:solidFill>
              </a:rPr>
              <a:t>　・会議の開催数</a:t>
            </a:r>
          </a:p>
        </p:txBody>
      </p:sp>
      <p:sp>
        <p:nvSpPr>
          <p:cNvPr id="9" name="正方形/長方形 8">
            <a:extLst>
              <a:ext uri="{FF2B5EF4-FFF2-40B4-BE49-F238E27FC236}">
                <a16:creationId xmlns:a16="http://schemas.microsoft.com/office/drawing/2014/main" id="{04F623B7-370D-4C5C-8E71-17F07CB3E789}"/>
              </a:ext>
            </a:extLst>
          </p:cNvPr>
          <p:cNvSpPr/>
          <p:nvPr/>
        </p:nvSpPr>
        <p:spPr>
          <a:xfrm>
            <a:off x="216213" y="3061355"/>
            <a:ext cx="2601797" cy="367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r>
              <a:rPr kumimoji="1" lang="ja-JP" altLang="en-US" b="1" dirty="0">
                <a:solidFill>
                  <a:schemeClr val="tx1"/>
                </a:solidFill>
              </a:rPr>
              <a:t>目標値の達成状況</a:t>
            </a:r>
            <a:r>
              <a:rPr kumimoji="1" lang="en-US" altLang="ja-JP" b="1" dirty="0">
                <a:solidFill>
                  <a:schemeClr val="tx1"/>
                </a:solidFill>
              </a:rPr>
              <a:t>】</a:t>
            </a:r>
            <a:endParaRPr kumimoji="1" lang="ja-JP" altLang="en-US" b="1" dirty="0">
              <a:solidFill>
                <a:schemeClr val="tx1"/>
              </a:solidFill>
            </a:endParaRPr>
          </a:p>
        </p:txBody>
      </p:sp>
      <p:sp>
        <p:nvSpPr>
          <p:cNvPr id="11" name="正方形/長方形 10">
            <a:extLst>
              <a:ext uri="{FF2B5EF4-FFF2-40B4-BE49-F238E27FC236}">
                <a16:creationId xmlns:a16="http://schemas.microsoft.com/office/drawing/2014/main" id="{261D5F23-B2F6-463A-B683-7EA26A99D8A8}"/>
              </a:ext>
            </a:extLst>
          </p:cNvPr>
          <p:cNvSpPr/>
          <p:nvPr/>
        </p:nvSpPr>
        <p:spPr>
          <a:xfrm>
            <a:off x="613882" y="5731498"/>
            <a:ext cx="7969801" cy="86976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ポータルサイトアクセス数について</a:t>
            </a:r>
            <a:endParaRPr kumimoji="1"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R6.5</a:t>
            </a:r>
            <a:r>
              <a:rPr kumimoji="1" lang="ja-JP" altLang="en-US" sz="1200" dirty="0">
                <a:solidFill>
                  <a:schemeClr val="tx1"/>
                </a:solidFill>
              </a:rPr>
              <a:t>月より大阪府庁内のシステムにおける集計方法が変更となり、従前より集計範囲が狭まったため、大幅に値が減少している。中間見直しにおいて、</a:t>
            </a:r>
            <a:r>
              <a:rPr kumimoji="1" lang="en-US" altLang="ja-JP" sz="1200" dirty="0">
                <a:solidFill>
                  <a:schemeClr val="tx1"/>
                </a:solidFill>
              </a:rPr>
              <a:t>R7</a:t>
            </a:r>
            <a:r>
              <a:rPr kumimoji="1" lang="ja-JP" altLang="en-US" sz="1200" dirty="0">
                <a:solidFill>
                  <a:schemeClr val="tx1"/>
                </a:solidFill>
              </a:rPr>
              <a:t>年度のアクセス数を新たな基準として評価することについて提案を予定。</a:t>
            </a:r>
            <a:endParaRPr kumimoji="1" lang="en-US" altLang="ja-JP" sz="1200" dirty="0">
              <a:solidFill>
                <a:schemeClr val="tx1"/>
              </a:solidFill>
            </a:endParaRPr>
          </a:p>
        </p:txBody>
      </p:sp>
      <p:sp>
        <p:nvSpPr>
          <p:cNvPr id="7" name="スライド番号プレースホルダー 4">
            <a:extLst>
              <a:ext uri="{FF2B5EF4-FFF2-40B4-BE49-F238E27FC236}">
                <a16:creationId xmlns:a16="http://schemas.microsoft.com/office/drawing/2014/main" id="{1C1FC88D-63D1-4E7E-9B6D-2D377D596F16}"/>
              </a:ext>
            </a:extLst>
          </p:cNvPr>
          <p:cNvSpPr>
            <a:spLocks noGrp="1"/>
          </p:cNvSpPr>
          <p:nvPr>
            <p:ph type="sldNum" sz="quarter" idx="12"/>
          </p:nvPr>
        </p:nvSpPr>
        <p:spPr>
          <a:xfrm>
            <a:off x="6891538" y="6492875"/>
            <a:ext cx="2057400" cy="365125"/>
          </a:xfrm>
        </p:spPr>
        <p:txBody>
          <a:bodyPr/>
          <a:lstStyle/>
          <a:p>
            <a:fld id="{E22FB35C-C36E-4FB4-AC57-2150716217DB}" type="slidenum">
              <a:rPr kumimoji="1" lang="ja-JP" altLang="en-US" smtClean="0"/>
              <a:t>6</a:t>
            </a:fld>
            <a:endParaRPr kumimoji="1" lang="ja-JP" altLang="en-US" dirty="0"/>
          </a:p>
        </p:txBody>
      </p:sp>
    </p:spTree>
    <p:extLst>
      <p:ext uri="{BB962C8B-B14F-4D97-AF65-F5344CB8AC3E}">
        <p14:creationId xmlns:p14="http://schemas.microsoft.com/office/powerpoint/2010/main" val="346724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AAF1DDE-CA0F-4CA3-8582-70DDB4FB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30" y="20118"/>
            <a:ext cx="7557025" cy="4915379"/>
          </a:xfrm>
          <a:prstGeom prst="rect">
            <a:avLst/>
          </a:prstGeom>
        </p:spPr>
      </p:pic>
      <p:sp>
        <p:nvSpPr>
          <p:cNvPr id="5" name="正方形/長方形 4">
            <a:extLst>
              <a:ext uri="{FF2B5EF4-FFF2-40B4-BE49-F238E27FC236}">
                <a16:creationId xmlns:a16="http://schemas.microsoft.com/office/drawing/2014/main" id="{96A295DC-5717-43D4-B5A0-8DBBEFE1C32C}"/>
              </a:ext>
            </a:extLst>
          </p:cNvPr>
          <p:cNvSpPr/>
          <p:nvPr/>
        </p:nvSpPr>
        <p:spPr>
          <a:xfrm>
            <a:off x="8154186" y="5374318"/>
            <a:ext cx="329938"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BCDBF73-9982-4D1F-A679-6D56928E4579}"/>
              </a:ext>
            </a:extLst>
          </p:cNvPr>
          <p:cNvSpPr/>
          <p:nvPr/>
        </p:nvSpPr>
        <p:spPr>
          <a:xfrm>
            <a:off x="452701" y="4935497"/>
            <a:ext cx="8238598" cy="164441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・基本指針改正の動向を注視</a:t>
            </a:r>
            <a:endParaRPr kumimoji="1" lang="en-US" altLang="ja-JP" sz="2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R8</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の基本指針改正については、必要に応じて、府医療計画の中間評価へ反映</a:t>
            </a:r>
            <a:endParaRPr kumimoji="1" lang="en-US" altLang="ja-JP" sz="2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R10</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の改正については、必要に応じて、第</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9</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次医療計画の策定へ反映</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☞それぞれの時期に当会議の議事とする予定。その際にはご意見を賜りたい</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4">
            <a:extLst>
              <a:ext uri="{FF2B5EF4-FFF2-40B4-BE49-F238E27FC236}">
                <a16:creationId xmlns:a16="http://schemas.microsoft.com/office/drawing/2014/main" id="{84FF58CB-16D2-48C5-A0B7-C8AB2599C7B3}"/>
              </a:ext>
            </a:extLst>
          </p:cNvPr>
          <p:cNvSpPr>
            <a:spLocks noGrp="1"/>
          </p:cNvSpPr>
          <p:nvPr>
            <p:ph type="sldNum" sz="quarter" idx="12"/>
          </p:nvPr>
        </p:nvSpPr>
        <p:spPr>
          <a:xfrm>
            <a:off x="6661150" y="6492875"/>
            <a:ext cx="2057400" cy="365125"/>
          </a:xfrm>
        </p:spPr>
        <p:txBody>
          <a:bodyPr/>
          <a:lstStyle/>
          <a:p>
            <a:fld id="{E22FB35C-C36E-4FB4-AC57-2150716217DB}"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214EF605-99C4-4EB7-86BA-6675A9100701}"/>
              </a:ext>
            </a:extLst>
          </p:cNvPr>
          <p:cNvSpPr txBox="1"/>
          <p:nvPr/>
        </p:nvSpPr>
        <p:spPr>
          <a:xfrm>
            <a:off x="2919071" y="44256"/>
            <a:ext cx="5400084" cy="253916"/>
          </a:xfrm>
          <a:prstGeom prst="rect">
            <a:avLst/>
          </a:prstGeom>
          <a:noFill/>
        </p:spPr>
        <p:txBody>
          <a:bodyPr wrap="square" rtlCol="0">
            <a:spAutoFit/>
          </a:bodyPr>
          <a:lstStyle/>
          <a:p>
            <a:r>
              <a:rPr lang="ja-JP" altLang="en-US" sz="1050" b="1" i="0" dirty="0">
                <a:solidFill>
                  <a:schemeClr val="bg1"/>
                </a:solidFill>
                <a:effectLst/>
                <a:latin typeface="ヒラギノ角ゴ Pro W3"/>
              </a:rPr>
              <a:t>厚生労働省</a:t>
            </a:r>
            <a:r>
              <a:rPr lang="en-US" altLang="ja-JP" sz="1050" b="1" i="0" dirty="0">
                <a:solidFill>
                  <a:schemeClr val="bg1"/>
                </a:solidFill>
                <a:effectLst/>
                <a:latin typeface="ヒラギノ角ゴ Pro W3"/>
              </a:rPr>
              <a:t>_</a:t>
            </a:r>
            <a:r>
              <a:rPr lang="ja-JP" altLang="en-US" sz="1050" b="1" i="0" dirty="0">
                <a:solidFill>
                  <a:schemeClr val="bg1"/>
                </a:solidFill>
                <a:effectLst/>
                <a:latin typeface="ヒラギノ角ゴ Pro W3"/>
              </a:rPr>
              <a:t>第</a:t>
            </a:r>
            <a:r>
              <a:rPr lang="en-US" altLang="ja-JP" sz="1050" b="1" i="0" dirty="0">
                <a:solidFill>
                  <a:schemeClr val="bg1"/>
                </a:solidFill>
                <a:effectLst/>
                <a:latin typeface="ヒラギノ角ゴ Pro W3"/>
              </a:rPr>
              <a:t>19</a:t>
            </a:r>
            <a:r>
              <a:rPr lang="ja-JP" altLang="en-US" sz="1050" b="1" i="0" dirty="0">
                <a:solidFill>
                  <a:schemeClr val="bg1"/>
                </a:solidFill>
                <a:effectLst/>
                <a:latin typeface="ヒラギノ角ゴ Pro W3"/>
              </a:rPr>
              <a:t>回アレルギー疾患対策推進協議会（</a:t>
            </a:r>
            <a:r>
              <a:rPr kumimoji="1" lang="en-US" altLang="ja-JP" sz="1050" dirty="0">
                <a:solidFill>
                  <a:schemeClr val="bg1"/>
                </a:solidFill>
              </a:rPr>
              <a:t>R7.9.3</a:t>
            </a:r>
            <a:r>
              <a:rPr kumimoji="1" lang="ja-JP" altLang="en-US" sz="1050" dirty="0">
                <a:solidFill>
                  <a:schemeClr val="bg1"/>
                </a:solidFill>
              </a:rPr>
              <a:t>）</a:t>
            </a:r>
            <a:r>
              <a:rPr kumimoji="1" lang="en-US" altLang="ja-JP" sz="1050" dirty="0">
                <a:solidFill>
                  <a:schemeClr val="bg1"/>
                </a:solidFill>
              </a:rPr>
              <a:t>_</a:t>
            </a:r>
            <a:r>
              <a:rPr kumimoji="1" lang="ja-JP" altLang="en-US" sz="1050" dirty="0">
                <a:solidFill>
                  <a:schemeClr val="bg1"/>
                </a:solidFill>
              </a:rPr>
              <a:t>事務局提出資料より抜粋　</a:t>
            </a:r>
          </a:p>
        </p:txBody>
      </p:sp>
      <p:sp>
        <p:nvSpPr>
          <p:cNvPr id="10" name="正方形/長方形 9">
            <a:extLst>
              <a:ext uri="{FF2B5EF4-FFF2-40B4-BE49-F238E27FC236}">
                <a16:creationId xmlns:a16="http://schemas.microsoft.com/office/drawing/2014/main" id="{27E80450-23D2-44F4-95F9-7DC7401792E6}"/>
              </a:ext>
            </a:extLst>
          </p:cNvPr>
          <p:cNvSpPr/>
          <p:nvPr/>
        </p:nvSpPr>
        <p:spPr>
          <a:xfrm>
            <a:off x="425450" y="4987185"/>
            <a:ext cx="5089230" cy="3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●国の基本指針改正検討を踏まえた府の対応（予定）</a:t>
            </a:r>
          </a:p>
        </p:txBody>
      </p:sp>
    </p:spTree>
    <p:extLst>
      <p:ext uri="{BB962C8B-B14F-4D97-AF65-F5344CB8AC3E}">
        <p14:creationId xmlns:p14="http://schemas.microsoft.com/office/powerpoint/2010/main" val="2875503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5859</TotalTime>
  <Words>1093</Words>
  <Application>Microsoft Office PowerPoint</Application>
  <PresentationFormat>画面に合わせる (4:3)</PresentationFormat>
  <Paragraphs>147</Paragraphs>
  <Slides>7</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ＭＳ Ｐゴシック</vt:lpstr>
      <vt:lpstr>ＭＳ ゴシック</vt:lpstr>
      <vt:lpstr>UD デジタル 教科書体 NK-B</vt:lpstr>
      <vt:lpstr>ヒラギノ角ゴ Pro W3</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第２回大阪府アレルギー疾患対策連絡会議</dc:title>
  <dc:creator>古下　尚美</dc:creator>
  <cp:lastModifiedBy>松尾　賢二</cp:lastModifiedBy>
  <cp:revision>228</cp:revision>
  <cp:lastPrinted>2025-02-06T09:38:55Z</cp:lastPrinted>
  <dcterms:created xsi:type="dcterms:W3CDTF">2024-03-05T06:50:18Z</dcterms:created>
  <dcterms:modified xsi:type="dcterms:W3CDTF">2026-03-09T13:23:09Z</dcterms:modified>
</cp:coreProperties>
</file>