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147483588" r:id="rId2"/>
    <p:sldId id="141169623" r:id="rId3"/>
    <p:sldId id="2147483587" r:id="rId4"/>
    <p:sldId id="141169601" r:id="rId5"/>
    <p:sldId id="141169615" r:id="rId6"/>
    <p:sldId id="141169629" r:id="rId7"/>
    <p:sldId id="141169609" r:id="rId8"/>
    <p:sldId id="141169622" r:id="rId9"/>
    <p:sldId id="2147483594" r:id="rId10"/>
    <p:sldId id="2147483596" r:id="rId11"/>
    <p:sldId id="141169625" r:id="rId12"/>
    <p:sldId id="141169616" r:id="rId13"/>
    <p:sldId id="141169619" r:id="rId14"/>
    <p:sldId id="141169626" r:id="rId15"/>
    <p:sldId id="2147483585" r:id="rId16"/>
    <p:sldId id="2147483590" r:id="rId17"/>
    <p:sldId id="2147483598" r:id="rId18"/>
    <p:sldId id="2147483592" r:id="rId19"/>
    <p:sldId id="2147483597" r:id="rId20"/>
    <p:sldId id="2147483593" r:id="rId21"/>
  </p:sldIdLst>
  <p:sldSz cx="12801600" cy="9601200" type="A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岡本　今日子" initials="岡本　今日子" lastIdx="53" clrIdx="0">
    <p:extLst>
      <p:ext uri="{19B8F6BF-5375-455C-9EA6-DF929625EA0E}">
        <p15:presenceInfo xmlns:p15="http://schemas.microsoft.com/office/powerpoint/2012/main" userId="S::OkamotoKy@lan.pref.osaka.jp::83c10d17-d2b9-42f7-9563-3ee587e20f7f" providerId="AD"/>
      </p:ext>
    </p:extLst>
  </p:cmAuthor>
  <p:cmAuthor id="2" name="尾﨑　暁子" initials="尾﨑　暁子" lastIdx="1" clrIdx="1">
    <p:extLst>
      <p:ext uri="{19B8F6BF-5375-455C-9EA6-DF929625EA0E}">
        <p15:presenceInfo xmlns:p15="http://schemas.microsoft.com/office/powerpoint/2012/main" userId="S::OzakiA@lan.pref.osaka.jp::77ab224a-1dc5-4f91-bb2a-9d4790dbda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D91A3"/>
    <a:srgbClr val="FF9900"/>
    <a:srgbClr val="9EE6F0"/>
    <a:srgbClr val="F2F995"/>
    <a:srgbClr val="EDC3BD"/>
    <a:srgbClr val="E7AFA7"/>
    <a:srgbClr val="C2E49C"/>
    <a:srgbClr val="FEB0BD"/>
    <a:srgbClr val="FC28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8603FDC-E32A-4AB5-989C-0864C3EAD2B8}" styleName="テーマ スタイル 2 - アクセント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43" autoAdjust="0"/>
    <p:restoredTop sz="94660"/>
  </p:normalViewPr>
  <p:slideViewPr>
    <p:cSldViewPr snapToGrid="0">
      <p:cViewPr varScale="1">
        <p:scale>
          <a:sx n="78" d="100"/>
          <a:sy n="78" d="100"/>
        </p:scale>
        <p:origin x="164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96B1D9C-96A6-47E4-BF34-9710D915C45C}"/>
              </a:ext>
            </a:extLst>
          </p:cNvPr>
          <p:cNvSpPr txBox="1">
            <a:spLocks noGrp="1"/>
          </p:cNvSpPr>
          <p:nvPr>
            <p:ph type="hdr" sz="quarter"/>
          </p:nvPr>
        </p:nvSpPr>
        <p:spPr>
          <a:xfrm>
            <a:off x="0" y="0"/>
            <a:ext cx="2949570" cy="498476"/>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endParaRPr lang="en-US" dirty="0"/>
          </a:p>
        </p:txBody>
      </p:sp>
      <p:sp>
        <p:nvSpPr>
          <p:cNvPr id="3" name="日付プレースホルダー 2">
            <a:extLst>
              <a:ext uri="{FF2B5EF4-FFF2-40B4-BE49-F238E27FC236}">
                <a16:creationId xmlns:a16="http://schemas.microsoft.com/office/drawing/2014/main" id="{7D21020C-A1C4-4E30-877C-6509329DA85D}"/>
              </a:ext>
            </a:extLst>
          </p:cNvPr>
          <p:cNvSpPr txBox="1">
            <a:spLocks noGrp="1"/>
          </p:cNvSpPr>
          <p:nvPr>
            <p:ph type="dt" idx="1"/>
          </p:nvPr>
        </p:nvSpPr>
        <p:spPr>
          <a:xfrm>
            <a:off x="3856033" y="0"/>
            <a:ext cx="2949570" cy="498476"/>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fld id="{1F4271DC-9F35-4444-8EEB-F8222C349DB8}" type="datetime1">
              <a:rPr lang="en-US"/>
              <a:pPr lvl="0"/>
              <a:t>3/30/2026</a:t>
            </a:fld>
            <a:endParaRPr lang="en-US" dirty="0"/>
          </a:p>
        </p:txBody>
      </p:sp>
      <p:sp>
        <p:nvSpPr>
          <p:cNvPr id="4" name="スライド イメージ プレースホルダー 3">
            <a:extLst>
              <a:ext uri="{FF2B5EF4-FFF2-40B4-BE49-F238E27FC236}">
                <a16:creationId xmlns:a16="http://schemas.microsoft.com/office/drawing/2014/main" id="{465BC183-3B14-42EA-BFFB-02BD1DEEE9D5}"/>
              </a:ext>
            </a:extLst>
          </p:cNvPr>
          <p:cNvSpPr>
            <a:spLocks noGrp="1" noRot="1" noChangeAspect="1"/>
          </p:cNvSpPr>
          <p:nvPr>
            <p:ph type="sldImg" idx="2"/>
          </p:nvPr>
        </p:nvSpPr>
        <p:spPr>
          <a:xfrm>
            <a:off x="1166810" y="1243017"/>
            <a:ext cx="4473573" cy="3354384"/>
          </a:xfrm>
          <a:prstGeom prst="rect">
            <a:avLst/>
          </a:prstGeom>
          <a:noFill/>
          <a:ln w="12701">
            <a:solidFill>
              <a:srgbClr val="000000"/>
            </a:solidFill>
            <a:prstDash val="solid"/>
          </a:ln>
        </p:spPr>
      </p:sp>
      <p:sp>
        <p:nvSpPr>
          <p:cNvPr id="5" name="ノート プレースホルダー 4">
            <a:extLst>
              <a:ext uri="{FF2B5EF4-FFF2-40B4-BE49-F238E27FC236}">
                <a16:creationId xmlns:a16="http://schemas.microsoft.com/office/drawing/2014/main" id="{D50EED56-30BD-42E1-ACFA-4B819E03818D}"/>
              </a:ext>
            </a:extLst>
          </p:cNvPr>
          <p:cNvSpPr txBox="1">
            <a:spLocks noGrp="1"/>
          </p:cNvSpPr>
          <p:nvPr>
            <p:ph type="body" sz="quarter" idx="3"/>
          </p:nvPr>
        </p:nvSpPr>
        <p:spPr>
          <a:xfrm>
            <a:off x="681035" y="4783134"/>
            <a:ext cx="5445123" cy="3913183"/>
          </a:xfrm>
          <a:prstGeom prst="rect">
            <a:avLst/>
          </a:prstGeom>
          <a:noFill/>
          <a:ln>
            <a:noFill/>
          </a:ln>
        </p:spPr>
        <p:txBody>
          <a:bodyPr vert="horz" wrap="square" lIns="91440" tIns="45720" rIns="91440" bIns="45720" anchor="t" anchorCtr="0" compatLnSpc="1">
            <a:noAutofit/>
          </a:body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p>
        </p:txBody>
      </p:sp>
      <p:sp>
        <p:nvSpPr>
          <p:cNvPr id="6" name="フッター プレースホルダー 5">
            <a:extLst>
              <a:ext uri="{FF2B5EF4-FFF2-40B4-BE49-F238E27FC236}">
                <a16:creationId xmlns:a16="http://schemas.microsoft.com/office/drawing/2014/main" id="{84B5C38D-87D3-42D1-B044-814AA892A9BF}"/>
              </a:ext>
            </a:extLst>
          </p:cNvPr>
          <p:cNvSpPr txBox="1">
            <a:spLocks noGrp="1"/>
          </p:cNvSpPr>
          <p:nvPr>
            <p:ph type="ftr" sz="quarter" idx="4"/>
          </p:nvPr>
        </p:nvSpPr>
        <p:spPr>
          <a:xfrm>
            <a:off x="0" y="9440859"/>
            <a:ext cx="2949570" cy="498476"/>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endParaRPr lang="en-US" dirty="0"/>
          </a:p>
        </p:txBody>
      </p:sp>
      <p:sp>
        <p:nvSpPr>
          <p:cNvPr id="7" name="スライド番号プレースホルダー 6">
            <a:extLst>
              <a:ext uri="{FF2B5EF4-FFF2-40B4-BE49-F238E27FC236}">
                <a16:creationId xmlns:a16="http://schemas.microsoft.com/office/drawing/2014/main" id="{17AB72EB-1C6C-4FE2-A791-04557B81109E}"/>
              </a:ext>
            </a:extLst>
          </p:cNvPr>
          <p:cNvSpPr txBox="1">
            <a:spLocks noGrp="1"/>
          </p:cNvSpPr>
          <p:nvPr>
            <p:ph type="sldNum" sz="quarter" idx="5"/>
          </p:nvPr>
        </p:nvSpPr>
        <p:spPr>
          <a:xfrm>
            <a:off x="3856033" y="9440859"/>
            <a:ext cx="2949570" cy="498476"/>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fld id="{0770A229-6ABA-490C-BCA7-DC5E7DAF7D45}" type="slidenum">
              <a:t>‹#›</a:t>
            </a:fld>
            <a:endParaRPr lang="en-US" dirty="0"/>
          </a:p>
        </p:txBody>
      </p:sp>
    </p:spTree>
    <p:extLst>
      <p:ext uri="{BB962C8B-B14F-4D97-AF65-F5344CB8AC3E}">
        <p14:creationId xmlns:p14="http://schemas.microsoft.com/office/powerpoint/2010/main" val="361837949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1pPr>
    <a:lvl2pPr marL="457200" marR="0" lvl="1"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2pPr>
    <a:lvl3pPr marL="914400" marR="0" lvl="2"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3pPr>
    <a:lvl4pPr marL="1371600" marR="0" lvl="3"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4pPr>
    <a:lvl5pPr marL="1828800" marR="0" lvl="4"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900" dirty="0">
                <a:solidFill>
                  <a:srgbClr val="FF0000"/>
                </a:solidFill>
                <a:latin typeface="HGPｺﾞｼｯｸM" panose="020B0600000000000000" pitchFamily="50" charset="-128"/>
                <a:ea typeface="HGPｺﾞｼｯｸM" panose="020B0600000000000000" pitchFamily="50" charset="-128"/>
              </a:rPr>
              <a:t>*府企画室</a:t>
            </a:r>
            <a:r>
              <a:rPr kumimoji="1" lang="en-US" altLang="ja-JP" sz="900" dirty="0">
                <a:solidFill>
                  <a:srgbClr val="FF0000"/>
                </a:solidFill>
                <a:latin typeface="HGPｺﾞｼｯｸM" panose="020B0600000000000000" pitchFamily="50" charset="-128"/>
                <a:ea typeface="HGPｺﾞｼｯｸM" panose="020B0600000000000000" pitchFamily="50" charset="-128"/>
              </a:rPr>
              <a:t>2024</a:t>
            </a:r>
            <a:r>
              <a:rPr kumimoji="1" lang="ja-JP" altLang="en-US" sz="900" dirty="0">
                <a:solidFill>
                  <a:srgbClr val="FF0000"/>
                </a:solidFill>
                <a:latin typeface="HGPｺﾞｼｯｸM" panose="020B0600000000000000" pitchFamily="50" charset="-128"/>
                <a:ea typeface="HGPｺﾞｼｯｸM" panose="020B0600000000000000" pitchFamily="50" charset="-128"/>
              </a:rPr>
              <a:t>年「</a:t>
            </a:r>
            <a:r>
              <a:rPr kumimoji="1" lang="en-US" altLang="ja-JP" sz="900" dirty="0">
                <a:solidFill>
                  <a:srgbClr val="FF0000"/>
                </a:solidFill>
                <a:latin typeface="HGPｺﾞｼｯｸM" panose="020B0600000000000000" pitchFamily="50" charset="-128"/>
                <a:ea typeface="HGPｺﾞｼｯｸM" panose="020B0600000000000000" pitchFamily="50" charset="-128"/>
              </a:rPr>
              <a:t>WEB</a:t>
            </a:r>
            <a:r>
              <a:rPr kumimoji="1" lang="ja-JP" altLang="en-US" sz="900" dirty="0">
                <a:solidFill>
                  <a:srgbClr val="FF0000"/>
                </a:solidFill>
                <a:latin typeface="HGPｺﾞｼｯｸM" panose="020B0600000000000000" pitchFamily="50" charset="-128"/>
                <a:ea typeface="HGPｺﾞｼｯｸM" panose="020B0600000000000000" pitchFamily="50" charset="-128"/>
              </a:rPr>
              <a:t>アンケート」（未婚者</a:t>
            </a:r>
            <a:r>
              <a:rPr kumimoji="1" lang="en-US" altLang="ja-JP" sz="900" dirty="0">
                <a:solidFill>
                  <a:srgbClr val="FF0000"/>
                </a:solidFill>
                <a:latin typeface="HGPｺﾞｼｯｸM" panose="020B0600000000000000" pitchFamily="50" charset="-128"/>
                <a:ea typeface="HGPｺﾞｼｯｸM" panose="020B0600000000000000" pitchFamily="50" charset="-128"/>
              </a:rPr>
              <a:t>18</a:t>
            </a:r>
            <a:r>
              <a:rPr kumimoji="1" lang="ja-JP" altLang="en-US" sz="900" dirty="0">
                <a:solidFill>
                  <a:srgbClr val="FF0000"/>
                </a:solidFill>
                <a:latin typeface="HGPｺﾞｼｯｸM" panose="020B0600000000000000" pitchFamily="50" charset="-128"/>
                <a:ea typeface="HGPｺﾞｼｯｸM" panose="020B0600000000000000" pitchFamily="50" charset="-128"/>
              </a:rPr>
              <a:t>～</a:t>
            </a:r>
            <a:r>
              <a:rPr kumimoji="1" lang="en-US" altLang="ja-JP" sz="900" dirty="0">
                <a:solidFill>
                  <a:srgbClr val="FF0000"/>
                </a:solidFill>
                <a:latin typeface="HGPｺﾞｼｯｸM" panose="020B0600000000000000" pitchFamily="50" charset="-128"/>
                <a:ea typeface="HGPｺﾞｼｯｸM" panose="020B0600000000000000" pitchFamily="50" charset="-128"/>
              </a:rPr>
              <a:t>34</a:t>
            </a:r>
            <a:r>
              <a:rPr kumimoji="1" lang="ja-JP" altLang="en-US" sz="900" dirty="0">
                <a:solidFill>
                  <a:srgbClr val="FF0000"/>
                </a:solidFill>
                <a:latin typeface="HGPｺﾞｼｯｸM" panose="020B0600000000000000" pitchFamily="50" charset="-128"/>
                <a:ea typeface="HGPｺﾞｼｯｸM" panose="020B0600000000000000" pitchFamily="50" charset="-128"/>
              </a:rPr>
              <a:t>歳結婚意思）</a:t>
            </a:r>
            <a:endParaRPr kumimoji="1" lang="en-US" altLang="ja-JP" sz="900" dirty="0">
              <a:solidFill>
                <a:srgbClr val="FF0000"/>
              </a:solidFill>
              <a:latin typeface="HGPｺﾞｼｯｸM" panose="020B0600000000000000" pitchFamily="50" charset="-128"/>
              <a:ea typeface="HGPｺﾞｼｯｸM" panose="020B0600000000000000" pitchFamily="50" charset="-128"/>
            </a:endParaRPr>
          </a:p>
          <a:p>
            <a:r>
              <a:rPr kumimoji="1" lang="ja-JP" altLang="en-US" sz="1400" dirty="0">
                <a:solidFill>
                  <a:srgbClr val="FF0000"/>
                </a:solidFill>
                <a:latin typeface="HGPｺﾞｼｯｸM" panose="020B0600000000000000" pitchFamily="50" charset="-128"/>
                <a:ea typeface="HGPｺﾞｼｯｸM" panose="020B0600000000000000" pitchFamily="50" charset="-128"/>
              </a:rPr>
              <a:t>　○「一生結婚するつもりがない」　男性約４割、女性約３割</a:t>
            </a:r>
            <a:endParaRPr kumimoji="1" lang="en-US" altLang="ja-JP" sz="1400" dirty="0">
              <a:solidFill>
                <a:srgbClr val="FF0000"/>
              </a:solidFill>
              <a:latin typeface="HGPｺﾞｼｯｸM" panose="020B0600000000000000" pitchFamily="50" charset="-128"/>
              <a:ea typeface="HGPｺﾞｼｯｸM" panose="020B0600000000000000" pitchFamily="50" charset="-128"/>
            </a:endParaRPr>
          </a:p>
          <a:p>
            <a:r>
              <a:rPr kumimoji="1" lang="ja-JP" altLang="en-US" sz="1400" dirty="0">
                <a:solidFill>
                  <a:srgbClr val="FF0000"/>
                </a:solidFill>
                <a:latin typeface="HGPｺﾞｼｯｸM" panose="020B0600000000000000" pitchFamily="50" charset="-128"/>
                <a:ea typeface="HGPｺﾞｼｯｸM" panose="020B0600000000000000" pitchFamily="50" charset="-128"/>
              </a:rPr>
              <a:t>　　</a:t>
            </a:r>
            <a:r>
              <a:rPr kumimoji="1" lang="ja-JP" altLang="en-US" sz="1200" dirty="0">
                <a:solidFill>
                  <a:srgbClr val="FF0000"/>
                </a:solidFill>
                <a:latin typeface="HGPｺﾞｼｯｸM" panose="020B0600000000000000" pitchFamily="50" charset="-128"/>
                <a:ea typeface="HGPｺﾞｼｯｸM" panose="020B0600000000000000" pitchFamily="50" charset="-128"/>
              </a:rPr>
              <a:t>男性「経済的余裕がないから」、女性「結婚しても幸せになれるイメージがないから」が最多。次いで、男女ともに「仕事や学業、プライベートを優先したいから」</a:t>
            </a:r>
            <a:endParaRPr kumimoji="1" lang="en-US" altLang="ja-JP" sz="1400" dirty="0">
              <a:solidFill>
                <a:srgbClr val="FF0000"/>
              </a:solidFill>
              <a:latin typeface="HGPｺﾞｼｯｸM" panose="020B0600000000000000" pitchFamily="50" charset="-128"/>
              <a:ea typeface="HGPｺﾞｼｯｸM" panose="020B0600000000000000" pitchFamily="50" charset="-128"/>
            </a:endParaRPr>
          </a:p>
          <a:p>
            <a:endParaRPr lang="en-US" altLang="ja-JP" dirty="0"/>
          </a:p>
          <a:p>
            <a:r>
              <a:rPr kumimoji="1" lang="ja-JP" altLang="en-US" sz="1200" dirty="0">
                <a:solidFill>
                  <a:srgbClr val="FF0000"/>
                </a:solidFill>
                <a:latin typeface="HGPｺﾞｼｯｸM" panose="020B0600000000000000" pitchFamily="50" charset="-128"/>
                <a:ea typeface="HGPｺﾞｼｯｸM" panose="020B0600000000000000" pitchFamily="50" charset="-128"/>
              </a:rPr>
              <a:t>○結婚</a:t>
            </a:r>
            <a:r>
              <a:rPr lang="ja-JP" altLang="en-US" dirty="0">
                <a:solidFill>
                  <a:srgbClr val="FF0000"/>
                </a:solidFill>
                <a:latin typeface="HGPｺﾞｼｯｸM" panose="020B0600000000000000" pitchFamily="50" charset="-128"/>
                <a:ea typeface="HGPｺﾞｼｯｸM" panose="020B0600000000000000" pitchFamily="50" charset="-128"/>
              </a:rPr>
              <a:t>へのハードル</a:t>
            </a:r>
            <a:r>
              <a:rPr kumimoji="1" lang="ja-JP" altLang="en-US" sz="1200" dirty="0">
                <a:solidFill>
                  <a:srgbClr val="FF0000"/>
                </a:solidFill>
                <a:latin typeface="HGPｺﾞｼｯｸM" panose="020B0600000000000000" pitchFamily="50" charset="-128"/>
                <a:ea typeface="HGPｺﾞｼｯｸM" panose="020B0600000000000000" pitchFamily="50" charset="-128"/>
              </a:rPr>
              <a:t>は、</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そもそも出会いの場所・機会がないこと（</a:t>
            </a:r>
            <a:r>
              <a:rPr kumimoji="1" lang="en-US" altLang="ja-JP" sz="1200" u="sng" dirty="0">
                <a:solidFill>
                  <a:srgbClr val="FF0000"/>
                </a:solidFill>
                <a:latin typeface="HGPｺﾞｼｯｸM" panose="020B0600000000000000" pitchFamily="50" charset="-128"/>
                <a:ea typeface="HGPｺﾞｼｯｸM" panose="020B0600000000000000" pitchFamily="50" charset="-128"/>
              </a:rPr>
              <a:t>29.3</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a:t>
            </a:r>
            <a:r>
              <a:rPr kumimoji="1" lang="ja-JP" altLang="en-US" sz="1200" dirty="0">
                <a:solidFill>
                  <a:srgbClr val="FF0000"/>
                </a:solidFill>
                <a:latin typeface="HGPｺﾞｼｯｸM" panose="020B0600000000000000" pitchFamily="50" charset="-128"/>
                <a:ea typeface="HGPｺﾞｼｯｸM" panose="020B0600000000000000" pitchFamily="50" charset="-128"/>
              </a:rPr>
              <a:t>、</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自分が結婚しているイメージができないこと（</a:t>
            </a:r>
            <a:r>
              <a:rPr kumimoji="1" lang="en-US" altLang="ja-JP" sz="1200" u="sng" dirty="0">
                <a:solidFill>
                  <a:srgbClr val="FF0000"/>
                </a:solidFill>
                <a:latin typeface="HGPｺﾞｼｯｸM" panose="020B0600000000000000" pitchFamily="50" charset="-128"/>
                <a:ea typeface="HGPｺﾞｼｯｸM" panose="020B0600000000000000" pitchFamily="50" charset="-128"/>
              </a:rPr>
              <a:t>25.2</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a:t>
            </a:r>
            <a:r>
              <a:rPr kumimoji="1" lang="ja-JP" altLang="en-US" sz="1200" dirty="0">
                <a:solidFill>
                  <a:srgbClr val="FF0000"/>
                </a:solidFill>
                <a:latin typeface="HGPｺﾞｼｯｸM" panose="020B0600000000000000" pitchFamily="50" charset="-128"/>
                <a:ea typeface="HGPｺﾞｼｯｸM" panose="020B0600000000000000" pitchFamily="50" charset="-128"/>
              </a:rPr>
              <a:t>、</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自由さや気楽さを失いたくないこと（</a:t>
            </a:r>
            <a:r>
              <a:rPr kumimoji="1" lang="en-US" altLang="ja-JP" sz="1200" u="sng" dirty="0">
                <a:solidFill>
                  <a:srgbClr val="FF0000"/>
                </a:solidFill>
                <a:latin typeface="HGPｺﾞｼｯｸM" panose="020B0600000000000000" pitchFamily="50" charset="-128"/>
                <a:ea typeface="HGPｺﾞｼｯｸM" panose="020B0600000000000000" pitchFamily="50" charset="-128"/>
              </a:rPr>
              <a:t>24.4</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a:t>
            </a:r>
            <a:r>
              <a:rPr kumimoji="1" lang="ja-JP" altLang="en-US" sz="1200" dirty="0">
                <a:solidFill>
                  <a:srgbClr val="FF0000"/>
                </a:solidFill>
                <a:latin typeface="HGPｺﾞｼｯｸM" panose="020B0600000000000000" pitchFamily="50" charset="-128"/>
                <a:ea typeface="HGPｺﾞｼｯｸM" panose="020B0600000000000000" pitchFamily="50" charset="-128"/>
              </a:rPr>
              <a:t>、</a:t>
            </a:r>
            <a:endParaRPr kumimoji="1" lang="en-US" altLang="ja-JP" sz="1200" dirty="0">
              <a:solidFill>
                <a:srgbClr val="FF0000"/>
              </a:solidFill>
              <a:latin typeface="HGPｺﾞｼｯｸM" panose="020B0600000000000000" pitchFamily="50" charset="-128"/>
              <a:ea typeface="HGPｺﾞｼｯｸM" panose="020B0600000000000000" pitchFamily="50" charset="-128"/>
            </a:endParaRPr>
          </a:p>
          <a:p>
            <a:r>
              <a:rPr kumimoji="1" lang="ja-JP" altLang="en-US" sz="1200" u="none" dirty="0">
                <a:solidFill>
                  <a:srgbClr val="FF0000"/>
                </a:solidFill>
                <a:latin typeface="HGPｺﾞｼｯｸM" panose="020B0600000000000000" pitchFamily="50" charset="-128"/>
                <a:ea typeface="HGPｺﾞｼｯｸM" panose="020B0600000000000000" pitchFamily="50" charset="-128"/>
              </a:rPr>
              <a:t>　　</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家族を養えるほど経済力がないこと（</a:t>
            </a:r>
            <a:r>
              <a:rPr kumimoji="1" lang="en-US" altLang="ja-JP" sz="1200" u="sng" dirty="0">
                <a:solidFill>
                  <a:srgbClr val="FF0000"/>
                </a:solidFill>
                <a:latin typeface="HGPｺﾞｼｯｸM" panose="020B0600000000000000" pitchFamily="50" charset="-128"/>
                <a:ea typeface="HGPｺﾞｼｯｸM" panose="020B0600000000000000" pitchFamily="50" charset="-128"/>
              </a:rPr>
              <a:t>23.5</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a:t>
            </a:r>
            <a:r>
              <a:rPr kumimoji="1" lang="ja-JP" altLang="en-US" sz="1200" dirty="0">
                <a:solidFill>
                  <a:srgbClr val="FF0000"/>
                </a:solidFill>
                <a:latin typeface="HGPｺﾞｼｯｸM" panose="020B0600000000000000" pitchFamily="50" charset="-128"/>
                <a:ea typeface="HGPｺﾞｼｯｸM" panose="020B0600000000000000" pitchFamily="50" charset="-128"/>
              </a:rPr>
              <a:t>が上位。</a:t>
            </a:r>
            <a:endParaRPr lang="ja-JP" altLang="en-US" dirty="0"/>
          </a:p>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2</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3483790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17</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26194306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18</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1403584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19</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17269098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20</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536912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lvl="0"/>
            <a:fld id="{0770A229-6ABA-490C-BCA7-DC5E7DAF7D45}" type="slidenum">
              <a:rPr lang="en-US" altLang="ja-JP" smtClean="0"/>
              <a:t>6</a:t>
            </a:fld>
            <a:endParaRPr lang="ja-JP" altLang="en-US"/>
          </a:p>
        </p:txBody>
      </p:sp>
    </p:spTree>
    <p:extLst>
      <p:ext uri="{BB962C8B-B14F-4D97-AF65-F5344CB8AC3E}">
        <p14:creationId xmlns:p14="http://schemas.microsoft.com/office/powerpoint/2010/main" val="2369796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900" dirty="0">
                <a:solidFill>
                  <a:srgbClr val="FF0000"/>
                </a:solidFill>
                <a:latin typeface="HGPｺﾞｼｯｸM" panose="020B0600000000000000" pitchFamily="50" charset="-128"/>
                <a:ea typeface="HGPｺﾞｼｯｸM" panose="020B0600000000000000" pitchFamily="50" charset="-128"/>
              </a:rPr>
              <a:t>*府企画室</a:t>
            </a:r>
            <a:r>
              <a:rPr kumimoji="1" lang="en-US" altLang="ja-JP" sz="900" dirty="0">
                <a:solidFill>
                  <a:srgbClr val="FF0000"/>
                </a:solidFill>
                <a:latin typeface="HGPｺﾞｼｯｸM" panose="020B0600000000000000" pitchFamily="50" charset="-128"/>
                <a:ea typeface="HGPｺﾞｼｯｸM" panose="020B0600000000000000" pitchFamily="50" charset="-128"/>
              </a:rPr>
              <a:t>2024</a:t>
            </a:r>
            <a:r>
              <a:rPr kumimoji="1" lang="ja-JP" altLang="en-US" sz="900" dirty="0">
                <a:solidFill>
                  <a:srgbClr val="FF0000"/>
                </a:solidFill>
                <a:latin typeface="HGPｺﾞｼｯｸM" panose="020B0600000000000000" pitchFamily="50" charset="-128"/>
                <a:ea typeface="HGPｺﾞｼｯｸM" panose="020B0600000000000000" pitchFamily="50" charset="-128"/>
              </a:rPr>
              <a:t>年「</a:t>
            </a:r>
            <a:r>
              <a:rPr kumimoji="1" lang="en-US" altLang="ja-JP" sz="900" dirty="0">
                <a:solidFill>
                  <a:srgbClr val="FF0000"/>
                </a:solidFill>
                <a:latin typeface="HGPｺﾞｼｯｸM" panose="020B0600000000000000" pitchFamily="50" charset="-128"/>
                <a:ea typeface="HGPｺﾞｼｯｸM" panose="020B0600000000000000" pitchFamily="50" charset="-128"/>
              </a:rPr>
              <a:t>WEB</a:t>
            </a:r>
            <a:r>
              <a:rPr kumimoji="1" lang="ja-JP" altLang="en-US" sz="900" dirty="0">
                <a:solidFill>
                  <a:srgbClr val="FF0000"/>
                </a:solidFill>
                <a:latin typeface="HGPｺﾞｼｯｸM" panose="020B0600000000000000" pitchFamily="50" charset="-128"/>
                <a:ea typeface="HGPｺﾞｼｯｸM" panose="020B0600000000000000" pitchFamily="50" charset="-128"/>
              </a:rPr>
              <a:t>アンケート」（未婚者</a:t>
            </a:r>
            <a:r>
              <a:rPr kumimoji="1" lang="en-US" altLang="ja-JP" sz="900" dirty="0">
                <a:solidFill>
                  <a:srgbClr val="FF0000"/>
                </a:solidFill>
                <a:latin typeface="HGPｺﾞｼｯｸM" panose="020B0600000000000000" pitchFamily="50" charset="-128"/>
                <a:ea typeface="HGPｺﾞｼｯｸM" panose="020B0600000000000000" pitchFamily="50" charset="-128"/>
              </a:rPr>
              <a:t>18</a:t>
            </a:r>
            <a:r>
              <a:rPr kumimoji="1" lang="ja-JP" altLang="en-US" sz="900" dirty="0">
                <a:solidFill>
                  <a:srgbClr val="FF0000"/>
                </a:solidFill>
                <a:latin typeface="HGPｺﾞｼｯｸM" panose="020B0600000000000000" pitchFamily="50" charset="-128"/>
                <a:ea typeface="HGPｺﾞｼｯｸM" panose="020B0600000000000000" pitchFamily="50" charset="-128"/>
              </a:rPr>
              <a:t>～</a:t>
            </a:r>
            <a:r>
              <a:rPr kumimoji="1" lang="en-US" altLang="ja-JP" sz="900" dirty="0">
                <a:solidFill>
                  <a:srgbClr val="FF0000"/>
                </a:solidFill>
                <a:latin typeface="HGPｺﾞｼｯｸM" panose="020B0600000000000000" pitchFamily="50" charset="-128"/>
                <a:ea typeface="HGPｺﾞｼｯｸM" panose="020B0600000000000000" pitchFamily="50" charset="-128"/>
              </a:rPr>
              <a:t>34</a:t>
            </a:r>
            <a:r>
              <a:rPr kumimoji="1" lang="ja-JP" altLang="en-US" sz="900" dirty="0">
                <a:solidFill>
                  <a:srgbClr val="FF0000"/>
                </a:solidFill>
                <a:latin typeface="HGPｺﾞｼｯｸM" panose="020B0600000000000000" pitchFamily="50" charset="-128"/>
                <a:ea typeface="HGPｺﾞｼｯｸM" panose="020B0600000000000000" pitchFamily="50" charset="-128"/>
              </a:rPr>
              <a:t>歳結婚意思）</a:t>
            </a:r>
            <a:endParaRPr kumimoji="1" lang="en-US" altLang="ja-JP" sz="900" dirty="0">
              <a:solidFill>
                <a:srgbClr val="FF0000"/>
              </a:solidFill>
              <a:latin typeface="HGPｺﾞｼｯｸM" panose="020B0600000000000000" pitchFamily="50" charset="-128"/>
              <a:ea typeface="HGPｺﾞｼｯｸM" panose="020B0600000000000000" pitchFamily="50" charset="-128"/>
            </a:endParaRPr>
          </a:p>
          <a:p>
            <a:r>
              <a:rPr kumimoji="1" lang="ja-JP" altLang="en-US" sz="1400" dirty="0">
                <a:solidFill>
                  <a:srgbClr val="FF0000"/>
                </a:solidFill>
                <a:latin typeface="HGPｺﾞｼｯｸM" panose="020B0600000000000000" pitchFamily="50" charset="-128"/>
                <a:ea typeface="HGPｺﾞｼｯｸM" panose="020B0600000000000000" pitchFamily="50" charset="-128"/>
              </a:rPr>
              <a:t>　○「一生結婚するつもりがない」　男性約４割、女性約３割</a:t>
            </a:r>
            <a:endParaRPr kumimoji="1" lang="en-US" altLang="ja-JP" sz="1400" dirty="0">
              <a:solidFill>
                <a:srgbClr val="FF0000"/>
              </a:solidFill>
              <a:latin typeface="HGPｺﾞｼｯｸM" panose="020B0600000000000000" pitchFamily="50" charset="-128"/>
              <a:ea typeface="HGPｺﾞｼｯｸM" panose="020B0600000000000000" pitchFamily="50" charset="-128"/>
            </a:endParaRPr>
          </a:p>
          <a:p>
            <a:r>
              <a:rPr kumimoji="1" lang="ja-JP" altLang="en-US" sz="1400" dirty="0">
                <a:solidFill>
                  <a:srgbClr val="FF0000"/>
                </a:solidFill>
                <a:latin typeface="HGPｺﾞｼｯｸM" panose="020B0600000000000000" pitchFamily="50" charset="-128"/>
                <a:ea typeface="HGPｺﾞｼｯｸM" panose="020B0600000000000000" pitchFamily="50" charset="-128"/>
              </a:rPr>
              <a:t>　　</a:t>
            </a:r>
            <a:r>
              <a:rPr kumimoji="1" lang="ja-JP" altLang="en-US" sz="1200" dirty="0">
                <a:solidFill>
                  <a:srgbClr val="FF0000"/>
                </a:solidFill>
                <a:latin typeface="HGPｺﾞｼｯｸM" panose="020B0600000000000000" pitchFamily="50" charset="-128"/>
                <a:ea typeface="HGPｺﾞｼｯｸM" panose="020B0600000000000000" pitchFamily="50" charset="-128"/>
              </a:rPr>
              <a:t>男性「経済的余裕がないから」、女性「結婚しても幸せになれるイメージがないから」が最多。次いで、男女ともに「仕事や学業、プライベートを優先したいから」</a:t>
            </a:r>
            <a:endParaRPr kumimoji="1" lang="en-US" altLang="ja-JP" sz="1400" dirty="0">
              <a:solidFill>
                <a:srgbClr val="FF0000"/>
              </a:solidFill>
              <a:latin typeface="HGPｺﾞｼｯｸM" panose="020B0600000000000000" pitchFamily="50" charset="-128"/>
              <a:ea typeface="HGPｺﾞｼｯｸM" panose="020B0600000000000000" pitchFamily="50" charset="-128"/>
            </a:endParaRPr>
          </a:p>
          <a:p>
            <a:endParaRPr lang="en-US" altLang="ja-JP" dirty="0"/>
          </a:p>
          <a:p>
            <a:r>
              <a:rPr kumimoji="1" lang="ja-JP" altLang="en-US" sz="1200" dirty="0">
                <a:solidFill>
                  <a:srgbClr val="FF0000"/>
                </a:solidFill>
                <a:latin typeface="HGPｺﾞｼｯｸM" panose="020B0600000000000000" pitchFamily="50" charset="-128"/>
                <a:ea typeface="HGPｺﾞｼｯｸM" panose="020B0600000000000000" pitchFamily="50" charset="-128"/>
              </a:rPr>
              <a:t>○結婚</a:t>
            </a:r>
            <a:r>
              <a:rPr lang="ja-JP" altLang="en-US" dirty="0">
                <a:solidFill>
                  <a:srgbClr val="FF0000"/>
                </a:solidFill>
                <a:latin typeface="HGPｺﾞｼｯｸM" panose="020B0600000000000000" pitchFamily="50" charset="-128"/>
                <a:ea typeface="HGPｺﾞｼｯｸM" panose="020B0600000000000000" pitchFamily="50" charset="-128"/>
              </a:rPr>
              <a:t>へのハードル</a:t>
            </a:r>
            <a:r>
              <a:rPr kumimoji="1" lang="ja-JP" altLang="en-US" sz="1200" dirty="0">
                <a:solidFill>
                  <a:srgbClr val="FF0000"/>
                </a:solidFill>
                <a:latin typeface="HGPｺﾞｼｯｸM" panose="020B0600000000000000" pitchFamily="50" charset="-128"/>
                <a:ea typeface="HGPｺﾞｼｯｸM" panose="020B0600000000000000" pitchFamily="50" charset="-128"/>
              </a:rPr>
              <a:t>は、</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そもそも出会いの場所・機会がないこと（</a:t>
            </a:r>
            <a:r>
              <a:rPr kumimoji="1" lang="en-US" altLang="ja-JP" sz="1200" u="sng" dirty="0">
                <a:solidFill>
                  <a:srgbClr val="FF0000"/>
                </a:solidFill>
                <a:latin typeface="HGPｺﾞｼｯｸM" panose="020B0600000000000000" pitchFamily="50" charset="-128"/>
                <a:ea typeface="HGPｺﾞｼｯｸM" panose="020B0600000000000000" pitchFamily="50" charset="-128"/>
              </a:rPr>
              <a:t>29.3</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a:t>
            </a:r>
            <a:r>
              <a:rPr kumimoji="1" lang="ja-JP" altLang="en-US" sz="1200" dirty="0">
                <a:solidFill>
                  <a:srgbClr val="FF0000"/>
                </a:solidFill>
                <a:latin typeface="HGPｺﾞｼｯｸM" panose="020B0600000000000000" pitchFamily="50" charset="-128"/>
                <a:ea typeface="HGPｺﾞｼｯｸM" panose="020B0600000000000000" pitchFamily="50" charset="-128"/>
              </a:rPr>
              <a:t>、</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自分が結婚しているイメージができないこと（</a:t>
            </a:r>
            <a:r>
              <a:rPr kumimoji="1" lang="en-US" altLang="ja-JP" sz="1200" u="sng" dirty="0">
                <a:solidFill>
                  <a:srgbClr val="FF0000"/>
                </a:solidFill>
                <a:latin typeface="HGPｺﾞｼｯｸM" panose="020B0600000000000000" pitchFamily="50" charset="-128"/>
                <a:ea typeface="HGPｺﾞｼｯｸM" panose="020B0600000000000000" pitchFamily="50" charset="-128"/>
              </a:rPr>
              <a:t>25.2</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a:t>
            </a:r>
            <a:r>
              <a:rPr kumimoji="1" lang="ja-JP" altLang="en-US" sz="1200" dirty="0">
                <a:solidFill>
                  <a:srgbClr val="FF0000"/>
                </a:solidFill>
                <a:latin typeface="HGPｺﾞｼｯｸM" panose="020B0600000000000000" pitchFamily="50" charset="-128"/>
                <a:ea typeface="HGPｺﾞｼｯｸM" panose="020B0600000000000000" pitchFamily="50" charset="-128"/>
              </a:rPr>
              <a:t>、</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自由さや気楽さを失いたくないこと（</a:t>
            </a:r>
            <a:r>
              <a:rPr kumimoji="1" lang="en-US" altLang="ja-JP" sz="1200" u="sng" dirty="0">
                <a:solidFill>
                  <a:srgbClr val="FF0000"/>
                </a:solidFill>
                <a:latin typeface="HGPｺﾞｼｯｸM" panose="020B0600000000000000" pitchFamily="50" charset="-128"/>
                <a:ea typeface="HGPｺﾞｼｯｸM" panose="020B0600000000000000" pitchFamily="50" charset="-128"/>
              </a:rPr>
              <a:t>24.4</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a:t>
            </a:r>
            <a:r>
              <a:rPr kumimoji="1" lang="ja-JP" altLang="en-US" sz="1200" dirty="0">
                <a:solidFill>
                  <a:srgbClr val="FF0000"/>
                </a:solidFill>
                <a:latin typeface="HGPｺﾞｼｯｸM" panose="020B0600000000000000" pitchFamily="50" charset="-128"/>
                <a:ea typeface="HGPｺﾞｼｯｸM" panose="020B0600000000000000" pitchFamily="50" charset="-128"/>
              </a:rPr>
              <a:t>、</a:t>
            </a:r>
            <a:endParaRPr kumimoji="1" lang="en-US" altLang="ja-JP" sz="1200" dirty="0">
              <a:solidFill>
                <a:srgbClr val="FF0000"/>
              </a:solidFill>
              <a:latin typeface="HGPｺﾞｼｯｸM" panose="020B0600000000000000" pitchFamily="50" charset="-128"/>
              <a:ea typeface="HGPｺﾞｼｯｸM" panose="020B0600000000000000" pitchFamily="50" charset="-128"/>
            </a:endParaRPr>
          </a:p>
          <a:p>
            <a:r>
              <a:rPr kumimoji="1" lang="ja-JP" altLang="en-US" sz="1200" u="none" dirty="0">
                <a:solidFill>
                  <a:srgbClr val="FF0000"/>
                </a:solidFill>
                <a:latin typeface="HGPｺﾞｼｯｸM" panose="020B0600000000000000" pitchFamily="50" charset="-128"/>
                <a:ea typeface="HGPｺﾞｼｯｸM" panose="020B0600000000000000" pitchFamily="50" charset="-128"/>
              </a:rPr>
              <a:t>　　</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家族を養えるほど経済力がないこと（</a:t>
            </a:r>
            <a:r>
              <a:rPr kumimoji="1" lang="en-US" altLang="ja-JP" sz="1200" u="sng" dirty="0">
                <a:solidFill>
                  <a:srgbClr val="FF0000"/>
                </a:solidFill>
                <a:latin typeface="HGPｺﾞｼｯｸM" panose="020B0600000000000000" pitchFamily="50" charset="-128"/>
                <a:ea typeface="HGPｺﾞｼｯｸM" panose="020B0600000000000000" pitchFamily="50" charset="-128"/>
              </a:rPr>
              <a:t>23.5</a:t>
            </a:r>
            <a:r>
              <a:rPr kumimoji="1" lang="ja-JP" altLang="en-US" sz="1200" u="sng" dirty="0">
                <a:solidFill>
                  <a:srgbClr val="FF0000"/>
                </a:solidFill>
                <a:latin typeface="HGPｺﾞｼｯｸM" panose="020B0600000000000000" pitchFamily="50" charset="-128"/>
                <a:ea typeface="HGPｺﾞｼｯｸM" panose="020B0600000000000000" pitchFamily="50" charset="-128"/>
              </a:rPr>
              <a:t>％）</a:t>
            </a:r>
            <a:r>
              <a:rPr kumimoji="1" lang="ja-JP" altLang="en-US" sz="1200" dirty="0">
                <a:solidFill>
                  <a:srgbClr val="FF0000"/>
                </a:solidFill>
                <a:latin typeface="HGPｺﾞｼｯｸM" panose="020B0600000000000000" pitchFamily="50" charset="-128"/>
                <a:ea typeface="HGPｺﾞｼｯｸM" panose="020B0600000000000000" pitchFamily="50" charset="-128"/>
              </a:rPr>
              <a:t>が上位。</a:t>
            </a:r>
            <a:endParaRPr lang="ja-JP" altLang="en-US" dirty="0"/>
          </a:p>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8</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2021211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11</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2531401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12</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3071225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13</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287931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14</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3622951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15</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1810944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16</a:t>
            </a:fld>
            <a:endParaRPr lang="en-US" sz="1200" b="0" i="0" u="none" strike="noStrike" kern="1200" cap="none" spc="0" baseline="0" dirty="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1263616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2D5748-6D04-4885-AE9B-5B144BC32D34}"/>
              </a:ext>
            </a:extLst>
          </p:cNvPr>
          <p:cNvSpPr>
            <a:spLocks noGrp="1"/>
          </p:cNvSpPr>
          <p:nvPr>
            <p:ph type="ctrTitle"/>
          </p:nvPr>
        </p:nvSpPr>
        <p:spPr>
          <a:xfrm>
            <a:off x="1600200" y="1571308"/>
            <a:ext cx="9601200" cy="3342640"/>
          </a:xfrm>
        </p:spPr>
        <p:txBody>
          <a:bodyPr anchor="b"/>
          <a:lstStyle>
            <a:lvl1pPr algn="ctr">
              <a:defRPr sz="63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FA83249-81A7-4BF4-9A62-11070221E033}"/>
              </a:ext>
            </a:extLst>
          </p:cNvPr>
          <p:cNvSpPr>
            <a:spLocks noGrp="1"/>
          </p:cNvSpPr>
          <p:nvPr>
            <p:ph type="subTitle" idx="1"/>
          </p:nvPr>
        </p:nvSpPr>
        <p:spPr>
          <a:xfrm>
            <a:off x="1600200" y="5042853"/>
            <a:ext cx="9601200" cy="2318067"/>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2D109C7-2224-469B-9FAE-66F1E06C3F51}"/>
              </a:ext>
            </a:extLst>
          </p:cNvPr>
          <p:cNvSpPr>
            <a:spLocks noGrp="1"/>
          </p:cNvSpPr>
          <p:nvPr>
            <p:ph type="dt" sz="half" idx="10"/>
          </p:nvPr>
        </p:nvSpPr>
        <p:spPr/>
        <p:txBody>
          <a:bodyPr/>
          <a:lstStyle/>
          <a:p>
            <a:pPr lvl="0"/>
            <a:fld id="{747645F8-DA9F-41FA-8564-9D6674A0A024}" type="datetime1">
              <a:rPr lang="en-US" smtClean="0"/>
              <a:pPr lvl="0"/>
              <a:t>3/30/2026</a:t>
            </a:fld>
            <a:endParaRPr lang="en-US" dirty="0"/>
          </a:p>
        </p:txBody>
      </p:sp>
      <p:sp>
        <p:nvSpPr>
          <p:cNvPr id="5" name="フッター プレースホルダー 4">
            <a:extLst>
              <a:ext uri="{FF2B5EF4-FFF2-40B4-BE49-F238E27FC236}">
                <a16:creationId xmlns:a16="http://schemas.microsoft.com/office/drawing/2014/main" id="{879C86C9-FFD0-42E4-9D62-29E0F49D1B67}"/>
              </a:ext>
            </a:extLst>
          </p:cNvPr>
          <p:cNvSpPr>
            <a:spLocks noGrp="1"/>
          </p:cNvSpPr>
          <p:nvPr>
            <p:ph type="ftr" sz="quarter" idx="11"/>
          </p:nvPr>
        </p:nvSpPr>
        <p:spPr/>
        <p:txBody>
          <a:bodyPr/>
          <a:lstStyle/>
          <a:p>
            <a:pPr lvl="0"/>
            <a:endParaRPr lang="en-US" dirty="0"/>
          </a:p>
        </p:txBody>
      </p:sp>
      <p:sp>
        <p:nvSpPr>
          <p:cNvPr id="6" name="スライド番号プレースホルダー 5">
            <a:extLst>
              <a:ext uri="{FF2B5EF4-FFF2-40B4-BE49-F238E27FC236}">
                <a16:creationId xmlns:a16="http://schemas.microsoft.com/office/drawing/2014/main" id="{38C324A0-EDEA-49B8-8B67-15CDD7DC19DE}"/>
              </a:ext>
            </a:extLst>
          </p:cNvPr>
          <p:cNvSpPr>
            <a:spLocks noGrp="1"/>
          </p:cNvSpPr>
          <p:nvPr>
            <p:ph type="sldNum" sz="quarter" idx="12"/>
          </p:nvPr>
        </p:nvSpPr>
        <p:spPr/>
        <p:txBody>
          <a:bodyPr/>
          <a:lstStyle/>
          <a:p>
            <a:pPr lvl="0"/>
            <a:fld id="{432BCF65-663F-4C28-AD3E-4257C2B5EBEA}" type="slidenum">
              <a:rPr lang="en-US" altLang="ja-JP" smtClean="0"/>
              <a:t>‹#›</a:t>
            </a:fld>
            <a:endParaRPr lang="ja-JP" altLang="en-US"/>
          </a:p>
        </p:txBody>
      </p:sp>
    </p:spTree>
    <p:extLst>
      <p:ext uri="{BB962C8B-B14F-4D97-AF65-F5344CB8AC3E}">
        <p14:creationId xmlns:p14="http://schemas.microsoft.com/office/powerpoint/2010/main" val="2048502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014D9F-A457-4755-B99D-ECA062ECFDA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99302B-3D6F-4C23-A940-8AFF8B5DBA6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F11141-C137-4FCA-A57C-FC1555573F1B}"/>
              </a:ext>
            </a:extLst>
          </p:cNvPr>
          <p:cNvSpPr>
            <a:spLocks noGrp="1"/>
          </p:cNvSpPr>
          <p:nvPr>
            <p:ph type="dt" sz="half" idx="10"/>
          </p:nvPr>
        </p:nvSpPr>
        <p:spPr/>
        <p:txBody>
          <a:bodyPr/>
          <a:lstStyle/>
          <a:p>
            <a:pPr lvl="0"/>
            <a:fld id="{8FAE0472-D654-46D6-9824-0637CC163D93}" type="datetime1">
              <a:rPr lang="en-US" smtClean="0"/>
              <a:pPr lvl="0"/>
              <a:t>3/30/2026</a:t>
            </a:fld>
            <a:endParaRPr lang="en-US" dirty="0"/>
          </a:p>
        </p:txBody>
      </p:sp>
      <p:sp>
        <p:nvSpPr>
          <p:cNvPr id="5" name="フッター プレースホルダー 4">
            <a:extLst>
              <a:ext uri="{FF2B5EF4-FFF2-40B4-BE49-F238E27FC236}">
                <a16:creationId xmlns:a16="http://schemas.microsoft.com/office/drawing/2014/main" id="{626B14AA-BFBD-4779-BD3A-A4F72B4AA981}"/>
              </a:ext>
            </a:extLst>
          </p:cNvPr>
          <p:cNvSpPr>
            <a:spLocks noGrp="1"/>
          </p:cNvSpPr>
          <p:nvPr>
            <p:ph type="ftr" sz="quarter" idx="11"/>
          </p:nvPr>
        </p:nvSpPr>
        <p:spPr/>
        <p:txBody>
          <a:bodyPr/>
          <a:lstStyle/>
          <a:p>
            <a:pPr lvl="0"/>
            <a:endParaRPr lang="en-US" dirty="0"/>
          </a:p>
        </p:txBody>
      </p:sp>
      <p:sp>
        <p:nvSpPr>
          <p:cNvPr id="6" name="スライド番号プレースホルダー 5">
            <a:extLst>
              <a:ext uri="{FF2B5EF4-FFF2-40B4-BE49-F238E27FC236}">
                <a16:creationId xmlns:a16="http://schemas.microsoft.com/office/drawing/2014/main" id="{F365B7E2-DABC-4753-8F7F-C1DAEC135D56}"/>
              </a:ext>
            </a:extLst>
          </p:cNvPr>
          <p:cNvSpPr>
            <a:spLocks noGrp="1"/>
          </p:cNvSpPr>
          <p:nvPr>
            <p:ph type="sldNum" sz="quarter" idx="12"/>
          </p:nvPr>
        </p:nvSpPr>
        <p:spPr/>
        <p:txBody>
          <a:bodyPr/>
          <a:lstStyle/>
          <a:p>
            <a:pPr lvl="0"/>
            <a:fld id="{83499071-5A3F-4E4C-BD7F-2A2618D055E4}" type="slidenum">
              <a:rPr lang="en-US" altLang="ja-JP" smtClean="0"/>
              <a:t>‹#›</a:t>
            </a:fld>
            <a:endParaRPr lang="ja-JP" altLang="en-US"/>
          </a:p>
        </p:txBody>
      </p:sp>
    </p:spTree>
    <p:extLst>
      <p:ext uri="{BB962C8B-B14F-4D97-AF65-F5344CB8AC3E}">
        <p14:creationId xmlns:p14="http://schemas.microsoft.com/office/powerpoint/2010/main" val="2694672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E250973-1E7F-4500-A7F2-3B42CD791DB3}"/>
              </a:ext>
            </a:extLst>
          </p:cNvPr>
          <p:cNvSpPr>
            <a:spLocks noGrp="1"/>
          </p:cNvSpPr>
          <p:nvPr>
            <p:ph type="title" orient="vert"/>
          </p:nvPr>
        </p:nvSpPr>
        <p:spPr>
          <a:xfrm>
            <a:off x="9161145" y="511175"/>
            <a:ext cx="2760345" cy="8136573"/>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09C8D6E-AE33-470D-B6F5-EEFD528891D4}"/>
              </a:ext>
            </a:extLst>
          </p:cNvPr>
          <p:cNvSpPr>
            <a:spLocks noGrp="1"/>
          </p:cNvSpPr>
          <p:nvPr>
            <p:ph type="body" orient="vert" idx="1"/>
          </p:nvPr>
        </p:nvSpPr>
        <p:spPr>
          <a:xfrm>
            <a:off x="880110" y="511175"/>
            <a:ext cx="8121015" cy="813657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2213CB-9E22-490D-A2DA-D4011F1A0E28}"/>
              </a:ext>
            </a:extLst>
          </p:cNvPr>
          <p:cNvSpPr>
            <a:spLocks noGrp="1"/>
          </p:cNvSpPr>
          <p:nvPr>
            <p:ph type="dt" sz="half" idx="10"/>
          </p:nvPr>
        </p:nvSpPr>
        <p:spPr/>
        <p:txBody>
          <a:bodyPr/>
          <a:lstStyle/>
          <a:p>
            <a:pPr lvl="0"/>
            <a:fld id="{5A236753-1F2A-4F2C-9835-2F369B32E065}" type="datetime1">
              <a:rPr lang="en-US" smtClean="0"/>
              <a:pPr lvl="0"/>
              <a:t>3/30/2026</a:t>
            </a:fld>
            <a:endParaRPr lang="en-US" dirty="0"/>
          </a:p>
        </p:txBody>
      </p:sp>
      <p:sp>
        <p:nvSpPr>
          <p:cNvPr id="5" name="フッター プレースホルダー 4">
            <a:extLst>
              <a:ext uri="{FF2B5EF4-FFF2-40B4-BE49-F238E27FC236}">
                <a16:creationId xmlns:a16="http://schemas.microsoft.com/office/drawing/2014/main" id="{8E893BAB-B787-4B93-8D1F-839285A0A07D}"/>
              </a:ext>
            </a:extLst>
          </p:cNvPr>
          <p:cNvSpPr>
            <a:spLocks noGrp="1"/>
          </p:cNvSpPr>
          <p:nvPr>
            <p:ph type="ftr" sz="quarter" idx="11"/>
          </p:nvPr>
        </p:nvSpPr>
        <p:spPr/>
        <p:txBody>
          <a:bodyPr/>
          <a:lstStyle/>
          <a:p>
            <a:pPr lvl="0"/>
            <a:endParaRPr lang="en-US" dirty="0"/>
          </a:p>
        </p:txBody>
      </p:sp>
      <p:sp>
        <p:nvSpPr>
          <p:cNvPr id="6" name="スライド番号プレースホルダー 5">
            <a:extLst>
              <a:ext uri="{FF2B5EF4-FFF2-40B4-BE49-F238E27FC236}">
                <a16:creationId xmlns:a16="http://schemas.microsoft.com/office/drawing/2014/main" id="{016620F7-FBF9-4EC8-B643-85D6565E410E}"/>
              </a:ext>
            </a:extLst>
          </p:cNvPr>
          <p:cNvSpPr>
            <a:spLocks noGrp="1"/>
          </p:cNvSpPr>
          <p:nvPr>
            <p:ph type="sldNum" sz="quarter" idx="12"/>
          </p:nvPr>
        </p:nvSpPr>
        <p:spPr/>
        <p:txBody>
          <a:bodyPr/>
          <a:lstStyle/>
          <a:p>
            <a:pPr lvl="0"/>
            <a:fld id="{FA0CD8F3-538B-42BA-8402-664AE8C75302}" type="slidenum">
              <a:rPr lang="en-US" altLang="ja-JP" smtClean="0"/>
              <a:t>‹#›</a:t>
            </a:fld>
            <a:endParaRPr lang="ja-JP" altLang="en-US"/>
          </a:p>
        </p:txBody>
      </p:sp>
    </p:spTree>
    <p:extLst>
      <p:ext uri="{BB962C8B-B14F-4D97-AF65-F5344CB8AC3E}">
        <p14:creationId xmlns:p14="http://schemas.microsoft.com/office/powerpoint/2010/main" val="38712931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基本版②）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2"/>
            </p:custDataLst>
            <p:extLst>
              <p:ext uri="{D42A27DB-BD31-4B8C-83A1-F6EECF244321}">
                <p14:modId xmlns:p14="http://schemas.microsoft.com/office/powerpoint/2010/main" val="717455300"/>
              </p:ext>
            </p:extLst>
          </p:nvPr>
        </p:nvGraphicFramePr>
        <p:xfrm>
          <a:off x="2052" y="2223"/>
          <a:ext cx="2052" cy="2223"/>
        </p:xfrm>
        <a:graphic>
          <a:graphicData uri="http://schemas.openxmlformats.org/presentationml/2006/ole">
            <mc:AlternateContent xmlns:mc="http://schemas.openxmlformats.org/markup-compatibility/2006">
              <mc:Choice xmlns:v="urn:schemas-microsoft-com:vml" Requires="v">
                <p:oleObj spid="_x0000_s3218" name="think-cell スライド" r:id="rId4" imgW="563" imgH="564" progId="TCLayout.ActiveDocument.1">
                  <p:embed/>
                </p:oleObj>
              </mc:Choice>
              <mc:Fallback>
                <p:oleObj name="think-cell スライド" r:id="rId4" imgW="563" imgH="564" progId="TCLayout.ActiveDocument.1">
                  <p:embed/>
                  <p:pic>
                    <p:nvPicPr>
                      <p:cNvPr id="6" name="オブジェクト 5" hidden="1"/>
                      <p:cNvPicPr/>
                      <p:nvPr/>
                    </p:nvPicPr>
                    <p:blipFill>
                      <a:blip r:embed="rId5"/>
                      <a:stretch>
                        <a:fillRect/>
                      </a:stretch>
                    </p:blipFill>
                    <p:spPr>
                      <a:xfrm>
                        <a:off x="2052" y="2223"/>
                        <a:ext cx="2052" cy="2223"/>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911852" y="9223200"/>
            <a:ext cx="5257108" cy="236880"/>
          </a:xfrm>
        </p:spPr>
        <p:txBody>
          <a:bodyPr/>
          <a:lstStyle>
            <a:lvl1pPr>
              <a:defRPr baseline="0">
                <a:solidFill>
                  <a:schemeClr val="tx1"/>
                </a:solidFill>
                <a:latin typeface="+mn-lt"/>
                <a:ea typeface="+mn-ea"/>
                <a:cs typeface="+mn-cs"/>
                <a:sym typeface="+mn-lt"/>
              </a:defRPr>
            </a:lvl1pPr>
          </a:lstStyle>
          <a:p>
            <a:r>
              <a:rPr lang="en-GB" altLang="en-GB" dirty="0"/>
              <a:t>DT Template A4</a:t>
            </a:r>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538241" y="8179570"/>
            <a:ext cx="11723815" cy="655200"/>
          </a:xfrm>
          <a:prstGeom prst="rect">
            <a:avLst/>
          </a:prstGeom>
        </p:spPr>
        <p:txBody>
          <a:bodyPr wrap="square" anchor="b">
            <a:noAutofit/>
          </a:bodyPr>
          <a:lstStyle>
            <a:lvl1pPr fontAlgn="auto">
              <a:lnSpc>
                <a:spcPct val="100000"/>
              </a:lnSpc>
              <a:spcBef>
                <a:spcPts val="0"/>
              </a:spcBef>
              <a:defRPr sz="1292"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538241" y="252000"/>
            <a:ext cx="11723815" cy="861840"/>
          </a:xfrm>
          <a:prstGeom prst="rect">
            <a:avLst/>
          </a:prstGeom>
        </p:spPr>
        <p:txBody>
          <a:bodyPr vert="horz" lIns="0" tIns="0" rIns="0" bIns="0" rtlCol="0" anchor="b" anchorCtr="0">
            <a:noAutofit/>
          </a:bodyPr>
          <a:lstStyle>
            <a:lvl1pPr fontAlgn="auto">
              <a:lnSpc>
                <a:spcPct val="100000"/>
              </a:lnSpc>
              <a:spcBef>
                <a:spcPts val="0"/>
              </a:spcBef>
              <a:spcAft>
                <a:spcPts val="0"/>
              </a:spcAft>
              <a:defRPr lang="ja-JP" altLang="en-US" sz="2585" b="1" dirty="0">
                <a:latin typeface="+mj-lt"/>
                <a:ea typeface="+mj-ea"/>
                <a:cs typeface="+mj-cs"/>
              </a:defRPr>
            </a:lvl1pPr>
          </a:lstStyle>
          <a:p>
            <a:pPr fontAlgn="auto">
              <a:spcAft>
                <a:spcPts val="0"/>
              </a:spcAft>
            </a:pPr>
            <a:r>
              <a:rPr lang="ja-JP" altLang="en-US"/>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538893" y="1184400"/>
            <a:ext cx="11723815" cy="861840"/>
          </a:xfrm>
        </p:spPr>
        <p:txBody>
          <a:bodyPr vert="horz" lIns="0" tIns="0" rIns="0" bIns="0" rtlCol="0" anchor="t">
            <a:noAutofit/>
          </a:bodyPr>
          <a:lstStyle>
            <a:lvl1pPr>
              <a:defRPr lang="ja-JP" altLang="en-US" sz="2326" b="0" baseline="0" dirty="0">
                <a:solidFill>
                  <a:schemeClr val="tx1"/>
                </a:solidFill>
                <a:latin typeface="+mn-lt"/>
                <a:ea typeface="+mn-ea"/>
                <a:cs typeface="+mn-cs"/>
                <a:sym typeface="+mn-lt"/>
              </a:defRPr>
            </a:lvl1pPr>
          </a:lstStyle>
          <a:p>
            <a:pPr lvl="0"/>
            <a:r>
              <a:rPr kumimoji="1" lang="ja-JP" altLang="en-US"/>
              <a:t>キーメッセージ（オプション）</a:t>
            </a:r>
          </a:p>
        </p:txBody>
      </p:sp>
    </p:spTree>
    <p:extLst>
      <p:ext uri="{BB962C8B-B14F-4D97-AF65-F5344CB8AC3E}">
        <p14:creationId xmlns:p14="http://schemas.microsoft.com/office/powerpoint/2010/main" val="2934499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4C04-A234-4292-A74B-1E473B6488B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569E07-9767-4FF5-B427-A995C27C04C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8727F01-AEB1-4159-B533-3573F1C55146}"/>
              </a:ext>
            </a:extLst>
          </p:cNvPr>
          <p:cNvSpPr>
            <a:spLocks noGrp="1"/>
          </p:cNvSpPr>
          <p:nvPr>
            <p:ph type="dt" sz="half" idx="10"/>
          </p:nvPr>
        </p:nvSpPr>
        <p:spPr/>
        <p:txBody>
          <a:bodyPr/>
          <a:lstStyle/>
          <a:p>
            <a:pPr lvl="0"/>
            <a:fld id="{201D0EEF-9A52-4256-87E9-A18689CD6AD5}" type="datetime1">
              <a:rPr lang="en-US" smtClean="0"/>
              <a:pPr lvl="0"/>
              <a:t>3/30/2026</a:t>
            </a:fld>
            <a:endParaRPr lang="en-US" dirty="0"/>
          </a:p>
        </p:txBody>
      </p:sp>
      <p:sp>
        <p:nvSpPr>
          <p:cNvPr id="5" name="フッター プレースホルダー 4">
            <a:extLst>
              <a:ext uri="{FF2B5EF4-FFF2-40B4-BE49-F238E27FC236}">
                <a16:creationId xmlns:a16="http://schemas.microsoft.com/office/drawing/2014/main" id="{6D7D68F9-1CBD-48B9-BAE6-FE0025BB84D1}"/>
              </a:ext>
            </a:extLst>
          </p:cNvPr>
          <p:cNvSpPr>
            <a:spLocks noGrp="1"/>
          </p:cNvSpPr>
          <p:nvPr>
            <p:ph type="ftr" sz="quarter" idx="11"/>
          </p:nvPr>
        </p:nvSpPr>
        <p:spPr/>
        <p:txBody>
          <a:bodyPr/>
          <a:lstStyle/>
          <a:p>
            <a:pPr lvl="0"/>
            <a:endParaRPr lang="en-US" dirty="0"/>
          </a:p>
        </p:txBody>
      </p:sp>
      <p:sp>
        <p:nvSpPr>
          <p:cNvPr id="6" name="スライド番号プレースホルダー 5">
            <a:extLst>
              <a:ext uri="{FF2B5EF4-FFF2-40B4-BE49-F238E27FC236}">
                <a16:creationId xmlns:a16="http://schemas.microsoft.com/office/drawing/2014/main" id="{ECA95E1B-427D-44C0-86D7-8E4B1AB5848F}"/>
              </a:ext>
            </a:extLst>
          </p:cNvPr>
          <p:cNvSpPr>
            <a:spLocks noGrp="1"/>
          </p:cNvSpPr>
          <p:nvPr>
            <p:ph type="sldNum" sz="quarter" idx="12"/>
          </p:nvPr>
        </p:nvSpPr>
        <p:spPr/>
        <p:txBody>
          <a:bodyPr/>
          <a:lstStyle/>
          <a:p>
            <a:pPr lvl="0"/>
            <a:fld id="{380C1A64-C1D9-4B12-8558-45499DE32A74}" type="slidenum">
              <a:rPr lang="en-US" altLang="ja-JP" smtClean="0"/>
              <a:t>‹#›</a:t>
            </a:fld>
            <a:endParaRPr lang="ja-JP" altLang="en-US"/>
          </a:p>
        </p:txBody>
      </p:sp>
    </p:spTree>
    <p:extLst>
      <p:ext uri="{BB962C8B-B14F-4D97-AF65-F5344CB8AC3E}">
        <p14:creationId xmlns:p14="http://schemas.microsoft.com/office/powerpoint/2010/main" val="3167419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7B3A80-0A6E-4E74-8494-4C5B7F4C4FC0}"/>
              </a:ext>
            </a:extLst>
          </p:cNvPr>
          <p:cNvSpPr>
            <a:spLocks noGrp="1"/>
          </p:cNvSpPr>
          <p:nvPr>
            <p:ph type="title"/>
          </p:nvPr>
        </p:nvSpPr>
        <p:spPr>
          <a:xfrm>
            <a:off x="873443" y="2393634"/>
            <a:ext cx="11041380" cy="3993832"/>
          </a:xfrm>
        </p:spPr>
        <p:txBody>
          <a:bodyPr anchor="b"/>
          <a:lstStyle>
            <a:lvl1pPr>
              <a:defRPr sz="63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E528A5-B5E8-438B-927E-D10D7FA8957D}"/>
              </a:ext>
            </a:extLst>
          </p:cNvPr>
          <p:cNvSpPr>
            <a:spLocks noGrp="1"/>
          </p:cNvSpPr>
          <p:nvPr>
            <p:ph type="body" idx="1"/>
          </p:nvPr>
        </p:nvSpPr>
        <p:spPr>
          <a:xfrm>
            <a:off x="873443" y="6425249"/>
            <a:ext cx="11041380" cy="2100262"/>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96093F8-53F5-4B1F-96DF-5ACC6499BD1D}"/>
              </a:ext>
            </a:extLst>
          </p:cNvPr>
          <p:cNvSpPr>
            <a:spLocks noGrp="1"/>
          </p:cNvSpPr>
          <p:nvPr>
            <p:ph type="dt" sz="half" idx="10"/>
          </p:nvPr>
        </p:nvSpPr>
        <p:spPr/>
        <p:txBody>
          <a:bodyPr/>
          <a:lstStyle/>
          <a:p>
            <a:pPr lvl="0"/>
            <a:fld id="{FCBD19B2-6930-4CE1-A1A4-86FA74CA0824}" type="datetime1">
              <a:rPr lang="en-US" smtClean="0"/>
              <a:pPr lvl="0"/>
              <a:t>3/30/2026</a:t>
            </a:fld>
            <a:endParaRPr lang="en-US" dirty="0"/>
          </a:p>
        </p:txBody>
      </p:sp>
      <p:sp>
        <p:nvSpPr>
          <p:cNvPr id="5" name="フッター プレースホルダー 4">
            <a:extLst>
              <a:ext uri="{FF2B5EF4-FFF2-40B4-BE49-F238E27FC236}">
                <a16:creationId xmlns:a16="http://schemas.microsoft.com/office/drawing/2014/main" id="{B901BF73-A1B1-4A13-A612-8B278AB9D35B}"/>
              </a:ext>
            </a:extLst>
          </p:cNvPr>
          <p:cNvSpPr>
            <a:spLocks noGrp="1"/>
          </p:cNvSpPr>
          <p:nvPr>
            <p:ph type="ftr" sz="quarter" idx="11"/>
          </p:nvPr>
        </p:nvSpPr>
        <p:spPr/>
        <p:txBody>
          <a:bodyPr/>
          <a:lstStyle/>
          <a:p>
            <a:pPr lvl="0"/>
            <a:endParaRPr lang="en-US" dirty="0"/>
          </a:p>
        </p:txBody>
      </p:sp>
      <p:sp>
        <p:nvSpPr>
          <p:cNvPr id="6" name="スライド番号プレースホルダー 5">
            <a:extLst>
              <a:ext uri="{FF2B5EF4-FFF2-40B4-BE49-F238E27FC236}">
                <a16:creationId xmlns:a16="http://schemas.microsoft.com/office/drawing/2014/main" id="{B25C237E-B53D-446E-BEE2-5A5E9A5D5DCA}"/>
              </a:ext>
            </a:extLst>
          </p:cNvPr>
          <p:cNvSpPr>
            <a:spLocks noGrp="1"/>
          </p:cNvSpPr>
          <p:nvPr>
            <p:ph type="sldNum" sz="quarter" idx="12"/>
          </p:nvPr>
        </p:nvSpPr>
        <p:spPr/>
        <p:txBody>
          <a:bodyPr/>
          <a:lstStyle/>
          <a:p>
            <a:pPr lvl="0"/>
            <a:fld id="{4CDCA02E-57BE-4C73-8604-16F2D9B744D6}" type="slidenum">
              <a:rPr lang="en-US" altLang="ja-JP" smtClean="0"/>
              <a:t>‹#›</a:t>
            </a:fld>
            <a:endParaRPr lang="ja-JP" altLang="en-US"/>
          </a:p>
        </p:txBody>
      </p:sp>
    </p:spTree>
    <p:extLst>
      <p:ext uri="{BB962C8B-B14F-4D97-AF65-F5344CB8AC3E}">
        <p14:creationId xmlns:p14="http://schemas.microsoft.com/office/powerpoint/2010/main" val="3163224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B6051B-9EC0-4D15-860D-D21B2F89DEC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2791F1E-4DA7-4ED0-BEFB-487BEECF326E}"/>
              </a:ext>
            </a:extLst>
          </p:cNvPr>
          <p:cNvSpPr>
            <a:spLocks noGrp="1"/>
          </p:cNvSpPr>
          <p:nvPr>
            <p:ph sz="half" idx="1"/>
          </p:nvPr>
        </p:nvSpPr>
        <p:spPr>
          <a:xfrm>
            <a:off x="8801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F10DED9-72A1-4A61-9E50-7AB96C84B3D4}"/>
              </a:ext>
            </a:extLst>
          </p:cNvPr>
          <p:cNvSpPr>
            <a:spLocks noGrp="1"/>
          </p:cNvSpPr>
          <p:nvPr>
            <p:ph sz="half" idx="2"/>
          </p:nvPr>
        </p:nvSpPr>
        <p:spPr>
          <a:xfrm>
            <a:off x="64808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3FA2EB9-82B0-4BC4-BE44-5FC2638F7BBB}"/>
              </a:ext>
            </a:extLst>
          </p:cNvPr>
          <p:cNvSpPr>
            <a:spLocks noGrp="1"/>
          </p:cNvSpPr>
          <p:nvPr>
            <p:ph type="dt" sz="half" idx="10"/>
          </p:nvPr>
        </p:nvSpPr>
        <p:spPr/>
        <p:txBody>
          <a:bodyPr/>
          <a:lstStyle/>
          <a:p>
            <a:pPr lvl="0"/>
            <a:fld id="{76DC9C8B-5E91-46E6-91DD-40714438DC63}" type="datetime1">
              <a:rPr lang="en-US" smtClean="0"/>
              <a:pPr lvl="0"/>
              <a:t>3/30/2026</a:t>
            </a:fld>
            <a:endParaRPr lang="en-US" dirty="0"/>
          </a:p>
        </p:txBody>
      </p:sp>
      <p:sp>
        <p:nvSpPr>
          <p:cNvPr id="6" name="フッター プレースホルダー 5">
            <a:extLst>
              <a:ext uri="{FF2B5EF4-FFF2-40B4-BE49-F238E27FC236}">
                <a16:creationId xmlns:a16="http://schemas.microsoft.com/office/drawing/2014/main" id="{45A59823-C686-4895-B54E-049ABA8B1694}"/>
              </a:ext>
            </a:extLst>
          </p:cNvPr>
          <p:cNvSpPr>
            <a:spLocks noGrp="1"/>
          </p:cNvSpPr>
          <p:nvPr>
            <p:ph type="ftr" sz="quarter" idx="11"/>
          </p:nvPr>
        </p:nvSpPr>
        <p:spPr/>
        <p:txBody>
          <a:bodyPr/>
          <a:lstStyle/>
          <a:p>
            <a:pPr lvl="0"/>
            <a:endParaRPr lang="en-US" dirty="0"/>
          </a:p>
        </p:txBody>
      </p:sp>
      <p:sp>
        <p:nvSpPr>
          <p:cNvPr id="7" name="スライド番号プレースホルダー 6">
            <a:extLst>
              <a:ext uri="{FF2B5EF4-FFF2-40B4-BE49-F238E27FC236}">
                <a16:creationId xmlns:a16="http://schemas.microsoft.com/office/drawing/2014/main" id="{253A2DCA-8197-4D59-B6A2-FCF2477AB4F7}"/>
              </a:ext>
            </a:extLst>
          </p:cNvPr>
          <p:cNvSpPr>
            <a:spLocks noGrp="1"/>
          </p:cNvSpPr>
          <p:nvPr>
            <p:ph type="sldNum" sz="quarter" idx="12"/>
          </p:nvPr>
        </p:nvSpPr>
        <p:spPr/>
        <p:txBody>
          <a:bodyPr/>
          <a:lstStyle/>
          <a:p>
            <a:fld id="{37A547FF-1613-4E1A-8560-D186C25E80AF}" type="slidenum">
              <a:rPr lang="en-US" altLang="ja-JP" smtClean="0"/>
              <a:pPr/>
              <a:t>‹#›</a:t>
            </a:fld>
            <a:endParaRPr lang="ja-JP" altLang="en-US"/>
          </a:p>
        </p:txBody>
      </p:sp>
    </p:spTree>
    <p:extLst>
      <p:ext uri="{BB962C8B-B14F-4D97-AF65-F5344CB8AC3E}">
        <p14:creationId xmlns:p14="http://schemas.microsoft.com/office/powerpoint/2010/main" val="171839641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45D853-E62E-49E1-93C7-7BC93C6D2AE7}"/>
              </a:ext>
            </a:extLst>
          </p:cNvPr>
          <p:cNvSpPr>
            <a:spLocks noGrp="1"/>
          </p:cNvSpPr>
          <p:nvPr>
            <p:ph type="title"/>
          </p:nvPr>
        </p:nvSpPr>
        <p:spPr>
          <a:xfrm>
            <a:off x="881777" y="511176"/>
            <a:ext cx="11041380" cy="1855788"/>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1921989-7553-449D-962D-221B17C2C6CE}"/>
              </a:ext>
            </a:extLst>
          </p:cNvPr>
          <p:cNvSpPr>
            <a:spLocks noGrp="1"/>
          </p:cNvSpPr>
          <p:nvPr>
            <p:ph type="body" idx="1"/>
          </p:nvPr>
        </p:nvSpPr>
        <p:spPr>
          <a:xfrm>
            <a:off x="881778" y="2353628"/>
            <a:ext cx="5415676"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1A593BE-4DCB-4A69-A301-B6953A37E06B}"/>
              </a:ext>
            </a:extLst>
          </p:cNvPr>
          <p:cNvSpPr>
            <a:spLocks noGrp="1"/>
          </p:cNvSpPr>
          <p:nvPr>
            <p:ph sz="half" idx="2"/>
          </p:nvPr>
        </p:nvSpPr>
        <p:spPr>
          <a:xfrm>
            <a:off x="881778" y="3507105"/>
            <a:ext cx="5415676"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D180DE2-7543-4B7D-94B7-433E1BB8F8FE}"/>
              </a:ext>
            </a:extLst>
          </p:cNvPr>
          <p:cNvSpPr>
            <a:spLocks noGrp="1"/>
          </p:cNvSpPr>
          <p:nvPr>
            <p:ph type="body" sz="quarter" idx="3"/>
          </p:nvPr>
        </p:nvSpPr>
        <p:spPr>
          <a:xfrm>
            <a:off x="6480810" y="2353628"/>
            <a:ext cx="5442347"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6EBB1A8-ADCF-4684-A50F-DEC5516BDEC9}"/>
              </a:ext>
            </a:extLst>
          </p:cNvPr>
          <p:cNvSpPr>
            <a:spLocks noGrp="1"/>
          </p:cNvSpPr>
          <p:nvPr>
            <p:ph sz="quarter" idx="4"/>
          </p:nvPr>
        </p:nvSpPr>
        <p:spPr>
          <a:xfrm>
            <a:off x="6480810" y="3507105"/>
            <a:ext cx="5442347"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8E53D50-1AF1-40C5-B5C9-5B4BE73B583F}"/>
              </a:ext>
            </a:extLst>
          </p:cNvPr>
          <p:cNvSpPr>
            <a:spLocks noGrp="1"/>
          </p:cNvSpPr>
          <p:nvPr>
            <p:ph type="dt" sz="half" idx="10"/>
          </p:nvPr>
        </p:nvSpPr>
        <p:spPr/>
        <p:txBody>
          <a:bodyPr/>
          <a:lstStyle/>
          <a:p>
            <a:pPr lvl="0"/>
            <a:fld id="{DA64B61B-C07B-4656-9327-3B659A2A6DED}" type="datetime1">
              <a:rPr lang="en-US" smtClean="0"/>
              <a:pPr lvl="0"/>
              <a:t>3/30/2026</a:t>
            </a:fld>
            <a:endParaRPr lang="en-US" dirty="0"/>
          </a:p>
        </p:txBody>
      </p:sp>
      <p:sp>
        <p:nvSpPr>
          <p:cNvPr id="8" name="フッター プレースホルダー 7">
            <a:extLst>
              <a:ext uri="{FF2B5EF4-FFF2-40B4-BE49-F238E27FC236}">
                <a16:creationId xmlns:a16="http://schemas.microsoft.com/office/drawing/2014/main" id="{18FD0DC3-0603-421D-9FFE-6A09A7111398}"/>
              </a:ext>
            </a:extLst>
          </p:cNvPr>
          <p:cNvSpPr>
            <a:spLocks noGrp="1"/>
          </p:cNvSpPr>
          <p:nvPr>
            <p:ph type="ftr" sz="quarter" idx="11"/>
          </p:nvPr>
        </p:nvSpPr>
        <p:spPr/>
        <p:txBody>
          <a:bodyPr/>
          <a:lstStyle/>
          <a:p>
            <a:pPr lvl="0"/>
            <a:endParaRPr lang="en-US" dirty="0"/>
          </a:p>
        </p:txBody>
      </p:sp>
      <p:sp>
        <p:nvSpPr>
          <p:cNvPr id="9" name="スライド番号プレースホルダー 8">
            <a:extLst>
              <a:ext uri="{FF2B5EF4-FFF2-40B4-BE49-F238E27FC236}">
                <a16:creationId xmlns:a16="http://schemas.microsoft.com/office/drawing/2014/main" id="{54636F4C-25FD-4664-ADD6-29DFDAEAC363}"/>
              </a:ext>
            </a:extLst>
          </p:cNvPr>
          <p:cNvSpPr>
            <a:spLocks noGrp="1"/>
          </p:cNvSpPr>
          <p:nvPr>
            <p:ph type="sldNum" sz="quarter" idx="12"/>
          </p:nvPr>
        </p:nvSpPr>
        <p:spPr/>
        <p:txBody>
          <a:bodyPr/>
          <a:lstStyle/>
          <a:p>
            <a:pPr lvl="0"/>
            <a:fld id="{3CDAE36D-FC50-427A-972D-BFB5FAA9DFB2}" type="slidenum">
              <a:rPr lang="en-US" altLang="ja-JP" smtClean="0"/>
              <a:t>‹#›</a:t>
            </a:fld>
            <a:endParaRPr lang="ja-JP" altLang="en-US"/>
          </a:p>
        </p:txBody>
      </p:sp>
    </p:spTree>
    <p:extLst>
      <p:ext uri="{BB962C8B-B14F-4D97-AF65-F5344CB8AC3E}">
        <p14:creationId xmlns:p14="http://schemas.microsoft.com/office/powerpoint/2010/main" val="1237974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D0DA69-E0BB-4872-B02C-B33AFBE06D3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762592E-415F-4B74-89D7-7E317D32F914}"/>
              </a:ext>
            </a:extLst>
          </p:cNvPr>
          <p:cNvSpPr>
            <a:spLocks noGrp="1"/>
          </p:cNvSpPr>
          <p:nvPr>
            <p:ph type="dt" sz="half" idx="10"/>
          </p:nvPr>
        </p:nvSpPr>
        <p:spPr/>
        <p:txBody>
          <a:bodyPr/>
          <a:lstStyle/>
          <a:p>
            <a:pPr lvl="0"/>
            <a:fld id="{1147950A-45A3-41D0-9A21-A8080EFEB0BB}" type="datetime1">
              <a:rPr lang="en-US" smtClean="0"/>
              <a:pPr lvl="0"/>
              <a:t>3/30/2026</a:t>
            </a:fld>
            <a:endParaRPr lang="en-US" dirty="0"/>
          </a:p>
        </p:txBody>
      </p:sp>
      <p:sp>
        <p:nvSpPr>
          <p:cNvPr id="4" name="フッター プレースホルダー 3">
            <a:extLst>
              <a:ext uri="{FF2B5EF4-FFF2-40B4-BE49-F238E27FC236}">
                <a16:creationId xmlns:a16="http://schemas.microsoft.com/office/drawing/2014/main" id="{EBA747E6-411A-4B8F-9A18-041954786858}"/>
              </a:ext>
            </a:extLst>
          </p:cNvPr>
          <p:cNvSpPr>
            <a:spLocks noGrp="1"/>
          </p:cNvSpPr>
          <p:nvPr>
            <p:ph type="ftr" sz="quarter" idx="11"/>
          </p:nvPr>
        </p:nvSpPr>
        <p:spPr/>
        <p:txBody>
          <a:bodyPr/>
          <a:lstStyle/>
          <a:p>
            <a:pPr lvl="0"/>
            <a:endParaRPr lang="en-US" dirty="0"/>
          </a:p>
        </p:txBody>
      </p:sp>
      <p:sp>
        <p:nvSpPr>
          <p:cNvPr id="5" name="スライド番号プレースホルダー 4">
            <a:extLst>
              <a:ext uri="{FF2B5EF4-FFF2-40B4-BE49-F238E27FC236}">
                <a16:creationId xmlns:a16="http://schemas.microsoft.com/office/drawing/2014/main" id="{F4E4BB69-6FDA-48BB-8CA7-6A3D48407312}"/>
              </a:ext>
            </a:extLst>
          </p:cNvPr>
          <p:cNvSpPr>
            <a:spLocks noGrp="1"/>
          </p:cNvSpPr>
          <p:nvPr>
            <p:ph type="sldNum" sz="quarter" idx="12"/>
          </p:nvPr>
        </p:nvSpPr>
        <p:spPr/>
        <p:txBody>
          <a:bodyPr/>
          <a:lstStyle/>
          <a:p>
            <a:pPr lvl="0"/>
            <a:fld id="{F20AEC22-0A41-472B-9F60-75F8D63353AE}" type="slidenum">
              <a:rPr lang="en-US" altLang="ja-JP" smtClean="0"/>
              <a:t>‹#›</a:t>
            </a:fld>
            <a:endParaRPr lang="ja-JP" altLang="en-US"/>
          </a:p>
        </p:txBody>
      </p:sp>
    </p:spTree>
    <p:extLst>
      <p:ext uri="{BB962C8B-B14F-4D97-AF65-F5344CB8AC3E}">
        <p14:creationId xmlns:p14="http://schemas.microsoft.com/office/powerpoint/2010/main" val="353830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3FCD134-82A0-4581-9F1B-F6CAAE411BC2}"/>
              </a:ext>
            </a:extLst>
          </p:cNvPr>
          <p:cNvSpPr>
            <a:spLocks noGrp="1"/>
          </p:cNvSpPr>
          <p:nvPr>
            <p:ph type="dt" sz="half" idx="10"/>
          </p:nvPr>
        </p:nvSpPr>
        <p:spPr/>
        <p:txBody>
          <a:bodyPr/>
          <a:lstStyle/>
          <a:p>
            <a:pPr lvl="0"/>
            <a:fld id="{AA5B2E5A-07FB-4E5D-B5AE-D1FE132D4472}" type="datetime1">
              <a:rPr lang="en-US" smtClean="0"/>
              <a:pPr lvl="0"/>
              <a:t>3/30/2026</a:t>
            </a:fld>
            <a:endParaRPr lang="en-US" dirty="0"/>
          </a:p>
        </p:txBody>
      </p:sp>
      <p:sp>
        <p:nvSpPr>
          <p:cNvPr id="3" name="フッター プレースホルダー 2">
            <a:extLst>
              <a:ext uri="{FF2B5EF4-FFF2-40B4-BE49-F238E27FC236}">
                <a16:creationId xmlns:a16="http://schemas.microsoft.com/office/drawing/2014/main" id="{E12910D9-9225-4D9C-964D-6E89659DAED1}"/>
              </a:ext>
            </a:extLst>
          </p:cNvPr>
          <p:cNvSpPr>
            <a:spLocks noGrp="1"/>
          </p:cNvSpPr>
          <p:nvPr>
            <p:ph type="ftr" sz="quarter" idx="11"/>
          </p:nvPr>
        </p:nvSpPr>
        <p:spPr/>
        <p:txBody>
          <a:bodyPr/>
          <a:lstStyle/>
          <a:p>
            <a:pPr lvl="0"/>
            <a:endParaRPr lang="en-US" dirty="0"/>
          </a:p>
        </p:txBody>
      </p:sp>
      <p:sp>
        <p:nvSpPr>
          <p:cNvPr id="4" name="スライド番号プレースホルダー 3">
            <a:extLst>
              <a:ext uri="{FF2B5EF4-FFF2-40B4-BE49-F238E27FC236}">
                <a16:creationId xmlns:a16="http://schemas.microsoft.com/office/drawing/2014/main" id="{527DD2E3-6BC1-4868-AB33-C0F3D65FE9C4}"/>
              </a:ext>
            </a:extLst>
          </p:cNvPr>
          <p:cNvSpPr>
            <a:spLocks noGrp="1"/>
          </p:cNvSpPr>
          <p:nvPr>
            <p:ph type="sldNum" sz="quarter" idx="12"/>
          </p:nvPr>
        </p:nvSpPr>
        <p:spPr/>
        <p:txBody>
          <a:bodyPr/>
          <a:lstStyle/>
          <a:p>
            <a:pPr lvl="0"/>
            <a:fld id="{E389AFB6-37F4-4953-AC81-B78A8452BF3C}" type="slidenum">
              <a:rPr lang="en-US" altLang="ja-JP" smtClean="0"/>
              <a:t>‹#›</a:t>
            </a:fld>
            <a:endParaRPr lang="ja-JP" altLang="en-US"/>
          </a:p>
        </p:txBody>
      </p:sp>
    </p:spTree>
    <p:extLst>
      <p:ext uri="{BB962C8B-B14F-4D97-AF65-F5344CB8AC3E}">
        <p14:creationId xmlns:p14="http://schemas.microsoft.com/office/powerpoint/2010/main" val="2429891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2381E6-6888-435C-B551-29DEF57040BD}"/>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38DE9B-23F0-41DD-B400-9C0FCB94EFC1}"/>
              </a:ext>
            </a:extLst>
          </p:cNvPr>
          <p:cNvSpPr>
            <a:spLocks noGrp="1"/>
          </p:cNvSpPr>
          <p:nvPr>
            <p:ph idx="1"/>
          </p:nvPr>
        </p:nvSpPr>
        <p:spPr>
          <a:xfrm>
            <a:off x="5442347" y="1382396"/>
            <a:ext cx="6480810" cy="6823075"/>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D20049F-9928-4853-B070-9D7A77932CD2}"/>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BD4487D-D86A-46AD-95A8-1FD12FDFFFC1}"/>
              </a:ext>
            </a:extLst>
          </p:cNvPr>
          <p:cNvSpPr>
            <a:spLocks noGrp="1"/>
          </p:cNvSpPr>
          <p:nvPr>
            <p:ph type="dt" sz="half" idx="10"/>
          </p:nvPr>
        </p:nvSpPr>
        <p:spPr/>
        <p:txBody>
          <a:bodyPr/>
          <a:lstStyle/>
          <a:p>
            <a:pPr lvl="0"/>
            <a:fld id="{AEEDCEA6-4BB1-4E71-90F1-BCF4F255103E}" type="datetime1">
              <a:rPr lang="en-US" smtClean="0"/>
              <a:pPr lvl="0"/>
              <a:t>3/30/2026</a:t>
            </a:fld>
            <a:endParaRPr lang="en-US" dirty="0"/>
          </a:p>
        </p:txBody>
      </p:sp>
      <p:sp>
        <p:nvSpPr>
          <p:cNvPr id="6" name="フッター プレースホルダー 5">
            <a:extLst>
              <a:ext uri="{FF2B5EF4-FFF2-40B4-BE49-F238E27FC236}">
                <a16:creationId xmlns:a16="http://schemas.microsoft.com/office/drawing/2014/main" id="{EED6C37D-AABD-41C9-98D3-54C7D74138BE}"/>
              </a:ext>
            </a:extLst>
          </p:cNvPr>
          <p:cNvSpPr>
            <a:spLocks noGrp="1"/>
          </p:cNvSpPr>
          <p:nvPr>
            <p:ph type="ftr" sz="quarter" idx="11"/>
          </p:nvPr>
        </p:nvSpPr>
        <p:spPr/>
        <p:txBody>
          <a:bodyPr/>
          <a:lstStyle/>
          <a:p>
            <a:pPr lvl="0"/>
            <a:endParaRPr lang="en-US" dirty="0"/>
          </a:p>
        </p:txBody>
      </p:sp>
      <p:sp>
        <p:nvSpPr>
          <p:cNvPr id="7" name="スライド番号プレースホルダー 6">
            <a:extLst>
              <a:ext uri="{FF2B5EF4-FFF2-40B4-BE49-F238E27FC236}">
                <a16:creationId xmlns:a16="http://schemas.microsoft.com/office/drawing/2014/main" id="{CFC1234B-4CCF-46EE-917D-B6B633AC104E}"/>
              </a:ext>
            </a:extLst>
          </p:cNvPr>
          <p:cNvSpPr>
            <a:spLocks noGrp="1"/>
          </p:cNvSpPr>
          <p:nvPr>
            <p:ph type="sldNum" sz="quarter" idx="12"/>
          </p:nvPr>
        </p:nvSpPr>
        <p:spPr/>
        <p:txBody>
          <a:bodyPr/>
          <a:lstStyle/>
          <a:p>
            <a:pPr lvl="0"/>
            <a:fld id="{3E3C0EE4-B9B8-45BE-AF84-6541E006E2C9}" type="slidenum">
              <a:rPr lang="en-US" altLang="ja-JP" smtClean="0"/>
              <a:t>‹#›</a:t>
            </a:fld>
            <a:endParaRPr lang="ja-JP" altLang="en-US"/>
          </a:p>
        </p:txBody>
      </p:sp>
    </p:spTree>
    <p:extLst>
      <p:ext uri="{BB962C8B-B14F-4D97-AF65-F5344CB8AC3E}">
        <p14:creationId xmlns:p14="http://schemas.microsoft.com/office/powerpoint/2010/main" val="26454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FC9727-E2E7-47F0-A5D2-80C7167EB45C}"/>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B5C778C-CAAE-46BF-9C2B-EA7BFC64719C}"/>
              </a:ext>
            </a:extLst>
          </p:cNvPr>
          <p:cNvSpPr>
            <a:spLocks noGrp="1"/>
          </p:cNvSpPr>
          <p:nvPr>
            <p:ph type="pic" idx="1"/>
          </p:nvPr>
        </p:nvSpPr>
        <p:spPr>
          <a:xfrm>
            <a:off x="5442347" y="1382396"/>
            <a:ext cx="6480810" cy="6823075"/>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endParaRPr kumimoji="1" lang="ja-JP" altLang="en-US"/>
          </a:p>
        </p:txBody>
      </p:sp>
      <p:sp>
        <p:nvSpPr>
          <p:cNvPr id="4" name="テキスト プレースホルダー 3">
            <a:extLst>
              <a:ext uri="{FF2B5EF4-FFF2-40B4-BE49-F238E27FC236}">
                <a16:creationId xmlns:a16="http://schemas.microsoft.com/office/drawing/2014/main" id="{E9A5A9BF-316D-45D8-9D47-726277797FD0}"/>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FAAEA0D-77FF-44F7-8019-E67F1D65CDE9}"/>
              </a:ext>
            </a:extLst>
          </p:cNvPr>
          <p:cNvSpPr>
            <a:spLocks noGrp="1"/>
          </p:cNvSpPr>
          <p:nvPr>
            <p:ph type="dt" sz="half" idx="10"/>
          </p:nvPr>
        </p:nvSpPr>
        <p:spPr/>
        <p:txBody>
          <a:bodyPr/>
          <a:lstStyle/>
          <a:p>
            <a:pPr lvl="0"/>
            <a:fld id="{D1835853-AA17-463D-8232-89520A90B366}" type="datetime1">
              <a:rPr lang="en-US" smtClean="0"/>
              <a:pPr lvl="0"/>
              <a:t>3/30/2026</a:t>
            </a:fld>
            <a:endParaRPr lang="en-US" dirty="0"/>
          </a:p>
        </p:txBody>
      </p:sp>
      <p:sp>
        <p:nvSpPr>
          <p:cNvPr id="6" name="フッター プレースホルダー 5">
            <a:extLst>
              <a:ext uri="{FF2B5EF4-FFF2-40B4-BE49-F238E27FC236}">
                <a16:creationId xmlns:a16="http://schemas.microsoft.com/office/drawing/2014/main" id="{30CE1F49-5C5F-40F2-8DD5-B247BB964E42}"/>
              </a:ext>
            </a:extLst>
          </p:cNvPr>
          <p:cNvSpPr>
            <a:spLocks noGrp="1"/>
          </p:cNvSpPr>
          <p:nvPr>
            <p:ph type="ftr" sz="quarter" idx="11"/>
          </p:nvPr>
        </p:nvSpPr>
        <p:spPr/>
        <p:txBody>
          <a:bodyPr/>
          <a:lstStyle/>
          <a:p>
            <a:pPr lvl="0"/>
            <a:endParaRPr lang="en-US" dirty="0"/>
          </a:p>
        </p:txBody>
      </p:sp>
      <p:sp>
        <p:nvSpPr>
          <p:cNvPr id="7" name="スライド番号プレースホルダー 6">
            <a:extLst>
              <a:ext uri="{FF2B5EF4-FFF2-40B4-BE49-F238E27FC236}">
                <a16:creationId xmlns:a16="http://schemas.microsoft.com/office/drawing/2014/main" id="{AD4D08FC-51CD-4E39-BF47-9FB7B37DBA8D}"/>
              </a:ext>
            </a:extLst>
          </p:cNvPr>
          <p:cNvSpPr>
            <a:spLocks noGrp="1"/>
          </p:cNvSpPr>
          <p:nvPr>
            <p:ph type="sldNum" sz="quarter" idx="12"/>
          </p:nvPr>
        </p:nvSpPr>
        <p:spPr/>
        <p:txBody>
          <a:bodyPr/>
          <a:lstStyle/>
          <a:p>
            <a:pPr lvl="0"/>
            <a:fld id="{9B3552BD-FAE9-4F8B-85FD-6EB608EE940D}" type="slidenum">
              <a:rPr lang="en-US" altLang="ja-JP" smtClean="0"/>
              <a:t>‹#›</a:t>
            </a:fld>
            <a:endParaRPr lang="ja-JP" altLang="en-US"/>
          </a:p>
        </p:txBody>
      </p:sp>
    </p:spTree>
    <p:extLst>
      <p:ext uri="{BB962C8B-B14F-4D97-AF65-F5344CB8AC3E}">
        <p14:creationId xmlns:p14="http://schemas.microsoft.com/office/powerpoint/2010/main" val="2725335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4FE0F9B-C7F8-44E8-ADD0-A887B88A25E0}"/>
              </a:ext>
            </a:extLst>
          </p:cNvPr>
          <p:cNvSpPr>
            <a:spLocks noGrp="1"/>
          </p:cNvSpPr>
          <p:nvPr>
            <p:ph type="title"/>
          </p:nvPr>
        </p:nvSpPr>
        <p:spPr>
          <a:xfrm>
            <a:off x="880110" y="511176"/>
            <a:ext cx="11041380" cy="185578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150C686-3A4E-4A3C-B74C-FA7CA7A8B304}"/>
              </a:ext>
            </a:extLst>
          </p:cNvPr>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769EC1-29CD-4C91-98F1-6987EBE0769D}"/>
              </a:ext>
            </a:extLst>
          </p:cNvPr>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60">
                <a:solidFill>
                  <a:schemeClr val="tx1">
                    <a:tint val="75000"/>
                  </a:schemeClr>
                </a:solidFill>
              </a:defRPr>
            </a:lvl1pPr>
          </a:lstStyle>
          <a:p>
            <a:pPr lvl="0"/>
            <a:fld id="{5A236753-1F2A-4F2C-9835-2F369B32E065}" type="datetime1">
              <a:rPr lang="en-US" smtClean="0"/>
              <a:pPr lvl="0"/>
              <a:t>3/30/2026</a:t>
            </a:fld>
            <a:endParaRPr lang="en-US" dirty="0"/>
          </a:p>
        </p:txBody>
      </p:sp>
      <p:sp>
        <p:nvSpPr>
          <p:cNvPr id="5" name="フッター プレースホルダー 4">
            <a:extLst>
              <a:ext uri="{FF2B5EF4-FFF2-40B4-BE49-F238E27FC236}">
                <a16:creationId xmlns:a16="http://schemas.microsoft.com/office/drawing/2014/main" id="{7EEC4D67-7E03-44BE-AD08-45FE2A319EC0}"/>
              </a:ext>
            </a:extLst>
          </p:cNvPr>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60">
                <a:solidFill>
                  <a:schemeClr val="tx1">
                    <a:tint val="75000"/>
                  </a:schemeClr>
                </a:solidFill>
              </a:defRPr>
            </a:lvl1pPr>
          </a:lstStyle>
          <a:p>
            <a:pPr lvl="0"/>
            <a:endParaRPr lang="en-US" dirty="0"/>
          </a:p>
        </p:txBody>
      </p:sp>
      <p:sp>
        <p:nvSpPr>
          <p:cNvPr id="6" name="スライド番号プレースホルダー 5">
            <a:extLst>
              <a:ext uri="{FF2B5EF4-FFF2-40B4-BE49-F238E27FC236}">
                <a16:creationId xmlns:a16="http://schemas.microsoft.com/office/drawing/2014/main" id="{8E18C2C8-99D4-4C0C-AAA5-D479768E83DB}"/>
              </a:ext>
            </a:extLst>
          </p:cNvPr>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60">
                <a:solidFill>
                  <a:schemeClr val="tx1">
                    <a:tint val="75000"/>
                  </a:schemeClr>
                </a:solidFill>
              </a:defRPr>
            </a:lvl1pPr>
          </a:lstStyle>
          <a:p>
            <a:pPr lvl="0"/>
            <a:fld id="{FA0CD8F3-538B-42BA-8402-664AE8C75302}" type="slidenum">
              <a:rPr lang="en-US" altLang="ja-JP" smtClean="0"/>
              <a:t>‹#›</a:t>
            </a:fld>
            <a:endParaRPr lang="ja-JP" altLang="en-US"/>
          </a:p>
        </p:txBody>
      </p:sp>
    </p:spTree>
    <p:extLst>
      <p:ext uri="{BB962C8B-B14F-4D97-AF65-F5344CB8AC3E}">
        <p14:creationId xmlns:p14="http://schemas.microsoft.com/office/powerpoint/2010/main" val="3155588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ja-JP"/>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E9D30E-3B20-4B1B-AC9A-457D1D765AC1}"/>
              </a:ext>
            </a:extLst>
          </p:cNvPr>
          <p:cNvSpPr>
            <a:spLocks noGrp="1"/>
          </p:cNvSpPr>
          <p:nvPr>
            <p:ph type="ctrTitle"/>
          </p:nvPr>
        </p:nvSpPr>
        <p:spPr>
          <a:xfrm>
            <a:off x="1324897" y="3169864"/>
            <a:ext cx="9601200" cy="1679135"/>
          </a:xfrm>
        </p:spPr>
        <p:txBody>
          <a:bodyPr>
            <a:normAutofit/>
          </a:bodyPr>
          <a:lstStyle/>
          <a:p>
            <a:r>
              <a:rPr kumimoji="1" lang="ja-JP" altLang="en-US" dirty="0">
                <a:latin typeface="BIZ UDPゴシック" panose="020B0400000000000000" pitchFamily="50" charset="-128"/>
                <a:ea typeface="BIZ UDPゴシック" panose="020B0400000000000000" pitchFamily="50" charset="-128"/>
              </a:rPr>
              <a:t>大阪府少子化対策プラン</a:t>
            </a:r>
          </a:p>
        </p:txBody>
      </p:sp>
      <p:sp>
        <p:nvSpPr>
          <p:cNvPr id="3" name="字幕 2">
            <a:extLst>
              <a:ext uri="{FF2B5EF4-FFF2-40B4-BE49-F238E27FC236}">
                <a16:creationId xmlns:a16="http://schemas.microsoft.com/office/drawing/2014/main" id="{58B5C123-0C00-4743-BB3D-0C9A57AB7F09}"/>
              </a:ext>
            </a:extLst>
          </p:cNvPr>
          <p:cNvSpPr>
            <a:spLocks noGrp="1"/>
          </p:cNvSpPr>
          <p:nvPr>
            <p:ph type="subTitle" idx="1"/>
          </p:nvPr>
        </p:nvSpPr>
        <p:spPr>
          <a:xfrm>
            <a:off x="1600200" y="5102615"/>
            <a:ext cx="9601200" cy="2318067"/>
          </a:xfrm>
        </p:spPr>
        <p:txBody>
          <a:bodyPr/>
          <a:lstStyle/>
          <a:p>
            <a:endParaRPr kumimoji="1" lang="en-US" altLang="ja-JP" dirty="0"/>
          </a:p>
          <a:p>
            <a:endParaRPr kumimoji="1" lang="ja-JP" altLang="en-US" dirty="0"/>
          </a:p>
        </p:txBody>
      </p:sp>
      <p:sp>
        <p:nvSpPr>
          <p:cNvPr id="4" name="楕円 78">
            <a:extLst>
              <a:ext uri="{FF2B5EF4-FFF2-40B4-BE49-F238E27FC236}">
                <a16:creationId xmlns:a16="http://schemas.microsoft.com/office/drawing/2014/main" id="{8618A2C5-0FE5-4A09-8909-7A45FCEAEA83}"/>
              </a:ext>
            </a:extLst>
          </p:cNvPr>
          <p:cNvSpPr>
            <a:spLocks noChangeAspect="1"/>
          </p:cNvSpPr>
          <p:nvPr/>
        </p:nvSpPr>
        <p:spPr>
          <a:xfrm>
            <a:off x="0" y="7288982"/>
            <a:ext cx="3893698" cy="2330009"/>
          </a:xfrm>
          <a:prstGeom prst="rect">
            <a:avLst/>
          </a:prstGeom>
          <a:solidFill>
            <a:srgbClr val="00B0F0">
              <a:alpha val="18000"/>
            </a:srgbClr>
          </a:solidFill>
          <a:ln>
            <a:noFill/>
          </a:ln>
          <a:effectLst>
            <a:softEdge rad="12700"/>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楕円 80">
            <a:extLst>
              <a:ext uri="{FF2B5EF4-FFF2-40B4-BE49-F238E27FC236}">
                <a16:creationId xmlns:a16="http://schemas.microsoft.com/office/drawing/2014/main" id="{C035E483-ECDB-4961-84B4-49FD9E7F6F4F}"/>
              </a:ext>
            </a:extLst>
          </p:cNvPr>
          <p:cNvSpPr>
            <a:spLocks noChangeAspect="1"/>
          </p:cNvSpPr>
          <p:nvPr/>
        </p:nvSpPr>
        <p:spPr>
          <a:xfrm>
            <a:off x="1946849" y="6457938"/>
            <a:ext cx="2791838" cy="1662088"/>
          </a:xfrm>
          <a:prstGeom prst="rect">
            <a:avLst/>
          </a:prstGeom>
          <a:solidFill>
            <a:srgbClr val="FFFF00">
              <a:alpha val="18000"/>
            </a:srgbClr>
          </a:solidFill>
          <a:ln>
            <a:noFill/>
          </a:ln>
          <a:effectLst>
            <a:softEdge rad="12700"/>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6" name="図 5">
            <a:extLst>
              <a:ext uri="{FF2B5EF4-FFF2-40B4-BE49-F238E27FC236}">
                <a16:creationId xmlns:a16="http://schemas.microsoft.com/office/drawing/2014/main" id="{AA397C59-8E39-4B43-AD56-2187D532D80B}"/>
              </a:ext>
            </a:extLst>
          </p:cNvPr>
          <p:cNvPicPr>
            <a:picLocks noChangeAspect="1"/>
          </p:cNvPicPr>
          <p:nvPr/>
        </p:nvPicPr>
        <p:blipFill>
          <a:blip r:embed="rId2"/>
          <a:stretch>
            <a:fillRect/>
          </a:stretch>
        </p:blipFill>
        <p:spPr>
          <a:xfrm>
            <a:off x="201208" y="199690"/>
            <a:ext cx="1915578" cy="639893"/>
          </a:xfrm>
          <a:prstGeom prst="rect">
            <a:avLst/>
          </a:prstGeom>
        </p:spPr>
      </p:pic>
      <p:sp>
        <p:nvSpPr>
          <p:cNvPr id="9" name="楕円 78">
            <a:extLst>
              <a:ext uri="{FF2B5EF4-FFF2-40B4-BE49-F238E27FC236}">
                <a16:creationId xmlns:a16="http://schemas.microsoft.com/office/drawing/2014/main" id="{A7DC7F2C-87F1-498C-A74D-B29AA9A685B4}"/>
              </a:ext>
            </a:extLst>
          </p:cNvPr>
          <p:cNvSpPr>
            <a:spLocks noChangeAspect="1"/>
          </p:cNvSpPr>
          <p:nvPr/>
        </p:nvSpPr>
        <p:spPr>
          <a:xfrm>
            <a:off x="7669623" y="1372406"/>
            <a:ext cx="2791838" cy="1670650"/>
          </a:xfrm>
          <a:prstGeom prst="rect">
            <a:avLst/>
          </a:prstGeom>
          <a:solidFill>
            <a:srgbClr val="00B0F0">
              <a:alpha val="18000"/>
            </a:srgbClr>
          </a:solidFill>
          <a:ln>
            <a:noFill/>
          </a:ln>
          <a:effectLst>
            <a:softEdge rad="12700"/>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楕円 80">
            <a:extLst>
              <a:ext uri="{FF2B5EF4-FFF2-40B4-BE49-F238E27FC236}">
                <a16:creationId xmlns:a16="http://schemas.microsoft.com/office/drawing/2014/main" id="{31599CCE-E715-410E-9DA7-5EB4F47855C5}"/>
              </a:ext>
            </a:extLst>
          </p:cNvPr>
          <p:cNvSpPr>
            <a:spLocks noChangeAspect="1"/>
          </p:cNvSpPr>
          <p:nvPr/>
        </p:nvSpPr>
        <p:spPr>
          <a:xfrm>
            <a:off x="8907902" y="0"/>
            <a:ext cx="3893698" cy="2318067"/>
          </a:xfrm>
          <a:prstGeom prst="rect">
            <a:avLst/>
          </a:prstGeom>
          <a:solidFill>
            <a:srgbClr val="FFFF00">
              <a:alpha val="18000"/>
            </a:srgbClr>
          </a:solidFill>
          <a:ln>
            <a:noFill/>
          </a:ln>
          <a:effectLst>
            <a:softEdge rad="12700"/>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タイトル 1">
            <a:extLst>
              <a:ext uri="{FF2B5EF4-FFF2-40B4-BE49-F238E27FC236}">
                <a16:creationId xmlns:a16="http://schemas.microsoft.com/office/drawing/2014/main" id="{42A050EF-D348-4915-A199-C1A9DEC26CFF}"/>
              </a:ext>
            </a:extLst>
          </p:cNvPr>
          <p:cNvSpPr txBox="1">
            <a:spLocks/>
          </p:cNvSpPr>
          <p:nvPr/>
        </p:nvSpPr>
        <p:spPr>
          <a:xfrm>
            <a:off x="5589269" y="8120026"/>
            <a:ext cx="7006591" cy="971267"/>
          </a:xfrm>
          <a:prstGeom prst="rect">
            <a:avLst/>
          </a:prstGeom>
        </p:spPr>
        <p:txBody>
          <a:bodyPr vert="horz" lIns="91440" tIns="45720" rIns="91440" bIns="45720" rtlCol="0" anchor="b">
            <a:normAutofit/>
          </a:bodyPr>
          <a:lstStyle>
            <a:lvl1pPr algn="ctr" defTabSz="960120" rtl="0" eaLnBrk="1" latinLnBrk="0" hangingPunct="1">
              <a:lnSpc>
                <a:spcPct val="90000"/>
              </a:lnSpc>
              <a:spcBef>
                <a:spcPct val="0"/>
              </a:spcBef>
              <a:buNone/>
              <a:defRPr kumimoji="1" sz="6300" kern="1200">
                <a:solidFill>
                  <a:schemeClr val="tx1"/>
                </a:solidFill>
                <a:latin typeface="+mj-lt"/>
                <a:ea typeface="+mj-ea"/>
                <a:cs typeface="+mj-cs"/>
              </a:defRPr>
            </a:lvl1pPr>
          </a:lstStyle>
          <a:p>
            <a:r>
              <a:rPr lang="ja-JP" altLang="en-US" sz="4000" dirty="0">
                <a:latin typeface="BIZ UDPゴシック" panose="020B0400000000000000" pitchFamily="50" charset="-128"/>
                <a:ea typeface="BIZ UDPゴシック" panose="020B0400000000000000" pitchFamily="50" charset="-128"/>
              </a:rPr>
              <a:t>令和８年３月</a:t>
            </a:r>
          </a:p>
        </p:txBody>
      </p:sp>
    </p:spTree>
    <p:extLst>
      <p:ext uri="{BB962C8B-B14F-4D97-AF65-F5344CB8AC3E}">
        <p14:creationId xmlns:p14="http://schemas.microsoft.com/office/powerpoint/2010/main" val="1829957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4B17167E-50DB-EBBF-5CCF-8DCB69496A99}"/>
              </a:ext>
            </a:extLst>
          </p:cNvPr>
          <p:cNvSpPr>
            <a:spLocks noGrp="1"/>
          </p:cNvSpPr>
          <p:nvPr>
            <p:ph type="sldNum" sz="quarter" idx="11"/>
          </p:nvPr>
        </p:nvSpPr>
        <p:spPr>
          <a:xfrm>
            <a:off x="9921240" y="9090023"/>
            <a:ext cx="2880360" cy="511177"/>
          </a:xfrm>
        </p:spPr>
        <p:txBody>
          <a:bodyPr/>
          <a:lstStyle/>
          <a:p>
            <a:r>
              <a:rPr lang="en-US" altLang="ja-JP" sz="1600" dirty="0">
                <a:latin typeface="BIZ UDPゴシック" panose="020B0400000000000000" pitchFamily="50" charset="-128"/>
                <a:ea typeface="BIZ UDPゴシック" panose="020B0400000000000000" pitchFamily="50" charset="-128"/>
              </a:rPr>
              <a:t>9</a:t>
            </a:r>
            <a:endParaRPr lang="ja-JP" altLang="en-US" sz="1600" dirty="0">
              <a:latin typeface="BIZ UDPゴシック" panose="020B0400000000000000" pitchFamily="50" charset="-128"/>
              <a:ea typeface="BIZ UDPゴシック" panose="020B0400000000000000" pitchFamily="50" charset="-128"/>
            </a:endParaRPr>
          </a:p>
        </p:txBody>
      </p:sp>
      <p:sp>
        <p:nvSpPr>
          <p:cNvPr id="40" name="正方形/長方形 39">
            <a:extLst>
              <a:ext uri="{FF2B5EF4-FFF2-40B4-BE49-F238E27FC236}">
                <a16:creationId xmlns:a16="http://schemas.microsoft.com/office/drawing/2014/main" id="{A3C15F82-5763-432D-8012-0F7AB337CB1D}"/>
              </a:ext>
            </a:extLst>
          </p:cNvPr>
          <p:cNvSpPr/>
          <p:nvPr/>
        </p:nvSpPr>
        <p:spPr>
          <a:xfrm>
            <a:off x="41705" y="2518890"/>
            <a:ext cx="1162326" cy="3366579"/>
          </a:xfrm>
          <a:prstGeom prst="rect">
            <a:avLst/>
          </a:prstGeom>
          <a:solidFill>
            <a:srgbClr val="9EE6F0"/>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schemeClr val="tx1"/>
                </a:solidFill>
                <a:latin typeface="BIZ UDPゴシック" panose="020B0400000000000000" pitchFamily="50" charset="-128"/>
                <a:ea typeface="BIZ UDPゴシック" panose="020B0400000000000000" pitchFamily="50" charset="-128"/>
              </a:rPr>
              <a:t>結婚の壁</a:t>
            </a:r>
            <a:endParaRPr lang="en-US" altLang="ja-JP" sz="1600" b="1"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600" dirty="0">
                <a:latin typeface="BIZ UDPゴシック" panose="020B0400000000000000" pitchFamily="50" charset="-128"/>
                <a:ea typeface="BIZ UDPゴシック" panose="020B0400000000000000" pitchFamily="50" charset="-128"/>
              </a:rPr>
              <a:t>（未婚化・</a:t>
            </a:r>
            <a:endParaRPr lang="en-US" altLang="ja-JP" sz="1600" dirty="0">
              <a:latin typeface="BIZ UDPゴシック" panose="020B0400000000000000" pitchFamily="50" charset="-128"/>
              <a:ea typeface="BIZ UDPゴシック" panose="020B0400000000000000" pitchFamily="50" charset="-128"/>
            </a:endParaRPr>
          </a:p>
          <a:p>
            <a:pPr algn="ctr"/>
            <a:r>
              <a:rPr lang="ja-JP" altLang="en-US" sz="1600" dirty="0">
                <a:latin typeface="BIZ UDPゴシック" panose="020B0400000000000000" pitchFamily="50" charset="-128"/>
                <a:ea typeface="BIZ UDPゴシック" panose="020B0400000000000000" pitchFamily="50" charset="-128"/>
              </a:rPr>
              <a:t>　晩婚化）</a:t>
            </a:r>
            <a:endParaRPr lang="en-US" altLang="ja-JP" sz="1600" dirty="0">
              <a:latin typeface="BIZ UDPゴシック" panose="020B0400000000000000" pitchFamily="50" charset="-128"/>
              <a:ea typeface="BIZ UDPゴシック" panose="020B0400000000000000" pitchFamily="50" charset="-128"/>
            </a:endParaRPr>
          </a:p>
        </p:txBody>
      </p:sp>
      <p:sp>
        <p:nvSpPr>
          <p:cNvPr id="41" name="正方形/長方形 40">
            <a:extLst>
              <a:ext uri="{FF2B5EF4-FFF2-40B4-BE49-F238E27FC236}">
                <a16:creationId xmlns:a16="http://schemas.microsoft.com/office/drawing/2014/main" id="{42EDAD47-DA54-46BF-BEC8-6B9D0E6ECB48}"/>
              </a:ext>
            </a:extLst>
          </p:cNvPr>
          <p:cNvSpPr/>
          <p:nvPr/>
        </p:nvSpPr>
        <p:spPr>
          <a:xfrm>
            <a:off x="41705" y="5926059"/>
            <a:ext cx="1162326" cy="3568137"/>
          </a:xfrm>
          <a:prstGeom prst="rect">
            <a:avLst/>
          </a:prstGeom>
          <a:solidFill>
            <a:srgbClr val="9EE6F0"/>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schemeClr val="tx1"/>
                </a:solidFill>
                <a:latin typeface="BIZ UDPゴシック" panose="020B0400000000000000" pitchFamily="50" charset="-128"/>
                <a:ea typeface="BIZ UDPゴシック" panose="020B0400000000000000" pitchFamily="50" charset="-128"/>
              </a:rPr>
              <a:t>１人目の壁</a:t>
            </a:r>
            <a:endParaRPr lang="en-US" altLang="ja-JP" sz="1600" b="1"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600" b="1" dirty="0">
                <a:solidFill>
                  <a:schemeClr val="tx1"/>
                </a:solidFill>
                <a:latin typeface="BIZ UDPゴシック" panose="020B0400000000000000" pitchFamily="50" charset="-128"/>
                <a:ea typeface="BIZ UDPゴシック" panose="020B0400000000000000" pitchFamily="50" charset="-128"/>
              </a:rPr>
              <a:t>２人目の壁</a:t>
            </a:r>
            <a:endParaRPr lang="en-US" altLang="ja-JP" sz="1600" b="1"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600" dirty="0">
                <a:latin typeface="BIZ UDPゴシック" panose="020B0400000000000000" pitchFamily="50" charset="-128"/>
                <a:ea typeface="BIZ UDPゴシック" panose="020B0400000000000000" pitchFamily="50" charset="-128"/>
              </a:rPr>
              <a:t>（出生率の低下）</a:t>
            </a:r>
            <a:endParaRPr lang="en-US" altLang="ja-JP" sz="1600" dirty="0">
              <a:latin typeface="BIZ UDPゴシック" panose="020B0400000000000000" pitchFamily="50" charset="-128"/>
              <a:ea typeface="BIZ UDPゴシック" panose="020B0400000000000000" pitchFamily="50" charset="-128"/>
            </a:endParaRPr>
          </a:p>
        </p:txBody>
      </p:sp>
      <p:sp>
        <p:nvSpPr>
          <p:cNvPr id="42" name="正方形/長方形 41">
            <a:extLst>
              <a:ext uri="{FF2B5EF4-FFF2-40B4-BE49-F238E27FC236}">
                <a16:creationId xmlns:a16="http://schemas.microsoft.com/office/drawing/2014/main" id="{7CCCA4C6-99AD-4BCB-898C-E39B9D941EB4}"/>
              </a:ext>
            </a:extLst>
          </p:cNvPr>
          <p:cNvSpPr/>
          <p:nvPr/>
        </p:nvSpPr>
        <p:spPr>
          <a:xfrm>
            <a:off x="1267094" y="2518890"/>
            <a:ext cx="5688000" cy="3366579"/>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nSpc>
                <a:spcPts val="1500"/>
              </a:lnSpc>
            </a:pPr>
            <a:r>
              <a:rPr lang="ja-JP" altLang="en-US" sz="1600" b="1" dirty="0">
                <a:solidFill>
                  <a:schemeClr val="tx1"/>
                </a:solidFill>
                <a:latin typeface="BIZ UDPゴシック" panose="020B0400000000000000" pitchFamily="50" charset="-128"/>
                <a:ea typeface="BIZ UDPゴシック" panose="020B0400000000000000" pitchFamily="50" charset="-128"/>
              </a:rPr>
              <a:t>○生活面での不安、出会いの機会の減少</a:t>
            </a:r>
            <a:endParaRPr lang="en-US" altLang="ja-JP" sz="1600" b="1"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＊結婚する際に障がいとなること</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・収入など経済的理由（男性：</a:t>
            </a:r>
            <a:r>
              <a:rPr lang="en-US" altLang="ja-JP" sz="1400" dirty="0">
                <a:solidFill>
                  <a:schemeClr val="tx1"/>
                </a:solidFill>
                <a:latin typeface="BIZ UDPゴシック" panose="020B0400000000000000" pitchFamily="50" charset="-128"/>
                <a:ea typeface="BIZ UDPゴシック" panose="020B0400000000000000" pitchFamily="50" charset="-128"/>
              </a:rPr>
              <a:t>50.3</a:t>
            </a:r>
            <a:r>
              <a:rPr lang="ja-JP" altLang="en-US" sz="1400" dirty="0">
                <a:solidFill>
                  <a:schemeClr val="tx1"/>
                </a:solidFill>
                <a:latin typeface="BIZ UDPゴシック" panose="020B0400000000000000" pitchFamily="50" charset="-128"/>
                <a:ea typeface="BIZ UDPゴシック" panose="020B0400000000000000" pitchFamily="50" charset="-128"/>
              </a:rPr>
              <a:t>％、女性：</a:t>
            </a:r>
            <a:r>
              <a:rPr lang="en-US" altLang="ja-JP" sz="1400" dirty="0">
                <a:solidFill>
                  <a:schemeClr val="tx1"/>
                </a:solidFill>
                <a:latin typeface="BIZ UDPゴシック" panose="020B0400000000000000" pitchFamily="50" charset="-128"/>
                <a:ea typeface="BIZ UDPゴシック" panose="020B0400000000000000" pitchFamily="50" charset="-128"/>
              </a:rPr>
              <a:t>39.2</a:t>
            </a:r>
            <a:r>
              <a:rPr lang="ja-JP" altLang="en-US" sz="1400" dirty="0">
                <a:solidFill>
                  <a:schemeClr val="tx1"/>
                </a:solidFill>
                <a:latin typeface="BIZ UDPゴシック" panose="020B0400000000000000" pitchFamily="50" charset="-128"/>
                <a:ea typeface="BIZ UDPゴシック" panose="020B0400000000000000" pitchFamily="50" charset="-128"/>
              </a:rPr>
              <a:t>％）</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・相手が見つからない（男性：</a:t>
            </a:r>
            <a:r>
              <a:rPr lang="en-US" altLang="ja-JP" sz="1400" dirty="0">
                <a:solidFill>
                  <a:schemeClr val="tx1"/>
                </a:solidFill>
                <a:latin typeface="BIZ UDPゴシック" panose="020B0400000000000000" pitchFamily="50" charset="-128"/>
                <a:ea typeface="BIZ UDPゴシック" panose="020B0400000000000000" pitchFamily="50" charset="-128"/>
              </a:rPr>
              <a:t>33.3</a:t>
            </a:r>
            <a:r>
              <a:rPr lang="ja-JP" altLang="en-US" sz="1400" dirty="0">
                <a:solidFill>
                  <a:schemeClr val="tx1"/>
                </a:solidFill>
                <a:latin typeface="BIZ UDPゴシック" panose="020B0400000000000000" pitchFamily="50" charset="-128"/>
                <a:ea typeface="BIZ UDPゴシック" panose="020B0400000000000000" pitchFamily="50" charset="-128"/>
              </a:rPr>
              <a:t>％、女性：</a:t>
            </a:r>
            <a:r>
              <a:rPr lang="en-US" altLang="ja-JP" sz="1400" dirty="0">
                <a:solidFill>
                  <a:schemeClr val="tx1"/>
                </a:solidFill>
                <a:latin typeface="BIZ UDPゴシック" panose="020B0400000000000000" pitchFamily="50" charset="-128"/>
                <a:ea typeface="BIZ UDPゴシック" panose="020B0400000000000000" pitchFamily="50" charset="-128"/>
              </a:rPr>
              <a:t>34.7</a:t>
            </a:r>
            <a:r>
              <a:rPr lang="ja-JP" altLang="en-US" sz="1400" dirty="0">
                <a:solidFill>
                  <a:schemeClr val="tx1"/>
                </a:solidFill>
                <a:latin typeface="BIZ UDPゴシック" panose="020B0400000000000000" pitchFamily="50" charset="-128"/>
                <a:ea typeface="BIZ UDPゴシック" panose="020B0400000000000000" pitchFamily="50" charset="-128"/>
              </a:rPr>
              <a:t>％）</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spcBef>
                <a:spcPts val="600"/>
              </a:spcBef>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▶［独身者の声］</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en-US" altLang="ja-JP" sz="1200" dirty="0">
                <a:solidFill>
                  <a:schemeClr val="tx1"/>
                </a:solidFill>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一定の経済力がないと結婚を躊躇、</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en-US" altLang="ja-JP" sz="1200" dirty="0">
                <a:solidFill>
                  <a:schemeClr val="tx1"/>
                </a:solidFill>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職場・コミュニティでの出会いが減少、</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en-US" altLang="ja-JP" sz="1200" dirty="0">
                <a:solidFill>
                  <a:schemeClr val="tx1"/>
                </a:solidFill>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婚活アプリは丁寧な対応が必要で躊躇</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spcBef>
                <a:spcPts val="600"/>
              </a:spcBef>
            </a:pPr>
            <a:r>
              <a:rPr lang="ja-JP" altLang="en-US" sz="1600" b="1" dirty="0">
                <a:solidFill>
                  <a:schemeClr val="tx1"/>
                </a:solidFill>
                <a:latin typeface="BIZ UDPゴシック" panose="020B0400000000000000" pitchFamily="50" charset="-128"/>
                <a:ea typeface="BIZ UDPゴシック" panose="020B0400000000000000" pitchFamily="50" charset="-128"/>
              </a:rPr>
              <a:t>○結婚による生活リズムの変化への拒否感、婚活に消極的</a:t>
            </a:r>
            <a:endParaRPr lang="en-US" altLang="ja-JP" sz="1600" b="1"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＊結婚のデメリット</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・自分の時間が減少（</a:t>
            </a:r>
            <a:r>
              <a:rPr lang="en-US" altLang="ja-JP" sz="1400" dirty="0">
                <a:solidFill>
                  <a:schemeClr val="tx1"/>
                </a:solidFill>
                <a:latin typeface="BIZ UDPゴシック" panose="020B0400000000000000" pitchFamily="50" charset="-128"/>
                <a:ea typeface="BIZ UDPゴシック" panose="020B0400000000000000" pitchFamily="50" charset="-128"/>
              </a:rPr>
              <a:t>20</a:t>
            </a:r>
            <a:r>
              <a:rPr lang="ja-JP" altLang="en-US" sz="1400" dirty="0">
                <a:solidFill>
                  <a:schemeClr val="tx1"/>
                </a:solidFill>
                <a:latin typeface="BIZ UDPゴシック" panose="020B0400000000000000" pitchFamily="50" charset="-128"/>
                <a:ea typeface="BIZ UDPゴシック" panose="020B0400000000000000" pitchFamily="50" charset="-128"/>
              </a:rPr>
              <a:t>代：</a:t>
            </a:r>
            <a:r>
              <a:rPr lang="en-US" altLang="ja-JP" sz="1400" dirty="0">
                <a:solidFill>
                  <a:schemeClr val="tx1"/>
                </a:solidFill>
                <a:latin typeface="BIZ UDPゴシック" panose="020B0400000000000000" pitchFamily="50" charset="-128"/>
                <a:ea typeface="BIZ UDPゴシック" panose="020B0400000000000000" pitchFamily="50" charset="-128"/>
              </a:rPr>
              <a:t>46.3</a:t>
            </a:r>
            <a:r>
              <a:rPr lang="ja-JP" altLang="en-US" sz="1400" dirty="0">
                <a:solidFill>
                  <a:schemeClr val="tx1"/>
                </a:solidFill>
                <a:latin typeface="BIZ UDPゴシック" panose="020B0400000000000000" pitchFamily="50" charset="-128"/>
                <a:ea typeface="BIZ UDPゴシック" panose="020B0400000000000000" pitchFamily="50" charset="-128"/>
              </a:rPr>
              <a:t>％、</a:t>
            </a:r>
            <a:r>
              <a:rPr lang="en-US" altLang="ja-JP" sz="1400" dirty="0">
                <a:solidFill>
                  <a:schemeClr val="tx1"/>
                </a:solidFill>
                <a:latin typeface="BIZ UDPゴシック" panose="020B0400000000000000" pitchFamily="50" charset="-128"/>
                <a:ea typeface="BIZ UDPゴシック" panose="020B0400000000000000" pitchFamily="50" charset="-128"/>
              </a:rPr>
              <a:t>30</a:t>
            </a:r>
            <a:r>
              <a:rPr lang="ja-JP" altLang="en-US" sz="1400" dirty="0">
                <a:solidFill>
                  <a:schemeClr val="tx1"/>
                </a:solidFill>
                <a:latin typeface="BIZ UDPゴシック" panose="020B0400000000000000" pitchFamily="50" charset="-128"/>
                <a:ea typeface="BIZ UDPゴシック" panose="020B0400000000000000" pitchFamily="50" charset="-128"/>
              </a:rPr>
              <a:t>代：</a:t>
            </a:r>
            <a:r>
              <a:rPr lang="en-US" altLang="ja-JP" sz="1400" dirty="0">
                <a:solidFill>
                  <a:schemeClr val="tx1"/>
                </a:solidFill>
                <a:latin typeface="BIZ UDPゴシック" panose="020B0400000000000000" pitchFamily="50" charset="-128"/>
                <a:ea typeface="BIZ UDPゴシック" panose="020B0400000000000000" pitchFamily="50" charset="-128"/>
              </a:rPr>
              <a:t>54.4</a:t>
            </a:r>
            <a:r>
              <a:rPr lang="ja-JP" altLang="en-US" sz="1400" dirty="0">
                <a:solidFill>
                  <a:schemeClr val="tx1"/>
                </a:solidFill>
                <a:latin typeface="BIZ UDPゴシック" panose="020B0400000000000000" pitchFamily="50" charset="-128"/>
                <a:ea typeface="BIZ UDPゴシック" panose="020B0400000000000000" pitchFamily="50" charset="-128"/>
              </a:rPr>
              <a:t>％）</a:t>
            </a: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＊結婚相手を見つけること</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・「全く行動していない／あまり行動していない」の割合が</a:t>
            </a:r>
            <a:r>
              <a:rPr lang="en-US" altLang="ja-JP" sz="1400" dirty="0">
                <a:solidFill>
                  <a:schemeClr val="tx1"/>
                </a:solidFill>
                <a:latin typeface="BIZ UDPゴシック" panose="020B0400000000000000" pitchFamily="50" charset="-128"/>
                <a:ea typeface="BIZ UDPゴシック" panose="020B0400000000000000" pitchFamily="50" charset="-128"/>
              </a:rPr>
              <a:t>8</a:t>
            </a:r>
            <a:r>
              <a:rPr lang="ja-JP" altLang="en-US" sz="1400" dirty="0">
                <a:solidFill>
                  <a:schemeClr val="tx1"/>
                </a:solidFill>
                <a:latin typeface="BIZ UDPゴシック" panose="020B0400000000000000" pitchFamily="50" charset="-128"/>
                <a:ea typeface="BIZ UDPゴシック" panose="020B0400000000000000" pitchFamily="50" charset="-128"/>
              </a:rPr>
              <a:t>割超</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spcBef>
                <a:spcPts val="600"/>
              </a:spcBef>
            </a:pPr>
            <a:r>
              <a:rPr lang="ja-JP" altLang="en-US" sz="1400" dirty="0">
                <a:solidFill>
                  <a:schemeClr val="tx1"/>
                </a:solidFill>
                <a:latin typeface="BIZ UDPゴシック" panose="020B0400000000000000" pitchFamily="50" charset="-128"/>
                <a:ea typeface="BIZ UDPゴシック" panose="020B0400000000000000" pitchFamily="50" charset="-128"/>
              </a:rPr>
              <a:t>　　　　▶［独身者の声］</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今が楽しく周囲も独身が多く焦りなし、同棲による生活感の確認が必要、</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solidFill>
                <a:latin typeface="BIZ UDPゴシック" panose="020B0400000000000000" pitchFamily="50" charset="-128"/>
                <a:ea typeface="BIZ UDPゴシック" panose="020B0400000000000000" pitchFamily="50" charset="-128"/>
              </a:rPr>
              <a:t>　　　　　　自分自身のキャリア優先</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43" name="正方形/長方形 42">
            <a:extLst>
              <a:ext uri="{FF2B5EF4-FFF2-40B4-BE49-F238E27FC236}">
                <a16:creationId xmlns:a16="http://schemas.microsoft.com/office/drawing/2014/main" id="{124D5272-AD38-423E-939D-14E8330461F8}"/>
              </a:ext>
            </a:extLst>
          </p:cNvPr>
          <p:cNvSpPr/>
          <p:nvPr/>
        </p:nvSpPr>
        <p:spPr>
          <a:xfrm>
            <a:off x="1267094" y="5926059"/>
            <a:ext cx="5688000" cy="3551975"/>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nSpc>
                <a:spcPts val="1500"/>
              </a:lnSpc>
            </a:pPr>
            <a:r>
              <a:rPr lang="ja-JP" altLang="en-US" sz="1600" b="1" dirty="0">
                <a:solidFill>
                  <a:schemeClr val="tx1"/>
                </a:solidFill>
                <a:latin typeface="BIZ UDPゴシック" panose="020B0400000000000000" pitchFamily="50" charset="-128"/>
                <a:ea typeface="BIZ UDPゴシック" panose="020B0400000000000000" pitchFamily="50" charset="-128"/>
              </a:rPr>
              <a:t>○出産・子育てにおける経済的・身体的負担の増大</a:t>
            </a:r>
            <a:endParaRPr lang="en-US" altLang="ja-JP" sz="1600" b="1"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＊夫婦が理想の子ども数を持たない理由</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・子育てや教育にお金がかかり過ぎる（</a:t>
            </a:r>
            <a:r>
              <a:rPr lang="en-US" altLang="ja-JP" sz="1400" dirty="0">
                <a:solidFill>
                  <a:schemeClr val="tx1"/>
                </a:solidFill>
                <a:latin typeface="BIZ UDPゴシック" panose="020B0400000000000000" pitchFamily="50" charset="-128"/>
                <a:ea typeface="BIZ UDPゴシック" panose="020B0400000000000000" pitchFamily="50" charset="-128"/>
              </a:rPr>
              <a:t>52.6</a:t>
            </a:r>
            <a:r>
              <a:rPr lang="ja-JP" altLang="en-US" sz="1400" dirty="0">
                <a:solidFill>
                  <a:schemeClr val="tx1"/>
                </a:solidFill>
                <a:latin typeface="BIZ UDPゴシック" panose="020B0400000000000000" pitchFamily="50" charset="-128"/>
                <a:ea typeface="BIZ UDPゴシック" panose="020B0400000000000000" pitchFamily="50" charset="-128"/>
              </a:rPr>
              <a:t>％）</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・高年齢での出産は嫌（</a:t>
            </a:r>
            <a:r>
              <a:rPr lang="en-US" altLang="ja-JP" sz="1400" dirty="0">
                <a:solidFill>
                  <a:schemeClr val="tx1"/>
                </a:solidFill>
                <a:latin typeface="BIZ UDPゴシック" panose="020B0400000000000000" pitchFamily="50" charset="-128"/>
                <a:ea typeface="BIZ UDPゴシック" panose="020B0400000000000000" pitchFamily="50" charset="-128"/>
              </a:rPr>
              <a:t>40.4</a:t>
            </a:r>
            <a:r>
              <a:rPr lang="ja-JP" altLang="en-US" sz="1400" dirty="0">
                <a:solidFill>
                  <a:schemeClr val="tx1"/>
                </a:solidFill>
                <a:latin typeface="BIZ UDPゴシック" panose="020B0400000000000000" pitchFamily="50" charset="-128"/>
                <a:ea typeface="BIZ UDPゴシック" panose="020B0400000000000000" pitchFamily="50" charset="-128"/>
              </a:rPr>
              <a:t>％）</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spcBef>
                <a:spcPts val="600"/>
              </a:spcBef>
            </a:pPr>
            <a:r>
              <a:rPr lang="ja-JP" altLang="en-US" sz="1400" dirty="0">
                <a:solidFill>
                  <a:schemeClr val="tx1"/>
                </a:solidFill>
                <a:latin typeface="BIZ UDPゴシック" panose="020B0400000000000000" pitchFamily="50" charset="-128"/>
                <a:ea typeface="BIZ UDPゴシック" panose="020B0400000000000000" pitchFamily="50" charset="-128"/>
              </a:rPr>
              <a:t>    　▶［子どものいない既婚者の声］</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en-US" altLang="ja-JP" sz="1200" dirty="0">
                <a:solidFill>
                  <a:schemeClr val="tx1"/>
                </a:solidFill>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保育料など金銭面での不安、</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solidFill>
                <a:latin typeface="BIZ UDPゴシック" panose="020B0400000000000000" pitchFamily="50" charset="-128"/>
                <a:ea typeface="BIZ UDPゴシック" panose="020B0400000000000000" pitchFamily="50" charset="-128"/>
              </a:rPr>
              <a:t>        高齢出産への不安</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600" b="1" dirty="0">
                <a:solidFill>
                  <a:schemeClr val="tx1"/>
                </a:solidFill>
                <a:latin typeface="BIZ UDPゴシック" panose="020B0400000000000000" pitchFamily="50" charset="-128"/>
                <a:ea typeface="BIZ UDPゴシック" panose="020B0400000000000000" pitchFamily="50" charset="-128"/>
              </a:rPr>
              <a:t>○進まない男性の育児休暇取得、ワンオペ育児</a:t>
            </a:r>
            <a:endParaRPr lang="en-US" altLang="ja-JP" sz="1600" b="1"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＊男性の育児休暇取得は大企業を中心に進んでいるが、取得期間が</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400" dirty="0">
                <a:solidFill>
                  <a:schemeClr val="tx1"/>
                </a:solidFill>
                <a:latin typeface="BIZ UDPゴシック" panose="020B0400000000000000" pitchFamily="50" charset="-128"/>
                <a:ea typeface="BIZ UDPゴシック" panose="020B0400000000000000" pitchFamily="50" charset="-128"/>
              </a:rPr>
              <a:t>1</a:t>
            </a:r>
            <a:r>
              <a:rPr lang="ja-JP" altLang="en-US" sz="1400" dirty="0">
                <a:solidFill>
                  <a:schemeClr val="tx1"/>
                </a:solidFill>
                <a:latin typeface="BIZ UDPゴシック" panose="020B0400000000000000" pitchFamily="50" charset="-128"/>
                <a:ea typeface="BIZ UDPゴシック" panose="020B0400000000000000" pitchFamily="50" charset="-128"/>
              </a:rPr>
              <a:t>ヶ月未満が約</a:t>
            </a:r>
            <a:r>
              <a:rPr lang="en-US" altLang="ja-JP" sz="1400" dirty="0">
                <a:solidFill>
                  <a:schemeClr val="tx1"/>
                </a:solidFill>
                <a:latin typeface="BIZ UDPゴシック" panose="020B0400000000000000" pitchFamily="50" charset="-128"/>
                <a:ea typeface="BIZ UDPゴシック" panose="020B0400000000000000" pitchFamily="50" charset="-128"/>
              </a:rPr>
              <a:t>6</a:t>
            </a:r>
            <a:r>
              <a:rPr lang="ja-JP" altLang="en-US" sz="1400" dirty="0">
                <a:solidFill>
                  <a:schemeClr val="tx1"/>
                </a:solidFill>
                <a:latin typeface="BIZ UDPゴシック" panose="020B0400000000000000" pitchFamily="50" charset="-128"/>
                <a:ea typeface="BIZ UDPゴシック" panose="020B0400000000000000" pitchFamily="50" charset="-128"/>
              </a:rPr>
              <a:t>割　　</a:t>
            </a:r>
            <a:endParaRPr lang="en-US" altLang="ja-JP" sz="1400" dirty="0">
              <a:solidFill>
                <a:schemeClr val="tx1"/>
              </a:solidFill>
              <a:highlight>
                <a:srgbClr val="808080"/>
              </a:highlight>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＊夫婦の家事・育児時間は</a:t>
            </a:r>
            <a:r>
              <a:rPr lang="en-US" altLang="ja-JP" sz="1400" dirty="0">
                <a:solidFill>
                  <a:schemeClr val="tx1"/>
                </a:solidFill>
                <a:latin typeface="BIZ UDPゴシック" panose="020B0400000000000000" pitchFamily="50" charset="-128"/>
                <a:ea typeface="BIZ UDPゴシック" panose="020B0400000000000000" pitchFamily="50" charset="-128"/>
              </a:rPr>
              <a:t>6</a:t>
            </a:r>
            <a:r>
              <a:rPr lang="ja-JP" altLang="en-US" sz="1400" dirty="0">
                <a:solidFill>
                  <a:schemeClr val="tx1"/>
                </a:solidFill>
                <a:latin typeface="BIZ UDPゴシック" panose="020B0400000000000000" pitchFamily="50" charset="-128"/>
                <a:ea typeface="BIZ UDPゴシック" panose="020B0400000000000000" pitchFamily="50" charset="-128"/>
              </a:rPr>
              <a:t>時間以上の差</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spcBef>
                <a:spcPts val="600"/>
              </a:spcBef>
            </a:pPr>
            <a:r>
              <a:rPr lang="ja-JP" altLang="en-US" sz="1400" dirty="0">
                <a:solidFill>
                  <a:schemeClr val="tx1"/>
                </a:solidFill>
                <a:latin typeface="BIZ UDPゴシック" panose="020B0400000000000000" pitchFamily="50" charset="-128"/>
                <a:ea typeface="BIZ UDPゴシック" panose="020B0400000000000000" pitchFamily="50" charset="-128"/>
              </a:rPr>
              <a:t>　　　▶［子育て世帯の声］</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　育児休暇取得時の業務の引継が困難、</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solidFill>
                <a:latin typeface="BIZ UDPゴシック" panose="020B0400000000000000" pitchFamily="50" charset="-128"/>
                <a:ea typeface="BIZ UDPゴシック" panose="020B0400000000000000" pitchFamily="50" charset="-128"/>
              </a:rPr>
              <a:t>　　　　 職場内に未婚者が増加しているので育児休暇をとりにくい、</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solidFill>
                <a:latin typeface="BIZ UDPゴシック" panose="020B0400000000000000" pitchFamily="50" charset="-128"/>
                <a:ea typeface="BIZ UDPゴシック" panose="020B0400000000000000" pitchFamily="50" charset="-128"/>
              </a:rPr>
              <a:t>　　     子どもの病気などの急な対応は女性が担うことが多い</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
        <p:nvSpPr>
          <p:cNvPr id="44" name="正方形/長方形 43">
            <a:extLst>
              <a:ext uri="{FF2B5EF4-FFF2-40B4-BE49-F238E27FC236}">
                <a16:creationId xmlns:a16="http://schemas.microsoft.com/office/drawing/2014/main" id="{22FBDCFD-66E5-4447-962F-BB607D353AB7}"/>
              </a:ext>
            </a:extLst>
          </p:cNvPr>
          <p:cNvSpPr/>
          <p:nvPr/>
        </p:nvSpPr>
        <p:spPr>
          <a:xfrm>
            <a:off x="7008431" y="2515820"/>
            <a:ext cx="5688000" cy="3366580"/>
          </a:xfrm>
          <a:prstGeom prst="rect">
            <a:avLst/>
          </a:prstGeom>
          <a:ln/>
        </p:spPr>
        <p:style>
          <a:lnRef idx="2">
            <a:schemeClr val="dk1"/>
          </a:lnRef>
          <a:fillRef idx="1">
            <a:schemeClr val="lt1"/>
          </a:fillRef>
          <a:effectRef idx="0">
            <a:schemeClr val="dk1"/>
          </a:effectRef>
          <a:fontRef idx="minor">
            <a:schemeClr val="dk1"/>
          </a:fontRef>
        </p:style>
        <p:txBody>
          <a:bodyPr rtlCol="0" anchor="t"/>
          <a:lstStyle/>
          <a:p>
            <a:pPr>
              <a:lnSpc>
                <a:spcPts val="1500"/>
              </a:lnSpc>
            </a:pPr>
            <a:r>
              <a:rPr lang="en-US" altLang="ja-JP" sz="1300" b="1" dirty="0">
                <a:latin typeface="BIZ UDPゴシック" panose="020B0400000000000000" pitchFamily="50" charset="-128"/>
                <a:ea typeface="BIZ UDPゴシック" panose="020B0400000000000000" pitchFamily="50" charset="-128"/>
              </a:rPr>
              <a:t>【</a:t>
            </a:r>
            <a:r>
              <a:rPr lang="ja-JP" altLang="en-US" sz="1300" b="1" dirty="0">
                <a:latin typeface="BIZ UDPゴシック" panose="020B0400000000000000" pitchFamily="50" charset="-128"/>
                <a:ea typeface="BIZ UDPゴシック" panose="020B0400000000000000" pitchFamily="50" charset="-128"/>
              </a:rPr>
              <a:t>ポイント</a:t>
            </a:r>
            <a:r>
              <a:rPr lang="en-US" altLang="ja-JP" sz="1300" b="1" dirty="0">
                <a:latin typeface="BIZ UDPゴシック" panose="020B0400000000000000" pitchFamily="50" charset="-128"/>
                <a:ea typeface="BIZ UDPゴシック" panose="020B0400000000000000" pitchFamily="50" charset="-128"/>
              </a:rPr>
              <a:t>】</a:t>
            </a:r>
          </a:p>
          <a:p>
            <a:pPr>
              <a:lnSpc>
                <a:spcPts val="1500"/>
              </a:lnSpc>
            </a:pPr>
            <a:r>
              <a:rPr lang="ja-JP" altLang="en-US" sz="1300" dirty="0">
                <a:latin typeface="BIZ UDPゴシック" panose="020B0400000000000000" pitchFamily="50" charset="-128"/>
                <a:ea typeface="BIZ UDPゴシック" panose="020B0400000000000000" pitchFamily="50" charset="-128"/>
              </a:rPr>
              <a:t>○漠然と「結婚」は希望しているものの、経済面・生活面などで結婚条件が</a:t>
            </a:r>
            <a:endParaRPr lang="en-US" altLang="ja-JP" sz="1300" dirty="0">
              <a:latin typeface="BIZ UDPゴシック" panose="020B0400000000000000" pitchFamily="50" charset="-128"/>
              <a:ea typeface="BIZ UDPゴシック" panose="020B0400000000000000" pitchFamily="50" charset="-128"/>
            </a:endParaRPr>
          </a:p>
          <a:p>
            <a:pPr>
              <a:lnSpc>
                <a:spcPts val="1500"/>
              </a:lnSpc>
            </a:pPr>
            <a:r>
              <a:rPr lang="en-US" altLang="ja-JP" sz="1300" dirty="0">
                <a:latin typeface="BIZ UDPゴシック" panose="020B0400000000000000" pitchFamily="50" charset="-128"/>
                <a:ea typeface="BIZ UDPゴシック" panose="020B0400000000000000" pitchFamily="50" charset="-128"/>
              </a:rPr>
              <a:t>   </a:t>
            </a:r>
            <a:r>
              <a:rPr lang="ja-JP" altLang="en-US" sz="1300" dirty="0">
                <a:latin typeface="BIZ UDPゴシック" panose="020B0400000000000000" pitchFamily="50" charset="-128"/>
                <a:ea typeface="BIZ UDPゴシック" panose="020B0400000000000000" pitchFamily="50" charset="-128"/>
              </a:rPr>
              <a:t>整わないとなかなか結婚に踏み切らなくなっている。</a:t>
            </a:r>
            <a:endParaRPr lang="en-US" altLang="ja-JP" sz="1300" dirty="0">
              <a:latin typeface="BIZ UDPゴシック" panose="020B0400000000000000" pitchFamily="50" charset="-128"/>
              <a:ea typeface="BIZ UDPゴシック" panose="020B0400000000000000" pitchFamily="50" charset="-128"/>
            </a:endParaRPr>
          </a:p>
          <a:p>
            <a:pPr>
              <a:lnSpc>
                <a:spcPts val="1500"/>
              </a:lnSpc>
            </a:pPr>
            <a:r>
              <a:rPr lang="ja-JP" altLang="en-US" sz="1300" dirty="0">
                <a:latin typeface="BIZ UDPゴシック" panose="020B0400000000000000" pitchFamily="50" charset="-128"/>
                <a:ea typeface="BIZ UDPゴシック" panose="020B0400000000000000" pitchFamily="50" charset="-128"/>
              </a:rPr>
              <a:t>○婚活に消極的な者が多い。</a:t>
            </a:r>
            <a:endParaRPr lang="en-US" altLang="ja-JP" sz="1300" dirty="0">
              <a:latin typeface="BIZ UDPゴシック" panose="020B0400000000000000" pitchFamily="50" charset="-128"/>
              <a:ea typeface="BIZ UDPゴシック" panose="020B0400000000000000" pitchFamily="50" charset="-128"/>
            </a:endParaRPr>
          </a:p>
          <a:p>
            <a:pPr>
              <a:lnSpc>
                <a:spcPts val="1500"/>
              </a:lnSpc>
            </a:pPr>
            <a:endParaRPr lang="en-US" altLang="ja-JP" sz="1300" b="1" dirty="0">
              <a:latin typeface="BIZ UDPゴシック" panose="020B0400000000000000" pitchFamily="50" charset="-128"/>
              <a:ea typeface="BIZ UDPゴシック" panose="020B0400000000000000" pitchFamily="50" charset="-128"/>
            </a:endParaRPr>
          </a:p>
          <a:p>
            <a:pPr>
              <a:lnSpc>
                <a:spcPts val="1500"/>
              </a:lnSpc>
            </a:pPr>
            <a:r>
              <a:rPr lang="en-US" altLang="ja-JP" sz="1300" b="1" dirty="0">
                <a:latin typeface="BIZ UDPゴシック" panose="020B0400000000000000" pitchFamily="50" charset="-128"/>
                <a:ea typeface="BIZ UDPゴシック" panose="020B0400000000000000" pitchFamily="50" charset="-128"/>
              </a:rPr>
              <a:t>【</a:t>
            </a:r>
            <a:r>
              <a:rPr lang="ja-JP" altLang="en-US" sz="1300" b="1" dirty="0">
                <a:latin typeface="BIZ UDPゴシック" panose="020B0400000000000000" pitchFamily="50" charset="-128"/>
                <a:ea typeface="BIZ UDPゴシック" panose="020B0400000000000000" pitchFamily="50" charset="-128"/>
              </a:rPr>
              <a:t>対策について</a:t>
            </a:r>
            <a:r>
              <a:rPr lang="en-US" altLang="ja-JP" sz="1300" b="1" dirty="0">
                <a:latin typeface="BIZ UDPゴシック" panose="020B0400000000000000" pitchFamily="50" charset="-128"/>
                <a:ea typeface="BIZ UDPゴシック" panose="020B0400000000000000" pitchFamily="50" charset="-128"/>
              </a:rPr>
              <a:t>】</a:t>
            </a:r>
          </a:p>
          <a:p>
            <a:pPr>
              <a:lnSpc>
                <a:spcPts val="1500"/>
              </a:lnSpc>
            </a:pPr>
            <a:r>
              <a:rPr lang="ja-JP" altLang="en-US" sz="1300" dirty="0">
                <a:latin typeface="BIZ UDPゴシック" panose="020B0400000000000000" pitchFamily="50" charset="-128"/>
                <a:ea typeface="BIZ UDPゴシック" panose="020B0400000000000000" pitchFamily="50" charset="-128"/>
              </a:rPr>
              <a:t>○</a:t>
            </a:r>
            <a:r>
              <a:rPr lang="ja-JP" altLang="en-US" sz="1300" dirty="0">
                <a:solidFill>
                  <a:schemeClr val="tx1"/>
                </a:solidFill>
                <a:latin typeface="BIZ UDPゴシック" panose="020B0400000000000000" pitchFamily="50" charset="-128"/>
                <a:ea typeface="BIZ UDPゴシック" panose="020B0400000000000000" pitchFamily="50" charset="-128"/>
              </a:rPr>
              <a:t>結婚に対して慎重になっているため、ライフデザイン支援を通して、未婚者</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の方々に結婚・子育て等について適切な情報や好事例を発信することなど</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により、結婚への心理的ハードルを低減させていく必要がある。</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○婚活に消極的な者は婚活アプリや結婚相談所の利用も消極的。婚活アプリ</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については既に民間ベースで様々なサービスが提供されているものの、</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結婚相談所については利用料が高額などのハードルがあることから、結婚</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相談所の利用促進を図ることで婚活ツールの拡大を図っていく必要がある。</a:t>
            </a:r>
            <a:endParaRPr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45" name="正方形/長方形 44">
            <a:extLst>
              <a:ext uri="{FF2B5EF4-FFF2-40B4-BE49-F238E27FC236}">
                <a16:creationId xmlns:a16="http://schemas.microsoft.com/office/drawing/2014/main" id="{872A1A57-7054-44AF-82CE-6D15E5F9FC82}"/>
              </a:ext>
            </a:extLst>
          </p:cNvPr>
          <p:cNvSpPr/>
          <p:nvPr/>
        </p:nvSpPr>
        <p:spPr>
          <a:xfrm>
            <a:off x="7008431" y="5935785"/>
            <a:ext cx="5688000" cy="3542249"/>
          </a:xfrm>
          <a:prstGeom prst="rect">
            <a:avLst/>
          </a:prstGeom>
          <a:noFill/>
          <a:ln/>
        </p:spPr>
        <p:style>
          <a:lnRef idx="2">
            <a:schemeClr val="dk1"/>
          </a:lnRef>
          <a:fillRef idx="1">
            <a:schemeClr val="lt1"/>
          </a:fillRef>
          <a:effectRef idx="0">
            <a:schemeClr val="dk1"/>
          </a:effectRef>
          <a:fontRef idx="minor">
            <a:schemeClr val="dk1"/>
          </a:fontRef>
        </p:style>
        <p:txBody>
          <a:bodyPr rtlCol="0" anchor="t"/>
          <a:lstStyle/>
          <a:p>
            <a:pPr>
              <a:lnSpc>
                <a:spcPts val="1500"/>
              </a:lnSpc>
            </a:pPr>
            <a:r>
              <a:rPr lang="en-US" altLang="ja-JP" sz="1300" b="1" dirty="0">
                <a:latin typeface="BIZ UDPゴシック" panose="020B0400000000000000" pitchFamily="50" charset="-128"/>
                <a:ea typeface="BIZ UDPゴシック" panose="020B0400000000000000" pitchFamily="50" charset="-128"/>
              </a:rPr>
              <a:t>【</a:t>
            </a:r>
            <a:r>
              <a:rPr lang="ja-JP" altLang="en-US" sz="1300" b="1" dirty="0">
                <a:latin typeface="BIZ UDPゴシック" panose="020B0400000000000000" pitchFamily="50" charset="-128"/>
                <a:ea typeface="BIZ UDPゴシック" panose="020B0400000000000000" pitchFamily="50" charset="-128"/>
              </a:rPr>
              <a:t>ポイント</a:t>
            </a:r>
            <a:r>
              <a:rPr lang="en-US" altLang="ja-JP" sz="1300" b="1" dirty="0">
                <a:latin typeface="BIZ UDPゴシック" panose="020B0400000000000000" pitchFamily="50" charset="-128"/>
                <a:ea typeface="BIZ UDPゴシック" panose="020B0400000000000000" pitchFamily="50" charset="-128"/>
              </a:rPr>
              <a:t>】</a:t>
            </a:r>
          </a:p>
          <a:p>
            <a:pPr>
              <a:lnSpc>
                <a:spcPts val="1500"/>
              </a:lnSpc>
            </a:pPr>
            <a:r>
              <a:rPr lang="ja-JP" altLang="en-US" sz="1300" b="1" dirty="0">
                <a:latin typeface="BIZ UDPゴシック" panose="020B0400000000000000" pitchFamily="50" charset="-128"/>
                <a:ea typeface="BIZ UDPゴシック" panose="020B0400000000000000" pitchFamily="50" charset="-128"/>
              </a:rPr>
              <a:t>○</a:t>
            </a:r>
            <a:r>
              <a:rPr lang="ja-JP" altLang="en-US" sz="1300" dirty="0">
                <a:solidFill>
                  <a:schemeClr val="tx1"/>
                </a:solidFill>
                <a:latin typeface="BIZ UDPゴシック" panose="020B0400000000000000" pitchFamily="50" charset="-128"/>
                <a:ea typeface="BIZ UDPゴシック" panose="020B0400000000000000" pitchFamily="50" charset="-128"/>
              </a:rPr>
              <a:t>結婚後の共働きが一般化。</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latin typeface="BIZ UDPゴシック" panose="020B0400000000000000" pitchFamily="50" charset="-128"/>
                <a:ea typeface="BIZ UDPゴシック" panose="020B0400000000000000" pitchFamily="50" charset="-128"/>
              </a:rPr>
              <a:t>○経済的不安や高齢出産のリスク、育児休暇のとりにくさ・</a:t>
            </a:r>
            <a:endParaRPr lang="en-US" altLang="ja-JP" sz="1300" dirty="0">
              <a:latin typeface="BIZ UDPゴシック" panose="020B0400000000000000" pitchFamily="50" charset="-128"/>
              <a:ea typeface="BIZ UDPゴシック" panose="020B0400000000000000" pitchFamily="50" charset="-128"/>
            </a:endParaRPr>
          </a:p>
          <a:p>
            <a:pPr>
              <a:lnSpc>
                <a:spcPts val="1500"/>
              </a:lnSpc>
            </a:pPr>
            <a:r>
              <a:rPr lang="ja-JP" altLang="en-US" sz="1300" dirty="0">
                <a:latin typeface="BIZ UDPゴシック" panose="020B0400000000000000" pitchFamily="50" charset="-128"/>
                <a:ea typeface="BIZ UDPゴシック" panose="020B0400000000000000" pitchFamily="50" charset="-128"/>
              </a:rPr>
              <a:t>　 女性に偏った家事・育児負担などにより子どもを持つハードルが上昇して</a:t>
            </a:r>
            <a:endParaRPr lang="en-US" altLang="ja-JP" sz="1300" dirty="0">
              <a:latin typeface="BIZ UDPゴシック" panose="020B0400000000000000" pitchFamily="50" charset="-128"/>
              <a:ea typeface="BIZ UDPゴシック" panose="020B0400000000000000" pitchFamily="50" charset="-128"/>
            </a:endParaRPr>
          </a:p>
          <a:p>
            <a:pPr>
              <a:lnSpc>
                <a:spcPts val="1500"/>
              </a:lnSpc>
            </a:pPr>
            <a:r>
              <a:rPr lang="ja-JP" altLang="en-US" sz="1300" dirty="0">
                <a:latin typeface="BIZ UDPゴシック" panose="020B0400000000000000" pitchFamily="50" charset="-128"/>
                <a:ea typeface="BIZ UDPゴシック" panose="020B0400000000000000" pitchFamily="50" charset="-128"/>
              </a:rPr>
              <a:t>　 いる。</a:t>
            </a:r>
            <a:endParaRPr lang="en-US" altLang="ja-JP" sz="1300" dirty="0">
              <a:latin typeface="BIZ UDPゴシック" panose="020B0400000000000000" pitchFamily="50" charset="-128"/>
              <a:ea typeface="BIZ UDPゴシック" panose="020B0400000000000000" pitchFamily="50" charset="-128"/>
            </a:endParaRPr>
          </a:p>
          <a:p>
            <a:pPr>
              <a:lnSpc>
                <a:spcPts val="1500"/>
              </a:lnSpc>
            </a:pPr>
            <a:r>
              <a:rPr lang="ja-JP" altLang="en-US" sz="1300" dirty="0">
                <a:latin typeface="BIZ UDPゴシック" panose="020B0400000000000000" pitchFamily="50" charset="-128"/>
                <a:ea typeface="BIZ UDPゴシック" panose="020B0400000000000000" pitchFamily="50" charset="-128"/>
              </a:rPr>
              <a:t>○育児休業については制度は整備されているものの、職場の周囲の方々への</a:t>
            </a:r>
            <a:endParaRPr lang="en-US" altLang="ja-JP" sz="1300" dirty="0">
              <a:latin typeface="BIZ UDPゴシック" panose="020B0400000000000000" pitchFamily="50" charset="-128"/>
              <a:ea typeface="BIZ UDPゴシック" panose="020B0400000000000000" pitchFamily="50" charset="-128"/>
            </a:endParaRPr>
          </a:p>
          <a:p>
            <a:pPr>
              <a:lnSpc>
                <a:spcPts val="1500"/>
              </a:lnSpc>
            </a:pPr>
            <a:r>
              <a:rPr lang="en-US" altLang="ja-JP" sz="1300" dirty="0">
                <a:latin typeface="BIZ UDPゴシック" panose="020B0400000000000000" pitchFamily="50" charset="-128"/>
                <a:ea typeface="BIZ UDPゴシック" panose="020B0400000000000000" pitchFamily="50" charset="-128"/>
              </a:rPr>
              <a:t>   </a:t>
            </a:r>
            <a:r>
              <a:rPr lang="ja-JP" altLang="en-US" sz="1300" dirty="0">
                <a:latin typeface="BIZ UDPゴシック" panose="020B0400000000000000" pitchFamily="50" charset="-128"/>
                <a:ea typeface="BIZ UDPゴシック" panose="020B0400000000000000" pitchFamily="50" charset="-128"/>
              </a:rPr>
              <a:t>負担増、昇任・昇給への影響などにより取得しにくい。</a:t>
            </a:r>
            <a:endParaRPr lang="en-US" altLang="ja-JP" sz="1300" dirty="0">
              <a:latin typeface="BIZ UDPゴシック" panose="020B0400000000000000" pitchFamily="50" charset="-128"/>
              <a:ea typeface="BIZ UDPゴシック" panose="020B0400000000000000" pitchFamily="50" charset="-128"/>
            </a:endParaRPr>
          </a:p>
          <a:p>
            <a:pPr>
              <a:lnSpc>
                <a:spcPts val="1500"/>
              </a:lnSpc>
            </a:pPr>
            <a:endParaRPr lang="en-US" altLang="ja-JP" sz="1300" dirty="0">
              <a:latin typeface="BIZ UDPゴシック" panose="020B0400000000000000" pitchFamily="50" charset="-128"/>
              <a:ea typeface="BIZ UDPゴシック" panose="020B0400000000000000" pitchFamily="50" charset="-128"/>
            </a:endParaRPr>
          </a:p>
          <a:p>
            <a:pPr>
              <a:lnSpc>
                <a:spcPts val="1500"/>
              </a:lnSpc>
            </a:pPr>
            <a:r>
              <a:rPr lang="en-US" altLang="ja-JP" sz="1300" b="1" dirty="0">
                <a:latin typeface="BIZ UDPゴシック" panose="020B0400000000000000" pitchFamily="50" charset="-128"/>
                <a:ea typeface="BIZ UDPゴシック" panose="020B0400000000000000" pitchFamily="50" charset="-128"/>
              </a:rPr>
              <a:t>【</a:t>
            </a:r>
            <a:r>
              <a:rPr lang="ja-JP" altLang="en-US" sz="1300" b="1" dirty="0">
                <a:latin typeface="BIZ UDPゴシック" panose="020B0400000000000000" pitchFamily="50" charset="-128"/>
                <a:ea typeface="BIZ UDPゴシック" panose="020B0400000000000000" pitchFamily="50" charset="-128"/>
              </a:rPr>
              <a:t>対策について</a:t>
            </a:r>
            <a:r>
              <a:rPr lang="en-US" altLang="ja-JP" sz="1300" b="1" dirty="0">
                <a:latin typeface="BIZ UDPゴシック" panose="020B0400000000000000" pitchFamily="50" charset="-128"/>
                <a:ea typeface="BIZ UDPゴシック" panose="020B0400000000000000" pitchFamily="50" charset="-128"/>
              </a:rPr>
              <a:t>】</a:t>
            </a:r>
          </a:p>
          <a:p>
            <a:pPr>
              <a:lnSpc>
                <a:spcPts val="1500"/>
              </a:lnSpc>
            </a:pPr>
            <a:r>
              <a:rPr lang="ja-JP" altLang="en-US" sz="1300" dirty="0">
                <a:latin typeface="BIZ UDPゴシック" panose="020B0400000000000000" pitchFamily="50" charset="-128"/>
                <a:ea typeface="BIZ UDPゴシック" panose="020B0400000000000000" pitchFamily="50" charset="-128"/>
              </a:rPr>
              <a:t>○</a:t>
            </a:r>
            <a:r>
              <a:rPr lang="ja-JP" altLang="en-US" sz="1300" dirty="0">
                <a:solidFill>
                  <a:schemeClr val="tx1"/>
                </a:solidFill>
                <a:latin typeface="BIZ UDPゴシック" panose="020B0400000000000000" pitchFamily="50" charset="-128"/>
                <a:ea typeface="BIZ UDPゴシック" panose="020B0400000000000000" pitchFamily="50" charset="-128"/>
              </a:rPr>
              <a:t>経済的不安や高齢出産のリスクを懸念して子どもを持つことに躊躇し</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ている方々に対しては、ライフデザイン支援を通じて、出産や子育て</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en-US" altLang="ja-JP" sz="1300" dirty="0">
                <a:solidFill>
                  <a:schemeClr val="tx1"/>
                </a:solidFill>
                <a:latin typeface="BIZ UDPゴシック" panose="020B0400000000000000" pitchFamily="50" charset="-128"/>
                <a:ea typeface="BIZ UDPゴシック" panose="020B0400000000000000" pitchFamily="50" charset="-128"/>
              </a:rPr>
              <a:t> </a:t>
            </a:r>
            <a:r>
              <a:rPr lang="ja-JP" altLang="en-US" sz="1300" dirty="0">
                <a:solidFill>
                  <a:schemeClr val="tx1"/>
                </a:solidFill>
                <a:latin typeface="BIZ UDPゴシック" panose="020B0400000000000000" pitchFamily="50" charset="-128"/>
                <a:ea typeface="BIZ UDPゴシック" panose="020B0400000000000000" pitchFamily="50" charset="-128"/>
              </a:rPr>
              <a:t>　に関する適切な情報を発信していく必要がある。</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○子育てと仕事の両立が可能となるよう、市町村とともに保育・子育て</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環境の整備を図る必要がある。</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○家庭内での家事・育児が一方に偏ることがないよう「共育て」の意識</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醸成を図るとともに、育児休業を取得できるよう子育てしながら働き</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続ける（希望の働き方ができる）職場環境づくりのための啓発に中長</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300" dirty="0">
                <a:solidFill>
                  <a:schemeClr val="tx1"/>
                </a:solidFill>
                <a:latin typeface="BIZ UDPゴシック" panose="020B0400000000000000" pitchFamily="50" charset="-128"/>
                <a:ea typeface="BIZ UDPゴシック" panose="020B0400000000000000" pitchFamily="50" charset="-128"/>
              </a:rPr>
              <a:t>　 期的に取り組む必要がある。</a:t>
            </a:r>
            <a:endParaRPr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13" name="正方形/長方形 12">
            <a:extLst>
              <a:ext uri="{FF2B5EF4-FFF2-40B4-BE49-F238E27FC236}">
                <a16:creationId xmlns:a16="http://schemas.microsoft.com/office/drawing/2014/main" id="{0F7EFE21-7F47-41ED-BF43-FF82C52C0A94}"/>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a:t>
            </a:r>
            <a:r>
              <a:rPr lang="en-US" altLang="ja-JP" sz="2000" b="1" i="0" u="none" strike="noStrike" kern="1200" cap="none" spc="0" baseline="0" dirty="0">
                <a:solidFill>
                  <a:srgbClr val="FFFFFF"/>
                </a:solidFill>
                <a:uFillTx/>
                <a:latin typeface="BIZ UDPゴシック" pitchFamily="50"/>
                <a:ea typeface="BIZ UDPゴシック" pitchFamily="50"/>
              </a:rPr>
              <a:t>6</a:t>
            </a:r>
            <a:r>
              <a:rPr lang="ja-JP" altLang="en-US" sz="2000" b="1" i="0" u="none" strike="noStrike" kern="1200" cap="none" spc="0" baseline="0" dirty="0">
                <a:solidFill>
                  <a:srgbClr val="FFFFFF"/>
                </a:solidFill>
                <a:uFillTx/>
                <a:latin typeface="BIZ UDPゴシック" pitchFamily="50"/>
                <a:ea typeface="BIZ UDPゴシック" pitchFamily="50"/>
              </a:rPr>
              <a:t>　グループインタビュー</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
        <p:nvSpPr>
          <p:cNvPr id="12" name="テキスト ボックス 11">
            <a:extLst>
              <a:ext uri="{FF2B5EF4-FFF2-40B4-BE49-F238E27FC236}">
                <a16:creationId xmlns:a16="http://schemas.microsoft.com/office/drawing/2014/main" id="{2A6F1AF0-6B87-48E5-AD52-D272B1027545}"/>
              </a:ext>
            </a:extLst>
          </p:cNvPr>
          <p:cNvSpPr txBox="1"/>
          <p:nvPr/>
        </p:nvSpPr>
        <p:spPr>
          <a:xfrm>
            <a:off x="1267093" y="635663"/>
            <a:ext cx="11429337" cy="1815882"/>
          </a:xfrm>
          <a:prstGeom prst="rect">
            <a:avLst/>
          </a:prstGeom>
          <a:ln>
            <a:solidFill>
              <a:schemeClr val="bg1">
                <a:lumMod val="50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lang="ja-JP" altLang="en-US" sz="1600" dirty="0">
                <a:solidFill>
                  <a:srgbClr val="000000"/>
                </a:solidFill>
                <a:latin typeface="BIZ UDPゴシック" panose="020B0400000000000000" pitchFamily="50" charset="-128"/>
                <a:ea typeface="BIZ UDPゴシック" panose="020B0400000000000000" pitchFamily="50" charset="-128"/>
              </a:rPr>
              <a:t>○各４名で８グループでのグループインタビュー</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lang="ja-JP" altLang="en-US" sz="1600" kern="0" dirty="0">
                <a:solidFill>
                  <a:srgbClr val="000000"/>
                </a:solidFill>
                <a:latin typeface="BIZ UDPゴシック" panose="020B0400000000000000" pitchFamily="50" charset="-128"/>
                <a:ea typeface="BIZ UDPゴシック" panose="020B0400000000000000" pitchFamily="50" charset="-128"/>
              </a:rPr>
              <a:t>　　</a:t>
            </a:r>
            <a:endParaRPr lang="en-US" altLang="ja-JP" sz="1600" kern="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lang="en-US" altLang="ja-JP" sz="1600" kern="0" dirty="0">
                <a:solidFill>
                  <a:srgbClr val="000000"/>
                </a:solidFill>
                <a:latin typeface="BIZ UDPゴシック" panose="020B0400000000000000" pitchFamily="50" charset="-128"/>
                <a:ea typeface="BIZ UDPゴシック" panose="020B0400000000000000" pitchFamily="50" charset="-128"/>
              </a:rPr>
              <a:t>                          </a:t>
            </a:r>
            <a:endParaRPr kumimoji="1" lang="en-US" altLang="ja-JP" sz="1600" b="0"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D3D1908C-688F-4113-BAD6-DC535B9B87B1}"/>
              </a:ext>
            </a:extLst>
          </p:cNvPr>
          <p:cNvSpPr/>
          <p:nvPr/>
        </p:nvSpPr>
        <p:spPr>
          <a:xfrm>
            <a:off x="41705" y="635663"/>
            <a:ext cx="1162326" cy="1815882"/>
          </a:xfrm>
          <a:prstGeom prst="rect">
            <a:avLst/>
          </a:prstGeom>
          <a:solidFill>
            <a:schemeClr val="bg1">
              <a:lumMod val="85000"/>
            </a:schemeClr>
          </a:solidFill>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latin typeface="BIZ UDPゴシック" panose="020B0400000000000000" pitchFamily="50" charset="-128"/>
                <a:ea typeface="BIZ UDPゴシック" panose="020B0400000000000000" pitchFamily="50" charset="-128"/>
              </a:rPr>
              <a:t>調査</a:t>
            </a:r>
            <a:endParaRPr lang="en-US" altLang="ja-JP" sz="1600" dirty="0">
              <a:latin typeface="BIZ UDPゴシック" panose="020B0400000000000000" pitchFamily="50" charset="-128"/>
              <a:ea typeface="BIZ UDPゴシック" panose="020B0400000000000000" pitchFamily="50" charset="-128"/>
            </a:endParaRPr>
          </a:p>
          <a:p>
            <a:pPr algn="ctr"/>
            <a:r>
              <a:rPr lang="ja-JP" altLang="en-US" sz="1600" dirty="0">
                <a:latin typeface="BIZ UDPゴシック" panose="020B0400000000000000" pitchFamily="50" charset="-128"/>
                <a:ea typeface="BIZ UDPゴシック" panose="020B0400000000000000" pitchFamily="50" charset="-128"/>
              </a:rPr>
              <a:t>概要</a:t>
            </a:r>
            <a:endParaRPr lang="en-US" altLang="ja-JP" sz="16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BFA34561-ED44-4472-990B-10C7BC7F02A5}"/>
              </a:ext>
            </a:extLst>
          </p:cNvPr>
          <p:cNvSpPr txBox="1"/>
          <p:nvPr/>
        </p:nvSpPr>
        <p:spPr>
          <a:xfrm>
            <a:off x="1204031" y="1059716"/>
            <a:ext cx="1916769" cy="307777"/>
          </a:xfrm>
          <a:prstGeom prst="rect">
            <a:avLst/>
          </a:prstGeom>
          <a:noFill/>
        </p:spPr>
        <p:txBody>
          <a:bodyPr wrap="square">
            <a:spAutoFit/>
          </a:bodyPr>
          <a:lstStyle/>
          <a:p>
            <a:pPr algn="ctr"/>
            <a:r>
              <a:rPr lang="en-US" altLang="ja-JP" sz="1400" b="1" kern="0" dirty="0">
                <a:solidFill>
                  <a:srgbClr val="000000"/>
                </a:solidFill>
                <a:latin typeface="BIZ UDPゴシック" panose="020B0400000000000000" pitchFamily="50" charset="-128"/>
                <a:ea typeface="BIZ UDPゴシック" panose="020B0400000000000000" pitchFamily="50" charset="-128"/>
              </a:rPr>
              <a:t>《</a:t>
            </a:r>
            <a:r>
              <a:rPr lang="ja-JP" altLang="en-US" sz="1400" b="1" kern="0" dirty="0">
                <a:solidFill>
                  <a:srgbClr val="000000"/>
                </a:solidFill>
                <a:latin typeface="BIZ UDPゴシック" panose="020B0400000000000000" pitchFamily="50" charset="-128"/>
                <a:ea typeface="BIZ UDPゴシック" panose="020B0400000000000000" pitchFamily="50" charset="-128"/>
              </a:rPr>
              <a:t>グループ分け</a:t>
            </a:r>
            <a:r>
              <a:rPr lang="en-US" altLang="ja-JP" sz="1400" b="1" kern="0" dirty="0">
                <a:solidFill>
                  <a:srgbClr val="000000"/>
                </a:solidFill>
                <a:latin typeface="BIZ UDPゴシック" panose="020B0400000000000000" pitchFamily="50" charset="-128"/>
                <a:ea typeface="BIZ UDPゴシック" panose="020B0400000000000000" pitchFamily="50" charset="-128"/>
              </a:rPr>
              <a:t>》</a:t>
            </a:r>
            <a:r>
              <a:rPr lang="ja-JP" altLang="en-US" sz="1400" b="1" kern="0" dirty="0">
                <a:solidFill>
                  <a:srgbClr val="000000"/>
                </a:solidFill>
                <a:latin typeface="BIZ UDPゴシック" panose="020B0400000000000000" pitchFamily="50" charset="-128"/>
                <a:ea typeface="BIZ UDPゴシック" panose="020B0400000000000000" pitchFamily="50" charset="-128"/>
              </a:rPr>
              <a:t> </a:t>
            </a:r>
            <a:endParaRPr lang="ja-JP" altLang="en-US" sz="1400" b="1" dirty="0"/>
          </a:p>
        </p:txBody>
      </p:sp>
      <p:sp>
        <p:nvSpPr>
          <p:cNvPr id="17" name="テキスト ボックス 16">
            <a:extLst>
              <a:ext uri="{FF2B5EF4-FFF2-40B4-BE49-F238E27FC236}">
                <a16:creationId xmlns:a16="http://schemas.microsoft.com/office/drawing/2014/main" id="{B75B6571-C217-4E3D-B351-169190A22833}"/>
              </a:ext>
            </a:extLst>
          </p:cNvPr>
          <p:cNvSpPr txBox="1"/>
          <p:nvPr/>
        </p:nvSpPr>
        <p:spPr>
          <a:xfrm>
            <a:off x="1661272" y="1243047"/>
            <a:ext cx="8661148" cy="1169551"/>
          </a:xfrm>
          <a:prstGeom prst="rect">
            <a:avLst/>
          </a:prstGeom>
          <a:noFill/>
        </p:spPr>
        <p:txBody>
          <a:bodyPr wrap="square">
            <a:spAutoFit/>
          </a:bodyPr>
          <a:lstStyle/>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lang="ja-JP" altLang="en-US" sz="1400" kern="0" dirty="0">
                <a:solidFill>
                  <a:srgbClr val="000000"/>
                </a:solidFill>
                <a:latin typeface="BIZ UDPゴシック" panose="020B0400000000000000" pitchFamily="50" charset="-128"/>
                <a:ea typeface="BIZ UDPゴシック" panose="020B0400000000000000" pitchFamily="50" charset="-128"/>
              </a:rPr>
              <a:t>・未婚社会人 （男女別、</a:t>
            </a:r>
            <a:r>
              <a:rPr lang="en-US" altLang="ja-JP" sz="1400" kern="0" dirty="0">
                <a:solidFill>
                  <a:srgbClr val="000000"/>
                </a:solidFill>
                <a:latin typeface="BIZ UDPゴシック" panose="020B0400000000000000" pitchFamily="50" charset="-128"/>
                <a:ea typeface="BIZ UDPゴシック" panose="020B0400000000000000" pitchFamily="50" charset="-128"/>
              </a:rPr>
              <a:t>25</a:t>
            </a:r>
            <a:r>
              <a:rPr lang="ja-JP" altLang="en-US" sz="1400" kern="0" dirty="0">
                <a:solidFill>
                  <a:srgbClr val="000000"/>
                </a:solidFill>
                <a:latin typeface="BIZ UDPゴシック" panose="020B0400000000000000" pitchFamily="50" charset="-128"/>
                <a:ea typeface="BIZ UDPゴシック" panose="020B0400000000000000" pitchFamily="50" charset="-128"/>
              </a:rPr>
              <a:t>～</a:t>
            </a:r>
            <a:r>
              <a:rPr lang="en-US" altLang="ja-JP" sz="1400" kern="0" dirty="0">
                <a:solidFill>
                  <a:srgbClr val="000000"/>
                </a:solidFill>
                <a:latin typeface="BIZ UDPゴシック" panose="020B0400000000000000" pitchFamily="50" charset="-128"/>
                <a:ea typeface="BIZ UDPゴシック" panose="020B0400000000000000" pitchFamily="50" charset="-128"/>
              </a:rPr>
              <a:t>39</a:t>
            </a:r>
            <a:r>
              <a:rPr lang="ja-JP" altLang="en-US" sz="1400" kern="0" dirty="0">
                <a:solidFill>
                  <a:srgbClr val="000000"/>
                </a:solidFill>
                <a:latin typeface="BIZ UDPゴシック" panose="020B0400000000000000" pitchFamily="50" charset="-128"/>
                <a:ea typeface="BIZ UDPゴシック" panose="020B0400000000000000" pitchFamily="50" charset="-128"/>
              </a:rPr>
              <a:t>歳、正規雇用、大手・中小企業混在）</a:t>
            </a:r>
            <a:endParaRPr kumimoji="1" lang="en-US" altLang="ja-JP" sz="1400" b="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defTabSz="457200">
              <a:defRPr sz="1800" b="0" i="0" u="none" strike="noStrike" kern="0" cap="none" spc="0" baseline="0">
                <a:solidFill>
                  <a:srgbClr val="000000"/>
                </a:solidFill>
                <a:uFillTx/>
              </a:defRPr>
            </a:pPr>
            <a:r>
              <a:rPr kumimoji="1" lang="ja-JP" altLang="en-US" sz="1400" b="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・既婚子どもいない </a:t>
            </a:r>
            <a:r>
              <a:rPr lang="ja-JP" altLang="en-US" sz="1400" kern="0" dirty="0">
                <a:solidFill>
                  <a:srgbClr val="000000"/>
                </a:solidFill>
                <a:latin typeface="BIZ UDPゴシック" panose="020B0400000000000000" pitchFamily="50" charset="-128"/>
                <a:ea typeface="BIZ UDPゴシック" panose="020B0400000000000000" pitchFamily="50" charset="-128"/>
              </a:rPr>
              <a:t>（女、</a:t>
            </a:r>
            <a:r>
              <a:rPr lang="en-US" altLang="ja-JP" sz="1400" kern="0" dirty="0">
                <a:solidFill>
                  <a:srgbClr val="000000"/>
                </a:solidFill>
                <a:latin typeface="BIZ UDPゴシック" panose="020B0400000000000000" pitchFamily="50" charset="-128"/>
                <a:ea typeface="BIZ UDPゴシック" panose="020B0400000000000000" pitchFamily="50" charset="-128"/>
              </a:rPr>
              <a:t>25</a:t>
            </a:r>
            <a:r>
              <a:rPr lang="ja-JP" altLang="en-US" sz="1400" kern="0" dirty="0">
                <a:solidFill>
                  <a:srgbClr val="000000"/>
                </a:solidFill>
                <a:latin typeface="BIZ UDPゴシック" panose="020B0400000000000000" pitchFamily="50" charset="-128"/>
                <a:ea typeface="BIZ UDPゴシック" panose="020B0400000000000000" pitchFamily="50" charset="-128"/>
              </a:rPr>
              <a:t>～</a:t>
            </a:r>
            <a:r>
              <a:rPr lang="en-US" altLang="ja-JP" sz="1400" kern="0" dirty="0">
                <a:solidFill>
                  <a:srgbClr val="000000"/>
                </a:solidFill>
                <a:latin typeface="BIZ UDPゴシック" panose="020B0400000000000000" pitchFamily="50" charset="-128"/>
                <a:ea typeface="BIZ UDPゴシック" panose="020B0400000000000000" pitchFamily="50" charset="-128"/>
              </a:rPr>
              <a:t>39</a:t>
            </a:r>
            <a:r>
              <a:rPr lang="ja-JP" altLang="en-US" sz="1400" kern="0" dirty="0">
                <a:solidFill>
                  <a:srgbClr val="000000"/>
                </a:solidFill>
                <a:latin typeface="BIZ UDPゴシック" panose="020B0400000000000000" pitchFamily="50" charset="-128"/>
                <a:ea typeface="BIZ UDPゴシック" panose="020B0400000000000000" pitchFamily="50" charset="-128"/>
              </a:rPr>
              <a:t>歳、正規雇用、大手・中小企業混在）</a:t>
            </a:r>
            <a:endParaRPr kumimoji="1" lang="en-US" altLang="ja-JP" sz="1400" b="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lang="ja-JP" altLang="en-US" sz="1400" kern="0" dirty="0">
                <a:solidFill>
                  <a:srgbClr val="000000"/>
                </a:solidFill>
                <a:latin typeface="BIZ UDPゴシック" panose="020B0400000000000000" pitchFamily="50" charset="-128"/>
                <a:ea typeface="BIZ UDPゴシック" panose="020B0400000000000000" pitchFamily="50" charset="-128"/>
              </a:rPr>
              <a:t>・既婚子ども１人 </a:t>
            </a:r>
            <a:r>
              <a:rPr lang="en-US" altLang="ja-JP" sz="1400" kern="0" dirty="0">
                <a:solidFill>
                  <a:srgbClr val="000000"/>
                </a:solidFill>
                <a:latin typeface="BIZ UDPゴシック" panose="020B0400000000000000" pitchFamily="50" charset="-128"/>
                <a:ea typeface="BIZ UDPゴシック" panose="020B0400000000000000" pitchFamily="50" charset="-128"/>
              </a:rPr>
              <a:t>(</a:t>
            </a:r>
            <a:r>
              <a:rPr lang="ja-JP" altLang="en-US" sz="1400" kern="0" dirty="0">
                <a:solidFill>
                  <a:srgbClr val="000000"/>
                </a:solidFill>
                <a:latin typeface="BIZ UDPゴシック" panose="020B0400000000000000" pitchFamily="50" charset="-128"/>
                <a:ea typeface="BIZ UDPゴシック" panose="020B0400000000000000" pitchFamily="50" charset="-128"/>
              </a:rPr>
              <a:t>男女別、</a:t>
            </a:r>
            <a:r>
              <a:rPr lang="en-US" altLang="ja-JP" sz="1400" kern="0" dirty="0">
                <a:solidFill>
                  <a:srgbClr val="000000"/>
                </a:solidFill>
                <a:latin typeface="BIZ UDPゴシック" panose="020B0400000000000000" pitchFamily="50" charset="-128"/>
                <a:ea typeface="BIZ UDPゴシック" panose="020B0400000000000000" pitchFamily="50" charset="-128"/>
              </a:rPr>
              <a:t>25</a:t>
            </a:r>
            <a:r>
              <a:rPr lang="ja-JP" altLang="en-US" sz="1400" kern="0" dirty="0">
                <a:solidFill>
                  <a:srgbClr val="000000"/>
                </a:solidFill>
                <a:latin typeface="BIZ UDPゴシック" panose="020B0400000000000000" pitchFamily="50" charset="-128"/>
                <a:ea typeface="BIZ UDPゴシック" panose="020B0400000000000000" pitchFamily="50" charset="-128"/>
              </a:rPr>
              <a:t>～</a:t>
            </a:r>
            <a:r>
              <a:rPr lang="en-US" altLang="ja-JP" sz="1400" kern="0" dirty="0">
                <a:solidFill>
                  <a:srgbClr val="000000"/>
                </a:solidFill>
                <a:latin typeface="BIZ UDPゴシック" panose="020B0400000000000000" pitchFamily="50" charset="-128"/>
                <a:ea typeface="BIZ UDPゴシック" panose="020B0400000000000000" pitchFamily="50" charset="-128"/>
              </a:rPr>
              <a:t>39</a:t>
            </a:r>
            <a:r>
              <a:rPr lang="ja-JP" altLang="en-US" sz="1400" kern="0" dirty="0">
                <a:solidFill>
                  <a:srgbClr val="000000"/>
                </a:solidFill>
                <a:latin typeface="BIZ UDPゴシック" panose="020B0400000000000000" pitchFamily="50" charset="-128"/>
                <a:ea typeface="BIZ UDPゴシック" panose="020B0400000000000000" pitchFamily="50" charset="-128"/>
              </a:rPr>
              <a:t>歳、正規雇用（時短勤務含む）、大手・中小企業混在）</a:t>
            </a:r>
            <a:endParaRPr lang="en-US" altLang="ja-JP" sz="1400" kern="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kumimoji="1" lang="ja-JP" altLang="en-US" sz="1400" b="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・既婚子ども２人  （</a:t>
            </a:r>
            <a:r>
              <a:rPr lang="ja-JP" altLang="en-US" sz="1400" kern="0" dirty="0">
                <a:solidFill>
                  <a:srgbClr val="000000"/>
                </a:solidFill>
                <a:latin typeface="BIZ UDPゴシック" panose="020B0400000000000000" pitchFamily="50" charset="-128"/>
                <a:ea typeface="BIZ UDPゴシック" panose="020B0400000000000000" pitchFamily="50" charset="-128"/>
              </a:rPr>
              <a:t>男女別、</a:t>
            </a:r>
            <a:r>
              <a:rPr lang="en-US" altLang="ja-JP" sz="1400" kern="0" dirty="0">
                <a:solidFill>
                  <a:srgbClr val="000000"/>
                </a:solidFill>
                <a:latin typeface="BIZ UDPゴシック" panose="020B0400000000000000" pitchFamily="50" charset="-128"/>
                <a:ea typeface="BIZ UDPゴシック" panose="020B0400000000000000" pitchFamily="50" charset="-128"/>
              </a:rPr>
              <a:t>25</a:t>
            </a:r>
            <a:r>
              <a:rPr lang="ja-JP" altLang="en-US" sz="1400" kern="0" dirty="0">
                <a:solidFill>
                  <a:srgbClr val="000000"/>
                </a:solidFill>
                <a:latin typeface="BIZ UDPゴシック" panose="020B0400000000000000" pitchFamily="50" charset="-128"/>
                <a:ea typeface="BIZ UDPゴシック" panose="020B0400000000000000" pitchFamily="50" charset="-128"/>
              </a:rPr>
              <a:t>～４</a:t>
            </a:r>
            <a:r>
              <a:rPr lang="en-US" altLang="ja-JP" sz="1400" kern="0" dirty="0">
                <a:solidFill>
                  <a:srgbClr val="000000"/>
                </a:solidFill>
                <a:latin typeface="BIZ UDPゴシック" panose="020B0400000000000000" pitchFamily="50" charset="-128"/>
                <a:ea typeface="BIZ UDPゴシック" panose="020B0400000000000000" pitchFamily="50" charset="-128"/>
              </a:rPr>
              <a:t>9</a:t>
            </a:r>
            <a:r>
              <a:rPr lang="ja-JP" altLang="en-US" sz="1400" kern="0" dirty="0">
                <a:solidFill>
                  <a:srgbClr val="000000"/>
                </a:solidFill>
                <a:latin typeface="BIZ UDPゴシック" panose="020B0400000000000000" pitchFamily="50" charset="-128"/>
                <a:ea typeface="BIZ UDPゴシック" panose="020B0400000000000000" pitchFamily="50" charset="-128"/>
              </a:rPr>
              <a:t>歳、正規雇用（時短勤務含む）、大手・中小企業混在）</a:t>
            </a:r>
            <a:endParaRPr kumimoji="1" lang="en-US" altLang="ja-JP" sz="1400" b="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lang="ja-JP" altLang="en-US" sz="1400" kern="0" dirty="0">
                <a:solidFill>
                  <a:srgbClr val="000000"/>
                </a:solidFill>
                <a:latin typeface="BIZ UDPゴシック" panose="020B0400000000000000" pitchFamily="50" charset="-128"/>
                <a:ea typeface="BIZ UDPゴシック" panose="020B0400000000000000" pitchFamily="50" charset="-128"/>
              </a:rPr>
              <a:t>・管理職（男女、</a:t>
            </a:r>
            <a:r>
              <a:rPr lang="en-US" altLang="ja-JP" sz="1400" kern="0" dirty="0">
                <a:solidFill>
                  <a:srgbClr val="000000"/>
                </a:solidFill>
                <a:latin typeface="BIZ UDPゴシック" panose="020B0400000000000000" pitchFamily="50" charset="-128"/>
                <a:ea typeface="BIZ UDPゴシック" panose="020B0400000000000000" pitchFamily="50" charset="-128"/>
              </a:rPr>
              <a:t>30</a:t>
            </a:r>
            <a:r>
              <a:rPr lang="ja-JP" altLang="en-US" sz="1400" kern="0" dirty="0">
                <a:solidFill>
                  <a:srgbClr val="000000"/>
                </a:solidFill>
                <a:latin typeface="BIZ UDPゴシック" panose="020B0400000000000000" pitchFamily="50" charset="-128"/>
                <a:ea typeface="BIZ UDPゴシック" panose="020B0400000000000000" pitchFamily="50" charset="-128"/>
              </a:rPr>
              <a:t>～</a:t>
            </a:r>
            <a:r>
              <a:rPr lang="en-US" altLang="ja-JP" sz="1400" kern="0" dirty="0">
                <a:solidFill>
                  <a:srgbClr val="000000"/>
                </a:solidFill>
                <a:latin typeface="BIZ UDPゴシック" panose="020B0400000000000000" pitchFamily="50" charset="-128"/>
                <a:ea typeface="BIZ UDPゴシック" panose="020B0400000000000000" pitchFamily="50" charset="-128"/>
              </a:rPr>
              <a:t>59</a:t>
            </a:r>
            <a:r>
              <a:rPr lang="ja-JP" altLang="en-US" sz="1400" kern="0" dirty="0">
                <a:solidFill>
                  <a:srgbClr val="000000"/>
                </a:solidFill>
                <a:latin typeface="BIZ UDPゴシック" panose="020B0400000000000000" pitchFamily="50" charset="-128"/>
                <a:ea typeface="BIZ UDPゴシック" panose="020B0400000000000000" pitchFamily="50" charset="-128"/>
              </a:rPr>
              <a:t>歳、正規雇用、中小企業）</a:t>
            </a:r>
            <a:endParaRPr kumimoji="1" lang="en-US" altLang="ja-JP" sz="1800" b="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13699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表 16">
            <a:extLst>
              <a:ext uri="{FF2B5EF4-FFF2-40B4-BE49-F238E27FC236}">
                <a16:creationId xmlns:a16="http://schemas.microsoft.com/office/drawing/2014/main" id="{D4E1CF70-5350-4ECE-8B44-C77BC2BA2A6F}"/>
              </a:ext>
            </a:extLst>
          </p:cNvPr>
          <p:cNvGraphicFramePr>
            <a:graphicFrameLocks noGrp="1"/>
          </p:cNvGraphicFramePr>
          <p:nvPr>
            <p:extLst>
              <p:ext uri="{D42A27DB-BD31-4B8C-83A1-F6EECF244321}">
                <p14:modId xmlns:p14="http://schemas.microsoft.com/office/powerpoint/2010/main" val="757522815"/>
              </p:ext>
            </p:extLst>
          </p:nvPr>
        </p:nvGraphicFramePr>
        <p:xfrm>
          <a:off x="84268" y="1057844"/>
          <a:ext cx="3060000" cy="5134606"/>
        </p:xfrm>
        <a:graphic>
          <a:graphicData uri="http://schemas.openxmlformats.org/drawingml/2006/table">
            <a:tbl>
              <a:tblPr firstRow="1" bandRow="1">
                <a:tableStyleId>{5C22544A-7EE6-4342-B048-85BDC9FD1C3A}</a:tableStyleId>
              </a:tblPr>
              <a:tblGrid>
                <a:gridCol w="3060000">
                  <a:extLst>
                    <a:ext uri="{9D8B030D-6E8A-4147-A177-3AD203B41FA5}">
                      <a16:colId xmlns:a16="http://schemas.microsoft.com/office/drawing/2014/main" val="1993225949"/>
                    </a:ext>
                  </a:extLst>
                </a:gridCol>
              </a:tblGrid>
              <a:tr h="581503">
                <a:tc>
                  <a:txBody>
                    <a:bodyPr/>
                    <a:lstStyle/>
                    <a:p>
                      <a:pPr algn="l"/>
                      <a:r>
                        <a:rPr kumimoji="1" lang="ja-JP" altLang="en-US" sz="1800" dirty="0">
                          <a:latin typeface="BIZ UDPゴシック" panose="020B0400000000000000" pitchFamily="50" charset="-128"/>
                          <a:ea typeface="BIZ UDPゴシック" panose="020B0400000000000000" pitchFamily="50" charset="-128"/>
                        </a:rPr>
                        <a:t>（１）出会いの機会の創出・結婚支援</a:t>
                      </a:r>
                    </a:p>
                  </a:txBody>
                  <a:tcPr>
                    <a:solidFill>
                      <a:schemeClr val="accent2"/>
                    </a:solidFill>
                  </a:tcPr>
                </a:tc>
                <a:extLst>
                  <a:ext uri="{0D108BD9-81ED-4DB2-BD59-A6C34878D82A}">
                    <a16:rowId xmlns:a16="http://schemas.microsoft.com/office/drawing/2014/main" val="3067193788"/>
                  </a:ext>
                </a:extLst>
              </a:tr>
              <a:tr h="4494526">
                <a:tc>
                  <a:txBody>
                    <a:bodyPr/>
                    <a:lstStyle/>
                    <a:p>
                      <a:pPr>
                        <a:lnSpc>
                          <a:spcPts val="1600"/>
                        </a:lnSpc>
                      </a:pPr>
                      <a:r>
                        <a:rPr kumimoji="1" lang="ja-JP" altLang="en-US" sz="1800" dirty="0">
                          <a:latin typeface="HGPｺﾞｼｯｸM" panose="020B0600000000000000" pitchFamily="50" charset="-128"/>
                          <a:ea typeface="HGPｺﾞｼｯｸM" panose="020B0600000000000000" pitchFamily="50" charset="-128"/>
                        </a:rPr>
                        <a:t>　</a:t>
                      </a:r>
                      <a:endParaRPr kumimoji="1" lang="en-US" altLang="ja-JP" sz="1100" dirty="0">
                        <a:latin typeface="HGPｺﾞｼｯｸM" panose="020B0600000000000000" pitchFamily="50" charset="-128"/>
                        <a:ea typeface="HGPｺﾞｼｯｸM" panose="020B0600000000000000" pitchFamily="50" charset="-128"/>
                      </a:endParaRPr>
                    </a:p>
                    <a:p>
                      <a:pPr>
                        <a:lnSpc>
                          <a:spcPts val="1600"/>
                        </a:lnSpc>
                      </a:pPr>
                      <a:endParaRPr kumimoji="1" lang="en-US" altLang="ja-JP" sz="1100" dirty="0">
                        <a:latin typeface="HGPｺﾞｼｯｸM" panose="020B0600000000000000" pitchFamily="50" charset="-128"/>
                        <a:ea typeface="HGPｺﾞｼｯｸM" panose="020B0600000000000000" pitchFamily="50" charset="-128"/>
                      </a:endParaRPr>
                    </a:p>
                    <a:p>
                      <a:pPr>
                        <a:lnSpc>
                          <a:spcPts val="1600"/>
                        </a:lnSpc>
                      </a:pPr>
                      <a:r>
                        <a:rPr kumimoji="1" lang="ja-JP" altLang="en-US" sz="1800" dirty="0">
                          <a:latin typeface="HGPｺﾞｼｯｸM" panose="020B0600000000000000" pitchFamily="50" charset="-128"/>
                          <a:ea typeface="HGPｺﾞｼｯｸM" panose="020B0600000000000000" pitchFamily="50" charset="-128"/>
                        </a:rPr>
                        <a:t>　</a:t>
                      </a:r>
                      <a:endParaRPr kumimoji="1" lang="en-US" altLang="ja-JP" sz="1800" dirty="0">
                        <a:latin typeface="HGPｺﾞｼｯｸM" panose="020B0600000000000000" pitchFamily="50" charset="-128"/>
                        <a:ea typeface="HGPｺﾞｼｯｸM" panose="020B0600000000000000" pitchFamily="50" charset="-128"/>
                      </a:endParaRPr>
                    </a:p>
                  </a:txBody>
                  <a:tcPr>
                    <a:solidFill>
                      <a:schemeClr val="accent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25" name="表 16">
            <a:extLst>
              <a:ext uri="{FF2B5EF4-FFF2-40B4-BE49-F238E27FC236}">
                <a16:creationId xmlns:a16="http://schemas.microsoft.com/office/drawing/2014/main" id="{A2BFFBEF-5902-4E65-9C7E-11ACE3BD82D5}"/>
              </a:ext>
            </a:extLst>
          </p:cNvPr>
          <p:cNvGraphicFramePr>
            <a:graphicFrameLocks noGrp="1"/>
          </p:cNvGraphicFramePr>
          <p:nvPr>
            <p:extLst>
              <p:ext uri="{D42A27DB-BD31-4B8C-83A1-F6EECF244321}">
                <p14:modId xmlns:p14="http://schemas.microsoft.com/office/powerpoint/2010/main" val="51756390"/>
              </p:ext>
            </p:extLst>
          </p:nvPr>
        </p:nvGraphicFramePr>
        <p:xfrm>
          <a:off x="3278380" y="1057844"/>
          <a:ext cx="3060000" cy="5125762"/>
        </p:xfrm>
        <a:graphic>
          <a:graphicData uri="http://schemas.openxmlformats.org/drawingml/2006/table">
            <a:tbl>
              <a:tblPr firstRow="1" bandRow="1">
                <a:tableStyleId>{00A15C55-8517-42AA-B614-E9B94910E393}</a:tableStyleId>
              </a:tblPr>
              <a:tblGrid>
                <a:gridCol w="3060000">
                  <a:extLst>
                    <a:ext uri="{9D8B030D-6E8A-4147-A177-3AD203B41FA5}">
                      <a16:colId xmlns:a16="http://schemas.microsoft.com/office/drawing/2014/main" val="1993225949"/>
                    </a:ext>
                  </a:extLst>
                </a:gridCol>
              </a:tblGrid>
              <a:tr h="598831">
                <a:tc>
                  <a:txBody>
                    <a:bodyPr/>
                    <a:lstStyle/>
                    <a:p>
                      <a:pPr marL="0" algn="l" defTabSz="960120" rtl="0" eaLnBrk="1" latinLnBrk="0" hangingPunct="1"/>
                      <a:r>
                        <a:rPr kumimoji="1" lang="en-US" altLang="ja-JP" sz="1800" b="1" kern="1200" dirty="0">
                          <a:solidFill>
                            <a:srgbClr val="FFFFFF"/>
                          </a:solidFill>
                          <a:latin typeface="BIZ UDPゴシック" panose="020B0400000000000000" pitchFamily="50" charset="-128"/>
                          <a:ea typeface="BIZ UDPゴシック" panose="020B0400000000000000" pitchFamily="50" charset="-128"/>
                        </a:rPr>
                        <a:t>(2)</a:t>
                      </a:r>
                      <a:r>
                        <a:rPr kumimoji="1" lang="ja-JP" altLang="en-US" sz="1800" b="1" kern="1200" dirty="0">
                          <a:solidFill>
                            <a:srgbClr val="FFFFFF"/>
                          </a:solidFill>
                          <a:latin typeface="BIZ UDPゴシック" panose="020B0400000000000000" pitchFamily="50" charset="-128"/>
                          <a:ea typeface="BIZ UDPゴシック" panose="020B0400000000000000" pitchFamily="50" charset="-128"/>
                        </a:rPr>
                        <a:t>妊娠・出産への支援</a:t>
                      </a:r>
                      <a:endParaRPr kumimoji="1" lang="ja-JP" altLang="en-US" sz="1800" b="1" kern="1200" dirty="0">
                        <a:solidFill>
                          <a:srgbClr val="FFFFFF"/>
                        </a:solidFill>
                        <a:latin typeface="BIZ UDPゴシック" panose="020B0400000000000000" pitchFamily="50" charset="-128"/>
                        <a:ea typeface="BIZ UDPゴシック" panose="020B0400000000000000" pitchFamily="50" charset="-128"/>
                        <a:cs typeface="+mn-cs"/>
                      </a:endParaRPr>
                    </a:p>
                  </a:txBody>
                  <a:tcPr>
                    <a:solidFill>
                      <a:srgbClr val="FD91A3"/>
                    </a:solidFill>
                  </a:tcPr>
                </a:tc>
                <a:extLst>
                  <a:ext uri="{0D108BD9-81ED-4DB2-BD59-A6C34878D82A}">
                    <a16:rowId xmlns:a16="http://schemas.microsoft.com/office/drawing/2014/main" val="3067193788"/>
                  </a:ext>
                </a:extLst>
              </a:tr>
              <a:tr h="4526931">
                <a:tc>
                  <a:txBody>
                    <a:bodyPr/>
                    <a:lstStyle/>
                    <a:p>
                      <a:pPr>
                        <a:lnSpc>
                          <a:spcPts val="2000"/>
                        </a:lnSpc>
                      </a:pPr>
                      <a:endParaRPr kumimoji="1" lang="en-US" altLang="ja-JP" sz="1800" b="1" u="none" dirty="0">
                        <a:latin typeface="HGPｺﾞｼｯｸM" panose="020B0600000000000000" pitchFamily="50" charset="-128"/>
                        <a:ea typeface="HGPｺﾞｼｯｸM" panose="020B0600000000000000" pitchFamily="50" charset="-128"/>
                      </a:endParaRPr>
                    </a:p>
                  </a:txBody>
                  <a:tcPr>
                    <a:solidFill>
                      <a:srgbClr val="FFCCCC"/>
                    </a:solidFill>
                  </a:tcPr>
                </a:tc>
                <a:extLst>
                  <a:ext uri="{0D108BD9-81ED-4DB2-BD59-A6C34878D82A}">
                    <a16:rowId xmlns:a16="http://schemas.microsoft.com/office/drawing/2014/main" val="129510328"/>
                  </a:ext>
                </a:extLst>
              </a:tr>
            </a:tbl>
          </a:graphicData>
        </a:graphic>
      </p:graphicFrame>
      <p:graphicFrame>
        <p:nvGraphicFramePr>
          <p:cNvPr id="12" name="表 16">
            <a:extLst>
              <a:ext uri="{FF2B5EF4-FFF2-40B4-BE49-F238E27FC236}">
                <a16:creationId xmlns:a16="http://schemas.microsoft.com/office/drawing/2014/main" id="{C237A921-39B8-4643-B519-34B2187A8D7F}"/>
              </a:ext>
            </a:extLst>
          </p:cNvPr>
          <p:cNvGraphicFramePr>
            <a:graphicFrameLocks noGrp="1"/>
          </p:cNvGraphicFramePr>
          <p:nvPr>
            <p:extLst>
              <p:ext uri="{D42A27DB-BD31-4B8C-83A1-F6EECF244321}">
                <p14:modId xmlns:p14="http://schemas.microsoft.com/office/powerpoint/2010/main" val="3688501991"/>
              </p:ext>
            </p:extLst>
          </p:nvPr>
        </p:nvGraphicFramePr>
        <p:xfrm>
          <a:off x="106209" y="6348651"/>
          <a:ext cx="12617799" cy="1747564"/>
        </p:xfrm>
        <a:graphic>
          <a:graphicData uri="http://schemas.openxmlformats.org/drawingml/2006/table">
            <a:tbl>
              <a:tblPr firstRow="1" bandRow="1">
                <a:tableStyleId>{5C22544A-7EE6-4342-B048-85BDC9FD1C3A}</a:tableStyleId>
              </a:tblPr>
              <a:tblGrid>
                <a:gridCol w="12617799">
                  <a:extLst>
                    <a:ext uri="{9D8B030D-6E8A-4147-A177-3AD203B41FA5}">
                      <a16:colId xmlns:a16="http://schemas.microsoft.com/office/drawing/2014/main" val="1993225949"/>
                    </a:ext>
                  </a:extLst>
                </a:gridCol>
              </a:tblGrid>
              <a:tr h="299742">
                <a:tc>
                  <a:txBody>
                    <a:bodyPr/>
                    <a:lstStyle/>
                    <a:p>
                      <a:pPr algn="ctr">
                        <a:lnSpc>
                          <a:spcPts val="2000"/>
                        </a:lnSpc>
                      </a:pPr>
                      <a:r>
                        <a:rPr kumimoji="1" lang="ja-JP" altLang="en-US" sz="1800" b="1" u="none" dirty="0">
                          <a:latin typeface="BIZ UDPゴシック" panose="020B0400000000000000" pitchFamily="50" charset="-128"/>
                          <a:ea typeface="BIZ UDPゴシック" panose="020B0400000000000000" pitchFamily="50" charset="-128"/>
                        </a:rPr>
                        <a:t>（４）生活を支える基盤の安定</a:t>
                      </a:r>
                    </a:p>
                  </a:txBody>
                  <a:tcPr anchor="ctr">
                    <a:solidFill>
                      <a:schemeClr val="bg2">
                        <a:lumMod val="50000"/>
                      </a:schemeClr>
                    </a:solidFill>
                  </a:tcPr>
                </a:tc>
                <a:extLst>
                  <a:ext uri="{0D108BD9-81ED-4DB2-BD59-A6C34878D82A}">
                    <a16:rowId xmlns:a16="http://schemas.microsoft.com/office/drawing/2014/main" val="3067193788"/>
                  </a:ext>
                </a:extLst>
              </a:tr>
              <a:tr h="1402124">
                <a:tc>
                  <a:txBody>
                    <a:bodyPr/>
                    <a:lstStyle/>
                    <a:p>
                      <a:pPr>
                        <a:lnSpc>
                          <a:spcPts val="2000"/>
                        </a:lnSpc>
                      </a:pPr>
                      <a:endParaRPr kumimoji="1" lang="en-US" altLang="ja-JP" sz="1800" b="1"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txBody>
                  <a:tcPr>
                    <a:solidFill>
                      <a:schemeClr val="bg2"/>
                    </a:solidFill>
                  </a:tcPr>
                </a:tc>
                <a:extLst>
                  <a:ext uri="{0D108BD9-81ED-4DB2-BD59-A6C34878D82A}">
                    <a16:rowId xmlns:a16="http://schemas.microsoft.com/office/drawing/2014/main" val="129510328"/>
                  </a:ext>
                </a:extLst>
              </a:tr>
            </a:tbl>
          </a:graphicData>
        </a:graphic>
      </p:graphicFrame>
      <p:graphicFrame>
        <p:nvGraphicFramePr>
          <p:cNvPr id="13" name="表 16">
            <a:extLst>
              <a:ext uri="{FF2B5EF4-FFF2-40B4-BE49-F238E27FC236}">
                <a16:creationId xmlns:a16="http://schemas.microsoft.com/office/drawing/2014/main" id="{F99496CD-E665-45F9-A4EF-0E26CB1733E8}"/>
              </a:ext>
            </a:extLst>
          </p:cNvPr>
          <p:cNvGraphicFramePr>
            <a:graphicFrameLocks noGrp="1"/>
          </p:cNvGraphicFramePr>
          <p:nvPr>
            <p:extLst>
              <p:ext uri="{D42A27DB-BD31-4B8C-83A1-F6EECF244321}">
                <p14:modId xmlns:p14="http://schemas.microsoft.com/office/powerpoint/2010/main" val="3841390550"/>
              </p:ext>
            </p:extLst>
          </p:nvPr>
        </p:nvGraphicFramePr>
        <p:xfrm>
          <a:off x="90624" y="8247136"/>
          <a:ext cx="12617799" cy="821907"/>
        </p:xfrm>
        <a:graphic>
          <a:graphicData uri="http://schemas.openxmlformats.org/drawingml/2006/table">
            <a:tbl>
              <a:tblPr firstRow="1" bandRow="1">
                <a:tableStyleId>{5C22544A-7EE6-4342-B048-85BDC9FD1C3A}</a:tableStyleId>
              </a:tblPr>
              <a:tblGrid>
                <a:gridCol w="12617799">
                  <a:extLst>
                    <a:ext uri="{9D8B030D-6E8A-4147-A177-3AD203B41FA5}">
                      <a16:colId xmlns:a16="http://schemas.microsoft.com/office/drawing/2014/main" val="1993225949"/>
                    </a:ext>
                  </a:extLst>
                </a:gridCol>
              </a:tblGrid>
              <a:tr h="340265">
                <a:tc>
                  <a:txBody>
                    <a:bodyPr/>
                    <a:lstStyle/>
                    <a:p>
                      <a:pPr algn="ctr"/>
                      <a:r>
                        <a:rPr kumimoji="1" lang="ja-JP" altLang="en-US" sz="1800" dirty="0">
                          <a:latin typeface="BIZ UDPゴシック" panose="020B0400000000000000" pitchFamily="50" charset="-128"/>
                          <a:ea typeface="BIZ UDPゴシック" panose="020B0400000000000000" pitchFamily="50" charset="-128"/>
                        </a:rPr>
                        <a:t>（５）市町村支援の充実</a:t>
                      </a:r>
                    </a:p>
                  </a:txBody>
                  <a:tcPr anchor="ctr">
                    <a:solidFill>
                      <a:srgbClr val="0070C0"/>
                    </a:solidFill>
                  </a:tcPr>
                </a:tc>
                <a:extLst>
                  <a:ext uri="{0D108BD9-81ED-4DB2-BD59-A6C34878D82A}">
                    <a16:rowId xmlns:a16="http://schemas.microsoft.com/office/drawing/2014/main" val="3067193788"/>
                  </a:ext>
                </a:extLst>
              </a:tr>
              <a:tr h="456147">
                <a:tc>
                  <a:txBody>
                    <a:bodyPr/>
                    <a:lstStyle/>
                    <a:p>
                      <a:pPr>
                        <a:lnSpc>
                          <a:spcPts val="2000"/>
                        </a:lnSpc>
                      </a:pPr>
                      <a:r>
                        <a:rPr kumimoji="1" lang="en-US" altLang="ja-JP" sz="1800" b="1" i="0" u="none" strike="noStrike" kern="120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600" b="0" i="0" u="none" strike="noStrike" kern="120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6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・市町村の少子化対策を促進するため、新子育て支援交付金等によるバックアップ機能を強化</a:t>
                      </a:r>
                      <a:r>
                        <a:rPr kumimoji="1" lang="en-US" altLang="ja-JP" sz="16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6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福祉</a:t>
                      </a:r>
                      <a:r>
                        <a:rPr kumimoji="1" lang="en-US" altLang="ja-JP" sz="16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a:t>
                      </a:r>
                    </a:p>
                  </a:txBody>
                  <a:tcPr>
                    <a:solidFill>
                      <a:schemeClr val="accent1">
                        <a:lumMod val="20000"/>
                        <a:lumOff val="80000"/>
                      </a:schemeClr>
                    </a:solidFill>
                  </a:tcPr>
                </a:tc>
                <a:extLst>
                  <a:ext uri="{0D108BD9-81ED-4DB2-BD59-A6C34878D82A}">
                    <a16:rowId xmlns:a16="http://schemas.microsoft.com/office/drawing/2014/main" val="129510328"/>
                  </a:ext>
                </a:extLst>
              </a:tr>
            </a:tbl>
          </a:graphicData>
        </a:graphic>
      </p:graphicFrame>
      <p:sp>
        <p:nvSpPr>
          <p:cNvPr id="22" name="正方形/長方形 1">
            <a:extLst>
              <a:ext uri="{FF2B5EF4-FFF2-40B4-BE49-F238E27FC236}">
                <a16:creationId xmlns:a16="http://schemas.microsoft.com/office/drawing/2014/main" id="{FE952435-9ADA-4878-8651-D25B6DEC25F1}"/>
              </a:ext>
            </a:extLst>
          </p:cNvPr>
          <p:cNvSpPr/>
          <p:nvPr/>
        </p:nvSpPr>
        <p:spPr>
          <a:xfrm>
            <a:off x="84268" y="614308"/>
            <a:ext cx="3060000" cy="372798"/>
          </a:xfrm>
          <a:prstGeom prst="rect">
            <a:avLst/>
          </a:prstGeom>
          <a:noFill/>
          <a:ln w="12701" cap="flat">
            <a:solidFill>
              <a:srgbClr val="34497D"/>
            </a:solidFill>
            <a:prstDash val="solid"/>
            <a:miter/>
          </a:ln>
        </p:spPr>
        <p:txBody>
          <a:bodyPr vert="horz" wrap="square" lIns="91440" tIns="45720" rIns="91440" bIns="45720" anchor="ctr" anchorCtr="0" compatLnSpc="1">
            <a:noAutofit/>
          </a:bodyPr>
          <a:lstStyle/>
          <a:p>
            <a:pPr marL="0" marR="0" lvl="0" indent="0" algn="ctr"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sz="2000" dirty="0">
                <a:solidFill>
                  <a:srgbClr val="000000"/>
                </a:solidFill>
                <a:latin typeface="BIZ UDPゴシック" panose="020B0400000000000000" pitchFamily="50" charset="-128"/>
                <a:ea typeface="BIZ UDPゴシック" panose="020B0400000000000000" pitchFamily="50" charset="-128"/>
              </a:rPr>
              <a:t>結婚の壁</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p:txBody>
      </p:sp>
      <p:sp>
        <p:nvSpPr>
          <p:cNvPr id="28" name="正方形/長方形 1">
            <a:extLst>
              <a:ext uri="{FF2B5EF4-FFF2-40B4-BE49-F238E27FC236}">
                <a16:creationId xmlns:a16="http://schemas.microsoft.com/office/drawing/2014/main" id="{99FE5C45-2A61-4594-BDE7-C9D9D227CB95}"/>
              </a:ext>
            </a:extLst>
          </p:cNvPr>
          <p:cNvSpPr/>
          <p:nvPr/>
        </p:nvSpPr>
        <p:spPr>
          <a:xfrm>
            <a:off x="3278380" y="596731"/>
            <a:ext cx="3060000" cy="390375"/>
          </a:xfrm>
          <a:prstGeom prst="rect">
            <a:avLst/>
          </a:prstGeom>
          <a:noFill/>
          <a:ln w="12701" cap="flat">
            <a:solidFill>
              <a:srgbClr val="34497D"/>
            </a:solidFill>
            <a:prstDash val="solid"/>
            <a:miter/>
          </a:ln>
        </p:spPr>
        <p:txBody>
          <a:bodyPr vert="horz" wrap="square" lIns="91440" tIns="45720" rIns="91440" bIns="45720" anchor="ctr" anchorCtr="0" compatLnSpc="1">
            <a:noAutofit/>
          </a:bodyPr>
          <a:lstStyle/>
          <a:p>
            <a:pPr marL="0" marR="0" lvl="0" indent="0" algn="ctr"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sz="2000" dirty="0">
                <a:solidFill>
                  <a:srgbClr val="000000"/>
                </a:solidFill>
                <a:latin typeface="BIZ UDPゴシック" panose="020B0400000000000000" pitchFamily="50" charset="-128"/>
                <a:ea typeface="BIZ UDPゴシック" panose="020B0400000000000000" pitchFamily="50" charset="-128"/>
              </a:rPr>
              <a:t>１人目の壁</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p:txBody>
      </p:sp>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921240" y="9202615"/>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10</a:t>
            </a:r>
            <a:endParaRPr lang="ja-JP" altLang="en-US" dirty="0"/>
          </a:p>
        </p:txBody>
      </p:sp>
      <p:graphicFrame>
        <p:nvGraphicFramePr>
          <p:cNvPr id="17" name="表 16">
            <a:extLst>
              <a:ext uri="{FF2B5EF4-FFF2-40B4-BE49-F238E27FC236}">
                <a16:creationId xmlns:a16="http://schemas.microsoft.com/office/drawing/2014/main" id="{68DA5D53-31AC-410C-8E4F-3984B5CCA47F}"/>
              </a:ext>
            </a:extLst>
          </p:cNvPr>
          <p:cNvGraphicFramePr>
            <a:graphicFrameLocks noGrp="1"/>
          </p:cNvGraphicFramePr>
          <p:nvPr>
            <p:extLst>
              <p:ext uri="{D42A27DB-BD31-4B8C-83A1-F6EECF244321}">
                <p14:modId xmlns:p14="http://schemas.microsoft.com/office/powerpoint/2010/main" val="929754702"/>
              </p:ext>
            </p:extLst>
          </p:nvPr>
        </p:nvGraphicFramePr>
        <p:xfrm>
          <a:off x="6482625" y="1057844"/>
          <a:ext cx="3060000" cy="5138428"/>
        </p:xfrm>
        <a:graphic>
          <a:graphicData uri="http://schemas.openxmlformats.org/drawingml/2006/table">
            <a:tbl>
              <a:tblPr firstRow="1" bandRow="1">
                <a:tableStyleId>{93296810-A885-4BE3-A3E7-6D5BEEA58F35}</a:tableStyleId>
              </a:tblPr>
              <a:tblGrid>
                <a:gridCol w="3060000">
                  <a:extLst>
                    <a:ext uri="{9D8B030D-6E8A-4147-A177-3AD203B41FA5}">
                      <a16:colId xmlns:a16="http://schemas.microsoft.com/office/drawing/2014/main" val="1993225949"/>
                    </a:ext>
                  </a:extLst>
                </a:gridCol>
              </a:tblGrid>
              <a:tr h="600533">
                <a:tc>
                  <a:txBody>
                    <a:bodyPr/>
                    <a:lstStyle/>
                    <a:p>
                      <a:pPr algn="l"/>
                      <a:r>
                        <a:rPr kumimoji="1" lang="ja-JP" altLang="en-US" sz="1800" dirty="0">
                          <a:latin typeface="BIZ UDPゴシック" panose="020B0400000000000000" pitchFamily="50" charset="-128"/>
                          <a:ea typeface="BIZ UDPゴシック" panose="020B0400000000000000" pitchFamily="50" charset="-128"/>
                        </a:rPr>
                        <a:t>（３）共育ての推進</a:t>
                      </a:r>
                      <a:r>
                        <a:rPr kumimoji="1" lang="ja-JP" altLang="en-US" sz="1800" dirty="0">
                          <a:solidFill>
                            <a:schemeClr val="bg1"/>
                          </a:solidFill>
                          <a:latin typeface="BIZ UDPゴシック" panose="020B0400000000000000" pitchFamily="50" charset="-128"/>
                          <a:ea typeface="BIZ UDPゴシック" panose="020B0400000000000000" pitchFamily="50" charset="-128"/>
                        </a:rPr>
                        <a:t>（子育て環境整備）</a:t>
                      </a:r>
                      <a:endParaRPr kumimoji="1" lang="en-US" altLang="ja-JP" sz="1800" dirty="0">
                        <a:solidFill>
                          <a:schemeClr val="bg1"/>
                        </a:solidFill>
                        <a:latin typeface="BIZ UDPゴシック" panose="020B0400000000000000" pitchFamily="50" charset="-128"/>
                        <a:ea typeface="BIZ UDPゴシック" panose="020B0400000000000000" pitchFamily="50" charset="-128"/>
                      </a:endParaRPr>
                    </a:p>
                  </a:txBody>
                  <a:tcPr>
                    <a:solidFill>
                      <a:schemeClr val="accent6"/>
                    </a:solidFill>
                  </a:tcPr>
                </a:tc>
                <a:extLst>
                  <a:ext uri="{0D108BD9-81ED-4DB2-BD59-A6C34878D82A}">
                    <a16:rowId xmlns:a16="http://schemas.microsoft.com/office/drawing/2014/main" val="3067193788"/>
                  </a:ext>
                </a:extLst>
              </a:tr>
              <a:tr h="4498348">
                <a:tc>
                  <a:txBody>
                    <a:bodyPr/>
                    <a:lstStyle/>
                    <a:p>
                      <a:pPr>
                        <a:lnSpc>
                          <a:spcPts val="2000"/>
                        </a:lnSpc>
                      </a:pPr>
                      <a:endParaRPr kumimoji="1" lang="en-US" altLang="ja-JP" sz="18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sp>
        <p:nvSpPr>
          <p:cNvPr id="27" name="テキスト ボックス 26">
            <a:extLst>
              <a:ext uri="{FF2B5EF4-FFF2-40B4-BE49-F238E27FC236}">
                <a16:creationId xmlns:a16="http://schemas.microsoft.com/office/drawing/2014/main" id="{CE50F20E-5F67-4825-B663-4C5CBD8E8626}"/>
              </a:ext>
            </a:extLst>
          </p:cNvPr>
          <p:cNvSpPr txBox="1"/>
          <p:nvPr/>
        </p:nvSpPr>
        <p:spPr>
          <a:xfrm>
            <a:off x="302999" y="1986382"/>
            <a:ext cx="2666420" cy="2800767"/>
          </a:xfrm>
          <a:prstGeom prst="rect">
            <a:avLst/>
          </a:prstGeom>
          <a:noFill/>
        </p:spPr>
        <p:txBody>
          <a:bodyPr wrap="square" anchor="ctr">
            <a:spAutoFit/>
          </a:bodyPr>
          <a:lstStyle/>
          <a:p>
            <a:r>
              <a:rPr lang="ja-JP" altLang="en-US" sz="1600" dirty="0">
                <a:latin typeface="BIZ UDPゴシック" panose="020B0400000000000000" pitchFamily="50" charset="-128"/>
                <a:ea typeface="BIZ UDPゴシック" panose="020B0400000000000000" pitchFamily="50" charset="-128"/>
              </a:rPr>
              <a:t>・ライフデザイン講座の　</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開催</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r>
              <a:rPr lang="ja-JP" altLang="en-US" sz="1600" b="1" dirty="0">
                <a:latin typeface="BIZ UDPゴシック" panose="020B0400000000000000" pitchFamily="50" charset="-128"/>
                <a:ea typeface="BIZ UDPゴシック" panose="020B0400000000000000" pitchFamily="50" charset="-128"/>
              </a:rPr>
              <a:t>　</a:t>
            </a:r>
          </a:p>
          <a:p>
            <a:r>
              <a:rPr lang="ja-JP" altLang="en-US" sz="1600" dirty="0">
                <a:latin typeface="BIZ UDPゴシック" panose="020B0400000000000000" pitchFamily="50" charset="-128"/>
                <a:ea typeface="BIZ UDPゴシック" panose="020B0400000000000000" pitchFamily="50" charset="-128"/>
              </a:rPr>
              <a:t>・民間団体と連携した結</a:t>
            </a:r>
            <a:endParaRPr lang="en-US" altLang="ja-JP" sz="1600" dirty="0">
              <a:latin typeface="BIZ UDPゴシック" panose="020B0400000000000000" pitchFamily="50" charset="-128"/>
              <a:ea typeface="BIZ UDPゴシック" panose="020B0400000000000000" pitchFamily="50" charset="-128"/>
            </a:endParaRPr>
          </a:p>
          <a:p>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婚支援</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endParaRPr lang="ja-JP" altLang="en-US" sz="400" b="1"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・子育て・結婚応援ポー</a:t>
            </a:r>
            <a:endParaRPr lang="en-US" altLang="ja-JP" sz="1600" dirty="0">
              <a:latin typeface="BIZ UDPゴシック" panose="020B0400000000000000" pitchFamily="50" charset="-128"/>
              <a:ea typeface="BIZ UDPゴシック" panose="020B0400000000000000" pitchFamily="50" charset="-128"/>
            </a:endParaRPr>
          </a:p>
          <a:p>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タルサイトによる情報</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発信</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p>
          <a:p>
            <a:r>
              <a:rPr lang="ja-JP" altLang="en-US" sz="1600" dirty="0">
                <a:latin typeface="BIZ UDPゴシック" panose="020B0400000000000000" pitchFamily="50" charset="-128"/>
                <a:ea typeface="BIZ UDPゴシック" panose="020B0400000000000000" pitchFamily="50" charset="-128"/>
              </a:rPr>
              <a:t>・婚活イベントの開催</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a:t>
            </a:r>
            <a:endParaRPr lang="en-US" altLang="ja-JP" sz="1600" dirty="0">
              <a:latin typeface="BIZ UDPゴシック" panose="020B0400000000000000" pitchFamily="50" charset="-128"/>
              <a:ea typeface="BIZ UDPゴシック" panose="020B0400000000000000" pitchFamily="50" charset="-128"/>
            </a:endParaRPr>
          </a:p>
          <a:p>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祉</a:t>
            </a:r>
            <a:r>
              <a:rPr lang="en-US" altLang="ja-JP" sz="1600" dirty="0">
                <a:latin typeface="BIZ UDPゴシック" panose="020B0400000000000000" pitchFamily="50" charset="-128"/>
                <a:ea typeface="BIZ UDPゴシック" panose="020B0400000000000000" pitchFamily="50" charset="-128"/>
              </a:rPr>
              <a:t>〉</a:t>
            </a:r>
          </a:p>
          <a:p>
            <a:r>
              <a:rPr lang="ja-JP" altLang="en-US" sz="1600" dirty="0">
                <a:latin typeface="BIZ UDPゴシック" panose="020B0400000000000000" pitchFamily="50" charset="-128"/>
                <a:ea typeface="BIZ UDPゴシック" panose="020B0400000000000000" pitchFamily="50" charset="-128"/>
              </a:rPr>
              <a:t>・婚活アプリ・サイトの認</a:t>
            </a:r>
            <a:endParaRPr lang="en-US" altLang="ja-JP" sz="1600" dirty="0">
              <a:latin typeface="BIZ UDPゴシック" panose="020B0400000000000000" pitchFamily="50" charset="-128"/>
              <a:ea typeface="BIZ UDPゴシック" panose="020B0400000000000000" pitchFamily="50" charset="-128"/>
            </a:endParaRPr>
          </a:p>
          <a:p>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証制度の周知</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p>
        </p:txBody>
      </p:sp>
      <p:sp>
        <p:nvSpPr>
          <p:cNvPr id="30" name="テキスト ボックス 29">
            <a:extLst>
              <a:ext uri="{FF2B5EF4-FFF2-40B4-BE49-F238E27FC236}">
                <a16:creationId xmlns:a16="http://schemas.microsoft.com/office/drawing/2014/main" id="{33871389-EA2E-4836-A251-69B3238D4249}"/>
              </a:ext>
            </a:extLst>
          </p:cNvPr>
          <p:cNvSpPr txBox="1"/>
          <p:nvPr/>
        </p:nvSpPr>
        <p:spPr>
          <a:xfrm>
            <a:off x="3405269" y="1986382"/>
            <a:ext cx="2720535" cy="2062103"/>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・周産期･小児医療等の体制</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整備</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健医</a:t>
            </a:r>
            <a:r>
              <a:rPr lang="en-US" altLang="ja-JP" sz="1600" dirty="0">
                <a:latin typeface="BIZ UDPゴシック" panose="020B0400000000000000" pitchFamily="50" charset="-128"/>
                <a:ea typeface="BIZ UDPゴシック" panose="020B0400000000000000" pitchFamily="50" charset="-128"/>
              </a:rPr>
              <a:t>〉</a:t>
            </a:r>
          </a:p>
          <a:p>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・プレコンセプションケアの</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推進</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健医</a:t>
            </a:r>
            <a:r>
              <a:rPr lang="en-US" altLang="ja-JP" sz="1600" dirty="0">
                <a:latin typeface="BIZ UDPゴシック" panose="020B0400000000000000" pitchFamily="50" charset="-128"/>
                <a:ea typeface="BIZ UDPゴシック" panose="020B0400000000000000" pitchFamily="50" charset="-128"/>
              </a:rPr>
              <a:t>〉</a:t>
            </a:r>
          </a:p>
          <a:p>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・早発卵巣不全患者等への支</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援</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健医</a:t>
            </a:r>
            <a:r>
              <a:rPr lang="en-US" altLang="ja-JP" sz="1600" dirty="0">
                <a:latin typeface="BIZ UDPゴシック" panose="020B0400000000000000" pitchFamily="50" charset="-128"/>
                <a:ea typeface="BIZ UDPゴシック" panose="020B0400000000000000" pitchFamily="50" charset="-128"/>
              </a:rPr>
              <a:t>〉</a:t>
            </a:r>
            <a:endParaRPr lang="en-US" altLang="ja-JP" dirty="0">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18526C50-91F7-46D1-A8EA-C504B28AAD70}"/>
              </a:ext>
            </a:extLst>
          </p:cNvPr>
          <p:cNvSpPr txBox="1"/>
          <p:nvPr/>
        </p:nvSpPr>
        <p:spPr>
          <a:xfrm>
            <a:off x="6495743" y="1863272"/>
            <a:ext cx="3104926" cy="3585597"/>
          </a:xfrm>
          <a:prstGeom prst="rect">
            <a:avLst/>
          </a:prstGeom>
          <a:noFill/>
        </p:spPr>
        <p:txBody>
          <a:bodyPr wrap="square">
            <a:spAutoFit/>
          </a:bodyPr>
          <a:lstStyle/>
          <a:p>
            <a:pPr>
              <a:spcBef>
                <a:spcPts val="600"/>
              </a:spcBef>
            </a:pPr>
            <a:r>
              <a:rPr lang="ja-JP" altLang="en-US" sz="1600" dirty="0">
                <a:latin typeface="BIZ UDPゴシック" panose="020B0400000000000000" pitchFamily="50" charset="-128"/>
                <a:ea typeface="BIZ UDPゴシック" panose="020B0400000000000000" pitchFamily="50" charset="-128"/>
              </a:rPr>
              <a:t>≪保育≫</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・保育士等の確保</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p>
          <a:p>
            <a:pPr>
              <a:spcBef>
                <a:spcPts val="600"/>
              </a:spcBef>
            </a:pPr>
            <a:r>
              <a:rPr lang="ja-JP" altLang="en-US" sz="1600" dirty="0">
                <a:latin typeface="BIZ UDPゴシック" panose="020B0400000000000000" pitchFamily="50" charset="-128"/>
                <a:ea typeface="BIZ UDPゴシック" panose="020B0400000000000000" pitchFamily="50" charset="-128"/>
              </a:rPr>
              <a:t>・病児保育の広域利用</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p>
          <a:p>
            <a:pPr>
              <a:spcBef>
                <a:spcPts val="600"/>
              </a:spcBef>
            </a:pPr>
            <a:r>
              <a:rPr lang="ja-JP" altLang="en-US" sz="1600" dirty="0">
                <a:latin typeface="BIZ UDPゴシック" panose="020B0400000000000000" pitchFamily="50" charset="-128"/>
                <a:ea typeface="BIZ UDPゴシック" panose="020B0400000000000000" pitchFamily="50" charset="-128"/>
              </a:rPr>
              <a:t>・こども誰でも通園制度の実施</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p>
          <a:p>
            <a:pPr>
              <a:spcBef>
                <a:spcPts val="600"/>
              </a:spcBef>
            </a:pP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子育て支援≫</a:t>
            </a:r>
          </a:p>
          <a:p>
            <a:r>
              <a:rPr lang="ja-JP" altLang="en-US" sz="1600" dirty="0">
                <a:latin typeface="BIZ UDPゴシック" panose="020B0400000000000000" pitchFamily="50" charset="-128"/>
                <a:ea typeface="BIZ UDPゴシック" panose="020B0400000000000000" pitchFamily="50" charset="-128"/>
              </a:rPr>
              <a:t>・まいど子でもカードを活用して</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共育てを応援</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p>
          <a:p>
            <a:pPr>
              <a:spcBef>
                <a:spcPts val="600"/>
              </a:spcBef>
            </a:pPr>
            <a:r>
              <a:rPr lang="ja-JP" altLang="en-US" sz="1600" dirty="0">
                <a:latin typeface="BIZ UDPゴシック" panose="020B0400000000000000" pitchFamily="50" charset="-128"/>
                <a:ea typeface="BIZ UDPゴシック" panose="020B0400000000000000" pitchFamily="50" charset="-128"/>
              </a:rPr>
              <a:t>・小１の壁等の解消や放課後等の</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子どもの居場所づくり</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a:t>
            </a:r>
            <a:endParaRPr lang="ja-JP" altLang="en-US"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≪教育≫</a:t>
            </a:r>
          </a:p>
          <a:p>
            <a:pPr>
              <a:spcBef>
                <a:spcPts val="600"/>
              </a:spcBef>
            </a:pPr>
            <a:r>
              <a:rPr lang="ja-JP" altLang="en-US" sz="1600" dirty="0">
                <a:latin typeface="BIZ UDPゴシック" panose="020B0400000000000000" pitchFamily="50" charset="-128"/>
                <a:ea typeface="BIZ UDPゴシック" panose="020B0400000000000000" pitchFamily="50" charset="-128"/>
              </a:rPr>
              <a:t> ・教育の充実</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教育</a:t>
            </a:r>
            <a:r>
              <a:rPr lang="en-US" altLang="ja-JP" sz="1600" dirty="0">
                <a:latin typeface="BIZ UDPゴシック" panose="020B0400000000000000" pitchFamily="50" charset="-128"/>
                <a:ea typeface="BIZ UDPゴシック" panose="020B0400000000000000" pitchFamily="50" charset="-128"/>
              </a:rPr>
              <a:t>〉</a:t>
            </a:r>
          </a:p>
        </p:txBody>
      </p:sp>
      <p:sp>
        <p:nvSpPr>
          <p:cNvPr id="33" name="テキスト ボックス 32">
            <a:extLst>
              <a:ext uri="{FF2B5EF4-FFF2-40B4-BE49-F238E27FC236}">
                <a16:creationId xmlns:a16="http://schemas.microsoft.com/office/drawing/2014/main" id="{9182CE0A-48A1-42D9-9470-2316A649468E}"/>
              </a:ext>
            </a:extLst>
          </p:cNvPr>
          <p:cNvSpPr txBox="1"/>
          <p:nvPr/>
        </p:nvSpPr>
        <p:spPr>
          <a:xfrm>
            <a:off x="4077025" y="6721974"/>
            <a:ext cx="4201541" cy="1308050"/>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≪経済的支援≫</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　・児童手当・児童扶養手当の支給</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福祉</a:t>
            </a:r>
            <a:r>
              <a:rPr lang="en-US" altLang="ja-JP" sz="1600" dirty="0">
                <a:latin typeface="BIZ UDPゴシック" panose="020B0400000000000000" pitchFamily="50" charset="-128"/>
                <a:ea typeface="BIZ UDPゴシック" panose="020B0400000000000000" pitchFamily="50" charset="-128"/>
              </a:rPr>
              <a:t>〉  </a:t>
            </a:r>
          </a:p>
          <a:p>
            <a:pPr>
              <a:spcBef>
                <a:spcPts val="600"/>
              </a:spcBef>
            </a:pPr>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 ・高等学校等の授業料無償化</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教育・副首都</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　</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　</a:t>
            </a:r>
            <a:endParaRPr lang="en-US" altLang="ja-JP" sz="1600" strike="sngStrike" dirty="0">
              <a:highlight>
                <a:srgbClr val="00FFFF"/>
              </a:highlight>
              <a:latin typeface="BIZ UDPゴシック" panose="020B0400000000000000" pitchFamily="50" charset="-128"/>
              <a:ea typeface="BIZ UDPゴシック" panose="020B0400000000000000" pitchFamily="50" charset="-128"/>
            </a:endParaRPr>
          </a:p>
        </p:txBody>
      </p:sp>
      <p:sp>
        <p:nvSpPr>
          <p:cNvPr id="34" name="正方形/長方形 1">
            <a:extLst>
              <a:ext uri="{FF2B5EF4-FFF2-40B4-BE49-F238E27FC236}">
                <a16:creationId xmlns:a16="http://schemas.microsoft.com/office/drawing/2014/main" id="{F6CEEE47-9585-4870-8624-51AE6EFECB7F}"/>
              </a:ext>
            </a:extLst>
          </p:cNvPr>
          <p:cNvSpPr/>
          <p:nvPr/>
        </p:nvSpPr>
        <p:spPr>
          <a:xfrm>
            <a:off x="5162" y="487898"/>
            <a:ext cx="12780000" cy="8760274"/>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sp>
        <p:nvSpPr>
          <p:cNvPr id="36" name="テキスト ボックス 35">
            <a:extLst>
              <a:ext uri="{FF2B5EF4-FFF2-40B4-BE49-F238E27FC236}">
                <a16:creationId xmlns:a16="http://schemas.microsoft.com/office/drawing/2014/main" id="{9E23D6C8-0FFE-484C-8C64-4EDDD1F2B0B9}"/>
              </a:ext>
            </a:extLst>
          </p:cNvPr>
          <p:cNvSpPr txBox="1"/>
          <p:nvPr/>
        </p:nvSpPr>
        <p:spPr>
          <a:xfrm>
            <a:off x="90624" y="6689273"/>
            <a:ext cx="4302388" cy="1308050"/>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≪住宅支援≫</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　 ・公的賃貸住宅による支援の充実</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都整</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　</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　 ・</a:t>
            </a:r>
            <a:r>
              <a:rPr kumimoji="1" lang="ja-JP" altLang="en-US" sz="1600"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民間住宅の活用促進</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都整</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　</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   ・住宅支援制度の一元的情報発信</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都整</a:t>
            </a:r>
            <a:r>
              <a:rPr lang="en-US" altLang="ja-JP" sz="1600" dirty="0">
                <a:latin typeface="BIZ UDPゴシック" panose="020B0400000000000000" pitchFamily="50" charset="-128"/>
                <a:ea typeface="BIZ UDPゴシック" panose="020B0400000000000000" pitchFamily="50" charset="-128"/>
              </a:rPr>
              <a:t>〉</a:t>
            </a:r>
          </a:p>
        </p:txBody>
      </p:sp>
      <p:sp>
        <p:nvSpPr>
          <p:cNvPr id="26" name="テキスト ボックス 25">
            <a:extLst>
              <a:ext uri="{FF2B5EF4-FFF2-40B4-BE49-F238E27FC236}">
                <a16:creationId xmlns:a16="http://schemas.microsoft.com/office/drawing/2014/main" id="{F586D2BD-5C3F-4C78-A9CB-35EAF5E178E8}"/>
              </a:ext>
            </a:extLst>
          </p:cNvPr>
          <p:cNvSpPr txBox="1"/>
          <p:nvPr/>
        </p:nvSpPr>
        <p:spPr>
          <a:xfrm>
            <a:off x="8189232" y="6714280"/>
            <a:ext cx="4302388" cy="1323439"/>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≪就業支援≫</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・ＯＳＡＫＡしごとフィールドにおける就職</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支援</a:t>
            </a:r>
            <a:r>
              <a:rPr kumimoji="1" lang="ja-JP" altLang="en-US" sz="16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＜商労＞</a:t>
            </a:r>
            <a:endParaRPr lang="en-US" altLang="ja-JP" sz="16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latin typeface="BIZ UDPゴシック" panose="020B0400000000000000" pitchFamily="50" charset="-128"/>
                <a:ea typeface="BIZ UDPゴシック" panose="020B0400000000000000" pitchFamily="50" charset="-128"/>
              </a:rPr>
              <a:t> 　</a:t>
            </a:r>
            <a:r>
              <a:rPr kumimoji="1" lang="ja-JP" altLang="en-US" sz="16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1" lang="ja-JP" altLang="en-US" sz="1600" i="0" u="non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リスキリング、</a:t>
            </a:r>
            <a:r>
              <a:rPr kumimoji="1" lang="ja-JP" altLang="en-US" sz="16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スキルアップ支援＜商労＞</a:t>
            </a:r>
            <a:endParaRPr kumimoji="1" lang="en-US" altLang="ja-JP" sz="160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lvl="0">
              <a:defRPr/>
            </a:pPr>
            <a:r>
              <a:rPr lang="ja-JP" altLang="en-US" sz="1600" dirty="0">
                <a:latin typeface="BIZ UDPゴシック" panose="020B0400000000000000" pitchFamily="50" charset="-128"/>
                <a:ea typeface="BIZ UDPゴシック" panose="020B0400000000000000" pitchFamily="50" charset="-128"/>
              </a:rPr>
              <a:t>　 ・公共職業訓練＜商労＞</a:t>
            </a:r>
            <a:r>
              <a:rPr lang="ja-JP" altLang="en-US" sz="1600" strike="sngStrike" dirty="0">
                <a:latin typeface="BIZ UDPゴシック" panose="020B0400000000000000" pitchFamily="50" charset="-128"/>
                <a:ea typeface="BIZ UDPゴシック" panose="020B0400000000000000" pitchFamily="50" charset="-128"/>
              </a:rPr>
              <a:t>　</a:t>
            </a:r>
            <a:endParaRPr lang="en-US" altLang="ja-JP" sz="1600" strike="sngStrike" dirty="0">
              <a:latin typeface="BIZ UDPゴシック" panose="020B0400000000000000" pitchFamily="50" charset="-128"/>
              <a:ea typeface="BIZ UDPゴシック" panose="020B0400000000000000" pitchFamily="50" charset="-128"/>
            </a:endParaRPr>
          </a:p>
        </p:txBody>
      </p:sp>
      <p:sp>
        <p:nvSpPr>
          <p:cNvPr id="29" name="正方形/長方形 28">
            <a:extLst>
              <a:ext uri="{FF2B5EF4-FFF2-40B4-BE49-F238E27FC236}">
                <a16:creationId xmlns:a16="http://schemas.microsoft.com/office/drawing/2014/main" id="{A5396DF8-95FC-4A22-8BDF-EE03E7D53CEB}"/>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dirty="0">
                <a:solidFill>
                  <a:srgbClr val="FFFFFF"/>
                </a:solidFill>
                <a:latin typeface="BIZ UDPゴシック" pitchFamily="50"/>
                <a:ea typeface="BIZ UDPゴシック" pitchFamily="50"/>
              </a:rPr>
              <a:t>07</a:t>
            </a:r>
            <a:r>
              <a:rPr lang="ja-JP" altLang="en-US" sz="2000" b="1" dirty="0">
                <a:solidFill>
                  <a:srgbClr val="FFFFFF"/>
                </a:solidFill>
                <a:latin typeface="BIZ UDPゴシック" pitchFamily="50"/>
                <a:ea typeface="BIZ UDPゴシック" pitchFamily="50"/>
              </a:rPr>
              <a:t>　施策の全体像</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graphicFrame>
        <p:nvGraphicFramePr>
          <p:cNvPr id="11" name="表 16">
            <a:extLst>
              <a:ext uri="{FF2B5EF4-FFF2-40B4-BE49-F238E27FC236}">
                <a16:creationId xmlns:a16="http://schemas.microsoft.com/office/drawing/2014/main" id="{6F55E723-4A15-4533-B83C-2BF3A968D847}"/>
              </a:ext>
            </a:extLst>
          </p:cNvPr>
          <p:cNvGraphicFramePr>
            <a:graphicFrameLocks noGrp="1"/>
          </p:cNvGraphicFramePr>
          <p:nvPr>
            <p:extLst>
              <p:ext uri="{D42A27DB-BD31-4B8C-83A1-F6EECF244321}">
                <p14:modId xmlns:p14="http://schemas.microsoft.com/office/powerpoint/2010/main" val="2669393613"/>
              </p:ext>
            </p:extLst>
          </p:nvPr>
        </p:nvGraphicFramePr>
        <p:xfrm>
          <a:off x="9650625" y="1057844"/>
          <a:ext cx="3060000" cy="5124473"/>
        </p:xfrm>
        <a:graphic>
          <a:graphicData uri="http://schemas.openxmlformats.org/drawingml/2006/table">
            <a:tbl>
              <a:tblPr firstRow="1" bandRow="1">
                <a:tableStyleId>{5C22544A-7EE6-4342-B048-85BDC9FD1C3A}</a:tableStyleId>
              </a:tblPr>
              <a:tblGrid>
                <a:gridCol w="3060000">
                  <a:extLst>
                    <a:ext uri="{9D8B030D-6E8A-4147-A177-3AD203B41FA5}">
                      <a16:colId xmlns:a16="http://schemas.microsoft.com/office/drawing/2014/main" val="1993225949"/>
                    </a:ext>
                  </a:extLst>
                </a:gridCol>
              </a:tblGrid>
              <a:tr h="650808">
                <a:tc>
                  <a:txBody>
                    <a:bodyPr/>
                    <a:lstStyle/>
                    <a:p>
                      <a:pPr algn="l"/>
                      <a:r>
                        <a:rPr kumimoji="1" lang="ja-JP" altLang="en-US" sz="1800" dirty="0">
                          <a:latin typeface="BIZ UDPゴシック" panose="020B0400000000000000" pitchFamily="50" charset="-128"/>
                          <a:ea typeface="BIZ UDPゴシック" panose="020B0400000000000000" pitchFamily="50" charset="-128"/>
                        </a:rPr>
                        <a:t>（３）共育ての推進</a:t>
                      </a:r>
                      <a:r>
                        <a:rPr kumimoji="1" lang="ja-JP" altLang="en-US" sz="1800" dirty="0">
                          <a:solidFill>
                            <a:schemeClr val="bg1"/>
                          </a:solidFill>
                          <a:latin typeface="BIZ UDPゴシック" panose="020B0400000000000000" pitchFamily="50" charset="-128"/>
                          <a:ea typeface="BIZ UDPゴシック" panose="020B0400000000000000" pitchFamily="50" charset="-128"/>
                        </a:rPr>
                        <a:t>（職場環境づくり）</a:t>
                      </a:r>
                    </a:p>
                  </a:txBody>
                  <a:tcPr>
                    <a:solidFill>
                      <a:schemeClr val="accent6"/>
                    </a:solidFill>
                  </a:tcPr>
                </a:tc>
                <a:extLst>
                  <a:ext uri="{0D108BD9-81ED-4DB2-BD59-A6C34878D82A}">
                    <a16:rowId xmlns:a16="http://schemas.microsoft.com/office/drawing/2014/main" val="3067193788"/>
                  </a:ext>
                </a:extLst>
              </a:tr>
              <a:tr h="4473665">
                <a:tc>
                  <a:txBody>
                    <a:bodyPr/>
                    <a:lstStyle/>
                    <a:p>
                      <a:pPr algn="l">
                        <a:lnSpc>
                          <a:spcPts val="2000"/>
                        </a:lnSpc>
                      </a:pPr>
                      <a:r>
                        <a:rPr kumimoji="1" lang="ja-JP" altLang="en-US" sz="1800" u="none" dirty="0">
                          <a:latin typeface="HGPｺﾞｼｯｸM" panose="020B0600000000000000" pitchFamily="50" charset="-128"/>
                          <a:ea typeface="HGPｺﾞｼｯｸM" panose="020B0600000000000000" pitchFamily="50" charset="-128"/>
                        </a:rPr>
                        <a:t>　　　　　　　　　　　　　 　</a:t>
                      </a: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sp>
        <p:nvSpPr>
          <p:cNvPr id="32" name="テキスト ボックス 31">
            <a:extLst>
              <a:ext uri="{FF2B5EF4-FFF2-40B4-BE49-F238E27FC236}">
                <a16:creationId xmlns:a16="http://schemas.microsoft.com/office/drawing/2014/main" id="{C2F9EB62-0A13-4DE9-9FC7-E3D7AE52EF99}"/>
              </a:ext>
            </a:extLst>
          </p:cNvPr>
          <p:cNvSpPr txBox="1"/>
          <p:nvPr/>
        </p:nvSpPr>
        <p:spPr>
          <a:xfrm>
            <a:off x="9651550" y="1872424"/>
            <a:ext cx="3078563" cy="2292935"/>
          </a:xfrm>
          <a:prstGeom prst="rect">
            <a:avLst/>
          </a:prstGeom>
          <a:noFill/>
        </p:spPr>
        <p:txBody>
          <a:bodyPr wrap="square">
            <a:spAutoFit/>
          </a:bodyPr>
          <a:lstStyle/>
          <a:p>
            <a:r>
              <a:rPr lang="ja-JP" altLang="en-US" sz="1600" dirty="0">
                <a:latin typeface="BIZ UDPゴシック" panose="020B0400000000000000" pitchFamily="50" charset="-128"/>
                <a:ea typeface="BIZ UDPゴシック" panose="020B0400000000000000" pitchFamily="50" charset="-128"/>
              </a:rPr>
              <a:t>・中小企業や労働者からの相談</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対応＜商労＞</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・子育てと仕事の両立支援等の</a:t>
            </a:r>
            <a:endParaRPr lang="en-US" altLang="ja-JP" sz="1600" dirty="0">
              <a:latin typeface="BIZ UDPゴシック" panose="020B0400000000000000" pitchFamily="50" charset="-128"/>
              <a:ea typeface="BIZ UDPゴシック" panose="020B0400000000000000" pitchFamily="50" charset="-128"/>
            </a:endParaRPr>
          </a:p>
          <a:p>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セミナーの開催＜商労＞</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・女性の就業継続のための啓発　</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冊子の作成＜商労＞　</a:t>
            </a:r>
            <a:endParaRPr lang="en-US" altLang="ja-JP" sz="1600" dirty="0">
              <a:latin typeface="BIZ UDPゴシック" panose="020B0400000000000000" pitchFamily="50" charset="-128"/>
              <a:ea typeface="BIZ UDPゴシック" panose="020B0400000000000000" pitchFamily="50" charset="-128"/>
            </a:endParaRPr>
          </a:p>
          <a:p>
            <a:pPr>
              <a:spcBef>
                <a:spcPts val="600"/>
              </a:spcBef>
            </a:pPr>
            <a:r>
              <a:rPr lang="ja-JP" altLang="en-US" sz="1600" dirty="0">
                <a:latin typeface="BIZ UDPゴシック" panose="020B0400000000000000" pitchFamily="50" charset="-128"/>
                <a:ea typeface="BIZ UDPゴシック" panose="020B0400000000000000" pitchFamily="50" charset="-128"/>
              </a:rPr>
              <a:t>・性別役割分担意識の解消等を</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めざすイベントの実施＜府文＞</a:t>
            </a:r>
          </a:p>
        </p:txBody>
      </p:sp>
      <p:sp>
        <p:nvSpPr>
          <p:cNvPr id="38" name="正方形/長方形 1">
            <a:extLst>
              <a:ext uri="{FF2B5EF4-FFF2-40B4-BE49-F238E27FC236}">
                <a16:creationId xmlns:a16="http://schemas.microsoft.com/office/drawing/2014/main" id="{72569F8C-1CF1-4C10-A52E-94AD32B76071}"/>
              </a:ext>
            </a:extLst>
          </p:cNvPr>
          <p:cNvSpPr/>
          <p:nvPr/>
        </p:nvSpPr>
        <p:spPr>
          <a:xfrm>
            <a:off x="6482625" y="596731"/>
            <a:ext cx="6228000" cy="390375"/>
          </a:xfrm>
          <a:prstGeom prst="rect">
            <a:avLst/>
          </a:prstGeom>
          <a:noFill/>
          <a:ln w="12701" cap="flat">
            <a:solidFill>
              <a:srgbClr val="34497D"/>
            </a:solidFill>
            <a:prstDash val="solid"/>
            <a:miter/>
          </a:ln>
        </p:spPr>
        <p:txBody>
          <a:bodyPr vert="horz" wrap="square" lIns="91440" tIns="45720" rIns="91440" bIns="45720" anchor="ctr" anchorCtr="0" compatLnSpc="1">
            <a:noAutofit/>
          </a:bodyPr>
          <a:lstStyle/>
          <a:p>
            <a:pPr marL="0" marR="0" lvl="0" indent="0" algn="ctr"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sz="2000" dirty="0">
                <a:solidFill>
                  <a:srgbClr val="000000"/>
                </a:solidFill>
                <a:latin typeface="BIZ UDPゴシック" panose="020B0400000000000000" pitchFamily="50" charset="-128"/>
                <a:ea typeface="BIZ UDPゴシック" panose="020B0400000000000000" pitchFamily="50" charset="-128"/>
              </a:rPr>
              <a:t>２人目の壁</a:t>
            </a:r>
            <a:endParaRPr lang="en-US" altLang="ja-JP" sz="2000" dirty="0">
              <a:solidFill>
                <a:srgbClr val="00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424919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16">
            <a:extLst>
              <a:ext uri="{FF2B5EF4-FFF2-40B4-BE49-F238E27FC236}">
                <a16:creationId xmlns:a16="http://schemas.microsoft.com/office/drawing/2014/main" id="{413D71BC-62C1-489B-B41F-277A6B6759C1}"/>
              </a:ext>
            </a:extLst>
          </p:cNvPr>
          <p:cNvGraphicFramePr>
            <a:graphicFrameLocks noGrp="1"/>
          </p:cNvGraphicFramePr>
          <p:nvPr>
            <p:extLst>
              <p:ext uri="{D42A27DB-BD31-4B8C-83A1-F6EECF244321}">
                <p14:modId xmlns:p14="http://schemas.microsoft.com/office/powerpoint/2010/main" val="2417750258"/>
              </p:ext>
            </p:extLst>
          </p:nvPr>
        </p:nvGraphicFramePr>
        <p:xfrm>
          <a:off x="103837" y="800780"/>
          <a:ext cx="12588905" cy="3997633"/>
        </p:xfrm>
        <a:graphic>
          <a:graphicData uri="http://schemas.openxmlformats.org/drawingml/2006/table">
            <a:tbl>
              <a:tblPr firstRow="1" bandRow="1">
                <a:tableStyleId>{5C22544A-7EE6-4342-B048-85BDC9FD1C3A}</a:tableStyleId>
              </a:tblPr>
              <a:tblGrid>
                <a:gridCol w="12588905">
                  <a:extLst>
                    <a:ext uri="{9D8B030D-6E8A-4147-A177-3AD203B41FA5}">
                      <a16:colId xmlns:a16="http://schemas.microsoft.com/office/drawing/2014/main" val="1993225949"/>
                    </a:ext>
                  </a:extLst>
                </a:gridCol>
              </a:tblGrid>
              <a:tr h="541493">
                <a:tc>
                  <a:txBody>
                    <a:bodyPr/>
                    <a:lstStyle/>
                    <a:p>
                      <a:pPr algn="l"/>
                      <a:r>
                        <a:rPr kumimoji="1" lang="ja-JP" altLang="en-US" sz="2400" dirty="0">
                          <a:latin typeface="BIZ UDPゴシック" panose="020B0400000000000000" pitchFamily="50" charset="-128"/>
                          <a:ea typeface="BIZ UDPゴシック" panose="020B0400000000000000" pitchFamily="50" charset="-128"/>
                        </a:rPr>
                        <a:t>（１）出会いの機会の創出・結婚支援</a:t>
                      </a:r>
                    </a:p>
                  </a:txBody>
                  <a:tcPr>
                    <a:solidFill>
                      <a:schemeClr val="accent2"/>
                    </a:solidFill>
                  </a:tcPr>
                </a:tc>
                <a:extLst>
                  <a:ext uri="{0D108BD9-81ED-4DB2-BD59-A6C34878D82A}">
                    <a16:rowId xmlns:a16="http://schemas.microsoft.com/office/drawing/2014/main" val="3067193788"/>
                  </a:ext>
                </a:extLst>
              </a:tr>
              <a:tr h="3456140">
                <a:tc>
                  <a:txBody>
                    <a:bodyPr/>
                    <a:lstStyle/>
                    <a:p>
                      <a:r>
                        <a:rPr kumimoji="1" lang="ja-JP" altLang="en-US" sz="1800" dirty="0">
                          <a:latin typeface="HGPｺﾞｼｯｸM" panose="020B0600000000000000" pitchFamily="50" charset="-128"/>
                          <a:ea typeface="HGPｺﾞｼｯｸM" panose="020B0600000000000000" pitchFamily="50" charset="-128"/>
                        </a:rPr>
                        <a:t>   　若年層に結婚・子育て等に関し役立つ適切な情報を発信することで、結婚意欲の向上を図るとともに、結婚を希望する方々に</a:t>
                      </a:r>
                      <a:endParaRPr kumimoji="1" lang="en-US" altLang="ja-JP" sz="1800" dirty="0">
                        <a:latin typeface="HGPｺﾞｼｯｸM" panose="020B0600000000000000" pitchFamily="50" charset="-128"/>
                        <a:ea typeface="HGPｺﾞｼｯｸM" panose="020B0600000000000000" pitchFamily="50" charset="-128"/>
                      </a:endParaRPr>
                    </a:p>
                    <a:p>
                      <a:r>
                        <a:rPr kumimoji="1" lang="en-US" altLang="ja-JP" sz="1800" dirty="0">
                          <a:latin typeface="HGPｺﾞｼｯｸM" panose="020B0600000000000000" pitchFamily="50" charset="-128"/>
                          <a:ea typeface="HGPｺﾞｼｯｸM" panose="020B0600000000000000" pitchFamily="50" charset="-128"/>
                        </a:rPr>
                        <a:t>   </a:t>
                      </a:r>
                      <a:r>
                        <a:rPr kumimoji="1" lang="ja-JP" altLang="en-US" sz="1800" dirty="0">
                          <a:latin typeface="HGPｺﾞｼｯｸM" panose="020B0600000000000000" pitchFamily="50" charset="-128"/>
                          <a:ea typeface="HGPｺﾞｼｯｸM" panose="020B0600000000000000" pitchFamily="50" charset="-128"/>
                        </a:rPr>
                        <a:t>出会いの場を提供することで結婚機会の増大を図る</a:t>
                      </a: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800" dirty="0">
                        <a:latin typeface="BIZ UDPゴシック" panose="020B0400000000000000" pitchFamily="50" charset="-128"/>
                        <a:ea typeface="BIZ UDPゴシック" panose="020B0400000000000000" pitchFamily="50" charset="-128"/>
                      </a:endParaRPr>
                    </a:p>
                    <a:p>
                      <a:r>
                        <a:rPr kumimoji="1" lang="ja-JP" altLang="en-US" sz="1600" dirty="0">
                          <a:latin typeface="ＭＳ Ｐ明朝" panose="02020600040205080304" pitchFamily="18" charset="-128"/>
                          <a:ea typeface="ＭＳ Ｐ明朝" panose="02020600040205080304" pitchFamily="18" charset="-128"/>
                        </a:rPr>
                        <a:t>　</a:t>
                      </a:r>
                      <a:endParaRPr kumimoji="1" lang="en-US" altLang="ja-JP" sz="1400" dirty="0">
                        <a:latin typeface="ＭＳ Ｐ明朝" panose="02020600040205080304" pitchFamily="18" charset="-128"/>
                        <a:ea typeface="ＭＳ Ｐ明朝" panose="02020600040205080304" pitchFamily="18" charset="-128"/>
                      </a:endParaRPr>
                    </a:p>
                  </a:txBody>
                  <a:tcPr>
                    <a:solidFill>
                      <a:schemeClr val="accent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22" name="表 16">
            <a:extLst>
              <a:ext uri="{FF2B5EF4-FFF2-40B4-BE49-F238E27FC236}">
                <a16:creationId xmlns:a16="http://schemas.microsoft.com/office/drawing/2014/main" id="{58FFB900-7663-45AB-904A-34B378B5EB61}"/>
              </a:ext>
            </a:extLst>
          </p:cNvPr>
          <p:cNvGraphicFramePr>
            <a:graphicFrameLocks noGrp="1"/>
          </p:cNvGraphicFramePr>
          <p:nvPr>
            <p:extLst>
              <p:ext uri="{D42A27DB-BD31-4B8C-83A1-F6EECF244321}">
                <p14:modId xmlns:p14="http://schemas.microsoft.com/office/powerpoint/2010/main" val="3727580070"/>
              </p:ext>
            </p:extLst>
          </p:nvPr>
        </p:nvGraphicFramePr>
        <p:xfrm>
          <a:off x="129002" y="5072248"/>
          <a:ext cx="12588904" cy="3997633"/>
        </p:xfrm>
        <a:graphic>
          <a:graphicData uri="http://schemas.openxmlformats.org/drawingml/2006/table">
            <a:tbl>
              <a:tblPr firstRow="1" bandRow="1">
                <a:tableStyleId>{00A15C55-8517-42AA-B614-E9B94910E393}</a:tableStyleId>
              </a:tblPr>
              <a:tblGrid>
                <a:gridCol w="12588904">
                  <a:extLst>
                    <a:ext uri="{9D8B030D-6E8A-4147-A177-3AD203B41FA5}">
                      <a16:colId xmlns:a16="http://schemas.microsoft.com/office/drawing/2014/main" val="1993225949"/>
                    </a:ext>
                  </a:extLst>
                </a:gridCol>
              </a:tblGrid>
              <a:tr h="503265">
                <a:tc>
                  <a:txBody>
                    <a:bodyPr/>
                    <a:lstStyle/>
                    <a:p>
                      <a:pPr marL="0" algn="l" defTabSz="960120" rtl="0" eaLnBrk="1" latinLnBrk="0" hangingPunct="1"/>
                      <a:r>
                        <a:rPr kumimoji="1" lang="ja-JP" altLang="en-US" sz="2400" b="1" kern="1200" dirty="0">
                          <a:solidFill>
                            <a:srgbClr val="FFFFFF"/>
                          </a:solidFill>
                          <a:latin typeface="BIZ UDPゴシック" panose="020B0400000000000000" pitchFamily="50" charset="-128"/>
                          <a:ea typeface="BIZ UDPゴシック" panose="020B0400000000000000" pitchFamily="50" charset="-128"/>
                          <a:cs typeface="+mn-cs"/>
                        </a:rPr>
                        <a:t>（２）妊娠・出産への支援</a:t>
                      </a:r>
                    </a:p>
                  </a:txBody>
                  <a:tcPr>
                    <a:solidFill>
                      <a:srgbClr val="FD91A3"/>
                    </a:solidFill>
                  </a:tcPr>
                </a:tc>
                <a:extLst>
                  <a:ext uri="{0D108BD9-81ED-4DB2-BD59-A6C34878D82A}">
                    <a16:rowId xmlns:a16="http://schemas.microsoft.com/office/drawing/2014/main" val="3067193788"/>
                  </a:ext>
                </a:extLst>
              </a:tr>
              <a:tr h="3494368">
                <a:tc>
                  <a:txBody>
                    <a:bodyPr/>
                    <a:lstStyle/>
                    <a:p>
                      <a:r>
                        <a:rPr kumimoji="1" lang="ja-JP" altLang="en-US" sz="1800" strike="noStrike" dirty="0">
                          <a:solidFill>
                            <a:schemeClr val="tx1"/>
                          </a:solidFill>
                        </a:rPr>
                        <a:t>   　</a:t>
                      </a:r>
                      <a:r>
                        <a:rPr kumimoji="1" lang="ja-JP" altLang="en-US" sz="1800" strike="noStrike" dirty="0">
                          <a:solidFill>
                            <a:schemeClr val="tx1"/>
                          </a:solidFill>
                          <a:latin typeface="HGSｺﾞｼｯｸM" panose="020B0600000000000000" pitchFamily="50" charset="-128"/>
                          <a:ea typeface="HGSｺﾞｼｯｸM" panose="020B0600000000000000" pitchFamily="50" charset="-128"/>
                        </a:rPr>
                        <a:t>ハイリスク妊婦や不妊・不育に悩む方々への支援を充実するとともに、子どもを希望する方々が安心して出産できる</a:t>
                      </a:r>
                      <a:endParaRPr kumimoji="1" lang="en-US" altLang="ja-JP" sz="1800" strike="noStrike" dirty="0">
                        <a:solidFill>
                          <a:schemeClr val="tx1"/>
                        </a:solidFill>
                        <a:latin typeface="HGSｺﾞｼｯｸM" panose="020B0600000000000000" pitchFamily="50" charset="-128"/>
                        <a:ea typeface="HGSｺﾞｼｯｸM" panose="020B0600000000000000" pitchFamily="50" charset="-128"/>
                      </a:endParaRPr>
                    </a:p>
                    <a:p>
                      <a:r>
                        <a:rPr kumimoji="1" lang="ja-JP" altLang="en-US" sz="1800" strike="noStrike" dirty="0">
                          <a:solidFill>
                            <a:schemeClr val="tx1"/>
                          </a:solidFill>
                          <a:latin typeface="HGSｺﾞｼｯｸM" panose="020B0600000000000000" pitchFamily="50" charset="-128"/>
                          <a:ea typeface="HGSｺﾞｼｯｸM" panose="020B0600000000000000" pitchFamily="50" charset="-128"/>
                        </a:rPr>
                        <a:t>　環境を整備する</a:t>
                      </a:r>
                    </a:p>
                    <a:p>
                      <a:endParaRPr kumimoji="1" lang="en-US" altLang="ja-JP" sz="1800" b="0" u="none" strike="noStrike" kern="1200" cap="none" spc="0" normalizeH="0" baseline="0" noProof="0" dirty="0">
                        <a:ln>
                          <a:noFill/>
                        </a:ln>
                        <a:solidFill>
                          <a:srgbClr val="000000"/>
                        </a:solidFill>
                        <a:effectLst/>
                        <a:uLnTx/>
                        <a:uFillTx/>
                      </a:endParaRPr>
                    </a:p>
                    <a:p>
                      <a:endParaRPr kumimoji="1" lang="ja-JP" altLang="en-US" sz="1400" b="0"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mn-cs"/>
                      </a:endParaRPr>
                    </a:p>
                  </a:txBody>
                  <a:tcPr>
                    <a:solidFill>
                      <a:srgbClr val="FFCCCC"/>
                    </a:solidFill>
                  </a:tcPr>
                </a:tc>
                <a:extLst>
                  <a:ext uri="{0D108BD9-81ED-4DB2-BD59-A6C34878D82A}">
                    <a16:rowId xmlns:a16="http://schemas.microsoft.com/office/drawing/2014/main" val="129510328"/>
                  </a:ext>
                </a:extLst>
              </a:tr>
            </a:tbl>
          </a:graphicData>
        </a:graphic>
      </p:graphicFrame>
      <p:sp>
        <p:nvSpPr>
          <p:cNvPr id="11" name="正方形/長方形 10">
            <a:extLst>
              <a:ext uri="{FF2B5EF4-FFF2-40B4-BE49-F238E27FC236}">
                <a16:creationId xmlns:a16="http://schemas.microsoft.com/office/drawing/2014/main" id="{F3AC6A52-F8DB-4D56-8B3F-C1DB8F35D692}"/>
              </a:ext>
            </a:extLst>
          </p:cNvPr>
          <p:cNvSpPr/>
          <p:nvPr/>
        </p:nvSpPr>
        <p:spPr>
          <a:xfrm>
            <a:off x="193373" y="2003278"/>
            <a:ext cx="12357025" cy="25701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0E051EE3-C46D-43BE-8817-122A9FB8FEA2}"/>
              </a:ext>
            </a:extLst>
          </p:cNvPr>
          <p:cNvSpPr txBox="1"/>
          <p:nvPr/>
        </p:nvSpPr>
        <p:spPr>
          <a:xfrm>
            <a:off x="283686" y="2111914"/>
            <a:ext cx="6576799" cy="1877437"/>
          </a:xfrm>
          <a:prstGeom prst="rect">
            <a:avLst/>
          </a:prstGeom>
          <a:noFill/>
        </p:spPr>
        <p:txBody>
          <a:bodyPr wrap="square">
            <a:spAutoFit/>
          </a:bodyPr>
          <a:lstStyle/>
          <a:p>
            <a:r>
              <a:rPr kumimoji="1" lang="ja-JP" altLang="en-US" sz="1600" b="1" dirty="0">
                <a:latin typeface="BIZ UDPゴシック" panose="020B0400000000000000" pitchFamily="50" charset="-128"/>
                <a:ea typeface="BIZ UDPゴシック" panose="020B0400000000000000" pitchFamily="50" charset="-128"/>
              </a:rPr>
              <a:t>・ライフデザイン講座の開催</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en-US" altLang="ja-JP" sz="1400" b="1"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　</a:t>
            </a:r>
            <a:r>
              <a:rPr kumimoji="1" lang="ja-JP" altLang="en-US" sz="1400" dirty="0">
                <a:latin typeface="HGPｺﾞｼｯｸM" panose="020B0600000000000000" pitchFamily="50" charset="-128"/>
                <a:ea typeface="HGPｺﾞｼｯｸM" panose="020B0600000000000000" pitchFamily="50" charset="-128"/>
              </a:rPr>
              <a:t>若い世代が結婚・子育てといったライフデザインを考える機会を設けるため、高校や</a:t>
            </a:r>
            <a:endParaRPr kumimoji="1" lang="en-US" altLang="ja-JP" sz="1400" dirty="0">
              <a:latin typeface="HGPｺﾞｼｯｸM" panose="020B0600000000000000" pitchFamily="50" charset="-128"/>
              <a:ea typeface="HGPｺﾞｼｯｸM" panose="020B0600000000000000" pitchFamily="50" charset="-128"/>
            </a:endParaRPr>
          </a:p>
          <a:p>
            <a:r>
              <a:rPr kumimoji="1" lang="ja-JP" altLang="en-US" sz="1400" dirty="0">
                <a:latin typeface="HGPｺﾞｼｯｸM" panose="020B0600000000000000" pitchFamily="50" charset="-128"/>
                <a:ea typeface="HGPｺﾞｼｯｸM" panose="020B0600000000000000" pitchFamily="50" charset="-128"/>
              </a:rPr>
              <a:t>大学等への出前講座等を実施。</a:t>
            </a:r>
            <a:endParaRPr kumimoji="1" lang="en-US" altLang="ja-JP" sz="1400" dirty="0">
              <a:latin typeface="HGPｺﾞｼｯｸM" panose="020B0600000000000000" pitchFamily="50" charset="-128"/>
              <a:ea typeface="HGPｺﾞｼｯｸM" panose="020B0600000000000000" pitchFamily="50" charset="-128"/>
            </a:endParaRPr>
          </a:p>
          <a:p>
            <a:endParaRPr kumimoji="1" lang="en-US" altLang="ja-JP" sz="400" dirty="0">
              <a:latin typeface="BIZ UDPゴシック" panose="020B0400000000000000" pitchFamily="50" charset="-128"/>
              <a:ea typeface="BIZ UDPゴシック" panose="020B0400000000000000" pitchFamily="50" charset="-128"/>
            </a:endParaRPr>
          </a:p>
          <a:p>
            <a:r>
              <a:rPr lang="ja-JP" altLang="en-US" sz="1600" b="1" dirty="0">
                <a:latin typeface="BIZ UDPゴシック" panose="020B0400000000000000" pitchFamily="50" charset="-128"/>
                <a:ea typeface="BIZ UDPゴシック" panose="020B0400000000000000" pitchFamily="50" charset="-128"/>
              </a:rPr>
              <a:t>・公民連携</a:t>
            </a:r>
            <a:r>
              <a:rPr kumimoji="1" lang="ja-JP" altLang="en-US" sz="1600" b="1" dirty="0">
                <a:latin typeface="BIZ UDPゴシック" panose="020B0400000000000000" pitchFamily="50" charset="-128"/>
                <a:ea typeface="BIZ UDPゴシック" panose="020B0400000000000000" pitchFamily="50" charset="-128"/>
              </a:rPr>
              <a:t>による結婚相談所の利</a:t>
            </a:r>
            <a:r>
              <a:rPr lang="ja-JP" altLang="en-US" sz="1600" b="1" dirty="0">
                <a:latin typeface="BIZ UDPゴシック" panose="020B0400000000000000" pitchFamily="50" charset="-128"/>
                <a:ea typeface="BIZ UDPゴシック" panose="020B0400000000000000" pitchFamily="50" charset="-128"/>
              </a:rPr>
              <a:t>用促進　「（仮称）なにわ縁結び」 </a:t>
            </a:r>
            <a:r>
              <a:rPr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p>
          <a:p>
            <a:r>
              <a:rPr kumimoji="1" lang="ja-JP" altLang="en-US" sz="1400" b="1"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婚活サービス事業者に協力いただき、</a:t>
            </a:r>
            <a:r>
              <a:rPr kumimoji="1" lang="ja-JP" altLang="en-US" sz="1400" dirty="0">
                <a:latin typeface="HGPｺﾞｼｯｸM" panose="020B0600000000000000" pitchFamily="50" charset="-128"/>
                <a:ea typeface="HGPｺﾞｼｯｸM" panose="020B0600000000000000" pitchFamily="50" charset="-128"/>
              </a:rPr>
              <a:t>結婚相談所（仲人）を利用しやすい料金に</a:t>
            </a:r>
            <a:endParaRPr kumimoji="1" lang="en-US" altLang="ja-JP" sz="1400" dirty="0">
              <a:latin typeface="HGPｺﾞｼｯｸM" panose="020B0600000000000000" pitchFamily="50" charset="-128"/>
              <a:ea typeface="HGPｺﾞｼｯｸM" panose="020B0600000000000000" pitchFamily="50" charset="-128"/>
            </a:endParaRPr>
          </a:p>
          <a:p>
            <a:r>
              <a:rPr kumimoji="1" lang="ja-JP" altLang="en-US" sz="1400" dirty="0">
                <a:latin typeface="HGPｺﾞｼｯｸM" panose="020B0600000000000000" pitchFamily="50" charset="-128"/>
                <a:ea typeface="HGPｺﾞｼｯｸM" panose="020B0600000000000000" pitchFamily="50" charset="-128"/>
              </a:rPr>
              <a:t>引き下げて、男女間のマッチングをサポートする「大阪府枠」を</a:t>
            </a:r>
            <a:r>
              <a:rPr lang="ja-JP" altLang="en-US" sz="1400" dirty="0">
                <a:latin typeface="HGPｺﾞｼｯｸM" panose="020B0600000000000000" pitchFamily="50" charset="-128"/>
                <a:ea typeface="HGPｺﾞｼｯｸM" panose="020B0600000000000000" pitchFamily="50" charset="-128"/>
              </a:rPr>
              <a:t>創設。</a:t>
            </a:r>
            <a:r>
              <a:rPr lang="en-US" altLang="ja-JP" sz="1400" dirty="0">
                <a:latin typeface="HGPｺﾞｼｯｸM" panose="020B0600000000000000" pitchFamily="50" charset="-128"/>
                <a:ea typeface="HGPｺﾞｼｯｸM" panose="020B0600000000000000" pitchFamily="50" charset="-128"/>
              </a:rPr>
              <a:t>AI</a:t>
            </a:r>
            <a:r>
              <a:rPr lang="ja-JP" altLang="en-US" sz="1400" dirty="0">
                <a:latin typeface="HGPｺﾞｼｯｸM" panose="020B0600000000000000" pitchFamily="50" charset="-128"/>
                <a:ea typeface="HGPｺﾞｼｯｸM" panose="020B0600000000000000" pitchFamily="50" charset="-128"/>
              </a:rPr>
              <a:t>マッチングによる紹介や仲人による付き添いなど個別支援を実施。</a:t>
            </a:r>
            <a:endParaRPr lang="en-US" altLang="ja-JP" sz="1400" dirty="0">
              <a:latin typeface="HGPｺﾞｼｯｸM" panose="020B0600000000000000" pitchFamily="50" charset="-128"/>
              <a:ea typeface="HGPｺﾞｼｯｸM" panose="020B0600000000000000" pitchFamily="50" charset="-128"/>
            </a:endParaRPr>
          </a:p>
          <a:p>
            <a:endParaRPr lang="en-US" altLang="ja-JP" sz="400" dirty="0">
              <a:latin typeface="HGPｺﾞｼｯｸM" panose="020B0600000000000000" pitchFamily="50" charset="-128"/>
              <a:ea typeface="HGPｺﾞｼｯｸM" panose="020B0600000000000000" pitchFamily="50" charset="-128"/>
            </a:endParaRPr>
          </a:p>
          <a:p>
            <a:endParaRPr lang="en-US" altLang="ja-JP" sz="400" dirty="0">
              <a:latin typeface="HGPｺﾞｼｯｸM" panose="020B0600000000000000" pitchFamily="50" charset="-128"/>
              <a:ea typeface="HGPｺﾞｼｯｸM" panose="020B0600000000000000" pitchFamily="50" charset="-128"/>
            </a:endParaRPr>
          </a:p>
        </p:txBody>
      </p:sp>
      <p:sp>
        <p:nvSpPr>
          <p:cNvPr id="10" name="テキスト ボックス 9">
            <a:extLst>
              <a:ext uri="{FF2B5EF4-FFF2-40B4-BE49-F238E27FC236}">
                <a16:creationId xmlns:a16="http://schemas.microsoft.com/office/drawing/2014/main" id="{3B8567D5-47EF-4D34-94EF-29828375E96F}"/>
              </a:ext>
            </a:extLst>
          </p:cNvPr>
          <p:cNvSpPr txBox="1"/>
          <p:nvPr/>
        </p:nvSpPr>
        <p:spPr>
          <a:xfrm>
            <a:off x="6860487" y="2058436"/>
            <a:ext cx="5747740" cy="2431435"/>
          </a:xfrm>
          <a:prstGeom prst="rect">
            <a:avLst/>
          </a:prstGeom>
          <a:noFill/>
        </p:spPr>
        <p:txBody>
          <a:bodyPr wrap="square">
            <a:spAutoFit/>
          </a:bodyPr>
          <a:lstStyle/>
          <a:p>
            <a:r>
              <a:rPr lang="ja-JP" altLang="en-US" sz="1600" b="1" dirty="0">
                <a:latin typeface="BIZ UDPゴシック" panose="020B0400000000000000" pitchFamily="50" charset="-128"/>
                <a:ea typeface="BIZ UDPゴシック" panose="020B0400000000000000" pitchFamily="50" charset="-128"/>
              </a:rPr>
              <a:t>・子育て・結婚応援ポータルサイトによる情報発信</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福祉</a:t>
            </a:r>
            <a:r>
              <a:rPr lang="en-US" altLang="ja-JP" sz="1400" b="1" dirty="0">
                <a:latin typeface="BIZ UDPゴシック" panose="020B0400000000000000" pitchFamily="50" charset="-128"/>
                <a:ea typeface="BIZ UDPゴシック" panose="020B0400000000000000" pitchFamily="50" charset="-128"/>
              </a:rPr>
              <a:t>〉</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結婚や妊娠・出産、子育て支援ポータルサイトにおいて、ライフステージに応じた情報発信を実施。</a:t>
            </a:r>
            <a:endParaRPr lang="en-US" altLang="ja-JP" sz="1400" dirty="0">
              <a:latin typeface="HGPｺﾞｼｯｸM" panose="020B0600000000000000" pitchFamily="50" charset="-128"/>
              <a:ea typeface="HGPｺﾞｼｯｸM" panose="020B0600000000000000" pitchFamily="50" charset="-128"/>
            </a:endParaRPr>
          </a:p>
          <a:p>
            <a:endParaRPr lang="en-US" altLang="ja-JP" sz="4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婚活イベントの開催</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endParaRPr kumimoji="1" lang="en-US" altLang="ja-JP" sz="1600" b="1" dirty="0">
              <a:latin typeface="BIZ UDPゴシック" panose="020B0400000000000000" pitchFamily="50" charset="-128"/>
              <a:ea typeface="BIZ UDPゴシック" panose="020B0400000000000000" pitchFamily="50" charset="-128"/>
            </a:endParaRPr>
          </a:p>
          <a:p>
            <a:r>
              <a:rPr lang="ja-JP" altLang="en-US" sz="1400" b="1" dirty="0">
                <a:latin typeface="BIZ UDPゴシック" panose="020B0400000000000000" pitchFamily="50" charset="-128"/>
                <a:ea typeface="BIZ UDPゴシック" panose="020B0400000000000000" pitchFamily="50" charset="-128"/>
              </a:rPr>
              <a:t>　</a:t>
            </a:r>
            <a:r>
              <a:rPr kumimoji="1" lang="ja-JP" altLang="en-US" sz="1400" dirty="0">
                <a:latin typeface="HGPｺﾞｼｯｸM" panose="020B0600000000000000" pitchFamily="50" charset="-128"/>
                <a:ea typeface="HGPｺﾞｼｯｸM" panose="020B0600000000000000" pitchFamily="50" charset="-128"/>
              </a:rPr>
              <a:t>民間ノウハウ・資金等を活用した婚活イベントの実施。</a:t>
            </a:r>
            <a:endParaRPr kumimoji="1" lang="en-US" altLang="ja-JP" sz="1400" dirty="0">
              <a:latin typeface="HGPｺﾞｼｯｸM" panose="020B0600000000000000" pitchFamily="50" charset="-128"/>
              <a:ea typeface="HGPｺﾞｼｯｸM" panose="020B0600000000000000" pitchFamily="50" charset="-128"/>
            </a:endParaRPr>
          </a:p>
          <a:p>
            <a:endParaRPr kumimoji="1" lang="en-US" altLang="ja-JP" sz="400" dirty="0">
              <a:latin typeface="BIZ UDPゴシック" panose="020B0400000000000000" pitchFamily="50" charset="-128"/>
              <a:ea typeface="BIZ UDPゴシック" panose="020B0400000000000000" pitchFamily="50" charset="-128"/>
            </a:endParaRPr>
          </a:p>
          <a:p>
            <a:endParaRPr lang="en-US" altLang="ja-JP" sz="4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b="1" dirty="0">
                <a:latin typeface="BIZ UDPゴシック" panose="020B0400000000000000" pitchFamily="50" charset="-128"/>
                <a:ea typeface="BIZ UDPゴシック" panose="020B0400000000000000" pitchFamily="50" charset="-128"/>
              </a:rPr>
              <a:t>・婚活アプリ・サイトの認証制度の周知</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u="none" dirty="0">
                <a:latin typeface="BIZ UDPゴシック" panose="020B0400000000000000" pitchFamily="50" charset="-128"/>
                <a:ea typeface="BIZ UDPゴシック" panose="020B0400000000000000" pitchFamily="50" charset="-128"/>
              </a:rPr>
              <a:t>　　　　</a:t>
            </a:r>
            <a:endParaRPr kumimoji="1" lang="en-US" altLang="ja-JP" sz="1400" b="1" u="none" dirty="0">
              <a:latin typeface="BIZ UDPゴシック" panose="020B0400000000000000" pitchFamily="50" charset="-128"/>
              <a:ea typeface="BIZ UDPゴシック" panose="020B0400000000000000" pitchFamily="50" charset="-128"/>
            </a:endParaRPr>
          </a:p>
          <a:p>
            <a:pPr>
              <a:lnSpc>
                <a:spcPts val="2000"/>
              </a:lnSpc>
            </a:pPr>
            <a:r>
              <a:rPr lang="en-US" altLang="ja-JP" sz="1600" b="1"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信頼性の向上のため、国の第三者機関により運営されている認証制度に</a:t>
            </a:r>
            <a:endParaRPr lang="en-US" altLang="ja-JP" sz="1400" dirty="0">
              <a:latin typeface="HGPｺﾞｼｯｸM" panose="020B0600000000000000" pitchFamily="50" charset="-128"/>
              <a:ea typeface="HGPｺﾞｼｯｸM" panose="020B0600000000000000" pitchFamily="50" charset="-128"/>
            </a:endParaRPr>
          </a:p>
          <a:p>
            <a:pPr>
              <a:lnSpc>
                <a:spcPts val="2000"/>
              </a:lnSpc>
            </a:pPr>
            <a:r>
              <a:rPr lang="ja-JP" altLang="en-US" sz="1400" dirty="0">
                <a:latin typeface="HGPｺﾞｼｯｸM" panose="020B0600000000000000" pitchFamily="50" charset="-128"/>
                <a:ea typeface="HGPｺﾞｼｯｸM" panose="020B0600000000000000" pitchFamily="50" charset="-128"/>
              </a:rPr>
              <a:t>ついて周知。</a:t>
            </a:r>
            <a:endParaRPr kumimoji="1" lang="en-US" altLang="ja-JP" sz="1400" u="none" dirty="0">
              <a:latin typeface="HGPｺﾞｼｯｸM" panose="020B0600000000000000" pitchFamily="50" charset="-128"/>
              <a:ea typeface="HGPｺﾞｼｯｸM" panose="020B06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　</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3" name="正方形/長方形 12">
            <a:extLst>
              <a:ext uri="{FF2B5EF4-FFF2-40B4-BE49-F238E27FC236}">
                <a16:creationId xmlns:a16="http://schemas.microsoft.com/office/drawing/2014/main" id="{98E56944-6660-415D-A845-D03DF676D76E}"/>
              </a:ext>
            </a:extLst>
          </p:cNvPr>
          <p:cNvSpPr/>
          <p:nvPr/>
        </p:nvSpPr>
        <p:spPr>
          <a:xfrm>
            <a:off x="261184" y="6268737"/>
            <a:ext cx="12324539" cy="26080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9CE0AC66-3A7E-40D9-BD5E-574D08E2178E}"/>
              </a:ext>
            </a:extLst>
          </p:cNvPr>
          <p:cNvSpPr txBox="1"/>
          <p:nvPr/>
        </p:nvSpPr>
        <p:spPr>
          <a:xfrm>
            <a:off x="283686" y="6254471"/>
            <a:ext cx="6029232" cy="2369880"/>
          </a:xfrm>
          <a:prstGeom prst="rect">
            <a:avLst/>
          </a:prstGeom>
          <a:noFill/>
        </p:spPr>
        <p:txBody>
          <a:bodyPr wrap="square">
            <a:spAutoFit/>
          </a:bodyPr>
          <a:lstStyle/>
          <a:p>
            <a:r>
              <a:rPr kumimoji="1" lang="ja-JP" altLang="en-US" sz="1600" b="1" dirty="0">
                <a:latin typeface="BIZ UDPゴシック" panose="020B0400000000000000" pitchFamily="50" charset="-128"/>
                <a:ea typeface="BIZ UDPゴシック" panose="020B0400000000000000" pitchFamily="50" charset="-128"/>
              </a:rPr>
              <a:t>・周産期･小児医療等の体制整備</a:t>
            </a:r>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健医</a:t>
            </a:r>
            <a:r>
              <a:rPr kumimoji="1" lang="en-US" altLang="ja-JP" sz="1600" b="1" dirty="0">
                <a:latin typeface="BIZ UDPゴシック" panose="020B0400000000000000" pitchFamily="50" charset="-128"/>
                <a:ea typeface="BIZ UDPゴシック" panose="020B0400000000000000" pitchFamily="50" charset="-128"/>
              </a:rPr>
              <a:t>〉</a:t>
            </a:r>
          </a:p>
          <a:p>
            <a:r>
              <a:rPr kumimoji="1" lang="ja-JP" altLang="en-US" sz="1800" dirty="0">
                <a:latin typeface="BIZ UDPゴシック" panose="020B0400000000000000" pitchFamily="50" charset="-128"/>
                <a:ea typeface="BIZ UDPゴシック" panose="020B0400000000000000" pitchFamily="50" charset="-128"/>
              </a:rPr>
              <a:t>　</a:t>
            </a:r>
            <a:r>
              <a:rPr lang="ja-JP" altLang="en-US" sz="1400" b="0" i="0" dirty="0">
                <a:effectLst/>
                <a:latin typeface="HGPｺﾞｼｯｸM" panose="020B0600000000000000" pitchFamily="50" charset="-128"/>
                <a:ea typeface="HGPｺﾞｼｯｸM" panose="020B0600000000000000" pitchFamily="50" charset="-128"/>
              </a:rPr>
              <a:t>安全に出産できる環境の整備として、ハイリスクな妊婦等を含めた受入体制や、適切な医療を提供できる体制を確保するほか、伴走型相談支援や産後ケア事業などのメンタルヘルス対策等、妊産婦・乳幼児に対する保健施策を推進。</a:t>
            </a:r>
            <a:endParaRPr lang="en-US" altLang="ja-JP" sz="1400" b="0" i="0" dirty="0">
              <a:effectLst/>
              <a:latin typeface="HGPｺﾞｼｯｸM" panose="020B0600000000000000" pitchFamily="50" charset="-128"/>
              <a:ea typeface="HGPｺﾞｼｯｸM" panose="020B0600000000000000" pitchFamily="50" charset="-128"/>
            </a:endParaRPr>
          </a:p>
          <a:p>
            <a:endParaRPr kumimoji="1" lang="en-US" altLang="ja-JP" sz="400" dirty="0">
              <a:latin typeface="BIZ UDPゴシック" panose="020B0400000000000000" pitchFamily="50" charset="-128"/>
              <a:ea typeface="BIZ UDPゴシック" panose="020B0400000000000000" pitchFamily="50" charset="-128"/>
            </a:endParaRPr>
          </a:p>
          <a:p>
            <a:r>
              <a:rPr lang="ja-JP" altLang="en-US"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ドナーミルクの提供体制の充実</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健医</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　　　　　　　　　　　　　　　</a:t>
            </a:r>
            <a:endParaRPr kumimoji="1" lang="en-US" altLang="ja-JP" sz="1600" b="1"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　</a:t>
            </a:r>
            <a:r>
              <a:rPr kumimoji="1" lang="ja-JP" altLang="en-US" sz="1400" dirty="0">
                <a:latin typeface="HGPｺﾞｼｯｸM" panose="020B0600000000000000" pitchFamily="50" charset="-128"/>
                <a:ea typeface="HGPｺﾞｼｯｸM" panose="020B0600000000000000" pitchFamily="50" charset="-128"/>
              </a:rPr>
              <a:t>登録施設となる医療機関に対し、ドナーミルクの利用に係る経費を補助。</a:t>
            </a:r>
            <a:endParaRPr kumimoji="1" lang="en-US" altLang="ja-JP" sz="1400" dirty="0">
              <a:latin typeface="HGPｺﾞｼｯｸM" panose="020B0600000000000000" pitchFamily="50" charset="-128"/>
              <a:ea typeface="HGPｺﾞｼｯｸM" panose="020B0600000000000000" pitchFamily="50" charset="-128"/>
            </a:endParaRPr>
          </a:p>
          <a:p>
            <a:endParaRPr lang="en-US" altLang="ja-JP" sz="400" b="1" dirty="0">
              <a:latin typeface="HGPｺﾞｼｯｸM" panose="020B0600000000000000" pitchFamily="50" charset="-128"/>
              <a:ea typeface="HGPｺﾞｼｯｸM" panose="020B0600000000000000" pitchFamily="50" charset="-128"/>
            </a:endParaRPr>
          </a:p>
          <a:p>
            <a:r>
              <a:rPr lang="ja-JP" altLang="en-US" sz="1600" b="1" dirty="0">
                <a:latin typeface="BIZ UDPゴシック" panose="020B0400000000000000" pitchFamily="50" charset="-128"/>
                <a:ea typeface="BIZ UDPゴシック" panose="020B0400000000000000" pitchFamily="50" charset="-128"/>
              </a:rPr>
              <a:t>・無痛分娩の安全な提供体制確保</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健医</a:t>
            </a:r>
            <a:r>
              <a:rPr lang="en-US" altLang="ja-JP" sz="1400" b="1" dirty="0">
                <a:latin typeface="BIZ UDPゴシック" panose="020B0400000000000000" pitchFamily="50" charset="-128"/>
                <a:ea typeface="BIZ UDPゴシック" panose="020B0400000000000000" pitchFamily="50" charset="-128"/>
              </a:rPr>
              <a:t>〉</a:t>
            </a:r>
          </a:p>
          <a:p>
            <a:r>
              <a:rPr lang="ja-JP" altLang="en-US" sz="1600" b="1"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安全に無痛分娩を実施できる体制の確保に向け、急変対応に係る研修の実施に対し補助。</a:t>
            </a:r>
            <a:endParaRPr kumimoji="1" lang="en-US" altLang="ja-JP" sz="1600" dirty="0">
              <a:latin typeface="HGPｺﾞｼｯｸM" panose="020B0600000000000000" pitchFamily="50" charset="-128"/>
              <a:ea typeface="HGPｺﾞｼｯｸM" panose="020B0600000000000000" pitchFamily="50" charset="-128"/>
            </a:endParaRPr>
          </a:p>
        </p:txBody>
      </p:sp>
      <p:sp>
        <p:nvSpPr>
          <p:cNvPr id="16" name="テキスト ボックス 15">
            <a:extLst>
              <a:ext uri="{FF2B5EF4-FFF2-40B4-BE49-F238E27FC236}">
                <a16:creationId xmlns:a16="http://schemas.microsoft.com/office/drawing/2014/main" id="{A1FA65B7-146A-4789-B6EB-EFAD888CA12B}"/>
              </a:ext>
            </a:extLst>
          </p:cNvPr>
          <p:cNvSpPr txBox="1"/>
          <p:nvPr/>
        </p:nvSpPr>
        <p:spPr>
          <a:xfrm>
            <a:off x="6733832" y="6449164"/>
            <a:ext cx="5729601" cy="2246769"/>
          </a:xfrm>
          <a:prstGeom prst="rect">
            <a:avLst/>
          </a:prstGeom>
          <a:noFill/>
        </p:spPr>
        <p:txBody>
          <a:bodyPr wrap="square">
            <a:spAutoFit/>
          </a:bodyPr>
          <a:lstStyle/>
          <a:p>
            <a:r>
              <a:rPr lang="ja-JP" altLang="en-US"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プレコンセプションケアの推進</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健医</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b="1" dirty="0">
                <a:latin typeface="BIZ UDPゴシック" panose="020B0400000000000000" pitchFamily="50" charset="-128"/>
                <a:ea typeface="BIZ UDPゴシック" panose="020B0400000000000000" pitchFamily="50" charset="-128"/>
              </a:rPr>
              <a:t>　</a:t>
            </a:r>
            <a:r>
              <a:rPr kumimoji="1" lang="ja-JP" altLang="en-US" sz="1600" b="1"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　</a:t>
            </a:r>
            <a:endParaRPr kumimoji="1"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a:t>
            </a:r>
            <a:r>
              <a:rPr lang="ja-JP" altLang="en-US" sz="1400" dirty="0">
                <a:latin typeface="HGSｺﾞｼｯｸM" panose="020B0600000000000000" pitchFamily="50" charset="-128"/>
                <a:ea typeface="HGSｺﾞｼｯｸM" panose="020B0600000000000000" pitchFamily="50" charset="-128"/>
              </a:rPr>
              <a:t>性と健康に関するチャット相談や、セミナー等により、プレコンセプションケアを推進。</a:t>
            </a:r>
            <a:endParaRPr lang="en-US" altLang="ja-JP" sz="1400" dirty="0">
              <a:latin typeface="HGSｺﾞｼｯｸM" panose="020B0600000000000000" pitchFamily="50" charset="-128"/>
              <a:ea typeface="HGSｺﾞｼｯｸM" panose="020B0600000000000000" pitchFamily="50" charset="-128"/>
            </a:endParaRPr>
          </a:p>
          <a:p>
            <a:endParaRPr lang="en-US" altLang="ja-JP" sz="400"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・早発卵巣不全患者等への支援</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健医</a:t>
            </a:r>
            <a:r>
              <a:rPr kumimoji="1" lang="en-US" altLang="ja-JP" sz="1400" b="1" dirty="0">
                <a:latin typeface="BIZ UDPゴシック" panose="020B0400000000000000" pitchFamily="50" charset="-128"/>
                <a:ea typeface="BIZ UDPゴシック" panose="020B0400000000000000" pitchFamily="50" charset="-128"/>
              </a:rPr>
              <a:t>〉</a:t>
            </a: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HGPｺﾞｼｯｸM" panose="020B0600000000000000" pitchFamily="50" charset="-128"/>
                <a:ea typeface="HGPｺﾞｼｯｸM" panose="020B0600000000000000" pitchFamily="50" charset="-128"/>
              </a:rPr>
              <a:t>府が実施する講座の受講者を対象に、卵巣予備能を測るＡＭＨ検査費用を助成。また、卵巣予備能の低下がみられた方などに対して、卵子凍結等に要する費用</a:t>
            </a:r>
            <a:r>
              <a:rPr lang="ja-JP" altLang="en-US" sz="1400" dirty="0">
                <a:latin typeface="HGPｺﾞｼｯｸM" panose="020B0600000000000000" pitchFamily="50" charset="-128"/>
                <a:ea typeface="HGPｺﾞｼｯｸM" panose="020B0600000000000000" pitchFamily="50" charset="-128"/>
              </a:rPr>
              <a:t>を助成。</a:t>
            </a:r>
            <a:endParaRPr kumimoji="1" lang="en-US" altLang="ja-JP" sz="1400" dirty="0">
              <a:latin typeface="HGPｺﾞｼｯｸM" panose="020B0600000000000000" pitchFamily="50" charset="-128"/>
              <a:ea typeface="HGPｺﾞｼｯｸM" panose="020B0600000000000000" pitchFamily="50" charset="-128"/>
            </a:endParaRPr>
          </a:p>
          <a:p>
            <a:endParaRPr kumimoji="1" lang="en-US" altLang="ja-JP" sz="1600" dirty="0">
              <a:latin typeface="HGPｺﾞｼｯｸM" panose="020B0600000000000000" pitchFamily="50" charset="-128"/>
              <a:ea typeface="HGPｺﾞｼｯｸM" panose="020B0600000000000000" pitchFamily="50" charset="-128"/>
            </a:endParaRPr>
          </a:p>
          <a:p>
            <a:endParaRPr kumimoji="1" lang="en-US" altLang="ja-JP" sz="1600" dirty="0">
              <a:latin typeface="HGPｺﾞｼｯｸM" panose="020B0600000000000000" pitchFamily="50" charset="-128"/>
              <a:ea typeface="HGPｺﾞｼｯｸM" panose="020B0600000000000000" pitchFamily="50" charset="-128"/>
            </a:endParaRPr>
          </a:p>
        </p:txBody>
      </p:sp>
      <p:sp>
        <p:nvSpPr>
          <p:cNvPr id="21" name="スライド番号プレースホルダー 10">
            <a:extLst>
              <a:ext uri="{FF2B5EF4-FFF2-40B4-BE49-F238E27FC236}">
                <a16:creationId xmlns:a16="http://schemas.microsoft.com/office/drawing/2014/main" id="{22588C71-F298-4263-A1E0-BAC31FFBED00}"/>
              </a:ext>
            </a:extLst>
          </p:cNvPr>
          <p:cNvSpPr txBox="1">
            <a:spLocks/>
          </p:cNvSpPr>
          <p:nvPr/>
        </p:nvSpPr>
        <p:spPr>
          <a:xfrm>
            <a:off x="9921240" y="9193582"/>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11</a:t>
            </a:r>
            <a:endParaRPr lang="ja-JP" altLang="en-US" dirty="0"/>
          </a:p>
        </p:txBody>
      </p:sp>
      <p:sp>
        <p:nvSpPr>
          <p:cNvPr id="20" name="正方形/長方形 19">
            <a:extLst>
              <a:ext uri="{FF2B5EF4-FFF2-40B4-BE49-F238E27FC236}">
                <a16:creationId xmlns:a16="http://schemas.microsoft.com/office/drawing/2014/main" id="{B799DF16-79E3-4418-86BE-4F0ED2165CD8}"/>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a:t>
            </a:r>
            <a:r>
              <a:rPr lang="en-US" altLang="ja-JP" sz="2000" b="1" i="0" u="none" strike="noStrike" kern="1200" cap="none" spc="0" baseline="0" dirty="0">
                <a:solidFill>
                  <a:srgbClr val="FFFFFF"/>
                </a:solidFill>
                <a:uFillTx/>
                <a:latin typeface="BIZ UDPゴシック" pitchFamily="50"/>
                <a:ea typeface="BIZ UDPゴシック" pitchFamily="50"/>
              </a:rPr>
              <a:t>8</a:t>
            </a:r>
            <a:r>
              <a:rPr lang="ja-JP" altLang="en-US" sz="2000" b="1" i="0" u="none" strike="noStrike" kern="1200" cap="none" spc="0" baseline="0" dirty="0">
                <a:solidFill>
                  <a:srgbClr val="FFFFFF"/>
                </a:solidFill>
                <a:uFillTx/>
                <a:latin typeface="BIZ UDPゴシック" pitchFamily="50"/>
                <a:ea typeface="BIZ UDPゴシック" pitchFamily="50"/>
              </a:rPr>
              <a:t>　具体</a:t>
            </a:r>
            <a:r>
              <a:rPr lang="ja-JP" altLang="en-US" sz="2000" b="1" dirty="0">
                <a:solidFill>
                  <a:srgbClr val="FFFFFF"/>
                </a:solidFill>
                <a:latin typeface="BIZ UDPゴシック" pitchFamily="50"/>
                <a:ea typeface="BIZ UDPゴシック" pitchFamily="50"/>
              </a:rPr>
              <a:t>的取組み</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Tree>
    <p:extLst>
      <p:ext uri="{BB962C8B-B14F-4D97-AF65-F5344CB8AC3E}">
        <p14:creationId xmlns:p14="http://schemas.microsoft.com/office/powerpoint/2010/main" val="3821113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16">
            <a:extLst>
              <a:ext uri="{FF2B5EF4-FFF2-40B4-BE49-F238E27FC236}">
                <a16:creationId xmlns:a16="http://schemas.microsoft.com/office/drawing/2014/main" id="{8C16B98E-719A-4397-878B-8F26D82BC315}"/>
              </a:ext>
            </a:extLst>
          </p:cNvPr>
          <p:cNvGraphicFramePr>
            <a:graphicFrameLocks noGrp="1"/>
          </p:cNvGraphicFramePr>
          <p:nvPr>
            <p:extLst>
              <p:ext uri="{D42A27DB-BD31-4B8C-83A1-F6EECF244321}">
                <p14:modId xmlns:p14="http://schemas.microsoft.com/office/powerpoint/2010/main" val="2783174369"/>
              </p:ext>
            </p:extLst>
          </p:nvPr>
        </p:nvGraphicFramePr>
        <p:xfrm>
          <a:off x="197187" y="661910"/>
          <a:ext cx="12495555" cy="8852204"/>
        </p:xfrm>
        <a:graphic>
          <a:graphicData uri="http://schemas.openxmlformats.org/drawingml/2006/table">
            <a:tbl>
              <a:tblPr firstRow="1" bandRow="1">
                <a:tableStyleId>{5C22544A-7EE6-4342-B048-85BDC9FD1C3A}</a:tableStyleId>
              </a:tblPr>
              <a:tblGrid>
                <a:gridCol w="12495555">
                  <a:extLst>
                    <a:ext uri="{9D8B030D-6E8A-4147-A177-3AD203B41FA5}">
                      <a16:colId xmlns:a16="http://schemas.microsoft.com/office/drawing/2014/main" val="1993225949"/>
                    </a:ext>
                  </a:extLst>
                </a:gridCol>
              </a:tblGrid>
              <a:tr h="462104">
                <a:tc>
                  <a:txBody>
                    <a:bodyPr/>
                    <a:lstStyle/>
                    <a:p>
                      <a:pPr algn="l"/>
                      <a:r>
                        <a:rPr kumimoji="1" lang="ja-JP" altLang="en-US" sz="2400" dirty="0">
                          <a:latin typeface="BIZ UDPゴシック" panose="020B0400000000000000" pitchFamily="50" charset="-128"/>
                          <a:ea typeface="BIZ UDPゴシック" panose="020B0400000000000000" pitchFamily="50" charset="-128"/>
                        </a:rPr>
                        <a:t>（３）共育ての推進</a:t>
                      </a:r>
                      <a:endParaRPr kumimoji="1" lang="en-US" altLang="ja-JP" sz="2400" dirty="0">
                        <a:solidFill>
                          <a:schemeClr val="bg1"/>
                        </a:solidFill>
                        <a:latin typeface="BIZ UDPゴシック" panose="020B0400000000000000" pitchFamily="50" charset="-128"/>
                        <a:ea typeface="BIZ UDPゴシック" panose="020B0400000000000000" pitchFamily="50" charset="-128"/>
                      </a:endParaRPr>
                    </a:p>
                  </a:txBody>
                  <a:tcPr>
                    <a:solidFill>
                      <a:schemeClr val="accent6"/>
                    </a:solidFill>
                  </a:tcPr>
                </a:tc>
                <a:extLst>
                  <a:ext uri="{0D108BD9-81ED-4DB2-BD59-A6C34878D82A}">
                    <a16:rowId xmlns:a16="http://schemas.microsoft.com/office/drawing/2014/main" val="3067193788"/>
                  </a:ext>
                </a:extLst>
              </a:tr>
              <a:tr h="8390100">
                <a:tc>
                  <a:txBody>
                    <a:bodyPr/>
                    <a:lstStyle/>
                    <a:p>
                      <a:r>
                        <a:rPr kumimoji="1" lang="en-US" altLang="ja-JP" sz="1800" dirty="0">
                          <a:latin typeface="HGPｺﾞｼｯｸM" panose="020B0600000000000000" pitchFamily="50" charset="-128"/>
                          <a:ea typeface="HGPｺﾞｼｯｸM" panose="020B0600000000000000" pitchFamily="50" charset="-128"/>
                        </a:rPr>
                        <a:t>【</a:t>
                      </a:r>
                      <a:r>
                        <a:rPr kumimoji="1" lang="ja-JP" altLang="en-US" sz="1800" dirty="0">
                          <a:latin typeface="HGPｺﾞｼｯｸM" panose="020B0600000000000000" pitchFamily="50" charset="-128"/>
                          <a:ea typeface="HGPｺﾞｼｯｸM" panose="020B0600000000000000" pitchFamily="50" charset="-128"/>
                        </a:rPr>
                        <a:t>子育て環境の整備</a:t>
                      </a:r>
                      <a:r>
                        <a:rPr kumimoji="1" lang="en-US" altLang="ja-JP" sz="1800" dirty="0">
                          <a:latin typeface="HGPｺﾞｼｯｸM" panose="020B0600000000000000" pitchFamily="50" charset="-128"/>
                          <a:ea typeface="HGPｺﾞｼｯｸM" panose="020B0600000000000000" pitchFamily="50" charset="-128"/>
                        </a:rPr>
                        <a:t>】</a:t>
                      </a:r>
                    </a:p>
                    <a:p>
                      <a:r>
                        <a:rPr kumimoji="1" lang="ja-JP" altLang="en-US" sz="1800" dirty="0">
                          <a:latin typeface="HGPｺﾞｼｯｸM" panose="020B0600000000000000" pitchFamily="50" charset="-128"/>
                          <a:ea typeface="HGPｺﾞｼｯｸM" panose="020B0600000000000000" pitchFamily="50" charset="-128"/>
                        </a:rPr>
                        <a:t>　育児相談体制や保育・子育て支援・教育サービスの充実などにより子育て環境の整備強化を図るとともに、家庭内での家事・育児の負担が一方に偏ることのないよう、共育ての意識醸成を図る</a:t>
                      </a:r>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000" dirty="0">
                        <a:latin typeface="HGPｺﾞｼｯｸM" panose="020B0600000000000000" pitchFamily="50" charset="-128"/>
                        <a:ea typeface="HGPｺﾞｼｯｸM" panose="020B0600000000000000" pitchFamily="50" charset="-128"/>
                      </a:endParaRPr>
                    </a:p>
                    <a:p>
                      <a:r>
                        <a:rPr kumimoji="1" lang="en-US" altLang="ja-JP" sz="1800" dirty="0">
                          <a:latin typeface="HGPｺﾞｼｯｸM" panose="020B0600000000000000" pitchFamily="50" charset="-128"/>
                          <a:ea typeface="HGPｺﾞｼｯｸM" panose="020B0600000000000000" pitchFamily="50" charset="-128"/>
                        </a:rPr>
                        <a:t>【</a:t>
                      </a:r>
                      <a:r>
                        <a:rPr kumimoji="1" lang="ja-JP" altLang="en-US" sz="1800" dirty="0">
                          <a:latin typeface="HGPｺﾞｼｯｸM" panose="020B0600000000000000" pitchFamily="50" charset="-128"/>
                          <a:ea typeface="HGPｺﾞｼｯｸM" panose="020B0600000000000000" pitchFamily="50" charset="-128"/>
                        </a:rPr>
                        <a:t>働きやすい職場環境づくり</a:t>
                      </a:r>
                      <a:r>
                        <a:rPr kumimoji="1" lang="en-US" altLang="ja-JP" sz="1800" dirty="0">
                          <a:latin typeface="HGPｺﾞｼｯｸM" panose="020B0600000000000000" pitchFamily="50" charset="-128"/>
                          <a:ea typeface="HGPｺﾞｼｯｸM" panose="020B0600000000000000" pitchFamily="50" charset="-128"/>
                        </a:rPr>
                        <a:t>】</a:t>
                      </a:r>
                    </a:p>
                    <a:p>
                      <a:r>
                        <a:rPr kumimoji="1" lang="ja-JP" altLang="en-US" sz="1800" dirty="0">
                          <a:latin typeface="HGPｺﾞｼｯｸM" panose="020B0600000000000000" pitchFamily="50" charset="-128"/>
                          <a:ea typeface="HGPｺﾞｼｯｸM" panose="020B0600000000000000" pitchFamily="50" charset="-128"/>
                        </a:rPr>
                        <a:t>　子育てと仕事の両立支援や男性の育児参加の促進などにより、子育て世帯が子育てしながら働き続けることができる職場環境の</a:t>
                      </a:r>
                      <a:endParaRPr kumimoji="1" lang="en-US" altLang="ja-JP" sz="1800" dirty="0">
                        <a:latin typeface="HGPｺﾞｼｯｸM" panose="020B0600000000000000" pitchFamily="50" charset="-128"/>
                        <a:ea typeface="HGPｺﾞｼｯｸM" panose="020B0600000000000000" pitchFamily="50" charset="-128"/>
                      </a:endParaRPr>
                    </a:p>
                    <a:p>
                      <a:r>
                        <a:rPr kumimoji="1" lang="ja-JP" altLang="en-US" sz="1800" dirty="0">
                          <a:latin typeface="HGPｺﾞｼｯｸM" panose="020B0600000000000000" pitchFamily="50" charset="-128"/>
                          <a:ea typeface="HGPｺﾞｼｯｸM" panose="020B0600000000000000" pitchFamily="50" charset="-128"/>
                        </a:rPr>
                        <a:t>整備を促進する</a:t>
                      </a:r>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endParaRPr kumimoji="1" lang="en-US" altLang="ja-JP" sz="1800" dirty="0">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endParaRPr kumimoji="1" lang="en-US" altLang="ja-JP" sz="1400" kern="1200" dirty="0">
                        <a:solidFill>
                          <a:schemeClr val="tx1"/>
                        </a:solidFill>
                        <a:latin typeface="ＭＳ Ｐ明朝" panose="02020600040205080304" pitchFamily="18" charset="-128"/>
                        <a:ea typeface="ＭＳ Ｐ明朝" panose="02020600040205080304" pitchFamily="18" charset="-128"/>
                        <a:cs typeface="+mn-cs"/>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sp>
        <p:nvSpPr>
          <p:cNvPr id="2" name="正方形/長方形 1">
            <a:extLst>
              <a:ext uri="{FF2B5EF4-FFF2-40B4-BE49-F238E27FC236}">
                <a16:creationId xmlns:a16="http://schemas.microsoft.com/office/drawing/2014/main" id="{DA00F342-30A6-40D7-B253-C6D73DEE9DF5}"/>
              </a:ext>
            </a:extLst>
          </p:cNvPr>
          <p:cNvSpPr/>
          <p:nvPr/>
        </p:nvSpPr>
        <p:spPr>
          <a:xfrm>
            <a:off x="312212" y="2060405"/>
            <a:ext cx="12177175" cy="43682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316F201C-DDBA-435B-8FB4-2959668C889F}"/>
              </a:ext>
            </a:extLst>
          </p:cNvPr>
          <p:cNvSpPr txBox="1"/>
          <p:nvPr/>
        </p:nvSpPr>
        <p:spPr>
          <a:xfrm>
            <a:off x="346995" y="2039539"/>
            <a:ext cx="5606074" cy="4339650"/>
          </a:xfrm>
          <a:prstGeom prst="rect">
            <a:avLst/>
          </a:prstGeom>
          <a:noFill/>
        </p:spPr>
        <p:txBody>
          <a:bodyPr wrap="square">
            <a:spAutoFit/>
          </a:bodyPr>
          <a:lstStyle/>
          <a:p>
            <a:r>
              <a:rPr kumimoji="1" lang="ja-JP" altLang="en-US" sz="1600" b="0" dirty="0">
                <a:latin typeface="BIZ UDPゴシック" panose="020B0400000000000000" pitchFamily="50" charset="-128"/>
                <a:ea typeface="BIZ UDPゴシック" panose="020B0400000000000000" pitchFamily="50" charset="-128"/>
              </a:rPr>
              <a:t>≪保育≫</a:t>
            </a:r>
            <a:endParaRPr kumimoji="1" lang="en-US" altLang="ja-JP" sz="1600" b="0"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・保育士・保育所支援センターの運営</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ja-JP" altLang="en-US" sz="1400" b="1" dirty="0">
              <a:latin typeface="BIZ UDPゴシック" panose="020B0400000000000000" pitchFamily="50" charset="-128"/>
              <a:ea typeface="BIZ UDPゴシック" panose="020B0400000000000000" pitchFamily="50" charset="-128"/>
            </a:endParaRPr>
          </a:p>
          <a:p>
            <a:r>
              <a:rPr kumimoji="1" lang="ja-JP" altLang="en-US" sz="1600" b="0" dirty="0">
                <a:latin typeface="BIZ UDPゴシック" panose="020B0400000000000000" pitchFamily="50" charset="-128"/>
                <a:ea typeface="BIZ UDPゴシック" panose="020B0400000000000000" pitchFamily="50" charset="-128"/>
              </a:rPr>
              <a:t>　</a:t>
            </a:r>
            <a:r>
              <a:rPr kumimoji="1" lang="ja-JP" altLang="en-US" sz="1400" b="0" dirty="0">
                <a:latin typeface="HGPｺﾞｼｯｸM" panose="020B0600000000000000" pitchFamily="50" charset="-128"/>
                <a:ea typeface="HGPｺﾞｼｯｸM" panose="020B0600000000000000" pitchFamily="50" charset="-128"/>
              </a:rPr>
              <a:t>保育士・保育所支援センターを基軸にした保育人材の確保（潜在保育士への現場復帰支援、就労継続支援）。</a:t>
            </a:r>
            <a:endParaRPr kumimoji="1" lang="en-US" altLang="ja-JP" sz="1400" b="0" dirty="0">
              <a:latin typeface="HGPｺﾞｼｯｸM" panose="020B0600000000000000" pitchFamily="50" charset="-128"/>
              <a:ea typeface="HGPｺﾞｼｯｸM" panose="020B0600000000000000" pitchFamily="50" charset="-128"/>
            </a:endParaRPr>
          </a:p>
          <a:p>
            <a:endParaRPr kumimoji="1" lang="ja-JP" altLang="en-US" sz="400" b="0"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・地域限定保育士試験の実施</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ja-JP" altLang="en-US" sz="1600" b="0" dirty="0">
              <a:latin typeface="BIZ UDPゴシック" panose="020B0400000000000000" pitchFamily="50" charset="-128"/>
              <a:ea typeface="BIZ UDPゴシック" panose="020B0400000000000000" pitchFamily="50" charset="-128"/>
            </a:endParaRPr>
          </a:p>
          <a:p>
            <a:r>
              <a:rPr kumimoji="1" lang="ja-JP" altLang="en-US" sz="1600" b="0" dirty="0">
                <a:latin typeface="BIZ UDPゴシック" panose="020B0400000000000000" pitchFamily="50" charset="-128"/>
                <a:ea typeface="BIZ UDPゴシック" panose="020B0400000000000000" pitchFamily="50" charset="-128"/>
              </a:rPr>
              <a:t>　</a:t>
            </a:r>
            <a:r>
              <a:rPr kumimoji="1" lang="ja-JP" altLang="en-US" sz="1400" b="0" dirty="0">
                <a:latin typeface="HGPｺﾞｼｯｸM" panose="020B0600000000000000" pitchFamily="50" charset="-128"/>
                <a:ea typeface="HGPｺﾞｼｯｸM" panose="020B0600000000000000" pitchFamily="50" charset="-128"/>
              </a:rPr>
              <a:t>地域限定保育士試験の実施。</a:t>
            </a:r>
            <a:endParaRPr kumimoji="1" lang="ja-JP" altLang="en-US" sz="1600" b="0" dirty="0">
              <a:latin typeface="HGPｺﾞｼｯｸM" panose="020B0600000000000000" pitchFamily="50" charset="-128"/>
              <a:ea typeface="HGPｺﾞｼｯｸM" panose="020B0600000000000000" pitchFamily="50" charset="-128"/>
            </a:endParaRPr>
          </a:p>
          <a:p>
            <a:endParaRPr kumimoji="1" lang="en-US" altLang="ja-JP" sz="400" b="0"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・保育施設のユニバーサルサービス化の推進</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ja-JP" altLang="en-US" sz="1400" b="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障がいのある児童や重度のアレルギーがある児童等、配慮の必要な児童を受け入れる私立保育所等への保育補助者の雇上支援を行う市町村に対して補助。　</a:t>
            </a:r>
            <a:r>
              <a:rPr kumimoji="1" lang="ja-JP" altLang="en-US" sz="1600" b="0" dirty="0">
                <a:latin typeface="HGPｺﾞｼｯｸM" panose="020B0600000000000000" pitchFamily="50" charset="-128"/>
                <a:ea typeface="HGPｺﾞｼｯｸM" panose="020B0600000000000000" pitchFamily="50" charset="-128"/>
              </a:rPr>
              <a:t>　</a:t>
            </a:r>
            <a:r>
              <a:rPr kumimoji="1" lang="ja-JP" altLang="en-US" sz="1600" b="0" dirty="0">
                <a:latin typeface="BIZ UDPゴシック" panose="020B0400000000000000" pitchFamily="50" charset="-128"/>
                <a:ea typeface="BIZ UDPゴシック" panose="020B0400000000000000" pitchFamily="50" charset="-128"/>
              </a:rPr>
              <a:t>　　</a:t>
            </a:r>
          </a:p>
          <a:p>
            <a:endParaRPr kumimoji="1" lang="en-US" altLang="ja-JP" sz="400" b="1"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・病児保育の広域利用</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ja-JP" altLang="en-US" sz="1600" b="1" dirty="0">
              <a:latin typeface="BIZ UDPゴシック" panose="020B0400000000000000" pitchFamily="50" charset="-128"/>
              <a:ea typeface="BIZ UDPゴシック" panose="020B0400000000000000" pitchFamily="50" charset="-128"/>
            </a:endParaRPr>
          </a:p>
          <a:p>
            <a:r>
              <a:rPr kumimoji="1" lang="ja-JP" altLang="en-US" sz="1600" b="0"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府民の利便性向上や病児保育施設の安定的な経営等に資する病児保育の広域利用について市町村間の連携を促進。</a:t>
            </a:r>
            <a:endParaRPr lang="en-US" altLang="ja-JP" sz="1400" dirty="0">
              <a:latin typeface="HGPｺﾞｼｯｸM" panose="020B0600000000000000" pitchFamily="50" charset="-128"/>
              <a:ea typeface="HGPｺﾞｼｯｸM" panose="020B0600000000000000" pitchFamily="50" charset="-128"/>
            </a:endParaRPr>
          </a:p>
          <a:p>
            <a:endParaRPr lang="ja-JP" altLang="en-US" sz="400" dirty="0">
              <a:latin typeface="BIZ UDPゴシック" panose="020B0400000000000000" pitchFamily="50" charset="-128"/>
              <a:ea typeface="BIZ UDPゴシック" panose="020B0400000000000000" pitchFamily="50" charset="-128"/>
            </a:endParaRPr>
          </a:p>
          <a:p>
            <a:r>
              <a:rPr kumimoji="1" lang="ja-JP" altLang="en-US" sz="1600" b="1" dirty="0">
                <a:latin typeface="BIZ UDPゴシック" panose="020B0400000000000000" pitchFamily="50" charset="-128"/>
                <a:ea typeface="BIZ UDPゴシック" panose="020B0400000000000000" pitchFamily="50" charset="-128"/>
              </a:rPr>
              <a:t>・乳児等通園支援事業（こども誰でも通園制度）の実施</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ja-JP" altLang="en-US" sz="1600" b="1"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a:t>
            </a:r>
            <a:r>
              <a:rPr kumimoji="1" lang="ja-JP" altLang="en-US" sz="1400" b="0" dirty="0">
                <a:latin typeface="HGPｺﾞｼｯｸM" panose="020B0600000000000000" pitchFamily="50" charset="-128"/>
                <a:ea typeface="HGPｺﾞｼｯｸM" panose="020B0600000000000000" pitchFamily="50" charset="-128"/>
              </a:rPr>
              <a:t>子どもの成長の観点から、保護者の就労要件を問わず保育所等に通園できる仕組み「乳児等通園支援事業（こども誰でも通園制度）」にかかる費用の一部を市町村に交付。</a:t>
            </a:r>
          </a:p>
        </p:txBody>
      </p:sp>
      <p:sp>
        <p:nvSpPr>
          <p:cNvPr id="10" name="テキスト ボックス 9">
            <a:extLst>
              <a:ext uri="{FF2B5EF4-FFF2-40B4-BE49-F238E27FC236}">
                <a16:creationId xmlns:a16="http://schemas.microsoft.com/office/drawing/2014/main" id="{EED182B6-BDC3-41F1-AFA4-D8C4D0B6FDCE}"/>
              </a:ext>
            </a:extLst>
          </p:cNvPr>
          <p:cNvSpPr txBox="1"/>
          <p:nvPr/>
        </p:nvSpPr>
        <p:spPr>
          <a:xfrm>
            <a:off x="6186094" y="2077829"/>
            <a:ext cx="6070267" cy="3600986"/>
          </a:xfrm>
          <a:prstGeom prst="rect">
            <a:avLst/>
          </a:prstGeom>
          <a:noFill/>
        </p:spPr>
        <p:txBody>
          <a:bodyPr wrap="square">
            <a:spAutoFit/>
          </a:bodyPr>
          <a:lstStyle/>
          <a:p>
            <a:r>
              <a:rPr kumimoji="1" lang="ja-JP" altLang="en-US" sz="1600" u="none" dirty="0">
                <a:latin typeface="BIZ UDPゴシック" panose="020B0400000000000000" pitchFamily="50" charset="-128"/>
                <a:ea typeface="BIZ UDPゴシック" panose="020B0400000000000000" pitchFamily="50" charset="-128"/>
              </a:rPr>
              <a:t>≪子育て支援≫</a:t>
            </a:r>
            <a:endParaRPr kumimoji="1" lang="en-US" altLang="ja-JP" sz="1600" u="none" dirty="0">
              <a:latin typeface="BIZ UDPゴシック" panose="020B0400000000000000" pitchFamily="50" charset="-128"/>
              <a:ea typeface="BIZ UDPゴシック" panose="020B0400000000000000" pitchFamily="50" charset="-128"/>
            </a:endParaRPr>
          </a:p>
          <a:p>
            <a:r>
              <a:rPr kumimoji="1" lang="ja-JP" altLang="en-US" sz="1600" b="1" u="none" dirty="0">
                <a:latin typeface="BIZ UDPゴシック" panose="020B0400000000000000" pitchFamily="50" charset="-128"/>
                <a:ea typeface="BIZ UDPゴシック" panose="020B0400000000000000" pitchFamily="50" charset="-128"/>
              </a:rPr>
              <a:t>・まいど子でもカードに共育て優遇メリットの追加</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en-US" altLang="ja-JP" sz="1600" b="1" u="none" dirty="0">
              <a:latin typeface="BIZ UDPゴシック" panose="020B0400000000000000" pitchFamily="50" charset="-128"/>
              <a:ea typeface="BIZ UDPゴシック" panose="020B0400000000000000" pitchFamily="50" charset="-128"/>
            </a:endParaRPr>
          </a:p>
          <a:p>
            <a:r>
              <a:rPr kumimoji="1" lang="ja-JP" altLang="en-US" sz="1400" u="none" dirty="0">
                <a:latin typeface="BIZ UDPゴシック" panose="020B0400000000000000" pitchFamily="50" charset="-128"/>
                <a:ea typeface="BIZ UDPゴシック" panose="020B0400000000000000" pitchFamily="50" charset="-128"/>
              </a:rPr>
              <a:t>  </a:t>
            </a:r>
            <a:r>
              <a:rPr kumimoji="1" lang="ja-JP" altLang="en-US" sz="1400" u="none" dirty="0">
                <a:latin typeface="HGPｺﾞｼｯｸM" panose="020B0600000000000000" pitchFamily="50" charset="-128"/>
                <a:ea typeface="HGPｺﾞｼｯｸM" panose="020B0600000000000000" pitchFamily="50" charset="-128"/>
              </a:rPr>
              <a:t>まいど子でもカードにパートナー同士がお互いの育児・家事の相互評価の仕組みを導入し、要件を満たせば追加の優遇サービスが享受できるように</a:t>
            </a:r>
            <a:endParaRPr kumimoji="1" lang="en-US" altLang="ja-JP" sz="1400" u="none" dirty="0">
              <a:latin typeface="HGPｺﾞｼｯｸM" panose="020B0600000000000000" pitchFamily="50" charset="-128"/>
              <a:ea typeface="HGPｺﾞｼｯｸM" panose="020B0600000000000000" pitchFamily="50" charset="-128"/>
            </a:endParaRPr>
          </a:p>
          <a:p>
            <a:r>
              <a:rPr kumimoji="1" lang="ja-JP" altLang="en-US" sz="1400" u="none" dirty="0">
                <a:latin typeface="HGPｺﾞｼｯｸM" panose="020B0600000000000000" pitchFamily="50" charset="-128"/>
                <a:ea typeface="HGPｺﾞｼｯｸM" panose="020B0600000000000000" pitchFamily="50" charset="-128"/>
              </a:rPr>
              <a:t>充実。</a:t>
            </a:r>
            <a:endParaRPr kumimoji="1" lang="en-US" altLang="ja-JP" sz="1400" u="none" dirty="0">
              <a:latin typeface="HGPｺﾞｼｯｸM" panose="020B0600000000000000" pitchFamily="50" charset="-128"/>
              <a:ea typeface="HGPｺﾞｼｯｸM" panose="020B0600000000000000" pitchFamily="50" charset="-128"/>
            </a:endParaRPr>
          </a:p>
          <a:p>
            <a:endParaRPr kumimoji="1" lang="ja-JP" altLang="en-US" sz="400" u="none" dirty="0">
              <a:latin typeface="BIZ UDPゴシック" panose="020B0400000000000000" pitchFamily="50" charset="-128"/>
              <a:ea typeface="BIZ UDPゴシック" panose="020B0400000000000000" pitchFamily="50" charset="-128"/>
            </a:endParaRPr>
          </a:p>
          <a:p>
            <a:r>
              <a:rPr kumimoji="1" lang="ja-JP" altLang="en-US" sz="1600" b="1" u="none" dirty="0">
                <a:latin typeface="BIZ UDPゴシック" panose="020B0400000000000000" pitchFamily="50" charset="-128"/>
                <a:ea typeface="BIZ UDPゴシック" panose="020B0400000000000000" pitchFamily="50" charset="-128"/>
              </a:rPr>
              <a:t>・放課後児童クラブ施設整備費</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ja-JP" altLang="en-US" sz="1600" u="none" dirty="0">
              <a:latin typeface="BIZ UDPゴシック" panose="020B0400000000000000" pitchFamily="50" charset="-128"/>
              <a:ea typeface="BIZ UDPゴシック" panose="020B0400000000000000" pitchFamily="50" charset="-128"/>
            </a:endParaRPr>
          </a:p>
          <a:p>
            <a:r>
              <a:rPr kumimoji="1" lang="ja-JP" altLang="en-US" sz="1600" u="none" dirty="0">
                <a:latin typeface="BIZ UDPゴシック" panose="020B0400000000000000" pitchFamily="50" charset="-128"/>
                <a:ea typeface="BIZ UDPゴシック" panose="020B0400000000000000" pitchFamily="50" charset="-128"/>
              </a:rPr>
              <a:t>　</a:t>
            </a:r>
            <a:r>
              <a:rPr kumimoji="1" lang="ja-JP" altLang="en-US" sz="1400" u="none" dirty="0">
                <a:latin typeface="HGPｺﾞｼｯｸM" panose="020B0600000000000000" pitchFamily="50" charset="-128"/>
                <a:ea typeface="HGPｺﾞｼｯｸM" panose="020B0600000000000000" pitchFamily="50" charset="-128"/>
              </a:rPr>
              <a:t>放課後児童健全育成事業を実施するための必要な施設整備を行う市町村に対し補助。</a:t>
            </a:r>
            <a:endParaRPr kumimoji="1" lang="en-US" altLang="ja-JP" sz="1400" u="none" dirty="0">
              <a:latin typeface="HGPｺﾞｼｯｸM" panose="020B0600000000000000" pitchFamily="50" charset="-128"/>
              <a:ea typeface="HGPｺﾞｼｯｸM" panose="020B0600000000000000" pitchFamily="50" charset="-128"/>
            </a:endParaRPr>
          </a:p>
          <a:p>
            <a:endParaRPr kumimoji="1" lang="ja-JP" altLang="en-US" sz="400" u="none" dirty="0">
              <a:latin typeface="BIZ UDPゴシック" panose="020B0400000000000000" pitchFamily="50" charset="-128"/>
              <a:ea typeface="BIZ UDPゴシック" panose="020B0400000000000000" pitchFamily="50" charset="-128"/>
            </a:endParaRPr>
          </a:p>
          <a:p>
            <a:r>
              <a:rPr kumimoji="1" lang="ja-JP" altLang="en-US" sz="1600" b="1" u="none" dirty="0">
                <a:latin typeface="BIZ UDPゴシック" panose="020B0400000000000000" pitchFamily="50" charset="-128"/>
                <a:ea typeface="BIZ UDPゴシック" panose="020B0400000000000000" pitchFamily="50" charset="-128"/>
              </a:rPr>
              <a:t>・放課後児童支援員等研修事業</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福祉</a:t>
            </a:r>
            <a:r>
              <a:rPr kumimoji="1"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　</a:t>
            </a:r>
            <a:endParaRPr kumimoji="1" lang="ja-JP" altLang="en-US" sz="1600" u="none" dirty="0">
              <a:latin typeface="BIZ UDPゴシック" panose="020B0400000000000000" pitchFamily="50" charset="-128"/>
              <a:ea typeface="BIZ UDPゴシック" panose="020B0400000000000000" pitchFamily="50" charset="-128"/>
            </a:endParaRPr>
          </a:p>
          <a:p>
            <a:r>
              <a:rPr kumimoji="1" lang="ja-JP" altLang="en-US" sz="1600" u="none" dirty="0">
                <a:latin typeface="BIZ UDPゴシック" panose="020B0400000000000000" pitchFamily="50" charset="-128"/>
                <a:ea typeface="BIZ UDPゴシック" panose="020B0400000000000000" pitchFamily="50" charset="-128"/>
              </a:rPr>
              <a:t>　</a:t>
            </a:r>
            <a:r>
              <a:rPr kumimoji="1" lang="ja-JP" altLang="en-US" sz="1400" u="none" dirty="0">
                <a:latin typeface="HGPｺﾞｼｯｸM" panose="020B0600000000000000" pitchFamily="50" charset="-128"/>
                <a:ea typeface="HGPｺﾞｼｯｸM" panose="020B0600000000000000" pitchFamily="50" charset="-128"/>
              </a:rPr>
              <a:t>放課後児童支援員としての資格を取得するための研修及び放課後児童支援員の資質向上を図るための研修を実施。</a:t>
            </a:r>
          </a:p>
          <a:p>
            <a:endParaRPr kumimoji="1" lang="en-US" altLang="ja-JP" sz="400" u="none" dirty="0">
              <a:latin typeface="BIZ UDPゴシック" panose="020B0400000000000000" pitchFamily="50" charset="-128"/>
              <a:ea typeface="BIZ UDPゴシック" panose="020B0400000000000000" pitchFamily="50" charset="-128"/>
            </a:endParaRPr>
          </a:p>
          <a:p>
            <a:endParaRPr kumimoji="1" lang="en-US" altLang="ja-JP" sz="4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lvl="0" defTabSz="457200">
              <a:defRPr/>
            </a:pPr>
            <a:r>
              <a:rPr lang="ja-JP" altLang="en-US" sz="1600" dirty="0">
                <a:solidFill>
                  <a:prstClr val="black"/>
                </a:solidFill>
                <a:latin typeface="BIZ UDPゴシック" panose="020B0400000000000000" pitchFamily="50" charset="-128"/>
                <a:ea typeface="BIZ UDPゴシック" panose="020B0400000000000000" pitchFamily="50" charset="-128"/>
              </a:rPr>
              <a:t>≪教育≫</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lvl="0" defTabSz="457200">
              <a:defRPr/>
            </a:pPr>
            <a:r>
              <a:rPr lang="ja-JP" altLang="en-US" sz="1600" b="1" dirty="0">
                <a:latin typeface="BIZ UDPゴシック" panose="020B0400000000000000" pitchFamily="50" charset="-128"/>
                <a:ea typeface="BIZ UDPゴシック" panose="020B0400000000000000" pitchFamily="50" charset="-128"/>
              </a:rPr>
              <a:t>・スクールカウンセラー配置事業</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教育</a:t>
            </a:r>
            <a:r>
              <a:rPr lang="en-US" altLang="ja-JP" sz="1400" b="1" dirty="0">
                <a:latin typeface="BIZ UDPゴシック" panose="020B0400000000000000" pitchFamily="50" charset="-128"/>
                <a:ea typeface="BIZ UDPゴシック" panose="020B0400000000000000" pitchFamily="50" charset="-128"/>
              </a:rPr>
              <a:t>〉</a:t>
            </a:r>
          </a:p>
          <a:p>
            <a:pPr lvl="0" defTabSz="457200">
              <a:defRPr/>
            </a:pPr>
            <a:r>
              <a:rPr kumimoji="1" lang="ja-JP" altLang="en-US" sz="1400" b="1" dirty="0">
                <a:latin typeface="HGSｺﾞｼｯｸM" panose="020B0600000000000000" pitchFamily="50" charset="-128"/>
                <a:ea typeface="HGSｺﾞｼｯｸM" panose="020B0600000000000000" pitchFamily="50" charset="-128"/>
              </a:rPr>
              <a:t>　</a:t>
            </a:r>
            <a:r>
              <a:rPr kumimoji="1" lang="ja-JP" altLang="en-US" sz="1400" dirty="0">
                <a:latin typeface="HGPｺﾞｼｯｸM" panose="020B0600000000000000" pitchFamily="50" charset="-128"/>
                <a:ea typeface="HGPｺﾞｼｯｸM" panose="020B0600000000000000" pitchFamily="50" charset="-128"/>
              </a:rPr>
              <a:t>全ての小中学校にスクールカウンセラーを配置。</a:t>
            </a:r>
            <a:endParaRPr lang="en-US" altLang="ja-JP" sz="1600" dirty="0">
              <a:latin typeface="HGPｺﾞｼｯｸM" panose="020B0600000000000000" pitchFamily="50" charset="-128"/>
              <a:ea typeface="HGPｺﾞｼｯｸM" panose="020B0600000000000000" pitchFamily="50" charset="-128"/>
            </a:endParaRPr>
          </a:p>
        </p:txBody>
      </p:sp>
      <p:sp>
        <p:nvSpPr>
          <p:cNvPr id="13" name="正方形/長方形 12">
            <a:extLst>
              <a:ext uri="{FF2B5EF4-FFF2-40B4-BE49-F238E27FC236}">
                <a16:creationId xmlns:a16="http://schemas.microsoft.com/office/drawing/2014/main" id="{FECB98D4-8674-485A-9F96-801EA0F32BC2}"/>
              </a:ext>
            </a:extLst>
          </p:cNvPr>
          <p:cNvSpPr/>
          <p:nvPr/>
        </p:nvSpPr>
        <p:spPr>
          <a:xfrm>
            <a:off x="312212" y="7460072"/>
            <a:ext cx="12177175" cy="1754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9A865B85-92F0-4D9D-BFBC-210C5B905220}"/>
              </a:ext>
            </a:extLst>
          </p:cNvPr>
          <p:cNvSpPr txBox="1"/>
          <p:nvPr/>
        </p:nvSpPr>
        <p:spPr>
          <a:xfrm>
            <a:off x="336109" y="7498544"/>
            <a:ext cx="5725059" cy="1754326"/>
          </a:xfrm>
          <a:prstGeom prst="rect">
            <a:avLst/>
          </a:prstGeom>
          <a:noFill/>
        </p:spPr>
        <p:txBody>
          <a:bodyPr wrap="square">
            <a:spAutoFit/>
          </a:bodyPr>
          <a:lstStyle/>
          <a:p>
            <a:r>
              <a:rPr lang="ja-JP" altLang="en-US" sz="1600" b="1" dirty="0">
                <a:latin typeface="BIZ UDPゴシック" panose="020B0400000000000000" pitchFamily="50" charset="-128"/>
                <a:ea typeface="BIZ UDPゴシック" panose="020B0400000000000000" pitchFamily="50" charset="-128"/>
              </a:rPr>
              <a:t>・育児休業取得・短時間勤務制度導入のアドバイス</a:t>
            </a:r>
            <a:r>
              <a:rPr lang="ja-JP" altLang="en-US" sz="1400" b="1" dirty="0">
                <a:latin typeface="BIZ UDPゴシック" panose="020B0400000000000000" pitchFamily="50" charset="-128"/>
                <a:ea typeface="BIZ UDPゴシック" panose="020B0400000000000000" pitchFamily="50" charset="-128"/>
              </a:rPr>
              <a:t>＜商労＞</a:t>
            </a:r>
            <a:endParaRPr lang="en-US" altLang="ja-JP" sz="1400" b="1" dirty="0">
              <a:latin typeface="BIZ UDPゴシック" panose="020B0400000000000000" pitchFamily="50" charset="-128"/>
              <a:ea typeface="BIZ UDPゴシック" panose="020B0400000000000000" pitchFamily="50" charset="-128"/>
            </a:endParaRPr>
          </a:p>
          <a:p>
            <a:pPr lvl="0">
              <a:defRPr/>
            </a:pPr>
            <a:r>
              <a:rPr kumimoji="1" lang="ja-JP" altLang="en-US" sz="1400" b="1"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大阪府労働相談センターにおいて、労働者からの育児休業取得の</a:t>
            </a:r>
            <a:endParaRPr lang="en-US" altLang="ja-JP" sz="1400" dirty="0">
              <a:latin typeface="HGPｺﾞｼｯｸM" panose="020B0600000000000000" pitchFamily="50" charset="-128"/>
              <a:ea typeface="HGPｺﾞｼｯｸM" panose="020B0600000000000000" pitchFamily="50" charset="-128"/>
            </a:endParaRPr>
          </a:p>
          <a:p>
            <a:pPr lvl="0">
              <a:defRPr/>
            </a:pPr>
            <a:r>
              <a:rPr lang="ja-JP" altLang="en-US" sz="1400" dirty="0">
                <a:latin typeface="HGPｺﾞｼｯｸM" panose="020B0600000000000000" pitchFamily="50" charset="-128"/>
                <a:ea typeface="HGPｺﾞｼｯｸM" panose="020B0600000000000000" pitchFamily="50" charset="-128"/>
              </a:rPr>
              <a:t>労働相談への対応や中小企業に対するテレワークや短時間勤務制度等の</a:t>
            </a:r>
            <a:endParaRPr lang="en-US" altLang="ja-JP" sz="1400" dirty="0">
              <a:latin typeface="HGPｺﾞｼｯｸM" panose="020B0600000000000000" pitchFamily="50" charset="-128"/>
              <a:ea typeface="HGPｺﾞｼｯｸM" panose="020B0600000000000000" pitchFamily="50" charset="-128"/>
            </a:endParaRPr>
          </a:p>
          <a:p>
            <a:pPr lvl="0">
              <a:defRPr/>
            </a:pPr>
            <a:r>
              <a:rPr lang="ja-JP" altLang="en-US" sz="1400" dirty="0">
                <a:latin typeface="HGPｺﾞｼｯｸM" panose="020B0600000000000000" pitchFamily="50" charset="-128"/>
                <a:ea typeface="HGPｺﾞｼｯｸM" panose="020B0600000000000000" pitchFamily="50" charset="-128"/>
              </a:rPr>
              <a:t>導入等に向けたアドバイスを実施。</a:t>
            </a:r>
            <a:endParaRPr lang="en-US" altLang="ja-JP" sz="1400" dirty="0">
              <a:latin typeface="HGPｺﾞｼｯｸM" panose="020B0600000000000000" pitchFamily="50" charset="-128"/>
              <a:ea typeface="HGPｺﾞｼｯｸM" panose="020B0600000000000000" pitchFamily="50" charset="-128"/>
            </a:endParaRPr>
          </a:p>
          <a:p>
            <a:pPr lvl="0">
              <a:defRPr/>
            </a:pPr>
            <a:endParaRPr lang="en-US" altLang="ja-JP" sz="40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latin typeface="BIZ UDPゴシック" panose="020B0400000000000000" pitchFamily="50" charset="-128"/>
                <a:ea typeface="BIZ UDPゴシック" panose="020B0400000000000000" pitchFamily="50" charset="-128"/>
              </a:rPr>
              <a:t>・子育てと仕事の両立支援等のセミナーの開催</a:t>
            </a:r>
            <a:r>
              <a:rPr lang="ja-JP" altLang="en-US" sz="1400" b="1" dirty="0">
                <a:latin typeface="BIZ UDPゴシック" panose="020B0400000000000000" pitchFamily="50" charset="-128"/>
                <a:ea typeface="BIZ UDPゴシック" panose="020B0400000000000000" pitchFamily="50" charset="-128"/>
              </a:rPr>
              <a:t>＜商労＞</a:t>
            </a:r>
            <a:endParaRPr lang="en-US" altLang="ja-JP" sz="1600" b="1" dirty="0">
              <a:latin typeface="BIZ UDPゴシック" panose="020B0400000000000000" pitchFamily="50" charset="-128"/>
              <a:ea typeface="BIZ UDPゴシック" panose="020B0400000000000000" pitchFamily="50" charset="-128"/>
            </a:endParaRPr>
          </a:p>
          <a:p>
            <a:pPr>
              <a:defRPr/>
            </a:pPr>
            <a:r>
              <a:rPr kumimoji="1" lang="ja-JP" altLang="en-US" sz="1600" b="1"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子育てや介護と仕事の両立、メンタルヘルスや女性の健康課題へ</a:t>
            </a:r>
            <a:endParaRPr lang="en-US" altLang="ja-JP" sz="1400" dirty="0">
              <a:latin typeface="HGPｺﾞｼｯｸM" panose="020B0600000000000000" pitchFamily="50" charset="-128"/>
              <a:ea typeface="HGPｺﾞｼｯｸM" panose="020B0600000000000000" pitchFamily="50" charset="-128"/>
            </a:endParaRPr>
          </a:p>
          <a:p>
            <a:pPr lvl="0">
              <a:defRPr/>
            </a:pPr>
            <a:r>
              <a:rPr lang="ja-JP" altLang="en-US" sz="1400" dirty="0">
                <a:latin typeface="HGPｺﾞｼｯｸM" panose="020B0600000000000000" pitchFamily="50" charset="-128"/>
                <a:ea typeface="HGPｺﾞｼｯｸM" panose="020B0600000000000000" pitchFamily="50" charset="-128"/>
              </a:rPr>
              <a:t>の対応等に関するセミナーの開催。</a:t>
            </a:r>
            <a:endParaRPr lang="en-US" altLang="ja-JP" sz="1400" dirty="0">
              <a:latin typeface="HGPｺﾞｼｯｸM" panose="020B0600000000000000" pitchFamily="50" charset="-128"/>
              <a:ea typeface="HGPｺﾞｼｯｸM" panose="020B0600000000000000" pitchFamily="50" charset="-128"/>
            </a:endParaRPr>
          </a:p>
        </p:txBody>
      </p:sp>
      <p:sp>
        <p:nvSpPr>
          <p:cNvPr id="24" name="テキスト ボックス 23">
            <a:extLst>
              <a:ext uri="{FF2B5EF4-FFF2-40B4-BE49-F238E27FC236}">
                <a16:creationId xmlns:a16="http://schemas.microsoft.com/office/drawing/2014/main" id="{6C765846-9CA8-46A2-A7B4-3EAB1C275F98}"/>
              </a:ext>
            </a:extLst>
          </p:cNvPr>
          <p:cNvSpPr txBox="1"/>
          <p:nvPr/>
        </p:nvSpPr>
        <p:spPr>
          <a:xfrm>
            <a:off x="6207431" y="7498544"/>
            <a:ext cx="6069388" cy="1661993"/>
          </a:xfrm>
          <a:prstGeom prst="rect">
            <a:avLst/>
          </a:prstGeom>
          <a:noFill/>
        </p:spPr>
        <p:txBody>
          <a:bodyPr wrap="square">
            <a:spAutoFit/>
          </a:bodyPr>
          <a:lstStyle/>
          <a:p>
            <a:pPr lvl="0">
              <a:defRPr/>
            </a:pPr>
            <a:r>
              <a:rPr lang="ja-JP" altLang="en-US" sz="1600" b="1" dirty="0">
                <a:latin typeface="BIZ UDPゴシック" panose="020B0400000000000000" pitchFamily="50" charset="-128"/>
                <a:ea typeface="BIZ UDPゴシック" panose="020B0400000000000000" pitchFamily="50" charset="-128"/>
              </a:rPr>
              <a:t>・女性の就業継続のための啓発冊子作成</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商労</a:t>
            </a:r>
            <a:r>
              <a:rPr lang="en-US" altLang="ja-JP" sz="1400" b="1" dirty="0">
                <a:latin typeface="BIZ UDPゴシック" panose="020B0400000000000000" pitchFamily="50" charset="-128"/>
                <a:ea typeface="BIZ UDPゴシック" panose="020B0400000000000000" pitchFamily="50" charset="-128"/>
              </a:rPr>
              <a:t>〉</a:t>
            </a:r>
          </a:p>
          <a:p>
            <a:pPr>
              <a:defRPr/>
            </a:pPr>
            <a:r>
              <a:rPr lang="ja-JP" altLang="en-US" sz="1400" dirty="0">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男性の育児参加の促進や、出産・育児など女性のライフステージに応じた</a:t>
            </a:r>
            <a:endParaRPr lang="en-US" altLang="ja-JP" sz="1400" dirty="0">
              <a:latin typeface="HGPｺﾞｼｯｸM" panose="020B0600000000000000" pitchFamily="50" charset="-128"/>
              <a:ea typeface="HGPｺﾞｼｯｸM" panose="020B0600000000000000" pitchFamily="50" charset="-128"/>
            </a:endParaRPr>
          </a:p>
          <a:p>
            <a:pPr>
              <a:defRPr/>
            </a:pPr>
            <a:r>
              <a:rPr lang="ja-JP" altLang="en-US" sz="1400" dirty="0">
                <a:latin typeface="HGPｺﾞｼｯｸM" panose="020B0600000000000000" pitchFamily="50" charset="-128"/>
                <a:ea typeface="HGPｺﾞｼｯｸM" panose="020B0600000000000000" pitchFamily="50" charset="-128"/>
              </a:rPr>
              <a:t>働き方を支援するための啓発冊子の作成。</a:t>
            </a:r>
            <a:endParaRPr lang="en-US" altLang="ja-JP" sz="1400" dirty="0">
              <a:latin typeface="HGPｺﾞｼｯｸM" panose="020B0600000000000000" pitchFamily="50" charset="-128"/>
              <a:ea typeface="HGPｺﾞｼｯｸM" panose="020B0600000000000000" pitchFamily="50" charset="-128"/>
            </a:endParaRPr>
          </a:p>
          <a:p>
            <a:pPr>
              <a:defRPr/>
            </a:pPr>
            <a:endParaRPr lang="en-US" altLang="ja-JP" sz="1400" dirty="0">
              <a:latin typeface="BIZ UDPゴシック" panose="020B0400000000000000" pitchFamily="50" charset="-128"/>
              <a:ea typeface="BIZ UDPゴシック" panose="020B0400000000000000" pitchFamily="50" charset="-128"/>
            </a:endParaRPr>
          </a:p>
          <a:p>
            <a:pPr lvl="0">
              <a:defRPr/>
            </a:pPr>
            <a:r>
              <a:rPr lang="ja-JP" altLang="en-US" sz="1600" b="1" dirty="0">
                <a:latin typeface="BIZ UDPゴシック" panose="020B0400000000000000" pitchFamily="50" charset="-128"/>
                <a:ea typeface="BIZ UDPゴシック" panose="020B0400000000000000" pitchFamily="50" charset="-128"/>
              </a:rPr>
              <a:t>・性別役割分担意識の解消等をめざすイベントの実施</a:t>
            </a:r>
            <a:r>
              <a:rPr lang="en-US" altLang="ja-JP" sz="1400" b="1" dirty="0">
                <a:latin typeface="BIZ UDPゴシック" panose="020B0400000000000000" pitchFamily="50" charset="-128"/>
                <a:ea typeface="BIZ UDPゴシック" panose="020B0400000000000000" pitchFamily="50" charset="-128"/>
              </a:rPr>
              <a:t>〈</a:t>
            </a:r>
            <a:r>
              <a:rPr lang="ja-JP" altLang="en-US" sz="1400" b="1" dirty="0">
                <a:latin typeface="BIZ UDPゴシック" panose="020B0400000000000000" pitchFamily="50" charset="-128"/>
                <a:ea typeface="BIZ UDPゴシック" panose="020B0400000000000000" pitchFamily="50" charset="-128"/>
              </a:rPr>
              <a:t>府文</a:t>
            </a:r>
            <a:r>
              <a:rPr lang="en-US" altLang="ja-JP" sz="1400" b="1" dirty="0">
                <a:latin typeface="BIZ UDPゴシック" panose="020B0400000000000000" pitchFamily="50" charset="-128"/>
                <a:ea typeface="BIZ UDPゴシック" panose="020B0400000000000000" pitchFamily="50" charset="-128"/>
              </a:rPr>
              <a:t>〉</a:t>
            </a:r>
            <a:endParaRPr lang="en-US" altLang="ja-JP" sz="1600" b="1" dirty="0">
              <a:latin typeface="BIZ UDPゴシック" panose="020B0400000000000000" pitchFamily="50" charset="-128"/>
              <a:ea typeface="BIZ UDPゴシック" panose="020B0400000000000000" pitchFamily="50" charset="-128"/>
            </a:endParaRPr>
          </a:p>
          <a:p>
            <a:pPr>
              <a:defRPr/>
            </a:pPr>
            <a:r>
              <a:rPr lang="ja-JP" altLang="en-US" sz="1400" dirty="0">
                <a:solidFill>
                  <a:srgbClr val="FF0000"/>
                </a:solidFill>
                <a:latin typeface="BIZ UDPゴシック" panose="020B0400000000000000" pitchFamily="50" charset="-128"/>
                <a:ea typeface="BIZ UDPゴシック" panose="020B0400000000000000" pitchFamily="50" charset="-128"/>
              </a:rPr>
              <a:t>　</a:t>
            </a:r>
            <a:r>
              <a:rPr lang="ja-JP" altLang="en-US" sz="1400" dirty="0">
                <a:latin typeface="HGPｺﾞｼｯｸM" panose="020B0600000000000000" pitchFamily="50" charset="-128"/>
                <a:ea typeface="HGPｺﾞｼｯｸM" panose="020B0600000000000000" pitchFamily="50" charset="-128"/>
              </a:rPr>
              <a:t>性別役割分担意識の解消や男性の家事・育児参画促進等を目的とした啓発</a:t>
            </a:r>
            <a:endParaRPr lang="en-US" altLang="ja-JP" sz="1400" dirty="0">
              <a:latin typeface="HGPｺﾞｼｯｸM" panose="020B0600000000000000" pitchFamily="50" charset="-128"/>
              <a:ea typeface="HGPｺﾞｼｯｸM" panose="020B0600000000000000" pitchFamily="50" charset="-128"/>
            </a:endParaRPr>
          </a:p>
          <a:p>
            <a:pPr>
              <a:defRPr/>
            </a:pPr>
            <a:r>
              <a:rPr lang="ja-JP" altLang="en-US" sz="1400" dirty="0">
                <a:latin typeface="HGPｺﾞｼｯｸM" panose="020B0600000000000000" pitchFamily="50" charset="-128"/>
                <a:ea typeface="HGPｺﾞｼｯｸM" panose="020B0600000000000000" pitchFamily="50" charset="-128"/>
              </a:rPr>
              <a:t>イベントの実施。</a:t>
            </a:r>
            <a:endParaRPr lang="en-US" altLang="ja-JP" sz="1400" dirty="0">
              <a:highlight>
                <a:srgbClr val="FFFF00"/>
              </a:highlight>
              <a:latin typeface="BIZ UDPゴシック" panose="020B0400000000000000" pitchFamily="50" charset="-128"/>
              <a:ea typeface="BIZ UDPゴシック" panose="020B0400000000000000" pitchFamily="50" charset="-128"/>
            </a:endParaRPr>
          </a:p>
        </p:txBody>
      </p:sp>
      <p:sp>
        <p:nvSpPr>
          <p:cNvPr id="21" name="スライド番号プレースホルダー 10">
            <a:extLst>
              <a:ext uri="{FF2B5EF4-FFF2-40B4-BE49-F238E27FC236}">
                <a16:creationId xmlns:a16="http://schemas.microsoft.com/office/drawing/2014/main" id="{22588C71-F298-4263-A1E0-BAC31FFBED00}"/>
              </a:ext>
            </a:extLst>
          </p:cNvPr>
          <p:cNvSpPr txBox="1">
            <a:spLocks/>
          </p:cNvSpPr>
          <p:nvPr/>
        </p:nvSpPr>
        <p:spPr>
          <a:xfrm>
            <a:off x="9895682" y="9131600"/>
            <a:ext cx="2880360" cy="47666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１</a:t>
            </a:r>
            <a:r>
              <a:rPr lang="en-US" altLang="ja-JP" dirty="0"/>
              <a:t>2</a:t>
            </a:r>
            <a:endParaRPr lang="ja-JP" altLang="en-US" dirty="0"/>
          </a:p>
        </p:txBody>
      </p:sp>
      <p:sp>
        <p:nvSpPr>
          <p:cNvPr id="15" name="正方形/長方形 14">
            <a:extLst>
              <a:ext uri="{FF2B5EF4-FFF2-40B4-BE49-F238E27FC236}">
                <a16:creationId xmlns:a16="http://schemas.microsoft.com/office/drawing/2014/main" id="{B927F1CE-582F-4C7E-ADED-945DEB253607}"/>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a:t>
            </a:r>
            <a:r>
              <a:rPr lang="en-US" altLang="ja-JP" sz="2000" b="1" i="0" u="none" strike="noStrike" kern="1200" cap="none" spc="0" baseline="0" dirty="0">
                <a:solidFill>
                  <a:srgbClr val="FFFFFF"/>
                </a:solidFill>
                <a:uFillTx/>
                <a:latin typeface="BIZ UDPゴシック" pitchFamily="50"/>
                <a:ea typeface="BIZ UDPゴシック" pitchFamily="50"/>
              </a:rPr>
              <a:t>8</a:t>
            </a:r>
            <a:r>
              <a:rPr lang="ja-JP" altLang="en-US" sz="2000" b="1" i="0" u="none" strike="noStrike" kern="1200" cap="none" spc="0" baseline="0" dirty="0">
                <a:solidFill>
                  <a:srgbClr val="FFFFFF"/>
                </a:solidFill>
                <a:uFillTx/>
                <a:latin typeface="BIZ UDPゴシック" pitchFamily="50"/>
                <a:ea typeface="BIZ UDPゴシック" pitchFamily="50"/>
              </a:rPr>
              <a:t>　具体</a:t>
            </a:r>
            <a:r>
              <a:rPr lang="ja-JP" altLang="en-US" sz="2000" b="1" dirty="0">
                <a:solidFill>
                  <a:srgbClr val="FFFFFF"/>
                </a:solidFill>
                <a:latin typeface="BIZ UDPゴシック" pitchFamily="50"/>
                <a:ea typeface="BIZ UDPゴシック" pitchFamily="50"/>
              </a:rPr>
              <a:t>的取組み</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Tree>
    <p:extLst>
      <p:ext uri="{BB962C8B-B14F-4D97-AF65-F5344CB8AC3E}">
        <p14:creationId xmlns:p14="http://schemas.microsoft.com/office/powerpoint/2010/main" val="1207048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表 16">
            <a:extLst>
              <a:ext uri="{FF2B5EF4-FFF2-40B4-BE49-F238E27FC236}">
                <a16:creationId xmlns:a16="http://schemas.microsoft.com/office/drawing/2014/main" id="{F662CDBC-FD09-49A6-9E5E-619563BE541C}"/>
              </a:ext>
            </a:extLst>
          </p:cNvPr>
          <p:cNvGraphicFramePr>
            <a:graphicFrameLocks noGrp="1"/>
          </p:cNvGraphicFramePr>
          <p:nvPr>
            <p:extLst>
              <p:ext uri="{D42A27DB-BD31-4B8C-83A1-F6EECF244321}">
                <p14:modId xmlns:p14="http://schemas.microsoft.com/office/powerpoint/2010/main" val="3098116178"/>
              </p:ext>
            </p:extLst>
          </p:nvPr>
        </p:nvGraphicFramePr>
        <p:xfrm>
          <a:off x="122788" y="658191"/>
          <a:ext cx="12556024" cy="6511845"/>
        </p:xfrm>
        <a:graphic>
          <a:graphicData uri="http://schemas.openxmlformats.org/drawingml/2006/table">
            <a:tbl>
              <a:tblPr firstRow="1" bandRow="1">
                <a:tableStyleId>{5C22544A-7EE6-4342-B048-85BDC9FD1C3A}</a:tableStyleId>
              </a:tblPr>
              <a:tblGrid>
                <a:gridCol w="12556024">
                  <a:extLst>
                    <a:ext uri="{9D8B030D-6E8A-4147-A177-3AD203B41FA5}">
                      <a16:colId xmlns:a16="http://schemas.microsoft.com/office/drawing/2014/main" val="1993225949"/>
                    </a:ext>
                  </a:extLst>
                </a:gridCol>
              </a:tblGrid>
              <a:tr h="517856">
                <a:tc>
                  <a:txBody>
                    <a:bodyPr/>
                    <a:lstStyle/>
                    <a:p>
                      <a:pPr algn="l"/>
                      <a:r>
                        <a:rPr kumimoji="1" lang="ja-JP" altLang="en-US" sz="2400" dirty="0">
                          <a:latin typeface="BIZ UDPゴシック" panose="020B0400000000000000" pitchFamily="50" charset="-128"/>
                          <a:ea typeface="BIZ UDPゴシック" panose="020B0400000000000000" pitchFamily="50" charset="-128"/>
                        </a:rPr>
                        <a:t>（４）生活を支える基盤の安定</a:t>
                      </a:r>
                    </a:p>
                  </a:txBody>
                  <a:tcPr>
                    <a:solidFill>
                      <a:schemeClr val="bg2">
                        <a:lumMod val="50000"/>
                      </a:schemeClr>
                    </a:solidFill>
                  </a:tcPr>
                </a:tc>
                <a:extLst>
                  <a:ext uri="{0D108BD9-81ED-4DB2-BD59-A6C34878D82A}">
                    <a16:rowId xmlns:a16="http://schemas.microsoft.com/office/drawing/2014/main" val="3067193788"/>
                  </a:ext>
                </a:extLst>
              </a:tr>
              <a:tr h="5993989">
                <a:tc>
                  <a:txBody>
                    <a:bodyPr/>
                    <a:lstStyle/>
                    <a:p>
                      <a:r>
                        <a:rPr kumimoji="1" lang="ja-JP" altLang="en-US" sz="1800" dirty="0">
                          <a:latin typeface="HGPｺﾞｼｯｸM" panose="020B0600000000000000" pitchFamily="50" charset="-128"/>
                          <a:ea typeface="HGPｺﾞｼｯｸM" panose="020B0600000000000000" pitchFamily="50" charset="-128"/>
                        </a:rPr>
                        <a:t>　住宅支援や経済的支援などにより、子育て世代の生活を支える基盤を安定化し、結婚・出産に踏み出すための支援の充実を図る</a:t>
                      </a:r>
                    </a:p>
                    <a:p>
                      <a:endParaRPr kumimoji="1" lang="ja-JP" altLang="en-US" sz="1400" b="0" i="0" u="none" strike="noStrike" kern="1200" cap="none" spc="0" normalizeH="0" baseline="0" noProof="0" dirty="0">
                        <a:ln>
                          <a:noFill/>
                        </a:ln>
                        <a:solidFill>
                          <a:srgbClr val="000000"/>
                        </a:solidFill>
                        <a:effectLst/>
                        <a:uLnTx/>
                        <a:uFillTx/>
                        <a:latin typeface="ＭＳ Ｐ明朝" panose="02020600040205080304" pitchFamily="18" charset="-128"/>
                        <a:ea typeface="ＭＳ Ｐ明朝" panose="02020600040205080304" pitchFamily="18" charset="-128"/>
                        <a:cs typeface="+mn-cs"/>
                      </a:endParaRPr>
                    </a:p>
                  </a:txBody>
                  <a:tcPr>
                    <a:solidFill>
                      <a:schemeClr val="bg2">
                        <a:lumMod val="90000"/>
                      </a:schemeClr>
                    </a:solidFill>
                  </a:tcPr>
                </a:tc>
                <a:extLst>
                  <a:ext uri="{0D108BD9-81ED-4DB2-BD59-A6C34878D82A}">
                    <a16:rowId xmlns:a16="http://schemas.microsoft.com/office/drawing/2014/main" val="129510328"/>
                  </a:ext>
                </a:extLst>
              </a:tr>
            </a:tbl>
          </a:graphicData>
        </a:graphic>
      </p:graphicFrame>
      <p:graphicFrame>
        <p:nvGraphicFramePr>
          <p:cNvPr id="13" name="表 16">
            <a:extLst>
              <a:ext uri="{FF2B5EF4-FFF2-40B4-BE49-F238E27FC236}">
                <a16:creationId xmlns:a16="http://schemas.microsoft.com/office/drawing/2014/main" id="{50440B87-9A90-47DC-8042-F802D496E812}"/>
              </a:ext>
            </a:extLst>
          </p:cNvPr>
          <p:cNvGraphicFramePr>
            <a:graphicFrameLocks noGrp="1"/>
          </p:cNvGraphicFramePr>
          <p:nvPr>
            <p:extLst>
              <p:ext uri="{D42A27DB-BD31-4B8C-83A1-F6EECF244321}">
                <p14:modId xmlns:p14="http://schemas.microsoft.com/office/powerpoint/2010/main" val="3582240399"/>
              </p:ext>
            </p:extLst>
          </p:nvPr>
        </p:nvGraphicFramePr>
        <p:xfrm>
          <a:off x="138896" y="7170036"/>
          <a:ext cx="12556024" cy="2129925"/>
        </p:xfrm>
        <a:graphic>
          <a:graphicData uri="http://schemas.openxmlformats.org/drawingml/2006/table">
            <a:tbl>
              <a:tblPr firstRow="1" bandRow="1">
                <a:tableStyleId>{5C22544A-7EE6-4342-B048-85BDC9FD1C3A}</a:tableStyleId>
              </a:tblPr>
              <a:tblGrid>
                <a:gridCol w="12556024">
                  <a:extLst>
                    <a:ext uri="{9D8B030D-6E8A-4147-A177-3AD203B41FA5}">
                      <a16:colId xmlns:a16="http://schemas.microsoft.com/office/drawing/2014/main" val="1993225949"/>
                    </a:ext>
                  </a:extLst>
                </a:gridCol>
              </a:tblGrid>
              <a:tr h="495660">
                <a:tc>
                  <a:txBody>
                    <a:bodyPr/>
                    <a:lstStyle/>
                    <a:p>
                      <a:pPr algn="l"/>
                      <a:r>
                        <a:rPr kumimoji="1" lang="ja-JP" altLang="en-US" sz="2400" dirty="0">
                          <a:latin typeface="BIZ UDPゴシック" panose="020B0400000000000000" pitchFamily="50" charset="-128"/>
                          <a:ea typeface="BIZ UDPゴシック" panose="020B0400000000000000" pitchFamily="50" charset="-128"/>
                        </a:rPr>
                        <a:t>（５）市町村支援の充実</a:t>
                      </a:r>
                    </a:p>
                  </a:txBody>
                  <a:tcPr/>
                </a:tc>
                <a:extLst>
                  <a:ext uri="{0D108BD9-81ED-4DB2-BD59-A6C34878D82A}">
                    <a16:rowId xmlns:a16="http://schemas.microsoft.com/office/drawing/2014/main" val="3067193788"/>
                  </a:ext>
                </a:extLst>
              </a:tr>
              <a:tr h="1634265">
                <a:tc>
                  <a:txBody>
                    <a:bodyPr/>
                    <a:lstStyle/>
                    <a:p>
                      <a:r>
                        <a:rPr kumimoji="1" lang="ja-JP" altLang="en-US" sz="1800" dirty="0">
                          <a:latin typeface="HGPｺﾞｼｯｸM" panose="020B0600000000000000" pitchFamily="50" charset="-128"/>
                          <a:ea typeface="HGPｺﾞｼｯｸM" panose="020B0600000000000000" pitchFamily="50" charset="-128"/>
                        </a:rPr>
                        <a:t>　</a:t>
                      </a:r>
                      <a:r>
                        <a:rPr lang="ja-JP" altLang="en-US" sz="1800" dirty="0">
                          <a:latin typeface="HGPｺﾞｼｯｸM" panose="020B0600000000000000" pitchFamily="50" charset="-128"/>
                          <a:ea typeface="HGPｺﾞｼｯｸM" panose="020B0600000000000000" pitchFamily="50" charset="-128"/>
                        </a:rPr>
                        <a:t>市町村における少子化対策をはじめとする子育て支援施策のバックアップ機能を交付金等により強化する</a:t>
                      </a:r>
                      <a:endParaRPr kumimoji="1" lang="en-US" altLang="ja-JP" sz="16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txBody>
                  <a:tcPr/>
                </a:tc>
                <a:extLst>
                  <a:ext uri="{0D108BD9-81ED-4DB2-BD59-A6C34878D82A}">
                    <a16:rowId xmlns:a16="http://schemas.microsoft.com/office/drawing/2014/main" val="129510328"/>
                  </a:ext>
                </a:extLst>
              </a:tr>
            </a:tbl>
          </a:graphicData>
        </a:graphic>
      </p:graphicFrame>
      <p:sp>
        <p:nvSpPr>
          <p:cNvPr id="21" name="スライド番号プレースホルダー 10">
            <a:extLst>
              <a:ext uri="{FF2B5EF4-FFF2-40B4-BE49-F238E27FC236}">
                <a16:creationId xmlns:a16="http://schemas.microsoft.com/office/drawing/2014/main" id="{22588C71-F298-4263-A1E0-BAC31FFBED00}"/>
              </a:ext>
            </a:extLst>
          </p:cNvPr>
          <p:cNvSpPr txBox="1">
            <a:spLocks/>
          </p:cNvSpPr>
          <p:nvPr/>
        </p:nvSpPr>
        <p:spPr>
          <a:xfrm>
            <a:off x="9921240" y="9204189"/>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13</a:t>
            </a:r>
            <a:endParaRPr lang="ja-JP" altLang="en-US" dirty="0"/>
          </a:p>
        </p:txBody>
      </p:sp>
      <p:sp>
        <p:nvSpPr>
          <p:cNvPr id="8" name="正方形/長方形 7">
            <a:extLst>
              <a:ext uri="{FF2B5EF4-FFF2-40B4-BE49-F238E27FC236}">
                <a16:creationId xmlns:a16="http://schemas.microsoft.com/office/drawing/2014/main" id="{1E1E15C7-092E-4DCE-A80D-60CF1A8BA601}"/>
              </a:ext>
            </a:extLst>
          </p:cNvPr>
          <p:cNvSpPr/>
          <p:nvPr/>
        </p:nvSpPr>
        <p:spPr>
          <a:xfrm>
            <a:off x="236739" y="1511288"/>
            <a:ext cx="12281042" cy="5460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508FE857-D1C6-4BC9-B066-BBBD6CDA5829}"/>
              </a:ext>
            </a:extLst>
          </p:cNvPr>
          <p:cNvSpPr txBox="1"/>
          <p:nvPr/>
        </p:nvSpPr>
        <p:spPr>
          <a:xfrm>
            <a:off x="381254" y="4199123"/>
            <a:ext cx="6012000" cy="2277547"/>
          </a:xfrm>
          <a:prstGeom prst="rect">
            <a:avLst/>
          </a:prstGeom>
          <a:noFill/>
        </p:spPr>
        <p:txBody>
          <a:bodyPr wrap="square">
            <a:spAutoFit/>
          </a:bodyPr>
          <a:lstStyle/>
          <a:p>
            <a:r>
              <a:rPr kumimoji="1" lang="ja-JP" altLang="en-US" sz="1600" b="0"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≪経済的支援≫</a:t>
            </a:r>
            <a:endParaRPr lang="en-US" altLang="ja-JP" sz="1600" dirty="0">
              <a:latin typeface="BIZ UDPゴシック" panose="020B0400000000000000" pitchFamily="50" charset="-128"/>
              <a:ea typeface="BIZ UDPゴシック" panose="020B0400000000000000" pitchFamily="50" charset="-128"/>
            </a:endParaRPr>
          </a:p>
          <a:p>
            <a:r>
              <a:rPr kumimoji="1" lang="ja-JP" altLang="en-US" sz="16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・児童手当・児童扶養手当の支給</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1" lang="ja-JP" altLang="en-US"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福祉</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 </a:t>
            </a:r>
          </a:p>
          <a:p>
            <a:r>
              <a:rPr kumimoji="1" lang="ja-JP" altLang="en-US" sz="1600" b="1" dirty="0">
                <a:latin typeface="BIZ UDPゴシック" panose="020B0400000000000000" pitchFamily="50" charset="-128"/>
                <a:ea typeface="BIZ UDPゴシック" panose="020B0400000000000000" pitchFamily="50" charset="-128"/>
              </a:rPr>
              <a:t>　</a:t>
            </a:r>
            <a:r>
              <a:rPr kumimoji="1" lang="ja-JP" altLang="en-US" sz="1400" dirty="0">
                <a:latin typeface="HGPｺﾞｼｯｸM" panose="020B0600000000000000" pitchFamily="50" charset="-128"/>
                <a:ea typeface="HGPｺﾞｼｯｸM" panose="020B0600000000000000" pitchFamily="50" charset="-128"/>
              </a:rPr>
              <a:t>家庭等における生活の安定と次代の社会を担う児童の健やかな成長に資するため、児童手当を支給。</a:t>
            </a:r>
            <a:endParaRPr kumimoji="1" lang="en-US" altLang="ja-JP" sz="1400" dirty="0">
              <a:latin typeface="HGPｺﾞｼｯｸM" panose="020B0600000000000000" pitchFamily="50" charset="-128"/>
              <a:ea typeface="HGPｺﾞｼｯｸM" panose="020B0600000000000000" pitchFamily="50" charset="-128"/>
            </a:endParaRPr>
          </a:p>
          <a:p>
            <a:r>
              <a:rPr lang="ja-JP" altLang="en-US" sz="1400" dirty="0">
                <a:latin typeface="HGPｺﾞｼｯｸM" panose="020B0600000000000000" pitchFamily="50" charset="-128"/>
                <a:ea typeface="HGPｺﾞｼｯｸM" panose="020B0600000000000000" pitchFamily="50" charset="-128"/>
              </a:rPr>
              <a:t>　</a:t>
            </a:r>
            <a:r>
              <a:rPr kumimoji="1" lang="ja-JP" altLang="en-US" sz="1400" dirty="0">
                <a:latin typeface="HGPｺﾞｼｯｸM" panose="020B0600000000000000" pitchFamily="50" charset="-128"/>
                <a:ea typeface="HGPｺﾞｼｯｸM" panose="020B0600000000000000" pitchFamily="50" charset="-128"/>
              </a:rPr>
              <a:t>父又は母と生計を同じくしていない児童が育成される家庭生活の安定と自立促進に寄与するため、児童扶養手当を支給（大阪府認定分）。</a:t>
            </a:r>
            <a:endParaRPr kumimoji="1" lang="en-US" altLang="ja-JP" sz="1400" dirty="0">
              <a:latin typeface="HGPｺﾞｼｯｸM" panose="020B0600000000000000" pitchFamily="50" charset="-128"/>
              <a:ea typeface="HGPｺﾞｼｯｸM" panose="020B0600000000000000" pitchFamily="50" charset="-128"/>
            </a:endParaRPr>
          </a:p>
          <a:p>
            <a:endParaRPr kumimoji="1" lang="en-US" altLang="ja-JP" sz="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l" defTabSz="960120" rtl="0" eaLnBrk="1" fontAlgn="auto" latinLnBrk="0" hangingPunct="1">
              <a:spcBef>
                <a:spcPts val="0"/>
              </a:spcBef>
              <a:spcAft>
                <a:spcPts val="0"/>
              </a:spcAft>
              <a:buClrTx/>
              <a:buSzTx/>
              <a:buFontTx/>
              <a:buNone/>
              <a:tabLst/>
              <a:defRPr/>
            </a:pPr>
            <a:r>
              <a:rPr lang="ja-JP" altLang="en-US" sz="1600" b="1" dirty="0">
                <a:latin typeface="BIZ UDPゴシック" panose="020B0400000000000000" pitchFamily="50" charset="-128"/>
                <a:ea typeface="BIZ UDPゴシック" panose="020B0400000000000000" pitchFamily="50" charset="-128"/>
              </a:rPr>
              <a:t>・</a:t>
            </a:r>
            <a:r>
              <a:rPr lang="ja-JP" altLang="en-US" sz="1600" b="1" spc="-100" dirty="0">
                <a:latin typeface="BIZ UDPゴシック" panose="020B0400000000000000" pitchFamily="50" charset="-128"/>
                <a:ea typeface="BIZ UDPゴシック" panose="020B0400000000000000" pitchFamily="50" charset="-128"/>
              </a:rPr>
              <a:t>高等学校等の授業料無償化</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1" lang="ja-JP" altLang="en-US"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副首都・教育</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dirty="0">
                <a:latin typeface="HGPｺﾞｼｯｸM" panose="020B0600000000000000" pitchFamily="50" charset="-128"/>
                <a:ea typeface="HGPｺﾞｼｯｸM" panose="020B0600000000000000" pitchFamily="50" charset="-128"/>
              </a:rPr>
              <a:t>大阪の全ての</a:t>
            </a:r>
            <a:r>
              <a:rPr lang="ja-JP" altLang="en-US" sz="1400" dirty="0">
                <a:latin typeface="HGPｺﾞｼｯｸM" panose="020B0600000000000000" pitchFamily="50" charset="-128"/>
                <a:ea typeface="HGPｺﾞｼｯｸM" panose="020B0600000000000000" pitchFamily="50" charset="-128"/>
              </a:rPr>
              <a:t>子どもたちが、</a:t>
            </a:r>
            <a:r>
              <a:rPr kumimoji="1" lang="ja-JP" altLang="en-US" sz="1400" dirty="0">
                <a:latin typeface="HGPｺﾞｼｯｸM" panose="020B0600000000000000" pitchFamily="50" charset="-128"/>
                <a:ea typeface="HGPｺﾞｼｯｸM" panose="020B0600000000000000" pitchFamily="50" charset="-128"/>
              </a:rPr>
              <a:t>所得や子どもの人数に制限なく自らの可能性を追求できるよう、高等学校や大阪公立大学等の授業料等を完全無償化。</a:t>
            </a:r>
            <a:endParaRPr kumimoji="1" lang="en-US" altLang="ja-JP" sz="1400" dirty="0">
              <a:latin typeface="HGPｺﾞｼｯｸM" panose="020B0600000000000000" pitchFamily="50" charset="-128"/>
              <a:ea typeface="HGPｺﾞｼｯｸM" panose="020B0600000000000000" pitchFamily="50" charset="-128"/>
            </a:endParaRPr>
          </a:p>
          <a:p>
            <a:endParaRPr kumimoji="1" lang="en-US" altLang="ja-JP" sz="400" b="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82DE5C1C-FF92-466B-B44C-369F8CD28894}"/>
              </a:ext>
            </a:extLst>
          </p:cNvPr>
          <p:cNvSpPr txBox="1"/>
          <p:nvPr/>
        </p:nvSpPr>
        <p:spPr>
          <a:xfrm>
            <a:off x="357714" y="1591469"/>
            <a:ext cx="6019546" cy="2369880"/>
          </a:xfrm>
          <a:prstGeom prst="rect">
            <a:avLst/>
          </a:prstGeom>
          <a:noFill/>
        </p:spPr>
        <p:txBody>
          <a:bodyPr wrap="square">
            <a:spAutoFit/>
          </a:bodyPr>
          <a:lstStyle/>
          <a:p>
            <a:r>
              <a:rPr kumimoji="1" lang="ja-JP" altLang="en-US" sz="1600" b="0"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≪住宅支援≫</a:t>
            </a:r>
            <a:endParaRPr kumimoji="1" lang="en-US" altLang="ja-JP" sz="1600" b="0"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r>
              <a:rPr lang="ja-JP" altLang="en-US" sz="1600" b="1" dirty="0">
                <a:latin typeface="BIZ UDPゴシック" panose="020B0400000000000000" pitchFamily="50" charset="-128"/>
                <a:ea typeface="BIZ UDPゴシック" panose="020B0400000000000000" pitchFamily="50" charset="-128"/>
              </a:rPr>
              <a:t>・公的賃貸</a:t>
            </a:r>
            <a:r>
              <a:rPr kumimoji="1" lang="ja-JP" altLang="en-US" sz="16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住宅</a:t>
            </a:r>
            <a:r>
              <a:rPr lang="ja-JP" altLang="en-US" sz="1600" b="1" dirty="0">
                <a:latin typeface="BIZ UDPゴシック" panose="020B0400000000000000" pitchFamily="50" charset="-128"/>
                <a:ea typeface="BIZ UDPゴシック" panose="020B0400000000000000" pitchFamily="50" charset="-128"/>
              </a:rPr>
              <a:t>による支援の充実</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1" lang="ja-JP" altLang="en-US"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都整</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p>
          <a:p>
            <a:r>
              <a:rPr kumimoji="1" lang="ja-JP" altLang="en-US" sz="16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　</a:t>
            </a:r>
            <a:r>
              <a:rPr kumimoji="1" lang="ja-JP" altLang="en-US" sz="1400" i="0" strike="noStrike" kern="1200" cap="none" spc="0" normalizeH="0" baseline="0" noProof="0" dirty="0">
                <a:ln>
                  <a:noFill/>
                </a:ln>
                <a:effectLst/>
                <a:uLnTx/>
                <a:uFillTx/>
                <a:latin typeface="HGSｺﾞｼｯｸM" panose="020B0600000000000000" pitchFamily="50" charset="-128"/>
                <a:ea typeface="HGSｺﾞｼｯｸM" panose="020B0600000000000000" pitchFamily="50" charset="-128"/>
              </a:rPr>
              <a:t>府営住宅</a:t>
            </a:r>
            <a:r>
              <a:rPr lang="ja-JP" altLang="en-US" sz="1400" dirty="0">
                <a:latin typeface="HGSｺﾞｼｯｸM" panose="020B0600000000000000" pitchFamily="50" charset="-128"/>
                <a:ea typeface="HGSｺﾞｼｯｸM" panose="020B0600000000000000" pitchFamily="50" charset="-128"/>
              </a:rPr>
              <a:t>における</a:t>
            </a:r>
            <a:r>
              <a:rPr kumimoji="1" lang="ja-JP" altLang="en-US"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rPr>
              <a:t>子育て世帯向け住戸の整備・供給、ｷｯｽﾞｽﾍﾟｰｽの設置。</a:t>
            </a:r>
            <a:endParaRPr kumimoji="1" lang="en-US" altLang="ja-JP"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endParaRPr>
          </a:p>
          <a:p>
            <a:r>
              <a:rPr lang="ja-JP" altLang="en-US" sz="1400" dirty="0">
                <a:latin typeface="HGPｺﾞｼｯｸM" panose="020B0600000000000000" pitchFamily="50" charset="-128"/>
                <a:ea typeface="HGPｺﾞｼｯｸM" panose="020B0600000000000000" pitchFamily="50" charset="-128"/>
              </a:rPr>
              <a:t>　公的賃貸住宅への</a:t>
            </a:r>
            <a:r>
              <a:rPr kumimoji="1" lang="ja-JP" altLang="en-US"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rPr>
              <a:t>入居促進。</a:t>
            </a:r>
            <a:endParaRPr kumimoji="1" lang="en-US" altLang="ja-JP"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endParaRPr>
          </a:p>
          <a:p>
            <a:endParaRPr kumimoji="1" lang="en-US" altLang="ja-JP" sz="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r>
              <a:rPr lang="ja-JP" altLang="en-US" sz="1600" b="1" dirty="0">
                <a:latin typeface="BIZ UDPゴシック" panose="020B0400000000000000" pitchFamily="50" charset="-128"/>
                <a:ea typeface="BIZ UDPゴシック" panose="020B0400000000000000" pitchFamily="50" charset="-128"/>
              </a:rPr>
              <a:t>・</a:t>
            </a:r>
            <a:r>
              <a:rPr kumimoji="1" lang="ja-JP" altLang="en-US" sz="16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民間住宅の活用促進</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1" lang="ja-JP" altLang="en-US"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都整</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 </a:t>
            </a:r>
          </a:p>
          <a:p>
            <a:r>
              <a:rPr kumimoji="1" lang="ja-JP" altLang="en-US" sz="16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　</a:t>
            </a:r>
            <a:r>
              <a:rPr kumimoji="1" lang="ja-JP" altLang="en-US"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rPr>
              <a:t>ｾｰﾌﾃｨﾈｯﾄ住宅の登録促進・市町村単位の居住支援協議会の設立促進。</a:t>
            </a:r>
            <a:endParaRPr kumimoji="1" lang="en-US" altLang="ja-JP"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endParaRPr>
          </a:p>
          <a:p>
            <a:r>
              <a:rPr lang="ja-JP" altLang="en-US" sz="1400" dirty="0">
                <a:latin typeface="HGPｺﾞｼｯｸM" panose="020B0600000000000000" pitchFamily="50" charset="-128"/>
                <a:ea typeface="HGPｺﾞｼｯｸM" panose="020B0600000000000000" pitchFamily="50" charset="-128"/>
              </a:rPr>
              <a:t>　</a:t>
            </a:r>
            <a:r>
              <a:rPr kumimoji="1" lang="ja-JP" altLang="en-US"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rPr>
              <a:t>既存住宅流通の促進等。</a:t>
            </a:r>
          </a:p>
          <a:p>
            <a:endParaRPr kumimoji="1" lang="en-US" altLang="ja-JP" sz="400" b="1" i="0"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endParaRPr>
          </a:p>
          <a:p>
            <a:r>
              <a:rPr lang="ja-JP" altLang="en-US" sz="1600" b="1" dirty="0">
                <a:latin typeface="BIZ UDPゴシック" panose="020B0400000000000000" pitchFamily="50" charset="-128"/>
                <a:ea typeface="BIZ UDPゴシック" panose="020B0400000000000000" pitchFamily="50" charset="-128"/>
              </a:rPr>
              <a:t>・</a:t>
            </a:r>
            <a:r>
              <a:rPr kumimoji="1" lang="ja-JP" altLang="en-US" sz="16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住宅支援制度の一元的情報発信</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1" lang="ja-JP" altLang="en-US"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都整</a:t>
            </a:r>
            <a:r>
              <a:rPr kumimoji="1" lang="en-US" altLang="ja-JP" sz="1400" b="1" i="0"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p>
          <a:p>
            <a:r>
              <a:rPr kumimoji="1" lang="ja-JP" altLang="en-US" sz="1600" b="0"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　</a:t>
            </a:r>
            <a:r>
              <a:rPr kumimoji="1" lang="ja-JP" altLang="en-US"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rPr>
              <a:t>市町村や公的賃貸住宅事業者による支援制度の情報発信。　</a:t>
            </a:r>
            <a:endParaRPr kumimoji="1" lang="ja-JP" altLang="en-US" sz="1600" b="0" i="0"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endParaRPr>
          </a:p>
        </p:txBody>
      </p:sp>
      <p:sp>
        <p:nvSpPr>
          <p:cNvPr id="10" name="正方形/長方形 9">
            <a:extLst>
              <a:ext uri="{FF2B5EF4-FFF2-40B4-BE49-F238E27FC236}">
                <a16:creationId xmlns:a16="http://schemas.microsoft.com/office/drawing/2014/main" id="{4CA5DB2D-E8FA-417C-867D-976E3E65918F}"/>
              </a:ext>
            </a:extLst>
          </p:cNvPr>
          <p:cNvSpPr/>
          <p:nvPr/>
        </p:nvSpPr>
        <p:spPr>
          <a:xfrm>
            <a:off x="236739" y="8044326"/>
            <a:ext cx="12281042" cy="1125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lang="ja-JP" altLang="en-US" sz="1600" b="1" dirty="0">
                <a:solidFill>
                  <a:schemeClr val="tx1"/>
                </a:solidFill>
                <a:latin typeface="BIZ UDPゴシック" panose="020B0400000000000000" pitchFamily="50" charset="-128"/>
                <a:ea typeface="BIZ UDPゴシック" panose="020B0400000000000000" pitchFamily="50" charset="-128"/>
              </a:rPr>
              <a:t>・</a:t>
            </a:r>
            <a:r>
              <a:rPr kumimoji="1" lang="ja-JP" altLang="en-US" sz="1600" b="1"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新子育て支援交付金</a:t>
            </a:r>
            <a:r>
              <a:rPr lang="ja-JP" altLang="en-US" sz="1600" b="1" dirty="0">
                <a:solidFill>
                  <a:schemeClr val="tx1"/>
                </a:solidFill>
                <a:latin typeface="BIZ UDPゴシック" panose="020B0400000000000000" pitchFamily="50" charset="-128"/>
                <a:ea typeface="BIZ UDPゴシック" panose="020B0400000000000000" pitchFamily="50" charset="-128"/>
              </a:rPr>
              <a:t>の充実</a:t>
            </a:r>
            <a:r>
              <a:rPr kumimoji="1" lang="ja-JP" altLang="en-US" sz="1600" b="1"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による市町村の少子化対策の強化</a:t>
            </a:r>
            <a:r>
              <a:rPr kumimoji="1" lang="en-US" altLang="ja-JP" sz="1400" b="1"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a:t>
            </a:r>
            <a:r>
              <a:rPr kumimoji="1" lang="ja-JP" altLang="en-US" sz="1400" b="1"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福祉</a:t>
            </a:r>
            <a:r>
              <a:rPr kumimoji="1" lang="en-US" altLang="ja-JP" sz="1400" b="1"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a:t>
            </a:r>
          </a:p>
          <a:p>
            <a:pPr>
              <a:lnSpc>
                <a:spcPct val="100000"/>
              </a:lnSpc>
            </a:pPr>
            <a:r>
              <a:rPr kumimoji="1" lang="ja-JP" altLang="en-US" sz="1400" b="0" i="0"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  少子化がより深刻で財政的に厳しい市町村を中心に、地域の実情に沿って取り組む事業を底上げするため、配分方法</a:t>
            </a:r>
            <a:r>
              <a:rPr kumimoji="1" lang="ja-JP" altLang="en-US" sz="1400" b="0" i="0"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等</a:t>
            </a:r>
            <a:r>
              <a:rPr kumimoji="1" lang="ja-JP" altLang="en-US" sz="1400" b="0" i="0"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について、抜本的に見直す。</a:t>
            </a:r>
            <a:endParaRPr kumimoji="1" lang="ja-JP" altLang="en-US" sz="1600" dirty="0"/>
          </a:p>
        </p:txBody>
      </p:sp>
      <p:sp>
        <p:nvSpPr>
          <p:cNvPr id="12" name="テキスト ボックス 11">
            <a:extLst>
              <a:ext uri="{FF2B5EF4-FFF2-40B4-BE49-F238E27FC236}">
                <a16:creationId xmlns:a16="http://schemas.microsoft.com/office/drawing/2014/main" id="{10872898-90B4-4715-9B0D-0D90B7C0037F}"/>
              </a:ext>
            </a:extLst>
          </p:cNvPr>
          <p:cNvSpPr txBox="1"/>
          <p:nvPr/>
        </p:nvSpPr>
        <p:spPr>
          <a:xfrm>
            <a:off x="6416908" y="1600227"/>
            <a:ext cx="6019546" cy="2954655"/>
          </a:xfrm>
          <a:prstGeom prst="rect">
            <a:avLst/>
          </a:prstGeom>
          <a:noFill/>
        </p:spPr>
        <p:txBody>
          <a:bodyPr wrap="square">
            <a:spAutoFit/>
          </a:bodyPr>
          <a:lstStyle/>
          <a:p>
            <a:r>
              <a:rPr kumimoji="1" lang="ja-JP" altLang="en-US"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就業支援</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a:p>
            <a:r>
              <a:rPr lang="ja-JP" altLang="en-US" sz="1600" b="1" u="none" dirty="0">
                <a:latin typeface="BIZ UDPゴシック" panose="020B0400000000000000" pitchFamily="50" charset="-128"/>
                <a:ea typeface="BIZ UDPゴシック" panose="020B0400000000000000" pitchFamily="50" charset="-128"/>
              </a:rPr>
              <a:t>・</a:t>
            </a:r>
            <a:r>
              <a:rPr kumimoji="1" lang="ja-JP" altLang="en-US" sz="16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ＯＳＡＫＡしごとフィールドにおける就職支援</a:t>
            </a:r>
            <a:r>
              <a:rPr kumimoji="1" lang="en-US" altLang="ja-JP" sz="1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1" lang="ja-JP" altLang="en-US" sz="1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商労</a:t>
            </a:r>
            <a:r>
              <a:rPr kumimoji="1" lang="en-US" altLang="ja-JP" sz="1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p>
          <a:p>
            <a:r>
              <a:rPr lang="ja-JP" altLang="en-US" sz="1400" b="1" dirty="0">
                <a:latin typeface="HGPｺﾞｼｯｸM" panose="020B0600000000000000" pitchFamily="50" charset="-128"/>
                <a:ea typeface="HGPｺﾞｼｯｸM" panose="020B0600000000000000" pitchFamily="50" charset="-128"/>
              </a:rPr>
              <a:t>　</a:t>
            </a:r>
            <a:r>
              <a:rPr lang="ja-JP" altLang="en-US" sz="1400" dirty="0">
                <a:latin typeface="HGPｺﾞｼｯｸM" panose="020B0600000000000000" pitchFamily="50" charset="-128"/>
                <a:ea typeface="HGPｺﾞｼｯｸM" panose="020B0600000000000000" pitchFamily="50" charset="-128"/>
              </a:rPr>
              <a:t>カウンセリングをはじめ、セミナーや職場体験、ワンストップ相談会等、求職者の個々の状況に応じて支援するとともに、</a:t>
            </a:r>
            <a:r>
              <a:rPr kumimoji="1" lang="ja-JP" altLang="en-US"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子育て・しごと応援ルーム「ふぁみタス」において、保育士資格を持つカウンセラー等による相談など、子育てや介護と仕事との両立を支援。</a:t>
            </a:r>
            <a:endParaRPr kumimoji="1" lang="en-US" altLang="ja-JP"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buClrTx/>
              <a:buSzTx/>
              <a:buFontTx/>
              <a:buNone/>
              <a:tabLst/>
              <a:defRPr/>
            </a:pPr>
            <a:endParaRPr lang="en-US" altLang="ja-JP" sz="400" b="1" dirty="0">
              <a:latin typeface="HGPｺﾞｼｯｸM" panose="020B0600000000000000" pitchFamily="50" charset="-128"/>
              <a:ea typeface="HGPｺﾞｼｯｸM" panose="020B0600000000000000" pitchFamily="50" charset="-128"/>
            </a:endParaRPr>
          </a:p>
          <a:p>
            <a:r>
              <a:rPr lang="ja-JP" altLang="en-US" sz="1600" b="1" dirty="0">
                <a:latin typeface="BIZ UDPゴシック" panose="020B0400000000000000" pitchFamily="50" charset="-128"/>
                <a:ea typeface="BIZ UDPゴシック" panose="020B0400000000000000" pitchFamily="50" charset="-128"/>
              </a:rPr>
              <a:t>・リスキリング・スキルアップ支援</a:t>
            </a:r>
            <a:r>
              <a:rPr lang="ja-JP" altLang="en-US" sz="1400" b="1" dirty="0">
                <a:latin typeface="BIZ UDPゴシック" panose="020B0400000000000000" pitchFamily="50" charset="-128"/>
                <a:ea typeface="BIZ UDPゴシック" panose="020B0400000000000000" pitchFamily="50" charset="-128"/>
              </a:rPr>
              <a:t>＜商労＞</a:t>
            </a:r>
            <a:endParaRPr lang="en-US" altLang="ja-JP" sz="1400" b="1" dirty="0">
              <a:latin typeface="BIZ UDPゴシック" panose="020B0400000000000000" pitchFamily="50" charset="-128"/>
              <a:ea typeface="BIZ UDPゴシック" panose="020B0400000000000000" pitchFamily="50" charset="-128"/>
            </a:endParaRPr>
          </a:p>
          <a:p>
            <a:r>
              <a:rPr lang="ja-JP" altLang="en-US" sz="1600" b="1" dirty="0">
                <a:latin typeface="HGPｺﾞｼｯｸM" panose="020B0600000000000000" pitchFamily="50" charset="-128"/>
                <a:ea typeface="HGPｺﾞｼｯｸM" panose="020B0600000000000000" pitchFamily="50" charset="-128"/>
              </a:rPr>
              <a:t>　</a:t>
            </a:r>
            <a:r>
              <a:rPr lang="ja-JP" altLang="en-US" sz="1400" dirty="0">
                <a:latin typeface="HGPｺﾞｼｯｸM" panose="020B0600000000000000" pitchFamily="50" charset="-128"/>
                <a:ea typeface="HGPｺﾞｼｯｸM" panose="020B0600000000000000" pitchFamily="50" charset="-128"/>
              </a:rPr>
              <a:t>求職者や在職者からの相談対応や、資格取得等に向けた指定講座の受講に必要な経費の一部を補助。</a:t>
            </a:r>
            <a:endParaRPr lang="en-US" altLang="ja-JP" sz="1400" dirty="0">
              <a:latin typeface="HGPｺﾞｼｯｸM" panose="020B0600000000000000" pitchFamily="50" charset="-128"/>
              <a:ea typeface="HGPｺﾞｼｯｸM" panose="020B0600000000000000" pitchFamily="50" charset="-128"/>
            </a:endParaRPr>
          </a:p>
          <a:p>
            <a:endParaRPr lang="en-US" altLang="ja-JP" sz="400" dirty="0">
              <a:solidFill>
                <a:srgbClr val="FF0000"/>
              </a:solidFill>
              <a:latin typeface="HGPｺﾞｼｯｸM" panose="020B0600000000000000" pitchFamily="50" charset="-128"/>
              <a:ea typeface="HGPｺﾞｼｯｸM" panose="020B0600000000000000" pitchFamily="50" charset="-128"/>
            </a:endParaRPr>
          </a:p>
          <a:p>
            <a:r>
              <a:rPr lang="ja-JP" altLang="en-US" sz="1600" b="1" dirty="0">
                <a:latin typeface="BIZ UDPゴシック" panose="020B0400000000000000" pitchFamily="50" charset="-128"/>
                <a:ea typeface="BIZ UDPゴシック" panose="020B0400000000000000" pitchFamily="50" charset="-128"/>
              </a:rPr>
              <a:t>・公共職業訓練</a:t>
            </a:r>
            <a:r>
              <a:rPr lang="ja-JP" altLang="en-US" sz="1400" b="1" dirty="0">
                <a:latin typeface="BIZ UDPゴシック" panose="020B0400000000000000" pitchFamily="50" charset="-128"/>
                <a:ea typeface="BIZ UDPゴシック" panose="020B0400000000000000" pitchFamily="50" charset="-128"/>
              </a:rPr>
              <a:t>＜商労＞</a:t>
            </a:r>
            <a:endParaRPr lang="en-US" altLang="ja-JP" sz="1400" b="1" dirty="0">
              <a:latin typeface="BIZ UDPゴシック" panose="020B0400000000000000" pitchFamily="50" charset="-128"/>
              <a:ea typeface="BIZ UDPゴシック" panose="020B0400000000000000" pitchFamily="50" charset="-128"/>
            </a:endParaRPr>
          </a:p>
          <a:p>
            <a:r>
              <a:rPr kumimoji="1" lang="ja-JP" altLang="en-US" sz="1400" b="1" dirty="0">
                <a:latin typeface="HGPｺﾞｼｯｸM" panose="020B0600000000000000" pitchFamily="50" charset="-128"/>
                <a:ea typeface="HGPｺﾞｼｯｸM" panose="020B0600000000000000" pitchFamily="50" charset="-128"/>
              </a:rPr>
              <a:t>　</a:t>
            </a:r>
            <a:r>
              <a:rPr lang="ja-JP" altLang="en-US" sz="1400" b="1" dirty="0">
                <a:latin typeface="HGPｺﾞｼｯｸM" panose="020B0600000000000000" pitchFamily="50" charset="-128"/>
                <a:ea typeface="HGPｺﾞｼｯｸM" panose="020B0600000000000000" pitchFamily="50" charset="-128"/>
              </a:rPr>
              <a:t> </a:t>
            </a:r>
            <a:r>
              <a:rPr lang="ja-JP" altLang="en-US" sz="1400" dirty="0">
                <a:latin typeface="HGPｺﾞｼｯｸM" panose="020B0600000000000000" pitchFamily="50" charset="-128"/>
                <a:ea typeface="HGPｺﾞｼｯｸM" panose="020B0600000000000000" pitchFamily="50" charset="-128"/>
              </a:rPr>
              <a:t>府立高等職業技術専門校</a:t>
            </a:r>
            <a:r>
              <a:rPr kumimoji="1" lang="ja-JP" altLang="en-US"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及び民間</a:t>
            </a:r>
            <a:r>
              <a:rPr lang="ja-JP" altLang="en-US" sz="1400" dirty="0">
                <a:latin typeface="HGPｺﾞｼｯｸM" panose="020B0600000000000000" pitchFamily="50" charset="-128"/>
                <a:ea typeface="HGPｺﾞｼｯｸM" panose="020B0600000000000000" pitchFamily="50" charset="-128"/>
              </a:rPr>
              <a:t>教育</a:t>
            </a:r>
            <a:r>
              <a:rPr kumimoji="1" lang="ja-JP" altLang="en-US" sz="14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訓練機関への委託を通じた職業訓練による早期（再）就職の支援。</a:t>
            </a:r>
            <a:endParaRPr lang="en-US" altLang="ja-JP" sz="1400" strike="sngStrike" dirty="0">
              <a:latin typeface="HGPｺﾞｼｯｸM" panose="020B0600000000000000" pitchFamily="50" charset="-128"/>
              <a:ea typeface="HGPｺﾞｼｯｸM" panose="020B0600000000000000" pitchFamily="50" charset="-128"/>
            </a:endParaRPr>
          </a:p>
        </p:txBody>
      </p:sp>
      <p:sp>
        <p:nvSpPr>
          <p:cNvPr id="16" name="正方形/長方形 15">
            <a:extLst>
              <a:ext uri="{FF2B5EF4-FFF2-40B4-BE49-F238E27FC236}">
                <a16:creationId xmlns:a16="http://schemas.microsoft.com/office/drawing/2014/main" id="{53D5DD9A-23A2-4A01-BB03-0DDA40E6682B}"/>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a:t>
            </a:r>
            <a:r>
              <a:rPr lang="en-US" altLang="ja-JP" sz="2000" b="1" i="0" u="none" strike="noStrike" kern="1200" cap="none" spc="0" baseline="0" dirty="0">
                <a:solidFill>
                  <a:srgbClr val="FFFFFF"/>
                </a:solidFill>
                <a:uFillTx/>
                <a:latin typeface="BIZ UDPゴシック" pitchFamily="50"/>
                <a:ea typeface="BIZ UDPゴシック" pitchFamily="50"/>
              </a:rPr>
              <a:t>8</a:t>
            </a:r>
            <a:r>
              <a:rPr lang="ja-JP" altLang="en-US" sz="2000" b="1" i="0" u="none" strike="noStrike" kern="1200" cap="none" spc="0" baseline="0" dirty="0">
                <a:solidFill>
                  <a:srgbClr val="FFFFFF"/>
                </a:solidFill>
                <a:uFillTx/>
                <a:latin typeface="BIZ UDPゴシック" pitchFamily="50"/>
                <a:ea typeface="BIZ UDPゴシック" pitchFamily="50"/>
              </a:rPr>
              <a:t>　具体</a:t>
            </a:r>
            <a:r>
              <a:rPr lang="ja-JP" altLang="en-US" sz="2000" b="1" dirty="0">
                <a:solidFill>
                  <a:srgbClr val="FFFFFF"/>
                </a:solidFill>
                <a:latin typeface="BIZ UDPゴシック" pitchFamily="50"/>
                <a:ea typeface="BIZ UDPゴシック" pitchFamily="50"/>
              </a:rPr>
              <a:t>的取組み</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Tree>
    <p:extLst>
      <p:ext uri="{BB962C8B-B14F-4D97-AF65-F5344CB8AC3E}">
        <p14:creationId xmlns:p14="http://schemas.microsoft.com/office/powerpoint/2010/main" val="659232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4">
            <a:extLst>
              <a:ext uri="{FF2B5EF4-FFF2-40B4-BE49-F238E27FC236}">
                <a16:creationId xmlns:a16="http://schemas.microsoft.com/office/drawing/2014/main" id="{7D21FD49-39D5-4E2C-8428-5406E3A1E76A}"/>
              </a:ext>
            </a:extLst>
          </p:cNvPr>
          <p:cNvGraphicFramePr>
            <a:graphicFrameLocks noGrp="1"/>
          </p:cNvGraphicFramePr>
          <p:nvPr>
            <p:extLst>
              <p:ext uri="{D42A27DB-BD31-4B8C-83A1-F6EECF244321}">
                <p14:modId xmlns:p14="http://schemas.microsoft.com/office/powerpoint/2010/main" val="1174427533"/>
              </p:ext>
            </p:extLst>
          </p:nvPr>
        </p:nvGraphicFramePr>
        <p:xfrm>
          <a:off x="118696" y="680521"/>
          <a:ext cx="12600001" cy="8556519"/>
        </p:xfrm>
        <a:graphic>
          <a:graphicData uri="http://schemas.openxmlformats.org/drawingml/2006/table">
            <a:tbl>
              <a:tblPr firstRow="1" bandRow="1">
                <a:tableStyleId>{5940675A-B579-460E-94D1-54222C63F5DA}</a:tableStyleId>
              </a:tblPr>
              <a:tblGrid>
                <a:gridCol w="1492714">
                  <a:extLst>
                    <a:ext uri="{9D8B030D-6E8A-4147-A177-3AD203B41FA5}">
                      <a16:colId xmlns:a16="http://schemas.microsoft.com/office/drawing/2014/main" val="494347868"/>
                    </a:ext>
                  </a:extLst>
                </a:gridCol>
                <a:gridCol w="2665559">
                  <a:extLst>
                    <a:ext uri="{9D8B030D-6E8A-4147-A177-3AD203B41FA5}">
                      <a16:colId xmlns:a16="http://schemas.microsoft.com/office/drawing/2014/main" val="3016189195"/>
                    </a:ext>
                  </a:extLst>
                </a:gridCol>
                <a:gridCol w="2110432">
                  <a:extLst>
                    <a:ext uri="{9D8B030D-6E8A-4147-A177-3AD203B41FA5}">
                      <a16:colId xmlns:a16="http://schemas.microsoft.com/office/drawing/2014/main" val="1298409149"/>
                    </a:ext>
                  </a:extLst>
                </a:gridCol>
                <a:gridCol w="2110432">
                  <a:extLst>
                    <a:ext uri="{9D8B030D-6E8A-4147-A177-3AD203B41FA5}">
                      <a16:colId xmlns:a16="http://schemas.microsoft.com/office/drawing/2014/main" val="1398380223"/>
                    </a:ext>
                  </a:extLst>
                </a:gridCol>
                <a:gridCol w="2110432">
                  <a:extLst>
                    <a:ext uri="{9D8B030D-6E8A-4147-A177-3AD203B41FA5}">
                      <a16:colId xmlns:a16="http://schemas.microsoft.com/office/drawing/2014/main" val="3068109837"/>
                    </a:ext>
                  </a:extLst>
                </a:gridCol>
                <a:gridCol w="2110432">
                  <a:extLst>
                    <a:ext uri="{9D8B030D-6E8A-4147-A177-3AD203B41FA5}">
                      <a16:colId xmlns:a16="http://schemas.microsoft.com/office/drawing/2014/main" val="3992806538"/>
                    </a:ext>
                  </a:extLst>
                </a:gridCol>
              </a:tblGrid>
              <a:tr h="348675">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方向性</a:t>
                      </a:r>
                    </a:p>
                  </a:txBody>
                  <a:tcPr anchor="ctr">
                    <a:solidFill>
                      <a:schemeClr val="bg1">
                        <a:lumMod val="85000"/>
                      </a:schemeClr>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事業名</a:t>
                      </a:r>
                    </a:p>
                  </a:txBody>
                  <a:tcPr anchor="ctr">
                    <a:solidFill>
                      <a:schemeClr val="bg1">
                        <a:lumMod val="85000"/>
                      </a:schemeClr>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活動指標１</a:t>
                      </a:r>
                    </a:p>
                  </a:txBody>
                  <a:tcPr anchor="ctr">
                    <a:solidFill>
                      <a:srgbClr val="9EE6F0"/>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活動指標２</a:t>
                      </a:r>
                    </a:p>
                  </a:txBody>
                  <a:tcPr anchor="ctr">
                    <a:solidFill>
                      <a:srgbClr val="9EE6F0"/>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成果指標１</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nchor="ctr">
                    <a:solidFill>
                      <a:srgbClr val="F2F995"/>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成果指標２</a:t>
                      </a:r>
                    </a:p>
                  </a:txBody>
                  <a:tcPr anchor="ctr">
                    <a:solidFill>
                      <a:srgbClr val="F2F995"/>
                    </a:solidFill>
                  </a:tcPr>
                </a:tc>
                <a:extLst>
                  <a:ext uri="{0D108BD9-81ED-4DB2-BD59-A6C34878D82A}">
                    <a16:rowId xmlns:a16="http://schemas.microsoft.com/office/drawing/2014/main" val="3508544839"/>
                  </a:ext>
                </a:extLst>
              </a:tr>
              <a:tr h="573974">
                <a:tc rowSpan="6">
                  <a:txBody>
                    <a:bodyPr/>
                    <a:lstStyle/>
                    <a:p>
                      <a:pPr algn="ctr"/>
                      <a:r>
                        <a:rPr kumimoji="1" lang="ja-JP" altLang="en-US" sz="1400" spc="-100" baseline="0" dirty="0">
                          <a:solidFill>
                            <a:schemeClr val="tx1"/>
                          </a:solidFill>
                          <a:latin typeface="BIZ UDPゴシック" panose="020B0400000000000000" pitchFamily="50" charset="-128"/>
                          <a:ea typeface="BIZ UDPゴシック" panose="020B0400000000000000" pitchFamily="50" charset="-128"/>
                        </a:rPr>
                        <a:t>出会いの機会の</a:t>
                      </a:r>
                      <a:endParaRPr kumimoji="1" lang="en-US" altLang="ja-JP" sz="1400" spc="-100" baseline="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400" spc="-100" dirty="0">
                          <a:solidFill>
                            <a:schemeClr val="tx1"/>
                          </a:solidFill>
                          <a:latin typeface="BIZ UDPゴシック" panose="020B0400000000000000" pitchFamily="50" charset="-128"/>
                          <a:ea typeface="BIZ UDPゴシック" panose="020B0400000000000000" pitchFamily="50" charset="-128"/>
                        </a:rPr>
                        <a:t>創出・結婚支援</a:t>
                      </a:r>
                    </a:p>
                  </a:txBody>
                  <a:tcPr anchor="ctr">
                    <a:solidFill>
                      <a:schemeClr val="accent2">
                        <a:lumMod val="60000"/>
                        <a:lumOff val="40000"/>
                      </a:schemeClr>
                    </a:solidFill>
                  </a:tcP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ライフデザイン講座（出前講座）</a:t>
                      </a: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毎年５校</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受講者の意識変化</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80</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％以上</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587055616"/>
                  </a:ext>
                </a:extLst>
              </a:tr>
              <a:tr h="573974">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ライフデザイン講座（動画講座）</a:t>
                      </a: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毎年</a:t>
                      </a:r>
                      <a:r>
                        <a:rPr kumimoji="1" lang="en-US" altLang="ja-JP" sz="1200" dirty="0">
                          <a:solidFill>
                            <a:schemeClr val="tx1"/>
                          </a:solidFill>
                          <a:latin typeface="BIZ UDPゴシック" panose="020B0400000000000000" pitchFamily="50" charset="-128"/>
                          <a:ea typeface="BIZ UDPゴシック" panose="020B0400000000000000" pitchFamily="50" charset="-128"/>
                        </a:rPr>
                        <a:t>9,900</a:t>
                      </a:r>
                      <a:r>
                        <a:rPr kumimoji="1" lang="ja-JP" altLang="en-US" sz="1200" dirty="0">
                          <a:solidFill>
                            <a:schemeClr val="tx1"/>
                          </a:solidFill>
                          <a:latin typeface="BIZ UDPゴシック" panose="020B0400000000000000" pitchFamily="50" charset="-128"/>
                          <a:ea typeface="BIZ UDPゴシック" panose="020B0400000000000000" pitchFamily="50" charset="-128"/>
                        </a:rPr>
                        <a:t>回以上</a:t>
                      </a:r>
                    </a:p>
                    <a:p>
                      <a:pPr algn="l"/>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初年度は制作</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受講者の意識変化</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80</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％以上</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551711043"/>
                  </a:ext>
                </a:extLst>
              </a:tr>
              <a:tr h="822960">
                <a:tc vMerge="1">
                  <a:txBody>
                    <a:bodyPr/>
                    <a:lstStyle/>
                    <a:p>
                      <a:r>
                        <a:rPr kumimoji="1" lang="ja-JP" altLang="en-US" sz="1600" dirty="0"/>
                        <a:t>妊娠・出産への</a:t>
                      </a:r>
                      <a:endParaRPr kumimoji="1" lang="en-US" altLang="ja-JP" sz="1600" dirty="0"/>
                    </a:p>
                    <a:p>
                      <a:r>
                        <a:rPr kumimoji="1" lang="ja-JP" altLang="en-US" sz="1600" dirty="0"/>
                        <a:t>支援</a:t>
                      </a:r>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民間団体と連携した結婚支援</a:t>
                      </a: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大阪府枠「（仮称）なにわ縁結び」</a:t>
                      </a:r>
                    </a:p>
                  </a:txBody>
                  <a:tcPr anchor="ctr"/>
                </a:tc>
                <a:tc>
                  <a:txBody>
                    <a:bodyPr/>
                    <a:lstStyle/>
                    <a:p>
                      <a:pPr algn="l"/>
                      <a:r>
                        <a:rPr kumimoji="1" lang="en-US" altLang="ja-JP" sz="1200" dirty="0">
                          <a:solidFill>
                            <a:schemeClr val="tx1"/>
                          </a:solidFill>
                          <a:latin typeface="BIZ UDPゴシック" panose="020B0400000000000000" pitchFamily="50" charset="-128"/>
                          <a:ea typeface="BIZ UDPゴシック" panose="020B0400000000000000" pitchFamily="50" charset="-128"/>
                        </a:rPr>
                        <a:t>60</a:t>
                      </a:r>
                      <a:r>
                        <a:rPr kumimoji="1" lang="ja-JP" altLang="en-US" sz="1200" dirty="0">
                          <a:solidFill>
                            <a:schemeClr val="tx1"/>
                          </a:solidFill>
                          <a:latin typeface="BIZ UDPゴシック" panose="020B0400000000000000" pitchFamily="50" charset="-128"/>
                          <a:ea typeface="BIZ UDPゴシック" panose="020B0400000000000000" pitchFamily="50" charset="-128"/>
                        </a:rPr>
                        <a:t>人</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　登録</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成婚退会（年）</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１８人以上／６０人</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＊ただし、初年度は途中実施及び交際期間等を考慮</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94484150"/>
                  </a:ext>
                </a:extLst>
              </a:tr>
              <a:tr h="822960">
                <a:tc vMerge="1">
                  <a:txBody>
                    <a:bodyPr/>
                    <a:lstStyle/>
                    <a:p>
                      <a:r>
                        <a:rPr kumimoji="1" lang="ja-JP" altLang="en-US" sz="1600" dirty="0"/>
                        <a:t>共育ての推進</a:t>
                      </a:r>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子育て・結婚応援ポータルサイト</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による情報発信</a:t>
                      </a:r>
                    </a:p>
                  </a:txBody>
                  <a:tcPr anchor="ctr"/>
                </a:tc>
                <a:tc>
                  <a:txBody>
                    <a:bodyPr/>
                    <a:lstStyle/>
                    <a:p>
                      <a:pPr algn="l"/>
                      <a:r>
                        <a:rPr kumimoji="1" lang="en-US" altLang="ja-JP" sz="1200" dirty="0">
                          <a:solidFill>
                            <a:schemeClr val="tx1"/>
                          </a:solidFill>
                          <a:latin typeface="BIZ UDPゴシック" panose="020B0400000000000000" pitchFamily="50" charset="-128"/>
                          <a:ea typeface="BIZ UDPゴシック" panose="020B0400000000000000" pitchFamily="50" charset="-128"/>
                        </a:rPr>
                        <a:t>HP</a:t>
                      </a:r>
                      <a:r>
                        <a:rPr kumimoji="1" lang="ja-JP" altLang="en-US" sz="1200" dirty="0">
                          <a:solidFill>
                            <a:schemeClr val="tx1"/>
                          </a:solidFill>
                          <a:latin typeface="BIZ UDPゴシック" panose="020B0400000000000000" pitchFamily="50" charset="-128"/>
                          <a:ea typeface="BIZ UDPゴシック" panose="020B0400000000000000" pitchFamily="50" charset="-128"/>
                        </a:rPr>
                        <a:t>閲覧数</a:t>
                      </a: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総アクセス数　</a:t>
                      </a:r>
                      <a:r>
                        <a:rPr kumimoji="1" lang="en-US" altLang="ja-JP" sz="1200" dirty="0">
                          <a:solidFill>
                            <a:schemeClr val="tx1"/>
                          </a:solidFill>
                          <a:latin typeface="BIZ UDPゴシック" panose="020B0400000000000000" pitchFamily="50" charset="-128"/>
                          <a:ea typeface="BIZ UDPゴシック" panose="020B0400000000000000" pitchFamily="50" charset="-128"/>
                        </a:rPr>
                        <a:t>100</a:t>
                      </a:r>
                      <a:r>
                        <a:rPr kumimoji="1" lang="ja-JP" altLang="en-US" sz="1200" dirty="0">
                          <a:solidFill>
                            <a:schemeClr val="tx1"/>
                          </a:solidFill>
                          <a:latin typeface="BIZ UDPゴシック" panose="020B0400000000000000" pitchFamily="50" charset="-128"/>
                          <a:ea typeface="BIZ UDPゴシック" panose="020B0400000000000000" pitchFamily="50" charset="-128"/>
                        </a:rPr>
                        <a:t>万件</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057149090"/>
                  </a:ext>
                </a:extLst>
              </a:tr>
              <a:tr h="822960">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婚活イベントの開催</a:t>
                      </a:r>
                    </a:p>
                  </a:txBody>
                  <a:tcPr anchor="ctr"/>
                </a:tc>
                <a:tc>
                  <a:txBody>
                    <a:bodyPr/>
                    <a:lstStyle/>
                    <a:p>
                      <a:pPr algn="l"/>
                      <a:r>
                        <a:rPr kumimoji="1" lang="zh-CN" altLang="en-US" sz="1200" dirty="0">
                          <a:solidFill>
                            <a:schemeClr val="tx1"/>
                          </a:solidFill>
                          <a:latin typeface="BIZ UDPゴシック" panose="020B0400000000000000" pitchFamily="50" charset="-128"/>
                          <a:ea typeface="BIZ UDPゴシック" panose="020B0400000000000000" pitchFamily="50" charset="-128"/>
                        </a:rPr>
                        <a:t>参加者数　</a:t>
                      </a:r>
                      <a:r>
                        <a:rPr kumimoji="1" lang="en-US" altLang="zh-CN" sz="1200" dirty="0">
                          <a:solidFill>
                            <a:schemeClr val="tx1"/>
                          </a:solidFill>
                          <a:latin typeface="BIZ UDPゴシック" panose="020B0400000000000000" pitchFamily="50" charset="-128"/>
                          <a:ea typeface="BIZ UDPゴシック" panose="020B0400000000000000" pitchFamily="50" charset="-128"/>
                        </a:rPr>
                        <a:t>100</a:t>
                      </a:r>
                      <a:r>
                        <a:rPr kumimoji="1" lang="zh-CN" altLang="en-US" sz="1200" dirty="0">
                          <a:solidFill>
                            <a:schemeClr val="tx1"/>
                          </a:solidFill>
                          <a:latin typeface="BIZ UDPゴシック" panose="020B0400000000000000" pitchFamily="50" charset="-128"/>
                          <a:ea typeface="BIZ UDPゴシック" panose="020B0400000000000000" pitchFamily="50" charset="-128"/>
                        </a:rPr>
                        <a:t>人／年</a:t>
                      </a:r>
                      <a:endParaRPr kumimoji="1" lang="en-US" altLang="zh-CN" sz="1200" dirty="0">
                        <a:solidFill>
                          <a:schemeClr val="tx1"/>
                        </a:solidFill>
                        <a:latin typeface="BIZ UDPゴシック" panose="020B0400000000000000" pitchFamily="50" charset="-128"/>
                        <a:ea typeface="BIZ UDPゴシック" panose="020B0400000000000000" pitchFamily="50" charset="-128"/>
                      </a:endParaRPr>
                    </a:p>
                    <a:p>
                      <a:pPr algn="l"/>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年２回開催</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カップル率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30</a:t>
                      </a:r>
                      <a:r>
                        <a:rPr kumimoji="1" lang="ja-JP" altLang="en-US" sz="1200" dirty="0">
                          <a:solidFill>
                            <a:schemeClr val="tx1"/>
                          </a:solidFill>
                          <a:latin typeface="BIZ UDPゴシック" panose="020B0400000000000000" pitchFamily="50" charset="-128"/>
                          <a:ea typeface="BIZ UDPゴシック" panose="020B0400000000000000" pitchFamily="50" charset="-128"/>
                        </a:rPr>
                        <a:t>％以上／年</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687624539"/>
                  </a:ext>
                </a:extLst>
              </a:tr>
              <a:tr h="822960">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BIZ UDPゴシック" panose="020B0400000000000000" pitchFamily="50" charset="-128"/>
                          <a:ea typeface="BIZ UDPゴシック" panose="020B0400000000000000" pitchFamily="50" charset="-128"/>
                        </a:rPr>
                        <a:t>婚活アプリ・サイトの認証制度の周知</a:t>
                      </a: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子ども家庭局「</a:t>
                      </a:r>
                      <a:r>
                        <a:rPr kumimoji="1" lang="en-US" altLang="ja-JP" sz="1200" dirty="0">
                          <a:solidFill>
                            <a:schemeClr val="tx1"/>
                          </a:solidFill>
                          <a:latin typeface="BIZ UDPゴシック" panose="020B0400000000000000" pitchFamily="50" charset="-128"/>
                          <a:ea typeface="BIZ UDPゴシック" panose="020B0400000000000000" pitchFamily="50" charset="-128"/>
                        </a:rPr>
                        <a:t>X</a:t>
                      </a:r>
                      <a:r>
                        <a:rPr kumimoji="1" lang="ja-JP" altLang="en-US" sz="1200" dirty="0">
                          <a:solidFill>
                            <a:schemeClr val="tx1"/>
                          </a:solidFill>
                          <a:latin typeface="BIZ UDPゴシック" panose="020B0400000000000000" pitchFamily="50" charset="-128"/>
                          <a:ea typeface="BIZ UDPゴシック" panose="020B0400000000000000" pitchFamily="50" charset="-128"/>
                        </a:rPr>
                        <a:t>」での発信　月２回程度</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669268373"/>
                  </a:ext>
                </a:extLst>
              </a:tr>
              <a:tr h="811577">
                <a:tc rowSpan="4">
                  <a:txBody>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妊娠・出産への</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支援</a:t>
                      </a:r>
                    </a:p>
                  </a:txBody>
                  <a:tcPr anchor="ctr">
                    <a:solidFill>
                      <a:srgbClr val="FFCCCC"/>
                    </a:solidFill>
                  </a:tcPr>
                </a:tc>
                <a:tc>
                  <a:txBody>
                    <a:bodyPr/>
                    <a:lstStyle/>
                    <a:p>
                      <a:pPr marL="0" algn="l" defTabSz="960120" rtl="0" eaLnBrk="1" fontAlgn="ctr" latinLnBrk="0" hangingPunct="1"/>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　ハイリスク妊婦等に対する</a:t>
                      </a:r>
                      <a:endParaRPr kumimoji="1" lang="en-US" altLang="ja-JP" sz="1200" kern="1200" dirty="0">
                        <a:solidFill>
                          <a:schemeClr val="tx1"/>
                        </a:solidFill>
                        <a:latin typeface="BIZ UDPゴシック" panose="020B0400000000000000" pitchFamily="50" charset="-128"/>
                        <a:ea typeface="BIZ UDPゴシック" panose="020B0400000000000000" pitchFamily="50" charset="-128"/>
                        <a:cs typeface="+mn-cs"/>
                      </a:endParaRPr>
                    </a:p>
                    <a:p>
                      <a:pPr marL="0" algn="l" defTabSz="960120" rtl="0" eaLnBrk="1" fontAlgn="ctr" latinLnBrk="0" hangingPunct="1"/>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　医療提供体制の整備</a:t>
                      </a:r>
                    </a:p>
                    <a:p>
                      <a:pPr marL="0" algn="l" defTabSz="960120" rtl="0" eaLnBrk="1" fontAlgn="ctr" latinLnBrk="0" hangingPunct="1"/>
                      <a:endPar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endParaRPr>
                    </a:p>
                  </a:txBody>
                  <a:tcPr marL="7620" marR="7620" marT="7620" marB="0" anchor="ctr"/>
                </a:tc>
                <a:tc>
                  <a:txBody>
                    <a:bodyPr/>
                    <a:lstStyle/>
                    <a:p>
                      <a:pPr algn="l"/>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周産期母子医療センター運営事業</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zh-TW" altLang="en-US"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補助対象医療機関</a:t>
                      </a:r>
                      <a:r>
                        <a:rPr kumimoji="1" lang="zh-TW" altLang="en-US" sz="1200" dirty="0">
                          <a:solidFill>
                            <a:schemeClr val="tx1"/>
                          </a:solidFill>
                          <a:latin typeface="BIZ UDPゴシック" panose="020B0400000000000000" pitchFamily="50" charset="-128"/>
                          <a:ea typeface="BIZ UDPゴシック" panose="020B0400000000000000" pitchFamily="50" charset="-128"/>
                        </a:rPr>
                        <a:t>数</a:t>
                      </a:r>
                      <a:endParaRPr kumimoji="1" lang="en-US" altLang="zh-TW"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総合周産期母子医療</a:t>
                      </a:r>
                      <a:r>
                        <a:rPr kumimoji="1" lang="en-US" altLang="ja-JP" sz="1200" dirty="0">
                          <a:solidFill>
                            <a:schemeClr val="tx1"/>
                          </a:solidFill>
                          <a:latin typeface="BIZ UDPゴシック" panose="020B0400000000000000" pitchFamily="50" charset="-128"/>
                          <a:ea typeface="BIZ UDPゴシック" panose="020B0400000000000000" pitchFamily="50" charset="-128"/>
                        </a:rPr>
                        <a:t>C</a:t>
                      </a: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６施設</a:t>
                      </a: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地域周産期母子医療</a:t>
                      </a:r>
                      <a:r>
                        <a:rPr kumimoji="1" lang="en-US" altLang="ja-JP" sz="1200" dirty="0">
                          <a:solidFill>
                            <a:schemeClr val="tx1"/>
                          </a:solidFill>
                          <a:latin typeface="BIZ UDPゴシック" panose="020B0400000000000000" pitchFamily="50" charset="-128"/>
                          <a:ea typeface="BIZ UDPゴシック" panose="020B0400000000000000" pitchFamily="50" charset="-128"/>
                        </a:rPr>
                        <a:t>C</a:t>
                      </a: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１７施設</a:t>
                      </a:r>
                    </a:p>
                  </a:txBody>
                  <a:tcPr/>
                </a:tc>
                <a:tc>
                  <a:txBody>
                    <a:bodyPr/>
                    <a:lstStyle/>
                    <a:p>
                      <a:pPr algn="l"/>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zh-TW" altLang="en-US" sz="1200" dirty="0">
                          <a:solidFill>
                            <a:schemeClr val="tx1"/>
                          </a:solidFill>
                          <a:latin typeface="BIZ UDPゴシック" panose="020B0400000000000000" pitchFamily="50" charset="-128"/>
                          <a:ea typeface="BIZ UDPゴシック" panose="020B0400000000000000" pitchFamily="50" charset="-128"/>
                        </a:rPr>
                        <a:t>産婦人科救急搬送体制確保事業</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zh-TW" altLang="en-US" sz="1200" dirty="0">
                        <a:solidFill>
                          <a:schemeClr val="tx1"/>
                        </a:solidFill>
                        <a:latin typeface="BIZ UDPゴシック" panose="020B0400000000000000" pitchFamily="50" charset="-128"/>
                        <a:ea typeface="BIZ UDPゴシック" panose="020B0400000000000000" pitchFamily="50" charset="-128"/>
                      </a:endParaRPr>
                    </a:p>
                    <a:p>
                      <a:pPr algn="l"/>
                      <a:r>
                        <a:rPr kumimoji="1" lang="zh-TW" altLang="en-US" sz="1200" dirty="0">
                          <a:solidFill>
                            <a:schemeClr val="tx1"/>
                          </a:solidFill>
                          <a:latin typeface="BIZ UDPゴシック" panose="020B0400000000000000" pitchFamily="50" charset="-128"/>
                          <a:ea typeface="BIZ UDPゴシック" panose="020B0400000000000000" pitchFamily="50" charset="-128"/>
                        </a:rPr>
                        <a:t>参加病院数</a:t>
                      </a:r>
                      <a:endParaRPr kumimoji="1" lang="en-US" altLang="zh-TW"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R8</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年度</a:t>
                      </a:r>
                      <a:r>
                        <a:rPr kumimoji="1" lang="zh-TW"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zh-TW" sz="1200" dirty="0">
                          <a:solidFill>
                            <a:schemeClr val="tx1"/>
                          </a:solidFill>
                          <a:latin typeface="BIZ UDPゴシック" panose="020B0400000000000000" pitchFamily="50" charset="-128"/>
                          <a:ea typeface="BIZ UDPゴシック" panose="020B0400000000000000" pitchFamily="50" charset="-128"/>
                        </a:rPr>
                        <a:t>13</a:t>
                      </a:r>
                      <a:r>
                        <a:rPr kumimoji="1" lang="ja-JP" altLang="en-US" sz="1200" dirty="0">
                          <a:solidFill>
                            <a:schemeClr val="tx1"/>
                          </a:solidFill>
                          <a:latin typeface="BIZ UDPゴシック" panose="020B0400000000000000" pitchFamily="50" charset="-128"/>
                          <a:ea typeface="BIZ UDPゴシック" panose="020B0400000000000000" pitchFamily="50" charset="-128"/>
                        </a:rPr>
                        <a:t>院</a:t>
                      </a:r>
                    </a:p>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algn="l"/>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周産期母子医療センター運営事業</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zh-TW" altLang="en-US"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医療機関確保</a:t>
                      </a:r>
                      <a:r>
                        <a:rPr kumimoji="1" lang="zh-TW" altLang="en-US" sz="1200" dirty="0">
                          <a:solidFill>
                            <a:schemeClr val="tx1"/>
                          </a:solidFill>
                          <a:latin typeface="BIZ UDPゴシック" panose="020B0400000000000000" pitchFamily="50" charset="-128"/>
                          <a:ea typeface="BIZ UDPゴシック" panose="020B0400000000000000" pitchFamily="50" charset="-128"/>
                        </a:rPr>
                        <a:t>数</a:t>
                      </a:r>
                      <a:endParaRPr kumimoji="1" lang="en-US" altLang="zh-TW"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総合周産期母子医療</a:t>
                      </a:r>
                      <a:r>
                        <a:rPr kumimoji="1" lang="en-US" altLang="ja-JP" sz="1200" dirty="0">
                          <a:solidFill>
                            <a:schemeClr val="tx1"/>
                          </a:solidFill>
                          <a:latin typeface="BIZ UDPゴシック" panose="020B0400000000000000" pitchFamily="50" charset="-128"/>
                          <a:ea typeface="BIZ UDPゴシック" panose="020B0400000000000000" pitchFamily="50" charset="-128"/>
                        </a:rPr>
                        <a:t>C</a:t>
                      </a:r>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６施設</a:t>
                      </a: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地域周産期母子医療</a:t>
                      </a:r>
                      <a:r>
                        <a:rPr kumimoji="1" lang="en-US" altLang="ja-JP" sz="1200" dirty="0">
                          <a:solidFill>
                            <a:schemeClr val="tx1"/>
                          </a:solidFill>
                          <a:latin typeface="BIZ UDPゴシック" panose="020B0400000000000000" pitchFamily="50" charset="-128"/>
                          <a:ea typeface="BIZ UDPゴシック" panose="020B0400000000000000" pitchFamily="50" charset="-128"/>
                        </a:rPr>
                        <a:t>C</a:t>
                      </a: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１７施設</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tc>
                <a:tc>
                  <a:txBody>
                    <a:bodyPr/>
                    <a:lstStyle/>
                    <a:p>
                      <a:pPr algn="l"/>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zh-TW" altLang="en-US" sz="1200" dirty="0">
                          <a:solidFill>
                            <a:schemeClr val="tx1"/>
                          </a:solidFill>
                          <a:latin typeface="BIZ UDPゴシック" panose="020B0400000000000000" pitchFamily="50" charset="-128"/>
                          <a:ea typeface="BIZ UDPゴシック" panose="020B0400000000000000" pitchFamily="50" charset="-128"/>
                        </a:rPr>
                        <a:t>産婦人科救急搬送体制確保事業</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endParaRPr kumimoji="1" lang="zh-TW" altLang="en-US"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受入件数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R8</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年度</a:t>
                      </a:r>
                      <a:r>
                        <a:rPr kumimoji="1" lang="zh-TW"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zh-TW" sz="1200" dirty="0">
                          <a:solidFill>
                            <a:schemeClr val="tx1"/>
                          </a:solidFill>
                          <a:latin typeface="BIZ UDPゴシック" panose="020B0400000000000000" pitchFamily="50" charset="-128"/>
                          <a:ea typeface="BIZ UDPゴシック" panose="020B0400000000000000" pitchFamily="50" charset="-128"/>
                        </a:rPr>
                        <a:t>1,116</a:t>
                      </a:r>
                      <a:r>
                        <a:rPr kumimoji="1" lang="ja-JP" altLang="en-US" sz="1200" dirty="0">
                          <a:solidFill>
                            <a:schemeClr val="tx1"/>
                          </a:solidFill>
                          <a:latin typeface="BIZ UDPゴシック" panose="020B0400000000000000" pitchFamily="50" charset="-128"/>
                          <a:ea typeface="BIZ UDPゴシック" panose="020B0400000000000000" pitchFamily="50" charset="-128"/>
                        </a:rPr>
                        <a:t>件</a:t>
                      </a:r>
                    </a:p>
                  </a:txBody>
                  <a:tcPr/>
                </a:tc>
                <a:extLst>
                  <a:ext uri="{0D108BD9-81ED-4DB2-BD59-A6C34878D82A}">
                    <a16:rowId xmlns:a16="http://schemas.microsoft.com/office/drawing/2014/main" val="4275488511"/>
                  </a:ext>
                </a:extLst>
              </a:tr>
              <a:tr h="773302">
                <a:tc v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marL="0" algn="l" defTabSz="960120" rtl="0" eaLnBrk="1" latinLnBrk="0" hangingPunct="1"/>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早発卵巣不全患者等妊よう性温存治療助成試行事業</a:t>
                      </a: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プレコンセプションケア講座開催回数</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R8</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年度　</a:t>
                      </a:r>
                      <a:r>
                        <a:rPr kumimoji="1" lang="en-US" altLang="ja-JP" sz="1200" dirty="0">
                          <a:solidFill>
                            <a:schemeClr val="tx1"/>
                          </a:solidFill>
                          <a:latin typeface="BIZ UDPゴシック" panose="020B0400000000000000" pitchFamily="50" charset="-128"/>
                          <a:ea typeface="BIZ UDPゴシック" panose="020B0400000000000000" pitchFamily="50" charset="-128"/>
                        </a:rPr>
                        <a:t>19</a:t>
                      </a:r>
                      <a:r>
                        <a:rPr kumimoji="1" lang="ja-JP" altLang="en-US" sz="1200" dirty="0">
                          <a:solidFill>
                            <a:schemeClr val="tx1"/>
                          </a:solidFill>
                          <a:latin typeface="BIZ UDPゴシック" panose="020B0400000000000000" pitchFamily="50" charset="-128"/>
                          <a:ea typeface="BIZ UDPゴシック" panose="020B0400000000000000" pitchFamily="50" charset="-128"/>
                        </a:rPr>
                        <a:t>回</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プレコンセプションケア講座参加人数</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2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R8</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年度　</a:t>
                      </a:r>
                      <a:r>
                        <a:rPr kumimoji="1" lang="en-US" altLang="ja-JP" sz="1200" dirty="0">
                          <a:solidFill>
                            <a:schemeClr val="tx1"/>
                          </a:solidFill>
                          <a:latin typeface="BIZ UDPゴシック" panose="020B0400000000000000" pitchFamily="50" charset="-128"/>
                          <a:ea typeface="BIZ UDPゴシック" panose="020B0400000000000000" pitchFamily="50" charset="-128"/>
                        </a:rPr>
                        <a:t>2,280</a:t>
                      </a:r>
                      <a:r>
                        <a:rPr kumimoji="1" lang="ja-JP" altLang="en-US" sz="1200" dirty="0">
                          <a:solidFill>
                            <a:schemeClr val="tx1"/>
                          </a:solidFill>
                          <a:latin typeface="BIZ UDPゴシック" panose="020B0400000000000000" pitchFamily="50" charset="-128"/>
                          <a:ea typeface="BIZ UDPゴシック" panose="020B0400000000000000" pitchFamily="50" charset="-128"/>
                        </a:rPr>
                        <a:t>人</a:t>
                      </a:r>
                    </a:p>
                  </a:txBody>
                  <a:tcPr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0409636"/>
                  </a:ext>
                </a:extLst>
              </a:tr>
              <a:tr h="811577">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marL="0" algn="l" defTabSz="960120" rtl="0" eaLnBrk="1" fontAlgn="ctr" latinLnBrk="0" hangingPunct="1"/>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　ドナーミルク利用支援事業</a:t>
                      </a:r>
                    </a:p>
                  </a:txBody>
                  <a:tcPr marL="7620" marR="7620" marT="7620" marB="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ドナーミルク利用補助対象</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医療機関数　３機関</a:t>
                      </a:r>
                    </a:p>
                  </a:txBody>
                  <a:tcPr marL="7620" marR="7620" marT="7620" marB="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ドナーミルク利用医療機関数</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３機関</a:t>
                      </a:r>
                    </a:p>
                  </a:txBody>
                  <a:tcPr marL="7620" marR="7620" marT="7620" marB="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160870508"/>
                  </a:ext>
                </a:extLst>
              </a:tr>
              <a:tr h="811577">
                <a:tc v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marL="0" algn="l" defTabSz="960120" rtl="0" eaLnBrk="1" fontAlgn="ctr" latinLnBrk="0" hangingPunct="1"/>
                      <a:r>
                        <a:rPr kumimoji="1" lang="ja-JP" altLang="en-US" sz="1200" kern="1200" dirty="0">
                          <a:solidFill>
                            <a:schemeClr val="tx1"/>
                          </a:solidFill>
                          <a:latin typeface="BIZ UDPゴシック" panose="020B0400000000000000" pitchFamily="50" charset="-128"/>
                          <a:ea typeface="BIZ UDPゴシック" panose="020B0400000000000000" pitchFamily="50" charset="-128"/>
                          <a:cs typeface="+mn-cs"/>
                        </a:rPr>
                        <a:t>　無痛分娩の安全な提供体制確保事業</a:t>
                      </a:r>
                    </a:p>
                  </a:txBody>
                  <a:tcPr marL="7620" marR="7620" marT="7620" marB="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研修開催回数</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sz="1200" b="0" i="0" u="none" strike="noStrike" dirty="0">
                          <a:solidFill>
                            <a:schemeClr val="tx1"/>
                          </a:solidFill>
                          <a:effectLst/>
                          <a:latin typeface="BIZ UDPゴシック" panose="020B0400000000000000" pitchFamily="50" charset="-128"/>
                          <a:ea typeface="BIZ UDPゴシック" panose="020B0400000000000000" pitchFamily="50" charset="-128"/>
                        </a:rPr>
                        <a:t>R８</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４回</a:t>
                      </a:r>
                    </a:p>
                  </a:txBody>
                  <a:tcPr marL="7620" marR="7620" marT="7620" marB="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研修参加人数</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60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p>
                  </a:txBody>
                  <a:tcPr marL="7620" marR="7620" marT="7620" marB="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81073023"/>
                  </a:ext>
                </a:extLst>
              </a:tr>
            </a:tbl>
          </a:graphicData>
        </a:graphic>
      </p:graphicFrame>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921240" y="9202615"/>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１４</a:t>
            </a:r>
          </a:p>
        </p:txBody>
      </p:sp>
      <p:sp>
        <p:nvSpPr>
          <p:cNvPr id="8" name="正方形/長方形 7">
            <a:extLst>
              <a:ext uri="{FF2B5EF4-FFF2-40B4-BE49-F238E27FC236}">
                <a16:creationId xmlns:a16="http://schemas.microsoft.com/office/drawing/2014/main" id="{0D326141-4D1E-46BD-84B3-285A5215FA60}"/>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０９　活動指標・成果指標</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Tree>
    <p:extLst>
      <p:ext uri="{BB962C8B-B14F-4D97-AF65-F5344CB8AC3E}">
        <p14:creationId xmlns:p14="http://schemas.microsoft.com/office/powerpoint/2010/main" val="4057287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4">
            <a:extLst>
              <a:ext uri="{FF2B5EF4-FFF2-40B4-BE49-F238E27FC236}">
                <a16:creationId xmlns:a16="http://schemas.microsoft.com/office/drawing/2014/main" id="{7D21FD49-39D5-4E2C-8428-5406E3A1E76A}"/>
              </a:ext>
            </a:extLst>
          </p:cNvPr>
          <p:cNvGraphicFramePr>
            <a:graphicFrameLocks noGrp="1"/>
          </p:cNvGraphicFramePr>
          <p:nvPr>
            <p:extLst>
              <p:ext uri="{D42A27DB-BD31-4B8C-83A1-F6EECF244321}">
                <p14:modId xmlns:p14="http://schemas.microsoft.com/office/powerpoint/2010/main" val="1086862925"/>
              </p:ext>
            </p:extLst>
          </p:nvPr>
        </p:nvGraphicFramePr>
        <p:xfrm>
          <a:off x="141642" y="654054"/>
          <a:ext cx="12599998" cy="8748787"/>
        </p:xfrm>
        <a:graphic>
          <a:graphicData uri="http://schemas.openxmlformats.org/drawingml/2006/table">
            <a:tbl>
              <a:tblPr firstRow="1" bandRow="1">
                <a:tableStyleId>{5940675A-B579-460E-94D1-54222C63F5DA}</a:tableStyleId>
              </a:tblPr>
              <a:tblGrid>
                <a:gridCol w="1523618">
                  <a:extLst>
                    <a:ext uri="{9D8B030D-6E8A-4147-A177-3AD203B41FA5}">
                      <a16:colId xmlns:a16="http://schemas.microsoft.com/office/drawing/2014/main" val="494347868"/>
                    </a:ext>
                  </a:extLst>
                </a:gridCol>
                <a:gridCol w="2720748">
                  <a:extLst>
                    <a:ext uri="{9D8B030D-6E8A-4147-A177-3AD203B41FA5}">
                      <a16:colId xmlns:a16="http://schemas.microsoft.com/office/drawing/2014/main" val="3016189195"/>
                    </a:ext>
                  </a:extLst>
                </a:gridCol>
                <a:gridCol w="2088908">
                  <a:extLst>
                    <a:ext uri="{9D8B030D-6E8A-4147-A177-3AD203B41FA5}">
                      <a16:colId xmlns:a16="http://schemas.microsoft.com/office/drawing/2014/main" val="1298409149"/>
                    </a:ext>
                  </a:extLst>
                </a:gridCol>
                <a:gridCol w="2088908">
                  <a:extLst>
                    <a:ext uri="{9D8B030D-6E8A-4147-A177-3AD203B41FA5}">
                      <a16:colId xmlns:a16="http://schemas.microsoft.com/office/drawing/2014/main" val="1398380223"/>
                    </a:ext>
                  </a:extLst>
                </a:gridCol>
                <a:gridCol w="2267462">
                  <a:extLst>
                    <a:ext uri="{9D8B030D-6E8A-4147-A177-3AD203B41FA5}">
                      <a16:colId xmlns:a16="http://schemas.microsoft.com/office/drawing/2014/main" val="3068109837"/>
                    </a:ext>
                  </a:extLst>
                </a:gridCol>
                <a:gridCol w="1910354">
                  <a:extLst>
                    <a:ext uri="{9D8B030D-6E8A-4147-A177-3AD203B41FA5}">
                      <a16:colId xmlns:a16="http://schemas.microsoft.com/office/drawing/2014/main" val="3992806538"/>
                    </a:ext>
                  </a:extLst>
                </a:gridCol>
              </a:tblGrid>
              <a:tr h="323047">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方向性</a:t>
                      </a:r>
                    </a:p>
                  </a:txBody>
                  <a:tcPr anchor="ctr">
                    <a:solidFill>
                      <a:schemeClr val="bg1">
                        <a:lumMod val="85000"/>
                      </a:schemeClr>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事業名</a:t>
                      </a:r>
                    </a:p>
                  </a:txBody>
                  <a:tcPr anchor="ctr">
                    <a:solidFill>
                      <a:schemeClr val="bg1">
                        <a:lumMod val="85000"/>
                      </a:schemeClr>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活動指標１</a:t>
                      </a:r>
                    </a:p>
                  </a:txBody>
                  <a:tcPr anchor="ctr">
                    <a:solidFill>
                      <a:srgbClr val="9EE6F0"/>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活動指標２</a:t>
                      </a:r>
                    </a:p>
                  </a:txBody>
                  <a:tcPr anchor="ctr">
                    <a:solidFill>
                      <a:srgbClr val="9EE6F0"/>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成果指標１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nchor="ctr">
                    <a:solidFill>
                      <a:srgbClr val="F2F995"/>
                    </a:solidFill>
                  </a:tcPr>
                </a:tc>
                <a:tc>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成果指標２</a:t>
                      </a:r>
                    </a:p>
                  </a:txBody>
                  <a:tcPr anchor="ctr">
                    <a:solidFill>
                      <a:srgbClr val="F2F995"/>
                    </a:solidFill>
                  </a:tcPr>
                </a:tc>
                <a:extLst>
                  <a:ext uri="{0D108BD9-81ED-4DB2-BD59-A6C34878D82A}">
                    <a16:rowId xmlns:a16="http://schemas.microsoft.com/office/drawing/2014/main" val="3508544839"/>
                  </a:ext>
                </a:extLst>
              </a:tr>
              <a:tr h="538579">
                <a:tc rowSpan="13">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共育ての推進</a:t>
                      </a:r>
                    </a:p>
                  </a:txBody>
                  <a:tcPr anchor="ctr">
                    <a:solidFill>
                      <a:schemeClr val="accent6">
                        <a:lumMod val="60000"/>
                        <a:lumOff val="40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保育施設のユニバーサルサービス化</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推進事業</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本事業を活用する施設数の</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増加</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私立保育所等における要配慮 </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児童の受入数の増</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587055616"/>
                  </a:ext>
                </a:extLst>
              </a:tr>
              <a:tr h="500091">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保育士・保育所支援センターの運営</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就職相談会の実施回数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年４回</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就職者数</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各年度　４００人</a:t>
                      </a: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2551711043"/>
                  </a:ext>
                </a:extLst>
              </a:tr>
              <a:tr h="456523">
                <a:tc vMerge="1">
                  <a:txBody>
                    <a:bodyPr/>
                    <a:lstStyle/>
                    <a:p>
                      <a:r>
                        <a:rPr kumimoji="1" lang="ja-JP" altLang="en-US" sz="1600" dirty="0"/>
                        <a:t>妊娠・出産への</a:t>
                      </a:r>
                      <a:endParaRPr kumimoji="1" lang="en-US" altLang="ja-JP" sz="1600" dirty="0"/>
                    </a:p>
                    <a:p>
                      <a:r>
                        <a:rPr kumimoji="1" lang="ja-JP" altLang="en-US" sz="1600" dirty="0"/>
                        <a:t>支援</a:t>
                      </a:r>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地域限定保育士試験の実施</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受講者数</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260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人／年</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zh-CN"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1094484150"/>
                  </a:ext>
                </a:extLst>
              </a:tr>
              <a:tr h="491521">
                <a:tc vMerge="1">
                  <a:txBody>
                    <a:bodyPr/>
                    <a:lstStyle/>
                    <a:p>
                      <a:r>
                        <a:rPr kumimoji="1" lang="ja-JP" altLang="en-US" sz="1600" dirty="0"/>
                        <a:t>共育ての推進</a:t>
                      </a:r>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病児保育の広域利用</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説明会等実施回数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８年度　７回</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l" fontAlgn="ctr"/>
                      <a:r>
                        <a:rPr lang="zh-CN"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広域連携市町村数</a:t>
                      </a:r>
                      <a:br>
                        <a:rPr lang="zh-CN"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zh-CN"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令和８年度　</a:t>
                      </a:r>
                      <a:r>
                        <a:rPr lang="en-US" altLang="zh-CN" sz="1200" b="0" i="0" u="none" strike="noStrike" dirty="0">
                          <a:solidFill>
                            <a:schemeClr val="tx1"/>
                          </a:solidFill>
                          <a:effectLst/>
                          <a:latin typeface="BIZ UDPゴシック" panose="020B0400000000000000" pitchFamily="50" charset="-128"/>
                          <a:ea typeface="BIZ UDPゴシック" panose="020B0400000000000000" pitchFamily="50" charset="-128"/>
                        </a:rPr>
                        <a:t>6</a:t>
                      </a:r>
                      <a:r>
                        <a:rPr lang="zh-CN"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市町</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4057149090"/>
                  </a:ext>
                </a:extLst>
              </a:tr>
              <a:tr h="542800">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乳児等支援給付費等負担金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（こども誰でも通園制度）　（義務）</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周知連携市町村数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R</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８年度　３２市町村</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月利用者数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令和８年度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86,000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687624539"/>
                  </a:ext>
                </a:extLst>
              </a:tr>
              <a:tr h="627126">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共育て応援事業</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（仮称）シェア活おおきに</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７</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５００組</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marL="0" algn="l" defTabSz="960120" rtl="0" eaLnBrk="1" fontAlgn="ctr" latinLnBrk="0" hangingPunct="1">
                        <a:lnSpc>
                          <a:spcPts val="1100"/>
                        </a:lnSpc>
                      </a:pPr>
                      <a:r>
                        <a:rPr kumimoji="1" lang="ja-JP" altLang="en-US"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 ＊短期・中長期目標指標</a:t>
                      </a:r>
                      <a:endParaRPr kumimoji="1" lang="en-US" altLang="ja-JP"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algn="l" defTabSz="960120" rtl="0" eaLnBrk="1" fontAlgn="ctr" latinLnBrk="0" hangingPunct="1">
                        <a:lnSpc>
                          <a:spcPts val="1100"/>
                        </a:lnSpc>
                      </a:pPr>
                      <a:r>
                        <a:rPr kumimoji="1" lang="ja-JP" altLang="en-US"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 ６歳未満の子どもを持つ夫 </a:t>
                      </a:r>
                      <a:endParaRPr kumimoji="1" lang="en-US" altLang="ja-JP"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algn="l" defTabSz="960120" rtl="0" eaLnBrk="1" fontAlgn="ctr" latinLnBrk="0" hangingPunct="1">
                        <a:lnSpc>
                          <a:spcPts val="1100"/>
                        </a:lnSpc>
                      </a:pPr>
                      <a:r>
                        <a:rPr kumimoji="1" lang="en-US" altLang="ja-JP"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 </a:t>
                      </a:r>
                      <a:r>
                        <a:rPr kumimoji="1" lang="ja-JP" altLang="en-US"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（夫婦と子どもの世帯）の家事</a:t>
                      </a:r>
                      <a:endParaRPr kumimoji="1" lang="en-US" altLang="ja-JP"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algn="l" defTabSz="960120" rtl="0" eaLnBrk="1" fontAlgn="ctr" latinLnBrk="0" hangingPunct="1">
                        <a:lnSpc>
                          <a:spcPts val="1100"/>
                        </a:lnSpc>
                      </a:pPr>
                      <a:r>
                        <a:rPr kumimoji="1" lang="en-US" altLang="ja-JP"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   </a:t>
                      </a:r>
                      <a:r>
                        <a:rPr kumimoji="1" lang="ja-JP" altLang="en-US"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関連時間　２時間以上かつ</a:t>
                      </a:r>
                      <a:endParaRPr kumimoji="1" lang="en-US" altLang="ja-JP"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algn="l" defTabSz="960120" rtl="0" eaLnBrk="1" fontAlgn="ctr" latinLnBrk="0" hangingPunct="1">
                        <a:lnSpc>
                          <a:spcPts val="1100"/>
                        </a:lnSpc>
                      </a:pPr>
                      <a:r>
                        <a:rPr kumimoji="1" lang="en-US" altLang="ja-JP"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   </a:t>
                      </a:r>
                      <a:r>
                        <a:rPr kumimoji="1" lang="ja-JP" altLang="en-US"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全国平均</a:t>
                      </a:r>
                      <a:endParaRPr kumimoji="1" lang="en-US" altLang="ja-JP" sz="120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1669268373"/>
                  </a:ext>
                </a:extLst>
              </a:tr>
              <a:tr h="443765">
                <a:tc vMerge="1">
                  <a:txBody>
                    <a:bodyPr/>
                    <a:lstStyle/>
                    <a:p>
                      <a:r>
                        <a:rPr kumimoji="1" lang="ja-JP" altLang="en-US" sz="1200" dirty="0">
                          <a:latin typeface="BIZ UDPゴシック" panose="020B0400000000000000" pitchFamily="50" charset="-128"/>
                          <a:ea typeface="BIZ UDPゴシック" panose="020B0400000000000000" pitchFamily="50" charset="-128"/>
                        </a:rPr>
                        <a:t>妊娠・出産への支援</a:t>
                      </a: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放課後児童クラブ施設整備</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整備個所数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２１５か所</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marL="0" marR="0" lvl="0" indent="0" algn="ctr" defTabSz="96012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4275488511"/>
                  </a:ext>
                </a:extLst>
              </a:tr>
              <a:tr h="1090142">
                <a:tc v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放課後児童支援員等研修事業</a:t>
                      </a:r>
                    </a:p>
                  </a:txBody>
                  <a:tcPr marL="72000" marR="72000" marT="36000" marB="36000" anchor="ctr"/>
                </a:tc>
                <a:tc>
                  <a:txBody>
                    <a:bodyPr/>
                    <a:lstStyle/>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放課後児童支援員等資質向 </a:t>
                      </a:r>
                      <a:endPar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上研修事業</a:t>
                      </a:r>
                      <a:b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rPr>
                        <a:t>2,200</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p>
                  </a:txBody>
                  <a:tcPr marL="36000" marR="36000" marT="36000" marB="36000" anchor="ctr"/>
                </a:tc>
                <a:tc>
                  <a:txBody>
                    <a:bodyPr/>
                    <a:lstStyle/>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放課後児童支援員認定資格</a:t>
                      </a:r>
                      <a:endPar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研修事業</a:t>
                      </a:r>
                      <a:b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研修受講者数</a:t>
                      </a:r>
                      <a:endPar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rPr>
                        <a:t>680</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b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認定者数</a:t>
                      </a:r>
                      <a:endPar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rPr>
                        <a:t>680</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p>
                  </a:txBody>
                  <a:tcPr marL="36000" marR="36000" marT="36000" marB="36000" anchor="ctr"/>
                </a:tc>
                <a:tc>
                  <a:txBody>
                    <a:bodyPr/>
                    <a:lstStyle/>
                    <a:p>
                      <a:pPr marL="0" marR="0" lvl="0" indent="0" algn="ctr" defTabSz="96012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420409636"/>
                  </a:ext>
                </a:extLst>
              </a:tr>
              <a:tr h="635987">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スクールカウンセラー配置事業</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すべての小中学校にスクール </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カウンセラーを配置</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l" fontAlgn="ctr"/>
                      <a:r>
                        <a:rPr lang="ja-JP" altLang="en-US"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rPr>
                        <a:t> スクールカウンセラー相談件数</a:t>
                      </a:r>
                      <a:endParaRPr lang="en-US" altLang="ja-JP"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spc="-60" baseline="0" dirty="0">
                          <a:solidFill>
                            <a:schemeClr val="tx1"/>
                          </a:solidFill>
                          <a:effectLst/>
                          <a:latin typeface="BIZ UDPゴシック" panose="020B0400000000000000" pitchFamily="50" charset="-128"/>
                          <a:ea typeface="BIZ UDPゴシック" panose="020B0400000000000000" pitchFamily="50" charset="-128"/>
                        </a:rPr>
                        <a:t>  ・小学校：</a:t>
                      </a:r>
                      <a:r>
                        <a:rPr lang="en-US" altLang="ja-JP" sz="1200" b="0" i="0" u="none" strike="noStrike" spc="-60" baseline="0" dirty="0">
                          <a:solidFill>
                            <a:schemeClr val="tx1"/>
                          </a:solidFill>
                          <a:effectLst/>
                          <a:latin typeface="BIZ UDPゴシック" panose="020B0400000000000000" pitchFamily="50" charset="-128"/>
                          <a:ea typeface="BIZ UDPゴシック" panose="020B0400000000000000" pitchFamily="50" charset="-128"/>
                        </a:rPr>
                        <a:t>52,000</a:t>
                      </a:r>
                      <a:r>
                        <a:rPr lang="ja-JP" altLang="en-US" sz="1200" b="0" i="0" u="none" strike="noStrike" spc="-60" baseline="0" dirty="0">
                          <a:solidFill>
                            <a:schemeClr val="tx1"/>
                          </a:solidFill>
                          <a:effectLst/>
                          <a:latin typeface="BIZ UDPゴシック" panose="020B0400000000000000" pitchFamily="50" charset="-128"/>
                          <a:ea typeface="BIZ UDPゴシック" panose="020B0400000000000000" pitchFamily="50" charset="-128"/>
                        </a:rPr>
                        <a:t>件（</a:t>
                      </a:r>
                      <a:r>
                        <a:rPr lang="en-US" altLang="ja-JP" sz="1200" b="0" i="0" u="none" strike="noStrike" spc="-60" baseline="0" dirty="0">
                          <a:solidFill>
                            <a:schemeClr val="tx1"/>
                          </a:solidFill>
                          <a:effectLst/>
                          <a:latin typeface="BIZ UDPゴシック" panose="020B0400000000000000" pitchFamily="50" charset="-128"/>
                          <a:ea typeface="BIZ UDPゴシック" panose="020B0400000000000000" pitchFamily="50" charset="-128"/>
                        </a:rPr>
                        <a:t>R11</a:t>
                      </a:r>
                      <a:r>
                        <a:rPr lang="ja-JP" altLang="en-US" sz="1200" b="0" i="0" u="none" strike="noStrike" spc="-60" baseline="0"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1200" b="0" i="0" u="none" strike="noStrike" spc="-6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spc="-60" baseline="0"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spc="-80" baseline="0" dirty="0">
                          <a:solidFill>
                            <a:schemeClr val="tx1"/>
                          </a:solidFill>
                          <a:effectLst/>
                          <a:latin typeface="BIZ UDPゴシック" panose="020B0400000000000000" pitchFamily="50" charset="-128"/>
                          <a:ea typeface="BIZ UDPゴシック" panose="020B0400000000000000" pitchFamily="50" charset="-128"/>
                        </a:rPr>
                        <a:t>中学校：</a:t>
                      </a:r>
                      <a:r>
                        <a:rPr lang="en-US" altLang="ja-JP" sz="1200" b="0" i="0" u="none" strike="noStrike" spc="-100" baseline="0" dirty="0">
                          <a:solidFill>
                            <a:schemeClr val="tx1"/>
                          </a:solidFill>
                          <a:effectLst/>
                          <a:latin typeface="BIZ UDPゴシック" panose="020B0400000000000000" pitchFamily="50" charset="-128"/>
                          <a:ea typeface="BIZ UDPゴシック" panose="020B0400000000000000" pitchFamily="50" charset="-128"/>
                        </a:rPr>
                        <a:t>108,000</a:t>
                      </a:r>
                      <a:r>
                        <a:rPr lang="ja-JP" altLang="en-US" sz="1200" b="0" i="0" u="none" strike="noStrike" spc="-100" baseline="0" dirty="0">
                          <a:solidFill>
                            <a:schemeClr val="tx1"/>
                          </a:solidFill>
                          <a:effectLst/>
                          <a:latin typeface="BIZ UDPゴシック" panose="020B0400000000000000" pitchFamily="50" charset="-128"/>
                          <a:ea typeface="BIZ UDPゴシック" panose="020B0400000000000000" pitchFamily="50" charset="-128"/>
                        </a:rPr>
                        <a:t>件（</a:t>
                      </a:r>
                      <a:r>
                        <a:rPr lang="en-US" altLang="ja-JP" sz="1200" b="0" i="0" u="none" strike="noStrike" spc="-100" baseline="0" dirty="0">
                          <a:solidFill>
                            <a:schemeClr val="tx1"/>
                          </a:solidFill>
                          <a:effectLst/>
                          <a:latin typeface="BIZ UDPゴシック" panose="020B0400000000000000" pitchFamily="50" charset="-128"/>
                          <a:ea typeface="BIZ UDPゴシック" panose="020B0400000000000000" pitchFamily="50" charset="-128"/>
                        </a:rPr>
                        <a:t>R11</a:t>
                      </a:r>
                      <a:r>
                        <a:rPr lang="ja-JP" altLang="en-US" sz="1200" b="0" i="0" u="none" strike="noStrike" spc="-100" baseline="0" dirty="0">
                          <a:solidFill>
                            <a:schemeClr val="tx1"/>
                          </a:solidFill>
                          <a:effectLst/>
                          <a:latin typeface="BIZ UDPゴシック" panose="020B0400000000000000" pitchFamily="50" charset="-128"/>
                          <a:ea typeface="BIZ UDPゴシック" panose="020B0400000000000000" pitchFamily="50" charset="-128"/>
                        </a:rPr>
                        <a:t>年度）　</a:t>
                      </a:r>
                    </a:p>
                  </a:txBody>
                  <a:tcPr marL="36000" marR="36000" marT="36000" marB="36000" anchor="ctr"/>
                </a:tc>
                <a:tc>
                  <a:txBody>
                    <a:bodyPr/>
                    <a:lstStyle/>
                    <a:p>
                      <a:pPr algn="l"/>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4160870508"/>
                  </a:ext>
                </a:extLst>
              </a:tr>
              <a:tr h="428388">
                <a:tc vMerge="1">
                  <a:txBody>
                    <a:bodyPr/>
                    <a:lstStyle/>
                    <a:p>
                      <a:pPr algn="ct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6">
                        <a:lumMod val="60000"/>
                        <a:lumOff val="40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労働相談等事業</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労働相談件数</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10,000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件</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extLst>
                  <a:ext uri="{0D108BD9-81ED-4DB2-BD59-A6C34878D82A}">
                    <a16:rowId xmlns:a16="http://schemas.microsoft.com/office/drawing/2014/main" val="2934052633"/>
                  </a:ext>
                </a:extLst>
              </a:tr>
              <a:tr h="466315">
                <a:tc vMerge="1">
                  <a:txBody>
                    <a:bodyPr/>
                    <a:lstStyle/>
                    <a:p>
                      <a:pPr algn="ct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6">
                        <a:lumMod val="60000"/>
                        <a:lumOff val="40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中小企業労働環境向上促進事業</a:t>
                      </a:r>
                      <a:endPar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（勤労者生活安定化事業）</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中小企業労働環境向上塾</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1,000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14</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回）</a:t>
                      </a:r>
                    </a:p>
                  </a:txBody>
                  <a:tcPr marL="36000" marR="36000" marT="36000" marB="36000" anchor="ctr"/>
                </a:tc>
                <a:tc>
                  <a:txBody>
                    <a:bodyPr/>
                    <a:lstStyle/>
                    <a:p>
                      <a:pPr algn="l" fontAlgn="ctr"/>
                      <a:r>
                        <a:rPr lang="ja-JP" altLang="en-US" sz="1200" b="0" i="0" u="none" strike="noStrike">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参加者アンケート</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spc="-30" baseline="0" dirty="0">
                          <a:solidFill>
                            <a:schemeClr val="tx1"/>
                          </a:solidFill>
                          <a:effectLst/>
                          <a:latin typeface="BIZ UDPゴシック" panose="020B0400000000000000" pitchFamily="50" charset="-128"/>
                          <a:ea typeface="BIZ UDPゴシック" panose="020B0400000000000000" pitchFamily="50" charset="-128"/>
                        </a:rPr>
                        <a:t>「役立つ」とする割合</a:t>
                      </a:r>
                      <a:r>
                        <a:rPr lang="en-US" altLang="ja-JP" sz="1200" b="0" i="0" u="none" strike="noStrike" spc="-30" baseline="0" dirty="0">
                          <a:solidFill>
                            <a:schemeClr val="tx1"/>
                          </a:solidFill>
                          <a:effectLst/>
                          <a:latin typeface="BIZ UDPゴシック" panose="020B0400000000000000" pitchFamily="50" charset="-128"/>
                          <a:ea typeface="BIZ UDPゴシック" panose="020B0400000000000000" pitchFamily="50" charset="-128"/>
                        </a:rPr>
                        <a:t>90</a:t>
                      </a:r>
                      <a:r>
                        <a:rPr lang="ja-JP" altLang="en-US" sz="1200" b="0" i="0" u="none" strike="noStrike" spc="-30" baseline="0" dirty="0">
                          <a:solidFill>
                            <a:schemeClr val="tx1"/>
                          </a:solidFill>
                          <a:effectLst/>
                          <a:latin typeface="BIZ UDPゴシック" panose="020B0400000000000000" pitchFamily="50" charset="-128"/>
                          <a:ea typeface="BIZ UDPゴシック" panose="020B0400000000000000" pitchFamily="50" charset="-128"/>
                        </a:rPr>
                        <a:t>％以上</a:t>
                      </a:r>
                    </a:p>
                  </a:txBody>
                  <a:tcPr marL="36000" marR="36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extLst>
                  <a:ext uri="{0D108BD9-81ED-4DB2-BD59-A6C34878D82A}">
                    <a16:rowId xmlns:a16="http://schemas.microsoft.com/office/drawing/2014/main" val="954845482"/>
                  </a:ext>
                </a:extLst>
              </a:tr>
              <a:tr h="909704">
                <a:tc vMerge="1">
                  <a:txBody>
                    <a:bodyPr/>
                    <a:lstStyle/>
                    <a:p>
                      <a:pPr algn="ct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6">
                        <a:lumMod val="60000"/>
                        <a:lumOff val="40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女性キャリア継続応援事業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労働相談　</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事業（経常））</a:t>
                      </a:r>
                    </a:p>
                  </a:txBody>
                  <a:tcPr marL="72000" marR="72000" marT="36000" marB="36000" anchor="ctr"/>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啓発冊子配布</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15,000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部</a:t>
                      </a:r>
                    </a:p>
                  </a:txBody>
                  <a:tcPr marL="36000" marR="36000" marT="36000" marB="36000" anchor="ctr"/>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両立支援セミナー開催</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参加者</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（１回）</a:t>
                      </a:r>
                    </a:p>
                  </a:txBody>
                  <a:tcPr marL="36000" marR="36000" marT="36000" marB="36000" anchor="ctr"/>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啓発冊子配布</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rPr>
                        <a:t>改正「育児・介護休業法」等への　</a:t>
                      </a:r>
                      <a:endParaRPr lang="en-US" altLang="ja-JP"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rPr>
                        <a:t>理解促進及び啓発を行い、女性</a:t>
                      </a:r>
                      <a:endParaRPr lang="en-US" altLang="ja-JP"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spc="-20" baseline="0" dirty="0">
                          <a:solidFill>
                            <a:schemeClr val="tx1"/>
                          </a:solidFill>
                          <a:effectLst/>
                          <a:latin typeface="BIZ UDPゴシック" panose="020B0400000000000000" pitchFamily="50" charset="-128"/>
                          <a:ea typeface="BIZ UDPゴシック" panose="020B0400000000000000" pitchFamily="50" charset="-128"/>
                        </a:rPr>
                        <a:t>のキャリア継続につなげる</a:t>
                      </a:r>
                    </a:p>
                  </a:txBody>
                  <a:tcPr marL="36000" marR="36000" marT="36000" marB="36000" anchor="ctr"/>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両立支援セミナー</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参加者アンケート</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「満足度」</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p>
                  </a:txBody>
                  <a:tcPr marL="36000" marR="36000" marT="36000" marB="36000" anchor="ctr"/>
                </a:tc>
                <a:extLst>
                  <a:ext uri="{0D108BD9-81ED-4DB2-BD59-A6C34878D82A}">
                    <a16:rowId xmlns:a16="http://schemas.microsoft.com/office/drawing/2014/main" val="3429780249"/>
                  </a:ext>
                </a:extLst>
              </a:tr>
              <a:tr h="1052120">
                <a:tc vMerge="1">
                  <a:txBody>
                    <a:bodyPr/>
                    <a:lstStyle/>
                    <a:p>
                      <a:pPr algn="ct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a:txBody>
                  <a:tcPr anchor="ctr">
                    <a:solidFill>
                      <a:schemeClr val="accent6">
                        <a:lumMod val="60000"/>
                        <a:lumOff val="40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性別役割分担意識の解消等をめざす</a:t>
                      </a: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イベントの実施</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参加者数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13,000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名</a:t>
                      </a:r>
                    </a:p>
                  </a:txBody>
                  <a:tcPr marL="36000" marR="36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tc>
                  <a:txBody>
                    <a:bodyPr/>
                    <a:lstStyle/>
                    <a:p>
                      <a:pPr algn="l" fontAlgn="ctr"/>
                      <a:r>
                        <a:rPr lang="ja-JP" altLang="en-US"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rPr>
                        <a:t> おおさか男女共同参画プラン</a:t>
                      </a:r>
                      <a:endParaRPr lang="en-US" altLang="ja-JP"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rPr>
                        <a:t> 2026-2030</a:t>
                      </a:r>
                      <a:r>
                        <a:rPr lang="ja-JP" altLang="en-US"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rPr>
                        <a:t>）における</a:t>
                      </a:r>
                      <a:endParaRPr lang="en-US" altLang="ja-JP"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rPr>
                        <a:t> 「性別役割分担意識に同感しな</a:t>
                      </a:r>
                      <a:endParaRPr lang="en-US" altLang="ja-JP"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rPr>
                        <a:t>い府民割合」の目標数値達成</a:t>
                      </a:r>
                      <a:endParaRPr lang="en-US" altLang="ja-JP" sz="1200" b="0" i="0" u="none" strike="noStrike" spc="-1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R12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36000" marR="36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36000" marR="36000" marT="36000" marB="36000" anchor="ctr"/>
                </a:tc>
                <a:extLst>
                  <a:ext uri="{0D108BD9-81ED-4DB2-BD59-A6C34878D82A}">
                    <a16:rowId xmlns:a16="http://schemas.microsoft.com/office/drawing/2014/main" val="1326132462"/>
                  </a:ext>
                </a:extLst>
              </a:tr>
            </a:tbl>
          </a:graphicData>
        </a:graphic>
      </p:graphicFrame>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861280" y="8947146"/>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１５</a:t>
            </a:r>
          </a:p>
        </p:txBody>
      </p:sp>
      <p:sp>
        <p:nvSpPr>
          <p:cNvPr id="9" name="正方形/長方形 8">
            <a:extLst>
              <a:ext uri="{FF2B5EF4-FFF2-40B4-BE49-F238E27FC236}">
                <a16:creationId xmlns:a16="http://schemas.microsoft.com/office/drawing/2014/main" id="{30AEAAEE-8B63-4A11-B72A-AA4A5237D828}"/>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０９　活動指標・成果指標</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Tree>
    <p:extLst>
      <p:ext uri="{BB962C8B-B14F-4D97-AF65-F5344CB8AC3E}">
        <p14:creationId xmlns:p14="http://schemas.microsoft.com/office/powerpoint/2010/main" val="407210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4">
            <a:extLst>
              <a:ext uri="{FF2B5EF4-FFF2-40B4-BE49-F238E27FC236}">
                <a16:creationId xmlns:a16="http://schemas.microsoft.com/office/drawing/2014/main" id="{7D21FD49-39D5-4E2C-8428-5406E3A1E76A}"/>
              </a:ext>
            </a:extLst>
          </p:cNvPr>
          <p:cNvGraphicFramePr>
            <a:graphicFrameLocks noGrp="1"/>
          </p:cNvGraphicFramePr>
          <p:nvPr>
            <p:extLst>
              <p:ext uri="{D42A27DB-BD31-4B8C-83A1-F6EECF244321}">
                <p14:modId xmlns:p14="http://schemas.microsoft.com/office/powerpoint/2010/main" val="1080366403"/>
              </p:ext>
            </p:extLst>
          </p:nvPr>
        </p:nvGraphicFramePr>
        <p:xfrm>
          <a:off x="91440" y="603919"/>
          <a:ext cx="12600000" cy="7914254"/>
        </p:xfrm>
        <a:graphic>
          <a:graphicData uri="http://schemas.openxmlformats.org/drawingml/2006/table">
            <a:tbl>
              <a:tblPr firstRow="1" bandRow="1">
                <a:tableStyleId>{5940675A-B579-460E-94D1-54222C63F5DA}</a:tableStyleId>
              </a:tblPr>
              <a:tblGrid>
                <a:gridCol w="1500794">
                  <a:extLst>
                    <a:ext uri="{9D8B030D-6E8A-4147-A177-3AD203B41FA5}">
                      <a16:colId xmlns:a16="http://schemas.microsoft.com/office/drawing/2014/main" val="494347868"/>
                    </a:ext>
                  </a:extLst>
                </a:gridCol>
                <a:gridCol w="2679990">
                  <a:extLst>
                    <a:ext uri="{9D8B030D-6E8A-4147-A177-3AD203B41FA5}">
                      <a16:colId xmlns:a16="http://schemas.microsoft.com/office/drawing/2014/main" val="3016189195"/>
                    </a:ext>
                  </a:extLst>
                </a:gridCol>
                <a:gridCol w="2116701">
                  <a:extLst>
                    <a:ext uri="{9D8B030D-6E8A-4147-A177-3AD203B41FA5}">
                      <a16:colId xmlns:a16="http://schemas.microsoft.com/office/drawing/2014/main" val="1298409149"/>
                    </a:ext>
                  </a:extLst>
                </a:gridCol>
                <a:gridCol w="2092907">
                  <a:extLst>
                    <a:ext uri="{9D8B030D-6E8A-4147-A177-3AD203B41FA5}">
                      <a16:colId xmlns:a16="http://schemas.microsoft.com/office/drawing/2014/main" val="1398380223"/>
                    </a:ext>
                  </a:extLst>
                </a:gridCol>
                <a:gridCol w="2104804">
                  <a:extLst>
                    <a:ext uri="{9D8B030D-6E8A-4147-A177-3AD203B41FA5}">
                      <a16:colId xmlns:a16="http://schemas.microsoft.com/office/drawing/2014/main" val="3068109837"/>
                    </a:ext>
                  </a:extLst>
                </a:gridCol>
                <a:gridCol w="2104804">
                  <a:extLst>
                    <a:ext uri="{9D8B030D-6E8A-4147-A177-3AD203B41FA5}">
                      <a16:colId xmlns:a16="http://schemas.microsoft.com/office/drawing/2014/main" val="3992806538"/>
                    </a:ext>
                  </a:extLst>
                </a:gridCol>
              </a:tblGrid>
              <a:tr h="348675">
                <a:tc>
                  <a:txBody>
                    <a:bodyPr/>
                    <a:lstStyle/>
                    <a:p>
                      <a:pPr algn="ctr"/>
                      <a:r>
                        <a:rPr kumimoji="1" lang="ja-JP" altLang="en-US" sz="1200" dirty="0">
                          <a:latin typeface="BIZ UDPゴシック" panose="020B0400000000000000" pitchFamily="50" charset="-128"/>
                          <a:ea typeface="BIZ UDPゴシック" panose="020B0400000000000000" pitchFamily="50" charset="-128"/>
                        </a:rPr>
                        <a:t>方向性</a:t>
                      </a:r>
                    </a:p>
                  </a:txBody>
                  <a:tcPr anchor="ctr">
                    <a:solidFill>
                      <a:schemeClr val="bg1">
                        <a:lumMod val="85000"/>
                      </a:schemeClr>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事業名</a:t>
                      </a:r>
                    </a:p>
                  </a:txBody>
                  <a:tcPr anchor="ctr">
                    <a:solidFill>
                      <a:schemeClr val="bg1">
                        <a:lumMod val="85000"/>
                      </a:schemeClr>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活動指標１</a:t>
                      </a:r>
                    </a:p>
                  </a:txBody>
                  <a:tcPr anchor="ctr">
                    <a:solidFill>
                      <a:srgbClr val="9EE6F0"/>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活動指標２</a:t>
                      </a:r>
                    </a:p>
                  </a:txBody>
                  <a:tcPr anchor="ctr">
                    <a:solidFill>
                      <a:srgbClr val="9EE6F0"/>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成果指標１</a:t>
                      </a:r>
                      <a:endParaRPr kumimoji="1" lang="en-US" altLang="ja-JP" sz="1200" dirty="0">
                        <a:latin typeface="BIZ UDPゴシック" panose="020B0400000000000000" pitchFamily="50" charset="-128"/>
                        <a:ea typeface="BIZ UDPゴシック" panose="020B0400000000000000" pitchFamily="50" charset="-128"/>
                      </a:endParaRPr>
                    </a:p>
                  </a:txBody>
                  <a:tcPr anchor="ctr">
                    <a:solidFill>
                      <a:srgbClr val="F2F995"/>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成果指標２</a:t>
                      </a:r>
                    </a:p>
                  </a:txBody>
                  <a:tcPr anchor="ctr">
                    <a:solidFill>
                      <a:srgbClr val="F2F995"/>
                    </a:solidFill>
                  </a:tcPr>
                </a:tc>
                <a:extLst>
                  <a:ext uri="{0D108BD9-81ED-4DB2-BD59-A6C34878D82A}">
                    <a16:rowId xmlns:a16="http://schemas.microsoft.com/office/drawing/2014/main" val="3508544839"/>
                  </a:ext>
                </a:extLst>
              </a:tr>
              <a:tr h="621899">
                <a:tc rowSpan="6">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生活を支える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基盤の安定</a:t>
                      </a:r>
                      <a:endParaRPr kumimoji="1" lang="ja-JP" altLang="en-US" sz="14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lumMod val="75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府営住宅の新婚・子育て世帯向け</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募集</a:t>
                      </a:r>
                      <a:r>
                        <a:rPr lang="ja-JP" altLang="en-US" sz="1200" b="0" i="0" u="none" strike="sng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総合募集において、新婚・子育て世帯向けに優先枠を確保</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総合募集　６回</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extLst>
                  <a:ext uri="{0D108BD9-81ED-4DB2-BD59-A6C34878D82A}">
                    <a16:rowId xmlns:a16="http://schemas.microsoft.com/office/drawing/2014/main" val="687624539"/>
                  </a:ext>
                </a:extLst>
              </a:tr>
              <a:tr h="1115982">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ＳＮ住宅の登録促進・市町村単位の</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居住支援協議会の設立促進</a:t>
                      </a:r>
                    </a:p>
                  </a:txBody>
                  <a:tcPr marL="72000" marR="72000" marT="36000" marB="36000" anchor="ctr"/>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居住支援連携体制構築促</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進事業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市区町村居住支援協議会設立のための体制整備</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・居住支援研修会・交流会の </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開催</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年度予定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16</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回</a:t>
                      </a:r>
                    </a:p>
                  </a:txBody>
                  <a:tcPr marL="72000" marR="72000" marT="36000" marB="36000"/>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居住支援体制現況調査等</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居住支援体制の充実度合の把握のためのアンケート</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・居住支援法人向け　年１回</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・協力店向け　年１回</a:t>
                      </a:r>
                    </a:p>
                  </a:txBody>
                  <a:tcPr marL="72000" marR="72000" marT="36000" marB="36000"/>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居住支援連携体制構築促</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進事業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居住支援協議会を設立した</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市区町村の人口カバー率を</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R12</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年度末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50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％以上</a:t>
                      </a:r>
                    </a:p>
                  </a:txBody>
                  <a:tcPr marL="72000" marR="72000" marT="36000" marB="36000"/>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居住支援体制現況調査等</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セーフティネット制度の理解</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の向上</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・居住支援体制の充実度合　</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（住宅確保要配慮者の入居</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契約件数）の把握</a:t>
                      </a:r>
                    </a:p>
                  </a:txBody>
                  <a:tcPr marL="72000" marR="72000" marT="36000" marB="36000"/>
                </a:tc>
                <a:extLst>
                  <a:ext uri="{0D108BD9-81ED-4DB2-BD59-A6C34878D82A}">
                    <a16:rowId xmlns:a16="http://schemas.microsoft.com/office/drawing/2014/main" val="1669268373"/>
                  </a:ext>
                </a:extLst>
              </a:tr>
              <a:tr h="526466">
                <a:tc vMerge="1">
                  <a:txBody>
                    <a:bodyPr/>
                    <a:lstStyle/>
                    <a:p>
                      <a:r>
                        <a:rPr kumimoji="1" lang="ja-JP" altLang="en-US" sz="1200" dirty="0">
                          <a:latin typeface="BIZ UDPゴシック" panose="020B0400000000000000" pitchFamily="50" charset="-128"/>
                          <a:ea typeface="BIZ UDPゴシック" panose="020B0400000000000000" pitchFamily="50" charset="-128"/>
                        </a:rPr>
                        <a:t>妊娠・出産への支援</a:t>
                      </a: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市町村や公的賃貸住宅事業者による</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支援制度の情報発信</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市町村等の新婚・子育て世帯向けの取組をまとめて</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HP</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にて情報発信を実施　年</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回</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extLst>
                  <a:ext uri="{0D108BD9-81ED-4DB2-BD59-A6C34878D82A}">
                    <a16:rowId xmlns:a16="http://schemas.microsoft.com/office/drawing/2014/main" val="4275488511"/>
                  </a:ext>
                </a:extLst>
              </a:tr>
              <a:tr h="437760">
                <a:tc vMerge="1">
                  <a:txBody>
                    <a:bodyPr/>
                    <a:lstStyle/>
                    <a:p>
                      <a:endParaRPr kumimoji="1" lang="ja-JP" altLang="en-US" sz="1200" dirty="0">
                        <a:latin typeface="BIZ UDPゴシック" panose="020B0400000000000000" pitchFamily="50" charset="-128"/>
                        <a:ea typeface="BIZ UDPゴシック" panose="020B0400000000000000" pitchFamily="50" charset="-128"/>
                      </a:endParaRPr>
                    </a:p>
                  </a:txBody>
                  <a:tcPr anchor="ctr"/>
                </a:tc>
                <a:tc>
                  <a:txBody>
                    <a:bodyPr/>
                    <a:lstStyle/>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児童手当給付費（義務）</a:t>
                      </a:r>
                    </a:p>
                  </a:txBody>
                  <a:tcPr marL="72000" marR="72000" marT="36000" marB="36000" anchor="ct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extLst>
                  <a:ext uri="{0D108BD9-81ED-4DB2-BD59-A6C34878D82A}">
                    <a16:rowId xmlns:a16="http://schemas.microsoft.com/office/drawing/2014/main" val="420409636"/>
                  </a:ext>
                </a:extLst>
              </a:tr>
              <a:tr h="437760">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児童扶養手当支給事業（大阪府認定</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分＊島本町除く府内町村分）</a:t>
                      </a:r>
                    </a:p>
                  </a:txBody>
                  <a:tcPr marL="72000" marR="72000" marT="36000" marB="36000" anchor="ct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tc>
                  <a:txBody>
                    <a:bodyPr/>
                    <a:lstStyle/>
                    <a:p>
                      <a:pPr algn="ctr"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p>
                  </a:txBody>
                  <a:tcPr marL="72000" marR="72000" marT="36000" marB="36000" anchor="ctr"/>
                </a:tc>
                <a:extLst>
                  <a:ext uri="{0D108BD9-81ED-4DB2-BD59-A6C34878D82A}">
                    <a16:rowId xmlns:a16="http://schemas.microsoft.com/office/drawing/2014/main" val="4160870508"/>
                  </a:ext>
                </a:extLst>
              </a:tr>
              <a:tr h="658324">
                <a:tc vMerge="1">
                  <a:txBody>
                    <a:bodyPr/>
                    <a:lstStyle/>
                    <a:p>
                      <a:pPr algn="ctr"/>
                      <a:endParaRPr kumimoji="1" lang="ja-JP" altLang="en-US" sz="1600" dirty="0">
                        <a:solidFill>
                          <a:schemeClr val="bg1"/>
                        </a:solidFill>
                        <a:latin typeface="HGPｺﾞｼｯｸM" panose="020B0600000000000000" pitchFamily="50" charset="-128"/>
                        <a:ea typeface="HGPｺﾞｼｯｸM" panose="020B0600000000000000" pitchFamily="50" charset="-128"/>
                      </a:endParaRPr>
                    </a:p>
                  </a:txBody>
                  <a:tcPr anchor="ctr">
                    <a:solidFill>
                      <a:schemeClr val="bg2">
                        <a:lumMod val="50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高等学校等の授業料無償化</a:t>
                      </a:r>
                    </a:p>
                  </a:txBody>
                  <a:tcPr marL="72000" marR="72000" marT="36000" marB="36000" anchor="ctr"/>
                </a:tc>
                <a:tc>
                  <a:txBody>
                    <a:bodyPr/>
                    <a:lstStyle/>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私立高等学校等生徒授業料</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支援補助</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b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補助金支出額　</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  R</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８年度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129</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法人等</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１</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3,724,920</a:t>
                      </a: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千円</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私立高等学校等就学支援事業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補助金支出額</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８年度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114</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法人等</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49,804,823</a:t>
                      </a: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千円</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公立高校生就業支援金等事業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交付金等支出額</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11,608,294</a:t>
                      </a: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千円</a:t>
                      </a:r>
                      <a:endPar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大阪公立大学工業高等専門学校就学支援事業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交付金支出額</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121,387</a:t>
                      </a: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千円</a:t>
                      </a:r>
                      <a:endParaRPr lang="en-US" altLang="zh-TW"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大阪公立大学等授業料等支援事業</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補助金・交付金支出額</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4,330,392</a:t>
                      </a:r>
                      <a:r>
                        <a:rPr lang="ja-JP" altLang="en-US" sz="1100" b="0" i="0" u="none" strike="noStrike" dirty="0">
                          <a:solidFill>
                            <a:schemeClr val="tx1"/>
                          </a:solidFill>
                          <a:effectLst/>
                          <a:latin typeface="BIZ UDPゴシック" panose="020B0400000000000000" pitchFamily="50" charset="-128"/>
                          <a:ea typeface="BIZ UDPゴシック" panose="020B0400000000000000" pitchFamily="50" charset="-128"/>
                        </a:rPr>
                        <a:t>千円</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noFill/>
                  </a:tcP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ctr"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extLst>
                  <a:ext uri="{0D108BD9-81ED-4DB2-BD59-A6C34878D82A}">
                    <a16:rowId xmlns:a16="http://schemas.microsoft.com/office/drawing/2014/main" val="454090607"/>
                  </a:ext>
                </a:extLst>
              </a:tr>
            </a:tbl>
          </a:graphicData>
        </a:graphic>
      </p:graphicFrame>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921240" y="9202615"/>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１６</a:t>
            </a:r>
          </a:p>
        </p:txBody>
      </p:sp>
      <p:sp>
        <p:nvSpPr>
          <p:cNvPr id="9" name="正方形/長方形 8">
            <a:extLst>
              <a:ext uri="{FF2B5EF4-FFF2-40B4-BE49-F238E27FC236}">
                <a16:creationId xmlns:a16="http://schemas.microsoft.com/office/drawing/2014/main" id="{35534F21-22B8-4EAD-8A7B-F7C8B9A18DD7}"/>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０９　活動指標・成果指標</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Tree>
    <p:extLst>
      <p:ext uri="{BB962C8B-B14F-4D97-AF65-F5344CB8AC3E}">
        <p14:creationId xmlns:p14="http://schemas.microsoft.com/office/powerpoint/2010/main" val="127871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4">
            <a:extLst>
              <a:ext uri="{FF2B5EF4-FFF2-40B4-BE49-F238E27FC236}">
                <a16:creationId xmlns:a16="http://schemas.microsoft.com/office/drawing/2014/main" id="{7D21FD49-39D5-4E2C-8428-5406E3A1E76A}"/>
              </a:ext>
            </a:extLst>
          </p:cNvPr>
          <p:cNvGraphicFramePr>
            <a:graphicFrameLocks noGrp="1"/>
          </p:cNvGraphicFramePr>
          <p:nvPr>
            <p:extLst>
              <p:ext uri="{D42A27DB-BD31-4B8C-83A1-F6EECF244321}">
                <p14:modId xmlns:p14="http://schemas.microsoft.com/office/powerpoint/2010/main" val="1172033731"/>
              </p:ext>
            </p:extLst>
          </p:nvPr>
        </p:nvGraphicFramePr>
        <p:xfrm>
          <a:off x="84406" y="645674"/>
          <a:ext cx="12586332" cy="3369110"/>
        </p:xfrm>
        <a:graphic>
          <a:graphicData uri="http://schemas.openxmlformats.org/drawingml/2006/table">
            <a:tbl>
              <a:tblPr firstRow="1" bandRow="1">
                <a:tableStyleId>{5940675A-B579-460E-94D1-54222C63F5DA}</a:tableStyleId>
              </a:tblPr>
              <a:tblGrid>
                <a:gridCol w="1512000">
                  <a:extLst>
                    <a:ext uri="{9D8B030D-6E8A-4147-A177-3AD203B41FA5}">
                      <a16:colId xmlns:a16="http://schemas.microsoft.com/office/drawing/2014/main" val="494347868"/>
                    </a:ext>
                  </a:extLst>
                </a:gridCol>
                <a:gridCol w="2700000">
                  <a:extLst>
                    <a:ext uri="{9D8B030D-6E8A-4147-A177-3AD203B41FA5}">
                      <a16:colId xmlns:a16="http://schemas.microsoft.com/office/drawing/2014/main" val="3016189195"/>
                    </a:ext>
                  </a:extLst>
                </a:gridCol>
                <a:gridCol w="2093583">
                  <a:extLst>
                    <a:ext uri="{9D8B030D-6E8A-4147-A177-3AD203B41FA5}">
                      <a16:colId xmlns:a16="http://schemas.microsoft.com/office/drawing/2014/main" val="1298409149"/>
                    </a:ext>
                  </a:extLst>
                </a:gridCol>
                <a:gridCol w="2093583">
                  <a:extLst>
                    <a:ext uri="{9D8B030D-6E8A-4147-A177-3AD203B41FA5}">
                      <a16:colId xmlns:a16="http://schemas.microsoft.com/office/drawing/2014/main" val="1398380223"/>
                    </a:ext>
                  </a:extLst>
                </a:gridCol>
                <a:gridCol w="2093583">
                  <a:extLst>
                    <a:ext uri="{9D8B030D-6E8A-4147-A177-3AD203B41FA5}">
                      <a16:colId xmlns:a16="http://schemas.microsoft.com/office/drawing/2014/main" val="3068109837"/>
                    </a:ext>
                  </a:extLst>
                </a:gridCol>
                <a:gridCol w="2093583">
                  <a:extLst>
                    <a:ext uri="{9D8B030D-6E8A-4147-A177-3AD203B41FA5}">
                      <a16:colId xmlns:a16="http://schemas.microsoft.com/office/drawing/2014/main" val="3992806538"/>
                    </a:ext>
                  </a:extLst>
                </a:gridCol>
              </a:tblGrid>
              <a:tr h="0">
                <a:tc>
                  <a:txBody>
                    <a:bodyPr/>
                    <a:lstStyle/>
                    <a:p>
                      <a:pPr algn="ctr"/>
                      <a:r>
                        <a:rPr kumimoji="1" lang="ja-JP" altLang="en-US" sz="1200" dirty="0">
                          <a:latin typeface="BIZ UDPゴシック" panose="020B0400000000000000" pitchFamily="50" charset="-128"/>
                          <a:ea typeface="BIZ UDPゴシック" panose="020B0400000000000000" pitchFamily="50" charset="-128"/>
                        </a:rPr>
                        <a:t>方向性</a:t>
                      </a:r>
                    </a:p>
                  </a:txBody>
                  <a:tcPr anchor="ctr">
                    <a:solidFill>
                      <a:schemeClr val="bg1">
                        <a:lumMod val="85000"/>
                      </a:schemeClr>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事業名</a:t>
                      </a:r>
                    </a:p>
                  </a:txBody>
                  <a:tcPr anchor="ctr">
                    <a:solidFill>
                      <a:schemeClr val="bg1">
                        <a:lumMod val="85000"/>
                      </a:schemeClr>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活動指標１</a:t>
                      </a:r>
                    </a:p>
                  </a:txBody>
                  <a:tcPr anchor="ctr">
                    <a:solidFill>
                      <a:srgbClr val="9EE6F0"/>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活動指標２</a:t>
                      </a:r>
                    </a:p>
                  </a:txBody>
                  <a:tcPr anchor="ctr">
                    <a:solidFill>
                      <a:srgbClr val="9EE6F0"/>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成果指標１</a:t>
                      </a:r>
                      <a:endParaRPr kumimoji="1" lang="en-US" altLang="ja-JP" sz="1200" dirty="0">
                        <a:latin typeface="BIZ UDPゴシック" panose="020B0400000000000000" pitchFamily="50" charset="-128"/>
                        <a:ea typeface="BIZ UDPゴシック" panose="020B0400000000000000" pitchFamily="50" charset="-128"/>
                      </a:endParaRPr>
                    </a:p>
                  </a:txBody>
                  <a:tcPr anchor="ctr">
                    <a:solidFill>
                      <a:srgbClr val="F2F995"/>
                    </a:solidFill>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成果指標２</a:t>
                      </a:r>
                    </a:p>
                  </a:txBody>
                  <a:tcPr anchor="ctr">
                    <a:solidFill>
                      <a:srgbClr val="F2F995"/>
                    </a:solidFill>
                  </a:tcPr>
                </a:tc>
                <a:extLst>
                  <a:ext uri="{0D108BD9-81ED-4DB2-BD59-A6C34878D82A}">
                    <a16:rowId xmlns:a16="http://schemas.microsoft.com/office/drawing/2014/main" val="3508544839"/>
                  </a:ext>
                </a:extLst>
              </a:tr>
              <a:tr h="243674">
                <a:tc rowSpan="5">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生活を支える</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基盤の安定</a:t>
                      </a:r>
                    </a:p>
                  </a:txBody>
                  <a:tcPr anchor="ctr">
                    <a:solidFill>
                      <a:schemeClr val="bg1">
                        <a:lumMod val="75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ＯＳＡＫＡしごとフィールド運営事業</a:t>
                      </a:r>
                    </a:p>
                  </a:txBody>
                  <a:tcPr marL="72000" marR="72000" marT="36000" marB="36000" anchor="ctr"/>
                </a:tc>
                <a:tc>
                  <a:txBody>
                    <a:bodyPr/>
                    <a:lstStyle/>
                    <a:p>
                      <a:pPr algn="ctr" fontAlgn="ctr"/>
                      <a:r>
                        <a:rPr lang="ja-JP" altLang="en-US" sz="1200" b="0" i="0" u="none" strike="noStrike" spc="-90" baseline="0" dirty="0">
                          <a:solidFill>
                            <a:schemeClr val="tx1"/>
                          </a:solidFill>
                          <a:effectLst/>
                          <a:latin typeface="BIZ UDPゴシック" panose="020B0400000000000000" pitchFamily="50" charset="-128"/>
                          <a:ea typeface="BIZ UDPゴシック" panose="020B0400000000000000" pitchFamily="50" charset="-128"/>
                        </a:rPr>
                        <a:t>年間を通じて、カウンセリングや</a:t>
                      </a:r>
                      <a:endParaRPr lang="en-US" altLang="ja-JP" sz="1200" b="0" i="0" u="none" strike="noStrike" spc="-90" baseline="0"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各種セミナー、職場体験等の支援を実施</a:t>
                      </a:r>
                    </a:p>
                  </a:txBody>
                  <a:tcPr marL="72000" marR="72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lvl="0" algn="l" fontAlgn="ctr">
                        <a:lnSpc>
                          <a:spcPct val="100000"/>
                        </a:lnSpc>
                        <a:spcBef>
                          <a:spcPts val="0"/>
                        </a:spcBef>
                        <a:spcAft>
                          <a:spcPts val="0"/>
                        </a:spcAft>
                      </a:pPr>
                      <a:r>
                        <a:rPr lang="ja-JP" altLang="ja-JP" sz="1200" b="0" i="0" u="none" strike="noStrike" noProof="0" dirty="0">
                          <a:solidFill>
                            <a:schemeClr val="tx1"/>
                          </a:solidFill>
                          <a:effectLst/>
                          <a:latin typeface="BIZ UDPゴシック" panose="020B0400000000000000" pitchFamily="50" charset="-128"/>
                          <a:ea typeface="BIZ UDPゴシック" panose="020B0400000000000000" pitchFamily="50" charset="-128"/>
                        </a:rPr>
                        <a:t>就職決定者数</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lvl="0" algn="l">
                        <a:lnSpc>
                          <a:spcPct val="100000"/>
                        </a:lnSpc>
                        <a:spcBef>
                          <a:spcPts val="0"/>
                        </a:spcBef>
                        <a:spcAft>
                          <a:spcPts val="0"/>
                        </a:spcAft>
                        <a:buNone/>
                      </a:pPr>
                      <a:r>
                        <a:rPr lang="ja-JP" altLang="ja-JP" sz="1200" b="0" i="0" u="none" strike="noStrike" noProof="0" dirty="0">
                          <a:solidFill>
                            <a:schemeClr val="tx1"/>
                          </a:solidFill>
                          <a:effectLst/>
                          <a:latin typeface="BIZ UDPゴシック" panose="020B0400000000000000" pitchFamily="50" charset="-128"/>
                          <a:ea typeface="BIZ UDPゴシック" panose="020B0400000000000000" pitchFamily="50" charset="-128"/>
                        </a:rPr>
                        <a:t>R8年度　8，000人</a:t>
                      </a:r>
                      <a:endParaRPr lang="ja-JP" altLang="ja-JP" sz="1200" dirty="0">
                        <a:solidFill>
                          <a:schemeClr val="tx1"/>
                        </a:solidFill>
                        <a:latin typeface="BIZ UDPゴシック" panose="020B0400000000000000" pitchFamily="50" charset="-128"/>
                        <a:ea typeface="BIZ UDPゴシック" panose="020B0400000000000000" pitchFamily="50" charset="-128"/>
                      </a:endParaRPr>
                    </a:p>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extLst>
                  <a:ext uri="{0D108BD9-81ED-4DB2-BD59-A6C34878D82A}">
                    <a16:rowId xmlns:a16="http://schemas.microsoft.com/office/drawing/2014/main" val="3253056230"/>
                  </a:ext>
                </a:extLst>
              </a:tr>
              <a:tr h="494830">
                <a:tc vMerge="1">
                  <a:txBody>
                    <a:bodyPr/>
                    <a:lstStyle/>
                    <a:p>
                      <a:endParaRPr kumimoji="1" lang="ja-JP" altLang="en-US" sz="1600" dirty="0">
                        <a:latin typeface="HGPｺﾞｼｯｸM" panose="020B0600000000000000" pitchFamily="50" charset="-128"/>
                        <a:ea typeface="HGPｺﾞｼｯｸM" panose="020B0600000000000000" pitchFamily="50" charset="-128"/>
                      </a:endParaRPr>
                    </a:p>
                  </a:txBody>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在職者等リスキリング推進事業</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相談者数延べ</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5,100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p>
                  </a:txBody>
                  <a:tcPr marL="72000" marR="72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ctr"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extLst>
                  <a:ext uri="{0D108BD9-81ED-4DB2-BD59-A6C34878D82A}">
                    <a16:rowId xmlns:a16="http://schemas.microsoft.com/office/drawing/2014/main" val="2551711043"/>
                  </a:ext>
                </a:extLst>
              </a:tr>
              <a:tr h="494830">
                <a:tc vMerge="1">
                  <a:txBody>
                    <a:bodyPr/>
                    <a:lstStyle/>
                    <a:p>
                      <a:r>
                        <a:rPr kumimoji="1" lang="ja-JP" altLang="en-US" sz="1600" dirty="0"/>
                        <a:t>妊娠・出産への</a:t>
                      </a:r>
                      <a:endParaRPr kumimoji="1" lang="en-US" altLang="ja-JP" sz="1600" dirty="0"/>
                    </a:p>
                    <a:p>
                      <a:r>
                        <a:rPr kumimoji="1" lang="ja-JP" altLang="en-US" sz="1600" dirty="0"/>
                        <a:t>支援</a:t>
                      </a:r>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スキルアップ（資格取得）支援事業</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支援金支給者数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８００人</a:t>
                      </a:r>
                    </a:p>
                  </a:txBody>
                  <a:tcPr marL="72000" marR="72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ctr" fontAlgn="ctr"/>
                      <a:r>
                        <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0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ja-JP" altLang="en-US" sz="10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extLst>
                  <a:ext uri="{0D108BD9-81ED-4DB2-BD59-A6C34878D82A}">
                    <a16:rowId xmlns:a16="http://schemas.microsoft.com/office/drawing/2014/main" val="1094484150"/>
                  </a:ext>
                </a:extLst>
              </a:tr>
              <a:tr h="494830">
                <a:tc vMerge="1">
                  <a:txBody>
                    <a:bodyPr/>
                    <a:lstStyle/>
                    <a:p>
                      <a:r>
                        <a:rPr kumimoji="1" lang="ja-JP" altLang="en-US" sz="1600" dirty="0"/>
                        <a:t>共育ての推進</a:t>
                      </a:r>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離職者等再就職訓練事業</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受講者数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3,300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 </a:t>
                      </a:r>
                    </a:p>
                  </a:txBody>
                  <a:tcPr marL="72000" marR="72000" marT="36000" marB="36000" anchor="ctr"/>
                </a:tc>
                <a:tc>
                  <a:txBody>
                    <a:bodyPr/>
                    <a:lstStyle/>
                    <a:p>
                      <a:pPr algn="l" fontAlgn="ctr"/>
                      <a:r>
                        <a:rPr lang="zh-CN"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修了者数</a:t>
                      </a:r>
                      <a:endParaRPr lang="en-US" altLang="zh-CN"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zh-CN"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zh-CN"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zh-CN" sz="1200" b="0" i="0" u="none" strike="noStrike" dirty="0">
                          <a:solidFill>
                            <a:schemeClr val="tx1"/>
                          </a:solidFill>
                          <a:effectLst/>
                          <a:latin typeface="BIZ UDPゴシック" panose="020B0400000000000000" pitchFamily="50" charset="-128"/>
                          <a:ea typeface="BIZ UDPゴシック" panose="020B0400000000000000" pitchFamily="50" charset="-128"/>
                        </a:rPr>
                        <a:t>2,700</a:t>
                      </a:r>
                      <a:r>
                        <a:rPr lang="zh-CN"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就職率（就職中退者を含む）</a:t>
                      </a:r>
                      <a:b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85</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p>
                  </a:txBody>
                  <a:tcPr marL="72000" marR="72000" marT="36000" marB="36000"/>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extLst>
                  <a:ext uri="{0D108BD9-81ED-4DB2-BD59-A6C34878D82A}">
                    <a16:rowId xmlns:a16="http://schemas.microsoft.com/office/drawing/2014/main" val="4057149090"/>
                  </a:ext>
                </a:extLst>
              </a:tr>
              <a:tr h="494830">
                <a:tc vMerge="1">
                  <a:txBody>
                    <a:bodyPr/>
                    <a:lstStyle/>
                    <a:p>
                      <a:r>
                        <a:rPr kumimoji="1" lang="ja-JP" altLang="en-US" sz="1600" dirty="0">
                          <a:latin typeface="BIZ UDPゴシック" panose="020B0400000000000000" pitchFamily="50" charset="-128"/>
                          <a:ea typeface="BIZ UDPゴシック" panose="020B0400000000000000" pitchFamily="50" charset="-128"/>
                        </a:rPr>
                        <a:t>生活を支える基盤の安定</a:t>
                      </a:r>
                      <a:endParaRPr kumimoji="1" lang="ja-JP" altLang="en-US" sz="1600" dirty="0">
                        <a:latin typeface="HGPｺﾞｼｯｸM" panose="020B0600000000000000" pitchFamily="50" charset="-128"/>
                        <a:ea typeface="HGPｺﾞｼｯｸM" panose="020B0600000000000000" pitchFamily="50" charset="-128"/>
                      </a:endParaRPr>
                    </a:p>
                  </a:txBody>
                  <a:tcPr anchor="ctr"/>
                </a:tc>
                <a:tc>
                  <a:txBody>
                    <a:bodyPr/>
                    <a:lstStyle/>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高等職業技術専門校運営費</a:t>
                      </a:r>
                    </a:p>
                  </a:txBody>
                  <a:tcPr marL="72000" marR="72000" marT="36000" marB="36000" anchor="ctr">
                    <a:lnB w="12700" cap="flat" cmpd="sng" algn="ctr">
                      <a:solidFill>
                        <a:schemeClr val="tx1"/>
                      </a:solidFill>
                      <a:prstDash val="solid"/>
                      <a:round/>
                      <a:headEnd type="none" w="med" len="med"/>
                      <a:tailEnd type="none" w="med" len="med"/>
                    </a:lnB>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入校者数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sz="1200" b="0" i="0" u="none" strike="noStrike" dirty="0">
                          <a:solidFill>
                            <a:schemeClr val="tx1"/>
                          </a:solidFill>
                          <a:effectLst/>
                          <a:latin typeface="BIZ UDPゴシック" panose="020B0400000000000000" pitchFamily="50" charset="-128"/>
                          <a:ea typeface="BIZ UDPゴシック" panose="020B0400000000000000" pitchFamily="50" charset="-128"/>
                        </a:rPr>
                        <a:t>R8</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705</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人</a:t>
                      </a:r>
                    </a:p>
                  </a:txBody>
                  <a:tcPr marL="72000" marR="72000" marT="36000" marB="36000" anchor="ctr"/>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就職率</a:t>
                      </a:r>
                      <a:b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br>
                      <a:r>
                        <a:rPr lang="zh-TW"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８０％</a:t>
                      </a:r>
                    </a:p>
                  </a:txBody>
                  <a:tcPr marL="72000" marR="72000" marT="36000" marB="36000"/>
                </a:tc>
                <a:tc>
                  <a:txBody>
                    <a:bodyPr/>
                    <a:lstStyle/>
                    <a:p>
                      <a:pPr algn="l"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extLst>
                  <a:ext uri="{0D108BD9-81ED-4DB2-BD59-A6C34878D82A}">
                    <a16:rowId xmlns:a16="http://schemas.microsoft.com/office/drawing/2014/main" val="687624539"/>
                  </a:ext>
                </a:extLst>
              </a:tr>
              <a:tr h="494830">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市町村支援</a:t>
                      </a:r>
                    </a:p>
                  </a:txBody>
                  <a:tcPr anchor="ctr">
                    <a:solidFill>
                      <a:schemeClr val="accent1">
                        <a:lumMod val="60000"/>
                        <a:lumOff val="40000"/>
                      </a:schemeClr>
                    </a:solidFill>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  新子育て支援交付金</a:t>
                      </a:r>
                    </a:p>
                  </a:txBody>
                  <a:tcPr marL="72000" marR="72000" marT="36000" marB="36000" anchor="ctr">
                    <a:lnT w="12700" cap="flat" cmpd="sng" algn="ctr">
                      <a:solidFill>
                        <a:schemeClr val="tx1"/>
                      </a:solidFill>
                      <a:prstDash val="solid"/>
                      <a:round/>
                      <a:headEnd type="none" w="med" len="med"/>
                      <a:tailEnd type="none" w="med" len="med"/>
                    </a:lnT>
                  </a:tcP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事業推進枠（重点メニュー）執行率</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事業推進枠（重点メニュー）活用率</a:t>
                      </a: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交付額／実績</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90</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％以上</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2000" marR="72000" marT="36000" marB="36000" anchor="ctr"/>
                </a:tc>
                <a:tc>
                  <a:txBody>
                    <a:bodyPr/>
                    <a:lstStyle/>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活用メニュー数</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８割以上</a:t>
                      </a:r>
                    </a:p>
                  </a:txBody>
                  <a:tcPr marL="72000" marR="72000" marT="36000" marB="36000"/>
                </a:tc>
                <a:extLst>
                  <a:ext uri="{0D108BD9-81ED-4DB2-BD59-A6C34878D82A}">
                    <a16:rowId xmlns:a16="http://schemas.microsoft.com/office/drawing/2014/main" val="1669268373"/>
                  </a:ext>
                </a:extLst>
              </a:tr>
            </a:tbl>
          </a:graphicData>
        </a:graphic>
      </p:graphicFrame>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921240" y="9202615"/>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１７</a:t>
            </a:r>
          </a:p>
        </p:txBody>
      </p:sp>
      <p:sp>
        <p:nvSpPr>
          <p:cNvPr id="9" name="正方形/長方形 8">
            <a:extLst>
              <a:ext uri="{FF2B5EF4-FFF2-40B4-BE49-F238E27FC236}">
                <a16:creationId xmlns:a16="http://schemas.microsoft.com/office/drawing/2014/main" id="{0D7089C3-9345-4C5D-82DC-027A7FCBA8EC}"/>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０９　活動指標・成果指標</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Tree>
    <p:extLst>
      <p:ext uri="{BB962C8B-B14F-4D97-AF65-F5344CB8AC3E}">
        <p14:creationId xmlns:p14="http://schemas.microsoft.com/office/powerpoint/2010/main" val="1242955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4">
            <a:extLst>
              <a:ext uri="{FF2B5EF4-FFF2-40B4-BE49-F238E27FC236}">
                <a16:creationId xmlns:a16="http://schemas.microsoft.com/office/drawing/2014/main" id="{DABB5003-8BAC-4FD6-8EED-CBAB51879D39}"/>
              </a:ext>
            </a:extLst>
          </p:cNvPr>
          <p:cNvGraphicFramePr>
            <a:graphicFrameLocks noGrp="1"/>
          </p:cNvGraphicFramePr>
          <p:nvPr>
            <p:extLst>
              <p:ext uri="{D42A27DB-BD31-4B8C-83A1-F6EECF244321}">
                <p14:modId xmlns:p14="http://schemas.microsoft.com/office/powerpoint/2010/main" val="1108824169"/>
              </p:ext>
            </p:extLst>
          </p:nvPr>
        </p:nvGraphicFramePr>
        <p:xfrm>
          <a:off x="139756" y="575675"/>
          <a:ext cx="12542101" cy="8947002"/>
        </p:xfrm>
        <a:graphic>
          <a:graphicData uri="http://schemas.openxmlformats.org/drawingml/2006/table">
            <a:tbl>
              <a:tblPr firstRow="1" bandRow="1">
                <a:tableStyleId>{5940675A-B579-460E-94D1-54222C63F5DA}</a:tableStyleId>
              </a:tblPr>
              <a:tblGrid>
                <a:gridCol w="1047078">
                  <a:extLst>
                    <a:ext uri="{9D8B030D-6E8A-4147-A177-3AD203B41FA5}">
                      <a16:colId xmlns:a16="http://schemas.microsoft.com/office/drawing/2014/main" val="2199675558"/>
                    </a:ext>
                  </a:extLst>
                </a:gridCol>
                <a:gridCol w="2288900">
                  <a:extLst>
                    <a:ext uri="{9D8B030D-6E8A-4147-A177-3AD203B41FA5}">
                      <a16:colId xmlns:a16="http://schemas.microsoft.com/office/drawing/2014/main" val="1298409149"/>
                    </a:ext>
                  </a:extLst>
                </a:gridCol>
                <a:gridCol w="1656328">
                  <a:extLst>
                    <a:ext uri="{9D8B030D-6E8A-4147-A177-3AD203B41FA5}">
                      <a16:colId xmlns:a16="http://schemas.microsoft.com/office/drawing/2014/main" val="1707637095"/>
                    </a:ext>
                  </a:extLst>
                </a:gridCol>
                <a:gridCol w="1656328">
                  <a:extLst>
                    <a:ext uri="{9D8B030D-6E8A-4147-A177-3AD203B41FA5}">
                      <a16:colId xmlns:a16="http://schemas.microsoft.com/office/drawing/2014/main" val="1435063454"/>
                    </a:ext>
                  </a:extLst>
                </a:gridCol>
                <a:gridCol w="1532237">
                  <a:extLst>
                    <a:ext uri="{9D8B030D-6E8A-4147-A177-3AD203B41FA5}">
                      <a16:colId xmlns:a16="http://schemas.microsoft.com/office/drawing/2014/main" val="1368279749"/>
                    </a:ext>
                  </a:extLst>
                </a:gridCol>
                <a:gridCol w="1467047">
                  <a:extLst>
                    <a:ext uri="{9D8B030D-6E8A-4147-A177-3AD203B41FA5}">
                      <a16:colId xmlns:a16="http://schemas.microsoft.com/office/drawing/2014/main" val="667967929"/>
                    </a:ext>
                  </a:extLst>
                </a:gridCol>
                <a:gridCol w="1329430">
                  <a:extLst>
                    <a:ext uri="{9D8B030D-6E8A-4147-A177-3AD203B41FA5}">
                      <a16:colId xmlns:a16="http://schemas.microsoft.com/office/drawing/2014/main" val="3068109837"/>
                    </a:ext>
                  </a:extLst>
                </a:gridCol>
                <a:gridCol w="1564753">
                  <a:extLst>
                    <a:ext uri="{9D8B030D-6E8A-4147-A177-3AD203B41FA5}">
                      <a16:colId xmlns:a16="http://schemas.microsoft.com/office/drawing/2014/main" val="1171220411"/>
                    </a:ext>
                  </a:extLst>
                </a:gridCol>
              </a:tblGrid>
              <a:tr h="262526">
                <a:tc rowSpan="2">
                  <a:txBody>
                    <a:bodyPr/>
                    <a:lstStyle/>
                    <a:p>
                      <a:pPr algn="ctr">
                        <a:lnSpc>
                          <a:spcPts val="1100"/>
                        </a:lnSpc>
                      </a:pPr>
                      <a:r>
                        <a:rPr kumimoji="1" lang="ja-JP" altLang="en-US" sz="1200" dirty="0">
                          <a:solidFill>
                            <a:schemeClr val="tx1"/>
                          </a:solidFill>
                          <a:latin typeface="BIZ UDPゴシック" panose="020B0400000000000000" pitchFamily="50" charset="-128"/>
                          <a:ea typeface="BIZ UDPゴシック" panose="020B0400000000000000" pitchFamily="50" charset="-128"/>
                        </a:rPr>
                        <a:t>３つの壁</a:t>
                      </a:r>
                    </a:p>
                  </a:txBody>
                  <a:tcPr marL="36000" marR="36000" marT="36000" marB="36000" anchor="ctr">
                    <a:solidFill>
                      <a:schemeClr val="bg1">
                        <a:lumMod val="75000"/>
                      </a:schemeClr>
                    </a:solidFill>
                  </a:tcPr>
                </a:tc>
                <a:tc gridSpan="5">
                  <a:txBody>
                    <a:bodyPr/>
                    <a:lstStyle/>
                    <a:p>
                      <a:pPr algn="ctr">
                        <a:lnSpc>
                          <a:spcPts val="1100"/>
                        </a:lnSpc>
                      </a:pPr>
                      <a:r>
                        <a:rPr kumimoji="1" lang="ja-JP" altLang="en-US" sz="1050" dirty="0">
                          <a:solidFill>
                            <a:schemeClr val="tx1"/>
                          </a:solidFill>
                          <a:latin typeface="BIZ UDPゴシック" panose="020B0400000000000000" pitchFamily="50" charset="-128"/>
                          <a:ea typeface="BIZ UDPゴシック" panose="020B0400000000000000" pitchFamily="50" charset="-128"/>
                        </a:rPr>
                        <a:t>短期　目標指標</a:t>
                      </a:r>
                    </a:p>
                  </a:txBody>
                  <a:tcPr anchor="ctr">
                    <a:solidFill>
                      <a:srgbClr val="9EE6F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a:lnSpc>
                          <a:spcPts val="1100"/>
                        </a:lnSpc>
                      </a:pPr>
                      <a:r>
                        <a:rPr kumimoji="1" lang="ja-JP" altLang="en-US" sz="1050" dirty="0">
                          <a:solidFill>
                            <a:schemeClr val="tx1"/>
                          </a:solidFill>
                          <a:latin typeface="BIZ UDPゴシック" panose="020B0400000000000000" pitchFamily="50" charset="-128"/>
                          <a:ea typeface="BIZ UDPゴシック" panose="020B0400000000000000" pitchFamily="50" charset="-128"/>
                        </a:rPr>
                        <a:t>　中長期　目標指標</a:t>
                      </a:r>
                      <a:endParaRPr kumimoji="1" lang="en-US" altLang="ja-JP" sz="1050" dirty="0">
                        <a:solidFill>
                          <a:schemeClr val="tx1"/>
                        </a:solidFill>
                        <a:latin typeface="BIZ UDPゴシック" panose="020B0400000000000000" pitchFamily="50" charset="-128"/>
                        <a:ea typeface="BIZ UDPゴシック" panose="020B0400000000000000" pitchFamily="50" charset="-128"/>
                      </a:endParaRPr>
                    </a:p>
                  </a:txBody>
                  <a:tcPr anchor="ctr">
                    <a:solidFill>
                      <a:srgbClr val="F2F995"/>
                    </a:solidFill>
                  </a:tcPr>
                </a:tc>
                <a:tc hMerge="1">
                  <a:txBody>
                    <a:bodyPr/>
                    <a:lstStyle/>
                    <a:p>
                      <a:pPr algn="ctr"/>
                      <a:endParaRPr kumimoji="1" lang="en-US" altLang="ja-JP" sz="1200" dirty="0">
                        <a:latin typeface="BIZ UDPゴシック" panose="020B0400000000000000" pitchFamily="50" charset="-128"/>
                        <a:ea typeface="BIZ UDPゴシック" panose="020B0400000000000000" pitchFamily="50" charset="-128"/>
                      </a:endParaRPr>
                    </a:p>
                  </a:txBody>
                  <a:tcPr anchor="ctr">
                    <a:solidFill>
                      <a:srgbClr val="F2F995"/>
                    </a:solidFill>
                  </a:tcPr>
                </a:tc>
                <a:extLst>
                  <a:ext uri="{0D108BD9-81ED-4DB2-BD59-A6C34878D82A}">
                    <a16:rowId xmlns:a16="http://schemas.microsoft.com/office/drawing/2014/main" val="3508544839"/>
                  </a:ext>
                </a:extLst>
              </a:tr>
              <a:tr h="250547">
                <a:tc vMerge="1">
                  <a:txBody>
                    <a:bodyPr/>
                    <a:lstStyle/>
                    <a:p>
                      <a:pPr algn="ctr" fontAlgn="ctr"/>
                      <a:endPar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成果指標</a:t>
                      </a:r>
                    </a:p>
                  </a:txBody>
                  <a:tcPr marL="7620" marR="7620" marT="7620" marB="0" anchor="ctr">
                    <a:solidFill>
                      <a:srgbClr val="9EE6F0"/>
                    </a:solidFill>
                  </a:tcPr>
                </a:tc>
                <a:tc gridSpan="2">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現状</a:t>
                      </a:r>
                    </a:p>
                  </a:txBody>
                  <a:tcPr marL="7620" marR="7620" marT="7620" marB="0" anchor="ctr">
                    <a:solidFill>
                      <a:srgbClr val="9EE6F0"/>
                    </a:solidFill>
                  </a:tcPr>
                </a:tc>
                <a:tc hMerge="1">
                  <a:txBody>
                    <a:bodyPr/>
                    <a:lstStyle/>
                    <a:p>
                      <a:endParaRPr kumimoji="1" lang="ja-JP" altLang="en-US"/>
                    </a:p>
                  </a:txBody>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目標値</a:t>
                      </a:r>
                    </a:p>
                  </a:txBody>
                  <a:tcPr marL="7620" marR="7620" marT="7620" marB="0" anchor="ctr">
                    <a:solidFill>
                      <a:srgbClr val="9EE6F0"/>
                    </a:solidFill>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出典</a:t>
                      </a:r>
                    </a:p>
                  </a:txBody>
                  <a:tcPr marL="7620" marR="7620" marT="7620" marB="0" anchor="ctr">
                    <a:solidFill>
                      <a:srgbClr val="9EE6F0"/>
                    </a:solidFill>
                  </a:tcPr>
                </a:tc>
                <a:tc rowSpan="14">
                  <a:txBody>
                    <a:bodyPr/>
                    <a:lstStyle/>
                    <a:p>
                      <a:pPr algn="ctr" fontAlgn="ctr">
                        <a:lnSpc>
                          <a:spcPct val="150000"/>
                        </a:lnSpc>
                      </a:pPr>
                      <a:r>
                        <a:rPr lang="ja-JP" altLang="en-US" sz="1400" b="0" i="0" u="none" strike="noStrike" dirty="0">
                          <a:solidFill>
                            <a:schemeClr val="tx1"/>
                          </a:solidFill>
                          <a:effectLst/>
                          <a:latin typeface="BIZ UDPゴシック" panose="020B0400000000000000" pitchFamily="50" charset="-128"/>
                          <a:ea typeface="BIZ UDPゴシック" panose="020B0400000000000000" pitchFamily="50" charset="-128"/>
                        </a:rPr>
                        <a:t>合計特殊出生率</a:t>
                      </a:r>
                    </a:p>
                  </a:txBody>
                  <a:tcPr marL="7620" marR="7620" marT="7620" marB="0" anchor="ctr"/>
                </a:tc>
                <a:tc rowSpan="14">
                  <a:txBody>
                    <a:bodyPr/>
                    <a:lstStyle/>
                    <a:p>
                      <a:pPr algn="ctr" fontAlgn="ctr">
                        <a:lnSpc>
                          <a:spcPct val="150000"/>
                        </a:lnSpc>
                      </a:pPr>
                      <a:r>
                        <a:rPr lang="ja-JP" altLang="en-US" sz="1400" b="0" i="0" u="none" strike="noStrike" dirty="0">
                          <a:solidFill>
                            <a:schemeClr val="tx1"/>
                          </a:solidFill>
                          <a:effectLst/>
                          <a:latin typeface="BIZ UDPゴシック" panose="020B0400000000000000" pitchFamily="50" charset="-128"/>
                          <a:ea typeface="BIZ UDPゴシック" panose="020B0400000000000000" pitchFamily="50" charset="-128"/>
                        </a:rPr>
                        <a:t>全国平均並み</a:t>
                      </a:r>
                      <a:endParaRPr lang="en-US" altLang="ja-JP" sz="14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ct val="150000"/>
                        </a:lnSpc>
                      </a:pPr>
                      <a:r>
                        <a:rPr lang="ja-JP" altLang="en-US" sz="140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lang="en-US" altLang="ja-JP" sz="14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ct val="150000"/>
                        </a:lnSpc>
                      </a:pPr>
                      <a:r>
                        <a:rPr lang="ja-JP" altLang="en-US" sz="1400" b="0" i="0" u="none" strike="noStrike" dirty="0">
                          <a:solidFill>
                            <a:schemeClr val="tx1"/>
                          </a:solidFill>
                          <a:effectLst/>
                          <a:latin typeface="BIZ UDPゴシック" panose="020B0400000000000000" pitchFamily="50" charset="-128"/>
                          <a:ea typeface="BIZ UDPゴシック" panose="020B0400000000000000" pitchFamily="50" charset="-128"/>
                        </a:rPr>
                        <a:t>少子化傾向の反転</a:t>
                      </a:r>
                      <a:endParaRPr lang="en-US" altLang="ja-JP" sz="14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ct val="150000"/>
                        </a:lnSpc>
                      </a:pPr>
                      <a:endParaRPr lang="en-US" altLang="ja-JP" sz="14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ct val="150000"/>
                        </a:lnSpc>
                      </a:pP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ct val="150000"/>
                        </a:lnSpc>
                      </a:pP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年度調査</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ct val="150000"/>
                        </a:lnSpc>
                      </a:pP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大阪　</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1.14</a:t>
                      </a:r>
                    </a:p>
                    <a:p>
                      <a:pPr marL="0" marR="0" lvl="0" indent="0" algn="ctr" defTabSz="960120" rtl="0" eaLnBrk="1" fontAlgn="ctr" latinLnBrk="0" hangingPunct="1">
                        <a:lnSpc>
                          <a:spcPct val="150000"/>
                        </a:lnSpc>
                        <a:spcBef>
                          <a:spcPts val="0"/>
                        </a:spcBef>
                        <a:spcAft>
                          <a:spcPts val="0"/>
                        </a:spcAft>
                        <a:buClrTx/>
                        <a:buSzTx/>
                        <a:buFontTx/>
                        <a:buNone/>
                        <a:tabLst/>
                        <a:defRPr/>
                      </a:pP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36</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位）</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ct val="150000"/>
                        </a:lnSpc>
                      </a:pP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ct val="150000"/>
                        </a:lnSpc>
                      </a:pP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全国　１</a:t>
                      </a:r>
                      <a:r>
                        <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１５</a:t>
                      </a: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lnSpc>
                          <a:spcPts val="11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587055616"/>
                  </a:ext>
                </a:extLst>
              </a:tr>
              <a:tr h="522338">
                <a:tc rowSpan="4">
                  <a:txBody>
                    <a:bodyPr/>
                    <a:lstStyle/>
                    <a:p>
                      <a:pPr marL="0" marR="0" lvl="0" indent="0" algn="ctr" defTabSz="960120" rtl="0" eaLnBrk="1" fontAlgn="ctr" latinLnBrk="0" hangingPunct="1">
                        <a:lnSpc>
                          <a:spcPts val="1100"/>
                        </a:lnSpc>
                        <a:spcBef>
                          <a:spcPts val="0"/>
                        </a:spcBef>
                        <a:spcAft>
                          <a:spcPts val="0"/>
                        </a:spcAft>
                        <a:buClrTx/>
                        <a:buSzTx/>
                        <a:buFontTx/>
                        <a:buNone/>
                        <a:tabLst/>
                        <a:defRPr/>
                      </a:pP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結婚の壁</a:t>
                      </a:r>
                    </a:p>
                  </a:txBody>
                  <a:tcPr marL="7620" marR="7620" marT="7620" marB="0" anchor="ctr">
                    <a:noFill/>
                  </a:tcPr>
                </a:tc>
                <a:tc>
                  <a:txBody>
                    <a:bodyPr/>
                    <a:lstStyle/>
                    <a:p>
                      <a:pPr 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婚姻率（人口千対）</a:t>
                      </a:r>
                      <a:endParaRPr kumimoji="1" lang="ja-JP" altLang="en-US" sz="1600" dirty="0">
                        <a:solidFill>
                          <a:schemeClr val="tx1"/>
                        </a:solidFill>
                      </a:endParaRPr>
                    </a:p>
                  </a:txBody>
                  <a:tcPr marL="7620" marR="7620" marT="7620" marB="0" anchor="ct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大阪</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年調査　４．７</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４．５</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４．７</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４．０</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３．９</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４．１</a:t>
                      </a:r>
                    </a:p>
                  </a:txBody>
                  <a:tcPr marL="7620" marR="7620" marT="7620" marB="0" anchor="ctr"/>
                </a:tc>
                <a:tc>
                  <a:txBody>
                    <a:bodyPr/>
                    <a:lstStyle/>
                    <a:p>
                      <a:pPr 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年度以上</a:t>
                      </a:r>
                      <a:endParaRPr kumimoji="1" lang="ja-JP" altLang="en-US" sz="1600" dirty="0">
                        <a:solidFill>
                          <a:schemeClr val="tx1"/>
                        </a:solidFill>
                      </a:endParaRP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人口動態統計</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（厚生労働省）</a:t>
                      </a:r>
                    </a:p>
                  </a:txBody>
                  <a:tcPr marL="7620" marR="7620" marT="7620" marB="0"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639047546"/>
                  </a:ext>
                </a:extLst>
              </a:tr>
              <a:tr h="527781">
                <a:tc vMerge="1">
                  <a:txBody>
                    <a:bodyPr/>
                    <a:lstStyle/>
                    <a:p>
                      <a:pPr marL="0" marR="0" lvl="0" indent="0" algn="ctr" defTabSz="96012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結婚の壁</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婚姻数（件）</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（大阪）</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39,387</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38,513</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40,362</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件</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485,092</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60120" rtl="0" eaLnBrk="1" fontAlgn="ctr" latinLnBrk="0" hangingPunct="1">
                        <a:lnSpc>
                          <a:spcPts val="1100"/>
                        </a:lnSpc>
                        <a:spcBef>
                          <a:spcPts val="0"/>
                        </a:spcBef>
                        <a:spcAft>
                          <a:spcPts val="0"/>
                        </a:spcAft>
                        <a:buClrTx/>
                        <a:buSzTx/>
                        <a:buFontTx/>
                        <a:buNone/>
                        <a:tabLst/>
                        <a:defRPr/>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474,741</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60120" rtl="0" eaLnBrk="1" fontAlgn="ctr" latinLnBrk="0" hangingPunct="1">
                        <a:lnSpc>
                          <a:spcPts val="11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R4</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年調査　</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504,930</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件</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年度より上昇　</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人口動態統計</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（厚生労働省）</a:t>
                      </a:r>
                    </a:p>
                  </a:txBody>
                  <a:tcPr marL="7620" marR="7620" marT="7620" marB="0"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156593920"/>
                  </a:ext>
                </a:extLst>
              </a:tr>
              <a:tr h="1285976">
                <a:tc vMerge="1">
                  <a:txBody>
                    <a:bodyPr/>
                    <a:lstStyle/>
                    <a:p>
                      <a:endParaRPr kumimoji="1" lang="ja-JP" altLang="en-US"/>
                    </a:p>
                  </a:txBody>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平均初婚年齢（歳）</a:t>
                      </a:r>
                    </a:p>
                  </a:txBody>
                  <a:tcPr marL="7620" marR="7620" marT="7620" marB="0" anchor="ct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大阪：男性</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５年調査　</a:t>
                      </a: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30.9</a:t>
                      </a: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４年調査　３１．０</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３年調査　３０．８</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大阪：女性</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５年調査　２９．７</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４年調査　２９．７</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３年調査　２９．５</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（全国：男性）</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５年調査　３１．１</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４年調査　３１．１</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３年調査　３１．０</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（全国：女性）</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５年調査　</a:t>
                      </a: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29.7</a:t>
                      </a: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４年調査　２９．７</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３年調査　２９．５</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全国平均並み</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人口動態統計</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（厚生労働省）</a:t>
                      </a:r>
                    </a:p>
                  </a:txBody>
                  <a:tcPr marL="7620" marR="7620" marT="7620" marB="0"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77404682"/>
                  </a:ext>
                </a:extLst>
              </a:tr>
              <a:tr h="1253670">
                <a:tc vMerge="1">
                  <a:txBody>
                    <a:bodyPr/>
                    <a:lstStyle/>
                    <a:p>
                      <a:pPr algn="ctr" fontAlgn="ctr"/>
                      <a:endPar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生涯未婚率（％）</a:t>
                      </a:r>
                    </a:p>
                  </a:txBody>
                  <a:tcPr marL="7620" marR="7620" marT="7620" marB="0" anchor="ct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大阪：男性</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R2</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29.0</a:t>
                      </a: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H27</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22.5</a:t>
                      </a: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H22</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20.4</a:t>
                      </a: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大阪：女性</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２年調査　　２０．６</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H27</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１６．５</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H22</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１３．２</a:t>
                      </a:r>
                    </a:p>
                  </a:txBody>
                  <a:tcPr marL="7620" marR="7620" marT="7620" marB="0" anchor="ct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全国：男性</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R2</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年調査　　２８．３</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H27</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２４．８</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H22</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２０．１</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全国：女性</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２年調査　　１７．８</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H27</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１４．９</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H22</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１０．６</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全国平均との</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差の縮小</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国立社会保障・人口問題研究所</a:t>
                      </a:r>
                    </a:p>
                  </a:txBody>
                  <a:tcPr marL="7620" marR="7620" marT="7620" marB="0"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743141417"/>
                  </a:ext>
                </a:extLst>
              </a:tr>
              <a:tr h="677434">
                <a:tc rowSpan="2">
                  <a:txBody>
                    <a:bodyPr/>
                    <a:lstStyle/>
                    <a:p>
                      <a:pPr algn="ctr" fontAlgn="ctr">
                        <a:lnSpc>
                          <a:spcPts val="1100"/>
                        </a:lnSpc>
                      </a:pP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１人目の壁</a:t>
                      </a:r>
                    </a:p>
                  </a:txBody>
                  <a:tcPr marL="7620" marR="7620" marT="7620" marB="0" anchor="ctr">
                    <a:lnB w="12700" cap="flat" cmpd="sng" algn="ctr">
                      <a:solidFill>
                        <a:schemeClr val="tx1"/>
                      </a:solidFill>
                      <a:prstDash val="solid"/>
                      <a:round/>
                      <a:headEnd type="none" w="med" len="med"/>
                      <a:tailEnd type="none" w="med" len="med"/>
                    </a:lnB>
                    <a:noFill/>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出生率（人口千対）</a:t>
                      </a:r>
                    </a:p>
                  </a:txBody>
                  <a:tcPr marL="7620" marR="7620" marT="7620" marB="0" anchor="ct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大阪</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年調査　６．３</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６．５</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６．７</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年調査　５．７</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６．０</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６．３</a:t>
                      </a:r>
                    </a:p>
                  </a:txBody>
                  <a:tcPr marL="7620" marR="7620" marT="7620" marB="0" anchor="ct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年度以上</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人口動態統計</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（厚生労働省）</a:t>
                      </a:r>
                    </a:p>
                  </a:txBody>
                  <a:tcPr marL="7620" marR="7620" marT="7620" marB="0"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26439909"/>
                  </a:ext>
                </a:extLst>
              </a:tr>
              <a:tr h="676559">
                <a:tc vMerge="1">
                  <a:txBody>
                    <a:bodyPr/>
                    <a:lstStyle/>
                    <a:p>
                      <a:pPr algn="ctr" fontAlgn="ct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１人目の壁・２人目の壁</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出生数（人）</a:t>
                      </a:r>
                    </a:p>
                  </a:txBody>
                  <a:tcPr marL="7620" marR="7620" marT="7620" marB="0" anchor="ctr">
                    <a:lnB w="12700" cap="flat" cmpd="sng" algn="ctr">
                      <a:solidFill>
                        <a:schemeClr val="tx1"/>
                      </a:solidFill>
                      <a:prstDash val="solid"/>
                      <a:round/>
                      <a:headEnd type="none" w="med" len="med"/>
                      <a:tailEnd type="none" w="med" len="med"/>
                    </a:lnB>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（大阪）</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rPr>
                        <a:t>53,351</a:t>
                      </a:r>
                      <a:r>
                        <a:rPr lang="ja-JP" altLang="en-US" sz="1050" b="0" i="0" u="sng" strike="noStrike"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050" b="0" i="0" u="sng"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55,292</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57,315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件</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（全国）</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686,173</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60120" rtl="0" eaLnBrk="1" fontAlgn="ctr" latinLnBrk="0" hangingPunct="1">
                        <a:lnSpc>
                          <a:spcPts val="1100"/>
                        </a:lnSpc>
                        <a:spcBef>
                          <a:spcPts val="0"/>
                        </a:spcBef>
                        <a:spcAft>
                          <a:spcPts val="0"/>
                        </a:spcAft>
                        <a:buClrTx/>
                        <a:buSzTx/>
                        <a:buFontTx/>
                        <a:buNone/>
                        <a:tabLst/>
                        <a:defRPr/>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年調査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727,288</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件</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marL="0" marR="0" lvl="0" indent="0" algn="ctr" defTabSz="960120" rtl="0" eaLnBrk="1" fontAlgn="ctr" latinLnBrk="0" hangingPunct="1">
                        <a:lnSpc>
                          <a:spcPts val="11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R4</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年調査　</a:t>
                      </a:r>
                      <a:r>
                        <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770,759</a:t>
                      </a: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件</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年度より上昇　</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人口動態統計</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（厚生労働省）</a:t>
                      </a:r>
                    </a:p>
                  </a:txBody>
                  <a:tcPr marL="7620" marR="7620" marT="7620" marB="0" anchor="ctr"/>
                </a:tc>
                <a:tc vMerge="1">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参加者アンケート</a:t>
                      </a:r>
                      <a:b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「役立つ」とする割合</a:t>
                      </a:r>
                      <a:r>
                        <a:rPr lang="en-US" altLang="ja-JP" sz="1200" b="0" i="0" u="none" strike="noStrike">
                          <a:solidFill>
                            <a:srgbClr val="000000"/>
                          </a:solidFill>
                          <a:effectLst/>
                          <a:latin typeface="BIZ UDPゴシック" panose="020B0400000000000000" pitchFamily="50" charset="-128"/>
                          <a:ea typeface="BIZ UDPゴシック" panose="020B0400000000000000" pitchFamily="50" charset="-128"/>
                        </a:rPr>
                        <a:t>90</a:t>
                      </a: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％以上</a:t>
                      </a:r>
                    </a:p>
                  </a:txBody>
                  <a:tcPr marL="7620" marR="7620" marT="7620" marB="0" anchor="ctr"/>
                </a:tc>
                <a:tc vMerge="1">
                  <a:txBody>
                    <a:bodyPr/>
                    <a:lstStyle/>
                    <a:p>
                      <a:pPr algn="l" fontAlgn="ctr"/>
                      <a:endPar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2551711043"/>
                  </a:ext>
                </a:extLst>
              </a:tr>
              <a:tr h="463921">
                <a:tc rowSpan="7">
                  <a:txBody>
                    <a:bodyPr/>
                    <a:lstStyle/>
                    <a:p>
                      <a:pPr algn="ctr" fontAlgn="ctr">
                        <a:lnSpc>
                          <a:spcPts val="1100"/>
                        </a:lnSpc>
                      </a:pPr>
                      <a:endParaRPr lang="en-US" altLang="ja-JP"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rPr>
                        <a:t>２人目の壁</a:t>
                      </a:r>
                    </a:p>
                    <a:p>
                      <a:pPr algn="ctr" fontAlgn="ctr">
                        <a:lnSpc>
                          <a:spcPts val="11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保育所の待機児童数</a:t>
                      </a: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R7.4.1</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現在；大阪）</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待機児童数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194</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人　（前年比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83</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人増）</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hMerge="1">
                  <a:txBody>
                    <a:bodyPr/>
                    <a:lstStyle/>
                    <a:p>
                      <a:endParaRPr kumimoji="1" lang="ja-JP" altLang="en-US"/>
                    </a:p>
                  </a:txBody>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R12</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当初　ゼロ　</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子ども計画</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P</a:t>
                      </a:r>
                      <a:r>
                        <a:rPr lang="en-US" altLang="ja-JP" sz="1050" dirty="0">
                          <a:solidFill>
                            <a:schemeClr val="tx1"/>
                          </a:solidFill>
                          <a:latin typeface="BIZ UDPゴシック" panose="020B0400000000000000" pitchFamily="50" charset="-128"/>
                          <a:ea typeface="BIZ UDPゴシック" panose="020B0400000000000000" pitchFamily="50" charset="-128"/>
                        </a:rPr>
                        <a:t>173</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l" fontAlgn="ctr"/>
                      <a:r>
                        <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7620" marR="7620" marT="7620" marB="0" anchor="ctr"/>
                </a:tc>
                <a:tc vMerge="1">
                  <a:txBody>
                    <a:bodyPr/>
                    <a:lstStyle/>
                    <a:p>
                      <a:pPr algn="l" fontAlgn="ctr"/>
                      <a:endParaRPr lang="ja-JP" altLang="en-US" sz="12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1094484150"/>
                  </a:ext>
                </a:extLst>
              </a:tr>
              <a:tr h="355269">
                <a:tc vMerge="1">
                  <a:txBody>
                    <a:bodyPr/>
                    <a:lstStyle/>
                    <a:p>
                      <a:pPr algn="ctr" fontAlgn="ct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病児保育事業の</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延べ利用児童数</a:t>
                      </a: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R4</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年度；大阪）</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１９３，３２８人日／年</a:t>
                      </a:r>
                    </a:p>
                  </a:txBody>
                  <a:tcPr marL="7620" marR="7620" marT="7620" marB="0" anchor="ctr"/>
                </a:tc>
                <a:tc hMerge="1">
                  <a:txBody>
                    <a:bodyPr/>
                    <a:lstStyle/>
                    <a:p>
                      <a:endParaRPr kumimoji="1" lang="ja-JP" altLang="en-US"/>
                    </a:p>
                  </a:txBody>
                  <a:tcP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R11</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年度</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２７７，７３３人日／年　</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子ども計画</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P</a:t>
                      </a:r>
                      <a:r>
                        <a:rPr lang="en-US" altLang="ja-JP" sz="1050" dirty="0">
                          <a:solidFill>
                            <a:schemeClr val="tx1"/>
                          </a:solidFill>
                          <a:latin typeface="BIZ UDPゴシック" panose="020B0400000000000000" pitchFamily="50" charset="-128"/>
                          <a:ea typeface="BIZ UDPゴシック" panose="020B0400000000000000" pitchFamily="50" charset="-128"/>
                        </a:rPr>
                        <a:t>173</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l"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73215725"/>
                  </a:ext>
                </a:extLst>
              </a:tr>
              <a:tr h="544794">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府内の放課後児童クラブの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支援の単位数（</a:t>
                      </a:r>
                      <a:r>
                        <a:rPr lang="en-US" altLang="ja-JP" sz="1050" dirty="0">
                          <a:solidFill>
                            <a:schemeClr val="tx1"/>
                          </a:solidFill>
                          <a:latin typeface="BIZ UDPゴシック" panose="020B0400000000000000" pitchFamily="50" charset="-128"/>
                          <a:ea typeface="BIZ UDPゴシック" panose="020B0400000000000000"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rPr>
                        <a:t>）</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60120" rtl="0" eaLnBrk="1" fontAlgn="ctr" latinLnBrk="0" hangingPunct="1">
                        <a:lnSpc>
                          <a:spcPts val="1100"/>
                        </a:lnSpc>
                        <a:spcBef>
                          <a:spcPts val="0"/>
                        </a:spcBef>
                        <a:spcAft>
                          <a:spcPts val="0"/>
                        </a:spcAft>
                        <a:buClrTx/>
                        <a:buSzTx/>
                        <a:buFontTx/>
                        <a:buNone/>
                        <a:tabLst/>
                        <a:defRPr/>
                      </a:pPr>
                      <a:r>
                        <a:rPr lang="en-US" altLang="ja-JP" sz="1050" dirty="0">
                          <a:solidFill>
                            <a:schemeClr val="tx1"/>
                          </a:solidFill>
                          <a:latin typeface="BIZ UDPゴシック" panose="020B0400000000000000" pitchFamily="50" charset="-128"/>
                          <a:ea typeface="BIZ UDPゴシック" panose="020B0400000000000000"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rPr>
                        <a:t>放課後児童クラブにおけるおおむね</a:t>
                      </a:r>
                      <a:r>
                        <a:rPr lang="en-US" altLang="ja-JP" sz="1050" dirty="0">
                          <a:solidFill>
                            <a:schemeClr val="tx1"/>
                          </a:solidFill>
                          <a:latin typeface="BIZ UDPゴシック" panose="020B0400000000000000" pitchFamily="50" charset="-128"/>
                          <a:ea typeface="BIZ UDPゴシック" panose="020B0400000000000000" pitchFamily="50" charset="-128"/>
                        </a:rPr>
                        <a:t>40</a:t>
                      </a:r>
                      <a:r>
                        <a:rPr lang="ja-JP" altLang="en-US" sz="1050" dirty="0">
                          <a:solidFill>
                            <a:schemeClr val="tx1"/>
                          </a:solidFill>
                          <a:latin typeface="BIZ UDPゴシック" panose="020B0400000000000000" pitchFamily="50" charset="-128"/>
                          <a:ea typeface="BIZ UDPゴシック" panose="020B0400000000000000" pitchFamily="50" charset="-128"/>
                        </a:rPr>
                        <a:t>人以下の児童の集団規模</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ctr" defTabSz="960120" rtl="0" eaLnBrk="1" fontAlgn="ctr" latinLnBrk="0" hangingPunct="1">
                        <a:lnSpc>
                          <a:spcPts val="1100"/>
                        </a:lnSpc>
                        <a:spcBef>
                          <a:spcPts val="0"/>
                        </a:spcBef>
                        <a:spcAft>
                          <a:spcPts val="0"/>
                        </a:spcAft>
                        <a:buClrTx/>
                        <a:buSzTx/>
                        <a:buFontTx/>
                        <a:buNone/>
                        <a:tabLst/>
                        <a:defRPr/>
                      </a:pPr>
                      <a:r>
                        <a:rPr lang="ja-JP" altLang="en-US" sz="1050" dirty="0">
                          <a:solidFill>
                            <a:schemeClr val="tx1"/>
                          </a:solidFill>
                          <a:latin typeface="BIZ UDPゴシック" panose="020B0400000000000000" pitchFamily="50" charset="-128"/>
                          <a:ea typeface="BIZ UDPゴシック" panose="020B0400000000000000" pitchFamily="50" charset="-128"/>
                        </a:rPr>
                        <a:t>（</a:t>
                      </a:r>
                      <a:r>
                        <a:rPr lang="en-US" altLang="ja-JP" sz="1050" dirty="0">
                          <a:solidFill>
                            <a:schemeClr val="tx1"/>
                          </a:solidFill>
                          <a:latin typeface="BIZ UDPゴシック" panose="020B0400000000000000" pitchFamily="50" charset="-128"/>
                          <a:ea typeface="BIZ UDPゴシック" panose="020B0400000000000000" pitchFamily="50" charset="-128"/>
                        </a:rPr>
                        <a:t>R5</a:t>
                      </a:r>
                      <a:r>
                        <a:rPr lang="ja-JP" altLang="en-US" sz="1050" dirty="0">
                          <a:solidFill>
                            <a:schemeClr val="tx1"/>
                          </a:solidFill>
                          <a:latin typeface="BIZ UDPゴシック" panose="020B0400000000000000" pitchFamily="50" charset="-128"/>
                          <a:ea typeface="BIZ UDPゴシック" panose="020B0400000000000000" pitchFamily="50" charset="-128"/>
                        </a:rPr>
                        <a:t>年度；大阪）</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60120" rtl="0" eaLnBrk="1" fontAlgn="ctr" latinLnBrk="0" hangingPunct="1">
                        <a:lnSpc>
                          <a:spcPts val="1100"/>
                        </a:lnSpc>
                        <a:spcBef>
                          <a:spcPts val="0"/>
                        </a:spcBef>
                        <a:spcAft>
                          <a:spcPts val="0"/>
                        </a:spcAft>
                        <a:buClrTx/>
                        <a:buSzTx/>
                        <a:buFontTx/>
                        <a:buNone/>
                        <a:tabLst/>
                        <a:defRPr/>
                      </a:pPr>
                      <a:r>
                        <a:rPr lang="en-US" altLang="ja-JP" sz="1050" dirty="0">
                          <a:solidFill>
                            <a:schemeClr val="tx1"/>
                          </a:solidFill>
                          <a:latin typeface="BIZ UDPゴシック" panose="020B0400000000000000" pitchFamily="50" charset="-128"/>
                          <a:ea typeface="BIZ UDPゴシック" panose="020B0400000000000000" pitchFamily="50" charset="-128"/>
                        </a:rPr>
                        <a:t>1,854</a:t>
                      </a:r>
                      <a:r>
                        <a:rPr lang="ja-JP" altLang="en-US" sz="1050" dirty="0">
                          <a:solidFill>
                            <a:schemeClr val="tx1"/>
                          </a:solidFill>
                          <a:latin typeface="BIZ UDPゴシック" panose="020B0400000000000000" pitchFamily="50" charset="-128"/>
                          <a:ea typeface="BIZ UDPゴシック" panose="020B0400000000000000" pitchFamily="50" charset="-128"/>
                        </a:rPr>
                        <a:t>支援の単位</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hMerge="1">
                  <a:txBody>
                    <a:bodyPr/>
                    <a:lstStyle/>
                    <a:p>
                      <a:endParaRPr kumimoji="1" lang="ja-JP" altLang="en-US"/>
                    </a:p>
                  </a:txBody>
                  <a:tcPr/>
                </a:tc>
                <a:tc>
                  <a:txBody>
                    <a:bodyPr/>
                    <a:lstStyle/>
                    <a:p>
                      <a:pPr algn="ctr" fontAlgn="ctr">
                        <a:lnSpc>
                          <a:spcPts val="1100"/>
                        </a:lnSpc>
                      </a:pPr>
                      <a:r>
                        <a:rPr lang="en-US" altLang="ja-JP" sz="1050" dirty="0">
                          <a:solidFill>
                            <a:schemeClr val="tx1"/>
                          </a:solidFill>
                          <a:latin typeface="BIZ UDPゴシック" panose="020B0400000000000000" pitchFamily="50" charset="-128"/>
                          <a:ea typeface="BIZ UDPゴシック" panose="020B0400000000000000" pitchFamily="50" charset="-128"/>
                        </a:rPr>
                        <a:t>R11</a:t>
                      </a:r>
                      <a:r>
                        <a:rPr lang="ja-JP" altLang="en-US" sz="1050" dirty="0">
                          <a:solidFill>
                            <a:schemeClr val="tx1"/>
                          </a:solidFill>
                          <a:latin typeface="BIZ UDPゴシック" panose="020B0400000000000000" pitchFamily="50" charset="-128"/>
                          <a:ea typeface="BIZ UDPゴシック" panose="020B0400000000000000" pitchFamily="50" charset="-128"/>
                        </a:rPr>
                        <a:t>年度</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dirty="0">
                          <a:solidFill>
                            <a:schemeClr val="tx1"/>
                          </a:solidFill>
                          <a:latin typeface="BIZ UDPゴシック" panose="020B0400000000000000" pitchFamily="50" charset="-128"/>
                          <a:ea typeface="BIZ UDPゴシック" panose="020B0400000000000000" pitchFamily="50" charset="-128"/>
                        </a:rPr>
                        <a:t>2,129</a:t>
                      </a:r>
                      <a:r>
                        <a:rPr lang="ja-JP" altLang="en-US" sz="1050" dirty="0">
                          <a:solidFill>
                            <a:schemeClr val="tx1"/>
                          </a:solidFill>
                          <a:latin typeface="BIZ UDPゴシック" panose="020B0400000000000000" pitchFamily="50" charset="-128"/>
                          <a:ea typeface="BIZ UDPゴシック" panose="020B0400000000000000" pitchFamily="50" charset="-128"/>
                        </a:rPr>
                        <a:t>支援の単位</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子ども計画</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P</a:t>
                      </a:r>
                      <a:r>
                        <a:rPr lang="en-US" altLang="ja-JP" sz="1050" dirty="0">
                          <a:solidFill>
                            <a:schemeClr val="tx1"/>
                          </a:solidFill>
                          <a:latin typeface="BIZ UDPゴシック" panose="020B0400000000000000" pitchFamily="50" charset="-128"/>
                          <a:ea typeface="BIZ UDPゴシック" panose="020B0400000000000000" pitchFamily="50" charset="-128"/>
                        </a:rPr>
                        <a:t>17</a:t>
                      </a:r>
                      <a:r>
                        <a:rPr lang="ja-JP" altLang="en-US" sz="1050" dirty="0">
                          <a:solidFill>
                            <a:schemeClr val="tx1"/>
                          </a:solidFill>
                          <a:latin typeface="BIZ UDPゴシック" panose="020B0400000000000000" pitchFamily="50" charset="-128"/>
                          <a:ea typeface="BIZ UDPゴシック" panose="020B0400000000000000" pitchFamily="50" charset="-128"/>
                        </a:rPr>
                        <a:t>９</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l"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294182270"/>
                  </a:ext>
                </a:extLst>
              </a:tr>
              <a:tr h="0">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府内の放課後児童クラブ</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登録児童数 </a:t>
                      </a:r>
                      <a:endParaRPr lang="zh-TW"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（Ｒ５年度；大阪）</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algn="ctr" fontAlgn="ctr">
                        <a:lnSpc>
                          <a:spcPts val="1100"/>
                        </a:lnSpc>
                      </a:pPr>
                      <a:r>
                        <a:rPr lang="en-US" altLang="ja-JP" sz="1050" dirty="0">
                          <a:solidFill>
                            <a:schemeClr val="tx1"/>
                          </a:solidFill>
                          <a:latin typeface="BIZ UDPゴシック" panose="020B0400000000000000" pitchFamily="50" charset="-128"/>
                          <a:ea typeface="BIZ UDPゴシック" panose="020B0400000000000000" pitchFamily="50" charset="-128"/>
                        </a:rPr>
                        <a:t>73,958</a:t>
                      </a:r>
                      <a:r>
                        <a:rPr lang="ja-JP" altLang="en-US" sz="1050" dirty="0">
                          <a:solidFill>
                            <a:schemeClr val="tx1"/>
                          </a:solidFill>
                          <a:latin typeface="BIZ UDPゴシック" panose="020B0400000000000000" pitchFamily="50" charset="-128"/>
                          <a:ea typeface="BIZ UDPゴシック" panose="020B0400000000000000" pitchFamily="50" charset="-128"/>
                        </a:rPr>
                        <a:t>人</a:t>
                      </a:r>
                      <a:endParaRPr lang="zh-TW"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hMerge="1">
                  <a:txBody>
                    <a:bodyPr/>
                    <a:lstStyle/>
                    <a:p>
                      <a:endParaRPr kumimoji="1" lang="ja-JP" altLang="en-US"/>
                    </a:p>
                  </a:txBody>
                  <a:tcPr/>
                </a:tc>
                <a:tc>
                  <a:txBody>
                    <a:bodyPr/>
                    <a:lstStyle/>
                    <a:p>
                      <a:pPr algn="ctr"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　</a:t>
                      </a:r>
                      <a:r>
                        <a:rPr lang="en-US" altLang="ja-JP" sz="1050" dirty="0">
                          <a:solidFill>
                            <a:schemeClr val="tx1"/>
                          </a:solidFill>
                          <a:latin typeface="BIZ UDPゴシック" panose="020B0400000000000000" pitchFamily="50" charset="-128"/>
                          <a:ea typeface="BIZ UDPゴシック" panose="020B0400000000000000" pitchFamily="50" charset="-128"/>
                        </a:rPr>
                        <a:t>R11</a:t>
                      </a:r>
                      <a:r>
                        <a:rPr lang="ja-JP" altLang="en-US" sz="1050" dirty="0">
                          <a:solidFill>
                            <a:schemeClr val="tx1"/>
                          </a:solidFill>
                          <a:latin typeface="BIZ UDPゴシック" panose="020B0400000000000000" pitchFamily="50" charset="-128"/>
                          <a:ea typeface="BIZ UDPゴシック" panose="020B0400000000000000" pitchFamily="50" charset="-128"/>
                        </a:rPr>
                        <a:t>年度</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　</a:t>
                      </a:r>
                      <a:r>
                        <a:rPr lang="en-US" altLang="ja-JP" sz="1050" dirty="0">
                          <a:solidFill>
                            <a:schemeClr val="tx1"/>
                          </a:solidFill>
                          <a:latin typeface="BIZ UDPゴシック" panose="020B0400000000000000" pitchFamily="50" charset="-128"/>
                          <a:ea typeface="BIZ UDPゴシック" panose="020B0400000000000000" pitchFamily="50" charset="-128"/>
                        </a:rPr>
                        <a:t>84,918</a:t>
                      </a:r>
                      <a:r>
                        <a:rPr lang="ja-JP" altLang="en-US" sz="1050" dirty="0">
                          <a:solidFill>
                            <a:schemeClr val="tx1"/>
                          </a:solidFill>
                          <a:latin typeface="BIZ UDPゴシック" panose="020B0400000000000000" pitchFamily="50" charset="-128"/>
                          <a:ea typeface="BIZ UDPゴシック" panose="020B0400000000000000" pitchFamily="50" charset="-128"/>
                        </a:rPr>
                        <a:t>人</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a:txBody>
                    <a:bodyPr/>
                    <a:lstStyle/>
                    <a:p>
                      <a:pPr algn="l"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　</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子ども計画</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P</a:t>
                      </a:r>
                      <a:r>
                        <a:rPr lang="en-US" altLang="ja-JP" sz="1050" dirty="0">
                          <a:solidFill>
                            <a:schemeClr val="tx1"/>
                          </a:solidFill>
                          <a:latin typeface="BIZ UDPゴシック" panose="020B0400000000000000" pitchFamily="50" charset="-128"/>
                          <a:ea typeface="BIZ UDPゴシック" panose="020B0400000000000000" pitchFamily="50" charset="-128"/>
                        </a:rPr>
                        <a:t>17</a:t>
                      </a:r>
                      <a:r>
                        <a:rPr lang="ja-JP" altLang="en-US" sz="1050" dirty="0">
                          <a:solidFill>
                            <a:schemeClr val="tx1"/>
                          </a:solidFill>
                          <a:latin typeface="BIZ UDPゴシック" panose="020B0400000000000000" pitchFamily="50" charset="-128"/>
                          <a:ea typeface="BIZ UDPゴシック" panose="020B0400000000000000" pitchFamily="50" charset="-128"/>
                        </a:rPr>
                        <a:t>９</a:t>
                      </a:r>
                      <a:endParaRPr lang="zh-TW"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dirty="0">
                          <a:solidFill>
                            <a:schemeClr val="tx1"/>
                          </a:solidFill>
                          <a:latin typeface="BIZ UDPゴシック" panose="020B0400000000000000" pitchFamily="50" charset="-128"/>
                          <a:ea typeface="BIZ UDPゴシック" panose="020B0400000000000000" pitchFamily="50" charset="-128"/>
                        </a:rPr>
                        <a:t> </a:t>
                      </a:r>
                      <a:endParaRPr lang="zh-TW"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l"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3732852596"/>
                  </a:ext>
                </a:extLst>
              </a:tr>
              <a:tr h="380229">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960120" rtl="0" eaLnBrk="1" fontAlgn="ctr" latinLnBrk="0" hangingPunct="1">
                        <a:lnSpc>
                          <a:spcPts val="1100"/>
                        </a:lnSpc>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６歳未満の子どもを持つ夫（夫婦と子どもの世帯）の家事関連時間</a:t>
                      </a:r>
                      <a:endPar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ctr" defTabSz="960120" rtl="0" eaLnBrk="1" fontAlgn="ctr" latinLnBrk="0" hangingPunct="1">
                        <a:lnSpc>
                          <a:spcPts val="1100"/>
                        </a:lnSpc>
                        <a:spcBef>
                          <a:spcPts val="0"/>
                        </a:spcBef>
                        <a:spcAft>
                          <a:spcPts val="0"/>
                        </a:spcAft>
                        <a:buClrTx/>
                        <a:buSzTx/>
                        <a:buFontTx/>
                        <a:buNone/>
                        <a:tabLst/>
                        <a:defRPr/>
                      </a:pPr>
                      <a:r>
                        <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(R3</a:t>
                      </a: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年度調査；大阪</a:t>
                      </a:r>
                      <a:r>
                        <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a:t>
                      </a:r>
                    </a:p>
                    <a:p>
                      <a:pPr marL="0" marR="0" lvl="0" indent="0" algn="ctr" defTabSz="960120" rtl="0" eaLnBrk="1" fontAlgn="ctr" latinLnBrk="0" hangingPunct="1">
                        <a:lnSpc>
                          <a:spcPts val="1100"/>
                        </a:lnSpc>
                        <a:spcBef>
                          <a:spcPts val="0"/>
                        </a:spcBef>
                        <a:spcAft>
                          <a:spcPts val="0"/>
                        </a:spcAft>
                        <a:buClrTx/>
                        <a:buSzTx/>
                        <a:buFontTx/>
                        <a:buNone/>
                        <a:tabLst/>
                        <a:defRPr/>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妻　７時間</a:t>
                      </a:r>
                      <a:r>
                        <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43</a:t>
                      </a: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分</a:t>
                      </a:r>
                      <a:endPar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marR="0" lvl="0" indent="0" algn="ctr" defTabSz="960120" rtl="0" eaLnBrk="1" fontAlgn="ctr" latinLnBrk="0" hangingPunct="1">
                        <a:lnSpc>
                          <a:spcPts val="1100"/>
                        </a:lnSpc>
                        <a:spcBef>
                          <a:spcPts val="0"/>
                        </a:spcBef>
                        <a:spcAft>
                          <a:spcPts val="0"/>
                        </a:spcAft>
                        <a:buClrTx/>
                        <a:buSzTx/>
                        <a:buFontTx/>
                        <a:buNone/>
                        <a:tabLst/>
                        <a:defRPr/>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夫　１時間</a:t>
                      </a:r>
                      <a:r>
                        <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42</a:t>
                      </a: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分</a:t>
                      </a:r>
                      <a:endParaRPr kumimoji="1" lang="ja-JP"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txBody>
                  <a:tcPr marL="7620" marR="7620" marT="7620" marB="0" anchor="ctr"/>
                </a:tc>
                <a:tc hMerge="1">
                  <a:txBody>
                    <a:bodyPr/>
                    <a:lstStyle/>
                    <a:p>
                      <a:endParaRPr kumimoji="1" lang="ja-JP" altLang="en-US"/>
                    </a:p>
                  </a:txBody>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２時間以上かつ全国平均</a:t>
                      </a:r>
                    </a:p>
                  </a:txBody>
                  <a:tcPr marL="7620" marR="7620" marT="7620" marB="0" anchor="ctr"/>
                </a:tc>
                <a:tc>
                  <a:txBody>
                    <a:bodyPr/>
                    <a:lstStyle/>
                    <a:p>
                      <a:pPr marL="0" marR="0" lvl="0" indent="0" algn="ctr" defTabSz="960120" rtl="0" eaLnBrk="1" fontAlgn="ctr" latinLnBrk="0" hangingPunct="1">
                        <a:lnSpc>
                          <a:spcPts val="1100"/>
                        </a:lnSpc>
                        <a:spcBef>
                          <a:spcPts val="0"/>
                        </a:spcBef>
                        <a:spcAft>
                          <a:spcPts val="0"/>
                        </a:spcAft>
                        <a:buClrTx/>
                        <a:buSzTx/>
                        <a:buFontTx/>
                        <a:buNone/>
                        <a:tabLst/>
                        <a:defRPr/>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総務省</a:t>
                      </a:r>
                      <a:endPar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marR="0" lvl="0" indent="0" algn="ctr" defTabSz="960120" rtl="0" eaLnBrk="1" fontAlgn="ctr" latinLnBrk="0" hangingPunct="1">
                        <a:lnSpc>
                          <a:spcPts val="1100"/>
                        </a:lnSpc>
                        <a:spcBef>
                          <a:spcPts val="0"/>
                        </a:spcBef>
                        <a:spcAft>
                          <a:spcPts val="0"/>
                        </a:spcAft>
                        <a:buClrTx/>
                        <a:buSzTx/>
                        <a:buFontTx/>
                        <a:buNone/>
                        <a:tabLst/>
                        <a:defRPr/>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社会生活基本調査</a:t>
                      </a:r>
                      <a:endParaRPr kumimoji="1" lang="ja-JP"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txBody>
                  <a:tcPr marL="7620" marR="7620" marT="7620" marB="0" anchor="ctr"/>
                </a:tc>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l"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3120840796"/>
                  </a:ext>
                </a:extLst>
              </a:tr>
              <a:tr h="380229">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solidFill>
                      <a:schemeClr val="bg1"/>
                    </a:solidFill>
                  </a:tcPr>
                </a:tc>
                <a:tc>
                  <a:txBody>
                    <a:bodyPr/>
                    <a:lstStyle/>
                    <a:p>
                      <a:pPr marL="0" algn="ctr" defTabSz="960120" rtl="0" eaLnBrk="1" fontAlgn="ctr" latinLnBrk="0" hangingPunct="1">
                        <a:lnSpc>
                          <a:spcPts val="1100"/>
                        </a:lnSpc>
                      </a:pPr>
                      <a:r>
                        <a:rPr kumimoji="1" lang="ja-JP"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就業率</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a:t>
                      </a:r>
                      <a:endPar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algn="ctr" defTabSz="960120" rtl="0" eaLnBrk="1" fontAlgn="ctr" latinLnBrk="0" hangingPunct="1">
                        <a:lnSpc>
                          <a:spcPts val="1100"/>
                        </a:lnSpc>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a:t>
                      </a:r>
                      <a:r>
                        <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R6</a:t>
                      </a: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年度調査；大阪；</a:t>
                      </a:r>
                      <a:r>
                        <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15</a:t>
                      </a: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a:t>
                      </a:r>
                      <a:r>
                        <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64</a:t>
                      </a: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歳）</a:t>
                      </a:r>
                      <a:endPar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algn="ctr" defTabSz="960120" rtl="0" eaLnBrk="1" fontAlgn="ctr" latinLnBrk="0" hangingPunct="1">
                        <a:lnSpc>
                          <a:spcPts val="1100"/>
                        </a:lnSpc>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男性　</a:t>
                      </a:r>
                      <a:r>
                        <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84.0</a:t>
                      </a: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a:t>
                      </a:r>
                      <a:endPar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algn="ctr" defTabSz="960120" rtl="0" eaLnBrk="1" fontAlgn="ctr" latinLnBrk="0" hangingPunct="1">
                        <a:lnSpc>
                          <a:spcPts val="1100"/>
                        </a:lnSpc>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女性　７２．５％</a:t>
                      </a:r>
                    </a:p>
                  </a:txBody>
                  <a:tcPr marL="7620" marR="7620" marT="7620" marB="0" anchor="ctr"/>
                </a:tc>
                <a:tc hMerge="1">
                  <a:txBody>
                    <a:bodyPr/>
                    <a:lstStyle/>
                    <a:p>
                      <a:endParaRPr kumimoji="1" lang="ja-JP" altLang="en-US"/>
                    </a:p>
                  </a:txBody>
                  <a:tcPr/>
                </a:tc>
                <a:tc>
                  <a:txBody>
                    <a:bodyPr/>
                    <a:lstStyle/>
                    <a:p>
                      <a:pPr algn="ctr"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年度より上昇</a:t>
                      </a:r>
                    </a:p>
                  </a:txBody>
                  <a:tcPr marL="7620" marR="7620" marT="7620" marB="0" anchor="ctr"/>
                </a:tc>
                <a:tc>
                  <a:txBody>
                    <a:bodyPr/>
                    <a:lstStyle/>
                    <a:p>
                      <a:pPr marL="0" algn="ctr" defTabSz="960120" rtl="0" eaLnBrk="1" fontAlgn="ctr" latinLnBrk="0" hangingPunct="1">
                        <a:lnSpc>
                          <a:spcPts val="1100"/>
                        </a:lnSpc>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総務省労働力調査</a:t>
                      </a:r>
                      <a:endParaRPr kumimoji="1" lang="en-US" altLang="ja-JP"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endParaRPr>
                    </a:p>
                    <a:p>
                      <a:pPr marL="0" algn="ctr" defTabSz="960120" rtl="0" eaLnBrk="1" fontAlgn="ctr" latinLnBrk="0" hangingPunct="1">
                        <a:lnSpc>
                          <a:spcPts val="1100"/>
                        </a:lnSpc>
                      </a:pPr>
                      <a:r>
                        <a:rPr kumimoji="1" lang="ja-JP" altLang="en-US" sz="1050" b="0" i="0" u="none" strike="noStrike" kern="1200" dirty="0">
                          <a:solidFill>
                            <a:schemeClr val="tx1"/>
                          </a:solidFill>
                          <a:effectLst/>
                          <a:latin typeface="BIZ UDPゴシック" panose="020B0400000000000000" pitchFamily="50" charset="-128"/>
                          <a:ea typeface="BIZ UDPゴシック" panose="020B0400000000000000" pitchFamily="50" charset="-128"/>
                          <a:cs typeface="+mn-cs"/>
                        </a:rPr>
                        <a:t>労働力地方調査</a:t>
                      </a:r>
                    </a:p>
                  </a:txBody>
                  <a:tcPr marL="7620" marR="7620" marT="7620" marB="0" anchor="ctr"/>
                </a:tc>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l"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2302868988"/>
                  </a:ext>
                </a:extLst>
              </a:tr>
              <a:tr h="380229">
                <a:tc vMerge="1">
                  <a:txBody>
                    <a:bodyPr/>
                    <a:lstStyle/>
                    <a:p>
                      <a:pPr algn="ctr" fontAlgn="ctr">
                        <a:lnSpc>
                          <a:spcPts val="11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solidFill>
                      <a:schemeClr val="bg1"/>
                    </a:solidFill>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参考指標：育児</a:t>
                      </a:r>
                      <a:r>
                        <a:rPr lang="ja-JP" altLang="en-US" sz="1050" b="0" i="0" u="none" strike="noStrike">
                          <a:solidFill>
                            <a:schemeClr val="tx1"/>
                          </a:solidFill>
                          <a:effectLst/>
                          <a:latin typeface="BIZ UDPゴシック" panose="020B0400000000000000" pitchFamily="50" charset="-128"/>
                          <a:ea typeface="BIZ UDPゴシック" panose="020B0400000000000000" pitchFamily="50" charset="-128"/>
                        </a:rPr>
                        <a:t>休業取得率（％）</a:t>
                      </a:r>
                      <a:endPar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lnT w="12700" cap="flat" cmpd="sng" algn="ctr">
                      <a:solidFill>
                        <a:schemeClr val="tx1"/>
                      </a:solidFill>
                      <a:prstDash val="solid"/>
                      <a:round/>
                      <a:headEnd type="none" w="med" len="med"/>
                      <a:tailEnd type="none" w="med" len="med"/>
                    </a:lnT>
                  </a:tcPr>
                </a:tc>
                <a:tc gridSpan="2">
                  <a:txBody>
                    <a:bodyPr/>
                    <a:lstStyle/>
                    <a:p>
                      <a:pPr algn="l"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R6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年度調査）</a:t>
                      </a:r>
                    </a:p>
                    <a:p>
                      <a:pPr algn="l"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・出産した女性労働者に占める育休取得者</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     86.6</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p>
                      <a:pPr algn="l"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・配偶者が出産した男性労働者に占める育休取得者</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lnSpc>
                          <a:spcPts val="1100"/>
                        </a:lnSpc>
                      </a:pP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　 </a:t>
                      </a:r>
                      <a:r>
                        <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rPr>
                        <a:t>40.5</a:t>
                      </a: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a:t>
                      </a:r>
                    </a:p>
                  </a:txBody>
                  <a:tcPr marL="7620" marR="7620" marT="7620" marB="0" anchor="ctr"/>
                </a:tc>
                <a:tc hMerge="1">
                  <a:txBody>
                    <a:bodyPr/>
                    <a:lstStyle/>
                    <a:p>
                      <a:endParaRPr kumimoji="1" lang="ja-JP" altLang="en-US"/>
                    </a:p>
                  </a:txBody>
                  <a:tcP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ー</a:t>
                      </a:r>
                    </a:p>
                  </a:txBody>
                  <a:tcPr marL="7620" marR="7620" marT="7620" marB="0" anchor="ctr"/>
                </a:tc>
                <a:tc>
                  <a:txBody>
                    <a:bodyPr/>
                    <a:lstStyle/>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厚生労働省雇用環境・均等局</a:t>
                      </a:r>
                      <a:endParaRPr lang="en-US" altLang="ja-JP" sz="105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ctr" fontAlgn="ctr">
                        <a:lnSpc>
                          <a:spcPts val="1100"/>
                        </a:lnSpc>
                      </a:pPr>
                      <a:r>
                        <a:rPr lang="ja-JP" altLang="en-US" sz="1050" b="0" i="0" u="none" strike="noStrike" dirty="0">
                          <a:solidFill>
                            <a:schemeClr val="tx1"/>
                          </a:solidFill>
                          <a:effectLst/>
                          <a:latin typeface="BIZ UDPゴシック" panose="020B0400000000000000" pitchFamily="50" charset="-128"/>
                          <a:ea typeface="BIZ UDPゴシック" panose="020B0400000000000000" pitchFamily="50" charset="-128"/>
                        </a:rPr>
                        <a:t>雇用均等基本調査</a:t>
                      </a:r>
                    </a:p>
                  </a:txBody>
                  <a:tcPr marL="7620" marR="7620" marT="7620" marB="0" anchor="ctr"/>
                </a:tc>
                <a:tc vMerge="1">
                  <a:txBody>
                    <a:bodyPr/>
                    <a:lstStyle/>
                    <a:p>
                      <a:pPr algn="ctr"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tc vMerge="1">
                  <a:txBody>
                    <a:bodyPr/>
                    <a:lstStyle/>
                    <a:p>
                      <a:pPr algn="l" fontAlgn="ctr">
                        <a:lnSpc>
                          <a:spcPts val="1200"/>
                        </a:lnSpc>
                      </a:pPr>
                      <a:endParaRPr lang="ja-JP" altLang="en-US" sz="1200" b="0"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7620" marR="7620" marT="7620" marB="0" anchor="ctr"/>
                </a:tc>
                <a:extLst>
                  <a:ext uri="{0D108BD9-81ED-4DB2-BD59-A6C34878D82A}">
                    <a16:rowId xmlns:a16="http://schemas.microsoft.com/office/drawing/2014/main" val="2993112508"/>
                  </a:ext>
                </a:extLst>
              </a:tr>
            </a:tbl>
          </a:graphicData>
        </a:graphic>
      </p:graphicFrame>
      <p:sp>
        <p:nvSpPr>
          <p:cNvPr id="8" name="正方形/長方形 7">
            <a:extLst>
              <a:ext uri="{FF2B5EF4-FFF2-40B4-BE49-F238E27FC236}">
                <a16:creationId xmlns:a16="http://schemas.microsoft.com/office/drawing/2014/main" id="{D2E3EAD5-538A-4F12-9FCD-D4C46D649530}"/>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１０　短期・中長期目標指標</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781484" y="9177622"/>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１８</a:t>
            </a:r>
          </a:p>
        </p:txBody>
      </p:sp>
    </p:spTree>
    <p:extLst>
      <p:ext uri="{BB962C8B-B14F-4D97-AF65-F5344CB8AC3E}">
        <p14:creationId xmlns:p14="http://schemas.microsoft.com/office/powerpoint/2010/main" val="1732491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1">
            <a:extLst>
              <a:ext uri="{FF2B5EF4-FFF2-40B4-BE49-F238E27FC236}">
                <a16:creationId xmlns:a16="http://schemas.microsoft.com/office/drawing/2014/main" id="{70DB1AAF-6B86-49E9-B874-0D997700DCA7}"/>
              </a:ext>
            </a:extLst>
          </p:cNvPr>
          <p:cNvSpPr/>
          <p:nvPr/>
        </p:nvSpPr>
        <p:spPr>
          <a:xfrm>
            <a:off x="23445" y="505475"/>
            <a:ext cx="12742985" cy="9036000"/>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pic>
        <p:nvPicPr>
          <p:cNvPr id="5" name="図 4">
            <a:extLst>
              <a:ext uri="{FF2B5EF4-FFF2-40B4-BE49-F238E27FC236}">
                <a16:creationId xmlns:a16="http://schemas.microsoft.com/office/drawing/2014/main" id="{6EAB9CAE-29D9-4376-9712-619EB502D7CF}"/>
              </a:ext>
            </a:extLst>
          </p:cNvPr>
          <p:cNvPicPr>
            <a:picLocks noChangeAspect="1"/>
          </p:cNvPicPr>
          <p:nvPr/>
        </p:nvPicPr>
        <p:blipFill>
          <a:blip r:embed="rId3"/>
          <a:stretch>
            <a:fillRect/>
          </a:stretch>
        </p:blipFill>
        <p:spPr>
          <a:xfrm>
            <a:off x="6719874" y="598004"/>
            <a:ext cx="5736881" cy="2948340"/>
          </a:xfrm>
          <a:prstGeom prst="rect">
            <a:avLst/>
          </a:prstGeom>
          <a:ln>
            <a:solidFill>
              <a:srgbClr val="002060"/>
            </a:solidFill>
          </a:ln>
        </p:spPr>
      </p:pic>
      <p:graphicFrame>
        <p:nvGraphicFramePr>
          <p:cNvPr id="15" name="表 16">
            <a:extLst>
              <a:ext uri="{FF2B5EF4-FFF2-40B4-BE49-F238E27FC236}">
                <a16:creationId xmlns:a16="http://schemas.microsoft.com/office/drawing/2014/main" id="{1BDA5263-D7EF-4AFF-9931-80C99604564C}"/>
              </a:ext>
            </a:extLst>
          </p:cNvPr>
          <p:cNvGraphicFramePr>
            <a:graphicFrameLocks noGrp="1"/>
          </p:cNvGraphicFramePr>
          <p:nvPr>
            <p:extLst>
              <p:ext uri="{D42A27DB-BD31-4B8C-83A1-F6EECF244321}">
                <p14:modId xmlns:p14="http://schemas.microsoft.com/office/powerpoint/2010/main" val="1103357130"/>
              </p:ext>
            </p:extLst>
          </p:nvPr>
        </p:nvGraphicFramePr>
        <p:xfrm>
          <a:off x="30828" y="3660312"/>
          <a:ext cx="6300000" cy="5821680"/>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360678">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未婚化・晩婚化</a:t>
                      </a:r>
                    </a:p>
                  </a:txBody>
                  <a:tcPr>
                    <a:solidFill>
                      <a:schemeClr val="accent2"/>
                    </a:solidFill>
                  </a:tcPr>
                </a:tc>
                <a:extLst>
                  <a:ext uri="{0D108BD9-81ED-4DB2-BD59-A6C34878D82A}">
                    <a16:rowId xmlns:a16="http://schemas.microsoft.com/office/drawing/2014/main" val="3067193788"/>
                  </a:ext>
                </a:extLst>
              </a:tr>
              <a:tr h="5177229">
                <a:tc>
                  <a:txBody>
                    <a:bodyPr/>
                    <a:lstStyle/>
                    <a:p>
                      <a:pPr>
                        <a:lnSpc>
                          <a:spcPct val="100000"/>
                        </a:lnSpc>
                      </a:pPr>
                      <a:r>
                        <a:rPr kumimoji="1" lang="ja-JP" altLang="en-US" sz="1800" dirty="0">
                          <a:latin typeface="BIZ UDPゴシック" panose="020B0400000000000000" pitchFamily="50" charset="-128"/>
                          <a:ea typeface="BIZ UDPゴシック" panose="020B0400000000000000" pitchFamily="50" charset="-128"/>
                        </a:rPr>
                        <a:t>■若年層の厳しい経済状況（低所得と雇用環境）</a:t>
                      </a:r>
                      <a:endParaRPr kumimoji="1" lang="en-US" altLang="ja-JP" sz="1800" dirty="0">
                        <a:latin typeface="BIZ UDPゴシック" panose="020B0400000000000000" pitchFamily="50" charset="-128"/>
                        <a:ea typeface="BIZ UDPゴシック" panose="020B04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600" kern="1200" dirty="0">
                          <a:solidFill>
                            <a:srgbClr val="FF0000"/>
                          </a:solidFill>
                          <a:latin typeface="HGPｺﾞｼｯｸM" panose="020B0600000000000000" pitchFamily="50" charset="-128"/>
                          <a:ea typeface="HGPｺﾞｼｯｸM" panose="020B0600000000000000" pitchFamily="50" charset="-128"/>
                          <a:cs typeface="+mn-cs"/>
                        </a:rPr>
                        <a:t>　</a:t>
                      </a:r>
                      <a:r>
                        <a:rPr kumimoji="1" lang="ja-JP" altLang="en-US" sz="160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600" b="1" u="sng" kern="1200" dirty="0">
                          <a:solidFill>
                            <a:srgbClr val="FF0000"/>
                          </a:solidFill>
                          <a:latin typeface="HGPｺﾞｼｯｸM" panose="020B0600000000000000" pitchFamily="50" charset="-128"/>
                          <a:ea typeface="HGPｺﾞｼｯｸM" panose="020B0600000000000000" pitchFamily="50" charset="-128"/>
                          <a:cs typeface="+mn-cs"/>
                        </a:rPr>
                        <a:t>未婚の若者は生活面に不安があって結婚に踏み切れていない</a:t>
                      </a:r>
                      <a:endParaRPr kumimoji="1" lang="en-US" altLang="ja-JP" sz="1600" b="1" u="sng" kern="1200" dirty="0">
                        <a:solidFill>
                          <a:srgbClr val="FF0000"/>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＊若年単身世帯（</a:t>
                      </a:r>
                      <a:r>
                        <a:rPr kumimoji="1" lang="en-US" altLang="ja-JP" sz="1400" b="0" u="none" kern="1200" dirty="0">
                          <a:solidFill>
                            <a:schemeClr val="tx1"/>
                          </a:solidFill>
                          <a:latin typeface="HGPｺﾞｼｯｸM" panose="020B0600000000000000" pitchFamily="50" charset="-128"/>
                          <a:ea typeface="HGPｺﾞｼｯｸM" panose="020B0600000000000000" pitchFamily="50" charset="-128"/>
                          <a:cs typeface="+mn-cs"/>
                        </a:rPr>
                        <a:t>39</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歳以下）の所得割合</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［総務省「就業構造基本調査」（</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R4</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1400" u="none" kern="1200" dirty="0">
                          <a:solidFill>
                            <a:schemeClr val="tx1"/>
                          </a:solidFill>
                          <a:latin typeface="HGPｺﾞｼｯｸM" panose="020B0600000000000000" pitchFamily="50" charset="-128"/>
                          <a:ea typeface="HGPｺﾞｼｯｸM" panose="020B0600000000000000" pitchFamily="50" charset="-128"/>
                          <a:cs typeface="+mn-cs"/>
                        </a:rPr>
                        <a:t>299</a:t>
                      </a: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万円以下：</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大阪 </a:t>
                      </a:r>
                      <a:r>
                        <a:rPr kumimoji="1" lang="en-US" altLang="ja-JP" sz="1400" b="0" u="none" kern="1200" dirty="0">
                          <a:solidFill>
                            <a:schemeClr val="tx1"/>
                          </a:solidFill>
                          <a:latin typeface="HGPｺﾞｼｯｸM" panose="020B0600000000000000" pitchFamily="50" charset="-128"/>
                          <a:ea typeface="HGPｺﾞｼｯｸM" panose="020B0600000000000000" pitchFamily="50" charset="-128"/>
                          <a:cs typeface="+mn-cs"/>
                        </a:rPr>
                        <a:t>50.7</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東京 </a:t>
                      </a:r>
                      <a:r>
                        <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rPr>
                        <a:t>32.6</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％、全国 </a:t>
                      </a:r>
                      <a:r>
                        <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rPr>
                        <a:t>46.8</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＊非正規就業者の割合</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［総務省「労働力調査」（</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男性</a:t>
                      </a:r>
                      <a:r>
                        <a:rPr kumimoji="1" lang="en-US" altLang="ja-JP"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24.2</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（全国</a:t>
                      </a:r>
                      <a:r>
                        <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22.5</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女性</a:t>
                      </a:r>
                      <a:r>
                        <a:rPr kumimoji="1" lang="en-US" altLang="ja-JP"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53.9</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（全国</a:t>
                      </a:r>
                      <a:r>
                        <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52.7</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＊結婚する際に障がいとなること</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［大阪府「</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WEB</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アンケート」（</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2024</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年）］</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「収入など経済的理由」</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（男性</a:t>
                      </a:r>
                      <a:r>
                        <a:rPr kumimoji="1" lang="en-US" altLang="ja-JP"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50.3</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％、女性</a:t>
                      </a:r>
                      <a:r>
                        <a:rPr kumimoji="1" lang="en-US" altLang="ja-JP"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39.2</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140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800" kern="1200" dirty="0">
                          <a:solidFill>
                            <a:srgbClr val="000000"/>
                          </a:solidFill>
                          <a:latin typeface="BIZ UDPゴシック" panose="020B0400000000000000" pitchFamily="50" charset="-128"/>
                          <a:ea typeface="BIZ UDPゴシック" panose="020B0400000000000000" pitchFamily="50" charset="-128"/>
                          <a:cs typeface="+mn-cs"/>
                        </a:rPr>
                        <a:t>■結婚の壁（経済面、時間・機会、価値観等）</a:t>
                      </a:r>
                      <a:endParaRPr kumimoji="1" lang="en-US" altLang="ja-JP" sz="1800" kern="1200" dirty="0">
                        <a:solidFill>
                          <a:srgbClr val="000000"/>
                        </a:solidFill>
                        <a:latin typeface="BIZ UDPゴシック" panose="020B0400000000000000" pitchFamily="50" charset="-128"/>
                        <a:ea typeface="BIZ UDPゴシック" panose="020B0400000000000000" pitchFamily="50" charset="-128"/>
                        <a:cs typeface="+mn-cs"/>
                      </a:endParaRPr>
                    </a:p>
                    <a:p>
                      <a:pPr>
                        <a:lnSpc>
                          <a:spcPct val="100000"/>
                        </a:lnSpc>
                      </a:pPr>
                      <a:r>
                        <a:rPr kumimoji="1" lang="ja-JP" altLang="en-US" sz="1600" dirty="0">
                          <a:solidFill>
                            <a:srgbClr val="FF0000"/>
                          </a:solidFill>
                          <a:latin typeface="HGPｺﾞｼｯｸM" panose="020B0600000000000000" pitchFamily="50" charset="-128"/>
                          <a:ea typeface="HGPｺﾞｼｯｸM" panose="020B0600000000000000" pitchFamily="50" charset="-128"/>
                        </a:rPr>
                        <a:t>　</a:t>
                      </a:r>
                      <a:r>
                        <a:rPr kumimoji="1" lang="ja-JP" altLang="en-US" sz="1600" b="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結婚の障壁は「経済的理由」「出会い」</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dirty="0">
                          <a:solidFill>
                            <a:schemeClr val="tx1"/>
                          </a:solidFill>
                          <a:latin typeface="HGPｺﾞｼｯｸM" panose="020B0600000000000000" pitchFamily="50" charset="-128"/>
                          <a:ea typeface="HGPｺﾞｼｯｸM" panose="020B0600000000000000" pitchFamily="50" charset="-128"/>
                        </a:rPr>
                        <a:t>*結婚する際に障がいとなること</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［大阪府「</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WEB</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アンケート」（</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2024</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年）］　</a:t>
                      </a:r>
                      <a:r>
                        <a:rPr kumimoji="1" lang="ja-JP" altLang="en-US" sz="1400" dirty="0">
                          <a:solidFill>
                            <a:schemeClr val="tx1"/>
                          </a:solidFill>
                          <a:latin typeface="HGPｺﾞｼｯｸM" panose="020B0600000000000000" pitchFamily="50" charset="-128"/>
                          <a:ea typeface="HGPｺﾞｼｯｸM" panose="020B0600000000000000" pitchFamily="50" charset="-128"/>
                        </a:rPr>
                        <a:t>　</a:t>
                      </a:r>
                      <a:endParaRPr kumimoji="1" lang="en-US" altLang="ja-JP" sz="14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・「収入など経済的理由」</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50.3</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39.2</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b="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相手が見つからない」</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33.3</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34.7</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b="0" spc="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spc="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pc="0" baseline="0" dirty="0">
                          <a:solidFill>
                            <a:schemeClr val="tx1"/>
                          </a:solidFill>
                          <a:latin typeface="HGPｺﾞｼｯｸM" panose="020B0600000000000000" pitchFamily="50" charset="-128"/>
                          <a:ea typeface="HGPｺﾞｼｯｸM" panose="020B0600000000000000" pitchFamily="50" charset="-128"/>
                        </a:rPr>
                        <a:t>多忙・転勤など職業や仕事上の理由」</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spc="0" baseline="0" dirty="0">
                          <a:solidFill>
                            <a:schemeClr val="tx1"/>
                          </a:solidFill>
                          <a:latin typeface="HGPｺﾞｼｯｸM" panose="020B0600000000000000" pitchFamily="50" charset="-128"/>
                          <a:ea typeface="HGPｺﾞｼｯｸM" panose="020B0600000000000000" pitchFamily="50" charset="-128"/>
                        </a:rPr>
                        <a:t>28.6</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spc="0" baseline="0" dirty="0">
                          <a:solidFill>
                            <a:schemeClr val="tx1"/>
                          </a:solidFill>
                          <a:latin typeface="HGPｺﾞｼｯｸM" panose="020B0600000000000000" pitchFamily="50" charset="-128"/>
                          <a:ea typeface="HGPｺﾞｼｯｸM" panose="020B0600000000000000" pitchFamily="50" charset="-128"/>
                        </a:rPr>
                        <a:t>27.1</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a:t>
                      </a:r>
                      <a:endParaRPr kumimoji="1" lang="ja-JP" altLang="en-US" sz="400" b="0" spc="-100" baseline="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6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sng" strike="noStrike" spc="0" baseline="0" dirty="0">
                          <a:solidFill>
                            <a:srgbClr val="FF0000"/>
                          </a:solidFill>
                          <a:latin typeface="HGPｺﾞｼｯｸM" panose="020B0600000000000000" pitchFamily="50" charset="-128"/>
                          <a:ea typeface="HGPｺﾞｼｯｸM" panose="020B0600000000000000" pitchFamily="50" charset="-128"/>
                        </a:rPr>
                        <a:t>未婚者が思う結婚のデメリットは「現在の生活リズムが崩れること」</a:t>
                      </a:r>
                      <a:endParaRPr kumimoji="1" lang="en-US" altLang="ja-JP" sz="1600" b="1" u="sng" strike="noStrike" spc="0" baseline="0" dirty="0">
                        <a:solidFill>
                          <a:srgbClr val="FF0000"/>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kern="1200" spc="-120" baseline="0" dirty="0">
                          <a:solidFill>
                            <a:schemeClr val="tx1"/>
                          </a:solidFill>
                          <a:latin typeface="HGPｺﾞｼｯｸM" panose="020B0600000000000000" pitchFamily="50" charset="-128"/>
                          <a:ea typeface="HGPｺﾞｼｯｸM" panose="020B0600000000000000" pitchFamily="50" charset="-128"/>
                          <a:cs typeface="+mn-cs"/>
                        </a:rPr>
                        <a:t>　  　＊結婚のデメリット</a:t>
                      </a:r>
                      <a:r>
                        <a:rPr kumimoji="1" lang="ja-JP" altLang="en-US" sz="1200" kern="1200" spc="-100" baseline="0" dirty="0">
                          <a:solidFill>
                            <a:schemeClr val="tx1"/>
                          </a:solidFill>
                          <a:latin typeface="HGPｺﾞｼｯｸM" panose="020B0600000000000000" pitchFamily="50" charset="-128"/>
                          <a:ea typeface="HGPｺﾞｼｯｸM" panose="020B0600000000000000" pitchFamily="50" charset="-128"/>
                          <a:cs typeface="+mn-cs"/>
                        </a:rPr>
                        <a:t>［こども家庭庁「若者のライフデザインや出会いに関する意識調査」（</a:t>
                      </a:r>
                      <a:r>
                        <a:rPr kumimoji="1" lang="en-US" altLang="ja-JP" sz="1200" kern="1200" spc="-100" baseline="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kern="1200" spc="-100" baseline="0" dirty="0">
                          <a:solidFill>
                            <a:schemeClr val="tx1"/>
                          </a:solidFill>
                          <a:latin typeface="HGPｺﾞｼｯｸM" panose="020B0600000000000000" pitchFamily="50" charset="-128"/>
                          <a:ea typeface="HGPｺﾞｼｯｸM" panose="020B0600000000000000" pitchFamily="50" charset="-128"/>
                          <a:cs typeface="+mn-cs"/>
                        </a:rPr>
                        <a:t>） ］</a:t>
                      </a:r>
                      <a:endParaRPr kumimoji="1" lang="en-US" altLang="ja-JP" sz="1200" b="0" kern="1200" spc="-100" baseline="0" dirty="0">
                        <a:solidFill>
                          <a:schemeClr val="tx1"/>
                        </a:solidFill>
                        <a:latin typeface="HGPｺﾞｼｯｸM" panose="020B0600000000000000" pitchFamily="50" charset="-128"/>
                        <a:ea typeface="HGPｺﾞｼｯｸM" panose="020B0600000000000000" pitchFamily="50" charset="-128"/>
                        <a:cs typeface="+mn-cs"/>
                      </a:endParaRPr>
                    </a:p>
                    <a:p>
                      <a:pPr>
                        <a:lnSpc>
                          <a:spcPct val="100000"/>
                        </a:lnSpc>
                      </a:pPr>
                      <a:r>
                        <a:rPr kumimoji="1" lang="ja-JP" altLang="en-US" sz="14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trike="noStrike" dirty="0">
                          <a:solidFill>
                            <a:schemeClr val="tx1"/>
                          </a:solidFill>
                          <a:latin typeface="HGPｺﾞｼｯｸM" panose="020B0600000000000000" pitchFamily="50" charset="-128"/>
                          <a:ea typeface="HGPｺﾞｼｯｸM" panose="020B0600000000000000" pitchFamily="50" charset="-128"/>
                        </a:rPr>
                        <a:t>自分の時間が減る」</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20</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代 </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46.3</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代 </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54.4</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6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sng" strike="noStrike" dirty="0">
                          <a:solidFill>
                            <a:srgbClr val="FF0000"/>
                          </a:solidFill>
                          <a:latin typeface="HGPｺﾞｼｯｸM" panose="020B0600000000000000" pitchFamily="50" charset="-128"/>
                          <a:ea typeface="HGPｺﾞｼｯｸM" panose="020B0600000000000000" pitchFamily="50" charset="-128"/>
                        </a:rPr>
                        <a:t>未婚者の多くは「本気で結婚相手を探していない」</a:t>
                      </a:r>
                      <a:endParaRPr kumimoji="1" lang="en-US" altLang="ja-JP" sz="1600" b="1" u="sng" strike="noStrike"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1" u="none" strike="noStrike" spc="-12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kern="1200" spc="-12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400" b="0" u="none" strike="noStrike" spc="-120" baseline="0" dirty="0">
                          <a:solidFill>
                            <a:schemeClr val="tx1"/>
                          </a:solidFill>
                          <a:latin typeface="HGPｺﾞｼｯｸM" panose="020B0600000000000000" pitchFamily="50" charset="-128"/>
                          <a:ea typeface="HGPｺﾞｼｯｸM" panose="020B0600000000000000" pitchFamily="50" charset="-128"/>
                        </a:rPr>
                        <a:t>結婚相手を見つけること</a:t>
                      </a:r>
                      <a:r>
                        <a:rPr kumimoji="1" lang="ja-JP" altLang="en-US" sz="1200" b="0" u="none" strike="noStrike" spc="-150" baseline="0" dirty="0">
                          <a:solidFill>
                            <a:schemeClr val="tx1"/>
                          </a:solidFill>
                          <a:latin typeface="HGPｺﾞｼｯｸM" panose="020B0600000000000000" pitchFamily="50" charset="-128"/>
                          <a:ea typeface="HGPｺﾞｼｯｸM" panose="020B0600000000000000" pitchFamily="50" charset="-128"/>
                        </a:rPr>
                        <a:t>［こども家庭庁</a:t>
                      </a:r>
                      <a:r>
                        <a:rPr kumimoji="1" lang="ja-JP" altLang="en-US" sz="1200" kern="1200" spc="-150" baseline="0" dirty="0">
                          <a:solidFill>
                            <a:schemeClr val="tx1"/>
                          </a:solidFill>
                          <a:latin typeface="HGPｺﾞｼｯｸM" panose="020B0600000000000000" pitchFamily="50" charset="-128"/>
                          <a:ea typeface="HGPｺﾞｼｯｸM" panose="020B0600000000000000" pitchFamily="50" charset="-128"/>
                          <a:cs typeface="+mn-cs"/>
                        </a:rPr>
                        <a:t>「若者のライフデザインや出会いに関する意識調査」（</a:t>
                      </a:r>
                      <a:r>
                        <a:rPr kumimoji="1" lang="en-US" altLang="ja-JP" sz="1200" kern="1200" spc="-150" baseline="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kern="1200" spc="-150" baseline="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strike="noStrike" spc="-150" baseline="0" dirty="0">
                        <a:solidFill>
                          <a:schemeClr val="accent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strike="noStrike" dirty="0">
                          <a:solidFill>
                            <a:schemeClr val="tx1"/>
                          </a:solidFill>
                          <a:latin typeface="HGPｺﾞｼｯｸM" panose="020B0600000000000000" pitchFamily="50" charset="-128"/>
                          <a:ea typeface="HGPｺﾞｼｯｸM" panose="020B0600000000000000" pitchFamily="50" charset="-128"/>
                        </a:rPr>
                        <a:t>　　　　・「全く行動していない／あまり行動していない」の割合が８割超</a:t>
                      </a:r>
                      <a:endParaRPr kumimoji="1" lang="en-US" altLang="ja-JP" sz="1400" b="0" u="none" strike="noStrik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strike="noStrike"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600" b="1" u="sng" strike="noStrike" kern="1200" dirty="0">
                          <a:solidFill>
                            <a:srgbClr val="FF0000"/>
                          </a:solidFill>
                          <a:latin typeface="HGPｺﾞｼｯｸM" panose="020B0600000000000000" pitchFamily="50" charset="-128"/>
                          <a:ea typeface="HGPｺﾞｼｯｸM" panose="020B0600000000000000" pitchFamily="50" charset="-128"/>
                          <a:cs typeface="+mn-cs"/>
                        </a:rPr>
                        <a:t>家族の姿の変化（家族観の変化）</a:t>
                      </a:r>
                      <a:endParaRPr kumimoji="1" lang="en-US" altLang="ja-JP" sz="1600" b="1" u="sng" strike="noStrike" kern="1200" dirty="0">
                        <a:solidFill>
                          <a:srgbClr val="FF0000"/>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600" strike="noStrik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kern="1200" spc="-12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400" b="0" u="none" strike="noStrike" kern="1200" dirty="0">
                          <a:solidFill>
                            <a:schemeClr val="tx1"/>
                          </a:solidFill>
                          <a:latin typeface="HGPｺﾞｼｯｸM" panose="020B0600000000000000" pitchFamily="50" charset="-128"/>
                          <a:ea typeface="HGPｺﾞｼｯｸM" panose="020B0600000000000000" pitchFamily="50" charset="-128"/>
                          <a:cs typeface="+mn-cs"/>
                        </a:rPr>
                        <a:t>昭和時代の固定観念が崩れ、生き方が多様化</a:t>
                      </a:r>
                      <a:r>
                        <a:rPr kumimoji="1" lang="ja-JP" altLang="en-US" sz="1200" b="0" u="none" strike="noStrike" spc="-150" baseline="0" dirty="0">
                          <a:solidFill>
                            <a:schemeClr val="tx1"/>
                          </a:solidFill>
                          <a:latin typeface="HGPｺﾞｼｯｸM" panose="020B0600000000000000" pitchFamily="50" charset="-128"/>
                          <a:ea typeface="HGPｺﾞｼｯｸM" panose="020B0600000000000000" pitchFamily="50" charset="-128"/>
                        </a:rPr>
                        <a:t>［男女共同参画白書（</a:t>
                      </a:r>
                      <a:r>
                        <a:rPr kumimoji="1" lang="en-US" altLang="ja-JP" sz="1200" b="0" u="none" strike="noStrike" spc="-150" baseline="0" dirty="0">
                          <a:solidFill>
                            <a:schemeClr val="tx1"/>
                          </a:solidFill>
                          <a:latin typeface="HGPｺﾞｼｯｸM" panose="020B0600000000000000" pitchFamily="50" charset="-128"/>
                          <a:ea typeface="HGPｺﾞｼｯｸM" panose="020B0600000000000000" pitchFamily="50" charset="-128"/>
                        </a:rPr>
                        <a:t>R4</a:t>
                      </a:r>
                      <a:r>
                        <a:rPr kumimoji="1" lang="ja-JP" altLang="en-US" sz="1200" b="0" u="none" strike="noStrike" spc="-150" baseline="0" dirty="0">
                          <a:solidFill>
                            <a:schemeClr val="tx1"/>
                          </a:solidFill>
                          <a:latin typeface="HGPｺﾞｼｯｸM" panose="020B0600000000000000" pitchFamily="50" charset="-128"/>
                          <a:ea typeface="HGPｺﾞｼｯｸM" panose="020B0600000000000000" pitchFamily="50" charset="-128"/>
                        </a:rPr>
                        <a:t>）</a:t>
                      </a:r>
                      <a:r>
                        <a:rPr kumimoji="1" lang="ja-JP" altLang="en-US" sz="1200" kern="1200" spc="-150" baseline="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kern="1200" spc="-15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en-US" altLang="ja-JP"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en-US" altLang="ja-JP"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1980</a:t>
                      </a:r>
                      <a:r>
                        <a:rPr kumimoji="1" lang="ja-JP" altLang="en-US"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年　「夫婦と子ども」「３世代世帯」が全世帯の６割</a:t>
                      </a:r>
                      <a:endParaRPr kumimoji="1" lang="en-US" altLang="ja-JP"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2020</a:t>
                      </a:r>
                      <a:r>
                        <a:rPr kumimoji="1" lang="ja-JP" altLang="en-US"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年　「単身世帯」 </a:t>
                      </a:r>
                      <a:r>
                        <a:rPr kumimoji="1" lang="en-US" altLang="ja-JP"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38</a:t>
                      </a:r>
                      <a:r>
                        <a:rPr kumimoji="1" lang="ja-JP" altLang="en-US"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％、「夫婦と子ども」 </a:t>
                      </a:r>
                      <a:r>
                        <a:rPr kumimoji="1" lang="en-US" altLang="ja-JP"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25</a:t>
                      </a:r>
                      <a:r>
                        <a:rPr kumimoji="1" lang="ja-JP" altLang="en-US" sz="1200" b="0" u="none" strike="noStrike" kern="1200" spc="-15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200" strike="noStrike" kern="1200" dirty="0">
                          <a:solidFill>
                            <a:schemeClr val="tx1"/>
                          </a:solidFill>
                          <a:latin typeface="HGPｺﾞｼｯｸM" panose="020B0600000000000000" pitchFamily="50" charset="-128"/>
                          <a:ea typeface="HGPｺﾞｼｯｸM" panose="020B0600000000000000" pitchFamily="50" charset="-128"/>
                          <a:cs typeface="+mn-cs"/>
                        </a:rPr>
                        <a:t>　　　　　</a:t>
                      </a:r>
                      <a:endParaRPr kumimoji="1" lang="en-US" altLang="ja-JP" sz="1200" b="0" u="none" strike="noStrike" kern="1200" dirty="0">
                        <a:solidFill>
                          <a:schemeClr val="tx1"/>
                        </a:solidFill>
                        <a:latin typeface="HGPｺﾞｼｯｸM" panose="020B0600000000000000" pitchFamily="50" charset="-128"/>
                        <a:ea typeface="HGPｺﾞｼｯｸM" panose="020B0600000000000000" pitchFamily="50" charset="-128"/>
                        <a:cs typeface="+mn-cs"/>
                      </a:endParaRPr>
                    </a:p>
                  </a:txBody>
                  <a:tcPr>
                    <a:solidFill>
                      <a:schemeClr val="accent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8" name="表 16">
            <a:extLst>
              <a:ext uri="{FF2B5EF4-FFF2-40B4-BE49-F238E27FC236}">
                <a16:creationId xmlns:a16="http://schemas.microsoft.com/office/drawing/2014/main" id="{1617763C-849A-402F-AA8C-9C7417D4AD6C}"/>
              </a:ext>
            </a:extLst>
          </p:cNvPr>
          <p:cNvGraphicFramePr>
            <a:graphicFrameLocks noGrp="1"/>
          </p:cNvGraphicFramePr>
          <p:nvPr>
            <p:extLst>
              <p:ext uri="{D42A27DB-BD31-4B8C-83A1-F6EECF244321}">
                <p14:modId xmlns:p14="http://schemas.microsoft.com/office/powerpoint/2010/main" val="3735145256"/>
              </p:ext>
            </p:extLst>
          </p:nvPr>
        </p:nvGraphicFramePr>
        <p:xfrm>
          <a:off x="6400800" y="3657396"/>
          <a:ext cx="6300000" cy="4307225"/>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308661">
                <a:tc>
                  <a:txBody>
                    <a:bodyPr/>
                    <a:lstStyle/>
                    <a:p>
                      <a:pPr algn="ctr"/>
                      <a:r>
                        <a:rPr kumimoji="1" lang="ja-JP" altLang="en-US" sz="1800" dirty="0">
                          <a:latin typeface="BIZ UDPゴシック" panose="020B0400000000000000" pitchFamily="50" charset="-128"/>
                          <a:ea typeface="BIZ UDPゴシック" panose="020B0400000000000000" pitchFamily="50" charset="-128"/>
                        </a:rPr>
                        <a:t>有配偶出生率の低下</a:t>
                      </a:r>
                    </a:p>
                  </a:txBody>
                  <a:tcPr>
                    <a:solidFill>
                      <a:schemeClr val="accent6"/>
                    </a:solidFill>
                  </a:tcPr>
                </a:tc>
                <a:extLst>
                  <a:ext uri="{0D108BD9-81ED-4DB2-BD59-A6C34878D82A}">
                    <a16:rowId xmlns:a16="http://schemas.microsoft.com/office/drawing/2014/main" val="3067193788"/>
                  </a:ext>
                </a:extLst>
              </a:tr>
              <a:tr h="3941465">
                <a:tc>
                  <a:txBody>
                    <a:bodyPr/>
                    <a:lstStyle/>
                    <a:p>
                      <a:pPr>
                        <a:lnSpc>
                          <a:spcPct val="100000"/>
                        </a:lnSpc>
                      </a:pPr>
                      <a:r>
                        <a:rPr kumimoji="1" lang="ja-JP" altLang="en-US" sz="1800" dirty="0">
                          <a:latin typeface="BIZ UDPゴシック" panose="020B0400000000000000" pitchFamily="50" charset="-128"/>
                          <a:ea typeface="BIZ UDPゴシック" panose="020B0400000000000000" pitchFamily="50" charset="-128"/>
                        </a:rPr>
                        <a:t>■出産・子育てしづらい社会環境</a:t>
                      </a:r>
                      <a:r>
                        <a:rPr kumimoji="1" lang="en-US" altLang="ja-JP" sz="1800" dirty="0">
                          <a:latin typeface="BIZ UDPゴシック" panose="020B0400000000000000" pitchFamily="50" charset="-128"/>
                          <a:ea typeface="BIZ UDPゴシック" panose="020B0400000000000000" pitchFamily="50" charset="-128"/>
                        </a:rPr>
                        <a:t>(</a:t>
                      </a:r>
                      <a:r>
                        <a:rPr kumimoji="1" lang="ja-JP" altLang="en-US" sz="1800" dirty="0">
                          <a:latin typeface="BIZ UDPゴシック" panose="020B0400000000000000" pitchFamily="50" charset="-128"/>
                          <a:ea typeface="BIZ UDPゴシック" panose="020B0400000000000000" pitchFamily="50" charset="-128"/>
                        </a:rPr>
                        <a:t>経済的・身体的負担</a:t>
                      </a:r>
                      <a:r>
                        <a:rPr kumimoji="1" lang="en-US" altLang="ja-JP" sz="1800" dirty="0">
                          <a:latin typeface="BIZ UDPゴシック" panose="020B0400000000000000" pitchFamily="50" charset="-128"/>
                          <a:ea typeface="BIZ UDPゴシック" panose="020B0400000000000000" pitchFamily="50" charset="-128"/>
                        </a:rPr>
                        <a:t>)</a:t>
                      </a:r>
                    </a:p>
                    <a:p>
                      <a:pPr>
                        <a:lnSpc>
                          <a:spcPct val="100000"/>
                        </a:lnSpc>
                      </a:pPr>
                      <a:r>
                        <a:rPr kumimoji="1" lang="ja-JP" altLang="en-US" sz="1600" dirty="0">
                          <a:latin typeface="HGPｺﾞｼｯｸM" panose="020B0600000000000000" pitchFamily="50" charset="-128"/>
                          <a:ea typeface="HGPｺﾞｼｯｸM" panose="020B0600000000000000" pitchFamily="50" charset="-128"/>
                        </a:rPr>
                        <a:t>　○</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出産・育児における経済的負担、晩婚化に伴う身体的負担の増大</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kern="1200" spc="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kern="1200" spc="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spc="0" baseline="0" dirty="0">
                          <a:latin typeface="HGPｺﾞｼｯｸM" panose="020B0600000000000000" pitchFamily="50" charset="-128"/>
                          <a:ea typeface="HGPｺﾞｼｯｸM" panose="020B0600000000000000" pitchFamily="50" charset="-128"/>
                        </a:rPr>
                        <a:t>夫婦が理想の子ども数を持たない理由</a:t>
                      </a:r>
                      <a:endParaRPr kumimoji="1" lang="en-US" altLang="ja-JP" sz="1400" spc="0" baseline="0" dirty="0">
                        <a:latin typeface="HGPｺﾞｼｯｸM" panose="020B0600000000000000" pitchFamily="50" charset="-128"/>
                        <a:ea typeface="HGPｺﾞｼｯｸM" panose="020B0600000000000000" pitchFamily="50" charset="-128"/>
                      </a:endParaRPr>
                    </a:p>
                    <a:p>
                      <a:pPr>
                        <a:lnSpc>
                          <a:spcPct val="100000"/>
                        </a:lnSpc>
                      </a:pPr>
                      <a:r>
                        <a:rPr kumimoji="1" lang="en-US" altLang="ja-JP" sz="1400" spc="0" baseline="0" dirty="0">
                          <a:latin typeface="HGPｺﾞｼｯｸM" panose="020B0600000000000000" pitchFamily="50" charset="-128"/>
                          <a:ea typeface="HGPｺﾞｼｯｸM" panose="020B0600000000000000" pitchFamily="50" charset="-128"/>
                        </a:rPr>
                        <a:t>                                 </a:t>
                      </a:r>
                      <a:r>
                        <a:rPr kumimoji="1" lang="ja-JP" altLang="en-US" sz="1200" spc="0" baseline="0" dirty="0">
                          <a:latin typeface="HGPｺﾞｼｯｸM" panose="020B0600000000000000" pitchFamily="50" charset="-128"/>
                          <a:ea typeface="HGPｺﾞｼｯｸM" panose="020B0600000000000000" pitchFamily="50" charset="-128"/>
                        </a:rPr>
                        <a:t>［</a:t>
                      </a:r>
                      <a:r>
                        <a:rPr kumimoji="1" lang="ja-JP" altLang="en-US" sz="1200" kern="1200" spc="0" baseline="0" dirty="0">
                          <a:solidFill>
                            <a:schemeClr val="tx1"/>
                          </a:solidFill>
                          <a:latin typeface="HGPｺﾞｼｯｸM" panose="020B0600000000000000" pitchFamily="50" charset="-128"/>
                          <a:ea typeface="HGPｺﾞｼｯｸM" panose="020B0600000000000000" pitchFamily="50" charset="-128"/>
                          <a:cs typeface="+mn-cs"/>
                        </a:rPr>
                        <a:t>国立社会保障・人口問題研究所「第</a:t>
                      </a:r>
                      <a:r>
                        <a:rPr kumimoji="1" lang="en-US" altLang="ja-JP" sz="1200" kern="1200" spc="0" baseline="0" dirty="0">
                          <a:solidFill>
                            <a:schemeClr val="tx1"/>
                          </a:solidFill>
                          <a:latin typeface="HGPｺﾞｼｯｸM" panose="020B0600000000000000" pitchFamily="50" charset="-128"/>
                          <a:ea typeface="HGPｺﾞｼｯｸM" panose="020B0600000000000000" pitchFamily="50" charset="-128"/>
                          <a:cs typeface="+mn-cs"/>
                        </a:rPr>
                        <a:t>16</a:t>
                      </a:r>
                      <a:r>
                        <a:rPr kumimoji="1" lang="ja-JP" altLang="en-US" sz="1200" kern="1200" spc="0" baseline="0" dirty="0">
                          <a:solidFill>
                            <a:schemeClr val="tx1"/>
                          </a:solidFill>
                          <a:latin typeface="HGPｺﾞｼｯｸM" panose="020B0600000000000000" pitchFamily="50" charset="-128"/>
                          <a:ea typeface="HGPｺﾞｼｯｸM" panose="020B0600000000000000" pitchFamily="50" charset="-128"/>
                          <a:cs typeface="+mn-cs"/>
                        </a:rPr>
                        <a:t>回出生動向基本調査」］</a:t>
                      </a:r>
                      <a:endParaRPr kumimoji="1" lang="en-US" altLang="ja-JP" sz="1200" spc="0" baseline="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effectLst/>
                          <a:latin typeface="HGPｺﾞｼｯｸM" panose="020B0600000000000000" pitchFamily="50" charset="-128"/>
                          <a:ea typeface="HGPｺﾞｼｯｸM" panose="020B0600000000000000" pitchFamily="50" charset="-128"/>
                        </a:rPr>
                        <a:t>　　　・「子育てや教育にお金がかかりすぎるから」</a:t>
                      </a:r>
                      <a:r>
                        <a:rPr kumimoji="1" lang="en-US" altLang="ja-JP" sz="1200" b="0" u="none" dirty="0">
                          <a:solidFill>
                            <a:schemeClr val="tx1"/>
                          </a:solidFill>
                          <a:effectLst/>
                          <a:latin typeface="HGPｺﾞｼｯｸM" panose="020B0600000000000000" pitchFamily="50" charset="-128"/>
                          <a:ea typeface="HGPｺﾞｼｯｸM" panose="020B0600000000000000" pitchFamily="50" charset="-128"/>
                        </a:rPr>
                        <a:t>(52.6%)</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・「高年齢で生むのは嫌だから」</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(40.4%)</a:t>
                      </a: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・「欲しいけれどもできないから」</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(23.9%)</a:t>
                      </a:r>
                    </a:p>
                    <a:p>
                      <a:pPr>
                        <a:lnSpc>
                          <a:spcPct val="100000"/>
                        </a:lnSpc>
                      </a:pPr>
                      <a:r>
                        <a:rPr kumimoji="1" lang="ja-JP" altLang="en-US" sz="1800" dirty="0">
                          <a:latin typeface="BIZ UDPゴシック" panose="020B0400000000000000" pitchFamily="50" charset="-128"/>
                          <a:ea typeface="BIZ UDPゴシック" panose="020B0400000000000000" pitchFamily="50" charset="-128"/>
                        </a:rPr>
                        <a:t>■家事・育児と仕事の両立の難しさ</a:t>
                      </a:r>
                      <a:endParaRPr kumimoji="1" lang="en-US" altLang="ja-JP" sz="1800" dirty="0">
                        <a:latin typeface="BIZ UDPゴシック" panose="020B0400000000000000" pitchFamily="50" charset="-128"/>
                        <a:ea typeface="BIZ UDPゴシック" panose="020B0400000000000000" pitchFamily="50" charset="-128"/>
                      </a:endParaRPr>
                    </a:p>
                    <a:p>
                      <a:pPr>
                        <a:lnSpc>
                          <a:spcPct val="100000"/>
                        </a:lnSpc>
                      </a:pPr>
                      <a:r>
                        <a:rPr kumimoji="1" lang="ja-JP" altLang="en-US" sz="1600" dirty="0">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男性の育児休業の取得が依然として難しい</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dirty="0">
                          <a:solidFill>
                            <a:schemeClr val="tx1"/>
                          </a:solidFill>
                          <a:latin typeface="HGPｺﾞｼｯｸM" panose="020B0600000000000000" pitchFamily="50" charset="-128"/>
                          <a:ea typeface="HGPｺﾞｼｯｸM" panose="020B0600000000000000" pitchFamily="50" charset="-128"/>
                        </a:rPr>
                        <a:t>男性の出産時育児休業（産後パパ育休）に関する企業調査</a:t>
                      </a:r>
                      <a:endParaRPr kumimoji="1" lang="en-US" altLang="ja-JP" sz="14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PｺﾞｼｯｸM" panose="020B0600000000000000" pitchFamily="50" charset="-128"/>
                          <a:ea typeface="HGPｺﾞｼｯｸM" panose="020B0600000000000000" pitchFamily="50" charset="-128"/>
                        </a:rPr>
                        <a:t>                                                    </a:t>
                      </a:r>
                      <a:r>
                        <a:rPr kumimoji="1" lang="ja-JP" altLang="en-US" sz="1200" dirty="0">
                          <a:solidFill>
                            <a:schemeClr val="tx1"/>
                          </a:solidFill>
                          <a:latin typeface="HGPｺﾞｼｯｸM" panose="020B0600000000000000" pitchFamily="50" charset="-128"/>
                          <a:ea typeface="HGPｺﾞｼｯｸM" panose="020B0600000000000000" pitchFamily="50" charset="-128"/>
                        </a:rPr>
                        <a:t>［</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大阪府「大阪府労働関係調査報告書」（</a:t>
                      </a:r>
                      <a:r>
                        <a:rPr kumimoji="1" lang="en-US" altLang="ja-JP" sz="1200" kern="1200" dirty="0">
                          <a:solidFill>
                            <a:schemeClr val="tx1"/>
                          </a:solidFill>
                          <a:latin typeface="HGPｺﾞｼｯｸM" panose="020B0600000000000000" pitchFamily="50" charset="-128"/>
                          <a:ea typeface="HGPｺﾞｼｯｸM" panose="020B0600000000000000" pitchFamily="50" charset="-128"/>
                          <a:cs typeface="+mn-cs"/>
                        </a:rPr>
                        <a:t>R7</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6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pc="-100" baseline="0" dirty="0">
                          <a:solidFill>
                            <a:schemeClr val="tx1"/>
                          </a:solidFill>
                          <a:latin typeface="HGPｺﾞｼｯｸM" panose="020B0600000000000000" pitchFamily="50" charset="-128"/>
                          <a:ea typeface="HGPｺﾞｼｯｸM" panose="020B0600000000000000" pitchFamily="50" charset="-128"/>
                        </a:rPr>
                        <a:t>「育児休業を取得してもカバーし合える体制を構築する時間が十分にない」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42.7</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・「男性自身に育児休業をとる意識が希薄」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25.0</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・「取得時の金銭的な不安から育児休業取得が進まない」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20.4</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endParaRPr kumimoji="1" lang="en-US" altLang="ja-JP" sz="4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600" b="1" u="none" dirty="0">
                          <a:solidFill>
                            <a:srgbClr val="FF0000"/>
                          </a:solidFill>
                          <a:latin typeface="HGPｺﾞｼｯｸM" panose="020B0600000000000000" pitchFamily="50" charset="-128"/>
                          <a:ea typeface="HGPｺﾞｼｯｸM" panose="020B06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ワンオペ育児が課題</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400" dirty="0">
                          <a:solidFill>
                            <a:schemeClr val="tx1"/>
                          </a:solidFill>
                          <a:latin typeface="HGPｺﾞｼｯｸM" panose="020B0600000000000000" pitchFamily="50" charset="-128"/>
                          <a:ea typeface="HGPｺﾞｼｯｸM" panose="020B0600000000000000" pitchFamily="50" charset="-128"/>
                        </a:rPr>
                        <a:t>子どもを持つ世帯の１日あたりの家事関連時間</a:t>
                      </a:r>
                      <a:r>
                        <a:rPr kumimoji="1" lang="ja-JP" altLang="en-US" sz="1200" dirty="0">
                          <a:solidFill>
                            <a:schemeClr val="tx1"/>
                          </a:solidFill>
                          <a:latin typeface="HGPｺﾞｼｯｸM" panose="020B0600000000000000" pitchFamily="50" charset="-128"/>
                          <a:ea typeface="HGPｺﾞｼｯｸM" panose="020B0600000000000000" pitchFamily="50" charset="-128"/>
                        </a:rPr>
                        <a:t>［</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総務省「社会生活基本調査」］</a:t>
                      </a:r>
                      <a:endParaRPr kumimoji="1" lang="en-US" altLang="ja-JP" sz="12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1" u="none" dirty="0">
                          <a:solidFill>
                            <a:srgbClr val="FF0000"/>
                          </a:solidFill>
                          <a:latin typeface="HGPｺﾞｼｯｸM" panose="020B0600000000000000" pitchFamily="50" charset="-128"/>
                          <a:ea typeface="HGPｺﾞｼｯｸM" panose="020B0600000000000000" pitchFamily="50" charset="-128"/>
                        </a:rPr>
                        <a:t>　　　</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・夫婦間に</a:t>
                      </a:r>
                      <a:r>
                        <a:rPr kumimoji="1" lang="en-US" altLang="ja-JP" sz="1400" b="0" u="none" dirty="0">
                          <a:solidFill>
                            <a:schemeClr val="tx1"/>
                          </a:solidFill>
                          <a:latin typeface="HGPｺﾞｼｯｸM" panose="020B0600000000000000" pitchFamily="50" charset="-128"/>
                          <a:ea typeface="HGPｺﾞｼｯｸM" panose="020B0600000000000000" pitchFamily="50" charset="-128"/>
                        </a:rPr>
                        <a:t>6</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時間以上の差</a:t>
                      </a:r>
                      <a:endParaRPr kumimoji="1" lang="en-US" altLang="ja-JP" sz="1400" b="0" u="none" dirty="0">
                        <a:solidFill>
                          <a:schemeClr val="tx1"/>
                        </a:solidFill>
                        <a:latin typeface="HGPｺﾞｼｯｸM" panose="020B0600000000000000" pitchFamily="50" charset="-128"/>
                        <a:ea typeface="HGPｺﾞｼｯｸM" panose="020B0600000000000000" pitchFamily="50" charset="-128"/>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9" name="表 16">
            <a:extLst>
              <a:ext uri="{FF2B5EF4-FFF2-40B4-BE49-F238E27FC236}">
                <a16:creationId xmlns:a16="http://schemas.microsoft.com/office/drawing/2014/main" id="{DEA64D3F-6E3F-492C-AF5E-CE067C603C6D}"/>
              </a:ext>
            </a:extLst>
          </p:cNvPr>
          <p:cNvGraphicFramePr>
            <a:graphicFrameLocks noGrp="1"/>
          </p:cNvGraphicFramePr>
          <p:nvPr>
            <p:extLst>
              <p:ext uri="{D42A27DB-BD31-4B8C-83A1-F6EECF244321}">
                <p14:modId xmlns:p14="http://schemas.microsoft.com/office/powerpoint/2010/main" val="1685574087"/>
              </p:ext>
            </p:extLst>
          </p:nvPr>
        </p:nvGraphicFramePr>
        <p:xfrm>
          <a:off x="6393600" y="8006016"/>
          <a:ext cx="6300000" cy="1463563"/>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389389">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市町村間のバラツキ</a:t>
                      </a:r>
                    </a:p>
                  </a:txBody>
                  <a:tcPr>
                    <a:solidFill>
                      <a:schemeClr val="accent1"/>
                    </a:solidFill>
                  </a:tcPr>
                </a:tc>
                <a:extLst>
                  <a:ext uri="{0D108BD9-81ED-4DB2-BD59-A6C34878D82A}">
                    <a16:rowId xmlns:a16="http://schemas.microsoft.com/office/drawing/2014/main" val="3067193788"/>
                  </a:ext>
                </a:extLst>
              </a:tr>
              <a:tr h="1074174">
                <a:tc>
                  <a:txBody>
                    <a:bodyPr/>
                    <a:lstStyle/>
                    <a:p>
                      <a:pPr>
                        <a:lnSpc>
                          <a:spcPct val="100000"/>
                        </a:lnSpc>
                      </a:pPr>
                      <a:r>
                        <a:rPr kumimoji="1" lang="ja-JP" altLang="en-US" sz="1600" dirty="0">
                          <a:latin typeface="ＭＳ Ｐゴシック" panose="020B0600070205080204" pitchFamily="50" charset="-128"/>
                          <a:ea typeface="ＭＳ Ｐゴシック" panose="020B0600070205080204" pitchFamily="50" charset="-128"/>
                        </a:rPr>
                        <a:t>　</a:t>
                      </a:r>
                      <a:r>
                        <a:rPr kumimoji="1" lang="ja-JP" altLang="en-US" sz="1600" dirty="0">
                          <a:latin typeface="HGPｺﾞｼｯｸM" panose="020B0600000000000000" pitchFamily="50" charset="-128"/>
                          <a:ea typeface="HGPｺﾞｼｯｸM" panose="020B0600000000000000" pitchFamily="50" charset="-128"/>
                        </a:rPr>
                        <a:t>○合計特殊出生率は市町村によって差異がある</a:t>
                      </a:r>
                      <a:r>
                        <a:rPr kumimoji="1" lang="ja-JP" altLang="en-US" sz="1200" dirty="0">
                          <a:latin typeface="HGPｺﾞｼｯｸM" panose="020B0600000000000000" pitchFamily="50" charset="-128"/>
                          <a:ea typeface="HGPｺﾞｼｯｸM" panose="020B0600000000000000" pitchFamily="50" charset="-128"/>
                        </a:rPr>
                        <a:t>（高石市</a:t>
                      </a:r>
                      <a:r>
                        <a:rPr kumimoji="1" lang="en-US" altLang="ja-JP" sz="1200" dirty="0">
                          <a:latin typeface="HGPｺﾞｼｯｸM" panose="020B0600000000000000" pitchFamily="50" charset="-128"/>
                          <a:ea typeface="HGPｺﾞｼｯｸM" panose="020B0600000000000000" pitchFamily="50" charset="-128"/>
                        </a:rPr>
                        <a:t>1.58</a:t>
                      </a:r>
                      <a:r>
                        <a:rPr kumimoji="1" lang="ja-JP" altLang="en-US" sz="1200" dirty="0">
                          <a:latin typeface="HGPｺﾞｼｯｸM" panose="020B0600000000000000" pitchFamily="50" charset="-128"/>
                          <a:ea typeface="HGPｺﾞｼｯｸM" panose="020B0600000000000000" pitchFamily="50" charset="-128"/>
                        </a:rPr>
                        <a:t>～豊能町</a:t>
                      </a:r>
                      <a:r>
                        <a:rPr kumimoji="1" lang="en-US" altLang="ja-JP" sz="1200" dirty="0">
                          <a:latin typeface="HGPｺﾞｼｯｸM" panose="020B0600000000000000" pitchFamily="50" charset="-128"/>
                          <a:ea typeface="HGPｺﾞｼｯｸM" panose="020B0600000000000000" pitchFamily="50" charset="-128"/>
                        </a:rPr>
                        <a:t>0.92</a:t>
                      </a:r>
                      <a:r>
                        <a:rPr kumimoji="1" lang="ja-JP" altLang="en-US" sz="1200" dirty="0">
                          <a:latin typeface="HGPｺﾞｼｯｸM" panose="020B0600000000000000" pitchFamily="50" charset="-128"/>
                          <a:ea typeface="HGPｺﾞｼｯｸM" panose="020B0600000000000000" pitchFamily="50" charset="-128"/>
                        </a:rPr>
                        <a:t>）</a:t>
                      </a:r>
                      <a:endParaRPr kumimoji="1" lang="en-US" altLang="ja-JP" sz="120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600" dirty="0">
                          <a:latin typeface="HGPｺﾞｼｯｸM" panose="020B0600000000000000" pitchFamily="50" charset="-128"/>
                          <a:ea typeface="HGPｺﾞｼｯｸM" panose="020B06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○子育て支援施策・完全失業率についても地域でバラツキがある</a:t>
                      </a:r>
                      <a:endParaRPr kumimoji="1" lang="en-US" altLang="ja-JP" sz="16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endParaRPr kumimoji="1" lang="en-US" altLang="ja-JP" sz="1600" dirty="0">
                        <a:solidFill>
                          <a:schemeClr val="tx1"/>
                        </a:solidFill>
                        <a:latin typeface="HGPｺﾞｼｯｸM" panose="020B0600000000000000" pitchFamily="50" charset="-128"/>
                        <a:ea typeface="HGPｺﾞｼｯｸM" panose="020B0600000000000000" pitchFamily="50" charset="-128"/>
                      </a:endParaRPr>
                    </a:p>
                  </a:txBody>
                  <a:tcPr>
                    <a:solidFill>
                      <a:schemeClr val="accent1">
                        <a:lumMod val="20000"/>
                        <a:lumOff val="80000"/>
                      </a:schemeClr>
                    </a:solidFill>
                  </a:tcPr>
                </a:tc>
                <a:extLst>
                  <a:ext uri="{0D108BD9-81ED-4DB2-BD59-A6C34878D82A}">
                    <a16:rowId xmlns:a16="http://schemas.microsoft.com/office/drawing/2014/main" val="129510328"/>
                  </a:ext>
                </a:extLst>
              </a:tr>
            </a:tbl>
          </a:graphicData>
        </a:graphic>
      </p:graphicFrame>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12189175" y="9095725"/>
            <a:ext cx="444714"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１</a:t>
            </a:r>
          </a:p>
        </p:txBody>
      </p:sp>
      <p:sp>
        <p:nvSpPr>
          <p:cNvPr id="20" name="テキスト ボックス 19">
            <a:extLst>
              <a:ext uri="{FF2B5EF4-FFF2-40B4-BE49-F238E27FC236}">
                <a16:creationId xmlns:a16="http://schemas.microsoft.com/office/drawing/2014/main" id="{133403EF-4E02-47C4-8768-E8D959664538}"/>
              </a:ext>
            </a:extLst>
          </p:cNvPr>
          <p:cNvSpPr txBox="1"/>
          <p:nvPr/>
        </p:nvSpPr>
        <p:spPr>
          <a:xfrm>
            <a:off x="6727124" y="598003"/>
            <a:ext cx="5729631" cy="369332"/>
          </a:xfrm>
          <a:prstGeom prst="rect">
            <a:avLst/>
          </a:prstGeom>
          <a:solidFill>
            <a:schemeClr val="accent5">
              <a:lumMod val="40000"/>
              <a:lumOff val="60000"/>
            </a:schemeClr>
          </a:solidFill>
          <a:ln w="19050">
            <a:solidFill>
              <a:schemeClr val="accent5">
                <a:lumMod val="40000"/>
                <a:lumOff val="60000"/>
              </a:schemeClr>
            </a:solidFill>
          </a:ln>
        </p:spPr>
        <p:txBody>
          <a:bodyPr wrap="square" rtlCol="0">
            <a:spAutoFit/>
          </a:bodyPr>
          <a:lstStyle/>
          <a:p>
            <a:pPr algn="ctr"/>
            <a:r>
              <a:rPr lang="ja-JP" altLang="en-US" b="1" dirty="0">
                <a:latin typeface="BIZ UDPゴシック" panose="020B0400000000000000" pitchFamily="50" charset="-128"/>
                <a:ea typeface="BIZ UDPゴシック" panose="020B0400000000000000" pitchFamily="50" charset="-128"/>
              </a:rPr>
              <a:t>合計特殊出生率</a:t>
            </a:r>
          </a:p>
        </p:txBody>
      </p:sp>
      <p:sp>
        <p:nvSpPr>
          <p:cNvPr id="17" name="テキスト ボックス 16">
            <a:extLst>
              <a:ext uri="{FF2B5EF4-FFF2-40B4-BE49-F238E27FC236}">
                <a16:creationId xmlns:a16="http://schemas.microsoft.com/office/drawing/2014/main" id="{891042A5-04A3-4A22-BAF6-9DAEA6D74149}"/>
              </a:ext>
            </a:extLst>
          </p:cNvPr>
          <p:cNvSpPr txBox="1"/>
          <p:nvPr/>
        </p:nvSpPr>
        <p:spPr>
          <a:xfrm>
            <a:off x="10412873" y="763075"/>
            <a:ext cx="2043882" cy="246221"/>
          </a:xfrm>
          <a:prstGeom prst="rect">
            <a:avLst/>
          </a:prstGeom>
          <a:noFill/>
        </p:spPr>
        <p:txBody>
          <a:bodyPr wrap="square" rtlCol="0">
            <a:spAutoFit/>
          </a:bodyPr>
          <a:lstStyle/>
          <a:p>
            <a:pPr algn="r"/>
            <a:r>
              <a:rPr lang="ja-JP" altLang="en-US" sz="1000" dirty="0">
                <a:latin typeface="HGPｺﾞｼｯｸM" panose="020B0600000000000000" pitchFamily="50" charset="-128"/>
                <a:ea typeface="HGPｺﾞｼｯｸM" panose="020B0600000000000000" pitchFamily="50" charset="-128"/>
              </a:rPr>
              <a:t>出典：厚生労働省「人口動態統計」</a:t>
            </a:r>
          </a:p>
        </p:txBody>
      </p:sp>
      <p:sp>
        <p:nvSpPr>
          <p:cNvPr id="3" name="テキスト ボックス 2">
            <a:extLst>
              <a:ext uri="{FF2B5EF4-FFF2-40B4-BE49-F238E27FC236}">
                <a16:creationId xmlns:a16="http://schemas.microsoft.com/office/drawing/2014/main" id="{C7606655-B515-454A-BF4B-E6B73B402C74}"/>
              </a:ext>
            </a:extLst>
          </p:cNvPr>
          <p:cNvSpPr txBox="1"/>
          <p:nvPr/>
        </p:nvSpPr>
        <p:spPr>
          <a:xfrm>
            <a:off x="3230880" y="3246120"/>
            <a:ext cx="1310640" cy="369332"/>
          </a:xfrm>
          <a:prstGeom prst="rect">
            <a:avLst/>
          </a:prstGeom>
          <a:noFill/>
        </p:spPr>
        <p:txBody>
          <a:bodyPr wrap="square" rtlCol="0">
            <a:spAutoFit/>
          </a:bodyPr>
          <a:lstStyle/>
          <a:p>
            <a:endParaRPr kumimoji="1" lang="ja-JP" altLang="en-US" dirty="0"/>
          </a:p>
        </p:txBody>
      </p:sp>
      <p:sp>
        <p:nvSpPr>
          <p:cNvPr id="6" name="テキスト ボックス 5">
            <a:extLst>
              <a:ext uri="{FF2B5EF4-FFF2-40B4-BE49-F238E27FC236}">
                <a16:creationId xmlns:a16="http://schemas.microsoft.com/office/drawing/2014/main" id="{581A9FA7-BFDA-4C9A-8260-92808ED117C4}"/>
              </a:ext>
            </a:extLst>
          </p:cNvPr>
          <p:cNvSpPr txBox="1"/>
          <p:nvPr/>
        </p:nvSpPr>
        <p:spPr>
          <a:xfrm>
            <a:off x="80880" y="707089"/>
            <a:ext cx="6300000"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sz="1800" b="0" i="0" u="none" strike="noStrike" kern="0" cap="none" spc="0" baseline="0">
                <a:solidFill>
                  <a:srgbClr val="000000"/>
                </a:solidFill>
                <a:uFillTx/>
              </a:defRPr>
            </a:pPr>
            <a:r>
              <a:rPr kumimoji="1" lang="ja-JP" altLang="en-US"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大阪府の</a:t>
            </a:r>
            <a:r>
              <a:rPr kumimoji="1" lang="ja-JP" altLang="en-US"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合計特殊出生率は、全国同様、過去最低を記録</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○令和７年３月に「大阪府子ども計画」を策定し、令和７年度に</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全庁一丸となって少子化対策をはじめとする子ども政策を推進</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していくため、知事をトップとする「大阪府子ども政策推進会議」</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を設置。</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p:txBody>
      </p:sp>
      <p:sp>
        <p:nvSpPr>
          <p:cNvPr id="2" name="正方形/長方形 1">
            <a:extLst>
              <a:ext uri="{FF2B5EF4-FFF2-40B4-BE49-F238E27FC236}">
                <a16:creationId xmlns:a16="http://schemas.microsoft.com/office/drawing/2014/main" id="{3A4BAB6E-6670-4905-BB00-9174573BB9CC}"/>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latin typeface="BIZ UDPゴシック" panose="020B0400000000000000" pitchFamily="50" charset="-128"/>
                <a:ea typeface="BIZ UDPゴシック" panose="020B0400000000000000" pitchFamily="50" charset="-128"/>
              </a:rPr>
              <a:t>０１　現状・課題認識</a:t>
            </a:r>
          </a:p>
        </p:txBody>
      </p:sp>
    </p:spTree>
    <p:extLst>
      <p:ext uri="{BB962C8B-B14F-4D97-AF65-F5344CB8AC3E}">
        <p14:creationId xmlns:p14="http://schemas.microsoft.com/office/powerpoint/2010/main" val="23590848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921240" y="9202615"/>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１９</a:t>
            </a:r>
          </a:p>
        </p:txBody>
      </p:sp>
      <p:sp>
        <p:nvSpPr>
          <p:cNvPr id="8" name="正方形/長方形 7">
            <a:extLst>
              <a:ext uri="{FF2B5EF4-FFF2-40B4-BE49-F238E27FC236}">
                <a16:creationId xmlns:a16="http://schemas.microsoft.com/office/drawing/2014/main" id="{D2E3EAD5-538A-4F12-9FCD-D4C46D649530}"/>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１１　参考指標　</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graphicFrame>
        <p:nvGraphicFramePr>
          <p:cNvPr id="2" name="表 2">
            <a:extLst>
              <a:ext uri="{FF2B5EF4-FFF2-40B4-BE49-F238E27FC236}">
                <a16:creationId xmlns:a16="http://schemas.microsoft.com/office/drawing/2014/main" id="{3316443A-4F10-4C47-A9E2-94088318D147}"/>
              </a:ext>
            </a:extLst>
          </p:cNvPr>
          <p:cNvGraphicFramePr>
            <a:graphicFrameLocks noGrp="1"/>
          </p:cNvGraphicFramePr>
          <p:nvPr>
            <p:extLst>
              <p:ext uri="{D42A27DB-BD31-4B8C-83A1-F6EECF244321}">
                <p14:modId xmlns:p14="http://schemas.microsoft.com/office/powerpoint/2010/main" val="2816232793"/>
              </p:ext>
            </p:extLst>
          </p:nvPr>
        </p:nvGraphicFramePr>
        <p:xfrm>
          <a:off x="237728" y="725714"/>
          <a:ext cx="12311744" cy="7309930"/>
        </p:xfrm>
        <a:graphic>
          <a:graphicData uri="http://schemas.openxmlformats.org/drawingml/2006/table">
            <a:tbl>
              <a:tblPr firstRow="1" bandRow="1">
                <a:tableStyleId>{5C22544A-7EE6-4342-B048-85BDC9FD1C3A}</a:tableStyleId>
              </a:tblPr>
              <a:tblGrid>
                <a:gridCol w="5107158">
                  <a:extLst>
                    <a:ext uri="{9D8B030D-6E8A-4147-A177-3AD203B41FA5}">
                      <a16:colId xmlns:a16="http://schemas.microsoft.com/office/drawing/2014/main" val="3536248249"/>
                    </a:ext>
                  </a:extLst>
                </a:gridCol>
                <a:gridCol w="7204586">
                  <a:extLst>
                    <a:ext uri="{9D8B030D-6E8A-4147-A177-3AD203B41FA5}">
                      <a16:colId xmlns:a16="http://schemas.microsoft.com/office/drawing/2014/main" val="4160968101"/>
                    </a:ext>
                  </a:extLst>
                </a:gridCol>
              </a:tblGrid>
              <a:tr h="458570">
                <a:tc>
                  <a:txBody>
                    <a:bodyPr/>
                    <a:lstStyle/>
                    <a:p>
                      <a:pPr algn="ctr"/>
                      <a:r>
                        <a:rPr kumimoji="1" lang="ja-JP" altLang="en-US" sz="1800" dirty="0">
                          <a:latin typeface="BIZ UDPゴシック" panose="020B0400000000000000" pitchFamily="50" charset="-128"/>
                          <a:ea typeface="BIZ UDPゴシック" panose="020B0400000000000000" pitchFamily="50" charset="-128"/>
                        </a:rPr>
                        <a:t>意識調査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800" dirty="0">
                          <a:latin typeface="BIZ UDPゴシック" panose="020B0400000000000000" pitchFamily="50" charset="-128"/>
                          <a:ea typeface="BIZ UDPゴシック" panose="020B0400000000000000" pitchFamily="50" charset="-128"/>
                        </a:rPr>
                        <a:t>直近数値</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2939867"/>
                  </a:ext>
                </a:extLst>
              </a:tr>
              <a:tr h="372373">
                <a:tc>
                  <a:txBody>
                    <a:bodyPr/>
                    <a:lstStyle/>
                    <a:p>
                      <a:pPr algn="l"/>
                      <a:r>
                        <a:rPr kumimoji="1" lang="ja-JP" altLang="en-US" sz="1300" dirty="0">
                          <a:latin typeface="BIZ UDPゴシック" panose="020B0400000000000000" pitchFamily="50" charset="-128"/>
                          <a:ea typeface="BIZ UDPゴシック" panose="020B0400000000000000" pitchFamily="50" charset="-128"/>
                        </a:rPr>
                        <a:t>●</a:t>
                      </a:r>
                      <a:r>
                        <a:rPr lang="ja-JP" altLang="en-US" sz="1300" dirty="0">
                          <a:latin typeface="BIZ UDPゴシック" panose="020B0400000000000000" pitchFamily="50" charset="-128"/>
                          <a:ea typeface="BIZ UDPゴシック" panose="020B0400000000000000" pitchFamily="50" charset="-128"/>
                        </a:rPr>
                        <a:t>子どもが何人ほしいかについて</a:t>
                      </a:r>
                      <a:endParaRPr kumimoji="1" lang="ja-JP" altLang="en-US" sz="13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2</a:t>
                      </a:r>
                      <a:r>
                        <a:rPr lang="ja-JP" altLang="en-US" sz="1200" dirty="0">
                          <a:latin typeface="BIZ UDPゴシック" panose="020B0400000000000000" pitchFamily="50" charset="-128"/>
                          <a:ea typeface="BIZ UDPゴシック" panose="020B0400000000000000" pitchFamily="50" charset="-128"/>
                        </a:rPr>
                        <a:t>人」が</a:t>
                      </a:r>
                      <a:r>
                        <a:rPr lang="en-US" altLang="ja-JP" sz="1200" dirty="0">
                          <a:latin typeface="BIZ UDPゴシック" panose="020B0400000000000000" pitchFamily="50" charset="-128"/>
                          <a:ea typeface="BIZ UDPゴシック" panose="020B0400000000000000" pitchFamily="50" charset="-128"/>
                        </a:rPr>
                        <a:t>48.4</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3</a:t>
                      </a:r>
                      <a:r>
                        <a:rPr lang="ja-JP" altLang="en-US" sz="1200" dirty="0">
                          <a:latin typeface="BIZ UDPゴシック" panose="020B0400000000000000" pitchFamily="50" charset="-128"/>
                          <a:ea typeface="BIZ UDPゴシック" panose="020B0400000000000000" pitchFamily="50" charset="-128"/>
                        </a:rPr>
                        <a:t>人」が</a:t>
                      </a:r>
                      <a:r>
                        <a:rPr lang="en-US" altLang="ja-JP" sz="1200" dirty="0">
                          <a:latin typeface="BIZ UDPゴシック" panose="020B0400000000000000" pitchFamily="50" charset="-128"/>
                          <a:ea typeface="BIZ UDPゴシック" panose="020B0400000000000000" pitchFamily="50" charset="-128"/>
                        </a:rPr>
                        <a:t>32.6</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1</a:t>
                      </a:r>
                      <a:r>
                        <a:rPr lang="ja-JP" altLang="en-US" sz="1200" dirty="0">
                          <a:latin typeface="BIZ UDPゴシック" panose="020B0400000000000000" pitchFamily="50" charset="-128"/>
                          <a:ea typeface="BIZ UDPゴシック" panose="020B0400000000000000" pitchFamily="50" charset="-128"/>
                        </a:rPr>
                        <a:t>人」が</a:t>
                      </a:r>
                      <a:r>
                        <a:rPr lang="en-US" altLang="ja-JP" sz="1200" dirty="0">
                          <a:latin typeface="BIZ UDPゴシック" panose="020B0400000000000000" pitchFamily="50" charset="-128"/>
                          <a:ea typeface="BIZ UDPゴシック" panose="020B0400000000000000" pitchFamily="50" charset="-128"/>
                        </a:rPr>
                        <a:t>8.1</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4</a:t>
                      </a:r>
                      <a:r>
                        <a:rPr lang="ja-JP" altLang="en-US" sz="1200" dirty="0">
                          <a:latin typeface="BIZ UDPゴシック" panose="020B0400000000000000" pitchFamily="50" charset="-128"/>
                          <a:ea typeface="BIZ UDPゴシック" panose="020B0400000000000000" pitchFamily="50" charset="-128"/>
                        </a:rPr>
                        <a:t>人以上」が</a:t>
                      </a:r>
                      <a:r>
                        <a:rPr lang="en-US" altLang="ja-JP" sz="1200" dirty="0">
                          <a:latin typeface="BIZ UDPゴシック" panose="020B0400000000000000" pitchFamily="50" charset="-128"/>
                          <a:ea typeface="BIZ UDPゴシック" panose="020B0400000000000000" pitchFamily="50" charset="-128"/>
                        </a:rPr>
                        <a:t>6.0</a:t>
                      </a:r>
                      <a:r>
                        <a:rPr lang="ja-JP" altLang="en-US"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3283100"/>
                  </a:ext>
                </a:extLst>
              </a:tr>
              <a:tr h="310310">
                <a:tc>
                  <a:txBody>
                    <a:bodyPr/>
                    <a:lstStyle/>
                    <a:p>
                      <a:pPr algn="l"/>
                      <a:r>
                        <a:rPr lang="ja-JP" altLang="en-US" sz="1300" dirty="0">
                          <a:latin typeface="BIZ UDPゴシック" panose="020B0400000000000000" pitchFamily="50" charset="-128"/>
                          <a:ea typeface="BIZ UDPゴシック" panose="020B0400000000000000" pitchFamily="50" charset="-128"/>
                        </a:rPr>
                        <a:t>●もう</a:t>
                      </a:r>
                      <a:r>
                        <a:rPr lang="en-US" altLang="ja-JP" sz="1300" dirty="0">
                          <a:latin typeface="BIZ UDPゴシック" panose="020B0400000000000000" pitchFamily="50" charset="-128"/>
                          <a:ea typeface="BIZ UDPゴシック" panose="020B0400000000000000" pitchFamily="50" charset="-128"/>
                        </a:rPr>
                        <a:t>1</a:t>
                      </a:r>
                      <a:r>
                        <a:rPr lang="ja-JP" altLang="en-US" sz="1300" dirty="0">
                          <a:latin typeface="BIZ UDPゴシック" panose="020B0400000000000000" pitchFamily="50" charset="-128"/>
                          <a:ea typeface="BIZ UDPゴシック" panose="020B0400000000000000" pitchFamily="50" charset="-128"/>
                        </a:rPr>
                        <a:t>人以上子どもを産みたいと思うかについて</a:t>
                      </a:r>
                      <a:endParaRPr kumimoji="1" lang="ja-JP" altLang="en-US" sz="13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・「持ちたいと思う」が</a:t>
                      </a:r>
                      <a:r>
                        <a:rPr lang="en-US" altLang="ja-JP" sz="1200" dirty="0">
                          <a:latin typeface="BIZ UDPゴシック" panose="020B0400000000000000" pitchFamily="50" charset="-128"/>
                          <a:ea typeface="BIZ UDPゴシック" panose="020B0400000000000000" pitchFamily="50" charset="-128"/>
                        </a:rPr>
                        <a:t>36.5</a:t>
                      </a:r>
                      <a:r>
                        <a:rPr lang="ja-JP" altLang="en-US" sz="1200" dirty="0">
                          <a:latin typeface="BIZ UDPゴシック" panose="020B0400000000000000" pitchFamily="50" charset="-128"/>
                          <a:ea typeface="BIZ UDPゴシック" panose="020B0400000000000000" pitchFamily="50" charset="-128"/>
                        </a:rPr>
                        <a:t>％、「持ちたいと思わない」が</a:t>
                      </a:r>
                      <a:r>
                        <a:rPr lang="en-US" altLang="ja-JP" sz="1200" dirty="0">
                          <a:latin typeface="BIZ UDPゴシック" panose="020B0400000000000000" pitchFamily="50" charset="-128"/>
                          <a:ea typeface="BIZ UDPゴシック" panose="020B0400000000000000" pitchFamily="50" charset="-128"/>
                        </a:rPr>
                        <a:t>49.5</a:t>
                      </a:r>
                      <a:r>
                        <a:rPr lang="ja-JP" altLang="en-US"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15822078"/>
                  </a:ext>
                </a:extLst>
              </a:tr>
              <a:tr h="992630">
                <a:tc>
                  <a:txBody>
                    <a:bodyPr/>
                    <a:lstStyle/>
                    <a:p>
                      <a:pPr algn="l"/>
                      <a:r>
                        <a:rPr kumimoji="1" lang="ja-JP" altLang="en-US" sz="1300" dirty="0">
                          <a:latin typeface="BIZ UDPゴシック" panose="020B0400000000000000" pitchFamily="50" charset="-128"/>
                          <a:ea typeface="BIZ UDPゴシック" panose="020B0400000000000000" pitchFamily="50" charset="-128"/>
                        </a:rPr>
                        <a:t>●</a:t>
                      </a:r>
                      <a:r>
                        <a:rPr lang="ja-JP" altLang="en-US" sz="1300" dirty="0">
                          <a:latin typeface="BIZ UDPゴシック" panose="020B0400000000000000" pitchFamily="50" charset="-128"/>
                          <a:ea typeface="BIZ UDPゴシック" panose="020B0400000000000000" pitchFamily="50" charset="-128"/>
                        </a:rPr>
                        <a:t>もう１人以上の子どもを生みたいと思う環境について（複数回答）</a:t>
                      </a:r>
                      <a:endParaRPr kumimoji="1" lang="ja-JP" altLang="en-US" sz="13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・「収入が増えれば持ちたい」が</a:t>
                      </a:r>
                      <a:r>
                        <a:rPr lang="en-US" altLang="ja-JP" sz="1200" dirty="0">
                          <a:latin typeface="BIZ UDPゴシック" panose="020B0400000000000000" pitchFamily="50" charset="-128"/>
                          <a:ea typeface="BIZ UDPゴシック" panose="020B0400000000000000" pitchFamily="50" charset="-128"/>
                        </a:rPr>
                        <a:t>48.7</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「保育所など子どもを預かってくれる環境が整えば持ちたい」が</a:t>
                      </a:r>
                      <a:r>
                        <a:rPr lang="en-US" altLang="ja-JP" sz="1200" dirty="0">
                          <a:latin typeface="BIZ UDPゴシック" panose="020B0400000000000000" pitchFamily="50" charset="-128"/>
                          <a:ea typeface="BIZ UDPゴシック" panose="020B0400000000000000" pitchFamily="50" charset="-128"/>
                        </a:rPr>
                        <a:t>8.4</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「家族の理解が進めば持ちたい」が</a:t>
                      </a:r>
                      <a:r>
                        <a:rPr lang="en-US" altLang="ja-JP" sz="1200" dirty="0">
                          <a:latin typeface="BIZ UDPゴシック" panose="020B0400000000000000" pitchFamily="50" charset="-128"/>
                          <a:ea typeface="BIZ UDPゴシック" panose="020B0400000000000000" pitchFamily="50" charset="-128"/>
                        </a:rPr>
                        <a:t>3.6</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「子どもを教育してくれる施設が充実していれば持ちたい」が</a:t>
                      </a:r>
                      <a:r>
                        <a:rPr lang="en-US" altLang="ja-JP" sz="1200" dirty="0">
                          <a:latin typeface="BIZ UDPゴシック" panose="020B0400000000000000" pitchFamily="50" charset="-128"/>
                          <a:ea typeface="BIZ UDPゴシック" panose="020B0400000000000000" pitchFamily="50" charset="-128"/>
                        </a:rPr>
                        <a:t>3.1</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「働くところが見つかれば持ちたい」が</a:t>
                      </a:r>
                      <a:r>
                        <a:rPr lang="en-US" altLang="ja-JP" sz="1200" dirty="0">
                          <a:latin typeface="BIZ UDPゴシック" panose="020B0400000000000000" pitchFamily="50" charset="-128"/>
                          <a:ea typeface="BIZ UDPゴシック" panose="020B0400000000000000" pitchFamily="50" charset="-128"/>
                        </a:rPr>
                        <a:t>1.8</a:t>
                      </a:r>
                      <a:r>
                        <a:rPr lang="ja-JP" altLang="en-US"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5543208"/>
                  </a:ext>
                </a:extLst>
              </a:tr>
              <a:tr h="316517">
                <a:tc>
                  <a:txBody>
                    <a:bodyPr/>
                    <a:lstStyle/>
                    <a:p>
                      <a:pPr algn="l"/>
                      <a:r>
                        <a:rPr kumimoji="1" lang="ja-JP" altLang="en-US" sz="1300" dirty="0">
                          <a:latin typeface="BIZ UDPゴシック" panose="020B0400000000000000" pitchFamily="50" charset="-128"/>
                          <a:ea typeface="BIZ UDPゴシック" panose="020B0400000000000000" pitchFamily="50" charset="-128"/>
                        </a:rPr>
                        <a:t>●定期的に利用している施設やサービスに関すること</a:t>
                      </a:r>
                      <a:r>
                        <a:rPr lang="ja-JP" altLang="en-US" sz="1300" dirty="0">
                          <a:latin typeface="BIZ UDPゴシック" panose="020B0400000000000000" pitchFamily="50" charset="-128"/>
                          <a:ea typeface="BIZ UDPゴシック" panose="020B0400000000000000" pitchFamily="50" charset="-128"/>
                        </a:rPr>
                        <a:t>（複数回答）</a:t>
                      </a:r>
                      <a:endParaRPr kumimoji="1" lang="ja-JP" altLang="en-US" sz="13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「認可保育所」が</a:t>
                      </a:r>
                      <a:r>
                        <a:rPr lang="en-US" altLang="ja-JP" sz="1200" dirty="0">
                          <a:latin typeface="BIZ UDPゴシック" panose="020B0400000000000000" pitchFamily="50" charset="-128"/>
                          <a:ea typeface="BIZ UDPゴシック" panose="020B0400000000000000" pitchFamily="50" charset="-128"/>
                        </a:rPr>
                        <a:t>34.0</a:t>
                      </a:r>
                      <a:r>
                        <a:rPr lang="ja-JP" altLang="en-US" sz="1200" dirty="0">
                          <a:latin typeface="BIZ UDPゴシック" panose="020B0400000000000000" pitchFamily="50" charset="-128"/>
                          <a:ea typeface="BIZ UDPゴシック" panose="020B0400000000000000" pitchFamily="50" charset="-128"/>
                        </a:rPr>
                        <a:t>％、「認定こども園」が</a:t>
                      </a:r>
                      <a:r>
                        <a:rPr lang="en-US" altLang="ja-JP" sz="1200" dirty="0">
                          <a:latin typeface="BIZ UDPゴシック" panose="020B0400000000000000" pitchFamily="50" charset="-128"/>
                          <a:ea typeface="BIZ UDPゴシック" panose="020B0400000000000000" pitchFamily="50" charset="-128"/>
                        </a:rPr>
                        <a:t>31.8</a:t>
                      </a:r>
                      <a:r>
                        <a:rPr lang="ja-JP" altLang="en-US" sz="1200" dirty="0">
                          <a:latin typeface="BIZ UDPゴシック" panose="020B0400000000000000" pitchFamily="50" charset="-128"/>
                          <a:ea typeface="BIZ UDPゴシック" panose="020B0400000000000000" pitchFamily="50" charset="-128"/>
                        </a:rPr>
                        <a:t>％、「幼稚園（通常就園時間）」が</a:t>
                      </a:r>
                      <a:r>
                        <a:rPr lang="en-US" altLang="ja-JP" sz="1200" dirty="0">
                          <a:latin typeface="BIZ UDPゴシック" panose="020B0400000000000000" pitchFamily="50" charset="-128"/>
                          <a:ea typeface="BIZ UDPゴシック" panose="020B0400000000000000" pitchFamily="50" charset="-128"/>
                        </a:rPr>
                        <a:t>17.8</a:t>
                      </a:r>
                      <a:r>
                        <a:rPr lang="ja-JP" altLang="en-US"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3897177"/>
                  </a:ext>
                </a:extLst>
              </a:tr>
              <a:tr h="811310">
                <a:tc>
                  <a:txBody>
                    <a:bodyPr/>
                    <a:lstStyle/>
                    <a:p>
                      <a:pPr algn="l"/>
                      <a:r>
                        <a:rPr lang="ja-JP" altLang="en-US" sz="1300" dirty="0">
                          <a:latin typeface="BIZ UDPゴシック" panose="020B0400000000000000" pitchFamily="50" charset="-128"/>
                          <a:ea typeface="BIZ UDPゴシック" panose="020B0400000000000000" pitchFamily="50" charset="-128"/>
                        </a:rPr>
                        <a:t>●子育てを楽しいと感じるかについて</a:t>
                      </a:r>
                      <a:endParaRPr kumimoji="1" lang="ja-JP" altLang="en-US" sz="13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・「楽しいと感じることの方が多い」が</a:t>
                      </a:r>
                      <a:r>
                        <a:rPr lang="en-US" altLang="ja-JP" sz="1200" dirty="0">
                          <a:latin typeface="BIZ UDPゴシック" panose="020B0400000000000000" pitchFamily="50" charset="-128"/>
                          <a:ea typeface="BIZ UDPゴシック" panose="020B0400000000000000" pitchFamily="50" charset="-128"/>
                        </a:rPr>
                        <a:t>72.2</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「楽しいと感じることとつらいと感じることが同じくらい」が</a:t>
                      </a:r>
                      <a:r>
                        <a:rPr lang="en-US" altLang="ja-JP" sz="1200" dirty="0">
                          <a:latin typeface="BIZ UDPゴシック" panose="020B0400000000000000" pitchFamily="50" charset="-128"/>
                          <a:ea typeface="BIZ UDPゴシック" panose="020B0400000000000000" pitchFamily="50" charset="-128"/>
                        </a:rPr>
                        <a:t>21.0</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「つらいと感じることの方が多い」が</a:t>
                      </a:r>
                      <a:r>
                        <a:rPr lang="en-US" altLang="ja-JP" sz="1200" dirty="0">
                          <a:latin typeface="BIZ UDPゴシック" panose="020B0400000000000000" pitchFamily="50" charset="-128"/>
                          <a:ea typeface="BIZ UDPゴシック" panose="020B0400000000000000" pitchFamily="50" charset="-128"/>
                        </a:rPr>
                        <a:t>3.5</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「わからない」が</a:t>
                      </a:r>
                      <a:r>
                        <a:rPr lang="en-US" altLang="ja-JP" sz="1200" dirty="0">
                          <a:latin typeface="BIZ UDPゴシック" panose="020B0400000000000000" pitchFamily="50" charset="-128"/>
                          <a:ea typeface="BIZ UDPゴシック" panose="020B0400000000000000" pitchFamily="50" charset="-128"/>
                        </a:rPr>
                        <a:t>1.2</a:t>
                      </a:r>
                      <a:r>
                        <a:rPr lang="ja-JP" altLang="en-US"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4501428"/>
                  </a:ext>
                </a:extLst>
              </a:tr>
              <a:tr h="1129531">
                <a:tc>
                  <a:txBody>
                    <a:bodyPr/>
                    <a:lstStyle/>
                    <a:p>
                      <a:pPr algn="l"/>
                      <a:r>
                        <a:rPr lang="ja-JP" altLang="en-US" sz="1300" dirty="0">
                          <a:latin typeface="BIZ UDPゴシック" panose="020B0400000000000000" pitchFamily="50" charset="-128"/>
                          <a:ea typeface="BIZ UDPゴシック" panose="020B0400000000000000" pitchFamily="50" charset="-128"/>
                        </a:rPr>
                        <a:t>●子育てを楽しいと感じる人の有効な子育て支援・対策</a:t>
                      </a:r>
                      <a:r>
                        <a:rPr kumimoji="1" lang="ja-JP" altLang="en-US" sz="1300" dirty="0">
                          <a:latin typeface="BIZ UDPゴシック" panose="020B0400000000000000" pitchFamily="50" charset="-128"/>
                          <a:ea typeface="BIZ UDPゴシック" panose="020B0400000000000000" pitchFamily="50" charset="-128"/>
                        </a:rPr>
                        <a:t>に関すること</a:t>
                      </a:r>
                      <a:endParaRPr kumimoji="1" lang="en-US" altLang="ja-JP" sz="1300" dirty="0">
                        <a:latin typeface="BIZ UDPゴシック" panose="020B0400000000000000" pitchFamily="50" charset="-128"/>
                        <a:ea typeface="BIZ UDPゴシック" panose="020B0400000000000000" pitchFamily="50" charset="-128"/>
                      </a:endParaRPr>
                    </a:p>
                    <a:p>
                      <a:pPr algn="l"/>
                      <a:r>
                        <a:rPr kumimoji="1" lang="ja-JP" altLang="en-US" sz="1300" dirty="0">
                          <a:latin typeface="BIZ UDPゴシック" panose="020B0400000000000000" pitchFamily="50" charset="-128"/>
                          <a:ea typeface="BIZ UDPゴシック" panose="020B0400000000000000" pitchFamily="50" charset="-128"/>
                        </a:rPr>
                        <a:t>　（複数回答）</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・「仕事と家庭生活の両立ができる労働環境の整備」が</a:t>
                      </a:r>
                      <a:r>
                        <a:rPr lang="en-US" altLang="ja-JP" sz="1200" dirty="0">
                          <a:latin typeface="BIZ UDPゴシック" panose="020B0400000000000000" pitchFamily="50" charset="-128"/>
                          <a:ea typeface="BIZ UDPゴシック" panose="020B0400000000000000" pitchFamily="50" charset="-128"/>
                        </a:rPr>
                        <a:t>43.6</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「子育てしやすい住居・まちの環境面での 充実」が</a:t>
                      </a:r>
                      <a:r>
                        <a:rPr lang="en-US" altLang="ja-JP" sz="1200" dirty="0">
                          <a:latin typeface="BIZ UDPゴシック" panose="020B0400000000000000" pitchFamily="50" charset="-128"/>
                          <a:ea typeface="BIZ UDPゴシック" panose="020B0400000000000000" pitchFamily="50" charset="-128"/>
                        </a:rPr>
                        <a:t>39.6</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「保育サービスの充実」が</a:t>
                      </a:r>
                      <a:r>
                        <a:rPr lang="en-US" altLang="ja-JP" sz="1200" dirty="0">
                          <a:latin typeface="BIZ UDPゴシック" panose="020B0400000000000000" pitchFamily="50" charset="-128"/>
                          <a:ea typeface="BIZ UDPゴシック" panose="020B0400000000000000" pitchFamily="50" charset="-128"/>
                        </a:rPr>
                        <a:t>36.9</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「子どもの教育環境」が</a:t>
                      </a:r>
                      <a:r>
                        <a:rPr lang="en-US" altLang="ja-JP" sz="1200" dirty="0">
                          <a:latin typeface="BIZ UDPゴシック" panose="020B0400000000000000" pitchFamily="50" charset="-128"/>
                          <a:ea typeface="BIZ UDPゴシック" panose="020B0400000000000000" pitchFamily="50" charset="-128"/>
                        </a:rPr>
                        <a:t>31.2</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「子どもを対象にした犯罪・事故の 軽減」が</a:t>
                      </a:r>
                      <a:r>
                        <a:rPr lang="en-US" altLang="ja-JP" sz="1200" dirty="0">
                          <a:latin typeface="BIZ UDPゴシック" panose="020B0400000000000000" pitchFamily="50" charset="-128"/>
                          <a:ea typeface="BIZ UDPゴシック" panose="020B0400000000000000" pitchFamily="50" charset="-128"/>
                        </a:rPr>
                        <a:t>26.2</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「地域における子育て支援の充実（一時預かり、育児相談など）」が</a:t>
                      </a:r>
                      <a:r>
                        <a:rPr lang="en-US" altLang="ja-JP" sz="1200" dirty="0">
                          <a:latin typeface="BIZ UDPゴシック" panose="020B0400000000000000" pitchFamily="50" charset="-128"/>
                          <a:ea typeface="BIZ UDPゴシック" panose="020B0400000000000000" pitchFamily="50" charset="-128"/>
                        </a:rPr>
                        <a:t>24.9</a:t>
                      </a:r>
                      <a:r>
                        <a:rPr lang="ja-JP" altLang="en-US"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222981"/>
                  </a:ext>
                </a:extLst>
              </a:tr>
              <a:tr h="784052">
                <a:tc>
                  <a:txBody>
                    <a:bodyPr/>
                    <a:lstStyle/>
                    <a:p>
                      <a:pPr algn="l"/>
                      <a:r>
                        <a:rPr kumimoji="1" lang="ja-JP" altLang="en-US" sz="1300" dirty="0">
                          <a:latin typeface="BIZ UDPゴシック" panose="020B0400000000000000" pitchFamily="50" charset="-128"/>
                          <a:ea typeface="BIZ UDPゴシック" panose="020B0400000000000000" pitchFamily="50" charset="-128"/>
                        </a:rPr>
                        <a:t>●子育てのつらさを解消するために必要な支援・対策に関すること</a:t>
                      </a:r>
                      <a:endParaRPr kumimoji="1" lang="en-US" altLang="ja-JP" sz="1300" dirty="0">
                        <a:latin typeface="BIZ UDPゴシック" panose="020B0400000000000000" pitchFamily="50" charset="-128"/>
                        <a:ea typeface="BIZ UDPゴシック" panose="020B0400000000000000" pitchFamily="50" charset="-128"/>
                      </a:endParaRPr>
                    </a:p>
                    <a:p>
                      <a:pPr algn="l"/>
                      <a:r>
                        <a:rPr kumimoji="1" lang="ja-JP" altLang="en-US" sz="1300" dirty="0">
                          <a:latin typeface="BIZ UDPゴシック" panose="020B0400000000000000" pitchFamily="50" charset="-128"/>
                          <a:ea typeface="BIZ UDPゴシック" panose="020B0400000000000000" pitchFamily="50" charset="-128"/>
                        </a:rPr>
                        <a:t>　（複数回答）</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・「仕事と家庭生活の両立ができる労働環境の整備」</a:t>
                      </a:r>
                      <a:r>
                        <a:rPr lang="en-US" altLang="ja-JP" sz="1200" dirty="0">
                          <a:latin typeface="BIZ UDPゴシック" panose="020B0400000000000000" pitchFamily="50" charset="-128"/>
                          <a:ea typeface="BIZ UDPゴシック" panose="020B0400000000000000" pitchFamily="50" charset="-128"/>
                        </a:rPr>
                        <a:t>40.6</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・「保育サービスの充実」</a:t>
                      </a:r>
                      <a:r>
                        <a:rPr lang="en-US" altLang="ja-JP" sz="1200" dirty="0">
                          <a:latin typeface="BIZ UDPゴシック" panose="020B0400000000000000" pitchFamily="50" charset="-128"/>
                          <a:ea typeface="BIZ UDPゴシック" panose="020B0400000000000000" pitchFamily="50" charset="-128"/>
                        </a:rPr>
                        <a:t>29.7</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・「子育てしやすい住居・まちの環境面での充実」</a:t>
                      </a:r>
                      <a:r>
                        <a:rPr lang="en-US" altLang="ja-JP" sz="1200" dirty="0">
                          <a:latin typeface="BIZ UDPゴシック" panose="020B0400000000000000" pitchFamily="50" charset="-128"/>
                          <a:ea typeface="BIZ UDPゴシック" panose="020B0400000000000000" pitchFamily="50" charset="-128"/>
                        </a:rPr>
                        <a:t>28.4</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・「地域における子育て支援の充実（一時預かり、育児相談など）」</a:t>
                      </a:r>
                      <a:r>
                        <a:rPr lang="en-US" altLang="ja-JP" sz="1200" dirty="0">
                          <a:latin typeface="BIZ UDPゴシック" panose="020B0400000000000000" pitchFamily="50" charset="-128"/>
                          <a:ea typeface="BIZ UDPゴシック" panose="020B0400000000000000" pitchFamily="50" charset="-128"/>
                        </a:rPr>
                        <a:t>27.5</a:t>
                      </a:r>
                      <a:r>
                        <a:rPr lang="ja-JP" altLang="en-US" sz="1200" dirty="0">
                          <a:latin typeface="BIZ UDPゴシック" panose="020B0400000000000000" pitchFamily="50" charset="-128"/>
                          <a:ea typeface="BIZ UDPゴシック" panose="020B0400000000000000" pitchFamily="50" charset="-128"/>
                        </a:rPr>
                        <a:t>％</a:t>
                      </a:r>
                      <a:r>
                        <a:rPr lang="en-US" altLang="ja-JP" sz="1200" dirty="0">
                          <a:latin typeface="BIZ UDPゴシック" panose="020B0400000000000000" pitchFamily="50" charset="-128"/>
                          <a:ea typeface="BIZ UDPゴシック" panose="020B0400000000000000" pitchFamily="50" charset="-128"/>
                        </a:rPr>
                        <a:t> </a:t>
                      </a:r>
                      <a:r>
                        <a:rPr lang="ja-JP" altLang="en-US" sz="1200" dirty="0">
                          <a:latin typeface="BIZ UDPゴシック" panose="020B0400000000000000" pitchFamily="50" charset="-128"/>
                          <a:ea typeface="BIZ UDPゴシック" panose="020B0400000000000000" pitchFamily="50" charset="-128"/>
                        </a:rPr>
                        <a:t>など</a:t>
                      </a:r>
                      <a:endParaRPr lang="en-US" altLang="ja-JP"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42423407"/>
                  </a:ext>
                </a:extLst>
              </a:tr>
              <a:tr h="1303305">
                <a:tc>
                  <a:txBody>
                    <a:bodyPr/>
                    <a:lstStyle/>
                    <a:p>
                      <a:pPr algn="l"/>
                      <a:r>
                        <a:rPr kumimoji="1" lang="ja-JP" altLang="en-US" sz="1300" dirty="0">
                          <a:latin typeface="BIZ UDPゴシック" panose="020B0400000000000000" pitchFamily="50" charset="-128"/>
                          <a:ea typeface="BIZ UDPゴシック" panose="020B0400000000000000" pitchFamily="50" charset="-128"/>
                        </a:rPr>
                        <a:t>●日常悩んでいること、気になること　（複数回答）</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（１）子どもに関すること</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「子どもの教育に関すること」が</a:t>
                      </a:r>
                      <a:r>
                        <a:rPr lang="en-US" altLang="ja-JP" sz="1200" dirty="0">
                          <a:latin typeface="BIZ UDPゴシック" panose="020B0400000000000000" pitchFamily="50" charset="-128"/>
                          <a:ea typeface="BIZ UDPゴシック" panose="020B0400000000000000" pitchFamily="50" charset="-128"/>
                        </a:rPr>
                        <a:t>24.5</a:t>
                      </a:r>
                      <a:r>
                        <a:rPr lang="ja-JP" altLang="en-US" sz="1200" dirty="0">
                          <a:latin typeface="BIZ UDPゴシック" panose="020B0400000000000000" pitchFamily="50" charset="-128"/>
                          <a:ea typeface="BIZ UDPゴシック" panose="020B0400000000000000" pitchFamily="50" charset="-128"/>
                        </a:rPr>
                        <a:t>％、「病気や発育発達に関すること」が</a:t>
                      </a:r>
                      <a:r>
                        <a:rPr lang="en-US" altLang="ja-JP" sz="1200" dirty="0">
                          <a:latin typeface="BIZ UDPゴシック" panose="020B0400000000000000" pitchFamily="50" charset="-128"/>
                          <a:ea typeface="BIZ UDPゴシック" panose="020B0400000000000000" pitchFamily="50" charset="-128"/>
                        </a:rPr>
                        <a:t>21.3</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「食事や栄養に関すること」が</a:t>
                      </a:r>
                      <a:r>
                        <a:rPr lang="en-US" altLang="ja-JP" sz="1200" dirty="0">
                          <a:latin typeface="BIZ UDPゴシック" panose="020B0400000000000000" pitchFamily="50" charset="-128"/>
                          <a:ea typeface="BIZ UDPゴシック" panose="020B0400000000000000" pitchFamily="50" charset="-128"/>
                        </a:rPr>
                        <a:t>21.1</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（２）ご自身に関すること</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「子育てにかかる出費がかさむこと」が</a:t>
                      </a:r>
                      <a:r>
                        <a:rPr lang="en-US" altLang="ja-JP" sz="1200" dirty="0">
                          <a:latin typeface="BIZ UDPゴシック" panose="020B0400000000000000" pitchFamily="50" charset="-128"/>
                          <a:ea typeface="BIZ UDPゴシック" panose="020B0400000000000000" pitchFamily="50" charset="-128"/>
                        </a:rPr>
                        <a:t>39.7</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「仕事や自分のやりたいことなど自分の時間が十分取れない こと」が</a:t>
                      </a:r>
                      <a:r>
                        <a:rPr lang="en-US" altLang="ja-JP" sz="1200" dirty="0">
                          <a:latin typeface="BIZ UDPゴシック" panose="020B0400000000000000" pitchFamily="50" charset="-128"/>
                          <a:ea typeface="BIZ UDPゴシック" panose="020B0400000000000000" pitchFamily="50" charset="-128"/>
                        </a:rPr>
                        <a:t>39.5</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「子育てによる身体の疲れが大きいこと」が</a:t>
                      </a:r>
                      <a:r>
                        <a:rPr lang="en-US" altLang="ja-JP" sz="1200" dirty="0">
                          <a:latin typeface="BIZ UDPゴシック" panose="020B0400000000000000" pitchFamily="50" charset="-128"/>
                          <a:ea typeface="BIZ UDPゴシック" panose="020B0400000000000000" pitchFamily="50" charset="-128"/>
                        </a:rPr>
                        <a:t>31.8</a:t>
                      </a:r>
                      <a:r>
                        <a:rPr lang="ja-JP" altLang="en-US"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6552310"/>
                  </a:ext>
                </a:extLst>
              </a:tr>
              <a:tr h="627207">
                <a:tc>
                  <a:txBody>
                    <a:bodyPr/>
                    <a:lstStyle/>
                    <a:p>
                      <a:pPr algn="l"/>
                      <a:r>
                        <a:rPr kumimoji="1" lang="ja-JP" altLang="en-US" sz="13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子育てが地域の人に支えられていると感じるか</a:t>
                      </a:r>
                      <a:endParaRPr lang="en-US" altLang="ja-JP" sz="1400" dirty="0">
                        <a:latin typeface="BIZ UDPゴシック" panose="020B0400000000000000" pitchFamily="50" charset="-128"/>
                        <a:ea typeface="BIZ UDPゴシック" panose="020B0400000000000000" pitchFamily="50" charset="-128"/>
                      </a:endParaRPr>
                    </a:p>
                    <a:p>
                      <a:pPr algn="l"/>
                      <a:r>
                        <a:rPr lang="ja-JP" altLang="en-US" sz="1400" dirty="0">
                          <a:latin typeface="BIZ UDPゴシック" panose="020B0400000000000000" pitchFamily="50" charset="-128"/>
                          <a:ea typeface="BIZ UDPゴシック" panose="020B0400000000000000" pitchFamily="50" charset="-128"/>
                        </a:rPr>
                        <a:t>　（特に誰から支えられていると感じるか）</a:t>
                      </a:r>
                      <a:r>
                        <a:rPr kumimoji="1" lang="ja-JP" altLang="en-US" sz="1300" dirty="0">
                          <a:latin typeface="BIZ UDPゴシック" panose="020B0400000000000000" pitchFamily="50" charset="-128"/>
                          <a:ea typeface="BIZ UDPゴシック" panose="020B0400000000000000" pitchFamily="50" charset="-128"/>
                        </a:rPr>
                        <a:t>　（複数回答）</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lang="ja-JP" altLang="en-US" sz="1200" dirty="0">
                          <a:latin typeface="BIZ UDPゴシック" panose="020B0400000000000000" pitchFamily="50" charset="-128"/>
                          <a:ea typeface="BIZ UDPゴシック" panose="020B0400000000000000" pitchFamily="50" charset="-128"/>
                        </a:rPr>
                        <a:t>・「同じ世代の子どもを持つ保護者」が</a:t>
                      </a:r>
                      <a:r>
                        <a:rPr lang="en-US" altLang="ja-JP" sz="1200" dirty="0">
                          <a:latin typeface="BIZ UDPゴシック" panose="020B0400000000000000" pitchFamily="50" charset="-128"/>
                          <a:ea typeface="BIZ UDPゴシック" panose="020B0400000000000000" pitchFamily="50" charset="-128"/>
                        </a:rPr>
                        <a:t>55.5</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「幼稚園、保育所、地域子育て支援拠点などの職員」が </a:t>
                      </a:r>
                      <a:r>
                        <a:rPr lang="en-US" altLang="ja-JP" sz="1200" dirty="0">
                          <a:latin typeface="BIZ UDPゴシック" panose="020B0400000000000000" pitchFamily="50" charset="-128"/>
                          <a:ea typeface="BIZ UDPゴシック" panose="020B0400000000000000" pitchFamily="50" charset="-128"/>
                        </a:rPr>
                        <a:t>50.3</a:t>
                      </a:r>
                      <a:r>
                        <a:rPr lang="ja-JP" altLang="en-US" sz="1200" dirty="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algn="l"/>
                      <a:r>
                        <a:rPr lang="ja-JP" altLang="en-US" sz="1200" dirty="0">
                          <a:latin typeface="BIZ UDPゴシック" panose="020B0400000000000000" pitchFamily="50" charset="-128"/>
                          <a:ea typeface="BIZ UDPゴシック" panose="020B0400000000000000" pitchFamily="50" charset="-128"/>
                        </a:rPr>
                        <a:t>　「近所の人」が</a:t>
                      </a:r>
                      <a:r>
                        <a:rPr lang="en-US" altLang="ja-JP" sz="1200" dirty="0">
                          <a:latin typeface="BIZ UDPゴシック" panose="020B0400000000000000" pitchFamily="50" charset="-128"/>
                          <a:ea typeface="BIZ UDPゴシック" panose="020B0400000000000000" pitchFamily="50" charset="-128"/>
                        </a:rPr>
                        <a:t>35.7</a:t>
                      </a:r>
                      <a:r>
                        <a:rPr lang="ja-JP" altLang="en-US" sz="1200" dirty="0">
                          <a:latin typeface="BIZ UDPゴシック" panose="020B0400000000000000" pitchFamily="50" charset="-128"/>
                          <a:ea typeface="BIZ UDPゴシック" panose="020B0400000000000000" pitchFamily="50" charset="-128"/>
                        </a:rPr>
                        <a:t>％</a:t>
                      </a:r>
                      <a:endParaRPr kumimoji="1" lang="ja-JP" altLang="en-US" sz="1200" dirty="0">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5124118"/>
                  </a:ext>
                </a:extLst>
              </a:tr>
            </a:tbl>
          </a:graphicData>
        </a:graphic>
      </p:graphicFrame>
      <p:sp>
        <p:nvSpPr>
          <p:cNvPr id="6" name="テキスト ボックス 5">
            <a:extLst>
              <a:ext uri="{FF2B5EF4-FFF2-40B4-BE49-F238E27FC236}">
                <a16:creationId xmlns:a16="http://schemas.microsoft.com/office/drawing/2014/main" id="{06D54858-B10D-477E-B17A-E504228AF2DF}"/>
              </a:ext>
            </a:extLst>
          </p:cNvPr>
          <p:cNvSpPr txBox="1"/>
          <p:nvPr/>
        </p:nvSpPr>
        <p:spPr>
          <a:xfrm>
            <a:off x="198769" y="8173722"/>
            <a:ext cx="12602831" cy="584775"/>
          </a:xfrm>
          <a:prstGeom prst="rect">
            <a:avLst/>
          </a:prstGeom>
          <a:noFill/>
        </p:spPr>
        <p:txBody>
          <a:bodyPr wrap="square" rtlCol="0">
            <a:spAutoFit/>
          </a:bodyPr>
          <a:lstStyle/>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lang="en-US" altLang="ja-JP" sz="1600" dirty="0">
                <a:solidFill>
                  <a:srgbClr val="000000"/>
                </a:solidFill>
                <a:latin typeface="BIZ UDPゴシック" panose="020B0400000000000000" pitchFamily="50" charset="-128"/>
                <a:ea typeface="BIZ UDPゴシック" panose="020B0400000000000000" pitchFamily="50" charset="-128"/>
              </a:rPr>
              <a:t>※『</a:t>
            </a:r>
            <a:r>
              <a:rPr lang="ja-JP" altLang="en-US" sz="1600" dirty="0">
                <a:solidFill>
                  <a:srgbClr val="000000"/>
                </a:solidFill>
                <a:latin typeface="BIZ UDPゴシック" panose="020B0400000000000000" pitchFamily="50" charset="-128"/>
                <a:ea typeface="BIZ UDPゴシック" panose="020B0400000000000000" pitchFamily="50" charset="-128"/>
              </a:rPr>
              <a:t>大阪府子ども計画</a:t>
            </a:r>
            <a:r>
              <a:rPr lang="en-US" altLang="ja-JP" sz="1600" dirty="0">
                <a:solidFill>
                  <a:srgbClr val="000000"/>
                </a:solidFill>
                <a:latin typeface="BIZ UDPゴシック" panose="020B0400000000000000" pitchFamily="50" charset="-128"/>
                <a:ea typeface="BIZ UDPゴシック" panose="020B0400000000000000" pitchFamily="50" charset="-128"/>
              </a:rPr>
              <a:t>』</a:t>
            </a:r>
            <a:r>
              <a:rPr lang="ja-JP" altLang="en-US" sz="1600" dirty="0">
                <a:solidFill>
                  <a:srgbClr val="000000"/>
                </a:solidFill>
                <a:latin typeface="BIZ UDPゴシック" panose="020B0400000000000000" pitchFamily="50" charset="-128"/>
                <a:ea typeface="BIZ UDPゴシック" panose="020B0400000000000000" pitchFamily="50" charset="-128"/>
              </a:rPr>
              <a:t>令和７年３月策定</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eaLnBrk="1" fontAlgn="auto" latinLnBrk="0" hangingPunct="1">
              <a:lnSpc>
                <a:spcPct val="100000"/>
              </a:lnSpc>
              <a:spcAft>
                <a:spcPts val="0"/>
              </a:spcAft>
              <a:buClrTx/>
              <a:buSzTx/>
              <a:buFontTx/>
              <a:buNone/>
              <a:tabLst/>
              <a:defRPr sz="1800" b="0" i="0" u="none" strike="noStrike" kern="0" cap="none" spc="0" baseline="0">
                <a:solidFill>
                  <a:srgbClr val="000000"/>
                </a:solidFill>
                <a:uFillTx/>
              </a:defRPr>
            </a:pPr>
            <a:r>
              <a:rPr lang="en-US" altLang="ja-JP" sz="1600" dirty="0">
                <a:solidFill>
                  <a:srgbClr val="000000"/>
                </a:solidFill>
                <a:latin typeface="BIZ UDPゴシック" panose="020B0400000000000000" pitchFamily="50" charset="-128"/>
                <a:ea typeface="BIZ UDPゴシック" panose="020B0400000000000000" pitchFamily="50" charset="-128"/>
              </a:rPr>
              <a:t>※</a:t>
            </a:r>
            <a:r>
              <a:rPr lang="ja-JP" altLang="en-US" sz="1600" dirty="0">
                <a:solidFill>
                  <a:srgbClr val="000000"/>
                </a:solidFill>
                <a:latin typeface="BIZ UDPゴシック" panose="020B0400000000000000" pitchFamily="50" charset="-128"/>
                <a:ea typeface="BIZ UDPゴシック" panose="020B0400000000000000" pitchFamily="50" charset="-128"/>
              </a:rPr>
              <a:t>次期計画策定時</a:t>
            </a:r>
            <a:r>
              <a:rPr lang="ja-JP" altLang="en-US" sz="1600">
                <a:solidFill>
                  <a:srgbClr val="000000"/>
                </a:solidFill>
                <a:latin typeface="BIZ UDPゴシック" panose="020B0400000000000000" pitchFamily="50" charset="-128"/>
                <a:ea typeface="BIZ UDPゴシック" panose="020B0400000000000000" pitchFamily="50" charset="-128"/>
              </a:rPr>
              <a:t>に調査</a:t>
            </a:r>
            <a:endParaRPr kumimoji="1" lang="en-US" altLang="ja-JP" sz="1600" b="0"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43189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EFE7F748-841E-48FA-AA5C-D6706C14B120}"/>
              </a:ext>
            </a:extLst>
          </p:cNvPr>
          <p:cNvGrpSpPr/>
          <p:nvPr/>
        </p:nvGrpSpPr>
        <p:grpSpPr>
          <a:xfrm>
            <a:off x="165064" y="697747"/>
            <a:ext cx="12471471" cy="8638058"/>
            <a:chOff x="165064" y="1285577"/>
            <a:chExt cx="12471471" cy="6557732"/>
          </a:xfrm>
        </p:grpSpPr>
        <p:sp>
          <p:nvSpPr>
            <p:cNvPr id="7" name="楕円 78">
              <a:extLst>
                <a:ext uri="{FF2B5EF4-FFF2-40B4-BE49-F238E27FC236}">
                  <a16:creationId xmlns:a16="http://schemas.microsoft.com/office/drawing/2014/main" id="{78B4F6AD-0B1E-41BA-B2B1-A56D28285205}"/>
                </a:ext>
              </a:extLst>
            </p:cNvPr>
            <p:cNvSpPr>
              <a:spLocks noChangeAspect="1"/>
            </p:cNvSpPr>
            <p:nvPr/>
          </p:nvSpPr>
          <p:spPr>
            <a:xfrm>
              <a:off x="165064" y="1285577"/>
              <a:ext cx="12471471" cy="6557732"/>
            </a:xfrm>
            <a:prstGeom prst="rect">
              <a:avLst/>
            </a:prstGeom>
            <a:solidFill>
              <a:schemeClr val="accent5">
                <a:lumMod val="60000"/>
                <a:lumOff val="40000"/>
                <a:alpha val="18000"/>
              </a:schemeClr>
            </a:solidFill>
            <a:ln>
              <a:noFill/>
            </a:ln>
            <a:effectLst>
              <a:softEdge rad="12700"/>
            </a:effectLst>
          </p:spPr>
          <p:style>
            <a:lnRef idx="0">
              <a:scrgbClr r="0" g="0" b="0"/>
            </a:lnRef>
            <a:fillRef idx="0">
              <a:scrgbClr r="0" g="0" b="0"/>
            </a:fillRef>
            <a:effectRef idx="0">
              <a:scrgbClr r="0" g="0" b="0"/>
            </a:effectRef>
            <a:fontRef idx="minor">
              <a:schemeClr val="lt1"/>
            </a:fontRef>
          </p:style>
          <p:txBody>
            <a:bodyPr rtlCol="0" anchor="t"/>
            <a:lstStyle/>
            <a:p>
              <a:pPr algn="ct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令和７年度から５年間を計画期間とする「子ども計画」は、国の「こども大綱」を勘案し、府における少子化対策をはじめ</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とする子ども施策を推進するために策定。</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加えて、少子化対策については、国をはじめ他自治体も様々な取組を実施しているが効果的な解決策を見出せていない</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状況にあり、令和７年度に少子化対策調査研究事業を実施し、少子化の背景にある課題を改めて重点的に調査。　</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本調査においては、府内市町村の統計データを活用した重回帰分析や諸外国、他府県等の事例調査などを実施し、調査</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結果をもとに施策を体系化し、「子ども計画」における少子化対策の具体的な行動計画として「少子化対策プラン」を策定</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し、目標の実現を図る。</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なお、本プランを推進するにあたっては、国の動向（人口戦略本部など）等も注視し適宜対応を図る。</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endParaRPr kumimoji="1" lang="en-US" altLang="ja-JP"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7FC83625-BD60-4DF0-9CD2-B0E1271AB355}"/>
                </a:ext>
              </a:extLst>
            </p:cNvPr>
            <p:cNvSpPr/>
            <p:nvPr/>
          </p:nvSpPr>
          <p:spPr>
            <a:xfrm>
              <a:off x="304188" y="1370197"/>
              <a:ext cx="12193224" cy="6253124"/>
            </a:xfrm>
            <a:prstGeom prst="rect">
              <a:avLst/>
            </a:prstGeom>
            <a:noFill/>
            <a:ln w="38100">
              <a:solidFill>
                <a:schemeClr val="accent1">
                  <a:lumMod val="60000"/>
                  <a:lumOff val="40000"/>
                </a:schemeClr>
              </a:solidFill>
              <a:prstDash val="sysDash"/>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10" name="正方形/長方形 9">
            <a:extLst>
              <a:ext uri="{FF2B5EF4-FFF2-40B4-BE49-F238E27FC236}">
                <a16:creationId xmlns:a16="http://schemas.microsoft.com/office/drawing/2014/main" id="{80D0BD91-6AA9-4959-9490-63763463A088}"/>
              </a:ext>
            </a:extLst>
          </p:cNvPr>
          <p:cNvSpPr/>
          <p:nvPr/>
        </p:nvSpPr>
        <p:spPr>
          <a:xfrm>
            <a:off x="3721409" y="4866199"/>
            <a:ext cx="5856051" cy="671209"/>
          </a:xfrm>
          <a:prstGeom prst="rect">
            <a:avLst/>
          </a:prstGeom>
          <a:solidFill>
            <a:srgbClr val="00B0F0"/>
          </a:solidFill>
        </p:spPr>
        <p:style>
          <a:lnRef idx="0">
            <a:schemeClr val="accent5"/>
          </a:lnRef>
          <a:fillRef idx="3">
            <a:schemeClr val="accent5"/>
          </a:fillRef>
          <a:effectRef idx="3">
            <a:schemeClr val="accent5"/>
          </a:effectRef>
          <a:fontRef idx="minor">
            <a:schemeClr val="lt1"/>
          </a:fontRef>
        </p:style>
        <p:txBody>
          <a:bodyPr rtlCol="0" anchor="ctr"/>
          <a:lstStyle/>
          <a:p>
            <a:pPr algn="ctr"/>
            <a:r>
              <a:rPr kumimoji="1" lang="ja-JP" altLang="en-US" sz="2000" dirty="0">
                <a:latin typeface="BIZ UDPゴシック" panose="020B0400000000000000" pitchFamily="50" charset="-128"/>
                <a:ea typeface="BIZ UDPゴシック" panose="020B0400000000000000" pitchFamily="50" charset="-128"/>
              </a:rPr>
              <a:t>子ども計画</a:t>
            </a:r>
          </a:p>
        </p:txBody>
      </p:sp>
      <p:sp>
        <p:nvSpPr>
          <p:cNvPr id="11" name="正方形/長方形 10">
            <a:extLst>
              <a:ext uri="{FF2B5EF4-FFF2-40B4-BE49-F238E27FC236}">
                <a16:creationId xmlns:a16="http://schemas.microsoft.com/office/drawing/2014/main" id="{E45249FA-BC70-42C5-9F10-3318207D7B68}"/>
              </a:ext>
            </a:extLst>
          </p:cNvPr>
          <p:cNvSpPr/>
          <p:nvPr/>
        </p:nvSpPr>
        <p:spPr>
          <a:xfrm>
            <a:off x="3721409" y="6779306"/>
            <a:ext cx="5856051" cy="671209"/>
          </a:xfrm>
          <a:prstGeom prst="rect">
            <a:avLst/>
          </a:prstGeom>
          <a:solidFill>
            <a:schemeClr val="accent6">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r>
              <a:rPr kumimoji="1" lang="ja-JP" altLang="en-US" sz="2000" dirty="0">
                <a:latin typeface="BIZ UDPゴシック" panose="020B0400000000000000" pitchFamily="50" charset="-128"/>
                <a:ea typeface="BIZ UDPゴシック" panose="020B0400000000000000" pitchFamily="50" charset="-128"/>
              </a:rPr>
              <a:t>少子化対策プラン</a:t>
            </a:r>
          </a:p>
        </p:txBody>
      </p:sp>
      <p:sp>
        <p:nvSpPr>
          <p:cNvPr id="12" name="楕円 78">
            <a:extLst>
              <a:ext uri="{FF2B5EF4-FFF2-40B4-BE49-F238E27FC236}">
                <a16:creationId xmlns:a16="http://schemas.microsoft.com/office/drawing/2014/main" id="{B1BE83C6-60D6-4475-9EA3-92E604D7544C}"/>
              </a:ext>
            </a:extLst>
          </p:cNvPr>
          <p:cNvSpPr>
            <a:spLocks noChangeAspect="1"/>
          </p:cNvSpPr>
          <p:nvPr/>
        </p:nvSpPr>
        <p:spPr>
          <a:xfrm>
            <a:off x="5207406" y="5630262"/>
            <a:ext cx="2791838" cy="1123791"/>
          </a:xfrm>
          <a:prstGeom prst="flowChartMerge">
            <a:avLst/>
          </a:prstGeom>
          <a:solidFill>
            <a:srgbClr val="00B0F0">
              <a:alpha val="18000"/>
            </a:srgbClr>
          </a:solidFill>
          <a:ln>
            <a:noFill/>
          </a:ln>
          <a:effectLst>
            <a:softEdge rad="12700"/>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タイトル 1">
            <a:extLst>
              <a:ext uri="{FF2B5EF4-FFF2-40B4-BE49-F238E27FC236}">
                <a16:creationId xmlns:a16="http://schemas.microsoft.com/office/drawing/2014/main" id="{08EA6601-0E30-468F-B231-E0E98E0F16EC}"/>
              </a:ext>
            </a:extLst>
          </p:cNvPr>
          <p:cNvSpPr txBox="1">
            <a:spLocks/>
          </p:cNvSpPr>
          <p:nvPr/>
        </p:nvSpPr>
        <p:spPr>
          <a:xfrm>
            <a:off x="4771997" y="5851824"/>
            <a:ext cx="3978614" cy="671209"/>
          </a:xfrm>
          <a:prstGeom prst="rect">
            <a:avLst/>
          </a:prstGeom>
        </p:spPr>
        <p:txBody>
          <a:bodyPr/>
          <a:lst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a:lstStyle>
          <a:p>
            <a:r>
              <a:rPr lang="ja-JP" altLang="en-US" sz="2800" dirty="0">
                <a:latin typeface="BIZ UDPゴシック" panose="020B0400000000000000" pitchFamily="50" charset="-128"/>
                <a:ea typeface="BIZ UDPゴシック" panose="020B0400000000000000" pitchFamily="50" charset="-128"/>
              </a:rPr>
              <a:t>行動計画として</a:t>
            </a:r>
            <a:r>
              <a:rPr lang="ja-JP" altLang="en-US" sz="2400" dirty="0">
                <a:latin typeface="BIZ UDPゴシック" panose="020B0400000000000000" pitchFamily="50" charset="-128"/>
                <a:ea typeface="BIZ UDPゴシック" panose="020B0400000000000000" pitchFamily="50" charset="-128"/>
              </a:rPr>
              <a:t>具体化</a:t>
            </a:r>
            <a:endParaRPr lang="ja-JP" altLang="en-US" sz="2800" dirty="0">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D4C56F20-0785-4F5C-AABF-A6D06495E866}"/>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dirty="0">
                <a:solidFill>
                  <a:srgbClr val="FFFFFF"/>
                </a:solidFill>
                <a:latin typeface="BIZ UDPゴシック" pitchFamily="50"/>
                <a:ea typeface="BIZ UDPゴシック" pitchFamily="50"/>
              </a:rPr>
              <a:t>０２　</a:t>
            </a:r>
            <a:r>
              <a:rPr lang="ja-JP" altLang="en-US" sz="2000" b="1" i="0" u="none" strike="noStrike" kern="1200" cap="none" spc="0" baseline="0" dirty="0">
                <a:solidFill>
                  <a:srgbClr val="FFFFFF"/>
                </a:solidFill>
                <a:uFillTx/>
                <a:latin typeface="BIZ UDPゴシック" pitchFamily="50"/>
                <a:ea typeface="BIZ UDPゴシック" pitchFamily="50"/>
              </a:rPr>
              <a:t>少子化対策プランの策定趣旨</a:t>
            </a:r>
          </a:p>
        </p:txBody>
      </p:sp>
      <p:sp>
        <p:nvSpPr>
          <p:cNvPr id="16" name="スライド番号プレースホルダー 10">
            <a:extLst>
              <a:ext uri="{FF2B5EF4-FFF2-40B4-BE49-F238E27FC236}">
                <a16:creationId xmlns:a16="http://schemas.microsoft.com/office/drawing/2014/main" id="{DD90142D-A080-458A-BBDC-28E9D7593372}"/>
              </a:ext>
            </a:extLst>
          </p:cNvPr>
          <p:cNvSpPr txBox="1">
            <a:spLocks/>
          </p:cNvSpPr>
          <p:nvPr/>
        </p:nvSpPr>
        <p:spPr>
          <a:xfrm>
            <a:off x="12189175" y="9095725"/>
            <a:ext cx="444714"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２</a:t>
            </a:r>
          </a:p>
        </p:txBody>
      </p:sp>
    </p:spTree>
    <p:extLst>
      <p:ext uri="{BB962C8B-B14F-4D97-AF65-F5344CB8AC3E}">
        <p14:creationId xmlns:p14="http://schemas.microsoft.com/office/powerpoint/2010/main" val="1279510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1">
            <a:extLst>
              <a:ext uri="{FF2B5EF4-FFF2-40B4-BE49-F238E27FC236}">
                <a16:creationId xmlns:a16="http://schemas.microsoft.com/office/drawing/2014/main" id="{562322B0-B608-4862-B9CA-03FD06A9D427}"/>
              </a:ext>
            </a:extLst>
          </p:cNvPr>
          <p:cNvSpPr/>
          <p:nvPr/>
        </p:nvSpPr>
        <p:spPr>
          <a:xfrm>
            <a:off x="157484" y="1551897"/>
            <a:ext cx="12523668" cy="3185176"/>
          </a:xfrm>
          <a:prstGeom prst="rect">
            <a:avLst/>
          </a:prstGeom>
          <a:noFill/>
          <a:ln w="12701" cap="flat">
            <a:solidFill>
              <a:schemeClr val="tx1"/>
            </a:solidFill>
            <a:prstDash val="solid"/>
            <a:miter/>
          </a:ln>
        </p:spPr>
        <p:txBody>
          <a:bodyPr vert="horz" wrap="square" lIns="91440" tIns="45720" rIns="91440" bIns="45720" anchor="ctr" anchorCtr="0" compatLnSpc="1">
            <a:noAutofit/>
          </a:bodyPr>
          <a:lstStyle/>
          <a:p>
            <a:pPr lvl="0" defTabSz="457200">
              <a:defRPr sz="1800" b="0" i="0" u="none" strike="noStrike" kern="0" cap="none" spc="0" baseline="0">
                <a:solidFill>
                  <a:srgbClr val="000000"/>
                </a:solidFill>
                <a:uFillTx/>
              </a:defRPr>
            </a:pPr>
            <a:r>
              <a:rPr lang="ja-JP" sz="1600" b="0" i="0" u="none" strike="noStrike" kern="1200" cap="none" spc="0" baseline="0" dirty="0">
                <a:uFillTx/>
                <a:latin typeface="HGPｺﾞｼｯｸM" panose="020B0600000000000000" pitchFamily="50" charset="-128"/>
                <a:ea typeface="HGPｺﾞｼｯｸM" panose="020B0600000000000000" pitchFamily="50" charset="-128"/>
              </a:rPr>
              <a:t>○</a:t>
            </a:r>
            <a:r>
              <a:rPr lang="ja-JP" altLang="en-US" sz="1600" b="0" i="0" u="none" strike="noStrike" kern="1200" cap="none" spc="0" baseline="0" dirty="0">
                <a:uFillTx/>
                <a:latin typeface="HGPｺﾞｼｯｸM" panose="020B0600000000000000" pitchFamily="50" charset="-128"/>
                <a:ea typeface="HGPｺﾞｼｯｸM" panose="020B0600000000000000" pitchFamily="50" charset="-128"/>
              </a:rPr>
              <a:t>所得が高い市町村では、有配偶率が高い傾向が見られた。</a:t>
            </a:r>
            <a:r>
              <a:rPr lang="ja-JP" altLang="en-US" sz="1600" dirty="0">
                <a:latin typeface="HGPｺﾞｼｯｸM" panose="020B0600000000000000" pitchFamily="50" charset="-128"/>
                <a:ea typeface="HGPｺﾞｼｯｸM" panose="020B0600000000000000" pitchFamily="50" charset="-128"/>
              </a:rPr>
              <a:t>また、女性完全失業率が高い市町村では、第２子の有配偶出生率が低い傾向が見ら</a:t>
            </a:r>
            <a:endParaRPr lang="en-US" altLang="ja-JP" sz="1600" dirty="0">
              <a:latin typeface="HGPｺﾞｼｯｸM" panose="020B0600000000000000" pitchFamily="50" charset="-128"/>
              <a:ea typeface="HGPｺﾞｼｯｸM" panose="020B0600000000000000" pitchFamily="50" charset="-128"/>
            </a:endParaRPr>
          </a:p>
          <a:p>
            <a:pPr lvl="0" defTabSz="457200">
              <a:defRPr sz="1800" b="0" i="0" u="none" strike="noStrike" kern="0" cap="none" spc="0" baseline="0">
                <a:solidFill>
                  <a:srgbClr val="000000"/>
                </a:solidFill>
                <a:uFillTx/>
              </a:defRPr>
            </a:pPr>
            <a:r>
              <a:rPr lang="ja-JP" altLang="en-US" sz="1600" dirty="0">
                <a:latin typeface="HGPｺﾞｼｯｸM" panose="020B0600000000000000" pitchFamily="50" charset="-128"/>
                <a:ea typeface="HGPｺﾞｼｯｸM" panose="020B0600000000000000" pitchFamily="50" charset="-128"/>
              </a:rPr>
              <a:t>　れた。</a:t>
            </a: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r>
              <a:rPr lang="ja-JP" sz="1600" b="0" i="0" u="none" strike="noStrike" kern="1200" cap="none" spc="0" baseline="0" dirty="0">
                <a:uFillTx/>
                <a:latin typeface="HGPｺﾞｼｯｸM" panose="020B0600000000000000" pitchFamily="50" charset="-128"/>
                <a:ea typeface="HGPｺﾞｼｯｸM" panose="020B0600000000000000" pitchFamily="50" charset="-128"/>
              </a:rPr>
              <a:t>　</a:t>
            </a:r>
            <a:r>
              <a:rPr lang="ja-JP" altLang="en-US" sz="1600" b="0" i="0" u="none" strike="noStrike" kern="1200" cap="none" spc="0" baseline="0" dirty="0">
                <a:uFillTx/>
                <a:latin typeface="HGPｺﾞｼｯｸM" panose="020B0600000000000000" pitchFamily="50" charset="-128"/>
                <a:ea typeface="HGPｺﾞｼｯｸM" panose="020B0600000000000000" pitchFamily="50" charset="-128"/>
              </a:rPr>
              <a:t> </a:t>
            </a:r>
            <a:r>
              <a:rPr lang="ja-JP" sz="1600" b="1" i="0" u="none" strike="noStrike" kern="1200" cap="none" spc="0" baseline="0" dirty="0">
                <a:uFillTx/>
                <a:latin typeface="HGPｺﾞｼｯｸM" panose="020B0600000000000000" pitchFamily="50" charset="-128"/>
                <a:ea typeface="HGPｺﾞｼｯｸM" panose="020B0600000000000000" pitchFamily="50" charset="-128"/>
              </a:rPr>
              <a:t>→</a:t>
            </a:r>
            <a:r>
              <a:rPr lang="ja-JP" altLang="en-US" sz="1600" b="1" i="0" u="none" strike="noStrike" kern="1200" cap="none" spc="0" baseline="0" dirty="0">
                <a:uFillTx/>
                <a:latin typeface="HGPｺﾞｼｯｸM" panose="020B0600000000000000" pitchFamily="50" charset="-128"/>
                <a:ea typeface="HGPｺﾞｼｯｸM" panose="020B0600000000000000" pitchFamily="50" charset="-128"/>
              </a:rPr>
              <a:t>所得の</a:t>
            </a:r>
            <a:r>
              <a:rPr lang="ja-JP" altLang="en-US" sz="1600" b="1" dirty="0">
                <a:latin typeface="HGPｺﾞｼｯｸM" panose="020B0600000000000000" pitchFamily="50" charset="-128"/>
                <a:ea typeface="HGPｺﾞｼｯｸM" panose="020B0600000000000000" pitchFamily="50" charset="-128"/>
              </a:rPr>
              <a:t>高さ</a:t>
            </a:r>
            <a:r>
              <a:rPr lang="ja-JP" altLang="en-US" sz="1600" b="1" i="0" u="none" strike="noStrike" kern="1200" cap="none" spc="0" baseline="0" dirty="0">
                <a:uFillTx/>
                <a:latin typeface="HGPｺﾞｼｯｸM" panose="020B0600000000000000" pitchFamily="50" charset="-128"/>
                <a:ea typeface="HGPｺﾞｼｯｸM" panose="020B0600000000000000" pitchFamily="50" charset="-128"/>
              </a:rPr>
              <a:t>が有配偶率の経済的要因として影響している可能性があるため、未婚化・晩婚化の解消のためには、経済的安定を図っていくことが</a:t>
            </a:r>
            <a:endParaRPr lang="en-US" altLang="ja-JP" sz="1600" b="1" i="0" u="none" strike="noStrike" kern="1200" cap="none" spc="0" baseline="0" dirty="0">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r>
              <a:rPr lang="ja-JP" altLang="en-US" sz="1600" dirty="0">
                <a:latin typeface="HGPｺﾞｼｯｸM" panose="020B0600000000000000" pitchFamily="50" charset="-128"/>
                <a:ea typeface="HGPｺﾞｼｯｸM" panose="020B0600000000000000" pitchFamily="50" charset="-128"/>
              </a:rPr>
              <a:t>　　　</a:t>
            </a:r>
            <a:r>
              <a:rPr lang="ja-JP" altLang="en-US" sz="1600" b="1" i="0" u="none" strike="noStrike" kern="1200" cap="none" spc="0" baseline="0" dirty="0">
                <a:uFillTx/>
                <a:latin typeface="HGPｺﾞｼｯｸM" panose="020B0600000000000000" pitchFamily="50" charset="-128"/>
                <a:ea typeface="HGPｺﾞｼｯｸM" panose="020B0600000000000000" pitchFamily="50" charset="-128"/>
              </a:rPr>
              <a:t>求められる。特に、第２子以降の出生については、出産・育児とキャリアの両立が求められる。</a:t>
            </a:r>
            <a:endParaRPr lang="en-US" altLang="ja-JP" sz="1600" b="1" i="0" u="none" strike="noStrike" kern="1200" cap="none" spc="0" baseline="0" dirty="0">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sz="1600" b="1" i="0" u="none" strike="noStrike" kern="1200" cap="none" spc="0" baseline="0" dirty="0">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r>
              <a:rPr lang="ja-JP" sz="1600" b="0" i="0" u="none" strike="noStrike" kern="1200" cap="none" spc="0" baseline="0" dirty="0">
                <a:uFillTx/>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児童福祉費が高い市町村では、有配偶出生率（全体・第１子・第２子）が高い傾向が見られた。（ただし、児童福祉費が高い理由として児童人口が</a:t>
            </a:r>
            <a:endParaRPr lang="en-US" altLang="ja-JP" sz="1600" dirty="0">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r>
              <a:rPr lang="ja-JP" altLang="en-US" sz="1600" dirty="0">
                <a:latin typeface="HGPｺﾞｼｯｸM" panose="020B0600000000000000" pitchFamily="50" charset="-128"/>
                <a:ea typeface="HGPｺﾞｼｯｸM" panose="020B0600000000000000" pitchFamily="50" charset="-128"/>
              </a:rPr>
              <a:t>　　多い市町村である背景にも考慮が必要）</a:t>
            </a:r>
            <a:endParaRPr lang="en-US" altLang="ja-JP" sz="1600" dirty="0">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r>
              <a:rPr lang="ja-JP" altLang="en-US" sz="1600" b="0" i="0" u="none" strike="noStrike" kern="1200" cap="none" spc="0" baseline="0" dirty="0">
                <a:uFillTx/>
                <a:latin typeface="HGPｺﾞｼｯｸM" panose="020B0600000000000000" pitchFamily="50" charset="-128"/>
                <a:ea typeface="HGPｺﾞｼｯｸM" panose="020B0600000000000000" pitchFamily="50" charset="-128"/>
              </a:rPr>
              <a:t>　</a:t>
            </a:r>
            <a:r>
              <a:rPr lang="ja-JP" altLang="en-US" sz="1600" dirty="0">
                <a:latin typeface="HGPｺﾞｼｯｸM" panose="020B0600000000000000" pitchFamily="50" charset="-128"/>
                <a:ea typeface="HGPｺﾞｼｯｸM" panose="020B0600000000000000" pitchFamily="50" charset="-128"/>
              </a:rPr>
              <a:t> </a:t>
            </a:r>
            <a:r>
              <a:rPr lang="ja-JP" sz="1600" b="1" i="0" u="none" strike="noStrike" kern="1200" cap="none" spc="0" baseline="0" dirty="0">
                <a:uFillTx/>
                <a:latin typeface="HGPｺﾞｼｯｸM" panose="020B0600000000000000" pitchFamily="50" charset="-128"/>
                <a:ea typeface="HGPｺﾞｼｯｸM" panose="020B0600000000000000" pitchFamily="50" charset="-128"/>
              </a:rPr>
              <a:t>→</a:t>
            </a:r>
            <a:r>
              <a:rPr lang="ja-JP" altLang="en-US" sz="1600" b="1" i="0" u="sng" strike="noStrike" kern="1200" cap="none" spc="0" baseline="0" dirty="0">
                <a:uFillTx/>
                <a:latin typeface="HGPｺﾞｼｯｸM" panose="020B0600000000000000" pitchFamily="50" charset="-128"/>
                <a:ea typeface="HGPｺﾞｼｯｸM" panose="020B0600000000000000" pitchFamily="50" charset="-128"/>
              </a:rPr>
              <a:t>市町村での子ども施策は出産・育児への心理的・経済的障壁を低減し、出生率の向上に寄与している可能性がある。</a:t>
            </a:r>
            <a:endParaRPr lang="en-US" altLang="ja-JP" sz="1600" b="1" i="0" u="sng" strike="noStrike" kern="1200" cap="none" spc="0" baseline="0" dirty="0">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1" i="0" u="sng" strike="noStrike" kern="1200" cap="none" spc="0" baseline="0" dirty="0">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r>
              <a:rPr lang="ja-JP" sz="1600" b="0" i="0" u="none" strike="noStrike" kern="1200" cap="none" spc="0" baseline="0" dirty="0">
                <a:uFillTx/>
                <a:latin typeface="HGPｺﾞｼｯｸM" panose="020B0600000000000000" pitchFamily="50" charset="-128"/>
                <a:ea typeface="HGPｺﾞｼｯｸM" panose="020B0600000000000000" pitchFamily="50" charset="-128"/>
              </a:rPr>
              <a:t>○</a:t>
            </a:r>
            <a:r>
              <a:rPr lang="ja-JP" altLang="en-US" sz="1600" b="0" i="0" u="none" strike="noStrike" kern="1200" cap="none" spc="0" baseline="0" dirty="0">
                <a:uFillTx/>
                <a:latin typeface="HGPｺﾞｼｯｸM" panose="020B0600000000000000" pitchFamily="50" charset="-128"/>
                <a:ea typeface="HGPｺﾞｼｯｸM" panose="020B0600000000000000" pitchFamily="50" charset="-128"/>
              </a:rPr>
              <a:t>刑法犯罪認知件数が</a:t>
            </a:r>
            <a:r>
              <a:rPr lang="ja-JP" altLang="en-US" sz="1600" dirty="0">
                <a:latin typeface="HGPｺﾞｼｯｸM" panose="020B0600000000000000" pitchFamily="50" charset="-128"/>
                <a:ea typeface="HGPｺﾞｼｯｸM" panose="020B0600000000000000" pitchFamily="50" charset="-128"/>
              </a:rPr>
              <a:t>低い</a:t>
            </a:r>
            <a:r>
              <a:rPr lang="ja-JP" altLang="en-US" sz="1600" b="0" i="0" u="none" strike="noStrike" kern="1200" cap="none" spc="0" baseline="0" dirty="0">
                <a:uFillTx/>
                <a:latin typeface="HGPｺﾞｼｯｸM" panose="020B0600000000000000" pitchFamily="50" charset="-128"/>
                <a:ea typeface="HGPｺﾞｼｯｸM" panose="020B0600000000000000" pitchFamily="50" charset="-128"/>
              </a:rPr>
              <a:t>市町村では、第２子の有配偶出生率が高い傾向</a:t>
            </a:r>
            <a:r>
              <a:rPr lang="ja-JP" altLang="en-US" sz="1600" dirty="0">
                <a:latin typeface="HGPｺﾞｼｯｸM" panose="020B0600000000000000" pitchFamily="50" charset="-128"/>
                <a:ea typeface="HGPｺﾞｼｯｸM" panose="020B0600000000000000" pitchFamily="50" charset="-128"/>
              </a:rPr>
              <a:t>が見られた</a:t>
            </a:r>
            <a:r>
              <a:rPr lang="ja-JP" altLang="en-US" sz="1600" b="0" i="0" u="none" strike="noStrike" kern="1200" cap="none" spc="0" baseline="0" dirty="0">
                <a:uFillTx/>
                <a:latin typeface="HGPｺﾞｼｯｸM" panose="020B0600000000000000" pitchFamily="50" charset="-128"/>
                <a:ea typeface="HGPｺﾞｼｯｸM" panose="020B0600000000000000" pitchFamily="50" charset="-128"/>
              </a:rPr>
              <a:t>。</a:t>
            </a:r>
            <a:endParaRPr lang="en-US" sz="1600" b="0" i="0" u="none" strike="noStrike" kern="1200" cap="none" spc="0" baseline="0" dirty="0">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r>
              <a:rPr lang="ja-JP" sz="1600" b="0" i="0" u="none" strike="noStrike" kern="1200" cap="none" spc="0" baseline="0" dirty="0">
                <a:uFillTx/>
                <a:latin typeface="HGPｺﾞｼｯｸM" panose="020B0600000000000000" pitchFamily="50" charset="-128"/>
                <a:ea typeface="HGPｺﾞｼｯｸM" panose="020B0600000000000000" pitchFamily="50" charset="-128"/>
              </a:rPr>
              <a:t>　</a:t>
            </a:r>
            <a:r>
              <a:rPr lang="ja-JP" sz="1600" b="1" i="0" u="none" strike="noStrike" kern="1200" cap="none" spc="0" baseline="0" dirty="0">
                <a:uFillTx/>
                <a:latin typeface="HGPｺﾞｼｯｸM" panose="020B0600000000000000" pitchFamily="50" charset="-128"/>
                <a:ea typeface="HGPｺﾞｼｯｸM" panose="020B0600000000000000" pitchFamily="50" charset="-128"/>
              </a:rPr>
              <a:t>→</a:t>
            </a:r>
            <a:r>
              <a:rPr lang="ja-JP" altLang="en-US" sz="1600" b="1" i="0" u="sng" strike="noStrike" kern="1200" cap="none" spc="0" baseline="0" dirty="0">
                <a:uFillTx/>
                <a:latin typeface="HGPｺﾞｼｯｸM" panose="020B0600000000000000" pitchFamily="50" charset="-128"/>
                <a:ea typeface="HGPｺﾞｼｯｸM" panose="020B0600000000000000" pitchFamily="50" charset="-128"/>
              </a:rPr>
              <a:t>地域の安全性が高く、子育て世帯が安心して生活できる環境は、複数の子どもを育てることの心理的負担を軽減している可能性がある。</a:t>
            </a:r>
            <a:endParaRPr lang="en-US" altLang="ja-JP" sz="1600" b="1" i="0" u="sng" strike="noStrike" kern="1200" cap="none" spc="0" baseline="0" dirty="0">
              <a:uFillTx/>
              <a:latin typeface="HGPｺﾞｼｯｸM" panose="020B0600000000000000" pitchFamily="50" charset="-128"/>
              <a:ea typeface="HGPｺﾞｼｯｸM" panose="020B0600000000000000" pitchFamily="50" charset="-128"/>
            </a:endParaRPr>
          </a:p>
        </p:txBody>
      </p:sp>
      <p:sp>
        <p:nvSpPr>
          <p:cNvPr id="10" name="正方形/長方形 46">
            <a:extLst>
              <a:ext uri="{FF2B5EF4-FFF2-40B4-BE49-F238E27FC236}">
                <a16:creationId xmlns:a16="http://schemas.microsoft.com/office/drawing/2014/main" id="{46B8A980-81AA-4C52-964B-D521007AEB99}"/>
              </a:ext>
            </a:extLst>
          </p:cNvPr>
          <p:cNvSpPr/>
          <p:nvPr/>
        </p:nvSpPr>
        <p:spPr>
          <a:xfrm>
            <a:off x="255354" y="8450060"/>
            <a:ext cx="4161268" cy="512456"/>
          </a:xfrm>
          <a:prstGeom prst="rect">
            <a:avLst/>
          </a:prstGeom>
          <a:noFill/>
          <a:ln cap="flat">
            <a:noFill/>
            <a:prstDash val="solid"/>
          </a:ln>
        </p:spPr>
        <p:txBody>
          <a:bodyPr vert="horz" wrap="square" lIns="91440" tIns="45720" rIns="91440" bIns="45720" anchor="t"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1400" dirty="0">
                <a:latin typeface="BIZ UDPゴシック" pitchFamily="50"/>
                <a:ea typeface="BIZ UDPゴシック" pitchFamily="50"/>
              </a:rPr>
              <a:t>【</a:t>
            </a:r>
            <a:r>
              <a:rPr lang="ja-JP" altLang="en-US" sz="1400" dirty="0">
                <a:latin typeface="BIZ UDPゴシック" pitchFamily="50"/>
                <a:ea typeface="BIZ UDPゴシック" pitchFamily="50"/>
              </a:rPr>
              <a:t>判定凡例</a:t>
            </a:r>
            <a:r>
              <a:rPr lang="en-US" altLang="ja-JP" sz="1400" dirty="0">
                <a:latin typeface="BIZ UDPゴシック" pitchFamily="50"/>
                <a:ea typeface="BIZ UDPゴシック" pitchFamily="50"/>
              </a:rPr>
              <a:t>】</a:t>
            </a:r>
            <a:r>
              <a:rPr lang="ja-JP" altLang="en-US" sz="1400" dirty="0">
                <a:latin typeface="BIZ UDPゴシック" pitchFamily="50"/>
                <a:ea typeface="BIZ UDPゴシック" pitchFamily="50"/>
              </a:rPr>
              <a:t>有意水準５％</a:t>
            </a:r>
            <a:endParaRPr lang="en-US" altLang="ja-JP" sz="1400" dirty="0">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1400" b="0" i="0" u="none" strike="noStrike" kern="1200" cap="none" spc="0" baseline="0" dirty="0">
                <a:uFillTx/>
                <a:latin typeface="BIZ UDPゴシック" pitchFamily="50"/>
                <a:ea typeface="BIZ UDPゴシック" pitchFamily="50"/>
              </a:rPr>
              <a:t>○：正の相関、●：負の相関</a:t>
            </a:r>
            <a:r>
              <a:rPr lang="ja-JP" altLang="en-US" sz="1400" dirty="0">
                <a:latin typeface="BIZ UDPゴシック" pitchFamily="50"/>
                <a:ea typeface="BIZ UDPゴシック" pitchFamily="50"/>
              </a:rPr>
              <a:t>、</a:t>
            </a:r>
            <a:r>
              <a:rPr lang="en-US" altLang="ja-JP" sz="1400" dirty="0">
                <a:latin typeface="BIZ UDPゴシック" pitchFamily="50"/>
                <a:ea typeface="BIZ UDPゴシック" pitchFamily="50"/>
              </a:rPr>
              <a:t>※</a:t>
            </a:r>
            <a:r>
              <a:rPr lang="ja-JP" altLang="en-US" sz="1400" dirty="0">
                <a:latin typeface="BIZ UDPゴシック" pitchFamily="50"/>
                <a:ea typeface="BIZ UDPゴシック" pitchFamily="50"/>
              </a:rPr>
              <a:t>：外れ値の影響あり</a:t>
            </a:r>
            <a:endParaRPr lang="en-US" altLang="ja-JP" sz="1400" dirty="0">
              <a:solidFill>
                <a:srgbClr val="FF0000"/>
              </a:solidFill>
              <a:latin typeface="BIZ UDPゴシック" pitchFamily="50"/>
              <a:ea typeface="BIZ UDPゴシック" pitchFamily="50"/>
            </a:endParaRPr>
          </a:p>
        </p:txBody>
      </p:sp>
      <p:graphicFrame>
        <p:nvGraphicFramePr>
          <p:cNvPr id="11" name="表 10">
            <a:extLst>
              <a:ext uri="{FF2B5EF4-FFF2-40B4-BE49-F238E27FC236}">
                <a16:creationId xmlns:a16="http://schemas.microsoft.com/office/drawing/2014/main" id="{BCF6BAD3-984B-460B-B8A7-667285923F65}"/>
              </a:ext>
            </a:extLst>
          </p:cNvPr>
          <p:cNvGraphicFramePr>
            <a:graphicFrameLocks noGrp="1"/>
          </p:cNvGraphicFramePr>
          <p:nvPr>
            <p:extLst>
              <p:ext uri="{D42A27DB-BD31-4B8C-83A1-F6EECF244321}">
                <p14:modId xmlns:p14="http://schemas.microsoft.com/office/powerpoint/2010/main" val="442904387"/>
              </p:ext>
            </p:extLst>
          </p:nvPr>
        </p:nvGraphicFramePr>
        <p:xfrm>
          <a:off x="157484" y="5045041"/>
          <a:ext cx="12523668" cy="3253729"/>
        </p:xfrm>
        <a:graphic>
          <a:graphicData uri="http://schemas.openxmlformats.org/drawingml/2006/table">
            <a:tbl>
              <a:tblPr firstRow="1" bandRow="1"/>
              <a:tblGrid>
                <a:gridCol w="563136">
                  <a:extLst>
                    <a:ext uri="{9D8B030D-6E8A-4147-A177-3AD203B41FA5}">
                      <a16:colId xmlns:a16="http://schemas.microsoft.com/office/drawing/2014/main" val="4025324350"/>
                    </a:ext>
                  </a:extLst>
                </a:gridCol>
                <a:gridCol w="628169">
                  <a:extLst>
                    <a:ext uri="{9D8B030D-6E8A-4147-A177-3AD203B41FA5}">
                      <a16:colId xmlns:a16="http://schemas.microsoft.com/office/drawing/2014/main" val="3802596435"/>
                    </a:ext>
                  </a:extLst>
                </a:gridCol>
                <a:gridCol w="755489">
                  <a:extLst>
                    <a:ext uri="{9D8B030D-6E8A-4147-A177-3AD203B41FA5}">
                      <a16:colId xmlns:a16="http://schemas.microsoft.com/office/drawing/2014/main" val="101370742"/>
                    </a:ext>
                  </a:extLst>
                </a:gridCol>
                <a:gridCol w="755491">
                  <a:extLst>
                    <a:ext uri="{9D8B030D-6E8A-4147-A177-3AD203B41FA5}">
                      <a16:colId xmlns:a16="http://schemas.microsoft.com/office/drawing/2014/main" val="612508474"/>
                    </a:ext>
                  </a:extLst>
                </a:gridCol>
                <a:gridCol w="755491">
                  <a:extLst>
                    <a:ext uri="{9D8B030D-6E8A-4147-A177-3AD203B41FA5}">
                      <a16:colId xmlns:a16="http://schemas.microsoft.com/office/drawing/2014/main" val="2762433150"/>
                    </a:ext>
                  </a:extLst>
                </a:gridCol>
                <a:gridCol w="755491">
                  <a:extLst>
                    <a:ext uri="{9D8B030D-6E8A-4147-A177-3AD203B41FA5}">
                      <a16:colId xmlns:a16="http://schemas.microsoft.com/office/drawing/2014/main" val="2781202180"/>
                    </a:ext>
                  </a:extLst>
                </a:gridCol>
                <a:gridCol w="755491">
                  <a:extLst>
                    <a:ext uri="{9D8B030D-6E8A-4147-A177-3AD203B41FA5}">
                      <a16:colId xmlns:a16="http://schemas.microsoft.com/office/drawing/2014/main" val="477960318"/>
                    </a:ext>
                  </a:extLst>
                </a:gridCol>
                <a:gridCol w="755491">
                  <a:extLst>
                    <a:ext uri="{9D8B030D-6E8A-4147-A177-3AD203B41FA5}">
                      <a16:colId xmlns:a16="http://schemas.microsoft.com/office/drawing/2014/main" val="4101534284"/>
                    </a:ext>
                  </a:extLst>
                </a:gridCol>
                <a:gridCol w="755491">
                  <a:extLst>
                    <a:ext uri="{9D8B030D-6E8A-4147-A177-3AD203B41FA5}">
                      <a16:colId xmlns:a16="http://schemas.microsoft.com/office/drawing/2014/main" val="1191272525"/>
                    </a:ext>
                  </a:extLst>
                </a:gridCol>
                <a:gridCol w="755491">
                  <a:extLst>
                    <a:ext uri="{9D8B030D-6E8A-4147-A177-3AD203B41FA5}">
                      <a16:colId xmlns:a16="http://schemas.microsoft.com/office/drawing/2014/main" val="833956117"/>
                    </a:ext>
                  </a:extLst>
                </a:gridCol>
                <a:gridCol w="755491">
                  <a:extLst>
                    <a:ext uri="{9D8B030D-6E8A-4147-A177-3AD203B41FA5}">
                      <a16:colId xmlns:a16="http://schemas.microsoft.com/office/drawing/2014/main" val="860359404"/>
                    </a:ext>
                  </a:extLst>
                </a:gridCol>
                <a:gridCol w="755491">
                  <a:extLst>
                    <a:ext uri="{9D8B030D-6E8A-4147-A177-3AD203B41FA5}">
                      <a16:colId xmlns:a16="http://schemas.microsoft.com/office/drawing/2014/main" val="2479759111"/>
                    </a:ext>
                  </a:extLst>
                </a:gridCol>
                <a:gridCol w="755491">
                  <a:extLst>
                    <a:ext uri="{9D8B030D-6E8A-4147-A177-3AD203B41FA5}">
                      <a16:colId xmlns:a16="http://schemas.microsoft.com/office/drawing/2014/main" val="480410812"/>
                    </a:ext>
                  </a:extLst>
                </a:gridCol>
                <a:gridCol w="755491">
                  <a:extLst>
                    <a:ext uri="{9D8B030D-6E8A-4147-A177-3AD203B41FA5}">
                      <a16:colId xmlns:a16="http://schemas.microsoft.com/office/drawing/2014/main" val="2541608558"/>
                    </a:ext>
                  </a:extLst>
                </a:gridCol>
                <a:gridCol w="755491">
                  <a:extLst>
                    <a:ext uri="{9D8B030D-6E8A-4147-A177-3AD203B41FA5}">
                      <a16:colId xmlns:a16="http://schemas.microsoft.com/office/drawing/2014/main" val="1441781840"/>
                    </a:ext>
                  </a:extLst>
                </a:gridCol>
                <a:gridCol w="755491">
                  <a:extLst>
                    <a:ext uri="{9D8B030D-6E8A-4147-A177-3AD203B41FA5}">
                      <a16:colId xmlns:a16="http://schemas.microsoft.com/office/drawing/2014/main" val="2252731329"/>
                    </a:ext>
                  </a:extLst>
                </a:gridCol>
                <a:gridCol w="755491">
                  <a:extLst>
                    <a:ext uri="{9D8B030D-6E8A-4147-A177-3AD203B41FA5}">
                      <a16:colId xmlns:a16="http://schemas.microsoft.com/office/drawing/2014/main" val="1828680064"/>
                    </a:ext>
                  </a:extLst>
                </a:gridCol>
              </a:tblGrid>
              <a:tr h="566430">
                <a:tc rowSpan="2" gridSpan="2">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l">
                        <a:lnSpc>
                          <a:spcPts val="950"/>
                        </a:lnSpc>
                      </a:pP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chemeClr val="bg1">
                        <a:lumMod val="50000"/>
                      </a:schemeClr>
                    </a:solidFill>
                  </a:tcPr>
                </a:tc>
                <a:tc rowSpan="2" hMerge="1">
                  <a:txBody>
                    <a:bodyPr/>
                    <a:lstStyle/>
                    <a:p>
                      <a:endParaRPr kumimoji="1" lang="ja-JP" altLang="en-US"/>
                    </a:p>
                  </a:txBody>
                  <a:tcPr/>
                </a:tc>
                <a:tc gridSpan="3">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a:r>
                        <a:rPr kumimoji="1" lang="ja-JP" altLang="en-US" sz="1100" dirty="0">
                          <a:latin typeface="BIZ UDPゴシック" panose="020B0400000000000000" pitchFamily="50" charset="-128"/>
                          <a:ea typeface="BIZ UDPゴシック" panose="020B0400000000000000" pitchFamily="50" charset="-128"/>
                        </a:rPr>
                        <a:t>出産・育児環境</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995"/>
                    </a:solidFill>
                  </a:tcPr>
                </a:tc>
                <a:tc hMerge="1">
                  <a:txBody>
                    <a:bodyPr/>
                    <a:lstStyle/>
                    <a:p>
                      <a:pPr marL="0" marR="0" lvl="0" indent="0" algn="ctr" defTabSz="990564" rtl="0" eaLnBrk="1" fontAlgn="auto" latinLnBrk="0" hangingPunct="1">
                        <a:lnSpc>
                          <a:spcPts val="950"/>
                        </a:lnSpc>
                        <a:spcBef>
                          <a:spcPts val="0"/>
                        </a:spcBef>
                        <a:spcAft>
                          <a:spcPts val="0"/>
                        </a:spcAft>
                        <a:buClrTx/>
                        <a:buSzTx/>
                        <a:buFontTx/>
                        <a:buNone/>
                        <a:tabLst/>
                        <a:defRPr/>
                      </a:pPr>
                      <a:endParaRPr kumimoji="1" lang="ja-JP" altLang="en-US" sz="900">
                        <a:solidFill>
                          <a:schemeClr val="tx1"/>
                        </a:solidFill>
                      </a:endParaRPr>
                    </a:p>
                  </a:txBody>
                  <a:tcPr marL="36000" marR="36000" marT="36000" marB="3600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hMerge="1">
                  <a:txBody>
                    <a:bodyPr/>
                    <a:lstStyle/>
                    <a:p>
                      <a:pPr marL="0" marR="0" lvl="0" indent="0" algn="ctr" defTabSz="990564" rtl="0" eaLnBrk="1" fontAlgn="auto" latinLnBrk="0" hangingPunct="1">
                        <a:lnSpc>
                          <a:spcPts val="950"/>
                        </a:lnSpc>
                        <a:spcBef>
                          <a:spcPts val="0"/>
                        </a:spcBef>
                        <a:spcAft>
                          <a:spcPts val="0"/>
                        </a:spcAft>
                        <a:buClrTx/>
                        <a:buSzTx/>
                        <a:buFontTx/>
                        <a:buNone/>
                        <a:tabLst/>
                        <a:defRPr/>
                      </a:pPr>
                      <a:endParaRPr kumimoji="1" lang="ja-JP" altLang="en-US" sz="900">
                        <a:solidFill>
                          <a:schemeClr val="tx1"/>
                        </a:solidFill>
                      </a:endParaRPr>
                    </a:p>
                  </a:txBody>
                  <a:tcPr marL="36000" marR="36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gridSpan="2">
                  <a:txBody>
                    <a:bodyPr/>
                    <a:lstStyle/>
                    <a:p>
                      <a:pPr algn="ctr"/>
                      <a:r>
                        <a:rPr kumimoji="1" lang="ja-JP" altLang="en-US" sz="1100" dirty="0">
                          <a:latin typeface="BIZ UDPゴシック" panose="020B0400000000000000" pitchFamily="50" charset="-128"/>
                          <a:ea typeface="BIZ UDPゴシック" panose="020B0400000000000000" pitchFamily="50" charset="-128"/>
                        </a:rPr>
                        <a:t>生活環境</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marL="36000" marR="36000" marT="36000" marB="3600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6BC25"/>
                    </a:solidFill>
                  </a:tcPr>
                </a:tc>
                <a:tc>
                  <a:txBody>
                    <a:bodyPr/>
                    <a:lstStyle/>
                    <a:p>
                      <a:pPr algn="ctr"/>
                      <a:r>
                        <a:rPr kumimoji="1" lang="ja-JP" altLang="en-US" sz="1100" dirty="0">
                          <a:latin typeface="BIZ UDPゴシック" panose="020B0400000000000000" pitchFamily="50" charset="-128"/>
                          <a:ea typeface="BIZ UDPゴシック" panose="020B0400000000000000" pitchFamily="50" charset="-128"/>
                        </a:rPr>
                        <a:t>住宅・</a:t>
                      </a:r>
                      <a:endParaRPr kumimoji="1" lang="en-US" altLang="ja-JP" sz="1100" dirty="0">
                        <a:latin typeface="BIZ UDPゴシック" panose="020B0400000000000000" pitchFamily="50" charset="-128"/>
                        <a:ea typeface="BIZ UDPゴシック" panose="020B0400000000000000" pitchFamily="50" charset="-128"/>
                      </a:endParaRPr>
                    </a:p>
                    <a:p>
                      <a:pPr algn="ctr"/>
                      <a:r>
                        <a:rPr kumimoji="1" lang="ja-JP" altLang="en-US" sz="1100" dirty="0">
                          <a:latin typeface="BIZ UDPゴシック" panose="020B0400000000000000" pitchFamily="50" charset="-128"/>
                          <a:ea typeface="BIZ UDPゴシック" panose="020B0400000000000000" pitchFamily="50" charset="-128"/>
                        </a:rPr>
                        <a:t>教育環境</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gridSpan="2">
                  <a:txBody>
                    <a:bodyPr/>
                    <a:lstStyle/>
                    <a:p>
                      <a:pPr algn="ctr"/>
                      <a:r>
                        <a:rPr kumimoji="1" lang="ja-JP" altLang="en-US" sz="1100" dirty="0">
                          <a:latin typeface="BIZ UDPゴシック" panose="020B0400000000000000" pitchFamily="50" charset="-128"/>
                          <a:ea typeface="BIZ UDPゴシック" panose="020B0400000000000000" pitchFamily="50" charset="-128"/>
                        </a:rPr>
                        <a:t>就労状況</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2E49C"/>
                    </a:solidFill>
                  </a:tcPr>
                </a:tc>
                <a:tc h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marL="36000" marR="36000" marT="36000" marB="3600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6BC25"/>
                    </a:solidFill>
                  </a:tcPr>
                </a:tc>
                <a:tc gridSpan="3">
                  <a:txBody>
                    <a:bodyPr/>
                    <a:lstStyle/>
                    <a:p>
                      <a:pPr algn="ctr"/>
                      <a:r>
                        <a:rPr kumimoji="1" lang="ja-JP" altLang="en-US" sz="1100" dirty="0">
                          <a:latin typeface="BIZ UDPゴシック" panose="020B0400000000000000" pitchFamily="50" charset="-128"/>
                          <a:ea typeface="BIZ UDPゴシック" panose="020B0400000000000000" pitchFamily="50" charset="-128"/>
                        </a:rPr>
                        <a:t>共働き状況</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C3BD"/>
                    </a:solidFill>
                  </a:tcPr>
                </a:tc>
                <a:tc h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marL="36000" marR="36000" marT="36000" marB="3600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6BC25"/>
                    </a:solidFill>
                  </a:tcPr>
                </a:tc>
                <a:tc h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marL="36000" marR="36000" marT="36000" marB="3600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6BC25"/>
                    </a:solidFill>
                  </a:tcPr>
                </a:tc>
                <a:tc rowSpan="2">
                  <a:txBody>
                    <a:bodyPr/>
                    <a:lstStyle/>
                    <a:p>
                      <a:pPr algn="ctr">
                        <a:lnSpc>
                          <a:spcPct val="100000"/>
                        </a:lnSpc>
                      </a:pPr>
                      <a:r>
                        <a:rPr kumimoji="1" lang="ja-JP" altLang="en-US" sz="1100" dirty="0">
                          <a:latin typeface="BIZ UDPゴシック" panose="020B0400000000000000" pitchFamily="50" charset="-128"/>
                          <a:ea typeface="BIZ UDPゴシック" panose="020B0400000000000000" pitchFamily="50" charset="-128"/>
                        </a:rPr>
                        <a:t>未婚</a:t>
                      </a:r>
                      <a:endParaRPr kumimoji="1" lang="en-US" altLang="ja-JP" sz="1100" dirty="0">
                        <a:latin typeface="BIZ UDPゴシック" panose="020B0400000000000000" pitchFamily="50" charset="-128"/>
                        <a:ea typeface="BIZ UDPゴシック" panose="020B0400000000000000" pitchFamily="50" charset="-128"/>
                      </a:endParaRPr>
                    </a:p>
                    <a:p>
                      <a:pPr algn="ctr">
                        <a:lnSpc>
                          <a:spcPct val="100000"/>
                        </a:lnSpc>
                      </a:pPr>
                      <a:r>
                        <a:rPr kumimoji="1" lang="ja-JP" altLang="en-US" sz="1100" dirty="0">
                          <a:latin typeface="BIZ UDPゴシック" panose="020B0400000000000000" pitchFamily="50" charset="-128"/>
                          <a:ea typeface="BIZ UDPゴシック" panose="020B0400000000000000" pitchFamily="50" charset="-128"/>
                        </a:rPr>
                        <a:t>男女比</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rowSpan="2">
                  <a:txBody>
                    <a:bodyPr/>
                    <a:lstStyle/>
                    <a:p>
                      <a:pPr algn="ctr">
                        <a:lnSpc>
                          <a:spcPct val="100000"/>
                        </a:lnSpc>
                      </a:pPr>
                      <a:r>
                        <a:rPr kumimoji="1" lang="ja-JP" altLang="en-US" sz="1100" dirty="0">
                          <a:latin typeface="BIZ UDPゴシック" panose="020B0400000000000000" pitchFamily="50" charset="-128"/>
                          <a:ea typeface="BIZ UDPゴシック" panose="020B0400000000000000" pitchFamily="50" charset="-128"/>
                        </a:rPr>
                        <a:t>転入超過率（</a:t>
                      </a:r>
                      <a:r>
                        <a:rPr kumimoji="1" lang="en-US" altLang="ja-JP" sz="1100" dirty="0">
                          <a:latin typeface="BIZ UDPゴシック" panose="020B0400000000000000" pitchFamily="50" charset="-128"/>
                          <a:ea typeface="BIZ UDPゴシック" panose="020B0400000000000000" pitchFamily="50" charset="-128"/>
                        </a:rPr>
                        <a:t>35</a:t>
                      </a:r>
                      <a:r>
                        <a:rPr kumimoji="1" lang="ja-JP" altLang="en-US" sz="1100" dirty="0">
                          <a:latin typeface="BIZ UDPゴシック" panose="020B0400000000000000" pitchFamily="50" charset="-128"/>
                          <a:ea typeface="BIZ UDPゴシック" panose="020B0400000000000000" pitchFamily="50" charset="-128"/>
                        </a:rPr>
                        <a:t>～</a:t>
                      </a:r>
                      <a:r>
                        <a:rPr kumimoji="1" lang="en-US" altLang="ja-JP" sz="1100" dirty="0">
                          <a:latin typeface="BIZ UDPゴシック" panose="020B0400000000000000" pitchFamily="50" charset="-128"/>
                          <a:ea typeface="BIZ UDPゴシック" panose="020B0400000000000000" pitchFamily="50" charset="-128"/>
                        </a:rPr>
                        <a:t>39</a:t>
                      </a:r>
                      <a:r>
                        <a:rPr kumimoji="1" lang="ja-JP" altLang="en-US" sz="1100" dirty="0">
                          <a:latin typeface="BIZ UDPゴシック" panose="020B0400000000000000" pitchFamily="50" charset="-128"/>
                          <a:ea typeface="BIZ UDPゴシック" panose="020B0400000000000000" pitchFamily="50" charset="-128"/>
                        </a:rPr>
                        <a:t>歳）</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40000"/>
                        <a:lumOff val="60000"/>
                      </a:schemeClr>
                    </a:solidFill>
                  </a:tcPr>
                </a:tc>
                <a:tc gridSpan="2">
                  <a:txBody>
                    <a:bodyPr/>
                    <a:lstStyle/>
                    <a:p>
                      <a:pPr algn="ctr"/>
                      <a:r>
                        <a:rPr kumimoji="1" lang="ja-JP" altLang="en-US" sz="1100" dirty="0">
                          <a:latin typeface="BIZ UDPゴシック" panose="020B0400000000000000" pitchFamily="50" charset="-128"/>
                          <a:ea typeface="BIZ UDPゴシック" panose="020B0400000000000000" pitchFamily="50" charset="-128"/>
                        </a:rPr>
                        <a:t>地域のつながり</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hMerge="1">
                  <a:txBody>
                    <a:bodyPr/>
                    <a:lstStyle/>
                    <a:p>
                      <a:pPr algn="ctr"/>
                      <a:endParaRPr kumimoji="1" lang="ja-JP" altLang="en-US" sz="1100">
                        <a:latin typeface="BIZ UDPゴシック" panose="020B0400000000000000" pitchFamily="50" charset="-128"/>
                        <a:ea typeface="BIZ UDPゴシック" panose="020B0400000000000000" pitchFamily="50" charset="-128"/>
                      </a:endParaRPr>
                    </a:p>
                  </a:txBody>
                  <a:tcPr marL="36000" marR="36000" marT="36000" marB="3600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6BC25"/>
                    </a:solidFill>
                  </a:tcPr>
                </a:tc>
                <a:extLst>
                  <a:ext uri="{0D108BD9-81ED-4DB2-BD59-A6C34878D82A}">
                    <a16:rowId xmlns:a16="http://schemas.microsoft.com/office/drawing/2014/main" val="2376611779"/>
                  </a:ext>
                </a:extLst>
              </a:tr>
              <a:tr h="1038134">
                <a:tc gridSpan="2" vMerge="1">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l">
                        <a:lnSpc>
                          <a:spcPts val="950"/>
                        </a:lnSpc>
                      </a:pPr>
                      <a:endParaRPr kumimoji="1" lang="ja-JP" altLang="en-US" sz="1050">
                        <a:solidFill>
                          <a:schemeClr val="tx1"/>
                        </a:solidFill>
                        <a:latin typeface="+mn-ea"/>
                        <a:ea typeface="+mn-ea"/>
                      </a:endParaRPr>
                    </a:p>
                  </a:txBody>
                  <a:tcPr marL="36000" marR="36000" marT="36000" marB="36000" anchor="ctr">
                    <a:lnL w="3175" cap="flat" cmpd="sng" algn="ctr">
                      <a:solidFill>
                        <a:sysClr val="windowText" lastClr="000000"/>
                      </a:solidFill>
                      <a:prstDash val="solid"/>
                      <a:round/>
                      <a:headEnd type="none" w="med" len="med"/>
                      <a:tailEnd type="none" w="med" len="med"/>
                    </a:lnL>
                    <a:lnR w="19050" cap="flat" cmpd="sng" algn="ctr">
                      <a:solidFill>
                        <a:sysClr val="windowText" lastClr="000000">
                          <a:lumMod val="50000"/>
                          <a:lumOff val="50000"/>
                        </a:sysClr>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ap="flat" cmpd="sng" algn="ctr">
                      <a:noFill/>
                      <a:prstDash val="solid"/>
                      <a:round/>
                      <a:headEnd type="none" w="med" len="med"/>
                      <a:tailEnd type="none" w="med" len="med"/>
                    </a:lnTlToBr>
                    <a:lnBlToTr w="12700" cmpd="sng">
                      <a:noFill/>
                      <a:prstDash val="solid"/>
                    </a:lnBlToTr>
                    <a:solidFill>
                      <a:sysClr val="windowText" lastClr="000000">
                        <a:lumMod val="65000"/>
                        <a:lumOff val="35000"/>
                      </a:sysClr>
                    </a:solidFill>
                  </a:tcPr>
                </a:tc>
                <a:tc hMerge="1"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a:lnSpc>
                          <a:spcPct val="100000"/>
                        </a:lnSpc>
                      </a:pPr>
                      <a:r>
                        <a:rPr kumimoji="1" lang="ja-JP" altLang="en-US" sz="1100" dirty="0">
                          <a:latin typeface="BIZ UDPゴシック" panose="020B0400000000000000" pitchFamily="50" charset="-128"/>
                          <a:ea typeface="BIZ UDPゴシック" panose="020B0400000000000000" pitchFamily="50" charset="-128"/>
                        </a:rPr>
                        <a:t>小児科</a:t>
                      </a:r>
                      <a:endParaRPr kumimoji="1" lang="en-US" altLang="ja-JP" sz="1100" dirty="0">
                        <a:latin typeface="BIZ UDPゴシック" panose="020B0400000000000000" pitchFamily="50" charset="-128"/>
                        <a:ea typeface="BIZ UDPゴシック" panose="020B0400000000000000" pitchFamily="50" charset="-128"/>
                      </a:endParaRPr>
                    </a:p>
                    <a:p>
                      <a:pPr algn="ctr">
                        <a:lnSpc>
                          <a:spcPct val="100000"/>
                        </a:lnSpc>
                      </a:pPr>
                      <a:r>
                        <a:rPr kumimoji="1" lang="ja-JP" altLang="en-US" sz="1100" dirty="0">
                          <a:latin typeface="BIZ UDPゴシック" panose="020B0400000000000000" pitchFamily="50" charset="-128"/>
                          <a:ea typeface="BIZ UDPゴシック" panose="020B0400000000000000" pitchFamily="50" charset="-128"/>
                        </a:rPr>
                        <a:t>医師数</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995"/>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子育て支援拠点数及び児童館数</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995"/>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児童</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福祉費</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2F995"/>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刑法犯罪認知件数</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公園面積</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私立中学校等への進学率</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課税対象所得</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（世帯）</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2E49C"/>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女性完全失業率</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2E49C"/>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有配偶女性就業率</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C3BD"/>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保育所在所者数</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C3BD"/>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放課後児童クラブ登録児童数</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DC3BD"/>
                    </a:solidFill>
                  </a:tcPr>
                </a:tc>
                <a:tc vMerge="1">
                  <a:txBody>
                    <a:bodyPr/>
                    <a:lstStyle/>
                    <a:p>
                      <a:pPr marL="0" marR="0" lvl="0" indent="0" algn="ctr" defTabSz="990564" rtl="0" eaLnBrk="1" fontAlgn="auto" latinLnBrk="0" hangingPunct="1">
                        <a:lnSpc>
                          <a:spcPts val="950"/>
                        </a:lnSpc>
                        <a:spcBef>
                          <a:spcPts val="0"/>
                        </a:spcBef>
                        <a:spcAft>
                          <a:spcPts val="0"/>
                        </a:spcAft>
                        <a:buClrTx/>
                        <a:buSzTx/>
                        <a:buFontTx/>
                        <a:buNone/>
                        <a:tabLst/>
                        <a:defRPr/>
                      </a:pPr>
                      <a:endParaRPr kumimoji="1" lang="ja-JP" altLang="en-US" sz="110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6BC25"/>
                    </a:solidFill>
                  </a:tcPr>
                </a:tc>
                <a:tc vMerge="1">
                  <a:txBody>
                    <a:bodyPr/>
                    <a:lstStyle/>
                    <a:p>
                      <a:pPr marL="0" marR="0" lvl="0" indent="0" algn="ctr" defTabSz="990564" rtl="0" eaLnBrk="1" fontAlgn="auto" latinLnBrk="0" hangingPunct="1">
                        <a:lnSpc>
                          <a:spcPts val="950"/>
                        </a:lnSpc>
                        <a:spcBef>
                          <a:spcPts val="0"/>
                        </a:spcBef>
                        <a:spcAft>
                          <a:spcPts val="0"/>
                        </a:spcAft>
                        <a:buClrTx/>
                        <a:buSzTx/>
                        <a:buFontTx/>
                        <a:buNone/>
                        <a:tabLst/>
                        <a:defRPr/>
                      </a:pPr>
                      <a:endParaRPr kumimoji="1" lang="ja-JP" altLang="en-US" sz="1100">
                        <a:solidFill>
                          <a:schemeClr val="tx1"/>
                        </a:solidFill>
                        <a:latin typeface="BIZ UDPゴシック" panose="020B0400000000000000" pitchFamily="50" charset="-128"/>
                        <a:ea typeface="BIZ UDPゴシック" panose="020B0400000000000000" pitchFamily="50" charset="-128"/>
                      </a:endParaRPr>
                    </a:p>
                  </a:txBody>
                  <a:tcPr marL="36000" marR="36000" marT="36000" marB="36000" anchor="ctr">
                    <a:lnL w="3175" cap="flat" cmpd="sng" algn="ctr">
                      <a:solidFill>
                        <a:sysClr val="windowText" lastClr="000000"/>
                      </a:solidFill>
                      <a:prstDash val="solid"/>
                      <a:round/>
                      <a:headEnd type="none" w="med" len="med"/>
                      <a:tailEnd type="none" w="med" len="med"/>
                    </a:lnL>
                    <a:lnR w="3175" cap="flat" cmpd="sng" algn="ctr">
                      <a:solidFill>
                        <a:sysClr val="windowText" lastClr="000000"/>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6BC25"/>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公民館・</a:t>
                      </a:r>
                      <a:endParaRPr kumimoji="1" lang="en-US" altLang="ja-JP" sz="110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市民会館等面積</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BIZ UDPゴシック" panose="020B0400000000000000" pitchFamily="50" charset="-128"/>
                          <a:ea typeface="BIZ UDPゴシック" panose="020B0400000000000000" pitchFamily="50" charset="-128"/>
                        </a:rPr>
                        <a:t>地縁団体数</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289041522"/>
                  </a:ext>
                </a:extLst>
              </a:tr>
              <a:tr h="401543">
                <a:tc gridSpan="2">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BIZ UDPゴシック" panose="020B0400000000000000" pitchFamily="50" charset="-128"/>
                          <a:ea typeface="BIZ UDPゴシック" panose="020B0400000000000000" pitchFamily="50" charset="-128"/>
                        </a:rPr>
                        <a:t>有配偶率</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hMerge="1">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marL="0" marR="0" lvl="0" indent="0" algn="l" defTabSz="990564" rtl="0" eaLnBrk="1" fontAlgn="auto" latinLnBrk="0" hangingPunct="1">
                        <a:lnSpc>
                          <a:spcPts val="950"/>
                        </a:lnSpc>
                        <a:spcBef>
                          <a:spcPts val="0"/>
                        </a:spcBef>
                        <a:spcAft>
                          <a:spcPts val="0"/>
                        </a:spcAft>
                        <a:buClrTx/>
                        <a:buSzTx/>
                        <a:buFontTx/>
                        <a:buNone/>
                        <a:tabLst/>
                        <a:defRPr/>
                      </a:pPr>
                      <a:endParaRPr kumimoji="1" lang="ja-JP" altLang="en-US" sz="1100">
                        <a:solidFill>
                          <a:schemeClr val="bg1"/>
                        </a:solidFill>
                        <a:latin typeface="BIZ UDPゴシック" panose="020B0400000000000000" pitchFamily="50" charset="-128"/>
                        <a:ea typeface="BIZ UDPゴシック" panose="020B0400000000000000" pitchFamily="50" charset="-128"/>
                      </a:endParaRPr>
                    </a:p>
                  </a:txBody>
                  <a:tcPr marL="36000" marR="36000" marT="36000" marB="36000" anchor="ctr">
                    <a:lnL w="3175" cap="flat" cmpd="sng" algn="ctr">
                      <a:solidFill>
                        <a:sysClr val="windowText" lastClr="000000"/>
                      </a:solidFill>
                      <a:prstDash val="solid"/>
                      <a:round/>
                      <a:headEnd type="none" w="med" len="med"/>
                      <a:tailEnd type="none" w="med" len="med"/>
                    </a:lnL>
                    <a:lnR w="19050" cap="flat" cmpd="sng" algn="ctr">
                      <a:solidFill>
                        <a:sysClr val="windowText" lastClr="000000">
                          <a:lumMod val="50000"/>
                          <a:lumOff val="50000"/>
                        </a:sysClr>
                      </a:solidFill>
                      <a:prstDash val="solid"/>
                      <a:round/>
                      <a:headEnd type="none" w="med" len="med"/>
                      <a:tailEnd type="none" w="med" len="med"/>
                    </a:lnR>
                    <a:lnT w="3175" cap="flat" cmpd="sng" algn="ctr">
                      <a:solidFill>
                        <a:sysClr val="windowText" lastClr="000000"/>
                      </a:solidFill>
                      <a:prstDash val="solid"/>
                      <a:round/>
                      <a:headEnd type="none" w="med" len="med"/>
                      <a:tailEnd type="none" w="med" len="med"/>
                    </a:lnT>
                    <a:lnB w="317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95959"/>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fontAlgn="b"/>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fontAlgn="b"/>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fontAlgn="b"/>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〇</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017328003"/>
                  </a:ext>
                </a:extLst>
              </a:tr>
              <a:tr h="415874">
                <a:tc rowSpan="3">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l">
                        <a:lnSpc>
                          <a:spcPct val="100000"/>
                        </a:lnSpc>
                      </a:pPr>
                      <a:r>
                        <a:rPr kumimoji="1" lang="ja-JP" altLang="en-US" sz="1200" dirty="0">
                          <a:solidFill>
                            <a:schemeClr val="bg1"/>
                          </a:solidFill>
                          <a:latin typeface="BIZ UDPゴシック" panose="020B0400000000000000" pitchFamily="50" charset="-128"/>
                          <a:ea typeface="BIZ UDPゴシック" panose="020B0400000000000000" pitchFamily="50" charset="-128"/>
                        </a:rPr>
                        <a:t>有配偶</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a:p>
                      <a:pPr algn="l">
                        <a:lnSpc>
                          <a:spcPct val="100000"/>
                        </a:lnSpc>
                      </a:pPr>
                      <a:r>
                        <a:rPr kumimoji="1" lang="ja-JP" altLang="en-US" sz="1200" dirty="0">
                          <a:solidFill>
                            <a:schemeClr val="bg1"/>
                          </a:solidFill>
                          <a:latin typeface="BIZ UDPゴシック" panose="020B0400000000000000" pitchFamily="50" charset="-128"/>
                          <a:ea typeface="BIZ UDPゴシック" panose="020B0400000000000000" pitchFamily="50" charset="-128"/>
                        </a:rPr>
                        <a:t>出生率</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a:lnSpc>
                          <a:spcPct val="100000"/>
                        </a:lnSpc>
                      </a:pPr>
                      <a:r>
                        <a:rPr kumimoji="1" lang="ja-JP" altLang="en-US" sz="1200" dirty="0">
                          <a:solidFill>
                            <a:schemeClr val="bg1"/>
                          </a:solidFill>
                          <a:latin typeface="BIZ UDPゴシック" panose="020B0400000000000000" pitchFamily="50" charset="-128"/>
                          <a:ea typeface="BIZ UDPゴシック" panose="020B0400000000000000" pitchFamily="50" charset="-128"/>
                        </a:rPr>
                        <a:t>全体</a:t>
                      </a: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〇</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293759185"/>
                  </a:ext>
                </a:extLst>
              </a:tr>
              <a:tr h="415874">
                <a:tc vMerge="1">
                  <a:txBody>
                    <a:bodyPr/>
                    <a:lstStyle/>
                    <a:p>
                      <a:endParaRPr kumimoji="1" lang="ja-JP" altLang="en-US"/>
                    </a:p>
                  </a:txBody>
                  <a:tcPr/>
                </a:tc>
                <a:tc>
                  <a:txBody>
                    <a:bodyPr/>
                    <a:lstStyle/>
                    <a:p>
                      <a:pPr algn="ctr">
                        <a:lnSpc>
                          <a:spcPct val="100000"/>
                        </a:lnSpc>
                      </a:pPr>
                      <a:r>
                        <a:rPr kumimoji="1" lang="ja-JP" altLang="en-US" sz="1200" dirty="0">
                          <a:solidFill>
                            <a:schemeClr val="bg1"/>
                          </a:solidFill>
                          <a:latin typeface="BIZ UDPゴシック" panose="020B0400000000000000" pitchFamily="50" charset="-128"/>
                          <a:ea typeface="BIZ UDPゴシック" panose="020B0400000000000000" pitchFamily="50" charset="-128"/>
                        </a:rPr>
                        <a:t>第１子</a:t>
                      </a: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rPr>
                        <a:t>〇</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283787699"/>
                  </a:ext>
                </a:extLst>
              </a:tr>
              <a:tr h="415874">
                <a:tc vMerge="1">
                  <a:txBody>
                    <a:bodyPr/>
                    <a:lstStyle/>
                    <a:p>
                      <a:pPr algn="l"/>
                      <a:endParaRPr kumimoji="1" lang="ja-JP" altLang="en-US" sz="1050"/>
                    </a:p>
                  </a:txBody>
                  <a:tcPr marL="36000" marR="36000"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a:lnSpc>
                          <a:spcPct val="100000"/>
                        </a:lnSpc>
                      </a:pPr>
                      <a:r>
                        <a:rPr kumimoji="1" lang="ja-JP" altLang="en-US" sz="1200" dirty="0">
                          <a:solidFill>
                            <a:schemeClr val="bg1"/>
                          </a:solidFill>
                          <a:latin typeface="BIZ UDPゴシック" panose="020B0400000000000000" pitchFamily="50" charset="-128"/>
                          <a:ea typeface="BIZ UDPゴシック" panose="020B0400000000000000" pitchFamily="50" charset="-128"/>
                        </a:rPr>
                        <a:t>第２子</a:t>
                      </a: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50000"/>
                      </a:schemeClr>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kumimoji="1" sz="1800" kern="1200">
                          <a:solidFill>
                            <a:schemeClr val="tx1"/>
                          </a:solidFill>
                          <a:latin typeface="Calibri"/>
                          <a:ea typeface="Yu Gothic UI"/>
                        </a:defRPr>
                      </a:lvl1pPr>
                      <a:lvl2pPr marL="457200" algn="l" defTabSz="914400" rtl="0" eaLnBrk="1" latinLnBrk="0" hangingPunct="1">
                        <a:defRPr kumimoji="1" sz="1800" kern="1200">
                          <a:solidFill>
                            <a:schemeClr val="tx1"/>
                          </a:solidFill>
                          <a:latin typeface="Calibri"/>
                          <a:ea typeface="Yu Gothic UI"/>
                        </a:defRPr>
                      </a:lvl2pPr>
                      <a:lvl3pPr marL="914400" algn="l" defTabSz="914400" rtl="0" eaLnBrk="1" latinLnBrk="0" hangingPunct="1">
                        <a:defRPr kumimoji="1" sz="1800" kern="1200">
                          <a:solidFill>
                            <a:schemeClr val="tx1"/>
                          </a:solidFill>
                          <a:latin typeface="Calibri"/>
                          <a:ea typeface="Yu Gothic UI"/>
                        </a:defRPr>
                      </a:lvl3pPr>
                      <a:lvl4pPr marL="1371600" algn="l" defTabSz="914400" rtl="0" eaLnBrk="1" latinLnBrk="0" hangingPunct="1">
                        <a:defRPr kumimoji="1" sz="1800" kern="1200">
                          <a:solidFill>
                            <a:schemeClr val="tx1"/>
                          </a:solidFill>
                          <a:latin typeface="Calibri"/>
                          <a:ea typeface="Yu Gothic UI"/>
                        </a:defRPr>
                      </a:lvl4pPr>
                      <a:lvl5pPr marL="1828800" algn="l" defTabSz="914400" rtl="0" eaLnBrk="1" latinLnBrk="0" hangingPunct="1">
                        <a:defRPr kumimoji="1" sz="1800" kern="1200">
                          <a:solidFill>
                            <a:schemeClr val="tx1"/>
                          </a:solidFill>
                          <a:latin typeface="Calibri"/>
                          <a:ea typeface="Yu Gothic UI"/>
                        </a:defRPr>
                      </a:lvl5pPr>
                      <a:lvl6pPr marL="2286000" algn="l" defTabSz="914400" rtl="0" eaLnBrk="1" latinLnBrk="0" hangingPunct="1">
                        <a:defRPr kumimoji="1" sz="1800" kern="1200">
                          <a:solidFill>
                            <a:schemeClr val="tx1"/>
                          </a:solidFill>
                          <a:latin typeface="Calibri"/>
                          <a:ea typeface="Yu Gothic UI"/>
                        </a:defRPr>
                      </a:lvl6pPr>
                      <a:lvl7pPr marL="2743200" algn="l" defTabSz="914400" rtl="0" eaLnBrk="1" latinLnBrk="0" hangingPunct="1">
                        <a:defRPr kumimoji="1" sz="1800" kern="1200">
                          <a:solidFill>
                            <a:schemeClr val="tx1"/>
                          </a:solidFill>
                          <a:latin typeface="Calibri"/>
                          <a:ea typeface="Yu Gothic UI"/>
                        </a:defRPr>
                      </a:lvl7pPr>
                      <a:lvl8pPr marL="3200400" algn="l" defTabSz="914400" rtl="0" eaLnBrk="1" latinLnBrk="0" hangingPunct="1">
                        <a:defRPr kumimoji="1" sz="1800" kern="1200">
                          <a:solidFill>
                            <a:schemeClr val="tx1"/>
                          </a:solidFill>
                          <a:latin typeface="Calibri"/>
                          <a:ea typeface="Yu Gothic UI"/>
                        </a:defRPr>
                      </a:lvl8pPr>
                      <a:lvl9pPr marL="3657600" algn="l" defTabSz="914400" rtl="0" eaLnBrk="1" latinLnBrk="0" hangingPunct="1">
                        <a:defRPr kumimoji="1" sz="1800" kern="1200">
                          <a:solidFill>
                            <a:schemeClr val="tx1"/>
                          </a:solidFill>
                          <a:latin typeface="Calibri"/>
                          <a:ea typeface="Yu Gothic UI"/>
                        </a:defRPr>
                      </a:lvl9p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〇</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〇</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p>
                      <a:pPr algn="ctr" fontAlgn="b"/>
                      <a:endPar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31073025"/>
                  </a:ext>
                </a:extLst>
              </a:tr>
            </a:tbl>
          </a:graphicData>
        </a:graphic>
      </p:graphicFrame>
      <p:sp>
        <p:nvSpPr>
          <p:cNvPr id="12" name="テキスト ボックス 11">
            <a:extLst>
              <a:ext uri="{FF2B5EF4-FFF2-40B4-BE49-F238E27FC236}">
                <a16:creationId xmlns:a16="http://schemas.microsoft.com/office/drawing/2014/main" id="{1EEA009E-09C5-48AC-BF0A-7B2CA9F628D4}"/>
              </a:ext>
            </a:extLst>
          </p:cNvPr>
          <p:cNvSpPr txBox="1"/>
          <p:nvPr/>
        </p:nvSpPr>
        <p:spPr>
          <a:xfrm>
            <a:off x="106048" y="705785"/>
            <a:ext cx="12575104" cy="738664"/>
          </a:xfrm>
          <a:prstGeom prst="rect">
            <a:avLst/>
          </a:prstGeom>
          <a:noFill/>
        </p:spPr>
        <p:txBody>
          <a:bodyPr wrap="square">
            <a:spAutoFit/>
          </a:bodyPr>
          <a:lstStyle/>
          <a:p>
            <a:pPr marL="285750" indent="-285750">
              <a:buFont typeface="Wingdings" panose="05000000000000000000" pitchFamily="2" charset="2"/>
              <a:buChar char="l"/>
            </a:pPr>
            <a:r>
              <a:rPr lang="ja-JP" altLang="en-US" sz="1400" dirty="0">
                <a:latin typeface="HGPｺﾞｼｯｸM" panose="020B0600000000000000" pitchFamily="50" charset="-128"/>
                <a:ea typeface="HGPｺﾞｼｯｸM" panose="020B0600000000000000" pitchFamily="50" charset="-128"/>
              </a:rPr>
              <a:t>少子化の背景には、様々な要素が複合的に絡み合っていると考えられるが、その要因は、「婚姻数の減少（結婚要因）」と「夫婦が持つ子どもの数の減少（出生要因）」の</a:t>
            </a:r>
            <a:r>
              <a:rPr lang="en-US" altLang="ja-JP" sz="1400" dirty="0">
                <a:latin typeface="HGPｺﾞｼｯｸM" panose="020B0600000000000000" pitchFamily="50" charset="-128"/>
                <a:ea typeface="HGPｺﾞｼｯｸM" panose="020B0600000000000000" pitchFamily="50" charset="-128"/>
              </a:rPr>
              <a:t>2</a:t>
            </a:r>
            <a:r>
              <a:rPr lang="ja-JP" altLang="en-US" sz="1400" dirty="0">
                <a:latin typeface="HGPｺﾞｼｯｸM" panose="020B0600000000000000" pitchFamily="50" charset="-128"/>
                <a:ea typeface="HGPｺﾞｼｯｸM" panose="020B0600000000000000" pitchFamily="50" charset="-128"/>
              </a:rPr>
              <a:t>つに大別される。本調査分析では、これらの</a:t>
            </a:r>
            <a:r>
              <a:rPr lang="en-US" altLang="ja-JP" sz="1400" dirty="0">
                <a:latin typeface="HGPｺﾞｼｯｸM" panose="020B0600000000000000" pitchFamily="50" charset="-128"/>
                <a:ea typeface="HGPｺﾞｼｯｸM" panose="020B0600000000000000" pitchFamily="50" charset="-128"/>
              </a:rPr>
              <a:t>2</a:t>
            </a:r>
            <a:r>
              <a:rPr lang="ja-JP" altLang="en-US" sz="1400" dirty="0">
                <a:latin typeface="HGPｺﾞｼｯｸM" panose="020B0600000000000000" pitchFamily="50" charset="-128"/>
                <a:ea typeface="HGPｺﾞｼｯｸM" panose="020B0600000000000000" pitchFamily="50" charset="-128"/>
              </a:rPr>
              <a:t>つの要因を、</a:t>
            </a:r>
            <a:r>
              <a:rPr lang="ja-JP" altLang="en-US" sz="1400" dirty="0">
                <a:solidFill>
                  <a:srgbClr val="FF0000"/>
                </a:solidFill>
                <a:latin typeface="HGPｺﾞｼｯｸM" panose="020B0600000000000000" pitchFamily="50" charset="-128"/>
                <a:ea typeface="HGPｺﾞｼｯｸM" panose="020B0600000000000000" pitchFamily="50" charset="-128"/>
              </a:rPr>
              <a:t>有配偶率、有配偶出生率</a:t>
            </a:r>
            <a:r>
              <a:rPr lang="ja-JP" altLang="en-US" sz="1400" dirty="0">
                <a:latin typeface="HGPｺﾞｼｯｸM" panose="020B0600000000000000" pitchFamily="50" charset="-128"/>
                <a:ea typeface="HGPｺﾞｼｯｸM" panose="020B0600000000000000" pitchFamily="50" charset="-128"/>
              </a:rPr>
              <a:t>を用いて分析した。</a:t>
            </a:r>
            <a:endParaRPr lang="en-US" altLang="ja-JP" sz="1400" dirty="0">
              <a:latin typeface="HGPｺﾞｼｯｸM" panose="020B0600000000000000" pitchFamily="50" charset="-128"/>
              <a:ea typeface="HGPｺﾞｼｯｸM" panose="020B0600000000000000" pitchFamily="50" charset="-128"/>
            </a:endParaRPr>
          </a:p>
          <a:p>
            <a:pPr marL="285750" indent="-285750">
              <a:buFont typeface="Wingdings" panose="05000000000000000000" pitchFamily="2" charset="2"/>
              <a:buChar char="l"/>
            </a:pPr>
            <a:r>
              <a:rPr lang="ja-JP" altLang="en-US" sz="1400" dirty="0">
                <a:latin typeface="HGPｺﾞｼｯｸM" panose="020B0600000000000000" pitchFamily="50" charset="-128"/>
                <a:ea typeface="HGPｺﾞｼｯｸM" panose="020B0600000000000000" pitchFamily="50" charset="-128"/>
              </a:rPr>
              <a:t>本分析では、</a:t>
            </a:r>
            <a:r>
              <a:rPr lang="ja-JP" altLang="en-US" sz="1400" dirty="0">
                <a:solidFill>
                  <a:srgbClr val="FF0000"/>
                </a:solidFill>
                <a:latin typeface="HGPｺﾞｼｯｸM" panose="020B0600000000000000" pitchFamily="50" charset="-128"/>
                <a:ea typeface="HGPｺﾞｼｯｸM" panose="020B0600000000000000" pitchFamily="50" charset="-128"/>
              </a:rPr>
              <a:t>有配偶率、有配偶出生率</a:t>
            </a:r>
            <a:r>
              <a:rPr lang="ja-JP" altLang="en-US" sz="1400" dirty="0">
                <a:latin typeface="HGPｺﾞｼｯｸM" panose="020B0600000000000000" pitchFamily="50" charset="-128"/>
                <a:ea typeface="HGPｺﾞｼｯｸM" panose="020B0600000000000000" pitchFamily="50" charset="-128"/>
              </a:rPr>
              <a:t>等と、少子化との関連が想定される社会的・経済的要因の関係性を明らかにする。</a:t>
            </a:r>
          </a:p>
        </p:txBody>
      </p:sp>
      <p:sp>
        <p:nvSpPr>
          <p:cNvPr id="13" name="正方形/長方形 12">
            <a:extLst>
              <a:ext uri="{FF2B5EF4-FFF2-40B4-BE49-F238E27FC236}">
                <a16:creationId xmlns:a16="http://schemas.microsoft.com/office/drawing/2014/main" id="{1F0AD25C-44ED-4D81-8B72-DA831439D7F4}"/>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０３　調査結果</a:t>
            </a:r>
            <a:r>
              <a:rPr lang="ja-JP" altLang="ja-JP" sz="2000" b="1" i="0" u="none" strike="noStrike" kern="1200" cap="none" spc="0" baseline="0" dirty="0">
                <a:solidFill>
                  <a:srgbClr val="FFFFFF"/>
                </a:solidFill>
                <a:uFillTx/>
                <a:latin typeface="BIZ UDPゴシック" pitchFamily="50"/>
                <a:ea typeface="BIZ UDPゴシック" pitchFamily="50"/>
              </a:rPr>
              <a:t>（重回帰分析）</a:t>
            </a:r>
          </a:p>
        </p:txBody>
      </p:sp>
      <p:sp>
        <p:nvSpPr>
          <p:cNvPr id="9" name="スライド番号プレースホルダー 10">
            <a:extLst>
              <a:ext uri="{FF2B5EF4-FFF2-40B4-BE49-F238E27FC236}">
                <a16:creationId xmlns:a16="http://schemas.microsoft.com/office/drawing/2014/main" id="{4562186C-0AFB-498E-89C3-A8DE787E4208}"/>
              </a:ext>
            </a:extLst>
          </p:cNvPr>
          <p:cNvSpPr txBox="1">
            <a:spLocks/>
          </p:cNvSpPr>
          <p:nvPr/>
        </p:nvSpPr>
        <p:spPr>
          <a:xfrm>
            <a:off x="12189175" y="9095725"/>
            <a:ext cx="444714"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３</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1">
            <a:extLst>
              <a:ext uri="{FF2B5EF4-FFF2-40B4-BE49-F238E27FC236}">
                <a16:creationId xmlns:a16="http://schemas.microsoft.com/office/drawing/2014/main" id="{314CBAC3-F29E-4B32-B473-FED278ADC463}"/>
              </a:ext>
            </a:extLst>
          </p:cNvPr>
          <p:cNvSpPr/>
          <p:nvPr/>
        </p:nvSpPr>
        <p:spPr>
          <a:xfrm>
            <a:off x="112510" y="625692"/>
            <a:ext cx="12523668" cy="1025335"/>
          </a:xfrm>
          <a:prstGeom prst="rect">
            <a:avLst/>
          </a:prstGeom>
          <a:no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sz="1600" b="0" i="0" u="none" strike="noStrike" kern="1200" cap="none" spc="0" baseline="0" dirty="0">
                <a:solidFill>
                  <a:srgbClr val="000000"/>
                </a:solidFill>
                <a:uFillTx/>
                <a:latin typeface="BIZ UDPゴシック" pitchFamily="50"/>
                <a:ea typeface="BIZ UDPゴシック" pitchFamily="50"/>
              </a:rPr>
              <a:t>○各国は</a:t>
            </a:r>
            <a:r>
              <a:rPr lang="ja-JP" sz="1600" b="0" i="0" u="none" strike="noStrike" kern="0" cap="none" spc="0" baseline="0" dirty="0">
                <a:solidFill>
                  <a:srgbClr val="000000"/>
                </a:solidFill>
                <a:uFillTx/>
                <a:latin typeface="BIZ UDPゴシック" pitchFamily="50"/>
                <a:ea typeface="BIZ UDPゴシック" pitchFamily="50"/>
              </a:rPr>
              <a:t>「経済的支援（手当・税など）の実施」「育児休業の取得促進」「保育・幼児教育の充実」など総合的に少子化対策を推進している。</a:t>
            </a:r>
            <a:endParaRPr lang="en-US" sz="1600" b="0" i="0" u="none" strike="noStrike" kern="120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solidFill>
                  <a:srgbClr val="000000"/>
                </a:solidFill>
                <a:uFillTx/>
                <a:latin typeface="BIZ UDPゴシック"/>
                <a:ea typeface="BIZ UDPゴシック" pitchFamily="50"/>
              </a:rPr>
              <a:t>○各国の対策は「子育ては自己責任」「家族</a:t>
            </a:r>
            <a:r>
              <a:rPr lang="ja-JP" altLang="en-US" sz="1600" kern="0" dirty="0">
                <a:solidFill>
                  <a:srgbClr val="000000"/>
                </a:solidFill>
                <a:latin typeface="BIZ UDPゴシック"/>
                <a:ea typeface="BIZ UDPゴシック" pitchFamily="50"/>
              </a:rPr>
              <a:t>又は</a:t>
            </a:r>
            <a:r>
              <a:rPr lang="ja-JP" sz="1600" b="0" i="0" u="none" strike="noStrike" kern="0" cap="none" spc="0" baseline="0" dirty="0">
                <a:solidFill>
                  <a:srgbClr val="000000"/>
                </a:solidFill>
                <a:uFillTx/>
                <a:latin typeface="BIZ UDPゴシック"/>
                <a:ea typeface="BIZ UDPゴシック" pitchFamily="50"/>
              </a:rPr>
              <a:t>個人への支援」など伝統的な家族観の影響を強く受けている。</a:t>
            </a:r>
            <a:endParaRPr lang="en-US" sz="1600" b="0" i="0" u="none" strike="noStrike" kern="0" cap="none" spc="0" baseline="0" dirty="0">
              <a:solidFill>
                <a:srgbClr val="000000"/>
              </a:solidFill>
              <a:uFillTx/>
              <a:latin typeface="BIZ UDPゴシック"/>
              <a:ea typeface="BIZ UDPゴシック" pitchFamily="50"/>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sz="1600" b="0" i="0" strike="noStrike" kern="1200" cap="none" spc="0" baseline="0" dirty="0">
                <a:solidFill>
                  <a:srgbClr val="000000"/>
                </a:solidFill>
                <a:uFillTx/>
                <a:latin typeface="BIZ UDPゴシック" pitchFamily="50"/>
                <a:ea typeface="BIZ UDPゴシック" pitchFamily="50"/>
              </a:rPr>
              <a:t>○</a:t>
            </a:r>
            <a:r>
              <a:rPr lang="ja-JP" sz="1600" b="0" i="0" u="sng" strike="noStrike" kern="1200" cap="none" spc="0" baseline="0" dirty="0">
                <a:solidFill>
                  <a:srgbClr val="000000"/>
                </a:solidFill>
                <a:uFillTx/>
                <a:latin typeface="BIZ UDPゴシック" pitchFamily="50"/>
                <a:ea typeface="BIZ UDPゴシック" pitchFamily="50"/>
              </a:rPr>
              <a:t>日本と比較すると、経済的支援が手厚く、男性が育児休業を取得しやすい環境が整備されている国が多い</a:t>
            </a:r>
            <a:r>
              <a:rPr lang="ja-JP" sz="1600" b="0" i="0" u="none" strike="noStrike" kern="1200" cap="none" spc="0" baseline="0" dirty="0">
                <a:solidFill>
                  <a:srgbClr val="000000"/>
                </a:solidFill>
                <a:uFillTx/>
                <a:latin typeface="BIZ UDPゴシック" pitchFamily="50"/>
                <a:ea typeface="BIZ UDPゴシック" pitchFamily="50"/>
              </a:rPr>
              <a:t>。</a:t>
            </a:r>
            <a:endParaRPr lang="en-US" sz="1600" b="0" i="0" u="none" strike="noStrike" kern="1200" cap="none" spc="0" baseline="0" dirty="0">
              <a:solidFill>
                <a:srgbClr val="000000"/>
              </a:solidFill>
              <a:uFillTx/>
              <a:latin typeface="BIZ UDPゴシック" pitchFamily="50"/>
              <a:ea typeface="BIZ UDPゴシック" pitchFamily="50"/>
            </a:endParaRPr>
          </a:p>
        </p:txBody>
      </p:sp>
      <p:sp>
        <p:nvSpPr>
          <p:cNvPr id="6" name="正方形/長方形 6">
            <a:extLst>
              <a:ext uri="{FF2B5EF4-FFF2-40B4-BE49-F238E27FC236}">
                <a16:creationId xmlns:a16="http://schemas.microsoft.com/office/drawing/2014/main" id="{5B6EEF10-ECEC-4381-8BF5-44389B6C5A93}"/>
              </a:ext>
            </a:extLst>
          </p:cNvPr>
          <p:cNvSpPr/>
          <p:nvPr/>
        </p:nvSpPr>
        <p:spPr>
          <a:xfrm>
            <a:off x="272536" y="2202878"/>
            <a:ext cx="6038112" cy="3379905"/>
          </a:xfrm>
          <a:prstGeom prst="rect">
            <a:avLst/>
          </a:prstGeom>
          <a:noFill/>
          <a:ln w="12701" cap="flat">
            <a:solidFill>
              <a:srgbClr val="FFC000"/>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dirty="0">
              <a:solidFill>
                <a:srgbClr val="000000"/>
              </a:solidFill>
              <a:uFillTx/>
              <a:latin typeface="Calibri"/>
              <a:ea typeface="游ゴシック" pitchFamily="34"/>
            </a:endParaRPr>
          </a:p>
        </p:txBody>
      </p:sp>
      <p:sp>
        <p:nvSpPr>
          <p:cNvPr id="7" name="正方形/長方形 12">
            <a:extLst>
              <a:ext uri="{FF2B5EF4-FFF2-40B4-BE49-F238E27FC236}">
                <a16:creationId xmlns:a16="http://schemas.microsoft.com/office/drawing/2014/main" id="{1F3138F8-460C-4980-9C06-B5A53BA6CF6F}"/>
              </a:ext>
            </a:extLst>
          </p:cNvPr>
          <p:cNvSpPr/>
          <p:nvPr/>
        </p:nvSpPr>
        <p:spPr>
          <a:xfrm>
            <a:off x="1175172" y="1778683"/>
            <a:ext cx="5142063" cy="601355"/>
          </a:xfrm>
          <a:prstGeom prst="rect">
            <a:avLst/>
          </a:prstGeom>
          <a:solidFill>
            <a:srgbClr val="FFC000"/>
          </a:solidFill>
          <a:ln w="12701" cap="flat">
            <a:solidFill>
              <a:srgbClr val="FFC000"/>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2000" b="1" i="0" u="none" strike="noStrike" kern="0" cap="none" spc="0" baseline="0" dirty="0">
                <a:solidFill>
                  <a:srgbClr val="FFFFFF"/>
                </a:solidFill>
                <a:uFillTx/>
                <a:latin typeface="BIZ UDPゴシック" pitchFamily="50"/>
                <a:ea typeface="BIZ UDPゴシック" pitchFamily="50"/>
              </a:rPr>
              <a:t>フランス（合計特殊出生率：</a:t>
            </a:r>
            <a:r>
              <a:rPr lang="en-US" sz="2000" b="1" i="0" u="none" strike="noStrike" kern="0" cap="none" spc="0" baseline="0" dirty="0">
                <a:solidFill>
                  <a:srgbClr val="FFFFFF"/>
                </a:solidFill>
                <a:uFillTx/>
                <a:latin typeface="BIZ UDPゴシック" pitchFamily="50"/>
                <a:ea typeface="BIZ UDPゴシック" pitchFamily="50"/>
              </a:rPr>
              <a:t>1.62</a:t>
            </a:r>
            <a:r>
              <a:rPr lang="ja-JP" sz="2000" b="1" i="0" u="none" strike="noStrike" kern="0" cap="none" spc="0" baseline="0" dirty="0">
                <a:solidFill>
                  <a:srgbClr val="FFFFFF"/>
                </a:solidFill>
                <a:uFillTx/>
                <a:latin typeface="BIZ UDPゴシック" pitchFamily="50"/>
                <a:ea typeface="BIZ UDPゴシック" pitchFamily="50"/>
              </a:rPr>
              <a:t>）</a:t>
            </a:r>
            <a:endParaRPr lang="ja-JP" sz="2000" b="1" i="0" u="none" strike="noStrike" kern="1200" cap="none" spc="0" baseline="0" dirty="0">
              <a:solidFill>
                <a:srgbClr val="FFFFFF"/>
              </a:solidFill>
              <a:uFillTx/>
              <a:latin typeface="BIZ UDPゴシック" pitchFamily="50"/>
              <a:ea typeface="BIZ UDPゴシック" pitchFamily="50"/>
            </a:endParaRPr>
          </a:p>
        </p:txBody>
      </p:sp>
      <p:sp>
        <p:nvSpPr>
          <p:cNvPr id="8" name="正方形/長方形 10">
            <a:extLst>
              <a:ext uri="{FF2B5EF4-FFF2-40B4-BE49-F238E27FC236}">
                <a16:creationId xmlns:a16="http://schemas.microsoft.com/office/drawing/2014/main" id="{A410F0DD-D404-4A71-9B12-9B45E416D53A}"/>
              </a:ext>
            </a:extLst>
          </p:cNvPr>
          <p:cNvSpPr/>
          <p:nvPr/>
        </p:nvSpPr>
        <p:spPr>
          <a:xfrm>
            <a:off x="6490941" y="2212095"/>
            <a:ext cx="6038112" cy="3379905"/>
          </a:xfrm>
          <a:prstGeom prst="rect">
            <a:avLst/>
          </a:prstGeom>
          <a:noFill/>
          <a:ln w="12701" cap="flat">
            <a:solidFill>
              <a:srgbClr val="00B050"/>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dirty="0">
              <a:solidFill>
                <a:srgbClr val="000000"/>
              </a:solidFill>
              <a:uFillTx/>
              <a:latin typeface="Calibri"/>
              <a:ea typeface="游ゴシック" pitchFamily="34"/>
            </a:endParaRPr>
          </a:p>
        </p:txBody>
      </p:sp>
      <p:sp>
        <p:nvSpPr>
          <p:cNvPr id="9" name="正方形/長方形 12">
            <a:extLst>
              <a:ext uri="{FF2B5EF4-FFF2-40B4-BE49-F238E27FC236}">
                <a16:creationId xmlns:a16="http://schemas.microsoft.com/office/drawing/2014/main" id="{507D391D-713B-4EFE-B0E5-4323B95AAC8D}"/>
              </a:ext>
            </a:extLst>
          </p:cNvPr>
          <p:cNvSpPr/>
          <p:nvPr/>
        </p:nvSpPr>
        <p:spPr>
          <a:xfrm>
            <a:off x="7358324" y="1770250"/>
            <a:ext cx="5177325" cy="601355"/>
          </a:xfrm>
          <a:prstGeom prst="rect">
            <a:avLst/>
          </a:prstGeom>
          <a:solidFill>
            <a:srgbClr val="00B050"/>
          </a:solidFill>
          <a:ln w="12701" cap="flat">
            <a:solidFill>
              <a:srgbClr val="00B050"/>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2000" b="1" i="0" u="none" strike="noStrike" kern="0" cap="none" spc="0" baseline="0" dirty="0">
                <a:solidFill>
                  <a:srgbClr val="FFFFFF"/>
                </a:solidFill>
                <a:uFillTx/>
                <a:latin typeface="BIZ UDPゴシック" pitchFamily="50"/>
                <a:ea typeface="BIZ UDPゴシック" pitchFamily="50"/>
              </a:rPr>
              <a:t>アメリカ（合計特殊出生率：</a:t>
            </a:r>
            <a:r>
              <a:rPr lang="en-US" sz="2000" b="1" i="0" u="none" strike="noStrike" kern="0" cap="none" spc="0" baseline="0" dirty="0">
                <a:solidFill>
                  <a:srgbClr val="FFFFFF"/>
                </a:solidFill>
                <a:uFillTx/>
                <a:latin typeface="BIZ UDPゴシック" pitchFamily="50"/>
                <a:ea typeface="BIZ UDPゴシック" pitchFamily="50"/>
              </a:rPr>
              <a:t>1.6</a:t>
            </a:r>
            <a:r>
              <a:rPr lang="ja-JP" sz="2000" b="1" i="0" u="none" strike="noStrike" kern="0" cap="none" spc="0" baseline="0" dirty="0">
                <a:solidFill>
                  <a:srgbClr val="FFFFFF"/>
                </a:solidFill>
                <a:uFillTx/>
                <a:latin typeface="BIZ UDPゴシック" pitchFamily="50"/>
                <a:ea typeface="BIZ UDPゴシック" pitchFamily="50"/>
              </a:rPr>
              <a:t>）</a:t>
            </a:r>
            <a:endParaRPr lang="ja-JP" sz="2000" b="1" i="0" u="none" strike="noStrike" kern="1200" cap="none" spc="0" baseline="0" dirty="0">
              <a:solidFill>
                <a:srgbClr val="FFFFFF"/>
              </a:solidFill>
              <a:uFillTx/>
              <a:latin typeface="BIZ UDPゴシック" pitchFamily="50"/>
              <a:ea typeface="BIZ UDPゴシック" pitchFamily="50"/>
            </a:endParaRPr>
          </a:p>
        </p:txBody>
      </p:sp>
      <p:sp>
        <p:nvSpPr>
          <p:cNvPr id="10" name="正方形/長方形 12">
            <a:extLst>
              <a:ext uri="{FF2B5EF4-FFF2-40B4-BE49-F238E27FC236}">
                <a16:creationId xmlns:a16="http://schemas.microsoft.com/office/drawing/2014/main" id="{0906D936-0489-4256-928A-7F45DA77E132}"/>
              </a:ext>
            </a:extLst>
          </p:cNvPr>
          <p:cNvSpPr/>
          <p:nvPr/>
        </p:nvSpPr>
        <p:spPr>
          <a:xfrm>
            <a:off x="272534" y="5682168"/>
            <a:ext cx="6038112" cy="3801704"/>
          </a:xfrm>
          <a:prstGeom prst="rect">
            <a:avLst/>
          </a:prstGeom>
          <a:noFill/>
          <a:ln w="12701" cap="flat">
            <a:solidFill>
              <a:srgbClr val="00B0F0"/>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dirty="0">
              <a:solidFill>
                <a:srgbClr val="000000"/>
              </a:solidFill>
              <a:uFillTx/>
              <a:latin typeface="Calibri"/>
              <a:ea typeface="游ゴシック" pitchFamily="34"/>
            </a:endParaRPr>
          </a:p>
        </p:txBody>
      </p:sp>
      <p:sp>
        <p:nvSpPr>
          <p:cNvPr id="11" name="正方形/長方形 12">
            <a:extLst>
              <a:ext uri="{FF2B5EF4-FFF2-40B4-BE49-F238E27FC236}">
                <a16:creationId xmlns:a16="http://schemas.microsoft.com/office/drawing/2014/main" id="{553AA4CD-F679-4B06-ADAC-1BE154F75F3D}"/>
              </a:ext>
            </a:extLst>
          </p:cNvPr>
          <p:cNvSpPr/>
          <p:nvPr/>
        </p:nvSpPr>
        <p:spPr>
          <a:xfrm>
            <a:off x="1175170" y="5706300"/>
            <a:ext cx="5135478" cy="601355"/>
          </a:xfrm>
          <a:prstGeom prst="rect">
            <a:avLst/>
          </a:prstGeom>
          <a:solidFill>
            <a:srgbClr val="00B0F0"/>
          </a:solidFill>
          <a:ln w="12701" cap="flat">
            <a:solidFill>
              <a:srgbClr val="00B0F0"/>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2000" b="1" i="0" u="none" strike="noStrike" kern="0" cap="none" spc="0" baseline="0">
                <a:solidFill>
                  <a:srgbClr val="FFFFFF"/>
                </a:solidFill>
                <a:uFillTx/>
                <a:latin typeface="BIZ UDPゴシック" pitchFamily="50"/>
                <a:ea typeface="BIZ UDPゴシック"/>
              </a:rPr>
              <a:t>スウェーデン（合計特殊出生率：</a:t>
            </a:r>
            <a:r>
              <a:rPr lang="en-US" sz="2000" b="1" kern="0" dirty="0">
                <a:solidFill>
                  <a:srgbClr val="FFFFFF"/>
                </a:solidFill>
                <a:latin typeface="BIZ UDPゴシック" pitchFamily="50"/>
                <a:ea typeface="BIZ UDPゴシック"/>
              </a:rPr>
              <a:t>1.45</a:t>
            </a:r>
            <a:r>
              <a:rPr lang="ja-JP" sz="2000" b="1" i="0" u="none" strike="noStrike" kern="0" cap="none" spc="0" baseline="0">
                <a:solidFill>
                  <a:srgbClr val="FFFFFF"/>
                </a:solidFill>
                <a:uFillTx/>
                <a:latin typeface="BIZ UDPゴシック" pitchFamily="50"/>
                <a:ea typeface="BIZ UDPゴシック"/>
              </a:rPr>
              <a:t>）</a:t>
            </a:r>
            <a:endParaRPr lang="ja-JP" sz="2000" b="1" i="0" u="none" strike="noStrike" kern="1200" cap="none" spc="0" baseline="0">
              <a:solidFill>
                <a:srgbClr val="FFFFFF"/>
              </a:solidFill>
              <a:uFillTx/>
              <a:latin typeface="BIZ UDPゴシック" pitchFamily="50"/>
              <a:ea typeface="BIZ UDPゴシック"/>
            </a:endParaRPr>
          </a:p>
        </p:txBody>
      </p:sp>
      <p:sp>
        <p:nvSpPr>
          <p:cNvPr id="12" name="正方形/長方形 14">
            <a:extLst>
              <a:ext uri="{FF2B5EF4-FFF2-40B4-BE49-F238E27FC236}">
                <a16:creationId xmlns:a16="http://schemas.microsoft.com/office/drawing/2014/main" id="{DD15ABD3-9B20-4A45-84A7-716F72306B88}"/>
              </a:ext>
            </a:extLst>
          </p:cNvPr>
          <p:cNvSpPr/>
          <p:nvPr/>
        </p:nvSpPr>
        <p:spPr>
          <a:xfrm>
            <a:off x="6490932" y="5965426"/>
            <a:ext cx="6038121" cy="3518446"/>
          </a:xfrm>
          <a:prstGeom prst="rect">
            <a:avLst/>
          </a:prstGeom>
          <a:noFill/>
          <a:ln w="12701" cap="flat">
            <a:solidFill>
              <a:srgbClr val="7030A0"/>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dirty="0">
              <a:solidFill>
                <a:srgbClr val="000000"/>
              </a:solidFill>
              <a:uFillTx/>
              <a:latin typeface="Calibri"/>
              <a:ea typeface="游ゴシック" pitchFamily="34"/>
            </a:endParaRPr>
          </a:p>
        </p:txBody>
      </p:sp>
      <p:sp>
        <p:nvSpPr>
          <p:cNvPr id="13" name="正方形/長方形 12">
            <a:extLst>
              <a:ext uri="{FF2B5EF4-FFF2-40B4-BE49-F238E27FC236}">
                <a16:creationId xmlns:a16="http://schemas.microsoft.com/office/drawing/2014/main" id="{6E7B6014-F7CE-4CEF-92E5-7EF76CAD0465}"/>
              </a:ext>
            </a:extLst>
          </p:cNvPr>
          <p:cNvSpPr/>
          <p:nvPr/>
        </p:nvSpPr>
        <p:spPr>
          <a:xfrm>
            <a:off x="7399305" y="5682168"/>
            <a:ext cx="5129755" cy="601355"/>
          </a:xfrm>
          <a:prstGeom prst="rect">
            <a:avLst/>
          </a:prstGeom>
          <a:solidFill>
            <a:srgbClr val="7030A0"/>
          </a:solidFill>
          <a:ln w="12701" cap="flat">
            <a:solidFill>
              <a:srgbClr val="7030A0"/>
            </a:solidFill>
            <a:prstDash val="solid"/>
            <a:miter/>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2000" b="1" i="0" u="none" strike="noStrike" kern="0" cap="none" spc="0" baseline="0">
                <a:solidFill>
                  <a:srgbClr val="FFFFFF"/>
                </a:solidFill>
                <a:uFillTx/>
                <a:latin typeface="BIZ UDPゴシック" pitchFamily="50"/>
                <a:ea typeface="BIZ UDPゴシック" pitchFamily="50"/>
              </a:rPr>
              <a:t>ドイツ（合計特殊出生率：</a:t>
            </a:r>
            <a:r>
              <a:rPr lang="en-US" sz="2000" b="1" i="0" u="none" strike="noStrike" kern="0" cap="none" spc="0" baseline="0" dirty="0">
                <a:solidFill>
                  <a:srgbClr val="FFFFFF"/>
                </a:solidFill>
                <a:uFillTx/>
                <a:latin typeface="BIZ UDPゴシック" pitchFamily="50"/>
                <a:ea typeface="BIZ UDPゴシック" pitchFamily="50"/>
              </a:rPr>
              <a:t>1.35</a:t>
            </a:r>
            <a:r>
              <a:rPr lang="ja-JP" sz="2000" b="1" i="0" u="none" strike="noStrike" kern="0" cap="none" spc="0" baseline="0">
                <a:solidFill>
                  <a:srgbClr val="FFFFFF"/>
                </a:solidFill>
                <a:uFillTx/>
                <a:latin typeface="BIZ UDPゴシック" pitchFamily="50"/>
                <a:ea typeface="BIZ UDPゴシック" pitchFamily="50"/>
              </a:rPr>
              <a:t>）</a:t>
            </a:r>
            <a:endParaRPr lang="ja-JP" sz="2000" b="1" i="0" u="none" strike="noStrike" kern="1200" cap="none" spc="0" baseline="0">
              <a:solidFill>
                <a:srgbClr val="FFFFFF"/>
              </a:solidFill>
              <a:uFillTx/>
              <a:latin typeface="BIZ UDPゴシック" pitchFamily="50"/>
              <a:ea typeface="BIZ UDPゴシック" pitchFamily="50"/>
            </a:endParaRPr>
          </a:p>
        </p:txBody>
      </p:sp>
      <p:sp>
        <p:nvSpPr>
          <p:cNvPr id="14" name="テキスト ボックス 52">
            <a:extLst>
              <a:ext uri="{FF2B5EF4-FFF2-40B4-BE49-F238E27FC236}">
                <a16:creationId xmlns:a16="http://schemas.microsoft.com/office/drawing/2014/main" id="{5F5DE866-E6C5-4198-B2EE-AB3BD62CCE78}"/>
              </a:ext>
            </a:extLst>
          </p:cNvPr>
          <p:cNvSpPr txBox="1"/>
          <p:nvPr/>
        </p:nvSpPr>
        <p:spPr>
          <a:xfrm>
            <a:off x="279123" y="2672479"/>
            <a:ext cx="6038112" cy="2739211"/>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solidFill>
                  <a:srgbClr val="000000"/>
                </a:solidFill>
                <a:uFillTx/>
                <a:latin typeface="BIZ UDPゴシック" pitchFamily="50"/>
                <a:ea typeface="BIZ UDPゴシック" pitchFamily="50"/>
              </a:rPr>
              <a:t>◆特徴</a:t>
            </a:r>
            <a:endParaRPr lang="en-US" sz="16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1200" cap="none" spc="0" baseline="0" dirty="0">
                <a:solidFill>
                  <a:srgbClr val="000000"/>
                </a:solidFill>
                <a:uFillTx/>
                <a:latin typeface="BIZ UDPゴシック" pitchFamily="50"/>
                <a:ea typeface="BIZ UDPゴシック" pitchFamily="50"/>
              </a:rPr>
              <a:t>　○</a:t>
            </a:r>
            <a:r>
              <a:rPr lang="ja-JP" sz="1400" b="0" i="0" strike="noStrike" kern="1200" cap="none" spc="0" baseline="0" dirty="0">
                <a:solidFill>
                  <a:srgbClr val="000000"/>
                </a:solidFill>
                <a:uFillTx/>
                <a:latin typeface="BIZ UDPゴシック" pitchFamily="50"/>
                <a:ea typeface="BIZ UDPゴシック" pitchFamily="50"/>
              </a:rPr>
              <a:t>歴史的に家族政策への国民的合意が根強く、</a:t>
            </a:r>
            <a:r>
              <a:rPr lang="ja-JP" sz="1400" b="0" i="0" u="sng" strike="noStrike" kern="1200" cap="none" spc="0" baseline="0" dirty="0">
                <a:solidFill>
                  <a:srgbClr val="000000"/>
                </a:solidFill>
                <a:uFillTx/>
                <a:latin typeface="BIZ UDPゴシック" pitchFamily="50"/>
                <a:ea typeface="BIZ UDPゴシック" pitchFamily="50"/>
              </a:rPr>
              <a:t>家族単位での経済的支援</a:t>
            </a:r>
            <a:endParaRPr lang="en-US" sz="1400" b="0" i="0" u="sng" strike="noStrike" kern="120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strike="noStrike" kern="0" cap="none" spc="0" baseline="0" dirty="0">
                <a:solidFill>
                  <a:srgbClr val="000000"/>
                </a:solidFill>
                <a:uFillTx/>
                <a:latin typeface="BIZ UDPゴシック" pitchFamily="50"/>
                <a:ea typeface="BIZ UDPゴシック" pitchFamily="50"/>
              </a:rPr>
              <a:t>　　</a:t>
            </a:r>
            <a:r>
              <a:rPr lang="en-US" sz="1400" b="0" i="0" strike="noStrike" kern="0" cap="none" spc="0" baseline="0" dirty="0">
                <a:solidFill>
                  <a:srgbClr val="000000"/>
                </a:solidFill>
                <a:uFillTx/>
                <a:latin typeface="BIZ UDPゴシック" pitchFamily="50"/>
                <a:ea typeface="BIZ UDPゴシック" pitchFamily="50"/>
              </a:rPr>
              <a:t> </a:t>
            </a:r>
            <a:r>
              <a:rPr lang="ja-JP" sz="1400" b="0" i="0" u="sng" strike="noStrike" kern="1200" cap="none" spc="0" baseline="0" dirty="0">
                <a:solidFill>
                  <a:srgbClr val="000000"/>
                </a:solidFill>
                <a:uFillTx/>
                <a:latin typeface="BIZ UDPゴシック" pitchFamily="50"/>
                <a:ea typeface="BIZ UDPゴシック" pitchFamily="50"/>
              </a:rPr>
              <a:t>が多く</a:t>
            </a:r>
            <a:r>
              <a:rPr lang="ja-JP" sz="1400" b="0" i="0" u="none" strike="noStrike" kern="1200" cap="none" spc="0" baseline="0" dirty="0">
                <a:solidFill>
                  <a:srgbClr val="000000"/>
                </a:solidFill>
                <a:uFillTx/>
                <a:latin typeface="BIZ UDPゴシック" pitchFamily="50"/>
                <a:ea typeface="BIZ UDPゴシック" pitchFamily="50"/>
              </a:rPr>
              <a:t>、多子世帯に手厚い</a:t>
            </a:r>
            <a:r>
              <a:rPr lang="ja-JP" altLang="en-US" sz="1400" b="0" i="0" u="none" strike="noStrike" kern="1200" cap="none" spc="0" baseline="0" dirty="0">
                <a:solidFill>
                  <a:srgbClr val="000000"/>
                </a:solidFill>
                <a:uFillTx/>
                <a:latin typeface="BIZ UDPゴシック" pitchFamily="50"/>
                <a:ea typeface="BIZ UDPゴシック" pitchFamily="50"/>
              </a:rPr>
              <a:t>。</a:t>
            </a:r>
            <a:endParaRPr lang="en-US" sz="1400" b="0" i="0" u="none" strike="noStrike" kern="120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a:t>
            </a:r>
            <a:r>
              <a:rPr lang="ja-JP" altLang="en-US" sz="1400" b="0" i="0" u="none" strike="noStrike" kern="0" cap="none" spc="0" baseline="0" dirty="0">
                <a:uFillTx/>
                <a:latin typeface="BIZ UDPゴシック" pitchFamily="50"/>
                <a:ea typeface="BIZ UDPゴシック" pitchFamily="50"/>
              </a:rPr>
              <a:t>父親の育児参加については、父親</a:t>
            </a:r>
            <a:r>
              <a:rPr lang="ja-JP" altLang="en-US" sz="1400" kern="0" dirty="0">
                <a:latin typeface="BIZ UDPゴシック" pitchFamily="50"/>
                <a:ea typeface="BIZ UDPゴシック" pitchFamily="50"/>
              </a:rPr>
              <a:t>休暇が義務化されたが依然として育児</a:t>
            </a:r>
            <a:endParaRPr lang="en-US" altLang="ja-JP" sz="1400" kern="0" dirty="0">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1400" kern="0" dirty="0">
                <a:latin typeface="BIZ UDPゴシック" pitchFamily="50"/>
                <a:ea typeface="BIZ UDPゴシック" pitchFamily="50"/>
              </a:rPr>
              <a:t>　　 負担が母親に偏りがちで、保育所整備や保育士不足も課題。</a:t>
            </a:r>
            <a:endParaRPr lang="en-US" altLang="ja-JP"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uFillTx/>
                <a:latin typeface="BIZ UDPゴシック" pitchFamily="50"/>
                <a:ea typeface="BIZ UDPゴシック" pitchFamily="50"/>
              </a:rPr>
              <a:t>◆主な施策</a:t>
            </a:r>
            <a:endParaRPr lang="en-US" sz="16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○家族手当控除：</a:t>
            </a:r>
            <a:r>
              <a:rPr lang="en-US" sz="1400" b="0" i="0" u="none" strike="noStrike" kern="0" cap="none" spc="0" baseline="0" dirty="0">
                <a:uFillTx/>
                <a:latin typeface="BIZ UDPゴシック" pitchFamily="50"/>
                <a:ea typeface="BIZ UDPゴシック" pitchFamily="50"/>
              </a:rPr>
              <a:t>N</a:t>
            </a:r>
            <a:r>
              <a:rPr lang="ja-JP" sz="1400" b="0" i="0" u="none" strike="noStrike" kern="0" cap="none" spc="0" baseline="0" dirty="0">
                <a:uFillTx/>
                <a:latin typeface="BIZ UDPゴシック" pitchFamily="50"/>
                <a:ea typeface="BIZ UDPゴシック" pitchFamily="50"/>
              </a:rPr>
              <a:t>分Ｎ乗方式（世帯所得を家族人数（Ｎ人）に分割して１人</a:t>
            </a:r>
            <a:endParaRPr lang="en-US" altLang="ja-JP"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1400" kern="0" dirty="0">
                <a:latin typeface="BIZ UDPゴシック" pitchFamily="50"/>
                <a:ea typeface="BIZ UDPゴシック" pitchFamily="50"/>
              </a:rPr>
              <a:t>　　</a:t>
            </a:r>
            <a:r>
              <a:rPr lang="ja-JP" sz="1400" b="0" i="0" u="none" strike="noStrike" kern="0" cap="none" spc="0" baseline="0" dirty="0">
                <a:uFillTx/>
                <a:latin typeface="BIZ UDPゴシック" pitchFamily="50"/>
                <a:ea typeface="BIZ UDPゴシック" pitchFamily="50"/>
              </a:rPr>
              <a:t>あたり所得税額を算出し、再び家族人数を掛け合わせて税額を算出）</a:t>
            </a:r>
            <a:r>
              <a:rPr lang="ja-JP" altLang="en-US" sz="1400" kern="0" dirty="0">
                <a:latin typeface="BIZ UDPゴシック" pitchFamily="50"/>
                <a:ea typeface="BIZ UDPゴシック" pitchFamily="50"/>
              </a:rPr>
              <a:t>。</a:t>
            </a:r>
            <a:endParaRPr lang="en-US" altLang="ja-JP"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○児童手当：子ども２人以上の世帯に支給</a:t>
            </a:r>
            <a:r>
              <a:rPr lang="ja-JP" altLang="en-US" sz="1400" b="0" i="0" u="none" strike="noStrike" kern="0" cap="none" spc="0" baseline="0" dirty="0">
                <a:uFillTx/>
                <a:latin typeface="BIZ UDPゴシック" pitchFamily="50"/>
                <a:ea typeface="BIZ UDPゴシック" pitchFamily="50"/>
              </a:rPr>
              <a:t>され</a:t>
            </a:r>
            <a:r>
              <a:rPr lang="ja-JP" sz="1400" b="0" i="0" u="none" strike="noStrike" kern="0" cap="none" spc="0" baseline="0" dirty="0">
                <a:uFillTx/>
                <a:latin typeface="BIZ UDPゴシック" pitchFamily="50"/>
                <a:ea typeface="BIZ UDPゴシック" pitchFamily="50"/>
              </a:rPr>
              <a:t>多子世帯ほど手厚い</a:t>
            </a:r>
            <a:r>
              <a:rPr lang="ja-JP" altLang="en-US" sz="1400" b="0" i="0" u="none" strike="noStrike" kern="0" cap="none" spc="0" baseline="0" dirty="0">
                <a:uFillTx/>
                <a:latin typeface="BIZ UDPゴシック" pitchFamily="50"/>
                <a:ea typeface="BIZ UDPゴシック" pitchFamily="50"/>
              </a:rPr>
              <a:t>。</a:t>
            </a:r>
            <a:endParaRPr lang="en-US"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○出産・育児一時金：第１子出生時のみ</a:t>
            </a:r>
            <a:r>
              <a:rPr lang="en-US" altLang="ja-JP" sz="1400" b="0" i="0" u="none" strike="noStrike" kern="0" cap="none" spc="0" baseline="0" dirty="0">
                <a:uFillTx/>
                <a:latin typeface="BIZ UDPゴシック" pitchFamily="50"/>
                <a:ea typeface="BIZ UDPゴシック" pitchFamily="50"/>
              </a:rPr>
              <a:t>(</a:t>
            </a:r>
            <a:r>
              <a:rPr lang="ja-JP" altLang="en-US" sz="1400" b="0" i="0" u="none" strike="noStrike" kern="0" cap="none" spc="0" baseline="0" dirty="0">
                <a:uFillTx/>
                <a:latin typeface="BIZ UDPゴシック" pitchFamily="50"/>
                <a:ea typeface="BIZ UDPゴシック" pitchFamily="50"/>
              </a:rPr>
              <a:t>所得制限あり</a:t>
            </a:r>
            <a:r>
              <a:rPr lang="en-US" altLang="ja-JP" sz="1400" b="0" i="0" u="none" strike="noStrike" kern="0" cap="none" spc="0" baseline="0" dirty="0">
                <a:uFillTx/>
                <a:latin typeface="BIZ UDPゴシック" pitchFamily="50"/>
                <a:ea typeface="BIZ UDPゴシック" pitchFamily="50"/>
              </a:rPr>
              <a:t>)</a:t>
            </a:r>
            <a:r>
              <a:rPr lang="ja-JP" altLang="en-US" sz="1400" b="0" i="0" u="none" strike="noStrike" kern="0" cap="none" spc="0" baseline="0" dirty="0">
                <a:uFillTx/>
                <a:latin typeface="BIZ UDPゴシック" pitchFamily="50"/>
                <a:ea typeface="BIZ UDPゴシック" pitchFamily="50"/>
              </a:rPr>
              <a:t>。</a:t>
            </a:r>
            <a:endParaRPr lang="en-US"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○育児休業：出生後</a:t>
            </a:r>
            <a:r>
              <a:rPr lang="ja-JP" altLang="en-US" sz="1400" b="0" i="0" u="none" strike="noStrike" kern="0" cap="none" spc="0" baseline="0" dirty="0">
                <a:uFillTx/>
                <a:latin typeface="BIZ UDPゴシック" pitchFamily="50"/>
                <a:ea typeface="BIZ UDPゴシック" pitchFamily="50"/>
              </a:rPr>
              <a:t>最大</a:t>
            </a:r>
            <a:r>
              <a:rPr lang="ja-JP" sz="1400" b="0" i="0" u="none" strike="noStrike" kern="0" cap="none" spc="0" baseline="0" dirty="0">
                <a:uFillTx/>
                <a:latin typeface="BIZ UDPゴシック" pitchFamily="50"/>
                <a:ea typeface="BIZ UDPゴシック" pitchFamily="50"/>
              </a:rPr>
              <a:t>３年程度</a:t>
            </a:r>
            <a:r>
              <a:rPr lang="ja-JP" altLang="en-US" sz="1400" b="0" i="0" u="none" strike="noStrike" kern="0" cap="none" spc="0" baseline="0" dirty="0">
                <a:uFillTx/>
                <a:latin typeface="BIZ UDPゴシック" pitchFamily="50"/>
                <a:ea typeface="BIZ UDPゴシック" pitchFamily="50"/>
              </a:rPr>
              <a:t>（両親ともに取得）。</a:t>
            </a:r>
            <a:endParaRPr lang="en-US" altLang="ja-JP"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1400" kern="0" dirty="0">
                <a:latin typeface="BIZ UDPゴシック" pitchFamily="50"/>
                <a:ea typeface="BIZ UDPゴシック" pitchFamily="50"/>
              </a:rPr>
              <a:t>　○保育・幼児教育：就学義務年齢が３歳に引き下げられ幼稚園が無償。</a:t>
            </a:r>
            <a:endParaRPr lang="en-US" sz="1400" b="0" i="0" u="none" strike="noStrike" kern="0" cap="none" spc="0" baseline="0" dirty="0">
              <a:uFillTx/>
              <a:latin typeface="BIZ UDPゴシック" pitchFamily="50"/>
              <a:ea typeface="BIZ UDPゴシック" pitchFamily="50"/>
            </a:endParaRPr>
          </a:p>
        </p:txBody>
      </p:sp>
      <p:sp>
        <p:nvSpPr>
          <p:cNvPr id="15" name="テキスト ボックス 52">
            <a:extLst>
              <a:ext uri="{FF2B5EF4-FFF2-40B4-BE49-F238E27FC236}">
                <a16:creationId xmlns:a16="http://schemas.microsoft.com/office/drawing/2014/main" id="{206BBA2E-D0E7-4EA5-A06A-8D457EBF36B1}"/>
              </a:ext>
            </a:extLst>
          </p:cNvPr>
          <p:cNvSpPr txBox="1"/>
          <p:nvPr/>
        </p:nvSpPr>
        <p:spPr>
          <a:xfrm>
            <a:off x="6497726" y="2650517"/>
            <a:ext cx="6037923" cy="2739211"/>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solidFill>
                  <a:srgbClr val="000000"/>
                </a:solidFill>
                <a:uFillTx/>
                <a:latin typeface="BIZ UDPゴシック" pitchFamily="50"/>
                <a:ea typeface="BIZ UDPゴシック" pitchFamily="50"/>
              </a:rPr>
              <a:t>◆特徴</a:t>
            </a:r>
            <a:endParaRPr lang="en-US" sz="16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1200" cap="none" spc="0" baseline="0" dirty="0">
                <a:solidFill>
                  <a:srgbClr val="000000"/>
                </a:solidFill>
                <a:uFillTx/>
                <a:latin typeface="BIZ UDPゴシック" pitchFamily="50"/>
                <a:ea typeface="BIZ UDPゴシック" pitchFamily="50"/>
              </a:rPr>
              <a:t>　○州によって控除額や対象世帯の条件が大きく異なるなど制度格差が大</a:t>
            </a:r>
            <a:endParaRPr lang="en-US" sz="1400" b="0" i="0" u="none" strike="noStrike" kern="120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a:rPr>
              <a:t>　　</a:t>
            </a:r>
            <a:r>
              <a:rPr lang="en-US" sz="1400" b="0" i="0" u="none" strike="noStrike" kern="0" cap="none" spc="0" baseline="0" dirty="0">
                <a:solidFill>
                  <a:srgbClr val="000000"/>
                </a:solidFill>
                <a:uFillTx/>
                <a:latin typeface="BIZ UDPゴシック" pitchFamily="50"/>
                <a:ea typeface="BIZ UDPゴシック"/>
              </a:rPr>
              <a:t> </a:t>
            </a:r>
            <a:r>
              <a:rPr lang="ja-JP" sz="1400" b="0" i="0" u="none" strike="noStrike" kern="1200" cap="none" spc="0" baseline="0" dirty="0">
                <a:solidFill>
                  <a:srgbClr val="000000"/>
                </a:solidFill>
                <a:uFillTx/>
                <a:latin typeface="BIZ UDPゴシック" pitchFamily="50"/>
                <a:ea typeface="BIZ UDPゴシック"/>
              </a:rPr>
              <a:t>きく、</a:t>
            </a:r>
            <a:r>
              <a:rPr lang="ja-JP" sz="1400" b="0" i="0" u="sng" strike="noStrike" kern="1200" cap="none" spc="0" baseline="0" dirty="0">
                <a:solidFill>
                  <a:srgbClr val="000000"/>
                </a:solidFill>
                <a:uFillTx/>
                <a:latin typeface="BIZ UDPゴシック" pitchFamily="50"/>
                <a:ea typeface="BIZ UDPゴシック"/>
              </a:rPr>
              <a:t>連邦政府による支援が限定的</a:t>
            </a:r>
            <a:r>
              <a:rPr lang="ja-JP" altLang="en-US" sz="1400" b="0" i="0" u="sng" strike="noStrike" kern="1200" cap="none" spc="0" baseline="0" dirty="0">
                <a:solidFill>
                  <a:srgbClr val="000000"/>
                </a:solidFill>
                <a:uFillTx/>
                <a:latin typeface="BIZ UDPゴシック" pitchFamily="50"/>
                <a:ea typeface="BIZ UDPゴシック"/>
              </a:rPr>
              <a:t>。</a:t>
            </a:r>
            <a:endParaRPr lang="en-US" sz="1400" b="0" i="0" u="sng" strike="noStrike" kern="1200" cap="none" spc="0" baseline="0" dirty="0">
              <a:solidFill>
                <a:srgbClr val="000000"/>
              </a:solidFill>
              <a:uFillTx/>
              <a:latin typeface="BIZ UDPゴシック" pitchFamily="50"/>
              <a:ea typeface="BIZ UDPゴシック"/>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a:t>
            </a:r>
            <a:r>
              <a:rPr lang="ja-JP" sz="1400" b="0" i="0" strike="noStrike" kern="0" cap="none" spc="0" baseline="0" dirty="0">
                <a:solidFill>
                  <a:srgbClr val="000000"/>
                </a:solidFill>
                <a:uFillTx/>
                <a:latin typeface="BIZ UDPゴシック" pitchFamily="50"/>
                <a:ea typeface="BIZ UDPゴシック" pitchFamily="50"/>
              </a:rPr>
              <a:t>○</a:t>
            </a:r>
            <a:r>
              <a:rPr lang="ja-JP" sz="1400" b="0" i="0" u="sng" strike="noStrike" kern="0" cap="none" spc="0" baseline="0" dirty="0">
                <a:solidFill>
                  <a:srgbClr val="000000"/>
                </a:solidFill>
                <a:uFillTx/>
                <a:latin typeface="BIZ UDPゴシック" pitchFamily="50"/>
                <a:ea typeface="BIZ UDPゴシック" pitchFamily="50"/>
              </a:rPr>
              <a:t>子育ては自己責任という考えが根強く、児童手当が存在しないなど公</a:t>
            </a:r>
            <a:endParaRPr lang="en-US" sz="1400" b="0" i="0" u="sng"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strike="noStrike" kern="0" cap="none" spc="0" baseline="0" dirty="0">
                <a:solidFill>
                  <a:srgbClr val="000000"/>
                </a:solidFill>
                <a:uFillTx/>
                <a:latin typeface="BIZ UDPゴシック" pitchFamily="50"/>
                <a:ea typeface="BIZ UDPゴシック" pitchFamily="50"/>
              </a:rPr>
              <a:t>　　 </a:t>
            </a:r>
            <a:r>
              <a:rPr lang="ja-JP" sz="1400" b="0" i="0" u="sng" strike="noStrike" kern="0" cap="none" spc="0" baseline="0" dirty="0">
                <a:solidFill>
                  <a:srgbClr val="000000"/>
                </a:solidFill>
                <a:uFillTx/>
                <a:latin typeface="BIZ UDPゴシック" pitchFamily="50"/>
                <a:ea typeface="BIZ UDPゴシック" pitchFamily="50"/>
              </a:rPr>
              <a:t>的支援が乏しく、個人負担が大きい</a:t>
            </a:r>
            <a:r>
              <a:rPr lang="ja-JP" sz="1400" b="0" i="0" u="none" strike="noStrike" kern="0" cap="none" spc="0" baseline="0" dirty="0">
                <a:solidFill>
                  <a:srgbClr val="000000"/>
                </a:solidFill>
                <a:uFillTx/>
                <a:latin typeface="BIZ UDPゴシック" pitchFamily="50"/>
                <a:ea typeface="BIZ UDPゴシック" pitchFamily="50"/>
              </a:rPr>
              <a:t>。出産・育児休業制度も州・企業が</a:t>
            </a:r>
            <a:endParaRPr lang="en-US" sz="14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主導</a:t>
            </a:r>
            <a:r>
              <a:rPr lang="ja-JP" altLang="en-US" sz="1400" b="0" i="0" u="none" strike="noStrike" kern="0" cap="none" spc="0" baseline="0" dirty="0">
                <a:solidFill>
                  <a:srgbClr val="000000"/>
                </a:solidFill>
                <a:uFillTx/>
                <a:latin typeface="BIZ UDPゴシック" pitchFamily="50"/>
                <a:ea typeface="BIZ UDPゴシック" pitchFamily="50"/>
              </a:rPr>
              <a:t>。</a:t>
            </a:r>
            <a:endParaRPr lang="en-US" sz="1400" b="0" i="0" u="none" strike="noStrike" kern="120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solidFill>
                  <a:srgbClr val="000000"/>
                </a:solidFill>
                <a:uFillTx/>
                <a:latin typeface="BIZ UDPゴシック" pitchFamily="50"/>
                <a:ea typeface="BIZ UDPゴシック" pitchFamily="50"/>
              </a:rPr>
              <a:t>◆主な施策</a:t>
            </a:r>
            <a:endParaRPr lang="en-US" sz="1600" b="0" i="0" u="none" strike="noStrike" kern="0" cap="none" spc="0" baseline="0" dirty="0">
              <a:solidFill>
                <a:srgbClr val="000000"/>
              </a:solidFill>
              <a:uFillTx/>
              <a:latin typeface="BIZ UDPゴシック" pitchFamily="50"/>
              <a:ea typeface="BIZ UDPゴシック" pitchFamily="50"/>
            </a:endParaRPr>
          </a:p>
          <a:p>
            <a:pPr defTabSz="457200">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a:rPr>
              <a:t>　○児童税額控除：</a:t>
            </a:r>
            <a:r>
              <a:rPr lang="en-US" sz="1400" b="0" i="0" u="none" strike="noStrike" kern="0" cap="none" spc="0" baseline="0" dirty="0">
                <a:solidFill>
                  <a:srgbClr val="000000"/>
                </a:solidFill>
                <a:uFillTx/>
                <a:latin typeface="BIZ UDPゴシック" pitchFamily="50"/>
                <a:ea typeface="BIZ UDPゴシック"/>
              </a:rPr>
              <a:t>17</a:t>
            </a:r>
            <a:r>
              <a:rPr lang="ja-JP" sz="1400" b="0" i="0" u="none" strike="noStrike" kern="0" cap="none" spc="0" baseline="0" dirty="0">
                <a:solidFill>
                  <a:srgbClr val="000000"/>
                </a:solidFill>
                <a:uFillTx/>
                <a:latin typeface="BIZ UDPゴシック" pitchFamily="50"/>
                <a:ea typeface="BIZ UDPゴシック"/>
              </a:rPr>
              <a:t>歳未満の</a:t>
            </a:r>
            <a:r>
              <a:rPr lang="ja-JP" sz="1400" b="0" i="0" u="none" strike="noStrike" kern="0" cap="none" spc="0" baseline="0" dirty="0">
                <a:uFillTx/>
                <a:latin typeface="BIZ UDPゴシック" pitchFamily="50"/>
                <a:ea typeface="BIZ UDPゴシック"/>
              </a:rPr>
              <a:t>子ども</a:t>
            </a:r>
            <a:r>
              <a:rPr lang="ja-JP" altLang="en-US" sz="1400" kern="0" dirty="0">
                <a:latin typeface="BIZ UDPゴシック" pitchFamily="50"/>
                <a:ea typeface="BIZ UDPゴシック"/>
              </a:rPr>
              <a:t>１人あたり</a:t>
            </a:r>
            <a:r>
              <a:rPr lang="ja-JP" sz="1400" b="0" i="0" u="none" strike="noStrike" kern="0" cap="none" spc="0" baseline="0" dirty="0">
                <a:uFillTx/>
                <a:latin typeface="BIZ UDPゴシック" pitchFamily="50"/>
                <a:ea typeface="BIZ UDPゴシック"/>
              </a:rPr>
              <a:t>最大</a:t>
            </a:r>
            <a:r>
              <a:rPr lang="en-US" sz="1400" b="0" i="0" u="none" strike="noStrike" kern="0" cap="none" spc="0" baseline="0" dirty="0">
                <a:uFillTx/>
                <a:latin typeface="BIZ UDPゴシック" pitchFamily="50"/>
                <a:ea typeface="BIZ UDPゴシック"/>
              </a:rPr>
              <a:t>2,000</a:t>
            </a:r>
            <a:r>
              <a:rPr lang="ja-JP" sz="1400" b="0" i="0" u="none" strike="noStrike" kern="0" cap="none" spc="0" baseline="0" dirty="0">
                <a:uFillTx/>
                <a:latin typeface="BIZ UDPゴシック" pitchFamily="50"/>
                <a:ea typeface="BIZ UDPゴシック"/>
              </a:rPr>
              <a:t>ドル</a:t>
            </a:r>
            <a:endParaRPr lang="en-US" altLang="ja-JP" sz="1400" kern="0" dirty="0">
              <a:latin typeface="BIZ UDPゴシック" pitchFamily="50"/>
              <a:ea typeface="BIZ UDPゴシック"/>
            </a:endParaRPr>
          </a:p>
          <a:p>
            <a:pPr defTabSz="457200">
              <a:defRPr sz="1800" b="0" i="0" u="none" strike="noStrike" kern="0" cap="none" spc="0" baseline="0">
                <a:solidFill>
                  <a:srgbClr val="000000"/>
                </a:solidFill>
                <a:uFillTx/>
              </a:defRPr>
            </a:pPr>
            <a:r>
              <a:rPr lang="ja-JP" altLang="en-US" sz="1400" kern="0" dirty="0">
                <a:latin typeface="BIZ UDPゴシック" pitchFamily="50"/>
                <a:ea typeface="BIZ UDPゴシック"/>
              </a:rPr>
              <a:t>　　　　</a:t>
            </a:r>
            <a:r>
              <a:rPr lang="ja-JP" altLang="en-US" sz="1400" b="0" i="0" u="none" strike="noStrike" kern="0" cap="none" spc="0" baseline="0" dirty="0">
                <a:uFillTx/>
                <a:latin typeface="BIZ UDPゴシック" pitchFamily="50"/>
                <a:ea typeface="BIZ UDPゴシック"/>
              </a:rPr>
              <a:t>（約</a:t>
            </a:r>
            <a:r>
              <a:rPr lang="en-US" altLang="ja-JP" sz="1400" kern="0" dirty="0">
                <a:latin typeface="BIZ UDPゴシック" pitchFamily="50"/>
                <a:ea typeface="BIZ UDPゴシック"/>
              </a:rPr>
              <a:t>299,580</a:t>
            </a:r>
            <a:r>
              <a:rPr lang="ja-JP" altLang="en-US" sz="1400" kern="0" dirty="0">
                <a:latin typeface="BIZ UDPゴシック" pitchFamily="50"/>
                <a:ea typeface="BIZ UDPゴシック"/>
              </a:rPr>
              <a:t>円 </a:t>
            </a:r>
            <a:r>
              <a:rPr lang="ja-JP" altLang="en-US" sz="1400" b="0" i="0" u="none" strike="noStrike" kern="0" cap="none" spc="0" baseline="0" dirty="0">
                <a:uFillTx/>
                <a:latin typeface="BIZ UDPゴシック" pitchFamily="50"/>
                <a:ea typeface="BIZ UDPゴシック"/>
              </a:rPr>
              <a:t>）を</a:t>
            </a:r>
            <a:r>
              <a:rPr lang="ja-JP" sz="1400" b="0" i="0" u="none" strike="noStrike" kern="0" cap="none" spc="0" baseline="0" dirty="0">
                <a:uFillTx/>
                <a:latin typeface="BIZ UDPゴシック" pitchFamily="50"/>
                <a:ea typeface="BIZ UDPゴシック"/>
              </a:rPr>
              <a:t>控除</a:t>
            </a:r>
            <a:r>
              <a:rPr lang="ja-JP" altLang="en-US" sz="1400" kern="0" dirty="0">
                <a:latin typeface="BIZ UDPゴシック" pitchFamily="50"/>
                <a:ea typeface="BIZ UDPゴシック"/>
              </a:rPr>
              <a:t>し、</a:t>
            </a:r>
            <a:r>
              <a:rPr lang="ja-JP" altLang="en-US" sz="1400" b="0" i="0" u="none" strike="noStrike" kern="0" cap="none" spc="0" baseline="0" dirty="0">
                <a:uFillTx/>
                <a:latin typeface="BIZ UDPゴシック" pitchFamily="50"/>
                <a:ea typeface="BIZ UDPゴシック"/>
              </a:rPr>
              <a:t>納税額が控除額を下回る低所得世帯に</a:t>
            </a:r>
            <a:endParaRPr lang="en-US" altLang="ja-JP" sz="1400" b="0" i="0" u="none" strike="noStrike" kern="0" cap="none" spc="0" baseline="0" dirty="0">
              <a:uFillTx/>
              <a:latin typeface="BIZ UDPゴシック" pitchFamily="50"/>
              <a:ea typeface="BIZ UDPゴシック"/>
            </a:endParaRPr>
          </a:p>
          <a:p>
            <a:pPr defTabSz="457200">
              <a:defRPr sz="1800" b="0" i="0" u="none" strike="noStrike" kern="0" cap="none" spc="0" baseline="0">
                <a:solidFill>
                  <a:srgbClr val="000000"/>
                </a:solidFill>
                <a:uFillTx/>
              </a:defRPr>
            </a:pPr>
            <a:r>
              <a:rPr lang="ja-JP" altLang="en-US" sz="1400" kern="0" dirty="0">
                <a:latin typeface="BIZ UDPゴシック" pitchFamily="50"/>
                <a:ea typeface="BIZ UDPゴシック"/>
              </a:rPr>
              <a:t>　　 </a:t>
            </a:r>
            <a:r>
              <a:rPr lang="ja-JP" altLang="en-US" sz="1400" b="0" i="0" u="none" strike="noStrike" kern="0" cap="none" spc="0" baseline="0" dirty="0">
                <a:uFillTx/>
                <a:latin typeface="BIZ UDPゴシック" pitchFamily="50"/>
                <a:ea typeface="BIZ UDPゴシック"/>
              </a:rPr>
              <a:t>は</a:t>
            </a:r>
            <a:r>
              <a:rPr lang="ja-JP" sz="1400" b="0" i="0" u="none" strike="noStrike" kern="0" cap="none" spc="0" baseline="0" dirty="0">
                <a:uFillTx/>
                <a:latin typeface="BIZ UDPゴシック" pitchFamily="50"/>
                <a:ea typeface="BIZ UDPゴシック"/>
              </a:rPr>
              <a:t>最大</a:t>
            </a:r>
            <a:r>
              <a:rPr lang="en-US" sz="1400" b="0" i="0" u="none" strike="noStrike" kern="0" cap="none" spc="0" baseline="0" dirty="0">
                <a:uFillTx/>
                <a:latin typeface="BIZ UDPゴシック" pitchFamily="50"/>
                <a:ea typeface="BIZ UDPゴシック"/>
              </a:rPr>
              <a:t>1,</a:t>
            </a:r>
            <a:r>
              <a:rPr lang="en-US" altLang="ja-JP" sz="1400" b="0" i="0" u="none" strike="noStrike" kern="0" cap="none" spc="0" baseline="0" dirty="0">
                <a:uFillTx/>
                <a:latin typeface="BIZ UDPゴシック" pitchFamily="50"/>
                <a:ea typeface="BIZ UDPゴシック"/>
              </a:rPr>
              <a:t>6</a:t>
            </a:r>
            <a:r>
              <a:rPr lang="en-US" sz="1400" b="0" i="0" u="none" strike="noStrike" kern="0" cap="none" spc="0" baseline="0" dirty="0">
                <a:uFillTx/>
                <a:latin typeface="BIZ UDPゴシック" pitchFamily="50"/>
                <a:ea typeface="BIZ UDPゴシック"/>
              </a:rPr>
              <a:t>00</a:t>
            </a:r>
            <a:r>
              <a:rPr lang="ja-JP" sz="1400" b="0" i="0" u="none" strike="noStrike" kern="0" cap="none" spc="0" baseline="0" dirty="0">
                <a:uFillTx/>
                <a:latin typeface="BIZ UDPゴシック" pitchFamily="50"/>
                <a:ea typeface="BIZ UDPゴシック"/>
              </a:rPr>
              <a:t>ドル</a:t>
            </a:r>
            <a:r>
              <a:rPr lang="ja-JP" altLang="en-US" sz="1400" b="0" i="0" u="none" strike="noStrike" kern="0" cap="none" spc="0" baseline="0" dirty="0">
                <a:uFillTx/>
                <a:latin typeface="BIZ UDPゴシック" pitchFamily="50"/>
                <a:ea typeface="BIZ UDPゴシック"/>
              </a:rPr>
              <a:t>（約</a:t>
            </a:r>
            <a:r>
              <a:rPr lang="en-US" altLang="ja-JP" sz="1400" kern="0" dirty="0">
                <a:latin typeface="BIZ UDPゴシック" pitchFamily="50"/>
                <a:ea typeface="BIZ UDPゴシック"/>
              </a:rPr>
              <a:t>239,664</a:t>
            </a:r>
            <a:r>
              <a:rPr lang="ja-JP" altLang="en-US" sz="1400" b="0" i="0" u="none" strike="noStrike" kern="0" cap="none" spc="0" baseline="0" dirty="0">
                <a:uFillTx/>
                <a:latin typeface="BIZ UDPゴシック" pitchFamily="50"/>
                <a:ea typeface="BIZ UDPゴシック"/>
              </a:rPr>
              <a:t>円）</a:t>
            </a:r>
            <a:r>
              <a:rPr lang="ja-JP" sz="1400" b="0" i="0" u="none" strike="noStrike" kern="0" cap="none" spc="0" baseline="0" dirty="0">
                <a:uFillTx/>
                <a:latin typeface="BIZ UDPゴシック" pitchFamily="50"/>
                <a:ea typeface="BIZ UDPゴシック"/>
              </a:rPr>
              <a:t>の現金給付</a:t>
            </a:r>
            <a:r>
              <a:rPr lang="ja-JP" altLang="en-US" sz="1400" b="0" i="0" u="none" strike="noStrike" kern="0" cap="none" spc="0" baseline="0" dirty="0">
                <a:uFillTx/>
                <a:latin typeface="BIZ UDPゴシック" pitchFamily="50"/>
                <a:ea typeface="BIZ UDPゴシック"/>
              </a:rPr>
              <a:t>。</a:t>
            </a:r>
            <a:endParaRPr lang="en-US" sz="1400" b="0" i="0" u="none" strike="noStrike" kern="0" cap="none" spc="0" baseline="0" dirty="0">
              <a:uFillTx/>
              <a:latin typeface="BIZ UDPゴシック" pitchFamily="50"/>
              <a:ea typeface="BIZ UDPゴシック"/>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○勤労所得税額控除：低所得労働者向け</a:t>
            </a:r>
            <a:r>
              <a:rPr lang="ja-JP" sz="1400" b="0" i="0" u="none" strike="noStrike" kern="0" cap="none" spc="0" baseline="0" dirty="0">
                <a:solidFill>
                  <a:srgbClr val="000000"/>
                </a:solidFill>
                <a:uFillTx/>
                <a:latin typeface="BIZ UDPゴシック" pitchFamily="50"/>
                <a:ea typeface="BIZ UDPゴシック" pitchFamily="50"/>
              </a:rPr>
              <a:t>の税額控除制度で、多子世帯程</a:t>
            </a:r>
            <a:endParaRPr lang="en-US" sz="14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控除額が大きい。</a:t>
            </a:r>
            <a:endParaRPr lang="en-US" sz="1400" b="0" i="0" u="none" strike="noStrike" kern="0" cap="none" spc="0" baseline="0" dirty="0">
              <a:solidFill>
                <a:srgbClr val="000000"/>
              </a:solidFill>
              <a:uFillTx/>
              <a:latin typeface="BIZ UDPゴシック" pitchFamily="50"/>
              <a:ea typeface="BIZ UDPゴシック" pitchFamily="50"/>
            </a:endParaRPr>
          </a:p>
        </p:txBody>
      </p:sp>
      <p:sp>
        <p:nvSpPr>
          <p:cNvPr id="16" name="テキスト ボックス 52">
            <a:extLst>
              <a:ext uri="{FF2B5EF4-FFF2-40B4-BE49-F238E27FC236}">
                <a16:creationId xmlns:a16="http://schemas.microsoft.com/office/drawing/2014/main" id="{5AF171A9-AE93-4585-8B70-E8EF07C411B7}"/>
              </a:ext>
            </a:extLst>
          </p:cNvPr>
          <p:cNvSpPr txBox="1"/>
          <p:nvPr/>
        </p:nvSpPr>
        <p:spPr>
          <a:xfrm>
            <a:off x="317614" y="6565225"/>
            <a:ext cx="5947952" cy="2523768"/>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solidFill>
                  <a:srgbClr val="000000"/>
                </a:solidFill>
                <a:uFillTx/>
                <a:latin typeface="BIZ UDPゴシック" pitchFamily="50"/>
                <a:ea typeface="BIZ UDPゴシック" pitchFamily="50"/>
              </a:rPr>
              <a:t>◆特徴</a:t>
            </a:r>
            <a:endParaRPr lang="en-US" sz="16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1200" cap="none" spc="0" baseline="0" dirty="0">
                <a:solidFill>
                  <a:srgbClr val="000000"/>
                </a:solidFill>
                <a:uFillTx/>
                <a:latin typeface="BIZ UDPゴシック" pitchFamily="50"/>
                <a:ea typeface="BIZ UDPゴシック" pitchFamily="50"/>
              </a:rPr>
              <a:t>　○</a:t>
            </a:r>
            <a:r>
              <a:rPr lang="ja-JP" sz="1400" b="0" i="0" u="sng" strike="noStrike" kern="1200" cap="none" spc="0" baseline="0" dirty="0">
                <a:solidFill>
                  <a:srgbClr val="000000"/>
                </a:solidFill>
                <a:uFillTx/>
                <a:latin typeface="BIZ UDPゴシック" pitchFamily="50"/>
                <a:ea typeface="BIZ UDPゴシック" pitchFamily="50"/>
              </a:rPr>
              <a:t>高負担高福祉</a:t>
            </a:r>
            <a:r>
              <a:rPr lang="ja-JP" sz="1400" b="0" i="0" u="none" strike="noStrike" kern="1200" cap="none" spc="0" baseline="0" dirty="0">
                <a:solidFill>
                  <a:srgbClr val="000000"/>
                </a:solidFill>
                <a:uFillTx/>
                <a:latin typeface="BIZ UDPゴシック" pitchFamily="50"/>
                <a:ea typeface="BIZ UDPゴシック" pitchFamily="50"/>
              </a:rPr>
              <a:t>であり、財源確保が課題</a:t>
            </a:r>
            <a:r>
              <a:rPr lang="ja-JP" altLang="en-US" sz="1400" b="0" i="0" u="none" strike="noStrike" kern="1200" cap="none" spc="0" baseline="0" dirty="0">
                <a:solidFill>
                  <a:srgbClr val="000000"/>
                </a:solidFill>
                <a:uFillTx/>
                <a:latin typeface="BIZ UDPゴシック" pitchFamily="50"/>
                <a:ea typeface="BIZ UDPゴシック" pitchFamily="50"/>
              </a:rPr>
              <a:t>。</a:t>
            </a:r>
            <a:endParaRPr lang="en-US" sz="1400" b="0" i="0" u="none" strike="noStrike" kern="120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a:t>
            </a:r>
            <a:r>
              <a:rPr lang="en-US" sz="1400" b="0" i="0" u="none" strike="noStrike" kern="0" cap="none" spc="0" baseline="0" dirty="0">
                <a:solidFill>
                  <a:srgbClr val="000000"/>
                </a:solidFill>
                <a:uFillTx/>
                <a:latin typeface="BIZ UDPゴシック" pitchFamily="50"/>
                <a:ea typeface="BIZ UDPゴシック" pitchFamily="50"/>
              </a:rPr>
              <a:t>1</a:t>
            </a:r>
            <a:r>
              <a:rPr lang="ja-JP" sz="1400" b="0" i="0" u="none" strike="noStrike" kern="0" cap="none" spc="0" baseline="0" dirty="0">
                <a:solidFill>
                  <a:srgbClr val="000000"/>
                </a:solidFill>
                <a:uFillTx/>
                <a:latin typeface="BIZ UDPゴシック" pitchFamily="50"/>
                <a:ea typeface="BIZ UDPゴシック" pitchFamily="50"/>
              </a:rPr>
              <a:t>歳から就学前までの保育所入所が保障されているなど、</a:t>
            </a:r>
            <a:r>
              <a:rPr lang="ja-JP" sz="1400" b="0" i="0" u="sng" strike="noStrike" kern="0" cap="none" spc="0" baseline="0" dirty="0">
                <a:solidFill>
                  <a:srgbClr val="000000"/>
                </a:solidFill>
                <a:uFillTx/>
                <a:latin typeface="BIZ UDPゴシック" pitchFamily="50"/>
                <a:ea typeface="BIZ UDPゴシック" pitchFamily="50"/>
              </a:rPr>
              <a:t>女性が子ど</a:t>
            </a:r>
            <a:endParaRPr lang="en-US" sz="1400" b="0" i="0" u="sng"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a:t>
            </a:r>
            <a:r>
              <a:rPr lang="ja-JP" sz="1400" b="0" i="0" u="sng" strike="noStrike" kern="0" cap="none" spc="0" baseline="0" dirty="0">
                <a:solidFill>
                  <a:srgbClr val="000000"/>
                </a:solidFill>
                <a:uFillTx/>
                <a:latin typeface="BIZ UDPゴシック" pitchFamily="50"/>
                <a:ea typeface="BIZ UDPゴシック" pitchFamily="50"/>
              </a:rPr>
              <a:t>もを</a:t>
            </a:r>
            <a:r>
              <a:rPr lang="ja-JP" sz="1400" b="0" i="0" u="sng" strike="noStrike" kern="0" cap="none" spc="0" baseline="0" dirty="0">
                <a:uFillTx/>
                <a:latin typeface="BIZ UDPゴシック" pitchFamily="50"/>
                <a:ea typeface="BIZ UDPゴシック" pitchFamily="50"/>
              </a:rPr>
              <a:t>産んでも働きやすい環境が整備</a:t>
            </a:r>
            <a:r>
              <a:rPr lang="ja-JP" altLang="en-US" sz="1400" b="0" i="0" u="sng" strike="noStrike" kern="0" cap="none" spc="0" baseline="0" dirty="0">
                <a:uFillTx/>
                <a:latin typeface="BIZ UDPゴシック" pitchFamily="50"/>
                <a:ea typeface="BIZ UDPゴシック" pitchFamily="50"/>
              </a:rPr>
              <a:t>。</a:t>
            </a:r>
            <a:endParaRPr lang="en-US" sz="1400" b="0" i="0" u="sng"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uFillTx/>
                <a:latin typeface="BIZ UDPゴシック" pitchFamily="50"/>
                <a:ea typeface="BIZ UDPゴシック" pitchFamily="50"/>
              </a:rPr>
              <a:t>◆主な施策</a:t>
            </a:r>
            <a:endParaRPr lang="en-US" sz="16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a:rPr>
              <a:t>　○児童手当：</a:t>
            </a:r>
            <a:r>
              <a:rPr lang="en-US" sz="1400" b="0" i="0" u="none" strike="noStrike" kern="0" cap="none" spc="0" baseline="0" dirty="0">
                <a:uFillTx/>
                <a:latin typeface="BIZ UDPゴシック" pitchFamily="50"/>
                <a:ea typeface="BIZ UDPゴシック"/>
              </a:rPr>
              <a:t>0</a:t>
            </a:r>
            <a:r>
              <a:rPr lang="ja-JP" sz="1400" b="0" i="0" u="none" strike="noStrike" kern="0" cap="none" spc="0" baseline="0" dirty="0">
                <a:uFillTx/>
                <a:latin typeface="BIZ UDPゴシック" pitchFamily="50"/>
                <a:ea typeface="BIZ UDPゴシック"/>
              </a:rPr>
              <a:t>～</a:t>
            </a:r>
            <a:r>
              <a:rPr lang="en-US" sz="1400" b="0" i="0" u="none" strike="noStrike" kern="0" cap="none" spc="0" baseline="0" dirty="0">
                <a:uFillTx/>
                <a:latin typeface="BIZ UDPゴシック" pitchFamily="50"/>
                <a:ea typeface="BIZ UDPゴシック"/>
              </a:rPr>
              <a:t>16</a:t>
            </a:r>
            <a:r>
              <a:rPr lang="ja-JP" sz="1400" b="0" i="0" u="none" strike="noStrike" kern="0" cap="none" spc="0" baseline="0" dirty="0">
                <a:uFillTx/>
                <a:latin typeface="BIZ UDPゴシック" pitchFamily="50"/>
                <a:ea typeface="BIZ UDPゴシック"/>
              </a:rPr>
              <a:t>歳の子どもに一律月</a:t>
            </a:r>
            <a:r>
              <a:rPr lang="en-US" sz="1400" b="0" i="0" u="none" strike="noStrike" kern="0" cap="none" spc="0" baseline="0" dirty="0">
                <a:uFillTx/>
                <a:latin typeface="BIZ UDPゴシック" pitchFamily="50"/>
                <a:ea typeface="BIZ UDPゴシック"/>
              </a:rPr>
              <a:t>1,250</a:t>
            </a:r>
            <a:r>
              <a:rPr lang="ja-JP" sz="1400" b="0" i="0" u="none" strike="noStrike" kern="0" cap="none" spc="0" baseline="0" dirty="0">
                <a:uFillTx/>
                <a:latin typeface="BIZ UDPゴシック" pitchFamily="50"/>
                <a:ea typeface="BIZ UDPゴシック"/>
              </a:rPr>
              <a:t>クローナ</a:t>
            </a:r>
            <a:r>
              <a:rPr lang="ja-JP" altLang="en-US" sz="1400" b="0" i="0" u="none" strike="noStrike" kern="0" cap="none" spc="0" baseline="0" dirty="0">
                <a:uFillTx/>
                <a:latin typeface="BIZ UDPゴシック" pitchFamily="50"/>
                <a:ea typeface="BIZ UDPゴシック"/>
              </a:rPr>
              <a:t>（約</a:t>
            </a:r>
            <a:r>
              <a:rPr lang="en-US" altLang="ja-JP" sz="1400" kern="0" dirty="0">
                <a:latin typeface="BIZ UDPゴシック" pitchFamily="50"/>
                <a:ea typeface="BIZ UDPゴシック"/>
              </a:rPr>
              <a:t>18,775</a:t>
            </a:r>
            <a:r>
              <a:rPr lang="ja-JP" altLang="en-US" sz="1400" b="0" i="0" u="none" strike="noStrike" kern="0" cap="none" spc="0" baseline="0" dirty="0">
                <a:uFillTx/>
                <a:latin typeface="BIZ UDPゴシック" pitchFamily="50"/>
                <a:ea typeface="BIZ UDPゴシック"/>
              </a:rPr>
              <a:t>円）</a:t>
            </a:r>
            <a:endParaRPr lang="en-US" altLang="ja-JP" sz="1400" b="0" i="0" u="none" strike="noStrike" kern="0" cap="none" spc="0" baseline="0" dirty="0">
              <a:uFillTx/>
              <a:latin typeface="BIZ UDPゴシック" pitchFamily="50"/>
              <a:ea typeface="BIZ UDPゴシック"/>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1400" kern="0" dirty="0">
                <a:latin typeface="BIZ UDPゴシック" pitchFamily="50"/>
                <a:ea typeface="BIZ UDPゴシック" pitchFamily="50"/>
              </a:rPr>
              <a:t>　　 </a:t>
            </a:r>
            <a:r>
              <a:rPr lang="ja-JP" sz="1400" b="0" i="0" u="none" strike="noStrike" kern="0" cap="none" spc="0" baseline="0" dirty="0">
                <a:uFillTx/>
                <a:latin typeface="BIZ UDPゴシック" pitchFamily="50"/>
                <a:ea typeface="BIZ UDPゴシック" pitchFamily="50"/>
              </a:rPr>
              <a:t>支給</a:t>
            </a:r>
            <a:r>
              <a:rPr lang="ja-JP" altLang="en-US" sz="1400" b="0" i="0" u="none" strike="noStrike" kern="0" cap="none" spc="0" baseline="0" dirty="0">
                <a:uFillTx/>
                <a:latin typeface="BIZ UDPゴシック" pitchFamily="50"/>
                <a:ea typeface="BIZ UDPゴシック" pitchFamily="50"/>
              </a:rPr>
              <a:t>（</a:t>
            </a:r>
            <a:r>
              <a:rPr lang="ja-JP" sz="1400" b="0" i="0" u="none" strike="noStrike" kern="0" cap="none" spc="0" baseline="0" dirty="0">
                <a:uFillTx/>
                <a:latin typeface="BIZ UDPゴシック" pitchFamily="50"/>
                <a:ea typeface="BIZ UDPゴシック" pitchFamily="50"/>
              </a:rPr>
              <a:t>多子加算あり</a:t>
            </a:r>
            <a:r>
              <a:rPr lang="ja-JP" altLang="en-US" sz="1400" b="0" i="0" u="none" strike="noStrike" kern="0" cap="none" spc="0" baseline="0" dirty="0">
                <a:uFillTx/>
                <a:latin typeface="BIZ UDPゴシック" pitchFamily="50"/>
                <a:ea typeface="BIZ UDPゴシック" pitchFamily="50"/>
              </a:rPr>
              <a:t>）。</a:t>
            </a:r>
            <a:endParaRPr lang="en-US"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○育児休業：両親それぞれ</a:t>
            </a:r>
            <a:r>
              <a:rPr lang="en-US" sz="1400" b="0" i="0" u="none" strike="noStrike" kern="0" cap="none" spc="0" baseline="0" dirty="0">
                <a:uFillTx/>
                <a:latin typeface="BIZ UDPゴシック" pitchFamily="50"/>
                <a:ea typeface="BIZ UDPゴシック" pitchFamily="50"/>
              </a:rPr>
              <a:t>240</a:t>
            </a:r>
            <a:r>
              <a:rPr lang="ja-JP" sz="1400" b="0" i="0" u="none" strike="noStrike" kern="0" cap="none" spc="0" baseline="0" dirty="0">
                <a:uFillTx/>
                <a:latin typeface="BIZ UDPゴシック" pitchFamily="50"/>
                <a:ea typeface="BIZ UDPゴシック" pitchFamily="50"/>
              </a:rPr>
              <a:t>日。うち</a:t>
            </a:r>
            <a:r>
              <a:rPr lang="en-US" sz="1400" b="0" i="0" u="none" strike="noStrike" kern="0" cap="none" spc="0" baseline="0" dirty="0">
                <a:uFillTx/>
                <a:latin typeface="BIZ UDPゴシック" pitchFamily="50"/>
                <a:ea typeface="BIZ UDPゴシック" pitchFamily="50"/>
              </a:rPr>
              <a:t>90</a:t>
            </a:r>
            <a:r>
              <a:rPr lang="ja-JP" sz="1400" b="0" i="0" u="none" strike="noStrike" kern="0" cap="none" spc="0" baseline="0" dirty="0">
                <a:uFillTx/>
                <a:latin typeface="BIZ UDPゴシック" pitchFamily="50"/>
                <a:ea typeface="BIZ UDPゴシック" pitchFamily="50"/>
              </a:rPr>
              <a:t>日は父親・母親への専用割当。</a:t>
            </a:r>
            <a:endParaRPr lang="en-US"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○保育・幼児教育：保育料は家庭</a:t>
            </a:r>
            <a:r>
              <a:rPr lang="ja-JP" sz="1400" b="0" i="0" u="none" strike="noStrike" kern="0" cap="none" spc="0" baseline="0" dirty="0">
                <a:solidFill>
                  <a:srgbClr val="000000"/>
                </a:solidFill>
                <a:uFillTx/>
                <a:latin typeface="BIZ UDPゴシック" pitchFamily="50"/>
                <a:ea typeface="BIZ UDPゴシック" pitchFamily="50"/>
              </a:rPr>
              <a:t>収入の最大</a:t>
            </a:r>
            <a:r>
              <a:rPr lang="en-US" sz="1400" b="0" i="0" u="none" strike="noStrike" kern="0" cap="none" spc="0" baseline="0" dirty="0">
                <a:solidFill>
                  <a:srgbClr val="000000"/>
                </a:solidFill>
                <a:uFillTx/>
                <a:latin typeface="BIZ UDPゴシック" pitchFamily="50"/>
                <a:ea typeface="BIZ UDPゴシック" pitchFamily="50"/>
              </a:rPr>
              <a:t>3</a:t>
            </a:r>
            <a:r>
              <a:rPr lang="ja-JP" sz="1400" b="0" i="0" u="none" strike="noStrike" kern="0" cap="none" spc="0" baseline="0" dirty="0">
                <a:solidFill>
                  <a:srgbClr val="000000"/>
                </a:solidFill>
                <a:uFillTx/>
                <a:latin typeface="BIZ UDPゴシック" pitchFamily="50"/>
                <a:ea typeface="BIZ UDPゴシック" pitchFamily="50"/>
              </a:rPr>
              <a:t>％。</a:t>
            </a:r>
            <a:r>
              <a:rPr lang="en-US" sz="1400" b="0" i="0" u="none" strike="noStrike" kern="0" cap="none" spc="0" baseline="0" dirty="0">
                <a:solidFill>
                  <a:srgbClr val="000000"/>
                </a:solidFill>
                <a:uFillTx/>
                <a:latin typeface="BIZ UDPゴシック" pitchFamily="50"/>
                <a:ea typeface="BIZ UDPゴシック" pitchFamily="50"/>
              </a:rPr>
              <a:t>3</a:t>
            </a:r>
            <a:r>
              <a:rPr lang="ja-JP" sz="1400" b="0" i="0" u="none" strike="noStrike" kern="0" cap="none" spc="0" baseline="0" dirty="0">
                <a:solidFill>
                  <a:srgbClr val="000000"/>
                </a:solidFill>
                <a:uFillTx/>
                <a:latin typeface="BIZ UDPゴシック" pitchFamily="50"/>
                <a:ea typeface="BIZ UDPゴシック" pitchFamily="50"/>
              </a:rPr>
              <a:t>～</a:t>
            </a:r>
            <a:r>
              <a:rPr lang="en-US" sz="1400" b="0" i="0" u="none" strike="noStrike" kern="0" cap="none" spc="0" baseline="0" dirty="0">
                <a:solidFill>
                  <a:srgbClr val="000000"/>
                </a:solidFill>
                <a:uFillTx/>
                <a:latin typeface="BIZ UDPゴシック" pitchFamily="50"/>
                <a:ea typeface="BIZ UDPゴシック" pitchFamily="50"/>
              </a:rPr>
              <a:t>5</a:t>
            </a:r>
            <a:r>
              <a:rPr lang="ja-JP" sz="1400" b="0" i="0" u="none" strike="noStrike" kern="0" cap="none" spc="0" baseline="0" dirty="0">
                <a:solidFill>
                  <a:srgbClr val="000000"/>
                </a:solidFill>
                <a:uFillTx/>
                <a:latin typeface="BIZ UDPゴシック" pitchFamily="50"/>
                <a:ea typeface="BIZ UDPゴシック" pitchFamily="50"/>
              </a:rPr>
              <a:t>歳の月</a:t>
            </a:r>
            <a:r>
              <a:rPr lang="en-US" sz="1400" b="0" i="0" u="none" strike="noStrike" kern="0" cap="none" spc="0" baseline="0" dirty="0">
                <a:solidFill>
                  <a:srgbClr val="000000"/>
                </a:solidFill>
                <a:uFillTx/>
                <a:latin typeface="BIZ UDPゴシック" pitchFamily="50"/>
                <a:ea typeface="BIZ UDPゴシック" pitchFamily="50"/>
              </a:rPr>
              <a:t>15</a:t>
            </a:r>
            <a:r>
              <a:rPr lang="ja-JP" sz="1400" b="0" i="0" u="none" strike="noStrike" kern="0" cap="none" spc="0" baseline="0" dirty="0">
                <a:solidFill>
                  <a:srgbClr val="000000"/>
                </a:solidFill>
                <a:uFillTx/>
                <a:latin typeface="BIZ UDPゴシック" pitchFamily="50"/>
                <a:ea typeface="BIZ UDPゴシック" pitchFamily="50"/>
              </a:rPr>
              <a:t>時間ま</a:t>
            </a:r>
            <a:endParaRPr lang="en-US" sz="14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での保育料は完全無償化。</a:t>
            </a:r>
            <a:endParaRPr lang="en-US" sz="14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○妊婦検診・出産費用・大学までの教育費：全</a:t>
            </a:r>
            <a:r>
              <a:rPr lang="ja-JP" altLang="en-US" sz="1400" b="0" i="0" u="none" strike="noStrike" kern="0" cap="none" spc="0" baseline="0" dirty="0">
                <a:solidFill>
                  <a:srgbClr val="000000"/>
                </a:solidFill>
                <a:uFillTx/>
                <a:latin typeface="BIZ UDPゴシック" pitchFamily="50"/>
                <a:ea typeface="BIZ UDPゴシック" pitchFamily="50"/>
              </a:rPr>
              <a:t>額</a:t>
            </a:r>
            <a:r>
              <a:rPr lang="ja-JP" sz="1400" b="0" i="0" u="none" strike="noStrike" kern="0" cap="none" spc="0" baseline="0" dirty="0">
                <a:solidFill>
                  <a:srgbClr val="000000"/>
                </a:solidFill>
                <a:uFillTx/>
                <a:latin typeface="BIZ UDPゴシック" pitchFamily="50"/>
                <a:ea typeface="BIZ UDPゴシック" pitchFamily="50"/>
              </a:rPr>
              <a:t>公費負担</a:t>
            </a:r>
            <a:r>
              <a:rPr lang="ja-JP" altLang="en-US" sz="1400" b="0" i="0" u="none" strike="noStrike" kern="0" cap="none" spc="0" baseline="0" dirty="0">
                <a:solidFill>
                  <a:srgbClr val="000000"/>
                </a:solidFill>
                <a:uFillTx/>
                <a:latin typeface="BIZ UDPゴシック" pitchFamily="50"/>
                <a:ea typeface="BIZ UDPゴシック" pitchFamily="50"/>
              </a:rPr>
              <a:t>。</a:t>
            </a:r>
            <a:endParaRPr lang="en-US" sz="1400" b="0" i="0" u="none" strike="noStrike" kern="0" cap="none" spc="0" baseline="0" dirty="0">
              <a:solidFill>
                <a:srgbClr val="000000"/>
              </a:solidFill>
              <a:uFillTx/>
              <a:latin typeface="BIZ UDPゴシック" pitchFamily="50"/>
              <a:ea typeface="BIZ UDPゴシック" pitchFamily="50"/>
            </a:endParaRPr>
          </a:p>
        </p:txBody>
      </p:sp>
      <p:sp>
        <p:nvSpPr>
          <p:cNvPr id="17" name="テキスト ボックス 52">
            <a:extLst>
              <a:ext uri="{FF2B5EF4-FFF2-40B4-BE49-F238E27FC236}">
                <a16:creationId xmlns:a16="http://schemas.microsoft.com/office/drawing/2014/main" id="{0992B290-7FD5-4AD1-AFB5-6569521252C2}"/>
              </a:ext>
            </a:extLst>
          </p:cNvPr>
          <p:cNvSpPr txBox="1"/>
          <p:nvPr/>
        </p:nvSpPr>
        <p:spPr>
          <a:xfrm>
            <a:off x="6573915" y="6522509"/>
            <a:ext cx="6135422" cy="2954655"/>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solidFill>
                  <a:srgbClr val="000000"/>
                </a:solidFill>
                <a:uFillTx/>
                <a:latin typeface="BIZ UDPゴシック" pitchFamily="50"/>
                <a:ea typeface="BIZ UDPゴシック" pitchFamily="50"/>
              </a:rPr>
              <a:t>◆特徴</a:t>
            </a:r>
            <a:endParaRPr lang="en-US" sz="16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1200" cap="none" spc="0" baseline="0" dirty="0">
                <a:solidFill>
                  <a:srgbClr val="000000"/>
                </a:solidFill>
                <a:uFillTx/>
                <a:latin typeface="BIZ UDPゴシック" pitchFamily="50"/>
                <a:ea typeface="BIZ UDPゴシック" pitchFamily="50"/>
              </a:rPr>
              <a:t>　○</a:t>
            </a:r>
            <a:r>
              <a:rPr lang="ja-JP" altLang="en-US" sz="1400" b="0" i="0" u="none" strike="noStrike" kern="1200" cap="none" spc="0" baseline="0" dirty="0">
                <a:uFillTx/>
                <a:latin typeface="BIZ UDPゴシック" pitchFamily="50"/>
                <a:ea typeface="BIZ UDPゴシック" pitchFamily="50"/>
              </a:rPr>
              <a:t>夫婦間所得分割制度</a:t>
            </a:r>
            <a:r>
              <a:rPr lang="ja-JP" sz="1400" b="0" i="0" u="none" strike="noStrike" kern="1200" cap="none" spc="0" baseline="0" dirty="0">
                <a:uFillTx/>
                <a:latin typeface="BIZ UDPゴシック" pitchFamily="50"/>
                <a:ea typeface="BIZ UDPゴシック" pitchFamily="50"/>
              </a:rPr>
              <a:t>（</a:t>
            </a:r>
            <a:r>
              <a:rPr lang="ja-JP" altLang="en-US" sz="1400" b="0" i="0" u="none" strike="noStrike" kern="1200" cap="none" spc="0" baseline="0" dirty="0">
                <a:uFillTx/>
                <a:latin typeface="BIZ UDPゴシック" pitchFamily="50"/>
                <a:ea typeface="BIZ UDPゴシック" pitchFamily="50"/>
              </a:rPr>
              <a:t>夫婦の所得合計を分割して計算し、その税額の</a:t>
            </a:r>
            <a:endParaRPr lang="en-US" altLang="ja-JP" sz="1400" b="0" i="0" u="none" strike="noStrike" kern="120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1400" dirty="0">
                <a:latin typeface="BIZ UDPゴシック" pitchFamily="50"/>
                <a:ea typeface="BIZ UDPゴシック" pitchFamily="50"/>
              </a:rPr>
              <a:t>　　</a:t>
            </a:r>
            <a:r>
              <a:rPr lang="ja-JP" altLang="en-US" sz="1400" b="0" i="0" u="none" strike="noStrike" kern="1200" cap="none" spc="0" baseline="0" dirty="0">
                <a:uFillTx/>
                <a:latin typeface="BIZ UDPゴシック" pitchFamily="50"/>
                <a:ea typeface="BIZ UDPゴシック" pitchFamily="50"/>
              </a:rPr>
              <a:t>２倍を納める</a:t>
            </a:r>
            <a:r>
              <a:rPr lang="ja-JP" sz="1400" b="0" i="0" u="none" strike="noStrike" kern="1200" cap="none" spc="0" baseline="0" dirty="0">
                <a:uFillTx/>
                <a:latin typeface="BIZ UDPゴシック" pitchFamily="50"/>
                <a:ea typeface="BIZ UDPゴシック" pitchFamily="50"/>
              </a:rPr>
              <a:t>）</a:t>
            </a:r>
            <a:r>
              <a:rPr lang="ja-JP" altLang="en-US" sz="1400" b="0" i="0" u="none" strike="noStrike" kern="1200" cap="none" spc="0" baseline="0" dirty="0">
                <a:uFillTx/>
                <a:latin typeface="BIZ UDPゴシック" pitchFamily="50"/>
                <a:ea typeface="BIZ UDPゴシック" pitchFamily="50"/>
              </a:rPr>
              <a:t>が</a:t>
            </a:r>
            <a:r>
              <a:rPr lang="ja-JP" sz="1400" b="0" i="0" u="none" strike="noStrike" kern="0" cap="none" spc="0" baseline="0" dirty="0">
                <a:uFillTx/>
                <a:latin typeface="BIZ UDPゴシック" pitchFamily="50"/>
                <a:ea typeface="BIZ UDPゴシック"/>
              </a:rPr>
              <a:t>あり、</a:t>
            </a:r>
            <a:r>
              <a:rPr lang="ja-JP" sz="1400" b="0" i="0" u="sng" strike="noStrike" kern="0" cap="none" spc="0" baseline="0" dirty="0">
                <a:uFillTx/>
                <a:latin typeface="BIZ UDPゴシック" pitchFamily="50"/>
                <a:ea typeface="BIZ UDPゴシック"/>
              </a:rPr>
              <a:t>女性のフルタイム就業や共働きの促進に逆行</a:t>
            </a:r>
            <a:r>
              <a:rPr lang="ja-JP" sz="1400" b="0" i="0" u="none" strike="noStrike" kern="0" cap="none" spc="0" baseline="0" dirty="0">
                <a:uFillTx/>
                <a:latin typeface="BIZ UDPゴシック" pitchFamily="50"/>
                <a:ea typeface="BIZ UDPゴシック"/>
              </a:rPr>
              <a:t>。</a:t>
            </a:r>
            <a:endParaRPr lang="en-US" sz="1400" b="0" i="0" u="none" strike="noStrike" kern="1200" cap="none" spc="0" baseline="0" dirty="0">
              <a:uFillTx/>
              <a:latin typeface="BIZ UDPゴシック" pitchFamily="50"/>
              <a:ea typeface="BIZ UDPゴシック"/>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a:t>
            </a:r>
            <a:r>
              <a:rPr lang="ja-JP" sz="1400" b="0" i="0" u="sng" strike="noStrike" kern="0" cap="none" spc="0" baseline="0" dirty="0">
                <a:uFillTx/>
                <a:latin typeface="BIZ UDPゴシック" pitchFamily="50"/>
                <a:ea typeface="BIZ UDPゴシック" pitchFamily="50"/>
              </a:rPr>
              <a:t>児童手当が手厚く</a:t>
            </a:r>
            <a:r>
              <a:rPr lang="ja-JP" sz="1400" b="0" i="0" u="none" strike="noStrike" kern="0" cap="none" spc="0" baseline="0" dirty="0">
                <a:uFillTx/>
                <a:latin typeface="BIZ UDPゴシック" pitchFamily="50"/>
                <a:ea typeface="BIZ UDPゴシック" pitchFamily="50"/>
              </a:rPr>
              <a:t>、世帯によって手当か税を自動的に有利な方に切り</a:t>
            </a:r>
            <a:endParaRPr lang="en-US" sz="1400" b="0" i="0" u="none" strike="noStrike" kern="0" cap="none" spc="0" baseline="0" dirty="0">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uFillTx/>
                <a:latin typeface="BIZ UDPゴシック" pitchFamily="50"/>
                <a:ea typeface="BIZ UDPゴシック" pitchFamily="50"/>
              </a:rPr>
              <a:t>　　 替える</a:t>
            </a:r>
            <a:r>
              <a:rPr lang="ja-JP" sz="1400" b="0" i="0" u="none" strike="noStrike" kern="0" cap="none" spc="0" baseline="0" dirty="0">
                <a:solidFill>
                  <a:srgbClr val="000000"/>
                </a:solidFill>
                <a:uFillTx/>
                <a:latin typeface="BIZ UDPゴシック" pitchFamily="50"/>
                <a:ea typeface="BIZ UDPゴシック" pitchFamily="50"/>
              </a:rPr>
              <a:t>スキームであり、公平性が担保</a:t>
            </a:r>
            <a:r>
              <a:rPr lang="ja-JP" altLang="en-US" sz="1400" b="0" i="0" u="none" strike="noStrike" kern="0" cap="none" spc="0" baseline="0" dirty="0">
                <a:solidFill>
                  <a:srgbClr val="000000"/>
                </a:solidFill>
                <a:uFillTx/>
                <a:latin typeface="BIZ UDPゴシック" pitchFamily="50"/>
                <a:ea typeface="BIZ UDPゴシック" pitchFamily="50"/>
              </a:rPr>
              <a:t>。</a:t>
            </a:r>
            <a:endParaRPr lang="en-US" sz="1400" b="0" i="0" u="none" strike="noStrike" kern="0" cap="none" spc="0" baseline="0" dirty="0">
              <a:solidFill>
                <a:srgbClr val="000000"/>
              </a:solidFill>
              <a:uFillTx/>
              <a:latin typeface="BIZ UDPゴシック" pitchFamily="50"/>
              <a:ea typeface="BIZ UDPゴシック" pitchFamily="50"/>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600" b="0" i="0" u="none" strike="noStrike" kern="0" cap="none" spc="0" baseline="0" dirty="0">
                <a:solidFill>
                  <a:srgbClr val="000000"/>
                </a:solidFill>
                <a:uFillTx/>
                <a:latin typeface="BIZ UDPゴシック" pitchFamily="50"/>
                <a:ea typeface="BIZ UDPゴシック" pitchFamily="50"/>
              </a:rPr>
              <a:t>◆主な施策</a:t>
            </a:r>
            <a:endParaRPr lang="en-US" sz="1600" b="0" i="0" u="none" strike="noStrike" kern="0" cap="none" spc="0" baseline="0" dirty="0">
              <a:solidFill>
                <a:srgbClr val="000000"/>
              </a:solidFill>
              <a:uFillTx/>
              <a:latin typeface="BIZ UDPゴシック" pitchFamily="50"/>
              <a:ea typeface="BIZ UDPゴシック" pitchFamily="50"/>
            </a:endParaRPr>
          </a:p>
          <a:p>
            <a:pPr defTabSz="457200">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a:rPr>
              <a:t>　○児童手当：</a:t>
            </a:r>
            <a:r>
              <a:rPr lang="en-US" sz="1400" b="0" i="0" u="none" strike="noStrike" kern="0" cap="none" spc="0" baseline="0" dirty="0">
                <a:solidFill>
                  <a:srgbClr val="000000"/>
                </a:solidFill>
                <a:uFillTx/>
                <a:latin typeface="BIZ UDPゴシック" pitchFamily="50"/>
                <a:ea typeface="BIZ UDPゴシック"/>
              </a:rPr>
              <a:t>0</a:t>
            </a:r>
            <a:r>
              <a:rPr lang="ja-JP" sz="1400" b="0" i="0" u="none" strike="noStrike" kern="0" cap="none" spc="0" baseline="0" dirty="0">
                <a:solidFill>
                  <a:srgbClr val="000000"/>
                </a:solidFill>
                <a:uFillTx/>
                <a:latin typeface="BIZ UDPゴシック" pitchFamily="50"/>
                <a:ea typeface="BIZ UDPゴシック"/>
              </a:rPr>
              <a:t>～</a:t>
            </a:r>
            <a:r>
              <a:rPr lang="en-US" sz="1400" b="0" i="0" u="none" strike="noStrike" kern="0" cap="none" spc="0" baseline="0" dirty="0">
                <a:solidFill>
                  <a:srgbClr val="000000"/>
                </a:solidFill>
                <a:uFillTx/>
                <a:latin typeface="BIZ UDPゴシック" pitchFamily="50"/>
                <a:ea typeface="BIZ UDPゴシック"/>
              </a:rPr>
              <a:t>1</a:t>
            </a:r>
            <a:r>
              <a:rPr lang="ja-JP" sz="1400" b="0" i="0" u="none" strike="noStrike" kern="0" cap="none" spc="0" baseline="0" dirty="0">
                <a:solidFill>
                  <a:srgbClr val="000000"/>
                </a:solidFill>
                <a:uFillTx/>
                <a:latin typeface="BIZ UDPゴシック" pitchFamily="50"/>
                <a:ea typeface="BIZ UDPゴシック"/>
              </a:rPr>
              <a:t>８歳の子どもに一律月</a:t>
            </a:r>
            <a:r>
              <a:rPr lang="en-US" sz="1400" b="0" i="0" u="none" strike="noStrike" kern="0" cap="none" spc="0" baseline="0" dirty="0">
                <a:solidFill>
                  <a:srgbClr val="000000"/>
                </a:solidFill>
                <a:uFillTx/>
                <a:latin typeface="BIZ UDPゴシック" pitchFamily="50"/>
                <a:ea typeface="BIZ UDPゴシック"/>
              </a:rPr>
              <a:t>250</a:t>
            </a:r>
            <a:r>
              <a:rPr lang="ja-JP" sz="1400" b="0" i="0" u="none" strike="noStrike" kern="0" cap="none" spc="0" baseline="0" dirty="0">
                <a:solidFill>
                  <a:srgbClr val="000000"/>
                </a:solidFill>
                <a:uFillTx/>
                <a:latin typeface="BIZ UDPゴシック" pitchFamily="50"/>
                <a:ea typeface="BIZ UDPゴシック"/>
              </a:rPr>
              <a:t>ユーロ</a:t>
            </a:r>
            <a:r>
              <a:rPr lang="ja-JP" altLang="en-US" sz="1400" b="0" i="0" u="none" strike="noStrike" kern="0" cap="none" spc="0" baseline="0" dirty="0">
                <a:solidFill>
                  <a:srgbClr val="000000"/>
                </a:solidFill>
                <a:uFillTx/>
                <a:latin typeface="BIZ UDPゴシック" pitchFamily="50"/>
                <a:ea typeface="BIZ UDPゴシック"/>
              </a:rPr>
              <a:t>（約</a:t>
            </a:r>
            <a:r>
              <a:rPr lang="en-US" altLang="ja-JP" sz="1400" kern="0" dirty="0">
                <a:solidFill>
                  <a:srgbClr val="000000"/>
                </a:solidFill>
                <a:latin typeface="BIZ UDPゴシック" pitchFamily="50"/>
                <a:ea typeface="BIZ UDPゴシック"/>
              </a:rPr>
              <a:t>42,672</a:t>
            </a:r>
            <a:r>
              <a:rPr lang="ja-JP" altLang="en-US" sz="1400" b="0" i="0" u="none" strike="noStrike" kern="0" cap="none" spc="0" baseline="0" dirty="0">
                <a:solidFill>
                  <a:srgbClr val="000000"/>
                </a:solidFill>
                <a:uFillTx/>
                <a:latin typeface="BIZ UDPゴシック" pitchFamily="50"/>
                <a:ea typeface="BIZ UDPゴシック"/>
              </a:rPr>
              <a:t>円）</a:t>
            </a:r>
            <a:endParaRPr lang="en-US" altLang="ja-JP" sz="1400" kern="0" dirty="0">
              <a:solidFill>
                <a:srgbClr val="000000"/>
              </a:solidFill>
              <a:latin typeface="BIZ UDPゴシック" pitchFamily="50"/>
              <a:ea typeface="BIZ UDPゴシック"/>
            </a:endParaRPr>
          </a:p>
          <a:p>
            <a:pPr defTabSz="457200">
              <a:defRPr sz="1800" b="0" i="0" u="none" strike="noStrike" kern="0" cap="none" spc="0" baseline="0">
                <a:solidFill>
                  <a:srgbClr val="000000"/>
                </a:solidFill>
                <a:uFillTx/>
              </a:defRPr>
            </a:pPr>
            <a:r>
              <a:rPr lang="ja-JP" altLang="en-US" sz="1400" kern="0" dirty="0">
                <a:solidFill>
                  <a:srgbClr val="000000"/>
                </a:solidFill>
                <a:latin typeface="BIZ UDPゴシック" pitchFamily="50"/>
                <a:ea typeface="BIZ UDPゴシック"/>
              </a:rPr>
              <a:t>　　　</a:t>
            </a:r>
            <a:r>
              <a:rPr lang="ja-JP" sz="1400" b="0" i="0" u="none" strike="noStrike" kern="0" cap="none" spc="0" baseline="0" dirty="0">
                <a:solidFill>
                  <a:srgbClr val="000000"/>
                </a:solidFill>
                <a:uFillTx/>
                <a:latin typeface="BIZ UDPゴシック" pitchFamily="50"/>
                <a:ea typeface="BIZ UDPゴシック"/>
              </a:rPr>
              <a:t>支給。</a:t>
            </a:r>
            <a:endParaRPr lang="en-US" sz="1400" b="0" i="0" u="none" strike="noStrike" kern="0" cap="none" spc="0" baseline="0" dirty="0">
              <a:solidFill>
                <a:srgbClr val="000000"/>
              </a:solidFill>
              <a:uFillTx/>
              <a:latin typeface="BIZ UDPゴシック" pitchFamily="50"/>
              <a:ea typeface="BIZ UDPゴシック"/>
            </a:endParaRPr>
          </a:p>
          <a:p>
            <a:pPr defTabSz="457200">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a:rPr>
              <a:t>　○児童控除：子ども１人あたり年間約</a:t>
            </a:r>
            <a:r>
              <a:rPr lang="en-US" sz="1400" b="0" i="0" u="none" strike="noStrike" kern="0" cap="none" spc="0" baseline="0" dirty="0">
                <a:solidFill>
                  <a:srgbClr val="000000"/>
                </a:solidFill>
                <a:uFillTx/>
                <a:latin typeface="BIZ UDPゴシック" pitchFamily="50"/>
                <a:ea typeface="BIZ UDPゴシック"/>
              </a:rPr>
              <a:t>8,925</a:t>
            </a:r>
            <a:r>
              <a:rPr lang="ja-JP" sz="1400" b="0" i="0" u="none" strike="noStrike" kern="0" cap="none" spc="0" baseline="0" dirty="0">
                <a:solidFill>
                  <a:srgbClr val="000000"/>
                </a:solidFill>
                <a:uFillTx/>
                <a:latin typeface="BIZ UDPゴシック" pitchFamily="50"/>
                <a:ea typeface="BIZ UDPゴシック"/>
              </a:rPr>
              <a:t>ユーロ</a:t>
            </a:r>
            <a:r>
              <a:rPr lang="ja-JP" altLang="en-US" sz="1400" b="0" i="0" u="none" strike="noStrike" kern="0" cap="none" spc="0" baseline="0" dirty="0">
                <a:solidFill>
                  <a:srgbClr val="000000"/>
                </a:solidFill>
                <a:uFillTx/>
                <a:latin typeface="BIZ UDPゴシック" pitchFamily="50"/>
                <a:ea typeface="BIZ UDPゴシック"/>
              </a:rPr>
              <a:t>（約</a:t>
            </a:r>
            <a:r>
              <a:rPr lang="en-US" altLang="ja-JP" sz="1400" kern="0" dirty="0">
                <a:solidFill>
                  <a:srgbClr val="000000"/>
                </a:solidFill>
                <a:latin typeface="BIZ UDPゴシック" pitchFamily="50"/>
                <a:ea typeface="BIZ UDPゴシック"/>
              </a:rPr>
              <a:t>1,528,016</a:t>
            </a:r>
            <a:r>
              <a:rPr lang="ja-JP" altLang="en-US" sz="1400" b="0" i="0" u="none" strike="noStrike" kern="0" cap="none" spc="0" baseline="0" dirty="0">
                <a:solidFill>
                  <a:srgbClr val="000000"/>
                </a:solidFill>
                <a:uFillTx/>
                <a:latin typeface="BIZ UDPゴシック" pitchFamily="50"/>
                <a:ea typeface="BIZ UDPゴシック"/>
              </a:rPr>
              <a:t>円）</a:t>
            </a:r>
            <a:r>
              <a:rPr lang="ja-JP" sz="1400" b="0" i="0" u="none" strike="noStrike" kern="0" cap="none" spc="0" baseline="0" dirty="0">
                <a:solidFill>
                  <a:srgbClr val="000000"/>
                </a:solidFill>
                <a:uFillTx/>
                <a:latin typeface="BIZ UDPゴシック" pitchFamily="50"/>
                <a:ea typeface="BIZ UDPゴシック"/>
              </a:rPr>
              <a:t>の</a:t>
            </a:r>
            <a:endParaRPr lang="en-US" altLang="ja-JP" sz="1400" kern="0" dirty="0">
              <a:solidFill>
                <a:srgbClr val="000000"/>
              </a:solidFill>
              <a:latin typeface="BIZ UDPゴシック" pitchFamily="50"/>
              <a:ea typeface="BIZ UDPゴシック"/>
            </a:endParaRPr>
          </a:p>
          <a:p>
            <a:pPr defTabSz="457200">
              <a:defRPr sz="1800" b="0" i="0" u="none" strike="noStrike" kern="0" cap="none" spc="0" baseline="0">
                <a:solidFill>
                  <a:srgbClr val="000000"/>
                </a:solidFill>
                <a:uFillTx/>
              </a:defRPr>
            </a:pPr>
            <a:r>
              <a:rPr lang="ja-JP" sz="1400" kern="0" dirty="0">
                <a:solidFill>
                  <a:srgbClr val="000000"/>
                </a:solidFill>
                <a:latin typeface="BIZ UDPゴシック" pitchFamily="50"/>
                <a:ea typeface="BIZ UDPゴシック"/>
              </a:rPr>
              <a:t>　</a:t>
            </a:r>
            <a:r>
              <a:rPr lang="ja-JP" altLang="en-US" sz="1400" kern="0" dirty="0">
                <a:solidFill>
                  <a:srgbClr val="000000"/>
                </a:solidFill>
                <a:latin typeface="BIZ UDPゴシック" pitchFamily="50"/>
                <a:ea typeface="BIZ UDPゴシック"/>
              </a:rPr>
              <a:t>　　</a:t>
            </a:r>
            <a:r>
              <a:rPr lang="ja-JP" sz="1400" b="0" i="0" u="none" strike="noStrike" kern="0" cap="none" spc="0" baseline="0" dirty="0">
                <a:solidFill>
                  <a:srgbClr val="000000"/>
                </a:solidFill>
                <a:uFillTx/>
                <a:latin typeface="BIZ UDPゴシック" pitchFamily="50"/>
                <a:ea typeface="BIZ UDPゴシック"/>
              </a:rPr>
              <a:t>所得控除。</a:t>
            </a:r>
            <a:endParaRPr lang="en-US" sz="1400" b="0" i="0" u="none" strike="noStrike" kern="0" cap="none" spc="0" baseline="0" dirty="0">
              <a:solidFill>
                <a:srgbClr val="000000"/>
              </a:solidFill>
              <a:uFillTx/>
              <a:latin typeface="BIZ UDPゴシック" pitchFamily="50"/>
              <a:ea typeface="BIZ UDPゴシック"/>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a:rPr>
              <a:t>　　</a:t>
            </a:r>
            <a:r>
              <a:rPr lang="en-US" sz="1400" b="0" i="0" u="none" strike="noStrike" kern="0" cap="none" spc="0" baseline="0" dirty="0">
                <a:solidFill>
                  <a:srgbClr val="000000"/>
                </a:solidFill>
                <a:uFillTx/>
                <a:latin typeface="BIZ UDPゴシック" pitchFamily="50"/>
                <a:ea typeface="BIZ UDPゴシック"/>
              </a:rPr>
              <a:t>※</a:t>
            </a:r>
            <a:r>
              <a:rPr lang="ja-JP" sz="1400" b="0" i="0" u="none" strike="noStrike" kern="0" cap="none" spc="0" baseline="0" dirty="0">
                <a:solidFill>
                  <a:srgbClr val="000000"/>
                </a:solidFill>
                <a:uFillTx/>
                <a:latin typeface="BIZ UDPゴシック" pitchFamily="50"/>
                <a:ea typeface="BIZ UDPゴシック"/>
              </a:rPr>
              <a:t>税務当局が自動的に「児童手当」「児童控除」の有利な方を適用</a:t>
            </a:r>
            <a:endParaRPr lang="en-US" sz="1400" b="0" i="0" u="none" strike="noStrike" kern="0" cap="none" spc="0" baseline="0" dirty="0">
              <a:solidFill>
                <a:srgbClr val="000000"/>
              </a:solidFill>
              <a:uFillTx/>
              <a:latin typeface="BIZ UDPゴシック" pitchFamily="50"/>
              <a:ea typeface="BIZ UDPゴシック"/>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a:rPr>
              <a:t>　○育児休業：３歳誕生日前日まで。育児手当最大</a:t>
            </a:r>
            <a:r>
              <a:rPr lang="en-US" sz="1400" b="0" i="0" u="none" strike="noStrike" kern="0" cap="none" spc="0" baseline="0" dirty="0">
                <a:solidFill>
                  <a:srgbClr val="000000"/>
                </a:solidFill>
                <a:uFillTx/>
                <a:latin typeface="BIZ UDPゴシック" pitchFamily="50"/>
                <a:ea typeface="BIZ UDPゴシック"/>
              </a:rPr>
              <a:t>14</a:t>
            </a:r>
            <a:r>
              <a:rPr lang="ja-JP" sz="1400" b="0" i="0" u="none" strike="noStrike" kern="0" cap="none" spc="0" baseline="0" dirty="0">
                <a:solidFill>
                  <a:srgbClr val="000000"/>
                </a:solidFill>
                <a:uFillTx/>
                <a:latin typeface="BIZ UDPゴシック" pitchFamily="50"/>
                <a:ea typeface="BIZ UDPゴシック"/>
              </a:rPr>
              <a:t>か月支給。育休中は解</a:t>
            </a:r>
            <a:endParaRPr lang="en-US" sz="1400" b="0" i="0" u="none" strike="noStrike" kern="0" cap="none" spc="0" baseline="0" dirty="0">
              <a:solidFill>
                <a:srgbClr val="000000"/>
              </a:solidFill>
              <a:uFillTx/>
              <a:latin typeface="BIZ UDPゴシック" pitchFamily="50"/>
              <a:ea typeface="BIZ UDPゴシック"/>
            </a:endParaRP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　　 雇禁止で職場復帰時は同等のポストを提供する義務あり</a:t>
            </a:r>
            <a:endParaRPr lang="en-US" sz="1400" b="0" i="0" u="none" strike="noStrike" kern="0" cap="none" spc="0" baseline="0" dirty="0">
              <a:solidFill>
                <a:srgbClr val="000000"/>
              </a:solidFill>
              <a:uFillTx/>
              <a:latin typeface="BIZ UDPゴシック" pitchFamily="50"/>
              <a:ea typeface="BIZ UDPゴシック" pitchFamily="50"/>
            </a:endParaRPr>
          </a:p>
        </p:txBody>
      </p:sp>
      <p:sp>
        <p:nvSpPr>
          <p:cNvPr id="18" name="テキスト ボックス 52">
            <a:extLst>
              <a:ext uri="{FF2B5EF4-FFF2-40B4-BE49-F238E27FC236}">
                <a16:creationId xmlns:a16="http://schemas.microsoft.com/office/drawing/2014/main" id="{36E48404-AF54-4272-98BC-2AFCA7744611}"/>
              </a:ext>
            </a:extLst>
          </p:cNvPr>
          <p:cNvSpPr txBox="1"/>
          <p:nvPr/>
        </p:nvSpPr>
        <p:spPr>
          <a:xfrm>
            <a:off x="359917" y="2411595"/>
            <a:ext cx="721278" cy="307777"/>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（国旗）</a:t>
            </a:r>
            <a:endParaRPr lang="en-US" sz="1400" b="0" i="0" u="none" strike="noStrike" kern="0" cap="none" spc="0" baseline="0" dirty="0">
              <a:solidFill>
                <a:srgbClr val="000000"/>
              </a:solidFill>
              <a:uFillTx/>
              <a:latin typeface="BIZ UDPゴシック" pitchFamily="50"/>
              <a:ea typeface="BIZ UDPゴシック" pitchFamily="50"/>
            </a:endParaRPr>
          </a:p>
        </p:txBody>
      </p:sp>
      <p:sp>
        <p:nvSpPr>
          <p:cNvPr id="19" name="テキスト ボックス 52">
            <a:extLst>
              <a:ext uri="{FF2B5EF4-FFF2-40B4-BE49-F238E27FC236}">
                <a16:creationId xmlns:a16="http://schemas.microsoft.com/office/drawing/2014/main" id="{C1B7854E-D957-4A2B-84B7-DA648CF93784}"/>
              </a:ext>
            </a:extLst>
          </p:cNvPr>
          <p:cNvSpPr txBox="1"/>
          <p:nvPr/>
        </p:nvSpPr>
        <p:spPr>
          <a:xfrm>
            <a:off x="6583314" y="2416486"/>
            <a:ext cx="721278" cy="307777"/>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a:solidFill>
                  <a:srgbClr val="000000"/>
                </a:solidFill>
                <a:uFillTx/>
                <a:latin typeface="BIZ UDPゴシック" pitchFamily="50"/>
                <a:ea typeface="BIZ UDPゴシック" pitchFamily="50"/>
              </a:rPr>
              <a:t>（国旗）</a:t>
            </a:r>
            <a:endParaRPr lang="en-US" sz="1400" b="0" i="0" u="none" strike="noStrike" kern="0" cap="none" spc="0" baseline="0" dirty="0">
              <a:solidFill>
                <a:srgbClr val="000000"/>
              </a:solidFill>
              <a:uFillTx/>
              <a:latin typeface="BIZ UDPゴシック" pitchFamily="50"/>
              <a:ea typeface="BIZ UDPゴシック" pitchFamily="50"/>
            </a:endParaRPr>
          </a:p>
        </p:txBody>
      </p:sp>
      <p:sp>
        <p:nvSpPr>
          <p:cNvPr id="20" name="テキスト ボックス 52">
            <a:extLst>
              <a:ext uri="{FF2B5EF4-FFF2-40B4-BE49-F238E27FC236}">
                <a16:creationId xmlns:a16="http://schemas.microsoft.com/office/drawing/2014/main" id="{AA12A966-B133-487C-A7E3-E711FF630973}"/>
              </a:ext>
            </a:extLst>
          </p:cNvPr>
          <p:cNvSpPr txBox="1"/>
          <p:nvPr/>
        </p:nvSpPr>
        <p:spPr>
          <a:xfrm>
            <a:off x="359917" y="6336988"/>
            <a:ext cx="721278" cy="307777"/>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（国旗）</a:t>
            </a:r>
            <a:endParaRPr lang="en-US" sz="1400" b="0" i="0" u="none" strike="noStrike" kern="0" cap="none" spc="0" baseline="0" dirty="0">
              <a:solidFill>
                <a:srgbClr val="000000"/>
              </a:solidFill>
              <a:uFillTx/>
              <a:latin typeface="BIZ UDPゴシック" pitchFamily="50"/>
              <a:ea typeface="BIZ UDPゴシック" pitchFamily="50"/>
            </a:endParaRPr>
          </a:p>
        </p:txBody>
      </p:sp>
      <p:sp>
        <p:nvSpPr>
          <p:cNvPr id="21" name="テキスト ボックス 52">
            <a:extLst>
              <a:ext uri="{FF2B5EF4-FFF2-40B4-BE49-F238E27FC236}">
                <a16:creationId xmlns:a16="http://schemas.microsoft.com/office/drawing/2014/main" id="{D4269D94-ABB6-4918-8C63-D1D08DAD97CD}"/>
              </a:ext>
            </a:extLst>
          </p:cNvPr>
          <p:cNvSpPr txBox="1"/>
          <p:nvPr/>
        </p:nvSpPr>
        <p:spPr>
          <a:xfrm>
            <a:off x="6632947" y="6302487"/>
            <a:ext cx="721278" cy="307777"/>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1400" b="0" i="0" u="none" strike="noStrike" kern="0" cap="none" spc="0" baseline="0" dirty="0">
                <a:solidFill>
                  <a:srgbClr val="000000"/>
                </a:solidFill>
                <a:uFillTx/>
                <a:latin typeface="BIZ UDPゴシック" pitchFamily="50"/>
                <a:ea typeface="BIZ UDPゴシック" pitchFamily="50"/>
              </a:rPr>
              <a:t>（国旗）</a:t>
            </a:r>
            <a:endParaRPr lang="en-US" sz="1400" b="0" i="0" u="none" strike="noStrike" kern="0" cap="none" spc="0" baseline="0" dirty="0">
              <a:solidFill>
                <a:srgbClr val="000000"/>
              </a:solidFill>
              <a:uFillTx/>
              <a:latin typeface="BIZ UDPゴシック" pitchFamily="50"/>
              <a:ea typeface="BIZ UDPゴシック" pitchFamily="50"/>
            </a:endParaRPr>
          </a:p>
        </p:txBody>
      </p:sp>
      <p:pic>
        <p:nvPicPr>
          <p:cNvPr id="22" name="図 21">
            <a:extLst>
              <a:ext uri="{FF2B5EF4-FFF2-40B4-BE49-F238E27FC236}">
                <a16:creationId xmlns:a16="http://schemas.microsoft.com/office/drawing/2014/main" id="{A2A526CB-ACC3-40D0-A6D6-7BD0F58A02D5}"/>
              </a:ext>
            </a:extLst>
          </p:cNvPr>
          <p:cNvPicPr>
            <a:picLocks noChangeAspect="1"/>
          </p:cNvPicPr>
          <p:nvPr/>
        </p:nvPicPr>
        <p:blipFill>
          <a:blip r:embed="rId2"/>
          <a:stretch>
            <a:fillRect/>
          </a:stretch>
        </p:blipFill>
        <p:spPr>
          <a:xfrm>
            <a:off x="279113" y="1778492"/>
            <a:ext cx="898025" cy="601356"/>
          </a:xfrm>
          <a:prstGeom prst="rect">
            <a:avLst/>
          </a:prstGeom>
        </p:spPr>
      </p:pic>
      <p:pic>
        <p:nvPicPr>
          <p:cNvPr id="23" name="Picture 4">
            <a:extLst>
              <a:ext uri="{FF2B5EF4-FFF2-40B4-BE49-F238E27FC236}">
                <a16:creationId xmlns:a16="http://schemas.microsoft.com/office/drawing/2014/main" id="{1DF7C195-1C2E-4C01-A7A0-7D9E33FB8CF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30" r="330"/>
          <a:stretch/>
        </p:blipFill>
        <p:spPr bwMode="gray">
          <a:xfrm>
            <a:off x="6502937" y="1787677"/>
            <a:ext cx="855387" cy="573109"/>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5">
            <a:extLst>
              <a:ext uri="{FF2B5EF4-FFF2-40B4-BE49-F238E27FC236}">
                <a16:creationId xmlns:a16="http://schemas.microsoft.com/office/drawing/2014/main" id="{8D3E640D-70FC-40D6-945F-2FB77347259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555" r="555"/>
          <a:stretch/>
        </p:blipFill>
        <p:spPr bwMode="gray">
          <a:xfrm>
            <a:off x="272525" y="5716798"/>
            <a:ext cx="896059" cy="601355"/>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13">
            <a:extLst>
              <a:ext uri="{FF2B5EF4-FFF2-40B4-BE49-F238E27FC236}">
                <a16:creationId xmlns:a16="http://schemas.microsoft.com/office/drawing/2014/main" id="{9619C945-91DB-430D-AE67-51B05292A0D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786" r="786"/>
          <a:stretch/>
        </p:blipFill>
        <p:spPr bwMode="gray">
          <a:xfrm>
            <a:off x="6497515" y="5692667"/>
            <a:ext cx="892873" cy="599216"/>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正方形/長方形 26">
            <a:extLst>
              <a:ext uri="{FF2B5EF4-FFF2-40B4-BE49-F238E27FC236}">
                <a16:creationId xmlns:a16="http://schemas.microsoft.com/office/drawing/2014/main" id="{963B5E3E-2FD2-489A-B73E-7DA8759DEFDA}"/>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０３　調査結果</a:t>
            </a:r>
            <a:r>
              <a:rPr lang="ja-JP" altLang="ja-JP" sz="2000" b="1" i="0" u="none" strike="noStrike" kern="1200" cap="none" spc="0" baseline="0" dirty="0">
                <a:solidFill>
                  <a:srgbClr val="FFFFFF"/>
                </a:solidFill>
                <a:uFillTx/>
                <a:latin typeface="BIZ UDPゴシック" pitchFamily="50"/>
                <a:ea typeface="BIZ UDPゴシック" pitchFamily="50"/>
              </a:rPr>
              <a:t>（日本よりも高い出生率を維持している諸外国の状況）</a:t>
            </a:r>
          </a:p>
        </p:txBody>
      </p:sp>
      <p:sp>
        <p:nvSpPr>
          <p:cNvPr id="29" name="スライド番号プレースホルダー 10">
            <a:extLst>
              <a:ext uri="{FF2B5EF4-FFF2-40B4-BE49-F238E27FC236}">
                <a16:creationId xmlns:a16="http://schemas.microsoft.com/office/drawing/2014/main" id="{F356B83B-A584-4648-817D-FF9FC572DED9}"/>
              </a:ext>
            </a:extLst>
          </p:cNvPr>
          <p:cNvSpPr txBox="1">
            <a:spLocks/>
          </p:cNvSpPr>
          <p:nvPr/>
        </p:nvSpPr>
        <p:spPr>
          <a:xfrm>
            <a:off x="12189175" y="9095725"/>
            <a:ext cx="444714"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４</a:t>
            </a:r>
          </a:p>
        </p:txBody>
      </p:sp>
    </p:spTree>
    <p:extLst>
      <p:ext uri="{BB962C8B-B14F-4D97-AF65-F5344CB8AC3E}">
        <p14:creationId xmlns:p14="http://schemas.microsoft.com/office/powerpoint/2010/main" val="590792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7">
            <a:extLst>
              <a:ext uri="{FF2B5EF4-FFF2-40B4-BE49-F238E27FC236}">
                <a16:creationId xmlns:a16="http://schemas.microsoft.com/office/drawing/2014/main" id="{0A1D0FD8-0C61-4361-A1F8-A6CFDC085A2C}"/>
              </a:ext>
            </a:extLst>
          </p:cNvPr>
          <p:cNvGraphicFramePr>
            <a:graphicFrameLocks noGrp="1"/>
          </p:cNvGraphicFramePr>
          <p:nvPr>
            <p:extLst>
              <p:ext uri="{D42A27DB-BD31-4B8C-83A1-F6EECF244321}">
                <p14:modId xmlns:p14="http://schemas.microsoft.com/office/powerpoint/2010/main" val="683369965"/>
              </p:ext>
            </p:extLst>
          </p:nvPr>
        </p:nvGraphicFramePr>
        <p:xfrm>
          <a:off x="97494" y="722057"/>
          <a:ext cx="12435856" cy="6492240"/>
        </p:xfrm>
        <a:graphic>
          <a:graphicData uri="http://schemas.openxmlformats.org/drawingml/2006/table">
            <a:tbl>
              <a:tblPr firstRow="1" bandRow="1">
                <a:effectLst/>
                <a:tableStyleId>{5C22544A-7EE6-4342-B048-85BDC9FD1C3A}</a:tableStyleId>
              </a:tblPr>
              <a:tblGrid>
                <a:gridCol w="1939357">
                  <a:extLst>
                    <a:ext uri="{9D8B030D-6E8A-4147-A177-3AD203B41FA5}">
                      <a16:colId xmlns:a16="http://schemas.microsoft.com/office/drawing/2014/main" val="1548665738"/>
                    </a:ext>
                  </a:extLst>
                </a:gridCol>
                <a:gridCol w="2319421">
                  <a:extLst>
                    <a:ext uri="{9D8B030D-6E8A-4147-A177-3AD203B41FA5}">
                      <a16:colId xmlns:a16="http://schemas.microsoft.com/office/drawing/2014/main" val="2541904554"/>
                    </a:ext>
                  </a:extLst>
                </a:gridCol>
                <a:gridCol w="8177078">
                  <a:extLst>
                    <a:ext uri="{9D8B030D-6E8A-4147-A177-3AD203B41FA5}">
                      <a16:colId xmlns:a16="http://schemas.microsoft.com/office/drawing/2014/main" val="2760231444"/>
                    </a:ext>
                  </a:extLst>
                </a:gridCol>
              </a:tblGrid>
              <a:tr h="321272">
                <a:tc>
                  <a:txBody>
                    <a:bodyPr/>
                    <a:lstStyle/>
                    <a:p>
                      <a:pPr lvl="0" algn="ctr"/>
                      <a:r>
                        <a:rPr lang="ja-JP" sz="1600" b="1" dirty="0">
                          <a:solidFill>
                            <a:schemeClr val="bg1"/>
                          </a:solidFill>
                          <a:latin typeface="BIZ UDPゴシック" panose="020B0400000000000000" pitchFamily="50" charset="-128"/>
                          <a:ea typeface="BIZ UDPゴシック" panose="020B0400000000000000" pitchFamily="50" charset="-128"/>
                        </a:rPr>
                        <a:t>先進事例名</a:t>
                      </a:r>
                      <a:endParaRPr 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lvl="0" algn="ctr"/>
                      <a:r>
                        <a:rPr lang="ja-JP" sz="1600" b="1" dirty="0">
                          <a:solidFill>
                            <a:schemeClr val="bg1"/>
                          </a:solidFill>
                          <a:latin typeface="BIZ UDPゴシック" panose="020B0400000000000000" pitchFamily="50" charset="-128"/>
                          <a:ea typeface="BIZ UDPゴシック" panose="020B0400000000000000" pitchFamily="50" charset="-128"/>
                        </a:rPr>
                        <a:t>内容</a:t>
                      </a:r>
                      <a:endParaRPr 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lvl="0" algn="ctr"/>
                      <a:r>
                        <a:rPr lang="ja-JP" sz="1600" b="1" dirty="0">
                          <a:solidFill>
                            <a:schemeClr val="bg1"/>
                          </a:solidFill>
                          <a:latin typeface="BIZ UDPゴシック" panose="020B0400000000000000" pitchFamily="50" charset="-128"/>
                          <a:ea typeface="BIZ UDPゴシック" panose="020B0400000000000000" pitchFamily="50" charset="-128"/>
                        </a:rPr>
                        <a:t>実施自治体</a:t>
                      </a:r>
                      <a:endParaRPr 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8722136"/>
                  </a:ext>
                </a:extLst>
              </a:tr>
              <a:tr h="292066">
                <a:tc gridSpan="3">
                  <a:txBody>
                    <a:bodyPr/>
                    <a:lstStyle/>
                    <a:p>
                      <a:pPr lvl="0"/>
                      <a:r>
                        <a:rPr lang="ja-JP" sz="1400" b="1" dirty="0">
                          <a:solidFill>
                            <a:schemeClr val="tx1"/>
                          </a:solidFill>
                          <a:latin typeface="BIZ UDPゴシック" panose="020B0400000000000000" pitchFamily="50" charset="-128"/>
                          <a:ea typeface="BIZ UDPゴシック" panose="020B0400000000000000" pitchFamily="50" charset="-128"/>
                        </a:rPr>
                        <a:t>◆</a:t>
                      </a:r>
                      <a:r>
                        <a:rPr lang="ja-JP" altLang="en-US" sz="1400" b="1" dirty="0">
                          <a:solidFill>
                            <a:schemeClr val="tx1"/>
                          </a:solidFill>
                          <a:latin typeface="BIZ UDPゴシック" panose="020B0400000000000000" pitchFamily="50" charset="-128"/>
                          <a:ea typeface="BIZ UDPゴシック" panose="020B0400000000000000" pitchFamily="50" charset="-128"/>
                        </a:rPr>
                        <a:t>結婚支援</a:t>
                      </a:r>
                      <a:endParaRPr lang="en-US" sz="1400" b="1"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546990247"/>
                  </a:ext>
                </a:extLst>
              </a:tr>
              <a:tr h="496512">
                <a:tc>
                  <a:txBody>
                    <a:bodyPr/>
                    <a:lstStyle/>
                    <a:p>
                      <a:pPr marL="0" lvl="0" algn="l" defTabSz="914400" rtl="0" eaLnBrk="1" latinLnBrk="0" hangingPunct="1"/>
                      <a:r>
                        <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rPr>
                        <a:t>結婚支援サービス利用促進事業補助金</a:t>
                      </a:r>
                      <a:endParaRPr kumimoji="1" 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lvl="0" algn="l" defTabSz="914400" rtl="0" eaLnBrk="1" latinLnBrk="0" hangingPunct="1"/>
                      <a:r>
                        <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rPr>
                        <a:t>結婚相談所などの利用料</a:t>
                      </a:r>
                      <a:endParaRPr kumimoji="1" lang="en-US" altLang="ja-JP" sz="1400" b="1" kern="1200" dirty="0">
                        <a:solidFill>
                          <a:schemeClr val="tx1"/>
                        </a:solidFill>
                        <a:latin typeface="BIZ UDPゴシック" panose="020B0400000000000000" pitchFamily="50" charset="-128"/>
                        <a:ea typeface="BIZ UDPゴシック" panose="020B0400000000000000" pitchFamily="50" charset="-128"/>
                        <a:cs typeface="+mn-cs"/>
                      </a:endParaRPr>
                    </a:p>
                    <a:p>
                      <a:pPr marL="0" lvl="0" algn="l" defTabSz="914400" rtl="0" eaLnBrk="1" latinLnBrk="0" hangingPunct="1"/>
                      <a:r>
                        <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rPr>
                        <a:t>を支援</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lvl="0" algn="l" defTabSz="914400" rtl="0" eaLnBrk="1" latinLnBrk="0" hangingPunct="1"/>
                      <a:r>
                        <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rPr>
                        <a:t>宮崎県</a:t>
                      </a:r>
                      <a:endParaRPr kumimoji="1" lang="en-US" altLang="ja-JP" sz="1400" b="1" kern="1200" dirty="0">
                        <a:solidFill>
                          <a:schemeClr val="tx1"/>
                        </a:solidFill>
                        <a:latin typeface="BIZ UDPゴシック" panose="020B0400000000000000" pitchFamily="50" charset="-128"/>
                        <a:ea typeface="BIZ UDPゴシック" panose="020B0400000000000000" pitchFamily="50" charset="-128"/>
                        <a:cs typeface="+mn-cs"/>
                      </a:endParaRPr>
                    </a:p>
                    <a:p>
                      <a:pPr marL="0" lvl="0" algn="l" defTabSz="914400" rtl="0" eaLnBrk="1" latinLnBrk="0" hangingPunct="1"/>
                      <a:r>
                        <a:rPr kumimoji="1" lang="ja-JP" altLang="en-US" sz="1400" b="0" kern="1200" dirty="0">
                          <a:solidFill>
                            <a:schemeClr val="tx1"/>
                          </a:solidFill>
                          <a:latin typeface="BIZ UDPゴシック" panose="020B0400000000000000" pitchFamily="50" charset="-128"/>
                          <a:ea typeface="BIZ UDPゴシック" panose="020B0400000000000000" pitchFamily="50" charset="-128"/>
                          <a:cs typeface="+mn-cs"/>
                        </a:rPr>
                        <a:t>・県内在住の</a:t>
                      </a:r>
                      <a:r>
                        <a:rPr kumimoji="1" lang="en-US" altLang="ja-JP" sz="1400" b="0" kern="1200" dirty="0">
                          <a:solidFill>
                            <a:schemeClr val="tx1"/>
                          </a:solidFill>
                          <a:latin typeface="BIZ UDPゴシック" panose="020B0400000000000000" pitchFamily="50" charset="-128"/>
                          <a:ea typeface="BIZ UDPゴシック" panose="020B0400000000000000" pitchFamily="50" charset="-128"/>
                          <a:cs typeface="+mn-cs"/>
                        </a:rPr>
                        <a:t>18</a:t>
                      </a:r>
                      <a:r>
                        <a:rPr kumimoji="1" lang="ja-JP" altLang="en-US" sz="1400" b="0" kern="1200" dirty="0">
                          <a:solidFill>
                            <a:schemeClr val="tx1"/>
                          </a:solidFill>
                          <a:latin typeface="BIZ UDPゴシック" panose="020B0400000000000000" pitchFamily="50" charset="-128"/>
                          <a:ea typeface="BIZ UDPゴシック" panose="020B0400000000000000" pitchFamily="50" charset="-128"/>
                          <a:cs typeface="+mn-cs"/>
                        </a:rPr>
                        <a:t>歳から</a:t>
                      </a:r>
                      <a:r>
                        <a:rPr kumimoji="1" lang="en-US" altLang="ja-JP" sz="1400" b="0" kern="1200" dirty="0">
                          <a:solidFill>
                            <a:schemeClr val="tx1"/>
                          </a:solidFill>
                          <a:latin typeface="BIZ UDPゴシック" panose="020B0400000000000000" pitchFamily="50" charset="-128"/>
                          <a:ea typeface="BIZ UDPゴシック" panose="020B0400000000000000" pitchFamily="50" charset="-128"/>
                          <a:cs typeface="+mn-cs"/>
                        </a:rPr>
                        <a:t>39</a:t>
                      </a:r>
                      <a:r>
                        <a:rPr kumimoji="1" lang="ja-JP" altLang="en-US" sz="1400" b="0" kern="1200" dirty="0">
                          <a:solidFill>
                            <a:schemeClr val="tx1"/>
                          </a:solidFill>
                          <a:latin typeface="BIZ UDPゴシック" panose="020B0400000000000000" pitchFamily="50" charset="-128"/>
                          <a:ea typeface="BIZ UDPゴシック" panose="020B0400000000000000" pitchFamily="50" charset="-128"/>
                          <a:cs typeface="+mn-cs"/>
                        </a:rPr>
                        <a:t>歳以下の独身者　　　２年間　各年度１万円</a:t>
                      </a:r>
                      <a:endParaRPr kumimoji="1" lang="en-US" altLang="ja-JP" sz="1400" b="0"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14954340"/>
                  </a:ext>
                </a:extLst>
              </a:tr>
              <a:tr h="292066">
                <a:tc gridSpan="3">
                  <a:txBody>
                    <a:bodyPr/>
                    <a:lstStyle/>
                    <a:p>
                      <a:pPr marL="0" lvl="0" algn="l" defTabSz="914400" rtl="0" eaLnBrk="1" latinLnBrk="0" hangingPunct="1"/>
                      <a:r>
                        <a:rPr lang="ja-JP" altLang="en-US" sz="1400" b="1" dirty="0">
                          <a:solidFill>
                            <a:schemeClr val="tx1"/>
                          </a:solidFill>
                          <a:latin typeface="BIZ UDPゴシック" panose="020B0400000000000000" pitchFamily="50" charset="-128"/>
                          <a:ea typeface="BIZ UDPゴシック" panose="020B0400000000000000" pitchFamily="50" charset="-128"/>
                        </a:rPr>
                        <a:t>◆出産支援</a:t>
                      </a:r>
                      <a:endParaRPr kumimoji="1" 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hMerge="1">
                  <a:txBody>
                    <a:bodyPr/>
                    <a:lstStyle/>
                    <a:p>
                      <a:pPr lvl="0"/>
                      <a:endParaRPr lang="en-US" altLang="ja-JP" sz="1400" dirty="0">
                        <a:latin typeface="BIZ UDPゴシック" pitchFamily="50"/>
                        <a:ea typeface="BIZ UDPゴシック" pitchFamily="5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245653944"/>
                  </a:ext>
                </a:extLst>
              </a:tr>
              <a:tr h="7009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latin typeface="BIZ UDPゴシック" pitchFamily="50"/>
                          <a:ea typeface="BIZ UDPゴシック" pitchFamily="50"/>
                        </a:rPr>
                        <a:t>出産祝い金</a:t>
                      </a:r>
                      <a:r>
                        <a:rPr lang="en-US" altLang="ja-JP" sz="1400" b="1" dirty="0">
                          <a:latin typeface="BIZ UDPゴシック" pitchFamily="50"/>
                          <a:ea typeface="BIZ UDPゴシック" pitchFamily="50"/>
                        </a:rPr>
                        <a:t>/</a:t>
                      </a:r>
                      <a:r>
                        <a:rPr lang="ja-JP" altLang="ja-JP" sz="1400" b="1" dirty="0">
                          <a:latin typeface="BIZ UDPゴシック" pitchFamily="50"/>
                          <a:ea typeface="BIZ UDPゴシック" pitchFamily="50"/>
                        </a:rPr>
                        <a:t>出産支援金</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latin typeface="BIZ UDPゴシック" pitchFamily="50"/>
                          <a:ea typeface="BIZ UDPゴシック" pitchFamily="50"/>
                        </a:rPr>
                        <a:t>出産時に現</a:t>
                      </a:r>
                      <a:r>
                        <a:rPr lang="ja-JP" altLang="en-US" sz="1400" b="1" dirty="0">
                          <a:latin typeface="BIZ UDPゴシック" pitchFamily="50"/>
                          <a:ea typeface="BIZ UDPゴシック" pitchFamily="50"/>
                        </a:rPr>
                        <a:t>金</a:t>
                      </a:r>
                      <a:r>
                        <a:rPr lang="ja-JP" altLang="ja-JP" sz="1400" b="1" dirty="0">
                          <a:latin typeface="BIZ UDPゴシック" pitchFamily="50"/>
                          <a:ea typeface="BIZ UDPゴシック" pitchFamily="50"/>
                        </a:rPr>
                        <a:t>やクーポンを</a:t>
                      </a:r>
                      <a:r>
                        <a:rPr lang="ja-JP" altLang="en-US" sz="1400" b="1" dirty="0">
                          <a:latin typeface="BIZ UDPゴシック" pitchFamily="50"/>
                          <a:ea typeface="BIZ UDPゴシック" pitchFamily="50"/>
                        </a:rPr>
                        <a:t>支</a:t>
                      </a:r>
                      <a:r>
                        <a:rPr lang="ja-JP" altLang="ja-JP" sz="1400" b="1" dirty="0">
                          <a:latin typeface="BIZ UDPゴシック" pitchFamily="50"/>
                          <a:ea typeface="BIZ UDPゴシック" pitchFamily="50"/>
                        </a:rPr>
                        <a:t>給</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lvl="0" algn="l"/>
                      <a:r>
                        <a:rPr lang="ja-JP" altLang="en-US" sz="1400" b="1" dirty="0">
                          <a:latin typeface="BIZ UDPゴシック" pitchFamily="50"/>
                          <a:ea typeface="BIZ UDPゴシック" pitchFamily="50"/>
                        </a:rPr>
                        <a:t>東京都</a:t>
                      </a:r>
                      <a:endParaRPr lang="en-US" altLang="ja-JP" sz="1400" b="1" dirty="0">
                        <a:latin typeface="BIZ UDPゴシック" pitchFamily="50"/>
                        <a:ea typeface="BIZ UDPゴシック" pitchFamily="50"/>
                      </a:endParaRPr>
                    </a:p>
                    <a:p>
                      <a:pPr lvl="0" algn="l"/>
                      <a:r>
                        <a:rPr lang="ja-JP" altLang="en-US" sz="1400" dirty="0">
                          <a:latin typeface="BIZ UDPゴシック" pitchFamily="50"/>
                          <a:ea typeface="BIZ UDPゴシック" pitchFamily="50"/>
                        </a:rPr>
                        <a:t>・赤ちゃん</a:t>
                      </a:r>
                      <a:r>
                        <a:rPr lang="ja-JP" altLang="ja-JP" sz="1400" dirty="0">
                          <a:latin typeface="BIZ UDPゴシック" pitchFamily="50"/>
                          <a:ea typeface="BIZ UDPゴシック" pitchFamily="50"/>
                        </a:rPr>
                        <a:t>ファーストギフト</a:t>
                      </a:r>
                      <a:endParaRPr lang="en-US" altLang="ja-JP" sz="1400" dirty="0">
                        <a:latin typeface="BIZ UDPゴシック" pitchFamily="50"/>
                        <a:ea typeface="BIZ UDPゴシック" pitchFamily="50"/>
                      </a:endParaRPr>
                    </a:p>
                    <a:p>
                      <a:pPr lvl="0" algn="l"/>
                      <a:r>
                        <a:rPr lang="ja-JP" altLang="ja-JP" sz="1400" dirty="0">
                          <a:latin typeface="BIZ UDPゴシック" pitchFamily="50"/>
                          <a:ea typeface="BIZ UDPゴシック" pitchFamily="50"/>
                        </a:rPr>
                        <a:t>　</a:t>
                      </a:r>
                      <a:r>
                        <a:rPr lang="ja-JP" altLang="en-US" sz="1400" dirty="0">
                          <a:latin typeface="BIZ UDPゴシック" pitchFamily="50"/>
                          <a:ea typeface="BIZ UDPゴシック" pitchFamily="50"/>
                        </a:rPr>
                        <a:t>子</a:t>
                      </a:r>
                      <a:r>
                        <a:rPr lang="ja-JP" altLang="ja-JP" sz="1400" dirty="0">
                          <a:latin typeface="BIZ UDPゴシック" pitchFamily="50"/>
                          <a:ea typeface="BIZ UDPゴシック" pitchFamily="50"/>
                        </a:rPr>
                        <a:t>育て家庭に対し、</a:t>
                      </a:r>
                      <a:r>
                        <a:rPr lang="en-US" altLang="ja-JP" sz="1400" dirty="0">
                          <a:latin typeface="BIZ UDPゴシック" pitchFamily="50"/>
                          <a:ea typeface="BIZ UDPゴシック" pitchFamily="50"/>
                        </a:rPr>
                        <a:t>10</a:t>
                      </a:r>
                      <a:r>
                        <a:rPr lang="ja-JP" altLang="ja-JP" sz="1400" dirty="0">
                          <a:latin typeface="BIZ UDPゴシック" pitchFamily="50"/>
                          <a:ea typeface="BIZ UDPゴシック" pitchFamily="50"/>
                        </a:rPr>
                        <a:t>万円相当の育児</a:t>
                      </a:r>
                      <a:r>
                        <a:rPr lang="ja-JP" altLang="en-US" sz="1400" dirty="0">
                          <a:latin typeface="BIZ UDPゴシック" pitchFamily="50"/>
                          <a:ea typeface="BIZ UDPゴシック" pitchFamily="50"/>
                        </a:rPr>
                        <a:t>用品</a:t>
                      </a:r>
                      <a:r>
                        <a:rPr lang="ja-JP" altLang="ja-JP" sz="1400" dirty="0">
                          <a:latin typeface="BIZ UDPゴシック" pitchFamily="50"/>
                          <a:ea typeface="BIZ UDPゴシック" pitchFamily="50"/>
                        </a:rPr>
                        <a:t>や</a:t>
                      </a:r>
                      <a:r>
                        <a:rPr lang="ja-JP" altLang="en-US" sz="1400" dirty="0">
                          <a:latin typeface="BIZ UDPゴシック" pitchFamily="50"/>
                          <a:ea typeface="BIZ UDPゴシック" pitchFamily="50"/>
                        </a:rPr>
                        <a:t>子</a:t>
                      </a:r>
                      <a:r>
                        <a:rPr lang="ja-JP" altLang="ja-JP" sz="1400" dirty="0">
                          <a:latin typeface="BIZ UDPゴシック" pitchFamily="50"/>
                          <a:ea typeface="BIZ UDPゴシック" pitchFamily="50"/>
                        </a:rPr>
                        <a:t>育て</a:t>
                      </a:r>
                      <a:r>
                        <a:rPr lang="ja-JP" altLang="en-US" sz="1400" dirty="0">
                          <a:latin typeface="BIZ UDPゴシック" pitchFamily="50"/>
                          <a:ea typeface="BIZ UDPゴシック" pitchFamily="50"/>
                        </a:rPr>
                        <a:t>支援</a:t>
                      </a:r>
                      <a:r>
                        <a:rPr lang="ja-JP" altLang="ja-JP" sz="1400" dirty="0">
                          <a:latin typeface="BIZ UDPゴシック" pitchFamily="50"/>
                          <a:ea typeface="BIZ UDPゴシック" pitchFamily="50"/>
                        </a:rPr>
                        <a:t>サービス等を選べるギフトカードを</a:t>
                      </a:r>
                      <a:r>
                        <a:rPr lang="ja-JP" altLang="en-US" sz="1400" dirty="0">
                          <a:latin typeface="BIZ UDPゴシック" pitchFamily="50"/>
                          <a:ea typeface="BIZ UDPゴシック" pitchFamily="50"/>
                        </a:rPr>
                        <a:t>支給</a:t>
                      </a:r>
                      <a:endParaRPr lang="en-US" altLang="ja-JP" sz="1400"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1551713"/>
                  </a:ext>
                </a:extLst>
              </a:tr>
              <a:tr h="9054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solidFill>
                            <a:schemeClr val="tx1"/>
                          </a:solidFill>
                          <a:latin typeface="BIZ UDPゴシック" panose="020B0400000000000000" pitchFamily="50" charset="-128"/>
                          <a:ea typeface="BIZ UDPゴシック" panose="020B0400000000000000" pitchFamily="50" charset="-128"/>
                        </a:rPr>
                        <a:t>母子健康相談・産後ケア</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a:p>
                      <a:pPr marL="0" lvl="0" algn="l" defTabSz="914400" rtl="0" eaLnBrk="1" latinLnBrk="0" hangingPunct="1"/>
                      <a:endParaRPr kumimoji="1" 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solidFill>
                            <a:schemeClr val="tx1"/>
                          </a:solidFill>
                          <a:latin typeface="BIZ UDPゴシック" panose="020B0400000000000000" pitchFamily="50" charset="-128"/>
                          <a:ea typeface="BIZ UDPゴシック" panose="020B0400000000000000" pitchFamily="50" charset="-128"/>
                        </a:rPr>
                        <a:t>妊産時期から</a:t>
                      </a:r>
                      <a:r>
                        <a:rPr lang="ja-JP" altLang="en-US" sz="1400" b="1" dirty="0">
                          <a:solidFill>
                            <a:schemeClr val="tx1"/>
                          </a:solidFill>
                          <a:latin typeface="BIZ UDPゴシック" panose="020B0400000000000000" pitchFamily="50" charset="-128"/>
                          <a:ea typeface="BIZ UDPゴシック" panose="020B0400000000000000" pitchFamily="50" charset="-128"/>
                        </a:rPr>
                        <a:t>子</a:t>
                      </a:r>
                      <a:r>
                        <a:rPr lang="ja-JP" altLang="ja-JP" sz="1400" b="1" dirty="0">
                          <a:solidFill>
                            <a:schemeClr val="tx1"/>
                          </a:solidFill>
                          <a:latin typeface="BIZ UDPゴシック" panose="020B0400000000000000" pitchFamily="50" charset="-128"/>
                          <a:ea typeface="BIZ UDPゴシック" panose="020B0400000000000000" pitchFamily="50" charset="-128"/>
                        </a:rPr>
                        <a:t>育てに</a:t>
                      </a:r>
                      <a:r>
                        <a:rPr lang="ja-JP" altLang="en-US" sz="1400" b="1" dirty="0">
                          <a:solidFill>
                            <a:schemeClr val="tx1"/>
                          </a:solidFill>
                          <a:latin typeface="BIZ UDPゴシック" panose="020B0400000000000000" pitchFamily="50" charset="-128"/>
                          <a:ea typeface="BIZ UDPゴシック" panose="020B0400000000000000" pitchFamily="50" charset="-128"/>
                        </a:rPr>
                        <a:t>至</a:t>
                      </a:r>
                      <a:r>
                        <a:rPr lang="ja-JP" altLang="ja-JP" sz="1400" b="1" dirty="0">
                          <a:solidFill>
                            <a:schemeClr val="tx1"/>
                          </a:solidFill>
                          <a:latin typeface="BIZ UDPゴシック" panose="020B0400000000000000" pitchFamily="50" charset="-128"/>
                          <a:ea typeface="BIZ UDPゴシック" panose="020B0400000000000000" pitchFamily="50" charset="-128"/>
                        </a:rPr>
                        <a:t>るまでを</a:t>
                      </a:r>
                      <a:r>
                        <a:rPr lang="ja-JP" altLang="en-US" sz="1400" b="1" dirty="0">
                          <a:solidFill>
                            <a:schemeClr val="tx1"/>
                          </a:solidFill>
                          <a:latin typeface="BIZ UDPゴシック" panose="020B0400000000000000" pitchFamily="50" charset="-128"/>
                          <a:ea typeface="BIZ UDPゴシック" panose="020B0400000000000000" pitchFamily="50" charset="-128"/>
                        </a:rPr>
                        <a:t>一</a:t>
                      </a:r>
                      <a:r>
                        <a:rPr lang="ja-JP" altLang="ja-JP" sz="1400" b="1" dirty="0">
                          <a:solidFill>
                            <a:schemeClr val="tx1"/>
                          </a:solidFill>
                          <a:latin typeface="BIZ UDPゴシック" panose="020B0400000000000000" pitchFamily="50" charset="-128"/>
                          <a:ea typeface="BIZ UDPゴシック" panose="020B0400000000000000" pitchFamily="50" charset="-128"/>
                        </a:rPr>
                        <a:t>貫して</a:t>
                      </a:r>
                      <a:r>
                        <a:rPr lang="ja-JP" altLang="en-US" sz="1400" b="1" dirty="0">
                          <a:solidFill>
                            <a:schemeClr val="tx1"/>
                          </a:solidFill>
                          <a:latin typeface="BIZ UDPゴシック" panose="020B0400000000000000" pitchFamily="50" charset="-128"/>
                          <a:ea typeface="BIZ UDPゴシック" panose="020B0400000000000000" pitchFamily="50" charset="-128"/>
                        </a:rPr>
                        <a:t>伴走支援</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lang="ja-JP" altLang="ja-JP" sz="1400" b="1" dirty="0">
                          <a:solidFill>
                            <a:schemeClr val="tx1"/>
                          </a:solidFill>
                          <a:latin typeface="BIZ UDPゴシック" panose="020B0400000000000000" pitchFamily="50" charset="-128"/>
                          <a:ea typeface="BIZ UDPゴシック" panose="020B0400000000000000" pitchFamily="50" charset="-128"/>
                        </a:rPr>
                        <a:t>東京都</a:t>
                      </a:r>
                      <a:r>
                        <a:rPr lang="ja-JP" altLang="en-US" sz="1400" b="1" dirty="0">
                          <a:solidFill>
                            <a:schemeClr val="tx1"/>
                          </a:solidFill>
                          <a:latin typeface="BIZ UDPゴシック" panose="020B0400000000000000" pitchFamily="50" charset="-128"/>
                          <a:ea typeface="BIZ UDPゴシック" panose="020B0400000000000000" pitchFamily="50" charset="-128"/>
                        </a:rPr>
                        <a:t>世田谷</a:t>
                      </a:r>
                      <a:r>
                        <a:rPr lang="ja-JP" altLang="ja-JP" sz="1400" b="1" dirty="0">
                          <a:solidFill>
                            <a:schemeClr val="tx1"/>
                          </a:solidFill>
                          <a:latin typeface="BIZ UDPゴシック" panose="020B0400000000000000" pitchFamily="50" charset="-128"/>
                          <a:ea typeface="BIZ UDPゴシック" panose="020B0400000000000000" pitchFamily="50" charset="-128"/>
                        </a:rPr>
                        <a:t>区</a:t>
                      </a:r>
                    </a:p>
                    <a:p>
                      <a:pPr lvl="0" algn="l"/>
                      <a:r>
                        <a:rPr lang="ja-JP" altLang="en-US" sz="1400" b="0" dirty="0">
                          <a:solidFill>
                            <a:schemeClr val="tx1"/>
                          </a:solidFill>
                          <a:latin typeface="BIZ UDPゴシック" panose="020B0400000000000000" pitchFamily="50" charset="-128"/>
                          <a:ea typeface="BIZ UDPゴシック" panose="020B0400000000000000" pitchFamily="50" charset="-128"/>
                        </a:rPr>
                        <a:t>・世田谷</a:t>
                      </a:r>
                      <a:r>
                        <a:rPr lang="ja-JP" altLang="ja-JP" sz="1400" b="0" dirty="0">
                          <a:solidFill>
                            <a:schemeClr val="tx1"/>
                          </a:solidFill>
                          <a:latin typeface="BIZ UDPゴシック" panose="020B0400000000000000" pitchFamily="50" charset="-128"/>
                          <a:ea typeface="BIZ UDPゴシック" panose="020B0400000000000000" pitchFamily="50" charset="-128"/>
                        </a:rPr>
                        <a:t>版</a:t>
                      </a:r>
                      <a:r>
                        <a:rPr lang="ja-JP" altLang="en-US" sz="1400" b="0" dirty="0">
                          <a:solidFill>
                            <a:schemeClr val="tx1"/>
                          </a:solidFill>
                          <a:latin typeface="BIZ UDPゴシック" panose="020B0400000000000000" pitchFamily="50" charset="-128"/>
                          <a:ea typeface="BIZ UDPゴシック" panose="020B0400000000000000" pitchFamily="50" charset="-128"/>
                        </a:rPr>
                        <a:t>ネウボラ</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p>
                      <a:pPr lvl="0" algn="l"/>
                      <a:r>
                        <a:rPr lang="ja-JP" altLang="ja-JP" sz="1400" b="0" dirty="0">
                          <a:solidFill>
                            <a:schemeClr val="tx1"/>
                          </a:solidFill>
                          <a:latin typeface="BIZ UDPゴシック" panose="020B0400000000000000" pitchFamily="50" charset="-128"/>
                          <a:ea typeface="BIZ UDPゴシック" panose="020B0400000000000000" pitchFamily="50" charset="-128"/>
                        </a:rPr>
                        <a:t>　妊娠期から就学前までの</a:t>
                      </a:r>
                      <a:r>
                        <a:rPr lang="ja-JP" altLang="en-US" sz="1400" b="0" dirty="0">
                          <a:solidFill>
                            <a:schemeClr val="tx1"/>
                          </a:solidFill>
                          <a:latin typeface="BIZ UDPゴシック" panose="020B0400000000000000" pitchFamily="50" charset="-128"/>
                          <a:ea typeface="BIZ UDPゴシック" panose="020B0400000000000000" pitchFamily="50" charset="-128"/>
                        </a:rPr>
                        <a:t>子</a:t>
                      </a:r>
                      <a:r>
                        <a:rPr lang="ja-JP" altLang="ja-JP" sz="1400" b="0" dirty="0">
                          <a:solidFill>
                            <a:schemeClr val="tx1"/>
                          </a:solidFill>
                          <a:latin typeface="BIZ UDPゴシック" panose="020B0400000000000000" pitchFamily="50" charset="-128"/>
                          <a:ea typeface="BIZ UDPゴシック" panose="020B0400000000000000" pitchFamily="50" charset="-128"/>
                        </a:rPr>
                        <a:t>育て家庭を切れ</a:t>
                      </a:r>
                      <a:r>
                        <a:rPr lang="ja-JP" altLang="en-US" sz="1400" b="0" dirty="0">
                          <a:solidFill>
                            <a:schemeClr val="tx1"/>
                          </a:solidFill>
                          <a:latin typeface="BIZ UDPゴシック" panose="020B0400000000000000" pitchFamily="50" charset="-128"/>
                          <a:ea typeface="BIZ UDPゴシック" panose="020B0400000000000000" pitchFamily="50" charset="-128"/>
                        </a:rPr>
                        <a:t>め</a:t>
                      </a:r>
                      <a:r>
                        <a:rPr lang="ja-JP" altLang="ja-JP" sz="1400" b="0" dirty="0">
                          <a:solidFill>
                            <a:schemeClr val="tx1"/>
                          </a:solidFill>
                          <a:latin typeface="BIZ UDPゴシック" panose="020B0400000000000000" pitchFamily="50" charset="-128"/>
                          <a:ea typeface="BIZ UDPゴシック" panose="020B0400000000000000" pitchFamily="50" charset="-128"/>
                        </a:rPr>
                        <a:t>なく</a:t>
                      </a:r>
                      <a:r>
                        <a:rPr lang="ja-JP" altLang="en-US" sz="1400" b="0" dirty="0">
                          <a:solidFill>
                            <a:schemeClr val="tx1"/>
                          </a:solidFill>
                          <a:latin typeface="BIZ UDPゴシック" panose="020B0400000000000000" pitchFamily="50" charset="-128"/>
                          <a:ea typeface="BIZ UDPゴシック" panose="020B0400000000000000" pitchFamily="50" charset="-128"/>
                        </a:rPr>
                        <a:t>支える</a:t>
                      </a:r>
                      <a:r>
                        <a:rPr lang="ja-JP" altLang="ja-JP" sz="1400" b="0" dirty="0">
                          <a:solidFill>
                            <a:schemeClr val="tx1"/>
                          </a:solidFill>
                          <a:latin typeface="BIZ UDPゴシック" panose="020B0400000000000000" pitchFamily="50" charset="-128"/>
                          <a:ea typeface="BIZ UDPゴシック" panose="020B0400000000000000" pitchFamily="50" charset="-128"/>
                        </a:rPr>
                        <a:t>ための、区・医療・地域が連携して相談</a:t>
                      </a:r>
                      <a:r>
                        <a:rPr lang="ja-JP" altLang="en-US" sz="1400" b="0" dirty="0">
                          <a:solidFill>
                            <a:schemeClr val="tx1"/>
                          </a:solidFill>
                          <a:latin typeface="BIZ UDPゴシック" panose="020B0400000000000000" pitchFamily="50" charset="-128"/>
                          <a:ea typeface="BIZ UDPゴシック" panose="020B0400000000000000" pitchFamily="50" charset="-128"/>
                        </a:rPr>
                        <a:t>支援</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p>
                      <a:pPr lvl="0" algn="l"/>
                      <a:r>
                        <a:rPr lang="ja-JP" altLang="en-US" sz="1400" b="0" dirty="0">
                          <a:solidFill>
                            <a:schemeClr val="tx1"/>
                          </a:solidFill>
                          <a:latin typeface="BIZ UDPゴシック" panose="020B0400000000000000" pitchFamily="50" charset="-128"/>
                          <a:ea typeface="BIZ UDPゴシック" panose="020B0400000000000000" pitchFamily="50" charset="-128"/>
                        </a:rPr>
                        <a:t>　</a:t>
                      </a:r>
                      <a:r>
                        <a:rPr lang="ja-JP" altLang="ja-JP" sz="1400" b="0" dirty="0">
                          <a:solidFill>
                            <a:schemeClr val="tx1"/>
                          </a:solidFill>
                          <a:latin typeface="BIZ UDPゴシック" panose="020B0400000000000000" pitchFamily="50" charset="-128"/>
                          <a:ea typeface="BIZ UDPゴシック" panose="020B0400000000000000" pitchFamily="50" charset="-128"/>
                        </a:rPr>
                        <a:t>する、顔の</a:t>
                      </a:r>
                      <a:r>
                        <a:rPr lang="ja-JP" altLang="en-US" sz="1400" b="0" dirty="0">
                          <a:solidFill>
                            <a:schemeClr val="tx1"/>
                          </a:solidFill>
                          <a:latin typeface="BIZ UDPゴシック" panose="020B0400000000000000" pitchFamily="50" charset="-128"/>
                          <a:ea typeface="BIZ UDPゴシック" panose="020B0400000000000000" pitchFamily="50" charset="-128"/>
                        </a:rPr>
                        <a:t>見える</a:t>
                      </a:r>
                      <a:r>
                        <a:rPr lang="ja-JP" altLang="ja-JP" sz="1400" b="0" dirty="0">
                          <a:solidFill>
                            <a:schemeClr val="tx1"/>
                          </a:solidFill>
                          <a:latin typeface="BIZ UDPゴシック" panose="020B0400000000000000" pitchFamily="50" charset="-128"/>
                          <a:ea typeface="BIZ UDPゴシック" panose="020B0400000000000000" pitchFamily="50" charset="-128"/>
                        </a:rPr>
                        <a:t>ネットワーク体制を構築し、経済的</a:t>
                      </a:r>
                      <a:r>
                        <a:rPr lang="ja-JP" altLang="en-US" sz="1400" b="0" dirty="0">
                          <a:solidFill>
                            <a:schemeClr val="tx1"/>
                          </a:solidFill>
                          <a:latin typeface="BIZ UDPゴシック" panose="020B0400000000000000" pitchFamily="50" charset="-128"/>
                          <a:ea typeface="BIZ UDPゴシック" panose="020B0400000000000000" pitchFamily="50" charset="-128"/>
                        </a:rPr>
                        <a:t>支援</a:t>
                      </a:r>
                      <a:r>
                        <a:rPr lang="ja-JP" altLang="ja-JP" sz="1400" b="0" dirty="0">
                          <a:solidFill>
                            <a:schemeClr val="tx1"/>
                          </a:solidFill>
                          <a:latin typeface="BIZ UDPゴシック" panose="020B0400000000000000" pitchFamily="50" charset="-128"/>
                          <a:ea typeface="BIZ UDPゴシック" panose="020B0400000000000000" pitchFamily="50" charset="-128"/>
                        </a:rPr>
                        <a:t>と合わせて包括</a:t>
                      </a:r>
                      <a:r>
                        <a:rPr lang="ja-JP" altLang="en-US" sz="1400" b="0" dirty="0">
                          <a:solidFill>
                            <a:schemeClr val="tx1"/>
                          </a:solidFill>
                          <a:latin typeface="BIZ UDPゴシック" panose="020B0400000000000000" pitchFamily="50" charset="-128"/>
                          <a:ea typeface="BIZ UDPゴシック" panose="020B0400000000000000" pitchFamily="50" charset="-128"/>
                        </a:rPr>
                        <a:t>支援</a:t>
                      </a:r>
                      <a:r>
                        <a:rPr lang="ja-JP" altLang="ja-JP" sz="1400" b="0" dirty="0">
                          <a:solidFill>
                            <a:schemeClr val="tx1"/>
                          </a:solidFill>
                          <a:latin typeface="BIZ UDPゴシック" panose="020B0400000000000000" pitchFamily="50" charset="-128"/>
                          <a:ea typeface="BIZ UDPゴシック" panose="020B0400000000000000" pitchFamily="50" charset="-128"/>
                        </a:rPr>
                        <a:t>を展開</a:t>
                      </a:r>
                      <a:endParaRPr lang="en-US" altLang="ja-JP" sz="1400"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1711948"/>
                  </a:ext>
                </a:extLst>
              </a:tr>
              <a:tr h="301953">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BIZ UDPゴシック" panose="020B0400000000000000" pitchFamily="50" charset="-128"/>
                          <a:ea typeface="BIZ UDPゴシック" panose="020B0400000000000000" pitchFamily="50" charset="-128"/>
                        </a:rPr>
                        <a:t>◆仕事と子育ての両立支援</a:t>
                      </a:r>
                      <a:endParaRPr kumimoji="1" lang="en-US" altLang="ja-JP"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lvl="0"/>
                      <a:endParaRPr lang="en-US" altLang="ja-JP" sz="1400" dirty="0">
                        <a:latin typeface="BIZ UDPゴシック" pitchFamily="50"/>
                        <a:ea typeface="BIZ UDPゴシック" pitchFamily="5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23961521"/>
                  </a:ext>
                </a:extLst>
              </a:tr>
              <a:tr h="7009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solidFill>
                            <a:schemeClr val="tx1"/>
                          </a:solidFill>
                          <a:latin typeface="BIZ UDPゴシック" panose="020B0400000000000000" pitchFamily="50" charset="-128"/>
                          <a:ea typeface="BIZ UDPゴシック" panose="020B0400000000000000" pitchFamily="50" charset="-128"/>
                        </a:rPr>
                        <a:t>育児支援コンシェルジュ</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solidFill>
                            <a:schemeClr val="tx1"/>
                          </a:solidFill>
                          <a:latin typeface="BIZ UDPゴシック" panose="020B0400000000000000" pitchFamily="50" charset="-128"/>
                          <a:ea typeface="BIZ UDPゴシック" panose="020B0400000000000000" pitchFamily="50" charset="-128"/>
                        </a:rPr>
                        <a:t>共働き世帯を</a:t>
                      </a:r>
                      <a:r>
                        <a:rPr lang="ja-JP" altLang="en-US" sz="1400" b="1" dirty="0">
                          <a:solidFill>
                            <a:schemeClr val="tx1"/>
                          </a:solidFill>
                          <a:latin typeface="BIZ UDPゴシック" panose="020B0400000000000000" pitchFamily="50" charset="-128"/>
                          <a:ea typeface="BIZ UDPゴシック" panose="020B0400000000000000" pitchFamily="50" charset="-128"/>
                        </a:rPr>
                        <a:t>中心</a:t>
                      </a:r>
                      <a:r>
                        <a:rPr lang="ja-JP" altLang="ja-JP" sz="1400" b="1" dirty="0">
                          <a:solidFill>
                            <a:schemeClr val="tx1"/>
                          </a:solidFill>
                          <a:latin typeface="BIZ UDPゴシック" panose="020B0400000000000000" pitchFamily="50" charset="-128"/>
                          <a:ea typeface="BIZ UDPゴシック" panose="020B0400000000000000" pitchFamily="50" charset="-128"/>
                        </a:rPr>
                        <a:t>に多様な保育サービスの相談にのる</a:t>
                      </a:r>
                      <a:r>
                        <a:rPr lang="ja-JP" altLang="en-US" sz="1400" b="1" dirty="0">
                          <a:solidFill>
                            <a:schemeClr val="tx1"/>
                          </a:solidFill>
                          <a:latin typeface="BIZ UDPゴシック" panose="020B0400000000000000" pitchFamily="50" charset="-128"/>
                          <a:ea typeface="BIZ UDPゴシック" panose="020B0400000000000000" pitchFamily="50" charset="-128"/>
                        </a:rPr>
                        <a:t>支援</a:t>
                      </a:r>
                      <a:r>
                        <a:rPr lang="ja-JP" altLang="ja-JP" sz="1400" b="1" dirty="0">
                          <a:solidFill>
                            <a:schemeClr val="tx1"/>
                          </a:solidFill>
                          <a:latin typeface="BIZ UDPゴシック" panose="020B0400000000000000" pitchFamily="50" charset="-128"/>
                          <a:ea typeface="BIZ UDPゴシック" panose="020B0400000000000000" pitchFamily="50" charset="-128"/>
                        </a:rPr>
                        <a:t>を展開</a:t>
                      </a:r>
                      <a:endPar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lang="ja-JP" altLang="ja-JP" sz="1400" b="1" dirty="0">
                          <a:solidFill>
                            <a:schemeClr val="tx1"/>
                          </a:solidFill>
                          <a:latin typeface="BIZ UDPゴシック" panose="020B0400000000000000" pitchFamily="50" charset="-128"/>
                          <a:ea typeface="BIZ UDPゴシック" panose="020B0400000000000000" pitchFamily="50" charset="-128"/>
                        </a:rPr>
                        <a:t>福岡県北九州市</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a:p>
                      <a:pPr lvl="0"/>
                      <a:r>
                        <a:rPr lang="ja-JP" altLang="en-US" sz="1400" b="0" dirty="0">
                          <a:solidFill>
                            <a:schemeClr val="tx1"/>
                          </a:solidFill>
                          <a:latin typeface="BIZ UDPゴシック" panose="020B0400000000000000" pitchFamily="50" charset="-128"/>
                          <a:ea typeface="BIZ UDPゴシック" panose="020B0400000000000000" pitchFamily="50" charset="-128"/>
                        </a:rPr>
                        <a:t>・</a:t>
                      </a:r>
                      <a:r>
                        <a:rPr lang="ja-JP" altLang="ja-JP" sz="1400" b="0" dirty="0">
                          <a:solidFill>
                            <a:schemeClr val="tx1"/>
                          </a:solidFill>
                          <a:latin typeface="BIZ UDPゴシック" panose="020B0400000000000000" pitchFamily="50" charset="-128"/>
                          <a:ea typeface="BIZ UDPゴシック" panose="020B0400000000000000" pitchFamily="50" charset="-128"/>
                        </a:rPr>
                        <a:t>保育サービスコンシェルジュ</a:t>
                      </a:r>
                      <a:endParaRPr lang="en-US" altLang="ja-JP" sz="1400" b="0" dirty="0">
                        <a:solidFill>
                          <a:schemeClr val="tx1"/>
                        </a:solidFill>
                        <a:latin typeface="BIZ UDPゴシック" panose="020B0400000000000000" pitchFamily="50" charset="-128"/>
                        <a:ea typeface="BIZ UDPゴシック" panose="020B0400000000000000" pitchFamily="50" charset="-128"/>
                      </a:endParaRPr>
                    </a:p>
                    <a:p>
                      <a:pPr lvl="0"/>
                      <a:r>
                        <a:rPr lang="ja-JP" altLang="ja-JP" sz="1400" b="0" dirty="0">
                          <a:solidFill>
                            <a:schemeClr val="tx1"/>
                          </a:solidFill>
                          <a:latin typeface="BIZ UDPゴシック" panose="020B0400000000000000" pitchFamily="50" charset="-128"/>
                          <a:ea typeface="BIZ UDPゴシック" panose="020B0400000000000000" pitchFamily="50" charset="-128"/>
                        </a:rPr>
                        <a:t>　各区役所などで助産師や</a:t>
                      </a:r>
                      <a:r>
                        <a:rPr lang="ja-JP" altLang="en-US" sz="1400" b="0" dirty="0">
                          <a:solidFill>
                            <a:schemeClr val="tx1"/>
                          </a:solidFill>
                          <a:latin typeface="BIZ UDPゴシック" panose="020B0400000000000000" pitchFamily="50" charset="-128"/>
                          <a:ea typeface="BIZ UDPゴシック" panose="020B0400000000000000" pitchFamily="50" charset="-128"/>
                        </a:rPr>
                        <a:t>保育士</a:t>
                      </a:r>
                      <a:r>
                        <a:rPr lang="ja-JP" altLang="ja-JP" sz="1400" b="0" dirty="0">
                          <a:solidFill>
                            <a:schemeClr val="tx1"/>
                          </a:solidFill>
                          <a:latin typeface="BIZ UDPゴシック" panose="020B0400000000000000" pitchFamily="50" charset="-128"/>
                          <a:ea typeface="BIZ UDPゴシック" panose="020B0400000000000000" pitchFamily="50" charset="-128"/>
                        </a:rPr>
                        <a:t>が保育園探しや</a:t>
                      </a:r>
                      <a:r>
                        <a:rPr lang="ja-JP" altLang="en-US" sz="1400" b="0" dirty="0">
                          <a:solidFill>
                            <a:schemeClr val="tx1"/>
                          </a:solidFill>
                          <a:latin typeface="BIZ UDPゴシック" panose="020B0400000000000000" pitchFamily="50" charset="-128"/>
                          <a:ea typeface="BIZ UDPゴシック" panose="020B0400000000000000" pitchFamily="50" charset="-128"/>
                        </a:rPr>
                        <a:t>子</a:t>
                      </a:r>
                      <a:r>
                        <a:rPr lang="ja-JP" altLang="ja-JP" sz="1400" b="0" dirty="0">
                          <a:solidFill>
                            <a:schemeClr val="tx1"/>
                          </a:solidFill>
                          <a:latin typeface="BIZ UDPゴシック" panose="020B0400000000000000" pitchFamily="50" charset="-128"/>
                          <a:ea typeface="BIZ UDPゴシック" panose="020B0400000000000000" pitchFamily="50" charset="-128"/>
                        </a:rPr>
                        <a:t>どもの預け先などをアドバイス</a:t>
                      </a:r>
                      <a:endParaRPr lang="en-US" altLang="ja-JP" sz="1400"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3945295"/>
                  </a:ext>
                </a:extLst>
              </a:tr>
              <a:tr h="9054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子育て期の</a:t>
                      </a:r>
                      <a:r>
                        <a:rPr lang="ja-JP" altLang="ja-JP" sz="1400" b="1" strike="noStrike" dirty="0">
                          <a:solidFill>
                            <a:schemeClr val="tx1"/>
                          </a:solidFill>
                          <a:latin typeface="BIZ UDPゴシック" panose="020B0400000000000000" pitchFamily="50" charset="-128"/>
                          <a:ea typeface="BIZ UDPゴシック" panose="020B0400000000000000" pitchFamily="50" charset="-128"/>
                        </a:rPr>
                        <a:t>テレワーク・時短勤務の促進</a:t>
                      </a:r>
                      <a:r>
                        <a:rPr lang="en-US" altLang="ja-JP" sz="1400" b="1" strike="noStrike" dirty="0">
                          <a:solidFill>
                            <a:schemeClr val="tx1"/>
                          </a:solidFill>
                          <a:latin typeface="BIZ UDPゴシック" panose="020B0400000000000000" pitchFamily="50" charset="-128"/>
                          <a:ea typeface="BIZ UDPゴシック" panose="020B0400000000000000" pitchFamily="50" charset="-128"/>
                        </a:rPr>
                        <a:t>※</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strike="noStrike" dirty="0">
                          <a:solidFill>
                            <a:schemeClr val="tx1"/>
                          </a:solidFill>
                          <a:latin typeface="BIZ UDPゴシック" panose="020B0400000000000000" pitchFamily="50" charset="-128"/>
                          <a:ea typeface="BIZ UDPゴシック" panose="020B0400000000000000" pitchFamily="50" charset="-128"/>
                        </a:rPr>
                        <a:t>育児・介護と仕事の</a:t>
                      </a: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両立支援</a:t>
                      </a:r>
                      <a:r>
                        <a:rPr lang="ja-JP" altLang="ja-JP" sz="1400" b="1" strike="noStrike" dirty="0">
                          <a:solidFill>
                            <a:schemeClr val="tx1"/>
                          </a:solidFill>
                          <a:latin typeface="BIZ UDPゴシック" panose="020B0400000000000000" pitchFamily="50" charset="-128"/>
                          <a:ea typeface="BIZ UDPゴシック" panose="020B0400000000000000" pitchFamily="50" charset="-128"/>
                        </a:rPr>
                        <a:t>を契機とした就業規則の</a:t>
                      </a: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見</a:t>
                      </a:r>
                      <a:r>
                        <a:rPr lang="ja-JP" altLang="ja-JP" sz="1400" b="1" strike="noStrike" dirty="0">
                          <a:solidFill>
                            <a:schemeClr val="tx1"/>
                          </a:solidFill>
                          <a:latin typeface="BIZ UDPゴシック" panose="020B0400000000000000" pitchFamily="50" charset="-128"/>
                          <a:ea typeface="BIZ UDPゴシック" panose="020B0400000000000000" pitchFamily="50" charset="-128"/>
                        </a:rPr>
                        <a:t>直しやテレワーク環境構築に係る</a:t>
                      </a: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費用</a:t>
                      </a:r>
                      <a:r>
                        <a:rPr lang="ja-JP" altLang="ja-JP" sz="1400" b="1" strike="noStrike" dirty="0">
                          <a:solidFill>
                            <a:schemeClr val="tx1"/>
                          </a:solidFill>
                          <a:latin typeface="BIZ UDPゴシック" panose="020B0400000000000000" pitchFamily="50" charset="-128"/>
                          <a:ea typeface="BIZ UDPゴシック" panose="020B0400000000000000" pitchFamily="50" charset="-128"/>
                        </a:rPr>
                        <a:t>を助成</a:t>
                      </a:r>
                      <a:endPar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lvl="0"/>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東京都、兵庫県、福岡県</a:t>
                      </a:r>
                      <a:endParaRPr lang="en-US" altLang="ja-JP" sz="1400" b="1" strike="noStrik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400" b="0" strike="noStrike" dirty="0">
                          <a:solidFill>
                            <a:schemeClr val="tx1"/>
                          </a:solidFill>
                          <a:latin typeface="BIZ UDPゴシック" panose="020B0400000000000000" pitchFamily="50" charset="-128"/>
                          <a:ea typeface="BIZ UDPゴシック" panose="020B0400000000000000" pitchFamily="50" charset="-128"/>
                        </a:rPr>
                        <a:t>・奨励金等を支給</a:t>
                      </a:r>
                      <a:endParaRPr lang="en-US" altLang="ja-JP" sz="1400" b="0" strike="noStrik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endParaRPr lang="en-US" altLang="zh-TW" sz="1400" b="0" strike="noStrik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400" b="1" strike="noStrike" dirty="0">
                          <a:solidFill>
                            <a:schemeClr val="tx1"/>
                          </a:solidFill>
                          <a:latin typeface="BIZ UDPゴシック" panose="020B0400000000000000" pitchFamily="50" charset="-128"/>
                          <a:ea typeface="BIZ UDPゴシック" panose="020B0400000000000000" pitchFamily="50" charset="-128"/>
                        </a:rPr>
                        <a:t>北海道、東京都、神奈川県、</a:t>
                      </a: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愛知県、兵庫県、広島県、福岡県</a:t>
                      </a:r>
                      <a:endParaRPr lang="en-US" altLang="ja-JP" sz="1400" b="1" strike="noStrike" dirty="0">
                        <a:solidFill>
                          <a:schemeClr val="tx1"/>
                        </a:solidFill>
                        <a:latin typeface="BIZ UDPゴシック" panose="020B0400000000000000" pitchFamily="50" charset="-128"/>
                        <a:ea typeface="BIZ UDPゴシック" panose="020B0400000000000000" pitchFamily="50" charset="-128"/>
                      </a:endParaRPr>
                    </a:p>
                    <a:p>
                      <a:pPr lvl="0"/>
                      <a:r>
                        <a:rPr lang="ja-JP" altLang="en-US" sz="1400" b="0" strike="noStrike" dirty="0">
                          <a:solidFill>
                            <a:schemeClr val="tx1"/>
                          </a:solidFill>
                          <a:latin typeface="BIZ UDPゴシック" panose="020B0400000000000000" pitchFamily="50" charset="-128"/>
                          <a:ea typeface="BIZ UDPゴシック" panose="020B0400000000000000" pitchFamily="50" charset="-128"/>
                        </a:rPr>
                        <a:t>・セミナー等の啓発を実施</a:t>
                      </a:r>
                      <a:endParaRPr lang="ja-JP" altLang="ja-JP" sz="1400" b="0" strike="noStrike" dirty="0">
                        <a:solidFill>
                          <a:schemeClr val="tx1"/>
                        </a:solidFill>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0606701"/>
                  </a:ext>
                </a:extLst>
              </a:tr>
              <a:tr h="11222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男性育児休業等</a:t>
                      </a:r>
                      <a:r>
                        <a:rPr lang="ja-JP" altLang="ja-JP" sz="1400" b="1" strike="noStrike" dirty="0">
                          <a:solidFill>
                            <a:schemeClr val="tx1"/>
                          </a:solidFill>
                          <a:latin typeface="BIZ UDPゴシック" panose="020B0400000000000000" pitchFamily="50" charset="-128"/>
                          <a:ea typeface="BIZ UDPゴシック" panose="020B0400000000000000" pitchFamily="50" charset="-128"/>
                        </a:rPr>
                        <a:t>の</a:t>
                      </a: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取得率向上</a:t>
                      </a:r>
                      <a:r>
                        <a:rPr lang="en-US" altLang="ja-JP" sz="1400" b="1" strike="noStrike" dirty="0">
                          <a:solidFill>
                            <a:schemeClr val="tx1"/>
                          </a:solidFill>
                          <a:latin typeface="BIZ UDPゴシック" panose="020B0400000000000000" pitchFamily="50" charset="-128"/>
                          <a:ea typeface="BIZ UDPゴシック" panose="020B0400000000000000" pitchFamily="50" charset="-128"/>
                        </a:rPr>
                        <a:t>※</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男性が育児休業を取得しやすい職場環境の整備</a:t>
                      </a:r>
                      <a:endPar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lvl="0"/>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東京都、神奈川県、愛知県、福岡県</a:t>
                      </a:r>
                      <a:endParaRPr lang="en-US" altLang="ja-JP" sz="1400" b="1" strike="noStrik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400" b="0" strike="noStrike" dirty="0">
                          <a:solidFill>
                            <a:schemeClr val="tx1"/>
                          </a:solidFill>
                          <a:latin typeface="BIZ UDPゴシック" panose="020B0400000000000000" pitchFamily="50" charset="-128"/>
                          <a:ea typeface="BIZ UDPゴシック" panose="020B0400000000000000" pitchFamily="50" charset="-128"/>
                        </a:rPr>
                        <a:t>・奨励金等を支給</a:t>
                      </a:r>
                      <a:endParaRPr lang="en-US" altLang="ja-JP" sz="1400" b="0" strike="noStrike"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endParaRPr lang="en-US" altLang="ja-JP" sz="1400" b="0" strike="noStrike" dirty="0">
                        <a:solidFill>
                          <a:schemeClr val="tx1"/>
                        </a:solidFill>
                        <a:latin typeface="BIZ UDPゴシック" panose="020B0400000000000000" pitchFamily="50" charset="-128"/>
                        <a:ea typeface="BIZ UDPゴシック" panose="020B0400000000000000" pitchFamily="50" charset="-128"/>
                      </a:endParaRPr>
                    </a:p>
                    <a:p>
                      <a:pPr lvl="0"/>
                      <a:r>
                        <a:rPr lang="zh-TW" altLang="en-US" sz="1400" b="1" strike="noStrike" dirty="0">
                          <a:solidFill>
                            <a:schemeClr val="tx1"/>
                          </a:solidFill>
                          <a:latin typeface="BIZ UDPゴシック" panose="020B0400000000000000" pitchFamily="50" charset="-128"/>
                          <a:ea typeface="BIZ UDPゴシック" panose="020B0400000000000000" pitchFamily="50" charset="-128"/>
                        </a:rPr>
                        <a:t>北海道、東京都、神奈川県、</a:t>
                      </a:r>
                      <a:r>
                        <a:rPr lang="ja-JP" altLang="en-US" sz="1400" b="1" strike="noStrike" dirty="0">
                          <a:solidFill>
                            <a:schemeClr val="tx1"/>
                          </a:solidFill>
                          <a:latin typeface="BIZ UDPゴシック" panose="020B0400000000000000" pitchFamily="50" charset="-128"/>
                          <a:ea typeface="BIZ UDPゴシック" panose="020B0400000000000000" pitchFamily="50" charset="-128"/>
                        </a:rPr>
                        <a:t>愛知県、兵庫県、広島県、福岡県</a:t>
                      </a:r>
                      <a:endParaRPr lang="en-US" altLang="zh-TW" sz="1400" b="1" strike="noStrike" dirty="0">
                        <a:solidFill>
                          <a:schemeClr val="tx1"/>
                        </a:solidFill>
                        <a:latin typeface="BIZ UDPゴシック" panose="020B0400000000000000" pitchFamily="50" charset="-128"/>
                        <a:ea typeface="BIZ UDPゴシック" panose="020B0400000000000000" pitchFamily="50" charset="-128"/>
                      </a:endParaRPr>
                    </a:p>
                    <a:p>
                      <a:pPr lvl="0"/>
                      <a:r>
                        <a:rPr lang="ja-JP" altLang="en-US" sz="1400" dirty="0">
                          <a:latin typeface="BIZ UDPゴシック" pitchFamily="50"/>
                          <a:ea typeface="BIZ UDPゴシック" pitchFamily="50"/>
                        </a:rPr>
                        <a:t>・</a:t>
                      </a:r>
                      <a:r>
                        <a:rPr lang="ja-JP" altLang="en-US" sz="1400" b="0" strike="noStrike" dirty="0">
                          <a:solidFill>
                            <a:schemeClr val="tx1"/>
                          </a:solidFill>
                          <a:latin typeface="BIZ UDPゴシック" panose="020B0400000000000000" pitchFamily="50" charset="-128"/>
                          <a:ea typeface="BIZ UDPゴシック" panose="020B0400000000000000" pitchFamily="50" charset="-128"/>
                        </a:rPr>
                        <a:t>セミナー等の啓発を実施</a:t>
                      </a:r>
                      <a:endParaRPr lang="en-US" altLang="ja-JP" sz="1400"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4252620"/>
                  </a:ext>
                </a:extLst>
              </a:tr>
            </a:tbl>
          </a:graphicData>
        </a:graphic>
      </p:graphicFrame>
      <p:sp>
        <p:nvSpPr>
          <p:cNvPr id="10" name="テキスト ボックス 9">
            <a:extLst>
              <a:ext uri="{FF2B5EF4-FFF2-40B4-BE49-F238E27FC236}">
                <a16:creationId xmlns:a16="http://schemas.microsoft.com/office/drawing/2014/main" id="{19496856-7EB3-499D-AF86-9E89B306A635}"/>
              </a:ext>
            </a:extLst>
          </p:cNvPr>
          <p:cNvSpPr txBox="1"/>
          <p:nvPr/>
        </p:nvSpPr>
        <p:spPr>
          <a:xfrm>
            <a:off x="-14400" y="7255521"/>
            <a:ext cx="8647672" cy="307777"/>
          </a:xfrm>
          <a:prstGeom prst="rect">
            <a:avLst/>
          </a:prstGeom>
          <a:noFill/>
        </p:spPr>
        <p:txBody>
          <a:bodyPr wrap="square">
            <a:spAutoFit/>
          </a:bodyPr>
          <a:lstStyle/>
          <a:p>
            <a:pPr lvl="0"/>
            <a:r>
              <a:rPr lang="en-US" altLang="ja-JP" sz="1400" strike="noStrike" dirty="0">
                <a:solidFill>
                  <a:schemeClr val="tx1"/>
                </a:solidFill>
                <a:latin typeface="BIZ UDPゴシック" panose="020B0400000000000000" pitchFamily="50" charset="-128"/>
                <a:ea typeface="BIZ UDPゴシック" panose="020B0400000000000000" pitchFamily="50" charset="-128"/>
              </a:rPr>
              <a:t>※</a:t>
            </a:r>
            <a:r>
              <a:rPr lang="ja-JP" altLang="en-US" sz="1400" strike="noStrike" dirty="0">
                <a:solidFill>
                  <a:schemeClr val="tx1"/>
                </a:solidFill>
                <a:latin typeface="BIZ UDPゴシック" panose="020B0400000000000000" pitchFamily="50" charset="-128"/>
                <a:ea typeface="BIZ UDPゴシック" panose="020B0400000000000000" pitchFamily="50" charset="-128"/>
              </a:rPr>
              <a:t>都市部の都道府県の取組み状況を記載（</a:t>
            </a:r>
            <a:r>
              <a:rPr lang="zh-TW" altLang="en-US" sz="1400" strike="noStrike" dirty="0">
                <a:solidFill>
                  <a:schemeClr val="tx1"/>
                </a:solidFill>
                <a:latin typeface="BIZ UDPゴシック" panose="020B0400000000000000" pitchFamily="50" charset="-128"/>
                <a:ea typeface="BIZ UDPゴシック" panose="020B0400000000000000" pitchFamily="50" charset="-128"/>
              </a:rPr>
              <a:t>北海道、東京都、神奈川県、</a:t>
            </a:r>
            <a:r>
              <a:rPr lang="ja-JP" altLang="en-US" sz="1400" strike="noStrike" dirty="0">
                <a:solidFill>
                  <a:schemeClr val="tx1"/>
                </a:solidFill>
                <a:latin typeface="BIZ UDPゴシック" panose="020B0400000000000000" pitchFamily="50" charset="-128"/>
                <a:ea typeface="BIZ UDPゴシック" panose="020B0400000000000000" pitchFamily="50" charset="-128"/>
              </a:rPr>
              <a:t>愛知県、兵庫県、広島県、福岡県）</a:t>
            </a:r>
            <a:endParaRPr lang="en-US" altLang="zh-TW" sz="1400" strike="noStrike" dirty="0">
              <a:solidFill>
                <a:schemeClr val="tx1"/>
              </a:solidFill>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B6B45160-D157-417E-8690-B92D9B416C5D}"/>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０３　調査結果（他府県事例）</a:t>
            </a:r>
            <a:endParaRPr lang="ja-JP" altLang="ja-JP" sz="2000" b="1" i="0" u="none" strike="noStrike" kern="1200" cap="none" spc="0" baseline="0" dirty="0">
              <a:solidFill>
                <a:schemeClr val="bg1"/>
              </a:solidFill>
              <a:uFillTx/>
              <a:latin typeface="BIZ UDPゴシック" pitchFamily="50"/>
              <a:ea typeface="BIZ UDPゴシック" pitchFamily="50"/>
            </a:endParaRPr>
          </a:p>
        </p:txBody>
      </p:sp>
      <p:sp>
        <p:nvSpPr>
          <p:cNvPr id="7" name="スライド番号プレースホルダー 10">
            <a:extLst>
              <a:ext uri="{FF2B5EF4-FFF2-40B4-BE49-F238E27FC236}">
                <a16:creationId xmlns:a16="http://schemas.microsoft.com/office/drawing/2014/main" id="{576C3D27-DC95-4DD5-BF88-030CABD00613}"/>
              </a:ext>
            </a:extLst>
          </p:cNvPr>
          <p:cNvSpPr txBox="1">
            <a:spLocks/>
          </p:cNvSpPr>
          <p:nvPr/>
        </p:nvSpPr>
        <p:spPr>
          <a:xfrm>
            <a:off x="12189175" y="9095725"/>
            <a:ext cx="444714"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５</a:t>
            </a:r>
          </a:p>
        </p:txBody>
      </p:sp>
    </p:spTree>
    <p:extLst>
      <p:ext uri="{BB962C8B-B14F-4D97-AF65-F5344CB8AC3E}">
        <p14:creationId xmlns:p14="http://schemas.microsoft.com/office/powerpoint/2010/main" val="292667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49C680A2-299A-4E42-9815-654DDF073DFF}"/>
              </a:ext>
            </a:extLst>
          </p:cNvPr>
          <p:cNvGraphicFramePr>
            <a:graphicFrameLocks noGrp="1"/>
          </p:cNvGraphicFramePr>
          <p:nvPr>
            <p:extLst>
              <p:ext uri="{D42A27DB-BD31-4B8C-83A1-F6EECF244321}">
                <p14:modId xmlns:p14="http://schemas.microsoft.com/office/powerpoint/2010/main" val="1363191332"/>
              </p:ext>
            </p:extLst>
          </p:nvPr>
        </p:nvGraphicFramePr>
        <p:xfrm>
          <a:off x="161033" y="676959"/>
          <a:ext cx="12493934" cy="4653073"/>
        </p:xfrm>
        <a:graphic>
          <a:graphicData uri="http://schemas.openxmlformats.org/drawingml/2006/table">
            <a:tbl>
              <a:tblPr firstRow="1" bandRow="1">
                <a:effectLst/>
                <a:tableStyleId>{5C22544A-7EE6-4342-B048-85BDC9FD1C3A}</a:tableStyleId>
              </a:tblPr>
              <a:tblGrid>
                <a:gridCol w="1948414">
                  <a:extLst>
                    <a:ext uri="{9D8B030D-6E8A-4147-A177-3AD203B41FA5}">
                      <a16:colId xmlns:a16="http://schemas.microsoft.com/office/drawing/2014/main" val="1548665738"/>
                    </a:ext>
                  </a:extLst>
                </a:gridCol>
                <a:gridCol w="2330253">
                  <a:extLst>
                    <a:ext uri="{9D8B030D-6E8A-4147-A177-3AD203B41FA5}">
                      <a16:colId xmlns:a16="http://schemas.microsoft.com/office/drawing/2014/main" val="2541904554"/>
                    </a:ext>
                  </a:extLst>
                </a:gridCol>
                <a:gridCol w="8215267">
                  <a:extLst>
                    <a:ext uri="{9D8B030D-6E8A-4147-A177-3AD203B41FA5}">
                      <a16:colId xmlns:a16="http://schemas.microsoft.com/office/drawing/2014/main" val="2760231444"/>
                    </a:ext>
                  </a:extLst>
                </a:gridCol>
              </a:tblGrid>
              <a:tr h="336751">
                <a:tc>
                  <a:txBody>
                    <a:bodyPr/>
                    <a:lstStyle/>
                    <a:p>
                      <a:pPr lvl="0" algn="ctr"/>
                      <a:r>
                        <a:rPr lang="ja-JP" sz="1600" b="1" dirty="0">
                          <a:solidFill>
                            <a:schemeClr val="bg1"/>
                          </a:solidFill>
                          <a:latin typeface="BIZ UDPゴシック" panose="020B0400000000000000" pitchFamily="50" charset="-128"/>
                          <a:ea typeface="BIZ UDPゴシック" panose="020B0400000000000000" pitchFamily="50" charset="-128"/>
                        </a:rPr>
                        <a:t>先進事例名</a:t>
                      </a:r>
                      <a:endParaRPr 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lvl="0" algn="ctr"/>
                      <a:r>
                        <a:rPr lang="ja-JP" sz="1600" b="1" dirty="0">
                          <a:solidFill>
                            <a:schemeClr val="bg1"/>
                          </a:solidFill>
                          <a:latin typeface="BIZ UDPゴシック" panose="020B0400000000000000" pitchFamily="50" charset="-128"/>
                          <a:ea typeface="BIZ UDPゴシック" panose="020B0400000000000000" pitchFamily="50" charset="-128"/>
                        </a:rPr>
                        <a:t>内容</a:t>
                      </a:r>
                      <a:endParaRPr 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lvl="0" algn="ctr"/>
                      <a:r>
                        <a:rPr lang="ja-JP" sz="1600" b="1" dirty="0">
                          <a:solidFill>
                            <a:schemeClr val="bg1"/>
                          </a:solidFill>
                          <a:latin typeface="BIZ UDPゴシック" panose="020B0400000000000000" pitchFamily="50" charset="-128"/>
                          <a:ea typeface="BIZ UDPゴシック" panose="020B0400000000000000" pitchFamily="50" charset="-128"/>
                        </a:rPr>
                        <a:t>実施自治体</a:t>
                      </a:r>
                      <a:endParaRPr lang="en-US" sz="1600" b="1" dirty="0">
                        <a:solidFill>
                          <a:schemeClr val="bg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8722136"/>
                  </a:ext>
                </a:extLst>
              </a:tr>
              <a:tr h="306138">
                <a:tc gridSpan="3">
                  <a:txBody>
                    <a:bodyPr/>
                    <a:lstStyle/>
                    <a:p>
                      <a:pPr lvl="0"/>
                      <a:r>
                        <a:rPr lang="ja-JP" sz="1400" b="1" dirty="0">
                          <a:solidFill>
                            <a:schemeClr val="tx1"/>
                          </a:solidFill>
                          <a:latin typeface="BIZ UDPゴシック" panose="020B0400000000000000" pitchFamily="50" charset="-128"/>
                          <a:ea typeface="BIZ UDPゴシック" panose="020B0400000000000000" pitchFamily="50" charset="-128"/>
                        </a:rPr>
                        <a:t>◆</a:t>
                      </a:r>
                      <a:r>
                        <a:rPr lang="ja-JP" altLang="en-US" sz="1400" b="1" dirty="0">
                          <a:solidFill>
                            <a:schemeClr val="tx1"/>
                          </a:solidFill>
                          <a:latin typeface="BIZ UDPゴシック" panose="020B0400000000000000" pitchFamily="50" charset="-128"/>
                          <a:ea typeface="BIZ UDPゴシック" panose="020B0400000000000000" pitchFamily="50" charset="-128"/>
                        </a:rPr>
                        <a:t>経済的支援</a:t>
                      </a:r>
                      <a:endParaRPr lang="en-US" sz="1400" b="1"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546990247"/>
                  </a:ext>
                </a:extLst>
              </a:tr>
              <a:tr h="5264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受験生チャレンジ支援貸付事業</a:t>
                      </a:r>
                      <a:endParaRPr lang="en-US" altLang="ja-JP" sz="1400" b="1"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学習塾代、受験料等費用を</a:t>
                      </a:r>
                      <a:endParaRPr lang="en-US" altLang="ja-JP" sz="1400" b="1" dirty="0">
                        <a:latin typeface="BIZ UDPゴシック" pitchFamily="50"/>
                        <a:ea typeface="BIZ UDPゴシック" pitchFamily="5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貸付</a:t>
                      </a:r>
                      <a:endParaRPr lang="ja-JP" altLang="ja-JP" sz="1400" b="1"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lvl="0"/>
                      <a:r>
                        <a:rPr lang="ja-JP" altLang="en-US" sz="1400" b="1" dirty="0">
                          <a:latin typeface="BIZ UDPゴシック" pitchFamily="50"/>
                          <a:ea typeface="BIZ UDPゴシック" pitchFamily="50"/>
                        </a:rPr>
                        <a:t>東京都</a:t>
                      </a:r>
                    </a:p>
                    <a:p>
                      <a:pPr lvl="0"/>
                      <a:r>
                        <a:rPr lang="ja-JP" altLang="en-US" sz="1400" dirty="0">
                          <a:latin typeface="BIZ UDPゴシック" pitchFamily="50"/>
                          <a:ea typeface="BIZ UDPゴシック" pitchFamily="50"/>
                        </a:rPr>
                        <a:t>・一定所得以下の世帯に必要な資金の無利子貸付（合格時返済不要）</a:t>
                      </a:r>
                      <a:endParaRPr lang="en-US" altLang="ja-JP" sz="1400"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14954340"/>
                  </a:ext>
                </a:extLst>
              </a:tr>
              <a:tr h="5544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子育て世帯の住宅</a:t>
                      </a:r>
                      <a:endParaRPr lang="en-US" altLang="ja-JP" sz="1400" b="1" dirty="0">
                        <a:latin typeface="BIZ UDPゴシック" pitchFamily="50"/>
                        <a:ea typeface="BIZ UDPゴシック" pitchFamily="5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取得時支援</a:t>
                      </a:r>
                      <a:endParaRPr lang="ja-JP" altLang="ja-JP" sz="1400" b="1"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不動産取得税の軽減</a:t>
                      </a:r>
                      <a:endParaRPr lang="en-US" altLang="ja-JP" sz="1400" b="1"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京都府、福島県、富山県</a:t>
                      </a:r>
                      <a:endParaRPr lang="en-US" altLang="ja-JP" sz="1400" b="1" dirty="0">
                        <a:latin typeface="BIZ UDPゴシック" pitchFamily="50"/>
                        <a:ea typeface="BIZ UDPゴシック" pitchFamily="50"/>
                      </a:endParaRPr>
                    </a:p>
                    <a:p>
                      <a:pPr lvl="0"/>
                      <a:r>
                        <a:rPr lang="ja-JP" altLang="en-US" sz="1400" dirty="0">
                          <a:latin typeface="BIZ UDPゴシック" pitchFamily="50"/>
                          <a:ea typeface="BIZ UDPゴシック" pitchFamily="50"/>
                        </a:rPr>
                        <a:t>・子育て世帯（三世代同居等）が住宅を取得した場合、減免</a:t>
                      </a:r>
                      <a:endParaRPr lang="en-US" altLang="ja-JP" sz="1400" dirty="0">
                        <a:latin typeface="BIZ UDPゴシック" pitchFamily="50"/>
                        <a:ea typeface="BIZ UDPゴシック" pitchFamily="5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1551713"/>
                  </a:ext>
                </a:extLst>
              </a:tr>
              <a:tr h="7347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latin typeface="BIZ UDPゴシック" pitchFamily="50"/>
                          <a:ea typeface="BIZ UDPゴシック" pitchFamily="50"/>
                        </a:rPr>
                        <a:t>保育料・副食費助成</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latin typeface="BIZ UDPゴシック" pitchFamily="50"/>
                          <a:ea typeface="BIZ UDPゴシック" pitchFamily="50"/>
                        </a:rPr>
                        <a:t>国の基準に加え、</a:t>
                      </a:r>
                      <a:r>
                        <a:rPr lang="ja-JP" altLang="en-US" sz="1400" b="1" dirty="0">
                          <a:latin typeface="BIZ UDPゴシック" pitchFamily="50"/>
                          <a:ea typeface="BIZ UDPゴシック" pitchFamily="50"/>
                        </a:rPr>
                        <a:t>自</a:t>
                      </a:r>
                      <a:r>
                        <a:rPr lang="ja-JP" altLang="ja-JP" sz="1400" b="1" dirty="0">
                          <a:latin typeface="BIZ UDPゴシック" pitchFamily="50"/>
                          <a:ea typeface="BIZ UDPゴシック" pitchFamily="50"/>
                        </a:rPr>
                        <a:t>治体独</a:t>
                      </a:r>
                      <a:r>
                        <a:rPr lang="ja-JP" altLang="en-US" sz="1400" b="1" dirty="0">
                          <a:latin typeface="BIZ UDPゴシック" pitchFamily="50"/>
                          <a:ea typeface="BIZ UDPゴシック" pitchFamily="50"/>
                        </a:rPr>
                        <a:t>自</a:t>
                      </a:r>
                      <a:r>
                        <a:rPr lang="ja-JP" altLang="ja-JP" sz="1400" b="1" dirty="0">
                          <a:latin typeface="BIZ UDPゴシック" pitchFamily="50"/>
                          <a:ea typeface="BIZ UDPゴシック" pitchFamily="50"/>
                        </a:rPr>
                        <a:t>に取り組んでいるケースも多い</a:t>
                      </a:r>
                      <a:endParaRPr lang="en-US" altLang="ja-JP" sz="1400" b="1" dirty="0">
                        <a:latin typeface="BIZ UDPゴシック" pitchFamily="50"/>
                        <a:ea typeface="BIZ UDPゴシック" pitchFamily="5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岩手県盛岡市</a:t>
                      </a:r>
                      <a:endParaRPr lang="en-US" altLang="ja-JP" sz="1400" b="1" dirty="0">
                        <a:latin typeface="BIZ UDPゴシック" pitchFamily="50"/>
                        <a:ea typeface="BIZ UDPゴシック" pitchFamily="50"/>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400" dirty="0">
                          <a:latin typeface="BIZ UDPゴシック" pitchFamily="50"/>
                          <a:ea typeface="BIZ UDPゴシック" pitchFamily="50"/>
                        </a:rPr>
                        <a:t>・子育て世帯応援プロジェクト</a:t>
                      </a:r>
                      <a:endParaRPr lang="en-US" altLang="ja-JP" sz="1400" dirty="0">
                        <a:latin typeface="BIZ UDPゴシック" pitchFamily="50"/>
                        <a:ea typeface="BIZ UDPゴシック" pitchFamily="50"/>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400" dirty="0">
                          <a:latin typeface="BIZ UDPゴシック" pitchFamily="50"/>
                          <a:ea typeface="BIZ UDPゴシック" pitchFamily="50"/>
                        </a:rPr>
                        <a:t>　</a:t>
                      </a:r>
                      <a:r>
                        <a:rPr lang="en-US" altLang="ja-JP" sz="1400" dirty="0">
                          <a:latin typeface="BIZ UDPゴシック" pitchFamily="50"/>
                          <a:ea typeface="BIZ UDPゴシック" pitchFamily="50"/>
                        </a:rPr>
                        <a:t>0</a:t>
                      </a:r>
                      <a:r>
                        <a:rPr lang="ja-JP" altLang="en-US" sz="1400" dirty="0">
                          <a:latin typeface="BIZ UDPゴシック" pitchFamily="50"/>
                          <a:ea typeface="BIZ UDPゴシック" pitchFamily="50"/>
                        </a:rPr>
                        <a:t>歳児から</a:t>
                      </a:r>
                      <a:r>
                        <a:rPr lang="en-US" altLang="ja-JP" sz="1400" dirty="0">
                          <a:latin typeface="BIZ UDPゴシック" pitchFamily="50"/>
                          <a:ea typeface="BIZ UDPゴシック" pitchFamily="50"/>
                        </a:rPr>
                        <a:t>2</a:t>
                      </a:r>
                      <a:r>
                        <a:rPr lang="ja-JP" altLang="en-US" sz="1400" dirty="0">
                          <a:latin typeface="BIZ UDPゴシック" pitchFamily="50"/>
                          <a:ea typeface="BIZ UDPゴシック" pitchFamily="50"/>
                        </a:rPr>
                        <a:t>歳児クラスの第</a:t>
                      </a:r>
                      <a:r>
                        <a:rPr lang="en-US" altLang="ja-JP" sz="1400" dirty="0">
                          <a:latin typeface="BIZ UDPゴシック" pitchFamily="50"/>
                          <a:ea typeface="BIZ UDPゴシック" pitchFamily="50"/>
                        </a:rPr>
                        <a:t>2</a:t>
                      </a:r>
                      <a:r>
                        <a:rPr lang="ja-JP" altLang="en-US" sz="1400" dirty="0">
                          <a:latin typeface="BIZ UDPゴシック" pitchFamily="50"/>
                          <a:ea typeface="BIZ UDPゴシック" pitchFamily="50"/>
                        </a:rPr>
                        <a:t>子以降の保育料や、保護者の市民税所得割額の合計が</a:t>
                      </a:r>
                      <a:r>
                        <a:rPr lang="en-US" altLang="ja-JP" sz="1400" dirty="0">
                          <a:latin typeface="BIZ UDPゴシック" pitchFamily="50"/>
                          <a:ea typeface="BIZ UDPゴシック" pitchFamily="50"/>
                        </a:rPr>
                        <a:t>133,000</a:t>
                      </a:r>
                      <a:r>
                        <a:rPr lang="ja-JP" altLang="en-US" sz="1400" dirty="0">
                          <a:latin typeface="BIZ UDPゴシック" pitchFamily="50"/>
                          <a:ea typeface="BIZ UDPゴシック" pitchFamily="50"/>
                        </a:rPr>
                        <a:t>円未満の世帯の</a:t>
                      </a:r>
                      <a:r>
                        <a:rPr lang="en-US" altLang="ja-JP" sz="1400" dirty="0">
                          <a:latin typeface="BIZ UDPゴシック" pitchFamily="50"/>
                          <a:ea typeface="BIZ UDPゴシック" pitchFamily="50"/>
                        </a:rPr>
                        <a:t>3</a:t>
                      </a:r>
                      <a:r>
                        <a:rPr lang="ja-JP" altLang="en-US" sz="1400" dirty="0">
                          <a:latin typeface="BIZ UDPゴシック" pitchFamily="50"/>
                          <a:ea typeface="BIZ UDPゴシック" pitchFamily="50"/>
                        </a:rPr>
                        <a:t>歳児から</a:t>
                      </a:r>
                      <a:r>
                        <a:rPr lang="en-US" altLang="ja-JP" sz="1400" dirty="0">
                          <a:latin typeface="BIZ UDPゴシック" pitchFamily="50"/>
                          <a:ea typeface="BIZ UDPゴシック" pitchFamily="50"/>
                        </a:rPr>
                        <a:t>5</a:t>
                      </a:r>
                      <a:r>
                        <a:rPr lang="ja-JP" altLang="en-US" sz="1400" dirty="0">
                          <a:latin typeface="BIZ UDPゴシック" pitchFamily="50"/>
                          <a:ea typeface="BIZ UDPゴシック" pitchFamily="50"/>
                        </a:rPr>
                        <a:t>歳児クラスの子どものおかず代（副食費）の一部助成</a:t>
                      </a:r>
                      <a:endParaRPr lang="en-US" altLang="ja-JP" sz="1400" dirty="0">
                        <a:latin typeface="BIZ UDPゴシック" pitchFamily="50"/>
                        <a:ea typeface="BIZ UDPゴシック" pitchFamily="5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218345"/>
                  </a:ext>
                </a:extLst>
              </a:tr>
              <a:tr h="275650">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BIZ UDPゴシック" panose="020B0400000000000000" pitchFamily="50" charset="-128"/>
                          <a:ea typeface="BIZ UDPゴシック" panose="020B0400000000000000" pitchFamily="50" charset="-128"/>
                        </a:rPr>
                        <a:t>◆住宅支援</a:t>
                      </a:r>
                      <a:endParaRPr kumimoji="1" lang="en-US" altLang="ja-JP"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lvl="0"/>
                      <a:endParaRPr lang="en-US" altLang="ja-JP" sz="1400" dirty="0">
                        <a:latin typeface="BIZ UDPゴシック" pitchFamily="50"/>
                        <a:ea typeface="BIZ UDPゴシック" pitchFamily="5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23961521"/>
                  </a:ext>
                </a:extLst>
              </a:tr>
              <a:tr h="7347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latin typeface="BIZ UDPゴシック" pitchFamily="50"/>
                          <a:ea typeface="BIZ UDPゴシック" pitchFamily="50"/>
                        </a:rPr>
                        <a:t>家賃補助・住宅取得補助</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1" dirty="0">
                        <a:solidFill>
                          <a:schemeClr val="tx1"/>
                        </a:solidFill>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子</a:t>
                      </a:r>
                      <a:r>
                        <a:rPr lang="ja-JP" altLang="ja-JP" sz="1400" b="1" dirty="0">
                          <a:latin typeface="BIZ UDPゴシック" pitchFamily="50"/>
                          <a:ea typeface="BIZ UDPゴシック" pitchFamily="50"/>
                        </a:rPr>
                        <a:t>育て世帯への家賃</a:t>
                      </a:r>
                      <a:r>
                        <a:rPr lang="ja-JP" altLang="ja-JP" sz="1400" b="1">
                          <a:latin typeface="BIZ UDPゴシック" pitchFamily="50"/>
                          <a:ea typeface="BIZ UDPゴシック" pitchFamily="50"/>
                        </a:rPr>
                        <a:t>や住宅</a:t>
                      </a:r>
                      <a:r>
                        <a:rPr lang="ja-JP" altLang="en-US" sz="1400" b="1">
                          <a:latin typeface="BIZ UDPゴシック" pitchFamily="50"/>
                          <a:ea typeface="BIZ UDPゴシック" pitchFamily="50"/>
                        </a:rPr>
                        <a:t>購入</a:t>
                      </a:r>
                      <a:r>
                        <a:rPr lang="ja-JP" altLang="ja-JP" sz="1400" b="1">
                          <a:latin typeface="BIZ UDPゴシック" pitchFamily="50"/>
                          <a:ea typeface="BIZ UDPゴシック" pitchFamily="50"/>
                        </a:rPr>
                        <a:t>費</a:t>
                      </a:r>
                      <a:r>
                        <a:rPr lang="ja-JP" altLang="ja-JP" sz="1400" b="1" dirty="0">
                          <a:latin typeface="BIZ UDPゴシック" pitchFamily="50"/>
                          <a:ea typeface="BIZ UDPゴシック" pitchFamily="50"/>
                        </a:rPr>
                        <a:t>の助成</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itchFamily="50"/>
                          <a:ea typeface="BIZ UDPゴシック" pitchFamily="50"/>
                        </a:rPr>
                        <a:t>群馬</a:t>
                      </a:r>
                      <a:r>
                        <a:rPr lang="ja-JP" altLang="ja-JP" sz="1400" b="1" dirty="0">
                          <a:latin typeface="BIZ UDPゴシック" pitchFamily="50"/>
                          <a:ea typeface="BIZ UDPゴシック" pitchFamily="50"/>
                        </a:rPr>
                        <a:t>県みなかみ町</a:t>
                      </a:r>
                    </a:p>
                    <a:p>
                      <a:pPr lvl="0"/>
                      <a:r>
                        <a:rPr lang="ja-JP" altLang="en-US" sz="1400" dirty="0">
                          <a:latin typeface="BIZ UDPゴシック" pitchFamily="50"/>
                          <a:ea typeface="BIZ UDPゴシック" pitchFamily="50"/>
                        </a:rPr>
                        <a:t>・子</a:t>
                      </a:r>
                      <a:r>
                        <a:rPr lang="ja-JP" altLang="ja-JP" sz="1400" dirty="0">
                          <a:latin typeface="BIZ UDPゴシック" pitchFamily="50"/>
                          <a:ea typeface="BIZ UDPゴシック" pitchFamily="50"/>
                        </a:rPr>
                        <a:t>育て家庭等住宅整備</a:t>
                      </a:r>
                      <a:r>
                        <a:rPr lang="ja-JP" altLang="en-US" sz="1400" dirty="0">
                          <a:latin typeface="BIZ UDPゴシック" pitchFamily="50"/>
                          <a:ea typeface="BIZ UDPゴシック" pitchFamily="50"/>
                        </a:rPr>
                        <a:t>補助金</a:t>
                      </a:r>
                      <a:r>
                        <a:rPr lang="ja-JP" altLang="ja-JP" sz="1400" dirty="0">
                          <a:latin typeface="BIZ UDPゴシック" pitchFamily="50"/>
                          <a:ea typeface="BIZ UDPゴシック" pitchFamily="50"/>
                        </a:rPr>
                        <a:t>制度</a:t>
                      </a:r>
                      <a:endParaRPr lang="en-US" altLang="ja-JP" sz="1400" dirty="0">
                        <a:latin typeface="BIZ UDPゴシック" pitchFamily="50"/>
                        <a:ea typeface="BIZ UDPゴシック" pitchFamily="50"/>
                      </a:endParaRPr>
                    </a:p>
                    <a:p>
                      <a:pPr lvl="0"/>
                      <a:r>
                        <a:rPr lang="ja-JP" altLang="ja-JP" sz="1400" dirty="0">
                          <a:latin typeface="BIZ UDPゴシック" pitchFamily="50"/>
                          <a:ea typeface="BIZ UDPゴシック" pitchFamily="50"/>
                        </a:rPr>
                        <a:t>　新築、増改築、住宅の取得に対し、</a:t>
                      </a:r>
                      <a:r>
                        <a:rPr lang="ja-JP" altLang="en-US" sz="1400" dirty="0">
                          <a:latin typeface="BIZ UDPゴシック" pitchFamily="50"/>
                          <a:ea typeface="BIZ UDPゴシック" pitchFamily="50"/>
                        </a:rPr>
                        <a:t>最大</a:t>
                      </a:r>
                      <a:r>
                        <a:rPr lang="en-US" altLang="ja-JP" sz="1400" dirty="0">
                          <a:latin typeface="BIZ UDPゴシック" pitchFamily="50"/>
                          <a:ea typeface="BIZ UDPゴシック" pitchFamily="50"/>
                        </a:rPr>
                        <a:t>100</a:t>
                      </a:r>
                      <a:r>
                        <a:rPr lang="ja-JP" altLang="ja-JP" sz="1400" dirty="0">
                          <a:latin typeface="BIZ UDPゴシック" pitchFamily="50"/>
                          <a:ea typeface="BIZ UDPゴシック" pitchFamily="50"/>
                        </a:rPr>
                        <a:t>万円の補助</a:t>
                      </a:r>
                      <a:endParaRPr lang="en-US" altLang="ja-JP" sz="1400" dirty="0">
                        <a:latin typeface="BIZ UDPゴシック" pitchFamily="50"/>
                        <a:ea typeface="BIZ UDPゴシック" pitchFamily="5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3945295"/>
                  </a:ext>
                </a:extLst>
              </a:tr>
              <a:tr h="7347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latin typeface="BIZ UDPゴシック" pitchFamily="50"/>
                          <a:ea typeface="BIZ UDPゴシック" pitchFamily="50"/>
                        </a:rPr>
                        <a:t>住替え支援</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1" strike="noStrike" dirty="0">
                        <a:solidFill>
                          <a:schemeClr val="tx1"/>
                        </a:solidFill>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1400" b="1" dirty="0">
                          <a:latin typeface="BIZ UDPゴシック" pitchFamily="50"/>
                          <a:ea typeface="BIZ UDPゴシック" pitchFamily="50"/>
                        </a:rPr>
                        <a:t>結婚後の経済的負担軽減や</a:t>
                      </a:r>
                      <a:r>
                        <a:rPr lang="ja-JP" altLang="en-US" sz="1400" b="1" dirty="0">
                          <a:latin typeface="BIZ UDPゴシック" pitchFamily="50"/>
                          <a:ea typeface="BIZ UDPゴシック" pitchFamily="50"/>
                        </a:rPr>
                        <a:t>子</a:t>
                      </a:r>
                      <a:r>
                        <a:rPr lang="ja-JP" altLang="ja-JP" sz="1400" b="1" dirty="0">
                          <a:latin typeface="BIZ UDPゴシック" pitchFamily="50"/>
                          <a:ea typeface="BIZ UDPゴシック" pitchFamily="50"/>
                        </a:rPr>
                        <a:t>育て世帯の住み替えを</a:t>
                      </a:r>
                      <a:r>
                        <a:rPr lang="ja-JP" altLang="en-US" sz="1400" b="1" dirty="0">
                          <a:latin typeface="BIZ UDPゴシック" pitchFamily="50"/>
                          <a:ea typeface="BIZ UDPゴシック" pitchFamily="50"/>
                        </a:rPr>
                        <a:t>支援</a:t>
                      </a:r>
                      <a:r>
                        <a:rPr lang="ja-JP" altLang="ja-JP" sz="1400" b="1" dirty="0">
                          <a:latin typeface="BIZ UDPゴシック" pitchFamily="50"/>
                          <a:ea typeface="BIZ UDPゴシック" pitchFamily="50"/>
                        </a:rPr>
                        <a:t>し、若者の定住を図るため、住宅取得費などを補助</a:t>
                      </a:r>
                      <a:endParaRPr kumimoji="1" lang="ja-JP" altLang="en-US" sz="1400" b="1" kern="1200" dirty="0">
                        <a:solidFill>
                          <a:schemeClr val="tx1"/>
                        </a:solidFill>
                        <a:latin typeface="BIZ UDPゴシック" panose="020B0400000000000000" pitchFamily="50" charset="-128"/>
                        <a:ea typeface="BIZ UDPゴシック" panose="020B0400000000000000" pitchFamily="50" charset="-128"/>
                        <a:cs typeface="+mn-cs"/>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lvl="0"/>
                      <a:r>
                        <a:rPr lang="ja-JP" altLang="ja-JP" sz="1400" b="1" dirty="0">
                          <a:latin typeface="BIZ UDPゴシック" pitchFamily="50"/>
                          <a:ea typeface="BIZ UDPゴシック" pitchFamily="50"/>
                        </a:rPr>
                        <a:t>宮城県仙台市</a:t>
                      </a:r>
                      <a:endParaRPr lang="en-US" altLang="ja-JP" sz="1400" b="1" dirty="0">
                        <a:latin typeface="BIZ UDPゴシック" pitchFamily="50"/>
                        <a:ea typeface="BIZ UDPゴシック" pitchFamily="50"/>
                      </a:endParaRPr>
                    </a:p>
                    <a:p>
                      <a:pPr lvl="0"/>
                      <a:r>
                        <a:rPr lang="ja-JP" altLang="en-US" sz="1400" dirty="0">
                          <a:latin typeface="BIZ UDPゴシック" pitchFamily="50"/>
                          <a:ea typeface="BIZ UDPゴシック" pitchFamily="50"/>
                        </a:rPr>
                        <a:t>・</a:t>
                      </a:r>
                      <a:r>
                        <a:rPr lang="ja-JP" altLang="ja-JP" sz="1400" dirty="0">
                          <a:latin typeface="BIZ UDPゴシック" pitchFamily="50"/>
                          <a:ea typeface="BIZ UDPゴシック" pitchFamily="50"/>
                        </a:rPr>
                        <a:t>若年・</a:t>
                      </a:r>
                      <a:r>
                        <a:rPr lang="ja-JP" altLang="en-US" sz="1400" dirty="0">
                          <a:latin typeface="BIZ UDPゴシック" pitchFamily="50"/>
                          <a:ea typeface="BIZ UDPゴシック" pitchFamily="50"/>
                        </a:rPr>
                        <a:t>子育て</a:t>
                      </a:r>
                      <a:r>
                        <a:rPr lang="ja-JP" altLang="ja-JP" sz="1400" dirty="0">
                          <a:latin typeface="BIZ UDPゴシック" pitchFamily="50"/>
                          <a:ea typeface="BIZ UDPゴシック" pitchFamily="50"/>
                        </a:rPr>
                        <a:t>世帯住み替え</a:t>
                      </a:r>
                      <a:r>
                        <a:rPr lang="ja-JP" altLang="en-US" sz="1400" dirty="0">
                          <a:latin typeface="BIZ UDPゴシック" pitchFamily="50"/>
                          <a:ea typeface="BIZ UDPゴシック" pitchFamily="50"/>
                        </a:rPr>
                        <a:t>支援</a:t>
                      </a:r>
                      <a:r>
                        <a:rPr lang="ja-JP" altLang="ja-JP" sz="1400" dirty="0">
                          <a:latin typeface="BIZ UDPゴシック" pitchFamily="50"/>
                          <a:ea typeface="BIZ UDPゴシック" pitchFamily="50"/>
                        </a:rPr>
                        <a:t>事業</a:t>
                      </a:r>
                    </a:p>
                    <a:p>
                      <a:pPr lvl="0"/>
                      <a:r>
                        <a:rPr lang="ja-JP" altLang="ja-JP" sz="1400" dirty="0">
                          <a:latin typeface="BIZ UDPゴシック" pitchFamily="50"/>
                          <a:ea typeface="BIZ UDPゴシック" pitchFamily="50"/>
                        </a:rPr>
                        <a:t>　若年層の定着を図ることを</a:t>
                      </a:r>
                      <a:r>
                        <a:rPr lang="ja-JP" altLang="en-US" sz="1400" dirty="0">
                          <a:latin typeface="BIZ UDPゴシック" pitchFamily="50"/>
                          <a:ea typeface="BIZ UDPゴシック" pitchFamily="50"/>
                        </a:rPr>
                        <a:t>目的</a:t>
                      </a:r>
                      <a:r>
                        <a:rPr lang="ja-JP" altLang="ja-JP" sz="1400" dirty="0">
                          <a:latin typeface="BIZ UDPゴシック" pitchFamily="50"/>
                          <a:ea typeface="BIZ UDPゴシック" pitchFamily="50"/>
                        </a:rPr>
                        <a:t>として、仙台市内に</a:t>
                      </a:r>
                      <a:r>
                        <a:rPr lang="ja-JP" altLang="en-US" sz="1400" dirty="0">
                          <a:latin typeface="BIZ UDPゴシック" pitchFamily="50"/>
                          <a:ea typeface="BIZ UDPゴシック" pitchFamily="50"/>
                        </a:rPr>
                        <a:t>一戸建て</a:t>
                      </a:r>
                      <a:r>
                        <a:rPr lang="ja-JP" altLang="ja-JP" sz="1400" dirty="0">
                          <a:latin typeface="BIZ UDPゴシック" pitchFamily="50"/>
                          <a:ea typeface="BIZ UDPゴシック" pitchFamily="50"/>
                        </a:rPr>
                        <a:t>の住宅を取得した若年世帯</a:t>
                      </a:r>
                      <a:r>
                        <a:rPr lang="ja-JP" altLang="en-US" sz="1400" dirty="0">
                          <a:latin typeface="BIZ UDPゴシック" pitchFamily="50"/>
                          <a:ea typeface="BIZ UDPゴシック" pitchFamily="50"/>
                        </a:rPr>
                        <a:t>又は子育て</a:t>
                      </a:r>
                      <a:r>
                        <a:rPr lang="ja-JP" altLang="ja-JP" sz="1400" dirty="0">
                          <a:latin typeface="BIZ UDPゴシック" pitchFamily="50"/>
                          <a:ea typeface="BIZ UDPゴシック" pitchFamily="50"/>
                        </a:rPr>
                        <a:t>世帯に対し、最⼤</a:t>
                      </a:r>
                      <a:r>
                        <a:rPr lang="en-US" altLang="ja-JP" sz="1400" dirty="0">
                          <a:latin typeface="BIZ UDPゴシック" pitchFamily="50"/>
                          <a:ea typeface="BIZ UDPゴシック" pitchFamily="50"/>
                        </a:rPr>
                        <a:t>25</a:t>
                      </a:r>
                      <a:r>
                        <a:rPr lang="ja-JP" altLang="ja-JP" sz="1400" dirty="0">
                          <a:latin typeface="BIZ UDPゴシック" pitchFamily="50"/>
                          <a:ea typeface="BIZ UDPゴシック" pitchFamily="50"/>
                        </a:rPr>
                        <a:t>万円の住宅取得費の助成（</a:t>
                      </a:r>
                      <a:r>
                        <a:rPr lang="ja-JP" altLang="en-US" sz="1400" dirty="0">
                          <a:latin typeface="BIZ UDPゴシック" pitchFamily="50"/>
                          <a:ea typeface="BIZ UDPゴシック" pitchFamily="50"/>
                        </a:rPr>
                        <a:t>多子</a:t>
                      </a:r>
                      <a:r>
                        <a:rPr lang="ja-JP" altLang="ja-JP" sz="1400" dirty="0">
                          <a:latin typeface="BIZ UDPゴシック" pitchFamily="50"/>
                          <a:ea typeface="BIZ UDPゴシック" pitchFamily="50"/>
                        </a:rPr>
                        <a:t>世帯の場合は加算あり）</a:t>
                      </a:r>
                      <a:endParaRPr lang="en-US" altLang="ja-JP" sz="1400" dirty="0">
                        <a:latin typeface="BIZ UDPゴシック" pitchFamily="50"/>
                        <a:ea typeface="BIZ UDPゴシック" pitchFamily="5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0606701"/>
                  </a:ext>
                </a:extLst>
              </a:tr>
            </a:tbl>
          </a:graphicData>
        </a:graphic>
      </p:graphicFrame>
      <p:sp>
        <p:nvSpPr>
          <p:cNvPr id="12" name="正方形/長方形 1">
            <a:extLst>
              <a:ext uri="{FF2B5EF4-FFF2-40B4-BE49-F238E27FC236}">
                <a16:creationId xmlns:a16="http://schemas.microsoft.com/office/drawing/2014/main" id="{4839CC23-79CE-4867-AEF5-46F25C8A1EE5}"/>
              </a:ext>
            </a:extLst>
          </p:cNvPr>
          <p:cNvSpPr/>
          <p:nvPr/>
        </p:nvSpPr>
        <p:spPr>
          <a:xfrm>
            <a:off x="148273" y="6205738"/>
            <a:ext cx="12552011" cy="2934305"/>
          </a:xfrm>
          <a:prstGeom prst="rect">
            <a:avLst/>
          </a:prstGeom>
          <a:noFill/>
          <a:ln w="12701" cap="flat">
            <a:solidFill>
              <a:srgbClr val="34497D"/>
            </a:solidFill>
            <a:prstDash val="solid"/>
            <a:miter/>
          </a:ln>
        </p:spPr>
        <p:txBody>
          <a:bodyPr vert="horz" wrap="square" lIns="91440" tIns="45720" rIns="91440" bIns="45720" anchor="t" anchorCtr="0" compatLnSpc="1">
            <a:noAutofit/>
          </a:bodyPr>
          <a:lstStyle/>
          <a:p>
            <a:pPr defTabSz="457200">
              <a:lnSpc>
                <a:spcPts val="2500"/>
              </a:lnSpc>
              <a:defRPr sz="1800" b="0" i="0" u="none" strike="noStrike" kern="0" cap="none" spc="0" baseline="0">
                <a:solidFill>
                  <a:srgbClr val="000000"/>
                </a:solidFill>
                <a:uFillTx/>
              </a:defRPr>
            </a:pPr>
            <a:r>
              <a:rPr lang="ja-JP" altLang="en-US" sz="1600" dirty="0">
                <a:latin typeface="BIZ UDPゴシック" panose="020B0400000000000000" pitchFamily="50" charset="-128"/>
                <a:ea typeface="BIZ UDPゴシック" panose="020B0400000000000000" pitchFamily="50" charset="-128"/>
                <a:cs typeface="+mn-lt"/>
              </a:rPr>
              <a:t>○市町村においては、</a:t>
            </a:r>
            <a:r>
              <a:rPr lang="ja-JP" altLang="en-US" sz="1600" b="1" u="sng" dirty="0">
                <a:latin typeface="BIZ UDPゴシック" panose="020B0400000000000000" pitchFamily="50" charset="-128"/>
                <a:ea typeface="BIZ UDPゴシック" panose="020B0400000000000000" pitchFamily="50" charset="-128"/>
                <a:cs typeface="+mn-lt"/>
              </a:rPr>
              <a:t>総じて少子化の課題を認識しているものの、その対策に取り組んでいる市町村は</a:t>
            </a:r>
            <a:r>
              <a:rPr lang="en-US" altLang="ja-JP" sz="1600" b="1" u="sng" dirty="0">
                <a:latin typeface="BIZ UDPゴシック" panose="020B0400000000000000" pitchFamily="50" charset="-128"/>
                <a:ea typeface="BIZ UDPゴシック" panose="020B0400000000000000" pitchFamily="50" charset="-128"/>
                <a:cs typeface="+mn-lt"/>
              </a:rPr>
              <a:t>12</a:t>
            </a:r>
            <a:r>
              <a:rPr lang="ja-JP" altLang="en-US" sz="1600" b="1" u="sng" dirty="0">
                <a:latin typeface="BIZ UDPゴシック" panose="020B0400000000000000" pitchFamily="50" charset="-128"/>
                <a:ea typeface="BIZ UDPゴシック" panose="020B0400000000000000" pitchFamily="50" charset="-128"/>
                <a:cs typeface="+mn-lt"/>
              </a:rPr>
              <a:t>市町</a:t>
            </a:r>
            <a:r>
              <a:rPr lang="ja-JP" sz="1600" b="1" i="0" u="sng" strike="noStrike" kern="1200" cap="none" spc="0" baseline="0" dirty="0">
                <a:uFillTx/>
                <a:latin typeface="BIZ UDPゴシック" panose="020B0400000000000000" pitchFamily="50" charset="-128"/>
                <a:ea typeface="BIZ UDPゴシック" panose="020B0400000000000000" pitchFamily="50" charset="-128"/>
                <a:cs typeface="+mn-lt"/>
              </a:rPr>
              <a:t>（</a:t>
            </a:r>
            <a:r>
              <a:rPr lang="en-US" altLang="ja-JP" sz="1600" b="1" u="sng" dirty="0">
                <a:latin typeface="BIZ UDPゴシック" panose="020B0400000000000000" pitchFamily="50" charset="-128"/>
                <a:ea typeface="BIZ UDPゴシック" panose="020B0400000000000000" pitchFamily="50" charset="-128"/>
                <a:cs typeface="+mn-lt"/>
              </a:rPr>
              <a:t>27.9</a:t>
            </a:r>
            <a:r>
              <a:rPr lang="ja-JP" altLang="en-US" sz="1600" b="1" u="sng" dirty="0">
                <a:latin typeface="BIZ UDPゴシック" panose="020B0400000000000000" pitchFamily="50" charset="-128"/>
                <a:ea typeface="BIZ UDPゴシック" panose="020B0400000000000000" pitchFamily="50" charset="-128"/>
                <a:cs typeface="+mn-lt"/>
              </a:rPr>
              <a:t>％）に留まる</a:t>
            </a:r>
            <a:r>
              <a:rPr lang="ja-JP" altLang="en-US" sz="1600" dirty="0">
                <a:latin typeface="BIZ UDPゴシック" panose="020B0400000000000000" pitchFamily="50" charset="-128"/>
                <a:ea typeface="BIZ UDPゴシック" panose="020B0400000000000000" pitchFamily="50" charset="-128"/>
                <a:cs typeface="+mn-lt"/>
              </a:rPr>
              <a:t>など</a:t>
            </a:r>
          </a:p>
          <a:p>
            <a:pPr defTabSz="457200">
              <a:lnSpc>
                <a:spcPts val="2500"/>
              </a:lnSpc>
              <a:defRPr sz="1800" b="0" i="0" u="none" strike="noStrike" kern="0" cap="none" spc="0" baseline="0">
                <a:solidFill>
                  <a:srgbClr val="000000"/>
                </a:solidFill>
                <a:uFillTx/>
              </a:defRPr>
            </a:pPr>
            <a:r>
              <a:rPr lang="ja-JP" altLang="en-US" sz="1600" dirty="0">
                <a:latin typeface="BIZ UDPゴシック" panose="020B0400000000000000" pitchFamily="50" charset="-128"/>
                <a:ea typeface="BIZ UDPゴシック" panose="020B0400000000000000" pitchFamily="50" charset="-128"/>
                <a:cs typeface="+mn-lt"/>
              </a:rPr>
              <a:t>　予算や人員面、組織体制の課題との回答とともに、</a:t>
            </a:r>
            <a:r>
              <a:rPr lang="ja-JP" altLang="en-US" sz="1600" b="1" u="sng" dirty="0">
                <a:latin typeface="BIZ UDPゴシック" panose="020B0400000000000000" pitchFamily="50" charset="-128"/>
                <a:ea typeface="BIZ UDPゴシック" panose="020B0400000000000000" pitchFamily="50" charset="-128"/>
                <a:cs typeface="+mn-lt"/>
              </a:rPr>
              <a:t>「有効な少子化対策がわからない」との回答が半数近くあった</a:t>
            </a:r>
            <a:r>
              <a:rPr lang="ja-JP" altLang="en-US" sz="1600" dirty="0">
                <a:latin typeface="BIZ UDPゴシック" panose="020B0400000000000000" pitchFamily="50" charset="-128"/>
                <a:ea typeface="BIZ UDPゴシック" panose="020B0400000000000000" pitchFamily="50" charset="-128"/>
                <a:cs typeface="+mn-lt"/>
              </a:rPr>
              <a:t>。</a:t>
            </a:r>
            <a:endParaRPr lang="ja-JP" altLang="en-US" sz="1600" dirty="0">
              <a:latin typeface="BIZ UDPゴシック" panose="020B0400000000000000" pitchFamily="50" charset="-128"/>
              <a:ea typeface="BIZ UDPゴシック" panose="020B0400000000000000" pitchFamily="50" charset="-128"/>
            </a:endParaRPr>
          </a:p>
          <a:p>
            <a:pPr defTabSz="457200">
              <a:lnSpc>
                <a:spcPts val="2500"/>
              </a:lnSpc>
              <a:defRPr sz="1800" b="0" i="0" u="none" strike="noStrike" kern="0" cap="none" spc="0" baseline="0">
                <a:solidFill>
                  <a:srgbClr val="000000"/>
                </a:solidFill>
                <a:uFillTx/>
              </a:defRPr>
            </a:pPr>
            <a:r>
              <a:rPr lang="ja-JP" altLang="en-US" sz="1600" dirty="0">
                <a:latin typeface="BIZ UDPゴシック" panose="020B0400000000000000" pitchFamily="50" charset="-128"/>
                <a:ea typeface="BIZ UDPゴシック" panose="020B0400000000000000" pitchFamily="50" charset="-128"/>
                <a:cs typeface="+mn-lt"/>
              </a:rPr>
              <a:t>○特に、婚活・結婚支援については、先進的と考えられる施策を実施している市町村は少数であり、</a:t>
            </a:r>
            <a:r>
              <a:rPr lang="ja-JP" altLang="en-US" sz="1600" b="1" u="sng" dirty="0">
                <a:latin typeface="BIZ UDPゴシック" panose="020B0400000000000000" pitchFamily="50" charset="-128"/>
                <a:ea typeface="BIZ UDPゴシック" panose="020B0400000000000000" pitchFamily="50" charset="-128"/>
                <a:cs typeface="+mn-lt"/>
              </a:rPr>
              <a:t>婚活支援を検討するにあたって、「市町村</a:t>
            </a:r>
            <a:endParaRPr lang="en-US" altLang="ja-JP" sz="1600" b="1" u="sng" dirty="0">
              <a:latin typeface="BIZ UDPゴシック" panose="020B0400000000000000" pitchFamily="50" charset="-128"/>
              <a:ea typeface="BIZ UDPゴシック" panose="020B0400000000000000" pitchFamily="50" charset="-128"/>
              <a:cs typeface="+mn-lt"/>
            </a:endParaRPr>
          </a:p>
          <a:p>
            <a:pPr defTabSz="457200">
              <a:lnSpc>
                <a:spcPts val="2500"/>
              </a:lnSpc>
              <a:defRPr sz="1800" b="0" i="0" u="none" strike="noStrike" kern="0" cap="none" spc="0" baseline="0">
                <a:solidFill>
                  <a:srgbClr val="000000"/>
                </a:solidFill>
                <a:uFillTx/>
              </a:defRPr>
            </a:pPr>
            <a:r>
              <a:rPr lang="ja-JP" altLang="en-US" sz="1600" b="1" dirty="0">
                <a:latin typeface="BIZ UDPゴシック" panose="020B0400000000000000" pitchFamily="50" charset="-128"/>
                <a:ea typeface="BIZ UDPゴシック" panose="020B0400000000000000" pitchFamily="50" charset="-128"/>
                <a:cs typeface="+mn-lt"/>
              </a:rPr>
              <a:t>　</a:t>
            </a:r>
            <a:r>
              <a:rPr lang="ja-JP" altLang="en-US" sz="1600" b="1" u="sng" dirty="0">
                <a:latin typeface="BIZ UDPゴシック" panose="020B0400000000000000" pitchFamily="50" charset="-128"/>
                <a:ea typeface="BIZ UDPゴシック" panose="020B0400000000000000" pitchFamily="50" charset="-128"/>
                <a:cs typeface="+mn-lt"/>
              </a:rPr>
              <a:t>単位では成果が出しづらい」と考えている</a:t>
            </a:r>
            <a:r>
              <a:rPr lang="ja-JP" sz="1600" b="1" i="0" u="sng" strike="noStrike" kern="1200" cap="none" spc="0" baseline="0" dirty="0">
                <a:uFillTx/>
                <a:latin typeface="BIZ UDPゴシック" panose="020B0400000000000000" pitchFamily="50" charset="-128"/>
                <a:ea typeface="BIZ UDPゴシック" panose="020B0400000000000000" pitchFamily="50" charset="-128"/>
                <a:cs typeface="+mn-lt"/>
              </a:rPr>
              <a:t>市町村</a:t>
            </a:r>
            <a:r>
              <a:rPr lang="ja-JP" altLang="en-US" sz="1600" b="1" u="sng" dirty="0">
                <a:latin typeface="BIZ UDPゴシック" panose="020B0400000000000000" pitchFamily="50" charset="-128"/>
                <a:ea typeface="BIZ UDPゴシック" panose="020B0400000000000000" pitchFamily="50" charset="-128"/>
                <a:cs typeface="+mn-lt"/>
              </a:rPr>
              <a:t>が半数近くあった</a:t>
            </a:r>
            <a:r>
              <a:rPr lang="ja-JP" altLang="en-US" sz="1600" dirty="0">
                <a:latin typeface="BIZ UDPゴシック" panose="020B0400000000000000" pitchFamily="50" charset="-128"/>
                <a:ea typeface="BIZ UDPゴシック" panose="020B0400000000000000" pitchFamily="50" charset="-128"/>
                <a:cs typeface="+mn-lt"/>
              </a:rPr>
              <a:t>。</a:t>
            </a:r>
            <a:r>
              <a:rPr lang="ja-JP" altLang="en-US" sz="1600" b="1" u="sng" dirty="0">
                <a:latin typeface="BIZ UDPゴシック" panose="020B0400000000000000" pitchFamily="50" charset="-128"/>
                <a:ea typeface="BIZ UDPゴシック" panose="020B0400000000000000" pitchFamily="50" charset="-128"/>
                <a:cs typeface="+mn-lt"/>
              </a:rPr>
              <a:t>ライフデザイ</a:t>
            </a:r>
            <a:r>
              <a:rPr lang="ja-JP" sz="1600" b="1" i="0" u="sng" strike="noStrike" kern="1200" cap="none" spc="0" baseline="0" dirty="0">
                <a:uFillTx/>
                <a:latin typeface="BIZ UDPゴシック" panose="020B0400000000000000" pitchFamily="50" charset="-128"/>
                <a:ea typeface="BIZ UDPゴシック" panose="020B0400000000000000" pitchFamily="50" charset="-128"/>
                <a:cs typeface="+mn-lt"/>
              </a:rPr>
              <a:t>ン</a:t>
            </a:r>
            <a:r>
              <a:rPr lang="ja-JP" altLang="en-US" sz="1600" b="1" u="sng" dirty="0">
                <a:latin typeface="BIZ UDPゴシック" panose="020B0400000000000000" pitchFamily="50" charset="-128"/>
                <a:ea typeface="BIZ UDPゴシック" panose="020B0400000000000000" pitchFamily="50" charset="-128"/>
                <a:cs typeface="+mn-lt"/>
              </a:rPr>
              <a:t>についても、</a:t>
            </a:r>
            <a:r>
              <a:rPr lang="ja-JP" altLang="en-US" sz="1600" dirty="0">
                <a:latin typeface="BIZ UDPゴシック" panose="020B0400000000000000" pitchFamily="50" charset="-128"/>
                <a:ea typeface="BIZ UDPゴシック" panose="020B0400000000000000" pitchFamily="50" charset="-128"/>
                <a:cs typeface="+mn-lt"/>
              </a:rPr>
              <a:t>予算や人員面の他、</a:t>
            </a:r>
            <a:r>
              <a:rPr lang="ja-JP" altLang="en-US" sz="1600" b="1" u="sng" dirty="0">
                <a:latin typeface="BIZ UDPゴシック" panose="020B0400000000000000" pitchFamily="50" charset="-128"/>
                <a:ea typeface="BIZ UDPゴシック" panose="020B0400000000000000" pitchFamily="50" charset="-128"/>
                <a:cs typeface="+mn-lt"/>
              </a:rPr>
              <a:t>「成果の測定が難しい」</a:t>
            </a:r>
            <a:endParaRPr lang="en-US" altLang="ja-JP" sz="1600" b="1" u="sng" dirty="0">
              <a:latin typeface="BIZ UDPゴシック" panose="020B0400000000000000" pitchFamily="50" charset="-128"/>
              <a:ea typeface="BIZ UDPゴシック" panose="020B0400000000000000" pitchFamily="50" charset="-128"/>
              <a:cs typeface="+mn-lt"/>
            </a:endParaRPr>
          </a:p>
          <a:p>
            <a:pPr defTabSz="457200">
              <a:lnSpc>
                <a:spcPts val="2500"/>
              </a:lnSpc>
              <a:defRPr sz="1800" b="0" i="0" u="none" strike="noStrike" kern="0" cap="none" spc="0" baseline="0">
                <a:solidFill>
                  <a:srgbClr val="000000"/>
                </a:solidFill>
                <a:uFillTx/>
              </a:defRPr>
            </a:pPr>
            <a:r>
              <a:rPr lang="ja-JP" altLang="en-US" sz="1600" b="1" dirty="0">
                <a:latin typeface="BIZ UDPゴシック" panose="020B0400000000000000" pitchFamily="50" charset="-128"/>
                <a:ea typeface="BIZ UDPゴシック" panose="020B0400000000000000" pitchFamily="50" charset="-128"/>
                <a:cs typeface="+mn-lt"/>
              </a:rPr>
              <a:t>　</a:t>
            </a:r>
            <a:r>
              <a:rPr lang="ja-JP" altLang="en-US" sz="1600" b="1" u="sng" dirty="0">
                <a:latin typeface="BIZ UDPゴシック" panose="020B0400000000000000" pitchFamily="50" charset="-128"/>
                <a:ea typeface="BIZ UDPゴシック" panose="020B0400000000000000" pitchFamily="50" charset="-128"/>
                <a:cs typeface="+mn-lt"/>
              </a:rPr>
              <a:t>との回答が半数以上であった。</a:t>
            </a:r>
            <a:endParaRPr lang="ja-JP" altLang="en-US" sz="1600" b="1" u="sng" dirty="0">
              <a:latin typeface="BIZ UDPゴシック" panose="020B0400000000000000" pitchFamily="50" charset="-128"/>
              <a:ea typeface="BIZ UDPゴシック" panose="020B0400000000000000" pitchFamily="50" charset="-128"/>
            </a:endParaRPr>
          </a:p>
          <a:p>
            <a:pPr defTabSz="457200">
              <a:lnSpc>
                <a:spcPts val="2500"/>
              </a:lnSpc>
              <a:defRPr sz="1800" b="0" i="0" u="none" strike="noStrike" kern="0" cap="none" spc="0" baseline="0">
                <a:solidFill>
                  <a:srgbClr val="000000"/>
                </a:solidFill>
                <a:uFillTx/>
              </a:defRPr>
            </a:pPr>
            <a:r>
              <a:rPr lang="ja-JP" altLang="en-US" sz="1600" dirty="0">
                <a:latin typeface="BIZ UDPゴシック" panose="020B0400000000000000" pitchFamily="50" charset="-128"/>
                <a:ea typeface="BIZ UDPゴシック" panose="020B0400000000000000" pitchFamily="50" charset="-128"/>
                <a:cs typeface="+mn-lt"/>
              </a:rPr>
              <a:t>○妊娠・出産支援については、</a:t>
            </a:r>
            <a:r>
              <a:rPr lang="en-US" altLang="ja-JP" sz="1600" dirty="0">
                <a:latin typeface="BIZ UDPゴシック" panose="020B0400000000000000" pitchFamily="50" charset="-128"/>
                <a:ea typeface="BIZ UDPゴシック" panose="020B0400000000000000" pitchFamily="50" charset="-128"/>
                <a:cs typeface="+mn-lt"/>
              </a:rPr>
              <a:t>23</a:t>
            </a:r>
            <a:r>
              <a:rPr lang="ja-JP" altLang="en-US" sz="1600" dirty="0">
                <a:latin typeface="BIZ UDPゴシック" panose="020B0400000000000000" pitchFamily="50" charset="-128"/>
                <a:ea typeface="BIZ UDPゴシック" panose="020B0400000000000000" pitchFamily="50" charset="-128"/>
                <a:cs typeface="+mn-lt"/>
              </a:rPr>
              <a:t>市町で保険適用外の不育・不妊治療費助成を行っている他、妊婦歯科検診費用の助成（</a:t>
            </a:r>
            <a:r>
              <a:rPr lang="en-US" altLang="ja-JP" sz="1600" dirty="0">
                <a:latin typeface="BIZ UDPゴシック" panose="020B0400000000000000" pitchFamily="50" charset="-128"/>
                <a:ea typeface="BIZ UDPゴシック" panose="020B0400000000000000" pitchFamily="50" charset="-128"/>
                <a:cs typeface="+mn-lt"/>
              </a:rPr>
              <a:t>32</a:t>
            </a:r>
            <a:r>
              <a:rPr lang="ja-JP" altLang="en-US" sz="1600" dirty="0">
                <a:latin typeface="BIZ UDPゴシック" panose="020B0400000000000000" pitchFamily="50" charset="-128"/>
                <a:ea typeface="BIZ UDPゴシック" panose="020B0400000000000000" pitchFamily="50" charset="-128"/>
                <a:cs typeface="+mn-lt"/>
              </a:rPr>
              <a:t>市町）、助産師等</a:t>
            </a:r>
            <a:endParaRPr lang="en-US" altLang="ja-JP" sz="1600" dirty="0">
              <a:latin typeface="BIZ UDPゴシック" panose="020B0400000000000000" pitchFamily="50" charset="-128"/>
              <a:ea typeface="BIZ UDPゴシック" panose="020B0400000000000000" pitchFamily="50" charset="-128"/>
              <a:cs typeface="+mn-lt"/>
            </a:endParaRPr>
          </a:p>
          <a:p>
            <a:pPr defTabSz="457200">
              <a:lnSpc>
                <a:spcPts val="2500"/>
              </a:lnSpc>
              <a:defRPr sz="1800" b="0" i="0" u="none" strike="noStrike" kern="0" cap="none" spc="0" baseline="0">
                <a:solidFill>
                  <a:srgbClr val="000000"/>
                </a:solidFill>
                <a:uFillTx/>
              </a:defRPr>
            </a:pPr>
            <a:r>
              <a:rPr lang="ja-JP" altLang="en-US" sz="1600" dirty="0">
                <a:latin typeface="BIZ UDPゴシック" panose="020B0400000000000000" pitchFamily="50" charset="-128"/>
                <a:ea typeface="BIZ UDPゴシック"/>
                <a:cs typeface="+mn-lt"/>
              </a:rPr>
              <a:t>　による妊娠・出産の支援（</a:t>
            </a:r>
            <a:r>
              <a:rPr lang="en-US" altLang="ja-JP" sz="1600" dirty="0">
                <a:latin typeface="BIZ UDPゴシック" panose="020B0400000000000000" pitchFamily="50" charset="-128"/>
                <a:ea typeface="BIZ UDPゴシック"/>
                <a:cs typeface="+mn-lt"/>
              </a:rPr>
              <a:t>35</a:t>
            </a:r>
            <a:r>
              <a:rPr lang="ja-JP" altLang="en-US" sz="1600" dirty="0">
                <a:latin typeface="BIZ UDPゴシック" panose="020B0400000000000000" pitchFamily="50" charset="-128"/>
                <a:ea typeface="BIZ UDPゴシック"/>
                <a:cs typeface="+mn-lt"/>
              </a:rPr>
              <a:t>市町</a:t>
            </a:r>
            <a:r>
              <a:rPr lang="ja-JP" sz="1600" i="0" u="none" strike="noStrike" kern="1200" cap="none" spc="0" baseline="0" dirty="0">
                <a:uFillTx/>
                <a:latin typeface="BIZ UDPゴシック" panose="020B0400000000000000" pitchFamily="50" charset="-128"/>
                <a:ea typeface="BIZ UDPゴシック"/>
                <a:cs typeface="+mn-lt"/>
              </a:rPr>
              <a:t>）</a:t>
            </a:r>
            <a:r>
              <a:rPr lang="ja-JP" altLang="en-US" sz="1600" dirty="0">
                <a:latin typeface="BIZ UDPゴシック" panose="020B0400000000000000" pitchFamily="50" charset="-128"/>
                <a:ea typeface="BIZ UDPゴシック"/>
                <a:cs typeface="+mn-lt"/>
              </a:rPr>
              <a:t>など、多くの市町村で独自支援に取り組まれている。</a:t>
            </a:r>
            <a:endParaRPr lang="en-US" altLang="ja-JP" sz="1600" dirty="0">
              <a:latin typeface="BIZ UDPゴシック" panose="020B0400000000000000" pitchFamily="50" charset="-128"/>
              <a:ea typeface="BIZ UDPゴシック"/>
              <a:cs typeface="+mn-lt"/>
            </a:endParaRPr>
          </a:p>
          <a:p>
            <a:pPr defTabSz="457200">
              <a:lnSpc>
                <a:spcPts val="2500"/>
              </a:lnSpc>
              <a:defRPr sz="1800" b="0" i="0" u="none" strike="noStrike" kern="0" cap="none" spc="0" baseline="0">
                <a:solidFill>
                  <a:srgbClr val="000000"/>
                </a:solidFill>
                <a:uFillTx/>
              </a:defRPr>
            </a:pPr>
            <a:r>
              <a:rPr lang="ja-JP" altLang="en-US" sz="1600" dirty="0">
                <a:latin typeface="BIZ UDPゴシック" panose="020B0400000000000000" pitchFamily="50" charset="-128"/>
                <a:ea typeface="BIZ UDPゴシック"/>
                <a:cs typeface="+mn-lt"/>
              </a:rPr>
              <a:t>○保育・子育て支援施策については、全ての市町村で多岐</a:t>
            </a:r>
            <a:r>
              <a:rPr lang="ja-JP" altLang="en-US" sz="1600" dirty="0">
                <a:latin typeface="BIZ UDPゴシック" panose="020B0400000000000000" pitchFamily="50" charset="-128"/>
                <a:ea typeface="BIZ UDPゴシック" panose="020B0400000000000000" pitchFamily="50" charset="-128"/>
                <a:cs typeface="+mn-lt"/>
              </a:rPr>
              <a:t>にわたる事業が実施されている。</a:t>
            </a:r>
            <a:endParaRPr lang="en-US" altLang="ja-JP" sz="1600" dirty="0">
              <a:latin typeface="BIZ UDPゴシック" panose="020B0400000000000000" pitchFamily="50" charset="-128"/>
              <a:ea typeface="BIZ UDPゴシック" panose="020B0400000000000000" pitchFamily="50" charset="-128"/>
              <a:cs typeface="+mn-lt"/>
            </a:endParaRPr>
          </a:p>
          <a:p>
            <a:pPr defTabSz="457200">
              <a:lnSpc>
                <a:spcPts val="2500"/>
              </a:lnSpc>
              <a:defRPr sz="1800" b="0" i="0" u="none" strike="noStrike" kern="0" cap="none" spc="0" baseline="0">
                <a:solidFill>
                  <a:srgbClr val="000000"/>
                </a:solidFill>
                <a:uFillTx/>
              </a:defRPr>
            </a:pPr>
            <a:r>
              <a:rPr lang="ja-JP" altLang="en-US" sz="1600" dirty="0">
                <a:latin typeface="BIZ UDPゴシック" panose="020B0400000000000000" pitchFamily="50" charset="-128"/>
                <a:ea typeface="BIZ UDPゴシック" panose="020B0400000000000000" pitchFamily="50" charset="-128"/>
                <a:cs typeface="+mn-lt"/>
              </a:rPr>
              <a:t>○一方、</a:t>
            </a:r>
            <a:r>
              <a:rPr lang="ja-JP" altLang="en-US" sz="1600" b="1" u="sng" dirty="0">
                <a:latin typeface="BIZ UDPゴシック" panose="020B0400000000000000" pitchFamily="50" charset="-128"/>
                <a:ea typeface="BIZ UDPゴシック" panose="020B0400000000000000" pitchFamily="50" charset="-128"/>
                <a:cs typeface="+mn-lt"/>
              </a:rPr>
              <a:t>働き方改革や共育て（共育）を促進するための企業や従業員等への支援や居住支援については、市町村の半数程度に留まる。</a:t>
            </a:r>
            <a:endParaRPr lang="ja-JP" altLang="en-US" sz="1600" b="1" dirty="0">
              <a:ea typeface="BIZ UDPゴシック"/>
            </a:endParaRPr>
          </a:p>
          <a:p>
            <a:pPr defTabSz="457200">
              <a:lnSpc>
                <a:spcPct val="150000"/>
              </a:lnSpc>
              <a:defRPr sz="1800" b="0" i="0" u="none" strike="noStrike" kern="0" cap="none" spc="0" baseline="0">
                <a:solidFill>
                  <a:srgbClr val="000000"/>
                </a:solidFill>
                <a:uFillTx/>
              </a:defRPr>
            </a:pPr>
            <a:endParaRPr lang="ja-JP" altLang="en-US" sz="1600" b="1" dirty="0">
              <a:ea typeface="BIZ UDPゴシック"/>
            </a:endParaRPr>
          </a:p>
          <a:p>
            <a:pPr defTabSz="457200">
              <a:lnSpc>
                <a:spcPct val="150000"/>
              </a:lnSpc>
              <a:defRPr sz="1800" b="0" i="0" u="none" strike="noStrike" kern="0" cap="none" spc="0" baseline="0">
                <a:solidFill>
                  <a:srgbClr val="000000"/>
                </a:solidFill>
                <a:uFillTx/>
              </a:defRPr>
            </a:pPr>
            <a:endParaRPr lang="ja-JP" altLang="en-US" sz="1600" b="1" dirty="0">
              <a:ea typeface="BIZ UDPゴシック"/>
            </a:endParaRPr>
          </a:p>
          <a:p>
            <a:pPr defTabSz="457200">
              <a:lnSpc>
                <a:spcPct val="150000"/>
              </a:lnSpc>
              <a:defRPr sz="1800" b="0" i="0" u="none" strike="noStrike" kern="0" cap="none" spc="0" baseline="0">
                <a:solidFill>
                  <a:srgbClr val="000000"/>
                </a:solidFill>
                <a:uFillTx/>
              </a:defRPr>
            </a:pPr>
            <a:endParaRPr lang="ja-JP" altLang="en-US" sz="1600" b="1" dirty="0">
              <a:ea typeface="BIZ UDPゴシック"/>
            </a:endParaRPr>
          </a:p>
        </p:txBody>
      </p:sp>
      <p:sp>
        <p:nvSpPr>
          <p:cNvPr id="16" name="正方形/長方形 15">
            <a:extLst>
              <a:ext uri="{FF2B5EF4-FFF2-40B4-BE49-F238E27FC236}">
                <a16:creationId xmlns:a16="http://schemas.microsoft.com/office/drawing/2014/main" id="{228D4309-A046-4BAE-8AB9-4F00B47EB8E4}"/>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０３　調査結果（他府県事例）</a:t>
            </a:r>
            <a:endParaRPr lang="ja-JP" altLang="ja-JP" sz="2000" b="1" i="0" u="none" strike="noStrike" kern="1200" cap="none" spc="0" baseline="0" dirty="0">
              <a:solidFill>
                <a:schemeClr val="bg1"/>
              </a:solidFill>
              <a:uFillTx/>
              <a:latin typeface="BIZ UDPゴシック" pitchFamily="50"/>
              <a:ea typeface="BIZ UDPゴシック" pitchFamily="50"/>
            </a:endParaRPr>
          </a:p>
        </p:txBody>
      </p:sp>
      <p:sp>
        <p:nvSpPr>
          <p:cNvPr id="17" name="正方形/長方形 16">
            <a:extLst>
              <a:ext uri="{FF2B5EF4-FFF2-40B4-BE49-F238E27FC236}">
                <a16:creationId xmlns:a16="http://schemas.microsoft.com/office/drawing/2014/main" id="{7BAA445A-F8B4-409E-B4AB-339F7A061A90}"/>
              </a:ext>
            </a:extLst>
          </p:cNvPr>
          <p:cNvSpPr/>
          <p:nvPr/>
        </p:nvSpPr>
        <p:spPr>
          <a:xfrm>
            <a:off x="0" y="5480047"/>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i="0" u="none" strike="noStrike" kern="1200" cap="none" spc="0" baseline="0" dirty="0">
                <a:solidFill>
                  <a:srgbClr val="FFFFFF"/>
                </a:solidFill>
                <a:uFillTx/>
                <a:latin typeface="BIZ UDPゴシック" pitchFamily="50"/>
                <a:ea typeface="BIZ UDPゴシック" pitchFamily="50"/>
              </a:rPr>
              <a:t>03</a:t>
            </a:r>
            <a:r>
              <a:rPr lang="ja-JP" altLang="en-US" sz="2000" b="1" i="0" u="none" strike="noStrike" kern="1200" cap="none" spc="0" baseline="0" dirty="0">
                <a:solidFill>
                  <a:srgbClr val="FFFFFF"/>
                </a:solidFill>
                <a:uFillTx/>
                <a:latin typeface="BIZ UDPゴシック" pitchFamily="50"/>
                <a:ea typeface="BIZ UDPゴシック" pitchFamily="50"/>
              </a:rPr>
              <a:t>　調査結果</a:t>
            </a:r>
            <a:r>
              <a:rPr lang="ja-JP" altLang="ja-JP" sz="2000" b="1" i="0" u="none" strike="noStrike" kern="1200" cap="none" spc="0" baseline="0" dirty="0">
                <a:solidFill>
                  <a:srgbClr val="FFFFFF"/>
                </a:solidFill>
                <a:uFillTx/>
                <a:latin typeface="BIZ UDPゴシック" pitchFamily="50"/>
                <a:ea typeface="BIZ UDPゴシック" pitchFamily="50"/>
              </a:rPr>
              <a:t>（市町村</a:t>
            </a:r>
            <a:r>
              <a:rPr lang="ja-JP" altLang="ja-JP" sz="2000" b="1" i="0" u="none" strike="noStrike" kern="1200" cap="none" spc="0" baseline="0" dirty="0">
                <a:solidFill>
                  <a:schemeClr val="bg1"/>
                </a:solidFill>
                <a:uFillTx/>
                <a:latin typeface="BIZ UDPゴシック" pitchFamily="50"/>
                <a:ea typeface="BIZ UDPゴシック" pitchFamily="50"/>
              </a:rPr>
              <a:t>アンケート）</a:t>
            </a:r>
          </a:p>
        </p:txBody>
      </p:sp>
      <p:sp>
        <p:nvSpPr>
          <p:cNvPr id="9" name="スライド番号プレースホルダー 10">
            <a:extLst>
              <a:ext uri="{FF2B5EF4-FFF2-40B4-BE49-F238E27FC236}">
                <a16:creationId xmlns:a16="http://schemas.microsoft.com/office/drawing/2014/main" id="{22160BF1-73D5-4B26-A314-47F8F6A53102}"/>
              </a:ext>
            </a:extLst>
          </p:cNvPr>
          <p:cNvSpPr txBox="1">
            <a:spLocks/>
          </p:cNvSpPr>
          <p:nvPr/>
        </p:nvSpPr>
        <p:spPr>
          <a:xfrm>
            <a:off x="12189175" y="9095725"/>
            <a:ext cx="444714"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６</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1">
            <a:extLst>
              <a:ext uri="{FF2B5EF4-FFF2-40B4-BE49-F238E27FC236}">
                <a16:creationId xmlns:a16="http://schemas.microsoft.com/office/drawing/2014/main" id="{9EFBCB9C-1D58-4A15-9F72-59A2D5CE288A}"/>
              </a:ext>
            </a:extLst>
          </p:cNvPr>
          <p:cNvSpPr/>
          <p:nvPr/>
        </p:nvSpPr>
        <p:spPr>
          <a:xfrm>
            <a:off x="-12838" y="499220"/>
            <a:ext cx="12780000" cy="8743634"/>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sp>
        <p:nvSpPr>
          <p:cNvPr id="17" name="テキスト ボックス 16">
            <a:extLst>
              <a:ext uri="{FF2B5EF4-FFF2-40B4-BE49-F238E27FC236}">
                <a16:creationId xmlns:a16="http://schemas.microsoft.com/office/drawing/2014/main" id="{89F8654F-D3F5-40FA-AB94-77AA7B12FD84}"/>
              </a:ext>
            </a:extLst>
          </p:cNvPr>
          <p:cNvSpPr txBox="1"/>
          <p:nvPr/>
        </p:nvSpPr>
        <p:spPr>
          <a:xfrm>
            <a:off x="317831" y="7565760"/>
            <a:ext cx="12224070" cy="1569660"/>
          </a:xfrm>
          <a:prstGeom prst="rect">
            <a:avLst/>
          </a:prstGeom>
          <a:ln w="9525">
            <a:solidFill>
              <a:srgbClr val="002060"/>
            </a:solidFill>
          </a:ln>
        </p:spPr>
        <p:style>
          <a:lnRef idx="2">
            <a:schemeClr val="dk1"/>
          </a:lnRef>
          <a:fillRef idx="1">
            <a:schemeClr val="lt1"/>
          </a:fillRef>
          <a:effectRef idx="0">
            <a:schemeClr val="dk1"/>
          </a:effectRef>
          <a:fontRef idx="minor">
            <a:schemeClr val="dk1"/>
          </a:fontRef>
        </p:style>
        <p:txBody>
          <a:bodyPr wrap="square">
            <a:spAutoFit/>
          </a:bodyPr>
          <a:lstStyle/>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p:txBody>
      </p:sp>
      <p:sp>
        <p:nvSpPr>
          <p:cNvPr id="15" name="正方形/長方形 1">
            <a:extLst>
              <a:ext uri="{FF2B5EF4-FFF2-40B4-BE49-F238E27FC236}">
                <a16:creationId xmlns:a16="http://schemas.microsoft.com/office/drawing/2014/main" id="{319287C0-970D-4260-B132-F37D2A789275}"/>
              </a:ext>
            </a:extLst>
          </p:cNvPr>
          <p:cNvSpPr/>
          <p:nvPr/>
        </p:nvSpPr>
        <p:spPr>
          <a:xfrm>
            <a:off x="89567" y="1056991"/>
            <a:ext cx="12510609" cy="1204096"/>
          </a:xfrm>
          <a:prstGeom prst="rect">
            <a:avLst/>
          </a:prstGeom>
          <a:noFill/>
          <a:ln w="12701" cap="flat">
            <a:noFill/>
            <a:prstDash val="solid"/>
            <a:miter/>
          </a:ln>
        </p:spPr>
        <p:txBody>
          <a:bodyPr vert="horz" wrap="square" lIns="91440" tIns="45720" rIns="91440" bIns="45720" anchor="b" anchorCtr="0" compatLnSpc="1">
            <a:noAutofit/>
          </a:bodyPr>
          <a:lstStyle/>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solidFill>
                  <a:srgbClr val="000000"/>
                </a:solidFill>
                <a:latin typeface="BIZ UDPゴシック" panose="020B0400000000000000" pitchFamily="50" charset="-128"/>
                <a:ea typeface="BIZ UDPゴシック" panose="020B0400000000000000" pitchFamily="50" charset="-128"/>
              </a:rPr>
              <a:t>　少子化対策調査を踏まえ、少子化の要因を</a:t>
            </a:r>
            <a:r>
              <a:rPr lang="ja-JP" altLang="en-US" dirty="0">
                <a:solidFill>
                  <a:srgbClr val="FF0000"/>
                </a:solidFill>
                <a:latin typeface="BIZ UDPゴシック" panose="020B0400000000000000" pitchFamily="50" charset="-128"/>
                <a:ea typeface="BIZ UDPゴシック" panose="020B0400000000000000" pitchFamily="50" charset="-128"/>
              </a:rPr>
              <a:t>「結婚の壁」「</a:t>
            </a:r>
            <a:r>
              <a:rPr lang="en-US" altLang="ja-JP" dirty="0">
                <a:solidFill>
                  <a:srgbClr val="FF0000"/>
                </a:solidFill>
                <a:latin typeface="BIZ UDPゴシック" panose="020B0400000000000000" pitchFamily="50" charset="-128"/>
                <a:ea typeface="BIZ UDPゴシック" panose="020B0400000000000000" pitchFamily="50" charset="-128"/>
              </a:rPr>
              <a:t>1 </a:t>
            </a:r>
            <a:r>
              <a:rPr lang="ja-JP" altLang="en-US" dirty="0">
                <a:solidFill>
                  <a:srgbClr val="FF0000"/>
                </a:solidFill>
                <a:latin typeface="BIZ UDPゴシック" panose="020B0400000000000000" pitchFamily="50" charset="-128"/>
                <a:ea typeface="BIZ UDPゴシック" panose="020B0400000000000000" pitchFamily="50" charset="-128"/>
              </a:rPr>
              <a:t>人目の壁」「</a:t>
            </a:r>
            <a:r>
              <a:rPr lang="en-US" altLang="ja-JP" dirty="0">
                <a:solidFill>
                  <a:srgbClr val="FF0000"/>
                </a:solidFill>
                <a:latin typeface="BIZ UDPゴシック" panose="020B0400000000000000" pitchFamily="50" charset="-128"/>
                <a:ea typeface="BIZ UDPゴシック" panose="020B0400000000000000" pitchFamily="50" charset="-128"/>
              </a:rPr>
              <a:t>2 </a:t>
            </a:r>
            <a:r>
              <a:rPr lang="ja-JP" altLang="en-US" dirty="0">
                <a:solidFill>
                  <a:srgbClr val="FF0000"/>
                </a:solidFill>
                <a:latin typeface="BIZ UDPゴシック" panose="020B0400000000000000" pitchFamily="50" charset="-128"/>
                <a:ea typeface="BIZ UDPゴシック" panose="020B0400000000000000" pitchFamily="50" charset="-128"/>
              </a:rPr>
              <a:t>人目の壁」</a:t>
            </a:r>
            <a:r>
              <a:rPr lang="ja-JP" altLang="en-US" dirty="0">
                <a:solidFill>
                  <a:srgbClr val="000000"/>
                </a:solidFill>
                <a:latin typeface="BIZ UDPゴシック" panose="020B0400000000000000" pitchFamily="50" charset="-128"/>
                <a:ea typeface="BIZ UDPゴシック" panose="020B0400000000000000" pitchFamily="50" charset="-128"/>
              </a:rPr>
              <a:t>の３つに焦点化。</a:t>
            </a: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solidFill>
                  <a:srgbClr val="000000"/>
                </a:solidFill>
                <a:latin typeface="BIZ UDPゴシック" panose="020B0400000000000000" pitchFamily="50" charset="-128"/>
                <a:ea typeface="BIZ UDPゴシック" panose="020B0400000000000000" pitchFamily="50" charset="-128"/>
              </a:rPr>
              <a:t>　この</a:t>
            </a:r>
            <a:r>
              <a:rPr lang="ja-JP" altLang="en-US" dirty="0">
                <a:solidFill>
                  <a:srgbClr val="FF0000"/>
                </a:solidFill>
                <a:latin typeface="BIZ UDPゴシック" panose="020B0400000000000000" pitchFamily="50" charset="-128"/>
                <a:ea typeface="BIZ UDPゴシック" panose="020B0400000000000000" pitchFamily="50" charset="-128"/>
              </a:rPr>
              <a:t>３つの壁</a:t>
            </a:r>
            <a:r>
              <a:rPr lang="ja-JP" altLang="en-US" dirty="0">
                <a:solidFill>
                  <a:srgbClr val="000000"/>
                </a:solidFill>
                <a:latin typeface="BIZ UDPゴシック" panose="020B0400000000000000" pitchFamily="50" charset="-128"/>
                <a:ea typeface="BIZ UDPゴシック" panose="020B0400000000000000" pitchFamily="50" charset="-128"/>
              </a:rPr>
              <a:t>を乗り越えるべく、多様な支援ニーズに応じたきめ細かい支援を行うために</a:t>
            </a:r>
            <a:r>
              <a:rPr lang="ja-JP" altLang="en-US" dirty="0">
                <a:solidFill>
                  <a:srgbClr val="FF0000"/>
                </a:solidFill>
                <a:latin typeface="BIZ UDPゴシック" panose="020B0400000000000000" pitchFamily="50" charset="-128"/>
                <a:ea typeface="BIZ UDPゴシック" panose="020B0400000000000000" pitchFamily="50" charset="-128"/>
              </a:rPr>
              <a:t>５つの方向性</a:t>
            </a:r>
            <a:r>
              <a:rPr lang="ja-JP" altLang="en-US" dirty="0">
                <a:solidFill>
                  <a:srgbClr val="000000"/>
                </a:solidFill>
                <a:latin typeface="BIZ UDPゴシック" panose="020B0400000000000000" pitchFamily="50" charset="-128"/>
                <a:ea typeface="BIZ UDPゴシック" panose="020B0400000000000000" pitchFamily="50" charset="-128"/>
              </a:rPr>
              <a:t>で対策を整理し、</a:t>
            </a: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solidFill>
                  <a:srgbClr val="000000"/>
                </a:solidFill>
                <a:latin typeface="BIZ UDPゴシック" panose="020B0400000000000000" pitchFamily="50" charset="-128"/>
                <a:ea typeface="BIZ UDPゴシック" panose="020B0400000000000000" pitchFamily="50" charset="-128"/>
              </a:rPr>
              <a:t>　まず、合計特殊出生率の全国平均並みをめざすとともに、中長期的に少子化傾向の反転をめざす。</a:t>
            </a:r>
            <a:endParaRPr lang="en-US" altLang="ja-JP" dirty="0">
              <a:solidFill>
                <a:srgbClr val="000000"/>
              </a:solidFill>
              <a:latin typeface="BIZ UDPゴシック" panose="020B0400000000000000" pitchFamily="50" charset="-128"/>
              <a:ea typeface="BIZ UDPゴシック" panose="020B0400000000000000" pitchFamily="50" charset="-128"/>
            </a:endParaRPr>
          </a:p>
        </p:txBody>
      </p:sp>
      <p:graphicFrame>
        <p:nvGraphicFramePr>
          <p:cNvPr id="3" name="表 5">
            <a:extLst>
              <a:ext uri="{FF2B5EF4-FFF2-40B4-BE49-F238E27FC236}">
                <a16:creationId xmlns:a16="http://schemas.microsoft.com/office/drawing/2014/main" id="{0A3CC78E-13B1-412B-AE12-C6A09E6A16FC}"/>
              </a:ext>
            </a:extLst>
          </p:cNvPr>
          <p:cNvGraphicFramePr>
            <a:graphicFrameLocks noGrp="1"/>
          </p:cNvGraphicFramePr>
          <p:nvPr>
            <p:extLst>
              <p:ext uri="{D42A27DB-BD31-4B8C-83A1-F6EECF244321}">
                <p14:modId xmlns:p14="http://schemas.microsoft.com/office/powerpoint/2010/main" val="3035463065"/>
              </p:ext>
            </p:extLst>
          </p:nvPr>
        </p:nvGraphicFramePr>
        <p:xfrm>
          <a:off x="288765" y="2980030"/>
          <a:ext cx="12224070" cy="4127223"/>
        </p:xfrm>
        <a:graphic>
          <a:graphicData uri="http://schemas.openxmlformats.org/drawingml/2006/table">
            <a:tbl>
              <a:tblPr firstRow="1" bandRow="1">
                <a:tableStyleId>{5940675A-B579-460E-94D1-54222C63F5DA}</a:tableStyleId>
              </a:tblPr>
              <a:tblGrid>
                <a:gridCol w="3312506">
                  <a:extLst>
                    <a:ext uri="{9D8B030D-6E8A-4147-A177-3AD203B41FA5}">
                      <a16:colId xmlns:a16="http://schemas.microsoft.com/office/drawing/2014/main" val="2256675678"/>
                    </a:ext>
                  </a:extLst>
                </a:gridCol>
                <a:gridCol w="8911564">
                  <a:extLst>
                    <a:ext uri="{9D8B030D-6E8A-4147-A177-3AD203B41FA5}">
                      <a16:colId xmlns:a16="http://schemas.microsoft.com/office/drawing/2014/main" val="576862715"/>
                    </a:ext>
                  </a:extLst>
                </a:gridCol>
              </a:tblGrid>
              <a:tr h="612497">
                <a:tc>
                  <a:txBody>
                    <a:bodyPr/>
                    <a:lstStyle/>
                    <a:p>
                      <a:pPr>
                        <a:lnSpc>
                          <a:spcPct val="100000"/>
                        </a:lnSpc>
                      </a:pPr>
                      <a:r>
                        <a:rPr kumimoji="1" lang="en-US" altLang="ja-JP" sz="1800" b="1" dirty="0">
                          <a:solidFill>
                            <a:schemeClr val="bg1"/>
                          </a:solidFill>
                          <a:latin typeface="BIZ UDゴシック" panose="020B0400000000000000" pitchFamily="49" charset="-128"/>
                          <a:ea typeface="BIZ UDゴシック" panose="020B0400000000000000" pitchFamily="49" charset="-128"/>
                        </a:rPr>
                        <a:t>(1)</a:t>
                      </a:r>
                      <a:r>
                        <a:rPr kumimoji="1" lang="ja-JP" altLang="en-US" sz="1800" b="1" dirty="0">
                          <a:solidFill>
                            <a:schemeClr val="bg1"/>
                          </a:solidFill>
                          <a:latin typeface="BIZ UDゴシック" panose="020B0400000000000000" pitchFamily="49" charset="-128"/>
                          <a:ea typeface="BIZ UDゴシック" panose="020B0400000000000000" pitchFamily="49" charset="-128"/>
                        </a:rPr>
                        <a:t>出会いの機会の創出・</a:t>
                      </a:r>
                      <a:endParaRPr kumimoji="1" lang="en-US" altLang="ja-JP" sz="1800" b="1" dirty="0">
                        <a:solidFill>
                          <a:schemeClr val="bg1"/>
                        </a:solidFill>
                        <a:latin typeface="BIZ UDゴシック" panose="020B0400000000000000" pitchFamily="49" charset="-128"/>
                        <a:ea typeface="BIZ UDゴシック" panose="020B0400000000000000" pitchFamily="49" charset="-128"/>
                      </a:endParaRPr>
                    </a:p>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　 結婚支援</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若年層に結婚・子育て等に関し</a:t>
                      </a:r>
                      <a:r>
                        <a:rPr kumimoji="1" lang="ja-JP" altLang="en-US" sz="1600" b="0" strike="noStrike" baseline="0" dirty="0">
                          <a:latin typeface="HGPｺﾞｼｯｸM" panose="020B0600000000000000" pitchFamily="50" charset="-128"/>
                          <a:ea typeface="HGPｺﾞｼｯｸM" panose="020B0600000000000000" pitchFamily="50" charset="-128"/>
                        </a:rPr>
                        <a:t>役立つ</a:t>
                      </a:r>
                      <a:r>
                        <a:rPr kumimoji="1" lang="ja-JP" altLang="en-US" sz="1600" b="0" dirty="0">
                          <a:latin typeface="HGPｺﾞｼｯｸM" panose="020B0600000000000000" pitchFamily="50" charset="-128"/>
                          <a:ea typeface="HGPｺﾞｼｯｸM" panose="020B0600000000000000" pitchFamily="50" charset="-128"/>
                        </a:rPr>
                        <a:t>適切な情報を発信することで、結婚意欲の向上を図るとともに、結婚を希望する方々に出会いの場を提供することで結婚機会の増大を図る</a:t>
                      </a:r>
                      <a:endParaRPr kumimoji="1" lang="ja-JP" altLang="en-US"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9503460"/>
                  </a:ext>
                </a:extLst>
              </a:tr>
              <a:tr h="554164">
                <a:tc>
                  <a:txBody>
                    <a:bodyPr/>
                    <a:lstStyle/>
                    <a:p>
                      <a:pPr>
                        <a:lnSpc>
                          <a:spcPct val="100000"/>
                        </a:lnSpc>
                      </a:pPr>
                      <a:r>
                        <a:rPr kumimoji="1" lang="en-US" altLang="ja-JP" sz="1800" b="1" dirty="0">
                          <a:solidFill>
                            <a:schemeClr val="bg1"/>
                          </a:solidFill>
                          <a:latin typeface="BIZ UDゴシック" panose="020B0400000000000000" pitchFamily="49" charset="-128"/>
                          <a:ea typeface="BIZ UDゴシック" panose="020B0400000000000000" pitchFamily="49" charset="-128"/>
                        </a:rPr>
                        <a:t>(2)</a:t>
                      </a:r>
                      <a:r>
                        <a:rPr kumimoji="1" lang="ja-JP" altLang="en-US" sz="1800" b="1" dirty="0">
                          <a:solidFill>
                            <a:schemeClr val="bg1"/>
                          </a:solidFill>
                          <a:latin typeface="BIZ UDゴシック" panose="020B0400000000000000" pitchFamily="49" charset="-128"/>
                          <a:ea typeface="BIZ UDゴシック" panose="020B0400000000000000" pitchFamily="49" charset="-128"/>
                        </a:rPr>
                        <a:t>妊娠・出産への支援</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D91A3"/>
                    </a:solidFill>
                  </a:tcPr>
                </a:tc>
                <a:tc>
                  <a:txBody>
                    <a:bodyPr/>
                    <a:lstStyle/>
                    <a:p>
                      <a:pPr>
                        <a:lnSpc>
                          <a:spcPct val="100000"/>
                        </a:lnSpc>
                      </a:pPr>
                      <a:r>
                        <a:rPr kumimoji="1" lang="ja-JP" altLang="en-US" sz="1600" b="0" dirty="0">
                          <a:solidFill>
                            <a:schemeClr val="tx1"/>
                          </a:solidFill>
                          <a:latin typeface="HGPｺﾞｼｯｸM" panose="020B0600000000000000" pitchFamily="50" charset="-128"/>
                          <a:ea typeface="HGPｺﾞｼｯｸM" panose="020B0600000000000000" pitchFamily="50" charset="-128"/>
                        </a:rPr>
                        <a:t>ハイリスク妊婦（</a:t>
                      </a:r>
                      <a:r>
                        <a:rPr kumimoji="1" lang="en-US" altLang="ja-JP" sz="1600" b="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0" dirty="0">
                          <a:solidFill>
                            <a:schemeClr val="tx1"/>
                          </a:solidFill>
                          <a:latin typeface="HGPｺﾞｼｯｸM" panose="020B0600000000000000" pitchFamily="50" charset="-128"/>
                          <a:ea typeface="HGPｺﾞｼｯｸM" panose="020B0600000000000000" pitchFamily="50" charset="-128"/>
                        </a:rPr>
                        <a:t>）や不妊・不育に悩む方々への支援を充実するとともに、子どもを希望する方々が安心して出産できる環境を整備する</a:t>
                      </a:r>
                      <a:endParaRPr kumimoji="1" lang="en-US" altLang="ja-JP" sz="1600" b="0" dirty="0">
                        <a:solidFill>
                          <a:schemeClr val="tx1"/>
                        </a:solidFill>
                        <a:latin typeface="HGPｺﾞｼｯｸM" panose="020B0600000000000000" pitchFamily="50" charset="-128"/>
                        <a:ea typeface="HGPｺﾞｼｯｸM" panose="020B0600000000000000" pitchFamily="50" charset="-128"/>
                      </a:endParaRPr>
                    </a:p>
                    <a:p>
                      <a:pPr algn="r">
                        <a:lnSpc>
                          <a:spcPct val="100000"/>
                        </a:lnSpc>
                      </a:pPr>
                      <a:r>
                        <a:rPr kumimoji="1" lang="en-US" altLang="ja-JP" sz="1200" b="0" dirty="0">
                          <a:solidFill>
                            <a:schemeClr val="tx1"/>
                          </a:solidFill>
                          <a:latin typeface="HGPｺﾞｼｯｸM" panose="020B0600000000000000" pitchFamily="50" charset="-128"/>
                          <a:ea typeface="HGPｺﾞｼｯｸM" panose="020B0600000000000000" pitchFamily="50" charset="-128"/>
                        </a:rPr>
                        <a:t>※</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ハイリスク妊婦：医学上の理由等により、周産期母子医療センターで出産する必要がある妊婦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4121021"/>
                  </a:ext>
                </a:extLst>
              </a:tr>
              <a:tr h="1487493">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en-US" altLang="ja-JP" sz="1800" b="1" dirty="0">
                          <a:solidFill>
                            <a:schemeClr val="bg1"/>
                          </a:solidFill>
                          <a:latin typeface="BIZ UDゴシック" panose="020B0400000000000000" pitchFamily="49" charset="-128"/>
                          <a:ea typeface="BIZ UDゴシック" panose="020B0400000000000000" pitchFamily="49" charset="-128"/>
                        </a:rPr>
                        <a:t>(3)</a:t>
                      </a:r>
                      <a:r>
                        <a:rPr kumimoji="1" lang="ja-JP" altLang="en-US" sz="1800" b="1" dirty="0">
                          <a:solidFill>
                            <a:schemeClr val="bg1"/>
                          </a:solidFill>
                          <a:latin typeface="BIZ UDゴシック" panose="020B0400000000000000" pitchFamily="49" charset="-128"/>
                          <a:ea typeface="BIZ UDゴシック" panose="020B0400000000000000" pitchFamily="49" charset="-128"/>
                        </a:rPr>
                        <a:t>共育ての推進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pPr>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子育て環境の整備</a:t>
                      </a:r>
                      <a:r>
                        <a:rPr kumimoji="1" lang="en-US" altLang="ja-JP" sz="1600" b="1" dirty="0">
                          <a:latin typeface="BIZ UDPゴシック" panose="020B0400000000000000" pitchFamily="50" charset="-128"/>
                          <a:ea typeface="BIZ UDPゴシック" panose="020B0400000000000000" pitchFamily="50" charset="-128"/>
                        </a:rPr>
                        <a:t>】</a:t>
                      </a:r>
                    </a:p>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育児相談体制や保育・子育て支援・教育サービスの充実などにより子育て環境の整備強化を図るとともに、家庭内での家事・育児の負担が一方に偏ることのないよう、共育ての意識醸成を図る</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en-US" altLang="ja-JP" sz="1600" b="1" dirty="0">
                          <a:solidFill>
                            <a:schemeClr val="tx1"/>
                          </a:solidFill>
                          <a:latin typeface="BIZ UDPゴシック" panose="020B0400000000000000" pitchFamily="50" charset="-128"/>
                          <a:ea typeface="BIZ UDPゴシック" panose="020B0400000000000000" pitchFamily="50" charset="-128"/>
                        </a:rPr>
                        <a:t>【</a:t>
                      </a:r>
                      <a:r>
                        <a:rPr kumimoji="1" lang="ja-JP" altLang="en-US" sz="1600" b="1" dirty="0">
                          <a:solidFill>
                            <a:schemeClr val="tx1"/>
                          </a:solidFill>
                          <a:latin typeface="BIZ UDPゴシック" panose="020B0400000000000000" pitchFamily="50" charset="-128"/>
                          <a:ea typeface="BIZ UDPゴシック" panose="020B0400000000000000" pitchFamily="50" charset="-128"/>
                        </a:rPr>
                        <a:t>働きやすい職場環境づくり</a:t>
                      </a:r>
                      <a:r>
                        <a:rPr kumimoji="1" lang="en-US" altLang="ja-JP" sz="1600" b="1" dirty="0">
                          <a:solidFill>
                            <a:schemeClr val="tx1"/>
                          </a:solidFill>
                          <a:latin typeface="BIZ UDPゴシック" panose="020B0400000000000000" pitchFamily="50" charset="-128"/>
                          <a:ea typeface="BIZ UDPゴシック" panose="020B0400000000000000" pitchFamily="50" charset="-128"/>
                        </a:rPr>
                        <a:t>】</a:t>
                      </a:r>
                    </a:p>
                    <a:p>
                      <a:pPr>
                        <a:lnSpc>
                          <a:spcPct val="100000"/>
                        </a:lnSpc>
                      </a:pPr>
                      <a:r>
                        <a:rPr kumimoji="1" lang="ja-JP" altLang="en-US" sz="1600" b="0" dirty="0">
                          <a:solidFill>
                            <a:schemeClr val="tx1"/>
                          </a:solidFill>
                          <a:latin typeface="HGPｺﾞｼｯｸM" panose="020B0600000000000000" pitchFamily="50" charset="-128"/>
                          <a:ea typeface="HGPｺﾞｼｯｸM" panose="020B0600000000000000" pitchFamily="50" charset="-128"/>
                        </a:rPr>
                        <a:t>子育てと仕事の両立支援や男性の育児参加の促進などにより、子育て世帯が子育てしながら働き続けることができる職場環境の整備を促進する</a:t>
                      </a:r>
                      <a:endParaRPr kumimoji="1" lang="en-US" altLang="ja-JP" sz="1600" b="0" dirty="0">
                        <a:solidFill>
                          <a:schemeClr val="tx1"/>
                        </a:solidFill>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1938427"/>
                  </a:ext>
                </a:extLst>
              </a:tr>
              <a:tr h="554164">
                <a:tc>
                  <a:txBody>
                    <a:bodyPr/>
                    <a:lstStyle/>
                    <a:p>
                      <a:pPr>
                        <a:lnSpc>
                          <a:spcPct val="100000"/>
                        </a:lnSpc>
                      </a:pPr>
                      <a:r>
                        <a:rPr kumimoji="1" lang="en-US" altLang="ja-JP" sz="1800" b="1" dirty="0">
                          <a:solidFill>
                            <a:schemeClr val="bg1"/>
                          </a:solidFill>
                          <a:latin typeface="BIZ UDゴシック" panose="020B0400000000000000" pitchFamily="49" charset="-128"/>
                          <a:ea typeface="BIZ UDゴシック" panose="020B0400000000000000" pitchFamily="49" charset="-128"/>
                        </a:rPr>
                        <a:t>(4)</a:t>
                      </a:r>
                      <a:r>
                        <a:rPr kumimoji="1" lang="ja-JP" altLang="en-US" sz="1800" b="1" dirty="0">
                          <a:solidFill>
                            <a:schemeClr val="bg1"/>
                          </a:solidFill>
                          <a:latin typeface="BIZ UDゴシック" panose="020B0400000000000000" pitchFamily="49" charset="-128"/>
                          <a:ea typeface="BIZ UDゴシック" panose="020B0400000000000000" pitchFamily="49" charset="-128"/>
                        </a:rPr>
                        <a:t>生活を支える基盤の安定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100000"/>
                        </a:lnSpc>
                      </a:pPr>
                      <a:r>
                        <a:rPr lang="ja-JP" altLang="en-US" sz="1600" dirty="0">
                          <a:latin typeface="HGPｺﾞｼｯｸM" panose="020B0600000000000000" pitchFamily="50" charset="-128"/>
                          <a:ea typeface="HGPｺﾞｼｯｸM" panose="020B0600000000000000" pitchFamily="50" charset="-128"/>
                        </a:rPr>
                        <a:t>住宅支援や経済的支援などにより、子育て世代の生活を支える基盤を安定化し、結婚・出産に踏み出すための支援の充実を図る</a:t>
                      </a:r>
                      <a:endParaRPr kumimoji="1" lang="ja-JP" altLang="en-US" sz="1600"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8559961"/>
                  </a:ext>
                </a:extLst>
              </a:tr>
              <a:tr h="591543">
                <a:tc>
                  <a:txBody>
                    <a:bodyPr/>
                    <a:lstStyle/>
                    <a:p>
                      <a:pPr>
                        <a:lnSpc>
                          <a:spcPct val="100000"/>
                        </a:lnSpc>
                      </a:pPr>
                      <a:r>
                        <a:rPr kumimoji="1" lang="en-US" altLang="ja-JP" sz="1800" b="1" dirty="0">
                          <a:solidFill>
                            <a:schemeClr val="bg1"/>
                          </a:solidFill>
                          <a:latin typeface="BIZ UDゴシック" panose="020B0400000000000000" pitchFamily="49" charset="-128"/>
                          <a:ea typeface="BIZ UDゴシック" panose="020B0400000000000000" pitchFamily="49" charset="-128"/>
                        </a:rPr>
                        <a:t>(5)</a:t>
                      </a:r>
                      <a:r>
                        <a:rPr kumimoji="1" lang="ja-JP" altLang="en-US" sz="1800" b="1" dirty="0">
                          <a:solidFill>
                            <a:schemeClr val="bg1"/>
                          </a:solidFill>
                          <a:latin typeface="BIZ UDゴシック" panose="020B0400000000000000" pitchFamily="49" charset="-128"/>
                          <a:ea typeface="BIZ UDゴシック" panose="020B0400000000000000" pitchFamily="49" charset="-128"/>
                        </a:rPr>
                        <a:t>市町村支援の充実</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nSpc>
                          <a:spcPct val="100000"/>
                        </a:lnSpc>
                      </a:pPr>
                      <a:r>
                        <a:rPr lang="ja-JP" altLang="en-US" sz="1600" dirty="0">
                          <a:latin typeface="HGPｺﾞｼｯｸM" panose="020B0600000000000000" pitchFamily="50" charset="-128"/>
                          <a:ea typeface="HGPｺﾞｼｯｸM" panose="020B0600000000000000" pitchFamily="50" charset="-128"/>
                        </a:rPr>
                        <a:t>市町村における少子化対策をはじめとする子育て支援施策のバックアップ機能を交付金等により強化する</a:t>
                      </a:r>
                      <a:endParaRPr kumimoji="1" lang="ja-JP" altLang="en-US" sz="1600"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5413783"/>
                  </a:ext>
                </a:extLst>
              </a:tr>
            </a:tbl>
          </a:graphicData>
        </a:graphic>
      </p:graphicFrame>
      <p:sp>
        <p:nvSpPr>
          <p:cNvPr id="14" name="テキスト ボックス 8">
            <a:extLst>
              <a:ext uri="{FF2B5EF4-FFF2-40B4-BE49-F238E27FC236}">
                <a16:creationId xmlns:a16="http://schemas.microsoft.com/office/drawing/2014/main" id="{6AD75C26-9133-403D-9AD9-E892F7602E1E}"/>
              </a:ext>
            </a:extLst>
          </p:cNvPr>
          <p:cNvSpPr txBox="1"/>
          <p:nvPr/>
        </p:nvSpPr>
        <p:spPr>
          <a:xfrm>
            <a:off x="294745" y="7168725"/>
            <a:ext cx="1725736" cy="369332"/>
          </a:xfrm>
          <a:prstGeom prst="rect">
            <a:avLst/>
          </a:prstGeom>
          <a:solidFill>
            <a:schemeClr val="accent1">
              <a:lumMod val="20000"/>
              <a:lumOff val="80000"/>
            </a:schemeClr>
          </a:solid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800" b="1" dirty="0">
                <a:latin typeface="BIZ UDPゴシック" panose="020B0400000000000000" pitchFamily="50" charset="-128"/>
                <a:ea typeface="BIZ UDPゴシック" panose="020B0400000000000000" pitchFamily="50" charset="-128"/>
              </a:rPr>
              <a:t>【</a:t>
            </a:r>
            <a:r>
              <a:rPr lang="ja-JP" altLang="en-US" sz="1800" b="1" dirty="0">
                <a:latin typeface="BIZ UDPゴシック" panose="020B0400000000000000" pitchFamily="50" charset="-128"/>
                <a:ea typeface="BIZ UDPゴシック" panose="020B0400000000000000" pitchFamily="50" charset="-128"/>
              </a:rPr>
              <a:t>ロードマップ</a:t>
            </a:r>
            <a:r>
              <a:rPr lang="en-US" altLang="ja-JP" sz="1800" b="1" dirty="0">
                <a:latin typeface="BIZ UDPゴシック" panose="020B0400000000000000" pitchFamily="50" charset="-128"/>
                <a:ea typeface="BIZ UDPゴシック" panose="020B0400000000000000" pitchFamily="50" charset="-128"/>
              </a:rPr>
              <a:t>】</a:t>
            </a:r>
            <a:endParaRPr lang="ja-JP" altLang="en-US" sz="1800" b="1" dirty="0">
              <a:latin typeface="BIZ UDPゴシック" panose="020B0400000000000000" pitchFamily="50" charset="-128"/>
              <a:ea typeface="BIZ UDPゴシック" panose="020B0400000000000000" pitchFamily="50" charset="-128"/>
            </a:endParaRPr>
          </a:p>
        </p:txBody>
      </p:sp>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12227900" y="9157016"/>
            <a:ext cx="539262"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７</a:t>
            </a:r>
          </a:p>
        </p:txBody>
      </p:sp>
      <p:grpSp>
        <p:nvGrpSpPr>
          <p:cNvPr id="10" name="グループ化 9">
            <a:extLst>
              <a:ext uri="{FF2B5EF4-FFF2-40B4-BE49-F238E27FC236}">
                <a16:creationId xmlns:a16="http://schemas.microsoft.com/office/drawing/2014/main" id="{1298D3C5-A9F0-409A-8B84-9EB1664B8E59}"/>
              </a:ext>
            </a:extLst>
          </p:cNvPr>
          <p:cNvGrpSpPr/>
          <p:nvPr/>
        </p:nvGrpSpPr>
        <p:grpSpPr>
          <a:xfrm>
            <a:off x="1011970" y="7770647"/>
            <a:ext cx="10561463" cy="1146882"/>
            <a:chOff x="202219" y="7488568"/>
            <a:chExt cx="10561463" cy="1146882"/>
          </a:xfrm>
        </p:grpSpPr>
        <p:sp>
          <p:nvSpPr>
            <p:cNvPr id="4" name="楕円 3">
              <a:extLst>
                <a:ext uri="{FF2B5EF4-FFF2-40B4-BE49-F238E27FC236}">
                  <a16:creationId xmlns:a16="http://schemas.microsoft.com/office/drawing/2014/main" id="{A6C12CDF-98B6-4CDC-9553-754BAE2CDBE3}"/>
                </a:ext>
              </a:extLst>
            </p:cNvPr>
            <p:cNvSpPr/>
            <p:nvPr/>
          </p:nvSpPr>
          <p:spPr>
            <a:xfrm>
              <a:off x="8459682" y="7697027"/>
              <a:ext cx="2304000" cy="925163"/>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99AEB02F-031D-43ED-9E14-2B516EBDD2FC}"/>
                </a:ext>
              </a:extLst>
            </p:cNvPr>
            <p:cNvSpPr txBox="1"/>
            <p:nvPr/>
          </p:nvSpPr>
          <p:spPr>
            <a:xfrm>
              <a:off x="8561005" y="7861205"/>
              <a:ext cx="2036328" cy="707886"/>
            </a:xfrm>
            <a:prstGeom prst="rect">
              <a:avLst/>
            </a:prstGeom>
            <a:noFill/>
            <a:ln>
              <a:noFill/>
            </a:ln>
          </p:spPr>
          <p:txBody>
            <a:bodyPr wrap="square">
              <a:spAutoFit/>
            </a:bodyPr>
            <a:lstStyle/>
            <a:p>
              <a:pPr algn="ctr"/>
              <a:r>
                <a:rPr lang="ja-JP" altLang="en-US" sz="2000" b="1" dirty="0">
                  <a:latin typeface="BIZ UDゴシック" panose="020B0400000000000000" pitchFamily="49" charset="-128"/>
                  <a:ea typeface="BIZ UDゴシック" panose="020B0400000000000000" pitchFamily="49" charset="-128"/>
                </a:rPr>
                <a:t>少子化傾向</a:t>
              </a:r>
              <a:endParaRPr lang="en-US" altLang="ja-JP" sz="2000" b="1" dirty="0">
                <a:latin typeface="BIZ UDゴシック" panose="020B0400000000000000" pitchFamily="49" charset="-128"/>
                <a:ea typeface="BIZ UDゴシック" panose="020B0400000000000000" pitchFamily="49" charset="-128"/>
              </a:endParaRPr>
            </a:p>
            <a:p>
              <a:pPr algn="ctr"/>
              <a:r>
                <a:rPr lang="ja-JP" altLang="en-US" sz="2000" b="1" dirty="0">
                  <a:latin typeface="BIZ UDゴシック" panose="020B0400000000000000" pitchFamily="49" charset="-128"/>
                  <a:ea typeface="BIZ UDゴシック" panose="020B0400000000000000" pitchFamily="49" charset="-128"/>
                </a:rPr>
                <a:t>の反転</a:t>
              </a:r>
            </a:p>
          </p:txBody>
        </p:sp>
        <p:sp>
          <p:nvSpPr>
            <p:cNvPr id="5" name="四角形: 角を丸くする 4">
              <a:extLst>
                <a:ext uri="{FF2B5EF4-FFF2-40B4-BE49-F238E27FC236}">
                  <a16:creationId xmlns:a16="http://schemas.microsoft.com/office/drawing/2014/main" id="{C752DB3A-747D-4A03-A35A-DA32F032A1ED}"/>
                </a:ext>
              </a:extLst>
            </p:cNvPr>
            <p:cNvSpPr/>
            <p:nvPr/>
          </p:nvSpPr>
          <p:spPr>
            <a:xfrm>
              <a:off x="244654" y="7591450"/>
              <a:ext cx="2310063" cy="104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735FD879-76C7-4FDB-A2FA-E1C97AE91006}"/>
                </a:ext>
              </a:extLst>
            </p:cNvPr>
            <p:cNvSpPr/>
            <p:nvPr/>
          </p:nvSpPr>
          <p:spPr>
            <a:xfrm>
              <a:off x="812339" y="7488568"/>
              <a:ext cx="1080000" cy="301176"/>
            </a:xfrm>
            <a:prstGeom prst="roundRect">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HGPｺﾞｼｯｸM" panose="020B0600000000000000" pitchFamily="50" charset="-128"/>
                  <a:ea typeface="HGPｺﾞｼｯｸM" panose="020B0600000000000000" pitchFamily="50" charset="-128"/>
                </a:rPr>
                <a:t>現在</a:t>
              </a:r>
            </a:p>
          </p:txBody>
        </p:sp>
        <p:sp>
          <p:nvSpPr>
            <p:cNvPr id="6" name="テキスト ボックス 5">
              <a:extLst>
                <a:ext uri="{FF2B5EF4-FFF2-40B4-BE49-F238E27FC236}">
                  <a16:creationId xmlns:a16="http://schemas.microsoft.com/office/drawing/2014/main" id="{7301343B-393C-44FB-8200-DC5682AB3EA3}"/>
                </a:ext>
              </a:extLst>
            </p:cNvPr>
            <p:cNvSpPr txBox="1"/>
            <p:nvPr/>
          </p:nvSpPr>
          <p:spPr>
            <a:xfrm>
              <a:off x="202219" y="7830974"/>
              <a:ext cx="2310063" cy="584775"/>
            </a:xfrm>
            <a:prstGeom prst="rect">
              <a:avLst/>
            </a:prstGeom>
            <a:noFill/>
          </p:spPr>
          <p:txBody>
            <a:bodyPr wrap="square" rtlCol="0">
              <a:spAutoFit/>
            </a:bodyPr>
            <a:lstStyle/>
            <a:p>
              <a:pPr algn="ctr"/>
              <a:r>
                <a:rPr lang="ja-JP" altLang="en-US" sz="1600" b="1" dirty="0">
                  <a:latin typeface="BIZ UDゴシック" panose="020B0400000000000000" pitchFamily="49" charset="-128"/>
                  <a:ea typeface="BIZ UDゴシック" panose="020B0400000000000000" pitchFamily="49" charset="-128"/>
                </a:rPr>
                <a:t>合計特殊出生率</a:t>
              </a:r>
              <a:endParaRPr lang="en-US" altLang="ja-JP" sz="1600" b="1" dirty="0">
                <a:latin typeface="BIZ UDゴシック" panose="020B0400000000000000" pitchFamily="49" charset="-128"/>
                <a:ea typeface="BIZ UDゴシック" panose="020B0400000000000000" pitchFamily="49" charset="-128"/>
              </a:endParaRPr>
            </a:p>
            <a:p>
              <a:pPr algn="ctr"/>
              <a:r>
                <a:rPr lang="en-US" altLang="ja-JP" sz="1600" b="1" dirty="0">
                  <a:latin typeface="BIZ UDゴシック" panose="020B0400000000000000" pitchFamily="49" charset="-128"/>
                  <a:ea typeface="BIZ UDゴシック" panose="020B0400000000000000" pitchFamily="49" charset="-128"/>
                </a:rPr>
                <a:t>1.14</a:t>
              </a:r>
              <a:r>
                <a:rPr lang="ja-JP" altLang="en-US" sz="1400" b="1" dirty="0">
                  <a:latin typeface="BIZ UDゴシック" panose="020B0400000000000000" pitchFamily="49" charset="-128"/>
                  <a:ea typeface="BIZ UDゴシック" panose="020B0400000000000000" pitchFamily="49" charset="-128"/>
                </a:rPr>
                <a:t>（全国平均</a:t>
              </a:r>
              <a:r>
                <a:rPr lang="en-US" altLang="ja-JP" sz="1400" b="1" dirty="0">
                  <a:latin typeface="BIZ UDゴシック" panose="020B0400000000000000" pitchFamily="49" charset="-128"/>
                  <a:ea typeface="BIZ UDゴシック" panose="020B0400000000000000" pitchFamily="49" charset="-128"/>
                </a:rPr>
                <a:t>1.15</a:t>
              </a:r>
              <a:r>
                <a:rPr lang="ja-JP" altLang="en-US" sz="1400" b="1" dirty="0">
                  <a:latin typeface="BIZ UDゴシック" panose="020B0400000000000000" pitchFamily="49" charset="-128"/>
                  <a:ea typeface="BIZ UDゴシック" panose="020B0400000000000000" pitchFamily="49" charset="-128"/>
                </a:rPr>
                <a:t>）　</a:t>
              </a:r>
              <a:endParaRPr kumimoji="1" lang="ja-JP" altLang="en-US" sz="1600" dirty="0">
                <a:latin typeface="BIZ UDゴシック" panose="020B0400000000000000" pitchFamily="49" charset="-128"/>
                <a:ea typeface="BIZ UDゴシック" panose="020B0400000000000000" pitchFamily="49" charset="-128"/>
              </a:endParaRPr>
            </a:p>
          </p:txBody>
        </p:sp>
        <p:sp>
          <p:nvSpPr>
            <p:cNvPr id="24" name="四角形: 角を丸くする 23">
              <a:extLst>
                <a:ext uri="{FF2B5EF4-FFF2-40B4-BE49-F238E27FC236}">
                  <a16:creationId xmlns:a16="http://schemas.microsoft.com/office/drawing/2014/main" id="{50F1ECEF-24CE-44B4-B1C6-4916949DE945}"/>
                </a:ext>
              </a:extLst>
            </p:cNvPr>
            <p:cNvSpPr/>
            <p:nvPr/>
          </p:nvSpPr>
          <p:spPr>
            <a:xfrm>
              <a:off x="4325877" y="7591450"/>
              <a:ext cx="2310063" cy="104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AEF9CFBA-FA75-4B0A-84F4-68A3CDD98BDD}"/>
                </a:ext>
              </a:extLst>
            </p:cNvPr>
            <p:cNvSpPr txBox="1"/>
            <p:nvPr/>
          </p:nvSpPr>
          <p:spPr>
            <a:xfrm>
              <a:off x="4325877" y="7881463"/>
              <a:ext cx="2310063" cy="584775"/>
            </a:xfrm>
            <a:prstGeom prst="rect">
              <a:avLst/>
            </a:prstGeom>
            <a:noFill/>
          </p:spPr>
          <p:txBody>
            <a:bodyPr wrap="square" rtlCol="0">
              <a:spAutoFit/>
            </a:bodyPr>
            <a:lstStyle/>
            <a:p>
              <a:pPr algn="ctr"/>
              <a:r>
                <a:rPr lang="ja-JP" altLang="en-US" sz="1600" b="1" dirty="0">
                  <a:latin typeface="BIZ UDゴシック" panose="020B0400000000000000" pitchFamily="49" charset="-128"/>
                  <a:ea typeface="BIZ UDゴシック" panose="020B0400000000000000" pitchFamily="49" charset="-128"/>
                </a:rPr>
                <a:t>合計特殊出生率</a:t>
              </a:r>
              <a:endParaRPr lang="en-US" altLang="ja-JP" sz="1600" b="1" dirty="0">
                <a:latin typeface="BIZ UDゴシック" panose="020B0400000000000000" pitchFamily="49" charset="-128"/>
                <a:ea typeface="BIZ UDゴシック" panose="020B0400000000000000" pitchFamily="49" charset="-128"/>
              </a:endParaRPr>
            </a:p>
            <a:p>
              <a:pPr algn="ctr"/>
              <a:r>
                <a:rPr lang="ja-JP" altLang="en-US" sz="1600" b="1" dirty="0">
                  <a:latin typeface="BIZ UDゴシック" panose="020B0400000000000000" pitchFamily="49" charset="-128"/>
                  <a:ea typeface="BIZ UDゴシック" panose="020B0400000000000000" pitchFamily="49" charset="-128"/>
                </a:rPr>
                <a:t>全国平均並み</a:t>
              </a:r>
              <a:endParaRPr kumimoji="1" lang="ja-JP" altLang="en-US" sz="1600" dirty="0">
                <a:latin typeface="BIZ UDゴシック" panose="020B0400000000000000" pitchFamily="49" charset="-128"/>
                <a:ea typeface="BIZ UDゴシック" panose="020B0400000000000000" pitchFamily="49" charset="-128"/>
              </a:endParaRPr>
            </a:p>
          </p:txBody>
        </p:sp>
        <p:cxnSp>
          <p:nvCxnSpPr>
            <p:cNvPr id="8" name="直線コネクタ 7">
              <a:extLst>
                <a:ext uri="{FF2B5EF4-FFF2-40B4-BE49-F238E27FC236}">
                  <a16:creationId xmlns:a16="http://schemas.microsoft.com/office/drawing/2014/main" id="{110AD946-0C55-4CD0-A7D0-5ECD764058DF}"/>
                </a:ext>
              </a:extLst>
            </p:cNvPr>
            <p:cNvCxnSpPr>
              <a:cxnSpLocks/>
              <a:stCxn id="5" idx="3"/>
            </p:cNvCxnSpPr>
            <p:nvPr/>
          </p:nvCxnSpPr>
          <p:spPr>
            <a:xfrm>
              <a:off x="2554717" y="8113450"/>
              <a:ext cx="1771160" cy="0"/>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DA651C73-906A-4395-9787-92508DB90A5C}"/>
                </a:ext>
              </a:extLst>
            </p:cNvPr>
            <p:cNvCxnSpPr>
              <a:cxnSpLocks/>
            </p:cNvCxnSpPr>
            <p:nvPr/>
          </p:nvCxnSpPr>
          <p:spPr>
            <a:xfrm>
              <a:off x="6635940" y="8113450"/>
              <a:ext cx="1771160" cy="0"/>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19" name="四角形: 角を丸くする 18">
              <a:extLst>
                <a:ext uri="{FF2B5EF4-FFF2-40B4-BE49-F238E27FC236}">
                  <a16:creationId xmlns:a16="http://schemas.microsoft.com/office/drawing/2014/main" id="{4114BEFC-F0EB-4717-803C-56AF7BC45841}"/>
                </a:ext>
              </a:extLst>
            </p:cNvPr>
            <p:cNvSpPr/>
            <p:nvPr/>
          </p:nvSpPr>
          <p:spPr>
            <a:xfrm>
              <a:off x="9071682" y="7523875"/>
              <a:ext cx="1080000" cy="302400"/>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HGPｺﾞｼｯｸM" panose="020B0600000000000000" pitchFamily="50" charset="-128"/>
                  <a:ea typeface="HGPｺﾞｼｯｸM" panose="020B0600000000000000" pitchFamily="50" charset="-128"/>
                </a:rPr>
                <a:t>中長期的</a:t>
              </a:r>
              <a:endParaRPr kumimoji="1" lang="ja-JP" altLang="en-US" sz="1600" b="1" dirty="0">
                <a:solidFill>
                  <a:schemeClr val="bg1"/>
                </a:solidFill>
                <a:latin typeface="HGPｺﾞｼｯｸM" panose="020B0600000000000000" pitchFamily="50" charset="-128"/>
                <a:ea typeface="HGPｺﾞｼｯｸM" panose="020B0600000000000000" pitchFamily="50" charset="-128"/>
              </a:endParaRPr>
            </a:p>
          </p:txBody>
        </p:sp>
      </p:grpSp>
      <p:grpSp>
        <p:nvGrpSpPr>
          <p:cNvPr id="11" name="グループ化 10">
            <a:extLst>
              <a:ext uri="{FF2B5EF4-FFF2-40B4-BE49-F238E27FC236}">
                <a16:creationId xmlns:a16="http://schemas.microsoft.com/office/drawing/2014/main" id="{F6F56BFA-2BCB-4B36-BCB0-9DB33CE5B1B5}"/>
              </a:ext>
            </a:extLst>
          </p:cNvPr>
          <p:cNvGrpSpPr/>
          <p:nvPr/>
        </p:nvGrpSpPr>
        <p:grpSpPr>
          <a:xfrm>
            <a:off x="109725" y="637205"/>
            <a:ext cx="7335757" cy="382326"/>
            <a:chOff x="126926" y="1151099"/>
            <a:chExt cx="7335757" cy="382326"/>
          </a:xfrm>
        </p:grpSpPr>
        <p:cxnSp>
          <p:nvCxnSpPr>
            <p:cNvPr id="31" name="直線コネクタ 30">
              <a:extLst>
                <a:ext uri="{FF2B5EF4-FFF2-40B4-BE49-F238E27FC236}">
                  <a16:creationId xmlns:a16="http://schemas.microsoft.com/office/drawing/2014/main" id="{27E7D1B9-606F-4F2F-8A3F-3FCAF1623E86}"/>
                </a:ext>
              </a:extLst>
            </p:cNvPr>
            <p:cNvCxnSpPr>
              <a:cxnSpLocks/>
            </p:cNvCxnSpPr>
            <p:nvPr/>
          </p:nvCxnSpPr>
          <p:spPr>
            <a:xfrm rot="10800000" flipV="1">
              <a:off x="126926" y="1510590"/>
              <a:ext cx="5760000" cy="22835"/>
            </a:xfrm>
            <a:prstGeom prst="line">
              <a:avLst/>
            </a:prstGeom>
            <a:ln w="50800" cmpd="sng">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 name="正方形/長方形 1">
              <a:extLst>
                <a:ext uri="{FF2B5EF4-FFF2-40B4-BE49-F238E27FC236}">
                  <a16:creationId xmlns:a16="http://schemas.microsoft.com/office/drawing/2014/main" id="{F50888D4-BA42-44B2-B3D5-D5E9021B03BD}"/>
                </a:ext>
              </a:extLst>
            </p:cNvPr>
            <p:cNvSpPr/>
            <p:nvPr/>
          </p:nvSpPr>
          <p:spPr>
            <a:xfrm>
              <a:off x="132246" y="1151099"/>
              <a:ext cx="7330437" cy="351538"/>
            </a:xfrm>
            <a:prstGeom prst="rect">
              <a:avLst/>
            </a:prstGeom>
            <a:noFill/>
            <a:ln w="12701" cap="flat">
              <a:noFill/>
              <a:prstDash val="solid"/>
              <a:miter/>
            </a:ln>
          </p:spPr>
          <p:txBody>
            <a:bodyPr vert="horz" wrap="square" lIns="91440" tIns="45720" rIns="91440" bIns="45720" anchor="b" anchorCtr="0" compatLnSpc="1">
              <a:noAutofit/>
            </a:bodyPr>
            <a:lstStyle/>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solidFill>
                    <a:srgbClr val="000000"/>
                  </a:solidFill>
                  <a:latin typeface="BIZ UDPゴシック" panose="020B0400000000000000" pitchFamily="50" charset="-128"/>
                  <a:ea typeface="BIZ UDPゴシック" panose="020B0400000000000000" pitchFamily="50" charset="-128"/>
                </a:rPr>
                <a:t>　　</a:t>
              </a:r>
              <a:r>
                <a:rPr lang="ja-JP" altLang="en-US" b="1" dirty="0">
                  <a:latin typeface="BIZ UDPゴシック" panose="020B0400000000000000" pitchFamily="50" charset="-128"/>
                  <a:ea typeface="BIZ UDPゴシック" panose="020B0400000000000000" pitchFamily="50" charset="-128"/>
                </a:rPr>
                <a:t>３つの壁　　「結婚の壁」「</a:t>
              </a:r>
              <a:r>
                <a:rPr lang="en-US" altLang="ja-JP" b="1" dirty="0">
                  <a:latin typeface="BIZ UDPゴシック" panose="020B0400000000000000" pitchFamily="50" charset="-128"/>
                  <a:ea typeface="BIZ UDPゴシック" panose="020B0400000000000000" pitchFamily="50" charset="-128"/>
                </a:rPr>
                <a:t>1 </a:t>
              </a:r>
              <a:r>
                <a:rPr lang="ja-JP" altLang="en-US" b="1" dirty="0">
                  <a:latin typeface="BIZ UDPゴシック" panose="020B0400000000000000" pitchFamily="50" charset="-128"/>
                  <a:ea typeface="BIZ UDPゴシック" panose="020B0400000000000000" pitchFamily="50" charset="-128"/>
                </a:rPr>
                <a:t>人目の壁」「</a:t>
              </a:r>
              <a:r>
                <a:rPr lang="en-US" altLang="ja-JP" b="1" dirty="0">
                  <a:latin typeface="BIZ UDPゴシック" panose="020B0400000000000000" pitchFamily="50" charset="-128"/>
                  <a:ea typeface="BIZ UDPゴシック" panose="020B0400000000000000" pitchFamily="50" charset="-128"/>
                </a:rPr>
                <a:t>2 </a:t>
              </a:r>
              <a:r>
                <a:rPr lang="ja-JP" altLang="en-US" b="1" dirty="0">
                  <a:latin typeface="BIZ UDPゴシック" panose="020B0400000000000000" pitchFamily="50" charset="-128"/>
                  <a:ea typeface="BIZ UDPゴシック" panose="020B0400000000000000" pitchFamily="50" charset="-128"/>
                </a:rPr>
                <a:t>人目の壁」</a:t>
              </a:r>
              <a:endParaRPr lang="en-US" altLang="ja-JP" b="1" dirty="0">
                <a:latin typeface="BIZ UDPゴシック" panose="020B0400000000000000" pitchFamily="50" charset="-128"/>
                <a:ea typeface="BIZ UDPゴシック" panose="020B0400000000000000" pitchFamily="50" charset="-128"/>
              </a:endParaRPr>
            </a:p>
          </p:txBody>
        </p:sp>
        <p:sp>
          <p:nvSpPr>
            <p:cNvPr id="9" name="楕円 8">
              <a:extLst>
                <a:ext uri="{FF2B5EF4-FFF2-40B4-BE49-F238E27FC236}">
                  <a16:creationId xmlns:a16="http://schemas.microsoft.com/office/drawing/2014/main" id="{4D553E98-5742-4785-B860-5EB402BA992D}"/>
                </a:ext>
              </a:extLst>
            </p:cNvPr>
            <p:cNvSpPr/>
            <p:nvPr/>
          </p:nvSpPr>
          <p:spPr>
            <a:xfrm>
              <a:off x="132246" y="1207830"/>
              <a:ext cx="252000" cy="252000"/>
            </a:xfrm>
            <a:prstGeom prst="ellipse">
              <a:avLst/>
            </a:prstGeom>
            <a:solidFill>
              <a:schemeClr val="accent5">
                <a:lumMod val="50000"/>
              </a:schemeClr>
            </a:solidFill>
            <a:ln>
              <a:solidFill>
                <a:schemeClr val="accent5">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grpSp>
      <p:grpSp>
        <p:nvGrpSpPr>
          <p:cNvPr id="34" name="グループ化 33">
            <a:extLst>
              <a:ext uri="{FF2B5EF4-FFF2-40B4-BE49-F238E27FC236}">
                <a16:creationId xmlns:a16="http://schemas.microsoft.com/office/drawing/2014/main" id="{91435BE2-3C39-4BBB-992F-3CF83207FB79}"/>
              </a:ext>
            </a:extLst>
          </p:cNvPr>
          <p:cNvGrpSpPr/>
          <p:nvPr/>
        </p:nvGrpSpPr>
        <p:grpSpPr>
          <a:xfrm>
            <a:off x="132763" y="2441523"/>
            <a:ext cx="7330437" cy="360512"/>
            <a:chOff x="132246" y="1151099"/>
            <a:chExt cx="7330437" cy="360512"/>
          </a:xfrm>
        </p:grpSpPr>
        <p:cxnSp>
          <p:nvCxnSpPr>
            <p:cNvPr id="35" name="直線コネクタ 34">
              <a:extLst>
                <a:ext uri="{FF2B5EF4-FFF2-40B4-BE49-F238E27FC236}">
                  <a16:creationId xmlns:a16="http://schemas.microsoft.com/office/drawing/2014/main" id="{0A91EE36-D177-47C3-AE72-46170148E909}"/>
                </a:ext>
              </a:extLst>
            </p:cNvPr>
            <p:cNvCxnSpPr>
              <a:cxnSpLocks/>
            </p:cNvCxnSpPr>
            <p:nvPr/>
          </p:nvCxnSpPr>
          <p:spPr>
            <a:xfrm rot="10800000" flipV="1">
              <a:off x="132246" y="1503557"/>
              <a:ext cx="1898722" cy="8054"/>
            </a:xfrm>
            <a:prstGeom prst="line">
              <a:avLst/>
            </a:prstGeom>
            <a:ln w="50800" cmpd="sng">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6" name="正方形/長方形 1">
              <a:extLst>
                <a:ext uri="{FF2B5EF4-FFF2-40B4-BE49-F238E27FC236}">
                  <a16:creationId xmlns:a16="http://schemas.microsoft.com/office/drawing/2014/main" id="{CBD9D617-65C3-4CFA-B570-74D301F2619B}"/>
                </a:ext>
              </a:extLst>
            </p:cNvPr>
            <p:cNvSpPr/>
            <p:nvPr/>
          </p:nvSpPr>
          <p:spPr>
            <a:xfrm>
              <a:off x="132246" y="1151099"/>
              <a:ext cx="7330437" cy="351538"/>
            </a:xfrm>
            <a:prstGeom prst="rect">
              <a:avLst/>
            </a:prstGeom>
            <a:noFill/>
            <a:ln w="12701" cap="flat">
              <a:noFill/>
              <a:prstDash val="solid"/>
              <a:miter/>
            </a:ln>
          </p:spPr>
          <p:txBody>
            <a:bodyPr vert="horz" wrap="square" lIns="91440" tIns="45720" rIns="91440" bIns="45720" anchor="b" anchorCtr="0" compatLnSpc="1">
              <a:noAutofit/>
            </a:bodyPr>
            <a:lstStyle/>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endParaRPr lang="en-US" altLang="ja-JP" b="1"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solidFill>
                    <a:srgbClr val="000000"/>
                  </a:solidFill>
                  <a:latin typeface="BIZ UDPゴシック" panose="020B0400000000000000" pitchFamily="50" charset="-128"/>
                  <a:ea typeface="BIZ UDPゴシック" panose="020B0400000000000000" pitchFamily="50" charset="-128"/>
                </a:rPr>
                <a:t>　　</a:t>
              </a:r>
              <a:r>
                <a:rPr lang="ja-JP" altLang="en-US" b="1" dirty="0">
                  <a:solidFill>
                    <a:srgbClr val="000000"/>
                  </a:solidFill>
                  <a:latin typeface="BIZ UDPゴシック" panose="020B0400000000000000" pitchFamily="50" charset="-128"/>
                  <a:ea typeface="BIZ UDPゴシック" panose="020B0400000000000000" pitchFamily="50" charset="-128"/>
                </a:rPr>
                <a:t>５つの方向性</a:t>
              </a:r>
              <a:endParaRPr lang="en-US" altLang="ja-JP" b="1" dirty="0">
                <a:latin typeface="BIZ UDPゴシック" panose="020B0400000000000000" pitchFamily="50" charset="-128"/>
                <a:ea typeface="BIZ UDPゴシック" panose="020B0400000000000000" pitchFamily="50" charset="-128"/>
              </a:endParaRPr>
            </a:p>
          </p:txBody>
        </p:sp>
        <p:sp>
          <p:nvSpPr>
            <p:cNvPr id="37" name="楕円 36">
              <a:extLst>
                <a:ext uri="{FF2B5EF4-FFF2-40B4-BE49-F238E27FC236}">
                  <a16:creationId xmlns:a16="http://schemas.microsoft.com/office/drawing/2014/main" id="{79190BA9-4336-4B63-9B06-47C3CCB49512}"/>
                </a:ext>
              </a:extLst>
            </p:cNvPr>
            <p:cNvSpPr/>
            <p:nvPr/>
          </p:nvSpPr>
          <p:spPr>
            <a:xfrm>
              <a:off x="132246" y="1207830"/>
              <a:ext cx="252000" cy="252000"/>
            </a:xfrm>
            <a:prstGeom prst="ellipse">
              <a:avLst/>
            </a:prstGeom>
            <a:solidFill>
              <a:schemeClr val="accent5">
                <a:lumMod val="50000"/>
              </a:schemeClr>
            </a:solidFill>
            <a:ln>
              <a:solidFill>
                <a:schemeClr val="accent5">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grpSp>
      <p:sp>
        <p:nvSpPr>
          <p:cNvPr id="32" name="正方形/長方形 31">
            <a:extLst>
              <a:ext uri="{FF2B5EF4-FFF2-40B4-BE49-F238E27FC236}">
                <a16:creationId xmlns:a16="http://schemas.microsoft.com/office/drawing/2014/main" id="{6400C34A-041B-4B0D-8033-185F7BAF9AD8}"/>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i="0" u="none" strike="noStrike" kern="1200" cap="none" spc="0" baseline="0" dirty="0">
                <a:solidFill>
                  <a:srgbClr val="FFFFFF"/>
                </a:solidFill>
                <a:uFillTx/>
                <a:latin typeface="BIZ UDPゴシック" pitchFamily="50"/>
                <a:ea typeface="BIZ UDPゴシック" pitchFamily="50"/>
              </a:rPr>
              <a:t>04</a:t>
            </a:r>
            <a:r>
              <a:rPr lang="ja-JP" altLang="en-US" sz="2000" b="1" i="0" u="none" strike="noStrike" kern="1200" cap="none" spc="0" baseline="0" dirty="0">
                <a:solidFill>
                  <a:srgbClr val="FFFFFF"/>
                </a:solidFill>
                <a:uFillTx/>
                <a:latin typeface="BIZ UDPゴシック" pitchFamily="50"/>
                <a:ea typeface="BIZ UDPゴシック" pitchFamily="50"/>
              </a:rPr>
              <a:t>　少子化の３つの</a:t>
            </a:r>
            <a:r>
              <a:rPr lang="ja-JP" altLang="en-US" sz="2000" b="1" dirty="0">
                <a:solidFill>
                  <a:srgbClr val="FFFFFF"/>
                </a:solidFill>
                <a:latin typeface="BIZ UDPゴシック" pitchFamily="50"/>
                <a:ea typeface="BIZ UDPゴシック" pitchFamily="50"/>
              </a:rPr>
              <a:t>壁及び</a:t>
            </a:r>
            <a:r>
              <a:rPr lang="ja-JP" altLang="en-US" sz="2000" b="1" i="0" u="none" strike="noStrike" kern="1200" cap="none" spc="0" baseline="0" dirty="0">
                <a:solidFill>
                  <a:srgbClr val="FFFFFF"/>
                </a:solidFill>
                <a:uFillTx/>
                <a:latin typeface="BIZ UDPゴシック" pitchFamily="50"/>
                <a:ea typeface="BIZ UDPゴシック" pitchFamily="50"/>
              </a:rPr>
              <a:t>５つの方向性</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Tree>
    <p:extLst>
      <p:ext uri="{BB962C8B-B14F-4D97-AF65-F5344CB8AC3E}">
        <p14:creationId xmlns:p14="http://schemas.microsoft.com/office/powerpoint/2010/main" val="335465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EA830AE-5448-41B3-BD6A-3BB44C759340}"/>
              </a:ext>
            </a:extLst>
          </p:cNvPr>
          <p:cNvSpPr/>
          <p:nvPr/>
        </p:nvSpPr>
        <p:spPr bwMode="gray">
          <a:xfrm>
            <a:off x="52292" y="1187951"/>
            <a:ext cx="1314030" cy="535869"/>
          </a:xfrm>
          <a:prstGeom prst="rect">
            <a:avLst/>
          </a:prstGeom>
          <a:solidFill>
            <a:schemeClr val="accent2"/>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1386790">
              <a:buSzPct val="100000"/>
              <a:defRPr/>
            </a:pPr>
            <a:r>
              <a:rPr lang="ja-JP" altLang="en-US" sz="1400" kern="0" dirty="0">
                <a:solidFill>
                  <a:prstClr val="white"/>
                </a:solidFill>
                <a:latin typeface="BIZ UDPゴシック" panose="020B0400000000000000" pitchFamily="50" charset="-128"/>
                <a:ea typeface="BIZ UDPゴシック" panose="020B0400000000000000" pitchFamily="50" charset="-128"/>
                <a:cs typeface="Arial" charset="0"/>
              </a:rPr>
              <a:t>出会いの機会の    創出・結婚支援</a:t>
            </a:r>
          </a:p>
        </p:txBody>
      </p:sp>
      <p:sp>
        <p:nvSpPr>
          <p:cNvPr id="6" name="正方形/長方形 5">
            <a:extLst>
              <a:ext uri="{FF2B5EF4-FFF2-40B4-BE49-F238E27FC236}">
                <a16:creationId xmlns:a16="http://schemas.microsoft.com/office/drawing/2014/main" id="{7199468E-0094-4D87-B2BE-1150D5E21968}"/>
              </a:ext>
            </a:extLst>
          </p:cNvPr>
          <p:cNvSpPr/>
          <p:nvPr/>
        </p:nvSpPr>
        <p:spPr bwMode="gray">
          <a:xfrm>
            <a:off x="1410290" y="1187951"/>
            <a:ext cx="11289600" cy="535869"/>
          </a:xfrm>
          <a:prstGeom prst="rect">
            <a:avLst/>
          </a:prstGeom>
          <a:noFill/>
          <a:ln w="12700" algn="ctr">
            <a:solidFill>
              <a:schemeClr val="accent2"/>
            </a:solidFill>
            <a:miter lim="800000"/>
            <a:headEnd/>
            <a:tailEnd/>
          </a:ln>
        </p:spPr>
        <p:txBody>
          <a:bodyPr rot="0" spcFirstLastPara="0" vertOverflow="overflow" horzOverflow="overflow" vert="horz" wrap="square" lIns="100800" tIns="100800" rIns="100800" bIns="100800" numCol="1" spcCol="0" rtlCol="0" fromWordArt="0" anchor="ctr" anchorCtr="0" forceAA="0" compatLnSpc="1">
            <a:prstTxWarp prst="textNoShape">
              <a:avLst/>
            </a:prstTxWarp>
            <a:noAutofit/>
          </a:bodyPr>
          <a:lstStyle/>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○結婚支援は踏み込んだ施策が重要であるが、同時に若い人への広報・宣伝も重要。</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○婚活アプリ等を利用することで、成婚数が優位に増加するという研究もあり、結婚相談所の利用促進も有効であると感じる。</a:t>
            </a:r>
          </a:p>
        </p:txBody>
      </p:sp>
      <p:sp>
        <p:nvSpPr>
          <p:cNvPr id="12" name="正方形/長方形 11">
            <a:extLst>
              <a:ext uri="{FF2B5EF4-FFF2-40B4-BE49-F238E27FC236}">
                <a16:creationId xmlns:a16="http://schemas.microsoft.com/office/drawing/2014/main" id="{A496E2BB-61D6-4BF1-BEF6-4CEE0AFBD87F}"/>
              </a:ext>
            </a:extLst>
          </p:cNvPr>
          <p:cNvSpPr/>
          <p:nvPr/>
        </p:nvSpPr>
        <p:spPr bwMode="gray">
          <a:xfrm>
            <a:off x="52292" y="1752074"/>
            <a:ext cx="1314030" cy="468000"/>
          </a:xfrm>
          <a:prstGeom prst="rect">
            <a:avLst/>
          </a:prstGeom>
          <a:solidFill>
            <a:srgbClr val="FD91A3"/>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1386790">
              <a:buSzPct val="100000"/>
              <a:defRPr/>
            </a:pPr>
            <a:r>
              <a:rPr lang="ja-JP" altLang="en-US" sz="1400" kern="0" dirty="0">
                <a:solidFill>
                  <a:prstClr val="white"/>
                </a:solidFill>
                <a:latin typeface="BIZ UDPゴシック" panose="020B0400000000000000" pitchFamily="50" charset="-128"/>
                <a:ea typeface="BIZ UDPゴシック" panose="020B0400000000000000" pitchFamily="50" charset="-128"/>
                <a:cs typeface="Arial" charset="0"/>
              </a:rPr>
              <a:t>妊娠・出産への支援</a:t>
            </a:r>
          </a:p>
        </p:txBody>
      </p:sp>
      <p:sp>
        <p:nvSpPr>
          <p:cNvPr id="13" name="正方形/長方形 12">
            <a:extLst>
              <a:ext uri="{FF2B5EF4-FFF2-40B4-BE49-F238E27FC236}">
                <a16:creationId xmlns:a16="http://schemas.microsoft.com/office/drawing/2014/main" id="{0AA48F50-F718-40A9-9520-71C3FC4B88FC}"/>
              </a:ext>
            </a:extLst>
          </p:cNvPr>
          <p:cNvSpPr/>
          <p:nvPr/>
        </p:nvSpPr>
        <p:spPr bwMode="gray">
          <a:xfrm>
            <a:off x="1410290" y="1752074"/>
            <a:ext cx="11289600" cy="468000"/>
          </a:xfrm>
          <a:prstGeom prst="rect">
            <a:avLst/>
          </a:prstGeom>
          <a:noFill/>
          <a:ln w="12700" algn="ctr">
            <a:solidFill>
              <a:srgbClr val="FD91A3"/>
            </a:solidFill>
            <a:miter lim="800000"/>
            <a:headEnd/>
            <a:tailEnd/>
          </a:ln>
        </p:spPr>
        <p:txBody>
          <a:bodyPr rot="0" spcFirstLastPara="0" vertOverflow="overflow" horzOverflow="overflow" vert="horz" wrap="square" lIns="100800" tIns="100800" rIns="100800" bIns="100800" numCol="1" spcCol="0" rtlCol="0" fromWordArt="0" anchor="ctr" anchorCtr="0" forceAA="0" compatLnSpc="1">
            <a:prstTxWarp prst="textNoShape">
              <a:avLst/>
            </a:prstTxWarp>
            <a:noAutofit/>
          </a:bodyPr>
          <a:lstStyle/>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○年齢とともに妊孕力は低下すると言われており、高校生等、</a:t>
            </a:r>
            <a:r>
              <a:rPr lang="en-US" altLang="ja-JP" sz="1400" kern="0" dirty="0">
                <a:latin typeface="BIZ UDPゴシック" panose="020B0400000000000000" pitchFamily="50" charset="-128"/>
                <a:ea typeface="BIZ UDPゴシック" panose="020B0400000000000000" pitchFamily="50" charset="-128"/>
                <a:cs typeface="Arial" charset="0"/>
              </a:rPr>
              <a:t>10</a:t>
            </a:r>
            <a:r>
              <a:rPr lang="ja-JP" altLang="en-US" sz="1400" kern="0" dirty="0">
                <a:latin typeface="BIZ UDPゴシック" panose="020B0400000000000000" pitchFamily="50" charset="-128"/>
                <a:ea typeface="BIZ UDPゴシック" panose="020B0400000000000000" pitchFamily="50" charset="-128"/>
                <a:cs typeface="Arial" charset="0"/>
              </a:rPr>
              <a:t>歳代のうちに早めにライフプランを考える機会があると良いと考える。</a:t>
            </a:r>
            <a:endParaRPr lang="en-US" altLang="ja-JP" sz="1400" kern="0" dirty="0">
              <a:latin typeface="BIZ UDPゴシック" panose="020B0400000000000000" pitchFamily="50" charset="-128"/>
              <a:ea typeface="BIZ UDPゴシック" panose="020B0400000000000000" pitchFamily="50" charset="-128"/>
              <a:cs typeface="Arial" charset="0"/>
            </a:endParaRPr>
          </a:p>
        </p:txBody>
      </p:sp>
      <p:sp>
        <p:nvSpPr>
          <p:cNvPr id="14" name="正方形/長方形 13">
            <a:extLst>
              <a:ext uri="{FF2B5EF4-FFF2-40B4-BE49-F238E27FC236}">
                <a16:creationId xmlns:a16="http://schemas.microsoft.com/office/drawing/2014/main" id="{AEB80BDF-B1CB-4AD7-AF3D-DBA64F0E2DA5}"/>
              </a:ext>
            </a:extLst>
          </p:cNvPr>
          <p:cNvSpPr/>
          <p:nvPr/>
        </p:nvSpPr>
        <p:spPr bwMode="gray">
          <a:xfrm>
            <a:off x="67451" y="2266655"/>
            <a:ext cx="1314030" cy="3104059"/>
          </a:xfrm>
          <a:prstGeom prst="rect">
            <a:avLst/>
          </a:prstGeom>
          <a:solidFill>
            <a:srgbClr val="00B05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1386790">
              <a:buSzPct val="100000"/>
              <a:defRPr/>
            </a:pPr>
            <a:r>
              <a:rPr lang="ja-JP" altLang="en-US" sz="1400" kern="0" dirty="0">
                <a:solidFill>
                  <a:prstClr val="white"/>
                </a:solidFill>
                <a:latin typeface="BIZ UDPゴシック" panose="020B0400000000000000" pitchFamily="50" charset="-128"/>
                <a:ea typeface="BIZ UDPゴシック" panose="020B0400000000000000" pitchFamily="50" charset="-128"/>
                <a:cs typeface="Arial" charset="0"/>
              </a:rPr>
              <a:t>共育ての推進（子育て環境の整備）</a:t>
            </a:r>
            <a:endParaRPr lang="en-US" altLang="ja-JP" sz="1400" kern="0" dirty="0">
              <a:solidFill>
                <a:prstClr val="white"/>
              </a:solidFill>
              <a:latin typeface="BIZ UDPゴシック" panose="020B0400000000000000" pitchFamily="50" charset="-128"/>
              <a:ea typeface="BIZ UDPゴシック" panose="020B0400000000000000" pitchFamily="50" charset="-128"/>
              <a:cs typeface="Arial" charset="0"/>
            </a:endParaRPr>
          </a:p>
        </p:txBody>
      </p:sp>
      <p:sp>
        <p:nvSpPr>
          <p:cNvPr id="15" name="正方形/長方形 14">
            <a:extLst>
              <a:ext uri="{FF2B5EF4-FFF2-40B4-BE49-F238E27FC236}">
                <a16:creationId xmlns:a16="http://schemas.microsoft.com/office/drawing/2014/main" id="{C7247B9B-55D6-492B-BCF3-9069848A57D4}"/>
              </a:ext>
            </a:extLst>
          </p:cNvPr>
          <p:cNvSpPr/>
          <p:nvPr/>
        </p:nvSpPr>
        <p:spPr bwMode="gray">
          <a:xfrm>
            <a:off x="1425449" y="2266653"/>
            <a:ext cx="11289600" cy="3104062"/>
          </a:xfrm>
          <a:prstGeom prst="rect">
            <a:avLst/>
          </a:prstGeom>
          <a:noFill/>
          <a:ln w="12700" algn="ctr">
            <a:solidFill>
              <a:srgbClr val="00B050"/>
            </a:solidFill>
            <a:miter lim="800000"/>
            <a:headEnd/>
            <a:tailEnd/>
          </a:ln>
        </p:spPr>
        <p:txBody>
          <a:bodyPr rot="0" spcFirstLastPara="0" vertOverflow="overflow" horzOverflow="overflow" vert="horz" wrap="square" lIns="100800" tIns="100800" rIns="100800" bIns="100800" numCol="1" spcCol="0" rtlCol="0" fromWordArt="0" anchor="ctr" anchorCtr="0" forceAA="0" compatLnSpc="1">
            <a:prstTxWarp prst="textNoShape">
              <a:avLst/>
            </a:prstTxWarp>
            <a:noAutofit/>
          </a:bodyPr>
          <a:lstStyle/>
          <a:p>
            <a:pPr defTabSz="1386790">
              <a:spcBef>
                <a:spcPts val="840"/>
              </a:spcBef>
              <a:buSzPct val="100000"/>
              <a:defRPr/>
            </a:pPr>
            <a:r>
              <a:rPr lang="en-US" altLang="ja-JP" sz="1400" kern="0" dirty="0">
                <a:latin typeface="BIZ UDPゴシック" panose="020B0400000000000000" pitchFamily="50" charset="-128"/>
                <a:ea typeface="BIZ UDPゴシック" panose="020B0400000000000000" pitchFamily="50" charset="-128"/>
                <a:cs typeface="Arial" charset="0"/>
              </a:rPr>
              <a:t>【</a:t>
            </a:r>
            <a:r>
              <a:rPr lang="ja-JP" altLang="en-US" sz="1400" kern="0" dirty="0">
                <a:latin typeface="BIZ UDPゴシック" panose="020B0400000000000000" pitchFamily="50" charset="-128"/>
                <a:ea typeface="BIZ UDPゴシック" panose="020B0400000000000000" pitchFamily="50" charset="-128"/>
                <a:cs typeface="Arial" charset="0"/>
              </a:rPr>
              <a:t>保育サービスの整備</a:t>
            </a:r>
            <a:r>
              <a:rPr lang="en-US" altLang="ja-JP" sz="1400" kern="0" dirty="0">
                <a:latin typeface="BIZ UDPゴシック" panose="020B0400000000000000" pitchFamily="50" charset="-128"/>
                <a:ea typeface="BIZ UDPゴシック" panose="020B0400000000000000" pitchFamily="50" charset="-128"/>
                <a:cs typeface="Arial" charset="0"/>
              </a:rPr>
              <a:t>】</a:t>
            </a: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○女性がフルタイムを継続できない原因の一つが小</a:t>
            </a:r>
            <a:r>
              <a:rPr lang="en-US" altLang="ja-JP" sz="1400" kern="0" dirty="0">
                <a:latin typeface="BIZ UDPゴシック" panose="020B0400000000000000" pitchFamily="50" charset="-128"/>
                <a:ea typeface="BIZ UDPゴシック" panose="020B0400000000000000" pitchFamily="50" charset="-128"/>
                <a:cs typeface="Arial" charset="0"/>
              </a:rPr>
              <a:t>1</a:t>
            </a:r>
            <a:r>
              <a:rPr lang="ja-JP" altLang="en-US" sz="1400" kern="0" dirty="0">
                <a:latin typeface="BIZ UDPゴシック" panose="020B0400000000000000" pitchFamily="50" charset="-128"/>
                <a:ea typeface="BIZ UDPゴシック" panose="020B0400000000000000" pitchFamily="50" charset="-128"/>
                <a:cs typeface="Arial" charset="0"/>
              </a:rPr>
              <a:t>の壁で、働き方を変えなくてはならないことがある。</a:t>
            </a:r>
            <a:endParaRPr lang="en-US" altLang="ja-JP" sz="1400" kern="0" dirty="0">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○保育士を確保して、安定的に保育サービスを提供することで、子育てと就業の両立を支えていくこと重要である。育児サービスの利用により、</a:t>
            </a:r>
            <a:endParaRPr lang="en-US" altLang="ja-JP" sz="1400" kern="0" dirty="0">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　　就業継続や出生意欲が高まることが研究でも示されている。</a:t>
            </a:r>
            <a:endParaRPr lang="en-US" altLang="ja-JP" sz="1400" kern="0" dirty="0">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○地域の保育所の定員（供給率）と子どもの数にプラスの相関があるという調査は過去にある。現状は、保育の供給量は増えて待機児童が減少し</a:t>
            </a:r>
            <a:endParaRPr lang="en-US" altLang="ja-JP" sz="1400" kern="0" dirty="0">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　 ているため、できるだけミスマッチが起きないようにする必要がある。今後は特別保育や保護者が働きやすい環境を整備していく必要がある。</a:t>
            </a:r>
            <a:br>
              <a:rPr lang="en-US" altLang="ja-JP" sz="1400" kern="0" dirty="0">
                <a:latin typeface="BIZ UDPゴシック" panose="020B0400000000000000" pitchFamily="50" charset="-128"/>
                <a:ea typeface="BIZ UDPゴシック" panose="020B0400000000000000" pitchFamily="50" charset="-128"/>
                <a:cs typeface="Arial" charset="0"/>
              </a:rPr>
            </a:br>
            <a:r>
              <a:rPr lang="ja-JP" altLang="en-US" sz="1400" kern="0" dirty="0">
                <a:latin typeface="BIZ UDPゴシック" panose="020B0400000000000000" pitchFamily="50" charset="-128"/>
                <a:ea typeface="BIZ UDPゴシック" panose="020B0400000000000000" pitchFamily="50" charset="-128"/>
                <a:cs typeface="Arial" charset="0"/>
              </a:rPr>
              <a:t>○世界的な傾向は、育児休業との組合せにより、</a:t>
            </a:r>
            <a:r>
              <a:rPr lang="en-US" altLang="ja-JP" sz="1400" kern="0" dirty="0">
                <a:latin typeface="BIZ UDPゴシック" panose="020B0400000000000000" pitchFamily="50" charset="-128"/>
                <a:ea typeface="BIZ UDPゴシック" panose="020B0400000000000000" pitchFamily="50" charset="-128"/>
                <a:cs typeface="Arial" charset="0"/>
              </a:rPr>
              <a:t>0</a:t>
            </a:r>
            <a:r>
              <a:rPr lang="ja-JP" altLang="en-US" sz="1400" kern="0" dirty="0">
                <a:latin typeface="BIZ UDPゴシック" panose="020B0400000000000000" pitchFamily="50" charset="-128"/>
                <a:ea typeface="BIZ UDPゴシック" panose="020B0400000000000000" pitchFamily="50" charset="-128"/>
                <a:cs typeface="Arial" charset="0"/>
              </a:rPr>
              <a:t>歳児保育は自宅、それ以降は保育所など家族と家族以外によるケアのミックスになっている。</a:t>
            </a:r>
            <a:r>
              <a:rPr lang="en-US" altLang="ja-JP" sz="1400" kern="0" dirty="0">
                <a:latin typeface="BIZ UDPゴシック" panose="020B0400000000000000" pitchFamily="50" charset="-128"/>
                <a:ea typeface="BIZ UDPゴシック" panose="020B0400000000000000" pitchFamily="50" charset="-128"/>
                <a:cs typeface="Arial" charset="0"/>
              </a:rPr>
              <a:t>【</a:t>
            </a:r>
            <a:r>
              <a:rPr lang="ja-JP" altLang="en-US" sz="1400" kern="0" dirty="0">
                <a:latin typeface="BIZ UDPゴシック" panose="020B0400000000000000" pitchFamily="50" charset="-128"/>
                <a:ea typeface="BIZ UDPゴシック" panose="020B0400000000000000" pitchFamily="50" charset="-128"/>
                <a:cs typeface="Arial" charset="0"/>
              </a:rPr>
              <a:t>共育ての推進</a:t>
            </a:r>
            <a:r>
              <a:rPr lang="en-US" altLang="ja-JP" sz="1400" kern="0" dirty="0">
                <a:latin typeface="BIZ UDPゴシック" panose="020B0400000000000000" pitchFamily="50" charset="-128"/>
                <a:ea typeface="BIZ UDPゴシック" panose="020B0400000000000000" pitchFamily="50" charset="-128"/>
                <a:cs typeface="Arial" charset="0"/>
              </a:rPr>
              <a:t>】</a:t>
            </a: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○共育てで必要な施策としては、職場の理解促進と男性の意識啓発がある。男性育休も一般的になってきているが、職場での人手不足の背景も</a:t>
            </a:r>
            <a:endParaRPr lang="en-US" altLang="ja-JP" sz="1400" kern="0" dirty="0">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en-US" altLang="ja-JP" sz="1400" kern="0" dirty="0">
                <a:latin typeface="BIZ UDPゴシック" panose="020B0400000000000000" pitchFamily="50" charset="-128"/>
                <a:ea typeface="BIZ UDPゴシック" panose="020B0400000000000000" pitchFamily="50" charset="-128"/>
                <a:cs typeface="Arial" charset="0"/>
              </a:rPr>
              <a:t>   </a:t>
            </a:r>
            <a:r>
              <a:rPr lang="ja-JP" altLang="en-US" sz="1400" kern="0" dirty="0">
                <a:latin typeface="BIZ UDPゴシック" panose="020B0400000000000000" pitchFamily="50" charset="-128"/>
                <a:ea typeface="BIZ UDPゴシック" panose="020B0400000000000000" pitchFamily="50" charset="-128"/>
                <a:cs typeface="Arial" charset="0"/>
              </a:rPr>
              <a:t>あり、課題となっていると聞く。人手不足が原因であれば代替要員を用意できるような補助等、人手不足解消の支援が間接的に重要である。</a:t>
            </a:r>
            <a:r>
              <a:rPr lang="en-US" altLang="ja-JP" sz="1400" kern="0" dirty="0">
                <a:latin typeface="BIZ UDPゴシック" panose="020B0400000000000000" pitchFamily="50" charset="-128"/>
                <a:ea typeface="BIZ UDPゴシック" panose="020B0400000000000000" pitchFamily="50" charset="-128"/>
                <a:cs typeface="Arial" charset="0"/>
              </a:rPr>
              <a:t>【</a:t>
            </a:r>
            <a:r>
              <a:rPr lang="ja-JP" altLang="en-US" sz="1400" kern="0" dirty="0">
                <a:latin typeface="BIZ UDPゴシック" panose="020B0400000000000000" pitchFamily="50" charset="-128"/>
                <a:ea typeface="BIZ UDPゴシック" panose="020B0400000000000000" pitchFamily="50" charset="-128"/>
                <a:cs typeface="Arial" charset="0"/>
              </a:rPr>
              <a:t>学童保育の整備</a:t>
            </a:r>
            <a:r>
              <a:rPr lang="en-US" altLang="ja-JP" sz="1400" kern="0" dirty="0">
                <a:latin typeface="BIZ UDPゴシック" panose="020B0400000000000000" pitchFamily="50" charset="-128"/>
                <a:ea typeface="BIZ UDPゴシック" panose="020B0400000000000000" pitchFamily="50" charset="-128"/>
                <a:cs typeface="Arial" charset="0"/>
              </a:rPr>
              <a:t>】</a:t>
            </a: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○学童保育はまだ手薄な部分もあり、地域差も大きい。学童保育も整備していく必要がある。</a:t>
            </a:r>
            <a:endParaRPr lang="en-US" altLang="ja-JP" sz="1400" kern="0" dirty="0">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○地域の見守りや安心して生活できる場などのアプローチがあっても良い。</a:t>
            </a:r>
          </a:p>
          <a:p>
            <a:pPr defTabSz="1386790">
              <a:buSzPct val="100000"/>
              <a:defRPr/>
            </a:pPr>
            <a:r>
              <a:rPr lang="ja-JP" altLang="en-US" sz="1400" kern="0" dirty="0">
                <a:latin typeface="BIZ UDPゴシック" panose="020B0400000000000000" pitchFamily="50" charset="-128"/>
                <a:ea typeface="BIZ UDPゴシック" panose="020B0400000000000000" pitchFamily="50" charset="-128"/>
                <a:cs typeface="Arial" charset="0"/>
              </a:rPr>
              <a:t>○学童保育の供給量が高い方が、小</a:t>
            </a:r>
            <a:r>
              <a:rPr lang="en-US" altLang="ja-JP" sz="1400" kern="0" dirty="0">
                <a:latin typeface="BIZ UDPゴシック" panose="020B0400000000000000" pitchFamily="50" charset="-128"/>
                <a:ea typeface="BIZ UDPゴシック" panose="020B0400000000000000" pitchFamily="50" charset="-128"/>
                <a:cs typeface="Arial" charset="0"/>
              </a:rPr>
              <a:t>1</a:t>
            </a:r>
            <a:r>
              <a:rPr lang="ja-JP" altLang="en-US" sz="1400" kern="0" dirty="0">
                <a:latin typeface="BIZ UDPゴシック" panose="020B0400000000000000" pitchFamily="50" charset="-128"/>
                <a:ea typeface="BIZ UDPゴシック" panose="020B0400000000000000" pitchFamily="50" charset="-128"/>
                <a:cs typeface="Arial" charset="0"/>
              </a:rPr>
              <a:t>の壁にプラス効果が出ており就業継続に優位な結果が出るとの研究がある。</a:t>
            </a:r>
            <a:endParaRPr lang="en-US" altLang="ja-JP" sz="1400" kern="0" dirty="0">
              <a:latin typeface="BIZ UDPゴシック" panose="020B0400000000000000" pitchFamily="50" charset="-128"/>
              <a:ea typeface="BIZ UDPゴシック" panose="020B0400000000000000" pitchFamily="50" charset="-128"/>
              <a:cs typeface="Arial" charset="0"/>
            </a:endParaRPr>
          </a:p>
        </p:txBody>
      </p:sp>
      <p:sp>
        <p:nvSpPr>
          <p:cNvPr id="16" name="正方形/長方形 15">
            <a:extLst>
              <a:ext uri="{FF2B5EF4-FFF2-40B4-BE49-F238E27FC236}">
                <a16:creationId xmlns:a16="http://schemas.microsoft.com/office/drawing/2014/main" id="{560DC980-2EC3-43E2-B10C-DACAE44BCB37}"/>
              </a:ext>
            </a:extLst>
          </p:cNvPr>
          <p:cNvSpPr/>
          <p:nvPr/>
        </p:nvSpPr>
        <p:spPr bwMode="gray">
          <a:xfrm>
            <a:off x="52292" y="603682"/>
            <a:ext cx="1310400" cy="543671"/>
          </a:xfrm>
          <a:prstGeom prst="rect">
            <a:avLst/>
          </a:prstGeom>
          <a:solidFill>
            <a:schemeClr val="bg1">
              <a:lumMod val="50000"/>
            </a:scheme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1386790">
              <a:buSzPct val="100000"/>
              <a:defRPr/>
            </a:pPr>
            <a:r>
              <a:rPr lang="ja-JP" altLang="en-US" sz="1400" kern="0" dirty="0">
                <a:solidFill>
                  <a:prstClr val="white"/>
                </a:solidFill>
                <a:latin typeface="BIZ UDPゴシック" panose="020B0400000000000000" pitchFamily="50" charset="-128"/>
                <a:ea typeface="BIZ UDPゴシック" panose="020B0400000000000000" pitchFamily="50" charset="-128"/>
                <a:cs typeface="Arial" charset="0"/>
              </a:rPr>
              <a:t>有識者</a:t>
            </a:r>
            <a:endParaRPr lang="en-US" altLang="ja-JP" sz="1400" kern="0" dirty="0">
              <a:solidFill>
                <a:prstClr val="white"/>
              </a:solidFill>
              <a:latin typeface="BIZ UDPゴシック" panose="020B0400000000000000" pitchFamily="50" charset="-128"/>
              <a:ea typeface="BIZ UDPゴシック" panose="020B0400000000000000" pitchFamily="50" charset="-128"/>
              <a:cs typeface="Arial" charset="0"/>
            </a:endParaRPr>
          </a:p>
        </p:txBody>
      </p:sp>
      <p:sp>
        <p:nvSpPr>
          <p:cNvPr id="17" name="正方形/長方形 16">
            <a:extLst>
              <a:ext uri="{FF2B5EF4-FFF2-40B4-BE49-F238E27FC236}">
                <a16:creationId xmlns:a16="http://schemas.microsoft.com/office/drawing/2014/main" id="{1685A22C-FAF0-421B-88F1-70259FB7716C}"/>
              </a:ext>
            </a:extLst>
          </p:cNvPr>
          <p:cNvSpPr/>
          <p:nvPr/>
        </p:nvSpPr>
        <p:spPr bwMode="gray">
          <a:xfrm>
            <a:off x="1410291" y="595903"/>
            <a:ext cx="11289600" cy="535869"/>
          </a:xfrm>
          <a:prstGeom prst="rect">
            <a:avLst/>
          </a:prstGeom>
          <a:noFill/>
          <a:ln w="12700" algn="ctr">
            <a:solidFill>
              <a:schemeClr val="bg1">
                <a:lumMod val="50000"/>
              </a:schemeClr>
            </a:solidFill>
            <a:miter lim="800000"/>
            <a:headEnd/>
            <a:tailEnd/>
          </a:ln>
        </p:spPr>
        <p:txBody>
          <a:bodyPr rot="0" spcFirstLastPara="0" vertOverflow="overflow" horzOverflow="overflow" vert="horz" wrap="square" lIns="100800" tIns="100800" rIns="100800" bIns="100800" numCol="1" spcCol="0" rtlCol="0" fromWordArt="0" anchor="ctr" anchorCtr="0" forceAA="0" compatLnSpc="1">
            <a:prstTxWarp prst="textNoShape">
              <a:avLst/>
            </a:prstTxWarp>
            <a:noAutofit/>
          </a:bodyPr>
          <a:lstStyle/>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国立社会保障・人口問題研究所 人口動向研究部 部長 </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zh-CN" altLang="en-US" sz="1400" kern="0" dirty="0">
                <a:solidFill>
                  <a:prstClr val="black"/>
                </a:solidFill>
                <a:latin typeface="BIZ UDPゴシック" panose="020B0400000000000000" pitchFamily="50" charset="-128"/>
                <a:ea typeface="BIZ UDPゴシック" panose="020B0400000000000000" pitchFamily="50" charset="-128"/>
                <a:cs typeface="Arial" charset="0"/>
              </a:rPr>
              <a:t>立命館大学産業社会学部</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　</a:t>
            </a:r>
            <a:r>
              <a:rPr lang="zh-CN" altLang="en-US" sz="1400" kern="0" dirty="0">
                <a:solidFill>
                  <a:prstClr val="black"/>
                </a:solidFill>
                <a:latin typeface="BIZ UDPゴシック" panose="020B0400000000000000" pitchFamily="50" charset="-128"/>
                <a:ea typeface="BIZ UDPゴシック" panose="020B0400000000000000" pitchFamily="50" charset="-128"/>
                <a:cs typeface="Arial" charset="0"/>
              </a:rPr>
              <a:t>教授</a:t>
            </a:r>
            <a:r>
              <a:rPr lang="en-US" altLang="zh-CN" sz="1400" kern="0" dirty="0">
                <a:solidFill>
                  <a:prstClr val="black"/>
                </a:solidFill>
                <a:latin typeface="BIZ UDPゴシック" panose="020B0400000000000000" pitchFamily="50" charset="-128"/>
                <a:ea typeface="BIZ UDPゴシック" panose="020B0400000000000000" pitchFamily="50" charset="-128"/>
                <a:cs typeface="Arial" charset="0"/>
              </a:rPr>
              <a:t>/</a:t>
            </a:r>
            <a:r>
              <a:rPr lang="ja-JP" altLang="en-US" sz="1400" dirty="0">
                <a:solidFill>
                  <a:prstClr val="black"/>
                </a:solidFill>
                <a:latin typeface="BIZ UDPゴシック" panose="020B0400000000000000" pitchFamily="50" charset="-128"/>
                <a:ea typeface="BIZ UDPゴシック" panose="020B0400000000000000" pitchFamily="50" charset="-128"/>
              </a:rPr>
              <a:t>名古屋市立大学大学院経済学研究科・経済学部</a:t>
            </a:r>
            <a:r>
              <a:rPr lang="zh-CN" altLang="en-US" sz="1400" dirty="0">
                <a:solidFill>
                  <a:prstClr val="black"/>
                </a:solidFill>
                <a:latin typeface="BIZ UDPゴシック" panose="020B0400000000000000" pitchFamily="50" charset="-128"/>
                <a:ea typeface="BIZ UDPゴシック" panose="020B0400000000000000" pitchFamily="50" charset="-128"/>
              </a:rPr>
              <a:t>教授</a:t>
            </a:r>
            <a:endParaRPr lang="en-US" altLang="zh-CN" sz="1400" kern="0" dirty="0">
              <a:solidFill>
                <a:prstClr val="black"/>
              </a:solidFill>
              <a:latin typeface="BIZ UDPゴシック" panose="020B0400000000000000" pitchFamily="50" charset="-128"/>
              <a:ea typeface="BIZ UDPゴシック" panose="020B0400000000000000" pitchFamily="50" charset="-128"/>
              <a:cs typeface="Arial" charset="0"/>
            </a:endParaRPr>
          </a:p>
        </p:txBody>
      </p:sp>
      <p:sp>
        <p:nvSpPr>
          <p:cNvPr id="22" name="正方形/長方形 21">
            <a:extLst>
              <a:ext uri="{FF2B5EF4-FFF2-40B4-BE49-F238E27FC236}">
                <a16:creationId xmlns:a16="http://schemas.microsoft.com/office/drawing/2014/main" id="{76109EB1-997F-4978-8CDE-A1BAEB286FA5}"/>
              </a:ext>
            </a:extLst>
          </p:cNvPr>
          <p:cNvSpPr/>
          <p:nvPr/>
        </p:nvSpPr>
        <p:spPr>
          <a:xfrm>
            <a:off x="-14400" y="-8925"/>
            <a:ext cx="12816000" cy="535869"/>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en-US" sz="2000" b="1" i="0" u="none" strike="noStrike" kern="1200" cap="none" spc="0" baseline="0" dirty="0">
                <a:solidFill>
                  <a:srgbClr val="FFFFFF"/>
                </a:solidFill>
                <a:uFillTx/>
                <a:latin typeface="BIZ UDPゴシック" pitchFamily="50"/>
                <a:ea typeface="BIZ UDPゴシック" pitchFamily="50"/>
              </a:rPr>
              <a:t>０</a:t>
            </a:r>
            <a:r>
              <a:rPr lang="en-US" altLang="ja-JP" sz="2000" b="1" i="0" u="none" strike="noStrike" kern="1200" cap="none" spc="0" baseline="0" dirty="0">
                <a:solidFill>
                  <a:srgbClr val="FFFFFF"/>
                </a:solidFill>
                <a:uFillTx/>
                <a:latin typeface="BIZ UDPゴシック" pitchFamily="50"/>
                <a:ea typeface="BIZ UDPゴシック" pitchFamily="50"/>
              </a:rPr>
              <a:t>5</a:t>
            </a:r>
            <a:r>
              <a:rPr lang="ja-JP" altLang="en-US" sz="2000" b="1" i="0" u="none" strike="noStrike" kern="1200" cap="none" spc="0" baseline="0" dirty="0">
                <a:solidFill>
                  <a:srgbClr val="FFFFFF"/>
                </a:solidFill>
                <a:uFillTx/>
                <a:latin typeface="BIZ UDPゴシック" pitchFamily="50"/>
                <a:ea typeface="BIZ UDPゴシック" pitchFamily="50"/>
              </a:rPr>
              <a:t>　有識者ヒアリング</a:t>
            </a:r>
            <a:endParaRPr lang="ja-JP" altLang="ja-JP" sz="2000" b="1" i="0" u="none" strike="noStrike" kern="1200" cap="none" spc="0" baseline="0" dirty="0">
              <a:solidFill>
                <a:srgbClr val="FFFFFF"/>
              </a:solidFill>
              <a:uFillTx/>
              <a:latin typeface="BIZ UDPゴシック" pitchFamily="50"/>
              <a:ea typeface="BIZ UDPゴシック" pitchFamily="50"/>
            </a:endParaRPr>
          </a:p>
        </p:txBody>
      </p:sp>
      <p:sp>
        <p:nvSpPr>
          <p:cNvPr id="20" name="正方形/長方形 19">
            <a:extLst>
              <a:ext uri="{FF2B5EF4-FFF2-40B4-BE49-F238E27FC236}">
                <a16:creationId xmlns:a16="http://schemas.microsoft.com/office/drawing/2014/main" id="{5DB64A45-C3A2-4CBF-8B15-796BEEC5C53F}"/>
              </a:ext>
            </a:extLst>
          </p:cNvPr>
          <p:cNvSpPr/>
          <p:nvPr/>
        </p:nvSpPr>
        <p:spPr bwMode="gray">
          <a:xfrm>
            <a:off x="82610" y="5407637"/>
            <a:ext cx="1314030" cy="2556000"/>
          </a:xfrm>
          <a:prstGeom prst="rect">
            <a:avLst/>
          </a:prstGeom>
          <a:solidFill>
            <a:srgbClr val="00B050"/>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1386790">
              <a:buSzPct val="100000"/>
              <a:defRPr/>
            </a:pPr>
            <a:r>
              <a:rPr lang="ja-JP" altLang="en-US" sz="1400" kern="0" dirty="0">
                <a:solidFill>
                  <a:prstClr val="white"/>
                </a:solidFill>
                <a:latin typeface="BIZ UDPゴシック" panose="020B0400000000000000" pitchFamily="50" charset="-128"/>
                <a:ea typeface="BIZ UDPゴシック" panose="020B0400000000000000" pitchFamily="50" charset="-128"/>
                <a:cs typeface="Arial" charset="0"/>
              </a:rPr>
              <a:t>共育ての推進（働きやすい職場環境づくり）</a:t>
            </a:r>
            <a:endParaRPr lang="en-US" altLang="ja-JP" sz="1400" kern="0" dirty="0">
              <a:solidFill>
                <a:prstClr val="white"/>
              </a:solidFill>
              <a:latin typeface="BIZ UDPゴシック" panose="020B0400000000000000" pitchFamily="50" charset="-128"/>
              <a:ea typeface="BIZ UDPゴシック" panose="020B0400000000000000" pitchFamily="50" charset="-128"/>
              <a:cs typeface="Arial" charset="0"/>
            </a:endParaRPr>
          </a:p>
        </p:txBody>
      </p:sp>
      <p:sp>
        <p:nvSpPr>
          <p:cNvPr id="24" name="正方形/長方形 23">
            <a:extLst>
              <a:ext uri="{FF2B5EF4-FFF2-40B4-BE49-F238E27FC236}">
                <a16:creationId xmlns:a16="http://schemas.microsoft.com/office/drawing/2014/main" id="{F5747AEF-0F3B-4743-9A0E-9F906789A1DD}"/>
              </a:ext>
            </a:extLst>
          </p:cNvPr>
          <p:cNvSpPr/>
          <p:nvPr/>
        </p:nvSpPr>
        <p:spPr bwMode="gray">
          <a:xfrm>
            <a:off x="1438471" y="5422699"/>
            <a:ext cx="11289600" cy="2556000"/>
          </a:xfrm>
          <a:prstGeom prst="rect">
            <a:avLst/>
          </a:prstGeom>
          <a:noFill/>
          <a:ln w="12700" algn="ctr">
            <a:solidFill>
              <a:srgbClr val="00B050"/>
            </a:solidFill>
            <a:miter lim="800000"/>
            <a:headEnd/>
            <a:tailEnd/>
          </a:ln>
        </p:spPr>
        <p:txBody>
          <a:bodyPr rot="0" spcFirstLastPara="0" vertOverflow="overflow" horzOverflow="overflow" vert="horz" wrap="square" lIns="100800" tIns="100800" rIns="100800" bIns="100800" numCol="1" spcCol="0" rtlCol="0" fromWordArt="0" anchor="ctr" anchorCtr="0" forceAA="0" compatLnSpc="1">
            <a:prstTxWarp prst="textNoShape">
              <a:avLst/>
            </a:prstTxWarp>
            <a:noAutofit/>
          </a:bodyPr>
          <a:lstStyle/>
          <a:p>
            <a:pPr defTabSz="1386790">
              <a:spcBef>
                <a:spcPts val="840"/>
              </a:spcBef>
              <a:buSzPct val="100000"/>
              <a:defRPr/>
            </a:pP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働き方の現状と課題</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○短時間勤務制度の導入はされているが、いまだ余地がある。日本は働き方が硬直化しており、制度があっても休みたい時に休めない。経営陣</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   </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のマインドや理解が足りていないため、</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50</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代以上のマインドを変えるのが重要である。</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○男性の育休取得については、増加傾向にあるが、</a:t>
            </a:r>
            <a:r>
              <a:rPr lang="ja-JP" altLang="en-US" sz="1400" dirty="0">
                <a:latin typeface="BIZ UDPゴシック" panose="020B0400000000000000" pitchFamily="50" charset="-128"/>
                <a:ea typeface="BIZ UDPゴシック" panose="020B0400000000000000" pitchFamily="50" charset="-128"/>
              </a:rPr>
              <a:t>組織に負担がかかっているため、人を減らしても仕事が回っていくよう、余裕を持ち業務を</a:t>
            </a:r>
            <a:endParaRPr lang="en-US" altLang="ja-JP" sz="1400" dirty="0">
              <a:latin typeface="BIZ UDPゴシック" panose="020B0400000000000000" pitchFamily="50" charset="-128"/>
              <a:ea typeface="BIZ UDPゴシック" panose="020B0400000000000000" pitchFamily="50" charset="-128"/>
            </a:endParaRPr>
          </a:p>
          <a:p>
            <a:pPr defTabSz="1386790">
              <a:buSzPct val="100000"/>
              <a:defRPr/>
            </a:pPr>
            <a:r>
              <a:rPr lang="ja-JP" altLang="en-US" sz="1400" dirty="0">
                <a:latin typeface="BIZ UDPゴシック" panose="020B0400000000000000" pitchFamily="50" charset="-128"/>
                <a:ea typeface="BIZ UDPゴシック" panose="020B0400000000000000" pitchFamily="50" charset="-128"/>
              </a:rPr>
              <a:t>　 システム化していく必要がある。</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○特に管理職世代の意識を変えていく重要性を感じている。</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女性の就労状況</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○所得が全国的に低く、女性の非正規労働割合が高い自治体は国と連携して労働施策を進めていく必要がある。</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行政の支援</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○家庭内の分担に自治体がペナルティを課すことはできないので、働き方を変えて労働時間が減れば子育てと仕事の両立がしやすくなる。一方</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  </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で、日本は残業して稼ぐ特徴があるため、残業代が減ると所得が減り子どもが産まれにくくなるため、所定内労働に対する賃上げが必要である。</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○テレワークなどの働き方改革は、ワークライフバランスの決定打になりえるため、行政が力を入れる価値がある。</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p:txBody>
      </p:sp>
      <p:sp>
        <p:nvSpPr>
          <p:cNvPr id="25" name="正方形/長方形 24">
            <a:extLst>
              <a:ext uri="{FF2B5EF4-FFF2-40B4-BE49-F238E27FC236}">
                <a16:creationId xmlns:a16="http://schemas.microsoft.com/office/drawing/2014/main" id="{60DCBAA3-567C-4068-A9CA-48BABBA7A8E8}"/>
              </a:ext>
            </a:extLst>
          </p:cNvPr>
          <p:cNvSpPr/>
          <p:nvPr/>
        </p:nvSpPr>
        <p:spPr bwMode="gray">
          <a:xfrm>
            <a:off x="82610" y="8030683"/>
            <a:ext cx="1314030" cy="133200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1386790">
              <a:buSzPct val="100000"/>
              <a:defRPr/>
            </a:pPr>
            <a:r>
              <a:rPr lang="ja-JP" altLang="en-US" sz="1400" kern="0" dirty="0">
                <a:solidFill>
                  <a:prstClr val="white"/>
                </a:solidFill>
                <a:latin typeface="BIZ UDPゴシック" panose="020B0400000000000000" pitchFamily="50" charset="-128"/>
                <a:ea typeface="BIZ UDPゴシック" panose="020B0400000000000000" pitchFamily="50" charset="-128"/>
                <a:cs typeface="Arial" charset="0"/>
              </a:rPr>
              <a:t>今後の施策</a:t>
            </a:r>
            <a:endParaRPr lang="en-US" altLang="ja-JP" sz="1400" kern="0" dirty="0">
              <a:solidFill>
                <a:prstClr val="white"/>
              </a:solidFill>
              <a:latin typeface="BIZ UDPゴシック" panose="020B0400000000000000" pitchFamily="50" charset="-128"/>
              <a:ea typeface="BIZ UDPゴシック" panose="020B0400000000000000" pitchFamily="50" charset="-128"/>
              <a:cs typeface="Arial" charset="0"/>
            </a:endParaRPr>
          </a:p>
        </p:txBody>
      </p:sp>
      <p:sp>
        <p:nvSpPr>
          <p:cNvPr id="26" name="正方形/長方形 25">
            <a:extLst>
              <a:ext uri="{FF2B5EF4-FFF2-40B4-BE49-F238E27FC236}">
                <a16:creationId xmlns:a16="http://schemas.microsoft.com/office/drawing/2014/main" id="{112FE2B9-D659-4C8A-979E-DABC7A3C8D95}"/>
              </a:ext>
            </a:extLst>
          </p:cNvPr>
          <p:cNvSpPr/>
          <p:nvPr/>
        </p:nvSpPr>
        <p:spPr bwMode="gray">
          <a:xfrm>
            <a:off x="1453630" y="8030683"/>
            <a:ext cx="11289600" cy="133200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100800" tIns="100800" rIns="100800" bIns="100800" numCol="1" spcCol="0" rtlCol="0" fromWordArt="0" anchor="ctr" anchorCtr="0" forceAA="0" compatLnSpc="1">
            <a:prstTxWarp prst="textNoShape">
              <a:avLst/>
            </a:prstTxWarp>
            <a:noAutofit/>
          </a:bodyPr>
          <a:lstStyle/>
          <a:p>
            <a:pPr defTabSz="1386790">
              <a:buSzPct val="100000"/>
              <a:defRPr/>
            </a:pP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効果検証について</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○施策の</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KPI</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に関しては、こども家庭庁の「少子化対策</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KPI</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チーム」が公表している指標のように細分化するしかない。</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○合計特殊出生率は一つの指標にはなるがそれに拘ると評価しづらい。個別の施策に対して指標を設定しておくことが良い。</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その他</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a:t>
            </a: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○「未婚化・晩婚化」について、</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50</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歳時未婚率は少しずつ上昇している</a:t>
            </a:r>
            <a:r>
              <a:rPr lang="ja-JP" altLang="en-US" sz="1400" kern="0" dirty="0">
                <a:solidFill>
                  <a:schemeClr val="tx1"/>
                </a:solidFill>
                <a:latin typeface="BIZ UDPゴシック" panose="020B0400000000000000" pitchFamily="50" charset="-128"/>
                <a:ea typeface="BIZ UDPゴシック" panose="020B0400000000000000" pitchFamily="50" charset="-128"/>
                <a:cs typeface="Arial" charset="0"/>
              </a:rPr>
              <a:t>うえ、</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晩婚化が目立っている。特に</a:t>
            </a:r>
            <a:r>
              <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rPr>
              <a:t>20</a:t>
            </a: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歳代での出生率が減少している。</a:t>
            </a:r>
            <a:endParaRPr lang="en-US" altLang="ja-JP" sz="1400" kern="0" dirty="0">
              <a:solidFill>
                <a:prstClr val="black"/>
              </a:solidFill>
              <a:latin typeface="BIZ UDPゴシック" panose="020B0400000000000000" pitchFamily="50" charset="-128"/>
              <a:ea typeface="BIZ UDPゴシック" panose="020B0400000000000000" pitchFamily="50" charset="-128"/>
              <a:cs typeface="Arial" charset="0"/>
            </a:endParaRPr>
          </a:p>
          <a:p>
            <a:pPr defTabSz="1386790">
              <a:buSzPct val="100000"/>
              <a:defRPr/>
            </a:pPr>
            <a:r>
              <a:rPr lang="ja-JP" altLang="en-US" sz="1400" kern="0" dirty="0">
                <a:solidFill>
                  <a:prstClr val="black"/>
                </a:solidFill>
                <a:latin typeface="BIZ UDPゴシック" panose="020B0400000000000000" pitchFamily="50" charset="-128"/>
                <a:ea typeface="BIZ UDPゴシック" panose="020B0400000000000000" pitchFamily="50" charset="-128"/>
                <a:cs typeface="Arial" charset="0"/>
              </a:rPr>
              <a:t>○価値観や意識が影響している。家庭内での家事育児の役割分担などを推進することが重要である。</a:t>
            </a:r>
            <a:endParaRPr lang="en-US" altLang="ja-JP" sz="1600" strike="sngStrike" kern="0" dirty="0">
              <a:solidFill>
                <a:srgbClr val="FF0000"/>
              </a:solidFill>
              <a:highlight>
                <a:srgbClr val="FFFF00"/>
              </a:highlight>
              <a:latin typeface="BIZ UDPゴシック" panose="020B0400000000000000" pitchFamily="50" charset="-128"/>
              <a:ea typeface="BIZ UDPゴシック" panose="020B0400000000000000" pitchFamily="50" charset="-128"/>
              <a:cs typeface="Arial" charset="0"/>
            </a:endParaRPr>
          </a:p>
        </p:txBody>
      </p:sp>
      <p:sp>
        <p:nvSpPr>
          <p:cNvPr id="19" name="スライド番号プレースホルダー 10">
            <a:extLst>
              <a:ext uri="{FF2B5EF4-FFF2-40B4-BE49-F238E27FC236}">
                <a16:creationId xmlns:a16="http://schemas.microsoft.com/office/drawing/2014/main" id="{64CC75CF-5FD7-4881-A460-4FB0A5810E74}"/>
              </a:ext>
            </a:extLst>
          </p:cNvPr>
          <p:cNvSpPr txBox="1">
            <a:spLocks/>
          </p:cNvSpPr>
          <p:nvPr/>
        </p:nvSpPr>
        <p:spPr>
          <a:xfrm>
            <a:off x="12283511" y="9252235"/>
            <a:ext cx="518089"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8</a:t>
            </a:r>
            <a:endParaRPr lang="ja-JP" altLang="en-US" dirty="0"/>
          </a:p>
        </p:txBody>
      </p:sp>
    </p:spTree>
    <p:extLst>
      <p:ext uri="{BB962C8B-B14F-4D97-AF65-F5344CB8AC3E}">
        <p14:creationId xmlns:p14="http://schemas.microsoft.com/office/powerpoint/2010/main" val="26730983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16014</TotalTime>
  <Words>11025</Words>
  <Application>Microsoft Office PowerPoint</Application>
  <PresentationFormat>A3 297x420 mm</PresentationFormat>
  <Paragraphs>1200</Paragraphs>
  <Slides>20</Slides>
  <Notes>13</Notes>
  <HiddenSlides>0</HiddenSlides>
  <MMClips>0</MMClips>
  <ScaleCrop>false</ScaleCrop>
  <HeadingPairs>
    <vt:vector size="8" baseType="variant">
      <vt:variant>
        <vt:lpstr>使用されているフォント</vt:lpstr>
      </vt:variant>
      <vt:variant>
        <vt:i4>12</vt:i4>
      </vt:variant>
      <vt:variant>
        <vt:lpstr>テーマ</vt:lpstr>
      </vt:variant>
      <vt:variant>
        <vt:i4>1</vt:i4>
      </vt:variant>
      <vt:variant>
        <vt:lpstr>埋め込まれた OLE サーバー</vt:lpstr>
      </vt:variant>
      <vt:variant>
        <vt:i4>1</vt:i4>
      </vt:variant>
      <vt:variant>
        <vt:lpstr>スライド タイトル</vt:lpstr>
      </vt:variant>
      <vt:variant>
        <vt:i4>20</vt:i4>
      </vt:variant>
    </vt:vector>
  </HeadingPairs>
  <TitlesOfParts>
    <vt:vector size="34" baseType="lpstr">
      <vt:lpstr>BIZ UDPゴシック</vt:lpstr>
      <vt:lpstr>BIZ UDゴシック</vt:lpstr>
      <vt:lpstr>HGPｺﾞｼｯｸM</vt:lpstr>
      <vt:lpstr>HGSｺﾞｼｯｸM</vt:lpstr>
      <vt:lpstr>Meiryo UI</vt:lpstr>
      <vt:lpstr>ＭＳ Ｐゴシック</vt:lpstr>
      <vt:lpstr>ＭＳ Ｐ明朝</vt:lpstr>
      <vt:lpstr>游ゴシック</vt:lpstr>
      <vt:lpstr>游ゴシック Light</vt:lpstr>
      <vt:lpstr>Arial</vt:lpstr>
      <vt:lpstr>Calibri</vt:lpstr>
      <vt:lpstr>Wingdings</vt:lpstr>
      <vt:lpstr>Office テーマ</vt:lpstr>
      <vt:lpstr>think-cell スライド</vt:lpstr>
      <vt:lpstr>大阪府少子化対策プラン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904</cp:revision>
  <cp:lastPrinted>2026-03-30T00:34:20Z</cp:lastPrinted>
  <dcterms:created xsi:type="dcterms:W3CDTF">2025-04-20T03:19:56Z</dcterms:created>
  <dcterms:modified xsi:type="dcterms:W3CDTF">2026-03-30T04:22:14Z</dcterms:modified>
</cp:coreProperties>
</file>