
<file path=[Content_Types].xml><?xml version="1.0" encoding="utf-8"?>
<Types xmlns="http://schemas.openxmlformats.org/package/2006/content-types">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504" r:id="rId2"/>
    <p:sldId id="257" r:id="rId3"/>
    <p:sldId id="502" r:id="rId4"/>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a:srgbClr val="FFCCFF"/>
    <a:srgbClr val="FF99FF"/>
    <a:srgbClr val="00CC66"/>
    <a:srgbClr val="66FF99"/>
    <a:srgbClr val="66FFCC"/>
    <a:srgbClr val="0099FF"/>
    <a:srgbClr val="33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548" autoAdjust="0"/>
    <p:restoredTop sz="94660"/>
  </p:normalViewPr>
  <p:slideViewPr>
    <p:cSldViewPr snapToGrid="0">
      <p:cViewPr varScale="1">
        <p:scale>
          <a:sx n="97" d="100"/>
          <a:sy n="97" d="100"/>
        </p:scale>
        <p:origin x="394"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DBDC7325-3ED5-477D-93B1-DF018BD41824}" type="datetimeFigureOut">
              <a:rPr kumimoji="1" lang="ja-JP" altLang="en-US" smtClean="0"/>
              <a:t>2026/3/18</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CE4EC545-EDA0-4117-B6C0-824EBB423D19}" type="slidenum">
              <a:rPr kumimoji="1" lang="ja-JP" altLang="en-US" smtClean="0"/>
              <a:t>‹#›</a:t>
            </a:fld>
            <a:endParaRPr kumimoji="1" lang="ja-JP" altLang="en-US"/>
          </a:p>
        </p:txBody>
      </p:sp>
    </p:spTree>
    <p:extLst>
      <p:ext uri="{BB962C8B-B14F-4D97-AF65-F5344CB8AC3E}">
        <p14:creationId xmlns:p14="http://schemas.microsoft.com/office/powerpoint/2010/main" val="138942418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E280EF9-B9E2-4BE3-81AD-8D452243D083}"/>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22BB006C-3002-481C-A294-AA7661F212C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9771C8F7-CEA2-447E-97C6-7673618502E8}"/>
              </a:ext>
            </a:extLst>
          </p:cNvPr>
          <p:cNvSpPr>
            <a:spLocks noGrp="1"/>
          </p:cNvSpPr>
          <p:nvPr>
            <p:ph type="dt" sz="half" idx="10"/>
          </p:nvPr>
        </p:nvSpPr>
        <p:spPr/>
        <p:txBody>
          <a:bodyPr/>
          <a:lstStyle/>
          <a:p>
            <a:fld id="{90A37A66-C17A-4863-8627-E7DC3A1D8AA9}" type="datetimeFigureOut">
              <a:rPr kumimoji="1" lang="ja-JP" altLang="en-US" smtClean="0"/>
              <a:t>2026/3/18</a:t>
            </a:fld>
            <a:endParaRPr kumimoji="1" lang="ja-JP" altLang="en-US"/>
          </a:p>
        </p:txBody>
      </p:sp>
      <p:sp>
        <p:nvSpPr>
          <p:cNvPr id="5" name="フッター プレースホルダー 4">
            <a:extLst>
              <a:ext uri="{FF2B5EF4-FFF2-40B4-BE49-F238E27FC236}">
                <a16:creationId xmlns:a16="http://schemas.microsoft.com/office/drawing/2014/main" id="{7E1EB4A6-5110-4D9D-8704-2C4C75A49E6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DDAC22B-E855-4281-89C1-1B0A89E83B5B}"/>
              </a:ext>
            </a:extLst>
          </p:cNvPr>
          <p:cNvSpPr>
            <a:spLocks noGrp="1"/>
          </p:cNvSpPr>
          <p:nvPr>
            <p:ph type="sldNum" sz="quarter" idx="12"/>
          </p:nvPr>
        </p:nvSpPr>
        <p:spPr/>
        <p:txBody>
          <a:bodyPr/>
          <a:lstStyle/>
          <a:p>
            <a:fld id="{35715C16-3C15-448A-AA35-388FCF8861BC}" type="slidenum">
              <a:rPr kumimoji="1" lang="ja-JP" altLang="en-US" smtClean="0"/>
              <a:t>‹#›</a:t>
            </a:fld>
            <a:endParaRPr kumimoji="1" lang="ja-JP" altLang="en-US"/>
          </a:p>
        </p:txBody>
      </p:sp>
    </p:spTree>
    <p:extLst>
      <p:ext uri="{BB962C8B-B14F-4D97-AF65-F5344CB8AC3E}">
        <p14:creationId xmlns:p14="http://schemas.microsoft.com/office/powerpoint/2010/main" val="175426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9804704-2C85-4A74-A540-E3371539A81C}"/>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15C6130-14C5-48E7-9FB4-B30CA8986C62}"/>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411A650-C454-4555-BCF0-99DC3796532B}"/>
              </a:ext>
            </a:extLst>
          </p:cNvPr>
          <p:cNvSpPr>
            <a:spLocks noGrp="1"/>
          </p:cNvSpPr>
          <p:nvPr>
            <p:ph type="dt" sz="half" idx="10"/>
          </p:nvPr>
        </p:nvSpPr>
        <p:spPr/>
        <p:txBody>
          <a:bodyPr/>
          <a:lstStyle/>
          <a:p>
            <a:fld id="{90A37A66-C17A-4863-8627-E7DC3A1D8AA9}" type="datetimeFigureOut">
              <a:rPr kumimoji="1" lang="ja-JP" altLang="en-US" smtClean="0"/>
              <a:t>2026/3/18</a:t>
            </a:fld>
            <a:endParaRPr kumimoji="1" lang="ja-JP" altLang="en-US"/>
          </a:p>
        </p:txBody>
      </p:sp>
      <p:sp>
        <p:nvSpPr>
          <p:cNvPr id="5" name="フッター プレースホルダー 4">
            <a:extLst>
              <a:ext uri="{FF2B5EF4-FFF2-40B4-BE49-F238E27FC236}">
                <a16:creationId xmlns:a16="http://schemas.microsoft.com/office/drawing/2014/main" id="{6A3D4458-4534-4DED-8DEE-955D1BF9D54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3256638-8289-403C-8933-AF159A5F8828}"/>
              </a:ext>
            </a:extLst>
          </p:cNvPr>
          <p:cNvSpPr>
            <a:spLocks noGrp="1"/>
          </p:cNvSpPr>
          <p:nvPr>
            <p:ph type="sldNum" sz="quarter" idx="12"/>
          </p:nvPr>
        </p:nvSpPr>
        <p:spPr/>
        <p:txBody>
          <a:bodyPr/>
          <a:lstStyle/>
          <a:p>
            <a:fld id="{35715C16-3C15-448A-AA35-388FCF8861BC}" type="slidenum">
              <a:rPr kumimoji="1" lang="ja-JP" altLang="en-US" smtClean="0"/>
              <a:t>‹#›</a:t>
            </a:fld>
            <a:endParaRPr kumimoji="1" lang="ja-JP" altLang="en-US"/>
          </a:p>
        </p:txBody>
      </p:sp>
    </p:spTree>
    <p:extLst>
      <p:ext uri="{BB962C8B-B14F-4D97-AF65-F5344CB8AC3E}">
        <p14:creationId xmlns:p14="http://schemas.microsoft.com/office/powerpoint/2010/main" val="5046796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17E605B-C86F-4011-B347-D9E51024A361}"/>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9C2128A-060D-4C18-93BC-38640F005B0C}"/>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6168964-E774-4833-B5D0-53679B5919FC}"/>
              </a:ext>
            </a:extLst>
          </p:cNvPr>
          <p:cNvSpPr>
            <a:spLocks noGrp="1"/>
          </p:cNvSpPr>
          <p:nvPr>
            <p:ph type="dt" sz="half" idx="10"/>
          </p:nvPr>
        </p:nvSpPr>
        <p:spPr/>
        <p:txBody>
          <a:bodyPr/>
          <a:lstStyle/>
          <a:p>
            <a:fld id="{90A37A66-C17A-4863-8627-E7DC3A1D8AA9}" type="datetimeFigureOut">
              <a:rPr kumimoji="1" lang="ja-JP" altLang="en-US" smtClean="0"/>
              <a:t>2026/3/18</a:t>
            </a:fld>
            <a:endParaRPr kumimoji="1" lang="ja-JP" altLang="en-US"/>
          </a:p>
        </p:txBody>
      </p:sp>
      <p:sp>
        <p:nvSpPr>
          <p:cNvPr id="5" name="フッター プレースホルダー 4">
            <a:extLst>
              <a:ext uri="{FF2B5EF4-FFF2-40B4-BE49-F238E27FC236}">
                <a16:creationId xmlns:a16="http://schemas.microsoft.com/office/drawing/2014/main" id="{CAB177B0-BBCB-45AB-B062-1736684C445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62DAC0C-F2E8-496E-BC29-14835F41F679}"/>
              </a:ext>
            </a:extLst>
          </p:cNvPr>
          <p:cNvSpPr>
            <a:spLocks noGrp="1"/>
          </p:cNvSpPr>
          <p:nvPr>
            <p:ph type="sldNum" sz="quarter" idx="12"/>
          </p:nvPr>
        </p:nvSpPr>
        <p:spPr/>
        <p:txBody>
          <a:bodyPr/>
          <a:lstStyle/>
          <a:p>
            <a:fld id="{35715C16-3C15-448A-AA35-388FCF8861BC}" type="slidenum">
              <a:rPr kumimoji="1" lang="ja-JP" altLang="en-US" smtClean="0"/>
              <a:t>‹#›</a:t>
            </a:fld>
            <a:endParaRPr kumimoji="1" lang="ja-JP" altLang="en-US"/>
          </a:p>
        </p:txBody>
      </p:sp>
    </p:spTree>
    <p:extLst>
      <p:ext uri="{BB962C8B-B14F-4D97-AF65-F5344CB8AC3E}">
        <p14:creationId xmlns:p14="http://schemas.microsoft.com/office/powerpoint/2010/main" val="2734512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563059-E2E6-4075-BF46-9D17EB33471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181F7E1-2BFA-4E53-9757-F76CC599C310}"/>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62F1680-BA96-410F-A169-00DF8718804F}"/>
              </a:ext>
            </a:extLst>
          </p:cNvPr>
          <p:cNvSpPr>
            <a:spLocks noGrp="1"/>
          </p:cNvSpPr>
          <p:nvPr>
            <p:ph type="dt" sz="half" idx="10"/>
          </p:nvPr>
        </p:nvSpPr>
        <p:spPr/>
        <p:txBody>
          <a:bodyPr/>
          <a:lstStyle/>
          <a:p>
            <a:fld id="{90A37A66-C17A-4863-8627-E7DC3A1D8AA9}" type="datetimeFigureOut">
              <a:rPr kumimoji="1" lang="ja-JP" altLang="en-US" smtClean="0"/>
              <a:t>2026/3/18</a:t>
            </a:fld>
            <a:endParaRPr kumimoji="1" lang="ja-JP" altLang="en-US"/>
          </a:p>
        </p:txBody>
      </p:sp>
      <p:sp>
        <p:nvSpPr>
          <p:cNvPr id="5" name="フッター プレースホルダー 4">
            <a:extLst>
              <a:ext uri="{FF2B5EF4-FFF2-40B4-BE49-F238E27FC236}">
                <a16:creationId xmlns:a16="http://schemas.microsoft.com/office/drawing/2014/main" id="{EDBEBDCF-B204-4821-92BD-F446D7D9668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5FAC01-D3F5-485D-9A64-8583FB8F2FE3}"/>
              </a:ext>
            </a:extLst>
          </p:cNvPr>
          <p:cNvSpPr>
            <a:spLocks noGrp="1"/>
          </p:cNvSpPr>
          <p:nvPr>
            <p:ph type="sldNum" sz="quarter" idx="12"/>
          </p:nvPr>
        </p:nvSpPr>
        <p:spPr/>
        <p:txBody>
          <a:bodyPr/>
          <a:lstStyle/>
          <a:p>
            <a:fld id="{35715C16-3C15-448A-AA35-388FCF8861BC}" type="slidenum">
              <a:rPr kumimoji="1" lang="ja-JP" altLang="en-US" smtClean="0"/>
              <a:t>‹#›</a:t>
            </a:fld>
            <a:endParaRPr kumimoji="1" lang="ja-JP" altLang="en-US"/>
          </a:p>
        </p:txBody>
      </p:sp>
    </p:spTree>
    <p:extLst>
      <p:ext uri="{BB962C8B-B14F-4D97-AF65-F5344CB8AC3E}">
        <p14:creationId xmlns:p14="http://schemas.microsoft.com/office/powerpoint/2010/main" val="3386554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4DCB00D-13C1-486F-8BF6-A2EC7CEDE4DA}"/>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E782462-8AB1-4B0E-A619-4DF6DF15AC0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CF40F4F6-2F36-45AE-970C-0E7F96C05399}"/>
              </a:ext>
            </a:extLst>
          </p:cNvPr>
          <p:cNvSpPr>
            <a:spLocks noGrp="1"/>
          </p:cNvSpPr>
          <p:nvPr>
            <p:ph type="dt" sz="half" idx="10"/>
          </p:nvPr>
        </p:nvSpPr>
        <p:spPr/>
        <p:txBody>
          <a:bodyPr/>
          <a:lstStyle/>
          <a:p>
            <a:fld id="{90A37A66-C17A-4863-8627-E7DC3A1D8AA9}" type="datetimeFigureOut">
              <a:rPr kumimoji="1" lang="ja-JP" altLang="en-US" smtClean="0"/>
              <a:t>2026/3/18</a:t>
            </a:fld>
            <a:endParaRPr kumimoji="1" lang="ja-JP" altLang="en-US"/>
          </a:p>
        </p:txBody>
      </p:sp>
      <p:sp>
        <p:nvSpPr>
          <p:cNvPr id="5" name="フッター プレースホルダー 4">
            <a:extLst>
              <a:ext uri="{FF2B5EF4-FFF2-40B4-BE49-F238E27FC236}">
                <a16:creationId xmlns:a16="http://schemas.microsoft.com/office/drawing/2014/main" id="{2AFBF698-45BA-4729-B55A-E353465C796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7DBFCBA-60A6-4195-825A-CF4376FB9173}"/>
              </a:ext>
            </a:extLst>
          </p:cNvPr>
          <p:cNvSpPr>
            <a:spLocks noGrp="1"/>
          </p:cNvSpPr>
          <p:nvPr>
            <p:ph type="sldNum" sz="quarter" idx="12"/>
          </p:nvPr>
        </p:nvSpPr>
        <p:spPr/>
        <p:txBody>
          <a:bodyPr/>
          <a:lstStyle/>
          <a:p>
            <a:fld id="{35715C16-3C15-448A-AA35-388FCF8861BC}" type="slidenum">
              <a:rPr kumimoji="1" lang="ja-JP" altLang="en-US" smtClean="0"/>
              <a:t>‹#›</a:t>
            </a:fld>
            <a:endParaRPr kumimoji="1" lang="ja-JP" altLang="en-US"/>
          </a:p>
        </p:txBody>
      </p:sp>
    </p:spTree>
    <p:extLst>
      <p:ext uri="{BB962C8B-B14F-4D97-AF65-F5344CB8AC3E}">
        <p14:creationId xmlns:p14="http://schemas.microsoft.com/office/powerpoint/2010/main" val="3556289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A594845-B19A-4877-8AA3-23B1ED9920A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26EC284-1315-4002-BFDD-9B1030E05FA5}"/>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8679D193-57C8-4AF1-8F49-5886BFE130AA}"/>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DD92B2B0-20C9-49BC-A400-3FC39B00C36B}"/>
              </a:ext>
            </a:extLst>
          </p:cNvPr>
          <p:cNvSpPr>
            <a:spLocks noGrp="1"/>
          </p:cNvSpPr>
          <p:nvPr>
            <p:ph type="dt" sz="half" idx="10"/>
          </p:nvPr>
        </p:nvSpPr>
        <p:spPr/>
        <p:txBody>
          <a:bodyPr/>
          <a:lstStyle/>
          <a:p>
            <a:fld id="{90A37A66-C17A-4863-8627-E7DC3A1D8AA9}" type="datetimeFigureOut">
              <a:rPr kumimoji="1" lang="ja-JP" altLang="en-US" smtClean="0"/>
              <a:t>2026/3/18</a:t>
            </a:fld>
            <a:endParaRPr kumimoji="1" lang="ja-JP" altLang="en-US"/>
          </a:p>
        </p:txBody>
      </p:sp>
      <p:sp>
        <p:nvSpPr>
          <p:cNvPr id="6" name="フッター プレースホルダー 5">
            <a:extLst>
              <a:ext uri="{FF2B5EF4-FFF2-40B4-BE49-F238E27FC236}">
                <a16:creationId xmlns:a16="http://schemas.microsoft.com/office/drawing/2014/main" id="{501A1415-17E6-4C5A-907F-C33FA1654B2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A165194-43EF-4557-9806-D504154BF533}"/>
              </a:ext>
            </a:extLst>
          </p:cNvPr>
          <p:cNvSpPr>
            <a:spLocks noGrp="1"/>
          </p:cNvSpPr>
          <p:nvPr>
            <p:ph type="sldNum" sz="quarter" idx="12"/>
          </p:nvPr>
        </p:nvSpPr>
        <p:spPr/>
        <p:txBody>
          <a:bodyPr/>
          <a:lstStyle/>
          <a:p>
            <a:fld id="{35715C16-3C15-448A-AA35-388FCF8861BC}" type="slidenum">
              <a:rPr kumimoji="1" lang="ja-JP" altLang="en-US" smtClean="0"/>
              <a:t>‹#›</a:t>
            </a:fld>
            <a:endParaRPr kumimoji="1" lang="ja-JP" altLang="en-US"/>
          </a:p>
        </p:txBody>
      </p:sp>
    </p:spTree>
    <p:extLst>
      <p:ext uri="{BB962C8B-B14F-4D97-AF65-F5344CB8AC3E}">
        <p14:creationId xmlns:p14="http://schemas.microsoft.com/office/powerpoint/2010/main" val="2355571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B91BC67-8144-4655-B4AF-47AA59703DCE}"/>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76BDBB6-D39D-4D00-B615-8494732B39B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03D808D8-FEDA-4773-94FE-4F1790585652}"/>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43CCE97B-249A-497C-B8A6-ECBC1DFE308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9DA196E8-4FE2-434B-80B3-9D2CF78F88FA}"/>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999E5D1A-F363-4118-82C6-D30F05CF6B61}"/>
              </a:ext>
            </a:extLst>
          </p:cNvPr>
          <p:cNvSpPr>
            <a:spLocks noGrp="1"/>
          </p:cNvSpPr>
          <p:nvPr>
            <p:ph type="dt" sz="half" idx="10"/>
          </p:nvPr>
        </p:nvSpPr>
        <p:spPr/>
        <p:txBody>
          <a:bodyPr/>
          <a:lstStyle/>
          <a:p>
            <a:fld id="{90A37A66-C17A-4863-8627-E7DC3A1D8AA9}" type="datetimeFigureOut">
              <a:rPr kumimoji="1" lang="ja-JP" altLang="en-US" smtClean="0"/>
              <a:t>2026/3/18</a:t>
            </a:fld>
            <a:endParaRPr kumimoji="1" lang="ja-JP" altLang="en-US"/>
          </a:p>
        </p:txBody>
      </p:sp>
      <p:sp>
        <p:nvSpPr>
          <p:cNvPr id="8" name="フッター プレースホルダー 7">
            <a:extLst>
              <a:ext uri="{FF2B5EF4-FFF2-40B4-BE49-F238E27FC236}">
                <a16:creationId xmlns:a16="http://schemas.microsoft.com/office/drawing/2014/main" id="{8BBF247C-BA4B-45EB-B044-026BFE8CDB0D}"/>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90E1FAE0-931B-4EE2-9126-DA506B4854B0}"/>
              </a:ext>
            </a:extLst>
          </p:cNvPr>
          <p:cNvSpPr>
            <a:spLocks noGrp="1"/>
          </p:cNvSpPr>
          <p:nvPr>
            <p:ph type="sldNum" sz="quarter" idx="12"/>
          </p:nvPr>
        </p:nvSpPr>
        <p:spPr/>
        <p:txBody>
          <a:bodyPr/>
          <a:lstStyle/>
          <a:p>
            <a:fld id="{35715C16-3C15-448A-AA35-388FCF8861BC}" type="slidenum">
              <a:rPr kumimoji="1" lang="ja-JP" altLang="en-US" smtClean="0"/>
              <a:t>‹#›</a:t>
            </a:fld>
            <a:endParaRPr kumimoji="1" lang="ja-JP" altLang="en-US"/>
          </a:p>
        </p:txBody>
      </p:sp>
    </p:spTree>
    <p:extLst>
      <p:ext uri="{BB962C8B-B14F-4D97-AF65-F5344CB8AC3E}">
        <p14:creationId xmlns:p14="http://schemas.microsoft.com/office/powerpoint/2010/main" val="17343493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641FC58-05C5-4481-AC7F-E426ECADA7A5}"/>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DC2104AD-8217-40D6-96F2-2B4A90C26309}"/>
              </a:ext>
            </a:extLst>
          </p:cNvPr>
          <p:cNvSpPr>
            <a:spLocks noGrp="1"/>
          </p:cNvSpPr>
          <p:nvPr>
            <p:ph type="dt" sz="half" idx="10"/>
          </p:nvPr>
        </p:nvSpPr>
        <p:spPr/>
        <p:txBody>
          <a:bodyPr/>
          <a:lstStyle/>
          <a:p>
            <a:fld id="{90A37A66-C17A-4863-8627-E7DC3A1D8AA9}" type="datetimeFigureOut">
              <a:rPr kumimoji="1" lang="ja-JP" altLang="en-US" smtClean="0"/>
              <a:t>2026/3/18</a:t>
            </a:fld>
            <a:endParaRPr kumimoji="1" lang="ja-JP" altLang="en-US"/>
          </a:p>
        </p:txBody>
      </p:sp>
      <p:sp>
        <p:nvSpPr>
          <p:cNvPr id="4" name="フッター プレースホルダー 3">
            <a:extLst>
              <a:ext uri="{FF2B5EF4-FFF2-40B4-BE49-F238E27FC236}">
                <a16:creationId xmlns:a16="http://schemas.microsoft.com/office/drawing/2014/main" id="{C2841B2A-8D25-4605-81DA-1EC883128FD8}"/>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EB40B852-0D9F-41CB-87F2-6B74A697FF05}"/>
              </a:ext>
            </a:extLst>
          </p:cNvPr>
          <p:cNvSpPr>
            <a:spLocks noGrp="1"/>
          </p:cNvSpPr>
          <p:nvPr>
            <p:ph type="sldNum" sz="quarter" idx="12"/>
          </p:nvPr>
        </p:nvSpPr>
        <p:spPr/>
        <p:txBody>
          <a:bodyPr/>
          <a:lstStyle/>
          <a:p>
            <a:fld id="{35715C16-3C15-448A-AA35-388FCF8861BC}" type="slidenum">
              <a:rPr kumimoji="1" lang="ja-JP" altLang="en-US" smtClean="0"/>
              <a:t>‹#›</a:t>
            </a:fld>
            <a:endParaRPr kumimoji="1" lang="ja-JP" altLang="en-US"/>
          </a:p>
        </p:txBody>
      </p:sp>
    </p:spTree>
    <p:extLst>
      <p:ext uri="{BB962C8B-B14F-4D97-AF65-F5344CB8AC3E}">
        <p14:creationId xmlns:p14="http://schemas.microsoft.com/office/powerpoint/2010/main" val="6945109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91A5491B-61EA-4E10-A08F-9EC383FAF86F}"/>
              </a:ext>
            </a:extLst>
          </p:cNvPr>
          <p:cNvSpPr>
            <a:spLocks noGrp="1"/>
          </p:cNvSpPr>
          <p:nvPr>
            <p:ph type="dt" sz="half" idx="10"/>
          </p:nvPr>
        </p:nvSpPr>
        <p:spPr/>
        <p:txBody>
          <a:bodyPr/>
          <a:lstStyle/>
          <a:p>
            <a:fld id="{90A37A66-C17A-4863-8627-E7DC3A1D8AA9}" type="datetimeFigureOut">
              <a:rPr kumimoji="1" lang="ja-JP" altLang="en-US" smtClean="0"/>
              <a:t>2026/3/18</a:t>
            </a:fld>
            <a:endParaRPr kumimoji="1" lang="ja-JP" altLang="en-US"/>
          </a:p>
        </p:txBody>
      </p:sp>
      <p:sp>
        <p:nvSpPr>
          <p:cNvPr id="3" name="フッター プレースホルダー 2">
            <a:extLst>
              <a:ext uri="{FF2B5EF4-FFF2-40B4-BE49-F238E27FC236}">
                <a16:creationId xmlns:a16="http://schemas.microsoft.com/office/drawing/2014/main" id="{17E4D20B-BDC6-41F5-97AD-089B6D656274}"/>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C5157A5A-6DCA-4991-B892-5AEB09392935}"/>
              </a:ext>
            </a:extLst>
          </p:cNvPr>
          <p:cNvSpPr>
            <a:spLocks noGrp="1"/>
          </p:cNvSpPr>
          <p:nvPr>
            <p:ph type="sldNum" sz="quarter" idx="12"/>
          </p:nvPr>
        </p:nvSpPr>
        <p:spPr/>
        <p:txBody>
          <a:bodyPr/>
          <a:lstStyle/>
          <a:p>
            <a:fld id="{35715C16-3C15-448A-AA35-388FCF8861BC}" type="slidenum">
              <a:rPr kumimoji="1" lang="ja-JP" altLang="en-US" smtClean="0"/>
              <a:t>‹#›</a:t>
            </a:fld>
            <a:endParaRPr kumimoji="1" lang="ja-JP" altLang="en-US"/>
          </a:p>
        </p:txBody>
      </p:sp>
    </p:spTree>
    <p:extLst>
      <p:ext uri="{BB962C8B-B14F-4D97-AF65-F5344CB8AC3E}">
        <p14:creationId xmlns:p14="http://schemas.microsoft.com/office/powerpoint/2010/main" val="1988680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9F6BE94-C634-4F2B-83C6-64EA12AF56B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8383CF7-8E17-49A2-929B-D5F48B00A0D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E4533ED5-C075-4059-933D-AA69A53A03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3E837C1-4D1B-4853-A53E-ED376EB30563}"/>
              </a:ext>
            </a:extLst>
          </p:cNvPr>
          <p:cNvSpPr>
            <a:spLocks noGrp="1"/>
          </p:cNvSpPr>
          <p:nvPr>
            <p:ph type="dt" sz="half" idx="10"/>
          </p:nvPr>
        </p:nvSpPr>
        <p:spPr/>
        <p:txBody>
          <a:bodyPr/>
          <a:lstStyle/>
          <a:p>
            <a:fld id="{90A37A66-C17A-4863-8627-E7DC3A1D8AA9}" type="datetimeFigureOut">
              <a:rPr kumimoji="1" lang="ja-JP" altLang="en-US" smtClean="0"/>
              <a:t>2026/3/18</a:t>
            </a:fld>
            <a:endParaRPr kumimoji="1" lang="ja-JP" altLang="en-US"/>
          </a:p>
        </p:txBody>
      </p:sp>
      <p:sp>
        <p:nvSpPr>
          <p:cNvPr id="6" name="フッター プレースホルダー 5">
            <a:extLst>
              <a:ext uri="{FF2B5EF4-FFF2-40B4-BE49-F238E27FC236}">
                <a16:creationId xmlns:a16="http://schemas.microsoft.com/office/drawing/2014/main" id="{39370537-6BCE-49F8-84FE-13556DF6C98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F96DA4C-4222-4E3B-8A6A-CE3C467EF783}"/>
              </a:ext>
            </a:extLst>
          </p:cNvPr>
          <p:cNvSpPr>
            <a:spLocks noGrp="1"/>
          </p:cNvSpPr>
          <p:nvPr>
            <p:ph type="sldNum" sz="quarter" idx="12"/>
          </p:nvPr>
        </p:nvSpPr>
        <p:spPr/>
        <p:txBody>
          <a:bodyPr/>
          <a:lstStyle/>
          <a:p>
            <a:fld id="{35715C16-3C15-448A-AA35-388FCF8861BC}" type="slidenum">
              <a:rPr kumimoji="1" lang="ja-JP" altLang="en-US" smtClean="0"/>
              <a:t>‹#›</a:t>
            </a:fld>
            <a:endParaRPr kumimoji="1" lang="ja-JP" altLang="en-US"/>
          </a:p>
        </p:txBody>
      </p:sp>
    </p:spTree>
    <p:extLst>
      <p:ext uri="{BB962C8B-B14F-4D97-AF65-F5344CB8AC3E}">
        <p14:creationId xmlns:p14="http://schemas.microsoft.com/office/powerpoint/2010/main" val="24457234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894854-E837-4FAC-BB21-521850A2658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4A221CD6-7CBD-49DC-A002-2FFEB09E55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D83112AD-D372-4018-BA50-613AE29F1B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6417AA9-EDB7-4277-AE18-4AE820ECC182}"/>
              </a:ext>
            </a:extLst>
          </p:cNvPr>
          <p:cNvSpPr>
            <a:spLocks noGrp="1"/>
          </p:cNvSpPr>
          <p:nvPr>
            <p:ph type="dt" sz="half" idx="10"/>
          </p:nvPr>
        </p:nvSpPr>
        <p:spPr/>
        <p:txBody>
          <a:bodyPr/>
          <a:lstStyle/>
          <a:p>
            <a:fld id="{90A37A66-C17A-4863-8627-E7DC3A1D8AA9}" type="datetimeFigureOut">
              <a:rPr kumimoji="1" lang="ja-JP" altLang="en-US" smtClean="0"/>
              <a:t>2026/3/18</a:t>
            </a:fld>
            <a:endParaRPr kumimoji="1" lang="ja-JP" altLang="en-US"/>
          </a:p>
        </p:txBody>
      </p:sp>
      <p:sp>
        <p:nvSpPr>
          <p:cNvPr id="6" name="フッター プレースホルダー 5">
            <a:extLst>
              <a:ext uri="{FF2B5EF4-FFF2-40B4-BE49-F238E27FC236}">
                <a16:creationId xmlns:a16="http://schemas.microsoft.com/office/drawing/2014/main" id="{E2FB8F7E-51CD-496C-B407-2D46AA81410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39288B5-6391-40BE-A8A7-64A5D71387DB}"/>
              </a:ext>
            </a:extLst>
          </p:cNvPr>
          <p:cNvSpPr>
            <a:spLocks noGrp="1"/>
          </p:cNvSpPr>
          <p:nvPr>
            <p:ph type="sldNum" sz="quarter" idx="12"/>
          </p:nvPr>
        </p:nvSpPr>
        <p:spPr/>
        <p:txBody>
          <a:bodyPr/>
          <a:lstStyle/>
          <a:p>
            <a:fld id="{35715C16-3C15-448A-AA35-388FCF8861BC}" type="slidenum">
              <a:rPr kumimoji="1" lang="ja-JP" altLang="en-US" smtClean="0"/>
              <a:t>‹#›</a:t>
            </a:fld>
            <a:endParaRPr kumimoji="1" lang="ja-JP" altLang="en-US"/>
          </a:p>
        </p:txBody>
      </p:sp>
    </p:spTree>
    <p:extLst>
      <p:ext uri="{BB962C8B-B14F-4D97-AF65-F5344CB8AC3E}">
        <p14:creationId xmlns:p14="http://schemas.microsoft.com/office/powerpoint/2010/main" val="16971404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764C2291-81A1-4CA0-AC6C-B93DEC50E2A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12DC7D1-FE91-48F3-A9AB-A6EE7D16F2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0B31E1-B384-40E4-BC51-62CD49B60B4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A37A66-C17A-4863-8627-E7DC3A1D8AA9}" type="datetimeFigureOut">
              <a:rPr kumimoji="1" lang="ja-JP" altLang="en-US" smtClean="0"/>
              <a:t>2026/3/18</a:t>
            </a:fld>
            <a:endParaRPr kumimoji="1" lang="ja-JP" altLang="en-US"/>
          </a:p>
        </p:txBody>
      </p:sp>
      <p:sp>
        <p:nvSpPr>
          <p:cNvPr id="5" name="フッター プレースホルダー 4">
            <a:extLst>
              <a:ext uri="{FF2B5EF4-FFF2-40B4-BE49-F238E27FC236}">
                <a16:creationId xmlns:a16="http://schemas.microsoft.com/office/drawing/2014/main" id="{6F88BCF4-6D83-41E3-86B0-79F3D68A8BF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E7140952-3C2A-4B95-B336-24A9B12AA41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715C16-3C15-448A-AA35-388FCF8861BC}" type="slidenum">
              <a:rPr kumimoji="1" lang="ja-JP" altLang="en-US" smtClean="0"/>
              <a:t>‹#›</a:t>
            </a:fld>
            <a:endParaRPr kumimoji="1" lang="ja-JP" altLang="en-US"/>
          </a:p>
        </p:txBody>
      </p:sp>
    </p:spTree>
    <p:extLst>
      <p:ext uri="{BB962C8B-B14F-4D97-AF65-F5344CB8AC3E}">
        <p14:creationId xmlns:p14="http://schemas.microsoft.com/office/powerpoint/2010/main" val="35221122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20A283-D102-AA25-589A-F5CE90DD9B61}"/>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5A1A94A7-3F2A-A222-9C6E-B192E96E7D36}"/>
              </a:ext>
            </a:extLst>
          </p:cNvPr>
          <p:cNvSpPr/>
          <p:nvPr/>
        </p:nvSpPr>
        <p:spPr>
          <a:xfrm>
            <a:off x="-1" y="0"/>
            <a:ext cx="12192001" cy="36275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700"/>
              </a:lnSpc>
            </a:pPr>
            <a:r>
              <a:rPr kumimoji="1" lang="ja-JP" altLang="en-US" b="1" dirty="0">
                <a:solidFill>
                  <a:schemeClr val="bg1"/>
                </a:solidFill>
                <a:latin typeface="Meiryo UI" panose="020B0604030504040204" pitchFamily="50" charset="-128"/>
                <a:ea typeface="Meiryo UI" panose="020B0604030504040204" pitchFamily="50" charset="-128"/>
              </a:rPr>
              <a:t>令和８年度</a:t>
            </a:r>
            <a:r>
              <a:rPr lang="ja-JP" altLang="en-US" b="1" dirty="0">
                <a:solidFill>
                  <a:schemeClr val="bg1"/>
                </a:solidFill>
                <a:latin typeface="Meiryo UI" panose="020B0604030504040204" pitchFamily="50" charset="-128"/>
                <a:ea typeface="Meiryo UI" panose="020B0604030504040204" pitchFamily="50" charset="-128"/>
              </a:rPr>
              <a:t>当初予算</a:t>
            </a:r>
            <a:r>
              <a:rPr kumimoji="1" lang="ja-JP" altLang="en-US" b="1" dirty="0">
                <a:solidFill>
                  <a:schemeClr val="bg1"/>
                </a:solidFill>
                <a:latin typeface="Meiryo UI" panose="020B0604030504040204" pitchFamily="50" charset="-128"/>
                <a:ea typeface="Meiryo UI" panose="020B0604030504040204" pitchFamily="50" charset="-128"/>
              </a:rPr>
              <a:t>案（概要）　</a:t>
            </a:r>
            <a:r>
              <a:rPr kumimoji="1" lang="en-US" altLang="ja-JP" b="1" dirty="0">
                <a:solidFill>
                  <a:schemeClr val="bg1"/>
                </a:solidFill>
                <a:latin typeface="Meiryo UI" panose="020B0604030504040204" pitchFamily="50" charset="-128"/>
                <a:ea typeface="Meiryo UI" panose="020B0604030504040204" pitchFamily="50" charset="-128"/>
              </a:rPr>
              <a:t>【</a:t>
            </a:r>
            <a:r>
              <a:rPr kumimoji="1" lang="ja-JP" altLang="en-US" b="1" dirty="0">
                <a:solidFill>
                  <a:schemeClr val="bg1"/>
                </a:solidFill>
                <a:latin typeface="Meiryo UI" panose="020B0604030504040204" pitchFamily="50" charset="-128"/>
                <a:ea typeface="Meiryo UI" panose="020B0604030504040204" pitchFamily="50" charset="-128"/>
              </a:rPr>
              <a:t>健康寿命延伸プロジェクト事業費：</a:t>
            </a:r>
            <a:r>
              <a:rPr kumimoji="1" lang="en-US" altLang="ja-JP" b="1" dirty="0">
                <a:solidFill>
                  <a:schemeClr val="bg1"/>
                </a:solidFill>
                <a:latin typeface="Meiryo UI" panose="020B0604030504040204" pitchFamily="50" charset="-128"/>
                <a:ea typeface="Meiryo UI" panose="020B0604030504040204" pitchFamily="50" charset="-128"/>
              </a:rPr>
              <a:t>207,591</a:t>
            </a:r>
            <a:r>
              <a:rPr kumimoji="1" lang="ja-JP" altLang="en-US" b="1" dirty="0">
                <a:solidFill>
                  <a:schemeClr val="bg1"/>
                </a:solidFill>
                <a:latin typeface="Meiryo UI" panose="020B0604030504040204" pitchFamily="50" charset="-128"/>
                <a:ea typeface="Meiryo UI" panose="020B0604030504040204" pitchFamily="50" charset="-128"/>
              </a:rPr>
              <a:t>千円</a:t>
            </a:r>
            <a:r>
              <a:rPr lang="en-US" altLang="ja-JP" b="1" dirty="0">
                <a:solidFill>
                  <a:schemeClr val="bg1"/>
                </a:solidFill>
                <a:latin typeface="Meiryo UI" panose="020B0604030504040204" pitchFamily="50" charset="-128"/>
                <a:ea typeface="Meiryo UI" panose="020B0604030504040204" pitchFamily="50" charset="-128"/>
              </a:rPr>
              <a:t>】</a:t>
            </a:r>
          </a:p>
        </p:txBody>
      </p:sp>
      <p:sp>
        <p:nvSpPr>
          <p:cNvPr id="21" name="正方形/長方形 20">
            <a:extLst>
              <a:ext uri="{FF2B5EF4-FFF2-40B4-BE49-F238E27FC236}">
                <a16:creationId xmlns:a16="http://schemas.microsoft.com/office/drawing/2014/main" id="{95132610-A3E5-FDD2-6C09-8A92E7DD909E}"/>
              </a:ext>
            </a:extLst>
          </p:cNvPr>
          <p:cNvSpPr/>
          <p:nvPr/>
        </p:nvSpPr>
        <p:spPr>
          <a:xfrm>
            <a:off x="244365" y="571182"/>
            <a:ext cx="11532476" cy="78765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ja-JP" altLang="en-US" sz="1400" dirty="0">
                <a:solidFill>
                  <a:srgbClr val="000000"/>
                </a:solidFill>
                <a:latin typeface="Meiryo" panose="020B0604030504040204" pitchFamily="50" charset="-128"/>
                <a:ea typeface="Meiryo" panose="020B0604030504040204" pitchFamily="50" charset="-128"/>
              </a:rPr>
              <a:t>「大阪府健康づくり推進条例」及び「第４次大阪府健康増進計画」に基づき、府民の健康寿命の延伸と健康格差の縮小をめざす。</a:t>
            </a:r>
            <a:endParaRPr kumimoji="1" lang="en-US" altLang="ja-JP" sz="1400" dirty="0">
              <a:solidFill>
                <a:srgbClr val="000000"/>
              </a:solidFill>
              <a:latin typeface="Meiryo" panose="020B0604030504040204" pitchFamily="50" charset="-128"/>
              <a:ea typeface="Meiryo" panose="020B0604030504040204" pitchFamily="50" charset="-128"/>
            </a:endParaRPr>
          </a:p>
          <a:p>
            <a:r>
              <a:rPr kumimoji="1" lang="ja-JP" altLang="en-US" sz="1400" dirty="0">
                <a:solidFill>
                  <a:srgbClr val="000000"/>
                </a:solidFill>
                <a:latin typeface="Meiryo" panose="020B0604030504040204" pitchFamily="50" charset="-128"/>
                <a:ea typeface="Meiryo" panose="020B0604030504040204" pitchFamily="50" charset="-128"/>
              </a:rPr>
              <a:t>「健活</a:t>
            </a:r>
            <a:r>
              <a:rPr kumimoji="1" lang="en-US" altLang="ja-JP" sz="1400" dirty="0">
                <a:solidFill>
                  <a:srgbClr val="000000"/>
                </a:solidFill>
                <a:latin typeface="Meiryo" panose="020B0604030504040204" pitchFamily="50" charset="-128"/>
                <a:ea typeface="Meiryo" panose="020B0604030504040204" pitchFamily="50" charset="-128"/>
              </a:rPr>
              <a:t>10</a:t>
            </a:r>
            <a:r>
              <a:rPr kumimoji="1" lang="ja-JP" altLang="en-US" sz="1400" dirty="0">
                <a:solidFill>
                  <a:srgbClr val="000000"/>
                </a:solidFill>
                <a:latin typeface="Meiryo" panose="020B0604030504040204" pitchFamily="50" charset="-128"/>
                <a:ea typeface="Meiryo" panose="020B0604030504040204" pitchFamily="50" charset="-128"/>
              </a:rPr>
              <a:t>」</a:t>
            </a:r>
            <a:r>
              <a:rPr kumimoji="1" lang="en-US" altLang="ja-JP" sz="1400" dirty="0">
                <a:solidFill>
                  <a:srgbClr val="000000"/>
                </a:solidFill>
                <a:latin typeface="Meiryo" panose="020B0604030504040204" pitchFamily="50" charset="-128"/>
                <a:ea typeface="Meiryo" panose="020B0604030504040204" pitchFamily="50" charset="-128"/>
              </a:rPr>
              <a:t>〈</a:t>
            </a:r>
            <a:r>
              <a:rPr kumimoji="1" lang="ja-JP" altLang="en-US" sz="1400" dirty="0">
                <a:solidFill>
                  <a:srgbClr val="000000"/>
                </a:solidFill>
                <a:latin typeface="Meiryo" panose="020B0604030504040204" pitchFamily="50" charset="-128"/>
                <a:ea typeface="Meiryo" panose="020B0604030504040204" pitchFamily="50" charset="-128"/>
              </a:rPr>
              <a:t>ケンカツテン</a:t>
            </a:r>
            <a:r>
              <a:rPr kumimoji="1" lang="en-US" altLang="ja-JP" sz="1400" dirty="0">
                <a:solidFill>
                  <a:srgbClr val="000000"/>
                </a:solidFill>
                <a:latin typeface="Meiryo" panose="020B0604030504040204" pitchFamily="50" charset="-128"/>
                <a:ea typeface="Meiryo" panose="020B0604030504040204" pitchFamily="50" charset="-128"/>
              </a:rPr>
              <a:t>〉</a:t>
            </a:r>
            <a:r>
              <a:rPr kumimoji="1" lang="ja-JP" altLang="en-US" sz="1400" dirty="0">
                <a:solidFill>
                  <a:srgbClr val="000000"/>
                </a:solidFill>
                <a:latin typeface="Meiryo" panose="020B0604030504040204" pitchFamily="50" charset="-128"/>
                <a:ea typeface="Meiryo" panose="020B0604030504040204" pitchFamily="50" charset="-128"/>
              </a:rPr>
              <a:t>による広報展開、</a:t>
            </a:r>
            <a:r>
              <a:rPr lang="ja-JP" altLang="en-US" sz="1400" b="0" i="0" dirty="0">
                <a:solidFill>
                  <a:srgbClr val="000000"/>
                </a:solidFill>
                <a:effectLst/>
                <a:latin typeface="Meiryo" panose="020B0604030504040204" pitchFamily="50" charset="-128"/>
                <a:ea typeface="Meiryo" panose="020B0604030504040204" pitchFamily="50" charset="-128"/>
              </a:rPr>
              <a:t>健活おおさか推進府民会議を中心とした気運醸成及び主体的な健康づくり活動の実践促進、</a:t>
            </a:r>
            <a:endParaRPr lang="en-US" altLang="ja-JP" sz="1400" b="0" i="0" dirty="0">
              <a:solidFill>
                <a:srgbClr val="000000"/>
              </a:solidFill>
              <a:effectLst/>
              <a:latin typeface="Meiryo" panose="020B0604030504040204" pitchFamily="50" charset="-128"/>
              <a:ea typeface="Meiryo" panose="020B0604030504040204" pitchFamily="50" charset="-128"/>
            </a:endParaRPr>
          </a:p>
          <a:p>
            <a:r>
              <a:rPr lang="ja-JP" altLang="en-US" sz="1400" b="0" i="0" dirty="0">
                <a:solidFill>
                  <a:srgbClr val="000000"/>
                </a:solidFill>
                <a:effectLst/>
                <a:latin typeface="Meiryo" panose="020B0604030504040204" pitchFamily="50" charset="-128"/>
                <a:ea typeface="Meiryo" panose="020B0604030504040204" pitchFamily="50" charset="-128"/>
              </a:rPr>
              <a:t>市町村支援を通じて、</a:t>
            </a:r>
            <a:r>
              <a:rPr lang="en-US" altLang="ja-JP" sz="1400" b="0" i="0" dirty="0">
                <a:solidFill>
                  <a:srgbClr val="000000"/>
                </a:solidFill>
                <a:effectLst/>
                <a:latin typeface="Meiryo" panose="020B0604030504040204" pitchFamily="50" charset="-128"/>
                <a:ea typeface="Meiryo" panose="020B0604030504040204" pitchFamily="50" charset="-128"/>
              </a:rPr>
              <a:t>2025</a:t>
            </a:r>
            <a:r>
              <a:rPr lang="ja-JP" altLang="en-US" sz="1400" b="0" i="0" dirty="0">
                <a:solidFill>
                  <a:srgbClr val="000000"/>
                </a:solidFill>
                <a:effectLst/>
                <a:latin typeface="Meiryo" panose="020B0604030504040204" pitchFamily="50" charset="-128"/>
                <a:ea typeface="Meiryo" panose="020B0604030504040204" pitchFamily="50" charset="-128"/>
              </a:rPr>
              <a:t>年大阪・関西万博</a:t>
            </a:r>
            <a:r>
              <a:rPr lang="ja-JP" altLang="en-US" sz="1400" b="0" i="0" dirty="0">
                <a:solidFill>
                  <a:schemeClr val="tx1"/>
                </a:solidFill>
                <a:effectLst/>
                <a:latin typeface="Meiryo" panose="020B0604030504040204" pitchFamily="50" charset="-128"/>
                <a:ea typeface="Meiryo" panose="020B0604030504040204" pitchFamily="50" charset="-128"/>
              </a:rPr>
              <a:t>を契機に</a:t>
            </a:r>
            <a:r>
              <a:rPr lang="ja-JP" altLang="en-US" sz="1400" b="0" i="0" dirty="0">
                <a:solidFill>
                  <a:srgbClr val="000000"/>
                </a:solidFill>
                <a:effectLst/>
                <a:latin typeface="Meiryo" panose="020B0604030504040204" pitchFamily="50" charset="-128"/>
                <a:ea typeface="Meiryo" panose="020B0604030504040204" pitchFamily="50" charset="-128"/>
              </a:rPr>
              <a:t>、令和６年度から「おおさか健活</a:t>
            </a:r>
            <a:r>
              <a:rPr lang="en-US" altLang="ja-JP" sz="1400" b="0" i="0" dirty="0">
                <a:solidFill>
                  <a:srgbClr val="000000"/>
                </a:solidFill>
                <a:effectLst/>
                <a:latin typeface="Meiryo" panose="020B0604030504040204" pitchFamily="50" charset="-128"/>
                <a:ea typeface="Meiryo" panose="020B0604030504040204" pitchFamily="50" charset="-128"/>
              </a:rPr>
              <a:t>10</a:t>
            </a:r>
            <a:r>
              <a:rPr lang="ja-JP" altLang="en-US" sz="1400" b="0" i="0" dirty="0">
                <a:solidFill>
                  <a:srgbClr val="000000"/>
                </a:solidFill>
                <a:effectLst/>
                <a:latin typeface="Meiryo" panose="020B0604030504040204" pitchFamily="50" charset="-128"/>
                <a:ea typeface="Meiryo" panose="020B0604030504040204" pitchFamily="50" charset="-128"/>
              </a:rPr>
              <a:t>推進プロジェクト事業」を展開</a:t>
            </a:r>
            <a:endParaRPr kumimoji="1" lang="ja-JP" altLang="en-US" sz="2000" dirty="0"/>
          </a:p>
        </p:txBody>
      </p:sp>
      <p:sp>
        <p:nvSpPr>
          <p:cNvPr id="28" name="テキスト ボックス 27">
            <a:extLst>
              <a:ext uri="{FF2B5EF4-FFF2-40B4-BE49-F238E27FC236}">
                <a16:creationId xmlns:a16="http://schemas.microsoft.com/office/drawing/2014/main" id="{D16DC855-67C4-47F3-8D9C-0BB2FC0B2D9C}"/>
              </a:ext>
            </a:extLst>
          </p:cNvPr>
          <p:cNvSpPr txBox="1"/>
          <p:nvPr/>
        </p:nvSpPr>
        <p:spPr>
          <a:xfrm>
            <a:off x="10632087" y="116314"/>
            <a:ext cx="1380849" cy="33855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kumimoji="1" lang="ja-JP" altLang="en-US" sz="1600" dirty="0">
                <a:latin typeface="BIZ UDPゴシック" panose="020B0400000000000000" pitchFamily="50" charset="-128"/>
                <a:ea typeface="BIZ UDPゴシック" panose="020B0400000000000000" pitchFamily="50" charset="-128"/>
              </a:rPr>
              <a:t>参考資料１</a:t>
            </a:r>
            <a:endParaRPr kumimoji="1" lang="en-US" altLang="ja-JP" sz="1600" dirty="0">
              <a:latin typeface="BIZ UDPゴシック" panose="020B0400000000000000" pitchFamily="50" charset="-128"/>
              <a:ea typeface="BIZ UDPゴシック" panose="020B0400000000000000" pitchFamily="50" charset="-128"/>
            </a:endParaRPr>
          </a:p>
        </p:txBody>
      </p:sp>
      <p:pic>
        <p:nvPicPr>
          <p:cNvPr id="7" name="図 6">
            <a:extLst>
              <a:ext uri="{FF2B5EF4-FFF2-40B4-BE49-F238E27FC236}">
                <a16:creationId xmlns:a16="http://schemas.microsoft.com/office/drawing/2014/main" id="{A138CA17-2371-4F50-A426-15C5AC5F6C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8572" y="1368441"/>
            <a:ext cx="9712925" cy="5489559"/>
          </a:xfrm>
          <a:prstGeom prst="rect">
            <a:avLst/>
          </a:prstGeom>
        </p:spPr>
      </p:pic>
    </p:spTree>
    <p:extLst>
      <p:ext uri="{BB962C8B-B14F-4D97-AF65-F5344CB8AC3E}">
        <p14:creationId xmlns:p14="http://schemas.microsoft.com/office/powerpoint/2010/main" val="3018425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8">
            <a:extLst>
              <a:ext uri="{FF2B5EF4-FFF2-40B4-BE49-F238E27FC236}">
                <a16:creationId xmlns:a16="http://schemas.microsoft.com/office/drawing/2014/main" id="{191CB1A6-4EB4-49E7-9C82-4E91F032288B}"/>
              </a:ext>
            </a:extLst>
          </p:cNvPr>
          <p:cNvGraphicFramePr>
            <a:graphicFrameLocks noGrp="1"/>
          </p:cNvGraphicFramePr>
          <p:nvPr>
            <p:extLst>
              <p:ext uri="{D42A27DB-BD31-4B8C-83A1-F6EECF244321}">
                <p14:modId xmlns:p14="http://schemas.microsoft.com/office/powerpoint/2010/main" val="4102113474"/>
              </p:ext>
            </p:extLst>
          </p:nvPr>
        </p:nvGraphicFramePr>
        <p:xfrm>
          <a:off x="125092" y="930557"/>
          <a:ext cx="11946666" cy="5314056"/>
        </p:xfrm>
        <a:graphic>
          <a:graphicData uri="http://schemas.openxmlformats.org/drawingml/2006/table">
            <a:tbl>
              <a:tblPr firstRow="1" bandRow="1">
                <a:tableStyleId>{5C22544A-7EE6-4342-B048-85BDC9FD1C3A}</a:tableStyleId>
              </a:tblPr>
              <a:tblGrid>
                <a:gridCol w="1330281">
                  <a:extLst>
                    <a:ext uri="{9D8B030D-6E8A-4147-A177-3AD203B41FA5}">
                      <a16:colId xmlns:a16="http://schemas.microsoft.com/office/drawing/2014/main" val="1479633087"/>
                    </a:ext>
                  </a:extLst>
                </a:gridCol>
                <a:gridCol w="2659427">
                  <a:extLst>
                    <a:ext uri="{9D8B030D-6E8A-4147-A177-3AD203B41FA5}">
                      <a16:colId xmlns:a16="http://schemas.microsoft.com/office/drawing/2014/main" val="866108873"/>
                    </a:ext>
                  </a:extLst>
                </a:gridCol>
                <a:gridCol w="1324499">
                  <a:extLst>
                    <a:ext uri="{9D8B030D-6E8A-4147-A177-3AD203B41FA5}">
                      <a16:colId xmlns:a16="http://schemas.microsoft.com/office/drawing/2014/main" val="4261298823"/>
                    </a:ext>
                  </a:extLst>
                </a:gridCol>
                <a:gridCol w="6632459">
                  <a:extLst>
                    <a:ext uri="{9D8B030D-6E8A-4147-A177-3AD203B41FA5}">
                      <a16:colId xmlns:a16="http://schemas.microsoft.com/office/drawing/2014/main" val="806268785"/>
                    </a:ext>
                  </a:extLst>
                </a:gridCol>
              </a:tblGrid>
              <a:tr h="569490">
                <a:tc>
                  <a:txBody>
                    <a:bodyPr/>
                    <a:lstStyle/>
                    <a:p>
                      <a:pPr algn="ctr"/>
                      <a:r>
                        <a:rPr kumimoji="1" lang="ja-JP" altLang="en-US" sz="1400" dirty="0">
                          <a:solidFill>
                            <a:schemeClr val="bg1"/>
                          </a:solidFill>
                          <a:latin typeface="Meiryo UI" panose="020B0604030504040204" pitchFamily="50" charset="-128"/>
                          <a:ea typeface="Meiryo UI" panose="020B0604030504040204" pitchFamily="50" charset="-128"/>
                          <a:cs typeface="Microsoft Himalaya" panose="01010100010101010101" pitchFamily="2" charset="0"/>
                        </a:rPr>
                        <a:t>区分</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dirty="0">
                          <a:solidFill>
                            <a:schemeClr val="bg1"/>
                          </a:solidFill>
                          <a:latin typeface="Meiryo UI" panose="020B0604030504040204" pitchFamily="50" charset="-128"/>
                          <a:ea typeface="Meiryo UI" panose="020B0604030504040204" pitchFamily="50" charset="-128"/>
                          <a:cs typeface="Microsoft Himalaya" panose="01010100010101010101" pitchFamily="2" charset="0"/>
                        </a:rPr>
                        <a:t>【</a:t>
                      </a:r>
                      <a:r>
                        <a:rPr kumimoji="1" lang="ja-JP" altLang="en-US" sz="1200" b="1" dirty="0">
                          <a:solidFill>
                            <a:schemeClr val="bg1"/>
                          </a:solidFill>
                          <a:latin typeface="Meiryo UI" panose="020B0604030504040204" pitchFamily="50" charset="-128"/>
                          <a:ea typeface="Meiryo UI" panose="020B0604030504040204" pitchFamily="50" charset="-128"/>
                          <a:cs typeface="Microsoft Himalaya" panose="01010100010101010101" pitchFamily="2" charset="0"/>
                        </a:rPr>
                        <a:t>実施年度</a:t>
                      </a:r>
                      <a:r>
                        <a:rPr kumimoji="1" lang="en-US" altLang="ja-JP" sz="1200" b="1" dirty="0">
                          <a:solidFill>
                            <a:schemeClr val="bg1"/>
                          </a:solidFill>
                          <a:latin typeface="Meiryo UI" panose="020B0604030504040204" pitchFamily="50" charset="-128"/>
                          <a:ea typeface="Meiryo UI" panose="020B0604030504040204" pitchFamily="50" charset="-128"/>
                          <a:cs typeface="Microsoft Himalaya" panose="01010100010101010101" pitchFamily="2" charset="0"/>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bg1"/>
                          </a:solidFill>
                          <a:latin typeface="Meiryo UI" panose="020B0604030504040204" pitchFamily="50" charset="-128"/>
                          <a:ea typeface="Meiryo UI" panose="020B0604030504040204" pitchFamily="50" charset="-128"/>
                          <a:cs typeface="Microsoft Himalaya" panose="01010100010101010101" pitchFamily="2" charset="0"/>
                        </a:rPr>
                        <a:t>事業名</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75000"/>
                      </a:schemeClr>
                    </a:solidFill>
                  </a:tcPr>
                </a:tc>
                <a:tc>
                  <a:txBody>
                    <a:bodyPr/>
                    <a:lstStyle/>
                    <a:p>
                      <a:pPr algn="ctr"/>
                      <a:r>
                        <a:rPr kumimoji="1" lang="en-US" altLang="ja-JP" sz="1200" b="1" dirty="0">
                          <a:solidFill>
                            <a:schemeClr val="bg1"/>
                          </a:solidFill>
                          <a:latin typeface="Meiryo UI" panose="020B0604030504040204" pitchFamily="50" charset="-128"/>
                          <a:ea typeface="Meiryo UI" panose="020B0604030504040204" pitchFamily="50" charset="-128"/>
                          <a:cs typeface="Microsoft Himalaya" panose="01010100010101010101" pitchFamily="2" charset="0"/>
                        </a:rPr>
                        <a:t>R</a:t>
                      </a:r>
                      <a:r>
                        <a:rPr kumimoji="1" lang="ja-JP" altLang="en-US" sz="1200" b="1" dirty="0">
                          <a:solidFill>
                            <a:schemeClr val="bg1"/>
                          </a:solidFill>
                          <a:latin typeface="Meiryo UI" panose="020B0604030504040204" pitchFamily="50" charset="-128"/>
                          <a:ea typeface="Meiryo UI" panose="020B0604030504040204" pitchFamily="50" charset="-128"/>
                          <a:cs typeface="Microsoft Himalaya" panose="01010100010101010101" pitchFamily="2" charset="0"/>
                        </a:rPr>
                        <a:t>８当初予算案</a:t>
                      </a:r>
                      <a:endParaRPr kumimoji="1" lang="en-US" altLang="ja-JP" sz="1200" b="1" dirty="0">
                        <a:solidFill>
                          <a:schemeClr val="bg1"/>
                        </a:solidFill>
                        <a:latin typeface="Meiryo UI" panose="020B0604030504040204" pitchFamily="50" charset="-128"/>
                        <a:ea typeface="Meiryo UI" panose="020B0604030504040204" pitchFamily="50" charset="-128"/>
                        <a:cs typeface="Microsoft Himalaya" panose="01010100010101010101" pitchFamily="2" charset="0"/>
                      </a:endParaRPr>
                    </a:p>
                    <a:p>
                      <a:pPr algn="ctr"/>
                      <a:r>
                        <a:rPr kumimoji="1" lang="ja-JP" altLang="en-US" sz="1200" b="1" dirty="0">
                          <a:solidFill>
                            <a:schemeClr val="bg1"/>
                          </a:solidFill>
                          <a:latin typeface="Meiryo UI" panose="020B0604030504040204" pitchFamily="50" charset="-128"/>
                          <a:ea typeface="Meiryo UI" panose="020B0604030504040204" pitchFamily="50" charset="-128"/>
                          <a:cs typeface="Microsoft Himalaya" panose="01010100010101010101" pitchFamily="2" charset="0"/>
                        </a:rPr>
                        <a:t>（千円）</a:t>
                      </a:r>
                      <a:endParaRPr kumimoji="1" lang="en-US" altLang="ja-JP" sz="1200" b="1" dirty="0">
                        <a:solidFill>
                          <a:schemeClr val="bg1"/>
                        </a:solidFill>
                        <a:latin typeface="Meiryo UI" panose="020B0604030504040204" pitchFamily="50" charset="-128"/>
                        <a:ea typeface="Meiryo UI" panose="020B0604030504040204" pitchFamily="50" charset="-128"/>
                        <a:cs typeface="Microsoft Himalaya" panose="01010100010101010101" pitchFamily="2" charset="0"/>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75000"/>
                      </a:schemeClr>
                    </a:solidFill>
                  </a:tcPr>
                </a:tc>
                <a:tc>
                  <a:txBody>
                    <a:bodyPr/>
                    <a:lstStyle/>
                    <a:p>
                      <a:pPr algn="ctr"/>
                      <a:r>
                        <a:rPr kumimoji="1" lang="ja-JP" altLang="en-US" sz="1200" dirty="0">
                          <a:solidFill>
                            <a:schemeClr val="bg1"/>
                          </a:solidFill>
                          <a:latin typeface="Meiryo UI" panose="020B0604030504040204" pitchFamily="50" charset="-128"/>
                          <a:ea typeface="Meiryo UI" panose="020B0604030504040204" pitchFamily="50" charset="-128"/>
                          <a:cs typeface="Microsoft Himalaya" panose="01010100010101010101" pitchFamily="2" charset="0"/>
                        </a:rPr>
                        <a:t>概要</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3185145884"/>
                  </a:ext>
                </a:extLst>
              </a:tr>
              <a:tr h="1229283">
                <a:tc rowSpan="3">
                  <a:txBody>
                    <a:bodyPr/>
                    <a:lstStyle/>
                    <a:p>
                      <a:r>
                        <a:rPr kumimoji="1" lang="ja-JP" altLang="en-US" sz="1200" b="1" dirty="0">
                          <a:solidFill>
                            <a:srgbClr val="0070C0"/>
                          </a:solidFill>
                          <a:latin typeface="Meiryo UI" panose="020B0604030504040204" pitchFamily="50" charset="-128"/>
                          <a:ea typeface="Meiryo UI" panose="020B0604030504040204" pitchFamily="50" charset="-128"/>
                          <a:cs typeface="Microsoft Himalaya" panose="01010100010101010101" pitchFamily="2" charset="0"/>
                        </a:rPr>
                        <a:t>オール大阪による健康づくり推進事業</a:t>
                      </a:r>
                      <a:endParaRPr kumimoji="1" lang="en-US" altLang="ja-JP" sz="1200" b="1" dirty="0">
                        <a:solidFill>
                          <a:srgbClr val="0070C0"/>
                        </a:solidFill>
                        <a:latin typeface="Meiryo UI" panose="020B0604030504040204" pitchFamily="50" charset="-128"/>
                        <a:ea typeface="Meiryo UI" panose="020B0604030504040204" pitchFamily="50" charset="-128"/>
                        <a:cs typeface="Microsoft Himalaya" panose="01010100010101010101" pitchFamily="2" charset="0"/>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4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健活会議連携推進事業</a:t>
                      </a:r>
                      <a:r>
                        <a:rPr kumimoji="1" lang="ja-JP" altLang="en-US" sz="14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　　　　 　 </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5">
                        <a:lumMod val="20000"/>
                        <a:lumOff val="80000"/>
                      </a:schemeClr>
                    </a:solidFill>
                  </a:tcPr>
                </a:tc>
                <a:tc>
                  <a:txBody>
                    <a:bodyPr/>
                    <a:lstStyle/>
                    <a:p>
                      <a:pPr algn="r"/>
                      <a:r>
                        <a:rPr kumimoji="1" lang="en-US" altLang="ja-JP" sz="14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7,890</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5">
                        <a:lumMod val="20000"/>
                        <a:lumOff val="80000"/>
                      </a:schemeClr>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1200" dirty="0">
                          <a:solidFill>
                            <a:schemeClr val="tx1"/>
                          </a:solidFill>
                          <a:latin typeface="Meiryo UI" panose="020B0604030504040204" pitchFamily="50" charset="-128"/>
                          <a:ea typeface="Meiryo UI" panose="020B0604030504040204" pitchFamily="50" charset="-128"/>
                        </a:rPr>
                        <a:t>健活おおさか推進府民会議の会員数の拡大を図るとともに、会員が集う「総会」及び「ワークショップ」を開催することで、健康活動事例の共有や意見交換を通じ、会員間の連携を強化。また、健活</a:t>
                      </a:r>
                      <a:r>
                        <a:rPr lang="en-US" altLang="ja-JP" sz="1200" dirty="0">
                          <a:solidFill>
                            <a:schemeClr val="tx1"/>
                          </a:solidFill>
                          <a:latin typeface="Meiryo UI" panose="020B0604030504040204" pitchFamily="50" charset="-128"/>
                          <a:ea typeface="Meiryo UI" panose="020B0604030504040204" pitchFamily="50" charset="-128"/>
                        </a:rPr>
                        <a:t>10</a:t>
                      </a:r>
                      <a:r>
                        <a:rPr lang="ja-JP" altLang="en-US" sz="1200" dirty="0">
                          <a:solidFill>
                            <a:schemeClr val="tx1"/>
                          </a:solidFill>
                          <a:latin typeface="Meiryo UI" panose="020B0604030504040204" pitchFamily="50" charset="-128"/>
                          <a:ea typeface="Meiryo UI" panose="020B0604030504040204" pitchFamily="50" charset="-128"/>
                        </a:rPr>
                        <a:t>ポータルサイトを通じ、府民への情報発信を実施。</a:t>
                      </a:r>
                      <a:r>
                        <a:rPr kumimoji="1" lang="ja-JP" altLang="en-US" sz="1200" dirty="0">
                          <a:solidFill>
                            <a:schemeClr val="tx1"/>
                          </a:solidFill>
                          <a:latin typeface="Meiryo UI" panose="020B0604030504040204" pitchFamily="50" charset="-128"/>
                          <a:ea typeface="Meiryo UI" panose="020B0604030504040204" pitchFamily="50" charset="-128"/>
                        </a:rPr>
                        <a:t>「健活</a:t>
                      </a:r>
                      <a:r>
                        <a:rPr kumimoji="1" lang="en-US" altLang="ja-JP" sz="1200" dirty="0">
                          <a:solidFill>
                            <a:schemeClr val="tx1"/>
                          </a:solidFill>
                          <a:latin typeface="Meiryo UI" panose="020B0604030504040204" pitchFamily="50" charset="-128"/>
                          <a:ea typeface="Meiryo UI" panose="020B0604030504040204" pitchFamily="50" charset="-128"/>
                        </a:rPr>
                        <a:t>10</a:t>
                      </a:r>
                      <a:r>
                        <a:rPr kumimoji="1" lang="ja-JP" altLang="en-US" sz="1200" dirty="0">
                          <a:solidFill>
                            <a:schemeClr val="tx1"/>
                          </a:solidFill>
                          <a:latin typeface="Meiryo UI" panose="020B0604030504040204" pitchFamily="50" charset="-128"/>
                          <a:ea typeface="Meiryo UI" panose="020B0604030504040204" pitchFamily="50" charset="-128"/>
                        </a:rPr>
                        <a:t>」の普及に向け、ポスターやチラシ等の啓発ツールを制作するなど効果的な</a:t>
                      </a:r>
                      <a:r>
                        <a:rPr kumimoji="1" lang="en-US" altLang="ja-JP" sz="1200" dirty="0">
                          <a:solidFill>
                            <a:schemeClr val="tx1"/>
                          </a:solidFill>
                          <a:latin typeface="Meiryo UI" panose="020B0604030504040204" pitchFamily="50" charset="-128"/>
                          <a:ea typeface="Meiryo UI" panose="020B0604030504040204" pitchFamily="50" charset="-128"/>
                        </a:rPr>
                        <a:t>PR</a:t>
                      </a:r>
                      <a:r>
                        <a:rPr kumimoji="1" lang="ja-JP" altLang="en-US" sz="1200" dirty="0">
                          <a:solidFill>
                            <a:schemeClr val="tx1"/>
                          </a:solidFill>
                          <a:latin typeface="Meiryo UI" panose="020B0604030504040204" pitchFamily="50" charset="-128"/>
                          <a:ea typeface="Meiryo UI" panose="020B0604030504040204" pitchFamily="50" charset="-128"/>
                        </a:rPr>
                        <a:t>を実施。</a:t>
                      </a:r>
                      <a:endParaRPr lang="ja-JP" altLang="en-US" sz="120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4157571759"/>
                  </a:ext>
                </a:extLst>
              </a:tr>
              <a:tr h="481153">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健康づくり気運醸成事業</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tc>
                  <a:txBody>
                    <a:bodyPr/>
                    <a:lstStyle/>
                    <a:p>
                      <a:pPr algn="r"/>
                      <a:r>
                        <a:rPr kumimoji="1" lang="en-US" altLang="ja-JP" sz="14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4,132</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lang="ja-JP" altLang="en-US" sz="1200" dirty="0">
                          <a:solidFill>
                            <a:schemeClr val="tx1"/>
                          </a:solidFill>
                          <a:latin typeface="Meiryo UI" panose="020B0604030504040204" pitchFamily="50" charset="-128"/>
                          <a:ea typeface="Meiryo UI" panose="020B0604030504040204" pitchFamily="50" charset="-128"/>
                        </a:rPr>
                        <a:t>府民一人ひとりが主体的に健康づくりに取り組むための気運醸成となるよう、府内各地でポスター・デジタルサイネージ等を掲出。</a:t>
                      </a:r>
                      <a:endParaRPr lang="en-US" altLang="ja-JP" sz="1200" dirty="0">
                        <a:solidFill>
                          <a:schemeClr val="tx1"/>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lang="ja-JP" altLang="en-US" sz="1200" dirty="0">
                          <a:solidFill>
                            <a:schemeClr val="tx1"/>
                          </a:solidFill>
                          <a:latin typeface="Meiryo UI" panose="020B0604030504040204" pitchFamily="50" charset="-128"/>
                          <a:ea typeface="Meiryo UI" panose="020B0604030504040204" pitchFamily="50" charset="-128"/>
                        </a:rPr>
                        <a:t>イベント等で配布する健活</a:t>
                      </a:r>
                      <a:r>
                        <a:rPr lang="en-US" altLang="ja-JP" sz="1200" dirty="0">
                          <a:solidFill>
                            <a:schemeClr val="tx1"/>
                          </a:solidFill>
                          <a:latin typeface="Meiryo UI" panose="020B0604030504040204" pitchFamily="50" charset="-128"/>
                          <a:ea typeface="Meiryo UI" panose="020B0604030504040204" pitchFamily="50" charset="-128"/>
                        </a:rPr>
                        <a:t>10</a:t>
                      </a:r>
                      <a:r>
                        <a:rPr lang="ja-JP" altLang="en-US" sz="1200" dirty="0">
                          <a:solidFill>
                            <a:schemeClr val="tx1"/>
                          </a:solidFill>
                          <a:latin typeface="Meiryo UI" panose="020B0604030504040204" pitchFamily="50" charset="-128"/>
                          <a:ea typeface="Meiryo UI" panose="020B0604030504040204" pitchFamily="50" charset="-128"/>
                        </a:rPr>
                        <a:t>グッズを作成。</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a16="http://schemas.microsoft.com/office/drawing/2014/main" val="3945927974"/>
                  </a:ext>
                </a:extLst>
              </a:tr>
              <a:tr h="341530">
                <a:tc vMerge="1">
                  <a:txBody>
                    <a:bodyPr/>
                    <a:lstStyle/>
                    <a:p>
                      <a:endParaRPr kumimoji="1" lang="en-US" altLang="ja-JP" sz="1200" b="1" dirty="0">
                        <a:solidFill>
                          <a:srgbClr val="0070C0"/>
                        </a:solidFill>
                      </a:endParaRPr>
                    </a:p>
                  </a:txBody>
                  <a:tcPr>
                    <a:lnL w="9525" cap="flat" cmpd="sng" algn="ctr">
                      <a:solidFill>
                        <a:schemeClr val="bg2">
                          <a:lumMod val="50000"/>
                        </a:schemeClr>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府政だよりによる啓発事業　　　 　 </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5">
                        <a:lumMod val="20000"/>
                        <a:lumOff val="80000"/>
                      </a:schemeClr>
                    </a:solidFill>
                  </a:tcPr>
                </a:tc>
                <a:tc>
                  <a:txBody>
                    <a:bodyPr/>
                    <a:lstStyle/>
                    <a:p>
                      <a:pPr algn="r"/>
                      <a:r>
                        <a:rPr kumimoji="1" lang="en-US" altLang="ja-JP" sz="14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4,800</a:t>
                      </a:r>
                      <a:endParaRPr kumimoji="1" lang="ja-JP" altLang="en-US" sz="14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5">
                        <a:lumMod val="20000"/>
                        <a:lumOff val="80000"/>
                      </a:schemeClr>
                    </a:solidFill>
                  </a:tcPr>
                </a:tc>
                <a:tc>
                  <a:txBody>
                    <a:bodyPr/>
                    <a:lstStyle/>
                    <a:p>
                      <a:pPr marL="171450" indent="-171450">
                        <a:buFont typeface="Arial" panose="020B0604020202020204" pitchFamily="34" charset="0"/>
                        <a:buChar char="•"/>
                      </a:pP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府政だよりを活用し、健康課題や健康づくりの重要性等に関する普及啓発を行い、府民の健康への関心向上などを図る。</a:t>
                      </a:r>
                      <a:endPar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　　</a:t>
                      </a:r>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発行時期は健康増進普及月間に合わせた</a:t>
                      </a:r>
                      <a:r>
                        <a:rPr kumimoji="1" lang="en-US" altLang="ja-JP" sz="1200" dirty="0">
                          <a:solidFill>
                            <a:schemeClr val="tx1"/>
                          </a:solidFill>
                          <a:latin typeface="Meiryo UI" panose="020B0604030504040204" pitchFamily="50" charset="-128"/>
                          <a:ea typeface="Meiryo UI" panose="020B0604030504040204" pitchFamily="50" charset="-128"/>
                        </a:rPr>
                        <a:t>9</a:t>
                      </a:r>
                      <a:r>
                        <a:rPr kumimoji="1" lang="ja-JP" altLang="en-US" sz="1200" dirty="0">
                          <a:solidFill>
                            <a:schemeClr val="tx1"/>
                          </a:solidFill>
                          <a:latin typeface="Meiryo UI" panose="020B0604030504040204" pitchFamily="50" charset="-128"/>
                          <a:ea typeface="Meiryo UI" panose="020B0604030504040204" pitchFamily="50" charset="-128"/>
                        </a:rPr>
                        <a:t>月号を予定</a:t>
                      </a:r>
                      <a:r>
                        <a:rPr kumimoji="1" lang="en-US" altLang="ja-JP" sz="1200" dirty="0">
                          <a:solidFill>
                            <a:schemeClr val="tx1"/>
                          </a:solidFill>
                          <a:latin typeface="Meiryo UI" panose="020B0604030504040204" pitchFamily="50" charset="-128"/>
                          <a:ea typeface="Meiryo UI" panose="020B0604030504040204" pitchFamily="50" charset="-128"/>
                        </a:rPr>
                        <a: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454893790"/>
                  </a:ext>
                </a:extLst>
              </a:tr>
              <a:tr h="894018">
                <a:tc rowSpan="2">
                  <a:txBody>
                    <a:bodyPr/>
                    <a:lstStyle/>
                    <a:p>
                      <a:r>
                        <a:rPr kumimoji="1" lang="ja-JP" altLang="en-US" sz="1200" b="1" dirty="0">
                          <a:solidFill>
                            <a:srgbClr val="0070C0"/>
                          </a:solidFill>
                          <a:latin typeface="Meiryo UI" panose="020B0604030504040204" pitchFamily="50" charset="-128"/>
                          <a:ea typeface="Meiryo UI" panose="020B0604030504040204" pitchFamily="50" charset="-128"/>
                          <a:cs typeface="Microsoft Himalaya" panose="01010100010101010101" pitchFamily="2" charset="0"/>
                        </a:rPr>
                        <a:t>若い世代の健康づくり推進事業</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tc>
                  <a:txBody>
                    <a:bodyPr/>
                    <a:lstStyle/>
                    <a:p>
                      <a:r>
                        <a:rPr kumimoji="1" lang="ja-JP" altLang="en-US" sz="14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健康キャンパス・プロジェクト事業</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tc>
                  <a:txBody>
                    <a:bodyPr/>
                    <a:lstStyle/>
                    <a:p>
                      <a:pPr algn="r"/>
                      <a:r>
                        <a:rPr kumimoji="1" lang="en-US" altLang="ja-JP" sz="14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1,773</a:t>
                      </a:r>
                      <a:endParaRPr kumimoji="1" lang="ja-JP" altLang="en-US" sz="14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若者のヘルスリテラシーの向上を図るため、大学と連携し、大学職員向けの情報交換会や学生向けの啓発資材の提供を通じて健康キャンパスづくりを推進。</a:t>
                      </a:r>
                      <a:endPar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p>
                      <a:pPr marL="0" indent="0">
                        <a:buFont typeface="Arial" panose="020B0604020202020204" pitchFamily="34" charset="0"/>
                        <a:buNone/>
                      </a:pP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　　■府内全大学スタッフ向け情報</a:t>
                      </a:r>
                      <a:r>
                        <a:rPr kumimoji="1" lang="ja-JP" altLang="en-US" sz="1200" b="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交換会の実施</a:t>
                      </a:r>
                      <a:endParaRPr kumimoji="1" lang="en-US" altLang="ja-JP" sz="1200" b="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p>
                      <a:pPr marL="0" indent="0">
                        <a:buFont typeface="Arial" panose="020B0604020202020204" pitchFamily="34" charset="0"/>
                        <a:buNone/>
                      </a:pPr>
                      <a:r>
                        <a:rPr kumimoji="1" lang="ja-JP" altLang="en-US" sz="1200" b="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　　■やせ・肥満に関するモデル事業の実施</a:t>
                      </a:r>
                      <a:endParaRPr kumimoji="1" lang="en-US" altLang="ja-JP" sz="1200" b="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p>
                      <a:pPr marL="0" indent="0">
                        <a:buFont typeface="Arial" panose="020B0604020202020204" pitchFamily="34" charset="0"/>
                        <a:buNone/>
                      </a:pPr>
                      <a:r>
                        <a:rPr kumimoji="1" lang="ja-JP" altLang="en-US" sz="1200" b="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　　■入学から卒業まで元気で過ごせる「まるごと健康キャンパス」にむけたプログラムコンテンツの作成　等</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a16="http://schemas.microsoft.com/office/drawing/2014/main" val="1626619728"/>
                  </a:ext>
                </a:extLst>
              </a:tr>
              <a:tr h="1229283">
                <a:tc vMerge="1">
                  <a:txBody>
                    <a:bodyPr/>
                    <a:lstStyle/>
                    <a:p>
                      <a:r>
                        <a:rPr kumimoji="1" lang="ja-JP" altLang="en-US" sz="1200" b="1" dirty="0">
                          <a:solidFill>
                            <a:srgbClr val="0070C0"/>
                          </a:solidFill>
                          <a:latin typeface="Meiryo UI" panose="020B0604030504040204" pitchFamily="50" charset="-128"/>
                          <a:ea typeface="Meiryo UI" panose="020B0604030504040204" pitchFamily="50" charset="-128"/>
                          <a:cs typeface="Microsoft Himalaya" panose="01010100010101010101" pitchFamily="2" charset="0"/>
                        </a:rPr>
                        <a:t>職域の健康づくり推進事業</a:t>
                      </a:r>
                      <a:endParaRPr kumimoji="1" lang="en-US" altLang="ja-JP" sz="1200" b="1" dirty="0">
                        <a:solidFill>
                          <a:srgbClr val="0070C0"/>
                        </a:solidFill>
                        <a:latin typeface="Meiryo UI" panose="020B0604030504040204" pitchFamily="50" charset="-128"/>
                        <a:ea typeface="Meiryo UI" panose="020B0604030504040204" pitchFamily="50" charset="-128"/>
                        <a:cs typeface="Microsoft Himalaya" panose="01010100010101010101" pitchFamily="2" charset="0"/>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tc>
                  <a:txBody>
                    <a:bodyPr/>
                    <a:lstStyle/>
                    <a:p>
                      <a:r>
                        <a:rPr kumimoji="1" lang="ja-JP" altLang="en-US" sz="14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女性の健康づくり事業</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5">
                        <a:lumMod val="20000"/>
                        <a:lumOff val="80000"/>
                      </a:schemeClr>
                    </a:solidFill>
                  </a:tcPr>
                </a:tc>
                <a:tc>
                  <a:txBody>
                    <a:bodyPr/>
                    <a:lstStyle/>
                    <a:p>
                      <a:pPr algn="r"/>
                      <a:r>
                        <a:rPr kumimoji="1" lang="en-US" altLang="ja-JP" sz="14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1,250</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5">
                        <a:lumMod val="20000"/>
                        <a:lumOff val="80000"/>
                      </a:schemeClr>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ライフコースアプローチの視点から、「若い女性のやせ」の改善に向け、府内女子大学・民間企業等と連携した取組みを推進。​</a:t>
                      </a:r>
                      <a:br>
                        <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b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■女子大生を対象とした「やせ（適正体重）」に関する実態調査</a:t>
                      </a:r>
                      <a:br>
                        <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b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a:t>
                      </a:r>
                      <a:r>
                        <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SNS</a:t>
                      </a: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発信等の効果的な啓発方法の検討　等</a:t>
                      </a:r>
                      <a:endPar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095579548"/>
                  </a:ext>
                </a:extLst>
              </a:tr>
            </a:tbl>
          </a:graphicData>
        </a:graphic>
      </p:graphicFrame>
      <p:sp>
        <p:nvSpPr>
          <p:cNvPr id="5" name="正方形/長方形 4">
            <a:extLst>
              <a:ext uri="{FF2B5EF4-FFF2-40B4-BE49-F238E27FC236}">
                <a16:creationId xmlns:a16="http://schemas.microsoft.com/office/drawing/2014/main" id="{87913603-CD2C-463C-A12B-FCE1102701AB}"/>
              </a:ext>
            </a:extLst>
          </p:cNvPr>
          <p:cNvSpPr/>
          <p:nvPr/>
        </p:nvSpPr>
        <p:spPr>
          <a:xfrm>
            <a:off x="-1" y="0"/>
            <a:ext cx="12192001" cy="36275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700"/>
              </a:lnSpc>
            </a:pPr>
            <a:r>
              <a:rPr kumimoji="1" lang="ja-JP" altLang="en-US" b="1" dirty="0">
                <a:solidFill>
                  <a:schemeClr val="bg1"/>
                </a:solidFill>
                <a:latin typeface="Meiryo UI" panose="020B0604030504040204" pitchFamily="50" charset="-128"/>
                <a:ea typeface="Meiryo UI" panose="020B0604030504040204" pitchFamily="50" charset="-128"/>
              </a:rPr>
              <a:t>令和８年度</a:t>
            </a:r>
            <a:r>
              <a:rPr lang="ja-JP" altLang="en-US" b="1" dirty="0">
                <a:solidFill>
                  <a:schemeClr val="bg1"/>
                </a:solidFill>
                <a:latin typeface="Meiryo UI" panose="020B0604030504040204" pitchFamily="50" charset="-128"/>
                <a:ea typeface="Meiryo UI" panose="020B0604030504040204" pitchFamily="50" charset="-128"/>
              </a:rPr>
              <a:t>当初予算</a:t>
            </a:r>
            <a:r>
              <a:rPr kumimoji="1" lang="ja-JP" altLang="en-US" b="1" dirty="0">
                <a:solidFill>
                  <a:schemeClr val="bg1"/>
                </a:solidFill>
                <a:latin typeface="Meiryo UI" panose="020B0604030504040204" pitchFamily="50" charset="-128"/>
                <a:ea typeface="Meiryo UI" panose="020B0604030504040204" pitchFamily="50" charset="-128"/>
              </a:rPr>
              <a:t>案（概要）　</a:t>
            </a:r>
            <a:r>
              <a:rPr kumimoji="1" lang="en-US" altLang="ja-JP" b="1" dirty="0">
                <a:solidFill>
                  <a:schemeClr val="bg1"/>
                </a:solidFill>
                <a:latin typeface="Meiryo UI" panose="020B0604030504040204" pitchFamily="50" charset="-128"/>
                <a:ea typeface="Meiryo UI" panose="020B0604030504040204" pitchFamily="50" charset="-128"/>
              </a:rPr>
              <a:t>【</a:t>
            </a:r>
            <a:r>
              <a:rPr kumimoji="1" lang="ja-JP" altLang="en-US" b="1" dirty="0">
                <a:solidFill>
                  <a:schemeClr val="bg1"/>
                </a:solidFill>
                <a:latin typeface="Meiryo UI" panose="020B0604030504040204" pitchFamily="50" charset="-128"/>
                <a:ea typeface="Meiryo UI" panose="020B0604030504040204" pitchFamily="50" charset="-128"/>
              </a:rPr>
              <a:t>健康寿命延伸プロジェクト事業費：</a:t>
            </a:r>
            <a:r>
              <a:rPr kumimoji="1" lang="en-US" altLang="ja-JP" b="1" dirty="0">
                <a:solidFill>
                  <a:schemeClr val="bg1"/>
                </a:solidFill>
                <a:latin typeface="Meiryo UI" panose="020B0604030504040204" pitchFamily="50" charset="-128"/>
                <a:ea typeface="Meiryo UI" panose="020B0604030504040204" pitchFamily="50" charset="-128"/>
              </a:rPr>
              <a:t>207,591</a:t>
            </a:r>
            <a:r>
              <a:rPr kumimoji="1" lang="ja-JP" altLang="en-US" b="1" dirty="0">
                <a:solidFill>
                  <a:schemeClr val="bg1"/>
                </a:solidFill>
                <a:latin typeface="Meiryo UI" panose="020B0604030504040204" pitchFamily="50" charset="-128"/>
                <a:ea typeface="Meiryo UI" panose="020B0604030504040204" pitchFamily="50" charset="-128"/>
              </a:rPr>
              <a:t>千円</a:t>
            </a:r>
            <a:r>
              <a:rPr lang="en-US" altLang="ja-JP" b="1" dirty="0">
                <a:solidFill>
                  <a:schemeClr val="bg1"/>
                </a:solidFill>
                <a:latin typeface="Meiryo UI" panose="020B0604030504040204" pitchFamily="50" charset="-128"/>
                <a:ea typeface="Meiryo UI" panose="020B0604030504040204" pitchFamily="50" charset="-128"/>
              </a:rPr>
              <a:t>】</a:t>
            </a:r>
          </a:p>
        </p:txBody>
      </p:sp>
      <p:sp>
        <p:nvSpPr>
          <p:cNvPr id="6" name="1 つの角を切り取った四角形 2">
            <a:extLst>
              <a:ext uri="{FF2B5EF4-FFF2-40B4-BE49-F238E27FC236}">
                <a16:creationId xmlns:a16="http://schemas.microsoft.com/office/drawing/2014/main" id="{500CB9C4-6B62-4227-A7EF-82898D352C9B}"/>
              </a:ext>
            </a:extLst>
          </p:cNvPr>
          <p:cNvSpPr/>
          <p:nvPr/>
        </p:nvSpPr>
        <p:spPr>
          <a:xfrm>
            <a:off x="125092" y="465278"/>
            <a:ext cx="1315698" cy="362755"/>
          </a:xfrm>
          <a:prstGeom prst="snip1Rect">
            <a:avLst>
              <a:gd name="adj" fmla="val 50000"/>
            </a:avLst>
          </a:prstGeom>
          <a:ln w="12700"/>
        </p:spPr>
        <p:style>
          <a:lnRef idx="1">
            <a:schemeClr val="accent5"/>
          </a:lnRef>
          <a:fillRef idx="3">
            <a:schemeClr val="accent5"/>
          </a:fillRef>
          <a:effectRef idx="2">
            <a:schemeClr val="accent5"/>
          </a:effectRef>
          <a:fontRef idx="minor">
            <a:schemeClr val="lt1"/>
          </a:fontRef>
        </p:style>
        <p:txBody>
          <a:bodyPr lIns="72000" tIns="36000" rIns="72000" bIns="36000" rtlCol="0" anchor="b"/>
          <a:lstStyle/>
          <a:p>
            <a:r>
              <a:rPr lang="ja-JP" altLang="en-US" b="1" dirty="0">
                <a:solidFill>
                  <a:schemeClr val="bg1"/>
                </a:solidFill>
                <a:latin typeface="Meiryo UI" panose="020B0604030504040204" pitchFamily="50" charset="-128"/>
                <a:ea typeface="Meiryo UI" panose="020B0604030504040204" pitchFamily="50" charset="-128"/>
              </a:rPr>
              <a:t>事業詳細</a:t>
            </a:r>
            <a:endParaRPr kumimoji="1" lang="ja-JP" altLang="en-US" sz="1400" b="1" dirty="0">
              <a:solidFill>
                <a:schemeClr val="bg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1198065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8">
            <a:extLst>
              <a:ext uri="{FF2B5EF4-FFF2-40B4-BE49-F238E27FC236}">
                <a16:creationId xmlns:a16="http://schemas.microsoft.com/office/drawing/2014/main" id="{191CB1A6-4EB4-49E7-9C82-4E91F032288B}"/>
              </a:ext>
            </a:extLst>
          </p:cNvPr>
          <p:cNvGraphicFramePr>
            <a:graphicFrameLocks noGrp="1"/>
          </p:cNvGraphicFramePr>
          <p:nvPr>
            <p:extLst>
              <p:ext uri="{D42A27DB-BD31-4B8C-83A1-F6EECF244321}">
                <p14:modId xmlns:p14="http://schemas.microsoft.com/office/powerpoint/2010/main" val="2120268062"/>
              </p:ext>
            </p:extLst>
          </p:nvPr>
        </p:nvGraphicFramePr>
        <p:xfrm>
          <a:off x="114111" y="879278"/>
          <a:ext cx="11984831" cy="5833824"/>
        </p:xfrm>
        <a:graphic>
          <a:graphicData uri="http://schemas.openxmlformats.org/drawingml/2006/table">
            <a:tbl>
              <a:tblPr firstRow="1" bandRow="1">
                <a:tableStyleId>{5C22544A-7EE6-4342-B048-85BDC9FD1C3A}</a:tableStyleId>
              </a:tblPr>
              <a:tblGrid>
                <a:gridCol w="1155013">
                  <a:extLst>
                    <a:ext uri="{9D8B030D-6E8A-4147-A177-3AD203B41FA5}">
                      <a16:colId xmlns:a16="http://schemas.microsoft.com/office/drawing/2014/main" val="1479633087"/>
                    </a:ext>
                  </a:extLst>
                </a:gridCol>
                <a:gridCol w="2648340">
                  <a:extLst>
                    <a:ext uri="{9D8B030D-6E8A-4147-A177-3AD203B41FA5}">
                      <a16:colId xmlns:a16="http://schemas.microsoft.com/office/drawing/2014/main" val="866108873"/>
                    </a:ext>
                  </a:extLst>
                </a:gridCol>
                <a:gridCol w="1465283">
                  <a:extLst>
                    <a:ext uri="{9D8B030D-6E8A-4147-A177-3AD203B41FA5}">
                      <a16:colId xmlns:a16="http://schemas.microsoft.com/office/drawing/2014/main" val="4261298823"/>
                    </a:ext>
                  </a:extLst>
                </a:gridCol>
                <a:gridCol w="6716195">
                  <a:extLst>
                    <a:ext uri="{9D8B030D-6E8A-4147-A177-3AD203B41FA5}">
                      <a16:colId xmlns:a16="http://schemas.microsoft.com/office/drawing/2014/main" val="806268785"/>
                    </a:ext>
                  </a:extLst>
                </a:gridCol>
              </a:tblGrid>
              <a:tr h="584016">
                <a:tc>
                  <a:txBody>
                    <a:bodyPr/>
                    <a:lstStyle/>
                    <a:p>
                      <a:pPr algn="ctr"/>
                      <a:r>
                        <a:rPr kumimoji="1" lang="ja-JP" altLang="en-US" sz="1200" dirty="0">
                          <a:solidFill>
                            <a:schemeClr val="bg1"/>
                          </a:solidFill>
                          <a:latin typeface="Meiryo UI" panose="020B0604030504040204" pitchFamily="50" charset="-128"/>
                          <a:ea typeface="Meiryo UI" panose="020B0604030504040204" pitchFamily="50" charset="-128"/>
                          <a:cs typeface="Microsoft Himalaya" panose="01010100010101010101" pitchFamily="2" charset="0"/>
                        </a:rPr>
                        <a:t>区分</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1" dirty="0">
                          <a:solidFill>
                            <a:schemeClr val="bg1"/>
                          </a:solidFill>
                          <a:latin typeface="Meiryo UI" panose="020B0604030504040204" pitchFamily="50" charset="-128"/>
                          <a:ea typeface="Meiryo UI" panose="020B0604030504040204" pitchFamily="50" charset="-128"/>
                          <a:cs typeface="Microsoft Himalaya" panose="01010100010101010101" pitchFamily="2" charset="0"/>
                        </a:rPr>
                        <a:t>【</a:t>
                      </a:r>
                      <a:r>
                        <a:rPr kumimoji="1" lang="ja-JP" altLang="en-US" sz="1200" b="1" dirty="0">
                          <a:solidFill>
                            <a:schemeClr val="bg1"/>
                          </a:solidFill>
                          <a:latin typeface="Meiryo UI" panose="020B0604030504040204" pitchFamily="50" charset="-128"/>
                          <a:ea typeface="Meiryo UI" panose="020B0604030504040204" pitchFamily="50" charset="-128"/>
                          <a:cs typeface="Microsoft Himalaya" panose="01010100010101010101" pitchFamily="2" charset="0"/>
                        </a:rPr>
                        <a:t>実施年度</a:t>
                      </a:r>
                      <a:r>
                        <a:rPr kumimoji="1" lang="en-US" altLang="ja-JP" sz="1200" b="1" dirty="0">
                          <a:solidFill>
                            <a:schemeClr val="bg1"/>
                          </a:solidFill>
                          <a:latin typeface="Meiryo UI" panose="020B0604030504040204" pitchFamily="50" charset="-128"/>
                          <a:ea typeface="Meiryo UI" panose="020B0604030504040204" pitchFamily="50" charset="-128"/>
                          <a:cs typeface="Microsoft Himalaya" panose="01010100010101010101" pitchFamily="2" charset="0"/>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bg1"/>
                          </a:solidFill>
                          <a:latin typeface="Meiryo UI" panose="020B0604030504040204" pitchFamily="50" charset="-128"/>
                          <a:ea typeface="Meiryo UI" panose="020B0604030504040204" pitchFamily="50" charset="-128"/>
                          <a:cs typeface="Microsoft Himalaya" panose="01010100010101010101" pitchFamily="2" charset="0"/>
                        </a:rPr>
                        <a:t>事業名</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75000"/>
                      </a:schemeClr>
                    </a:solidFill>
                  </a:tcPr>
                </a:tc>
                <a:tc>
                  <a:txBody>
                    <a:bodyPr/>
                    <a:lstStyle/>
                    <a:p>
                      <a:pPr algn="ctr"/>
                      <a:r>
                        <a:rPr kumimoji="1" lang="en-US" altLang="zh-CN" sz="1200" b="1" dirty="0">
                          <a:solidFill>
                            <a:schemeClr val="bg1"/>
                          </a:solidFill>
                          <a:latin typeface="Meiryo UI" panose="020B0604030504040204" pitchFamily="50" charset="-128"/>
                          <a:ea typeface="Meiryo UI" panose="020B0604030504040204" pitchFamily="50" charset="-128"/>
                          <a:cs typeface="Microsoft Himalaya" panose="01010100010101010101" pitchFamily="2" charset="0"/>
                        </a:rPr>
                        <a:t>R</a:t>
                      </a:r>
                      <a:r>
                        <a:rPr kumimoji="1" lang="zh-CN" altLang="en-US" sz="1200" b="1" dirty="0">
                          <a:solidFill>
                            <a:schemeClr val="bg1"/>
                          </a:solidFill>
                          <a:latin typeface="Meiryo UI" panose="020B0604030504040204" pitchFamily="50" charset="-128"/>
                          <a:ea typeface="Meiryo UI" panose="020B0604030504040204" pitchFamily="50" charset="-128"/>
                          <a:cs typeface="Microsoft Himalaya" panose="01010100010101010101" pitchFamily="2" charset="0"/>
                        </a:rPr>
                        <a:t>８当初予算案</a:t>
                      </a:r>
                    </a:p>
                    <a:p>
                      <a:pPr algn="ctr"/>
                      <a:r>
                        <a:rPr kumimoji="1" lang="ja-JP" altLang="en-US" sz="1200" b="1" dirty="0">
                          <a:solidFill>
                            <a:schemeClr val="bg1"/>
                          </a:solidFill>
                          <a:latin typeface="Meiryo UI" panose="020B0604030504040204" pitchFamily="50" charset="-128"/>
                          <a:ea typeface="Meiryo UI" panose="020B0604030504040204" pitchFamily="50" charset="-128"/>
                          <a:cs typeface="Microsoft Himalaya" panose="01010100010101010101" pitchFamily="2" charset="0"/>
                        </a:rPr>
                        <a:t>（千円）</a:t>
                      </a:r>
                      <a:endParaRPr kumimoji="1" lang="en-US" altLang="ja-JP" sz="1200" b="1" dirty="0">
                        <a:solidFill>
                          <a:schemeClr val="bg1"/>
                        </a:solidFill>
                        <a:latin typeface="Meiryo UI" panose="020B0604030504040204" pitchFamily="50" charset="-128"/>
                        <a:ea typeface="Meiryo UI" panose="020B0604030504040204" pitchFamily="50" charset="-128"/>
                        <a:cs typeface="Microsoft Himalaya" panose="01010100010101010101" pitchFamily="2" charset="0"/>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75000"/>
                      </a:schemeClr>
                    </a:solidFill>
                  </a:tcPr>
                </a:tc>
                <a:tc>
                  <a:txBody>
                    <a:bodyPr/>
                    <a:lstStyle/>
                    <a:p>
                      <a:pPr algn="ctr"/>
                      <a:r>
                        <a:rPr kumimoji="1" lang="ja-JP" altLang="en-US" sz="1200" dirty="0">
                          <a:solidFill>
                            <a:schemeClr val="bg1"/>
                          </a:solidFill>
                          <a:latin typeface="Meiryo UI" panose="020B0604030504040204" pitchFamily="50" charset="-128"/>
                          <a:ea typeface="Meiryo UI" panose="020B0604030504040204" pitchFamily="50" charset="-128"/>
                          <a:cs typeface="Microsoft Himalaya" panose="01010100010101010101" pitchFamily="2" charset="0"/>
                        </a:rPr>
                        <a:t>概要</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3185145884"/>
                  </a:ext>
                </a:extLst>
              </a:tr>
              <a:tr h="1215760">
                <a:tc>
                  <a:txBody>
                    <a:bodyPr/>
                    <a:lstStyle/>
                    <a:p>
                      <a:r>
                        <a:rPr kumimoji="1" lang="ja-JP" altLang="en-US" sz="1200" b="1" dirty="0">
                          <a:solidFill>
                            <a:srgbClr val="0070C0"/>
                          </a:solidFill>
                          <a:latin typeface="Meiryo UI" panose="020B0604030504040204" pitchFamily="50" charset="-128"/>
                          <a:ea typeface="Meiryo UI" panose="020B0604030504040204" pitchFamily="50" charset="-128"/>
                          <a:cs typeface="Microsoft Himalaya" panose="01010100010101010101" pitchFamily="2" charset="0"/>
                        </a:rPr>
                        <a:t>職域の健康づくり推進事業</a:t>
                      </a:r>
                      <a:endParaRPr kumimoji="1" lang="en-US" altLang="ja-JP" sz="1200" b="1" dirty="0">
                        <a:solidFill>
                          <a:srgbClr val="0070C0"/>
                        </a:solidFill>
                        <a:latin typeface="Meiryo UI" panose="020B0604030504040204" pitchFamily="50" charset="-128"/>
                        <a:ea typeface="Meiryo UI" panose="020B0604030504040204" pitchFamily="50" charset="-128"/>
                        <a:cs typeface="Microsoft Himalaya" panose="01010100010101010101" pitchFamily="2" charset="0"/>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tc>
                  <a:txBody>
                    <a:bodyPr/>
                    <a:lstStyle/>
                    <a:p>
                      <a:r>
                        <a:rPr kumimoji="1" lang="ja-JP" altLang="en-US" sz="14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中小企業の健康づくり推進事業　　　　　</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5">
                        <a:lumMod val="20000"/>
                        <a:lumOff val="80000"/>
                      </a:schemeClr>
                    </a:solidFill>
                  </a:tcPr>
                </a:tc>
                <a:tc>
                  <a:txBody>
                    <a:bodyPr/>
                    <a:lstStyle/>
                    <a:p>
                      <a:pPr algn="r"/>
                      <a:r>
                        <a:rPr kumimoji="1" lang="en-US" altLang="ja-JP" sz="14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4,198</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5">
                        <a:lumMod val="20000"/>
                        <a:lumOff val="80000"/>
                      </a:schemeClr>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健康経営の普及を通じた職域での健康づくりの推進を図るため、</a:t>
                      </a:r>
                      <a:r>
                        <a:rPr kumimoji="1" lang="ja-JP" altLang="en-US" sz="1200" dirty="0">
                          <a:solidFill>
                            <a:schemeClr val="tx1"/>
                          </a:solidFill>
                          <a:latin typeface="Meiryo UI" panose="020B0604030504040204" pitchFamily="50" charset="-128"/>
                          <a:ea typeface="Meiryo UI" panose="020B0604030504040204" pitchFamily="50" charset="-128"/>
                        </a:rPr>
                        <a:t>より多くの企業に健康経営に取り組んでもらえるような仕掛けづくりが必要。</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　　■健康経営セミナー・個別相談会の実施</a:t>
                      </a:r>
                      <a:endPar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　　　　</a:t>
                      </a:r>
                      <a:r>
                        <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a:t>
                      </a: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年間計２回、会場とオンラインのハイブリット開催を予定</a:t>
                      </a:r>
                      <a:r>
                        <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　　■府内大学・キャリアセンター職員を対象に、健康経営の知識を深めてもらうため、「キャリアセンター職員向</a:t>
                      </a:r>
                      <a:endPar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　　   け研修会」を開催。学生の就職活動時に「健康経営に取組む企業」を選択しやすい環境を整備。</a:t>
                      </a:r>
                      <a:endPar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3661595"/>
                  </a:ext>
                </a:extLst>
              </a:tr>
              <a:tr h="1008512">
                <a:tc rowSpan="2">
                  <a:txBody>
                    <a:bodyPr/>
                    <a:lstStyle/>
                    <a:p>
                      <a:r>
                        <a:rPr kumimoji="1" lang="ja-JP" altLang="en-US" sz="1200" b="1" dirty="0">
                          <a:solidFill>
                            <a:srgbClr val="0070C0"/>
                          </a:solidFill>
                          <a:latin typeface="Meiryo UI" panose="020B0604030504040204" pitchFamily="50" charset="-128"/>
                          <a:ea typeface="Meiryo UI" panose="020B0604030504040204" pitchFamily="50" charset="-128"/>
                        </a:rPr>
                        <a:t>健康格差の解決プログラム促進事業</a:t>
                      </a:r>
                    </a:p>
                  </a:txBody>
                  <a:tcPr anchor="ctr">
                    <a:lnL w="9525" cap="flat" cmpd="sng" algn="ctr">
                      <a:solidFill>
                        <a:schemeClr val="bg2">
                          <a:lumMod val="50000"/>
                        </a:schemeClr>
                      </a:solidFill>
                      <a:prstDash val="solid"/>
                      <a:round/>
                      <a:headEnd type="none" w="med" len="med"/>
                      <a:tailEnd type="none" w="med" len="med"/>
                    </a:lnL>
                    <a:lnR w="9525" cap="flat" cmpd="sng" algn="ctr">
                      <a:solidFill>
                        <a:schemeClr val="bg2">
                          <a:lumMod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13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特定保健指導実施者育成研修　　　　　　　　</a:t>
                      </a:r>
                      <a:endParaRPr kumimoji="1" lang="ja-JP" altLang="en-US" sz="13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txBody>
                  <a:tcPr anchor="ctr">
                    <a:lnL w="9525" cap="flat" cmpd="sng" algn="ctr">
                      <a:solidFill>
                        <a:schemeClr val="bg2">
                          <a:lumMod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tc>
                  <a:txBody>
                    <a:bodyPr/>
                    <a:lstStyle/>
                    <a:p>
                      <a:pPr algn="r"/>
                      <a:r>
                        <a:rPr kumimoji="1" lang="en-US" altLang="ja-JP" sz="13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3,000</a:t>
                      </a:r>
                      <a:endParaRPr kumimoji="1" lang="ja-JP" altLang="en-US" sz="13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特定保健指導実施者の質の向上</a:t>
                      </a:r>
                      <a:r>
                        <a:rPr kumimoji="1" lang="ja-JP" altLang="en-US" sz="1200" u="none"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を目的とし</a:t>
                      </a: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、特定保健指導実施者の研修を実施。</a:t>
                      </a:r>
                      <a:endPar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p>
                      <a:pPr marL="171450" indent="-171450">
                        <a:buFont typeface="Arial" panose="020B0604020202020204" pitchFamily="34" charset="0"/>
                        <a:buChar char="•"/>
                      </a:pP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第４期特定健診・特定保健指導に合わせ改訂された「健診・保健指導の研修ガイドライン（令和６年度版）」を踏まえ、特定保健指導実施者に対する育成研修を行う。　</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a16="http://schemas.microsoft.com/office/drawing/2014/main" val="1388964367"/>
                  </a:ext>
                </a:extLst>
              </a:tr>
              <a:tr h="1008512">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300" b="1" dirty="0">
                          <a:solidFill>
                            <a:schemeClr val="tx1"/>
                          </a:solidFill>
                          <a:latin typeface="Meiryo UI" panose="020B0604030504040204" pitchFamily="50" charset="-128"/>
                          <a:ea typeface="Meiryo UI" panose="020B0604030504040204" pitchFamily="50" charset="-128"/>
                        </a:rPr>
                        <a:t>働く世代からのフレイル予防　　　</a:t>
                      </a:r>
                      <a:endParaRPr kumimoji="1" lang="ja-JP" altLang="en-US" sz="13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5">
                        <a:lumMod val="20000"/>
                        <a:lumOff val="80000"/>
                      </a:schemeClr>
                    </a:solidFill>
                  </a:tcPr>
                </a:tc>
                <a:tc>
                  <a:txBody>
                    <a:bodyPr/>
                    <a:lstStyle/>
                    <a:p>
                      <a:pPr algn="r"/>
                      <a:r>
                        <a:rPr kumimoji="1" lang="en-US" altLang="ja-JP" sz="13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6,114</a:t>
                      </a:r>
                      <a:endParaRPr kumimoji="1" lang="ja-JP" altLang="en-US" sz="13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5">
                        <a:lumMod val="20000"/>
                        <a:lumOff val="80000"/>
                      </a:schemeClr>
                    </a:solidFill>
                  </a:tcPr>
                </a:tc>
                <a:tc>
                  <a:txBody>
                    <a:bodyPr/>
                    <a:lstStyle/>
                    <a:p>
                      <a:pPr marL="171450" indent="-171450">
                        <a:buFont typeface="Arial" panose="020B0604020202020204" pitchFamily="34" charset="0"/>
                        <a:buChar char="•"/>
                      </a:pPr>
                      <a:r>
                        <a:rPr kumimoji="1" lang="ja-JP" altLang="en-US" sz="1200" dirty="0">
                          <a:solidFill>
                            <a:schemeClr val="tx1"/>
                          </a:solidFill>
                          <a:latin typeface="Meiryo UI" panose="020B0604030504040204" pitchFamily="50" charset="-128"/>
                          <a:ea typeface="Meiryo UI" panose="020B0604030504040204" pitchFamily="50" charset="-128"/>
                        </a:rPr>
                        <a:t>市町村や地域・職域等での「フレイルチェック」の導入支援とフレイルの認知度向上のための啓発を実施。</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0" indent="0">
                        <a:buFont typeface="Arial" panose="020B0604020202020204" pitchFamily="34" charset="0"/>
                        <a:buNone/>
                      </a:pP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　　■職域や市町村、大学等でのさまざまなフィールドでの取組み支援</a:t>
                      </a:r>
                    </a:p>
                    <a:p>
                      <a:pPr marL="0" indent="0">
                        <a:buFont typeface="Arial" panose="020B0604020202020204" pitchFamily="34" charset="0"/>
                        <a:buNone/>
                      </a:pP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　　■認知度向上のための啓発</a:t>
                      </a:r>
                    </a:p>
                    <a:p>
                      <a:pPr marL="0" indent="0">
                        <a:buFont typeface="Arial" panose="020B0604020202020204" pitchFamily="34" charset="0"/>
                        <a:buNone/>
                      </a:pP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　　■エビデンスの創出と実装・成果の発信</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307777322"/>
                  </a:ext>
                </a:extLst>
              </a:tr>
              <a:tr h="10085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rgbClr val="0070C0"/>
                          </a:solidFill>
                          <a:latin typeface="Meiryo UI" panose="020B0604030504040204" pitchFamily="50" charset="-128"/>
                          <a:ea typeface="Meiryo UI" panose="020B0604030504040204" pitchFamily="50" charset="-128"/>
                          <a:cs typeface="Microsoft Himalaya" panose="01010100010101010101" pitchFamily="2" charset="0"/>
                        </a:rPr>
                        <a:t>市町村健康寿命延伸にかかる共創創出支援事業</a:t>
                      </a:r>
                      <a:endParaRPr kumimoji="1" lang="en-US" altLang="ja-JP" sz="1200" b="1" dirty="0">
                        <a:solidFill>
                          <a:srgbClr val="0070C0"/>
                        </a:solidFill>
                        <a:latin typeface="Meiryo UI" panose="020B0604030504040204" pitchFamily="50" charset="-128"/>
                        <a:ea typeface="Meiryo UI" panose="020B0604030504040204" pitchFamily="50" charset="-128"/>
                        <a:cs typeface="Microsoft Himalaya" panose="01010100010101010101" pitchFamily="2" charset="0"/>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9525" cap="flat" cmpd="sng" algn="ctr">
                      <a:solidFill>
                        <a:schemeClr val="bg2">
                          <a:lumMod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市町村健康寿命延伸にかかる共創創出支援事業</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tc>
                  <a:txBody>
                    <a:bodyPr/>
                    <a:lstStyle/>
                    <a:p>
                      <a:pPr algn="r"/>
                      <a:r>
                        <a:rPr kumimoji="1" lang="en-US" altLang="ja-JP" sz="13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33,632</a:t>
                      </a:r>
                      <a:endParaRPr kumimoji="1" lang="ja-JP" altLang="en-US" sz="13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地域における健康づくり事業を推進するため、万博出展企業等が保有するヘルスケア技術やノウハウ等を最大限活用し、市町村ごとの健康課題に応じて、企業とのマッチングから実証・事業化まで　を支援。　</a:t>
                      </a:r>
                      <a:endPar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p>
                      <a:pPr marL="0" indent="0">
                        <a:buFont typeface="Arial" panose="020B0604020202020204" pitchFamily="34" charset="0"/>
                        <a:buNone/>
                      </a:pPr>
                      <a:r>
                        <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 </a:t>
                      </a: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（府内市町村の健康課題を可視化した「大阪府健康データダッシュボード」を活用）</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a16="http://schemas.microsoft.com/office/drawing/2014/main" val="1969872839"/>
                  </a:ext>
                </a:extLst>
              </a:tr>
              <a:tr h="10085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rgbClr val="0070C0"/>
                          </a:solidFill>
                          <a:latin typeface="Meiryo UI" panose="020B0604030504040204" pitchFamily="50" charset="-128"/>
                          <a:ea typeface="Meiryo UI" panose="020B0604030504040204" pitchFamily="50" charset="-128"/>
                          <a:cs typeface="Microsoft Himalaya" panose="01010100010101010101" pitchFamily="2" charset="0"/>
                        </a:rPr>
                        <a:t>万博レガシーを継承した健活１０プロモーション</a:t>
                      </a:r>
                      <a:endParaRPr kumimoji="1" lang="en-US" altLang="ja-JP" sz="1200" b="1" dirty="0">
                        <a:solidFill>
                          <a:srgbClr val="0070C0"/>
                        </a:solidFill>
                        <a:latin typeface="Meiryo UI" panose="020B0604030504040204" pitchFamily="50" charset="-128"/>
                        <a:ea typeface="Meiryo UI" panose="020B0604030504040204" pitchFamily="50" charset="-128"/>
                        <a:cs typeface="Microsoft Himalaya" panose="01010100010101010101" pitchFamily="2" charset="0"/>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万博レガシーを継承した健活１０プロモーション</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5">
                        <a:lumMod val="20000"/>
                        <a:lumOff val="80000"/>
                      </a:schemeClr>
                    </a:solidFill>
                  </a:tcPr>
                </a:tc>
                <a:tc>
                  <a:txBody>
                    <a:bodyPr/>
                    <a:lstStyle/>
                    <a:p>
                      <a:pPr algn="r"/>
                      <a:r>
                        <a:rPr kumimoji="1" lang="en-US" altLang="ja-JP" sz="13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140,802</a:t>
                      </a:r>
                      <a:endParaRPr kumimoji="1" lang="ja-JP" altLang="en-US" sz="1300" b="1"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5">
                        <a:lumMod val="20000"/>
                        <a:lumOff val="80000"/>
                      </a:schemeClr>
                    </a:solidFill>
                  </a:tcPr>
                </a:tc>
                <a:tc>
                  <a:txBody>
                    <a:bodyPr/>
                    <a:lstStyle/>
                    <a:p>
                      <a:pPr marL="171450" indent="-171450">
                        <a:buFont typeface="Arial" panose="020B0604020202020204" pitchFamily="34" charset="0"/>
                        <a:buChar char="•"/>
                      </a:pP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府民の健康づくりを促進するため、健活</a:t>
                      </a:r>
                      <a:r>
                        <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10</a:t>
                      </a: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ソング＆ダンスやおおさか</a:t>
                      </a:r>
                      <a:r>
                        <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EXPO</a:t>
                      </a: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ヘルシーメニューを核としたプロモーションや、「おおさか健活大使」を起用した健活</a:t>
                      </a:r>
                      <a:r>
                        <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10</a:t>
                      </a: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の</a:t>
                      </a:r>
                      <a:r>
                        <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PR</a:t>
                      </a: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を実施</a:t>
                      </a:r>
                      <a:endPar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p>
                      <a:pPr marL="0" indent="0">
                        <a:buFont typeface="Arial" panose="020B0604020202020204" pitchFamily="34" charset="0"/>
                        <a:buNone/>
                      </a:pP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　　■プロモーション：府民参加型の「健活</a:t>
                      </a:r>
                      <a:r>
                        <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10</a:t>
                      </a: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ダンス</a:t>
                      </a:r>
                      <a:r>
                        <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PR</a:t>
                      </a: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動画」の制作イベントや</a:t>
                      </a:r>
                      <a:endPar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p>
                      <a:pPr marL="0" indent="0">
                        <a:buFont typeface="Arial" panose="020B0604020202020204" pitchFamily="34" charset="0"/>
                        <a:buNone/>
                      </a:pP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　　　　　　　　　　　　 ヘルシーメニューの対面イベント等を実施</a:t>
                      </a:r>
                    </a:p>
                    <a:p>
                      <a:pPr marL="0" indent="0">
                        <a:buFont typeface="Arial" panose="020B0604020202020204" pitchFamily="34" charset="0"/>
                        <a:buNone/>
                      </a:pP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　　■ おおさか健活大使：大阪にゆかりのある著名人を任命し、</a:t>
                      </a:r>
                      <a:r>
                        <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SNS</a:t>
                      </a:r>
                      <a:r>
                        <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やイベント等で</a:t>
                      </a:r>
                      <a:r>
                        <a:rPr kumimoji="1" lang="en-US" altLang="ja-JP"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rPr>
                        <a:t>PR</a:t>
                      </a:r>
                      <a:endParaRPr kumimoji="1" lang="ja-JP" altLang="en-US" sz="1200" dirty="0">
                        <a:solidFill>
                          <a:schemeClr val="tx1"/>
                        </a:solidFill>
                        <a:latin typeface="Meiryo UI" panose="020B0604030504040204" pitchFamily="50" charset="-128"/>
                        <a:ea typeface="Meiryo UI" panose="020B0604030504040204" pitchFamily="50" charset="-128"/>
                        <a:cs typeface="Microsoft Himalaya" panose="01010100010101010101" pitchFamily="2" charset="0"/>
                      </a:endParaRP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536650194"/>
                  </a:ext>
                </a:extLst>
              </a:tr>
            </a:tbl>
          </a:graphicData>
        </a:graphic>
      </p:graphicFrame>
      <p:sp>
        <p:nvSpPr>
          <p:cNvPr id="6" name="1 つの角を切り取った四角形 2">
            <a:extLst>
              <a:ext uri="{FF2B5EF4-FFF2-40B4-BE49-F238E27FC236}">
                <a16:creationId xmlns:a16="http://schemas.microsoft.com/office/drawing/2014/main" id="{769FFC39-38CD-4A04-90CD-4268F9ADDF01}"/>
              </a:ext>
            </a:extLst>
          </p:cNvPr>
          <p:cNvSpPr/>
          <p:nvPr/>
        </p:nvSpPr>
        <p:spPr>
          <a:xfrm>
            <a:off x="125092" y="465278"/>
            <a:ext cx="1315698" cy="362755"/>
          </a:xfrm>
          <a:prstGeom prst="snip1Rect">
            <a:avLst>
              <a:gd name="adj" fmla="val 50000"/>
            </a:avLst>
          </a:prstGeom>
          <a:ln w="12700"/>
        </p:spPr>
        <p:style>
          <a:lnRef idx="1">
            <a:schemeClr val="accent5"/>
          </a:lnRef>
          <a:fillRef idx="3">
            <a:schemeClr val="accent5"/>
          </a:fillRef>
          <a:effectRef idx="2">
            <a:schemeClr val="accent5"/>
          </a:effectRef>
          <a:fontRef idx="minor">
            <a:schemeClr val="lt1"/>
          </a:fontRef>
        </p:style>
        <p:txBody>
          <a:bodyPr lIns="72000" tIns="36000" rIns="72000" bIns="36000" rtlCol="0" anchor="b"/>
          <a:lstStyle/>
          <a:p>
            <a:r>
              <a:rPr lang="ja-JP" altLang="en-US" b="1" dirty="0">
                <a:solidFill>
                  <a:schemeClr val="bg1"/>
                </a:solidFill>
                <a:latin typeface="Meiryo UI" panose="020B0604030504040204" pitchFamily="50" charset="-128"/>
                <a:ea typeface="Meiryo UI" panose="020B0604030504040204" pitchFamily="50" charset="-128"/>
              </a:rPr>
              <a:t>事業詳細</a:t>
            </a:r>
            <a:endParaRPr kumimoji="1" lang="ja-JP" altLang="en-US" sz="1400" b="1" dirty="0">
              <a:solidFill>
                <a:schemeClr val="bg1"/>
              </a:solidFill>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580AA1E3-4945-4200-B708-2EE7147A0390}"/>
              </a:ext>
            </a:extLst>
          </p:cNvPr>
          <p:cNvSpPr/>
          <p:nvPr/>
        </p:nvSpPr>
        <p:spPr>
          <a:xfrm>
            <a:off x="-1" y="0"/>
            <a:ext cx="12192001" cy="36275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700"/>
              </a:lnSpc>
            </a:pPr>
            <a:r>
              <a:rPr kumimoji="1" lang="ja-JP" altLang="en-US" b="1" dirty="0">
                <a:solidFill>
                  <a:schemeClr val="bg1"/>
                </a:solidFill>
                <a:latin typeface="Meiryo UI" panose="020B0604030504040204" pitchFamily="50" charset="-128"/>
                <a:ea typeface="Meiryo UI" panose="020B0604030504040204" pitchFamily="50" charset="-128"/>
              </a:rPr>
              <a:t>令和８年度</a:t>
            </a:r>
            <a:r>
              <a:rPr lang="ja-JP" altLang="en-US" b="1" dirty="0">
                <a:solidFill>
                  <a:schemeClr val="bg1"/>
                </a:solidFill>
                <a:latin typeface="Meiryo UI" panose="020B0604030504040204" pitchFamily="50" charset="-128"/>
                <a:ea typeface="Meiryo UI" panose="020B0604030504040204" pitchFamily="50" charset="-128"/>
              </a:rPr>
              <a:t>当初予算</a:t>
            </a:r>
            <a:r>
              <a:rPr kumimoji="1" lang="ja-JP" altLang="en-US" b="1" dirty="0">
                <a:solidFill>
                  <a:schemeClr val="bg1"/>
                </a:solidFill>
                <a:latin typeface="Meiryo UI" panose="020B0604030504040204" pitchFamily="50" charset="-128"/>
                <a:ea typeface="Meiryo UI" panose="020B0604030504040204" pitchFamily="50" charset="-128"/>
              </a:rPr>
              <a:t>案（概要）　</a:t>
            </a:r>
            <a:r>
              <a:rPr kumimoji="1" lang="en-US" altLang="ja-JP" b="1" dirty="0">
                <a:solidFill>
                  <a:schemeClr val="bg1"/>
                </a:solidFill>
                <a:latin typeface="Meiryo UI" panose="020B0604030504040204" pitchFamily="50" charset="-128"/>
                <a:ea typeface="Meiryo UI" panose="020B0604030504040204" pitchFamily="50" charset="-128"/>
              </a:rPr>
              <a:t>【</a:t>
            </a:r>
            <a:r>
              <a:rPr kumimoji="1" lang="ja-JP" altLang="en-US" b="1" dirty="0">
                <a:solidFill>
                  <a:schemeClr val="bg1"/>
                </a:solidFill>
                <a:latin typeface="Meiryo UI" panose="020B0604030504040204" pitchFamily="50" charset="-128"/>
                <a:ea typeface="Meiryo UI" panose="020B0604030504040204" pitchFamily="50" charset="-128"/>
              </a:rPr>
              <a:t>健康寿命延伸プロジェクト事業費：</a:t>
            </a:r>
            <a:r>
              <a:rPr kumimoji="1" lang="en-US" altLang="ja-JP" b="1" dirty="0">
                <a:solidFill>
                  <a:schemeClr val="bg1"/>
                </a:solidFill>
                <a:latin typeface="Meiryo UI" panose="020B0604030504040204" pitchFamily="50" charset="-128"/>
                <a:ea typeface="Meiryo UI" panose="020B0604030504040204" pitchFamily="50" charset="-128"/>
              </a:rPr>
              <a:t>207,591</a:t>
            </a:r>
            <a:r>
              <a:rPr kumimoji="1" lang="ja-JP" altLang="en-US" b="1" dirty="0">
                <a:solidFill>
                  <a:schemeClr val="bg1"/>
                </a:solidFill>
                <a:latin typeface="Meiryo UI" panose="020B0604030504040204" pitchFamily="50" charset="-128"/>
                <a:ea typeface="Meiryo UI" panose="020B0604030504040204" pitchFamily="50" charset="-128"/>
              </a:rPr>
              <a:t>千円</a:t>
            </a:r>
            <a:r>
              <a:rPr lang="en-US" altLang="ja-JP" b="1" dirty="0">
                <a:solidFill>
                  <a:schemeClr val="bg1"/>
                </a:solidFill>
                <a:latin typeface="Meiryo UI" panose="020B0604030504040204" pitchFamily="50" charset="-128"/>
                <a:ea typeface="Meiryo UI" panose="020B0604030504040204" pitchFamily="50" charset="-128"/>
              </a:rPr>
              <a:t>】</a:t>
            </a:r>
          </a:p>
        </p:txBody>
      </p:sp>
    </p:spTree>
    <p:extLst>
      <p:ext uri="{BB962C8B-B14F-4D97-AF65-F5344CB8AC3E}">
        <p14:creationId xmlns:p14="http://schemas.microsoft.com/office/powerpoint/2010/main" val="254138298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3038</TotalTime>
  <Words>1028</Words>
  <Application>Microsoft Office PowerPoint</Application>
  <PresentationFormat>ワイド画面</PresentationFormat>
  <Paragraphs>74</Paragraphs>
  <Slides>3</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vt:i4>
      </vt:variant>
    </vt:vector>
  </HeadingPairs>
  <TitlesOfParts>
    <vt:vector size="10" baseType="lpstr">
      <vt:lpstr>BIZ UDPゴシック</vt:lpstr>
      <vt:lpstr>Meiryo UI</vt:lpstr>
      <vt:lpstr>Meiryo</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東中　庸子</dc:creator>
  <cp:lastModifiedBy>松倉　亜摘</cp:lastModifiedBy>
  <cp:revision>152</cp:revision>
  <cp:lastPrinted>2026-02-17T05:30:56Z</cp:lastPrinted>
  <dcterms:created xsi:type="dcterms:W3CDTF">2024-10-05T22:53:02Z</dcterms:created>
  <dcterms:modified xsi:type="dcterms:W3CDTF">2026-03-18T08:56:26Z</dcterms:modified>
</cp:coreProperties>
</file>