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772" r:id="rId2"/>
    <p:sldId id="544" r:id="rId3"/>
    <p:sldId id="748" r:id="rId4"/>
    <p:sldId id="485" r:id="rId5"/>
    <p:sldId id="537" r:id="rId6"/>
    <p:sldId id="141169990" r:id="rId7"/>
    <p:sldId id="778" r:id="rId8"/>
    <p:sldId id="568" r:id="rId9"/>
    <p:sldId id="549" r:id="rId10"/>
    <p:sldId id="783" r:id="rId11"/>
    <p:sldId id="550" r:id="rId12"/>
    <p:sldId id="782" r:id="rId13"/>
    <p:sldId id="141169997" r:id="rId14"/>
    <p:sldId id="304" r:id="rId15"/>
    <p:sldId id="784" r:id="rId16"/>
    <p:sldId id="300" r:id="rId17"/>
    <p:sldId id="141169995" r:id="rId18"/>
    <p:sldId id="256" r:id="rId19"/>
    <p:sldId id="258" r:id="rId20"/>
    <p:sldId id="141169988" r:id="rId21"/>
    <p:sldId id="753" r:id="rId22"/>
    <p:sldId id="752" r:id="rId23"/>
    <p:sldId id="781" r:id="rId24"/>
    <p:sldId id="769" r:id="rId25"/>
    <p:sldId id="263" r:id="rId26"/>
    <p:sldId id="762" r:id="rId27"/>
    <p:sldId id="749" r:id="rId28"/>
    <p:sldId id="779" r:id="rId29"/>
    <p:sldId id="141169996" r:id="rId30"/>
    <p:sldId id="593" r:id="rId31"/>
    <p:sldId id="594" r:id="rId32"/>
    <p:sldId id="780" r:id="rId33"/>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B050"/>
    <a:srgbClr val="FF0000"/>
    <a:srgbClr val="00B0F0"/>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7" autoAdjust="0"/>
    <p:restoredTop sz="86285" autoAdjust="0"/>
  </p:normalViewPr>
  <p:slideViewPr>
    <p:cSldViewPr snapToGrid="0">
      <p:cViewPr varScale="1">
        <p:scale>
          <a:sx n="81" d="100"/>
          <a:sy n="81" d="100"/>
        </p:scale>
        <p:origin x="557" y="4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6/11/relationships/changesInfo" Target="changesInfos/changesInfo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DE HATA" userId="55dc70d1fc1343eb" providerId="LiveId" clId="{EC8732FF-86D9-422E-9FEE-AA59D57DFA4D}"/>
    <pc:docChg chg="undo custSel addSld delSld modSld sldOrd">
      <pc:chgData name="HIDE HATA" userId="55dc70d1fc1343eb" providerId="LiveId" clId="{EC8732FF-86D9-422E-9FEE-AA59D57DFA4D}" dt="2026-03-01T02:42:39.780" v="3996" actId="20577"/>
      <pc:docMkLst>
        <pc:docMk/>
      </pc:docMkLst>
      <pc:sldChg chg="addSp modSp mod">
        <pc:chgData name="HIDE HATA" userId="55dc70d1fc1343eb" providerId="LiveId" clId="{EC8732FF-86D9-422E-9FEE-AA59D57DFA4D}" dt="2026-03-01T02:40:52.769" v="3873" actId="1076"/>
        <pc:sldMkLst>
          <pc:docMk/>
          <pc:sldMk cId="2614977599" sldId="304"/>
        </pc:sldMkLst>
        <pc:spChg chg="add mod">
          <ac:chgData name="HIDE HATA" userId="55dc70d1fc1343eb" providerId="LiveId" clId="{EC8732FF-86D9-422E-9FEE-AA59D57DFA4D}" dt="2026-03-01T02:40:50.226" v="3872" actId="1076"/>
          <ac:spMkLst>
            <pc:docMk/>
            <pc:sldMk cId="2614977599" sldId="304"/>
            <ac:spMk id="2" creationId="{879E0DB4-D48C-DA02-A17A-E428F231C696}"/>
          </ac:spMkLst>
        </pc:spChg>
        <pc:spChg chg="add mod">
          <ac:chgData name="HIDE HATA" userId="55dc70d1fc1343eb" providerId="LiveId" clId="{EC8732FF-86D9-422E-9FEE-AA59D57DFA4D}" dt="2026-03-01T02:40:52.769" v="3873" actId="1076"/>
          <ac:spMkLst>
            <pc:docMk/>
            <pc:sldMk cId="2614977599" sldId="304"/>
            <ac:spMk id="3" creationId="{C14C1F93-E850-3BDB-A2CF-95067422A9B0}"/>
          </ac:spMkLst>
        </pc:spChg>
        <pc:spChg chg="mod">
          <ac:chgData name="HIDE HATA" userId="55dc70d1fc1343eb" providerId="LiveId" clId="{EC8732FF-86D9-422E-9FEE-AA59D57DFA4D}" dt="2026-03-01T02:40:43.623" v="3871" actId="207"/>
          <ac:spMkLst>
            <pc:docMk/>
            <pc:sldMk cId="2614977599" sldId="304"/>
            <ac:spMk id="7" creationId="{00000000-0000-0000-0000-000000000000}"/>
          </ac:spMkLst>
        </pc:spChg>
        <pc:spChg chg="mod">
          <ac:chgData name="HIDE HATA" userId="55dc70d1fc1343eb" providerId="LiveId" clId="{EC8732FF-86D9-422E-9FEE-AA59D57DFA4D}" dt="2026-03-01T02:20:45.149" v="1882" actId="20577"/>
          <ac:spMkLst>
            <pc:docMk/>
            <pc:sldMk cId="2614977599" sldId="304"/>
            <ac:spMk id="11" creationId="{C4ADAA12-1380-4E50-93C9-D6A275CB33D0}"/>
          </ac:spMkLst>
        </pc:spChg>
      </pc:sldChg>
      <pc:sldChg chg="addSp modSp mod">
        <pc:chgData name="HIDE HATA" userId="55dc70d1fc1343eb" providerId="LiveId" clId="{EC8732FF-86D9-422E-9FEE-AA59D57DFA4D}" dt="2026-03-01T02:00:31.634" v="819" actId="2711"/>
        <pc:sldMkLst>
          <pc:docMk/>
          <pc:sldMk cId="2713465122" sldId="485"/>
        </pc:sldMkLst>
        <pc:spChg chg="add mod">
          <ac:chgData name="HIDE HATA" userId="55dc70d1fc1343eb" providerId="LiveId" clId="{EC8732FF-86D9-422E-9FEE-AA59D57DFA4D}" dt="2026-03-01T01:59:20.484" v="811" actId="2711"/>
          <ac:spMkLst>
            <pc:docMk/>
            <pc:sldMk cId="2713465122" sldId="485"/>
            <ac:spMk id="2" creationId="{63578185-E64B-5152-CB7B-0CFD5FA2B4BC}"/>
          </ac:spMkLst>
        </pc:spChg>
        <pc:spChg chg="mod">
          <ac:chgData name="HIDE HATA" userId="55dc70d1fc1343eb" providerId="LiveId" clId="{EC8732FF-86D9-422E-9FEE-AA59D57DFA4D}" dt="2026-03-01T01:59:20.484" v="811" actId="2711"/>
          <ac:spMkLst>
            <pc:docMk/>
            <pc:sldMk cId="2713465122" sldId="485"/>
            <ac:spMk id="5" creationId="{92CD4F66-663C-4E41-AE89-BDDC64A066A3}"/>
          </ac:spMkLst>
        </pc:spChg>
        <pc:spChg chg="mod">
          <ac:chgData name="HIDE HATA" userId="55dc70d1fc1343eb" providerId="LiveId" clId="{EC8732FF-86D9-422E-9FEE-AA59D57DFA4D}" dt="2026-03-01T01:59:20.484" v="811" actId="2711"/>
          <ac:spMkLst>
            <pc:docMk/>
            <pc:sldMk cId="2713465122" sldId="485"/>
            <ac:spMk id="9" creationId="{EE36BD80-0DE5-490C-90AB-2805588E2476}"/>
          </ac:spMkLst>
        </pc:spChg>
        <pc:spChg chg="mod">
          <ac:chgData name="HIDE HATA" userId="55dc70d1fc1343eb" providerId="LiveId" clId="{EC8732FF-86D9-422E-9FEE-AA59D57DFA4D}" dt="2026-03-01T01:59:20.484" v="811" actId="2711"/>
          <ac:spMkLst>
            <pc:docMk/>
            <pc:sldMk cId="2713465122" sldId="485"/>
            <ac:spMk id="10" creationId="{8B2C0876-58AA-4E6D-894F-EEC578489D7D}"/>
          </ac:spMkLst>
        </pc:spChg>
        <pc:spChg chg="mod">
          <ac:chgData name="HIDE HATA" userId="55dc70d1fc1343eb" providerId="LiveId" clId="{EC8732FF-86D9-422E-9FEE-AA59D57DFA4D}" dt="2026-03-01T01:59:20.484" v="811" actId="2711"/>
          <ac:spMkLst>
            <pc:docMk/>
            <pc:sldMk cId="2713465122" sldId="485"/>
            <ac:spMk id="11" creationId="{B05902B1-6B2B-41EB-A8BF-4C13C347A3EB}"/>
          </ac:spMkLst>
        </pc:spChg>
        <pc:spChg chg="mod">
          <ac:chgData name="HIDE HATA" userId="55dc70d1fc1343eb" providerId="LiveId" clId="{EC8732FF-86D9-422E-9FEE-AA59D57DFA4D}" dt="2026-03-01T01:59:20.484" v="811" actId="2711"/>
          <ac:spMkLst>
            <pc:docMk/>
            <pc:sldMk cId="2713465122" sldId="485"/>
            <ac:spMk id="12" creationId="{FD03DF0F-FA34-44FE-8803-825FEBBA3602}"/>
          </ac:spMkLst>
        </pc:spChg>
        <pc:spChg chg="mod">
          <ac:chgData name="HIDE HATA" userId="55dc70d1fc1343eb" providerId="LiveId" clId="{EC8732FF-86D9-422E-9FEE-AA59D57DFA4D}" dt="2026-03-01T01:59:20.484" v="811" actId="2711"/>
          <ac:spMkLst>
            <pc:docMk/>
            <pc:sldMk cId="2713465122" sldId="485"/>
            <ac:spMk id="13" creationId="{EBA3F8E6-97CA-4F0C-84B4-033A0C1DFDB3}"/>
          </ac:spMkLst>
        </pc:spChg>
        <pc:spChg chg="mod">
          <ac:chgData name="HIDE HATA" userId="55dc70d1fc1343eb" providerId="LiveId" clId="{EC8732FF-86D9-422E-9FEE-AA59D57DFA4D}" dt="2026-03-01T02:00:31.634" v="819" actId="2711"/>
          <ac:spMkLst>
            <pc:docMk/>
            <pc:sldMk cId="2713465122" sldId="485"/>
            <ac:spMk id="14" creationId="{D82C24EF-5688-4D17-8FA8-1E6FC5C02EE3}"/>
          </ac:spMkLst>
        </pc:spChg>
      </pc:sldChg>
      <pc:sldChg chg="modSp mod">
        <pc:chgData name="HIDE HATA" userId="55dc70d1fc1343eb" providerId="LiveId" clId="{EC8732FF-86D9-422E-9FEE-AA59D57DFA4D}" dt="2026-03-01T02:00:25.252" v="817" actId="113"/>
        <pc:sldMkLst>
          <pc:docMk/>
          <pc:sldMk cId="2537493245" sldId="537"/>
        </pc:sldMkLst>
        <pc:spChg chg="mod">
          <ac:chgData name="HIDE HATA" userId="55dc70d1fc1343eb" providerId="LiveId" clId="{EC8732FF-86D9-422E-9FEE-AA59D57DFA4D}" dt="2026-03-01T01:38:52.374" v="197" actId="20577"/>
          <ac:spMkLst>
            <pc:docMk/>
            <pc:sldMk cId="2537493245" sldId="537"/>
            <ac:spMk id="15" creationId="{8762D437-7706-44B6-B2A9-032D9050BD0A}"/>
          </ac:spMkLst>
        </pc:spChg>
        <pc:spChg chg="mod">
          <ac:chgData name="HIDE HATA" userId="55dc70d1fc1343eb" providerId="LiveId" clId="{EC8732FF-86D9-422E-9FEE-AA59D57DFA4D}" dt="2026-03-01T02:00:25.252" v="817" actId="113"/>
          <ac:spMkLst>
            <pc:docMk/>
            <pc:sldMk cId="2537493245" sldId="537"/>
            <ac:spMk id="31" creationId="{35965EE3-E515-4120-8D4B-72DE7C47CCFF}"/>
          </ac:spMkLst>
        </pc:spChg>
      </pc:sldChg>
      <pc:sldChg chg="del">
        <pc:chgData name="HIDE HATA" userId="55dc70d1fc1343eb" providerId="LiveId" clId="{EC8732FF-86D9-422E-9FEE-AA59D57DFA4D}" dt="2026-03-01T02:12:21.252" v="1199" actId="47"/>
        <pc:sldMkLst>
          <pc:docMk/>
          <pc:sldMk cId="1919587022" sldId="543"/>
        </pc:sldMkLst>
      </pc:sldChg>
      <pc:sldChg chg="modSp mod">
        <pc:chgData name="HIDE HATA" userId="55dc70d1fc1343eb" providerId="LiveId" clId="{EC8732FF-86D9-422E-9FEE-AA59D57DFA4D}" dt="2026-03-01T01:58:59.307" v="808" actId="20577"/>
        <pc:sldMkLst>
          <pc:docMk/>
          <pc:sldMk cId="414068380" sldId="544"/>
        </pc:sldMkLst>
        <pc:spChg chg="mod">
          <ac:chgData name="HIDE HATA" userId="55dc70d1fc1343eb" providerId="LiveId" clId="{EC8732FF-86D9-422E-9FEE-AA59D57DFA4D}" dt="2026-03-01T01:58:59.307" v="808" actId="20577"/>
          <ac:spMkLst>
            <pc:docMk/>
            <pc:sldMk cId="414068380" sldId="544"/>
            <ac:spMk id="39" creationId="{C8493460-3C30-2201-9186-D9ADB1E4A91F}"/>
          </ac:spMkLst>
        </pc:spChg>
      </pc:sldChg>
      <pc:sldChg chg="addSp delSp modSp mod">
        <pc:chgData name="HIDE HATA" userId="55dc70d1fc1343eb" providerId="LiveId" clId="{EC8732FF-86D9-422E-9FEE-AA59D57DFA4D}" dt="2026-03-01T02:23:41.520" v="2107" actId="20577"/>
        <pc:sldMkLst>
          <pc:docMk/>
          <pc:sldMk cId="4023261701" sldId="549"/>
        </pc:sldMkLst>
        <pc:spChg chg="add mod">
          <ac:chgData name="HIDE HATA" userId="55dc70d1fc1343eb" providerId="LiveId" clId="{EC8732FF-86D9-422E-9FEE-AA59D57DFA4D}" dt="2026-03-01T02:04:00.603" v="994" actId="20577"/>
          <ac:spMkLst>
            <pc:docMk/>
            <pc:sldMk cId="4023261701" sldId="549"/>
            <ac:spMk id="2" creationId="{359542A5-155C-78FC-B61C-CF0BFE3EE9AE}"/>
          </ac:spMkLst>
        </pc:spChg>
        <pc:spChg chg="add del mod">
          <ac:chgData name="HIDE HATA" userId="55dc70d1fc1343eb" providerId="LiveId" clId="{EC8732FF-86D9-422E-9FEE-AA59D57DFA4D}" dt="2026-03-01T02:23:41.520" v="2107" actId="20577"/>
          <ac:spMkLst>
            <pc:docMk/>
            <pc:sldMk cId="4023261701" sldId="549"/>
            <ac:spMk id="7" creationId="{1B02AA9D-97EC-46B2-94F9-A35868A644A5}"/>
          </ac:spMkLst>
        </pc:spChg>
        <pc:spChg chg="mod">
          <ac:chgData name="HIDE HATA" userId="55dc70d1fc1343eb" providerId="LiveId" clId="{EC8732FF-86D9-422E-9FEE-AA59D57DFA4D}" dt="2026-03-01T02:04:48.272" v="1040" actId="207"/>
          <ac:spMkLst>
            <pc:docMk/>
            <pc:sldMk cId="4023261701" sldId="549"/>
            <ac:spMk id="8" creationId="{881CBE97-80D7-43F2-BC07-FE714CFDD047}"/>
          </ac:spMkLst>
        </pc:spChg>
      </pc:sldChg>
      <pc:sldChg chg="addSp modSp mod">
        <pc:chgData name="HIDE HATA" userId="55dc70d1fc1343eb" providerId="LiveId" clId="{EC8732FF-86D9-422E-9FEE-AA59D57DFA4D}" dt="2026-03-01T02:23:23.946" v="2103" actId="20577"/>
        <pc:sldMkLst>
          <pc:docMk/>
          <pc:sldMk cId="1812937839" sldId="550"/>
        </pc:sldMkLst>
        <pc:spChg chg="add mod">
          <ac:chgData name="HIDE HATA" userId="55dc70d1fc1343eb" providerId="LiveId" clId="{EC8732FF-86D9-422E-9FEE-AA59D57DFA4D}" dt="2026-03-01T02:11:56.544" v="1171" actId="20577"/>
          <ac:spMkLst>
            <pc:docMk/>
            <pc:sldMk cId="1812937839" sldId="550"/>
            <ac:spMk id="2" creationId="{CAC42EC8-4651-C0A2-9072-7F21BB8F514F}"/>
          </ac:spMkLst>
        </pc:spChg>
        <pc:spChg chg="mod">
          <ac:chgData name="HIDE HATA" userId="55dc70d1fc1343eb" providerId="LiveId" clId="{EC8732FF-86D9-422E-9FEE-AA59D57DFA4D}" dt="2026-03-01T02:23:23.946" v="2103" actId="20577"/>
          <ac:spMkLst>
            <pc:docMk/>
            <pc:sldMk cId="1812937839" sldId="550"/>
            <ac:spMk id="7" creationId="{1B02AA9D-97EC-46B2-94F9-A35868A644A5}"/>
          </ac:spMkLst>
        </pc:spChg>
        <pc:spChg chg="mod">
          <ac:chgData name="HIDE HATA" userId="55dc70d1fc1343eb" providerId="LiveId" clId="{EC8732FF-86D9-422E-9FEE-AA59D57DFA4D}" dt="2026-03-01T02:04:57.908" v="1042" actId="207"/>
          <ac:spMkLst>
            <pc:docMk/>
            <pc:sldMk cId="1812937839" sldId="550"/>
            <ac:spMk id="8" creationId="{881CBE97-80D7-43F2-BC07-FE714CFDD047}"/>
          </ac:spMkLst>
        </pc:spChg>
      </pc:sldChg>
      <pc:sldChg chg="modSp mod">
        <pc:chgData name="HIDE HATA" userId="55dc70d1fc1343eb" providerId="LiveId" clId="{EC8732FF-86D9-422E-9FEE-AA59D57DFA4D}" dt="2026-03-01T01:59:06.144" v="809" actId="2711"/>
        <pc:sldMkLst>
          <pc:docMk/>
          <pc:sldMk cId="1331360740" sldId="748"/>
        </pc:sldMkLst>
        <pc:spChg chg="mod">
          <ac:chgData name="HIDE HATA" userId="55dc70d1fc1343eb" providerId="LiveId" clId="{EC8732FF-86D9-422E-9FEE-AA59D57DFA4D}" dt="2026-03-01T01:59:06.144" v="809" actId="2711"/>
          <ac:spMkLst>
            <pc:docMk/>
            <pc:sldMk cId="1331360740" sldId="748"/>
            <ac:spMk id="5" creationId="{8AC5C2C7-D121-4BEE-91D7-41241D3581F8}"/>
          </ac:spMkLst>
        </pc:spChg>
      </pc:sldChg>
      <pc:sldChg chg="modSp mod ord">
        <pc:chgData name="HIDE HATA" userId="55dc70d1fc1343eb" providerId="LiveId" clId="{EC8732FF-86D9-422E-9FEE-AA59D57DFA4D}" dt="2026-03-01T02:42:39.780" v="3996" actId="20577"/>
        <pc:sldMkLst>
          <pc:docMk/>
          <pc:sldMk cId="1484578941" sldId="762"/>
        </pc:sldMkLst>
        <pc:spChg chg="mod">
          <ac:chgData name="HIDE HATA" userId="55dc70d1fc1343eb" providerId="LiveId" clId="{EC8732FF-86D9-422E-9FEE-AA59D57DFA4D}" dt="2026-03-01T02:42:39.780" v="3996" actId="20577"/>
          <ac:spMkLst>
            <pc:docMk/>
            <pc:sldMk cId="1484578941" sldId="762"/>
            <ac:spMk id="4" creationId="{C0B4174D-320D-4977-800F-2EE25905F0EF}"/>
          </ac:spMkLst>
        </pc:spChg>
        <pc:spChg chg="mod">
          <ac:chgData name="HIDE HATA" userId="55dc70d1fc1343eb" providerId="LiveId" clId="{EC8732FF-86D9-422E-9FEE-AA59D57DFA4D}" dt="2026-03-01T02:29:16.976" v="2766" actId="20577"/>
          <ac:spMkLst>
            <pc:docMk/>
            <pc:sldMk cId="1484578941" sldId="762"/>
            <ac:spMk id="15" creationId="{8F5B33AA-C7D8-43C7-B74B-31541F155AEE}"/>
          </ac:spMkLst>
        </pc:spChg>
      </pc:sldChg>
      <pc:sldChg chg="modSp mod">
        <pc:chgData name="HIDE HATA" userId="55dc70d1fc1343eb" providerId="LiveId" clId="{EC8732FF-86D9-422E-9FEE-AA59D57DFA4D}" dt="2026-03-01T01:58:28.066" v="794" actId="2711"/>
        <pc:sldMkLst>
          <pc:docMk/>
          <pc:sldMk cId="930010779" sldId="772"/>
        </pc:sldMkLst>
        <pc:spChg chg="mod">
          <ac:chgData name="HIDE HATA" userId="55dc70d1fc1343eb" providerId="LiveId" clId="{EC8732FF-86D9-422E-9FEE-AA59D57DFA4D}" dt="2026-03-01T01:58:28.066" v="794" actId="2711"/>
          <ac:spMkLst>
            <pc:docMk/>
            <pc:sldMk cId="930010779" sldId="772"/>
            <ac:spMk id="3" creationId="{0632C0E9-D17E-488F-9E2A-CAF338DD512F}"/>
          </ac:spMkLst>
        </pc:spChg>
        <pc:spChg chg="mod">
          <ac:chgData name="HIDE HATA" userId="55dc70d1fc1343eb" providerId="LiveId" clId="{EC8732FF-86D9-422E-9FEE-AA59D57DFA4D}" dt="2026-03-01T01:58:28.066" v="794" actId="2711"/>
          <ac:spMkLst>
            <pc:docMk/>
            <pc:sldMk cId="930010779" sldId="772"/>
            <ac:spMk id="10" creationId="{136FE6D0-73E7-4838-99D2-E25157E86585}"/>
          </ac:spMkLst>
        </pc:spChg>
        <pc:spChg chg="mod">
          <ac:chgData name="HIDE HATA" userId="55dc70d1fc1343eb" providerId="LiveId" clId="{EC8732FF-86D9-422E-9FEE-AA59D57DFA4D}" dt="2026-03-01T01:58:28.066" v="794" actId="2711"/>
          <ac:spMkLst>
            <pc:docMk/>
            <pc:sldMk cId="930010779" sldId="772"/>
            <ac:spMk id="25" creationId="{00000000-0000-0000-0000-000000000000}"/>
          </ac:spMkLst>
        </pc:spChg>
      </pc:sldChg>
      <pc:sldChg chg="addSp modSp mod">
        <pc:chgData name="HIDE HATA" userId="55dc70d1fc1343eb" providerId="LiveId" clId="{EC8732FF-86D9-422E-9FEE-AA59D57DFA4D}" dt="2026-03-01T02:01:37.948" v="828" actId="403"/>
        <pc:sldMkLst>
          <pc:docMk/>
          <pc:sldMk cId="1383973340" sldId="778"/>
        </pc:sldMkLst>
        <pc:spChg chg="mod">
          <ac:chgData name="HIDE HATA" userId="55dc70d1fc1343eb" providerId="LiveId" clId="{EC8732FF-86D9-422E-9FEE-AA59D57DFA4D}" dt="2026-03-01T02:01:22.998" v="821" actId="2711"/>
          <ac:spMkLst>
            <pc:docMk/>
            <pc:sldMk cId="1383973340" sldId="778"/>
            <ac:spMk id="2" creationId="{08789087-8EF0-D67C-8718-8D85DFFB263F}"/>
          </ac:spMkLst>
        </pc:spChg>
        <pc:spChg chg="add mod">
          <ac:chgData name="HIDE HATA" userId="55dc70d1fc1343eb" providerId="LiveId" clId="{EC8732FF-86D9-422E-9FEE-AA59D57DFA4D}" dt="2026-03-01T01:56:55.982" v="771" actId="20577"/>
          <ac:spMkLst>
            <pc:docMk/>
            <pc:sldMk cId="1383973340" sldId="778"/>
            <ac:spMk id="3" creationId="{CD2DBA49-8E05-C8D9-CCCC-8C21E86339F3}"/>
          </ac:spMkLst>
        </pc:spChg>
        <pc:spChg chg="mod">
          <ac:chgData name="HIDE HATA" userId="55dc70d1fc1343eb" providerId="LiveId" clId="{EC8732FF-86D9-422E-9FEE-AA59D57DFA4D}" dt="2026-03-01T02:01:37.948" v="828" actId="403"/>
          <ac:spMkLst>
            <pc:docMk/>
            <pc:sldMk cId="1383973340" sldId="778"/>
            <ac:spMk id="19" creationId="{484DAE79-775E-47E0-88A2-269F6DE2CAC5}"/>
          </ac:spMkLst>
        </pc:spChg>
        <pc:spChg chg="mod">
          <ac:chgData name="HIDE HATA" userId="55dc70d1fc1343eb" providerId="LiveId" clId="{EC8732FF-86D9-422E-9FEE-AA59D57DFA4D}" dt="2026-03-01T02:01:22.998" v="821" actId="2711"/>
          <ac:spMkLst>
            <pc:docMk/>
            <pc:sldMk cId="1383973340" sldId="778"/>
            <ac:spMk id="34" creationId="{44478F0C-1332-4F44-8119-A086C97B0493}"/>
          </ac:spMkLst>
        </pc:spChg>
        <pc:spChg chg="mod">
          <ac:chgData name="HIDE HATA" userId="55dc70d1fc1343eb" providerId="LiveId" clId="{EC8732FF-86D9-422E-9FEE-AA59D57DFA4D}" dt="2026-03-01T02:01:33.675" v="826" actId="404"/>
          <ac:spMkLst>
            <pc:docMk/>
            <pc:sldMk cId="1383973340" sldId="778"/>
            <ac:spMk id="39" creationId="{00000000-0000-0000-0000-000000000000}"/>
          </ac:spMkLst>
        </pc:spChg>
        <pc:spChg chg="mod">
          <ac:chgData name="HIDE HATA" userId="55dc70d1fc1343eb" providerId="LiveId" clId="{EC8732FF-86D9-422E-9FEE-AA59D57DFA4D}" dt="2026-03-01T02:01:22.998" v="821" actId="2711"/>
          <ac:spMkLst>
            <pc:docMk/>
            <pc:sldMk cId="1383973340" sldId="778"/>
            <ac:spMk id="40" creationId="{00000000-0000-0000-0000-000000000000}"/>
          </ac:spMkLst>
        </pc:spChg>
        <pc:spChg chg="mod">
          <ac:chgData name="HIDE HATA" userId="55dc70d1fc1343eb" providerId="LiveId" clId="{EC8732FF-86D9-422E-9FEE-AA59D57DFA4D}" dt="2026-03-01T02:01:22.998" v="821" actId="2711"/>
          <ac:spMkLst>
            <pc:docMk/>
            <pc:sldMk cId="1383973340" sldId="778"/>
            <ac:spMk id="47" creationId="{00000000-0000-0000-0000-000000000000}"/>
          </ac:spMkLst>
        </pc:spChg>
        <pc:spChg chg="mod">
          <ac:chgData name="HIDE HATA" userId="55dc70d1fc1343eb" providerId="LiveId" clId="{EC8732FF-86D9-422E-9FEE-AA59D57DFA4D}" dt="2026-03-01T02:01:22.998" v="821" actId="2711"/>
          <ac:spMkLst>
            <pc:docMk/>
            <pc:sldMk cId="1383973340" sldId="778"/>
            <ac:spMk id="54" creationId="{00000000-0000-0000-0000-000000000000}"/>
          </ac:spMkLst>
        </pc:spChg>
        <pc:spChg chg="mod">
          <ac:chgData name="HIDE HATA" userId="55dc70d1fc1343eb" providerId="LiveId" clId="{EC8732FF-86D9-422E-9FEE-AA59D57DFA4D}" dt="2026-03-01T02:01:22.998" v="821" actId="2711"/>
          <ac:spMkLst>
            <pc:docMk/>
            <pc:sldMk cId="1383973340" sldId="778"/>
            <ac:spMk id="78" creationId="{00000000-0000-0000-0000-000000000000}"/>
          </ac:spMkLst>
        </pc:spChg>
        <pc:graphicFrameChg chg="modGraphic">
          <ac:chgData name="HIDE HATA" userId="55dc70d1fc1343eb" providerId="LiveId" clId="{EC8732FF-86D9-422E-9FEE-AA59D57DFA4D}" dt="2026-03-01T02:01:05.692" v="820" actId="2711"/>
          <ac:graphicFrameMkLst>
            <pc:docMk/>
            <pc:sldMk cId="1383973340" sldId="778"/>
            <ac:graphicFrameMk id="28" creationId="{00000000-0000-0000-0000-000000000000}"/>
          </ac:graphicFrameMkLst>
        </pc:graphicFrameChg>
      </pc:sldChg>
      <pc:sldChg chg="modSp mod">
        <pc:chgData name="HIDE HATA" userId="55dc70d1fc1343eb" providerId="LiveId" clId="{EC8732FF-86D9-422E-9FEE-AA59D57DFA4D}" dt="2026-03-01T01:58:04.035" v="792" actId="20577"/>
        <pc:sldMkLst>
          <pc:docMk/>
          <pc:sldMk cId="948269344" sldId="779"/>
        </pc:sldMkLst>
        <pc:spChg chg="mod">
          <ac:chgData name="HIDE HATA" userId="55dc70d1fc1343eb" providerId="LiveId" clId="{EC8732FF-86D9-422E-9FEE-AA59D57DFA4D}" dt="2026-03-01T01:58:04.035" v="792" actId="20577"/>
          <ac:spMkLst>
            <pc:docMk/>
            <pc:sldMk cId="948269344" sldId="779"/>
            <ac:spMk id="23" creationId="{7AC4D418-EDB6-4F7C-9CEE-34B512227B86}"/>
          </ac:spMkLst>
        </pc:spChg>
      </pc:sldChg>
      <pc:sldChg chg="addSp delSp modSp mod">
        <pc:chgData name="HIDE HATA" userId="55dc70d1fc1343eb" providerId="LiveId" clId="{EC8732FF-86D9-422E-9FEE-AA59D57DFA4D}" dt="2026-03-01T02:23:27.499" v="2104" actId="20577"/>
        <pc:sldMkLst>
          <pc:docMk/>
          <pc:sldMk cId="3683233858" sldId="782"/>
        </pc:sldMkLst>
        <pc:spChg chg="add mod">
          <ac:chgData name="HIDE HATA" userId="55dc70d1fc1343eb" providerId="LiveId" clId="{EC8732FF-86D9-422E-9FEE-AA59D57DFA4D}" dt="2026-03-01T02:12:06.708" v="1197" actId="20577"/>
          <ac:spMkLst>
            <pc:docMk/>
            <pc:sldMk cId="3683233858" sldId="782"/>
            <ac:spMk id="3" creationId="{F5DCF6B8-8190-C6FC-4FBD-7E7D1684F67C}"/>
          </ac:spMkLst>
        </pc:spChg>
        <pc:spChg chg="add mod">
          <ac:chgData name="HIDE HATA" userId="55dc70d1fc1343eb" providerId="LiveId" clId="{EC8732FF-86D9-422E-9FEE-AA59D57DFA4D}" dt="2026-03-01T02:23:27.499" v="2104" actId="20577"/>
          <ac:spMkLst>
            <pc:docMk/>
            <pc:sldMk cId="3683233858" sldId="782"/>
            <ac:spMk id="4" creationId="{F9B8C531-AB2D-BC21-AC31-F09767B142F3}"/>
          </ac:spMkLst>
        </pc:spChg>
        <pc:spChg chg="del">
          <ac:chgData name="HIDE HATA" userId="55dc70d1fc1343eb" providerId="LiveId" clId="{EC8732FF-86D9-422E-9FEE-AA59D57DFA4D}" dt="2026-03-01T02:19:00.326" v="1734" actId="478"/>
          <ac:spMkLst>
            <pc:docMk/>
            <pc:sldMk cId="3683233858" sldId="782"/>
            <ac:spMk id="7" creationId="{1B02AA9D-97EC-46B2-94F9-A35868A644A5}"/>
          </ac:spMkLst>
        </pc:spChg>
        <pc:spChg chg="mod">
          <ac:chgData name="HIDE HATA" userId="55dc70d1fc1343eb" providerId="LiveId" clId="{EC8732FF-86D9-422E-9FEE-AA59D57DFA4D}" dt="2026-03-01T02:12:10.834" v="1198" actId="207"/>
          <ac:spMkLst>
            <pc:docMk/>
            <pc:sldMk cId="3683233858" sldId="782"/>
            <ac:spMk id="8" creationId="{881CBE97-80D7-43F2-BC07-FE714CFDD047}"/>
          </ac:spMkLst>
        </pc:spChg>
      </pc:sldChg>
      <pc:sldChg chg="addSp delSp modSp mod ord">
        <pc:chgData name="HIDE HATA" userId="55dc70d1fc1343eb" providerId="LiveId" clId="{EC8732FF-86D9-422E-9FEE-AA59D57DFA4D}" dt="2026-03-01T02:23:54.446" v="2160" actId="20577"/>
        <pc:sldMkLst>
          <pc:docMk/>
          <pc:sldMk cId="1715351283" sldId="783"/>
        </pc:sldMkLst>
        <pc:spChg chg="add mod">
          <ac:chgData name="HIDE HATA" userId="55dc70d1fc1343eb" providerId="LiveId" clId="{EC8732FF-86D9-422E-9FEE-AA59D57DFA4D}" dt="2026-03-01T02:04:13.745" v="1015" actId="20577"/>
          <ac:spMkLst>
            <pc:docMk/>
            <pc:sldMk cId="1715351283" sldId="783"/>
            <ac:spMk id="3" creationId="{0241BE89-E5C6-C49C-8AB3-714310A3210C}"/>
          </ac:spMkLst>
        </pc:spChg>
        <pc:spChg chg="add del mod">
          <ac:chgData name="HIDE HATA" userId="55dc70d1fc1343eb" providerId="LiveId" clId="{EC8732FF-86D9-422E-9FEE-AA59D57DFA4D}" dt="2026-03-01T02:06:33.267" v="1072" actId="478"/>
          <ac:spMkLst>
            <pc:docMk/>
            <pc:sldMk cId="1715351283" sldId="783"/>
            <ac:spMk id="4" creationId="{875CD013-259F-8155-A2C1-0DAE5441F411}"/>
          </ac:spMkLst>
        </pc:spChg>
        <pc:spChg chg="add mod">
          <ac:chgData name="HIDE HATA" userId="55dc70d1fc1343eb" providerId="LiveId" clId="{EC8732FF-86D9-422E-9FEE-AA59D57DFA4D}" dt="2026-03-01T02:23:54.446" v="2160" actId="20577"/>
          <ac:spMkLst>
            <pc:docMk/>
            <pc:sldMk cId="1715351283" sldId="783"/>
            <ac:spMk id="5" creationId="{1D2B20A7-7977-B0C9-EF4C-2C90FA45B663}"/>
          </ac:spMkLst>
        </pc:spChg>
        <pc:spChg chg="del">
          <ac:chgData name="HIDE HATA" userId="55dc70d1fc1343eb" providerId="LiveId" clId="{EC8732FF-86D9-422E-9FEE-AA59D57DFA4D}" dt="2026-03-01T02:04:36.336" v="1038" actId="478"/>
          <ac:spMkLst>
            <pc:docMk/>
            <pc:sldMk cId="1715351283" sldId="783"/>
            <ac:spMk id="7" creationId="{1B02AA9D-97EC-46B2-94F9-A35868A644A5}"/>
          </ac:spMkLst>
        </pc:spChg>
        <pc:spChg chg="mod">
          <ac:chgData name="HIDE HATA" userId="55dc70d1fc1343eb" providerId="LiveId" clId="{EC8732FF-86D9-422E-9FEE-AA59D57DFA4D}" dt="2026-03-01T02:04:52.048" v="1041" actId="207"/>
          <ac:spMkLst>
            <pc:docMk/>
            <pc:sldMk cId="1715351283" sldId="783"/>
            <ac:spMk id="8" creationId="{881CBE97-80D7-43F2-BC07-FE714CFDD047}"/>
          </ac:spMkLst>
        </pc:spChg>
      </pc:sldChg>
      <pc:sldChg chg="modSp mod">
        <pc:chgData name="HIDE HATA" userId="55dc70d1fc1343eb" providerId="LiveId" clId="{EC8732FF-86D9-422E-9FEE-AA59D57DFA4D}" dt="2026-03-01T02:26:48.604" v="2638" actId="20577"/>
        <pc:sldMkLst>
          <pc:docMk/>
          <pc:sldMk cId="1091308963" sldId="784"/>
        </pc:sldMkLst>
        <pc:spChg chg="mod">
          <ac:chgData name="HIDE HATA" userId="55dc70d1fc1343eb" providerId="LiveId" clId="{EC8732FF-86D9-422E-9FEE-AA59D57DFA4D}" dt="2026-03-01T02:26:48.604" v="2638" actId="20577"/>
          <ac:spMkLst>
            <pc:docMk/>
            <pc:sldMk cId="1091308963" sldId="784"/>
            <ac:spMk id="4" creationId="{1B050B9A-79D7-5076-02D5-01BAF047AAFD}"/>
          </ac:spMkLst>
        </pc:spChg>
        <pc:spChg chg="mod">
          <ac:chgData name="HIDE HATA" userId="55dc70d1fc1343eb" providerId="LiveId" clId="{EC8732FF-86D9-422E-9FEE-AA59D57DFA4D}" dt="2026-03-01T02:24:47.661" v="2323" actId="20577"/>
          <ac:spMkLst>
            <pc:docMk/>
            <pc:sldMk cId="1091308963" sldId="784"/>
            <ac:spMk id="11" creationId="{C4ADAA12-1380-4E50-93C9-D6A275CB33D0}"/>
          </ac:spMkLst>
        </pc:spChg>
      </pc:sldChg>
      <pc:sldChg chg="addSp modSp mod">
        <pc:chgData name="HIDE HATA" userId="55dc70d1fc1343eb" providerId="LiveId" clId="{EC8732FF-86D9-422E-9FEE-AA59D57DFA4D}" dt="2026-03-01T01:55:29.047" v="705" actId="20577"/>
        <pc:sldMkLst>
          <pc:docMk/>
          <pc:sldMk cId="1260974346" sldId="141169990"/>
        </pc:sldMkLst>
        <pc:spChg chg="mod">
          <ac:chgData name="HIDE HATA" userId="55dc70d1fc1343eb" providerId="LiveId" clId="{EC8732FF-86D9-422E-9FEE-AA59D57DFA4D}" dt="2026-03-01T01:55:29.047" v="705" actId="20577"/>
          <ac:spMkLst>
            <pc:docMk/>
            <pc:sldMk cId="1260974346" sldId="141169990"/>
            <ac:spMk id="2" creationId="{4E6215D6-9915-35EA-1115-A580ADCCE136}"/>
          </ac:spMkLst>
        </pc:spChg>
        <pc:spChg chg="add mod">
          <ac:chgData name="HIDE HATA" userId="55dc70d1fc1343eb" providerId="LiveId" clId="{EC8732FF-86D9-422E-9FEE-AA59D57DFA4D}" dt="2026-03-01T01:52:53.765" v="228" actId="208"/>
          <ac:spMkLst>
            <pc:docMk/>
            <pc:sldMk cId="1260974346" sldId="141169990"/>
            <ac:spMk id="4" creationId="{A51D4202-11C5-267F-B51F-F56B0AEE83E4}"/>
          </ac:spMkLst>
        </pc:spChg>
        <pc:spChg chg="add mod">
          <ac:chgData name="HIDE HATA" userId="55dc70d1fc1343eb" providerId="LiveId" clId="{EC8732FF-86D9-422E-9FEE-AA59D57DFA4D}" dt="2026-03-01T01:53:10.029" v="232" actId="14100"/>
          <ac:spMkLst>
            <pc:docMk/>
            <pc:sldMk cId="1260974346" sldId="141169990"/>
            <ac:spMk id="5" creationId="{46B597E1-6C92-E1EA-C93C-F6276DDA62BB}"/>
          </ac:spMkLst>
        </pc:spChg>
        <pc:spChg chg="add mod">
          <ac:chgData name="HIDE HATA" userId="55dc70d1fc1343eb" providerId="LiveId" clId="{EC8732FF-86D9-422E-9FEE-AA59D57DFA4D}" dt="2026-03-01T01:53:18.151" v="235" actId="14100"/>
          <ac:spMkLst>
            <pc:docMk/>
            <pc:sldMk cId="1260974346" sldId="141169990"/>
            <ac:spMk id="6" creationId="{7A1D61D5-61A4-7FA3-2F85-71B4534DBD1D}"/>
          </ac:spMkLst>
        </pc:spChg>
        <pc:spChg chg="mod">
          <ac:chgData name="HIDE HATA" userId="55dc70d1fc1343eb" providerId="LiveId" clId="{EC8732FF-86D9-422E-9FEE-AA59D57DFA4D}" dt="2026-03-01T01:40:10.249" v="225" actId="207"/>
          <ac:spMkLst>
            <pc:docMk/>
            <pc:sldMk cId="1260974346" sldId="141169990"/>
            <ac:spMk id="13" creationId="{5F29C719-4EC0-4E59-83AF-F64B09A85B27}"/>
          </ac:spMkLst>
        </pc:spChg>
        <pc:spChg chg="mod">
          <ac:chgData name="HIDE HATA" userId="55dc70d1fc1343eb" providerId="LiveId" clId="{EC8732FF-86D9-422E-9FEE-AA59D57DFA4D}" dt="2026-03-01T01:40:00.790" v="224" actId="20577"/>
          <ac:spMkLst>
            <pc:docMk/>
            <pc:sldMk cId="1260974346" sldId="141169990"/>
            <ac:spMk id="15" creationId="{8F5B33AA-C7D8-43C7-B74B-31541F155AEE}"/>
          </ac:spMkLst>
        </pc:spChg>
        <pc:picChg chg="ord">
          <ac:chgData name="HIDE HATA" userId="55dc70d1fc1343eb" providerId="LiveId" clId="{EC8732FF-86D9-422E-9FEE-AA59D57DFA4D}" dt="2026-03-01T01:52:59.695" v="229" actId="167"/>
          <ac:picMkLst>
            <pc:docMk/>
            <pc:sldMk cId="1260974346" sldId="141169990"/>
            <ac:picMk id="3" creationId="{C6D828DB-341C-498E-96BE-2D3346323F58}"/>
          </ac:picMkLst>
        </pc:picChg>
      </pc:sldChg>
      <pc:sldChg chg="delSp modSp add mod">
        <pc:chgData name="HIDE HATA" userId="55dc70d1fc1343eb" providerId="LiveId" clId="{EC8732FF-86D9-422E-9FEE-AA59D57DFA4D}" dt="2026-03-01T02:14:46.371" v="1319" actId="20577"/>
        <pc:sldMkLst>
          <pc:docMk/>
          <pc:sldMk cId="3822701227" sldId="141169991"/>
        </pc:sldMkLst>
        <pc:spChg chg="del">
          <ac:chgData name="HIDE HATA" userId="55dc70d1fc1343eb" providerId="LiveId" clId="{EC8732FF-86D9-422E-9FEE-AA59D57DFA4D}" dt="2026-03-01T02:14:01.580" v="1209" actId="478"/>
          <ac:spMkLst>
            <pc:docMk/>
            <pc:sldMk cId="3822701227" sldId="141169991"/>
            <ac:spMk id="4" creationId="{2DF89C18-C673-05F0-297C-D6EBD842595C}"/>
          </ac:spMkLst>
        </pc:spChg>
        <pc:spChg chg="mod">
          <ac:chgData name="HIDE HATA" userId="55dc70d1fc1343eb" providerId="LiveId" clId="{EC8732FF-86D9-422E-9FEE-AA59D57DFA4D}" dt="2026-03-01T02:14:46.371" v="1319" actId="20577"/>
          <ac:spMkLst>
            <pc:docMk/>
            <pc:sldMk cId="3822701227" sldId="141169991"/>
            <ac:spMk id="15" creationId="{11C4F8CD-C9A5-54A3-8AF1-CD265706309E}"/>
          </ac:spMkLst>
        </pc:spChg>
      </pc:sldChg>
      <pc:sldChg chg="addSp modSp add mod ord">
        <pc:chgData name="HIDE HATA" userId="55dc70d1fc1343eb" providerId="LiveId" clId="{EC8732FF-86D9-422E-9FEE-AA59D57DFA4D}" dt="2026-03-01T02:22:54.306" v="2090" actId="20577"/>
        <pc:sldMkLst>
          <pc:docMk/>
          <pc:sldMk cId="684967008" sldId="141169992"/>
        </pc:sldMkLst>
        <pc:spChg chg="add mod">
          <ac:chgData name="HIDE HATA" userId="55dc70d1fc1343eb" providerId="LiveId" clId="{EC8732FF-86D9-422E-9FEE-AA59D57DFA4D}" dt="2026-03-01T02:16:24.503" v="1490" actId="20577"/>
          <ac:spMkLst>
            <pc:docMk/>
            <pc:sldMk cId="684967008" sldId="141169992"/>
            <ac:spMk id="4" creationId="{9B84F230-ABF8-87D3-1402-7A65AF14445D}"/>
          </ac:spMkLst>
        </pc:spChg>
        <pc:spChg chg="mod">
          <ac:chgData name="HIDE HATA" userId="55dc70d1fc1343eb" providerId="LiveId" clId="{EC8732FF-86D9-422E-9FEE-AA59D57DFA4D}" dt="2026-03-01T02:22:54.306" v="2090" actId="20577"/>
          <ac:spMkLst>
            <pc:docMk/>
            <pc:sldMk cId="684967008" sldId="141169992"/>
            <ac:spMk id="20" creationId="{01F259E7-5A8A-469D-0A9B-19656E37077D}"/>
          </ac:spMkLst>
        </pc:spChg>
        <pc:spChg chg="mod">
          <ac:chgData name="HIDE HATA" userId="55dc70d1fc1343eb" providerId="LiveId" clId="{EC8732FF-86D9-422E-9FEE-AA59D57DFA4D}" dt="2026-03-01T02:22:00.271" v="1919" actId="20577"/>
          <ac:spMkLst>
            <pc:docMk/>
            <pc:sldMk cId="684967008" sldId="141169992"/>
            <ac:spMk id="26" creationId="{C8FAD4AB-9D63-9472-BF87-36FE0ACEDC4D}"/>
          </ac:spMkLst>
        </pc:spChg>
      </pc:sldChg>
      <pc:sldChg chg="modSp add del mod">
        <pc:chgData name="HIDE HATA" userId="55dc70d1fc1343eb" providerId="LiveId" clId="{EC8732FF-86D9-422E-9FEE-AA59D57DFA4D}" dt="2026-03-01T02:27:28.497" v="2640" actId="47"/>
        <pc:sldMkLst>
          <pc:docMk/>
          <pc:sldMk cId="3769766344" sldId="141169993"/>
        </pc:sldMkLst>
        <pc:spChg chg="mod">
          <ac:chgData name="HIDE HATA" userId="55dc70d1fc1343eb" providerId="LiveId" clId="{EC8732FF-86D9-422E-9FEE-AA59D57DFA4D}" dt="2026-03-01T02:17:27.880" v="1574" actId="20577"/>
          <ac:spMkLst>
            <pc:docMk/>
            <pc:sldMk cId="3769766344" sldId="141169993"/>
            <ac:spMk id="15" creationId="{908818E6-A6D9-3004-AD24-5F9848F8278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5" Type="http://schemas.openxmlformats.org/officeDocument/2006/relationships/chartUserShapes" Target="../drawings/drawing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'R5健康寿命 (男性)'!$C$4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'R5健康寿命 (男性)'!$B$5:$B$49</c:f>
              <c:strCache>
                <c:ptCount val="45"/>
                <c:pt idx="0">
                  <c:v>大阪市</c:v>
                </c:pt>
                <c:pt idx="1">
                  <c:v>門真市</c:v>
                </c:pt>
                <c:pt idx="2">
                  <c:v>守口市</c:v>
                </c:pt>
                <c:pt idx="3">
                  <c:v>寝屋川市</c:v>
                </c:pt>
                <c:pt idx="4">
                  <c:v>東大阪市</c:v>
                </c:pt>
                <c:pt idx="5">
                  <c:v>忠岡町</c:v>
                </c:pt>
                <c:pt idx="6">
                  <c:v>貝塚市</c:v>
                </c:pt>
                <c:pt idx="7">
                  <c:v>岸和田市</c:v>
                </c:pt>
                <c:pt idx="8">
                  <c:v>松原市</c:v>
                </c:pt>
                <c:pt idx="9">
                  <c:v>八尾市</c:v>
                </c:pt>
                <c:pt idx="10">
                  <c:v>大東市</c:v>
                </c:pt>
                <c:pt idx="11">
                  <c:v>泉佐野市</c:v>
                </c:pt>
                <c:pt idx="12">
                  <c:v>大阪府</c:v>
                </c:pt>
                <c:pt idx="13">
                  <c:v>羽曳野市</c:v>
                </c:pt>
                <c:pt idx="14">
                  <c:v>堺市</c:v>
                </c:pt>
                <c:pt idx="15">
                  <c:v>高石市</c:v>
                </c:pt>
                <c:pt idx="16">
                  <c:v>摂津市</c:v>
                </c:pt>
                <c:pt idx="17">
                  <c:v>藤井寺市</c:v>
                </c:pt>
                <c:pt idx="18">
                  <c:v>富田林市</c:v>
                </c:pt>
                <c:pt idx="19">
                  <c:v>泉南市</c:v>
                </c:pt>
                <c:pt idx="20">
                  <c:v>岬町</c:v>
                </c:pt>
                <c:pt idx="21">
                  <c:v>大阪狭山市</c:v>
                </c:pt>
                <c:pt idx="22">
                  <c:v>四條畷市</c:v>
                </c:pt>
                <c:pt idx="23">
                  <c:v>全国</c:v>
                </c:pt>
                <c:pt idx="24">
                  <c:v>泉大津市</c:v>
                </c:pt>
                <c:pt idx="25">
                  <c:v>枚方市</c:v>
                </c:pt>
                <c:pt idx="26">
                  <c:v>阪南市</c:v>
                </c:pt>
                <c:pt idx="27">
                  <c:v>豊中市</c:v>
                </c:pt>
                <c:pt idx="28">
                  <c:v>能勢町</c:v>
                </c:pt>
                <c:pt idx="29">
                  <c:v>和泉市</c:v>
                </c:pt>
                <c:pt idx="30">
                  <c:v>千早赤阪村</c:v>
                </c:pt>
                <c:pt idx="31">
                  <c:v>柏原市</c:v>
                </c:pt>
                <c:pt idx="32">
                  <c:v>田尻町</c:v>
                </c:pt>
                <c:pt idx="33">
                  <c:v>吹田市</c:v>
                </c:pt>
                <c:pt idx="34">
                  <c:v>熊取町</c:v>
                </c:pt>
                <c:pt idx="35">
                  <c:v>茨木市</c:v>
                </c:pt>
                <c:pt idx="36">
                  <c:v>太子町</c:v>
                </c:pt>
                <c:pt idx="37">
                  <c:v>河内長野市</c:v>
                </c:pt>
                <c:pt idx="38">
                  <c:v>高槻市</c:v>
                </c:pt>
                <c:pt idx="39">
                  <c:v>島本町</c:v>
                </c:pt>
                <c:pt idx="40">
                  <c:v>河南町</c:v>
                </c:pt>
                <c:pt idx="41">
                  <c:v>交野市</c:v>
                </c:pt>
                <c:pt idx="42">
                  <c:v>池田市</c:v>
                </c:pt>
                <c:pt idx="43">
                  <c:v>箕面市</c:v>
                </c:pt>
                <c:pt idx="44">
                  <c:v>豊能町</c:v>
                </c:pt>
              </c:strCache>
            </c:strRef>
          </c:cat>
          <c:val>
            <c:numRef>
              <c:f>'R5健康寿命 (男性)'!$C$5:$C$49</c:f>
              <c:numCache>
                <c:formatCode>0.0_);[Red]\(0.0\)</c:formatCode>
                <c:ptCount val="45"/>
                <c:pt idx="0" formatCode="\(0.00\)">
                  <c:v>77.31</c:v>
                </c:pt>
                <c:pt idx="1">
                  <c:v>77.400000000000006</c:v>
                </c:pt>
                <c:pt idx="2">
                  <c:v>77.400000000000006</c:v>
                </c:pt>
                <c:pt idx="3">
                  <c:v>77.8</c:v>
                </c:pt>
                <c:pt idx="4">
                  <c:v>77.900000000000006</c:v>
                </c:pt>
                <c:pt idx="5">
                  <c:v>78.099999999999994</c:v>
                </c:pt>
                <c:pt idx="6">
                  <c:v>78.2</c:v>
                </c:pt>
                <c:pt idx="7">
                  <c:v>78.3</c:v>
                </c:pt>
                <c:pt idx="8" formatCode="0.0_);\(0.0\)">
                  <c:v>78.400000000000006</c:v>
                </c:pt>
                <c:pt idx="9">
                  <c:v>78.5</c:v>
                </c:pt>
                <c:pt idx="10">
                  <c:v>78.7</c:v>
                </c:pt>
                <c:pt idx="11">
                  <c:v>78.7</c:v>
                </c:pt>
                <c:pt idx="12" formatCode="\(0.00\)">
                  <c:v>78.849999999999994</c:v>
                </c:pt>
                <c:pt idx="13">
                  <c:v>78.900000000000006</c:v>
                </c:pt>
                <c:pt idx="14">
                  <c:v>79.099999999999994</c:v>
                </c:pt>
                <c:pt idx="15">
                  <c:v>79.099999999999994</c:v>
                </c:pt>
                <c:pt idx="16">
                  <c:v>79.2</c:v>
                </c:pt>
                <c:pt idx="17">
                  <c:v>79.400000000000006</c:v>
                </c:pt>
                <c:pt idx="18">
                  <c:v>79.400000000000006</c:v>
                </c:pt>
                <c:pt idx="19">
                  <c:v>79.400000000000006</c:v>
                </c:pt>
                <c:pt idx="20">
                  <c:v>79.5</c:v>
                </c:pt>
                <c:pt idx="21">
                  <c:v>79.599999999999994</c:v>
                </c:pt>
                <c:pt idx="22">
                  <c:v>79.7</c:v>
                </c:pt>
                <c:pt idx="23" formatCode="\(0.00\)">
                  <c:v>79.790000000000006</c:v>
                </c:pt>
                <c:pt idx="24">
                  <c:v>79.8</c:v>
                </c:pt>
                <c:pt idx="25">
                  <c:v>79.900000000000006</c:v>
                </c:pt>
                <c:pt idx="26">
                  <c:v>79.900000000000006</c:v>
                </c:pt>
                <c:pt idx="27">
                  <c:v>80</c:v>
                </c:pt>
                <c:pt idx="28">
                  <c:v>80</c:v>
                </c:pt>
                <c:pt idx="29">
                  <c:v>80.099999999999994</c:v>
                </c:pt>
                <c:pt idx="30">
                  <c:v>80.3</c:v>
                </c:pt>
                <c:pt idx="31">
                  <c:v>80.400000000000006</c:v>
                </c:pt>
                <c:pt idx="32">
                  <c:v>80.400000000000006</c:v>
                </c:pt>
                <c:pt idx="33">
                  <c:v>80.5</c:v>
                </c:pt>
                <c:pt idx="34">
                  <c:v>80.5</c:v>
                </c:pt>
                <c:pt idx="35">
                  <c:v>80.7</c:v>
                </c:pt>
                <c:pt idx="36">
                  <c:v>80.7</c:v>
                </c:pt>
                <c:pt idx="37">
                  <c:v>80.8</c:v>
                </c:pt>
                <c:pt idx="38">
                  <c:v>81</c:v>
                </c:pt>
                <c:pt idx="39">
                  <c:v>81</c:v>
                </c:pt>
                <c:pt idx="40">
                  <c:v>81</c:v>
                </c:pt>
                <c:pt idx="41">
                  <c:v>81.2</c:v>
                </c:pt>
                <c:pt idx="42">
                  <c:v>81.400000000000006</c:v>
                </c:pt>
                <c:pt idx="43">
                  <c:v>81.599999999999994</c:v>
                </c:pt>
                <c:pt idx="44">
                  <c:v>84</c:v>
                </c:pt>
              </c:numCache>
            </c:numRef>
          </c:val>
          <c:extLst>
            <c:ext xmlns:c16="http://schemas.microsoft.com/office/drawing/2014/chart" uri="{C3380CC4-5D6E-409C-BE32-E72D297353CC}">
              <c16:uniqueId val="{00000000-B554-4F8F-ADD7-F5CE0336E88E}"/>
            </c:ext>
          </c:extLst>
        </c:ser>
        <c:dLbls>
          <c:showLegendKey val="0"/>
          <c:showVal val="0"/>
          <c:showCatName val="0"/>
          <c:showSerName val="0"/>
          <c:showPercent val="0"/>
          <c:showBubbleSize val="0"/>
        </c:dLbls>
        <c:gapWidth val="182"/>
        <c:axId val="700923976"/>
        <c:axId val="700924336"/>
      </c:barChart>
      <c:catAx>
        <c:axId val="70092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4336"/>
        <c:crosses val="autoZero"/>
        <c:auto val="1"/>
        <c:lblAlgn val="ctr"/>
        <c:lblOffset val="100"/>
        <c:noMultiLvlLbl val="0"/>
      </c:catAx>
      <c:valAx>
        <c:axId val="700924336"/>
        <c:scaling>
          <c:orientation val="minMax"/>
          <c:min val="76"/>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397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'H30健康寿命 (男性)'!$C$4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'H30健康寿命 (男性)'!$B$5:$B$49</c:f>
              <c:strCache>
                <c:ptCount val="45"/>
                <c:pt idx="0">
                  <c:v>大阪市</c:v>
                </c:pt>
                <c:pt idx="1">
                  <c:v>門真市</c:v>
                </c:pt>
                <c:pt idx="2">
                  <c:v>守口市</c:v>
                </c:pt>
                <c:pt idx="3">
                  <c:v>岸和田市</c:v>
                </c:pt>
                <c:pt idx="4">
                  <c:v>泉佐野市</c:v>
                </c:pt>
                <c:pt idx="5">
                  <c:v>東大阪市</c:v>
                </c:pt>
                <c:pt idx="6">
                  <c:v>忠岡町</c:v>
                </c:pt>
                <c:pt idx="7">
                  <c:v>泉南市</c:v>
                </c:pt>
                <c:pt idx="8">
                  <c:v>寝屋川市</c:v>
                </c:pt>
                <c:pt idx="9">
                  <c:v>貝塚市</c:v>
                </c:pt>
                <c:pt idx="10">
                  <c:v>大東市</c:v>
                </c:pt>
                <c:pt idx="11">
                  <c:v>大阪府</c:v>
                </c:pt>
                <c:pt idx="12">
                  <c:v>四條畷市</c:v>
                </c:pt>
                <c:pt idx="13">
                  <c:v>柏原市</c:v>
                </c:pt>
                <c:pt idx="14">
                  <c:v>松原市</c:v>
                </c:pt>
                <c:pt idx="15">
                  <c:v>堺市</c:v>
                </c:pt>
                <c:pt idx="16">
                  <c:v>高石市</c:v>
                </c:pt>
                <c:pt idx="17">
                  <c:v>泉大津市</c:v>
                </c:pt>
                <c:pt idx="18">
                  <c:v>摂津市</c:v>
                </c:pt>
                <c:pt idx="19">
                  <c:v>八尾市</c:v>
                </c:pt>
                <c:pt idx="20">
                  <c:v>岬町</c:v>
                </c:pt>
                <c:pt idx="21">
                  <c:v>藤井寺市</c:v>
                </c:pt>
                <c:pt idx="22">
                  <c:v>羽曳野市</c:v>
                </c:pt>
                <c:pt idx="23">
                  <c:v>全国</c:v>
                </c:pt>
                <c:pt idx="24">
                  <c:v>富田林市</c:v>
                </c:pt>
                <c:pt idx="25">
                  <c:v>豊中市</c:v>
                </c:pt>
                <c:pt idx="26">
                  <c:v>千早赤阪村</c:v>
                </c:pt>
                <c:pt idx="27">
                  <c:v>能勢町</c:v>
                </c:pt>
                <c:pt idx="28">
                  <c:v>河南町</c:v>
                </c:pt>
                <c:pt idx="29">
                  <c:v>和泉市</c:v>
                </c:pt>
                <c:pt idx="30">
                  <c:v>枚方市</c:v>
                </c:pt>
                <c:pt idx="31">
                  <c:v>太子町</c:v>
                </c:pt>
                <c:pt idx="32">
                  <c:v>阪南市</c:v>
                </c:pt>
                <c:pt idx="33">
                  <c:v>熊取町</c:v>
                </c:pt>
                <c:pt idx="34">
                  <c:v>大阪狭山市</c:v>
                </c:pt>
                <c:pt idx="35">
                  <c:v>茨木市</c:v>
                </c:pt>
                <c:pt idx="36">
                  <c:v>河内長野市</c:v>
                </c:pt>
                <c:pt idx="37">
                  <c:v>吹田市</c:v>
                </c:pt>
                <c:pt idx="38">
                  <c:v>高槻市</c:v>
                </c:pt>
                <c:pt idx="39">
                  <c:v>島本町</c:v>
                </c:pt>
                <c:pt idx="40">
                  <c:v>田尻町</c:v>
                </c:pt>
                <c:pt idx="41">
                  <c:v>池田市</c:v>
                </c:pt>
                <c:pt idx="42">
                  <c:v>箕面市</c:v>
                </c:pt>
                <c:pt idx="43">
                  <c:v>交野市</c:v>
                </c:pt>
                <c:pt idx="44">
                  <c:v>豊能町</c:v>
                </c:pt>
              </c:strCache>
            </c:strRef>
          </c:cat>
          <c:val>
            <c:numRef>
              <c:f>'H30健康寿命 (男性)'!$C$5:$C$49</c:f>
              <c:numCache>
                <c:formatCode>0.0_);[Red]\(0.0\)</c:formatCode>
                <c:ptCount val="45"/>
                <c:pt idx="0" formatCode="\(0.00\)">
                  <c:v>77.488754944649202</c:v>
                </c:pt>
                <c:pt idx="1">
                  <c:v>77.5</c:v>
                </c:pt>
                <c:pt idx="2">
                  <c:v>77.599999999999994</c:v>
                </c:pt>
                <c:pt idx="3">
                  <c:v>78.2</c:v>
                </c:pt>
                <c:pt idx="4">
                  <c:v>78.2</c:v>
                </c:pt>
                <c:pt idx="5">
                  <c:v>78.3</c:v>
                </c:pt>
                <c:pt idx="6">
                  <c:v>78.3</c:v>
                </c:pt>
                <c:pt idx="7">
                  <c:v>78.3</c:v>
                </c:pt>
                <c:pt idx="8">
                  <c:v>78.5</c:v>
                </c:pt>
                <c:pt idx="9">
                  <c:v>78.599999999999994</c:v>
                </c:pt>
                <c:pt idx="10">
                  <c:v>78.7</c:v>
                </c:pt>
                <c:pt idx="11" formatCode="\(0.00\)">
                  <c:v>78.996077704428899</c:v>
                </c:pt>
                <c:pt idx="12">
                  <c:v>79.099999999999994</c:v>
                </c:pt>
                <c:pt idx="13">
                  <c:v>79.099999999999994</c:v>
                </c:pt>
                <c:pt idx="14">
                  <c:v>79.099999999999994</c:v>
                </c:pt>
                <c:pt idx="15">
                  <c:v>79.2</c:v>
                </c:pt>
                <c:pt idx="16">
                  <c:v>79.2</c:v>
                </c:pt>
                <c:pt idx="17">
                  <c:v>79.2</c:v>
                </c:pt>
                <c:pt idx="18">
                  <c:v>79.3</c:v>
                </c:pt>
                <c:pt idx="19">
                  <c:v>79.3</c:v>
                </c:pt>
                <c:pt idx="20">
                  <c:v>79.3</c:v>
                </c:pt>
                <c:pt idx="21">
                  <c:v>79.400000000000006</c:v>
                </c:pt>
                <c:pt idx="22">
                  <c:v>79.5</c:v>
                </c:pt>
                <c:pt idx="23" formatCode="\(0.00\)">
                  <c:v>79.583228489384396</c:v>
                </c:pt>
                <c:pt idx="24">
                  <c:v>79.8</c:v>
                </c:pt>
                <c:pt idx="25">
                  <c:v>79.900000000000006</c:v>
                </c:pt>
                <c:pt idx="26">
                  <c:v>80.099999999999994</c:v>
                </c:pt>
                <c:pt idx="27">
                  <c:v>80.2</c:v>
                </c:pt>
                <c:pt idx="28">
                  <c:v>80.2</c:v>
                </c:pt>
                <c:pt idx="29">
                  <c:v>80.2</c:v>
                </c:pt>
                <c:pt idx="30" formatCode="\(0.00\)">
                  <c:v>80.259333312903195</c:v>
                </c:pt>
                <c:pt idx="31">
                  <c:v>80.3</c:v>
                </c:pt>
                <c:pt idx="32">
                  <c:v>80.3</c:v>
                </c:pt>
                <c:pt idx="33">
                  <c:v>80.400000000000006</c:v>
                </c:pt>
                <c:pt idx="34">
                  <c:v>80.5</c:v>
                </c:pt>
                <c:pt idx="35">
                  <c:v>80.716073508085202</c:v>
                </c:pt>
                <c:pt idx="36">
                  <c:v>80.900000000000006</c:v>
                </c:pt>
                <c:pt idx="37">
                  <c:v>81</c:v>
                </c:pt>
                <c:pt idx="38">
                  <c:v>81.2</c:v>
                </c:pt>
                <c:pt idx="39">
                  <c:v>81.2</c:v>
                </c:pt>
                <c:pt idx="40">
                  <c:v>81.2</c:v>
                </c:pt>
                <c:pt idx="41">
                  <c:v>81.599999999999994</c:v>
                </c:pt>
                <c:pt idx="42">
                  <c:v>81.900000000000006</c:v>
                </c:pt>
                <c:pt idx="43">
                  <c:v>81.900000000000006</c:v>
                </c:pt>
                <c:pt idx="44">
                  <c:v>82.4</c:v>
                </c:pt>
              </c:numCache>
            </c:numRef>
          </c:val>
          <c:extLst>
            <c:ext xmlns:c16="http://schemas.microsoft.com/office/drawing/2014/chart" uri="{C3380CC4-5D6E-409C-BE32-E72D297353CC}">
              <c16:uniqueId val="{00000000-78D3-46D9-87B3-5EB810FC4252}"/>
            </c:ext>
          </c:extLst>
        </c:ser>
        <c:dLbls>
          <c:showLegendKey val="0"/>
          <c:showVal val="0"/>
          <c:showCatName val="0"/>
          <c:showSerName val="0"/>
          <c:showPercent val="0"/>
          <c:showBubbleSize val="0"/>
        </c:dLbls>
        <c:gapWidth val="182"/>
        <c:axId val="700923976"/>
        <c:axId val="700924336"/>
      </c:barChart>
      <c:catAx>
        <c:axId val="7009239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4336"/>
        <c:crosses val="autoZero"/>
        <c:auto val="1"/>
        <c:lblAlgn val="ctr"/>
        <c:lblOffset val="100"/>
        <c:noMultiLvlLbl val="0"/>
      </c:catAx>
      <c:valAx>
        <c:axId val="700924336"/>
        <c:scaling>
          <c:orientation val="minMax"/>
          <c:max val="86"/>
          <c:min val="76"/>
        </c:scaling>
        <c:delete val="0"/>
        <c:axPos val="b"/>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70092397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'R4健康寿命（女性）'!$C$4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'R4健康寿命（女性）'!$B$5:$B$49</c:f>
              <c:strCache>
                <c:ptCount val="45"/>
                <c:pt idx="0">
                  <c:v>大阪市</c:v>
                </c:pt>
                <c:pt idx="1">
                  <c:v>門真市</c:v>
                </c:pt>
                <c:pt idx="2">
                  <c:v>泉佐野市</c:v>
                </c:pt>
                <c:pt idx="3">
                  <c:v>岸和田市</c:v>
                </c:pt>
                <c:pt idx="4">
                  <c:v>貝塚市</c:v>
                </c:pt>
                <c:pt idx="5">
                  <c:v>田尻町</c:v>
                </c:pt>
                <c:pt idx="6">
                  <c:v>寝屋川市</c:v>
                </c:pt>
                <c:pt idx="7">
                  <c:v>守口市</c:v>
                </c:pt>
                <c:pt idx="8">
                  <c:v>東大阪市</c:v>
                </c:pt>
                <c:pt idx="9">
                  <c:v>八尾市</c:v>
                </c:pt>
                <c:pt idx="10">
                  <c:v>松原市</c:v>
                </c:pt>
                <c:pt idx="11">
                  <c:v>和泉市</c:v>
                </c:pt>
                <c:pt idx="12">
                  <c:v>大東市</c:v>
                </c:pt>
                <c:pt idx="13">
                  <c:v>高石市</c:v>
                </c:pt>
                <c:pt idx="14">
                  <c:v>泉南市</c:v>
                </c:pt>
                <c:pt idx="15">
                  <c:v>堺市</c:v>
                </c:pt>
                <c:pt idx="16">
                  <c:v>羽曳野市</c:v>
                </c:pt>
                <c:pt idx="17">
                  <c:v>岬町</c:v>
                </c:pt>
                <c:pt idx="18">
                  <c:v>大阪府</c:v>
                </c:pt>
                <c:pt idx="19">
                  <c:v>藤井寺市</c:v>
                </c:pt>
                <c:pt idx="20">
                  <c:v>富田林市</c:v>
                </c:pt>
                <c:pt idx="21">
                  <c:v>能勢町</c:v>
                </c:pt>
                <c:pt idx="22">
                  <c:v>熊取町</c:v>
                </c:pt>
                <c:pt idx="23">
                  <c:v>四條畷市</c:v>
                </c:pt>
                <c:pt idx="24">
                  <c:v>泉大津市</c:v>
                </c:pt>
                <c:pt idx="25">
                  <c:v>摂津市</c:v>
                </c:pt>
                <c:pt idx="26">
                  <c:v>豊中市</c:v>
                </c:pt>
                <c:pt idx="27">
                  <c:v>枚方市</c:v>
                </c:pt>
                <c:pt idx="28">
                  <c:v>阪南市</c:v>
                </c:pt>
                <c:pt idx="29">
                  <c:v>全国</c:v>
                </c:pt>
                <c:pt idx="30">
                  <c:v>太子町</c:v>
                </c:pt>
                <c:pt idx="31">
                  <c:v>河内長野市</c:v>
                </c:pt>
                <c:pt idx="32">
                  <c:v>千早赤阪村</c:v>
                </c:pt>
                <c:pt idx="33">
                  <c:v>柏原市</c:v>
                </c:pt>
                <c:pt idx="34">
                  <c:v>茨木市</c:v>
                </c:pt>
                <c:pt idx="35">
                  <c:v>河南町</c:v>
                </c:pt>
                <c:pt idx="36">
                  <c:v>箕面市</c:v>
                </c:pt>
                <c:pt idx="37">
                  <c:v>忠岡町</c:v>
                </c:pt>
                <c:pt idx="38">
                  <c:v>池田市</c:v>
                </c:pt>
                <c:pt idx="39">
                  <c:v>大阪狭山市</c:v>
                </c:pt>
                <c:pt idx="40">
                  <c:v>島本町</c:v>
                </c:pt>
                <c:pt idx="41">
                  <c:v>吹田市</c:v>
                </c:pt>
                <c:pt idx="42">
                  <c:v>交野市</c:v>
                </c:pt>
                <c:pt idx="43">
                  <c:v>高槻市</c:v>
                </c:pt>
                <c:pt idx="44">
                  <c:v>豊能町</c:v>
                </c:pt>
              </c:strCache>
            </c:strRef>
          </c:cat>
          <c:val>
            <c:numRef>
              <c:f>'R4健康寿命（女性）'!$C$5:$C$49</c:f>
              <c:numCache>
                <c:formatCode>0.0_);[Red]\(0.0\)</c:formatCode>
                <c:ptCount val="45"/>
                <c:pt idx="0" formatCode="\(0.00\)">
                  <c:v>82.59</c:v>
                </c:pt>
                <c:pt idx="1">
                  <c:v>82.7</c:v>
                </c:pt>
                <c:pt idx="2">
                  <c:v>82.8</c:v>
                </c:pt>
                <c:pt idx="3" formatCode="0.0_);\(0.0\)">
                  <c:v>83</c:v>
                </c:pt>
                <c:pt idx="4">
                  <c:v>83</c:v>
                </c:pt>
                <c:pt idx="5">
                  <c:v>83</c:v>
                </c:pt>
                <c:pt idx="6">
                  <c:v>83.1</c:v>
                </c:pt>
                <c:pt idx="7">
                  <c:v>83.2</c:v>
                </c:pt>
                <c:pt idx="8">
                  <c:v>83.4</c:v>
                </c:pt>
                <c:pt idx="9">
                  <c:v>83.4</c:v>
                </c:pt>
                <c:pt idx="10">
                  <c:v>83.4</c:v>
                </c:pt>
                <c:pt idx="11">
                  <c:v>83.4</c:v>
                </c:pt>
                <c:pt idx="12" formatCode="0.0_);\(0.0\)">
                  <c:v>83.5</c:v>
                </c:pt>
                <c:pt idx="13">
                  <c:v>83.5</c:v>
                </c:pt>
                <c:pt idx="14">
                  <c:v>83.5</c:v>
                </c:pt>
                <c:pt idx="15">
                  <c:v>83.6</c:v>
                </c:pt>
                <c:pt idx="16">
                  <c:v>83.6</c:v>
                </c:pt>
                <c:pt idx="17">
                  <c:v>83.6</c:v>
                </c:pt>
                <c:pt idx="18" formatCode="\(0.00\)">
                  <c:v>83.63</c:v>
                </c:pt>
                <c:pt idx="19">
                  <c:v>83.7</c:v>
                </c:pt>
                <c:pt idx="20">
                  <c:v>83.7</c:v>
                </c:pt>
                <c:pt idx="21">
                  <c:v>83.8</c:v>
                </c:pt>
                <c:pt idx="22">
                  <c:v>83.8</c:v>
                </c:pt>
                <c:pt idx="23" formatCode="0.0_);\(0.0\)">
                  <c:v>83.9</c:v>
                </c:pt>
                <c:pt idx="24">
                  <c:v>83.9</c:v>
                </c:pt>
                <c:pt idx="25">
                  <c:v>84</c:v>
                </c:pt>
                <c:pt idx="26">
                  <c:v>84.1</c:v>
                </c:pt>
                <c:pt idx="27" formatCode="0.0_);\(0.0\)">
                  <c:v>84.1</c:v>
                </c:pt>
                <c:pt idx="28">
                  <c:v>84.1</c:v>
                </c:pt>
                <c:pt idx="29" formatCode="\(0.00\)">
                  <c:v>84.1</c:v>
                </c:pt>
                <c:pt idx="30">
                  <c:v>84.3</c:v>
                </c:pt>
                <c:pt idx="31">
                  <c:v>84.4</c:v>
                </c:pt>
                <c:pt idx="32">
                  <c:v>84.5</c:v>
                </c:pt>
                <c:pt idx="33">
                  <c:v>84.6</c:v>
                </c:pt>
                <c:pt idx="34">
                  <c:v>84.7</c:v>
                </c:pt>
                <c:pt idx="35">
                  <c:v>85</c:v>
                </c:pt>
                <c:pt idx="36">
                  <c:v>85.2</c:v>
                </c:pt>
                <c:pt idx="37">
                  <c:v>85.2</c:v>
                </c:pt>
                <c:pt idx="38">
                  <c:v>85.3</c:v>
                </c:pt>
                <c:pt idx="39">
                  <c:v>85.4</c:v>
                </c:pt>
                <c:pt idx="40">
                  <c:v>85.5</c:v>
                </c:pt>
                <c:pt idx="41">
                  <c:v>85.6</c:v>
                </c:pt>
                <c:pt idx="42">
                  <c:v>85.7</c:v>
                </c:pt>
                <c:pt idx="43">
                  <c:v>85.8</c:v>
                </c:pt>
                <c:pt idx="44">
                  <c:v>85.9</c:v>
                </c:pt>
              </c:numCache>
            </c:numRef>
          </c:val>
          <c:extLst>
            <c:ext xmlns:c16="http://schemas.microsoft.com/office/drawing/2014/chart" uri="{C3380CC4-5D6E-409C-BE32-E72D297353CC}">
              <c16:uniqueId val="{00000000-B88E-4320-9771-768607C9C822}"/>
            </c:ext>
          </c:extLst>
        </c:ser>
        <c:dLbls>
          <c:showLegendKey val="0"/>
          <c:showVal val="0"/>
          <c:showCatName val="0"/>
          <c:showSerName val="0"/>
          <c:showPercent val="0"/>
          <c:showBubbleSize val="0"/>
        </c:dLbls>
        <c:gapWidth val="182"/>
        <c:axId val="560313960"/>
        <c:axId val="560315040"/>
      </c:barChart>
      <c:catAx>
        <c:axId val="5603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5040"/>
        <c:crosses val="autoZero"/>
        <c:auto val="1"/>
        <c:lblAlgn val="ctr"/>
        <c:lblOffset val="100"/>
        <c:noMultiLvlLbl val="0"/>
      </c:catAx>
      <c:valAx>
        <c:axId val="560315040"/>
        <c:scaling>
          <c:orientation val="minMax"/>
          <c:min val="81"/>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bar"/>
        <c:grouping val="clustered"/>
        <c:varyColors val="0"/>
        <c:ser>
          <c:idx val="0"/>
          <c:order val="0"/>
          <c:tx>
            <c:strRef>
              <c:f>'H30健康寿命（女性）'!$C$4</c:f>
              <c:strCache>
                <c:ptCount val="1"/>
              </c:strCache>
            </c:strRef>
          </c:tx>
          <c:spPr>
            <a:solidFill>
              <a:srgbClr val="00B0F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'H30健康寿命（女性）'!$B$5:$B$49</c:f>
              <c:strCache>
                <c:ptCount val="45"/>
                <c:pt idx="0">
                  <c:v>貝塚市</c:v>
                </c:pt>
                <c:pt idx="1">
                  <c:v>寝屋川市</c:v>
                </c:pt>
                <c:pt idx="2">
                  <c:v>泉佐野市</c:v>
                </c:pt>
                <c:pt idx="3">
                  <c:v>門真市</c:v>
                </c:pt>
                <c:pt idx="4">
                  <c:v>千早赤阪村</c:v>
                </c:pt>
                <c:pt idx="5">
                  <c:v>泉南市</c:v>
                </c:pt>
                <c:pt idx="6">
                  <c:v>大東市</c:v>
                </c:pt>
                <c:pt idx="7">
                  <c:v>守口市</c:v>
                </c:pt>
                <c:pt idx="8">
                  <c:v>熊取町</c:v>
                </c:pt>
                <c:pt idx="9">
                  <c:v>大阪市</c:v>
                </c:pt>
                <c:pt idx="10">
                  <c:v>岸和田市</c:v>
                </c:pt>
                <c:pt idx="11">
                  <c:v>東大阪市</c:v>
                </c:pt>
                <c:pt idx="12">
                  <c:v>和泉市</c:v>
                </c:pt>
                <c:pt idx="13">
                  <c:v>能勢町</c:v>
                </c:pt>
                <c:pt idx="14">
                  <c:v>松原市</c:v>
                </c:pt>
                <c:pt idx="15">
                  <c:v>藤井寺市</c:v>
                </c:pt>
                <c:pt idx="16">
                  <c:v>堺市</c:v>
                </c:pt>
                <c:pt idx="17">
                  <c:v>柏原市</c:v>
                </c:pt>
                <c:pt idx="18">
                  <c:v>富田林市</c:v>
                </c:pt>
                <c:pt idx="19">
                  <c:v>大阪府</c:v>
                </c:pt>
                <c:pt idx="20">
                  <c:v>八尾市</c:v>
                </c:pt>
                <c:pt idx="21">
                  <c:v>羽曳野市</c:v>
                </c:pt>
                <c:pt idx="22">
                  <c:v>枚方市</c:v>
                </c:pt>
                <c:pt idx="23">
                  <c:v>四條畷市</c:v>
                </c:pt>
                <c:pt idx="24">
                  <c:v>岬町</c:v>
                </c:pt>
                <c:pt idx="25">
                  <c:v>摂津市</c:v>
                </c:pt>
                <c:pt idx="26">
                  <c:v>大阪狭山市</c:v>
                </c:pt>
                <c:pt idx="27">
                  <c:v>茨木市</c:v>
                </c:pt>
                <c:pt idx="28">
                  <c:v>全国</c:v>
                </c:pt>
                <c:pt idx="29">
                  <c:v>豊中市</c:v>
                </c:pt>
                <c:pt idx="30">
                  <c:v>高石市</c:v>
                </c:pt>
                <c:pt idx="31">
                  <c:v>泉大津市</c:v>
                </c:pt>
                <c:pt idx="32">
                  <c:v>阪南市</c:v>
                </c:pt>
                <c:pt idx="33">
                  <c:v>河内長野市</c:v>
                </c:pt>
                <c:pt idx="34">
                  <c:v>河南町</c:v>
                </c:pt>
                <c:pt idx="35">
                  <c:v>箕面市</c:v>
                </c:pt>
                <c:pt idx="36">
                  <c:v>豊能町</c:v>
                </c:pt>
                <c:pt idx="37">
                  <c:v>太子町</c:v>
                </c:pt>
                <c:pt idx="38">
                  <c:v>忠岡町</c:v>
                </c:pt>
                <c:pt idx="39">
                  <c:v>田尻町</c:v>
                </c:pt>
                <c:pt idx="40">
                  <c:v>吹田市</c:v>
                </c:pt>
                <c:pt idx="41">
                  <c:v>交野市</c:v>
                </c:pt>
                <c:pt idx="42">
                  <c:v>池田市</c:v>
                </c:pt>
                <c:pt idx="43">
                  <c:v>高槻市</c:v>
                </c:pt>
                <c:pt idx="44">
                  <c:v>島本町</c:v>
                </c:pt>
              </c:strCache>
            </c:strRef>
          </c:cat>
          <c:val>
            <c:numRef>
              <c:f>'H30健康寿命（女性）'!$C$5:$C$49</c:f>
              <c:numCache>
                <c:formatCode>0.0_);[Red]\(0.0\)</c:formatCode>
                <c:ptCount val="45"/>
                <c:pt idx="0">
                  <c:v>81.8</c:v>
                </c:pt>
                <c:pt idx="1">
                  <c:v>82.4</c:v>
                </c:pt>
                <c:pt idx="2">
                  <c:v>82.4</c:v>
                </c:pt>
                <c:pt idx="3">
                  <c:v>82.5</c:v>
                </c:pt>
                <c:pt idx="4">
                  <c:v>82.6</c:v>
                </c:pt>
                <c:pt idx="5">
                  <c:v>82.6</c:v>
                </c:pt>
                <c:pt idx="6">
                  <c:v>82.7</c:v>
                </c:pt>
                <c:pt idx="7">
                  <c:v>82.7</c:v>
                </c:pt>
                <c:pt idx="8">
                  <c:v>82.7</c:v>
                </c:pt>
                <c:pt idx="9" formatCode="\(0.00\)">
                  <c:v>82.705718245803496</c:v>
                </c:pt>
                <c:pt idx="10">
                  <c:v>82.8</c:v>
                </c:pt>
                <c:pt idx="11">
                  <c:v>83</c:v>
                </c:pt>
                <c:pt idx="12">
                  <c:v>83.1</c:v>
                </c:pt>
                <c:pt idx="13">
                  <c:v>83.2</c:v>
                </c:pt>
                <c:pt idx="14">
                  <c:v>83.2</c:v>
                </c:pt>
                <c:pt idx="15">
                  <c:v>83.2</c:v>
                </c:pt>
                <c:pt idx="16">
                  <c:v>83.3</c:v>
                </c:pt>
                <c:pt idx="17">
                  <c:v>83.3</c:v>
                </c:pt>
                <c:pt idx="18">
                  <c:v>83.3</c:v>
                </c:pt>
                <c:pt idx="19" formatCode="\(0.00\)">
                  <c:v>83.325119170742397</c:v>
                </c:pt>
                <c:pt idx="20">
                  <c:v>83.4</c:v>
                </c:pt>
                <c:pt idx="21">
                  <c:v>83.4</c:v>
                </c:pt>
                <c:pt idx="22" formatCode="\(0.00\)">
                  <c:v>83.422935398142997</c:v>
                </c:pt>
                <c:pt idx="23">
                  <c:v>83.5</c:v>
                </c:pt>
                <c:pt idx="24">
                  <c:v>83.5</c:v>
                </c:pt>
                <c:pt idx="25">
                  <c:v>83.6</c:v>
                </c:pt>
                <c:pt idx="26">
                  <c:v>83.8</c:v>
                </c:pt>
                <c:pt idx="27">
                  <c:v>83.824812699063003</c:v>
                </c:pt>
                <c:pt idx="28" formatCode="\(0.00\)">
                  <c:v>83.837984380650497</c:v>
                </c:pt>
                <c:pt idx="29">
                  <c:v>83.9</c:v>
                </c:pt>
                <c:pt idx="30">
                  <c:v>84</c:v>
                </c:pt>
                <c:pt idx="31">
                  <c:v>84</c:v>
                </c:pt>
                <c:pt idx="32">
                  <c:v>84</c:v>
                </c:pt>
                <c:pt idx="33">
                  <c:v>84.3</c:v>
                </c:pt>
                <c:pt idx="34">
                  <c:v>84.3</c:v>
                </c:pt>
                <c:pt idx="35">
                  <c:v>84.5</c:v>
                </c:pt>
                <c:pt idx="36">
                  <c:v>84.5</c:v>
                </c:pt>
                <c:pt idx="37">
                  <c:v>84.5</c:v>
                </c:pt>
                <c:pt idx="38">
                  <c:v>84.5</c:v>
                </c:pt>
                <c:pt idx="39">
                  <c:v>84.6</c:v>
                </c:pt>
                <c:pt idx="40">
                  <c:v>84.8</c:v>
                </c:pt>
                <c:pt idx="41">
                  <c:v>84.9</c:v>
                </c:pt>
                <c:pt idx="42">
                  <c:v>85</c:v>
                </c:pt>
                <c:pt idx="43">
                  <c:v>85.1</c:v>
                </c:pt>
                <c:pt idx="44">
                  <c:v>85.1</c:v>
                </c:pt>
              </c:numCache>
            </c:numRef>
          </c:val>
          <c:extLst>
            <c:ext xmlns:c16="http://schemas.microsoft.com/office/drawing/2014/chart" uri="{C3380CC4-5D6E-409C-BE32-E72D297353CC}">
              <c16:uniqueId val="{00000000-846E-49C3-B4D2-53C3D6FD5AF1}"/>
            </c:ext>
          </c:extLst>
        </c:ser>
        <c:dLbls>
          <c:showLegendKey val="0"/>
          <c:showVal val="0"/>
          <c:showCatName val="0"/>
          <c:showSerName val="0"/>
          <c:showPercent val="0"/>
          <c:showBubbleSize val="0"/>
        </c:dLbls>
        <c:gapWidth val="182"/>
        <c:axId val="560313960"/>
        <c:axId val="560315040"/>
      </c:barChart>
      <c:catAx>
        <c:axId val="56031396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5040"/>
        <c:crosses val="autoZero"/>
        <c:auto val="1"/>
        <c:lblAlgn val="ctr"/>
        <c:lblOffset val="100"/>
        <c:noMultiLvlLbl val="0"/>
      </c:catAx>
      <c:valAx>
        <c:axId val="560315040"/>
        <c:scaling>
          <c:orientation val="minMax"/>
          <c:max val="87"/>
          <c:min val="81"/>
        </c:scaling>
        <c:delete val="0"/>
        <c:axPos val="b"/>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560313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0.8592</cdr:x>
      <cdr:y>0.08459</cdr:y>
    </cdr:from>
    <cdr:to>
      <cdr:x>0.88493</cdr:x>
      <cdr:y>0.94162</cdr:y>
    </cdr:to>
    <cdr:sp macro="" textlink="">
      <cdr:nvSpPr>
        <cdr:cNvPr id="2" name="上下矢印 64">
          <a:extLst xmlns:a="http://schemas.openxmlformats.org/drawingml/2006/main">
            <a:ext uri="{FF2B5EF4-FFF2-40B4-BE49-F238E27FC236}">
              <a16:creationId xmlns:a16="http://schemas.microsoft.com/office/drawing/2014/main" id="{0C818F96-D025-2699-C5CD-647CD1D38493}"/>
            </a:ext>
          </a:extLst>
        </cdr:cNvPr>
        <cdr:cNvSpPr/>
      </cdr:nvSpPr>
      <cdr:spPr>
        <a:xfrm xmlns:a="http://schemas.openxmlformats.org/drawingml/2006/main">
          <a:off x="3858428" y="516223"/>
          <a:ext cx="115563" cy="5229892"/>
        </a:xfrm>
        <a:prstGeom xmlns:a="http://schemas.openxmlformats.org/drawingml/2006/main" prst="upDownArrow">
          <a:avLst>
            <a:gd name="adj1" fmla="val 35058"/>
            <a:gd name="adj2" fmla="val 53735"/>
          </a:avLst>
        </a:prstGeom>
        <a:solidFill xmlns:a="http://schemas.openxmlformats.org/drawingml/2006/main">
          <a:schemeClr val="bg2">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1080000" tIns="36000" rIns="36000" bIns="36000" rtlCol="0" anchor="ctr" anchorCtr="1"/>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endParaRPr lang="ja-JP" altLang="en-US" sz="11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0.63486</cdr:x>
      <cdr:y>0.42176</cdr:y>
    </cdr:from>
    <cdr:to>
      <cdr:x>0.77916</cdr:x>
      <cdr:y>0.48462</cdr:y>
    </cdr:to>
    <cdr:sp macro="" textlink="">
      <cdr:nvSpPr>
        <cdr:cNvPr id="3" name="角丸四角形吹き出し 50">
          <a:extLst xmlns:a="http://schemas.openxmlformats.org/drawingml/2006/main">
            <a:ext uri="{FF2B5EF4-FFF2-40B4-BE49-F238E27FC236}">
              <a16:creationId xmlns:a16="http://schemas.microsoft.com/office/drawing/2014/main" id="{A9683C18-8665-3675-CE11-62526732C33D}"/>
            </a:ext>
          </a:extLst>
        </cdr:cNvPr>
        <cdr:cNvSpPr/>
      </cdr:nvSpPr>
      <cdr:spPr>
        <a:xfrm xmlns:a="http://schemas.openxmlformats.org/drawingml/2006/main">
          <a:off x="2850994" y="2573773"/>
          <a:ext cx="648011" cy="383596"/>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0.44231</cdr:x>
      <cdr:y>0.08126</cdr:y>
    </cdr:from>
    <cdr:to>
      <cdr:x>0.44231</cdr:x>
      <cdr:y>0.95233</cdr:y>
    </cdr:to>
    <cdr:cxnSp macro="">
      <cdr:nvCxnSpPr>
        <cdr:cNvPr id="4" name="直線コネクタ 3">
          <a:extLst xmlns:a="http://schemas.openxmlformats.org/drawingml/2006/main">
            <a:ext uri="{FF2B5EF4-FFF2-40B4-BE49-F238E27FC236}">
              <a16:creationId xmlns:a16="http://schemas.microsoft.com/office/drawing/2014/main" id="{3786E766-7BF6-29D2-BDA3-79B6F193A9D1}"/>
            </a:ext>
          </a:extLst>
        </cdr:cNvPr>
        <cdr:cNvCxnSpPr/>
      </cdr:nvCxnSpPr>
      <cdr:spPr>
        <a:xfrm xmlns:a="http://schemas.openxmlformats.org/drawingml/2006/main">
          <a:off x="1986280" y="495882"/>
          <a:ext cx="0" cy="5315617"/>
        </a:xfrm>
        <a:prstGeom xmlns:a="http://schemas.openxmlformats.org/drawingml/2006/main" prst="line">
          <a:avLst/>
        </a:prstGeom>
        <a:ln xmlns:a="http://schemas.openxmlformats.org/drawingml/2006/main" w="28575">
          <a:solidFill>
            <a:srgbClr val="FF000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0.36199</cdr:x>
      <cdr:y>0.08126</cdr:y>
    </cdr:from>
    <cdr:to>
      <cdr:x>0.36199</cdr:x>
      <cdr:y>0.95233</cdr:y>
    </cdr:to>
    <cdr:cxnSp macro="">
      <cdr:nvCxnSpPr>
        <cdr:cNvPr id="5" name="直線コネクタ 4">
          <a:extLst xmlns:a="http://schemas.openxmlformats.org/drawingml/2006/main">
            <a:ext uri="{FF2B5EF4-FFF2-40B4-BE49-F238E27FC236}">
              <a16:creationId xmlns:a16="http://schemas.microsoft.com/office/drawing/2014/main" id="{FE8CFE7B-9142-BFB3-9695-AC0911076087}"/>
            </a:ext>
          </a:extLst>
        </cdr:cNvPr>
        <cdr:cNvCxnSpPr/>
      </cdr:nvCxnSpPr>
      <cdr:spPr>
        <a:xfrm xmlns:a="http://schemas.openxmlformats.org/drawingml/2006/main">
          <a:off x="1625600" y="495882"/>
          <a:ext cx="0" cy="5315617"/>
        </a:xfrm>
        <a:prstGeom xmlns:a="http://schemas.openxmlformats.org/drawingml/2006/main" prst="line">
          <a:avLst/>
        </a:prstGeom>
        <a:ln xmlns:a="http://schemas.openxmlformats.org/drawingml/2006/main" w="28575">
          <a:solidFill>
            <a:srgbClr val="00206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0.05527</cdr:x>
      <cdr:y>0.4869</cdr:y>
    </cdr:from>
    <cdr:to>
      <cdr:x>0.13445</cdr:x>
      <cdr:y>0.50655</cdr:y>
    </cdr:to>
    <cdr:sp macro="" textlink="">
      <cdr:nvSpPr>
        <cdr:cNvPr id="6" name="正方形/長方形 5">
          <a:extLst xmlns:a="http://schemas.openxmlformats.org/drawingml/2006/main">
            <a:ext uri="{FF2B5EF4-FFF2-40B4-BE49-F238E27FC236}">
              <a16:creationId xmlns:a16="http://schemas.microsoft.com/office/drawing/2014/main" id="{237CAF17-32E9-90E8-9A08-9273F92D403A}"/>
            </a:ext>
          </a:extLst>
        </cdr:cNvPr>
        <cdr:cNvSpPr/>
      </cdr:nvSpPr>
      <cdr:spPr>
        <a:xfrm xmlns:a="http://schemas.openxmlformats.org/drawingml/2006/main">
          <a:off x="248184" y="2971261"/>
          <a:ext cx="355575" cy="119912"/>
        </a:xfrm>
        <a:prstGeom xmlns:a="http://schemas.openxmlformats.org/drawingml/2006/main" prst="rect">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dr:relSizeAnchor xmlns:cdr="http://schemas.openxmlformats.org/drawingml/2006/chartDrawing">
    <cdr:from>
      <cdr:x>0.05639</cdr:x>
      <cdr:y>0.699</cdr:y>
    </cdr:from>
    <cdr:to>
      <cdr:x>0.13557</cdr:x>
      <cdr:y>0.71865</cdr:y>
    </cdr:to>
    <cdr:sp macro="" textlink="">
      <cdr:nvSpPr>
        <cdr:cNvPr id="7" name="正方形/長方形 6">
          <a:extLst xmlns:a="http://schemas.openxmlformats.org/drawingml/2006/main">
            <a:ext uri="{FF2B5EF4-FFF2-40B4-BE49-F238E27FC236}">
              <a16:creationId xmlns:a16="http://schemas.microsoft.com/office/drawing/2014/main" id="{EBD0555F-9657-4DF9-01FE-9CF054D602E9}"/>
            </a:ext>
          </a:extLst>
        </cdr:cNvPr>
        <cdr:cNvSpPr/>
      </cdr:nvSpPr>
      <cdr:spPr>
        <a:xfrm xmlns:a="http://schemas.openxmlformats.org/drawingml/2006/main">
          <a:off x="253238" y="4265560"/>
          <a:ext cx="355575" cy="119912"/>
        </a:xfrm>
        <a:prstGeom xmlns:a="http://schemas.openxmlformats.org/drawingml/2006/main" prst="rect">
          <a:avLst/>
        </a:prstGeom>
        <a:noFill xmlns:a="http://schemas.openxmlformats.org/drawingml/2006/main"/>
        <a:ln xmlns:a="http://schemas.openxmlformats.org/drawingml/2006/main">
          <a:solidFill>
            <a:srgbClr val="002060"/>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endParaRPr kumimoji="1" lang="ja-JP" altLang="en-US"/>
        </a:p>
      </cdr:txBody>
    </cdr:sp>
  </cdr:relSizeAnchor>
</c:userShapes>
</file>

<file path=ppt/drawings/drawing2.xml><?xml version="1.0" encoding="utf-8"?>
<c:userShapes xmlns:c="http://schemas.openxmlformats.org/drawingml/2006/chart">
  <cdr:relSizeAnchor xmlns:cdr="http://schemas.openxmlformats.org/drawingml/2006/chartDrawing">
    <cdr:from>
      <cdr:x>0.42759</cdr:x>
      <cdr:y>0.08626</cdr:y>
    </cdr:from>
    <cdr:to>
      <cdr:x>0.42759</cdr:x>
      <cdr:y>0.95733</cdr:y>
    </cdr:to>
    <cdr:cxnSp macro="">
      <cdr:nvCxnSpPr>
        <cdr:cNvPr id="5" name="直線コネクタ 4">
          <a:extLst xmlns:a="http://schemas.openxmlformats.org/drawingml/2006/main">
            <a:ext uri="{FF2B5EF4-FFF2-40B4-BE49-F238E27FC236}">
              <a16:creationId xmlns:a16="http://schemas.microsoft.com/office/drawing/2014/main" id="{9F2FC175-801C-A601-2980-EE46C79C277A}"/>
            </a:ext>
          </a:extLst>
        </cdr:cNvPr>
        <cdr:cNvCxnSpPr/>
      </cdr:nvCxnSpPr>
      <cdr:spPr>
        <a:xfrm xmlns:a="http://schemas.openxmlformats.org/drawingml/2006/main">
          <a:off x="1905000" y="526362"/>
          <a:ext cx="0" cy="5315617"/>
        </a:xfrm>
        <a:prstGeom xmlns:a="http://schemas.openxmlformats.org/drawingml/2006/main" prst="line">
          <a:avLst/>
        </a:prstGeom>
        <a:ln xmlns:a="http://schemas.openxmlformats.org/drawingml/2006/main" w="28575">
          <a:solidFill>
            <a:srgbClr val="FF000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0.38084</cdr:x>
      <cdr:y>0.08626</cdr:y>
    </cdr:from>
    <cdr:to>
      <cdr:x>0.38084</cdr:x>
      <cdr:y>0.95733</cdr:y>
    </cdr:to>
    <cdr:cxnSp macro="">
      <cdr:nvCxnSpPr>
        <cdr:cNvPr id="6" name="直線コネクタ 5">
          <a:extLst xmlns:a="http://schemas.openxmlformats.org/drawingml/2006/main">
            <a:ext uri="{FF2B5EF4-FFF2-40B4-BE49-F238E27FC236}">
              <a16:creationId xmlns:a16="http://schemas.microsoft.com/office/drawing/2014/main" id="{46A940B8-F65B-FFBF-94E5-010E1C77473F}"/>
            </a:ext>
          </a:extLst>
        </cdr:cNvPr>
        <cdr:cNvCxnSpPr/>
      </cdr:nvCxnSpPr>
      <cdr:spPr>
        <a:xfrm xmlns:a="http://schemas.openxmlformats.org/drawingml/2006/main">
          <a:off x="1696720" y="526362"/>
          <a:ext cx="0" cy="5315617"/>
        </a:xfrm>
        <a:prstGeom xmlns:a="http://schemas.openxmlformats.org/drawingml/2006/main" prst="line">
          <a:avLst/>
        </a:prstGeom>
        <a:ln xmlns:a="http://schemas.openxmlformats.org/drawingml/2006/main" w="28575">
          <a:solidFill>
            <a:srgbClr val="002060">
              <a:alpha val="40000"/>
            </a:srgb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0.58518</cdr:x>
      <cdr:y>0.63867</cdr:y>
    </cdr:from>
    <cdr:to>
      <cdr:x>0.73063</cdr:x>
      <cdr:y>0.70497</cdr:y>
    </cdr:to>
    <cdr:sp macro="" textlink="">
      <cdr:nvSpPr>
        <cdr:cNvPr id="7" name="角丸四角形吹き出し 50">
          <a:extLst xmlns:a="http://schemas.openxmlformats.org/drawingml/2006/main">
            <a:ext uri="{FF2B5EF4-FFF2-40B4-BE49-F238E27FC236}">
              <a16:creationId xmlns:a16="http://schemas.microsoft.com/office/drawing/2014/main" id="{43A541BE-4FD3-5668-35EF-134BF5D8FD05}"/>
            </a:ext>
          </a:extLst>
        </cdr:cNvPr>
        <cdr:cNvSpPr/>
      </cdr:nvSpPr>
      <cdr:spPr>
        <a:xfrm xmlns:a="http://schemas.openxmlformats.org/drawingml/2006/main">
          <a:off x="2607081" y="3897385"/>
          <a:ext cx="648000" cy="404590"/>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0.67987</cdr:x>
      <cdr:y>0.51489</cdr:y>
    </cdr:from>
    <cdr:to>
      <cdr:x>0.8202</cdr:x>
      <cdr:y>0.58158</cdr:y>
    </cdr:to>
    <cdr:sp macro="" textlink="">
      <cdr:nvSpPr>
        <cdr:cNvPr id="4" name="角丸四角形吹き出し 50">
          <a:extLst xmlns:a="http://schemas.openxmlformats.org/drawingml/2006/main">
            <a:ext uri="{FF2B5EF4-FFF2-40B4-BE49-F238E27FC236}">
              <a16:creationId xmlns:a16="http://schemas.microsoft.com/office/drawing/2014/main" id="{8719D965-A56D-2811-2018-17BEE38DEFA8}"/>
            </a:ext>
          </a:extLst>
        </cdr:cNvPr>
        <cdr:cNvSpPr/>
      </cdr:nvSpPr>
      <cdr:spPr>
        <a:xfrm xmlns:a="http://schemas.openxmlformats.org/drawingml/2006/main">
          <a:off x="3139440" y="3123760"/>
          <a:ext cx="648004" cy="404596"/>
        </a:xfrm>
        <a:prstGeom xmlns:a="http://schemas.openxmlformats.org/drawingml/2006/main" prst="wedgeRoundRectCallout">
          <a:avLst>
            <a:gd name="adj1" fmla="val -116387"/>
            <a:gd name="adj2" fmla="val 73524"/>
            <a:gd name="adj3" fmla="val 16667"/>
          </a:avLst>
        </a:prstGeom>
        <a:solidFill xmlns:a="http://schemas.openxmlformats.org/drawingml/2006/main">
          <a:schemeClr val="bg1"/>
        </a:solidFill>
        <a:ln xmlns:a="http://schemas.openxmlformats.org/drawingml/2006/main" w="12700">
          <a:solidFill>
            <a:srgbClr val="00206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wrap="none" lIns="36000" tIns="36000" rIns="36000" bIns="36000" rtlCol="0" anchor="ctr"/>
        <a:lstStyle xmlns:a="http://schemas.openxmlformats.org/drawingml/2006/main">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xmlns:a="http://schemas.openxmlformats.org/drawingml/2006/main">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92A2427-22A3-4C93-832F-7FFC0FF63643}" type="datetimeFigureOut">
              <a:rPr kumimoji="1" lang="ja-JP" altLang="en-US" smtClean="0"/>
              <a:t>2026/3/13</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C1C6CC5-5C84-42BD-81F0-44E3DA2E071C}" type="slidenum">
              <a:rPr kumimoji="1" lang="ja-JP" altLang="en-US" smtClean="0"/>
              <a:t>‹#›</a:t>
            </a:fld>
            <a:endParaRPr kumimoji="1" lang="ja-JP" altLang="en-US"/>
          </a:p>
        </p:txBody>
      </p:sp>
    </p:spTree>
    <p:extLst>
      <p:ext uri="{BB962C8B-B14F-4D97-AF65-F5344CB8AC3E}">
        <p14:creationId xmlns:p14="http://schemas.microsoft.com/office/powerpoint/2010/main" val="38569639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スライド イメージ プレースホルダー 1"/>
          <p:cNvSpPr>
            <a:spLocks noGrp="1" noRot="1" noChangeAspect="1" noTextEdit="1"/>
          </p:cNvSpPr>
          <p:nvPr>
            <p:ph type="sldImg"/>
          </p:nvPr>
        </p:nvSpPr>
        <p:spPr bwMode="auto">
          <a:xfrm>
            <a:off x="-220663" y="811213"/>
            <a:ext cx="7199313" cy="40497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ja-JP" altLang="en-US" dirty="0"/>
          </a:p>
        </p:txBody>
      </p:sp>
      <p:sp>
        <p:nvSpPr>
          <p:cNvPr id="19460"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Arial" charset="0"/>
                <a:ea typeface="ＭＳ Ｐゴシック" charset="-128"/>
              </a:defRPr>
            </a:lvl1pPr>
            <a:lvl2pPr marL="742892" indent="-285728" eaLnBrk="0" hangingPunct="0">
              <a:defRPr kumimoji="1">
                <a:solidFill>
                  <a:schemeClr val="tx1"/>
                </a:solidFill>
                <a:latin typeface="Arial" charset="0"/>
                <a:ea typeface="ＭＳ Ｐゴシック" charset="-128"/>
              </a:defRPr>
            </a:lvl2pPr>
            <a:lvl3pPr marL="1142910" indent="-228582" eaLnBrk="0" hangingPunct="0">
              <a:defRPr kumimoji="1">
                <a:solidFill>
                  <a:schemeClr val="tx1"/>
                </a:solidFill>
                <a:latin typeface="Arial" charset="0"/>
                <a:ea typeface="ＭＳ Ｐゴシック" charset="-128"/>
              </a:defRPr>
            </a:lvl3pPr>
            <a:lvl4pPr marL="1600075" indent="-228582" eaLnBrk="0" hangingPunct="0">
              <a:defRPr kumimoji="1">
                <a:solidFill>
                  <a:schemeClr val="tx1"/>
                </a:solidFill>
                <a:latin typeface="Arial" charset="0"/>
                <a:ea typeface="ＭＳ Ｐゴシック" charset="-128"/>
              </a:defRPr>
            </a:lvl4pPr>
            <a:lvl5pPr marL="2057239" indent="-228582" eaLnBrk="0" hangingPunct="0">
              <a:defRPr kumimoji="1">
                <a:solidFill>
                  <a:schemeClr val="tx1"/>
                </a:solidFill>
                <a:latin typeface="Arial" charset="0"/>
                <a:ea typeface="ＭＳ Ｐゴシック" charset="-128"/>
              </a:defRPr>
            </a:lvl5pPr>
            <a:lvl6pPr marL="2514403" indent="-228582" eaLnBrk="0" fontAlgn="base" hangingPunct="0">
              <a:spcBef>
                <a:spcPct val="0"/>
              </a:spcBef>
              <a:spcAft>
                <a:spcPct val="0"/>
              </a:spcAft>
              <a:defRPr kumimoji="1">
                <a:solidFill>
                  <a:schemeClr val="tx1"/>
                </a:solidFill>
                <a:latin typeface="Arial" charset="0"/>
                <a:ea typeface="ＭＳ Ｐゴシック" charset="-128"/>
              </a:defRPr>
            </a:lvl6pPr>
            <a:lvl7pPr marL="2971567" indent="-228582" eaLnBrk="0" fontAlgn="base" hangingPunct="0">
              <a:spcBef>
                <a:spcPct val="0"/>
              </a:spcBef>
              <a:spcAft>
                <a:spcPct val="0"/>
              </a:spcAft>
              <a:defRPr kumimoji="1">
                <a:solidFill>
                  <a:schemeClr val="tx1"/>
                </a:solidFill>
                <a:latin typeface="Arial" charset="0"/>
                <a:ea typeface="ＭＳ Ｐゴシック" charset="-128"/>
              </a:defRPr>
            </a:lvl7pPr>
            <a:lvl8pPr marL="3428731" indent="-228582" eaLnBrk="0" fontAlgn="base" hangingPunct="0">
              <a:spcBef>
                <a:spcPct val="0"/>
              </a:spcBef>
              <a:spcAft>
                <a:spcPct val="0"/>
              </a:spcAft>
              <a:defRPr kumimoji="1">
                <a:solidFill>
                  <a:schemeClr val="tx1"/>
                </a:solidFill>
                <a:latin typeface="Arial" charset="0"/>
                <a:ea typeface="ＭＳ Ｐゴシック" charset="-128"/>
              </a:defRPr>
            </a:lvl8pPr>
            <a:lvl9pPr marL="3885895" indent="-228582"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fld id="{EBB0D183-A939-4ED2-8618-D8739A3F1646}" type="slidenum">
              <a:rPr lang="ja-JP" altLang="en-US" smtClean="0"/>
              <a:pPr eaLnBrk="1" hangingPunct="1"/>
              <a:t>1</a:t>
            </a:fld>
            <a:endParaRPr lang="ja-JP" altLang="en-US"/>
          </a:p>
        </p:txBody>
      </p:sp>
    </p:spTree>
    <p:extLst>
      <p:ext uri="{BB962C8B-B14F-4D97-AF65-F5344CB8AC3E}">
        <p14:creationId xmlns:p14="http://schemas.microsoft.com/office/powerpoint/2010/main" val="1559611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31644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0754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13</a:t>
            </a:fld>
            <a:endParaRPr kumimoji="1" lang="ja-JP" altLang="en-US"/>
          </a:p>
        </p:txBody>
      </p:sp>
    </p:spTree>
    <p:extLst>
      <p:ext uri="{BB962C8B-B14F-4D97-AF65-F5344CB8AC3E}">
        <p14:creationId xmlns:p14="http://schemas.microsoft.com/office/powerpoint/2010/main" val="220402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20901-951B-4FB3-B713-C9EF2B8CF5F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4312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latin typeface="HGP創英角ｺﾞｼｯｸUB" panose="020B0900000000000000" pitchFamily="50" charset="-128"/>
              <a:ea typeface="HGP創英角ｺﾞｼｯｸUB" panose="020B0900000000000000" pitchFamily="50" charset="-128"/>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B20901-951B-4FB3-B713-C9EF2B8CF5F4}"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628533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16</a:t>
            </a:fld>
            <a:endParaRPr kumimoji="1" lang="ja-JP" altLang="en-US"/>
          </a:p>
        </p:txBody>
      </p:sp>
    </p:spTree>
    <p:extLst>
      <p:ext uri="{BB962C8B-B14F-4D97-AF65-F5344CB8AC3E}">
        <p14:creationId xmlns:p14="http://schemas.microsoft.com/office/powerpoint/2010/main" val="27355596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23</a:t>
            </a:fld>
            <a:endParaRPr kumimoji="1" lang="ja-JP" altLang="en-US"/>
          </a:p>
        </p:txBody>
      </p:sp>
    </p:spTree>
    <p:extLst>
      <p:ext uri="{BB962C8B-B14F-4D97-AF65-F5344CB8AC3E}">
        <p14:creationId xmlns:p14="http://schemas.microsoft.com/office/powerpoint/2010/main" val="1239735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BA70BC09-8F86-48DA-BD0B-17C9277714B5}" type="slidenum">
              <a:rPr kumimoji="1" lang="ja-JP" altLang="en-US" smtClean="0"/>
              <a:t>25</a:t>
            </a:fld>
            <a:endParaRPr kumimoji="1" lang="ja-JP" altLang="en-US"/>
          </a:p>
        </p:txBody>
      </p:sp>
    </p:spTree>
    <p:extLst>
      <p:ext uri="{BB962C8B-B14F-4D97-AF65-F5344CB8AC3E}">
        <p14:creationId xmlns:p14="http://schemas.microsoft.com/office/powerpoint/2010/main" val="2605967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26</a:t>
            </a:fld>
            <a:endParaRPr kumimoji="1" lang="ja-JP" altLang="en-US"/>
          </a:p>
        </p:txBody>
      </p:sp>
    </p:spTree>
    <p:extLst>
      <p:ext uri="{BB962C8B-B14F-4D97-AF65-F5344CB8AC3E}">
        <p14:creationId xmlns:p14="http://schemas.microsoft.com/office/powerpoint/2010/main" val="3077651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27</a:t>
            </a:fld>
            <a:endParaRPr kumimoji="1" lang="ja-JP" altLang="en-US"/>
          </a:p>
        </p:txBody>
      </p:sp>
    </p:spTree>
    <p:extLst>
      <p:ext uri="{BB962C8B-B14F-4D97-AF65-F5344CB8AC3E}">
        <p14:creationId xmlns:p14="http://schemas.microsoft.com/office/powerpoint/2010/main" val="2414806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2</a:t>
            </a:fld>
            <a:endParaRPr kumimoji="1" lang="ja-JP" altLang="en-US"/>
          </a:p>
        </p:txBody>
      </p:sp>
    </p:spTree>
    <p:extLst>
      <p:ext uri="{BB962C8B-B14F-4D97-AF65-F5344CB8AC3E}">
        <p14:creationId xmlns:p14="http://schemas.microsoft.com/office/powerpoint/2010/main" val="824416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68894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C1C6CC5-5C84-42BD-81F0-44E3DA2E071C}" type="slidenum">
              <a:rPr kumimoji="1" lang="ja-JP" altLang="en-US" smtClean="0"/>
              <a:t>29</a:t>
            </a:fld>
            <a:endParaRPr kumimoji="1" lang="ja-JP" altLang="en-US"/>
          </a:p>
        </p:txBody>
      </p:sp>
    </p:spTree>
    <p:extLst>
      <p:ext uri="{BB962C8B-B14F-4D97-AF65-F5344CB8AC3E}">
        <p14:creationId xmlns:p14="http://schemas.microsoft.com/office/powerpoint/2010/main" val="3760533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3</a:t>
            </a:fld>
            <a:endParaRPr kumimoji="1" lang="ja-JP" altLang="en-US"/>
          </a:p>
        </p:txBody>
      </p:sp>
    </p:spTree>
    <p:extLst>
      <p:ext uri="{BB962C8B-B14F-4D97-AF65-F5344CB8AC3E}">
        <p14:creationId xmlns:p14="http://schemas.microsoft.com/office/powerpoint/2010/main" val="39335080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DA35829F-714D-40C3-907D-45B1A25929B0}" type="slidenum">
              <a:rPr kumimoji="1" lang="ja-JP" altLang="en-US" smtClean="0"/>
              <a:t>4</a:t>
            </a:fld>
            <a:endParaRPr kumimoji="1" lang="ja-JP" altLang="en-US"/>
          </a:p>
        </p:txBody>
      </p:sp>
    </p:spTree>
    <p:extLst>
      <p:ext uri="{BB962C8B-B14F-4D97-AF65-F5344CB8AC3E}">
        <p14:creationId xmlns:p14="http://schemas.microsoft.com/office/powerpoint/2010/main" val="3867742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2B62CB-F793-4333-83AB-0730160862E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24416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200" dirty="0"/>
          </a:p>
        </p:txBody>
      </p:sp>
      <p:sp>
        <p:nvSpPr>
          <p:cNvPr id="4" name="スライド番号プレースホルダー 3"/>
          <p:cNvSpPr>
            <a:spLocks noGrp="1"/>
          </p:cNvSpPr>
          <p:nvPr>
            <p:ph type="sldNum" sz="quarter" idx="5"/>
          </p:nvPr>
        </p:nvSpPr>
        <p:spPr/>
        <p:txBody>
          <a:bodyPr/>
          <a:lstStyle/>
          <a:p>
            <a:fld id="{F72B62CB-F793-4333-83AB-0730160862EC}" type="slidenum">
              <a:rPr kumimoji="1" lang="ja-JP" altLang="en-US" smtClean="0"/>
              <a:t>6</a:t>
            </a:fld>
            <a:endParaRPr kumimoji="1" lang="ja-JP" altLang="en-US"/>
          </a:p>
        </p:txBody>
      </p:sp>
    </p:spTree>
    <p:extLst>
      <p:ext uri="{BB962C8B-B14F-4D97-AF65-F5344CB8AC3E}">
        <p14:creationId xmlns:p14="http://schemas.microsoft.com/office/powerpoint/2010/main" val="2720057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A0300E-4078-4CF6-8BAD-B74884C5D4CA}"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97117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919246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1C6CC5-5C84-42BD-81F0-44E3DA2E071C}"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6534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042EDF8-798E-3575-6AEC-251D1A26FD01}"/>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39EB683-BD7C-DAAD-72B4-3C71BDFDA6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CC8A1F50-F696-65EE-25F0-C37B1CA103F5}"/>
              </a:ext>
            </a:extLst>
          </p:cNvPr>
          <p:cNvSpPr>
            <a:spLocks noGrp="1"/>
          </p:cNvSpPr>
          <p:nvPr>
            <p:ph type="dt" sz="half" idx="10"/>
          </p:nvPr>
        </p:nvSpPr>
        <p:spPr/>
        <p:txBody>
          <a:bodyPr/>
          <a:lstStyle/>
          <a:p>
            <a:fld id="{365A9201-3A77-4945-BEBC-9E489FEA9241}"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AF23D51-AE1F-A1FF-32E4-73D933E648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76786B3-60C5-A45B-2A2A-7E0AC98BACFB}"/>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406947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E2B641B-2234-209A-F270-20C0E0D6ACD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0DD953B-B57F-9C11-D366-06EB776B3E9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34A817-C29E-2443-022B-53100D073171}"/>
              </a:ext>
            </a:extLst>
          </p:cNvPr>
          <p:cNvSpPr>
            <a:spLocks noGrp="1"/>
          </p:cNvSpPr>
          <p:nvPr>
            <p:ph type="dt" sz="half" idx="10"/>
          </p:nvPr>
        </p:nvSpPr>
        <p:spPr/>
        <p:txBody>
          <a:bodyPr/>
          <a:lstStyle/>
          <a:p>
            <a:fld id="{7A23CB09-12F0-44CD-8820-853532ACB8D6}"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C082FDAB-83B7-3479-BC47-41366C4009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6347503-F960-427F-E1C9-9A9B52000298}"/>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47657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45AAE80-C633-C30A-3DAF-8BA27899555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87ABE4D-24FD-161D-23B8-C0BF83247AD6}"/>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88C8D1C-0858-E62C-95FE-D5C5A522C3AD}"/>
              </a:ext>
            </a:extLst>
          </p:cNvPr>
          <p:cNvSpPr>
            <a:spLocks noGrp="1"/>
          </p:cNvSpPr>
          <p:nvPr>
            <p:ph type="dt" sz="half" idx="10"/>
          </p:nvPr>
        </p:nvSpPr>
        <p:spPr/>
        <p:txBody>
          <a:bodyPr/>
          <a:lstStyle/>
          <a:p>
            <a:fld id="{18946324-10D9-4CCE-AB22-22B9D355581D}"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05864A6C-387F-804E-A3ED-39E316A20CE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DB5F227-929D-E315-6C52-1E4C374E997C}"/>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405053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0ADB2A-B9BD-FE5E-F9A4-61058C02314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EAA1D2-6F25-E5B5-9386-50573D5163F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D934E9A-0D59-C056-AD63-BFD664BB2F93}"/>
              </a:ext>
            </a:extLst>
          </p:cNvPr>
          <p:cNvSpPr>
            <a:spLocks noGrp="1"/>
          </p:cNvSpPr>
          <p:nvPr>
            <p:ph type="dt" sz="half" idx="10"/>
          </p:nvPr>
        </p:nvSpPr>
        <p:spPr/>
        <p:txBody>
          <a:bodyPr/>
          <a:lstStyle/>
          <a:p>
            <a:fld id="{97326D30-78B4-4BC4-9E04-1B7825F783FA}"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59E37979-2AA5-5DB4-B78A-5F2D374E40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52CB900-55AA-109E-5372-08A17AFC091B}"/>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72727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C6E424-C050-C15D-FF6F-EB15DBD4B06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81A900B-8FD2-6FBF-803C-0F94688744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67F0DE68-B95D-66A6-339A-F9CA16000032}"/>
              </a:ext>
            </a:extLst>
          </p:cNvPr>
          <p:cNvSpPr>
            <a:spLocks noGrp="1"/>
          </p:cNvSpPr>
          <p:nvPr>
            <p:ph type="dt" sz="half" idx="10"/>
          </p:nvPr>
        </p:nvSpPr>
        <p:spPr/>
        <p:txBody>
          <a:bodyPr/>
          <a:lstStyle/>
          <a:p>
            <a:fld id="{190E2EF0-AE70-4F28-87A2-805353138552}"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B5F50110-B2C5-1B85-2473-F3B8B9D93B4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FE76B2C-8CC0-82DC-6C3C-2EB52F5A8B67}"/>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9329288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5630E6-4D6E-2E18-8C34-C7F68E70D91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A7F41F-96F5-2FD8-BC7D-C70DEE23F5E1}"/>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3CAA136-298B-A730-076E-2E4AD6EE595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8AF03F1-9894-ED89-EB17-36D56F35F9D7}"/>
              </a:ext>
            </a:extLst>
          </p:cNvPr>
          <p:cNvSpPr>
            <a:spLocks noGrp="1"/>
          </p:cNvSpPr>
          <p:nvPr>
            <p:ph type="dt" sz="half" idx="10"/>
          </p:nvPr>
        </p:nvSpPr>
        <p:spPr/>
        <p:txBody>
          <a:bodyPr/>
          <a:lstStyle/>
          <a:p>
            <a:fld id="{EA12854C-EACC-43DF-A414-50F10385DBC7}"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5A8C63D0-24EE-052C-346F-0B84FD38D72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F3E00E7-1E86-2D60-A4B0-6091AE2F3561}"/>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2340168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9E17D3-4749-FCC0-79D5-8E277028FED5}"/>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DB3D5D-8FCD-6F33-8AA2-56B4AEFB2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639B46E8-E983-C565-33DE-90699AE8C4C9}"/>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938374C5-DDA8-B372-66D2-25D1F2C2F4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EBD554D3-A5B1-7B46-B7C9-DCF137C56181}"/>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224B678-0607-DDC2-AFF8-B8AFF778769A}"/>
              </a:ext>
            </a:extLst>
          </p:cNvPr>
          <p:cNvSpPr>
            <a:spLocks noGrp="1"/>
          </p:cNvSpPr>
          <p:nvPr>
            <p:ph type="dt" sz="half" idx="10"/>
          </p:nvPr>
        </p:nvSpPr>
        <p:spPr/>
        <p:txBody>
          <a:bodyPr/>
          <a:lstStyle/>
          <a:p>
            <a:fld id="{C8B43BDD-2AC1-487C-9C42-A40FB15DFC6E}" type="datetime1">
              <a:rPr kumimoji="1" lang="ja-JP" altLang="en-US" smtClean="0"/>
              <a:t>2026/3/13</a:t>
            </a:fld>
            <a:endParaRPr kumimoji="1" lang="ja-JP" altLang="en-US"/>
          </a:p>
        </p:txBody>
      </p:sp>
      <p:sp>
        <p:nvSpPr>
          <p:cNvPr id="8" name="フッター プレースホルダー 7">
            <a:extLst>
              <a:ext uri="{FF2B5EF4-FFF2-40B4-BE49-F238E27FC236}">
                <a16:creationId xmlns:a16="http://schemas.microsoft.com/office/drawing/2014/main" id="{6B6A2BB8-7980-35C0-70B5-F10237AD497B}"/>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D1DFED1-AE0C-ADC6-2357-7FD8F785C3C6}"/>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649086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D91207-03A5-5C40-DF7A-664FE00B21F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49FC6F45-FF79-2EA1-AA2D-BDD6465ED1F2}"/>
              </a:ext>
            </a:extLst>
          </p:cNvPr>
          <p:cNvSpPr>
            <a:spLocks noGrp="1"/>
          </p:cNvSpPr>
          <p:nvPr>
            <p:ph type="dt" sz="half" idx="10"/>
          </p:nvPr>
        </p:nvSpPr>
        <p:spPr/>
        <p:txBody>
          <a:bodyPr/>
          <a:lstStyle/>
          <a:p>
            <a:fld id="{3244757D-6224-4EB3-8007-03A572F23A8F}" type="datetime1">
              <a:rPr kumimoji="1" lang="ja-JP" altLang="en-US" smtClean="0"/>
              <a:t>2026/3/13</a:t>
            </a:fld>
            <a:endParaRPr kumimoji="1" lang="ja-JP" altLang="en-US"/>
          </a:p>
        </p:txBody>
      </p:sp>
      <p:sp>
        <p:nvSpPr>
          <p:cNvPr id="4" name="フッター プレースホルダー 3">
            <a:extLst>
              <a:ext uri="{FF2B5EF4-FFF2-40B4-BE49-F238E27FC236}">
                <a16:creationId xmlns:a16="http://schemas.microsoft.com/office/drawing/2014/main" id="{C3677C38-E23C-E744-27F5-D787E5FB3221}"/>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45B7254-1596-E619-BE79-FCBFAF6B10F0}"/>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0516258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197AE3-73E2-3807-4288-EE8722B89E94}"/>
              </a:ext>
            </a:extLst>
          </p:cNvPr>
          <p:cNvSpPr>
            <a:spLocks noGrp="1"/>
          </p:cNvSpPr>
          <p:nvPr>
            <p:ph type="dt" sz="half" idx="10"/>
          </p:nvPr>
        </p:nvSpPr>
        <p:spPr/>
        <p:txBody>
          <a:bodyPr/>
          <a:lstStyle/>
          <a:p>
            <a:fld id="{8A77A6AA-2C53-494D-A25D-9E5D198D98DA}" type="datetime1">
              <a:rPr kumimoji="1" lang="ja-JP" altLang="en-US" smtClean="0"/>
              <a:t>2026/3/13</a:t>
            </a:fld>
            <a:endParaRPr kumimoji="1" lang="ja-JP" altLang="en-US"/>
          </a:p>
        </p:txBody>
      </p:sp>
      <p:sp>
        <p:nvSpPr>
          <p:cNvPr id="3" name="フッター プレースホルダー 2">
            <a:extLst>
              <a:ext uri="{FF2B5EF4-FFF2-40B4-BE49-F238E27FC236}">
                <a16:creationId xmlns:a16="http://schemas.microsoft.com/office/drawing/2014/main" id="{DB1B6FDA-2605-5D75-01C1-4483DD9EEDD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3D3E52C2-C99B-9D92-EEBF-472DB7AA9590}"/>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021105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07076B-A422-537A-681A-A973EB11B3F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F383FF5-29D8-88F6-5797-3AF73F9FC7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6E8085E-E11A-0348-146D-6BDAA86DE3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A17FF54-18E3-9235-7ED5-82C2BCD5D465}"/>
              </a:ext>
            </a:extLst>
          </p:cNvPr>
          <p:cNvSpPr>
            <a:spLocks noGrp="1"/>
          </p:cNvSpPr>
          <p:nvPr>
            <p:ph type="dt" sz="half" idx="10"/>
          </p:nvPr>
        </p:nvSpPr>
        <p:spPr/>
        <p:txBody>
          <a:bodyPr/>
          <a:lstStyle/>
          <a:p>
            <a:fld id="{0247F37F-124D-44E3-B91B-79A002A49AC3}"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54352BD3-6FC5-8EC3-EAA8-E5B706C0AE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C6CCD2-5D00-4A1C-14A2-7693589B45D9}"/>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334882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B0844F-C7F4-31BB-727D-FD7EBFE4E83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8B57A294-45B2-1A28-7B02-23341220ED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DF509693-0B84-A178-1C68-61E4C6C34A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149B085-0D1C-8AB0-23E7-FE7F5DC9D17D}"/>
              </a:ext>
            </a:extLst>
          </p:cNvPr>
          <p:cNvSpPr>
            <a:spLocks noGrp="1"/>
          </p:cNvSpPr>
          <p:nvPr>
            <p:ph type="dt" sz="half" idx="10"/>
          </p:nvPr>
        </p:nvSpPr>
        <p:spPr/>
        <p:txBody>
          <a:bodyPr/>
          <a:lstStyle/>
          <a:p>
            <a:fld id="{99AF8621-38AA-4F40-AD4C-398C1D546C9A}" type="datetime1">
              <a:rPr kumimoji="1" lang="ja-JP" altLang="en-US" smtClean="0"/>
              <a:t>2026/3/13</a:t>
            </a:fld>
            <a:endParaRPr kumimoji="1" lang="ja-JP" altLang="en-US"/>
          </a:p>
        </p:txBody>
      </p:sp>
      <p:sp>
        <p:nvSpPr>
          <p:cNvPr id="6" name="フッター プレースホルダー 5">
            <a:extLst>
              <a:ext uri="{FF2B5EF4-FFF2-40B4-BE49-F238E27FC236}">
                <a16:creationId xmlns:a16="http://schemas.microsoft.com/office/drawing/2014/main" id="{B41325E2-9F8F-D579-50B7-4FF65A77232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848BF26-0E31-F5C0-638E-385090EBD4B8}"/>
              </a:ext>
            </a:extLst>
          </p:cNvPr>
          <p:cNvSpPr>
            <a:spLocks noGrp="1"/>
          </p:cNvSpPr>
          <p:nvPr>
            <p:ph type="sldNum" sz="quarter" idx="12"/>
          </p:nvPr>
        </p:nvSpPr>
        <p:spPr/>
        <p:txBody>
          <a:body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127995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9313AF8-62BD-28B9-9490-8CB5B2258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CC4F83-08AA-5503-25C0-840BC4E9B8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427509-DF27-BD2C-6AF9-15E9F52B9A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B574D9-0FBD-4225-85D0-DA07336A9485}" type="datetime1">
              <a:rPr kumimoji="1" lang="ja-JP" altLang="en-US" smtClean="0"/>
              <a:t>2026/3/13</a:t>
            </a:fld>
            <a:endParaRPr kumimoji="1" lang="ja-JP" altLang="en-US"/>
          </a:p>
        </p:txBody>
      </p:sp>
      <p:sp>
        <p:nvSpPr>
          <p:cNvPr id="5" name="フッター プレースホルダー 4">
            <a:extLst>
              <a:ext uri="{FF2B5EF4-FFF2-40B4-BE49-F238E27FC236}">
                <a16:creationId xmlns:a16="http://schemas.microsoft.com/office/drawing/2014/main" id="{789FCD08-EE2C-8D34-3FF1-68D9522D3F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AE50950-6297-9F9F-62F5-C08067D3722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760CC-92B4-40BA-9381-8DD67A3831C2}" type="slidenum">
              <a:rPr kumimoji="1" lang="ja-JP" altLang="en-US" smtClean="0"/>
              <a:t>‹#›</a:t>
            </a:fld>
            <a:endParaRPr kumimoji="1" lang="ja-JP" altLang="en-US"/>
          </a:p>
        </p:txBody>
      </p:sp>
    </p:spTree>
    <p:extLst>
      <p:ext uri="{BB962C8B-B14F-4D97-AF65-F5344CB8AC3E}">
        <p14:creationId xmlns:p14="http://schemas.microsoft.com/office/powerpoint/2010/main" val="7518285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18" Type="http://schemas.openxmlformats.org/officeDocument/2006/relationships/image" Target="../media/image32.emf"/><Relationship Id="rId3" Type="http://schemas.openxmlformats.org/officeDocument/2006/relationships/image" Target="../media/image17.emf"/><Relationship Id="rId7" Type="http://schemas.openxmlformats.org/officeDocument/2006/relationships/image" Target="../media/image21.emf"/><Relationship Id="rId12" Type="http://schemas.openxmlformats.org/officeDocument/2006/relationships/image" Target="../media/image26.emf"/><Relationship Id="rId17" Type="http://schemas.openxmlformats.org/officeDocument/2006/relationships/image" Target="../media/image31.emf"/><Relationship Id="rId2" Type="http://schemas.openxmlformats.org/officeDocument/2006/relationships/image" Target="../media/image16.emf"/><Relationship Id="rId16" Type="http://schemas.openxmlformats.org/officeDocument/2006/relationships/image" Target="../media/image30.emf"/><Relationship Id="rId1" Type="http://schemas.openxmlformats.org/officeDocument/2006/relationships/slideLayout" Target="../slideLayouts/slideLayout1.xml"/><Relationship Id="rId6" Type="http://schemas.openxmlformats.org/officeDocument/2006/relationships/image" Target="../media/image20.emf"/><Relationship Id="rId11" Type="http://schemas.openxmlformats.org/officeDocument/2006/relationships/image" Target="../media/image25.emf"/><Relationship Id="rId5" Type="http://schemas.openxmlformats.org/officeDocument/2006/relationships/image" Target="../media/image19.emf"/><Relationship Id="rId15" Type="http://schemas.openxmlformats.org/officeDocument/2006/relationships/image" Target="../media/image29.emf"/><Relationship Id="rId10" Type="http://schemas.openxmlformats.org/officeDocument/2006/relationships/image" Target="../media/image24.emf"/><Relationship Id="rId4" Type="http://schemas.openxmlformats.org/officeDocument/2006/relationships/image" Target="../media/image18.emf"/><Relationship Id="rId9" Type="http://schemas.openxmlformats.org/officeDocument/2006/relationships/image" Target="../media/image23.emf"/><Relationship Id="rId14" Type="http://schemas.openxmlformats.org/officeDocument/2006/relationships/image" Target="../media/image28.emf"/></Relationships>
</file>

<file path=ppt/slides/_rels/slide19.xml.rels><?xml version="1.0" encoding="UTF-8" standalone="yes"?>
<Relationships xmlns="http://schemas.openxmlformats.org/package/2006/relationships"><Relationship Id="rId8" Type="http://schemas.openxmlformats.org/officeDocument/2006/relationships/image" Target="../media/image39.emf"/><Relationship Id="rId13" Type="http://schemas.openxmlformats.org/officeDocument/2006/relationships/image" Target="../media/image44.emf"/><Relationship Id="rId3" Type="http://schemas.openxmlformats.org/officeDocument/2006/relationships/image" Target="../media/image34.emf"/><Relationship Id="rId7" Type="http://schemas.openxmlformats.org/officeDocument/2006/relationships/image" Target="../media/image38.emf"/><Relationship Id="rId12" Type="http://schemas.openxmlformats.org/officeDocument/2006/relationships/image" Target="../media/image43.emf"/><Relationship Id="rId2" Type="http://schemas.openxmlformats.org/officeDocument/2006/relationships/image" Target="../media/image33.emf"/><Relationship Id="rId16" Type="http://schemas.openxmlformats.org/officeDocument/2006/relationships/image" Target="../media/image47.emf"/><Relationship Id="rId1" Type="http://schemas.openxmlformats.org/officeDocument/2006/relationships/slideLayout" Target="../slideLayouts/slideLayout7.xml"/><Relationship Id="rId6" Type="http://schemas.openxmlformats.org/officeDocument/2006/relationships/image" Target="../media/image37.emf"/><Relationship Id="rId11" Type="http://schemas.openxmlformats.org/officeDocument/2006/relationships/image" Target="../media/image42.emf"/><Relationship Id="rId5" Type="http://schemas.openxmlformats.org/officeDocument/2006/relationships/image" Target="../media/image36.emf"/><Relationship Id="rId15" Type="http://schemas.openxmlformats.org/officeDocument/2006/relationships/image" Target="../media/image46.emf"/><Relationship Id="rId10" Type="http://schemas.openxmlformats.org/officeDocument/2006/relationships/image" Target="../media/image41.emf"/><Relationship Id="rId4" Type="http://schemas.openxmlformats.org/officeDocument/2006/relationships/image" Target="../media/image35.emf"/><Relationship Id="rId9" Type="http://schemas.openxmlformats.org/officeDocument/2006/relationships/image" Target="../media/image40.emf"/><Relationship Id="rId14" Type="http://schemas.openxmlformats.org/officeDocument/2006/relationships/image" Target="../media/image4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9.tmp"/><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1.tmp"/><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61.svg"/><Relationship Id="rId7" Type="http://schemas.openxmlformats.org/officeDocument/2006/relationships/image" Target="../media/image65.jpe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emf"/><Relationship Id="rId5" Type="http://schemas.openxmlformats.org/officeDocument/2006/relationships/image" Target="../media/image63.svg"/><Relationship Id="rId4" Type="http://schemas.openxmlformats.org/officeDocument/2006/relationships/image" Target="../media/image62.png"/></Relationships>
</file>

<file path=ppt/slides/_rels/slide31.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7.png"/><Relationship Id="rId1" Type="http://schemas.openxmlformats.org/officeDocument/2006/relationships/slideLayout" Target="../slideLayouts/slideLayout7.xml"/><Relationship Id="rId4" Type="http://schemas.openxmlformats.org/officeDocument/2006/relationships/image" Target="../media/image68.emf"/></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3.jpeg"/><Relationship Id="rId2" Type="http://schemas.openxmlformats.org/officeDocument/2006/relationships/image" Target="../media/image69.emf"/><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B2684270-D76F-4C67-8D4D-236825D323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5336271"/>
            <a:ext cx="12191999" cy="1520838"/>
          </a:xfrm>
          <a:prstGeom prst="rect">
            <a:avLst/>
          </a:prstGeom>
        </p:spPr>
      </p:pic>
      <p:sp>
        <p:nvSpPr>
          <p:cNvPr id="25" name="正方形/長方形 24"/>
          <p:cNvSpPr/>
          <p:nvPr/>
        </p:nvSpPr>
        <p:spPr>
          <a:xfrm>
            <a:off x="1266830" y="1565575"/>
            <a:ext cx="9490700" cy="1018233"/>
          </a:xfrm>
          <a:prstGeom prst="rect">
            <a:avLst/>
          </a:prstGeom>
          <a:noFill/>
          <a:ln>
            <a:noFill/>
          </a:ln>
        </p:spPr>
        <p:style>
          <a:lnRef idx="2">
            <a:schemeClr val="dk1"/>
          </a:lnRef>
          <a:fillRef idx="1">
            <a:schemeClr val="lt1"/>
          </a:fillRef>
          <a:effectRef idx="0">
            <a:schemeClr val="dk1"/>
          </a:effectRef>
          <a:fontRef idx="minor">
            <a:schemeClr val="dk1"/>
          </a:fontRef>
        </p:style>
        <p:txBody>
          <a:bodyPr lIns="84385" tIns="42193" rIns="84385" bIns="42193" anchor="ctr"/>
          <a:lstStyle/>
          <a:p>
            <a:pPr algn="ctr">
              <a:defRPr/>
            </a:pPr>
            <a:r>
              <a:rPr lang="zh-TW" altLang="en-US" sz="2954" b="1" dirty="0">
                <a:latin typeface="Meiryo UI" panose="020B0604030504040204" pitchFamily="50" charset="-128"/>
                <a:ea typeface="Meiryo UI" panose="020B0604030504040204" pitchFamily="50" charset="-128"/>
              </a:rPr>
              <a:t>令和</a:t>
            </a:r>
            <a:r>
              <a:rPr lang="ja-JP" altLang="en-US" sz="2954" b="1" dirty="0">
                <a:latin typeface="Meiryo UI" panose="020B0604030504040204" pitchFamily="50" charset="-128"/>
                <a:ea typeface="Meiryo UI" panose="020B0604030504040204" pitchFamily="50" charset="-128"/>
              </a:rPr>
              <a:t>７</a:t>
            </a:r>
            <a:r>
              <a:rPr lang="zh-TW" altLang="en-US" sz="2954" b="1" dirty="0">
                <a:latin typeface="Meiryo UI" panose="020B0604030504040204" pitchFamily="50" charset="-128"/>
                <a:ea typeface="Meiryo UI" panose="020B0604030504040204" pitchFamily="50" charset="-128"/>
              </a:rPr>
              <a:t>年度 第１回 大阪府地域職域連携推進協議会</a:t>
            </a:r>
            <a:endParaRPr lang="en-US" altLang="ja-JP" sz="2800" b="1"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B948F812-7758-4832-BDF4-57EA907EA57B}"/>
              </a:ext>
            </a:extLst>
          </p:cNvPr>
          <p:cNvSpPr/>
          <p:nvPr/>
        </p:nvSpPr>
        <p:spPr>
          <a:xfrm>
            <a:off x="1384766" y="4833034"/>
            <a:ext cx="9850664" cy="126592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17" tIns="45709" rIns="91417" bIns="45709" anchor="ctr"/>
          <a:lstStyle/>
          <a:p>
            <a:pPr algn="ctr">
              <a:defRPr/>
            </a:pP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a:extLst>
              <a:ext uri="{FF2B5EF4-FFF2-40B4-BE49-F238E27FC236}">
                <a16:creationId xmlns:a16="http://schemas.microsoft.com/office/drawing/2014/main" id="{0632C0E9-D17E-488F-9E2A-CAF338DD512F}"/>
              </a:ext>
            </a:extLst>
          </p:cNvPr>
          <p:cNvSpPr/>
          <p:nvPr/>
        </p:nvSpPr>
        <p:spPr>
          <a:xfrm>
            <a:off x="1384766" y="4415414"/>
            <a:ext cx="9906000" cy="79216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lIns="91417" tIns="45709" rIns="91417" bIns="45709" anchor="ctr"/>
          <a:lstStyle/>
          <a:p>
            <a:pPr algn="ct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大阪府健康医療部健康推進室</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健康づくり課</a:t>
            </a:r>
            <a:endParaRPr lang="ja-JP" altLang="en-US" sz="2000" b="1" dirty="0">
              <a:solidFill>
                <a:schemeClr val="tx1"/>
              </a:solidFill>
              <a:latin typeface="Meiryo UI" panose="020B0604030504040204" pitchFamily="50" charset="-128"/>
              <a:ea typeface="Meiryo UI" panose="020B0604030504040204" pitchFamily="50" charset="-128"/>
            </a:endParaRPr>
          </a:p>
        </p:txBody>
      </p:sp>
      <p:pic>
        <p:nvPicPr>
          <p:cNvPr id="11" name="図 10">
            <a:extLst>
              <a:ext uri="{FF2B5EF4-FFF2-40B4-BE49-F238E27FC236}">
                <a16:creationId xmlns:a16="http://schemas.microsoft.com/office/drawing/2014/main" id="{54449D68-EFE3-425B-8793-6592CBDF4F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1415" y="151814"/>
            <a:ext cx="702902" cy="792087"/>
          </a:xfrm>
          <a:prstGeom prst="rect">
            <a:avLst/>
          </a:prstGeom>
        </p:spPr>
      </p:pic>
      <p:sp>
        <p:nvSpPr>
          <p:cNvPr id="4" name="スライド番号プレースホルダー 3"/>
          <p:cNvSpPr>
            <a:spLocks noGrp="1"/>
          </p:cNvSpPr>
          <p:nvPr>
            <p:ph type="sldNum" sz="quarter" idx="12"/>
          </p:nvPr>
        </p:nvSpPr>
        <p:spPr/>
        <p:txBody>
          <a:bodyPr/>
          <a:lstStyle/>
          <a:p>
            <a:fld id="{138760CC-92B4-40BA-9381-8DD67A3831C2}" type="slidenum">
              <a:rPr kumimoji="1" lang="ja-JP" altLang="en-US" smtClean="0"/>
              <a:t>1</a:t>
            </a:fld>
            <a:endParaRPr kumimoji="1" lang="ja-JP" altLang="en-US"/>
          </a:p>
        </p:txBody>
      </p:sp>
      <p:pic>
        <p:nvPicPr>
          <p:cNvPr id="17" name="図 16">
            <a:extLst>
              <a:ext uri="{FF2B5EF4-FFF2-40B4-BE49-F238E27FC236}">
                <a16:creationId xmlns:a16="http://schemas.microsoft.com/office/drawing/2014/main" id="{9D7F3836-BB3E-4FEC-9C2F-FAA714033B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8015" y="293716"/>
            <a:ext cx="1532655" cy="500328"/>
          </a:xfrm>
          <a:prstGeom prst="rect">
            <a:avLst/>
          </a:prstGeom>
        </p:spPr>
      </p:pic>
      <p:sp>
        <p:nvSpPr>
          <p:cNvPr id="10" name="正方形/長方形 9">
            <a:extLst>
              <a:ext uri="{FF2B5EF4-FFF2-40B4-BE49-F238E27FC236}">
                <a16:creationId xmlns:a16="http://schemas.microsoft.com/office/drawing/2014/main" id="{136FE6D0-73E7-4838-99D2-E25157E86585}"/>
              </a:ext>
            </a:extLst>
          </p:cNvPr>
          <p:cNvSpPr/>
          <p:nvPr/>
        </p:nvSpPr>
        <p:spPr>
          <a:xfrm>
            <a:off x="-1" y="2607041"/>
            <a:ext cx="12191999" cy="1184527"/>
          </a:xfrm>
          <a:prstGeom prst="rect">
            <a:avLst/>
          </a:prstGeom>
          <a:noFill/>
          <a:ln>
            <a:noFill/>
          </a:ln>
        </p:spPr>
        <p:style>
          <a:lnRef idx="2">
            <a:schemeClr val="dk1"/>
          </a:lnRef>
          <a:fillRef idx="1">
            <a:schemeClr val="lt1"/>
          </a:fillRef>
          <a:effectRef idx="0">
            <a:schemeClr val="dk1"/>
          </a:effectRef>
          <a:fontRef idx="minor">
            <a:schemeClr val="dk1"/>
          </a:fontRef>
        </p:style>
        <p:txBody>
          <a:bodyPr lIns="84385" tIns="42193" rIns="84385" bIns="42193" anchor="ctr"/>
          <a:lstStyle/>
          <a:p>
            <a:pPr algn="ctr">
              <a:defRPr/>
            </a:pPr>
            <a:r>
              <a:rPr lang="ja-JP" altLang="en-US" sz="3000" b="1" dirty="0">
                <a:solidFill>
                  <a:schemeClr val="accent5">
                    <a:lumMod val="50000"/>
                  </a:schemeClr>
                </a:solidFill>
                <a:latin typeface="Meiryo UI" panose="020B0604030504040204" pitchFamily="50" charset="-128"/>
                <a:ea typeface="Meiryo UI" panose="020B0604030504040204" pitchFamily="50" charset="-128"/>
              </a:rPr>
              <a:t>保健所圏域における地域・職域連携推進事業の実施状況と</a:t>
            </a:r>
            <a:endParaRPr lang="en-US" altLang="ja-JP" sz="3000" b="1" dirty="0">
              <a:solidFill>
                <a:schemeClr val="accent5">
                  <a:lumMod val="50000"/>
                </a:schemeClr>
              </a:solidFill>
              <a:latin typeface="Meiryo UI" panose="020B0604030504040204" pitchFamily="50" charset="-128"/>
              <a:ea typeface="Meiryo UI" panose="020B0604030504040204" pitchFamily="50" charset="-128"/>
            </a:endParaRPr>
          </a:p>
          <a:p>
            <a:pPr algn="ctr">
              <a:defRPr/>
            </a:pPr>
            <a:r>
              <a:rPr lang="ja-JP" altLang="en-US" sz="3000" b="1" dirty="0">
                <a:solidFill>
                  <a:schemeClr val="accent5">
                    <a:lumMod val="50000"/>
                  </a:schemeClr>
                </a:solidFill>
                <a:latin typeface="Meiryo UI" panose="020B0604030504040204" pitchFamily="50" charset="-128"/>
                <a:ea typeface="Meiryo UI" panose="020B0604030504040204" pitchFamily="50" charset="-128"/>
              </a:rPr>
              <a:t>令和８年度の取組み（案）について</a:t>
            </a:r>
          </a:p>
        </p:txBody>
      </p:sp>
      <p:sp>
        <p:nvSpPr>
          <p:cNvPr id="12" name="スライド番号プレースホルダー 3">
            <a:extLst>
              <a:ext uri="{FF2B5EF4-FFF2-40B4-BE49-F238E27FC236}">
                <a16:creationId xmlns:a16="http://schemas.microsoft.com/office/drawing/2014/main" id="{1FB4B91A-DF52-4B78-81AB-C07A031A2DCE}"/>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138760CC-92B4-40BA-9381-8DD67A3831C2}" type="slidenum">
              <a:rPr lang="ja-JP" altLang="en-US" sz="1500" smtClean="0">
                <a:latin typeface="Meiryo UI" panose="020B0604030504040204" pitchFamily="50" charset="-128"/>
                <a:ea typeface="Meiryo UI" panose="020B0604030504040204" pitchFamily="50" charset="-128"/>
              </a:rPr>
              <a:pPr/>
              <a:t>1</a:t>
            </a:fld>
            <a:endParaRPr lang="ja-JP" altLang="en-US" sz="1500" dirty="0">
              <a:latin typeface="Meiryo UI" panose="020B0604030504040204" pitchFamily="50" charset="-128"/>
              <a:ea typeface="Meiryo UI" panose="020B0604030504040204" pitchFamily="50" charset="-128"/>
            </a:endParaRPr>
          </a:p>
        </p:txBody>
      </p:sp>
      <p:graphicFrame>
        <p:nvGraphicFramePr>
          <p:cNvPr id="13" name="表 12">
            <a:extLst>
              <a:ext uri="{FF2B5EF4-FFF2-40B4-BE49-F238E27FC236}">
                <a16:creationId xmlns:a16="http://schemas.microsoft.com/office/drawing/2014/main" id="{90574CCA-2EFB-442F-AF0F-C16866E18904}"/>
              </a:ext>
            </a:extLst>
          </p:cNvPr>
          <p:cNvGraphicFramePr>
            <a:graphicFrameLocks noGrp="1"/>
          </p:cNvGraphicFramePr>
          <p:nvPr>
            <p:extLst>
              <p:ext uri="{D42A27DB-BD31-4B8C-83A1-F6EECF244321}">
                <p14:modId xmlns:p14="http://schemas.microsoft.com/office/powerpoint/2010/main" val="1535775315"/>
              </p:ext>
            </p:extLst>
          </p:nvPr>
        </p:nvGraphicFramePr>
        <p:xfrm>
          <a:off x="9107486" y="303821"/>
          <a:ext cx="2730325" cy="640080"/>
        </p:xfrm>
        <a:graphic>
          <a:graphicData uri="http://schemas.openxmlformats.org/drawingml/2006/table">
            <a:tbl>
              <a:tblPr firstRow="1" bandRow="1">
                <a:tableStyleId>{5940675A-B579-460E-94D1-54222C63F5DA}</a:tableStyleId>
              </a:tblPr>
              <a:tblGrid>
                <a:gridCol w="759857">
                  <a:extLst>
                    <a:ext uri="{9D8B030D-6E8A-4147-A177-3AD203B41FA5}">
                      <a16:colId xmlns:a16="http://schemas.microsoft.com/office/drawing/2014/main" val="1845002423"/>
                    </a:ext>
                  </a:extLst>
                </a:gridCol>
                <a:gridCol w="1970468">
                  <a:extLst>
                    <a:ext uri="{9D8B030D-6E8A-4147-A177-3AD203B41FA5}">
                      <a16:colId xmlns:a16="http://schemas.microsoft.com/office/drawing/2014/main" val="2411983499"/>
                    </a:ext>
                  </a:extLst>
                </a:gridCol>
              </a:tblGrid>
              <a:tr h="0">
                <a:tc rowSpan="2">
                  <a:txBody>
                    <a:bodyPr/>
                    <a:lstStyle/>
                    <a:p>
                      <a:pPr algn="ctr"/>
                      <a:r>
                        <a:rPr kumimoji="1" lang="ja-JP" altLang="en-US" sz="1000" spc="0">
                          <a:latin typeface="BIZ UDPゴシック" panose="020B0400000000000000" pitchFamily="50" charset="-128"/>
                          <a:ea typeface="BIZ UDPゴシック" panose="020B0400000000000000" pitchFamily="50" charset="-128"/>
                        </a:rPr>
                        <a:t>資料３</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tc>
                  <a:txBody>
                    <a:bodyPr/>
                    <a:lstStyle/>
                    <a:p>
                      <a:pPr marL="0" marR="0" lvl="0" indent="0" algn="ctr" defTabSz="914418" rtl="0" eaLnBrk="1" fontAlgn="auto" latinLnBrk="0" hangingPunct="1">
                        <a:lnSpc>
                          <a:spcPct val="100000"/>
                        </a:lnSpc>
                        <a:spcBef>
                          <a:spcPts val="0"/>
                        </a:spcBef>
                        <a:spcAft>
                          <a:spcPts val="0"/>
                        </a:spcAft>
                        <a:buClrTx/>
                        <a:buSzTx/>
                        <a:buFontTx/>
                        <a:buNone/>
                        <a:tabLst/>
                        <a:defRPr/>
                      </a:pPr>
                      <a:r>
                        <a:rPr kumimoji="1" lang="ja-JP" altLang="en-US" sz="1000" spc="0" dirty="0">
                          <a:latin typeface="BIZ UDPゴシック" panose="020B0400000000000000" pitchFamily="50" charset="-128"/>
                          <a:ea typeface="BIZ UDPゴシック" panose="020B0400000000000000" pitchFamily="50" charset="-128"/>
                        </a:rPr>
                        <a:t>令和８年３月</a:t>
                      </a:r>
                      <a:r>
                        <a:rPr kumimoji="1" lang="en-US" altLang="ja-JP" sz="1000" spc="0" dirty="0">
                          <a:latin typeface="BIZ UDPゴシック" panose="020B0400000000000000" pitchFamily="50" charset="-128"/>
                          <a:ea typeface="BIZ UDPゴシック" panose="020B0400000000000000" pitchFamily="50" charset="-128"/>
                        </a:rPr>
                        <a:t>19</a:t>
                      </a:r>
                      <a:r>
                        <a:rPr kumimoji="1" lang="ja-JP" altLang="en-US" sz="1000" spc="0" dirty="0">
                          <a:latin typeface="BIZ UDPゴシック" panose="020B0400000000000000" pitchFamily="50" charset="-128"/>
                          <a:ea typeface="BIZ UDPゴシック" panose="020B0400000000000000" pitchFamily="50" charset="-128"/>
                        </a:rPr>
                        <a:t>日</a:t>
                      </a:r>
                      <a:endParaRPr kumimoji="1" lang="en-US" altLang="ja-JP"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2950974825"/>
                  </a:ext>
                </a:extLst>
              </a:tr>
              <a:tr h="117795">
                <a:tc vMerge="1">
                  <a:txBody>
                    <a:bodyPr/>
                    <a:lstStyle/>
                    <a:p>
                      <a:endParaRPr kumimoji="1" lang="ja-JP" altLang="en-US" dirty="0"/>
                    </a:p>
                  </a:txBody>
                  <a:tcPr/>
                </a:tc>
                <a:tc>
                  <a:txBody>
                    <a:bodyPr/>
                    <a:lstStyle/>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令和７年度第１回</a:t>
                      </a:r>
                      <a:endParaRPr lang="en-US" altLang="ja-JP" sz="1000" spc="0" dirty="0">
                        <a:latin typeface="BIZ UDPゴシック" panose="020B0400000000000000" pitchFamily="50" charset="-128"/>
                        <a:ea typeface="BIZ UDPゴシック" panose="020B0400000000000000" pitchFamily="50" charset="-128"/>
                      </a:endParaRPr>
                    </a:p>
                    <a:p>
                      <a:pPr marL="0" marR="0" lvl="0" indent="0" algn="l" defTabSz="914418" rtl="0" eaLnBrk="1" fontAlgn="auto" latinLnBrk="0" hangingPunct="1">
                        <a:lnSpc>
                          <a:spcPct val="100000"/>
                        </a:lnSpc>
                        <a:spcBef>
                          <a:spcPts val="0"/>
                        </a:spcBef>
                        <a:spcAft>
                          <a:spcPts val="0"/>
                        </a:spcAft>
                        <a:buClrTx/>
                        <a:buSzTx/>
                        <a:buFontTx/>
                        <a:buNone/>
                        <a:tabLst/>
                        <a:defRPr/>
                      </a:pPr>
                      <a:r>
                        <a:rPr lang="ja-JP" altLang="en-US" sz="1000" spc="0" dirty="0">
                          <a:latin typeface="BIZ UDPゴシック" panose="020B0400000000000000" pitchFamily="50" charset="-128"/>
                          <a:ea typeface="BIZ UDPゴシック" panose="020B0400000000000000" pitchFamily="50" charset="-128"/>
                        </a:rPr>
                        <a:t>大阪府地域職域連携推進協議会</a:t>
                      </a:r>
                      <a:endParaRPr kumimoji="1" lang="ja-JP" altLang="en-US" sz="1000" spc="0" dirty="0">
                        <a:latin typeface="BIZ UDPゴシック" panose="020B0400000000000000" pitchFamily="50" charset="-128"/>
                        <a:ea typeface="BIZ UDPゴシック" panose="020B0400000000000000" pitchFamily="50" charset="-128"/>
                      </a:endParaRPr>
                    </a:p>
                  </a:txBody>
                  <a:tcPr anchor="ctr">
                    <a:solidFill>
                      <a:schemeClr val="bg1"/>
                    </a:solidFill>
                  </a:tcPr>
                </a:tc>
                <a:extLst>
                  <a:ext uri="{0D108BD9-81ED-4DB2-BD59-A6C34878D82A}">
                    <a16:rowId xmlns:a16="http://schemas.microsoft.com/office/drawing/2014/main" val="790064279"/>
                  </a:ext>
                </a:extLst>
              </a:tr>
            </a:tbl>
          </a:graphicData>
        </a:graphic>
      </p:graphicFrame>
    </p:spTree>
    <p:extLst>
      <p:ext uri="{BB962C8B-B14F-4D97-AF65-F5344CB8AC3E}">
        <p14:creationId xmlns:p14="http://schemas.microsoft.com/office/powerpoint/2010/main" val="930010779"/>
      </p:ext>
    </p:extLst>
  </p:cSld>
  <p:clrMapOvr>
    <a:masterClrMapping/>
  </p:clrMapOvr>
  <mc:AlternateContent xmlns:mc="http://schemas.openxmlformats.org/markup-compatibility/2006" xmlns:p14="http://schemas.microsoft.com/office/powerpoint/2010/main">
    <mc:Choice Requires="p14">
      <p:transition spd="slow" p14:dur="2000" advTm="10842"/>
    </mc:Choice>
    <mc:Fallback xmlns="">
      <p:transition spd="slow" advTm="1084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a:extLst>
              <a:ext uri="{FF2B5EF4-FFF2-40B4-BE49-F238E27FC236}">
                <a16:creationId xmlns:a16="http://schemas.microsoft.com/office/drawing/2014/main" id="{557F35EE-AF9F-452C-B67D-23F1EC030D5F}"/>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10</a:t>
            </a:fld>
            <a:endParaRPr lang="ja-JP" altLang="en-US" sz="1500"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1D2B20A7-7977-B0C9-EF4C-2C90FA45B663}"/>
              </a:ext>
            </a:extLst>
          </p:cNvPr>
          <p:cNvSpPr txBox="1"/>
          <p:nvPr/>
        </p:nvSpPr>
        <p:spPr>
          <a:xfrm>
            <a:off x="0" y="-1092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-6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保健所圏域</a:t>
            </a:r>
            <a:r>
              <a:rPr lang="ja-JP" altLang="en-US" sz="2000" b="1" dirty="0">
                <a:solidFill>
                  <a:prstClr val="white"/>
                </a:solidFill>
                <a:latin typeface="Meiryo UI" panose="020B0604030504040204" pitchFamily="50" charset="-128"/>
                <a:ea typeface="Meiryo UI" panose="020B0604030504040204" pitchFamily="50" charset="-128"/>
              </a:rPr>
              <a:t>における</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地域・職域連携推進関係会議の協議内容（</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PDCA</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の実施状況）</a:t>
            </a:r>
          </a:p>
        </p:txBody>
      </p:sp>
      <p:sp>
        <p:nvSpPr>
          <p:cNvPr id="18" name="タイトル 1">
            <a:extLst>
              <a:ext uri="{FF2B5EF4-FFF2-40B4-BE49-F238E27FC236}">
                <a16:creationId xmlns:a16="http://schemas.microsoft.com/office/drawing/2014/main" id="{233027EF-7771-4D39-B53C-82A85E523113}"/>
              </a:ext>
            </a:extLst>
          </p:cNvPr>
          <p:cNvSpPr txBox="1">
            <a:spLocks/>
          </p:cNvSpPr>
          <p:nvPr/>
        </p:nvSpPr>
        <p:spPr>
          <a:xfrm>
            <a:off x="0" y="379254"/>
            <a:ext cx="12192000" cy="68145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000" b="0" i="0" u="none" strike="noStrike" kern="1200" cap="none" spc="0" normalizeH="0" baseline="0" noProof="0">
                <a:ln>
                  <a:noFill/>
                </a:ln>
                <a:effectLst/>
                <a:uLnTx/>
                <a:uFillTx/>
                <a:latin typeface="HGP創英角ｺﾞｼｯｸUB" panose="020B0900000000000000" pitchFamily="50" charset="-128"/>
                <a:ea typeface="HGP創英角ｺﾞｼｯｸUB" panose="020B0900000000000000" pitchFamily="50" charset="-128"/>
                <a:cs typeface="+mj-cs"/>
              </a:rPr>
              <a:t>11</a:t>
            </a:r>
            <a:r>
              <a:rPr kumimoji="1" lang="ja-JP" altLang="en-US" sz="2000" b="0" i="0" u="none" strike="noStrike" kern="1200" cap="none" spc="0" normalizeH="0" baseline="0" noProof="0">
                <a:ln>
                  <a:noFill/>
                </a:ln>
                <a:effectLst/>
                <a:uLnTx/>
                <a:uFillTx/>
                <a:latin typeface="HGP創英角ｺﾞｼｯｸUB" panose="020B0900000000000000" pitchFamily="50" charset="-128"/>
                <a:ea typeface="HGP創英角ｺﾞｼｯｸUB" panose="020B0900000000000000" pitchFamily="50" charset="-128"/>
                <a:cs typeface="+mj-cs"/>
              </a:rPr>
              <a:t>保健</a:t>
            </a:r>
            <a:r>
              <a:rPr lang="ja-JP" altLang="en-US" sz="2000" dirty="0">
                <a:latin typeface="HGP創英角ｺﾞｼｯｸUB" panose="020B0900000000000000" pitchFamily="50" charset="-128"/>
                <a:ea typeface="HGP創英角ｺﾞｼｯｸUB" panose="020B0900000000000000" pitchFamily="50" charset="-128"/>
              </a:rPr>
              <a:t>所圏域においては、地域・職域連携推進会議において、</a:t>
            </a:r>
            <a:endParaRPr lang="en-US" altLang="ja-JP" sz="200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dirty="0">
                <a:latin typeface="HGP創英角ｺﾞｼｯｸUB" panose="020B0900000000000000" pitchFamily="50" charset="-128"/>
                <a:ea typeface="HGP創英角ｺﾞｼｯｸUB" panose="020B0900000000000000" pitchFamily="50" charset="-128"/>
              </a:rPr>
              <a:t>　　　　　　　　　　　　　　　　　　　　　　　　　　</a:t>
            </a:r>
            <a:r>
              <a:rPr lang="en-US" altLang="ja-JP" sz="2000" dirty="0">
                <a:latin typeface="HGP創英角ｺﾞｼｯｸUB" panose="020B0900000000000000" pitchFamily="50" charset="-128"/>
                <a:ea typeface="HGP創英角ｺﾞｼｯｸUB" panose="020B0900000000000000" pitchFamily="50" charset="-128"/>
              </a:rPr>
              <a:t>PDCA</a:t>
            </a:r>
            <a:r>
              <a:rPr lang="ja-JP" altLang="en-US" sz="2000" dirty="0">
                <a:latin typeface="HGP創英角ｺﾞｼｯｸUB" panose="020B0900000000000000" pitchFamily="50" charset="-128"/>
                <a:ea typeface="HGP創英角ｺﾞｼｯｸUB" panose="020B0900000000000000" pitchFamily="50" charset="-128"/>
              </a:rPr>
              <a:t>にかかるアウトカム指標の設定について、</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報告協議されている</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3" name="図 2">
            <a:extLst>
              <a:ext uri="{FF2B5EF4-FFF2-40B4-BE49-F238E27FC236}">
                <a16:creationId xmlns:a16="http://schemas.microsoft.com/office/drawing/2014/main" id="{D3DFBF53-4DF6-4727-8D6F-DDF0B50BA0C6}"/>
              </a:ext>
            </a:extLst>
          </p:cNvPr>
          <p:cNvPicPr>
            <a:picLocks noChangeAspect="1"/>
          </p:cNvPicPr>
          <p:nvPr/>
        </p:nvPicPr>
        <p:blipFill>
          <a:blip r:embed="rId3"/>
          <a:stretch>
            <a:fillRect/>
          </a:stretch>
        </p:blipFill>
        <p:spPr>
          <a:xfrm>
            <a:off x="914400" y="1136825"/>
            <a:ext cx="10183686" cy="5733758"/>
          </a:xfrm>
          <a:prstGeom prst="rect">
            <a:avLst/>
          </a:prstGeom>
        </p:spPr>
      </p:pic>
    </p:spTree>
    <p:extLst>
      <p:ext uri="{BB962C8B-B14F-4D97-AF65-F5344CB8AC3E}">
        <p14:creationId xmlns:p14="http://schemas.microsoft.com/office/powerpoint/2010/main" val="1715351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B02AA9D-97EC-46B2-94F9-A35868A644A5}"/>
              </a:ext>
            </a:extLst>
          </p:cNvPr>
          <p:cNvSpPr txBox="1"/>
          <p:nvPr/>
        </p:nvSpPr>
        <p:spPr>
          <a:xfrm>
            <a:off x="0" y="-10923"/>
            <a:ext cx="12192000" cy="707886"/>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-7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保健所圏域毎の主要な課題</a:t>
            </a:r>
            <a:r>
              <a:rPr lang="en-US" altLang="ja-JP" sz="2000" b="1" dirty="0">
                <a:solidFill>
                  <a:prstClr val="white"/>
                </a:solidFill>
                <a:latin typeface="Meiryo UI" panose="020B0604030504040204" pitchFamily="50" charset="-128"/>
                <a:ea typeface="Meiryo UI" panose="020B0604030504040204" pitchFamily="50" charset="-128"/>
              </a:rPr>
              <a:t>(</a:t>
            </a:r>
            <a:r>
              <a:rPr lang="ja-JP" altLang="en-US" sz="2000" b="1" dirty="0">
                <a:solidFill>
                  <a:prstClr val="white"/>
                </a:solidFill>
                <a:latin typeface="Meiryo UI" panose="020B0604030504040204" pitchFamily="50" charset="-128"/>
                <a:ea typeface="Meiryo UI" panose="020B0604030504040204" pitchFamily="50" charset="-128"/>
              </a:rPr>
              <a:t>府管保健所</a:t>
            </a:r>
            <a:r>
              <a:rPr lang="en-US" altLang="ja-JP" sz="2000" b="1" dirty="0">
                <a:solidFill>
                  <a:prstClr val="white"/>
                </a:solidFill>
                <a:latin typeface="Meiryo UI" panose="020B0604030504040204" pitchFamily="50" charset="-128"/>
                <a:ea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1" name="スライド番号プレースホルダー 3">
            <a:extLst>
              <a:ext uri="{FF2B5EF4-FFF2-40B4-BE49-F238E27FC236}">
                <a16:creationId xmlns:a16="http://schemas.microsoft.com/office/drawing/2014/main" id="{557F35EE-AF9F-452C-B67D-23F1EC030D5F}"/>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11</a:t>
            </a:fld>
            <a:endParaRPr lang="ja-JP" altLang="en-US" sz="1500" dirty="0">
              <a:latin typeface="Meiryo UI" panose="020B0604030504040204" pitchFamily="50" charset="-128"/>
              <a:ea typeface="Meiryo UI" panose="020B0604030504040204" pitchFamily="50" charset="-128"/>
            </a:endParaRPr>
          </a:p>
        </p:txBody>
      </p:sp>
      <p:sp>
        <p:nvSpPr>
          <p:cNvPr id="12" name="タイトル 1">
            <a:extLst>
              <a:ext uri="{FF2B5EF4-FFF2-40B4-BE49-F238E27FC236}">
                <a16:creationId xmlns:a16="http://schemas.microsoft.com/office/drawing/2014/main" id="{8A27A3C3-E27D-4966-844B-6414B8531666}"/>
              </a:ext>
            </a:extLst>
          </p:cNvPr>
          <p:cNvSpPr txBox="1">
            <a:spLocks/>
          </p:cNvSpPr>
          <p:nvPr/>
        </p:nvSpPr>
        <p:spPr>
          <a:xfrm>
            <a:off x="0" y="379254"/>
            <a:ext cx="12192000" cy="68145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dirty="0">
                <a:latin typeface="HGP創英角ｺﾞｼｯｸUB" panose="020B0900000000000000" pitchFamily="50" charset="-128"/>
                <a:ea typeface="HGP創英角ｺﾞｼｯｸUB" panose="020B0900000000000000" pitchFamily="50" charset="-128"/>
              </a:rPr>
              <a:t>府管</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保健所圏域においては、</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　　　　課題として「ヘルスリテラシー・気運醸成」をあげる圏域が一番多かったが、地域の課題はバラつきがある</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3" name="図 2">
            <a:extLst>
              <a:ext uri="{FF2B5EF4-FFF2-40B4-BE49-F238E27FC236}">
                <a16:creationId xmlns:a16="http://schemas.microsoft.com/office/drawing/2014/main" id="{8025DBAD-022B-4E80-8C62-911CD6D0FEE0}"/>
              </a:ext>
            </a:extLst>
          </p:cNvPr>
          <p:cNvPicPr>
            <a:picLocks noChangeAspect="1"/>
          </p:cNvPicPr>
          <p:nvPr/>
        </p:nvPicPr>
        <p:blipFill>
          <a:blip r:embed="rId3"/>
          <a:stretch>
            <a:fillRect/>
          </a:stretch>
        </p:blipFill>
        <p:spPr>
          <a:xfrm>
            <a:off x="705612" y="1109682"/>
            <a:ext cx="10780776" cy="5565755"/>
          </a:xfrm>
          <a:prstGeom prst="rect">
            <a:avLst/>
          </a:prstGeom>
        </p:spPr>
      </p:pic>
    </p:spTree>
    <p:extLst>
      <p:ext uri="{BB962C8B-B14F-4D97-AF65-F5344CB8AC3E}">
        <p14:creationId xmlns:p14="http://schemas.microsoft.com/office/powerpoint/2010/main" val="18129378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スライド番号プレースホルダー 3">
            <a:extLst>
              <a:ext uri="{FF2B5EF4-FFF2-40B4-BE49-F238E27FC236}">
                <a16:creationId xmlns:a16="http://schemas.microsoft.com/office/drawing/2014/main" id="{557F35EE-AF9F-452C-B67D-23F1EC030D5F}"/>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12</a:t>
            </a:fld>
            <a:endParaRPr lang="ja-JP" altLang="en-US" sz="15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19002524-27B1-4FF7-BEAA-6E8513C27151}"/>
              </a:ext>
            </a:extLst>
          </p:cNvPr>
          <p:cNvSpPr txBox="1"/>
          <p:nvPr/>
        </p:nvSpPr>
        <p:spPr>
          <a:xfrm>
            <a:off x="0" y="-1092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-7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保健所圏域毎の主要な課題</a:t>
            </a:r>
            <a:r>
              <a:rPr lang="en-US" altLang="ja-JP" sz="2000" b="1" dirty="0">
                <a:solidFill>
                  <a:prstClr val="white"/>
                </a:solidFill>
                <a:latin typeface="Meiryo UI" panose="020B0604030504040204" pitchFamily="50" charset="-128"/>
                <a:ea typeface="Meiryo UI" panose="020B0604030504040204" pitchFamily="50" charset="-128"/>
              </a:rPr>
              <a:t>(</a:t>
            </a:r>
            <a:r>
              <a:rPr lang="ja-JP" altLang="en-US" sz="2000" b="1" dirty="0">
                <a:solidFill>
                  <a:prstClr val="white"/>
                </a:solidFill>
                <a:latin typeface="Meiryo UI" panose="020B0604030504040204" pitchFamily="50" charset="-128"/>
                <a:ea typeface="Meiryo UI" panose="020B0604030504040204" pitchFamily="50" charset="-128"/>
              </a:rPr>
              <a:t>政令・中核市</a:t>
            </a:r>
            <a:r>
              <a:rPr lang="en-US" altLang="ja-JP" sz="2000" b="1" dirty="0">
                <a:solidFill>
                  <a:prstClr val="white"/>
                </a:solidFill>
                <a:latin typeface="Meiryo UI" panose="020B0604030504040204" pitchFamily="50" charset="-128"/>
                <a:ea typeface="Meiryo UI" panose="020B0604030504040204" pitchFamily="50" charset="-128"/>
              </a:rPr>
              <a:t>)</a:t>
            </a:r>
          </a:p>
        </p:txBody>
      </p:sp>
      <p:sp>
        <p:nvSpPr>
          <p:cNvPr id="14" name="タイトル 1">
            <a:extLst>
              <a:ext uri="{FF2B5EF4-FFF2-40B4-BE49-F238E27FC236}">
                <a16:creationId xmlns:a16="http://schemas.microsoft.com/office/drawing/2014/main" id="{DB091F3B-34BB-45B2-9805-E47ED8D39A8E}"/>
              </a:ext>
            </a:extLst>
          </p:cNvPr>
          <p:cNvSpPr txBox="1">
            <a:spLocks/>
          </p:cNvSpPr>
          <p:nvPr/>
        </p:nvSpPr>
        <p:spPr>
          <a:xfrm>
            <a:off x="0" y="379254"/>
            <a:ext cx="12192000" cy="68145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政令・中核市においては、課題として「健診」をあげる圏域が一番多く、</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dirty="0">
                <a:latin typeface="HGP創英角ｺﾞｼｯｸUB" panose="020B0900000000000000" pitchFamily="50" charset="-128"/>
                <a:ea typeface="HGP創英角ｺﾞｼｯｸUB" panose="020B0900000000000000" pitchFamily="50" charset="-128"/>
              </a:rPr>
              <a:t>　　　　　　　　　　　　　　　　　　　　　　　　　　　　　　　　</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府管保健所とは異なり、「フレイル」をあげる圏域が</a:t>
            </a:r>
            <a:r>
              <a:rPr lang="ja-JP" altLang="en-US" sz="2000" dirty="0">
                <a:latin typeface="HGP創英角ｺﾞｼｯｸUB" panose="020B0900000000000000" pitchFamily="50" charset="-128"/>
                <a:ea typeface="HGP創英角ｺﾞｼｯｸUB" panose="020B0900000000000000" pitchFamily="50" charset="-128"/>
              </a:rPr>
              <a:t>複数あった</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p:txBody>
      </p:sp>
      <p:pic>
        <p:nvPicPr>
          <p:cNvPr id="2" name="図 1">
            <a:extLst>
              <a:ext uri="{FF2B5EF4-FFF2-40B4-BE49-F238E27FC236}">
                <a16:creationId xmlns:a16="http://schemas.microsoft.com/office/drawing/2014/main" id="{ED02AA42-F7B3-431E-A1AB-DC9D55C65572}"/>
              </a:ext>
            </a:extLst>
          </p:cNvPr>
          <p:cNvPicPr>
            <a:picLocks noChangeAspect="1"/>
          </p:cNvPicPr>
          <p:nvPr/>
        </p:nvPicPr>
        <p:blipFill>
          <a:blip r:embed="rId3"/>
          <a:stretch>
            <a:fillRect/>
          </a:stretch>
        </p:blipFill>
        <p:spPr>
          <a:xfrm>
            <a:off x="685799" y="1133856"/>
            <a:ext cx="9910223" cy="5724144"/>
          </a:xfrm>
          <a:prstGeom prst="rect">
            <a:avLst/>
          </a:prstGeom>
        </p:spPr>
      </p:pic>
    </p:spTree>
    <p:extLst>
      <p:ext uri="{BB962C8B-B14F-4D97-AF65-F5344CB8AC3E}">
        <p14:creationId xmlns:p14="http://schemas.microsoft.com/office/powerpoint/2010/main" val="368323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72029150-FBF3-41B7-B3C4-3B92C2A50D72}"/>
              </a:ext>
            </a:extLst>
          </p:cNvPr>
          <p:cNvSpPr>
            <a:spLocks noGrp="1"/>
          </p:cNvSpPr>
          <p:nvPr>
            <p:ph type="sldNum" sz="quarter" idx="12"/>
          </p:nvPr>
        </p:nvSpPr>
        <p:spPr>
          <a:xfrm>
            <a:off x="9448800" y="6478746"/>
            <a:ext cx="2743200" cy="365125"/>
          </a:xfrm>
        </p:spPr>
        <p:txBody>
          <a:bodyPr/>
          <a:lstStyle/>
          <a:p>
            <a:fld id="{138760CC-92B4-40BA-9381-8DD67A3831C2}" type="slidenum">
              <a:rPr kumimoji="1" lang="ja-JP" altLang="en-US" smtClean="0"/>
              <a:t>13</a:t>
            </a:fld>
            <a:endParaRPr kumimoji="1" lang="ja-JP" altLang="en-US"/>
          </a:p>
        </p:txBody>
      </p:sp>
      <p:sp>
        <p:nvSpPr>
          <p:cNvPr id="6" name="テキスト ボックス 5">
            <a:extLst>
              <a:ext uri="{FF2B5EF4-FFF2-40B4-BE49-F238E27FC236}">
                <a16:creationId xmlns:a16="http://schemas.microsoft.com/office/drawing/2014/main" id="{C5E3A917-B699-4762-B60B-FEEE1DF9B0FD}"/>
              </a:ext>
            </a:extLst>
          </p:cNvPr>
          <p:cNvSpPr txBox="1"/>
          <p:nvPr/>
        </p:nvSpPr>
        <p:spPr>
          <a:xfrm>
            <a:off x="0" y="-1092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-8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年度取組みのうち重点的な取組み（健康づくり関連事業）　</a:t>
            </a:r>
          </a:p>
        </p:txBody>
      </p:sp>
      <p:sp>
        <p:nvSpPr>
          <p:cNvPr id="12" name="テキスト ボックス 11">
            <a:extLst>
              <a:ext uri="{FF2B5EF4-FFF2-40B4-BE49-F238E27FC236}">
                <a16:creationId xmlns:a16="http://schemas.microsoft.com/office/drawing/2014/main" id="{C6F49E7C-86F5-4DF2-903E-82285BFA857C}"/>
              </a:ext>
            </a:extLst>
          </p:cNvPr>
          <p:cNvSpPr txBox="1"/>
          <p:nvPr/>
        </p:nvSpPr>
        <p:spPr>
          <a:xfrm>
            <a:off x="1798575" y="1012975"/>
            <a:ext cx="5401355" cy="261610"/>
          </a:xfrm>
          <a:prstGeom prst="rect">
            <a:avLst/>
          </a:prstGeom>
          <a:noFill/>
        </p:spPr>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凡例</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：最優先分野　○：その他分野</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sp>
        <p:nvSpPr>
          <p:cNvPr id="13" name="タイトル 1">
            <a:extLst>
              <a:ext uri="{FF2B5EF4-FFF2-40B4-BE49-F238E27FC236}">
                <a16:creationId xmlns:a16="http://schemas.microsoft.com/office/drawing/2014/main" id="{FD34FC4D-6BD1-4D72-B8FC-CA720F1A65A7}"/>
              </a:ext>
            </a:extLst>
          </p:cNvPr>
          <p:cNvSpPr txBox="1">
            <a:spLocks/>
          </p:cNvSpPr>
          <p:nvPr/>
        </p:nvSpPr>
        <p:spPr>
          <a:xfrm>
            <a:off x="6354" y="373357"/>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健康づくりに関する重点的な取組みは、</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幅広い分野にわたる保健所圏域と特定の分野に集中している保健所圏域に二分されている</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p:txBody>
      </p:sp>
      <p:pic>
        <p:nvPicPr>
          <p:cNvPr id="3" name="図 2">
            <a:extLst>
              <a:ext uri="{FF2B5EF4-FFF2-40B4-BE49-F238E27FC236}">
                <a16:creationId xmlns:a16="http://schemas.microsoft.com/office/drawing/2014/main" id="{4A4ABF2F-66BF-449C-B843-F66415804BF8}"/>
              </a:ext>
            </a:extLst>
          </p:cNvPr>
          <p:cNvPicPr>
            <a:picLocks noChangeAspect="1"/>
          </p:cNvPicPr>
          <p:nvPr/>
        </p:nvPicPr>
        <p:blipFill>
          <a:blip r:embed="rId3"/>
          <a:stretch>
            <a:fillRect/>
          </a:stretch>
        </p:blipFill>
        <p:spPr>
          <a:xfrm>
            <a:off x="796147" y="1274585"/>
            <a:ext cx="9597278" cy="5429195"/>
          </a:xfrm>
          <a:prstGeom prst="rect">
            <a:avLst/>
          </a:prstGeom>
        </p:spPr>
      </p:pic>
    </p:spTree>
    <p:extLst>
      <p:ext uri="{BB962C8B-B14F-4D97-AF65-F5344CB8AC3E}">
        <p14:creationId xmlns:p14="http://schemas.microsoft.com/office/powerpoint/2010/main" val="2454576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B050B9A-79D7-5076-02D5-01BAF047AAFD}"/>
              </a:ext>
            </a:extLst>
          </p:cNvPr>
          <p:cNvSpPr txBox="1">
            <a:spLocks/>
          </p:cNvSpPr>
          <p:nvPr/>
        </p:nvSpPr>
        <p:spPr>
          <a:xfrm>
            <a:off x="-23332" y="403497"/>
            <a:ext cx="12192000" cy="75430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保健所圏域担当者向けに、地域・職域連絡会を２回開催し、</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好事例の</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共有</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や有識者を交えた意見交換等を通じ、担当者が円滑に事業を実施できるよう支援</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7" name="正方形/長方形 6"/>
          <p:cNvSpPr/>
          <p:nvPr/>
        </p:nvSpPr>
        <p:spPr>
          <a:xfrm>
            <a:off x="102417" y="4456057"/>
            <a:ext cx="11692525" cy="2339083"/>
          </a:xfrm>
          <a:prstGeom prst="rect">
            <a:avLst/>
          </a:prstGeom>
          <a:solidFill>
            <a:schemeClr val="accent2">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600" b="1" dirty="0">
                <a:solidFill>
                  <a:prstClr val="black"/>
                </a:solidFill>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第</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2</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回</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①開催日時　令和</a:t>
            </a:r>
            <a:r>
              <a:rPr lang="en-US" altLang="ja-JP" sz="1600" dirty="0">
                <a:solidFill>
                  <a:prstClr val="black"/>
                </a:solidFill>
                <a:latin typeface="BIZ UDPゴシック" panose="020B0400000000000000" pitchFamily="50" charset="-128"/>
                <a:ea typeface="BIZ UDPゴシック" panose="020B0400000000000000" pitchFamily="50" charset="-128"/>
              </a:rPr>
              <a:t>8</a:t>
            </a:r>
            <a:r>
              <a:rPr lang="ja-JP" altLang="en-US" sz="1600" dirty="0">
                <a:solidFill>
                  <a:prstClr val="black"/>
                </a:solidFill>
                <a:latin typeface="BIZ UDPゴシック" panose="020B0400000000000000" pitchFamily="50" charset="-128"/>
                <a:ea typeface="BIZ UDPゴシック" panose="020B0400000000000000" pitchFamily="50" charset="-128"/>
              </a:rPr>
              <a:t>年</a:t>
            </a:r>
            <a:r>
              <a:rPr lang="en-US" altLang="ja-JP" sz="1600" dirty="0">
                <a:solidFill>
                  <a:prstClr val="black"/>
                </a:solidFill>
                <a:latin typeface="BIZ UDPゴシック" panose="020B0400000000000000" pitchFamily="50" charset="-128"/>
                <a:ea typeface="BIZ UDPゴシック" panose="020B0400000000000000" pitchFamily="50" charset="-128"/>
              </a:rPr>
              <a:t>2</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月</a:t>
            </a:r>
            <a:r>
              <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19</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日（</a:t>
            </a:r>
            <a:r>
              <a:rPr lang="ja-JP" altLang="en-US" sz="1600" dirty="0">
                <a:solidFill>
                  <a:prstClr val="black"/>
                </a:solidFill>
                <a:latin typeface="BIZ UDPゴシック" panose="020B0400000000000000" pitchFamily="50" charset="-128"/>
                <a:ea typeface="BIZ UDPゴシック" panose="020B0400000000000000" pitchFamily="50" charset="-128"/>
              </a:rPr>
              <a:t>木）</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13</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時</a:t>
            </a:r>
            <a:r>
              <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30</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分から</a:t>
            </a:r>
            <a:r>
              <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17</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時</a:t>
            </a:r>
            <a:r>
              <a:rPr lang="en-US" altLang="ja-JP" sz="1600" dirty="0">
                <a:solidFill>
                  <a:prstClr val="black"/>
                </a:solidFill>
                <a:latin typeface="BIZ UDPゴシック" panose="020B0400000000000000" pitchFamily="50" charset="-128"/>
                <a:ea typeface="BIZ UDPゴシック" panose="020B0400000000000000" pitchFamily="50" charset="-128"/>
              </a:rPr>
              <a:t>15</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分</a:t>
            </a:r>
            <a:endPar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②</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参加実績　</a:t>
            </a:r>
            <a:r>
              <a:rPr lang="en-US" altLang="ja-JP" sz="1600" dirty="0">
                <a:solidFill>
                  <a:schemeClr val="tx1"/>
                </a:solidFill>
                <a:latin typeface="BIZ UDPゴシック" panose="020B0400000000000000" pitchFamily="50" charset="-128"/>
                <a:ea typeface="BIZ UDPゴシック" panose="020B0400000000000000" pitchFamily="50" charset="-128"/>
              </a:rPr>
              <a:t>16</a:t>
            </a:r>
            <a:r>
              <a:rPr lang="ja-JP" altLang="en-US" sz="1600" dirty="0">
                <a:solidFill>
                  <a:schemeClr val="tx1"/>
                </a:solidFill>
                <a:latin typeface="BIZ UDPゴシック" panose="020B0400000000000000" pitchFamily="50" charset="-128"/>
                <a:ea typeface="BIZ UDPゴシック" panose="020B0400000000000000" pitchFamily="50" charset="-128"/>
              </a:rPr>
              <a:t>機関</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27</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③参加者の到達目標　他保健所圏域の取組みや好事例を共有し、自圏域における次年度の取組みや方向性を</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検討することができる。</a:t>
            </a:r>
            <a:endParaRPr lang="en-US" altLang="ja-JP" sz="1600" dirty="0">
              <a:solidFill>
                <a:srgbClr val="FF0000"/>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④主な内容</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・有識者講演（大阪大学川崎教授）　「地域・職域連携からあたらしい健康づくりを推進するために」</a:t>
            </a:r>
            <a:endParaRPr kumimoji="1" lang="en-US" altLang="ja-JP"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a:solidFill>
                  <a:prstClr val="black"/>
                </a:solidFill>
                <a:latin typeface="BIZ UDPゴシック" panose="020B0400000000000000" pitchFamily="50" charset="-128"/>
                <a:ea typeface="BIZ UDPゴシック" panose="020B0400000000000000" pitchFamily="50" charset="-128"/>
              </a:rPr>
              <a:t>　　　　・保健所等からの実践報告（富田林保健所、池田保健所、東大阪市保健所）</a:t>
            </a:r>
            <a:endParaRPr kumimoji="1" lang="en-US" altLang="ja-JP" sz="16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600" dirty="0">
                <a:solidFill>
                  <a:prstClr val="black"/>
                </a:solidFill>
                <a:latin typeface="BIZ UDPゴシック" panose="020B0400000000000000" pitchFamily="50" charset="-128"/>
                <a:ea typeface="BIZ UDPゴシック" panose="020B0400000000000000" pitchFamily="50" charset="-128"/>
              </a:rPr>
              <a:t>グループワーク（名古屋工業大学横山教授等）　「今年度の事業の振り返りと次年度の方向性の検討」</a:t>
            </a:r>
            <a:r>
              <a:rPr kumimoji="1" lang="ja-JP" altLang="en-US" sz="16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4ADAA12-1380-4E50-93C9-D6A275CB33D0}"/>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９</a:t>
            </a:r>
            <a:r>
              <a:rPr lang="en-US" altLang="ja-JP" sz="2000" b="1" dirty="0">
                <a:solidFill>
                  <a:schemeClr val="bg1"/>
                </a:solidFill>
                <a:latin typeface="Meiryo UI" panose="020B0604030504040204" pitchFamily="50" charset="-128"/>
                <a:ea typeface="Meiryo UI" panose="020B0604030504040204" pitchFamily="50" charset="-128"/>
              </a:rPr>
              <a:t> </a:t>
            </a:r>
            <a:r>
              <a:rPr lang="ja-JP" altLang="en-US" sz="2000" b="1" dirty="0">
                <a:solidFill>
                  <a:schemeClr val="bg1"/>
                </a:solidFill>
                <a:latin typeface="Meiryo UI" panose="020B0604030504040204" pitchFamily="50" charset="-128"/>
                <a:ea typeface="Meiryo UI" panose="020B0604030504040204" pitchFamily="50" charset="-128"/>
              </a:rPr>
              <a:t>健康づくり課の取組実績①（保健所圏域</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地域・職域連携推進連絡会</a:t>
            </a:r>
            <a:r>
              <a:rPr lang="ja-JP" altLang="en-US" sz="2000" b="1" dirty="0">
                <a:solidFill>
                  <a:prstClr val="white"/>
                </a:solidFill>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スライド番号プレースホルダー 3">
            <a:extLst>
              <a:ext uri="{FF2B5EF4-FFF2-40B4-BE49-F238E27FC236}">
                <a16:creationId xmlns:a16="http://schemas.microsoft.com/office/drawing/2014/main" id="{6C342BC4-5F40-433C-9AEB-D07B6D896BB5}"/>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14</a:t>
            </a:fld>
            <a:endParaRPr lang="ja-JP" altLang="en-US" sz="15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879E0DB4-D48C-DA02-A17A-E428F231C696}"/>
              </a:ext>
            </a:extLst>
          </p:cNvPr>
          <p:cNvSpPr txBox="1"/>
          <p:nvPr/>
        </p:nvSpPr>
        <p:spPr>
          <a:xfrm>
            <a:off x="102417" y="1195127"/>
            <a:ext cx="4907176" cy="338554"/>
          </a:xfrm>
          <a:prstGeom prst="rect">
            <a:avLst/>
          </a:prstGeom>
          <a:solidFill>
            <a:schemeClr val="accent5"/>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保健所圏域地域・職域連携推進連絡会の開催実績</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C14C1F93-E850-3BDB-A2CF-95067422A9B0}"/>
              </a:ext>
            </a:extLst>
          </p:cNvPr>
          <p:cNvSpPr/>
          <p:nvPr/>
        </p:nvSpPr>
        <p:spPr>
          <a:xfrm>
            <a:off x="4841953" y="1250959"/>
            <a:ext cx="6125663" cy="463920"/>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（対象：</a:t>
            </a:r>
            <a:r>
              <a:rPr lang="ja-JP" altLang="en-US" sz="1400" dirty="0">
                <a:solidFill>
                  <a:prstClr val="black"/>
                </a:solidFill>
                <a:latin typeface="BIZ UDPゴシック" panose="020B0400000000000000" pitchFamily="50" charset="-128"/>
                <a:ea typeface="BIZ UDPゴシック" panose="020B0400000000000000" pitchFamily="50" charset="-128"/>
              </a:rPr>
              <a:t>保健所圏域における</a:t>
            </a:r>
            <a:r>
              <a:rPr kumimoji="1" lang="ja-JP" altLang="en-US"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地域・職域連携推進事業担当者 ）</a:t>
            </a:r>
            <a:endParaRPr kumimoji="1" lang="en-US" altLang="ja-JP" sz="140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5" name="正方形/長方形 4">
            <a:extLst>
              <a:ext uri="{FF2B5EF4-FFF2-40B4-BE49-F238E27FC236}">
                <a16:creationId xmlns:a16="http://schemas.microsoft.com/office/drawing/2014/main" id="{B3D5F6CF-0EA6-8B3F-74DD-20CB51CA8630}"/>
              </a:ext>
            </a:extLst>
          </p:cNvPr>
          <p:cNvSpPr/>
          <p:nvPr/>
        </p:nvSpPr>
        <p:spPr>
          <a:xfrm>
            <a:off x="102417" y="1533681"/>
            <a:ext cx="11692525" cy="2859516"/>
          </a:xfrm>
          <a:prstGeom prst="rect">
            <a:avLst/>
          </a:prstGeom>
          <a:solidFill>
            <a:schemeClr val="accent1">
              <a:lumMod val="20000"/>
              <a:lumOff val="80000"/>
            </a:schemeClr>
          </a:solid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第</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1</a:t>
            </a:r>
            <a:r>
              <a:rPr kumimoji="1" lang="ja-JP" altLang="en-US"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回</a:t>
            </a:r>
            <a:r>
              <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①</a:t>
            </a:r>
            <a:r>
              <a:rPr lang="ja-JP" altLang="en-US" sz="1600" dirty="0">
                <a:solidFill>
                  <a:schemeClr val="tx1"/>
                </a:solidFill>
                <a:latin typeface="BIZ UDPゴシック" panose="020B0400000000000000" pitchFamily="50" charset="-128"/>
                <a:ea typeface="BIZ UDPゴシック" panose="020B0400000000000000" pitchFamily="50" charset="-128"/>
              </a:rPr>
              <a:t>開催日時　令和</a:t>
            </a:r>
            <a:r>
              <a:rPr lang="en-US" altLang="ja-JP" sz="1600" dirty="0">
                <a:solidFill>
                  <a:schemeClr val="tx1"/>
                </a:solidFill>
                <a:latin typeface="BIZ UDPゴシック" panose="020B0400000000000000" pitchFamily="50" charset="-128"/>
                <a:ea typeface="BIZ UDPゴシック" panose="020B0400000000000000" pitchFamily="50" charset="-128"/>
              </a:rPr>
              <a:t>7</a:t>
            </a:r>
            <a:r>
              <a:rPr lang="ja-JP" altLang="en-US" sz="1600" dirty="0">
                <a:solidFill>
                  <a:schemeClr val="tx1"/>
                </a:solidFill>
                <a:latin typeface="BIZ UDPゴシック" panose="020B0400000000000000" pitchFamily="50" charset="-128"/>
                <a:ea typeface="BIZ UDPゴシック" panose="020B0400000000000000" pitchFamily="50" charset="-128"/>
              </a:rPr>
              <a:t>年</a:t>
            </a:r>
            <a:r>
              <a:rPr lang="en-US" altLang="ja-JP" sz="1600" dirty="0">
                <a:solidFill>
                  <a:schemeClr val="tx1"/>
                </a:solidFill>
                <a:latin typeface="BIZ UDPゴシック" panose="020B0400000000000000" pitchFamily="50" charset="-128"/>
                <a:ea typeface="BIZ UDPゴシック" panose="020B0400000000000000" pitchFamily="50" charset="-128"/>
              </a:rPr>
              <a:t>8</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月</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28</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日（木）　</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13</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時</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20</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分から</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17</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時</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10</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分</a:t>
            </a:r>
            <a:endPar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②参加実績　</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18</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機関、</a:t>
            </a:r>
            <a:r>
              <a:rPr kumimoji="1" lang="en-US" altLang="ja-JP"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29</a:t>
            </a:r>
            <a:r>
              <a:rPr kumimoji="1" lang="ja-JP" altLang="en-US" sz="160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rPr>
              <a:t>　　</a:t>
            </a:r>
            <a:r>
              <a:rPr lang="ja-JP" altLang="en-US" sz="1600" dirty="0">
                <a:solidFill>
                  <a:schemeClr val="tx1"/>
                </a:solidFill>
                <a:latin typeface="BIZ UDPゴシック" panose="020B0400000000000000" pitchFamily="50" charset="-128"/>
                <a:ea typeface="BIZ UDPゴシック" panose="020B0400000000000000" pitchFamily="50" charset="-128"/>
              </a:rPr>
              <a:t>③参加者の到達目標　他保健所圏域の取組等を参考に、評価指標の設定について考え、</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rPr>
              <a:t>　　　　　　　　　　　　　　　　 自圏域における今年度の取組を具体的に検討することができる。</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④主な内容</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dirty="0">
                <a:solidFill>
                  <a:prstClr val="black"/>
                </a:solidFill>
                <a:latin typeface="BIZ UDPゴシック" panose="020B0400000000000000" pitchFamily="50" charset="-128"/>
                <a:ea typeface="BIZ UDPゴシック" panose="020B0400000000000000" pitchFamily="50" charset="-128"/>
              </a:rPr>
              <a:t>保健所等からの実践報告（</a:t>
            </a:r>
            <a:r>
              <a:rPr lang="ja-JP" altLang="en-US" sz="1600" dirty="0">
                <a:solidFill>
                  <a:prstClr val="black"/>
                </a:solidFill>
                <a:latin typeface="BIZ UDPゴシック" panose="020B0400000000000000" pitchFamily="50" charset="-128"/>
                <a:ea typeface="BIZ UDPゴシック" panose="020B0400000000000000" pitchFamily="50" charset="-128"/>
              </a:rPr>
              <a:t>茨木保健所</a:t>
            </a:r>
            <a:r>
              <a:rPr kumimoji="1" lang="ja-JP" altLang="en-US" sz="1600" dirty="0">
                <a:solidFill>
                  <a:prstClr val="black"/>
                </a:solidFill>
                <a:latin typeface="BIZ UDPゴシック" panose="020B0400000000000000" pitchFamily="50" charset="-128"/>
                <a:ea typeface="BIZ UDPゴシック" panose="020B0400000000000000" pitchFamily="50" charset="-128"/>
              </a:rPr>
              <a:t>）</a:t>
            </a:r>
            <a:endParaRPr lang="en-US" altLang="ja-JP" sz="1600" dirty="0">
              <a:solidFill>
                <a:prstClr val="black"/>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・有識者講演①（大阪大学川崎教授）　「地域・職域連携からあたらしい健康づくりを推進するために</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prstClr val="black"/>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ー</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PDCA</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サイクルを踏まえた地域・職域で取り組む保健事業の立案と評価ー」</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lang="ja-JP" altLang="en-US" sz="1600" dirty="0">
                <a:solidFill>
                  <a:prstClr val="black"/>
                </a:solidFill>
                <a:latin typeface="BIZ UDPゴシック" panose="020B0400000000000000" pitchFamily="50" charset="-128"/>
                <a:ea typeface="BIZ UDPゴシック" panose="020B0400000000000000" pitchFamily="50" charset="-128"/>
              </a:rPr>
              <a:t>・有識者</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講演②（日本医療経営機構田中研究員）　「地域の健康課題・対策と大阪府健康データダッシュボードの活用」</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・グループワーク　（名古屋工業大学横山教授等）　「</a:t>
            </a:r>
            <a:r>
              <a:rPr lang="ja-JP" altLang="en-US" sz="1600" dirty="0">
                <a:solidFill>
                  <a:prstClr val="black"/>
                </a:solidFill>
                <a:latin typeface="BIZ UDPゴシック" panose="020B0400000000000000" pitchFamily="50" charset="-128"/>
                <a:ea typeface="BIZ UDPゴシック" panose="020B0400000000000000" pitchFamily="50" charset="-128"/>
              </a:rPr>
              <a:t>今年度の取組みと事業評価方法：</a:t>
            </a:r>
            <a:r>
              <a:rPr lang="en-US" altLang="ja-JP" sz="1600" dirty="0">
                <a:solidFill>
                  <a:prstClr val="black"/>
                </a:solidFill>
                <a:latin typeface="BIZ UDPゴシック" panose="020B0400000000000000" pitchFamily="50" charset="-128"/>
                <a:ea typeface="BIZ UDPゴシック" panose="020B0400000000000000" pitchFamily="50" charset="-128"/>
              </a:rPr>
              <a:t>AI</a:t>
            </a:r>
            <a:r>
              <a:rPr lang="ja-JP" altLang="en-US" sz="1600" dirty="0">
                <a:solidFill>
                  <a:prstClr val="black"/>
                </a:solidFill>
                <a:latin typeface="BIZ UDPゴシック" panose="020B0400000000000000" pitchFamily="50" charset="-128"/>
                <a:ea typeface="BIZ UDPゴシック" panose="020B0400000000000000" pitchFamily="50" charset="-128"/>
              </a:rPr>
              <a:t>先生に相談してみよう</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endParaRPr kumimoji="1" lang="en-US" altLang="ja-JP" sz="16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14977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1B050B9A-79D7-5076-02D5-01BAF047AAFD}"/>
              </a:ext>
            </a:extLst>
          </p:cNvPr>
          <p:cNvSpPr txBox="1">
            <a:spLocks/>
          </p:cNvSpPr>
          <p:nvPr/>
        </p:nvSpPr>
        <p:spPr>
          <a:xfrm>
            <a:off x="-23332" y="403497"/>
            <a:ext cx="12192000" cy="75430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保健所圏域での事業を円滑に実施できるよう、大阪大学の有識者が各圏域を支援</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7" name="正方形/長方形 6"/>
          <p:cNvSpPr/>
          <p:nvPr/>
        </p:nvSpPr>
        <p:spPr>
          <a:xfrm>
            <a:off x="369460" y="1751621"/>
            <a:ext cx="11692525" cy="171299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○都道府県協議会の方針や（府から見た）当該圏域の状況について説明するため、</a:t>
            </a:r>
            <a:r>
              <a:rPr lang="ja-JP" altLang="en-US" sz="1600" u="sng"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本年度より全</a:t>
            </a:r>
            <a:r>
              <a:rPr lang="en-US" altLang="ja-JP" sz="1600" u="sng"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18</a:t>
            </a:r>
            <a:r>
              <a:rPr lang="ja-JP" altLang="en-US" sz="1600" u="sng"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保健所圏域で対し、</a:t>
            </a:r>
            <a:endParaRPr lang="en-US" altLang="ja-JP" sz="1600" u="sng"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u="sng"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地域・職域連携推進関係会議への有識者の参加を依頼</a:t>
            </a: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ja-JP"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府管</a:t>
            </a:r>
            <a:r>
              <a:rPr lang="ja-JP" altLang="en-US"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５</a:t>
            </a:r>
            <a:r>
              <a:rPr lang="ja-JP" altLang="ja-JP"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保健所</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altLang="en-US"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池田・守口・</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藤井寺・富田林</a:t>
            </a:r>
            <a:r>
              <a:rPr lang="ja-JP" altLang="en-US"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・和泉</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）と</a:t>
            </a:r>
            <a:r>
              <a:rPr lang="ja-JP" altLang="ja-JP"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中核市</a:t>
            </a:r>
            <a:r>
              <a:rPr lang="ja-JP" altLang="en-US"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３</a:t>
            </a:r>
            <a:r>
              <a:rPr lang="ja-JP" altLang="ja-JP" sz="160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市</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（吹田市</a:t>
            </a: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・東大阪市・</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寝屋川市）に</a:t>
            </a:r>
            <a:r>
              <a:rPr lang="ja-JP" altLang="en-US"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は、</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有識者</a:t>
            </a:r>
            <a:r>
              <a:rPr lang="ja-JP" altLang="en-US"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が</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会議に</a:t>
            </a: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参加</a:t>
            </a:r>
            <a:r>
              <a:rPr lang="ja-JP"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600" u="sng"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実施時期が有識者の都合が合わない、会議時間の制約等の理由により、参加は約半数に留まった</a:t>
            </a:r>
            <a:r>
              <a:rPr lang="ja-JP" altLang="en-US"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endParaRPr lang="en-US" altLang="ja-JP" sz="16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800" dirty="0">
              <a:solidFill>
                <a:schemeClr val="tx1"/>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dirty="0">
                <a:solidFill>
                  <a:schemeClr val="tx1"/>
                </a:solidFill>
                <a:latin typeface="BIZ UDPゴシック" panose="020B0400000000000000" pitchFamily="50" charset="-128"/>
                <a:ea typeface="BIZ UDPゴシック" panose="020B0400000000000000" pitchFamily="50" charset="-128"/>
                <a:cs typeface="Times New Roman" panose="02020603050405020304" pitchFamily="18" charset="0"/>
              </a:rPr>
              <a:t>○なお、大阪市の会議には大阪府が参加し、都道府県協議会の方針等を説明。</a:t>
            </a:r>
            <a:endParaRPr kumimoji="1" lang="en-US" altLang="ja-JP" sz="1600" b="1" i="0" u="none" strike="noStrike" kern="1200" cap="none" spc="0" normalizeH="0" baseline="0" noProof="0" dirty="0">
              <a:ln>
                <a:noFill/>
              </a:ln>
              <a:solidFill>
                <a:schemeClr val="tx1"/>
              </a:solidFill>
              <a:effectLst/>
              <a:uLnTx/>
              <a:uFillTx/>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C4ADAA12-1380-4E50-93C9-D6A275CB33D0}"/>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-10 </a:t>
            </a:r>
            <a:r>
              <a:rPr lang="ja-JP" altLang="en-US" sz="2000" b="1" dirty="0">
                <a:solidFill>
                  <a:schemeClr val="bg1"/>
                </a:solidFill>
                <a:latin typeface="Meiryo UI" panose="020B0604030504040204" pitchFamily="50" charset="-128"/>
                <a:ea typeface="Meiryo UI" panose="020B0604030504040204" pitchFamily="50" charset="-128"/>
              </a:rPr>
              <a:t>健康づくり課の取組実績②（</a:t>
            </a:r>
            <a:r>
              <a:rPr lang="ja-JP" altLang="en-US" sz="2000" b="1" dirty="0">
                <a:solidFill>
                  <a:prstClr val="white"/>
                </a:solidFill>
                <a:latin typeface="Meiryo UI" panose="020B0604030504040204" pitchFamily="50" charset="-128"/>
                <a:ea typeface="Meiryo UI" panose="020B0604030504040204" pitchFamily="50" charset="-128"/>
              </a:rPr>
              <a:t>有識者による保健所圏域への支援）</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3" name="スライド番号プレースホルダー 3">
            <a:extLst>
              <a:ext uri="{FF2B5EF4-FFF2-40B4-BE49-F238E27FC236}">
                <a16:creationId xmlns:a16="http://schemas.microsoft.com/office/drawing/2014/main" id="{6C342BC4-5F40-433C-9AEB-D07B6D896BB5}"/>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15</a:t>
            </a:fld>
            <a:endParaRPr lang="ja-JP" altLang="en-US" sz="1500" dirty="0">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7FDC613F-D7D0-CB3F-9265-96379DE84D0E}"/>
              </a:ext>
            </a:extLst>
          </p:cNvPr>
          <p:cNvSpPr txBox="1"/>
          <p:nvPr/>
        </p:nvSpPr>
        <p:spPr>
          <a:xfrm>
            <a:off x="102414" y="1277314"/>
            <a:ext cx="6633663" cy="338554"/>
          </a:xfrm>
          <a:prstGeom prst="rect">
            <a:avLst/>
          </a:prstGeom>
          <a:solidFill>
            <a:schemeClr val="accent5"/>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保健所圏における地域・職域連携推進事業関係会議への有識者参加</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 name="正方形/長方形 2">
            <a:extLst>
              <a:ext uri="{FF2B5EF4-FFF2-40B4-BE49-F238E27FC236}">
                <a16:creationId xmlns:a16="http://schemas.microsoft.com/office/drawing/2014/main" id="{FDDD871F-AE6E-E1AD-BB54-286D284230ED}"/>
              </a:ext>
            </a:extLst>
          </p:cNvPr>
          <p:cNvSpPr/>
          <p:nvPr/>
        </p:nvSpPr>
        <p:spPr>
          <a:xfrm>
            <a:off x="369461" y="3847505"/>
            <a:ext cx="11692525" cy="2704537"/>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a:defRP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en-US" altLang="ja-JP" sz="1600" dirty="0">
                <a:solidFill>
                  <a:schemeClr val="tx1"/>
                </a:solidFill>
                <a:latin typeface="BIZ UDPゴシック" panose="020B0400000000000000" pitchFamily="50" charset="-128"/>
                <a:ea typeface="BIZ UDPゴシック" panose="020B0400000000000000" pitchFamily="50" charset="-128"/>
              </a:rPr>
              <a:t>18</a:t>
            </a:r>
            <a:r>
              <a:rPr lang="ja-JP" altLang="en-US" sz="1600" dirty="0">
                <a:solidFill>
                  <a:schemeClr val="tx1"/>
                </a:solidFill>
                <a:latin typeface="BIZ UDPゴシック" panose="020B0400000000000000" pitchFamily="50" charset="-128"/>
                <a:ea typeface="BIZ UDPゴシック" panose="020B0400000000000000" pitchFamily="50" charset="-128"/>
              </a:rPr>
              <a:t>保健所圏域のうち、希望する圏域に対し、地域・職域連携推進事業の推進にあたっての</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600" dirty="0">
                <a:solidFill>
                  <a:schemeClr val="tx1"/>
                </a:solidFill>
                <a:latin typeface="BIZ UDPゴシック" panose="020B0400000000000000" pitchFamily="50" charset="-128"/>
                <a:ea typeface="BIZ UDPゴシック" panose="020B0400000000000000" pitchFamily="50" charset="-128"/>
              </a:rPr>
              <a:t>　　個別介入支援（事業の進め方の相談支援等）を実施（令和６年度：２保健所圏域）。</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defRPr/>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600" dirty="0">
                <a:solidFill>
                  <a:schemeClr val="tx1"/>
                </a:solidFill>
                <a:latin typeface="BIZ UDPゴシック" panose="020B0400000000000000" pitchFamily="50" charset="-128"/>
                <a:ea typeface="BIZ UDPゴシック" panose="020B0400000000000000" pitchFamily="50" charset="-128"/>
              </a:rPr>
              <a:t>○</a:t>
            </a:r>
            <a:r>
              <a:rPr lang="ja-JP" altLang="en-US" sz="1600" u="sng" dirty="0">
                <a:solidFill>
                  <a:schemeClr val="tx1"/>
                </a:solidFill>
                <a:latin typeface="BIZ UDPゴシック" panose="020B0400000000000000" pitchFamily="50" charset="-128"/>
                <a:ea typeface="BIZ UDPゴシック" panose="020B0400000000000000" pitchFamily="50" charset="-128"/>
              </a:rPr>
              <a:t>令和７年度は、府管４保健所（池田、藤井寺、富田林、岸和田）、中核市１市（東大阪市）に対し、個別介入支援を実施</a:t>
            </a:r>
            <a:r>
              <a:rPr lang="ja-JP" altLang="en-US" sz="1600" dirty="0">
                <a:solidFill>
                  <a:schemeClr val="tx1"/>
                </a:solidFill>
                <a:latin typeface="BIZ UDPゴシック" panose="020B0400000000000000" pitchFamily="50" charset="-128"/>
                <a:ea typeface="BIZ UDPゴシック" panose="020B0400000000000000" pitchFamily="50" charset="-128"/>
              </a:rPr>
              <a:t>。</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defRPr/>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a:defRPr/>
            </a:pPr>
            <a:r>
              <a:rPr lang="ja-JP" altLang="en-US" sz="1600" dirty="0">
                <a:solidFill>
                  <a:schemeClr val="tx1"/>
                </a:solidFill>
                <a:latin typeface="BIZ UDPゴシック" panose="020B0400000000000000" pitchFamily="50" charset="-128"/>
                <a:ea typeface="BIZ UDPゴシック" panose="020B0400000000000000" pitchFamily="50" charset="-128"/>
              </a:rPr>
              <a:t>○なお、５保健所圏域のうち、岸和田と東大阪市は昨年度より継続し、個別介入支援を実施。</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a:defRPr/>
            </a:pPr>
            <a:endParaRPr lang="en-US" altLang="ja-JP" sz="800" dirty="0">
              <a:solidFill>
                <a:schemeClr val="tx1"/>
              </a:solidFill>
              <a:latin typeface="BIZ UDPゴシック" panose="020B0400000000000000" pitchFamily="50" charset="-128"/>
              <a:ea typeface="BIZ UDPゴシック" panose="020B0400000000000000" pitchFamily="50" charset="-128"/>
            </a:endParaRPr>
          </a:p>
          <a:p>
            <a:pPr lvl="0" algn="l">
              <a:lnSpc>
                <a:spcPct val="125000"/>
              </a:lnSpc>
              <a:defRPr/>
            </a:pPr>
            <a:r>
              <a:rPr lang="ja-JP" altLang="en-US" sz="1600" dirty="0">
                <a:solidFill>
                  <a:srgbClr val="FF0000"/>
                </a:solidFill>
                <a:latin typeface="BIZ UDPゴシック" panose="020B0400000000000000" pitchFamily="50" charset="-128"/>
                <a:ea typeface="BIZ UDPゴシック" panose="020B0400000000000000" pitchFamily="50" charset="-128"/>
              </a:rPr>
              <a:t>　</a:t>
            </a:r>
            <a:r>
              <a:rPr lang="en-US" altLang="ja-JP" sz="1600" dirty="0">
                <a:solidFill>
                  <a:schemeClr val="tx1"/>
                </a:solidFill>
                <a:latin typeface="BIZ UDPゴシック" panose="020B0400000000000000" pitchFamily="50" charset="-128"/>
                <a:ea typeface="BIZ UDPゴシック" panose="020B0400000000000000" pitchFamily="50" charset="-128"/>
              </a:rPr>
              <a:t>【</a:t>
            </a:r>
            <a:r>
              <a:rPr lang="ja-JP" altLang="en-US" sz="1600" dirty="0">
                <a:solidFill>
                  <a:schemeClr val="tx1"/>
                </a:solidFill>
                <a:latin typeface="BIZ UDPゴシック" panose="020B0400000000000000" pitchFamily="50" charset="-128"/>
                <a:ea typeface="BIZ UDPゴシック" panose="020B0400000000000000" pitchFamily="50" charset="-128"/>
              </a:rPr>
              <a:t>個別介入支援（例）</a:t>
            </a:r>
            <a:r>
              <a:rPr lang="en-US" altLang="ja-JP" sz="1600" dirty="0">
                <a:solidFill>
                  <a:schemeClr val="tx1"/>
                </a:solidFill>
                <a:latin typeface="BIZ UDPゴシック" panose="020B0400000000000000" pitchFamily="50" charset="-128"/>
                <a:ea typeface="BIZ UDPゴシック" panose="020B0400000000000000" pitchFamily="50" charset="-128"/>
              </a:rPr>
              <a:t>】</a:t>
            </a:r>
          </a:p>
          <a:p>
            <a:pPr lvl="0" algn="l">
              <a:lnSpc>
                <a:spcPct val="125000"/>
              </a:lnSpc>
              <a:defRPr/>
            </a:pPr>
            <a:r>
              <a:rPr lang="ja-JP" altLang="en-US" sz="1600" dirty="0">
                <a:solidFill>
                  <a:schemeClr val="tx1"/>
                </a:solidFill>
                <a:latin typeface="BIZ UDPゴシック" panose="020B0400000000000000" pitchFamily="50" charset="-128"/>
                <a:ea typeface="BIZ UDPゴシック" panose="020B0400000000000000" pitchFamily="50" charset="-128"/>
              </a:rPr>
              <a:t>　　　　池田保健所（栄養・食生活に関する取組みにかかる支援等）</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lvl="0" algn="l">
              <a:lnSpc>
                <a:spcPct val="125000"/>
              </a:lnSpc>
              <a:defRPr/>
            </a:pPr>
            <a:r>
              <a:rPr lang="ja-JP" altLang="en-US" sz="1600" dirty="0">
                <a:solidFill>
                  <a:schemeClr val="tx1"/>
                </a:solidFill>
                <a:latin typeface="BIZ UDPゴシック" panose="020B0400000000000000" pitchFamily="50" charset="-128"/>
                <a:ea typeface="BIZ UDPゴシック" panose="020B0400000000000000" pitchFamily="50" charset="-128"/>
              </a:rPr>
              <a:t>　　　　富田林保健所（保健所の方向性の整理、協議会の取組みの方向性の整理等）</a:t>
            </a:r>
            <a:endParaRPr lang="en-US" altLang="ja-JP" sz="1600" dirty="0">
              <a:solidFill>
                <a:schemeClr val="tx1"/>
              </a:solidFill>
              <a:latin typeface="BIZ UDPゴシック" panose="020B0400000000000000" pitchFamily="50" charset="-128"/>
              <a:ea typeface="BIZ UDPゴシック" panose="020B0400000000000000" pitchFamily="50" charset="-128"/>
            </a:endParaRPr>
          </a:p>
          <a:p>
            <a:pPr lvl="0" algn="l">
              <a:lnSpc>
                <a:spcPct val="125000"/>
              </a:lnSpc>
              <a:defRPr/>
            </a:pPr>
            <a:r>
              <a:rPr lang="ja-JP" altLang="en-US" sz="1600" dirty="0">
                <a:solidFill>
                  <a:schemeClr val="tx1"/>
                </a:solidFill>
                <a:latin typeface="BIZ UDPゴシック" panose="020B0400000000000000" pitchFamily="50" charset="-128"/>
                <a:ea typeface="BIZ UDPゴシック" panose="020B0400000000000000" pitchFamily="50" charset="-128"/>
              </a:rPr>
              <a:t>　　　　東大阪市保健所（健康経営に関する市内事業所実態調査実施にかかる支援等）</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AD5142B-AB8C-4BDA-79E2-C9011540457D}"/>
              </a:ext>
            </a:extLst>
          </p:cNvPr>
          <p:cNvSpPr txBox="1"/>
          <p:nvPr/>
        </p:nvSpPr>
        <p:spPr>
          <a:xfrm>
            <a:off x="102415" y="3486782"/>
            <a:ext cx="6633663" cy="338554"/>
          </a:xfrm>
          <a:prstGeom prst="rect">
            <a:avLst/>
          </a:prstGeom>
          <a:solidFill>
            <a:schemeClr val="accent2"/>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地域・職域連携推進事業にかかる個別介入支援</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9130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楕円 26">
            <a:extLst>
              <a:ext uri="{FF2B5EF4-FFF2-40B4-BE49-F238E27FC236}">
                <a16:creationId xmlns:a16="http://schemas.microsoft.com/office/drawing/2014/main" id="{5FBE232B-DEEA-4EE2-9E26-41FB5757A37C}"/>
              </a:ext>
            </a:extLst>
          </p:cNvPr>
          <p:cNvSpPr/>
          <p:nvPr/>
        </p:nvSpPr>
        <p:spPr>
          <a:xfrm>
            <a:off x="7952596" y="1960256"/>
            <a:ext cx="2358441" cy="2108937"/>
          </a:xfrm>
          <a:prstGeom prst="ellipse">
            <a:avLst/>
          </a:prstGeom>
          <a:solidFill>
            <a:srgbClr val="FAC090"/>
          </a:solidFill>
          <a:ln w="12700" cap="flat" cmpd="sng" algn="ctr">
            <a:solidFill>
              <a:sysClr val="window" lastClr="FFFFFF"/>
            </a:solid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6" name="楕円 25">
            <a:extLst>
              <a:ext uri="{FF2B5EF4-FFF2-40B4-BE49-F238E27FC236}">
                <a16:creationId xmlns:a16="http://schemas.microsoft.com/office/drawing/2014/main" id="{3D984502-39C9-40C8-9132-DAB9B7676EE1}"/>
              </a:ext>
            </a:extLst>
          </p:cNvPr>
          <p:cNvSpPr/>
          <p:nvPr/>
        </p:nvSpPr>
        <p:spPr>
          <a:xfrm>
            <a:off x="1352811" y="1986153"/>
            <a:ext cx="2358441" cy="2108937"/>
          </a:xfrm>
          <a:prstGeom prst="ellipse">
            <a:avLst/>
          </a:prstGeom>
          <a:solidFill>
            <a:srgbClr val="FFC000">
              <a:lumMod val="20000"/>
              <a:lumOff val="80000"/>
            </a:srgbClr>
          </a:solidFill>
          <a:ln w="12700" cap="flat" cmpd="sng" algn="ctr">
            <a:solidFill>
              <a:sysClr val="window" lastClr="FFFFFF"/>
            </a:solid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 name="テキスト ボックス 1">
            <a:extLst>
              <a:ext uri="{FF2B5EF4-FFF2-40B4-BE49-F238E27FC236}">
                <a16:creationId xmlns:a16="http://schemas.microsoft.com/office/drawing/2014/main" id="{98CC97C4-B856-CB33-2D39-2D9D8ED09F79}"/>
              </a:ext>
            </a:extLst>
          </p:cNvPr>
          <p:cNvSpPr txBox="1"/>
          <p:nvPr/>
        </p:nvSpPr>
        <p:spPr>
          <a:xfrm>
            <a:off x="1752600" y="172756"/>
            <a:ext cx="7620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rPr>
              <a:t>大阪府健康データダッシュボードとは</a:t>
            </a:r>
            <a:endParaRPr kumimoji="1" lang="en-US" altLang="ja-JP" sz="3200" b="0" i="0" u="none" strike="noStrike" kern="1200" cap="none" spc="0" normalizeH="0" baseline="0" noProof="0" dirty="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矢印: 右 10">
            <a:extLst>
              <a:ext uri="{FF2B5EF4-FFF2-40B4-BE49-F238E27FC236}">
                <a16:creationId xmlns:a16="http://schemas.microsoft.com/office/drawing/2014/main" id="{04B499A6-2D05-4505-9BD5-332C3B9D90CE}"/>
              </a:ext>
            </a:extLst>
          </p:cNvPr>
          <p:cNvSpPr/>
          <p:nvPr/>
        </p:nvSpPr>
        <p:spPr>
          <a:xfrm>
            <a:off x="3897856" y="2739733"/>
            <a:ext cx="577096" cy="378244"/>
          </a:xfrm>
          <a:prstGeom prst="rightArrow">
            <a:avLst>
              <a:gd name="adj1" fmla="val 50000"/>
              <a:gd name="adj2" fmla="val 3455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2" name="矢印: 右 11">
            <a:extLst>
              <a:ext uri="{FF2B5EF4-FFF2-40B4-BE49-F238E27FC236}">
                <a16:creationId xmlns:a16="http://schemas.microsoft.com/office/drawing/2014/main" id="{E80D4D07-18B6-4446-AC55-2A11FD54011D}"/>
              </a:ext>
            </a:extLst>
          </p:cNvPr>
          <p:cNvSpPr/>
          <p:nvPr/>
        </p:nvSpPr>
        <p:spPr>
          <a:xfrm>
            <a:off x="7262681" y="2715716"/>
            <a:ext cx="577096" cy="378244"/>
          </a:xfrm>
          <a:prstGeom prst="rightArrow">
            <a:avLst>
              <a:gd name="adj1" fmla="val 50000"/>
              <a:gd name="adj2" fmla="val 34550"/>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3" name="正方形/長方形 12">
            <a:extLst>
              <a:ext uri="{FF2B5EF4-FFF2-40B4-BE49-F238E27FC236}">
                <a16:creationId xmlns:a16="http://schemas.microsoft.com/office/drawing/2014/main" id="{9A6EBF7D-3A08-41BD-99A3-DBBAB3799425}"/>
              </a:ext>
            </a:extLst>
          </p:cNvPr>
          <p:cNvSpPr/>
          <p:nvPr/>
        </p:nvSpPr>
        <p:spPr>
          <a:xfrm>
            <a:off x="1690921" y="5058063"/>
            <a:ext cx="4600661" cy="179993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大阪府健康データダッシュボード</a:t>
            </a:r>
            <a:r>
              <a:rPr kumimoji="1" lang="en-US" altLang="ja-JP" sz="16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rPr>
              <a:t>】</a:t>
            </a:r>
            <a:endParaRPr kumimoji="1" lang="en-US" altLang="ja-JP" sz="1200" b="1" i="0" u="none" strike="noStrike" kern="1200" cap="none" spc="0" normalizeH="0" baseline="0" noProof="0" dirty="0">
              <a:ln>
                <a:noFill/>
              </a:ln>
              <a:solidFill>
                <a:srgbClr val="4472C4"/>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見やすさ</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を改善</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年度の選択</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が可能に</a:t>
            </a:r>
            <a:endPar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●地図とグラフの</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切り替えを１クリック</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で可能に</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●各項目の結果を医療計画における建制順に加え、</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昇順・降順で並び替え可能</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に</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●特定健診受診結果の表示を</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実数から割合に変更</a:t>
            </a:r>
            <a:endPar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（例）高血圧該当者 ３００人⇒ </a:t>
            </a:r>
            <a:r>
              <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45</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等</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46B7573E-7159-4EB7-AAA8-053DCD6219E4}"/>
              </a:ext>
            </a:extLst>
          </p:cNvPr>
          <p:cNvSpPr txBox="1"/>
          <p:nvPr/>
        </p:nvSpPr>
        <p:spPr>
          <a:xfrm>
            <a:off x="3417318" y="2181329"/>
            <a:ext cx="171062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rPr>
              <a:t>分析・可視化</a:t>
            </a:r>
          </a:p>
        </p:txBody>
      </p:sp>
      <p:sp>
        <p:nvSpPr>
          <p:cNvPr id="19" name="楕円 18">
            <a:extLst>
              <a:ext uri="{FF2B5EF4-FFF2-40B4-BE49-F238E27FC236}">
                <a16:creationId xmlns:a16="http://schemas.microsoft.com/office/drawing/2014/main" id="{357BD642-82BB-4F74-8796-28C59DEFE48E}"/>
              </a:ext>
            </a:extLst>
          </p:cNvPr>
          <p:cNvSpPr/>
          <p:nvPr/>
        </p:nvSpPr>
        <p:spPr>
          <a:xfrm>
            <a:off x="4546499" y="1325576"/>
            <a:ext cx="2358441" cy="948588"/>
          </a:xfrm>
          <a:prstGeom prst="ellipse">
            <a:avLst/>
          </a:prstGeom>
          <a:solidFill>
            <a:schemeClr val="accent1">
              <a:lumMod val="20000"/>
              <a:lumOff val="80000"/>
            </a:schemeClr>
          </a:solidFill>
          <a:ln w="12700" cap="flat" cmpd="sng" algn="ctr">
            <a:solidFill>
              <a:sysClr val="window" lastClr="FFFFFF"/>
            </a:solid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21" name="テキスト ボックス 20">
            <a:extLst>
              <a:ext uri="{FF2B5EF4-FFF2-40B4-BE49-F238E27FC236}">
                <a16:creationId xmlns:a16="http://schemas.microsoft.com/office/drawing/2014/main" id="{2D313AA1-A4B5-43C5-995A-229BCC3BA540}"/>
              </a:ext>
            </a:extLst>
          </p:cNvPr>
          <p:cNvSpPr txBox="1"/>
          <p:nvPr/>
        </p:nvSpPr>
        <p:spPr>
          <a:xfrm>
            <a:off x="1670651" y="2904839"/>
            <a:ext cx="2112149"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・健康寿命</a:t>
            </a:r>
            <a:endParaRPr kumimoji="1" lang="en-US" altLang="ja-JP"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・特定検診（</a:t>
            </a:r>
            <a:r>
              <a:rPr kumimoji="1" lang="en-US" altLang="ja-JP"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NDB</a:t>
            </a:r>
            <a:r>
              <a:rPr kumimoji="1" lang="ja-JP" altLang="en-US"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a:t>
            </a:r>
            <a:endParaRPr kumimoji="1" lang="en-US" altLang="ja-JP"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・がん検診　等</a:t>
            </a:r>
            <a:endParaRPr kumimoji="1" lang="en-US" altLang="ja-JP" sz="1600" b="1" i="0" u="none" strike="noStrike" kern="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BDECC283-1B7C-48D2-AA18-96432B3511C1}"/>
              </a:ext>
            </a:extLst>
          </p:cNvPr>
          <p:cNvSpPr txBox="1"/>
          <p:nvPr/>
        </p:nvSpPr>
        <p:spPr>
          <a:xfrm>
            <a:off x="1482571" y="2475581"/>
            <a:ext cx="23002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健康医療情報データ</a:t>
            </a:r>
            <a:endParaRPr kumimoji="1" lang="en-US" altLang="ja-JP"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D02553E-4DC4-44B3-B3E2-E70FF682F7F3}"/>
              </a:ext>
            </a:extLst>
          </p:cNvPr>
          <p:cNvSpPr txBox="1"/>
          <p:nvPr/>
        </p:nvSpPr>
        <p:spPr>
          <a:xfrm>
            <a:off x="4546499" y="1520507"/>
            <a:ext cx="23158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大阪府健康データダッシュボード</a:t>
            </a:r>
          </a:p>
        </p:txBody>
      </p:sp>
      <p:sp>
        <p:nvSpPr>
          <p:cNvPr id="24" name="テキスト ボックス 23">
            <a:extLst>
              <a:ext uri="{FF2B5EF4-FFF2-40B4-BE49-F238E27FC236}">
                <a16:creationId xmlns:a16="http://schemas.microsoft.com/office/drawing/2014/main" id="{19EC826C-D95E-494E-9991-7322893EF17B}"/>
              </a:ext>
            </a:extLst>
          </p:cNvPr>
          <p:cNvSpPr txBox="1"/>
          <p:nvPr/>
        </p:nvSpPr>
        <p:spPr>
          <a:xfrm>
            <a:off x="8531773" y="3093961"/>
            <a:ext cx="143069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・市町村</a:t>
            </a:r>
            <a:endParaRPr kumimoji="1" lang="en-US" altLang="ja-JP" sz="1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rPr>
              <a:t>・保健所　等</a:t>
            </a:r>
          </a:p>
        </p:txBody>
      </p:sp>
      <p:sp>
        <p:nvSpPr>
          <p:cNvPr id="25" name="テキスト ボックス 24">
            <a:extLst>
              <a:ext uri="{FF2B5EF4-FFF2-40B4-BE49-F238E27FC236}">
                <a16:creationId xmlns:a16="http://schemas.microsoft.com/office/drawing/2014/main" id="{ACEEA953-9075-4F30-9266-9A568908CE80}"/>
              </a:ext>
            </a:extLst>
          </p:cNvPr>
          <p:cNvSpPr txBox="1"/>
          <p:nvPr/>
        </p:nvSpPr>
        <p:spPr>
          <a:xfrm>
            <a:off x="8228448" y="2368393"/>
            <a:ext cx="293353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地域における</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健康施策の検討</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スライド番号プレースホルダー 3">
            <a:extLst>
              <a:ext uri="{FF2B5EF4-FFF2-40B4-BE49-F238E27FC236}">
                <a16:creationId xmlns:a16="http://schemas.microsoft.com/office/drawing/2014/main" id="{CFAB360F-F15B-475A-B7AD-88C5D9F5A84C}"/>
              </a:ext>
            </a:extLst>
          </p:cNvPr>
          <p:cNvSpPr>
            <a:spLocks noGrp="1"/>
          </p:cNvSpPr>
          <p:nvPr>
            <p:ph type="sldNum" sz="quarter" idx="12"/>
          </p:nvPr>
        </p:nvSpPr>
        <p:spPr>
          <a:xfrm>
            <a:off x="9448800" y="6492875"/>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28" name="テキスト ボックス 27">
            <a:extLst>
              <a:ext uri="{FF2B5EF4-FFF2-40B4-BE49-F238E27FC236}">
                <a16:creationId xmlns:a16="http://schemas.microsoft.com/office/drawing/2014/main" id="{C9FA865B-8798-4760-9C4C-E10BB3960B46}"/>
              </a:ext>
            </a:extLst>
          </p:cNvPr>
          <p:cNvSpPr txBox="1"/>
          <p:nvPr/>
        </p:nvSpPr>
        <p:spPr>
          <a:xfrm>
            <a:off x="0" y="0"/>
            <a:ext cx="12192000" cy="400110"/>
          </a:xfrm>
          <a:prstGeom prst="rect">
            <a:avLst/>
          </a:prstGeom>
          <a:solidFill>
            <a:schemeClr val="accent1"/>
          </a:solidFill>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❶</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-11</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 健康づくり課の取組実績③（大阪府健康データダッシュボード・地域健康カルテの更新</a:t>
            </a:r>
            <a:r>
              <a:rPr lang="ja-JP" altLang="en-US" sz="2000" b="1" dirty="0">
                <a:solidFill>
                  <a:prstClr val="white"/>
                </a:solidFill>
                <a:latin typeface="Meiryo UI" panose="020B0604030504040204" pitchFamily="50" charset="-128"/>
                <a:ea typeface="Meiryo UI" panose="020B0604030504040204" pitchFamily="50" charset="-128"/>
              </a:rPr>
              <a:t>）</a:t>
            </a:r>
            <a:endPar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1" name="タイトル 1">
            <a:extLst>
              <a:ext uri="{FF2B5EF4-FFF2-40B4-BE49-F238E27FC236}">
                <a16:creationId xmlns:a16="http://schemas.microsoft.com/office/drawing/2014/main" id="{D2586436-0344-4A9D-A7BC-E244B36DF7E5}"/>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地域住民の健康状態や生活習慣に関するデータを体系的に整理し、自治体における健康増進施策の</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立案・評価に活用することを目的とした「ダッシュボード」</a:t>
            </a:r>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a:t>
            </a: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地域健康カルテ」について内容を更新し公表</a:t>
            </a:r>
          </a:p>
        </p:txBody>
      </p:sp>
      <p:sp>
        <p:nvSpPr>
          <p:cNvPr id="32" name="正方形/長方形 31">
            <a:extLst>
              <a:ext uri="{FF2B5EF4-FFF2-40B4-BE49-F238E27FC236}">
                <a16:creationId xmlns:a16="http://schemas.microsoft.com/office/drawing/2014/main" id="{6DF0EBAE-2A89-4F6C-9725-18EEA8FACB22}"/>
              </a:ext>
            </a:extLst>
          </p:cNvPr>
          <p:cNvSpPr/>
          <p:nvPr/>
        </p:nvSpPr>
        <p:spPr>
          <a:xfrm>
            <a:off x="6561324" y="5042509"/>
            <a:ext cx="4600661" cy="1815491"/>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a:t>
            </a:r>
            <a:r>
              <a:rPr kumimoji="1" lang="ja-JP" altLang="en-US" sz="16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地域健康カルテ</a:t>
            </a:r>
            <a:r>
              <a:rPr kumimoji="1" lang="en-US" altLang="ja-JP" sz="16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rPr>
              <a:t>】</a:t>
            </a:r>
            <a:endPar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見やすさ</a:t>
            </a: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を改善</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●グラフや表の掲載だけでなく読み取れる　</a:t>
            </a:r>
            <a:endParaRPr kumimoji="1" lang="en-US" altLang="ja-JP"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地域課題についてもあわせて記載</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●各掲載項目に</a:t>
            </a:r>
            <a:r>
              <a:rPr kumimoji="1" lang="ja-JP" altLang="en-US"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府内順位と偏差値を記載</a:t>
            </a:r>
            <a:endPar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900" b="1" i="0" u="sng"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67E31B1F-5748-4B51-8FBA-882FEA86FFF5}"/>
              </a:ext>
            </a:extLst>
          </p:cNvPr>
          <p:cNvSpPr/>
          <p:nvPr/>
        </p:nvSpPr>
        <p:spPr>
          <a:xfrm>
            <a:off x="304011" y="4593872"/>
            <a:ext cx="4729789" cy="355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rPr>
              <a:t>■ 前年度からの改善ポイント</a:t>
            </a:r>
            <a:endParaRPr kumimoji="1" lang="en-US" altLang="ja-JP" sz="1400" b="1" i="0" u="none" strike="noStrike" kern="1200" cap="none" spc="0" normalizeH="0" baseline="0" noProof="0" dirty="0">
              <a:ln>
                <a:noFill/>
              </a:ln>
              <a:solidFill>
                <a:schemeClr val="accent1"/>
              </a:solidFill>
              <a:effectLst/>
              <a:uLnTx/>
              <a:uFillTx/>
              <a:latin typeface="BIZ UDPゴシック" panose="020B0400000000000000" pitchFamily="50" charset="-128"/>
              <a:ea typeface="BIZ UDPゴシック" panose="020B0400000000000000" pitchFamily="50" charset="-128"/>
            </a:endParaRPr>
          </a:p>
        </p:txBody>
      </p:sp>
      <p:pic>
        <p:nvPicPr>
          <p:cNvPr id="6" name="図 5" descr="挿絵 が含まれている画像&#10;&#10;AI によって生成されたコンテンツは間違っている可能性があります。">
            <a:extLst>
              <a:ext uri="{FF2B5EF4-FFF2-40B4-BE49-F238E27FC236}">
                <a16:creationId xmlns:a16="http://schemas.microsoft.com/office/drawing/2014/main" id="{F2E3D643-F825-EBDD-1EBD-4B5E4CC3F26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05" y="5047094"/>
            <a:ext cx="1312575" cy="1711490"/>
          </a:xfrm>
          <a:prstGeom prst="rect">
            <a:avLst/>
          </a:prstGeom>
        </p:spPr>
      </p:pic>
      <p:sp>
        <p:nvSpPr>
          <p:cNvPr id="16" name="テキスト ボックス 15">
            <a:extLst>
              <a:ext uri="{FF2B5EF4-FFF2-40B4-BE49-F238E27FC236}">
                <a16:creationId xmlns:a16="http://schemas.microsoft.com/office/drawing/2014/main" id="{171B7C6D-14CE-4863-BC96-012C860A7677}"/>
              </a:ext>
            </a:extLst>
          </p:cNvPr>
          <p:cNvSpPr txBox="1"/>
          <p:nvPr/>
        </p:nvSpPr>
        <p:spPr>
          <a:xfrm>
            <a:off x="6842402" y="2175736"/>
            <a:ext cx="185100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highlight>
                  <a:srgbClr val="FFFF00"/>
                </a:highlight>
                <a:uLnTx/>
                <a:uFillTx/>
                <a:latin typeface="BIZ UDPゴシック" panose="020B0400000000000000" pitchFamily="50" charset="-128"/>
                <a:ea typeface="BIZ UDPゴシック" panose="020B0400000000000000" pitchFamily="50" charset="-128"/>
              </a:rPr>
              <a:t>健康課題の把握</a:t>
            </a:r>
          </a:p>
        </p:txBody>
      </p:sp>
      <p:sp>
        <p:nvSpPr>
          <p:cNvPr id="35" name="楕円 34">
            <a:extLst>
              <a:ext uri="{FF2B5EF4-FFF2-40B4-BE49-F238E27FC236}">
                <a16:creationId xmlns:a16="http://schemas.microsoft.com/office/drawing/2014/main" id="{39FAA4B2-1A50-4EDB-90E0-1F27F46F38C1}"/>
              </a:ext>
            </a:extLst>
          </p:cNvPr>
          <p:cNvSpPr/>
          <p:nvPr/>
        </p:nvSpPr>
        <p:spPr>
          <a:xfrm>
            <a:off x="4590008" y="3023590"/>
            <a:ext cx="2358441" cy="916196"/>
          </a:xfrm>
          <a:prstGeom prst="ellipse">
            <a:avLst/>
          </a:prstGeom>
          <a:solidFill>
            <a:schemeClr val="accent1">
              <a:lumMod val="60000"/>
              <a:lumOff val="40000"/>
            </a:schemeClr>
          </a:solidFill>
          <a:ln w="12700" cap="flat" cmpd="sng" algn="ctr">
            <a:solidFill>
              <a:sysClr val="window" lastClr="FFFFFF"/>
            </a:solidFill>
            <a:prstDash val="solid"/>
            <a:miter lim="800000"/>
          </a:ln>
          <a:effectLst/>
        </p:spPr>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ja-JP" altLang="en-US" sz="1100" b="1"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6" name="テキスト ボックス 35">
            <a:extLst>
              <a:ext uri="{FF2B5EF4-FFF2-40B4-BE49-F238E27FC236}">
                <a16:creationId xmlns:a16="http://schemas.microsoft.com/office/drawing/2014/main" id="{D89D1B1F-5121-451A-AA53-978DFDBF4253}"/>
              </a:ext>
            </a:extLst>
          </p:cNvPr>
          <p:cNvSpPr txBox="1"/>
          <p:nvPr/>
        </p:nvSpPr>
        <p:spPr>
          <a:xfrm>
            <a:off x="4830456" y="3328545"/>
            <a:ext cx="231580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地域健康カルテ</a:t>
            </a:r>
          </a:p>
        </p:txBody>
      </p:sp>
      <p:sp>
        <p:nvSpPr>
          <p:cNvPr id="37" name="テキスト ボックス 36">
            <a:extLst>
              <a:ext uri="{FF2B5EF4-FFF2-40B4-BE49-F238E27FC236}">
                <a16:creationId xmlns:a16="http://schemas.microsoft.com/office/drawing/2014/main" id="{4E9F0935-DC23-4E6D-A80E-3288AB5A6DDA}"/>
              </a:ext>
            </a:extLst>
          </p:cNvPr>
          <p:cNvSpPr txBox="1"/>
          <p:nvPr/>
        </p:nvSpPr>
        <p:spPr>
          <a:xfrm>
            <a:off x="4791439" y="2237649"/>
            <a:ext cx="21215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市町村等の地域単位で</a:t>
            </a:r>
            <a:endParaRPr kumimoji="1" lang="en-US" altLang="ja-JP"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グラフ化等をすることができ、地域間の比較も容易</a:t>
            </a:r>
            <a:endParaRPr kumimoji="1" lang="en-US" altLang="ja-JP"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p:txBody>
      </p:sp>
      <p:sp>
        <p:nvSpPr>
          <p:cNvPr id="38" name="テキスト ボックス 37">
            <a:extLst>
              <a:ext uri="{FF2B5EF4-FFF2-40B4-BE49-F238E27FC236}">
                <a16:creationId xmlns:a16="http://schemas.microsoft.com/office/drawing/2014/main" id="{7AB8F940-EC0C-46B2-ABFA-F7A5B1AD97C1}"/>
              </a:ext>
            </a:extLst>
          </p:cNvPr>
          <p:cNvSpPr txBox="1"/>
          <p:nvPr/>
        </p:nvSpPr>
        <p:spPr>
          <a:xfrm>
            <a:off x="4826939" y="3898680"/>
            <a:ext cx="21215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ダッシュボード掲載項目のうち主要な項目等を</a:t>
            </a:r>
            <a:endParaRPr kumimoji="1" lang="en-US" altLang="ja-JP"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rPr>
              <a:t>とりまめ市町村毎に作成</a:t>
            </a:r>
            <a:endParaRPr kumimoji="1" lang="en-US" altLang="ja-JP" sz="1400" b="1" i="0" u="none" strike="noStrike" kern="1200" cap="none" spc="0" normalizeH="0" baseline="0" noProof="0" dirty="0">
              <a:ln>
                <a:noFill/>
              </a:ln>
              <a:solidFill>
                <a:srgbClr val="4472C4"/>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237251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99AB755-2A07-4833-A7A7-8C4515816EFD}"/>
              </a:ext>
            </a:extLst>
          </p:cNvPr>
          <p:cNvPicPr>
            <a:picLocks noChangeAspect="1"/>
          </p:cNvPicPr>
          <p:nvPr/>
        </p:nvPicPr>
        <p:blipFill>
          <a:blip r:embed="rId2"/>
          <a:stretch>
            <a:fillRect/>
          </a:stretch>
        </p:blipFill>
        <p:spPr>
          <a:xfrm>
            <a:off x="6237460" y="463304"/>
            <a:ext cx="5632827" cy="3168466"/>
          </a:xfrm>
          <a:prstGeom prst="rect">
            <a:avLst/>
          </a:prstGeom>
        </p:spPr>
      </p:pic>
      <p:pic>
        <p:nvPicPr>
          <p:cNvPr id="5" name="図 4">
            <a:extLst>
              <a:ext uri="{FF2B5EF4-FFF2-40B4-BE49-F238E27FC236}">
                <a16:creationId xmlns:a16="http://schemas.microsoft.com/office/drawing/2014/main" id="{D9207DF1-194C-46E7-8878-A498C136DDC1}"/>
              </a:ext>
            </a:extLst>
          </p:cNvPr>
          <p:cNvPicPr>
            <a:picLocks noChangeAspect="1"/>
          </p:cNvPicPr>
          <p:nvPr/>
        </p:nvPicPr>
        <p:blipFill>
          <a:blip r:embed="rId3"/>
          <a:stretch>
            <a:fillRect/>
          </a:stretch>
        </p:blipFill>
        <p:spPr>
          <a:xfrm>
            <a:off x="6237462" y="3689535"/>
            <a:ext cx="5632825" cy="3168465"/>
          </a:xfrm>
          <a:prstGeom prst="rect">
            <a:avLst/>
          </a:prstGeom>
        </p:spPr>
      </p:pic>
      <p:sp>
        <p:nvSpPr>
          <p:cNvPr id="3" name="スライド番号プレースホルダー 3">
            <a:extLst>
              <a:ext uri="{FF2B5EF4-FFF2-40B4-BE49-F238E27FC236}">
                <a16:creationId xmlns:a16="http://schemas.microsoft.com/office/drawing/2014/main" id="{264328D6-2C88-3E68-4120-9CE454DC0D0C}"/>
              </a:ext>
            </a:extLst>
          </p:cNvPr>
          <p:cNvSpPr txBox="1">
            <a:spLocks/>
          </p:cNvSpPr>
          <p:nvPr/>
        </p:nvSpPr>
        <p:spPr>
          <a:xfrm>
            <a:off x="9448800" y="6492875"/>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138760CC-92B4-40BA-9381-8DD67A3831C2}" type="slidenum">
              <a:rPr lang="ja-JP" altLang="en-US" sz="1500" smtClean="0">
                <a:solidFill>
                  <a:prstClr val="black">
                    <a:tint val="75000"/>
                  </a:prstClr>
                </a:solidFill>
                <a:latin typeface="Meiryo UI" panose="020B0604030504040204" pitchFamily="50" charset="-128"/>
                <a:ea typeface="Meiryo UI" panose="020B0604030504040204" pitchFamily="50" charset="-128"/>
              </a:rPr>
              <a:pPr>
                <a:defRPr/>
              </a:pPr>
              <a:t>17</a:t>
            </a:fld>
            <a:endParaRPr lang="ja-JP" altLang="en-US" sz="1500" dirty="0">
              <a:solidFill>
                <a:prstClr val="black">
                  <a:tint val="75000"/>
                </a:prstClr>
              </a:solidFill>
              <a:latin typeface="Meiryo UI" panose="020B0604030504040204" pitchFamily="50" charset="-128"/>
              <a:ea typeface="Meiryo UI" panose="020B0604030504040204" pitchFamily="50" charset="-128"/>
            </a:endParaRPr>
          </a:p>
        </p:txBody>
      </p:sp>
      <p:pic>
        <p:nvPicPr>
          <p:cNvPr id="6" name="図 5">
            <a:extLst>
              <a:ext uri="{FF2B5EF4-FFF2-40B4-BE49-F238E27FC236}">
                <a16:creationId xmlns:a16="http://schemas.microsoft.com/office/drawing/2014/main" id="{18D74567-E52E-4466-B8DC-04924BB49D88}"/>
              </a:ext>
            </a:extLst>
          </p:cNvPr>
          <p:cNvPicPr>
            <a:picLocks noChangeAspect="1"/>
          </p:cNvPicPr>
          <p:nvPr/>
        </p:nvPicPr>
        <p:blipFill>
          <a:blip r:embed="rId4"/>
          <a:stretch>
            <a:fillRect/>
          </a:stretch>
        </p:blipFill>
        <p:spPr>
          <a:xfrm>
            <a:off x="160855" y="463304"/>
            <a:ext cx="5632828" cy="3168466"/>
          </a:xfrm>
          <a:prstGeom prst="rect">
            <a:avLst/>
          </a:prstGeom>
        </p:spPr>
      </p:pic>
      <p:pic>
        <p:nvPicPr>
          <p:cNvPr id="7" name="図 6">
            <a:extLst>
              <a:ext uri="{FF2B5EF4-FFF2-40B4-BE49-F238E27FC236}">
                <a16:creationId xmlns:a16="http://schemas.microsoft.com/office/drawing/2014/main" id="{0B4ADD41-59E1-43C8-8C64-796F74AE19C8}"/>
              </a:ext>
            </a:extLst>
          </p:cNvPr>
          <p:cNvPicPr>
            <a:picLocks noChangeAspect="1"/>
          </p:cNvPicPr>
          <p:nvPr/>
        </p:nvPicPr>
        <p:blipFill>
          <a:blip r:embed="rId5"/>
          <a:stretch>
            <a:fillRect/>
          </a:stretch>
        </p:blipFill>
        <p:spPr>
          <a:xfrm>
            <a:off x="262518" y="3746720"/>
            <a:ext cx="5531165" cy="3111280"/>
          </a:xfrm>
          <a:prstGeom prst="rect">
            <a:avLst/>
          </a:prstGeom>
        </p:spPr>
      </p:pic>
      <p:sp>
        <p:nvSpPr>
          <p:cNvPr id="8" name="テキスト ボックス 7">
            <a:extLst>
              <a:ext uri="{FF2B5EF4-FFF2-40B4-BE49-F238E27FC236}">
                <a16:creationId xmlns:a16="http://schemas.microsoft.com/office/drawing/2014/main" id="{2DDF4C0D-ACB3-4307-820C-B035D5F138CB}"/>
              </a:ext>
            </a:extLst>
          </p:cNvPr>
          <p:cNvSpPr txBox="1"/>
          <p:nvPr/>
        </p:nvSpPr>
        <p:spPr>
          <a:xfrm>
            <a:off x="5888052" y="71355"/>
            <a:ext cx="2130943" cy="276999"/>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en-US" altLang="ja-JP" sz="1200" b="1" dirty="0">
                <a:latin typeface="BIZ UDPゴシック" panose="020B0400000000000000" pitchFamily="50" charset="-128"/>
                <a:ea typeface="BIZ UDPゴシック" panose="020B0400000000000000" pitchFamily="50" charset="-128"/>
              </a:rPr>
              <a:t>R</a:t>
            </a:r>
            <a:r>
              <a:rPr kumimoji="1" lang="ja-JP" altLang="en-US" sz="1200" b="1" dirty="0">
                <a:latin typeface="BIZ UDPゴシック" panose="020B0400000000000000" pitchFamily="50" charset="-128"/>
                <a:ea typeface="BIZ UDPゴシック" panose="020B0400000000000000" pitchFamily="50" charset="-128"/>
              </a:rPr>
              <a:t>７年度版（抜粋）</a:t>
            </a:r>
            <a:endParaRPr kumimoji="1" lang="en-US" altLang="ja-JP" sz="12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49A38B3-5D74-4447-85C7-BE812755FD14}"/>
              </a:ext>
            </a:extLst>
          </p:cNvPr>
          <p:cNvSpPr txBox="1"/>
          <p:nvPr/>
        </p:nvSpPr>
        <p:spPr>
          <a:xfrm>
            <a:off x="88955" y="71355"/>
            <a:ext cx="2130943" cy="307777"/>
          </a:xfrm>
          <a:prstGeom prst="rect">
            <a:avLst/>
          </a:prstGeom>
          <a:solidFill>
            <a:schemeClr val="accent2">
              <a:lumMod val="20000"/>
              <a:lumOff val="80000"/>
            </a:schemeClr>
          </a:solidFill>
          <a:ln>
            <a:solidFill>
              <a:schemeClr val="accent1"/>
            </a:solidFill>
          </a:ln>
        </p:spPr>
        <p:txBody>
          <a:bodyPr wrap="square" rtlCol="0">
            <a:spAutoFit/>
          </a:bodyPr>
          <a:lstStyle/>
          <a:p>
            <a:pPr algn="ctr"/>
            <a:r>
              <a:rPr kumimoji="1" lang="en-US" altLang="ja-JP" sz="1400" b="1" dirty="0">
                <a:latin typeface="BIZ UDPゴシック" panose="020B0400000000000000" pitchFamily="50" charset="-128"/>
                <a:ea typeface="BIZ UDPゴシック" panose="020B0400000000000000" pitchFamily="50" charset="-128"/>
              </a:rPr>
              <a:t>R</a:t>
            </a:r>
            <a:r>
              <a:rPr lang="ja-JP" altLang="en-US" sz="1400" b="1" dirty="0">
                <a:latin typeface="BIZ UDPゴシック" panose="020B0400000000000000" pitchFamily="50" charset="-128"/>
                <a:ea typeface="BIZ UDPゴシック" panose="020B0400000000000000" pitchFamily="50" charset="-128"/>
              </a:rPr>
              <a:t>６</a:t>
            </a:r>
            <a:r>
              <a:rPr kumimoji="1" lang="ja-JP" altLang="en-US" sz="1400" b="1" dirty="0">
                <a:latin typeface="BIZ UDPゴシック" panose="020B0400000000000000" pitchFamily="50" charset="-128"/>
                <a:ea typeface="BIZ UDPゴシック" panose="020B0400000000000000" pitchFamily="50" charset="-128"/>
              </a:rPr>
              <a:t>年度版（抜粋）</a:t>
            </a:r>
            <a:endParaRPr lang="en-US" altLang="ja-JP" sz="1400" b="1" dirty="0">
              <a:latin typeface="BIZ UDPゴシック" panose="020B0400000000000000" pitchFamily="50" charset="-128"/>
              <a:ea typeface="BIZ UDPゴシック" panose="020B0400000000000000" pitchFamily="50" charset="-128"/>
            </a:endParaRPr>
          </a:p>
        </p:txBody>
      </p:sp>
      <p:sp>
        <p:nvSpPr>
          <p:cNvPr id="10" name="矢印: 五方向 9">
            <a:extLst>
              <a:ext uri="{FF2B5EF4-FFF2-40B4-BE49-F238E27FC236}">
                <a16:creationId xmlns:a16="http://schemas.microsoft.com/office/drawing/2014/main" id="{CE82ED0B-58DD-4F8E-9749-DC0403545A8A}"/>
              </a:ext>
            </a:extLst>
          </p:cNvPr>
          <p:cNvSpPr/>
          <p:nvPr/>
        </p:nvSpPr>
        <p:spPr>
          <a:xfrm>
            <a:off x="5684668" y="3111280"/>
            <a:ext cx="276115" cy="1536192"/>
          </a:xfrm>
          <a:prstGeom prst="homePlat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611ACE01-4991-43CD-BD2F-3AF066B83B4E}"/>
              </a:ext>
            </a:extLst>
          </p:cNvPr>
          <p:cNvSpPr txBox="1"/>
          <p:nvPr/>
        </p:nvSpPr>
        <p:spPr>
          <a:xfrm>
            <a:off x="9787128" y="2359150"/>
            <a:ext cx="2066544" cy="830997"/>
          </a:xfrm>
          <a:prstGeom prst="rect">
            <a:avLst/>
          </a:prstGeom>
          <a:solidFill>
            <a:schemeClr val="accent1">
              <a:lumMod val="20000"/>
              <a:lumOff val="80000"/>
            </a:schemeClr>
          </a:solid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改善点</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市町村間での比較を容易に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できるよう１画面で</a:t>
            </a:r>
            <a:r>
              <a:rPr lang="en-US" altLang="ja-JP" sz="1200" dirty="0">
                <a:latin typeface="Meiryo UI" panose="020B0604030504040204" pitchFamily="50" charset="-128"/>
                <a:ea typeface="Meiryo UI" panose="020B0604030504040204" pitchFamily="50" charset="-128"/>
              </a:rPr>
              <a:t>43</a:t>
            </a:r>
            <a:r>
              <a:rPr lang="ja-JP" altLang="en-US" sz="1200" dirty="0">
                <a:latin typeface="Meiryo UI" panose="020B0604030504040204" pitchFamily="50" charset="-128"/>
                <a:ea typeface="Meiryo UI" panose="020B0604030504040204" pitchFamily="50" charset="-128"/>
              </a:rPr>
              <a:t>市町村 </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を表示</a:t>
            </a:r>
            <a:endParaRPr lang="en-US" altLang="ja-JP" sz="1200" dirty="0">
              <a:latin typeface="Meiryo UI" panose="020B0604030504040204" pitchFamily="50" charset="-128"/>
              <a:ea typeface="Meiryo UI" panose="020B0604030504040204" pitchFamily="50" charset="-128"/>
            </a:endParaRPr>
          </a:p>
        </p:txBody>
      </p:sp>
      <p:sp>
        <p:nvSpPr>
          <p:cNvPr id="12" name="テキスト ボックス 11">
            <a:extLst>
              <a:ext uri="{FF2B5EF4-FFF2-40B4-BE49-F238E27FC236}">
                <a16:creationId xmlns:a16="http://schemas.microsoft.com/office/drawing/2014/main" id="{3578BC9A-DDFB-4630-ADBD-9EB6CF2A0147}"/>
              </a:ext>
            </a:extLst>
          </p:cNvPr>
          <p:cNvSpPr txBox="1"/>
          <p:nvPr/>
        </p:nvSpPr>
        <p:spPr>
          <a:xfrm>
            <a:off x="9725726" y="5844440"/>
            <a:ext cx="2144561" cy="830997"/>
          </a:xfrm>
          <a:prstGeom prst="rect">
            <a:avLst/>
          </a:prstGeom>
          <a:solidFill>
            <a:schemeClr val="accent1">
              <a:lumMod val="20000"/>
              <a:lumOff val="80000"/>
            </a:schemeClr>
          </a:solid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改善点</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市町村間の該当者の比較が出来るよう、実数ではなく、割合で表記</a:t>
            </a:r>
            <a:endParaRPr lang="en-US" altLang="ja-JP" sz="12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DA469273-5A58-4C2A-9B4E-9C2848E5D1E0}"/>
              </a:ext>
            </a:extLst>
          </p:cNvPr>
          <p:cNvSpPr txBox="1"/>
          <p:nvPr/>
        </p:nvSpPr>
        <p:spPr>
          <a:xfrm>
            <a:off x="88955" y="440221"/>
            <a:ext cx="2066544" cy="307777"/>
          </a:xfrm>
          <a:prstGeom prst="rect">
            <a:avLst/>
          </a:prstGeom>
          <a:solidFill>
            <a:schemeClr val="accent6">
              <a:lumMod val="20000"/>
              <a:lumOff val="80000"/>
            </a:schemeClr>
          </a:solid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＜特定健診受診率＞</a:t>
            </a:r>
            <a:endParaRPr lang="en-US" altLang="ja-JP" sz="1400" b="1" dirty="0">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2AF9768F-9D6F-4D00-90B3-EEC239BCCE2B}"/>
              </a:ext>
            </a:extLst>
          </p:cNvPr>
          <p:cNvSpPr txBox="1"/>
          <p:nvPr/>
        </p:nvSpPr>
        <p:spPr>
          <a:xfrm>
            <a:off x="5890530" y="382456"/>
            <a:ext cx="2066544" cy="307777"/>
          </a:xfrm>
          <a:prstGeom prst="rect">
            <a:avLst/>
          </a:prstGeom>
          <a:solidFill>
            <a:schemeClr val="accent6">
              <a:lumMod val="20000"/>
              <a:lumOff val="80000"/>
            </a:schemeClr>
          </a:solid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＜特定健診受診率＞</a:t>
            </a:r>
            <a:endParaRPr lang="en-US" altLang="ja-JP" sz="14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3807F9FE-7F4D-43D9-9F8B-D00D98C90950}"/>
              </a:ext>
            </a:extLst>
          </p:cNvPr>
          <p:cNvSpPr txBox="1"/>
          <p:nvPr/>
        </p:nvSpPr>
        <p:spPr>
          <a:xfrm>
            <a:off x="321713" y="3712836"/>
            <a:ext cx="2066544" cy="307777"/>
          </a:xfrm>
          <a:prstGeom prst="rect">
            <a:avLst/>
          </a:prstGeom>
          <a:solidFill>
            <a:schemeClr val="accent6">
              <a:lumMod val="20000"/>
              <a:lumOff val="80000"/>
            </a:schemeClr>
          </a:solid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＜メタボ該当者＞</a:t>
            </a:r>
            <a:endParaRPr lang="en-US" altLang="ja-JP" sz="14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B903F82-D02C-45C3-B8DC-F6F8F8CDCA6B}"/>
              </a:ext>
            </a:extLst>
          </p:cNvPr>
          <p:cNvSpPr txBox="1"/>
          <p:nvPr/>
        </p:nvSpPr>
        <p:spPr>
          <a:xfrm>
            <a:off x="6070362" y="3708911"/>
            <a:ext cx="2066544" cy="307777"/>
          </a:xfrm>
          <a:prstGeom prst="rect">
            <a:avLst/>
          </a:prstGeom>
          <a:solidFill>
            <a:schemeClr val="accent6">
              <a:lumMod val="20000"/>
              <a:lumOff val="80000"/>
            </a:schemeClr>
          </a:solidFill>
        </p:spPr>
        <p:txBody>
          <a:bodyPr wrap="square" rtlCol="0" anchor="ctr">
            <a:spAutoFit/>
          </a:bodyPr>
          <a:lstStyle/>
          <a:p>
            <a:pPr algn="ctr"/>
            <a:r>
              <a:rPr lang="ja-JP" altLang="en-US" sz="1400" b="1" dirty="0">
                <a:latin typeface="Meiryo UI" panose="020B0604030504040204" pitchFamily="50" charset="-128"/>
                <a:ea typeface="Meiryo UI" panose="020B0604030504040204" pitchFamily="50" charset="-128"/>
              </a:rPr>
              <a:t>＜メタボ該当者＞</a:t>
            </a:r>
            <a:endParaRPr lang="en-US" altLang="ja-JP" sz="1400" b="1" dirty="0">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B5602483-4B62-4E3E-805B-531484466DD3}"/>
              </a:ext>
            </a:extLst>
          </p:cNvPr>
          <p:cNvSpPr txBox="1"/>
          <p:nvPr/>
        </p:nvSpPr>
        <p:spPr>
          <a:xfrm>
            <a:off x="3396236" y="2359150"/>
            <a:ext cx="2066544" cy="830997"/>
          </a:xfrm>
          <a:prstGeom prst="rect">
            <a:avLst/>
          </a:prstGeom>
          <a:solidFill>
            <a:schemeClr val="accent1">
              <a:lumMod val="20000"/>
              <a:lumOff val="80000"/>
            </a:schemeClr>
          </a:solid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課題</a:t>
            </a:r>
            <a:r>
              <a:rPr kumimoji="1" lang="en-US" altLang="ja-JP" sz="1200" dirty="0">
                <a:latin typeface="Meiryo UI" panose="020B0604030504040204" pitchFamily="50" charset="-128"/>
                <a:ea typeface="Meiryo UI" panose="020B0604030504040204" pitchFamily="50" charset="-128"/>
              </a:rPr>
              <a:t>】</a:t>
            </a:r>
          </a:p>
          <a:p>
            <a:r>
              <a:rPr kumimoji="1" lang="ja-JP" altLang="en-US" sz="1200" dirty="0">
                <a:latin typeface="Meiryo UI" panose="020B0604030504040204" pitchFamily="50" charset="-128"/>
                <a:ea typeface="Meiryo UI" panose="020B0604030504040204" pitchFamily="50" charset="-128"/>
              </a:rPr>
              <a:t>１画面に表示される市町村が限られ、全体での立ち位置が　わかりづらかった</a:t>
            </a:r>
            <a:endParaRPr kumimoji="1" lang="en-US" altLang="ja-JP" sz="1200"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CCBEA5A2-DB89-4659-A953-BAE345201F92}"/>
              </a:ext>
            </a:extLst>
          </p:cNvPr>
          <p:cNvSpPr txBox="1"/>
          <p:nvPr/>
        </p:nvSpPr>
        <p:spPr>
          <a:xfrm>
            <a:off x="3460058" y="5844439"/>
            <a:ext cx="2066544" cy="830997"/>
          </a:xfrm>
          <a:prstGeom prst="rect">
            <a:avLst/>
          </a:prstGeom>
          <a:solidFill>
            <a:schemeClr val="accent1">
              <a:lumMod val="20000"/>
              <a:lumOff val="80000"/>
            </a:schemeClr>
          </a:solidFill>
        </p:spPr>
        <p:txBody>
          <a:bodyPr wrap="squar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課題</a:t>
            </a:r>
            <a:r>
              <a:rPr kumimoji="1" lang="en-US" altLang="ja-JP" sz="1200" dirty="0">
                <a:latin typeface="Meiryo UI" panose="020B0604030504040204" pitchFamily="50" charset="-128"/>
                <a:ea typeface="Meiryo UI" panose="020B0604030504040204" pitchFamily="50" charset="-128"/>
              </a:rPr>
              <a:t>】</a:t>
            </a:r>
          </a:p>
          <a:p>
            <a:r>
              <a:rPr lang="ja-JP" altLang="en-US" sz="1200" dirty="0">
                <a:latin typeface="Meiryo UI" panose="020B0604030504040204" pitchFamily="50" charset="-128"/>
                <a:ea typeface="Meiryo UI" panose="020B0604030504040204" pitchFamily="50" charset="-128"/>
              </a:rPr>
              <a:t>実数表示のため、規模の大きい市町村ほど、該当者数が多く表示されていた</a:t>
            </a:r>
            <a:endParaRPr kumimoji="1" lang="en-US" altLang="ja-JP"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74448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2F26FC11-D08A-4A37-7188-D834EF53131A}"/>
              </a:ext>
            </a:extLst>
          </p:cNvPr>
          <p:cNvPicPr>
            <a:picLocks noChangeAspect="1"/>
          </p:cNvPicPr>
          <p:nvPr/>
        </p:nvPicPr>
        <p:blipFill>
          <a:blip r:embed="rId2"/>
          <a:stretch>
            <a:fillRect/>
          </a:stretch>
        </p:blipFill>
        <p:spPr>
          <a:xfrm>
            <a:off x="8055429" y="5188857"/>
            <a:ext cx="2374446" cy="1551214"/>
          </a:xfrm>
          <a:prstGeom prst="rect">
            <a:avLst/>
          </a:prstGeom>
        </p:spPr>
      </p:pic>
      <p:pic>
        <p:nvPicPr>
          <p:cNvPr id="31" name="図 30">
            <a:extLst>
              <a:ext uri="{FF2B5EF4-FFF2-40B4-BE49-F238E27FC236}">
                <a16:creationId xmlns:a16="http://schemas.microsoft.com/office/drawing/2014/main" id="{581C5A05-F791-893B-05D8-85C1859EFF23}"/>
              </a:ext>
            </a:extLst>
          </p:cNvPr>
          <p:cNvPicPr>
            <a:picLocks noChangeAspect="1"/>
          </p:cNvPicPr>
          <p:nvPr/>
        </p:nvPicPr>
        <p:blipFill>
          <a:blip r:embed="rId3"/>
          <a:stretch>
            <a:fillRect/>
          </a:stretch>
        </p:blipFill>
        <p:spPr>
          <a:xfrm>
            <a:off x="5878286" y="4671786"/>
            <a:ext cx="1939018" cy="1537607"/>
          </a:xfrm>
          <a:prstGeom prst="rect">
            <a:avLst/>
          </a:prstGeom>
        </p:spPr>
      </p:pic>
      <p:pic>
        <p:nvPicPr>
          <p:cNvPr id="30" name="図 29">
            <a:extLst>
              <a:ext uri="{FF2B5EF4-FFF2-40B4-BE49-F238E27FC236}">
                <a16:creationId xmlns:a16="http://schemas.microsoft.com/office/drawing/2014/main" id="{E08499F9-9381-4CD7-573F-2634D83FF890}"/>
              </a:ext>
            </a:extLst>
          </p:cNvPr>
          <p:cNvPicPr>
            <a:picLocks noChangeAspect="1"/>
          </p:cNvPicPr>
          <p:nvPr/>
        </p:nvPicPr>
        <p:blipFill>
          <a:blip r:embed="rId4"/>
          <a:stretch>
            <a:fillRect/>
          </a:stretch>
        </p:blipFill>
        <p:spPr>
          <a:xfrm>
            <a:off x="3701143" y="4671786"/>
            <a:ext cx="1898196" cy="1537607"/>
          </a:xfrm>
          <a:prstGeom prst="rect">
            <a:avLst/>
          </a:prstGeom>
        </p:spPr>
      </p:pic>
      <p:pic>
        <p:nvPicPr>
          <p:cNvPr id="27" name="図 26">
            <a:extLst>
              <a:ext uri="{FF2B5EF4-FFF2-40B4-BE49-F238E27FC236}">
                <a16:creationId xmlns:a16="http://schemas.microsoft.com/office/drawing/2014/main" id="{BE2C9994-0738-39D3-848E-AA4C1A9993FC}"/>
              </a:ext>
            </a:extLst>
          </p:cNvPr>
          <p:cNvPicPr>
            <a:picLocks noChangeAspect="1"/>
          </p:cNvPicPr>
          <p:nvPr/>
        </p:nvPicPr>
        <p:blipFill>
          <a:blip r:embed="rId5"/>
          <a:stretch>
            <a:fillRect/>
          </a:stretch>
        </p:blipFill>
        <p:spPr>
          <a:xfrm>
            <a:off x="1678214" y="4671786"/>
            <a:ext cx="1905000" cy="1544411"/>
          </a:xfrm>
          <a:prstGeom prst="rect">
            <a:avLst/>
          </a:prstGeom>
        </p:spPr>
      </p:pic>
      <p:pic>
        <p:nvPicPr>
          <p:cNvPr id="23" name="図 22">
            <a:extLst>
              <a:ext uri="{FF2B5EF4-FFF2-40B4-BE49-F238E27FC236}">
                <a16:creationId xmlns:a16="http://schemas.microsoft.com/office/drawing/2014/main" id="{38C15842-7DE5-7412-396D-15DC44B3DDF5}"/>
              </a:ext>
            </a:extLst>
          </p:cNvPr>
          <p:cNvPicPr>
            <a:picLocks noChangeAspect="1"/>
          </p:cNvPicPr>
          <p:nvPr/>
        </p:nvPicPr>
        <p:blipFill>
          <a:blip r:embed="rId6"/>
          <a:stretch>
            <a:fillRect/>
          </a:stretch>
        </p:blipFill>
        <p:spPr>
          <a:xfrm>
            <a:off x="7964714" y="2630715"/>
            <a:ext cx="2578554" cy="1945821"/>
          </a:xfrm>
          <a:prstGeom prst="rect">
            <a:avLst/>
          </a:prstGeom>
        </p:spPr>
      </p:pic>
      <p:pic>
        <p:nvPicPr>
          <p:cNvPr id="21" name="図 20">
            <a:extLst>
              <a:ext uri="{FF2B5EF4-FFF2-40B4-BE49-F238E27FC236}">
                <a16:creationId xmlns:a16="http://schemas.microsoft.com/office/drawing/2014/main" id="{48191F25-918E-889F-AADD-DDD2541B8AC0}"/>
              </a:ext>
            </a:extLst>
          </p:cNvPr>
          <p:cNvPicPr>
            <a:picLocks noChangeAspect="1"/>
          </p:cNvPicPr>
          <p:nvPr/>
        </p:nvPicPr>
        <p:blipFill>
          <a:blip r:embed="rId7"/>
          <a:stretch>
            <a:fillRect/>
          </a:stretch>
        </p:blipFill>
        <p:spPr>
          <a:xfrm>
            <a:off x="4626429" y="1814286"/>
            <a:ext cx="1694089" cy="1353911"/>
          </a:xfrm>
          <a:prstGeom prst="rect">
            <a:avLst/>
          </a:prstGeom>
        </p:spPr>
      </p:pic>
      <p:pic>
        <p:nvPicPr>
          <p:cNvPr id="20" name="図 19">
            <a:extLst>
              <a:ext uri="{FF2B5EF4-FFF2-40B4-BE49-F238E27FC236}">
                <a16:creationId xmlns:a16="http://schemas.microsoft.com/office/drawing/2014/main" id="{F4FF6635-FFEE-415B-6434-7F9D40E40C0D}"/>
              </a:ext>
            </a:extLst>
          </p:cNvPr>
          <p:cNvPicPr>
            <a:picLocks noChangeAspect="1"/>
          </p:cNvPicPr>
          <p:nvPr/>
        </p:nvPicPr>
        <p:blipFill>
          <a:blip r:embed="rId8"/>
          <a:stretch>
            <a:fillRect/>
          </a:stretch>
        </p:blipFill>
        <p:spPr>
          <a:xfrm>
            <a:off x="1678215" y="1723572"/>
            <a:ext cx="2809875" cy="2707821"/>
          </a:xfrm>
          <a:prstGeom prst="rect">
            <a:avLst/>
          </a:prstGeom>
        </p:spPr>
      </p:pic>
      <p:pic>
        <p:nvPicPr>
          <p:cNvPr id="19" name="図 18">
            <a:extLst>
              <a:ext uri="{FF2B5EF4-FFF2-40B4-BE49-F238E27FC236}">
                <a16:creationId xmlns:a16="http://schemas.microsoft.com/office/drawing/2014/main" id="{048E91D4-8919-7000-8C4C-52D51292659C}"/>
              </a:ext>
            </a:extLst>
          </p:cNvPr>
          <p:cNvPicPr>
            <a:picLocks noChangeAspect="1"/>
          </p:cNvPicPr>
          <p:nvPr/>
        </p:nvPicPr>
        <p:blipFill>
          <a:blip r:embed="rId9"/>
          <a:stretch>
            <a:fillRect/>
          </a:stretch>
        </p:blipFill>
        <p:spPr>
          <a:xfrm>
            <a:off x="9280071" y="226786"/>
            <a:ext cx="1211036" cy="2292804"/>
          </a:xfrm>
          <a:prstGeom prst="rect">
            <a:avLst/>
          </a:prstGeom>
        </p:spPr>
      </p:pic>
      <p:pic>
        <p:nvPicPr>
          <p:cNvPr id="18" name="図 17">
            <a:extLst>
              <a:ext uri="{FF2B5EF4-FFF2-40B4-BE49-F238E27FC236}">
                <a16:creationId xmlns:a16="http://schemas.microsoft.com/office/drawing/2014/main" id="{4C62EF5C-B380-00A6-C976-26FF29CB73D0}"/>
              </a:ext>
            </a:extLst>
          </p:cNvPr>
          <p:cNvPicPr>
            <a:picLocks noChangeAspect="1"/>
          </p:cNvPicPr>
          <p:nvPr/>
        </p:nvPicPr>
        <p:blipFill>
          <a:blip r:embed="rId10"/>
          <a:stretch>
            <a:fillRect/>
          </a:stretch>
        </p:blipFill>
        <p:spPr>
          <a:xfrm>
            <a:off x="7874000" y="226786"/>
            <a:ext cx="1415143" cy="2292804"/>
          </a:xfrm>
          <a:prstGeom prst="rect">
            <a:avLst/>
          </a:prstGeom>
        </p:spPr>
      </p:pic>
      <p:pic>
        <p:nvPicPr>
          <p:cNvPr id="17" name="図 16">
            <a:extLst>
              <a:ext uri="{FF2B5EF4-FFF2-40B4-BE49-F238E27FC236}">
                <a16:creationId xmlns:a16="http://schemas.microsoft.com/office/drawing/2014/main" id="{BE24A3DD-92AE-E106-8FED-0E472D0DD122}"/>
              </a:ext>
            </a:extLst>
          </p:cNvPr>
          <p:cNvPicPr>
            <a:picLocks noChangeAspect="1"/>
          </p:cNvPicPr>
          <p:nvPr/>
        </p:nvPicPr>
        <p:blipFill>
          <a:blip r:embed="rId11"/>
          <a:stretch>
            <a:fillRect/>
          </a:stretch>
        </p:blipFill>
        <p:spPr>
          <a:xfrm>
            <a:off x="5878286" y="453572"/>
            <a:ext cx="2000250" cy="1367518"/>
          </a:xfrm>
          <a:prstGeom prst="rect">
            <a:avLst/>
          </a:prstGeom>
        </p:spPr>
      </p:pic>
      <p:sp>
        <p:nvSpPr>
          <p:cNvPr id="2" name="角丸四角形 1">
            <a:extLst>
              <a:ext uri="{FF2B5EF4-FFF2-40B4-BE49-F238E27FC236}">
                <a16:creationId xmlns:a16="http://schemas.microsoft.com/office/drawing/2014/main" id="{CBDC5E74-255A-6C97-A1C6-D22CABF6088B}"/>
              </a:ext>
            </a:extLst>
          </p:cNvPr>
          <p:cNvSpPr/>
          <p:nvPr/>
        </p:nvSpPr>
        <p:spPr>
          <a:xfrm>
            <a:off x="1636613" y="254423"/>
            <a:ext cx="8929601" cy="6514935"/>
          </a:xfrm>
          <a:prstGeom prst="roundRect">
            <a:avLst>
              <a:gd name="adj" fmla="val 2385"/>
            </a:avLst>
          </a:prstGeom>
          <a:noFill/>
          <a:ln w="25400" cap="flat" cmpd="sng" algn="ctr">
            <a:solidFill>
              <a:srgbClr val="4F81BD">
                <a:shade val="50000"/>
              </a:srgbClr>
            </a:solidFill>
            <a:prstDash val="solid"/>
          </a:ln>
          <a:effectLst/>
        </p:spPr>
        <p:txBody>
          <a:bodyPr rtlCol="0" anchor="ctr"/>
          <a:lstStyle/>
          <a:p>
            <a:pPr algn="ctr" defTabSz="636871">
              <a:defRPr/>
            </a:pPr>
            <a:endParaRPr lang="ja-JP" altLang="en-US" sz="1025" kern="0" dirty="0">
              <a:solidFill>
                <a:prstClr val="white"/>
              </a:solidFill>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37DD8C70-822F-880C-D452-23B272FFE67D}"/>
              </a:ext>
            </a:extLst>
          </p:cNvPr>
          <p:cNvSpPr txBox="1"/>
          <p:nvPr/>
        </p:nvSpPr>
        <p:spPr>
          <a:xfrm>
            <a:off x="9988054" y="17192"/>
            <a:ext cx="702624" cy="224229"/>
          </a:xfrm>
          <a:prstGeom prst="rect">
            <a:avLst/>
          </a:prstGeom>
          <a:noFill/>
        </p:spPr>
        <p:txBody>
          <a:bodyPr wrap="square" rtlCol="0">
            <a:spAutoFit/>
          </a:bodyPr>
          <a:lstStyle/>
          <a:p>
            <a:pPr defTabSz="636871">
              <a:defRPr/>
            </a:pPr>
            <a:r>
              <a:rPr lang="ja-JP" altLang="en-US" sz="857" kern="0" dirty="0">
                <a:solidFill>
                  <a:prstClr val="black"/>
                </a:solidFill>
                <a:latin typeface="ＭＳ Ｐゴシック" panose="020B0600070205080204" pitchFamily="50" charset="-128"/>
                <a:ea typeface="ＭＳ Ｐゴシック" panose="020B0600070205080204" pitchFamily="50" charset="-128"/>
              </a:rPr>
              <a:t>豊中市　</a:t>
            </a:r>
            <a:r>
              <a:rPr lang="en-US" altLang="ja-JP" sz="857" kern="0" dirty="0">
                <a:solidFill>
                  <a:prstClr val="black"/>
                </a:solidFill>
                <a:latin typeface="ＭＳ Ｐゴシック" panose="020B0600070205080204" pitchFamily="50" charset="-128"/>
                <a:ea typeface="ＭＳ Ｐゴシック" panose="020B0600070205080204" pitchFamily="50" charset="-128"/>
              </a:rPr>
              <a:t>Ⅰ</a:t>
            </a:r>
            <a:endParaRPr lang="ja-JP" altLang="en-US" sz="857" kern="0" dirty="0">
              <a:solidFill>
                <a:prstClr val="black"/>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2EFAE7BB-94F1-42B0-AF46-15C2641EF9DD}"/>
              </a:ext>
            </a:extLst>
          </p:cNvPr>
          <p:cNvSpPr txBox="1"/>
          <p:nvPr/>
        </p:nvSpPr>
        <p:spPr>
          <a:xfrm>
            <a:off x="1724915" y="291571"/>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①</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7A3410FD-BD98-325B-1E81-8211291E3AA3}"/>
              </a:ext>
            </a:extLst>
          </p:cNvPr>
          <p:cNvSpPr txBox="1"/>
          <p:nvPr/>
        </p:nvSpPr>
        <p:spPr>
          <a:xfrm>
            <a:off x="3778125" y="289894"/>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②</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7E7E6260-0BF9-9E64-670E-F95D001EE9BF}"/>
              </a:ext>
            </a:extLst>
          </p:cNvPr>
          <p:cNvSpPr txBox="1"/>
          <p:nvPr/>
        </p:nvSpPr>
        <p:spPr>
          <a:xfrm>
            <a:off x="5931819" y="293241"/>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③</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1545A229-DA8C-263F-179F-28A13160C06D}"/>
              </a:ext>
            </a:extLst>
          </p:cNvPr>
          <p:cNvSpPr txBox="1"/>
          <p:nvPr/>
        </p:nvSpPr>
        <p:spPr>
          <a:xfrm>
            <a:off x="8083600" y="291564"/>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④</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F8C7414B-ED32-F72F-8635-5D6138FC252E}"/>
              </a:ext>
            </a:extLst>
          </p:cNvPr>
          <p:cNvSpPr txBox="1"/>
          <p:nvPr/>
        </p:nvSpPr>
        <p:spPr>
          <a:xfrm>
            <a:off x="1708165" y="1519670"/>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⑤</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53D746F0-891B-ACB0-F338-F88FF9C32A9B}"/>
              </a:ext>
            </a:extLst>
          </p:cNvPr>
          <p:cNvSpPr txBox="1"/>
          <p:nvPr/>
        </p:nvSpPr>
        <p:spPr>
          <a:xfrm>
            <a:off x="4452748" y="1773379"/>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⑥</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4" name="テキスト ボックス 23">
            <a:extLst>
              <a:ext uri="{FF2B5EF4-FFF2-40B4-BE49-F238E27FC236}">
                <a16:creationId xmlns:a16="http://schemas.microsoft.com/office/drawing/2014/main" id="{AE0D43A5-53E5-A6E6-F41D-8FEB501B9BA4}"/>
              </a:ext>
            </a:extLst>
          </p:cNvPr>
          <p:cNvSpPr txBox="1"/>
          <p:nvPr/>
        </p:nvSpPr>
        <p:spPr>
          <a:xfrm>
            <a:off x="8072103" y="2457102"/>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5" name="テキスト ボックス 24">
            <a:extLst>
              <a:ext uri="{FF2B5EF4-FFF2-40B4-BE49-F238E27FC236}">
                <a16:creationId xmlns:a16="http://schemas.microsoft.com/office/drawing/2014/main" id="{8247F3FD-23AD-3C9C-9567-ADC3E146584B}"/>
              </a:ext>
            </a:extLst>
          </p:cNvPr>
          <p:cNvSpPr txBox="1"/>
          <p:nvPr/>
        </p:nvSpPr>
        <p:spPr>
          <a:xfrm>
            <a:off x="5865555" y="4507695"/>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⑪</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6" name="テキスト ボックス 25">
            <a:extLst>
              <a:ext uri="{FF2B5EF4-FFF2-40B4-BE49-F238E27FC236}">
                <a16:creationId xmlns:a16="http://schemas.microsoft.com/office/drawing/2014/main" id="{5F478EDA-72F0-24B2-90F5-7097695822BA}"/>
              </a:ext>
            </a:extLst>
          </p:cNvPr>
          <p:cNvSpPr txBox="1"/>
          <p:nvPr/>
        </p:nvSpPr>
        <p:spPr>
          <a:xfrm>
            <a:off x="8077731" y="5013062"/>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⑫</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E4208730-E085-8AF2-6997-59AA81D17448}"/>
              </a:ext>
            </a:extLst>
          </p:cNvPr>
          <p:cNvSpPr txBox="1"/>
          <p:nvPr/>
        </p:nvSpPr>
        <p:spPr>
          <a:xfrm>
            <a:off x="4447685" y="3169742"/>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⑦</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22688C63-EFB6-8D44-7381-A98CBF0829CB}"/>
              </a:ext>
            </a:extLst>
          </p:cNvPr>
          <p:cNvSpPr txBox="1"/>
          <p:nvPr/>
        </p:nvSpPr>
        <p:spPr>
          <a:xfrm>
            <a:off x="3683612" y="4510222"/>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⑩</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32" name="テキスト ボックス 31">
            <a:extLst>
              <a:ext uri="{FF2B5EF4-FFF2-40B4-BE49-F238E27FC236}">
                <a16:creationId xmlns:a16="http://schemas.microsoft.com/office/drawing/2014/main" id="{69A567A5-BA73-903A-816F-8824ED38B7B9}"/>
              </a:ext>
            </a:extLst>
          </p:cNvPr>
          <p:cNvSpPr txBox="1"/>
          <p:nvPr/>
        </p:nvSpPr>
        <p:spPr>
          <a:xfrm>
            <a:off x="1708727" y="4512754"/>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⑨</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33" name="テキスト ボックス 32">
            <a:extLst>
              <a:ext uri="{FF2B5EF4-FFF2-40B4-BE49-F238E27FC236}">
                <a16:creationId xmlns:a16="http://schemas.microsoft.com/office/drawing/2014/main" id="{B657BB09-F408-325E-1CC1-AD02E5C44C3E}"/>
              </a:ext>
            </a:extLst>
          </p:cNvPr>
          <p:cNvSpPr txBox="1"/>
          <p:nvPr/>
        </p:nvSpPr>
        <p:spPr>
          <a:xfrm>
            <a:off x="1762000" y="4660463"/>
            <a:ext cx="1648876" cy="312137"/>
          </a:xfrm>
          <a:prstGeom prst="rect">
            <a:avLst/>
          </a:prstGeom>
          <a:noFill/>
        </p:spPr>
        <p:txBody>
          <a:bodyPr wrap="square" rtlCol="0">
            <a:spAutoFit/>
          </a:bodyPr>
          <a:lstStyle/>
          <a:p>
            <a:r>
              <a:rPr kumimoji="1" lang="zh-TW" altLang="en-US" sz="714">
                <a:latin typeface="ＭＳ Ｐゴシック" panose="020B0600070205080204" pitchFamily="50" charset="-128"/>
                <a:ea typeface="ＭＳ Ｐゴシック" panose="020B0600070205080204" pitchFamily="50" charset="-128"/>
              </a:rPr>
              <a:t>　</a:t>
            </a:r>
            <a:r>
              <a:rPr kumimoji="1" lang="en-US" altLang="zh-TW" sz="714">
                <a:latin typeface="ＭＳ Ｐゴシック" panose="020B0600070205080204" pitchFamily="50" charset="-128"/>
                <a:ea typeface="ＭＳ Ｐゴシック" panose="020B0600070205080204" pitchFamily="50" charset="-128"/>
              </a:rPr>
              <a:t>【</a:t>
            </a:r>
            <a:r>
              <a:rPr kumimoji="1" lang="zh-TW" altLang="en-US" sz="714">
                <a:latin typeface="ＭＳ Ｐゴシック" panose="020B0600070205080204" pitchFamily="50" charset="-128"/>
                <a:ea typeface="ＭＳ Ｐゴシック" panose="020B0600070205080204" pitchFamily="50" charset="-128"/>
              </a:rPr>
              <a:t>市町村国保</a:t>
            </a:r>
            <a:r>
              <a:rPr kumimoji="1" lang="en-US" altLang="zh-TW" sz="714">
                <a:latin typeface="ＭＳ Ｐゴシック" panose="020B0600070205080204" pitchFamily="50" charset="-128"/>
                <a:ea typeface="ＭＳ Ｐゴシック" panose="020B0600070205080204" pitchFamily="50" charset="-128"/>
              </a:rPr>
              <a:t>】</a:t>
            </a:r>
            <a:r>
              <a:rPr kumimoji="1" lang="zh-TW" altLang="en-US" sz="714">
                <a:latin typeface="ＭＳ Ｐゴシック" panose="020B0600070205080204" pitchFamily="50" charset="-128"/>
                <a:ea typeface="ＭＳ Ｐゴシック" panose="020B0600070205080204" pitchFamily="50" charset="-128"/>
              </a:rPr>
              <a:t>特定健康診査　受診率</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34" name="テキスト ボックス 33">
            <a:extLst>
              <a:ext uri="{FF2B5EF4-FFF2-40B4-BE49-F238E27FC236}">
                <a16:creationId xmlns:a16="http://schemas.microsoft.com/office/drawing/2014/main" id="{EDC8999E-A9AE-AD7C-DE4E-A00FA3FAEF7F}"/>
              </a:ext>
            </a:extLst>
          </p:cNvPr>
          <p:cNvSpPr txBox="1"/>
          <p:nvPr/>
        </p:nvSpPr>
        <p:spPr>
          <a:xfrm>
            <a:off x="3791732" y="4660463"/>
            <a:ext cx="1648876"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　</a:t>
            </a:r>
            <a:r>
              <a:rPr kumimoji="1" lang="en-US" altLang="ja-JP" sz="714">
                <a:latin typeface="ＭＳ Ｐゴシック" panose="020B0600070205080204" pitchFamily="50" charset="-128"/>
                <a:ea typeface="ＭＳ Ｐゴシック" panose="020B0600070205080204" pitchFamily="50" charset="-128"/>
              </a:rPr>
              <a:t>【</a:t>
            </a:r>
            <a:r>
              <a:rPr kumimoji="1" lang="ja-JP" altLang="en-US" sz="714">
                <a:latin typeface="ＭＳ Ｐゴシック" panose="020B0600070205080204" pitchFamily="50" charset="-128"/>
                <a:ea typeface="ＭＳ Ｐゴシック" panose="020B0600070205080204" pitchFamily="50" charset="-128"/>
              </a:rPr>
              <a:t>市町村国保</a:t>
            </a:r>
            <a:r>
              <a:rPr kumimoji="1" lang="en-US" altLang="ja-JP" sz="714">
                <a:latin typeface="ＭＳ Ｐゴシック" panose="020B0600070205080204" pitchFamily="50" charset="-128"/>
                <a:ea typeface="ＭＳ Ｐゴシック" panose="020B0600070205080204" pitchFamily="50" charset="-128"/>
              </a:rPr>
              <a:t>】</a:t>
            </a:r>
            <a:r>
              <a:rPr kumimoji="1" lang="ja-JP" altLang="en-US" sz="714">
                <a:latin typeface="ＭＳ Ｐゴシック" panose="020B0600070205080204" pitchFamily="50" charset="-128"/>
                <a:ea typeface="ＭＳ Ｐゴシック" panose="020B0600070205080204" pitchFamily="50" charset="-128"/>
              </a:rPr>
              <a:t>特定保健指導　実施率</a:t>
            </a:r>
            <a:endParaRPr kumimoji="1" lang="ja-JP" altLang="en-US" sz="714" dirty="0">
              <a:latin typeface="ＭＳ Ｐゴシック" panose="020B0600070205080204" pitchFamily="50" charset="-128"/>
              <a:ea typeface="ＭＳ Ｐゴシック" panose="020B0600070205080204" pitchFamily="50" charset="-128"/>
            </a:endParaRPr>
          </a:p>
        </p:txBody>
      </p:sp>
      <p:pic>
        <p:nvPicPr>
          <p:cNvPr id="9" name="図 8">
            <a:extLst>
              <a:ext uri="{FF2B5EF4-FFF2-40B4-BE49-F238E27FC236}">
                <a16:creationId xmlns:a16="http://schemas.microsoft.com/office/drawing/2014/main" id="{11784D61-02B9-AB45-7369-9524D9A39E46}"/>
              </a:ext>
            </a:extLst>
          </p:cNvPr>
          <p:cNvPicPr>
            <a:picLocks noChangeAspect="1"/>
          </p:cNvPicPr>
          <p:nvPr/>
        </p:nvPicPr>
        <p:blipFill>
          <a:blip r:embed="rId12"/>
          <a:stretch>
            <a:fillRect/>
          </a:stretch>
        </p:blipFill>
        <p:spPr>
          <a:xfrm>
            <a:off x="1678214" y="453573"/>
            <a:ext cx="2057143" cy="980012"/>
          </a:xfrm>
          <a:prstGeom prst="rect">
            <a:avLst/>
          </a:prstGeom>
        </p:spPr>
      </p:pic>
      <p:pic>
        <p:nvPicPr>
          <p:cNvPr id="10" name="図 9">
            <a:extLst>
              <a:ext uri="{FF2B5EF4-FFF2-40B4-BE49-F238E27FC236}">
                <a16:creationId xmlns:a16="http://schemas.microsoft.com/office/drawing/2014/main" id="{F2886747-5A46-C852-19F6-375C3D42627A}"/>
              </a:ext>
            </a:extLst>
          </p:cNvPr>
          <p:cNvPicPr>
            <a:picLocks noChangeAspect="1"/>
          </p:cNvPicPr>
          <p:nvPr/>
        </p:nvPicPr>
        <p:blipFill>
          <a:blip r:embed="rId13"/>
          <a:stretch>
            <a:fillRect/>
          </a:stretch>
        </p:blipFill>
        <p:spPr>
          <a:xfrm>
            <a:off x="3773714" y="453573"/>
            <a:ext cx="2057143" cy="1008136"/>
          </a:xfrm>
          <a:prstGeom prst="rect">
            <a:avLst/>
          </a:prstGeom>
        </p:spPr>
      </p:pic>
      <p:pic>
        <p:nvPicPr>
          <p:cNvPr id="13" name="図 12">
            <a:extLst>
              <a:ext uri="{FF2B5EF4-FFF2-40B4-BE49-F238E27FC236}">
                <a16:creationId xmlns:a16="http://schemas.microsoft.com/office/drawing/2014/main" id="{96C82B61-F2E0-3414-5E3E-495EEB88307E}"/>
              </a:ext>
            </a:extLst>
          </p:cNvPr>
          <p:cNvPicPr>
            <a:picLocks noChangeAspect="1"/>
          </p:cNvPicPr>
          <p:nvPr/>
        </p:nvPicPr>
        <p:blipFill>
          <a:blip r:embed="rId14"/>
          <a:stretch>
            <a:fillRect/>
          </a:stretch>
        </p:blipFill>
        <p:spPr>
          <a:xfrm>
            <a:off x="6404429" y="2267857"/>
            <a:ext cx="1542857" cy="2093446"/>
          </a:xfrm>
          <a:prstGeom prst="rect">
            <a:avLst/>
          </a:prstGeom>
        </p:spPr>
      </p:pic>
      <p:pic>
        <p:nvPicPr>
          <p:cNvPr id="14" name="図 13">
            <a:extLst>
              <a:ext uri="{FF2B5EF4-FFF2-40B4-BE49-F238E27FC236}">
                <a16:creationId xmlns:a16="http://schemas.microsoft.com/office/drawing/2014/main" id="{FE15F335-D29D-2FA3-D908-607F47BBFBEB}"/>
              </a:ext>
            </a:extLst>
          </p:cNvPr>
          <p:cNvPicPr>
            <a:picLocks noChangeAspect="1"/>
          </p:cNvPicPr>
          <p:nvPr/>
        </p:nvPicPr>
        <p:blipFill>
          <a:blip r:embed="rId15"/>
          <a:stretch>
            <a:fillRect/>
          </a:stretch>
        </p:blipFill>
        <p:spPr>
          <a:xfrm>
            <a:off x="8781143" y="4644571"/>
            <a:ext cx="1028571" cy="486029"/>
          </a:xfrm>
          <a:prstGeom prst="rect">
            <a:avLst/>
          </a:prstGeom>
        </p:spPr>
      </p:pic>
      <p:pic>
        <p:nvPicPr>
          <p:cNvPr id="15" name="図 14">
            <a:extLst>
              <a:ext uri="{FF2B5EF4-FFF2-40B4-BE49-F238E27FC236}">
                <a16:creationId xmlns:a16="http://schemas.microsoft.com/office/drawing/2014/main" id="{4C9EBDD2-1C88-3F71-4B9C-756878092F32}"/>
              </a:ext>
            </a:extLst>
          </p:cNvPr>
          <p:cNvPicPr>
            <a:picLocks noChangeAspect="1"/>
          </p:cNvPicPr>
          <p:nvPr/>
        </p:nvPicPr>
        <p:blipFill>
          <a:blip r:embed="rId16"/>
          <a:stretch>
            <a:fillRect/>
          </a:stretch>
        </p:blipFill>
        <p:spPr>
          <a:xfrm>
            <a:off x="2975429" y="6259286"/>
            <a:ext cx="1285714" cy="459184"/>
          </a:xfrm>
          <a:prstGeom prst="rect">
            <a:avLst/>
          </a:prstGeom>
        </p:spPr>
      </p:pic>
      <p:pic>
        <p:nvPicPr>
          <p:cNvPr id="16" name="図 15">
            <a:extLst>
              <a:ext uri="{FF2B5EF4-FFF2-40B4-BE49-F238E27FC236}">
                <a16:creationId xmlns:a16="http://schemas.microsoft.com/office/drawing/2014/main" id="{B41A3CDF-85AE-F3AA-09F5-5424477FD780}"/>
              </a:ext>
            </a:extLst>
          </p:cNvPr>
          <p:cNvPicPr>
            <a:picLocks noChangeAspect="1"/>
          </p:cNvPicPr>
          <p:nvPr/>
        </p:nvPicPr>
        <p:blipFill>
          <a:blip r:embed="rId17"/>
          <a:stretch>
            <a:fillRect/>
          </a:stretch>
        </p:blipFill>
        <p:spPr>
          <a:xfrm>
            <a:off x="6059714" y="6259286"/>
            <a:ext cx="1542857" cy="412699"/>
          </a:xfrm>
          <a:prstGeom prst="rect">
            <a:avLst/>
          </a:prstGeom>
        </p:spPr>
      </p:pic>
      <p:sp>
        <p:nvSpPr>
          <p:cNvPr id="36" name="テキスト ボックス 35">
            <a:extLst>
              <a:ext uri="{FF2B5EF4-FFF2-40B4-BE49-F238E27FC236}">
                <a16:creationId xmlns:a16="http://schemas.microsoft.com/office/drawing/2014/main" id="{DA8F0C02-BEFD-490A-B624-32772536E3BC}"/>
              </a:ext>
            </a:extLst>
          </p:cNvPr>
          <p:cNvSpPr txBox="1"/>
          <p:nvPr/>
        </p:nvSpPr>
        <p:spPr>
          <a:xfrm>
            <a:off x="5575397" y="18345"/>
            <a:ext cx="1272397" cy="197215"/>
          </a:xfrm>
          <a:prstGeom prst="rect">
            <a:avLst/>
          </a:prstGeom>
          <a:solidFill>
            <a:schemeClr val="accent1">
              <a:lumMod val="20000"/>
              <a:lumOff val="80000"/>
            </a:schemeClr>
          </a:solidFill>
          <a:ln>
            <a:solidFill>
              <a:sysClr val="windowText" lastClr="000000"/>
            </a:solidFill>
          </a:ln>
        </p:spPr>
        <p:txBody>
          <a:bodyPr wrap="square" lIns="42909" tIns="21454" rIns="42909" bIns="21454" rtlCol="0">
            <a:spAutoFit/>
          </a:bodyPr>
          <a:lstStyle/>
          <a:p>
            <a:pPr algn="ctr" defTabSz="636871">
              <a:defRPr/>
            </a:pPr>
            <a:r>
              <a:rPr lang="ja-JP" altLang="en-US" sz="1000" b="1" kern="0" dirty="0">
                <a:solidFill>
                  <a:prstClr val="black"/>
                </a:solidFill>
                <a:latin typeface="ＭＳ Ｐゴシック" panose="020B0600070205080204" pitchFamily="50" charset="-128"/>
                <a:ea typeface="ＭＳ Ｐゴシック" panose="020B0600070205080204" pitchFamily="50" charset="-128"/>
              </a:rPr>
              <a:t>地域健康カルテ</a:t>
            </a:r>
          </a:p>
        </p:txBody>
      </p:sp>
      <p:pic>
        <p:nvPicPr>
          <p:cNvPr id="22" name="図 21">
            <a:extLst>
              <a:ext uri="{FF2B5EF4-FFF2-40B4-BE49-F238E27FC236}">
                <a16:creationId xmlns:a16="http://schemas.microsoft.com/office/drawing/2014/main" id="{08473A96-A19B-4811-8D12-6F709821EEC6}"/>
              </a:ext>
            </a:extLst>
          </p:cNvPr>
          <p:cNvPicPr>
            <a:picLocks noChangeAspect="1"/>
          </p:cNvPicPr>
          <p:nvPr/>
        </p:nvPicPr>
        <p:blipFill>
          <a:blip r:embed="rId18"/>
          <a:stretch>
            <a:fillRect/>
          </a:stretch>
        </p:blipFill>
        <p:spPr>
          <a:xfrm>
            <a:off x="4618624" y="3195834"/>
            <a:ext cx="1703614" cy="1338943"/>
          </a:xfrm>
          <a:prstGeom prst="rect">
            <a:avLst/>
          </a:prstGeom>
        </p:spPr>
      </p:pic>
      <p:sp>
        <p:nvSpPr>
          <p:cNvPr id="38" name="スライド番号プレースホルダー 3">
            <a:extLst>
              <a:ext uri="{FF2B5EF4-FFF2-40B4-BE49-F238E27FC236}">
                <a16:creationId xmlns:a16="http://schemas.microsoft.com/office/drawing/2014/main" id="{4C2B7518-AA46-437C-A8A6-5A3F103943BF}"/>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18</a:t>
            </a:fld>
            <a:endParaRPr lang="ja-JP" altLang="en-US" sz="1500" dirty="0">
              <a:latin typeface="Meiryo UI" panose="020B0604030504040204" pitchFamily="50" charset="-128"/>
              <a:ea typeface="Meiryo UI" panose="020B0604030504040204" pitchFamily="50" charset="-128"/>
            </a:endParaRPr>
          </a:p>
        </p:txBody>
      </p:sp>
      <p:sp>
        <p:nvSpPr>
          <p:cNvPr id="39" name="テキスト ボックス 38">
            <a:extLst>
              <a:ext uri="{FF2B5EF4-FFF2-40B4-BE49-F238E27FC236}">
                <a16:creationId xmlns:a16="http://schemas.microsoft.com/office/drawing/2014/main" id="{48937446-4D51-4C8E-AF88-41DFCE2A3227}"/>
              </a:ext>
            </a:extLst>
          </p:cNvPr>
          <p:cNvSpPr txBox="1"/>
          <p:nvPr/>
        </p:nvSpPr>
        <p:spPr>
          <a:xfrm>
            <a:off x="192994" y="54616"/>
            <a:ext cx="1272397" cy="261610"/>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en-US" altLang="ja-JP" sz="1100" b="1" dirty="0">
                <a:latin typeface="BIZ UDPゴシック" panose="020B0400000000000000" pitchFamily="50" charset="-128"/>
                <a:ea typeface="BIZ UDPゴシック" panose="020B0400000000000000" pitchFamily="50" charset="-128"/>
              </a:rPr>
              <a:t>R</a:t>
            </a:r>
            <a:r>
              <a:rPr lang="ja-JP" altLang="en-US" sz="1100" b="1" dirty="0">
                <a:latin typeface="BIZ UDPゴシック" panose="020B0400000000000000" pitchFamily="50" charset="-128"/>
                <a:ea typeface="BIZ UDPゴシック" panose="020B0400000000000000" pitchFamily="50" charset="-128"/>
              </a:rPr>
              <a:t>６</a:t>
            </a:r>
            <a:r>
              <a:rPr kumimoji="1" lang="ja-JP" altLang="en-US" sz="1100" b="1" dirty="0">
                <a:latin typeface="BIZ UDPゴシック" panose="020B0400000000000000" pitchFamily="50" charset="-128"/>
                <a:ea typeface="BIZ UDPゴシック" panose="020B0400000000000000" pitchFamily="50" charset="-128"/>
              </a:rPr>
              <a:t>年度版（表）</a:t>
            </a:r>
            <a:endParaRPr kumimoji="1" lang="en-US" altLang="ja-JP" sz="11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975640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C900FA93-EEBD-EF9F-49C8-C66A87E921AB}"/>
              </a:ext>
            </a:extLst>
          </p:cNvPr>
          <p:cNvPicPr>
            <a:picLocks noChangeAspect="1"/>
          </p:cNvPicPr>
          <p:nvPr/>
        </p:nvPicPr>
        <p:blipFill>
          <a:blip r:embed="rId2"/>
          <a:stretch>
            <a:fillRect/>
          </a:stretch>
        </p:blipFill>
        <p:spPr>
          <a:xfrm>
            <a:off x="8282214" y="4445000"/>
            <a:ext cx="2258786" cy="1285875"/>
          </a:xfrm>
          <a:prstGeom prst="rect">
            <a:avLst/>
          </a:prstGeom>
        </p:spPr>
      </p:pic>
      <p:pic>
        <p:nvPicPr>
          <p:cNvPr id="45" name="図 44">
            <a:extLst>
              <a:ext uri="{FF2B5EF4-FFF2-40B4-BE49-F238E27FC236}">
                <a16:creationId xmlns:a16="http://schemas.microsoft.com/office/drawing/2014/main" id="{AA9C5395-43A5-3C03-B259-9CBC55F4ABE3}"/>
              </a:ext>
            </a:extLst>
          </p:cNvPr>
          <p:cNvPicPr>
            <a:picLocks noChangeAspect="1"/>
          </p:cNvPicPr>
          <p:nvPr/>
        </p:nvPicPr>
        <p:blipFill>
          <a:blip r:embed="rId3"/>
          <a:stretch>
            <a:fillRect/>
          </a:stretch>
        </p:blipFill>
        <p:spPr>
          <a:xfrm>
            <a:off x="8282214" y="3175000"/>
            <a:ext cx="2258786" cy="1285875"/>
          </a:xfrm>
          <a:prstGeom prst="rect">
            <a:avLst/>
          </a:prstGeom>
        </p:spPr>
      </p:pic>
      <p:pic>
        <p:nvPicPr>
          <p:cNvPr id="44" name="図 43">
            <a:extLst>
              <a:ext uri="{FF2B5EF4-FFF2-40B4-BE49-F238E27FC236}">
                <a16:creationId xmlns:a16="http://schemas.microsoft.com/office/drawing/2014/main" id="{EE799C23-AAEE-775B-55DB-726465FE9A0F}"/>
              </a:ext>
            </a:extLst>
          </p:cNvPr>
          <p:cNvPicPr>
            <a:picLocks noChangeAspect="1"/>
          </p:cNvPicPr>
          <p:nvPr/>
        </p:nvPicPr>
        <p:blipFill>
          <a:blip r:embed="rId4"/>
          <a:stretch>
            <a:fillRect/>
          </a:stretch>
        </p:blipFill>
        <p:spPr>
          <a:xfrm>
            <a:off x="6150428" y="4445000"/>
            <a:ext cx="2258786" cy="1285875"/>
          </a:xfrm>
          <a:prstGeom prst="rect">
            <a:avLst/>
          </a:prstGeom>
        </p:spPr>
      </p:pic>
      <p:pic>
        <p:nvPicPr>
          <p:cNvPr id="43" name="図 42">
            <a:extLst>
              <a:ext uri="{FF2B5EF4-FFF2-40B4-BE49-F238E27FC236}">
                <a16:creationId xmlns:a16="http://schemas.microsoft.com/office/drawing/2014/main" id="{1CE36DB4-FCD8-DE6A-8241-11F442DFDBDF}"/>
              </a:ext>
            </a:extLst>
          </p:cNvPr>
          <p:cNvPicPr>
            <a:picLocks noChangeAspect="1"/>
          </p:cNvPicPr>
          <p:nvPr/>
        </p:nvPicPr>
        <p:blipFill>
          <a:blip r:embed="rId5"/>
          <a:stretch>
            <a:fillRect/>
          </a:stretch>
        </p:blipFill>
        <p:spPr>
          <a:xfrm>
            <a:off x="6150428" y="3175000"/>
            <a:ext cx="2258786" cy="1285875"/>
          </a:xfrm>
          <a:prstGeom prst="rect">
            <a:avLst/>
          </a:prstGeom>
        </p:spPr>
      </p:pic>
      <p:pic>
        <p:nvPicPr>
          <p:cNvPr id="42" name="図 41">
            <a:extLst>
              <a:ext uri="{FF2B5EF4-FFF2-40B4-BE49-F238E27FC236}">
                <a16:creationId xmlns:a16="http://schemas.microsoft.com/office/drawing/2014/main" id="{12DC07F4-92C3-A1C1-65A6-F25BB63303C6}"/>
              </a:ext>
            </a:extLst>
          </p:cNvPr>
          <p:cNvPicPr>
            <a:picLocks noChangeAspect="1"/>
          </p:cNvPicPr>
          <p:nvPr/>
        </p:nvPicPr>
        <p:blipFill>
          <a:blip r:embed="rId6"/>
          <a:stretch>
            <a:fillRect/>
          </a:stretch>
        </p:blipFill>
        <p:spPr>
          <a:xfrm>
            <a:off x="3882572" y="4445000"/>
            <a:ext cx="2360839" cy="1292679"/>
          </a:xfrm>
          <a:prstGeom prst="rect">
            <a:avLst/>
          </a:prstGeom>
        </p:spPr>
      </p:pic>
      <p:pic>
        <p:nvPicPr>
          <p:cNvPr id="41" name="図 40">
            <a:extLst>
              <a:ext uri="{FF2B5EF4-FFF2-40B4-BE49-F238E27FC236}">
                <a16:creationId xmlns:a16="http://schemas.microsoft.com/office/drawing/2014/main" id="{C48816A8-65E8-0F72-C494-D1618A4B23AE}"/>
              </a:ext>
            </a:extLst>
          </p:cNvPr>
          <p:cNvPicPr>
            <a:picLocks noChangeAspect="1"/>
          </p:cNvPicPr>
          <p:nvPr/>
        </p:nvPicPr>
        <p:blipFill>
          <a:blip r:embed="rId7"/>
          <a:stretch>
            <a:fillRect/>
          </a:stretch>
        </p:blipFill>
        <p:spPr>
          <a:xfrm>
            <a:off x="3882571" y="3175000"/>
            <a:ext cx="2367643" cy="1292679"/>
          </a:xfrm>
          <a:prstGeom prst="rect">
            <a:avLst/>
          </a:prstGeom>
        </p:spPr>
      </p:pic>
      <p:pic>
        <p:nvPicPr>
          <p:cNvPr id="40" name="図 39">
            <a:extLst>
              <a:ext uri="{FF2B5EF4-FFF2-40B4-BE49-F238E27FC236}">
                <a16:creationId xmlns:a16="http://schemas.microsoft.com/office/drawing/2014/main" id="{08619B0D-9359-3DC7-F5A1-21C29741A668}"/>
              </a:ext>
            </a:extLst>
          </p:cNvPr>
          <p:cNvPicPr>
            <a:picLocks noChangeAspect="1"/>
          </p:cNvPicPr>
          <p:nvPr/>
        </p:nvPicPr>
        <p:blipFill>
          <a:blip r:embed="rId8"/>
          <a:stretch>
            <a:fillRect/>
          </a:stretch>
        </p:blipFill>
        <p:spPr>
          <a:xfrm>
            <a:off x="1768929" y="4445000"/>
            <a:ext cx="2292804" cy="1292679"/>
          </a:xfrm>
          <a:prstGeom prst="rect">
            <a:avLst/>
          </a:prstGeom>
        </p:spPr>
      </p:pic>
      <p:pic>
        <p:nvPicPr>
          <p:cNvPr id="36" name="図 35">
            <a:extLst>
              <a:ext uri="{FF2B5EF4-FFF2-40B4-BE49-F238E27FC236}">
                <a16:creationId xmlns:a16="http://schemas.microsoft.com/office/drawing/2014/main" id="{AC8E11DA-3B29-E2F0-8F5E-E9C5151CED30}"/>
              </a:ext>
            </a:extLst>
          </p:cNvPr>
          <p:cNvPicPr>
            <a:picLocks noChangeAspect="1"/>
          </p:cNvPicPr>
          <p:nvPr/>
        </p:nvPicPr>
        <p:blipFill>
          <a:blip r:embed="rId9"/>
          <a:stretch>
            <a:fillRect/>
          </a:stretch>
        </p:blipFill>
        <p:spPr>
          <a:xfrm>
            <a:off x="1768929" y="3175000"/>
            <a:ext cx="2292804" cy="1292679"/>
          </a:xfrm>
          <a:prstGeom prst="rect">
            <a:avLst/>
          </a:prstGeom>
        </p:spPr>
      </p:pic>
      <p:pic>
        <p:nvPicPr>
          <p:cNvPr id="35" name="図 34">
            <a:extLst>
              <a:ext uri="{FF2B5EF4-FFF2-40B4-BE49-F238E27FC236}">
                <a16:creationId xmlns:a16="http://schemas.microsoft.com/office/drawing/2014/main" id="{CA7B2E4C-CE9E-52D7-FB62-023781817DC8}"/>
              </a:ext>
            </a:extLst>
          </p:cNvPr>
          <p:cNvPicPr>
            <a:picLocks noChangeAspect="1"/>
          </p:cNvPicPr>
          <p:nvPr/>
        </p:nvPicPr>
        <p:blipFill>
          <a:blip r:embed="rId10"/>
          <a:stretch>
            <a:fillRect/>
          </a:stretch>
        </p:blipFill>
        <p:spPr>
          <a:xfrm>
            <a:off x="8236858" y="1796143"/>
            <a:ext cx="2265589" cy="1115786"/>
          </a:xfrm>
          <a:prstGeom prst="rect">
            <a:avLst/>
          </a:prstGeom>
        </p:spPr>
      </p:pic>
      <p:pic>
        <p:nvPicPr>
          <p:cNvPr id="34" name="図 33">
            <a:extLst>
              <a:ext uri="{FF2B5EF4-FFF2-40B4-BE49-F238E27FC236}">
                <a16:creationId xmlns:a16="http://schemas.microsoft.com/office/drawing/2014/main" id="{BD804114-F4E5-427A-C1BC-4F8EAEE406A1}"/>
              </a:ext>
            </a:extLst>
          </p:cNvPr>
          <p:cNvPicPr>
            <a:picLocks noChangeAspect="1"/>
          </p:cNvPicPr>
          <p:nvPr/>
        </p:nvPicPr>
        <p:blipFill>
          <a:blip r:embed="rId11"/>
          <a:stretch>
            <a:fillRect/>
          </a:stretch>
        </p:blipFill>
        <p:spPr>
          <a:xfrm>
            <a:off x="8236858" y="635000"/>
            <a:ext cx="2265589" cy="1115786"/>
          </a:xfrm>
          <a:prstGeom prst="rect">
            <a:avLst/>
          </a:prstGeom>
        </p:spPr>
      </p:pic>
      <p:pic>
        <p:nvPicPr>
          <p:cNvPr id="33" name="図 32">
            <a:extLst>
              <a:ext uri="{FF2B5EF4-FFF2-40B4-BE49-F238E27FC236}">
                <a16:creationId xmlns:a16="http://schemas.microsoft.com/office/drawing/2014/main" id="{26023A9C-051E-60FD-48D8-BBE536B5F02B}"/>
              </a:ext>
            </a:extLst>
          </p:cNvPr>
          <p:cNvPicPr>
            <a:picLocks noChangeAspect="1"/>
          </p:cNvPicPr>
          <p:nvPr/>
        </p:nvPicPr>
        <p:blipFill>
          <a:blip r:embed="rId12"/>
          <a:stretch>
            <a:fillRect/>
          </a:stretch>
        </p:blipFill>
        <p:spPr>
          <a:xfrm>
            <a:off x="5742215" y="544286"/>
            <a:ext cx="2020661" cy="2320018"/>
          </a:xfrm>
          <a:prstGeom prst="rect">
            <a:avLst/>
          </a:prstGeom>
        </p:spPr>
      </p:pic>
      <p:pic>
        <p:nvPicPr>
          <p:cNvPr id="26" name="図 25">
            <a:extLst>
              <a:ext uri="{FF2B5EF4-FFF2-40B4-BE49-F238E27FC236}">
                <a16:creationId xmlns:a16="http://schemas.microsoft.com/office/drawing/2014/main" id="{00F5A25D-6322-3254-6D08-1EEA346D30FA}"/>
              </a:ext>
            </a:extLst>
          </p:cNvPr>
          <p:cNvPicPr>
            <a:picLocks noChangeAspect="1"/>
          </p:cNvPicPr>
          <p:nvPr/>
        </p:nvPicPr>
        <p:blipFill>
          <a:blip r:embed="rId13"/>
          <a:stretch>
            <a:fillRect/>
          </a:stretch>
        </p:blipFill>
        <p:spPr>
          <a:xfrm>
            <a:off x="3701143" y="544286"/>
            <a:ext cx="2020661" cy="2320018"/>
          </a:xfrm>
          <a:prstGeom prst="rect">
            <a:avLst/>
          </a:prstGeom>
        </p:spPr>
      </p:pic>
      <p:pic>
        <p:nvPicPr>
          <p:cNvPr id="25" name="図 24">
            <a:extLst>
              <a:ext uri="{FF2B5EF4-FFF2-40B4-BE49-F238E27FC236}">
                <a16:creationId xmlns:a16="http://schemas.microsoft.com/office/drawing/2014/main" id="{E8B03E5A-2A2E-8AF1-0B76-EB089BB7DC71}"/>
              </a:ext>
            </a:extLst>
          </p:cNvPr>
          <p:cNvPicPr>
            <a:picLocks noChangeAspect="1"/>
          </p:cNvPicPr>
          <p:nvPr/>
        </p:nvPicPr>
        <p:blipFill>
          <a:blip r:embed="rId14"/>
          <a:stretch>
            <a:fillRect/>
          </a:stretch>
        </p:blipFill>
        <p:spPr>
          <a:xfrm>
            <a:off x="1678215" y="544286"/>
            <a:ext cx="2020661" cy="2320018"/>
          </a:xfrm>
          <a:prstGeom prst="rect">
            <a:avLst/>
          </a:prstGeom>
        </p:spPr>
      </p:pic>
      <p:sp>
        <p:nvSpPr>
          <p:cNvPr id="2" name="角丸四角形 1">
            <a:extLst>
              <a:ext uri="{FF2B5EF4-FFF2-40B4-BE49-F238E27FC236}">
                <a16:creationId xmlns:a16="http://schemas.microsoft.com/office/drawing/2014/main" id="{75ACFF7E-3DEB-5E6B-8514-AB9077FF47FC}"/>
              </a:ext>
            </a:extLst>
          </p:cNvPr>
          <p:cNvSpPr/>
          <p:nvPr/>
        </p:nvSpPr>
        <p:spPr>
          <a:xfrm>
            <a:off x="1636613" y="254423"/>
            <a:ext cx="8929601" cy="6514935"/>
          </a:xfrm>
          <a:prstGeom prst="roundRect">
            <a:avLst>
              <a:gd name="adj" fmla="val 2385"/>
            </a:avLst>
          </a:prstGeom>
          <a:noFill/>
          <a:ln w="25400" cap="flat" cmpd="sng" algn="ctr">
            <a:solidFill>
              <a:srgbClr val="4F81BD">
                <a:shade val="50000"/>
              </a:srgbClr>
            </a:solidFill>
            <a:prstDash val="solid"/>
          </a:ln>
          <a:effectLst/>
        </p:spPr>
        <p:txBody>
          <a:bodyPr rtlCol="0" anchor="ctr"/>
          <a:lstStyle/>
          <a:p>
            <a:pPr algn="ctr" defTabSz="636871">
              <a:defRPr/>
            </a:pPr>
            <a:endParaRPr lang="ja-JP" altLang="en-US" sz="1025" kern="0" dirty="0">
              <a:solidFill>
                <a:prstClr val="white"/>
              </a:solidFill>
              <a:latin typeface="ＭＳ Ｐゴシック" panose="020B0600070205080204" pitchFamily="50" charset="-128"/>
              <a:ea typeface="ＭＳ Ｐゴシック" panose="020B0600070205080204" pitchFamily="50" charset="-128"/>
            </a:endParaRPr>
          </a:p>
        </p:txBody>
      </p:sp>
      <p:sp>
        <p:nvSpPr>
          <p:cNvPr id="5" name="テキスト ボックス 4">
            <a:extLst>
              <a:ext uri="{FF2B5EF4-FFF2-40B4-BE49-F238E27FC236}">
                <a16:creationId xmlns:a16="http://schemas.microsoft.com/office/drawing/2014/main" id="{1874E7DB-72D3-2B62-BB60-377496B18E88}"/>
              </a:ext>
            </a:extLst>
          </p:cNvPr>
          <p:cNvSpPr txBox="1"/>
          <p:nvPr/>
        </p:nvSpPr>
        <p:spPr>
          <a:xfrm>
            <a:off x="1719672" y="103622"/>
            <a:ext cx="1272397" cy="197215"/>
          </a:xfrm>
          <a:prstGeom prst="rect">
            <a:avLst/>
          </a:prstGeom>
          <a:solidFill>
            <a:sysClr val="window" lastClr="FFFFFF"/>
          </a:solidFill>
          <a:ln>
            <a:solidFill>
              <a:sysClr val="windowText" lastClr="000000"/>
            </a:solidFill>
          </a:ln>
        </p:spPr>
        <p:txBody>
          <a:bodyPr wrap="square" lIns="42909" tIns="21454" rIns="42909" bIns="21454" rtlCol="0">
            <a:spAutoFit/>
          </a:bodyPr>
          <a:lstStyle/>
          <a:p>
            <a:pPr algn="ctr" defTabSz="636871">
              <a:defRPr/>
            </a:pPr>
            <a:r>
              <a:rPr lang="zh-TW" altLang="en-US" sz="1000" b="1" kern="0">
                <a:solidFill>
                  <a:prstClr val="black"/>
                </a:solidFill>
                <a:latin typeface="ＭＳ Ｐゴシック" panose="020B0600070205080204" pitchFamily="50" charset="-128"/>
                <a:ea typeface="ＭＳ Ｐゴシック" panose="020B0600070205080204" pitchFamily="50" charset="-128"/>
              </a:rPr>
              <a:t>特定健康診査</a:t>
            </a:r>
            <a:endParaRPr lang="ja-JP" altLang="en-US" sz="1000" b="1" kern="0" dirty="0">
              <a:solidFill>
                <a:prstClr val="black"/>
              </a:solidFill>
              <a:latin typeface="ＭＳ Ｐゴシック" panose="020B0600070205080204" pitchFamily="50" charset="-128"/>
              <a:ea typeface="ＭＳ Ｐゴシック" panose="020B0600070205080204" pitchFamily="50" charset="-128"/>
            </a:endParaRPr>
          </a:p>
        </p:txBody>
      </p:sp>
      <p:sp>
        <p:nvSpPr>
          <p:cNvPr id="76" name="テキスト ボックス 75">
            <a:extLst>
              <a:ext uri="{FF2B5EF4-FFF2-40B4-BE49-F238E27FC236}">
                <a16:creationId xmlns:a16="http://schemas.microsoft.com/office/drawing/2014/main" id="{8D07F229-CE4B-520D-22EA-302AD6B69082}"/>
              </a:ext>
            </a:extLst>
          </p:cNvPr>
          <p:cNvSpPr txBox="1"/>
          <p:nvPr/>
        </p:nvSpPr>
        <p:spPr>
          <a:xfrm>
            <a:off x="2428569" y="2847882"/>
            <a:ext cx="1947804" cy="202235"/>
          </a:xfrm>
          <a:prstGeom prst="rect">
            <a:avLst/>
          </a:prstGeom>
          <a:noFill/>
        </p:spPr>
        <p:txBody>
          <a:bodyPr wrap="square" rtlCol="0">
            <a:spAutoFit/>
          </a:bodyPr>
          <a:lstStyle/>
          <a:p>
            <a:r>
              <a:rPr lang="ja-JP" altLang="en-US" sz="714" kern="0">
                <a:solidFill>
                  <a:prstClr val="black"/>
                </a:solidFill>
                <a:latin typeface="ＭＳ Ｐゴシック" panose="020B0600070205080204" pitchFamily="50" charset="-128"/>
                <a:ea typeface="ＭＳ Ｐゴシック" panose="020B0600070205080204" pitchFamily="50" charset="-128"/>
              </a:rPr>
              <a:t>本地域（大阪府を</a:t>
            </a:r>
            <a:r>
              <a:rPr lang="en-US" altLang="ja-JP" sz="714" kern="0">
                <a:solidFill>
                  <a:prstClr val="black"/>
                </a:solidFill>
                <a:latin typeface="ＭＳ Ｐゴシック" panose="020B0600070205080204" pitchFamily="50" charset="-128"/>
                <a:ea typeface="ＭＳ Ｐゴシック" panose="020B0600070205080204" pitchFamily="50" charset="-128"/>
              </a:rPr>
              <a:t>100</a:t>
            </a:r>
            <a:r>
              <a:rPr lang="ja-JP" altLang="en-US" sz="714" kern="0">
                <a:solidFill>
                  <a:prstClr val="black"/>
                </a:solidFill>
                <a:latin typeface="ＭＳ Ｐゴシック" panose="020B0600070205080204" pitchFamily="50" charset="-128"/>
                <a:ea typeface="ＭＳ Ｐゴシック" panose="020B0600070205080204" pitchFamily="50" charset="-128"/>
              </a:rPr>
              <a:t>としたときの比率 ）</a:t>
            </a:r>
            <a:endParaRPr kumimoji="1" lang="ja-JP" altLang="en-US" sz="714" dirty="0">
              <a:latin typeface="ＭＳ Ｐゴシック" panose="020B0600070205080204" pitchFamily="50" charset="-128"/>
              <a:ea typeface="ＭＳ Ｐゴシック" panose="020B0600070205080204" pitchFamily="50" charset="-128"/>
            </a:endParaRPr>
          </a:p>
        </p:txBody>
      </p:sp>
      <p:cxnSp>
        <p:nvCxnSpPr>
          <p:cNvPr id="14" name="直線コネクタ 13">
            <a:extLst>
              <a:ext uri="{FF2B5EF4-FFF2-40B4-BE49-F238E27FC236}">
                <a16:creationId xmlns:a16="http://schemas.microsoft.com/office/drawing/2014/main" id="{6BB67729-E665-458F-E91E-4B5FB26FB1D6}"/>
              </a:ext>
            </a:extLst>
          </p:cNvPr>
          <p:cNvCxnSpPr>
            <a:cxnSpLocks/>
          </p:cNvCxnSpPr>
          <p:nvPr/>
        </p:nvCxnSpPr>
        <p:spPr>
          <a:xfrm>
            <a:off x="2155234" y="2933831"/>
            <a:ext cx="252102" cy="0"/>
          </a:xfrm>
          <a:prstGeom prst="line">
            <a:avLst/>
          </a:prstGeom>
          <a:ln w="28575">
            <a:solidFill>
              <a:srgbClr val="0000FF"/>
            </a:solidFill>
          </a:ln>
        </p:spPr>
        <p:style>
          <a:lnRef idx="1">
            <a:schemeClr val="accent5"/>
          </a:lnRef>
          <a:fillRef idx="0">
            <a:schemeClr val="accent5"/>
          </a:fillRef>
          <a:effectRef idx="0">
            <a:schemeClr val="accent5"/>
          </a:effectRef>
          <a:fontRef idx="minor">
            <a:schemeClr val="tx1"/>
          </a:fontRef>
        </p:style>
      </p:cxnSp>
      <p:cxnSp>
        <p:nvCxnSpPr>
          <p:cNvPr id="17" name="直線コネクタ 16">
            <a:extLst>
              <a:ext uri="{FF2B5EF4-FFF2-40B4-BE49-F238E27FC236}">
                <a16:creationId xmlns:a16="http://schemas.microsoft.com/office/drawing/2014/main" id="{01AEE4EF-5E05-7002-757F-4AAF9875DC99}"/>
              </a:ext>
            </a:extLst>
          </p:cNvPr>
          <p:cNvCxnSpPr>
            <a:cxnSpLocks/>
          </p:cNvCxnSpPr>
          <p:nvPr/>
        </p:nvCxnSpPr>
        <p:spPr>
          <a:xfrm>
            <a:off x="2169565" y="3083455"/>
            <a:ext cx="252102" cy="0"/>
          </a:xfrm>
          <a:prstGeom prst="line">
            <a:avLst/>
          </a:prstGeom>
          <a:ln w="28575">
            <a:solidFill>
              <a:srgbClr val="00B050"/>
            </a:solidFill>
            <a:prstDash val="sysDot"/>
          </a:ln>
        </p:spPr>
        <p:style>
          <a:lnRef idx="1">
            <a:schemeClr val="accent5"/>
          </a:lnRef>
          <a:fillRef idx="0">
            <a:schemeClr val="accent5"/>
          </a:fillRef>
          <a:effectRef idx="0">
            <a:schemeClr val="accent5"/>
          </a:effectRef>
          <a:fontRef idx="minor">
            <a:schemeClr val="tx1"/>
          </a:fontRef>
        </p:style>
      </p:cxnSp>
      <p:sp>
        <p:nvSpPr>
          <p:cNvPr id="10" name="正方形/長方形 9">
            <a:extLst>
              <a:ext uri="{FF2B5EF4-FFF2-40B4-BE49-F238E27FC236}">
                <a16:creationId xmlns:a16="http://schemas.microsoft.com/office/drawing/2014/main" id="{BAED242C-8E5E-0963-8CE6-2B598327993A}"/>
              </a:ext>
            </a:extLst>
          </p:cNvPr>
          <p:cNvSpPr/>
          <p:nvPr/>
        </p:nvSpPr>
        <p:spPr>
          <a:xfrm>
            <a:off x="2714136" y="407220"/>
            <a:ext cx="77143" cy="77143"/>
          </a:xfrm>
          <a:prstGeom prst="rect">
            <a:avLst/>
          </a:prstGeom>
          <a:solidFill>
            <a:srgbClr val="0000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28D1E3F4-BA9C-E5E2-885F-B35DC414B560}"/>
              </a:ext>
            </a:extLst>
          </p:cNvPr>
          <p:cNvSpPr/>
          <p:nvPr/>
        </p:nvSpPr>
        <p:spPr>
          <a:xfrm>
            <a:off x="3210759" y="415806"/>
            <a:ext cx="77143" cy="77143"/>
          </a:xfrm>
          <a:prstGeom prst="rect">
            <a:avLst/>
          </a:prstGeom>
          <a:pattFill prst="wdUpDiag">
            <a:fgClr>
              <a:srgbClr val="FF0000"/>
            </a:fgClr>
            <a:bgClr>
              <a:schemeClr val="bg1"/>
            </a:bgClr>
          </a:patt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86">
              <a:latin typeface="ＭＳ Ｐゴシック" panose="020B0600070205080204" pitchFamily="50" charset="-128"/>
              <a:ea typeface="ＭＳ Ｐゴシック" panose="020B0600070205080204" pitchFamily="50" charset="-128"/>
            </a:endParaRPr>
          </a:p>
        </p:txBody>
      </p:sp>
      <p:sp>
        <p:nvSpPr>
          <p:cNvPr id="28" name="テキスト ボックス 27">
            <a:extLst>
              <a:ext uri="{FF2B5EF4-FFF2-40B4-BE49-F238E27FC236}">
                <a16:creationId xmlns:a16="http://schemas.microsoft.com/office/drawing/2014/main" id="{83E0354A-9F42-17BB-8A52-6AB159397DED}"/>
              </a:ext>
            </a:extLst>
          </p:cNvPr>
          <p:cNvSpPr txBox="1"/>
          <p:nvPr/>
        </p:nvSpPr>
        <p:spPr>
          <a:xfrm>
            <a:off x="2421571" y="3000028"/>
            <a:ext cx="509351"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大阪府</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30" name="テキスト ボックス 29">
            <a:extLst>
              <a:ext uri="{FF2B5EF4-FFF2-40B4-BE49-F238E27FC236}">
                <a16:creationId xmlns:a16="http://schemas.microsoft.com/office/drawing/2014/main" id="{35C576B0-6AC5-D48C-51FF-B6244E84F6CD}"/>
              </a:ext>
            </a:extLst>
          </p:cNvPr>
          <p:cNvSpPr txBox="1"/>
          <p:nvPr/>
        </p:nvSpPr>
        <p:spPr>
          <a:xfrm>
            <a:off x="8893593" y="423445"/>
            <a:ext cx="1673277" cy="312137"/>
          </a:xfrm>
          <a:prstGeom prst="rect">
            <a:avLst/>
          </a:prstGeom>
          <a:noFill/>
        </p:spPr>
        <p:txBody>
          <a:bodyPr wrap="square" rtlCol="0">
            <a:spAutoFit/>
          </a:bodyPr>
          <a:lstStyle/>
          <a:p>
            <a:r>
              <a:rPr lang="ja-JP" altLang="en-US" sz="714" kern="0">
                <a:solidFill>
                  <a:prstClr val="black"/>
                </a:solidFill>
                <a:latin typeface="ＭＳ Ｐゴシック" panose="020B0600070205080204" pitchFamily="50" charset="-128"/>
                <a:ea typeface="ＭＳ Ｐゴシック" panose="020B0600070205080204" pitchFamily="50" charset="-128"/>
              </a:rPr>
              <a:t>本地域（大阪府を</a:t>
            </a:r>
            <a:r>
              <a:rPr lang="en-US" altLang="ja-JP" sz="714" kern="0">
                <a:solidFill>
                  <a:prstClr val="black"/>
                </a:solidFill>
                <a:latin typeface="ＭＳ Ｐゴシック" panose="020B0600070205080204" pitchFamily="50" charset="-128"/>
                <a:ea typeface="ＭＳ Ｐゴシック" panose="020B0600070205080204" pitchFamily="50" charset="-128"/>
              </a:rPr>
              <a:t>100</a:t>
            </a:r>
            <a:r>
              <a:rPr lang="ja-JP" altLang="en-US" sz="714" kern="0">
                <a:solidFill>
                  <a:prstClr val="black"/>
                </a:solidFill>
                <a:latin typeface="ＭＳ Ｐゴシック" panose="020B0600070205080204" pitchFamily="50" charset="-128"/>
                <a:ea typeface="ＭＳ Ｐゴシック" panose="020B0600070205080204" pitchFamily="50" charset="-128"/>
              </a:rPr>
              <a:t>としたときの比率 ）</a:t>
            </a:r>
            <a:endParaRPr kumimoji="1" lang="ja-JP" altLang="en-US" sz="714" dirty="0">
              <a:latin typeface="ＭＳ Ｐゴシック" panose="020B0600070205080204" pitchFamily="50" charset="-128"/>
              <a:ea typeface="ＭＳ Ｐゴシック" panose="020B0600070205080204" pitchFamily="50" charset="-128"/>
            </a:endParaRPr>
          </a:p>
        </p:txBody>
      </p:sp>
      <p:cxnSp>
        <p:nvCxnSpPr>
          <p:cNvPr id="31" name="直線コネクタ 30">
            <a:extLst>
              <a:ext uri="{FF2B5EF4-FFF2-40B4-BE49-F238E27FC236}">
                <a16:creationId xmlns:a16="http://schemas.microsoft.com/office/drawing/2014/main" id="{997AE617-CA90-82C0-EB90-3C9EED143FBA}"/>
              </a:ext>
            </a:extLst>
          </p:cNvPr>
          <p:cNvCxnSpPr>
            <a:cxnSpLocks/>
          </p:cNvCxnSpPr>
          <p:nvPr/>
        </p:nvCxnSpPr>
        <p:spPr>
          <a:xfrm>
            <a:off x="8499078" y="555091"/>
            <a:ext cx="252102" cy="0"/>
          </a:xfrm>
          <a:prstGeom prst="line">
            <a:avLst/>
          </a:prstGeom>
          <a:ln w="28575">
            <a:solidFill>
              <a:srgbClr val="FF00FF"/>
            </a:solidFill>
            <a:prstDash val="sysDash"/>
          </a:ln>
        </p:spPr>
        <p:style>
          <a:lnRef idx="1">
            <a:schemeClr val="accent5"/>
          </a:lnRef>
          <a:fillRef idx="0">
            <a:schemeClr val="accent5"/>
          </a:fillRef>
          <a:effectRef idx="0">
            <a:schemeClr val="accent5"/>
          </a:effectRef>
          <a:fontRef idx="minor">
            <a:schemeClr val="tx1"/>
          </a:fontRef>
        </p:style>
      </p:cxnSp>
      <p:cxnSp>
        <p:nvCxnSpPr>
          <p:cNvPr id="32" name="直線コネクタ 31">
            <a:extLst>
              <a:ext uri="{FF2B5EF4-FFF2-40B4-BE49-F238E27FC236}">
                <a16:creationId xmlns:a16="http://schemas.microsoft.com/office/drawing/2014/main" id="{195D8EBD-5D01-3A5F-B9E5-AAA0F3CBBC91}"/>
              </a:ext>
            </a:extLst>
          </p:cNvPr>
          <p:cNvCxnSpPr>
            <a:cxnSpLocks/>
          </p:cNvCxnSpPr>
          <p:nvPr/>
        </p:nvCxnSpPr>
        <p:spPr>
          <a:xfrm>
            <a:off x="8496842" y="471837"/>
            <a:ext cx="252102" cy="0"/>
          </a:xfrm>
          <a:prstGeom prst="line">
            <a:avLst/>
          </a:prstGeom>
          <a:ln w="28575">
            <a:solidFill>
              <a:srgbClr val="0000FF"/>
            </a:solidFill>
          </a:ln>
        </p:spPr>
        <p:style>
          <a:lnRef idx="1">
            <a:schemeClr val="accent5"/>
          </a:lnRef>
          <a:fillRef idx="0">
            <a:schemeClr val="accent5"/>
          </a:fillRef>
          <a:effectRef idx="0">
            <a:schemeClr val="accent5"/>
          </a:effectRef>
          <a:fontRef idx="minor">
            <a:schemeClr val="tx1"/>
          </a:fontRef>
        </p:style>
      </p:cxnSp>
      <p:cxnSp>
        <p:nvCxnSpPr>
          <p:cNvPr id="51" name="直線コネクタ 50">
            <a:extLst>
              <a:ext uri="{FF2B5EF4-FFF2-40B4-BE49-F238E27FC236}">
                <a16:creationId xmlns:a16="http://schemas.microsoft.com/office/drawing/2014/main" id="{00000000-0008-0000-0D00-000004000000}"/>
              </a:ext>
            </a:extLst>
          </p:cNvPr>
          <p:cNvCxnSpPr/>
          <p:nvPr/>
        </p:nvCxnSpPr>
        <p:spPr>
          <a:xfrm flipV="1">
            <a:off x="2073324" y="3794676"/>
            <a:ext cx="3857143" cy="1336"/>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2" name="正方形/長方形 51">
            <a:extLst>
              <a:ext uri="{FF2B5EF4-FFF2-40B4-BE49-F238E27FC236}">
                <a16:creationId xmlns:a16="http://schemas.microsoft.com/office/drawing/2014/main" id="{00000000-0008-0000-0D00-000005000000}"/>
              </a:ext>
            </a:extLst>
          </p:cNvPr>
          <p:cNvSpPr/>
          <p:nvPr/>
        </p:nvSpPr>
        <p:spPr>
          <a:xfrm>
            <a:off x="3721277" y="3570382"/>
            <a:ext cx="708704" cy="43066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zh-TW" altLang="en-US" sz="714">
                <a:solidFill>
                  <a:schemeClr val="tx1">
                    <a:lumMod val="85000"/>
                    <a:lumOff val="15000"/>
                  </a:schemeClr>
                </a:solidFill>
                <a:latin typeface="ＭＳ Ｐゴシック" panose="020B0600070205080204" pitchFamily="50" charset="-128"/>
                <a:ea typeface="ＭＳ Ｐゴシック" panose="020B0600070205080204" pitchFamily="50" charset="-128"/>
              </a:rPr>
              <a:t>治療　有</a:t>
            </a:r>
          </a:p>
          <a:p>
            <a:pPr algn="ctr"/>
            <a:r>
              <a:rPr kumimoji="1" lang="zh-TW" altLang="en-US" sz="714">
                <a:solidFill>
                  <a:schemeClr val="tx1">
                    <a:lumMod val="85000"/>
                    <a:lumOff val="15000"/>
                  </a:schemeClr>
                </a:solidFill>
                <a:latin typeface="ＭＳ Ｐゴシック" panose="020B0600070205080204" pitchFamily="50" charset="-128"/>
                <a:ea typeface="ＭＳ Ｐゴシック" panose="020B0600070205080204" pitchFamily="50" charset="-128"/>
              </a:rPr>
              <a:t>治療　無</a:t>
            </a:r>
            <a:endParaRPr kumimoji="1" lang="en-US" altLang="ja-JP" sz="714"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cxnSp>
        <p:nvCxnSpPr>
          <p:cNvPr id="53" name="直線コネクタ 52">
            <a:extLst>
              <a:ext uri="{FF2B5EF4-FFF2-40B4-BE49-F238E27FC236}">
                <a16:creationId xmlns:a16="http://schemas.microsoft.com/office/drawing/2014/main" id="{6A8C8E19-D9F9-CC13-E287-EC325A2BDC18}"/>
              </a:ext>
            </a:extLst>
          </p:cNvPr>
          <p:cNvCxnSpPr/>
          <p:nvPr/>
        </p:nvCxnSpPr>
        <p:spPr>
          <a:xfrm flipV="1">
            <a:off x="2057237" y="5065771"/>
            <a:ext cx="3857143" cy="1336"/>
          </a:xfrm>
          <a:prstGeom prst="line">
            <a:avLst/>
          </a:prstGeom>
          <a:ln w="9525">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sp>
        <p:nvSpPr>
          <p:cNvPr id="54" name="正方形/長方形 53">
            <a:extLst>
              <a:ext uri="{FF2B5EF4-FFF2-40B4-BE49-F238E27FC236}">
                <a16:creationId xmlns:a16="http://schemas.microsoft.com/office/drawing/2014/main" id="{5EC04DDF-A047-CA5D-471C-EAD1B98E87DB}"/>
              </a:ext>
            </a:extLst>
          </p:cNvPr>
          <p:cNvSpPr/>
          <p:nvPr/>
        </p:nvSpPr>
        <p:spPr>
          <a:xfrm>
            <a:off x="3720992" y="4841477"/>
            <a:ext cx="708704" cy="430665"/>
          </a:xfrm>
          <a:prstGeom prst="rect">
            <a:avLst/>
          </a:prstGeom>
          <a:noFill/>
          <a:ln w="63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kumimoji="1" lang="zh-TW" altLang="en-US" sz="714">
                <a:solidFill>
                  <a:schemeClr val="tx1">
                    <a:lumMod val="85000"/>
                    <a:lumOff val="15000"/>
                  </a:schemeClr>
                </a:solidFill>
                <a:latin typeface="ＭＳ Ｐゴシック" panose="020B0600070205080204" pitchFamily="50" charset="-128"/>
                <a:ea typeface="ＭＳ Ｐゴシック" panose="020B0600070205080204" pitchFamily="50" charset="-128"/>
              </a:rPr>
              <a:t>治療　有</a:t>
            </a:r>
          </a:p>
          <a:p>
            <a:pPr algn="ctr"/>
            <a:r>
              <a:rPr kumimoji="1" lang="zh-TW" altLang="en-US" sz="714">
                <a:solidFill>
                  <a:schemeClr val="tx1">
                    <a:lumMod val="85000"/>
                    <a:lumOff val="15000"/>
                  </a:schemeClr>
                </a:solidFill>
                <a:latin typeface="ＭＳ Ｐゴシック" panose="020B0600070205080204" pitchFamily="50" charset="-128"/>
                <a:ea typeface="ＭＳ Ｐゴシック" panose="020B0600070205080204" pitchFamily="50" charset="-128"/>
              </a:rPr>
              <a:t>治療　無</a:t>
            </a:r>
            <a:endParaRPr kumimoji="1" lang="en-US" altLang="ja-JP" sz="714" dirty="0">
              <a:solidFill>
                <a:schemeClr val="tx1">
                  <a:lumMod val="85000"/>
                  <a:lumOff val="15000"/>
                </a:schemeClr>
              </a:solidFill>
              <a:latin typeface="ＭＳ Ｐゴシック" panose="020B0600070205080204" pitchFamily="50" charset="-128"/>
              <a:ea typeface="ＭＳ Ｐゴシック" panose="020B0600070205080204" pitchFamily="50" charset="-128"/>
            </a:endParaRPr>
          </a:p>
        </p:txBody>
      </p:sp>
      <p:sp>
        <p:nvSpPr>
          <p:cNvPr id="18" name="テキスト ボックス 17">
            <a:extLst>
              <a:ext uri="{FF2B5EF4-FFF2-40B4-BE49-F238E27FC236}">
                <a16:creationId xmlns:a16="http://schemas.microsoft.com/office/drawing/2014/main" id="{E713BC48-6AAB-B8DC-3E8F-24991178C4DD}"/>
              </a:ext>
            </a:extLst>
          </p:cNvPr>
          <p:cNvSpPr txBox="1"/>
          <p:nvPr/>
        </p:nvSpPr>
        <p:spPr>
          <a:xfrm>
            <a:off x="3538416" y="347830"/>
            <a:ext cx="452028" cy="312137"/>
          </a:xfrm>
          <a:prstGeom prst="rect">
            <a:avLst/>
          </a:prstGeom>
          <a:noFill/>
        </p:spPr>
        <p:txBody>
          <a:bodyPr wrap="square" rtlCol="0">
            <a:spAutoFit/>
          </a:bodyPr>
          <a:lstStyle/>
          <a:p>
            <a:r>
              <a:rPr lang="ja-JP" altLang="en-US" sz="714" kern="0">
                <a:solidFill>
                  <a:prstClr val="black"/>
                </a:solidFill>
                <a:latin typeface="ＭＳ Ｐゴシック" panose="020B0600070205080204" pitchFamily="50" charset="-128"/>
                <a:ea typeface="ＭＳ Ｐゴシック" panose="020B0600070205080204" pitchFamily="50" charset="-128"/>
              </a:rPr>
              <a:t>大阪府：</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492EFAF2-8504-E18F-5387-BEC916D1A674}"/>
              </a:ext>
            </a:extLst>
          </p:cNvPr>
          <p:cNvSpPr txBox="1"/>
          <p:nvPr/>
        </p:nvSpPr>
        <p:spPr>
          <a:xfrm>
            <a:off x="1994572" y="349381"/>
            <a:ext cx="449599"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本地域：</a:t>
            </a:r>
            <a:endParaRPr kumimoji="1" lang="ja-JP" altLang="en-US" sz="714" dirty="0">
              <a:latin typeface="ＭＳ Ｐゴシック" panose="020B0600070205080204" pitchFamily="50" charset="-128"/>
              <a:ea typeface="ＭＳ Ｐゴシック" panose="020B0600070205080204" pitchFamily="50" charset="-128"/>
            </a:endParaRPr>
          </a:p>
        </p:txBody>
      </p:sp>
      <p:cxnSp>
        <p:nvCxnSpPr>
          <p:cNvPr id="9" name="直線コネクタ 8">
            <a:extLst>
              <a:ext uri="{FF2B5EF4-FFF2-40B4-BE49-F238E27FC236}">
                <a16:creationId xmlns:a16="http://schemas.microsoft.com/office/drawing/2014/main" id="{301EA24A-BE1B-8B0A-276A-02C24C10167D}"/>
              </a:ext>
            </a:extLst>
          </p:cNvPr>
          <p:cNvCxnSpPr>
            <a:cxnSpLocks/>
          </p:cNvCxnSpPr>
          <p:nvPr/>
        </p:nvCxnSpPr>
        <p:spPr>
          <a:xfrm>
            <a:off x="4233926" y="440050"/>
            <a:ext cx="308571" cy="0"/>
          </a:xfrm>
          <a:prstGeom prst="line">
            <a:avLst/>
          </a:prstGeom>
          <a:ln w="28575">
            <a:solidFill>
              <a:srgbClr val="00B0F0"/>
            </a:solidFill>
            <a:prstDash val="sysDash"/>
          </a:ln>
        </p:spPr>
        <p:style>
          <a:lnRef idx="1">
            <a:schemeClr val="accent5"/>
          </a:lnRef>
          <a:fillRef idx="0">
            <a:schemeClr val="accent5"/>
          </a:fillRef>
          <a:effectRef idx="0">
            <a:schemeClr val="accent5"/>
          </a:effectRef>
          <a:fontRef idx="minor">
            <a:schemeClr val="tx1"/>
          </a:fontRef>
        </p:style>
      </p:cxnSp>
      <p:cxnSp>
        <p:nvCxnSpPr>
          <p:cNvPr id="37" name="直線コネクタ 36">
            <a:extLst>
              <a:ext uri="{FF2B5EF4-FFF2-40B4-BE49-F238E27FC236}">
                <a16:creationId xmlns:a16="http://schemas.microsoft.com/office/drawing/2014/main" id="{70E5E638-FB21-D89C-F240-856A6D009546}"/>
              </a:ext>
            </a:extLst>
          </p:cNvPr>
          <p:cNvCxnSpPr>
            <a:cxnSpLocks/>
          </p:cNvCxnSpPr>
          <p:nvPr/>
        </p:nvCxnSpPr>
        <p:spPr>
          <a:xfrm>
            <a:off x="4864789" y="434273"/>
            <a:ext cx="308571" cy="0"/>
          </a:xfrm>
          <a:prstGeom prst="line">
            <a:avLst/>
          </a:prstGeom>
          <a:ln w="28575">
            <a:solidFill>
              <a:srgbClr val="FF00FF"/>
            </a:solidFill>
            <a:prstDash val="sysDot"/>
          </a:ln>
        </p:spPr>
        <p:style>
          <a:lnRef idx="1">
            <a:schemeClr val="accent5"/>
          </a:lnRef>
          <a:fillRef idx="0">
            <a:schemeClr val="accent5"/>
          </a:fillRef>
          <a:effectRef idx="0">
            <a:schemeClr val="accent5"/>
          </a:effectRef>
          <a:fontRef idx="minor">
            <a:schemeClr val="tx1"/>
          </a:fontRef>
        </p:style>
      </p:cxnSp>
      <p:sp>
        <p:nvSpPr>
          <p:cNvPr id="4" name="テキスト ボックス 3">
            <a:extLst>
              <a:ext uri="{FF2B5EF4-FFF2-40B4-BE49-F238E27FC236}">
                <a16:creationId xmlns:a16="http://schemas.microsoft.com/office/drawing/2014/main" id="{7B9706E5-EC37-60CB-C455-94D8E84467F7}"/>
              </a:ext>
            </a:extLst>
          </p:cNvPr>
          <p:cNvSpPr txBox="1"/>
          <p:nvPr/>
        </p:nvSpPr>
        <p:spPr>
          <a:xfrm>
            <a:off x="8066034" y="366352"/>
            <a:ext cx="436054" cy="202235"/>
          </a:xfrm>
          <a:prstGeom prst="rect">
            <a:avLst/>
          </a:prstGeom>
          <a:noFill/>
        </p:spPr>
        <p:txBody>
          <a:bodyPr wrap="square" rtlCol="0">
            <a:spAutoFit/>
          </a:bodyPr>
          <a:lstStyle/>
          <a:p>
            <a:pPr algn="ctr"/>
            <a:r>
              <a:rPr kumimoji="1" lang="ja-JP" altLang="en-US" sz="714">
                <a:latin typeface="ＭＳ Ｐゴシック" panose="020B0600070205080204" pitchFamily="50" charset="-128"/>
                <a:ea typeface="ＭＳ Ｐゴシック" panose="020B0600070205080204" pitchFamily="50" charset="-128"/>
              </a:rPr>
              <a:t>該　当</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9F30344A-6B31-F17B-BADF-9DE99F927B2B}"/>
              </a:ext>
            </a:extLst>
          </p:cNvPr>
          <p:cNvSpPr txBox="1"/>
          <p:nvPr/>
        </p:nvSpPr>
        <p:spPr>
          <a:xfrm>
            <a:off x="8066985" y="471900"/>
            <a:ext cx="436054" cy="312137"/>
          </a:xfrm>
          <a:prstGeom prst="rect">
            <a:avLst/>
          </a:prstGeom>
          <a:noFill/>
        </p:spPr>
        <p:txBody>
          <a:bodyPr wrap="square" rtlCol="0">
            <a:spAutoFit/>
          </a:bodyPr>
          <a:lstStyle/>
          <a:p>
            <a:pPr algn="ctr"/>
            <a:r>
              <a:rPr kumimoji="1" lang="ja-JP" altLang="en-US" sz="714" dirty="0">
                <a:latin typeface="ＭＳ Ｐゴシック" panose="020B0600070205080204" pitchFamily="50" charset="-128"/>
                <a:ea typeface="ＭＳ Ｐゴシック" panose="020B0600070205080204" pitchFamily="50" charset="-128"/>
              </a:rPr>
              <a:t>予備群</a:t>
            </a:r>
          </a:p>
        </p:txBody>
      </p:sp>
      <p:sp>
        <p:nvSpPr>
          <p:cNvPr id="38" name="乗算記号 37">
            <a:extLst>
              <a:ext uri="{FF2B5EF4-FFF2-40B4-BE49-F238E27FC236}">
                <a16:creationId xmlns:a16="http://schemas.microsoft.com/office/drawing/2014/main" id="{CC9632FF-3EB8-1E82-A7CB-04CF5586E53C}"/>
              </a:ext>
            </a:extLst>
          </p:cNvPr>
          <p:cNvSpPr/>
          <p:nvPr/>
        </p:nvSpPr>
        <p:spPr>
          <a:xfrm>
            <a:off x="4334759" y="373017"/>
            <a:ext cx="128571" cy="128571"/>
          </a:xfrm>
          <a:prstGeom prst="mathMultiply">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latin typeface="ＭＳ Ｐゴシック" panose="020B0600070205080204" pitchFamily="50" charset="-128"/>
              <a:ea typeface="ＭＳ Ｐゴシック" panose="020B0600070205080204" pitchFamily="50" charset="-128"/>
            </a:endParaRPr>
          </a:p>
        </p:txBody>
      </p:sp>
      <p:sp>
        <p:nvSpPr>
          <p:cNvPr id="39" name="楕円 38">
            <a:extLst>
              <a:ext uri="{FF2B5EF4-FFF2-40B4-BE49-F238E27FC236}">
                <a16:creationId xmlns:a16="http://schemas.microsoft.com/office/drawing/2014/main" id="{D09865FB-195F-0F15-5523-B7C282FF1A8F}"/>
              </a:ext>
            </a:extLst>
          </p:cNvPr>
          <p:cNvSpPr/>
          <p:nvPr/>
        </p:nvSpPr>
        <p:spPr>
          <a:xfrm>
            <a:off x="4989629" y="396371"/>
            <a:ext cx="77143" cy="77143"/>
          </a:xfrm>
          <a:prstGeom prst="ellipse">
            <a:avLst/>
          </a:prstGeom>
          <a:solidFill>
            <a:schemeClr val="bg1"/>
          </a:solidFill>
          <a:ln w="25400">
            <a:solidFill>
              <a:srgbClr val="FF00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286" dirty="0">
              <a:latin typeface="ＭＳ Ｐゴシック" panose="020B0600070205080204" pitchFamily="50" charset="-128"/>
              <a:ea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AC9467DE-22C2-4530-6150-E89BC21B14E0}"/>
              </a:ext>
            </a:extLst>
          </p:cNvPr>
          <p:cNvSpPr txBox="1"/>
          <p:nvPr/>
        </p:nvSpPr>
        <p:spPr>
          <a:xfrm>
            <a:off x="3953902" y="345759"/>
            <a:ext cx="313502"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男性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15" name="テキスト ボックス 14">
            <a:extLst>
              <a:ext uri="{FF2B5EF4-FFF2-40B4-BE49-F238E27FC236}">
                <a16:creationId xmlns:a16="http://schemas.microsoft.com/office/drawing/2014/main" id="{719F704F-7067-631C-EEAD-E5BC6C16B28E}"/>
              </a:ext>
            </a:extLst>
          </p:cNvPr>
          <p:cNvSpPr txBox="1"/>
          <p:nvPr/>
        </p:nvSpPr>
        <p:spPr>
          <a:xfrm>
            <a:off x="4585548" y="339935"/>
            <a:ext cx="345709"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女性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0" name="右中かっこ 19">
            <a:extLst>
              <a:ext uri="{FF2B5EF4-FFF2-40B4-BE49-F238E27FC236}">
                <a16:creationId xmlns:a16="http://schemas.microsoft.com/office/drawing/2014/main" id="{9F91D75E-0698-B6CC-E9A9-0FB2BBC1210C}"/>
              </a:ext>
            </a:extLst>
          </p:cNvPr>
          <p:cNvSpPr/>
          <p:nvPr/>
        </p:nvSpPr>
        <p:spPr>
          <a:xfrm>
            <a:off x="8779004" y="443612"/>
            <a:ext cx="88140" cy="149177"/>
          </a:xfrm>
          <a:prstGeom prst="rightBrace">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86">
              <a:latin typeface="ＭＳ Ｐゴシック" panose="020B0600070205080204" pitchFamily="50" charset="-128"/>
              <a:ea typeface="ＭＳ Ｐゴシック" panose="020B0600070205080204" pitchFamily="50" charset="-128"/>
            </a:endParaRPr>
          </a:p>
        </p:txBody>
      </p:sp>
      <p:sp>
        <p:nvSpPr>
          <p:cNvPr id="48" name="テキスト ボックス 47">
            <a:extLst>
              <a:ext uri="{FF2B5EF4-FFF2-40B4-BE49-F238E27FC236}">
                <a16:creationId xmlns:a16="http://schemas.microsoft.com/office/drawing/2014/main" id="{EBE19ACD-BF59-4F1C-B286-9FA926984426}"/>
              </a:ext>
            </a:extLst>
          </p:cNvPr>
          <p:cNvSpPr txBox="1"/>
          <p:nvPr/>
        </p:nvSpPr>
        <p:spPr>
          <a:xfrm>
            <a:off x="9903727" y="45868"/>
            <a:ext cx="662488" cy="356123"/>
          </a:xfrm>
          <a:prstGeom prst="rect">
            <a:avLst/>
          </a:prstGeom>
          <a:noFill/>
        </p:spPr>
        <p:txBody>
          <a:bodyPr wrap="square" rtlCol="0">
            <a:spAutoFit/>
          </a:bodyPr>
          <a:lstStyle/>
          <a:p>
            <a:pPr defTabSz="636871">
              <a:defRPr/>
            </a:pPr>
            <a:r>
              <a:rPr lang="ja-JP" altLang="en-US" sz="857" kern="0" dirty="0">
                <a:solidFill>
                  <a:prstClr val="black"/>
                </a:solidFill>
                <a:latin typeface="ＭＳ Ｐゴシック" panose="020B0600070205080204" pitchFamily="50" charset="-128"/>
                <a:ea typeface="ＭＳ Ｐゴシック" panose="020B0600070205080204" pitchFamily="50" charset="-128"/>
              </a:rPr>
              <a:t>豊中市　</a:t>
            </a:r>
            <a:r>
              <a:rPr lang="en-US" altLang="ja-JP" sz="857" kern="0" dirty="0">
                <a:solidFill>
                  <a:prstClr val="black"/>
                </a:solidFill>
                <a:latin typeface="ＭＳ Ｐゴシック" panose="020B0600070205080204" pitchFamily="50" charset="-128"/>
                <a:ea typeface="ＭＳ Ｐゴシック" panose="020B0600070205080204" pitchFamily="50" charset="-128"/>
              </a:rPr>
              <a:t>Ⅱ</a:t>
            </a:r>
            <a:endParaRPr lang="ja-JP" altLang="en-US" sz="857" kern="0" dirty="0">
              <a:solidFill>
                <a:prstClr val="black"/>
              </a:solidFill>
              <a:latin typeface="ＭＳ Ｐゴシック" panose="020B0600070205080204" pitchFamily="50" charset="-128"/>
              <a:ea typeface="ＭＳ Ｐゴシック" panose="020B0600070205080204" pitchFamily="50" charset="-128"/>
            </a:endParaRPr>
          </a:p>
        </p:txBody>
      </p:sp>
      <p:sp>
        <p:nvSpPr>
          <p:cNvPr id="3" name="テキスト ボックス 2">
            <a:extLst>
              <a:ext uri="{FF2B5EF4-FFF2-40B4-BE49-F238E27FC236}">
                <a16:creationId xmlns:a16="http://schemas.microsoft.com/office/drawing/2014/main" id="{E05F854C-8CB8-B21F-7BAC-D49F5FB4CBD1}"/>
              </a:ext>
            </a:extLst>
          </p:cNvPr>
          <p:cNvSpPr txBox="1"/>
          <p:nvPr/>
        </p:nvSpPr>
        <p:spPr>
          <a:xfrm>
            <a:off x="1724915" y="277497"/>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⑬</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6" name="テキスト ボックス 5">
            <a:extLst>
              <a:ext uri="{FF2B5EF4-FFF2-40B4-BE49-F238E27FC236}">
                <a16:creationId xmlns:a16="http://schemas.microsoft.com/office/drawing/2014/main" id="{4D867347-2CE7-4EFD-836D-ADDB17A23492}"/>
              </a:ext>
            </a:extLst>
          </p:cNvPr>
          <p:cNvSpPr txBox="1"/>
          <p:nvPr/>
        </p:nvSpPr>
        <p:spPr>
          <a:xfrm>
            <a:off x="7891602" y="276373"/>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⑭</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7" name="テキスト ボックス 6">
            <a:extLst>
              <a:ext uri="{FF2B5EF4-FFF2-40B4-BE49-F238E27FC236}">
                <a16:creationId xmlns:a16="http://schemas.microsoft.com/office/drawing/2014/main" id="{05B36749-4C69-FE3E-E6FD-B9B29EA08EED}"/>
              </a:ext>
            </a:extLst>
          </p:cNvPr>
          <p:cNvSpPr txBox="1"/>
          <p:nvPr/>
        </p:nvSpPr>
        <p:spPr>
          <a:xfrm>
            <a:off x="1861937" y="3008329"/>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⑮</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FEE3E799-AF91-5F45-E9DC-0B17E5F5C943}"/>
              </a:ext>
            </a:extLst>
          </p:cNvPr>
          <p:cNvSpPr txBox="1"/>
          <p:nvPr/>
        </p:nvSpPr>
        <p:spPr>
          <a:xfrm>
            <a:off x="4125398" y="3003594"/>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⑯</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7732E812-9945-EF92-753D-DD63B0A1BA89}"/>
              </a:ext>
            </a:extLst>
          </p:cNvPr>
          <p:cNvSpPr txBox="1"/>
          <p:nvPr/>
        </p:nvSpPr>
        <p:spPr>
          <a:xfrm>
            <a:off x="6297748" y="3004542"/>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⑰</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DCD21750-9E39-EFF4-01FF-CFCEB2DE7302}"/>
              </a:ext>
            </a:extLst>
          </p:cNvPr>
          <p:cNvSpPr txBox="1"/>
          <p:nvPr/>
        </p:nvSpPr>
        <p:spPr>
          <a:xfrm>
            <a:off x="8427975" y="3005493"/>
            <a:ext cx="231165" cy="202235"/>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⑱</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55" name="テキスト ボックス 54">
            <a:extLst>
              <a:ext uri="{FF2B5EF4-FFF2-40B4-BE49-F238E27FC236}">
                <a16:creationId xmlns:a16="http://schemas.microsoft.com/office/drawing/2014/main" id="{A549CABE-8538-F38D-808A-8DC2EC9ADD11}"/>
              </a:ext>
            </a:extLst>
          </p:cNvPr>
          <p:cNvSpPr txBox="1"/>
          <p:nvPr/>
        </p:nvSpPr>
        <p:spPr>
          <a:xfrm>
            <a:off x="1653212" y="3681999"/>
            <a:ext cx="320241"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男性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56" name="テキスト ボックス 55">
            <a:extLst>
              <a:ext uri="{FF2B5EF4-FFF2-40B4-BE49-F238E27FC236}">
                <a16:creationId xmlns:a16="http://schemas.microsoft.com/office/drawing/2014/main" id="{DBAB468C-F476-25DF-695E-155B27371254}"/>
              </a:ext>
            </a:extLst>
          </p:cNvPr>
          <p:cNvSpPr txBox="1"/>
          <p:nvPr/>
        </p:nvSpPr>
        <p:spPr>
          <a:xfrm>
            <a:off x="1653212" y="4967874"/>
            <a:ext cx="320241"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女性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57" name="テキスト ボックス 56">
            <a:extLst>
              <a:ext uri="{FF2B5EF4-FFF2-40B4-BE49-F238E27FC236}">
                <a16:creationId xmlns:a16="http://schemas.microsoft.com/office/drawing/2014/main" id="{70FF1A93-1E41-34B8-6254-FC051657174E}"/>
              </a:ext>
            </a:extLst>
          </p:cNvPr>
          <p:cNvSpPr txBox="1"/>
          <p:nvPr/>
        </p:nvSpPr>
        <p:spPr>
          <a:xfrm>
            <a:off x="2400157" y="355087"/>
            <a:ext cx="313502"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男性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58" name="テキスト ボックス 57">
            <a:extLst>
              <a:ext uri="{FF2B5EF4-FFF2-40B4-BE49-F238E27FC236}">
                <a16:creationId xmlns:a16="http://schemas.microsoft.com/office/drawing/2014/main" id="{30ED9F2C-880E-857C-9765-74B81F024450}"/>
              </a:ext>
            </a:extLst>
          </p:cNvPr>
          <p:cNvSpPr txBox="1"/>
          <p:nvPr/>
        </p:nvSpPr>
        <p:spPr>
          <a:xfrm>
            <a:off x="2888928" y="349264"/>
            <a:ext cx="345709"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女性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16" name="テキスト ボックス 15">
            <a:extLst>
              <a:ext uri="{FF2B5EF4-FFF2-40B4-BE49-F238E27FC236}">
                <a16:creationId xmlns:a16="http://schemas.microsoft.com/office/drawing/2014/main" id="{A555704A-8C06-3BE4-BA32-121A7AA3996A}"/>
              </a:ext>
            </a:extLst>
          </p:cNvPr>
          <p:cNvSpPr txBox="1"/>
          <p:nvPr/>
        </p:nvSpPr>
        <p:spPr>
          <a:xfrm>
            <a:off x="8093411" y="274539"/>
            <a:ext cx="1070211"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メタボリックシンドローム</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EE407316-D788-4728-3B17-117110CD3926}"/>
              </a:ext>
            </a:extLst>
          </p:cNvPr>
          <p:cNvSpPr txBox="1"/>
          <p:nvPr/>
        </p:nvSpPr>
        <p:spPr>
          <a:xfrm>
            <a:off x="7828468" y="957092"/>
            <a:ext cx="313502"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男性</a:t>
            </a:r>
            <a:endParaRPr kumimoji="1" lang="ja-JP" altLang="en-US" sz="714" dirty="0">
              <a:latin typeface="ＭＳ Ｐゴシック" panose="020B0600070205080204" pitchFamily="50" charset="-128"/>
              <a:ea typeface="ＭＳ Ｐゴシック" panose="020B0600070205080204" pitchFamily="50" charset="-128"/>
            </a:endParaRPr>
          </a:p>
        </p:txBody>
      </p:sp>
      <p:sp>
        <p:nvSpPr>
          <p:cNvPr id="23" name="テキスト ボックス 22">
            <a:extLst>
              <a:ext uri="{FF2B5EF4-FFF2-40B4-BE49-F238E27FC236}">
                <a16:creationId xmlns:a16="http://schemas.microsoft.com/office/drawing/2014/main" id="{0ACEC908-626B-2839-18A7-57FC2B8B2558}"/>
              </a:ext>
            </a:extLst>
          </p:cNvPr>
          <p:cNvSpPr txBox="1"/>
          <p:nvPr/>
        </p:nvSpPr>
        <p:spPr>
          <a:xfrm>
            <a:off x="7839491" y="2139322"/>
            <a:ext cx="345709" cy="312137"/>
          </a:xfrm>
          <a:prstGeom prst="rect">
            <a:avLst/>
          </a:prstGeom>
          <a:noFill/>
        </p:spPr>
        <p:txBody>
          <a:bodyPr wrap="square" rtlCol="0">
            <a:spAutoFit/>
          </a:bodyPr>
          <a:lstStyle/>
          <a:p>
            <a:r>
              <a:rPr kumimoji="1" lang="ja-JP" altLang="en-US" sz="714">
                <a:latin typeface="ＭＳ Ｐゴシック" panose="020B0600070205080204" pitchFamily="50" charset="-128"/>
                <a:ea typeface="ＭＳ Ｐゴシック" panose="020B0600070205080204" pitchFamily="50" charset="-128"/>
              </a:rPr>
              <a:t>女性</a:t>
            </a:r>
            <a:endParaRPr kumimoji="1" lang="ja-JP" altLang="en-US" sz="714"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ED836134-453A-4E5C-6805-DDB44744DD15}"/>
              </a:ext>
            </a:extLst>
          </p:cNvPr>
          <p:cNvPicPr>
            <a:picLocks noChangeAspect="1"/>
          </p:cNvPicPr>
          <p:nvPr/>
        </p:nvPicPr>
        <p:blipFill>
          <a:blip r:embed="rId15"/>
          <a:stretch>
            <a:fillRect/>
          </a:stretch>
        </p:blipFill>
        <p:spPr>
          <a:xfrm>
            <a:off x="2431143" y="5760357"/>
            <a:ext cx="3085714" cy="946031"/>
          </a:xfrm>
          <a:prstGeom prst="rect">
            <a:avLst/>
          </a:prstGeom>
        </p:spPr>
      </p:pic>
      <p:pic>
        <p:nvPicPr>
          <p:cNvPr id="24" name="図 23">
            <a:extLst>
              <a:ext uri="{FF2B5EF4-FFF2-40B4-BE49-F238E27FC236}">
                <a16:creationId xmlns:a16="http://schemas.microsoft.com/office/drawing/2014/main" id="{B07EE58F-735F-CCC7-BCB2-D37594E2DDC7}"/>
              </a:ext>
            </a:extLst>
          </p:cNvPr>
          <p:cNvPicPr>
            <a:picLocks noChangeAspect="1"/>
          </p:cNvPicPr>
          <p:nvPr/>
        </p:nvPicPr>
        <p:blipFill>
          <a:blip r:embed="rId16"/>
          <a:stretch>
            <a:fillRect/>
          </a:stretch>
        </p:blipFill>
        <p:spPr>
          <a:xfrm>
            <a:off x="6059714" y="5760358"/>
            <a:ext cx="4371429" cy="655202"/>
          </a:xfrm>
          <a:prstGeom prst="rect">
            <a:avLst/>
          </a:prstGeom>
        </p:spPr>
      </p:pic>
      <p:sp>
        <p:nvSpPr>
          <p:cNvPr id="60" name="スライド番号プレースホルダー 3">
            <a:extLst>
              <a:ext uri="{FF2B5EF4-FFF2-40B4-BE49-F238E27FC236}">
                <a16:creationId xmlns:a16="http://schemas.microsoft.com/office/drawing/2014/main" id="{4DB1595B-6E93-4863-9AA9-9A1C7A34651E}"/>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19</a:t>
            </a:fld>
            <a:endParaRPr lang="ja-JP" altLang="en-US" sz="1500" dirty="0">
              <a:latin typeface="Meiryo UI" panose="020B0604030504040204" pitchFamily="50" charset="-128"/>
              <a:ea typeface="Meiryo UI" panose="020B0604030504040204" pitchFamily="50" charset="-128"/>
            </a:endParaRPr>
          </a:p>
        </p:txBody>
      </p:sp>
      <p:sp>
        <p:nvSpPr>
          <p:cNvPr id="61" name="テキスト ボックス 60">
            <a:extLst>
              <a:ext uri="{FF2B5EF4-FFF2-40B4-BE49-F238E27FC236}">
                <a16:creationId xmlns:a16="http://schemas.microsoft.com/office/drawing/2014/main" id="{738FF878-6D2B-430C-AB5B-FC7A322FEBA2}"/>
              </a:ext>
            </a:extLst>
          </p:cNvPr>
          <p:cNvSpPr txBox="1"/>
          <p:nvPr/>
        </p:nvSpPr>
        <p:spPr>
          <a:xfrm>
            <a:off x="192994" y="54616"/>
            <a:ext cx="1272397" cy="261610"/>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en-US" altLang="ja-JP" sz="1100" b="1" dirty="0">
                <a:latin typeface="BIZ UDPゴシック" panose="020B0400000000000000" pitchFamily="50" charset="-128"/>
                <a:ea typeface="BIZ UDPゴシック" panose="020B0400000000000000" pitchFamily="50" charset="-128"/>
              </a:rPr>
              <a:t>R</a:t>
            </a:r>
            <a:r>
              <a:rPr lang="ja-JP" altLang="en-US" sz="1100" b="1" dirty="0">
                <a:latin typeface="BIZ UDPゴシック" panose="020B0400000000000000" pitchFamily="50" charset="-128"/>
                <a:ea typeface="BIZ UDPゴシック" panose="020B0400000000000000" pitchFamily="50" charset="-128"/>
              </a:rPr>
              <a:t>６</a:t>
            </a:r>
            <a:r>
              <a:rPr kumimoji="1" lang="ja-JP" altLang="en-US" sz="1100" b="1" dirty="0">
                <a:latin typeface="BIZ UDPゴシック" panose="020B0400000000000000" pitchFamily="50" charset="-128"/>
                <a:ea typeface="BIZ UDPゴシック" panose="020B0400000000000000" pitchFamily="50" charset="-128"/>
              </a:rPr>
              <a:t>年度版（</a:t>
            </a:r>
            <a:r>
              <a:rPr lang="ja-JP" altLang="en-US" sz="1100" b="1" dirty="0">
                <a:latin typeface="BIZ UDPゴシック" panose="020B0400000000000000" pitchFamily="50" charset="-128"/>
                <a:ea typeface="BIZ UDPゴシック" panose="020B0400000000000000" pitchFamily="50" charset="-128"/>
              </a:rPr>
              <a:t>裏</a:t>
            </a:r>
            <a:r>
              <a:rPr kumimoji="1" lang="ja-JP" altLang="en-US" sz="1100" b="1" dirty="0">
                <a:latin typeface="BIZ UDPゴシック" panose="020B0400000000000000" pitchFamily="50" charset="-128"/>
                <a:ea typeface="BIZ UDPゴシック" panose="020B0400000000000000" pitchFamily="50" charset="-128"/>
              </a:rPr>
              <a:t>）</a:t>
            </a:r>
            <a:endParaRPr kumimoji="1" lang="en-US" altLang="ja-JP" sz="11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13310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C8493460-3C30-2201-9186-D9ADB1E4A91F}"/>
              </a:ext>
            </a:extLst>
          </p:cNvPr>
          <p:cNvSpPr txBox="1"/>
          <p:nvPr/>
        </p:nvSpPr>
        <p:spPr>
          <a:xfrm>
            <a:off x="616658" y="2409061"/>
            <a:ext cx="10958684" cy="1323439"/>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2800" b="1" dirty="0">
                <a:solidFill>
                  <a:schemeClr val="accent1"/>
                </a:solidFill>
                <a:latin typeface="BIZ UDPゴシック" panose="020B0400000000000000" pitchFamily="50" charset="-128"/>
                <a:ea typeface="BIZ UDPゴシック" panose="020B0400000000000000" pitchFamily="50" charset="-128"/>
              </a:rPr>
              <a:t>❶ </a:t>
            </a:r>
            <a:r>
              <a:rPr lang="ja-JP" altLang="en-US" sz="2800" b="1" dirty="0">
                <a:latin typeface="BIZ UDPゴシック" panose="020B0400000000000000" pitchFamily="50" charset="-128"/>
                <a:ea typeface="BIZ UDPゴシック" panose="020B0400000000000000" pitchFamily="50" charset="-128"/>
              </a:rPr>
              <a:t>保健所圏域における地域・職域連携推進事業の実施状況について</a:t>
            </a:r>
            <a:endParaRPr lang="en-US" altLang="ja-JP" sz="2400" b="1" dirty="0">
              <a:latin typeface="BIZ UDPゴシック" panose="020B0400000000000000" pitchFamily="50" charset="-128"/>
              <a:ea typeface="BIZ UDPゴシック" panose="020B0400000000000000" pitchFamily="50" charset="-128"/>
            </a:endParaRPr>
          </a:p>
          <a:p>
            <a:endParaRPr lang="en-US" altLang="ja-JP" sz="2400" b="1" dirty="0">
              <a:latin typeface="BIZ UDPゴシック" panose="020B0400000000000000" pitchFamily="50" charset="-128"/>
              <a:ea typeface="BIZ UDPゴシック" panose="020B0400000000000000" pitchFamily="50" charset="-128"/>
            </a:endParaRPr>
          </a:p>
          <a:p>
            <a:r>
              <a:rPr lang="ja-JP" altLang="en-US" sz="2800" b="1" dirty="0">
                <a:solidFill>
                  <a:schemeClr val="accent1"/>
                </a:solidFill>
                <a:latin typeface="BIZ UDPゴシック" panose="020B0400000000000000" pitchFamily="50" charset="-128"/>
                <a:ea typeface="BIZ UDPゴシック" panose="020B0400000000000000" pitchFamily="50" charset="-128"/>
              </a:rPr>
              <a:t>❷ </a:t>
            </a:r>
            <a:r>
              <a:rPr lang="ja-JP" altLang="en-US" sz="2800" b="1" dirty="0">
                <a:solidFill>
                  <a:schemeClr val="tx1"/>
                </a:solidFill>
                <a:latin typeface="BIZ UDPゴシック" panose="020B0400000000000000" pitchFamily="50" charset="-128"/>
                <a:ea typeface="BIZ UDPゴシック" panose="020B0400000000000000" pitchFamily="50" charset="-128"/>
              </a:rPr>
              <a:t>令和８年度取組み（案）について</a:t>
            </a:r>
            <a:endParaRPr lang="en-US" altLang="ja-JP" sz="2400" b="1" dirty="0">
              <a:latin typeface="BIZ UDPゴシック" panose="020B0400000000000000" pitchFamily="50" charset="-128"/>
              <a:ea typeface="BIZ UDPゴシック" panose="020B0400000000000000" pitchFamily="50" charset="-128"/>
            </a:endParaRPr>
          </a:p>
        </p:txBody>
      </p:sp>
      <p:sp>
        <p:nvSpPr>
          <p:cNvPr id="11" name="スライド番号プレースホルダー 3">
            <a:extLst>
              <a:ext uri="{FF2B5EF4-FFF2-40B4-BE49-F238E27FC236}">
                <a16:creationId xmlns:a16="http://schemas.microsoft.com/office/drawing/2014/main" id="{B3B1207B-BD99-43D7-9364-02CAD99525F0}"/>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a:t>
            </a:fld>
            <a:endParaRPr lang="ja-JP" altLang="en-US" sz="1500" dirty="0">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FCE351D7-5E10-4DDD-81DC-004E78737F26}"/>
              </a:ext>
            </a:extLst>
          </p:cNvPr>
          <p:cNvSpPr txBox="1">
            <a:spLocks/>
          </p:cNvSpPr>
          <p:nvPr/>
        </p:nvSpPr>
        <p:spPr>
          <a:xfrm>
            <a:off x="0" y="0"/>
            <a:ext cx="12192000" cy="710214"/>
          </a:xfrm>
          <a:prstGeom prst="rect">
            <a:avLst/>
          </a:prstGeom>
          <a:solidFill>
            <a:schemeClr val="accent1">
              <a:lumMod val="20000"/>
              <a:lumOff val="80000"/>
            </a:schemeClr>
          </a:solidFill>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b="1" dirty="0">
                <a:solidFill>
                  <a:schemeClr val="accent1">
                    <a:lumMod val="75000"/>
                  </a:schemeClr>
                </a:solidFill>
                <a:latin typeface="Microsoft YaHei UI" panose="020B0503020204020204" pitchFamily="34" charset="-122"/>
                <a:ea typeface="Microsoft YaHei UI" panose="020B0503020204020204" pitchFamily="34" charset="-122"/>
              </a:rPr>
              <a:t>　</a:t>
            </a:r>
            <a:r>
              <a:rPr lang="en-US" altLang="ja-JP" sz="4000" b="1" dirty="0">
                <a:solidFill>
                  <a:schemeClr val="accent1">
                    <a:lumMod val="75000"/>
                  </a:schemeClr>
                </a:solidFill>
                <a:latin typeface="Microsoft YaHei UI" panose="020B0503020204020204" pitchFamily="34" charset="-122"/>
                <a:ea typeface="Microsoft YaHei UI" panose="020B0503020204020204" pitchFamily="34" charset="-122"/>
              </a:rPr>
              <a:t>Contents</a:t>
            </a:r>
            <a:endParaRPr lang="ja-JP" altLang="en-US" sz="4000" b="1" dirty="0">
              <a:solidFill>
                <a:schemeClr val="accent1">
                  <a:lumMod val="75000"/>
                </a:schemeClr>
              </a:solidFill>
              <a:latin typeface="Microsoft YaHei UI" panose="020B0503020204020204" pitchFamily="34" charset="-122"/>
              <a:ea typeface="Microsoft YaHei UI" panose="020B0503020204020204" pitchFamily="34" charset="-122"/>
            </a:endParaRPr>
          </a:p>
        </p:txBody>
      </p:sp>
    </p:spTree>
    <p:extLst>
      <p:ext uri="{BB962C8B-B14F-4D97-AF65-F5344CB8AC3E}">
        <p14:creationId xmlns:p14="http://schemas.microsoft.com/office/powerpoint/2010/main" val="414068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3">
            <a:extLst>
              <a:ext uri="{FF2B5EF4-FFF2-40B4-BE49-F238E27FC236}">
                <a16:creationId xmlns:a16="http://schemas.microsoft.com/office/drawing/2014/main" id="{FD75EF25-B1DE-4436-A59C-3D113D719A02}"/>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20</a:t>
            </a:fld>
            <a:endParaRPr lang="ja-JP" altLang="en-US" sz="1500" dirty="0">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671EB010-150C-496A-B0E8-94F35FBBDC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217" y="174681"/>
            <a:ext cx="4595258" cy="6683319"/>
          </a:xfrm>
          <a:prstGeom prst="rect">
            <a:avLst/>
          </a:prstGeom>
        </p:spPr>
      </p:pic>
      <p:pic>
        <p:nvPicPr>
          <p:cNvPr id="11" name="図 10">
            <a:extLst>
              <a:ext uri="{FF2B5EF4-FFF2-40B4-BE49-F238E27FC236}">
                <a16:creationId xmlns:a16="http://schemas.microsoft.com/office/drawing/2014/main" id="{5649182F-2527-4A4F-958F-4DBE31D8E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5864" y="189922"/>
            <a:ext cx="4526672" cy="6668078"/>
          </a:xfrm>
          <a:prstGeom prst="rect">
            <a:avLst/>
          </a:prstGeom>
        </p:spPr>
      </p:pic>
      <p:sp>
        <p:nvSpPr>
          <p:cNvPr id="5" name="テキスト ボックス 4">
            <a:extLst>
              <a:ext uri="{FF2B5EF4-FFF2-40B4-BE49-F238E27FC236}">
                <a16:creationId xmlns:a16="http://schemas.microsoft.com/office/drawing/2014/main" id="{38F81CEC-A0A4-46B0-863D-B32D0E55990E}"/>
              </a:ext>
            </a:extLst>
          </p:cNvPr>
          <p:cNvSpPr txBox="1"/>
          <p:nvPr/>
        </p:nvSpPr>
        <p:spPr>
          <a:xfrm>
            <a:off x="137551" y="123881"/>
            <a:ext cx="2130943" cy="400110"/>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en-US" altLang="ja-JP" sz="1000" b="1" dirty="0">
                <a:latin typeface="BIZ UDPゴシック" panose="020B0400000000000000" pitchFamily="50" charset="-128"/>
                <a:ea typeface="BIZ UDPゴシック" panose="020B0400000000000000" pitchFamily="50" charset="-128"/>
              </a:rPr>
              <a:t>R</a:t>
            </a:r>
            <a:r>
              <a:rPr kumimoji="1" lang="ja-JP" altLang="en-US" sz="1000" b="1" dirty="0">
                <a:latin typeface="BIZ UDPゴシック" panose="020B0400000000000000" pitchFamily="50" charset="-128"/>
                <a:ea typeface="BIZ UDPゴシック" panose="020B0400000000000000" pitchFamily="50" charset="-128"/>
              </a:rPr>
              <a:t>７年度版（抜粋）</a:t>
            </a:r>
            <a:endParaRPr kumimoji="1" lang="en-US" altLang="ja-JP" sz="1000" b="1" dirty="0">
              <a:latin typeface="BIZ UDPゴシック" panose="020B0400000000000000" pitchFamily="50" charset="-128"/>
              <a:ea typeface="BIZ UDPゴシック" panose="020B0400000000000000" pitchFamily="50" charset="-128"/>
            </a:endParaRPr>
          </a:p>
          <a:p>
            <a:pPr algn="ct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内容は最終版ではありません。</a:t>
            </a:r>
          </a:p>
        </p:txBody>
      </p:sp>
    </p:spTree>
    <p:extLst>
      <p:ext uri="{BB962C8B-B14F-4D97-AF65-F5344CB8AC3E}">
        <p14:creationId xmlns:p14="http://schemas.microsoft.com/office/powerpoint/2010/main" val="27258245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D23552D-2D6D-4F9A-8154-67D277B1BB04}"/>
              </a:ext>
            </a:extLst>
          </p:cNvPr>
          <p:cNvPicPr>
            <a:picLocks noChangeAspect="1"/>
          </p:cNvPicPr>
          <p:nvPr/>
        </p:nvPicPr>
        <p:blipFill>
          <a:blip r:embed="rId2"/>
          <a:stretch>
            <a:fillRect/>
          </a:stretch>
        </p:blipFill>
        <p:spPr>
          <a:xfrm>
            <a:off x="6260951" y="373165"/>
            <a:ext cx="4407049" cy="6365737"/>
          </a:xfrm>
          <a:prstGeom prst="rect">
            <a:avLst/>
          </a:prstGeom>
        </p:spPr>
      </p:pic>
      <p:sp>
        <p:nvSpPr>
          <p:cNvPr id="5" name="スライド番号プレースホルダー 3">
            <a:extLst>
              <a:ext uri="{FF2B5EF4-FFF2-40B4-BE49-F238E27FC236}">
                <a16:creationId xmlns:a16="http://schemas.microsoft.com/office/drawing/2014/main" id="{085F97A3-86D3-4CA8-BA71-4FF529A5D1C6}"/>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21</a:t>
            </a:fld>
            <a:endParaRPr lang="ja-JP" altLang="en-US" sz="1500" dirty="0">
              <a:latin typeface="Meiryo UI" panose="020B0604030504040204" pitchFamily="50" charset="-128"/>
              <a:ea typeface="Meiryo UI" panose="020B0604030504040204" pitchFamily="50" charset="-128"/>
            </a:endParaRPr>
          </a:p>
        </p:txBody>
      </p:sp>
      <p:pic>
        <p:nvPicPr>
          <p:cNvPr id="8" name="図 7">
            <a:extLst>
              <a:ext uri="{FF2B5EF4-FFF2-40B4-BE49-F238E27FC236}">
                <a16:creationId xmlns:a16="http://schemas.microsoft.com/office/drawing/2014/main" id="{00ECCA58-483A-4F83-8A10-2788AAF25C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140" y="368381"/>
            <a:ext cx="4434724" cy="6365738"/>
          </a:xfrm>
          <a:prstGeom prst="rect">
            <a:avLst/>
          </a:prstGeom>
        </p:spPr>
      </p:pic>
      <p:sp>
        <p:nvSpPr>
          <p:cNvPr id="4" name="テキスト ボックス 3">
            <a:extLst>
              <a:ext uri="{FF2B5EF4-FFF2-40B4-BE49-F238E27FC236}">
                <a16:creationId xmlns:a16="http://schemas.microsoft.com/office/drawing/2014/main" id="{4C5A2766-CA52-F59E-09B2-65F3956EED9A}"/>
              </a:ext>
            </a:extLst>
          </p:cNvPr>
          <p:cNvSpPr txBox="1"/>
          <p:nvPr/>
        </p:nvSpPr>
        <p:spPr>
          <a:xfrm>
            <a:off x="219847" y="123881"/>
            <a:ext cx="2130943" cy="400110"/>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en-US" altLang="ja-JP" sz="1000" b="1" dirty="0">
                <a:latin typeface="BIZ UDPゴシック" panose="020B0400000000000000" pitchFamily="50" charset="-128"/>
                <a:ea typeface="BIZ UDPゴシック" panose="020B0400000000000000" pitchFamily="50" charset="-128"/>
              </a:rPr>
              <a:t>R</a:t>
            </a:r>
            <a:r>
              <a:rPr kumimoji="1" lang="ja-JP" altLang="en-US" sz="1000" b="1" dirty="0">
                <a:latin typeface="BIZ UDPゴシック" panose="020B0400000000000000" pitchFamily="50" charset="-128"/>
                <a:ea typeface="BIZ UDPゴシック" panose="020B0400000000000000" pitchFamily="50" charset="-128"/>
              </a:rPr>
              <a:t>７年度版（抜粋）</a:t>
            </a:r>
            <a:endParaRPr kumimoji="1" lang="en-US" altLang="ja-JP" sz="1000" b="1" dirty="0">
              <a:latin typeface="BIZ UDPゴシック" panose="020B0400000000000000" pitchFamily="50" charset="-128"/>
              <a:ea typeface="BIZ UDPゴシック" panose="020B0400000000000000" pitchFamily="50" charset="-128"/>
            </a:endParaRPr>
          </a:p>
          <a:p>
            <a:pPr algn="ct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内容は最終版ではありません。</a:t>
            </a:r>
          </a:p>
        </p:txBody>
      </p:sp>
    </p:spTree>
    <p:extLst>
      <p:ext uri="{BB962C8B-B14F-4D97-AF65-F5344CB8AC3E}">
        <p14:creationId xmlns:p14="http://schemas.microsoft.com/office/powerpoint/2010/main" val="2452822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1A70EA68-E9F8-4C39-BD47-FC062B2D6803}"/>
              </a:ext>
            </a:extLst>
          </p:cNvPr>
          <p:cNvPicPr>
            <a:picLocks noChangeAspect="1"/>
          </p:cNvPicPr>
          <p:nvPr/>
        </p:nvPicPr>
        <p:blipFill>
          <a:blip r:embed="rId2"/>
          <a:stretch>
            <a:fillRect/>
          </a:stretch>
        </p:blipFill>
        <p:spPr>
          <a:xfrm>
            <a:off x="1157307" y="205664"/>
            <a:ext cx="4538445" cy="6555531"/>
          </a:xfrm>
          <a:prstGeom prst="rect">
            <a:avLst/>
          </a:prstGeom>
        </p:spPr>
      </p:pic>
      <p:pic>
        <p:nvPicPr>
          <p:cNvPr id="3" name="図 2">
            <a:extLst>
              <a:ext uri="{FF2B5EF4-FFF2-40B4-BE49-F238E27FC236}">
                <a16:creationId xmlns:a16="http://schemas.microsoft.com/office/drawing/2014/main" id="{E4396F7B-62E6-4BCD-9B6F-CBBA22CD1178}"/>
              </a:ext>
            </a:extLst>
          </p:cNvPr>
          <p:cNvPicPr>
            <a:picLocks noChangeAspect="1"/>
          </p:cNvPicPr>
          <p:nvPr/>
        </p:nvPicPr>
        <p:blipFill>
          <a:blip r:embed="rId3"/>
          <a:stretch>
            <a:fillRect/>
          </a:stretch>
        </p:blipFill>
        <p:spPr>
          <a:xfrm>
            <a:off x="6096000" y="205664"/>
            <a:ext cx="4477423" cy="6467389"/>
          </a:xfrm>
          <a:prstGeom prst="rect">
            <a:avLst/>
          </a:prstGeom>
        </p:spPr>
      </p:pic>
      <p:sp>
        <p:nvSpPr>
          <p:cNvPr id="5" name="スライド番号プレースホルダー 3">
            <a:extLst>
              <a:ext uri="{FF2B5EF4-FFF2-40B4-BE49-F238E27FC236}">
                <a16:creationId xmlns:a16="http://schemas.microsoft.com/office/drawing/2014/main" id="{ADD2245F-7D66-4A91-A290-D5DC888FB1D8}"/>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22</a:t>
            </a:fld>
            <a:endParaRPr lang="ja-JP" altLang="en-US" sz="15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F63B5EE0-713E-7588-5B1A-767289DB4454}"/>
              </a:ext>
            </a:extLst>
          </p:cNvPr>
          <p:cNvSpPr txBox="1"/>
          <p:nvPr/>
        </p:nvSpPr>
        <p:spPr>
          <a:xfrm>
            <a:off x="137551" y="123881"/>
            <a:ext cx="2130943" cy="400110"/>
          </a:xfrm>
          <a:prstGeom prst="rect">
            <a:avLst/>
          </a:prstGeom>
          <a:solidFill>
            <a:schemeClr val="accent5">
              <a:lumMod val="20000"/>
              <a:lumOff val="80000"/>
            </a:schemeClr>
          </a:solidFill>
          <a:ln>
            <a:solidFill>
              <a:schemeClr val="accent1"/>
            </a:solidFill>
          </a:ln>
        </p:spPr>
        <p:txBody>
          <a:bodyPr wrap="square" rtlCol="0">
            <a:spAutoFit/>
          </a:bodyPr>
          <a:lstStyle/>
          <a:p>
            <a:pPr algn="ctr"/>
            <a:r>
              <a:rPr kumimoji="1" lang="en-US" altLang="ja-JP" sz="1000" b="1" dirty="0">
                <a:latin typeface="BIZ UDPゴシック" panose="020B0400000000000000" pitchFamily="50" charset="-128"/>
                <a:ea typeface="BIZ UDPゴシック" panose="020B0400000000000000" pitchFamily="50" charset="-128"/>
              </a:rPr>
              <a:t>R</a:t>
            </a:r>
            <a:r>
              <a:rPr kumimoji="1" lang="ja-JP" altLang="en-US" sz="1000" b="1" dirty="0">
                <a:latin typeface="BIZ UDPゴシック" panose="020B0400000000000000" pitchFamily="50" charset="-128"/>
                <a:ea typeface="BIZ UDPゴシック" panose="020B0400000000000000" pitchFamily="50" charset="-128"/>
              </a:rPr>
              <a:t>７年度版（抜粋）</a:t>
            </a:r>
            <a:endParaRPr kumimoji="1" lang="en-US" altLang="ja-JP" sz="1000" b="1" dirty="0">
              <a:latin typeface="BIZ UDPゴシック" panose="020B0400000000000000" pitchFamily="50" charset="-128"/>
              <a:ea typeface="BIZ UDPゴシック" panose="020B0400000000000000" pitchFamily="50" charset="-128"/>
            </a:endParaRPr>
          </a:p>
          <a:p>
            <a:pPr algn="ctr"/>
            <a:r>
              <a:rPr kumimoji="1" lang="en-US" altLang="ja-JP" sz="1000" b="1" dirty="0">
                <a:latin typeface="BIZ UDPゴシック" panose="020B0400000000000000" pitchFamily="50" charset="-128"/>
                <a:ea typeface="BIZ UDPゴシック" panose="020B0400000000000000" pitchFamily="50" charset="-128"/>
              </a:rPr>
              <a:t>※</a:t>
            </a:r>
            <a:r>
              <a:rPr kumimoji="1" lang="ja-JP" altLang="en-US" sz="1000" b="1" dirty="0">
                <a:latin typeface="BIZ UDPゴシック" panose="020B0400000000000000" pitchFamily="50" charset="-128"/>
                <a:ea typeface="BIZ UDPゴシック" panose="020B0400000000000000" pitchFamily="50" charset="-128"/>
              </a:rPr>
              <a:t>内容は最終版ではありません。</a:t>
            </a:r>
          </a:p>
        </p:txBody>
      </p:sp>
    </p:spTree>
    <p:extLst>
      <p:ext uri="{BB962C8B-B14F-4D97-AF65-F5344CB8AC3E}">
        <p14:creationId xmlns:p14="http://schemas.microsoft.com/office/powerpoint/2010/main" val="8491004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グラフ 5">
            <a:extLst>
              <a:ext uri="{FF2B5EF4-FFF2-40B4-BE49-F238E27FC236}">
                <a16:creationId xmlns:a16="http://schemas.microsoft.com/office/drawing/2014/main" id="{7492B639-3851-51FD-E478-2637693699F6}"/>
              </a:ext>
            </a:extLst>
          </p:cNvPr>
          <p:cNvGraphicFramePr>
            <a:graphicFrameLocks/>
          </p:cNvGraphicFramePr>
          <p:nvPr>
            <p:extLst>
              <p:ext uri="{D42A27DB-BD31-4B8C-83A1-F6EECF244321}">
                <p14:modId xmlns:p14="http://schemas.microsoft.com/office/powerpoint/2010/main" val="755964452"/>
              </p:ext>
            </p:extLst>
          </p:nvPr>
        </p:nvGraphicFramePr>
        <p:xfrm>
          <a:off x="5940712" y="800950"/>
          <a:ext cx="4490720" cy="61023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グラフ 8">
            <a:extLst>
              <a:ext uri="{FF2B5EF4-FFF2-40B4-BE49-F238E27FC236}">
                <a16:creationId xmlns:a16="http://schemas.microsoft.com/office/drawing/2014/main" id="{E47254E2-27C9-4643-9067-7564D453FAF2}"/>
              </a:ext>
            </a:extLst>
          </p:cNvPr>
          <p:cNvGraphicFramePr>
            <a:graphicFrameLocks/>
          </p:cNvGraphicFramePr>
          <p:nvPr/>
        </p:nvGraphicFramePr>
        <p:xfrm>
          <a:off x="1031240" y="772160"/>
          <a:ext cx="4455160" cy="6102389"/>
        </p:xfrm>
        <a:graphic>
          <a:graphicData uri="http://schemas.openxmlformats.org/drawingml/2006/chart">
            <c:chart xmlns:c="http://schemas.openxmlformats.org/drawingml/2006/chart" xmlns:r="http://schemas.openxmlformats.org/officeDocument/2006/relationships" r:id="rId4"/>
          </a:graphicData>
        </a:graphic>
      </p:graphicFrame>
      <p:sp>
        <p:nvSpPr>
          <p:cNvPr id="20" name="スライド番号プレースホルダー 3">
            <a:extLst>
              <a:ext uri="{FF2B5EF4-FFF2-40B4-BE49-F238E27FC236}">
                <a16:creationId xmlns:a16="http://schemas.microsoft.com/office/drawing/2014/main" id="{791CC507-A291-44A0-9DDE-BA3A6DB5799E}"/>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23</a:t>
            </a:fld>
            <a:endParaRPr lang="ja-JP" altLang="en-US" sz="15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F37F5E4-3A8C-45DC-A340-5146AF42D803}"/>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-12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市町村別健康格差の状況（</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（大阪府算出値）における</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lang="en-US" altLang="ja-JP" sz="2000" b="1" dirty="0">
                <a:solidFill>
                  <a:schemeClr val="bg1"/>
                </a:solidFill>
                <a:latin typeface="Meiryo UI" panose="020B0604030504040204" pitchFamily="50" charset="-128"/>
                <a:ea typeface="Meiryo UI" panose="020B0604030504040204" pitchFamily="50" charset="-128"/>
              </a:rPr>
              <a:t>5</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と平成</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年の比較</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男性</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a:extLst>
              <a:ext uri="{FF2B5EF4-FFF2-40B4-BE49-F238E27FC236}">
                <a16:creationId xmlns:a16="http://schemas.microsoft.com/office/drawing/2014/main" id="{28D19198-16CD-8B3C-4AB5-136DD3490C1C}"/>
              </a:ext>
            </a:extLst>
          </p:cNvPr>
          <p:cNvSpPr/>
          <p:nvPr/>
        </p:nvSpPr>
        <p:spPr>
          <a:xfrm>
            <a:off x="8427024" y="6053670"/>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令和５年</a:t>
            </a:r>
            <a:endParaRPr lang="en-US" altLang="ja-JP" b="1" dirty="0">
              <a:solidFill>
                <a:schemeClr val="tx1"/>
              </a:solidFill>
              <a:latin typeface="Meiryo UI" panose="020B0604030504040204" pitchFamily="50" charset="-128"/>
              <a:ea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rPr>
              <a:t>（男性）</a:t>
            </a:r>
          </a:p>
        </p:txBody>
      </p:sp>
      <p:sp>
        <p:nvSpPr>
          <p:cNvPr id="8" name="正方形/長方形 7">
            <a:extLst>
              <a:ext uri="{FF2B5EF4-FFF2-40B4-BE49-F238E27FC236}">
                <a16:creationId xmlns:a16="http://schemas.microsoft.com/office/drawing/2014/main" id="{C4ED6E61-AA45-FDF4-431D-90FB2A372B43}"/>
              </a:ext>
            </a:extLst>
          </p:cNvPr>
          <p:cNvSpPr/>
          <p:nvPr/>
        </p:nvSpPr>
        <p:spPr>
          <a:xfrm>
            <a:off x="3168842" y="6005561"/>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平成</a:t>
            </a:r>
            <a:r>
              <a:rPr lang="en-US" altLang="ja-JP" b="1" dirty="0">
                <a:solidFill>
                  <a:schemeClr val="tx1"/>
                </a:solidFill>
                <a:latin typeface="Meiryo UI" panose="020B0604030504040204" pitchFamily="50" charset="-128"/>
                <a:ea typeface="Meiryo UI" panose="020B0604030504040204" pitchFamily="50" charset="-128"/>
              </a:rPr>
              <a:t>30</a:t>
            </a:r>
            <a:r>
              <a:rPr lang="ja-JP" altLang="en-US" b="1" dirty="0">
                <a:solidFill>
                  <a:schemeClr val="tx1"/>
                </a:solidFill>
                <a:latin typeface="Meiryo UI" panose="020B0604030504040204" pitchFamily="50" charset="-128"/>
                <a:ea typeface="Meiryo UI" panose="020B0604030504040204" pitchFamily="50" charset="-128"/>
              </a:rPr>
              <a:t>年（男性）</a:t>
            </a:r>
          </a:p>
        </p:txBody>
      </p:sp>
      <p:sp>
        <p:nvSpPr>
          <p:cNvPr id="10" name="タイトル 1">
            <a:extLst>
              <a:ext uri="{FF2B5EF4-FFF2-40B4-BE49-F238E27FC236}">
                <a16:creationId xmlns:a16="http://schemas.microsoft.com/office/drawing/2014/main" id="{D19B60CB-35FC-4108-AE60-8BE6F0469257}"/>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男性における府内市町村間の健康寿命の格差は、平成</a:t>
            </a:r>
            <a:r>
              <a:rPr lang="en-US" altLang="ja-JP" sz="2000" dirty="0">
                <a:latin typeface="HGP創英角ｺﾞｼｯｸUB" panose="020B0900000000000000" pitchFamily="50" charset="-128"/>
                <a:ea typeface="HGP創英角ｺﾞｼｯｸUB" panose="020B0900000000000000" pitchFamily="50" charset="-128"/>
              </a:rPr>
              <a:t>30</a:t>
            </a:r>
            <a:r>
              <a:rPr lang="ja-JP" altLang="en-US" sz="2000" dirty="0">
                <a:latin typeface="HGP創英角ｺﾞｼｯｸUB" panose="020B0900000000000000" pitchFamily="50" charset="-128"/>
                <a:ea typeface="HGP創英角ｺﾞｼｯｸUB" panose="020B0900000000000000" pitchFamily="50" charset="-128"/>
              </a:rPr>
              <a:t>年度と令和５年度では、縮小してはいない</a:t>
            </a:r>
          </a:p>
        </p:txBody>
      </p:sp>
      <p:sp>
        <p:nvSpPr>
          <p:cNvPr id="2" name="上下矢印 64">
            <a:extLst>
              <a:ext uri="{FF2B5EF4-FFF2-40B4-BE49-F238E27FC236}">
                <a16:creationId xmlns:a16="http://schemas.microsoft.com/office/drawing/2014/main" id="{0C818F96-D025-2699-C5CD-647CD1D38493}"/>
              </a:ext>
            </a:extLst>
          </p:cNvPr>
          <p:cNvSpPr/>
          <p:nvPr/>
        </p:nvSpPr>
        <p:spPr>
          <a:xfrm>
            <a:off x="4304952" y="1262983"/>
            <a:ext cx="114648" cy="5229892"/>
          </a:xfrm>
          <a:prstGeom prst="upDownArrow">
            <a:avLst>
              <a:gd name="adj1" fmla="val 35058"/>
              <a:gd name="adj2" fmla="val 5373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0" tIns="36000" rIns="36000" bIns="36000" rtlCol="0" anchor="ctr" anchorCtr="1"/>
          <a:lstStyle/>
          <a:p>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E62214B9-2D2D-A20A-B87E-DF23C0ED715B}"/>
              </a:ext>
            </a:extLst>
          </p:cNvPr>
          <p:cNvSpPr txBox="1"/>
          <p:nvPr/>
        </p:nvSpPr>
        <p:spPr>
          <a:xfrm>
            <a:off x="5368754" y="6654174"/>
            <a:ext cx="449077"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歳</a:t>
            </a:r>
            <a:endParaRPr kumimoji="1" lang="ja-JP" altLang="en-US" sz="700" dirty="0">
              <a:latin typeface="Meiryo UI" panose="020B0604030504040204" pitchFamily="50" charset="-128"/>
              <a:ea typeface="Meiryo UI" panose="020B0604030504040204" pitchFamily="50" charset="-128"/>
            </a:endParaRPr>
          </a:p>
        </p:txBody>
      </p:sp>
      <p:sp>
        <p:nvSpPr>
          <p:cNvPr id="11" name="正方形/長方形 10">
            <a:extLst>
              <a:ext uri="{FF2B5EF4-FFF2-40B4-BE49-F238E27FC236}">
                <a16:creationId xmlns:a16="http://schemas.microsoft.com/office/drawing/2014/main" id="{837CBCBF-797E-B45D-E11A-F2647020E734}"/>
              </a:ext>
            </a:extLst>
          </p:cNvPr>
          <p:cNvSpPr/>
          <p:nvPr/>
        </p:nvSpPr>
        <p:spPr>
          <a:xfrm>
            <a:off x="1249680" y="3738120"/>
            <a:ext cx="355600" cy="119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EBD0555F-9657-4DF9-01FE-9CF054D602E9}"/>
              </a:ext>
            </a:extLst>
          </p:cNvPr>
          <p:cNvSpPr/>
          <p:nvPr/>
        </p:nvSpPr>
        <p:spPr>
          <a:xfrm>
            <a:off x="1249680" y="5186422"/>
            <a:ext cx="355600" cy="11991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吹き出し 50">
            <a:extLst>
              <a:ext uri="{FF2B5EF4-FFF2-40B4-BE49-F238E27FC236}">
                <a16:creationId xmlns:a16="http://schemas.microsoft.com/office/drawing/2014/main" id="{43A541BE-4FD3-5668-35EF-134BF5D8FD05}"/>
              </a:ext>
            </a:extLst>
          </p:cNvPr>
          <p:cNvSpPr/>
          <p:nvPr/>
        </p:nvSpPr>
        <p:spPr>
          <a:xfrm>
            <a:off x="3876831" y="3349499"/>
            <a:ext cx="648000" cy="383596"/>
          </a:xfrm>
          <a:prstGeom prst="wedgeRoundRectCallout">
            <a:avLst>
              <a:gd name="adj1" fmla="val -116387"/>
              <a:gd name="adj2" fmla="val 735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4" name="角丸四角形吹き出し 50">
            <a:extLst>
              <a:ext uri="{FF2B5EF4-FFF2-40B4-BE49-F238E27FC236}">
                <a16:creationId xmlns:a16="http://schemas.microsoft.com/office/drawing/2014/main" id="{14490707-9165-B76E-5FE3-4FDA1F0ECB2F}"/>
              </a:ext>
            </a:extLst>
          </p:cNvPr>
          <p:cNvSpPr/>
          <p:nvPr/>
        </p:nvSpPr>
        <p:spPr>
          <a:xfrm>
            <a:off x="8510580" y="4660728"/>
            <a:ext cx="648000" cy="404590"/>
          </a:xfrm>
          <a:prstGeom prst="wedgeRoundRectCallout">
            <a:avLst>
              <a:gd name="adj1" fmla="val -116387"/>
              <a:gd name="adj2" fmla="val 73524"/>
              <a:gd name="adj3" fmla="val 16667"/>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6" name="正方形/長方形 15">
            <a:extLst>
              <a:ext uri="{FF2B5EF4-FFF2-40B4-BE49-F238E27FC236}">
                <a16:creationId xmlns:a16="http://schemas.microsoft.com/office/drawing/2014/main" id="{D4E0E402-E606-470E-82FB-043308ABA796}"/>
              </a:ext>
            </a:extLst>
          </p:cNvPr>
          <p:cNvSpPr/>
          <p:nvPr/>
        </p:nvSpPr>
        <p:spPr>
          <a:xfrm>
            <a:off x="10348541" y="5024597"/>
            <a:ext cx="1624438" cy="159025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算出方法</a:t>
            </a:r>
            <a:r>
              <a:rPr lang="en-US" altLang="ja-JP" sz="1050" kern="0" dirty="0">
                <a:solidFill>
                  <a:schemeClr val="tx1"/>
                </a:solidFill>
                <a:latin typeface="ＭＳ ゴシック" panose="020B0609070205080204" pitchFamily="49" charset="-128"/>
                <a:ea typeface="ＭＳ ゴシック" panose="020B0609070205080204" pitchFamily="49" charset="-128"/>
              </a:rPr>
              <a:t>】</a:t>
            </a:r>
          </a:p>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データを用い算出（スライド</a:t>
            </a:r>
            <a:r>
              <a:rPr lang="en-US" altLang="ja-JP" sz="1050" kern="0" dirty="0">
                <a:solidFill>
                  <a:schemeClr val="tx1"/>
                </a:solidFill>
                <a:latin typeface="ＭＳ ゴシック" panose="020B0609070205080204" pitchFamily="49" charset="-128"/>
                <a:ea typeface="ＭＳ ゴシック" panose="020B0609070205080204" pitchFamily="49" charset="-128"/>
              </a:rPr>
              <a:t>19</a:t>
            </a:r>
            <a:r>
              <a:rPr lang="ja-JP" altLang="en-US" sz="1050" kern="0" dirty="0">
                <a:solidFill>
                  <a:schemeClr val="tx1"/>
                </a:solidFill>
                <a:latin typeface="ＭＳ ゴシック" panose="020B0609070205080204" pitchFamily="49" charset="-128"/>
                <a:ea typeface="ＭＳ ゴシック" panose="020B0609070205080204" pitchFamily="49" charset="-128"/>
              </a:rPr>
              <a:t>参照）。</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050" kern="0" dirty="0">
                <a:solidFill>
                  <a:schemeClr val="tx1"/>
                </a:solidFill>
                <a:latin typeface="ＭＳ ゴシック" panose="020B0609070205080204" pitchFamily="49" charset="-128"/>
                <a:ea typeface="ＭＳ ゴシック" panose="020B0609070205080204" pitchFamily="49" charset="-128"/>
              </a:rPr>
              <a:t>ただし、（）内の値は、</a:t>
            </a: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データから算出できないので、</a:t>
            </a:r>
            <a:r>
              <a:rPr lang="zh-CN" altLang="en-US" sz="1050" kern="0" dirty="0">
                <a:solidFill>
                  <a:schemeClr val="tx1"/>
                </a:solidFill>
                <a:latin typeface="ＭＳ ゴシック" panose="020B0609070205080204" pitchFamily="49" charset="-128"/>
                <a:ea typeface="ＭＳ ゴシック" panose="020B0609070205080204" pitchFamily="49" charset="-128"/>
              </a:rPr>
              <a:t>厚生労働科学研究班</a:t>
            </a:r>
            <a:r>
              <a:rPr lang="ja-JP" altLang="en-US" sz="1050" kern="0" dirty="0">
                <a:solidFill>
                  <a:schemeClr val="tx1"/>
                </a:solidFill>
                <a:latin typeface="ＭＳ ゴシック" panose="020B0609070205080204" pitchFamily="49" charset="-128"/>
                <a:ea typeface="ＭＳ ゴシック" panose="020B0609070205080204" pitchFamily="49" charset="-128"/>
              </a:rPr>
              <a:t>が示す方法に基づき算出。（</a:t>
            </a:r>
            <a:r>
              <a:rPr lang="en-US" altLang="ja-JP" sz="1050" kern="0" dirty="0">
                <a:solidFill>
                  <a:schemeClr val="tx1"/>
                </a:solidFill>
                <a:latin typeface="ＭＳ ゴシック" panose="020B0609070205080204" pitchFamily="49" charset="-128"/>
                <a:ea typeface="ＭＳ ゴシック" panose="020B0609070205080204" pitchFamily="49" charset="-128"/>
              </a:rPr>
              <a:t>http://toukei.umin.jp/kenkoujyumyou</a:t>
            </a:r>
            <a:r>
              <a:rPr lang="ja-JP" altLang="en-US" sz="1050" kern="0" dirty="0">
                <a:solidFill>
                  <a:schemeClr val="tx1"/>
                </a:solidFill>
                <a:latin typeface="ＭＳ ゴシック" panose="020B0609070205080204" pitchFamily="49" charset="-128"/>
                <a:ea typeface="ＭＳ ゴシック" panose="020B0609070205080204" pitchFamily="49" charset="-128"/>
              </a:rPr>
              <a:t>）</a:t>
            </a:r>
            <a:endParaRPr lang="zh-TW" altLang="en-US" sz="1050" kern="0" dirty="0">
              <a:solidFill>
                <a:schemeClr val="tx1"/>
              </a:solidFill>
              <a:latin typeface="ＭＳ ゴシック" panose="020B0609070205080204" pitchFamily="49" charset="-128"/>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738855FE-1667-4B01-AA99-7E28DA3A7E01}"/>
              </a:ext>
            </a:extLst>
          </p:cNvPr>
          <p:cNvSpPr txBox="1"/>
          <p:nvPr/>
        </p:nvSpPr>
        <p:spPr>
          <a:xfrm>
            <a:off x="4609581" y="2026761"/>
            <a:ext cx="1331131" cy="1831271"/>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上位４分の１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市町村の平均（</a:t>
            </a:r>
            <a:r>
              <a:rPr lang="en-US" altLang="ja-JP" sz="1100" b="1" dirty="0">
                <a:latin typeface="Meiryo UI" panose="020B0604030504040204" pitchFamily="50" charset="-128"/>
                <a:ea typeface="Meiryo UI" panose="020B0604030504040204" pitchFamily="50" charset="-128"/>
              </a:rPr>
              <a:t>81.25</a:t>
            </a:r>
            <a:r>
              <a:rPr kumimoji="1" lang="ja-JP" altLang="en-US" sz="1100" b="1" dirty="0">
                <a:latin typeface="Meiryo UI" panose="020B0604030504040204" pitchFamily="50" charset="-128"/>
                <a:ea typeface="Meiryo UI" panose="020B0604030504040204" pitchFamily="50" charset="-128"/>
              </a:rPr>
              <a:t>）と</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下位４分の１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市町村平均　 </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(78.15)</a:t>
            </a:r>
            <a:r>
              <a:rPr kumimoji="1" lang="ja-JP" altLang="en-US" sz="1100" b="1" dirty="0">
                <a:latin typeface="Meiryo UI" panose="020B0604030504040204" pitchFamily="50" charset="-128"/>
                <a:ea typeface="Meiryo UI" panose="020B0604030504040204" pitchFamily="50" charset="-128"/>
              </a:rPr>
              <a:t>との差</a:t>
            </a:r>
            <a:r>
              <a:rPr kumimoji="1" lang="en-US" altLang="ja-JP"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endParaRPr kumimoji="1" lang="en-US" altLang="ja-JP"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3.10</a:t>
            </a:r>
            <a:r>
              <a:rPr lang="ja-JP" altLang="en-US" sz="1400" b="1" dirty="0">
                <a:latin typeface="Meiryo UI" panose="020B0604030504040204" pitchFamily="50" charset="-128"/>
                <a:ea typeface="Meiryo UI" panose="020B0604030504040204" pitchFamily="50" charset="-128"/>
              </a:rPr>
              <a:t>歳</a:t>
            </a:r>
            <a:endParaRPr kumimoji="1" lang="en-US" altLang="ja-JP" sz="1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p:txBody>
      </p:sp>
      <p:sp>
        <p:nvSpPr>
          <p:cNvPr id="19" name="テキスト ボックス 18">
            <a:extLst>
              <a:ext uri="{FF2B5EF4-FFF2-40B4-BE49-F238E27FC236}">
                <a16:creationId xmlns:a16="http://schemas.microsoft.com/office/drawing/2014/main" id="{487AE4F0-BE70-4A60-90E3-26553F8F217B}"/>
              </a:ext>
            </a:extLst>
          </p:cNvPr>
          <p:cNvSpPr txBox="1"/>
          <p:nvPr/>
        </p:nvSpPr>
        <p:spPr>
          <a:xfrm>
            <a:off x="10227262" y="6697547"/>
            <a:ext cx="449077"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歳</a:t>
            </a:r>
            <a:endParaRPr kumimoji="1" lang="ja-JP" altLang="en-US" sz="700" dirty="0">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2012A1AC-551A-43A9-B279-9E8151F707B8}"/>
              </a:ext>
            </a:extLst>
          </p:cNvPr>
          <p:cNvSpPr txBox="1"/>
          <p:nvPr/>
        </p:nvSpPr>
        <p:spPr>
          <a:xfrm>
            <a:off x="10077873" y="2032431"/>
            <a:ext cx="1331131" cy="1831271"/>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上位４分の１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市町村の平均（</a:t>
            </a:r>
            <a:r>
              <a:rPr lang="en-US" altLang="ja-JP" sz="1100" b="1" dirty="0">
                <a:latin typeface="Meiryo UI" panose="020B0604030504040204" pitchFamily="50" charset="-128"/>
                <a:ea typeface="Meiryo UI" panose="020B0604030504040204" pitchFamily="50" charset="-128"/>
              </a:rPr>
              <a:t>81.26</a:t>
            </a:r>
            <a:r>
              <a:rPr kumimoji="1" lang="ja-JP" altLang="en-US" sz="1100" b="1" dirty="0">
                <a:latin typeface="Meiryo UI" panose="020B0604030504040204" pitchFamily="50" charset="-128"/>
                <a:ea typeface="Meiryo UI" panose="020B0604030504040204" pitchFamily="50" charset="-128"/>
              </a:rPr>
              <a:t>）と</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下位４分の１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市町村平均　 </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(78.00)</a:t>
            </a:r>
            <a:r>
              <a:rPr kumimoji="1" lang="ja-JP" altLang="en-US" sz="1100" b="1" dirty="0">
                <a:latin typeface="Meiryo UI" panose="020B0604030504040204" pitchFamily="50" charset="-128"/>
                <a:ea typeface="Meiryo UI" panose="020B0604030504040204" pitchFamily="50" charset="-128"/>
              </a:rPr>
              <a:t>との差</a:t>
            </a:r>
            <a:r>
              <a:rPr kumimoji="1" lang="en-US" altLang="ja-JP"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endParaRPr kumimoji="1" lang="en-US" altLang="ja-JP"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3.26</a:t>
            </a:r>
            <a:r>
              <a:rPr lang="ja-JP" altLang="en-US" sz="1400" b="1" dirty="0">
                <a:latin typeface="Meiryo UI" panose="020B0604030504040204" pitchFamily="50" charset="-128"/>
                <a:ea typeface="Meiryo UI" panose="020B0604030504040204" pitchFamily="50" charset="-128"/>
              </a:rPr>
              <a:t>歳</a:t>
            </a:r>
            <a:endParaRPr kumimoji="1" lang="en-US" altLang="ja-JP" sz="1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p:txBody>
      </p:sp>
      <p:sp>
        <p:nvSpPr>
          <p:cNvPr id="22" name="正方形/長方形 21">
            <a:extLst>
              <a:ext uri="{FF2B5EF4-FFF2-40B4-BE49-F238E27FC236}">
                <a16:creationId xmlns:a16="http://schemas.microsoft.com/office/drawing/2014/main" id="{BAAFE426-E034-4659-AB37-CE1440AC2F3F}"/>
              </a:ext>
            </a:extLst>
          </p:cNvPr>
          <p:cNvSpPr/>
          <p:nvPr/>
        </p:nvSpPr>
        <p:spPr>
          <a:xfrm>
            <a:off x="10255639" y="4399996"/>
            <a:ext cx="1624438" cy="541901"/>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人口</a:t>
            </a:r>
            <a:r>
              <a:rPr lang="en-US" altLang="ja-JP" sz="1050" kern="0" dirty="0">
                <a:solidFill>
                  <a:schemeClr val="tx1"/>
                </a:solidFill>
                <a:latin typeface="ＭＳ ゴシック" panose="020B0609070205080204" pitchFamily="49" charset="-128"/>
                <a:ea typeface="ＭＳ ゴシック" panose="020B0609070205080204" pitchFamily="49" charset="-128"/>
              </a:rPr>
              <a:t>1.2</a:t>
            </a:r>
            <a:r>
              <a:rPr lang="ja-JP" altLang="en-US" sz="1050" kern="0" dirty="0">
                <a:solidFill>
                  <a:schemeClr val="tx1"/>
                </a:solidFill>
                <a:latin typeface="ＭＳ ゴシック" panose="020B0609070205080204" pitchFamily="49" charset="-128"/>
                <a:ea typeface="ＭＳ ゴシック" panose="020B0609070205080204" pitchFamily="49" charset="-128"/>
              </a:rPr>
              <a:t>万人未満の能勢町、千早赤阪村、田尻町を除き算出</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6432673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スライド番号プレースホルダー 3">
            <a:extLst>
              <a:ext uri="{FF2B5EF4-FFF2-40B4-BE49-F238E27FC236}">
                <a16:creationId xmlns:a16="http://schemas.microsoft.com/office/drawing/2014/main" id="{791CC507-A291-44A0-9DDE-BA3A6DB5799E}"/>
              </a:ext>
            </a:extLst>
          </p:cNvPr>
          <p:cNvSpPr>
            <a:spLocks noGrp="1"/>
          </p:cNvSpPr>
          <p:nvPr>
            <p:ph type="sldNum" sz="quarter" idx="12"/>
          </p:nvPr>
        </p:nvSpPr>
        <p:spPr>
          <a:xfrm>
            <a:off x="8958140" y="6454633"/>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24</a:t>
            </a:fld>
            <a:endParaRPr lang="ja-JP" altLang="en-US" sz="1500" dirty="0">
              <a:latin typeface="Meiryo UI" panose="020B0604030504040204" pitchFamily="50" charset="-128"/>
              <a:ea typeface="Meiryo UI" panose="020B0604030504040204" pitchFamily="50" charset="-128"/>
            </a:endParaRPr>
          </a:p>
        </p:txBody>
      </p:sp>
      <p:sp>
        <p:nvSpPr>
          <p:cNvPr id="21" name="テキスト ボックス 20">
            <a:extLst>
              <a:ext uri="{FF2B5EF4-FFF2-40B4-BE49-F238E27FC236}">
                <a16:creationId xmlns:a16="http://schemas.microsoft.com/office/drawing/2014/main" id="{5F37F5E4-3A8C-45DC-A340-5146AF42D803}"/>
              </a:ext>
            </a:extLst>
          </p:cNvPr>
          <p:cNvSpPr txBox="1"/>
          <p:nvPr/>
        </p:nvSpPr>
        <p:spPr>
          <a:xfrm>
            <a:off x="-23332" y="3771"/>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-13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市町村別健康格差の状況（</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健康寿命</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（大阪府算出値）における</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lang="ja-JP" altLang="en-US" sz="2000" b="1" dirty="0">
                <a:solidFill>
                  <a:prstClr val="white"/>
                </a:solidFill>
                <a:latin typeface="Meiryo UI" panose="020B0604030504040204" pitchFamily="50" charset="-128"/>
                <a:ea typeface="Meiryo UI" panose="020B0604030504040204" pitchFamily="50" charset="-128"/>
              </a:rPr>
              <a:t>５</a:t>
            </a:r>
            <a:r>
              <a:rPr kumimoji="1" lang="zh-CN"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と平成</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30</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年の比較</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女性</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graphicFrame>
        <p:nvGraphicFramePr>
          <p:cNvPr id="2" name="グラフ 1">
            <a:extLst>
              <a:ext uri="{FF2B5EF4-FFF2-40B4-BE49-F238E27FC236}">
                <a16:creationId xmlns:a16="http://schemas.microsoft.com/office/drawing/2014/main" id="{C6CA6C59-E69B-6B89-CAA9-86B748EC4CE3}"/>
              </a:ext>
            </a:extLst>
          </p:cNvPr>
          <p:cNvGraphicFramePr>
            <a:graphicFrameLocks/>
          </p:cNvGraphicFramePr>
          <p:nvPr/>
        </p:nvGraphicFramePr>
        <p:xfrm>
          <a:off x="5605340" y="787400"/>
          <a:ext cx="4617720" cy="6066829"/>
        </p:xfrm>
        <a:graphic>
          <a:graphicData uri="http://schemas.openxmlformats.org/drawingml/2006/chart">
            <c:chart xmlns:c="http://schemas.openxmlformats.org/drawingml/2006/chart" xmlns:r="http://schemas.openxmlformats.org/officeDocument/2006/relationships" r:id="rId2"/>
          </a:graphicData>
        </a:graphic>
      </p:graphicFrame>
      <p:sp>
        <p:nvSpPr>
          <p:cNvPr id="3" name="正方形/長方形 2">
            <a:extLst>
              <a:ext uri="{FF2B5EF4-FFF2-40B4-BE49-F238E27FC236}">
                <a16:creationId xmlns:a16="http://schemas.microsoft.com/office/drawing/2014/main" id="{34CE00C8-FF75-3765-DB9E-8F17B3D3662A}"/>
              </a:ext>
            </a:extLst>
          </p:cNvPr>
          <p:cNvSpPr/>
          <p:nvPr/>
        </p:nvSpPr>
        <p:spPr>
          <a:xfrm>
            <a:off x="8351156" y="6017118"/>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令和</a:t>
            </a:r>
            <a:r>
              <a:rPr lang="en-US" altLang="ja-JP" b="1" dirty="0">
                <a:solidFill>
                  <a:schemeClr val="tx1"/>
                </a:solidFill>
                <a:latin typeface="Meiryo UI" panose="020B0604030504040204" pitchFamily="50" charset="-128"/>
                <a:ea typeface="Meiryo UI" panose="020B0604030504040204" pitchFamily="50" charset="-128"/>
              </a:rPr>
              <a:t>5</a:t>
            </a:r>
            <a:r>
              <a:rPr lang="ja-JP" altLang="en-US" b="1" dirty="0">
                <a:solidFill>
                  <a:schemeClr val="tx1"/>
                </a:solidFill>
                <a:latin typeface="Meiryo UI" panose="020B0604030504040204" pitchFamily="50" charset="-128"/>
                <a:ea typeface="Meiryo UI" panose="020B0604030504040204" pitchFamily="50" charset="-128"/>
              </a:rPr>
              <a:t>年</a:t>
            </a:r>
            <a:endParaRPr lang="en-US" altLang="ja-JP" b="1" dirty="0">
              <a:solidFill>
                <a:schemeClr val="tx1"/>
              </a:solidFill>
              <a:latin typeface="Meiryo UI" panose="020B0604030504040204" pitchFamily="50" charset="-128"/>
              <a:ea typeface="Meiryo UI" panose="020B0604030504040204" pitchFamily="50" charset="-128"/>
            </a:endParaRPr>
          </a:p>
          <a:p>
            <a:pPr algn="ctr"/>
            <a:r>
              <a:rPr lang="ja-JP" altLang="en-US" b="1" dirty="0">
                <a:solidFill>
                  <a:schemeClr val="tx1"/>
                </a:solidFill>
                <a:latin typeface="Meiryo UI" panose="020B0604030504040204" pitchFamily="50" charset="-128"/>
                <a:ea typeface="Meiryo UI" panose="020B0604030504040204" pitchFamily="50" charset="-128"/>
              </a:rPr>
              <a:t>（女性）</a:t>
            </a:r>
          </a:p>
        </p:txBody>
      </p:sp>
      <p:graphicFrame>
        <p:nvGraphicFramePr>
          <p:cNvPr id="4" name="グラフ 3">
            <a:extLst>
              <a:ext uri="{FF2B5EF4-FFF2-40B4-BE49-F238E27FC236}">
                <a16:creationId xmlns:a16="http://schemas.microsoft.com/office/drawing/2014/main" id="{547B6539-4930-461E-8D76-CFF163C874EF}"/>
              </a:ext>
            </a:extLst>
          </p:cNvPr>
          <p:cNvGraphicFramePr>
            <a:graphicFrameLocks/>
          </p:cNvGraphicFramePr>
          <p:nvPr/>
        </p:nvGraphicFramePr>
        <p:xfrm>
          <a:off x="667477" y="848644"/>
          <a:ext cx="4577442" cy="6009355"/>
        </p:xfrm>
        <a:graphic>
          <a:graphicData uri="http://schemas.openxmlformats.org/drawingml/2006/chart">
            <c:chart xmlns:c="http://schemas.openxmlformats.org/drawingml/2006/chart" xmlns:r="http://schemas.openxmlformats.org/officeDocument/2006/relationships" r:id="rId3"/>
          </a:graphicData>
        </a:graphic>
      </p:graphicFrame>
      <p:sp>
        <p:nvSpPr>
          <p:cNvPr id="5" name="正方形/長方形 4">
            <a:extLst>
              <a:ext uri="{FF2B5EF4-FFF2-40B4-BE49-F238E27FC236}">
                <a16:creationId xmlns:a16="http://schemas.microsoft.com/office/drawing/2014/main" id="{E0EF5A94-4320-0F1B-AE6B-E951D6E37240}"/>
              </a:ext>
            </a:extLst>
          </p:cNvPr>
          <p:cNvSpPr/>
          <p:nvPr/>
        </p:nvSpPr>
        <p:spPr>
          <a:xfrm>
            <a:off x="4320079" y="6039836"/>
            <a:ext cx="1213967"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b="1" dirty="0">
                <a:solidFill>
                  <a:schemeClr val="tx1"/>
                </a:solidFill>
                <a:latin typeface="Meiryo UI" panose="020B0604030504040204" pitchFamily="50" charset="-128"/>
                <a:ea typeface="Meiryo UI" panose="020B0604030504040204" pitchFamily="50" charset="-128"/>
              </a:rPr>
              <a:t>平成</a:t>
            </a:r>
            <a:r>
              <a:rPr lang="en-US" altLang="ja-JP" b="1" dirty="0">
                <a:solidFill>
                  <a:schemeClr val="tx1"/>
                </a:solidFill>
                <a:latin typeface="Meiryo UI" panose="020B0604030504040204" pitchFamily="50" charset="-128"/>
                <a:ea typeface="Meiryo UI" panose="020B0604030504040204" pitchFamily="50" charset="-128"/>
              </a:rPr>
              <a:t>30</a:t>
            </a:r>
            <a:r>
              <a:rPr lang="ja-JP" altLang="en-US" b="1" dirty="0">
                <a:solidFill>
                  <a:schemeClr val="tx1"/>
                </a:solidFill>
                <a:latin typeface="Meiryo UI" panose="020B0604030504040204" pitchFamily="50" charset="-128"/>
                <a:ea typeface="Meiryo UI" panose="020B0604030504040204" pitchFamily="50" charset="-128"/>
              </a:rPr>
              <a:t>年（女性）</a:t>
            </a:r>
          </a:p>
        </p:txBody>
      </p:sp>
      <p:sp>
        <p:nvSpPr>
          <p:cNvPr id="6" name="上下矢印 64">
            <a:extLst>
              <a:ext uri="{FF2B5EF4-FFF2-40B4-BE49-F238E27FC236}">
                <a16:creationId xmlns:a16="http://schemas.microsoft.com/office/drawing/2014/main" id="{2E7BAFAE-CC9F-A5EF-CA5C-90EBB2316CC1}"/>
              </a:ext>
            </a:extLst>
          </p:cNvPr>
          <p:cNvSpPr/>
          <p:nvPr/>
        </p:nvSpPr>
        <p:spPr>
          <a:xfrm>
            <a:off x="4154478" y="1352570"/>
            <a:ext cx="114648" cy="5229892"/>
          </a:xfrm>
          <a:prstGeom prst="upDownArrow">
            <a:avLst>
              <a:gd name="adj1" fmla="val 35058"/>
              <a:gd name="adj2" fmla="val 5373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0" tIns="36000" rIns="36000" bIns="36000" rtlCol="0" anchor="ctr" anchorCtr="1"/>
          <a:lstStyle/>
          <a:p>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9" name="上下矢印 64">
            <a:extLst>
              <a:ext uri="{FF2B5EF4-FFF2-40B4-BE49-F238E27FC236}">
                <a16:creationId xmlns:a16="http://schemas.microsoft.com/office/drawing/2014/main" id="{465A49FA-BF0D-6741-96C0-F78778888E9A}"/>
              </a:ext>
            </a:extLst>
          </p:cNvPr>
          <p:cNvSpPr/>
          <p:nvPr/>
        </p:nvSpPr>
        <p:spPr>
          <a:xfrm>
            <a:off x="10165736" y="1314328"/>
            <a:ext cx="114648" cy="5229892"/>
          </a:xfrm>
          <a:prstGeom prst="upDownArrow">
            <a:avLst>
              <a:gd name="adj1" fmla="val 35058"/>
              <a:gd name="adj2" fmla="val 53735"/>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080000" tIns="36000" rIns="36000" bIns="36000" rtlCol="0" anchor="ctr" anchorCtr="1"/>
          <a:lstStyle/>
          <a:p>
            <a:endParaRPr lang="ja-JP" altLang="en-US" sz="1100" b="1" dirty="0">
              <a:solidFill>
                <a:schemeClr val="tx1"/>
              </a:solidFill>
              <a:latin typeface="Meiryo UI" panose="020B0604030504040204" pitchFamily="50" charset="-128"/>
              <a:ea typeface="Meiryo UI" panose="020B0604030504040204" pitchFamily="50" charset="-128"/>
            </a:endParaRPr>
          </a:p>
        </p:txBody>
      </p:sp>
      <p:sp>
        <p:nvSpPr>
          <p:cNvPr id="11" name="角丸四角形吹き出し 50">
            <a:extLst>
              <a:ext uri="{FF2B5EF4-FFF2-40B4-BE49-F238E27FC236}">
                <a16:creationId xmlns:a16="http://schemas.microsoft.com/office/drawing/2014/main" id="{C4CC3B93-AEF4-37A1-A629-4FCF2A9F21DD}"/>
              </a:ext>
            </a:extLst>
          </p:cNvPr>
          <p:cNvSpPr/>
          <p:nvPr/>
        </p:nvSpPr>
        <p:spPr>
          <a:xfrm>
            <a:off x="3887802" y="2736205"/>
            <a:ext cx="648000" cy="383596"/>
          </a:xfrm>
          <a:prstGeom prst="wedgeRoundRectCallout">
            <a:avLst>
              <a:gd name="adj1" fmla="val -116387"/>
              <a:gd name="adj2" fmla="val 735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2" name="角丸四角形吹き出し 50">
            <a:extLst>
              <a:ext uri="{FF2B5EF4-FFF2-40B4-BE49-F238E27FC236}">
                <a16:creationId xmlns:a16="http://schemas.microsoft.com/office/drawing/2014/main" id="{77667BA4-11E2-2DB7-9D5B-B216BDEDDB65}"/>
              </a:ext>
            </a:extLst>
          </p:cNvPr>
          <p:cNvSpPr/>
          <p:nvPr/>
        </p:nvSpPr>
        <p:spPr>
          <a:xfrm>
            <a:off x="9045196" y="2635394"/>
            <a:ext cx="648000" cy="383596"/>
          </a:xfrm>
          <a:prstGeom prst="wedgeRoundRectCallout">
            <a:avLst>
              <a:gd name="adj1" fmla="val -116387"/>
              <a:gd name="adj2" fmla="val 73524"/>
              <a:gd name="adj3" fmla="val 16667"/>
            </a:avLst>
          </a:prstGeom>
          <a:solidFill>
            <a:schemeClr val="bg1"/>
          </a:solidFill>
          <a:ln w="127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rPr>
              <a:t>全国</a:t>
            </a:r>
            <a:endParaRPr lang="en-US" altLang="ja-JP" sz="1100" dirty="0">
              <a:solidFill>
                <a:schemeClr val="tx1"/>
              </a:solidFill>
              <a:latin typeface="Meiryo UI" panose="020B0604030504040204" pitchFamily="50" charset="-128"/>
              <a:ea typeface="Meiryo UI" panose="020B0604030504040204" pitchFamily="50" charset="-128"/>
            </a:endParaRPr>
          </a:p>
        </p:txBody>
      </p:sp>
      <p:sp>
        <p:nvSpPr>
          <p:cNvPr id="13" name="角丸四角形吹き出し 50">
            <a:extLst>
              <a:ext uri="{FF2B5EF4-FFF2-40B4-BE49-F238E27FC236}">
                <a16:creationId xmlns:a16="http://schemas.microsoft.com/office/drawing/2014/main" id="{8719D965-A56D-2811-2018-17BEE38DEFA8}"/>
              </a:ext>
            </a:extLst>
          </p:cNvPr>
          <p:cNvSpPr/>
          <p:nvPr/>
        </p:nvSpPr>
        <p:spPr>
          <a:xfrm>
            <a:off x="3518772" y="3727335"/>
            <a:ext cx="648000" cy="404590"/>
          </a:xfrm>
          <a:prstGeom prst="wedgeRoundRectCallout">
            <a:avLst>
              <a:gd name="adj1" fmla="val -116387"/>
              <a:gd name="adj2" fmla="val 73524"/>
              <a:gd name="adj3" fmla="val 16667"/>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wrap="none" lIns="36000" tIns="36000" rIns="36000" bIns="36000" rtlCol="0" anchor="ctr"/>
          <a:lstStyle>
            <a:defPPr>
              <a:defRPr lang="ja-JP"/>
            </a:defPPr>
            <a:lvl1pPr marL="0" indent="0" algn="l" defTabSz="914400" rtl="0" eaLnBrk="1" latinLnBrk="0" hangingPunct="1">
              <a:defRPr kumimoji="1" sz="1800" kern="1200">
                <a:solidFill>
                  <a:schemeClr val="lt1"/>
                </a:solidFill>
                <a:latin typeface="+mn-lt"/>
                <a:ea typeface="+mn-ea"/>
                <a:cs typeface="+mn-cs"/>
              </a:defRPr>
            </a:lvl1pPr>
            <a:lvl2pPr marL="457200" indent="0" algn="l" defTabSz="914400" rtl="0" eaLnBrk="1" latinLnBrk="0" hangingPunct="1">
              <a:defRPr kumimoji="1" sz="1800" kern="1200">
                <a:solidFill>
                  <a:schemeClr val="lt1"/>
                </a:solidFill>
                <a:latin typeface="+mn-lt"/>
                <a:ea typeface="+mn-ea"/>
                <a:cs typeface="+mn-cs"/>
              </a:defRPr>
            </a:lvl2pPr>
            <a:lvl3pPr marL="914400" indent="0" algn="l" defTabSz="914400" rtl="0" eaLnBrk="1" latinLnBrk="0" hangingPunct="1">
              <a:defRPr kumimoji="1" sz="1800" kern="1200">
                <a:solidFill>
                  <a:schemeClr val="lt1"/>
                </a:solidFill>
                <a:latin typeface="+mn-lt"/>
                <a:ea typeface="+mn-ea"/>
                <a:cs typeface="+mn-cs"/>
              </a:defRPr>
            </a:lvl3pPr>
            <a:lvl4pPr marL="1371600" indent="0" algn="l" defTabSz="914400" rtl="0" eaLnBrk="1" latinLnBrk="0" hangingPunct="1">
              <a:defRPr kumimoji="1" sz="1800" kern="1200">
                <a:solidFill>
                  <a:schemeClr val="lt1"/>
                </a:solidFill>
                <a:latin typeface="+mn-lt"/>
                <a:ea typeface="+mn-ea"/>
                <a:cs typeface="+mn-cs"/>
              </a:defRPr>
            </a:lvl4pPr>
            <a:lvl5pPr marL="1828800" indent="0" algn="l" defTabSz="914400" rtl="0" eaLnBrk="1" latinLnBrk="0" hangingPunct="1">
              <a:defRPr kumimoji="1" sz="1800" kern="1200">
                <a:solidFill>
                  <a:schemeClr val="lt1"/>
                </a:solidFill>
                <a:latin typeface="+mn-lt"/>
                <a:ea typeface="+mn-ea"/>
                <a:cs typeface="+mn-cs"/>
              </a:defRPr>
            </a:lvl5pPr>
            <a:lvl6pPr marL="2286000" indent="0" algn="l" defTabSz="914400" rtl="0" eaLnBrk="1" latinLnBrk="0" hangingPunct="1">
              <a:defRPr kumimoji="1" sz="1800" kern="1200">
                <a:solidFill>
                  <a:schemeClr val="lt1"/>
                </a:solidFill>
                <a:latin typeface="+mn-lt"/>
                <a:ea typeface="+mn-ea"/>
                <a:cs typeface="+mn-cs"/>
              </a:defRPr>
            </a:lvl6pPr>
            <a:lvl7pPr marL="2743200" indent="0" algn="l" defTabSz="914400" rtl="0" eaLnBrk="1" latinLnBrk="0" hangingPunct="1">
              <a:defRPr kumimoji="1" sz="1800" kern="1200">
                <a:solidFill>
                  <a:schemeClr val="lt1"/>
                </a:solidFill>
                <a:latin typeface="+mn-lt"/>
                <a:ea typeface="+mn-ea"/>
                <a:cs typeface="+mn-cs"/>
              </a:defRPr>
            </a:lvl7pPr>
            <a:lvl8pPr marL="3200400" indent="0" algn="l" defTabSz="914400" rtl="0" eaLnBrk="1" latinLnBrk="0" hangingPunct="1">
              <a:defRPr kumimoji="1" sz="1800" kern="1200">
                <a:solidFill>
                  <a:schemeClr val="lt1"/>
                </a:solidFill>
                <a:latin typeface="+mn-lt"/>
                <a:ea typeface="+mn-ea"/>
                <a:cs typeface="+mn-cs"/>
              </a:defRPr>
            </a:lvl8pPr>
            <a:lvl9pPr marL="3657600" indent="0" algn="l" defTabSz="914400" rtl="0" eaLnBrk="1" latinLnBrk="0" hangingPunct="1">
              <a:defRPr kumimoji="1" sz="1800" kern="1200">
                <a:solidFill>
                  <a:schemeClr val="lt1"/>
                </a:solidFill>
                <a:latin typeface="+mn-lt"/>
                <a:ea typeface="+mn-ea"/>
                <a:cs typeface="+mn-cs"/>
              </a:defRPr>
            </a:lvl9pPr>
          </a:lstStyle>
          <a:p>
            <a:pPr algn="ctr"/>
            <a:r>
              <a:rPr lang="ja-JP" altLang="en-US" sz="1100" dirty="0">
                <a:solidFill>
                  <a:schemeClr val="tx1"/>
                </a:solidFill>
                <a:latin typeface="Meiryo UI" panose="020B0604030504040204" pitchFamily="50" charset="-128"/>
                <a:ea typeface="Meiryo UI" panose="020B0604030504040204" pitchFamily="50" charset="-128"/>
              </a:rPr>
              <a:t>大阪府</a:t>
            </a:r>
            <a:endParaRPr lang="en-US" altLang="ja-JP" sz="1100" dirty="0">
              <a:solidFill>
                <a:schemeClr val="tx1"/>
              </a:solidFill>
              <a:latin typeface="Meiryo UI" panose="020B0604030504040204" pitchFamily="50" charset="-128"/>
              <a:ea typeface="Meiryo UI" panose="020B0604030504040204" pitchFamily="50" charset="-128"/>
            </a:endParaRPr>
          </a:p>
        </p:txBody>
      </p:sp>
      <p:cxnSp>
        <p:nvCxnSpPr>
          <p:cNvPr id="14" name="直線コネクタ 13">
            <a:extLst>
              <a:ext uri="{FF2B5EF4-FFF2-40B4-BE49-F238E27FC236}">
                <a16:creationId xmlns:a16="http://schemas.microsoft.com/office/drawing/2014/main" id="{594D1B87-120A-95E5-B78A-66772A6240DA}"/>
              </a:ext>
            </a:extLst>
          </p:cNvPr>
          <p:cNvCxnSpPr/>
          <p:nvPr/>
        </p:nvCxnSpPr>
        <p:spPr>
          <a:xfrm>
            <a:off x="3050032" y="1352570"/>
            <a:ext cx="0" cy="5315617"/>
          </a:xfrm>
          <a:prstGeom prst="line">
            <a:avLst/>
          </a:prstGeom>
          <a:ln w="2857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594D1B87-120A-95E5-B78A-66772A6240DA}"/>
              </a:ext>
            </a:extLst>
          </p:cNvPr>
          <p:cNvCxnSpPr/>
          <p:nvPr/>
        </p:nvCxnSpPr>
        <p:spPr>
          <a:xfrm>
            <a:off x="8170740" y="1279473"/>
            <a:ext cx="0" cy="5315617"/>
          </a:xfrm>
          <a:prstGeom prst="line">
            <a:avLst/>
          </a:prstGeom>
          <a:ln w="28575">
            <a:solidFill>
              <a:srgbClr val="FF0000">
                <a:alpha val="40000"/>
              </a:srgbClr>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A0156555-9647-9740-AE9F-5847FA484452}"/>
              </a:ext>
            </a:extLst>
          </p:cNvPr>
          <p:cNvCxnSpPr/>
          <p:nvPr/>
        </p:nvCxnSpPr>
        <p:spPr>
          <a:xfrm>
            <a:off x="2713736" y="1335979"/>
            <a:ext cx="0" cy="5315617"/>
          </a:xfrm>
          <a:prstGeom prst="line">
            <a:avLst/>
          </a:prstGeom>
          <a:ln w="28575">
            <a:solidFill>
              <a:srgbClr val="002060">
                <a:alpha val="40000"/>
              </a:srgb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0156555-9647-9740-AE9F-5847FA484452}"/>
              </a:ext>
            </a:extLst>
          </p:cNvPr>
          <p:cNvCxnSpPr/>
          <p:nvPr/>
        </p:nvCxnSpPr>
        <p:spPr>
          <a:xfrm>
            <a:off x="7879148" y="1279473"/>
            <a:ext cx="0" cy="5315617"/>
          </a:xfrm>
          <a:prstGeom prst="line">
            <a:avLst/>
          </a:prstGeom>
          <a:ln w="28575">
            <a:solidFill>
              <a:srgbClr val="002060">
                <a:alpha val="40000"/>
              </a:srgbClr>
            </a:solidFill>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3E5E2EF3-7C71-C3DC-A221-419906C6D7C0}"/>
              </a:ext>
            </a:extLst>
          </p:cNvPr>
          <p:cNvSpPr/>
          <p:nvPr/>
        </p:nvSpPr>
        <p:spPr>
          <a:xfrm>
            <a:off x="922518" y="3211213"/>
            <a:ext cx="355600" cy="119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E3105CA1-007C-0DC4-2EA9-EBCB18EE52A6}"/>
              </a:ext>
            </a:extLst>
          </p:cNvPr>
          <p:cNvSpPr/>
          <p:nvPr/>
        </p:nvSpPr>
        <p:spPr>
          <a:xfrm>
            <a:off x="898239" y="4261362"/>
            <a:ext cx="355600" cy="11991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8D0ADD86-CD4B-99CE-6B03-E5CE69283CC9}"/>
              </a:ext>
            </a:extLst>
          </p:cNvPr>
          <p:cNvSpPr/>
          <p:nvPr/>
        </p:nvSpPr>
        <p:spPr>
          <a:xfrm>
            <a:off x="5832554" y="4321318"/>
            <a:ext cx="355600" cy="119912"/>
          </a:xfrm>
          <a:prstGeom prst="rect">
            <a:avLst/>
          </a:prstGeom>
          <a:no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8BA70C59-7B99-4406-6AEA-712D3695C98B}"/>
              </a:ext>
            </a:extLst>
          </p:cNvPr>
          <p:cNvSpPr/>
          <p:nvPr/>
        </p:nvSpPr>
        <p:spPr>
          <a:xfrm>
            <a:off x="5852040" y="3051804"/>
            <a:ext cx="355600" cy="119912"/>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6F1F9313-8339-4FA8-8FF5-1FCD015DCB3F}"/>
              </a:ext>
            </a:extLst>
          </p:cNvPr>
          <p:cNvSpPr/>
          <p:nvPr/>
        </p:nvSpPr>
        <p:spPr>
          <a:xfrm>
            <a:off x="10437000" y="4864383"/>
            <a:ext cx="1624438" cy="1590250"/>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算出方法</a:t>
            </a:r>
            <a:r>
              <a:rPr lang="en-US" altLang="ja-JP" sz="1050" kern="0" dirty="0">
                <a:solidFill>
                  <a:schemeClr val="tx1"/>
                </a:solidFill>
                <a:latin typeface="ＭＳ ゴシック" panose="020B0609070205080204" pitchFamily="49" charset="-128"/>
                <a:ea typeface="ＭＳ ゴシック" panose="020B0609070205080204" pitchFamily="49" charset="-128"/>
              </a:rPr>
              <a:t>】</a:t>
            </a:r>
          </a:p>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データを用い算出（スライド</a:t>
            </a:r>
            <a:r>
              <a:rPr lang="en-US" altLang="ja-JP" sz="1050" kern="0" dirty="0">
                <a:solidFill>
                  <a:schemeClr val="tx1"/>
                </a:solidFill>
                <a:latin typeface="ＭＳ ゴシック" panose="020B0609070205080204" pitchFamily="49" charset="-128"/>
                <a:ea typeface="ＭＳ ゴシック" panose="020B0609070205080204" pitchFamily="49" charset="-128"/>
              </a:rPr>
              <a:t>19</a:t>
            </a:r>
            <a:r>
              <a:rPr lang="ja-JP" altLang="en-US" sz="1050" kern="0" dirty="0">
                <a:solidFill>
                  <a:schemeClr val="tx1"/>
                </a:solidFill>
                <a:latin typeface="ＭＳ ゴシック" panose="020B0609070205080204" pitchFamily="49" charset="-128"/>
                <a:ea typeface="ＭＳ ゴシック" panose="020B0609070205080204" pitchFamily="49" charset="-128"/>
              </a:rPr>
              <a:t>参照）。</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a:p>
            <a:pPr fontAlgn="base">
              <a:spcBef>
                <a:spcPct val="0"/>
              </a:spcBef>
              <a:spcAft>
                <a:spcPct val="0"/>
              </a:spcAft>
            </a:pPr>
            <a:r>
              <a:rPr lang="ja-JP" altLang="en-US" sz="1050" kern="0" dirty="0">
                <a:solidFill>
                  <a:schemeClr val="tx1"/>
                </a:solidFill>
                <a:latin typeface="ＭＳ ゴシック" panose="020B0609070205080204" pitchFamily="49" charset="-128"/>
                <a:ea typeface="ＭＳ ゴシック" panose="020B0609070205080204" pitchFamily="49" charset="-128"/>
              </a:rPr>
              <a:t>ただし、（）内の値は、</a:t>
            </a:r>
            <a:r>
              <a:rPr lang="en-US" altLang="ja-JP" sz="1050" kern="0" dirty="0">
                <a:solidFill>
                  <a:schemeClr val="tx1"/>
                </a:solidFill>
                <a:latin typeface="ＭＳ ゴシック" panose="020B0609070205080204" pitchFamily="49" charset="-128"/>
                <a:ea typeface="ＭＳ ゴシック" panose="020B0609070205080204" pitchFamily="49" charset="-128"/>
              </a:rPr>
              <a:t>KDB</a:t>
            </a:r>
            <a:r>
              <a:rPr lang="ja-JP" altLang="en-US" sz="1050" kern="0" dirty="0">
                <a:solidFill>
                  <a:schemeClr val="tx1"/>
                </a:solidFill>
                <a:latin typeface="ＭＳ ゴシック" panose="020B0609070205080204" pitchFamily="49" charset="-128"/>
                <a:ea typeface="ＭＳ ゴシック" panose="020B0609070205080204" pitchFamily="49" charset="-128"/>
              </a:rPr>
              <a:t>データから算出できないので、</a:t>
            </a:r>
            <a:r>
              <a:rPr lang="zh-CN" altLang="en-US" sz="1050" kern="0" dirty="0">
                <a:solidFill>
                  <a:schemeClr val="tx1"/>
                </a:solidFill>
                <a:latin typeface="ＭＳ ゴシック" panose="020B0609070205080204" pitchFamily="49" charset="-128"/>
                <a:ea typeface="ＭＳ ゴシック" panose="020B0609070205080204" pitchFamily="49" charset="-128"/>
              </a:rPr>
              <a:t>厚生労働科学研究班</a:t>
            </a:r>
            <a:r>
              <a:rPr lang="ja-JP" altLang="en-US" sz="1050" kern="0" dirty="0">
                <a:solidFill>
                  <a:schemeClr val="tx1"/>
                </a:solidFill>
                <a:latin typeface="ＭＳ ゴシック" panose="020B0609070205080204" pitchFamily="49" charset="-128"/>
                <a:ea typeface="ＭＳ ゴシック" panose="020B0609070205080204" pitchFamily="49" charset="-128"/>
              </a:rPr>
              <a:t>が示す方法に基づき算出。（</a:t>
            </a:r>
            <a:r>
              <a:rPr lang="en-US" altLang="ja-JP" sz="1050" kern="0" dirty="0">
                <a:solidFill>
                  <a:schemeClr val="tx1"/>
                </a:solidFill>
                <a:latin typeface="ＭＳ ゴシック" panose="020B0609070205080204" pitchFamily="49" charset="-128"/>
                <a:ea typeface="ＭＳ ゴシック" panose="020B0609070205080204" pitchFamily="49" charset="-128"/>
              </a:rPr>
              <a:t>http://toukei.umin.jp/kenkoujyumyou</a:t>
            </a:r>
            <a:r>
              <a:rPr lang="ja-JP" altLang="en-US" sz="1050" kern="0" dirty="0">
                <a:solidFill>
                  <a:schemeClr val="tx1"/>
                </a:solidFill>
                <a:latin typeface="ＭＳ ゴシック" panose="020B0609070205080204" pitchFamily="49" charset="-128"/>
                <a:ea typeface="ＭＳ ゴシック" panose="020B0609070205080204" pitchFamily="49" charset="-128"/>
              </a:rPr>
              <a:t>）</a:t>
            </a:r>
            <a:endParaRPr lang="zh-TW" altLang="en-US" sz="1050" kern="0" dirty="0">
              <a:solidFill>
                <a:schemeClr val="tx1"/>
              </a:solidFill>
              <a:latin typeface="ＭＳ ゴシック" panose="020B0609070205080204" pitchFamily="49" charset="-128"/>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FE620969-1D83-4FBA-BEF1-ACC12452FA22}"/>
              </a:ext>
            </a:extLst>
          </p:cNvPr>
          <p:cNvSpPr txBox="1"/>
          <p:nvPr/>
        </p:nvSpPr>
        <p:spPr>
          <a:xfrm>
            <a:off x="5020380" y="6644544"/>
            <a:ext cx="449077"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歳</a:t>
            </a:r>
            <a:endParaRPr kumimoji="1" lang="ja-JP" altLang="en-US" sz="700" dirty="0">
              <a:latin typeface="Meiryo UI" panose="020B0604030504040204" pitchFamily="50" charset="-128"/>
              <a:ea typeface="Meiryo UI" panose="020B0604030504040204" pitchFamily="50" charset="-128"/>
            </a:endParaRPr>
          </a:p>
        </p:txBody>
      </p:sp>
      <p:sp>
        <p:nvSpPr>
          <p:cNvPr id="27" name="テキスト ボックス 26">
            <a:extLst>
              <a:ext uri="{FF2B5EF4-FFF2-40B4-BE49-F238E27FC236}">
                <a16:creationId xmlns:a16="http://schemas.microsoft.com/office/drawing/2014/main" id="{4B242C93-359D-4690-8713-41EFF1634277}"/>
              </a:ext>
            </a:extLst>
          </p:cNvPr>
          <p:cNvSpPr txBox="1"/>
          <p:nvPr/>
        </p:nvSpPr>
        <p:spPr>
          <a:xfrm>
            <a:off x="9972123" y="6681486"/>
            <a:ext cx="449077"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歳</a:t>
            </a:r>
            <a:endParaRPr kumimoji="1" lang="ja-JP" altLang="en-US" sz="700"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E04B2422-A68C-4287-9CCF-497AE1D4A2D7}"/>
              </a:ext>
            </a:extLst>
          </p:cNvPr>
          <p:cNvSpPr txBox="1"/>
          <p:nvPr/>
        </p:nvSpPr>
        <p:spPr>
          <a:xfrm>
            <a:off x="4499785" y="1974873"/>
            <a:ext cx="1331131" cy="1831271"/>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上位４分の１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市町村の平均（</a:t>
            </a:r>
            <a:r>
              <a:rPr lang="en-US" altLang="ja-JP" sz="1100" b="1" dirty="0">
                <a:latin typeface="Meiryo UI" panose="020B0604030504040204" pitchFamily="50" charset="-128"/>
                <a:ea typeface="Meiryo UI" panose="020B0604030504040204" pitchFamily="50" charset="-128"/>
              </a:rPr>
              <a:t>84.68</a:t>
            </a:r>
            <a:r>
              <a:rPr kumimoji="1" lang="ja-JP" altLang="en-US" sz="1100" b="1" dirty="0">
                <a:latin typeface="Meiryo UI" panose="020B0604030504040204" pitchFamily="50" charset="-128"/>
                <a:ea typeface="Meiryo UI" panose="020B0604030504040204" pitchFamily="50" charset="-128"/>
              </a:rPr>
              <a:t>）と</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下位４分の１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市町村平均　 </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(82.57)</a:t>
            </a:r>
            <a:r>
              <a:rPr kumimoji="1" lang="ja-JP" altLang="en-US" sz="1100" b="1" dirty="0">
                <a:latin typeface="Meiryo UI" panose="020B0604030504040204" pitchFamily="50" charset="-128"/>
                <a:ea typeface="Meiryo UI" panose="020B0604030504040204" pitchFamily="50" charset="-128"/>
              </a:rPr>
              <a:t>との差</a:t>
            </a:r>
            <a:r>
              <a:rPr kumimoji="1" lang="en-US" altLang="ja-JP"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endParaRPr kumimoji="1" lang="en-US" altLang="ja-JP"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2.11</a:t>
            </a:r>
            <a:r>
              <a:rPr lang="ja-JP" altLang="en-US" sz="1400" b="1" dirty="0">
                <a:latin typeface="Meiryo UI" panose="020B0604030504040204" pitchFamily="50" charset="-128"/>
                <a:ea typeface="Meiryo UI" panose="020B0604030504040204" pitchFamily="50" charset="-128"/>
              </a:rPr>
              <a:t>歳</a:t>
            </a:r>
            <a:endParaRPr kumimoji="1" lang="en-US" altLang="ja-JP" sz="1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E6D1A70C-29EE-4D20-8BD2-DAE83470A94B}"/>
              </a:ext>
            </a:extLst>
          </p:cNvPr>
          <p:cNvSpPr txBox="1"/>
          <p:nvPr/>
        </p:nvSpPr>
        <p:spPr>
          <a:xfrm>
            <a:off x="10437000" y="2056310"/>
            <a:ext cx="1331131" cy="1831271"/>
          </a:xfrm>
          <a:prstGeom prst="rect">
            <a:avLst/>
          </a:prstGeom>
          <a:noFill/>
        </p:spPr>
        <p:txBody>
          <a:bodyPr wrap="square" rtlCol="0">
            <a:spAutoFit/>
          </a:bodyPr>
          <a:lstStyle/>
          <a:p>
            <a:r>
              <a:rPr kumimoji="1" lang="ja-JP" altLang="en-US" sz="1100" b="1" dirty="0">
                <a:latin typeface="Meiryo UI" panose="020B0604030504040204" pitchFamily="50" charset="-128"/>
                <a:ea typeface="Meiryo UI" panose="020B0604030504040204" pitchFamily="50" charset="-128"/>
              </a:rPr>
              <a:t>上位４分の１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市町村の平均（</a:t>
            </a:r>
            <a:r>
              <a:rPr lang="en-US" altLang="ja-JP" sz="1100" b="1" dirty="0">
                <a:latin typeface="Meiryo UI" panose="020B0604030504040204" pitchFamily="50" charset="-128"/>
                <a:ea typeface="Meiryo UI" panose="020B0604030504040204" pitchFamily="50" charset="-128"/>
              </a:rPr>
              <a:t>85.39</a:t>
            </a:r>
            <a:r>
              <a:rPr kumimoji="1" lang="ja-JP" altLang="en-US" sz="1100" b="1" dirty="0">
                <a:latin typeface="Meiryo UI" panose="020B0604030504040204" pitchFamily="50" charset="-128"/>
                <a:ea typeface="Meiryo UI" panose="020B0604030504040204" pitchFamily="50" charset="-128"/>
              </a:rPr>
              <a:t>）と</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下位４分の１</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市町村平均　 </a:t>
            </a:r>
            <a:endParaRPr kumimoji="1" lang="en-US" altLang="ja-JP" sz="1100" b="1" dirty="0">
              <a:latin typeface="Meiryo UI" panose="020B0604030504040204" pitchFamily="50" charset="-128"/>
              <a:ea typeface="Meiryo UI" panose="020B0604030504040204" pitchFamily="50" charset="-128"/>
            </a:endParaRPr>
          </a:p>
          <a:p>
            <a:r>
              <a:rPr lang="en-US" altLang="ja-JP" sz="1100" b="1" dirty="0">
                <a:latin typeface="Meiryo UI" panose="020B0604030504040204" pitchFamily="50" charset="-128"/>
                <a:ea typeface="Meiryo UI" panose="020B0604030504040204" pitchFamily="50" charset="-128"/>
              </a:rPr>
              <a:t> </a:t>
            </a:r>
            <a:r>
              <a:rPr kumimoji="1" lang="en-US" altLang="ja-JP" sz="1100" b="1" dirty="0">
                <a:latin typeface="Meiryo UI" panose="020B0604030504040204" pitchFamily="50" charset="-128"/>
                <a:ea typeface="Meiryo UI" panose="020B0604030504040204" pitchFamily="50" charset="-128"/>
              </a:rPr>
              <a:t>(83.09)</a:t>
            </a:r>
            <a:r>
              <a:rPr kumimoji="1" lang="ja-JP" altLang="en-US" sz="1100" b="1" dirty="0">
                <a:latin typeface="Meiryo UI" panose="020B0604030504040204" pitchFamily="50" charset="-128"/>
                <a:ea typeface="Meiryo UI" panose="020B0604030504040204" pitchFamily="50" charset="-128"/>
              </a:rPr>
              <a:t>との差</a:t>
            </a:r>
            <a:r>
              <a:rPr kumimoji="1" lang="en-US" altLang="ja-JP" sz="1100" b="1" dirty="0">
                <a:latin typeface="Meiryo UI" panose="020B0604030504040204" pitchFamily="50" charset="-128"/>
                <a:ea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a:t>
            </a:r>
            <a:endParaRPr kumimoji="1" lang="en-US" altLang="ja-JP"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2.30</a:t>
            </a:r>
            <a:r>
              <a:rPr lang="ja-JP" altLang="en-US" sz="1400" b="1" dirty="0">
                <a:latin typeface="Meiryo UI" panose="020B0604030504040204" pitchFamily="50" charset="-128"/>
                <a:ea typeface="Meiryo UI" panose="020B0604030504040204" pitchFamily="50" charset="-128"/>
              </a:rPr>
              <a:t>歳</a:t>
            </a:r>
            <a:endParaRPr kumimoji="1" lang="en-US" altLang="ja-JP" sz="1400" b="1" dirty="0">
              <a:latin typeface="Meiryo UI" panose="020B0604030504040204" pitchFamily="50" charset="-128"/>
              <a:ea typeface="Meiryo UI" panose="020B0604030504040204" pitchFamily="50" charset="-128"/>
            </a:endParaRPr>
          </a:p>
          <a:p>
            <a:endParaRPr lang="en-US" altLang="ja-JP" sz="1100" b="1" dirty="0">
              <a:latin typeface="Meiryo UI" panose="020B0604030504040204" pitchFamily="50" charset="-128"/>
              <a:ea typeface="Meiryo UI" panose="020B0604030504040204" pitchFamily="50" charset="-128"/>
            </a:endParaRPr>
          </a:p>
          <a:p>
            <a:endParaRPr kumimoji="1" lang="ja-JP" altLang="en-US" sz="1100" b="1" dirty="0">
              <a:latin typeface="Meiryo UI" panose="020B0604030504040204" pitchFamily="50" charset="-128"/>
              <a:ea typeface="Meiryo UI" panose="020B0604030504040204" pitchFamily="50" charset="-128"/>
            </a:endParaRPr>
          </a:p>
        </p:txBody>
      </p:sp>
      <p:sp>
        <p:nvSpPr>
          <p:cNvPr id="32" name="タイトル 1">
            <a:extLst>
              <a:ext uri="{FF2B5EF4-FFF2-40B4-BE49-F238E27FC236}">
                <a16:creationId xmlns:a16="http://schemas.microsoft.com/office/drawing/2014/main" id="{88C1798E-DE96-474E-9C9D-09334AE6DA2A}"/>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女性における府内市町村間の健康寿命の格差は、平成</a:t>
            </a:r>
            <a:r>
              <a:rPr lang="en-US" altLang="ja-JP" sz="2000" dirty="0">
                <a:latin typeface="HGP創英角ｺﾞｼｯｸUB" panose="020B0900000000000000" pitchFamily="50" charset="-128"/>
                <a:ea typeface="HGP創英角ｺﾞｼｯｸUB" panose="020B0900000000000000" pitchFamily="50" charset="-128"/>
              </a:rPr>
              <a:t>30</a:t>
            </a:r>
            <a:r>
              <a:rPr lang="ja-JP" altLang="en-US" sz="2000" dirty="0">
                <a:latin typeface="HGP創英角ｺﾞｼｯｸUB" panose="020B0900000000000000" pitchFamily="50" charset="-128"/>
                <a:ea typeface="HGP創英角ｺﾞｼｯｸUB" panose="020B0900000000000000" pitchFamily="50" charset="-128"/>
              </a:rPr>
              <a:t>年度と令和５年度では、縮小していはいない</a:t>
            </a:r>
            <a:endParaRPr lang="en-US" altLang="ja-JP" sz="2000" dirty="0">
              <a:latin typeface="HGP創英角ｺﾞｼｯｸUB" panose="020B0900000000000000" pitchFamily="50" charset="-128"/>
              <a:ea typeface="HGP創英角ｺﾞｼｯｸUB" panose="020B0900000000000000" pitchFamily="50" charset="-128"/>
            </a:endParaRPr>
          </a:p>
        </p:txBody>
      </p:sp>
      <p:sp>
        <p:nvSpPr>
          <p:cNvPr id="28" name="正方形/長方形 27">
            <a:extLst>
              <a:ext uri="{FF2B5EF4-FFF2-40B4-BE49-F238E27FC236}">
                <a16:creationId xmlns:a16="http://schemas.microsoft.com/office/drawing/2014/main" id="{282DD7AF-67EB-48D1-A9BD-B7D2E5336C55}"/>
              </a:ext>
            </a:extLst>
          </p:cNvPr>
          <p:cNvSpPr/>
          <p:nvPr/>
        </p:nvSpPr>
        <p:spPr>
          <a:xfrm>
            <a:off x="10408338" y="4262660"/>
            <a:ext cx="1624438" cy="541901"/>
          </a:xfrm>
          <a:prstGeom prst="rect">
            <a:avLst/>
          </a:prstGeom>
          <a:noFill/>
          <a:ln w="25400" cap="flat" cmpd="sng" algn="ctr">
            <a:noFill/>
            <a:prstDash val="solid"/>
          </a:ln>
          <a:effectLst/>
        </p:spPr>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fontAlgn="base">
              <a:spcBef>
                <a:spcPct val="0"/>
              </a:spcBef>
              <a:spcAft>
                <a:spcPct val="0"/>
              </a:spcAft>
            </a:pPr>
            <a:r>
              <a:rPr lang="en-US" altLang="ja-JP" sz="1050" kern="0" dirty="0">
                <a:solidFill>
                  <a:schemeClr val="tx1"/>
                </a:solidFill>
                <a:latin typeface="ＭＳ ゴシック" panose="020B0609070205080204" pitchFamily="49" charset="-128"/>
                <a:ea typeface="ＭＳ ゴシック" panose="020B0609070205080204" pitchFamily="49" charset="-128"/>
              </a:rPr>
              <a:t>※</a:t>
            </a:r>
            <a:r>
              <a:rPr lang="ja-JP" altLang="en-US" sz="1050" kern="0" dirty="0">
                <a:solidFill>
                  <a:schemeClr val="tx1"/>
                </a:solidFill>
                <a:latin typeface="ＭＳ ゴシック" panose="020B0609070205080204" pitchFamily="49" charset="-128"/>
                <a:ea typeface="ＭＳ ゴシック" panose="020B0609070205080204" pitchFamily="49" charset="-128"/>
              </a:rPr>
              <a:t>人口</a:t>
            </a:r>
            <a:r>
              <a:rPr lang="en-US" altLang="ja-JP" sz="1050" kern="0" dirty="0">
                <a:solidFill>
                  <a:schemeClr val="tx1"/>
                </a:solidFill>
                <a:latin typeface="ＭＳ ゴシック" panose="020B0609070205080204" pitchFamily="49" charset="-128"/>
                <a:ea typeface="ＭＳ ゴシック" panose="020B0609070205080204" pitchFamily="49" charset="-128"/>
              </a:rPr>
              <a:t>1.2</a:t>
            </a:r>
            <a:r>
              <a:rPr lang="ja-JP" altLang="en-US" sz="1050" kern="0" dirty="0">
                <a:solidFill>
                  <a:schemeClr val="tx1"/>
                </a:solidFill>
                <a:latin typeface="ＭＳ ゴシック" panose="020B0609070205080204" pitchFamily="49" charset="-128"/>
                <a:ea typeface="ＭＳ ゴシック" panose="020B0609070205080204" pitchFamily="49" charset="-128"/>
              </a:rPr>
              <a:t>万人未満の能勢町、千早赤阪村、田尻町を除き算出</a:t>
            </a:r>
            <a:endParaRPr lang="en-US" altLang="ja-JP" sz="1050" kern="0" dirty="0">
              <a:solidFill>
                <a:schemeClr val="tx1"/>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24927271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コンテンツ プレースホルダー 3">
            <a:extLst>
              <a:ext uri="{FF2B5EF4-FFF2-40B4-BE49-F238E27FC236}">
                <a16:creationId xmlns:a16="http://schemas.microsoft.com/office/drawing/2014/main" id="{94EBA2AC-1E3F-FE9E-813F-21B8AA15B816}"/>
              </a:ext>
            </a:extLst>
          </p:cNvPr>
          <p:cNvGraphicFramePr>
            <a:graphicFrameLocks noGrp="1"/>
          </p:cNvGraphicFramePr>
          <p:nvPr>
            <p:ph idx="1"/>
          </p:nvPr>
        </p:nvGraphicFramePr>
        <p:xfrm>
          <a:off x="694090" y="2773994"/>
          <a:ext cx="10572124" cy="3478483"/>
        </p:xfrm>
        <a:graphic>
          <a:graphicData uri="http://schemas.openxmlformats.org/drawingml/2006/table">
            <a:tbl>
              <a:tblPr firstRow="1" firstCol="1" bandRow="1">
                <a:tableStyleId>{5C22544A-7EE6-4342-B048-85BDC9FD1C3A}</a:tableStyleId>
              </a:tblPr>
              <a:tblGrid>
                <a:gridCol w="6972638">
                  <a:extLst>
                    <a:ext uri="{9D8B030D-6E8A-4147-A177-3AD203B41FA5}">
                      <a16:colId xmlns:a16="http://schemas.microsoft.com/office/drawing/2014/main" val="2439675569"/>
                    </a:ext>
                  </a:extLst>
                </a:gridCol>
                <a:gridCol w="1799743">
                  <a:extLst>
                    <a:ext uri="{9D8B030D-6E8A-4147-A177-3AD203B41FA5}">
                      <a16:colId xmlns:a16="http://schemas.microsoft.com/office/drawing/2014/main" val="1559905695"/>
                    </a:ext>
                  </a:extLst>
                </a:gridCol>
                <a:gridCol w="1799743">
                  <a:extLst>
                    <a:ext uri="{9D8B030D-6E8A-4147-A177-3AD203B41FA5}">
                      <a16:colId xmlns:a16="http://schemas.microsoft.com/office/drawing/2014/main" val="2695417879"/>
                    </a:ext>
                  </a:extLst>
                </a:gridCol>
              </a:tblGrid>
              <a:tr h="718696">
                <a:tc>
                  <a:txBody>
                    <a:bodyPr/>
                    <a:lstStyle/>
                    <a:p>
                      <a:pPr algn="ctr">
                        <a:buNone/>
                      </a:pP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solidFill>
                      <a:schemeClr val="bg1">
                        <a:lumMod val="95000"/>
                      </a:schemeClr>
                    </a:solidFill>
                  </a:tcPr>
                </a:tc>
                <a:tc>
                  <a:txBody>
                    <a:bodyPr/>
                    <a:lstStyle/>
                    <a:p>
                      <a:pPr algn="ctr">
                        <a:buNone/>
                      </a:pPr>
                      <a:r>
                        <a:rPr lang="ja-JP" altLang="en-US" sz="2000" kern="0">
                          <a:effectLst/>
                        </a:rPr>
                        <a:t>健康寿命</a:t>
                      </a:r>
                      <a:endParaRPr lang="ja-JP" altLang="en-US"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solidFill>
                      <a:schemeClr val="tx1">
                        <a:lumMod val="75000"/>
                        <a:lumOff val="25000"/>
                      </a:schemeClr>
                    </a:solidFill>
                  </a:tcPr>
                </a:tc>
                <a:tc>
                  <a:txBody>
                    <a:bodyPr/>
                    <a:lstStyle/>
                    <a:p>
                      <a:pPr algn="ctr">
                        <a:buNone/>
                      </a:pPr>
                      <a:r>
                        <a:rPr lang="ja-JP" altLang="en-US" sz="2000" kern="0">
                          <a:effectLst/>
                        </a:rPr>
                        <a:t>平均寿命</a:t>
                      </a:r>
                      <a:endParaRPr lang="ja-JP" altLang="en-US"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solidFill>
                      <a:schemeClr val="tx1">
                        <a:lumMod val="75000"/>
                        <a:lumOff val="25000"/>
                      </a:schemeClr>
                    </a:solidFill>
                  </a:tcPr>
                </a:tc>
                <a:extLst>
                  <a:ext uri="{0D108BD9-81ED-4DB2-BD59-A6C34878D82A}">
                    <a16:rowId xmlns:a16="http://schemas.microsoft.com/office/drawing/2014/main" val="981965236"/>
                  </a:ext>
                </a:extLst>
              </a:tr>
              <a:tr h="388095">
                <a:tc>
                  <a:txBody>
                    <a:bodyPr/>
                    <a:lstStyle/>
                    <a:p>
                      <a:pPr>
                        <a:buNone/>
                      </a:pPr>
                      <a:r>
                        <a:rPr lang="en-US" sz="2000" kern="100" dirty="0">
                          <a:effectLst/>
                        </a:rPr>
                        <a:t>65</a:t>
                      </a:r>
                      <a:r>
                        <a:rPr lang="ja-JP" sz="2000" kern="100" dirty="0">
                          <a:effectLst/>
                        </a:rPr>
                        <a:t>歳以上世帯員の非単独世帯の割合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sz="2000" kern="100">
                          <a:effectLst/>
                        </a:rPr>
                        <a:t>－</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3559666711"/>
                  </a:ext>
                </a:extLst>
              </a:tr>
              <a:tr h="388095">
                <a:tc>
                  <a:txBody>
                    <a:bodyPr/>
                    <a:lstStyle/>
                    <a:p>
                      <a:pPr>
                        <a:buNone/>
                      </a:pPr>
                      <a:r>
                        <a:rPr lang="ja-JP" sz="2000" kern="100" dirty="0">
                          <a:effectLst/>
                        </a:rPr>
                        <a:t>最終学歴人口（大学・大学院）の割合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1244918349"/>
                  </a:ext>
                </a:extLst>
              </a:tr>
              <a:tr h="388095">
                <a:tc>
                  <a:txBody>
                    <a:bodyPr/>
                    <a:lstStyle/>
                    <a:p>
                      <a:pPr>
                        <a:buNone/>
                      </a:pPr>
                      <a:r>
                        <a:rPr lang="ja-JP" sz="2000" kern="100">
                          <a:effectLst/>
                        </a:rPr>
                        <a:t>孤食の少なさ（朝食）</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1582050015"/>
                  </a:ext>
                </a:extLst>
              </a:tr>
              <a:tr h="388095">
                <a:tc>
                  <a:txBody>
                    <a:bodyPr/>
                    <a:lstStyle/>
                    <a:p>
                      <a:pPr>
                        <a:buNone/>
                      </a:pPr>
                      <a:r>
                        <a:rPr lang="ja-JP" sz="2000" kern="100" dirty="0">
                          <a:effectLst/>
                        </a:rPr>
                        <a:t>地域コミュニティへの参加割合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sz="2000" kern="100" dirty="0">
                          <a:effectLst/>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3912485394"/>
                  </a:ext>
                </a:extLst>
              </a:tr>
              <a:tr h="388095">
                <a:tc>
                  <a:txBody>
                    <a:bodyPr/>
                    <a:lstStyle/>
                    <a:p>
                      <a:pPr>
                        <a:buNone/>
                      </a:pPr>
                      <a:r>
                        <a:rPr lang="ja-JP" sz="2000" kern="100" dirty="0">
                          <a:effectLst/>
                        </a:rPr>
                        <a:t>健診受診頻度の高さ</a:t>
                      </a:r>
                      <a:r>
                        <a:rPr lang="en-US" altLang="ja-JP" sz="2000" kern="100" dirty="0">
                          <a:effectLst/>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4263585401"/>
                  </a:ext>
                </a:extLst>
              </a:tr>
              <a:tr h="388095">
                <a:tc>
                  <a:txBody>
                    <a:bodyPr/>
                    <a:lstStyle/>
                    <a:p>
                      <a:pPr>
                        <a:buNone/>
                      </a:pPr>
                      <a:r>
                        <a:rPr lang="ja-JP" sz="2000" kern="100" dirty="0">
                          <a:effectLst/>
                        </a:rPr>
                        <a:t>運動制限なしの割合</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3607651560"/>
                  </a:ext>
                </a:extLst>
              </a:tr>
              <a:tr h="431217">
                <a:tc>
                  <a:txBody>
                    <a:bodyPr/>
                    <a:lstStyle/>
                    <a:p>
                      <a:pPr>
                        <a:buNone/>
                      </a:pPr>
                      <a:r>
                        <a:rPr lang="ja-JP" altLang="en-US" sz="2000" kern="100" dirty="0">
                          <a:effectLst/>
                          <a:latin typeface="+mn-ea"/>
                          <a:ea typeface="+mn-ea"/>
                        </a:rPr>
                        <a:t>現在喫煙　非該当者（国保）</a:t>
                      </a:r>
                      <a:endParaRPr lang="ja-JP" sz="2000" kern="100" dirty="0">
                        <a:effectLst/>
                        <a:latin typeface="+mn-ea"/>
                        <a:ea typeface="+mn-ea"/>
                        <a:cs typeface="Times New Roman" panose="02020603050405020304" pitchFamily="18" charset="0"/>
                      </a:endParaRPr>
                    </a:p>
                  </a:txBody>
                  <a:tcPr marL="62790" marR="6279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kern="100" dirty="0">
                          <a:effectLst/>
                        </a:rPr>
                        <a:t>●</a:t>
                      </a:r>
                      <a:endParaRPr lang="ja-JP"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tc>
                  <a:txBody>
                    <a:bodyPr/>
                    <a:lstStyle/>
                    <a:p>
                      <a:pPr algn="ctr">
                        <a:buNone/>
                      </a:pP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790" marR="62790" marT="0" marB="0" anchor="ctr"/>
                </a:tc>
                <a:extLst>
                  <a:ext uri="{0D108BD9-81ED-4DB2-BD59-A6C34878D82A}">
                    <a16:rowId xmlns:a16="http://schemas.microsoft.com/office/drawing/2014/main" val="281275155"/>
                  </a:ext>
                </a:extLst>
              </a:tr>
            </a:tbl>
          </a:graphicData>
        </a:graphic>
      </p:graphicFrame>
      <p:sp>
        <p:nvSpPr>
          <p:cNvPr id="5" name="テキスト ボックス 4">
            <a:extLst>
              <a:ext uri="{FF2B5EF4-FFF2-40B4-BE49-F238E27FC236}">
                <a16:creationId xmlns:a16="http://schemas.microsoft.com/office/drawing/2014/main" id="{17CABA68-C136-A26E-F807-459AA70DE1D4}"/>
              </a:ext>
            </a:extLst>
          </p:cNvPr>
          <p:cNvSpPr txBox="1"/>
          <p:nvPr/>
        </p:nvSpPr>
        <p:spPr>
          <a:xfrm>
            <a:off x="383596" y="640508"/>
            <a:ext cx="11329867" cy="1846659"/>
          </a:xfrm>
          <a:prstGeom prst="rect">
            <a:avLst/>
          </a:prstGeom>
          <a:noFill/>
          <a:ln w="6350">
            <a:solidFill>
              <a:schemeClr val="accent1"/>
            </a:solidFill>
          </a:ln>
        </p:spPr>
        <p:txBody>
          <a:bodyPr wrap="square" rtlCol="0">
            <a:spAutoFit/>
          </a:bodyPr>
          <a:lstStyle/>
          <a:p>
            <a:pPr lvl="0">
              <a:buNone/>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健康寿命・平均寿命の関連要因の探索</a:t>
            </a:r>
            <a:r>
              <a:rPr lang="en-US" altLang="ja-JP" dirty="0">
                <a:latin typeface="Meiryo UI" panose="020B0604030504040204" pitchFamily="50" charset="-128"/>
                <a:ea typeface="Meiryo UI" panose="020B0604030504040204" pitchFamily="50" charset="-128"/>
              </a:rPr>
              <a:t>】</a:t>
            </a:r>
            <a:endParaRPr lang="ja-JP" altLang="en-US" dirty="0">
              <a:latin typeface="Meiryo UI" panose="020B0604030504040204" pitchFamily="50" charset="-128"/>
              <a:ea typeface="Meiryo UI" panose="020B0604030504040204" pitchFamily="50" charset="-128"/>
            </a:endParaRPr>
          </a:p>
          <a:p>
            <a:r>
              <a:rPr lang="ja-JP" altLang="en-US" sz="2000" dirty="0">
                <a:solidFill>
                  <a:schemeClr val="accent1"/>
                </a:solidFill>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総務省</a:t>
            </a:r>
            <a:r>
              <a:rPr lang="en-US" altLang="ja-JP" dirty="0">
                <a:latin typeface="Meiryo UI" panose="020B0604030504040204" pitchFamily="50" charset="-128"/>
                <a:ea typeface="Meiryo UI" panose="020B0604030504040204" pitchFamily="50" charset="-128"/>
              </a:rPr>
              <a:t>e-stat</a:t>
            </a:r>
            <a:r>
              <a:rPr lang="ja-JP" altLang="en-US" dirty="0">
                <a:latin typeface="Meiryo UI" panose="020B0604030504040204" pitchFamily="50" charset="-128"/>
                <a:ea typeface="Meiryo UI" panose="020B0604030504040204" pitchFamily="50" charset="-128"/>
              </a:rPr>
              <a:t>、大阪府健康づくり実態調査、特定健診データ（</a:t>
            </a:r>
            <a:r>
              <a:rPr lang="en-US" altLang="ja-JP" dirty="0">
                <a:latin typeface="Meiryo UI" panose="020B0604030504040204" pitchFamily="50" charset="-128"/>
                <a:ea typeface="Meiryo UI" panose="020B0604030504040204" pitchFamily="50" charset="-128"/>
              </a:rPr>
              <a:t>NDB</a:t>
            </a:r>
            <a:r>
              <a:rPr lang="ja-JP" altLang="en-US" dirty="0">
                <a:latin typeface="Meiryo UI" panose="020B0604030504040204" pitchFamily="50" charset="-128"/>
                <a:ea typeface="Meiryo UI" panose="020B0604030504040204" pitchFamily="50" charset="-128"/>
              </a:rPr>
              <a:t>）等の</a:t>
            </a:r>
            <a:r>
              <a:rPr kumimoji="1" lang="en-US" altLang="ja-JP" dirty="0">
                <a:latin typeface="Meiryo UI" panose="020B0604030504040204" pitchFamily="50" charset="-128"/>
                <a:ea typeface="Meiryo UI" panose="020B0604030504040204" pitchFamily="50" charset="-128"/>
              </a:rPr>
              <a:t>210</a:t>
            </a:r>
            <a:r>
              <a:rPr kumimoji="1" lang="ja-JP" altLang="en-US" dirty="0">
                <a:latin typeface="Meiryo UI" panose="020B0604030504040204" pitchFamily="50" charset="-128"/>
                <a:ea typeface="Meiryo UI" panose="020B0604030504040204" pitchFamily="50" charset="-128"/>
              </a:rPr>
              <a:t>項目のデータを</a:t>
            </a:r>
            <a:r>
              <a:rPr lang="ja-JP" altLang="en-US" dirty="0">
                <a:latin typeface="Meiryo UI" panose="020B0604030504040204" pitchFamily="50" charset="-128"/>
                <a:ea typeface="Meiryo UI" panose="020B0604030504040204" pitchFamily="50" charset="-128"/>
              </a:rPr>
              <a:t>解析し</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健康寿命・平均寿命に関連する要因を分析。</a:t>
            </a:r>
            <a:endParaRPr kumimoji="1" lang="en-US" altLang="ja-JP" dirty="0">
              <a:latin typeface="Meiryo UI" panose="020B0604030504040204" pitchFamily="50" charset="-128"/>
              <a:ea typeface="Meiryo UI" panose="020B0604030504040204" pitchFamily="50" charset="-128"/>
            </a:endParaRPr>
          </a:p>
          <a:p>
            <a:r>
              <a:rPr lang="ja-JP" altLang="en-US" sz="2000" dirty="0">
                <a:solidFill>
                  <a:schemeClr val="accent1"/>
                </a:solidFill>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健康寿命については６項目 </a:t>
            </a:r>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平均寿命については５項目の因子が、大阪府内の健康寿命</a:t>
            </a:r>
            <a:r>
              <a:rPr lang="ja-JP" altLang="en-US" dirty="0">
                <a:latin typeface="Meiryo UI" panose="020B0604030504040204" pitchFamily="50" charset="-128"/>
                <a:ea typeface="Meiryo UI" panose="020B0604030504040204" pitchFamily="50" charset="-128"/>
              </a:rPr>
              <a:t>あるいは</a:t>
            </a:r>
            <a:r>
              <a:rPr kumimoji="1" lang="ja-JP" altLang="en-US" dirty="0">
                <a:latin typeface="Meiryo UI" panose="020B0604030504040204" pitchFamily="50" charset="-128"/>
                <a:ea typeface="Meiryo UI" panose="020B0604030504040204" pitchFamily="50" charset="-128"/>
              </a:rPr>
              <a:t>平均寿命</a:t>
            </a:r>
            <a:r>
              <a:rPr lang="ja-JP" altLang="en-US" dirty="0">
                <a:latin typeface="Meiryo UI" panose="020B0604030504040204" pitchFamily="50" charset="-128"/>
                <a:ea typeface="Meiryo UI" panose="020B0604030504040204" pitchFamily="50" charset="-128"/>
              </a:rPr>
              <a:t>への関連　</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　　因子として男女に共通して抽出</a:t>
            </a:r>
            <a:r>
              <a:rPr kumimoji="1" lang="ja-JP" altLang="en-US" dirty="0">
                <a:latin typeface="Meiryo UI" panose="020B0604030504040204" pitchFamily="50" charset="-128"/>
                <a:ea typeface="Meiryo UI" panose="020B0604030504040204" pitchFamily="50" charset="-128"/>
              </a:rPr>
              <a:t>された</a:t>
            </a:r>
            <a:r>
              <a:rPr lang="ja-JP" altLang="en-US"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健康寿命と平均寿命に共通していた項目は</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項目</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kumimoji="1" lang="ja-JP" altLang="en-US" sz="2000" dirty="0">
                <a:solidFill>
                  <a:schemeClr val="accent1"/>
                </a:solidFill>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市町村別に作成している地域健康カルテでは、これら要因について市町村別の寿命への影響の強さを記載。</a:t>
            </a:r>
          </a:p>
        </p:txBody>
      </p:sp>
      <p:sp>
        <p:nvSpPr>
          <p:cNvPr id="6" name="テキスト ボックス 5">
            <a:extLst>
              <a:ext uri="{FF2B5EF4-FFF2-40B4-BE49-F238E27FC236}">
                <a16:creationId xmlns:a16="http://schemas.microsoft.com/office/drawing/2014/main" id="{60107483-E71F-8D94-DA78-E451B463DEA6}"/>
              </a:ext>
            </a:extLst>
          </p:cNvPr>
          <p:cNvSpPr txBox="1"/>
          <p:nvPr/>
        </p:nvSpPr>
        <p:spPr>
          <a:xfrm>
            <a:off x="747099" y="6252477"/>
            <a:ext cx="11193110" cy="461665"/>
          </a:xfrm>
          <a:prstGeom prst="rect">
            <a:avLst/>
          </a:prstGeom>
          <a:noFill/>
        </p:spPr>
        <p:txBody>
          <a:bodyPr wrap="square">
            <a:spAutoFit/>
          </a:bodyPr>
          <a:lstStyle/>
          <a:p>
            <a:pPr algn="just">
              <a:buNone/>
            </a:pPr>
            <a:r>
              <a:rPr lang="ja-JP"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　健診受診頻度の高さについて：「どれくらいの頻度で健診等を受けますか。」の問いに対し、</a:t>
            </a:r>
            <a:r>
              <a:rPr lang="en-US"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1</a:t>
            </a:r>
            <a:r>
              <a:rPr lang="ja-JP"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a:t>
            </a:r>
            <a:r>
              <a:rPr lang="en-US"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1</a:t>
            </a:r>
            <a:r>
              <a:rPr lang="ja-JP"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年以内に受けた・２．</a:t>
            </a:r>
            <a:r>
              <a:rPr lang="en-US"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2</a:t>
            </a:r>
            <a:r>
              <a:rPr lang="ja-JP"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年以内に受けた・３．</a:t>
            </a:r>
            <a:r>
              <a:rPr lang="en-US"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3</a:t>
            </a:r>
            <a:r>
              <a:rPr lang="ja-JP"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年以上受けてない。質問に対しての</a:t>
            </a:r>
            <a:r>
              <a:rPr lang="en-US"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3</a:t>
            </a:r>
            <a:r>
              <a:rPr lang="ja-JP" altLang="ja-JP" sz="1200" u="sng" kern="0" dirty="0">
                <a:solidFill>
                  <a:srgbClr val="000000"/>
                </a:solidFill>
                <a:effectLst/>
                <a:latin typeface="Meiryo UI" panose="020B0604030504040204" pitchFamily="50" charset="-128"/>
                <a:ea typeface="Meiryo UI" panose="020B0604030504040204" pitchFamily="50" charset="-128"/>
                <a:cs typeface="ＭＳ Ｐゴシック" panose="020B0600070205080204" pitchFamily="50" charset="-128"/>
              </a:rPr>
              <a:t>点満点でスコア化。各市町村別に平均点を算出</a:t>
            </a:r>
            <a:endParaRPr lang="ja-JP" altLang="ja-JP" u="sng" kern="100" dirty="0">
              <a:effectLst/>
              <a:latin typeface="Meiryo UI" panose="020B0604030504040204" pitchFamily="50" charset="-128"/>
              <a:ea typeface="Meiryo UI" panose="020B0604030504040204" pitchFamily="50" charset="-128"/>
              <a:cs typeface="Times New Roman" panose="02020603050405020304" pitchFamily="18" charset="0"/>
            </a:endParaRPr>
          </a:p>
        </p:txBody>
      </p:sp>
      <p:sp>
        <p:nvSpPr>
          <p:cNvPr id="8" name="テキスト ボックス 7">
            <a:extLst>
              <a:ext uri="{FF2B5EF4-FFF2-40B4-BE49-F238E27FC236}">
                <a16:creationId xmlns:a16="http://schemas.microsoft.com/office/drawing/2014/main" id="{5276BAFB-331D-4990-A2C3-7E3EC4F67CBB}"/>
              </a:ext>
            </a:extLst>
          </p:cNvPr>
          <p:cNvSpPr txBox="1"/>
          <p:nvPr/>
        </p:nvSpPr>
        <p:spPr>
          <a:xfrm>
            <a:off x="0" y="0"/>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-14</a:t>
            </a:r>
            <a:r>
              <a:rPr lang="ja-JP" altLang="en-US" sz="2000" b="1" dirty="0">
                <a:solidFill>
                  <a:schemeClr val="bg1"/>
                </a:solidFill>
                <a:latin typeface="Meiryo UI" panose="020B0604030504040204" pitchFamily="50" charset="-128"/>
                <a:ea typeface="Meiryo UI" panose="020B0604030504040204" pitchFamily="50" charset="-128"/>
              </a:rPr>
              <a:t>　健康寿命・平均寿命にかかる要因分析</a:t>
            </a:r>
          </a:p>
        </p:txBody>
      </p:sp>
      <p:sp>
        <p:nvSpPr>
          <p:cNvPr id="10" name="スライド番号プレースホルダー 3">
            <a:extLst>
              <a:ext uri="{FF2B5EF4-FFF2-40B4-BE49-F238E27FC236}">
                <a16:creationId xmlns:a16="http://schemas.microsoft.com/office/drawing/2014/main" id="{71367808-D1AD-4D8B-8198-03A95916F849}"/>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25</a:t>
            </a:fld>
            <a:endParaRPr lang="ja-JP" altLang="en-US"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72103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a:extLst>
              <a:ext uri="{FF2B5EF4-FFF2-40B4-BE49-F238E27FC236}">
                <a16:creationId xmlns:a16="http://schemas.microsoft.com/office/drawing/2014/main" id="{8F5B33AA-C7D8-43C7-B74B-31541F155AEE}"/>
              </a:ext>
            </a:extLst>
          </p:cNvPr>
          <p:cNvSpPr txBox="1"/>
          <p:nvPr/>
        </p:nvSpPr>
        <p:spPr>
          <a:xfrm>
            <a:off x="0" y="0"/>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-15</a:t>
            </a:r>
            <a:r>
              <a:rPr lang="ja-JP" altLang="en-US" sz="2000" b="1" dirty="0">
                <a:solidFill>
                  <a:schemeClr val="bg1"/>
                </a:solidFill>
                <a:latin typeface="Meiryo UI" panose="020B0604030504040204" pitchFamily="50" charset="-128"/>
                <a:ea typeface="Meiryo UI" panose="020B0604030504040204" pitchFamily="50" charset="-128"/>
              </a:rPr>
              <a:t>　保健所圏域における地域・職域連携推進事業の課題（まとめ）と令和８年度に向けた基本的考え方</a:t>
            </a:r>
          </a:p>
        </p:txBody>
      </p:sp>
      <p:sp>
        <p:nvSpPr>
          <p:cNvPr id="10" name="スライド番号プレースホルダー 3">
            <a:extLst>
              <a:ext uri="{FF2B5EF4-FFF2-40B4-BE49-F238E27FC236}">
                <a16:creationId xmlns:a16="http://schemas.microsoft.com/office/drawing/2014/main" id="{E1935FF5-0935-4894-9731-14CD90EBBEFC}"/>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26</a:t>
            </a:fld>
            <a:endParaRPr lang="ja-JP" altLang="en-US" sz="1500" dirty="0">
              <a:latin typeface="Meiryo UI" panose="020B0604030504040204" pitchFamily="50" charset="-128"/>
              <a:ea typeface="Meiryo UI" panose="020B0604030504040204" pitchFamily="50" charset="-128"/>
            </a:endParaRPr>
          </a:p>
        </p:txBody>
      </p:sp>
      <p:sp>
        <p:nvSpPr>
          <p:cNvPr id="4" name="タイトル 1">
            <a:extLst>
              <a:ext uri="{FF2B5EF4-FFF2-40B4-BE49-F238E27FC236}">
                <a16:creationId xmlns:a16="http://schemas.microsoft.com/office/drawing/2014/main" id="{C0B4174D-320D-4977-800F-2EE25905F0EF}"/>
              </a:ext>
            </a:extLst>
          </p:cNvPr>
          <p:cNvSpPr txBox="1">
            <a:spLocks/>
          </p:cNvSpPr>
          <p:nvPr/>
        </p:nvSpPr>
        <p:spPr>
          <a:xfrm>
            <a:off x="153668" y="1011837"/>
            <a:ext cx="11884664" cy="1414064"/>
          </a:xfrm>
          <a:prstGeom prst="rect">
            <a:avLst/>
          </a:prstGeom>
          <a:noFill/>
          <a:ln>
            <a:solidFill>
              <a:schemeClr val="accent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5000"/>
              </a:lnSpc>
              <a:defRPr/>
            </a:pPr>
            <a:r>
              <a:rPr lang="ja-JP" altLang="en-US" sz="2400" dirty="0">
                <a:solidFill>
                  <a:schemeClr val="accent1"/>
                </a:solidFill>
                <a:latin typeface="Meiryo UI" panose="020B0604030504040204" pitchFamily="50" charset="-128"/>
                <a:ea typeface="Meiryo UI" panose="020B0604030504040204" pitchFamily="50" charset="-128"/>
              </a:rPr>
              <a:t>●</a:t>
            </a:r>
            <a:r>
              <a:rPr lang="ja-JP" altLang="en-US" sz="2000" dirty="0">
                <a:solidFill>
                  <a:schemeClr val="accent1">
                    <a:lumMod val="50000"/>
                  </a:schemeClr>
                </a:solidFill>
                <a:latin typeface="Meiryo UI" panose="020B0604030504040204" pitchFamily="50" charset="-128"/>
                <a:ea typeface="Meiryo UI" panose="020B0604030504040204" pitchFamily="50" charset="-128"/>
              </a:rPr>
              <a:t>市町村別の健康寿命の差は、平成</a:t>
            </a:r>
            <a:r>
              <a:rPr lang="en-US" altLang="ja-JP" sz="2000" dirty="0">
                <a:solidFill>
                  <a:schemeClr val="accent1">
                    <a:lumMod val="50000"/>
                  </a:schemeClr>
                </a:solidFill>
                <a:latin typeface="Meiryo UI" panose="020B0604030504040204" pitchFamily="50" charset="-128"/>
                <a:ea typeface="Meiryo UI" panose="020B0604030504040204" pitchFamily="50" charset="-128"/>
              </a:rPr>
              <a:t>27</a:t>
            </a:r>
            <a:r>
              <a:rPr lang="ja-JP" altLang="en-US" sz="2000" dirty="0">
                <a:solidFill>
                  <a:schemeClr val="accent1">
                    <a:lumMod val="50000"/>
                  </a:schemeClr>
                </a:solidFill>
                <a:latin typeface="Meiryo UI" panose="020B0604030504040204" pitchFamily="50" charset="-128"/>
                <a:ea typeface="Meiryo UI" panose="020B0604030504040204" pitchFamily="50" charset="-128"/>
              </a:rPr>
              <a:t>年度と令和５年度において縮小しておらず、第４次大阪府健康増進計画　</a:t>
            </a:r>
            <a:endParaRPr lang="en-US" altLang="ja-JP" sz="20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2000" dirty="0">
                <a:solidFill>
                  <a:schemeClr val="accent1">
                    <a:lumMod val="50000"/>
                  </a:schemeClr>
                </a:solidFill>
                <a:latin typeface="Meiryo UI" panose="020B0604030504040204" pitchFamily="50" charset="-128"/>
                <a:ea typeface="Meiryo UI" panose="020B0604030504040204" pitchFamily="50" charset="-128"/>
              </a:rPr>
              <a:t>　　の主な目標である（大阪府全体の）健康寿命の延伸、健康格差の縮小（市町村毎の健康寿命の差の縮小）　</a:t>
            </a:r>
            <a:endParaRPr lang="en-US" altLang="ja-JP" sz="20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2000" dirty="0">
                <a:solidFill>
                  <a:schemeClr val="accent1">
                    <a:lumMod val="50000"/>
                  </a:schemeClr>
                </a:solidFill>
                <a:latin typeface="Meiryo UI" panose="020B0604030504040204" pitchFamily="50" charset="-128"/>
                <a:ea typeface="Meiryo UI" panose="020B0604030504040204" pitchFamily="50" charset="-128"/>
              </a:rPr>
              <a:t>　　を図るため、</a:t>
            </a:r>
            <a:r>
              <a:rPr lang="ja-JP" altLang="en-US" sz="2000" u="sng" dirty="0">
                <a:solidFill>
                  <a:schemeClr val="accent1">
                    <a:lumMod val="50000"/>
                  </a:schemeClr>
                </a:solidFill>
                <a:latin typeface="Meiryo UI" panose="020B0604030504040204" pitchFamily="50" charset="-128"/>
                <a:ea typeface="Meiryo UI" panose="020B0604030504040204" pitchFamily="50" charset="-128"/>
              </a:rPr>
              <a:t>保健所圏域での地域・職域連携推進事業への継続的支援が必要</a:t>
            </a:r>
            <a:r>
              <a:rPr lang="ja-JP" altLang="en-US" sz="2000" dirty="0">
                <a:solidFill>
                  <a:schemeClr val="accent1">
                    <a:lumMod val="50000"/>
                  </a:schemeClr>
                </a:solidFill>
                <a:latin typeface="Meiryo UI" panose="020B0604030504040204" pitchFamily="50" charset="-128"/>
                <a:ea typeface="Meiryo UI" panose="020B0604030504040204" pitchFamily="50" charset="-128"/>
              </a:rPr>
              <a:t>。</a:t>
            </a:r>
            <a:endParaRPr lang="en-US" altLang="ja-JP" sz="2000" dirty="0">
              <a:solidFill>
                <a:schemeClr val="accent1">
                  <a:lumMod val="50000"/>
                </a:schemeClr>
              </a:solidFill>
              <a:latin typeface="Meiryo UI" panose="020B0604030504040204" pitchFamily="50" charset="-128"/>
              <a:ea typeface="Meiryo UI" panose="020B0604030504040204" pitchFamily="50" charset="-128"/>
            </a:endParaRPr>
          </a:p>
        </p:txBody>
      </p:sp>
      <p:sp>
        <p:nvSpPr>
          <p:cNvPr id="5" name="タイトル 1">
            <a:extLst>
              <a:ext uri="{FF2B5EF4-FFF2-40B4-BE49-F238E27FC236}">
                <a16:creationId xmlns:a16="http://schemas.microsoft.com/office/drawing/2014/main" id="{F9E75F46-AF3A-4A9D-BCC5-79E276DF4BDB}"/>
              </a:ext>
            </a:extLst>
          </p:cNvPr>
          <p:cNvSpPr txBox="1">
            <a:spLocks/>
          </p:cNvSpPr>
          <p:nvPr/>
        </p:nvSpPr>
        <p:spPr>
          <a:xfrm>
            <a:off x="153668" y="3289865"/>
            <a:ext cx="11884664" cy="2339045"/>
          </a:xfrm>
          <a:prstGeom prst="rect">
            <a:avLst/>
          </a:prstGeom>
          <a:noFill/>
          <a:ln>
            <a:solidFill>
              <a:schemeClr val="accent1"/>
            </a:solidFill>
          </a:ln>
        </p:spPr>
        <p:txBody>
          <a:bodyP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5000"/>
              </a:lnSpc>
              <a:defRPr/>
            </a:pPr>
            <a:r>
              <a:rPr lang="ja-JP" altLang="en-US" sz="2400" dirty="0">
                <a:solidFill>
                  <a:schemeClr val="accent1"/>
                </a:solidFill>
                <a:latin typeface="Meiryo UI" panose="020B0604030504040204" pitchFamily="50" charset="-128"/>
                <a:ea typeface="Meiryo UI" panose="020B0604030504040204" pitchFamily="50" charset="-128"/>
              </a:rPr>
              <a:t>●</a:t>
            </a:r>
            <a:r>
              <a:rPr lang="ja-JP" altLang="en-US" sz="2000" dirty="0">
                <a:solidFill>
                  <a:schemeClr val="accent1">
                    <a:lumMod val="50000"/>
                  </a:schemeClr>
                </a:solidFill>
                <a:latin typeface="Meiryo UI" panose="020B0604030504040204" pitchFamily="50" charset="-128"/>
                <a:ea typeface="Meiryo UI" panose="020B0604030504040204" pitchFamily="50" charset="-128"/>
              </a:rPr>
              <a:t>保健所圏域に対する支援にあたっては、</a:t>
            </a:r>
            <a:r>
              <a:rPr lang="ja-JP" altLang="en-US" sz="2000" u="sng" dirty="0">
                <a:solidFill>
                  <a:schemeClr val="accent1">
                    <a:lumMod val="50000"/>
                  </a:schemeClr>
                </a:solidFill>
                <a:latin typeface="Meiryo UI" panose="020B0604030504040204" pitchFamily="50" charset="-128"/>
                <a:ea typeface="Meiryo UI" panose="020B0604030504040204" pitchFamily="50" charset="-128"/>
              </a:rPr>
              <a:t>地域・職域連携推進関係会議での協議状況、また、圏域での課題や</a:t>
            </a:r>
            <a:endParaRPr lang="en-US" altLang="ja-JP" sz="2000" u="sng"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2000" dirty="0">
                <a:solidFill>
                  <a:schemeClr val="accent1">
                    <a:lumMod val="50000"/>
                  </a:schemeClr>
                </a:solidFill>
                <a:latin typeface="Meiryo UI" panose="020B0604030504040204" pitchFamily="50" charset="-128"/>
                <a:ea typeface="Meiryo UI" panose="020B0604030504040204" pitchFamily="50" charset="-128"/>
              </a:rPr>
              <a:t>　　</a:t>
            </a:r>
            <a:r>
              <a:rPr lang="ja-JP" altLang="en-US" sz="2000" u="sng" dirty="0">
                <a:solidFill>
                  <a:schemeClr val="accent1">
                    <a:lumMod val="50000"/>
                  </a:schemeClr>
                </a:solidFill>
                <a:latin typeface="Meiryo UI" panose="020B0604030504040204" pitchFamily="50" charset="-128"/>
                <a:ea typeface="Meiryo UI" panose="020B0604030504040204" pitchFamily="50" charset="-128"/>
              </a:rPr>
              <a:t>取組み、</a:t>
            </a:r>
            <a:r>
              <a:rPr lang="en-US" altLang="ja-JP" sz="2000" u="sng" dirty="0">
                <a:solidFill>
                  <a:schemeClr val="accent1">
                    <a:lumMod val="50000"/>
                  </a:schemeClr>
                </a:solidFill>
                <a:latin typeface="Meiryo UI" panose="020B0604030504040204" pitchFamily="50" charset="-128"/>
                <a:ea typeface="Meiryo UI" panose="020B0604030504040204" pitchFamily="50" charset="-128"/>
              </a:rPr>
              <a:t>PDCA</a:t>
            </a:r>
            <a:r>
              <a:rPr lang="ja-JP" altLang="en-US" sz="2000" u="sng" dirty="0">
                <a:solidFill>
                  <a:schemeClr val="accent1">
                    <a:lumMod val="50000"/>
                  </a:schemeClr>
                </a:solidFill>
                <a:latin typeface="Meiryo UI" panose="020B0604030504040204" pitchFamily="50" charset="-128"/>
                <a:ea typeface="Meiryo UI" panose="020B0604030504040204" pitchFamily="50" charset="-128"/>
              </a:rPr>
              <a:t>の設定等、地域の実情に応じた支援を進めていく</a:t>
            </a:r>
            <a:r>
              <a:rPr lang="ja-JP" altLang="en-US" sz="2000" dirty="0">
                <a:solidFill>
                  <a:schemeClr val="accent1">
                    <a:lumMod val="50000"/>
                  </a:schemeClr>
                </a:solidFill>
                <a:latin typeface="Meiryo UI" panose="020B0604030504040204" pitchFamily="50" charset="-128"/>
                <a:ea typeface="Meiryo UI" panose="020B0604030504040204" pitchFamily="50" charset="-128"/>
              </a:rPr>
              <a:t>。</a:t>
            </a:r>
            <a:endParaRPr lang="en-US" altLang="ja-JP" sz="20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endParaRPr lang="en-US" altLang="ja-JP" sz="20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2400" dirty="0">
                <a:solidFill>
                  <a:schemeClr val="accent1"/>
                </a:solidFill>
                <a:latin typeface="Meiryo UI" panose="020B0604030504040204" pitchFamily="50" charset="-128"/>
                <a:ea typeface="Meiryo UI" panose="020B0604030504040204" pitchFamily="50" charset="-128"/>
              </a:rPr>
              <a:t>●</a:t>
            </a:r>
            <a:r>
              <a:rPr lang="ja-JP" altLang="en-US" sz="2000" dirty="0">
                <a:solidFill>
                  <a:schemeClr val="accent1">
                    <a:lumMod val="50000"/>
                  </a:schemeClr>
                </a:solidFill>
                <a:latin typeface="Meiryo UI" panose="020B0604030504040204" pitchFamily="50" charset="-128"/>
                <a:ea typeface="Meiryo UI" panose="020B0604030504040204" pitchFamily="50" charset="-128"/>
              </a:rPr>
              <a:t>あわせて、市町村間の健康寿命の格差を縮小をより積極的に図るためには、地域・職域連携推進事業とあわせ、</a:t>
            </a:r>
            <a:endParaRPr lang="en-US" altLang="ja-JP" sz="2000" dirty="0">
              <a:solidFill>
                <a:schemeClr val="accent1">
                  <a:lumMod val="50000"/>
                </a:schemeClr>
              </a:solidFill>
              <a:latin typeface="Meiryo UI" panose="020B0604030504040204" pitchFamily="50" charset="-128"/>
              <a:ea typeface="Meiryo UI" panose="020B0604030504040204" pitchFamily="50" charset="-128"/>
            </a:endParaRPr>
          </a:p>
          <a:p>
            <a:pPr algn="l">
              <a:lnSpc>
                <a:spcPct val="125000"/>
              </a:lnSpc>
              <a:defRPr/>
            </a:pPr>
            <a:r>
              <a:rPr lang="ja-JP" altLang="en-US" sz="2000" dirty="0">
                <a:solidFill>
                  <a:schemeClr val="accent1">
                    <a:lumMod val="50000"/>
                  </a:schemeClr>
                </a:solidFill>
                <a:latin typeface="Meiryo UI" panose="020B0604030504040204" pitchFamily="50" charset="-128"/>
                <a:ea typeface="Meiryo UI" panose="020B0604030504040204" pitchFamily="50" charset="-128"/>
              </a:rPr>
              <a:t>　　</a:t>
            </a:r>
            <a:r>
              <a:rPr lang="ja-JP" altLang="en-US" sz="2000" u="sng" dirty="0">
                <a:solidFill>
                  <a:schemeClr val="accent1">
                    <a:lumMod val="50000"/>
                  </a:schemeClr>
                </a:solidFill>
                <a:latin typeface="Meiryo UI" panose="020B0604030504040204" pitchFamily="50" charset="-128"/>
                <a:ea typeface="Meiryo UI" panose="020B0604030504040204" pitchFamily="50" charset="-128"/>
              </a:rPr>
              <a:t>健康寿命の下位の市町村を主な対象とした新たな働きかけを実施</a:t>
            </a:r>
            <a:r>
              <a:rPr lang="ja-JP" altLang="en-US" sz="2000" dirty="0">
                <a:solidFill>
                  <a:schemeClr val="accent1">
                    <a:lumMod val="50000"/>
                  </a:schemeClr>
                </a:solidFill>
                <a:latin typeface="Meiryo UI" panose="020B0604030504040204" pitchFamily="50" charset="-128"/>
                <a:ea typeface="Meiryo UI" panose="020B0604030504040204" pitchFamily="50" charset="-128"/>
              </a:rPr>
              <a:t>。</a:t>
            </a:r>
          </a:p>
        </p:txBody>
      </p:sp>
      <p:sp>
        <p:nvSpPr>
          <p:cNvPr id="6" name="テキスト ボックス 5">
            <a:extLst>
              <a:ext uri="{FF2B5EF4-FFF2-40B4-BE49-F238E27FC236}">
                <a16:creationId xmlns:a16="http://schemas.microsoft.com/office/drawing/2014/main" id="{4FBD5AC4-9416-4E55-8397-699B19A93E1C}"/>
              </a:ext>
            </a:extLst>
          </p:cNvPr>
          <p:cNvSpPr txBox="1"/>
          <p:nvPr/>
        </p:nvSpPr>
        <p:spPr>
          <a:xfrm>
            <a:off x="153667" y="686874"/>
            <a:ext cx="6633663" cy="338554"/>
          </a:xfrm>
          <a:prstGeom prst="rect">
            <a:avLst/>
          </a:prstGeom>
          <a:solidFill>
            <a:schemeClr val="accent5"/>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保健所圏における地域・職域連携推進事業の課題（まとめ）</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F05B5116-7101-45E3-9D70-900CD8E0D3F8}"/>
              </a:ext>
            </a:extLst>
          </p:cNvPr>
          <p:cNvSpPr txBox="1"/>
          <p:nvPr/>
        </p:nvSpPr>
        <p:spPr>
          <a:xfrm>
            <a:off x="153667" y="2938661"/>
            <a:ext cx="6633663" cy="338554"/>
          </a:xfrm>
          <a:prstGeom prst="rect">
            <a:avLst/>
          </a:prstGeom>
          <a:solidFill>
            <a:schemeClr val="accent2"/>
          </a:solidFill>
        </p:spPr>
        <p:txBody>
          <a:bodyPr wrap="square" rtlCol="0">
            <a:spAutoFit/>
          </a:bodyPr>
          <a:lstStyle/>
          <a:p>
            <a:r>
              <a:rPr lang="ja-JP" altLang="en-US" sz="1600" b="1" dirty="0">
                <a:solidFill>
                  <a:schemeClr val="bg1"/>
                </a:solidFill>
                <a:latin typeface="BIZ UDPゴシック" panose="020B0400000000000000" pitchFamily="50" charset="-128"/>
                <a:ea typeface="BIZ UDPゴシック" panose="020B0400000000000000" pitchFamily="50" charset="-128"/>
              </a:rPr>
              <a:t>令和８年度に向けた基本的考え方</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8457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C5C2C7-D121-4BEE-91D7-41241D3581F8}"/>
              </a:ext>
            </a:extLst>
          </p:cNvPr>
          <p:cNvSpPr txBox="1"/>
          <p:nvPr/>
        </p:nvSpPr>
        <p:spPr>
          <a:xfrm>
            <a:off x="715451" y="2160486"/>
            <a:ext cx="10958684" cy="58477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b="1" dirty="0">
                <a:solidFill>
                  <a:schemeClr val="accent1"/>
                </a:solidFill>
                <a:latin typeface="Meiryo UI" panose="020B0604030504040204" pitchFamily="50" charset="-128"/>
                <a:ea typeface="Meiryo UI" panose="020B0604030504040204" pitchFamily="50" charset="-128"/>
              </a:rPr>
              <a:t>➋ </a:t>
            </a:r>
            <a:r>
              <a:rPr lang="ja-JP" altLang="en-US" sz="2800" b="1" dirty="0">
                <a:solidFill>
                  <a:schemeClr val="tx1"/>
                </a:solidFill>
                <a:latin typeface="Meiryo UI" panose="020B0604030504040204" pitchFamily="50" charset="-128"/>
                <a:ea typeface="Meiryo UI" panose="020B0604030504040204" pitchFamily="50" charset="-128"/>
              </a:rPr>
              <a:t>令和８年度取組み（案）について</a:t>
            </a:r>
          </a:p>
        </p:txBody>
      </p:sp>
      <p:sp>
        <p:nvSpPr>
          <p:cNvPr id="2" name="スライド番号プレースホルダー 3">
            <a:extLst>
              <a:ext uri="{FF2B5EF4-FFF2-40B4-BE49-F238E27FC236}">
                <a16:creationId xmlns:a16="http://schemas.microsoft.com/office/drawing/2014/main" id="{28F72889-702C-B0D6-1F64-732CF2D466F3}"/>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27</a:t>
            </a:fld>
            <a:endParaRPr lang="ja-JP" altLang="en-US" sz="15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010249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185014B-840F-4FF1-B8DD-735F3EADB88F}"/>
              </a:ext>
            </a:extLst>
          </p:cNvPr>
          <p:cNvSpPr txBox="1"/>
          <p:nvPr/>
        </p:nvSpPr>
        <p:spPr>
          <a:xfrm>
            <a:off x="0" y="-26753"/>
            <a:ext cx="12192000" cy="400110"/>
          </a:xfrm>
          <a:prstGeom prst="rect">
            <a:avLst/>
          </a:prstGeom>
          <a:solidFill>
            <a:schemeClr val="accent1"/>
          </a:solidFill>
          <a:effectLst/>
        </p:spPr>
        <p:txBody>
          <a:bodyPr wrap="square" rtlCol="0">
            <a:spAutoFit/>
          </a:bodyPr>
          <a:lstStyle/>
          <a:p>
            <a:pPr lvl="0">
              <a:defRPr/>
            </a:pP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➋</a:t>
            </a:r>
            <a:r>
              <a:rPr lang="en-US" altLang="ja-JP" sz="2000" b="1" dirty="0">
                <a:solidFill>
                  <a:schemeClr val="bg1"/>
                </a:solidFill>
                <a:latin typeface="Meiryo UI" panose="020B0604030504040204" pitchFamily="50" charset="-128"/>
                <a:ea typeface="Meiryo UI" panose="020B0604030504040204" pitchFamily="50" charset="-128"/>
              </a:rPr>
              <a:t>-1</a:t>
            </a:r>
            <a:r>
              <a:rPr lang="ja-JP" altLang="en-US" sz="2000" b="1" dirty="0">
                <a:solidFill>
                  <a:schemeClr val="bg1"/>
                </a:solidFill>
                <a:latin typeface="Meiryo UI" panose="020B0604030504040204" pitchFamily="50" charset="-128"/>
                <a:ea typeface="Meiryo UI" panose="020B0604030504040204" pitchFamily="50" charset="-128"/>
              </a:rPr>
              <a:t>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令和８年度の主な取組（案）</a:t>
            </a:r>
            <a:endPar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5" name="スライド番号プレースホルダー 3">
            <a:extLst>
              <a:ext uri="{FF2B5EF4-FFF2-40B4-BE49-F238E27FC236}">
                <a16:creationId xmlns:a16="http://schemas.microsoft.com/office/drawing/2014/main" id="{B2648CB7-3F70-43E2-B514-16C7EEA3DD9D}"/>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6" name="タイトル 1">
            <a:extLst>
              <a:ext uri="{FF2B5EF4-FFF2-40B4-BE49-F238E27FC236}">
                <a16:creationId xmlns:a16="http://schemas.microsoft.com/office/drawing/2014/main" id="{D71DB914-1684-45C1-B4D0-ADF03FD7D7F2}"/>
              </a:ext>
            </a:extLst>
          </p:cNvPr>
          <p:cNvSpPr txBox="1">
            <a:spLocks/>
          </p:cNvSpPr>
          <p:nvPr/>
        </p:nvSpPr>
        <p:spPr>
          <a:xfrm>
            <a:off x="303312" y="1464094"/>
            <a:ext cx="11280576" cy="3062092"/>
          </a:xfrm>
          <a:prstGeom prst="rect">
            <a:avLst/>
          </a:prstGeom>
          <a:noFill/>
          <a:ln w="28575">
            <a:noFill/>
          </a:ln>
        </p:spPr>
        <p:txBody>
          <a:bodyPr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❶地域の健康情報の見える化</a:t>
            </a:r>
            <a:endParaRPr kumimoji="1" lang="en-US" altLang="ja-JP" sz="2000" b="1"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地域健康カルテ・大阪府健康データダッシュボードの充実</a:t>
            </a:r>
            <a:endPar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lang="ja-JP" altLang="en-US" sz="1600" dirty="0">
                <a:solidFill>
                  <a:srgbClr val="1F497D"/>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視認性の改善、操作性の向上（ダッシュボード）</a:t>
            </a:r>
            <a:endPar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　　　　・</a:t>
            </a:r>
            <a:r>
              <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NDB</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a:t>
            </a:r>
            <a:r>
              <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2022/2023</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年度特定健診データ）</a:t>
            </a:r>
            <a:r>
              <a:rPr lang="ja-JP" altLang="en-US" sz="1600" dirty="0">
                <a:solidFill>
                  <a:srgbClr val="1F497D"/>
                </a:solidFill>
                <a:latin typeface="BIZ UDPゴシック" panose="020B0400000000000000" pitchFamily="50" charset="-128"/>
                <a:ea typeface="BIZ UDPゴシック" panose="020B0400000000000000" pitchFamily="50" charset="-128"/>
              </a:rPr>
              <a:t>等、収載保健医療データの</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更新　等</a:t>
            </a:r>
            <a:endPar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50000"/>
              </a:lnSpc>
              <a:spcBef>
                <a:spcPct val="0"/>
              </a:spcBef>
              <a:spcAft>
                <a:spcPts val="0"/>
              </a:spcAft>
              <a:buClrTx/>
              <a:buSzTx/>
              <a:buFontTx/>
              <a:buNone/>
              <a:tabLst/>
              <a:defRPr/>
            </a:pPr>
            <a:r>
              <a:rPr kumimoji="1" lang="ja-JP" altLang="en-US" sz="18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　　　</a:t>
            </a:r>
            <a:endParaRPr kumimoji="1" lang="en-US" altLang="ja-JP" sz="18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2000" b="1"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❷有識者等による保健所圏域に対する支援</a:t>
            </a:r>
            <a:endParaRPr kumimoji="1" lang="en-US" altLang="ja-JP" sz="2000" b="1"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各保健所圏域の地域・職域連携推進協議会への有識者（もしくは大阪府健康づくり課）の参加による</a:t>
            </a:r>
            <a:endPar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lang="ja-JP" altLang="en-US" sz="1600" dirty="0">
                <a:solidFill>
                  <a:srgbClr val="1F497D"/>
                </a:solidFill>
                <a:latin typeface="BIZ UDPゴシック" panose="020B0400000000000000" pitchFamily="50" charset="-128"/>
                <a:ea typeface="BIZ UDPゴシック" panose="020B0400000000000000" pitchFamily="50" charset="-128"/>
              </a:rPr>
              <a:t>　　　　「都道府県協議会の方針伝達</a:t>
            </a:r>
            <a:r>
              <a:rPr lang="en-US" altLang="ja-JP" sz="1600" dirty="0">
                <a:solidFill>
                  <a:srgbClr val="1F497D"/>
                </a:solidFill>
                <a:latin typeface="BIZ UDPゴシック" panose="020B0400000000000000" pitchFamily="50" charset="-128"/>
                <a:ea typeface="BIZ UDPゴシック" panose="020B0400000000000000" pitchFamily="50" charset="-128"/>
              </a:rPr>
              <a:t>/</a:t>
            </a:r>
            <a:r>
              <a:rPr lang="ja-JP" altLang="en-US" sz="1600" dirty="0">
                <a:solidFill>
                  <a:srgbClr val="1F497D"/>
                </a:solidFill>
                <a:latin typeface="BIZ UDPゴシック" panose="020B0400000000000000" pitchFamily="50" charset="-128"/>
                <a:ea typeface="BIZ UDPゴシック" panose="020B0400000000000000" pitchFamily="50" charset="-128"/>
              </a:rPr>
              <a:t>課題の共有」による府と圏域の一体的取組の推進</a:t>
            </a:r>
            <a:endParaRPr lang="en-US" altLang="ja-JP" sz="1600" dirty="0">
              <a:solidFill>
                <a:srgbClr val="1F497D"/>
              </a:solidFill>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保健所圏域地域連携推進事業推進のための有識者</a:t>
            </a:r>
            <a:r>
              <a:rPr lang="ja-JP" altLang="en-US" sz="1600" dirty="0">
                <a:solidFill>
                  <a:srgbClr val="1F497D"/>
                </a:solidFill>
                <a:latin typeface="BIZ UDPゴシック" panose="020B0400000000000000" pitchFamily="50" charset="-128"/>
                <a:ea typeface="BIZ UDPゴシック" panose="020B0400000000000000" pitchFamily="50" charset="-128"/>
              </a:rPr>
              <a:t>による個別介入</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支援</a:t>
            </a:r>
            <a:endParaRPr kumimoji="1" lang="en-US" altLang="ja-JP"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10000"/>
              </a:lnSpc>
              <a:spcBef>
                <a:spcPct val="0"/>
              </a:spcBef>
              <a:spcAft>
                <a:spcPts val="0"/>
              </a:spcAft>
              <a:buClrTx/>
              <a:buSzTx/>
              <a:buFontTx/>
              <a:buNone/>
              <a:tabLst/>
              <a:defRPr/>
            </a:pP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rPr>
              <a:t> ●</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担当者を対象とした保健所圏域</a:t>
            </a:r>
            <a:r>
              <a:rPr lang="ja-JP" altLang="en-US" sz="1600" dirty="0">
                <a:solidFill>
                  <a:srgbClr val="1F497D"/>
                </a:solidFill>
                <a:latin typeface="BIZ UDPゴシック" panose="020B0400000000000000" pitchFamily="50" charset="-128"/>
                <a:ea typeface="BIZ UDPゴシック" panose="020B0400000000000000" pitchFamily="50" charset="-128"/>
              </a:rPr>
              <a:t>地域</a:t>
            </a:r>
            <a:r>
              <a:rPr kumimoji="1" lang="ja-JP" altLang="en-US" sz="1600" b="0"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rPr>
              <a:t>・職域連携推進連絡会の開催</a:t>
            </a:r>
            <a:endParaRPr kumimoji="1" lang="en-US" altLang="ja-JP" sz="1600" b="1" i="0" u="none" strike="noStrike" kern="1200" cap="none" spc="0" normalizeH="0" baseline="0" noProof="0" dirty="0">
              <a:ln>
                <a:noFill/>
              </a:ln>
              <a:solidFill>
                <a:srgbClr val="1F497D"/>
              </a:solidFill>
              <a:effectLst/>
              <a:uLnTx/>
              <a:uFillTx/>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1D7743CF-04E9-D8C3-813C-73C1AB52B1EB}"/>
              </a:ext>
            </a:extLst>
          </p:cNvPr>
          <p:cNvSpPr txBox="1">
            <a:spLocks/>
          </p:cNvSpPr>
          <p:nvPr/>
        </p:nvSpPr>
        <p:spPr>
          <a:xfrm>
            <a:off x="0" y="351312"/>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地域の健康情報の見える化にかかる取組みを更に充実させること等により、</a:t>
            </a:r>
            <a:endParaRPr kumimoji="1" lang="en-US" altLang="ja-JP"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　　　　　　　　　　　　　　　　　　　多くの保健所圏域・市町村において健康課題に基づく取組みを実施できるよう支援</a:t>
            </a:r>
          </a:p>
        </p:txBody>
      </p:sp>
      <p:sp>
        <p:nvSpPr>
          <p:cNvPr id="17" name="正方形/長方形 16">
            <a:extLst>
              <a:ext uri="{FF2B5EF4-FFF2-40B4-BE49-F238E27FC236}">
                <a16:creationId xmlns:a16="http://schemas.microsoft.com/office/drawing/2014/main" id="{A408E429-5BC0-4533-B8CB-B097E4EE1D7C}"/>
              </a:ext>
            </a:extLst>
          </p:cNvPr>
          <p:cNvSpPr/>
          <p:nvPr/>
        </p:nvSpPr>
        <p:spPr>
          <a:xfrm>
            <a:off x="197299" y="4910294"/>
            <a:ext cx="7062281" cy="141071"/>
          </a:xfrm>
          <a:prstGeom prst="rect">
            <a:avLst/>
          </a:prstGeom>
          <a:solidFill>
            <a:srgbClr val="FC7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AACDA870-1D8B-42B3-A9D3-B68E784D69D6}"/>
              </a:ext>
            </a:extLst>
          </p:cNvPr>
          <p:cNvSpPr txBox="1"/>
          <p:nvPr/>
        </p:nvSpPr>
        <p:spPr>
          <a:xfrm>
            <a:off x="-59081" y="4533574"/>
            <a:ext cx="7456883" cy="369332"/>
          </a:xfrm>
          <a:prstGeom prst="rect">
            <a:avLst/>
          </a:prstGeom>
          <a:noFill/>
        </p:spPr>
        <p:txBody>
          <a:bodyPr wrap="square" rtlCol="0">
            <a:spAutoFit/>
          </a:bodyPr>
          <a:lstStyle/>
          <a:p>
            <a:pPr lvl="0" algn="ctr">
              <a:defRPr/>
            </a:pPr>
            <a:r>
              <a:rPr kumimoji="1" lang="en-US" altLang="ja-JP"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新</a:t>
            </a:r>
            <a:r>
              <a:rPr kumimoji="1" lang="en-US" altLang="ja-JP"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a:t>
            </a:r>
            <a:r>
              <a:rPr kumimoji="1" lang="ja-JP" altLang="en-US" dirty="0">
                <a:effectLst>
                  <a:outerShdw blurRad="38100" dist="38100" dir="2700000" algn="tl">
                    <a:srgbClr val="000000">
                      <a:alpha val="43137"/>
                    </a:srgbClr>
                  </a:outerShdw>
                </a:effectLst>
                <a:latin typeface="BIZ UDPゴシック" panose="020B0400000000000000" pitchFamily="50" charset="-128"/>
                <a:ea typeface="BIZ UDPゴシック" panose="020B0400000000000000" pitchFamily="50" charset="-128"/>
              </a:rPr>
              <a:t>市町村と万博出展企業等のマッチング　健康づくり共創創出支援</a:t>
            </a:r>
            <a:endParaRPr kumimoji="1" lang="en-US" altLang="ja-JP" i="0" u="none" strike="noStrike" kern="1200" cap="none" spc="100" normalizeH="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pic>
        <p:nvPicPr>
          <p:cNvPr id="19" name="図 18">
            <a:extLst>
              <a:ext uri="{FF2B5EF4-FFF2-40B4-BE49-F238E27FC236}">
                <a16:creationId xmlns:a16="http://schemas.microsoft.com/office/drawing/2014/main" id="{4598E29F-D7D4-4A5C-88AB-B19FD6BE8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847" y="5133686"/>
            <a:ext cx="3124514" cy="1658547"/>
          </a:xfrm>
          <a:prstGeom prst="rect">
            <a:avLst/>
          </a:prstGeom>
          <a:ln>
            <a:noFill/>
          </a:ln>
        </p:spPr>
      </p:pic>
      <p:sp>
        <p:nvSpPr>
          <p:cNvPr id="20" name="テキスト ボックス 19">
            <a:extLst>
              <a:ext uri="{FF2B5EF4-FFF2-40B4-BE49-F238E27FC236}">
                <a16:creationId xmlns:a16="http://schemas.microsoft.com/office/drawing/2014/main" id="{A5DAAAC7-318D-4CB4-AE38-38F7623D423A}"/>
              </a:ext>
            </a:extLst>
          </p:cNvPr>
          <p:cNvSpPr txBox="1"/>
          <p:nvPr/>
        </p:nvSpPr>
        <p:spPr>
          <a:xfrm>
            <a:off x="3728440" y="5058753"/>
            <a:ext cx="6964960" cy="335989"/>
          </a:xfrm>
          <a:prstGeom prst="rect">
            <a:avLst/>
          </a:prstGeom>
          <a:noFill/>
        </p:spPr>
        <p:txBody>
          <a:bodyPr wrap="square" rtlCol="0">
            <a:spAutoFit/>
          </a:bodyPr>
          <a:lstStyle/>
          <a:p>
            <a:pPr>
              <a:lnSpc>
                <a:spcPts val="1900"/>
              </a:lnSpc>
            </a:pPr>
            <a:r>
              <a:rPr kumimoji="1" lang="ja-JP" altLang="en-US" sz="1600" dirty="0">
                <a:latin typeface="BIZ UDPゴシック" panose="020B0400000000000000" pitchFamily="50" charset="-128"/>
                <a:ea typeface="BIZ UDPゴシック" panose="020B0400000000000000" pitchFamily="50" charset="-128"/>
              </a:rPr>
              <a:t>市町村間の健康格差の縮小に向け、地域における健康づくり事業を推進</a:t>
            </a:r>
          </a:p>
        </p:txBody>
      </p:sp>
      <p:sp>
        <p:nvSpPr>
          <p:cNvPr id="21" name="テキスト ボックス 20">
            <a:extLst>
              <a:ext uri="{FF2B5EF4-FFF2-40B4-BE49-F238E27FC236}">
                <a16:creationId xmlns:a16="http://schemas.microsoft.com/office/drawing/2014/main" id="{09991FC2-82F0-49E0-AAA1-62591DB50D5C}"/>
              </a:ext>
            </a:extLst>
          </p:cNvPr>
          <p:cNvSpPr txBox="1"/>
          <p:nvPr/>
        </p:nvSpPr>
        <p:spPr>
          <a:xfrm>
            <a:off x="4074990" y="5440888"/>
            <a:ext cx="6149726" cy="823302"/>
          </a:xfrm>
          <a:prstGeom prst="rect">
            <a:avLst/>
          </a:prstGeom>
          <a:noFill/>
        </p:spPr>
        <p:txBody>
          <a:bodyPr wrap="square" rtlCol="0">
            <a:spAutoFit/>
          </a:bodyPr>
          <a:lstStyle/>
          <a:p>
            <a:pPr>
              <a:lnSpc>
                <a:spcPts val="1900"/>
              </a:lnSpc>
            </a:pPr>
            <a:r>
              <a:rPr lang="ja-JP" altLang="en-US"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万博出展企業等のヘルスケア技術やノウハウ等を最大限活用</a:t>
            </a:r>
            <a:endParaRPr lang="en-US" altLang="ja-JP" sz="1600" dirty="0">
              <a:latin typeface="BIZ UDPゴシック" panose="020B0400000000000000" pitchFamily="50" charset="-128"/>
              <a:ea typeface="BIZ UDPゴシック" panose="020B0400000000000000" pitchFamily="50" charset="-128"/>
            </a:endParaRPr>
          </a:p>
          <a:p>
            <a:pPr>
              <a:lnSpc>
                <a:spcPts val="1900"/>
              </a:lnSpc>
            </a:pPr>
            <a:r>
              <a:rPr kumimoji="1" lang="ja-JP" altLang="en-US" sz="1600" dirty="0">
                <a:solidFill>
                  <a:schemeClr val="accent1"/>
                </a:solidFill>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市町村ごとの健康課題に応じて、企業とのマッチング、</a:t>
            </a:r>
            <a:endParaRPr kumimoji="1" lang="en-US" altLang="ja-JP" sz="1600" dirty="0">
              <a:latin typeface="BIZ UDPゴシック" panose="020B0400000000000000" pitchFamily="50" charset="-128"/>
              <a:ea typeface="BIZ UDPゴシック" panose="020B0400000000000000" pitchFamily="50" charset="-128"/>
            </a:endParaRPr>
          </a:p>
          <a:p>
            <a:pPr>
              <a:lnSpc>
                <a:spcPts val="1900"/>
              </a:lnSpc>
            </a:pP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　</a:t>
            </a:r>
            <a:r>
              <a:rPr kumimoji="1" lang="ja-JP" altLang="en-US" sz="1600" dirty="0">
                <a:latin typeface="BIZ UDPゴシック" panose="020B0400000000000000" pitchFamily="50" charset="-128"/>
                <a:ea typeface="BIZ UDPゴシック" panose="020B0400000000000000" pitchFamily="50" charset="-128"/>
              </a:rPr>
              <a:t>実証事業の実施、市町村の事業化まで支援</a:t>
            </a:r>
          </a:p>
        </p:txBody>
      </p:sp>
      <p:sp>
        <p:nvSpPr>
          <p:cNvPr id="22" name="正方形/長方形 21">
            <a:extLst>
              <a:ext uri="{FF2B5EF4-FFF2-40B4-BE49-F238E27FC236}">
                <a16:creationId xmlns:a16="http://schemas.microsoft.com/office/drawing/2014/main" id="{1AFDC075-0240-446A-82FA-8F7B66BEB4E8}"/>
              </a:ext>
            </a:extLst>
          </p:cNvPr>
          <p:cNvSpPr/>
          <p:nvPr/>
        </p:nvSpPr>
        <p:spPr>
          <a:xfrm>
            <a:off x="100780" y="1358109"/>
            <a:ext cx="7062281" cy="141071"/>
          </a:xfrm>
          <a:prstGeom prst="rect">
            <a:avLst/>
          </a:prstGeom>
          <a:solidFill>
            <a:srgbClr val="FC7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7AC4D418-EDB6-4F7C-9CEE-34B512227B86}"/>
              </a:ext>
            </a:extLst>
          </p:cNvPr>
          <p:cNvSpPr txBox="1"/>
          <p:nvPr/>
        </p:nvSpPr>
        <p:spPr>
          <a:xfrm>
            <a:off x="61433" y="1008142"/>
            <a:ext cx="7456883" cy="369332"/>
          </a:xfrm>
          <a:prstGeom prst="rect">
            <a:avLst/>
          </a:prstGeom>
          <a:noFill/>
        </p:spPr>
        <p:txBody>
          <a:bodyPr wrap="square" rtlCol="0">
            <a:spAutoFit/>
          </a:bodyPr>
          <a:lstStyle/>
          <a:p>
            <a:pPr lvl="0">
              <a:defRPr/>
            </a:pPr>
            <a:r>
              <a:rPr lang="ja-JP" altLang="en-US" i="0" u="none" strike="noStrike" kern="1200" cap="none" spc="100" normalizeH="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rPr>
              <a:t>地域・職域連携推進事業にかかる取組み</a:t>
            </a:r>
            <a:endParaRPr kumimoji="1" lang="en-US" altLang="ja-JP" i="0" u="none" strike="noStrike" kern="1200" cap="none" spc="100" normalizeH="0" noProof="0" dirty="0">
              <a:ln>
                <a:noFill/>
              </a:ln>
              <a:effectLst>
                <a:outerShdw blurRad="38100" dist="38100" dir="2700000" algn="tl">
                  <a:srgbClr val="000000">
                    <a:alpha val="43137"/>
                  </a:srgbClr>
                </a:outerShdw>
              </a:effectLst>
              <a:uLnTx/>
              <a:uFillTx/>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948269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C80E3C4-4792-4A56-9B5B-F4D11C317DD0}"/>
              </a:ext>
            </a:extLst>
          </p:cNvPr>
          <p:cNvSpPr txBox="1"/>
          <p:nvPr/>
        </p:nvSpPr>
        <p:spPr>
          <a:xfrm>
            <a:off x="445253" y="1704281"/>
            <a:ext cx="11531000" cy="1508105"/>
          </a:xfrm>
          <a:prstGeom prst="rect">
            <a:avLst/>
          </a:prstGeom>
          <a:noFill/>
          <a:ln>
            <a:solidFill>
              <a:schemeClr val="accent1"/>
            </a:solidFill>
          </a:ln>
        </p:spPr>
        <p:txBody>
          <a:bodyPr wrap="square">
            <a:spAutoFit/>
          </a:bodyPr>
          <a:lstStyle/>
          <a:p>
            <a:r>
              <a:rPr lang="ja-JP" altLang="en-US" sz="1600" b="1" dirty="0">
                <a:latin typeface="BIZ UDPゴシック" panose="020B0400000000000000" pitchFamily="50" charset="-128"/>
                <a:ea typeface="BIZ UDPゴシック" panose="020B0400000000000000" pitchFamily="50" charset="-128"/>
              </a:rPr>
              <a:t>＜</a:t>
            </a:r>
            <a:r>
              <a:rPr lang="zh-TW" altLang="en-US" sz="1600" b="1" dirty="0">
                <a:latin typeface="BIZ UDPゴシック" panose="020B0400000000000000" pitchFamily="50" charset="-128"/>
                <a:ea typeface="BIZ UDPゴシック" panose="020B0400000000000000" pitchFamily="50" charset="-128"/>
              </a:rPr>
              <a:t>共創型官民連携</a:t>
            </a:r>
            <a:r>
              <a:rPr lang="ja-JP" altLang="en-US" sz="1600" b="1" dirty="0">
                <a:latin typeface="BIZ UDPゴシック" panose="020B0400000000000000" pitchFamily="50" charset="-128"/>
                <a:ea typeface="BIZ UDPゴシック" panose="020B0400000000000000" pitchFamily="50" charset="-128"/>
              </a:rPr>
              <a:t>を促進する事業の実施＞</a:t>
            </a:r>
            <a:endParaRPr lang="en-US" altLang="ja-JP" sz="1600" b="1" dirty="0">
              <a:latin typeface="BIZ UDPゴシック" panose="020B0400000000000000" pitchFamily="50" charset="-128"/>
              <a:ea typeface="BIZ UDPゴシック" panose="020B0400000000000000" pitchFamily="50" charset="-128"/>
            </a:endParaRPr>
          </a:p>
          <a:p>
            <a:endParaRPr lang="en-US" altLang="ja-JP" sz="600"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●万博出典企業等が有する最新のヘルスケア技術やノウハウを最大限活用し、地域の健康課題解決に向け、市町村と企業が共同で事業を</a:t>
            </a:r>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a:t>
            </a:r>
            <a:r>
              <a:rPr lang="en-US" altLang="ja-JP" sz="1400"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実施できるよう支援。</a:t>
            </a:r>
            <a:endParaRPr lang="en-US" altLang="ja-JP" sz="1400" dirty="0">
              <a:latin typeface="BIZ UDPゴシック" panose="020B0400000000000000" pitchFamily="50" charset="-128"/>
              <a:ea typeface="BIZ UDPゴシック" panose="020B0400000000000000" pitchFamily="50" charset="-128"/>
            </a:endParaRPr>
          </a:p>
          <a:p>
            <a:endParaRPr lang="en-US" altLang="ja-JP" sz="1400"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●なお、</a:t>
            </a:r>
            <a:r>
              <a:rPr lang="ja-JP" altLang="en-US" sz="1400" u="sng" dirty="0">
                <a:latin typeface="BIZ UDPゴシック" panose="020B0400000000000000" pitchFamily="50" charset="-128"/>
                <a:ea typeface="BIZ UDPゴシック" panose="020B0400000000000000" pitchFamily="50" charset="-128"/>
              </a:rPr>
              <a:t>市町村と企業のマッチングに際し、大阪府において市町村毎の健康医療課題を分析</a:t>
            </a:r>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可視化し、課題に基づきマッチング候補を選定。</a:t>
            </a:r>
            <a:endParaRPr lang="en-US" altLang="ja-JP" sz="1400" u="sng"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　　 健康課題解決に取組みを実装できるよう支援。</a:t>
            </a:r>
            <a:endParaRPr lang="en-US" altLang="ja-JP" sz="1400"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11CC5F4D-17C3-88EA-ADC5-BEB9A0128DBF}"/>
              </a:ext>
            </a:extLst>
          </p:cNvPr>
          <p:cNvSpPr txBox="1"/>
          <p:nvPr/>
        </p:nvSpPr>
        <p:spPr>
          <a:xfrm>
            <a:off x="134615" y="1171394"/>
            <a:ext cx="2290542" cy="369332"/>
          </a:xfrm>
          <a:prstGeom prst="rect">
            <a:avLst/>
          </a:prstGeom>
          <a:noFill/>
        </p:spPr>
        <p:txBody>
          <a:bodyPr wrap="square" rtlCol="0">
            <a:spAutoFit/>
          </a:bodyPr>
          <a:lstStyle/>
          <a:p>
            <a:r>
              <a:rPr kumimoji="1" lang="ja-JP" altLang="en-US" b="1" dirty="0">
                <a:solidFill>
                  <a:schemeClr val="accent1"/>
                </a:solidFill>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事業の方向性</a:t>
            </a:r>
            <a:endParaRPr kumimoji="1" lang="en-US" altLang="ja-JP" b="1" dirty="0">
              <a:latin typeface="BIZ UDPゴシック" panose="020B0400000000000000" pitchFamily="50" charset="-128"/>
              <a:ea typeface="BIZ UDPゴシック" panose="020B0400000000000000" pitchFamily="50" charset="-128"/>
            </a:endParaRPr>
          </a:p>
        </p:txBody>
      </p:sp>
      <p:sp>
        <p:nvSpPr>
          <p:cNvPr id="24" name="TextBox 15">
            <a:extLst>
              <a:ext uri="{FF2B5EF4-FFF2-40B4-BE49-F238E27FC236}">
                <a16:creationId xmlns:a16="http://schemas.microsoft.com/office/drawing/2014/main" id="{6878E45D-82F0-44E4-8395-7161B3A11BC3}"/>
              </a:ext>
            </a:extLst>
          </p:cNvPr>
          <p:cNvSpPr txBox="1"/>
          <p:nvPr/>
        </p:nvSpPr>
        <p:spPr>
          <a:xfrm>
            <a:off x="241530" y="3537692"/>
            <a:ext cx="4526153" cy="273665"/>
          </a:xfrm>
          <a:prstGeom prst="rect">
            <a:avLst/>
          </a:prstGeom>
        </p:spPr>
        <p:txBody>
          <a:bodyPr wrap="square" lIns="0" tIns="0" rIns="0" bIns="0" rtlCol="0" anchor="t">
            <a:spAutoFit/>
          </a:bodyPr>
          <a:lstStyle/>
          <a:p>
            <a:pPr algn="l">
              <a:lnSpc>
                <a:spcPts val="2520"/>
              </a:lnSpc>
            </a:pPr>
            <a:r>
              <a:rPr lang="ja-JP" altLang="en-US" sz="1800" b="1" dirty="0">
                <a:solidFill>
                  <a:schemeClr val="accent1"/>
                </a:solidFill>
                <a:latin typeface="BIZ UDPゴシック" panose="020B0400000000000000" pitchFamily="50" charset="-128"/>
                <a:ea typeface="BIZ UDPゴシック" panose="020B0400000000000000" pitchFamily="50" charset="-128"/>
                <a:cs typeface="Arimo"/>
                <a:sym typeface="Arimo"/>
              </a:rPr>
              <a:t>■</a:t>
            </a:r>
            <a:r>
              <a:rPr lang="ja-JP" altLang="en-US" b="1" dirty="0">
                <a:solidFill>
                  <a:srgbClr val="000000"/>
                </a:solidFill>
                <a:latin typeface="BIZ UDPゴシック" panose="020B0400000000000000" pitchFamily="50" charset="-128"/>
                <a:ea typeface="BIZ UDPゴシック" panose="020B0400000000000000" pitchFamily="50" charset="-128"/>
                <a:cs typeface="Arimo"/>
                <a:sym typeface="Arimo"/>
              </a:rPr>
              <a:t>マッチング及び事業化に向けた継続的支援</a:t>
            </a:r>
            <a:endParaRPr lang="en-US" sz="1800" b="1"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25" name="TextBox 17">
            <a:extLst>
              <a:ext uri="{FF2B5EF4-FFF2-40B4-BE49-F238E27FC236}">
                <a16:creationId xmlns:a16="http://schemas.microsoft.com/office/drawing/2014/main" id="{4DC9E558-258C-42B8-BC4E-16045DC7BDEB}"/>
              </a:ext>
            </a:extLst>
          </p:cNvPr>
          <p:cNvSpPr txBox="1"/>
          <p:nvPr/>
        </p:nvSpPr>
        <p:spPr>
          <a:xfrm>
            <a:off x="698973" y="3921722"/>
            <a:ext cx="11359576" cy="221920"/>
          </a:xfrm>
          <a:prstGeom prst="rect">
            <a:avLst/>
          </a:prstGeom>
        </p:spPr>
        <p:txBody>
          <a:bodyPr wrap="square" lIns="0" tIns="0" rIns="0" bIns="0" rtlCol="0" anchor="t">
            <a:spAutoFit/>
          </a:bodyPr>
          <a:lstStyle/>
          <a:p>
            <a:pPr algn="l">
              <a:lnSpc>
                <a:spcPts val="1965"/>
              </a:lnSpc>
            </a:pPr>
            <a:r>
              <a:rPr lang="ja-JP" altLang="en-US" sz="1400" dirty="0">
                <a:solidFill>
                  <a:srgbClr val="000000"/>
                </a:solidFill>
                <a:latin typeface="BIZ UDPゴシック" panose="020B0400000000000000" pitchFamily="50" charset="-128"/>
                <a:ea typeface="BIZ UDPゴシック" panose="020B0400000000000000" pitchFamily="50" charset="-128"/>
                <a:cs typeface="Arimo"/>
                <a:sym typeface="Arimo"/>
              </a:rPr>
              <a:t>ヒアリングの結果、マッチングを希望する市町村に対し、企業とのマッチング及び事業化について支援（８市区町村以上を想定）。</a:t>
            </a:r>
            <a:endParaRPr lang="en-US" sz="1400"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26" name="Freeform 7">
            <a:extLst>
              <a:ext uri="{FF2B5EF4-FFF2-40B4-BE49-F238E27FC236}">
                <a16:creationId xmlns:a16="http://schemas.microsoft.com/office/drawing/2014/main" id="{F06FD275-923B-4B2F-866D-4951531EED74}"/>
              </a:ext>
            </a:extLst>
          </p:cNvPr>
          <p:cNvSpPr/>
          <p:nvPr/>
        </p:nvSpPr>
        <p:spPr>
          <a:xfrm>
            <a:off x="626506" y="4572796"/>
            <a:ext cx="11787759" cy="1826133"/>
          </a:xfrm>
          <a:custGeom>
            <a:avLst/>
            <a:gdLst/>
            <a:ahLst/>
            <a:cxnLst/>
            <a:rect l="l" t="t" r="r" b="b"/>
            <a:pathLst>
              <a:path w="11787759" h="1826133">
                <a:moveTo>
                  <a:pt x="0" y="0"/>
                </a:moveTo>
                <a:lnTo>
                  <a:pt x="11787759" y="0"/>
                </a:lnTo>
                <a:lnTo>
                  <a:pt x="11787759" y="1826133"/>
                </a:lnTo>
                <a:lnTo>
                  <a:pt x="0" y="18261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9" name="Freeform 8">
            <a:extLst>
              <a:ext uri="{FF2B5EF4-FFF2-40B4-BE49-F238E27FC236}">
                <a16:creationId xmlns:a16="http://schemas.microsoft.com/office/drawing/2014/main" id="{885A187C-5CAD-45C7-8DD5-5F0717ECE7A1}"/>
              </a:ext>
            </a:extLst>
          </p:cNvPr>
          <p:cNvSpPr/>
          <p:nvPr/>
        </p:nvSpPr>
        <p:spPr>
          <a:xfrm>
            <a:off x="8371502" y="5585799"/>
            <a:ext cx="597227" cy="597227"/>
          </a:xfrm>
          <a:custGeom>
            <a:avLst/>
            <a:gdLst/>
            <a:ahLst/>
            <a:cxnLst/>
            <a:rect l="l" t="t" r="r" b="b"/>
            <a:pathLst>
              <a:path w="597227" h="597227">
                <a:moveTo>
                  <a:pt x="0" y="0"/>
                </a:moveTo>
                <a:lnTo>
                  <a:pt x="597227" y="0"/>
                </a:lnTo>
                <a:lnTo>
                  <a:pt x="597227" y="597227"/>
                </a:lnTo>
                <a:lnTo>
                  <a:pt x="0" y="597227"/>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sp>
      <p:sp>
        <p:nvSpPr>
          <p:cNvPr id="30" name="Freeform 9">
            <a:extLst>
              <a:ext uri="{FF2B5EF4-FFF2-40B4-BE49-F238E27FC236}">
                <a16:creationId xmlns:a16="http://schemas.microsoft.com/office/drawing/2014/main" id="{06BE9632-3171-4C38-BB6D-D52AD4C57141}"/>
              </a:ext>
            </a:extLst>
          </p:cNvPr>
          <p:cNvSpPr/>
          <p:nvPr/>
        </p:nvSpPr>
        <p:spPr>
          <a:xfrm>
            <a:off x="11046312" y="5530478"/>
            <a:ext cx="666940" cy="666950"/>
          </a:xfrm>
          <a:custGeom>
            <a:avLst/>
            <a:gdLst/>
            <a:ahLst/>
            <a:cxnLst/>
            <a:rect l="l" t="t" r="r" b="b"/>
            <a:pathLst>
              <a:path w="666940" h="666950">
                <a:moveTo>
                  <a:pt x="0" y="0"/>
                </a:moveTo>
                <a:lnTo>
                  <a:pt x="666941" y="0"/>
                </a:lnTo>
                <a:lnTo>
                  <a:pt x="666941" y="666950"/>
                </a:lnTo>
                <a:lnTo>
                  <a:pt x="0" y="666950"/>
                </a:lnTo>
                <a:lnTo>
                  <a:pt x="0" y="0"/>
                </a:lnTo>
                <a:close/>
              </a:path>
            </a:pathLst>
          </a:custGeom>
          <a:blipFill>
            <a:blip r:embed="rId6" cstate="email">
              <a:extLst>
                <a:ext uri="{28A0092B-C50C-407E-A947-70E740481C1C}">
                  <a14:useLocalDpi xmlns:a14="http://schemas.microsoft.com/office/drawing/2010/main"/>
                </a:ext>
              </a:extLst>
            </a:blip>
            <a:stretch>
              <a:fillRect/>
            </a:stretch>
          </a:blipFill>
        </p:spPr>
      </p:sp>
      <p:sp>
        <p:nvSpPr>
          <p:cNvPr id="31" name="Freeform 10">
            <a:extLst>
              <a:ext uri="{FF2B5EF4-FFF2-40B4-BE49-F238E27FC236}">
                <a16:creationId xmlns:a16="http://schemas.microsoft.com/office/drawing/2014/main" id="{7C10EAAD-0890-4DCD-B491-3DE7F8E10F3A}"/>
              </a:ext>
            </a:extLst>
          </p:cNvPr>
          <p:cNvSpPr/>
          <p:nvPr/>
        </p:nvSpPr>
        <p:spPr>
          <a:xfrm>
            <a:off x="2504607" y="5551004"/>
            <a:ext cx="666940" cy="666950"/>
          </a:xfrm>
          <a:custGeom>
            <a:avLst/>
            <a:gdLst/>
            <a:ahLst/>
            <a:cxnLst/>
            <a:rect l="l" t="t" r="r" b="b"/>
            <a:pathLst>
              <a:path w="666940" h="666950">
                <a:moveTo>
                  <a:pt x="0" y="0"/>
                </a:moveTo>
                <a:lnTo>
                  <a:pt x="666940" y="0"/>
                </a:lnTo>
                <a:lnTo>
                  <a:pt x="666940" y="666950"/>
                </a:lnTo>
                <a:lnTo>
                  <a:pt x="0" y="666950"/>
                </a:lnTo>
                <a:lnTo>
                  <a:pt x="0" y="0"/>
                </a:lnTo>
                <a:close/>
              </a:path>
            </a:pathLst>
          </a:custGeom>
          <a:blipFill>
            <a:blip r:embed="rId7" cstate="email">
              <a:extLst>
                <a:ext uri="{28A0092B-C50C-407E-A947-70E740481C1C}">
                  <a14:useLocalDpi xmlns:a14="http://schemas.microsoft.com/office/drawing/2010/main"/>
                </a:ext>
              </a:extLst>
            </a:blip>
            <a:stretch>
              <a:fillRect/>
            </a:stretch>
          </a:blipFill>
        </p:spPr>
      </p:sp>
      <p:sp>
        <p:nvSpPr>
          <p:cNvPr id="40" name="TextBox 17">
            <a:extLst>
              <a:ext uri="{FF2B5EF4-FFF2-40B4-BE49-F238E27FC236}">
                <a16:creationId xmlns:a16="http://schemas.microsoft.com/office/drawing/2014/main" id="{F2978588-4B83-4720-8C4D-FDD0B3A7BF68}"/>
              </a:ext>
            </a:extLst>
          </p:cNvPr>
          <p:cNvSpPr txBox="1"/>
          <p:nvPr/>
        </p:nvSpPr>
        <p:spPr>
          <a:xfrm>
            <a:off x="1206692" y="4976884"/>
            <a:ext cx="1865376" cy="201145"/>
          </a:xfrm>
          <a:prstGeom prst="rect">
            <a:avLst/>
          </a:prstGeom>
        </p:spPr>
        <p:txBody>
          <a:bodyPr lIns="0" tIns="0" rIns="0" bIns="0" rtlCol="0" anchor="t">
            <a:spAutoFit/>
          </a:bodyPr>
          <a:lstStyle/>
          <a:p>
            <a:pPr algn="l">
              <a:lnSpc>
                <a:spcPts val="1679"/>
              </a:lnSpc>
            </a:pPr>
            <a:r>
              <a:rPr lang="ja-JP" altLang="en-US" sz="1200" b="1" dirty="0">
                <a:solidFill>
                  <a:srgbClr val="656565"/>
                </a:solidFill>
                <a:latin typeface="Extenda 40 Hecto"/>
                <a:ea typeface="Extenda 40 Hecto"/>
                <a:cs typeface="Extenda 40 Hecto"/>
                <a:sym typeface="Extenda 40 Hecto"/>
              </a:rPr>
              <a:t>市町村</a:t>
            </a:r>
            <a:r>
              <a:rPr lang="en-US" sz="1200" b="1" dirty="0" err="1">
                <a:solidFill>
                  <a:srgbClr val="656565"/>
                </a:solidFill>
                <a:latin typeface="Extenda 40 Hecto"/>
                <a:ea typeface="Extenda 40 Hecto"/>
                <a:cs typeface="Extenda 40 Hecto"/>
                <a:sym typeface="Extenda 40 Hecto"/>
              </a:rPr>
              <a:t>ニーズのヒアリング</a:t>
            </a:r>
            <a:endParaRPr lang="en-US" sz="1200" b="1" dirty="0">
              <a:solidFill>
                <a:srgbClr val="656565"/>
              </a:solidFill>
              <a:latin typeface="Extenda 40 Hecto"/>
              <a:ea typeface="Extenda 40 Hecto"/>
              <a:cs typeface="Extenda 40 Hecto"/>
              <a:sym typeface="Extenda 40 Hecto"/>
            </a:endParaRPr>
          </a:p>
        </p:txBody>
      </p:sp>
      <p:sp>
        <p:nvSpPr>
          <p:cNvPr id="41" name="TextBox 18">
            <a:extLst>
              <a:ext uri="{FF2B5EF4-FFF2-40B4-BE49-F238E27FC236}">
                <a16:creationId xmlns:a16="http://schemas.microsoft.com/office/drawing/2014/main" id="{B2DDDFCC-F5D0-4ABD-B0D8-8C4B8BDBF541}"/>
              </a:ext>
            </a:extLst>
          </p:cNvPr>
          <p:cNvSpPr txBox="1"/>
          <p:nvPr/>
        </p:nvSpPr>
        <p:spPr>
          <a:xfrm>
            <a:off x="4113937" y="4913187"/>
            <a:ext cx="1865376" cy="359073"/>
          </a:xfrm>
          <a:prstGeom prst="rect">
            <a:avLst/>
          </a:prstGeom>
        </p:spPr>
        <p:txBody>
          <a:bodyPr wrap="square" lIns="0" tIns="0" rIns="0" bIns="0" rtlCol="0" anchor="t">
            <a:spAutoFit/>
          </a:bodyPr>
          <a:lstStyle/>
          <a:p>
            <a:pPr algn="ctr">
              <a:lnSpc>
                <a:spcPts val="1439"/>
              </a:lnSpc>
            </a:pPr>
            <a:r>
              <a:rPr lang="ja-JP" altLang="en-US" sz="1200" b="1" dirty="0">
                <a:solidFill>
                  <a:srgbClr val="656565"/>
                </a:solidFill>
                <a:latin typeface="Extenda 40 Hecto"/>
                <a:ea typeface="Extenda 40 Hecto"/>
                <a:cs typeface="Extenda 40 Hecto"/>
                <a:sym typeface="Extenda 40 Hecto"/>
              </a:rPr>
              <a:t>マッチング実現に向けた</a:t>
            </a:r>
            <a:endParaRPr lang="en-US" altLang="ja-JP" sz="1200" b="1" dirty="0">
              <a:solidFill>
                <a:srgbClr val="656565"/>
              </a:solidFill>
              <a:latin typeface="Extenda 40 Hecto"/>
              <a:ea typeface="Extenda 40 Hecto"/>
              <a:cs typeface="Extenda 40 Hecto"/>
              <a:sym typeface="Extenda 40 Hecto"/>
            </a:endParaRPr>
          </a:p>
          <a:p>
            <a:pPr algn="ctr">
              <a:lnSpc>
                <a:spcPts val="1439"/>
              </a:lnSpc>
            </a:pPr>
            <a:r>
              <a:rPr lang="ja-JP" altLang="en-US" sz="1200" b="1" dirty="0">
                <a:solidFill>
                  <a:srgbClr val="656565"/>
                </a:solidFill>
                <a:latin typeface="Extenda 40 Hecto"/>
                <a:ea typeface="Extenda 40 Hecto"/>
                <a:cs typeface="Extenda 40 Hecto"/>
                <a:sym typeface="Extenda 40 Hecto"/>
              </a:rPr>
              <a:t>ネットワーキング開催</a:t>
            </a:r>
            <a:endParaRPr lang="en-US" sz="1200" b="1" dirty="0">
              <a:solidFill>
                <a:srgbClr val="656565"/>
              </a:solidFill>
              <a:latin typeface="Extenda 40 Hecto"/>
              <a:ea typeface="Extenda 40 Hecto"/>
              <a:cs typeface="Extenda 40 Hecto"/>
              <a:sym typeface="Extenda 40 Hecto"/>
            </a:endParaRPr>
          </a:p>
        </p:txBody>
      </p:sp>
      <p:sp>
        <p:nvSpPr>
          <p:cNvPr id="42" name="TextBox 20">
            <a:extLst>
              <a:ext uri="{FF2B5EF4-FFF2-40B4-BE49-F238E27FC236}">
                <a16:creationId xmlns:a16="http://schemas.microsoft.com/office/drawing/2014/main" id="{9C3062E5-06D6-4F67-98D1-33FA29AA6DC3}"/>
              </a:ext>
            </a:extLst>
          </p:cNvPr>
          <p:cNvSpPr txBox="1"/>
          <p:nvPr/>
        </p:nvSpPr>
        <p:spPr>
          <a:xfrm>
            <a:off x="7079948" y="4993230"/>
            <a:ext cx="1859702" cy="179536"/>
          </a:xfrm>
          <a:prstGeom prst="rect">
            <a:avLst/>
          </a:prstGeom>
        </p:spPr>
        <p:txBody>
          <a:bodyPr wrap="square" lIns="0" tIns="0" rIns="0" bIns="0" rtlCol="0" anchor="t">
            <a:spAutoFit/>
          </a:bodyPr>
          <a:lstStyle/>
          <a:p>
            <a:pPr algn="ctr">
              <a:lnSpc>
                <a:spcPts val="1439"/>
              </a:lnSpc>
            </a:pPr>
            <a:r>
              <a:rPr lang="ja-JP" altLang="en-US" sz="1200" b="1" dirty="0">
                <a:solidFill>
                  <a:srgbClr val="656565"/>
                </a:solidFill>
                <a:latin typeface="Extenda 40 Hecto"/>
                <a:ea typeface="Extenda 40 Hecto"/>
                <a:cs typeface="Extenda 40 Hecto"/>
                <a:sym typeface="Extenda 40 Hecto"/>
              </a:rPr>
              <a:t>マッチング</a:t>
            </a:r>
            <a:r>
              <a:rPr lang="en-US" sz="1200" b="1" dirty="0" err="1">
                <a:solidFill>
                  <a:srgbClr val="656565"/>
                </a:solidFill>
                <a:latin typeface="Extenda 40 Hecto"/>
                <a:ea typeface="Extenda 40 Hecto"/>
                <a:cs typeface="Extenda 40 Hecto"/>
                <a:sym typeface="Extenda 40 Hecto"/>
              </a:rPr>
              <a:t>企業</a:t>
            </a:r>
            <a:r>
              <a:rPr lang="ja-JP" altLang="en-US" sz="1200" b="1" dirty="0">
                <a:solidFill>
                  <a:srgbClr val="656565"/>
                </a:solidFill>
                <a:latin typeface="Extenda 40 Hecto"/>
                <a:ea typeface="Extenda 40 Hecto"/>
                <a:cs typeface="Extenda 40 Hecto"/>
                <a:sym typeface="Extenda 40 Hecto"/>
              </a:rPr>
              <a:t>候補の</a:t>
            </a:r>
            <a:r>
              <a:rPr lang="en-US" sz="1200" b="1" dirty="0" err="1">
                <a:solidFill>
                  <a:srgbClr val="656565"/>
                </a:solidFill>
                <a:latin typeface="Extenda 40 Hecto"/>
                <a:ea typeface="Extenda 40 Hecto"/>
                <a:cs typeface="Extenda 40 Hecto"/>
                <a:sym typeface="Extenda 40 Hecto"/>
              </a:rPr>
              <a:t>選定</a:t>
            </a:r>
            <a:endParaRPr lang="en-US" sz="1200" b="1" dirty="0">
              <a:solidFill>
                <a:srgbClr val="656565"/>
              </a:solidFill>
              <a:latin typeface="Extenda 40 Hecto"/>
              <a:ea typeface="Extenda 40 Hecto"/>
              <a:cs typeface="Extenda 40 Hecto"/>
              <a:sym typeface="Extenda 40 Hecto"/>
            </a:endParaRPr>
          </a:p>
        </p:txBody>
      </p:sp>
      <p:sp>
        <p:nvSpPr>
          <p:cNvPr id="43" name="TextBox 23">
            <a:extLst>
              <a:ext uri="{FF2B5EF4-FFF2-40B4-BE49-F238E27FC236}">
                <a16:creationId xmlns:a16="http://schemas.microsoft.com/office/drawing/2014/main" id="{B2FC3A40-11E2-4DC0-8AC8-0CDEC4F019CB}"/>
              </a:ext>
            </a:extLst>
          </p:cNvPr>
          <p:cNvSpPr txBox="1"/>
          <p:nvPr/>
        </p:nvSpPr>
        <p:spPr>
          <a:xfrm>
            <a:off x="9661816" y="4976884"/>
            <a:ext cx="1865376" cy="204158"/>
          </a:xfrm>
          <a:prstGeom prst="rect">
            <a:avLst/>
          </a:prstGeom>
        </p:spPr>
        <p:txBody>
          <a:bodyPr lIns="0" tIns="0" rIns="0" bIns="0" rtlCol="0" anchor="t">
            <a:spAutoFit/>
          </a:bodyPr>
          <a:lstStyle/>
          <a:p>
            <a:pPr algn="l">
              <a:lnSpc>
                <a:spcPts val="1679"/>
              </a:lnSpc>
            </a:pPr>
            <a:r>
              <a:rPr lang="ja-JP" altLang="en-US" sz="1200" b="1" dirty="0">
                <a:solidFill>
                  <a:srgbClr val="656565"/>
                </a:solidFill>
                <a:latin typeface="Extenda 40 Hecto"/>
                <a:ea typeface="Extenda 40 Hecto"/>
                <a:cs typeface="Extenda 40 Hecto"/>
                <a:sym typeface="Extenda 40 Hecto"/>
              </a:rPr>
              <a:t>実証事業の実施</a:t>
            </a:r>
            <a:endParaRPr lang="en-US" sz="1200" b="1" dirty="0">
              <a:solidFill>
                <a:srgbClr val="656565"/>
              </a:solidFill>
              <a:latin typeface="Extenda 40 Hecto"/>
              <a:ea typeface="Extenda 40 Hecto"/>
              <a:cs typeface="Extenda 40 Hecto"/>
              <a:sym typeface="Extenda 40 Hecto"/>
            </a:endParaRPr>
          </a:p>
        </p:txBody>
      </p:sp>
      <p:sp>
        <p:nvSpPr>
          <p:cNvPr id="45" name="TextBox 27">
            <a:extLst>
              <a:ext uri="{FF2B5EF4-FFF2-40B4-BE49-F238E27FC236}">
                <a16:creationId xmlns:a16="http://schemas.microsoft.com/office/drawing/2014/main" id="{FCBCB0CD-FF74-45D8-9EFF-5A0176847151}"/>
              </a:ext>
            </a:extLst>
          </p:cNvPr>
          <p:cNvSpPr txBox="1"/>
          <p:nvPr/>
        </p:nvSpPr>
        <p:spPr>
          <a:xfrm>
            <a:off x="798183" y="5627931"/>
            <a:ext cx="1714581" cy="512961"/>
          </a:xfrm>
          <a:prstGeom prst="rect">
            <a:avLst/>
          </a:prstGeom>
        </p:spPr>
        <p:txBody>
          <a:bodyPr wrap="square" lIns="0" tIns="0" rIns="0" bIns="0" rtlCol="0" anchor="t">
            <a:spAutoFit/>
          </a:bodyPr>
          <a:lstStyle/>
          <a:p>
            <a:pPr>
              <a:lnSpc>
                <a:spcPts val="960"/>
              </a:lnSpc>
            </a:pPr>
            <a:r>
              <a:rPr lang="en-US" sz="1050" b="1" dirty="0" err="1">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ニーズ・取り組み</a:t>
            </a:r>
            <a:r>
              <a:rPr lang="en-US"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 </a:t>
            </a:r>
            <a:r>
              <a:rPr lang="en-US" sz="1050" b="1" dirty="0" err="1">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たい事業領域についてヒアリング</a:t>
            </a:r>
            <a:r>
              <a:rPr lang="en-US"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 </a:t>
            </a:r>
            <a:r>
              <a:rPr lang="en-US" sz="1050" b="1" dirty="0" err="1">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を行い</a:t>
            </a:r>
            <a:r>
              <a:rPr lang="en-US"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a:t>
            </a:r>
          </a:p>
          <a:p>
            <a:pPr>
              <a:lnSpc>
                <a:spcPts val="960"/>
              </a:lnSpc>
            </a:pPr>
            <a:r>
              <a:rPr lang="en-US" sz="1050" b="1" dirty="0" err="1">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整理</a:t>
            </a:r>
            <a:r>
              <a:rPr lang="en-US"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a:t>
            </a:r>
            <a:r>
              <a:rPr lang="ja-JP" altLang="en-US"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マッチング候補先を</a:t>
            </a:r>
            <a:endParaRPr lang="en-US" altLang="ja-JP"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endParaRPr>
          </a:p>
          <a:p>
            <a:pPr>
              <a:lnSpc>
                <a:spcPts val="960"/>
              </a:lnSpc>
            </a:pPr>
            <a:r>
              <a:rPr lang="en-US" sz="1050" b="1" dirty="0" err="1">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rPr>
              <a:t>明確化</a:t>
            </a:r>
            <a:endParaRPr lang="en-US" sz="1050" b="1" dirty="0">
              <a:solidFill>
                <a:schemeClr val="accent5"/>
              </a:solidFill>
              <a:latin typeface="Meiryo UI" panose="020B0604030504040204" pitchFamily="50" charset="-128"/>
              <a:ea typeface="Meiryo UI" panose="020B0604030504040204" pitchFamily="50" charset="-128"/>
              <a:cs typeface="210 수퍼사이즈 Black 3D"/>
              <a:sym typeface="210 수퍼사이즈 Black 3D"/>
            </a:endParaRPr>
          </a:p>
        </p:txBody>
      </p:sp>
      <p:sp>
        <p:nvSpPr>
          <p:cNvPr id="46" name="TextBox 29">
            <a:extLst>
              <a:ext uri="{FF2B5EF4-FFF2-40B4-BE49-F238E27FC236}">
                <a16:creationId xmlns:a16="http://schemas.microsoft.com/office/drawing/2014/main" id="{775AADDA-E7EB-44CC-A095-CB282DE25B78}"/>
              </a:ext>
            </a:extLst>
          </p:cNvPr>
          <p:cNvSpPr txBox="1"/>
          <p:nvPr/>
        </p:nvSpPr>
        <p:spPr>
          <a:xfrm>
            <a:off x="3980212" y="5609909"/>
            <a:ext cx="1559128" cy="512961"/>
          </a:xfrm>
          <a:prstGeom prst="rect">
            <a:avLst/>
          </a:prstGeom>
        </p:spPr>
        <p:txBody>
          <a:bodyPr lIns="0" tIns="0" rIns="0" bIns="0" rtlCol="0" anchor="t">
            <a:spAutoFit/>
          </a:bodyPr>
          <a:lstStyle/>
          <a:p>
            <a:pPr>
              <a:lnSpc>
                <a:spcPts val="959"/>
              </a:lnSpc>
            </a:pP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課題ごとにイベントを開催し、</a:t>
            </a:r>
            <a:endParaRPr lang="en-US" altLang="ja-JP"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a:p>
            <a:pPr>
              <a:lnSpc>
                <a:spcPts val="959"/>
              </a:lnSpc>
            </a:pP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同じ課題を持つ市町村や</a:t>
            </a:r>
            <a:endParaRPr lang="en-US" altLang="ja-JP"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a:p>
            <a:pPr>
              <a:lnSpc>
                <a:spcPts val="959"/>
              </a:lnSpc>
            </a:pP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最新技術を持つ企業との</a:t>
            </a:r>
            <a:endParaRPr lang="en-US" altLang="ja-JP"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a:p>
            <a:pPr>
              <a:lnSpc>
                <a:spcPts val="959"/>
              </a:lnSpc>
            </a:pP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関係を構築</a:t>
            </a:r>
          </a:p>
        </p:txBody>
      </p:sp>
      <p:sp>
        <p:nvSpPr>
          <p:cNvPr id="47" name="TextBox 30">
            <a:extLst>
              <a:ext uri="{FF2B5EF4-FFF2-40B4-BE49-F238E27FC236}">
                <a16:creationId xmlns:a16="http://schemas.microsoft.com/office/drawing/2014/main" id="{2F3E29D6-466F-429F-A026-6A6759310BAD}"/>
              </a:ext>
            </a:extLst>
          </p:cNvPr>
          <p:cNvSpPr txBox="1"/>
          <p:nvPr/>
        </p:nvSpPr>
        <p:spPr>
          <a:xfrm>
            <a:off x="6853722" y="5735713"/>
            <a:ext cx="1456544" cy="256480"/>
          </a:xfrm>
          <a:prstGeom prst="rect">
            <a:avLst/>
          </a:prstGeom>
        </p:spPr>
        <p:txBody>
          <a:bodyPr lIns="0" tIns="0" rIns="0" bIns="0" rtlCol="0" anchor="t">
            <a:spAutoFit/>
          </a:bodyPr>
          <a:lstStyle/>
          <a:p>
            <a:pPr algn="ctr">
              <a:lnSpc>
                <a:spcPts val="959"/>
              </a:lnSpc>
            </a:pPr>
            <a:r>
              <a:rPr lang="en-US" sz="1050" b="1" dirty="0" err="1">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ピックアップした</a:t>
            </a:r>
            <a:endParaRPr 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a:p>
            <a:pPr algn="ctr">
              <a:lnSpc>
                <a:spcPts val="959"/>
              </a:lnSpc>
            </a:pPr>
            <a:r>
              <a:rPr lang="en-US" sz="1050" b="1" dirty="0" err="1">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企業</a:t>
            </a: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候補から</a:t>
            </a:r>
            <a:r>
              <a:rPr lang="en-US" sz="1050" b="1" dirty="0" err="1">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選定</a:t>
            </a:r>
            <a:endParaRPr 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p:txBody>
      </p:sp>
      <p:sp>
        <p:nvSpPr>
          <p:cNvPr id="48" name="TextBox 31">
            <a:extLst>
              <a:ext uri="{FF2B5EF4-FFF2-40B4-BE49-F238E27FC236}">
                <a16:creationId xmlns:a16="http://schemas.microsoft.com/office/drawing/2014/main" id="{15FE1E2B-D7B2-49DC-8732-59C056FEF643}"/>
              </a:ext>
            </a:extLst>
          </p:cNvPr>
          <p:cNvSpPr txBox="1"/>
          <p:nvPr/>
        </p:nvSpPr>
        <p:spPr>
          <a:xfrm>
            <a:off x="9619610" y="5718103"/>
            <a:ext cx="1352388" cy="256480"/>
          </a:xfrm>
          <a:prstGeom prst="rect">
            <a:avLst/>
          </a:prstGeom>
        </p:spPr>
        <p:txBody>
          <a:bodyPr lIns="0" tIns="0" rIns="0" bIns="0" rtlCol="0" anchor="t">
            <a:spAutoFit/>
          </a:bodyPr>
          <a:lstStyle/>
          <a:p>
            <a:pPr algn="ctr">
              <a:lnSpc>
                <a:spcPts val="959"/>
              </a:lnSpc>
            </a:pP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実証事業にあたり</a:t>
            </a:r>
            <a:endParaRPr lang="en-US" altLang="ja-JP"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a:p>
            <a:pPr algn="ctr">
              <a:lnSpc>
                <a:spcPts val="959"/>
              </a:lnSpc>
            </a:pP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市町村と</a:t>
            </a:r>
            <a:r>
              <a:rPr lang="en-US" sz="1050" b="1" dirty="0" err="1">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企業</a:t>
            </a:r>
            <a:r>
              <a:rPr lang="ja-JP" altLang="en-US"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rPr>
              <a:t>を支援</a:t>
            </a:r>
            <a:endParaRPr lang="en-US" altLang="ja-JP" sz="1050" b="1" dirty="0">
              <a:solidFill>
                <a:schemeClr val="bg1"/>
              </a:solidFill>
              <a:latin typeface="Meiryo UI" panose="020B0604030504040204" pitchFamily="50" charset="-128"/>
              <a:ea typeface="Meiryo UI" panose="020B0604030504040204" pitchFamily="50" charset="-128"/>
              <a:cs typeface="210 수퍼사이즈 Black 3D"/>
              <a:sym typeface="210 수퍼사이즈 Black 3D"/>
            </a:endParaRPr>
          </a:p>
        </p:txBody>
      </p:sp>
      <p:sp>
        <p:nvSpPr>
          <p:cNvPr id="49" name="TextBox 33">
            <a:extLst>
              <a:ext uri="{FF2B5EF4-FFF2-40B4-BE49-F238E27FC236}">
                <a16:creationId xmlns:a16="http://schemas.microsoft.com/office/drawing/2014/main" id="{1C5EF794-30E3-459D-BC3B-0AA9D129EFD3}"/>
              </a:ext>
            </a:extLst>
          </p:cNvPr>
          <p:cNvSpPr txBox="1"/>
          <p:nvPr/>
        </p:nvSpPr>
        <p:spPr>
          <a:xfrm>
            <a:off x="6127711" y="4242370"/>
            <a:ext cx="386601" cy="152210"/>
          </a:xfrm>
          <a:prstGeom prst="rect">
            <a:avLst/>
          </a:prstGeom>
        </p:spPr>
        <p:txBody>
          <a:bodyPr lIns="0" tIns="0" rIns="0" bIns="0" rtlCol="0" anchor="t">
            <a:spAutoFit/>
          </a:bodyPr>
          <a:lstStyle/>
          <a:p>
            <a:pPr algn="l">
              <a:lnSpc>
                <a:spcPts val="910"/>
              </a:lnSpc>
            </a:pPr>
            <a:r>
              <a:rPr lang="en-US" sz="1200" dirty="0">
                <a:solidFill>
                  <a:srgbClr val="3364AB"/>
                </a:solidFill>
                <a:latin typeface="Extenda 40 Hecto"/>
                <a:ea typeface="Extenda 40 Hecto"/>
                <a:cs typeface="Extenda 40 Hecto"/>
                <a:sym typeface="Extenda 40 Hecto"/>
              </a:rPr>
              <a:t>STEP</a:t>
            </a:r>
          </a:p>
        </p:txBody>
      </p:sp>
      <p:sp>
        <p:nvSpPr>
          <p:cNvPr id="50" name="TextBox 34">
            <a:extLst>
              <a:ext uri="{FF2B5EF4-FFF2-40B4-BE49-F238E27FC236}">
                <a16:creationId xmlns:a16="http://schemas.microsoft.com/office/drawing/2014/main" id="{E4E0AF02-1E64-4E31-A90A-2B86AD09C3AA}"/>
              </a:ext>
            </a:extLst>
          </p:cNvPr>
          <p:cNvSpPr txBox="1"/>
          <p:nvPr/>
        </p:nvSpPr>
        <p:spPr>
          <a:xfrm>
            <a:off x="6148004" y="4398024"/>
            <a:ext cx="461515" cy="339324"/>
          </a:xfrm>
          <a:prstGeom prst="rect">
            <a:avLst/>
          </a:prstGeom>
        </p:spPr>
        <p:txBody>
          <a:bodyPr wrap="square" lIns="0" tIns="0" rIns="0" bIns="0" rtlCol="0" anchor="t">
            <a:spAutoFit/>
          </a:bodyPr>
          <a:lstStyle/>
          <a:p>
            <a:pPr algn="l">
              <a:lnSpc>
                <a:spcPts val="2431"/>
              </a:lnSpc>
            </a:pPr>
            <a:r>
              <a:rPr lang="en-US" sz="3204" spc="3" dirty="0">
                <a:solidFill>
                  <a:srgbClr val="3364AB"/>
                </a:solidFill>
                <a:latin typeface="Extenda 40 Hecto"/>
                <a:ea typeface="Extenda 40 Hecto"/>
                <a:cs typeface="Extenda 40 Hecto"/>
                <a:sym typeface="Extenda 40 Hecto"/>
              </a:rPr>
              <a:t>03</a:t>
            </a:r>
          </a:p>
        </p:txBody>
      </p:sp>
      <p:sp>
        <p:nvSpPr>
          <p:cNvPr id="51" name="TextBox 35">
            <a:extLst>
              <a:ext uri="{FF2B5EF4-FFF2-40B4-BE49-F238E27FC236}">
                <a16:creationId xmlns:a16="http://schemas.microsoft.com/office/drawing/2014/main" id="{E2F34576-5E64-429B-AF12-1D173BEBFE15}"/>
              </a:ext>
            </a:extLst>
          </p:cNvPr>
          <p:cNvSpPr txBox="1"/>
          <p:nvPr/>
        </p:nvSpPr>
        <p:spPr>
          <a:xfrm>
            <a:off x="8809003" y="4263806"/>
            <a:ext cx="389868" cy="152210"/>
          </a:xfrm>
          <a:prstGeom prst="rect">
            <a:avLst/>
          </a:prstGeom>
        </p:spPr>
        <p:txBody>
          <a:bodyPr lIns="0" tIns="0" rIns="0" bIns="0" rtlCol="0" anchor="t">
            <a:spAutoFit/>
          </a:bodyPr>
          <a:lstStyle/>
          <a:p>
            <a:pPr algn="l">
              <a:lnSpc>
                <a:spcPts val="910"/>
              </a:lnSpc>
            </a:pPr>
            <a:r>
              <a:rPr lang="en-US" sz="1200" spc="1" dirty="0">
                <a:solidFill>
                  <a:srgbClr val="3364AB"/>
                </a:solidFill>
                <a:latin typeface="Extenda 40 Hecto"/>
                <a:ea typeface="Extenda 40 Hecto"/>
                <a:cs typeface="Extenda 40 Hecto"/>
                <a:sym typeface="Extenda 40 Hecto"/>
              </a:rPr>
              <a:t>STEP</a:t>
            </a:r>
          </a:p>
        </p:txBody>
      </p:sp>
      <p:sp>
        <p:nvSpPr>
          <p:cNvPr id="52" name="TextBox 36">
            <a:extLst>
              <a:ext uri="{FF2B5EF4-FFF2-40B4-BE49-F238E27FC236}">
                <a16:creationId xmlns:a16="http://schemas.microsoft.com/office/drawing/2014/main" id="{EDE17835-9A18-4827-A8CD-5C3F7DA74FFD}"/>
              </a:ext>
            </a:extLst>
          </p:cNvPr>
          <p:cNvSpPr txBox="1"/>
          <p:nvPr/>
        </p:nvSpPr>
        <p:spPr>
          <a:xfrm>
            <a:off x="8843687" y="4394580"/>
            <a:ext cx="531447" cy="374780"/>
          </a:xfrm>
          <a:prstGeom prst="rect">
            <a:avLst/>
          </a:prstGeom>
        </p:spPr>
        <p:txBody>
          <a:bodyPr lIns="0" tIns="0" rIns="0" bIns="0" rtlCol="0" anchor="t">
            <a:spAutoFit/>
          </a:bodyPr>
          <a:lstStyle/>
          <a:p>
            <a:pPr algn="l">
              <a:lnSpc>
                <a:spcPts val="2431"/>
              </a:lnSpc>
            </a:pPr>
            <a:r>
              <a:rPr lang="en-US" sz="3204" dirty="0">
                <a:solidFill>
                  <a:srgbClr val="3364AB"/>
                </a:solidFill>
                <a:latin typeface="Extenda 40 Hecto"/>
                <a:ea typeface="Extenda 40 Hecto"/>
                <a:cs typeface="Extenda 40 Hecto"/>
                <a:sym typeface="Extenda 40 Hecto"/>
              </a:rPr>
              <a:t>04</a:t>
            </a:r>
          </a:p>
        </p:txBody>
      </p:sp>
      <p:sp>
        <p:nvSpPr>
          <p:cNvPr id="53" name="TextBox 37">
            <a:extLst>
              <a:ext uri="{FF2B5EF4-FFF2-40B4-BE49-F238E27FC236}">
                <a16:creationId xmlns:a16="http://schemas.microsoft.com/office/drawing/2014/main" id="{7374FCD1-A09D-499D-AA34-90E90DCC9B8E}"/>
              </a:ext>
            </a:extLst>
          </p:cNvPr>
          <p:cNvSpPr txBox="1"/>
          <p:nvPr/>
        </p:nvSpPr>
        <p:spPr>
          <a:xfrm>
            <a:off x="3378777" y="4243811"/>
            <a:ext cx="389868" cy="133160"/>
          </a:xfrm>
          <a:prstGeom prst="rect">
            <a:avLst/>
          </a:prstGeom>
        </p:spPr>
        <p:txBody>
          <a:bodyPr lIns="0" tIns="0" rIns="0" bIns="0" rtlCol="0" anchor="t">
            <a:spAutoFit/>
          </a:bodyPr>
          <a:lstStyle/>
          <a:p>
            <a:pPr algn="l">
              <a:lnSpc>
                <a:spcPts val="740"/>
              </a:lnSpc>
            </a:pPr>
            <a:r>
              <a:rPr lang="en-US" sz="1200" spc="1" dirty="0">
                <a:solidFill>
                  <a:srgbClr val="3364AB"/>
                </a:solidFill>
                <a:latin typeface="Extenda 40 Hecto"/>
                <a:ea typeface="Extenda 40 Hecto"/>
                <a:cs typeface="Extenda 40 Hecto"/>
                <a:sym typeface="Extenda 40 Hecto"/>
              </a:rPr>
              <a:t>STEP</a:t>
            </a:r>
          </a:p>
        </p:txBody>
      </p:sp>
      <p:sp>
        <p:nvSpPr>
          <p:cNvPr id="54" name="TextBox 38">
            <a:extLst>
              <a:ext uri="{FF2B5EF4-FFF2-40B4-BE49-F238E27FC236}">
                <a16:creationId xmlns:a16="http://schemas.microsoft.com/office/drawing/2014/main" id="{FE27F58C-585F-42F5-86DB-C331FFF7CE75}"/>
              </a:ext>
            </a:extLst>
          </p:cNvPr>
          <p:cNvSpPr txBox="1"/>
          <p:nvPr/>
        </p:nvSpPr>
        <p:spPr>
          <a:xfrm>
            <a:off x="3448565" y="4428410"/>
            <a:ext cx="531647" cy="327536"/>
          </a:xfrm>
          <a:prstGeom prst="rect">
            <a:avLst/>
          </a:prstGeom>
        </p:spPr>
        <p:txBody>
          <a:bodyPr lIns="0" tIns="0" rIns="0" bIns="0" rtlCol="0" anchor="t">
            <a:spAutoFit/>
          </a:bodyPr>
          <a:lstStyle/>
          <a:p>
            <a:pPr algn="l">
              <a:lnSpc>
                <a:spcPts val="1978"/>
              </a:lnSpc>
            </a:pPr>
            <a:r>
              <a:rPr lang="en-US" sz="3206" dirty="0">
                <a:solidFill>
                  <a:srgbClr val="3364AB"/>
                </a:solidFill>
                <a:latin typeface="Extenda 40 Hecto"/>
                <a:ea typeface="Extenda 40 Hecto"/>
                <a:cs typeface="Extenda 40 Hecto"/>
                <a:sym typeface="Extenda 40 Hecto"/>
              </a:rPr>
              <a:t>02</a:t>
            </a:r>
          </a:p>
        </p:txBody>
      </p:sp>
      <p:grpSp>
        <p:nvGrpSpPr>
          <p:cNvPr id="55" name="Group 10">
            <a:extLst>
              <a:ext uri="{FF2B5EF4-FFF2-40B4-BE49-F238E27FC236}">
                <a16:creationId xmlns:a16="http://schemas.microsoft.com/office/drawing/2014/main" id="{47C2EDC4-8D14-4B2C-9B1F-A5D627E8BBA8}"/>
              </a:ext>
            </a:extLst>
          </p:cNvPr>
          <p:cNvGrpSpPr>
            <a:grpSpLocks noChangeAspect="1"/>
          </p:cNvGrpSpPr>
          <p:nvPr/>
        </p:nvGrpSpPr>
        <p:grpSpPr>
          <a:xfrm>
            <a:off x="5494228" y="5487733"/>
            <a:ext cx="897979" cy="826226"/>
            <a:chOff x="0" y="0"/>
            <a:chExt cx="926440" cy="852424"/>
          </a:xfrm>
          <a:solidFill>
            <a:schemeClr val="tx1"/>
          </a:solidFill>
        </p:grpSpPr>
        <p:sp>
          <p:nvSpPr>
            <p:cNvPr id="56" name="Freeform 11">
              <a:extLst>
                <a:ext uri="{FF2B5EF4-FFF2-40B4-BE49-F238E27FC236}">
                  <a16:creationId xmlns:a16="http://schemas.microsoft.com/office/drawing/2014/main" id="{854D959B-E70E-4ABD-92AB-9B81DFFDAE6A}"/>
                </a:ext>
              </a:extLst>
            </p:cNvPr>
            <p:cNvSpPr/>
            <p:nvPr/>
          </p:nvSpPr>
          <p:spPr>
            <a:xfrm>
              <a:off x="359156" y="568452"/>
              <a:ext cx="85598" cy="85598"/>
            </a:xfrm>
            <a:custGeom>
              <a:avLst/>
              <a:gdLst/>
              <a:ahLst/>
              <a:cxnLst/>
              <a:rect l="l" t="t" r="r" b="b"/>
              <a:pathLst>
                <a:path w="85598" h="85598">
                  <a:moveTo>
                    <a:pt x="85598" y="42799"/>
                  </a:moveTo>
                  <a:cubicBezTo>
                    <a:pt x="85598" y="66421"/>
                    <a:pt x="66421" y="85598"/>
                    <a:pt x="42799" y="85598"/>
                  </a:cubicBezTo>
                  <a:cubicBezTo>
                    <a:pt x="19177" y="85598"/>
                    <a:pt x="0" y="66421"/>
                    <a:pt x="0" y="42799"/>
                  </a:cubicBezTo>
                  <a:cubicBezTo>
                    <a:pt x="0" y="19177"/>
                    <a:pt x="19177" y="0"/>
                    <a:pt x="42799" y="0"/>
                  </a:cubicBezTo>
                  <a:cubicBezTo>
                    <a:pt x="66421" y="0"/>
                    <a:pt x="85598" y="19177"/>
                    <a:pt x="85598" y="42799"/>
                  </a:cubicBezTo>
                  <a:close/>
                </a:path>
              </a:pathLst>
            </a:custGeom>
            <a:grpFill/>
          </p:spPr>
        </p:sp>
        <p:sp>
          <p:nvSpPr>
            <p:cNvPr id="57" name="Freeform 12">
              <a:extLst>
                <a:ext uri="{FF2B5EF4-FFF2-40B4-BE49-F238E27FC236}">
                  <a16:creationId xmlns:a16="http://schemas.microsoft.com/office/drawing/2014/main" id="{A003BF5A-6523-4660-80DD-0CAD58C22359}"/>
                </a:ext>
              </a:extLst>
            </p:cNvPr>
            <p:cNvSpPr/>
            <p:nvPr/>
          </p:nvSpPr>
          <p:spPr>
            <a:xfrm>
              <a:off x="316357" y="665734"/>
              <a:ext cx="169672" cy="85471"/>
            </a:xfrm>
            <a:custGeom>
              <a:avLst/>
              <a:gdLst/>
              <a:ahLst/>
              <a:cxnLst/>
              <a:rect l="l" t="t" r="r" b="b"/>
              <a:pathLst>
                <a:path w="169672" h="85471">
                  <a:moveTo>
                    <a:pt x="169672" y="85471"/>
                  </a:moveTo>
                  <a:lnTo>
                    <a:pt x="169672" y="42672"/>
                  </a:lnTo>
                  <a:cubicBezTo>
                    <a:pt x="169545" y="36068"/>
                    <a:pt x="166370" y="29718"/>
                    <a:pt x="161163" y="25654"/>
                  </a:cubicBezTo>
                  <a:cubicBezTo>
                    <a:pt x="148844" y="16129"/>
                    <a:pt x="134747" y="9271"/>
                    <a:pt x="119761" y="5334"/>
                  </a:cubicBezTo>
                  <a:cubicBezTo>
                    <a:pt x="108458" y="1905"/>
                    <a:pt x="96647" y="127"/>
                    <a:pt x="84836" y="0"/>
                  </a:cubicBezTo>
                  <a:cubicBezTo>
                    <a:pt x="73025" y="127"/>
                    <a:pt x="61214" y="1905"/>
                    <a:pt x="49911" y="5334"/>
                  </a:cubicBezTo>
                  <a:cubicBezTo>
                    <a:pt x="35052" y="9779"/>
                    <a:pt x="21082" y="16637"/>
                    <a:pt x="8509" y="25654"/>
                  </a:cubicBezTo>
                  <a:cubicBezTo>
                    <a:pt x="3302" y="29845"/>
                    <a:pt x="127" y="36068"/>
                    <a:pt x="0" y="42672"/>
                  </a:cubicBezTo>
                  <a:lnTo>
                    <a:pt x="0" y="85471"/>
                  </a:lnTo>
                  <a:close/>
                </a:path>
              </a:pathLst>
            </a:custGeom>
            <a:grpFill/>
          </p:spPr>
        </p:sp>
        <p:sp>
          <p:nvSpPr>
            <p:cNvPr id="58" name="Freeform 13">
              <a:extLst>
                <a:ext uri="{FF2B5EF4-FFF2-40B4-BE49-F238E27FC236}">
                  <a16:creationId xmlns:a16="http://schemas.microsoft.com/office/drawing/2014/main" id="{87E69A4E-FB9D-4272-B190-D427C17F5311}"/>
                </a:ext>
              </a:extLst>
            </p:cNvPr>
            <p:cNvSpPr/>
            <p:nvPr/>
          </p:nvSpPr>
          <p:spPr>
            <a:xfrm>
              <a:off x="546227" y="568452"/>
              <a:ext cx="85598" cy="85598"/>
            </a:xfrm>
            <a:custGeom>
              <a:avLst/>
              <a:gdLst/>
              <a:ahLst/>
              <a:cxnLst/>
              <a:rect l="l" t="t" r="r" b="b"/>
              <a:pathLst>
                <a:path w="85598" h="85598">
                  <a:moveTo>
                    <a:pt x="85598" y="42799"/>
                  </a:moveTo>
                  <a:cubicBezTo>
                    <a:pt x="85598" y="66421"/>
                    <a:pt x="66421" y="85598"/>
                    <a:pt x="42799" y="85598"/>
                  </a:cubicBezTo>
                  <a:cubicBezTo>
                    <a:pt x="19177" y="85598"/>
                    <a:pt x="0" y="66421"/>
                    <a:pt x="0" y="42799"/>
                  </a:cubicBezTo>
                  <a:cubicBezTo>
                    <a:pt x="0" y="19177"/>
                    <a:pt x="19177" y="0"/>
                    <a:pt x="42799" y="0"/>
                  </a:cubicBezTo>
                  <a:cubicBezTo>
                    <a:pt x="66421" y="0"/>
                    <a:pt x="85598" y="19177"/>
                    <a:pt x="85598" y="42799"/>
                  </a:cubicBezTo>
                  <a:close/>
                </a:path>
              </a:pathLst>
            </a:custGeom>
            <a:grpFill/>
          </p:spPr>
        </p:sp>
        <p:sp>
          <p:nvSpPr>
            <p:cNvPr id="59" name="Freeform 14">
              <a:extLst>
                <a:ext uri="{FF2B5EF4-FFF2-40B4-BE49-F238E27FC236}">
                  <a16:creationId xmlns:a16="http://schemas.microsoft.com/office/drawing/2014/main" id="{429C4FDB-4A4E-4DBC-A2C1-7A723ADB1FC4}"/>
                </a:ext>
              </a:extLst>
            </p:cNvPr>
            <p:cNvSpPr/>
            <p:nvPr/>
          </p:nvSpPr>
          <p:spPr>
            <a:xfrm>
              <a:off x="504825" y="665734"/>
              <a:ext cx="169672" cy="85471"/>
            </a:xfrm>
            <a:custGeom>
              <a:avLst/>
              <a:gdLst/>
              <a:ahLst/>
              <a:cxnLst/>
              <a:rect l="l" t="t" r="r" b="b"/>
              <a:pathLst>
                <a:path w="169672" h="85471">
                  <a:moveTo>
                    <a:pt x="169672" y="85471"/>
                  </a:moveTo>
                  <a:lnTo>
                    <a:pt x="169672" y="42672"/>
                  </a:lnTo>
                  <a:cubicBezTo>
                    <a:pt x="169545" y="36068"/>
                    <a:pt x="166370" y="29718"/>
                    <a:pt x="161163" y="25654"/>
                  </a:cubicBezTo>
                  <a:cubicBezTo>
                    <a:pt x="148844" y="16129"/>
                    <a:pt x="134747" y="9271"/>
                    <a:pt x="119761" y="5334"/>
                  </a:cubicBezTo>
                  <a:cubicBezTo>
                    <a:pt x="108458" y="1905"/>
                    <a:pt x="96647" y="127"/>
                    <a:pt x="84836" y="0"/>
                  </a:cubicBezTo>
                  <a:cubicBezTo>
                    <a:pt x="73025" y="127"/>
                    <a:pt x="61214" y="1905"/>
                    <a:pt x="49911" y="5334"/>
                  </a:cubicBezTo>
                  <a:cubicBezTo>
                    <a:pt x="35052" y="9779"/>
                    <a:pt x="21082" y="16637"/>
                    <a:pt x="8509" y="25654"/>
                  </a:cubicBezTo>
                  <a:cubicBezTo>
                    <a:pt x="3302" y="29845"/>
                    <a:pt x="127" y="36068"/>
                    <a:pt x="0" y="42672"/>
                  </a:cubicBezTo>
                  <a:lnTo>
                    <a:pt x="0" y="85471"/>
                  </a:lnTo>
                  <a:close/>
                </a:path>
              </a:pathLst>
            </a:custGeom>
            <a:grpFill/>
          </p:spPr>
        </p:sp>
        <p:sp>
          <p:nvSpPr>
            <p:cNvPr id="60" name="Freeform 15">
              <a:extLst>
                <a:ext uri="{FF2B5EF4-FFF2-40B4-BE49-F238E27FC236}">
                  <a16:creationId xmlns:a16="http://schemas.microsoft.com/office/drawing/2014/main" id="{A56D1525-285F-4A47-AC0C-1FD8EDF4608C}"/>
                </a:ext>
              </a:extLst>
            </p:cNvPr>
            <p:cNvSpPr/>
            <p:nvPr/>
          </p:nvSpPr>
          <p:spPr>
            <a:xfrm>
              <a:off x="734695" y="568452"/>
              <a:ext cx="85598" cy="85598"/>
            </a:xfrm>
            <a:custGeom>
              <a:avLst/>
              <a:gdLst/>
              <a:ahLst/>
              <a:cxnLst/>
              <a:rect l="l" t="t" r="r" b="b"/>
              <a:pathLst>
                <a:path w="85598" h="85598">
                  <a:moveTo>
                    <a:pt x="85598" y="42799"/>
                  </a:moveTo>
                  <a:cubicBezTo>
                    <a:pt x="85598" y="66421"/>
                    <a:pt x="66421" y="85598"/>
                    <a:pt x="42799" y="85598"/>
                  </a:cubicBezTo>
                  <a:cubicBezTo>
                    <a:pt x="19177" y="85598"/>
                    <a:pt x="0" y="66421"/>
                    <a:pt x="0" y="42799"/>
                  </a:cubicBezTo>
                  <a:cubicBezTo>
                    <a:pt x="0" y="19177"/>
                    <a:pt x="19177" y="0"/>
                    <a:pt x="42799" y="0"/>
                  </a:cubicBezTo>
                  <a:cubicBezTo>
                    <a:pt x="66421" y="0"/>
                    <a:pt x="85598" y="19177"/>
                    <a:pt x="85598" y="42799"/>
                  </a:cubicBezTo>
                  <a:close/>
                </a:path>
              </a:pathLst>
            </a:custGeom>
            <a:grpFill/>
          </p:spPr>
        </p:sp>
        <p:sp>
          <p:nvSpPr>
            <p:cNvPr id="61" name="Freeform 16">
              <a:extLst>
                <a:ext uri="{FF2B5EF4-FFF2-40B4-BE49-F238E27FC236}">
                  <a16:creationId xmlns:a16="http://schemas.microsoft.com/office/drawing/2014/main" id="{4B990D22-B319-46C0-B652-4CE4334BC300}"/>
                </a:ext>
              </a:extLst>
            </p:cNvPr>
            <p:cNvSpPr/>
            <p:nvPr/>
          </p:nvSpPr>
          <p:spPr>
            <a:xfrm>
              <a:off x="693293" y="665734"/>
              <a:ext cx="169672" cy="85471"/>
            </a:xfrm>
            <a:custGeom>
              <a:avLst/>
              <a:gdLst/>
              <a:ahLst/>
              <a:cxnLst/>
              <a:rect l="l" t="t" r="r" b="b"/>
              <a:pathLst>
                <a:path w="169672" h="85471">
                  <a:moveTo>
                    <a:pt x="169672" y="85471"/>
                  </a:moveTo>
                  <a:lnTo>
                    <a:pt x="169672" y="42672"/>
                  </a:lnTo>
                  <a:cubicBezTo>
                    <a:pt x="169545" y="36068"/>
                    <a:pt x="166497" y="29718"/>
                    <a:pt x="161163" y="25654"/>
                  </a:cubicBezTo>
                  <a:cubicBezTo>
                    <a:pt x="148844" y="16129"/>
                    <a:pt x="134747" y="9271"/>
                    <a:pt x="119761" y="5334"/>
                  </a:cubicBezTo>
                  <a:cubicBezTo>
                    <a:pt x="108458" y="1905"/>
                    <a:pt x="96647" y="127"/>
                    <a:pt x="84836" y="0"/>
                  </a:cubicBezTo>
                  <a:cubicBezTo>
                    <a:pt x="73025" y="127"/>
                    <a:pt x="61214" y="1905"/>
                    <a:pt x="49911" y="5334"/>
                  </a:cubicBezTo>
                  <a:cubicBezTo>
                    <a:pt x="35052" y="9779"/>
                    <a:pt x="21082" y="16637"/>
                    <a:pt x="8509" y="25654"/>
                  </a:cubicBezTo>
                  <a:cubicBezTo>
                    <a:pt x="3302" y="29845"/>
                    <a:pt x="127" y="36068"/>
                    <a:pt x="0" y="42672"/>
                  </a:cubicBezTo>
                  <a:lnTo>
                    <a:pt x="0" y="85471"/>
                  </a:lnTo>
                  <a:close/>
                </a:path>
              </a:pathLst>
            </a:custGeom>
            <a:grpFill/>
          </p:spPr>
        </p:sp>
        <p:sp>
          <p:nvSpPr>
            <p:cNvPr id="62" name="Freeform 17">
              <a:extLst>
                <a:ext uri="{FF2B5EF4-FFF2-40B4-BE49-F238E27FC236}">
                  <a16:creationId xmlns:a16="http://schemas.microsoft.com/office/drawing/2014/main" id="{D3E2A85E-660E-4428-92E1-94DC821D6390}"/>
                </a:ext>
              </a:extLst>
            </p:cNvPr>
            <p:cNvSpPr/>
            <p:nvPr/>
          </p:nvSpPr>
          <p:spPr>
            <a:xfrm>
              <a:off x="161290" y="159766"/>
              <a:ext cx="112014" cy="112014"/>
            </a:xfrm>
            <a:custGeom>
              <a:avLst/>
              <a:gdLst/>
              <a:ahLst/>
              <a:cxnLst/>
              <a:rect l="l" t="t" r="r" b="b"/>
              <a:pathLst>
                <a:path w="112014" h="112014">
                  <a:moveTo>
                    <a:pt x="112014" y="56007"/>
                  </a:moveTo>
                  <a:cubicBezTo>
                    <a:pt x="112014" y="86868"/>
                    <a:pt x="86995" y="112014"/>
                    <a:pt x="56007" y="112014"/>
                  </a:cubicBezTo>
                  <a:cubicBezTo>
                    <a:pt x="25019" y="112014"/>
                    <a:pt x="0" y="86995"/>
                    <a:pt x="0" y="56007"/>
                  </a:cubicBezTo>
                  <a:cubicBezTo>
                    <a:pt x="0" y="25019"/>
                    <a:pt x="25019" y="0"/>
                    <a:pt x="56007" y="0"/>
                  </a:cubicBezTo>
                  <a:cubicBezTo>
                    <a:pt x="86995" y="0"/>
                    <a:pt x="112014" y="25019"/>
                    <a:pt x="112014" y="56007"/>
                  </a:cubicBezTo>
                  <a:close/>
                </a:path>
              </a:pathLst>
            </a:custGeom>
            <a:grpFill/>
          </p:spPr>
        </p:sp>
        <p:sp>
          <p:nvSpPr>
            <p:cNvPr id="63" name="Freeform 18">
              <a:extLst>
                <a:ext uri="{FF2B5EF4-FFF2-40B4-BE49-F238E27FC236}">
                  <a16:creationId xmlns:a16="http://schemas.microsoft.com/office/drawing/2014/main" id="{4CBCE1B5-DDB6-4195-9FE5-B90F2DC9D4BF}"/>
                </a:ext>
              </a:extLst>
            </p:cNvPr>
            <p:cNvSpPr/>
            <p:nvPr/>
          </p:nvSpPr>
          <p:spPr>
            <a:xfrm>
              <a:off x="63373" y="188722"/>
              <a:ext cx="489458" cy="600202"/>
            </a:xfrm>
            <a:custGeom>
              <a:avLst/>
              <a:gdLst/>
              <a:ahLst/>
              <a:cxnLst/>
              <a:rect l="l" t="t" r="r" b="b"/>
              <a:pathLst>
                <a:path w="489458" h="600202">
                  <a:moveTo>
                    <a:pt x="483997" y="5461"/>
                  </a:moveTo>
                  <a:cubicBezTo>
                    <a:pt x="478409" y="0"/>
                    <a:pt x="469519" y="0"/>
                    <a:pt x="464058" y="5461"/>
                  </a:cubicBezTo>
                  <a:lnTo>
                    <a:pt x="342265" y="127127"/>
                  </a:lnTo>
                  <a:cubicBezTo>
                    <a:pt x="332486" y="124333"/>
                    <a:pt x="322072" y="127000"/>
                    <a:pt x="314833" y="134112"/>
                  </a:cubicBezTo>
                  <a:cubicBezTo>
                    <a:pt x="312801" y="136144"/>
                    <a:pt x="277749" y="193548"/>
                    <a:pt x="277749" y="193548"/>
                  </a:cubicBezTo>
                  <a:lnTo>
                    <a:pt x="267208" y="148590"/>
                  </a:lnTo>
                  <a:cubicBezTo>
                    <a:pt x="265811" y="142748"/>
                    <a:pt x="262890" y="137414"/>
                    <a:pt x="258826" y="133096"/>
                  </a:cubicBezTo>
                  <a:cubicBezTo>
                    <a:pt x="241427" y="118999"/>
                    <a:pt x="221488" y="108585"/>
                    <a:pt x="200025" y="102362"/>
                  </a:cubicBezTo>
                  <a:cubicBezTo>
                    <a:pt x="184912" y="99060"/>
                    <a:pt x="169418" y="97282"/>
                    <a:pt x="153924" y="96774"/>
                  </a:cubicBezTo>
                  <a:cubicBezTo>
                    <a:pt x="138303" y="97028"/>
                    <a:pt x="122809" y="99314"/>
                    <a:pt x="107696" y="103759"/>
                  </a:cubicBezTo>
                  <a:cubicBezTo>
                    <a:pt x="86106" y="109474"/>
                    <a:pt x="66040" y="119888"/>
                    <a:pt x="49022" y="134493"/>
                  </a:cubicBezTo>
                  <a:cubicBezTo>
                    <a:pt x="44831" y="138811"/>
                    <a:pt x="42037" y="144145"/>
                    <a:pt x="40640" y="149987"/>
                  </a:cubicBezTo>
                  <a:cubicBezTo>
                    <a:pt x="40640" y="149987"/>
                    <a:pt x="0" y="320548"/>
                    <a:pt x="0" y="323342"/>
                  </a:cubicBezTo>
                  <a:cubicBezTo>
                    <a:pt x="0" y="338963"/>
                    <a:pt x="12700" y="351663"/>
                    <a:pt x="28321" y="351663"/>
                  </a:cubicBezTo>
                  <a:cubicBezTo>
                    <a:pt x="40767" y="351282"/>
                    <a:pt x="51689" y="342773"/>
                    <a:pt x="54864" y="330708"/>
                  </a:cubicBezTo>
                  <a:lnTo>
                    <a:pt x="84201" y="209042"/>
                  </a:lnTo>
                  <a:lnTo>
                    <a:pt x="84201" y="600202"/>
                  </a:lnTo>
                  <a:lnTo>
                    <a:pt x="139827" y="600202"/>
                  </a:lnTo>
                  <a:lnTo>
                    <a:pt x="139827" y="348615"/>
                  </a:lnTo>
                  <a:lnTo>
                    <a:pt x="168148" y="348615"/>
                  </a:lnTo>
                  <a:lnTo>
                    <a:pt x="168148" y="600202"/>
                  </a:lnTo>
                  <a:lnTo>
                    <a:pt x="223774" y="600202"/>
                  </a:lnTo>
                  <a:lnTo>
                    <a:pt x="223774" y="207391"/>
                  </a:lnTo>
                  <a:lnTo>
                    <a:pt x="234188" y="251714"/>
                  </a:lnTo>
                  <a:cubicBezTo>
                    <a:pt x="234950" y="254762"/>
                    <a:pt x="236982" y="257302"/>
                    <a:pt x="239776" y="258826"/>
                  </a:cubicBezTo>
                  <a:cubicBezTo>
                    <a:pt x="250571" y="267081"/>
                    <a:pt x="263779" y="271780"/>
                    <a:pt x="277495" y="272161"/>
                  </a:cubicBezTo>
                  <a:cubicBezTo>
                    <a:pt x="286385" y="273431"/>
                    <a:pt x="295148" y="269367"/>
                    <a:pt x="300101" y="261874"/>
                  </a:cubicBezTo>
                  <a:lnTo>
                    <a:pt x="357632" y="167640"/>
                  </a:lnTo>
                  <a:cubicBezTo>
                    <a:pt x="361315" y="161798"/>
                    <a:pt x="362712" y="154940"/>
                    <a:pt x="361442" y="148082"/>
                  </a:cubicBezTo>
                  <a:lnTo>
                    <a:pt x="483870" y="25654"/>
                  </a:lnTo>
                  <a:cubicBezTo>
                    <a:pt x="489458" y="20066"/>
                    <a:pt x="489458" y="11176"/>
                    <a:pt x="483997" y="5588"/>
                  </a:cubicBezTo>
                  <a:close/>
                </a:path>
              </a:pathLst>
            </a:custGeom>
            <a:grpFill/>
          </p:spPr>
        </p:sp>
        <p:sp>
          <p:nvSpPr>
            <p:cNvPr id="64" name="Freeform 19">
              <a:extLst>
                <a:ext uri="{FF2B5EF4-FFF2-40B4-BE49-F238E27FC236}">
                  <a16:creationId xmlns:a16="http://schemas.microsoft.com/office/drawing/2014/main" id="{BF538CEE-A0E5-4786-B360-59543B44E1CD}"/>
                </a:ext>
              </a:extLst>
            </p:cNvPr>
            <p:cNvSpPr/>
            <p:nvPr/>
          </p:nvSpPr>
          <p:spPr>
            <a:xfrm>
              <a:off x="241046" y="63500"/>
              <a:ext cx="537083" cy="386334"/>
            </a:xfrm>
            <a:custGeom>
              <a:avLst/>
              <a:gdLst/>
              <a:ahLst/>
              <a:cxnLst/>
              <a:rect l="l" t="t" r="r" b="b"/>
              <a:pathLst>
                <a:path w="537083" h="386334">
                  <a:moveTo>
                    <a:pt x="499364" y="0"/>
                  </a:moveTo>
                  <a:lnTo>
                    <a:pt x="37719" y="0"/>
                  </a:lnTo>
                  <a:cubicBezTo>
                    <a:pt x="16891" y="0"/>
                    <a:pt x="0" y="16891"/>
                    <a:pt x="0" y="37719"/>
                  </a:cubicBezTo>
                  <a:lnTo>
                    <a:pt x="0" y="71628"/>
                  </a:lnTo>
                  <a:cubicBezTo>
                    <a:pt x="14351" y="75565"/>
                    <a:pt x="27432" y="83312"/>
                    <a:pt x="37719" y="94234"/>
                  </a:cubicBezTo>
                  <a:lnTo>
                    <a:pt x="37719" y="37719"/>
                  </a:lnTo>
                  <a:lnTo>
                    <a:pt x="499364" y="37719"/>
                  </a:lnTo>
                  <a:lnTo>
                    <a:pt x="499364" y="348615"/>
                  </a:lnTo>
                  <a:lnTo>
                    <a:pt x="177800" y="348615"/>
                  </a:lnTo>
                  <a:lnTo>
                    <a:pt x="154813" y="386334"/>
                  </a:lnTo>
                  <a:lnTo>
                    <a:pt x="499364" y="386334"/>
                  </a:lnTo>
                  <a:cubicBezTo>
                    <a:pt x="520192" y="386334"/>
                    <a:pt x="537083" y="369443"/>
                    <a:pt x="537083" y="348615"/>
                  </a:cubicBezTo>
                  <a:lnTo>
                    <a:pt x="537083" y="37719"/>
                  </a:lnTo>
                  <a:cubicBezTo>
                    <a:pt x="537083" y="16891"/>
                    <a:pt x="520192" y="0"/>
                    <a:pt x="499364" y="0"/>
                  </a:cubicBezTo>
                  <a:close/>
                </a:path>
              </a:pathLst>
            </a:custGeom>
            <a:grpFill/>
          </p:spPr>
        </p:sp>
      </p:grpSp>
      <p:sp>
        <p:nvSpPr>
          <p:cNvPr id="65" name="TextBox 37">
            <a:extLst>
              <a:ext uri="{FF2B5EF4-FFF2-40B4-BE49-F238E27FC236}">
                <a16:creationId xmlns:a16="http://schemas.microsoft.com/office/drawing/2014/main" id="{46C07992-09AF-4110-876B-5BF632B1A520}"/>
              </a:ext>
            </a:extLst>
          </p:cNvPr>
          <p:cNvSpPr txBox="1"/>
          <p:nvPr/>
        </p:nvSpPr>
        <p:spPr>
          <a:xfrm>
            <a:off x="684099" y="4238339"/>
            <a:ext cx="389868" cy="133160"/>
          </a:xfrm>
          <a:prstGeom prst="rect">
            <a:avLst/>
          </a:prstGeom>
        </p:spPr>
        <p:txBody>
          <a:bodyPr lIns="0" tIns="0" rIns="0" bIns="0" rtlCol="0" anchor="t">
            <a:spAutoFit/>
          </a:bodyPr>
          <a:lstStyle/>
          <a:p>
            <a:pPr algn="l">
              <a:lnSpc>
                <a:spcPts val="740"/>
              </a:lnSpc>
            </a:pPr>
            <a:r>
              <a:rPr lang="en-US" sz="1200" spc="1" dirty="0">
                <a:solidFill>
                  <a:srgbClr val="3364AB"/>
                </a:solidFill>
                <a:latin typeface="Extenda 40 Hecto"/>
                <a:ea typeface="Extenda 40 Hecto"/>
                <a:cs typeface="Extenda 40 Hecto"/>
                <a:sym typeface="Extenda 40 Hecto"/>
              </a:rPr>
              <a:t>STEP</a:t>
            </a:r>
          </a:p>
        </p:txBody>
      </p:sp>
      <p:sp>
        <p:nvSpPr>
          <p:cNvPr id="66" name="TextBox 38">
            <a:extLst>
              <a:ext uri="{FF2B5EF4-FFF2-40B4-BE49-F238E27FC236}">
                <a16:creationId xmlns:a16="http://schemas.microsoft.com/office/drawing/2014/main" id="{2E9A904C-1E85-4F67-B2F7-D78A78208AA6}"/>
              </a:ext>
            </a:extLst>
          </p:cNvPr>
          <p:cNvSpPr txBox="1"/>
          <p:nvPr/>
        </p:nvSpPr>
        <p:spPr>
          <a:xfrm>
            <a:off x="753887" y="4422938"/>
            <a:ext cx="531647" cy="300916"/>
          </a:xfrm>
          <a:prstGeom prst="rect">
            <a:avLst/>
          </a:prstGeom>
        </p:spPr>
        <p:txBody>
          <a:bodyPr lIns="0" tIns="0" rIns="0" bIns="0" rtlCol="0" anchor="t">
            <a:spAutoFit/>
          </a:bodyPr>
          <a:lstStyle/>
          <a:p>
            <a:pPr algn="l">
              <a:lnSpc>
                <a:spcPts val="1978"/>
              </a:lnSpc>
            </a:pPr>
            <a:r>
              <a:rPr lang="en-US" sz="3206" dirty="0">
                <a:solidFill>
                  <a:srgbClr val="3364AB"/>
                </a:solidFill>
                <a:latin typeface="Extenda 40 Hecto"/>
                <a:ea typeface="Extenda 40 Hecto"/>
                <a:cs typeface="Extenda 40 Hecto"/>
                <a:sym typeface="Extenda 40 Hecto"/>
              </a:rPr>
              <a:t>01</a:t>
            </a:r>
          </a:p>
        </p:txBody>
      </p:sp>
      <p:sp>
        <p:nvSpPr>
          <p:cNvPr id="4" name="スライド番号プレースホルダー 3">
            <a:extLst>
              <a:ext uri="{FF2B5EF4-FFF2-40B4-BE49-F238E27FC236}">
                <a16:creationId xmlns:a16="http://schemas.microsoft.com/office/drawing/2014/main" id="{4D96360B-FDDB-325D-540A-89AA45DE556F}"/>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44" name="テキスト ボックス 43">
            <a:extLst>
              <a:ext uri="{FF2B5EF4-FFF2-40B4-BE49-F238E27FC236}">
                <a16:creationId xmlns:a16="http://schemas.microsoft.com/office/drawing/2014/main" id="{9E3A2D3A-8EAA-4A97-8D2C-08BC8BBC30A9}"/>
              </a:ext>
            </a:extLst>
          </p:cNvPr>
          <p:cNvSpPr txBox="1"/>
          <p:nvPr/>
        </p:nvSpPr>
        <p:spPr>
          <a:xfrm>
            <a:off x="0" y="-26753"/>
            <a:ext cx="12192000" cy="400110"/>
          </a:xfrm>
          <a:prstGeom prst="rect">
            <a:avLst/>
          </a:prstGeom>
          <a:solidFill>
            <a:schemeClr val="accent1"/>
          </a:solidFill>
          <a:effectLst/>
        </p:spPr>
        <p:txBody>
          <a:bodyPr wrap="square" rtlCol="0">
            <a:spAutoFit/>
          </a:bodyPr>
          <a:lstStyle/>
          <a:p>
            <a:pPr>
              <a:defRPr/>
            </a:pP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参考（情報共有）</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市町村健康寿命延伸にかかる共創創出支援事業（概要）</a:t>
            </a:r>
          </a:p>
        </p:txBody>
      </p:sp>
      <p:sp>
        <p:nvSpPr>
          <p:cNvPr id="67" name="タイトル 1">
            <a:extLst>
              <a:ext uri="{FF2B5EF4-FFF2-40B4-BE49-F238E27FC236}">
                <a16:creationId xmlns:a16="http://schemas.microsoft.com/office/drawing/2014/main" id="{6B813B0D-76ED-48A8-B916-BDFD7222EE57}"/>
              </a:ext>
            </a:extLst>
          </p:cNvPr>
          <p:cNvSpPr txBox="1">
            <a:spLocks/>
          </p:cNvSpPr>
          <p:nvPr/>
        </p:nvSpPr>
        <p:spPr>
          <a:xfrm>
            <a:off x="0" y="351312"/>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000" dirty="0">
                <a:latin typeface="HGS創英角ｺﾞｼｯｸUB" panose="020B0900000000000000" pitchFamily="50" charset="-128"/>
                <a:ea typeface="HGS創英角ｺﾞｼｯｸUB" panose="020B0900000000000000" pitchFamily="50" charset="-128"/>
              </a:rPr>
              <a:t>健康課題の解決に向けた市町村と企業の共創を支援し、地域における健康寿命延伸に向けた事業を加速化</a:t>
            </a:r>
          </a:p>
        </p:txBody>
      </p:sp>
    </p:spTree>
    <p:extLst>
      <p:ext uri="{BB962C8B-B14F-4D97-AF65-F5344CB8AC3E}">
        <p14:creationId xmlns:p14="http://schemas.microsoft.com/office/powerpoint/2010/main" val="2917341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AC5C2C7-D121-4BEE-91D7-41241D3581F8}"/>
              </a:ext>
            </a:extLst>
          </p:cNvPr>
          <p:cNvSpPr txBox="1"/>
          <p:nvPr/>
        </p:nvSpPr>
        <p:spPr>
          <a:xfrm>
            <a:off x="715451" y="2160486"/>
            <a:ext cx="10958684" cy="584775"/>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sz="3200" b="1" dirty="0">
                <a:solidFill>
                  <a:schemeClr val="accent1"/>
                </a:solidFill>
                <a:latin typeface="BIZ UDPゴシック" panose="020B0400000000000000" pitchFamily="50" charset="-128"/>
                <a:ea typeface="BIZ UDPゴシック" panose="020B0400000000000000" pitchFamily="50" charset="-128"/>
              </a:rPr>
              <a:t>❶ </a:t>
            </a:r>
            <a:r>
              <a:rPr lang="ja-JP" altLang="en-US" sz="2800" b="1" dirty="0">
                <a:solidFill>
                  <a:schemeClr val="tx1"/>
                </a:solidFill>
                <a:latin typeface="BIZ UDPゴシック" panose="020B0400000000000000" pitchFamily="50" charset="-128"/>
                <a:ea typeface="BIZ UDPゴシック" panose="020B0400000000000000" pitchFamily="50" charset="-128"/>
              </a:rPr>
              <a:t>保健所圏域における地域・職域連携推進事業の実施状況について</a:t>
            </a:r>
          </a:p>
        </p:txBody>
      </p:sp>
      <p:sp>
        <p:nvSpPr>
          <p:cNvPr id="3" name="スライド番号プレースホルダー 3">
            <a:extLst>
              <a:ext uri="{FF2B5EF4-FFF2-40B4-BE49-F238E27FC236}">
                <a16:creationId xmlns:a16="http://schemas.microsoft.com/office/drawing/2014/main" id="{EB3EE254-0A6E-5107-FB48-43D604CCD811}"/>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1331360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a:extLst>
              <a:ext uri="{FF2B5EF4-FFF2-40B4-BE49-F238E27FC236}">
                <a16:creationId xmlns:a16="http://schemas.microsoft.com/office/drawing/2014/main" id="{DAECF0C6-7CF5-DA91-4A5D-629BE421836F}"/>
              </a:ext>
            </a:extLst>
          </p:cNvPr>
          <p:cNvSpPr/>
          <p:nvPr/>
        </p:nvSpPr>
        <p:spPr>
          <a:xfrm>
            <a:off x="8105625" y="2421528"/>
            <a:ext cx="3794891" cy="44653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01DED5E5-FBE8-3379-5852-8D9278C96012}"/>
              </a:ext>
            </a:extLst>
          </p:cNvPr>
          <p:cNvSpPr/>
          <p:nvPr/>
        </p:nvSpPr>
        <p:spPr>
          <a:xfrm>
            <a:off x="4257680" y="2421528"/>
            <a:ext cx="3582610" cy="44653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a:extLst>
              <a:ext uri="{FF2B5EF4-FFF2-40B4-BE49-F238E27FC236}">
                <a16:creationId xmlns:a16="http://schemas.microsoft.com/office/drawing/2014/main" id="{23887C37-7257-16B2-BCB3-8ED6D3F97456}"/>
              </a:ext>
            </a:extLst>
          </p:cNvPr>
          <p:cNvSpPr/>
          <p:nvPr/>
        </p:nvSpPr>
        <p:spPr>
          <a:xfrm>
            <a:off x="408617" y="2392676"/>
            <a:ext cx="3582610" cy="4465324"/>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Box 24"/>
          <p:cNvSpPr txBox="1"/>
          <p:nvPr/>
        </p:nvSpPr>
        <p:spPr>
          <a:xfrm>
            <a:off x="1092179" y="5319747"/>
            <a:ext cx="2408306" cy="617477"/>
          </a:xfrm>
          <a:prstGeom prst="rect">
            <a:avLst/>
          </a:prstGeom>
        </p:spPr>
        <p:txBody>
          <a:bodyPr wrap="square" lIns="0" tIns="0" rIns="0" bIns="0" rtlCol="0" anchor="t">
            <a:spAutoFit/>
          </a:bodyPr>
          <a:lstStyle/>
          <a:p>
            <a:pPr algn="ctr">
              <a:lnSpc>
                <a:spcPts val="2520"/>
              </a:lnSpc>
            </a:pPr>
            <a:r>
              <a:rPr lang="ja-JP" altLang="en-US" b="1" spc="1" dirty="0">
                <a:solidFill>
                  <a:srgbClr val="2E8EA8"/>
                </a:solidFill>
                <a:latin typeface="Meiryo UI" panose="020B0604030504040204" pitchFamily="50" charset="-128"/>
                <a:ea typeface="Meiryo UI" panose="020B0604030504040204" pitchFamily="50" charset="-128"/>
                <a:cs typeface="Arimo"/>
                <a:sym typeface="Arimo"/>
              </a:rPr>
              <a:t>エビデンスに基づいた</a:t>
            </a:r>
            <a:endParaRPr lang="en-US" altLang="ja-JP" b="1" spc="1" dirty="0">
              <a:solidFill>
                <a:srgbClr val="2E8EA8"/>
              </a:solidFill>
              <a:latin typeface="Meiryo UI" panose="020B0604030504040204" pitchFamily="50" charset="-128"/>
              <a:ea typeface="Meiryo UI" panose="020B0604030504040204" pitchFamily="50" charset="-128"/>
              <a:cs typeface="Arimo"/>
              <a:sym typeface="Arimo"/>
            </a:endParaRPr>
          </a:p>
          <a:p>
            <a:pPr algn="ctr">
              <a:lnSpc>
                <a:spcPts val="2520"/>
              </a:lnSpc>
            </a:pPr>
            <a:r>
              <a:rPr lang="ja-JP" altLang="en-US" b="1" spc="1" dirty="0">
                <a:solidFill>
                  <a:srgbClr val="2E8EA8"/>
                </a:solidFill>
                <a:latin typeface="Meiryo UI" panose="020B0604030504040204" pitchFamily="50" charset="-128"/>
                <a:ea typeface="Meiryo UI" panose="020B0604030504040204" pitchFamily="50" charset="-128"/>
                <a:cs typeface="Arimo"/>
                <a:sym typeface="Arimo"/>
              </a:rPr>
              <a:t>課題把握</a:t>
            </a:r>
            <a:endParaRPr lang="en-US" sz="1800" b="1" spc="1" dirty="0">
              <a:solidFill>
                <a:srgbClr val="2E8EA8"/>
              </a:solidFill>
              <a:latin typeface="Meiryo UI" panose="020B0604030504040204" pitchFamily="50" charset="-128"/>
              <a:ea typeface="Meiryo UI" panose="020B0604030504040204" pitchFamily="50" charset="-128"/>
              <a:cs typeface="Arimo"/>
              <a:sym typeface="Arimo"/>
            </a:endParaRPr>
          </a:p>
        </p:txBody>
      </p:sp>
      <p:sp>
        <p:nvSpPr>
          <p:cNvPr id="25" name="TextBox 25"/>
          <p:cNvSpPr txBox="1"/>
          <p:nvPr/>
        </p:nvSpPr>
        <p:spPr>
          <a:xfrm>
            <a:off x="5024399" y="5449922"/>
            <a:ext cx="2113998" cy="286232"/>
          </a:xfrm>
          <a:prstGeom prst="rect">
            <a:avLst/>
          </a:prstGeom>
        </p:spPr>
        <p:txBody>
          <a:bodyPr wrap="square" lIns="0" tIns="0" rIns="0" bIns="0" rtlCol="0" anchor="t">
            <a:spAutoFit/>
          </a:bodyPr>
          <a:lstStyle/>
          <a:p>
            <a:pPr algn="l">
              <a:lnSpc>
                <a:spcPts val="2520"/>
              </a:lnSpc>
            </a:pPr>
            <a:r>
              <a:rPr lang="ja-JP" altLang="en-US" sz="1800" b="1" dirty="0">
                <a:solidFill>
                  <a:srgbClr val="2E8EA8"/>
                </a:solidFill>
                <a:latin typeface="Meiryo UI" panose="020B0604030504040204" pitchFamily="50" charset="-128"/>
                <a:ea typeface="Meiryo UI" panose="020B0604030504040204" pitchFamily="50" charset="-128"/>
                <a:cs typeface="Arimo"/>
                <a:sym typeface="Arimo"/>
              </a:rPr>
              <a:t>ネットワークの構築</a:t>
            </a:r>
            <a:endParaRPr lang="en-US" sz="1800" b="1" dirty="0">
              <a:solidFill>
                <a:srgbClr val="2E8EA8"/>
              </a:solidFill>
              <a:latin typeface="Meiryo UI" panose="020B0604030504040204" pitchFamily="50" charset="-128"/>
              <a:ea typeface="Meiryo UI" panose="020B0604030504040204" pitchFamily="50" charset="-128"/>
              <a:cs typeface="Arimo"/>
              <a:sym typeface="Arimo"/>
            </a:endParaRPr>
          </a:p>
        </p:txBody>
      </p:sp>
      <p:sp>
        <p:nvSpPr>
          <p:cNvPr id="31" name="TextBox 31"/>
          <p:cNvSpPr txBox="1"/>
          <p:nvPr/>
        </p:nvSpPr>
        <p:spPr>
          <a:xfrm>
            <a:off x="178156" y="1333833"/>
            <a:ext cx="1033252" cy="306302"/>
          </a:xfrm>
          <a:prstGeom prst="rect">
            <a:avLst/>
          </a:prstGeom>
        </p:spPr>
        <p:txBody>
          <a:bodyPr wrap="square" lIns="0" tIns="0" rIns="0" bIns="0" rtlCol="0" anchor="t">
            <a:spAutoFit/>
          </a:bodyPr>
          <a:lstStyle/>
          <a:p>
            <a:pPr algn="l">
              <a:lnSpc>
                <a:spcPts val="2805"/>
              </a:lnSpc>
            </a:pPr>
            <a:r>
              <a:rPr lang="en-US" sz="2004" b="1" spc="-8" dirty="0">
                <a:solidFill>
                  <a:srgbClr val="000000"/>
                </a:solidFill>
                <a:latin typeface="BIZ UDPゴシック" panose="020B0400000000000000" pitchFamily="50" charset="-128"/>
                <a:ea typeface="BIZ UDPゴシック" panose="020B0400000000000000" pitchFamily="50" charset="-128"/>
                <a:cs typeface="Open Sans"/>
                <a:sym typeface="Open Sans"/>
              </a:rPr>
              <a:t>Point 1</a:t>
            </a:r>
            <a:r>
              <a:rPr lang="en-US" sz="2004" spc="-8" dirty="0">
                <a:solidFill>
                  <a:srgbClr val="000000"/>
                </a:solidFill>
                <a:latin typeface="BIZ UDPゴシック" panose="020B0400000000000000" pitchFamily="50" charset="-128"/>
                <a:ea typeface="BIZ UDPゴシック" panose="020B0400000000000000" pitchFamily="50" charset="-128"/>
                <a:cs typeface="Open Sans"/>
                <a:sym typeface="Open Sans"/>
              </a:rPr>
              <a:t> </a:t>
            </a:r>
          </a:p>
        </p:txBody>
      </p:sp>
      <p:sp>
        <p:nvSpPr>
          <p:cNvPr id="32" name="TextBox 32"/>
          <p:cNvSpPr txBox="1"/>
          <p:nvPr/>
        </p:nvSpPr>
        <p:spPr>
          <a:xfrm>
            <a:off x="4257680" y="1359743"/>
            <a:ext cx="1033252" cy="306302"/>
          </a:xfrm>
          <a:prstGeom prst="rect">
            <a:avLst/>
          </a:prstGeom>
        </p:spPr>
        <p:txBody>
          <a:bodyPr wrap="square" lIns="0" tIns="0" rIns="0" bIns="0" rtlCol="0" anchor="t">
            <a:spAutoFit/>
          </a:bodyPr>
          <a:lstStyle/>
          <a:p>
            <a:pPr algn="l">
              <a:lnSpc>
                <a:spcPts val="2805"/>
              </a:lnSpc>
            </a:pPr>
            <a:r>
              <a:rPr lang="en-US" sz="2004" b="1" spc="-8" dirty="0">
                <a:solidFill>
                  <a:srgbClr val="000000"/>
                </a:solidFill>
                <a:latin typeface="BIZ UDPゴシック" panose="020B0400000000000000" pitchFamily="50" charset="-128"/>
                <a:ea typeface="BIZ UDPゴシック" panose="020B0400000000000000" pitchFamily="50" charset="-128"/>
                <a:cs typeface="Open Sans"/>
                <a:sym typeface="Open Sans"/>
              </a:rPr>
              <a:t>Point 2</a:t>
            </a:r>
            <a:r>
              <a:rPr lang="en-US" sz="2004" spc="-8" dirty="0">
                <a:solidFill>
                  <a:srgbClr val="000000"/>
                </a:solidFill>
                <a:latin typeface="BIZ UDPゴシック" panose="020B0400000000000000" pitchFamily="50" charset="-128"/>
                <a:ea typeface="BIZ UDPゴシック" panose="020B0400000000000000" pitchFamily="50" charset="-128"/>
                <a:cs typeface="Open Sans"/>
                <a:sym typeface="Open Sans"/>
              </a:rPr>
              <a:t> </a:t>
            </a:r>
          </a:p>
        </p:txBody>
      </p:sp>
      <p:sp>
        <p:nvSpPr>
          <p:cNvPr id="33" name="TextBox 33"/>
          <p:cNvSpPr txBox="1"/>
          <p:nvPr/>
        </p:nvSpPr>
        <p:spPr>
          <a:xfrm>
            <a:off x="8105626" y="1409477"/>
            <a:ext cx="1092875" cy="306302"/>
          </a:xfrm>
          <a:prstGeom prst="rect">
            <a:avLst/>
          </a:prstGeom>
        </p:spPr>
        <p:txBody>
          <a:bodyPr wrap="square" lIns="0" tIns="0" rIns="0" bIns="0" rtlCol="0" anchor="t">
            <a:spAutoFit/>
          </a:bodyPr>
          <a:lstStyle/>
          <a:p>
            <a:pPr algn="l">
              <a:lnSpc>
                <a:spcPts val="2805"/>
              </a:lnSpc>
            </a:pPr>
            <a:r>
              <a:rPr lang="en-US" sz="2004" b="1" spc="-8" dirty="0">
                <a:solidFill>
                  <a:srgbClr val="000000"/>
                </a:solidFill>
                <a:latin typeface="BIZ UDPゴシック" panose="020B0400000000000000" pitchFamily="50" charset="-128"/>
                <a:ea typeface="BIZ UDPゴシック" panose="020B0400000000000000" pitchFamily="50" charset="-128"/>
                <a:cs typeface="Open Sans"/>
                <a:sym typeface="Open Sans"/>
              </a:rPr>
              <a:t>Point 3 </a:t>
            </a:r>
          </a:p>
        </p:txBody>
      </p:sp>
      <p:grpSp>
        <p:nvGrpSpPr>
          <p:cNvPr id="2" name="Group 2"/>
          <p:cNvGrpSpPr>
            <a:grpSpLocks noChangeAspect="1"/>
          </p:cNvGrpSpPr>
          <p:nvPr/>
        </p:nvGrpSpPr>
        <p:grpSpPr>
          <a:xfrm>
            <a:off x="1293793" y="2489848"/>
            <a:ext cx="956120" cy="739340"/>
            <a:chOff x="0" y="0"/>
            <a:chExt cx="956120" cy="739343"/>
          </a:xfrm>
        </p:grpSpPr>
        <p:sp>
          <p:nvSpPr>
            <p:cNvPr id="3" name="Freeform 3"/>
            <p:cNvSpPr/>
            <p:nvPr/>
          </p:nvSpPr>
          <p:spPr>
            <a:xfrm>
              <a:off x="63500" y="120015"/>
              <a:ext cx="829183" cy="555879"/>
            </a:xfrm>
            <a:custGeom>
              <a:avLst/>
              <a:gdLst/>
              <a:ahLst/>
              <a:cxnLst/>
              <a:rect l="l" t="t" r="r" b="b"/>
              <a:pathLst>
                <a:path w="829183" h="555879">
                  <a:moveTo>
                    <a:pt x="772541" y="0"/>
                  </a:moveTo>
                  <a:lnTo>
                    <a:pt x="772541" y="461645"/>
                  </a:lnTo>
                  <a:lnTo>
                    <a:pt x="56515" y="461645"/>
                  </a:lnTo>
                  <a:lnTo>
                    <a:pt x="56515" y="0"/>
                  </a:lnTo>
                  <a:lnTo>
                    <a:pt x="0" y="0"/>
                  </a:lnTo>
                  <a:lnTo>
                    <a:pt x="0" y="527558"/>
                  </a:lnTo>
                  <a:lnTo>
                    <a:pt x="329819" y="527558"/>
                  </a:lnTo>
                  <a:cubicBezTo>
                    <a:pt x="329819" y="543560"/>
                    <a:pt x="342011" y="555879"/>
                    <a:pt x="358140" y="555879"/>
                  </a:cubicBezTo>
                  <a:lnTo>
                    <a:pt x="471170" y="555879"/>
                  </a:lnTo>
                  <a:cubicBezTo>
                    <a:pt x="487172" y="555879"/>
                    <a:pt x="499491" y="543687"/>
                    <a:pt x="499491" y="527558"/>
                  </a:cubicBezTo>
                  <a:lnTo>
                    <a:pt x="829183" y="527558"/>
                  </a:lnTo>
                  <a:lnTo>
                    <a:pt x="829183" y="0"/>
                  </a:lnTo>
                  <a:lnTo>
                    <a:pt x="772541" y="0"/>
                  </a:lnTo>
                  <a:close/>
                </a:path>
              </a:pathLst>
            </a:custGeom>
            <a:solidFill>
              <a:srgbClr val="2E8EA8"/>
            </a:solidFill>
          </p:spPr>
        </p:sp>
        <p:sp>
          <p:nvSpPr>
            <p:cNvPr id="4" name="Freeform 4"/>
            <p:cNvSpPr/>
            <p:nvPr/>
          </p:nvSpPr>
          <p:spPr>
            <a:xfrm>
              <a:off x="157734" y="63500"/>
              <a:ext cx="640715" cy="480441"/>
            </a:xfrm>
            <a:custGeom>
              <a:avLst/>
              <a:gdLst/>
              <a:ahLst/>
              <a:cxnLst/>
              <a:rect l="l" t="t" r="r" b="b"/>
              <a:pathLst>
                <a:path w="640715" h="480441">
                  <a:moveTo>
                    <a:pt x="640715" y="0"/>
                  </a:moveTo>
                  <a:lnTo>
                    <a:pt x="0" y="0"/>
                  </a:lnTo>
                  <a:lnTo>
                    <a:pt x="0" y="480441"/>
                  </a:lnTo>
                  <a:lnTo>
                    <a:pt x="640715" y="480441"/>
                  </a:lnTo>
                  <a:lnTo>
                    <a:pt x="640715" y="0"/>
                  </a:lnTo>
                  <a:close/>
                  <a:moveTo>
                    <a:pt x="56515" y="56515"/>
                  </a:moveTo>
                  <a:lnTo>
                    <a:pt x="301498" y="56515"/>
                  </a:lnTo>
                  <a:lnTo>
                    <a:pt x="301498" y="423926"/>
                  </a:lnTo>
                  <a:lnTo>
                    <a:pt x="56515" y="423926"/>
                  </a:lnTo>
                  <a:lnTo>
                    <a:pt x="56515" y="56515"/>
                  </a:lnTo>
                  <a:close/>
                  <a:moveTo>
                    <a:pt x="584200" y="423926"/>
                  </a:moveTo>
                  <a:lnTo>
                    <a:pt x="339217" y="423926"/>
                  </a:lnTo>
                  <a:lnTo>
                    <a:pt x="339217" y="56515"/>
                  </a:lnTo>
                  <a:lnTo>
                    <a:pt x="584200" y="56515"/>
                  </a:lnTo>
                  <a:lnTo>
                    <a:pt x="584200" y="423926"/>
                  </a:lnTo>
                  <a:close/>
                </a:path>
              </a:pathLst>
            </a:custGeom>
            <a:solidFill>
              <a:srgbClr val="2E8EA8"/>
            </a:solidFill>
          </p:spPr>
        </p:sp>
        <p:sp>
          <p:nvSpPr>
            <p:cNvPr id="5" name="Freeform 5"/>
            <p:cNvSpPr/>
            <p:nvPr/>
          </p:nvSpPr>
          <p:spPr>
            <a:xfrm>
              <a:off x="553466" y="214249"/>
              <a:ext cx="131826" cy="28194"/>
            </a:xfrm>
            <a:custGeom>
              <a:avLst/>
              <a:gdLst/>
              <a:ahLst/>
              <a:cxnLst/>
              <a:rect l="l" t="t" r="r" b="b"/>
              <a:pathLst>
                <a:path w="131826" h="28194">
                  <a:moveTo>
                    <a:pt x="0" y="28194"/>
                  </a:moveTo>
                  <a:lnTo>
                    <a:pt x="131826" y="28194"/>
                  </a:lnTo>
                  <a:lnTo>
                    <a:pt x="131826" y="0"/>
                  </a:lnTo>
                  <a:lnTo>
                    <a:pt x="0" y="0"/>
                  </a:lnTo>
                  <a:close/>
                </a:path>
              </a:pathLst>
            </a:custGeom>
            <a:solidFill>
              <a:srgbClr val="2E8EA8"/>
            </a:solidFill>
          </p:spPr>
        </p:sp>
        <p:sp>
          <p:nvSpPr>
            <p:cNvPr id="6" name="Freeform 6"/>
            <p:cNvSpPr/>
            <p:nvPr/>
          </p:nvSpPr>
          <p:spPr>
            <a:xfrm>
              <a:off x="553466" y="270764"/>
              <a:ext cx="131826" cy="28194"/>
            </a:xfrm>
            <a:custGeom>
              <a:avLst/>
              <a:gdLst/>
              <a:ahLst/>
              <a:cxnLst/>
              <a:rect l="l" t="t" r="r" b="b"/>
              <a:pathLst>
                <a:path w="131826" h="28194">
                  <a:moveTo>
                    <a:pt x="0" y="28194"/>
                  </a:moveTo>
                  <a:lnTo>
                    <a:pt x="131826" y="28194"/>
                  </a:lnTo>
                  <a:lnTo>
                    <a:pt x="131826" y="0"/>
                  </a:lnTo>
                  <a:lnTo>
                    <a:pt x="0" y="0"/>
                  </a:lnTo>
                  <a:close/>
                </a:path>
              </a:pathLst>
            </a:custGeom>
            <a:solidFill>
              <a:srgbClr val="2E8EA8"/>
            </a:solidFill>
          </p:spPr>
        </p:sp>
        <p:sp>
          <p:nvSpPr>
            <p:cNvPr id="7" name="Freeform 7"/>
            <p:cNvSpPr/>
            <p:nvPr/>
          </p:nvSpPr>
          <p:spPr>
            <a:xfrm>
              <a:off x="553466" y="327279"/>
              <a:ext cx="91440" cy="28321"/>
            </a:xfrm>
            <a:custGeom>
              <a:avLst/>
              <a:gdLst/>
              <a:ahLst/>
              <a:cxnLst/>
              <a:rect l="l" t="t" r="r" b="b"/>
              <a:pathLst>
                <a:path w="91440" h="28321">
                  <a:moveTo>
                    <a:pt x="0" y="0"/>
                  </a:moveTo>
                  <a:lnTo>
                    <a:pt x="91440" y="0"/>
                  </a:lnTo>
                  <a:lnTo>
                    <a:pt x="91440" y="28321"/>
                  </a:lnTo>
                  <a:lnTo>
                    <a:pt x="0" y="28321"/>
                  </a:lnTo>
                  <a:close/>
                </a:path>
              </a:pathLst>
            </a:custGeom>
            <a:solidFill>
              <a:srgbClr val="2E8EA8"/>
            </a:solidFill>
          </p:spPr>
        </p:sp>
      </p:grpSp>
      <p:sp>
        <p:nvSpPr>
          <p:cNvPr id="9" name="Freeform 9"/>
          <p:cNvSpPr/>
          <p:nvPr/>
        </p:nvSpPr>
        <p:spPr>
          <a:xfrm>
            <a:off x="2385196" y="2498935"/>
            <a:ext cx="946147" cy="688591"/>
          </a:xfrm>
          <a:custGeom>
            <a:avLst/>
            <a:gdLst/>
            <a:ahLst/>
            <a:cxnLst/>
            <a:rect l="l" t="t" r="r" b="b"/>
            <a:pathLst>
              <a:path w="946147" h="688591">
                <a:moveTo>
                  <a:pt x="0" y="0"/>
                </a:moveTo>
                <a:lnTo>
                  <a:pt x="946147" y="0"/>
                </a:lnTo>
                <a:lnTo>
                  <a:pt x="946147" y="688591"/>
                </a:lnTo>
                <a:lnTo>
                  <a:pt x="0" y="68859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10" name="Group 10"/>
          <p:cNvGrpSpPr>
            <a:grpSpLocks noChangeAspect="1"/>
          </p:cNvGrpSpPr>
          <p:nvPr/>
        </p:nvGrpSpPr>
        <p:grpSpPr>
          <a:xfrm>
            <a:off x="5307922" y="2565019"/>
            <a:ext cx="1383542" cy="1272990"/>
            <a:chOff x="0" y="0"/>
            <a:chExt cx="926440" cy="852424"/>
          </a:xfrm>
        </p:grpSpPr>
        <p:sp>
          <p:nvSpPr>
            <p:cNvPr id="11" name="Freeform 11"/>
            <p:cNvSpPr/>
            <p:nvPr/>
          </p:nvSpPr>
          <p:spPr>
            <a:xfrm>
              <a:off x="359156" y="568452"/>
              <a:ext cx="85598" cy="85598"/>
            </a:xfrm>
            <a:custGeom>
              <a:avLst/>
              <a:gdLst/>
              <a:ahLst/>
              <a:cxnLst/>
              <a:rect l="l" t="t" r="r" b="b"/>
              <a:pathLst>
                <a:path w="85598" h="85598">
                  <a:moveTo>
                    <a:pt x="85598" y="42799"/>
                  </a:moveTo>
                  <a:cubicBezTo>
                    <a:pt x="85598" y="66421"/>
                    <a:pt x="66421" y="85598"/>
                    <a:pt x="42799" y="85598"/>
                  </a:cubicBezTo>
                  <a:cubicBezTo>
                    <a:pt x="19177" y="85598"/>
                    <a:pt x="0" y="66421"/>
                    <a:pt x="0" y="42799"/>
                  </a:cubicBezTo>
                  <a:cubicBezTo>
                    <a:pt x="0" y="19177"/>
                    <a:pt x="19177" y="0"/>
                    <a:pt x="42799" y="0"/>
                  </a:cubicBezTo>
                  <a:cubicBezTo>
                    <a:pt x="66421" y="0"/>
                    <a:pt x="85598" y="19177"/>
                    <a:pt x="85598" y="42799"/>
                  </a:cubicBezTo>
                  <a:close/>
                </a:path>
              </a:pathLst>
            </a:custGeom>
            <a:solidFill>
              <a:srgbClr val="2E8EA8"/>
            </a:solidFill>
          </p:spPr>
        </p:sp>
        <p:sp>
          <p:nvSpPr>
            <p:cNvPr id="12" name="Freeform 12"/>
            <p:cNvSpPr/>
            <p:nvPr/>
          </p:nvSpPr>
          <p:spPr>
            <a:xfrm>
              <a:off x="316357" y="665734"/>
              <a:ext cx="169672" cy="85471"/>
            </a:xfrm>
            <a:custGeom>
              <a:avLst/>
              <a:gdLst/>
              <a:ahLst/>
              <a:cxnLst/>
              <a:rect l="l" t="t" r="r" b="b"/>
              <a:pathLst>
                <a:path w="169672" h="85471">
                  <a:moveTo>
                    <a:pt x="169672" y="85471"/>
                  </a:moveTo>
                  <a:lnTo>
                    <a:pt x="169672" y="42672"/>
                  </a:lnTo>
                  <a:cubicBezTo>
                    <a:pt x="169545" y="36068"/>
                    <a:pt x="166370" y="29718"/>
                    <a:pt x="161163" y="25654"/>
                  </a:cubicBezTo>
                  <a:cubicBezTo>
                    <a:pt x="148844" y="16129"/>
                    <a:pt x="134747" y="9271"/>
                    <a:pt x="119761" y="5334"/>
                  </a:cubicBezTo>
                  <a:cubicBezTo>
                    <a:pt x="108458" y="1905"/>
                    <a:pt x="96647" y="127"/>
                    <a:pt x="84836" y="0"/>
                  </a:cubicBezTo>
                  <a:cubicBezTo>
                    <a:pt x="73025" y="127"/>
                    <a:pt x="61214" y="1905"/>
                    <a:pt x="49911" y="5334"/>
                  </a:cubicBezTo>
                  <a:cubicBezTo>
                    <a:pt x="35052" y="9779"/>
                    <a:pt x="21082" y="16637"/>
                    <a:pt x="8509" y="25654"/>
                  </a:cubicBezTo>
                  <a:cubicBezTo>
                    <a:pt x="3302" y="29845"/>
                    <a:pt x="127" y="36068"/>
                    <a:pt x="0" y="42672"/>
                  </a:cubicBezTo>
                  <a:lnTo>
                    <a:pt x="0" y="85471"/>
                  </a:lnTo>
                  <a:close/>
                </a:path>
              </a:pathLst>
            </a:custGeom>
            <a:solidFill>
              <a:srgbClr val="2E8EA8"/>
            </a:solidFill>
          </p:spPr>
        </p:sp>
        <p:sp>
          <p:nvSpPr>
            <p:cNvPr id="13" name="Freeform 13"/>
            <p:cNvSpPr/>
            <p:nvPr/>
          </p:nvSpPr>
          <p:spPr>
            <a:xfrm>
              <a:off x="546227" y="568452"/>
              <a:ext cx="85598" cy="85598"/>
            </a:xfrm>
            <a:custGeom>
              <a:avLst/>
              <a:gdLst/>
              <a:ahLst/>
              <a:cxnLst/>
              <a:rect l="l" t="t" r="r" b="b"/>
              <a:pathLst>
                <a:path w="85598" h="85598">
                  <a:moveTo>
                    <a:pt x="85598" y="42799"/>
                  </a:moveTo>
                  <a:cubicBezTo>
                    <a:pt x="85598" y="66421"/>
                    <a:pt x="66421" y="85598"/>
                    <a:pt x="42799" y="85598"/>
                  </a:cubicBezTo>
                  <a:cubicBezTo>
                    <a:pt x="19177" y="85598"/>
                    <a:pt x="0" y="66421"/>
                    <a:pt x="0" y="42799"/>
                  </a:cubicBezTo>
                  <a:cubicBezTo>
                    <a:pt x="0" y="19177"/>
                    <a:pt x="19177" y="0"/>
                    <a:pt x="42799" y="0"/>
                  </a:cubicBezTo>
                  <a:cubicBezTo>
                    <a:pt x="66421" y="0"/>
                    <a:pt x="85598" y="19177"/>
                    <a:pt x="85598" y="42799"/>
                  </a:cubicBezTo>
                  <a:close/>
                </a:path>
              </a:pathLst>
            </a:custGeom>
            <a:solidFill>
              <a:srgbClr val="2E8EA8"/>
            </a:solidFill>
          </p:spPr>
        </p:sp>
        <p:sp>
          <p:nvSpPr>
            <p:cNvPr id="14" name="Freeform 14"/>
            <p:cNvSpPr/>
            <p:nvPr/>
          </p:nvSpPr>
          <p:spPr>
            <a:xfrm>
              <a:off x="504825" y="665734"/>
              <a:ext cx="169672" cy="85471"/>
            </a:xfrm>
            <a:custGeom>
              <a:avLst/>
              <a:gdLst/>
              <a:ahLst/>
              <a:cxnLst/>
              <a:rect l="l" t="t" r="r" b="b"/>
              <a:pathLst>
                <a:path w="169672" h="85471">
                  <a:moveTo>
                    <a:pt x="169672" y="85471"/>
                  </a:moveTo>
                  <a:lnTo>
                    <a:pt x="169672" y="42672"/>
                  </a:lnTo>
                  <a:cubicBezTo>
                    <a:pt x="169545" y="36068"/>
                    <a:pt x="166370" y="29718"/>
                    <a:pt x="161163" y="25654"/>
                  </a:cubicBezTo>
                  <a:cubicBezTo>
                    <a:pt x="148844" y="16129"/>
                    <a:pt x="134747" y="9271"/>
                    <a:pt x="119761" y="5334"/>
                  </a:cubicBezTo>
                  <a:cubicBezTo>
                    <a:pt x="108458" y="1905"/>
                    <a:pt x="96647" y="127"/>
                    <a:pt x="84836" y="0"/>
                  </a:cubicBezTo>
                  <a:cubicBezTo>
                    <a:pt x="73025" y="127"/>
                    <a:pt x="61214" y="1905"/>
                    <a:pt x="49911" y="5334"/>
                  </a:cubicBezTo>
                  <a:cubicBezTo>
                    <a:pt x="35052" y="9779"/>
                    <a:pt x="21082" y="16637"/>
                    <a:pt x="8509" y="25654"/>
                  </a:cubicBezTo>
                  <a:cubicBezTo>
                    <a:pt x="3302" y="29845"/>
                    <a:pt x="127" y="36068"/>
                    <a:pt x="0" y="42672"/>
                  </a:cubicBezTo>
                  <a:lnTo>
                    <a:pt x="0" y="85471"/>
                  </a:lnTo>
                  <a:close/>
                </a:path>
              </a:pathLst>
            </a:custGeom>
            <a:solidFill>
              <a:srgbClr val="2E8EA8"/>
            </a:solidFill>
          </p:spPr>
        </p:sp>
        <p:sp>
          <p:nvSpPr>
            <p:cNvPr id="15" name="Freeform 15"/>
            <p:cNvSpPr/>
            <p:nvPr/>
          </p:nvSpPr>
          <p:spPr>
            <a:xfrm>
              <a:off x="734695" y="568452"/>
              <a:ext cx="85598" cy="85598"/>
            </a:xfrm>
            <a:custGeom>
              <a:avLst/>
              <a:gdLst/>
              <a:ahLst/>
              <a:cxnLst/>
              <a:rect l="l" t="t" r="r" b="b"/>
              <a:pathLst>
                <a:path w="85598" h="85598">
                  <a:moveTo>
                    <a:pt x="85598" y="42799"/>
                  </a:moveTo>
                  <a:cubicBezTo>
                    <a:pt x="85598" y="66421"/>
                    <a:pt x="66421" y="85598"/>
                    <a:pt x="42799" y="85598"/>
                  </a:cubicBezTo>
                  <a:cubicBezTo>
                    <a:pt x="19177" y="85598"/>
                    <a:pt x="0" y="66421"/>
                    <a:pt x="0" y="42799"/>
                  </a:cubicBezTo>
                  <a:cubicBezTo>
                    <a:pt x="0" y="19177"/>
                    <a:pt x="19177" y="0"/>
                    <a:pt x="42799" y="0"/>
                  </a:cubicBezTo>
                  <a:cubicBezTo>
                    <a:pt x="66421" y="0"/>
                    <a:pt x="85598" y="19177"/>
                    <a:pt x="85598" y="42799"/>
                  </a:cubicBezTo>
                  <a:close/>
                </a:path>
              </a:pathLst>
            </a:custGeom>
            <a:solidFill>
              <a:srgbClr val="2E8EA8"/>
            </a:solidFill>
          </p:spPr>
        </p:sp>
        <p:sp>
          <p:nvSpPr>
            <p:cNvPr id="16" name="Freeform 16"/>
            <p:cNvSpPr/>
            <p:nvPr/>
          </p:nvSpPr>
          <p:spPr>
            <a:xfrm>
              <a:off x="693293" y="665734"/>
              <a:ext cx="169672" cy="85471"/>
            </a:xfrm>
            <a:custGeom>
              <a:avLst/>
              <a:gdLst/>
              <a:ahLst/>
              <a:cxnLst/>
              <a:rect l="l" t="t" r="r" b="b"/>
              <a:pathLst>
                <a:path w="169672" h="85471">
                  <a:moveTo>
                    <a:pt x="169672" y="85471"/>
                  </a:moveTo>
                  <a:lnTo>
                    <a:pt x="169672" y="42672"/>
                  </a:lnTo>
                  <a:cubicBezTo>
                    <a:pt x="169545" y="36068"/>
                    <a:pt x="166497" y="29718"/>
                    <a:pt x="161163" y="25654"/>
                  </a:cubicBezTo>
                  <a:cubicBezTo>
                    <a:pt x="148844" y="16129"/>
                    <a:pt x="134747" y="9271"/>
                    <a:pt x="119761" y="5334"/>
                  </a:cubicBezTo>
                  <a:cubicBezTo>
                    <a:pt x="108458" y="1905"/>
                    <a:pt x="96647" y="127"/>
                    <a:pt x="84836" y="0"/>
                  </a:cubicBezTo>
                  <a:cubicBezTo>
                    <a:pt x="73025" y="127"/>
                    <a:pt x="61214" y="1905"/>
                    <a:pt x="49911" y="5334"/>
                  </a:cubicBezTo>
                  <a:cubicBezTo>
                    <a:pt x="35052" y="9779"/>
                    <a:pt x="21082" y="16637"/>
                    <a:pt x="8509" y="25654"/>
                  </a:cubicBezTo>
                  <a:cubicBezTo>
                    <a:pt x="3302" y="29845"/>
                    <a:pt x="127" y="36068"/>
                    <a:pt x="0" y="42672"/>
                  </a:cubicBezTo>
                  <a:lnTo>
                    <a:pt x="0" y="85471"/>
                  </a:lnTo>
                  <a:close/>
                </a:path>
              </a:pathLst>
            </a:custGeom>
            <a:solidFill>
              <a:srgbClr val="2E8EA8"/>
            </a:solidFill>
          </p:spPr>
        </p:sp>
        <p:sp>
          <p:nvSpPr>
            <p:cNvPr id="17" name="Freeform 17"/>
            <p:cNvSpPr/>
            <p:nvPr/>
          </p:nvSpPr>
          <p:spPr>
            <a:xfrm>
              <a:off x="161290" y="159766"/>
              <a:ext cx="112014" cy="112014"/>
            </a:xfrm>
            <a:custGeom>
              <a:avLst/>
              <a:gdLst/>
              <a:ahLst/>
              <a:cxnLst/>
              <a:rect l="l" t="t" r="r" b="b"/>
              <a:pathLst>
                <a:path w="112014" h="112014">
                  <a:moveTo>
                    <a:pt x="112014" y="56007"/>
                  </a:moveTo>
                  <a:cubicBezTo>
                    <a:pt x="112014" y="86868"/>
                    <a:pt x="86995" y="112014"/>
                    <a:pt x="56007" y="112014"/>
                  </a:cubicBezTo>
                  <a:cubicBezTo>
                    <a:pt x="25019" y="112014"/>
                    <a:pt x="0" y="86995"/>
                    <a:pt x="0" y="56007"/>
                  </a:cubicBezTo>
                  <a:cubicBezTo>
                    <a:pt x="0" y="25019"/>
                    <a:pt x="25019" y="0"/>
                    <a:pt x="56007" y="0"/>
                  </a:cubicBezTo>
                  <a:cubicBezTo>
                    <a:pt x="86995" y="0"/>
                    <a:pt x="112014" y="25019"/>
                    <a:pt x="112014" y="56007"/>
                  </a:cubicBezTo>
                  <a:close/>
                </a:path>
              </a:pathLst>
            </a:custGeom>
            <a:solidFill>
              <a:srgbClr val="2E8EA8"/>
            </a:solidFill>
          </p:spPr>
        </p:sp>
        <p:sp>
          <p:nvSpPr>
            <p:cNvPr id="18" name="Freeform 18"/>
            <p:cNvSpPr/>
            <p:nvPr/>
          </p:nvSpPr>
          <p:spPr>
            <a:xfrm>
              <a:off x="63373" y="188722"/>
              <a:ext cx="489458" cy="600202"/>
            </a:xfrm>
            <a:custGeom>
              <a:avLst/>
              <a:gdLst/>
              <a:ahLst/>
              <a:cxnLst/>
              <a:rect l="l" t="t" r="r" b="b"/>
              <a:pathLst>
                <a:path w="489458" h="600202">
                  <a:moveTo>
                    <a:pt x="483997" y="5461"/>
                  </a:moveTo>
                  <a:cubicBezTo>
                    <a:pt x="478409" y="0"/>
                    <a:pt x="469519" y="0"/>
                    <a:pt x="464058" y="5461"/>
                  </a:cubicBezTo>
                  <a:lnTo>
                    <a:pt x="342265" y="127127"/>
                  </a:lnTo>
                  <a:cubicBezTo>
                    <a:pt x="332486" y="124333"/>
                    <a:pt x="322072" y="127000"/>
                    <a:pt x="314833" y="134112"/>
                  </a:cubicBezTo>
                  <a:cubicBezTo>
                    <a:pt x="312801" y="136144"/>
                    <a:pt x="277749" y="193548"/>
                    <a:pt x="277749" y="193548"/>
                  </a:cubicBezTo>
                  <a:lnTo>
                    <a:pt x="267208" y="148590"/>
                  </a:lnTo>
                  <a:cubicBezTo>
                    <a:pt x="265811" y="142748"/>
                    <a:pt x="262890" y="137414"/>
                    <a:pt x="258826" y="133096"/>
                  </a:cubicBezTo>
                  <a:cubicBezTo>
                    <a:pt x="241427" y="118999"/>
                    <a:pt x="221488" y="108585"/>
                    <a:pt x="200025" y="102362"/>
                  </a:cubicBezTo>
                  <a:cubicBezTo>
                    <a:pt x="184912" y="99060"/>
                    <a:pt x="169418" y="97282"/>
                    <a:pt x="153924" y="96774"/>
                  </a:cubicBezTo>
                  <a:cubicBezTo>
                    <a:pt x="138303" y="97028"/>
                    <a:pt x="122809" y="99314"/>
                    <a:pt x="107696" y="103759"/>
                  </a:cubicBezTo>
                  <a:cubicBezTo>
                    <a:pt x="86106" y="109474"/>
                    <a:pt x="66040" y="119888"/>
                    <a:pt x="49022" y="134493"/>
                  </a:cubicBezTo>
                  <a:cubicBezTo>
                    <a:pt x="44831" y="138811"/>
                    <a:pt x="42037" y="144145"/>
                    <a:pt x="40640" y="149987"/>
                  </a:cubicBezTo>
                  <a:cubicBezTo>
                    <a:pt x="40640" y="149987"/>
                    <a:pt x="0" y="320548"/>
                    <a:pt x="0" y="323342"/>
                  </a:cubicBezTo>
                  <a:cubicBezTo>
                    <a:pt x="0" y="338963"/>
                    <a:pt x="12700" y="351663"/>
                    <a:pt x="28321" y="351663"/>
                  </a:cubicBezTo>
                  <a:cubicBezTo>
                    <a:pt x="40767" y="351282"/>
                    <a:pt x="51689" y="342773"/>
                    <a:pt x="54864" y="330708"/>
                  </a:cubicBezTo>
                  <a:lnTo>
                    <a:pt x="84201" y="209042"/>
                  </a:lnTo>
                  <a:lnTo>
                    <a:pt x="84201" y="600202"/>
                  </a:lnTo>
                  <a:lnTo>
                    <a:pt x="139827" y="600202"/>
                  </a:lnTo>
                  <a:lnTo>
                    <a:pt x="139827" y="348615"/>
                  </a:lnTo>
                  <a:lnTo>
                    <a:pt x="168148" y="348615"/>
                  </a:lnTo>
                  <a:lnTo>
                    <a:pt x="168148" y="600202"/>
                  </a:lnTo>
                  <a:lnTo>
                    <a:pt x="223774" y="600202"/>
                  </a:lnTo>
                  <a:lnTo>
                    <a:pt x="223774" y="207391"/>
                  </a:lnTo>
                  <a:lnTo>
                    <a:pt x="234188" y="251714"/>
                  </a:lnTo>
                  <a:cubicBezTo>
                    <a:pt x="234950" y="254762"/>
                    <a:pt x="236982" y="257302"/>
                    <a:pt x="239776" y="258826"/>
                  </a:cubicBezTo>
                  <a:cubicBezTo>
                    <a:pt x="250571" y="267081"/>
                    <a:pt x="263779" y="271780"/>
                    <a:pt x="277495" y="272161"/>
                  </a:cubicBezTo>
                  <a:cubicBezTo>
                    <a:pt x="286385" y="273431"/>
                    <a:pt x="295148" y="269367"/>
                    <a:pt x="300101" y="261874"/>
                  </a:cubicBezTo>
                  <a:lnTo>
                    <a:pt x="357632" y="167640"/>
                  </a:lnTo>
                  <a:cubicBezTo>
                    <a:pt x="361315" y="161798"/>
                    <a:pt x="362712" y="154940"/>
                    <a:pt x="361442" y="148082"/>
                  </a:cubicBezTo>
                  <a:lnTo>
                    <a:pt x="483870" y="25654"/>
                  </a:lnTo>
                  <a:cubicBezTo>
                    <a:pt x="489458" y="20066"/>
                    <a:pt x="489458" y="11176"/>
                    <a:pt x="483997" y="5588"/>
                  </a:cubicBezTo>
                  <a:close/>
                </a:path>
              </a:pathLst>
            </a:custGeom>
            <a:solidFill>
              <a:srgbClr val="2E8EA8"/>
            </a:solidFill>
          </p:spPr>
        </p:sp>
        <p:sp>
          <p:nvSpPr>
            <p:cNvPr id="19" name="Freeform 19"/>
            <p:cNvSpPr/>
            <p:nvPr/>
          </p:nvSpPr>
          <p:spPr>
            <a:xfrm>
              <a:off x="241046" y="63500"/>
              <a:ext cx="537083" cy="386334"/>
            </a:xfrm>
            <a:custGeom>
              <a:avLst/>
              <a:gdLst/>
              <a:ahLst/>
              <a:cxnLst/>
              <a:rect l="l" t="t" r="r" b="b"/>
              <a:pathLst>
                <a:path w="537083" h="386334">
                  <a:moveTo>
                    <a:pt x="499364" y="0"/>
                  </a:moveTo>
                  <a:lnTo>
                    <a:pt x="37719" y="0"/>
                  </a:lnTo>
                  <a:cubicBezTo>
                    <a:pt x="16891" y="0"/>
                    <a:pt x="0" y="16891"/>
                    <a:pt x="0" y="37719"/>
                  </a:cubicBezTo>
                  <a:lnTo>
                    <a:pt x="0" y="71628"/>
                  </a:lnTo>
                  <a:cubicBezTo>
                    <a:pt x="14351" y="75565"/>
                    <a:pt x="27432" y="83312"/>
                    <a:pt x="37719" y="94234"/>
                  </a:cubicBezTo>
                  <a:lnTo>
                    <a:pt x="37719" y="37719"/>
                  </a:lnTo>
                  <a:lnTo>
                    <a:pt x="499364" y="37719"/>
                  </a:lnTo>
                  <a:lnTo>
                    <a:pt x="499364" y="348615"/>
                  </a:lnTo>
                  <a:lnTo>
                    <a:pt x="177800" y="348615"/>
                  </a:lnTo>
                  <a:lnTo>
                    <a:pt x="154813" y="386334"/>
                  </a:lnTo>
                  <a:lnTo>
                    <a:pt x="499364" y="386334"/>
                  </a:lnTo>
                  <a:cubicBezTo>
                    <a:pt x="520192" y="386334"/>
                    <a:pt x="537083" y="369443"/>
                    <a:pt x="537083" y="348615"/>
                  </a:cubicBezTo>
                  <a:lnTo>
                    <a:pt x="537083" y="37719"/>
                  </a:lnTo>
                  <a:cubicBezTo>
                    <a:pt x="537083" y="16891"/>
                    <a:pt x="520192" y="0"/>
                    <a:pt x="499364" y="0"/>
                  </a:cubicBezTo>
                  <a:close/>
                </a:path>
              </a:pathLst>
            </a:custGeom>
            <a:solidFill>
              <a:srgbClr val="2E8EA8"/>
            </a:solidFill>
          </p:spPr>
        </p:sp>
      </p:grpSp>
      <p:sp>
        <p:nvSpPr>
          <p:cNvPr id="36" name="TextBox 36"/>
          <p:cNvSpPr txBox="1"/>
          <p:nvPr/>
        </p:nvSpPr>
        <p:spPr>
          <a:xfrm>
            <a:off x="8291553" y="1814455"/>
            <a:ext cx="2330458" cy="306302"/>
          </a:xfrm>
          <a:prstGeom prst="rect">
            <a:avLst/>
          </a:prstGeom>
        </p:spPr>
        <p:txBody>
          <a:bodyPr wrap="square" lIns="0" tIns="0" rIns="0" bIns="0" rtlCol="0" anchor="t">
            <a:spAutoFit/>
          </a:bodyPr>
          <a:lstStyle/>
          <a:p>
            <a:pPr algn="l">
              <a:lnSpc>
                <a:spcPts val="2805"/>
              </a:lnSpc>
            </a:pPr>
            <a:r>
              <a:rPr lang="ja-JP" altLang="en-US" sz="2004" b="1" dirty="0">
                <a:solidFill>
                  <a:srgbClr val="000000"/>
                </a:solidFill>
                <a:latin typeface="BIZ UDPゴシック" panose="020B0400000000000000" pitchFamily="50" charset="-128"/>
                <a:ea typeface="BIZ UDPゴシック" panose="020B0400000000000000" pitchFamily="50" charset="-128"/>
                <a:cs typeface="Arimo"/>
                <a:sym typeface="Arimo"/>
              </a:rPr>
              <a:t>切れ目ない</a:t>
            </a:r>
            <a:r>
              <a:rPr lang="en-US" sz="2004" b="1" dirty="0" err="1">
                <a:solidFill>
                  <a:srgbClr val="000000"/>
                </a:solidFill>
                <a:latin typeface="BIZ UDPゴシック" panose="020B0400000000000000" pitchFamily="50" charset="-128"/>
                <a:ea typeface="BIZ UDPゴシック" panose="020B0400000000000000" pitchFamily="50" charset="-128"/>
                <a:cs typeface="Arimo"/>
                <a:sym typeface="Arimo"/>
              </a:rPr>
              <a:t>支援</a:t>
            </a:r>
            <a:endParaRPr lang="en-US" sz="2004" b="1"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pic>
        <p:nvPicPr>
          <p:cNvPr id="43" name="グラフィックス 42" descr="実行 単色塗りつぶし">
            <a:extLst>
              <a:ext uri="{FF2B5EF4-FFF2-40B4-BE49-F238E27FC236}">
                <a16:creationId xmlns:a16="http://schemas.microsoft.com/office/drawing/2014/main" id="{EB2EEB0D-8BB8-407D-A658-A4EE5E197193}"/>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136675" y="2517937"/>
            <a:ext cx="978602" cy="978602"/>
          </a:xfrm>
          <a:prstGeom prst="rect">
            <a:avLst/>
          </a:prstGeom>
        </p:spPr>
      </p:pic>
      <p:pic>
        <p:nvPicPr>
          <p:cNvPr id="44" name="グラフィックス 43" descr="実行 単色塗りつぶし">
            <a:extLst>
              <a:ext uri="{FF2B5EF4-FFF2-40B4-BE49-F238E27FC236}">
                <a16:creationId xmlns:a16="http://schemas.microsoft.com/office/drawing/2014/main" id="{89E1AB3E-DE7C-45FE-82E7-6E282A6A856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548768" y="2788805"/>
            <a:ext cx="978602" cy="978602"/>
          </a:xfrm>
          <a:prstGeom prst="rect">
            <a:avLst/>
          </a:prstGeom>
        </p:spPr>
      </p:pic>
      <p:sp>
        <p:nvSpPr>
          <p:cNvPr id="22" name="タイトル 1">
            <a:extLst>
              <a:ext uri="{FF2B5EF4-FFF2-40B4-BE49-F238E27FC236}">
                <a16:creationId xmlns:a16="http://schemas.microsoft.com/office/drawing/2014/main" id="{B02ED9FC-F2DE-9B96-A758-F48580FFBB5C}"/>
              </a:ext>
            </a:extLst>
          </p:cNvPr>
          <p:cNvSpPr txBox="1">
            <a:spLocks/>
          </p:cNvSpPr>
          <p:nvPr/>
        </p:nvSpPr>
        <p:spPr>
          <a:xfrm>
            <a:off x="-14602" y="355891"/>
            <a:ext cx="12192000" cy="765816"/>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ts val="2805"/>
              </a:lnSpc>
            </a:pPr>
            <a:r>
              <a:rPr lang="ja-JP" altLang="en-US" sz="2000" dirty="0">
                <a:latin typeface="HGP創英角ｺﾞｼｯｸUB" panose="020B0900000000000000" pitchFamily="50" charset="-128"/>
                <a:ea typeface="HGP創英角ｺﾞｼｯｸUB" panose="020B0900000000000000" pitchFamily="50" charset="-128"/>
              </a:rPr>
              <a:t>本事業のポイントは、</a:t>
            </a:r>
            <a:endParaRPr lang="en-US" altLang="ja-JP" sz="2000" dirty="0">
              <a:latin typeface="HGP創英角ｺﾞｼｯｸUB" panose="020B0900000000000000" pitchFamily="50" charset="-128"/>
              <a:ea typeface="HGP創英角ｺﾞｼｯｸUB" panose="020B0900000000000000" pitchFamily="50" charset="-128"/>
            </a:endParaRPr>
          </a:p>
          <a:p>
            <a:pPr algn="l">
              <a:lnSpc>
                <a:spcPts val="2805"/>
              </a:lnSpc>
            </a:pPr>
            <a:r>
              <a:rPr lang="en-US" altLang="ja-JP" sz="2000" dirty="0">
                <a:latin typeface="HGP創英角ｺﾞｼｯｸUB" panose="020B0900000000000000" pitchFamily="50" charset="-128"/>
                <a:ea typeface="HGP創英角ｺﾞｼｯｸUB" panose="020B0900000000000000" pitchFamily="50" charset="-128"/>
              </a:rPr>
              <a:t>         </a:t>
            </a:r>
            <a:r>
              <a:rPr lang="ja-JP" altLang="en-US" sz="2000" dirty="0">
                <a:latin typeface="HGP創英角ｺﾞｼｯｸUB" panose="020B0900000000000000" pitchFamily="50" charset="-128"/>
                <a:ea typeface="HGP創英角ｺﾞｼｯｸUB" panose="020B0900000000000000" pitchFamily="50" charset="-128"/>
              </a:rPr>
              <a:t>「①課題の見える化とマッチングリスト作成」、「②ネットワーキング場の提供」、「③切れ目ない支援」</a:t>
            </a:r>
          </a:p>
        </p:txBody>
      </p:sp>
      <p:sp>
        <p:nvSpPr>
          <p:cNvPr id="26" name="TextBox 26"/>
          <p:cNvSpPr txBox="1"/>
          <p:nvPr/>
        </p:nvSpPr>
        <p:spPr>
          <a:xfrm>
            <a:off x="8989840" y="5478776"/>
            <a:ext cx="1871868" cy="257378"/>
          </a:xfrm>
          <a:prstGeom prst="rect">
            <a:avLst/>
          </a:prstGeom>
        </p:spPr>
        <p:txBody>
          <a:bodyPr wrap="square" lIns="0" tIns="0" rIns="0" bIns="0" rtlCol="0" anchor="t">
            <a:spAutoFit/>
          </a:bodyPr>
          <a:lstStyle/>
          <a:p>
            <a:pPr algn="ctr">
              <a:lnSpc>
                <a:spcPts val="2160"/>
              </a:lnSpc>
            </a:pPr>
            <a:r>
              <a:rPr lang="ja-JP" altLang="en-US" sz="1800" b="1" spc="1" dirty="0">
                <a:solidFill>
                  <a:srgbClr val="2E8EA8"/>
                </a:solidFill>
                <a:latin typeface="Meiryo UI" panose="020B0604030504040204" pitchFamily="50" charset="-128"/>
                <a:ea typeface="Meiryo UI" panose="020B0604030504040204" pitchFamily="50" charset="-128"/>
                <a:cs typeface="Arimo"/>
                <a:sym typeface="Arimo"/>
              </a:rPr>
              <a:t>積極的なサポート</a:t>
            </a:r>
            <a:endParaRPr lang="en-US" sz="1800" b="1" spc="1" dirty="0">
              <a:solidFill>
                <a:srgbClr val="2E8EA8"/>
              </a:solidFill>
              <a:latin typeface="Meiryo UI" panose="020B0604030504040204" pitchFamily="50" charset="-128"/>
              <a:ea typeface="Meiryo UI" panose="020B0604030504040204" pitchFamily="50" charset="-128"/>
              <a:cs typeface="Arimo"/>
              <a:sym typeface="Arimo"/>
            </a:endParaRPr>
          </a:p>
        </p:txBody>
      </p:sp>
      <p:sp>
        <p:nvSpPr>
          <p:cNvPr id="42" name="TextBox 34">
            <a:extLst>
              <a:ext uri="{FF2B5EF4-FFF2-40B4-BE49-F238E27FC236}">
                <a16:creationId xmlns:a16="http://schemas.microsoft.com/office/drawing/2014/main" id="{E00D02F1-4221-4578-9AD2-5CBBD4B345C7}"/>
              </a:ext>
            </a:extLst>
          </p:cNvPr>
          <p:cNvSpPr txBox="1"/>
          <p:nvPr/>
        </p:nvSpPr>
        <p:spPr>
          <a:xfrm>
            <a:off x="365972" y="1753406"/>
            <a:ext cx="3756992" cy="571951"/>
          </a:xfrm>
          <a:prstGeom prst="rect">
            <a:avLst/>
          </a:prstGeom>
        </p:spPr>
        <p:txBody>
          <a:bodyPr wrap="square" lIns="0" tIns="0" rIns="0" bIns="0" rtlCol="0" anchor="t">
            <a:spAutoFit/>
          </a:bodyPr>
          <a:lstStyle/>
          <a:p>
            <a:pPr>
              <a:lnSpc>
                <a:spcPts val="2279"/>
              </a:lnSpc>
            </a:pPr>
            <a:r>
              <a:rPr lang="ja-JP" altLang="en-US" sz="2000" b="1" dirty="0">
                <a:solidFill>
                  <a:srgbClr val="000000"/>
                </a:solidFill>
                <a:latin typeface="BIZ UDPゴシック" panose="020B0400000000000000" pitchFamily="50" charset="-128"/>
                <a:ea typeface="BIZ UDPゴシック" panose="020B0400000000000000" pitchFamily="50" charset="-128"/>
                <a:cs typeface="Arimo"/>
                <a:sym typeface="Arimo"/>
              </a:rPr>
              <a:t>課題の見える化</a:t>
            </a:r>
            <a:endParaRPr lang="en-US" altLang="ja-JP" sz="20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endParaRPr lang="en-US" altLang="ja-JP" sz="4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400" b="1" dirty="0">
                <a:solidFill>
                  <a:srgbClr val="000000"/>
                </a:solidFill>
                <a:latin typeface="BIZ UDPゴシック" panose="020B0400000000000000" pitchFamily="50" charset="-128"/>
                <a:ea typeface="BIZ UDPゴシック" panose="020B0400000000000000" pitchFamily="50" charset="-128"/>
                <a:cs typeface="Arimo"/>
                <a:sym typeface="Arimo"/>
              </a:rPr>
              <a:t>（地域における健康課題可視化システム構築　）</a:t>
            </a:r>
            <a:endParaRPr lang="en-US" altLang="ja-JP" sz="1400" b="1"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46" name="TextBox 35">
            <a:extLst>
              <a:ext uri="{FF2B5EF4-FFF2-40B4-BE49-F238E27FC236}">
                <a16:creationId xmlns:a16="http://schemas.microsoft.com/office/drawing/2014/main" id="{DBD246A5-E635-4554-9534-34A1839C71A6}"/>
              </a:ext>
            </a:extLst>
          </p:cNvPr>
          <p:cNvSpPr txBox="1"/>
          <p:nvPr/>
        </p:nvSpPr>
        <p:spPr>
          <a:xfrm>
            <a:off x="4369511" y="1750071"/>
            <a:ext cx="3328489" cy="589905"/>
          </a:xfrm>
          <a:prstGeom prst="rect">
            <a:avLst/>
          </a:prstGeom>
        </p:spPr>
        <p:txBody>
          <a:bodyPr wrap="square" lIns="0" tIns="0" rIns="0" bIns="0" rtlCol="0" anchor="t">
            <a:spAutoFit/>
          </a:bodyPr>
          <a:lstStyle/>
          <a:p>
            <a:pPr>
              <a:lnSpc>
                <a:spcPts val="2279"/>
              </a:lnSpc>
            </a:pPr>
            <a:r>
              <a:rPr lang="ja-JP" altLang="en-US" sz="2000" b="1" dirty="0">
                <a:solidFill>
                  <a:srgbClr val="000000"/>
                </a:solidFill>
                <a:latin typeface="BIZ UDPゴシック" panose="020B0400000000000000" pitchFamily="50" charset="-128"/>
                <a:ea typeface="BIZ UDPゴシック" panose="020B0400000000000000" pitchFamily="50" charset="-128"/>
                <a:cs typeface="Arimo"/>
                <a:sym typeface="Arimo"/>
              </a:rPr>
              <a:t>マッチング企業候補の整理とネットワーキング場の</a:t>
            </a:r>
            <a:r>
              <a:rPr lang="en-US" sz="2000" b="1" dirty="0" err="1">
                <a:solidFill>
                  <a:srgbClr val="000000"/>
                </a:solidFill>
                <a:latin typeface="BIZ UDPゴシック" panose="020B0400000000000000" pitchFamily="50" charset="-128"/>
                <a:ea typeface="BIZ UDPゴシック" panose="020B0400000000000000" pitchFamily="50" charset="-128"/>
                <a:cs typeface="Arimo"/>
                <a:sym typeface="Arimo"/>
              </a:rPr>
              <a:t>提供</a:t>
            </a:r>
            <a:endParaRPr lang="en-US" sz="2000" b="1"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48" name="TextBox 28">
            <a:extLst>
              <a:ext uri="{FF2B5EF4-FFF2-40B4-BE49-F238E27FC236}">
                <a16:creationId xmlns:a16="http://schemas.microsoft.com/office/drawing/2014/main" id="{9B65EE60-BFB1-4DAE-96EA-C11957F8229E}"/>
              </a:ext>
            </a:extLst>
          </p:cNvPr>
          <p:cNvSpPr txBox="1"/>
          <p:nvPr/>
        </p:nvSpPr>
        <p:spPr>
          <a:xfrm>
            <a:off x="509814" y="6029724"/>
            <a:ext cx="3469307" cy="820738"/>
          </a:xfrm>
          <a:prstGeom prst="rect">
            <a:avLst/>
          </a:prstGeom>
        </p:spPr>
        <p:txBody>
          <a:bodyPr wrap="square" lIns="0" tIns="0" rIns="0" bIns="0" rtlCol="0" anchor="t">
            <a:spAutoFit/>
          </a:bodyPr>
          <a:lstStyle/>
          <a:p>
            <a:pPr algn="just">
              <a:lnSpc>
                <a:spcPts val="1559"/>
              </a:lnSpc>
            </a:pP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単なる健康情報の羅列ではなく、</a:t>
            </a:r>
            <a:endParaRPr lang="en-US" altLang="ja-JP" sz="1500" dirty="0">
              <a:solidFill>
                <a:srgbClr val="000000"/>
              </a:solidFill>
              <a:latin typeface="BIZ UDPゴシック" panose="020B0400000000000000" pitchFamily="50" charset="-128"/>
              <a:ea typeface="BIZ UDPゴシック" panose="020B0400000000000000" pitchFamily="50" charset="-128"/>
              <a:cs typeface="Arimo"/>
              <a:sym typeface="Arimo"/>
            </a:endParaRPr>
          </a:p>
          <a:p>
            <a:pPr algn="just">
              <a:lnSpc>
                <a:spcPts val="1559"/>
              </a:lnSpc>
            </a:pP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市町村の「健康寿命低迷の具体的要因」</a:t>
            </a:r>
            <a:endParaRPr lang="en-US" altLang="ja-JP" sz="1500" dirty="0">
              <a:solidFill>
                <a:srgbClr val="000000"/>
              </a:solidFill>
              <a:latin typeface="BIZ UDPゴシック" panose="020B0400000000000000" pitchFamily="50" charset="-128"/>
              <a:ea typeface="BIZ UDPゴシック" panose="020B0400000000000000" pitchFamily="50" charset="-128"/>
              <a:cs typeface="Arimo"/>
              <a:sym typeface="Arimo"/>
            </a:endParaRPr>
          </a:p>
          <a:p>
            <a:pPr algn="just">
              <a:lnSpc>
                <a:spcPts val="1559"/>
              </a:lnSpc>
            </a:pP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具体的に提示</a:t>
            </a:r>
          </a:p>
          <a:p>
            <a:pPr algn="just">
              <a:lnSpc>
                <a:spcPts val="1559"/>
              </a:lnSpc>
            </a:pPr>
            <a:endParaRPr lang="en-US" sz="1500"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49" name="TextBox 29">
            <a:extLst>
              <a:ext uri="{FF2B5EF4-FFF2-40B4-BE49-F238E27FC236}">
                <a16:creationId xmlns:a16="http://schemas.microsoft.com/office/drawing/2014/main" id="{ECEE8C45-6715-461D-95FF-93FB93AE27E5}"/>
              </a:ext>
            </a:extLst>
          </p:cNvPr>
          <p:cNvSpPr txBox="1"/>
          <p:nvPr/>
        </p:nvSpPr>
        <p:spPr>
          <a:xfrm>
            <a:off x="4493709" y="5975816"/>
            <a:ext cx="3204291" cy="820738"/>
          </a:xfrm>
          <a:prstGeom prst="rect">
            <a:avLst/>
          </a:prstGeom>
        </p:spPr>
        <p:txBody>
          <a:bodyPr wrap="square" lIns="0" tIns="0" rIns="0" bIns="0" rtlCol="0" anchor="t">
            <a:spAutoFit/>
          </a:bodyPr>
          <a:lstStyle/>
          <a:p>
            <a:pPr>
              <a:lnSpc>
                <a:spcPts val="1579"/>
              </a:lnSpc>
            </a:pP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「大阪スマートシティパートナーズフォーラム」等、既存の枠組みを活用し、実証事業参可能性の高い市町村についても整理</a:t>
            </a:r>
            <a:endParaRPr lang="en-US" sz="1500"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50" name="TextBox 30">
            <a:extLst>
              <a:ext uri="{FF2B5EF4-FFF2-40B4-BE49-F238E27FC236}">
                <a16:creationId xmlns:a16="http://schemas.microsoft.com/office/drawing/2014/main" id="{81110652-758A-400F-9560-4310AC273CB0}"/>
              </a:ext>
            </a:extLst>
          </p:cNvPr>
          <p:cNvSpPr txBox="1"/>
          <p:nvPr/>
        </p:nvSpPr>
        <p:spPr>
          <a:xfrm>
            <a:off x="8250438" y="5975816"/>
            <a:ext cx="3532945" cy="820738"/>
          </a:xfrm>
          <a:prstGeom prst="rect">
            <a:avLst/>
          </a:prstGeom>
        </p:spPr>
        <p:txBody>
          <a:bodyPr wrap="square" lIns="0" tIns="0" rIns="0" bIns="0" rtlCol="0" anchor="t">
            <a:spAutoFit/>
          </a:bodyPr>
          <a:lstStyle/>
          <a:p>
            <a:pPr algn="just">
              <a:lnSpc>
                <a:spcPts val="1559"/>
              </a:lnSpc>
            </a:pP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課題を整理し</a:t>
            </a:r>
            <a:r>
              <a:rPr lang="en-US" altLang="ja-JP" sz="1500" dirty="0">
                <a:solidFill>
                  <a:srgbClr val="000000"/>
                </a:solidFill>
                <a:latin typeface="BIZ UDPゴシック" panose="020B0400000000000000" pitchFamily="50" charset="-128"/>
                <a:ea typeface="BIZ UDPゴシック" panose="020B0400000000000000" pitchFamily="50" charset="-128"/>
                <a:cs typeface="Arimo"/>
                <a:sym typeface="Arimo"/>
              </a:rPr>
              <a:t>､</a:t>
            </a: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有識者の助言や</a:t>
            </a:r>
            <a:r>
              <a:rPr lang="en-US" sz="1500" dirty="0" err="1">
                <a:solidFill>
                  <a:srgbClr val="000000"/>
                </a:solidFill>
                <a:latin typeface="BIZ UDPゴシック" panose="020B0400000000000000" pitchFamily="50" charset="-128"/>
                <a:ea typeface="BIZ UDPゴシック" panose="020B0400000000000000" pitchFamily="50" charset="-128"/>
                <a:cs typeface="Arimo"/>
                <a:sym typeface="Arimo"/>
              </a:rPr>
              <a:t>第三者目線の提供</a:t>
            </a: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a:t>
            </a:r>
            <a:r>
              <a:rPr lang="en-US" sz="1500" dirty="0" err="1">
                <a:solidFill>
                  <a:srgbClr val="000000"/>
                </a:solidFill>
                <a:latin typeface="BIZ UDPゴシック" panose="020B0400000000000000" pitchFamily="50" charset="-128"/>
                <a:ea typeface="BIZ UDPゴシック" panose="020B0400000000000000" pitchFamily="50" charset="-128"/>
                <a:cs typeface="Arimo"/>
                <a:sym typeface="Arimo"/>
              </a:rPr>
              <a:t>企業との話合いを</a:t>
            </a: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積極的に</a:t>
            </a:r>
            <a:r>
              <a:rPr lang="en-US" sz="1500" dirty="0" err="1">
                <a:solidFill>
                  <a:srgbClr val="000000"/>
                </a:solidFill>
                <a:latin typeface="BIZ UDPゴシック" panose="020B0400000000000000" pitchFamily="50" charset="-128"/>
                <a:ea typeface="BIZ UDPゴシック" panose="020B0400000000000000" pitchFamily="50" charset="-128"/>
                <a:cs typeface="Arimo"/>
                <a:sym typeface="Arimo"/>
              </a:rPr>
              <a:t>サポート</a:t>
            </a:r>
            <a:r>
              <a:rPr lang="ja-JP" altLang="en-US" sz="1500" dirty="0">
                <a:solidFill>
                  <a:srgbClr val="000000"/>
                </a:solidFill>
                <a:latin typeface="BIZ UDPゴシック" panose="020B0400000000000000" pitchFamily="50" charset="-128"/>
                <a:ea typeface="BIZ UDPゴシック" panose="020B0400000000000000" pitchFamily="50" charset="-128"/>
                <a:cs typeface="Arimo"/>
                <a:sym typeface="Arimo"/>
              </a:rPr>
              <a:t>。マッチング～実証事業～市町村事業化までを支援</a:t>
            </a:r>
            <a:endParaRPr lang="en-US" sz="1500"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8" name="テキスト ボックス 7">
            <a:extLst>
              <a:ext uri="{FF2B5EF4-FFF2-40B4-BE49-F238E27FC236}">
                <a16:creationId xmlns:a16="http://schemas.microsoft.com/office/drawing/2014/main" id="{B1DB5C24-422D-0099-26C3-E9371A4E11B3}"/>
              </a:ext>
            </a:extLst>
          </p:cNvPr>
          <p:cNvSpPr txBox="1"/>
          <p:nvPr/>
        </p:nvSpPr>
        <p:spPr>
          <a:xfrm>
            <a:off x="0" y="-26753"/>
            <a:ext cx="12192000" cy="400110"/>
          </a:xfrm>
          <a:prstGeom prst="rect">
            <a:avLst/>
          </a:prstGeom>
          <a:solidFill>
            <a:schemeClr val="accent1"/>
          </a:solidFill>
          <a:effectLst/>
        </p:spPr>
        <p:txBody>
          <a:bodyPr wrap="square" rtlCol="0">
            <a:spAutoFit/>
          </a:bodyPr>
          <a:lstStyle/>
          <a:p>
            <a:pPr>
              <a:defRPr/>
            </a:pP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参考（情報共有）</a:t>
            </a:r>
            <a:r>
              <a:rPr lang="en-US" altLang="ja-JP" sz="2000" b="1" dirty="0">
                <a:solidFill>
                  <a:schemeClr val="bg1"/>
                </a:solidFill>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市町村健康寿命延伸にかかる共創創出支援事業（ポイント）</a:t>
            </a:r>
          </a:p>
        </p:txBody>
      </p:sp>
      <p:sp>
        <p:nvSpPr>
          <p:cNvPr id="20" name="スライド番号プレースホルダー 3">
            <a:extLst>
              <a:ext uri="{FF2B5EF4-FFF2-40B4-BE49-F238E27FC236}">
                <a16:creationId xmlns:a16="http://schemas.microsoft.com/office/drawing/2014/main" id="{24BA6AC7-2421-64C9-DEF3-C781103BCE29}"/>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pic>
        <p:nvPicPr>
          <p:cNvPr id="51" name="図 50">
            <a:extLst>
              <a:ext uri="{FF2B5EF4-FFF2-40B4-BE49-F238E27FC236}">
                <a16:creationId xmlns:a16="http://schemas.microsoft.com/office/drawing/2014/main" id="{66448CDB-3873-4D1C-9F83-9898CDCA8F02}"/>
              </a:ext>
            </a:extLst>
          </p:cNvPr>
          <p:cNvPicPr>
            <a:picLocks noChangeAspect="1"/>
          </p:cNvPicPr>
          <p:nvPr/>
        </p:nvPicPr>
        <p:blipFill>
          <a:blip r:embed="rId6"/>
          <a:stretch>
            <a:fillRect/>
          </a:stretch>
        </p:blipFill>
        <p:spPr>
          <a:xfrm>
            <a:off x="731972" y="3496539"/>
            <a:ext cx="3024990" cy="1639157"/>
          </a:xfrm>
          <a:prstGeom prst="rect">
            <a:avLst/>
          </a:prstGeom>
        </p:spPr>
      </p:pic>
      <p:pic>
        <p:nvPicPr>
          <p:cNvPr id="52" name="Picture 2">
            <a:extLst>
              <a:ext uri="{FF2B5EF4-FFF2-40B4-BE49-F238E27FC236}">
                <a16:creationId xmlns:a16="http://schemas.microsoft.com/office/drawing/2014/main" id="{38058E92-2458-4D6C-8711-4C38D4E0902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9801"/>
          <a:stretch/>
        </p:blipFill>
        <p:spPr bwMode="auto">
          <a:xfrm>
            <a:off x="4816734" y="3757691"/>
            <a:ext cx="2558240" cy="1590834"/>
          </a:xfrm>
          <a:prstGeom prst="rect">
            <a:avLst/>
          </a:prstGeom>
          <a:noFill/>
          <a:extLst>
            <a:ext uri="{909E8E84-426E-40DD-AFC4-6F175D3DCCD1}">
              <a14:hiddenFill xmlns:a14="http://schemas.microsoft.com/office/drawing/2010/main">
                <a:solidFill>
                  <a:srgbClr val="FFFFFF"/>
                </a:solidFill>
              </a14:hiddenFill>
            </a:ext>
          </a:extLst>
        </p:spPr>
      </p:pic>
      <p:pic>
        <p:nvPicPr>
          <p:cNvPr id="53" name="図 52">
            <a:extLst>
              <a:ext uri="{FF2B5EF4-FFF2-40B4-BE49-F238E27FC236}">
                <a16:creationId xmlns:a16="http://schemas.microsoft.com/office/drawing/2014/main" id="{553E6CB2-E5BA-4148-A978-26FA63AD783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3099" y="3824981"/>
            <a:ext cx="2048773" cy="1641717"/>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6"/>
          <p:cNvSpPr txBox="1"/>
          <p:nvPr/>
        </p:nvSpPr>
        <p:spPr>
          <a:xfrm>
            <a:off x="234347" y="1444394"/>
            <a:ext cx="3627663" cy="218008"/>
          </a:xfrm>
          <a:prstGeom prst="rect">
            <a:avLst/>
          </a:prstGeom>
        </p:spPr>
        <p:txBody>
          <a:bodyPr lIns="0" tIns="0" rIns="0" bIns="0" rtlCol="0" anchor="t">
            <a:spAutoFit/>
          </a:bodyPr>
          <a:lstStyle/>
          <a:p>
            <a:pPr algn="l">
              <a:lnSpc>
                <a:spcPts val="1704"/>
              </a:lnSpc>
            </a:pPr>
            <a:r>
              <a:rPr lang="ja-JP" altLang="en-US" sz="1600" b="1" dirty="0">
                <a:latin typeface="BIZ UDPゴシック" panose="020B0400000000000000" pitchFamily="50" charset="-128"/>
                <a:ea typeface="BIZ UDPゴシック" panose="020B0400000000000000" pitchFamily="50" charset="-128"/>
              </a:rPr>
              <a:t>■市町村毎に課題を整理</a:t>
            </a:r>
            <a:endParaRPr lang="en-US" sz="1403" b="1"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20" name="TextBox 20"/>
          <p:cNvSpPr txBox="1"/>
          <p:nvPr/>
        </p:nvSpPr>
        <p:spPr>
          <a:xfrm>
            <a:off x="523874" y="3167133"/>
            <a:ext cx="125682" cy="310325"/>
          </a:xfrm>
          <a:prstGeom prst="rect">
            <a:avLst/>
          </a:prstGeom>
        </p:spPr>
        <p:txBody>
          <a:bodyPr lIns="0" tIns="0" rIns="0" bIns="0" rtlCol="0" anchor="t">
            <a:spAutoFit/>
          </a:bodyPr>
          <a:lstStyle/>
          <a:p>
            <a:pPr algn="l">
              <a:lnSpc>
                <a:spcPts val="2520"/>
              </a:lnSpc>
            </a:pPr>
            <a:r>
              <a:rPr lang="en-US" sz="1800" spc="-7" dirty="0">
                <a:solidFill>
                  <a:srgbClr val="FFFFFF"/>
                </a:solidFill>
                <a:latin typeface="Open Sans"/>
                <a:ea typeface="Open Sans"/>
                <a:cs typeface="Open Sans"/>
                <a:sym typeface="Open Sans"/>
              </a:rPr>
              <a:t>1</a:t>
            </a:r>
          </a:p>
        </p:txBody>
      </p:sp>
      <p:sp>
        <p:nvSpPr>
          <p:cNvPr id="21" name="TextBox 21"/>
          <p:cNvSpPr txBox="1"/>
          <p:nvPr/>
        </p:nvSpPr>
        <p:spPr>
          <a:xfrm>
            <a:off x="4414390" y="2300564"/>
            <a:ext cx="125682" cy="310325"/>
          </a:xfrm>
          <a:prstGeom prst="rect">
            <a:avLst/>
          </a:prstGeom>
        </p:spPr>
        <p:txBody>
          <a:bodyPr lIns="0" tIns="0" rIns="0" bIns="0" rtlCol="0" anchor="t">
            <a:spAutoFit/>
          </a:bodyPr>
          <a:lstStyle/>
          <a:p>
            <a:pPr algn="l">
              <a:lnSpc>
                <a:spcPts val="2520"/>
              </a:lnSpc>
            </a:pPr>
            <a:r>
              <a:rPr lang="en-US" sz="1800" spc="-7">
                <a:solidFill>
                  <a:srgbClr val="FFFFFF"/>
                </a:solidFill>
                <a:latin typeface="Open Sans"/>
                <a:ea typeface="Open Sans"/>
                <a:cs typeface="Open Sans"/>
                <a:sym typeface="Open Sans"/>
              </a:rPr>
              <a:t>2</a:t>
            </a:r>
          </a:p>
        </p:txBody>
      </p:sp>
      <p:sp>
        <p:nvSpPr>
          <p:cNvPr id="25" name="タイトル 1">
            <a:extLst>
              <a:ext uri="{FF2B5EF4-FFF2-40B4-BE49-F238E27FC236}">
                <a16:creationId xmlns:a16="http://schemas.microsoft.com/office/drawing/2014/main" id="{CF751D60-E3FE-4409-BC62-0BEBF60ADC88}"/>
              </a:ext>
            </a:extLst>
          </p:cNvPr>
          <p:cNvSpPr txBox="1">
            <a:spLocks/>
          </p:cNvSpPr>
          <p:nvPr/>
        </p:nvSpPr>
        <p:spPr>
          <a:xfrm>
            <a:off x="0" y="364622"/>
            <a:ext cx="12192000" cy="786870"/>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市町村毎の健康医療情報に基づき、市町村毎に課題を整理し、課題を解決しうる技術をもつ企業リストを作成</a:t>
            </a:r>
            <a:endParaRPr lang="ja-JP" altLang="en-US" sz="2000" dirty="0">
              <a:solidFill>
                <a:prstClr val="black"/>
              </a:solidFill>
              <a:latin typeface="HGP創英角ｺﾞｼｯｸUB" panose="020B0900000000000000" pitchFamily="50" charset="-128"/>
              <a:ea typeface="HGP創英角ｺﾞｼｯｸUB" panose="020B0900000000000000" pitchFamily="50" charset="-128"/>
            </a:endParaRPr>
          </a:p>
        </p:txBody>
      </p:sp>
      <p:sp>
        <p:nvSpPr>
          <p:cNvPr id="30" name="TextBox 16">
            <a:extLst>
              <a:ext uri="{FF2B5EF4-FFF2-40B4-BE49-F238E27FC236}">
                <a16:creationId xmlns:a16="http://schemas.microsoft.com/office/drawing/2014/main" id="{B7F0ED78-8C72-4241-9BD2-18679CE5D423}"/>
              </a:ext>
            </a:extLst>
          </p:cNvPr>
          <p:cNvSpPr txBox="1"/>
          <p:nvPr/>
        </p:nvSpPr>
        <p:spPr>
          <a:xfrm>
            <a:off x="8411897" y="1483338"/>
            <a:ext cx="3627663" cy="218008"/>
          </a:xfrm>
          <a:prstGeom prst="rect">
            <a:avLst/>
          </a:prstGeom>
        </p:spPr>
        <p:txBody>
          <a:bodyPr lIns="0" tIns="0" rIns="0" bIns="0" rtlCol="0" anchor="t">
            <a:spAutoFit/>
          </a:bodyPr>
          <a:lstStyle/>
          <a:p>
            <a:pPr algn="just">
              <a:lnSpc>
                <a:spcPts val="1696"/>
              </a:lnSpc>
            </a:pPr>
            <a:r>
              <a:rPr lang="ja-JP" altLang="en-US" sz="1600" b="1" dirty="0">
                <a:solidFill>
                  <a:srgbClr val="000000"/>
                </a:solidFill>
                <a:latin typeface="BIZ UDPゴシック" panose="020B0400000000000000" pitchFamily="50" charset="-128"/>
                <a:ea typeface="BIZ UDPゴシック" panose="020B0400000000000000" pitchFamily="50" charset="-128"/>
                <a:cs typeface="Arimo"/>
                <a:sym typeface="Arimo"/>
              </a:rPr>
              <a:t>■課題ごとに企業リストを作成</a:t>
            </a:r>
            <a:endParaRPr lang="en-US" altLang="ja-JP" sz="1600" b="1" dirty="0">
              <a:solidFill>
                <a:srgbClr val="000000"/>
              </a:solidFill>
              <a:latin typeface="BIZ UDPゴシック" panose="020B0400000000000000" pitchFamily="50" charset="-128"/>
              <a:ea typeface="BIZ UDPゴシック" panose="020B0400000000000000" pitchFamily="50" charset="-128"/>
              <a:cs typeface="Arimo"/>
              <a:sym typeface="Arimo"/>
            </a:endParaRPr>
          </a:p>
        </p:txBody>
      </p:sp>
      <p:sp>
        <p:nvSpPr>
          <p:cNvPr id="31" name="TextBox 16">
            <a:extLst>
              <a:ext uri="{FF2B5EF4-FFF2-40B4-BE49-F238E27FC236}">
                <a16:creationId xmlns:a16="http://schemas.microsoft.com/office/drawing/2014/main" id="{0260B033-9EEB-4A67-81C8-6A2ADC39DAC3}"/>
              </a:ext>
            </a:extLst>
          </p:cNvPr>
          <p:cNvSpPr txBox="1"/>
          <p:nvPr/>
        </p:nvSpPr>
        <p:spPr>
          <a:xfrm>
            <a:off x="4568624" y="1501861"/>
            <a:ext cx="3627663" cy="218008"/>
          </a:xfrm>
          <a:prstGeom prst="rect">
            <a:avLst/>
          </a:prstGeom>
        </p:spPr>
        <p:txBody>
          <a:bodyPr lIns="0" tIns="0" rIns="0" bIns="0" rtlCol="0" anchor="t">
            <a:spAutoFit/>
          </a:bodyPr>
          <a:lstStyle/>
          <a:p>
            <a:pPr algn="l">
              <a:lnSpc>
                <a:spcPts val="1704"/>
              </a:lnSpc>
            </a:pPr>
            <a:r>
              <a:rPr lang="ja-JP" altLang="en-US" sz="1600" b="1" dirty="0">
                <a:latin typeface="BIZ UDPゴシック" panose="020B0400000000000000" pitchFamily="50" charset="-128"/>
                <a:ea typeface="BIZ UDPゴシック" panose="020B0400000000000000" pitchFamily="50" charset="-128"/>
              </a:rPr>
              <a:t>■課題の優先づけ、カテゴライズ</a:t>
            </a: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例</a:t>
            </a:r>
            <a:r>
              <a:rPr lang="en-US" altLang="ja-JP" sz="1600" b="1" dirty="0">
                <a:latin typeface="BIZ UDPゴシック" panose="020B0400000000000000" pitchFamily="50" charset="-128"/>
                <a:ea typeface="BIZ UDPゴシック" panose="020B0400000000000000" pitchFamily="50" charset="-128"/>
              </a:rPr>
              <a:t>)</a:t>
            </a:r>
          </a:p>
        </p:txBody>
      </p:sp>
      <p:sp>
        <p:nvSpPr>
          <p:cNvPr id="36" name="二等辺三角形 35">
            <a:extLst>
              <a:ext uri="{FF2B5EF4-FFF2-40B4-BE49-F238E27FC236}">
                <a16:creationId xmlns:a16="http://schemas.microsoft.com/office/drawing/2014/main" id="{A53951F9-9BBF-4312-B0AD-F5CEB830270D}"/>
              </a:ext>
            </a:extLst>
          </p:cNvPr>
          <p:cNvSpPr/>
          <p:nvPr/>
        </p:nvSpPr>
        <p:spPr>
          <a:xfrm rot="5400000">
            <a:off x="3939830" y="3899075"/>
            <a:ext cx="899709" cy="17509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a:extLst>
              <a:ext uri="{FF2B5EF4-FFF2-40B4-BE49-F238E27FC236}">
                <a16:creationId xmlns:a16="http://schemas.microsoft.com/office/drawing/2014/main" id="{2F9F34C5-5709-426B-A057-C82C7A578D54}"/>
              </a:ext>
            </a:extLst>
          </p:cNvPr>
          <p:cNvSpPr/>
          <p:nvPr/>
        </p:nvSpPr>
        <p:spPr>
          <a:xfrm rot="5400000">
            <a:off x="7833979" y="3879516"/>
            <a:ext cx="899709" cy="175092"/>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四角形: 角を丸くする 37">
            <a:extLst>
              <a:ext uri="{FF2B5EF4-FFF2-40B4-BE49-F238E27FC236}">
                <a16:creationId xmlns:a16="http://schemas.microsoft.com/office/drawing/2014/main" id="{955D1072-38EC-4F8C-9D8B-339F983F9453}"/>
              </a:ext>
            </a:extLst>
          </p:cNvPr>
          <p:cNvSpPr/>
          <p:nvPr/>
        </p:nvSpPr>
        <p:spPr>
          <a:xfrm>
            <a:off x="5206620" y="2277601"/>
            <a:ext cx="2294566" cy="7007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latin typeface="Meiryo UI" panose="020B0604030504040204" pitchFamily="50" charset="-128"/>
                <a:ea typeface="Meiryo UI" panose="020B0604030504040204" pitchFamily="50" charset="-128"/>
              </a:rPr>
              <a:t>運動習慣</a:t>
            </a:r>
            <a:endParaRPr kumimoji="1" lang="ja-JP" altLang="en-US" b="1" dirty="0">
              <a:latin typeface="Meiryo UI" panose="020B0604030504040204" pitchFamily="50" charset="-128"/>
              <a:ea typeface="Meiryo UI" panose="020B0604030504040204" pitchFamily="50" charset="-128"/>
            </a:endParaRPr>
          </a:p>
        </p:txBody>
      </p:sp>
      <p:sp>
        <p:nvSpPr>
          <p:cNvPr id="41" name="四角形: 角を丸くする 40">
            <a:extLst>
              <a:ext uri="{FF2B5EF4-FFF2-40B4-BE49-F238E27FC236}">
                <a16:creationId xmlns:a16="http://schemas.microsoft.com/office/drawing/2014/main" id="{5FB8CAFD-3281-448D-B133-F73D83D58ADF}"/>
              </a:ext>
            </a:extLst>
          </p:cNvPr>
          <p:cNvSpPr/>
          <p:nvPr/>
        </p:nvSpPr>
        <p:spPr>
          <a:xfrm>
            <a:off x="5206620" y="3565136"/>
            <a:ext cx="2294566" cy="7007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800" b="1" dirty="0">
                <a:latin typeface="Meiryo UI" panose="020B0604030504040204" pitchFamily="50" charset="-128"/>
                <a:ea typeface="Meiryo UI" panose="020B0604030504040204" pitchFamily="50" charset="-128"/>
              </a:rPr>
              <a:t>食生活</a:t>
            </a:r>
            <a:endParaRPr kumimoji="1" lang="ja-JP" altLang="en-US" b="1" dirty="0">
              <a:latin typeface="Meiryo UI" panose="020B0604030504040204" pitchFamily="50" charset="-128"/>
              <a:ea typeface="Meiryo UI" panose="020B0604030504040204" pitchFamily="50" charset="-128"/>
            </a:endParaRPr>
          </a:p>
        </p:txBody>
      </p:sp>
      <p:sp>
        <p:nvSpPr>
          <p:cNvPr id="42" name="四角形: 角を丸くする 41">
            <a:extLst>
              <a:ext uri="{FF2B5EF4-FFF2-40B4-BE49-F238E27FC236}">
                <a16:creationId xmlns:a16="http://schemas.microsoft.com/office/drawing/2014/main" id="{956B0E76-A977-4E51-BED7-910CCB604BDE}"/>
              </a:ext>
            </a:extLst>
          </p:cNvPr>
          <p:cNvSpPr/>
          <p:nvPr/>
        </p:nvSpPr>
        <p:spPr>
          <a:xfrm>
            <a:off x="5206620" y="5005770"/>
            <a:ext cx="2294566" cy="700738"/>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睡眠</a:t>
            </a:r>
          </a:p>
        </p:txBody>
      </p:sp>
      <p:sp>
        <p:nvSpPr>
          <p:cNvPr id="44" name="Freeform 11">
            <a:extLst>
              <a:ext uri="{FF2B5EF4-FFF2-40B4-BE49-F238E27FC236}">
                <a16:creationId xmlns:a16="http://schemas.microsoft.com/office/drawing/2014/main" id="{3F3C631F-8132-4902-8609-080BB51F8476}"/>
              </a:ext>
            </a:extLst>
          </p:cNvPr>
          <p:cNvSpPr/>
          <p:nvPr/>
        </p:nvSpPr>
        <p:spPr>
          <a:xfrm>
            <a:off x="8648950" y="2124441"/>
            <a:ext cx="686816" cy="853898"/>
          </a:xfrm>
          <a:custGeom>
            <a:avLst/>
            <a:gdLst/>
            <a:ahLst/>
            <a:cxnLst/>
            <a:rect l="l" t="t" r="r" b="b"/>
            <a:pathLst>
              <a:path w="488404" h="666940">
                <a:moveTo>
                  <a:pt x="0" y="0"/>
                </a:moveTo>
                <a:lnTo>
                  <a:pt x="488404" y="0"/>
                </a:lnTo>
                <a:lnTo>
                  <a:pt x="488404" y="666941"/>
                </a:lnTo>
                <a:lnTo>
                  <a:pt x="0" y="666941"/>
                </a:lnTo>
                <a:lnTo>
                  <a:pt x="0" y="0"/>
                </a:lnTo>
                <a:close/>
              </a:path>
            </a:pathLst>
          </a:custGeom>
          <a:blipFill>
            <a:blip r:embed="rId2"/>
            <a:stretch>
              <a:fillRect/>
            </a:stretch>
          </a:blipFill>
        </p:spPr>
      </p:sp>
      <p:sp>
        <p:nvSpPr>
          <p:cNvPr id="47" name="Freeform 11">
            <a:extLst>
              <a:ext uri="{FF2B5EF4-FFF2-40B4-BE49-F238E27FC236}">
                <a16:creationId xmlns:a16="http://schemas.microsoft.com/office/drawing/2014/main" id="{758FDB42-288A-4EDE-AAFA-0B4C7FFD21A3}"/>
              </a:ext>
            </a:extLst>
          </p:cNvPr>
          <p:cNvSpPr/>
          <p:nvPr/>
        </p:nvSpPr>
        <p:spPr>
          <a:xfrm>
            <a:off x="8648950" y="3488556"/>
            <a:ext cx="686816" cy="853898"/>
          </a:xfrm>
          <a:custGeom>
            <a:avLst/>
            <a:gdLst/>
            <a:ahLst/>
            <a:cxnLst/>
            <a:rect l="l" t="t" r="r" b="b"/>
            <a:pathLst>
              <a:path w="488404" h="666940">
                <a:moveTo>
                  <a:pt x="0" y="0"/>
                </a:moveTo>
                <a:lnTo>
                  <a:pt x="488404" y="0"/>
                </a:lnTo>
                <a:lnTo>
                  <a:pt x="488404" y="666941"/>
                </a:lnTo>
                <a:lnTo>
                  <a:pt x="0" y="666941"/>
                </a:lnTo>
                <a:lnTo>
                  <a:pt x="0" y="0"/>
                </a:lnTo>
                <a:close/>
              </a:path>
            </a:pathLst>
          </a:custGeom>
          <a:blipFill>
            <a:blip r:embed="rId2"/>
            <a:stretch>
              <a:fillRect/>
            </a:stretch>
          </a:blipFill>
        </p:spPr>
      </p:sp>
      <p:sp>
        <p:nvSpPr>
          <p:cNvPr id="48" name="Freeform 11">
            <a:extLst>
              <a:ext uri="{FF2B5EF4-FFF2-40B4-BE49-F238E27FC236}">
                <a16:creationId xmlns:a16="http://schemas.microsoft.com/office/drawing/2014/main" id="{5C685FB8-041C-4C6D-9BC4-4141D698A03E}"/>
              </a:ext>
            </a:extLst>
          </p:cNvPr>
          <p:cNvSpPr/>
          <p:nvPr/>
        </p:nvSpPr>
        <p:spPr>
          <a:xfrm>
            <a:off x="8648950" y="4939528"/>
            <a:ext cx="686816" cy="853898"/>
          </a:xfrm>
          <a:custGeom>
            <a:avLst/>
            <a:gdLst/>
            <a:ahLst/>
            <a:cxnLst/>
            <a:rect l="l" t="t" r="r" b="b"/>
            <a:pathLst>
              <a:path w="488404" h="666940">
                <a:moveTo>
                  <a:pt x="0" y="0"/>
                </a:moveTo>
                <a:lnTo>
                  <a:pt x="488404" y="0"/>
                </a:lnTo>
                <a:lnTo>
                  <a:pt x="488404" y="666941"/>
                </a:lnTo>
                <a:lnTo>
                  <a:pt x="0" y="666941"/>
                </a:lnTo>
                <a:lnTo>
                  <a:pt x="0" y="0"/>
                </a:lnTo>
                <a:close/>
              </a:path>
            </a:pathLst>
          </a:custGeom>
          <a:blipFill>
            <a:blip r:embed="rId2"/>
            <a:stretch>
              <a:fillRect/>
            </a:stretch>
          </a:blipFill>
        </p:spPr>
      </p:sp>
      <p:sp>
        <p:nvSpPr>
          <p:cNvPr id="8" name="TextBox 6">
            <a:extLst>
              <a:ext uri="{FF2B5EF4-FFF2-40B4-BE49-F238E27FC236}">
                <a16:creationId xmlns:a16="http://schemas.microsoft.com/office/drawing/2014/main" id="{F2879AF2-5E7D-40CB-6442-B2F53B76AC84}"/>
              </a:ext>
            </a:extLst>
          </p:cNvPr>
          <p:cNvSpPr txBox="1"/>
          <p:nvPr/>
        </p:nvSpPr>
        <p:spPr>
          <a:xfrm>
            <a:off x="9593157" y="4939528"/>
            <a:ext cx="2264411" cy="846386"/>
          </a:xfrm>
          <a:prstGeom prst="rect">
            <a:avLst/>
          </a:prstGeom>
        </p:spPr>
        <p:txBody>
          <a:bodyPr wrap="square" lIns="0" tIns="0" rIns="0" bIns="0" rtlCol="0" anchor="t">
            <a:spAutoFit/>
          </a:bodyPr>
          <a:lstStyle/>
          <a:p>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（企業と活用技術例）</a:t>
            </a:r>
            <a:endPar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a:t>
            </a:r>
            <a:r>
              <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rPr>
              <a:t>C</a:t>
            </a:r>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社</a:t>
            </a:r>
            <a:endPar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a:t>
            </a:r>
            <a:r>
              <a:rPr lang="en-US" altLang="ja-JP" sz="1100" dirty="0">
                <a:solidFill>
                  <a:srgbClr val="000000"/>
                </a:solidFill>
                <a:latin typeface="BIZ UDPゴシック" panose="020B0400000000000000" pitchFamily="50" charset="-128"/>
                <a:ea typeface="BIZ UDPゴシック" panose="020B0400000000000000" pitchFamily="50" charset="-128"/>
                <a:cs typeface="Arimo"/>
                <a:sym typeface="Arimo"/>
              </a:rPr>
              <a:t>PHR</a:t>
            </a:r>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を活用し、入浴～睡眠～起床　</a:t>
            </a:r>
            <a:endParaRPr lang="en-US" altLang="ja-JP" sz="1100"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に合わせ、住宅機器コントロール等</a:t>
            </a:r>
            <a:endParaRPr lang="en-US" altLang="ja-JP" sz="1100"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により快適な睡眠を誘導</a:t>
            </a:r>
          </a:p>
        </p:txBody>
      </p:sp>
      <p:sp>
        <p:nvSpPr>
          <p:cNvPr id="12" name="TextBox 6">
            <a:extLst>
              <a:ext uri="{FF2B5EF4-FFF2-40B4-BE49-F238E27FC236}">
                <a16:creationId xmlns:a16="http://schemas.microsoft.com/office/drawing/2014/main" id="{D5E52144-B310-B8F2-4B18-9A02660F09C5}"/>
              </a:ext>
            </a:extLst>
          </p:cNvPr>
          <p:cNvSpPr txBox="1"/>
          <p:nvPr/>
        </p:nvSpPr>
        <p:spPr>
          <a:xfrm>
            <a:off x="9613336" y="3549683"/>
            <a:ext cx="2244232" cy="677108"/>
          </a:xfrm>
          <a:prstGeom prst="rect">
            <a:avLst/>
          </a:prstGeom>
        </p:spPr>
        <p:txBody>
          <a:bodyPr wrap="square" lIns="0" tIns="0" rIns="0" bIns="0" rtlCol="0" anchor="t">
            <a:spAutoFit/>
          </a:bodyPr>
          <a:lstStyle/>
          <a:p>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（企業と活用技術例）</a:t>
            </a:r>
            <a:endPar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a:t>
            </a:r>
            <a:r>
              <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rPr>
              <a:t>B</a:t>
            </a:r>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社</a:t>
            </a:r>
            <a:endPar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スマホで撮影した食事の写真から、　　</a:t>
            </a:r>
            <a:endParaRPr lang="en-US" altLang="ja-JP" sz="1100"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カロリーや栄養素を自動解析</a:t>
            </a:r>
          </a:p>
        </p:txBody>
      </p:sp>
      <p:sp>
        <p:nvSpPr>
          <p:cNvPr id="13" name="TextBox 6">
            <a:extLst>
              <a:ext uri="{FF2B5EF4-FFF2-40B4-BE49-F238E27FC236}">
                <a16:creationId xmlns:a16="http://schemas.microsoft.com/office/drawing/2014/main" id="{333C011A-CD72-501C-795B-1B014CDCAFE0}"/>
              </a:ext>
            </a:extLst>
          </p:cNvPr>
          <p:cNvSpPr txBox="1"/>
          <p:nvPr/>
        </p:nvSpPr>
        <p:spPr>
          <a:xfrm>
            <a:off x="9593157" y="2187808"/>
            <a:ext cx="2264411" cy="846386"/>
          </a:xfrm>
          <a:prstGeom prst="rect">
            <a:avLst/>
          </a:prstGeom>
        </p:spPr>
        <p:txBody>
          <a:bodyPr wrap="square" lIns="0" tIns="0" rIns="0" bIns="0" rtlCol="0" anchor="t">
            <a:spAutoFit/>
          </a:bodyPr>
          <a:lstStyle/>
          <a:p>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（企業と活用技術例）</a:t>
            </a:r>
            <a:endPar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a:t>
            </a:r>
            <a:r>
              <a:rPr kumimoji="1" lang="en-US" altLang="ja-JP" sz="1100" b="1" dirty="0">
                <a:latin typeface="BIZ UDPゴシック" panose="020B0400000000000000" pitchFamily="50" charset="-128"/>
                <a:ea typeface="BIZ UDPゴシック" panose="020B0400000000000000" pitchFamily="50" charset="-128"/>
                <a:cs typeface="Arimo"/>
                <a:sym typeface="Arimo"/>
              </a:rPr>
              <a:t>A</a:t>
            </a:r>
            <a:r>
              <a:rPr lang="ja-JP" altLang="en-US" sz="1100" b="1" dirty="0">
                <a:solidFill>
                  <a:srgbClr val="000000"/>
                </a:solidFill>
                <a:latin typeface="BIZ UDPゴシック" panose="020B0400000000000000" pitchFamily="50" charset="-128"/>
                <a:ea typeface="BIZ UDPゴシック" panose="020B0400000000000000" pitchFamily="50" charset="-128"/>
                <a:cs typeface="Arimo"/>
                <a:sym typeface="Arimo"/>
              </a:rPr>
              <a:t>社</a:t>
            </a:r>
            <a:endParaRPr lang="en-US" altLang="ja-JP" sz="1100" b="1"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筋肉状態の可視化して運動の成果　</a:t>
            </a:r>
            <a:endParaRPr lang="en-US" altLang="ja-JP" sz="1100"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を数値化、最適な運動プログラムを　</a:t>
            </a:r>
            <a:endParaRPr lang="en-US" altLang="ja-JP" sz="1100" dirty="0">
              <a:solidFill>
                <a:srgbClr val="000000"/>
              </a:solidFill>
              <a:latin typeface="BIZ UDPゴシック" panose="020B0400000000000000" pitchFamily="50" charset="-128"/>
              <a:ea typeface="BIZ UDPゴシック" panose="020B0400000000000000" pitchFamily="50" charset="-128"/>
              <a:cs typeface="Arimo"/>
              <a:sym typeface="Arimo"/>
            </a:endParaRPr>
          </a:p>
          <a:p>
            <a:r>
              <a:rPr lang="ja-JP" altLang="en-US" sz="1100" dirty="0">
                <a:solidFill>
                  <a:srgbClr val="000000"/>
                </a:solidFill>
                <a:latin typeface="BIZ UDPゴシック" panose="020B0400000000000000" pitchFamily="50" charset="-128"/>
                <a:ea typeface="BIZ UDPゴシック" panose="020B0400000000000000" pitchFamily="50" charset="-128"/>
                <a:cs typeface="Arimo"/>
                <a:sym typeface="Arimo"/>
              </a:rPr>
              <a:t>　提案。</a:t>
            </a:r>
          </a:p>
        </p:txBody>
      </p:sp>
      <p:sp>
        <p:nvSpPr>
          <p:cNvPr id="4" name="テキスト ボックス 3">
            <a:extLst>
              <a:ext uri="{FF2B5EF4-FFF2-40B4-BE49-F238E27FC236}">
                <a16:creationId xmlns:a16="http://schemas.microsoft.com/office/drawing/2014/main" id="{BD689CAE-F902-002C-A46C-B18A7AA6E841}"/>
              </a:ext>
            </a:extLst>
          </p:cNvPr>
          <p:cNvSpPr txBox="1"/>
          <p:nvPr/>
        </p:nvSpPr>
        <p:spPr>
          <a:xfrm>
            <a:off x="0" y="-26753"/>
            <a:ext cx="12192000" cy="400110"/>
          </a:xfrm>
          <a:prstGeom prst="rect">
            <a:avLst/>
          </a:prstGeom>
          <a:solidFill>
            <a:schemeClr val="accent1"/>
          </a:solidFill>
          <a:effectLst/>
        </p:spPr>
        <p:txBody>
          <a:bodyPr wrap="square" rtlCol="0">
            <a:spAutoFit/>
          </a:bodyPr>
          <a:lstStyle/>
          <a:p>
            <a:pPr>
              <a:defRPr/>
            </a:pPr>
            <a:r>
              <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kumimoji="1" lang="ja-JP" altLang="en-US"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参考（情報共有）</a:t>
            </a:r>
            <a:r>
              <a:rPr kumimoji="1" lang="en-US" altLang="ja-JP" sz="20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rPr>
              <a:t>市町村健康寿命延伸にかかる共創創出支援事業（市町村毎の課題整理）</a:t>
            </a:r>
          </a:p>
        </p:txBody>
      </p:sp>
      <p:sp>
        <p:nvSpPr>
          <p:cNvPr id="5" name="スライド番号プレースホルダー 3">
            <a:extLst>
              <a:ext uri="{FF2B5EF4-FFF2-40B4-BE49-F238E27FC236}">
                <a16:creationId xmlns:a16="http://schemas.microsoft.com/office/drawing/2014/main" id="{466BBC58-3B97-5934-D7F9-F4C303796485}"/>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pic>
        <p:nvPicPr>
          <p:cNvPr id="26" name="図 25">
            <a:extLst>
              <a:ext uri="{FF2B5EF4-FFF2-40B4-BE49-F238E27FC236}">
                <a16:creationId xmlns:a16="http://schemas.microsoft.com/office/drawing/2014/main" id="{191921C6-478A-4EEC-87CD-B3CC8271C73E}"/>
              </a:ext>
            </a:extLst>
          </p:cNvPr>
          <p:cNvPicPr>
            <a:picLocks noChangeAspect="1"/>
          </p:cNvPicPr>
          <p:nvPr/>
        </p:nvPicPr>
        <p:blipFill>
          <a:blip r:embed="rId3"/>
          <a:stretch>
            <a:fillRect/>
          </a:stretch>
        </p:blipFill>
        <p:spPr>
          <a:xfrm>
            <a:off x="334432" y="2082945"/>
            <a:ext cx="3299245" cy="1787768"/>
          </a:xfrm>
          <a:prstGeom prst="rect">
            <a:avLst/>
          </a:prstGeom>
        </p:spPr>
      </p:pic>
      <p:pic>
        <p:nvPicPr>
          <p:cNvPr id="27" name="図 26">
            <a:extLst>
              <a:ext uri="{FF2B5EF4-FFF2-40B4-BE49-F238E27FC236}">
                <a16:creationId xmlns:a16="http://schemas.microsoft.com/office/drawing/2014/main" id="{CF332B33-1D05-4CF0-9E5C-A6CBF62F8020}"/>
              </a:ext>
            </a:extLst>
          </p:cNvPr>
          <p:cNvPicPr>
            <a:picLocks noChangeAspect="1"/>
          </p:cNvPicPr>
          <p:nvPr/>
        </p:nvPicPr>
        <p:blipFill>
          <a:blip r:embed="rId4"/>
          <a:stretch>
            <a:fillRect/>
          </a:stretch>
        </p:blipFill>
        <p:spPr>
          <a:xfrm>
            <a:off x="523874" y="3973303"/>
            <a:ext cx="3618584" cy="1932449"/>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3E65F9C-1F3E-4FED-B54E-D7BFABC3D9C8}"/>
              </a:ext>
            </a:extLst>
          </p:cNvPr>
          <p:cNvPicPr>
            <a:picLocks noChangeAspect="1"/>
          </p:cNvPicPr>
          <p:nvPr/>
        </p:nvPicPr>
        <p:blipFill>
          <a:blip r:embed="rId2"/>
          <a:stretch>
            <a:fillRect/>
          </a:stretch>
        </p:blipFill>
        <p:spPr>
          <a:xfrm>
            <a:off x="4782936" y="1690856"/>
            <a:ext cx="1171449" cy="1626660"/>
          </a:xfrm>
          <a:prstGeom prst="rect">
            <a:avLst/>
          </a:prstGeom>
        </p:spPr>
      </p:pic>
      <p:sp>
        <p:nvSpPr>
          <p:cNvPr id="5" name="object 5"/>
          <p:cNvSpPr/>
          <p:nvPr/>
        </p:nvSpPr>
        <p:spPr>
          <a:xfrm>
            <a:off x="3540760" y="3358008"/>
            <a:ext cx="5207000" cy="1757191"/>
          </a:xfrm>
          <a:custGeom>
            <a:avLst/>
            <a:gdLst/>
            <a:ahLst/>
            <a:cxnLst/>
            <a:rect l="l" t="t" r="r" b="b"/>
            <a:pathLst>
              <a:path w="7743825" h="1638300">
                <a:moveTo>
                  <a:pt x="7536560" y="1625600"/>
                </a:moveTo>
                <a:lnTo>
                  <a:pt x="208699" y="1625600"/>
                </a:lnTo>
                <a:lnTo>
                  <a:pt x="222910" y="1638300"/>
                </a:lnTo>
                <a:lnTo>
                  <a:pt x="7522718" y="1638300"/>
                </a:lnTo>
                <a:lnTo>
                  <a:pt x="7536560" y="1625600"/>
                </a:lnTo>
                <a:close/>
              </a:path>
              <a:path w="7743825" h="1638300">
                <a:moveTo>
                  <a:pt x="7562469" y="12700"/>
                </a:moveTo>
                <a:lnTo>
                  <a:pt x="193484" y="12700"/>
                </a:lnTo>
                <a:lnTo>
                  <a:pt x="179374" y="25400"/>
                </a:lnTo>
                <a:lnTo>
                  <a:pt x="153670" y="38100"/>
                </a:lnTo>
                <a:lnTo>
                  <a:pt x="129324" y="50800"/>
                </a:lnTo>
                <a:lnTo>
                  <a:pt x="106603" y="63500"/>
                </a:lnTo>
                <a:lnTo>
                  <a:pt x="85686" y="88900"/>
                </a:lnTo>
                <a:lnTo>
                  <a:pt x="66713" y="101600"/>
                </a:lnTo>
                <a:lnTo>
                  <a:pt x="35077" y="152400"/>
                </a:lnTo>
                <a:lnTo>
                  <a:pt x="17627" y="190500"/>
                </a:lnTo>
                <a:lnTo>
                  <a:pt x="5803" y="228600"/>
                </a:lnTo>
                <a:lnTo>
                  <a:pt x="1409" y="266700"/>
                </a:lnTo>
                <a:lnTo>
                  <a:pt x="393" y="279400"/>
                </a:lnTo>
                <a:lnTo>
                  <a:pt x="0" y="292100"/>
                </a:lnTo>
                <a:lnTo>
                  <a:pt x="12" y="1346200"/>
                </a:lnTo>
                <a:lnTo>
                  <a:pt x="457" y="1358900"/>
                </a:lnTo>
                <a:lnTo>
                  <a:pt x="3517" y="1397000"/>
                </a:lnTo>
                <a:lnTo>
                  <a:pt x="13538" y="1435100"/>
                </a:lnTo>
                <a:lnTo>
                  <a:pt x="36512" y="1485900"/>
                </a:lnTo>
                <a:lnTo>
                  <a:pt x="68643" y="1536700"/>
                </a:lnTo>
                <a:lnTo>
                  <a:pt x="109016" y="1574800"/>
                </a:lnTo>
                <a:lnTo>
                  <a:pt x="131864" y="1600200"/>
                </a:lnTo>
                <a:lnTo>
                  <a:pt x="156324" y="1612900"/>
                </a:lnTo>
                <a:lnTo>
                  <a:pt x="181483" y="1625600"/>
                </a:lnTo>
                <a:lnTo>
                  <a:pt x="7564628" y="1625600"/>
                </a:lnTo>
                <a:lnTo>
                  <a:pt x="7590282" y="1612900"/>
                </a:lnTo>
                <a:lnTo>
                  <a:pt x="7447788" y="1612900"/>
                </a:lnTo>
                <a:lnTo>
                  <a:pt x="219240" y="1600200"/>
                </a:lnTo>
                <a:lnTo>
                  <a:pt x="207213" y="1587500"/>
                </a:lnTo>
                <a:lnTo>
                  <a:pt x="195541" y="1587500"/>
                </a:lnTo>
                <a:lnTo>
                  <a:pt x="172910" y="1574800"/>
                </a:lnTo>
                <a:lnTo>
                  <a:pt x="151625" y="1562100"/>
                </a:lnTo>
                <a:lnTo>
                  <a:pt x="131737" y="1549400"/>
                </a:lnTo>
                <a:lnTo>
                  <a:pt x="113461" y="1536700"/>
                </a:lnTo>
                <a:lnTo>
                  <a:pt x="96837" y="1511300"/>
                </a:lnTo>
                <a:lnTo>
                  <a:pt x="81978" y="1498600"/>
                </a:lnTo>
                <a:lnTo>
                  <a:pt x="58229" y="1447800"/>
                </a:lnTo>
                <a:lnTo>
                  <a:pt x="46139" y="1409700"/>
                </a:lnTo>
                <a:lnTo>
                  <a:pt x="39382" y="1371600"/>
                </a:lnTo>
                <a:lnTo>
                  <a:pt x="38100" y="1346200"/>
                </a:lnTo>
                <a:lnTo>
                  <a:pt x="38100" y="292100"/>
                </a:lnTo>
                <a:lnTo>
                  <a:pt x="41097" y="254000"/>
                </a:lnTo>
                <a:lnTo>
                  <a:pt x="49758" y="215900"/>
                </a:lnTo>
                <a:lnTo>
                  <a:pt x="69380" y="165100"/>
                </a:lnTo>
                <a:lnTo>
                  <a:pt x="82321" y="152400"/>
                </a:lnTo>
                <a:lnTo>
                  <a:pt x="97218" y="127000"/>
                </a:lnTo>
                <a:lnTo>
                  <a:pt x="113893" y="114300"/>
                </a:lnTo>
                <a:lnTo>
                  <a:pt x="132219" y="88900"/>
                </a:lnTo>
                <a:lnTo>
                  <a:pt x="152133" y="76200"/>
                </a:lnTo>
                <a:lnTo>
                  <a:pt x="173443" y="63500"/>
                </a:lnTo>
                <a:lnTo>
                  <a:pt x="195961" y="50800"/>
                </a:lnTo>
                <a:lnTo>
                  <a:pt x="219494" y="50800"/>
                </a:lnTo>
                <a:lnTo>
                  <a:pt x="231813" y="38100"/>
                </a:lnTo>
                <a:lnTo>
                  <a:pt x="7599870" y="38100"/>
                </a:lnTo>
                <a:lnTo>
                  <a:pt x="7587615" y="25400"/>
                </a:lnTo>
                <a:lnTo>
                  <a:pt x="7562469" y="12700"/>
                </a:lnTo>
                <a:close/>
              </a:path>
              <a:path w="7743825" h="1638300">
                <a:moveTo>
                  <a:pt x="7599870" y="38100"/>
                </a:moveTo>
                <a:lnTo>
                  <a:pt x="7512431" y="38100"/>
                </a:lnTo>
                <a:lnTo>
                  <a:pt x="7524750" y="50800"/>
                </a:lnTo>
                <a:lnTo>
                  <a:pt x="7548499" y="50800"/>
                </a:lnTo>
                <a:lnTo>
                  <a:pt x="7571105" y="63500"/>
                </a:lnTo>
                <a:lnTo>
                  <a:pt x="7592314" y="76200"/>
                </a:lnTo>
                <a:lnTo>
                  <a:pt x="7612253" y="88900"/>
                </a:lnTo>
                <a:lnTo>
                  <a:pt x="7630414" y="114300"/>
                </a:lnTo>
                <a:lnTo>
                  <a:pt x="7647178" y="127000"/>
                </a:lnTo>
                <a:lnTo>
                  <a:pt x="7661909" y="152400"/>
                </a:lnTo>
                <a:lnTo>
                  <a:pt x="7674736" y="165100"/>
                </a:lnTo>
                <a:lnTo>
                  <a:pt x="7685658" y="190500"/>
                </a:lnTo>
                <a:lnTo>
                  <a:pt x="7697724" y="228600"/>
                </a:lnTo>
                <a:lnTo>
                  <a:pt x="7704455" y="266700"/>
                </a:lnTo>
                <a:lnTo>
                  <a:pt x="7705725" y="292100"/>
                </a:lnTo>
                <a:lnTo>
                  <a:pt x="7705725" y="1346200"/>
                </a:lnTo>
                <a:lnTo>
                  <a:pt x="7702804" y="1384300"/>
                </a:lnTo>
                <a:lnTo>
                  <a:pt x="7694168" y="1422400"/>
                </a:lnTo>
                <a:lnTo>
                  <a:pt x="7674483" y="1473200"/>
                </a:lnTo>
                <a:lnTo>
                  <a:pt x="7646797" y="1511300"/>
                </a:lnTo>
                <a:lnTo>
                  <a:pt x="7630159" y="1536700"/>
                </a:lnTo>
                <a:lnTo>
                  <a:pt x="7611745" y="1549400"/>
                </a:lnTo>
                <a:lnTo>
                  <a:pt x="7591806" y="1562100"/>
                </a:lnTo>
                <a:lnTo>
                  <a:pt x="7570597" y="1574800"/>
                </a:lnTo>
                <a:lnTo>
                  <a:pt x="7547991" y="1587500"/>
                </a:lnTo>
                <a:lnTo>
                  <a:pt x="7536433" y="1587500"/>
                </a:lnTo>
                <a:lnTo>
                  <a:pt x="7524496" y="1600200"/>
                </a:lnTo>
                <a:lnTo>
                  <a:pt x="7461123" y="1600200"/>
                </a:lnTo>
                <a:lnTo>
                  <a:pt x="7447788" y="1612900"/>
                </a:lnTo>
                <a:lnTo>
                  <a:pt x="7590282" y="1612900"/>
                </a:lnTo>
                <a:lnTo>
                  <a:pt x="7614539" y="1587500"/>
                </a:lnTo>
                <a:lnTo>
                  <a:pt x="7637399" y="1574800"/>
                </a:lnTo>
                <a:lnTo>
                  <a:pt x="7677277" y="1536700"/>
                </a:lnTo>
                <a:lnTo>
                  <a:pt x="7708773" y="1485900"/>
                </a:lnTo>
                <a:lnTo>
                  <a:pt x="7726299" y="1447800"/>
                </a:lnTo>
                <a:lnTo>
                  <a:pt x="7738109" y="1409700"/>
                </a:lnTo>
                <a:lnTo>
                  <a:pt x="7743444" y="1358900"/>
                </a:lnTo>
                <a:lnTo>
                  <a:pt x="7743825" y="1346200"/>
                </a:lnTo>
                <a:lnTo>
                  <a:pt x="7743825" y="292100"/>
                </a:lnTo>
                <a:lnTo>
                  <a:pt x="7742301" y="254000"/>
                </a:lnTo>
                <a:lnTo>
                  <a:pt x="7734300" y="215900"/>
                </a:lnTo>
                <a:lnTo>
                  <a:pt x="7719949" y="177800"/>
                </a:lnTo>
                <a:lnTo>
                  <a:pt x="7692517" y="127000"/>
                </a:lnTo>
                <a:lnTo>
                  <a:pt x="7656068" y="76200"/>
                </a:lnTo>
                <a:lnTo>
                  <a:pt x="7612126" y="50800"/>
                </a:lnTo>
                <a:lnTo>
                  <a:pt x="7599870" y="38100"/>
                </a:lnTo>
                <a:close/>
              </a:path>
              <a:path w="7743825" h="1638300">
                <a:moveTo>
                  <a:pt x="7460233" y="1587500"/>
                </a:moveTo>
                <a:lnTo>
                  <a:pt x="296062" y="1587500"/>
                </a:lnTo>
                <a:lnTo>
                  <a:pt x="7447407" y="1600200"/>
                </a:lnTo>
                <a:lnTo>
                  <a:pt x="7460233" y="1587500"/>
                </a:lnTo>
                <a:close/>
              </a:path>
              <a:path w="7743825" h="1638300">
                <a:moveTo>
                  <a:pt x="296062" y="1574800"/>
                </a:moveTo>
                <a:lnTo>
                  <a:pt x="211226" y="1574800"/>
                </a:lnTo>
                <a:lnTo>
                  <a:pt x="222758" y="1587500"/>
                </a:lnTo>
                <a:lnTo>
                  <a:pt x="7447026" y="1587500"/>
                </a:lnTo>
                <a:lnTo>
                  <a:pt x="296062" y="1574800"/>
                </a:lnTo>
                <a:close/>
              </a:path>
              <a:path w="7743825" h="1638300">
                <a:moveTo>
                  <a:pt x="7531734" y="1574800"/>
                </a:moveTo>
                <a:lnTo>
                  <a:pt x="7459345" y="1574800"/>
                </a:lnTo>
                <a:lnTo>
                  <a:pt x="7447026" y="1587500"/>
                </a:lnTo>
                <a:lnTo>
                  <a:pt x="7520432" y="1587500"/>
                </a:lnTo>
                <a:lnTo>
                  <a:pt x="7531734" y="1574800"/>
                </a:lnTo>
                <a:close/>
              </a:path>
              <a:path w="7743825" h="1638300">
                <a:moveTo>
                  <a:pt x="227533" y="63500"/>
                </a:moveTo>
                <a:lnTo>
                  <a:pt x="201485" y="63500"/>
                </a:lnTo>
                <a:lnTo>
                  <a:pt x="180035" y="76200"/>
                </a:lnTo>
                <a:lnTo>
                  <a:pt x="159740" y="88900"/>
                </a:lnTo>
                <a:lnTo>
                  <a:pt x="140766" y="101600"/>
                </a:lnTo>
                <a:lnTo>
                  <a:pt x="123291" y="114300"/>
                </a:lnTo>
                <a:lnTo>
                  <a:pt x="107391" y="139700"/>
                </a:lnTo>
                <a:lnTo>
                  <a:pt x="93179" y="152400"/>
                </a:lnTo>
                <a:lnTo>
                  <a:pt x="80810" y="177800"/>
                </a:lnTo>
                <a:lnTo>
                  <a:pt x="70218" y="190500"/>
                </a:lnTo>
                <a:lnTo>
                  <a:pt x="65824" y="203200"/>
                </a:lnTo>
                <a:lnTo>
                  <a:pt x="55841" y="241300"/>
                </a:lnTo>
                <a:lnTo>
                  <a:pt x="51168" y="279400"/>
                </a:lnTo>
                <a:lnTo>
                  <a:pt x="50787" y="1346200"/>
                </a:lnTo>
                <a:lnTo>
                  <a:pt x="51130" y="1358900"/>
                </a:lnTo>
                <a:lnTo>
                  <a:pt x="55638" y="1397000"/>
                </a:lnTo>
                <a:lnTo>
                  <a:pt x="65455" y="1435100"/>
                </a:lnTo>
                <a:lnTo>
                  <a:pt x="79946" y="1460500"/>
                </a:lnTo>
                <a:lnTo>
                  <a:pt x="92151" y="1485900"/>
                </a:lnTo>
                <a:lnTo>
                  <a:pt x="106235" y="1498600"/>
                </a:lnTo>
                <a:lnTo>
                  <a:pt x="121996" y="1524000"/>
                </a:lnTo>
                <a:lnTo>
                  <a:pt x="139319" y="1536700"/>
                </a:lnTo>
                <a:lnTo>
                  <a:pt x="158216" y="1549400"/>
                </a:lnTo>
                <a:lnTo>
                  <a:pt x="178435" y="1562100"/>
                </a:lnTo>
                <a:lnTo>
                  <a:pt x="200228" y="1574800"/>
                </a:lnTo>
                <a:lnTo>
                  <a:pt x="226275" y="1574800"/>
                </a:lnTo>
                <a:lnTo>
                  <a:pt x="215239" y="1562100"/>
                </a:lnTo>
                <a:lnTo>
                  <a:pt x="204914" y="1562100"/>
                </a:lnTo>
                <a:lnTo>
                  <a:pt x="183972" y="1549400"/>
                </a:lnTo>
                <a:lnTo>
                  <a:pt x="146888" y="1524000"/>
                </a:lnTo>
                <a:lnTo>
                  <a:pt x="115633" y="1498600"/>
                </a:lnTo>
                <a:lnTo>
                  <a:pt x="102323" y="1473200"/>
                </a:lnTo>
                <a:lnTo>
                  <a:pt x="90805" y="1460500"/>
                </a:lnTo>
                <a:lnTo>
                  <a:pt x="81102" y="1435100"/>
                </a:lnTo>
                <a:lnTo>
                  <a:pt x="77266" y="1422400"/>
                </a:lnTo>
                <a:lnTo>
                  <a:pt x="73774" y="1422400"/>
                </a:lnTo>
                <a:lnTo>
                  <a:pt x="66065" y="1384300"/>
                </a:lnTo>
                <a:lnTo>
                  <a:pt x="63487" y="1346200"/>
                </a:lnTo>
                <a:lnTo>
                  <a:pt x="63500" y="292100"/>
                </a:lnTo>
                <a:lnTo>
                  <a:pt x="66281" y="254000"/>
                </a:lnTo>
                <a:lnTo>
                  <a:pt x="74168" y="215900"/>
                </a:lnTo>
                <a:lnTo>
                  <a:pt x="77876" y="215900"/>
                </a:lnTo>
                <a:lnTo>
                  <a:pt x="82029" y="203200"/>
                </a:lnTo>
                <a:lnTo>
                  <a:pt x="92240" y="177800"/>
                </a:lnTo>
                <a:lnTo>
                  <a:pt x="104038" y="165100"/>
                </a:lnTo>
                <a:lnTo>
                  <a:pt x="117563" y="139700"/>
                </a:lnTo>
                <a:lnTo>
                  <a:pt x="149301" y="114300"/>
                </a:lnTo>
                <a:lnTo>
                  <a:pt x="186626" y="88900"/>
                </a:lnTo>
                <a:lnTo>
                  <a:pt x="207022" y="76200"/>
                </a:lnTo>
                <a:lnTo>
                  <a:pt x="216915" y="76200"/>
                </a:lnTo>
                <a:lnTo>
                  <a:pt x="227533" y="63500"/>
                </a:lnTo>
                <a:close/>
              </a:path>
              <a:path w="7743825" h="1638300">
                <a:moveTo>
                  <a:pt x="7543800" y="63500"/>
                </a:moveTo>
                <a:lnTo>
                  <a:pt x="7517765" y="63500"/>
                </a:lnTo>
                <a:lnTo>
                  <a:pt x="7528686" y="76200"/>
                </a:lnTo>
                <a:lnTo>
                  <a:pt x="7539101" y="76200"/>
                </a:lnTo>
                <a:lnTo>
                  <a:pt x="7560056" y="88900"/>
                </a:lnTo>
                <a:lnTo>
                  <a:pt x="7597013" y="114300"/>
                </a:lnTo>
                <a:lnTo>
                  <a:pt x="7628382" y="139700"/>
                </a:lnTo>
                <a:lnTo>
                  <a:pt x="7641463" y="165100"/>
                </a:lnTo>
                <a:lnTo>
                  <a:pt x="7653147" y="177800"/>
                </a:lnTo>
                <a:lnTo>
                  <a:pt x="7662799" y="203200"/>
                </a:lnTo>
                <a:lnTo>
                  <a:pt x="7666608" y="215900"/>
                </a:lnTo>
                <a:lnTo>
                  <a:pt x="7670165" y="228600"/>
                </a:lnTo>
                <a:lnTo>
                  <a:pt x="7673340" y="228600"/>
                </a:lnTo>
                <a:lnTo>
                  <a:pt x="7679308" y="266700"/>
                </a:lnTo>
                <a:lnTo>
                  <a:pt x="7680452" y="292100"/>
                </a:lnTo>
                <a:lnTo>
                  <a:pt x="7680325" y="1346200"/>
                </a:lnTo>
                <a:lnTo>
                  <a:pt x="7677658" y="1384300"/>
                </a:lnTo>
                <a:lnTo>
                  <a:pt x="7669657" y="1422400"/>
                </a:lnTo>
                <a:lnTo>
                  <a:pt x="7665974" y="1435100"/>
                </a:lnTo>
                <a:lnTo>
                  <a:pt x="7661909" y="1435100"/>
                </a:lnTo>
                <a:lnTo>
                  <a:pt x="7651623" y="1460500"/>
                </a:lnTo>
                <a:lnTo>
                  <a:pt x="7626350" y="1498600"/>
                </a:lnTo>
                <a:lnTo>
                  <a:pt x="7594600" y="1524000"/>
                </a:lnTo>
                <a:lnTo>
                  <a:pt x="7557389" y="1549400"/>
                </a:lnTo>
                <a:lnTo>
                  <a:pt x="7536942" y="1562100"/>
                </a:lnTo>
                <a:lnTo>
                  <a:pt x="7527035" y="1562100"/>
                </a:lnTo>
                <a:lnTo>
                  <a:pt x="7516495" y="1574800"/>
                </a:lnTo>
                <a:lnTo>
                  <a:pt x="7542530" y="1574800"/>
                </a:lnTo>
                <a:lnTo>
                  <a:pt x="7563993" y="1562100"/>
                </a:lnTo>
                <a:lnTo>
                  <a:pt x="7603235" y="1536700"/>
                </a:lnTo>
                <a:lnTo>
                  <a:pt x="7636509" y="1511300"/>
                </a:lnTo>
                <a:lnTo>
                  <a:pt x="7663053" y="1460500"/>
                </a:lnTo>
                <a:lnTo>
                  <a:pt x="7673721" y="1447800"/>
                </a:lnTo>
                <a:lnTo>
                  <a:pt x="7685278" y="1409700"/>
                </a:lnTo>
                <a:lnTo>
                  <a:pt x="7691755" y="1371600"/>
                </a:lnTo>
                <a:lnTo>
                  <a:pt x="7693152" y="292100"/>
                </a:lnTo>
                <a:lnTo>
                  <a:pt x="7692771" y="279400"/>
                </a:lnTo>
                <a:lnTo>
                  <a:pt x="7688199" y="241300"/>
                </a:lnTo>
                <a:lnTo>
                  <a:pt x="7678420" y="203200"/>
                </a:lnTo>
                <a:lnTo>
                  <a:pt x="7663942" y="177800"/>
                </a:lnTo>
                <a:lnTo>
                  <a:pt x="7651750" y="152400"/>
                </a:lnTo>
                <a:lnTo>
                  <a:pt x="7637780" y="139700"/>
                </a:lnTo>
                <a:lnTo>
                  <a:pt x="7621905" y="114300"/>
                </a:lnTo>
                <a:lnTo>
                  <a:pt x="7604633" y="101600"/>
                </a:lnTo>
                <a:lnTo>
                  <a:pt x="7585709" y="88900"/>
                </a:lnTo>
                <a:lnTo>
                  <a:pt x="7565517" y="76200"/>
                </a:lnTo>
                <a:lnTo>
                  <a:pt x="7543800" y="63500"/>
                </a:lnTo>
                <a:close/>
              </a:path>
              <a:path w="7743825" h="1638300">
                <a:moveTo>
                  <a:pt x="7509636" y="50800"/>
                </a:moveTo>
                <a:lnTo>
                  <a:pt x="223507" y="50800"/>
                </a:lnTo>
                <a:lnTo>
                  <a:pt x="212229" y="63500"/>
                </a:lnTo>
                <a:lnTo>
                  <a:pt x="7521194" y="63500"/>
                </a:lnTo>
                <a:lnTo>
                  <a:pt x="7509636" y="50800"/>
                </a:lnTo>
                <a:close/>
              </a:path>
              <a:path w="7743825" h="1638300">
                <a:moveTo>
                  <a:pt x="7521067" y="0"/>
                </a:moveTo>
                <a:lnTo>
                  <a:pt x="221272" y="0"/>
                </a:lnTo>
                <a:lnTo>
                  <a:pt x="207441" y="12700"/>
                </a:lnTo>
                <a:lnTo>
                  <a:pt x="7535291" y="12700"/>
                </a:lnTo>
                <a:lnTo>
                  <a:pt x="7521067" y="0"/>
                </a:lnTo>
                <a:close/>
              </a:path>
            </a:pathLst>
          </a:custGeom>
          <a:solidFill>
            <a:srgbClr val="99C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0" name="object 10"/>
          <p:cNvSpPr/>
          <p:nvPr/>
        </p:nvSpPr>
        <p:spPr>
          <a:xfrm>
            <a:off x="3439850" y="541096"/>
            <a:ext cx="5609808" cy="556145"/>
          </a:xfrm>
          <a:custGeom>
            <a:avLst/>
            <a:gdLst/>
            <a:ahLst/>
            <a:cxnLst/>
            <a:rect l="l" t="t" r="r" b="b"/>
            <a:pathLst>
              <a:path w="3009900" h="841375">
                <a:moveTo>
                  <a:pt x="1504950" y="0"/>
                </a:moveTo>
                <a:lnTo>
                  <a:pt x="1434100" y="457"/>
                </a:lnTo>
                <a:lnTo>
                  <a:pt x="1364094" y="1818"/>
                </a:lnTo>
                <a:lnTo>
                  <a:pt x="1295005" y="4060"/>
                </a:lnTo>
                <a:lnTo>
                  <a:pt x="1226903" y="7164"/>
                </a:lnTo>
                <a:lnTo>
                  <a:pt x="1159861" y="11110"/>
                </a:lnTo>
                <a:lnTo>
                  <a:pt x="1093952" y="15877"/>
                </a:lnTo>
                <a:lnTo>
                  <a:pt x="1029248" y="21446"/>
                </a:lnTo>
                <a:lnTo>
                  <a:pt x="965821" y="27796"/>
                </a:lnTo>
                <a:lnTo>
                  <a:pt x="903743" y="34907"/>
                </a:lnTo>
                <a:lnTo>
                  <a:pt x="843087" y="42759"/>
                </a:lnTo>
                <a:lnTo>
                  <a:pt x="783924" y="51331"/>
                </a:lnTo>
                <a:lnTo>
                  <a:pt x="726328" y="60604"/>
                </a:lnTo>
                <a:lnTo>
                  <a:pt x="670370" y="70557"/>
                </a:lnTo>
                <a:lnTo>
                  <a:pt x="616122" y="81170"/>
                </a:lnTo>
                <a:lnTo>
                  <a:pt x="563657" y="92423"/>
                </a:lnTo>
                <a:lnTo>
                  <a:pt x="513047" y="104295"/>
                </a:lnTo>
                <a:lnTo>
                  <a:pt x="464365" y="116767"/>
                </a:lnTo>
                <a:lnTo>
                  <a:pt x="417682" y="129818"/>
                </a:lnTo>
                <a:lnTo>
                  <a:pt x="373070" y="143428"/>
                </a:lnTo>
                <a:lnTo>
                  <a:pt x="330603" y="157577"/>
                </a:lnTo>
                <a:lnTo>
                  <a:pt x="290352" y="172245"/>
                </a:lnTo>
                <a:lnTo>
                  <a:pt x="252389" y="187411"/>
                </a:lnTo>
                <a:lnTo>
                  <a:pt x="216787" y="203056"/>
                </a:lnTo>
                <a:lnTo>
                  <a:pt x="152955" y="235699"/>
                </a:lnTo>
                <a:lnTo>
                  <a:pt x="99432" y="270014"/>
                </a:lnTo>
                <a:lnTo>
                  <a:pt x="56797" y="305837"/>
                </a:lnTo>
                <a:lnTo>
                  <a:pt x="25628" y="343009"/>
                </a:lnTo>
                <a:lnTo>
                  <a:pt x="6503" y="381367"/>
                </a:lnTo>
                <a:lnTo>
                  <a:pt x="0" y="420750"/>
                </a:lnTo>
                <a:lnTo>
                  <a:pt x="1637" y="440549"/>
                </a:lnTo>
                <a:lnTo>
                  <a:pt x="14524" y="479421"/>
                </a:lnTo>
                <a:lnTo>
                  <a:pt x="39743" y="517189"/>
                </a:lnTo>
                <a:lnTo>
                  <a:pt x="76718" y="553692"/>
                </a:lnTo>
                <a:lnTo>
                  <a:pt x="124869" y="588768"/>
                </a:lnTo>
                <a:lnTo>
                  <a:pt x="183619" y="622256"/>
                </a:lnTo>
                <a:lnTo>
                  <a:pt x="252389" y="653994"/>
                </a:lnTo>
                <a:lnTo>
                  <a:pt x="290352" y="669156"/>
                </a:lnTo>
                <a:lnTo>
                  <a:pt x="330603" y="683820"/>
                </a:lnTo>
                <a:lnTo>
                  <a:pt x="373070" y="697966"/>
                </a:lnTo>
                <a:lnTo>
                  <a:pt x="417682" y="711573"/>
                </a:lnTo>
                <a:lnTo>
                  <a:pt x="464365" y="724622"/>
                </a:lnTo>
                <a:lnTo>
                  <a:pt x="513047" y="737091"/>
                </a:lnTo>
                <a:lnTo>
                  <a:pt x="563657" y="748961"/>
                </a:lnTo>
                <a:lnTo>
                  <a:pt x="616122" y="760212"/>
                </a:lnTo>
                <a:lnTo>
                  <a:pt x="670370" y="770824"/>
                </a:lnTo>
                <a:lnTo>
                  <a:pt x="726328" y="780775"/>
                </a:lnTo>
                <a:lnTo>
                  <a:pt x="783924" y="790047"/>
                </a:lnTo>
                <a:lnTo>
                  <a:pt x="843087" y="798618"/>
                </a:lnTo>
                <a:lnTo>
                  <a:pt x="903743" y="806469"/>
                </a:lnTo>
                <a:lnTo>
                  <a:pt x="965821" y="813579"/>
                </a:lnTo>
                <a:lnTo>
                  <a:pt x="1029248" y="819929"/>
                </a:lnTo>
                <a:lnTo>
                  <a:pt x="1093952" y="825497"/>
                </a:lnTo>
                <a:lnTo>
                  <a:pt x="1159861" y="830264"/>
                </a:lnTo>
                <a:lnTo>
                  <a:pt x="1226903" y="834210"/>
                </a:lnTo>
                <a:lnTo>
                  <a:pt x="1295005" y="837314"/>
                </a:lnTo>
                <a:lnTo>
                  <a:pt x="1364094" y="839556"/>
                </a:lnTo>
                <a:lnTo>
                  <a:pt x="1434100" y="840917"/>
                </a:lnTo>
                <a:lnTo>
                  <a:pt x="1504950" y="841375"/>
                </a:lnTo>
                <a:lnTo>
                  <a:pt x="1575799" y="840917"/>
                </a:lnTo>
                <a:lnTo>
                  <a:pt x="1645805" y="839556"/>
                </a:lnTo>
                <a:lnTo>
                  <a:pt x="1714894" y="837314"/>
                </a:lnTo>
                <a:lnTo>
                  <a:pt x="1782996" y="834210"/>
                </a:lnTo>
                <a:lnTo>
                  <a:pt x="1850038" y="830264"/>
                </a:lnTo>
                <a:lnTo>
                  <a:pt x="1915947" y="825497"/>
                </a:lnTo>
                <a:lnTo>
                  <a:pt x="1980651" y="819929"/>
                </a:lnTo>
                <a:lnTo>
                  <a:pt x="2044078" y="813579"/>
                </a:lnTo>
                <a:lnTo>
                  <a:pt x="2106156" y="806469"/>
                </a:lnTo>
                <a:lnTo>
                  <a:pt x="2166812" y="798618"/>
                </a:lnTo>
                <a:lnTo>
                  <a:pt x="2225975" y="790047"/>
                </a:lnTo>
                <a:lnTo>
                  <a:pt x="2283571" y="780775"/>
                </a:lnTo>
                <a:lnTo>
                  <a:pt x="2339529" y="770824"/>
                </a:lnTo>
                <a:lnTo>
                  <a:pt x="2393777" y="760212"/>
                </a:lnTo>
                <a:lnTo>
                  <a:pt x="2446242" y="748961"/>
                </a:lnTo>
                <a:lnTo>
                  <a:pt x="2496852" y="737091"/>
                </a:lnTo>
                <a:lnTo>
                  <a:pt x="2545534" y="724622"/>
                </a:lnTo>
                <a:lnTo>
                  <a:pt x="2592217" y="711573"/>
                </a:lnTo>
                <a:lnTo>
                  <a:pt x="2636829" y="697966"/>
                </a:lnTo>
                <a:lnTo>
                  <a:pt x="2679296" y="683820"/>
                </a:lnTo>
                <a:lnTo>
                  <a:pt x="2719547" y="669156"/>
                </a:lnTo>
                <a:lnTo>
                  <a:pt x="2757510" y="653994"/>
                </a:lnTo>
                <a:lnTo>
                  <a:pt x="2793112" y="638354"/>
                </a:lnTo>
                <a:lnTo>
                  <a:pt x="2856944" y="605721"/>
                </a:lnTo>
                <a:lnTo>
                  <a:pt x="2910467" y="571419"/>
                </a:lnTo>
                <a:lnTo>
                  <a:pt x="2953102" y="535609"/>
                </a:lnTo>
                <a:lnTo>
                  <a:pt x="2984271" y="498453"/>
                </a:lnTo>
                <a:lnTo>
                  <a:pt x="3003396" y="460113"/>
                </a:lnTo>
                <a:lnTo>
                  <a:pt x="3009900" y="420750"/>
                </a:lnTo>
                <a:lnTo>
                  <a:pt x="3008262" y="400941"/>
                </a:lnTo>
                <a:lnTo>
                  <a:pt x="2995375" y="362050"/>
                </a:lnTo>
                <a:lnTo>
                  <a:pt x="2970156" y="324265"/>
                </a:lnTo>
                <a:lnTo>
                  <a:pt x="2933181" y="287747"/>
                </a:lnTo>
                <a:lnTo>
                  <a:pt x="2885030" y="252658"/>
                </a:lnTo>
                <a:lnTo>
                  <a:pt x="2826280" y="219159"/>
                </a:lnTo>
                <a:lnTo>
                  <a:pt x="2757510" y="187411"/>
                </a:lnTo>
                <a:lnTo>
                  <a:pt x="2719547" y="172245"/>
                </a:lnTo>
                <a:lnTo>
                  <a:pt x="2679296" y="157577"/>
                </a:lnTo>
                <a:lnTo>
                  <a:pt x="2636829" y="143428"/>
                </a:lnTo>
                <a:lnTo>
                  <a:pt x="2592217" y="129818"/>
                </a:lnTo>
                <a:lnTo>
                  <a:pt x="2545534" y="116767"/>
                </a:lnTo>
                <a:lnTo>
                  <a:pt x="2496852" y="104295"/>
                </a:lnTo>
                <a:lnTo>
                  <a:pt x="2446242" y="92423"/>
                </a:lnTo>
                <a:lnTo>
                  <a:pt x="2393777" y="81170"/>
                </a:lnTo>
                <a:lnTo>
                  <a:pt x="2339529" y="70557"/>
                </a:lnTo>
                <a:lnTo>
                  <a:pt x="2283571" y="60604"/>
                </a:lnTo>
                <a:lnTo>
                  <a:pt x="2225975" y="51331"/>
                </a:lnTo>
                <a:lnTo>
                  <a:pt x="2166812" y="42759"/>
                </a:lnTo>
                <a:lnTo>
                  <a:pt x="2106156" y="34907"/>
                </a:lnTo>
                <a:lnTo>
                  <a:pt x="2044078" y="27796"/>
                </a:lnTo>
                <a:lnTo>
                  <a:pt x="1980651" y="21446"/>
                </a:lnTo>
                <a:lnTo>
                  <a:pt x="1915947" y="15877"/>
                </a:lnTo>
                <a:lnTo>
                  <a:pt x="1850038" y="11110"/>
                </a:lnTo>
                <a:lnTo>
                  <a:pt x="1782996" y="7164"/>
                </a:lnTo>
                <a:lnTo>
                  <a:pt x="1714894" y="4060"/>
                </a:lnTo>
                <a:lnTo>
                  <a:pt x="1645805" y="1818"/>
                </a:lnTo>
                <a:lnTo>
                  <a:pt x="1575799" y="457"/>
                </a:lnTo>
                <a:lnTo>
                  <a:pt x="1504950" y="0"/>
                </a:lnTo>
                <a:close/>
              </a:path>
            </a:pathLst>
          </a:custGeom>
          <a:solidFill>
            <a:schemeClr val="accent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pic>
        <p:nvPicPr>
          <p:cNvPr id="12" name="object 12"/>
          <p:cNvPicPr/>
          <p:nvPr/>
        </p:nvPicPr>
        <p:blipFill>
          <a:blip r:embed="rId3" cstate="print"/>
          <a:stretch>
            <a:fillRect/>
          </a:stretch>
        </p:blipFill>
        <p:spPr>
          <a:xfrm>
            <a:off x="5769825" y="1412315"/>
            <a:ext cx="748870" cy="1945693"/>
          </a:xfrm>
          <a:prstGeom prst="rect">
            <a:avLst/>
          </a:prstGeom>
        </p:spPr>
      </p:pic>
      <p:sp>
        <p:nvSpPr>
          <p:cNvPr id="13" name="object 13"/>
          <p:cNvSpPr/>
          <p:nvPr/>
        </p:nvSpPr>
        <p:spPr>
          <a:xfrm>
            <a:off x="6189588" y="3584736"/>
            <a:ext cx="2340000" cy="444500"/>
          </a:xfrm>
          <a:custGeom>
            <a:avLst/>
            <a:gdLst/>
            <a:ahLst/>
            <a:cxnLst/>
            <a:rect l="l" t="t" r="r" b="b"/>
            <a:pathLst>
              <a:path w="2149475" h="444500">
                <a:moveTo>
                  <a:pt x="38322" y="89915"/>
                </a:moveTo>
                <a:lnTo>
                  <a:pt x="176" y="89915"/>
                </a:lnTo>
                <a:lnTo>
                  <a:pt x="110" y="91947"/>
                </a:lnTo>
                <a:lnTo>
                  <a:pt x="0" y="350646"/>
                </a:lnTo>
                <a:lnTo>
                  <a:pt x="276" y="354329"/>
                </a:lnTo>
                <a:lnTo>
                  <a:pt x="361" y="355472"/>
                </a:lnTo>
                <a:lnTo>
                  <a:pt x="466" y="356869"/>
                </a:lnTo>
                <a:lnTo>
                  <a:pt x="6858" y="384809"/>
                </a:lnTo>
                <a:lnTo>
                  <a:pt x="7281" y="386079"/>
                </a:lnTo>
                <a:lnTo>
                  <a:pt x="39497" y="426338"/>
                </a:lnTo>
                <a:lnTo>
                  <a:pt x="77343" y="442721"/>
                </a:lnTo>
                <a:lnTo>
                  <a:pt x="95377" y="444499"/>
                </a:lnTo>
                <a:lnTo>
                  <a:pt x="2055622" y="444499"/>
                </a:lnTo>
                <a:lnTo>
                  <a:pt x="2065782" y="443737"/>
                </a:lnTo>
                <a:lnTo>
                  <a:pt x="2074799" y="442213"/>
                </a:lnTo>
                <a:lnTo>
                  <a:pt x="2083943" y="439800"/>
                </a:lnTo>
                <a:lnTo>
                  <a:pt x="2089785" y="437641"/>
                </a:lnTo>
                <a:lnTo>
                  <a:pt x="2091308" y="437133"/>
                </a:lnTo>
                <a:lnTo>
                  <a:pt x="2092578" y="436498"/>
                </a:lnTo>
                <a:lnTo>
                  <a:pt x="2105025" y="429767"/>
                </a:lnTo>
                <a:lnTo>
                  <a:pt x="2108327" y="427735"/>
                </a:lnTo>
                <a:lnTo>
                  <a:pt x="2119249" y="418718"/>
                </a:lnTo>
                <a:lnTo>
                  <a:pt x="2120900" y="417448"/>
                </a:lnTo>
                <a:lnTo>
                  <a:pt x="2122424" y="415924"/>
                </a:lnTo>
                <a:lnTo>
                  <a:pt x="2123694" y="414273"/>
                </a:lnTo>
                <a:lnTo>
                  <a:pt x="2130194" y="406399"/>
                </a:lnTo>
                <a:lnTo>
                  <a:pt x="95377" y="406399"/>
                </a:lnTo>
                <a:lnTo>
                  <a:pt x="89154" y="406145"/>
                </a:lnTo>
                <a:lnTo>
                  <a:pt x="84264" y="405256"/>
                </a:lnTo>
                <a:lnTo>
                  <a:pt x="84073" y="405256"/>
                </a:lnTo>
                <a:lnTo>
                  <a:pt x="78485" y="403859"/>
                </a:lnTo>
                <a:lnTo>
                  <a:pt x="78313" y="403859"/>
                </a:lnTo>
                <a:lnTo>
                  <a:pt x="73279" y="401954"/>
                </a:lnTo>
                <a:lnTo>
                  <a:pt x="42545" y="371347"/>
                </a:lnTo>
                <a:lnTo>
                  <a:pt x="39307" y="360806"/>
                </a:lnTo>
                <a:lnTo>
                  <a:pt x="39243" y="360552"/>
                </a:lnTo>
                <a:lnTo>
                  <a:pt x="38469" y="355472"/>
                </a:lnTo>
                <a:lnTo>
                  <a:pt x="38373" y="354837"/>
                </a:lnTo>
                <a:lnTo>
                  <a:pt x="38322" y="89915"/>
                </a:lnTo>
                <a:close/>
              </a:path>
              <a:path w="2149475" h="444500">
                <a:moveTo>
                  <a:pt x="2149173" y="89915"/>
                </a:moveTo>
                <a:lnTo>
                  <a:pt x="2111121" y="89915"/>
                </a:lnTo>
                <a:lnTo>
                  <a:pt x="2111121" y="355472"/>
                </a:lnTo>
                <a:lnTo>
                  <a:pt x="2110197" y="360552"/>
                </a:lnTo>
                <a:lnTo>
                  <a:pt x="2110105" y="361060"/>
                </a:lnTo>
                <a:lnTo>
                  <a:pt x="2108866" y="366013"/>
                </a:lnTo>
                <a:lnTo>
                  <a:pt x="2108835" y="366140"/>
                </a:lnTo>
                <a:lnTo>
                  <a:pt x="2108708" y="366648"/>
                </a:lnTo>
                <a:lnTo>
                  <a:pt x="2106930" y="371347"/>
                </a:lnTo>
                <a:lnTo>
                  <a:pt x="2101665" y="380999"/>
                </a:lnTo>
                <a:lnTo>
                  <a:pt x="2101596" y="381126"/>
                </a:lnTo>
                <a:lnTo>
                  <a:pt x="2070989" y="403859"/>
                </a:lnTo>
                <a:lnTo>
                  <a:pt x="2053970" y="406399"/>
                </a:lnTo>
                <a:lnTo>
                  <a:pt x="2130194" y="406399"/>
                </a:lnTo>
                <a:lnTo>
                  <a:pt x="2132606" y="403478"/>
                </a:lnTo>
                <a:lnTo>
                  <a:pt x="2132711" y="403351"/>
                </a:lnTo>
                <a:lnTo>
                  <a:pt x="2134743" y="400049"/>
                </a:lnTo>
                <a:lnTo>
                  <a:pt x="2149040" y="357504"/>
                </a:lnTo>
                <a:lnTo>
                  <a:pt x="2149229" y="354329"/>
                </a:lnTo>
                <a:lnTo>
                  <a:pt x="2149315" y="352551"/>
                </a:lnTo>
                <a:lnTo>
                  <a:pt x="2149413" y="350519"/>
                </a:lnTo>
                <a:lnTo>
                  <a:pt x="2149475" y="93979"/>
                </a:lnTo>
                <a:lnTo>
                  <a:pt x="2149324" y="91947"/>
                </a:lnTo>
                <a:lnTo>
                  <a:pt x="2149202" y="90296"/>
                </a:lnTo>
                <a:lnTo>
                  <a:pt x="2149173" y="89915"/>
                </a:lnTo>
                <a:close/>
              </a:path>
              <a:path w="2149475" h="444500">
                <a:moveTo>
                  <a:pt x="63844" y="89915"/>
                </a:moveTo>
                <a:lnTo>
                  <a:pt x="51048" y="89915"/>
                </a:lnTo>
                <a:lnTo>
                  <a:pt x="50955" y="91947"/>
                </a:lnTo>
                <a:lnTo>
                  <a:pt x="50863" y="93979"/>
                </a:lnTo>
                <a:lnTo>
                  <a:pt x="50800" y="352551"/>
                </a:lnTo>
                <a:lnTo>
                  <a:pt x="51464" y="356869"/>
                </a:lnTo>
                <a:lnTo>
                  <a:pt x="51561" y="357504"/>
                </a:lnTo>
                <a:lnTo>
                  <a:pt x="52577" y="361695"/>
                </a:lnTo>
                <a:lnTo>
                  <a:pt x="54058" y="366013"/>
                </a:lnTo>
                <a:lnTo>
                  <a:pt x="54102" y="366140"/>
                </a:lnTo>
                <a:lnTo>
                  <a:pt x="85598" y="392556"/>
                </a:lnTo>
                <a:lnTo>
                  <a:pt x="95377" y="393699"/>
                </a:lnTo>
                <a:lnTo>
                  <a:pt x="2057527" y="393699"/>
                </a:lnTo>
                <a:lnTo>
                  <a:pt x="2084979" y="381126"/>
                </a:lnTo>
                <a:lnTo>
                  <a:pt x="2055495" y="381126"/>
                </a:lnTo>
                <a:lnTo>
                  <a:pt x="2052827" y="380999"/>
                </a:lnTo>
                <a:lnTo>
                  <a:pt x="95377" y="380999"/>
                </a:lnTo>
                <a:lnTo>
                  <a:pt x="90297" y="380745"/>
                </a:lnTo>
                <a:lnTo>
                  <a:pt x="87630" y="380110"/>
                </a:lnTo>
                <a:lnTo>
                  <a:pt x="84074" y="379094"/>
                </a:lnTo>
                <a:lnTo>
                  <a:pt x="83693" y="378713"/>
                </a:lnTo>
                <a:lnTo>
                  <a:pt x="77597" y="375411"/>
                </a:lnTo>
                <a:lnTo>
                  <a:pt x="63389" y="350646"/>
                </a:lnTo>
                <a:lnTo>
                  <a:pt x="63500" y="95376"/>
                </a:lnTo>
                <a:lnTo>
                  <a:pt x="63569" y="93979"/>
                </a:lnTo>
                <a:lnTo>
                  <a:pt x="63671" y="91947"/>
                </a:lnTo>
                <a:lnTo>
                  <a:pt x="63753" y="90296"/>
                </a:lnTo>
                <a:lnTo>
                  <a:pt x="63844" y="89915"/>
                </a:lnTo>
                <a:close/>
              </a:path>
              <a:path w="2149475" h="444500">
                <a:moveTo>
                  <a:pt x="2098354" y="89915"/>
                </a:moveTo>
                <a:lnTo>
                  <a:pt x="2085538" y="89915"/>
                </a:lnTo>
                <a:lnTo>
                  <a:pt x="2085610" y="90296"/>
                </a:lnTo>
                <a:lnTo>
                  <a:pt x="2086102" y="93979"/>
                </a:lnTo>
                <a:lnTo>
                  <a:pt x="2085975" y="347852"/>
                </a:lnTo>
                <a:lnTo>
                  <a:pt x="2085911" y="350519"/>
                </a:lnTo>
                <a:lnTo>
                  <a:pt x="2085809" y="352551"/>
                </a:lnTo>
                <a:lnTo>
                  <a:pt x="2085720" y="354329"/>
                </a:lnTo>
                <a:lnTo>
                  <a:pt x="2085086" y="356869"/>
                </a:lnTo>
                <a:lnTo>
                  <a:pt x="2084469" y="359028"/>
                </a:lnTo>
                <a:lnTo>
                  <a:pt x="2083974" y="360552"/>
                </a:lnTo>
                <a:lnTo>
                  <a:pt x="2083784" y="360806"/>
                </a:lnTo>
                <a:lnTo>
                  <a:pt x="2083689" y="360933"/>
                </a:lnTo>
                <a:lnTo>
                  <a:pt x="2058695" y="380745"/>
                </a:lnTo>
                <a:lnTo>
                  <a:pt x="2058352" y="380745"/>
                </a:lnTo>
                <a:lnTo>
                  <a:pt x="2055495" y="381126"/>
                </a:lnTo>
                <a:lnTo>
                  <a:pt x="2084979" y="381126"/>
                </a:lnTo>
                <a:lnTo>
                  <a:pt x="2085440" y="380745"/>
                </a:lnTo>
                <a:lnTo>
                  <a:pt x="2098524" y="352551"/>
                </a:lnTo>
                <a:lnTo>
                  <a:pt x="2098617" y="350519"/>
                </a:lnTo>
                <a:lnTo>
                  <a:pt x="2098675" y="91947"/>
                </a:lnTo>
                <a:lnTo>
                  <a:pt x="2098414" y="90296"/>
                </a:lnTo>
                <a:lnTo>
                  <a:pt x="2098354" y="89915"/>
                </a:lnTo>
                <a:close/>
              </a:path>
              <a:path w="2149475" h="444500">
                <a:moveTo>
                  <a:pt x="51053" y="89788"/>
                </a:moveTo>
                <a:lnTo>
                  <a:pt x="38328" y="89788"/>
                </a:lnTo>
                <a:lnTo>
                  <a:pt x="38322" y="89915"/>
                </a:lnTo>
                <a:lnTo>
                  <a:pt x="51048" y="89915"/>
                </a:lnTo>
                <a:lnTo>
                  <a:pt x="51053" y="89788"/>
                </a:lnTo>
                <a:close/>
              </a:path>
              <a:path w="2149475" h="444500">
                <a:moveTo>
                  <a:pt x="2085511" y="89788"/>
                </a:moveTo>
                <a:lnTo>
                  <a:pt x="63874" y="89788"/>
                </a:lnTo>
                <a:lnTo>
                  <a:pt x="63844" y="89915"/>
                </a:lnTo>
                <a:lnTo>
                  <a:pt x="2085538" y="89915"/>
                </a:lnTo>
                <a:lnTo>
                  <a:pt x="2085511" y="89788"/>
                </a:lnTo>
                <a:close/>
              </a:path>
              <a:path w="2149475" h="444500">
                <a:moveTo>
                  <a:pt x="2111101" y="89788"/>
                </a:moveTo>
                <a:lnTo>
                  <a:pt x="2098334" y="89788"/>
                </a:lnTo>
                <a:lnTo>
                  <a:pt x="2098354" y="89915"/>
                </a:lnTo>
                <a:lnTo>
                  <a:pt x="2111121" y="89915"/>
                </a:lnTo>
                <a:lnTo>
                  <a:pt x="2111101" y="89788"/>
                </a:lnTo>
                <a:close/>
              </a:path>
              <a:path w="2149475" h="444500">
                <a:moveTo>
                  <a:pt x="2054225" y="0"/>
                </a:moveTo>
                <a:lnTo>
                  <a:pt x="93980" y="0"/>
                </a:lnTo>
                <a:lnTo>
                  <a:pt x="83693" y="761"/>
                </a:lnTo>
                <a:lnTo>
                  <a:pt x="74803" y="2285"/>
                </a:lnTo>
                <a:lnTo>
                  <a:pt x="65659" y="4698"/>
                </a:lnTo>
                <a:lnTo>
                  <a:pt x="59817" y="6857"/>
                </a:lnTo>
                <a:lnTo>
                  <a:pt x="58293" y="7365"/>
                </a:lnTo>
                <a:lnTo>
                  <a:pt x="56663" y="8127"/>
                </a:lnTo>
                <a:lnTo>
                  <a:pt x="44577" y="14731"/>
                </a:lnTo>
                <a:lnTo>
                  <a:pt x="42672" y="15747"/>
                </a:lnTo>
                <a:lnTo>
                  <a:pt x="15748" y="42798"/>
                </a:lnTo>
                <a:lnTo>
                  <a:pt x="311" y="87121"/>
                </a:lnTo>
                <a:lnTo>
                  <a:pt x="180" y="89788"/>
                </a:lnTo>
                <a:lnTo>
                  <a:pt x="38328" y="89788"/>
                </a:lnTo>
                <a:lnTo>
                  <a:pt x="38354" y="89153"/>
                </a:lnTo>
                <a:lnTo>
                  <a:pt x="39277" y="84073"/>
                </a:lnTo>
                <a:lnTo>
                  <a:pt x="39370" y="83565"/>
                </a:lnTo>
                <a:lnTo>
                  <a:pt x="40608" y="78612"/>
                </a:lnTo>
                <a:lnTo>
                  <a:pt x="40767" y="77977"/>
                </a:lnTo>
                <a:lnTo>
                  <a:pt x="73279" y="42544"/>
                </a:lnTo>
                <a:lnTo>
                  <a:pt x="78257" y="40766"/>
                </a:lnTo>
                <a:lnTo>
                  <a:pt x="78116" y="40766"/>
                </a:lnTo>
                <a:lnTo>
                  <a:pt x="83081" y="39496"/>
                </a:lnTo>
                <a:lnTo>
                  <a:pt x="82404" y="39496"/>
                </a:lnTo>
                <a:lnTo>
                  <a:pt x="89916" y="38353"/>
                </a:lnTo>
                <a:lnTo>
                  <a:pt x="95631" y="38099"/>
                </a:lnTo>
                <a:lnTo>
                  <a:pt x="2130147" y="38099"/>
                </a:lnTo>
                <a:lnTo>
                  <a:pt x="2122297" y="28701"/>
                </a:lnTo>
                <a:lnTo>
                  <a:pt x="2080895" y="3809"/>
                </a:lnTo>
                <a:lnTo>
                  <a:pt x="2062099" y="253"/>
                </a:lnTo>
                <a:lnTo>
                  <a:pt x="2054225" y="0"/>
                </a:lnTo>
                <a:close/>
              </a:path>
              <a:path w="2149475" h="444500">
                <a:moveTo>
                  <a:pt x="2054225" y="50799"/>
                </a:moveTo>
                <a:lnTo>
                  <a:pt x="91948" y="50799"/>
                </a:lnTo>
                <a:lnTo>
                  <a:pt x="87122" y="51561"/>
                </a:lnTo>
                <a:lnTo>
                  <a:pt x="54102" y="78485"/>
                </a:lnTo>
                <a:lnTo>
                  <a:pt x="51053" y="89788"/>
                </a:lnTo>
                <a:lnTo>
                  <a:pt x="63874" y="89788"/>
                </a:lnTo>
                <a:lnTo>
                  <a:pt x="64389" y="87629"/>
                </a:lnTo>
                <a:lnTo>
                  <a:pt x="65405" y="84073"/>
                </a:lnTo>
                <a:lnTo>
                  <a:pt x="65786" y="83692"/>
                </a:lnTo>
                <a:lnTo>
                  <a:pt x="68961" y="77723"/>
                </a:lnTo>
                <a:lnTo>
                  <a:pt x="72898" y="72897"/>
                </a:lnTo>
                <a:lnTo>
                  <a:pt x="93980" y="63372"/>
                </a:lnTo>
                <a:lnTo>
                  <a:pt x="2084979" y="63372"/>
                </a:lnTo>
                <a:lnTo>
                  <a:pt x="2078989" y="58419"/>
                </a:lnTo>
                <a:lnTo>
                  <a:pt x="2071116" y="54101"/>
                </a:lnTo>
                <a:lnTo>
                  <a:pt x="2068576" y="53085"/>
                </a:lnTo>
                <a:lnTo>
                  <a:pt x="2064004" y="51942"/>
                </a:lnTo>
                <a:lnTo>
                  <a:pt x="2059813" y="51053"/>
                </a:lnTo>
                <a:lnTo>
                  <a:pt x="2054225" y="50799"/>
                </a:lnTo>
                <a:close/>
              </a:path>
              <a:path w="2149475" h="444500">
                <a:moveTo>
                  <a:pt x="2084979" y="63372"/>
                </a:moveTo>
                <a:lnTo>
                  <a:pt x="93980" y="63372"/>
                </a:lnTo>
                <a:lnTo>
                  <a:pt x="96774" y="63499"/>
                </a:lnTo>
                <a:lnTo>
                  <a:pt x="2054225" y="63499"/>
                </a:lnTo>
                <a:lnTo>
                  <a:pt x="2059305" y="63753"/>
                </a:lnTo>
                <a:lnTo>
                  <a:pt x="2062289" y="64515"/>
                </a:lnTo>
                <a:lnTo>
                  <a:pt x="2065401" y="65404"/>
                </a:lnTo>
                <a:lnTo>
                  <a:pt x="2065908" y="65785"/>
                </a:lnTo>
                <a:lnTo>
                  <a:pt x="2071751" y="68960"/>
                </a:lnTo>
                <a:lnTo>
                  <a:pt x="2084913" y="87121"/>
                </a:lnTo>
                <a:lnTo>
                  <a:pt x="2084958" y="87248"/>
                </a:lnTo>
                <a:lnTo>
                  <a:pt x="2085511" y="89788"/>
                </a:lnTo>
                <a:lnTo>
                  <a:pt x="2098334" y="89788"/>
                </a:lnTo>
                <a:lnTo>
                  <a:pt x="2085594" y="63880"/>
                </a:lnTo>
                <a:lnTo>
                  <a:pt x="2084979" y="63372"/>
                </a:lnTo>
                <a:close/>
              </a:path>
              <a:path w="2149475" h="444500">
                <a:moveTo>
                  <a:pt x="2130147" y="38099"/>
                </a:moveTo>
                <a:lnTo>
                  <a:pt x="2054225" y="38099"/>
                </a:lnTo>
                <a:lnTo>
                  <a:pt x="2060448" y="38353"/>
                </a:lnTo>
                <a:lnTo>
                  <a:pt x="2066734" y="39496"/>
                </a:lnTo>
                <a:lnTo>
                  <a:pt x="2066544" y="39496"/>
                </a:lnTo>
                <a:lnTo>
                  <a:pt x="2071624" y="40766"/>
                </a:lnTo>
                <a:lnTo>
                  <a:pt x="2076323" y="42544"/>
                </a:lnTo>
                <a:lnTo>
                  <a:pt x="2106930" y="73278"/>
                </a:lnTo>
                <a:lnTo>
                  <a:pt x="2111005" y="89153"/>
                </a:lnTo>
                <a:lnTo>
                  <a:pt x="2111101" y="89788"/>
                </a:lnTo>
                <a:lnTo>
                  <a:pt x="2149164" y="89788"/>
                </a:lnTo>
                <a:lnTo>
                  <a:pt x="2149117" y="89153"/>
                </a:lnTo>
                <a:lnTo>
                  <a:pt x="2148995" y="87502"/>
                </a:lnTo>
                <a:lnTo>
                  <a:pt x="2148967" y="87121"/>
                </a:lnTo>
                <a:lnTo>
                  <a:pt x="2148854" y="85597"/>
                </a:lnTo>
                <a:lnTo>
                  <a:pt x="2148741" y="84073"/>
                </a:lnTo>
                <a:lnTo>
                  <a:pt x="2148691" y="83565"/>
                </a:lnTo>
                <a:lnTo>
                  <a:pt x="2147189" y="74802"/>
                </a:lnTo>
                <a:lnTo>
                  <a:pt x="2144809" y="65785"/>
                </a:lnTo>
                <a:lnTo>
                  <a:pt x="2142617" y="59816"/>
                </a:lnTo>
                <a:lnTo>
                  <a:pt x="2142151" y="58419"/>
                </a:lnTo>
                <a:lnTo>
                  <a:pt x="2131314" y="39496"/>
                </a:lnTo>
                <a:lnTo>
                  <a:pt x="2130147" y="38099"/>
                </a:lnTo>
                <a:close/>
              </a:path>
            </a:pathLst>
          </a:custGeom>
          <a:solidFill>
            <a:srgbClr val="99C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dirty="0">
              <a:ln>
                <a:noFill/>
              </a:ln>
              <a:solidFill>
                <a:prstClr val="black"/>
              </a:solidFill>
              <a:effectLst/>
              <a:uLnTx/>
              <a:uFillTx/>
              <a:latin typeface="游ゴシック" panose="020F0502020204030204"/>
              <a:ea typeface="+mn-ea"/>
              <a:cs typeface="+mn-cs"/>
            </a:endParaRPr>
          </a:p>
        </p:txBody>
      </p:sp>
      <p:sp>
        <p:nvSpPr>
          <p:cNvPr id="14" name="object 14"/>
          <p:cNvSpPr txBox="1"/>
          <p:nvPr/>
        </p:nvSpPr>
        <p:spPr>
          <a:xfrm>
            <a:off x="6448239" y="3638992"/>
            <a:ext cx="1822698" cy="33598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1" sz="2100" b="0" i="0" u="none" strike="noStrike" kern="1200" cap="none" spc="-1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PMingLiU"/>
              </a:rPr>
              <a:t>企業・事業所</a:t>
            </a:r>
            <a:r>
              <a:rPr kumimoji="1" lang="ja-JP" altLang="en-US" sz="2100" b="0" i="0" u="none" strike="noStrike" kern="1200" cap="none" spc="-1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等</a:t>
            </a:r>
            <a:endParaRPr kumimoji="1"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grpSp>
        <p:nvGrpSpPr>
          <p:cNvPr id="15" name="object 15"/>
          <p:cNvGrpSpPr/>
          <p:nvPr/>
        </p:nvGrpSpPr>
        <p:grpSpPr>
          <a:xfrm>
            <a:off x="3744517" y="3584736"/>
            <a:ext cx="2340000" cy="444500"/>
            <a:chOff x="1111470" y="3778250"/>
            <a:chExt cx="1835150" cy="444500"/>
          </a:xfrm>
        </p:grpSpPr>
        <p:sp>
          <p:nvSpPr>
            <p:cNvPr id="16" name="object 16"/>
            <p:cNvSpPr/>
            <p:nvPr/>
          </p:nvSpPr>
          <p:spPr>
            <a:xfrm>
              <a:off x="1143000" y="3810000"/>
              <a:ext cx="1771650" cy="381000"/>
            </a:xfrm>
            <a:custGeom>
              <a:avLst/>
              <a:gdLst/>
              <a:ahLst/>
              <a:cxnLst/>
              <a:rect l="l" t="t" r="r" b="b"/>
              <a:pathLst>
                <a:path w="1771650" h="381000">
                  <a:moveTo>
                    <a:pt x="1708150" y="0"/>
                  </a:moveTo>
                  <a:lnTo>
                    <a:pt x="63487" y="0"/>
                  </a:lnTo>
                  <a:lnTo>
                    <a:pt x="38774" y="4992"/>
                  </a:lnTo>
                  <a:lnTo>
                    <a:pt x="18594" y="18605"/>
                  </a:lnTo>
                  <a:lnTo>
                    <a:pt x="4988" y="38790"/>
                  </a:lnTo>
                  <a:lnTo>
                    <a:pt x="0" y="63500"/>
                  </a:lnTo>
                  <a:lnTo>
                    <a:pt x="0" y="317500"/>
                  </a:lnTo>
                  <a:lnTo>
                    <a:pt x="4988" y="342209"/>
                  </a:lnTo>
                  <a:lnTo>
                    <a:pt x="18594" y="362394"/>
                  </a:lnTo>
                  <a:lnTo>
                    <a:pt x="38774" y="376007"/>
                  </a:lnTo>
                  <a:lnTo>
                    <a:pt x="63487" y="381000"/>
                  </a:lnTo>
                  <a:lnTo>
                    <a:pt x="1708150" y="381000"/>
                  </a:lnTo>
                  <a:lnTo>
                    <a:pt x="1732859" y="376007"/>
                  </a:lnTo>
                  <a:lnTo>
                    <a:pt x="1753044" y="362394"/>
                  </a:lnTo>
                  <a:lnTo>
                    <a:pt x="1766657" y="342209"/>
                  </a:lnTo>
                  <a:lnTo>
                    <a:pt x="1771650" y="317500"/>
                  </a:lnTo>
                  <a:lnTo>
                    <a:pt x="1771650" y="63500"/>
                  </a:lnTo>
                  <a:lnTo>
                    <a:pt x="1766657" y="38790"/>
                  </a:lnTo>
                  <a:lnTo>
                    <a:pt x="1753044" y="18605"/>
                  </a:lnTo>
                  <a:lnTo>
                    <a:pt x="1732859" y="4992"/>
                  </a:lnTo>
                  <a:lnTo>
                    <a:pt x="1708150" y="0"/>
                  </a:lnTo>
                  <a:close/>
                </a:path>
              </a:pathLst>
            </a:custGeom>
            <a:solidFill>
              <a:srgbClr val="FFFFFF"/>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sp>
          <p:nvSpPr>
            <p:cNvPr id="17" name="object 17"/>
            <p:cNvSpPr/>
            <p:nvPr/>
          </p:nvSpPr>
          <p:spPr>
            <a:xfrm>
              <a:off x="1111470" y="3778250"/>
              <a:ext cx="1835150" cy="444500"/>
            </a:xfrm>
            <a:custGeom>
              <a:avLst/>
              <a:gdLst/>
              <a:ahLst/>
              <a:cxnLst/>
              <a:rect l="l" t="t" r="r" b="b"/>
              <a:pathLst>
                <a:path w="1835150" h="444500">
                  <a:moveTo>
                    <a:pt x="38124" y="89789"/>
                  </a:moveTo>
                  <a:lnTo>
                    <a:pt x="0" y="89789"/>
                  </a:lnTo>
                  <a:lnTo>
                    <a:pt x="118" y="355473"/>
                  </a:lnTo>
                  <a:lnTo>
                    <a:pt x="236" y="357251"/>
                  </a:lnTo>
                  <a:lnTo>
                    <a:pt x="347" y="358902"/>
                  </a:lnTo>
                  <a:lnTo>
                    <a:pt x="448" y="360426"/>
                  </a:lnTo>
                  <a:lnTo>
                    <a:pt x="490" y="361061"/>
                  </a:lnTo>
                  <a:lnTo>
                    <a:pt x="2065" y="369824"/>
                  </a:lnTo>
                  <a:lnTo>
                    <a:pt x="4448" y="378714"/>
                  </a:lnTo>
                  <a:lnTo>
                    <a:pt x="4562" y="379095"/>
                  </a:lnTo>
                  <a:lnTo>
                    <a:pt x="7079" y="386080"/>
                  </a:lnTo>
                  <a:lnTo>
                    <a:pt x="7171" y="386334"/>
                  </a:lnTo>
                  <a:lnTo>
                    <a:pt x="7856" y="387858"/>
                  </a:lnTo>
                  <a:lnTo>
                    <a:pt x="8644" y="389255"/>
                  </a:lnTo>
                  <a:lnTo>
                    <a:pt x="14549" y="400050"/>
                  </a:lnTo>
                  <a:lnTo>
                    <a:pt x="15489" y="401701"/>
                  </a:lnTo>
                  <a:lnTo>
                    <a:pt x="16581" y="403352"/>
                  </a:lnTo>
                  <a:lnTo>
                    <a:pt x="18022" y="405130"/>
                  </a:lnTo>
                  <a:lnTo>
                    <a:pt x="25535" y="414274"/>
                  </a:lnTo>
                  <a:lnTo>
                    <a:pt x="26868" y="415925"/>
                  </a:lnTo>
                  <a:lnTo>
                    <a:pt x="28367" y="417449"/>
                  </a:lnTo>
                  <a:lnTo>
                    <a:pt x="29993" y="418719"/>
                  </a:lnTo>
                  <a:lnTo>
                    <a:pt x="40965" y="427736"/>
                  </a:lnTo>
                  <a:lnTo>
                    <a:pt x="42616" y="428878"/>
                  </a:lnTo>
                  <a:lnTo>
                    <a:pt x="44369" y="429768"/>
                  </a:lnTo>
                  <a:lnTo>
                    <a:pt x="56637" y="436499"/>
                  </a:lnTo>
                  <a:lnTo>
                    <a:pt x="95055" y="444500"/>
                  </a:lnTo>
                  <a:lnTo>
                    <a:pt x="1741203" y="444500"/>
                  </a:lnTo>
                  <a:lnTo>
                    <a:pt x="1751490" y="443738"/>
                  </a:lnTo>
                  <a:lnTo>
                    <a:pt x="1760253" y="442214"/>
                  </a:lnTo>
                  <a:lnTo>
                    <a:pt x="1769397" y="439800"/>
                  </a:lnTo>
                  <a:lnTo>
                    <a:pt x="1775239" y="437642"/>
                  </a:lnTo>
                  <a:lnTo>
                    <a:pt x="1776763" y="437134"/>
                  </a:lnTo>
                  <a:lnTo>
                    <a:pt x="1778287" y="436372"/>
                  </a:lnTo>
                  <a:lnTo>
                    <a:pt x="1790479" y="429768"/>
                  </a:lnTo>
                  <a:lnTo>
                    <a:pt x="1793781" y="427736"/>
                  </a:lnTo>
                  <a:lnTo>
                    <a:pt x="1804703" y="418719"/>
                  </a:lnTo>
                  <a:lnTo>
                    <a:pt x="1806354" y="417449"/>
                  </a:lnTo>
                  <a:lnTo>
                    <a:pt x="1807878" y="415925"/>
                  </a:lnTo>
                  <a:lnTo>
                    <a:pt x="1809148" y="414274"/>
                  </a:lnTo>
                  <a:lnTo>
                    <a:pt x="1815649" y="406400"/>
                  </a:lnTo>
                  <a:lnTo>
                    <a:pt x="95055" y="406400"/>
                  </a:lnTo>
                  <a:lnTo>
                    <a:pt x="88870" y="406146"/>
                  </a:lnTo>
                  <a:lnTo>
                    <a:pt x="47671" y="381127"/>
                  </a:lnTo>
                  <a:lnTo>
                    <a:pt x="38205" y="355473"/>
                  </a:lnTo>
                  <a:lnTo>
                    <a:pt x="38124" y="89789"/>
                  </a:lnTo>
                  <a:close/>
                </a:path>
                <a:path w="1835150" h="444500">
                  <a:moveTo>
                    <a:pt x="1834637" y="357505"/>
                  </a:moveTo>
                  <a:lnTo>
                    <a:pt x="1796206" y="357505"/>
                  </a:lnTo>
                  <a:lnTo>
                    <a:pt x="1795675" y="360426"/>
                  </a:lnTo>
                  <a:lnTo>
                    <a:pt x="1795559" y="361061"/>
                  </a:lnTo>
                  <a:lnTo>
                    <a:pt x="1794289" y="366141"/>
                  </a:lnTo>
                  <a:lnTo>
                    <a:pt x="1794162" y="366649"/>
                  </a:lnTo>
                  <a:lnTo>
                    <a:pt x="1792384" y="371348"/>
                  </a:lnTo>
                  <a:lnTo>
                    <a:pt x="1787120" y="381000"/>
                  </a:lnTo>
                  <a:lnTo>
                    <a:pt x="1787050" y="381127"/>
                  </a:lnTo>
                  <a:lnTo>
                    <a:pt x="1756443" y="403860"/>
                  </a:lnTo>
                  <a:lnTo>
                    <a:pt x="1739425" y="406400"/>
                  </a:lnTo>
                  <a:lnTo>
                    <a:pt x="1815649" y="406400"/>
                  </a:lnTo>
                  <a:lnTo>
                    <a:pt x="1833151" y="367284"/>
                  </a:lnTo>
                  <a:lnTo>
                    <a:pt x="1834637" y="357505"/>
                  </a:lnTo>
                  <a:close/>
                </a:path>
                <a:path w="1835150" h="444500">
                  <a:moveTo>
                    <a:pt x="1739679" y="50800"/>
                  </a:moveTo>
                  <a:lnTo>
                    <a:pt x="91715" y="50800"/>
                  </a:lnTo>
                  <a:lnTo>
                    <a:pt x="86914" y="51562"/>
                  </a:lnTo>
                  <a:lnTo>
                    <a:pt x="53907" y="78486"/>
                  </a:lnTo>
                  <a:lnTo>
                    <a:pt x="50846" y="89662"/>
                  </a:lnTo>
                  <a:lnTo>
                    <a:pt x="38130" y="89662"/>
                  </a:lnTo>
                  <a:lnTo>
                    <a:pt x="38124" y="89789"/>
                  </a:lnTo>
                  <a:lnTo>
                    <a:pt x="50840" y="89789"/>
                  </a:lnTo>
                  <a:lnTo>
                    <a:pt x="50737" y="91948"/>
                  </a:lnTo>
                  <a:lnTo>
                    <a:pt x="50640" y="93980"/>
                  </a:lnTo>
                  <a:lnTo>
                    <a:pt x="50605" y="352679"/>
                  </a:lnTo>
                  <a:lnTo>
                    <a:pt x="51244" y="356870"/>
                  </a:lnTo>
                  <a:lnTo>
                    <a:pt x="78214" y="390398"/>
                  </a:lnTo>
                  <a:lnTo>
                    <a:pt x="95055" y="393700"/>
                  </a:lnTo>
                  <a:lnTo>
                    <a:pt x="1743108" y="393700"/>
                  </a:lnTo>
                  <a:lnTo>
                    <a:pt x="1770434" y="381127"/>
                  </a:lnTo>
                  <a:lnTo>
                    <a:pt x="1740949" y="381127"/>
                  </a:lnTo>
                  <a:lnTo>
                    <a:pt x="1738282" y="381000"/>
                  </a:lnTo>
                  <a:lnTo>
                    <a:pt x="95055" y="381000"/>
                  </a:lnTo>
                  <a:lnTo>
                    <a:pt x="89987" y="380746"/>
                  </a:lnTo>
                  <a:lnTo>
                    <a:pt x="87511" y="380111"/>
                  </a:lnTo>
                  <a:lnTo>
                    <a:pt x="83904" y="379095"/>
                  </a:lnTo>
                  <a:lnTo>
                    <a:pt x="83434" y="378714"/>
                  </a:lnTo>
                  <a:lnTo>
                    <a:pt x="77325" y="375412"/>
                  </a:lnTo>
                  <a:lnTo>
                    <a:pt x="63884" y="355473"/>
                  </a:lnTo>
                  <a:lnTo>
                    <a:pt x="63785" y="354965"/>
                  </a:lnTo>
                  <a:lnTo>
                    <a:pt x="63660" y="354330"/>
                  </a:lnTo>
                  <a:lnTo>
                    <a:pt x="63162" y="350774"/>
                  </a:lnTo>
                  <a:lnTo>
                    <a:pt x="63279" y="95250"/>
                  </a:lnTo>
                  <a:lnTo>
                    <a:pt x="63343" y="93980"/>
                  </a:lnTo>
                  <a:lnTo>
                    <a:pt x="63444" y="91948"/>
                  </a:lnTo>
                  <a:lnTo>
                    <a:pt x="63533" y="90170"/>
                  </a:lnTo>
                  <a:lnTo>
                    <a:pt x="65184" y="84074"/>
                  </a:lnTo>
                  <a:lnTo>
                    <a:pt x="65527" y="83693"/>
                  </a:lnTo>
                  <a:lnTo>
                    <a:pt x="1769143" y="83693"/>
                  </a:lnTo>
                  <a:lnTo>
                    <a:pt x="65597" y="83566"/>
                  </a:lnTo>
                  <a:lnTo>
                    <a:pt x="92848" y="63500"/>
                  </a:lnTo>
                  <a:lnTo>
                    <a:pt x="1770588" y="63500"/>
                  </a:lnTo>
                  <a:lnTo>
                    <a:pt x="1764598" y="58546"/>
                  </a:lnTo>
                  <a:lnTo>
                    <a:pt x="1745394" y="51053"/>
                  </a:lnTo>
                  <a:lnTo>
                    <a:pt x="1739679" y="50800"/>
                  </a:lnTo>
                  <a:close/>
                </a:path>
                <a:path w="1835150" h="444500">
                  <a:moveTo>
                    <a:pt x="1783384" y="357505"/>
                  </a:moveTo>
                  <a:lnTo>
                    <a:pt x="1770359" y="357505"/>
                  </a:lnTo>
                  <a:lnTo>
                    <a:pt x="1769524" y="360426"/>
                  </a:lnTo>
                  <a:lnTo>
                    <a:pt x="1769073" y="361061"/>
                  </a:lnTo>
                  <a:lnTo>
                    <a:pt x="1747452" y="380111"/>
                  </a:lnTo>
                  <a:lnTo>
                    <a:pt x="1747198" y="380111"/>
                  </a:lnTo>
                  <a:lnTo>
                    <a:pt x="1744759" y="380619"/>
                  </a:lnTo>
                  <a:lnTo>
                    <a:pt x="1740949" y="381127"/>
                  </a:lnTo>
                  <a:lnTo>
                    <a:pt x="1770434" y="381127"/>
                  </a:lnTo>
                  <a:lnTo>
                    <a:pt x="1783113" y="358902"/>
                  </a:lnTo>
                  <a:lnTo>
                    <a:pt x="1783384" y="357505"/>
                  </a:lnTo>
                  <a:close/>
                </a:path>
                <a:path w="1835150" h="444500">
                  <a:moveTo>
                    <a:pt x="1770431" y="357251"/>
                  </a:moveTo>
                  <a:lnTo>
                    <a:pt x="64212" y="357251"/>
                  </a:lnTo>
                  <a:lnTo>
                    <a:pt x="64302" y="357505"/>
                  </a:lnTo>
                  <a:lnTo>
                    <a:pt x="1770359" y="357505"/>
                  </a:lnTo>
                  <a:lnTo>
                    <a:pt x="1770431" y="357251"/>
                  </a:lnTo>
                  <a:close/>
                </a:path>
                <a:path w="1835150" h="444500">
                  <a:moveTo>
                    <a:pt x="1796252" y="357251"/>
                  </a:moveTo>
                  <a:lnTo>
                    <a:pt x="1783433" y="357251"/>
                  </a:lnTo>
                  <a:lnTo>
                    <a:pt x="1783384" y="357505"/>
                  </a:lnTo>
                  <a:lnTo>
                    <a:pt x="1796206" y="357505"/>
                  </a:lnTo>
                  <a:lnTo>
                    <a:pt x="1796252" y="357251"/>
                  </a:lnTo>
                  <a:close/>
                </a:path>
                <a:path w="1835150" h="444500">
                  <a:moveTo>
                    <a:pt x="1770588" y="63500"/>
                  </a:moveTo>
                  <a:lnTo>
                    <a:pt x="1739679" y="63500"/>
                  </a:lnTo>
                  <a:lnTo>
                    <a:pt x="1744759" y="63753"/>
                  </a:lnTo>
                  <a:lnTo>
                    <a:pt x="1747299" y="64389"/>
                  </a:lnTo>
                  <a:lnTo>
                    <a:pt x="1750855" y="65405"/>
                  </a:lnTo>
                  <a:lnTo>
                    <a:pt x="1751363" y="65786"/>
                  </a:lnTo>
                  <a:lnTo>
                    <a:pt x="1757332" y="69088"/>
                  </a:lnTo>
                  <a:lnTo>
                    <a:pt x="1762031" y="72898"/>
                  </a:lnTo>
                  <a:lnTo>
                    <a:pt x="1765841" y="77597"/>
                  </a:lnTo>
                  <a:lnTo>
                    <a:pt x="1769075" y="83566"/>
                  </a:lnTo>
                  <a:lnTo>
                    <a:pt x="1770368" y="87122"/>
                  </a:lnTo>
                  <a:lnTo>
                    <a:pt x="1770441" y="87376"/>
                  </a:lnTo>
                  <a:lnTo>
                    <a:pt x="1770938" y="89662"/>
                  </a:lnTo>
                  <a:lnTo>
                    <a:pt x="1771048" y="90170"/>
                  </a:lnTo>
                  <a:lnTo>
                    <a:pt x="1771556" y="93979"/>
                  </a:lnTo>
                  <a:lnTo>
                    <a:pt x="1771430" y="347853"/>
                  </a:lnTo>
                  <a:lnTo>
                    <a:pt x="1771366" y="350520"/>
                  </a:lnTo>
                  <a:lnTo>
                    <a:pt x="1771258" y="352679"/>
                  </a:lnTo>
                  <a:lnTo>
                    <a:pt x="1771175" y="354330"/>
                  </a:lnTo>
                  <a:lnTo>
                    <a:pt x="1770540" y="356870"/>
                  </a:lnTo>
                  <a:lnTo>
                    <a:pt x="1770431" y="357251"/>
                  </a:lnTo>
                  <a:lnTo>
                    <a:pt x="1783433" y="357251"/>
                  </a:lnTo>
                  <a:lnTo>
                    <a:pt x="1784129" y="91948"/>
                  </a:lnTo>
                  <a:lnTo>
                    <a:pt x="1783407" y="87376"/>
                  </a:lnTo>
                  <a:lnTo>
                    <a:pt x="1783367" y="87122"/>
                  </a:lnTo>
                  <a:lnTo>
                    <a:pt x="1771048" y="63881"/>
                  </a:lnTo>
                  <a:lnTo>
                    <a:pt x="1770588" y="63500"/>
                  </a:lnTo>
                  <a:close/>
                </a:path>
                <a:path w="1835150" h="444500">
                  <a:moveTo>
                    <a:pt x="1834628" y="89789"/>
                  </a:moveTo>
                  <a:lnTo>
                    <a:pt x="1796575" y="89789"/>
                  </a:lnTo>
                  <a:lnTo>
                    <a:pt x="1796575" y="355473"/>
                  </a:lnTo>
                  <a:lnTo>
                    <a:pt x="1796321" y="356870"/>
                  </a:lnTo>
                  <a:lnTo>
                    <a:pt x="1796252" y="357251"/>
                  </a:lnTo>
                  <a:lnTo>
                    <a:pt x="1834675" y="357251"/>
                  </a:lnTo>
                  <a:lnTo>
                    <a:pt x="1834768" y="354330"/>
                  </a:lnTo>
                  <a:lnTo>
                    <a:pt x="1834889" y="350520"/>
                  </a:lnTo>
                  <a:lnTo>
                    <a:pt x="1834929" y="93980"/>
                  </a:lnTo>
                  <a:lnTo>
                    <a:pt x="1834656" y="90170"/>
                  </a:lnTo>
                  <a:lnTo>
                    <a:pt x="1834628" y="89789"/>
                  </a:lnTo>
                  <a:close/>
                </a:path>
                <a:path w="1835150" h="444500">
                  <a:moveTo>
                    <a:pt x="1770938" y="89662"/>
                  </a:moveTo>
                  <a:lnTo>
                    <a:pt x="63671" y="89662"/>
                  </a:lnTo>
                  <a:lnTo>
                    <a:pt x="63636" y="89789"/>
                  </a:lnTo>
                  <a:lnTo>
                    <a:pt x="1770965" y="89789"/>
                  </a:lnTo>
                  <a:lnTo>
                    <a:pt x="1770938" y="89662"/>
                  </a:lnTo>
                  <a:close/>
                </a:path>
                <a:path w="1835150" h="444500">
                  <a:moveTo>
                    <a:pt x="1796556" y="89662"/>
                  </a:moveTo>
                  <a:lnTo>
                    <a:pt x="1783768" y="89662"/>
                  </a:lnTo>
                  <a:lnTo>
                    <a:pt x="1783788" y="89789"/>
                  </a:lnTo>
                  <a:lnTo>
                    <a:pt x="1796575" y="89789"/>
                  </a:lnTo>
                  <a:lnTo>
                    <a:pt x="1796556" y="89662"/>
                  </a:lnTo>
                  <a:close/>
                </a:path>
                <a:path w="1835150" h="444500">
                  <a:moveTo>
                    <a:pt x="1739679" y="0"/>
                  </a:moveTo>
                  <a:lnTo>
                    <a:pt x="93658" y="0"/>
                  </a:lnTo>
                  <a:lnTo>
                    <a:pt x="83358" y="761"/>
                  </a:lnTo>
                  <a:lnTo>
                    <a:pt x="74595" y="2285"/>
                  </a:lnTo>
                  <a:lnTo>
                    <a:pt x="65426" y="4699"/>
                  </a:lnTo>
                  <a:lnTo>
                    <a:pt x="59622" y="6858"/>
                  </a:lnTo>
                  <a:lnTo>
                    <a:pt x="58098" y="7366"/>
                  </a:lnTo>
                  <a:lnTo>
                    <a:pt x="56406" y="8127"/>
                  </a:lnTo>
                  <a:lnTo>
                    <a:pt x="44369" y="14732"/>
                  </a:lnTo>
                  <a:lnTo>
                    <a:pt x="42616" y="15621"/>
                  </a:lnTo>
                  <a:lnTo>
                    <a:pt x="40965" y="16764"/>
                  </a:lnTo>
                  <a:lnTo>
                    <a:pt x="29993" y="25781"/>
                  </a:lnTo>
                  <a:lnTo>
                    <a:pt x="28367" y="27051"/>
                  </a:lnTo>
                  <a:lnTo>
                    <a:pt x="26868" y="28575"/>
                  </a:lnTo>
                  <a:lnTo>
                    <a:pt x="25535" y="30226"/>
                  </a:lnTo>
                  <a:lnTo>
                    <a:pt x="16556" y="41148"/>
                  </a:lnTo>
                  <a:lnTo>
                    <a:pt x="15438" y="42799"/>
                  </a:lnTo>
                  <a:lnTo>
                    <a:pt x="14499" y="44577"/>
                  </a:lnTo>
                  <a:lnTo>
                    <a:pt x="8593" y="55499"/>
                  </a:lnTo>
                  <a:lnTo>
                    <a:pt x="133" y="87122"/>
                  </a:lnTo>
                  <a:lnTo>
                    <a:pt x="5" y="89662"/>
                  </a:lnTo>
                  <a:lnTo>
                    <a:pt x="38130" y="89662"/>
                  </a:lnTo>
                  <a:lnTo>
                    <a:pt x="38159" y="89027"/>
                  </a:lnTo>
                  <a:lnTo>
                    <a:pt x="38451" y="87376"/>
                  </a:lnTo>
                  <a:lnTo>
                    <a:pt x="51303" y="87376"/>
                  </a:lnTo>
                  <a:lnTo>
                    <a:pt x="38473" y="87249"/>
                  </a:lnTo>
                  <a:lnTo>
                    <a:pt x="39034" y="84074"/>
                  </a:lnTo>
                  <a:lnTo>
                    <a:pt x="63089" y="47879"/>
                  </a:lnTo>
                  <a:lnTo>
                    <a:pt x="77997" y="40767"/>
                  </a:lnTo>
                  <a:lnTo>
                    <a:pt x="77855" y="40767"/>
                  </a:lnTo>
                  <a:lnTo>
                    <a:pt x="83342" y="39369"/>
                  </a:lnTo>
                  <a:lnTo>
                    <a:pt x="83013" y="39369"/>
                  </a:lnTo>
                  <a:lnTo>
                    <a:pt x="89632" y="38353"/>
                  </a:lnTo>
                  <a:lnTo>
                    <a:pt x="95347" y="38100"/>
                  </a:lnTo>
                  <a:lnTo>
                    <a:pt x="1815649" y="38100"/>
                  </a:lnTo>
                  <a:lnTo>
                    <a:pt x="1809148" y="30226"/>
                  </a:lnTo>
                  <a:lnTo>
                    <a:pt x="1807878" y="28575"/>
                  </a:lnTo>
                  <a:lnTo>
                    <a:pt x="1806354" y="27051"/>
                  </a:lnTo>
                  <a:lnTo>
                    <a:pt x="1804703" y="25781"/>
                  </a:lnTo>
                  <a:lnTo>
                    <a:pt x="1793781" y="16764"/>
                  </a:lnTo>
                  <a:lnTo>
                    <a:pt x="1757713" y="1777"/>
                  </a:lnTo>
                  <a:lnTo>
                    <a:pt x="1747680" y="253"/>
                  </a:lnTo>
                  <a:lnTo>
                    <a:pt x="1739679" y="0"/>
                  </a:lnTo>
                  <a:close/>
                </a:path>
                <a:path w="1835150" h="444500">
                  <a:moveTo>
                    <a:pt x="1815649" y="38100"/>
                  </a:moveTo>
                  <a:lnTo>
                    <a:pt x="1739679" y="38100"/>
                  </a:lnTo>
                  <a:lnTo>
                    <a:pt x="1745902" y="38353"/>
                  </a:lnTo>
                  <a:lnTo>
                    <a:pt x="1751490" y="39369"/>
                  </a:lnTo>
                  <a:lnTo>
                    <a:pt x="1784131" y="59817"/>
                  </a:lnTo>
                  <a:lnTo>
                    <a:pt x="1796556" y="89662"/>
                  </a:lnTo>
                  <a:lnTo>
                    <a:pt x="1834619" y="89662"/>
                  </a:lnTo>
                  <a:lnTo>
                    <a:pt x="1834572" y="89027"/>
                  </a:lnTo>
                  <a:lnTo>
                    <a:pt x="1834450" y="87376"/>
                  </a:lnTo>
                  <a:lnTo>
                    <a:pt x="1834431" y="87122"/>
                  </a:lnTo>
                  <a:lnTo>
                    <a:pt x="1834318" y="85598"/>
                  </a:lnTo>
                  <a:lnTo>
                    <a:pt x="1834205" y="84074"/>
                  </a:lnTo>
                  <a:lnTo>
                    <a:pt x="1834167" y="83566"/>
                  </a:lnTo>
                  <a:lnTo>
                    <a:pt x="1832643" y="74803"/>
                  </a:lnTo>
                  <a:lnTo>
                    <a:pt x="1830264" y="65786"/>
                  </a:lnTo>
                  <a:lnTo>
                    <a:pt x="1828071" y="59817"/>
                  </a:lnTo>
                  <a:lnTo>
                    <a:pt x="1827648" y="58546"/>
                  </a:lnTo>
                  <a:lnTo>
                    <a:pt x="1827563" y="58293"/>
                  </a:lnTo>
                  <a:lnTo>
                    <a:pt x="1826928" y="56896"/>
                  </a:lnTo>
                  <a:lnTo>
                    <a:pt x="1820197" y="44577"/>
                  </a:lnTo>
                  <a:lnTo>
                    <a:pt x="1819308" y="42799"/>
                  </a:lnTo>
                  <a:lnTo>
                    <a:pt x="1818165" y="41148"/>
                  </a:lnTo>
                  <a:lnTo>
                    <a:pt x="1815649" y="38100"/>
                  </a:lnTo>
                  <a:close/>
                </a:path>
                <a:path w="1835150" h="444500">
                  <a:moveTo>
                    <a:pt x="1770413" y="87249"/>
                  </a:moveTo>
                  <a:lnTo>
                    <a:pt x="64324" y="87249"/>
                  </a:lnTo>
                  <a:lnTo>
                    <a:pt x="1770441" y="87376"/>
                  </a:lnTo>
                  <a:close/>
                </a:path>
                <a:path w="1835150" h="444500">
                  <a:moveTo>
                    <a:pt x="1796180" y="87249"/>
                  </a:moveTo>
                  <a:lnTo>
                    <a:pt x="1783387" y="87249"/>
                  </a:lnTo>
                  <a:lnTo>
                    <a:pt x="1796200" y="87376"/>
                  </a:lnTo>
                  <a:close/>
                </a:path>
                <a:path w="1835150" h="444500">
                  <a:moveTo>
                    <a:pt x="1795556" y="83566"/>
                  </a:moveTo>
                  <a:lnTo>
                    <a:pt x="1782505" y="83566"/>
                  </a:lnTo>
                  <a:lnTo>
                    <a:pt x="1795589" y="83693"/>
                  </a:lnTo>
                  <a:close/>
                </a:path>
              </a:pathLst>
            </a:custGeom>
            <a:solidFill>
              <a:srgbClr val="99CC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sz="1800" b="0" i="0" u="none" strike="noStrike" kern="1200" cap="none" spc="0" normalizeH="0" baseline="0" noProof="0">
                <a:ln>
                  <a:noFill/>
                </a:ln>
                <a:solidFill>
                  <a:prstClr val="black"/>
                </a:solidFill>
                <a:effectLst/>
                <a:uLnTx/>
                <a:uFillTx/>
                <a:latin typeface="游ゴシック" panose="020F0502020204030204"/>
                <a:ea typeface="+mn-ea"/>
                <a:cs typeface="+mn-cs"/>
              </a:endParaRPr>
            </a:p>
          </p:txBody>
        </p:sp>
      </p:grpSp>
      <p:sp>
        <p:nvSpPr>
          <p:cNvPr id="18" name="object 18"/>
          <p:cNvSpPr txBox="1"/>
          <p:nvPr/>
        </p:nvSpPr>
        <p:spPr>
          <a:xfrm>
            <a:off x="4414344" y="3638992"/>
            <a:ext cx="826135" cy="335989"/>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tab pos="546100" algn="l"/>
              </a:tabLst>
              <a:defRPr/>
            </a:pPr>
            <a:r>
              <a:rPr kumimoji="1" sz="2100" b="0" i="0" u="none" strike="noStrike" kern="1200" cap="none" spc="-5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PMingLiU"/>
              </a:rPr>
              <a:t>市町</a:t>
            </a:r>
            <a:r>
              <a:rPr kumimoji="1" lang="ja-JP" altLang="en-US" sz="2100" b="0" i="0" u="none" strike="noStrike" kern="120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村</a:t>
            </a:r>
            <a:endParaRPr kumimoji="1"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pic>
        <p:nvPicPr>
          <p:cNvPr id="37" name="object 37"/>
          <p:cNvPicPr/>
          <p:nvPr/>
        </p:nvPicPr>
        <p:blipFill>
          <a:blip r:embed="rId4" cstate="print"/>
          <a:stretch>
            <a:fillRect/>
          </a:stretch>
        </p:blipFill>
        <p:spPr>
          <a:xfrm>
            <a:off x="5928360" y="4951510"/>
            <a:ext cx="431800" cy="480391"/>
          </a:xfrm>
          <a:prstGeom prst="rect">
            <a:avLst/>
          </a:prstGeom>
        </p:spPr>
      </p:pic>
      <p:pic>
        <p:nvPicPr>
          <p:cNvPr id="41" name="object 41"/>
          <p:cNvPicPr/>
          <p:nvPr/>
        </p:nvPicPr>
        <p:blipFill>
          <a:blip r:embed="rId5" cstate="print"/>
          <a:stretch>
            <a:fillRect/>
          </a:stretch>
        </p:blipFill>
        <p:spPr>
          <a:xfrm rot="16200000">
            <a:off x="3813737" y="2116871"/>
            <a:ext cx="576326" cy="1083269"/>
          </a:xfrm>
          <a:prstGeom prst="rect">
            <a:avLst/>
          </a:prstGeom>
        </p:spPr>
      </p:pic>
      <p:pic>
        <p:nvPicPr>
          <p:cNvPr id="43" name="object 43"/>
          <p:cNvPicPr/>
          <p:nvPr/>
        </p:nvPicPr>
        <p:blipFill>
          <a:blip r:embed="rId6" cstate="print"/>
          <a:stretch>
            <a:fillRect/>
          </a:stretch>
        </p:blipFill>
        <p:spPr>
          <a:xfrm rot="5400000">
            <a:off x="8307219" y="3404277"/>
            <a:ext cx="576326" cy="805418"/>
          </a:xfrm>
          <a:prstGeom prst="rect">
            <a:avLst/>
          </a:prstGeom>
        </p:spPr>
      </p:pic>
      <p:sp>
        <p:nvSpPr>
          <p:cNvPr id="45" name="object 45"/>
          <p:cNvSpPr txBox="1"/>
          <p:nvPr/>
        </p:nvSpPr>
        <p:spPr>
          <a:xfrm>
            <a:off x="6338949" y="5123107"/>
            <a:ext cx="1219918" cy="258404"/>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1" sz="16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成果の提供</a:t>
            </a:r>
            <a:endParaRPr kumimoji="1"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54" name="object 54"/>
          <p:cNvSpPr txBox="1">
            <a:spLocks noGrp="1"/>
          </p:cNvSpPr>
          <p:nvPr>
            <p:ph type="title"/>
          </p:nvPr>
        </p:nvSpPr>
        <p:spPr>
          <a:xfrm>
            <a:off x="-1992" y="-9092"/>
            <a:ext cx="12192000" cy="443711"/>
          </a:xfrm>
          <a:prstGeom prst="rect">
            <a:avLst/>
          </a:prstGeom>
          <a:solidFill>
            <a:schemeClr val="accent1"/>
          </a:solidFill>
        </p:spPr>
        <p:txBody>
          <a:bodyPr vert="horz" wrap="square" lIns="0" tIns="12700" rIns="0" bIns="0" rtlCol="0" anchor="ctr">
            <a:spAutoFit/>
          </a:bodyPr>
          <a:lstStyle/>
          <a:p>
            <a:pPr marL="12700" algn="ctr">
              <a:lnSpc>
                <a:spcPct val="100000"/>
              </a:lnSpc>
              <a:spcBef>
                <a:spcPts val="100"/>
              </a:spcBef>
            </a:pPr>
            <a:r>
              <a:rPr lang="ja-JP" altLang="en-US" sz="2800" spc="-5" dirty="0">
                <a:solidFill>
                  <a:schemeClr val="bg1"/>
                </a:solidFill>
                <a:latin typeface="Meiryo UI" panose="020B0604030504040204" pitchFamily="50" charset="-128"/>
                <a:ea typeface="Meiryo UI" panose="020B0604030504040204" pitchFamily="50" charset="-128"/>
              </a:rPr>
              <a:t>大阪府における健康寿命延伸に向けた取組について</a:t>
            </a:r>
            <a:endParaRPr sz="2800" dirty="0">
              <a:solidFill>
                <a:schemeClr val="bg1"/>
              </a:solidFill>
              <a:latin typeface="Meiryo UI" panose="020B0604030504040204" pitchFamily="50" charset="-128"/>
              <a:ea typeface="Meiryo UI" panose="020B0604030504040204" pitchFamily="50" charset="-128"/>
            </a:endParaRPr>
          </a:p>
        </p:txBody>
      </p:sp>
      <p:sp>
        <p:nvSpPr>
          <p:cNvPr id="58" name="object 58"/>
          <p:cNvSpPr txBox="1"/>
          <p:nvPr/>
        </p:nvSpPr>
        <p:spPr>
          <a:xfrm>
            <a:off x="4730989" y="1122160"/>
            <a:ext cx="3084830" cy="579646"/>
          </a:xfrm>
          <a:prstGeom prst="rect">
            <a:avLst/>
          </a:prstGeom>
        </p:spPr>
        <p:txBody>
          <a:bodyPr vert="horz" wrap="square" lIns="0" tIns="12700" rIns="0" bIns="0" rtlCol="0">
            <a:spAutoFit/>
          </a:bodyPr>
          <a:lstStyle/>
          <a:p>
            <a:pPr marL="18415" marR="5080" lvl="0" indent="-6350" algn="ctr" defTabSz="914400" rtl="0" eaLnBrk="1" fontAlgn="auto" latinLnBrk="0" hangingPunct="1">
              <a:lnSpc>
                <a:spcPct val="100000"/>
              </a:lnSpc>
              <a:spcBef>
                <a:spcPts val="100"/>
              </a:spcBef>
              <a:spcAft>
                <a:spcPts val="0"/>
              </a:spcAft>
              <a:buClrTx/>
              <a:buSzTx/>
              <a:buFontTx/>
              <a:buNone/>
              <a:tabLst/>
              <a:defRPr/>
            </a:pPr>
            <a:r>
              <a:rPr kumimoji="1" lang="ja-JP" altLang="en-US" sz="18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S PGothic"/>
              </a:rPr>
              <a:t>全ての府民が健やかで心豊かに</a:t>
            </a:r>
            <a:endParaRPr kumimoji="1" lang="en-US" altLang="ja-JP" sz="18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S PGothic"/>
            </a:endParaRPr>
          </a:p>
          <a:p>
            <a:pPr marL="18415" marR="5080" lvl="0" indent="-6350" algn="ctr" defTabSz="914400" rtl="0" eaLnBrk="1" fontAlgn="auto" latinLnBrk="0" hangingPunct="1">
              <a:lnSpc>
                <a:spcPct val="100000"/>
              </a:lnSpc>
              <a:spcBef>
                <a:spcPts val="100"/>
              </a:spcBef>
              <a:spcAft>
                <a:spcPts val="0"/>
              </a:spcAft>
              <a:buClrTx/>
              <a:buSzTx/>
              <a:buFontTx/>
              <a:buNone/>
              <a:tabLst/>
              <a:defRPr/>
            </a:pPr>
            <a:r>
              <a:rPr kumimoji="1" lang="ja-JP" altLang="en-US" sz="18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S PGothic"/>
              </a:rPr>
              <a:t>生活できる活力ある社会の実現</a:t>
            </a:r>
            <a:endParaRPr kumimoji="1" lang="en-US" sz="18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S PGothic"/>
            </a:endParaRPr>
          </a:p>
        </p:txBody>
      </p:sp>
      <p:sp>
        <p:nvSpPr>
          <p:cNvPr id="66" name="object 66"/>
          <p:cNvSpPr txBox="1"/>
          <p:nvPr/>
        </p:nvSpPr>
        <p:spPr>
          <a:xfrm>
            <a:off x="5128593" y="691399"/>
            <a:ext cx="2169795" cy="391160"/>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1" sz="2400" b="1" i="0" u="none" strike="noStrike" kern="1200" cap="none" spc="-10" normalizeH="0" baseline="0" noProof="0" dirty="0">
                <a:ln>
                  <a:noFill/>
                </a:ln>
                <a:solidFill>
                  <a:srgbClr val="FFFFFF"/>
                </a:solidFill>
                <a:effectLst/>
                <a:uLnTx/>
                <a:uFillTx/>
                <a:latin typeface="Microsoft JhengHei"/>
                <a:ea typeface="+mn-ea"/>
                <a:cs typeface="Microsoft JhengHei"/>
              </a:rPr>
              <a:t>健康寿命の延伸</a:t>
            </a:r>
            <a:endParaRPr kumimoji="1" sz="2400" b="0" i="0" u="none" strike="noStrike" kern="1200" cap="none" spc="0" normalizeH="0" baseline="0" noProof="0" dirty="0">
              <a:ln>
                <a:noFill/>
              </a:ln>
              <a:solidFill>
                <a:prstClr val="black"/>
              </a:solidFill>
              <a:effectLst/>
              <a:uLnTx/>
              <a:uFillTx/>
              <a:latin typeface="Microsoft JhengHei"/>
              <a:ea typeface="+mn-ea"/>
              <a:cs typeface="Microsoft JhengHei"/>
            </a:endParaRPr>
          </a:p>
        </p:txBody>
      </p:sp>
      <p:sp>
        <p:nvSpPr>
          <p:cNvPr id="77" name="object 23">
            <a:extLst>
              <a:ext uri="{FF2B5EF4-FFF2-40B4-BE49-F238E27FC236}">
                <a16:creationId xmlns:a16="http://schemas.microsoft.com/office/drawing/2014/main" id="{5F4F4468-5807-D1A0-CB9B-129A1FCFC432}"/>
              </a:ext>
            </a:extLst>
          </p:cNvPr>
          <p:cNvSpPr txBox="1"/>
          <p:nvPr/>
        </p:nvSpPr>
        <p:spPr>
          <a:xfrm>
            <a:off x="9049658" y="3608986"/>
            <a:ext cx="2952000" cy="396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8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健康経営セミナー</a:t>
            </a:r>
            <a:endParaRPr kumimoji="1" lang="en-US" altLang="ja-JP" sz="18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78" name="object 18">
            <a:extLst>
              <a:ext uri="{FF2B5EF4-FFF2-40B4-BE49-F238E27FC236}">
                <a16:creationId xmlns:a16="http://schemas.microsoft.com/office/drawing/2014/main" id="{F1D99A4D-A48E-BE27-0569-909CBF9833B5}"/>
              </a:ext>
            </a:extLst>
          </p:cNvPr>
          <p:cNvSpPr txBox="1"/>
          <p:nvPr/>
        </p:nvSpPr>
        <p:spPr>
          <a:xfrm>
            <a:off x="4235983" y="3025024"/>
            <a:ext cx="826135" cy="335989"/>
          </a:xfrm>
          <a:prstGeom prst="rect">
            <a:avLst/>
          </a:prstGeom>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546100" algn="l"/>
              </a:tabLst>
              <a:defRPr/>
            </a:pPr>
            <a:r>
              <a:rPr kumimoji="1" lang="ja-JP" altLang="en-US" sz="2100" b="0" i="0" u="none" strike="noStrike" kern="1200" cap="none" spc="-5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府民</a:t>
            </a:r>
            <a:endParaRPr kumimoji="1" sz="2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23" name="object 23"/>
          <p:cNvSpPr txBox="1"/>
          <p:nvPr/>
        </p:nvSpPr>
        <p:spPr>
          <a:xfrm>
            <a:off x="264062" y="1116542"/>
            <a:ext cx="3204000" cy="328295"/>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健康アプリ　「アスマイル」</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2" name="object 23">
            <a:extLst>
              <a:ext uri="{FF2B5EF4-FFF2-40B4-BE49-F238E27FC236}">
                <a16:creationId xmlns:a16="http://schemas.microsoft.com/office/drawing/2014/main" id="{1CC315B9-60D4-035F-A458-3418FB0265AD}"/>
              </a:ext>
            </a:extLst>
          </p:cNvPr>
          <p:cNvSpPr txBox="1"/>
          <p:nvPr/>
        </p:nvSpPr>
        <p:spPr>
          <a:xfrm>
            <a:off x="264062" y="2350440"/>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生活習慣病予防（小児・糖尿病等）</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82" name="object 18">
            <a:extLst>
              <a:ext uri="{FF2B5EF4-FFF2-40B4-BE49-F238E27FC236}">
                <a16:creationId xmlns:a16="http://schemas.microsoft.com/office/drawing/2014/main" id="{8071BDE0-DED8-711D-3A81-D730AB897577}"/>
              </a:ext>
            </a:extLst>
          </p:cNvPr>
          <p:cNvSpPr txBox="1"/>
          <p:nvPr/>
        </p:nvSpPr>
        <p:spPr>
          <a:xfrm>
            <a:off x="3658430" y="4073437"/>
            <a:ext cx="4871157" cy="869469"/>
          </a:xfrm>
          <a:prstGeom prst="rect">
            <a:avLst/>
          </a:prstGeom>
          <a:solidFill>
            <a:schemeClr val="accent5">
              <a:lumMod val="20000"/>
              <a:lumOff val="80000"/>
            </a:schemeClr>
          </a:solidFill>
          <a:ln>
            <a:solidFill>
              <a:schemeClr val="accent1"/>
            </a:solidFill>
          </a:ln>
        </p:spPr>
        <p:txBody>
          <a:bodyPr vert="horz" wrap="square" lIns="0" tIns="12700" rIns="0" bIns="0" rtlCol="0">
            <a:spAutoFit/>
          </a:bodyPr>
          <a:lstStyle/>
          <a:p>
            <a:pPr marL="12700" marR="0" lvl="0" indent="0" algn="ctr" defTabSz="914400" rtl="0" eaLnBrk="1" fontAlgn="auto" latinLnBrk="0" hangingPunct="1">
              <a:lnSpc>
                <a:spcPct val="100000"/>
              </a:lnSpc>
              <a:spcBef>
                <a:spcPts val="100"/>
              </a:spcBef>
              <a:spcAft>
                <a:spcPts val="0"/>
              </a:spcAft>
              <a:buClrTx/>
              <a:buSzTx/>
              <a:buFontTx/>
              <a:buNone/>
              <a:tabLst>
                <a:tab pos="546100" algn="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健活おおさか推進府民会議</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a:p>
            <a:pPr marL="12700" marR="0" lvl="0" indent="0" algn="ctr" defTabSz="914400" rtl="0" eaLnBrk="1" fontAlgn="auto" latinLnBrk="0" hangingPunct="1">
              <a:lnSpc>
                <a:spcPct val="100000"/>
              </a:lnSpc>
              <a:spcBef>
                <a:spcPts val="100"/>
              </a:spcBef>
              <a:spcAft>
                <a:spcPts val="0"/>
              </a:spcAft>
              <a:buClrTx/>
              <a:buSzTx/>
              <a:buFontTx/>
              <a:buNone/>
              <a:tabLst>
                <a:tab pos="546100" algn="l"/>
              </a:tabLst>
              <a:defRPr/>
            </a:pP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公民連携の推進</a:t>
            </a:r>
            <a:r>
              <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a:t>
            </a:r>
            <a:r>
              <a:rPr kumimoji="1" lang="ja-JP" altLang="en-US"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共創創出支援</a:t>
            </a:r>
            <a:endParaRPr kumimoji="1" lang="en-US" altLang="ja-JP" sz="1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a:p>
            <a:pPr marL="12700" marR="0" lvl="0" indent="0" algn="ctr" defTabSz="914400" rtl="0" eaLnBrk="1" fontAlgn="auto" latinLnBrk="0" hangingPunct="1">
              <a:lnSpc>
                <a:spcPct val="100000"/>
              </a:lnSpc>
              <a:spcBef>
                <a:spcPts val="100"/>
              </a:spcBef>
              <a:spcAft>
                <a:spcPts val="0"/>
              </a:spcAft>
              <a:buClrTx/>
              <a:buSzTx/>
              <a:buFontTx/>
              <a:buNone/>
              <a:tabLst>
                <a:tab pos="546100" algn="l"/>
              </a:tabLst>
              <a:defRPr/>
            </a:pPr>
            <a:r>
              <a:rPr kumimoji="1" lang="ja-JP" altLang="en-US" sz="1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地域・職域連携推進事業</a:t>
            </a:r>
          </a:p>
        </p:txBody>
      </p:sp>
      <p:sp>
        <p:nvSpPr>
          <p:cNvPr id="40" name="タイトル 1">
            <a:extLst>
              <a:ext uri="{FF2B5EF4-FFF2-40B4-BE49-F238E27FC236}">
                <a16:creationId xmlns:a16="http://schemas.microsoft.com/office/drawing/2014/main" id="{B4911F94-38CB-4111-9689-FBDB965BC73B}"/>
              </a:ext>
            </a:extLst>
          </p:cNvPr>
          <p:cNvSpPr txBox="1">
            <a:spLocks/>
          </p:cNvSpPr>
          <p:nvPr/>
        </p:nvSpPr>
        <p:spPr>
          <a:xfrm>
            <a:off x="-19708" y="6160377"/>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地域・職域連携推進事業と他の健康増進事業を効果的に実施することにより、</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HGP創英角ｺﾞｼｯｸUB" panose="020B0900000000000000" pitchFamily="50" charset="-128"/>
                <a:ea typeface="HGP創英角ｺﾞｼｯｸUB" panose="020B0900000000000000" pitchFamily="50" charset="-128"/>
                <a:cs typeface="+mj-cs"/>
              </a:rPr>
              <a:t>健康寿命の延伸・健康格差の縮小を図る</a:t>
            </a:r>
          </a:p>
        </p:txBody>
      </p:sp>
      <p:sp>
        <p:nvSpPr>
          <p:cNvPr id="3" name="object 23">
            <a:extLst>
              <a:ext uri="{FF2B5EF4-FFF2-40B4-BE49-F238E27FC236}">
                <a16:creationId xmlns:a16="http://schemas.microsoft.com/office/drawing/2014/main" id="{2BEDCD20-4BFA-6029-83C8-1D6F605F8213}"/>
              </a:ext>
            </a:extLst>
          </p:cNvPr>
          <p:cNvSpPr txBox="1"/>
          <p:nvPr/>
        </p:nvSpPr>
        <p:spPr>
          <a:xfrm>
            <a:off x="264062" y="1527809"/>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気運醸成（健活</a:t>
            </a:r>
            <a:r>
              <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10</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ソング・ダンス）</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7" name="object 23">
            <a:extLst>
              <a:ext uri="{FF2B5EF4-FFF2-40B4-BE49-F238E27FC236}">
                <a16:creationId xmlns:a16="http://schemas.microsoft.com/office/drawing/2014/main" id="{420F0602-BE77-862E-C15A-BE5E31D42744}"/>
              </a:ext>
            </a:extLst>
          </p:cNvPr>
          <p:cNvSpPr txBox="1"/>
          <p:nvPr/>
        </p:nvSpPr>
        <p:spPr>
          <a:xfrm>
            <a:off x="9049658" y="4052978"/>
            <a:ext cx="2952000" cy="396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8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健康づくりアワード </a:t>
            </a:r>
            <a:endParaRPr kumimoji="1" lang="en-US" altLang="ja-JP" sz="18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8" name="object 23">
            <a:extLst>
              <a:ext uri="{FF2B5EF4-FFF2-40B4-BE49-F238E27FC236}">
                <a16:creationId xmlns:a16="http://schemas.microsoft.com/office/drawing/2014/main" id="{5EA26489-CF95-B4DE-659C-F6F68C44D4CD}"/>
              </a:ext>
            </a:extLst>
          </p:cNvPr>
          <p:cNvSpPr txBox="1"/>
          <p:nvPr/>
        </p:nvSpPr>
        <p:spPr>
          <a:xfrm>
            <a:off x="10158533" y="1248746"/>
            <a:ext cx="1346897" cy="38985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endParaRPr kumimoji="1" lang="en-US" altLang="ja-JP" sz="20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9" name="object 45">
            <a:extLst>
              <a:ext uri="{FF2B5EF4-FFF2-40B4-BE49-F238E27FC236}">
                <a16:creationId xmlns:a16="http://schemas.microsoft.com/office/drawing/2014/main" id="{092061AD-AB2B-A97F-B8A9-02BDFE14A64E}"/>
              </a:ext>
            </a:extLst>
          </p:cNvPr>
          <p:cNvSpPr txBox="1"/>
          <p:nvPr/>
        </p:nvSpPr>
        <p:spPr>
          <a:xfrm>
            <a:off x="10003943" y="784767"/>
            <a:ext cx="1501487" cy="425116"/>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en-US" altLang="ja-JP" sz="13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a:t>
            </a:r>
            <a:r>
              <a:rPr kumimoji="1" lang="ja-JP" altLang="en-US" sz="13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凡例</a:t>
            </a:r>
            <a:r>
              <a:rPr kumimoji="1" lang="en-US" altLang="ja-JP" sz="13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a:t>
            </a:r>
          </a:p>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ja-JP" altLang="en-US" sz="13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大阪府の主な取組み</a:t>
            </a:r>
            <a:endParaRPr kumimoji="1" sz="13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19" name="object 23">
            <a:extLst>
              <a:ext uri="{FF2B5EF4-FFF2-40B4-BE49-F238E27FC236}">
                <a16:creationId xmlns:a16="http://schemas.microsoft.com/office/drawing/2014/main" id="{6A6808BD-7D5E-C90D-FE92-1E304DCDC05C}"/>
              </a:ext>
            </a:extLst>
          </p:cNvPr>
          <p:cNvSpPr txBox="1"/>
          <p:nvPr/>
        </p:nvSpPr>
        <p:spPr>
          <a:xfrm>
            <a:off x="3658431" y="5387276"/>
            <a:ext cx="4971659" cy="682238"/>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8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健康データ分析・見える化</a:t>
            </a:r>
            <a:endParaRPr kumimoji="1" lang="en-US" altLang="ja-JP" sz="18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（地域健康カルテ</a:t>
            </a:r>
            <a:r>
              <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a:t>
            </a: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大阪府健康データダッシュボード） </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20" name="object 45">
            <a:extLst>
              <a:ext uri="{FF2B5EF4-FFF2-40B4-BE49-F238E27FC236}">
                <a16:creationId xmlns:a16="http://schemas.microsoft.com/office/drawing/2014/main" id="{4B166054-05C4-C0A7-23E3-E3C240D4116D}"/>
              </a:ext>
            </a:extLst>
          </p:cNvPr>
          <p:cNvSpPr txBox="1"/>
          <p:nvPr/>
        </p:nvSpPr>
        <p:spPr>
          <a:xfrm>
            <a:off x="8802424" y="3343142"/>
            <a:ext cx="1255472" cy="258404"/>
          </a:xfrm>
          <a:prstGeom prst="rect">
            <a:avLst/>
          </a:prstGeom>
        </p:spPr>
        <p:txBody>
          <a:bodyPr vert="horz" wrap="non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ja-JP" altLang="en-US" sz="16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連携・支援　等</a:t>
            </a:r>
            <a:endParaRPr kumimoji="1"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21" name="object 45">
            <a:extLst>
              <a:ext uri="{FF2B5EF4-FFF2-40B4-BE49-F238E27FC236}">
                <a16:creationId xmlns:a16="http://schemas.microsoft.com/office/drawing/2014/main" id="{B4D994F2-609B-E3B0-2939-C0BA24506969}"/>
              </a:ext>
            </a:extLst>
          </p:cNvPr>
          <p:cNvSpPr txBox="1"/>
          <p:nvPr/>
        </p:nvSpPr>
        <p:spPr>
          <a:xfrm>
            <a:off x="3622114" y="1640235"/>
            <a:ext cx="1457816" cy="776495"/>
          </a:xfrm>
          <a:prstGeom prst="rect">
            <a:avLst/>
          </a:prstGeom>
        </p:spPr>
        <p:txBody>
          <a:bodyPr vert="horz" wrap="squar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啓発</a:t>
            </a:r>
            <a:r>
              <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a:t>
            </a: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ヘルス</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リテラシーの</a:t>
            </a: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向上等</a:t>
            </a:r>
            <a:endParaRPr kumimoji="1"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25" name="object 23">
            <a:extLst>
              <a:ext uri="{FF2B5EF4-FFF2-40B4-BE49-F238E27FC236}">
                <a16:creationId xmlns:a16="http://schemas.microsoft.com/office/drawing/2014/main" id="{C02886A8-206F-959F-23A9-94335C9F374E}"/>
              </a:ext>
            </a:extLst>
          </p:cNvPr>
          <p:cNvSpPr txBox="1"/>
          <p:nvPr/>
        </p:nvSpPr>
        <p:spPr>
          <a:xfrm>
            <a:off x="286698" y="3607027"/>
            <a:ext cx="2952000" cy="399918"/>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ts val="14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国保ヘルスアップ支援事業</a:t>
            </a:r>
            <a:endParaRPr kumimoji="1" lang="en-US" altLang="ja-JP" sz="105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a:p>
            <a:pPr marL="0" marR="0" lvl="0" indent="0" algn="ctr" defTabSz="914400" rtl="0" eaLnBrk="1" fontAlgn="auto" latinLnBrk="0" hangingPunct="1">
              <a:lnSpc>
                <a:spcPts val="400"/>
              </a:lnSpc>
              <a:spcBef>
                <a:spcPts val="640"/>
              </a:spcBef>
              <a:spcAft>
                <a:spcPts val="0"/>
              </a:spcAft>
              <a:buClrTx/>
              <a:buSzTx/>
              <a:buFontTx/>
              <a:buNone/>
              <a:tabLst/>
              <a:defRPr/>
            </a:pPr>
            <a:r>
              <a:rPr kumimoji="1" lang="ja-JP" altLang="en-US" sz="9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（共同保険者としての取組み）</a:t>
            </a:r>
            <a:endParaRPr kumimoji="1" lang="en-US" altLang="ja-JP" sz="12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27" name="object 45">
            <a:extLst>
              <a:ext uri="{FF2B5EF4-FFF2-40B4-BE49-F238E27FC236}">
                <a16:creationId xmlns:a16="http://schemas.microsoft.com/office/drawing/2014/main" id="{44CEE831-668E-3243-96A3-1C4DEBFA2C4E}"/>
              </a:ext>
            </a:extLst>
          </p:cNvPr>
          <p:cNvSpPr txBox="1"/>
          <p:nvPr/>
        </p:nvSpPr>
        <p:spPr>
          <a:xfrm>
            <a:off x="2268019" y="3343142"/>
            <a:ext cx="1255472" cy="258404"/>
          </a:xfrm>
          <a:prstGeom prst="rect">
            <a:avLst/>
          </a:prstGeom>
        </p:spPr>
        <p:txBody>
          <a:bodyPr vert="horz" wrap="none" lIns="0" tIns="12065" rIns="0" bIns="0" rtlCol="0">
            <a:spAutoFit/>
          </a:body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1" lang="ja-JP" altLang="en-US" sz="1600" b="1"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連携・支援　等</a:t>
            </a:r>
            <a:endParaRPr kumimoji="1"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pic>
        <p:nvPicPr>
          <p:cNvPr id="28" name="図 27">
            <a:extLst>
              <a:ext uri="{FF2B5EF4-FFF2-40B4-BE49-F238E27FC236}">
                <a16:creationId xmlns:a16="http://schemas.microsoft.com/office/drawing/2014/main" id="{19B75FDD-1A8F-6B56-8A9E-65F54EB54A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429414" y="130919"/>
            <a:ext cx="1532655" cy="500328"/>
          </a:xfrm>
          <a:prstGeom prst="rect">
            <a:avLst/>
          </a:prstGeom>
        </p:spPr>
      </p:pic>
      <p:sp>
        <p:nvSpPr>
          <p:cNvPr id="38" name="object 23">
            <a:extLst>
              <a:ext uri="{FF2B5EF4-FFF2-40B4-BE49-F238E27FC236}">
                <a16:creationId xmlns:a16="http://schemas.microsoft.com/office/drawing/2014/main" id="{BFB4D68D-0079-40AA-92D3-B14C2DC672FD}"/>
              </a:ext>
            </a:extLst>
          </p:cNvPr>
          <p:cNvSpPr txBox="1"/>
          <p:nvPr/>
        </p:nvSpPr>
        <p:spPr>
          <a:xfrm>
            <a:off x="264062" y="1942387"/>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健康キャンパス・プロジェクト事業</a:t>
            </a:r>
          </a:p>
        </p:txBody>
      </p:sp>
      <p:sp>
        <p:nvSpPr>
          <p:cNvPr id="39" name="object 23">
            <a:extLst>
              <a:ext uri="{FF2B5EF4-FFF2-40B4-BE49-F238E27FC236}">
                <a16:creationId xmlns:a16="http://schemas.microsoft.com/office/drawing/2014/main" id="{B72DE1D7-5BA2-476A-AE60-F1134B8F9ACD}"/>
              </a:ext>
            </a:extLst>
          </p:cNvPr>
          <p:cNvSpPr txBox="1"/>
          <p:nvPr/>
        </p:nvSpPr>
        <p:spPr>
          <a:xfrm>
            <a:off x="264062" y="2761800"/>
            <a:ext cx="3204000" cy="360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働く世代のフレイル予防</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42" name="object 23">
            <a:extLst>
              <a:ext uri="{FF2B5EF4-FFF2-40B4-BE49-F238E27FC236}">
                <a16:creationId xmlns:a16="http://schemas.microsoft.com/office/drawing/2014/main" id="{05D3E5E5-F087-4529-AD3B-370A095099F4}"/>
              </a:ext>
            </a:extLst>
          </p:cNvPr>
          <p:cNvSpPr txBox="1"/>
          <p:nvPr/>
        </p:nvSpPr>
        <p:spPr>
          <a:xfrm>
            <a:off x="9049656" y="4499293"/>
            <a:ext cx="2952000" cy="396000"/>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特定健診・特定保健指導研修 等 </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sp>
        <p:nvSpPr>
          <p:cNvPr id="44" name="object 23">
            <a:extLst>
              <a:ext uri="{FF2B5EF4-FFF2-40B4-BE49-F238E27FC236}">
                <a16:creationId xmlns:a16="http://schemas.microsoft.com/office/drawing/2014/main" id="{AFDC474E-EABF-4E2B-A441-B4A09093B8C6}"/>
              </a:ext>
            </a:extLst>
          </p:cNvPr>
          <p:cNvSpPr txBox="1"/>
          <p:nvPr/>
        </p:nvSpPr>
        <p:spPr>
          <a:xfrm>
            <a:off x="286862" y="4052978"/>
            <a:ext cx="2952000" cy="328295"/>
          </a:xfrm>
          <a:prstGeom prst="rect">
            <a:avLst/>
          </a:prstGeom>
          <a:solidFill>
            <a:schemeClr val="accent5">
              <a:lumMod val="20000"/>
              <a:lumOff val="80000"/>
            </a:schemeClr>
          </a:solidFill>
          <a:ln w="12700">
            <a:solidFill>
              <a:srgbClr val="0070C0"/>
            </a:solidFill>
          </a:ln>
        </p:spPr>
        <p:txBody>
          <a:bodyPr vert="horz" wrap="square" lIns="0" tIns="81280" rIns="0" bIns="0" rtlCol="0">
            <a:spAutoFit/>
          </a:bodyPr>
          <a:lstStyle/>
          <a:p>
            <a:pPr marL="0" marR="0" lvl="0" indent="0" algn="ctr" defTabSz="914400" rtl="0" eaLnBrk="1" fontAlgn="auto" latinLnBrk="0" hangingPunct="1">
              <a:lnSpc>
                <a:spcPct val="100000"/>
              </a:lnSpc>
              <a:spcBef>
                <a:spcPts val="640"/>
              </a:spcBef>
              <a:spcAft>
                <a:spcPts val="0"/>
              </a:spcAft>
              <a:buClrTx/>
              <a:buSzTx/>
              <a:buFontTx/>
              <a:buNone/>
              <a:tabLst/>
              <a:defRPr/>
            </a:pPr>
            <a:r>
              <a:rPr kumimoji="1" lang="ja-JP" altLang="en-US"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rPr>
              <a:t>保健事業独自事業への財政支援</a:t>
            </a:r>
            <a:endParaRPr kumimoji="1" lang="en-US" altLang="ja-JP" sz="1600" b="0" i="0" u="none" strike="noStrike" kern="1200" cap="none" spc="-3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PMingLiU"/>
            </a:endParaRPr>
          </a:p>
        </p:txBody>
      </p:sp>
      <p:pic>
        <p:nvPicPr>
          <p:cNvPr id="49" name="object 43">
            <a:extLst>
              <a:ext uri="{FF2B5EF4-FFF2-40B4-BE49-F238E27FC236}">
                <a16:creationId xmlns:a16="http://schemas.microsoft.com/office/drawing/2014/main" id="{4312F7C6-F7F1-422E-8EB8-4C5CBB57E584}"/>
              </a:ext>
            </a:extLst>
          </p:cNvPr>
          <p:cNvPicPr/>
          <p:nvPr/>
        </p:nvPicPr>
        <p:blipFill>
          <a:blip r:embed="rId6" cstate="print"/>
          <a:stretch>
            <a:fillRect/>
          </a:stretch>
        </p:blipFill>
        <p:spPr>
          <a:xfrm rot="16200000">
            <a:off x="3421574" y="3404277"/>
            <a:ext cx="576326" cy="805418"/>
          </a:xfrm>
          <a:prstGeom prst="rect">
            <a:avLst/>
          </a:prstGeom>
        </p:spPr>
      </p:pic>
      <p:sp>
        <p:nvSpPr>
          <p:cNvPr id="4" name="スライド番号プレースホルダー 3">
            <a:extLst>
              <a:ext uri="{FF2B5EF4-FFF2-40B4-BE49-F238E27FC236}">
                <a16:creationId xmlns:a16="http://schemas.microsoft.com/office/drawing/2014/main" id="{8F6ECFEF-EA92-58EC-6718-917DDDED0585}"/>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92CD4F66-663C-4E41-AE89-BDDC64A066A3}"/>
              </a:ext>
            </a:extLst>
          </p:cNvPr>
          <p:cNvSpPr txBox="1"/>
          <p:nvPr/>
        </p:nvSpPr>
        <p:spPr>
          <a:xfrm>
            <a:off x="0" y="0"/>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ja-JP" altLang="en-US" sz="2000" b="1" dirty="0">
                <a:solidFill>
                  <a:schemeClr val="bg1"/>
                </a:solidFill>
                <a:latin typeface="BIZ UDPゴシック" panose="020B0400000000000000" pitchFamily="50" charset="-128"/>
                <a:ea typeface="BIZ UDPゴシック" panose="020B0400000000000000" pitchFamily="50" charset="-128"/>
              </a:rPr>
              <a:t>❶</a:t>
            </a:r>
            <a:r>
              <a:rPr lang="en-US" altLang="ja-JP" sz="2000" b="1" dirty="0">
                <a:solidFill>
                  <a:schemeClr val="bg1"/>
                </a:solidFill>
                <a:latin typeface="BIZ UDPゴシック" panose="020B0400000000000000" pitchFamily="50" charset="-128"/>
                <a:ea typeface="BIZ UDPゴシック" panose="020B0400000000000000" pitchFamily="50" charset="-128"/>
              </a:rPr>
              <a:t>-1</a:t>
            </a:r>
            <a:r>
              <a:rPr lang="ja-JP" altLang="en-US" sz="2000" b="1" dirty="0">
                <a:solidFill>
                  <a:schemeClr val="bg1"/>
                </a:solidFill>
                <a:latin typeface="BIZ UDPゴシック" panose="020B0400000000000000" pitchFamily="50" charset="-128"/>
                <a:ea typeface="BIZ UDPゴシック" panose="020B0400000000000000" pitchFamily="50" charset="-128"/>
              </a:rPr>
              <a:t> 地域・職域連携が必要とされる背景</a:t>
            </a:r>
            <a:endParaRPr lang="ja-JP" altLang="en-US" b="1" dirty="0">
              <a:solidFill>
                <a:schemeClr val="bg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E36BD80-0DE5-490C-90AB-2805588E2476}"/>
              </a:ext>
            </a:extLst>
          </p:cNvPr>
          <p:cNvSpPr txBox="1"/>
          <p:nvPr/>
        </p:nvSpPr>
        <p:spPr>
          <a:xfrm>
            <a:off x="788534" y="2032632"/>
            <a:ext cx="9879466" cy="1569660"/>
          </a:xfrm>
          <a:prstGeom prst="rect">
            <a:avLst/>
          </a:prstGeom>
          <a:solidFill>
            <a:schemeClr val="accent5">
              <a:lumMod val="20000"/>
              <a:lumOff val="80000"/>
            </a:schemeClr>
          </a:solid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■行政</a:t>
            </a:r>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a:p>
            <a:endParaRPr lang="en-US" altLang="ja-JP" sz="1600" dirty="0">
              <a:latin typeface="BIZ UDPゴシック" panose="020B0400000000000000" pitchFamily="50" charset="-128"/>
              <a:ea typeface="BIZ UDPゴシック" panose="020B0400000000000000" pitchFamily="50" charset="-128"/>
            </a:endParaRPr>
          </a:p>
        </p:txBody>
      </p:sp>
      <p:sp>
        <p:nvSpPr>
          <p:cNvPr id="10" name="テキスト ボックス 9">
            <a:extLst>
              <a:ext uri="{FF2B5EF4-FFF2-40B4-BE49-F238E27FC236}">
                <a16:creationId xmlns:a16="http://schemas.microsoft.com/office/drawing/2014/main" id="{8B2C0876-58AA-4E6D-894F-EEC578489D7D}"/>
              </a:ext>
            </a:extLst>
          </p:cNvPr>
          <p:cNvSpPr txBox="1"/>
          <p:nvPr/>
        </p:nvSpPr>
        <p:spPr>
          <a:xfrm>
            <a:off x="1074094" y="2438975"/>
            <a:ext cx="11922720" cy="1077218"/>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●健康日本</a:t>
            </a:r>
            <a:r>
              <a:rPr lang="en-US" altLang="ja-JP" sz="1600" dirty="0">
                <a:latin typeface="BIZ UDPゴシック" panose="020B0400000000000000" pitchFamily="50" charset="-128"/>
                <a:ea typeface="BIZ UDPゴシック" panose="020B0400000000000000" pitchFamily="50" charset="-128"/>
              </a:rPr>
              <a:t>21</a:t>
            </a:r>
            <a:r>
              <a:rPr lang="ja-JP" altLang="en-US" sz="1600" dirty="0">
                <a:latin typeface="BIZ UDPゴシック" panose="020B0400000000000000" pitchFamily="50" charset="-128"/>
                <a:ea typeface="BIZ UDPゴシック" panose="020B0400000000000000" pitchFamily="50" charset="-128"/>
              </a:rPr>
              <a:t>（第３次）ライフコースや集団の特性を踏まえた、多様な主体による健康づくり</a:t>
            </a:r>
            <a:endParaRPr lang="en-US" altLang="ja-JP" sz="1600" dirty="0">
              <a:latin typeface="BIZ UDPゴシック" panose="020B0400000000000000" pitchFamily="50" charset="-128"/>
              <a:ea typeface="BIZ UDPゴシック" panose="020B0400000000000000" pitchFamily="50" charset="-128"/>
            </a:endParaRPr>
          </a:p>
          <a:p>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「誰一人取り残さない健康づくり」</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●産業保健を含めた地域全体のポピュレーションアプローチの強化</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●増大する医療費の適正化</a:t>
            </a:r>
            <a:endParaRPr lang="en-US" altLang="ja-JP"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05902B1-6B2B-41EB-A8BF-4C13C347A3EB}"/>
              </a:ext>
            </a:extLst>
          </p:cNvPr>
          <p:cNvSpPr txBox="1"/>
          <p:nvPr/>
        </p:nvSpPr>
        <p:spPr>
          <a:xfrm>
            <a:off x="7230187" y="6238714"/>
            <a:ext cx="4705351" cy="253916"/>
          </a:xfrm>
          <a:prstGeom prst="rect">
            <a:avLst/>
          </a:prstGeom>
          <a:noFill/>
          <a:ln>
            <a:noFill/>
          </a:ln>
        </p:spPr>
        <p:txBody>
          <a:bodyPr wrap="square" rtlCol="0">
            <a:spAutoFit/>
          </a:bodyPr>
          <a:lstStyle/>
          <a:p>
            <a:r>
              <a:rPr lang="ja-JP" altLang="en-US" sz="1050" dirty="0">
                <a:latin typeface="BIZ UDPゴシック" panose="020B0400000000000000" pitchFamily="50" charset="-128"/>
                <a:ea typeface="BIZ UDPゴシック" panose="020B0400000000000000" pitchFamily="50" charset="-128"/>
              </a:rPr>
              <a:t>参照：厚生労働省</a:t>
            </a:r>
            <a:r>
              <a:rPr lang="en-US" altLang="ja-JP" sz="1050" dirty="0">
                <a:latin typeface="BIZ UDPゴシック" panose="020B0400000000000000" pitchFamily="50" charset="-128"/>
                <a:ea typeface="BIZ UDPゴシック" panose="020B0400000000000000" pitchFamily="50" charset="-128"/>
              </a:rPr>
              <a:t>HP</a:t>
            </a:r>
            <a:r>
              <a:rPr lang="ja-JP" altLang="en-US" sz="1050" dirty="0">
                <a:latin typeface="BIZ UDPゴシック" panose="020B0400000000000000" pitchFamily="50" charset="-128"/>
                <a:ea typeface="BIZ UDPゴシック" panose="020B0400000000000000" pitchFamily="50" charset="-128"/>
              </a:rPr>
              <a:t>　改訂版　地域・職域連携推進事業の新たなる展開</a:t>
            </a:r>
            <a:endParaRPr lang="en-US" altLang="ja-JP" sz="105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FD03DF0F-FA34-44FE-8803-825FEBBA3602}"/>
              </a:ext>
            </a:extLst>
          </p:cNvPr>
          <p:cNvSpPr txBox="1"/>
          <p:nvPr/>
        </p:nvSpPr>
        <p:spPr>
          <a:xfrm>
            <a:off x="788534" y="4003708"/>
            <a:ext cx="9879466" cy="1323439"/>
          </a:xfrm>
          <a:prstGeom prst="rect">
            <a:avLst/>
          </a:prstGeom>
          <a:solidFill>
            <a:schemeClr val="accent2">
              <a:lumMod val="20000"/>
              <a:lumOff val="80000"/>
            </a:schemeClr>
          </a:solidFill>
        </p:spPr>
        <p:txBody>
          <a:bodyPr wrap="square" rtlCol="0">
            <a:spAutoFit/>
          </a:bodyPr>
          <a:lstStyle/>
          <a:p>
            <a:r>
              <a:rPr lang="ja-JP" altLang="en-US" sz="1600" b="1" dirty="0">
                <a:latin typeface="BIZ UDPゴシック" panose="020B0400000000000000" pitchFamily="50" charset="-128"/>
                <a:ea typeface="BIZ UDPゴシック" panose="020B0400000000000000" pitchFamily="50" charset="-128"/>
              </a:rPr>
              <a:t>■職域（保険者・事業所）</a:t>
            </a:r>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a:p>
            <a:endParaRPr lang="en-US" altLang="ja-JP" sz="16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EBA3F8E6-97CA-4F0C-84B4-033A0C1DFDB3}"/>
              </a:ext>
            </a:extLst>
          </p:cNvPr>
          <p:cNvSpPr txBox="1"/>
          <p:nvPr/>
        </p:nvSpPr>
        <p:spPr>
          <a:xfrm>
            <a:off x="1135054" y="4396702"/>
            <a:ext cx="11922720" cy="830997"/>
          </a:xfrm>
          <a:prstGeom prst="rect">
            <a:avLst/>
          </a:prstGeom>
          <a:noFill/>
        </p:spPr>
        <p:txBody>
          <a:bodyPr wrap="square" rtlCol="0">
            <a:spAutoFit/>
          </a:bodyPr>
          <a:lstStyle/>
          <a:p>
            <a:r>
              <a:rPr lang="ja-JP" altLang="en-US" sz="1600" dirty="0">
                <a:latin typeface="BIZ UDPゴシック" panose="020B0400000000000000" pitchFamily="50" charset="-128"/>
                <a:ea typeface="BIZ UDPゴシック" panose="020B0400000000000000" pitchFamily="50" charset="-128"/>
              </a:rPr>
              <a:t>●健診における有所見率の増加</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●女性、高年齢労働者、疾患を抱えた従業員などへの健康支援</a:t>
            </a:r>
            <a:endParaRPr lang="en-US" altLang="ja-JP" sz="1600" dirty="0">
              <a:latin typeface="BIZ UDPゴシック" panose="020B0400000000000000" pitchFamily="50" charset="-128"/>
              <a:ea typeface="BIZ UDPゴシック" panose="020B0400000000000000" pitchFamily="50" charset="-128"/>
            </a:endParaRPr>
          </a:p>
          <a:p>
            <a:r>
              <a:rPr lang="ja-JP" altLang="en-US" sz="1600" dirty="0">
                <a:latin typeface="BIZ UDPゴシック" panose="020B0400000000000000" pitchFamily="50" charset="-128"/>
                <a:ea typeface="BIZ UDPゴシック" panose="020B0400000000000000" pitchFamily="50" charset="-128"/>
              </a:rPr>
              <a:t>●健康経営の推進、データヘルス計画、コラボヘルスの推進</a:t>
            </a:r>
            <a:endParaRPr lang="en-US" altLang="ja-JP" sz="1600" dirty="0">
              <a:latin typeface="BIZ UDPゴシック" panose="020B0400000000000000" pitchFamily="50" charset="-128"/>
              <a:ea typeface="BIZ UDPゴシック" panose="020B0400000000000000" pitchFamily="50" charset="-128"/>
            </a:endParaRPr>
          </a:p>
        </p:txBody>
      </p:sp>
      <p:sp>
        <p:nvSpPr>
          <p:cNvPr id="14" name="タイトル 1">
            <a:extLst>
              <a:ext uri="{FF2B5EF4-FFF2-40B4-BE49-F238E27FC236}">
                <a16:creationId xmlns:a16="http://schemas.microsoft.com/office/drawing/2014/main" id="{D82C24EF-5688-4D17-8FA8-1E6FC5C02EE3}"/>
              </a:ext>
            </a:extLst>
          </p:cNvPr>
          <p:cNvSpPr txBox="1">
            <a:spLocks/>
          </p:cNvSpPr>
          <p:nvPr/>
        </p:nvSpPr>
        <p:spPr>
          <a:xfrm>
            <a:off x="0" y="392562"/>
            <a:ext cx="12192000" cy="69489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地域において健康寿命の延伸を図るには、地域・職域連携を進めることにより、</a:t>
            </a:r>
            <a:endParaRPr lang="en-US" altLang="ja-JP" sz="2000" dirty="0">
              <a:latin typeface="HGP創英角ｺﾞｼｯｸUB" panose="020B0900000000000000" pitchFamily="50" charset="-128"/>
              <a:ea typeface="HGP創英角ｺﾞｼｯｸUB" panose="020B0900000000000000" pitchFamily="50" charset="-128"/>
            </a:endParaRPr>
          </a:p>
          <a:p>
            <a:pPr algn="l"/>
            <a:r>
              <a:rPr lang="ja-JP" altLang="en-US" sz="2000" dirty="0">
                <a:latin typeface="HGP創英角ｺﾞｼｯｸUB" panose="020B0900000000000000" pitchFamily="50" charset="-128"/>
                <a:ea typeface="HGP創英角ｺﾞｼｯｸUB" panose="020B0900000000000000" pitchFamily="50" charset="-128"/>
              </a:rPr>
              <a:t>　　　　　　　　　　　　　　　　　　　　　　若年期から高齢期まで継続した健康づくり施策を効果的・効率的に展開できる</a:t>
            </a:r>
          </a:p>
        </p:txBody>
      </p:sp>
      <p:sp>
        <p:nvSpPr>
          <p:cNvPr id="2" name="テキスト ボックス 1">
            <a:extLst>
              <a:ext uri="{FF2B5EF4-FFF2-40B4-BE49-F238E27FC236}">
                <a16:creationId xmlns:a16="http://schemas.microsoft.com/office/drawing/2014/main" id="{63578185-E64B-5152-CB7B-0CFD5FA2B4BC}"/>
              </a:ext>
            </a:extLst>
          </p:cNvPr>
          <p:cNvSpPr txBox="1"/>
          <p:nvPr/>
        </p:nvSpPr>
        <p:spPr>
          <a:xfrm>
            <a:off x="107814" y="1490907"/>
            <a:ext cx="4907176" cy="338554"/>
          </a:xfrm>
          <a:prstGeom prst="rect">
            <a:avLst/>
          </a:prstGeom>
          <a:solidFill>
            <a:schemeClr val="accent5"/>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地域・職域連携が必要とされる背景</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3" name="スライド番号プレースホルダー 3">
            <a:extLst>
              <a:ext uri="{FF2B5EF4-FFF2-40B4-BE49-F238E27FC236}">
                <a16:creationId xmlns:a16="http://schemas.microsoft.com/office/drawing/2014/main" id="{4B66537C-6143-E90A-85F3-BE9925E8E422}"/>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7134651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a:extLst>
              <a:ext uri="{FF2B5EF4-FFF2-40B4-BE49-F238E27FC236}">
                <a16:creationId xmlns:a16="http://schemas.microsoft.com/office/drawing/2014/main" id="{C8493460-3C30-2201-9186-D9ADB1E4A91F}"/>
              </a:ext>
            </a:extLst>
          </p:cNvPr>
          <p:cNvSpPr txBox="1"/>
          <p:nvPr/>
        </p:nvSpPr>
        <p:spPr>
          <a:xfrm>
            <a:off x="477102" y="1549910"/>
            <a:ext cx="5055841" cy="4031873"/>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■面積　（</a:t>
            </a:r>
            <a:r>
              <a:rPr lang="ja-JP" altLang="en-US" sz="1600" b="1" dirty="0">
                <a:solidFill>
                  <a:prstClr val="black"/>
                </a:solidFill>
                <a:latin typeface="Meiryo UI" panose="020B0604030504040204" pitchFamily="50" charset="-128"/>
                <a:ea typeface="Meiryo UI" panose="020B0604030504040204" pitchFamily="50" charset="-128"/>
              </a:rPr>
              <a:t>令和</a:t>
            </a:r>
            <a:r>
              <a:rPr lang="ja-JP" altLang="en-US" sz="1600" b="1" dirty="0">
                <a:solidFill>
                  <a:schemeClr val="tx1"/>
                </a:solidFill>
                <a:latin typeface="Meiryo UI" panose="020B0604030504040204" pitchFamily="50" charset="-128"/>
                <a:ea typeface="Meiryo UI" panose="020B0604030504040204" pitchFamily="50" charset="-128"/>
              </a:rPr>
              <a:t>６年</a:t>
            </a:r>
            <a:r>
              <a:rPr lang="en-US" altLang="ja-JP" sz="1600" b="1" dirty="0">
                <a:solidFill>
                  <a:schemeClr val="tx1"/>
                </a:solidFill>
                <a:latin typeface="Meiryo UI" panose="020B0604030504040204" pitchFamily="50" charset="-128"/>
                <a:ea typeface="Meiryo UI" panose="020B0604030504040204" pitchFamily="50" charset="-128"/>
              </a:rPr>
              <a:t>10</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月 現在</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1,905.34</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■人口動態（</a:t>
            </a:r>
            <a: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R6</a:t>
            </a: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年）</a:t>
            </a:r>
            <a:br>
              <a:rPr kumimoji="1" lang="en-US" altLang="ja-JP"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br>
            <a:r>
              <a:rPr kumimoji="1"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人口　　　 　　　</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8,775,708</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１）</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人口密度　   　</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4,603</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lang="ja-JP" altLang="en-US" sz="1600" dirty="0">
                <a:solidFill>
                  <a:schemeClr val="tx1"/>
                </a:solidFill>
                <a:latin typeface="Meiryo UI" panose="020B0604030504040204" pitchFamily="50" charset="-128"/>
                <a:ea typeface="Meiryo UI" panose="020B0604030504040204" pitchFamily="50" charset="-128"/>
              </a:rPr>
              <a:t>１</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高齢化率　　   </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27.</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６</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       </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４）</a:t>
            </a:r>
            <a:endParaRPr kumimoji="1" lang="en-US" altLang="ja-JP" sz="16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■大阪府保健所　　　　</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9</a:t>
            </a: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か所</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■政令中核市</a:t>
            </a:r>
            <a:r>
              <a:rPr kumimoji="1" lang="ja-JP" altLang="en-US"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a:t>
            </a:r>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9</a:t>
            </a:r>
            <a:r>
              <a:rPr lang="ja-JP" altLang="en-US" sz="1600" dirty="0">
                <a:solidFill>
                  <a:prstClr val="black"/>
                </a:solidFill>
                <a:latin typeface="Meiryo UI" panose="020B0604030504040204" pitchFamily="50" charset="-128"/>
                <a:ea typeface="Meiryo UI" panose="020B0604030504040204" pitchFamily="50" charset="-128"/>
              </a:rPr>
              <a:t>か所</a:t>
            </a:r>
            <a:endParaRPr kumimoji="1" lang="en-US" altLang="ja-JP" sz="16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（保健所設置市）</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政令市：大阪市、堺市</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中核市：吹田市、豊中市、高槻市、寝屋川市　　　　　</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枚方市、八尾市、東大阪市</a:t>
            </a:r>
            <a:endParaRPr kumimoji="1" lang="en-US" altLang="ja-JP" sz="16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7" name="楕円 6">
            <a:extLst>
              <a:ext uri="{FF2B5EF4-FFF2-40B4-BE49-F238E27FC236}">
                <a16:creationId xmlns:a16="http://schemas.microsoft.com/office/drawing/2014/main" id="{012924EB-58E9-4F74-A74C-F1F475CC90CB}"/>
              </a:ext>
            </a:extLst>
          </p:cNvPr>
          <p:cNvSpPr/>
          <p:nvPr/>
        </p:nvSpPr>
        <p:spPr>
          <a:xfrm>
            <a:off x="2276180" y="4084419"/>
            <a:ext cx="195309" cy="203905"/>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D0E1FD0D-8252-43AF-BCBA-21D2D633AE58}"/>
              </a:ext>
            </a:extLst>
          </p:cNvPr>
          <p:cNvSpPr txBox="1"/>
          <p:nvPr/>
        </p:nvSpPr>
        <p:spPr>
          <a:xfrm>
            <a:off x="1225699" y="5797043"/>
            <a:ext cx="4906684" cy="553998"/>
          </a:xfrm>
          <a:prstGeom prst="rect">
            <a:avLst/>
          </a:prstGeom>
          <a:noFill/>
          <a:ln w="635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＜出典＞</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１大阪府 </a:t>
            </a:r>
            <a:r>
              <a:rPr lang="zh-TW" altLang="en-US" sz="1000" dirty="0">
                <a:latin typeface="Meiryo UI" panose="020B0604030504040204" pitchFamily="50" charset="-128"/>
                <a:ea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rPr>
              <a:t>年度大阪府統計年鑑（令和</a:t>
            </a:r>
            <a:r>
              <a:rPr lang="en-US" altLang="zh-TW" sz="1000" dirty="0">
                <a:latin typeface="Meiryo UI" panose="020B0604030504040204" pitchFamily="50" charset="-128"/>
                <a:ea typeface="Meiryo UI" panose="020B0604030504040204" pitchFamily="50" charset="-128"/>
              </a:rPr>
              <a:t>7</a:t>
            </a:r>
            <a:r>
              <a:rPr lang="zh-TW" altLang="en-US" sz="1000" dirty="0">
                <a:latin typeface="Meiryo UI" panose="020B0604030504040204" pitchFamily="50" charset="-128"/>
                <a:ea typeface="Meiryo UI" panose="020B0604030504040204" pitchFamily="50" charset="-128"/>
              </a:rPr>
              <a:t>年</a:t>
            </a:r>
            <a:r>
              <a:rPr lang="en-US" altLang="zh-TW" sz="1000" dirty="0">
                <a:latin typeface="Meiryo UI" panose="020B0604030504040204" pitchFamily="50" charset="-128"/>
                <a:ea typeface="Meiryo UI" panose="020B0604030504040204" pitchFamily="50" charset="-128"/>
              </a:rPr>
              <a:t>3</a:t>
            </a:r>
            <a:r>
              <a:rPr lang="zh-TW" altLang="en-US" sz="1000" dirty="0">
                <a:latin typeface="Meiryo UI" panose="020B0604030504040204" pitchFamily="50" charset="-128"/>
                <a:ea typeface="Meiryo UI" panose="020B0604030504040204" pitchFamily="50" charset="-128"/>
              </a:rPr>
              <a:t>月作成）</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２</a:t>
            </a:r>
            <a:r>
              <a:rPr lang="ja-JP" altLang="en-US" sz="1000" dirty="0">
                <a:solidFill>
                  <a:schemeClr val="tx1"/>
                </a:solidFill>
                <a:latin typeface="Meiryo UI" panose="020B0604030504040204" pitchFamily="50" charset="-128"/>
                <a:ea typeface="Meiryo UI" panose="020B0604030504040204" pitchFamily="50" charset="-128"/>
              </a:rPr>
              <a:t>内閣府 </a:t>
            </a:r>
            <a:r>
              <a:rPr kumimoji="1" lang="ja-JP" altLang="en-US"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令和７年版高齢社会白書（令和６年度の状況）</a:t>
            </a:r>
            <a:endParaRPr kumimoji="1" lang="en-US" altLang="ja-JP" sz="1000" b="0"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p:txBody>
      </p:sp>
      <p:sp>
        <p:nvSpPr>
          <p:cNvPr id="31" name="タイトル 1">
            <a:extLst>
              <a:ext uri="{FF2B5EF4-FFF2-40B4-BE49-F238E27FC236}">
                <a16:creationId xmlns:a16="http://schemas.microsoft.com/office/drawing/2014/main" id="{35965EE3-E515-4120-8D4B-72DE7C47CCFF}"/>
              </a:ext>
            </a:extLst>
          </p:cNvPr>
          <p:cNvSpPr txBox="1">
            <a:spLocks/>
          </p:cNvSpPr>
          <p:nvPr/>
        </p:nvSpPr>
        <p:spPr>
          <a:xfrm>
            <a:off x="0" y="347888"/>
            <a:ext cx="12192000" cy="749715"/>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大阪府では、地域における地域・職域連携を保健所単位で実施しているため、</a:t>
            </a:r>
            <a:endParaRPr lang="en-US" altLang="ja-JP" sz="2000" dirty="0">
              <a:solidFill>
                <a:prstClr val="black"/>
              </a:solidFill>
              <a:latin typeface="HGP創英角ｺﾞｼｯｸUB" panose="020B0900000000000000" pitchFamily="50" charset="-128"/>
              <a:ea typeface="HGP創英角ｺﾞｼｯｸUB" panose="020B0900000000000000" pitchFamily="50" charset="-128"/>
            </a:endParaRPr>
          </a:p>
          <a:p>
            <a:pPr algn="l"/>
            <a:r>
              <a:rPr lang="ja-JP" altLang="en-US" sz="2000" dirty="0">
                <a:solidFill>
                  <a:prstClr val="black"/>
                </a:solidFill>
                <a:latin typeface="HGP創英角ｺﾞｼｯｸUB" panose="020B0900000000000000" pitchFamily="50" charset="-128"/>
                <a:ea typeface="HGP創英角ｺﾞｼｯｸUB" panose="020B0900000000000000" pitchFamily="50" charset="-128"/>
              </a:rPr>
              <a:t>　　　　　　　地域・職域連携推進にかかる会議も国が示す二次医療圏単位ではなく、保健所単位で実施している</a:t>
            </a:r>
          </a:p>
        </p:txBody>
      </p:sp>
      <p:sp>
        <p:nvSpPr>
          <p:cNvPr id="15" name="テキスト ボックス 14">
            <a:extLst>
              <a:ext uri="{FF2B5EF4-FFF2-40B4-BE49-F238E27FC236}">
                <a16:creationId xmlns:a16="http://schemas.microsoft.com/office/drawing/2014/main" id="{8762D437-7706-44B6-B2A9-032D9050BD0A}"/>
              </a:ext>
            </a:extLst>
          </p:cNvPr>
          <p:cNvSpPr txBox="1"/>
          <p:nvPr/>
        </p:nvSpPr>
        <p:spPr>
          <a:xfrm>
            <a:off x="0" y="-2675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-2</a:t>
            </a:r>
            <a:r>
              <a:rPr lang="ja-JP" altLang="en-US" sz="2000" b="1" dirty="0">
                <a:solidFill>
                  <a:schemeClr val="bg1"/>
                </a:solidFill>
                <a:latin typeface="Meiryo UI" panose="020B0604030504040204" pitchFamily="50" charset="-128"/>
                <a:ea typeface="Meiryo UI" panose="020B0604030504040204" pitchFamily="50" charset="-128"/>
              </a:rPr>
              <a:t> 地域における地域・職域連携推進関係会議の実施について</a:t>
            </a:r>
            <a:endParaRPr lang="ja-JP" altLang="en-US" b="1" dirty="0">
              <a:solidFill>
                <a:schemeClr val="bg1"/>
              </a:solidFill>
              <a:latin typeface="Meiryo UI" panose="020B0604030504040204" pitchFamily="50" charset="-128"/>
              <a:ea typeface="Meiryo UI" panose="020B0604030504040204" pitchFamily="50" charset="-128"/>
            </a:endParaRPr>
          </a:p>
        </p:txBody>
      </p:sp>
      <p:sp>
        <p:nvSpPr>
          <p:cNvPr id="2" name="吹き出し: 円形 1">
            <a:extLst>
              <a:ext uri="{FF2B5EF4-FFF2-40B4-BE49-F238E27FC236}">
                <a16:creationId xmlns:a16="http://schemas.microsoft.com/office/drawing/2014/main" id="{40A60EC8-C526-49BC-B379-794D2FDBE885}"/>
              </a:ext>
            </a:extLst>
          </p:cNvPr>
          <p:cNvSpPr/>
          <p:nvPr/>
        </p:nvSpPr>
        <p:spPr>
          <a:xfrm>
            <a:off x="4505162" y="2133561"/>
            <a:ext cx="2425773" cy="1168780"/>
          </a:xfrm>
          <a:prstGeom prst="wedgeEllipseCallout">
            <a:avLst>
              <a:gd name="adj1" fmla="val -64864"/>
              <a:gd name="adj2" fmla="val -2953"/>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うち政令・中核市</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人口</a:t>
            </a:r>
            <a:endPar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6,095,930</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人（</a:t>
            </a:r>
            <a:r>
              <a:rPr kumimoji="1" lang="en-US" altLang="ja-JP"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69.5</a:t>
            </a:r>
            <a:r>
              <a:rPr kumimoji="1" lang="ja-JP" altLang="en-US" sz="14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cs typeface="+mn-cs"/>
              </a:rPr>
              <a:t>％）</a:t>
            </a:r>
          </a:p>
        </p:txBody>
      </p:sp>
      <p:pic>
        <p:nvPicPr>
          <p:cNvPr id="3" name="図 2">
            <a:extLst>
              <a:ext uri="{FF2B5EF4-FFF2-40B4-BE49-F238E27FC236}">
                <a16:creationId xmlns:a16="http://schemas.microsoft.com/office/drawing/2014/main" id="{37161BD3-75ED-42E7-A6D5-13FD912BAE44}"/>
              </a:ext>
            </a:extLst>
          </p:cNvPr>
          <p:cNvPicPr>
            <a:picLocks noChangeAspect="1"/>
          </p:cNvPicPr>
          <p:nvPr/>
        </p:nvPicPr>
        <p:blipFill>
          <a:blip r:embed="rId3"/>
          <a:stretch>
            <a:fillRect/>
          </a:stretch>
        </p:blipFill>
        <p:spPr>
          <a:xfrm>
            <a:off x="6884966" y="1278666"/>
            <a:ext cx="4773398" cy="5435654"/>
          </a:xfrm>
          <a:prstGeom prst="rect">
            <a:avLst/>
          </a:prstGeom>
        </p:spPr>
      </p:pic>
      <p:sp>
        <p:nvSpPr>
          <p:cNvPr id="20" name="正方形/長方形 19">
            <a:extLst>
              <a:ext uri="{FF2B5EF4-FFF2-40B4-BE49-F238E27FC236}">
                <a16:creationId xmlns:a16="http://schemas.microsoft.com/office/drawing/2014/main" id="{86385827-554A-4DEA-A0A8-5C9CA25E5ECA}"/>
              </a:ext>
            </a:extLst>
          </p:cNvPr>
          <p:cNvSpPr/>
          <p:nvPr/>
        </p:nvSpPr>
        <p:spPr>
          <a:xfrm>
            <a:off x="9306775" y="3220343"/>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楕円 20">
            <a:extLst>
              <a:ext uri="{FF2B5EF4-FFF2-40B4-BE49-F238E27FC236}">
                <a16:creationId xmlns:a16="http://schemas.microsoft.com/office/drawing/2014/main" id="{587A4425-6983-455D-91C2-72A1C4D47C69}"/>
              </a:ext>
            </a:extLst>
          </p:cNvPr>
          <p:cNvSpPr/>
          <p:nvPr/>
        </p:nvSpPr>
        <p:spPr>
          <a:xfrm>
            <a:off x="8877451" y="2591862"/>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3" name="楕円 22">
            <a:extLst>
              <a:ext uri="{FF2B5EF4-FFF2-40B4-BE49-F238E27FC236}">
                <a16:creationId xmlns:a16="http://schemas.microsoft.com/office/drawing/2014/main" id="{51DF16C6-4056-426C-B630-D13ED1ED4C7F}"/>
              </a:ext>
            </a:extLst>
          </p:cNvPr>
          <p:cNvSpPr/>
          <p:nvPr/>
        </p:nvSpPr>
        <p:spPr>
          <a:xfrm>
            <a:off x="9576734" y="2754401"/>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4" name="楕円 23">
            <a:extLst>
              <a:ext uri="{FF2B5EF4-FFF2-40B4-BE49-F238E27FC236}">
                <a16:creationId xmlns:a16="http://schemas.microsoft.com/office/drawing/2014/main" id="{BAC5AF84-DB80-436D-A267-9DBCE12AA8E5}"/>
              </a:ext>
            </a:extLst>
          </p:cNvPr>
          <p:cNvSpPr/>
          <p:nvPr/>
        </p:nvSpPr>
        <p:spPr>
          <a:xfrm>
            <a:off x="9687045" y="3273723"/>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5" name="楕円 24">
            <a:extLst>
              <a:ext uri="{FF2B5EF4-FFF2-40B4-BE49-F238E27FC236}">
                <a16:creationId xmlns:a16="http://schemas.microsoft.com/office/drawing/2014/main" id="{1DFCC895-E688-4FCA-822F-8FCAD6B8C237}"/>
              </a:ext>
            </a:extLst>
          </p:cNvPr>
          <p:cNvSpPr/>
          <p:nvPr/>
        </p:nvSpPr>
        <p:spPr>
          <a:xfrm>
            <a:off x="10027015" y="3373218"/>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6" name="楕円 25">
            <a:extLst>
              <a:ext uri="{FF2B5EF4-FFF2-40B4-BE49-F238E27FC236}">
                <a16:creationId xmlns:a16="http://schemas.microsoft.com/office/drawing/2014/main" id="{9AA17E53-D722-4F4C-95C6-F7F5053041AD}"/>
              </a:ext>
            </a:extLst>
          </p:cNvPr>
          <p:cNvSpPr/>
          <p:nvPr/>
        </p:nvSpPr>
        <p:spPr>
          <a:xfrm>
            <a:off x="9786675" y="4526981"/>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7" name="楕円 26">
            <a:extLst>
              <a:ext uri="{FF2B5EF4-FFF2-40B4-BE49-F238E27FC236}">
                <a16:creationId xmlns:a16="http://schemas.microsoft.com/office/drawing/2014/main" id="{80828E76-C71D-4555-9FA1-E1BE55326F2D}"/>
              </a:ext>
            </a:extLst>
          </p:cNvPr>
          <p:cNvSpPr/>
          <p:nvPr/>
        </p:nvSpPr>
        <p:spPr>
          <a:xfrm>
            <a:off x="9778164" y="4981678"/>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楕円 27">
            <a:extLst>
              <a:ext uri="{FF2B5EF4-FFF2-40B4-BE49-F238E27FC236}">
                <a16:creationId xmlns:a16="http://schemas.microsoft.com/office/drawing/2014/main" id="{2D1896C1-346B-4E7A-BD89-62B23C1B5E62}"/>
              </a:ext>
            </a:extLst>
          </p:cNvPr>
          <p:cNvSpPr/>
          <p:nvPr/>
        </p:nvSpPr>
        <p:spPr>
          <a:xfrm>
            <a:off x="8880128" y="5184681"/>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9" name="楕円 28">
            <a:extLst>
              <a:ext uri="{FF2B5EF4-FFF2-40B4-BE49-F238E27FC236}">
                <a16:creationId xmlns:a16="http://schemas.microsoft.com/office/drawing/2014/main" id="{E8AE9221-F0F8-4A46-8DB7-B31A7428F749}"/>
              </a:ext>
            </a:extLst>
          </p:cNvPr>
          <p:cNvSpPr/>
          <p:nvPr/>
        </p:nvSpPr>
        <p:spPr>
          <a:xfrm>
            <a:off x="8547182" y="5335428"/>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0" name="楕円 29">
            <a:extLst>
              <a:ext uri="{FF2B5EF4-FFF2-40B4-BE49-F238E27FC236}">
                <a16:creationId xmlns:a16="http://schemas.microsoft.com/office/drawing/2014/main" id="{7403F65B-D295-4CB5-AE5C-CDB7AFC850E8}"/>
              </a:ext>
            </a:extLst>
          </p:cNvPr>
          <p:cNvSpPr/>
          <p:nvPr/>
        </p:nvSpPr>
        <p:spPr>
          <a:xfrm>
            <a:off x="8229184" y="5634308"/>
            <a:ext cx="135114" cy="126089"/>
          </a:xfrm>
          <a:prstGeom prst="ellipse">
            <a:avLst/>
          </a:prstGeom>
          <a:solidFill>
            <a:srgbClr val="FF0000">
              <a:alpha val="69804"/>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3" name="正方形/長方形 42">
            <a:extLst>
              <a:ext uri="{FF2B5EF4-FFF2-40B4-BE49-F238E27FC236}">
                <a16:creationId xmlns:a16="http://schemas.microsoft.com/office/drawing/2014/main" id="{57BB95B3-814A-4EA6-B84F-86A6EF1C8402}"/>
              </a:ext>
            </a:extLst>
          </p:cNvPr>
          <p:cNvSpPr/>
          <p:nvPr/>
        </p:nvSpPr>
        <p:spPr>
          <a:xfrm>
            <a:off x="8975304" y="3003616"/>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4" name="正方形/長方形 43">
            <a:extLst>
              <a:ext uri="{FF2B5EF4-FFF2-40B4-BE49-F238E27FC236}">
                <a16:creationId xmlns:a16="http://schemas.microsoft.com/office/drawing/2014/main" id="{42ED33BD-4611-43DA-B053-D70168FC05B1}"/>
              </a:ext>
            </a:extLst>
          </p:cNvPr>
          <p:cNvSpPr/>
          <p:nvPr/>
        </p:nvSpPr>
        <p:spPr>
          <a:xfrm>
            <a:off x="9845721" y="2544911"/>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5" name="正方形/長方形 44">
            <a:extLst>
              <a:ext uri="{FF2B5EF4-FFF2-40B4-BE49-F238E27FC236}">
                <a16:creationId xmlns:a16="http://schemas.microsoft.com/office/drawing/2014/main" id="{8C79CAA1-0C28-42F4-885C-F4CEFBC0B6D6}"/>
              </a:ext>
            </a:extLst>
          </p:cNvPr>
          <p:cNvSpPr/>
          <p:nvPr/>
        </p:nvSpPr>
        <p:spPr>
          <a:xfrm>
            <a:off x="10131627" y="2907719"/>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6" name="正方形/長方形 45">
            <a:extLst>
              <a:ext uri="{FF2B5EF4-FFF2-40B4-BE49-F238E27FC236}">
                <a16:creationId xmlns:a16="http://schemas.microsoft.com/office/drawing/2014/main" id="{87026E76-ACDD-4320-B280-965FE5E4C12C}"/>
              </a:ext>
            </a:extLst>
          </p:cNvPr>
          <p:cNvSpPr/>
          <p:nvPr/>
        </p:nvSpPr>
        <p:spPr>
          <a:xfrm>
            <a:off x="9916708" y="3126853"/>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7" name="正方形/長方形 46">
            <a:extLst>
              <a:ext uri="{FF2B5EF4-FFF2-40B4-BE49-F238E27FC236}">
                <a16:creationId xmlns:a16="http://schemas.microsoft.com/office/drawing/2014/main" id="{CB2481DE-8937-4836-BDAF-E52B45728BCC}"/>
              </a:ext>
            </a:extLst>
          </p:cNvPr>
          <p:cNvSpPr/>
          <p:nvPr/>
        </p:nvSpPr>
        <p:spPr>
          <a:xfrm>
            <a:off x="9306774" y="3880852"/>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8" name="正方形/長方形 47">
            <a:extLst>
              <a:ext uri="{FF2B5EF4-FFF2-40B4-BE49-F238E27FC236}">
                <a16:creationId xmlns:a16="http://schemas.microsoft.com/office/drawing/2014/main" id="{AE6E207B-2B3A-43EB-9163-E59BFEC2F562}"/>
              </a:ext>
            </a:extLst>
          </p:cNvPr>
          <p:cNvSpPr/>
          <p:nvPr/>
        </p:nvSpPr>
        <p:spPr>
          <a:xfrm>
            <a:off x="9830476" y="3910441"/>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9" name="正方形/長方形 48">
            <a:extLst>
              <a:ext uri="{FF2B5EF4-FFF2-40B4-BE49-F238E27FC236}">
                <a16:creationId xmlns:a16="http://schemas.microsoft.com/office/drawing/2014/main" id="{F7D4D4A7-FA3A-423C-A57D-07477DDF3CAE}"/>
              </a:ext>
            </a:extLst>
          </p:cNvPr>
          <p:cNvSpPr/>
          <p:nvPr/>
        </p:nvSpPr>
        <p:spPr>
          <a:xfrm>
            <a:off x="9843759" y="4169298"/>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0" name="正方形/長方形 49">
            <a:extLst>
              <a:ext uri="{FF2B5EF4-FFF2-40B4-BE49-F238E27FC236}">
                <a16:creationId xmlns:a16="http://schemas.microsoft.com/office/drawing/2014/main" id="{70B6594A-A213-4A3C-82FC-2E5728329076}"/>
              </a:ext>
            </a:extLst>
          </p:cNvPr>
          <p:cNvSpPr/>
          <p:nvPr/>
        </p:nvSpPr>
        <p:spPr>
          <a:xfrm>
            <a:off x="9099423" y="4526981"/>
            <a:ext cx="128253" cy="123237"/>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51" name="正方形/長方形 50">
            <a:extLst>
              <a:ext uri="{FF2B5EF4-FFF2-40B4-BE49-F238E27FC236}">
                <a16:creationId xmlns:a16="http://schemas.microsoft.com/office/drawing/2014/main" id="{27E0E457-D0EC-4BFF-8182-C1D127B26A0B}"/>
              </a:ext>
            </a:extLst>
          </p:cNvPr>
          <p:cNvSpPr/>
          <p:nvPr/>
        </p:nvSpPr>
        <p:spPr>
          <a:xfrm>
            <a:off x="2284221" y="4382554"/>
            <a:ext cx="195309" cy="203904"/>
          </a:xfrm>
          <a:prstGeom prst="rect">
            <a:avLst/>
          </a:prstGeom>
          <a:solidFill>
            <a:srgbClr val="00B0F0">
              <a:alpha val="69804"/>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4" name="スライド番号プレースホルダー 3">
            <a:extLst>
              <a:ext uri="{FF2B5EF4-FFF2-40B4-BE49-F238E27FC236}">
                <a16:creationId xmlns:a16="http://schemas.microsoft.com/office/drawing/2014/main" id="{203ACCC3-439C-862D-CE08-922A62764F43}"/>
              </a:ext>
            </a:extLst>
          </p:cNvPr>
          <p:cNvSpPr>
            <a:spLocks noGrp="1"/>
          </p:cNvSpPr>
          <p:nvPr>
            <p:ph type="sldNum" sz="quarter" idx="12"/>
          </p:nvPr>
        </p:nvSpPr>
        <p:spPr>
          <a:xfrm>
            <a:off x="9448800" y="650668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Tree>
    <p:extLst>
      <p:ext uri="{BB962C8B-B14F-4D97-AF65-F5344CB8AC3E}">
        <p14:creationId xmlns:p14="http://schemas.microsoft.com/office/powerpoint/2010/main" val="2537493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C6D828DB-341C-498E-96BE-2D3346323F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468" y="1532189"/>
            <a:ext cx="6784128" cy="4107759"/>
          </a:xfrm>
          <a:prstGeom prst="rect">
            <a:avLst/>
          </a:prstGeom>
        </p:spPr>
      </p:pic>
      <p:sp>
        <p:nvSpPr>
          <p:cNvPr id="15" name="テキスト ボックス 14">
            <a:extLst>
              <a:ext uri="{FF2B5EF4-FFF2-40B4-BE49-F238E27FC236}">
                <a16:creationId xmlns:a16="http://schemas.microsoft.com/office/drawing/2014/main" id="{8F5B33AA-C7D8-43C7-B74B-31541F155AEE}"/>
              </a:ext>
            </a:extLst>
          </p:cNvPr>
          <p:cNvSpPr txBox="1"/>
          <p:nvPr/>
        </p:nvSpPr>
        <p:spPr>
          <a:xfrm>
            <a:off x="0" y="0"/>
            <a:ext cx="12192000" cy="400110"/>
          </a:xfrm>
          <a:prstGeom prst="rect">
            <a:avLst/>
          </a:prstGeom>
          <a:solidFill>
            <a:schemeClr val="accent1"/>
          </a:solidFill>
          <a:effectLst/>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-3 </a:t>
            </a:r>
            <a:r>
              <a:rPr lang="ja-JP" altLang="en-US" sz="2000" b="1" dirty="0">
                <a:solidFill>
                  <a:schemeClr val="bg1"/>
                </a:solidFill>
                <a:latin typeface="Meiryo UI" panose="020B0604030504040204" pitchFamily="50" charset="-128"/>
                <a:ea typeface="Meiryo UI" panose="020B0604030504040204" pitchFamily="50" charset="-128"/>
              </a:rPr>
              <a:t>地域・職域連携推進協協議会の在り方</a:t>
            </a:r>
          </a:p>
        </p:txBody>
      </p:sp>
      <p:sp>
        <p:nvSpPr>
          <p:cNvPr id="10" name="スライド番号プレースホルダー 3">
            <a:extLst>
              <a:ext uri="{FF2B5EF4-FFF2-40B4-BE49-F238E27FC236}">
                <a16:creationId xmlns:a16="http://schemas.microsoft.com/office/drawing/2014/main" id="{3B988E0E-12B4-4F09-9FB6-778CBCE74A70}"/>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6</a:t>
            </a:fld>
            <a:endParaRPr lang="ja-JP" altLang="en-US" sz="15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26ED82E4-9706-406D-A7E0-9B8CC82B6434}"/>
              </a:ext>
            </a:extLst>
          </p:cNvPr>
          <p:cNvSpPr txBox="1"/>
          <p:nvPr/>
        </p:nvSpPr>
        <p:spPr>
          <a:xfrm>
            <a:off x="7082544" y="5455891"/>
            <a:ext cx="3623404" cy="253916"/>
          </a:xfrm>
          <a:prstGeom prst="rect">
            <a:avLst/>
          </a:prstGeom>
          <a:noFill/>
          <a:ln>
            <a:noFill/>
          </a:ln>
        </p:spPr>
        <p:txBody>
          <a:bodyPr wrap="square" rtlCol="0">
            <a:spAutoFit/>
          </a:bodyPr>
          <a:lstStyle/>
          <a:p>
            <a:r>
              <a:rPr lang="ja-JP" altLang="en-US" sz="1050" dirty="0">
                <a:latin typeface="メイリオ" panose="020B0604030504040204" pitchFamily="50" charset="-128"/>
                <a:ea typeface="メイリオ" panose="020B0604030504040204" pitchFamily="50" charset="-128"/>
              </a:rPr>
              <a:t>出典：厚生労働省 地域・職域連携推進ガイドライン</a:t>
            </a:r>
            <a:endParaRPr lang="en-US" altLang="ja-JP" sz="1050" dirty="0">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4E6215D6-9915-35EA-1115-A580ADCCE136}"/>
              </a:ext>
            </a:extLst>
          </p:cNvPr>
          <p:cNvSpPr txBox="1">
            <a:spLocks/>
          </p:cNvSpPr>
          <p:nvPr/>
        </p:nvSpPr>
        <p:spPr>
          <a:xfrm>
            <a:off x="-9239" y="400840"/>
            <a:ext cx="12192000" cy="67619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都道府県協議会においては、保健所圏域における事業の実施状況の把握と各圏域の課題について把握し、</a:t>
            </a:r>
            <a:endParaRPr lang="en-US" altLang="ja-JP" sz="2000" dirty="0">
              <a:latin typeface="HGP創英角ｺﾞｼｯｸUB" panose="020B0900000000000000" pitchFamily="50" charset="-128"/>
              <a:ea typeface="HGP創英角ｺﾞｼｯｸUB" panose="020B0900000000000000" pitchFamily="50" charset="-128"/>
            </a:endParaRPr>
          </a:p>
          <a:p>
            <a:pPr algn="l"/>
            <a:r>
              <a:rPr lang="ja-JP" altLang="en-US" sz="2000" dirty="0">
                <a:latin typeface="HGP創英角ｺﾞｼｯｸUB" panose="020B0900000000000000" pitchFamily="50" charset="-128"/>
                <a:ea typeface="HGP創英角ｺﾞｼｯｸUB" panose="020B0900000000000000" pitchFamily="50" charset="-128"/>
              </a:rPr>
              <a:t>　　　　　　　　　　　　　　　　　　　　　　　　　　　　　　　　　都道府県は、保健所圏域に方針を伝達することが求められる</a:t>
            </a:r>
          </a:p>
        </p:txBody>
      </p:sp>
      <p:sp>
        <p:nvSpPr>
          <p:cNvPr id="16" name="テキスト ボックス 15">
            <a:extLst>
              <a:ext uri="{FF2B5EF4-FFF2-40B4-BE49-F238E27FC236}">
                <a16:creationId xmlns:a16="http://schemas.microsoft.com/office/drawing/2014/main" id="{BDCBF23B-9BBC-4CCE-0F23-4E1BF26CC7A1}"/>
              </a:ext>
            </a:extLst>
          </p:cNvPr>
          <p:cNvSpPr txBox="1"/>
          <p:nvPr/>
        </p:nvSpPr>
        <p:spPr>
          <a:xfrm>
            <a:off x="767666" y="5966648"/>
            <a:ext cx="8364110" cy="830997"/>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主な協議内容</a:t>
            </a:r>
            <a:r>
              <a:rPr kumimoji="1" lang="en-US" altLang="ja-JP" sz="1600" dirty="0">
                <a:latin typeface="BIZ UDPゴシック" panose="020B0400000000000000" pitchFamily="50" charset="-128"/>
                <a:ea typeface="BIZ UDPゴシック" panose="020B0400000000000000" pitchFamily="50" charset="-128"/>
              </a:rPr>
              <a:t>】</a:t>
            </a:r>
          </a:p>
          <a:p>
            <a:r>
              <a:rPr lang="ja-JP" altLang="en-US" sz="1600" dirty="0">
                <a:latin typeface="BIZ UDPゴシック" panose="020B0400000000000000" pitchFamily="50" charset="-128"/>
                <a:ea typeface="BIZ UDPゴシック" panose="020B0400000000000000" pitchFamily="50" charset="-128"/>
              </a:rPr>
              <a:t>　（１）第４次大阪府健康増進計画の進捗状況について </a:t>
            </a:r>
            <a:endParaRPr lang="en-US" altLang="ja-JP" sz="1600" dirty="0">
              <a:latin typeface="BIZ UDPゴシック" panose="020B0400000000000000" pitchFamily="50" charset="-128"/>
              <a:ea typeface="BIZ UDPゴシック" panose="020B0400000000000000" pitchFamily="50" charset="-128"/>
            </a:endParaRPr>
          </a:p>
          <a:p>
            <a:r>
              <a:rPr kumimoji="1" lang="ja-JP" altLang="en-US"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２）保健所圏域等における地域・職域連携推進事業について（報告）</a:t>
            </a:r>
            <a:endParaRPr kumimoji="1" lang="en-US" altLang="ja-JP"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B12A797-D7A6-4912-81A4-F720D6E0DFF9}"/>
              </a:ext>
            </a:extLst>
          </p:cNvPr>
          <p:cNvSpPr txBox="1"/>
          <p:nvPr/>
        </p:nvSpPr>
        <p:spPr>
          <a:xfrm>
            <a:off x="181016" y="1178855"/>
            <a:ext cx="4907176" cy="338554"/>
          </a:xfrm>
          <a:prstGeom prst="rect">
            <a:avLst/>
          </a:prstGeom>
          <a:solidFill>
            <a:schemeClr val="accent5"/>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地域・職域連携推進協議会の成長イメージ（モデル）</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5F29C719-4EC0-4E59-83AF-F64B09A85B27}"/>
              </a:ext>
            </a:extLst>
          </p:cNvPr>
          <p:cNvSpPr txBox="1"/>
          <p:nvPr/>
        </p:nvSpPr>
        <p:spPr>
          <a:xfrm>
            <a:off x="181016" y="5653598"/>
            <a:ext cx="4907176" cy="338554"/>
          </a:xfrm>
          <a:prstGeom prst="rect">
            <a:avLst/>
          </a:prstGeom>
          <a:solidFill>
            <a:schemeClr val="accent2"/>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大阪府地域・職域連携推進協議会（都道府県協議会）</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A51D4202-11C5-267F-B51F-F56B0AEE83E4}"/>
              </a:ext>
            </a:extLst>
          </p:cNvPr>
          <p:cNvSpPr/>
          <p:nvPr/>
        </p:nvSpPr>
        <p:spPr>
          <a:xfrm>
            <a:off x="7132320" y="2159000"/>
            <a:ext cx="1397000" cy="35052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46B597E1-6C92-E1EA-C93C-F6276DDA62BB}"/>
              </a:ext>
            </a:extLst>
          </p:cNvPr>
          <p:cNvSpPr/>
          <p:nvPr/>
        </p:nvSpPr>
        <p:spPr>
          <a:xfrm>
            <a:off x="7132320" y="2624450"/>
            <a:ext cx="1397000" cy="63691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a:extLst>
              <a:ext uri="{FF2B5EF4-FFF2-40B4-BE49-F238E27FC236}">
                <a16:creationId xmlns:a16="http://schemas.microsoft.com/office/drawing/2014/main" id="{7A1D61D5-61A4-7FA3-2F85-71B4534DBD1D}"/>
              </a:ext>
            </a:extLst>
          </p:cNvPr>
          <p:cNvSpPr/>
          <p:nvPr/>
        </p:nvSpPr>
        <p:spPr>
          <a:xfrm>
            <a:off x="7132320" y="3334439"/>
            <a:ext cx="1397000" cy="567001"/>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609743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表 27"/>
          <p:cNvGraphicFramePr>
            <a:graphicFrameLocks noGrp="1"/>
          </p:cNvGraphicFramePr>
          <p:nvPr>
            <p:extLst>
              <p:ext uri="{D42A27DB-BD31-4B8C-83A1-F6EECF244321}">
                <p14:modId xmlns:p14="http://schemas.microsoft.com/office/powerpoint/2010/main" val="3976675450"/>
              </p:ext>
            </p:extLst>
          </p:nvPr>
        </p:nvGraphicFramePr>
        <p:xfrm>
          <a:off x="249507" y="1595992"/>
          <a:ext cx="11610256" cy="5031262"/>
        </p:xfrm>
        <a:graphic>
          <a:graphicData uri="http://schemas.openxmlformats.org/drawingml/2006/table">
            <a:tbl>
              <a:tblPr firstRow="1" bandRow="1">
                <a:tableStyleId>{5940675A-B579-460E-94D1-54222C63F5DA}</a:tableStyleId>
              </a:tblPr>
              <a:tblGrid>
                <a:gridCol w="351447">
                  <a:extLst>
                    <a:ext uri="{9D8B030D-6E8A-4147-A177-3AD203B41FA5}">
                      <a16:colId xmlns:a16="http://schemas.microsoft.com/office/drawing/2014/main" val="2539248084"/>
                    </a:ext>
                  </a:extLst>
                </a:gridCol>
                <a:gridCol w="547919">
                  <a:extLst>
                    <a:ext uri="{9D8B030D-6E8A-4147-A177-3AD203B41FA5}">
                      <a16:colId xmlns:a16="http://schemas.microsoft.com/office/drawing/2014/main" val="2428816479"/>
                    </a:ext>
                  </a:extLst>
                </a:gridCol>
                <a:gridCol w="763678">
                  <a:extLst>
                    <a:ext uri="{9D8B030D-6E8A-4147-A177-3AD203B41FA5}">
                      <a16:colId xmlns:a16="http://schemas.microsoft.com/office/drawing/2014/main" val="2098948495"/>
                    </a:ext>
                  </a:extLst>
                </a:gridCol>
                <a:gridCol w="904292">
                  <a:extLst>
                    <a:ext uri="{9D8B030D-6E8A-4147-A177-3AD203B41FA5}">
                      <a16:colId xmlns:a16="http://schemas.microsoft.com/office/drawing/2014/main" val="3177097308"/>
                    </a:ext>
                  </a:extLst>
                </a:gridCol>
                <a:gridCol w="904292">
                  <a:extLst>
                    <a:ext uri="{9D8B030D-6E8A-4147-A177-3AD203B41FA5}">
                      <a16:colId xmlns:a16="http://schemas.microsoft.com/office/drawing/2014/main" val="1143463452"/>
                    </a:ext>
                  </a:extLst>
                </a:gridCol>
                <a:gridCol w="904292">
                  <a:extLst>
                    <a:ext uri="{9D8B030D-6E8A-4147-A177-3AD203B41FA5}">
                      <a16:colId xmlns:a16="http://schemas.microsoft.com/office/drawing/2014/main" val="1369010496"/>
                    </a:ext>
                  </a:extLst>
                </a:gridCol>
                <a:gridCol w="904292">
                  <a:extLst>
                    <a:ext uri="{9D8B030D-6E8A-4147-A177-3AD203B41FA5}">
                      <a16:colId xmlns:a16="http://schemas.microsoft.com/office/drawing/2014/main" val="706876695"/>
                    </a:ext>
                  </a:extLst>
                </a:gridCol>
                <a:gridCol w="904292">
                  <a:extLst>
                    <a:ext uri="{9D8B030D-6E8A-4147-A177-3AD203B41FA5}">
                      <a16:colId xmlns:a16="http://schemas.microsoft.com/office/drawing/2014/main" val="1567323924"/>
                    </a:ext>
                  </a:extLst>
                </a:gridCol>
                <a:gridCol w="904292">
                  <a:extLst>
                    <a:ext uri="{9D8B030D-6E8A-4147-A177-3AD203B41FA5}">
                      <a16:colId xmlns:a16="http://schemas.microsoft.com/office/drawing/2014/main" val="1515309079"/>
                    </a:ext>
                  </a:extLst>
                </a:gridCol>
                <a:gridCol w="904292">
                  <a:extLst>
                    <a:ext uri="{9D8B030D-6E8A-4147-A177-3AD203B41FA5}">
                      <a16:colId xmlns:a16="http://schemas.microsoft.com/office/drawing/2014/main" val="873687055"/>
                    </a:ext>
                  </a:extLst>
                </a:gridCol>
                <a:gridCol w="904292">
                  <a:extLst>
                    <a:ext uri="{9D8B030D-6E8A-4147-A177-3AD203B41FA5}">
                      <a16:colId xmlns:a16="http://schemas.microsoft.com/office/drawing/2014/main" val="2449949987"/>
                    </a:ext>
                  </a:extLst>
                </a:gridCol>
                <a:gridCol w="904292">
                  <a:extLst>
                    <a:ext uri="{9D8B030D-6E8A-4147-A177-3AD203B41FA5}">
                      <a16:colId xmlns:a16="http://schemas.microsoft.com/office/drawing/2014/main" val="1844161280"/>
                    </a:ext>
                  </a:extLst>
                </a:gridCol>
                <a:gridCol w="904292">
                  <a:extLst>
                    <a:ext uri="{9D8B030D-6E8A-4147-A177-3AD203B41FA5}">
                      <a16:colId xmlns:a16="http://schemas.microsoft.com/office/drawing/2014/main" val="3162566489"/>
                    </a:ext>
                  </a:extLst>
                </a:gridCol>
                <a:gridCol w="904292">
                  <a:extLst>
                    <a:ext uri="{9D8B030D-6E8A-4147-A177-3AD203B41FA5}">
                      <a16:colId xmlns:a16="http://schemas.microsoft.com/office/drawing/2014/main" val="2034313100"/>
                    </a:ext>
                  </a:extLst>
                </a:gridCol>
              </a:tblGrid>
              <a:tr h="336828">
                <a:tc gridSpan="2">
                  <a:txBody>
                    <a:bodyPr/>
                    <a:lstStyle/>
                    <a:p>
                      <a:endParaRPr kumimoji="1" lang="ja-JP" altLang="en-US" sz="1100" dirty="0">
                        <a:latin typeface="BIZ UDPゴシック" panose="020B0400000000000000" pitchFamily="50" charset="-128"/>
                        <a:ea typeface="BIZ UDPゴシック" panose="020B0400000000000000" pitchFamily="50" charset="-128"/>
                      </a:endParaRPr>
                    </a:p>
                  </a:txBody>
                  <a:tcPr marL="65315" marR="65315" marT="32657" marB="32657">
                    <a:solidFill>
                      <a:schemeClr val="bg1">
                        <a:lumMod val="95000"/>
                      </a:schemeClr>
                    </a:solidFill>
                  </a:tcPr>
                </a:tc>
                <a:tc hMerge="1">
                  <a:txBody>
                    <a:bodyPr/>
                    <a:lstStyle/>
                    <a:p>
                      <a:endParaRPr kumimoji="1" lang="ja-JP" altLang="en-US"/>
                    </a:p>
                  </a:txBody>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4</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5</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6</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7</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8</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9</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10</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11</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12</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1</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2</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tc>
                  <a:txBody>
                    <a:bodyPr/>
                    <a:lstStyle/>
                    <a:p>
                      <a:pPr algn="ctr"/>
                      <a:r>
                        <a:rPr kumimoji="1" lang="en-US" altLang="ja-JP" sz="1100" dirty="0">
                          <a:latin typeface="BIZ UDPゴシック" panose="020B0400000000000000" pitchFamily="50" charset="-128"/>
                          <a:ea typeface="BIZ UDPゴシック" panose="020B0400000000000000" pitchFamily="50" charset="-128"/>
                        </a:rPr>
                        <a:t>3</a:t>
                      </a:r>
                      <a:r>
                        <a:rPr kumimoji="1" lang="ja-JP" altLang="en-US" sz="1100" dirty="0">
                          <a:latin typeface="BIZ UDPゴシック" panose="020B0400000000000000" pitchFamily="50" charset="-128"/>
                          <a:ea typeface="BIZ UDPゴシック" panose="020B0400000000000000" pitchFamily="50" charset="-128"/>
                        </a:rPr>
                        <a:t>月</a:t>
                      </a:r>
                    </a:p>
                  </a:txBody>
                  <a:tcPr marL="65315" marR="65315" marT="32657" marB="32657" anchor="ctr">
                    <a:solidFill>
                      <a:schemeClr val="bg1">
                        <a:lumMod val="95000"/>
                      </a:schemeClr>
                    </a:solidFill>
                  </a:tcPr>
                </a:tc>
                <a:extLst>
                  <a:ext uri="{0D108BD9-81ED-4DB2-BD59-A6C34878D82A}">
                    <a16:rowId xmlns:a16="http://schemas.microsoft.com/office/drawing/2014/main" val="3045058425"/>
                  </a:ext>
                </a:extLst>
              </a:tr>
              <a:tr h="2295668">
                <a:tc gridSpan="2">
                  <a:txBody>
                    <a:bodyPr/>
                    <a:lstStyle/>
                    <a:p>
                      <a:pPr algn="ctr"/>
                      <a:r>
                        <a:rPr kumimoji="1" lang="ja-JP" altLang="en-US" sz="1200" b="1" dirty="0">
                          <a:latin typeface="BIZ UDPゴシック" panose="020B0400000000000000" pitchFamily="50" charset="-128"/>
                          <a:ea typeface="BIZ UDPゴシック" panose="020B0400000000000000" pitchFamily="50" charset="-128"/>
                        </a:rPr>
                        <a:t>大阪府</a:t>
                      </a:r>
                    </a:p>
                  </a:txBody>
                  <a:tcPr marL="65315" marR="65315" marT="32657" marB="32657" vert="eaVert" anchor="ct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marL="65315" marR="65315" marT="32657" marB="32657" vert="wordArtVertRtl" anchor="ctr"/>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extLst>
                  <a:ext uri="{0D108BD9-81ED-4DB2-BD59-A6C34878D82A}">
                    <a16:rowId xmlns:a16="http://schemas.microsoft.com/office/drawing/2014/main" val="1100601927"/>
                  </a:ext>
                </a:extLst>
              </a:tr>
              <a:tr h="960583">
                <a:tc gridSpan="2">
                  <a:txBody>
                    <a:bodyPr/>
                    <a:lstStyle/>
                    <a:p>
                      <a:pPr algn="ctr"/>
                      <a:r>
                        <a:rPr kumimoji="1" lang="ja-JP" altLang="en-US" sz="1200" b="1" dirty="0">
                          <a:latin typeface="BIZ UDPゴシック" panose="020B0400000000000000" pitchFamily="50" charset="-128"/>
                          <a:ea typeface="BIZ UDPゴシック" panose="020B0400000000000000" pitchFamily="50" charset="-128"/>
                        </a:rPr>
                        <a:t>府保健所</a:t>
                      </a:r>
                    </a:p>
                  </a:txBody>
                  <a:tcPr marL="65315" marR="65315" marT="32657" marB="32657" vert="eaVert" anchor="ctr"/>
                </a:tc>
                <a:tc hMerge="1">
                  <a:txBody>
                    <a:bodyPr/>
                    <a:lstStyle/>
                    <a:p>
                      <a:endParaRPr kumimoji="1" lang="ja-JP" altLang="en-US" sz="700" dirty="0">
                        <a:latin typeface="Meiryo UI" panose="020B0604030504040204" pitchFamily="50" charset="-128"/>
                        <a:ea typeface="Meiryo UI" panose="020B0604030504040204" pitchFamily="50" charset="-128"/>
                      </a:endParaRPr>
                    </a:p>
                  </a:txBody>
                  <a:tcPr marL="65315" marR="65315" marT="32657" marB="32657" vert="wordArtVertRtl" anchor="ctr"/>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extLst>
                  <a:ext uri="{0D108BD9-81ED-4DB2-BD59-A6C34878D82A}">
                    <a16:rowId xmlns:a16="http://schemas.microsoft.com/office/drawing/2014/main" val="3667891091"/>
                  </a:ext>
                </a:extLst>
              </a:tr>
              <a:tr h="883328">
                <a:tc rowSpan="2">
                  <a:txBody>
                    <a:bodyPr/>
                    <a:lstStyle/>
                    <a:p>
                      <a:pPr lvl="0" algn="ctr"/>
                      <a:r>
                        <a:rPr kumimoji="1" lang="ja-JP" altLang="en-US" sz="1200" b="1" dirty="0">
                          <a:latin typeface="Meiryo UI" panose="020B0604030504040204" pitchFamily="50" charset="-128"/>
                          <a:ea typeface="Meiryo UI" panose="020B0604030504040204" pitchFamily="50" charset="-128"/>
                        </a:rPr>
                        <a:t>市町村</a:t>
                      </a:r>
                      <a:endParaRPr kumimoji="1" lang="en-US" altLang="ja-JP" sz="1200" b="1" dirty="0">
                        <a:latin typeface="Meiryo UI" panose="020B0604030504040204" pitchFamily="50" charset="-128"/>
                        <a:ea typeface="Meiryo UI" panose="020B0604030504040204" pitchFamily="50" charset="-128"/>
                      </a:endParaRPr>
                    </a:p>
                    <a:p>
                      <a:endParaRPr kumimoji="1" lang="en-US" altLang="ja-JP" sz="1200" b="1" dirty="0">
                        <a:latin typeface="Meiryo UI" panose="020B0604030504040204" pitchFamily="50" charset="-128"/>
                        <a:ea typeface="Meiryo UI" panose="020B0604030504040204" pitchFamily="50" charset="-128"/>
                      </a:endParaRPr>
                    </a:p>
                    <a:p>
                      <a:endParaRPr kumimoji="1" lang="ja-JP" altLang="en-US" sz="1200" b="1" dirty="0">
                        <a:latin typeface="Meiryo UI" panose="020B0604030504040204" pitchFamily="50" charset="-128"/>
                        <a:ea typeface="Meiryo UI" panose="020B0604030504040204" pitchFamily="50" charset="-128"/>
                      </a:endParaRPr>
                    </a:p>
                  </a:txBody>
                  <a:tcPr marL="65315" marR="65315" marT="32657" marB="32657" vert="eaVert"/>
                </a:tc>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政令中核市</a:t>
                      </a:r>
                    </a:p>
                  </a:txBody>
                  <a:tcPr marL="65315" marR="65315" marT="32657" marB="32657" vert="eaVert" anchor="ctr"/>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extLst>
                  <a:ext uri="{0D108BD9-81ED-4DB2-BD59-A6C34878D82A}">
                    <a16:rowId xmlns:a16="http://schemas.microsoft.com/office/drawing/2014/main" val="1158241321"/>
                  </a:ext>
                </a:extLst>
              </a:tr>
              <a:tr h="554855">
                <a:tc vMerge="1">
                  <a:txBody>
                    <a:bodyPr/>
                    <a:lstStyle/>
                    <a:p>
                      <a:endParaRPr kumimoji="1" lang="ja-JP" altLang="en-US" sz="2000" dirty="0">
                        <a:latin typeface="Meiryo UI" panose="020B0604030504040204" pitchFamily="50" charset="-128"/>
                        <a:ea typeface="Meiryo UI" panose="020B0604030504040204" pitchFamily="50" charset="-128"/>
                      </a:endParaRPr>
                    </a:p>
                  </a:txBody>
                  <a:tcPr marL="121920" marR="121920" marT="60960" marB="60960" vert="eaVert"/>
                </a:tc>
                <a:tc>
                  <a:txBody>
                    <a:bodyPr/>
                    <a:lstStyle/>
                    <a:p>
                      <a:pPr algn="ctr"/>
                      <a:r>
                        <a:rPr kumimoji="1" lang="ja-JP" altLang="en-US" sz="1200" b="1" dirty="0">
                          <a:latin typeface="BIZ UDPゴシック" panose="020B0400000000000000" pitchFamily="50" charset="-128"/>
                          <a:ea typeface="BIZ UDPゴシック" panose="020B0400000000000000" pitchFamily="50" charset="-128"/>
                        </a:rPr>
                        <a:t>一般市</a:t>
                      </a:r>
                    </a:p>
                  </a:txBody>
                  <a:tcPr marL="65315" marR="65315" marT="32657" marB="32657" vert="eaVert" anchor="ctr"/>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tc>
                  <a:txBody>
                    <a:bodyPr/>
                    <a:lstStyle/>
                    <a:p>
                      <a:endParaRPr kumimoji="1" lang="ja-JP" altLang="en-US" sz="1300" dirty="0">
                        <a:latin typeface="BIZ UDPゴシック" panose="020B0400000000000000" pitchFamily="50" charset="-128"/>
                        <a:ea typeface="BIZ UDPゴシック" panose="020B0400000000000000" pitchFamily="50" charset="-128"/>
                      </a:endParaRPr>
                    </a:p>
                  </a:txBody>
                  <a:tcPr marL="65315" marR="65315" marT="32657" marB="32657"/>
                </a:tc>
                <a:extLst>
                  <a:ext uri="{0D108BD9-81ED-4DB2-BD59-A6C34878D82A}">
                    <a16:rowId xmlns:a16="http://schemas.microsoft.com/office/drawing/2014/main" val="3760134865"/>
                  </a:ext>
                </a:extLst>
              </a:tr>
            </a:tbl>
          </a:graphicData>
        </a:graphic>
      </p:graphicFrame>
      <p:sp>
        <p:nvSpPr>
          <p:cNvPr id="54" name="角丸四角形 53"/>
          <p:cNvSpPr/>
          <p:nvPr/>
        </p:nvSpPr>
        <p:spPr>
          <a:xfrm>
            <a:off x="1428067" y="2733291"/>
            <a:ext cx="9389509" cy="1080873"/>
          </a:xfrm>
          <a:prstGeom prst="roundRect">
            <a:avLst/>
          </a:prstGeom>
          <a:solidFill>
            <a:schemeClr val="accent1">
              <a:lumMod val="40000"/>
              <a:lumOff val="6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有識者による地域・職域連記推進関係会議への</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参加</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●有識者による個別介入支援</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39" name="角丸四角形 38"/>
          <p:cNvSpPr/>
          <p:nvPr/>
        </p:nvSpPr>
        <p:spPr>
          <a:xfrm>
            <a:off x="4877630" y="1925018"/>
            <a:ext cx="599081" cy="4088685"/>
          </a:xfrm>
          <a:prstGeom prst="roundRect">
            <a:avLst/>
          </a:prstGeom>
          <a:solidFill>
            <a:schemeClr val="accent6">
              <a:lumMod val="40000"/>
              <a:lumOff val="60000"/>
            </a:schemeClr>
          </a:solidFill>
          <a:ln w="31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第１回保健所圏域</a:t>
            </a:r>
            <a:endParaRPr kumimoji="1" lang="en-US" altLang="ja-JP"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sz="1200" b="1" noProof="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地域・職域連携推進連絡会　</a:t>
            </a:r>
          </a:p>
        </p:txBody>
      </p:sp>
      <p:sp>
        <p:nvSpPr>
          <p:cNvPr id="10" name="角丸四角形 9"/>
          <p:cNvSpPr/>
          <p:nvPr/>
        </p:nvSpPr>
        <p:spPr>
          <a:xfrm>
            <a:off x="1418504" y="4282446"/>
            <a:ext cx="9499584" cy="1674125"/>
          </a:xfrm>
          <a:prstGeom prst="roundRect">
            <a:avLst>
              <a:gd name="adj" fmla="val 10680"/>
            </a:avLst>
          </a:prstGeom>
          <a:solidFill>
            <a:srgbClr val="4472C4">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7" name="ホームベース 46"/>
          <p:cNvSpPr/>
          <p:nvPr/>
        </p:nvSpPr>
        <p:spPr>
          <a:xfrm>
            <a:off x="1453897" y="6182848"/>
            <a:ext cx="9230414" cy="390658"/>
          </a:xfrm>
          <a:prstGeom prst="homePlate">
            <a:avLst>
              <a:gd name="adj" fmla="val 17769"/>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地域・職域連携推進関係会議への出席</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職域との連携</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1" name="右矢印 10"/>
          <p:cNvSpPr/>
          <p:nvPr/>
        </p:nvSpPr>
        <p:spPr>
          <a:xfrm rot="5400000" flipV="1">
            <a:off x="5746220" y="3785273"/>
            <a:ext cx="441968" cy="469240"/>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13"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34" name="角丸四角形 42">
            <a:extLst>
              <a:ext uri="{FF2B5EF4-FFF2-40B4-BE49-F238E27FC236}">
                <a16:creationId xmlns:a16="http://schemas.microsoft.com/office/drawing/2014/main" id="{44478F0C-1332-4F44-8119-A086C97B0493}"/>
              </a:ext>
            </a:extLst>
          </p:cNvPr>
          <p:cNvSpPr/>
          <p:nvPr/>
        </p:nvSpPr>
        <p:spPr>
          <a:xfrm>
            <a:off x="10871860" y="2880129"/>
            <a:ext cx="597207" cy="1346095"/>
          </a:xfrm>
          <a:prstGeom prst="roundRect">
            <a:avLst/>
          </a:prstGeom>
          <a:solidFill>
            <a:srgbClr val="FFC000"/>
          </a:solidFill>
          <a:ln w="31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65"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大阪府地域職域連携推進協議会</a:t>
            </a:r>
          </a:p>
        </p:txBody>
      </p:sp>
      <p:sp>
        <p:nvSpPr>
          <p:cNvPr id="26" name="テキスト ボックス 25">
            <a:extLst>
              <a:ext uri="{FF2B5EF4-FFF2-40B4-BE49-F238E27FC236}">
                <a16:creationId xmlns:a16="http://schemas.microsoft.com/office/drawing/2014/main" id="{1A9CFBFA-58D9-482B-B579-D48352D69042}"/>
              </a:ext>
            </a:extLst>
          </p:cNvPr>
          <p:cNvSpPr txBox="1"/>
          <p:nvPr/>
        </p:nvSpPr>
        <p:spPr>
          <a:xfrm>
            <a:off x="0" y="623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-4</a:t>
            </a:r>
            <a:r>
              <a:rPr lang="ja-JP" altLang="en-US" sz="2000" b="1" dirty="0">
                <a:solidFill>
                  <a:schemeClr val="bg1"/>
                </a:solidFill>
                <a:latin typeface="Meiryo UI" panose="020B0604030504040204" pitchFamily="50" charset="-128"/>
                <a:ea typeface="Meiryo UI" panose="020B0604030504040204" pitchFamily="50" charset="-128"/>
              </a:rPr>
              <a:t>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令和７年度保健所圏域地域・職域連携推進事業 スケジュール</a:t>
            </a:r>
          </a:p>
        </p:txBody>
      </p:sp>
      <p:sp>
        <p:nvSpPr>
          <p:cNvPr id="2" name="角丸四角形 42">
            <a:extLst>
              <a:ext uri="{FF2B5EF4-FFF2-40B4-BE49-F238E27FC236}">
                <a16:creationId xmlns:a16="http://schemas.microsoft.com/office/drawing/2014/main" id="{08789087-8EF0-D67C-8718-8D85DFFB263F}"/>
              </a:ext>
            </a:extLst>
          </p:cNvPr>
          <p:cNvSpPr/>
          <p:nvPr/>
        </p:nvSpPr>
        <p:spPr>
          <a:xfrm>
            <a:off x="10817576" y="1970128"/>
            <a:ext cx="1028831" cy="851351"/>
          </a:xfrm>
          <a:prstGeom prst="roundRect">
            <a:avLst/>
          </a:prstGeom>
          <a:solidFill>
            <a:schemeClr val="accent1">
              <a:lumMod val="20000"/>
              <a:lumOff val="80000"/>
            </a:schemeClr>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ダッシュボード</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a:t>
            </a: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地域健康</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カルテ</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更新版公開</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（市町村向け説明会）</a:t>
            </a:r>
            <a:endParaRPr kumimoji="1" lang="en-US" altLang="ja-JP" sz="9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18" name="スライド番号プレースホルダー 3">
            <a:extLst>
              <a:ext uri="{FF2B5EF4-FFF2-40B4-BE49-F238E27FC236}">
                <a16:creationId xmlns:a16="http://schemas.microsoft.com/office/drawing/2014/main" id="{C9CD9172-4490-4D2C-A448-DBFB6EF8C3D7}"/>
              </a:ext>
            </a:extLst>
          </p:cNvPr>
          <p:cNvSpPr>
            <a:spLocks noGrp="1"/>
          </p:cNvSpPr>
          <p:nvPr>
            <p:ph type="sldNum" sz="quarter" idx="12"/>
          </p:nvPr>
        </p:nvSpPr>
        <p:spPr>
          <a:xfrm>
            <a:off x="9456683" y="6500758"/>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8760CC-92B4-40BA-9381-8DD67A3831C2}" type="slidenum">
              <a:rPr kumimoji="1" lang="ja-JP" altLang="en-US" sz="1500" b="0" i="0" u="none" strike="noStrike" kern="1200" cap="none" spc="0" normalizeH="0" baseline="0" noProof="0">
                <a:ln>
                  <a:noFill/>
                </a:ln>
                <a:solidFill>
                  <a:prstClr val="black">
                    <a:tint val="75000"/>
                  </a:prstClr>
                </a:solidFill>
                <a:effectLst/>
                <a:uLnTx/>
                <a:uFillTx/>
                <a:latin typeface="Meiryo UI" panose="020B0604030504040204" pitchFamily="50" charset="-128"/>
                <a:ea typeface="Meiryo UI" panose="020B060403050404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500" b="0" i="0" u="none" strike="noStrike" kern="1200" cap="none" spc="0" normalizeH="0" baseline="0" noProof="0" dirty="0">
              <a:ln>
                <a:noFill/>
              </a:ln>
              <a:solidFill>
                <a:prstClr val="black">
                  <a:tint val="75000"/>
                </a:prstClr>
              </a:solidFill>
              <a:effectLst/>
              <a:uLnTx/>
              <a:uFillTx/>
              <a:latin typeface="Meiryo UI" panose="020B0604030504040204" pitchFamily="50" charset="-128"/>
              <a:ea typeface="Meiryo UI" panose="020B0604030504040204" pitchFamily="50" charset="-128"/>
              <a:cs typeface="+mn-cs"/>
            </a:endParaRPr>
          </a:p>
        </p:txBody>
      </p:sp>
      <p:sp>
        <p:nvSpPr>
          <p:cNvPr id="19" name="角丸四角形 38">
            <a:extLst>
              <a:ext uri="{FF2B5EF4-FFF2-40B4-BE49-F238E27FC236}">
                <a16:creationId xmlns:a16="http://schemas.microsoft.com/office/drawing/2014/main" id="{484DAE79-775E-47E0-88A2-269F6DE2CAC5}"/>
              </a:ext>
            </a:extLst>
          </p:cNvPr>
          <p:cNvSpPr/>
          <p:nvPr/>
        </p:nvSpPr>
        <p:spPr>
          <a:xfrm>
            <a:off x="10141862" y="1970128"/>
            <a:ext cx="599081" cy="4088685"/>
          </a:xfrm>
          <a:prstGeom prst="roundRect">
            <a:avLst/>
          </a:prstGeom>
          <a:solidFill>
            <a:schemeClr val="accent6">
              <a:lumMod val="40000"/>
              <a:lumOff val="60000"/>
            </a:schemeClr>
          </a:solidFill>
          <a:ln w="3175">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　第２回保健所圏域</a:t>
            </a:r>
            <a:endParaRPr kumimoji="1" lang="en-US" altLang="ja-JP"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a:p>
            <a:pPr marL="0" marR="0" lvl="0" indent="0" defTabSz="914400" rtl="0" eaLnBrk="1" fontAlgn="auto" latinLnBrk="0" hangingPunct="1">
              <a:lnSpc>
                <a:spcPct val="100000"/>
              </a:lnSpc>
              <a:spcBef>
                <a:spcPts val="0"/>
              </a:spcBef>
              <a:spcAft>
                <a:spcPts val="0"/>
              </a:spcAft>
              <a:buClrTx/>
              <a:buSzTx/>
              <a:buFontTx/>
              <a:buNone/>
              <a:tabLst/>
              <a:defRPr/>
            </a:pPr>
            <a:r>
              <a:rPr lang="ja-JP" altLang="en-US" b="1" noProof="0" dirty="0">
                <a:solidFill>
                  <a:prstClr val="black"/>
                </a:solidFill>
                <a:latin typeface="BIZ UDPゴシック" panose="020B0400000000000000" pitchFamily="50" charset="-128"/>
                <a:ea typeface="BIZ UDPゴシック" panose="020B0400000000000000" pitchFamily="50" charset="-128"/>
              </a:rPr>
              <a:t>　</a:t>
            </a:r>
            <a:r>
              <a:rPr kumimoji="1" lang="ja-JP" altLang="en-US"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地域・職域連携推進連絡会　</a:t>
            </a:r>
          </a:p>
        </p:txBody>
      </p:sp>
      <p:sp>
        <p:nvSpPr>
          <p:cNvPr id="78" name="ホームベース 77"/>
          <p:cNvSpPr/>
          <p:nvPr/>
        </p:nvSpPr>
        <p:spPr>
          <a:xfrm>
            <a:off x="1595355" y="4611570"/>
            <a:ext cx="9222221" cy="524485"/>
          </a:xfrm>
          <a:prstGeom prst="homePlate">
            <a:avLst>
              <a:gd name="adj" fmla="val 17769"/>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地域・職域連携推進関係会議の開催（自立的かつ継続的な取組みの実施）</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40" name="ホームベース 39"/>
          <p:cNvSpPr/>
          <p:nvPr/>
        </p:nvSpPr>
        <p:spPr>
          <a:xfrm>
            <a:off x="1595355" y="5194705"/>
            <a:ext cx="9222223" cy="552792"/>
          </a:xfrm>
          <a:prstGeom prst="homePlate">
            <a:avLst>
              <a:gd name="adj" fmla="val 17769"/>
            </a:avLst>
          </a:prstGeom>
          <a:solidFill>
            <a:schemeClr val="tx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rPr>
              <a:t>地域・職域連携推進関係会議の開催（保健事業の共同実施）</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endParaRPr>
          </a:p>
        </p:txBody>
      </p:sp>
      <p:sp>
        <p:nvSpPr>
          <p:cNvPr id="20" name="タイトル 1">
            <a:extLst>
              <a:ext uri="{FF2B5EF4-FFF2-40B4-BE49-F238E27FC236}">
                <a16:creationId xmlns:a16="http://schemas.microsoft.com/office/drawing/2014/main" id="{C8F41AB9-1F24-4617-AA17-09263C236038}"/>
              </a:ext>
            </a:extLst>
          </p:cNvPr>
          <p:cNvSpPr txBox="1">
            <a:spLocks/>
          </p:cNvSpPr>
          <p:nvPr/>
        </p:nvSpPr>
        <p:spPr>
          <a:xfrm>
            <a:off x="0" y="392084"/>
            <a:ext cx="12192000" cy="756384"/>
          </a:xfrm>
          <a:prstGeom prst="rect">
            <a:avLst/>
          </a:prstGeom>
          <a:solidFill>
            <a:schemeClr val="accent1">
              <a:lumMod val="60000"/>
              <a:lumOff val="40000"/>
            </a:schemeClr>
          </a:solidFill>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2000" dirty="0">
                <a:latin typeface="HGP創英角ｺﾞｼｯｸUB" panose="020B0900000000000000" pitchFamily="50" charset="-128"/>
                <a:ea typeface="HGP創英角ｺﾞｼｯｸUB" panose="020B0900000000000000" pitchFamily="50" charset="-128"/>
              </a:rPr>
              <a:t>保健所圏域に対しては、年間を通じて、保健所担当者向け連絡会や有識者による支援を実施</a:t>
            </a:r>
          </a:p>
        </p:txBody>
      </p:sp>
      <p:sp>
        <p:nvSpPr>
          <p:cNvPr id="3" name="テキスト ボックス 2">
            <a:extLst>
              <a:ext uri="{FF2B5EF4-FFF2-40B4-BE49-F238E27FC236}">
                <a16:creationId xmlns:a16="http://schemas.microsoft.com/office/drawing/2014/main" id="{CD2DBA49-8E05-C8D9-CCCC-8C21E86339F3}"/>
              </a:ext>
            </a:extLst>
          </p:cNvPr>
          <p:cNvSpPr txBox="1"/>
          <p:nvPr/>
        </p:nvSpPr>
        <p:spPr>
          <a:xfrm>
            <a:off x="109896" y="1195421"/>
            <a:ext cx="4907176" cy="338554"/>
          </a:xfrm>
          <a:prstGeom prst="rect">
            <a:avLst/>
          </a:prstGeom>
          <a:solidFill>
            <a:schemeClr val="accent2"/>
          </a:solidFill>
        </p:spPr>
        <p:txBody>
          <a:bodyPr wrap="square" rtlCol="0">
            <a:spAutoFit/>
          </a:bodyPr>
          <a:lstStyle/>
          <a:p>
            <a:r>
              <a:rPr kumimoji="1" lang="ja-JP" altLang="en-US" sz="1600" b="1" dirty="0">
                <a:solidFill>
                  <a:schemeClr val="bg1"/>
                </a:solidFill>
                <a:latin typeface="BIZ UDPゴシック" panose="020B0400000000000000" pitchFamily="50" charset="-128"/>
                <a:ea typeface="BIZ UDPゴシック" panose="020B0400000000000000" pitchFamily="50" charset="-128"/>
              </a:rPr>
              <a:t>令和７年度スケジュール</a:t>
            </a:r>
            <a:endParaRPr kumimoji="1" lang="en-US" altLang="ja-JP" sz="16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383973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5AEB81CC-42E0-4729-B776-0192B70BBB76}"/>
              </a:ext>
            </a:extLst>
          </p:cNvPr>
          <p:cNvSpPr txBox="1"/>
          <p:nvPr/>
        </p:nvSpPr>
        <p:spPr>
          <a:xfrm>
            <a:off x="0" y="0"/>
            <a:ext cx="12192000" cy="369332"/>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algn="ct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参考</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ダッシュボード</a:t>
            </a:r>
            <a:r>
              <a:rPr lang="en-US" altLang="ja-JP" b="1" dirty="0">
                <a:solidFill>
                  <a:schemeClr val="bg1"/>
                </a:solidFill>
                <a:latin typeface="Meiryo UI" panose="020B0604030504040204" pitchFamily="50" charset="-128"/>
                <a:ea typeface="Meiryo UI" panose="020B0604030504040204" pitchFamily="50" charset="-128"/>
              </a:rPr>
              <a:t>/</a:t>
            </a:r>
            <a:r>
              <a:rPr lang="ja-JP" altLang="en-US" b="1" dirty="0">
                <a:solidFill>
                  <a:schemeClr val="bg1"/>
                </a:solidFill>
                <a:latin typeface="Meiryo UI" panose="020B0604030504040204" pitchFamily="50" charset="-128"/>
                <a:ea typeface="Meiryo UI" panose="020B0604030504040204" pitchFamily="50" charset="-128"/>
              </a:rPr>
              <a:t>地域健康カルテ公表に向けた年間スケジュール</a:t>
            </a:r>
            <a:endParaRPr lang="en-US" altLang="ja-JP" b="1" dirty="0">
              <a:solidFill>
                <a:schemeClr val="bg1"/>
              </a:solidFill>
              <a:latin typeface="Meiryo UI" panose="020B0604030504040204" pitchFamily="50" charset="-128"/>
              <a:ea typeface="Meiryo UI" panose="020B0604030504040204" pitchFamily="50" charset="-128"/>
            </a:endParaRPr>
          </a:p>
        </p:txBody>
      </p:sp>
      <p:sp>
        <p:nvSpPr>
          <p:cNvPr id="14" name="スライド番号プレースホルダー 1">
            <a:extLst>
              <a:ext uri="{FF2B5EF4-FFF2-40B4-BE49-F238E27FC236}">
                <a16:creationId xmlns:a16="http://schemas.microsoft.com/office/drawing/2014/main" id="{690C2198-E107-4EA0-8746-2BAC0F2C9B64}"/>
              </a:ext>
            </a:extLst>
          </p:cNvPr>
          <p:cNvSpPr txBox="1">
            <a:spLocks/>
          </p:cNvSpPr>
          <p:nvPr/>
        </p:nvSpPr>
        <p:spPr>
          <a:xfrm>
            <a:off x="9386579" y="6498651"/>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4ED7608-1C56-462F-B8B8-DC91913BB433}" type="slidenum">
              <a:rPr kumimoji="1" lang="ja-JP" altLang="en-US" smtClean="0">
                <a:solidFill>
                  <a:schemeClr val="tx1"/>
                </a:solidFill>
                <a:latin typeface="Meiryo UI" panose="020B0604030504040204" pitchFamily="50" charset="-128"/>
                <a:ea typeface="Meiryo UI" panose="020B0604030504040204" pitchFamily="50" charset="-128"/>
              </a:rPr>
              <a:pPr/>
              <a:t>8</a:t>
            </a:fld>
            <a:endParaRPr kumimoji="1" lang="ja-JP" altLang="en-US">
              <a:solidFill>
                <a:schemeClr val="tx1"/>
              </a:solidFill>
              <a:latin typeface="Meiryo UI" panose="020B0604030504040204" pitchFamily="50" charset="-128"/>
              <a:ea typeface="Meiryo UI" panose="020B0604030504040204" pitchFamily="50" charset="-128"/>
            </a:endParaRPr>
          </a:p>
        </p:txBody>
      </p:sp>
      <p:graphicFrame>
        <p:nvGraphicFramePr>
          <p:cNvPr id="26" name="表 25">
            <a:extLst>
              <a:ext uri="{FF2B5EF4-FFF2-40B4-BE49-F238E27FC236}">
                <a16:creationId xmlns:a16="http://schemas.microsoft.com/office/drawing/2014/main" id="{A90A52B8-53A8-4EB7-AD5F-A0BB1FA91FA6}"/>
              </a:ext>
            </a:extLst>
          </p:cNvPr>
          <p:cNvGraphicFramePr>
            <a:graphicFrameLocks noGrp="1"/>
          </p:cNvGraphicFramePr>
          <p:nvPr/>
        </p:nvGraphicFramePr>
        <p:xfrm>
          <a:off x="214642" y="471838"/>
          <a:ext cx="11614919" cy="6285808"/>
        </p:xfrm>
        <a:graphic>
          <a:graphicData uri="http://schemas.openxmlformats.org/drawingml/2006/table">
            <a:tbl>
              <a:tblPr firstRow="1" bandRow="1">
                <a:tableStyleId>{5940675A-B579-460E-94D1-54222C63F5DA}</a:tableStyleId>
              </a:tblPr>
              <a:tblGrid>
                <a:gridCol w="620008">
                  <a:extLst>
                    <a:ext uri="{9D8B030D-6E8A-4147-A177-3AD203B41FA5}">
                      <a16:colId xmlns:a16="http://schemas.microsoft.com/office/drawing/2014/main" val="3876353285"/>
                    </a:ext>
                  </a:extLst>
                </a:gridCol>
                <a:gridCol w="270768">
                  <a:extLst>
                    <a:ext uri="{9D8B030D-6E8A-4147-A177-3AD203B41FA5}">
                      <a16:colId xmlns:a16="http://schemas.microsoft.com/office/drawing/2014/main" val="2339281935"/>
                    </a:ext>
                  </a:extLst>
                </a:gridCol>
                <a:gridCol w="750164">
                  <a:extLst>
                    <a:ext uri="{9D8B030D-6E8A-4147-A177-3AD203B41FA5}">
                      <a16:colId xmlns:a16="http://schemas.microsoft.com/office/drawing/2014/main" val="4014987728"/>
                    </a:ext>
                  </a:extLst>
                </a:gridCol>
                <a:gridCol w="825624">
                  <a:extLst>
                    <a:ext uri="{9D8B030D-6E8A-4147-A177-3AD203B41FA5}">
                      <a16:colId xmlns:a16="http://schemas.microsoft.com/office/drawing/2014/main" val="2833907143"/>
                    </a:ext>
                  </a:extLst>
                </a:gridCol>
                <a:gridCol w="825624">
                  <a:extLst>
                    <a:ext uri="{9D8B030D-6E8A-4147-A177-3AD203B41FA5}">
                      <a16:colId xmlns:a16="http://schemas.microsoft.com/office/drawing/2014/main" val="2144500362"/>
                    </a:ext>
                  </a:extLst>
                </a:gridCol>
                <a:gridCol w="825624">
                  <a:extLst>
                    <a:ext uri="{9D8B030D-6E8A-4147-A177-3AD203B41FA5}">
                      <a16:colId xmlns:a16="http://schemas.microsoft.com/office/drawing/2014/main" val="3595539192"/>
                    </a:ext>
                  </a:extLst>
                </a:gridCol>
                <a:gridCol w="825624">
                  <a:extLst>
                    <a:ext uri="{9D8B030D-6E8A-4147-A177-3AD203B41FA5}">
                      <a16:colId xmlns:a16="http://schemas.microsoft.com/office/drawing/2014/main" val="679499442"/>
                    </a:ext>
                  </a:extLst>
                </a:gridCol>
                <a:gridCol w="825624">
                  <a:extLst>
                    <a:ext uri="{9D8B030D-6E8A-4147-A177-3AD203B41FA5}">
                      <a16:colId xmlns:a16="http://schemas.microsoft.com/office/drawing/2014/main" val="2973542824"/>
                    </a:ext>
                  </a:extLst>
                </a:gridCol>
                <a:gridCol w="825624">
                  <a:extLst>
                    <a:ext uri="{9D8B030D-6E8A-4147-A177-3AD203B41FA5}">
                      <a16:colId xmlns:a16="http://schemas.microsoft.com/office/drawing/2014/main" val="746032192"/>
                    </a:ext>
                  </a:extLst>
                </a:gridCol>
                <a:gridCol w="825624">
                  <a:extLst>
                    <a:ext uri="{9D8B030D-6E8A-4147-A177-3AD203B41FA5}">
                      <a16:colId xmlns:a16="http://schemas.microsoft.com/office/drawing/2014/main" val="814998515"/>
                    </a:ext>
                  </a:extLst>
                </a:gridCol>
                <a:gridCol w="825624">
                  <a:extLst>
                    <a:ext uri="{9D8B030D-6E8A-4147-A177-3AD203B41FA5}">
                      <a16:colId xmlns:a16="http://schemas.microsoft.com/office/drawing/2014/main" val="1431523662"/>
                    </a:ext>
                  </a:extLst>
                </a:gridCol>
                <a:gridCol w="825624">
                  <a:extLst>
                    <a:ext uri="{9D8B030D-6E8A-4147-A177-3AD203B41FA5}">
                      <a16:colId xmlns:a16="http://schemas.microsoft.com/office/drawing/2014/main" val="1695821799"/>
                    </a:ext>
                  </a:extLst>
                </a:gridCol>
                <a:gridCol w="825624">
                  <a:extLst>
                    <a:ext uri="{9D8B030D-6E8A-4147-A177-3AD203B41FA5}">
                      <a16:colId xmlns:a16="http://schemas.microsoft.com/office/drawing/2014/main" val="640200687"/>
                    </a:ext>
                  </a:extLst>
                </a:gridCol>
                <a:gridCol w="825624">
                  <a:extLst>
                    <a:ext uri="{9D8B030D-6E8A-4147-A177-3AD203B41FA5}">
                      <a16:colId xmlns:a16="http://schemas.microsoft.com/office/drawing/2014/main" val="3035417274"/>
                    </a:ext>
                  </a:extLst>
                </a:gridCol>
                <a:gridCol w="892115">
                  <a:extLst>
                    <a:ext uri="{9D8B030D-6E8A-4147-A177-3AD203B41FA5}">
                      <a16:colId xmlns:a16="http://schemas.microsoft.com/office/drawing/2014/main" val="1956138992"/>
                    </a:ext>
                  </a:extLst>
                </a:gridCol>
              </a:tblGrid>
              <a:tr h="393244">
                <a:tc row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委託先</a:t>
                      </a: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rowSpan="2" grid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項目</a:t>
                      </a:r>
                    </a:p>
                  </a:txBody>
                  <a:tcPr marL="68580" marR="68580" marT="34290" marB="34290" anchor="ctr">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rowSpan="2" hMerge="1">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4</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5</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6</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7</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8</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9</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10</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11</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12</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2026</a:t>
                      </a:r>
                      <a:r>
                        <a:rPr kumimoji="1" lang="ja-JP" altLang="en-US" sz="1100" b="1" dirty="0">
                          <a:solidFill>
                            <a:sysClr val="windowText" lastClr="000000"/>
                          </a:solidFill>
                          <a:latin typeface="Meiryo UI" panose="020B0604030504040204" pitchFamily="50" charset="-128"/>
                          <a:ea typeface="Meiryo UI" panose="020B0604030504040204" pitchFamily="50" charset="-128"/>
                        </a:rPr>
                        <a:t>年</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1</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2</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1" dirty="0">
                          <a:solidFill>
                            <a:sysClr val="windowText" lastClr="000000"/>
                          </a:solidFill>
                          <a:latin typeface="Meiryo UI" panose="020B0604030504040204" pitchFamily="50" charset="-128"/>
                          <a:ea typeface="Meiryo UI" panose="020B0604030504040204" pitchFamily="50" charset="-128"/>
                        </a:rPr>
                        <a:t>3</a:t>
                      </a:r>
                      <a:r>
                        <a:rPr kumimoji="1" lang="ja-JP" altLang="en-US" sz="1100" b="1" dirty="0">
                          <a:solidFill>
                            <a:sysClr val="windowText" lastClr="000000"/>
                          </a:solidFill>
                          <a:latin typeface="Meiryo UI" panose="020B0604030504040204" pitchFamily="50" charset="-128"/>
                          <a:ea typeface="Meiryo UI" panose="020B0604030504040204" pitchFamily="50" charset="-128"/>
                        </a:rPr>
                        <a:t>月</a:t>
                      </a:r>
                    </a:p>
                  </a:txBody>
                  <a:tcPr marL="68580" marR="68580" marT="34290" marB="3429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20538289"/>
                  </a:ext>
                </a:extLst>
              </a:tr>
              <a:tr h="457600">
                <a:tc vMerge="1">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gridSpan="2" vMerge="1">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hMerge="1" vMerge="1">
                  <a:txBody>
                    <a:bodyPr/>
                    <a:lstStyle/>
                    <a:p>
                      <a:endParaRPr kumimoji="1" lang="ja-JP" altLang="en-US"/>
                    </a:p>
                  </a:txBody>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291575169"/>
                  </a:ext>
                </a:extLst>
              </a:tr>
              <a:tr h="1102865">
                <a:tc rowSpan="4">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大阪大学</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寿命要因</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分析</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73987273"/>
                  </a:ext>
                </a:extLst>
              </a:tr>
              <a:tr h="1102865">
                <a:tc vMerge="1">
                  <a:txBody>
                    <a:bodyPr/>
                    <a:lstStyle/>
                    <a:p>
                      <a:pPr algn="ctr"/>
                      <a:endParaRPr kumimoji="1" lang="en-US" altLang="ja-JP" sz="1100" b="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kumimoji="1" lang="en-US" altLang="ja-JP" sz="1100" b="1" dirty="0">
                          <a:latin typeface="Meiryo UI" panose="020B0604030504040204" pitchFamily="50" charset="-128"/>
                          <a:ea typeface="Meiryo UI" panose="020B0604030504040204" pitchFamily="50" charset="-128"/>
                        </a:rPr>
                        <a:t>NDB</a:t>
                      </a:r>
                      <a:r>
                        <a:rPr kumimoji="1" lang="ja-JP" altLang="en-US" sz="1100" b="1" dirty="0">
                          <a:latin typeface="Meiryo UI" panose="020B0604030504040204" pitchFamily="50" charset="-128"/>
                          <a:ea typeface="Meiryo UI" panose="020B0604030504040204" pitchFamily="50" charset="-128"/>
                        </a:rPr>
                        <a:t>データの可視化</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1905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00" b="1" dirty="0">
                          <a:solidFill>
                            <a:sysClr val="windowText" lastClr="000000"/>
                          </a:solidFill>
                          <a:latin typeface="Meiryo UI" panose="020B0604030504040204" pitchFamily="50" charset="-128"/>
                          <a:ea typeface="Meiryo UI" panose="020B0604030504040204" pitchFamily="50" charset="-128"/>
                        </a:rPr>
                        <a:t>2021</a:t>
                      </a:r>
                      <a:r>
                        <a:rPr kumimoji="1" lang="ja-JP" altLang="en-US" sz="1000" b="1" dirty="0">
                          <a:solidFill>
                            <a:sysClr val="windowText" lastClr="000000"/>
                          </a:solidFill>
                          <a:latin typeface="Meiryo UI" panose="020B0604030504040204" pitchFamily="50" charset="-128"/>
                          <a:ea typeface="Meiryo UI" panose="020B0604030504040204" pitchFamily="50" charset="-128"/>
                        </a:rPr>
                        <a:t>年度</a:t>
                      </a:r>
                      <a:endParaRPr kumimoji="1" lang="en-US" altLang="ja-JP" sz="10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特定健診</a:t>
                      </a:r>
                      <a:endParaRPr kumimoji="1" lang="en-US" altLang="ja-JP" sz="105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データ</a:t>
                      </a:r>
                      <a:r>
                        <a:rPr kumimoji="1" lang="en-US" altLang="ja-JP" sz="1050" b="1" dirty="0">
                          <a:solidFill>
                            <a:sysClr val="windowText" lastClr="000000"/>
                          </a:solidFill>
                          <a:latin typeface="Meiryo UI" panose="020B0604030504040204" pitchFamily="50" charset="-128"/>
                          <a:ea typeface="Meiryo UI" panose="020B0604030504040204" pitchFamily="50" charset="-128"/>
                        </a:rPr>
                        <a:t>/</a:t>
                      </a:r>
                    </a:p>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地域健康カルテ作成</a:t>
                      </a:r>
                      <a:endParaRPr kumimoji="1" lang="en-US" altLang="ja-JP" sz="105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3056004"/>
                  </a:ext>
                </a:extLst>
              </a:tr>
              <a:tr h="1102865">
                <a:tc vMerge="1">
                  <a:txBody>
                    <a:bodyPr/>
                    <a:lstStyle/>
                    <a:p>
                      <a:pPr algn="ctr"/>
                      <a:endParaRPr kumimoji="1" lang="en-US" altLang="ja-JP" sz="1100" b="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pPr algn="ctr"/>
                      <a:endParaRPr kumimoji="1" lang="en-US" altLang="ja-JP" sz="1100" b="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en-US" altLang="ja-JP" sz="1000" b="1" dirty="0">
                          <a:solidFill>
                            <a:sysClr val="windowText" lastClr="000000"/>
                          </a:solidFill>
                          <a:latin typeface="Meiryo UI" panose="020B0604030504040204" pitchFamily="50" charset="-128"/>
                          <a:ea typeface="Meiryo UI" panose="020B0604030504040204" pitchFamily="50" charset="-128"/>
                        </a:rPr>
                        <a:t>2022</a:t>
                      </a:r>
                      <a:r>
                        <a:rPr kumimoji="1" lang="ja-JP" altLang="en-US" sz="1000" b="1" dirty="0">
                          <a:solidFill>
                            <a:sysClr val="windowText" lastClr="000000"/>
                          </a:solidFill>
                          <a:latin typeface="Meiryo UI" panose="020B0604030504040204" pitchFamily="50" charset="-128"/>
                          <a:ea typeface="Meiryo UI" panose="020B0604030504040204" pitchFamily="50" charset="-128"/>
                        </a:rPr>
                        <a:t>年度</a:t>
                      </a:r>
                      <a:endParaRPr kumimoji="1" lang="en-US" altLang="ja-JP" sz="10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特定健診</a:t>
                      </a:r>
                      <a:endParaRPr kumimoji="1" lang="en-US" altLang="ja-JP" sz="105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050" b="1" dirty="0">
                          <a:solidFill>
                            <a:sysClr val="windowText" lastClr="000000"/>
                          </a:solidFill>
                          <a:latin typeface="Meiryo UI" panose="020B0604030504040204" pitchFamily="50" charset="-128"/>
                          <a:ea typeface="Meiryo UI" panose="020B0604030504040204" pitchFamily="50" charset="-128"/>
                        </a:rPr>
                        <a:t>データ</a:t>
                      </a:r>
                      <a:endParaRPr kumimoji="1" lang="en-US" altLang="ja-JP" sz="105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860101"/>
                  </a:ext>
                </a:extLst>
              </a:tr>
              <a:tr h="1012888">
                <a:tc vMerge="1">
                  <a:txBody>
                    <a:bodyPr/>
                    <a:lstStyle/>
                    <a:p>
                      <a:pPr algn="ctr"/>
                      <a:endParaRPr kumimoji="1" lang="en-US" altLang="ja-JP" sz="1100" b="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保健所等</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支援</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5586831"/>
                  </a:ext>
                </a:extLst>
              </a:tr>
              <a:tr h="1102865">
                <a:tc>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日本医療</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経営機構</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a:r>
                        <a:rPr kumimoji="1" lang="ja-JP" altLang="en-US" sz="1100" b="1" dirty="0">
                          <a:solidFill>
                            <a:sysClr val="windowText" lastClr="000000"/>
                          </a:solidFill>
                          <a:latin typeface="Meiryo UI" panose="020B0604030504040204" pitchFamily="50" charset="-128"/>
                          <a:ea typeface="Meiryo UI" panose="020B0604030504040204" pitchFamily="50" charset="-128"/>
                        </a:rPr>
                        <a:t>ダッシュボード更新</a:t>
                      </a:r>
                      <a:endParaRPr kumimoji="1" lang="en-US" altLang="ja-JP" sz="1100" b="1"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vert="eaVert"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nchor="ctr">
                    <a:lnL w="19050" cap="flat" cmpd="sng" algn="ctr">
                      <a:solidFill>
                        <a:schemeClr val="tx1"/>
                      </a:solidFill>
                      <a:prstDash val="solid"/>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9525" cap="flat" cmpd="sng" algn="ctr">
                      <a:solidFill>
                        <a:schemeClr val="tx1"/>
                      </a:solidFill>
                      <a:prstDash val="sysDot"/>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kumimoji="1" lang="ja-JP" altLang="en-US" sz="1100" dirty="0">
                        <a:solidFill>
                          <a:sysClr val="windowText" lastClr="000000"/>
                        </a:solidFill>
                        <a:latin typeface="Meiryo UI" panose="020B0604030504040204" pitchFamily="50" charset="-128"/>
                        <a:ea typeface="Meiryo UI" panose="020B0604030504040204" pitchFamily="50" charset="-128"/>
                      </a:endParaRPr>
                    </a:p>
                  </a:txBody>
                  <a:tcPr marL="68580" marR="68580" marT="34290" marB="34290">
                    <a:lnL w="9525" cap="flat" cmpd="sng" algn="ctr">
                      <a:solidFill>
                        <a:schemeClr val="tx1"/>
                      </a:solidFill>
                      <a:prstDash val="sysDot"/>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49485701"/>
                  </a:ext>
                </a:extLst>
              </a:tr>
            </a:tbl>
          </a:graphicData>
        </a:graphic>
      </p:graphicFrame>
      <p:sp>
        <p:nvSpPr>
          <p:cNvPr id="40" name="テキスト ボックス 39">
            <a:extLst>
              <a:ext uri="{FF2B5EF4-FFF2-40B4-BE49-F238E27FC236}">
                <a16:creationId xmlns:a16="http://schemas.microsoft.com/office/drawing/2014/main" id="{F593969A-06E8-4F68-8246-6928693AD1F5}"/>
              </a:ext>
            </a:extLst>
          </p:cNvPr>
          <p:cNvSpPr txBox="1"/>
          <p:nvPr/>
        </p:nvSpPr>
        <p:spPr>
          <a:xfrm>
            <a:off x="4461631" y="4169284"/>
            <a:ext cx="57632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データ</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受領</a:t>
            </a:r>
          </a:p>
        </p:txBody>
      </p:sp>
      <p:sp>
        <p:nvSpPr>
          <p:cNvPr id="43" name="楕円 42">
            <a:extLst>
              <a:ext uri="{FF2B5EF4-FFF2-40B4-BE49-F238E27FC236}">
                <a16:creationId xmlns:a16="http://schemas.microsoft.com/office/drawing/2014/main" id="{F7263558-1FD4-4DAB-970A-5527D13A2CED}"/>
              </a:ext>
            </a:extLst>
          </p:cNvPr>
          <p:cNvSpPr/>
          <p:nvPr/>
        </p:nvSpPr>
        <p:spPr>
          <a:xfrm>
            <a:off x="3744929" y="3652265"/>
            <a:ext cx="935107" cy="484416"/>
          </a:xfrm>
          <a:prstGeom prst="ellipse">
            <a:avLst/>
          </a:prstGeom>
          <a:solidFill>
            <a:schemeClr val="accent2">
              <a:lumMod val="20000"/>
              <a:lumOff val="8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dirty="0">
                <a:latin typeface="Meiryo UI" panose="020B0604030504040204" pitchFamily="50" charset="-128"/>
                <a:ea typeface="Meiryo UI" panose="020B0604030504040204" pitchFamily="50" charset="-128"/>
              </a:rPr>
              <a:t>利用申請（</a:t>
            </a:r>
            <a:r>
              <a:rPr lang="en-US" altLang="ja-JP" sz="800" dirty="0">
                <a:latin typeface="Meiryo UI" panose="020B0604030504040204" pitchFamily="50" charset="-128"/>
                <a:ea typeface="Meiryo UI" panose="020B0604030504040204" pitchFamily="50" charset="-128"/>
              </a:rPr>
              <a:t>HIC)</a:t>
            </a:r>
          </a:p>
        </p:txBody>
      </p:sp>
      <p:sp>
        <p:nvSpPr>
          <p:cNvPr id="44" name="矢印: 右 43">
            <a:extLst>
              <a:ext uri="{FF2B5EF4-FFF2-40B4-BE49-F238E27FC236}">
                <a16:creationId xmlns:a16="http://schemas.microsoft.com/office/drawing/2014/main" id="{CF8FE516-AAD4-4705-A43C-29310CBB2416}"/>
              </a:ext>
            </a:extLst>
          </p:cNvPr>
          <p:cNvSpPr/>
          <p:nvPr/>
        </p:nvSpPr>
        <p:spPr>
          <a:xfrm>
            <a:off x="4125743" y="2833586"/>
            <a:ext cx="1129131" cy="314008"/>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C3218C48-49A2-42F9-9274-0C6C54CD2FC7}"/>
              </a:ext>
            </a:extLst>
          </p:cNvPr>
          <p:cNvSpPr txBox="1"/>
          <p:nvPr/>
        </p:nvSpPr>
        <p:spPr>
          <a:xfrm>
            <a:off x="3826842" y="2461505"/>
            <a:ext cx="1706388"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ダッシュボードデータセット作成</a:t>
            </a:r>
            <a:endParaRPr kumimoji="1" lang="en-US" altLang="ja-JP" sz="1000" dirty="0">
              <a:latin typeface="Meiryo UI" panose="020B0604030504040204" pitchFamily="50" charset="-128"/>
              <a:ea typeface="Meiryo UI" panose="020B0604030504040204" pitchFamily="50" charset="-128"/>
            </a:endParaRPr>
          </a:p>
        </p:txBody>
      </p:sp>
      <p:sp>
        <p:nvSpPr>
          <p:cNvPr id="48" name="テキスト ボックス 47">
            <a:extLst>
              <a:ext uri="{FF2B5EF4-FFF2-40B4-BE49-F238E27FC236}">
                <a16:creationId xmlns:a16="http://schemas.microsoft.com/office/drawing/2014/main" id="{9429B913-378F-41A8-904A-D93375A4AE12}"/>
              </a:ext>
            </a:extLst>
          </p:cNvPr>
          <p:cNvSpPr txBox="1"/>
          <p:nvPr/>
        </p:nvSpPr>
        <p:spPr>
          <a:xfrm>
            <a:off x="1922887" y="4634601"/>
            <a:ext cx="9164712" cy="1015663"/>
          </a:xfrm>
          <a:prstGeom prst="rect">
            <a:avLst/>
          </a:prstGeom>
          <a:noFill/>
        </p:spPr>
        <p:txBody>
          <a:bodyPr wrap="square" rtlCol="0">
            <a:spAutoFit/>
          </a:bodyPr>
          <a:lstStyle/>
          <a:p>
            <a:r>
              <a:rPr kumimoji="1" lang="ja-JP" altLang="en-US" sz="1200" b="1" dirty="0">
                <a:latin typeface="Meiryo UI" panose="020B0604030504040204" pitchFamily="50" charset="-128"/>
                <a:ea typeface="Meiryo UI" panose="020B0604030504040204" pitchFamily="50" charset="-128"/>
              </a:rPr>
              <a:t>保健所等への介入支援</a:t>
            </a:r>
            <a:endParaRPr kumimoji="1" lang="en-US" altLang="ja-JP" sz="1200" b="1"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18</a:t>
            </a:r>
            <a:r>
              <a:rPr kumimoji="1" lang="ja-JP" altLang="en-US" sz="1200" dirty="0">
                <a:latin typeface="Meiryo UI" panose="020B0604030504040204" pitchFamily="50" charset="-128"/>
                <a:ea typeface="Meiryo UI" panose="020B0604030504040204" pitchFamily="50" charset="-128"/>
              </a:rPr>
              <a:t>保健所圏域毎の地域職域連携推進協議会への参加（事前に課題ヒアリングと必要に応じて保健所等への相談対応）</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a:t>
            </a:r>
            <a:r>
              <a:rPr kumimoji="1" lang="en-US" altLang="ja-JP" sz="1200" dirty="0">
                <a:latin typeface="Meiryo UI" panose="020B0604030504040204" pitchFamily="50" charset="-128"/>
                <a:ea typeface="Meiryo UI" panose="020B0604030504040204" pitchFamily="50" charset="-128"/>
              </a:rPr>
              <a:t>18</a:t>
            </a:r>
            <a:r>
              <a:rPr kumimoji="1" lang="ja-JP" altLang="en-US" sz="1200" dirty="0">
                <a:latin typeface="Meiryo UI" panose="020B0604030504040204" pitchFamily="50" charset="-128"/>
                <a:ea typeface="Meiryo UI" panose="020B0604030504040204" pitchFamily="50" charset="-128"/>
              </a:rPr>
              <a:t>保健所圏域毎の地域職域連携推進協議会についての概要の大阪府への報告</a:t>
            </a:r>
            <a:endParaRPr kumimoji="1" lang="en-US" altLang="ja-JP" sz="1200" dirty="0">
              <a:latin typeface="Meiryo UI" panose="020B0604030504040204" pitchFamily="50" charset="-128"/>
              <a:ea typeface="Meiryo UI" panose="020B0604030504040204" pitchFamily="50" charset="-128"/>
            </a:endParaRPr>
          </a:p>
          <a:p>
            <a:r>
              <a:rPr kumimoji="1" lang="ja-JP" altLang="en-US" sz="1200" dirty="0">
                <a:latin typeface="Meiryo UI" panose="020B0604030504040204" pitchFamily="50" charset="-128"/>
                <a:ea typeface="Meiryo UI" panose="020B0604030504040204" pitchFamily="50" charset="-128"/>
              </a:rPr>
              <a:t>　　・大阪府が主催する地域職域連携推進連絡会（２回開催）への参加。</a:t>
            </a:r>
          </a:p>
          <a:p>
            <a:endParaRPr kumimoji="1" lang="en-US" altLang="ja-JP" sz="1200" dirty="0">
              <a:latin typeface="Meiryo UI" panose="020B0604030504040204" pitchFamily="50" charset="-128"/>
              <a:ea typeface="Meiryo UI" panose="020B0604030504040204" pitchFamily="50" charset="-128"/>
            </a:endParaRPr>
          </a:p>
        </p:txBody>
      </p:sp>
      <p:sp>
        <p:nvSpPr>
          <p:cNvPr id="7" name="楕円 6">
            <a:extLst>
              <a:ext uri="{FF2B5EF4-FFF2-40B4-BE49-F238E27FC236}">
                <a16:creationId xmlns:a16="http://schemas.microsoft.com/office/drawing/2014/main" id="{634C25BC-773D-27A2-ACC3-608D0401149F}"/>
              </a:ext>
            </a:extLst>
          </p:cNvPr>
          <p:cNvSpPr/>
          <p:nvPr/>
        </p:nvSpPr>
        <p:spPr>
          <a:xfrm>
            <a:off x="5190239" y="2656853"/>
            <a:ext cx="1158582" cy="568484"/>
          </a:xfrm>
          <a:prstGeom prst="ellipse">
            <a:avLst/>
          </a:prstGeom>
          <a:solidFill>
            <a:srgbClr val="FFC0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solidFill>
                  <a:schemeClr val="tx1"/>
                </a:solidFill>
                <a:latin typeface="Meiryo UI" panose="020B0604030504040204" pitchFamily="50" charset="-128"/>
                <a:ea typeface="Meiryo UI" panose="020B0604030504040204" pitchFamily="50" charset="-128"/>
              </a:rPr>
              <a:t>ダッシュボード</a:t>
            </a: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取込みデータ</a:t>
            </a: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完成</a:t>
            </a:r>
            <a:endParaRPr lang="en-US" altLang="ja-JP" sz="800" b="1" dirty="0">
              <a:solidFill>
                <a:schemeClr val="tx1"/>
              </a:solidFill>
              <a:latin typeface="Meiryo UI" panose="020B0604030504040204" pitchFamily="50" charset="-128"/>
              <a:ea typeface="Meiryo UI" panose="020B0604030504040204" pitchFamily="50" charset="-128"/>
            </a:endParaRPr>
          </a:p>
        </p:txBody>
      </p:sp>
      <p:sp>
        <p:nvSpPr>
          <p:cNvPr id="8" name="楕円 7">
            <a:extLst>
              <a:ext uri="{FF2B5EF4-FFF2-40B4-BE49-F238E27FC236}">
                <a16:creationId xmlns:a16="http://schemas.microsoft.com/office/drawing/2014/main" id="{7295B020-D783-D68C-2CA0-73AC8563889C}"/>
              </a:ext>
            </a:extLst>
          </p:cNvPr>
          <p:cNvSpPr/>
          <p:nvPr/>
        </p:nvSpPr>
        <p:spPr>
          <a:xfrm>
            <a:off x="9259496" y="2990590"/>
            <a:ext cx="1202807" cy="531161"/>
          </a:xfrm>
          <a:prstGeom prst="ellipse">
            <a:avLst/>
          </a:prstGeom>
          <a:solidFill>
            <a:srgbClr val="FFC0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地域健康カルテ</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完成</a:t>
            </a:r>
            <a:r>
              <a:rPr lang="en-US" altLang="ja-JP" sz="800" b="1" dirty="0">
                <a:latin typeface="Meiryo UI" panose="020B0604030504040204" pitchFamily="50" charset="-128"/>
                <a:ea typeface="Meiryo UI" panose="020B0604030504040204" pitchFamily="50" charset="-128"/>
              </a:rPr>
              <a:t>/</a:t>
            </a:r>
            <a:r>
              <a:rPr lang="ja-JP" altLang="en-US" sz="800" b="1" dirty="0">
                <a:latin typeface="Meiryo UI" panose="020B0604030504040204" pitchFamily="50" charset="-128"/>
                <a:ea typeface="Meiryo UI" panose="020B0604030504040204" pitchFamily="50" charset="-128"/>
              </a:rPr>
              <a:t>評価書</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完成</a:t>
            </a:r>
            <a:endParaRPr lang="en-US" altLang="ja-JP" sz="800" b="1"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A26A7062-FC3B-FB57-094B-3ED69811E8DA}"/>
              </a:ext>
            </a:extLst>
          </p:cNvPr>
          <p:cNvSpPr txBox="1"/>
          <p:nvPr/>
        </p:nvSpPr>
        <p:spPr>
          <a:xfrm>
            <a:off x="7113392" y="3125520"/>
            <a:ext cx="1274353"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地域健康カルテ作成</a:t>
            </a:r>
            <a:endParaRPr kumimoji="1" lang="en-US" altLang="ja-JP" sz="1000" dirty="0">
              <a:latin typeface="Meiryo UI" panose="020B0604030504040204" pitchFamily="50" charset="-128"/>
              <a:ea typeface="Meiryo UI" panose="020B0604030504040204" pitchFamily="50" charset="-128"/>
            </a:endParaRPr>
          </a:p>
        </p:txBody>
      </p:sp>
      <p:sp>
        <p:nvSpPr>
          <p:cNvPr id="10" name="矢印: 右 9">
            <a:extLst>
              <a:ext uri="{FF2B5EF4-FFF2-40B4-BE49-F238E27FC236}">
                <a16:creationId xmlns:a16="http://schemas.microsoft.com/office/drawing/2014/main" id="{BD7E1E42-5F6C-FDC1-2202-31F85202107B}"/>
              </a:ext>
            </a:extLst>
          </p:cNvPr>
          <p:cNvSpPr/>
          <p:nvPr/>
        </p:nvSpPr>
        <p:spPr>
          <a:xfrm>
            <a:off x="5217348" y="3278317"/>
            <a:ext cx="4025105" cy="28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矢印: 右 10">
            <a:extLst>
              <a:ext uri="{FF2B5EF4-FFF2-40B4-BE49-F238E27FC236}">
                <a16:creationId xmlns:a16="http://schemas.microsoft.com/office/drawing/2014/main" id="{FFC55B0C-BE8F-55A9-7CEA-B1B7EAE2CE64}"/>
              </a:ext>
            </a:extLst>
          </p:cNvPr>
          <p:cNvSpPr/>
          <p:nvPr/>
        </p:nvSpPr>
        <p:spPr>
          <a:xfrm>
            <a:off x="1934290" y="3307309"/>
            <a:ext cx="3147923" cy="254069"/>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 name="テキスト ボックス 12">
            <a:extLst>
              <a:ext uri="{FF2B5EF4-FFF2-40B4-BE49-F238E27FC236}">
                <a16:creationId xmlns:a16="http://schemas.microsoft.com/office/drawing/2014/main" id="{2E4C1577-812E-0116-E856-C4062F536179}"/>
              </a:ext>
            </a:extLst>
          </p:cNvPr>
          <p:cNvSpPr txBox="1"/>
          <p:nvPr/>
        </p:nvSpPr>
        <p:spPr>
          <a:xfrm>
            <a:off x="3391242" y="3128678"/>
            <a:ext cx="1892015"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地域健康カルテフォーマット作成</a:t>
            </a:r>
            <a:endParaRPr kumimoji="1" lang="en-US" altLang="ja-JP" sz="1000"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115BE53-158A-AF84-CDE2-8EE355419D5A}"/>
              </a:ext>
            </a:extLst>
          </p:cNvPr>
          <p:cNvSpPr txBox="1"/>
          <p:nvPr/>
        </p:nvSpPr>
        <p:spPr>
          <a:xfrm>
            <a:off x="3518064" y="2708414"/>
            <a:ext cx="576329"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データ</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受領</a:t>
            </a:r>
          </a:p>
        </p:txBody>
      </p:sp>
      <p:sp>
        <p:nvSpPr>
          <p:cNvPr id="20" name="楕円 19">
            <a:extLst>
              <a:ext uri="{FF2B5EF4-FFF2-40B4-BE49-F238E27FC236}">
                <a16:creationId xmlns:a16="http://schemas.microsoft.com/office/drawing/2014/main" id="{B1E07CAD-A90F-20EA-C831-6F84A0F49201}"/>
              </a:ext>
            </a:extLst>
          </p:cNvPr>
          <p:cNvSpPr/>
          <p:nvPr/>
        </p:nvSpPr>
        <p:spPr>
          <a:xfrm>
            <a:off x="9292247" y="1595586"/>
            <a:ext cx="1158582" cy="696157"/>
          </a:xfrm>
          <a:prstGeom prst="ellipse">
            <a:avLst/>
          </a:prstGeom>
          <a:solidFill>
            <a:srgbClr val="FFC0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分析</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報告書</a:t>
            </a:r>
            <a:r>
              <a:rPr lang="en-US" altLang="ja-JP" sz="800" b="1" dirty="0">
                <a:latin typeface="Meiryo UI" panose="020B0604030504040204" pitchFamily="50" charset="-128"/>
                <a:ea typeface="Meiryo UI" panose="020B0604030504040204" pitchFamily="50" charset="-128"/>
              </a:rPr>
              <a:t>/</a:t>
            </a:r>
          </a:p>
          <a:p>
            <a:pPr algn="ctr"/>
            <a:r>
              <a:rPr lang="ja-JP" altLang="en-US" sz="800" b="1" dirty="0">
                <a:latin typeface="Meiryo UI" panose="020B0604030504040204" pitchFamily="50" charset="-128"/>
                <a:ea typeface="Meiryo UI" panose="020B0604030504040204" pitchFamily="50" charset="-128"/>
              </a:rPr>
              <a:t>概要版</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完成</a:t>
            </a:r>
            <a:endParaRPr lang="en-US" altLang="ja-JP" sz="800" b="1" dirty="0">
              <a:latin typeface="Meiryo UI" panose="020B0604030504040204" pitchFamily="50" charset="-128"/>
              <a:ea typeface="Meiryo UI" panose="020B0604030504040204" pitchFamily="50" charset="-128"/>
            </a:endParaRPr>
          </a:p>
        </p:txBody>
      </p:sp>
      <p:sp>
        <p:nvSpPr>
          <p:cNvPr id="21" name="矢印: 右 20">
            <a:extLst>
              <a:ext uri="{FF2B5EF4-FFF2-40B4-BE49-F238E27FC236}">
                <a16:creationId xmlns:a16="http://schemas.microsoft.com/office/drawing/2014/main" id="{025E2F57-CDD5-8DCE-869E-874DF1B33476}"/>
              </a:ext>
            </a:extLst>
          </p:cNvPr>
          <p:cNvSpPr/>
          <p:nvPr/>
        </p:nvSpPr>
        <p:spPr>
          <a:xfrm>
            <a:off x="1964769" y="1848758"/>
            <a:ext cx="3123046" cy="28770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テキスト ボックス 21">
            <a:extLst>
              <a:ext uri="{FF2B5EF4-FFF2-40B4-BE49-F238E27FC236}">
                <a16:creationId xmlns:a16="http://schemas.microsoft.com/office/drawing/2014/main" id="{0498097D-0F78-4785-BD3C-1148FF7C4EBD}"/>
              </a:ext>
            </a:extLst>
          </p:cNvPr>
          <p:cNvSpPr txBox="1"/>
          <p:nvPr/>
        </p:nvSpPr>
        <p:spPr>
          <a:xfrm>
            <a:off x="2415570" y="1685865"/>
            <a:ext cx="115858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分析手法の検討</a:t>
            </a:r>
            <a:endParaRPr kumimoji="1" lang="en-US" altLang="ja-JP" sz="1000" dirty="0">
              <a:latin typeface="Meiryo UI" panose="020B0604030504040204" pitchFamily="50" charset="-128"/>
              <a:ea typeface="Meiryo UI" panose="020B0604030504040204" pitchFamily="50" charset="-128"/>
            </a:endParaRPr>
          </a:p>
        </p:txBody>
      </p:sp>
      <p:sp>
        <p:nvSpPr>
          <p:cNvPr id="23" name="矢印: 右 22">
            <a:extLst>
              <a:ext uri="{FF2B5EF4-FFF2-40B4-BE49-F238E27FC236}">
                <a16:creationId xmlns:a16="http://schemas.microsoft.com/office/drawing/2014/main" id="{25C539AE-41BD-ED9A-0959-C6AABF69B58D}"/>
              </a:ext>
            </a:extLst>
          </p:cNvPr>
          <p:cNvSpPr/>
          <p:nvPr/>
        </p:nvSpPr>
        <p:spPr>
          <a:xfrm>
            <a:off x="5136915" y="4056932"/>
            <a:ext cx="4151500" cy="28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BFE09FA6-9202-AF00-91B9-6D8A14F2C0DD}"/>
              </a:ext>
            </a:extLst>
          </p:cNvPr>
          <p:cNvSpPr txBox="1"/>
          <p:nvPr/>
        </p:nvSpPr>
        <p:spPr>
          <a:xfrm>
            <a:off x="5671917" y="3892362"/>
            <a:ext cx="1158582"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分析作業</a:t>
            </a:r>
            <a:endParaRPr kumimoji="1" lang="en-US" altLang="ja-JP" sz="1000" dirty="0">
              <a:latin typeface="Meiryo UI" panose="020B0604030504040204" pitchFamily="50" charset="-128"/>
              <a:ea typeface="Meiryo UI" panose="020B0604030504040204" pitchFamily="50" charset="-128"/>
            </a:endParaRPr>
          </a:p>
        </p:txBody>
      </p:sp>
      <p:sp>
        <p:nvSpPr>
          <p:cNvPr id="52" name="矢印: 右 51">
            <a:extLst>
              <a:ext uri="{FF2B5EF4-FFF2-40B4-BE49-F238E27FC236}">
                <a16:creationId xmlns:a16="http://schemas.microsoft.com/office/drawing/2014/main" id="{228148FE-2110-9A73-BB88-09711EAFF91F}"/>
              </a:ext>
            </a:extLst>
          </p:cNvPr>
          <p:cNvSpPr/>
          <p:nvPr/>
        </p:nvSpPr>
        <p:spPr>
          <a:xfrm>
            <a:off x="1916057" y="4063719"/>
            <a:ext cx="1922709" cy="28770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テキスト ボックス 52">
            <a:extLst>
              <a:ext uri="{FF2B5EF4-FFF2-40B4-BE49-F238E27FC236}">
                <a16:creationId xmlns:a16="http://schemas.microsoft.com/office/drawing/2014/main" id="{C1066A7A-53F8-2F44-A334-F5B74451637F}"/>
              </a:ext>
            </a:extLst>
          </p:cNvPr>
          <p:cNvSpPr txBox="1"/>
          <p:nvPr/>
        </p:nvSpPr>
        <p:spPr>
          <a:xfrm>
            <a:off x="2279556" y="3842569"/>
            <a:ext cx="1158582"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分析手法の検討</a:t>
            </a:r>
            <a:endParaRPr kumimoji="1" lang="en-US" altLang="ja-JP" sz="1000" dirty="0">
              <a:latin typeface="Meiryo UI" panose="020B0604030504040204" pitchFamily="50" charset="-128"/>
              <a:ea typeface="Meiryo UI" panose="020B0604030504040204" pitchFamily="50" charset="-128"/>
            </a:endParaRPr>
          </a:p>
        </p:txBody>
      </p:sp>
      <p:sp>
        <p:nvSpPr>
          <p:cNvPr id="54" name="楕円 53">
            <a:extLst>
              <a:ext uri="{FF2B5EF4-FFF2-40B4-BE49-F238E27FC236}">
                <a16:creationId xmlns:a16="http://schemas.microsoft.com/office/drawing/2014/main" id="{5CCA944B-971B-4587-C328-B27AF0B0DD08}"/>
              </a:ext>
            </a:extLst>
          </p:cNvPr>
          <p:cNvSpPr/>
          <p:nvPr/>
        </p:nvSpPr>
        <p:spPr>
          <a:xfrm>
            <a:off x="9281608" y="3811716"/>
            <a:ext cx="1158582" cy="640669"/>
          </a:xfrm>
          <a:prstGeom prst="ellipse">
            <a:avLst/>
          </a:prstGeom>
          <a:solidFill>
            <a:srgbClr val="FFC0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分析</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報告書</a:t>
            </a:r>
            <a:r>
              <a:rPr lang="en-US" altLang="ja-JP" sz="800" b="1" dirty="0">
                <a:latin typeface="Meiryo UI" panose="020B0604030504040204" pitchFamily="50" charset="-128"/>
                <a:ea typeface="Meiryo UI" panose="020B0604030504040204" pitchFamily="50" charset="-128"/>
              </a:rPr>
              <a:t>/</a:t>
            </a:r>
          </a:p>
          <a:p>
            <a:pPr algn="ctr"/>
            <a:r>
              <a:rPr lang="ja-JP" altLang="en-US" sz="800" b="1" dirty="0">
                <a:latin typeface="Meiryo UI" panose="020B0604030504040204" pitchFamily="50" charset="-128"/>
                <a:ea typeface="Meiryo UI" panose="020B0604030504040204" pitchFamily="50" charset="-128"/>
              </a:rPr>
              <a:t>概要版</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完成</a:t>
            </a:r>
            <a:endParaRPr lang="en-US" altLang="ja-JP" sz="800" b="1" dirty="0">
              <a:latin typeface="Meiryo UI" panose="020B0604030504040204" pitchFamily="50" charset="-128"/>
              <a:ea typeface="Meiryo UI" panose="020B0604030504040204" pitchFamily="50" charset="-128"/>
            </a:endParaRPr>
          </a:p>
        </p:txBody>
      </p:sp>
      <p:sp>
        <p:nvSpPr>
          <p:cNvPr id="55" name="矢印: 右 54">
            <a:extLst>
              <a:ext uri="{FF2B5EF4-FFF2-40B4-BE49-F238E27FC236}">
                <a16:creationId xmlns:a16="http://schemas.microsoft.com/office/drawing/2014/main" id="{E75F8734-A1B4-51D3-9962-C4065882611A}"/>
              </a:ext>
            </a:extLst>
          </p:cNvPr>
          <p:cNvSpPr/>
          <p:nvPr/>
        </p:nvSpPr>
        <p:spPr>
          <a:xfrm>
            <a:off x="5087815" y="1861969"/>
            <a:ext cx="1730075" cy="28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6" name="テキスト ボックス 55">
            <a:extLst>
              <a:ext uri="{FF2B5EF4-FFF2-40B4-BE49-F238E27FC236}">
                <a16:creationId xmlns:a16="http://schemas.microsoft.com/office/drawing/2014/main" id="{F28C3B77-2048-2B06-F927-EAB1F2A3C2A3}"/>
              </a:ext>
            </a:extLst>
          </p:cNvPr>
          <p:cNvSpPr txBox="1"/>
          <p:nvPr/>
        </p:nvSpPr>
        <p:spPr>
          <a:xfrm>
            <a:off x="5254874" y="1667616"/>
            <a:ext cx="1158582"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分析作業</a:t>
            </a:r>
            <a:endParaRPr kumimoji="1" lang="en-US" altLang="ja-JP" sz="1000" dirty="0">
              <a:latin typeface="Meiryo UI" panose="020B0604030504040204" pitchFamily="50" charset="-128"/>
              <a:ea typeface="Meiryo UI" panose="020B0604030504040204" pitchFamily="50" charset="-128"/>
            </a:endParaRPr>
          </a:p>
        </p:txBody>
      </p:sp>
      <p:sp>
        <p:nvSpPr>
          <p:cNvPr id="61" name="矢印: 右 60">
            <a:extLst>
              <a:ext uri="{FF2B5EF4-FFF2-40B4-BE49-F238E27FC236}">
                <a16:creationId xmlns:a16="http://schemas.microsoft.com/office/drawing/2014/main" id="{EE5379C0-D697-E0D9-3DC3-ACB0B9F614DA}"/>
              </a:ext>
            </a:extLst>
          </p:cNvPr>
          <p:cNvSpPr/>
          <p:nvPr/>
        </p:nvSpPr>
        <p:spPr>
          <a:xfrm>
            <a:off x="1999619" y="5396720"/>
            <a:ext cx="8964704" cy="266451"/>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2" name="矢印: 右 61">
            <a:extLst>
              <a:ext uri="{FF2B5EF4-FFF2-40B4-BE49-F238E27FC236}">
                <a16:creationId xmlns:a16="http://schemas.microsoft.com/office/drawing/2014/main" id="{725BC3F9-5EB5-8169-B955-B1F15D677B68}"/>
              </a:ext>
            </a:extLst>
          </p:cNvPr>
          <p:cNvSpPr/>
          <p:nvPr/>
        </p:nvSpPr>
        <p:spPr>
          <a:xfrm>
            <a:off x="1916057" y="5945382"/>
            <a:ext cx="3159326" cy="287704"/>
          </a:xfrm>
          <a:prstGeom prst="right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テキスト ボックス 62">
            <a:extLst>
              <a:ext uri="{FF2B5EF4-FFF2-40B4-BE49-F238E27FC236}">
                <a16:creationId xmlns:a16="http://schemas.microsoft.com/office/drawing/2014/main" id="{4E889CED-D731-F397-AB76-C232E40AE28D}"/>
              </a:ext>
            </a:extLst>
          </p:cNvPr>
          <p:cNvSpPr txBox="1"/>
          <p:nvPr/>
        </p:nvSpPr>
        <p:spPr>
          <a:xfrm>
            <a:off x="2279556" y="5806905"/>
            <a:ext cx="1794378"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ダッシュボード掲載項目の検討</a:t>
            </a:r>
            <a:endParaRPr kumimoji="1" lang="en-US" altLang="ja-JP" sz="1000" dirty="0">
              <a:latin typeface="Meiryo UI" panose="020B0604030504040204" pitchFamily="50" charset="-128"/>
              <a:ea typeface="Meiryo UI" panose="020B0604030504040204" pitchFamily="50" charset="-128"/>
            </a:endParaRPr>
          </a:p>
        </p:txBody>
      </p:sp>
      <p:sp>
        <p:nvSpPr>
          <p:cNvPr id="64" name="楕円 63">
            <a:extLst>
              <a:ext uri="{FF2B5EF4-FFF2-40B4-BE49-F238E27FC236}">
                <a16:creationId xmlns:a16="http://schemas.microsoft.com/office/drawing/2014/main" id="{E4ACEF8F-7144-D850-A2FD-A936D93DBAFC}"/>
              </a:ext>
            </a:extLst>
          </p:cNvPr>
          <p:cNvSpPr/>
          <p:nvPr/>
        </p:nvSpPr>
        <p:spPr>
          <a:xfrm>
            <a:off x="9300252" y="6109751"/>
            <a:ext cx="1202807" cy="643313"/>
          </a:xfrm>
          <a:prstGeom prst="ellipse">
            <a:avLst/>
          </a:prstGeom>
          <a:solidFill>
            <a:srgbClr val="FFC0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latin typeface="Meiryo UI" panose="020B0604030504040204" pitchFamily="50" charset="-128"/>
                <a:ea typeface="Meiryo UI" panose="020B0604030504040204" pitchFamily="50" charset="-128"/>
              </a:rPr>
              <a:t>ダッシュボード</a:t>
            </a:r>
            <a:endParaRPr lang="en-US" altLang="ja-JP" sz="800" b="1" dirty="0">
              <a:latin typeface="Meiryo UI" panose="020B0604030504040204" pitchFamily="50" charset="-128"/>
              <a:ea typeface="Meiryo UI" panose="020B0604030504040204" pitchFamily="50" charset="-128"/>
            </a:endParaRPr>
          </a:p>
          <a:p>
            <a:pPr algn="ctr"/>
            <a:r>
              <a:rPr lang="ja-JP" altLang="en-US" sz="800" b="1" dirty="0">
                <a:latin typeface="Meiryo UI" panose="020B0604030504040204" pitchFamily="50" charset="-128"/>
                <a:ea typeface="Meiryo UI" panose="020B0604030504040204" pitchFamily="50" charset="-128"/>
              </a:rPr>
              <a:t>完成</a:t>
            </a:r>
            <a:endParaRPr lang="en-US" altLang="ja-JP" sz="800" b="1" dirty="0">
              <a:latin typeface="Meiryo UI" panose="020B0604030504040204" pitchFamily="50" charset="-128"/>
              <a:ea typeface="Meiryo UI" panose="020B0604030504040204" pitchFamily="50" charset="-128"/>
            </a:endParaRPr>
          </a:p>
        </p:txBody>
      </p:sp>
      <p:sp>
        <p:nvSpPr>
          <p:cNvPr id="65" name="矢印: 右 64">
            <a:extLst>
              <a:ext uri="{FF2B5EF4-FFF2-40B4-BE49-F238E27FC236}">
                <a16:creationId xmlns:a16="http://schemas.microsoft.com/office/drawing/2014/main" id="{5A385381-DED1-CEE6-6C14-7F905E0D76ED}"/>
              </a:ext>
            </a:extLst>
          </p:cNvPr>
          <p:cNvSpPr/>
          <p:nvPr/>
        </p:nvSpPr>
        <p:spPr>
          <a:xfrm>
            <a:off x="4934607" y="6416456"/>
            <a:ext cx="1273456" cy="28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テキスト ボックス 65">
            <a:extLst>
              <a:ext uri="{FF2B5EF4-FFF2-40B4-BE49-F238E27FC236}">
                <a16:creationId xmlns:a16="http://schemas.microsoft.com/office/drawing/2014/main" id="{397EA369-7FF4-9087-7514-17DD3CCAE5BD}"/>
              </a:ext>
            </a:extLst>
          </p:cNvPr>
          <p:cNvSpPr txBox="1"/>
          <p:nvPr/>
        </p:nvSpPr>
        <p:spPr>
          <a:xfrm>
            <a:off x="4653213" y="6115187"/>
            <a:ext cx="1361907"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ダッシュボード作成作業</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NDB</a:t>
            </a:r>
            <a:r>
              <a:rPr kumimoji="1" lang="ja-JP" altLang="en-US" sz="1000" dirty="0">
                <a:latin typeface="Meiryo UI" panose="020B0604030504040204" pitchFamily="50" charset="-128"/>
                <a:ea typeface="Meiryo UI" panose="020B0604030504040204" pitchFamily="50" charset="-128"/>
              </a:rPr>
              <a:t>以外）</a:t>
            </a:r>
            <a:endParaRPr kumimoji="1" lang="en-US" altLang="ja-JP" sz="1000" dirty="0">
              <a:latin typeface="Meiryo UI" panose="020B0604030504040204" pitchFamily="50" charset="-128"/>
              <a:ea typeface="Meiryo UI" panose="020B0604030504040204" pitchFamily="50" charset="-128"/>
            </a:endParaRPr>
          </a:p>
        </p:txBody>
      </p:sp>
      <p:sp>
        <p:nvSpPr>
          <p:cNvPr id="67" name="矢印: 右 66">
            <a:extLst>
              <a:ext uri="{FF2B5EF4-FFF2-40B4-BE49-F238E27FC236}">
                <a16:creationId xmlns:a16="http://schemas.microsoft.com/office/drawing/2014/main" id="{2903F17A-E4C8-E038-9C9D-4931D9740874}"/>
              </a:ext>
            </a:extLst>
          </p:cNvPr>
          <p:cNvSpPr/>
          <p:nvPr/>
        </p:nvSpPr>
        <p:spPr>
          <a:xfrm>
            <a:off x="6208062" y="6398962"/>
            <a:ext cx="3073545" cy="33873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8" name="テキスト ボックス 67">
            <a:extLst>
              <a:ext uri="{FF2B5EF4-FFF2-40B4-BE49-F238E27FC236}">
                <a16:creationId xmlns:a16="http://schemas.microsoft.com/office/drawing/2014/main" id="{E606DC74-E457-897A-E056-E49DFCA1A850}"/>
              </a:ext>
            </a:extLst>
          </p:cNvPr>
          <p:cNvSpPr txBox="1"/>
          <p:nvPr/>
        </p:nvSpPr>
        <p:spPr>
          <a:xfrm>
            <a:off x="7327386" y="6092777"/>
            <a:ext cx="1361907"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ダッシュボード作成作業</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a:t>
            </a:r>
            <a:r>
              <a:rPr kumimoji="1" lang="en-US" altLang="ja-JP" sz="1000" dirty="0">
                <a:latin typeface="Meiryo UI" panose="020B0604030504040204" pitchFamily="50" charset="-128"/>
                <a:ea typeface="Meiryo UI" panose="020B0604030504040204" pitchFamily="50" charset="-128"/>
              </a:rPr>
              <a:t>NDB</a:t>
            </a:r>
            <a:r>
              <a:rPr kumimoji="1" lang="ja-JP" altLang="en-US" sz="1000" dirty="0">
                <a:latin typeface="Meiryo UI" panose="020B0604030504040204" pitchFamily="50" charset="-128"/>
                <a:ea typeface="Meiryo UI" panose="020B0604030504040204" pitchFamily="50" charset="-128"/>
              </a:rPr>
              <a:t>含む）</a:t>
            </a:r>
            <a:endParaRPr kumimoji="1" lang="en-US" altLang="ja-JP" sz="1000" dirty="0">
              <a:latin typeface="Meiryo UI" panose="020B0604030504040204" pitchFamily="50" charset="-128"/>
              <a:ea typeface="Meiryo UI" panose="020B0604030504040204" pitchFamily="50" charset="-128"/>
            </a:endParaRPr>
          </a:p>
        </p:txBody>
      </p:sp>
      <p:sp>
        <p:nvSpPr>
          <p:cNvPr id="47" name="楕円 46">
            <a:extLst>
              <a:ext uri="{FF2B5EF4-FFF2-40B4-BE49-F238E27FC236}">
                <a16:creationId xmlns:a16="http://schemas.microsoft.com/office/drawing/2014/main" id="{457DDBC4-007E-4368-9F61-EBBFB09C8684}"/>
              </a:ext>
            </a:extLst>
          </p:cNvPr>
          <p:cNvSpPr/>
          <p:nvPr/>
        </p:nvSpPr>
        <p:spPr>
          <a:xfrm>
            <a:off x="5683001" y="5773135"/>
            <a:ext cx="1158582" cy="568484"/>
          </a:xfrm>
          <a:prstGeom prst="ellipse">
            <a:avLst/>
          </a:prstGeom>
          <a:solidFill>
            <a:schemeClr val="accent2">
              <a:lumMod val="20000"/>
              <a:lumOff val="8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solidFill>
                  <a:schemeClr val="tx1"/>
                </a:solidFill>
                <a:latin typeface="Meiryo UI" panose="020B0604030504040204" pitchFamily="50" charset="-128"/>
                <a:ea typeface="Meiryo UI" panose="020B0604030504040204" pitchFamily="50" charset="-128"/>
              </a:rPr>
              <a:t>ダッシュボード</a:t>
            </a: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取込みデータ</a:t>
            </a:r>
            <a:endParaRPr lang="en-US" altLang="ja-JP" sz="800" b="1" dirty="0">
              <a:solidFill>
                <a:schemeClr val="tx1"/>
              </a:solidFill>
              <a:latin typeface="Meiryo UI" panose="020B0604030504040204" pitchFamily="50" charset="-128"/>
              <a:ea typeface="Meiryo UI" panose="020B0604030504040204" pitchFamily="50" charset="-128"/>
            </a:endParaRPr>
          </a:p>
          <a:p>
            <a:pPr algn="ctr"/>
            <a:r>
              <a:rPr lang="ja-JP" altLang="en-US" sz="800" b="1" dirty="0">
                <a:solidFill>
                  <a:schemeClr val="tx1"/>
                </a:solidFill>
                <a:latin typeface="Meiryo UI" panose="020B0604030504040204" pitchFamily="50" charset="-128"/>
                <a:ea typeface="Meiryo UI" panose="020B0604030504040204" pitchFamily="50" charset="-128"/>
              </a:rPr>
              <a:t>受領</a:t>
            </a:r>
            <a:endParaRPr lang="en-US" altLang="ja-JP" sz="800" b="1" dirty="0">
              <a:solidFill>
                <a:schemeClr val="tx1"/>
              </a:solidFill>
              <a:latin typeface="Meiryo UI" panose="020B0604030504040204" pitchFamily="50" charset="-128"/>
              <a:ea typeface="Meiryo UI" panose="020B0604030504040204" pitchFamily="50" charset="-128"/>
            </a:endParaRPr>
          </a:p>
        </p:txBody>
      </p:sp>
      <p:cxnSp>
        <p:nvCxnSpPr>
          <p:cNvPr id="4" name="直線矢印コネクタ 3">
            <a:extLst>
              <a:ext uri="{FF2B5EF4-FFF2-40B4-BE49-F238E27FC236}">
                <a16:creationId xmlns:a16="http://schemas.microsoft.com/office/drawing/2014/main" id="{6F5AF1C3-5340-4EC5-8D97-D5C7E59F21E4}"/>
              </a:ext>
            </a:extLst>
          </p:cNvPr>
          <p:cNvCxnSpPr>
            <a:cxnSpLocks/>
          </p:cNvCxnSpPr>
          <p:nvPr/>
        </p:nvCxnSpPr>
        <p:spPr>
          <a:xfrm flipH="1">
            <a:off x="6004241" y="3225337"/>
            <a:ext cx="8521" cy="2553294"/>
          </a:xfrm>
          <a:prstGeom prst="straightConnector1">
            <a:avLst/>
          </a:prstGeom>
          <a:ln w="28575">
            <a:solidFill>
              <a:srgbClr val="FF0000">
                <a:alpha val="40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2" name="直線矢印コネクタ 1">
            <a:extLst>
              <a:ext uri="{FF2B5EF4-FFF2-40B4-BE49-F238E27FC236}">
                <a16:creationId xmlns:a16="http://schemas.microsoft.com/office/drawing/2014/main" id="{561286AF-E486-0012-7F71-7A13CB7E05F7}"/>
              </a:ext>
            </a:extLst>
          </p:cNvPr>
          <p:cNvCxnSpPr>
            <a:cxnSpLocks/>
          </p:cNvCxnSpPr>
          <p:nvPr/>
        </p:nvCxnSpPr>
        <p:spPr>
          <a:xfrm>
            <a:off x="6404022" y="2073652"/>
            <a:ext cx="5602" cy="1243159"/>
          </a:xfrm>
          <a:prstGeom prst="straightConnector1">
            <a:avLst/>
          </a:prstGeom>
          <a:ln w="28575">
            <a:solidFill>
              <a:srgbClr val="FF0000">
                <a:alpha val="40000"/>
              </a:srgbClr>
            </a:solidFill>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4285FC5-8163-4624-31EE-9E1C937A91F9}"/>
              </a:ext>
            </a:extLst>
          </p:cNvPr>
          <p:cNvSpPr txBox="1"/>
          <p:nvPr/>
        </p:nvSpPr>
        <p:spPr>
          <a:xfrm>
            <a:off x="6347609" y="2132922"/>
            <a:ext cx="2225294"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地域健康カルテ</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ダッシュボード反映</a:t>
            </a:r>
            <a:endParaRPr kumimoji="1" lang="en-US" altLang="ja-JP" sz="1000" dirty="0">
              <a:latin typeface="Meiryo UI" panose="020B0604030504040204" pitchFamily="50" charset="-128"/>
              <a:ea typeface="Meiryo UI" panose="020B0604030504040204" pitchFamily="50" charset="-128"/>
            </a:endParaRPr>
          </a:p>
        </p:txBody>
      </p:sp>
      <p:sp>
        <p:nvSpPr>
          <p:cNvPr id="51" name="矢印: 右 50">
            <a:extLst>
              <a:ext uri="{FF2B5EF4-FFF2-40B4-BE49-F238E27FC236}">
                <a16:creationId xmlns:a16="http://schemas.microsoft.com/office/drawing/2014/main" id="{7C4B6CE5-1E08-471C-8FA2-C8BD55B0FE6C}"/>
              </a:ext>
            </a:extLst>
          </p:cNvPr>
          <p:cNvSpPr/>
          <p:nvPr/>
        </p:nvSpPr>
        <p:spPr>
          <a:xfrm>
            <a:off x="6890692" y="1848356"/>
            <a:ext cx="2397723" cy="287704"/>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9" name="テキスト ボックス 68">
            <a:extLst>
              <a:ext uri="{FF2B5EF4-FFF2-40B4-BE49-F238E27FC236}">
                <a16:creationId xmlns:a16="http://schemas.microsoft.com/office/drawing/2014/main" id="{95DCBB94-32BA-43BE-BDE9-8CE8749D86D0}"/>
              </a:ext>
            </a:extLst>
          </p:cNvPr>
          <p:cNvSpPr txBox="1"/>
          <p:nvPr/>
        </p:nvSpPr>
        <p:spPr>
          <a:xfrm>
            <a:off x="7188715" y="1672417"/>
            <a:ext cx="1199030"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分析報告書作成</a:t>
            </a:r>
            <a:endParaRPr kumimoji="1" lang="en-US" altLang="ja-JP" sz="1000" dirty="0">
              <a:latin typeface="Meiryo UI" panose="020B0604030504040204" pitchFamily="50" charset="-128"/>
              <a:ea typeface="Meiryo UI" panose="020B0604030504040204" pitchFamily="50" charset="-128"/>
            </a:endParaRPr>
          </a:p>
        </p:txBody>
      </p:sp>
      <p:sp>
        <p:nvSpPr>
          <p:cNvPr id="70" name="矢印: 右 69">
            <a:extLst>
              <a:ext uri="{FF2B5EF4-FFF2-40B4-BE49-F238E27FC236}">
                <a16:creationId xmlns:a16="http://schemas.microsoft.com/office/drawing/2014/main" id="{B86DDF6F-AF1D-4701-9C66-54F2477792F6}"/>
              </a:ext>
            </a:extLst>
          </p:cNvPr>
          <p:cNvSpPr/>
          <p:nvPr/>
        </p:nvSpPr>
        <p:spPr>
          <a:xfrm>
            <a:off x="6359112" y="2617409"/>
            <a:ext cx="2900383" cy="29876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 name="テキスト ボックス 70">
            <a:extLst>
              <a:ext uri="{FF2B5EF4-FFF2-40B4-BE49-F238E27FC236}">
                <a16:creationId xmlns:a16="http://schemas.microsoft.com/office/drawing/2014/main" id="{DC355BBD-BB75-4689-A256-D89982167BB9}"/>
              </a:ext>
            </a:extLst>
          </p:cNvPr>
          <p:cNvSpPr txBox="1"/>
          <p:nvPr/>
        </p:nvSpPr>
        <p:spPr>
          <a:xfrm>
            <a:off x="6723334" y="2475143"/>
            <a:ext cx="1411480" cy="25470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政令市行政区別分析</a:t>
            </a:r>
            <a:endParaRPr kumimoji="1" lang="en-US" altLang="ja-JP" sz="1000" dirty="0">
              <a:latin typeface="Meiryo UI" panose="020B0604030504040204" pitchFamily="50" charset="-128"/>
              <a:ea typeface="Meiryo UI" panose="020B0604030504040204" pitchFamily="50" charset="-128"/>
            </a:endParaRPr>
          </a:p>
        </p:txBody>
      </p:sp>
      <p:sp>
        <p:nvSpPr>
          <p:cNvPr id="72" name="楕円 71">
            <a:extLst>
              <a:ext uri="{FF2B5EF4-FFF2-40B4-BE49-F238E27FC236}">
                <a16:creationId xmlns:a16="http://schemas.microsoft.com/office/drawing/2014/main" id="{39935603-4EA2-44CC-A41B-D83F415C8C4B}"/>
              </a:ext>
            </a:extLst>
          </p:cNvPr>
          <p:cNvSpPr/>
          <p:nvPr/>
        </p:nvSpPr>
        <p:spPr>
          <a:xfrm>
            <a:off x="9282536" y="2439142"/>
            <a:ext cx="1202807" cy="531161"/>
          </a:xfrm>
          <a:prstGeom prst="ellipse">
            <a:avLst/>
          </a:prstGeom>
          <a:solidFill>
            <a:srgbClr val="FFC000"/>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solidFill>
                  <a:schemeClr val="tx1"/>
                </a:solidFill>
                <a:latin typeface="Meiryo UI" panose="020B0604030504040204" pitchFamily="50" charset="-128"/>
                <a:ea typeface="Meiryo UI" panose="020B0604030504040204" pitchFamily="50" charset="-128"/>
              </a:rPr>
              <a:t>市町村</a:t>
            </a:r>
            <a:r>
              <a:rPr lang="en-US" altLang="ja-JP" sz="800" b="1" dirty="0">
                <a:solidFill>
                  <a:schemeClr val="tx1"/>
                </a:solidFill>
                <a:latin typeface="Meiryo UI" panose="020B0604030504040204" pitchFamily="50" charset="-128"/>
                <a:ea typeface="Meiryo UI" panose="020B0604030504040204" pitchFamily="50" charset="-128"/>
              </a:rPr>
              <a:t>/</a:t>
            </a:r>
            <a:r>
              <a:rPr lang="ja-JP" altLang="en-US" sz="800" b="1" dirty="0">
                <a:solidFill>
                  <a:schemeClr val="tx1"/>
                </a:solidFill>
                <a:latin typeface="Meiryo UI" panose="020B0604030504040204" pitchFamily="50" charset="-128"/>
                <a:ea typeface="Meiryo UI" panose="020B0604030504040204" pitchFamily="50" charset="-128"/>
              </a:rPr>
              <a:t>政令市行政区別データ公表</a:t>
            </a:r>
            <a:endParaRPr lang="en-US" altLang="ja-JP" sz="800" b="1" dirty="0">
              <a:solidFill>
                <a:schemeClr val="tx1"/>
              </a:solidFill>
              <a:latin typeface="Meiryo UI" panose="020B0604030504040204" pitchFamily="50" charset="-128"/>
              <a:ea typeface="Meiryo UI" panose="020B0604030504040204" pitchFamily="50" charset="-128"/>
            </a:endParaRPr>
          </a:p>
        </p:txBody>
      </p:sp>
      <p:sp>
        <p:nvSpPr>
          <p:cNvPr id="73" name="楕円 72">
            <a:extLst>
              <a:ext uri="{FF2B5EF4-FFF2-40B4-BE49-F238E27FC236}">
                <a16:creationId xmlns:a16="http://schemas.microsoft.com/office/drawing/2014/main" id="{633F876F-BE90-46F6-9EB5-0E14FAC185EE}"/>
              </a:ext>
            </a:extLst>
          </p:cNvPr>
          <p:cNvSpPr/>
          <p:nvPr/>
        </p:nvSpPr>
        <p:spPr>
          <a:xfrm>
            <a:off x="8367578" y="3637529"/>
            <a:ext cx="935107" cy="484416"/>
          </a:xfrm>
          <a:prstGeom prst="ellipse">
            <a:avLst/>
          </a:prstGeom>
          <a:solidFill>
            <a:schemeClr val="accent2">
              <a:lumMod val="20000"/>
              <a:lumOff val="80000"/>
            </a:schemeClr>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00" b="1" dirty="0">
                <a:solidFill>
                  <a:schemeClr val="tx1"/>
                </a:solidFill>
                <a:latin typeface="Meiryo UI" panose="020B0604030504040204" pitchFamily="50" charset="-128"/>
                <a:ea typeface="Meiryo UI" panose="020B0604030504040204" pitchFamily="50" charset="-128"/>
              </a:rPr>
              <a:t>延長利用申請（</a:t>
            </a:r>
            <a:r>
              <a:rPr lang="en-US" altLang="ja-JP" sz="800" b="1" dirty="0">
                <a:solidFill>
                  <a:schemeClr val="tx1"/>
                </a:solidFill>
                <a:latin typeface="Meiryo UI" panose="020B0604030504040204" pitchFamily="50" charset="-128"/>
                <a:ea typeface="Meiryo UI" panose="020B0604030504040204" pitchFamily="50" charset="-128"/>
              </a:rPr>
              <a:t>HIC)</a:t>
            </a:r>
          </a:p>
        </p:txBody>
      </p:sp>
      <p:cxnSp>
        <p:nvCxnSpPr>
          <p:cNvPr id="75" name="直線矢印コネクタ 74">
            <a:extLst>
              <a:ext uri="{FF2B5EF4-FFF2-40B4-BE49-F238E27FC236}">
                <a16:creationId xmlns:a16="http://schemas.microsoft.com/office/drawing/2014/main" id="{39DA78C1-422B-435D-9BE1-D198767E07B5}"/>
              </a:ext>
            </a:extLst>
          </p:cNvPr>
          <p:cNvCxnSpPr>
            <a:cxnSpLocks/>
          </p:cNvCxnSpPr>
          <p:nvPr/>
        </p:nvCxnSpPr>
        <p:spPr>
          <a:xfrm flipH="1">
            <a:off x="6537328" y="2335085"/>
            <a:ext cx="8727" cy="4163566"/>
          </a:xfrm>
          <a:prstGeom prst="straightConnector1">
            <a:avLst/>
          </a:prstGeom>
          <a:ln w="28575">
            <a:solidFill>
              <a:srgbClr val="FF0000">
                <a:alpha val="40000"/>
              </a:srgbClr>
            </a:solidFill>
            <a:tailEnd type="triangle"/>
          </a:ln>
        </p:spPr>
        <p:style>
          <a:lnRef idx="1">
            <a:schemeClr val="accent1"/>
          </a:lnRef>
          <a:fillRef idx="0">
            <a:schemeClr val="accent1"/>
          </a:fillRef>
          <a:effectRef idx="0">
            <a:schemeClr val="accent1"/>
          </a:effectRef>
          <a:fontRef idx="minor">
            <a:schemeClr val="tx1"/>
          </a:fontRef>
        </p:style>
      </p:cxnSp>
      <p:sp>
        <p:nvSpPr>
          <p:cNvPr id="76" name="四角形: 角を丸くする 75">
            <a:extLst>
              <a:ext uri="{FF2B5EF4-FFF2-40B4-BE49-F238E27FC236}">
                <a16:creationId xmlns:a16="http://schemas.microsoft.com/office/drawing/2014/main" id="{1CBECCD8-DD7F-455C-930A-023867E6BFCE}"/>
              </a:ext>
            </a:extLst>
          </p:cNvPr>
          <p:cNvSpPr/>
          <p:nvPr/>
        </p:nvSpPr>
        <p:spPr>
          <a:xfrm>
            <a:off x="5252230" y="899301"/>
            <a:ext cx="748772" cy="40816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第１回</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保健所</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連絡会</a:t>
            </a:r>
          </a:p>
        </p:txBody>
      </p:sp>
      <p:sp>
        <p:nvSpPr>
          <p:cNvPr id="78" name="四角形: 角を丸くする 77">
            <a:extLst>
              <a:ext uri="{FF2B5EF4-FFF2-40B4-BE49-F238E27FC236}">
                <a16:creationId xmlns:a16="http://schemas.microsoft.com/office/drawing/2014/main" id="{DA94A9FB-F9DE-4108-B8AF-78C8AC49E60D}"/>
              </a:ext>
            </a:extLst>
          </p:cNvPr>
          <p:cNvSpPr/>
          <p:nvPr/>
        </p:nvSpPr>
        <p:spPr>
          <a:xfrm>
            <a:off x="10964323" y="1407489"/>
            <a:ext cx="898019" cy="521276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大阪府</a:t>
            </a:r>
            <a:r>
              <a:rPr lang="en-US" altLang="ja-JP" sz="900" b="1" dirty="0">
                <a:latin typeface="Meiryo UI" panose="020B0604030504040204" pitchFamily="50" charset="-128"/>
                <a:ea typeface="Meiryo UI" panose="020B0604030504040204" pitchFamily="50" charset="-128"/>
              </a:rPr>
              <a:t>】</a:t>
            </a:r>
          </a:p>
          <a:p>
            <a:pPr algn="ctr"/>
            <a:r>
              <a:rPr kumimoji="1" lang="ja-JP" altLang="en-US" sz="900" b="1" dirty="0">
                <a:latin typeface="Meiryo UI" panose="020B0604030504040204" pitchFamily="50" charset="-128"/>
                <a:ea typeface="Meiryo UI" panose="020B0604030504040204" pitchFamily="50" charset="-128"/>
              </a:rPr>
              <a:t>ダッシュボード</a:t>
            </a:r>
            <a:r>
              <a:rPr kumimoji="1" lang="en-US" altLang="ja-JP" sz="900" b="1" dirty="0">
                <a:latin typeface="Meiryo UI" panose="020B0604030504040204" pitchFamily="50" charset="-128"/>
                <a:ea typeface="Meiryo UI" panose="020B0604030504040204" pitchFamily="50" charset="-128"/>
              </a:rPr>
              <a:t>/</a:t>
            </a:r>
            <a:r>
              <a:rPr kumimoji="1" lang="ja-JP" altLang="en-US" sz="900" b="1" dirty="0">
                <a:latin typeface="Meiryo UI" panose="020B0604030504040204" pitchFamily="50" charset="-128"/>
                <a:ea typeface="Meiryo UI" panose="020B0604030504040204" pitchFamily="50" charset="-128"/>
              </a:rPr>
              <a:t>健康カルテ公表</a:t>
            </a:r>
            <a:endParaRPr kumimoji="1" lang="en-US" altLang="ja-JP" sz="900" b="1" dirty="0">
              <a:latin typeface="Meiryo UI" panose="020B0604030504040204" pitchFamily="50" charset="-128"/>
              <a:ea typeface="Meiryo UI" panose="020B0604030504040204" pitchFamily="50" charset="-128"/>
            </a:endParaRPr>
          </a:p>
        </p:txBody>
      </p:sp>
      <p:sp>
        <p:nvSpPr>
          <p:cNvPr id="79" name="四角形: 角を丸くする 78">
            <a:extLst>
              <a:ext uri="{FF2B5EF4-FFF2-40B4-BE49-F238E27FC236}">
                <a16:creationId xmlns:a16="http://schemas.microsoft.com/office/drawing/2014/main" id="{7F05801E-7331-4A25-9CD7-C83878687CA2}"/>
              </a:ext>
            </a:extLst>
          </p:cNvPr>
          <p:cNvSpPr/>
          <p:nvPr/>
        </p:nvSpPr>
        <p:spPr>
          <a:xfrm>
            <a:off x="11034776" y="851168"/>
            <a:ext cx="748772" cy="591387"/>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市町村等</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説明会</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3/11</a:t>
            </a:r>
          </a:p>
        </p:txBody>
      </p:sp>
      <p:sp>
        <p:nvSpPr>
          <p:cNvPr id="77" name="四角形: 角を丸くする 76">
            <a:extLst>
              <a:ext uri="{FF2B5EF4-FFF2-40B4-BE49-F238E27FC236}">
                <a16:creationId xmlns:a16="http://schemas.microsoft.com/office/drawing/2014/main" id="{C981D678-F4F8-4F07-9EF8-B3BAFC41FE7E}"/>
              </a:ext>
            </a:extLst>
          </p:cNvPr>
          <p:cNvSpPr/>
          <p:nvPr/>
        </p:nvSpPr>
        <p:spPr>
          <a:xfrm>
            <a:off x="10239992" y="851167"/>
            <a:ext cx="748772" cy="560568"/>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latin typeface="Meiryo UI" panose="020B0604030504040204" pitchFamily="50" charset="-128"/>
                <a:ea typeface="Meiryo UI" panose="020B0604030504040204" pitchFamily="50" charset="-128"/>
              </a:rPr>
              <a:t>第２回</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保健所</a:t>
            </a:r>
            <a:endParaRPr kumimoji="1" lang="en-US" altLang="ja-JP" sz="900" b="1" dirty="0">
              <a:latin typeface="Meiryo UI" panose="020B0604030504040204" pitchFamily="50" charset="-128"/>
              <a:ea typeface="Meiryo UI" panose="020B0604030504040204" pitchFamily="50" charset="-128"/>
            </a:endParaRPr>
          </a:p>
          <a:p>
            <a:pPr algn="ctr"/>
            <a:r>
              <a:rPr kumimoji="1" lang="ja-JP" altLang="en-US" sz="900" b="1" dirty="0">
                <a:latin typeface="Meiryo UI" panose="020B0604030504040204" pitchFamily="50" charset="-128"/>
                <a:ea typeface="Meiryo UI" panose="020B0604030504040204" pitchFamily="50" charset="-128"/>
              </a:rPr>
              <a:t>連絡会</a:t>
            </a:r>
            <a:endParaRPr kumimoji="1" lang="en-US" altLang="ja-JP" sz="900" b="1" dirty="0">
              <a:latin typeface="Meiryo UI" panose="020B0604030504040204" pitchFamily="50" charset="-128"/>
              <a:ea typeface="Meiryo UI" panose="020B0604030504040204" pitchFamily="50" charset="-128"/>
            </a:endParaRPr>
          </a:p>
          <a:p>
            <a:pPr algn="ctr"/>
            <a:r>
              <a:rPr kumimoji="1" lang="en-US" altLang="ja-JP" sz="900" b="1" dirty="0">
                <a:latin typeface="Meiryo UI" panose="020B0604030504040204" pitchFamily="50" charset="-128"/>
                <a:ea typeface="Meiryo UI" panose="020B0604030504040204" pitchFamily="50" charset="-128"/>
              </a:rPr>
              <a:t>2/19</a:t>
            </a:r>
            <a:endParaRPr kumimoji="1" lang="ja-JP" altLang="en-US" sz="9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43095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1B02AA9D-97EC-46B2-94F9-A35868A644A5}"/>
              </a:ext>
            </a:extLst>
          </p:cNvPr>
          <p:cNvSpPr txBox="1"/>
          <p:nvPr/>
        </p:nvSpPr>
        <p:spPr>
          <a:xfrm>
            <a:off x="0" y="-10923"/>
            <a:ext cx="12192000" cy="400110"/>
          </a:xfrm>
          <a:prstGeom prst="rect">
            <a:avLst/>
          </a:prstGeom>
          <a:solidFill>
            <a:schemeClr val="accent1"/>
          </a:solidFill>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chemeClr val="bg1"/>
                </a:solidFill>
                <a:latin typeface="Meiryo UI" panose="020B0604030504040204" pitchFamily="50" charset="-128"/>
                <a:ea typeface="Meiryo UI" panose="020B0604030504040204" pitchFamily="50" charset="-128"/>
              </a:rPr>
              <a:t>❶</a:t>
            </a:r>
            <a:r>
              <a:rPr lang="en-US" altLang="ja-JP" sz="2000" b="1" dirty="0">
                <a:solidFill>
                  <a:schemeClr val="bg1"/>
                </a:solidFill>
                <a:latin typeface="Meiryo UI" panose="020B0604030504040204" pitchFamily="50" charset="-128"/>
                <a:ea typeface="Meiryo UI" panose="020B0604030504040204" pitchFamily="50" charset="-128"/>
              </a:rPr>
              <a:t>-5 </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令和</a:t>
            </a:r>
            <a:r>
              <a:rPr kumimoji="1" lang="en-US" altLang="ja-JP"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7</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年度　保健所圏域</a:t>
            </a:r>
            <a:r>
              <a:rPr lang="ja-JP" altLang="en-US" sz="2000" b="1" dirty="0">
                <a:solidFill>
                  <a:prstClr val="white"/>
                </a:solidFill>
                <a:latin typeface="Meiryo UI" panose="020B0604030504040204" pitchFamily="50" charset="-128"/>
                <a:ea typeface="Meiryo UI" panose="020B0604030504040204" pitchFamily="50" charset="-128"/>
              </a:rPr>
              <a:t>における</a:t>
            </a:r>
            <a:r>
              <a:rPr kumimoji="1" lang="ja-JP" altLang="en-US" sz="2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地域・職域連携推進関係会議の実施状況</a:t>
            </a:r>
          </a:p>
        </p:txBody>
      </p:sp>
      <p:sp>
        <p:nvSpPr>
          <p:cNvPr id="8" name="タイトル 1">
            <a:extLst>
              <a:ext uri="{FF2B5EF4-FFF2-40B4-BE49-F238E27FC236}">
                <a16:creationId xmlns:a16="http://schemas.microsoft.com/office/drawing/2014/main" id="{881CBE97-80D7-43F2-BC07-FE714CFDD047}"/>
              </a:ext>
            </a:extLst>
          </p:cNvPr>
          <p:cNvSpPr txBox="1">
            <a:spLocks/>
          </p:cNvSpPr>
          <p:nvPr/>
        </p:nvSpPr>
        <p:spPr>
          <a:xfrm>
            <a:off x="0" y="379254"/>
            <a:ext cx="12192000" cy="681450"/>
          </a:xfrm>
          <a:prstGeom prst="rect">
            <a:avLst/>
          </a:prstGeom>
          <a:solidFill>
            <a:schemeClr val="accent1">
              <a:lumMod val="60000"/>
              <a:lumOff val="40000"/>
            </a:schemeClr>
          </a:solidFill>
        </p:spPr>
        <p:txBody>
          <a:bodyPr vert="horz" lIns="63305" tIns="31652" rIns="63305" bIns="31652"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地域・職域連携推進関係会議は、全</a:t>
            </a:r>
            <a:r>
              <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18</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保健所圏域</a:t>
            </a:r>
            <a:r>
              <a:rPr lang="ja-JP" altLang="en-US" sz="2000" dirty="0">
                <a:latin typeface="HGP創英角ｺﾞｼｯｸUB" panose="020B0900000000000000" pitchFamily="50" charset="-128"/>
                <a:ea typeface="HGP創英角ｺﾞｼｯｸUB" panose="020B0900000000000000" pitchFamily="50" charset="-128"/>
              </a:rPr>
              <a:t>が開催され</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a:t>
            </a:r>
            <a:r>
              <a:rPr lang="ja-JP" altLang="en-US" sz="2000" dirty="0">
                <a:latin typeface="HGP創英角ｺﾞｼｯｸUB" panose="020B0900000000000000" pitchFamily="50" charset="-128"/>
                <a:ea typeface="HGP創英角ｺﾞｼｯｸUB" panose="020B0900000000000000" pitchFamily="50" charset="-128"/>
              </a:rPr>
              <a:t>多くの圏域において、</a:t>
            </a:r>
            <a:endParaRPr lang="en-US" altLang="ja-JP" sz="2000" dirty="0">
              <a:latin typeface="HGP創英角ｺﾞｼｯｸUB" panose="020B0900000000000000" pitchFamily="50" charset="-128"/>
              <a:ea typeface="HGP創英角ｺﾞｼｯｸUB" panose="020B0900000000000000" pitchFamily="50" charset="-128"/>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2000" dirty="0">
                <a:latin typeface="HGP創英角ｺﾞｼｯｸUB" panose="020B0900000000000000" pitchFamily="50" charset="-128"/>
                <a:ea typeface="HGP創英角ｺﾞｼｯｸUB" panose="020B0900000000000000" pitchFamily="50" charset="-128"/>
              </a:rPr>
              <a:t>　　　　　　　　　　　　　　　会議構成員が、</a:t>
            </a:r>
            <a:r>
              <a:rPr kumimoji="1" lang="ja-JP" altLang="en-US"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rPr>
              <a:t>課題意識を共有し、連携した取組みの実施について報告されている</a:t>
            </a:r>
            <a:endParaRPr kumimoji="1" lang="en-US" altLang="ja-JP" sz="2000" b="0" i="0" u="none" strike="noStrike" kern="1200" cap="none" spc="0" normalizeH="0" baseline="0" noProof="0" dirty="0">
              <a:ln>
                <a:noFill/>
              </a:ln>
              <a:effectLst/>
              <a:uLnTx/>
              <a:uFillTx/>
              <a:latin typeface="HGP創英角ｺﾞｼｯｸUB" panose="020B0900000000000000" pitchFamily="50" charset="-128"/>
              <a:ea typeface="HGP創英角ｺﾞｼｯｸUB" panose="020B0900000000000000" pitchFamily="50" charset="-128"/>
              <a:cs typeface="+mj-cs"/>
            </a:endParaRPr>
          </a:p>
        </p:txBody>
      </p:sp>
      <p:sp>
        <p:nvSpPr>
          <p:cNvPr id="9" name="スライド番号プレースホルダー 3">
            <a:extLst>
              <a:ext uri="{FF2B5EF4-FFF2-40B4-BE49-F238E27FC236}">
                <a16:creationId xmlns:a16="http://schemas.microsoft.com/office/drawing/2014/main" id="{B442E0A2-A054-4BFD-8DF6-E494CE22C068}"/>
              </a:ext>
            </a:extLst>
          </p:cNvPr>
          <p:cNvSpPr>
            <a:spLocks noGrp="1"/>
          </p:cNvSpPr>
          <p:nvPr>
            <p:ph type="sldNum" sz="quarter" idx="12"/>
          </p:nvPr>
        </p:nvSpPr>
        <p:spPr>
          <a:xfrm>
            <a:off x="9448800" y="6492875"/>
            <a:ext cx="2743200" cy="365125"/>
          </a:xfrm>
        </p:spPr>
        <p:txBody>
          <a:bodyPr/>
          <a:lstStyle/>
          <a:p>
            <a:fld id="{138760CC-92B4-40BA-9381-8DD67A3831C2}" type="slidenum">
              <a:rPr lang="ja-JP" altLang="en-US" sz="1500">
                <a:latin typeface="Meiryo UI" panose="020B0604030504040204" pitchFamily="50" charset="-128"/>
                <a:ea typeface="Meiryo UI" panose="020B0604030504040204" pitchFamily="50" charset="-128"/>
              </a:rPr>
              <a:t>9</a:t>
            </a:fld>
            <a:endParaRPr lang="ja-JP" altLang="en-US" sz="1500" dirty="0">
              <a:latin typeface="Meiryo UI" panose="020B0604030504040204" pitchFamily="50" charset="-128"/>
              <a:ea typeface="Meiryo UI" panose="020B0604030504040204" pitchFamily="50" charset="-128"/>
            </a:endParaRPr>
          </a:p>
        </p:txBody>
      </p:sp>
      <p:sp>
        <p:nvSpPr>
          <p:cNvPr id="10" name="テキスト ボックス 9">
            <a:extLst>
              <a:ext uri="{FF2B5EF4-FFF2-40B4-BE49-F238E27FC236}">
                <a16:creationId xmlns:a16="http://schemas.microsoft.com/office/drawing/2014/main" id="{6750BE28-6E17-4C42-A407-D00C026955CA}"/>
              </a:ext>
            </a:extLst>
          </p:cNvPr>
          <p:cNvSpPr txBox="1"/>
          <p:nvPr/>
        </p:nvSpPr>
        <p:spPr>
          <a:xfrm>
            <a:off x="3741431" y="1075831"/>
            <a:ext cx="5401355" cy="261610"/>
          </a:xfrm>
          <a:prstGeom prst="rect">
            <a:avLst/>
          </a:prstGeom>
          <a:noFill/>
        </p:spPr>
        <p:txBody>
          <a:bodyPr wrap="square" rtlCol="0" anchor="t" anchorCtr="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凡例</a:t>
            </a:r>
            <a:r>
              <a:rPr kumimoji="1" lang="en-US" altLang="ja-JP" sz="1100" b="1" dirty="0">
                <a:latin typeface="Meiryo UI" panose="020B0604030504040204" pitchFamily="50" charset="-128"/>
                <a:ea typeface="Meiryo UI" panose="020B0604030504040204" pitchFamily="50" charset="-128"/>
              </a:rPr>
              <a:t>】◎</a:t>
            </a:r>
            <a:r>
              <a:rPr kumimoji="1" lang="ja-JP" altLang="en-US" sz="1100" b="1" dirty="0">
                <a:latin typeface="Meiryo UI" panose="020B0604030504040204" pitchFamily="50" charset="-128"/>
                <a:ea typeface="Meiryo UI" panose="020B0604030504040204" pitchFamily="50" charset="-128"/>
              </a:rPr>
              <a:t>：協議会＋協議会以外開催、○：協議会のみ開催、●協議会以外のみ開催</a:t>
            </a:r>
            <a:endPar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n-cs"/>
            </a:endParaRPr>
          </a:p>
        </p:txBody>
      </p:sp>
      <p:pic>
        <p:nvPicPr>
          <p:cNvPr id="3" name="図 2">
            <a:extLst>
              <a:ext uri="{FF2B5EF4-FFF2-40B4-BE49-F238E27FC236}">
                <a16:creationId xmlns:a16="http://schemas.microsoft.com/office/drawing/2014/main" id="{68B2E763-5B6B-408E-A914-D4A0BE05C882}"/>
              </a:ext>
            </a:extLst>
          </p:cNvPr>
          <p:cNvPicPr>
            <a:picLocks noChangeAspect="1"/>
          </p:cNvPicPr>
          <p:nvPr/>
        </p:nvPicPr>
        <p:blipFill>
          <a:blip r:embed="rId3"/>
          <a:stretch>
            <a:fillRect/>
          </a:stretch>
        </p:blipFill>
        <p:spPr>
          <a:xfrm>
            <a:off x="892209" y="1337441"/>
            <a:ext cx="10407582" cy="5432171"/>
          </a:xfrm>
          <a:prstGeom prst="rect">
            <a:avLst/>
          </a:prstGeom>
        </p:spPr>
      </p:pic>
    </p:spTree>
    <p:extLst>
      <p:ext uri="{BB962C8B-B14F-4D97-AF65-F5344CB8AC3E}">
        <p14:creationId xmlns:p14="http://schemas.microsoft.com/office/powerpoint/2010/main" val="402326170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黄">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3949</TotalTime>
  <Words>4989</Words>
  <Application>Microsoft Office PowerPoint</Application>
  <PresentationFormat>ワイド画面</PresentationFormat>
  <Paragraphs>652</Paragraphs>
  <Slides>32</Slides>
  <Notes>21</Notes>
  <HiddenSlides>0</HiddenSlides>
  <MMClips>0</MMClips>
  <ScaleCrop>false</ScaleCrop>
  <HeadingPairs>
    <vt:vector size="6" baseType="variant">
      <vt:variant>
        <vt:lpstr>使用されているフォント</vt:lpstr>
      </vt:variant>
      <vt:variant>
        <vt:i4>17</vt:i4>
      </vt:variant>
      <vt:variant>
        <vt:lpstr>テーマ</vt:lpstr>
      </vt:variant>
      <vt:variant>
        <vt:i4>1</vt:i4>
      </vt:variant>
      <vt:variant>
        <vt:lpstr>スライド タイトル</vt:lpstr>
      </vt:variant>
      <vt:variant>
        <vt:i4>32</vt:i4>
      </vt:variant>
    </vt:vector>
  </HeadingPairs>
  <TitlesOfParts>
    <vt:vector size="50" baseType="lpstr">
      <vt:lpstr>BIZ UDPゴシック</vt:lpstr>
      <vt:lpstr>Extenda 40 Hecto</vt:lpstr>
      <vt:lpstr>HGP創英角ｺﾞｼｯｸUB</vt:lpstr>
      <vt:lpstr>HGS創英角ｺﾞｼｯｸUB</vt:lpstr>
      <vt:lpstr>Meiryo UI</vt:lpstr>
      <vt:lpstr>Microsoft JhengHei</vt:lpstr>
      <vt:lpstr>Microsoft YaHei UI</vt:lpstr>
      <vt:lpstr>ＭＳ Ｐゴシック</vt:lpstr>
      <vt:lpstr>ＭＳ ゴシック</vt:lpstr>
      <vt:lpstr>UD デジタル 教科書体 NK-B</vt:lpstr>
      <vt:lpstr>メイリオ</vt:lpstr>
      <vt:lpstr>游ゴシック</vt:lpstr>
      <vt:lpstr>游ゴシック Light</vt:lpstr>
      <vt:lpstr>游明朝</vt:lpstr>
      <vt:lpstr>Arial</vt:lpstr>
      <vt:lpstr>Calibri</vt:lpstr>
      <vt:lpstr>Open Sans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大阪府における健康寿命延伸に向けた取組について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
  <cp:lastModifiedBy>松井　麻優</cp:lastModifiedBy>
  <cp:revision>332</cp:revision>
  <cp:lastPrinted>2026-03-12T09:00:20Z</cp:lastPrinted>
  <dcterms:created xsi:type="dcterms:W3CDTF">2023-06-30T01:26:25Z</dcterms:created>
  <dcterms:modified xsi:type="dcterms:W3CDTF">2026-03-13T08:26:05Z</dcterms:modified>
</cp:coreProperties>
</file>