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502" r:id="rId2"/>
    <p:sldId id="259" r:id="rId3"/>
    <p:sldId id="500" r:id="rId4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松井　麻優" initials="松井　麻優" lastIdx="1" clrIdx="0">
    <p:extLst>
      <p:ext uri="{19B8F6BF-5375-455C-9EA6-DF929625EA0E}">
        <p15:presenceInfo xmlns:p15="http://schemas.microsoft.com/office/powerpoint/2012/main" userId="S::MatsuiMa@lan.pref.osaka.jp::057a08cb-1a84-46fa-be6a-4af2ecc5f8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20000"/>
    <a:srgbClr val="AFABAB"/>
    <a:srgbClr val="339966"/>
    <a:srgbClr val="00CC66"/>
    <a:srgbClr val="00CC99"/>
    <a:srgbClr val="FF5757"/>
    <a:srgbClr val="FF3F3F"/>
    <a:srgbClr val="F68426"/>
    <a:srgbClr val="FFF100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343" autoAdjust="0"/>
  </p:normalViewPr>
  <p:slideViewPr>
    <p:cSldViewPr snapToGrid="0">
      <p:cViewPr varScale="1">
        <p:scale>
          <a:sx n="97" d="100"/>
          <a:sy n="97" d="100"/>
        </p:scale>
        <p:origin x="12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C0F69-B4E7-45A3-9B4A-AA4F7A3E890D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3128E-7D9B-4884-B418-B7FA800BD2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20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E2E45-5428-4C30-B608-BA16078B29DD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17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F66B8-FC9C-45AC-9F06-88DF3B380D22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4114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41AB-C2C1-4349-9D34-CB7C16E8F414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90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D55C-F9B9-4340-9592-154BBEC6CD5E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18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9418-D8B6-48EA-8BF7-5440909AB9D6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282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5A8C-090F-40B6-BB04-E06E0659AA19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62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2DEE-0F8A-48F1-942F-947BF626EBCD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60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224-62D3-4476-A48A-0E102C05D475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21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63BB-825F-4249-A3E6-B88D4A04125A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43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F66B8-FC9C-45AC-9F06-88DF3B380D22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89418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1A30-35C6-48C3-ACCC-09593AB32367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13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F66B8-FC9C-45AC-9F06-88DF3B380D22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47889-481A-4A28-A259-1854CC7D7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81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B05EF12-3880-4D49-B207-FC251EDBEE90}"/>
              </a:ext>
            </a:extLst>
          </p:cNvPr>
          <p:cNvSpPr/>
          <p:nvPr/>
        </p:nvSpPr>
        <p:spPr>
          <a:xfrm>
            <a:off x="0" y="9284"/>
            <a:ext cx="12192000" cy="41638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健康づくり関連計画のベースライン値設定と次年度以降の</a:t>
            </a:r>
            <a:r>
              <a:rPr kumimoji="1" lang="en-US" altLang="ja-JP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進捗報告について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A24FBDA8-0D3D-4BEF-9CC2-8F302BB443CF}"/>
              </a:ext>
            </a:extLst>
          </p:cNvPr>
          <p:cNvSpPr txBox="1"/>
          <p:nvPr/>
        </p:nvSpPr>
        <p:spPr>
          <a:xfrm>
            <a:off x="0" y="425670"/>
            <a:ext cx="12192000" cy="15081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○健康づくり関連４計画（健康増進、食育推進、歯科口腔保健、がん対策推進）については、年度末の各審議会において、</a:t>
            </a:r>
            <a:endParaRPr kumimoji="1" lang="en-US" altLang="ja-JP" sz="1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計画の</a:t>
            </a:r>
            <a:r>
              <a:rPr kumimoji="1" lang="en-US" altLang="ja-JP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のため、目標項目の現状値について、報告している。</a:t>
            </a:r>
            <a:endParaRPr kumimoji="1" lang="en-US" altLang="ja-JP" sz="1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endParaRPr kumimoji="1" lang="en-US" altLang="ja-JP" sz="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○４計画のうち、３計画（健康増進、食育推進、歯科口腔保健）については、</a:t>
            </a:r>
            <a:r>
              <a:rPr kumimoji="1" lang="ja-JP" altLang="en-US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中間評価（令和</a:t>
            </a:r>
            <a:r>
              <a:rPr kumimoji="1" lang="en-US" altLang="ja-JP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</a:t>
            </a:r>
            <a:r>
              <a:rPr kumimoji="1" lang="ja-JP" altLang="en-US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年度）、最終評価（令和</a:t>
            </a:r>
            <a:r>
              <a:rPr kumimoji="1" lang="en-US" altLang="ja-JP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17</a:t>
            </a:r>
            <a:r>
              <a:rPr kumimoji="1" lang="ja-JP" altLang="en-US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年度）の際の比較に用いる</a:t>
            </a:r>
            <a:endParaRPr kumimoji="1" lang="en-US" altLang="ja-JP" sz="1400" u="sng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ja-JP" altLang="en-US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ベースライン値について</a:t>
            </a: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</a:t>
            </a:r>
            <a:r>
              <a:rPr kumimoji="1" lang="ja-JP" altLang="en-US" sz="1400" u="sng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本年度実施した大阪府健康づくり実態調査等の結果を用いる</a:t>
            </a: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としている。</a:t>
            </a:r>
            <a:endParaRPr kumimoji="1" lang="en-US" altLang="ja-JP" sz="1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endParaRPr kumimoji="1" lang="en-US" altLang="ja-JP" sz="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○国の健康日本</a:t>
            </a:r>
            <a:r>
              <a:rPr kumimoji="1" lang="en-US" altLang="ja-JP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</a:t>
            </a: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においても、ベースライン値設定のための大規模調査を令和４年度に実施し、令和７年度に大規模調査を踏まえた考え方を</a:t>
            </a:r>
            <a:endParaRPr kumimoji="1" lang="en-US" altLang="ja-JP" sz="14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提示するとされていたが、現時点では示されていない（公表は令和８年度予定）。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236347-349B-470B-88F9-B58535E3647C}"/>
              </a:ext>
            </a:extLst>
          </p:cNvPr>
          <p:cNvSpPr txBox="1"/>
          <p:nvPr/>
        </p:nvSpPr>
        <p:spPr>
          <a:xfrm>
            <a:off x="442245" y="2711337"/>
            <a:ext cx="10366401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❶目標項目の評価のためのベースライン値の設定について（案）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中間評価及び最終評価の際に用いる比較値（ベースライン値）については、令和６（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2024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）年度までの最新値とすることとしている。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➋目標値の見直しについて（案）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下記の目標項目について、計画策定時に設定した目標値の見直しを行ってはどうか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・ 他計画の目標を引用している項目で、計画策定時点で具体的目標値が未定であった項目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・ 引用元の計画において目標値等が見直されている項目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・ ベースライン値を確認後に具体的数値を設定することとしていた項目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・ ベースライン値が既に目標値に到達している項目</a:t>
            </a:r>
            <a:endParaRPr lang="ja-JP" altLang="en-US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633BD71-2809-4408-ACDF-28F115ABD795}"/>
              </a:ext>
            </a:extLst>
          </p:cNvPr>
          <p:cNvSpPr txBox="1"/>
          <p:nvPr/>
        </p:nvSpPr>
        <p:spPr>
          <a:xfrm>
            <a:off x="117952" y="2026103"/>
            <a:ext cx="922127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１．健康日本</a:t>
            </a:r>
            <a:r>
              <a:rPr kumimoji="1" lang="en-US" altLang="ja-JP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（第三次）の目標項目のベースライン値設定について（案）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A3B65D-5404-4C54-949D-4EED10ACAFDC}"/>
              </a:ext>
            </a:extLst>
          </p:cNvPr>
          <p:cNvSpPr txBox="1"/>
          <p:nvPr/>
        </p:nvSpPr>
        <p:spPr>
          <a:xfrm>
            <a:off x="371656" y="2368720"/>
            <a:ext cx="11697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国の「</a:t>
            </a:r>
            <a:r>
              <a:rPr kumimoji="1" lang="zh-TW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第５回 健康日本</a:t>
            </a:r>
            <a:r>
              <a:rPr kumimoji="1" lang="en-US" altLang="zh-TW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</a:t>
            </a:r>
            <a:r>
              <a:rPr kumimoji="1" lang="zh-TW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（第三次）推進専門委員会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（令和７年１２月２３日）」では、現在、下記点について、今後の方向性が示されている。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7ABFE3D-01CF-45E7-9F7F-702771F9E9A1}"/>
              </a:ext>
            </a:extLst>
          </p:cNvPr>
          <p:cNvSpPr txBox="1"/>
          <p:nvPr/>
        </p:nvSpPr>
        <p:spPr>
          <a:xfrm>
            <a:off x="117952" y="4789657"/>
            <a:ext cx="9221274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２．国の状況を踏まえた健康づくり３計画への対応（案）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CCEBD1B-FBC9-4DA5-A29F-46D66DDD14A0}"/>
              </a:ext>
            </a:extLst>
          </p:cNvPr>
          <p:cNvSpPr txBox="1"/>
          <p:nvPr/>
        </p:nvSpPr>
        <p:spPr>
          <a:xfrm>
            <a:off x="442245" y="5207841"/>
            <a:ext cx="10366401" cy="150810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❶目標項目の評価のためのベースライン値の設定について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ja-JP" altLang="en-US" sz="1400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中間評価及び最終評価の際に用いる比較値（ベースライン値）については、令和６年度までの最新値として設定する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（国の考え方が変更された場合は、改めて、協議会に報告の上、設定）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➋目標値の見直しについて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第４次大阪府健康増進計画に記載のとおり、</a:t>
            </a:r>
            <a:r>
              <a:rPr lang="ja-JP" altLang="en-US" sz="1400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計画中間年の令和１１年度に点検・見直しを実施する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（計画策定時より、時間があまり経過していないため 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DC93300F-7EAB-4625-AFE3-1F0DF3927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174348"/>
              </p:ext>
            </p:extLst>
          </p:nvPr>
        </p:nvGraphicFramePr>
        <p:xfrm>
          <a:off x="9339226" y="113133"/>
          <a:ext cx="2730325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57">
                  <a:extLst>
                    <a:ext uri="{9D8B030D-6E8A-4147-A177-3AD203B41FA5}">
                      <a16:colId xmlns:a16="http://schemas.microsoft.com/office/drawing/2014/main" val="1845002423"/>
                    </a:ext>
                  </a:extLst>
                </a:gridCol>
                <a:gridCol w="1970468">
                  <a:extLst>
                    <a:ext uri="{9D8B030D-6E8A-4147-A177-3AD203B41FA5}">
                      <a16:colId xmlns:a16="http://schemas.microsoft.com/office/drawing/2014/main" val="241198349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資料２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令和８年３月</a:t>
                      </a:r>
                      <a:r>
                        <a:rPr kumimoji="1" lang="en-US" altLang="ja-JP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  <a:r>
                        <a:rPr kumimoji="1" lang="ja-JP" altLang="en-US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endParaRPr kumimoji="1" lang="en-US" altLang="ja-JP" sz="1000" spc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974825"/>
                  </a:ext>
                </a:extLst>
              </a:tr>
              <a:tr h="11779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令和７年度第１回</a:t>
                      </a:r>
                      <a:endParaRPr lang="en-US" altLang="ja-JP" sz="1000" spc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spc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大阪府地域職域連携推進協議会</a:t>
                      </a:r>
                      <a:endParaRPr kumimoji="1" lang="ja-JP" altLang="en-US" sz="1000" spc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064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71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01A7934-C419-423D-8C25-F7FBA8105F97}"/>
              </a:ext>
            </a:extLst>
          </p:cNvPr>
          <p:cNvSpPr txBox="1"/>
          <p:nvPr/>
        </p:nvSpPr>
        <p:spPr>
          <a:xfrm>
            <a:off x="9932326" y="92334"/>
            <a:ext cx="1116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健康づくり課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236347-349B-470B-88F9-B58535E3647C}"/>
              </a:ext>
            </a:extLst>
          </p:cNvPr>
          <p:cNvSpPr txBox="1"/>
          <p:nvPr/>
        </p:nvSpPr>
        <p:spPr>
          <a:xfrm>
            <a:off x="219289" y="963122"/>
            <a:ext cx="11713631" cy="30777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〇次年度は、ベースライン値について、令和６年度までの最新値を設定し、進捗報告する。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0BB02E3-5470-46F8-958F-114052C90961}"/>
              </a:ext>
            </a:extLst>
          </p:cNvPr>
          <p:cNvSpPr txBox="1"/>
          <p:nvPr/>
        </p:nvSpPr>
        <p:spPr>
          <a:xfrm>
            <a:off x="61519" y="528925"/>
            <a:ext cx="9221274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３．次年度以降の</a:t>
            </a:r>
            <a:r>
              <a:rPr kumimoji="1" lang="en-US" altLang="ja-JP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進捗報告について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96B3189-CA35-4805-A259-7F99741DC035}"/>
              </a:ext>
            </a:extLst>
          </p:cNvPr>
          <p:cNvSpPr/>
          <p:nvPr/>
        </p:nvSpPr>
        <p:spPr>
          <a:xfrm>
            <a:off x="0" y="9284"/>
            <a:ext cx="12192000" cy="41638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健康づくり関連計画のベースライン値設定と次年度以降の</a:t>
            </a:r>
            <a:r>
              <a:rPr kumimoji="1" lang="en-US" altLang="ja-JP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進捗報告について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5129CE26-5EF4-4EC1-A701-866E61C94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577472"/>
              </p:ext>
            </p:extLst>
          </p:nvPr>
        </p:nvGraphicFramePr>
        <p:xfrm>
          <a:off x="682069" y="5218040"/>
          <a:ext cx="9347198" cy="1524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657">
                  <a:extLst>
                    <a:ext uri="{9D8B030D-6E8A-4147-A177-3AD203B41FA5}">
                      <a16:colId xmlns:a16="http://schemas.microsoft.com/office/drawing/2014/main" val="3975616314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3662484612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881693830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550485902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2140906146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226470710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350267483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2070201604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3026647111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3214001403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2165300922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2996268274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949235484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2244533931"/>
                    </a:ext>
                  </a:extLst>
                </a:gridCol>
              </a:tblGrid>
              <a:tr h="2443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R6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R9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2028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R10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2029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R11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R12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2031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R13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2032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R14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2033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R15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2034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R16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2035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R17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2036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R18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2037</a:t>
                      </a:r>
                    </a:p>
                    <a:p>
                      <a:pPr algn="ctr"/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R19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721" marR="55721" marT="27861" marB="27861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99484"/>
                  </a:ext>
                </a:extLst>
              </a:tr>
              <a:tr h="1255407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5721" marR="55721" marT="27861" marB="2786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515176"/>
                  </a:ext>
                </a:extLst>
              </a:tr>
            </a:tbl>
          </a:graphicData>
        </a:graphic>
      </p:graphicFrame>
      <p:sp>
        <p:nvSpPr>
          <p:cNvPr id="18" name="角丸四角形 21">
            <a:extLst>
              <a:ext uri="{FF2B5EF4-FFF2-40B4-BE49-F238E27FC236}">
                <a16:creationId xmlns:a16="http://schemas.microsoft.com/office/drawing/2014/main" id="{0804D577-887C-483F-A85D-0A43EB3CAB7E}"/>
              </a:ext>
            </a:extLst>
          </p:cNvPr>
          <p:cNvSpPr/>
          <p:nvPr/>
        </p:nvSpPr>
        <p:spPr>
          <a:xfrm>
            <a:off x="1493566" y="5870596"/>
            <a:ext cx="469278" cy="349333"/>
          </a:xfrm>
          <a:prstGeom prst="roundRect">
            <a:avLst/>
          </a:prstGeom>
          <a:solidFill>
            <a:srgbClr val="FF0066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13" b="1" dirty="0">
                <a:solidFill>
                  <a:schemeClr val="bg1"/>
                </a:solidFill>
                <a:latin typeface="+mn-ea"/>
              </a:rPr>
              <a:t>結果公表</a:t>
            </a:r>
          </a:p>
        </p:txBody>
      </p:sp>
      <p:sp>
        <p:nvSpPr>
          <p:cNvPr id="19" name="角丸四角形 21">
            <a:extLst>
              <a:ext uri="{FF2B5EF4-FFF2-40B4-BE49-F238E27FC236}">
                <a16:creationId xmlns:a16="http://schemas.microsoft.com/office/drawing/2014/main" id="{B933E181-45B3-4E77-BC5E-6DD51B1814BE}"/>
              </a:ext>
            </a:extLst>
          </p:cNvPr>
          <p:cNvSpPr/>
          <p:nvPr/>
        </p:nvSpPr>
        <p:spPr>
          <a:xfrm>
            <a:off x="1330847" y="6375047"/>
            <a:ext cx="648374" cy="367482"/>
          </a:xfrm>
          <a:prstGeom prst="roundRect">
            <a:avLst/>
          </a:prstGeom>
          <a:solidFill>
            <a:srgbClr val="0070C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53" b="1" dirty="0">
                <a:solidFill>
                  <a:schemeClr val="bg1"/>
                </a:solidFill>
                <a:latin typeface="+mn-ea"/>
              </a:rPr>
              <a:t>大規模調査</a:t>
            </a:r>
            <a:endParaRPr lang="en-US" altLang="ja-JP" sz="853" b="1" dirty="0"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EDDBC647-0BA2-4CA2-B445-AF449F55DD02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1655034" y="6189933"/>
            <a:ext cx="60353" cy="18511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EFBAE8DA-3261-4D06-9497-82E06F6BA4CB}"/>
              </a:ext>
            </a:extLst>
          </p:cNvPr>
          <p:cNvSpPr/>
          <p:nvPr/>
        </p:nvSpPr>
        <p:spPr>
          <a:xfrm>
            <a:off x="2073390" y="5737624"/>
            <a:ext cx="596422" cy="34933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731" b="1" dirty="0">
                <a:latin typeface="+mn-ea"/>
              </a:rPr>
              <a:t>ベースライン値</a:t>
            </a:r>
            <a:endParaRPr lang="en-US" altLang="ja-JP" sz="731" b="1" dirty="0">
              <a:latin typeface="+mn-ea"/>
            </a:endParaRPr>
          </a:p>
          <a:p>
            <a:pPr algn="ctr"/>
            <a:r>
              <a:rPr lang="ja-JP" altLang="en-US" sz="731" b="1" dirty="0">
                <a:latin typeface="+mn-ea"/>
              </a:rPr>
              <a:t>設定</a:t>
            </a:r>
          </a:p>
        </p:txBody>
      </p:sp>
      <p:sp>
        <p:nvSpPr>
          <p:cNvPr id="23" name="角丸四角形 21">
            <a:extLst>
              <a:ext uri="{FF2B5EF4-FFF2-40B4-BE49-F238E27FC236}">
                <a16:creationId xmlns:a16="http://schemas.microsoft.com/office/drawing/2014/main" id="{2CA38F4D-5FB7-47D3-84E0-258AD3CE0814}"/>
              </a:ext>
            </a:extLst>
          </p:cNvPr>
          <p:cNvSpPr/>
          <p:nvPr/>
        </p:nvSpPr>
        <p:spPr>
          <a:xfrm>
            <a:off x="3541730" y="5837742"/>
            <a:ext cx="469278" cy="349333"/>
          </a:xfrm>
          <a:prstGeom prst="roundRect">
            <a:avLst/>
          </a:prstGeom>
          <a:solidFill>
            <a:srgbClr val="FF0066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13" b="1" dirty="0">
                <a:solidFill>
                  <a:schemeClr val="bg1"/>
                </a:solidFill>
                <a:latin typeface="+mn-ea"/>
              </a:rPr>
              <a:t>結果公表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801130D0-82C1-45E8-8818-6566384967E4}"/>
              </a:ext>
            </a:extLst>
          </p:cNvPr>
          <p:cNvCxnSpPr>
            <a:cxnSpLocks/>
          </p:cNvCxnSpPr>
          <p:nvPr/>
        </p:nvCxnSpPr>
        <p:spPr>
          <a:xfrm flipV="1">
            <a:off x="3718074" y="6208523"/>
            <a:ext cx="155203" cy="18511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角丸四角形 21">
            <a:extLst>
              <a:ext uri="{FF2B5EF4-FFF2-40B4-BE49-F238E27FC236}">
                <a16:creationId xmlns:a16="http://schemas.microsoft.com/office/drawing/2014/main" id="{13DA9860-4A95-4B34-82D1-D97088FF34C1}"/>
              </a:ext>
            </a:extLst>
          </p:cNvPr>
          <p:cNvSpPr/>
          <p:nvPr/>
        </p:nvSpPr>
        <p:spPr>
          <a:xfrm>
            <a:off x="4099551" y="5714993"/>
            <a:ext cx="614197" cy="4314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731" b="1" dirty="0">
                <a:latin typeface="+mn-ea"/>
              </a:rPr>
              <a:t>中間</a:t>
            </a:r>
            <a:endParaRPr lang="en-US" altLang="ja-JP" sz="731" b="1" dirty="0">
              <a:latin typeface="+mn-ea"/>
            </a:endParaRPr>
          </a:p>
          <a:p>
            <a:pPr algn="ctr"/>
            <a:r>
              <a:rPr lang="ja-JP" altLang="en-US" sz="731" b="1" dirty="0">
                <a:latin typeface="+mn-ea"/>
              </a:rPr>
              <a:t>評価</a:t>
            </a:r>
          </a:p>
        </p:txBody>
      </p:sp>
      <p:sp>
        <p:nvSpPr>
          <p:cNvPr id="28" name="角丸四角形 21">
            <a:extLst>
              <a:ext uri="{FF2B5EF4-FFF2-40B4-BE49-F238E27FC236}">
                <a16:creationId xmlns:a16="http://schemas.microsoft.com/office/drawing/2014/main" id="{222AE0A7-C23E-495F-A921-CF519A1A9B74}"/>
              </a:ext>
            </a:extLst>
          </p:cNvPr>
          <p:cNvSpPr/>
          <p:nvPr/>
        </p:nvSpPr>
        <p:spPr>
          <a:xfrm>
            <a:off x="7418165" y="5847987"/>
            <a:ext cx="469278" cy="349333"/>
          </a:xfrm>
          <a:prstGeom prst="roundRect">
            <a:avLst/>
          </a:prstGeom>
          <a:solidFill>
            <a:srgbClr val="FF0066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13" b="1" dirty="0">
                <a:solidFill>
                  <a:schemeClr val="bg1"/>
                </a:solidFill>
                <a:latin typeface="+mn-ea"/>
              </a:rPr>
              <a:t>結果公表</a:t>
            </a:r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2FA11439-D9E9-41DF-AC00-EE51D5F0CCB6}"/>
              </a:ext>
            </a:extLst>
          </p:cNvPr>
          <p:cNvCxnSpPr>
            <a:cxnSpLocks/>
          </p:cNvCxnSpPr>
          <p:nvPr/>
        </p:nvCxnSpPr>
        <p:spPr>
          <a:xfrm flipV="1">
            <a:off x="7635060" y="6196566"/>
            <a:ext cx="149901" cy="18511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角丸四角形 21">
            <a:extLst>
              <a:ext uri="{FF2B5EF4-FFF2-40B4-BE49-F238E27FC236}">
                <a16:creationId xmlns:a16="http://schemas.microsoft.com/office/drawing/2014/main" id="{37205D8C-0596-478E-83C9-B02C35FBED27}"/>
              </a:ext>
            </a:extLst>
          </p:cNvPr>
          <p:cNvSpPr/>
          <p:nvPr/>
        </p:nvSpPr>
        <p:spPr>
          <a:xfrm>
            <a:off x="8045874" y="5737624"/>
            <a:ext cx="665170" cy="4314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731" b="1" dirty="0">
                <a:latin typeface="+mn-ea"/>
              </a:rPr>
              <a:t>最終</a:t>
            </a:r>
            <a:endParaRPr lang="en-US" altLang="ja-JP" sz="731" b="1" dirty="0">
              <a:latin typeface="+mn-ea"/>
            </a:endParaRPr>
          </a:p>
          <a:p>
            <a:pPr algn="ctr"/>
            <a:r>
              <a:rPr lang="ja-JP" altLang="en-US" sz="731" b="1" dirty="0">
                <a:latin typeface="+mn-ea"/>
              </a:rPr>
              <a:t>評価</a:t>
            </a:r>
            <a:endParaRPr lang="en-US" altLang="ja-JP" sz="731" b="1" dirty="0">
              <a:latin typeface="+mn-ea"/>
            </a:endParaRPr>
          </a:p>
          <a:p>
            <a:pPr algn="ctr"/>
            <a:r>
              <a:rPr lang="en-US" altLang="ja-JP" sz="731" b="1" dirty="0">
                <a:latin typeface="+mn-ea"/>
              </a:rPr>
              <a:t>/</a:t>
            </a:r>
            <a:r>
              <a:rPr lang="ja-JP" altLang="en-US" sz="731" b="1" dirty="0">
                <a:latin typeface="+mn-ea"/>
              </a:rPr>
              <a:t>計画改定</a:t>
            </a:r>
          </a:p>
        </p:txBody>
      </p:sp>
      <p:sp>
        <p:nvSpPr>
          <p:cNvPr id="32" name="矢印: 五方向 31">
            <a:extLst>
              <a:ext uri="{FF2B5EF4-FFF2-40B4-BE49-F238E27FC236}">
                <a16:creationId xmlns:a16="http://schemas.microsoft.com/office/drawing/2014/main" id="{C34A5C3D-D544-4E09-B16D-9C8A1F02604F}"/>
              </a:ext>
            </a:extLst>
          </p:cNvPr>
          <p:cNvSpPr/>
          <p:nvPr/>
        </p:nvSpPr>
        <p:spPr>
          <a:xfrm>
            <a:off x="677540" y="5479478"/>
            <a:ext cx="7989232" cy="241634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63" dirty="0">
                <a:latin typeface="+mn-ea"/>
              </a:rPr>
              <a:t>第</a:t>
            </a:r>
            <a:r>
              <a:rPr lang="en-US" altLang="ja-JP" sz="1463" dirty="0">
                <a:latin typeface="+mn-ea"/>
              </a:rPr>
              <a:t>4</a:t>
            </a:r>
            <a:r>
              <a:rPr lang="ja-JP" altLang="en-US" sz="1463" dirty="0">
                <a:latin typeface="+mn-ea"/>
              </a:rPr>
              <a:t>次大阪府健康増進計画</a:t>
            </a:r>
            <a:endParaRPr kumimoji="1" lang="ja-JP" altLang="en-US" sz="1463" dirty="0">
              <a:latin typeface="+mn-ea"/>
            </a:endParaRPr>
          </a:p>
        </p:txBody>
      </p:sp>
      <p:sp>
        <p:nvSpPr>
          <p:cNvPr id="33" name="矢印: 五方向 32">
            <a:extLst>
              <a:ext uri="{FF2B5EF4-FFF2-40B4-BE49-F238E27FC236}">
                <a16:creationId xmlns:a16="http://schemas.microsoft.com/office/drawing/2014/main" id="{DC90D61E-B55E-44F9-9A21-FC3557FFBCED}"/>
              </a:ext>
            </a:extLst>
          </p:cNvPr>
          <p:cNvSpPr/>
          <p:nvPr/>
        </p:nvSpPr>
        <p:spPr>
          <a:xfrm>
            <a:off x="8755315" y="5519127"/>
            <a:ext cx="1319880" cy="241634"/>
          </a:xfrm>
          <a:prstGeom prst="homePlate">
            <a:avLst/>
          </a:prstGeom>
          <a:solidFill>
            <a:srgbClr val="FC70F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63" dirty="0">
                <a:latin typeface="+mn-ea"/>
              </a:rPr>
              <a:t>第</a:t>
            </a:r>
            <a:r>
              <a:rPr lang="en-US" altLang="ja-JP" sz="1463" dirty="0">
                <a:latin typeface="+mn-ea"/>
              </a:rPr>
              <a:t>5</a:t>
            </a:r>
            <a:r>
              <a:rPr lang="ja-JP" altLang="en-US" sz="1463" dirty="0">
                <a:latin typeface="+mn-ea"/>
              </a:rPr>
              <a:t>次</a:t>
            </a:r>
            <a:endParaRPr kumimoji="1" lang="ja-JP" altLang="en-US" sz="1463" dirty="0">
              <a:latin typeface="+mn-ea"/>
            </a:endParaRPr>
          </a:p>
        </p:txBody>
      </p: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6A09B74C-4C13-4F47-9E58-181488FA1DC1}"/>
              </a:ext>
            </a:extLst>
          </p:cNvPr>
          <p:cNvCxnSpPr>
            <a:cxnSpLocks/>
          </p:cNvCxnSpPr>
          <p:nvPr/>
        </p:nvCxnSpPr>
        <p:spPr>
          <a:xfrm flipV="1">
            <a:off x="7887443" y="5823554"/>
            <a:ext cx="166712" cy="17783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6EB925BD-72DF-4F34-86ED-F3EC920B5254}"/>
              </a:ext>
            </a:extLst>
          </p:cNvPr>
          <p:cNvCxnSpPr>
            <a:cxnSpLocks/>
          </p:cNvCxnSpPr>
          <p:nvPr/>
        </p:nvCxnSpPr>
        <p:spPr>
          <a:xfrm flipV="1">
            <a:off x="1943828" y="5912291"/>
            <a:ext cx="166712" cy="17783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2826E30D-5705-43E3-88D9-5B5EE71BAF24}"/>
              </a:ext>
            </a:extLst>
          </p:cNvPr>
          <p:cNvCxnSpPr>
            <a:cxnSpLocks/>
          </p:cNvCxnSpPr>
          <p:nvPr/>
        </p:nvCxnSpPr>
        <p:spPr>
          <a:xfrm flipV="1">
            <a:off x="4007746" y="5832980"/>
            <a:ext cx="138416" cy="15596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85B16B3-F18B-4CB7-9D4E-93354415DDB9}"/>
              </a:ext>
            </a:extLst>
          </p:cNvPr>
          <p:cNvSpPr txBox="1"/>
          <p:nvPr/>
        </p:nvSpPr>
        <p:spPr>
          <a:xfrm>
            <a:off x="262603" y="4844689"/>
            <a:ext cx="4814417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参考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大規模調査と中間評価、最終評価のスケジュール</a:t>
            </a:r>
          </a:p>
        </p:txBody>
      </p:sp>
      <p:sp>
        <p:nvSpPr>
          <p:cNvPr id="43" name="角丸四角形 21">
            <a:extLst>
              <a:ext uri="{FF2B5EF4-FFF2-40B4-BE49-F238E27FC236}">
                <a16:creationId xmlns:a16="http://schemas.microsoft.com/office/drawing/2014/main" id="{D71FA685-E835-4C09-AF41-02AE83AD0D79}"/>
              </a:ext>
            </a:extLst>
          </p:cNvPr>
          <p:cNvSpPr/>
          <p:nvPr/>
        </p:nvSpPr>
        <p:spPr>
          <a:xfrm>
            <a:off x="3359372" y="6382217"/>
            <a:ext cx="648374" cy="367482"/>
          </a:xfrm>
          <a:prstGeom prst="roundRect">
            <a:avLst/>
          </a:prstGeom>
          <a:solidFill>
            <a:srgbClr val="0070C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53" b="1" dirty="0">
                <a:solidFill>
                  <a:schemeClr val="bg1"/>
                </a:solidFill>
                <a:latin typeface="+mn-ea"/>
              </a:rPr>
              <a:t>大規模調査</a:t>
            </a:r>
            <a:endParaRPr lang="en-US" altLang="ja-JP" sz="853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4" name="角丸四角形 21">
            <a:extLst>
              <a:ext uri="{FF2B5EF4-FFF2-40B4-BE49-F238E27FC236}">
                <a16:creationId xmlns:a16="http://schemas.microsoft.com/office/drawing/2014/main" id="{32A3011F-5A80-41EC-AE6E-483FB6FA691C}"/>
              </a:ext>
            </a:extLst>
          </p:cNvPr>
          <p:cNvSpPr/>
          <p:nvPr/>
        </p:nvSpPr>
        <p:spPr>
          <a:xfrm>
            <a:off x="7310873" y="6382217"/>
            <a:ext cx="648374" cy="367482"/>
          </a:xfrm>
          <a:prstGeom prst="roundRect">
            <a:avLst/>
          </a:prstGeom>
          <a:solidFill>
            <a:srgbClr val="0070C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853" b="1" dirty="0">
                <a:solidFill>
                  <a:schemeClr val="bg1"/>
                </a:solidFill>
                <a:latin typeface="+mn-ea"/>
              </a:rPr>
              <a:t>大規模調査</a:t>
            </a:r>
            <a:endParaRPr lang="en-US" altLang="ja-JP" sz="853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37E4C93-E077-44CE-912F-8173C78D1722}"/>
              </a:ext>
            </a:extLst>
          </p:cNvPr>
          <p:cNvSpPr txBox="1"/>
          <p:nvPr/>
        </p:nvSpPr>
        <p:spPr>
          <a:xfrm>
            <a:off x="217668" y="1359307"/>
            <a:ext cx="4814417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本年度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令和７年度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進捗報告（例）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A31C28D-97BD-4242-8923-8E7CDE062694}"/>
              </a:ext>
            </a:extLst>
          </p:cNvPr>
          <p:cNvSpPr txBox="1"/>
          <p:nvPr/>
        </p:nvSpPr>
        <p:spPr>
          <a:xfrm>
            <a:off x="6017191" y="1351296"/>
            <a:ext cx="4814417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来年度（予定）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令和８年度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PDCA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進捗報告（例）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BD52DAB-4DA5-4D10-A2F4-CF323144C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188495"/>
              </p:ext>
            </p:extLst>
          </p:nvPr>
        </p:nvGraphicFramePr>
        <p:xfrm>
          <a:off x="245981" y="2333858"/>
          <a:ext cx="540427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4319">
                  <a:extLst>
                    <a:ext uri="{9D8B030D-6E8A-4147-A177-3AD203B41FA5}">
                      <a16:colId xmlns:a16="http://schemas.microsoft.com/office/drawing/2014/main" val="2901895147"/>
                    </a:ext>
                  </a:extLst>
                </a:gridCol>
                <a:gridCol w="986813">
                  <a:extLst>
                    <a:ext uri="{9D8B030D-6E8A-4147-A177-3AD203B41FA5}">
                      <a16:colId xmlns:a16="http://schemas.microsoft.com/office/drawing/2014/main" val="1216015092"/>
                    </a:ext>
                  </a:extLst>
                </a:gridCol>
                <a:gridCol w="1329394">
                  <a:extLst>
                    <a:ext uri="{9D8B030D-6E8A-4147-A177-3AD203B41FA5}">
                      <a16:colId xmlns:a16="http://schemas.microsoft.com/office/drawing/2014/main" val="4218765250"/>
                    </a:ext>
                  </a:extLst>
                </a:gridCol>
                <a:gridCol w="933744">
                  <a:extLst>
                    <a:ext uri="{9D8B030D-6E8A-4147-A177-3AD203B41FA5}">
                      <a16:colId xmlns:a16="http://schemas.microsoft.com/office/drawing/2014/main" val="2060538620"/>
                    </a:ext>
                  </a:extLst>
                </a:gridCol>
              </a:tblGrid>
              <a:tr h="3786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個別目標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計画策定時の値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12480"/>
                  </a:ext>
                </a:extLst>
              </a:tr>
              <a:tr h="6698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運動習慣のある者（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分以上、週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回以上の運動を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年以上行っている者）の割合の増加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大阪府健康づくり実態調査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36.2%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●●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●％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lang="en-US" altLang="ja-JP" sz="1000" b="1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HG丸ｺﾞｼｯｸM-PRO"/>
                        </a:rPr>
                        <a:t>(R7)</a:t>
                      </a:r>
                      <a:r>
                        <a:rPr lang="ja-JP" altLang="en-US" sz="1000" b="1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HG丸ｺﾞｼｯｸM-PRO"/>
                        </a:rPr>
                        <a:t>［△］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40%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108480"/>
                  </a:ext>
                </a:extLst>
              </a:tr>
              <a:tr h="6698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日常生活における歩数の増加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（男性：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20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～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64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歳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大阪府民の栄養・健康状況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（国民健康・栄養調査から算出）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8,733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（</a:t>
                      </a:r>
                      <a:r>
                        <a:rPr lang="en-US" altLang="ja-JP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H29-R1</a:t>
                      </a: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平均）</a:t>
                      </a:r>
                      <a:endParaRPr lang="ja-JP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R4-R6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の結果を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R9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年度に公表予定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9,000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620198"/>
                  </a:ext>
                </a:extLst>
              </a:tr>
              <a:tr h="6698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日常生活における歩数の増加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（男性：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歳以上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大阪府民の栄養・健康状況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（国民健康・栄養調査から算出）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6,180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  <a:p>
                      <a:pPr algn="ctr" fontAlgn="auto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（</a:t>
                      </a:r>
                      <a:r>
                        <a:rPr lang="en-US" altLang="ja-JP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H29-R1</a:t>
                      </a: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平均）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R4-R6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の結果を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R9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年度に公表予定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550177"/>
                  </a:ext>
                </a:extLst>
              </a:tr>
            </a:tbl>
          </a:graphicData>
        </a:graphic>
      </p:graphicFrame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A3C9C275-6B67-4F4B-BA75-C25B0DC68A0D}"/>
              </a:ext>
            </a:extLst>
          </p:cNvPr>
          <p:cNvSpPr/>
          <p:nvPr/>
        </p:nvSpPr>
        <p:spPr>
          <a:xfrm>
            <a:off x="5751206" y="2950244"/>
            <a:ext cx="243840" cy="13297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8562D21-DA8E-4798-965E-8BDA44ABECB0}"/>
              </a:ext>
            </a:extLst>
          </p:cNvPr>
          <p:cNvSpPr txBox="1"/>
          <p:nvPr/>
        </p:nvSpPr>
        <p:spPr>
          <a:xfrm>
            <a:off x="3757671" y="2044494"/>
            <a:ext cx="1982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○：改善　△：維持・悪化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5A063AB8-8C63-4212-845F-5B881CDB7E02}"/>
              </a:ext>
            </a:extLst>
          </p:cNvPr>
          <p:cNvSpPr txBox="1"/>
          <p:nvPr/>
        </p:nvSpPr>
        <p:spPr>
          <a:xfrm>
            <a:off x="6076104" y="1674157"/>
            <a:ext cx="5952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○「計画策定時の値」を「ベースライン値」に置き換え。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ベースライン値は、令和８年度時点での、令和６年度までの最新値を設定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2" name="表 9">
            <a:extLst>
              <a:ext uri="{FF2B5EF4-FFF2-40B4-BE49-F238E27FC236}">
                <a16:creationId xmlns:a16="http://schemas.microsoft.com/office/drawing/2014/main" id="{C8EA275D-D247-4EB8-896E-A69D0875E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704251"/>
              </p:ext>
            </p:extLst>
          </p:nvPr>
        </p:nvGraphicFramePr>
        <p:xfrm>
          <a:off x="6196956" y="2430782"/>
          <a:ext cx="540427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4915">
                  <a:extLst>
                    <a:ext uri="{9D8B030D-6E8A-4147-A177-3AD203B41FA5}">
                      <a16:colId xmlns:a16="http://schemas.microsoft.com/office/drawing/2014/main" val="2901895147"/>
                    </a:ext>
                  </a:extLst>
                </a:gridCol>
                <a:gridCol w="896217">
                  <a:extLst>
                    <a:ext uri="{9D8B030D-6E8A-4147-A177-3AD203B41FA5}">
                      <a16:colId xmlns:a16="http://schemas.microsoft.com/office/drawing/2014/main" val="1216015092"/>
                    </a:ext>
                  </a:extLst>
                </a:gridCol>
                <a:gridCol w="1329394">
                  <a:extLst>
                    <a:ext uri="{9D8B030D-6E8A-4147-A177-3AD203B41FA5}">
                      <a16:colId xmlns:a16="http://schemas.microsoft.com/office/drawing/2014/main" val="4218765250"/>
                    </a:ext>
                  </a:extLst>
                </a:gridCol>
                <a:gridCol w="933744">
                  <a:extLst>
                    <a:ext uri="{9D8B030D-6E8A-4147-A177-3AD203B41FA5}">
                      <a16:colId xmlns:a16="http://schemas.microsoft.com/office/drawing/2014/main" val="2060538620"/>
                    </a:ext>
                  </a:extLst>
                </a:gridCol>
              </a:tblGrid>
              <a:tr h="387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個別目標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ベースライン値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12480"/>
                  </a:ext>
                </a:extLst>
              </a:tr>
              <a:tr h="38745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運動習慣のある者（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分以上、週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回以上の運動を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年以上行っている者）の割合の増加</a:t>
                      </a:r>
                      <a:endParaRPr kumimoji="1" lang="en-US" altLang="ja-JP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大阪府民の栄養・健康状況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（国民健康・栄養調査から算出）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●●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%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R10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年調査の</a:t>
                      </a:r>
                      <a:endParaRPr kumimoji="1" lang="en-US" altLang="ja-JP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結果を</a:t>
                      </a:r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R10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</a:t>
                      </a:r>
                      <a:endParaRPr kumimoji="1" lang="en-US" altLang="ja-JP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40%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10848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日常生活における歩数の増加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（男性：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20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～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64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歳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大阪府民の栄養・健康状況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（国民健康・栄養調査から算出）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8,733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（</a:t>
                      </a:r>
                      <a:r>
                        <a:rPr lang="en-US" altLang="ja-JP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H29-R1</a:t>
                      </a: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平均）</a:t>
                      </a:r>
                      <a:endParaRPr lang="ja-JP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R4-R6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の結果を</a:t>
                      </a:r>
                      <a:endParaRPr kumimoji="1" lang="en-US" altLang="ja-JP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R9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年度に公表予定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9,000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620198"/>
                  </a:ext>
                </a:extLst>
              </a:tr>
              <a:tr h="433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日常生活における歩数の増加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（男性：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歳以上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大阪府民の栄養・健康状況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（国民健康・栄養調査から算出）</a:t>
                      </a: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6,180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歩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HG丸ｺﾞｼｯｸM-PRO"/>
                      </a:endParaRPr>
                    </a:p>
                    <a:p>
                      <a:pPr algn="ctr" fontAlgn="auto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（</a:t>
                      </a:r>
                      <a:r>
                        <a:rPr lang="en-US" altLang="ja-JP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H29-R1</a:t>
                      </a: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HG丸ｺﾞｼｯｸM-PRO"/>
                        </a:rPr>
                        <a:t>平均）</a:t>
                      </a:r>
                      <a:endParaRPr kumimoji="1" lang="ja-JP" altLang="en-US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R2-R4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の結果を</a:t>
                      </a:r>
                      <a:endParaRPr kumimoji="1" lang="en-US" altLang="ja-JP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R9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年度に公表予定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7,000</a:t>
                      </a:r>
                      <a:r>
                        <a:rPr kumimoji="1" lang="ja-JP" altLang="en-US" sz="10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550177"/>
                  </a:ext>
                </a:extLst>
              </a:tr>
            </a:tbl>
          </a:graphicData>
        </a:graphic>
      </p:graphicFrame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91B18D1-A5CA-45CD-B49E-5D3AFECFE2A1}"/>
              </a:ext>
            </a:extLst>
          </p:cNvPr>
          <p:cNvSpPr txBox="1"/>
          <p:nvPr/>
        </p:nvSpPr>
        <p:spPr>
          <a:xfrm>
            <a:off x="217668" y="1670137"/>
            <a:ext cx="491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現状値には、最新の数値を反映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令和７年度健康づくり実態調査の結果を現状に反映。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482293C-01AE-480D-AD77-9B14A1760BD6}"/>
              </a:ext>
            </a:extLst>
          </p:cNvPr>
          <p:cNvSpPr txBox="1"/>
          <p:nvPr/>
        </p:nvSpPr>
        <p:spPr>
          <a:xfrm>
            <a:off x="9282793" y="2175299"/>
            <a:ext cx="1982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○：改善　△：維持・悪化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79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>
            <a:extLst>
              <a:ext uri="{FF2B5EF4-FFF2-40B4-BE49-F238E27FC236}">
                <a16:creationId xmlns:a16="http://schemas.microsoft.com/office/drawing/2014/main" id="{54C90297-737F-4D00-9E8E-94F7A5A00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50" y="240497"/>
            <a:ext cx="9084360" cy="6377006"/>
          </a:xfrm>
          <a:prstGeom prst="rect">
            <a:avLst/>
          </a:prstGeom>
        </p:spPr>
      </p:pic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2B242BB-72E5-48A8-B87D-9F1CD9FA6B5E}"/>
              </a:ext>
            </a:extLst>
          </p:cNvPr>
          <p:cNvSpPr txBox="1"/>
          <p:nvPr/>
        </p:nvSpPr>
        <p:spPr>
          <a:xfrm>
            <a:off x="8436116" y="200014"/>
            <a:ext cx="2430780" cy="5078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次期国民健康づくり運動プラン策定専門委員会　（令和５年２月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日）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B302D8-230F-4FF7-8A68-73B2DBB73055}"/>
              </a:ext>
            </a:extLst>
          </p:cNvPr>
          <p:cNvSpPr/>
          <p:nvPr/>
        </p:nvSpPr>
        <p:spPr>
          <a:xfrm>
            <a:off x="3282043" y="4882243"/>
            <a:ext cx="636814" cy="4652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C348EE-9856-4520-A083-E3265AA70843}"/>
              </a:ext>
            </a:extLst>
          </p:cNvPr>
          <p:cNvSpPr txBox="1"/>
          <p:nvPr/>
        </p:nvSpPr>
        <p:spPr>
          <a:xfrm>
            <a:off x="1259751" y="120266"/>
            <a:ext cx="1842639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1" lang="zh-CN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参考（国資料）</a:t>
            </a:r>
            <a:endParaRPr kumimoji="1"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吹き出し: 円形 2">
            <a:extLst>
              <a:ext uri="{FF2B5EF4-FFF2-40B4-BE49-F238E27FC236}">
                <a16:creationId xmlns:a16="http://schemas.microsoft.com/office/drawing/2014/main" id="{B8C19340-62F2-4FEF-BC21-F5C15C03BED0}"/>
              </a:ext>
            </a:extLst>
          </p:cNvPr>
          <p:cNvSpPr/>
          <p:nvPr/>
        </p:nvSpPr>
        <p:spPr>
          <a:xfrm>
            <a:off x="3689577" y="5502445"/>
            <a:ext cx="1353911" cy="465231"/>
          </a:xfrm>
          <a:prstGeom prst="wedgeEllipseCallout">
            <a:avLst>
              <a:gd name="adj1" fmla="val -44380"/>
              <a:gd name="adj2" fmla="val -655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DBBA83-4D56-4FD8-9929-9134F31B36E3}"/>
              </a:ext>
            </a:extLst>
          </p:cNvPr>
          <p:cNvSpPr txBox="1"/>
          <p:nvPr/>
        </p:nvSpPr>
        <p:spPr>
          <a:xfrm>
            <a:off x="3837215" y="5527310"/>
            <a:ext cx="13539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公表については</a:t>
            </a:r>
            <a:endParaRPr kumimoji="1" lang="en-US" altLang="ja-JP" sz="105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105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R8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上旬見込み</a:t>
            </a:r>
          </a:p>
        </p:txBody>
      </p:sp>
    </p:spTree>
    <p:extLst>
      <p:ext uri="{BB962C8B-B14F-4D97-AF65-F5344CB8AC3E}">
        <p14:creationId xmlns:p14="http://schemas.microsoft.com/office/powerpoint/2010/main" val="392349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9766</TotalTime>
  <Words>1131</Words>
  <Application>Microsoft Office PowerPoint</Application>
  <PresentationFormat>ワイド画面</PresentationFormat>
  <Paragraphs>155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BIZ UDPゴシック</vt:lpstr>
      <vt:lpstr>Meiryo UI</vt:lpstr>
      <vt:lpstr>UD デジタル 教科書体 NK-B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南　由美</dc:creator>
  <cp:lastModifiedBy>森川　響子</cp:lastModifiedBy>
  <cp:revision>651</cp:revision>
  <cp:lastPrinted>2026-02-19T01:41:21Z</cp:lastPrinted>
  <dcterms:created xsi:type="dcterms:W3CDTF">2020-10-13T01:22:38Z</dcterms:created>
  <dcterms:modified xsi:type="dcterms:W3CDTF">2026-03-18T04:03:41Z</dcterms:modified>
</cp:coreProperties>
</file>