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 saveSubsetFonts="1">
  <p:sldMasterIdLst>
    <p:sldMasterId id="2147483660" r:id="rId1"/>
  </p:sldMasterIdLst>
  <p:notesMasterIdLst>
    <p:notesMasterId r:id="rId36"/>
  </p:notesMasterIdLst>
  <p:handoutMasterIdLst>
    <p:handoutMasterId r:id="rId37"/>
  </p:handoutMasterIdLst>
  <p:sldIdLst>
    <p:sldId id="312" r:id="rId2"/>
    <p:sldId id="459" r:id="rId3"/>
    <p:sldId id="460" r:id="rId4"/>
    <p:sldId id="315" r:id="rId5"/>
    <p:sldId id="141170020" r:id="rId6"/>
    <p:sldId id="397" r:id="rId7"/>
    <p:sldId id="446" r:id="rId8"/>
    <p:sldId id="316" r:id="rId9"/>
    <p:sldId id="398" r:id="rId10"/>
    <p:sldId id="399" r:id="rId11"/>
    <p:sldId id="427" r:id="rId12"/>
    <p:sldId id="141169997" r:id="rId13"/>
    <p:sldId id="141169998" r:id="rId14"/>
    <p:sldId id="141169999" r:id="rId15"/>
    <p:sldId id="141170000" r:id="rId16"/>
    <p:sldId id="141170001" r:id="rId17"/>
    <p:sldId id="141170002" r:id="rId18"/>
    <p:sldId id="141170003" r:id="rId19"/>
    <p:sldId id="141170004" r:id="rId20"/>
    <p:sldId id="141170005" r:id="rId21"/>
    <p:sldId id="141170006" r:id="rId22"/>
    <p:sldId id="141170007" r:id="rId23"/>
    <p:sldId id="141170008" r:id="rId24"/>
    <p:sldId id="141170009" r:id="rId25"/>
    <p:sldId id="354" r:id="rId26"/>
    <p:sldId id="411" r:id="rId27"/>
    <p:sldId id="454" r:id="rId28"/>
    <p:sldId id="455" r:id="rId29"/>
    <p:sldId id="141170014" r:id="rId30"/>
    <p:sldId id="141170015" r:id="rId31"/>
    <p:sldId id="141170016" r:id="rId32"/>
    <p:sldId id="141170019" r:id="rId33"/>
    <p:sldId id="141170017" r:id="rId34"/>
    <p:sldId id="141170018" r:id="rId35"/>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CFB7B16-567A-401F-A133-001C1C9F4238}">
          <p14:sldIdLst>
            <p14:sldId id="312"/>
            <p14:sldId id="459"/>
            <p14:sldId id="460"/>
            <p14:sldId id="315"/>
            <p14:sldId id="141170020"/>
            <p14:sldId id="397"/>
            <p14:sldId id="446"/>
            <p14:sldId id="316"/>
            <p14:sldId id="398"/>
            <p14:sldId id="399"/>
            <p14:sldId id="427"/>
            <p14:sldId id="141169997"/>
            <p14:sldId id="141169998"/>
            <p14:sldId id="141169999"/>
            <p14:sldId id="141170000"/>
            <p14:sldId id="141170001"/>
            <p14:sldId id="141170002"/>
            <p14:sldId id="141170003"/>
            <p14:sldId id="141170004"/>
            <p14:sldId id="141170005"/>
            <p14:sldId id="141170006"/>
            <p14:sldId id="141170007"/>
            <p14:sldId id="141170008"/>
            <p14:sldId id="141170009"/>
            <p14:sldId id="354"/>
            <p14:sldId id="411"/>
            <p14:sldId id="454"/>
            <p14:sldId id="455"/>
            <p14:sldId id="141170014"/>
            <p14:sldId id="141170015"/>
            <p14:sldId id="141170016"/>
            <p14:sldId id="141170019"/>
            <p14:sldId id="141170017"/>
            <p14:sldId id="1411700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EEBF7"/>
    <a:srgbClr val="002060"/>
    <a:srgbClr val="EFF5FB"/>
    <a:srgbClr val="9DC3E6"/>
    <a:srgbClr val="B4C7E7"/>
    <a:srgbClr val="576D80"/>
    <a:srgbClr val="FF66FF"/>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5896" autoAdjust="0"/>
  </p:normalViewPr>
  <p:slideViewPr>
    <p:cSldViewPr snapToGrid="0">
      <p:cViewPr varScale="1">
        <p:scale>
          <a:sx n="97" d="100"/>
          <a:sy n="97" d="100"/>
        </p:scale>
        <p:origin x="1109" y="8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880101" cy="490354"/>
          </a:xfrm>
          <a:prstGeom prst="rect">
            <a:avLst/>
          </a:prstGeom>
        </p:spPr>
        <p:txBody>
          <a:bodyPr vert="horz" lIns="89620" tIns="44811" rIns="89620" bIns="448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9" y="6"/>
            <a:ext cx="2880101" cy="490354"/>
          </a:xfrm>
          <a:prstGeom prst="rect">
            <a:avLst/>
          </a:prstGeom>
        </p:spPr>
        <p:txBody>
          <a:bodyPr vert="horz" lIns="89620" tIns="44811" rIns="89620" bIns="44811" rtlCol="0"/>
          <a:lstStyle>
            <a:lvl1pPr algn="r">
              <a:defRPr sz="1200"/>
            </a:lvl1pPr>
          </a:lstStyle>
          <a:p>
            <a:fld id="{798459DA-61B3-46A2-907F-62352659CE64}" type="datetimeFigureOut">
              <a:rPr kumimoji="1" lang="ja-JP" altLang="en-US" smtClean="0"/>
              <a:t>2026/3/27</a:t>
            </a:fld>
            <a:endParaRPr kumimoji="1" lang="ja-JP" altLang="en-US"/>
          </a:p>
        </p:txBody>
      </p:sp>
      <p:sp>
        <p:nvSpPr>
          <p:cNvPr id="4" name="フッター プレースホルダー 3"/>
          <p:cNvSpPr>
            <a:spLocks noGrp="1"/>
          </p:cNvSpPr>
          <p:nvPr>
            <p:ph type="ftr" sz="quarter" idx="2"/>
          </p:nvPr>
        </p:nvSpPr>
        <p:spPr>
          <a:xfrm>
            <a:off x="6" y="9287059"/>
            <a:ext cx="2880101" cy="490354"/>
          </a:xfrm>
          <a:prstGeom prst="rect">
            <a:avLst/>
          </a:prstGeom>
        </p:spPr>
        <p:txBody>
          <a:bodyPr vert="horz" lIns="89620" tIns="44811" rIns="89620" bIns="448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9" y="9287059"/>
            <a:ext cx="2880101" cy="490354"/>
          </a:xfrm>
          <a:prstGeom prst="rect">
            <a:avLst/>
          </a:prstGeom>
        </p:spPr>
        <p:txBody>
          <a:bodyPr vert="horz" lIns="89620" tIns="44811" rIns="89620" bIns="44811" rtlCol="0" anchor="b"/>
          <a:lstStyle>
            <a:lvl1pPr algn="r">
              <a:defRPr sz="1200"/>
            </a:lvl1pPr>
          </a:lstStyle>
          <a:p>
            <a:fld id="{D7FB7258-B7DF-4725-BB5D-3C1DA6027E62}" type="slidenum">
              <a:rPr kumimoji="1" lang="ja-JP" altLang="en-US" smtClean="0"/>
              <a:t>‹#›</a:t>
            </a:fld>
            <a:endParaRPr kumimoji="1" lang="ja-JP" altLang="en-US"/>
          </a:p>
        </p:txBody>
      </p:sp>
    </p:spTree>
    <p:extLst>
      <p:ext uri="{BB962C8B-B14F-4D97-AF65-F5344CB8AC3E}">
        <p14:creationId xmlns:p14="http://schemas.microsoft.com/office/powerpoint/2010/main" val="104793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880101" cy="490354"/>
          </a:xfrm>
          <a:prstGeom prst="rect">
            <a:avLst/>
          </a:prstGeom>
        </p:spPr>
        <p:txBody>
          <a:bodyPr vert="horz" lIns="89620" tIns="44811" rIns="89620" bIns="448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9" y="6"/>
            <a:ext cx="2880101" cy="490354"/>
          </a:xfrm>
          <a:prstGeom prst="rect">
            <a:avLst/>
          </a:prstGeom>
        </p:spPr>
        <p:txBody>
          <a:bodyPr vert="horz" lIns="89620" tIns="44811" rIns="89620" bIns="44811" rtlCol="0"/>
          <a:lstStyle>
            <a:lvl1pPr algn="r">
              <a:defRPr sz="1200"/>
            </a:lvl1pPr>
          </a:lstStyle>
          <a:p>
            <a:fld id="{E6360F3C-C380-464F-9C1B-9E98738E21E1}"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939800" y="1220788"/>
            <a:ext cx="4767263" cy="3302000"/>
          </a:xfrm>
          <a:prstGeom prst="rect">
            <a:avLst/>
          </a:prstGeom>
          <a:noFill/>
          <a:ln w="12700">
            <a:solidFill>
              <a:prstClr val="black"/>
            </a:solidFill>
          </a:ln>
        </p:spPr>
        <p:txBody>
          <a:bodyPr vert="horz" lIns="89620" tIns="44811" rIns="89620" bIns="44811" rtlCol="0" anchor="ctr"/>
          <a:lstStyle/>
          <a:p>
            <a:endParaRPr lang="ja-JP" altLang="en-US"/>
          </a:p>
        </p:txBody>
      </p:sp>
      <p:sp>
        <p:nvSpPr>
          <p:cNvPr id="5" name="ノート プレースホルダー 4"/>
          <p:cNvSpPr>
            <a:spLocks noGrp="1"/>
          </p:cNvSpPr>
          <p:nvPr>
            <p:ph type="body" sz="quarter" idx="3"/>
          </p:nvPr>
        </p:nvSpPr>
        <p:spPr>
          <a:xfrm>
            <a:off x="665001" y="4705219"/>
            <a:ext cx="5316870" cy="3849436"/>
          </a:xfrm>
          <a:prstGeom prst="rect">
            <a:avLst/>
          </a:prstGeom>
        </p:spPr>
        <p:txBody>
          <a:bodyPr vert="horz" lIns="89620" tIns="44811" rIns="89620" bIns="448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287059"/>
            <a:ext cx="2880101" cy="490354"/>
          </a:xfrm>
          <a:prstGeom prst="rect">
            <a:avLst/>
          </a:prstGeom>
        </p:spPr>
        <p:txBody>
          <a:bodyPr vert="horz" lIns="89620" tIns="44811" rIns="89620" bIns="448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9" y="9287059"/>
            <a:ext cx="2880101" cy="490354"/>
          </a:xfrm>
          <a:prstGeom prst="rect">
            <a:avLst/>
          </a:prstGeom>
        </p:spPr>
        <p:txBody>
          <a:bodyPr vert="horz" lIns="89620" tIns="44811" rIns="89620" bIns="44811" rtlCol="0" anchor="b"/>
          <a:lstStyle>
            <a:lvl1pPr algn="r">
              <a:defRPr sz="1200"/>
            </a:lvl1pPr>
          </a:lstStyle>
          <a:p>
            <a:fld id="{F9D52CF0-AE93-452B-A6FB-0ECBE60B9F87}" type="slidenum">
              <a:rPr kumimoji="1" lang="ja-JP" altLang="en-US" smtClean="0"/>
              <a:t>‹#›</a:t>
            </a:fld>
            <a:endParaRPr kumimoji="1" lang="ja-JP" altLang="en-US"/>
          </a:p>
        </p:txBody>
      </p:sp>
    </p:spTree>
    <p:extLst>
      <p:ext uri="{BB962C8B-B14F-4D97-AF65-F5344CB8AC3E}">
        <p14:creationId xmlns:p14="http://schemas.microsoft.com/office/powerpoint/2010/main" val="40255446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33</a:t>
            </a:fld>
            <a:endParaRPr kumimoji="1" lang="ja-JP" altLang="en-US"/>
          </a:p>
        </p:txBody>
      </p:sp>
    </p:spTree>
    <p:extLst>
      <p:ext uri="{BB962C8B-B14F-4D97-AF65-F5344CB8AC3E}">
        <p14:creationId xmlns:p14="http://schemas.microsoft.com/office/powerpoint/2010/main" val="91395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42</a:t>
            </a:fld>
            <a:endParaRPr kumimoji="1" lang="ja-JP" altLang="en-US"/>
          </a:p>
        </p:txBody>
      </p:sp>
    </p:spTree>
    <p:extLst>
      <p:ext uri="{BB962C8B-B14F-4D97-AF65-F5344CB8AC3E}">
        <p14:creationId xmlns:p14="http://schemas.microsoft.com/office/powerpoint/2010/main" val="374248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43</a:t>
            </a:fld>
            <a:endParaRPr kumimoji="1" lang="ja-JP" altLang="en-US"/>
          </a:p>
        </p:txBody>
      </p:sp>
    </p:spTree>
    <p:extLst>
      <p:ext uri="{BB962C8B-B14F-4D97-AF65-F5344CB8AC3E}">
        <p14:creationId xmlns:p14="http://schemas.microsoft.com/office/powerpoint/2010/main" val="40249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44</a:t>
            </a:fld>
            <a:endParaRPr kumimoji="1" lang="ja-JP" altLang="en-US"/>
          </a:p>
        </p:txBody>
      </p:sp>
    </p:spTree>
    <p:extLst>
      <p:ext uri="{BB962C8B-B14F-4D97-AF65-F5344CB8AC3E}">
        <p14:creationId xmlns:p14="http://schemas.microsoft.com/office/powerpoint/2010/main" val="397725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45</a:t>
            </a:fld>
            <a:endParaRPr kumimoji="1" lang="ja-JP" altLang="en-US"/>
          </a:p>
        </p:txBody>
      </p:sp>
    </p:spTree>
    <p:extLst>
      <p:ext uri="{BB962C8B-B14F-4D97-AF65-F5344CB8AC3E}">
        <p14:creationId xmlns:p14="http://schemas.microsoft.com/office/powerpoint/2010/main" val="211287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46</a:t>
            </a:fld>
            <a:endParaRPr kumimoji="1" lang="ja-JP" altLang="en-US"/>
          </a:p>
        </p:txBody>
      </p:sp>
    </p:spTree>
    <p:extLst>
      <p:ext uri="{BB962C8B-B14F-4D97-AF65-F5344CB8AC3E}">
        <p14:creationId xmlns:p14="http://schemas.microsoft.com/office/powerpoint/2010/main" val="1494099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47</a:t>
            </a:fld>
            <a:endParaRPr kumimoji="1" lang="ja-JP" altLang="en-US"/>
          </a:p>
        </p:txBody>
      </p:sp>
    </p:spTree>
    <p:extLst>
      <p:ext uri="{BB962C8B-B14F-4D97-AF65-F5344CB8AC3E}">
        <p14:creationId xmlns:p14="http://schemas.microsoft.com/office/powerpoint/2010/main" val="32509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48</a:t>
            </a:fld>
            <a:endParaRPr kumimoji="1" lang="ja-JP" altLang="en-US"/>
          </a:p>
        </p:txBody>
      </p:sp>
    </p:spTree>
    <p:extLst>
      <p:ext uri="{BB962C8B-B14F-4D97-AF65-F5344CB8AC3E}">
        <p14:creationId xmlns:p14="http://schemas.microsoft.com/office/powerpoint/2010/main" val="4071926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49</a:t>
            </a:fld>
            <a:endParaRPr kumimoji="1" lang="ja-JP" altLang="en-US"/>
          </a:p>
        </p:txBody>
      </p:sp>
    </p:spTree>
    <p:extLst>
      <p:ext uri="{BB962C8B-B14F-4D97-AF65-F5344CB8AC3E}">
        <p14:creationId xmlns:p14="http://schemas.microsoft.com/office/powerpoint/2010/main" val="427645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50</a:t>
            </a:fld>
            <a:endParaRPr kumimoji="1" lang="ja-JP" altLang="en-US"/>
          </a:p>
        </p:txBody>
      </p:sp>
    </p:spTree>
    <p:extLst>
      <p:ext uri="{BB962C8B-B14F-4D97-AF65-F5344CB8AC3E}">
        <p14:creationId xmlns:p14="http://schemas.microsoft.com/office/powerpoint/2010/main" val="318899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51</a:t>
            </a:fld>
            <a:endParaRPr kumimoji="1" lang="ja-JP" altLang="en-US"/>
          </a:p>
        </p:txBody>
      </p:sp>
    </p:spTree>
    <p:extLst>
      <p:ext uri="{BB962C8B-B14F-4D97-AF65-F5344CB8AC3E}">
        <p14:creationId xmlns:p14="http://schemas.microsoft.com/office/powerpoint/2010/main" val="391867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34</a:t>
            </a:fld>
            <a:endParaRPr kumimoji="1" lang="ja-JP" altLang="en-US"/>
          </a:p>
        </p:txBody>
      </p:sp>
    </p:spTree>
    <p:extLst>
      <p:ext uri="{BB962C8B-B14F-4D97-AF65-F5344CB8AC3E}">
        <p14:creationId xmlns:p14="http://schemas.microsoft.com/office/powerpoint/2010/main" val="100334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52</a:t>
            </a:fld>
            <a:endParaRPr kumimoji="1" lang="ja-JP" altLang="en-US"/>
          </a:p>
        </p:txBody>
      </p:sp>
    </p:spTree>
    <p:extLst>
      <p:ext uri="{BB962C8B-B14F-4D97-AF65-F5344CB8AC3E}">
        <p14:creationId xmlns:p14="http://schemas.microsoft.com/office/powerpoint/2010/main" val="2737540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53</a:t>
            </a:fld>
            <a:endParaRPr kumimoji="1" lang="ja-JP" altLang="en-US"/>
          </a:p>
        </p:txBody>
      </p:sp>
    </p:spTree>
    <p:extLst>
      <p:ext uri="{BB962C8B-B14F-4D97-AF65-F5344CB8AC3E}">
        <p14:creationId xmlns:p14="http://schemas.microsoft.com/office/powerpoint/2010/main" val="910863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54</a:t>
            </a:fld>
            <a:endParaRPr kumimoji="1" lang="ja-JP" altLang="en-US"/>
          </a:p>
        </p:txBody>
      </p:sp>
    </p:spTree>
    <p:extLst>
      <p:ext uri="{BB962C8B-B14F-4D97-AF65-F5344CB8AC3E}">
        <p14:creationId xmlns:p14="http://schemas.microsoft.com/office/powerpoint/2010/main" val="1376478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55</a:t>
            </a:fld>
            <a:endParaRPr kumimoji="1" lang="ja-JP" altLang="en-US"/>
          </a:p>
        </p:txBody>
      </p:sp>
    </p:spTree>
    <p:extLst>
      <p:ext uri="{BB962C8B-B14F-4D97-AF65-F5344CB8AC3E}">
        <p14:creationId xmlns:p14="http://schemas.microsoft.com/office/powerpoint/2010/main" val="51466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56</a:t>
            </a:fld>
            <a:endParaRPr kumimoji="1" lang="ja-JP" altLang="en-US"/>
          </a:p>
        </p:txBody>
      </p:sp>
    </p:spTree>
    <p:extLst>
      <p:ext uri="{BB962C8B-B14F-4D97-AF65-F5344CB8AC3E}">
        <p14:creationId xmlns:p14="http://schemas.microsoft.com/office/powerpoint/2010/main" val="91073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57</a:t>
            </a:fld>
            <a:endParaRPr kumimoji="1" lang="ja-JP" altLang="en-US"/>
          </a:p>
        </p:txBody>
      </p:sp>
    </p:spTree>
    <p:extLst>
      <p:ext uri="{BB962C8B-B14F-4D97-AF65-F5344CB8AC3E}">
        <p14:creationId xmlns:p14="http://schemas.microsoft.com/office/powerpoint/2010/main" val="4004353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58</a:t>
            </a:fld>
            <a:endParaRPr kumimoji="1" lang="ja-JP" altLang="en-US"/>
          </a:p>
        </p:txBody>
      </p:sp>
    </p:spTree>
    <p:extLst>
      <p:ext uri="{BB962C8B-B14F-4D97-AF65-F5344CB8AC3E}">
        <p14:creationId xmlns:p14="http://schemas.microsoft.com/office/powerpoint/2010/main" val="662127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59</a:t>
            </a:fld>
            <a:endParaRPr kumimoji="1" lang="ja-JP" altLang="en-US"/>
          </a:p>
        </p:txBody>
      </p:sp>
    </p:spTree>
    <p:extLst>
      <p:ext uri="{BB962C8B-B14F-4D97-AF65-F5344CB8AC3E}">
        <p14:creationId xmlns:p14="http://schemas.microsoft.com/office/powerpoint/2010/main" val="4036055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60</a:t>
            </a:fld>
            <a:endParaRPr kumimoji="1" lang="ja-JP" altLang="en-US"/>
          </a:p>
        </p:txBody>
      </p:sp>
    </p:spTree>
    <p:extLst>
      <p:ext uri="{BB962C8B-B14F-4D97-AF65-F5344CB8AC3E}">
        <p14:creationId xmlns:p14="http://schemas.microsoft.com/office/powerpoint/2010/main" val="337222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61</a:t>
            </a:fld>
            <a:endParaRPr kumimoji="1" lang="ja-JP" altLang="en-US"/>
          </a:p>
        </p:txBody>
      </p:sp>
    </p:spTree>
    <p:extLst>
      <p:ext uri="{BB962C8B-B14F-4D97-AF65-F5344CB8AC3E}">
        <p14:creationId xmlns:p14="http://schemas.microsoft.com/office/powerpoint/2010/main" val="261642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35</a:t>
            </a:fld>
            <a:endParaRPr kumimoji="1" lang="ja-JP" altLang="en-US"/>
          </a:p>
        </p:txBody>
      </p:sp>
    </p:spTree>
    <p:extLst>
      <p:ext uri="{BB962C8B-B14F-4D97-AF65-F5344CB8AC3E}">
        <p14:creationId xmlns:p14="http://schemas.microsoft.com/office/powerpoint/2010/main" val="2612772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62</a:t>
            </a:fld>
            <a:endParaRPr kumimoji="1" lang="ja-JP" altLang="en-US"/>
          </a:p>
        </p:txBody>
      </p:sp>
    </p:spTree>
    <p:extLst>
      <p:ext uri="{BB962C8B-B14F-4D97-AF65-F5344CB8AC3E}">
        <p14:creationId xmlns:p14="http://schemas.microsoft.com/office/powerpoint/2010/main" val="1306402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63</a:t>
            </a:fld>
            <a:endParaRPr kumimoji="1" lang="ja-JP" altLang="en-US"/>
          </a:p>
        </p:txBody>
      </p:sp>
    </p:spTree>
    <p:extLst>
      <p:ext uri="{BB962C8B-B14F-4D97-AF65-F5344CB8AC3E}">
        <p14:creationId xmlns:p14="http://schemas.microsoft.com/office/powerpoint/2010/main" val="3390011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64</a:t>
            </a:fld>
            <a:endParaRPr kumimoji="1" lang="ja-JP" altLang="en-US"/>
          </a:p>
        </p:txBody>
      </p:sp>
    </p:spTree>
    <p:extLst>
      <p:ext uri="{BB962C8B-B14F-4D97-AF65-F5344CB8AC3E}">
        <p14:creationId xmlns:p14="http://schemas.microsoft.com/office/powerpoint/2010/main" val="3261512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1C6CC5-5C84-42BD-81F0-44E3DA2E071C}" type="slidenum">
              <a:rPr kumimoji="1" lang="ja-JP" altLang="en-US" smtClean="0"/>
              <a:t>65</a:t>
            </a:fld>
            <a:endParaRPr kumimoji="1" lang="ja-JP" altLang="en-US"/>
          </a:p>
        </p:txBody>
      </p:sp>
    </p:spTree>
    <p:extLst>
      <p:ext uri="{BB962C8B-B14F-4D97-AF65-F5344CB8AC3E}">
        <p14:creationId xmlns:p14="http://schemas.microsoft.com/office/powerpoint/2010/main" val="4168894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1CA6D6-1AB6-4620-9F4D-88FDE5BB3367}" type="slidenum">
              <a:rPr kumimoji="1" lang="ja-JP" altLang="en-US" smtClean="0"/>
              <a:t>66</a:t>
            </a:fld>
            <a:endParaRPr kumimoji="1" lang="ja-JP" altLang="en-US"/>
          </a:p>
        </p:txBody>
      </p:sp>
    </p:spTree>
    <p:extLst>
      <p:ext uri="{BB962C8B-B14F-4D97-AF65-F5344CB8AC3E}">
        <p14:creationId xmlns:p14="http://schemas.microsoft.com/office/powerpoint/2010/main" val="159317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36</a:t>
            </a:fld>
            <a:endParaRPr kumimoji="1" lang="ja-JP" altLang="en-US"/>
          </a:p>
        </p:txBody>
      </p:sp>
    </p:spTree>
    <p:extLst>
      <p:ext uri="{BB962C8B-B14F-4D97-AF65-F5344CB8AC3E}">
        <p14:creationId xmlns:p14="http://schemas.microsoft.com/office/powerpoint/2010/main" val="289516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37</a:t>
            </a:fld>
            <a:endParaRPr kumimoji="1" lang="ja-JP" altLang="en-US"/>
          </a:p>
        </p:txBody>
      </p:sp>
    </p:spTree>
    <p:extLst>
      <p:ext uri="{BB962C8B-B14F-4D97-AF65-F5344CB8AC3E}">
        <p14:creationId xmlns:p14="http://schemas.microsoft.com/office/powerpoint/2010/main" val="46523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38</a:t>
            </a:fld>
            <a:endParaRPr kumimoji="1" lang="ja-JP" altLang="en-US"/>
          </a:p>
        </p:txBody>
      </p:sp>
    </p:spTree>
    <p:extLst>
      <p:ext uri="{BB962C8B-B14F-4D97-AF65-F5344CB8AC3E}">
        <p14:creationId xmlns:p14="http://schemas.microsoft.com/office/powerpoint/2010/main" val="255616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39</a:t>
            </a:fld>
            <a:endParaRPr kumimoji="1" lang="ja-JP" altLang="en-US"/>
          </a:p>
        </p:txBody>
      </p:sp>
    </p:spTree>
    <p:extLst>
      <p:ext uri="{BB962C8B-B14F-4D97-AF65-F5344CB8AC3E}">
        <p14:creationId xmlns:p14="http://schemas.microsoft.com/office/powerpoint/2010/main" val="287153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40</a:t>
            </a:fld>
            <a:endParaRPr kumimoji="1" lang="ja-JP" altLang="en-US"/>
          </a:p>
        </p:txBody>
      </p:sp>
    </p:spTree>
    <p:extLst>
      <p:ext uri="{BB962C8B-B14F-4D97-AF65-F5344CB8AC3E}">
        <p14:creationId xmlns:p14="http://schemas.microsoft.com/office/powerpoint/2010/main" val="368979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41</a:t>
            </a:fld>
            <a:endParaRPr kumimoji="1" lang="ja-JP" altLang="en-US"/>
          </a:p>
        </p:txBody>
      </p:sp>
    </p:spTree>
    <p:extLst>
      <p:ext uri="{BB962C8B-B14F-4D97-AF65-F5344CB8AC3E}">
        <p14:creationId xmlns:p14="http://schemas.microsoft.com/office/powerpoint/2010/main" val="327846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23413" y="6546852"/>
            <a:ext cx="360000" cy="288000"/>
          </a:xfrm>
          <a:solidFill>
            <a:schemeClr val="accent5">
              <a:lumMod val="75000"/>
            </a:schemeClr>
          </a:solidFill>
        </p:spPr>
        <p:txBody>
          <a:bodyPr wrap="none" lIns="36000" tIns="36000" rIns="36000" bIns="36000"/>
          <a:lstStyle>
            <a:lvl1pPr algn="ctr">
              <a:defRPr sz="1400" b="1">
                <a:solidFill>
                  <a:schemeClr val="bg1"/>
                </a:solidFill>
              </a:defRPr>
            </a:lvl1pPr>
          </a:lstStyle>
          <a:p>
            <a:fld id="{8491F570-1DE7-4E07-90A6-F6DA59EDAE7D}" type="slidenum">
              <a:rPr kumimoji="1" lang="ja-JP" altLang="en-US" smtClean="0"/>
              <a:pPr/>
              <a:t>‹#›</a:t>
            </a:fld>
            <a:endParaRPr kumimoji="1" lang="ja-JP" altLang="en-US"/>
          </a:p>
        </p:txBody>
      </p:sp>
    </p:spTree>
    <p:extLst>
      <p:ext uri="{BB962C8B-B14F-4D97-AF65-F5344CB8AC3E}">
        <p14:creationId xmlns:p14="http://schemas.microsoft.com/office/powerpoint/2010/main" val="11543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56513" y="6470652"/>
            <a:ext cx="2228850" cy="365125"/>
          </a:xfrm>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231142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2EDF8-798E-3575-6AEC-251D1A26FD01}"/>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9EB683-BD7C-DAAD-72B4-3C71BDFDA662}"/>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C8A1F50-F696-65EE-25F0-C37B1CA103F5}"/>
              </a:ext>
            </a:extLst>
          </p:cNvPr>
          <p:cNvSpPr>
            <a:spLocks noGrp="1"/>
          </p:cNvSpPr>
          <p:nvPr>
            <p:ph type="dt" sz="half" idx="10"/>
          </p:nvPr>
        </p:nvSpPr>
        <p:spPr/>
        <p:txBody>
          <a:bodyPr/>
          <a:lstStyle/>
          <a:p>
            <a:fld id="{365A9201-3A77-4945-BEBC-9E489FEA9241}" type="datetime1">
              <a:rPr kumimoji="1" lang="ja-JP" altLang="en-US" smtClean="0"/>
              <a:t>2026/3/27</a:t>
            </a:fld>
            <a:endParaRPr kumimoji="1" lang="ja-JP" altLang="en-US"/>
          </a:p>
        </p:txBody>
      </p:sp>
      <p:sp>
        <p:nvSpPr>
          <p:cNvPr id="5" name="フッター プレースホルダー 4">
            <a:extLst>
              <a:ext uri="{FF2B5EF4-FFF2-40B4-BE49-F238E27FC236}">
                <a16:creationId xmlns:a16="http://schemas.microsoft.com/office/drawing/2014/main" id="{BAF23D51-AE1F-A1FF-32E4-73D933E648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6786B3-60C5-A45B-2A2A-7E0AC98BACFB}"/>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4168078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32883052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　生活習慣病の予防</a:t>
            </a:r>
          </a:p>
        </p:txBody>
      </p:sp>
      <p:sp>
        <p:nvSpPr>
          <p:cNvPr id="15" name="正方形/長方形 14"/>
          <p:cNvSpPr/>
          <p:nvPr/>
        </p:nvSpPr>
        <p:spPr>
          <a:xfrm>
            <a:off x="129324" y="64816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6</a:t>
            </a:r>
            <a:r>
              <a:rPr kumimoji="1" lang="ja-JP" altLang="en-US" sz="2000" b="1" dirty="0">
                <a:ln w="0"/>
                <a:solidFill>
                  <a:schemeClr val="bg1"/>
                </a:solidFill>
                <a:effectLst>
                  <a:outerShdw blurRad="38100" dist="19050" dir="2700000" algn="tl" rotWithShape="0">
                    <a:schemeClr val="dk1">
                      <a:alpha val="40000"/>
                    </a:schemeClr>
                  </a:outerShdw>
                </a:effectLst>
              </a:rPr>
              <a:t>）歯と口の健康</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P.80-81</a:t>
            </a:r>
          </a:p>
        </p:txBody>
      </p:sp>
      <p:sp>
        <p:nvSpPr>
          <p:cNvPr id="17" name="正方形/長方形 16"/>
          <p:cNvSpPr/>
          <p:nvPr/>
        </p:nvSpPr>
        <p:spPr>
          <a:xfrm>
            <a:off x="280472" y="1788404"/>
            <a:ext cx="3240000" cy="288000"/>
          </a:xfrm>
          <a:prstGeom prst="rect">
            <a:avLst/>
          </a:prstGeom>
        </p:spPr>
        <p:txBody>
          <a:bodyPr wrap="square" lIns="36000" tIns="72000" rIns="36000" bIns="36000" anchor="ctr">
            <a:noAutofit/>
          </a:bodyPr>
          <a:lstStyle/>
          <a:p>
            <a:r>
              <a:rPr lang="en-US" altLang="ja-JP" sz="1200" b="1" dirty="0">
                <a:latin typeface="+mn-ea"/>
              </a:rPr>
              <a:t>【</a:t>
            </a:r>
            <a:r>
              <a:rPr lang="ja-JP" altLang="en-US" sz="1200" b="1" dirty="0">
                <a:latin typeface="+mn-ea"/>
              </a:rPr>
              <a:t>府民の行動目標</a:t>
            </a:r>
            <a:r>
              <a:rPr lang="en-US" altLang="ja-JP" sz="1200" b="1" dirty="0">
                <a:latin typeface="+mn-ea"/>
              </a:rPr>
              <a:t>】</a:t>
            </a:r>
            <a:endParaRPr lang="ja-JP" altLang="en-US" sz="1200" b="1" dirty="0">
              <a:latin typeface="+mn-ea"/>
            </a:endParaRPr>
          </a:p>
        </p:txBody>
      </p:sp>
      <p:sp>
        <p:nvSpPr>
          <p:cNvPr id="18" name="正方形/長方形 17"/>
          <p:cNvSpPr/>
          <p:nvPr/>
        </p:nvSpPr>
        <p:spPr>
          <a:xfrm>
            <a:off x="357907" y="1962279"/>
            <a:ext cx="8856000" cy="1149054"/>
          </a:xfrm>
          <a:prstGeom prst="rect">
            <a:avLst/>
          </a:prstGeom>
        </p:spPr>
        <p:txBody>
          <a:bodyPr wrap="square" lIns="36000" tIns="72000" rIns="36000" bIns="36000">
            <a:noAutofit/>
          </a:bodyPr>
          <a:lstStyle/>
          <a:p>
            <a:r>
              <a:rPr lang="ja-JP" altLang="en-US" sz="1050" b="1" dirty="0">
                <a:latin typeface="+mn-ea"/>
              </a:rPr>
              <a:t>▽家族や学校等において、歯と口の健康が全身の健康と密接に関わっていることを学び、正しい歯みがき習慣を身につけます。</a:t>
            </a:r>
            <a:endParaRPr lang="en-US" altLang="ja-JP" sz="1050" b="1" dirty="0">
              <a:latin typeface="+mn-ea"/>
            </a:endParaRPr>
          </a:p>
          <a:p>
            <a:r>
              <a:rPr lang="ja-JP" altLang="en-US" sz="1050" b="1" dirty="0">
                <a:latin typeface="+mn-ea"/>
              </a:rPr>
              <a:t>▽歯と口の健康は、全身の健康に関係していることを理解し、正しい歯みがき習慣や定期的な歯科健診の受診による歯科疾患の</a:t>
            </a:r>
            <a:endParaRPr lang="en-US" altLang="ja-JP" sz="1050" b="1" dirty="0">
              <a:latin typeface="+mn-ea"/>
            </a:endParaRPr>
          </a:p>
          <a:p>
            <a:r>
              <a:rPr lang="ja-JP" altLang="en-US" sz="1050" b="1" dirty="0">
                <a:latin typeface="+mn-ea"/>
              </a:rPr>
              <a:t>　予防・早期発見に取り組みます。</a:t>
            </a:r>
            <a:endParaRPr lang="en-US" altLang="ja-JP" sz="1050" b="1" dirty="0">
              <a:latin typeface="+mn-ea"/>
            </a:endParaRPr>
          </a:p>
          <a:p>
            <a:r>
              <a:rPr lang="ja-JP" altLang="en-US" sz="1050" b="1" dirty="0">
                <a:latin typeface="+mn-ea"/>
              </a:rPr>
              <a:t>▽口の機能の維持向上に向け、かかりつけ歯科医を持ち、生涯にわたって歯と口の健康づくりに取り組みます。</a:t>
            </a:r>
            <a:endParaRPr lang="en-US" altLang="ja-JP" sz="1050" b="1" dirty="0">
              <a:latin typeface="+mn-ea"/>
            </a:endParaRPr>
          </a:p>
          <a:p>
            <a:r>
              <a:rPr lang="ja-JP" altLang="en-US" sz="1050" b="1" dirty="0">
                <a:latin typeface="+mn-ea"/>
              </a:rPr>
              <a:t>▽高齢者は、上記の歯と口の健康づくりに加え、咀嚼機能の維持・向上を図ります。</a:t>
            </a:r>
          </a:p>
        </p:txBody>
      </p:sp>
      <p:sp>
        <p:nvSpPr>
          <p:cNvPr id="24" name="正方形/長方形 23"/>
          <p:cNvSpPr/>
          <p:nvPr/>
        </p:nvSpPr>
        <p:spPr>
          <a:xfrm>
            <a:off x="280472" y="2751932"/>
            <a:ext cx="3193901" cy="288852"/>
          </a:xfrm>
          <a:prstGeom prst="rect">
            <a:avLst/>
          </a:prstGeom>
        </p:spPr>
        <p:txBody>
          <a:bodyPr wrap="square" lIns="36000" tIns="72000" rIns="36000" bIns="36000" anchor="ctr">
            <a:noAutofit/>
          </a:bodyPr>
          <a:lstStyle/>
          <a:p>
            <a:r>
              <a:rPr lang="en-US" altLang="ja-JP" sz="1200" b="1" dirty="0">
                <a:latin typeface="+mn-ea"/>
              </a:rPr>
              <a:t>【</a:t>
            </a:r>
            <a:r>
              <a:rPr lang="ja-JP" altLang="en-US" sz="1200" b="1" dirty="0">
                <a:latin typeface="+mn-ea"/>
              </a:rPr>
              <a:t>行政等が取り組む数値目標</a:t>
            </a:r>
            <a:r>
              <a:rPr lang="en-US" altLang="ja-JP" sz="1200" b="1" dirty="0">
                <a:latin typeface="+mn-ea"/>
              </a:rPr>
              <a:t>】</a:t>
            </a:r>
            <a:endParaRPr lang="ja-JP" altLang="en-US" sz="1200" b="1" dirty="0">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1441494073"/>
              </p:ext>
            </p:extLst>
          </p:nvPr>
        </p:nvGraphicFramePr>
        <p:xfrm>
          <a:off x="365964" y="2999764"/>
          <a:ext cx="9329026" cy="2595956"/>
        </p:xfrm>
        <a:graphic>
          <a:graphicData uri="http://schemas.openxmlformats.org/drawingml/2006/table">
            <a:tbl>
              <a:tblPr firstRow="1" firstCol="1" bandRow="1">
                <a:tableStyleId>{5C22544A-7EE6-4342-B048-85BDC9FD1C3A}</a:tableStyleId>
              </a:tblPr>
              <a:tblGrid>
                <a:gridCol w="380776">
                  <a:extLst>
                    <a:ext uri="{9D8B030D-6E8A-4147-A177-3AD203B41FA5}">
                      <a16:colId xmlns:a16="http://schemas.microsoft.com/office/drawing/2014/main" val="20000"/>
                    </a:ext>
                  </a:extLst>
                </a:gridCol>
                <a:gridCol w="4167053">
                  <a:extLst>
                    <a:ext uri="{9D8B030D-6E8A-4147-A177-3AD203B41FA5}">
                      <a16:colId xmlns:a16="http://schemas.microsoft.com/office/drawing/2014/main" val="20001"/>
                    </a:ext>
                  </a:extLst>
                </a:gridCol>
                <a:gridCol w="1362102">
                  <a:extLst>
                    <a:ext uri="{9D8B030D-6E8A-4147-A177-3AD203B41FA5}">
                      <a16:colId xmlns:a16="http://schemas.microsoft.com/office/drawing/2014/main" val="20002"/>
                    </a:ext>
                  </a:extLst>
                </a:gridCol>
                <a:gridCol w="1918225">
                  <a:extLst>
                    <a:ext uri="{9D8B030D-6E8A-4147-A177-3AD203B41FA5}">
                      <a16:colId xmlns:a16="http://schemas.microsoft.com/office/drawing/2014/main" val="1342553414"/>
                    </a:ext>
                  </a:extLst>
                </a:gridCol>
                <a:gridCol w="1500870">
                  <a:extLst>
                    <a:ext uri="{9D8B030D-6E8A-4147-A177-3AD203B41FA5}">
                      <a16:colId xmlns:a16="http://schemas.microsoft.com/office/drawing/2014/main" val="20003"/>
                    </a:ext>
                  </a:extLst>
                </a:gridCol>
              </a:tblGrid>
              <a:tr h="260428">
                <a:tc>
                  <a:txBody>
                    <a:bodyPr/>
                    <a:lstStyle/>
                    <a:p>
                      <a:pPr algn="ctr" fontAlgn="auto">
                        <a:lnSpc>
                          <a:spcPts val="1600"/>
                        </a:lnSpc>
                        <a:spcAft>
                          <a:spcPts val="0"/>
                        </a:spcAft>
                      </a:pPr>
                      <a:endParaRPr lang="ja-JP" sz="11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kern="100" dirty="0">
                          <a:effectLst/>
                          <a:latin typeface="+mn-ea"/>
                          <a:ea typeface="+mn-ea"/>
                        </a:rPr>
                        <a:t>項目</a:t>
                      </a:r>
                      <a:endParaRPr lang="ja-JP" altLang="en-US" sz="105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dirty="0">
                          <a:effectLst/>
                          <a:latin typeface="+mn-ea"/>
                          <a:ea typeface="+mn-ea"/>
                        </a:rPr>
                        <a:t>計画策定時の値</a:t>
                      </a:r>
                      <a:endParaRPr lang="ja-JP" sz="105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50" dirty="0">
                          <a:solidFill>
                            <a:schemeClr val="bg1"/>
                          </a:solidFill>
                          <a:effectLst/>
                          <a:latin typeface="+mn-ea"/>
                          <a:ea typeface="+mn-ea"/>
                          <a:cs typeface="HG丸ｺﾞｼｯｸM-PRO"/>
                        </a:rPr>
                        <a:t>現状値</a:t>
                      </a:r>
                      <a:endParaRPr lang="ja-JP" sz="105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050" dirty="0">
                          <a:effectLst/>
                          <a:latin typeface="+mn-ea"/>
                          <a:ea typeface="+mn-ea"/>
                        </a:rPr>
                        <a:t>20</a:t>
                      </a:r>
                      <a:r>
                        <a:rPr lang="en-US" altLang="ja-JP" sz="1050" dirty="0">
                          <a:effectLst/>
                          <a:latin typeface="+mn-ea"/>
                          <a:ea typeface="+mn-ea"/>
                        </a:rPr>
                        <a:t>35</a:t>
                      </a:r>
                      <a:r>
                        <a:rPr lang="ja-JP" sz="1050" dirty="0">
                          <a:effectLst/>
                          <a:latin typeface="+mn-ea"/>
                          <a:ea typeface="+mn-ea"/>
                        </a:rPr>
                        <a:t>年度目標</a:t>
                      </a:r>
                      <a:r>
                        <a:rPr lang="ja-JP" altLang="en-US" sz="1050" dirty="0">
                          <a:effectLst/>
                          <a:latin typeface="+mn-ea"/>
                          <a:ea typeface="+mn-ea"/>
                        </a:rPr>
                        <a:t>値</a:t>
                      </a:r>
                      <a:endParaRPr lang="ja-JP" sz="105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61392">
                <a:tc>
                  <a:txBody>
                    <a:bodyPr/>
                    <a:lstStyle/>
                    <a:p>
                      <a:pPr algn="ctr" fontAlgn="auto">
                        <a:lnSpc>
                          <a:spcPts val="1600"/>
                        </a:lnSpc>
                        <a:spcAft>
                          <a:spcPts val="0"/>
                        </a:spcAft>
                      </a:pPr>
                      <a:r>
                        <a:rPr lang="en-US" altLang="ja-JP" sz="1600" dirty="0">
                          <a:solidFill>
                            <a:schemeClr val="bg1"/>
                          </a:solidFill>
                          <a:effectLst/>
                          <a:latin typeface="+mn-ea"/>
                          <a:ea typeface="+mn-ea"/>
                        </a:rPr>
                        <a:t>17</a:t>
                      </a:r>
                      <a:endParaRPr lang="ja-JP" sz="16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過去</a:t>
                      </a:r>
                      <a:r>
                        <a:rPr lang="en-US" altLang="ja-JP" sz="1100" b="1" dirty="0">
                          <a:solidFill>
                            <a:schemeClr val="tx1"/>
                          </a:solidFill>
                          <a:effectLst/>
                          <a:latin typeface="+mn-ea"/>
                          <a:ea typeface="+mn-ea"/>
                        </a:rPr>
                        <a:t>1</a:t>
                      </a:r>
                      <a:r>
                        <a:rPr lang="ja-JP" altLang="en-US" sz="1100" b="1" dirty="0">
                          <a:solidFill>
                            <a:schemeClr val="tx1"/>
                          </a:solidFill>
                          <a:effectLst/>
                          <a:latin typeface="+mn-ea"/>
                          <a:ea typeface="+mn-ea"/>
                        </a:rPr>
                        <a:t>年に歯科健診を受診した者の割合の増加（</a:t>
                      </a:r>
                      <a:r>
                        <a:rPr lang="en-US" altLang="ja-JP" sz="1100" b="1" dirty="0">
                          <a:solidFill>
                            <a:schemeClr val="tx1"/>
                          </a:solidFill>
                          <a:effectLst/>
                          <a:latin typeface="+mn-ea"/>
                          <a:ea typeface="+mn-ea"/>
                        </a:rPr>
                        <a:t>20</a:t>
                      </a:r>
                      <a:r>
                        <a:rPr lang="ja-JP" altLang="en-US" sz="1100" b="1" dirty="0">
                          <a:solidFill>
                            <a:schemeClr val="tx1"/>
                          </a:solidFill>
                          <a:effectLst/>
                          <a:latin typeface="+mn-ea"/>
                          <a:ea typeface="+mn-ea"/>
                        </a:rPr>
                        <a:t>歳以上）</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大阪府健康づくり実態調査</a:t>
                      </a:r>
                      <a:r>
                        <a:rPr lang="en-US" altLang="ja-JP" sz="110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65.3%</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spc="-50" baseline="0" dirty="0">
                          <a:solidFill>
                            <a:schemeClr val="tx1"/>
                          </a:solidFill>
                          <a:effectLst/>
                          <a:latin typeface="+mn-ea"/>
                          <a:ea typeface="+mn-ea"/>
                          <a:cs typeface="HG丸ｺﾞｼｯｸM-PRO"/>
                        </a:rPr>
                        <a:t>64.6</a:t>
                      </a:r>
                      <a:r>
                        <a:rPr lang="ja-JP" altLang="en-US" sz="1100" b="1" spc="-50" baseline="0" dirty="0">
                          <a:solidFill>
                            <a:schemeClr val="tx1"/>
                          </a:solidFill>
                          <a:effectLst/>
                          <a:latin typeface="+mn-ea"/>
                          <a:ea typeface="+mn-ea"/>
                          <a:cs typeface="HG丸ｺﾞｼｯｸM-PRO"/>
                        </a:rPr>
                        <a:t>％</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R7</a:t>
                      </a:r>
                      <a:r>
                        <a:rPr lang="ja-JP" altLang="en-US" sz="1050" b="1" spc="-50" baseline="0" dirty="0">
                          <a:solidFill>
                            <a:schemeClr val="tx1"/>
                          </a:solidFill>
                          <a:effectLst/>
                          <a:latin typeface="+mn-ea"/>
                          <a:ea typeface="+mn-ea"/>
                          <a:cs typeface="HG丸ｺﾞｼｯｸM-PRO"/>
                        </a:rPr>
                        <a:t>）</a:t>
                      </a:r>
                      <a:r>
                        <a:rPr lang="ja-JP" altLang="en-US" sz="1100" b="1" spc="-50" baseline="0" dirty="0">
                          <a:solidFill>
                            <a:schemeClr val="tx1"/>
                          </a:solidFill>
                          <a:effectLst/>
                          <a:latin typeface="+mn-ea"/>
                          <a:ea typeface="+mn-ea"/>
                          <a:cs typeface="HG丸ｺﾞｼｯｸM-PRO"/>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95%</a:t>
                      </a:r>
                      <a:r>
                        <a:rPr lang="ja-JP" altLang="en-US" sz="1100" b="1" dirty="0">
                          <a:solidFill>
                            <a:schemeClr val="tx1"/>
                          </a:solidFill>
                          <a:effectLst/>
                          <a:latin typeface="+mn-ea"/>
                          <a:ea typeface="+mn-ea"/>
                        </a:rPr>
                        <a:t>以上</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1392">
                <a:tc rowSpan="2">
                  <a:txBody>
                    <a:bodyPr/>
                    <a:lstStyle/>
                    <a:p>
                      <a:pPr algn="ctr" fontAlgn="auto">
                        <a:lnSpc>
                          <a:spcPts val="1600"/>
                        </a:lnSpc>
                        <a:spcAft>
                          <a:spcPts val="0"/>
                        </a:spcAft>
                      </a:pPr>
                      <a:r>
                        <a:rPr lang="en-US" altLang="ja-JP" sz="1600" dirty="0">
                          <a:solidFill>
                            <a:schemeClr val="bg1"/>
                          </a:solidFill>
                          <a:effectLst/>
                          <a:latin typeface="+mn-ea"/>
                          <a:ea typeface="+mn-ea"/>
                          <a:cs typeface="HG丸ｺﾞｼｯｸM-PRO"/>
                        </a:rPr>
                        <a:t>18</a:t>
                      </a:r>
                      <a:endParaRPr lang="ja-JP" altLang="en-US" sz="16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歯周治療が必要な者の減少（</a:t>
                      </a:r>
                      <a:r>
                        <a:rPr lang="en-US" altLang="ja-JP" sz="1100" b="1" dirty="0">
                          <a:solidFill>
                            <a:schemeClr val="tx1"/>
                          </a:solidFill>
                          <a:effectLst/>
                          <a:latin typeface="+mn-ea"/>
                          <a:ea typeface="+mn-ea"/>
                        </a:rPr>
                        <a:t>40</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大阪府市町村歯科口腔保健実態調査</a:t>
                      </a:r>
                      <a:r>
                        <a:rPr lang="en-US" altLang="ja-JP" sz="110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7200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50.9%</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R3</a:t>
                      </a:r>
                      <a:r>
                        <a:rPr lang="ja-JP" altLang="en-US" sz="1050" b="1" spc="-50" baseline="0" dirty="0">
                          <a:solidFill>
                            <a:schemeClr val="tx1"/>
                          </a:solidFill>
                          <a:effectLst/>
                          <a:latin typeface="+mn-ea"/>
                          <a:ea typeface="+mn-ea"/>
                          <a:cs typeface="HG丸ｺﾞｼｯｸM-PRO"/>
                        </a:rPr>
                        <a:t>）</a:t>
                      </a:r>
                      <a:endParaRPr lang="ja-JP" sz="1100" b="1" spc="-50" baseline="0"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spc="-50" baseline="0" dirty="0">
                          <a:solidFill>
                            <a:schemeClr val="tx1"/>
                          </a:solidFill>
                          <a:effectLst/>
                          <a:latin typeface="+mn-ea"/>
                          <a:ea typeface="+mn-ea"/>
                          <a:cs typeface="HG丸ｺﾞｼｯｸM-PRO"/>
                        </a:rPr>
                        <a:t>53.3</a:t>
                      </a:r>
                      <a:r>
                        <a:rPr lang="ja-JP" altLang="en-US" sz="1100" b="1" spc="-50" baseline="0" dirty="0">
                          <a:solidFill>
                            <a:schemeClr val="tx1"/>
                          </a:solidFill>
                          <a:effectLst/>
                          <a:latin typeface="+mn-ea"/>
                          <a:ea typeface="+mn-ea"/>
                          <a:cs typeface="HG丸ｺﾞｼｯｸM-PRO"/>
                        </a:rPr>
                        <a:t>％</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R6</a:t>
                      </a:r>
                      <a:r>
                        <a:rPr lang="ja-JP" altLang="en-US" sz="1050" b="1" spc="-50" baseline="0" dirty="0">
                          <a:solidFill>
                            <a:schemeClr val="tx1"/>
                          </a:solidFill>
                          <a:effectLst/>
                          <a:latin typeface="+mn-ea"/>
                          <a:ea typeface="+mn-ea"/>
                          <a:cs typeface="HG丸ｺﾞｼｯｸM-PRO"/>
                        </a:rPr>
                        <a:t>）</a:t>
                      </a:r>
                      <a:r>
                        <a:rPr lang="ja-JP" altLang="en-US" sz="1100" b="0" spc="-50" baseline="0" dirty="0">
                          <a:solidFill>
                            <a:schemeClr val="tx1"/>
                          </a:solidFill>
                          <a:effectLst/>
                          <a:latin typeface="+mn-ea"/>
                          <a:ea typeface="+mn-ea"/>
                          <a:cs typeface="HG丸ｺﾞｼｯｸM-PRO"/>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33%</a:t>
                      </a:r>
                      <a:r>
                        <a:rPr lang="ja-JP" altLang="en-US" sz="1100" b="1" dirty="0">
                          <a:solidFill>
                            <a:schemeClr val="tx1"/>
                          </a:solidFill>
                          <a:effectLst/>
                          <a:latin typeface="+mn-ea"/>
                          <a:ea typeface="+mn-ea"/>
                          <a:cs typeface="HG丸ｺﾞｼｯｸM-PRO"/>
                        </a:rPr>
                        <a:t>以下</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451835"/>
                  </a:ext>
                </a:extLst>
              </a:tr>
              <a:tr h="461392">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12</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歯周治療が必要な者の減少（</a:t>
                      </a:r>
                      <a:r>
                        <a:rPr lang="en-US" altLang="ja-JP" sz="1100" b="1" dirty="0">
                          <a:solidFill>
                            <a:schemeClr val="tx1"/>
                          </a:solidFill>
                          <a:effectLst/>
                          <a:latin typeface="+mn-ea"/>
                          <a:ea typeface="+mn-ea"/>
                        </a:rPr>
                        <a:t>60</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大阪府市町村歯科口腔保健実態調査</a:t>
                      </a:r>
                      <a:r>
                        <a:rPr lang="en-US" altLang="ja-JP" sz="110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59.9%</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R3</a:t>
                      </a:r>
                      <a:r>
                        <a:rPr lang="ja-JP" altLang="en-US" sz="1050" b="1" dirty="0">
                          <a:solidFill>
                            <a:schemeClr val="tx1"/>
                          </a:solidFill>
                          <a:effectLst/>
                          <a:latin typeface="+mn-ea"/>
                          <a:ea typeface="+mn-ea"/>
                          <a:cs typeface="HG丸ｺﾞｼｯｸM-PRO"/>
                        </a:rPr>
                        <a:t>）</a:t>
                      </a:r>
                      <a:endParaRPr lang="ja-JP" altLang="en-US"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spc="-50" baseline="0" dirty="0">
                          <a:solidFill>
                            <a:schemeClr val="tx1"/>
                          </a:solidFill>
                          <a:effectLst/>
                          <a:latin typeface="+mn-ea"/>
                          <a:ea typeface="+mn-ea"/>
                          <a:cs typeface="HG丸ｺﾞｼｯｸM-PRO"/>
                        </a:rPr>
                        <a:t>63.1</a:t>
                      </a:r>
                      <a:r>
                        <a:rPr lang="ja-JP" altLang="en-US" sz="1100" b="1" spc="-50" baseline="0" dirty="0">
                          <a:solidFill>
                            <a:schemeClr val="tx1"/>
                          </a:solidFill>
                          <a:effectLst/>
                          <a:latin typeface="+mn-ea"/>
                          <a:ea typeface="+mn-ea"/>
                          <a:cs typeface="HG丸ｺﾞｼｯｸM-PRO"/>
                        </a:rPr>
                        <a:t>％</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R6</a:t>
                      </a:r>
                      <a:r>
                        <a:rPr lang="ja-JP" altLang="en-US" sz="1050" b="1" spc="-50" baseline="0" dirty="0">
                          <a:solidFill>
                            <a:schemeClr val="tx1"/>
                          </a:solidFill>
                          <a:effectLst/>
                          <a:latin typeface="+mn-ea"/>
                          <a:ea typeface="+mn-ea"/>
                          <a:cs typeface="HG丸ｺﾞｼｯｸM-PRO"/>
                        </a:rPr>
                        <a:t>）</a:t>
                      </a:r>
                      <a:r>
                        <a:rPr lang="ja-JP" altLang="en-US" sz="1100" b="0" spc="-50" baseline="0" dirty="0">
                          <a:solidFill>
                            <a:schemeClr val="tx1"/>
                          </a:solidFill>
                          <a:effectLst/>
                          <a:latin typeface="+mn-ea"/>
                          <a:ea typeface="+mn-ea"/>
                          <a:cs typeface="HG丸ｺﾞｼｯｸM-PRO"/>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48%</a:t>
                      </a:r>
                      <a:r>
                        <a:rPr lang="ja-JP" altLang="en-US" sz="1100" b="1" dirty="0">
                          <a:solidFill>
                            <a:schemeClr val="tx1"/>
                          </a:solidFill>
                          <a:effectLst/>
                          <a:latin typeface="+mn-ea"/>
                          <a:ea typeface="+mn-ea"/>
                          <a:cs typeface="HG丸ｺﾞｼｯｸM-PRO"/>
                        </a:rPr>
                        <a:t>以下</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281188"/>
                  </a:ext>
                </a:extLst>
              </a:tr>
              <a:tr h="461392">
                <a:tc rowSpan="2">
                  <a:txBody>
                    <a:bodyPr/>
                    <a:lstStyle/>
                    <a:p>
                      <a:pPr algn="ctr" fontAlgn="auto">
                        <a:lnSpc>
                          <a:spcPts val="1600"/>
                        </a:lnSpc>
                        <a:spcAft>
                          <a:spcPts val="0"/>
                        </a:spcAft>
                      </a:pPr>
                      <a:r>
                        <a:rPr lang="en-US" altLang="ja-JP" sz="1600" dirty="0">
                          <a:solidFill>
                            <a:schemeClr val="bg1"/>
                          </a:solidFill>
                          <a:effectLst/>
                          <a:latin typeface="+mn-ea"/>
                          <a:ea typeface="+mn-ea"/>
                          <a:cs typeface="HG丸ｺﾞｼｯｸM-PRO"/>
                        </a:rPr>
                        <a:t>19</a:t>
                      </a:r>
                      <a:endParaRPr lang="ja-JP" sz="16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咀嚼良好者の割合の増加（</a:t>
                      </a:r>
                      <a:r>
                        <a:rPr lang="en-US" altLang="ja-JP" sz="1100" b="1" dirty="0">
                          <a:solidFill>
                            <a:schemeClr val="tx1"/>
                          </a:solidFill>
                          <a:effectLst/>
                          <a:latin typeface="+mn-ea"/>
                          <a:ea typeface="+mn-ea"/>
                        </a:rPr>
                        <a:t>50</a:t>
                      </a:r>
                      <a:r>
                        <a:rPr lang="ja-JP" altLang="en-US" sz="1100" b="1" dirty="0">
                          <a:solidFill>
                            <a:schemeClr val="tx1"/>
                          </a:solidFill>
                          <a:effectLst/>
                          <a:latin typeface="+mn-ea"/>
                          <a:ea typeface="+mn-ea"/>
                        </a:rPr>
                        <a:t>歳代）</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大阪府健康づくり実態調査</a:t>
                      </a:r>
                      <a:r>
                        <a:rPr lang="en-US" altLang="ja-JP" sz="110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88.4%</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r>
                        <a:rPr lang="ja-JP" altLang="en-US" sz="105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spc="-50" baseline="0" dirty="0">
                          <a:solidFill>
                            <a:schemeClr val="tx1"/>
                          </a:solidFill>
                          <a:effectLst/>
                          <a:latin typeface="+mn-ea"/>
                          <a:ea typeface="+mn-ea"/>
                          <a:cs typeface="HG丸ｺﾞｼｯｸM-PRO"/>
                        </a:rPr>
                        <a:t>90.1</a:t>
                      </a:r>
                      <a:r>
                        <a:rPr lang="ja-JP" altLang="en-US" sz="1100" b="1" spc="-50" baseline="0" dirty="0">
                          <a:solidFill>
                            <a:schemeClr val="tx1"/>
                          </a:solidFill>
                          <a:effectLst/>
                          <a:latin typeface="+mn-ea"/>
                          <a:ea typeface="+mn-ea"/>
                          <a:cs typeface="HG丸ｺﾞｼｯｸM-PRO"/>
                        </a:rPr>
                        <a:t>％</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R7</a:t>
                      </a:r>
                      <a:r>
                        <a:rPr lang="ja-JP" altLang="en-US" sz="1050" b="1" spc="-50" baseline="0" dirty="0">
                          <a:solidFill>
                            <a:schemeClr val="tx1"/>
                          </a:solidFill>
                          <a:effectLst/>
                          <a:latin typeface="+mn-ea"/>
                          <a:ea typeface="+mn-ea"/>
                          <a:cs typeface="HG丸ｺﾞｼｯｸM-PRO"/>
                        </a:rPr>
                        <a:t>）</a:t>
                      </a:r>
                      <a:r>
                        <a:rPr lang="ja-JP" altLang="en-US" sz="1100" b="0" spc="-50" baseline="0" dirty="0">
                          <a:solidFill>
                            <a:schemeClr val="tx1"/>
                          </a:solidFill>
                          <a:effectLst/>
                          <a:latin typeface="+mn-ea"/>
                          <a:ea typeface="+mn-ea"/>
                          <a:cs typeface="HG丸ｺﾞｼｯｸM-PRO"/>
                        </a:rPr>
                        <a:t>［〇］</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98%</a:t>
                      </a:r>
                      <a:r>
                        <a:rPr lang="ja-JP" altLang="en-US" sz="1100" b="1" dirty="0">
                          <a:solidFill>
                            <a:schemeClr val="tx1"/>
                          </a:solidFill>
                          <a:effectLst/>
                          <a:latin typeface="+mn-ea"/>
                          <a:ea typeface="+mn-ea"/>
                          <a:cs typeface="HG丸ｺﾞｼｯｸM-PRO"/>
                        </a:rPr>
                        <a:t>以上</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57442"/>
                  </a:ext>
                </a:extLst>
              </a:tr>
              <a:tr h="461392">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algn="l" fontAlgn="auto">
                        <a:lnSpc>
                          <a:spcPts val="1600"/>
                        </a:lnSpc>
                        <a:spcAft>
                          <a:spcPts val="0"/>
                        </a:spcAft>
                      </a:pPr>
                      <a:r>
                        <a:rPr lang="ja-JP" altLang="en-US" sz="1100" b="1" dirty="0">
                          <a:solidFill>
                            <a:schemeClr val="tx1"/>
                          </a:solidFill>
                          <a:effectLst/>
                          <a:latin typeface="+mn-ea"/>
                          <a:ea typeface="+mn-ea"/>
                        </a:rPr>
                        <a:t>咀嚼良好者の割合の増加（</a:t>
                      </a:r>
                      <a:r>
                        <a:rPr lang="en-US" altLang="ja-JP" sz="1100" b="1" dirty="0">
                          <a:solidFill>
                            <a:schemeClr val="tx1"/>
                          </a:solidFill>
                          <a:effectLst/>
                          <a:latin typeface="+mn-ea"/>
                          <a:ea typeface="+mn-ea"/>
                        </a:rPr>
                        <a:t>60</a:t>
                      </a:r>
                      <a:r>
                        <a:rPr lang="ja-JP" altLang="en-US" sz="1100" b="1" dirty="0">
                          <a:solidFill>
                            <a:schemeClr val="tx1"/>
                          </a:solidFill>
                          <a:effectLst/>
                          <a:latin typeface="+mn-ea"/>
                          <a:ea typeface="+mn-ea"/>
                        </a:rPr>
                        <a:t>歳以上）</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大阪府健康づくり実態調査</a:t>
                      </a:r>
                      <a:r>
                        <a:rPr lang="en-US" altLang="ja-JP" sz="110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71.7%  </a:t>
                      </a:r>
                      <a:r>
                        <a:rPr lang="en-US" altLang="ja-JP" sz="1050" b="1" dirty="0">
                          <a:solidFill>
                            <a:schemeClr val="tx1"/>
                          </a:solidFill>
                          <a:effectLst/>
                          <a:latin typeface="+mn-ea"/>
                          <a:ea typeface="+mn-ea"/>
                          <a:cs typeface="HG丸ｺﾞｼｯｸM-PRO"/>
                        </a:rPr>
                        <a:t>(R4</a:t>
                      </a:r>
                      <a:r>
                        <a:rPr lang="ja-JP" altLang="en-US" sz="105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spc="-50" baseline="0" dirty="0">
                          <a:solidFill>
                            <a:schemeClr val="tx1"/>
                          </a:solidFill>
                          <a:effectLst/>
                          <a:latin typeface="+mn-ea"/>
                          <a:ea typeface="+mn-ea"/>
                          <a:cs typeface="HG丸ｺﾞｼｯｸM-PRO"/>
                        </a:rPr>
                        <a:t>72.6</a:t>
                      </a:r>
                      <a:r>
                        <a:rPr lang="ja-JP" altLang="en-US" sz="1100" b="1" spc="-50" baseline="0" dirty="0">
                          <a:solidFill>
                            <a:schemeClr val="tx1"/>
                          </a:solidFill>
                          <a:effectLst/>
                          <a:latin typeface="+mn-ea"/>
                          <a:ea typeface="+mn-ea"/>
                          <a:cs typeface="HG丸ｺﾞｼｯｸM-PRO"/>
                        </a:rPr>
                        <a:t>％</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R7</a:t>
                      </a:r>
                      <a:r>
                        <a:rPr lang="ja-JP" altLang="en-US" sz="1050" b="1" spc="-50" baseline="0" dirty="0">
                          <a:solidFill>
                            <a:schemeClr val="tx1"/>
                          </a:solidFill>
                          <a:effectLst/>
                          <a:latin typeface="+mn-ea"/>
                          <a:ea typeface="+mn-ea"/>
                          <a:cs typeface="HG丸ｺﾞｼｯｸM-PRO"/>
                        </a:rPr>
                        <a:t>）</a:t>
                      </a:r>
                      <a:r>
                        <a:rPr lang="ja-JP" altLang="en-US" sz="1100" b="0" spc="-50" baseline="0" dirty="0">
                          <a:solidFill>
                            <a:schemeClr val="tx1"/>
                          </a:solidFill>
                          <a:effectLst/>
                          <a:latin typeface="+mn-ea"/>
                          <a:ea typeface="+mn-ea"/>
                          <a:cs typeface="HG丸ｺﾞｼｯｸM-PRO"/>
                        </a:rPr>
                        <a:t>［〇］</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80%</a:t>
                      </a:r>
                      <a:r>
                        <a:rPr kumimoji="1" lang="ja-JP" altLang="en-US" sz="1100" b="1" dirty="0">
                          <a:latin typeface="+mn-ea"/>
                          <a:ea typeface="+mn-ea"/>
                        </a:rPr>
                        <a:t>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9952606"/>
                  </a:ext>
                </a:extLst>
              </a:tr>
            </a:tbl>
          </a:graphicData>
        </a:graphic>
      </p:graphicFrame>
      <p:sp>
        <p:nvSpPr>
          <p:cNvPr id="14" name="角丸四角形 13"/>
          <p:cNvSpPr/>
          <p:nvPr/>
        </p:nvSpPr>
        <p:spPr>
          <a:xfrm>
            <a:off x="223296" y="1334112"/>
            <a:ext cx="9646151" cy="5344368"/>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1651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3050" y="1163354"/>
            <a:ext cx="7259995"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400" b="1" dirty="0">
                <a:solidFill>
                  <a:schemeClr val="tx1"/>
                </a:solidFill>
              </a:rPr>
              <a:t>歯科健診を受ける府民の割合を増やし、むし歯、歯周病治療が必要な府民を減らします</a:t>
            </a:r>
          </a:p>
          <a:p>
            <a:pPr algn="ctr">
              <a:lnSpc>
                <a:spcPts val="2000"/>
              </a:lnSpc>
            </a:pPr>
            <a:r>
              <a:rPr kumimoji="1" lang="ja-JP" altLang="en-US" sz="1400" b="1" dirty="0">
                <a:solidFill>
                  <a:schemeClr val="tx1"/>
                </a:solidFill>
              </a:rPr>
              <a:t>～歯と口の健康を大切にしましょう～</a:t>
            </a:r>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grpSp>
        <p:nvGrpSpPr>
          <p:cNvPr id="3" name="グループ化 2">
            <a:extLst>
              <a:ext uri="{FF2B5EF4-FFF2-40B4-BE49-F238E27FC236}">
                <a16:creationId xmlns:a16="http://schemas.microsoft.com/office/drawing/2014/main" id="{CC80CC8B-680F-4C3B-8A0E-A26FF89C0958}"/>
              </a:ext>
            </a:extLst>
          </p:cNvPr>
          <p:cNvGrpSpPr/>
          <p:nvPr/>
        </p:nvGrpSpPr>
        <p:grpSpPr>
          <a:xfrm>
            <a:off x="357907" y="5637700"/>
            <a:ext cx="9337082" cy="1070101"/>
            <a:chOff x="629324" y="4708841"/>
            <a:chExt cx="8927835" cy="1171168"/>
          </a:xfrm>
        </p:grpSpPr>
        <p:sp>
          <p:nvSpPr>
            <p:cNvPr id="23" name="角丸四角形 19">
              <a:extLst>
                <a:ext uri="{FF2B5EF4-FFF2-40B4-BE49-F238E27FC236}">
                  <a16:creationId xmlns:a16="http://schemas.microsoft.com/office/drawing/2014/main" id="{3E12ECF6-893A-4AE2-B43F-A3B39FDD100F}"/>
                </a:ext>
              </a:extLst>
            </p:cNvPr>
            <p:cNvSpPr/>
            <p:nvPr/>
          </p:nvSpPr>
          <p:spPr>
            <a:xfrm>
              <a:off x="629324" y="4708841"/>
              <a:ext cx="1080000" cy="1139078"/>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角丸四角形 20">
              <a:extLst>
                <a:ext uri="{FF2B5EF4-FFF2-40B4-BE49-F238E27FC236}">
                  <a16:creationId xmlns:a16="http://schemas.microsoft.com/office/drawing/2014/main" id="{BCCC240F-7EF7-4106-9052-90674C5121AC}"/>
                </a:ext>
              </a:extLst>
            </p:cNvPr>
            <p:cNvSpPr/>
            <p:nvPr/>
          </p:nvSpPr>
          <p:spPr>
            <a:xfrm>
              <a:off x="1673325" y="4710723"/>
              <a:ext cx="7883834" cy="1169286"/>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80 </a:t>
              </a:r>
              <a:r>
                <a:rPr kumimoji="1" lang="ja-JP" altLang="en-US" sz="1100" b="1" baseline="0" dirty="0">
                  <a:solidFill>
                    <a:schemeClr val="tx1"/>
                  </a:solidFill>
                  <a:latin typeface="+mn-ea"/>
                  <a:ea typeface="+mn-ea"/>
                </a:rPr>
                <a:t>歳で </a:t>
              </a:r>
              <a:r>
                <a:rPr kumimoji="1" lang="en-US" altLang="ja-JP" sz="1100" b="1" baseline="0" dirty="0">
                  <a:solidFill>
                    <a:schemeClr val="tx1"/>
                  </a:solidFill>
                  <a:latin typeface="+mn-ea"/>
                  <a:ea typeface="+mn-ea"/>
                </a:rPr>
                <a:t>20 </a:t>
              </a:r>
              <a:r>
                <a:rPr kumimoji="1" lang="ja-JP" altLang="en-US" sz="1100" b="1" baseline="0" dirty="0">
                  <a:solidFill>
                    <a:schemeClr val="tx1"/>
                  </a:solidFill>
                  <a:latin typeface="+mn-ea"/>
                  <a:ea typeface="+mn-ea"/>
                </a:rPr>
                <a:t>本以上の歯を有する府民の割合は 増加しています。一方で、咀嚼良好者の割合をみると、</a:t>
              </a:r>
              <a:r>
                <a:rPr kumimoji="1" lang="en-US" altLang="ja-JP" sz="1100" b="1" baseline="0" dirty="0">
                  <a:solidFill>
                    <a:schemeClr val="tx1"/>
                  </a:solidFill>
                  <a:latin typeface="+mn-ea"/>
                  <a:ea typeface="+mn-ea"/>
                </a:rPr>
                <a:t>60 </a:t>
              </a:r>
              <a:r>
                <a:rPr kumimoji="1" lang="ja-JP" altLang="en-US" sz="1100" b="1" baseline="0" dirty="0">
                  <a:solidFill>
                    <a:schemeClr val="tx1"/>
                  </a:solidFill>
                  <a:latin typeface="+mn-ea"/>
                  <a:ea typeface="+mn-ea"/>
                </a:rPr>
                <a:t>歳以上で低下しており、咀嚼機能の維持・向上を図ることが必要です。</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rPr>
                <a:t>◆ 歯周病の治療が必要な者の割合は年代が高くなるほど増えており、また </a:t>
              </a:r>
              <a:r>
                <a:rPr kumimoji="1" lang="en-US" altLang="ja-JP" sz="1100" b="1" dirty="0">
                  <a:solidFill>
                    <a:schemeClr val="tx1"/>
                  </a:solidFill>
                  <a:latin typeface="+mn-ea"/>
                </a:rPr>
                <a:t>40 </a:t>
              </a:r>
              <a:r>
                <a:rPr kumimoji="1" lang="ja-JP" altLang="en-US" sz="1100" b="1" dirty="0">
                  <a:solidFill>
                    <a:schemeClr val="tx1"/>
                  </a:solidFill>
                  <a:latin typeface="+mn-ea"/>
                </a:rPr>
                <a:t>歳代以上では、どの年代も約</a:t>
              </a:r>
              <a:r>
                <a:rPr kumimoji="1" lang="en-US" altLang="ja-JP" sz="1100" b="1" dirty="0">
                  <a:solidFill>
                    <a:schemeClr val="tx1"/>
                  </a:solidFill>
                  <a:latin typeface="+mn-ea"/>
                </a:rPr>
                <a:t>2</a:t>
              </a:r>
              <a:r>
                <a:rPr kumimoji="1" lang="ja-JP" altLang="en-US" sz="1100" b="1" dirty="0">
                  <a:solidFill>
                    <a:schemeClr val="tx1"/>
                  </a:solidFill>
                  <a:latin typeface="+mn-ea"/>
                </a:rPr>
                <a:t>人に</a:t>
              </a:r>
              <a:r>
                <a:rPr kumimoji="1" lang="en-US" altLang="ja-JP" sz="1100" b="1" dirty="0">
                  <a:solidFill>
                    <a:schemeClr val="tx1"/>
                  </a:solidFill>
                  <a:latin typeface="+mn-ea"/>
                </a:rPr>
                <a:t>1</a:t>
              </a:r>
              <a:r>
                <a:rPr kumimoji="1" lang="ja-JP" altLang="en-US" sz="1100" b="1" dirty="0">
                  <a:solidFill>
                    <a:schemeClr val="tx1"/>
                  </a:solidFill>
                  <a:latin typeface="+mn-ea"/>
                </a:rPr>
                <a:t>人が歯周病の治療が必要です。</a:t>
              </a:r>
              <a:endParaRPr kumimoji="1" lang="en-US" altLang="ja-JP" sz="1100" b="1" dirty="0">
                <a:solidFill>
                  <a:schemeClr val="tx1"/>
                </a:solidFill>
                <a:latin typeface="+mn-ea"/>
              </a:endParaRPr>
            </a:p>
            <a:p>
              <a:pPr marL="174625" indent="-174625">
                <a:lnSpc>
                  <a:spcPct val="100000"/>
                </a:lnSpc>
              </a:pPr>
              <a:r>
                <a:rPr kumimoji="1" lang="ja-JP" altLang="en-US" sz="1100" b="1" baseline="0" dirty="0">
                  <a:solidFill>
                    <a:schemeClr val="tx1"/>
                  </a:solidFill>
                  <a:latin typeface="+mn-ea"/>
                  <a:ea typeface="+mn-ea"/>
                </a:rPr>
                <a:t>◆ 歯科健診受診率をみると、他の世代と比べて </a:t>
              </a:r>
              <a:r>
                <a:rPr kumimoji="1" lang="en-US" altLang="ja-JP" sz="1100" b="1" baseline="0" dirty="0">
                  <a:solidFill>
                    <a:schemeClr val="tx1"/>
                  </a:solidFill>
                  <a:latin typeface="+mn-ea"/>
                  <a:ea typeface="+mn-ea"/>
                </a:rPr>
                <a:t>20 </a:t>
              </a:r>
              <a:r>
                <a:rPr kumimoji="1" lang="ja-JP" altLang="en-US" sz="1100" b="1" baseline="0" dirty="0">
                  <a:solidFill>
                    <a:schemeClr val="tx1"/>
                  </a:solidFill>
                  <a:latin typeface="+mn-ea"/>
                  <a:ea typeface="+mn-ea"/>
                </a:rPr>
                <a:t>歳代・</a:t>
              </a:r>
              <a:r>
                <a:rPr kumimoji="1" lang="en-US" altLang="ja-JP" sz="1100" b="1" baseline="0" dirty="0">
                  <a:solidFill>
                    <a:schemeClr val="tx1"/>
                  </a:solidFill>
                  <a:latin typeface="+mn-ea"/>
                  <a:ea typeface="+mn-ea"/>
                </a:rPr>
                <a:t>30 </a:t>
              </a:r>
              <a:r>
                <a:rPr kumimoji="1" lang="ja-JP" altLang="en-US" sz="1100" b="1" baseline="0" dirty="0">
                  <a:solidFill>
                    <a:schemeClr val="tx1"/>
                  </a:solidFill>
                  <a:latin typeface="+mn-ea"/>
                  <a:ea typeface="+mn-ea"/>
                </a:rPr>
                <a:t>歳代が低く、若い世代に健診を受診することの重要性を周知していくことが重要です。</a:t>
              </a:r>
            </a:p>
          </p:txBody>
        </p:sp>
      </p:grpSp>
      <p:sp>
        <p:nvSpPr>
          <p:cNvPr id="16" name="角丸四角形 47">
            <a:extLst>
              <a:ext uri="{FF2B5EF4-FFF2-40B4-BE49-F238E27FC236}">
                <a16:creationId xmlns:a16="http://schemas.microsoft.com/office/drawing/2014/main" id="{2850EA98-6A99-4EC9-89D7-579F2C007FE4}"/>
              </a:ext>
            </a:extLst>
          </p:cNvPr>
          <p:cNvSpPr/>
          <p:nvPr/>
        </p:nvSpPr>
        <p:spPr>
          <a:xfrm>
            <a:off x="7732545" y="2598429"/>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33</a:t>
            </a:fld>
            <a:endParaRPr kumimoji="1" lang="ja-JP" altLang="en-US"/>
          </a:p>
        </p:txBody>
      </p:sp>
    </p:spTree>
    <p:extLst>
      <p:ext uri="{BB962C8B-B14F-4D97-AF65-F5344CB8AC3E}">
        <p14:creationId xmlns:p14="http://schemas.microsoft.com/office/powerpoint/2010/main" val="1109780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274101538"/>
              </p:ext>
            </p:extLst>
          </p:nvPr>
        </p:nvGraphicFramePr>
        <p:xfrm>
          <a:off x="468793" y="1846683"/>
          <a:ext cx="8928000" cy="19520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31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特定保健指導の促進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「特定保健指導実施率」の向上</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未治療者や治療中断者に対する医療機関への受診勧奨の促進</a:t>
                      </a: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糖尿病の重症化予防</a:t>
                      </a:r>
                      <a:r>
                        <a:rPr kumimoji="1" lang="en-US" altLang="ja-JP" sz="110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早期治療・重症化予防に係る普及啓発</a:t>
                      </a:r>
                      <a:r>
                        <a:rPr kumimoji="1" lang="en-US" altLang="ja-JP" sz="1100" baseline="0" dirty="0">
                          <a:solidFill>
                            <a:schemeClr val="tx1"/>
                          </a:solidFill>
                          <a:latin typeface="+mn-ea"/>
                          <a:ea typeface="+mn-ea"/>
                        </a:rPr>
                        <a:t>》</a:t>
                      </a: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未治療者・治療中断者の減少</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■医療保険者における糖尿病重症化予防事業の質の向上</a:t>
                      </a:r>
                      <a:endParaRPr kumimoji="1" lang="en-US" altLang="ja-JP" sz="1100" b="0"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医療データを活用した受診促進策の推進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■ＫＤＢ等データを活用した保健事業の推進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ＮＤＢデータを活用した保健事業の推進</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42</a:t>
            </a:fld>
            <a:endParaRPr kumimoji="1" lang="ja-JP" altLang="en-US"/>
          </a:p>
        </p:txBody>
      </p:sp>
      <p:graphicFrame>
        <p:nvGraphicFramePr>
          <p:cNvPr id="3" name="表 2">
            <a:extLst>
              <a:ext uri="{FF2B5EF4-FFF2-40B4-BE49-F238E27FC236}">
                <a16:creationId xmlns:a16="http://schemas.microsoft.com/office/drawing/2014/main" id="{4CC2CDDA-4B63-47DC-9696-8906F229DE26}"/>
              </a:ext>
            </a:extLst>
          </p:cNvPr>
          <p:cNvGraphicFramePr>
            <a:graphicFrameLocks noGrp="1"/>
          </p:cNvGraphicFramePr>
          <p:nvPr>
            <p:extLst>
              <p:ext uri="{D42A27DB-BD31-4B8C-83A1-F6EECF244321}">
                <p14:modId xmlns:p14="http://schemas.microsoft.com/office/powerpoint/2010/main" val="1411789238"/>
              </p:ext>
            </p:extLst>
          </p:nvPr>
        </p:nvGraphicFramePr>
        <p:xfrm>
          <a:off x="468793" y="447113"/>
          <a:ext cx="8928000" cy="139957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590526640"/>
                    </a:ext>
                  </a:extLst>
                </a:gridCol>
                <a:gridCol w="7920000">
                  <a:extLst>
                    <a:ext uri="{9D8B030D-6E8A-4147-A177-3AD203B41FA5}">
                      <a16:colId xmlns:a16="http://schemas.microsoft.com/office/drawing/2014/main" val="3176611509"/>
                    </a:ext>
                  </a:extLst>
                </a:gridCol>
              </a:tblGrid>
              <a:tr h="1399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健康格差の解決プログラム促進事業＜特定健診・特定保健指導の研修事業＞（</a:t>
                      </a:r>
                      <a:r>
                        <a:rPr kumimoji="1" lang="en-US" altLang="ja-JP" sz="1100" b="0" baseline="0" dirty="0">
                          <a:solidFill>
                            <a:schemeClr val="tx1"/>
                          </a:solidFill>
                          <a:latin typeface="+mn-ea"/>
                          <a:ea typeface="+mn-ea"/>
                        </a:rPr>
                        <a:t>1,750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国民健康保険ヘルスアップ支援事業＜健診からの医療アクセススキーム事業＞（</a:t>
                      </a:r>
                      <a:r>
                        <a:rPr kumimoji="1" lang="en-US" altLang="ja-JP" sz="1100" b="0" baseline="0" dirty="0">
                          <a:solidFill>
                            <a:schemeClr val="tx1"/>
                          </a:solidFill>
                          <a:latin typeface="+mn-ea"/>
                          <a:ea typeface="+mn-ea"/>
                        </a:rPr>
                        <a:t>10,691</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国民健康保険ヘルスアップ支援事業＜市町村保健事業の介入支援事業＞（</a:t>
                      </a:r>
                      <a:r>
                        <a:rPr kumimoji="1" lang="en-US" altLang="ja-JP" sz="1100" b="0" baseline="0" dirty="0">
                          <a:solidFill>
                            <a:schemeClr val="tx1"/>
                          </a:solidFill>
                          <a:latin typeface="+mn-ea"/>
                          <a:ea typeface="+mn-ea"/>
                        </a:rPr>
                        <a:t>16,505</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国民健康保険ヘルスアップ支援事業＜糖尿病性腎症重症化予防のアドバイザー事業＞（</a:t>
                      </a:r>
                      <a:r>
                        <a:rPr kumimoji="1" lang="en-US" altLang="ja-JP" sz="1100" b="0" baseline="0" dirty="0">
                          <a:solidFill>
                            <a:schemeClr val="tx1"/>
                          </a:solidFill>
                          <a:latin typeface="+mn-ea"/>
                          <a:ea typeface="+mn-ea"/>
                        </a:rPr>
                        <a:t>24,545</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国民健康保険ヘルスアップ支援事業＜国保連合会と共に行う府域の地域診断事業＞（</a:t>
                      </a:r>
                      <a:r>
                        <a:rPr kumimoji="1" lang="en-US" altLang="ja-JP" sz="1100" b="0" baseline="0" dirty="0">
                          <a:solidFill>
                            <a:schemeClr val="tx1"/>
                          </a:solidFill>
                          <a:latin typeface="+mn-ea"/>
                          <a:ea typeface="+mn-ea"/>
                        </a:rPr>
                        <a:t>25,751</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健康格差の解決プログラム促進事業＜格差解決に向けた健康づくりの見える化事業＞（</a:t>
                      </a:r>
                      <a:r>
                        <a:rPr kumimoji="1" lang="en-US" altLang="ja-JP" sz="1100" b="0" baseline="0" dirty="0">
                          <a:solidFill>
                            <a:schemeClr val="tx1"/>
                          </a:solidFill>
                          <a:latin typeface="+mn-ea"/>
                          <a:ea typeface="+mn-ea"/>
                        </a:rPr>
                        <a:t>9,849</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循環器疾患予防研究事業費</a:t>
                      </a:r>
                      <a:r>
                        <a:rPr kumimoji="1" lang="ja-JP" altLang="en-US" sz="1100" b="0" baseline="0" dirty="0">
                          <a:solidFill>
                            <a:schemeClr val="tx1"/>
                          </a:solidFill>
                          <a:latin typeface="游ゴシック" panose="020B0400000000000000" pitchFamily="50" charset="-128"/>
                          <a:ea typeface="+mn-ea"/>
                        </a:rPr>
                        <a:t>（</a:t>
                      </a:r>
                      <a:r>
                        <a:rPr kumimoji="1" lang="en-US" altLang="ja-JP" sz="1100" b="0" baseline="0" dirty="0">
                          <a:solidFill>
                            <a:schemeClr val="tx1"/>
                          </a:solidFill>
                          <a:latin typeface="游ゴシック" panose="020B0400000000000000" pitchFamily="50" charset="-128"/>
                          <a:ea typeface="+mn-ea"/>
                        </a:rPr>
                        <a:t>32,656</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386275"/>
                  </a:ext>
                </a:extLst>
              </a:tr>
            </a:tbl>
          </a:graphicData>
        </a:graphic>
      </p:graphicFrame>
    </p:spTree>
    <p:extLst>
      <p:ext uri="{BB962C8B-B14F-4D97-AF65-F5344CB8AC3E}">
        <p14:creationId xmlns:p14="http://schemas.microsoft.com/office/powerpoint/2010/main" val="229613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225000"/>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400265905"/>
              </p:ext>
            </p:extLst>
          </p:nvPr>
        </p:nvGraphicFramePr>
        <p:xfrm>
          <a:off x="468793" y="473757"/>
          <a:ext cx="8928000" cy="42662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52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特定保健指導の促進</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特定健診・保健指導従事者向け研修会の継続</a:t>
                      </a:r>
                      <a:endParaRPr kumimoji="1" lang="en-US" altLang="ja-JP" sz="1100" b="0" baseline="0" dirty="0">
                        <a:solidFill>
                          <a:schemeClr val="tx1"/>
                        </a:solidFill>
                        <a:latin typeface="游ゴシック" panose="020B0400000000000000" pitchFamily="50" charset="-128"/>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■有識者からの施策提言内容を精査し、効果的な取組の実践</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未治療者や治療中断者に対する医療機関への受診勧奨の促進</a:t>
                      </a: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糖尿病の重症化予防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早期治療・重症化予防に係る普及啓発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令和</a:t>
                      </a:r>
                      <a:r>
                        <a:rPr kumimoji="1" lang="en-US" altLang="ja-JP" sz="1100" b="1" baseline="0" dirty="0">
                          <a:solidFill>
                            <a:schemeClr val="tx1"/>
                          </a:solidFill>
                          <a:latin typeface="+mn-ea"/>
                          <a:ea typeface="+mn-ea"/>
                        </a:rPr>
                        <a:t>6</a:t>
                      </a:r>
                      <a:r>
                        <a:rPr kumimoji="1" lang="ja-JP" altLang="en-US" sz="1100" b="1" baseline="0" dirty="0">
                          <a:solidFill>
                            <a:schemeClr val="tx1"/>
                          </a:solidFill>
                          <a:latin typeface="+mn-ea"/>
                          <a:ea typeface="+mn-ea"/>
                        </a:rPr>
                        <a:t>年度に作成した</a:t>
                      </a:r>
                      <a:r>
                        <a:rPr kumimoji="1" lang="en-US" altLang="ja-JP" sz="1100" b="1" baseline="0" dirty="0">
                          <a:solidFill>
                            <a:schemeClr val="tx1"/>
                          </a:solidFill>
                          <a:latin typeface="+mn-ea"/>
                          <a:ea typeface="+mn-ea"/>
                        </a:rPr>
                        <a:t>3</a:t>
                      </a:r>
                      <a:r>
                        <a:rPr kumimoji="1" lang="ja-JP" altLang="en-US" sz="1100" b="1" baseline="0" dirty="0">
                          <a:solidFill>
                            <a:schemeClr val="tx1"/>
                          </a:solidFill>
                          <a:latin typeface="+mn-ea"/>
                          <a:ea typeface="+mn-ea"/>
                        </a:rPr>
                        <a:t>本の啓発動画を活用し、イベント等で民間企業とも連携を行い普及啓発を継続する</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大阪府版糖尿病性腎症重症化予防プログラムを完成させ、医師会員への説明会を実施し、市町村と医師会、専門医との連携体制づくりを支援</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医療データを活用した受診促進策の推進</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■市町村におけるデータヘルスの推進を図りデータ活用研修等を開催するとともに、市町村保健事業介入支援事業、糖尿病性腎症重症化予防アドバイザー事業を実施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a:t>
                      </a:r>
                      <a:r>
                        <a:rPr kumimoji="1" lang="en-US" altLang="ja-JP" sz="1100" b="0" strike="noStrike" baseline="0" dirty="0">
                          <a:solidFill>
                            <a:schemeClr val="tx1"/>
                          </a:solidFill>
                          <a:latin typeface="+mn-ea"/>
                          <a:ea typeface="+mn-ea"/>
                        </a:rPr>
                        <a:t>NDB</a:t>
                      </a:r>
                      <a:r>
                        <a:rPr kumimoji="1" lang="ja-JP" altLang="en-US" sz="1100" b="0" strike="noStrike" baseline="0" dirty="0">
                          <a:solidFill>
                            <a:schemeClr val="tx1"/>
                          </a:solidFill>
                          <a:latin typeface="+mn-ea"/>
                          <a:ea typeface="+mn-ea"/>
                        </a:rPr>
                        <a:t>データ（令和</a:t>
                      </a:r>
                      <a:r>
                        <a:rPr kumimoji="1" lang="en-US" altLang="ja-JP" sz="1100" b="0" strike="noStrike" baseline="0" dirty="0">
                          <a:solidFill>
                            <a:schemeClr val="tx1"/>
                          </a:solidFill>
                          <a:latin typeface="+mn-ea"/>
                          <a:ea typeface="+mn-ea"/>
                        </a:rPr>
                        <a:t>4</a:t>
                      </a:r>
                      <a:r>
                        <a:rPr kumimoji="1" lang="ja-JP" altLang="en-US" sz="1100" b="0" strike="noStrike" baseline="0" dirty="0">
                          <a:solidFill>
                            <a:schemeClr val="tx1"/>
                          </a:solidFill>
                          <a:latin typeface="+mn-ea"/>
                          <a:ea typeface="+mn-ea"/>
                        </a:rPr>
                        <a:t>年度、令和</a:t>
                      </a:r>
                      <a:r>
                        <a:rPr kumimoji="1" lang="en-US" altLang="ja-JP" sz="1100" b="0" strike="noStrike" baseline="0" dirty="0">
                          <a:solidFill>
                            <a:schemeClr val="tx1"/>
                          </a:solidFill>
                          <a:latin typeface="+mn-ea"/>
                          <a:ea typeface="+mn-ea"/>
                        </a:rPr>
                        <a:t>5</a:t>
                      </a:r>
                      <a:r>
                        <a:rPr kumimoji="1" lang="ja-JP" altLang="en-US" sz="1100" b="0" strike="noStrike" baseline="0" dirty="0">
                          <a:solidFill>
                            <a:schemeClr val="tx1"/>
                          </a:solidFill>
                          <a:latin typeface="+mn-ea"/>
                          <a:ea typeface="+mn-ea"/>
                        </a:rPr>
                        <a:t>年度）等の健康医療情報を地域ごとに見える化し、地域健康カルテとダッシュボードを更新予定</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612324"/>
                  </a:ext>
                </a:extLst>
              </a:tr>
              <a:tr h="14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健康格差の解決プログラム促進事業＜特定健診・特定保健指導実施者育成事業＞（</a:t>
                      </a:r>
                      <a:r>
                        <a:rPr kumimoji="1" lang="en-US" altLang="ja-JP" sz="1100" baseline="0" dirty="0">
                          <a:solidFill>
                            <a:schemeClr val="tx1"/>
                          </a:solidFill>
                          <a:latin typeface="+mn-ea"/>
                          <a:ea typeface="+mn-ea"/>
                        </a:rPr>
                        <a:t>3,000</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拡充</a:t>
                      </a:r>
                      <a:r>
                        <a:rPr kumimoji="1" lang="en-US" altLang="ja-JP" sz="110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国民健康保険ヘルスアップ支援事業＜医療機関への早期受診推進事業＞（</a:t>
                      </a:r>
                      <a:r>
                        <a:rPr kumimoji="1" lang="en-US" altLang="ja-JP" sz="1100" baseline="0" dirty="0">
                          <a:solidFill>
                            <a:schemeClr val="tx1"/>
                          </a:solidFill>
                          <a:latin typeface="+mn-ea"/>
                          <a:ea typeface="+mn-ea"/>
                        </a:rPr>
                        <a:t>16,900</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新規</a:t>
                      </a:r>
                      <a:r>
                        <a:rPr kumimoji="1" lang="en-US" altLang="ja-JP" sz="1100" baseline="0" dirty="0">
                          <a:solidFill>
                            <a:schemeClr val="tx1"/>
                          </a:solidFill>
                          <a:latin typeface="+mn-ea"/>
                          <a:ea typeface="+mn-ea"/>
                        </a:rPr>
                        <a:t>】</a:t>
                      </a:r>
                      <a:endParaRPr kumimoji="1" lang="ja-JP" altLang="en-US"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国民健康保険ヘルスアップ支援事業＜市町村保健事業の介入支援事業＞（</a:t>
                      </a:r>
                      <a:r>
                        <a:rPr kumimoji="1" lang="en-US" altLang="ja-JP" sz="1100" baseline="0" dirty="0">
                          <a:solidFill>
                            <a:schemeClr val="tx1"/>
                          </a:solidFill>
                          <a:latin typeface="+mn-ea"/>
                          <a:ea typeface="+mn-ea"/>
                        </a:rPr>
                        <a:t>17,406</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拡充</a:t>
                      </a:r>
                      <a:r>
                        <a:rPr kumimoji="1" lang="en-US" altLang="ja-JP" sz="1100" baseline="0" dirty="0">
                          <a:solidFill>
                            <a:schemeClr val="tx1"/>
                          </a:solidFill>
                          <a:latin typeface="+mn-ea"/>
                          <a:ea typeface="+mn-ea"/>
                        </a:rPr>
                        <a:t>】</a:t>
                      </a:r>
                      <a:endParaRPr kumimoji="1" lang="ja-JP" altLang="en-US"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国民健康保険ヘルスアップ支援事業＜糖尿病性腎症重症化予防のアドバイザー事業＞（</a:t>
                      </a:r>
                      <a:r>
                        <a:rPr kumimoji="1" lang="en-US" altLang="ja-JP" sz="1100" baseline="0" dirty="0">
                          <a:solidFill>
                            <a:schemeClr val="tx1"/>
                          </a:solidFill>
                          <a:latin typeface="+mn-ea"/>
                          <a:ea typeface="+mn-ea"/>
                        </a:rPr>
                        <a:t>34,490</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拡充</a:t>
                      </a:r>
                      <a:r>
                        <a:rPr kumimoji="1" lang="en-US" altLang="ja-JP" sz="1100" baseline="0" dirty="0">
                          <a:solidFill>
                            <a:schemeClr val="tx1"/>
                          </a:solidFill>
                          <a:latin typeface="+mn-ea"/>
                          <a:ea typeface="+mn-ea"/>
                        </a:rPr>
                        <a:t>】</a:t>
                      </a:r>
                      <a:endParaRPr kumimoji="1" lang="ja-JP" altLang="en-US"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国民健康保険ヘルスアップ支援事業＜国保連合会と共に行う府域の地域診断事業＞（</a:t>
                      </a:r>
                      <a:r>
                        <a:rPr kumimoji="1" lang="en-US" altLang="ja-JP" sz="1100" baseline="0" dirty="0">
                          <a:solidFill>
                            <a:schemeClr val="tx1"/>
                          </a:solidFill>
                          <a:latin typeface="+mn-ea"/>
                          <a:ea typeface="+mn-ea"/>
                        </a:rPr>
                        <a:t>20,296</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減額</a:t>
                      </a:r>
                      <a:r>
                        <a:rPr kumimoji="1" lang="en-US" altLang="ja-JP" sz="1100" baseline="0" dirty="0">
                          <a:solidFill>
                            <a:schemeClr val="tx1"/>
                          </a:solidFill>
                          <a:latin typeface="+mn-ea"/>
                          <a:ea typeface="+mn-ea"/>
                        </a:rPr>
                        <a:t>】</a:t>
                      </a:r>
                      <a:endParaRPr kumimoji="1" lang="ja-JP" altLang="en-US"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循環器疾患予防研究事業費（</a:t>
                      </a:r>
                      <a:r>
                        <a:rPr kumimoji="1" lang="en-US" altLang="ja-JP" sz="1100" baseline="0" dirty="0">
                          <a:solidFill>
                            <a:schemeClr val="tx1"/>
                          </a:solidFill>
                          <a:latin typeface="+mn-ea"/>
                          <a:ea typeface="+mn-ea"/>
                        </a:rPr>
                        <a:t>32,656</a:t>
                      </a:r>
                      <a:r>
                        <a:rPr kumimoji="1" lang="ja-JP" altLang="en-US" sz="110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21694"/>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43</a:t>
            </a:fld>
            <a:endParaRPr kumimoji="1" lang="ja-JP" altLang="en-US"/>
          </a:p>
        </p:txBody>
      </p:sp>
    </p:spTree>
    <p:extLst>
      <p:ext uri="{BB962C8B-B14F-4D97-AF65-F5344CB8AC3E}">
        <p14:creationId xmlns:p14="http://schemas.microsoft.com/office/powerpoint/2010/main" val="209691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998220"/>
            <a:ext cx="9432000" cy="56264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3</a:t>
            </a:r>
            <a:r>
              <a:rPr kumimoji="1" lang="ja-JP" altLang="en-US" sz="2000" b="1" dirty="0">
                <a:solidFill>
                  <a:schemeClr val="tx1"/>
                </a:solidFill>
                <a:latin typeface="Meiryo UI" panose="020B0604030504040204" pitchFamily="50" charset="-128"/>
                <a:ea typeface="Meiryo UI" panose="020B0604030504040204" pitchFamily="50" charset="-128"/>
              </a:rPr>
              <a:t>　生活機能の維持・向上</a:t>
            </a:r>
          </a:p>
        </p:txBody>
      </p:sp>
      <p:sp>
        <p:nvSpPr>
          <p:cNvPr id="15" name="正方形/長方形 14"/>
          <p:cNvSpPr/>
          <p:nvPr/>
        </p:nvSpPr>
        <p:spPr>
          <a:xfrm>
            <a:off x="129323" y="777702"/>
            <a:ext cx="659467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1</a:t>
            </a:r>
            <a:r>
              <a:rPr kumimoji="1" lang="ja-JP" altLang="en-US" sz="2000" b="1" dirty="0">
                <a:ln w="0"/>
                <a:solidFill>
                  <a:schemeClr val="bg1"/>
                </a:solidFill>
                <a:effectLst>
                  <a:outerShdw blurRad="38100" dist="19050" dir="2700000" algn="tl" rotWithShape="0">
                    <a:schemeClr val="dk1">
                      <a:alpha val="40000"/>
                    </a:schemeClr>
                  </a:outerShdw>
                </a:effectLst>
              </a:rPr>
              <a:t>）ロコモ・フレイル、骨粗鬆症　</a:t>
            </a:r>
            <a:r>
              <a:rPr kumimoji="1" lang="ja-JP" altLang="en-US" sz="1600" b="1" dirty="0">
                <a:solidFill>
                  <a:schemeClr val="bg1"/>
                </a:solidFill>
              </a:rPr>
              <a:t>計画 </a:t>
            </a:r>
            <a:r>
              <a:rPr kumimoji="1" lang="en-US" altLang="ja-JP" sz="1600" b="1" dirty="0">
                <a:solidFill>
                  <a:schemeClr val="bg1"/>
                </a:solidFill>
              </a:rPr>
              <a:t>P.87-88</a:t>
            </a:r>
          </a:p>
        </p:txBody>
      </p:sp>
      <p:sp>
        <p:nvSpPr>
          <p:cNvPr id="17" name="正方形/長方形 16"/>
          <p:cNvSpPr/>
          <p:nvPr/>
        </p:nvSpPr>
        <p:spPr>
          <a:xfrm>
            <a:off x="363222" y="2145260"/>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2443475"/>
            <a:ext cx="8856000" cy="881125"/>
          </a:xfrm>
          <a:prstGeom prst="rect">
            <a:avLst/>
          </a:prstGeom>
        </p:spPr>
        <p:txBody>
          <a:bodyPr wrap="square" lIns="36000" tIns="72000" rIns="36000" bIns="36000">
            <a:noAutofit/>
          </a:bodyPr>
          <a:lstStyle/>
          <a:p>
            <a:r>
              <a:rPr lang="ja-JP" altLang="en-US" sz="1200" b="1" dirty="0">
                <a:latin typeface="+mn-ea"/>
              </a:rPr>
              <a:t>▽ロコモ・フレイル予防に関する正しい知識を持ち、若い世代から食生活や運動等の生活習慣を整えるなど、生活機能の低下を</a:t>
            </a:r>
            <a:endParaRPr lang="en-US" altLang="ja-JP" sz="1200" b="1" dirty="0">
              <a:latin typeface="+mn-ea"/>
            </a:endParaRPr>
          </a:p>
          <a:p>
            <a:r>
              <a:rPr lang="ja-JP" altLang="en-US" sz="1200" b="1" dirty="0">
                <a:latin typeface="+mn-ea"/>
              </a:rPr>
              <a:t>　防ぐための取組みを行います。</a:t>
            </a:r>
          </a:p>
          <a:p>
            <a:r>
              <a:rPr lang="ja-JP" altLang="en-US" sz="1200" b="1" dirty="0">
                <a:latin typeface="+mn-ea"/>
              </a:rPr>
              <a:t>▽骨粗鬆症は生活習慣がその発症に深く関与していることを理解し、予防に努めるとともに、骨粗鬆症検診を受診し早期発見に</a:t>
            </a:r>
            <a:endParaRPr lang="en-US" altLang="ja-JP" sz="1200" b="1" dirty="0">
              <a:latin typeface="+mn-ea"/>
            </a:endParaRPr>
          </a:p>
          <a:p>
            <a:r>
              <a:rPr lang="ja-JP" altLang="en-US" sz="1200" b="1" dirty="0">
                <a:latin typeface="+mn-ea"/>
              </a:rPr>
              <a:t>　つなげます。</a:t>
            </a:r>
          </a:p>
        </p:txBody>
      </p:sp>
      <p:sp>
        <p:nvSpPr>
          <p:cNvPr id="24" name="正方形/長方形 23"/>
          <p:cNvSpPr/>
          <p:nvPr/>
        </p:nvSpPr>
        <p:spPr>
          <a:xfrm>
            <a:off x="363222" y="3402806"/>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166885521"/>
              </p:ext>
            </p:extLst>
          </p:nvPr>
        </p:nvGraphicFramePr>
        <p:xfrm>
          <a:off x="532234" y="3764969"/>
          <a:ext cx="8820001" cy="160627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4586283">
                  <a:extLst>
                    <a:ext uri="{9D8B030D-6E8A-4147-A177-3AD203B41FA5}">
                      <a16:colId xmlns:a16="http://schemas.microsoft.com/office/drawing/2014/main" val="20001"/>
                    </a:ext>
                  </a:extLst>
                </a:gridCol>
                <a:gridCol w="1342859">
                  <a:extLst>
                    <a:ext uri="{9D8B030D-6E8A-4147-A177-3AD203B41FA5}">
                      <a16:colId xmlns:a16="http://schemas.microsoft.com/office/drawing/2014/main" val="20002"/>
                    </a:ext>
                  </a:extLst>
                </a:gridCol>
                <a:gridCol w="1342859">
                  <a:extLst>
                    <a:ext uri="{9D8B030D-6E8A-4147-A177-3AD203B41FA5}">
                      <a16:colId xmlns:a16="http://schemas.microsoft.com/office/drawing/2014/main" val="4043429374"/>
                    </a:ext>
                  </a:extLst>
                </a:gridCol>
                <a:gridCol w="1188000">
                  <a:extLst>
                    <a:ext uri="{9D8B030D-6E8A-4147-A177-3AD203B41FA5}">
                      <a16:colId xmlns:a16="http://schemas.microsoft.com/office/drawing/2014/main" val="20003"/>
                    </a:ext>
                  </a:extLst>
                </a:gridCol>
              </a:tblGrid>
              <a:tr h="2406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30</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ロコモティブシンドロームの減少（足腰に痛みのある高齢者の人数）（</a:t>
                      </a:r>
                      <a:r>
                        <a:rPr lang="en-US" altLang="ja-JP" sz="1100" b="1" dirty="0">
                          <a:solidFill>
                            <a:schemeClr val="tx1"/>
                          </a:solidFill>
                          <a:effectLst/>
                          <a:latin typeface="+mn-ea"/>
                          <a:ea typeface="+mn-ea"/>
                        </a:rPr>
                        <a:t>65</a:t>
                      </a:r>
                      <a:r>
                        <a:rPr lang="ja-JP" altLang="en-US" sz="1100" b="1" dirty="0">
                          <a:solidFill>
                            <a:schemeClr val="tx1"/>
                          </a:solidFill>
                          <a:effectLst/>
                          <a:latin typeface="+mn-ea"/>
                          <a:ea typeface="+mn-ea"/>
                        </a:rPr>
                        <a:t>歳以上）</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100" b="1" dirty="0">
                          <a:solidFill>
                            <a:schemeClr val="tx1"/>
                          </a:solidFill>
                          <a:effectLst/>
                          <a:latin typeface="+mn-ea"/>
                          <a:ea typeface="+mn-ea"/>
                          <a:cs typeface="HG丸ｺﾞｼｯｸM-PRO"/>
                        </a:rPr>
                        <a:t>【</a:t>
                      </a:r>
                      <a:r>
                        <a:rPr lang="ja-JP" altLang="en-US" sz="1100" b="1" dirty="0">
                          <a:solidFill>
                            <a:schemeClr val="tx1"/>
                          </a:solidFill>
                          <a:effectLst/>
                          <a:latin typeface="+mn-ea"/>
                          <a:ea typeface="+mn-ea"/>
                          <a:cs typeface="HG丸ｺﾞｼｯｸM-PRO"/>
                        </a:rPr>
                        <a:t>国民生活基礎調査</a:t>
                      </a:r>
                      <a:r>
                        <a:rPr lang="en-US" altLang="ja-JP" sz="1100" b="1" dirty="0">
                          <a:solidFill>
                            <a:schemeClr val="tx1"/>
                          </a:solidFill>
                          <a:effectLst/>
                          <a:latin typeface="+mn-ea"/>
                          <a:ea typeface="+mn-ea"/>
                          <a:cs typeface="HG丸ｺﾞｼｯｸM-PRO"/>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238</a:t>
                      </a:r>
                      <a:r>
                        <a:rPr lang="ja-JP" altLang="en-US" sz="1100" b="1" dirty="0">
                          <a:solidFill>
                            <a:schemeClr val="tx1"/>
                          </a:solidFill>
                          <a:effectLst/>
                          <a:latin typeface="+mn-ea"/>
                          <a:ea typeface="+mn-ea"/>
                        </a:rPr>
                        <a:t>人</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en-US" altLang="ja-JP" sz="1050" b="1" dirty="0">
                        <a:solidFill>
                          <a:schemeClr val="tx1"/>
                        </a:solidFill>
                        <a:effectLst/>
                        <a:latin typeface="+mn-ea"/>
                        <a:ea typeface="+mn-ea"/>
                      </a:endParaRPr>
                    </a:p>
                    <a:p>
                      <a:pPr algn="ctr" fontAlgn="auto">
                        <a:lnSpc>
                          <a:spcPts val="1600"/>
                        </a:lnSpc>
                        <a:spcAft>
                          <a:spcPts val="0"/>
                        </a:spcAft>
                      </a:pPr>
                      <a:r>
                        <a:rPr lang="ja-JP" altLang="en-US" sz="1100" b="1" dirty="0">
                          <a:solidFill>
                            <a:schemeClr val="tx1"/>
                          </a:solidFill>
                          <a:effectLst/>
                          <a:latin typeface="+mn-ea"/>
                          <a:ea typeface="+mn-ea"/>
                          <a:cs typeface="HG丸ｺﾞｼｯｸM-PRO"/>
                        </a:rPr>
                        <a:t>＜人口千対＞</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R7</a:t>
                      </a:r>
                      <a:r>
                        <a:rPr lang="ja-JP" altLang="en-US" sz="1100" b="1" dirty="0">
                          <a:solidFill>
                            <a:schemeClr val="tx1"/>
                          </a:solidFill>
                          <a:effectLst/>
                          <a:latin typeface="+mn-ea"/>
                          <a:ea typeface="+mn-ea"/>
                          <a:cs typeface="HG丸ｺﾞｼｯｸM-PRO"/>
                        </a:rPr>
                        <a:t>の結果を</a:t>
                      </a:r>
                      <a:r>
                        <a:rPr lang="en-US" altLang="ja-JP" sz="1100" b="1" dirty="0">
                          <a:solidFill>
                            <a:schemeClr val="tx1"/>
                          </a:solidFill>
                          <a:effectLst/>
                          <a:latin typeface="+mn-ea"/>
                          <a:ea typeface="+mn-ea"/>
                          <a:cs typeface="HG丸ｺﾞｼｯｸM-PRO"/>
                        </a:rPr>
                        <a:t>R8</a:t>
                      </a:r>
                      <a:r>
                        <a:rPr lang="ja-JP" altLang="en-US" sz="1100" b="1" dirty="0">
                          <a:solidFill>
                            <a:schemeClr val="tx1"/>
                          </a:solidFill>
                          <a:effectLst/>
                          <a:latin typeface="+mn-ea"/>
                          <a:ea typeface="+mn-ea"/>
                          <a:cs typeface="HG丸ｺﾞｼｯｸM-PRO"/>
                        </a:rPr>
                        <a:t>年度に公表予定</a:t>
                      </a:r>
                      <a:endParaRPr lang="ja-JP"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210</a:t>
                      </a:r>
                      <a:r>
                        <a:rPr lang="ja-JP" altLang="en-US" sz="1100" b="1" dirty="0">
                          <a:solidFill>
                            <a:schemeClr val="tx1"/>
                          </a:solidFill>
                          <a:effectLst/>
                          <a:latin typeface="+mn-ea"/>
                          <a:ea typeface="+mn-ea"/>
                        </a:rPr>
                        <a:t>人</a:t>
                      </a:r>
                      <a:endParaRPr lang="en-US" altLang="ja-JP" sz="1100" b="1" dirty="0">
                        <a:solidFill>
                          <a:schemeClr val="tx1"/>
                        </a:solidFill>
                        <a:effectLst/>
                        <a:latin typeface="+mn-ea"/>
                        <a:ea typeface="+mn-ea"/>
                      </a:endParaRPr>
                    </a:p>
                    <a:p>
                      <a:pPr algn="ctr" fontAlgn="auto">
                        <a:lnSpc>
                          <a:spcPts val="1600"/>
                        </a:lnSpc>
                        <a:spcAft>
                          <a:spcPts val="0"/>
                        </a:spcAft>
                      </a:pPr>
                      <a:r>
                        <a:rPr lang="ja-JP" altLang="en-US" sz="1100" b="1" dirty="0">
                          <a:solidFill>
                            <a:schemeClr val="tx1"/>
                          </a:solidFill>
                          <a:effectLst/>
                          <a:latin typeface="+mn-ea"/>
                          <a:ea typeface="+mn-ea"/>
                        </a:rPr>
                        <a:t>＜人口千対＞</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31</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spc="-50" baseline="0" dirty="0">
                          <a:solidFill>
                            <a:schemeClr val="tx1"/>
                          </a:solidFill>
                          <a:effectLst/>
                          <a:latin typeface="+mn-ea"/>
                          <a:ea typeface="+mn-ea"/>
                        </a:rPr>
                        <a:t>骨粗鬆症検診受診率の向上</a:t>
                      </a:r>
                      <a:endParaRPr lang="en-US" altLang="ja-JP" sz="1100" b="1" spc="-50" baseline="0" dirty="0">
                        <a:solidFill>
                          <a:schemeClr val="tx1"/>
                        </a:solidFill>
                        <a:effectLst/>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a:t>
                      </a:r>
                      <a:r>
                        <a:rPr lang="ja-JP" altLang="ja-JP" sz="1100" b="1" dirty="0">
                          <a:solidFill>
                            <a:schemeClr val="tx1"/>
                          </a:solidFill>
                          <a:effectLst/>
                          <a:ea typeface="+mn-ea"/>
                          <a:cs typeface="Times New Roman" panose="02020603050405020304" pitchFamily="18" charset="0"/>
                        </a:rPr>
                        <a:t>日本骨粗鬆財団報告</a:t>
                      </a:r>
                      <a:r>
                        <a:rPr lang="en-US" altLang="ja-JP" sz="1100" b="1" dirty="0">
                          <a:solidFill>
                            <a:schemeClr val="tx1"/>
                          </a:solidFill>
                          <a:effectLst/>
                          <a:latin typeface="+mn-ea"/>
                          <a:ea typeface="+mn-ea"/>
                          <a:cs typeface="HG丸ｺﾞｼｯｸM-PRO"/>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2.3</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R3</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rPr>
                        <a:t>2.9</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r>
                        <a:rPr lang="ja-JP" altLang="en-US" sz="1100" b="0"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15</a:t>
                      </a:r>
                      <a:r>
                        <a:rPr lang="ja-JP" altLang="en-US" sz="11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sp>
        <p:nvSpPr>
          <p:cNvPr id="14" name="角丸四角形 13"/>
          <p:cNvSpPr/>
          <p:nvPr/>
        </p:nvSpPr>
        <p:spPr>
          <a:xfrm>
            <a:off x="357909" y="1999615"/>
            <a:ext cx="9144000" cy="350677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若い世代から生活習慣を整えることで生活機能の低下を防止します</a:t>
            </a:r>
          </a:p>
          <a:p>
            <a:pPr algn="ctr">
              <a:lnSpc>
                <a:spcPts val="2000"/>
              </a:lnSpc>
            </a:pPr>
            <a:r>
              <a:rPr kumimoji="1" lang="ja-JP" altLang="en-US" sz="1600" b="1" dirty="0">
                <a:solidFill>
                  <a:schemeClr val="tx1"/>
                </a:solidFill>
              </a:rPr>
              <a:t>～正しい生活習慣を身につけましょう～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44</a:t>
            </a:fld>
            <a:endParaRPr kumimoji="1"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B33B91C4-42D6-4AA3-965F-3D2C2CC7A766}"/>
              </a:ext>
            </a:extLst>
          </p:cNvPr>
          <p:cNvSpPr/>
          <p:nvPr/>
        </p:nvSpPr>
        <p:spPr>
          <a:xfrm>
            <a:off x="357909" y="5506386"/>
            <a:ext cx="1089323" cy="779835"/>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0">
            <a:extLst>
              <a:ext uri="{FF2B5EF4-FFF2-40B4-BE49-F238E27FC236}">
                <a16:creationId xmlns:a16="http://schemas.microsoft.com/office/drawing/2014/main" id="{7A05C0A1-6AAD-44F1-98A1-2A595338921C}"/>
              </a:ext>
            </a:extLst>
          </p:cNvPr>
          <p:cNvSpPr/>
          <p:nvPr/>
        </p:nvSpPr>
        <p:spPr>
          <a:xfrm>
            <a:off x="1447232" y="5509260"/>
            <a:ext cx="8054677" cy="776962"/>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ロコモティブシンドロームが進行すると「立つ」「歩く」ことが難しくなり、将来的に介護が必要になるリスクが高くなります。</a:t>
            </a:r>
          </a:p>
          <a:p>
            <a:pPr marL="174625" indent="-174625">
              <a:lnSpc>
                <a:spcPct val="100000"/>
              </a:lnSpc>
            </a:pPr>
            <a:r>
              <a:rPr kumimoji="1" lang="ja-JP" altLang="en-US" sz="1200" b="1" baseline="0" dirty="0">
                <a:solidFill>
                  <a:schemeClr val="tx1"/>
                </a:solidFill>
                <a:latin typeface="+mn-ea"/>
                <a:ea typeface="+mn-ea"/>
              </a:rPr>
              <a:t>◆ また、骨粗鬆症が原因で起こる高齢者の骨折は、生活の質を大きく損なうため、その予防が重要です。</a:t>
            </a:r>
          </a:p>
        </p:txBody>
      </p:sp>
      <p:sp>
        <p:nvSpPr>
          <p:cNvPr id="23" name="角丸四角形 47">
            <a:extLst>
              <a:ext uri="{FF2B5EF4-FFF2-40B4-BE49-F238E27FC236}">
                <a16:creationId xmlns:a16="http://schemas.microsoft.com/office/drawing/2014/main" id="{5DDAEF72-7AB6-4B3E-9E76-C43E848B57E4}"/>
              </a:ext>
            </a:extLst>
          </p:cNvPr>
          <p:cNvSpPr/>
          <p:nvPr/>
        </p:nvSpPr>
        <p:spPr>
          <a:xfrm>
            <a:off x="6657572" y="3374539"/>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9261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954212473"/>
              </p:ext>
            </p:extLst>
          </p:nvPr>
        </p:nvGraphicFramePr>
        <p:xfrm>
          <a:off x="465147" y="295898"/>
          <a:ext cx="8928000" cy="6250954"/>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250954">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認知度向上のための普及啓発</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大阪公立大学、国立健康・栄養研究所、雪印メグミルク株式会社と連携したフレイルの日イベントの開催</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【2/1</a:t>
                      </a: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176</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■大阪府薬剤師会と連携した健康サポート薬局等での啓発</a:t>
                      </a:r>
                      <a:r>
                        <a:rPr kumimoji="1" lang="en-US" altLang="ja-JP" sz="1100" b="0" strike="noStrike" baseline="0" dirty="0">
                          <a:solidFill>
                            <a:schemeClr val="tx1"/>
                          </a:solidFill>
                          <a:latin typeface="+mn-ea"/>
                          <a:ea typeface="+mn-ea"/>
                        </a:rPr>
                        <a:t>【9</a:t>
                      </a:r>
                      <a:r>
                        <a:rPr kumimoji="1" lang="ja-JP" altLang="en-US" sz="1100" b="0" strike="noStrike" baseline="0" dirty="0">
                          <a:solidFill>
                            <a:schemeClr val="tx1"/>
                          </a:solidFill>
                          <a:latin typeface="+mn-ea"/>
                          <a:ea typeface="+mn-ea"/>
                        </a:rPr>
                        <a:t>月～</a:t>
                      </a:r>
                      <a:r>
                        <a:rPr kumimoji="1" lang="en-US" altLang="ja-JP" sz="1100" b="0" strike="noStrike" baseline="0" dirty="0">
                          <a:solidFill>
                            <a:schemeClr val="tx1"/>
                          </a:solidFill>
                          <a:latin typeface="+mn-ea"/>
                          <a:ea typeface="+mn-ea"/>
                        </a:rPr>
                        <a:t>2</a:t>
                      </a:r>
                      <a:r>
                        <a:rPr kumimoji="1" lang="ja-JP" altLang="en-US" sz="1100" b="0" strike="noStrike" baseline="0" dirty="0">
                          <a:solidFill>
                            <a:schemeClr val="tx1"/>
                          </a:solidFill>
                          <a:latin typeface="+mn-ea"/>
                          <a:ea typeface="+mn-ea"/>
                        </a:rPr>
                        <a:t>月末</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■「アスマイル」でのコラム配信</a:t>
                      </a:r>
                      <a:r>
                        <a:rPr kumimoji="1" lang="en-US" altLang="ja-JP" sz="1100" b="0" strike="noStrike" baseline="0" dirty="0">
                          <a:solidFill>
                            <a:schemeClr val="tx1"/>
                          </a:solidFill>
                          <a:latin typeface="+mn-ea"/>
                          <a:ea typeface="+mn-ea"/>
                        </a:rPr>
                        <a:t>【10</a:t>
                      </a:r>
                      <a:r>
                        <a:rPr kumimoji="1" lang="ja-JP" altLang="en-US" sz="1100" b="0" strike="noStrike" baseline="0" dirty="0">
                          <a:solidFill>
                            <a:schemeClr val="tx1"/>
                          </a:solidFill>
                          <a:latin typeface="+mn-ea"/>
                          <a:ea typeface="+mn-ea"/>
                        </a:rPr>
                        <a:t>月、</a:t>
                      </a:r>
                      <a:r>
                        <a:rPr kumimoji="1" lang="en-US" altLang="ja-JP" sz="1100" b="0" strike="noStrike" baseline="0" dirty="0">
                          <a:solidFill>
                            <a:schemeClr val="tx1"/>
                          </a:solidFill>
                          <a:latin typeface="+mn-ea"/>
                          <a:ea typeface="+mn-ea"/>
                        </a:rPr>
                        <a:t>1</a:t>
                      </a:r>
                      <a:r>
                        <a:rPr kumimoji="1" lang="ja-JP" altLang="en-US" sz="1100" b="0" strike="noStrike" baseline="0" dirty="0">
                          <a:solidFill>
                            <a:schemeClr val="tx1"/>
                          </a:solidFill>
                          <a:latin typeface="+mn-ea"/>
                          <a:ea typeface="+mn-ea"/>
                        </a:rPr>
                        <a:t>月　計</a:t>
                      </a:r>
                      <a:r>
                        <a:rPr kumimoji="1" lang="en-US" altLang="ja-JP" sz="1100" b="0" strike="noStrike" baseline="0" dirty="0">
                          <a:solidFill>
                            <a:schemeClr val="tx1"/>
                          </a:solidFill>
                          <a:latin typeface="+mn-ea"/>
                          <a:ea typeface="+mn-ea"/>
                        </a:rPr>
                        <a:t>2</a:t>
                      </a:r>
                      <a:r>
                        <a:rPr kumimoji="1" lang="ja-JP" altLang="en-US" sz="1100" b="0" strike="noStrike" baseline="0" dirty="0">
                          <a:solidFill>
                            <a:schemeClr val="tx1"/>
                          </a:solidFill>
                          <a:latin typeface="+mn-ea"/>
                          <a:ea typeface="+mn-ea"/>
                        </a:rPr>
                        <a:t>回</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highlight>
                            <a:srgbClr val="00FF00"/>
                          </a:highlight>
                          <a:latin typeface="+mn-ea"/>
                          <a:ea typeface="+mn-ea"/>
                        </a:rPr>
                        <a:t>■</a:t>
                      </a:r>
                      <a:r>
                        <a:rPr kumimoji="1" lang="ja-JP" altLang="en-US" sz="1100" b="1" strike="noStrike" baseline="0" dirty="0">
                          <a:solidFill>
                            <a:schemeClr val="tx1"/>
                          </a:solidFill>
                          <a:latin typeface="+mn-ea"/>
                          <a:ea typeface="+mn-ea"/>
                        </a:rPr>
                        <a:t>大学における授業でのフレイルチェックの導入</a:t>
                      </a:r>
                      <a:r>
                        <a:rPr kumimoji="1" lang="en-US" altLang="ja-JP" sz="1100" b="1" strike="noStrike" baseline="0" dirty="0">
                          <a:solidFill>
                            <a:schemeClr val="tx1"/>
                          </a:solidFill>
                          <a:latin typeface="+mn-ea"/>
                          <a:ea typeface="+mn-ea"/>
                        </a:rPr>
                        <a:t>【</a:t>
                      </a:r>
                      <a:r>
                        <a:rPr kumimoji="1" lang="ja-JP" altLang="en-US" sz="1100" b="1" strike="noStrike" baseline="0" dirty="0">
                          <a:solidFill>
                            <a:schemeClr val="tx1"/>
                          </a:solidFill>
                          <a:latin typeface="+mn-ea"/>
                          <a:ea typeface="+mn-ea"/>
                        </a:rPr>
                        <a:t>大阪公立大学</a:t>
                      </a:r>
                      <a:r>
                        <a:rPr kumimoji="1" lang="en-US" altLang="ja-JP" sz="1100" b="1" strike="noStrike" baseline="0" dirty="0">
                          <a:solidFill>
                            <a:schemeClr val="tx1"/>
                          </a:solidFill>
                          <a:latin typeface="+mn-ea"/>
                          <a:ea typeface="+mn-ea"/>
                        </a:rPr>
                        <a:t>5/19</a:t>
                      </a:r>
                      <a:r>
                        <a:rPr kumimoji="1" lang="ja-JP" altLang="en-US" sz="1100" b="1" strike="noStrike" baseline="0" dirty="0">
                          <a:solidFill>
                            <a:schemeClr val="tx1"/>
                          </a:solidFill>
                          <a:latin typeface="+mn-ea"/>
                          <a:ea typeface="+mn-ea"/>
                        </a:rPr>
                        <a:t>、</a:t>
                      </a:r>
                      <a:r>
                        <a:rPr kumimoji="1" lang="en-US" altLang="ja-JP" sz="1100" b="1" strike="noStrike" baseline="0" dirty="0">
                          <a:solidFill>
                            <a:schemeClr val="tx1"/>
                          </a:solidFill>
                          <a:latin typeface="+mn-ea"/>
                          <a:ea typeface="+mn-ea"/>
                        </a:rPr>
                        <a:t>10/27</a:t>
                      </a:r>
                      <a:r>
                        <a:rPr kumimoji="1" lang="ja-JP" altLang="en-US" sz="1100" b="1" strike="noStrike" baseline="0" dirty="0">
                          <a:solidFill>
                            <a:schemeClr val="tx1"/>
                          </a:solidFill>
                          <a:latin typeface="+mn-ea"/>
                          <a:ea typeface="+mn-ea"/>
                        </a:rPr>
                        <a:t>　計</a:t>
                      </a:r>
                      <a:r>
                        <a:rPr kumimoji="1" lang="en-US" altLang="ja-JP" sz="1100" b="1" strike="noStrike" baseline="0" dirty="0">
                          <a:solidFill>
                            <a:schemeClr val="tx1"/>
                          </a:solidFill>
                          <a:latin typeface="+mn-ea"/>
                          <a:ea typeface="+mn-ea"/>
                        </a:rPr>
                        <a:t>379</a:t>
                      </a:r>
                      <a:r>
                        <a:rPr kumimoji="1" lang="ja-JP" altLang="en-US" sz="1100" b="1" strike="noStrike" baseline="0" dirty="0">
                          <a:solidFill>
                            <a:schemeClr val="tx1"/>
                          </a:solidFill>
                          <a:latin typeface="+mn-ea"/>
                          <a:ea typeface="+mn-ea"/>
                        </a:rPr>
                        <a:t>人</a:t>
                      </a:r>
                      <a:r>
                        <a:rPr kumimoji="1" lang="en-US" altLang="ja-JP" sz="1100" b="1" strike="noStrike" baseline="0" dirty="0">
                          <a:solidFill>
                            <a:schemeClr val="tx1"/>
                          </a:solidFill>
                          <a:latin typeface="+mn-ea"/>
                          <a:ea typeface="+mn-ea"/>
                        </a:rPr>
                        <a:t>】</a:t>
                      </a:r>
                      <a:endParaRPr kumimoji="1" lang="en-US" altLang="ja-JP" sz="1100" b="1" strike="sng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■（再掲）府内全大学を対象とした情報交換会で府内全大学へ取組み紹介と提案</a:t>
                      </a:r>
                      <a:r>
                        <a:rPr kumimoji="1" lang="en-US" altLang="ja-JP" sz="1100" b="0" strike="noStrike" baseline="0" dirty="0">
                          <a:solidFill>
                            <a:schemeClr val="tx1"/>
                          </a:solidFill>
                          <a:latin typeface="+mn-ea"/>
                          <a:ea typeface="+mn-ea"/>
                        </a:rPr>
                        <a:t>【8/6</a:t>
                      </a:r>
                      <a:r>
                        <a:rPr kumimoji="1" lang="ja-JP" altLang="en-US" sz="1100" b="0" strike="noStrike" baseline="0" dirty="0">
                          <a:solidFill>
                            <a:schemeClr val="tx1"/>
                          </a:solidFill>
                          <a:latin typeface="+mn-ea"/>
                          <a:ea typeface="+mn-ea"/>
                        </a:rPr>
                        <a:t>、</a:t>
                      </a:r>
                      <a:r>
                        <a:rPr kumimoji="1" lang="en-US" altLang="ja-JP" sz="1100" b="0" strike="noStrike" baseline="0" dirty="0">
                          <a:solidFill>
                            <a:schemeClr val="tx1"/>
                          </a:solidFill>
                          <a:latin typeface="+mn-ea"/>
                          <a:ea typeface="+mn-ea"/>
                        </a:rPr>
                        <a:t>15</a:t>
                      </a:r>
                      <a:r>
                        <a:rPr kumimoji="1" lang="ja-JP" altLang="en-US" sz="1100" b="0" strike="noStrike" baseline="0" dirty="0">
                          <a:solidFill>
                            <a:schemeClr val="tx1"/>
                          </a:solidFill>
                          <a:latin typeface="+mn-ea"/>
                          <a:ea typeface="+mn-ea"/>
                        </a:rPr>
                        <a:t>大学（</a:t>
                      </a:r>
                      <a:r>
                        <a:rPr kumimoji="1" lang="en-US" altLang="ja-JP" sz="1100" b="0" strike="noStrike" baseline="0" dirty="0">
                          <a:solidFill>
                            <a:schemeClr val="tx1"/>
                          </a:solidFill>
                          <a:latin typeface="+mn-ea"/>
                          <a:ea typeface="+mn-ea"/>
                        </a:rPr>
                        <a:t>22</a:t>
                      </a:r>
                      <a:r>
                        <a:rPr kumimoji="1" lang="ja-JP" altLang="en-US" sz="1100" b="0" strike="noStrike" baseline="0" dirty="0">
                          <a:solidFill>
                            <a:schemeClr val="tx1"/>
                          </a:solidFill>
                          <a:latin typeface="+mn-ea"/>
                          <a:ea typeface="+mn-ea"/>
                        </a:rPr>
                        <a:t>人）、</a:t>
                      </a:r>
                      <a:r>
                        <a:rPr kumimoji="1" lang="en-US" altLang="ja-JP" sz="1100" b="0" strike="noStrike" baseline="0" dirty="0">
                          <a:solidFill>
                            <a:schemeClr val="tx1"/>
                          </a:solidFill>
                          <a:latin typeface="+mn-ea"/>
                          <a:ea typeface="+mn-ea"/>
                        </a:rPr>
                        <a:t>15</a:t>
                      </a:r>
                      <a:r>
                        <a:rPr kumimoji="1" lang="ja-JP" altLang="en-US" sz="1100" b="0" strike="noStrike" baseline="0" dirty="0">
                          <a:solidFill>
                            <a:schemeClr val="tx1"/>
                          </a:solidFill>
                          <a:latin typeface="+mn-ea"/>
                          <a:ea typeface="+mn-ea"/>
                        </a:rPr>
                        <a:t>保健所（</a:t>
                      </a:r>
                      <a:r>
                        <a:rPr kumimoji="1" lang="en-US" altLang="ja-JP" sz="1100" b="0" strike="noStrike" baseline="0" dirty="0">
                          <a:solidFill>
                            <a:schemeClr val="tx1"/>
                          </a:solidFill>
                          <a:latin typeface="+mn-ea"/>
                          <a:ea typeface="+mn-ea"/>
                        </a:rPr>
                        <a:t>22</a:t>
                      </a:r>
                      <a:r>
                        <a:rPr kumimoji="1" lang="ja-JP" altLang="en-US" sz="1100" b="0" strike="noStrike" baseline="0" dirty="0">
                          <a:solidFill>
                            <a:schemeClr val="tx1"/>
                          </a:solidFill>
                          <a:latin typeface="+mn-ea"/>
                          <a:ea typeface="+mn-ea"/>
                        </a:rPr>
                        <a:t>人）</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イオンモール鶴見緑地館内サイネージでの啓発動画の放映</a:t>
                      </a:r>
                      <a:r>
                        <a:rPr kumimoji="1" lang="en-US" altLang="ja-JP" sz="1100" b="1" baseline="0" dirty="0">
                          <a:solidFill>
                            <a:schemeClr val="tx1"/>
                          </a:solidFill>
                          <a:latin typeface="+mn-ea"/>
                          <a:ea typeface="+mn-ea"/>
                        </a:rPr>
                        <a:t>【1/26</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2/1】</a:t>
                      </a:r>
                      <a:r>
                        <a:rPr kumimoji="1" lang="ja-JP" altLang="en-US" sz="1100" b="1" baseline="0" dirty="0">
                          <a:solidFill>
                            <a:schemeClr val="tx1"/>
                          </a:solidFill>
                          <a:latin typeface="+mn-ea"/>
                          <a:ea typeface="+mn-ea"/>
                        </a:rPr>
                        <a:t>、ゆびわっかテストステッカーの掲出</a:t>
                      </a:r>
                      <a:r>
                        <a:rPr kumimoji="1" lang="en-US" altLang="ja-JP" sz="1100" b="1" baseline="0" dirty="0">
                          <a:solidFill>
                            <a:schemeClr val="tx1"/>
                          </a:solidFill>
                          <a:latin typeface="+mn-ea"/>
                          <a:ea typeface="+mn-ea"/>
                        </a:rPr>
                        <a:t>【1/28</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2/8】</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■健康サポート薬局対象「フレイル予防研修会」の開催</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46</a:t>
                      </a:r>
                      <a:r>
                        <a:rPr kumimoji="1" lang="ja-JP" altLang="en-US" sz="1100" b="0" baseline="0" dirty="0">
                          <a:solidFill>
                            <a:schemeClr val="tx1"/>
                          </a:solidFill>
                          <a:latin typeface="+mn-ea"/>
                          <a:ea typeface="+mn-ea"/>
                        </a:rPr>
                        <a:t>店舗</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身体機能低下の予防促進</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■池田商工会議所イベントで講義とフレイルチェック体験</a:t>
                      </a:r>
                      <a:r>
                        <a:rPr kumimoji="1" lang="en-US" altLang="ja-JP" sz="1100" b="0" strike="noStrike" baseline="0" dirty="0">
                          <a:solidFill>
                            <a:schemeClr val="tx1"/>
                          </a:solidFill>
                          <a:latin typeface="+mn-ea"/>
                          <a:ea typeface="+mn-ea"/>
                        </a:rPr>
                        <a:t>【8/24</a:t>
                      </a:r>
                      <a:r>
                        <a:rPr kumimoji="1" lang="ja-JP" altLang="en-US" sz="1100" b="0" strike="noStrike" baseline="0" dirty="0">
                          <a:solidFill>
                            <a:schemeClr val="tx1"/>
                          </a:solidFill>
                          <a:latin typeface="+mn-ea"/>
                          <a:ea typeface="+mn-ea"/>
                        </a:rPr>
                        <a:t>　</a:t>
                      </a:r>
                      <a:r>
                        <a:rPr kumimoji="1" lang="en-US" altLang="ja-JP" sz="1100" b="0" strike="noStrike" baseline="0" dirty="0">
                          <a:solidFill>
                            <a:schemeClr val="tx1"/>
                          </a:solidFill>
                          <a:latin typeface="+mn-ea"/>
                          <a:ea typeface="+mn-ea"/>
                        </a:rPr>
                        <a:t>185</a:t>
                      </a:r>
                      <a:r>
                        <a:rPr kumimoji="1" lang="ja-JP" altLang="en-US" sz="1100" b="0" strike="noStrike" baseline="0" dirty="0">
                          <a:solidFill>
                            <a:schemeClr val="tx1"/>
                          </a:solidFill>
                          <a:latin typeface="+mn-ea"/>
                          <a:ea typeface="+mn-ea"/>
                        </a:rPr>
                        <a:t>人</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■フレイル予防の観点から「座位時間」に着目し、オフィスワーカーが勤務中に立つ理由に関する調査を実施</a:t>
                      </a:r>
                      <a:r>
                        <a:rPr kumimoji="1" lang="en-US" altLang="ja-JP" sz="1100" b="0" strike="noStrike" baseline="0" dirty="0">
                          <a:solidFill>
                            <a:schemeClr val="tx1"/>
                          </a:solidFill>
                          <a:latin typeface="+mn-ea"/>
                          <a:ea typeface="+mn-ea"/>
                        </a:rPr>
                        <a:t>【2</a:t>
                      </a:r>
                      <a:r>
                        <a:rPr kumimoji="1" lang="ja-JP" altLang="en-US" sz="1100" b="0" strike="noStrike" baseline="0" dirty="0">
                          <a:solidFill>
                            <a:schemeClr val="tx1"/>
                          </a:solidFill>
                          <a:latin typeface="+mn-ea"/>
                          <a:ea typeface="+mn-ea"/>
                        </a:rPr>
                        <a:t>事業所、計</a:t>
                      </a:r>
                      <a:r>
                        <a:rPr kumimoji="1" lang="en-US" altLang="ja-JP" sz="1100" b="0" strike="noStrike" baseline="0" dirty="0">
                          <a:solidFill>
                            <a:schemeClr val="tx1"/>
                          </a:solidFill>
                          <a:latin typeface="+mn-ea"/>
                          <a:ea typeface="+mn-ea"/>
                        </a:rPr>
                        <a:t>42</a:t>
                      </a:r>
                      <a:r>
                        <a:rPr kumimoji="1" lang="ja-JP" altLang="en-US" sz="1100" b="0" strike="noStrike" baseline="0" dirty="0">
                          <a:solidFill>
                            <a:schemeClr val="tx1"/>
                          </a:solidFill>
                          <a:latin typeface="+mn-ea"/>
                          <a:ea typeface="+mn-ea"/>
                        </a:rPr>
                        <a:t>人</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■市町村のフレイル予防の取組みへの助言</a:t>
                      </a:r>
                      <a:r>
                        <a:rPr kumimoji="1" lang="en-US" altLang="ja-JP" sz="1100" b="0" strike="noStrike" baseline="0" dirty="0">
                          <a:solidFill>
                            <a:schemeClr val="tx1"/>
                          </a:solidFill>
                          <a:latin typeface="+mn-ea"/>
                          <a:ea typeface="+mn-ea"/>
                        </a:rPr>
                        <a:t>【3</a:t>
                      </a:r>
                      <a:r>
                        <a:rPr kumimoji="1" lang="ja-JP" altLang="en-US" sz="1100" b="0" strike="noStrike" baseline="0" dirty="0">
                          <a:solidFill>
                            <a:schemeClr val="tx1"/>
                          </a:solidFill>
                          <a:latin typeface="+mn-ea"/>
                          <a:ea typeface="+mn-ea"/>
                        </a:rPr>
                        <a:t>市町村</a:t>
                      </a:r>
                      <a:r>
                        <a:rPr kumimoji="1" lang="en-US" altLang="ja-JP" sz="1100" b="0" strike="noStrike" baseline="0" dirty="0">
                          <a:solidFill>
                            <a:schemeClr val="tx1"/>
                          </a:solidFill>
                          <a:latin typeface="+mn-ea"/>
                          <a:ea typeface="+mn-ea"/>
                        </a:rPr>
                        <a:t>】</a:t>
                      </a:r>
                      <a:r>
                        <a:rPr kumimoji="1" lang="ja-JP" altLang="en-US" sz="1100" b="0" strike="noStrike" baseline="0" dirty="0">
                          <a:solidFill>
                            <a:schemeClr val="tx1"/>
                          </a:solidFill>
                          <a:latin typeface="+mn-ea"/>
                          <a:ea typeface="+mn-ea"/>
                        </a:rPr>
                        <a:t>、啓発資材の提供</a:t>
                      </a:r>
                      <a:r>
                        <a:rPr kumimoji="1" lang="en-US" altLang="ja-JP" sz="1100" b="0" strike="noStrike" baseline="0" dirty="0">
                          <a:solidFill>
                            <a:schemeClr val="tx1"/>
                          </a:solidFill>
                          <a:latin typeface="+mn-ea"/>
                          <a:ea typeface="+mn-ea"/>
                        </a:rPr>
                        <a:t>【36</a:t>
                      </a:r>
                      <a:r>
                        <a:rPr kumimoji="1" lang="ja-JP" altLang="en-US" sz="1100" b="0" strike="noStrike" baseline="0" dirty="0">
                          <a:solidFill>
                            <a:schemeClr val="tx1"/>
                          </a:solidFill>
                          <a:latin typeface="+mn-ea"/>
                          <a:ea typeface="+mn-ea"/>
                        </a:rPr>
                        <a:t>市町村</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■「アスマイル」アンケート機能を活用した実態調査の実施</a:t>
                      </a:r>
                      <a:r>
                        <a:rPr kumimoji="1" lang="en-US" altLang="ja-JP" sz="1100" b="0" strike="noStrike" baseline="0" dirty="0">
                          <a:solidFill>
                            <a:schemeClr val="tx1"/>
                          </a:solidFill>
                          <a:latin typeface="+mn-ea"/>
                          <a:ea typeface="+mn-ea"/>
                        </a:rPr>
                        <a:t>【1/20</a:t>
                      </a:r>
                      <a:r>
                        <a:rPr kumimoji="1" lang="ja-JP" altLang="en-US" sz="1100" b="0" strike="noStrike" baseline="0" dirty="0">
                          <a:solidFill>
                            <a:schemeClr val="tx1"/>
                          </a:solidFill>
                          <a:latin typeface="+mn-ea"/>
                          <a:ea typeface="+mn-ea"/>
                        </a:rPr>
                        <a:t>～</a:t>
                      </a:r>
                      <a:r>
                        <a:rPr kumimoji="1" lang="en-US" altLang="ja-JP" sz="1100" b="0" strike="noStrike" baseline="0" dirty="0">
                          <a:solidFill>
                            <a:schemeClr val="tx1"/>
                          </a:solidFill>
                          <a:latin typeface="+mn-ea"/>
                          <a:ea typeface="+mn-ea"/>
                        </a:rPr>
                        <a:t>2/7】</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highlight>
                            <a:srgbClr val="00FF00"/>
                          </a:highlight>
                          <a:latin typeface="+mn-ea"/>
                          <a:ea typeface="+mn-ea"/>
                        </a:rPr>
                        <a:t>■</a:t>
                      </a:r>
                      <a:r>
                        <a:rPr kumimoji="1" lang="ja-JP" altLang="en-US" sz="1100" b="1" strike="noStrike" baseline="0" dirty="0">
                          <a:solidFill>
                            <a:schemeClr val="tx1"/>
                          </a:solidFill>
                          <a:latin typeface="+mn-ea"/>
                          <a:ea typeface="+mn-ea"/>
                        </a:rPr>
                        <a:t>市町村アンケート調査を実施し、実態を把握。事業説明会</a:t>
                      </a:r>
                      <a:r>
                        <a:rPr kumimoji="1" lang="en-US" altLang="ja-JP" sz="1100" b="1" strike="noStrike" baseline="0" dirty="0">
                          <a:solidFill>
                            <a:schemeClr val="tx1"/>
                          </a:solidFill>
                          <a:latin typeface="+mn-ea"/>
                          <a:ea typeface="+mn-ea"/>
                        </a:rPr>
                        <a:t>【33</a:t>
                      </a:r>
                      <a:r>
                        <a:rPr kumimoji="1" lang="ja-JP" altLang="en-US" sz="1100" b="1" strike="noStrike" baseline="0" dirty="0">
                          <a:solidFill>
                            <a:schemeClr val="tx1"/>
                          </a:solidFill>
                          <a:latin typeface="+mn-ea"/>
                          <a:ea typeface="+mn-ea"/>
                        </a:rPr>
                        <a:t>市町村、</a:t>
                      </a:r>
                      <a:r>
                        <a:rPr kumimoji="1" lang="en-US" altLang="ja-JP" sz="1100" b="1" strike="noStrike" baseline="0" dirty="0">
                          <a:solidFill>
                            <a:schemeClr val="tx1"/>
                          </a:solidFill>
                          <a:latin typeface="+mn-ea"/>
                          <a:ea typeface="+mn-ea"/>
                        </a:rPr>
                        <a:t>92</a:t>
                      </a:r>
                      <a:r>
                        <a:rPr kumimoji="1" lang="ja-JP" altLang="en-US" sz="1100" b="1" strike="noStrike" baseline="0" dirty="0">
                          <a:solidFill>
                            <a:schemeClr val="tx1"/>
                          </a:solidFill>
                          <a:latin typeface="+mn-ea"/>
                          <a:ea typeface="+mn-ea"/>
                        </a:rPr>
                        <a:t>人</a:t>
                      </a:r>
                      <a:r>
                        <a:rPr kumimoji="1" lang="en-US" altLang="ja-JP" sz="1100" b="1" strike="noStrike" baseline="0" dirty="0">
                          <a:solidFill>
                            <a:schemeClr val="tx1"/>
                          </a:solidFill>
                          <a:latin typeface="+mn-ea"/>
                          <a:ea typeface="+mn-ea"/>
                        </a:rPr>
                        <a:t>】</a:t>
                      </a:r>
                      <a:r>
                        <a:rPr kumimoji="1" lang="ja-JP" altLang="en-US" sz="1100" b="1" strike="noStrike" baseline="0" dirty="0">
                          <a:solidFill>
                            <a:schemeClr val="tx1"/>
                          </a:solidFill>
                          <a:latin typeface="+mn-ea"/>
                          <a:ea typeface="+mn-ea"/>
                        </a:rPr>
                        <a:t>、研修会</a:t>
                      </a:r>
                      <a:r>
                        <a:rPr kumimoji="1" lang="en-US" altLang="ja-JP" sz="1100" b="1" strike="noStrike" baseline="0" dirty="0">
                          <a:solidFill>
                            <a:schemeClr val="tx1"/>
                          </a:solidFill>
                          <a:latin typeface="+mn-ea"/>
                          <a:ea typeface="+mn-ea"/>
                        </a:rPr>
                        <a:t>【24</a:t>
                      </a:r>
                      <a:r>
                        <a:rPr kumimoji="1" lang="ja-JP" altLang="en-US" sz="1100" b="1" strike="noStrike" baseline="0" dirty="0">
                          <a:solidFill>
                            <a:schemeClr val="tx1"/>
                          </a:solidFill>
                          <a:latin typeface="+mn-ea"/>
                          <a:ea typeface="+mn-ea"/>
                        </a:rPr>
                        <a:t>市町村、</a:t>
                      </a:r>
                      <a:r>
                        <a:rPr kumimoji="1" lang="en-US" altLang="ja-JP" sz="1100" b="1" strike="noStrike" baseline="0" dirty="0">
                          <a:solidFill>
                            <a:schemeClr val="tx1"/>
                          </a:solidFill>
                          <a:latin typeface="+mn-ea"/>
                          <a:ea typeface="+mn-ea"/>
                        </a:rPr>
                        <a:t>36</a:t>
                      </a:r>
                      <a:r>
                        <a:rPr kumimoji="1" lang="ja-JP" altLang="en-US" sz="1100" b="1" strike="noStrike" baseline="0" dirty="0">
                          <a:solidFill>
                            <a:schemeClr val="tx1"/>
                          </a:solidFill>
                          <a:latin typeface="+mn-ea"/>
                          <a:ea typeface="+mn-ea"/>
                        </a:rPr>
                        <a:t>人</a:t>
                      </a:r>
                      <a:r>
                        <a:rPr kumimoji="1" lang="en-US" altLang="ja-JP" sz="1100" b="1" strike="noStrike" baseline="0" dirty="0">
                          <a:solidFill>
                            <a:schemeClr val="tx1"/>
                          </a:solidFill>
                          <a:latin typeface="+mn-ea"/>
                          <a:ea typeface="+mn-ea"/>
                        </a:rPr>
                        <a:t>】</a:t>
                      </a:r>
                      <a:r>
                        <a:rPr kumimoji="1" lang="ja-JP" altLang="en-US" sz="1100" b="1" strike="noStrike" baseline="0" dirty="0">
                          <a:solidFill>
                            <a:schemeClr val="tx1"/>
                          </a:solidFill>
                          <a:latin typeface="+mn-ea"/>
                          <a:ea typeface="+mn-ea"/>
                        </a:rPr>
                        <a:t>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■令和</a:t>
                      </a:r>
                      <a:r>
                        <a:rPr kumimoji="1" lang="en-US" altLang="ja-JP" sz="1100" b="0" strike="noStrike" baseline="0" dirty="0">
                          <a:solidFill>
                            <a:schemeClr val="tx1"/>
                          </a:solidFill>
                          <a:latin typeface="+mn-ea"/>
                          <a:ea typeface="+mn-ea"/>
                        </a:rPr>
                        <a:t>6</a:t>
                      </a:r>
                      <a:r>
                        <a:rPr kumimoji="1" lang="ja-JP" altLang="en-US" sz="1100" b="0" strike="noStrike" baseline="0" dirty="0">
                          <a:solidFill>
                            <a:schemeClr val="tx1"/>
                          </a:solidFill>
                          <a:latin typeface="+mn-ea"/>
                          <a:ea typeface="+mn-ea"/>
                        </a:rPr>
                        <a:t>年度から「汎用性の高い行動変容プログラム」に新たに取り組んだ新項目（骨粗鬆症対策、ロコモ予防（フレイル予防を含む））それぞれについてモデル市町村を選定し、第二期プログラム案を実施し、効果測定を実施</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■市町村の介護予防の取組みを支援するアドバイザーの派遣や専門職の養成、生活機能改善等を目的とする短期集中予防サービスを通じた成功事例の創出等を支援</a:t>
                      </a:r>
                      <a:endParaRPr kumimoji="1" lang="en-US" altLang="ja-JP" sz="1100" b="0" strike="noStrike"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45</a:t>
            </a:fld>
            <a:endParaRPr kumimoji="1" lang="ja-JP" altLang="en-US"/>
          </a:p>
        </p:txBody>
      </p:sp>
      <p:sp>
        <p:nvSpPr>
          <p:cNvPr id="15" name="正方形/長方形 14">
            <a:extLst>
              <a:ext uri="{FF2B5EF4-FFF2-40B4-BE49-F238E27FC236}">
                <a16:creationId xmlns:a16="http://schemas.microsoft.com/office/drawing/2014/main" id="{771DB27A-1AA3-471F-B1C7-C79D43637953}"/>
              </a:ext>
            </a:extLst>
          </p:cNvPr>
          <p:cNvSpPr/>
          <p:nvPr/>
        </p:nvSpPr>
        <p:spPr>
          <a:xfrm>
            <a:off x="1368445" y="6284938"/>
            <a:ext cx="2629547" cy="178460"/>
          </a:xfrm>
          <a:prstGeom prst="rect">
            <a:avLst/>
          </a:prstGeom>
        </p:spPr>
        <p:txBody>
          <a:bodyPr wrap="square" lIns="36000" tIns="72000" rIns="36000" bIns="36000">
            <a:noAutofit/>
          </a:bodyPr>
          <a:lstStyle/>
          <a:p>
            <a:pPr algn="ctr"/>
            <a:r>
              <a:rPr lang="ja-JP" altLang="en-US" sz="1100" b="1" dirty="0">
                <a:latin typeface="+mn-ea"/>
              </a:rPr>
              <a:t>フレイルの日イベント</a:t>
            </a:r>
          </a:p>
        </p:txBody>
      </p:sp>
      <p:sp>
        <p:nvSpPr>
          <p:cNvPr id="16" name="正方形/長方形 15">
            <a:extLst>
              <a:ext uri="{FF2B5EF4-FFF2-40B4-BE49-F238E27FC236}">
                <a16:creationId xmlns:a16="http://schemas.microsoft.com/office/drawing/2014/main" id="{B84AB748-314C-407D-B284-39A5F19A41D5}"/>
              </a:ext>
            </a:extLst>
          </p:cNvPr>
          <p:cNvSpPr/>
          <p:nvPr/>
        </p:nvSpPr>
        <p:spPr>
          <a:xfrm>
            <a:off x="3939416" y="6263654"/>
            <a:ext cx="2629547" cy="178460"/>
          </a:xfrm>
          <a:prstGeom prst="rect">
            <a:avLst/>
          </a:prstGeom>
        </p:spPr>
        <p:txBody>
          <a:bodyPr wrap="square" lIns="36000" tIns="72000" rIns="36000" bIns="36000">
            <a:noAutofit/>
          </a:bodyPr>
          <a:lstStyle/>
          <a:p>
            <a:pPr algn="ctr"/>
            <a:r>
              <a:rPr lang="ja-JP" altLang="en-US" sz="1100" b="1" dirty="0">
                <a:latin typeface="+mn-ea"/>
              </a:rPr>
              <a:t>大学の授業でのフレイルチェックの導入</a:t>
            </a:r>
          </a:p>
        </p:txBody>
      </p:sp>
      <p:sp>
        <p:nvSpPr>
          <p:cNvPr id="13" name="正方形/長方形 12">
            <a:extLst>
              <a:ext uri="{FF2B5EF4-FFF2-40B4-BE49-F238E27FC236}">
                <a16:creationId xmlns:a16="http://schemas.microsoft.com/office/drawing/2014/main" id="{51243C35-0AC9-4192-9C30-585F411B79A4}"/>
              </a:ext>
            </a:extLst>
          </p:cNvPr>
          <p:cNvSpPr/>
          <p:nvPr/>
        </p:nvSpPr>
        <p:spPr>
          <a:xfrm>
            <a:off x="6609011" y="6250052"/>
            <a:ext cx="2629547" cy="178460"/>
          </a:xfrm>
          <a:prstGeom prst="rect">
            <a:avLst/>
          </a:prstGeom>
        </p:spPr>
        <p:txBody>
          <a:bodyPr wrap="square" lIns="36000" tIns="72000" rIns="36000" bIns="36000">
            <a:noAutofit/>
          </a:bodyPr>
          <a:lstStyle/>
          <a:p>
            <a:pPr algn="ctr"/>
            <a:r>
              <a:rPr lang="ja-JP" altLang="en-US" sz="1100" b="1" dirty="0">
                <a:latin typeface="+mn-ea"/>
              </a:rPr>
              <a:t>保健事業担当者に対する研修会</a:t>
            </a:r>
            <a:endParaRPr lang="en-US" altLang="ja-JP" sz="1100" b="1" dirty="0">
              <a:latin typeface="+mn-ea"/>
            </a:endParaRPr>
          </a:p>
        </p:txBody>
      </p:sp>
      <p:pic>
        <p:nvPicPr>
          <p:cNvPr id="11" name="図 10">
            <a:extLst>
              <a:ext uri="{FF2B5EF4-FFF2-40B4-BE49-F238E27FC236}">
                <a16:creationId xmlns:a16="http://schemas.microsoft.com/office/drawing/2014/main" id="{70168A57-7499-4107-A2E7-BC0B7C822D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49942" y="4453908"/>
            <a:ext cx="2323520" cy="1742641"/>
          </a:xfrm>
          <a:prstGeom prst="rect">
            <a:avLst/>
          </a:prstGeom>
        </p:spPr>
      </p:pic>
      <p:pic>
        <p:nvPicPr>
          <p:cNvPr id="19" name="図 18">
            <a:extLst>
              <a:ext uri="{FF2B5EF4-FFF2-40B4-BE49-F238E27FC236}">
                <a16:creationId xmlns:a16="http://schemas.microsoft.com/office/drawing/2014/main" id="{610FA3D5-CB34-424D-95D4-63B8B5EE43B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 r="8817" b="230"/>
          <a:stretch/>
        </p:blipFill>
        <p:spPr>
          <a:xfrm>
            <a:off x="6533301" y="4444507"/>
            <a:ext cx="2629547" cy="1742642"/>
          </a:xfrm>
          <a:prstGeom prst="rect">
            <a:avLst/>
          </a:prstGeom>
        </p:spPr>
      </p:pic>
      <p:pic>
        <p:nvPicPr>
          <p:cNvPr id="5" name="図 4">
            <a:extLst>
              <a:ext uri="{FF2B5EF4-FFF2-40B4-BE49-F238E27FC236}">
                <a16:creationId xmlns:a16="http://schemas.microsoft.com/office/drawing/2014/main" id="{AEBD2D71-682D-4B90-B832-BB0445E3CD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66583" y="4453908"/>
            <a:ext cx="2323520" cy="1742641"/>
          </a:xfrm>
          <a:prstGeom prst="rect">
            <a:avLst/>
          </a:prstGeom>
        </p:spPr>
      </p:pic>
    </p:spTree>
    <p:extLst>
      <p:ext uri="{BB962C8B-B14F-4D97-AF65-F5344CB8AC3E}">
        <p14:creationId xmlns:p14="http://schemas.microsoft.com/office/powerpoint/2010/main" val="393437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502650998"/>
              </p:ext>
            </p:extLst>
          </p:nvPr>
        </p:nvGraphicFramePr>
        <p:xfrm>
          <a:off x="468793" y="1477260"/>
          <a:ext cx="8928000" cy="44328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502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認知度向上のための普及啓発</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様々な年齢層にあった啓発方法の検討</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身体機能低下の予防促進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■自走に向けた取組みの検討</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■フレイル予防に取り組む市町村は増えたが、ロコモ予防の観点を加えた取組みができるよう支援</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■「汎用性の高い行動変容プログラム」が実効性のある内容となるよう、市町村職員の意見を取り入れて内容修正が必要</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■評価指標の検討が必要</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■短期集中予防サービス（通所型）対象者の抽出、効果的な運営、修了後に社会参加の場へつないでいく支援等、本サービスの強化や他事業が連動する取組みが必要</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660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認知度向上のための普及啓発</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■認知度向上のため「アスマイル」等を利用し、引き続きわかりやすい情報を発信</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大学での自主的で継続した取組みにつながるための支援</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身体機能低下の予防促進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■職域でフレイル予防に取り組む際のスタートブックの内容の充実、職域での活用促進に向けた周知</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■「アスマイル」等を通じて得られたデータを集計・分析し、結果を還元</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■「汎用性の高い行動変容プログラム」モデル実施の取組み結果を踏まえ、プログラムをとりまとめる。</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■短期集中予防サービス（通所型）の強化及び他事業との連動を支援するため、引き続きアドバイザーの派遣や市町村事業へ協力できる専門職を養成</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612324"/>
                  </a:ext>
                </a:extLst>
              </a:tr>
              <a:tr h="86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健康格差の解決プログラム促進事業＜働く世代からのフレイル予防＞（</a:t>
                      </a:r>
                      <a:r>
                        <a:rPr kumimoji="1" lang="en-US" altLang="ja-JP" sz="1100" b="0" baseline="0" dirty="0">
                          <a:solidFill>
                            <a:schemeClr val="tx1"/>
                          </a:solidFill>
                          <a:latin typeface="+mn-ea"/>
                          <a:ea typeface="+mn-ea"/>
                        </a:rPr>
                        <a:t>6,114</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循環器疾患予防研究業務委託事業（</a:t>
                      </a:r>
                      <a:r>
                        <a:rPr kumimoji="1" lang="en-US" altLang="ja-JP" sz="1100" b="0" baseline="0" dirty="0">
                          <a:solidFill>
                            <a:schemeClr val="tx1"/>
                          </a:solidFill>
                          <a:latin typeface="+mn-ea"/>
                          <a:ea typeface="+mn-ea"/>
                        </a:rPr>
                        <a:t>32,656</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介護予防活動強化推進事業（</a:t>
                      </a:r>
                      <a:r>
                        <a:rPr kumimoji="1" lang="en-US" altLang="ja-JP" sz="1100" b="0" baseline="0" dirty="0">
                          <a:solidFill>
                            <a:schemeClr val="tx1"/>
                          </a:solidFill>
                          <a:latin typeface="+mn-ea"/>
                          <a:ea typeface="+mn-ea"/>
                        </a:rPr>
                        <a:t>21,705</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6937317"/>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46</a:t>
            </a:fld>
            <a:endParaRPr kumimoji="1" lang="ja-JP" altLang="en-US"/>
          </a:p>
        </p:txBody>
      </p:sp>
      <p:graphicFrame>
        <p:nvGraphicFramePr>
          <p:cNvPr id="3" name="表 2">
            <a:extLst>
              <a:ext uri="{FF2B5EF4-FFF2-40B4-BE49-F238E27FC236}">
                <a16:creationId xmlns:a16="http://schemas.microsoft.com/office/drawing/2014/main" id="{55037952-7238-402D-BAE1-0085FA6D48A9}"/>
              </a:ext>
            </a:extLst>
          </p:cNvPr>
          <p:cNvGraphicFramePr>
            <a:graphicFrameLocks noGrp="1"/>
          </p:cNvGraphicFramePr>
          <p:nvPr>
            <p:extLst>
              <p:ext uri="{D42A27DB-BD31-4B8C-83A1-F6EECF244321}">
                <p14:modId xmlns:p14="http://schemas.microsoft.com/office/powerpoint/2010/main" val="1689771831"/>
              </p:ext>
            </p:extLst>
          </p:nvPr>
        </p:nvGraphicFramePr>
        <p:xfrm>
          <a:off x="468793" y="541260"/>
          <a:ext cx="8928000" cy="93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4165320375"/>
                    </a:ext>
                  </a:extLst>
                </a:gridCol>
                <a:gridCol w="7920000">
                  <a:extLst>
                    <a:ext uri="{9D8B030D-6E8A-4147-A177-3AD203B41FA5}">
                      <a16:colId xmlns:a16="http://schemas.microsoft.com/office/drawing/2014/main" val="3642264134"/>
                    </a:ext>
                  </a:extLst>
                </a:gridCol>
              </a:tblGrid>
              <a:tr h="93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健康格差の解決プログラム促進事業＜働く世代からのフレイル予防＞（</a:t>
                      </a:r>
                      <a:r>
                        <a:rPr kumimoji="1" lang="en-US" altLang="ja-JP" sz="1100" b="0" baseline="0" dirty="0">
                          <a:solidFill>
                            <a:schemeClr val="tx1"/>
                          </a:solidFill>
                          <a:latin typeface="+mn-ea"/>
                          <a:ea typeface="+mn-ea"/>
                        </a:rPr>
                        <a:t>6,114</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循環器疾患予防研究業務委託事業（</a:t>
                      </a:r>
                      <a:r>
                        <a:rPr kumimoji="1" lang="en-US" altLang="ja-JP" sz="1100" b="0" baseline="0" dirty="0">
                          <a:solidFill>
                            <a:schemeClr val="tx1"/>
                          </a:solidFill>
                          <a:latin typeface="+mn-ea"/>
                          <a:ea typeface="+mn-ea"/>
                        </a:rPr>
                        <a:t>32,656</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介護予防活動強化推進事業（</a:t>
                      </a:r>
                      <a:r>
                        <a:rPr kumimoji="1" lang="en-US" altLang="ja-JP" sz="1100" b="0" baseline="0" dirty="0">
                          <a:solidFill>
                            <a:schemeClr val="tx1"/>
                          </a:solidFill>
                          <a:latin typeface="+mn-ea"/>
                          <a:ea typeface="+mn-ea"/>
                        </a:rPr>
                        <a:t>21,637</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530168"/>
                  </a:ext>
                </a:extLst>
              </a:tr>
            </a:tbl>
          </a:graphicData>
        </a:graphic>
      </p:graphicFrame>
    </p:spTree>
    <p:extLst>
      <p:ext uri="{BB962C8B-B14F-4D97-AF65-F5344CB8AC3E}">
        <p14:creationId xmlns:p14="http://schemas.microsoft.com/office/powerpoint/2010/main" val="63836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37000" y="920969"/>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生活機能の維持・向上</a:t>
            </a:r>
          </a:p>
        </p:txBody>
      </p:sp>
      <p:sp>
        <p:nvSpPr>
          <p:cNvPr id="15" name="正方形/長方形 14"/>
          <p:cNvSpPr/>
          <p:nvPr/>
        </p:nvSpPr>
        <p:spPr>
          <a:xfrm>
            <a:off x="129323" y="777702"/>
            <a:ext cx="4292905"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a:t>
            </a:r>
            <a:r>
              <a:rPr kumimoji="1" lang="en-US" altLang="ja-JP"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2</a:t>
            </a: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）メンタルヘルス　</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P.89-90</a:t>
            </a:r>
          </a:p>
        </p:txBody>
      </p:sp>
      <p:sp>
        <p:nvSpPr>
          <p:cNvPr id="17" name="正方形/長方形 16"/>
          <p:cNvSpPr/>
          <p:nvPr/>
        </p:nvSpPr>
        <p:spPr>
          <a:xfrm>
            <a:off x="363222" y="2145260"/>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正方形/長方形 17"/>
          <p:cNvSpPr/>
          <p:nvPr/>
        </p:nvSpPr>
        <p:spPr>
          <a:xfrm>
            <a:off x="511296" y="2443475"/>
            <a:ext cx="8856000" cy="881125"/>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▽ストレスへの対処法に関する正しい知識を持つとともに、バランスの良い食事、適度な運動、十分な休養など、望ましい生活</a:t>
            </a: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B0400000000000000" pitchFamily="50" charset="-128"/>
                <a:ea typeface="游ゴシック" panose="020B0400000000000000" pitchFamily="50" charset="-128"/>
              </a:rPr>
              <a:t>　</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習慣を維持することで、ストレスへの耐性を高めます。</a:t>
            </a: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B0400000000000000" pitchFamily="50" charset="-128"/>
                <a:ea typeface="游ゴシック" panose="020B0400000000000000" pitchFamily="50" charset="-128"/>
              </a:rPr>
              <a:t>▽必要に応じて医療機関を受診するなど、専門的な支援を受けます。</a:t>
            </a:r>
            <a:endParaRPr lang="en-US" altLang="ja-JP" sz="1200" b="1"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▽周囲の人のこころの健康に気を配り、不調の人には早めの相談や受診を勧めます。</a:t>
            </a:r>
          </a:p>
        </p:txBody>
      </p:sp>
      <p:sp>
        <p:nvSpPr>
          <p:cNvPr id="24" name="正方形/長方形 23"/>
          <p:cNvSpPr/>
          <p:nvPr/>
        </p:nvSpPr>
        <p:spPr>
          <a:xfrm>
            <a:off x="363222" y="3402806"/>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行政等が取り組む数値目標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1522355985"/>
              </p:ext>
            </p:extLst>
          </p:nvPr>
        </p:nvGraphicFramePr>
        <p:xfrm>
          <a:off x="532234" y="3764969"/>
          <a:ext cx="8820001" cy="10800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924132">
                  <a:extLst>
                    <a:ext uri="{9D8B030D-6E8A-4147-A177-3AD203B41FA5}">
                      <a16:colId xmlns:a16="http://schemas.microsoft.com/office/drawing/2014/main" val="20001"/>
                    </a:ext>
                  </a:extLst>
                </a:gridCol>
                <a:gridCol w="1537138">
                  <a:extLst>
                    <a:ext uri="{9D8B030D-6E8A-4147-A177-3AD203B41FA5}">
                      <a16:colId xmlns:a16="http://schemas.microsoft.com/office/drawing/2014/main" val="20002"/>
                    </a:ext>
                  </a:extLst>
                </a:gridCol>
                <a:gridCol w="1537138">
                  <a:extLst>
                    <a:ext uri="{9D8B030D-6E8A-4147-A177-3AD203B41FA5}">
                      <a16:colId xmlns:a16="http://schemas.microsoft.com/office/drawing/2014/main" val="904212953"/>
                    </a:ext>
                  </a:extLst>
                </a:gridCol>
                <a:gridCol w="1461593">
                  <a:extLst>
                    <a:ext uri="{9D8B030D-6E8A-4147-A177-3AD203B41FA5}">
                      <a16:colId xmlns:a16="http://schemas.microsoft.com/office/drawing/2014/main" val="20003"/>
                    </a:ext>
                  </a:extLst>
                </a:gridCol>
              </a:tblGrid>
              <a:tr h="273654">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06346">
                <a:tc>
                  <a:txBody>
                    <a:bodyPr/>
                    <a:lstStyle/>
                    <a:p>
                      <a:pPr algn="ctr" fontAlgn="auto">
                        <a:lnSpc>
                          <a:spcPts val="1600"/>
                        </a:lnSpc>
                        <a:spcAft>
                          <a:spcPts val="0"/>
                        </a:spcAft>
                      </a:pPr>
                      <a:r>
                        <a:rPr lang="en-US" altLang="ja-JP" sz="1200" dirty="0">
                          <a:solidFill>
                            <a:schemeClr val="bg1"/>
                          </a:solidFill>
                          <a:effectLst/>
                          <a:latin typeface="+mn-ea"/>
                          <a:ea typeface="+mn-ea"/>
                        </a:rPr>
                        <a:t>32</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気分障がい・不安障がいに相応する心理的苦痛を感じている者の割合の減少（</a:t>
                      </a:r>
                      <a:r>
                        <a:rPr lang="en-US" altLang="ja-JP" sz="1100" b="1" dirty="0">
                          <a:solidFill>
                            <a:schemeClr val="tx1"/>
                          </a:solidFill>
                          <a:effectLst/>
                          <a:latin typeface="+mn-ea"/>
                          <a:ea typeface="+mn-ea"/>
                        </a:rPr>
                        <a:t>20</a:t>
                      </a:r>
                      <a:r>
                        <a:rPr lang="ja-JP" altLang="en-US" sz="1100" b="1" dirty="0">
                          <a:solidFill>
                            <a:schemeClr val="tx1"/>
                          </a:solidFill>
                          <a:effectLst/>
                          <a:latin typeface="+mn-ea"/>
                          <a:ea typeface="+mn-ea"/>
                        </a:rPr>
                        <a:t>歳以上）</a:t>
                      </a:r>
                      <a:endParaRPr lang="en-US" altLang="ja-JP" sz="1100" b="1" dirty="0">
                        <a:solidFill>
                          <a:schemeClr val="tx1"/>
                        </a:solidFill>
                        <a:effectLst/>
                        <a:latin typeface="+mn-ea"/>
                        <a:ea typeface="+mn-ea"/>
                      </a:endParaRPr>
                    </a:p>
                    <a:p>
                      <a:pPr algn="l" fontAlgn="auto">
                        <a:lnSpc>
                          <a:spcPts val="1600"/>
                        </a:lnSpc>
                        <a:spcAft>
                          <a:spcPts val="0"/>
                        </a:spcAft>
                      </a:pPr>
                      <a:r>
                        <a:rPr lang="en-US" altLang="ja-JP" sz="1100" b="1" spc="-50" baseline="0" dirty="0">
                          <a:solidFill>
                            <a:schemeClr val="tx1"/>
                          </a:solidFill>
                          <a:effectLst/>
                          <a:latin typeface="+mn-ea"/>
                          <a:ea typeface="+mn-ea"/>
                        </a:rPr>
                        <a:t>【</a:t>
                      </a:r>
                      <a:r>
                        <a:rPr lang="ja-JP" altLang="en-US" sz="1100" b="1" spc="-50" baseline="0" dirty="0">
                          <a:solidFill>
                            <a:schemeClr val="tx1"/>
                          </a:solidFill>
                          <a:effectLst/>
                          <a:latin typeface="+mn-ea"/>
                          <a:ea typeface="+mn-ea"/>
                        </a:rPr>
                        <a:t>国民生活基礎調査</a:t>
                      </a:r>
                      <a:r>
                        <a:rPr lang="en-US" altLang="ja-JP" sz="1100" b="1" spc="-50" baseline="0" dirty="0">
                          <a:solidFill>
                            <a:schemeClr val="tx1"/>
                          </a:solidFill>
                          <a:effectLst/>
                          <a:latin typeface="+mn-ea"/>
                          <a:ea typeface="+mn-ea"/>
                        </a:rPr>
                        <a:t>】</a:t>
                      </a:r>
                      <a:endParaRPr lang="ja-JP" altLang="en-US" sz="1100" b="1" spc="-50" baseline="0"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10.7</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R7</a:t>
                      </a:r>
                      <a:r>
                        <a:rPr lang="ja-JP" altLang="en-US" sz="1100" b="1" dirty="0">
                          <a:solidFill>
                            <a:schemeClr val="tx1"/>
                          </a:solidFill>
                          <a:effectLst/>
                          <a:latin typeface="+mn-ea"/>
                          <a:ea typeface="+mn-ea"/>
                          <a:cs typeface="HG丸ｺﾞｼｯｸM-PRO"/>
                        </a:rPr>
                        <a:t>の結果を</a:t>
                      </a:r>
                      <a:r>
                        <a:rPr lang="en-US" altLang="ja-JP" sz="1100" b="1" dirty="0">
                          <a:solidFill>
                            <a:schemeClr val="tx1"/>
                          </a:solidFill>
                          <a:effectLst/>
                          <a:latin typeface="+mn-ea"/>
                          <a:ea typeface="+mn-ea"/>
                          <a:cs typeface="HG丸ｺﾞｼｯｸM-PRO"/>
                        </a:rPr>
                        <a:t>R8</a:t>
                      </a:r>
                      <a:r>
                        <a:rPr lang="ja-JP" altLang="en-US" sz="1100" b="1" dirty="0">
                          <a:solidFill>
                            <a:schemeClr val="tx1"/>
                          </a:solidFill>
                          <a:effectLst/>
                          <a:latin typeface="+mn-ea"/>
                          <a:ea typeface="+mn-ea"/>
                          <a:cs typeface="HG丸ｺﾞｼｯｸM-PRO"/>
                        </a:rPr>
                        <a:t>年度に公表予定</a:t>
                      </a:r>
                      <a:endParaRPr lang="ja-JP"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9.4</a:t>
                      </a:r>
                      <a:r>
                        <a:rPr lang="ja-JP" altLang="en-US" sz="11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角丸四角形 13"/>
          <p:cNvSpPr/>
          <p:nvPr/>
        </p:nvSpPr>
        <p:spPr>
          <a:xfrm>
            <a:off x="357909" y="1999614"/>
            <a:ext cx="9144000" cy="3021966"/>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20" name="角丸四角形 19"/>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過度のストレスを抱える府民の割合を減らします</a:t>
            </a: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～ストレスとうまく付き合いましょう～</a:t>
            </a:r>
          </a:p>
        </p:txBody>
      </p:sp>
      <p:sp>
        <p:nvSpPr>
          <p:cNvPr id="2" name="スライド番号プレースホルダー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245C9C75-96B3-45E4-9E84-F2E6DB403F77}"/>
              </a:ext>
            </a:extLst>
          </p:cNvPr>
          <p:cNvSpPr/>
          <p:nvPr/>
        </p:nvSpPr>
        <p:spPr>
          <a:xfrm>
            <a:off x="357909" y="5018706"/>
            <a:ext cx="1089323" cy="1058718"/>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0">
            <a:extLst>
              <a:ext uri="{FF2B5EF4-FFF2-40B4-BE49-F238E27FC236}">
                <a16:creationId xmlns:a16="http://schemas.microsoft.com/office/drawing/2014/main" id="{E7D79426-5433-4F5E-8F09-266970CD761A}"/>
              </a:ext>
            </a:extLst>
          </p:cNvPr>
          <p:cNvSpPr/>
          <p:nvPr/>
        </p:nvSpPr>
        <p:spPr>
          <a:xfrm>
            <a:off x="1447232" y="5021580"/>
            <a:ext cx="8054677" cy="1058718"/>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dirty="0">
                <a:solidFill>
                  <a:schemeClr val="tx1"/>
                </a:solidFill>
                <a:latin typeface="+mn-ea"/>
              </a:rPr>
              <a:t>◆ </a:t>
            </a:r>
            <a:r>
              <a:rPr kumimoji="1" lang="ja-JP" altLang="en-US" sz="1200" b="1" baseline="0" dirty="0">
                <a:solidFill>
                  <a:schemeClr val="tx1"/>
                </a:solidFill>
                <a:latin typeface="+mn-ea"/>
                <a:ea typeface="+mn-ea"/>
              </a:rPr>
              <a:t>府民の悩みやストレスの原因は、男性では「自分の仕事」、女性では「収入・家計・借金等」が最多となっており、その他「自分の病気や介護」、「家族以外との人間関係」が多くなっています。 </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大阪府の自殺者数は増加しており、年代別では、</a:t>
            </a:r>
            <a:r>
              <a:rPr kumimoji="1" lang="en-US" altLang="ja-JP" sz="1200" b="1" baseline="0" dirty="0">
                <a:solidFill>
                  <a:schemeClr val="tx1"/>
                </a:solidFill>
                <a:latin typeface="+mn-ea"/>
                <a:ea typeface="+mn-ea"/>
              </a:rPr>
              <a:t>40 </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50 </a:t>
            </a:r>
            <a:r>
              <a:rPr kumimoji="1" lang="ja-JP" altLang="en-US" sz="1200" b="1" baseline="0" dirty="0">
                <a:solidFill>
                  <a:schemeClr val="tx1"/>
                </a:solidFill>
                <a:latin typeface="+mn-ea"/>
                <a:ea typeface="+mn-ea"/>
              </a:rPr>
              <a:t>歳代が多い状況にあります。さらに、職業別（全国）でみると、特に </a:t>
            </a:r>
            <a:r>
              <a:rPr kumimoji="1" lang="en-US" altLang="ja-JP" sz="1200" b="1" baseline="0" dirty="0">
                <a:solidFill>
                  <a:schemeClr val="tx1"/>
                </a:solidFill>
                <a:latin typeface="+mn-ea"/>
                <a:ea typeface="+mn-ea"/>
              </a:rPr>
              <a:t>40 </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50 </a:t>
            </a:r>
            <a:r>
              <a:rPr kumimoji="1" lang="ja-JP" altLang="en-US" sz="1200" b="1" baseline="0" dirty="0">
                <a:solidFill>
                  <a:schemeClr val="tx1"/>
                </a:solidFill>
                <a:latin typeface="+mn-ea"/>
                <a:ea typeface="+mn-ea"/>
              </a:rPr>
              <a:t>歳代では「有職者」が約</a:t>
            </a:r>
            <a:r>
              <a:rPr kumimoji="1" lang="en-US" altLang="ja-JP" sz="1200" b="1" baseline="0" dirty="0">
                <a:solidFill>
                  <a:schemeClr val="tx1"/>
                </a:solidFill>
                <a:latin typeface="+mn-ea"/>
                <a:ea typeface="+mn-ea"/>
              </a:rPr>
              <a:t>5</a:t>
            </a:r>
            <a:r>
              <a:rPr kumimoji="1" lang="ja-JP" altLang="en-US" sz="1200" b="1" baseline="0" dirty="0">
                <a:solidFill>
                  <a:schemeClr val="tx1"/>
                </a:solidFill>
                <a:latin typeface="+mn-ea"/>
                <a:ea typeface="+mn-ea"/>
              </a:rPr>
              <a:t>割～</a:t>
            </a:r>
            <a:r>
              <a:rPr kumimoji="1" lang="en-US" altLang="ja-JP" sz="1200" b="1" baseline="0" dirty="0">
                <a:solidFill>
                  <a:schemeClr val="tx1"/>
                </a:solidFill>
                <a:latin typeface="+mn-ea"/>
                <a:ea typeface="+mn-ea"/>
              </a:rPr>
              <a:t>6 </a:t>
            </a:r>
            <a:r>
              <a:rPr kumimoji="1" lang="ja-JP" altLang="en-US" sz="1200" b="1" baseline="0" dirty="0">
                <a:solidFill>
                  <a:schemeClr val="tx1"/>
                </a:solidFill>
                <a:latin typeface="+mn-ea"/>
                <a:ea typeface="+mn-ea"/>
              </a:rPr>
              <a:t>割を占めており、職場におけるこころの健康づくりの充実・強化が必要です。</a:t>
            </a:r>
          </a:p>
        </p:txBody>
      </p:sp>
    </p:spTree>
    <p:extLst>
      <p:ext uri="{BB962C8B-B14F-4D97-AF65-F5344CB8AC3E}">
        <p14:creationId xmlns:p14="http://schemas.microsoft.com/office/powerpoint/2010/main" val="166356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0"/>
            <a:ext cx="9432000" cy="65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2036732076"/>
              </p:ext>
            </p:extLst>
          </p:nvPr>
        </p:nvGraphicFramePr>
        <p:xfrm>
          <a:off x="441629" y="271719"/>
          <a:ext cx="8928000" cy="6480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480000">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職域等におけるこころの健康サポート</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■中小企業の人事担当者、労働者等の「こころの健康」に関する相談等の実施（職場のメンタルヘルス専門相談事業）</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rgbClr val="FF0000"/>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第</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3</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4</a:t>
                      </a:r>
                      <a:r>
                        <a:rPr kumimoji="1" lang="ja-JP" altLang="en-US" sz="1100" b="0" baseline="0" dirty="0">
                          <a:solidFill>
                            <a:schemeClr val="tx1"/>
                          </a:solidFill>
                          <a:latin typeface="+mn-ea"/>
                          <a:ea typeface="+mn-ea"/>
                        </a:rPr>
                        <a:t>火曜日、第</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水曜日実施　</a:t>
                      </a:r>
                      <a:r>
                        <a:rPr kumimoji="1" lang="en-US" altLang="ja-JP" sz="1100" b="0" baseline="0" dirty="0">
                          <a:solidFill>
                            <a:schemeClr val="tx1"/>
                          </a:solidFill>
                          <a:latin typeface="+mn-ea"/>
                          <a:ea typeface="+mn-ea"/>
                        </a:rPr>
                        <a:t>27</a:t>
                      </a:r>
                      <a:r>
                        <a:rPr kumimoji="1" lang="ja-JP" altLang="en-US" sz="1100" b="0" baseline="0" dirty="0">
                          <a:solidFill>
                            <a:schemeClr val="tx1"/>
                          </a:solidFill>
                          <a:latin typeface="+mn-ea"/>
                          <a:ea typeface="+mn-ea"/>
                        </a:rPr>
                        <a:t>人</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（令和</a:t>
                      </a:r>
                      <a:r>
                        <a:rPr kumimoji="1" lang="en-US" altLang="ja-JP" sz="1100" b="0" baseline="0" dirty="0">
                          <a:solidFill>
                            <a:schemeClr val="tx1"/>
                          </a:solidFill>
                          <a:latin typeface="游ゴシック" panose="020B0400000000000000" pitchFamily="50" charset="-128"/>
                          <a:ea typeface="游ゴシック" panose="020B0400000000000000" pitchFamily="50" charset="-128"/>
                        </a:rPr>
                        <a:t>8</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年</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1/31</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現在）</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■事業所のメンタルヘルス推進担当者研修会の実施</a:t>
                      </a:r>
                      <a:r>
                        <a:rPr kumimoji="1" lang="en-US" altLang="ja-JP" sz="1100" b="0" baseline="0" dirty="0">
                          <a:solidFill>
                            <a:schemeClr val="tx1"/>
                          </a:solidFill>
                          <a:latin typeface="+mn-ea"/>
                          <a:ea typeface="+mn-ea"/>
                        </a:rPr>
                        <a:t>【10/9</a:t>
                      </a:r>
                      <a:r>
                        <a:rPr kumimoji="1" lang="ja-JP" altLang="en-US" sz="1100" b="0" baseline="0" dirty="0">
                          <a:solidFill>
                            <a:schemeClr val="tx1"/>
                          </a:solidFill>
                          <a:latin typeface="+mn-ea"/>
                          <a:ea typeface="+mn-ea"/>
                        </a:rPr>
                        <a:t>　参加者</a:t>
                      </a:r>
                      <a:r>
                        <a:rPr kumimoji="1" lang="en-US" altLang="ja-JP" sz="1100" b="0" baseline="0" dirty="0">
                          <a:solidFill>
                            <a:schemeClr val="tx1"/>
                          </a:solidFill>
                          <a:latin typeface="+mn-ea"/>
                          <a:ea typeface="+mn-ea"/>
                        </a:rPr>
                        <a:t>264</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12/11</a:t>
                      </a:r>
                      <a:r>
                        <a:rPr kumimoji="1" lang="ja-JP" altLang="en-US" sz="1100" b="0" baseline="0" dirty="0">
                          <a:solidFill>
                            <a:schemeClr val="tx1"/>
                          </a:solidFill>
                          <a:latin typeface="+mn-ea"/>
                          <a:ea typeface="+mn-ea"/>
                        </a:rPr>
                        <a:t>　参加者</a:t>
                      </a:r>
                      <a:r>
                        <a:rPr kumimoji="1" lang="en-US" altLang="ja-JP" sz="1100" b="0" baseline="0" dirty="0">
                          <a:solidFill>
                            <a:schemeClr val="tx1"/>
                          </a:solidFill>
                          <a:latin typeface="+mn-ea"/>
                          <a:ea typeface="+mn-ea"/>
                        </a:rPr>
                        <a:t>317</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中小企業経営者、労務管理者を対象とした「健康経営セミナー」（全</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回・会場、オンラインのハイブリット開催）」を開催。うち</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回を「人材確保が難しい時代のメンタルヘルス対策のキモとは」をテーマに実施。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第</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回：</a:t>
                      </a:r>
                      <a:r>
                        <a:rPr kumimoji="1" lang="en-US" altLang="ja-JP" sz="1100" b="1" baseline="0" dirty="0">
                          <a:solidFill>
                            <a:schemeClr val="tx1"/>
                          </a:solidFill>
                          <a:latin typeface="+mn-ea"/>
                          <a:ea typeface="+mn-ea"/>
                        </a:rPr>
                        <a:t>8/5</a:t>
                      </a: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362</a:t>
                      </a:r>
                      <a:r>
                        <a:rPr kumimoji="1" lang="ja-JP" altLang="en-US" sz="1100" b="1" baseline="0" dirty="0">
                          <a:solidFill>
                            <a:schemeClr val="tx1"/>
                          </a:solidFill>
                          <a:latin typeface="+mn-ea"/>
                          <a:ea typeface="+mn-ea"/>
                        </a:rPr>
                        <a:t>人参加、第</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回：</a:t>
                      </a:r>
                      <a:r>
                        <a:rPr kumimoji="1" lang="en-US" altLang="ja-JP" sz="1100" b="1" baseline="0" dirty="0">
                          <a:solidFill>
                            <a:schemeClr val="tx1"/>
                          </a:solidFill>
                          <a:latin typeface="+mn-ea"/>
                          <a:ea typeface="+mn-ea"/>
                        </a:rPr>
                        <a:t>9/30</a:t>
                      </a: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439</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地域におけるこころの健康づくり</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■学校等との連携により研修会等を開催（大阪府立学校保健研究発表大会、大阪府小・中・高等学校保健主事合同研修会）</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■保健所において、こころの健康の保持増進についての啓発を目的に、講演会の開催（</a:t>
                      </a:r>
                      <a:r>
                        <a:rPr kumimoji="1" lang="en-US" altLang="ja-JP" sz="1100" b="0" baseline="0" dirty="0">
                          <a:solidFill>
                            <a:schemeClr val="tx1"/>
                          </a:solidFill>
                          <a:latin typeface="+mn-ea"/>
                          <a:ea typeface="+mn-ea"/>
                        </a:rPr>
                        <a:t>web</a:t>
                      </a:r>
                      <a:r>
                        <a:rPr kumimoji="1" lang="ja-JP" altLang="en-US" sz="1100" b="0" baseline="0" dirty="0">
                          <a:solidFill>
                            <a:schemeClr val="tx1"/>
                          </a:solidFill>
                          <a:latin typeface="+mn-ea"/>
                          <a:ea typeface="+mn-ea"/>
                        </a:rPr>
                        <a:t>開催等）、ロビー展示等を実施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■睡眠・ストレスに関する</a:t>
                      </a:r>
                      <a:r>
                        <a:rPr kumimoji="1" lang="en-US" altLang="ja-JP" sz="1100" b="0" baseline="0" dirty="0">
                          <a:solidFill>
                            <a:schemeClr val="tx1"/>
                          </a:solidFill>
                          <a:latin typeface="+mn-ea"/>
                          <a:ea typeface="+mn-ea"/>
                        </a:rPr>
                        <a:t>WEB</a:t>
                      </a:r>
                      <a:r>
                        <a:rPr kumimoji="1" lang="ja-JP" altLang="en-US" sz="1100" b="0" baseline="0" dirty="0">
                          <a:solidFill>
                            <a:schemeClr val="tx1"/>
                          </a:solidFill>
                          <a:latin typeface="+mn-ea"/>
                          <a:ea typeface="+mn-ea"/>
                        </a:rPr>
                        <a:t>啓発広告を実施（</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ポータルサイトの「睡眠・ストレス」に関するページをリニューアル</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若者を対象に、人気インフルエンサーとコラボし、</a:t>
                      </a:r>
                      <a:r>
                        <a:rPr kumimoji="1" lang="en-US" altLang="ja-JP" sz="1100" b="1" baseline="0" dirty="0">
                          <a:solidFill>
                            <a:schemeClr val="tx1"/>
                          </a:solidFill>
                          <a:latin typeface="+mn-ea"/>
                          <a:ea typeface="+mn-ea"/>
                        </a:rPr>
                        <a:t>SNS</a:t>
                      </a:r>
                      <a:r>
                        <a:rPr kumimoji="1" lang="ja-JP" altLang="en-US" sz="1100" b="1" baseline="0" dirty="0">
                          <a:solidFill>
                            <a:schemeClr val="tx1"/>
                          </a:solidFill>
                          <a:latin typeface="+mn-ea"/>
                          <a:ea typeface="+mn-ea"/>
                        </a:rPr>
                        <a:t>による情報発信を実施（</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月）</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■リーフレット「うつ病ってなに？」を、ホームページ「こころのオアシス」の「刊行物・リーフレット」のページにて掲載し、普及啓発</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を通じて、市町村社会福祉協議会における小地域ネットワーク活動の推進に向けた取組みに対し、地域福祉・高齢者福祉交付金による財政支援を行うとともに、市町村地域福祉担当課長会議の場を活用し、市町村の実施状況、課題、対応策等の情報提供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相談支援の実施</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■保健所において電話・訪問・来所等によるこころの健康相談を実施。必要に応じて嘱託医師相談も実施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■若者が抱える様々な悩みに対して大学生や妊産婦を対象に</a:t>
                      </a:r>
                      <a:r>
                        <a:rPr kumimoji="1" lang="en-US" altLang="ja-JP" sz="1100" b="0" baseline="0" dirty="0">
                          <a:solidFill>
                            <a:schemeClr val="tx1"/>
                          </a:solidFill>
                          <a:latin typeface="+mn-ea"/>
                          <a:ea typeface="+mn-ea"/>
                        </a:rPr>
                        <a:t>SNS</a:t>
                      </a:r>
                      <a:r>
                        <a:rPr kumimoji="1" lang="ja-JP" altLang="en-US" sz="1100" b="0" baseline="0" dirty="0">
                          <a:solidFill>
                            <a:schemeClr val="tx1"/>
                          </a:solidFill>
                          <a:latin typeface="+mn-ea"/>
                          <a:ea typeface="+mn-ea"/>
                        </a:rPr>
                        <a:t>による相談を実施</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3CE2E67E-ED93-43D6-9E67-0347F9308E9C}"/>
              </a:ext>
            </a:extLst>
          </p:cNvPr>
          <p:cNvSpPr/>
          <p:nvPr/>
        </p:nvSpPr>
        <p:spPr>
          <a:xfrm>
            <a:off x="6990225" y="6316057"/>
            <a:ext cx="2112940" cy="279603"/>
          </a:xfrm>
          <a:prstGeom prst="rect">
            <a:avLst/>
          </a:prstGeom>
        </p:spPr>
        <p:txBody>
          <a:bodyPr wrap="square" lIns="36000" tIns="72000" rIns="36000" bIns="36000">
            <a:noAutofit/>
          </a:bodyPr>
          <a:lstStyle/>
          <a:p>
            <a:pPr algn="ctr"/>
            <a:endParaRPr lang="ja-JP" altLang="en-US" sz="1100" b="1" dirty="0">
              <a:latin typeface="+mn-ea"/>
            </a:endParaRPr>
          </a:p>
        </p:txBody>
      </p:sp>
      <p:pic>
        <p:nvPicPr>
          <p:cNvPr id="8" name="図 7">
            <a:extLst>
              <a:ext uri="{FF2B5EF4-FFF2-40B4-BE49-F238E27FC236}">
                <a16:creationId xmlns:a16="http://schemas.microsoft.com/office/drawing/2014/main" id="{F518F0D0-9E04-4153-810D-DF92932530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2516" t="15107" r="32474" b="5858"/>
          <a:stretch/>
        </p:blipFill>
        <p:spPr>
          <a:xfrm>
            <a:off x="1786632" y="4498645"/>
            <a:ext cx="1451676" cy="2048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正方形/長方形 20">
            <a:extLst>
              <a:ext uri="{FF2B5EF4-FFF2-40B4-BE49-F238E27FC236}">
                <a16:creationId xmlns:a16="http://schemas.microsoft.com/office/drawing/2014/main" id="{FCB9501E-5E27-4AF9-9FBF-A2602DD41B03}"/>
              </a:ext>
            </a:extLst>
          </p:cNvPr>
          <p:cNvSpPr/>
          <p:nvPr/>
        </p:nvSpPr>
        <p:spPr>
          <a:xfrm>
            <a:off x="2868248" y="6301772"/>
            <a:ext cx="2142053" cy="199994"/>
          </a:xfrm>
          <a:prstGeom prst="rect">
            <a:avLst/>
          </a:prstGeom>
        </p:spPr>
        <p:txBody>
          <a:bodyPr wrap="square" lIns="36000" tIns="72000" rIns="36000" bIns="36000">
            <a:noAutofit/>
          </a:bodyPr>
          <a:lstStyle/>
          <a:p>
            <a:pPr algn="ctr"/>
            <a:r>
              <a:rPr lang="ja-JP" altLang="en-US" sz="1100" b="1" dirty="0">
                <a:latin typeface="+mn-ea"/>
              </a:rPr>
              <a:t>健康経営セミナー</a:t>
            </a:r>
          </a:p>
        </p:txBody>
      </p:sp>
      <p:sp>
        <p:nvSpPr>
          <p:cNvPr id="10" name="正方形/長方形 9">
            <a:extLst>
              <a:ext uri="{FF2B5EF4-FFF2-40B4-BE49-F238E27FC236}">
                <a16:creationId xmlns:a16="http://schemas.microsoft.com/office/drawing/2014/main" id="{2556E113-E9A7-42AF-82A4-09A15CDBB77C}"/>
              </a:ext>
            </a:extLst>
          </p:cNvPr>
          <p:cNvSpPr/>
          <p:nvPr/>
        </p:nvSpPr>
        <p:spPr>
          <a:xfrm>
            <a:off x="6690856" y="6093923"/>
            <a:ext cx="2857023" cy="222134"/>
          </a:xfrm>
          <a:prstGeom prst="rect">
            <a:avLst/>
          </a:prstGeom>
        </p:spPr>
        <p:txBody>
          <a:bodyPr wrap="square" lIns="36000" tIns="72000" rIns="36000" bIns="36000">
            <a:noAutofit/>
          </a:bodyPr>
          <a:lstStyle/>
          <a:p>
            <a:pPr algn="ctr"/>
            <a:r>
              <a:rPr lang="ja-JP" altLang="en-US" sz="1100" b="1" dirty="0">
                <a:latin typeface="+mn-ea"/>
              </a:rPr>
              <a:t>健活</a:t>
            </a:r>
            <a:r>
              <a:rPr lang="en-US" altLang="ja-JP" sz="1100" b="1" dirty="0">
                <a:latin typeface="+mn-ea"/>
              </a:rPr>
              <a:t>10</a:t>
            </a:r>
            <a:r>
              <a:rPr lang="ja-JP" altLang="en-US" sz="1100" b="1" dirty="0">
                <a:latin typeface="+mn-ea"/>
              </a:rPr>
              <a:t>ポータルサイトの</a:t>
            </a:r>
            <a:endParaRPr lang="en-US" altLang="ja-JP" sz="1100" b="1" dirty="0">
              <a:latin typeface="+mn-ea"/>
            </a:endParaRPr>
          </a:p>
          <a:p>
            <a:pPr algn="ctr"/>
            <a:r>
              <a:rPr lang="ja-JP" altLang="en-US" sz="1100" b="1" dirty="0">
                <a:latin typeface="+mn-ea"/>
              </a:rPr>
              <a:t>「睡眠・ストレス」に関する</a:t>
            </a:r>
            <a:endParaRPr lang="en-US" altLang="ja-JP" sz="1100" b="1" dirty="0">
              <a:latin typeface="+mn-ea"/>
            </a:endParaRPr>
          </a:p>
          <a:p>
            <a:pPr algn="ctr"/>
            <a:r>
              <a:rPr lang="ja-JP" altLang="en-US" sz="1100" b="1" dirty="0">
                <a:latin typeface="+mn-ea"/>
              </a:rPr>
              <a:t>ページをリニューアル</a:t>
            </a:r>
          </a:p>
        </p:txBody>
      </p:sp>
      <p:pic>
        <p:nvPicPr>
          <p:cNvPr id="5" name="図 4">
            <a:extLst>
              <a:ext uri="{FF2B5EF4-FFF2-40B4-BE49-F238E27FC236}">
                <a16:creationId xmlns:a16="http://schemas.microsoft.com/office/drawing/2014/main" id="{B597EDEE-99A5-4C48-9895-2BD050CAFA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83311" y="4419067"/>
            <a:ext cx="2520868" cy="2058658"/>
          </a:xfrm>
          <a:prstGeom prst="rect">
            <a:avLst/>
          </a:prstGeom>
        </p:spPr>
      </p:pic>
    </p:spTree>
    <p:extLst>
      <p:ext uri="{BB962C8B-B14F-4D97-AF65-F5344CB8AC3E}">
        <p14:creationId xmlns:p14="http://schemas.microsoft.com/office/powerpoint/2010/main" val="132348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027690262"/>
              </p:ext>
            </p:extLst>
          </p:nvPr>
        </p:nvGraphicFramePr>
        <p:xfrm>
          <a:off x="468793" y="1455982"/>
          <a:ext cx="8928000" cy="50179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46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a:t>
                      </a:r>
                      <a:endParaRPr kumimoji="1" lang="en-US" altLang="ja-JP" sz="1600" b="1" baseline="0" dirty="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職域等におけるこころの健康サポート</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■中小企業等におけるメンタルヘルス対策の推進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地域におけるこころの健康づくり</a:t>
                      </a:r>
                      <a:r>
                        <a:rPr kumimoji="1" lang="en-US" altLang="ja-JP" sz="1100"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■子どものこころの健やかな成長を育む健康教育の充実</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■地域におけるこころの健康づくりの推進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■府内全市町村において、小地域ネットワーク活動の取組みが進められている一方で、参加者の固定化や担い手が不足</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相談支援の実施</a:t>
                      </a:r>
                      <a:r>
                        <a:rPr kumimoji="1" lang="en-US" altLang="ja-JP" sz="1100"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■相談支援の推進、相談窓口の周知啓発</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597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職域等におけるこころの健康サポート</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職場のメンタルヘルス専門相談等、各種取組のさらなる</a:t>
                      </a:r>
                      <a:r>
                        <a:rPr kumimoji="1" lang="en-US" altLang="ja-JP" sz="1100" b="1" baseline="0" dirty="0">
                          <a:solidFill>
                            <a:schemeClr val="tx1"/>
                          </a:solidFill>
                          <a:latin typeface="+mn-ea"/>
                          <a:ea typeface="+mn-ea"/>
                        </a:rPr>
                        <a:t>PR</a:t>
                      </a:r>
                      <a:r>
                        <a:rPr kumimoji="1" lang="ja-JP" altLang="en-US" sz="1100" b="1" baseline="0" dirty="0">
                          <a:solidFill>
                            <a:schemeClr val="tx1"/>
                          </a:solidFill>
                          <a:latin typeface="+mn-ea"/>
                          <a:ea typeface="+mn-ea"/>
                        </a:rPr>
                        <a:t>・周知を実施</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■職域における休養・睡眠の取組みを促進できるセミナーを検討</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地域におけるこころの健康づくり</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■チーム学校として連携できるよう、研修会や発表会を開催</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引き続き、児童生徒が主体的に深く学べる機会を増やしていく</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■市町村等との連携のもと、引き続き府民への普及啓発を実施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■地域福祉・高齢者福祉交付金による財政支援を行うとともに、市町村地域福祉担当課長会議等を通じて、先進事例の情報提供等を行う</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相談支援の実施</a:t>
                      </a:r>
                      <a:r>
                        <a:rPr kumimoji="1" lang="en-US" altLang="ja-JP" sz="1100" b="1"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SNS</a:t>
                      </a:r>
                      <a:r>
                        <a:rPr kumimoji="1" lang="ja-JP" altLang="en-US" sz="1100" b="1" baseline="0" dirty="0">
                          <a:solidFill>
                            <a:schemeClr val="tx1"/>
                          </a:solidFill>
                          <a:latin typeface="+mn-ea"/>
                          <a:ea typeface="+mn-ea"/>
                        </a:rPr>
                        <a:t>等を活用し若者に対して相談窓口の周知啓発</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612324"/>
                  </a:ext>
                </a:extLst>
              </a:tr>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mn-ea"/>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mn-ea"/>
                          <a:ea typeface="+mn-ea"/>
                          <a:cs typeface="+mn-cs"/>
                        </a:rPr>
                        <a:t>8</a:t>
                      </a:r>
                      <a:r>
                        <a:rPr kumimoji="1" lang="ja-JP" altLang="en-US" sz="1050" b="1" i="0" u="none" strike="noStrike" kern="1200" cap="none" spc="0" normalizeH="0" baseline="0" noProof="0" dirty="0">
                          <a:ln>
                            <a:noFill/>
                          </a:ln>
                          <a:solidFill>
                            <a:schemeClr val="bg1"/>
                          </a:solidFill>
                          <a:effectLst/>
                          <a:uLnTx/>
                          <a:uFillTx/>
                          <a:latin typeface="+mn-ea"/>
                          <a:ea typeface="+mn-ea"/>
                          <a:cs typeface="+mn-cs"/>
                        </a:rPr>
                        <a:t>年度</a:t>
                      </a:r>
                      <a:endParaRPr kumimoji="1" lang="en-US" altLang="ja-JP" sz="1050" b="1" i="0" u="none" strike="noStrike" kern="1200" cap="none" spc="0" normalizeH="0" baseline="0" noProof="0" dirty="0">
                        <a:ln>
                          <a:noFill/>
                        </a:ln>
                        <a:solidFill>
                          <a:schemeClr val="bg1"/>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mn-ea"/>
                          <a:ea typeface="+mn-ea"/>
                          <a:cs typeface="+mn-cs"/>
                        </a:rPr>
                        <a:t>予算</a:t>
                      </a:r>
                      <a:endParaRPr kumimoji="1" lang="en-US" altLang="ja-JP" sz="1050" b="1" i="0" u="none" strike="noStrike" kern="1200" cap="none" spc="0" normalizeH="0" baseline="0" noProof="0" dirty="0">
                        <a:ln>
                          <a:noFill/>
                        </a:ln>
                        <a:solidFill>
                          <a:schemeClr val="bg1"/>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schemeClr val="bg1"/>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地域自殺対策強化運営費</a:t>
                      </a:r>
                      <a:r>
                        <a:rPr kumimoji="1" lang="ja-JP" altLang="en-US" sz="1100" baseline="0" dirty="0">
                          <a:solidFill>
                            <a:schemeClr val="tx1"/>
                          </a:solidFill>
                          <a:latin typeface="+mn-ea"/>
                          <a:ea typeface="+mn-ea"/>
                        </a:rPr>
                        <a:t>（</a:t>
                      </a:r>
                      <a:r>
                        <a:rPr kumimoji="1" lang="en-US" altLang="ja-JP" sz="1100" baseline="0" dirty="0">
                          <a:solidFill>
                            <a:schemeClr val="tx1"/>
                          </a:solidFill>
                          <a:latin typeface="+mn-ea"/>
                          <a:ea typeface="+mn-ea"/>
                        </a:rPr>
                        <a:t>2,710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中小企業の健康づくり推進事業（</a:t>
                      </a:r>
                      <a:r>
                        <a:rPr kumimoji="1" lang="en-US" altLang="ja-JP" sz="1100" b="0" baseline="0" dirty="0">
                          <a:solidFill>
                            <a:schemeClr val="tx1"/>
                          </a:solidFill>
                          <a:latin typeface="游ゴシック" panose="020B0400000000000000" pitchFamily="50" charset="-128"/>
                          <a:ea typeface="+mn-ea"/>
                        </a:rPr>
                        <a:t>4,198</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精神保健福祉関係運営費（</a:t>
                      </a:r>
                      <a:r>
                        <a:rPr kumimoji="1" lang="en-US" altLang="zh-TW" sz="1100" baseline="0" dirty="0">
                          <a:solidFill>
                            <a:schemeClr val="tx1"/>
                          </a:solidFill>
                          <a:latin typeface="游ゴシック" panose="020B0400000000000000" pitchFamily="50" charset="-128"/>
                          <a:ea typeface="游ゴシック" panose="020B0400000000000000" pitchFamily="50" charset="-128"/>
                        </a:rPr>
                        <a:t>2,089</a:t>
                      </a:r>
                      <a:r>
                        <a:rPr kumimoji="1" lang="zh-TW" altLang="en-US" sz="1100" baseline="0" dirty="0">
                          <a:solidFill>
                            <a:schemeClr val="tx1"/>
                          </a:solidFill>
                          <a:latin typeface="游ゴシック" panose="020B0400000000000000" pitchFamily="50" charset="-128"/>
                          <a:ea typeface="游ゴシック" panose="020B0400000000000000" pitchFamily="50" charset="-128"/>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大阪府地域福祉・高齢者福祉交付金（</a:t>
                      </a:r>
                      <a:r>
                        <a:rPr kumimoji="1" lang="en-US" altLang="ja-JP" sz="1100" b="0" baseline="0" dirty="0">
                          <a:solidFill>
                            <a:schemeClr val="tx1"/>
                          </a:solidFill>
                          <a:latin typeface="游ゴシック" panose="020B0400000000000000" pitchFamily="50" charset="-128"/>
                          <a:ea typeface="+mn-ea"/>
                        </a:rPr>
                        <a:t>901,598</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心の健康相談事業費（</a:t>
                      </a:r>
                      <a:r>
                        <a:rPr kumimoji="1" lang="en-US" altLang="ja-JP" sz="1100" baseline="0" dirty="0">
                          <a:solidFill>
                            <a:schemeClr val="tx1"/>
                          </a:solidFill>
                          <a:latin typeface="+mn-ea"/>
                          <a:ea typeface="+mn-ea"/>
                        </a:rPr>
                        <a:t>22,661</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自殺対策強化事業</a:t>
                      </a:r>
                      <a:r>
                        <a:rPr kumimoji="1" lang="ja-JP" altLang="en-US" sz="110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aseline="0" dirty="0">
                          <a:solidFill>
                            <a:schemeClr val="tx1"/>
                          </a:solidFill>
                          <a:latin typeface="游ゴシック" panose="020B0400000000000000" pitchFamily="50" charset="-128"/>
                          <a:ea typeface="+mn-ea"/>
                        </a:rPr>
                        <a:t>144,609</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拡充</a:t>
                      </a:r>
                      <a:r>
                        <a:rPr kumimoji="1" lang="en-US" altLang="ja-JP" sz="1100" baseline="0" dirty="0">
                          <a:solidFill>
                            <a:schemeClr val="tx1"/>
                          </a:solidFill>
                          <a:latin typeface="+mn-ea"/>
                          <a:ea typeface="+mn-ea"/>
                        </a:rPr>
                        <a:t>】</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91290"/>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49</a:t>
            </a:fld>
            <a:endParaRPr kumimoji="1" lang="ja-JP" altLang="en-US"/>
          </a:p>
        </p:txBody>
      </p:sp>
      <p:graphicFrame>
        <p:nvGraphicFramePr>
          <p:cNvPr id="3" name="表 2">
            <a:extLst>
              <a:ext uri="{FF2B5EF4-FFF2-40B4-BE49-F238E27FC236}">
                <a16:creationId xmlns:a16="http://schemas.microsoft.com/office/drawing/2014/main" id="{2D4C7507-EFE9-4224-8845-62E13E012959}"/>
              </a:ext>
            </a:extLst>
          </p:cNvPr>
          <p:cNvGraphicFramePr>
            <a:graphicFrameLocks noGrp="1"/>
          </p:cNvGraphicFramePr>
          <p:nvPr>
            <p:extLst>
              <p:ext uri="{D42A27DB-BD31-4B8C-83A1-F6EECF244321}">
                <p14:modId xmlns:p14="http://schemas.microsoft.com/office/powerpoint/2010/main" val="851066910"/>
              </p:ext>
            </p:extLst>
          </p:nvPr>
        </p:nvGraphicFramePr>
        <p:xfrm>
          <a:off x="468793" y="447982"/>
          <a:ext cx="8928000" cy="14491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876267032"/>
                    </a:ext>
                  </a:extLst>
                </a:gridCol>
                <a:gridCol w="7920000">
                  <a:extLst>
                    <a:ext uri="{9D8B030D-6E8A-4147-A177-3AD203B41FA5}">
                      <a16:colId xmlns:a16="http://schemas.microsoft.com/office/drawing/2014/main" val="3813748440"/>
                    </a:ext>
                  </a:extLst>
                </a:gridCol>
              </a:tblGrid>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mn-ea"/>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mn-ea"/>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地域自殺対策強化運営費（</a:t>
                      </a:r>
                      <a:r>
                        <a:rPr kumimoji="1" lang="en-US" altLang="ja-JP" sz="1100" b="0" baseline="0" dirty="0">
                          <a:solidFill>
                            <a:schemeClr val="tx1"/>
                          </a:solidFill>
                          <a:latin typeface="游ゴシック" panose="020B0400000000000000" pitchFamily="50" charset="-128"/>
                          <a:ea typeface="+mn-ea"/>
                        </a:rPr>
                        <a:t>2,778</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中小企業の健康づくり推進事業（</a:t>
                      </a:r>
                      <a:r>
                        <a:rPr kumimoji="1" lang="en-US" altLang="ja-JP" sz="1100" b="0" baseline="0" dirty="0">
                          <a:solidFill>
                            <a:schemeClr val="tx1"/>
                          </a:solidFill>
                          <a:latin typeface="游ゴシック" panose="020B0400000000000000" pitchFamily="50" charset="-128"/>
                          <a:ea typeface="+mn-ea"/>
                        </a:rPr>
                        <a:t>4,198</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精神保健福祉関係運営費（</a:t>
                      </a:r>
                      <a:r>
                        <a:rPr kumimoji="1" lang="en-US" altLang="ja-JP" sz="1100" b="0" baseline="0" dirty="0">
                          <a:solidFill>
                            <a:schemeClr val="tx1"/>
                          </a:solidFill>
                          <a:latin typeface="游ゴシック" panose="020B0400000000000000" pitchFamily="50" charset="-128"/>
                          <a:ea typeface="+mn-ea"/>
                        </a:rPr>
                        <a:t>2,089</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游ゴシック" panose="020B0400000000000000" pitchFamily="50" charset="-128"/>
                        <a:ea typeface="+mn-ea"/>
                      </a:endParaRPr>
                    </a:p>
                    <a:p>
                      <a:pPr>
                        <a:lnSpc>
                          <a:spcPct val="100000"/>
                        </a:lnSpc>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14,307</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a:t>
                      </a:r>
                      <a:endParaRPr kumimoji="1" lang="ja-JP" altLang="en-US" sz="1100" b="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大阪府地域福祉・高齢者福祉交付金（</a:t>
                      </a:r>
                      <a:r>
                        <a:rPr kumimoji="1" lang="en-US" altLang="ja-JP" sz="1100" b="0" baseline="0" dirty="0">
                          <a:solidFill>
                            <a:schemeClr val="tx1"/>
                          </a:solidFill>
                          <a:latin typeface="游ゴシック" panose="020B0400000000000000" pitchFamily="50" charset="-128"/>
                          <a:ea typeface="+mn-ea"/>
                        </a:rPr>
                        <a:t>901,598</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心の健康相談事業費（</a:t>
                      </a:r>
                      <a:r>
                        <a:rPr kumimoji="1" lang="en-US" altLang="ja-JP" sz="1100" b="0" baseline="0" dirty="0">
                          <a:solidFill>
                            <a:schemeClr val="tx1"/>
                          </a:solidFill>
                          <a:latin typeface="游ゴシック" panose="020B0400000000000000" pitchFamily="50" charset="-128"/>
                          <a:ea typeface="+mn-ea"/>
                        </a:rPr>
                        <a:t>22,662</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自殺対策強化事業（</a:t>
                      </a:r>
                      <a:r>
                        <a:rPr kumimoji="1" lang="en-US" altLang="ja-JP" sz="1100" b="0" baseline="0" dirty="0">
                          <a:solidFill>
                            <a:schemeClr val="tx1"/>
                          </a:solidFill>
                          <a:latin typeface="游ゴシック" panose="020B0400000000000000" pitchFamily="50" charset="-128"/>
                          <a:ea typeface="+mn-ea"/>
                        </a:rPr>
                        <a:t>124,074</a:t>
                      </a:r>
                      <a:r>
                        <a:rPr kumimoji="1" lang="ja-JP" altLang="en-US" sz="1100" b="0" baseline="0" dirty="0">
                          <a:solidFill>
                            <a:schemeClr val="tx1"/>
                          </a:solidFill>
                          <a:latin typeface="游ゴシック" panose="020B0400000000000000" pitchFamily="50" charset="-128"/>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709200"/>
                  </a:ext>
                </a:extLst>
              </a:tr>
            </a:tbl>
          </a:graphicData>
        </a:graphic>
      </p:graphicFrame>
    </p:spTree>
    <p:extLst>
      <p:ext uri="{BB962C8B-B14F-4D97-AF65-F5344CB8AC3E}">
        <p14:creationId xmlns:p14="http://schemas.microsoft.com/office/powerpoint/2010/main" val="1259314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4</a:t>
            </a:r>
            <a:r>
              <a:rPr kumimoji="1" lang="ja-JP" altLang="en-US" sz="2000" b="1" dirty="0">
                <a:solidFill>
                  <a:schemeClr val="tx1"/>
                </a:solidFill>
                <a:latin typeface="Meiryo UI" panose="020B0604030504040204" pitchFamily="50" charset="-128"/>
                <a:ea typeface="Meiryo UI" panose="020B0604030504040204" pitchFamily="50" charset="-128"/>
              </a:rPr>
              <a:t>　府民の健康づくりを支える社会環境整備</a:t>
            </a:r>
          </a:p>
        </p:txBody>
      </p:sp>
      <p:sp>
        <p:nvSpPr>
          <p:cNvPr id="15" name="正方形/長方形 14"/>
          <p:cNvSpPr/>
          <p:nvPr/>
        </p:nvSpPr>
        <p:spPr>
          <a:xfrm>
            <a:off x="129323" y="777702"/>
            <a:ext cx="7698255"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1</a:t>
            </a:r>
            <a:r>
              <a:rPr kumimoji="1" lang="ja-JP" altLang="en-US" sz="2000" b="1" dirty="0">
                <a:ln w="0"/>
                <a:solidFill>
                  <a:schemeClr val="bg1"/>
                </a:solidFill>
                <a:effectLst>
                  <a:outerShdw blurRad="38100" dist="19050" dir="2700000" algn="tl" rotWithShape="0">
                    <a:schemeClr val="dk1">
                      <a:alpha val="40000"/>
                    </a:schemeClr>
                  </a:outerShdw>
                </a:effectLst>
              </a:rPr>
              <a:t>）ヘルスリテラシー、健康づくりの気運醸成　</a:t>
            </a:r>
            <a:r>
              <a:rPr kumimoji="1" lang="ja-JP" altLang="en-US" sz="1600" b="1" dirty="0">
                <a:solidFill>
                  <a:schemeClr val="bg1"/>
                </a:solidFill>
              </a:rPr>
              <a:t>計画 </a:t>
            </a:r>
            <a:r>
              <a:rPr kumimoji="1" lang="en-US" altLang="ja-JP" sz="1600" b="1" dirty="0">
                <a:solidFill>
                  <a:schemeClr val="bg1"/>
                </a:solidFill>
              </a:rPr>
              <a:t>P.91-93</a:t>
            </a:r>
          </a:p>
        </p:txBody>
      </p:sp>
      <p:sp>
        <p:nvSpPr>
          <p:cNvPr id="17" name="正方形/長方形 16"/>
          <p:cNvSpPr/>
          <p:nvPr/>
        </p:nvSpPr>
        <p:spPr>
          <a:xfrm>
            <a:off x="363222" y="2145260"/>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2443475"/>
            <a:ext cx="8856000" cy="887847"/>
          </a:xfrm>
          <a:prstGeom prst="rect">
            <a:avLst/>
          </a:prstGeom>
        </p:spPr>
        <p:txBody>
          <a:bodyPr wrap="square" lIns="36000" tIns="72000" rIns="36000" bIns="36000">
            <a:noAutofit/>
          </a:bodyPr>
          <a:lstStyle/>
          <a:p>
            <a:r>
              <a:rPr lang="ja-JP" altLang="en-US" sz="1200" b="1" dirty="0">
                <a:latin typeface="+mn-ea"/>
              </a:rPr>
              <a:t>▽健康の維持・向上を図るため、自分の健康状況に合った必要な情報を見極め、最善の選択を行うことができる、ヘルスリテラ</a:t>
            </a:r>
            <a:endParaRPr lang="en-US" altLang="ja-JP" sz="1200" b="1" dirty="0">
              <a:latin typeface="+mn-ea"/>
            </a:endParaRPr>
          </a:p>
          <a:p>
            <a:r>
              <a:rPr lang="ja-JP" altLang="en-US" sz="1200" b="1" dirty="0">
                <a:latin typeface="+mn-ea"/>
              </a:rPr>
              <a:t>　シーを習得します。</a:t>
            </a:r>
          </a:p>
          <a:p>
            <a:r>
              <a:rPr lang="ja-JP" altLang="en-US" sz="1200" b="1" dirty="0">
                <a:latin typeface="+mn-ea"/>
              </a:rPr>
              <a:t>▽日常生活において</a:t>
            </a:r>
            <a:r>
              <a:rPr lang="en-US" altLang="ja-JP" sz="1200" b="1" dirty="0">
                <a:latin typeface="+mn-ea"/>
              </a:rPr>
              <a:t>『</a:t>
            </a:r>
            <a:r>
              <a:rPr lang="ja-JP" altLang="en-US" sz="1200" b="1" dirty="0">
                <a:latin typeface="+mn-ea"/>
              </a:rPr>
              <a:t>健活</a:t>
            </a:r>
            <a:r>
              <a:rPr lang="en-US" altLang="ja-JP" sz="1200" b="1" dirty="0">
                <a:latin typeface="+mn-ea"/>
              </a:rPr>
              <a:t>10』</a:t>
            </a:r>
            <a:r>
              <a:rPr lang="ja-JP" altLang="en-US" sz="1200" b="1" dirty="0">
                <a:latin typeface="+mn-ea"/>
              </a:rPr>
              <a:t>をはじめとする健康行動を実践するなど、自己の健康管理に努めます。</a:t>
            </a:r>
          </a:p>
        </p:txBody>
      </p:sp>
      <p:sp>
        <p:nvSpPr>
          <p:cNvPr id="24" name="正方形/長方形 23"/>
          <p:cNvSpPr/>
          <p:nvPr/>
        </p:nvSpPr>
        <p:spPr>
          <a:xfrm>
            <a:off x="363222" y="3402806"/>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1054215199"/>
              </p:ext>
            </p:extLst>
          </p:nvPr>
        </p:nvGraphicFramePr>
        <p:xfrm>
          <a:off x="532234" y="3764970"/>
          <a:ext cx="8820000" cy="837354"/>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787342">
                  <a:extLst>
                    <a:ext uri="{9D8B030D-6E8A-4147-A177-3AD203B41FA5}">
                      <a16:colId xmlns:a16="http://schemas.microsoft.com/office/drawing/2014/main" val="20001"/>
                    </a:ext>
                  </a:extLst>
                </a:gridCol>
                <a:gridCol w="1546412">
                  <a:extLst>
                    <a:ext uri="{9D8B030D-6E8A-4147-A177-3AD203B41FA5}">
                      <a16:colId xmlns:a16="http://schemas.microsoft.com/office/drawing/2014/main" val="20002"/>
                    </a:ext>
                  </a:extLst>
                </a:gridCol>
                <a:gridCol w="1546412">
                  <a:extLst>
                    <a:ext uri="{9D8B030D-6E8A-4147-A177-3AD203B41FA5}">
                      <a16:colId xmlns:a16="http://schemas.microsoft.com/office/drawing/2014/main" val="2844921469"/>
                    </a:ext>
                  </a:extLst>
                </a:gridCol>
                <a:gridCol w="1579834">
                  <a:extLst>
                    <a:ext uri="{9D8B030D-6E8A-4147-A177-3AD203B41FA5}">
                      <a16:colId xmlns:a16="http://schemas.microsoft.com/office/drawing/2014/main" val="20003"/>
                    </a:ext>
                  </a:extLst>
                </a:gridCol>
              </a:tblGrid>
              <a:tr h="228612">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70536">
                <a:tc>
                  <a:txBody>
                    <a:bodyPr/>
                    <a:lstStyle/>
                    <a:p>
                      <a:pPr algn="ctr" fontAlgn="auto">
                        <a:lnSpc>
                          <a:spcPts val="1600"/>
                        </a:lnSpc>
                        <a:spcAft>
                          <a:spcPts val="0"/>
                        </a:spcAft>
                      </a:pPr>
                      <a:r>
                        <a:rPr lang="en-US" altLang="ja-JP" sz="1200" dirty="0">
                          <a:solidFill>
                            <a:schemeClr val="bg1"/>
                          </a:solidFill>
                          <a:effectLst/>
                          <a:latin typeface="+mn-ea"/>
                          <a:ea typeface="+mn-ea"/>
                        </a:rPr>
                        <a:t>33</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ヘルスリテラシーの向上</a:t>
                      </a:r>
                      <a:endParaRPr lang="en-US" altLang="ja-JP" sz="1100" b="1" dirty="0">
                        <a:solidFill>
                          <a:schemeClr val="tx1"/>
                        </a:solidFill>
                        <a:effectLst/>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大阪府健康づくり実態調査</a:t>
                      </a:r>
                      <a:r>
                        <a:rPr lang="en-US" altLang="ja-JP" sz="110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3.45</a:t>
                      </a:r>
                      <a:r>
                        <a:rPr lang="ja-JP" altLang="en-US" sz="1100" b="1" dirty="0">
                          <a:solidFill>
                            <a:schemeClr val="tx1"/>
                          </a:solidFill>
                          <a:effectLst/>
                          <a:latin typeface="+mn-ea"/>
                          <a:ea typeface="+mn-ea"/>
                        </a:rPr>
                        <a:t>点</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R5</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rPr>
                        <a:t>3.59</a:t>
                      </a:r>
                      <a:r>
                        <a:rPr lang="ja-JP" altLang="en-US" sz="1100" b="1" dirty="0">
                          <a:solidFill>
                            <a:schemeClr val="tx1"/>
                          </a:solidFill>
                          <a:effectLst/>
                          <a:latin typeface="+mn-ea"/>
                          <a:ea typeface="+mn-ea"/>
                        </a:rPr>
                        <a:t>点</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R7</a:t>
                      </a:r>
                      <a:r>
                        <a:rPr lang="ja-JP" altLang="en-US" sz="1050" b="1" dirty="0">
                          <a:solidFill>
                            <a:schemeClr val="tx1"/>
                          </a:solidFill>
                          <a:effectLst/>
                          <a:latin typeface="+mn-ea"/>
                          <a:ea typeface="+mn-ea"/>
                        </a:rPr>
                        <a:t>）</a:t>
                      </a:r>
                      <a:r>
                        <a:rPr lang="ja-JP" altLang="en-US" sz="1100" b="1" dirty="0">
                          <a:solidFill>
                            <a:schemeClr val="tx1"/>
                          </a:solidFill>
                          <a:effectLst/>
                          <a:latin typeface="+mn-ea"/>
                          <a:ea typeface="+mn-ea"/>
                        </a:rPr>
                        <a:t>［</a:t>
                      </a:r>
                      <a:r>
                        <a:rPr lang="ja-JP" altLang="en-US" sz="1100" b="0" dirty="0">
                          <a:solidFill>
                            <a:schemeClr val="tx1"/>
                          </a:solidFill>
                          <a:effectLst/>
                          <a:latin typeface="+mn-ea"/>
                          <a:ea typeface="+mn-ea"/>
                        </a:rPr>
                        <a:t>〇</a:t>
                      </a:r>
                      <a:r>
                        <a:rPr lang="ja-JP" altLang="en-US" sz="1100" b="1"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rPr>
                        <a:t>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角丸四角形 13"/>
          <p:cNvSpPr/>
          <p:nvPr/>
        </p:nvSpPr>
        <p:spPr>
          <a:xfrm>
            <a:off x="357909" y="1783614"/>
            <a:ext cx="9144000" cy="323509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健康づくりの気運を醸成し、主体的な健康づくりにつなげます</a:t>
            </a:r>
          </a:p>
          <a:p>
            <a:pPr algn="ctr">
              <a:lnSpc>
                <a:spcPts val="2000"/>
              </a:lnSpc>
            </a:pPr>
            <a:r>
              <a:rPr kumimoji="1" lang="ja-JP" altLang="en-US" sz="1600" b="1" dirty="0">
                <a:solidFill>
                  <a:schemeClr val="tx1"/>
                </a:solidFill>
              </a:rPr>
              <a:t>～健康に関心を持ちましょう～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50</a:t>
            </a:fld>
            <a:endParaRPr kumimoji="1"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3CED93F4-D146-4E25-9754-13C3D42E3B36}"/>
              </a:ext>
            </a:extLst>
          </p:cNvPr>
          <p:cNvSpPr/>
          <p:nvPr/>
        </p:nvSpPr>
        <p:spPr>
          <a:xfrm>
            <a:off x="357909" y="5018706"/>
            <a:ext cx="1089323" cy="1254672"/>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0">
            <a:extLst>
              <a:ext uri="{FF2B5EF4-FFF2-40B4-BE49-F238E27FC236}">
                <a16:creationId xmlns:a16="http://schemas.microsoft.com/office/drawing/2014/main" id="{38AF5377-17B3-4B4B-A42E-9463E743CAF4}"/>
              </a:ext>
            </a:extLst>
          </p:cNvPr>
          <p:cNvSpPr/>
          <p:nvPr/>
        </p:nvSpPr>
        <p:spPr>
          <a:xfrm>
            <a:off x="1447232" y="5021580"/>
            <a:ext cx="8054677" cy="1254672"/>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「健康への関心」について、「ある層」が府民の約</a:t>
            </a:r>
            <a:r>
              <a:rPr kumimoji="1" lang="en-US" altLang="ja-JP" sz="1200" b="1" baseline="0" dirty="0">
                <a:solidFill>
                  <a:schemeClr val="tx1"/>
                </a:solidFill>
                <a:latin typeface="+mn-ea"/>
                <a:ea typeface="+mn-ea"/>
              </a:rPr>
              <a:t>9</a:t>
            </a:r>
            <a:r>
              <a:rPr kumimoji="1" lang="ja-JP" altLang="en-US" sz="1200" b="1" baseline="0" dirty="0">
                <a:solidFill>
                  <a:schemeClr val="tx1"/>
                </a:solidFill>
                <a:latin typeface="+mn-ea"/>
                <a:ea typeface="+mn-ea"/>
              </a:rPr>
              <a:t>割を占めていますが、「ない層」や「関心があっても実践できていない層」に対し、日常生活における具体的な健康行動への誘導を図ることが必要です。</a:t>
            </a:r>
          </a:p>
          <a:p>
            <a:pPr marL="174625" indent="-174625">
              <a:lnSpc>
                <a:spcPct val="100000"/>
              </a:lnSpc>
            </a:pPr>
            <a:r>
              <a:rPr kumimoji="1" lang="ja-JP" altLang="en-US" sz="1200" b="1" baseline="0" dirty="0">
                <a:solidFill>
                  <a:schemeClr val="tx1"/>
                </a:solidFill>
                <a:latin typeface="+mn-ea"/>
                <a:ea typeface="+mn-ea"/>
              </a:rPr>
              <a:t>◆ また、健康に関する情報が氾濫する中で、信頼性の高い公的機関や研究機関等から、科学的根拠に基づく適切な情報を入手・理解・選択できる力を習得することが重要です。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dirty="0">
                <a:solidFill>
                  <a:schemeClr val="tx1"/>
                </a:solidFill>
                <a:latin typeface="+mn-ea"/>
              </a:rPr>
              <a:t>◆ また、大阪府をはじめ、行政においても、健康に関する調査結果などの迅速かつ正確な情報提供や、インターネットや </a:t>
            </a:r>
            <a:r>
              <a:rPr kumimoji="1" lang="en-US" altLang="ja-JP" sz="1200" b="1" dirty="0">
                <a:solidFill>
                  <a:schemeClr val="tx1"/>
                </a:solidFill>
                <a:latin typeface="+mn-ea"/>
              </a:rPr>
              <a:t>SNS </a:t>
            </a:r>
            <a:r>
              <a:rPr kumimoji="1" lang="ja-JP" altLang="en-US" sz="1200" b="1" dirty="0">
                <a:solidFill>
                  <a:schemeClr val="tx1"/>
                </a:solidFill>
                <a:latin typeface="+mn-ea"/>
              </a:rPr>
              <a:t>など幅広い世代に身近なツールを活用した啓発が求められています。</a:t>
            </a:r>
            <a:endParaRPr kumimoji="1" lang="ja-JP" altLang="en-US" sz="1200" b="1" baseline="0" dirty="0">
              <a:solidFill>
                <a:schemeClr val="tx1"/>
              </a:solidFill>
              <a:latin typeface="+mn-ea"/>
              <a:ea typeface="+mn-ea"/>
            </a:endParaRPr>
          </a:p>
        </p:txBody>
      </p:sp>
      <p:sp>
        <p:nvSpPr>
          <p:cNvPr id="23" name="角丸四角形 47">
            <a:extLst>
              <a:ext uri="{FF2B5EF4-FFF2-40B4-BE49-F238E27FC236}">
                <a16:creationId xmlns:a16="http://schemas.microsoft.com/office/drawing/2014/main" id="{E19B1994-C2B4-4677-B94F-28DD03684C63}"/>
              </a:ext>
            </a:extLst>
          </p:cNvPr>
          <p:cNvSpPr/>
          <p:nvPr/>
        </p:nvSpPr>
        <p:spPr>
          <a:xfrm>
            <a:off x="6302780" y="3366935"/>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0020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437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871656942"/>
              </p:ext>
            </p:extLst>
          </p:nvPr>
        </p:nvGraphicFramePr>
        <p:xfrm>
          <a:off x="465147" y="295898"/>
          <a:ext cx="8928000" cy="637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372000">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学校や大学、職場等におけるヘルスリテラシーの向上</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■府内中学校、義務教育学校、高等学校及び支援学校（中・高等部）の保健体育科教員、健康教育に関する指導を担当する教職員及び市町村教育委員会指導主事を対象にがん教育研修を実施</a:t>
                      </a:r>
                      <a:r>
                        <a:rPr kumimoji="1" lang="en-US" altLang="ja-JP" sz="1100" b="0" baseline="0" dirty="0">
                          <a:solidFill>
                            <a:schemeClr val="tx1"/>
                          </a:solidFill>
                          <a:latin typeface="+mn-ea"/>
                          <a:ea typeface="+mn-ea"/>
                        </a:rPr>
                        <a:t>【11/13</a:t>
                      </a: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45</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■府より配付した講師リストを活用し、がん専門医、看護師等による、外部講師を活用したがん教育を府立学校及び府内中学校等にて実施</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令和</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8</a:t>
                      </a:r>
                      <a:r>
                        <a:rPr kumimoji="1" lang="ja-JP" altLang="en-US" sz="1100" b="0" baseline="0" dirty="0">
                          <a:solidFill>
                            <a:schemeClr val="tx1"/>
                          </a:solidFill>
                          <a:latin typeface="+mn-ea"/>
                          <a:ea typeface="+mn-ea"/>
                        </a:rPr>
                        <a:t>年 </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月現在　府立高</a:t>
                      </a:r>
                      <a:r>
                        <a:rPr kumimoji="1" lang="en-US" altLang="ja-JP" sz="1100" b="0" baseline="0" dirty="0">
                          <a:solidFill>
                            <a:schemeClr val="tx1"/>
                          </a:solidFill>
                          <a:latin typeface="+mn-ea"/>
                          <a:ea typeface="+mn-ea"/>
                        </a:rPr>
                        <a:t>157</a:t>
                      </a:r>
                      <a:r>
                        <a:rPr kumimoji="1" lang="ja-JP" altLang="en-US" sz="1100" b="0" baseline="0" dirty="0">
                          <a:solidFill>
                            <a:schemeClr val="tx1"/>
                          </a:solidFill>
                          <a:latin typeface="+mn-ea"/>
                          <a:ea typeface="+mn-ea"/>
                        </a:rPr>
                        <a:t>校、府立支援</a:t>
                      </a:r>
                      <a:r>
                        <a:rPr kumimoji="1" lang="en-US" altLang="ja-JP" sz="1100" b="0" baseline="0" dirty="0">
                          <a:solidFill>
                            <a:schemeClr val="tx1"/>
                          </a:solidFill>
                          <a:latin typeface="+mn-ea"/>
                          <a:ea typeface="+mn-ea"/>
                        </a:rPr>
                        <a:t>42</a:t>
                      </a:r>
                      <a:r>
                        <a:rPr kumimoji="1" lang="ja-JP" altLang="en-US" sz="1100" b="0" baseline="0" dirty="0">
                          <a:solidFill>
                            <a:schemeClr val="tx1"/>
                          </a:solidFill>
                          <a:latin typeface="+mn-ea"/>
                          <a:ea typeface="+mn-ea"/>
                        </a:rPr>
                        <a:t>校、府立中</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校、市町村立中</a:t>
                      </a:r>
                      <a:r>
                        <a:rPr kumimoji="1" lang="en-US" altLang="ja-JP" sz="1100" b="0" baseline="0" dirty="0">
                          <a:solidFill>
                            <a:schemeClr val="tx1"/>
                          </a:solidFill>
                          <a:latin typeface="+mn-ea"/>
                          <a:ea typeface="+mn-ea"/>
                        </a:rPr>
                        <a:t>253</a:t>
                      </a:r>
                      <a:r>
                        <a:rPr kumimoji="1" lang="ja-JP" altLang="en-US" sz="1100" b="0" baseline="0" dirty="0">
                          <a:solidFill>
                            <a:schemeClr val="tx1"/>
                          </a:solidFill>
                          <a:latin typeface="+mn-ea"/>
                          <a:ea typeface="+mn-ea"/>
                        </a:rPr>
                        <a:t>校が実施済</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■（再掲）府内全大学を対象とした情報交換会を実施</a:t>
                      </a:r>
                      <a:r>
                        <a:rPr kumimoji="1" lang="en-US" altLang="ja-JP" sz="1100" b="0" baseline="0" dirty="0">
                          <a:solidFill>
                            <a:schemeClr val="tx1"/>
                          </a:solidFill>
                          <a:latin typeface="+mn-ea"/>
                          <a:ea typeface="+mn-ea"/>
                        </a:rPr>
                        <a:t>【15</a:t>
                      </a:r>
                      <a:r>
                        <a:rPr kumimoji="1" lang="ja-JP" altLang="en-US" sz="1100" b="0" baseline="0" dirty="0">
                          <a:solidFill>
                            <a:schemeClr val="tx1"/>
                          </a:solidFill>
                          <a:latin typeface="+mn-ea"/>
                          <a:ea typeface="+mn-ea"/>
                        </a:rPr>
                        <a:t>大学（</a:t>
                      </a:r>
                      <a:r>
                        <a:rPr kumimoji="1" lang="en-US" altLang="ja-JP" sz="1100" b="0" baseline="0" dirty="0">
                          <a:solidFill>
                            <a:schemeClr val="tx1"/>
                          </a:solidFill>
                          <a:latin typeface="+mn-ea"/>
                          <a:ea typeface="+mn-ea"/>
                        </a:rPr>
                        <a:t>25</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15</a:t>
                      </a:r>
                      <a:r>
                        <a:rPr kumimoji="1" lang="ja-JP" altLang="en-US" sz="1100" b="0" baseline="0" dirty="0">
                          <a:solidFill>
                            <a:schemeClr val="tx1"/>
                          </a:solidFill>
                          <a:latin typeface="+mn-ea"/>
                          <a:ea typeface="+mn-ea"/>
                        </a:rPr>
                        <a:t>保健所（</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■（再掲）中小企業経営者、労務管理者を対象とした「健康経営セミナー」（全</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回・会場、オンラインのハイブリット開催）を開催</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第</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8/5</a:t>
                      </a:r>
                      <a:r>
                        <a:rPr kumimoji="1" lang="ja-JP" altLang="en-US" sz="1100" b="0" baseline="0" dirty="0">
                          <a:solidFill>
                            <a:schemeClr val="tx1"/>
                          </a:solidFill>
                          <a:latin typeface="+mn-ea"/>
                          <a:ea typeface="+mn-ea"/>
                        </a:rPr>
                        <a:t>開催　</a:t>
                      </a:r>
                      <a:r>
                        <a:rPr kumimoji="1" lang="en-US" altLang="ja-JP" sz="1100" b="0" baseline="0" dirty="0">
                          <a:solidFill>
                            <a:schemeClr val="tx1"/>
                          </a:solidFill>
                          <a:latin typeface="+mn-ea"/>
                          <a:ea typeface="+mn-ea"/>
                        </a:rPr>
                        <a:t>362</a:t>
                      </a:r>
                      <a:r>
                        <a:rPr kumimoji="1" lang="ja-JP" altLang="en-US" sz="1100" b="0" baseline="0" dirty="0">
                          <a:solidFill>
                            <a:schemeClr val="tx1"/>
                          </a:solidFill>
                          <a:latin typeface="+mn-ea"/>
                          <a:ea typeface="+mn-ea"/>
                        </a:rPr>
                        <a:t>人参加、第</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9/30</a:t>
                      </a:r>
                      <a:r>
                        <a:rPr kumimoji="1" lang="ja-JP" altLang="en-US" sz="1100" b="0" baseline="0" dirty="0">
                          <a:solidFill>
                            <a:schemeClr val="tx1"/>
                          </a:solidFill>
                          <a:latin typeface="+mn-ea"/>
                          <a:ea typeface="+mn-ea"/>
                        </a:rPr>
                        <a:t>開催　</a:t>
                      </a:r>
                      <a:r>
                        <a:rPr kumimoji="1" lang="en-US" altLang="ja-JP" sz="1100" b="0" baseline="0" dirty="0">
                          <a:solidFill>
                            <a:schemeClr val="tx1"/>
                          </a:solidFill>
                          <a:latin typeface="+mn-ea"/>
                          <a:ea typeface="+mn-ea"/>
                        </a:rPr>
                        <a:t>439</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「ライフコースアプローチ」の観点を踏まえた女性及び子どもの健康づくりに関するリーフレットを作成、周知</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小児期におけるライフコースアプローチ（健活キッズ）として、子どもの生活習慣や健康状態について簡単にチェックできる「健活キッズしんだん」について、回答入力数増加のためのキャンペーン実施（９～</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月）</a:t>
                      </a:r>
                    </a:p>
                    <a:p>
                      <a:pPr marL="174625" indent="-174625">
                        <a:lnSpc>
                          <a:spcPct val="100000"/>
                        </a:lnSpc>
                      </a:pPr>
                      <a:r>
                        <a:rPr kumimoji="1" lang="ja-JP" altLang="en-US" sz="1100" b="1" baseline="0" dirty="0">
                          <a:solidFill>
                            <a:schemeClr val="tx1"/>
                          </a:solidFill>
                          <a:latin typeface="+mn-ea"/>
                          <a:ea typeface="+mn-ea"/>
                        </a:rPr>
                        <a:t>　しんだんの回答入力数：</a:t>
                      </a:r>
                      <a:r>
                        <a:rPr kumimoji="1" lang="en-US" altLang="ja-JP" sz="1100" b="1" baseline="0" dirty="0">
                          <a:solidFill>
                            <a:schemeClr val="tx1"/>
                          </a:solidFill>
                          <a:latin typeface="+mn-ea"/>
                          <a:ea typeface="+mn-ea"/>
                        </a:rPr>
                        <a:t>1,572</a:t>
                      </a:r>
                      <a:r>
                        <a:rPr kumimoji="1" lang="ja-JP" altLang="en-US" sz="1100" b="1" baseline="0" dirty="0">
                          <a:solidFill>
                            <a:schemeClr val="tx1"/>
                          </a:solidFill>
                          <a:latin typeface="+mn-ea"/>
                          <a:ea typeface="+mn-ea"/>
                        </a:rPr>
                        <a:t>名・医療機関の受診状況：</a:t>
                      </a:r>
                      <a:r>
                        <a:rPr kumimoji="1" lang="en-US" altLang="ja-JP" sz="1100" b="1" baseline="0" dirty="0">
                          <a:solidFill>
                            <a:schemeClr val="tx1"/>
                          </a:solidFill>
                          <a:latin typeface="+mn-ea"/>
                          <a:ea typeface="+mn-ea"/>
                        </a:rPr>
                        <a:t>25</a:t>
                      </a:r>
                      <a:r>
                        <a:rPr kumimoji="1" lang="ja-JP" altLang="en-US" sz="1100" b="1" baseline="0" dirty="0">
                          <a:solidFill>
                            <a:schemeClr val="tx1"/>
                          </a:solidFill>
                          <a:latin typeface="+mn-ea"/>
                          <a:ea typeface="+mn-ea"/>
                        </a:rPr>
                        <a:t>名（令和</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11</a:t>
                      </a:r>
                      <a:r>
                        <a:rPr kumimoji="1" lang="ja-JP" altLang="en-US" sz="1100" b="1" baseline="0" dirty="0">
                          <a:solidFill>
                            <a:schemeClr val="tx1"/>
                          </a:solidFill>
                          <a:latin typeface="+mn-ea"/>
                          <a:ea typeface="+mn-ea"/>
                        </a:rPr>
                        <a:t>月末時点）</a:t>
                      </a:r>
                    </a:p>
                    <a:p>
                      <a:pPr marL="174625" indent="-174625">
                        <a:lnSpc>
                          <a:spcPct val="100000"/>
                        </a:lnSpc>
                      </a:pPr>
                      <a:endParaRPr kumimoji="1" lang="en-US" altLang="ja-JP" sz="110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en-US" altLang="ja-JP" sz="1100" u="sng" baseline="0" dirty="0">
                          <a:solidFill>
                            <a:schemeClr val="tx1"/>
                          </a:solidFill>
                          <a:latin typeface="+mn-ea"/>
                          <a:ea typeface="+mn-ea"/>
                        </a:rPr>
                        <a:t>『</a:t>
                      </a:r>
                      <a:r>
                        <a:rPr kumimoji="1" lang="ja-JP" altLang="en-US" sz="1100" u="sng" baseline="0" dirty="0">
                          <a:solidFill>
                            <a:schemeClr val="tx1"/>
                          </a:solidFill>
                          <a:latin typeface="+mn-ea"/>
                          <a:ea typeface="+mn-ea"/>
                        </a:rPr>
                        <a:t>健活</a:t>
                      </a:r>
                      <a:r>
                        <a:rPr kumimoji="1" lang="en-US" altLang="ja-JP" sz="1100" u="sng" baseline="0" dirty="0">
                          <a:solidFill>
                            <a:schemeClr val="tx1"/>
                          </a:solidFill>
                          <a:latin typeface="+mn-ea"/>
                          <a:ea typeface="+mn-ea"/>
                        </a:rPr>
                        <a:t>10』〈</a:t>
                      </a:r>
                      <a:r>
                        <a:rPr kumimoji="1" lang="ja-JP" altLang="en-US" sz="1100" u="sng" baseline="0" dirty="0">
                          <a:solidFill>
                            <a:schemeClr val="tx1"/>
                          </a:solidFill>
                          <a:latin typeface="+mn-ea"/>
                          <a:ea typeface="+mn-ea"/>
                        </a:rPr>
                        <a:t>ケンカツ テン</a:t>
                      </a:r>
                      <a:r>
                        <a:rPr kumimoji="1" lang="en-US" altLang="ja-JP" sz="1100" u="sng" baseline="0" dirty="0">
                          <a:solidFill>
                            <a:schemeClr val="tx1"/>
                          </a:solidFill>
                          <a:latin typeface="+mn-ea"/>
                          <a:ea typeface="+mn-ea"/>
                        </a:rPr>
                        <a:t>〉</a:t>
                      </a:r>
                      <a:r>
                        <a:rPr kumimoji="1" lang="ja-JP" altLang="en-US" sz="1100" u="sng" baseline="0" dirty="0">
                          <a:solidFill>
                            <a:schemeClr val="tx1"/>
                          </a:solidFill>
                          <a:latin typeface="+mn-ea"/>
                          <a:ea typeface="+mn-ea"/>
                        </a:rPr>
                        <a:t>の推進</a:t>
                      </a: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多様な主体の連携・協働</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■健活おおさか推進府民会議において、多様な主体と連携しながら「健活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」の普及活動を実施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■参画団体が連携し、ポスターやサイネージの掲出により「健活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」を周知する集中取組期間の実施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9</a:t>
                      </a:r>
                      <a:r>
                        <a:rPr kumimoji="1" lang="ja-JP" altLang="en-US" sz="1100" b="0" baseline="0" dirty="0">
                          <a:solidFill>
                            <a:schemeClr val="tx1"/>
                          </a:solidFill>
                          <a:latin typeface="+mn-ea"/>
                          <a:ea typeface="+mn-ea"/>
                        </a:rPr>
                        <a:t>月：運動・ヘルスリテラシー／</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月：睡眠・ストレス</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にまつわるテーマで、「健活おおさか推進府民会議ワークショップ」を開催（公民連携デスクと共催）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baseline="0" dirty="0">
                          <a:solidFill>
                            <a:schemeClr val="tx1"/>
                          </a:solidFill>
                          <a:latin typeface="+mn-ea"/>
                          <a:ea typeface="+mn-ea"/>
                        </a:rPr>
                        <a:t>【11/18</a:t>
                      </a:r>
                      <a:r>
                        <a:rPr kumimoji="1" lang="ja-JP" altLang="en-US" sz="1100" b="0" baseline="0" dirty="0">
                          <a:solidFill>
                            <a:schemeClr val="tx1"/>
                          </a:solidFill>
                          <a:latin typeface="+mn-ea"/>
                          <a:ea typeface="+mn-ea"/>
                        </a:rPr>
                        <a:t>開催　</a:t>
                      </a:r>
                      <a:r>
                        <a:rPr kumimoji="1" lang="en-US" altLang="ja-JP" sz="1100" b="0" baseline="0" dirty="0">
                          <a:solidFill>
                            <a:schemeClr val="tx1"/>
                          </a:solidFill>
                          <a:latin typeface="+mn-ea"/>
                          <a:ea typeface="+mn-ea"/>
                        </a:rPr>
                        <a:t>49</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endParaRPr kumimoji="1" lang="ja-JP" altLang="en-US"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・参画団体の交流・取組み事例の共有を図る総会を開催</a:t>
                      </a:r>
                      <a:r>
                        <a:rPr kumimoji="1" lang="en-US" altLang="ja-JP" sz="1100" b="0" baseline="0" dirty="0">
                          <a:solidFill>
                            <a:schemeClr val="tx1"/>
                          </a:solidFill>
                          <a:latin typeface="+mn-ea"/>
                          <a:ea typeface="+mn-ea"/>
                        </a:rPr>
                        <a:t>【1/20</a:t>
                      </a:r>
                      <a:r>
                        <a:rPr kumimoji="1" lang="ja-JP" altLang="en-US" sz="1100" b="0" baseline="0" dirty="0">
                          <a:solidFill>
                            <a:schemeClr val="tx1"/>
                          </a:solidFill>
                          <a:latin typeface="+mn-ea"/>
                          <a:ea typeface="+mn-ea"/>
                        </a:rPr>
                        <a:t>開催　</a:t>
                      </a:r>
                      <a:r>
                        <a:rPr kumimoji="1" lang="en-US" altLang="ja-JP" sz="1100" b="0" baseline="0" dirty="0">
                          <a:solidFill>
                            <a:schemeClr val="tx1"/>
                          </a:solidFill>
                          <a:latin typeface="+mn-ea"/>
                          <a:ea typeface="+mn-ea"/>
                        </a:rPr>
                        <a:t>52</a:t>
                      </a:r>
                      <a:r>
                        <a:rPr kumimoji="1" lang="ja-JP" altLang="en-US" sz="1100" b="0" baseline="0" dirty="0">
                          <a:solidFill>
                            <a:schemeClr val="tx1"/>
                          </a:solidFill>
                          <a:latin typeface="+mn-ea"/>
                          <a:ea typeface="+mn-ea"/>
                        </a:rPr>
                        <a:t>団体、</a:t>
                      </a:r>
                      <a:r>
                        <a:rPr kumimoji="1" lang="en-US" altLang="ja-JP" sz="1100" b="0" baseline="0" dirty="0">
                          <a:solidFill>
                            <a:schemeClr val="tx1"/>
                          </a:solidFill>
                          <a:latin typeface="+mn-ea"/>
                          <a:ea typeface="+mn-ea"/>
                        </a:rPr>
                        <a:t>77</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ポータルサイトの運営</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民間企業との、府民の健康づくり等の推進に向けた事業連携協定の締結</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・株式会社ルネサンス（</a:t>
                      </a:r>
                      <a:r>
                        <a:rPr kumimoji="1" lang="en-US" altLang="ja-JP" sz="1100" b="1" baseline="0" dirty="0">
                          <a:solidFill>
                            <a:schemeClr val="tx1"/>
                          </a:solidFill>
                          <a:latin typeface="+mn-ea"/>
                          <a:ea typeface="+mn-ea"/>
                        </a:rPr>
                        <a:t>11</a:t>
                      </a:r>
                      <a:r>
                        <a:rPr kumimoji="1" lang="ja-JP" altLang="en-US" sz="1100" b="1" baseline="0" dirty="0">
                          <a:solidFill>
                            <a:schemeClr val="tx1"/>
                          </a:solidFill>
                          <a:latin typeface="+mn-ea"/>
                          <a:ea typeface="+mn-ea"/>
                        </a:rPr>
                        <a:t>月）</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・雪印メグミルク株式会社（</a:t>
                      </a:r>
                      <a:r>
                        <a:rPr kumimoji="1" lang="en-US" altLang="ja-JP" sz="1100" b="1" baseline="0" dirty="0">
                          <a:solidFill>
                            <a:schemeClr val="tx1"/>
                          </a:solidFill>
                          <a:latin typeface="+mn-ea"/>
                          <a:ea typeface="+mn-ea"/>
                        </a:rPr>
                        <a:t>12</a:t>
                      </a:r>
                      <a:r>
                        <a:rPr kumimoji="1" lang="ja-JP" altLang="en-US" sz="1100" b="1" baseline="0" dirty="0">
                          <a:solidFill>
                            <a:schemeClr val="tx1"/>
                          </a:solidFill>
                          <a:latin typeface="+mn-ea"/>
                          <a:ea typeface="+mn-ea"/>
                        </a:rPr>
                        <a:t>月）</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51</a:t>
            </a:fld>
            <a:endParaRPr kumimoji="1" lang="ja-JP" altLang="en-US" dirty="0"/>
          </a:p>
        </p:txBody>
      </p:sp>
      <p:pic>
        <p:nvPicPr>
          <p:cNvPr id="12" name="図 11">
            <a:extLst>
              <a:ext uri="{FF2B5EF4-FFF2-40B4-BE49-F238E27FC236}">
                <a16:creationId xmlns:a16="http://schemas.microsoft.com/office/drawing/2014/main" id="{F194B574-3DF1-401A-A34A-79FC4A8D65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04301" y="4753902"/>
            <a:ext cx="1958180" cy="1460864"/>
          </a:xfrm>
          <a:prstGeom prst="rect">
            <a:avLst/>
          </a:prstGeom>
        </p:spPr>
      </p:pic>
      <p:sp>
        <p:nvSpPr>
          <p:cNvPr id="20" name="正方形/長方形 19">
            <a:extLst>
              <a:ext uri="{FF2B5EF4-FFF2-40B4-BE49-F238E27FC236}">
                <a16:creationId xmlns:a16="http://schemas.microsoft.com/office/drawing/2014/main" id="{3BA5D4F5-FC82-4146-AB01-F010BA2DC25F}"/>
              </a:ext>
            </a:extLst>
          </p:cNvPr>
          <p:cNvSpPr/>
          <p:nvPr/>
        </p:nvSpPr>
        <p:spPr>
          <a:xfrm>
            <a:off x="4536916" y="6292368"/>
            <a:ext cx="2240972" cy="173343"/>
          </a:xfrm>
          <a:prstGeom prst="rect">
            <a:avLst/>
          </a:prstGeom>
        </p:spPr>
        <p:txBody>
          <a:bodyPr wrap="square" lIns="36000" tIns="72000" rIns="36000" bIns="36000">
            <a:noAutofit/>
          </a:bodyPr>
          <a:lstStyle/>
          <a:p>
            <a:pPr algn="ctr"/>
            <a:r>
              <a:rPr lang="ja-JP" altLang="en-US" sz="1100" b="1" dirty="0">
                <a:latin typeface="+mn-ea"/>
              </a:rPr>
              <a:t>健活キッズしんだん</a:t>
            </a:r>
          </a:p>
        </p:txBody>
      </p:sp>
      <p:sp>
        <p:nvSpPr>
          <p:cNvPr id="21" name="正方形/長方形 20">
            <a:extLst>
              <a:ext uri="{FF2B5EF4-FFF2-40B4-BE49-F238E27FC236}">
                <a16:creationId xmlns:a16="http://schemas.microsoft.com/office/drawing/2014/main" id="{41D549CD-D2EC-4983-9699-7F6B4CE38432}"/>
              </a:ext>
            </a:extLst>
          </p:cNvPr>
          <p:cNvSpPr/>
          <p:nvPr/>
        </p:nvSpPr>
        <p:spPr>
          <a:xfrm>
            <a:off x="1746299" y="6292369"/>
            <a:ext cx="2655941" cy="173343"/>
          </a:xfrm>
          <a:prstGeom prst="rect">
            <a:avLst/>
          </a:prstGeom>
        </p:spPr>
        <p:txBody>
          <a:bodyPr wrap="square" lIns="36000" tIns="72000" rIns="36000" bIns="36000">
            <a:noAutofit/>
          </a:bodyPr>
          <a:lstStyle/>
          <a:p>
            <a:pPr algn="ctr"/>
            <a:r>
              <a:rPr lang="ja-JP" altLang="en-US" sz="1100" b="1" dirty="0">
                <a:latin typeface="+mn-ea"/>
              </a:rPr>
              <a:t>女性・子どもの健康づくりリーフレット</a:t>
            </a:r>
          </a:p>
        </p:txBody>
      </p:sp>
      <p:grpSp>
        <p:nvGrpSpPr>
          <p:cNvPr id="4" name="グループ化 3">
            <a:extLst>
              <a:ext uri="{FF2B5EF4-FFF2-40B4-BE49-F238E27FC236}">
                <a16:creationId xmlns:a16="http://schemas.microsoft.com/office/drawing/2014/main" id="{B5EDB7F9-0667-4F26-B8B5-86F2DFBF4ED8}"/>
              </a:ext>
            </a:extLst>
          </p:cNvPr>
          <p:cNvGrpSpPr/>
          <p:nvPr/>
        </p:nvGrpSpPr>
        <p:grpSpPr>
          <a:xfrm>
            <a:off x="1827222" y="4738923"/>
            <a:ext cx="2494094" cy="1474118"/>
            <a:chOff x="1862495" y="4629227"/>
            <a:chExt cx="1967925" cy="1170334"/>
          </a:xfrm>
        </p:grpSpPr>
        <p:pic>
          <p:nvPicPr>
            <p:cNvPr id="15" name="図 14">
              <a:extLst>
                <a:ext uri="{FF2B5EF4-FFF2-40B4-BE49-F238E27FC236}">
                  <a16:creationId xmlns:a16="http://schemas.microsoft.com/office/drawing/2014/main" id="{C13A3669-0322-460B-AB43-B61A4DA3CA5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62495" y="4641119"/>
              <a:ext cx="820402" cy="1158442"/>
            </a:xfrm>
            <a:prstGeom prst="rect">
              <a:avLst/>
            </a:prstGeom>
            <a:ln>
              <a:solidFill>
                <a:schemeClr val="tx1"/>
              </a:solidFill>
            </a:ln>
          </p:spPr>
        </p:pic>
        <p:pic>
          <p:nvPicPr>
            <p:cNvPr id="23" name="図 22">
              <a:extLst>
                <a:ext uri="{FF2B5EF4-FFF2-40B4-BE49-F238E27FC236}">
                  <a16:creationId xmlns:a16="http://schemas.microsoft.com/office/drawing/2014/main" id="{239796A9-EAE5-42C5-A14E-95C18CCA06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10018" y="4629227"/>
              <a:ext cx="820402" cy="1159811"/>
            </a:xfrm>
            <a:prstGeom prst="rect">
              <a:avLst/>
            </a:prstGeom>
            <a:ln>
              <a:solidFill>
                <a:schemeClr val="tx1"/>
              </a:solidFill>
            </a:ln>
          </p:spPr>
        </p:pic>
      </p:grpSp>
      <p:sp>
        <p:nvSpPr>
          <p:cNvPr id="24" name="正方形/長方形 23">
            <a:extLst>
              <a:ext uri="{FF2B5EF4-FFF2-40B4-BE49-F238E27FC236}">
                <a16:creationId xmlns:a16="http://schemas.microsoft.com/office/drawing/2014/main" id="{E4B3F382-9424-4757-90F1-156B823D0A45}"/>
              </a:ext>
            </a:extLst>
          </p:cNvPr>
          <p:cNvSpPr/>
          <p:nvPr/>
        </p:nvSpPr>
        <p:spPr>
          <a:xfrm>
            <a:off x="6912565" y="6298322"/>
            <a:ext cx="2480582" cy="182797"/>
          </a:xfrm>
          <a:prstGeom prst="rect">
            <a:avLst/>
          </a:prstGeom>
        </p:spPr>
        <p:txBody>
          <a:bodyPr wrap="square" lIns="36000" tIns="72000" rIns="36000" bIns="36000">
            <a:noAutofit/>
          </a:bodyPr>
          <a:lstStyle/>
          <a:p>
            <a:pPr algn="ctr"/>
            <a:r>
              <a:rPr lang="ja-JP" altLang="en-US" sz="1100" b="1" dirty="0">
                <a:latin typeface="+mn-ea"/>
              </a:rPr>
              <a:t>事業連携協定の締結</a:t>
            </a:r>
          </a:p>
        </p:txBody>
      </p:sp>
      <p:pic>
        <p:nvPicPr>
          <p:cNvPr id="3" name="図 2">
            <a:extLst>
              <a:ext uri="{FF2B5EF4-FFF2-40B4-BE49-F238E27FC236}">
                <a16:creationId xmlns:a16="http://schemas.microsoft.com/office/drawing/2014/main" id="{2C058845-4173-4818-99EC-91B7366B908B}"/>
              </a:ext>
            </a:extLst>
          </p:cNvPr>
          <p:cNvPicPr>
            <a:picLocks noChangeAspect="1"/>
          </p:cNvPicPr>
          <p:nvPr/>
        </p:nvPicPr>
        <p:blipFill>
          <a:blip r:embed="rId6"/>
          <a:stretch>
            <a:fillRect/>
          </a:stretch>
        </p:blipFill>
        <p:spPr>
          <a:xfrm>
            <a:off x="7066622" y="4730625"/>
            <a:ext cx="2137412" cy="1460864"/>
          </a:xfrm>
          <a:prstGeom prst="rect">
            <a:avLst/>
          </a:prstGeom>
        </p:spPr>
      </p:pic>
    </p:spTree>
    <p:extLst>
      <p:ext uri="{BB962C8B-B14F-4D97-AF65-F5344CB8AC3E}">
        <p14:creationId xmlns:p14="http://schemas.microsoft.com/office/powerpoint/2010/main" val="422803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929385009"/>
              </p:ext>
            </p:extLst>
          </p:nvPr>
        </p:nvGraphicFramePr>
        <p:xfrm>
          <a:off x="465146" y="295897"/>
          <a:ext cx="8928000" cy="6177265"/>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177265">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歯磨き習慣の促進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■「大阪府よい歯・口を守る学校・園表彰」、「大阪府歯・口の健康啓発標語コンクール」、「大阪府 </a:t>
                      </a:r>
                      <a:r>
                        <a:rPr kumimoji="1" lang="en-US" altLang="ja-JP" sz="1100" b="0" baseline="0" dirty="0">
                          <a:solidFill>
                            <a:schemeClr val="tx1"/>
                          </a:solidFill>
                          <a:latin typeface="+mn-ea"/>
                          <a:ea typeface="+mn-ea"/>
                        </a:rPr>
                        <a:t>&lt;</a:t>
                      </a:r>
                      <a:r>
                        <a:rPr kumimoji="1" lang="ja-JP" altLang="en-US" sz="1100" b="0" baseline="0" dirty="0">
                          <a:solidFill>
                            <a:schemeClr val="tx1"/>
                          </a:solidFill>
                          <a:latin typeface="+mn-ea"/>
                          <a:ea typeface="+mn-ea"/>
                        </a:rPr>
                        <a:t>歯の保健</a:t>
                      </a:r>
                      <a:r>
                        <a:rPr kumimoji="1" lang="en-US" altLang="ja-JP" sz="1100" b="0" baseline="0" dirty="0">
                          <a:solidFill>
                            <a:schemeClr val="tx1"/>
                          </a:solidFill>
                          <a:latin typeface="+mn-ea"/>
                          <a:ea typeface="+mn-ea"/>
                        </a:rPr>
                        <a:t>&gt; </a:t>
                      </a:r>
                      <a:r>
                        <a:rPr kumimoji="1" lang="ja-JP" altLang="en-US" sz="1100" b="0" baseline="0" dirty="0">
                          <a:solidFill>
                            <a:schemeClr val="tx1"/>
                          </a:solidFill>
                          <a:latin typeface="+mn-ea"/>
                          <a:ea typeface="+mn-ea"/>
                        </a:rPr>
                        <a:t>図画・ポスターコンクール」への事業協力および知事賞・教育委員会賞の授与</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■教職員を対象とする学校保健に関する研修会を通じて、学校保健活動の充実を図るよう働きかけを実施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公民連携の枠組みを活用した普及啓発（ポスター等の展開、企業の広報ツールを活用した普及、コンビニエンスストアが主催する店内での子ども食堂において、子どもとその保護者を対象とした栄養・歯科に関する講話を実施</a:t>
                      </a:r>
                      <a:r>
                        <a:rPr kumimoji="1" lang="en-US" altLang="ja-JP" sz="1100" b="1" baseline="0" dirty="0">
                          <a:solidFill>
                            <a:schemeClr val="tx1"/>
                          </a:solidFill>
                          <a:latin typeface="+mn-ea"/>
                          <a:ea typeface="+mn-ea"/>
                        </a:rPr>
                        <a:t>【4</a:t>
                      </a:r>
                      <a:r>
                        <a:rPr kumimoji="1" lang="ja-JP" altLang="en-US" sz="1100" b="1" baseline="0" dirty="0">
                          <a:solidFill>
                            <a:schemeClr val="tx1"/>
                          </a:solidFill>
                          <a:latin typeface="+mn-ea"/>
                          <a:ea typeface="+mn-ea"/>
                        </a:rPr>
                        <a:t>か所・計</a:t>
                      </a:r>
                      <a:r>
                        <a:rPr kumimoji="1" lang="en-US" altLang="ja-JP" sz="1100" b="1" baseline="0" dirty="0">
                          <a:solidFill>
                            <a:schemeClr val="tx1"/>
                          </a:solidFill>
                          <a:latin typeface="+mn-ea"/>
                          <a:ea typeface="+mn-ea"/>
                        </a:rPr>
                        <a:t>41</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a:t>
                      </a:r>
                      <a:r>
                        <a:rPr kumimoji="1" lang="ja-JP" altLang="en-US" sz="1100" b="1" dirty="0">
                          <a:solidFill>
                            <a:schemeClr val="tx1"/>
                          </a:solidFill>
                        </a:rPr>
                        <a:t>無印良品グランフロント大阪及び、京阪百貨店守口店で歯科相談会の実施）</a:t>
                      </a:r>
                      <a:endParaRPr kumimoji="1" lang="en-US" altLang="ja-JP" sz="1100" b="1" dirty="0">
                        <a:solidFill>
                          <a:schemeClr val="tx1"/>
                        </a:solidFill>
                      </a:endParaRPr>
                    </a:p>
                    <a:p>
                      <a:pPr marL="174625" indent="-174625">
                        <a:lnSpc>
                          <a:spcPct val="100000"/>
                        </a:lnSpc>
                      </a:pPr>
                      <a:r>
                        <a:rPr kumimoji="1" lang="ja-JP" altLang="en-US" sz="1100" b="1" dirty="0">
                          <a:solidFill>
                            <a:schemeClr val="tx1"/>
                          </a:solidFill>
                        </a:rPr>
                        <a:t>　</a:t>
                      </a:r>
                      <a:r>
                        <a:rPr kumimoji="1" lang="en-US" altLang="ja-JP" sz="1100" b="1" dirty="0">
                          <a:solidFill>
                            <a:schemeClr val="tx1"/>
                          </a:solidFill>
                        </a:rPr>
                        <a:t>※</a:t>
                      </a:r>
                      <a:r>
                        <a:rPr kumimoji="1" lang="ja-JP" altLang="en-US" sz="1100" b="1" dirty="0">
                          <a:solidFill>
                            <a:schemeClr val="tx1"/>
                          </a:solidFill>
                        </a:rPr>
                        <a:t>大阪府歯科衛生士会・</a:t>
                      </a:r>
                      <a:r>
                        <a:rPr kumimoji="1" lang="en-US" altLang="ja-JP" sz="1100" b="1" dirty="0">
                          <a:solidFill>
                            <a:schemeClr val="tx1"/>
                          </a:solidFill>
                        </a:rPr>
                        <a:t>mil-kin</a:t>
                      </a:r>
                      <a:r>
                        <a:rPr kumimoji="1" lang="ja-JP" altLang="en-US" sz="1100" b="1" dirty="0">
                          <a:solidFill>
                            <a:schemeClr val="tx1"/>
                          </a:solidFill>
                        </a:rPr>
                        <a:t>社と連携</a:t>
                      </a:r>
                      <a:endParaRPr kumimoji="1" lang="en-US" altLang="ja-JP" sz="1100" b="1" dirty="0">
                        <a:solidFill>
                          <a:schemeClr val="tx1"/>
                        </a:solidFill>
                      </a:endParaRPr>
                    </a:p>
                    <a:p>
                      <a:pPr marL="174625" indent="-174625">
                        <a:lnSpc>
                          <a:spcPct val="100000"/>
                        </a:lnSpc>
                      </a:pPr>
                      <a:r>
                        <a:rPr kumimoji="1" lang="ja-JP" altLang="en-US" sz="1100" b="0" baseline="0" dirty="0">
                          <a:solidFill>
                            <a:schemeClr val="tx1"/>
                          </a:solidFill>
                          <a:latin typeface="+mn-ea"/>
                          <a:ea typeface="+mn-ea"/>
                        </a:rPr>
                        <a:t>■働く世代のための</a:t>
                      </a:r>
                      <a:r>
                        <a:rPr kumimoji="1" lang="en-US" altLang="ja-JP" sz="1100" b="0" baseline="0" dirty="0">
                          <a:solidFill>
                            <a:schemeClr val="tx1"/>
                          </a:solidFill>
                          <a:latin typeface="+mn-ea"/>
                          <a:ea typeface="+mn-ea"/>
                        </a:rPr>
                        <a:t>8020</a:t>
                      </a:r>
                      <a:r>
                        <a:rPr kumimoji="1" lang="ja-JP" altLang="en-US" sz="1100" b="0" baseline="0" dirty="0">
                          <a:solidFill>
                            <a:schemeClr val="tx1"/>
                          </a:solidFill>
                          <a:latin typeface="+mn-ea"/>
                          <a:ea typeface="+mn-ea"/>
                        </a:rPr>
                        <a:t>リテラシー向上事業の実施（働く世代向けの啓発媒体を作成し企業等に配布）</a:t>
                      </a: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歯と口の健康に係る普及啓発</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en-US" altLang="ja-JP" sz="1100" b="0" dirty="0">
                          <a:solidFill>
                            <a:schemeClr val="tx1"/>
                          </a:solidFill>
                          <a:latin typeface="+mn-ea"/>
                          <a:ea typeface="+mn-ea"/>
                        </a:rPr>
                        <a:t>SNS</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X</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Instagram</a:t>
                      </a:r>
                      <a:r>
                        <a:rPr kumimoji="1" lang="ja-JP" altLang="en-US" sz="1100" b="0" dirty="0">
                          <a:solidFill>
                            <a:schemeClr val="tx1"/>
                          </a:solidFill>
                          <a:latin typeface="+mn-ea"/>
                          <a:ea typeface="+mn-ea"/>
                        </a:rPr>
                        <a:t>）や府の健康アプリ「アスマイル」、</a:t>
                      </a:r>
                      <a:r>
                        <a:rPr kumimoji="1" lang="ja-JP" altLang="en-US" sz="1100" b="0" baseline="0" dirty="0">
                          <a:solidFill>
                            <a:schemeClr val="tx1"/>
                          </a:solidFill>
                          <a:latin typeface="+mn-ea"/>
                          <a:ea typeface="+mn-ea"/>
                        </a:rPr>
                        <a:t>府ホームページ、啓発冊子等を活用し、むし歯予防（歯みがき、フッ化物塗布、正しい食習慣等）等について普及啓発</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（歯と口の健康づくり情報、歯医者さんからのお役立ち情報、歯と口の健康づくりに関する手引き・マニュアル、大阪府市町村歯科口腔保健実態調査結果）</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■「口腔保健支援センター」による市町村支援</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研修会</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回、連絡会</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endParaRPr kumimoji="1" lang="ja-JP" altLang="en-US"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■高次歯科医療機関及び、在宅ＮＳＴ等との連携を行いながら医療圏完結型の経口摂取支援体制を支える、歯科医療人材の育成</a:t>
                      </a:r>
                      <a:r>
                        <a:rPr kumimoji="1" lang="en-US" altLang="ja-JP" sz="1100" b="0" baseline="0" dirty="0">
                          <a:solidFill>
                            <a:schemeClr val="tx1"/>
                          </a:solidFill>
                          <a:latin typeface="+mn-ea"/>
                          <a:ea typeface="+mn-ea"/>
                        </a:rPr>
                        <a:t>【40</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■高齢者の口の機能の維持・向上を図るため、</a:t>
                      </a:r>
                      <a:r>
                        <a:rPr kumimoji="1" lang="ja-JP" altLang="en-US" sz="1100" b="0" strike="noStrike" baseline="0" dirty="0">
                          <a:solidFill>
                            <a:schemeClr val="tx1"/>
                          </a:solidFill>
                          <a:latin typeface="+mn-ea"/>
                          <a:ea typeface="+mn-ea"/>
                        </a:rPr>
                        <a:t>オーラルフレイル等に関する啓発資料を作成し、介護支援専門員（ケアマネージャー）向け研修を実施</a:t>
                      </a:r>
                      <a:r>
                        <a:rPr kumimoji="1" lang="en-US" altLang="ja-JP" sz="1100" b="0" baseline="0" dirty="0">
                          <a:solidFill>
                            <a:schemeClr val="tx1"/>
                          </a:solidFill>
                          <a:latin typeface="+mn-ea"/>
                          <a:ea typeface="+mn-ea"/>
                        </a:rPr>
                        <a:t>【16</a:t>
                      </a:r>
                      <a:r>
                        <a:rPr kumimoji="1" lang="ja-JP" altLang="en-US" sz="1100" b="0" baseline="0" dirty="0">
                          <a:solidFill>
                            <a:schemeClr val="tx1"/>
                          </a:solidFill>
                          <a:latin typeface="+mn-ea"/>
                          <a:ea typeface="+mn-ea"/>
                        </a:rPr>
                        <a:t>地域</a:t>
                      </a:r>
                      <a:r>
                        <a:rPr kumimoji="1" lang="en-US" altLang="ja-JP" sz="1100" b="0" baseline="0" dirty="0">
                          <a:solidFill>
                            <a:schemeClr val="tx1"/>
                          </a:solidFill>
                          <a:latin typeface="+mn-ea"/>
                          <a:ea typeface="+mn-ea"/>
                        </a:rPr>
                        <a:t>】</a:t>
                      </a:r>
                    </a:p>
                    <a:p>
                      <a:pPr algn="l">
                        <a:lnSpc>
                          <a:spcPts val="1500"/>
                        </a:lnSpc>
                      </a:pPr>
                      <a:r>
                        <a:rPr kumimoji="1" lang="ja-JP" altLang="en-US" sz="1100" b="1" dirty="0">
                          <a:solidFill>
                            <a:schemeClr val="tx1"/>
                          </a:solidFill>
                          <a:highlight>
                            <a:srgbClr val="00FF00"/>
                          </a:highlight>
                        </a:rPr>
                        <a:t>■</a:t>
                      </a:r>
                      <a:r>
                        <a:rPr kumimoji="1" lang="ja-JP" altLang="en-US" sz="1100" b="1" dirty="0">
                          <a:solidFill>
                            <a:schemeClr val="tx1"/>
                          </a:solidFill>
                        </a:rPr>
                        <a:t>府の健康アプリ「アスマイル」を活用した普及啓発（</a:t>
                      </a:r>
                      <a:r>
                        <a:rPr kumimoji="1" lang="en-US" altLang="ja-JP" sz="1100" b="1" dirty="0">
                          <a:solidFill>
                            <a:schemeClr val="tx1"/>
                          </a:solidFill>
                          <a:latin typeface="+mn-ea"/>
                          <a:ea typeface="+mn-ea"/>
                        </a:rPr>
                        <a:t>6/4</a:t>
                      </a:r>
                      <a:r>
                        <a:rPr kumimoji="1" lang="ja-JP" altLang="en-US" sz="1100" b="1" dirty="0">
                          <a:solidFill>
                            <a:schemeClr val="tx1"/>
                          </a:solidFill>
                        </a:rPr>
                        <a:t>「歯と口の健康週間」、</a:t>
                      </a:r>
                      <a:r>
                        <a:rPr kumimoji="1" lang="en-US" altLang="ja-JP" sz="1100" b="1" dirty="0">
                          <a:solidFill>
                            <a:schemeClr val="tx1"/>
                          </a:solidFill>
                          <a:latin typeface="+mn-ea"/>
                          <a:ea typeface="+mn-ea"/>
                        </a:rPr>
                        <a:t>11/8</a:t>
                      </a:r>
                      <a:r>
                        <a:rPr kumimoji="1" lang="ja-JP" altLang="en-US" sz="1100" b="1" dirty="0">
                          <a:solidFill>
                            <a:schemeClr val="tx1"/>
                          </a:solidFill>
                        </a:rPr>
                        <a:t>「いい歯の日」）</a:t>
                      </a:r>
                      <a:endParaRPr kumimoji="1" lang="en-US" altLang="ja-JP" sz="1100" b="1" dirty="0">
                        <a:solidFill>
                          <a:schemeClr val="tx1"/>
                        </a:solidFill>
                      </a:endParaRPr>
                    </a:p>
                    <a:p>
                      <a:pPr algn="l">
                        <a:lnSpc>
                          <a:spcPts val="1500"/>
                        </a:lnSpc>
                      </a:pPr>
                      <a:r>
                        <a:rPr kumimoji="1" lang="ja-JP" altLang="en-US" sz="1100" b="1" dirty="0">
                          <a:solidFill>
                            <a:schemeClr val="tx1"/>
                          </a:solidFill>
                        </a:rPr>
                        <a:t>　（歯みがきや健診受診、健康づくりイベント参加等に対するインセンティブ付与、歯と口の健康に関するコラム掲載）</a:t>
                      </a:r>
                      <a:endParaRPr kumimoji="1" lang="en-US" altLang="ja-JP" sz="1100" b="1" dirty="0">
                        <a:solidFill>
                          <a:schemeClr val="tx1"/>
                        </a:solidFill>
                      </a:endParaRPr>
                    </a:p>
                    <a:p>
                      <a:pPr algn="l">
                        <a:lnSpc>
                          <a:spcPts val="1500"/>
                        </a:lnSpc>
                      </a:pPr>
                      <a:r>
                        <a:rPr kumimoji="1" lang="ja-JP" altLang="en-US" sz="1100" b="0" baseline="0" dirty="0">
                          <a:solidFill>
                            <a:schemeClr val="tx1"/>
                          </a:solidFill>
                          <a:latin typeface="+mn-ea"/>
                          <a:ea typeface="+mn-ea"/>
                        </a:rPr>
                        <a:t>■働く世代向けの啓発媒体を作成し企業等に配布</a:t>
                      </a:r>
                      <a:endParaRPr kumimoji="1" lang="en-US" altLang="ja-JP" sz="1100" b="0" baseline="0" dirty="0">
                        <a:solidFill>
                          <a:schemeClr val="tx1"/>
                        </a:solidFill>
                        <a:latin typeface="+mn-ea"/>
                        <a:ea typeface="+mn-ea"/>
                      </a:endParaRPr>
                    </a:p>
                    <a:p>
                      <a:pPr algn="l">
                        <a:lnSpc>
                          <a:spcPts val="1500"/>
                        </a:lnSpc>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34</a:t>
            </a:fld>
            <a:endParaRPr kumimoji="1" lang="ja-JP" altLang="en-US"/>
          </a:p>
        </p:txBody>
      </p:sp>
      <p:sp>
        <p:nvSpPr>
          <p:cNvPr id="10" name="テキスト ボックス 9">
            <a:extLst>
              <a:ext uri="{FF2B5EF4-FFF2-40B4-BE49-F238E27FC236}">
                <a16:creationId xmlns:a16="http://schemas.microsoft.com/office/drawing/2014/main" id="{10C25F67-8128-4FA8-86DD-356C89D647D9}"/>
              </a:ext>
            </a:extLst>
          </p:cNvPr>
          <p:cNvSpPr txBox="1"/>
          <p:nvPr/>
        </p:nvSpPr>
        <p:spPr>
          <a:xfrm>
            <a:off x="2672789" y="6290296"/>
            <a:ext cx="1800493" cy="253916"/>
          </a:xfrm>
          <a:prstGeom prst="rect">
            <a:avLst/>
          </a:prstGeom>
          <a:noFill/>
        </p:spPr>
        <p:txBody>
          <a:bodyPr wrap="none" rtlCol="0">
            <a:spAutoFit/>
          </a:bodyPr>
          <a:lstStyle/>
          <a:p>
            <a:r>
              <a:rPr kumimoji="1" lang="ja-JP" altLang="en-US" sz="1050" b="1" dirty="0"/>
              <a:t>ファミマこども食堂の様子</a:t>
            </a:r>
          </a:p>
        </p:txBody>
      </p:sp>
      <p:sp>
        <p:nvSpPr>
          <p:cNvPr id="12" name="テキスト ボックス 11">
            <a:extLst>
              <a:ext uri="{FF2B5EF4-FFF2-40B4-BE49-F238E27FC236}">
                <a16:creationId xmlns:a16="http://schemas.microsoft.com/office/drawing/2014/main" id="{A53034C2-0FB6-4D2C-8B5D-74296CDBB62D}"/>
              </a:ext>
            </a:extLst>
          </p:cNvPr>
          <p:cNvSpPr txBox="1"/>
          <p:nvPr/>
        </p:nvSpPr>
        <p:spPr>
          <a:xfrm>
            <a:off x="5794122" y="6265128"/>
            <a:ext cx="2877711" cy="253916"/>
          </a:xfrm>
          <a:prstGeom prst="rect">
            <a:avLst/>
          </a:prstGeom>
          <a:noFill/>
        </p:spPr>
        <p:txBody>
          <a:bodyPr wrap="none" rtlCol="0">
            <a:spAutoFit/>
          </a:bodyPr>
          <a:lstStyle/>
          <a:p>
            <a:r>
              <a:rPr kumimoji="1" lang="ja-JP" altLang="en-US" sz="1050" b="1" dirty="0"/>
              <a:t>無印良品グランフロント大阪での歯科相談会</a:t>
            </a:r>
          </a:p>
        </p:txBody>
      </p:sp>
      <p:pic>
        <p:nvPicPr>
          <p:cNvPr id="15" name="図 14">
            <a:extLst>
              <a:ext uri="{FF2B5EF4-FFF2-40B4-BE49-F238E27FC236}">
                <a16:creationId xmlns:a16="http://schemas.microsoft.com/office/drawing/2014/main" id="{353597E3-9A36-47D1-99FC-97B9B78184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69798" y="4492270"/>
            <a:ext cx="2397368" cy="1798026"/>
          </a:xfrm>
          <a:prstGeom prst="rect">
            <a:avLst/>
          </a:prstGeom>
        </p:spPr>
      </p:pic>
      <p:pic>
        <p:nvPicPr>
          <p:cNvPr id="16" name="図 15">
            <a:extLst>
              <a:ext uri="{FF2B5EF4-FFF2-40B4-BE49-F238E27FC236}">
                <a16:creationId xmlns:a16="http://schemas.microsoft.com/office/drawing/2014/main" id="{36B4069C-0FA7-413D-9040-19E656A617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49087" y="4492270"/>
            <a:ext cx="1348519" cy="1798026"/>
          </a:xfrm>
          <a:prstGeom prst="rect">
            <a:avLst/>
          </a:prstGeom>
        </p:spPr>
      </p:pic>
    </p:spTree>
    <p:extLst>
      <p:ext uri="{BB962C8B-B14F-4D97-AF65-F5344CB8AC3E}">
        <p14:creationId xmlns:p14="http://schemas.microsoft.com/office/powerpoint/2010/main" val="286072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AA4CE-1F50-9FE0-BFE7-55E261667E5C}"/>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F5139C79-F6BE-A328-6A76-8A444CA39719}"/>
              </a:ext>
            </a:extLst>
          </p:cNvPr>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a:extLst>
              <a:ext uri="{FF2B5EF4-FFF2-40B4-BE49-F238E27FC236}">
                <a16:creationId xmlns:a16="http://schemas.microsoft.com/office/drawing/2014/main" id="{E6FCD295-9F36-B8A2-65EF-77CF7DD3FA28}"/>
              </a:ext>
            </a:extLst>
          </p:cNvPr>
          <p:cNvGraphicFramePr>
            <a:graphicFrameLocks noGrp="1"/>
          </p:cNvGraphicFramePr>
          <p:nvPr>
            <p:extLst>
              <p:ext uri="{D42A27DB-BD31-4B8C-83A1-F6EECF244321}">
                <p14:modId xmlns:p14="http://schemas.microsoft.com/office/powerpoint/2010/main" val="2973879516"/>
              </p:ext>
            </p:extLst>
          </p:nvPr>
        </p:nvGraphicFramePr>
        <p:xfrm>
          <a:off x="465147" y="295898"/>
          <a:ext cx="8965292" cy="581534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57292">
                  <a:extLst>
                    <a:ext uri="{9D8B030D-6E8A-4147-A177-3AD203B41FA5}">
                      <a16:colId xmlns:a16="http://schemas.microsoft.com/office/drawing/2014/main" val="89849022"/>
                    </a:ext>
                  </a:extLst>
                </a:gridCol>
              </a:tblGrid>
              <a:tr h="5815342">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女性に関するヘルスリテラシーの向上</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健活おおさか推進府民会議総会にて、参加会員および一般府民向けに「女性のライフコースアプローチ」に関する基調講演を実施（</a:t>
                      </a:r>
                      <a:r>
                        <a:rPr kumimoji="1" lang="en-US" altLang="ja-JP" sz="1100" b="1" baseline="0" dirty="0">
                          <a:solidFill>
                            <a:schemeClr val="tx1"/>
                          </a:solidFill>
                          <a:latin typeface="+mn-ea"/>
                          <a:ea typeface="+mn-ea"/>
                        </a:rPr>
                        <a:t>1/20</a:t>
                      </a:r>
                      <a:r>
                        <a:rPr kumimoji="1" lang="ja-JP" altLang="en-US" sz="1100" b="1"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■女性の健康づくりに関するリーフレットをイベント等で配布し、ライフコースアプローチの観点も踏まえた普及啓発を実施</a:t>
                      </a:r>
                    </a:p>
                    <a:p>
                      <a:pPr marL="174625" indent="-174625">
                        <a:lnSpc>
                          <a:spcPct val="100000"/>
                        </a:lnSpc>
                      </a:pPr>
                      <a:r>
                        <a:rPr kumimoji="1" lang="ja-JP" altLang="en-US" sz="1100" b="0" baseline="0" dirty="0">
                          <a:solidFill>
                            <a:schemeClr val="tx1"/>
                          </a:solidFill>
                          <a:latin typeface="+mn-ea"/>
                          <a:ea typeface="+mn-ea"/>
                        </a:rPr>
                        <a:t>■ホームページ「女性の健康づくり」にチラシを掲載するなど、啓発内容を拡充</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■アスマイルでコラム配信（令和</a:t>
                      </a:r>
                      <a:r>
                        <a:rPr kumimoji="1" lang="en-US" altLang="ja-JP" sz="1100" b="0" baseline="0" dirty="0">
                          <a:solidFill>
                            <a:schemeClr val="tx1"/>
                          </a:solidFill>
                          <a:latin typeface="+mn-ea"/>
                          <a:ea typeface="+mn-ea"/>
                        </a:rPr>
                        <a:t>8</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3</a:t>
                      </a:r>
                      <a:r>
                        <a:rPr kumimoji="1" lang="ja-JP" altLang="en-US" sz="1100" b="0" baseline="0" dirty="0">
                          <a:solidFill>
                            <a:schemeClr val="tx1"/>
                          </a:solidFill>
                          <a:latin typeface="+mn-ea"/>
                          <a:ea typeface="+mn-ea"/>
                        </a:rPr>
                        <a:t>月、計</a:t>
                      </a:r>
                      <a:r>
                        <a:rPr kumimoji="1" lang="en-US" altLang="ja-JP" sz="1100" b="0" baseline="0" dirty="0">
                          <a:solidFill>
                            <a:schemeClr val="tx1"/>
                          </a:solidFill>
                          <a:latin typeface="+mn-ea"/>
                          <a:ea typeface="+mn-ea"/>
                        </a:rPr>
                        <a:t>3</a:t>
                      </a:r>
                      <a:r>
                        <a:rPr kumimoji="1" lang="ja-JP" altLang="en-US" sz="1100" b="0" baseline="0" dirty="0">
                          <a:solidFill>
                            <a:schemeClr val="tx1"/>
                          </a:solidFill>
                          <a:latin typeface="+mn-ea"/>
                          <a:ea typeface="+mn-ea"/>
                        </a:rPr>
                        <a:t>回）</a:t>
                      </a: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イベント等の活用</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ポータルサイト内の市町村や健活会議会員が主催するイベントの情報を集約したぺージ「健活イベント情報」において情報発信</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万博のインパクトを活かした取組み</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■大阪・関西万博会場内</a:t>
                      </a:r>
                      <a:r>
                        <a:rPr kumimoji="1" lang="en-US" altLang="ja-JP" sz="1100" b="0" baseline="0" dirty="0">
                          <a:solidFill>
                            <a:schemeClr val="tx1"/>
                          </a:solidFill>
                          <a:latin typeface="+mn-ea"/>
                          <a:ea typeface="+mn-ea"/>
                        </a:rPr>
                        <a:t>EXPO</a:t>
                      </a:r>
                      <a:r>
                        <a:rPr kumimoji="1" lang="ja-JP" altLang="en-US" sz="1100" b="0" baseline="0" dirty="0">
                          <a:solidFill>
                            <a:schemeClr val="tx1"/>
                          </a:solidFill>
                          <a:latin typeface="+mn-ea"/>
                          <a:ea typeface="+mn-ea"/>
                        </a:rPr>
                        <a:t>ホールにて、健活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ソング・ダンスやおおさか</a:t>
                      </a:r>
                      <a:r>
                        <a:rPr kumimoji="1" lang="en-US" altLang="ja-JP" sz="1100" b="0" baseline="0" dirty="0">
                          <a:solidFill>
                            <a:schemeClr val="tx1"/>
                          </a:solidFill>
                          <a:latin typeface="+mn-ea"/>
                          <a:ea typeface="+mn-ea"/>
                        </a:rPr>
                        <a:t>EXPO</a:t>
                      </a:r>
                      <a:r>
                        <a:rPr kumimoji="1" lang="ja-JP" altLang="en-US" sz="1100" b="0" baseline="0" dirty="0">
                          <a:solidFill>
                            <a:schemeClr val="tx1"/>
                          </a:solidFill>
                          <a:latin typeface="+mn-ea"/>
                          <a:ea typeface="+mn-ea"/>
                        </a:rPr>
                        <a:t>ヘルシーメニューの要素を取り入れたステージショー「健活</a:t>
                      </a:r>
                      <a:r>
                        <a:rPr kumimoji="1" lang="en-US" altLang="ja-JP" sz="1100" b="0" baseline="0" dirty="0">
                          <a:solidFill>
                            <a:schemeClr val="tx1"/>
                          </a:solidFill>
                          <a:latin typeface="+mn-ea"/>
                          <a:ea typeface="+mn-ea"/>
                        </a:rPr>
                        <a:t>10 EXPO LIVE!</a:t>
                      </a:r>
                      <a:r>
                        <a:rPr kumimoji="1" lang="ja-JP" altLang="en-US" sz="1100" b="0" baseline="0" dirty="0">
                          <a:solidFill>
                            <a:schemeClr val="tx1"/>
                          </a:solidFill>
                          <a:latin typeface="+mn-ea"/>
                          <a:ea typeface="+mn-ea"/>
                        </a:rPr>
                        <a:t>」を開催</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来場者数：約</a:t>
                      </a:r>
                      <a:r>
                        <a:rPr kumimoji="1" lang="en-US" altLang="ja-JP" sz="1100" b="0" baseline="0" dirty="0">
                          <a:solidFill>
                            <a:schemeClr val="tx1"/>
                          </a:solidFill>
                          <a:latin typeface="+mn-ea"/>
                          <a:ea typeface="+mn-ea"/>
                        </a:rPr>
                        <a:t>3,000</a:t>
                      </a:r>
                      <a:r>
                        <a:rPr kumimoji="1" lang="ja-JP" altLang="en-US" sz="1100" b="0" baseline="0" dirty="0">
                          <a:solidFill>
                            <a:schemeClr val="tx1"/>
                          </a:solidFill>
                          <a:latin typeface="+mn-ea"/>
                          <a:ea typeface="+mn-ea"/>
                        </a:rPr>
                        <a:t>人 </a:t>
                      </a:r>
                      <a:r>
                        <a:rPr kumimoji="1" lang="en-US" altLang="ja-JP" sz="1100" b="0" baseline="0" dirty="0">
                          <a:solidFill>
                            <a:schemeClr val="tx1"/>
                          </a:solidFill>
                          <a:latin typeface="+mn-ea"/>
                          <a:ea typeface="+mn-ea"/>
                        </a:rPr>
                        <a:t>7/25】</a:t>
                      </a:r>
                      <a:endParaRPr kumimoji="1" lang="ja-JP" altLang="en-US"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大阪・関西万博会場内大阪ヘルスケアパビリオンデモキッチンエリアにて、おおさか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ヘルシーメニューの調理実演・試食イベント「食の</a:t>
                      </a:r>
                      <a:r>
                        <a:rPr kumimoji="1" lang="en-US" altLang="ja-JP" sz="1100" b="1" baseline="0" dirty="0">
                          <a:solidFill>
                            <a:schemeClr val="tx1"/>
                          </a:solidFill>
                          <a:latin typeface="+mn-ea"/>
                          <a:ea typeface="+mn-ea"/>
                        </a:rPr>
                        <a:t>DEMO LIVE in </a:t>
                      </a:r>
                      <a:r>
                        <a:rPr kumimoji="1" lang="ja-JP" altLang="en-US" sz="1100" b="1" baseline="0" dirty="0">
                          <a:solidFill>
                            <a:schemeClr val="tx1"/>
                          </a:solidFill>
                          <a:latin typeface="+mn-ea"/>
                          <a:ea typeface="+mn-ea"/>
                        </a:rPr>
                        <a:t>大阪ヘルスケア</a:t>
                      </a:r>
                      <a:r>
                        <a:rPr kumimoji="1" lang="en-US" altLang="ja-JP" sz="1100" b="1" baseline="0" dirty="0">
                          <a:solidFill>
                            <a:schemeClr val="tx1"/>
                          </a:solidFill>
                          <a:latin typeface="+mn-ea"/>
                          <a:ea typeface="+mn-ea"/>
                        </a:rPr>
                        <a:t>PV</a:t>
                      </a:r>
                      <a:r>
                        <a:rPr kumimoji="1" lang="ja-JP" altLang="en-US" sz="1100" b="1" baseline="0" dirty="0">
                          <a:solidFill>
                            <a:schemeClr val="tx1"/>
                          </a:solidFill>
                          <a:latin typeface="+mn-ea"/>
                          <a:ea typeface="+mn-ea"/>
                        </a:rPr>
                        <a:t>」を開催</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来場者数：約</a:t>
                      </a:r>
                      <a:r>
                        <a:rPr kumimoji="1" lang="en-US" altLang="ja-JP" sz="1100" b="1" baseline="0" dirty="0">
                          <a:solidFill>
                            <a:schemeClr val="tx1"/>
                          </a:solidFill>
                          <a:latin typeface="+mn-ea"/>
                          <a:ea typeface="+mn-ea"/>
                        </a:rPr>
                        <a:t>450</a:t>
                      </a:r>
                      <a:r>
                        <a:rPr kumimoji="1" lang="ja-JP" altLang="en-US" sz="1100" b="1" baseline="0" dirty="0">
                          <a:solidFill>
                            <a:schemeClr val="tx1"/>
                          </a:solidFill>
                          <a:latin typeface="+mn-ea"/>
                          <a:ea typeface="+mn-ea"/>
                        </a:rPr>
                        <a:t>人 </a:t>
                      </a:r>
                      <a:r>
                        <a:rPr kumimoji="1" lang="en-US" altLang="ja-JP" sz="1100" b="1" baseline="0" dirty="0">
                          <a:solidFill>
                            <a:schemeClr val="tx1"/>
                          </a:solidFill>
                          <a:latin typeface="+mn-ea"/>
                          <a:ea typeface="+mn-ea"/>
                        </a:rPr>
                        <a:t>8/23-24】</a:t>
                      </a:r>
                      <a:endParaRPr kumimoji="1" lang="ja-JP" altLang="en-US"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■（再掲）民間企業との共催により、大阪ヘルスケアパビリオンリボーンステージにて、健活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ソング・ダンス等を取り入れたステージショー「ラフ＆ヘルス　笑って学んで健康に」を開催</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来場者数：約</a:t>
                      </a:r>
                      <a:r>
                        <a:rPr kumimoji="1" lang="en-US" altLang="ja-JP" sz="1100" b="0" baseline="0" dirty="0">
                          <a:solidFill>
                            <a:schemeClr val="tx1"/>
                          </a:solidFill>
                          <a:latin typeface="+mn-ea"/>
                          <a:ea typeface="+mn-ea"/>
                        </a:rPr>
                        <a:t>8,000</a:t>
                      </a:r>
                      <a:r>
                        <a:rPr kumimoji="1" lang="ja-JP" altLang="en-US" sz="1100" b="0" baseline="0" dirty="0">
                          <a:solidFill>
                            <a:schemeClr val="tx1"/>
                          </a:solidFill>
                          <a:latin typeface="+mn-ea"/>
                          <a:ea typeface="+mn-ea"/>
                        </a:rPr>
                        <a:t>人 </a:t>
                      </a:r>
                      <a:r>
                        <a:rPr kumimoji="1" lang="en-US" altLang="ja-JP" sz="1100" b="0" baseline="0" dirty="0">
                          <a:solidFill>
                            <a:schemeClr val="tx1"/>
                          </a:solidFill>
                          <a:latin typeface="+mn-ea"/>
                          <a:ea typeface="+mn-ea"/>
                        </a:rPr>
                        <a:t>8/31】</a:t>
                      </a:r>
                      <a:endParaRPr kumimoji="1" lang="ja-JP" altLang="en-US"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■万博で高まった健康気運を途絶えさせることなく、</a:t>
                      </a:r>
                      <a:r>
                        <a:rPr kumimoji="1" lang="en-US" altLang="ja-JP" sz="1100" b="0" baseline="0" dirty="0">
                          <a:solidFill>
                            <a:schemeClr val="tx1"/>
                          </a:solidFill>
                          <a:latin typeface="+mn-ea"/>
                          <a:ea typeface="+mn-ea"/>
                        </a:rPr>
                        <a:t>SNS</a:t>
                      </a:r>
                      <a:r>
                        <a:rPr kumimoji="1" lang="ja-JP" altLang="en-US" sz="1100" b="0" baseline="0" dirty="0">
                          <a:solidFill>
                            <a:schemeClr val="tx1"/>
                          </a:solidFill>
                          <a:latin typeface="+mn-ea"/>
                          <a:ea typeface="+mn-ea"/>
                        </a:rPr>
                        <a:t>を活用した若年層向け情報発信を実施</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a:extLst>
              <a:ext uri="{FF2B5EF4-FFF2-40B4-BE49-F238E27FC236}">
                <a16:creationId xmlns:a16="http://schemas.microsoft.com/office/drawing/2014/main" id="{3DC38397-B36C-A8FF-2767-9FB7453BE1C5}"/>
              </a:ext>
            </a:extLst>
          </p:cNvPr>
          <p:cNvSpPr>
            <a:spLocks noGrp="1"/>
          </p:cNvSpPr>
          <p:nvPr>
            <p:ph type="sldNum" sz="quarter" idx="12"/>
          </p:nvPr>
        </p:nvSpPr>
        <p:spPr/>
        <p:txBody>
          <a:bodyPr/>
          <a:lstStyle/>
          <a:p>
            <a:fld id="{8491F570-1DE7-4E07-90A6-F6DA59EDAE7D}" type="slidenum">
              <a:rPr kumimoji="1" lang="ja-JP" altLang="en-US" smtClean="0"/>
              <a:pPr/>
              <a:t>52</a:t>
            </a:fld>
            <a:endParaRPr kumimoji="1" lang="ja-JP" altLang="en-US" dirty="0"/>
          </a:p>
        </p:txBody>
      </p:sp>
      <p:sp>
        <p:nvSpPr>
          <p:cNvPr id="11" name="正方形/長方形 10">
            <a:extLst>
              <a:ext uri="{FF2B5EF4-FFF2-40B4-BE49-F238E27FC236}">
                <a16:creationId xmlns:a16="http://schemas.microsoft.com/office/drawing/2014/main" id="{1E788458-AA1A-4D32-AB1F-A3A8271F6B8A}"/>
              </a:ext>
            </a:extLst>
          </p:cNvPr>
          <p:cNvSpPr/>
          <p:nvPr/>
        </p:nvSpPr>
        <p:spPr>
          <a:xfrm>
            <a:off x="2175598" y="5814558"/>
            <a:ext cx="2677150" cy="207630"/>
          </a:xfrm>
          <a:prstGeom prst="rect">
            <a:avLst/>
          </a:prstGeom>
        </p:spPr>
        <p:txBody>
          <a:bodyPr wrap="square" lIns="36000" tIns="72000" rIns="36000" bIns="36000">
            <a:noAutofit/>
          </a:bodyPr>
          <a:lstStyle/>
          <a:p>
            <a:pPr algn="ctr"/>
            <a:r>
              <a:rPr lang="ja-JP" altLang="en-US" sz="1100" b="1" dirty="0">
                <a:latin typeface="+mn-ea"/>
              </a:rPr>
              <a:t>健活おおさか推進府民会議総会</a:t>
            </a:r>
          </a:p>
        </p:txBody>
      </p:sp>
      <p:sp>
        <p:nvSpPr>
          <p:cNvPr id="19" name="正方形/長方形 18">
            <a:extLst>
              <a:ext uri="{FF2B5EF4-FFF2-40B4-BE49-F238E27FC236}">
                <a16:creationId xmlns:a16="http://schemas.microsoft.com/office/drawing/2014/main" id="{F01C2180-8CC4-4AA3-840C-044C967ADD64}"/>
              </a:ext>
            </a:extLst>
          </p:cNvPr>
          <p:cNvSpPr/>
          <p:nvPr/>
        </p:nvSpPr>
        <p:spPr>
          <a:xfrm>
            <a:off x="5998119" y="5800263"/>
            <a:ext cx="2677150" cy="207630"/>
          </a:xfrm>
          <a:prstGeom prst="rect">
            <a:avLst/>
          </a:prstGeom>
        </p:spPr>
        <p:txBody>
          <a:bodyPr wrap="square" lIns="36000" tIns="72000" rIns="36000" bIns="36000">
            <a:noAutofit/>
          </a:bodyPr>
          <a:lstStyle/>
          <a:p>
            <a:pPr algn="ctr"/>
            <a:r>
              <a:rPr lang="ja-JP" altLang="en-US" sz="1100" b="1" dirty="0">
                <a:latin typeface="+mn-ea"/>
              </a:rPr>
              <a:t>食の</a:t>
            </a:r>
            <a:r>
              <a:rPr lang="en-US" altLang="ja-JP" sz="1100" b="1" dirty="0">
                <a:latin typeface="+mn-ea"/>
              </a:rPr>
              <a:t>DEMO LIVE in </a:t>
            </a:r>
            <a:r>
              <a:rPr lang="ja-JP" altLang="en-US" sz="1100" b="1" dirty="0">
                <a:latin typeface="+mn-ea"/>
              </a:rPr>
              <a:t>大阪ヘルスケア</a:t>
            </a:r>
            <a:r>
              <a:rPr lang="en-US" altLang="ja-JP" sz="1100" b="1" dirty="0">
                <a:latin typeface="+mn-ea"/>
              </a:rPr>
              <a:t>PV</a:t>
            </a:r>
            <a:endParaRPr lang="ja-JP" altLang="en-US" sz="1100" b="1" dirty="0">
              <a:latin typeface="+mn-ea"/>
            </a:endParaRPr>
          </a:p>
        </p:txBody>
      </p:sp>
      <p:pic>
        <p:nvPicPr>
          <p:cNvPr id="6" name="図 5">
            <a:extLst>
              <a:ext uri="{FF2B5EF4-FFF2-40B4-BE49-F238E27FC236}">
                <a16:creationId xmlns:a16="http://schemas.microsoft.com/office/drawing/2014/main" id="{5FE6399F-39D3-469B-A369-E6E2FBD56E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9781" y="3879987"/>
            <a:ext cx="3411630" cy="1920276"/>
          </a:xfrm>
          <a:prstGeom prst="rect">
            <a:avLst/>
          </a:prstGeom>
        </p:spPr>
      </p:pic>
      <p:pic>
        <p:nvPicPr>
          <p:cNvPr id="5" name="図 4">
            <a:extLst>
              <a:ext uri="{FF2B5EF4-FFF2-40B4-BE49-F238E27FC236}">
                <a16:creationId xmlns:a16="http://schemas.microsoft.com/office/drawing/2014/main" id="{7E069EDB-3048-402A-83B9-AA749DD11FE3}"/>
              </a:ext>
            </a:extLst>
          </p:cNvPr>
          <p:cNvPicPr>
            <a:picLocks noChangeAspect="1"/>
          </p:cNvPicPr>
          <p:nvPr/>
        </p:nvPicPr>
        <p:blipFill>
          <a:blip r:embed="rId4"/>
          <a:stretch>
            <a:fillRect/>
          </a:stretch>
        </p:blipFill>
        <p:spPr>
          <a:xfrm>
            <a:off x="2326124" y="3905295"/>
            <a:ext cx="2526624" cy="1894968"/>
          </a:xfrm>
          <a:prstGeom prst="rect">
            <a:avLst/>
          </a:prstGeom>
        </p:spPr>
      </p:pic>
    </p:spTree>
    <p:extLst>
      <p:ext uri="{BB962C8B-B14F-4D97-AF65-F5344CB8AC3E}">
        <p14:creationId xmlns:p14="http://schemas.microsoft.com/office/powerpoint/2010/main" val="2239799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1"/>
            <a:ext cx="9432000" cy="6515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442310318"/>
              </p:ext>
            </p:extLst>
          </p:nvPr>
        </p:nvGraphicFramePr>
        <p:xfrm>
          <a:off x="489000" y="1177365"/>
          <a:ext cx="8928000" cy="55208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378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共通</a:t>
                      </a:r>
                      <a:r>
                        <a:rPr kumimoji="1" lang="en-US" altLang="ja-JP" sz="1100"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■オール大阪体制での更なる「健活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」の推進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■府域における健康づくりの気運醸成</a:t>
                      </a:r>
                      <a:endParaRPr kumimoji="1" lang="en-US" altLang="ja-JP" sz="110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学校や大学、職場等におけるヘルスリテラシーの向上</a:t>
                      </a:r>
                      <a:r>
                        <a:rPr kumimoji="1" lang="en-US" altLang="ja-JP" sz="1100" u="none" baseline="0" dirty="0">
                          <a:solidFill>
                            <a:schemeClr val="tx1"/>
                          </a:solidFill>
                          <a:latin typeface="+mn-ea"/>
                          <a:ea typeface="+mn-ea"/>
                        </a:rPr>
                        <a:t>》</a:t>
                      </a: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女性に関するヘルスリテラシーの向上</a:t>
                      </a:r>
                      <a:r>
                        <a:rPr kumimoji="1" lang="en-US" altLang="ja-JP" sz="1100"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■学習指導要領に明示されたことを受け、中学校・高等学校の教員が、がんに対する正しい知識を身につけることができるよう、引き続き、がん教育研修を実施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■大学生等におけるヘルスリテラシーの向上</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■中小企業における健康経営の取組拡大</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ライフコースアプローチの概念を踏まえた健康づくりの重要性の発信</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91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学校や大学、職場等におけるヘルスリテラシーの向上</a:t>
                      </a:r>
                      <a:r>
                        <a:rPr kumimoji="1" lang="en-US" altLang="ja-JP" sz="1100" b="1" u="none" baseline="0" dirty="0">
                          <a:solidFill>
                            <a:schemeClr val="tx1"/>
                          </a:solidFill>
                          <a:latin typeface="+mn-ea"/>
                          <a:ea typeface="+mn-ea"/>
                        </a:rPr>
                        <a:t>》</a:t>
                      </a: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女性に関するヘルスリテラシーの向上</a:t>
                      </a:r>
                      <a:r>
                        <a:rPr kumimoji="1" lang="en-US" altLang="ja-JP" sz="1100" b="1"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■学習指導要領に明示されたことを受け、中学校・高等学校の教員が、がんに対する正しい知識を身につけることができるよう、がん教育研修を実施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■全大学対象の情報交換会等を開催するとともに、全大学に学生の身体活動・運動に関する情報等の健康情報を発信</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■やせ・肥満に関するモデル事業の展開</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■中小企業の抱える健康課題・ニーズに対応したセミナー「健康経営セミナー」を開催</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女性及び子どもの健康づくりに関するリーフレット及び「健活キッズしんだん」を活用した啓発の実施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■女性の健康づくり事業の実施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en-US" altLang="ja-JP" sz="1100" b="1" u="sng" baseline="0" dirty="0">
                          <a:solidFill>
                            <a:schemeClr val="tx1"/>
                          </a:solidFill>
                          <a:latin typeface="+mn-ea"/>
                          <a:ea typeface="+mn-ea"/>
                        </a:rPr>
                        <a:t>『</a:t>
                      </a:r>
                      <a:r>
                        <a:rPr kumimoji="1" lang="ja-JP" altLang="en-US" sz="1100" b="1" u="sng" baseline="0" dirty="0">
                          <a:solidFill>
                            <a:schemeClr val="tx1"/>
                          </a:solidFill>
                          <a:latin typeface="+mn-ea"/>
                          <a:ea typeface="+mn-ea"/>
                        </a:rPr>
                        <a:t>健活</a:t>
                      </a:r>
                      <a:r>
                        <a:rPr kumimoji="1" lang="en-US" altLang="ja-JP" sz="1100" b="1" u="sng" baseline="0" dirty="0">
                          <a:solidFill>
                            <a:schemeClr val="tx1"/>
                          </a:solidFill>
                          <a:latin typeface="+mn-ea"/>
                          <a:ea typeface="+mn-ea"/>
                        </a:rPr>
                        <a:t>10』〈</a:t>
                      </a:r>
                      <a:r>
                        <a:rPr kumimoji="1" lang="ja-JP" altLang="en-US" sz="1100" b="1" u="sng" baseline="0" dirty="0">
                          <a:solidFill>
                            <a:schemeClr val="tx1"/>
                          </a:solidFill>
                          <a:latin typeface="+mn-ea"/>
                          <a:ea typeface="+mn-ea"/>
                        </a:rPr>
                        <a:t>ケンカツ テン</a:t>
                      </a:r>
                      <a:r>
                        <a:rPr kumimoji="1" lang="en-US" altLang="ja-JP" sz="1100" b="1" u="sng" baseline="0" dirty="0">
                          <a:solidFill>
                            <a:schemeClr val="tx1"/>
                          </a:solidFill>
                          <a:latin typeface="+mn-ea"/>
                          <a:ea typeface="+mn-ea"/>
                        </a:rPr>
                        <a:t>〉</a:t>
                      </a:r>
                      <a:r>
                        <a:rPr kumimoji="1" lang="ja-JP" altLang="en-US" sz="1100" b="1" u="sng" baseline="0" dirty="0">
                          <a:solidFill>
                            <a:schemeClr val="tx1"/>
                          </a:solidFill>
                          <a:latin typeface="+mn-ea"/>
                          <a:ea typeface="+mn-ea"/>
                        </a:rPr>
                        <a:t>の推進</a:t>
                      </a: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多様な主体の連携・協働</a:t>
                      </a: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イベント等の活用</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万博のインパクトを活かした取組み</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■健活おおさか推進府民会議において、「集中取組期間」「ワークショップ」「総会」及び、参画団体と連携した取組み（公民連携）の実施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■民間企業や市町村、地域住民等、多様な主体を巻き込み、「健活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」を活用した効果的なプロモーション活動を展開</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特定健診と連携し、けんしんの受診を促進する</a:t>
                      </a:r>
                      <a:r>
                        <a:rPr kumimoji="1" lang="en-US" altLang="ja-JP" sz="1100" b="1" baseline="0" dirty="0">
                          <a:solidFill>
                            <a:schemeClr val="tx1"/>
                          </a:solidFill>
                          <a:latin typeface="+mn-ea"/>
                          <a:ea typeface="+mn-ea"/>
                        </a:rPr>
                        <a:t>PR</a:t>
                      </a:r>
                      <a:r>
                        <a:rPr kumimoji="1" lang="ja-JP" altLang="en-US" sz="1100" b="1" baseline="0" dirty="0">
                          <a:solidFill>
                            <a:schemeClr val="tx1"/>
                          </a:solidFill>
                          <a:latin typeface="+mn-ea"/>
                          <a:ea typeface="+mn-ea"/>
                        </a:rPr>
                        <a:t>イベントを実施するとともに、おおさか健活大使を活用した啓発を実施</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77312"/>
                  </a:ext>
                </a:extLst>
              </a:tr>
              <a:tr h="8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がん予防につながる学習活動の充実支援事業（</a:t>
                      </a:r>
                      <a:r>
                        <a:rPr kumimoji="1" lang="en-US" altLang="ja-JP" sz="1100" b="0" baseline="0" dirty="0">
                          <a:solidFill>
                            <a:schemeClr val="tx1"/>
                          </a:solidFill>
                          <a:latin typeface="+mn-ea"/>
                          <a:ea typeface="+mn-ea"/>
                        </a:rPr>
                        <a:t>410</a:t>
                      </a:r>
                      <a:r>
                        <a:rPr kumimoji="1" lang="ja-JP" altLang="en-US" sz="1100" b="0" baseline="0" dirty="0">
                          <a:solidFill>
                            <a:schemeClr val="tx1"/>
                          </a:solidFill>
                          <a:latin typeface="+mn-ea"/>
                          <a:ea typeface="+mn-ea"/>
                        </a:rPr>
                        <a:t>千円）</a:t>
                      </a:r>
                    </a:p>
                    <a:p>
                      <a:pPr>
                        <a:lnSpc>
                          <a:spcPct val="100000"/>
                        </a:lnSpc>
                      </a:pPr>
                      <a:r>
                        <a:rPr kumimoji="1" lang="ja-JP" altLang="en-US" sz="1100" baseline="0" dirty="0">
                          <a:solidFill>
                            <a:schemeClr val="tx1"/>
                          </a:solidFill>
                          <a:latin typeface="+mn-ea"/>
                          <a:ea typeface="+mn-ea"/>
                        </a:rPr>
                        <a:t>健康キャンパス・プロジェクト事業（</a:t>
                      </a:r>
                      <a:r>
                        <a:rPr kumimoji="1" lang="en-US" altLang="ja-JP" sz="1100" baseline="0" dirty="0">
                          <a:solidFill>
                            <a:schemeClr val="tx1"/>
                          </a:solidFill>
                          <a:latin typeface="+mn-ea"/>
                          <a:ea typeface="+mn-ea"/>
                        </a:rPr>
                        <a:t>1,773</a:t>
                      </a:r>
                      <a:r>
                        <a:rPr kumimoji="1" lang="ja-JP" altLang="en-US" sz="1100" baseline="0" dirty="0">
                          <a:solidFill>
                            <a:schemeClr val="tx1"/>
                          </a:solidFill>
                          <a:latin typeface="+mn-ea"/>
                          <a:ea typeface="+mn-ea"/>
                        </a:rPr>
                        <a:t>千円）　健康づくり気運醸成事業（</a:t>
                      </a:r>
                      <a:r>
                        <a:rPr kumimoji="1" lang="en-US" altLang="ja-JP" sz="1100" baseline="0" dirty="0">
                          <a:solidFill>
                            <a:schemeClr val="tx1"/>
                          </a:solidFill>
                          <a:latin typeface="+mn-ea"/>
                          <a:ea typeface="+mn-ea"/>
                        </a:rPr>
                        <a:t>4,132</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減額</a:t>
                      </a:r>
                      <a:r>
                        <a:rPr kumimoji="1" lang="en-US" altLang="ja-JP" sz="1100" baseline="0" dirty="0">
                          <a:solidFill>
                            <a:schemeClr val="tx1"/>
                          </a:solidFill>
                          <a:latin typeface="+mn-ea"/>
                          <a:ea typeface="+mn-ea"/>
                        </a:rPr>
                        <a:t>】</a:t>
                      </a:r>
                      <a:endParaRPr kumimoji="1" lang="ja-JP" altLang="en-US"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万博レガシーを継承した健活１０プロモーション（</a:t>
                      </a:r>
                      <a:r>
                        <a:rPr kumimoji="1" lang="en-US" altLang="ja-JP" sz="1100" baseline="0" dirty="0">
                          <a:solidFill>
                            <a:schemeClr val="tx1"/>
                          </a:solidFill>
                          <a:latin typeface="+mn-ea"/>
                          <a:ea typeface="+mn-ea"/>
                        </a:rPr>
                        <a:t>120,000</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新規</a:t>
                      </a:r>
                      <a:r>
                        <a:rPr kumimoji="1" lang="en-US" altLang="ja-JP" sz="110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万博レガシ</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を継承した健活１０プロモーション＜攻めの予防けんしん受診率向上事業＞（</a:t>
                      </a:r>
                      <a:r>
                        <a:rPr kumimoji="1" lang="en-US" altLang="ja-JP" sz="1100" baseline="0" dirty="0">
                          <a:solidFill>
                            <a:schemeClr val="tx1"/>
                          </a:solidFill>
                          <a:latin typeface="+mn-ea"/>
                          <a:ea typeface="+mn-ea"/>
                        </a:rPr>
                        <a:t>20,802</a:t>
                      </a:r>
                      <a:r>
                        <a:rPr kumimoji="1" lang="ja-JP" altLang="en-US" sz="110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新規</a:t>
                      </a:r>
                      <a:r>
                        <a:rPr kumimoji="1" lang="en-US" altLang="ja-JP" sz="1100" b="0" baseline="0" dirty="0">
                          <a:solidFill>
                            <a:schemeClr val="tx1"/>
                          </a:solidFill>
                          <a:latin typeface="+mn-ea"/>
                          <a:ea typeface="+mn-ea"/>
                        </a:rPr>
                        <a:t>】</a:t>
                      </a:r>
                      <a:endParaRPr kumimoji="1" lang="en-US" altLang="ja-JP" sz="110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小児期からの生活習慣病等対策事業（</a:t>
                      </a:r>
                      <a:r>
                        <a:rPr kumimoji="1" lang="en-US" altLang="ja-JP" sz="1100" b="0" baseline="0" dirty="0">
                          <a:solidFill>
                            <a:schemeClr val="tx1"/>
                          </a:solidFill>
                          <a:latin typeface="+mn-ea"/>
                          <a:ea typeface="+mn-ea"/>
                        </a:rPr>
                        <a:t>5,246</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先天性風しん症候群対策事業（</a:t>
                      </a:r>
                      <a:r>
                        <a:rPr kumimoji="1" lang="en-US" altLang="ja-JP" sz="1100" b="0" baseline="0" dirty="0">
                          <a:solidFill>
                            <a:schemeClr val="tx1"/>
                          </a:solidFill>
                          <a:latin typeface="+mn-ea"/>
                          <a:ea typeface="+mn-ea"/>
                        </a:rPr>
                        <a:t>103,226</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減額</a:t>
                      </a:r>
                      <a:r>
                        <a:rPr kumimoji="1" lang="en-US" altLang="ja-JP" sz="1100" b="0" baseline="0" dirty="0">
                          <a:solidFill>
                            <a:schemeClr val="tx1"/>
                          </a:solidFill>
                          <a:latin typeface="+mn-ea"/>
                          <a:ea typeface="+mn-ea"/>
                        </a:rPr>
                        <a:t>】</a:t>
                      </a:r>
                    </a:p>
                    <a:p>
                      <a:pPr>
                        <a:lnSpc>
                          <a:spcPct val="100000"/>
                        </a:lnSpc>
                      </a:pPr>
                      <a:r>
                        <a:rPr kumimoji="1" lang="en-US" altLang="ja-JP" sz="1100" b="0" baseline="0" dirty="0">
                          <a:solidFill>
                            <a:schemeClr val="tx1"/>
                          </a:solidFill>
                          <a:latin typeface="+mn-ea"/>
                          <a:ea typeface="+mn-ea"/>
                        </a:rPr>
                        <a:t>HPV</a:t>
                      </a:r>
                      <a:r>
                        <a:rPr kumimoji="1" lang="ja-JP" altLang="en-US" sz="1100" b="0" baseline="0" dirty="0">
                          <a:solidFill>
                            <a:schemeClr val="tx1"/>
                          </a:solidFill>
                          <a:latin typeface="+mn-ea"/>
                          <a:ea typeface="+mn-ea"/>
                        </a:rPr>
                        <a:t>ワクチン接種体制強化事業（</a:t>
                      </a:r>
                      <a:r>
                        <a:rPr kumimoji="1" lang="en-US" altLang="ja-JP" sz="1100" b="0" baseline="0" dirty="0">
                          <a:solidFill>
                            <a:schemeClr val="tx1"/>
                          </a:solidFill>
                          <a:latin typeface="+mn-ea"/>
                          <a:ea typeface="+mn-ea"/>
                        </a:rPr>
                        <a:t>8,234</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拡充</a:t>
                      </a:r>
                      <a:r>
                        <a:rPr kumimoji="1" lang="en-US" altLang="ja-JP" sz="1100" b="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女性の健康づくり事業（</a:t>
                      </a:r>
                      <a:r>
                        <a:rPr kumimoji="1" lang="en-US" altLang="ja-JP" sz="1100" b="0" baseline="0" dirty="0">
                          <a:solidFill>
                            <a:schemeClr val="tx1"/>
                          </a:solidFill>
                          <a:latin typeface="+mn-ea"/>
                          <a:ea typeface="+mn-ea"/>
                        </a:rPr>
                        <a:t>1,250</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新規</a:t>
                      </a:r>
                      <a:r>
                        <a:rPr kumimoji="1" lang="en-US" altLang="ja-JP" sz="1100" b="0" baseline="0" dirty="0">
                          <a:solidFill>
                            <a:schemeClr val="tx1"/>
                          </a:solidFill>
                          <a:latin typeface="+mn-ea"/>
                          <a:ea typeface="+mn-ea"/>
                        </a:rPr>
                        <a:t>】</a:t>
                      </a:r>
                      <a:endParaRPr kumimoji="1" lang="ja-JP" altLang="en-US"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154877"/>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53</a:t>
            </a:fld>
            <a:endParaRPr kumimoji="1" lang="ja-JP" altLang="en-US" dirty="0"/>
          </a:p>
        </p:txBody>
      </p:sp>
      <p:graphicFrame>
        <p:nvGraphicFramePr>
          <p:cNvPr id="3" name="表 2">
            <a:extLst>
              <a:ext uri="{FF2B5EF4-FFF2-40B4-BE49-F238E27FC236}">
                <a16:creationId xmlns:a16="http://schemas.microsoft.com/office/drawing/2014/main" id="{B7064A93-CB48-4884-9A54-CC6D7D5A33BD}"/>
              </a:ext>
            </a:extLst>
          </p:cNvPr>
          <p:cNvGraphicFramePr>
            <a:graphicFrameLocks noGrp="1"/>
          </p:cNvGraphicFramePr>
          <p:nvPr>
            <p:extLst>
              <p:ext uri="{D42A27DB-BD31-4B8C-83A1-F6EECF244321}">
                <p14:modId xmlns:p14="http://schemas.microsoft.com/office/powerpoint/2010/main" val="191772917"/>
              </p:ext>
            </p:extLst>
          </p:nvPr>
        </p:nvGraphicFramePr>
        <p:xfrm>
          <a:off x="489000" y="231165"/>
          <a:ext cx="8928000" cy="9462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944132078"/>
                    </a:ext>
                  </a:extLst>
                </a:gridCol>
                <a:gridCol w="7920000">
                  <a:extLst>
                    <a:ext uri="{9D8B030D-6E8A-4147-A177-3AD203B41FA5}">
                      <a16:colId xmlns:a16="http://schemas.microsoft.com/office/drawing/2014/main" val="1578398392"/>
                    </a:ext>
                  </a:extLst>
                </a:gridCol>
              </a:tblGrid>
              <a:tr h="8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がん予防につながる学習活動の充実支援事業（</a:t>
                      </a:r>
                      <a:r>
                        <a:rPr kumimoji="1" lang="en-US" altLang="ja-JP" sz="1100" b="0" baseline="0" dirty="0">
                          <a:solidFill>
                            <a:schemeClr val="tx1"/>
                          </a:solidFill>
                          <a:latin typeface="+mn-ea"/>
                          <a:ea typeface="+mn-ea"/>
                        </a:rPr>
                        <a:t>410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1,773</a:t>
                      </a:r>
                      <a:r>
                        <a:rPr kumimoji="1" lang="ja-JP" altLang="en-US" sz="1100" b="0" baseline="0" dirty="0">
                          <a:solidFill>
                            <a:schemeClr val="tx1"/>
                          </a:solidFill>
                          <a:latin typeface="+mn-ea"/>
                          <a:ea typeface="+mn-ea"/>
                        </a:rPr>
                        <a:t>千円）　健康づくり気運醸成事業（</a:t>
                      </a:r>
                      <a:r>
                        <a:rPr kumimoji="1" lang="en-US" altLang="ja-JP" sz="1100" b="0" baseline="0" dirty="0">
                          <a:solidFill>
                            <a:schemeClr val="tx1"/>
                          </a:solidFill>
                          <a:latin typeface="+mn-ea"/>
                          <a:ea typeface="+mn-ea"/>
                        </a:rPr>
                        <a:t>14,307</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万博自治体催事関連事業（</a:t>
                      </a:r>
                      <a:r>
                        <a:rPr kumimoji="1" lang="en-US" altLang="ja-JP" sz="1100" b="0" baseline="0" dirty="0">
                          <a:solidFill>
                            <a:schemeClr val="tx1"/>
                          </a:solidFill>
                          <a:latin typeface="+mn-ea"/>
                          <a:ea typeface="+mn-ea"/>
                        </a:rPr>
                        <a:t>55,000</a:t>
                      </a:r>
                      <a:r>
                        <a:rPr kumimoji="1" lang="ja-JP" altLang="en-US" sz="1100" b="0" baseline="0" dirty="0">
                          <a:solidFill>
                            <a:schemeClr val="tx1"/>
                          </a:solidFill>
                          <a:latin typeface="+mn-ea"/>
                          <a:ea typeface="+mn-ea"/>
                        </a:rPr>
                        <a:t>千円）　小児期からの生活習慣病等対策事業（</a:t>
                      </a:r>
                      <a:r>
                        <a:rPr kumimoji="1" lang="en-US" altLang="ja-JP" sz="1100" b="0" baseline="0" dirty="0">
                          <a:solidFill>
                            <a:schemeClr val="tx1"/>
                          </a:solidFill>
                          <a:latin typeface="+mn-ea"/>
                          <a:ea typeface="+mn-ea"/>
                        </a:rPr>
                        <a:t>5,246</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先天性風しん症候群対策事業（</a:t>
                      </a:r>
                      <a:r>
                        <a:rPr kumimoji="1" lang="en-US" altLang="ja-JP" sz="1100" b="0" baseline="0" dirty="0">
                          <a:solidFill>
                            <a:schemeClr val="tx1"/>
                          </a:solidFill>
                          <a:latin typeface="+mn-ea"/>
                          <a:ea typeface="+mn-ea"/>
                        </a:rPr>
                        <a:t>105,898</a:t>
                      </a:r>
                      <a:r>
                        <a:rPr kumimoji="1" lang="ja-JP" altLang="en-US" sz="1100" b="0" baseline="0" dirty="0">
                          <a:solidFill>
                            <a:schemeClr val="tx1"/>
                          </a:solidFill>
                          <a:latin typeface="+mn-ea"/>
                          <a:ea typeface="+mn-ea"/>
                        </a:rPr>
                        <a:t>千円）　</a:t>
                      </a:r>
                      <a:r>
                        <a:rPr kumimoji="1" lang="en-US" altLang="ja-JP" sz="1100" b="0" baseline="0" dirty="0">
                          <a:solidFill>
                            <a:schemeClr val="tx1"/>
                          </a:solidFill>
                          <a:latin typeface="+mn-ea"/>
                          <a:ea typeface="+mn-ea"/>
                        </a:rPr>
                        <a:t>HPV</a:t>
                      </a:r>
                      <a:r>
                        <a:rPr kumimoji="1" lang="ja-JP" altLang="en-US" sz="1100" b="0" baseline="0" dirty="0">
                          <a:solidFill>
                            <a:schemeClr val="tx1"/>
                          </a:solidFill>
                          <a:latin typeface="+mn-ea"/>
                          <a:ea typeface="+mn-ea"/>
                        </a:rPr>
                        <a:t>ワクチン接種体制強化事業（</a:t>
                      </a:r>
                      <a:r>
                        <a:rPr kumimoji="1" lang="en-US" altLang="ja-JP" sz="1100" b="0" baseline="0" dirty="0">
                          <a:solidFill>
                            <a:schemeClr val="tx1"/>
                          </a:solidFill>
                          <a:latin typeface="+mn-ea"/>
                          <a:ea typeface="+mn-ea"/>
                        </a:rPr>
                        <a:t>8,020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千円）職域の健康づくり推進事業（</a:t>
                      </a:r>
                      <a:r>
                        <a:rPr kumimoji="1" lang="en-US" altLang="ja-JP" sz="1100" b="0" baseline="0" dirty="0">
                          <a:solidFill>
                            <a:schemeClr val="tx1"/>
                          </a:solidFill>
                          <a:latin typeface="+mn-ea"/>
                          <a:ea typeface="+mn-ea"/>
                        </a:rPr>
                        <a:t>4,198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4331998"/>
                  </a:ext>
                </a:extLst>
              </a:tr>
            </a:tbl>
          </a:graphicData>
        </a:graphic>
      </p:graphicFrame>
    </p:spTree>
    <p:extLst>
      <p:ext uri="{BB962C8B-B14F-4D97-AF65-F5344CB8AC3E}">
        <p14:creationId xmlns:p14="http://schemas.microsoft.com/office/powerpoint/2010/main" val="27541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府民の健康づくりを支える社会環境整備</a:t>
            </a:r>
          </a:p>
        </p:txBody>
      </p:sp>
      <p:sp>
        <p:nvSpPr>
          <p:cNvPr id="15" name="正方形/長方形 14"/>
          <p:cNvSpPr/>
          <p:nvPr/>
        </p:nvSpPr>
        <p:spPr>
          <a:xfrm>
            <a:off x="129324" y="777702"/>
            <a:ext cx="7698256"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a:t>
            </a:r>
            <a:r>
              <a:rPr kumimoji="1" lang="en-US" altLang="ja-JP"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2</a:t>
            </a: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）ＩＣＴ（ＰＨＲ等）を活用した健康づくりの推進　</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P.95</a:t>
            </a:r>
          </a:p>
        </p:txBody>
      </p:sp>
      <p:sp>
        <p:nvSpPr>
          <p:cNvPr id="17" name="正方形/長方形 16"/>
          <p:cNvSpPr/>
          <p:nvPr/>
        </p:nvSpPr>
        <p:spPr>
          <a:xfrm>
            <a:off x="404091" y="2169499"/>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正方形/長方形 17"/>
          <p:cNvSpPr/>
          <p:nvPr/>
        </p:nvSpPr>
        <p:spPr>
          <a:xfrm>
            <a:off x="525000" y="2529440"/>
            <a:ext cx="8856000" cy="360059"/>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▽自分の健康状態を把握し、適切な健康行動を実践するために、健康アプリ等を活用した健康づくりに取り組みます。</a:t>
            </a:r>
          </a:p>
        </p:txBody>
      </p:sp>
      <p:sp>
        <p:nvSpPr>
          <p:cNvPr id="24" name="正方形/長方形 23"/>
          <p:cNvSpPr/>
          <p:nvPr/>
        </p:nvSpPr>
        <p:spPr>
          <a:xfrm>
            <a:off x="404091" y="3177149"/>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行政等が取り組む数値目標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3620628129"/>
              </p:ext>
            </p:extLst>
          </p:nvPr>
        </p:nvGraphicFramePr>
        <p:xfrm>
          <a:off x="532234" y="3521129"/>
          <a:ext cx="8820002" cy="11160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885954">
                  <a:extLst>
                    <a:ext uri="{9D8B030D-6E8A-4147-A177-3AD203B41FA5}">
                      <a16:colId xmlns:a16="http://schemas.microsoft.com/office/drawing/2014/main" val="20001"/>
                    </a:ext>
                  </a:extLst>
                </a:gridCol>
                <a:gridCol w="1577789">
                  <a:extLst>
                    <a:ext uri="{9D8B030D-6E8A-4147-A177-3AD203B41FA5}">
                      <a16:colId xmlns:a16="http://schemas.microsoft.com/office/drawing/2014/main" val="20002"/>
                    </a:ext>
                  </a:extLst>
                </a:gridCol>
                <a:gridCol w="1658470">
                  <a:extLst>
                    <a:ext uri="{9D8B030D-6E8A-4147-A177-3AD203B41FA5}">
                      <a16:colId xmlns:a16="http://schemas.microsoft.com/office/drawing/2014/main" val="2660438274"/>
                    </a:ext>
                  </a:extLst>
                </a:gridCol>
                <a:gridCol w="1337789">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28000">
                <a:tc>
                  <a:txBody>
                    <a:bodyPr/>
                    <a:lstStyle/>
                    <a:p>
                      <a:pPr algn="ctr" fontAlgn="auto">
                        <a:lnSpc>
                          <a:spcPts val="1600"/>
                        </a:lnSpc>
                        <a:spcAft>
                          <a:spcPts val="0"/>
                        </a:spcAft>
                      </a:pPr>
                      <a:r>
                        <a:rPr lang="en-US" altLang="ja-JP" sz="1200" dirty="0">
                          <a:solidFill>
                            <a:schemeClr val="bg1"/>
                          </a:solidFill>
                          <a:effectLst/>
                          <a:latin typeface="+mn-ea"/>
                          <a:ea typeface="+mn-ea"/>
                        </a:rPr>
                        <a:t>34</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spc="-50" baseline="0" dirty="0">
                          <a:solidFill>
                            <a:schemeClr val="tx1"/>
                          </a:solidFill>
                          <a:effectLst/>
                          <a:latin typeface="+mn-ea"/>
                          <a:ea typeface="+mn-ea"/>
                        </a:rPr>
                        <a:t>アプリを利用して自身の生活習慣や健康の記録を把握している人の割合の増加</a:t>
                      </a:r>
                      <a:endParaRPr lang="en-US" altLang="ja-JP" sz="1100" b="1" spc="-50" baseline="0" dirty="0">
                        <a:solidFill>
                          <a:schemeClr val="tx1"/>
                        </a:solidFill>
                        <a:effectLst/>
                        <a:latin typeface="+mn-ea"/>
                        <a:ea typeface="+mn-ea"/>
                      </a:endParaRPr>
                    </a:p>
                    <a:p>
                      <a:pPr algn="l" fontAlgn="auto">
                        <a:lnSpc>
                          <a:spcPts val="1600"/>
                        </a:lnSpc>
                        <a:spcAft>
                          <a:spcPts val="0"/>
                        </a:spcAft>
                      </a:pPr>
                      <a:r>
                        <a:rPr lang="en-US" altLang="ja-JP" sz="1100" b="1" spc="-50" baseline="0" dirty="0">
                          <a:solidFill>
                            <a:schemeClr val="tx1"/>
                          </a:solidFill>
                          <a:effectLst/>
                          <a:latin typeface="+mn-ea"/>
                          <a:ea typeface="+mn-ea"/>
                        </a:rPr>
                        <a:t>【</a:t>
                      </a:r>
                      <a:r>
                        <a:rPr lang="ja-JP" altLang="en-US" sz="1100" b="1" spc="-50" baseline="0" dirty="0">
                          <a:solidFill>
                            <a:schemeClr val="tx1"/>
                          </a:solidFill>
                          <a:effectLst/>
                          <a:latin typeface="+mn-ea"/>
                          <a:ea typeface="+mn-ea"/>
                        </a:rPr>
                        <a:t>大阪府健康づくり実態調査</a:t>
                      </a:r>
                      <a:r>
                        <a:rPr lang="en-US" altLang="ja-JP" sz="1100" b="1" spc="-50" baseline="0" dirty="0">
                          <a:solidFill>
                            <a:schemeClr val="tx1"/>
                          </a:solidFill>
                          <a:effectLst/>
                          <a:latin typeface="+mn-ea"/>
                          <a:ea typeface="+mn-ea"/>
                        </a:rPr>
                        <a:t>】</a:t>
                      </a:r>
                      <a:endParaRPr lang="ja-JP" altLang="en-US" sz="1100" b="1" spc="-50" baseline="0"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25.4</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R4</a:t>
                      </a:r>
                      <a:r>
                        <a:rPr lang="ja-JP" altLang="en-US" sz="1100" b="1"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24.0%</a:t>
                      </a:r>
                      <a:r>
                        <a:rPr lang="ja-JP" altLang="en-US" sz="1100" b="1" dirty="0">
                          <a:solidFill>
                            <a:schemeClr val="tx1"/>
                          </a:solidFill>
                          <a:effectLst/>
                          <a:latin typeface="+mn-ea"/>
                          <a:ea typeface="+mn-ea"/>
                          <a:cs typeface="HG丸ｺﾞｼｯｸM-PRO"/>
                        </a:rPr>
                        <a:t>（</a:t>
                      </a:r>
                      <a:r>
                        <a:rPr lang="en-US" altLang="ja-JP" sz="1100" b="1" dirty="0">
                          <a:solidFill>
                            <a:schemeClr val="tx1"/>
                          </a:solidFill>
                          <a:effectLst/>
                          <a:latin typeface="+mn-ea"/>
                          <a:ea typeface="+mn-ea"/>
                          <a:cs typeface="HG丸ｺﾞｼｯｸM-PRO"/>
                        </a:rPr>
                        <a:t>R7</a:t>
                      </a:r>
                      <a:r>
                        <a:rPr lang="ja-JP" altLang="en-US" sz="1100" b="1" dirty="0">
                          <a:solidFill>
                            <a:schemeClr val="tx1"/>
                          </a:solidFill>
                          <a:effectLst/>
                          <a:latin typeface="+mn-ea"/>
                          <a:ea typeface="+mn-ea"/>
                          <a:cs typeface="HG丸ｺﾞｼｯｸM-PRO"/>
                        </a:rPr>
                        <a:t>）</a:t>
                      </a:r>
                      <a:r>
                        <a:rPr lang="ja-JP" altLang="en-US" sz="1100" b="1" dirty="0">
                          <a:solidFill>
                            <a:schemeClr val="tx1"/>
                          </a:solidFill>
                          <a:latin typeface="+mn-ea"/>
                          <a:ea typeface="+mn-ea"/>
                        </a:rPr>
                        <a:t>［△］</a:t>
                      </a:r>
                      <a:endParaRPr lang="en-US"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40</a:t>
                      </a:r>
                      <a:r>
                        <a:rPr lang="ja-JP" altLang="en-US" sz="12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角丸四角形 13"/>
          <p:cNvSpPr/>
          <p:nvPr/>
        </p:nvSpPr>
        <p:spPr>
          <a:xfrm>
            <a:off x="357909" y="1783614"/>
            <a:ext cx="9144000" cy="3235091"/>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20" name="角丸四角形 19"/>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ビッグデータやＩＣＴの活用を促進します</a:t>
            </a: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～自らの健康状態を把握しましょう～</a:t>
            </a:r>
          </a:p>
        </p:txBody>
      </p:sp>
      <p:sp>
        <p:nvSpPr>
          <p:cNvPr id="2" name="スライド番号プレースホルダー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54</a:t>
            </a:fld>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E68C7BEA-8A16-4ABA-AFE6-60B65E91476F}"/>
              </a:ext>
            </a:extLst>
          </p:cNvPr>
          <p:cNvSpPr/>
          <p:nvPr/>
        </p:nvSpPr>
        <p:spPr>
          <a:xfrm>
            <a:off x="357909" y="5018706"/>
            <a:ext cx="1089323" cy="89977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0">
            <a:extLst>
              <a:ext uri="{FF2B5EF4-FFF2-40B4-BE49-F238E27FC236}">
                <a16:creationId xmlns:a16="http://schemas.microsoft.com/office/drawing/2014/main" id="{484B233F-ABBC-4483-B238-8BB6ED253C9F}"/>
              </a:ext>
            </a:extLst>
          </p:cNvPr>
          <p:cNvSpPr/>
          <p:nvPr/>
        </p:nvSpPr>
        <p:spPr>
          <a:xfrm>
            <a:off x="1447232" y="5021580"/>
            <a:ext cx="8054677" cy="89977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r>
              <a:rPr kumimoji="1" lang="ja-JP" altLang="en-US" sz="1200" b="1" baseline="0" dirty="0">
                <a:solidFill>
                  <a:schemeClr val="tx1"/>
                </a:solidFill>
                <a:latin typeface="+mn-ea"/>
                <a:ea typeface="+mn-ea"/>
              </a:rPr>
              <a:t>◆ ビッグデータや </a:t>
            </a:r>
            <a:r>
              <a:rPr kumimoji="1" lang="en-US" altLang="ja-JP" sz="1200" b="1" baseline="0" dirty="0">
                <a:solidFill>
                  <a:schemeClr val="tx1"/>
                </a:solidFill>
                <a:latin typeface="+mn-ea"/>
                <a:ea typeface="+mn-ea"/>
              </a:rPr>
              <a:t>PHR</a:t>
            </a:r>
            <a:r>
              <a:rPr kumimoji="1" lang="ja-JP" altLang="en-US" sz="1200" b="1" baseline="0" dirty="0">
                <a:solidFill>
                  <a:schemeClr val="tx1"/>
                </a:solidFill>
                <a:latin typeface="+mn-ea"/>
                <a:ea typeface="+mn-ea"/>
              </a:rPr>
              <a:t>（パーソナル・ヘルス・レコード）をはじめとする健康情報を入手できるインフラの整備や情報機器の普及が進み、それぞれの主体における健康づくりにデジタルデータやデジタル技術を一層活用できる時代が到来しようとしています。</a:t>
            </a:r>
            <a:endParaRPr kumimoji="1" lang="en-US" altLang="ja-JP" sz="1200" b="1" baseline="0" dirty="0">
              <a:solidFill>
                <a:schemeClr val="tx1"/>
              </a:solidFill>
              <a:latin typeface="+mn-ea"/>
              <a:ea typeface="+mn-ea"/>
            </a:endParaRPr>
          </a:p>
          <a:p>
            <a:pPr marL="174625" indent="-174625"/>
            <a:r>
              <a:rPr kumimoji="1" lang="ja-JP" altLang="en-US" sz="1200" b="1" dirty="0">
                <a:solidFill>
                  <a:schemeClr val="tx1"/>
                </a:solidFill>
                <a:latin typeface="+mn-ea"/>
              </a:rPr>
              <a:t>◆ </a:t>
            </a:r>
            <a:r>
              <a:rPr kumimoji="1" lang="ja-JP" altLang="en-US" sz="1200" b="1" baseline="0" dirty="0">
                <a:solidFill>
                  <a:schemeClr val="tx1"/>
                </a:solidFill>
                <a:latin typeface="+mn-ea"/>
                <a:ea typeface="+mn-ea"/>
              </a:rPr>
              <a:t>様々な主体による新しい技術を利用した健康づくりの支援が求められています。</a:t>
            </a:r>
            <a:endParaRPr kumimoji="1" lang="en-US" altLang="ja-JP" sz="1200" b="1" baseline="0" dirty="0">
              <a:solidFill>
                <a:schemeClr val="tx1"/>
              </a:solidFill>
              <a:latin typeface="+mn-ea"/>
              <a:ea typeface="+mn-ea"/>
            </a:endParaRPr>
          </a:p>
        </p:txBody>
      </p:sp>
    </p:spTree>
    <p:extLst>
      <p:ext uri="{BB962C8B-B14F-4D97-AF65-F5344CB8AC3E}">
        <p14:creationId xmlns:p14="http://schemas.microsoft.com/office/powerpoint/2010/main" val="284092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1"/>
            <a:ext cx="9432000" cy="65229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2122297510"/>
              </p:ext>
            </p:extLst>
          </p:nvPr>
        </p:nvGraphicFramePr>
        <p:xfrm>
          <a:off x="465148" y="295898"/>
          <a:ext cx="8928000" cy="6250953"/>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250953">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デジタルデータ・技術の活用</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0" baseline="0" dirty="0">
                          <a:solidFill>
                            <a:schemeClr val="tx1"/>
                          </a:solidFill>
                          <a:latin typeface="+mn-ea"/>
                          <a:ea typeface="+mn-ea"/>
                        </a:rPr>
                        <a:t>（</a:t>
                      </a:r>
                      <a:r>
                        <a:rPr kumimoji="1" lang="ja-JP" altLang="en-US" sz="1100" b="1" baseline="0" dirty="0">
                          <a:solidFill>
                            <a:schemeClr val="tx1"/>
                          </a:solidFill>
                          <a:latin typeface="+mn-ea"/>
                          <a:ea typeface="+mn-ea"/>
                        </a:rPr>
                        <a:t>再掲）</a:t>
                      </a:r>
                      <a:r>
                        <a:rPr kumimoji="1" lang="en-US" altLang="ja-JP" sz="1100" b="1" strike="noStrike" baseline="0" dirty="0">
                          <a:solidFill>
                            <a:schemeClr val="tx1"/>
                          </a:solidFill>
                          <a:latin typeface="+mn-ea"/>
                          <a:ea typeface="+mn-ea"/>
                        </a:rPr>
                        <a:t>NDB</a:t>
                      </a:r>
                      <a:r>
                        <a:rPr kumimoji="1" lang="ja-JP" altLang="en-US" sz="1100" b="1" strike="noStrike" baseline="0" dirty="0">
                          <a:solidFill>
                            <a:schemeClr val="tx1"/>
                          </a:solidFill>
                          <a:latin typeface="+mn-ea"/>
                          <a:ea typeface="+mn-ea"/>
                        </a:rPr>
                        <a:t>に収載の特定健診情報（令和</a:t>
                      </a:r>
                      <a:r>
                        <a:rPr kumimoji="1" lang="en-US" altLang="ja-JP" sz="1100" b="1" strike="noStrike" baseline="0" dirty="0">
                          <a:solidFill>
                            <a:schemeClr val="tx1"/>
                          </a:solidFill>
                          <a:latin typeface="+mn-ea"/>
                          <a:ea typeface="+mn-ea"/>
                        </a:rPr>
                        <a:t>3</a:t>
                      </a:r>
                      <a:r>
                        <a:rPr kumimoji="1" lang="ja-JP" altLang="en-US" sz="1100" b="1" strike="noStrike" baseline="0" dirty="0">
                          <a:solidFill>
                            <a:schemeClr val="tx1"/>
                          </a:solidFill>
                          <a:latin typeface="+mn-ea"/>
                          <a:ea typeface="+mn-ea"/>
                        </a:rPr>
                        <a:t>年度）等の健康医療情報を地域ごとに見える化して、保健所・市町村等に提供し、地域の保健事業を支援　</a:t>
                      </a:r>
                      <a:endParaRPr kumimoji="1" lang="en-US" altLang="ja-JP" sz="1100" b="1"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latin typeface="+mn-ea"/>
                          <a:ea typeface="+mn-ea"/>
                        </a:rPr>
                        <a:t>　・地域健康カルテ公表（令和</a:t>
                      </a:r>
                      <a:r>
                        <a:rPr kumimoji="1" lang="en-US" altLang="ja-JP" sz="1100" b="1" strike="noStrike" baseline="0" dirty="0">
                          <a:solidFill>
                            <a:schemeClr val="tx1"/>
                          </a:solidFill>
                          <a:latin typeface="+mn-ea"/>
                          <a:ea typeface="+mn-ea"/>
                        </a:rPr>
                        <a:t>8</a:t>
                      </a:r>
                      <a:r>
                        <a:rPr kumimoji="1" lang="ja-JP" altLang="en-US" sz="1100" b="1" strike="noStrike" baseline="0" dirty="0">
                          <a:solidFill>
                            <a:schemeClr val="tx1"/>
                          </a:solidFill>
                          <a:latin typeface="+mn-ea"/>
                          <a:ea typeface="+mn-ea"/>
                        </a:rPr>
                        <a:t>年</a:t>
                      </a:r>
                      <a:r>
                        <a:rPr kumimoji="1" lang="en-US" altLang="ja-JP" sz="1100" b="1" strike="noStrike" baseline="0" dirty="0">
                          <a:solidFill>
                            <a:schemeClr val="tx1"/>
                          </a:solidFill>
                          <a:latin typeface="+mn-ea"/>
                          <a:ea typeface="+mn-ea"/>
                        </a:rPr>
                        <a:t>3</a:t>
                      </a:r>
                      <a:r>
                        <a:rPr kumimoji="1" lang="ja-JP" altLang="en-US" sz="1100" b="1" strike="noStrike" baseline="0" dirty="0">
                          <a:solidFill>
                            <a:schemeClr val="tx1"/>
                          </a:solidFill>
                          <a:latin typeface="+mn-ea"/>
                          <a:ea typeface="+mn-ea"/>
                        </a:rPr>
                        <a:t>月）</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latin typeface="+mn-ea"/>
                          <a:ea typeface="+mn-ea"/>
                        </a:rPr>
                        <a:t>　・大阪府健康データダッシュボード公表（令和</a:t>
                      </a:r>
                      <a:r>
                        <a:rPr kumimoji="1" lang="en-US" altLang="ja-JP" sz="1100" b="1" strike="noStrike" baseline="0" dirty="0">
                          <a:solidFill>
                            <a:schemeClr val="tx1"/>
                          </a:solidFill>
                          <a:latin typeface="+mn-ea"/>
                          <a:ea typeface="+mn-ea"/>
                        </a:rPr>
                        <a:t>8</a:t>
                      </a:r>
                      <a:r>
                        <a:rPr kumimoji="1" lang="ja-JP" altLang="en-US" sz="1100" b="1" strike="noStrike" baseline="0" dirty="0">
                          <a:solidFill>
                            <a:schemeClr val="tx1"/>
                          </a:solidFill>
                          <a:latin typeface="+mn-ea"/>
                          <a:ea typeface="+mn-ea"/>
                        </a:rPr>
                        <a:t>年</a:t>
                      </a:r>
                      <a:r>
                        <a:rPr kumimoji="1" lang="en-US" altLang="ja-JP" sz="1100" b="1" strike="noStrike" baseline="0" dirty="0">
                          <a:solidFill>
                            <a:schemeClr val="tx1"/>
                          </a:solidFill>
                          <a:latin typeface="+mn-ea"/>
                          <a:ea typeface="+mn-ea"/>
                        </a:rPr>
                        <a:t>3</a:t>
                      </a:r>
                      <a:r>
                        <a:rPr kumimoji="1" lang="ja-JP" altLang="en-US" sz="1100" b="1" strike="noStrike" baseline="0" dirty="0">
                          <a:solidFill>
                            <a:schemeClr val="tx1"/>
                          </a:solidFill>
                          <a:latin typeface="+mn-ea"/>
                          <a:ea typeface="+mn-ea"/>
                        </a:rPr>
                        <a:t>月） </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■小児期におけるライフコースアプローチ（健活キッズ）として、子どもの生活習慣や健康状態について簡単にチェックできる「健活キッズしんだん」を健活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ポータルサイトにおいて公開中</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府民の主体的な健康意識の向上と実践を促す「おおさか健活マイレージ　アスマイル」を府内全市町村において展開</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今年度目標会員数：</a:t>
                      </a:r>
                      <a:r>
                        <a:rPr kumimoji="1" lang="en-US" altLang="ja-JP" sz="1100" b="1" baseline="0" dirty="0">
                          <a:solidFill>
                            <a:schemeClr val="tx1"/>
                          </a:solidFill>
                          <a:latin typeface="+mn-ea"/>
                          <a:ea typeface="+mn-ea"/>
                        </a:rPr>
                        <a:t>70</a:t>
                      </a:r>
                      <a:r>
                        <a:rPr kumimoji="1" lang="ja-JP" altLang="en-US" sz="1100" b="1" baseline="0" dirty="0">
                          <a:solidFill>
                            <a:schemeClr val="tx1"/>
                          </a:solidFill>
                          <a:latin typeface="+mn-ea"/>
                          <a:ea typeface="+mn-ea"/>
                        </a:rPr>
                        <a:t>万人　実績：</a:t>
                      </a:r>
                      <a:r>
                        <a:rPr kumimoji="1" lang="en-US" altLang="ja-JP" sz="1100" b="1" baseline="0" dirty="0">
                          <a:solidFill>
                            <a:schemeClr val="tx1"/>
                          </a:solidFill>
                          <a:latin typeface="+mn-ea"/>
                          <a:ea typeface="+mn-ea"/>
                        </a:rPr>
                        <a:t>50</a:t>
                      </a:r>
                      <a:r>
                        <a:rPr kumimoji="1" lang="ja-JP" altLang="en-US" sz="1100" b="1" baseline="0" dirty="0">
                          <a:solidFill>
                            <a:schemeClr val="tx1"/>
                          </a:solidFill>
                          <a:latin typeface="+mn-ea"/>
                          <a:ea typeface="+mn-ea"/>
                        </a:rPr>
                        <a:t>万人（令和</a:t>
                      </a:r>
                      <a:r>
                        <a:rPr kumimoji="1" lang="en-US" altLang="ja-JP" sz="1100" b="1" baseline="0" dirty="0">
                          <a:solidFill>
                            <a:schemeClr val="tx1"/>
                          </a:solidFill>
                          <a:latin typeface="+mn-ea"/>
                          <a:ea typeface="+mn-ea"/>
                        </a:rPr>
                        <a:t>8</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月現在）</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■「おおさか健活マイレージアスマイル」でマイナポータルと連携する仕組みを構築し、特定健診結果の読込みが可能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■スマートシティ戦略部が推進する「次世代スマートヘルス分野のスタートアップの創出」に対する支援</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「これからの健康経営Ⓡ」セミナー＆スマートヘルス・トライアル事業説明会</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の周知）</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ポータルサイトの運営</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日本生命保険相互会社が</a:t>
                      </a:r>
                      <a:r>
                        <a:rPr kumimoji="1" lang="en-US" altLang="ja-JP" sz="1100" b="1" baseline="0" dirty="0">
                          <a:solidFill>
                            <a:schemeClr val="tx1"/>
                          </a:solidFill>
                          <a:latin typeface="+mn-ea"/>
                          <a:ea typeface="+mn-ea"/>
                        </a:rPr>
                        <a:t>NDB</a:t>
                      </a:r>
                      <a:r>
                        <a:rPr kumimoji="1" lang="ja-JP" altLang="en-US" sz="1100" b="1" baseline="0" dirty="0">
                          <a:solidFill>
                            <a:schemeClr val="tx1"/>
                          </a:solidFill>
                          <a:latin typeface="+mn-ea"/>
                          <a:ea typeface="+mn-ea"/>
                        </a:rPr>
                        <a:t>データを活用して作成した「ニッセイ医療費白書」をホームページに公開し、保健所等関係機関へ共有</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55</a:t>
            </a:fld>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5" name="図 14">
            <a:extLst>
              <a:ext uri="{FF2B5EF4-FFF2-40B4-BE49-F238E27FC236}">
                <a16:creationId xmlns:a16="http://schemas.microsoft.com/office/drawing/2014/main" id="{2FFBF593-20DE-4FC7-8066-BC4ACD77E3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63236" y="3924261"/>
            <a:ext cx="1045637" cy="2147235"/>
          </a:xfrm>
          <a:prstGeom prst="rect">
            <a:avLst/>
          </a:prstGeom>
        </p:spPr>
      </p:pic>
      <p:pic>
        <p:nvPicPr>
          <p:cNvPr id="16" name="図 15">
            <a:extLst>
              <a:ext uri="{FF2B5EF4-FFF2-40B4-BE49-F238E27FC236}">
                <a16:creationId xmlns:a16="http://schemas.microsoft.com/office/drawing/2014/main" id="{3339AB06-ACAA-41E0-9CD5-183E76C2490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2561" y="3364036"/>
            <a:ext cx="1372368" cy="476128"/>
          </a:xfrm>
          <a:prstGeom prst="rect">
            <a:avLst/>
          </a:prstGeom>
        </p:spPr>
      </p:pic>
      <p:sp>
        <p:nvSpPr>
          <p:cNvPr id="17" name="正方形/長方形 16">
            <a:extLst>
              <a:ext uri="{FF2B5EF4-FFF2-40B4-BE49-F238E27FC236}">
                <a16:creationId xmlns:a16="http://schemas.microsoft.com/office/drawing/2014/main" id="{7AB2FAD1-B53F-40EA-9DEF-BD84CF7E8F16}"/>
              </a:ext>
            </a:extLst>
          </p:cNvPr>
          <p:cNvSpPr/>
          <p:nvPr/>
        </p:nvSpPr>
        <p:spPr>
          <a:xfrm>
            <a:off x="1876672" y="6134130"/>
            <a:ext cx="2104873" cy="290020"/>
          </a:xfrm>
          <a:prstGeom prst="rect">
            <a:avLst/>
          </a:prstGeom>
        </p:spPr>
        <p:txBody>
          <a:bodyPr wrap="square" lIns="36000" tIns="72000" rIns="36000" bIns="36000">
            <a:noAutofit/>
          </a:bodyPr>
          <a:lstStyle/>
          <a:p>
            <a:pPr algn="ctr"/>
            <a:r>
              <a:rPr lang="ja-JP" altLang="en-US" sz="1100" b="1" dirty="0">
                <a:latin typeface="+mn-ea"/>
              </a:rPr>
              <a:t>地域健康カルテ</a:t>
            </a:r>
          </a:p>
        </p:txBody>
      </p:sp>
      <p:sp>
        <p:nvSpPr>
          <p:cNvPr id="18" name="正方形/長方形 17">
            <a:extLst>
              <a:ext uri="{FF2B5EF4-FFF2-40B4-BE49-F238E27FC236}">
                <a16:creationId xmlns:a16="http://schemas.microsoft.com/office/drawing/2014/main" id="{C91F3707-AFFB-42D1-BB99-AC2EF97F9F00}"/>
              </a:ext>
            </a:extLst>
          </p:cNvPr>
          <p:cNvSpPr/>
          <p:nvPr/>
        </p:nvSpPr>
        <p:spPr>
          <a:xfrm>
            <a:off x="7477960" y="6101545"/>
            <a:ext cx="1816190" cy="177595"/>
          </a:xfrm>
          <a:prstGeom prst="rect">
            <a:avLst/>
          </a:prstGeom>
        </p:spPr>
        <p:txBody>
          <a:bodyPr wrap="square" lIns="36000" tIns="72000" rIns="36000" bIns="36000">
            <a:noAutofit/>
          </a:bodyPr>
          <a:lstStyle/>
          <a:p>
            <a:pPr algn="ctr"/>
            <a:r>
              <a:rPr lang="ja-JP" altLang="en-US" sz="1100" b="1" dirty="0">
                <a:latin typeface="+mn-ea"/>
              </a:rPr>
              <a:t>おおさか健活マイレージ</a:t>
            </a:r>
            <a:endParaRPr lang="en-US" altLang="ja-JP" sz="1100" b="1" dirty="0">
              <a:latin typeface="+mn-ea"/>
            </a:endParaRPr>
          </a:p>
          <a:p>
            <a:pPr algn="ctr"/>
            <a:r>
              <a:rPr lang="ja-JP" altLang="en-US" sz="1100" b="1" dirty="0">
                <a:latin typeface="+mn-ea"/>
              </a:rPr>
              <a:t>アスマイル</a:t>
            </a:r>
          </a:p>
        </p:txBody>
      </p:sp>
      <p:pic>
        <p:nvPicPr>
          <p:cNvPr id="6" name="図 5">
            <a:extLst>
              <a:ext uri="{FF2B5EF4-FFF2-40B4-BE49-F238E27FC236}">
                <a16:creationId xmlns:a16="http://schemas.microsoft.com/office/drawing/2014/main" id="{34704D05-0776-4136-8BF9-2C2FFC657EE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44540" y="4370304"/>
            <a:ext cx="3097567" cy="1609666"/>
          </a:xfrm>
          <a:prstGeom prst="rect">
            <a:avLst/>
          </a:prstGeom>
        </p:spPr>
      </p:pic>
      <p:sp>
        <p:nvSpPr>
          <p:cNvPr id="19" name="正方形/長方形 18">
            <a:extLst>
              <a:ext uri="{FF2B5EF4-FFF2-40B4-BE49-F238E27FC236}">
                <a16:creationId xmlns:a16="http://schemas.microsoft.com/office/drawing/2014/main" id="{CDFEBD0C-1B59-4038-A817-2CBA8564C862}"/>
              </a:ext>
            </a:extLst>
          </p:cNvPr>
          <p:cNvSpPr/>
          <p:nvPr/>
        </p:nvSpPr>
        <p:spPr>
          <a:xfrm>
            <a:off x="4216165" y="6134130"/>
            <a:ext cx="2539583" cy="290020"/>
          </a:xfrm>
          <a:prstGeom prst="rect">
            <a:avLst/>
          </a:prstGeom>
        </p:spPr>
        <p:txBody>
          <a:bodyPr wrap="square" lIns="36000" tIns="72000" rIns="36000" bIns="36000">
            <a:noAutofit/>
          </a:bodyPr>
          <a:lstStyle/>
          <a:p>
            <a:pPr algn="ctr"/>
            <a:r>
              <a:rPr lang="ja-JP" altLang="en-US" sz="1100" b="1" dirty="0">
                <a:latin typeface="+mn-ea"/>
              </a:rPr>
              <a:t>大阪府健康データダッシュボード</a:t>
            </a:r>
          </a:p>
        </p:txBody>
      </p:sp>
      <p:pic>
        <p:nvPicPr>
          <p:cNvPr id="8" name="図 7">
            <a:extLst>
              <a:ext uri="{FF2B5EF4-FFF2-40B4-BE49-F238E27FC236}">
                <a16:creationId xmlns:a16="http://schemas.microsoft.com/office/drawing/2014/main" id="{B20942B4-380A-4BCD-A7C6-AE1A84AA868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24129" y="3633829"/>
            <a:ext cx="1609957" cy="2377600"/>
          </a:xfrm>
          <a:prstGeom prst="rect">
            <a:avLst/>
          </a:prstGeom>
        </p:spPr>
      </p:pic>
    </p:spTree>
    <p:extLst>
      <p:ext uri="{BB962C8B-B14F-4D97-AF65-F5344CB8AC3E}">
        <p14:creationId xmlns:p14="http://schemas.microsoft.com/office/powerpoint/2010/main" val="3537627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3403750811"/>
              </p:ext>
            </p:extLst>
          </p:nvPr>
        </p:nvGraphicFramePr>
        <p:xfrm>
          <a:off x="489000" y="1986759"/>
          <a:ext cx="8928000" cy="350912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46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デジタルデータ・技術の活用</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■府民の健康づくりに対する意識の向上と実践の促進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■小児期からの生活習慣病等対策事業「健活キッズしんだん」の普及</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107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デジタルデータ・技術の活用</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u="none" baseline="0" dirty="0">
                          <a:solidFill>
                            <a:schemeClr val="tx1"/>
                          </a:solidFill>
                          <a:highlight>
                            <a:srgbClr val="00FF00"/>
                          </a:highlight>
                          <a:latin typeface="+mn-ea"/>
                          <a:ea typeface="+mn-ea"/>
                        </a:rPr>
                        <a:t>■</a:t>
                      </a:r>
                      <a:r>
                        <a:rPr kumimoji="1" lang="en-US" altLang="ja-JP" sz="1100" b="1" u="none" baseline="0" dirty="0">
                          <a:solidFill>
                            <a:schemeClr val="tx1"/>
                          </a:solidFill>
                          <a:latin typeface="+mn-ea"/>
                          <a:ea typeface="+mn-ea"/>
                        </a:rPr>
                        <a:t>NDB</a:t>
                      </a:r>
                      <a:r>
                        <a:rPr kumimoji="1" lang="ja-JP" altLang="en-US" sz="1100" b="1" u="none" baseline="0" dirty="0">
                          <a:solidFill>
                            <a:schemeClr val="tx1"/>
                          </a:solidFill>
                          <a:latin typeface="+mn-ea"/>
                          <a:ea typeface="+mn-ea"/>
                        </a:rPr>
                        <a:t>データ（令和４年度、令和</a:t>
                      </a:r>
                      <a:r>
                        <a:rPr kumimoji="1" lang="en-US" altLang="ja-JP" sz="1100" b="1" u="none" baseline="0" dirty="0">
                          <a:solidFill>
                            <a:schemeClr val="tx1"/>
                          </a:solidFill>
                          <a:latin typeface="+mn-ea"/>
                          <a:ea typeface="+mn-ea"/>
                        </a:rPr>
                        <a:t>5</a:t>
                      </a:r>
                      <a:r>
                        <a:rPr kumimoji="1" lang="ja-JP" altLang="en-US" sz="1100" b="1" u="none" baseline="0" dirty="0">
                          <a:solidFill>
                            <a:schemeClr val="tx1"/>
                          </a:solidFill>
                          <a:latin typeface="+mn-ea"/>
                          <a:ea typeface="+mn-ea"/>
                        </a:rPr>
                        <a:t>年度）等の健康医療情報を地域ごとに見える化し、地域健康カルテとダッシュボードを更新予定</a:t>
                      </a:r>
                      <a:endParaRPr kumimoji="1" lang="en-US" altLang="ja-JP" sz="1100" b="1"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NDB</a:t>
                      </a:r>
                      <a:r>
                        <a:rPr kumimoji="1" lang="ja-JP" altLang="en-US" sz="1100" b="0" baseline="0" dirty="0">
                          <a:solidFill>
                            <a:schemeClr val="tx1"/>
                          </a:solidFill>
                          <a:latin typeface="+mn-ea"/>
                          <a:ea typeface="+mn-ea"/>
                        </a:rPr>
                        <a:t>データ（令和</a:t>
                      </a:r>
                      <a:r>
                        <a:rPr kumimoji="1" lang="en-US" altLang="ja-JP" sz="1100" b="0" baseline="0" dirty="0">
                          <a:solidFill>
                            <a:schemeClr val="tx1"/>
                          </a:solidFill>
                          <a:latin typeface="+mn-ea"/>
                          <a:ea typeface="+mn-ea"/>
                        </a:rPr>
                        <a:t>3</a:t>
                      </a:r>
                      <a:r>
                        <a:rPr kumimoji="1" lang="ja-JP" altLang="en-US" sz="1100" b="0" baseline="0" dirty="0">
                          <a:solidFill>
                            <a:schemeClr val="tx1"/>
                          </a:solidFill>
                          <a:latin typeface="+mn-ea"/>
                          <a:ea typeface="+mn-ea"/>
                        </a:rPr>
                        <a:t>年度透析・骨折にかかるレセプトデータ分）を分析し、市町村及び保健所における保健事業支援の充実を図る</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健康アプリのリニューアル（令和</a:t>
                      </a:r>
                      <a:r>
                        <a:rPr kumimoji="1" lang="en-US" altLang="ja-JP" sz="1100" b="1" baseline="0" dirty="0">
                          <a:solidFill>
                            <a:schemeClr val="tx1"/>
                          </a:solidFill>
                          <a:latin typeface="+mn-ea"/>
                          <a:ea typeface="+mn-ea"/>
                        </a:rPr>
                        <a:t>9</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月リリース予定）</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市町村健康寿命延伸にかかる共創創出支援事業の実施</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117169"/>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大阪府健康づくり支援プラットフォーム整備等事業</a:t>
                      </a:r>
                      <a:r>
                        <a:rPr kumimoji="1" lang="en-US" altLang="ja-JP" sz="1100" baseline="0" dirty="0">
                          <a:solidFill>
                            <a:schemeClr val="tx1"/>
                          </a:solidFill>
                          <a:latin typeface="+mn-ea"/>
                          <a:ea typeface="+mn-ea"/>
                        </a:rPr>
                        <a:t>(268,238</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拡充</a:t>
                      </a:r>
                      <a:r>
                        <a:rPr kumimoji="1" lang="en-US" altLang="ja-JP" sz="1100" baseline="0" dirty="0">
                          <a:solidFill>
                            <a:schemeClr val="tx1"/>
                          </a:solidFill>
                          <a:latin typeface="+mn-ea"/>
                          <a:ea typeface="+mn-ea"/>
                        </a:rPr>
                        <a:t>】</a:t>
                      </a:r>
                    </a:p>
                    <a:p>
                      <a:pPr>
                        <a:lnSpc>
                          <a:spcPct val="100000"/>
                        </a:lnSpc>
                      </a:pPr>
                      <a:r>
                        <a:rPr kumimoji="1" lang="ja-JP" altLang="en-US" sz="1100" baseline="0" dirty="0">
                          <a:solidFill>
                            <a:schemeClr val="tx1"/>
                          </a:solidFill>
                          <a:latin typeface="+mn-ea"/>
                          <a:ea typeface="+mn-ea"/>
                        </a:rPr>
                        <a:t>小児期からの生活習慣病等対策事業（</a:t>
                      </a:r>
                      <a:r>
                        <a:rPr kumimoji="1" lang="en-US" altLang="ja-JP" sz="1100" baseline="0" dirty="0">
                          <a:solidFill>
                            <a:schemeClr val="tx1"/>
                          </a:solidFill>
                          <a:latin typeface="+mn-ea"/>
                          <a:ea typeface="+mn-ea"/>
                        </a:rPr>
                        <a:t>5,246</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(4132</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減額</a:t>
                      </a:r>
                      <a:r>
                        <a:rPr kumimoji="1" lang="en-US" altLang="ja-JP" sz="1100" b="0" baseline="0" dirty="0">
                          <a:solidFill>
                            <a:schemeClr val="tx1"/>
                          </a:solidFill>
                          <a:latin typeface="+mn-ea"/>
                          <a:ea typeface="+mn-ea"/>
                        </a:rPr>
                        <a:t>】</a:t>
                      </a:r>
                      <a:endParaRPr kumimoji="1" lang="ja-JP" altLang="en-US"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職域の健康づくり推進事業（</a:t>
                      </a:r>
                      <a:r>
                        <a:rPr kumimoji="1" lang="en-US" altLang="ja-JP" sz="1100" b="0" baseline="0" dirty="0">
                          <a:solidFill>
                            <a:schemeClr val="tx1"/>
                          </a:solidFill>
                          <a:latin typeface="+mn-ea"/>
                          <a:ea typeface="+mn-ea"/>
                        </a:rPr>
                        <a:t>4,198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市町村健康寿命延伸にかかる共創創出支援事業（</a:t>
                      </a:r>
                      <a:r>
                        <a:rPr kumimoji="1" lang="en-US" altLang="ja-JP" sz="1100" baseline="0" dirty="0">
                          <a:solidFill>
                            <a:schemeClr val="tx1"/>
                          </a:solidFill>
                          <a:latin typeface="+mn-ea"/>
                          <a:ea typeface="+mn-ea"/>
                        </a:rPr>
                        <a:t>33,632</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新規</a:t>
                      </a:r>
                      <a:r>
                        <a:rPr kumimoji="1" lang="en-US" altLang="ja-JP" sz="110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循環器疾患予防研究事業費</a:t>
                      </a:r>
                      <a:r>
                        <a:rPr kumimoji="1" lang="ja-JP" altLang="en-US" sz="1100" b="0" baseline="0" dirty="0">
                          <a:solidFill>
                            <a:schemeClr val="tx1"/>
                          </a:solidFill>
                          <a:latin typeface="游ゴシック" panose="020B0400000000000000" pitchFamily="50" charset="-128"/>
                          <a:ea typeface="+mn-ea"/>
                        </a:rPr>
                        <a:t>（</a:t>
                      </a:r>
                      <a:r>
                        <a:rPr kumimoji="1" lang="en-US" altLang="ja-JP" sz="1100" b="0" baseline="0" dirty="0">
                          <a:solidFill>
                            <a:schemeClr val="tx1"/>
                          </a:solidFill>
                          <a:latin typeface="游ゴシック" panose="020B0400000000000000" pitchFamily="50" charset="-128"/>
                          <a:ea typeface="+mn-ea"/>
                        </a:rPr>
                        <a:t>32,656</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707995"/>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56</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3" name="表 2">
            <a:extLst>
              <a:ext uri="{FF2B5EF4-FFF2-40B4-BE49-F238E27FC236}">
                <a16:creationId xmlns:a16="http://schemas.microsoft.com/office/drawing/2014/main" id="{2ED41C7F-9CE5-4C13-A8A7-29EE8BDF50DD}"/>
              </a:ext>
            </a:extLst>
          </p:cNvPr>
          <p:cNvGraphicFramePr>
            <a:graphicFrameLocks noGrp="1"/>
          </p:cNvGraphicFramePr>
          <p:nvPr>
            <p:extLst>
              <p:ext uri="{D42A27DB-BD31-4B8C-83A1-F6EECF244321}">
                <p14:modId xmlns:p14="http://schemas.microsoft.com/office/powerpoint/2010/main" val="2908509243"/>
              </p:ext>
            </p:extLst>
          </p:nvPr>
        </p:nvGraphicFramePr>
        <p:xfrm>
          <a:off x="489000" y="705279"/>
          <a:ext cx="8928000" cy="12814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713487874"/>
                    </a:ext>
                  </a:extLst>
                </a:gridCol>
                <a:gridCol w="7920000">
                  <a:extLst>
                    <a:ext uri="{9D8B030D-6E8A-4147-A177-3AD203B41FA5}">
                      <a16:colId xmlns:a16="http://schemas.microsoft.com/office/drawing/2014/main" val="2518924514"/>
                    </a:ext>
                  </a:extLst>
                </a:gridCol>
              </a:tblGrid>
              <a:tr h="1033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大阪府健康づくり支援プラットフォーム整備等事業（</a:t>
                      </a:r>
                      <a:r>
                        <a:rPr kumimoji="1" lang="en-US" altLang="ja-JP" sz="1100" b="0" baseline="0" dirty="0">
                          <a:solidFill>
                            <a:schemeClr val="tx1"/>
                          </a:solidFill>
                          <a:latin typeface="+mn-ea"/>
                          <a:ea typeface="+mn-ea"/>
                        </a:rPr>
                        <a:t>569,840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小児期からの生活習慣病等対策事業（</a:t>
                      </a:r>
                      <a:r>
                        <a:rPr kumimoji="1" lang="en-US" altLang="ja-JP" sz="1100" b="0" baseline="0" dirty="0">
                          <a:solidFill>
                            <a:schemeClr val="tx1"/>
                          </a:solidFill>
                          <a:latin typeface="+mn-ea"/>
                          <a:ea typeface="+mn-ea"/>
                        </a:rPr>
                        <a:t>5,246</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7,890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(14,307</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職域の健康づくり推進事業（</a:t>
                      </a:r>
                      <a:r>
                        <a:rPr kumimoji="1" lang="en-US" altLang="ja-JP" sz="1100" b="0" baseline="0" dirty="0">
                          <a:solidFill>
                            <a:schemeClr val="tx1"/>
                          </a:solidFill>
                          <a:latin typeface="+mn-ea"/>
                          <a:ea typeface="+mn-ea"/>
                        </a:rPr>
                        <a:t>4,198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健康格差の解決プログラム促進事業＜格差解決に向けた健康づくりの見える化事業＞（</a:t>
                      </a:r>
                      <a:r>
                        <a:rPr kumimoji="1" lang="en-US" altLang="ja-JP" sz="1100" b="0" baseline="0" dirty="0">
                          <a:solidFill>
                            <a:schemeClr val="tx1"/>
                          </a:solidFill>
                          <a:latin typeface="+mn-ea"/>
                          <a:ea typeface="+mn-ea"/>
                        </a:rPr>
                        <a:t>9,849</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循環器疾患予防研究事業費</a:t>
                      </a:r>
                      <a:r>
                        <a:rPr kumimoji="1" lang="ja-JP" altLang="en-US" sz="1100" b="0" baseline="0" dirty="0">
                          <a:solidFill>
                            <a:schemeClr val="tx1"/>
                          </a:solidFill>
                          <a:latin typeface="游ゴシック" panose="020B0400000000000000" pitchFamily="50" charset="-128"/>
                          <a:ea typeface="+mn-ea"/>
                        </a:rPr>
                        <a:t>（</a:t>
                      </a:r>
                      <a:r>
                        <a:rPr kumimoji="1" lang="en-US" altLang="ja-JP" sz="1100" b="0" baseline="0" dirty="0">
                          <a:solidFill>
                            <a:schemeClr val="tx1"/>
                          </a:solidFill>
                          <a:latin typeface="游ゴシック" panose="020B0400000000000000" pitchFamily="50" charset="-128"/>
                          <a:ea typeface="+mn-ea"/>
                        </a:rPr>
                        <a:t>32,656</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3012857"/>
                  </a:ext>
                </a:extLst>
              </a:tr>
            </a:tbl>
          </a:graphicData>
        </a:graphic>
      </p:graphicFrame>
    </p:spTree>
    <p:extLst>
      <p:ext uri="{BB962C8B-B14F-4D97-AF65-F5344CB8AC3E}">
        <p14:creationId xmlns:p14="http://schemas.microsoft.com/office/powerpoint/2010/main" val="307602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府民の健康づくりを支える社会環境整備</a:t>
            </a:r>
          </a:p>
        </p:txBody>
      </p:sp>
      <p:sp>
        <p:nvSpPr>
          <p:cNvPr id="15" name="正方形/長方形 14"/>
          <p:cNvSpPr/>
          <p:nvPr/>
        </p:nvSpPr>
        <p:spPr>
          <a:xfrm>
            <a:off x="129323" y="655782"/>
            <a:ext cx="8320993"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a:t>
            </a:r>
            <a:r>
              <a:rPr kumimoji="1" lang="en-US" altLang="ja-JP"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3</a:t>
            </a: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）地域・職域等における社会環境整備　</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P.96-98</a:t>
            </a:r>
          </a:p>
        </p:txBody>
      </p:sp>
      <p:sp>
        <p:nvSpPr>
          <p:cNvPr id="17" name="正方形/長方形 16"/>
          <p:cNvSpPr/>
          <p:nvPr/>
        </p:nvSpPr>
        <p:spPr>
          <a:xfrm>
            <a:off x="213908" y="1693115"/>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正方形/長方形 17"/>
          <p:cNvSpPr/>
          <p:nvPr/>
        </p:nvSpPr>
        <p:spPr>
          <a:xfrm>
            <a:off x="304071" y="1896321"/>
            <a:ext cx="8856000" cy="499944"/>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▽学校・職域・地域等における健康づくりの取組みや活動に積極的に参加するとともに、地域社会の一員として、健康な</a:t>
            </a:r>
            <a:r>
              <a:rPr kumimoji="0" lang="ja-JP" altLang="en-US" sz="11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まちづ</a:t>
            </a:r>
            <a:endPar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くりに参画・協力します。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4" name="正方形/長方形 23"/>
          <p:cNvSpPr/>
          <p:nvPr/>
        </p:nvSpPr>
        <p:spPr>
          <a:xfrm>
            <a:off x="199172" y="2228304"/>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行政等が取り組む数値目標</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1106615173"/>
              </p:ext>
            </p:extLst>
          </p:nvPr>
        </p:nvGraphicFramePr>
        <p:xfrm>
          <a:off x="459450" y="2561682"/>
          <a:ext cx="8918649" cy="3440134"/>
        </p:xfrm>
        <a:graphic>
          <a:graphicData uri="http://schemas.openxmlformats.org/drawingml/2006/table">
            <a:tbl>
              <a:tblPr firstRow="1" firstCol="1" bandRow="1">
                <a:tableStyleId>{5C22544A-7EE6-4342-B048-85BDC9FD1C3A}</a:tableStyleId>
              </a:tblPr>
              <a:tblGrid>
                <a:gridCol w="457351">
                  <a:extLst>
                    <a:ext uri="{9D8B030D-6E8A-4147-A177-3AD203B41FA5}">
                      <a16:colId xmlns:a16="http://schemas.microsoft.com/office/drawing/2014/main" val="20000"/>
                    </a:ext>
                  </a:extLst>
                </a:gridCol>
                <a:gridCol w="4030521">
                  <a:extLst>
                    <a:ext uri="{9D8B030D-6E8A-4147-A177-3AD203B41FA5}">
                      <a16:colId xmlns:a16="http://schemas.microsoft.com/office/drawing/2014/main" val="20001"/>
                    </a:ext>
                  </a:extLst>
                </a:gridCol>
                <a:gridCol w="1372675">
                  <a:extLst>
                    <a:ext uri="{9D8B030D-6E8A-4147-A177-3AD203B41FA5}">
                      <a16:colId xmlns:a16="http://schemas.microsoft.com/office/drawing/2014/main" val="20002"/>
                    </a:ext>
                  </a:extLst>
                </a:gridCol>
                <a:gridCol w="1657562">
                  <a:extLst>
                    <a:ext uri="{9D8B030D-6E8A-4147-A177-3AD203B41FA5}">
                      <a16:colId xmlns:a16="http://schemas.microsoft.com/office/drawing/2014/main" val="4135941043"/>
                    </a:ext>
                  </a:extLst>
                </a:gridCol>
                <a:gridCol w="1400540">
                  <a:extLst>
                    <a:ext uri="{9D8B030D-6E8A-4147-A177-3AD203B41FA5}">
                      <a16:colId xmlns:a16="http://schemas.microsoft.com/office/drawing/2014/main" val="20003"/>
                    </a:ext>
                  </a:extLst>
                </a:gridCol>
              </a:tblGrid>
              <a:tr h="273504">
                <a:tc>
                  <a:txBody>
                    <a:bodyPr/>
                    <a:lstStyle/>
                    <a:p>
                      <a:pPr algn="ctr" fontAlgn="auto">
                        <a:lnSpc>
                          <a:spcPts val="1600"/>
                        </a:lnSpc>
                        <a:spcAft>
                          <a:spcPts val="0"/>
                        </a:spcAft>
                      </a:pPr>
                      <a:endParaRPr lang="ja-JP" sz="10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00" kern="100" dirty="0">
                          <a:effectLst/>
                          <a:latin typeface="+mn-ea"/>
                          <a:ea typeface="+mn-ea"/>
                        </a:rPr>
                        <a:t>項目</a:t>
                      </a:r>
                      <a:endParaRPr lang="ja-JP" altLang="en-US" sz="10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00" dirty="0">
                          <a:effectLst/>
                          <a:latin typeface="+mn-ea"/>
                          <a:ea typeface="+mn-ea"/>
                        </a:rPr>
                        <a:t>計画策定時の値</a:t>
                      </a:r>
                      <a:endParaRPr lang="ja-JP" sz="10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00" dirty="0">
                          <a:solidFill>
                            <a:schemeClr val="bg1"/>
                          </a:solidFill>
                          <a:effectLst/>
                          <a:latin typeface="+mn-ea"/>
                          <a:ea typeface="+mn-ea"/>
                          <a:cs typeface="HG丸ｺﾞｼｯｸM-PRO"/>
                        </a:rPr>
                        <a:t>現状値</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000" dirty="0">
                          <a:effectLst/>
                          <a:latin typeface="+mn-ea"/>
                          <a:ea typeface="+mn-ea"/>
                        </a:rPr>
                        <a:t>20</a:t>
                      </a:r>
                      <a:r>
                        <a:rPr lang="en-US" altLang="ja-JP" sz="1000" dirty="0">
                          <a:effectLst/>
                          <a:latin typeface="+mn-ea"/>
                          <a:ea typeface="+mn-ea"/>
                        </a:rPr>
                        <a:t>35</a:t>
                      </a:r>
                      <a:r>
                        <a:rPr lang="ja-JP" sz="1000" dirty="0">
                          <a:effectLst/>
                          <a:latin typeface="+mn-ea"/>
                          <a:ea typeface="+mn-ea"/>
                        </a:rPr>
                        <a:t>年度目標</a:t>
                      </a:r>
                      <a:r>
                        <a:rPr lang="ja-JP" altLang="en-US" sz="1000" dirty="0">
                          <a:effectLst/>
                          <a:latin typeface="+mn-ea"/>
                          <a:ea typeface="+mn-ea"/>
                        </a:rPr>
                        <a:t>値</a:t>
                      </a:r>
                      <a:endParaRPr lang="ja-JP" sz="10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17078">
                <a:tc>
                  <a:txBody>
                    <a:bodyPr/>
                    <a:lstStyle/>
                    <a:p>
                      <a:pPr algn="ctr" fontAlgn="auto">
                        <a:lnSpc>
                          <a:spcPts val="1600"/>
                        </a:lnSpc>
                        <a:spcAft>
                          <a:spcPts val="0"/>
                        </a:spcAft>
                      </a:pPr>
                      <a:r>
                        <a:rPr lang="en-US" altLang="ja-JP" sz="1000" dirty="0">
                          <a:solidFill>
                            <a:schemeClr val="bg1"/>
                          </a:solidFill>
                          <a:effectLst/>
                          <a:latin typeface="+mn-ea"/>
                          <a:ea typeface="+mn-ea"/>
                        </a:rPr>
                        <a:t>35</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“健康経営”に取り組む中小企業数（「健康宣言企業」数）の増加</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全国健康保険協会公表</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3,900</a:t>
                      </a:r>
                      <a:r>
                        <a:rPr lang="ja-JP" altLang="en-US" sz="900" b="1" dirty="0">
                          <a:solidFill>
                            <a:schemeClr val="tx1"/>
                          </a:solidFill>
                          <a:effectLst/>
                          <a:latin typeface="+mn-ea"/>
                          <a:ea typeface="+mn-ea"/>
                        </a:rPr>
                        <a:t>社</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R4</a:t>
                      </a:r>
                      <a:r>
                        <a:rPr lang="ja-JP" altLang="en-US" sz="8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5,046</a:t>
                      </a:r>
                      <a:r>
                        <a:rPr lang="ja-JP" altLang="en-US" sz="900" b="1" dirty="0">
                          <a:solidFill>
                            <a:schemeClr val="tx1"/>
                          </a:solidFill>
                          <a:effectLst/>
                          <a:latin typeface="+mn-ea"/>
                          <a:ea typeface="+mn-ea"/>
                        </a:rPr>
                        <a:t>社</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R7</a:t>
                      </a:r>
                      <a:r>
                        <a:rPr lang="ja-JP" altLang="en-US" sz="800" b="1" dirty="0">
                          <a:solidFill>
                            <a:schemeClr val="tx1"/>
                          </a:solidFill>
                          <a:effectLst/>
                          <a:latin typeface="+mn-ea"/>
                          <a:ea typeface="+mn-ea"/>
                        </a:rPr>
                        <a:t>）</a:t>
                      </a:r>
                      <a:r>
                        <a:rPr lang="ja-JP" altLang="en-US" sz="900" b="0"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13,400</a:t>
                      </a:r>
                      <a:r>
                        <a:rPr lang="ja-JP" altLang="en-US" sz="900" b="1" dirty="0">
                          <a:solidFill>
                            <a:schemeClr val="tx1"/>
                          </a:solidFill>
                          <a:effectLst/>
                          <a:latin typeface="+mn-ea"/>
                          <a:ea typeface="+mn-ea"/>
                        </a:rPr>
                        <a:t>社</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7078">
                <a:tc>
                  <a:txBody>
                    <a:bodyPr/>
                    <a:lstStyle/>
                    <a:p>
                      <a:pPr algn="ctr" fontAlgn="auto">
                        <a:lnSpc>
                          <a:spcPts val="1600"/>
                        </a:lnSpc>
                        <a:spcAft>
                          <a:spcPts val="0"/>
                        </a:spcAft>
                      </a:pPr>
                      <a:r>
                        <a:rPr lang="en-US" altLang="ja-JP" sz="1000" dirty="0">
                          <a:solidFill>
                            <a:schemeClr val="bg1"/>
                          </a:solidFill>
                          <a:effectLst/>
                          <a:latin typeface="+mn-ea"/>
                          <a:ea typeface="+mn-ea"/>
                        </a:rPr>
                        <a:t>36</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en-US" altLang="ja-JP" sz="900" b="1" dirty="0">
                          <a:solidFill>
                            <a:schemeClr val="tx1"/>
                          </a:solidFill>
                          <a:effectLst/>
                          <a:latin typeface="+mn-ea"/>
                          <a:ea typeface="+mn-ea"/>
                        </a:rPr>
                        <a:t>V.O.S.</a:t>
                      </a:r>
                      <a:r>
                        <a:rPr lang="ja-JP" altLang="en-US" sz="900" b="1" dirty="0">
                          <a:solidFill>
                            <a:schemeClr val="tx1"/>
                          </a:solidFill>
                          <a:effectLst/>
                          <a:latin typeface="+mn-ea"/>
                          <a:ea typeface="+mn-ea"/>
                        </a:rPr>
                        <a:t>メニュー（野菜・油・食塩の量に配慮したメニュー）ロゴマーク使用承認件数の増加</a:t>
                      </a: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大阪府調べ</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791</a:t>
                      </a:r>
                      <a:r>
                        <a:rPr lang="ja-JP" altLang="en-US" sz="900" b="1" dirty="0">
                          <a:solidFill>
                            <a:schemeClr val="tx1"/>
                          </a:solidFill>
                          <a:effectLst/>
                          <a:latin typeface="+mn-ea"/>
                          <a:ea typeface="+mn-ea"/>
                        </a:rPr>
                        <a:t>件</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R4</a:t>
                      </a:r>
                      <a:r>
                        <a:rPr lang="ja-JP" altLang="en-US" sz="8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900" b="1" dirty="0">
                          <a:solidFill>
                            <a:schemeClr val="tx1"/>
                          </a:solidFill>
                          <a:latin typeface="+mn-ea"/>
                          <a:ea typeface="+mn-ea"/>
                        </a:rPr>
                        <a:t>1,210</a:t>
                      </a:r>
                      <a:r>
                        <a:rPr kumimoji="1" lang="ja-JP" altLang="en-US" sz="900" b="1" dirty="0">
                          <a:solidFill>
                            <a:schemeClr val="tx1"/>
                          </a:solidFill>
                          <a:latin typeface="+mn-ea"/>
                          <a:ea typeface="+mn-ea"/>
                        </a:rPr>
                        <a:t>件</a:t>
                      </a:r>
                      <a:r>
                        <a:rPr kumimoji="1" lang="ja-JP" altLang="en-US" sz="800" b="1" dirty="0">
                          <a:solidFill>
                            <a:schemeClr val="tx1"/>
                          </a:solidFill>
                          <a:latin typeface="+mn-ea"/>
                          <a:ea typeface="+mn-ea"/>
                        </a:rPr>
                        <a:t>（</a:t>
                      </a:r>
                      <a:r>
                        <a:rPr kumimoji="1" lang="en-US" altLang="ja-JP" sz="800" b="1" dirty="0">
                          <a:solidFill>
                            <a:schemeClr val="tx1"/>
                          </a:solidFill>
                          <a:latin typeface="+mn-ea"/>
                          <a:ea typeface="+mn-ea"/>
                        </a:rPr>
                        <a:t>R8.2</a:t>
                      </a:r>
                      <a:r>
                        <a:rPr kumimoji="1" lang="ja-JP" altLang="en-US" sz="800" b="1" dirty="0">
                          <a:solidFill>
                            <a:schemeClr val="tx1"/>
                          </a:solidFill>
                          <a:latin typeface="+mn-ea"/>
                          <a:ea typeface="+mn-ea"/>
                        </a:rPr>
                        <a:t>末）</a:t>
                      </a:r>
                      <a:r>
                        <a:rPr kumimoji="1" lang="ja-JP" altLang="en-US" sz="900" b="0" dirty="0">
                          <a:solidFill>
                            <a:schemeClr val="tx1"/>
                          </a:solidFill>
                          <a:effectLst/>
                          <a:latin typeface="+mn-ea"/>
                          <a:ea typeface="+mn-ea"/>
                        </a:rPr>
                        <a:t>［○］</a:t>
                      </a:r>
                      <a:endParaRPr kumimoji="1" lang="en-US" altLang="ja-JP" sz="900" b="0" dirty="0">
                        <a:solidFill>
                          <a:schemeClr val="tx1"/>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2,000</a:t>
                      </a:r>
                      <a:r>
                        <a:rPr lang="ja-JP" altLang="en-US" sz="900" b="1" dirty="0">
                          <a:solidFill>
                            <a:schemeClr val="tx1"/>
                          </a:solidFill>
                          <a:effectLst/>
                          <a:latin typeface="+mn-ea"/>
                          <a:ea typeface="+mn-ea"/>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907043"/>
                  </a:ext>
                </a:extLst>
              </a:tr>
              <a:tr h="417078">
                <a:tc>
                  <a:txBody>
                    <a:bodyPr/>
                    <a:lstStyle/>
                    <a:p>
                      <a:pPr algn="ctr" fontAlgn="auto">
                        <a:lnSpc>
                          <a:spcPts val="1600"/>
                        </a:lnSpc>
                        <a:spcAft>
                          <a:spcPts val="0"/>
                        </a:spcAft>
                      </a:pPr>
                      <a:r>
                        <a:rPr lang="en-US" altLang="ja-JP" sz="1000" dirty="0">
                          <a:solidFill>
                            <a:schemeClr val="bg1"/>
                          </a:solidFill>
                          <a:effectLst/>
                          <a:latin typeface="+mn-ea"/>
                          <a:ea typeface="+mn-ea"/>
                        </a:rPr>
                        <a:t>37</a:t>
                      </a:r>
                      <a:endParaRPr lang="ja-JP" altLang="en-US" sz="10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滞在快適性等向上区域（まちなかウォーカブル区域）の設定数の増加</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国土交通省調査</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9</a:t>
                      </a:r>
                      <a:r>
                        <a:rPr lang="ja-JP" altLang="en-US" sz="900" b="1" dirty="0">
                          <a:solidFill>
                            <a:schemeClr val="tx1"/>
                          </a:solidFill>
                          <a:effectLst/>
                          <a:latin typeface="+mn-ea"/>
                          <a:ea typeface="+mn-ea"/>
                        </a:rPr>
                        <a:t>区域</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R5</a:t>
                      </a:r>
                      <a:r>
                        <a:rPr lang="ja-JP" altLang="en-US" sz="8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8</a:t>
                      </a:r>
                      <a:r>
                        <a:rPr lang="ja-JP" altLang="en-US" sz="900" b="1" dirty="0">
                          <a:solidFill>
                            <a:schemeClr val="tx1"/>
                          </a:solidFill>
                          <a:effectLst/>
                          <a:latin typeface="+mn-ea"/>
                          <a:ea typeface="+mn-ea"/>
                        </a:rPr>
                        <a:t>区域</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R6</a:t>
                      </a:r>
                      <a:r>
                        <a:rPr lang="ja-JP" altLang="en-US" sz="800" b="1" dirty="0">
                          <a:solidFill>
                            <a:schemeClr val="tx1"/>
                          </a:solidFill>
                          <a:effectLst/>
                          <a:latin typeface="+mn-ea"/>
                          <a:ea typeface="+mn-ea"/>
                        </a:rPr>
                        <a:t>）</a:t>
                      </a:r>
                      <a:r>
                        <a:rPr lang="ja-JP" altLang="en-US" sz="900" b="1" dirty="0">
                          <a:solidFill>
                            <a:schemeClr val="tx1"/>
                          </a:solidFill>
                          <a:latin typeface="+mn-ea"/>
                          <a:ea typeface="+mn-ea"/>
                        </a:rPr>
                        <a:t>［△］</a:t>
                      </a:r>
                      <a:endParaRPr lang="ja-JP" altLang="en-US" sz="9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900" b="1" dirty="0">
                          <a:solidFill>
                            <a:schemeClr val="tx1"/>
                          </a:solidFill>
                          <a:effectLst/>
                          <a:latin typeface="+mn-ea"/>
                          <a:ea typeface="+mn-ea"/>
                        </a:rPr>
                        <a:t>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353262"/>
                  </a:ext>
                </a:extLst>
              </a:tr>
              <a:tr h="409768">
                <a:tc>
                  <a:txBody>
                    <a:bodyPr/>
                    <a:lstStyle/>
                    <a:p>
                      <a:pPr algn="ctr" fontAlgn="auto">
                        <a:lnSpc>
                          <a:spcPts val="1600"/>
                        </a:lnSpc>
                        <a:spcAft>
                          <a:spcPts val="0"/>
                        </a:spcAft>
                      </a:pPr>
                      <a:r>
                        <a:rPr lang="en-US" altLang="ja-JP" sz="1000" dirty="0">
                          <a:solidFill>
                            <a:schemeClr val="bg1"/>
                          </a:solidFill>
                          <a:effectLst/>
                          <a:latin typeface="+mn-ea"/>
                          <a:ea typeface="+mn-ea"/>
                        </a:rPr>
                        <a:t>38</a:t>
                      </a:r>
                      <a:endParaRPr lang="ja-JP" altLang="en-US" sz="10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健康づくりを進める住民の自主組織の数の増加</a:t>
                      </a: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大阪府調べ</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1,068</a:t>
                      </a:r>
                      <a:r>
                        <a:rPr lang="ja-JP" altLang="en-US" sz="900" b="1" dirty="0">
                          <a:solidFill>
                            <a:schemeClr val="tx1"/>
                          </a:solidFill>
                          <a:effectLst/>
                          <a:latin typeface="+mn-ea"/>
                          <a:ea typeface="+mn-ea"/>
                        </a:rPr>
                        <a:t>団体</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R5</a:t>
                      </a:r>
                      <a:r>
                        <a:rPr lang="ja-JP" altLang="en-US" sz="8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rPr>
                        <a:t>R8</a:t>
                      </a:r>
                      <a:r>
                        <a:rPr lang="ja-JP" altLang="en-US" sz="900" b="1" dirty="0">
                          <a:solidFill>
                            <a:schemeClr val="tx1"/>
                          </a:solidFill>
                          <a:effectLst/>
                          <a:latin typeface="+mn-ea"/>
                          <a:ea typeface="+mn-ea"/>
                        </a:rPr>
                        <a:t>年度調査予定</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900" b="1" dirty="0">
                          <a:solidFill>
                            <a:schemeClr val="tx1"/>
                          </a:solidFill>
                          <a:effectLst/>
                          <a:latin typeface="+mn-ea"/>
                          <a:ea typeface="+mn-ea"/>
                        </a:rPr>
                        <a:t>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335024"/>
                  </a:ext>
                </a:extLst>
              </a:tr>
              <a:tr h="417078">
                <a:tc>
                  <a:txBody>
                    <a:bodyPr/>
                    <a:lstStyle/>
                    <a:p>
                      <a:pPr algn="ctr" fontAlgn="auto">
                        <a:lnSpc>
                          <a:spcPts val="1600"/>
                        </a:lnSpc>
                        <a:spcAft>
                          <a:spcPts val="0"/>
                        </a:spcAft>
                      </a:pPr>
                      <a:r>
                        <a:rPr lang="en-US" altLang="ja-JP" sz="1000" dirty="0">
                          <a:solidFill>
                            <a:schemeClr val="bg1"/>
                          </a:solidFill>
                          <a:effectLst/>
                          <a:latin typeface="+mn-ea"/>
                          <a:ea typeface="+mn-ea"/>
                        </a:rPr>
                        <a:t>39</a:t>
                      </a:r>
                      <a:endParaRPr lang="ja-JP" altLang="en-US" sz="10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地域や職場等の所属コニュニティで共食する者の割合の増加</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大阪府健康づくり実態調査</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29.6</a:t>
                      </a:r>
                      <a:r>
                        <a:rPr lang="ja-JP" altLang="en-US" sz="900" b="1" dirty="0">
                          <a:solidFill>
                            <a:schemeClr val="tx1"/>
                          </a:solidFill>
                          <a:effectLst/>
                          <a:latin typeface="+mn-ea"/>
                          <a:ea typeface="+mn-ea"/>
                        </a:rPr>
                        <a:t>％</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R4</a:t>
                      </a:r>
                      <a:r>
                        <a:rPr lang="ja-JP" altLang="en-US" sz="8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latin typeface="+mn-ea"/>
                          <a:ea typeface="+mn-ea"/>
                        </a:rPr>
                        <a:t>38.3</a:t>
                      </a:r>
                      <a:r>
                        <a:rPr lang="ja-JP" altLang="en-US" sz="900" b="1" dirty="0">
                          <a:solidFill>
                            <a:schemeClr val="tx1"/>
                          </a:solidFill>
                          <a:latin typeface="+mn-ea"/>
                          <a:ea typeface="+mn-ea"/>
                        </a:rPr>
                        <a:t>％（</a:t>
                      </a:r>
                      <a:r>
                        <a:rPr lang="en-US" altLang="ja-JP" sz="900" b="1" dirty="0">
                          <a:solidFill>
                            <a:schemeClr val="tx1"/>
                          </a:solidFill>
                          <a:latin typeface="+mn-ea"/>
                          <a:ea typeface="+mn-ea"/>
                        </a:rPr>
                        <a:t>R7</a:t>
                      </a:r>
                      <a:r>
                        <a:rPr lang="ja-JP" altLang="en-US" sz="900" b="1" dirty="0">
                          <a:solidFill>
                            <a:schemeClr val="tx1"/>
                          </a:solidFill>
                          <a:latin typeface="+mn-ea"/>
                          <a:ea typeface="+mn-ea"/>
                        </a:rPr>
                        <a:t>）［○］</a:t>
                      </a:r>
                      <a:endParaRPr lang="en-US" altLang="ja-JP" sz="9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40</a:t>
                      </a:r>
                      <a:r>
                        <a:rPr lang="ja-JP" altLang="en-US" sz="900" b="1" dirty="0">
                          <a:solidFill>
                            <a:schemeClr val="tx1"/>
                          </a:solidFill>
                          <a:effectLst/>
                          <a:latin typeface="+mn-ea"/>
                          <a:ea typeface="+mn-ea"/>
                        </a:rPr>
                        <a:t>％以上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857965"/>
                  </a:ext>
                </a:extLst>
              </a:tr>
              <a:tr h="417078">
                <a:tc>
                  <a:txBody>
                    <a:bodyPr/>
                    <a:lstStyle/>
                    <a:p>
                      <a:pPr algn="ctr" fontAlgn="auto">
                        <a:lnSpc>
                          <a:spcPts val="1600"/>
                        </a:lnSpc>
                        <a:spcAft>
                          <a:spcPts val="0"/>
                        </a:spcAft>
                      </a:pPr>
                      <a:r>
                        <a:rPr lang="en-US" altLang="ja-JP" sz="1000" dirty="0">
                          <a:solidFill>
                            <a:schemeClr val="bg1"/>
                          </a:solidFill>
                          <a:effectLst/>
                          <a:latin typeface="+mn-ea"/>
                          <a:ea typeface="+mn-ea"/>
                        </a:rPr>
                        <a:t>40</a:t>
                      </a:r>
                      <a:endParaRPr lang="ja-JP" altLang="en-US" sz="10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地域の人々とのつながりが強いと思う者の割合の増加</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大阪府健康づくり実態調査</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25.8</a:t>
                      </a:r>
                      <a:r>
                        <a:rPr lang="ja-JP" altLang="en-US" sz="900" b="1" dirty="0">
                          <a:solidFill>
                            <a:schemeClr val="tx1"/>
                          </a:solidFill>
                          <a:effectLst/>
                          <a:latin typeface="+mn-ea"/>
                          <a:ea typeface="+mn-ea"/>
                        </a:rPr>
                        <a:t>％</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R4</a:t>
                      </a:r>
                      <a:r>
                        <a:rPr lang="ja-JP" altLang="en-US" sz="8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latin typeface="+mn-ea"/>
                          <a:ea typeface="+mn-ea"/>
                        </a:rPr>
                        <a:t>23.1%</a:t>
                      </a:r>
                      <a:r>
                        <a:rPr lang="ja-JP" altLang="en-US" sz="900" b="1" dirty="0">
                          <a:solidFill>
                            <a:schemeClr val="tx1"/>
                          </a:solidFill>
                          <a:latin typeface="+mn-ea"/>
                          <a:ea typeface="+mn-ea"/>
                        </a:rPr>
                        <a:t>％（</a:t>
                      </a:r>
                      <a:r>
                        <a:rPr lang="en-US" altLang="ja-JP" sz="900" b="1" dirty="0">
                          <a:solidFill>
                            <a:schemeClr val="tx1"/>
                          </a:solidFill>
                          <a:latin typeface="+mn-ea"/>
                          <a:ea typeface="+mn-ea"/>
                        </a:rPr>
                        <a:t>R7</a:t>
                      </a:r>
                      <a:r>
                        <a:rPr lang="ja-JP" altLang="en-US" sz="900" b="1" dirty="0">
                          <a:solidFill>
                            <a:schemeClr val="tx1"/>
                          </a:solidFill>
                          <a:latin typeface="+mn-ea"/>
                          <a:ea typeface="+mn-ea"/>
                        </a:rPr>
                        <a:t>）［△］</a:t>
                      </a:r>
                      <a:endParaRPr lang="en-US" altLang="ja-JP" sz="9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30</a:t>
                      </a:r>
                      <a:r>
                        <a:rPr lang="ja-JP" altLang="en-US" sz="9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532995"/>
                  </a:ext>
                </a:extLst>
              </a:tr>
              <a:tr h="417078">
                <a:tc>
                  <a:txBody>
                    <a:bodyPr/>
                    <a:lstStyle/>
                    <a:p>
                      <a:pPr algn="ctr" fontAlgn="auto">
                        <a:lnSpc>
                          <a:spcPts val="1600"/>
                        </a:lnSpc>
                        <a:spcAft>
                          <a:spcPts val="0"/>
                        </a:spcAft>
                      </a:pPr>
                      <a:r>
                        <a:rPr lang="en-US" altLang="ja-JP" sz="1000" dirty="0">
                          <a:solidFill>
                            <a:schemeClr val="bg1"/>
                          </a:solidFill>
                          <a:effectLst/>
                          <a:latin typeface="+mn-ea"/>
                          <a:ea typeface="+mn-ea"/>
                        </a:rPr>
                        <a:t>41</a:t>
                      </a:r>
                      <a:endParaRPr lang="ja-JP" altLang="en-US" sz="10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社会活動を行っている者の割合の増加</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大阪府健康づくり実態調査</a:t>
                      </a:r>
                      <a:r>
                        <a:rPr lang="en-US" altLang="ja-JP" sz="9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76.5</a:t>
                      </a:r>
                      <a:r>
                        <a:rPr lang="ja-JP" altLang="en-US" sz="900" b="1" dirty="0">
                          <a:solidFill>
                            <a:schemeClr val="tx1"/>
                          </a:solidFill>
                          <a:effectLst/>
                          <a:latin typeface="+mn-ea"/>
                          <a:ea typeface="+mn-ea"/>
                        </a:rPr>
                        <a:t>％</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R4</a:t>
                      </a:r>
                      <a:r>
                        <a:rPr lang="ja-JP" altLang="en-US" sz="800" b="1" dirty="0">
                          <a:solidFill>
                            <a:schemeClr val="tx1"/>
                          </a:solidFill>
                          <a:effectLst/>
                          <a:latin typeface="+mn-ea"/>
                          <a:ea typeface="+mn-ea"/>
                        </a:rPr>
                        <a:t>）</a:t>
                      </a:r>
                      <a:endParaRPr lang="ja-JP" altLang="en-US" sz="9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latin typeface="+mn-ea"/>
                          <a:ea typeface="+mn-ea"/>
                        </a:rPr>
                        <a:t>78.3%</a:t>
                      </a:r>
                      <a:r>
                        <a:rPr lang="ja-JP" altLang="en-US" sz="900" b="1" dirty="0">
                          <a:solidFill>
                            <a:schemeClr val="tx1"/>
                          </a:solidFill>
                          <a:latin typeface="+mn-ea"/>
                          <a:ea typeface="+mn-ea"/>
                        </a:rPr>
                        <a:t>％（</a:t>
                      </a:r>
                      <a:r>
                        <a:rPr lang="en-US" altLang="ja-JP" sz="900" b="1" dirty="0">
                          <a:solidFill>
                            <a:schemeClr val="tx1"/>
                          </a:solidFill>
                          <a:latin typeface="+mn-ea"/>
                          <a:ea typeface="+mn-ea"/>
                        </a:rPr>
                        <a:t>R7</a:t>
                      </a:r>
                      <a:r>
                        <a:rPr lang="ja-JP" altLang="en-US" sz="900" b="1" dirty="0">
                          <a:solidFill>
                            <a:schemeClr val="tx1"/>
                          </a:solidFill>
                          <a:latin typeface="+mn-ea"/>
                          <a:ea typeface="+mn-ea"/>
                        </a:rPr>
                        <a:t>）［○］</a:t>
                      </a:r>
                      <a:endParaRPr lang="en-US" altLang="ja-JP" sz="9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80</a:t>
                      </a:r>
                      <a:r>
                        <a:rPr lang="ja-JP" altLang="en-US" sz="9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3828581"/>
                  </a:ext>
                </a:extLst>
              </a:tr>
            </a:tbl>
          </a:graphicData>
        </a:graphic>
      </p:graphicFrame>
      <p:sp>
        <p:nvSpPr>
          <p:cNvPr id="14" name="角丸四角形 13"/>
          <p:cNvSpPr/>
          <p:nvPr/>
        </p:nvSpPr>
        <p:spPr>
          <a:xfrm>
            <a:off x="129324" y="1725658"/>
            <a:ext cx="9562768" cy="5058309"/>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304071" y="1123415"/>
            <a:ext cx="2024197" cy="539367"/>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20" name="角丸四角形 19"/>
          <p:cNvSpPr/>
          <p:nvPr/>
        </p:nvSpPr>
        <p:spPr>
          <a:xfrm>
            <a:off x="2328268" y="1131397"/>
            <a:ext cx="7363823" cy="539367"/>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地域や職域における健康づくりのための環境を整備します</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～みんなで健康づくりを楽しみましょう～</a:t>
            </a:r>
          </a:p>
        </p:txBody>
      </p:sp>
      <p:sp>
        <p:nvSpPr>
          <p:cNvPr id="2" name="スライド番号プレースホルダー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57</a:t>
            </a:fld>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grpSp>
        <p:nvGrpSpPr>
          <p:cNvPr id="3" name="グループ化 2">
            <a:extLst>
              <a:ext uri="{FF2B5EF4-FFF2-40B4-BE49-F238E27FC236}">
                <a16:creationId xmlns:a16="http://schemas.microsoft.com/office/drawing/2014/main" id="{33E149B0-A939-489E-931C-1CE5D187D866}"/>
              </a:ext>
            </a:extLst>
          </p:cNvPr>
          <p:cNvGrpSpPr/>
          <p:nvPr/>
        </p:nvGrpSpPr>
        <p:grpSpPr>
          <a:xfrm>
            <a:off x="400778" y="6046172"/>
            <a:ext cx="9056388" cy="667427"/>
            <a:chOff x="-79875" y="5675199"/>
            <a:chExt cx="9399493" cy="720097"/>
          </a:xfrm>
        </p:grpSpPr>
        <p:sp>
          <p:nvSpPr>
            <p:cNvPr id="16" name="角丸四角形 19">
              <a:extLst>
                <a:ext uri="{FF2B5EF4-FFF2-40B4-BE49-F238E27FC236}">
                  <a16:creationId xmlns:a16="http://schemas.microsoft.com/office/drawing/2014/main" id="{C002E220-63CD-4C31-B500-5DF4C074E625}"/>
                </a:ext>
              </a:extLst>
            </p:cNvPr>
            <p:cNvSpPr/>
            <p:nvPr/>
          </p:nvSpPr>
          <p:spPr>
            <a:xfrm>
              <a:off x="-79875" y="5728791"/>
              <a:ext cx="1127636" cy="641963"/>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200" b="1" dirty="0">
                  <a:solidFill>
                    <a:schemeClr val="bg1"/>
                  </a:solidFill>
                </a:rPr>
                <a:t>現状</a:t>
              </a:r>
              <a:r>
                <a:rPr kumimoji="1" lang="ja-JP" altLang="en-US" sz="1200" baseline="0" dirty="0">
                  <a:latin typeface="+mn-ea"/>
                  <a:ea typeface="+mn-ea"/>
                </a:rPr>
                <a:t>･</a:t>
              </a:r>
              <a:r>
                <a:rPr kumimoji="1" lang="ja-JP" altLang="en-US" sz="1200" b="1" dirty="0">
                  <a:solidFill>
                    <a:schemeClr val="bg1"/>
                  </a:solidFill>
                </a:rPr>
                <a:t>課題</a:t>
              </a:r>
              <a:endParaRPr kumimoji="1" lang="en-US" altLang="ja-JP" sz="12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0">
              <a:extLst>
                <a:ext uri="{FF2B5EF4-FFF2-40B4-BE49-F238E27FC236}">
                  <a16:creationId xmlns:a16="http://schemas.microsoft.com/office/drawing/2014/main" id="{DA8F9A48-AC03-45C3-A808-36CD8C9A41E5}"/>
                </a:ext>
              </a:extLst>
            </p:cNvPr>
            <p:cNvSpPr/>
            <p:nvPr/>
          </p:nvSpPr>
          <p:spPr>
            <a:xfrm>
              <a:off x="1047761" y="5675199"/>
              <a:ext cx="8271857" cy="720097"/>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050" b="1" baseline="0" dirty="0">
                  <a:solidFill>
                    <a:schemeClr val="tx1"/>
                  </a:solidFill>
                  <a:latin typeface="+mn-ea"/>
                  <a:ea typeface="+mn-ea"/>
                </a:rPr>
                <a:t>◆ 市町村における自主組織に対する取組み支援や、事業者等における「健康経営」の普及促進をはじめ、地域の活動団体等による健康づくりへの取組みなど、公民の多様な主体の連携・協働により、府民の健康づくりを社会全体で支える環境整備に取り組んでいくことが必要です。</a:t>
              </a:r>
            </a:p>
          </p:txBody>
        </p:sp>
      </p:grpSp>
      <p:sp>
        <p:nvSpPr>
          <p:cNvPr id="23" name="角丸四角形 47">
            <a:extLst>
              <a:ext uri="{FF2B5EF4-FFF2-40B4-BE49-F238E27FC236}">
                <a16:creationId xmlns:a16="http://schemas.microsoft.com/office/drawing/2014/main" id="{2074A986-4F5D-40EC-AF70-7EC85DF8DB3C}"/>
              </a:ext>
            </a:extLst>
          </p:cNvPr>
          <p:cNvSpPr/>
          <p:nvPr/>
        </p:nvSpPr>
        <p:spPr>
          <a:xfrm>
            <a:off x="6740855" y="2135569"/>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71191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9523412" y="6546852"/>
            <a:ext cx="375961" cy="288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58</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6" name="表 5">
            <a:extLst>
              <a:ext uri="{FF2B5EF4-FFF2-40B4-BE49-F238E27FC236}">
                <a16:creationId xmlns:a16="http://schemas.microsoft.com/office/drawing/2014/main" id="{7A4B6572-F078-4387-90FC-836CB4E5ECB2}"/>
              </a:ext>
            </a:extLst>
          </p:cNvPr>
          <p:cNvGraphicFramePr>
            <a:graphicFrameLocks noGrp="1"/>
          </p:cNvGraphicFramePr>
          <p:nvPr>
            <p:extLst>
              <p:ext uri="{D42A27DB-BD31-4B8C-83A1-F6EECF244321}">
                <p14:modId xmlns:p14="http://schemas.microsoft.com/office/powerpoint/2010/main" val="2398471475"/>
              </p:ext>
            </p:extLst>
          </p:nvPr>
        </p:nvGraphicFramePr>
        <p:xfrm>
          <a:off x="295244" y="299647"/>
          <a:ext cx="9315511" cy="6247205"/>
        </p:xfrm>
        <a:graphic>
          <a:graphicData uri="http://schemas.openxmlformats.org/drawingml/2006/table">
            <a:tbl>
              <a:tblPr firstRow="1" bandRow="1">
                <a:tableStyleId>{5C22544A-7EE6-4342-B048-85BDC9FD1C3A}</a:tableStyleId>
              </a:tblPr>
              <a:tblGrid>
                <a:gridCol w="1051751">
                  <a:extLst>
                    <a:ext uri="{9D8B030D-6E8A-4147-A177-3AD203B41FA5}">
                      <a16:colId xmlns:a16="http://schemas.microsoft.com/office/drawing/2014/main" val="528851062"/>
                    </a:ext>
                  </a:extLst>
                </a:gridCol>
                <a:gridCol w="8263760">
                  <a:extLst>
                    <a:ext uri="{9D8B030D-6E8A-4147-A177-3AD203B41FA5}">
                      <a16:colId xmlns:a16="http://schemas.microsoft.com/office/drawing/2014/main" val="89849022"/>
                    </a:ext>
                  </a:extLst>
                </a:gridCol>
              </a:tblGrid>
              <a:tr h="6247205">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市町村の健康格差の縮小</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■（再掲）</a:t>
                      </a:r>
                      <a:r>
                        <a:rPr kumimoji="1" lang="en-US" altLang="ja-JP" sz="1100" b="0" strike="noStrike" baseline="0" dirty="0">
                          <a:solidFill>
                            <a:schemeClr val="tx1"/>
                          </a:solidFill>
                          <a:latin typeface="+mn-ea"/>
                          <a:ea typeface="+mn-ea"/>
                        </a:rPr>
                        <a:t>NDB</a:t>
                      </a:r>
                      <a:r>
                        <a:rPr kumimoji="1" lang="ja-JP" altLang="en-US" sz="1100" b="0" strike="noStrike" baseline="0" dirty="0">
                          <a:solidFill>
                            <a:schemeClr val="tx1"/>
                          </a:solidFill>
                          <a:latin typeface="+mn-ea"/>
                          <a:ea typeface="+mn-ea"/>
                        </a:rPr>
                        <a:t>に収載の特定健診情報（令和</a:t>
                      </a:r>
                      <a:r>
                        <a:rPr kumimoji="1" lang="en-US" altLang="ja-JP" sz="1100" b="0" strike="noStrike" baseline="0" dirty="0">
                          <a:solidFill>
                            <a:schemeClr val="tx1"/>
                          </a:solidFill>
                          <a:latin typeface="+mn-ea"/>
                          <a:ea typeface="+mn-ea"/>
                        </a:rPr>
                        <a:t>3</a:t>
                      </a:r>
                      <a:r>
                        <a:rPr kumimoji="1" lang="ja-JP" altLang="en-US" sz="1100" b="0" strike="noStrike" baseline="0" dirty="0">
                          <a:solidFill>
                            <a:schemeClr val="tx1"/>
                          </a:solidFill>
                          <a:latin typeface="+mn-ea"/>
                          <a:ea typeface="+mn-ea"/>
                        </a:rPr>
                        <a:t>年）等の健康医療情報を地域ごとに見える化して、保健所・市町村等に提供し、地域の保健事業を支援　</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　・地域健康カルテ公表（令和</a:t>
                      </a:r>
                      <a:r>
                        <a:rPr kumimoji="1" lang="en-US" altLang="ja-JP" sz="1100" b="0" strike="noStrike" baseline="0" dirty="0">
                          <a:solidFill>
                            <a:schemeClr val="tx1"/>
                          </a:solidFill>
                          <a:latin typeface="+mn-ea"/>
                          <a:ea typeface="+mn-ea"/>
                        </a:rPr>
                        <a:t>8</a:t>
                      </a:r>
                      <a:r>
                        <a:rPr kumimoji="1" lang="ja-JP" altLang="en-US" sz="1100" b="0" strike="noStrike" baseline="0" dirty="0">
                          <a:solidFill>
                            <a:schemeClr val="tx1"/>
                          </a:solidFill>
                          <a:latin typeface="+mn-ea"/>
                          <a:ea typeface="+mn-ea"/>
                        </a:rPr>
                        <a:t>年</a:t>
                      </a:r>
                      <a:r>
                        <a:rPr kumimoji="1" lang="en-US" altLang="ja-JP" sz="1100" b="0" strike="noStrike" baseline="0" dirty="0">
                          <a:solidFill>
                            <a:schemeClr val="tx1"/>
                          </a:solidFill>
                          <a:latin typeface="+mn-ea"/>
                          <a:ea typeface="+mn-ea"/>
                        </a:rPr>
                        <a:t>3</a:t>
                      </a:r>
                      <a:r>
                        <a:rPr kumimoji="1" lang="ja-JP" altLang="en-US" sz="1100" b="0" strike="noStrike" baseline="0" dirty="0">
                          <a:solidFill>
                            <a:schemeClr val="tx1"/>
                          </a:solidFill>
                          <a:latin typeface="+mn-ea"/>
                          <a:ea typeface="+mn-ea"/>
                        </a:rPr>
                        <a:t>月）</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　・大阪府健康データダッシュボード公表（令和</a:t>
                      </a:r>
                      <a:r>
                        <a:rPr kumimoji="1" lang="en-US" altLang="ja-JP" sz="1100" b="0" strike="noStrike" baseline="0" dirty="0">
                          <a:solidFill>
                            <a:schemeClr val="tx1"/>
                          </a:solidFill>
                          <a:latin typeface="+mn-ea"/>
                          <a:ea typeface="+mn-ea"/>
                        </a:rPr>
                        <a:t>8</a:t>
                      </a:r>
                      <a:r>
                        <a:rPr kumimoji="1" lang="ja-JP" altLang="en-US" sz="1100" b="0" strike="noStrike" baseline="0" dirty="0">
                          <a:solidFill>
                            <a:schemeClr val="tx1"/>
                          </a:solidFill>
                          <a:latin typeface="+mn-ea"/>
                          <a:ea typeface="+mn-ea"/>
                        </a:rPr>
                        <a:t>年</a:t>
                      </a:r>
                      <a:r>
                        <a:rPr kumimoji="1" lang="en-US" altLang="ja-JP" sz="1100" b="0" strike="noStrike" baseline="0" dirty="0">
                          <a:solidFill>
                            <a:schemeClr val="tx1"/>
                          </a:solidFill>
                          <a:latin typeface="+mn-ea"/>
                          <a:ea typeface="+mn-ea"/>
                        </a:rPr>
                        <a:t>3</a:t>
                      </a:r>
                      <a:r>
                        <a:rPr kumimoji="1" lang="ja-JP" altLang="en-US" sz="1100" b="0" strike="noStrike" baseline="0" dirty="0">
                          <a:solidFill>
                            <a:schemeClr val="tx1"/>
                          </a:solidFill>
                          <a:latin typeface="+mn-ea"/>
                          <a:ea typeface="+mn-ea"/>
                        </a:rPr>
                        <a:t>月） </a:t>
                      </a:r>
                      <a:endParaRPr kumimoji="1" lang="ja-JP" altLang="en-US"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■地域診断シートや地域差見える化支援ツールを活用し、市町村のデータ分析結果を踏まえた保健事業の推進を図る、データヘルス推進セミナーを開催</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全</a:t>
                      </a:r>
                      <a:r>
                        <a:rPr kumimoji="1" lang="en-US" altLang="ja-JP" sz="1100" b="0" baseline="0" dirty="0">
                          <a:solidFill>
                            <a:schemeClr val="tx1"/>
                          </a:solidFill>
                          <a:latin typeface="+mn-ea"/>
                          <a:ea typeface="+mn-ea"/>
                        </a:rPr>
                        <a:t>4</a:t>
                      </a:r>
                      <a:r>
                        <a:rPr kumimoji="1" lang="ja-JP" altLang="en-US" sz="1100" b="0" baseline="0" dirty="0">
                          <a:solidFill>
                            <a:schemeClr val="tx1"/>
                          </a:solidFill>
                          <a:latin typeface="+mn-ea"/>
                          <a:ea typeface="+mn-ea"/>
                        </a:rPr>
                        <a:t>回実施</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■介入支援事業において、見える化を図り、介入市の地域分析等を実施</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新規支援</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ポータルサイトの活用し、健活データページにおいて、健康指標（平均寿命・健康寿命・特定健診受診率・がん検診受診率等）の市町村別グラフでわかりやすく掲載。また、府民の健康医療情報データをとりまとめ、見える化した資料等を公表←（大阪府健康データダッシュボード・地域健康カルテの</a:t>
                      </a:r>
                      <a:r>
                        <a:rPr kumimoji="1" lang="en-US" altLang="ja-JP" sz="1100" b="0" baseline="0" dirty="0">
                          <a:solidFill>
                            <a:schemeClr val="tx1"/>
                          </a:solidFill>
                          <a:latin typeface="+mn-ea"/>
                          <a:ea typeface="+mn-ea"/>
                        </a:rPr>
                        <a:t>HP</a:t>
                      </a:r>
                      <a:r>
                        <a:rPr kumimoji="1" lang="ja-JP" altLang="en-US" sz="1100" b="0" baseline="0" dirty="0">
                          <a:solidFill>
                            <a:schemeClr val="tx1"/>
                          </a:solidFill>
                          <a:latin typeface="+mn-ea"/>
                          <a:ea typeface="+mn-ea"/>
                        </a:rPr>
                        <a:t>）</a:t>
                      </a:r>
                    </a:p>
                    <a:p>
                      <a:pPr marL="174625" indent="-174625">
                        <a:lnSpc>
                          <a:spcPct val="100000"/>
                        </a:lnSpc>
                      </a:pPr>
                      <a:endParaRPr kumimoji="1" lang="en-US" altLang="ja-JP" sz="110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職域における健康づくり</a:t>
                      </a:r>
                      <a:r>
                        <a:rPr kumimoji="1" lang="en-US" altLang="ja-JP" sz="1100" baseline="0" dirty="0">
                          <a:solidFill>
                            <a:schemeClr val="tx1"/>
                          </a:solidFill>
                          <a:latin typeface="+mn-ea"/>
                          <a:ea typeface="+mn-ea"/>
                        </a:rPr>
                        <a:t>》</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■府内大学・短期大学のキャリアセンター等を対象に「健康経営」に関するアンケートを実施</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■（再掲）中小企業経営者、労務管理者を対象とした「健康経営セミナー」（全</a:t>
                      </a:r>
                      <a:r>
                        <a:rPr kumimoji="1" lang="en-US" altLang="ja-JP" sz="1100" b="0" strike="noStrike" baseline="0" dirty="0">
                          <a:solidFill>
                            <a:schemeClr val="tx1"/>
                          </a:solidFill>
                          <a:latin typeface="+mn-ea"/>
                          <a:ea typeface="+mn-ea"/>
                        </a:rPr>
                        <a:t>2</a:t>
                      </a:r>
                      <a:r>
                        <a:rPr kumimoji="1" lang="ja-JP" altLang="en-US" sz="1100" b="0" strike="noStrike" baseline="0" dirty="0">
                          <a:solidFill>
                            <a:schemeClr val="tx1"/>
                          </a:solidFill>
                          <a:latin typeface="+mn-ea"/>
                          <a:ea typeface="+mn-ea"/>
                        </a:rPr>
                        <a:t>回・会場、オンラインのハイブリット開催）」を開催</a:t>
                      </a:r>
                      <a:r>
                        <a:rPr kumimoji="1" lang="en-US" altLang="ja-JP" sz="1100" b="0" strike="noStrike" baseline="0" dirty="0">
                          <a:solidFill>
                            <a:schemeClr val="tx1"/>
                          </a:solidFill>
                          <a:latin typeface="+mn-ea"/>
                          <a:ea typeface="+mn-ea"/>
                        </a:rPr>
                        <a:t>【</a:t>
                      </a:r>
                      <a:r>
                        <a:rPr kumimoji="1" lang="ja-JP" altLang="en-US" sz="1100" b="0" strike="noStrike" baseline="0" dirty="0">
                          <a:solidFill>
                            <a:schemeClr val="tx1"/>
                          </a:solidFill>
                          <a:latin typeface="+mn-ea"/>
                          <a:ea typeface="+mn-ea"/>
                        </a:rPr>
                        <a:t>第</a:t>
                      </a:r>
                      <a:r>
                        <a:rPr kumimoji="1" lang="en-US" altLang="ja-JP" sz="1100" b="0" strike="noStrike" baseline="0" dirty="0">
                          <a:solidFill>
                            <a:schemeClr val="tx1"/>
                          </a:solidFill>
                          <a:latin typeface="+mn-ea"/>
                          <a:ea typeface="+mn-ea"/>
                        </a:rPr>
                        <a:t>1</a:t>
                      </a:r>
                      <a:r>
                        <a:rPr kumimoji="1" lang="ja-JP" altLang="en-US" sz="1100" b="0" strike="noStrike" baseline="0" dirty="0">
                          <a:solidFill>
                            <a:schemeClr val="tx1"/>
                          </a:solidFill>
                          <a:latin typeface="+mn-ea"/>
                          <a:ea typeface="+mn-ea"/>
                        </a:rPr>
                        <a:t>回：</a:t>
                      </a:r>
                      <a:r>
                        <a:rPr kumimoji="1" lang="en-US" altLang="ja-JP" sz="1100" b="0" strike="noStrike" baseline="0" dirty="0">
                          <a:solidFill>
                            <a:schemeClr val="tx1"/>
                          </a:solidFill>
                          <a:latin typeface="+mn-ea"/>
                          <a:ea typeface="+mn-ea"/>
                        </a:rPr>
                        <a:t>8/5</a:t>
                      </a:r>
                      <a:r>
                        <a:rPr kumimoji="1" lang="ja-JP" altLang="en-US" sz="1100" b="0" strike="noStrike" baseline="0" dirty="0">
                          <a:solidFill>
                            <a:schemeClr val="tx1"/>
                          </a:solidFill>
                          <a:latin typeface="+mn-ea"/>
                          <a:ea typeface="+mn-ea"/>
                        </a:rPr>
                        <a:t>開催　</a:t>
                      </a:r>
                      <a:r>
                        <a:rPr kumimoji="1" lang="en-US" altLang="ja-JP" sz="1100" b="0" strike="noStrike" baseline="0" dirty="0">
                          <a:solidFill>
                            <a:schemeClr val="tx1"/>
                          </a:solidFill>
                          <a:latin typeface="+mn-ea"/>
                          <a:ea typeface="+mn-ea"/>
                        </a:rPr>
                        <a:t>362</a:t>
                      </a:r>
                      <a:r>
                        <a:rPr kumimoji="1" lang="ja-JP" altLang="en-US" sz="1100" b="0" strike="noStrike" baseline="0" dirty="0">
                          <a:solidFill>
                            <a:schemeClr val="tx1"/>
                          </a:solidFill>
                          <a:latin typeface="+mn-ea"/>
                          <a:ea typeface="+mn-ea"/>
                        </a:rPr>
                        <a:t>人参加、第</a:t>
                      </a:r>
                      <a:r>
                        <a:rPr kumimoji="1" lang="en-US" altLang="ja-JP" sz="1100" b="0" strike="noStrike" baseline="0" dirty="0">
                          <a:solidFill>
                            <a:schemeClr val="tx1"/>
                          </a:solidFill>
                          <a:latin typeface="+mn-ea"/>
                          <a:ea typeface="+mn-ea"/>
                        </a:rPr>
                        <a:t>2</a:t>
                      </a:r>
                      <a:r>
                        <a:rPr kumimoji="1" lang="ja-JP" altLang="en-US" sz="1100" b="0" strike="noStrike" baseline="0" dirty="0">
                          <a:solidFill>
                            <a:schemeClr val="tx1"/>
                          </a:solidFill>
                          <a:latin typeface="+mn-ea"/>
                          <a:ea typeface="+mn-ea"/>
                        </a:rPr>
                        <a:t>回：</a:t>
                      </a:r>
                      <a:r>
                        <a:rPr kumimoji="1" lang="en-US" altLang="ja-JP" sz="1100" b="0" strike="noStrike" baseline="0" dirty="0">
                          <a:solidFill>
                            <a:schemeClr val="tx1"/>
                          </a:solidFill>
                          <a:latin typeface="+mn-ea"/>
                          <a:ea typeface="+mn-ea"/>
                        </a:rPr>
                        <a:t>9/30</a:t>
                      </a:r>
                      <a:r>
                        <a:rPr kumimoji="1" lang="ja-JP" altLang="en-US" sz="1100" b="0" strike="noStrike" baseline="0" dirty="0">
                          <a:solidFill>
                            <a:schemeClr val="tx1"/>
                          </a:solidFill>
                          <a:latin typeface="+mn-ea"/>
                          <a:ea typeface="+mn-ea"/>
                        </a:rPr>
                        <a:t>開催　</a:t>
                      </a:r>
                      <a:r>
                        <a:rPr kumimoji="1" lang="en-US" altLang="ja-JP" sz="1100" b="0" strike="noStrike" baseline="0" dirty="0">
                          <a:solidFill>
                            <a:schemeClr val="tx1"/>
                          </a:solidFill>
                          <a:latin typeface="+mn-ea"/>
                          <a:ea typeface="+mn-ea"/>
                        </a:rPr>
                        <a:t>439</a:t>
                      </a:r>
                      <a:r>
                        <a:rPr kumimoji="1" lang="ja-JP" altLang="en-US" sz="1100" b="0" strike="noStrike" baseline="0" dirty="0">
                          <a:solidFill>
                            <a:schemeClr val="tx1"/>
                          </a:solidFill>
                          <a:latin typeface="+mn-ea"/>
                          <a:ea typeface="+mn-ea"/>
                        </a:rPr>
                        <a:t>人参加</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■保健所圏域地域職域連携推進事業において、有識者支援を実施</a:t>
                      </a:r>
                      <a:r>
                        <a:rPr kumimoji="1" lang="en-US" altLang="ja-JP" sz="1100" b="0" strike="noStrike" baseline="0" dirty="0">
                          <a:solidFill>
                            <a:schemeClr val="tx1"/>
                          </a:solidFill>
                          <a:latin typeface="+mn-ea"/>
                          <a:ea typeface="+mn-ea"/>
                        </a:rPr>
                        <a:t>【6</a:t>
                      </a:r>
                      <a:r>
                        <a:rPr kumimoji="1" lang="ja-JP" altLang="en-US" sz="1100" b="0" strike="noStrike" baseline="0" dirty="0">
                          <a:solidFill>
                            <a:schemeClr val="tx1"/>
                          </a:solidFill>
                          <a:latin typeface="+mn-ea"/>
                          <a:ea typeface="+mn-ea"/>
                        </a:rPr>
                        <a:t>圏域</a:t>
                      </a:r>
                      <a:r>
                        <a:rPr kumimoji="1" lang="en-US" altLang="ja-JP" sz="1100" b="0" strike="noStrike" baseline="0" dirty="0">
                          <a:solidFill>
                            <a:schemeClr val="tx1"/>
                          </a:solidFill>
                          <a:latin typeface="+mn-ea"/>
                          <a:ea typeface="+mn-ea"/>
                        </a:rPr>
                        <a:t>】</a:t>
                      </a:r>
                      <a:endParaRPr kumimoji="1" lang="en-US" altLang="ja-JP" sz="1100" b="0" strike="sng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■府民の主体的な健康意識の向上と実践を促す「おおさか健活マイレージ　アスマイル」を府内全市町村において展開</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今年度目標会員数：</a:t>
                      </a:r>
                      <a:r>
                        <a:rPr kumimoji="1" lang="en-US" altLang="ja-JP" sz="1100" b="0" baseline="0" dirty="0">
                          <a:solidFill>
                            <a:schemeClr val="tx1"/>
                          </a:solidFill>
                          <a:latin typeface="+mn-ea"/>
                          <a:ea typeface="+mn-ea"/>
                        </a:rPr>
                        <a:t>70</a:t>
                      </a:r>
                      <a:r>
                        <a:rPr kumimoji="1" lang="ja-JP" altLang="en-US" sz="1100" b="0" baseline="0" dirty="0">
                          <a:solidFill>
                            <a:schemeClr val="tx1"/>
                          </a:solidFill>
                          <a:latin typeface="+mn-ea"/>
                          <a:ea typeface="+mn-ea"/>
                        </a:rPr>
                        <a:t>万人　実績：</a:t>
                      </a:r>
                      <a:r>
                        <a:rPr kumimoji="1" lang="en-US" altLang="ja-JP" sz="1100" b="0" baseline="0" dirty="0">
                          <a:solidFill>
                            <a:schemeClr val="tx1"/>
                          </a:solidFill>
                          <a:latin typeface="+mn-ea"/>
                          <a:ea typeface="+mn-ea"/>
                        </a:rPr>
                        <a:t>50</a:t>
                      </a:r>
                      <a:r>
                        <a:rPr kumimoji="1" lang="ja-JP" altLang="en-US" sz="1100" b="0" baseline="0" dirty="0">
                          <a:solidFill>
                            <a:schemeClr val="tx1"/>
                          </a:solidFill>
                          <a:latin typeface="+mn-ea"/>
                          <a:ea typeface="+mn-ea"/>
                        </a:rPr>
                        <a:t>万人（令和</a:t>
                      </a:r>
                      <a:r>
                        <a:rPr kumimoji="1" lang="en-US" altLang="ja-JP" sz="1100" b="0" baseline="0" dirty="0">
                          <a:solidFill>
                            <a:schemeClr val="tx1"/>
                          </a:solidFill>
                          <a:latin typeface="+mn-ea"/>
                          <a:ea typeface="+mn-ea"/>
                        </a:rPr>
                        <a:t>8</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月末現在）</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■（再掲）アスマイルについて、万博機運醸成と主体的な健康づくりに取り組む府民の増加をめざすため、</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「ミャクポ！」・「万博入場券」プレゼントキャンペーン</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「健康お年玉スマイルキャンペーン」を実施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■府内大学等のキャリアセンターを対象に、健康経営に関するアンケートを実施</a:t>
                      </a:r>
                    </a:p>
                    <a:p>
                      <a:pPr marL="174625" indent="-174625">
                        <a:lnSpc>
                          <a:spcPct val="100000"/>
                        </a:lnSpc>
                      </a:pP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自然に健康になれる環境づくり</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食品流通企業等と連携し、食育イベントや啓発を実施</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イベント：</a:t>
                      </a:r>
                      <a:r>
                        <a:rPr kumimoji="1" lang="en-US" altLang="ja-JP" sz="1100" b="1" baseline="0" dirty="0">
                          <a:solidFill>
                            <a:schemeClr val="tx1"/>
                          </a:solidFill>
                          <a:latin typeface="+mn-ea"/>
                          <a:ea typeface="+mn-ea"/>
                        </a:rPr>
                        <a:t>9/21</a:t>
                      </a:r>
                      <a:r>
                        <a:rPr kumimoji="1" lang="ja-JP" altLang="en-US" sz="1100" b="1" baseline="0" dirty="0">
                          <a:solidFill>
                            <a:schemeClr val="tx1"/>
                          </a:solidFill>
                          <a:latin typeface="+mn-ea"/>
                          <a:ea typeface="+mn-ea"/>
                        </a:rPr>
                        <a:t>開催</a:t>
                      </a:r>
                      <a:r>
                        <a:rPr kumimoji="1" lang="en-US" altLang="ja-JP" sz="1100" b="1" baseline="0" dirty="0">
                          <a:solidFill>
                            <a:schemeClr val="tx1"/>
                          </a:solidFill>
                          <a:latin typeface="+mn-ea"/>
                          <a:ea typeface="+mn-ea"/>
                        </a:rPr>
                        <a:t>217</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2/1</a:t>
                      </a:r>
                      <a:r>
                        <a:rPr kumimoji="1" lang="ja-JP" altLang="en-US" sz="1100" b="1" baseline="0" dirty="0">
                          <a:solidFill>
                            <a:schemeClr val="tx1"/>
                          </a:solidFill>
                          <a:latin typeface="+mn-ea"/>
                          <a:ea typeface="+mn-ea"/>
                        </a:rPr>
                        <a:t>開催</a:t>
                      </a:r>
                      <a:r>
                        <a:rPr kumimoji="1" lang="en-US" altLang="ja-JP" sz="1100" b="1" baseline="0" dirty="0">
                          <a:solidFill>
                            <a:schemeClr val="tx1"/>
                          </a:solidFill>
                          <a:latin typeface="+mn-ea"/>
                          <a:ea typeface="+mn-ea"/>
                        </a:rPr>
                        <a:t>176</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p>
                    <a:p>
                      <a:pPr marL="174625" indent="-174625">
                        <a:lnSpc>
                          <a:spcPct val="100000"/>
                        </a:lnSpc>
                      </a:pP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店内啓発：</a:t>
                      </a:r>
                      <a:r>
                        <a:rPr kumimoji="1" lang="en-US" altLang="ja-JP" sz="1100" b="1" baseline="0" dirty="0">
                          <a:solidFill>
                            <a:schemeClr val="tx1"/>
                          </a:solidFill>
                          <a:latin typeface="+mn-ea"/>
                          <a:ea typeface="+mn-ea"/>
                        </a:rPr>
                        <a:t>9/1</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30 </a:t>
                      </a:r>
                      <a:r>
                        <a:rPr kumimoji="1" lang="ja-JP" altLang="en-US" sz="1100" b="1" baseline="0" dirty="0">
                          <a:solidFill>
                            <a:schemeClr val="tx1"/>
                          </a:solidFill>
                          <a:latin typeface="+mn-ea"/>
                          <a:ea typeface="+mn-ea"/>
                        </a:rPr>
                        <a:t>２社</a:t>
                      </a:r>
                      <a:r>
                        <a:rPr kumimoji="1" lang="en-US" altLang="ja-JP" sz="1100" b="1" baseline="0" dirty="0">
                          <a:solidFill>
                            <a:schemeClr val="tx1"/>
                          </a:solidFill>
                          <a:latin typeface="+mn-ea"/>
                          <a:ea typeface="+mn-ea"/>
                        </a:rPr>
                        <a:t>81</a:t>
                      </a:r>
                      <a:r>
                        <a:rPr kumimoji="1" lang="ja-JP" altLang="en-US" sz="1100" b="1" baseline="0" dirty="0">
                          <a:solidFill>
                            <a:schemeClr val="tx1"/>
                          </a:solidFill>
                          <a:latin typeface="+mn-ea"/>
                          <a:ea typeface="+mn-ea"/>
                        </a:rPr>
                        <a:t>店舗、</a:t>
                      </a:r>
                      <a:r>
                        <a:rPr kumimoji="1" lang="en-US" altLang="ja-JP" sz="1100" b="1" baseline="0" dirty="0">
                          <a:solidFill>
                            <a:schemeClr val="tx1"/>
                          </a:solidFill>
                          <a:latin typeface="+mn-ea"/>
                          <a:ea typeface="+mn-ea"/>
                        </a:rPr>
                        <a:t>1/12</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/23  1</a:t>
                      </a:r>
                      <a:r>
                        <a:rPr kumimoji="1" lang="ja-JP" altLang="en-US" sz="1100" b="1" baseline="0" dirty="0">
                          <a:solidFill>
                            <a:schemeClr val="tx1"/>
                          </a:solidFill>
                          <a:latin typeface="+mn-ea"/>
                          <a:ea typeface="+mn-ea"/>
                        </a:rPr>
                        <a:t>社</a:t>
                      </a:r>
                      <a:r>
                        <a:rPr kumimoji="1" lang="en-US" altLang="ja-JP" sz="1100" b="1" baseline="0" dirty="0">
                          <a:solidFill>
                            <a:schemeClr val="tx1"/>
                          </a:solidFill>
                          <a:latin typeface="+mn-ea"/>
                          <a:ea typeface="+mn-ea"/>
                        </a:rPr>
                        <a:t>22</a:t>
                      </a:r>
                      <a:r>
                        <a:rPr kumimoji="1" lang="ja-JP" altLang="en-US" sz="1100" b="1" baseline="0" dirty="0">
                          <a:solidFill>
                            <a:schemeClr val="tx1"/>
                          </a:solidFill>
                          <a:latin typeface="+mn-ea"/>
                          <a:ea typeface="+mn-ea"/>
                        </a:rPr>
                        <a:t>店舗</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■総合型地域スポーツクラブ活動促進事業について、登録・認証制度の審査会への協力や各市町村やクラブからの問い合わせに応じた助言等を実施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■自転車ネットワーク計画策定の働きかけを行った市町村に対し、計画策定に向けた取組み状況のヒアリングを実施。また、交通安全対策連絡調整会議などを通じて、計画未策定の市町村への働きかけを実施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■府内</a:t>
                      </a:r>
                      <a:r>
                        <a:rPr kumimoji="1" lang="en-US" altLang="ja-JP" sz="1100" b="0" baseline="0" dirty="0">
                          <a:solidFill>
                            <a:schemeClr val="tx1"/>
                          </a:solidFill>
                          <a:latin typeface="+mn-ea"/>
                          <a:ea typeface="+mn-ea"/>
                        </a:rPr>
                        <a:t>4</a:t>
                      </a:r>
                      <a:r>
                        <a:rPr kumimoji="1" lang="ja-JP" altLang="en-US" sz="1100" b="0" baseline="0" dirty="0">
                          <a:solidFill>
                            <a:schemeClr val="tx1"/>
                          </a:solidFill>
                          <a:latin typeface="+mn-ea"/>
                          <a:ea typeface="+mn-ea"/>
                        </a:rPr>
                        <a:t>つの広域サイクルラインを活用し、府内外からの多くの来阪者が快適に府内各地の周遊できる環境を整備するため、近隣府県や市町村との広域連携による自転車を活用したまちづくりを推進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■うめきた</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期区域において、都市公園整備工事を実施</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Tree>
    <p:extLst>
      <p:ext uri="{BB962C8B-B14F-4D97-AF65-F5344CB8AC3E}">
        <p14:creationId xmlns:p14="http://schemas.microsoft.com/office/powerpoint/2010/main" val="316304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2182636008"/>
              </p:ext>
            </p:extLst>
          </p:nvPr>
        </p:nvGraphicFramePr>
        <p:xfrm>
          <a:off x="468793" y="325645"/>
          <a:ext cx="8928000" cy="27902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053998">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100" b="1" u="sng" baseline="0" dirty="0">
                          <a:solidFill>
                            <a:schemeClr val="tx1"/>
                          </a:solidFill>
                          <a:latin typeface="+mn-ea"/>
                          <a:ea typeface="+mn-ea"/>
                        </a:rPr>
                        <a:t>《</a:t>
                      </a:r>
                      <a:r>
                        <a:rPr kumimoji="1" lang="ja-JP" altLang="en-US" sz="1100" b="1" u="sng" baseline="0" dirty="0">
                          <a:solidFill>
                            <a:schemeClr val="tx1"/>
                          </a:solidFill>
                          <a:latin typeface="+mn-ea"/>
                          <a:ea typeface="+mn-ea"/>
                        </a:rPr>
                        <a:t>府民と社会とのつながりを重視した環境整備</a:t>
                      </a:r>
                      <a:r>
                        <a:rPr kumimoji="1" lang="en-US" altLang="ja-JP" sz="1100" b="1" u="sng" baseline="0" dirty="0">
                          <a:solidFill>
                            <a:schemeClr val="tx1"/>
                          </a:solidFill>
                          <a:latin typeface="+mn-ea"/>
                          <a:ea typeface="+mn-ea"/>
                        </a:rPr>
                        <a:t>》</a:t>
                      </a:r>
                    </a:p>
                    <a:p>
                      <a:pPr marL="174625" indent="-174625">
                        <a:lnSpc>
                          <a:spcPct val="100000"/>
                        </a:lnSpc>
                      </a:pP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（再掲）府内全大学を対象とした情報交換会を実施</a:t>
                      </a:r>
                      <a:r>
                        <a:rPr kumimoji="1" lang="en-US" altLang="ja-JP" sz="1100" b="0" baseline="0" dirty="0">
                          <a:solidFill>
                            <a:schemeClr val="tx1"/>
                          </a:solidFill>
                          <a:latin typeface="+mn-ea"/>
                          <a:ea typeface="+mn-ea"/>
                        </a:rPr>
                        <a:t>【15</a:t>
                      </a:r>
                      <a:r>
                        <a:rPr kumimoji="1" lang="ja-JP" altLang="en-US" sz="1100" b="0" baseline="0" dirty="0">
                          <a:solidFill>
                            <a:schemeClr val="tx1"/>
                          </a:solidFill>
                          <a:latin typeface="+mn-ea"/>
                          <a:ea typeface="+mn-ea"/>
                        </a:rPr>
                        <a:t>大学</a:t>
                      </a:r>
                      <a:r>
                        <a:rPr kumimoji="1" lang="en-US" altLang="ja-JP" sz="1100" b="0" baseline="0" dirty="0">
                          <a:solidFill>
                            <a:schemeClr val="tx1"/>
                          </a:solidFill>
                          <a:latin typeface="+mn-ea"/>
                          <a:ea typeface="+mn-ea"/>
                        </a:rPr>
                        <a:t>25</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15</a:t>
                      </a:r>
                      <a:r>
                        <a:rPr kumimoji="1" lang="ja-JP" altLang="en-US" sz="1100" b="0" baseline="0" dirty="0">
                          <a:solidFill>
                            <a:schemeClr val="tx1"/>
                          </a:solidFill>
                          <a:latin typeface="+mn-ea"/>
                          <a:ea typeface="+mn-ea"/>
                        </a:rPr>
                        <a:t>保健所</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（再掲）やせ・肥満に関するモデル事業として、学祭や健康診断等で体組成測定を実施し、測定結果に基づき管理栄養士から指導・助言を実施</a:t>
                      </a:r>
                      <a:r>
                        <a:rPr kumimoji="1" lang="en-US" altLang="ja-JP" sz="1100" b="0" baseline="0" dirty="0">
                          <a:solidFill>
                            <a:schemeClr val="tx1"/>
                          </a:solidFill>
                          <a:latin typeface="+mn-ea"/>
                          <a:ea typeface="+mn-ea"/>
                        </a:rPr>
                        <a:t>【5</a:t>
                      </a:r>
                      <a:r>
                        <a:rPr kumimoji="1" lang="ja-JP" altLang="en-US" sz="1100" b="0" baseline="0" dirty="0">
                          <a:solidFill>
                            <a:schemeClr val="tx1"/>
                          </a:solidFill>
                          <a:latin typeface="+mn-ea"/>
                          <a:ea typeface="+mn-ea"/>
                        </a:rPr>
                        <a:t>大学（計</a:t>
                      </a:r>
                      <a:r>
                        <a:rPr kumimoji="1" lang="en-US" altLang="ja-JP" sz="1100" b="0" baseline="0" dirty="0">
                          <a:solidFill>
                            <a:schemeClr val="tx1"/>
                          </a:solidFill>
                          <a:latin typeface="+mn-ea"/>
                          <a:ea typeface="+mn-ea"/>
                        </a:rPr>
                        <a:t>363</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endParaRPr kumimoji="1" lang="ja-JP" altLang="en-US"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「健康サポート薬局」の認知度を上げるため、「アスマイル」にて、健康サポート薬局の活用法や探し方を紹介したコラムの掲載及び府民を対象とした薬局に関するアンケート調査の実施</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健康サポート薬局の概要を含む啓発資材「かかりつけ薬剤師・薬局」を府内保健所及び本庁の窓口にて配布すると共に、関係団体に送付</a:t>
                      </a:r>
                    </a:p>
                    <a:p>
                      <a:pPr marL="174625" indent="-174625">
                        <a:lnSpc>
                          <a:spcPct val="100000"/>
                        </a:lnSpc>
                      </a:pPr>
                      <a:r>
                        <a:rPr kumimoji="1" lang="ja-JP" altLang="en-US" sz="1100" b="0" baseline="0" dirty="0">
                          <a:solidFill>
                            <a:schemeClr val="tx1"/>
                          </a:solidFill>
                          <a:latin typeface="+mn-ea"/>
                          <a:ea typeface="+mn-ea"/>
                        </a:rPr>
                        <a:t>■「薬と健康の週間」の期間に、府民向けイベント「府民のつどい」を開催し、健康サポート薬局・地域連携薬局・お薬手帳などについて啓発資材の配布やおくすりクイズ大会などを実施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■団地集会所等を活用した健康教室でウォーキングイベントや健康相談を「まちかど保健室」として実施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■住民運営の「通いの場」での専門職による運動や栄養・口腔機能等に関する支援により、地域活動に参加しながら介護予防ができる体制づくりへの支援</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■構成員の高齢化により事務手続き面等で課題を有する老人クラブをサポートすることにより、地域の支え合い・助け合い活動の継続・活性化を支援</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■全国健康福祉祭への大阪府代表選手派遣数</a:t>
                      </a:r>
                      <a:r>
                        <a:rPr kumimoji="1" lang="en-US" altLang="ja-JP" sz="1100" b="0" baseline="0" dirty="0">
                          <a:solidFill>
                            <a:schemeClr val="tx1"/>
                          </a:solidFill>
                          <a:latin typeface="+mn-ea"/>
                          <a:ea typeface="+mn-ea"/>
                        </a:rPr>
                        <a:t>【103</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59</a:t>
            </a:fld>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5" name="表 4">
            <a:extLst>
              <a:ext uri="{FF2B5EF4-FFF2-40B4-BE49-F238E27FC236}">
                <a16:creationId xmlns:a16="http://schemas.microsoft.com/office/drawing/2014/main" id="{C2AF4E6C-1369-4DBD-80FD-4235AFECE44B}"/>
              </a:ext>
            </a:extLst>
          </p:cNvPr>
          <p:cNvGraphicFramePr>
            <a:graphicFrameLocks noGrp="1"/>
          </p:cNvGraphicFramePr>
          <p:nvPr>
            <p:extLst>
              <p:ext uri="{D42A27DB-BD31-4B8C-83A1-F6EECF244321}">
                <p14:modId xmlns:p14="http://schemas.microsoft.com/office/powerpoint/2010/main" val="3928258233"/>
              </p:ext>
            </p:extLst>
          </p:nvPr>
        </p:nvGraphicFramePr>
        <p:xfrm>
          <a:off x="468793" y="3115885"/>
          <a:ext cx="8928000" cy="22873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31474298"/>
                    </a:ext>
                  </a:extLst>
                </a:gridCol>
                <a:gridCol w="7920000">
                  <a:extLst>
                    <a:ext uri="{9D8B030D-6E8A-4147-A177-3AD203B41FA5}">
                      <a16:colId xmlns:a16="http://schemas.microsoft.com/office/drawing/2014/main" val="310862319"/>
                    </a:ext>
                  </a:extLst>
                </a:gridCol>
              </a:tblGrid>
              <a:tr h="222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最終予</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国民健康保険ヘルスアップ支援事業＜国保連合会と共に行う府域の地域診断事業＞（</a:t>
                      </a:r>
                      <a:r>
                        <a:rPr kumimoji="1" lang="en-US" altLang="ja-JP" sz="1100" b="0" baseline="0" dirty="0">
                          <a:solidFill>
                            <a:schemeClr val="tx1"/>
                          </a:solidFill>
                          <a:latin typeface="+mn-ea"/>
                          <a:ea typeface="+mn-ea"/>
                        </a:rPr>
                        <a:t>32,861</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健康格差の解決プログラム促進事業＜格差解決に向けた健康づくりの見える化事業＞（</a:t>
                      </a:r>
                      <a:r>
                        <a:rPr kumimoji="1" lang="en-US" altLang="ja-JP" sz="1100" b="0" baseline="0" dirty="0">
                          <a:solidFill>
                            <a:schemeClr val="tx1"/>
                          </a:solidFill>
                          <a:latin typeface="+mn-ea"/>
                          <a:ea typeface="+mn-ea"/>
                        </a:rPr>
                        <a:t>9,849</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健康格差の解決プログラム促進事業＜大阪府健康づくり実態調査＞（</a:t>
                      </a:r>
                      <a:r>
                        <a:rPr kumimoji="1" lang="en-US" altLang="ja-JP" sz="1100" b="0" baseline="0" dirty="0">
                          <a:solidFill>
                            <a:schemeClr val="tx1"/>
                          </a:solidFill>
                          <a:latin typeface="+mn-ea"/>
                          <a:ea typeface="+mn-ea"/>
                        </a:rPr>
                        <a:t>16,000</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健康・栄養対策費（政策）＜自然に健康になれる持続可能な食環境づくり＞（</a:t>
                      </a:r>
                      <a:r>
                        <a:rPr kumimoji="1" lang="en-US" altLang="ja-JP" sz="1100" b="0" baseline="0" dirty="0">
                          <a:solidFill>
                            <a:schemeClr val="tx1"/>
                          </a:solidFill>
                          <a:latin typeface="+mn-ea"/>
                          <a:ea typeface="+mn-ea"/>
                        </a:rPr>
                        <a:t>5,022</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ニュータウン再生事業（</a:t>
                      </a:r>
                      <a:r>
                        <a:rPr kumimoji="1" lang="en-US" altLang="ja-JP" sz="1100" b="0" baseline="0" dirty="0">
                          <a:solidFill>
                            <a:schemeClr val="tx1"/>
                          </a:solidFill>
                          <a:latin typeface="+mn-ea"/>
                          <a:ea typeface="+mn-ea"/>
                        </a:rPr>
                        <a:t>635</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広域サイクルルート連携事業（</a:t>
                      </a:r>
                      <a:r>
                        <a:rPr kumimoji="1" lang="en-US" altLang="ja-JP" sz="1100" b="0" baseline="0" dirty="0">
                          <a:solidFill>
                            <a:schemeClr val="tx1"/>
                          </a:solidFill>
                          <a:latin typeface="+mn-ea"/>
                          <a:ea typeface="+mn-ea"/>
                        </a:rPr>
                        <a:t>7,100</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うめきたまちづくり推進費（</a:t>
                      </a:r>
                      <a:r>
                        <a:rPr kumimoji="1" lang="en-US" altLang="ja-JP" sz="1100" b="0" baseline="0" dirty="0">
                          <a:solidFill>
                            <a:schemeClr val="tx1"/>
                          </a:solidFill>
                          <a:latin typeface="+mn-ea"/>
                          <a:ea typeface="+mn-ea"/>
                        </a:rPr>
                        <a:t>218,444</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1,773</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地域福祉・高齢者福祉交付金（</a:t>
                      </a:r>
                      <a:r>
                        <a:rPr kumimoji="1" lang="en-US" altLang="ja-JP" sz="1100" b="0" baseline="0" dirty="0">
                          <a:solidFill>
                            <a:schemeClr val="tx1"/>
                          </a:solidFill>
                          <a:latin typeface="+mn-ea"/>
                          <a:ea typeface="+mn-ea"/>
                        </a:rPr>
                        <a:t>901,598</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地域包括ケアシステム構築に資する人材育成・資質向上事業＜介護予防活動強化推進事業＞（</a:t>
                      </a:r>
                      <a:r>
                        <a:rPr kumimoji="1" lang="en-US" altLang="ja-JP" sz="1100" b="0" baseline="0" dirty="0">
                          <a:solidFill>
                            <a:schemeClr val="tx1"/>
                          </a:solidFill>
                          <a:latin typeface="+mn-ea"/>
                          <a:ea typeface="+mn-ea"/>
                        </a:rPr>
                        <a:t>21,705</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全国健康福祉祭派遣事業（</a:t>
                      </a:r>
                      <a:r>
                        <a:rPr kumimoji="1" lang="en-US" altLang="ja-JP" sz="1100" b="0" baseline="0" dirty="0">
                          <a:solidFill>
                            <a:schemeClr val="tx1"/>
                          </a:solidFill>
                          <a:latin typeface="+mn-ea"/>
                          <a:ea typeface="+mn-ea"/>
                        </a:rPr>
                        <a:t>14,673</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高齢者地域活動促進費（</a:t>
                      </a:r>
                      <a:r>
                        <a:rPr kumimoji="1" lang="en-US" altLang="ja-JP" sz="1100" b="0" baseline="0" dirty="0">
                          <a:solidFill>
                            <a:schemeClr val="tx1"/>
                          </a:solidFill>
                          <a:latin typeface="+mn-ea"/>
                          <a:ea typeface="+mn-ea"/>
                        </a:rPr>
                        <a:t>75,230</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老人クラブ事務手続き等支援事業（</a:t>
                      </a:r>
                      <a:r>
                        <a:rPr kumimoji="1" lang="en-US" altLang="ja-JP" sz="1100" b="0" baseline="0" dirty="0">
                          <a:solidFill>
                            <a:schemeClr val="tx1"/>
                          </a:solidFill>
                          <a:latin typeface="+mn-ea"/>
                          <a:ea typeface="+mn-ea"/>
                        </a:rPr>
                        <a:t>3,113</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278602"/>
                  </a:ext>
                </a:extLst>
              </a:tr>
            </a:tbl>
          </a:graphicData>
        </a:graphic>
      </p:graphicFrame>
      <p:graphicFrame>
        <p:nvGraphicFramePr>
          <p:cNvPr id="6" name="表 5">
            <a:extLst>
              <a:ext uri="{FF2B5EF4-FFF2-40B4-BE49-F238E27FC236}">
                <a16:creationId xmlns:a16="http://schemas.microsoft.com/office/drawing/2014/main" id="{76F798C0-4EC7-4D17-9830-D046DAEE2B23}"/>
              </a:ext>
            </a:extLst>
          </p:cNvPr>
          <p:cNvGraphicFramePr>
            <a:graphicFrameLocks noGrp="1"/>
          </p:cNvGraphicFramePr>
          <p:nvPr>
            <p:extLst>
              <p:ext uri="{D42A27DB-BD31-4B8C-83A1-F6EECF244321}">
                <p14:modId xmlns:p14="http://schemas.microsoft.com/office/powerpoint/2010/main" val="3015508728"/>
              </p:ext>
            </p:extLst>
          </p:nvPr>
        </p:nvGraphicFramePr>
        <p:xfrm>
          <a:off x="468793" y="5403205"/>
          <a:ext cx="8928000" cy="1022995"/>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22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a:solidFill>
                            <a:schemeClr val="bg1"/>
                          </a:solidFill>
                          <a:latin typeface="+mn-ea"/>
                          <a:ea typeface="+mn-ea"/>
                        </a:rPr>
                        <a:t>課題・必要な取組み</a:t>
                      </a:r>
                      <a:endParaRPr kumimoji="1" lang="ja-JP" altLang="en-US" sz="12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職域における健康づくり</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■職場における健康づくりの気運醸成</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■中小企業における健康経営の取組拡大</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baseline="0" dirty="0">
                          <a:solidFill>
                            <a:schemeClr val="tx1"/>
                          </a:solidFill>
                          <a:latin typeface="+mn-ea"/>
                          <a:ea typeface="+mn-ea"/>
                        </a:rPr>
                        <a:t>■健康アプリのリニューアル（令和</a:t>
                      </a:r>
                      <a:r>
                        <a:rPr kumimoji="1" lang="en-US" altLang="ja-JP" sz="1100" b="0" u="none" baseline="0" dirty="0">
                          <a:solidFill>
                            <a:schemeClr val="tx1"/>
                          </a:solidFill>
                          <a:latin typeface="+mn-ea"/>
                          <a:ea typeface="+mn-ea"/>
                        </a:rPr>
                        <a:t>9</a:t>
                      </a:r>
                      <a:r>
                        <a:rPr kumimoji="1" lang="ja-JP" altLang="en-US" sz="1100" b="0" u="none" baseline="0" dirty="0">
                          <a:solidFill>
                            <a:schemeClr val="tx1"/>
                          </a:solidFill>
                          <a:latin typeface="+mn-ea"/>
                          <a:ea typeface="+mn-ea"/>
                        </a:rPr>
                        <a:t>年</a:t>
                      </a:r>
                      <a:r>
                        <a:rPr kumimoji="1" lang="en-US" altLang="ja-JP" sz="1100" b="0" u="none" baseline="0" dirty="0">
                          <a:solidFill>
                            <a:schemeClr val="tx1"/>
                          </a:solidFill>
                          <a:latin typeface="+mn-ea"/>
                          <a:ea typeface="+mn-ea"/>
                        </a:rPr>
                        <a:t>2</a:t>
                      </a:r>
                      <a:r>
                        <a:rPr kumimoji="1" lang="ja-JP" altLang="en-US" sz="1100" b="0" u="none" baseline="0" dirty="0">
                          <a:solidFill>
                            <a:schemeClr val="tx1"/>
                          </a:solidFill>
                          <a:latin typeface="+mn-ea"/>
                          <a:ea typeface="+mn-ea"/>
                        </a:rPr>
                        <a:t>月リリース予定）</a:t>
                      </a:r>
                      <a:endParaRPr kumimoji="1" lang="en-US" altLang="ja-JP" sz="1100" b="0" u="none"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bl>
          </a:graphicData>
        </a:graphic>
      </p:graphicFrame>
    </p:spTree>
    <p:extLst>
      <p:ext uri="{BB962C8B-B14F-4D97-AF65-F5344CB8AC3E}">
        <p14:creationId xmlns:p14="http://schemas.microsoft.com/office/powerpoint/2010/main" val="146370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9523412" y="6546852"/>
            <a:ext cx="375961" cy="288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60</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3" name="表 2">
            <a:extLst>
              <a:ext uri="{FF2B5EF4-FFF2-40B4-BE49-F238E27FC236}">
                <a16:creationId xmlns:a16="http://schemas.microsoft.com/office/drawing/2014/main" id="{65E73A73-7EDF-4D4B-B45F-DC6F88C40D9F}"/>
              </a:ext>
            </a:extLst>
          </p:cNvPr>
          <p:cNvGraphicFramePr>
            <a:graphicFrameLocks noGrp="1"/>
          </p:cNvGraphicFramePr>
          <p:nvPr>
            <p:extLst>
              <p:ext uri="{D42A27DB-BD31-4B8C-83A1-F6EECF244321}">
                <p14:modId xmlns:p14="http://schemas.microsoft.com/office/powerpoint/2010/main" val="1919309232"/>
              </p:ext>
            </p:extLst>
          </p:nvPr>
        </p:nvGraphicFramePr>
        <p:xfrm>
          <a:off x="425085" y="2286000"/>
          <a:ext cx="9098325" cy="3505200"/>
        </p:xfrm>
        <a:graphic>
          <a:graphicData uri="http://schemas.openxmlformats.org/drawingml/2006/table">
            <a:tbl>
              <a:tblPr firstRow="1" bandRow="1">
                <a:tableStyleId>{5C22544A-7EE6-4342-B048-85BDC9FD1C3A}</a:tableStyleId>
              </a:tblPr>
              <a:tblGrid>
                <a:gridCol w="1027230">
                  <a:extLst>
                    <a:ext uri="{9D8B030D-6E8A-4147-A177-3AD203B41FA5}">
                      <a16:colId xmlns:a16="http://schemas.microsoft.com/office/drawing/2014/main" val="1318851893"/>
                    </a:ext>
                  </a:extLst>
                </a:gridCol>
                <a:gridCol w="8071095">
                  <a:extLst>
                    <a:ext uri="{9D8B030D-6E8A-4147-A177-3AD203B41FA5}">
                      <a16:colId xmlns:a16="http://schemas.microsoft.com/office/drawing/2014/main" val="2796073323"/>
                    </a:ext>
                  </a:extLst>
                </a:gridCol>
              </a:tblGrid>
              <a:tr h="350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市町村の健康格差の縮小</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■最新の健康医療情報を地域ごとに見える化し、健康課題に応じた地域の保健事業支援の充実</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■市町村健康寿命延伸にかかる共創創出支援事業の実施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職域における健康づくり</a:t>
                      </a:r>
                      <a:r>
                        <a:rPr kumimoji="1" lang="en-US" altLang="ja-JP" sz="1100" b="1"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職場における健康づくりの気運醸成</a:t>
                      </a:r>
                    </a:p>
                    <a:p>
                      <a:pPr marL="174625" indent="-174625">
                        <a:lnSpc>
                          <a:spcPct val="100000"/>
                        </a:lnSpc>
                      </a:pPr>
                      <a:r>
                        <a:rPr kumimoji="1" lang="ja-JP" altLang="en-US" sz="1100" b="0" baseline="0" dirty="0">
                          <a:solidFill>
                            <a:schemeClr val="tx1"/>
                          </a:solidFill>
                          <a:latin typeface="+mn-ea"/>
                          <a:ea typeface="+mn-ea"/>
                        </a:rPr>
                        <a:t>■中小企業における健康経営の取組拡大</a:t>
                      </a:r>
                    </a:p>
                    <a:p>
                      <a:pPr marL="174625" indent="-174625">
                        <a:lnSpc>
                          <a:spcPct val="100000"/>
                        </a:lnSpc>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自然に健康になれる環境づくり</a:t>
                      </a:r>
                      <a:r>
                        <a:rPr kumimoji="1" lang="en-US" altLang="ja-JP" sz="1100" b="1" u="none" baseline="0" dirty="0">
                          <a:solidFill>
                            <a:schemeClr val="tx1"/>
                          </a:solidFill>
                          <a:latin typeface="+mn-ea"/>
                          <a:ea typeface="+mn-ea"/>
                        </a:rPr>
                        <a:t>》</a:t>
                      </a:r>
                      <a:endParaRPr kumimoji="1" lang="en-US" altLang="ja-JP" sz="1100" b="1" u="none"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自然に健康になれる食環境づくりに向けた産学官等による取組み</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■府スポーツ協会や大阪</a:t>
                      </a:r>
                      <a:r>
                        <a:rPr kumimoji="1" lang="en-US" altLang="ja-JP" sz="1100" b="0" baseline="0" dirty="0">
                          <a:solidFill>
                            <a:schemeClr val="tx1"/>
                          </a:solidFill>
                          <a:latin typeface="+mn-ea"/>
                          <a:ea typeface="+mn-ea"/>
                        </a:rPr>
                        <a:t>SC</a:t>
                      </a:r>
                      <a:r>
                        <a:rPr kumimoji="1" lang="ja-JP" altLang="en-US" sz="1100" b="0" baseline="0" dirty="0">
                          <a:solidFill>
                            <a:schemeClr val="tx1"/>
                          </a:solidFill>
                          <a:latin typeface="+mn-ea"/>
                          <a:ea typeface="+mn-ea"/>
                        </a:rPr>
                        <a:t>ねっとと連携した取組み</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■近隣府県や市町村との広域連携による自転車を活用したまちづくりの推進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■令和</a:t>
                      </a:r>
                      <a:r>
                        <a:rPr kumimoji="1" lang="en-US" altLang="ja-JP" sz="1100" b="0" baseline="0" dirty="0">
                          <a:solidFill>
                            <a:schemeClr val="tx1"/>
                          </a:solidFill>
                          <a:latin typeface="+mn-ea"/>
                          <a:ea typeface="+mn-ea"/>
                        </a:rPr>
                        <a:t>9</a:t>
                      </a:r>
                      <a:r>
                        <a:rPr kumimoji="1" lang="ja-JP" altLang="en-US" sz="1100" b="0" baseline="0" dirty="0">
                          <a:solidFill>
                            <a:schemeClr val="tx1"/>
                          </a:solidFill>
                          <a:latin typeface="+mn-ea"/>
                          <a:ea typeface="+mn-ea"/>
                        </a:rPr>
                        <a:t>年度のうめきた</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期全体まちびらきに向け、都市公園整備工事の推進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府民と社会とのつながりを重視した環境整備</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■全大学対象の情報交換会等を開催するとともに、全大学に学生の身体活動・運動に関する情報等の健康情報を発信</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■地域福祉・高齢者福祉交付金を活用した居場所づくりの取組や市町村の取組支援</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■市町村における通いの場の啓発や専門職の派遣体制を支援</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■サポート事業等により老人クラブへの支援を継続</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■やせ・肥満に関するモデル事業の展開</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604983"/>
                  </a:ext>
                </a:extLst>
              </a:tr>
            </a:tbl>
          </a:graphicData>
        </a:graphic>
      </p:graphicFrame>
      <p:graphicFrame>
        <p:nvGraphicFramePr>
          <p:cNvPr id="6" name="表 5">
            <a:extLst>
              <a:ext uri="{FF2B5EF4-FFF2-40B4-BE49-F238E27FC236}">
                <a16:creationId xmlns:a16="http://schemas.microsoft.com/office/drawing/2014/main" id="{71AA5875-797F-4F30-9B8D-56C30B61FF19}"/>
              </a:ext>
            </a:extLst>
          </p:cNvPr>
          <p:cNvGraphicFramePr>
            <a:graphicFrameLocks noGrp="1"/>
          </p:cNvGraphicFramePr>
          <p:nvPr>
            <p:extLst>
              <p:ext uri="{D42A27DB-BD31-4B8C-83A1-F6EECF244321}">
                <p14:modId xmlns:p14="http://schemas.microsoft.com/office/powerpoint/2010/main" val="4239241342"/>
              </p:ext>
            </p:extLst>
          </p:nvPr>
        </p:nvGraphicFramePr>
        <p:xfrm>
          <a:off x="425086" y="313129"/>
          <a:ext cx="9098325" cy="1972871"/>
        </p:xfrm>
        <a:graphic>
          <a:graphicData uri="http://schemas.openxmlformats.org/drawingml/2006/table">
            <a:tbl>
              <a:tblPr firstRow="1" bandRow="1">
                <a:tableStyleId>{5C22544A-7EE6-4342-B048-85BDC9FD1C3A}</a:tableStyleId>
              </a:tblPr>
              <a:tblGrid>
                <a:gridCol w="1027231">
                  <a:extLst>
                    <a:ext uri="{9D8B030D-6E8A-4147-A177-3AD203B41FA5}">
                      <a16:colId xmlns:a16="http://schemas.microsoft.com/office/drawing/2014/main" val="528851062"/>
                    </a:ext>
                  </a:extLst>
                </a:gridCol>
                <a:gridCol w="8071094">
                  <a:extLst>
                    <a:ext uri="{9D8B030D-6E8A-4147-A177-3AD203B41FA5}">
                      <a16:colId xmlns:a16="http://schemas.microsoft.com/office/drawing/2014/main" val="89849022"/>
                    </a:ext>
                  </a:extLst>
                </a:gridCol>
              </a:tblGrid>
              <a:tr h="1972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自然に健康になれる環境づくり</a:t>
                      </a:r>
                      <a:r>
                        <a:rPr kumimoji="1" lang="en-US" altLang="ja-JP" sz="1100"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■府スポーツ協会や大阪</a:t>
                      </a:r>
                      <a:r>
                        <a:rPr kumimoji="1" lang="en-US" altLang="ja-JP" sz="1100" b="0" baseline="0" dirty="0">
                          <a:solidFill>
                            <a:schemeClr val="tx1"/>
                          </a:solidFill>
                          <a:latin typeface="+mn-ea"/>
                          <a:ea typeface="+mn-ea"/>
                        </a:rPr>
                        <a:t>SC</a:t>
                      </a:r>
                      <a:r>
                        <a:rPr kumimoji="1" lang="ja-JP" altLang="en-US" sz="1100" b="0" baseline="0" dirty="0">
                          <a:solidFill>
                            <a:schemeClr val="tx1"/>
                          </a:solidFill>
                          <a:latin typeface="+mn-ea"/>
                          <a:ea typeface="+mn-ea"/>
                        </a:rPr>
                        <a:t>ねっとと連携した、総合型地域スポーツクラブへの訪問指導の充実</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■自然に健康になれる持続可能な食環境づくりに向け、多業種が連携した継続的な取組み</a:t>
                      </a:r>
                    </a:p>
                    <a:p>
                      <a:pPr marL="174625" indent="-174625">
                        <a:lnSpc>
                          <a:spcPct val="100000"/>
                        </a:lnSpc>
                      </a:pPr>
                      <a:r>
                        <a:rPr kumimoji="1" lang="ja-JP" altLang="en-US" sz="1100" b="0" baseline="0" dirty="0">
                          <a:solidFill>
                            <a:schemeClr val="tx1"/>
                          </a:solidFill>
                          <a:latin typeface="+mn-ea"/>
                          <a:ea typeface="+mn-ea"/>
                        </a:rPr>
                        <a:t>■健康に関心が薄い層へのアプローチ </a:t>
                      </a:r>
                    </a:p>
                    <a:p>
                      <a:pPr marL="174625" indent="-174625">
                        <a:lnSpc>
                          <a:spcPct val="100000"/>
                        </a:lnSpc>
                      </a:pPr>
                      <a:endParaRPr kumimoji="1" lang="en-US" altLang="ja-JP" sz="1100" b="1" baseline="0" dirty="0">
                        <a:solidFill>
                          <a:schemeClr val="tx1"/>
                        </a:solidFill>
                        <a:latin typeface="+mn-ea"/>
                        <a:ea typeface="+mn-ea"/>
                      </a:endParaRPr>
                    </a:p>
                    <a:p>
                      <a:pPr marL="174625" indent="-174625">
                        <a:lnSpc>
                          <a:spcPct val="100000"/>
                        </a:lnSpc>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府民と社会とのつながりを重視した環境整備</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■府民の健康をサポートする健康サポート薬局の認知度の向上</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■高齢者の生きがいづくりの推進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baseline="0" dirty="0">
                          <a:solidFill>
                            <a:schemeClr val="tx1"/>
                          </a:solidFill>
                          <a:latin typeface="+mn-ea"/>
                          <a:ea typeface="+mn-ea"/>
                        </a:rPr>
                        <a:t>■大学生等におけるヘルスリテラシーの向上</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baseline="0" dirty="0">
                          <a:solidFill>
                            <a:schemeClr val="tx1"/>
                          </a:solidFill>
                          <a:latin typeface="+mn-ea"/>
                          <a:ea typeface="+mn-ea"/>
                        </a:rPr>
                        <a:t>■やせ・肥満に関するモデル事業の展開</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bl>
          </a:graphicData>
        </a:graphic>
      </p:graphicFrame>
    </p:spTree>
    <p:extLst>
      <p:ext uri="{BB962C8B-B14F-4D97-AF65-F5344CB8AC3E}">
        <p14:creationId xmlns:p14="http://schemas.microsoft.com/office/powerpoint/2010/main" val="379607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449971847"/>
              </p:ext>
            </p:extLst>
          </p:nvPr>
        </p:nvGraphicFramePr>
        <p:xfrm>
          <a:off x="468793" y="410072"/>
          <a:ext cx="8928000" cy="2362956"/>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362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国民健康保険ヘルスアップ支援事業＜国保連合会と共に行う府域の地域診断事業＞（</a:t>
                      </a:r>
                      <a:r>
                        <a:rPr kumimoji="1" lang="en-US" altLang="ja-JP" sz="1100" b="0" baseline="0" dirty="0">
                          <a:solidFill>
                            <a:schemeClr val="tx1"/>
                          </a:solidFill>
                          <a:latin typeface="+mn-ea"/>
                          <a:ea typeface="+mn-ea"/>
                        </a:rPr>
                        <a:t>20,296</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減額</a:t>
                      </a:r>
                      <a:r>
                        <a:rPr kumimoji="1" lang="en-US" altLang="ja-JP" sz="1100" b="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健康・栄養対策費（政策）＜自然に健康になれる持続可能な食環境づくり＞（</a:t>
                      </a:r>
                      <a:r>
                        <a:rPr kumimoji="1" lang="en-US" altLang="ja-JP" sz="1100" b="0" baseline="0" dirty="0">
                          <a:solidFill>
                            <a:schemeClr val="tx1"/>
                          </a:solidFill>
                          <a:latin typeface="+mn-ea"/>
                          <a:ea typeface="+mn-ea"/>
                        </a:rPr>
                        <a:t>3,623</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減額</a:t>
                      </a:r>
                      <a:r>
                        <a:rPr kumimoji="1" lang="en-US" altLang="ja-JP" sz="1100" b="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ニュータウン再生事業（</a:t>
                      </a:r>
                      <a:r>
                        <a:rPr kumimoji="1" lang="en-US" altLang="ja-JP" sz="1100" b="0" baseline="0" dirty="0">
                          <a:solidFill>
                            <a:schemeClr val="tx1"/>
                          </a:solidFill>
                          <a:latin typeface="+mn-ea"/>
                          <a:ea typeface="+mn-ea"/>
                        </a:rPr>
                        <a:t>635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広域サイクルルート連携事業（</a:t>
                      </a:r>
                      <a:r>
                        <a:rPr kumimoji="1" lang="en-US" altLang="ja-JP" sz="1100" b="0" baseline="0" dirty="0">
                          <a:solidFill>
                            <a:schemeClr val="tx1"/>
                          </a:solidFill>
                          <a:latin typeface="+mn-ea"/>
                          <a:ea typeface="+mn-ea"/>
                        </a:rPr>
                        <a:t>7,100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うめきたまちづくり推進費（</a:t>
                      </a:r>
                      <a:r>
                        <a:rPr kumimoji="1" lang="en-US" altLang="ja-JP" sz="1100" b="0" baseline="0" dirty="0">
                          <a:solidFill>
                            <a:schemeClr val="tx1"/>
                          </a:solidFill>
                          <a:latin typeface="+mn-ea"/>
                          <a:ea typeface="+mn-ea"/>
                        </a:rPr>
                        <a:t>234,273</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拡充</a:t>
                      </a:r>
                      <a:r>
                        <a:rPr kumimoji="1" lang="en-US" altLang="ja-JP" sz="1100" b="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1,773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地域福祉・高齢者福祉交付金（</a:t>
                      </a:r>
                      <a:r>
                        <a:rPr kumimoji="1" lang="en-US" altLang="ja-JP" sz="1100" b="0" baseline="0" dirty="0">
                          <a:solidFill>
                            <a:schemeClr val="tx1"/>
                          </a:solidFill>
                          <a:latin typeface="+mn-ea"/>
                          <a:ea typeface="+mn-ea"/>
                        </a:rPr>
                        <a:t>901,598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介護予防活動強化推進事業（</a:t>
                      </a:r>
                      <a:r>
                        <a:rPr kumimoji="1" lang="en-US" altLang="ja-JP" sz="1100" b="0" baseline="0" dirty="0">
                          <a:solidFill>
                            <a:schemeClr val="tx1"/>
                          </a:solidFill>
                          <a:latin typeface="+mn-ea"/>
                          <a:ea typeface="+mn-ea"/>
                        </a:rPr>
                        <a:t>21,705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ねんりんピック（全国健康福祉祭）（</a:t>
                      </a:r>
                      <a:r>
                        <a:rPr kumimoji="1" lang="en-US" altLang="ja-JP" sz="1100" b="0" baseline="0" dirty="0">
                          <a:solidFill>
                            <a:schemeClr val="tx1"/>
                          </a:solidFill>
                          <a:latin typeface="+mn-ea"/>
                          <a:ea typeface="+mn-ea"/>
                        </a:rPr>
                        <a:t>18,483</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拡充</a:t>
                      </a:r>
                      <a:r>
                        <a:rPr kumimoji="1" lang="en-US" altLang="ja-JP" sz="1100" b="0" baseline="0" dirty="0">
                          <a:solidFill>
                            <a:schemeClr val="tx1"/>
                          </a:solidFill>
                          <a:latin typeface="+mn-ea"/>
                          <a:ea typeface="+mn-ea"/>
                        </a:rPr>
                        <a:t>】</a:t>
                      </a:r>
                      <a:endParaRPr kumimoji="1" lang="ja-JP" altLang="en-US"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高齢者地域活動促進費（</a:t>
                      </a:r>
                      <a:r>
                        <a:rPr kumimoji="1" lang="en-US" altLang="ja-JP" sz="1100" b="0" baseline="0" dirty="0">
                          <a:solidFill>
                            <a:schemeClr val="tx1"/>
                          </a:solidFill>
                          <a:latin typeface="+mn-ea"/>
                          <a:ea typeface="+mn-ea"/>
                        </a:rPr>
                        <a:t>75,230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老人クラブ事務手続き等支援事業（</a:t>
                      </a:r>
                      <a:r>
                        <a:rPr kumimoji="1" lang="en-US" altLang="ja-JP" sz="1100" b="0" baseline="0" dirty="0">
                          <a:solidFill>
                            <a:schemeClr val="tx1"/>
                          </a:solidFill>
                          <a:latin typeface="+mn-ea"/>
                          <a:ea typeface="+mn-ea"/>
                        </a:rPr>
                        <a:t>3,113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健康づくり支援プラットフォーム整備等事業費（</a:t>
                      </a:r>
                      <a:r>
                        <a:rPr kumimoji="1" lang="en-US" altLang="ja-JP" sz="1100" b="0" baseline="0" dirty="0">
                          <a:solidFill>
                            <a:schemeClr val="tx1"/>
                          </a:solidFill>
                          <a:latin typeface="+mn-ea"/>
                          <a:ea typeface="+mn-ea"/>
                        </a:rPr>
                        <a:t>268,238</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拡充</a:t>
                      </a:r>
                      <a:r>
                        <a:rPr kumimoji="1" lang="en-US" altLang="ja-JP" sz="1100" b="0" baseline="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市町村健康寿命延伸にかかる共創創出支援事業（</a:t>
                      </a:r>
                      <a:r>
                        <a:rPr kumimoji="1" lang="en-US" altLang="ja-JP" sz="1100" b="0" baseline="0" dirty="0">
                          <a:solidFill>
                            <a:schemeClr val="tx1"/>
                          </a:solidFill>
                          <a:latin typeface="+mn-ea"/>
                          <a:ea typeface="+mn-ea"/>
                        </a:rPr>
                        <a:t>33,632</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新規</a:t>
                      </a:r>
                      <a:r>
                        <a:rPr kumimoji="1" lang="en-US" altLang="ja-JP" sz="1100" b="0" baseline="0" dirty="0">
                          <a:solidFill>
                            <a:schemeClr val="tx1"/>
                          </a:solidFill>
                          <a:latin typeface="+mn-ea"/>
                          <a:ea typeface="+mn-ea"/>
                        </a:rPr>
                        <a:t>】</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225170"/>
                  </a:ext>
                </a:extLst>
              </a:tr>
            </a:tbl>
          </a:graphicData>
        </a:graphic>
      </p:graphicFrame>
      <p:sp>
        <p:nvSpPr>
          <p:cNvPr id="2" name="スライド番号プレースホルダー 1"/>
          <p:cNvSpPr>
            <a:spLocks noGrp="1"/>
          </p:cNvSpPr>
          <p:nvPr>
            <p:ph type="sldNum" sz="quarter" idx="12"/>
          </p:nvPr>
        </p:nvSpPr>
        <p:spPr>
          <a:xfrm>
            <a:off x="9523412" y="6546852"/>
            <a:ext cx="375961" cy="288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61</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12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151094492"/>
              </p:ext>
            </p:extLst>
          </p:nvPr>
        </p:nvGraphicFramePr>
        <p:xfrm>
          <a:off x="489000" y="1664327"/>
          <a:ext cx="8928000" cy="40120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90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共通</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■府民への効果的な周知啓発</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■歯磨き習慣の定着促進（事業への不参加校・園の減少）</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■歯科保健の推進にかかる</a:t>
                      </a:r>
                      <a:r>
                        <a:rPr kumimoji="1" lang="ja-JP" altLang="en-US" sz="1100" b="0" strike="noStrike" baseline="0" dirty="0">
                          <a:solidFill>
                            <a:schemeClr val="tx1"/>
                          </a:solidFill>
                          <a:latin typeface="+mn-ea"/>
                          <a:ea typeface="+mn-ea"/>
                        </a:rPr>
                        <a:t>地域・職域</a:t>
                      </a:r>
                      <a:r>
                        <a:rPr kumimoji="1" lang="ja-JP" altLang="en-US" sz="1100" b="0" baseline="0" dirty="0">
                          <a:solidFill>
                            <a:schemeClr val="tx1"/>
                          </a:solidFill>
                          <a:latin typeface="+mn-ea"/>
                          <a:ea typeface="+mn-ea"/>
                        </a:rPr>
                        <a:t>との連携</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歯と口の健康に係る普及啓発</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■若い世代における歯と口の健康に係る周知</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049349">
                <a:tc>
                  <a:txBody>
                    <a:bodyPr/>
                    <a:lstStyle/>
                    <a:p>
                      <a:r>
                        <a:rPr kumimoji="1" lang="ja-JP" altLang="en-US" sz="1600" b="1" dirty="0">
                          <a:solidFill>
                            <a:schemeClr val="bg1"/>
                          </a:solidFill>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共通</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■研修会をはじめ、様々な機会を通じて情報提供や支援等を行い、学校歯科保健の充実を図る</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en-US" altLang="ja-JP" sz="1100" b="1" dirty="0">
                          <a:solidFill>
                            <a:schemeClr val="tx1"/>
                          </a:solidFill>
                          <a:latin typeface="+mn-ea"/>
                          <a:ea typeface="+mn-ea"/>
                        </a:rPr>
                        <a:t>SNS</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X</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Instagram</a:t>
                      </a:r>
                      <a:r>
                        <a:rPr kumimoji="1" lang="ja-JP" altLang="en-US" sz="1100" b="1" dirty="0">
                          <a:solidFill>
                            <a:schemeClr val="tx1"/>
                          </a:solidFill>
                          <a:latin typeface="+mn-ea"/>
                          <a:ea typeface="+mn-ea"/>
                        </a:rPr>
                        <a:t>）や「アスマイル」、</a:t>
                      </a:r>
                      <a:r>
                        <a:rPr kumimoji="1" lang="ja-JP" altLang="en-US" sz="1100" b="1" baseline="0" dirty="0">
                          <a:solidFill>
                            <a:schemeClr val="tx1"/>
                          </a:solidFill>
                          <a:latin typeface="+mn-ea"/>
                          <a:ea typeface="+mn-ea"/>
                        </a:rPr>
                        <a:t>府の広報媒体、公民連携の枠組みを活用し、幅広い世代の府民に啓発を実施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■多職種と連携した歯科保健の取組み推進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■在宅歯科医療における摂食・嚥下障害対応を行う歯科医師・歯科衛生士の育成</a:t>
                      </a:r>
                    </a:p>
                    <a:p>
                      <a:pPr marL="174625" indent="-174625">
                        <a:lnSpc>
                          <a:spcPct val="100000"/>
                        </a:lnSpc>
                      </a:pPr>
                      <a:r>
                        <a:rPr kumimoji="1" lang="ja-JP" altLang="en-US" sz="1100" b="0" baseline="0" dirty="0">
                          <a:solidFill>
                            <a:schemeClr val="tx1"/>
                          </a:solidFill>
                          <a:latin typeface="+mn-ea"/>
                          <a:ea typeface="+mn-ea"/>
                        </a:rPr>
                        <a:t>■ 介護支援専門員（ケアマネジャー）に対する啓発・人材育成</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■働く世代のための</a:t>
                      </a:r>
                      <a:r>
                        <a:rPr kumimoji="1" lang="en-US" altLang="ja-JP" sz="1100" b="0" baseline="0" dirty="0">
                          <a:solidFill>
                            <a:schemeClr val="tx1"/>
                          </a:solidFill>
                          <a:latin typeface="+mn-ea"/>
                          <a:ea typeface="+mn-ea"/>
                        </a:rPr>
                        <a:t>8020</a:t>
                      </a:r>
                      <a:r>
                        <a:rPr kumimoji="1" lang="ja-JP" altLang="en-US" sz="1100" b="0" baseline="0" dirty="0">
                          <a:solidFill>
                            <a:schemeClr val="tx1"/>
                          </a:solidFill>
                          <a:latin typeface="+mn-ea"/>
                          <a:ea typeface="+mn-ea"/>
                        </a:rPr>
                        <a:t>リテラシー向上事業による企業の取組み支援</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rgbClr val="FF0000"/>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591252"/>
                  </a:ext>
                </a:extLst>
              </a:tr>
              <a:tr h="93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生涯歯科保健推進事業（</a:t>
                      </a:r>
                      <a:r>
                        <a:rPr kumimoji="1" lang="en-US" altLang="ja-JP" sz="1100" baseline="0" dirty="0">
                          <a:solidFill>
                            <a:schemeClr val="tx1"/>
                          </a:solidFill>
                          <a:latin typeface="+mn-ea"/>
                          <a:ea typeface="+mn-ea"/>
                        </a:rPr>
                        <a:t>1,944</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大阪府歯科口腔保健計画推進事業（</a:t>
                      </a:r>
                      <a:r>
                        <a:rPr kumimoji="1" lang="en-US" altLang="ja-JP" sz="1100" baseline="0" dirty="0">
                          <a:solidFill>
                            <a:schemeClr val="tx1"/>
                          </a:solidFill>
                          <a:latin typeface="+mn-ea"/>
                          <a:ea typeface="+mn-ea"/>
                        </a:rPr>
                        <a:t>6,695</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en-US" altLang="ja-JP" sz="1100" baseline="0" dirty="0">
                          <a:solidFill>
                            <a:schemeClr val="tx1"/>
                          </a:solidFill>
                          <a:latin typeface="+mn-ea"/>
                          <a:ea typeface="+mn-ea"/>
                        </a:rPr>
                        <a:t>8020</a:t>
                      </a:r>
                      <a:r>
                        <a:rPr kumimoji="1" lang="ja-JP" altLang="en-US" sz="1100" baseline="0" dirty="0">
                          <a:solidFill>
                            <a:schemeClr val="tx1"/>
                          </a:solidFill>
                          <a:latin typeface="+mn-ea"/>
                          <a:ea typeface="+mn-ea"/>
                        </a:rPr>
                        <a:t>運動推進特別事業（</a:t>
                      </a:r>
                      <a:r>
                        <a:rPr kumimoji="1" lang="en-US" altLang="ja-JP" sz="1100" baseline="0" dirty="0">
                          <a:solidFill>
                            <a:schemeClr val="tx1"/>
                          </a:solidFill>
                          <a:latin typeface="+mn-ea"/>
                          <a:ea typeface="+mn-ea"/>
                        </a:rPr>
                        <a:t>3,745</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在宅歯科医療における摂食・嚥下障害対応チーム育成事業ＮＳＴ連携歯科チーム育成事業（</a:t>
                      </a:r>
                      <a:r>
                        <a:rPr kumimoji="1" lang="en-US" altLang="ja-JP" sz="1100" baseline="0" dirty="0">
                          <a:solidFill>
                            <a:schemeClr val="tx1"/>
                          </a:solidFill>
                          <a:latin typeface="+mn-ea"/>
                          <a:ea typeface="+mn-ea"/>
                        </a:rPr>
                        <a:t>3,462</a:t>
                      </a:r>
                      <a:r>
                        <a:rPr kumimoji="1" lang="ja-JP" altLang="en-US" sz="1100" baseline="0" dirty="0">
                          <a:solidFill>
                            <a:schemeClr val="tx1"/>
                          </a:solidFill>
                          <a:latin typeface="+mn-ea"/>
                          <a:ea typeface="+mn-ea"/>
                        </a:rPr>
                        <a:t>千円）</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新規</a:t>
                      </a:r>
                      <a:r>
                        <a:rPr kumimoji="1" lang="en-US" altLang="ja-JP" sz="1100" baseline="0" dirty="0">
                          <a:solidFill>
                            <a:schemeClr val="tx1"/>
                          </a:solidFill>
                          <a:latin typeface="+mn-ea"/>
                          <a:ea typeface="+mn-ea"/>
                        </a:rPr>
                        <a:t>】</a:t>
                      </a:r>
                      <a:endParaRPr kumimoji="1" lang="ja-JP" altLang="en-US"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在宅高齢者の歯と口の健康向上推進事業（</a:t>
                      </a:r>
                      <a:r>
                        <a:rPr kumimoji="1" lang="en-US" altLang="ja-JP" sz="1100" baseline="0" dirty="0">
                          <a:solidFill>
                            <a:schemeClr val="tx1"/>
                          </a:solidFill>
                          <a:latin typeface="+mn-ea"/>
                          <a:ea typeface="+mn-ea"/>
                        </a:rPr>
                        <a:t>6,058</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障がい者歯科診療センター運営委託事業（</a:t>
                      </a:r>
                      <a:r>
                        <a:rPr kumimoji="1" lang="en-US" altLang="ja-JP" sz="1100" baseline="0" dirty="0">
                          <a:solidFill>
                            <a:schemeClr val="tx1"/>
                          </a:solidFill>
                          <a:latin typeface="+mn-ea"/>
                          <a:ea typeface="+mn-ea"/>
                        </a:rPr>
                        <a:t>23,968</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歯科医療サービス提供困難者への歯科保健医療推進事業（</a:t>
                      </a:r>
                      <a:r>
                        <a:rPr kumimoji="1" lang="en-US" altLang="ja-JP" sz="1100" baseline="0" dirty="0">
                          <a:solidFill>
                            <a:schemeClr val="tx1"/>
                          </a:solidFill>
                          <a:latin typeface="+mn-ea"/>
                          <a:ea typeface="+mn-ea"/>
                        </a:rPr>
                        <a:t>2,137</a:t>
                      </a:r>
                      <a:r>
                        <a:rPr kumimoji="1" lang="ja-JP" altLang="en-US" sz="110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280971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35</a:t>
            </a:fld>
            <a:endParaRPr kumimoji="1" lang="ja-JP" altLang="en-US"/>
          </a:p>
        </p:txBody>
      </p:sp>
      <p:graphicFrame>
        <p:nvGraphicFramePr>
          <p:cNvPr id="3" name="表 2">
            <a:extLst>
              <a:ext uri="{FF2B5EF4-FFF2-40B4-BE49-F238E27FC236}">
                <a16:creationId xmlns:a16="http://schemas.microsoft.com/office/drawing/2014/main" id="{A3B3150D-C4F9-4861-A776-E9B05332ABC5}"/>
              </a:ext>
            </a:extLst>
          </p:cNvPr>
          <p:cNvGraphicFramePr>
            <a:graphicFrameLocks noGrp="1"/>
          </p:cNvGraphicFramePr>
          <p:nvPr>
            <p:extLst>
              <p:ext uri="{D42A27DB-BD31-4B8C-83A1-F6EECF244321}">
                <p14:modId xmlns:p14="http://schemas.microsoft.com/office/powerpoint/2010/main" val="948859314"/>
              </p:ext>
            </p:extLst>
          </p:nvPr>
        </p:nvGraphicFramePr>
        <p:xfrm>
          <a:off x="489000" y="382847"/>
          <a:ext cx="8928000" cy="12814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541581144"/>
                    </a:ext>
                  </a:extLst>
                </a:gridCol>
                <a:gridCol w="7920000">
                  <a:extLst>
                    <a:ext uri="{9D8B030D-6E8A-4147-A177-3AD203B41FA5}">
                      <a16:colId xmlns:a16="http://schemas.microsoft.com/office/drawing/2014/main" val="3811983334"/>
                    </a:ext>
                  </a:extLst>
                </a:gridCol>
              </a:tblGrid>
              <a:tr h="878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生涯歯科保健推進事業（</a:t>
                      </a:r>
                      <a:r>
                        <a:rPr kumimoji="1" lang="en-US" altLang="ja-JP" sz="1100" b="0" strike="noStrike" baseline="0" dirty="0">
                          <a:solidFill>
                            <a:schemeClr val="tx1"/>
                          </a:solidFill>
                          <a:latin typeface="+mn-ea"/>
                          <a:ea typeface="+mn-ea"/>
                        </a:rPr>
                        <a:t>1,848</a:t>
                      </a:r>
                      <a:r>
                        <a:rPr kumimoji="1" lang="ja-JP" altLang="en-US" sz="1100" b="0" strike="noStrike" baseline="0" dirty="0">
                          <a:solidFill>
                            <a:schemeClr val="tx1"/>
                          </a:solidFill>
                          <a:latin typeface="+mn-ea"/>
                          <a:ea typeface="+mn-ea"/>
                        </a:rPr>
                        <a:t>千円</a:t>
                      </a:r>
                      <a:r>
                        <a:rPr kumimoji="1" lang="ja-JP" altLang="en-US" sz="1100" b="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大阪府歯科口腔保健計画推進事業（</a:t>
                      </a:r>
                      <a:r>
                        <a:rPr kumimoji="1" lang="en-US" altLang="ja-JP" sz="1100" b="0" baseline="0" dirty="0">
                          <a:solidFill>
                            <a:schemeClr val="tx1"/>
                          </a:solidFill>
                          <a:latin typeface="+mn-ea"/>
                          <a:ea typeface="+mn-ea"/>
                        </a:rPr>
                        <a:t>6,382</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baseline="0" dirty="0">
                          <a:solidFill>
                            <a:schemeClr val="tx1"/>
                          </a:solidFill>
                          <a:latin typeface="+mn-ea"/>
                          <a:ea typeface="+mn-ea"/>
                        </a:rPr>
                        <a:t>8020</a:t>
                      </a:r>
                      <a:r>
                        <a:rPr kumimoji="1" lang="ja-JP" altLang="en-US" sz="1100" b="0" baseline="0" dirty="0">
                          <a:solidFill>
                            <a:schemeClr val="tx1"/>
                          </a:solidFill>
                          <a:latin typeface="+mn-ea"/>
                          <a:ea typeface="+mn-ea"/>
                        </a:rPr>
                        <a:t>運動推進特別事業（</a:t>
                      </a:r>
                      <a:r>
                        <a:rPr kumimoji="1" lang="en-US" altLang="ja-JP" sz="1100" b="0" baseline="0" dirty="0">
                          <a:solidFill>
                            <a:schemeClr val="tx1"/>
                          </a:solidFill>
                          <a:latin typeface="+mn-ea"/>
                          <a:ea typeface="+mn-ea"/>
                        </a:rPr>
                        <a:t>3,743</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在宅医療ＮＳＴ連携歯科チーム育成事業（</a:t>
                      </a:r>
                      <a:r>
                        <a:rPr kumimoji="1" lang="en-US" altLang="ja-JP" sz="1100" b="0" baseline="0" dirty="0">
                          <a:solidFill>
                            <a:schemeClr val="tx1"/>
                          </a:solidFill>
                          <a:latin typeface="+mn-ea"/>
                          <a:ea typeface="+mn-ea"/>
                        </a:rPr>
                        <a:t>3,473</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在宅高齢者の歯と口の健康向上推進事業（</a:t>
                      </a:r>
                      <a:r>
                        <a:rPr kumimoji="1" lang="en-US" altLang="ja-JP" sz="1100" b="0" baseline="0" dirty="0">
                          <a:solidFill>
                            <a:schemeClr val="tx1"/>
                          </a:solidFill>
                          <a:latin typeface="+mn-ea"/>
                          <a:ea typeface="+mn-ea"/>
                        </a:rPr>
                        <a:t>6,058</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障がい者歯科診療センター運営委託事業（</a:t>
                      </a:r>
                      <a:r>
                        <a:rPr kumimoji="1" lang="en-US" altLang="ja-JP" sz="1100" b="0" baseline="0" dirty="0">
                          <a:solidFill>
                            <a:schemeClr val="tx1"/>
                          </a:solidFill>
                          <a:latin typeface="+mn-ea"/>
                          <a:ea typeface="+mn-ea"/>
                        </a:rPr>
                        <a:t>23,968</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歯科医療サービス提供困難者への歯科保健医療推進事業（</a:t>
                      </a:r>
                      <a:r>
                        <a:rPr kumimoji="1" lang="en-US" altLang="ja-JP" sz="1100" b="0" baseline="0" dirty="0">
                          <a:solidFill>
                            <a:schemeClr val="tx1"/>
                          </a:solidFill>
                          <a:latin typeface="+mn-ea"/>
                          <a:ea typeface="+mn-ea"/>
                        </a:rPr>
                        <a:t>2,137</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589412"/>
                  </a:ext>
                </a:extLst>
              </a:tr>
            </a:tbl>
          </a:graphicData>
        </a:graphic>
      </p:graphicFrame>
    </p:spTree>
    <p:extLst>
      <p:ext uri="{BB962C8B-B14F-4D97-AF65-F5344CB8AC3E}">
        <p14:creationId xmlns:p14="http://schemas.microsoft.com/office/powerpoint/2010/main" val="100258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6627" y="2471"/>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まとめ</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5" name="正方形/長方形 4">
            <a:extLst>
              <a:ext uri="{FF2B5EF4-FFF2-40B4-BE49-F238E27FC236}">
                <a16:creationId xmlns:a16="http://schemas.microsoft.com/office/drawing/2014/main" id="{6B3909EF-DA0D-46F3-AE53-5FAAAE071E9C}"/>
              </a:ext>
            </a:extLst>
          </p:cNvPr>
          <p:cNvSpPr/>
          <p:nvPr/>
        </p:nvSpPr>
        <p:spPr>
          <a:xfrm>
            <a:off x="237000" y="687689"/>
            <a:ext cx="9432000" cy="6018189"/>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0" name="角丸四角形 47">
            <a:extLst>
              <a:ext uri="{FF2B5EF4-FFF2-40B4-BE49-F238E27FC236}">
                <a16:creationId xmlns:a16="http://schemas.microsoft.com/office/drawing/2014/main" id="{4CA77ECC-BFC7-482A-ACE4-76399710836A}"/>
              </a:ext>
            </a:extLst>
          </p:cNvPr>
          <p:cNvSpPr/>
          <p:nvPr/>
        </p:nvSpPr>
        <p:spPr>
          <a:xfrm>
            <a:off x="363000" y="728575"/>
            <a:ext cx="9180000" cy="5931010"/>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1" name="四角形: 角を丸くする 10">
            <a:extLst>
              <a:ext uri="{FF2B5EF4-FFF2-40B4-BE49-F238E27FC236}">
                <a16:creationId xmlns:a16="http://schemas.microsoft.com/office/drawing/2014/main" id="{2E47972A-8D78-423F-A2E4-5960076275DD}"/>
              </a:ext>
            </a:extLst>
          </p:cNvPr>
          <p:cNvSpPr/>
          <p:nvPr/>
        </p:nvSpPr>
        <p:spPr>
          <a:xfrm>
            <a:off x="426188" y="774195"/>
            <a:ext cx="341376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令和</a:t>
            </a:r>
            <a:r>
              <a:rPr kumimoji="1" lang="en-US" altLang="ja-JP" sz="1400" b="1" dirty="0">
                <a:solidFill>
                  <a:schemeClr val="bg1"/>
                </a:solidFill>
                <a:latin typeface="メイリオ" panose="020B0604030504040204" pitchFamily="50" charset="-128"/>
                <a:ea typeface="メイリオ" panose="020B0604030504040204" pitchFamily="50" charset="-128"/>
              </a:rPr>
              <a:t>7</a:t>
            </a:r>
            <a:r>
              <a:rPr kumimoji="1" lang="ja-JP" altLang="en-US" sz="1400" b="1" dirty="0">
                <a:solidFill>
                  <a:prstClr val="white"/>
                </a:solidFill>
                <a:latin typeface="メイリオ" panose="020B0604030504040204" pitchFamily="50" charset="-128"/>
                <a:ea typeface="メイリオ" panose="020B0604030504040204" pitchFamily="50" charset="-128"/>
              </a:rPr>
              <a:t>年度　取組み評価</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2" name="角丸四角形 47">
            <a:extLst>
              <a:ext uri="{FF2B5EF4-FFF2-40B4-BE49-F238E27FC236}">
                <a16:creationId xmlns:a16="http://schemas.microsoft.com/office/drawing/2014/main" id="{4CEF5F1C-E185-47FA-A224-BE143D9B9F71}"/>
              </a:ext>
            </a:extLst>
          </p:cNvPr>
          <p:cNvSpPr/>
          <p:nvPr/>
        </p:nvSpPr>
        <p:spPr>
          <a:xfrm>
            <a:off x="493296" y="1889693"/>
            <a:ext cx="8985136" cy="4194112"/>
          </a:xfrm>
          <a:prstGeom prst="roundRect">
            <a:avLst>
              <a:gd name="adj" fmla="val 8499"/>
            </a:avLst>
          </a:prstGeom>
          <a:noFill/>
          <a:ln w="19050">
            <a:noFill/>
          </a:ln>
        </p:spPr>
        <p:txBody>
          <a:bodyPr wrap="square" lIns="72000" tIns="72000" rIns="72000" bIns="72000" anchor="t" anchorCtr="0">
            <a:noAutofit/>
          </a:bodyPr>
          <a:lstStyle/>
          <a:p>
            <a:r>
              <a:rPr lang="ja-JP" altLang="en-US" sz="1400" b="1" dirty="0">
                <a:solidFill>
                  <a:schemeClr val="accent1"/>
                </a:solidFill>
                <a:latin typeface="+mn-ea"/>
              </a:rPr>
              <a:t>生活習慣病の発症予防　</a:t>
            </a:r>
            <a:endParaRPr lang="en-US" altLang="ja-JP" sz="1400" b="1" dirty="0">
              <a:solidFill>
                <a:schemeClr val="accent1"/>
              </a:solidFill>
              <a:latin typeface="+mn-ea"/>
            </a:endParaRPr>
          </a:p>
          <a:p>
            <a:r>
              <a:rPr lang="en-US" altLang="ja-JP" sz="1400" b="1" dirty="0">
                <a:solidFill>
                  <a:schemeClr val="accent1"/>
                </a:solidFill>
                <a:latin typeface="+mn-ea"/>
              </a:rPr>
              <a:t>【</a:t>
            </a:r>
            <a:r>
              <a:rPr lang="ja-JP" altLang="en-US" sz="1400" b="1" dirty="0">
                <a:solidFill>
                  <a:schemeClr val="accent1"/>
                </a:solidFill>
                <a:latin typeface="+mn-ea"/>
              </a:rPr>
              <a:t>栄養・食生活、身体活動・運動、休養・睡眠、飲酒、喫煙、歯と口の健康</a:t>
            </a:r>
            <a:r>
              <a:rPr lang="en-US" altLang="ja-JP" sz="1400" b="1" dirty="0">
                <a:solidFill>
                  <a:schemeClr val="accent1"/>
                </a:solidFill>
                <a:latin typeface="+mn-ea"/>
              </a:rPr>
              <a:t>】</a:t>
            </a:r>
          </a:p>
          <a:p>
            <a:pPr marL="171450" indent="-171450">
              <a:buFont typeface="Wingdings" panose="05000000000000000000" pitchFamily="2" charset="2"/>
              <a:buChar char="Ø"/>
            </a:pPr>
            <a:r>
              <a:rPr lang="ja-JP" altLang="en-US" sz="1400" dirty="0">
                <a:latin typeface="+mn-ea"/>
              </a:rPr>
              <a:t>「健活おおさか推進府民会議」や公民連携等を通じ、「健活</a:t>
            </a:r>
            <a:r>
              <a:rPr lang="en-US" altLang="ja-JP" sz="1400" dirty="0">
                <a:latin typeface="+mn-ea"/>
              </a:rPr>
              <a:t>10</a:t>
            </a:r>
            <a:r>
              <a:rPr lang="ja-JP" altLang="en-US" sz="1400" dirty="0">
                <a:latin typeface="+mn-ea"/>
              </a:rPr>
              <a:t>」の取組みを積極的に推進するともに、健活おおさか推進府民会議の会員とも連携し、「ヘルスリテラシー」「身体活動・運動」の集中的な啓発を実施した。</a:t>
            </a:r>
            <a:endParaRPr lang="en-US" altLang="ja-JP" sz="1400" dirty="0">
              <a:latin typeface="+mn-ea"/>
            </a:endParaRPr>
          </a:p>
          <a:p>
            <a:pPr marL="171450" indent="-171450">
              <a:buFont typeface="Wingdings" panose="05000000000000000000" pitchFamily="2" charset="2"/>
              <a:buChar char="Ø"/>
            </a:pPr>
            <a:r>
              <a:rPr lang="ja-JP" altLang="en-US" sz="1400" dirty="0">
                <a:latin typeface="+mn-ea"/>
              </a:rPr>
              <a:t>大阪・関西万博では、健活</a:t>
            </a:r>
            <a:r>
              <a:rPr lang="en-US" altLang="ja-JP" sz="1400" dirty="0">
                <a:latin typeface="+mn-ea"/>
              </a:rPr>
              <a:t>10</a:t>
            </a:r>
            <a:r>
              <a:rPr lang="ja-JP" altLang="en-US" sz="1400" dirty="0">
                <a:latin typeface="+mn-ea"/>
              </a:rPr>
              <a:t>ソング・ダンスやおおさか</a:t>
            </a:r>
            <a:r>
              <a:rPr lang="en-US" altLang="ja-JP" sz="1400" dirty="0">
                <a:latin typeface="+mn-ea"/>
              </a:rPr>
              <a:t>EXPO</a:t>
            </a:r>
            <a:r>
              <a:rPr lang="ja-JP" altLang="en-US" sz="1400" dirty="0">
                <a:latin typeface="+mn-ea"/>
              </a:rPr>
              <a:t>ヘルシーメニューの要素を取り入れたステージショー「健活</a:t>
            </a:r>
            <a:r>
              <a:rPr lang="en-US" altLang="ja-JP" sz="1400" dirty="0">
                <a:latin typeface="+mn-ea"/>
              </a:rPr>
              <a:t>10 EXPO LIVE!</a:t>
            </a:r>
            <a:r>
              <a:rPr lang="ja-JP" altLang="en-US" sz="1400" dirty="0">
                <a:latin typeface="+mn-ea"/>
              </a:rPr>
              <a:t>」を開催し、府民の健康意識の向上と主体的な健康づくりの気運醸成を図った。</a:t>
            </a:r>
            <a:endParaRPr lang="en-US" altLang="ja-JP" sz="1400" dirty="0">
              <a:latin typeface="+mn-ea"/>
            </a:endParaRPr>
          </a:p>
          <a:p>
            <a:r>
              <a:rPr lang="ja-JP" altLang="en-US" sz="1400" b="1" dirty="0">
                <a:solidFill>
                  <a:schemeClr val="accent1"/>
                </a:solidFill>
                <a:latin typeface="+mn-ea"/>
              </a:rPr>
              <a:t>生活習慣病の早期発見・重症化予防　</a:t>
            </a:r>
            <a:endParaRPr lang="en-US" altLang="ja-JP" sz="1400" b="1" dirty="0">
              <a:solidFill>
                <a:schemeClr val="accent1"/>
              </a:solidFill>
              <a:latin typeface="+mn-ea"/>
            </a:endParaRPr>
          </a:p>
          <a:p>
            <a:r>
              <a:rPr lang="en-US" altLang="ja-JP" sz="1400" b="1" dirty="0">
                <a:solidFill>
                  <a:schemeClr val="accent1"/>
                </a:solidFill>
                <a:latin typeface="+mn-ea"/>
              </a:rPr>
              <a:t>【</a:t>
            </a:r>
            <a:r>
              <a:rPr lang="ja-JP" altLang="en-US" sz="1400" b="1" dirty="0">
                <a:solidFill>
                  <a:schemeClr val="accent1"/>
                </a:solidFill>
                <a:latin typeface="+mn-ea"/>
              </a:rPr>
              <a:t>けんしん（健診・がん検診）、重症化予防</a:t>
            </a:r>
            <a:r>
              <a:rPr lang="en-US" altLang="ja-JP" sz="1400" b="1" dirty="0">
                <a:solidFill>
                  <a:schemeClr val="accent1"/>
                </a:solidFill>
                <a:latin typeface="+mn-ea"/>
              </a:rPr>
              <a:t>】</a:t>
            </a:r>
          </a:p>
          <a:p>
            <a:pPr marL="171450" indent="-171450">
              <a:buFont typeface="Wingdings" panose="05000000000000000000" pitchFamily="2" charset="2"/>
              <a:buChar char="Ø"/>
            </a:pPr>
            <a:r>
              <a:rPr lang="ja-JP" altLang="en-US" sz="1400" dirty="0">
                <a:latin typeface="+mn-ea"/>
              </a:rPr>
              <a:t>特定保健指導従事者の資質向上を目的とした研修の実施、糖尿病発症予防・重症化予防を促進するため民間企業等とも連携し、積極的に取り組んだ。</a:t>
            </a:r>
            <a:endParaRPr lang="en-US" altLang="ja-JP" sz="1400" dirty="0">
              <a:latin typeface="+mn-ea"/>
            </a:endParaRPr>
          </a:p>
          <a:p>
            <a:pPr marL="171450" indent="-171450">
              <a:buFont typeface="Wingdings" panose="05000000000000000000" pitchFamily="2" charset="2"/>
              <a:buChar char="Ø"/>
            </a:pPr>
            <a:endParaRPr lang="en-US" altLang="ja-JP" sz="1400" dirty="0">
              <a:latin typeface="+mn-ea"/>
            </a:endParaRPr>
          </a:p>
          <a:p>
            <a:r>
              <a:rPr lang="ja-JP" altLang="en-US" sz="1400" b="1" dirty="0">
                <a:solidFill>
                  <a:schemeClr val="accent1"/>
                </a:solidFill>
                <a:latin typeface="+mn-ea"/>
              </a:rPr>
              <a:t>生活機能の維持・向上 </a:t>
            </a:r>
            <a:endParaRPr lang="en-US" altLang="ja-JP" sz="1400" b="1" dirty="0">
              <a:solidFill>
                <a:schemeClr val="accent1"/>
              </a:solidFill>
              <a:latin typeface="+mn-ea"/>
            </a:endParaRPr>
          </a:p>
          <a:p>
            <a:r>
              <a:rPr lang="en-US" altLang="ja-JP" sz="1400" b="1" dirty="0">
                <a:solidFill>
                  <a:schemeClr val="accent1"/>
                </a:solidFill>
                <a:latin typeface="+mn-ea"/>
              </a:rPr>
              <a:t>【</a:t>
            </a:r>
            <a:r>
              <a:rPr lang="ja-JP" altLang="en-US" sz="1400" b="1" dirty="0">
                <a:solidFill>
                  <a:schemeClr val="accent1"/>
                </a:solidFill>
                <a:latin typeface="+mn-ea"/>
              </a:rPr>
              <a:t>ロコモ・フレイル、骨粗鬆症、メンタルヘルス</a:t>
            </a:r>
            <a:r>
              <a:rPr lang="en-US" altLang="ja-JP" sz="1400" b="1" dirty="0">
                <a:solidFill>
                  <a:schemeClr val="accent1"/>
                </a:solidFill>
                <a:latin typeface="+mn-ea"/>
              </a:rPr>
              <a:t>】</a:t>
            </a:r>
          </a:p>
          <a:p>
            <a:pPr marL="171450" indent="-171450">
              <a:buFont typeface="Wingdings" panose="05000000000000000000" pitchFamily="2" charset="2"/>
              <a:buChar char="Ø"/>
            </a:pPr>
            <a:r>
              <a:rPr lang="ja-JP" altLang="en-US" sz="1400" dirty="0">
                <a:latin typeface="+mn-ea"/>
              </a:rPr>
              <a:t>「働く世代からのフレイル予防」について、生活機能の維持・向上を目的とした取組みを、民間企業等と連携し、実施した。また、</a:t>
            </a:r>
            <a:r>
              <a:rPr kumimoji="1" lang="ja-JP" altLang="en-US" sz="1400" b="0" strike="noStrike" baseline="0" dirty="0">
                <a:latin typeface="+mn-ea"/>
                <a:ea typeface="+mn-ea"/>
              </a:rPr>
              <a:t>「汎用性の高い行動変容プログラム」において、「骨粗鬆症対策、ロコモ予防（フレイル予防を含む）」をテーマとし、市町村での取組みを支援した。</a:t>
            </a:r>
            <a:endParaRPr lang="en-US" altLang="ja-JP" sz="1400" strike="sngStrike" dirty="0">
              <a:latin typeface="+mn-ea"/>
            </a:endParaRPr>
          </a:p>
        </p:txBody>
      </p:sp>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endParaRPr lang="ja-JP" altLang="en-US" sz="1200" dirty="0">
              <a:latin typeface="+mn-ea"/>
            </a:endParaRPr>
          </a:p>
        </p:txBody>
      </p:sp>
      <p:sp>
        <p:nvSpPr>
          <p:cNvPr id="26" name="正方形/長方形 25">
            <a:extLst>
              <a:ext uri="{FF2B5EF4-FFF2-40B4-BE49-F238E27FC236}">
                <a16:creationId xmlns:a16="http://schemas.microsoft.com/office/drawing/2014/main" id="{3620F7FE-17F0-4C80-A0E8-CCD4BB3575B6}"/>
              </a:ext>
            </a:extLst>
          </p:cNvPr>
          <p:cNvSpPr/>
          <p:nvPr/>
        </p:nvSpPr>
        <p:spPr>
          <a:xfrm>
            <a:off x="557864" y="1182890"/>
            <a:ext cx="8856000" cy="848403"/>
          </a:xfrm>
          <a:prstGeom prst="rect">
            <a:avLst/>
          </a:prstGeom>
          <a:ln>
            <a:solidFill>
              <a:schemeClr val="accent1"/>
            </a:solidFill>
          </a:ln>
        </p:spPr>
        <p:txBody>
          <a:bodyPr wrap="square" lIns="36000" tIns="72000" rIns="36000" bIns="36000">
            <a:noAutofit/>
          </a:bodyPr>
          <a:lstStyle/>
          <a:p>
            <a:r>
              <a:rPr lang="ja-JP" altLang="en-US" sz="1400" b="1" dirty="0">
                <a:latin typeface="+mn-ea"/>
              </a:rPr>
              <a:t>令和</a:t>
            </a:r>
            <a:r>
              <a:rPr lang="en-US" altLang="ja-JP" sz="1400" b="1" dirty="0">
                <a:latin typeface="+mn-ea"/>
              </a:rPr>
              <a:t>6</a:t>
            </a:r>
            <a:r>
              <a:rPr lang="ja-JP" altLang="en-US" sz="1400" b="1" dirty="0">
                <a:latin typeface="+mn-ea"/>
              </a:rPr>
              <a:t>年</a:t>
            </a:r>
            <a:r>
              <a:rPr lang="en-US" altLang="ja-JP" sz="1400" b="1" dirty="0">
                <a:latin typeface="+mn-ea"/>
              </a:rPr>
              <a:t>3</a:t>
            </a:r>
            <a:r>
              <a:rPr lang="ja-JP" altLang="en-US" sz="1400" b="1" dirty="0">
                <a:latin typeface="+mn-ea"/>
              </a:rPr>
              <a:t>月、令和</a:t>
            </a:r>
            <a:r>
              <a:rPr lang="en-US" altLang="ja-JP" sz="1400" b="1" dirty="0">
                <a:latin typeface="+mn-ea"/>
              </a:rPr>
              <a:t>6</a:t>
            </a:r>
            <a:r>
              <a:rPr lang="ja-JP" altLang="en-US" sz="1400" b="1" dirty="0">
                <a:latin typeface="+mn-ea"/>
              </a:rPr>
              <a:t>（</a:t>
            </a:r>
            <a:r>
              <a:rPr lang="en-US" altLang="ja-JP" sz="1400" b="1" dirty="0">
                <a:latin typeface="+mn-ea"/>
              </a:rPr>
              <a:t>2024</a:t>
            </a:r>
            <a:r>
              <a:rPr lang="ja-JP" altLang="en-US" sz="1400" b="1" dirty="0">
                <a:latin typeface="+mn-ea"/>
              </a:rPr>
              <a:t>）年度から令和</a:t>
            </a:r>
            <a:r>
              <a:rPr lang="en-US" altLang="ja-JP" sz="1400" b="1" dirty="0">
                <a:latin typeface="+mn-ea"/>
              </a:rPr>
              <a:t>17</a:t>
            </a:r>
            <a:r>
              <a:rPr lang="ja-JP" altLang="en-US" sz="1400" b="1" dirty="0">
                <a:latin typeface="+mn-ea"/>
              </a:rPr>
              <a:t>（</a:t>
            </a:r>
            <a:r>
              <a:rPr lang="en-US" altLang="ja-JP" sz="1400" b="1" dirty="0">
                <a:latin typeface="+mn-ea"/>
              </a:rPr>
              <a:t>2035</a:t>
            </a:r>
            <a:r>
              <a:rPr lang="ja-JP" altLang="en-US" sz="1400" b="1" dirty="0">
                <a:latin typeface="+mn-ea"/>
              </a:rPr>
              <a:t>）年度までの</a:t>
            </a:r>
            <a:r>
              <a:rPr lang="en-US" altLang="ja-JP" sz="1400" b="1" dirty="0">
                <a:latin typeface="+mn-ea"/>
              </a:rPr>
              <a:t>12</a:t>
            </a:r>
            <a:r>
              <a:rPr lang="ja-JP" altLang="en-US" sz="1400" b="1" dirty="0">
                <a:latin typeface="+mn-ea"/>
              </a:rPr>
              <a:t>年間を計画期間とする「第</a:t>
            </a:r>
            <a:r>
              <a:rPr lang="en-US" altLang="ja-JP" sz="1400" b="1" dirty="0">
                <a:latin typeface="+mn-ea"/>
              </a:rPr>
              <a:t>4</a:t>
            </a:r>
            <a:r>
              <a:rPr lang="ja-JP" altLang="en-US" sz="1400" b="1" dirty="0">
                <a:latin typeface="+mn-ea"/>
              </a:rPr>
              <a:t>次大阪府健康増進計画」を策定。下記のとおり新規事業を含め様々な取組みを実施した</a:t>
            </a:r>
            <a:r>
              <a:rPr lang="ja-JP" altLang="en-US" sz="1200" b="1" dirty="0">
                <a:latin typeface="+mn-ea"/>
              </a:rPr>
              <a:t>。</a:t>
            </a:r>
          </a:p>
        </p:txBody>
      </p:sp>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523412" y="6546852"/>
            <a:ext cx="375961" cy="288000"/>
          </a:xfrm>
          <a:solidFill>
            <a:schemeClr val="accent1"/>
          </a:solid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62</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2587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まとめ</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5" name="正方形/長方形 4">
            <a:extLst>
              <a:ext uri="{FF2B5EF4-FFF2-40B4-BE49-F238E27FC236}">
                <a16:creationId xmlns:a16="http://schemas.microsoft.com/office/drawing/2014/main" id="{6B3909EF-DA0D-46F3-AE53-5FAAAE071E9C}"/>
              </a:ext>
            </a:extLst>
          </p:cNvPr>
          <p:cNvSpPr/>
          <p:nvPr/>
        </p:nvSpPr>
        <p:spPr>
          <a:xfrm>
            <a:off x="237000" y="639983"/>
            <a:ext cx="9432000" cy="4553210"/>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0" name="角丸四角形 47">
            <a:extLst>
              <a:ext uri="{FF2B5EF4-FFF2-40B4-BE49-F238E27FC236}">
                <a16:creationId xmlns:a16="http://schemas.microsoft.com/office/drawing/2014/main" id="{4CA77ECC-BFC7-482A-ACE4-76399710836A}"/>
              </a:ext>
            </a:extLst>
          </p:cNvPr>
          <p:cNvSpPr/>
          <p:nvPr/>
        </p:nvSpPr>
        <p:spPr>
          <a:xfrm>
            <a:off x="426188" y="679624"/>
            <a:ext cx="9180000" cy="4487253"/>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1" name="四角形: 角を丸くする 10">
            <a:extLst>
              <a:ext uri="{FF2B5EF4-FFF2-40B4-BE49-F238E27FC236}">
                <a16:creationId xmlns:a16="http://schemas.microsoft.com/office/drawing/2014/main" id="{2E47972A-8D78-423F-A2E4-5960076275DD}"/>
              </a:ext>
            </a:extLst>
          </p:cNvPr>
          <p:cNvSpPr/>
          <p:nvPr/>
        </p:nvSpPr>
        <p:spPr>
          <a:xfrm>
            <a:off x="426188" y="726488"/>
            <a:ext cx="341376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令和</a:t>
            </a:r>
            <a:r>
              <a:rPr kumimoji="1" lang="en-US" altLang="ja-JP" sz="1400" b="1" dirty="0">
                <a:solidFill>
                  <a:schemeClr val="bg1"/>
                </a:solidFill>
                <a:latin typeface="メイリオ" panose="020B0604030504040204" pitchFamily="50" charset="-128"/>
                <a:ea typeface="メイリオ" panose="020B0604030504040204" pitchFamily="50" charset="-128"/>
              </a:rPr>
              <a:t>7</a:t>
            </a:r>
            <a:r>
              <a:rPr kumimoji="1" lang="ja-JP" altLang="en-US" sz="1400" b="1" dirty="0">
                <a:solidFill>
                  <a:prstClr val="white"/>
                </a:solidFill>
                <a:latin typeface="メイリオ" panose="020B0604030504040204" pitchFamily="50" charset="-128"/>
                <a:ea typeface="メイリオ" panose="020B0604030504040204" pitchFamily="50" charset="-128"/>
              </a:rPr>
              <a:t>年度　取組み評価</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2" name="角丸四角形 47">
            <a:extLst>
              <a:ext uri="{FF2B5EF4-FFF2-40B4-BE49-F238E27FC236}">
                <a16:creationId xmlns:a16="http://schemas.microsoft.com/office/drawing/2014/main" id="{4CEF5F1C-E185-47FA-A224-BE143D9B9F71}"/>
              </a:ext>
            </a:extLst>
          </p:cNvPr>
          <p:cNvSpPr/>
          <p:nvPr/>
        </p:nvSpPr>
        <p:spPr>
          <a:xfrm>
            <a:off x="538276" y="1045309"/>
            <a:ext cx="8985136" cy="4015565"/>
          </a:xfrm>
          <a:prstGeom prst="roundRect">
            <a:avLst>
              <a:gd name="adj" fmla="val 8499"/>
            </a:avLst>
          </a:prstGeom>
          <a:noFill/>
          <a:ln w="19050">
            <a:noFill/>
          </a:ln>
        </p:spPr>
        <p:txBody>
          <a:bodyPr wrap="square" lIns="72000" tIns="72000" rIns="72000" bIns="72000" anchor="t" anchorCtr="0">
            <a:noAutofit/>
          </a:bodyPr>
          <a:lstStyle/>
          <a:p>
            <a:r>
              <a:rPr lang="ja-JP" altLang="en-US" sz="1400" b="1" dirty="0">
                <a:solidFill>
                  <a:schemeClr val="accent1"/>
                </a:solidFill>
                <a:latin typeface="+mn-ea"/>
              </a:rPr>
              <a:t>府民の健康づくりを支える社会環境整備</a:t>
            </a:r>
            <a:endParaRPr lang="en-US" altLang="ja-JP" sz="1400" b="1" dirty="0">
              <a:solidFill>
                <a:schemeClr val="accent1"/>
              </a:solidFill>
              <a:latin typeface="+mn-ea"/>
            </a:endParaRPr>
          </a:p>
          <a:p>
            <a:r>
              <a:rPr lang="en-US" altLang="ja-JP" sz="1400" b="1" dirty="0">
                <a:solidFill>
                  <a:schemeClr val="accent1"/>
                </a:solidFill>
                <a:latin typeface="+mn-ea"/>
              </a:rPr>
              <a:t>【</a:t>
            </a:r>
            <a:r>
              <a:rPr lang="ja-JP" altLang="en-US" sz="1400" b="1" dirty="0">
                <a:solidFill>
                  <a:schemeClr val="accent1"/>
                </a:solidFill>
                <a:latin typeface="+mn-ea"/>
              </a:rPr>
              <a:t>ヘルスリテラシー、健康づくりの気運醸成、</a:t>
            </a:r>
            <a:r>
              <a:rPr lang="en-US" altLang="ja-JP" sz="1400" b="1" dirty="0">
                <a:solidFill>
                  <a:schemeClr val="accent1"/>
                </a:solidFill>
                <a:latin typeface="+mn-ea"/>
              </a:rPr>
              <a:t>ICT</a:t>
            </a:r>
            <a:r>
              <a:rPr lang="ja-JP" altLang="en-US" sz="1400" b="1" dirty="0">
                <a:solidFill>
                  <a:schemeClr val="accent1"/>
                </a:solidFill>
                <a:latin typeface="+mn-ea"/>
              </a:rPr>
              <a:t>（</a:t>
            </a:r>
            <a:r>
              <a:rPr lang="en-US" altLang="ja-JP" sz="1400" b="1" dirty="0">
                <a:solidFill>
                  <a:schemeClr val="accent1"/>
                </a:solidFill>
                <a:latin typeface="+mn-ea"/>
              </a:rPr>
              <a:t>PHR</a:t>
            </a:r>
            <a:r>
              <a:rPr lang="ja-JP" altLang="en-US" sz="1400" b="1" dirty="0">
                <a:solidFill>
                  <a:schemeClr val="accent1"/>
                </a:solidFill>
                <a:latin typeface="+mn-ea"/>
              </a:rPr>
              <a:t>等）を活用した健康づくりの推進、地域・職域における社会環境整備</a:t>
            </a:r>
            <a:r>
              <a:rPr lang="en-US" altLang="ja-JP" sz="1400" b="1" dirty="0">
                <a:solidFill>
                  <a:schemeClr val="accent1"/>
                </a:solidFill>
                <a:latin typeface="+mn-ea"/>
              </a:rPr>
              <a:t>】</a:t>
            </a:r>
          </a:p>
          <a:p>
            <a:pPr marL="171450" indent="-171450">
              <a:buFont typeface="Wingdings" panose="05000000000000000000" pitchFamily="2" charset="2"/>
              <a:buChar char="Ø"/>
            </a:pPr>
            <a:r>
              <a:rPr lang="ja-JP" altLang="en-US" sz="1400" dirty="0">
                <a:latin typeface="+mn-ea"/>
              </a:rPr>
              <a:t>万博で高まった健康気運を途絶えさせることなく、</a:t>
            </a:r>
            <a:r>
              <a:rPr lang="en-US" altLang="ja-JP" sz="1400" dirty="0">
                <a:latin typeface="+mn-ea"/>
              </a:rPr>
              <a:t>SNS</a:t>
            </a:r>
            <a:r>
              <a:rPr lang="ja-JP" altLang="en-US" sz="1400" dirty="0">
                <a:latin typeface="+mn-ea"/>
              </a:rPr>
              <a:t>を活用した若年層向け情報発信を実施した。また、イベントや街中広告や</a:t>
            </a:r>
            <a:r>
              <a:rPr lang="en-US" altLang="ja-JP" sz="1400" dirty="0">
                <a:latin typeface="+mn-ea"/>
              </a:rPr>
              <a:t>SNS</a:t>
            </a:r>
            <a:r>
              <a:rPr lang="ja-JP" altLang="en-US" sz="1400" dirty="0">
                <a:latin typeface="+mn-ea"/>
              </a:rPr>
              <a:t>等を活用し、積極的にプロモーションを実施した。</a:t>
            </a:r>
            <a:endParaRPr lang="en-US" altLang="ja-JP" sz="1400" dirty="0">
              <a:latin typeface="+mn-ea"/>
            </a:endParaRPr>
          </a:p>
          <a:p>
            <a:pPr marL="171450" indent="-171450">
              <a:buFont typeface="Wingdings" panose="05000000000000000000" pitchFamily="2" charset="2"/>
              <a:buChar char="Ø"/>
            </a:pPr>
            <a:r>
              <a:rPr lang="ja-JP" altLang="en-US" sz="1400" dirty="0">
                <a:latin typeface="+mn-ea"/>
              </a:rPr>
              <a:t>「健活おおさか推進府民会議」では、「ワークショップ」を開催するなど、会員間の連携深化に繋がった。</a:t>
            </a:r>
            <a:endParaRPr lang="en-US" altLang="ja-JP" sz="1400" dirty="0">
              <a:latin typeface="+mn-ea"/>
            </a:endParaRPr>
          </a:p>
          <a:p>
            <a:pPr marL="171450" indent="-171450">
              <a:buFont typeface="Wingdings" panose="05000000000000000000" pitchFamily="2" charset="2"/>
              <a:buChar char="Ø"/>
            </a:pPr>
            <a:r>
              <a:rPr lang="en-US" altLang="ja-JP" sz="1400" dirty="0">
                <a:latin typeface="+mn-ea"/>
              </a:rPr>
              <a:t>NDB</a:t>
            </a:r>
            <a:r>
              <a:rPr lang="ja-JP" altLang="en-US" sz="1400" dirty="0">
                <a:latin typeface="+mn-ea"/>
              </a:rPr>
              <a:t>に収載の特定健診情報（令和</a:t>
            </a:r>
            <a:r>
              <a:rPr lang="en-US" altLang="ja-JP" sz="1400" dirty="0">
                <a:latin typeface="+mn-ea"/>
              </a:rPr>
              <a:t>3</a:t>
            </a:r>
            <a:r>
              <a:rPr lang="ja-JP" altLang="en-US" sz="1400" dirty="0">
                <a:latin typeface="+mn-ea"/>
              </a:rPr>
              <a:t>年）等の健康医療情報を地域ごとに見える化して、保健所・市町村等に提供し、地域の保健事業を支援した。</a:t>
            </a:r>
            <a:endParaRPr lang="en-US" altLang="ja-JP" sz="1400" dirty="0">
              <a:latin typeface="+mn-ea"/>
            </a:endParaRPr>
          </a:p>
          <a:p>
            <a:pPr marL="171450" indent="-171450">
              <a:buFont typeface="Wingdings" panose="05000000000000000000" pitchFamily="2" charset="2"/>
              <a:buChar char="Ø"/>
            </a:pPr>
            <a:endParaRPr lang="en-US" altLang="ja-JP" sz="1400" dirty="0">
              <a:latin typeface="+mn-ea"/>
            </a:endParaRPr>
          </a:p>
          <a:p>
            <a:r>
              <a:rPr lang="ja-JP" altLang="en-US" sz="1400" b="1" dirty="0">
                <a:latin typeface="+mn-ea"/>
              </a:rPr>
              <a:t>ライフコースアプローチ</a:t>
            </a:r>
            <a:endParaRPr lang="en-US" altLang="ja-JP" sz="1400" b="1" dirty="0">
              <a:latin typeface="+mn-ea"/>
            </a:endParaRPr>
          </a:p>
          <a:p>
            <a:pPr marL="171450" indent="-171450">
              <a:buFont typeface="Wingdings" panose="05000000000000000000" pitchFamily="2" charset="2"/>
              <a:buChar char="Ø"/>
            </a:pPr>
            <a:r>
              <a:rPr kumimoji="1" lang="ja-JP" altLang="en-US" sz="1400" b="0" baseline="0" dirty="0">
                <a:solidFill>
                  <a:schemeClr val="tx1"/>
                </a:solidFill>
                <a:latin typeface="+mn-ea"/>
                <a:ea typeface="+mn-ea"/>
              </a:rPr>
              <a:t>健活おおさか推進府民会議総会での、</a:t>
            </a:r>
            <a:r>
              <a:rPr lang="ja-JP" altLang="en-US" sz="1400" dirty="0">
                <a:latin typeface="+mn-ea"/>
              </a:rPr>
              <a:t>「女性のライフコースアプローチ」に関する基調講演の実施や「健活キッズしんだん」の実施、女性及び子どもの健康づくりに関するリーフレットの活用等、ライフコースアプローチに関する様々な事業に取り組むことができた。</a:t>
            </a:r>
          </a:p>
        </p:txBody>
      </p:sp>
      <p:sp>
        <p:nvSpPr>
          <p:cNvPr id="23" name="角丸四角形 47">
            <a:extLst>
              <a:ext uri="{FF2B5EF4-FFF2-40B4-BE49-F238E27FC236}">
                <a16:creationId xmlns:a16="http://schemas.microsoft.com/office/drawing/2014/main" id="{61EACC79-6131-4AB2-9420-24C165DC2F36}"/>
              </a:ext>
            </a:extLst>
          </p:cNvPr>
          <p:cNvSpPr/>
          <p:nvPr/>
        </p:nvSpPr>
        <p:spPr>
          <a:xfrm>
            <a:off x="363000" y="5285184"/>
            <a:ext cx="9180000" cy="1505231"/>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4" name="四角形: 角を丸くする 23">
            <a:extLst>
              <a:ext uri="{FF2B5EF4-FFF2-40B4-BE49-F238E27FC236}">
                <a16:creationId xmlns:a16="http://schemas.microsoft.com/office/drawing/2014/main" id="{16BAB29E-9256-48CA-A9A7-2B6E1D3B812E}"/>
              </a:ext>
            </a:extLst>
          </p:cNvPr>
          <p:cNvSpPr/>
          <p:nvPr/>
        </p:nvSpPr>
        <p:spPr>
          <a:xfrm>
            <a:off x="448474" y="5313760"/>
            <a:ext cx="341376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来年度に向けた課題・方向性</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endParaRPr lang="ja-JP" altLang="en-US" sz="1200" dirty="0">
              <a:latin typeface="+mn-ea"/>
            </a:endParaRPr>
          </a:p>
        </p:txBody>
      </p:sp>
      <p:sp>
        <p:nvSpPr>
          <p:cNvPr id="7" name="二等辺三角形 6">
            <a:extLst>
              <a:ext uri="{FF2B5EF4-FFF2-40B4-BE49-F238E27FC236}">
                <a16:creationId xmlns:a16="http://schemas.microsoft.com/office/drawing/2014/main" id="{EA47F636-CAB7-4CF5-BD4B-9862B3D9D9D5}"/>
              </a:ext>
            </a:extLst>
          </p:cNvPr>
          <p:cNvSpPr/>
          <p:nvPr/>
        </p:nvSpPr>
        <p:spPr>
          <a:xfrm rot="10800000">
            <a:off x="4568323" y="4355814"/>
            <a:ext cx="769352" cy="1371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5D16D37-5BF4-49AE-BA3E-D15D5C476E47}"/>
              </a:ext>
            </a:extLst>
          </p:cNvPr>
          <p:cNvSpPr/>
          <p:nvPr/>
        </p:nvSpPr>
        <p:spPr>
          <a:xfrm>
            <a:off x="2052564" y="4668342"/>
            <a:ext cx="5800870" cy="589839"/>
          </a:xfrm>
          <a:prstGeom prst="rect">
            <a:avLst/>
          </a:prstGeom>
          <a:ln>
            <a:noFill/>
          </a:ln>
        </p:spPr>
        <p:txBody>
          <a:bodyPr wrap="square" lIns="36000" tIns="72000" rIns="36000" bIns="36000">
            <a:noAutofit/>
          </a:bodyPr>
          <a:lstStyle/>
          <a:p>
            <a:pPr algn="ctr"/>
            <a:r>
              <a:rPr lang="en-US" altLang="ja-JP" b="1" dirty="0">
                <a:latin typeface="+mn-ea"/>
              </a:rPr>
              <a:t>【</a:t>
            </a:r>
            <a:r>
              <a:rPr lang="ja-JP" altLang="en-US" b="1" dirty="0">
                <a:latin typeface="+mn-ea"/>
              </a:rPr>
              <a:t>令和</a:t>
            </a:r>
            <a:r>
              <a:rPr lang="en-US" altLang="ja-JP" b="1" dirty="0">
                <a:latin typeface="+mn-ea"/>
              </a:rPr>
              <a:t>7</a:t>
            </a:r>
            <a:r>
              <a:rPr lang="ja-JP" altLang="en-US" b="1" dirty="0">
                <a:latin typeface="+mn-ea"/>
              </a:rPr>
              <a:t>年度　事業評価</a:t>
            </a:r>
            <a:r>
              <a:rPr lang="en-US" altLang="ja-JP" b="1" dirty="0">
                <a:latin typeface="+mn-ea"/>
              </a:rPr>
              <a:t>】</a:t>
            </a:r>
            <a:r>
              <a:rPr lang="ja-JP" altLang="en-US" b="1" u="sng" dirty="0">
                <a:latin typeface="+mn-ea"/>
              </a:rPr>
              <a:t>概ね予定通り</a:t>
            </a:r>
          </a:p>
        </p:txBody>
      </p:sp>
      <p:sp>
        <p:nvSpPr>
          <p:cNvPr id="17" name="正方形/長方形 16">
            <a:extLst>
              <a:ext uri="{FF2B5EF4-FFF2-40B4-BE49-F238E27FC236}">
                <a16:creationId xmlns:a16="http://schemas.microsoft.com/office/drawing/2014/main" id="{00BF67AE-C8B8-436A-AE2B-5B2F5EAB6C15}"/>
              </a:ext>
            </a:extLst>
          </p:cNvPr>
          <p:cNvSpPr/>
          <p:nvPr/>
        </p:nvSpPr>
        <p:spPr>
          <a:xfrm>
            <a:off x="578206" y="5635917"/>
            <a:ext cx="8856000" cy="1039748"/>
          </a:xfrm>
          <a:prstGeom prst="rect">
            <a:avLst/>
          </a:prstGeom>
          <a:ln>
            <a:noFill/>
          </a:ln>
        </p:spPr>
        <p:txBody>
          <a:bodyPr wrap="square" lIns="36000" tIns="72000" rIns="36000" bIns="36000">
            <a:noAutofit/>
          </a:bodyPr>
          <a:lstStyle/>
          <a:p>
            <a:r>
              <a:rPr lang="ja-JP" altLang="en-US" sz="1400" b="1" dirty="0">
                <a:latin typeface="+mn-ea"/>
              </a:rPr>
              <a:t>事業は概ね予定通り進んでいるものの、府民の「健康寿命」は依然として全国を下回っている状況。来年度は大阪府健康づくり実態調査の結果も踏まえ、各項目において設定している数値目標の進捗管理を図っていく。また、万博プロモーション事業の集大成として実施した万博催事、その後の</a:t>
            </a:r>
            <a:r>
              <a:rPr lang="en-US" altLang="ja-JP" sz="1400" b="1" dirty="0">
                <a:latin typeface="+mn-ea"/>
              </a:rPr>
              <a:t>SNS</a:t>
            </a:r>
            <a:r>
              <a:rPr lang="ja-JP" altLang="en-US" sz="1400" b="1" dirty="0">
                <a:latin typeface="+mn-ea"/>
              </a:rPr>
              <a:t>プロモーション事業の成果等を活かし、健活の輪を広げ、府民の健康づくりに総合的・効果的に取組み、一人ひとりの自発的な健康づくり活動を推進していく。</a:t>
            </a:r>
          </a:p>
        </p:txBody>
      </p:sp>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523412" y="6546852"/>
            <a:ext cx="375961" cy="288000"/>
          </a:xfrm>
          <a:solidFill>
            <a:schemeClr val="accent1"/>
          </a:solid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sz="1400" b="1"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63</a:t>
            </a:fld>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954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取組みの主な実績（令和</a:t>
            </a:r>
            <a:r>
              <a:rPr kumimoji="1" lang="en-US" altLang="ja-JP" sz="2000" b="1" dirty="0">
                <a:solidFill>
                  <a:schemeClr val="tx1"/>
                </a:solidFill>
                <a:latin typeface="Meiryo UI" panose="020B0604030504040204" pitchFamily="50" charset="-128"/>
                <a:ea typeface="Meiryo UI" panose="020B0604030504040204" pitchFamily="50" charset="-128"/>
              </a:rPr>
              <a:t>7</a:t>
            </a:r>
            <a:r>
              <a:rPr kumimoji="1" lang="ja-JP" altLang="en-US" sz="2000" b="1" dirty="0">
                <a:solidFill>
                  <a:schemeClr val="tx1"/>
                </a:solidFill>
                <a:latin typeface="Meiryo UI" panose="020B0604030504040204" pitchFamily="50" charset="-128"/>
                <a:ea typeface="Meiryo UI" panose="020B0604030504040204" pitchFamily="50" charset="-128"/>
              </a:rPr>
              <a:t>年度）</a:t>
            </a:r>
          </a:p>
        </p:txBody>
      </p:sp>
      <p:pic>
        <p:nvPicPr>
          <p:cNvPr id="15" name="図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graphicFrame>
        <p:nvGraphicFramePr>
          <p:cNvPr id="6" name="表 5">
            <a:extLst>
              <a:ext uri="{FF2B5EF4-FFF2-40B4-BE49-F238E27FC236}">
                <a16:creationId xmlns:a16="http://schemas.microsoft.com/office/drawing/2014/main" id="{B7F49625-3050-25B1-3E7A-31D347426E73}"/>
              </a:ext>
            </a:extLst>
          </p:cNvPr>
          <p:cNvGraphicFramePr>
            <a:graphicFrameLocks noGrp="1"/>
          </p:cNvGraphicFramePr>
          <p:nvPr>
            <p:extLst>
              <p:ext uri="{D42A27DB-BD31-4B8C-83A1-F6EECF244321}">
                <p14:modId xmlns:p14="http://schemas.microsoft.com/office/powerpoint/2010/main" val="3445628511"/>
              </p:ext>
            </p:extLst>
          </p:nvPr>
        </p:nvGraphicFramePr>
        <p:xfrm>
          <a:off x="133065" y="3282044"/>
          <a:ext cx="9639870" cy="3410665"/>
        </p:xfrm>
        <a:graphic>
          <a:graphicData uri="http://schemas.openxmlformats.org/drawingml/2006/table">
            <a:tbl>
              <a:tblPr firstRow="1" bandRow="1">
                <a:tableStyleId>{5C22544A-7EE6-4342-B048-85BDC9FD1C3A}</a:tableStyleId>
              </a:tblPr>
              <a:tblGrid>
                <a:gridCol w="3852195">
                  <a:extLst>
                    <a:ext uri="{9D8B030D-6E8A-4147-A177-3AD203B41FA5}">
                      <a16:colId xmlns:a16="http://schemas.microsoft.com/office/drawing/2014/main" val="904755031"/>
                    </a:ext>
                  </a:extLst>
                </a:gridCol>
                <a:gridCol w="3665220">
                  <a:extLst>
                    <a:ext uri="{9D8B030D-6E8A-4147-A177-3AD203B41FA5}">
                      <a16:colId xmlns:a16="http://schemas.microsoft.com/office/drawing/2014/main" val="2203672732"/>
                    </a:ext>
                  </a:extLst>
                </a:gridCol>
                <a:gridCol w="2122455">
                  <a:extLst>
                    <a:ext uri="{9D8B030D-6E8A-4147-A177-3AD203B41FA5}">
                      <a16:colId xmlns:a16="http://schemas.microsoft.com/office/drawing/2014/main" val="932284601"/>
                    </a:ext>
                  </a:extLst>
                </a:gridCol>
              </a:tblGrid>
              <a:tr h="218698">
                <a:tc>
                  <a:txBody>
                    <a:bodyPr/>
                    <a:lstStyle/>
                    <a:p>
                      <a:pPr algn="ctr"/>
                      <a:r>
                        <a:rPr kumimoji="1" lang="ja-JP" altLang="en-US" sz="900" b="0" dirty="0"/>
                        <a:t>内容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bg1"/>
                          </a:solidFill>
                        </a:rPr>
                        <a:t>実績</a:t>
                      </a:r>
                    </a:p>
                  </a:txBody>
                  <a:tcPr anchor="ctr"/>
                </a:tc>
                <a:tc>
                  <a:txBody>
                    <a:bodyPr/>
                    <a:lstStyle/>
                    <a:p>
                      <a:pPr algn="ctr"/>
                      <a:r>
                        <a:rPr kumimoji="1" lang="ja-JP" altLang="en-US" sz="900" b="0" dirty="0"/>
                        <a:t>データ元</a:t>
                      </a:r>
                    </a:p>
                  </a:txBody>
                  <a:tcPr anchor="ctr"/>
                </a:tc>
                <a:extLst>
                  <a:ext uri="{0D108BD9-81ED-4DB2-BD59-A6C34878D82A}">
                    <a16:rowId xmlns:a16="http://schemas.microsoft.com/office/drawing/2014/main" val="3900814020"/>
                  </a:ext>
                </a:extLst>
              </a:tr>
              <a:tr h="408235">
                <a:tc>
                  <a:txBody>
                    <a:bodyPr/>
                    <a:lstStyle/>
                    <a:p>
                      <a:pPr algn="ctr"/>
                      <a:r>
                        <a:rPr kumimoji="1" lang="ja-JP" altLang="en-US" sz="1100" dirty="0"/>
                        <a:t>健活</a:t>
                      </a:r>
                      <a:r>
                        <a:rPr kumimoji="1" lang="en-US" altLang="ja-JP" sz="1100" dirty="0"/>
                        <a:t>10</a:t>
                      </a:r>
                      <a:r>
                        <a:rPr kumimoji="1" lang="ja-JP" altLang="en-US" sz="1100" dirty="0"/>
                        <a:t>ポータルサイトアクセス累計数</a:t>
                      </a:r>
                      <a:endParaRPr kumimoji="1" lang="en-US" altLang="ja-JP" sz="1100" dirty="0"/>
                    </a:p>
                  </a:txBody>
                  <a:tcPr anchor="ctr"/>
                </a:tc>
                <a:tc>
                  <a:txBody>
                    <a:bodyPr/>
                    <a:lstStyle/>
                    <a:p>
                      <a:pPr algn="ctr"/>
                      <a:r>
                        <a:rPr kumimoji="1" lang="en-US" altLang="ja-JP" sz="1100" dirty="0">
                          <a:solidFill>
                            <a:schemeClr val="tx1"/>
                          </a:solidFill>
                        </a:rPr>
                        <a:t>166,863</a:t>
                      </a:r>
                      <a:r>
                        <a:rPr kumimoji="1" lang="ja-JP" altLang="en-US" sz="1100" dirty="0">
                          <a:solidFill>
                            <a:schemeClr val="tx1"/>
                          </a:solidFill>
                        </a:rPr>
                        <a:t>件（</a:t>
                      </a:r>
                      <a:r>
                        <a:rPr kumimoji="1" lang="en-US" altLang="ja-JP" sz="1100" dirty="0">
                          <a:solidFill>
                            <a:schemeClr val="tx1"/>
                          </a:solidFill>
                        </a:rPr>
                        <a:t>4</a:t>
                      </a:r>
                      <a:r>
                        <a:rPr kumimoji="1" lang="ja-JP" altLang="en-US" sz="1100" dirty="0">
                          <a:solidFill>
                            <a:schemeClr val="tx1"/>
                          </a:solidFill>
                        </a:rPr>
                        <a:t>月～</a:t>
                      </a:r>
                      <a:r>
                        <a:rPr kumimoji="1" lang="en-US" altLang="ja-JP" sz="1100" dirty="0">
                          <a:solidFill>
                            <a:schemeClr val="tx1"/>
                          </a:solidFill>
                        </a:rPr>
                        <a:t>2</a:t>
                      </a:r>
                      <a:r>
                        <a:rPr kumimoji="1" lang="ja-JP" altLang="en-US" sz="1100" dirty="0">
                          <a:solidFill>
                            <a:schemeClr val="tx1"/>
                          </a:solidFill>
                        </a:rPr>
                        <a:t>月）　前年度比</a:t>
                      </a:r>
                      <a:r>
                        <a:rPr kumimoji="1" lang="en-US" altLang="ja-JP" sz="1100" dirty="0">
                          <a:solidFill>
                            <a:schemeClr val="tx1"/>
                          </a:solidFill>
                        </a:rPr>
                        <a:t>1.8</a:t>
                      </a:r>
                      <a:r>
                        <a:rPr kumimoji="1" lang="ja-JP" altLang="en-US" sz="1100" dirty="0">
                          <a:solidFill>
                            <a:schemeClr val="tx1"/>
                          </a:solidFill>
                        </a:rPr>
                        <a:t>倍</a:t>
                      </a:r>
                      <a:endParaRPr kumimoji="1" lang="en-US" altLang="ja-JP" sz="1100" dirty="0">
                        <a:solidFill>
                          <a:schemeClr val="tx1"/>
                        </a:solidFill>
                      </a:endParaRPr>
                    </a:p>
                    <a:p>
                      <a:pPr algn="ctr"/>
                      <a:r>
                        <a:rPr kumimoji="1" lang="ja-JP" altLang="en-US" sz="1100" dirty="0">
                          <a:solidFill>
                            <a:schemeClr val="tx1"/>
                          </a:solidFill>
                        </a:rPr>
                        <a:t>平均アクセス数</a:t>
                      </a:r>
                      <a:r>
                        <a:rPr kumimoji="1" lang="en-US" altLang="ja-JP" sz="1100" dirty="0">
                          <a:solidFill>
                            <a:schemeClr val="tx1"/>
                          </a:solidFill>
                        </a:rPr>
                        <a:t>15,169</a:t>
                      </a:r>
                      <a:r>
                        <a:rPr kumimoji="1" lang="ja-JP" altLang="en-US" sz="1100" dirty="0">
                          <a:solidFill>
                            <a:schemeClr val="tx1"/>
                          </a:solidFill>
                        </a:rPr>
                        <a:t>件</a:t>
                      </a:r>
                      <a:r>
                        <a:rPr kumimoji="1" lang="en-US" altLang="ja-JP" sz="1100" dirty="0">
                          <a:solidFill>
                            <a:schemeClr val="tx1"/>
                          </a:solidFill>
                        </a:rPr>
                        <a:t>/</a:t>
                      </a:r>
                      <a:r>
                        <a:rPr kumimoji="1" lang="ja-JP" altLang="en-US" sz="1100" dirty="0">
                          <a:solidFill>
                            <a:schemeClr val="tx1"/>
                          </a:solidFill>
                        </a:rPr>
                        <a:t>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健活</a:t>
                      </a:r>
                      <a:r>
                        <a:rPr kumimoji="1" lang="en-US" altLang="ja-JP" sz="1100" dirty="0"/>
                        <a:t>10</a:t>
                      </a:r>
                      <a:r>
                        <a:rPr kumimoji="1" lang="ja-JP" altLang="en-US" sz="1100" dirty="0"/>
                        <a:t>ポータルサイト</a:t>
                      </a:r>
                      <a:endParaRPr kumimoji="1" lang="en-US" altLang="ja-JP" sz="1100" dirty="0"/>
                    </a:p>
                  </a:txBody>
                  <a:tcPr anchor="ctr"/>
                </a:tc>
                <a:extLst>
                  <a:ext uri="{0D108BD9-81ED-4DB2-BD59-A6C34878D82A}">
                    <a16:rowId xmlns:a16="http://schemas.microsoft.com/office/drawing/2014/main" val="4182958687"/>
                  </a:ext>
                </a:extLst>
              </a:tr>
              <a:tr h="247857">
                <a:tc>
                  <a:txBody>
                    <a:bodyPr/>
                    <a:lstStyle/>
                    <a:p>
                      <a:pPr algn="ctr"/>
                      <a:r>
                        <a:rPr kumimoji="1" lang="ja-JP" altLang="en-US" sz="1100" dirty="0"/>
                        <a:t>健康づくり課Ｘ　フォロワー数</a:t>
                      </a:r>
                    </a:p>
                  </a:txBody>
                  <a:tcPr anchor="ctr"/>
                </a:tc>
                <a:tc>
                  <a:txBody>
                    <a:bodyPr/>
                    <a:lstStyle/>
                    <a:p>
                      <a:pPr algn="ctr"/>
                      <a:r>
                        <a:rPr kumimoji="1" lang="ja-JP" altLang="en-US" sz="1100" dirty="0">
                          <a:solidFill>
                            <a:schemeClr val="tx1"/>
                          </a:solidFill>
                        </a:rPr>
                        <a:t>令和</a:t>
                      </a:r>
                      <a:r>
                        <a:rPr kumimoji="1" lang="en-US" altLang="ja-JP" sz="1100" dirty="0">
                          <a:solidFill>
                            <a:schemeClr val="tx1"/>
                          </a:solidFill>
                        </a:rPr>
                        <a:t>7</a:t>
                      </a:r>
                      <a:r>
                        <a:rPr kumimoji="1" lang="ja-JP" altLang="en-US" sz="1100" dirty="0">
                          <a:solidFill>
                            <a:schemeClr val="tx1"/>
                          </a:solidFill>
                        </a:rPr>
                        <a:t>年</a:t>
                      </a:r>
                      <a:r>
                        <a:rPr kumimoji="1" lang="en-US" altLang="ja-JP" sz="1100" dirty="0">
                          <a:solidFill>
                            <a:schemeClr val="tx1"/>
                          </a:solidFill>
                        </a:rPr>
                        <a:t>3</a:t>
                      </a:r>
                      <a:r>
                        <a:rPr kumimoji="1" lang="ja-JP" altLang="en-US" sz="1100" dirty="0">
                          <a:solidFill>
                            <a:schemeClr val="tx1"/>
                          </a:solidFill>
                        </a:rPr>
                        <a:t>月</a:t>
                      </a:r>
                      <a:r>
                        <a:rPr kumimoji="1" lang="en-US" altLang="ja-JP" sz="1100" dirty="0">
                          <a:solidFill>
                            <a:schemeClr val="tx1"/>
                          </a:solidFill>
                        </a:rPr>
                        <a:t>5</a:t>
                      </a:r>
                      <a:r>
                        <a:rPr kumimoji="1" lang="ja-JP" altLang="en-US" sz="1100" dirty="0">
                          <a:solidFill>
                            <a:schemeClr val="tx1"/>
                          </a:solidFill>
                        </a:rPr>
                        <a:t>日：</a:t>
                      </a:r>
                      <a:r>
                        <a:rPr kumimoji="1" lang="en-US" altLang="ja-JP" sz="1100" dirty="0">
                          <a:solidFill>
                            <a:schemeClr val="tx1"/>
                          </a:solidFill>
                        </a:rPr>
                        <a:t>3,711</a:t>
                      </a:r>
                      <a:r>
                        <a:rPr kumimoji="1" lang="ja-JP" altLang="en-US" sz="1100" dirty="0">
                          <a:solidFill>
                            <a:schemeClr val="tx1"/>
                          </a:solidFill>
                        </a:rPr>
                        <a:t>人、令和</a:t>
                      </a:r>
                      <a:r>
                        <a:rPr kumimoji="1" lang="en-US" altLang="ja-JP" sz="1100" dirty="0">
                          <a:solidFill>
                            <a:schemeClr val="tx1"/>
                          </a:solidFill>
                        </a:rPr>
                        <a:t>8</a:t>
                      </a:r>
                      <a:r>
                        <a:rPr kumimoji="1" lang="ja-JP" altLang="en-US" sz="1100" dirty="0">
                          <a:solidFill>
                            <a:schemeClr val="tx1"/>
                          </a:solidFill>
                        </a:rPr>
                        <a:t>年</a:t>
                      </a:r>
                      <a:r>
                        <a:rPr kumimoji="1" lang="en-US" altLang="ja-JP" sz="1100" dirty="0">
                          <a:solidFill>
                            <a:schemeClr val="tx1"/>
                          </a:solidFill>
                          <a:latin typeface="游ゴシック" panose="020B0400000000000000" pitchFamily="50" charset="-128"/>
                          <a:ea typeface="+mn-ea"/>
                        </a:rPr>
                        <a:t>2</a:t>
                      </a:r>
                      <a:r>
                        <a:rPr kumimoji="1" lang="ja-JP" altLang="en-US" sz="1100" dirty="0">
                          <a:solidFill>
                            <a:schemeClr val="tx1"/>
                          </a:solidFill>
                          <a:latin typeface="游ゴシック" panose="020B0400000000000000" pitchFamily="50" charset="-128"/>
                          <a:ea typeface="+mn-ea"/>
                        </a:rPr>
                        <a:t>月末</a:t>
                      </a:r>
                      <a:r>
                        <a:rPr kumimoji="1" lang="ja-JP" altLang="en-US" sz="1100" dirty="0">
                          <a:solidFill>
                            <a:schemeClr val="tx1"/>
                          </a:solidFill>
                        </a:rPr>
                        <a:t>：</a:t>
                      </a:r>
                      <a:r>
                        <a:rPr kumimoji="1" lang="en-US" altLang="ja-JP" sz="1100" dirty="0">
                          <a:solidFill>
                            <a:schemeClr val="tx1"/>
                          </a:solidFill>
                        </a:rPr>
                        <a:t>4630</a:t>
                      </a:r>
                      <a:r>
                        <a:rPr kumimoji="1" lang="ja-JP" altLang="en-US" sz="1100" dirty="0">
                          <a:solidFill>
                            <a:schemeClr val="tx1"/>
                          </a:solidFill>
                        </a:rPr>
                        <a:t>人</a:t>
                      </a:r>
                    </a:p>
                  </a:txBody>
                  <a:tcPr anchor="ctr"/>
                </a:tc>
                <a:tc>
                  <a:txBody>
                    <a:bodyPr/>
                    <a:lstStyle/>
                    <a:p>
                      <a:pPr algn="ctr"/>
                      <a:r>
                        <a:rPr kumimoji="1" lang="ja-JP" altLang="en-US" sz="1100" dirty="0"/>
                        <a:t>Ｘ</a:t>
                      </a:r>
                    </a:p>
                  </a:txBody>
                  <a:tcPr anchor="ctr"/>
                </a:tc>
                <a:extLst>
                  <a:ext uri="{0D108BD9-81ED-4DB2-BD59-A6C34878D82A}">
                    <a16:rowId xmlns:a16="http://schemas.microsoft.com/office/drawing/2014/main" val="1213055215"/>
                  </a:ext>
                </a:extLst>
              </a:tr>
              <a:tr h="327377">
                <a:tc>
                  <a:txBody>
                    <a:bodyPr/>
                    <a:lstStyle/>
                    <a:p>
                      <a:pPr algn="ctr"/>
                      <a:r>
                        <a:rPr kumimoji="1" lang="ja-JP" altLang="en-US" sz="1100" dirty="0"/>
                        <a:t>健康づくり課</a:t>
                      </a:r>
                      <a:r>
                        <a:rPr kumimoji="1" lang="en-US" altLang="ja-JP" sz="1100" dirty="0"/>
                        <a:t>Instagram</a:t>
                      </a:r>
                      <a:r>
                        <a:rPr kumimoji="1" lang="ja-JP" altLang="en-US" sz="1100" dirty="0"/>
                        <a:t>　フォロワー数</a:t>
                      </a:r>
                    </a:p>
                  </a:txBody>
                  <a:tcPr anchor="ctr"/>
                </a:tc>
                <a:tc>
                  <a:txBody>
                    <a:bodyPr/>
                    <a:lstStyle/>
                    <a:p>
                      <a:pPr algn="ctr"/>
                      <a:r>
                        <a:rPr kumimoji="1" lang="ja-JP" altLang="en-US" sz="1100" dirty="0">
                          <a:solidFill>
                            <a:schemeClr val="tx1"/>
                          </a:solidFill>
                          <a:latin typeface="游ゴシック" panose="020B0400000000000000" pitchFamily="50" charset="-128"/>
                          <a:ea typeface="游ゴシック" panose="020B0400000000000000" pitchFamily="50" charset="-128"/>
                        </a:rPr>
                        <a:t>令和</a:t>
                      </a:r>
                      <a:r>
                        <a:rPr kumimoji="1" lang="en-US" altLang="ja-JP" sz="1100" dirty="0">
                          <a:solidFill>
                            <a:schemeClr val="tx1"/>
                          </a:solidFill>
                          <a:latin typeface="游ゴシック" panose="020B0400000000000000" pitchFamily="50" charset="-128"/>
                          <a:ea typeface="游ゴシック" panose="020B0400000000000000" pitchFamily="50" charset="-128"/>
                        </a:rPr>
                        <a:t>7</a:t>
                      </a:r>
                      <a:r>
                        <a:rPr kumimoji="1" lang="ja-JP" altLang="en-US" sz="1100" dirty="0">
                          <a:solidFill>
                            <a:schemeClr val="tx1"/>
                          </a:solidFill>
                          <a:latin typeface="游ゴシック" panose="020B0400000000000000" pitchFamily="50" charset="-128"/>
                          <a:ea typeface="游ゴシック" panose="020B0400000000000000" pitchFamily="50" charset="-128"/>
                        </a:rPr>
                        <a:t>年</a:t>
                      </a:r>
                      <a:r>
                        <a:rPr kumimoji="1" lang="en-US" altLang="ja-JP" sz="1100" dirty="0">
                          <a:solidFill>
                            <a:schemeClr val="tx1"/>
                          </a:solidFill>
                          <a:latin typeface="游ゴシック" panose="020B0400000000000000" pitchFamily="50" charset="-128"/>
                          <a:ea typeface="游ゴシック" panose="020B0400000000000000" pitchFamily="50" charset="-128"/>
                        </a:rPr>
                        <a:t>8</a:t>
                      </a:r>
                      <a:r>
                        <a:rPr kumimoji="1" lang="ja-JP" altLang="en-US" sz="1100" dirty="0">
                          <a:solidFill>
                            <a:schemeClr val="tx1"/>
                          </a:solidFill>
                          <a:latin typeface="游ゴシック" panose="020B0400000000000000" pitchFamily="50" charset="-128"/>
                          <a:ea typeface="游ゴシック" panose="020B0400000000000000" pitchFamily="50" charset="-128"/>
                        </a:rPr>
                        <a:t>月：</a:t>
                      </a:r>
                      <a:r>
                        <a:rPr kumimoji="1" lang="en-US" altLang="ja-JP" sz="1100" dirty="0">
                          <a:solidFill>
                            <a:schemeClr val="tx1"/>
                          </a:solidFill>
                          <a:latin typeface="游ゴシック" panose="020B0400000000000000" pitchFamily="50" charset="-128"/>
                          <a:ea typeface="游ゴシック" panose="020B0400000000000000" pitchFamily="50" charset="-128"/>
                        </a:rPr>
                        <a:t>108</a:t>
                      </a:r>
                      <a:r>
                        <a:rPr kumimoji="1" lang="ja-JP" altLang="en-US" sz="1100" dirty="0">
                          <a:solidFill>
                            <a:schemeClr val="tx1"/>
                          </a:solidFill>
                          <a:latin typeface="游ゴシック" panose="020B0400000000000000" pitchFamily="50" charset="-128"/>
                          <a:ea typeface="游ゴシック" panose="020B0400000000000000" pitchFamily="50" charset="-128"/>
                        </a:rPr>
                        <a:t>人、</a:t>
                      </a:r>
                      <a:r>
                        <a:rPr kumimoji="1" lang="ja-JP" altLang="en-US" sz="1100" dirty="0">
                          <a:solidFill>
                            <a:schemeClr val="tx1"/>
                          </a:solidFill>
                          <a:latin typeface="游ゴシック" panose="020B0400000000000000" pitchFamily="50" charset="-128"/>
                          <a:ea typeface="+mn-ea"/>
                        </a:rPr>
                        <a:t>令和</a:t>
                      </a:r>
                      <a:r>
                        <a:rPr kumimoji="1" lang="en-US" altLang="ja-JP" sz="1100" dirty="0">
                          <a:solidFill>
                            <a:schemeClr val="tx1"/>
                          </a:solidFill>
                          <a:latin typeface="游ゴシック" panose="020B0400000000000000" pitchFamily="50" charset="-128"/>
                          <a:ea typeface="+mn-ea"/>
                        </a:rPr>
                        <a:t>8</a:t>
                      </a:r>
                      <a:r>
                        <a:rPr kumimoji="1" lang="ja-JP" altLang="en-US" sz="1100" dirty="0">
                          <a:solidFill>
                            <a:schemeClr val="tx1"/>
                          </a:solidFill>
                          <a:latin typeface="游ゴシック" panose="020B0400000000000000" pitchFamily="50" charset="-128"/>
                          <a:ea typeface="+mn-ea"/>
                        </a:rPr>
                        <a:t>年</a:t>
                      </a:r>
                      <a:r>
                        <a:rPr kumimoji="1" lang="en-US" altLang="ja-JP" sz="1100" dirty="0">
                          <a:solidFill>
                            <a:schemeClr val="tx1"/>
                          </a:solidFill>
                          <a:latin typeface="游ゴシック" panose="020B0400000000000000" pitchFamily="50" charset="-128"/>
                          <a:ea typeface="+mn-ea"/>
                        </a:rPr>
                        <a:t>2</a:t>
                      </a:r>
                      <a:r>
                        <a:rPr kumimoji="1" lang="ja-JP" altLang="en-US" sz="1100" dirty="0">
                          <a:solidFill>
                            <a:schemeClr val="tx1"/>
                          </a:solidFill>
                          <a:latin typeface="游ゴシック" panose="020B0400000000000000" pitchFamily="50" charset="-128"/>
                          <a:ea typeface="+mn-ea"/>
                        </a:rPr>
                        <a:t>月末：</a:t>
                      </a:r>
                      <a:r>
                        <a:rPr kumimoji="1" lang="en-US" altLang="ja-JP" sz="1100" dirty="0">
                          <a:solidFill>
                            <a:schemeClr val="tx1"/>
                          </a:solidFill>
                          <a:latin typeface="游ゴシック" panose="020B0400000000000000" pitchFamily="50" charset="-128"/>
                          <a:ea typeface="+mn-ea"/>
                        </a:rPr>
                        <a:t>1,400</a:t>
                      </a:r>
                      <a:r>
                        <a:rPr kumimoji="1" lang="ja-JP" altLang="en-US" sz="1100" dirty="0">
                          <a:solidFill>
                            <a:schemeClr val="tx1"/>
                          </a:solidFill>
                          <a:latin typeface="游ゴシック" panose="020B0400000000000000" pitchFamily="50" charset="-128"/>
                          <a:ea typeface="+mn-ea"/>
                        </a:rPr>
                        <a:t>人</a:t>
                      </a:r>
                      <a:endParaRPr kumimoji="1" lang="ja-JP" altLang="en-US" sz="110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100" dirty="0">
                          <a:latin typeface="游ゴシック" panose="020B0400000000000000" pitchFamily="50" charset="-128"/>
                          <a:ea typeface="+mn-ea"/>
                        </a:rPr>
                        <a:t>Instagram</a:t>
                      </a:r>
                      <a:endParaRPr kumimoji="1" lang="ja-JP" altLang="en-US" sz="11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931878824"/>
                  </a:ext>
                </a:extLst>
              </a:tr>
              <a:tr h="327377">
                <a:tc>
                  <a:txBody>
                    <a:bodyPr/>
                    <a:lstStyle/>
                    <a:p>
                      <a:pPr algn="ctr"/>
                      <a:r>
                        <a:rPr kumimoji="1" lang="ja-JP" altLang="en-US" sz="1100" dirty="0"/>
                        <a:t>「おおさか健活マイレージ　アスマイル」登録者数</a:t>
                      </a:r>
                    </a:p>
                  </a:txBody>
                  <a:tcPr anchor="ctr"/>
                </a:tc>
                <a:tc>
                  <a:txBody>
                    <a:bodyPr/>
                    <a:lstStyle/>
                    <a:p>
                      <a:pPr algn="ctr"/>
                      <a:r>
                        <a:rPr kumimoji="1" lang="ja-JP" altLang="en-US" sz="1100" dirty="0">
                          <a:solidFill>
                            <a:schemeClr val="tx1"/>
                          </a:solidFill>
                          <a:latin typeface="游ゴシック" panose="020B0400000000000000" pitchFamily="50" charset="-128"/>
                          <a:ea typeface="游ゴシック" panose="020B0400000000000000" pitchFamily="50" charset="-128"/>
                        </a:rPr>
                        <a:t>令和</a:t>
                      </a:r>
                      <a:r>
                        <a:rPr kumimoji="1" lang="en-US" altLang="ja-JP" sz="1100" dirty="0">
                          <a:solidFill>
                            <a:schemeClr val="tx1"/>
                          </a:solidFill>
                          <a:latin typeface="游ゴシック" panose="020B0400000000000000" pitchFamily="50" charset="-128"/>
                          <a:ea typeface="游ゴシック" panose="020B0400000000000000" pitchFamily="50" charset="-128"/>
                        </a:rPr>
                        <a:t>7</a:t>
                      </a:r>
                      <a:r>
                        <a:rPr kumimoji="1" lang="ja-JP" altLang="en-US" sz="1100" dirty="0">
                          <a:solidFill>
                            <a:schemeClr val="tx1"/>
                          </a:solidFill>
                          <a:latin typeface="游ゴシック" panose="020B0400000000000000" pitchFamily="50" charset="-128"/>
                          <a:ea typeface="游ゴシック" panose="020B0400000000000000" pitchFamily="50" charset="-128"/>
                        </a:rPr>
                        <a:t>年</a:t>
                      </a:r>
                      <a:r>
                        <a:rPr kumimoji="1" lang="en-US" altLang="ja-JP" sz="1100" dirty="0">
                          <a:solidFill>
                            <a:schemeClr val="tx1"/>
                          </a:solidFill>
                          <a:latin typeface="游ゴシック" panose="020B0400000000000000" pitchFamily="50" charset="-128"/>
                          <a:ea typeface="游ゴシック" panose="020B0400000000000000" pitchFamily="50" charset="-128"/>
                        </a:rPr>
                        <a:t>2</a:t>
                      </a:r>
                      <a:r>
                        <a:rPr kumimoji="1" lang="ja-JP" altLang="en-US" sz="1100" dirty="0">
                          <a:solidFill>
                            <a:schemeClr val="tx1"/>
                          </a:solidFill>
                          <a:latin typeface="游ゴシック" panose="020B0400000000000000" pitchFamily="50" charset="-128"/>
                          <a:ea typeface="游ゴシック" panose="020B0400000000000000" pitchFamily="50" charset="-128"/>
                        </a:rPr>
                        <a:t>月末：</a:t>
                      </a:r>
                      <a:r>
                        <a:rPr kumimoji="1" lang="en-US" altLang="ja-JP" sz="1100" dirty="0">
                          <a:solidFill>
                            <a:schemeClr val="tx1"/>
                          </a:solidFill>
                          <a:latin typeface="游ゴシック" panose="020B0400000000000000" pitchFamily="50" charset="-128"/>
                          <a:ea typeface="游ゴシック" panose="020B0400000000000000" pitchFamily="50" charset="-128"/>
                        </a:rPr>
                        <a:t>44.7</a:t>
                      </a:r>
                      <a:r>
                        <a:rPr kumimoji="1" lang="ja-JP" altLang="en-US" sz="1100" dirty="0">
                          <a:solidFill>
                            <a:schemeClr val="tx1"/>
                          </a:solidFill>
                          <a:latin typeface="游ゴシック" panose="020B0400000000000000" pitchFamily="50" charset="-128"/>
                          <a:ea typeface="+mn-ea"/>
                        </a:rPr>
                        <a:t>万人</a:t>
                      </a:r>
                      <a:r>
                        <a:rPr kumimoji="1" lang="en-US" altLang="ja-JP" sz="1100" dirty="0">
                          <a:solidFill>
                            <a:schemeClr val="tx1"/>
                          </a:solidFill>
                          <a:latin typeface="游ゴシック" panose="020B0400000000000000" pitchFamily="50" charset="-128"/>
                          <a:ea typeface="+mn-ea"/>
                        </a:rPr>
                        <a:t>,</a:t>
                      </a:r>
                      <a:r>
                        <a:rPr kumimoji="1" lang="ja-JP" altLang="en-US" sz="1100" dirty="0">
                          <a:solidFill>
                            <a:schemeClr val="tx1"/>
                          </a:solidFill>
                          <a:latin typeface="游ゴシック" panose="020B0400000000000000" pitchFamily="50" charset="-128"/>
                          <a:ea typeface="+mn-ea"/>
                        </a:rPr>
                        <a:t>令和</a:t>
                      </a:r>
                      <a:r>
                        <a:rPr kumimoji="1" lang="en-US" altLang="ja-JP" sz="1100" dirty="0">
                          <a:solidFill>
                            <a:schemeClr val="tx1"/>
                          </a:solidFill>
                          <a:latin typeface="游ゴシック" panose="020B0400000000000000" pitchFamily="50" charset="-128"/>
                          <a:ea typeface="+mn-ea"/>
                        </a:rPr>
                        <a:t>8</a:t>
                      </a:r>
                      <a:r>
                        <a:rPr kumimoji="1" lang="ja-JP" altLang="en-US" sz="1100" dirty="0">
                          <a:solidFill>
                            <a:schemeClr val="tx1"/>
                          </a:solidFill>
                          <a:latin typeface="游ゴシック" panose="020B0400000000000000" pitchFamily="50" charset="-128"/>
                          <a:ea typeface="+mn-ea"/>
                        </a:rPr>
                        <a:t>年</a:t>
                      </a:r>
                      <a:r>
                        <a:rPr kumimoji="1" lang="en-US" altLang="ja-JP" sz="1100" dirty="0">
                          <a:solidFill>
                            <a:schemeClr val="tx1"/>
                          </a:solidFill>
                          <a:latin typeface="游ゴシック" panose="020B0400000000000000" pitchFamily="50" charset="-128"/>
                          <a:ea typeface="+mn-ea"/>
                        </a:rPr>
                        <a:t>2</a:t>
                      </a:r>
                      <a:r>
                        <a:rPr kumimoji="1" lang="ja-JP" altLang="en-US" sz="1100" dirty="0">
                          <a:solidFill>
                            <a:schemeClr val="tx1"/>
                          </a:solidFill>
                          <a:latin typeface="游ゴシック" panose="020B0400000000000000" pitchFamily="50" charset="-128"/>
                          <a:ea typeface="+mn-ea"/>
                        </a:rPr>
                        <a:t>月末：</a:t>
                      </a:r>
                      <a:r>
                        <a:rPr kumimoji="1" lang="en-US" altLang="ja-JP" sz="1100" dirty="0">
                          <a:solidFill>
                            <a:schemeClr val="tx1"/>
                          </a:solidFill>
                          <a:latin typeface="游ゴシック" panose="020B0400000000000000" pitchFamily="50" charset="-128"/>
                          <a:ea typeface="+mn-ea"/>
                        </a:rPr>
                        <a:t>50.3</a:t>
                      </a:r>
                      <a:r>
                        <a:rPr kumimoji="1" lang="ja-JP" altLang="en-US" sz="1100" dirty="0">
                          <a:solidFill>
                            <a:schemeClr val="tx1"/>
                          </a:solidFill>
                          <a:latin typeface="游ゴシック" panose="020B0400000000000000" pitchFamily="50" charset="-128"/>
                          <a:ea typeface="+mn-ea"/>
                        </a:rPr>
                        <a:t>万人</a:t>
                      </a:r>
                      <a:endParaRPr kumimoji="1" lang="ja-JP" altLang="en-US" sz="110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100" dirty="0">
                          <a:latin typeface="游ゴシック" panose="020B0400000000000000" pitchFamily="50" charset="-128"/>
                          <a:ea typeface="游ゴシック" panose="020B0400000000000000" pitchFamily="50" charset="-128"/>
                        </a:rPr>
                        <a:t>健康アプリ「アスマイル」</a:t>
                      </a:r>
                    </a:p>
                  </a:txBody>
                  <a:tcPr anchor="ctr"/>
                </a:tc>
                <a:extLst>
                  <a:ext uri="{0D108BD9-81ED-4DB2-BD59-A6C34878D82A}">
                    <a16:rowId xmlns:a16="http://schemas.microsoft.com/office/drawing/2014/main" val="359854263"/>
                  </a:ext>
                </a:extLst>
              </a:tr>
              <a:tr h="247857">
                <a:tc>
                  <a:txBody>
                    <a:bodyPr/>
                    <a:lstStyle/>
                    <a:p>
                      <a:pPr algn="ctr"/>
                      <a:r>
                        <a:rPr kumimoji="1" lang="ja-JP" altLang="en-US" sz="1100" dirty="0"/>
                        <a:t>「健活おおさか推進府民会議」参画会員数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令和</a:t>
                      </a:r>
                      <a:r>
                        <a:rPr kumimoji="1" lang="en-US" altLang="ja-JP" sz="1100" dirty="0">
                          <a:solidFill>
                            <a:schemeClr val="tx1"/>
                          </a:solidFill>
                        </a:rPr>
                        <a:t>7</a:t>
                      </a:r>
                      <a:r>
                        <a:rPr kumimoji="1" lang="ja-JP" altLang="en-US" sz="1100" dirty="0">
                          <a:solidFill>
                            <a:schemeClr val="tx1"/>
                          </a:solidFill>
                        </a:rPr>
                        <a:t>年</a:t>
                      </a:r>
                      <a:r>
                        <a:rPr kumimoji="1" lang="en-US" altLang="ja-JP" sz="1100" dirty="0">
                          <a:solidFill>
                            <a:schemeClr val="tx1"/>
                          </a:solidFill>
                        </a:rPr>
                        <a:t>2</a:t>
                      </a:r>
                      <a:r>
                        <a:rPr kumimoji="1" lang="ja-JP" altLang="en-US" sz="1100" dirty="0">
                          <a:solidFill>
                            <a:schemeClr val="tx1"/>
                          </a:solidFill>
                        </a:rPr>
                        <a:t>月末：</a:t>
                      </a:r>
                      <a:r>
                        <a:rPr kumimoji="1" lang="en-US" altLang="ja-JP" sz="1100" dirty="0">
                          <a:solidFill>
                            <a:schemeClr val="tx1"/>
                          </a:solidFill>
                        </a:rPr>
                        <a:t>248</a:t>
                      </a:r>
                      <a:r>
                        <a:rPr kumimoji="1" lang="ja-JP" altLang="en-US" sz="1100" dirty="0">
                          <a:solidFill>
                            <a:schemeClr val="tx1"/>
                          </a:solidFill>
                        </a:rPr>
                        <a:t>団体、令和</a:t>
                      </a:r>
                      <a:r>
                        <a:rPr kumimoji="1" lang="en-US" altLang="ja-JP" sz="1100" dirty="0">
                          <a:solidFill>
                            <a:schemeClr val="tx1"/>
                          </a:solidFill>
                        </a:rPr>
                        <a:t>8</a:t>
                      </a:r>
                      <a:r>
                        <a:rPr kumimoji="1" lang="ja-JP" altLang="en-US" sz="1100" dirty="0">
                          <a:solidFill>
                            <a:schemeClr val="tx1"/>
                          </a:solidFill>
                        </a:rPr>
                        <a:t>年</a:t>
                      </a:r>
                      <a:r>
                        <a:rPr kumimoji="1" lang="en-US" altLang="ja-JP" sz="1100" dirty="0">
                          <a:solidFill>
                            <a:schemeClr val="tx1"/>
                          </a:solidFill>
                        </a:rPr>
                        <a:t>2</a:t>
                      </a:r>
                      <a:r>
                        <a:rPr kumimoji="1" lang="ja-JP" altLang="en-US" sz="1100" dirty="0">
                          <a:solidFill>
                            <a:schemeClr val="tx1"/>
                          </a:solidFill>
                        </a:rPr>
                        <a:t>月末：</a:t>
                      </a:r>
                      <a:r>
                        <a:rPr kumimoji="1" lang="en-US" altLang="ja-JP" sz="1100" dirty="0">
                          <a:solidFill>
                            <a:schemeClr val="tx1"/>
                          </a:solidFill>
                        </a:rPr>
                        <a:t>258</a:t>
                      </a:r>
                      <a:r>
                        <a:rPr kumimoji="1" lang="ja-JP" altLang="en-US" sz="1100" dirty="0">
                          <a:solidFill>
                            <a:schemeClr val="tx1"/>
                          </a:solidFill>
                        </a:rPr>
                        <a:t>団体</a:t>
                      </a:r>
                    </a:p>
                  </a:txBody>
                  <a:tcPr anchor="ctr"/>
                </a:tc>
                <a:tc>
                  <a:txBody>
                    <a:bodyPr/>
                    <a:lstStyle/>
                    <a:p>
                      <a:pPr algn="ctr"/>
                      <a:r>
                        <a:rPr kumimoji="1" lang="ja-JP" altLang="en-US" sz="1100" dirty="0"/>
                        <a:t>ー</a:t>
                      </a:r>
                    </a:p>
                  </a:txBody>
                  <a:tcPr anchor="ctr"/>
                </a:tc>
                <a:extLst>
                  <a:ext uri="{0D108BD9-81ED-4DB2-BD59-A6C34878D82A}">
                    <a16:rowId xmlns:a16="http://schemas.microsoft.com/office/drawing/2014/main" val="751329477"/>
                  </a:ext>
                </a:extLst>
              </a:tr>
              <a:tr h="728991">
                <a:tc>
                  <a:txBody>
                    <a:bodyPr/>
                    <a:lstStyle/>
                    <a:p>
                      <a:pPr algn="ctr"/>
                      <a:r>
                        <a:rPr kumimoji="1" lang="ja-JP" altLang="en-US" sz="1100" dirty="0"/>
                        <a:t>「健活</a:t>
                      </a:r>
                      <a:r>
                        <a:rPr kumimoji="1" lang="en-US" altLang="ja-JP" sz="1100" dirty="0"/>
                        <a:t>10</a:t>
                      </a:r>
                      <a:r>
                        <a:rPr kumimoji="1" lang="ja-JP" altLang="en-US" sz="1100" dirty="0"/>
                        <a:t>ソング・ダンス」</a:t>
                      </a:r>
                      <a:endParaRPr kumimoji="1" lang="en-US" altLang="ja-JP" sz="1100" dirty="0"/>
                    </a:p>
                    <a:p>
                      <a:pPr algn="ctr"/>
                      <a:r>
                        <a:rPr kumimoji="1" lang="ja-JP" altLang="en-US" sz="1100" dirty="0"/>
                        <a:t>ミュージックビデオ再生回数（令和</a:t>
                      </a:r>
                      <a:r>
                        <a:rPr kumimoji="1" lang="en-US" altLang="ja-JP" sz="1100" dirty="0"/>
                        <a:t>6</a:t>
                      </a:r>
                      <a:r>
                        <a:rPr kumimoji="1" lang="ja-JP" altLang="en-US" sz="1100" dirty="0"/>
                        <a:t>年度公開）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err="1">
                          <a:solidFill>
                            <a:schemeClr val="tx1"/>
                          </a:solidFill>
                        </a:rPr>
                        <a:t>Youtube</a:t>
                      </a:r>
                      <a:r>
                        <a:rPr kumimoji="1" lang="ja-JP" altLang="en-US" sz="1100" dirty="0">
                          <a:solidFill>
                            <a:schemeClr val="tx1"/>
                          </a:solidFill>
                        </a:rPr>
                        <a:t>：</a:t>
                      </a:r>
                      <a:r>
                        <a:rPr kumimoji="1" lang="en-US" altLang="ja-JP" sz="1100" dirty="0">
                          <a:solidFill>
                            <a:schemeClr val="tx1"/>
                          </a:solidFill>
                        </a:rPr>
                        <a:t>30</a:t>
                      </a:r>
                      <a:r>
                        <a:rPr kumimoji="1" lang="ja-JP" altLang="en-US" sz="1100" dirty="0">
                          <a:solidFill>
                            <a:schemeClr val="tx1"/>
                          </a:solidFill>
                        </a:rPr>
                        <a:t>秒バージョン</a:t>
                      </a:r>
                      <a:r>
                        <a:rPr kumimoji="1" lang="en-US" altLang="ja-JP" sz="1100" dirty="0">
                          <a:solidFill>
                            <a:schemeClr val="tx1"/>
                          </a:solidFill>
                        </a:rPr>
                        <a:t>6.7</a:t>
                      </a:r>
                      <a:r>
                        <a:rPr kumimoji="1" lang="ja-JP" altLang="en-US" sz="1100" dirty="0">
                          <a:solidFill>
                            <a:schemeClr val="tx1"/>
                          </a:solidFill>
                        </a:rPr>
                        <a:t>万回</a:t>
                      </a:r>
                      <a:endParaRPr kumimoji="1" lang="en-US" altLang="ja-JP" sz="11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　　　フルバージョン</a:t>
                      </a:r>
                      <a:r>
                        <a:rPr kumimoji="1" lang="en-US" altLang="ja-JP" sz="1100" dirty="0">
                          <a:solidFill>
                            <a:schemeClr val="tx1"/>
                          </a:solidFill>
                        </a:rPr>
                        <a:t>6.3</a:t>
                      </a:r>
                      <a:r>
                        <a:rPr kumimoji="1" lang="ja-JP" altLang="en-US" sz="1100" dirty="0">
                          <a:solidFill>
                            <a:schemeClr val="tx1"/>
                          </a:solidFill>
                        </a:rPr>
                        <a:t>万回</a:t>
                      </a:r>
                      <a:endParaRPr kumimoji="1" lang="en-US" altLang="ja-JP" sz="11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err="1">
                          <a:solidFill>
                            <a:schemeClr val="tx1"/>
                          </a:solidFill>
                        </a:rPr>
                        <a:t>TikTok</a:t>
                      </a:r>
                      <a:r>
                        <a:rPr kumimoji="1" lang="ja-JP" altLang="en-US" sz="1100" dirty="0">
                          <a:solidFill>
                            <a:schemeClr val="tx1"/>
                          </a:solidFill>
                        </a:rPr>
                        <a:t>：</a:t>
                      </a:r>
                      <a:r>
                        <a:rPr kumimoji="1" lang="en-US" altLang="ja-JP" sz="1100" dirty="0">
                          <a:solidFill>
                            <a:schemeClr val="tx1"/>
                          </a:solidFill>
                        </a:rPr>
                        <a:t>12.3</a:t>
                      </a:r>
                      <a:r>
                        <a:rPr kumimoji="1" lang="ja-JP" altLang="en-US" sz="1100" dirty="0">
                          <a:solidFill>
                            <a:schemeClr val="tx1"/>
                          </a:solidFill>
                        </a:rPr>
                        <a:t>万回</a:t>
                      </a:r>
                    </a:p>
                  </a:txBody>
                  <a:tcPr anchor="ctr"/>
                </a:tc>
                <a:tc>
                  <a:txBody>
                    <a:bodyPr/>
                    <a:lstStyle/>
                    <a:p>
                      <a:pPr algn="ctr"/>
                      <a:r>
                        <a:rPr kumimoji="1" lang="en-US" altLang="ja-JP" sz="1100" dirty="0" err="1"/>
                        <a:t>Youtube</a:t>
                      </a:r>
                      <a:endParaRPr kumimoji="1" lang="en-US" altLang="ja-JP" sz="1100" dirty="0"/>
                    </a:p>
                    <a:p>
                      <a:pPr algn="ctr"/>
                      <a:r>
                        <a:rPr kumimoji="1" lang="en-US" altLang="ja-JP" sz="1100" dirty="0" err="1"/>
                        <a:t>TikTok</a:t>
                      </a:r>
                      <a:endParaRPr kumimoji="1" lang="ja-JP" altLang="en-US" sz="1100" dirty="0"/>
                    </a:p>
                  </a:txBody>
                  <a:tcPr anchor="ctr"/>
                </a:tc>
                <a:extLst>
                  <a:ext uri="{0D108BD9-81ED-4DB2-BD59-A6C34878D82A}">
                    <a16:rowId xmlns:a16="http://schemas.microsoft.com/office/drawing/2014/main" val="4051509019"/>
                  </a:ext>
                </a:extLst>
              </a:tr>
              <a:tr h="408235">
                <a:tc>
                  <a:txBody>
                    <a:bodyPr/>
                    <a:lstStyle/>
                    <a:p>
                      <a:pPr algn="ctr"/>
                      <a:r>
                        <a:rPr kumimoji="1" lang="ja-JP" altLang="en-US" sz="1100" dirty="0"/>
                        <a:t>「健康経営セミナー」参加者数</a:t>
                      </a:r>
                      <a:endParaRPr kumimoji="1" lang="en-US" altLang="ja-JP" sz="1100" dirty="0"/>
                    </a:p>
                    <a:p>
                      <a:pPr algn="ctr"/>
                      <a:r>
                        <a:rPr kumimoji="1" lang="ja-JP" altLang="en-US" sz="1100" dirty="0"/>
                        <a:t>（ハイブリット開催）</a:t>
                      </a:r>
                    </a:p>
                  </a:txBody>
                  <a:tcPr anchor="ctr"/>
                </a:tc>
                <a:tc>
                  <a:txBody>
                    <a:bodyPr/>
                    <a:lstStyle/>
                    <a:p>
                      <a:pPr algn="ctr"/>
                      <a:r>
                        <a:rPr kumimoji="1" lang="ja-JP" altLang="en-US" sz="1100" dirty="0">
                          <a:solidFill>
                            <a:schemeClr val="tx1"/>
                          </a:solidFill>
                        </a:rPr>
                        <a:t>第</a:t>
                      </a:r>
                      <a:r>
                        <a:rPr kumimoji="1" lang="en-US" altLang="ja-JP" sz="1100" dirty="0">
                          <a:solidFill>
                            <a:schemeClr val="tx1"/>
                          </a:solidFill>
                        </a:rPr>
                        <a:t>1</a:t>
                      </a:r>
                      <a:r>
                        <a:rPr kumimoji="1" lang="ja-JP" altLang="en-US" sz="1100" dirty="0">
                          <a:solidFill>
                            <a:schemeClr val="tx1"/>
                          </a:solidFill>
                        </a:rPr>
                        <a:t>回：</a:t>
                      </a:r>
                      <a:r>
                        <a:rPr kumimoji="1" lang="en-US" altLang="ja-JP" sz="1100" dirty="0">
                          <a:solidFill>
                            <a:schemeClr val="tx1"/>
                          </a:solidFill>
                        </a:rPr>
                        <a:t>362</a:t>
                      </a:r>
                      <a:r>
                        <a:rPr kumimoji="1" lang="ja-JP" altLang="en-US" sz="1100" dirty="0">
                          <a:solidFill>
                            <a:schemeClr val="tx1"/>
                          </a:solidFill>
                        </a:rPr>
                        <a:t>名参加（前年度より</a:t>
                      </a:r>
                      <a:r>
                        <a:rPr kumimoji="1" lang="en-US" altLang="ja-JP" sz="1100" dirty="0">
                          <a:solidFill>
                            <a:schemeClr val="tx1"/>
                          </a:solidFill>
                        </a:rPr>
                        <a:t>40</a:t>
                      </a:r>
                      <a:r>
                        <a:rPr kumimoji="1" lang="ja-JP" altLang="en-US" sz="1100" dirty="0">
                          <a:solidFill>
                            <a:schemeClr val="tx1"/>
                          </a:solidFill>
                        </a:rPr>
                        <a:t>人増）</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第</a:t>
                      </a:r>
                      <a:r>
                        <a:rPr kumimoji="1" lang="en-US" altLang="ja-JP" sz="1100" dirty="0">
                          <a:solidFill>
                            <a:schemeClr val="tx1"/>
                          </a:solidFill>
                        </a:rPr>
                        <a:t>2</a:t>
                      </a:r>
                      <a:r>
                        <a:rPr kumimoji="1" lang="ja-JP" altLang="en-US" sz="1100" dirty="0">
                          <a:solidFill>
                            <a:schemeClr val="tx1"/>
                          </a:solidFill>
                        </a:rPr>
                        <a:t>回：</a:t>
                      </a:r>
                      <a:r>
                        <a:rPr kumimoji="1" lang="en-US" altLang="ja-JP" sz="1100" dirty="0">
                          <a:solidFill>
                            <a:schemeClr val="tx1"/>
                          </a:solidFill>
                        </a:rPr>
                        <a:t>439</a:t>
                      </a:r>
                      <a:r>
                        <a:rPr kumimoji="1" lang="ja-JP" altLang="en-US" sz="1100" dirty="0">
                          <a:solidFill>
                            <a:schemeClr val="tx1"/>
                          </a:solidFill>
                        </a:rPr>
                        <a:t>人参加（前年度より</a:t>
                      </a:r>
                      <a:r>
                        <a:rPr kumimoji="1" lang="en-US" altLang="ja-JP" sz="1100" dirty="0">
                          <a:solidFill>
                            <a:schemeClr val="tx1"/>
                          </a:solidFill>
                        </a:rPr>
                        <a:t>8</a:t>
                      </a:r>
                      <a:r>
                        <a:rPr kumimoji="1" lang="ja-JP" altLang="en-US" sz="1100" dirty="0">
                          <a:solidFill>
                            <a:schemeClr val="tx1"/>
                          </a:solidFill>
                        </a:rPr>
                        <a:t>人減）</a:t>
                      </a:r>
                    </a:p>
                  </a:txBody>
                  <a:tcPr anchor="ctr"/>
                </a:tc>
                <a:tc>
                  <a:txBody>
                    <a:bodyPr/>
                    <a:lstStyle/>
                    <a:p>
                      <a:pPr algn="ctr"/>
                      <a:r>
                        <a:rPr kumimoji="1" lang="ja-JP" altLang="en-US" sz="1100" dirty="0"/>
                        <a:t>ー</a:t>
                      </a:r>
                    </a:p>
                  </a:txBody>
                  <a:tcPr anchor="ctr"/>
                </a:tc>
                <a:extLst>
                  <a:ext uri="{0D108BD9-81ED-4DB2-BD59-A6C34878D82A}">
                    <a16:rowId xmlns:a16="http://schemas.microsoft.com/office/drawing/2014/main" val="1287086713"/>
                  </a:ext>
                </a:extLst>
              </a:tr>
              <a:tr h="408235">
                <a:tc>
                  <a:txBody>
                    <a:bodyPr/>
                    <a:lstStyle/>
                    <a:p>
                      <a:pPr algn="ctr"/>
                      <a:r>
                        <a:rPr kumimoji="1" lang="ja-JP" altLang="en-US" sz="1100" dirty="0"/>
                        <a:t>「おおさか</a:t>
                      </a:r>
                      <a:r>
                        <a:rPr kumimoji="1" lang="en-US" altLang="ja-JP" sz="1100" dirty="0"/>
                        <a:t>EXPO</a:t>
                      </a:r>
                      <a:r>
                        <a:rPr kumimoji="1" lang="ja-JP" altLang="en-US" sz="1100" dirty="0"/>
                        <a:t>ヘルシーメニュー」調理動画再生回数</a:t>
                      </a:r>
                      <a:endParaRPr kumimoji="1" lang="en-US" altLang="ja-JP" sz="1100" dirty="0"/>
                    </a:p>
                    <a:p>
                      <a:pPr algn="ctr"/>
                      <a:r>
                        <a:rPr kumimoji="1" lang="ja-JP" altLang="en-US" sz="1100" dirty="0"/>
                        <a:t>（令和</a:t>
                      </a:r>
                      <a:r>
                        <a:rPr kumimoji="1" lang="en-US" altLang="ja-JP" sz="1100" dirty="0"/>
                        <a:t>6</a:t>
                      </a:r>
                      <a:r>
                        <a:rPr kumimoji="1" lang="ja-JP" altLang="en-US" sz="1100" dirty="0"/>
                        <a:t>年度公開）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1,392</a:t>
                      </a:r>
                      <a:r>
                        <a:rPr kumimoji="1" lang="ja-JP" altLang="en-US" sz="1100" dirty="0">
                          <a:solidFill>
                            <a:schemeClr val="tx1"/>
                          </a:solidFill>
                        </a:rPr>
                        <a:t>回</a:t>
                      </a:r>
                      <a:endParaRPr kumimoji="1" lang="en-US" altLang="ja-JP" sz="11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err="1"/>
                        <a:t>Youtube</a:t>
                      </a:r>
                      <a:endParaRPr kumimoji="1" lang="en-US" altLang="ja-JP" sz="1100" dirty="0"/>
                    </a:p>
                  </a:txBody>
                  <a:tcPr anchor="ctr"/>
                </a:tc>
                <a:extLst>
                  <a:ext uri="{0D108BD9-81ED-4DB2-BD59-A6C34878D82A}">
                    <a16:rowId xmlns:a16="http://schemas.microsoft.com/office/drawing/2014/main" val="2941915994"/>
                  </a:ext>
                </a:extLst>
              </a:tr>
            </a:tbl>
          </a:graphicData>
        </a:graphic>
      </p:graphicFrame>
      <p:sp>
        <p:nvSpPr>
          <p:cNvPr id="7" name="テキスト ボックス 6">
            <a:extLst>
              <a:ext uri="{FF2B5EF4-FFF2-40B4-BE49-F238E27FC236}">
                <a16:creationId xmlns:a16="http://schemas.microsoft.com/office/drawing/2014/main" id="{559247AE-98A3-4E6F-9985-5EE946846031}"/>
              </a:ext>
            </a:extLst>
          </p:cNvPr>
          <p:cNvSpPr txBox="1"/>
          <p:nvPr/>
        </p:nvSpPr>
        <p:spPr>
          <a:xfrm>
            <a:off x="87630" y="607814"/>
            <a:ext cx="5067300" cy="276999"/>
          </a:xfrm>
          <a:prstGeom prst="rect">
            <a:avLst/>
          </a:prstGeom>
          <a:noFill/>
        </p:spPr>
        <p:txBody>
          <a:bodyPr wrap="square">
            <a:spAutoFit/>
          </a:bodyPr>
          <a:lstStyle/>
          <a:p>
            <a:r>
              <a:rPr lang="ja-JP" altLang="en-US" sz="1200" b="1" dirty="0">
                <a:solidFill>
                  <a:schemeClr val="accent1"/>
                </a:solidFill>
                <a:latin typeface="+mn-ea"/>
              </a:rPr>
              <a:t>＜生活習慣病の発症予防＞　</a:t>
            </a:r>
            <a:endParaRPr lang="en-US" altLang="ja-JP" sz="1200" b="1" dirty="0">
              <a:solidFill>
                <a:schemeClr val="accent1"/>
              </a:solidFill>
              <a:latin typeface="+mn-ea"/>
            </a:endParaRPr>
          </a:p>
        </p:txBody>
      </p:sp>
      <p:graphicFrame>
        <p:nvGraphicFramePr>
          <p:cNvPr id="8" name="表 7">
            <a:extLst>
              <a:ext uri="{FF2B5EF4-FFF2-40B4-BE49-F238E27FC236}">
                <a16:creationId xmlns:a16="http://schemas.microsoft.com/office/drawing/2014/main" id="{15FF6AAF-5D9F-4B1B-B3BF-0EEB87152F6B}"/>
              </a:ext>
            </a:extLst>
          </p:cNvPr>
          <p:cNvGraphicFramePr>
            <a:graphicFrameLocks noGrp="1"/>
          </p:cNvGraphicFramePr>
          <p:nvPr>
            <p:extLst>
              <p:ext uri="{D42A27DB-BD31-4B8C-83A1-F6EECF244321}">
                <p14:modId xmlns:p14="http://schemas.microsoft.com/office/powerpoint/2010/main" val="1923704286"/>
              </p:ext>
            </p:extLst>
          </p:nvPr>
        </p:nvGraphicFramePr>
        <p:xfrm>
          <a:off x="133065" y="952938"/>
          <a:ext cx="9639870" cy="746760"/>
        </p:xfrm>
        <a:graphic>
          <a:graphicData uri="http://schemas.openxmlformats.org/drawingml/2006/table">
            <a:tbl>
              <a:tblPr firstRow="1" bandRow="1">
                <a:tableStyleId>{5C22544A-7EE6-4342-B048-85BDC9FD1C3A}</a:tableStyleId>
              </a:tblPr>
              <a:tblGrid>
                <a:gridCol w="3814380">
                  <a:extLst>
                    <a:ext uri="{9D8B030D-6E8A-4147-A177-3AD203B41FA5}">
                      <a16:colId xmlns:a16="http://schemas.microsoft.com/office/drawing/2014/main" val="904755031"/>
                    </a:ext>
                  </a:extLst>
                </a:gridCol>
                <a:gridCol w="3577589">
                  <a:extLst>
                    <a:ext uri="{9D8B030D-6E8A-4147-A177-3AD203B41FA5}">
                      <a16:colId xmlns:a16="http://schemas.microsoft.com/office/drawing/2014/main" val="2203672732"/>
                    </a:ext>
                  </a:extLst>
                </a:gridCol>
                <a:gridCol w="2247901">
                  <a:extLst>
                    <a:ext uri="{9D8B030D-6E8A-4147-A177-3AD203B41FA5}">
                      <a16:colId xmlns:a16="http://schemas.microsoft.com/office/drawing/2014/main" val="932284601"/>
                    </a:ext>
                  </a:extLst>
                </a:gridCol>
              </a:tblGrid>
              <a:tr h="222307">
                <a:tc>
                  <a:txBody>
                    <a:bodyPr/>
                    <a:lstStyle/>
                    <a:p>
                      <a:pPr algn="ctr"/>
                      <a:r>
                        <a:rPr kumimoji="1" lang="ja-JP" altLang="en-US" sz="900" b="0" dirty="0"/>
                        <a:t>内容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t>実績</a:t>
                      </a:r>
                    </a:p>
                  </a:txBody>
                  <a:tcPr anchor="ctr"/>
                </a:tc>
                <a:tc>
                  <a:txBody>
                    <a:bodyPr/>
                    <a:lstStyle/>
                    <a:p>
                      <a:pPr algn="ctr"/>
                      <a:r>
                        <a:rPr kumimoji="1" lang="ja-JP" altLang="en-US" sz="900" b="0" dirty="0"/>
                        <a:t>データ元</a:t>
                      </a:r>
                    </a:p>
                  </a:txBody>
                  <a:tcPr anchor="ctr"/>
                </a:tc>
                <a:extLst>
                  <a:ext uri="{0D108BD9-81ED-4DB2-BD59-A6C34878D82A}">
                    <a16:rowId xmlns:a16="http://schemas.microsoft.com/office/drawing/2014/main" val="3900814020"/>
                  </a:ext>
                </a:extLst>
              </a:tr>
              <a:tr h="251948">
                <a:tc>
                  <a:txBody>
                    <a:bodyPr/>
                    <a:lstStyle/>
                    <a:p>
                      <a:pPr algn="ctr"/>
                      <a:r>
                        <a:rPr kumimoji="1" lang="ja-JP" altLang="en-US" sz="1100" dirty="0"/>
                        <a:t>飲酒アンケート実施イベント回数</a:t>
                      </a:r>
                    </a:p>
                  </a:txBody>
                  <a:tcPr anchor="ctr"/>
                </a:tc>
                <a:tc>
                  <a:txBody>
                    <a:bodyPr/>
                    <a:lstStyle/>
                    <a:p>
                      <a:pPr algn="ctr"/>
                      <a:r>
                        <a:rPr kumimoji="1" lang="ja-JP" altLang="en-US" sz="1100" b="0" dirty="0">
                          <a:solidFill>
                            <a:schemeClr val="tx1"/>
                          </a:solidFill>
                        </a:rPr>
                        <a:t>３回</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ー</a:t>
                      </a:r>
                    </a:p>
                  </a:txBody>
                  <a:tcPr anchor="ctr"/>
                </a:tc>
                <a:extLst>
                  <a:ext uri="{0D108BD9-81ED-4DB2-BD59-A6C34878D82A}">
                    <a16:rowId xmlns:a16="http://schemas.microsoft.com/office/drawing/2014/main" val="3566539621"/>
                  </a:ext>
                </a:extLst>
              </a:tr>
              <a:tr h="251948">
                <a:tc>
                  <a:txBody>
                    <a:bodyPr/>
                    <a:lstStyle/>
                    <a:p>
                      <a:pPr algn="ctr"/>
                      <a:r>
                        <a:rPr kumimoji="1" lang="ja-JP" altLang="en-US" sz="1100" dirty="0"/>
                        <a:t>受動喫煙防止対策補助金申請件数</a:t>
                      </a:r>
                    </a:p>
                  </a:txBody>
                  <a:tcPr anchor="ctr"/>
                </a:tc>
                <a:tc>
                  <a:txBody>
                    <a:bodyPr/>
                    <a:lstStyle/>
                    <a:p>
                      <a:pPr algn="ctr"/>
                      <a:r>
                        <a:rPr kumimoji="1" lang="ja-JP" altLang="en-US" sz="1100" dirty="0"/>
                        <a:t>喫煙室設置：</a:t>
                      </a:r>
                      <a:r>
                        <a:rPr kumimoji="1" lang="en-US" altLang="ja-JP" sz="1100" dirty="0"/>
                        <a:t>67</a:t>
                      </a:r>
                      <a:r>
                        <a:rPr kumimoji="1" lang="ja-JP" altLang="en-US" sz="1100" dirty="0"/>
                        <a:t>件、全面禁煙化：</a:t>
                      </a:r>
                      <a:r>
                        <a:rPr kumimoji="1" lang="en-US" altLang="ja-JP" sz="1100" dirty="0"/>
                        <a:t>146</a:t>
                      </a:r>
                      <a:r>
                        <a:rPr kumimoji="1" lang="ja-JP" altLang="en-US" sz="1100" dirty="0"/>
                        <a:t>件</a:t>
                      </a:r>
                    </a:p>
                  </a:txBody>
                  <a:tcPr anchor="ctr"/>
                </a:tc>
                <a:tc>
                  <a:txBody>
                    <a:bodyPr/>
                    <a:lstStyle/>
                    <a:p>
                      <a:pPr algn="ctr"/>
                      <a:endParaRPr kumimoji="1" lang="ja-JP" altLang="en-US" sz="1100" dirty="0"/>
                    </a:p>
                  </a:txBody>
                  <a:tcPr anchor="ctr"/>
                </a:tc>
                <a:extLst>
                  <a:ext uri="{0D108BD9-81ED-4DB2-BD59-A6C34878D82A}">
                    <a16:rowId xmlns:a16="http://schemas.microsoft.com/office/drawing/2014/main" val="3637808873"/>
                  </a:ext>
                </a:extLst>
              </a:tr>
            </a:tbl>
          </a:graphicData>
        </a:graphic>
      </p:graphicFrame>
      <p:sp>
        <p:nvSpPr>
          <p:cNvPr id="9" name="テキスト ボックス 8">
            <a:extLst>
              <a:ext uri="{FF2B5EF4-FFF2-40B4-BE49-F238E27FC236}">
                <a16:creationId xmlns:a16="http://schemas.microsoft.com/office/drawing/2014/main" id="{091451BB-DE1E-4615-88E7-55CE972AF966}"/>
              </a:ext>
            </a:extLst>
          </p:cNvPr>
          <p:cNvSpPr txBox="1"/>
          <p:nvPr/>
        </p:nvSpPr>
        <p:spPr>
          <a:xfrm>
            <a:off x="0" y="1797210"/>
            <a:ext cx="5067300" cy="276999"/>
          </a:xfrm>
          <a:prstGeom prst="rect">
            <a:avLst/>
          </a:prstGeom>
          <a:noFill/>
        </p:spPr>
        <p:txBody>
          <a:bodyPr wrap="square">
            <a:spAutoFit/>
          </a:bodyPr>
          <a:lstStyle/>
          <a:p>
            <a:r>
              <a:rPr lang="ja-JP" altLang="en-US" sz="1200" b="1" dirty="0">
                <a:solidFill>
                  <a:schemeClr val="accent1"/>
                </a:solidFill>
                <a:latin typeface="+mn-ea"/>
              </a:rPr>
              <a:t>＜生活習慣病の早期発見・重症化予防＞　</a:t>
            </a:r>
            <a:endParaRPr lang="en-US" altLang="ja-JP" sz="1200" b="1" dirty="0">
              <a:solidFill>
                <a:schemeClr val="accent1"/>
              </a:solidFill>
              <a:latin typeface="+mn-ea"/>
            </a:endParaRPr>
          </a:p>
        </p:txBody>
      </p:sp>
      <p:graphicFrame>
        <p:nvGraphicFramePr>
          <p:cNvPr id="10" name="表 9">
            <a:extLst>
              <a:ext uri="{FF2B5EF4-FFF2-40B4-BE49-F238E27FC236}">
                <a16:creationId xmlns:a16="http://schemas.microsoft.com/office/drawing/2014/main" id="{78AFF2C4-3789-44C0-B1B4-44713988F684}"/>
              </a:ext>
            </a:extLst>
          </p:cNvPr>
          <p:cNvGraphicFramePr>
            <a:graphicFrameLocks noGrp="1"/>
          </p:cNvGraphicFramePr>
          <p:nvPr>
            <p:extLst>
              <p:ext uri="{D42A27DB-BD31-4B8C-83A1-F6EECF244321}">
                <p14:modId xmlns:p14="http://schemas.microsoft.com/office/powerpoint/2010/main" val="1021886537"/>
              </p:ext>
            </p:extLst>
          </p:nvPr>
        </p:nvGraphicFramePr>
        <p:xfrm>
          <a:off x="133065" y="2171721"/>
          <a:ext cx="9639870" cy="822960"/>
        </p:xfrm>
        <a:graphic>
          <a:graphicData uri="http://schemas.openxmlformats.org/drawingml/2006/table">
            <a:tbl>
              <a:tblPr firstRow="1" bandRow="1">
                <a:tableStyleId>{5C22544A-7EE6-4342-B048-85BDC9FD1C3A}</a:tableStyleId>
              </a:tblPr>
              <a:tblGrid>
                <a:gridCol w="3822000">
                  <a:extLst>
                    <a:ext uri="{9D8B030D-6E8A-4147-A177-3AD203B41FA5}">
                      <a16:colId xmlns:a16="http://schemas.microsoft.com/office/drawing/2014/main" val="904755031"/>
                    </a:ext>
                  </a:extLst>
                </a:gridCol>
                <a:gridCol w="3569969">
                  <a:extLst>
                    <a:ext uri="{9D8B030D-6E8A-4147-A177-3AD203B41FA5}">
                      <a16:colId xmlns:a16="http://schemas.microsoft.com/office/drawing/2014/main" val="2203672732"/>
                    </a:ext>
                  </a:extLst>
                </a:gridCol>
                <a:gridCol w="2247901">
                  <a:extLst>
                    <a:ext uri="{9D8B030D-6E8A-4147-A177-3AD203B41FA5}">
                      <a16:colId xmlns:a16="http://schemas.microsoft.com/office/drawing/2014/main" val="932284601"/>
                    </a:ext>
                  </a:extLst>
                </a:gridCol>
              </a:tblGrid>
              <a:tr h="150847">
                <a:tc>
                  <a:txBody>
                    <a:bodyPr/>
                    <a:lstStyle/>
                    <a:p>
                      <a:pPr algn="ctr"/>
                      <a:r>
                        <a:rPr kumimoji="1" lang="ja-JP" altLang="en-US" sz="900" b="0" dirty="0"/>
                        <a:t>内容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bg1"/>
                          </a:solidFill>
                        </a:rPr>
                        <a:t>実績</a:t>
                      </a:r>
                    </a:p>
                  </a:txBody>
                  <a:tcPr anchor="ctr"/>
                </a:tc>
                <a:tc>
                  <a:txBody>
                    <a:bodyPr/>
                    <a:lstStyle/>
                    <a:p>
                      <a:pPr algn="ctr"/>
                      <a:r>
                        <a:rPr kumimoji="1" lang="ja-JP" altLang="en-US" sz="900" b="0" dirty="0"/>
                        <a:t>データ元</a:t>
                      </a:r>
                    </a:p>
                  </a:txBody>
                  <a:tcPr anchor="ctr"/>
                </a:tc>
                <a:extLst>
                  <a:ext uri="{0D108BD9-81ED-4DB2-BD59-A6C34878D82A}">
                    <a16:rowId xmlns:a16="http://schemas.microsoft.com/office/drawing/2014/main" val="3900814020"/>
                  </a:ext>
                </a:extLst>
              </a:tr>
              <a:tr h="392201">
                <a:tc>
                  <a:txBody>
                    <a:bodyPr/>
                    <a:lstStyle/>
                    <a:p>
                      <a:pPr algn="ctr"/>
                      <a:r>
                        <a:rPr kumimoji="1" lang="ja-JP" altLang="en-US" sz="1100" dirty="0"/>
                        <a:t>「糖尿病啓発動画」視聴回数</a:t>
                      </a:r>
                      <a:endParaRPr kumimoji="1" lang="en-US" altLang="ja-JP" sz="1100" dirty="0"/>
                    </a:p>
                    <a:p>
                      <a:pPr algn="ctr"/>
                      <a:r>
                        <a:rPr kumimoji="1" lang="ja-JP" altLang="en-US" sz="1100" dirty="0"/>
                        <a:t>（令和</a:t>
                      </a:r>
                      <a:r>
                        <a:rPr kumimoji="1" lang="en-US" altLang="ja-JP" sz="1100" dirty="0"/>
                        <a:t>6</a:t>
                      </a:r>
                      <a:r>
                        <a:rPr kumimoji="1" lang="ja-JP" altLang="en-US" sz="1100" dirty="0"/>
                        <a:t>年度公開）</a:t>
                      </a:r>
                    </a:p>
                  </a:txBody>
                  <a:tcPr anchor="ctr"/>
                </a:tc>
                <a:tc>
                  <a:txBody>
                    <a:bodyPr/>
                    <a:lstStyle/>
                    <a:p>
                      <a:pPr algn="ctr"/>
                      <a:r>
                        <a:rPr kumimoji="1" lang="zh-TW" altLang="en-US" sz="1100" dirty="0">
                          <a:solidFill>
                            <a:schemeClr val="tx1"/>
                          </a:solidFill>
                          <a:latin typeface="游ゴシック" panose="020B0400000000000000" pitchFamily="50" charset="-128"/>
                          <a:ea typeface="游ゴシック" panose="020B0400000000000000" pitchFamily="50" charset="-128"/>
                        </a:rPr>
                        <a:t>中小企業　若手社長　再生記</a:t>
                      </a:r>
                      <a:r>
                        <a:rPr kumimoji="1" lang="ja-JP" altLang="en-US" sz="1100" dirty="0">
                          <a:solidFill>
                            <a:schemeClr val="tx1"/>
                          </a:solidFill>
                        </a:rPr>
                        <a:t>：</a:t>
                      </a:r>
                      <a:r>
                        <a:rPr kumimoji="1" lang="en-US" altLang="ja-JP" sz="1100" dirty="0">
                          <a:solidFill>
                            <a:schemeClr val="tx1"/>
                          </a:solidFill>
                        </a:rPr>
                        <a:t>1,252</a:t>
                      </a:r>
                      <a:r>
                        <a:rPr kumimoji="1" lang="ja-JP" altLang="en-US" sz="1100" dirty="0">
                          <a:solidFill>
                            <a:schemeClr val="tx1"/>
                          </a:solidFill>
                        </a:rPr>
                        <a:t>回</a:t>
                      </a:r>
                      <a:endParaRPr kumimoji="1" lang="en-US" altLang="ja-JP" sz="1100" dirty="0">
                        <a:solidFill>
                          <a:schemeClr val="tx1"/>
                        </a:solidFill>
                      </a:endParaRPr>
                    </a:p>
                    <a:p>
                      <a:pPr algn="ctr"/>
                      <a:r>
                        <a:rPr kumimoji="1" lang="ja-JP" altLang="en-US" sz="1100" dirty="0">
                          <a:solidFill>
                            <a:schemeClr val="tx1"/>
                          </a:solidFill>
                        </a:rPr>
                        <a:t>経営者が知るべき糖尿病予防のポイント：</a:t>
                      </a:r>
                      <a:r>
                        <a:rPr kumimoji="1" lang="en-US" altLang="ja-JP" sz="1100" dirty="0">
                          <a:solidFill>
                            <a:schemeClr val="tx1"/>
                          </a:solidFill>
                        </a:rPr>
                        <a:t>1,170</a:t>
                      </a:r>
                      <a:r>
                        <a:rPr kumimoji="1" lang="ja-JP" altLang="en-US" sz="1100" dirty="0">
                          <a:solidFill>
                            <a:schemeClr val="tx1"/>
                          </a:solidFill>
                        </a:rPr>
                        <a:t>回</a:t>
                      </a:r>
                      <a:endParaRPr kumimoji="1" lang="en-US" altLang="ja-JP" sz="1100" dirty="0">
                        <a:solidFill>
                          <a:schemeClr val="tx1"/>
                        </a:solidFill>
                      </a:endParaRPr>
                    </a:p>
                    <a:p>
                      <a:pPr algn="ctr"/>
                      <a:r>
                        <a:rPr kumimoji="1" lang="ja-JP" altLang="en-US" sz="1100" dirty="0">
                          <a:solidFill>
                            <a:schemeClr val="tx1"/>
                          </a:solidFill>
                        </a:rPr>
                        <a:t>もしも藤原道長が社長になったら：</a:t>
                      </a:r>
                      <a:r>
                        <a:rPr kumimoji="1" lang="en-US" altLang="ja-JP" sz="1100" dirty="0">
                          <a:solidFill>
                            <a:schemeClr val="tx1"/>
                          </a:solidFill>
                        </a:rPr>
                        <a:t>69,780</a:t>
                      </a:r>
                      <a:r>
                        <a:rPr kumimoji="1" lang="ja-JP" altLang="en-US" sz="1100" dirty="0">
                          <a:solidFill>
                            <a:schemeClr val="tx1"/>
                          </a:solidFill>
                        </a:rPr>
                        <a:t>回</a:t>
                      </a:r>
                      <a:endParaRPr kumimoji="1" lang="en-US" altLang="ja-JP" sz="11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err="1"/>
                        <a:t>Youtube</a:t>
                      </a:r>
                      <a:endParaRPr kumimoji="1" lang="en-US" altLang="ja-JP" sz="1100" dirty="0"/>
                    </a:p>
                  </a:txBody>
                  <a:tcPr anchor="ctr"/>
                </a:tc>
                <a:extLst>
                  <a:ext uri="{0D108BD9-81ED-4DB2-BD59-A6C34878D82A}">
                    <a16:rowId xmlns:a16="http://schemas.microsoft.com/office/drawing/2014/main" val="1038418025"/>
                  </a:ext>
                </a:extLst>
              </a:tr>
            </a:tbl>
          </a:graphicData>
        </a:graphic>
      </p:graphicFrame>
      <p:sp>
        <p:nvSpPr>
          <p:cNvPr id="11" name="テキスト ボックス 10">
            <a:extLst>
              <a:ext uri="{FF2B5EF4-FFF2-40B4-BE49-F238E27FC236}">
                <a16:creationId xmlns:a16="http://schemas.microsoft.com/office/drawing/2014/main" id="{457B15F8-2ED5-4242-B378-444D6A98FD1B}"/>
              </a:ext>
            </a:extLst>
          </p:cNvPr>
          <p:cNvSpPr txBox="1"/>
          <p:nvPr/>
        </p:nvSpPr>
        <p:spPr>
          <a:xfrm>
            <a:off x="0" y="3046032"/>
            <a:ext cx="5067300" cy="276999"/>
          </a:xfrm>
          <a:prstGeom prst="rect">
            <a:avLst/>
          </a:prstGeom>
          <a:noFill/>
        </p:spPr>
        <p:txBody>
          <a:bodyPr wrap="square">
            <a:spAutoFit/>
          </a:bodyPr>
          <a:lstStyle/>
          <a:p>
            <a:r>
              <a:rPr lang="ja-JP" altLang="en-US" sz="1200" b="1" dirty="0">
                <a:solidFill>
                  <a:schemeClr val="accent1"/>
                </a:solidFill>
                <a:latin typeface="+mn-ea"/>
              </a:rPr>
              <a:t>＜府民の健康づくりを支える社会環境整備＞　</a:t>
            </a:r>
            <a:endParaRPr lang="en-US" altLang="ja-JP" sz="1200" b="1" dirty="0">
              <a:solidFill>
                <a:schemeClr val="accent1"/>
              </a:solidFill>
              <a:latin typeface="+mn-ea"/>
            </a:endParaRPr>
          </a:p>
        </p:txBody>
      </p:sp>
      <p:sp>
        <p:nvSpPr>
          <p:cNvPr id="2" name="スライド番号プレースホルダー 1"/>
          <p:cNvSpPr>
            <a:spLocks noGrp="1"/>
          </p:cNvSpPr>
          <p:nvPr>
            <p:ph type="sldNum" sz="quarter" idx="12"/>
          </p:nvPr>
        </p:nvSpPr>
        <p:spPr>
          <a:xfrm>
            <a:off x="9517483" y="6527436"/>
            <a:ext cx="360000" cy="285390"/>
          </a:xfrm>
        </p:spPr>
        <p:txBody>
          <a:bodyPr/>
          <a:lstStyle/>
          <a:p>
            <a:fld id="{8491F570-1DE7-4E07-90A6-F6DA59EDAE7D}" type="slidenum">
              <a:rPr kumimoji="1" lang="ja-JP" altLang="en-US" smtClean="0"/>
              <a:pPr/>
              <a:t>64</a:t>
            </a:fld>
            <a:endParaRPr kumimoji="1" lang="ja-JP" altLang="en-US"/>
          </a:p>
        </p:txBody>
      </p:sp>
    </p:spTree>
    <p:extLst>
      <p:ext uri="{BB962C8B-B14F-4D97-AF65-F5344CB8AC3E}">
        <p14:creationId xmlns:p14="http://schemas.microsoft.com/office/powerpoint/2010/main" val="34505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47">
            <a:extLst>
              <a:ext uri="{FF2B5EF4-FFF2-40B4-BE49-F238E27FC236}">
                <a16:creationId xmlns:a16="http://schemas.microsoft.com/office/drawing/2014/main" id="{FA4C4D3B-488D-4ABD-B074-64E93E71DE4B}"/>
              </a:ext>
            </a:extLst>
          </p:cNvPr>
          <p:cNvSpPr/>
          <p:nvPr/>
        </p:nvSpPr>
        <p:spPr>
          <a:xfrm>
            <a:off x="107930" y="4145251"/>
            <a:ext cx="9690137" cy="2576279"/>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8" name="角丸四角形 47">
            <a:extLst>
              <a:ext uri="{FF2B5EF4-FFF2-40B4-BE49-F238E27FC236}">
                <a16:creationId xmlns:a16="http://schemas.microsoft.com/office/drawing/2014/main" id="{B44BE270-035B-4FBE-B4D0-F2F2E2207BD1}"/>
              </a:ext>
            </a:extLst>
          </p:cNvPr>
          <p:cNvSpPr/>
          <p:nvPr/>
        </p:nvSpPr>
        <p:spPr>
          <a:xfrm>
            <a:off x="107929" y="1165718"/>
            <a:ext cx="9690137" cy="2690483"/>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5" name="スライド番号プレースホルダー 3">
            <a:extLst>
              <a:ext uri="{FF2B5EF4-FFF2-40B4-BE49-F238E27FC236}">
                <a16:creationId xmlns:a16="http://schemas.microsoft.com/office/drawing/2014/main" id="{B2648CB7-3F70-43E2-B514-16C7EEA3DD9D}"/>
              </a:ext>
            </a:extLst>
          </p:cNvPr>
          <p:cNvSpPr>
            <a:spLocks noGrp="1"/>
          </p:cNvSpPr>
          <p:nvPr>
            <p:ph type="sldNum" sz="quarter" idx="12"/>
          </p:nvPr>
        </p:nvSpPr>
        <p:spPr>
          <a:xfrm>
            <a:off x="9550400" y="6561336"/>
            <a:ext cx="355599" cy="296664"/>
          </a:xfrm>
        </p:spPr>
        <p:txBody>
          <a:bodyPr/>
          <a:lstStyle/>
          <a:p>
            <a:fld id="{138760CC-92B4-40BA-9381-8DD67A3831C2}" type="slidenum">
              <a:rPr lang="ja-JP" altLang="en-US" sz="1219">
                <a:latin typeface="Meiryo UI" panose="020B0604030504040204" pitchFamily="50" charset="-128"/>
                <a:ea typeface="Meiryo UI" panose="020B0604030504040204" pitchFamily="50" charset="-128"/>
              </a:rPr>
              <a:t>65</a:t>
            </a:fld>
            <a:endParaRPr lang="ja-JP" altLang="en-US" sz="1219"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D71DB914-1684-45C1-B4D0-ADF03FD7D7F2}"/>
              </a:ext>
            </a:extLst>
          </p:cNvPr>
          <p:cNvSpPr txBox="1">
            <a:spLocks/>
          </p:cNvSpPr>
          <p:nvPr/>
        </p:nvSpPr>
        <p:spPr>
          <a:xfrm>
            <a:off x="107929" y="1543049"/>
            <a:ext cx="9165468" cy="2058354"/>
          </a:xfrm>
          <a:prstGeom prst="rect">
            <a:avLst/>
          </a:prstGeom>
          <a:noFill/>
          <a:ln w="28575">
            <a:noFill/>
          </a:ln>
        </p:spPr>
        <p:txBody>
          <a:bodyPr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10000"/>
              </a:lnSpc>
              <a:defRPr/>
            </a:pPr>
            <a:r>
              <a:rPr lang="ja-JP" altLang="en-US" sz="1625" b="1" dirty="0">
                <a:solidFill>
                  <a:srgbClr val="1F497D"/>
                </a:solidFill>
                <a:latin typeface="+mn-ea"/>
                <a:ea typeface="+mn-ea"/>
              </a:rPr>
              <a:t>❶地域の健康情報の見える化</a:t>
            </a:r>
            <a:endParaRPr lang="en-US" altLang="ja-JP" sz="1625" b="1" dirty="0">
              <a:solidFill>
                <a:srgbClr val="1F497D"/>
              </a:solidFill>
              <a:latin typeface="+mn-ea"/>
              <a:ea typeface="+mn-ea"/>
            </a:endParaRPr>
          </a:p>
          <a:p>
            <a:pPr algn="l">
              <a:lnSpc>
                <a:spcPct val="110000"/>
              </a:lnSpc>
              <a:defRPr/>
            </a:pPr>
            <a:r>
              <a:rPr lang="ja-JP" altLang="en-US" sz="1625" dirty="0">
                <a:latin typeface="+mn-ea"/>
                <a:ea typeface="+mn-ea"/>
              </a:rPr>
              <a:t>　</a:t>
            </a:r>
            <a:r>
              <a:rPr lang="ja-JP" altLang="en-US" sz="1625" b="1" dirty="0">
                <a:latin typeface="+mn-ea"/>
                <a:ea typeface="+mn-ea"/>
              </a:rPr>
              <a:t>■</a:t>
            </a:r>
            <a:r>
              <a:rPr lang="ja-JP" altLang="en-US" sz="1463" b="1" dirty="0">
                <a:latin typeface="+mn-ea"/>
                <a:ea typeface="+mn-ea"/>
              </a:rPr>
              <a:t>地域健康カルテ・大阪府健康データダッシュボードの充実</a:t>
            </a:r>
            <a:endParaRPr lang="en-US" altLang="ja-JP" sz="1463" b="1" dirty="0">
              <a:latin typeface="+mn-ea"/>
              <a:ea typeface="+mn-ea"/>
            </a:endParaRPr>
          </a:p>
          <a:p>
            <a:pPr algn="l">
              <a:lnSpc>
                <a:spcPct val="110000"/>
              </a:lnSpc>
              <a:defRPr/>
            </a:pPr>
            <a:r>
              <a:rPr lang="ja-JP" altLang="en-US" sz="1463" dirty="0">
                <a:latin typeface="+mn-ea"/>
                <a:ea typeface="+mn-ea"/>
              </a:rPr>
              <a:t>　・</a:t>
            </a:r>
            <a:r>
              <a:rPr lang="en-US" altLang="ja-JP" sz="1463" dirty="0">
                <a:latin typeface="+mn-ea"/>
                <a:ea typeface="+mn-ea"/>
              </a:rPr>
              <a:t>【</a:t>
            </a:r>
            <a:r>
              <a:rPr lang="ja-JP" altLang="en-US" sz="1463" dirty="0">
                <a:latin typeface="+mn-ea"/>
                <a:ea typeface="+mn-ea"/>
              </a:rPr>
              <a:t>カルテ</a:t>
            </a:r>
            <a:r>
              <a:rPr lang="en-US" altLang="ja-JP" sz="1463" dirty="0">
                <a:latin typeface="+mn-ea"/>
                <a:ea typeface="+mn-ea"/>
              </a:rPr>
              <a:t>/</a:t>
            </a:r>
            <a:r>
              <a:rPr lang="ja-JP" altLang="en-US" sz="1463" dirty="0">
                <a:latin typeface="+mn-ea"/>
                <a:ea typeface="+mn-ea"/>
              </a:rPr>
              <a:t>ダッシュボード</a:t>
            </a:r>
            <a:r>
              <a:rPr lang="en-US" altLang="ja-JP" sz="1463" dirty="0">
                <a:latin typeface="+mn-ea"/>
                <a:ea typeface="+mn-ea"/>
              </a:rPr>
              <a:t>】NDB</a:t>
            </a:r>
            <a:r>
              <a:rPr lang="ja-JP" altLang="en-US" sz="1463" dirty="0">
                <a:latin typeface="+mn-ea"/>
                <a:ea typeface="+mn-ea"/>
              </a:rPr>
              <a:t>（</a:t>
            </a:r>
            <a:r>
              <a:rPr lang="en-US" altLang="ja-JP" sz="1463" dirty="0">
                <a:latin typeface="+mn-ea"/>
                <a:ea typeface="+mn-ea"/>
              </a:rPr>
              <a:t>2022/2023</a:t>
            </a:r>
            <a:r>
              <a:rPr lang="ja-JP" altLang="en-US" sz="1463" dirty="0">
                <a:latin typeface="+mn-ea"/>
                <a:ea typeface="+mn-ea"/>
              </a:rPr>
              <a:t>年度特定健診データ）等掲載保健医療データの更新</a:t>
            </a:r>
            <a:endParaRPr lang="en-US" altLang="ja-JP" sz="1463" dirty="0">
              <a:latin typeface="+mn-ea"/>
              <a:ea typeface="+mn-ea"/>
            </a:endParaRPr>
          </a:p>
          <a:p>
            <a:pPr algn="l">
              <a:lnSpc>
                <a:spcPct val="110000"/>
              </a:lnSpc>
              <a:defRPr/>
            </a:pPr>
            <a:r>
              <a:rPr lang="ja-JP" altLang="en-US" sz="1463" dirty="0">
                <a:latin typeface="+mn-ea"/>
                <a:ea typeface="+mn-ea"/>
              </a:rPr>
              <a:t>　・</a:t>
            </a:r>
            <a:r>
              <a:rPr lang="en-US" altLang="ja-JP" sz="1463" dirty="0">
                <a:latin typeface="+mn-ea"/>
                <a:ea typeface="+mn-ea"/>
              </a:rPr>
              <a:t>【</a:t>
            </a:r>
            <a:r>
              <a:rPr lang="ja-JP" altLang="en-US" sz="1463" dirty="0">
                <a:latin typeface="+mn-ea"/>
                <a:ea typeface="+mn-ea"/>
              </a:rPr>
              <a:t>ダッシュボード</a:t>
            </a:r>
            <a:r>
              <a:rPr lang="en-US" altLang="ja-JP" sz="1463" dirty="0">
                <a:latin typeface="+mn-ea"/>
                <a:ea typeface="+mn-ea"/>
              </a:rPr>
              <a:t>】</a:t>
            </a:r>
            <a:r>
              <a:rPr lang="ja-JP" altLang="en-US" sz="1463" dirty="0">
                <a:latin typeface="+mn-ea"/>
                <a:ea typeface="+mn-ea"/>
              </a:rPr>
              <a:t>操作性の改善、ビジュアルの改善</a:t>
            </a:r>
            <a:endParaRPr lang="en-US" altLang="ja-JP" sz="1463" dirty="0">
              <a:latin typeface="+mn-ea"/>
              <a:ea typeface="+mn-ea"/>
            </a:endParaRPr>
          </a:p>
          <a:p>
            <a:pPr algn="l">
              <a:lnSpc>
                <a:spcPct val="110000"/>
              </a:lnSpc>
              <a:defRPr/>
            </a:pPr>
            <a:endParaRPr lang="en-US" altLang="ja-JP" sz="488" dirty="0">
              <a:solidFill>
                <a:srgbClr val="1F497D"/>
              </a:solidFill>
              <a:latin typeface="+mn-ea"/>
              <a:ea typeface="+mn-ea"/>
            </a:endParaRPr>
          </a:p>
          <a:p>
            <a:pPr algn="l">
              <a:lnSpc>
                <a:spcPct val="110000"/>
              </a:lnSpc>
              <a:defRPr/>
            </a:pPr>
            <a:endParaRPr lang="en-US" altLang="ja-JP" sz="488" dirty="0">
              <a:solidFill>
                <a:srgbClr val="1F497D"/>
              </a:solidFill>
              <a:latin typeface="+mn-ea"/>
              <a:ea typeface="+mn-ea"/>
            </a:endParaRPr>
          </a:p>
          <a:p>
            <a:pPr algn="l">
              <a:lnSpc>
                <a:spcPct val="110000"/>
              </a:lnSpc>
              <a:defRPr/>
            </a:pPr>
            <a:r>
              <a:rPr lang="ja-JP" altLang="en-US" sz="1625" b="1" dirty="0">
                <a:solidFill>
                  <a:srgbClr val="1F497D"/>
                </a:solidFill>
                <a:latin typeface="+mn-ea"/>
                <a:ea typeface="+mn-ea"/>
              </a:rPr>
              <a:t>➋有識者等による保健所圏域に対する支援</a:t>
            </a:r>
            <a:endParaRPr lang="en-US" altLang="ja-JP" sz="1625" b="1" dirty="0">
              <a:solidFill>
                <a:srgbClr val="1F497D"/>
              </a:solidFill>
              <a:latin typeface="+mn-ea"/>
              <a:ea typeface="+mn-ea"/>
            </a:endParaRPr>
          </a:p>
          <a:p>
            <a:pPr algn="l">
              <a:lnSpc>
                <a:spcPct val="110000"/>
              </a:lnSpc>
              <a:defRPr/>
            </a:pPr>
            <a:r>
              <a:rPr lang="ja-JP" altLang="en-US" sz="1463" dirty="0">
                <a:solidFill>
                  <a:srgbClr val="1F497D"/>
                </a:solidFill>
                <a:latin typeface="+mn-ea"/>
                <a:ea typeface="+mn-ea"/>
              </a:rPr>
              <a:t>　</a:t>
            </a:r>
            <a:r>
              <a:rPr lang="ja-JP" altLang="en-US" sz="1463" b="1" dirty="0">
                <a:latin typeface="+mn-ea"/>
                <a:ea typeface="+mn-ea"/>
              </a:rPr>
              <a:t>■各保健所圏域の地域・職域連携推進協議会への有識者等の参加</a:t>
            </a:r>
            <a:endParaRPr lang="en-US" altLang="ja-JP" sz="1463" b="1" dirty="0">
              <a:latin typeface="+mn-ea"/>
              <a:ea typeface="+mn-ea"/>
            </a:endParaRPr>
          </a:p>
          <a:p>
            <a:pPr algn="l">
              <a:lnSpc>
                <a:spcPct val="110000"/>
              </a:lnSpc>
              <a:defRPr/>
            </a:pPr>
            <a:r>
              <a:rPr lang="ja-JP" altLang="en-US" sz="1463" b="1" dirty="0">
                <a:latin typeface="+mn-ea"/>
                <a:ea typeface="+mn-ea"/>
              </a:rPr>
              <a:t>　■保健所圏域地域連携推進事業推進のための有識者支援</a:t>
            </a:r>
            <a:endParaRPr lang="en-US" altLang="ja-JP" sz="1463" b="1" dirty="0">
              <a:latin typeface="+mn-ea"/>
              <a:ea typeface="+mn-ea"/>
            </a:endParaRPr>
          </a:p>
          <a:p>
            <a:pPr algn="l">
              <a:lnSpc>
                <a:spcPct val="110000"/>
              </a:lnSpc>
              <a:defRPr/>
            </a:pPr>
            <a:r>
              <a:rPr lang="ja-JP" altLang="en-US" sz="1463" b="1" dirty="0">
                <a:latin typeface="+mn-ea"/>
                <a:ea typeface="+mn-ea"/>
              </a:rPr>
              <a:t>　■地域・職域連携推進連絡会の開催</a:t>
            </a:r>
            <a:endParaRPr lang="en-US" altLang="ja-JP" sz="975" b="1" dirty="0">
              <a:latin typeface="+mn-ea"/>
              <a:ea typeface="+mn-ea"/>
            </a:endParaRPr>
          </a:p>
        </p:txBody>
      </p:sp>
      <p:sp>
        <p:nvSpPr>
          <p:cNvPr id="2" name="タイトル 1">
            <a:extLst>
              <a:ext uri="{FF2B5EF4-FFF2-40B4-BE49-F238E27FC236}">
                <a16:creationId xmlns:a16="http://schemas.microsoft.com/office/drawing/2014/main" id="{1D7743CF-04E9-D8C3-813C-73C1AB52B1EB}"/>
              </a:ext>
            </a:extLst>
          </p:cNvPr>
          <p:cNvSpPr txBox="1">
            <a:spLocks/>
          </p:cNvSpPr>
          <p:nvPr/>
        </p:nvSpPr>
        <p:spPr>
          <a:xfrm>
            <a:off x="0" y="572473"/>
            <a:ext cx="9906000" cy="549408"/>
          </a:xfrm>
          <a:prstGeom prst="rect">
            <a:avLst/>
          </a:prstGeom>
          <a:solidFill>
            <a:srgbClr val="002060"/>
          </a:solidFill>
        </p:spPr>
        <p:txBody>
          <a:bodyPr vert="horz" lIns="74295" tIns="37148" rIns="74295" bIns="3714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25" dirty="0">
                <a:solidFill>
                  <a:schemeClr val="bg1"/>
                </a:solidFill>
                <a:latin typeface="HGP創英角ｺﾞｼｯｸUB" panose="020B0900000000000000" pitchFamily="50" charset="-128"/>
                <a:ea typeface="HGP創英角ｺﾞｼｯｸUB" panose="020B0900000000000000" pitchFamily="50" charset="-128"/>
              </a:rPr>
              <a:t>けんしん受診率の向上に新たに取組むとともに、引き続き、</a:t>
            </a:r>
            <a:endParaRPr lang="en-US" altLang="ja-JP" sz="1625" dirty="0">
              <a:solidFill>
                <a:schemeClr val="bg1"/>
              </a:solidFill>
              <a:latin typeface="HGP創英角ｺﾞｼｯｸUB" panose="020B0900000000000000" pitchFamily="50" charset="-128"/>
              <a:ea typeface="HGP創英角ｺﾞｼｯｸUB" panose="020B0900000000000000" pitchFamily="50" charset="-128"/>
            </a:endParaRPr>
          </a:p>
          <a:p>
            <a:pPr algn="l"/>
            <a:r>
              <a:rPr lang="ja-JP" altLang="en-US" sz="1625" dirty="0">
                <a:solidFill>
                  <a:schemeClr val="bg1"/>
                </a:solidFill>
                <a:latin typeface="HGP創英角ｺﾞｼｯｸUB" panose="020B0900000000000000" pitchFamily="50" charset="-128"/>
                <a:ea typeface="HGP創英角ｺﾞｼｯｸUB" panose="020B0900000000000000" pitchFamily="50" charset="-128"/>
              </a:rPr>
              <a:t>　　　　　　　　　　　　　　　　　　　　　　　　　　　　　　　　　地域の健康情報の見える化にかかる取組みを充実させる</a:t>
            </a:r>
          </a:p>
        </p:txBody>
      </p:sp>
      <p:sp>
        <p:nvSpPr>
          <p:cNvPr id="4" name="テキスト ボックス 3">
            <a:extLst>
              <a:ext uri="{FF2B5EF4-FFF2-40B4-BE49-F238E27FC236}">
                <a16:creationId xmlns:a16="http://schemas.microsoft.com/office/drawing/2014/main" id="{2C0561CC-34ED-46AE-8F79-62353DB3AE2B}"/>
              </a:ext>
            </a:extLst>
          </p:cNvPr>
          <p:cNvSpPr txBox="1"/>
          <p:nvPr/>
        </p:nvSpPr>
        <p:spPr>
          <a:xfrm>
            <a:off x="262837" y="4914932"/>
            <a:ext cx="8546427" cy="1631216"/>
          </a:xfrm>
          <a:prstGeom prst="rect">
            <a:avLst/>
          </a:prstGeom>
          <a:noFill/>
        </p:spPr>
        <p:txBody>
          <a:bodyPr wrap="square" rtlCol="0">
            <a:spAutoFit/>
          </a:bodyPr>
          <a:lstStyle/>
          <a:p>
            <a:pPr>
              <a:lnSpc>
                <a:spcPts val="1544"/>
              </a:lnSpc>
            </a:pPr>
            <a:r>
              <a:rPr kumimoji="1" lang="ja-JP" altLang="en-US" sz="1400" b="1" dirty="0">
                <a:latin typeface="+mn-ea"/>
              </a:rPr>
              <a:t>大阪にゆかりのある著名人を「おおさか健活大使」に任命。</a:t>
            </a:r>
            <a:endParaRPr kumimoji="1" lang="en-US" altLang="ja-JP" sz="1400" b="1" dirty="0">
              <a:latin typeface="+mn-ea"/>
            </a:endParaRPr>
          </a:p>
          <a:p>
            <a:pPr>
              <a:lnSpc>
                <a:spcPts val="1544"/>
              </a:lnSpc>
            </a:pPr>
            <a:r>
              <a:rPr kumimoji="1" lang="ja-JP" altLang="en-US" sz="1400" b="1" dirty="0">
                <a:latin typeface="+mn-ea"/>
              </a:rPr>
              <a:t>「健活１０」の</a:t>
            </a:r>
            <a:r>
              <a:rPr kumimoji="1" lang="en-US" altLang="ja-JP" sz="1400" b="1" dirty="0">
                <a:latin typeface="+mn-ea"/>
              </a:rPr>
              <a:t>PR </a:t>
            </a:r>
            <a:r>
              <a:rPr kumimoji="1" lang="ja-JP" altLang="en-US" sz="1400" b="1" dirty="0">
                <a:latin typeface="+mn-ea"/>
              </a:rPr>
              <a:t>により健康づくりを推進。</a:t>
            </a:r>
            <a:endParaRPr kumimoji="1" lang="en-US" altLang="ja-JP" sz="1400" b="1" dirty="0">
              <a:latin typeface="+mn-ea"/>
            </a:endParaRPr>
          </a:p>
          <a:p>
            <a:pPr>
              <a:lnSpc>
                <a:spcPts val="1544"/>
              </a:lnSpc>
            </a:pPr>
            <a:endParaRPr kumimoji="1" lang="en-US" altLang="ja-JP" sz="1400" b="1" dirty="0">
              <a:latin typeface="+mn-ea"/>
            </a:endParaRPr>
          </a:p>
          <a:p>
            <a:pPr>
              <a:lnSpc>
                <a:spcPts val="1544"/>
              </a:lnSpc>
            </a:pPr>
            <a:r>
              <a:rPr kumimoji="1" lang="ja-JP" altLang="en-US" sz="1400" b="1" dirty="0">
                <a:latin typeface="+mn-ea"/>
              </a:rPr>
              <a:t>また、特定健診・がん検診の受診促進に向け、</a:t>
            </a:r>
          </a:p>
          <a:p>
            <a:pPr>
              <a:lnSpc>
                <a:spcPts val="1544"/>
              </a:lnSpc>
            </a:pPr>
            <a:r>
              <a:rPr kumimoji="1" lang="en-US" altLang="ja-JP" sz="1400" b="1" dirty="0">
                <a:latin typeface="+mn-ea"/>
              </a:rPr>
              <a:t>40</a:t>
            </a:r>
            <a:r>
              <a:rPr kumimoji="1" lang="ja-JP" altLang="en-US" sz="1400" b="1" dirty="0">
                <a:latin typeface="+mn-ea"/>
              </a:rPr>
              <a:t>・</a:t>
            </a:r>
            <a:r>
              <a:rPr kumimoji="1" lang="en-US" altLang="ja-JP" sz="1400" b="1" dirty="0">
                <a:latin typeface="+mn-ea"/>
              </a:rPr>
              <a:t>50 </a:t>
            </a:r>
            <a:r>
              <a:rPr kumimoji="1" lang="ja-JP" altLang="en-US" sz="1400" b="1" dirty="0">
                <a:latin typeface="+mn-ea"/>
              </a:rPr>
              <a:t>歳代（けんしんの対象年齢、疾患リスクが上昇する世代）を</a:t>
            </a:r>
            <a:endParaRPr kumimoji="1" lang="en-US" altLang="ja-JP" sz="1400" b="1" dirty="0">
              <a:latin typeface="+mn-ea"/>
            </a:endParaRPr>
          </a:p>
          <a:p>
            <a:pPr>
              <a:lnSpc>
                <a:spcPts val="1544"/>
              </a:lnSpc>
            </a:pPr>
            <a:r>
              <a:rPr kumimoji="1" lang="ja-JP" altLang="en-US" sz="1400" b="1" dirty="0">
                <a:latin typeface="+mn-ea"/>
              </a:rPr>
              <a:t>ターゲット層とした関係機関協働での周知キャンペーンや </a:t>
            </a:r>
            <a:endParaRPr kumimoji="1" lang="en-US" altLang="ja-JP" sz="1400" b="1" dirty="0">
              <a:latin typeface="+mn-ea"/>
            </a:endParaRPr>
          </a:p>
          <a:p>
            <a:pPr>
              <a:lnSpc>
                <a:spcPts val="1544"/>
              </a:lnSpc>
            </a:pPr>
            <a:r>
              <a:rPr kumimoji="1" lang="ja-JP" altLang="en-US" sz="1400" b="1" dirty="0">
                <a:latin typeface="+mn-ea"/>
              </a:rPr>
              <a:t>大使のイベントへの参画など幅広い啓発活動を実施。</a:t>
            </a:r>
          </a:p>
          <a:p>
            <a:pPr>
              <a:lnSpc>
                <a:spcPts val="1544"/>
              </a:lnSpc>
            </a:pPr>
            <a:endParaRPr kumimoji="1" lang="ja-JP" altLang="en-US" sz="1138"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943AD7A9-BB96-4C09-B5DD-F5615AB2B0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8467" y="4936271"/>
            <a:ext cx="1921933" cy="1251920"/>
          </a:xfrm>
          <a:prstGeom prst="rect">
            <a:avLst/>
          </a:prstGeom>
        </p:spPr>
      </p:pic>
      <p:sp>
        <p:nvSpPr>
          <p:cNvPr id="13" name="テキスト ボックス 12">
            <a:extLst>
              <a:ext uri="{FF2B5EF4-FFF2-40B4-BE49-F238E27FC236}">
                <a16:creationId xmlns:a16="http://schemas.microsoft.com/office/drawing/2014/main" id="{ABBF5DD4-FCC0-4BE6-B212-945AC8D12DBD}"/>
              </a:ext>
            </a:extLst>
          </p:cNvPr>
          <p:cNvSpPr txBox="1"/>
          <p:nvPr/>
        </p:nvSpPr>
        <p:spPr>
          <a:xfrm>
            <a:off x="107932" y="1165718"/>
            <a:ext cx="2499802" cy="338554"/>
          </a:xfrm>
          <a:prstGeom prst="rect">
            <a:avLst/>
          </a:prstGeom>
          <a:solidFill>
            <a:schemeClr val="accent1"/>
          </a:solidFill>
        </p:spPr>
        <p:txBody>
          <a:bodyPr wrap="square" rtlCol="0">
            <a:spAutoFit/>
          </a:bodyPr>
          <a:lstStyle/>
          <a:p>
            <a:r>
              <a:rPr lang="ja-JP" altLang="en-US" sz="1600" b="1" dirty="0">
                <a:solidFill>
                  <a:schemeClr val="bg1"/>
                </a:solidFill>
                <a:latin typeface="メイリオ" panose="020B0604030504040204" pitchFamily="50" charset="-128"/>
                <a:ea typeface="メイリオ" panose="020B0604030504040204" pitchFamily="50" charset="-128"/>
              </a:rPr>
              <a:t>地域・職域連携推進事業</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013D1B1F-070F-41DF-ABD2-0FE875E0A7E1}"/>
              </a:ext>
            </a:extLst>
          </p:cNvPr>
          <p:cNvSpPr txBox="1"/>
          <p:nvPr/>
        </p:nvSpPr>
        <p:spPr>
          <a:xfrm>
            <a:off x="107931" y="3997415"/>
            <a:ext cx="3735934" cy="338554"/>
          </a:xfrm>
          <a:prstGeom prst="rect">
            <a:avLst/>
          </a:prstGeom>
          <a:solidFill>
            <a:schemeClr val="accent1"/>
          </a:solidFill>
        </p:spPr>
        <p:txBody>
          <a:bodyPr wrap="square" rtlCol="0">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健康寿命延伸に向けた新たな取組み➀</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889FA4B-7527-42CC-91DD-851C7C7123BF}"/>
              </a:ext>
            </a:extLst>
          </p:cNvPr>
          <p:cNvSpPr txBox="1"/>
          <p:nvPr/>
        </p:nvSpPr>
        <p:spPr>
          <a:xfrm>
            <a:off x="-345493" y="4308423"/>
            <a:ext cx="4384934" cy="317459"/>
          </a:xfrm>
          <a:prstGeom prst="rect">
            <a:avLst/>
          </a:prstGeom>
          <a:noFill/>
        </p:spPr>
        <p:txBody>
          <a:bodyPr wrap="square" rtlCol="0">
            <a:spAutoFit/>
          </a:bodyPr>
          <a:lstStyle/>
          <a:p>
            <a:pPr defTabSz="742950">
              <a:defRPr/>
            </a:pPr>
            <a:r>
              <a:rPr kumimoji="1" lang="ja-JP" altLang="en-US" sz="1463" spc="81" dirty="0">
                <a:effectLst>
                  <a:outerShdw blurRad="38100" dist="38100" dir="2700000" algn="tl">
                    <a:srgbClr val="000000">
                      <a:alpha val="43137"/>
                    </a:srgbClr>
                  </a:outerShdw>
                </a:effectLst>
                <a:latin typeface="+mn-ea"/>
              </a:rPr>
              <a:t>　　</a:t>
            </a:r>
            <a:r>
              <a:rPr kumimoji="1" lang="ja-JP" altLang="en-US" sz="1463" b="1" spc="81" dirty="0">
                <a:latin typeface="+mn-ea"/>
              </a:rPr>
              <a:t>おおさか健活大使による健康づくり等の</a:t>
            </a:r>
            <a:r>
              <a:rPr kumimoji="1" lang="en-US" altLang="ja-JP" sz="1463" b="1" spc="81" dirty="0">
                <a:latin typeface="+mn-ea"/>
              </a:rPr>
              <a:t>PR</a:t>
            </a:r>
          </a:p>
        </p:txBody>
      </p:sp>
      <p:sp>
        <p:nvSpPr>
          <p:cNvPr id="17" name="正方形/長方形 16">
            <a:extLst>
              <a:ext uri="{FF2B5EF4-FFF2-40B4-BE49-F238E27FC236}">
                <a16:creationId xmlns:a16="http://schemas.microsoft.com/office/drawing/2014/main" id="{BE2D4174-EEF2-43E3-AE1F-EC8F03ED4999}"/>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令和</a:t>
            </a:r>
            <a:r>
              <a:rPr kumimoji="1" lang="en-US" altLang="ja-JP" sz="2000" b="1" dirty="0">
                <a:solidFill>
                  <a:schemeClr val="tx1"/>
                </a:solidFill>
                <a:latin typeface="Meiryo UI" panose="020B0604030504040204" pitchFamily="50" charset="-128"/>
                <a:ea typeface="Meiryo UI" panose="020B0604030504040204" pitchFamily="50" charset="-128"/>
              </a:rPr>
              <a:t>8</a:t>
            </a:r>
            <a:r>
              <a:rPr kumimoji="1" lang="ja-JP" altLang="en-US" sz="2000" b="1" dirty="0">
                <a:solidFill>
                  <a:schemeClr val="tx1"/>
                </a:solidFill>
                <a:latin typeface="Meiryo UI" panose="020B0604030504040204" pitchFamily="50" charset="-128"/>
                <a:ea typeface="Meiryo UI" panose="020B0604030504040204" pitchFamily="50" charset="-128"/>
              </a:rPr>
              <a:t>年度の健康づくり課の取組み（案）</a:t>
            </a:r>
          </a:p>
        </p:txBody>
      </p:sp>
      <p:sp>
        <p:nvSpPr>
          <p:cNvPr id="19" name="正方形/長方形 18">
            <a:extLst>
              <a:ext uri="{FF2B5EF4-FFF2-40B4-BE49-F238E27FC236}">
                <a16:creationId xmlns:a16="http://schemas.microsoft.com/office/drawing/2014/main" id="{A6747483-A356-4958-9426-8CF5E4D146D3}"/>
              </a:ext>
            </a:extLst>
          </p:cNvPr>
          <p:cNvSpPr/>
          <p:nvPr/>
        </p:nvSpPr>
        <p:spPr>
          <a:xfrm>
            <a:off x="107929" y="4590536"/>
            <a:ext cx="3735936" cy="103941"/>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653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47">
            <a:extLst>
              <a:ext uri="{FF2B5EF4-FFF2-40B4-BE49-F238E27FC236}">
                <a16:creationId xmlns:a16="http://schemas.microsoft.com/office/drawing/2014/main" id="{245A1DE3-5113-4CD4-89FC-A8C6765D7E98}"/>
              </a:ext>
            </a:extLst>
          </p:cNvPr>
          <p:cNvSpPr/>
          <p:nvPr/>
        </p:nvSpPr>
        <p:spPr>
          <a:xfrm>
            <a:off x="48320" y="1219201"/>
            <a:ext cx="9809360" cy="5502330"/>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0" name="フローチャート: 結合子 19">
            <a:extLst>
              <a:ext uri="{FF2B5EF4-FFF2-40B4-BE49-F238E27FC236}">
                <a16:creationId xmlns:a16="http://schemas.microsoft.com/office/drawing/2014/main" id="{772BF1BC-4D04-4B59-91D9-24D793E50E0E}"/>
              </a:ext>
            </a:extLst>
          </p:cNvPr>
          <p:cNvSpPr/>
          <p:nvPr/>
        </p:nvSpPr>
        <p:spPr>
          <a:xfrm rot="20239418">
            <a:off x="330377" y="4950429"/>
            <a:ext cx="2754080" cy="1255656"/>
          </a:xfrm>
          <a:prstGeom prst="flowChartConnector">
            <a:avLst/>
          </a:prstGeom>
          <a:solidFill>
            <a:srgbClr val="FC70F9">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正方形/長方形 87">
            <a:extLst>
              <a:ext uri="{FF2B5EF4-FFF2-40B4-BE49-F238E27FC236}">
                <a16:creationId xmlns:a16="http://schemas.microsoft.com/office/drawing/2014/main" id="{637DE965-FF6B-425E-9BBB-85644B09B224}"/>
              </a:ext>
            </a:extLst>
          </p:cNvPr>
          <p:cNvSpPr/>
          <p:nvPr/>
        </p:nvSpPr>
        <p:spPr>
          <a:xfrm>
            <a:off x="4057210" y="2406097"/>
            <a:ext cx="4809157" cy="117584"/>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BC9FC196-05A5-456D-8096-EEC8D3201D47}"/>
              </a:ext>
            </a:extLst>
          </p:cNvPr>
          <p:cNvSpPr/>
          <p:nvPr/>
        </p:nvSpPr>
        <p:spPr>
          <a:xfrm>
            <a:off x="134881" y="2446060"/>
            <a:ext cx="2715085" cy="117584"/>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E6103779-F194-4093-9FFD-25C7DBAEC7A8}"/>
              </a:ext>
            </a:extLst>
          </p:cNvPr>
          <p:cNvSpPr txBox="1"/>
          <p:nvPr/>
        </p:nvSpPr>
        <p:spPr>
          <a:xfrm>
            <a:off x="-191630" y="2155690"/>
            <a:ext cx="3108774" cy="317459"/>
          </a:xfrm>
          <a:prstGeom prst="rect">
            <a:avLst/>
          </a:prstGeom>
          <a:noFill/>
        </p:spPr>
        <p:txBody>
          <a:bodyPr wrap="square" rtlCol="0">
            <a:spAutoFit/>
          </a:bodyPr>
          <a:lstStyle/>
          <a:p>
            <a:pPr algn="ctr" defTabSz="742950">
              <a:defRPr/>
            </a:pPr>
            <a:r>
              <a:rPr kumimoji="1" lang="ja-JP" altLang="en-US" sz="1463" b="1" dirty="0">
                <a:latin typeface="+mn-ea"/>
              </a:rPr>
              <a:t>健康づくりに関する催事展示</a:t>
            </a:r>
          </a:p>
        </p:txBody>
      </p:sp>
      <p:sp>
        <p:nvSpPr>
          <p:cNvPr id="30" name="テキスト ボックス 29">
            <a:extLst>
              <a:ext uri="{FF2B5EF4-FFF2-40B4-BE49-F238E27FC236}">
                <a16:creationId xmlns:a16="http://schemas.microsoft.com/office/drawing/2014/main" id="{685A9E93-5997-43A2-BC0D-055925671A7A}"/>
              </a:ext>
            </a:extLst>
          </p:cNvPr>
          <p:cNvSpPr txBox="1"/>
          <p:nvPr/>
        </p:nvSpPr>
        <p:spPr>
          <a:xfrm>
            <a:off x="3815188" y="2148032"/>
            <a:ext cx="4952332" cy="317459"/>
          </a:xfrm>
          <a:prstGeom prst="rect">
            <a:avLst/>
          </a:prstGeom>
          <a:noFill/>
        </p:spPr>
        <p:txBody>
          <a:bodyPr wrap="square" rtlCol="0">
            <a:spAutoFit/>
          </a:bodyPr>
          <a:lstStyle/>
          <a:p>
            <a:pPr algn="ctr" defTabSz="742950">
              <a:defRPr/>
            </a:pPr>
            <a:r>
              <a:rPr kumimoji="1" lang="ja-JP" altLang="en-US" sz="1463" b="1" spc="81" dirty="0">
                <a:latin typeface="+mn-ea"/>
              </a:rPr>
              <a:t>万博レガシーを継承した健活</a:t>
            </a:r>
            <a:r>
              <a:rPr kumimoji="1" lang="en-US" altLang="ja-JP" sz="1463" b="1" spc="81" dirty="0">
                <a:latin typeface="+mn-ea"/>
              </a:rPr>
              <a:t>10</a:t>
            </a:r>
            <a:r>
              <a:rPr kumimoji="1" lang="ja-JP" altLang="en-US" sz="1463" b="1" spc="81" dirty="0">
                <a:latin typeface="+mn-ea"/>
              </a:rPr>
              <a:t>プロモーション</a:t>
            </a:r>
            <a:endParaRPr kumimoji="1" lang="en-US" altLang="ja-JP" sz="1463" b="1" spc="81" dirty="0">
              <a:latin typeface="+mn-ea"/>
            </a:endParaRPr>
          </a:p>
        </p:txBody>
      </p:sp>
      <p:sp>
        <p:nvSpPr>
          <p:cNvPr id="62" name="二等辺三角形 61">
            <a:extLst>
              <a:ext uri="{FF2B5EF4-FFF2-40B4-BE49-F238E27FC236}">
                <a16:creationId xmlns:a16="http://schemas.microsoft.com/office/drawing/2014/main" id="{AB34FB7B-737A-48D1-BACC-D18982AD9873}"/>
              </a:ext>
            </a:extLst>
          </p:cNvPr>
          <p:cNvSpPr/>
          <p:nvPr/>
        </p:nvSpPr>
        <p:spPr>
          <a:xfrm rot="5400000">
            <a:off x="2753033" y="3740744"/>
            <a:ext cx="2259100" cy="238813"/>
          </a:xfrm>
          <a:prstGeom prs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85" name="正方形/長方形 84">
            <a:extLst>
              <a:ext uri="{FF2B5EF4-FFF2-40B4-BE49-F238E27FC236}">
                <a16:creationId xmlns:a16="http://schemas.microsoft.com/office/drawing/2014/main" id="{F3852FE8-9C11-4FB9-B347-E492661D2132}"/>
              </a:ext>
            </a:extLst>
          </p:cNvPr>
          <p:cNvSpPr/>
          <p:nvPr/>
        </p:nvSpPr>
        <p:spPr>
          <a:xfrm>
            <a:off x="134881" y="1722371"/>
            <a:ext cx="3108774" cy="2589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r>
              <a:rPr lang="ja-JP" altLang="en-US" sz="1463" b="1" dirty="0">
                <a:solidFill>
                  <a:schemeClr val="accent1"/>
                </a:solidFill>
                <a:latin typeface="BIZ UDPゴシック" panose="020B0400000000000000" pitchFamily="50" charset="-128"/>
                <a:ea typeface="BIZ UDPゴシック" panose="020B0400000000000000" pitchFamily="50" charset="-128"/>
              </a:rPr>
              <a:t>万博で披露された実績</a:t>
            </a:r>
            <a:endParaRPr kumimoji="1" lang="ja-JP" altLang="en-US" sz="1463" b="1" dirty="0">
              <a:solidFill>
                <a:schemeClr val="accent1"/>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317E9DCF-DBAA-4F3C-9610-DD184B07E871}"/>
              </a:ext>
            </a:extLst>
          </p:cNvPr>
          <p:cNvSpPr/>
          <p:nvPr/>
        </p:nvSpPr>
        <p:spPr>
          <a:xfrm>
            <a:off x="4074862" y="1728319"/>
            <a:ext cx="2153796" cy="2589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r>
              <a:rPr lang="ja-JP" altLang="en-US" sz="1463" b="1" dirty="0">
                <a:solidFill>
                  <a:schemeClr val="accent1"/>
                </a:solidFill>
                <a:latin typeface="BIZ UDPゴシック" panose="020B0400000000000000" pitchFamily="50" charset="-128"/>
                <a:ea typeface="BIZ UDPゴシック" panose="020B0400000000000000" pitchFamily="50" charset="-128"/>
              </a:rPr>
              <a:t>施策の方向性</a:t>
            </a:r>
            <a:endParaRPr kumimoji="1" lang="ja-JP" altLang="en-US" sz="1463" b="1" dirty="0">
              <a:solidFill>
                <a:schemeClr val="accent1"/>
              </a:solidFill>
              <a:latin typeface="BIZ UDPゴシック" panose="020B0400000000000000" pitchFamily="50" charset="-128"/>
              <a:ea typeface="BIZ UDPゴシック" panose="020B0400000000000000" pitchFamily="50" charset="-128"/>
            </a:endParaRPr>
          </a:p>
        </p:txBody>
      </p:sp>
      <p:sp>
        <p:nvSpPr>
          <p:cNvPr id="89" name="正方形/長方形 88">
            <a:extLst>
              <a:ext uri="{FF2B5EF4-FFF2-40B4-BE49-F238E27FC236}">
                <a16:creationId xmlns:a16="http://schemas.microsoft.com/office/drawing/2014/main" id="{54690A17-FBE5-4782-B1F9-00DB76157AD2}"/>
              </a:ext>
            </a:extLst>
          </p:cNvPr>
          <p:cNvSpPr/>
          <p:nvPr/>
        </p:nvSpPr>
        <p:spPr>
          <a:xfrm>
            <a:off x="1645664" y="-1018922"/>
            <a:ext cx="2222307" cy="1264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Pゴシック" panose="020B0400000000000000" pitchFamily="50" charset="-128"/>
              <a:ea typeface="BIZ UDPゴシック" panose="020B0400000000000000" pitchFamily="50" charset="-128"/>
            </a:endParaRPr>
          </a:p>
        </p:txBody>
      </p:sp>
      <p:grpSp>
        <p:nvGrpSpPr>
          <p:cNvPr id="37" name="グループ化 36">
            <a:extLst>
              <a:ext uri="{FF2B5EF4-FFF2-40B4-BE49-F238E27FC236}">
                <a16:creationId xmlns:a16="http://schemas.microsoft.com/office/drawing/2014/main" id="{69D3E5FF-4F1E-43C3-9D4F-48719BCD644A}"/>
              </a:ext>
            </a:extLst>
          </p:cNvPr>
          <p:cNvGrpSpPr/>
          <p:nvPr/>
        </p:nvGrpSpPr>
        <p:grpSpPr>
          <a:xfrm>
            <a:off x="83139" y="2395632"/>
            <a:ext cx="1729551" cy="1338481"/>
            <a:chOff x="4932950" y="3006405"/>
            <a:chExt cx="1600570" cy="1167464"/>
          </a:xfrm>
        </p:grpSpPr>
        <p:pic>
          <p:nvPicPr>
            <p:cNvPr id="40" name="図 39">
              <a:extLst>
                <a:ext uri="{FF2B5EF4-FFF2-40B4-BE49-F238E27FC236}">
                  <a16:creationId xmlns:a16="http://schemas.microsoft.com/office/drawing/2014/main" id="{0767EC25-16D7-4FD7-BFF9-641F59BC4F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826" r="9145"/>
            <a:stretch/>
          </p:blipFill>
          <p:spPr bwMode="auto">
            <a:xfrm>
              <a:off x="4995999" y="3200311"/>
              <a:ext cx="1537521" cy="973558"/>
            </a:xfrm>
            <a:prstGeom prst="rect">
              <a:avLst/>
            </a:prstGeom>
            <a:noFill/>
            <a:ln>
              <a:noFill/>
            </a:ln>
          </p:spPr>
        </p:pic>
        <p:sp>
          <p:nvSpPr>
            <p:cNvPr id="50" name="テキスト ボックス 49">
              <a:extLst>
                <a:ext uri="{FF2B5EF4-FFF2-40B4-BE49-F238E27FC236}">
                  <a16:creationId xmlns:a16="http://schemas.microsoft.com/office/drawing/2014/main" id="{522761F9-A4DC-43BA-A5B4-0A5B7C7F3D1C}"/>
                </a:ext>
              </a:extLst>
            </p:cNvPr>
            <p:cNvSpPr txBox="1"/>
            <p:nvPr/>
          </p:nvSpPr>
          <p:spPr>
            <a:xfrm>
              <a:off x="4932950" y="3006405"/>
              <a:ext cx="170955" cy="179192"/>
            </a:xfrm>
            <a:prstGeom prst="rect">
              <a:avLst/>
            </a:prstGeom>
            <a:noFill/>
          </p:spPr>
          <p:txBody>
            <a:bodyPr wrap="none" rtlCol="0">
              <a:spAutoFit/>
            </a:bodyPr>
            <a:lstStyle/>
            <a:p>
              <a:endParaRPr kumimoji="1" lang="ja-JP" altLang="en-US" sz="735" dirty="0">
                <a:latin typeface="BIZ UDゴシック" panose="020B0400000000000000" pitchFamily="49" charset="-128"/>
                <a:ea typeface="BIZ UDゴシック" panose="020B0400000000000000" pitchFamily="49" charset="-128"/>
              </a:endParaRPr>
            </a:p>
          </p:txBody>
        </p:sp>
      </p:grpSp>
      <p:pic>
        <p:nvPicPr>
          <p:cNvPr id="51" name="図 50">
            <a:extLst>
              <a:ext uri="{FF2B5EF4-FFF2-40B4-BE49-F238E27FC236}">
                <a16:creationId xmlns:a16="http://schemas.microsoft.com/office/drawing/2014/main" id="{95BC3DB6-B8AA-4EC6-8AC0-81D92B2270F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393"/>
          <a:stretch/>
        </p:blipFill>
        <p:spPr>
          <a:xfrm>
            <a:off x="4208513" y="2744092"/>
            <a:ext cx="1579812" cy="901015"/>
          </a:xfrm>
          <a:prstGeom prst="rect">
            <a:avLst/>
          </a:prstGeom>
        </p:spPr>
      </p:pic>
      <p:sp>
        <p:nvSpPr>
          <p:cNvPr id="55" name="テキスト ボックス 54">
            <a:extLst>
              <a:ext uri="{FF2B5EF4-FFF2-40B4-BE49-F238E27FC236}">
                <a16:creationId xmlns:a16="http://schemas.microsoft.com/office/drawing/2014/main" id="{F6DE0915-680C-46DB-AB55-69D540602820}"/>
              </a:ext>
            </a:extLst>
          </p:cNvPr>
          <p:cNvSpPr txBox="1"/>
          <p:nvPr/>
        </p:nvSpPr>
        <p:spPr>
          <a:xfrm>
            <a:off x="4092270" y="3635155"/>
            <a:ext cx="2616301" cy="792781"/>
          </a:xfrm>
          <a:prstGeom prst="rect">
            <a:avLst/>
          </a:prstGeom>
          <a:noFill/>
        </p:spPr>
        <p:txBody>
          <a:bodyPr wrap="square" rtlCol="0">
            <a:spAutoFit/>
          </a:bodyPr>
          <a:lstStyle/>
          <a:p>
            <a:pPr marL="180022" indent="-180022">
              <a:buFont typeface="Arial" panose="020B0604020202020204" pitchFamily="34" charset="0"/>
              <a:buChar char="•"/>
            </a:pPr>
            <a:r>
              <a:rPr kumimoji="1" lang="ja-JP" altLang="en-US" sz="1138" dirty="0">
                <a:latin typeface="+mn-ea"/>
              </a:rPr>
              <a:t>府民参加型の大規模イベントで、</a:t>
            </a:r>
            <a:endParaRPr kumimoji="1" lang="en-US" altLang="ja-JP" sz="1138" dirty="0">
              <a:latin typeface="+mn-ea"/>
            </a:endParaRPr>
          </a:p>
          <a:p>
            <a:r>
              <a:rPr kumimoji="1" lang="en-US" altLang="ja-JP" sz="1138" dirty="0">
                <a:latin typeface="+mn-ea"/>
              </a:rPr>
              <a:t> </a:t>
            </a:r>
            <a:r>
              <a:rPr kumimoji="1" lang="ja-JP" altLang="en-US" sz="1138" dirty="0">
                <a:latin typeface="+mn-ea"/>
              </a:rPr>
              <a:t>　 ダンス動画（</a:t>
            </a:r>
            <a:r>
              <a:rPr kumimoji="1" lang="en-US" altLang="ja-JP" sz="1138" dirty="0">
                <a:latin typeface="+mn-ea"/>
              </a:rPr>
              <a:t>PR</a:t>
            </a:r>
            <a:r>
              <a:rPr kumimoji="1" lang="ja-JP" altLang="en-US" sz="1138" dirty="0">
                <a:latin typeface="+mn-ea"/>
              </a:rPr>
              <a:t>動画）を撮影</a:t>
            </a:r>
            <a:endParaRPr kumimoji="1" lang="en-US" altLang="ja-JP" sz="1138" dirty="0">
              <a:latin typeface="+mn-ea"/>
            </a:endParaRPr>
          </a:p>
          <a:p>
            <a:pPr marL="180022" indent="-180022">
              <a:buFont typeface="Arial" panose="020B0604020202020204" pitchFamily="34" charset="0"/>
              <a:buChar char="•"/>
            </a:pPr>
            <a:r>
              <a:rPr kumimoji="1" lang="ja-JP" altLang="en-US" sz="1138" dirty="0">
                <a:latin typeface="+mn-ea"/>
              </a:rPr>
              <a:t>上記イベントに向けた機運醸成</a:t>
            </a:r>
            <a:endParaRPr kumimoji="1" lang="en-US" altLang="ja-JP" sz="1138" dirty="0">
              <a:latin typeface="+mn-ea"/>
            </a:endParaRPr>
          </a:p>
          <a:p>
            <a:r>
              <a:rPr kumimoji="1" lang="ja-JP" altLang="en-US" sz="1138" dirty="0">
                <a:latin typeface="+mn-ea"/>
              </a:rPr>
              <a:t>　　（</a:t>
            </a:r>
            <a:r>
              <a:rPr kumimoji="1" lang="en-US" altLang="ja-JP" sz="1138" dirty="0">
                <a:latin typeface="+mn-ea"/>
              </a:rPr>
              <a:t>SNS</a:t>
            </a:r>
            <a:r>
              <a:rPr kumimoji="1" lang="ja-JP" altLang="en-US" sz="1138" dirty="0">
                <a:latin typeface="+mn-ea"/>
              </a:rPr>
              <a:t>投稿企画等想定）</a:t>
            </a:r>
          </a:p>
        </p:txBody>
      </p:sp>
      <p:sp>
        <p:nvSpPr>
          <p:cNvPr id="59" name="テキスト ボックス 58">
            <a:extLst>
              <a:ext uri="{FF2B5EF4-FFF2-40B4-BE49-F238E27FC236}">
                <a16:creationId xmlns:a16="http://schemas.microsoft.com/office/drawing/2014/main" id="{4DF70605-6EFC-4EC9-92B8-FD824987E1B5}"/>
              </a:ext>
            </a:extLst>
          </p:cNvPr>
          <p:cNvSpPr txBox="1"/>
          <p:nvPr/>
        </p:nvSpPr>
        <p:spPr>
          <a:xfrm>
            <a:off x="6778843" y="3651621"/>
            <a:ext cx="3078837" cy="442557"/>
          </a:xfrm>
          <a:prstGeom prst="rect">
            <a:avLst/>
          </a:prstGeom>
          <a:noFill/>
        </p:spPr>
        <p:txBody>
          <a:bodyPr wrap="square" rtlCol="0">
            <a:spAutoFit/>
          </a:bodyPr>
          <a:lstStyle/>
          <a:p>
            <a:pPr marL="180022" indent="-180022">
              <a:buFont typeface="Arial" panose="020B0604020202020204" pitchFamily="34" charset="0"/>
              <a:buChar char="•"/>
            </a:pPr>
            <a:r>
              <a:rPr kumimoji="1" lang="ja-JP" altLang="en-US" sz="1138" dirty="0">
                <a:latin typeface="+mn-ea"/>
              </a:rPr>
              <a:t>料理教室等の対面イベントの開催</a:t>
            </a:r>
            <a:endParaRPr kumimoji="1" lang="en-US" altLang="ja-JP" sz="1138" dirty="0">
              <a:latin typeface="+mn-ea"/>
            </a:endParaRPr>
          </a:p>
          <a:p>
            <a:pPr marL="180022" indent="-180022">
              <a:buFont typeface="Arial" panose="020B0604020202020204" pitchFamily="34" charset="0"/>
              <a:buChar char="•"/>
            </a:pPr>
            <a:r>
              <a:rPr kumimoji="1" lang="ja-JP" altLang="en-US" sz="1138" dirty="0">
                <a:latin typeface="+mn-ea"/>
              </a:rPr>
              <a:t>インフルエンサー等と連携した情報発信　</a:t>
            </a:r>
            <a:endParaRPr kumimoji="1" lang="en-US" altLang="ja-JP" sz="1138" dirty="0">
              <a:latin typeface="+mn-ea"/>
            </a:endParaRPr>
          </a:p>
        </p:txBody>
      </p:sp>
      <p:sp>
        <p:nvSpPr>
          <p:cNvPr id="63" name="テキスト ボックス 62">
            <a:extLst>
              <a:ext uri="{FF2B5EF4-FFF2-40B4-BE49-F238E27FC236}">
                <a16:creationId xmlns:a16="http://schemas.microsoft.com/office/drawing/2014/main" id="{6BCB8C60-53FE-4318-8F8F-9B44C794B0C5}"/>
              </a:ext>
            </a:extLst>
          </p:cNvPr>
          <p:cNvSpPr txBox="1"/>
          <p:nvPr/>
        </p:nvSpPr>
        <p:spPr>
          <a:xfrm>
            <a:off x="6833841" y="2532668"/>
            <a:ext cx="2727804" cy="267446"/>
          </a:xfrm>
          <a:prstGeom prst="rect">
            <a:avLst/>
          </a:prstGeom>
          <a:noFill/>
        </p:spPr>
        <p:txBody>
          <a:bodyPr wrap="square" rtlCol="0">
            <a:spAutoFit/>
          </a:bodyPr>
          <a:lstStyle/>
          <a:p>
            <a:r>
              <a:rPr kumimoji="1" lang="ja-JP" altLang="en-US" sz="1138" b="1" dirty="0">
                <a:latin typeface="+mn-ea"/>
              </a:rPr>
              <a:t>おおさか</a:t>
            </a:r>
            <a:r>
              <a:rPr kumimoji="1" lang="en-US" altLang="ja-JP" sz="1138" b="1" dirty="0">
                <a:latin typeface="+mn-ea"/>
              </a:rPr>
              <a:t>EXPO</a:t>
            </a:r>
            <a:r>
              <a:rPr kumimoji="1" lang="ja-JP" altLang="en-US" sz="1138" b="1" dirty="0">
                <a:latin typeface="+mn-ea"/>
              </a:rPr>
              <a:t>ヘルシーメニュー</a:t>
            </a:r>
            <a:endParaRPr kumimoji="1" lang="en-US" altLang="ja-JP" sz="1138" b="1" dirty="0">
              <a:latin typeface="+mn-ea"/>
            </a:endParaRPr>
          </a:p>
        </p:txBody>
      </p:sp>
      <p:sp>
        <p:nvSpPr>
          <p:cNvPr id="65" name="テキスト ボックス 64">
            <a:extLst>
              <a:ext uri="{FF2B5EF4-FFF2-40B4-BE49-F238E27FC236}">
                <a16:creationId xmlns:a16="http://schemas.microsoft.com/office/drawing/2014/main" id="{223F71B6-DA93-4F75-90C2-FE580646144C}"/>
              </a:ext>
            </a:extLst>
          </p:cNvPr>
          <p:cNvSpPr txBox="1"/>
          <p:nvPr/>
        </p:nvSpPr>
        <p:spPr>
          <a:xfrm>
            <a:off x="222124" y="3786888"/>
            <a:ext cx="1828975" cy="315920"/>
          </a:xfrm>
          <a:prstGeom prst="rect">
            <a:avLst/>
          </a:prstGeom>
          <a:noFill/>
        </p:spPr>
        <p:txBody>
          <a:bodyPr wrap="square" rtlCol="0">
            <a:spAutoFit/>
          </a:bodyPr>
          <a:lstStyle/>
          <a:p>
            <a:r>
              <a:rPr kumimoji="1" lang="ja-JP" altLang="en-US" sz="1138" b="1" dirty="0">
                <a:latin typeface="+mn-ea"/>
              </a:rPr>
              <a:t>健活</a:t>
            </a:r>
            <a:r>
              <a:rPr kumimoji="1" lang="en-US" altLang="ja-JP" sz="1138" b="1" dirty="0">
                <a:latin typeface="+mn-ea"/>
              </a:rPr>
              <a:t>10 EXPO</a:t>
            </a:r>
            <a:r>
              <a:rPr kumimoji="1" lang="ja-JP" altLang="en-US" sz="1138" b="1" dirty="0">
                <a:latin typeface="+mn-ea"/>
              </a:rPr>
              <a:t> </a:t>
            </a:r>
            <a:r>
              <a:rPr kumimoji="1" lang="en-US" altLang="ja-JP" sz="1138" b="1" dirty="0">
                <a:latin typeface="+mn-ea"/>
              </a:rPr>
              <a:t>LIVE</a:t>
            </a:r>
            <a:r>
              <a:rPr kumimoji="1" lang="ja-JP" altLang="en-US" sz="1138" b="1" dirty="0">
                <a:latin typeface="+mn-ea"/>
              </a:rPr>
              <a:t>！</a:t>
            </a:r>
            <a:endParaRPr kumimoji="1" lang="en-US" altLang="ja-JP" sz="1138" b="1" dirty="0">
              <a:latin typeface="+mn-ea"/>
            </a:endParaRPr>
          </a:p>
          <a:p>
            <a:pPr algn="ctr"/>
            <a:endParaRPr kumimoji="1" lang="en-US" altLang="ja-JP" sz="315" b="1" dirty="0">
              <a:latin typeface="+mn-ea"/>
            </a:endParaRPr>
          </a:p>
        </p:txBody>
      </p:sp>
      <p:pic>
        <p:nvPicPr>
          <p:cNvPr id="2" name="図 1">
            <a:extLst>
              <a:ext uri="{FF2B5EF4-FFF2-40B4-BE49-F238E27FC236}">
                <a16:creationId xmlns:a16="http://schemas.microsoft.com/office/drawing/2014/main" id="{78322C01-7F7C-22FB-77D5-24D08D5A4AC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06833" y="2174865"/>
            <a:ext cx="1078389" cy="342832"/>
          </a:xfrm>
          <a:prstGeom prst="rect">
            <a:avLst/>
          </a:prstGeom>
        </p:spPr>
      </p:pic>
      <p:sp>
        <p:nvSpPr>
          <p:cNvPr id="12" name="テキスト ボックス 11">
            <a:extLst>
              <a:ext uri="{FF2B5EF4-FFF2-40B4-BE49-F238E27FC236}">
                <a16:creationId xmlns:a16="http://schemas.microsoft.com/office/drawing/2014/main" id="{F20446B6-8D03-3F91-6073-1CCEBC8327B8}"/>
              </a:ext>
            </a:extLst>
          </p:cNvPr>
          <p:cNvSpPr txBox="1"/>
          <p:nvPr/>
        </p:nvSpPr>
        <p:spPr>
          <a:xfrm>
            <a:off x="2023013" y="1590816"/>
            <a:ext cx="153928" cy="186577"/>
          </a:xfrm>
          <a:prstGeom prst="rect">
            <a:avLst/>
          </a:prstGeom>
          <a:noFill/>
        </p:spPr>
        <p:txBody>
          <a:bodyPr wrap="none" rtlCol="0">
            <a:noAutofit/>
          </a:bodyPr>
          <a:lstStyle/>
          <a:p>
            <a:endParaRPr kumimoji="1" lang="ja-JP" altLang="en-US" sz="735" dirty="0">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D0EDA055-EE26-2E6F-8090-4F2F7C06A6B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79423" y="2617468"/>
            <a:ext cx="1643815" cy="1127515"/>
          </a:xfrm>
          <a:prstGeom prst="rect">
            <a:avLst/>
          </a:prstGeom>
          <a:noFill/>
          <a:ln>
            <a:noFill/>
          </a:ln>
        </p:spPr>
      </p:pic>
      <p:sp>
        <p:nvSpPr>
          <p:cNvPr id="15" name="テキスト ボックス 14">
            <a:extLst>
              <a:ext uri="{FF2B5EF4-FFF2-40B4-BE49-F238E27FC236}">
                <a16:creationId xmlns:a16="http://schemas.microsoft.com/office/drawing/2014/main" id="{5AD358CF-5967-449C-B068-CB718C61858E}"/>
              </a:ext>
            </a:extLst>
          </p:cNvPr>
          <p:cNvSpPr txBox="1"/>
          <p:nvPr/>
        </p:nvSpPr>
        <p:spPr>
          <a:xfrm>
            <a:off x="4104429" y="2519708"/>
            <a:ext cx="1931694" cy="267446"/>
          </a:xfrm>
          <a:prstGeom prst="rect">
            <a:avLst/>
          </a:prstGeom>
          <a:noFill/>
        </p:spPr>
        <p:txBody>
          <a:bodyPr wrap="square" rtlCol="0">
            <a:spAutoFit/>
          </a:bodyPr>
          <a:lstStyle/>
          <a:p>
            <a:r>
              <a:rPr kumimoji="1" lang="ja-JP" altLang="en-US" sz="1138" b="1" dirty="0">
                <a:latin typeface="+mn-ea"/>
              </a:rPr>
              <a:t>健活</a:t>
            </a:r>
            <a:r>
              <a:rPr kumimoji="1" lang="en-US" altLang="ja-JP" sz="1138" b="1" dirty="0">
                <a:latin typeface="+mn-ea"/>
              </a:rPr>
              <a:t>10</a:t>
            </a:r>
            <a:r>
              <a:rPr kumimoji="1" lang="ja-JP" altLang="en-US" sz="1138" b="1" dirty="0">
                <a:latin typeface="+mn-ea"/>
              </a:rPr>
              <a:t>ソング・ダンス</a:t>
            </a:r>
            <a:endParaRPr kumimoji="1" lang="en-US" altLang="ja-JP" sz="1138" b="1" dirty="0">
              <a:latin typeface="+mn-ea"/>
            </a:endParaRPr>
          </a:p>
        </p:txBody>
      </p:sp>
      <p:sp>
        <p:nvSpPr>
          <p:cNvPr id="17" name="テキスト ボックス 16">
            <a:extLst>
              <a:ext uri="{FF2B5EF4-FFF2-40B4-BE49-F238E27FC236}">
                <a16:creationId xmlns:a16="http://schemas.microsoft.com/office/drawing/2014/main" id="{DDE657AD-3857-FD12-134D-E0D1B106BDBF}"/>
              </a:ext>
            </a:extLst>
          </p:cNvPr>
          <p:cNvSpPr txBox="1"/>
          <p:nvPr/>
        </p:nvSpPr>
        <p:spPr>
          <a:xfrm>
            <a:off x="2141379" y="3798807"/>
            <a:ext cx="1573478" cy="491032"/>
          </a:xfrm>
          <a:prstGeom prst="rect">
            <a:avLst/>
          </a:prstGeom>
          <a:noFill/>
        </p:spPr>
        <p:txBody>
          <a:bodyPr wrap="square" rtlCol="0">
            <a:spAutoFit/>
          </a:bodyPr>
          <a:lstStyle/>
          <a:p>
            <a:r>
              <a:rPr kumimoji="1" lang="ja-JP" altLang="en-US" sz="1138" b="1" dirty="0">
                <a:latin typeface="+mn-ea"/>
              </a:rPr>
              <a:t>食の</a:t>
            </a:r>
            <a:r>
              <a:rPr kumimoji="1" lang="en-US" altLang="ja-JP" sz="1138" b="1" dirty="0">
                <a:latin typeface="+mn-ea"/>
              </a:rPr>
              <a:t>DEMO LIVE</a:t>
            </a:r>
          </a:p>
          <a:p>
            <a:r>
              <a:rPr kumimoji="1" lang="en-US" altLang="ja-JP" sz="1138" b="1">
                <a:latin typeface="+mn-ea"/>
              </a:rPr>
              <a:t>in </a:t>
            </a:r>
            <a:r>
              <a:rPr kumimoji="1" lang="ja-JP" altLang="en-US" sz="1138" b="1" dirty="0">
                <a:latin typeface="+mn-ea"/>
              </a:rPr>
              <a:t>大阪ヘルスケア</a:t>
            </a:r>
            <a:r>
              <a:rPr kumimoji="1" lang="en-US" altLang="ja-JP" sz="1138" b="1" dirty="0">
                <a:latin typeface="+mn-ea"/>
              </a:rPr>
              <a:t>PV </a:t>
            </a:r>
          </a:p>
          <a:p>
            <a:pPr algn="ctr"/>
            <a:endParaRPr kumimoji="1" lang="en-US" altLang="ja-JP" sz="315" b="1" dirty="0">
              <a:latin typeface="+mn-ea"/>
            </a:endParaRPr>
          </a:p>
        </p:txBody>
      </p:sp>
      <p:pic>
        <p:nvPicPr>
          <p:cNvPr id="42" name="図 41">
            <a:extLst>
              <a:ext uri="{FF2B5EF4-FFF2-40B4-BE49-F238E27FC236}">
                <a16:creationId xmlns:a16="http://schemas.microsoft.com/office/drawing/2014/main" id="{137E37CE-CA8F-4B2D-9441-DB60A42F3EC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59429" y="2783357"/>
            <a:ext cx="1373140" cy="848599"/>
          </a:xfrm>
          <a:prstGeom prst="rect">
            <a:avLst/>
          </a:prstGeom>
        </p:spPr>
      </p:pic>
      <p:pic>
        <p:nvPicPr>
          <p:cNvPr id="43" name="図 42">
            <a:extLst>
              <a:ext uri="{FF2B5EF4-FFF2-40B4-BE49-F238E27FC236}">
                <a16:creationId xmlns:a16="http://schemas.microsoft.com/office/drawing/2014/main" id="{DE36A4EA-246C-484D-AB9C-B77BA21908A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87008" y="2640571"/>
            <a:ext cx="1561024" cy="1104019"/>
          </a:xfrm>
          <a:prstGeom prst="rect">
            <a:avLst/>
          </a:prstGeom>
        </p:spPr>
      </p:pic>
      <p:sp>
        <p:nvSpPr>
          <p:cNvPr id="49" name="テキスト ボックス 48">
            <a:extLst>
              <a:ext uri="{FF2B5EF4-FFF2-40B4-BE49-F238E27FC236}">
                <a16:creationId xmlns:a16="http://schemas.microsoft.com/office/drawing/2014/main" id="{F6A41069-FAA7-4B1F-848F-CB74B84EB136}"/>
              </a:ext>
            </a:extLst>
          </p:cNvPr>
          <p:cNvSpPr txBox="1"/>
          <p:nvPr/>
        </p:nvSpPr>
        <p:spPr>
          <a:xfrm>
            <a:off x="48320" y="1134889"/>
            <a:ext cx="3746288" cy="338554"/>
          </a:xfrm>
          <a:prstGeom prst="rect">
            <a:avLst/>
          </a:prstGeom>
          <a:solidFill>
            <a:schemeClr val="accent1"/>
          </a:solidFill>
        </p:spPr>
        <p:txBody>
          <a:bodyPr wrap="square" rtlCol="0">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健康寿命延伸に向けた新たな取組み②</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44" name="スライド番号プレースホルダー 1">
            <a:extLst>
              <a:ext uri="{FF2B5EF4-FFF2-40B4-BE49-F238E27FC236}">
                <a16:creationId xmlns:a16="http://schemas.microsoft.com/office/drawing/2014/main" id="{547B79DD-A0AC-4112-BB2B-DFF92754FD25}"/>
              </a:ext>
            </a:extLst>
          </p:cNvPr>
          <p:cNvSpPr txBox="1">
            <a:spLocks/>
          </p:cNvSpPr>
          <p:nvPr/>
        </p:nvSpPr>
        <p:spPr>
          <a:xfrm>
            <a:off x="9548032" y="6534130"/>
            <a:ext cx="357967" cy="323870"/>
          </a:xfrm>
          <a:prstGeom prst="rect">
            <a:avLst/>
          </a:prstGeom>
          <a:solidFill>
            <a:schemeClr val="accent1"/>
          </a:solidFill>
        </p:spPr>
        <p:txBody>
          <a:bodyPr vert="horz" lIns="74295" tIns="37148" rIns="74295" bIns="3714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F82107-93BA-490C-9453-044014AF67CD}" type="slidenum">
              <a:rPr kumimoji="1" lang="ja-JP" altLang="en-US" b="1" smtClean="0">
                <a:solidFill>
                  <a:schemeClr val="bg1"/>
                </a:solidFill>
                <a:latin typeface="Meiryo UI" panose="020B0604030504040204" pitchFamily="50" charset="-128"/>
                <a:ea typeface="Meiryo UI" panose="020B0604030504040204" pitchFamily="50" charset="-128"/>
              </a:rPr>
              <a:pPr/>
              <a:t>66</a:t>
            </a:fld>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F5E1D323-FCD9-4981-B7CC-C952125520C7}"/>
              </a:ext>
            </a:extLst>
          </p:cNvPr>
          <p:cNvSpPr/>
          <p:nvPr/>
        </p:nvSpPr>
        <p:spPr>
          <a:xfrm>
            <a:off x="4074862" y="4699881"/>
            <a:ext cx="5738103" cy="114620"/>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84D047D3-3978-46FC-808F-9B79CD0DC63B}"/>
              </a:ext>
            </a:extLst>
          </p:cNvPr>
          <p:cNvSpPr txBox="1"/>
          <p:nvPr/>
        </p:nvSpPr>
        <p:spPr>
          <a:xfrm>
            <a:off x="3938901" y="4405760"/>
            <a:ext cx="6058717" cy="317459"/>
          </a:xfrm>
          <a:prstGeom prst="rect">
            <a:avLst/>
          </a:prstGeom>
          <a:noFill/>
        </p:spPr>
        <p:txBody>
          <a:bodyPr wrap="square" rtlCol="0">
            <a:spAutoFit/>
          </a:bodyPr>
          <a:lstStyle/>
          <a:p>
            <a:pPr lvl="0" algn="ctr">
              <a:defRPr/>
            </a:pPr>
            <a:r>
              <a:rPr kumimoji="1" lang="ja-JP" altLang="en-US" sz="1463" b="1" dirty="0">
                <a:latin typeface="+mn-ea"/>
              </a:rPr>
              <a:t>市町村と万博出展企業等のマッチング　健康づくり共創創出支援</a:t>
            </a:r>
            <a:endParaRPr kumimoji="1" lang="en-US" altLang="ja-JP" sz="1463" b="1" spc="81" dirty="0">
              <a:latin typeface="+mn-ea"/>
            </a:endParaRPr>
          </a:p>
        </p:txBody>
      </p:sp>
      <p:pic>
        <p:nvPicPr>
          <p:cNvPr id="53" name="図 52">
            <a:extLst>
              <a:ext uri="{FF2B5EF4-FFF2-40B4-BE49-F238E27FC236}">
                <a16:creationId xmlns:a16="http://schemas.microsoft.com/office/drawing/2014/main" id="{CD8DBA3A-2AF3-4E7B-9C98-79D7AF4D03F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012404" y="5034748"/>
            <a:ext cx="2794634" cy="1483440"/>
          </a:xfrm>
          <a:prstGeom prst="rect">
            <a:avLst/>
          </a:prstGeom>
          <a:ln>
            <a:noFill/>
          </a:ln>
        </p:spPr>
      </p:pic>
      <p:sp>
        <p:nvSpPr>
          <p:cNvPr id="54" name="テキスト ボックス 53">
            <a:extLst>
              <a:ext uri="{FF2B5EF4-FFF2-40B4-BE49-F238E27FC236}">
                <a16:creationId xmlns:a16="http://schemas.microsoft.com/office/drawing/2014/main" id="{35FD09FC-4552-46AC-93A4-6A5C150F3325}"/>
              </a:ext>
            </a:extLst>
          </p:cNvPr>
          <p:cNvSpPr txBox="1"/>
          <p:nvPr/>
        </p:nvSpPr>
        <p:spPr>
          <a:xfrm>
            <a:off x="5887544" y="5051596"/>
            <a:ext cx="3658692" cy="472309"/>
          </a:xfrm>
          <a:prstGeom prst="rect">
            <a:avLst/>
          </a:prstGeom>
          <a:noFill/>
        </p:spPr>
        <p:txBody>
          <a:bodyPr wrap="square" rtlCol="0">
            <a:spAutoFit/>
          </a:bodyPr>
          <a:lstStyle/>
          <a:p>
            <a:pPr>
              <a:lnSpc>
                <a:spcPts val="1544"/>
              </a:lnSpc>
            </a:pPr>
            <a:r>
              <a:rPr kumimoji="1" lang="ja-JP" altLang="en-US" sz="1200" b="1" dirty="0">
                <a:latin typeface="+mn-ea"/>
              </a:rPr>
              <a:t>市町村間の健康格差の縮小に向け、地域における</a:t>
            </a:r>
            <a:endParaRPr lang="en-US" altLang="ja-JP" sz="1200" b="1" dirty="0">
              <a:latin typeface="+mn-ea"/>
            </a:endParaRPr>
          </a:p>
          <a:p>
            <a:pPr>
              <a:lnSpc>
                <a:spcPts val="1544"/>
              </a:lnSpc>
            </a:pPr>
            <a:r>
              <a:rPr kumimoji="1" lang="ja-JP" altLang="en-US" sz="1200" b="1" dirty="0">
                <a:latin typeface="+mn-ea"/>
              </a:rPr>
              <a:t>健康づくり事業を推進</a:t>
            </a:r>
          </a:p>
        </p:txBody>
      </p:sp>
      <p:sp>
        <p:nvSpPr>
          <p:cNvPr id="68" name="テキスト ボックス 67">
            <a:extLst>
              <a:ext uri="{FF2B5EF4-FFF2-40B4-BE49-F238E27FC236}">
                <a16:creationId xmlns:a16="http://schemas.microsoft.com/office/drawing/2014/main" id="{673EAF5E-1124-4E69-9F6E-67EBCCB3F6FF}"/>
              </a:ext>
            </a:extLst>
          </p:cNvPr>
          <p:cNvSpPr txBox="1"/>
          <p:nvPr/>
        </p:nvSpPr>
        <p:spPr>
          <a:xfrm>
            <a:off x="5852890" y="5626669"/>
            <a:ext cx="3883286" cy="854786"/>
          </a:xfrm>
          <a:prstGeom prst="rect">
            <a:avLst/>
          </a:prstGeom>
          <a:noFill/>
        </p:spPr>
        <p:txBody>
          <a:bodyPr wrap="square" rtlCol="0">
            <a:spAutoFit/>
          </a:bodyPr>
          <a:lstStyle/>
          <a:p>
            <a:pPr>
              <a:lnSpc>
                <a:spcPts val="1544"/>
              </a:lnSpc>
            </a:pPr>
            <a:r>
              <a:rPr kumimoji="1" lang="ja-JP" altLang="en-US" sz="1138" dirty="0">
                <a:latin typeface="+mn-ea"/>
              </a:rPr>
              <a:t>■万博出展企業等のヘルスケア技術やノウハウ等を</a:t>
            </a:r>
            <a:endParaRPr kumimoji="1" lang="en-US" altLang="ja-JP" sz="1138" dirty="0">
              <a:latin typeface="+mn-ea"/>
            </a:endParaRPr>
          </a:p>
          <a:p>
            <a:pPr>
              <a:lnSpc>
                <a:spcPts val="1544"/>
              </a:lnSpc>
            </a:pPr>
            <a:r>
              <a:rPr lang="en-US" altLang="ja-JP" sz="1138" dirty="0">
                <a:latin typeface="+mn-ea"/>
              </a:rPr>
              <a:t>   </a:t>
            </a:r>
            <a:r>
              <a:rPr kumimoji="1" lang="ja-JP" altLang="en-US" sz="1138" dirty="0">
                <a:latin typeface="+mn-ea"/>
              </a:rPr>
              <a:t>最大限活用</a:t>
            </a:r>
            <a:endParaRPr lang="en-US" altLang="ja-JP" sz="1138" dirty="0">
              <a:latin typeface="+mn-ea"/>
            </a:endParaRPr>
          </a:p>
          <a:p>
            <a:pPr>
              <a:lnSpc>
                <a:spcPts val="1544"/>
              </a:lnSpc>
            </a:pPr>
            <a:r>
              <a:rPr kumimoji="1" lang="ja-JP" altLang="en-US" sz="1138" dirty="0">
                <a:latin typeface="+mn-ea"/>
              </a:rPr>
              <a:t>■市町村ごとの健康課題に応じて、企業とのマッチング、</a:t>
            </a:r>
            <a:endParaRPr kumimoji="1" lang="en-US" altLang="ja-JP" sz="1138" dirty="0">
              <a:latin typeface="+mn-ea"/>
            </a:endParaRPr>
          </a:p>
          <a:p>
            <a:pPr>
              <a:lnSpc>
                <a:spcPts val="1544"/>
              </a:lnSpc>
            </a:pPr>
            <a:r>
              <a:rPr lang="en-US" altLang="ja-JP" sz="1138" dirty="0">
                <a:latin typeface="+mn-ea"/>
              </a:rPr>
              <a:t>   </a:t>
            </a:r>
            <a:r>
              <a:rPr kumimoji="1" lang="ja-JP" altLang="en-US" sz="1138" dirty="0">
                <a:latin typeface="+mn-ea"/>
              </a:rPr>
              <a:t>実証事業の実施、市町村の事業化まで支援</a:t>
            </a:r>
          </a:p>
        </p:txBody>
      </p:sp>
      <p:pic>
        <p:nvPicPr>
          <p:cNvPr id="7" name="図 6">
            <a:extLst>
              <a:ext uri="{FF2B5EF4-FFF2-40B4-BE49-F238E27FC236}">
                <a16:creationId xmlns:a16="http://schemas.microsoft.com/office/drawing/2014/main" id="{CDF77BDC-1C0D-4737-8B69-C3C71D4E7CE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32304" y="4943275"/>
            <a:ext cx="632398" cy="632398"/>
          </a:xfrm>
          <a:prstGeom prst="rect">
            <a:avLst/>
          </a:prstGeom>
        </p:spPr>
      </p:pic>
      <p:pic>
        <p:nvPicPr>
          <p:cNvPr id="16" name="図 15">
            <a:extLst>
              <a:ext uri="{FF2B5EF4-FFF2-40B4-BE49-F238E27FC236}">
                <a16:creationId xmlns:a16="http://schemas.microsoft.com/office/drawing/2014/main" id="{F8A3D42C-0E82-44C3-831F-962C7F628B9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413262" y="5263520"/>
            <a:ext cx="763679" cy="624307"/>
          </a:xfrm>
          <a:prstGeom prst="rect">
            <a:avLst/>
          </a:prstGeom>
        </p:spPr>
      </p:pic>
      <p:pic>
        <p:nvPicPr>
          <p:cNvPr id="18" name="図 17">
            <a:extLst>
              <a:ext uri="{FF2B5EF4-FFF2-40B4-BE49-F238E27FC236}">
                <a16:creationId xmlns:a16="http://schemas.microsoft.com/office/drawing/2014/main" id="{2D43FD19-8CDA-425E-B2EF-BE8A5495D5A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1012493">
            <a:off x="658251" y="5545417"/>
            <a:ext cx="718194" cy="718194"/>
          </a:xfrm>
          <a:prstGeom prst="rect">
            <a:avLst/>
          </a:prstGeom>
        </p:spPr>
      </p:pic>
      <p:sp>
        <p:nvSpPr>
          <p:cNvPr id="69" name="正方形/長方形 68">
            <a:extLst>
              <a:ext uri="{FF2B5EF4-FFF2-40B4-BE49-F238E27FC236}">
                <a16:creationId xmlns:a16="http://schemas.microsoft.com/office/drawing/2014/main" id="{C7662F7B-8BF7-4CF8-9C69-6CF906FC41AB}"/>
              </a:ext>
            </a:extLst>
          </p:cNvPr>
          <p:cNvSpPr/>
          <p:nvPr/>
        </p:nvSpPr>
        <p:spPr>
          <a:xfrm>
            <a:off x="134881" y="4519289"/>
            <a:ext cx="2715085" cy="117584"/>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Pゴシック" panose="020B0400000000000000" pitchFamily="50" charset="-128"/>
              <a:ea typeface="BIZ UDPゴシック" panose="020B0400000000000000" pitchFamily="50" charset="-128"/>
            </a:endParaRPr>
          </a:p>
        </p:txBody>
      </p:sp>
      <p:sp>
        <p:nvSpPr>
          <p:cNvPr id="70" name="テキスト ボックス 69">
            <a:extLst>
              <a:ext uri="{FF2B5EF4-FFF2-40B4-BE49-F238E27FC236}">
                <a16:creationId xmlns:a16="http://schemas.microsoft.com/office/drawing/2014/main" id="{0587985F-4F4B-461E-8AF3-7DE807F72FD0}"/>
              </a:ext>
            </a:extLst>
          </p:cNvPr>
          <p:cNvSpPr txBox="1"/>
          <p:nvPr/>
        </p:nvSpPr>
        <p:spPr>
          <a:xfrm>
            <a:off x="-21952" y="4200805"/>
            <a:ext cx="3108774" cy="317459"/>
          </a:xfrm>
          <a:prstGeom prst="rect">
            <a:avLst/>
          </a:prstGeom>
          <a:noFill/>
        </p:spPr>
        <p:txBody>
          <a:bodyPr wrap="square" rtlCol="0">
            <a:spAutoFit/>
          </a:bodyPr>
          <a:lstStyle/>
          <a:p>
            <a:pPr algn="ctr" defTabSz="742950">
              <a:defRPr/>
            </a:pPr>
            <a:r>
              <a:rPr lang="ja-JP" altLang="en-US" sz="1463" b="1" dirty="0">
                <a:latin typeface="+mn-ea"/>
              </a:rPr>
              <a:t>万博で披露されたヘルスケア技術</a:t>
            </a:r>
            <a:endParaRPr kumimoji="1" lang="ja-JP" altLang="en-US" sz="1463" b="1" dirty="0">
              <a:latin typeface="+mn-ea"/>
            </a:endParaRPr>
          </a:p>
        </p:txBody>
      </p:sp>
      <p:sp>
        <p:nvSpPr>
          <p:cNvPr id="41" name="タイトル 1">
            <a:extLst>
              <a:ext uri="{FF2B5EF4-FFF2-40B4-BE49-F238E27FC236}">
                <a16:creationId xmlns:a16="http://schemas.microsoft.com/office/drawing/2014/main" id="{886B5CBA-7EC1-4FA3-ACDC-1D2CF1B47003}"/>
              </a:ext>
            </a:extLst>
          </p:cNvPr>
          <p:cNvSpPr txBox="1">
            <a:spLocks/>
          </p:cNvSpPr>
          <p:nvPr/>
        </p:nvSpPr>
        <p:spPr>
          <a:xfrm>
            <a:off x="8256" y="537768"/>
            <a:ext cx="9906000" cy="549408"/>
          </a:xfrm>
          <a:prstGeom prst="rect">
            <a:avLst/>
          </a:prstGeom>
          <a:solidFill>
            <a:srgbClr val="002060"/>
          </a:solidFill>
        </p:spPr>
        <p:txBody>
          <a:bodyPr vert="horz" lIns="74295" tIns="37148" rIns="74295" bIns="3714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25" dirty="0">
                <a:solidFill>
                  <a:schemeClr val="bg1"/>
                </a:solidFill>
                <a:latin typeface="HGP創英角ｺﾞｼｯｸUB" panose="020B0900000000000000" pitchFamily="50" charset="-128"/>
                <a:ea typeface="HGP創英角ｺﾞｼｯｸUB" panose="020B0900000000000000" pitchFamily="50" charset="-128"/>
              </a:rPr>
              <a:t>万博で高まった健康機運を途絶えさせることなく、府民の主体的な健康づくりにつなげるため、</a:t>
            </a:r>
          </a:p>
          <a:p>
            <a:pPr algn="l"/>
            <a:r>
              <a:rPr lang="ja-JP" altLang="en-US" sz="1625" dirty="0">
                <a:solidFill>
                  <a:schemeClr val="bg1"/>
                </a:solidFill>
                <a:latin typeface="HGP創英角ｺﾞｼｯｸUB" panose="020B0900000000000000" pitchFamily="50" charset="-128"/>
                <a:ea typeface="HGP創英角ｺﾞｼｯｸUB" panose="020B0900000000000000" pitchFamily="50" charset="-128"/>
              </a:rPr>
              <a:t>　　　　　　　　　　　　　　　　　　　　　　　　　 以下の取組みを実施し、健康寿命の延伸・健康格差の縮小をめざす</a:t>
            </a:r>
          </a:p>
        </p:txBody>
      </p:sp>
      <p:sp>
        <p:nvSpPr>
          <p:cNvPr id="56" name="正方形/長方形 55">
            <a:extLst>
              <a:ext uri="{FF2B5EF4-FFF2-40B4-BE49-F238E27FC236}">
                <a16:creationId xmlns:a16="http://schemas.microsoft.com/office/drawing/2014/main" id="{41247E32-DC93-44EE-AD0C-7EE4AB66AD83}"/>
              </a:ext>
            </a:extLst>
          </p:cNvPr>
          <p:cNvSpPr/>
          <p:nvPr/>
        </p:nvSpPr>
        <p:spPr>
          <a:xfrm>
            <a:off x="8256" y="-12989"/>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令和</a:t>
            </a:r>
            <a:r>
              <a:rPr kumimoji="1" lang="en-US" altLang="ja-JP" sz="2000" b="1" dirty="0">
                <a:solidFill>
                  <a:schemeClr val="tx1"/>
                </a:solidFill>
                <a:latin typeface="Meiryo UI" panose="020B0604030504040204" pitchFamily="50" charset="-128"/>
                <a:ea typeface="Meiryo UI" panose="020B0604030504040204" pitchFamily="50" charset="-128"/>
              </a:rPr>
              <a:t>8</a:t>
            </a:r>
            <a:r>
              <a:rPr kumimoji="1" lang="ja-JP" altLang="en-US" sz="2000" b="1" dirty="0">
                <a:solidFill>
                  <a:schemeClr val="tx1"/>
                </a:solidFill>
                <a:latin typeface="Meiryo UI" panose="020B0604030504040204" pitchFamily="50" charset="-128"/>
                <a:ea typeface="Meiryo UI" panose="020B0604030504040204" pitchFamily="50" charset="-128"/>
              </a:rPr>
              <a:t>年度の健康づくり課の取組み（案）</a:t>
            </a:r>
          </a:p>
        </p:txBody>
      </p:sp>
    </p:spTree>
    <p:extLst>
      <p:ext uri="{BB962C8B-B14F-4D97-AF65-F5344CB8AC3E}">
        <p14:creationId xmlns:p14="http://schemas.microsoft.com/office/powerpoint/2010/main" val="268949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3160" y="698770"/>
            <a:ext cx="9432000" cy="6004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2</a:t>
            </a:r>
            <a:r>
              <a:rPr kumimoji="1" lang="ja-JP" altLang="en-US" sz="2000" b="1" dirty="0">
                <a:solidFill>
                  <a:schemeClr val="tx1"/>
                </a:solidFill>
                <a:latin typeface="Meiryo UI" panose="020B0604030504040204" pitchFamily="50" charset="-128"/>
                <a:ea typeface="Meiryo UI" panose="020B0604030504040204" pitchFamily="50" charset="-128"/>
              </a:rPr>
              <a:t>　生活習慣病の早期発見・重症化予防</a:t>
            </a:r>
          </a:p>
        </p:txBody>
      </p:sp>
      <p:sp>
        <p:nvSpPr>
          <p:cNvPr id="15" name="正方形/長方形 14"/>
          <p:cNvSpPr/>
          <p:nvPr/>
        </p:nvSpPr>
        <p:spPr>
          <a:xfrm>
            <a:off x="129324" y="632922"/>
            <a:ext cx="5400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1</a:t>
            </a:r>
            <a:r>
              <a:rPr kumimoji="1" lang="ja-JP" altLang="en-US" sz="2000" b="1" dirty="0">
                <a:ln w="0"/>
                <a:solidFill>
                  <a:schemeClr val="bg1"/>
                </a:solidFill>
                <a:effectLst>
                  <a:outerShdw blurRad="38100" dist="19050" dir="2700000" algn="tl" rotWithShape="0">
                    <a:schemeClr val="dk1">
                      <a:alpha val="40000"/>
                    </a:schemeClr>
                  </a:outerShdw>
                </a:effectLst>
              </a:rPr>
              <a:t>）けんしん</a:t>
            </a:r>
            <a:r>
              <a:rPr kumimoji="1" lang="ja-JP" altLang="en-US" b="1" dirty="0">
                <a:ln w="0"/>
                <a:solidFill>
                  <a:schemeClr val="bg1"/>
                </a:solidFill>
                <a:effectLst>
                  <a:outerShdw blurRad="38100" dist="19050" dir="2700000" algn="tl" rotWithShape="0">
                    <a:schemeClr val="dk1">
                      <a:alpha val="40000"/>
                    </a:schemeClr>
                  </a:outerShdw>
                </a:effectLst>
              </a:rPr>
              <a:t>（健診・がん検診）</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P.82-84</a:t>
            </a:r>
          </a:p>
        </p:txBody>
      </p:sp>
      <p:sp>
        <p:nvSpPr>
          <p:cNvPr id="17" name="正方形/長方形 16"/>
          <p:cNvSpPr/>
          <p:nvPr/>
        </p:nvSpPr>
        <p:spPr>
          <a:xfrm>
            <a:off x="250840" y="1620380"/>
            <a:ext cx="3240000" cy="288000"/>
          </a:xfrm>
          <a:prstGeom prst="rect">
            <a:avLst/>
          </a:prstGeom>
        </p:spPr>
        <p:txBody>
          <a:bodyPr wrap="square" lIns="36000" tIns="72000" rIns="36000" bIns="36000" anchor="ctr">
            <a:noAutofit/>
          </a:bodyPr>
          <a:lstStyle/>
          <a:p>
            <a:r>
              <a:rPr lang="en-US" altLang="ja-JP" sz="1100" b="1" dirty="0">
                <a:latin typeface="+mn-ea"/>
              </a:rPr>
              <a:t>【</a:t>
            </a:r>
            <a:r>
              <a:rPr lang="ja-JP" altLang="en-US" sz="1100" b="1" dirty="0">
                <a:latin typeface="+mn-ea"/>
              </a:rPr>
              <a:t>府民の行動目標</a:t>
            </a:r>
            <a:r>
              <a:rPr lang="en-US" altLang="ja-JP" sz="1100" b="1" dirty="0">
                <a:latin typeface="+mn-ea"/>
              </a:rPr>
              <a:t>】</a:t>
            </a:r>
            <a:endParaRPr lang="ja-JP" altLang="en-US" sz="1100" b="1" dirty="0">
              <a:latin typeface="+mn-ea"/>
            </a:endParaRPr>
          </a:p>
        </p:txBody>
      </p:sp>
      <p:sp>
        <p:nvSpPr>
          <p:cNvPr id="18" name="正方形/長方形 17"/>
          <p:cNvSpPr/>
          <p:nvPr/>
        </p:nvSpPr>
        <p:spPr>
          <a:xfrm>
            <a:off x="357909" y="1805753"/>
            <a:ext cx="8856000" cy="504000"/>
          </a:xfrm>
          <a:prstGeom prst="rect">
            <a:avLst/>
          </a:prstGeom>
        </p:spPr>
        <p:txBody>
          <a:bodyPr wrap="square" lIns="36000" tIns="72000" rIns="36000" bIns="36000">
            <a:noAutofit/>
          </a:bodyPr>
          <a:lstStyle/>
          <a:p>
            <a:r>
              <a:rPr lang="ja-JP" altLang="en-US" sz="1000" b="1" dirty="0">
                <a:latin typeface="+mn-ea"/>
              </a:rPr>
              <a:t>▽定期的に「けんしん（健診・がん検診）」を受診することにより、自らの健康状態を正しく把握し、疾患の発症予防・早期発</a:t>
            </a:r>
            <a:endParaRPr lang="en-US" altLang="ja-JP" sz="1000" b="1" dirty="0">
              <a:latin typeface="+mn-ea"/>
            </a:endParaRPr>
          </a:p>
          <a:p>
            <a:r>
              <a:rPr lang="ja-JP" altLang="en-US" sz="1000" b="1" dirty="0">
                <a:latin typeface="+mn-ea"/>
              </a:rPr>
              <a:t>　見につなげます</a:t>
            </a:r>
            <a:r>
              <a:rPr lang="ja-JP" altLang="en-US" sz="1050" b="1" dirty="0">
                <a:latin typeface="+mn-ea"/>
              </a:rPr>
              <a:t>。</a:t>
            </a:r>
          </a:p>
        </p:txBody>
      </p:sp>
      <p:sp>
        <p:nvSpPr>
          <p:cNvPr id="24" name="正方形/長方形 23"/>
          <p:cNvSpPr/>
          <p:nvPr/>
        </p:nvSpPr>
        <p:spPr>
          <a:xfrm>
            <a:off x="250840" y="2111142"/>
            <a:ext cx="3240000" cy="288000"/>
          </a:xfrm>
          <a:prstGeom prst="rect">
            <a:avLst/>
          </a:prstGeom>
        </p:spPr>
        <p:txBody>
          <a:bodyPr wrap="square" lIns="36000" tIns="72000" rIns="36000" bIns="36000" anchor="ctr">
            <a:noAutofit/>
          </a:bodyPr>
          <a:lstStyle/>
          <a:p>
            <a:r>
              <a:rPr lang="en-US" altLang="ja-JP" sz="1100" b="1" dirty="0">
                <a:latin typeface="+mn-ea"/>
              </a:rPr>
              <a:t>【</a:t>
            </a:r>
            <a:r>
              <a:rPr lang="ja-JP" altLang="en-US" sz="1100" b="1" dirty="0">
                <a:latin typeface="+mn-ea"/>
              </a:rPr>
              <a:t>行政等が取り組む数値目標</a:t>
            </a:r>
            <a:r>
              <a:rPr lang="en-US" altLang="ja-JP" sz="1100" b="1" dirty="0">
                <a:latin typeface="+mn-ea"/>
              </a:rPr>
              <a:t>】</a:t>
            </a:r>
            <a:endParaRPr lang="ja-JP" altLang="en-US" sz="1100" b="1" dirty="0">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3749725263"/>
              </p:ext>
            </p:extLst>
          </p:nvPr>
        </p:nvGraphicFramePr>
        <p:xfrm>
          <a:off x="465354" y="2364488"/>
          <a:ext cx="8947612" cy="3593250"/>
        </p:xfrm>
        <a:graphic>
          <a:graphicData uri="http://schemas.openxmlformats.org/drawingml/2006/table">
            <a:tbl>
              <a:tblPr firstRow="1" firstCol="1" bandRow="1">
                <a:tableStyleId>{5C22544A-7EE6-4342-B048-85BDC9FD1C3A}</a:tableStyleId>
              </a:tblPr>
              <a:tblGrid>
                <a:gridCol w="351447">
                  <a:extLst>
                    <a:ext uri="{9D8B030D-6E8A-4147-A177-3AD203B41FA5}">
                      <a16:colId xmlns:a16="http://schemas.microsoft.com/office/drawing/2014/main" val="20000"/>
                    </a:ext>
                  </a:extLst>
                </a:gridCol>
                <a:gridCol w="3977648">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1713220">
                  <a:extLst>
                    <a:ext uri="{9D8B030D-6E8A-4147-A177-3AD203B41FA5}">
                      <a16:colId xmlns:a16="http://schemas.microsoft.com/office/drawing/2014/main" val="2683306392"/>
                    </a:ext>
                  </a:extLst>
                </a:gridCol>
                <a:gridCol w="1362247">
                  <a:extLst>
                    <a:ext uri="{9D8B030D-6E8A-4147-A177-3AD203B41FA5}">
                      <a16:colId xmlns:a16="http://schemas.microsoft.com/office/drawing/2014/main" val="20003"/>
                    </a:ext>
                  </a:extLst>
                </a:gridCol>
              </a:tblGrid>
              <a:tr h="260946">
                <a:tc>
                  <a:txBody>
                    <a:bodyPr/>
                    <a:lstStyle/>
                    <a:p>
                      <a:pPr algn="ctr" fontAlgn="auto">
                        <a:lnSpc>
                          <a:spcPts val="1600"/>
                        </a:lnSpc>
                        <a:spcAft>
                          <a:spcPts val="0"/>
                        </a:spcAft>
                      </a:pPr>
                      <a:endParaRPr lang="ja-JP" sz="11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100" kern="100" dirty="0">
                          <a:effectLst/>
                          <a:latin typeface="+mn-ea"/>
                          <a:ea typeface="+mn-ea"/>
                        </a:rPr>
                        <a:t>項目</a:t>
                      </a:r>
                      <a:endParaRPr lang="ja-JP" altLang="en-US" sz="11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100" dirty="0">
                          <a:effectLst/>
                          <a:latin typeface="+mn-ea"/>
                          <a:ea typeface="+mn-ea"/>
                        </a:rPr>
                        <a:t>計画策定時の値</a:t>
                      </a:r>
                      <a:endParaRPr lang="ja-JP" sz="11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100" dirty="0">
                          <a:solidFill>
                            <a:schemeClr val="bg1"/>
                          </a:solidFill>
                          <a:effectLst/>
                          <a:latin typeface="+mn-ea"/>
                          <a:ea typeface="+mn-ea"/>
                          <a:cs typeface="HG丸ｺﾞｼｯｸM-PRO"/>
                        </a:rPr>
                        <a:t>現状値</a:t>
                      </a:r>
                      <a:endParaRPr lang="ja-JP" sz="11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100" dirty="0">
                          <a:effectLst/>
                          <a:latin typeface="+mn-ea"/>
                          <a:ea typeface="+mn-ea"/>
                        </a:rPr>
                        <a:t>20</a:t>
                      </a:r>
                      <a:r>
                        <a:rPr lang="en-US" altLang="ja-JP" sz="1100" dirty="0">
                          <a:effectLst/>
                          <a:latin typeface="+mn-ea"/>
                          <a:ea typeface="+mn-ea"/>
                        </a:rPr>
                        <a:t>35</a:t>
                      </a:r>
                      <a:r>
                        <a:rPr lang="ja-JP" sz="1100" dirty="0">
                          <a:effectLst/>
                          <a:latin typeface="+mn-ea"/>
                          <a:ea typeface="+mn-ea"/>
                        </a:rPr>
                        <a:t>年度目標</a:t>
                      </a:r>
                      <a:r>
                        <a:rPr lang="ja-JP" altLang="en-US" sz="1100" dirty="0">
                          <a:effectLst/>
                          <a:latin typeface="+mn-ea"/>
                          <a:ea typeface="+mn-ea"/>
                        </a:rPr>
                        <a:t>値</a:t>
                      </a:r>
                      <a:endParaRPr lang="ja-JP" sz="11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61911">
                <a:tc>
                  <a:txBody>
                    <a:bodyPr/>
                    <a:lstStyle/>
                    <a:p>
                      <a:pPr algn="ctr" fontAlgn="auto">
                        <a:lnSpc>
                          <a:spcPts val="1600"/>
                        </a:lnSpc>
                        <a:spcAft>
                          <a:spcPts val="0"/>
                        </a:spcAft>
                      </a:pPr>
                      <a:r>
                        <a:rPr lang="en-US" altLang="ja-JP" sz="1100" dirty="0">
                          <a:solidFill>
                            <a:schemeClr val="bg1"/>
                          </a:solidFill>
                          <a:effectLst/>
                          <a:latin typeface="+mn-ea"/>
                          <a:ea typeface="+mn-ea"/>
                          <a:cs typeface="+mn-cs"/>
                        </a:rPr>
                        <a:t>20</a:t>
                      </a:r>
                      <a:endParaRPr lang="ja-JP" sz="11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050" b="1" spc="-50" baseline="0" dirty="0">
                          <a:solidFill>
                            <a:schemeClr val="tx1"/>
                          </a:solidFill>
                          <a:effectLst/>
                          <a:latin typeface="+mn-ea"/>
                          <a:ea typeface="+mn-ea"/>
                        </a:rPr>
                        <a:t>特定健診の受診率の向上</a:t>
                      </a:r>
                      <a:endParaRPr lang="en-US" altLang="ja-JP" sz="1050" b="1" spc="-50" baseline="0" dirty="0">
                        <a:solidFill>
                          <a:schemeClr val="tx1"/>
                        </a:solidFill>
                        <a:effectLst/>
                        <a:latin typeface="+mn-ea"/>
                        <a:ea typeface="+mn-ea"/>
                      </a:endParaRPr>
                    </a:p>
                    <a:p>
                      <a:pPr algn="l" fontAlgn="auto">
                        <a:lnSpc>
                          <a:spcPts val="1600"/>
                        </a:lnSpc>
                        <a:spcAft>
                          <a:spcPts val="0"/>
                        </a:spcAft>
                      </a:pPr>
                      <a:r>
                        <a:rPr lang="en-US" altLang="ja-JP" sz="1050" b="1" spc="-50" baseline="0" dirty="0">
                          <a:solidFill>
                            <a:schemeClr val="tx1"/>
                          </a:solidFill>
                          <a:effectLst/>
                          <a:latin typeface="+mn-ea"/>
                          <a:ea typeface="+mn-ea"/>
                        </a:rPr>
                        <a:t>【</a:t>
                      </a:r>
                      <a:r>
                        <a:rPr lang="ja-JP" altLang="en-US" sz="1050" b="1" spc="-50" baseline="0" dirty="0">
                          <a:solidFill>
                            <a:schemeClr val="tx1"/>
                          </a:solidFill>
                          <a:effectLst/>
                          <a:latin typeface="+mn-ea"/>
                          <a:ea typeface="+mn-ea"/>
                        </a:rPr>
                        <a:t>特定健康診査・特定保健指導の実施状況</a:t>
                      </a:r>
                      <a:r>
                        <a:rPr lang="en-US" altLang="ja-JP" sz="1050" b="1" spc="-50" baseline="0"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50" b="1" dirty="0">
                          <a:solidFill>
                            <a:schemeClr val="tx1"/>
                          </a:solidFill>
                          <a:effectLst/>
                          <a:latin typeface="+mn-ea"/>
                          <a:ea typeface="+mn-ea"/>
                        </a:rPr>
                        <a:t>53.1%</a:t>
                      </a:r>
                      <a:r>
                        <a:rPr lang="ja-JP" altLang="en-US" sz="1000" b="1" dirty="0">
                          <a:solidFill>
                            <a:schemeClr val="tx1"/>
                          </a:solidFill>
                          <a:effectLst/>
                          <a:latin typeface="+mn-ea"/>
                          <a:ea typeface="+mn-ea"/>
                        </a:rPr>
                        <a:t>（</a:t>
                      </a:r>
                      <a:r>
                        <a:rPr lang="en-US" altLang="ja-JP" sz="1000" b="1" dirty="0">
                          <a:solidFill>
                            <a:schemeClr val="tx1"/>
                          </a:solidFill>
                          <a:effectLst/>
                          <a:latin typeface="+mn-ea"/>
                          <a:ea typeface="+mn-ea"/>
                        </a:rPr>
                        <a:t>R3</a:t>
                      </a:r>
                      <a:r>
                        <a:rPr lang="ja-JP" altLang="en-US" sz="1000" b="1" dirty="0">
                          <a:solidFill>
                            <a:schemeClr val="tx1"/>
                          </a:solidFill>
                          <a:effectLst/>
                          <a:latin typeface="+mn-ea"/>
                          <a:ea typeface="+mn-ea"/>
                        </a:rPr>
                        <a:t>）</a:t>
                      </a:r>
                    </a:p>
                    <a:p>
                      <a:pPr algn="ctr" fontAlgn="auto">
                        <a:lnSpc>
                          <a:spcPts val="1600"/>
                        </a:lnSpc>
                        <a:spcAft>
                          <a:spcPts val="0"/>
                        </a:spcAft>
                      </a:pPr>
                      <a:r>
                        <a:rPr lang="en-US" altLang="ja-JP" sz="1050" b="1" dirty="0">
                          <a:solidFill>
                            <a:schemeClr val="tx1"/>
                          </a:solidFill>
                          <a:effectLst/>
                          <a:latin typeface="+mn-ea"/>
                          <a:ea typeface="+mn-ea"/>
                        </a:rPr>
                        <a:t>[</a:t>
                      </a:r>
                      <a:r>
                        <a:rPr lang="ja-JP" altLang="en-US" sz="1050" b="1" dirty="0">
                          <a:solidFill>
                            <a:schemeClr val="tx1"/>
                          </a:solidFill>
                          <a:effectLst/>
                          <a:latin typeface="+mn-ea"/>
                          <a:ea typeface="+mn-ea"/>
                        </a:rPr>
                        <a:t>市町村国保</a:t>
                      </a:r>
                      <a:r>
                        <a:rPr lang="en-US" altLang="ja-JP" sz="1050" b="1" dirty="0">
                          <a:solidFill>
                            <a:schemeClr val="tx1"/>
                          </a:solidFill>
                          <a:effectLst/>
                          <a:latin typeface="+mn-ea"/>
                          <a:ea typeface="+mn-ea"/>
                        </a:rPr>
                        <a:t>29.2%,</a:t>
                      </a:r>
                    </a:p>
                    <a:p>
                      <a:pPr algn="ctr" fontAlgn="auto">
                        <a:lnSpc>
                          <a:spcPts val="1600"/>
                        </a:lnSpc>
                        <a:spcAft>
                          <a:spcPts val="0"/>
                        </a:spcAft>
                      </a:pPr>
                      <a:r>
                        <a:rPr lang="ja-JP" altLang="en-US" sz="1050" b="1" dirty="0">
                          <a:solidFill>
                            <a:schemeClr val="tx1"/>
                          </a:solidFill>
                          <a:effectLst/>
                          <a:latin typeface="+mn-ea"/>
                          <a:ea typeface="+mn-ea"/>
                        </a:rPr>
                        <a:t>協会けんぽ</a:t>
                      </a:r>
                      <a:r>
                        <a:rPr lang="en-US" altLang="ja-JP" sz="1050" b="1" dirty="0">
                          <a:solidFill>
                            <a:schemeClr val="tx1"/>
                          </a:solidFill>
                          <a:effectLst/>
                          <a:latin typeface="+mn-ea"/>
                          <a:ea typeface="+mn-ea"/>
                        </a:rPr>
                        <a:t>42.9%]</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50" b="1" dirty="0">
                          <a:solidFill>
                            <a:schemeClr val="tx1"/>
                          </a:solidFill>
                          <a:effectLst/>
                          <a:latin typeface="+mn-ea"/>
                          <a:ea typeface="+mn-ea"/>
                        </a:rPr>
                        <a:t>54.8%</a:t>
                      </a:r>
                      <a:r>
                        <a:rPr lang="ja-JP" altLang="en-US" sz="1000" b="1" dirty="0">
                          <a:solidFill>
                            <a:schemeClr val="tx1"/>
                          </a:solidFill>
                          <a:effectLst/>
                          <a:latin typeface="+mn-ea"/>
                          <a:ea typeface="+mn-ea"/>
                        </a:rPr>
                        <a:t>（</a:t>
                      </a:r>
                      <a:r>
                        <a:rPr lang="en-US" altLang="ja-JP" sz="1000" b="1" dirty="0">
                          <a:solidFill>
                            <a:schemeClr val="tx1"/>
                          </a:solidFill>
                          <a:effectLst/>
                          <a:latin typeface="+mn-ea"/>
                          <a:ea typeface="+mn-ea"/>
                        </a:rPr>
                        <a:t>R5</a:t>
                      </a:r>
                      <a:r>
                        <a:rPr lang="ja-JP" altLang="en-US" sz="1000" b="1" dirty="0">
                          <a:solidFill>
                            <a:schemeClr val="tx1"/>
                          </a:solidFill>
                          <a:effectLst/>
                          <a:latin typeface="+mn-ea"/>
                          <a:ea typeface="+mn-ea"/>
                        </a:rPr>
                        <a:t>）</a:t>
                      </a:r>
                      <a:r>
                        <a:rPr lang="ja-JP" altLang="en-US" sz="1000" b="0" dirty="0">
                          <a:solidFill>
                            <a:schemeClr val="tx1"/>
                          </a:solidFill>
                          <a:effectLst/>
                          <a:latin typeface="+mn-ea"/>
                          <a:ea typeface="+mn-ea"/>
                        </a:rPr>
                        <a:t>［○］</a:t>
                      </a:r>
                      <a:endParaRPr lang="en-US" altLang="ja-JP" sz="1000" b="0" dirty="0">
                        <a:solidFill>
                          <a:schemeClr val="tx1"/>
                        </a:solidFill>
                        <a:effectLst/>
                        <a:latin typeface="+mn-ea"/>
                        <a:ea typeface="+mn-ea"/>
                      </a:endParaRPr>
                    </a:p>
                    <a:p>
                      <a:pPr algn="ctr" fontAlgn="auto">
                        <a:lnSpc>
                          <a:spcPts val="1600"/>
                        </a:lnSpc>
                        <a:spcAft>
                          <a:spcPts val="0"/>
                        </a:spcAft>
                      </a:pPr>
                      <a:r>
                        <a:rPr lang="en-US" altLang="ja-JP" sz="1050" b="1" dirty="0">
                          <a:solidFill>
                            <a:schemeClr val="tx1"/>
                          </a:solidFill>
                          <a:effectLst/>
                          <a:latin typeface="+mn-ea"/>
                          <a:ea typeface="+mn-ea"/>
                        </a:rPr>
                        <a:t>[</a:t>
                      </a:r>
                      <a:r>
                        <a:rPr lang="ja-JP" altLang="en-US" sz="1050" b="1" dirty="0">
                          <a:solidFill>
                            <a:schemeClr val="tx1"/>
                          </a:solidFill>
                          <a:effectLst/>
                          <a:latin typeface="+mn-ea"/>
                          <a:ea typeface="+mn-ea"/>
                        </a:rPr>
                        <a:t>市町村国保</a:t>
                      </a:r>
                      <a:r>
                        <a:rPr lang="en-US" altLang="ja-JP" sz="1050" b="1" dirty="0">
                          <a:solidFill>
                            <a:schemeClr val="tx1"/>
                          </a:solidFill>
                          <a:effectLst/>
                          <a:latin typeface="+mn-ea"/>
                          <a:ea typeface="+mn-ea"/>
                        </a:rPr>
                        <a:t>31.5%,</a:t>
                      </a:r>
                    </a:p>
                    <a:p>
                      <a:pPr algn="ctr" fontAlgn="auto">
                        <a:lnSpc>
                          <a:spcPts val="1600"/>
                        </a:lnSpc>
                        <a:spcAft>
                          <a:spcPts val="0"/>
                        </a:spcAft>
                      </a:pPr>
                      <a:r>
                        <a:rPr lang="ja-JP" altLang="en-US" sz="1050" b="1" dirty="0">
                          <a:solidFill>
                            <a:schemeClr val="tx1"/>
                          </a:solidFill>
                          <a:effectLst/>
                          <a:latin typeface="+mn-ea"/>
                          <a:ea typeface="+mn-ea"/>
                        </a:rPr>
                        <a:t>協会けんぽ</a:t>
                      </a:r>
                      <a:r>
                        <a:rPr lang="en-US" altLang="ja-JP" sz="1050" b="1" dirty="0">
                          <a:solidFill>
                            <a:schemeClr val="tx1"/>
                          </a:solidFill>
                          <a:effectLst/>
                          <a:latin typeface="+mn-ea"/>
                          <a:ea typeface="+mn-ea"/>
                        </a:rPr>
                        <a:t>46.5%]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50" b="1" dirty="0">
                          <a:solidFill>
                            <a:schemeClr val="tx1"/>
                          </a:solidFill>
                          <a:effectLst/>
                          <a:latin typeface="+mn-ea"/>
                          <a:ea typeface="+mn-ea"/>
                        </a:rPr>
                        <a:t>70%</a:t>
                      </a:r>
                      <a:r>
                        <a:rPr lang="ja-JP" altLang="en-US" sz="1050" b="1" dirty="0">
                          <a:solidFill>
                            <a:schemeClr val="tx1"/>
                          </a:solidFill>
                          <a:effectLst/>
                          <a:latin typeface="+mn-ea"/>
                          <a:ea typeface="+mn-ea"/>
                        </a:rPr>
                        <a:t>以上</a:t>
                      </a:r>
                    </a:p>
                    <a:p>
                      <a:pPr algn="ctr" fontAlgn="auto">
                        <a:lnSpc>
                          <a:spcPts val="1600"/>
                        </a:lnSpc>
                        <a:spcAft>
                          <a:spcPts val="0"/>
                        </a:spcAft>
                      </a:pPr>
                      <a:r>
                        <a:rPr lang="en-US" altLang="ja-JP" sz="1050" b="1" spc="-50" baseline="0" dirty="0">
                          <a:solidFill>
                            <a:schemeClr val="tx1"/>
                          </a:solidFill>
                          <a:effectLst/>
                          <a:latin typeface="+mn-ea"/>
                          <a:ea typeface="+mn-ea"/>
                        </a:rPr>
                        <a:t>[</a:t>
                      </a:r>
                      <a:r>
                        <a:rPr lang="ja-JP" altLang="en-US" sz="1050" b="1" spc="-50" baseline="0" dirty="0">
                          <a:solidFill>
                            <a:schemeClr val="tx1"/>
                          </a:solidFill>
                          <a:effectLst/>
                          <a:latin typeface="+mn-ea"/>
                          <a:ea typeface="+mn-ea"/>
                        </a:rPr>
                        <a:t>市町村国保</a:t>
                      </a:r>
                      <a:r>
                        <a:rPr lang="en-US" altLang="ja-JP" sz="1050" b="1" spc="-50" baseline="0" dirty="0">
                          <a:solidFill>
                            <a:schemeClr val="tx1"/>
                          </a:solidFill>
                          <a:effectLst/>
                          <a:latin typeface="+mn-ea"/>
                          <a:ea typeface="+mn-ea"/>
                        </a:rPr>
                        <a:t>60%,</a:t>
                      </a:r>
                    </a:p>
                    <a:p>
                      <a:pPr algn="ctr" fontAlgn="auto">
                        <a:lnSpc>
                          <a:spcPts val="1600"/>
                        </a:lnSpc>
                        <a:spcAft>
                          <a:spcPts val="0"/>
                        </a:spcAft>
                      </a:pPr>
                      <a:r>
                        <a:rPr lang="ja-JP" altLang="en-US" sz="1050" b="1" spc="-50" baseline="0" dirty="0">
                          <a:solidFill>
                            <a:schemeClr val="tx1"/>
                          </a:solidFill>
                          <a:effectLst/>
                          <a:latin typeface="+mn-ea"/>
                          <a:ea typeface="+mn-ea"/>
                        </a:rPr>
                        <a:t>協会けんぽ</a:t>
                      </a:r>
                      <a:r>
                        <a:rPr lang="en-US" altLang="ja-JP" sz="1050" b="1" spc="-50" baseline="0" dirty="0">
                          <a:solidFill>
                            <a:schemeClr val="tx1"/>
                          </a:solidFill>
                          <a:effectLst/>
                          <a:latin typeface="+mn-ea"/>
                          <a:ea typeface="+mn-ea"/>
                        </a:rPr>
                        <a:t>70%]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0547">
                <a:tc>
                  <a:txBody>
                    <a:bodyPr/>
                    <a:lstStyle/>
                    <a:p>
                      <a:r>
                        <a:rPr lang="en-US" altLang="ja-JP" sz="1100" dirty="0">
                          <a:solidFill>
                            <a:schemeClr val="bg1"/>
                          </a:solidFill>
                          <a:effectLst/>
                          <a:latin typeface="+mn-ea"/>
                          <a:ea typeface="+mn-ea"/>
                          <a:cs typeface="HG丸ｺﾞｼｯｸM-PRO"/>
                        </a:rPr>
                        <a:t>21</a:t>
                      </a:r>
                      <a:endParaRPr kumimoji="1" lang="ja-JP" altLang="en-US" sz="1600"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r>
                        <a:rPr kumimoji="1" lang="ja-JP" altLang="en-US" sz="1050" b="1" dirty="0">
                          <a:solidFill>
                            <a:schemeClr val="tx1"/>
                          </a:solidFill>
                          <a:latin typeface="+mn-ea"/>
                          <a:ea typeface="+mn-ea"/>
                        </a:rPr>
                        <a:t>メタボリックシンドロームの該当者及び予備群の減少率（特定保健指導の対象者の減少率をいう。）</a:t>
                      </a:r>
                      <a:endParaRPr kumimoji="1" lang="en-US" altLang="ja-JP" sz="1050" b="1"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spc="-50" baseline="0" dirty="0">
                          <a:solidFill>
                            <a:schemeClr val="tx1"/>
                          </a:solidFill>
                          <a:effectLst/>
                          <a:latin typeface="+mn-ea"/>
                          <a:ea typeface="+mn-ea"/>
                        </a:rPr>
                        <a:t>【</a:t>
                      </a:r>
                      <a:r>
                        <a:rPr lang="ja-JP" altLang="en-US" sz="1050" b="1" spc="-50" baseline="0" dirty="0">
                          <a:solidFill>
                            <a:schemeClr val="tx1"/>
                          </a:solidFill>
                          <a:effectLst/>
                          <a:latin typeface="+mn-ea"/>
                          <a:ea typeface="+mn-ea"/>
                        </a:rPr>
                        <a:t>特定健康診査・特定保健指導の実施状況</a:t>
                      </a:r>
                      <a:r>
                        <a:rPr lang="en-US" altLang="ja-JP" sz="1050" b="1" spc="-50" baseline="0"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1" dirty="0">
                          <a:latin typeface="+mn-ea"/>
                          <a:ea typeface="+mn-ea"/>
                        </a:rPr>
                        <a:t>該当者 </a:t>
                      </a:r>
                      <a:r>
                        <a:rPr kumimoji="1" lang="en-US" altLang="ja-JP" sz="1050" b="1" dirty="0">
                          <a:latin typeface="+mn-ea"/>
                          <a:ea typeface="+mn-ea"/>
                        </a:rPr>
                        <a:t>15.7</a:t>
                      </a:r>
                      <a:r>
                        <a:rPr kumimoji="1" lang="ja-JP" altLang="en-US" sz="1050" b="1" dirty="0">
                          <a:latin typeface="+mn-ea"/>
                          <a:ea typeface="+mn-ea"/>
                        </a:rPr>
                        <a:t>％／予備群 </a:t>
                      </a:r>
                      <a:r>
                        <a:rPr kumimoji="1" lang="en-US" altLang="ja-JP" sz="1050" b="1" dirty="0">
                          <a:latin typeface="+mn-ea"/>
                          <a:ea typeface="+mn-ea"/>
                        </a:rPr>
                        <a:t>13.0</a:t>
                      </a:r>
                      <a:r>
                        <a:rPr kumimoji="1" lang="ja-JP" altLang="en-US" sz="1050" b="1" dirty="0">
                          <a:latin typeface="+mn-ea"/>
                          <a:ea typeface="+mn-ea"/>
                        </a:rPr>
                        <a:t>％</a:t>
                      </a:r>
                      <a:r>
                        <a:rPr kumimoji="1" lang="ja-JP" altLang="en-US" sz="1000" b="1" dirty="0">
                          <a:latin typeface="+mn-ea"/>
                          <a:ea typeface="+mn-ea"/>
                        </a:rPr>
                        <a:t>（</a:t>
                      </a:r>
                      <a:r>
                        <a:rPr kumimoji="1" lang="en-US" altLang="ja-JP" sz="1000" b="1" dirty="0">
                          <a:latin typeface="+mn-ea"/>
                          <a:ea typeface="+mn-ea"/>
                        </a:rPr>
                        <a:t>R3</a:t>
                      </a:r>
                      <a:r>
                        <a:rPr kumimoji="1" lang="ja-JP" altLang="en-US" sz="1000" b="1" dirty="0">
                          <a:latin typeface="+mn-ea"/>
                          <a:ea typeface="+mn-ea"/>
                        </a:rPr>
                        <a:t>）</a:t>
                      </a:r>
                      <a:endParaRPr kumimoji="1" lang="ja-JP" altLang="en-US" sz="105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tx1"/>
                          </a:solidFill>
                          <a:latin typeface="+mn-ea"/>
                          <a:ea typeface="+mn-ea"/>
                        </a:rPr>
                        <a:t>該当者 </a:t>
                      </a:r>
                      <a:r>
                        <a:rPr kumimoji="1" lang="en-US" altLang="ja-JP" sz="1050" b="1" dirty="0">
                          <a:solidFill>
                            <a:schemeClr val="tx1"/>
                          </a:solidFill>
                          <a:latin typeface="+mn-ea"/>
                          <a:ea typeface="+mn-ea"/>
                        </a:rPr>
                        <a:t>15.9</a:t>
                      </a:r>
                      <a:r>
                        <a:rPr kumimoji="1" lang="ja-JP" altLang="en-US" sz="1050" b="1" dirty="0">
                          <a:solidFill>
                            <a:schemeClr val="tx1"/>
                          </a:solidFill>
                          <a:latin typeface="+mn-ea"/>
                          <a:ea typeface="+mn-ea"/>
                        </a:rPr>
                        <a:t>％／</a:t>
                      </a:r>
                      <a:endParaRPr kumimoji="1" lang="en-US" altLang="ja-JP" sz="1050" b="1" dirty="0">
                        <a:solidFill>
                          <a:schemeClr val="tx1"/>
                        </a:solidFill>
                        <a:latin typeface="+mn-ea"/>
                        <a:ea typeface="+mn-ea"/>
                      </a:endParaRPr>
                    </a:p>
                    <a:p>
                      <a:pPr algn="ctr"/>
                      <a:r>
                        <a:rPr kumimoji="1" lang="ja-JP" altLang="en-US" sz="1050" b="1" dirty="0">
                          <a:solidFill>
                            <a:schemeClr val="tx1"/>
                          </a:solidFill>
                          <a:latin typeface="+mn-ea"/>
                          <a:ea typeface="+mn-ea"/>
                        </a:rPr>
                        <a:t>予備群 </a:t>
                      </a:r>
                      <a:r>
                        <a:rPr kumimoji="1" lang="en-US" altLang="ja-JP" sz="1050" b="1" dirty="0">
                          <a:solidFill>
                            <a:schemeClr val="tx1"/>
                          </a:solidFill>
                          <a:latin typeface="+mn-ea"/>
                          <a:ea typeface="+mn-ea"/>
                        </a:rPr>
                        <a:t>12.7</a:t>
                      </a:r>
                      <a:r>
                        <a:rPr kumimoji="1" lang="ja-JP" altLang="en-US" sz="1050" b="1" dirty="0">
                          <a:solidFill>
                            <a:schemeClr val="tx1"/>
                          </a:solidFill>
                          <a:latin typeface="+mn-ea"/>
                          <a:ea typeface="+mn-ea"/>
                        </a:rPr>
                        <a:t>％</a:t>
                      </a:r>
                      <a:r>
                        <a:rPr kumimoji="1" lang="ja-JP" altLang="en-US" sz="1000" b="1" dirty="0">
                          <a:solidFill>
                            <a:schemeClr val="tx1"/>
                          </a:solidFill>
                          <a:latin typeface="+mn-ea"/>
                          <a:ea typeface="+mn-ea"/>
                        </a:rPr>
                        <a:t>（</a:t>
                      </a:r>
                      <a:r>
                        <a:rPr kumimoji="1" lang="en-US" altLang="ja-JP" sz="1000" b="1" dirty="0">
                          <a:solidFill>
                            <a:schemeClr val="tx1"/>
                          </a:solidFill>
                          <a:latin typeface="+mn-ea"/>
                          <a:ea typeface="+mn-ea"/>
                        </a:rPr>
                        <a:t>R5</a:t>
                      </a:r>
                      <a:r>
                        <a:rPr kumimoji="1" lang="ja-JP" altLang="en-US" sz="1000" b="1" dirty="0">
                          <a:solidFill>
                            <a:schemeClr val="tx1"/>
                          </a:solidFill>
                          <a:latin typeface="+mn-ea"/>
                          <a:ea typeface="+mn-ea"/>
                        </a:rPr>
                        <a:t>）</a:t>
                      </a:r>
                      <a:r>
                        <a:rPr kumimoji="1" lang="ja-JP" altLang="en-US" sz="1000" b="0" dirty="0">
                          <a:solidFill>
                            <a:schemeClr val="tx1"/>
                          </a:solidFill>
                          <a:latin typeface="+mn-ea"/>
                          <a:ea typeface="+mn-ea"/>
                        </a:rPr>
                        <a:t>［△］</a:t>
                      </a:r>
                      <a:endParaRPr kumimoji="1" lang="en-US" altLang="ja-JP" sz="1000" b="0" dirty="0">
                        <a:solidFill>
                          <a:schemeClr val="tx1"/>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50" b="1" spc="-50" baseline="0" dirty="0">
                          <a:solidFill>
                            <a:schemeClr val="tx1"/>
                          </a:solidFill>
                          <a:effectLst/>
                          <a:latin typeface="+mn-ea"/>
                          <a:ea typeface="+mn-ea"/>
                        </a:rPr>
                        <a:t>25</a:t>
                      </a:r>
                      <a:r>
                        <a:rPr lang="ja-JP" altLang="en-US" sz="1050" b="1" spc="-50" baseline="0" dirty="0">
                          <a:solidFill>
                            <a:schemeClr val="tx1"/>
                          </a:solidFill>
                          <a:effectLst/>
                          <a:latin typeface="+mn-ea"/>
                          <a:ea typeface="+mn-ea"/>
                        </a:rPr>
                        <a:t>％以上減少</a:t>
                      </a:r>
                      <a:endParaRPr lang="en-US" altLang="ja-JP" sz="1050" b="1" spc="-50" baseline="0" dirty="0">
                        <a:solidFill>
                          <a:schemeClr val="tx1"/>
                        </a:solidFill>
                        <a:effectLst/>
                        <a:latin typeface="+mn-ea"/>
                        <a:ea typeface="+mn-ea"/>
                      </a:endParaRPr>
                    </a:p>
                    <a:p>
                      <a:pPr algn="ctr" fontAlgn="auto">
                        <a:lnSpc>
                          <a:spcPts val="1600"/>
                        </a:lnSpc>
                        <a:spcAft>
                          <a:spcPts val="0"/>
                        </a:spcAft>
                      </a:pPr>
                      <a:r>
                        <a:rPr lang="ja-JP" altLang="en-US" sz="1050" b="1" spc="-50" baseline="0" dirty="0">
                          <a:solidFill>
                            <a:schemeClr val="tx1"/>
                          </a:solidFill>
                          <a:effectLst/>
                          <a:latin typeface="+mn-ea"/>
                          <a:ea typeface="+mn-ea"/>
                        </a:rPr>
                        <a:t>（対</a:t>
                      </a:r>
                      <a:r>
                        <a:rPr lang="en-US" altLang="ja-JP" sz="1050" b="1" spc="-50" baseline="0" dirty="0">
                          <a:solidFill>
                            <a:schemeClr val="tx1"/>
                          </a:solidFill>
                          <a:effectLst/>
                          <a:latin typeface="+mn-ea"/>
                          <a:ea typeface="+mn-ea"/>
                        </a:rPr>
                        <a:t>H20 </a:t>
                      </a:r>
                      <a:r>
                        <a:rPr lang="ja-JP" altLang="en-US" sz="1050" b="1" spc="-50" baseline="0" dirty="0">
                          <a:solidFill>
                            <a:schemeClr val="tx1"/>
                          </a:solidFill>
                          <a:effectLst/>
                          <a:latin typeface="+mn-ea"/>
                          <a:ea typeface="+mn-ea"/>
                        </a:rPr>
                        <a:t>年度比）</a:t>
                      </a:r>
                      <a:endParaRPr lang="en-US" altLang="ja-JP" sz="1050" b="1" spc="-50" baseline="0"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223792"/>
                  </a:ext>
                </a:extLst>
              </a:tr>
              <a:tr h="259184">
                <a:tc rowSpan="5">
                  <a:txBody>
                    <a:bodyPr/>
                    <a:lstStyle/>
                    <a:p>
                      <a:r>
                        <a:rPr lang="en-US" altLang="ja-JP" sz="1100" dirty="0">
                          <a:solidFill>
                            <a:schemeClr val="bg1"/>
                          </a:solidFill>
                          <a:effectLst/>
                          <a:latin typeface="+mn-ea"/>
                          <a:ea typeface="+mn-ea"/>
                          <a:cs typeface="HG丸ｺﾞｼｯｸM-PRO"/>
                        </a:rPr>
                        <a:t>22</a:t>
                      </a:r>
                    </a:p>
                    <a:p>
                      <a:endParaRPr lang="en-US" altLang="ja-JP" sz="11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がん検診の受診率の向上</a:t>
                      </a:r>
                      <a:r>
                        <a:rPr lang="ja-JP" altLang="en-US" sz="1050" b="1" spc="-50" baseline="0" dirty="0">
                          <a:solidFill>
                            <a:schemeClr val="tx1"/>
                          </a:solidFill>
                          <a:effectLst/>
                          <a:latin typeface="+mn-ea"/>
                          <a:ea typeface="+mn-ea"/>
                        </a:rPr>
                        <a:t>（胃）</a:t>
                      </a:r>
                      <a:r>
                        <a:rPr lang="en-US" altLang="ja-JP" sz="700" b="1" dirty="0">
                          <a:solidFill>
                            <a:schemeClr val="tx1"/>
                          </a:solidFill>
                          <a:effectLst/>
                          <a:latin typeface="+mn-ea"/>
                          <a:ea typeface="+mn-ea"/>
                        </a:rPr>
                        <a:t>【</a:t>
                      </a:r>
                      <a:r>
                        <a:rPr lang="ja-JP" altLang="en-US" sz="700" b="1" dirty="0">
                          <a:solidFill>
                            <a:schemeClr val="tx1"/>
                          </a:solidFill>
                          <a:effectLst/>
                          <a:latin typeface="+mn-ea"/>
                          <a:ea typeface="+mn-ea"/>
                        </a:rPr>
                        <a:t>国民生活基礎調査</a:t>
                      </a:r>
                      <a:r>
                        <a:rPr lang="en-US" altLang="ja-JP" sz="700" b="1" dirty="0">
                          <a:solidFill>
                            <a:schemeClr val="tx1"/>
                          </a:solidFill>
                          <a:effectLst/>
                          <a:latin typeface="+mn-ea"/>
                          <a:ea typeface="+mn-ea"/>
                        </a:rPr>
                        <a:t>】</a:t>
                      </a:r>
                      <a:endParaRPr lang="en-US" altLang="ja-JP"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50" b="1" dirty="0">
                          <a:solidFill>
                            <a:schemeClr val="tx1"/>
                          </a:solidFill>
                          <a:effectLst/>
                          <a:latin typeface="+mn-ea"/>
                          <a:ea typeface="+mn-ea"/>
                        </a:rPr>
                        <a:t>36.8%</a:t>
                      </a:r>
                      <a:r>
                        <a:rPr lang="ja-JP" altLang="en-US" sz="1000" b="1" dirty="0">
                          <a:solidFill>
                            <a:schemeClr val="tx1"/>
                          </a:solidFill>
                          <a:effectLst/>
                          <a:latin typeface="+mn-ea"/>
                          <a:ea typeface="+mn-ea"/>
                        </a:rPr>
                        <a:t>（</a:t>
                      </a:r>
                      <a:r>
                        <a:rPr lang="en-US" altLang="ja-JP" sz="1000" b="1" dirty="0">
                          <a:solidFill>
                            <a:schemeClr val="tx1"/>
                          </a:solidFill>
                          <a:effectLst/>
                          <a:latin typeface="+mn-ea"/>
                          <a:ea typeface="+mn-ea"/>
                        </a:rPr>
                        <a:t>R4</a:t>
                      </a:r>
                      <a:r>
                        <a:rPr lang="ja-JP" altLang="en-US" sz="1000" b="1" dirty="0">
                          <a:solidFill>
                            <a:schemeClr val="tx1"/>
                          </a:solidFill>
                          <a:effectLst/>
                          <a:latin typeface="+mn-ea"/>
                          <a:ea typeface="+mn-ea"/>
                        </a:rPr>
                        <a:t>）</a:t>
                      </a:r>
                      <a:endParaRPr lang="en-US" altLang="ja-JP" sz="105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5">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1" dirty="0">
                          <a:solidFill>
                            <a:schemeClr val="tx1"/>
                          </a:solidFill>
                          <a:effectLst/>
                          <a:latin typeface="+mn-ea"/>
                          <a:ea typeface="+mn-ea"/>
                          <a:cs typeface="HG丸ｺﾞｼｯｸM-PRO"/>
                        </a:rPr>
                        <a:t>R7</a:t>
                      </a:r>
                      <a:r>
                        <a:rPr lang="ja-JP" altLang="en-US" sz="1050" b="1" dirty="0">
                          <a:solidFill>
                            <a:schemeClr val="tx1"/>
                          </a:solidFill>
                          <a:effectLst/>
                          <a:latin typeface="+mn-ea"/>
                          <a:ea typeface="+mn-ea"/>
                          <a:cs typeface="HG丸ｺﾞｼｯｸM-PRO"/>
                        </a:rPr>
                        <a:t>の結果を</a:t>
                      </a: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1" dirty="0">
                          <a:solidFill>
                            <a:schemeClr val="tx1"/>
                          </a:solidFill>
                          <a:effectLst/>
                          <a:latin typeface="+mn-ea"/>
                          <a:ea typeface="+mn-ea"/>
                          <a:cs typeface="HG丸ｺﾞｼｯｸM-PRO"/>
                        </a:rPr>
                        <a:t>R8</a:t>
                      </a:r>
                      <a:r>
                        <a:rPr lang="ja-JP" altLang="en-US" sz="1050" b="1" dirty="0">
                          <a:solidFill>
                            <a:schemeClr val="tx1"/>
                          </a:solidFill>
                          <a:effectLst/>
                          <a:latin typeface="+mn-ea"/>
                          <a:ea typeface="+mn-ea"/>
                          <a:cs typeface="HG丸ｺﾞｼｯｸM-PRO"/>
                        </a:rPr>
                        <a:t>年度に公表予定</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50" b="1" dirty="0">
                          <a:latin typeface="+mn-ea"/>
                          <a:ea typeface="+mn-ea"/>
                        </a:rPr>
                        <a:t>50%</a:t>
                      </a:r>
                      <a:endParaRPr kumimoji="1" lang="ja-JP" altLang="en-US" sz="105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73054"/>
                  </a:ext>
                </a:extLst>
              </a:tr>
              <a:tr h="229923">
                <a:tc vMerge="1">
                  <a:txBody>
                    <a:bodyPr/>
                    <a:lstStyle/>
                    <a:p>
                      <a:endParaRPr kumimoji="1" lang="ja-JP" altLang="en-US"/>
                    </a:p>
                  </a:txBody>
                  <a:tcPr/>
                </a:tc>
                <a:tc>
                  <a:txBody>
                    <a:bodyPr/>
                    <a:lstStyle/>
                    <a:p>
                      <a:pPr algn="l"/>
                      <a:r>
                        <a:rPr kumimoji="1" lang="ja-JP" altLang="en-US" sz="1050" b="1" dirty="0">
                          <a:solidFill>
                            <a:schemeClr val="tx1"/>
                          </a:solidFill>
                          <a:latin typeface="+mn-ea"/>
                          <a:ea typeface="+mn-ea"/>
                        </a:rPr>
                        <a:t>がん検診の受診率の向上（大腸</a:t>
                      </a:r>
                      <a:r>
                        <a:rPr lang="en-US" altLang="ja-JP" sz="700" b="1" dirty="0">
                          <a:solidFill>
                            <a:schemeClr val="tx1"/>
                          </a:solidFill>
                          <a:effectLst/>
                          <a:latin typeface="+mn-ea"/>
                          <a:ea typeface="+mn-ea"/>
                        </a:rPr>
                        <a:t>【</a:t>
                      </a:r>
                      <a:r>
                        <a:rPr lang="ja-JP" altLang="en-US" sz="700" b="1" dirty="0">
                          <a:solidFill>
                            <a:schemeClr val="tx1"/>
                          </a:solidFill>
                          <a:effectLst/>
                          <a:latin typeface="+mn-ea"/>
                          <a:ea typeface="+mn-ea"/>
                        </a:rPr>
                        <a:t>国民生活基礎調査</a:t>
                      </a:r>
                      <a:r>
                        <a:rPr lang="en-US" altLang="ja-JP" sz="700" b="1" dirty="0">
                          <a:solidFill>
                            <a:schemeClr val="tx1"/>
                          </a:solidFill>
                          <a:effectLst/>
                          <a:latin typeface="+mn-ea"/>
                          <a:ea typeface="+mn-ea"/>
                        </a:rPr>
                        <a:t>】</a:t>
                      </a:r>
                      <a:endParaRPr kumimoji="1" lang="en-US" altLang="ja-JP" sz="1050" b="1" dirty="0">
                        <a:solidFill>
                          <a:schemeClr val="tx1"/>
                        </a:solidFill>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50" b="1" dirty="0">
                          <a:latin typeface="+mn-ea"/>
                          <a:ea typeface="+mn-ea"/>
                        </a:rPr>
                        <a:t>40.3%</a:t>
                      </a:r>
                      <a:r>
                        <a:rPr kumimoji="1" lang="ja-JP" altLang="en-US" sz="1000" b="1" dirty="0">
                          <a:latin typeface="+mn-ea"/>
                          <a:ea typeface="+mn-ea"/>
                        </a:rPr>
                        <a:t>（</a:t>
                      </a:r>
                      <a:r>
                        <a:rPr kumimoji="1" lang="en-US" altLang="ja-JP" sz="1000" b="1" dirty="0">
                          <a:latin typeface="+mn-ea"/>
                          <a:ea typeface="+mn-ea"/>
                        </a:rPr>
                        <a:t>R4</a:t>
                      </a:r>
                      <a:r>
                        <a:rPr kumimoji="1" lang="ja-JP" altLang="en-US" sz="1000" b="1" dirty="0">
                          <a:latin typeface="+mn-ea"/>
                          <a:ea typeface="+mn-ea"/>
                        </a:rPr>
                        <a:t>）</a:t>
                      </a:r>
                      <a:endParaRPr kumimoji="1" lang="ja-JP" altLang="en-US" sz="105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100" b="1" dirty="0">
                        <a:solidFill>
                          <a:srgbClr val="FF0000"/>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n-ea"/>
                          <a:ea typeface="+mn-ea"/>
                          <a:cs typeface="+mn-cs"/>
                        </a:rPr>
                        <a:t>50%</a:t>
                      </a:r>
                      <a:endParaRPr kumimoji="1" lang="ja-JP" altLang="en-US" sz="1050" b="1"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230983"/>
                  </a:ext>
                </a:extLst>
              </a:tr>
              <a:tr h="229923">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r>
                        <a:rPr kumimoji="1" lang="ja-JP" altLang="en-US" sz="1050" b="1" i="0" u="none" strike="noStrike" kern="1200" cap="none" spc="0" normalizeH="0" baseline="0" noProof="0" dirty="0">
                          <a:ln>
                            <a:noFill/>
                          </a:ln>
                          <a:solidFill>
                            <a:schemeClr val="tx1"/>
                          </a:solidFill>
                          <a:effectLst/>
                          <a:uLnTx/>
                          <a:uFillTx/>
                          <a:latin typeface="+mn-ea"/>
                          <a:ea typeface="+mn-ea"/>
                          <a:cs typeface="+mn-cs"/>
                        </a:rPr>
                        <a:t>がん検診の受診率の向上（肺）</a:t>
                      </a:r>
                      <a:r>
                        <a:rPr lang="en-US" altLang="ja-JP" sz="700" b="1" dirty="0">
                          <a:solidFill>
                            <a:schemeClr val="tx1"/>
                          </a:solidFill>
                          <a:effectLst/>
                          <a:latin typeface="+mn-ea"/>
                          <a:ea typeface="+mn-ea"/>
                        </a:rPr>
                        <a:t>【</a:t>
                      </a:r>
                      <a:r>
                        <a:rPr lang="ja-JP" altLang="en-US" sz="700" b="1" dirty="0">
                          <a:solidFill>
                            <a:schemeClr val="tx1"/>
                          </a:solidFill>
                          <a:effectLst/>
                          <a:latin typeface="+mn-ea"/>
                          <a:ea typeface="+mn-ea"/>
                        </a:rPr>
                        <a:t>国民生活基礎調査</a:t>
                      </a:r>
                      <a:r>
                        <a:rPr lang="en-US" altLang="ja-JP" sz="700" b="1" dirty="0">
                          <a:solidFill>
                            <a:schemeClr val="tx1"/>
                          </a:solidFill>
                          <a:effectLst/>
                          <a:latin typeface="+mn-ea"/>
                          <a:ea typeface="+mn-ea"/>
                        </a:rPr>
                        <a:t>】</a:t>
                      </a:r>
                      <a:endParaRPr kumimoji="1" lang="en-US" altLang="ja-JP" sz="1050" b="1" i="0" u="none" strike="noStrike" kern="1200" cap="none" spc="0" normalizeH="0" baseline="0" noProof="0" dirty="0">
                        <a:ln>
                          <a:noFill/>
                        </a:ln>
                        <a:solidFill>
                          <a:schemeClr val="tx1"/>
                        </a:solidFill>
                        <a:effectLst/>
                        <a:uLnTx/>
                        <a:uFillTx/>
                        <a:latin typeface="+mn-ea"/>
                        <a:ea typeface="+mn-ea"/>
                        <a:cs typeface="+mn-cs"/>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50" b="1" dirty="0">
                          <a:latin typeface="+mn-ea"/>
                          <a:ea typeface="+mn-ea"/>
                        </a:rPr>
                        <a:t>42.2</a:t>
                      </a:r>
                      <a:r>
                        <a:rPr kumimoji="1" lang="ja-JP" altLang="en-US" sz="1050" b="1" dirty="0">
                          <a:latin typeface="+mn-ea"/>
                          <a:ea typeface="+mn-ea"/>
                        </a:rPr>
                        <a:t>％</a:t>
                      </a:r>
                      <a:r>
                        <a:rPr kumimoji="1" lang="ja-JP" altLang="en-US" sz="1000" b="1" dirty="0">
                          <a:latin typeface="+mn-ea"/>
                          <a:ea typeface="+mn-ea"/>
                        </a:rPr>
                        <a:t>（</a:t>
                      </a:r>
                      <a:r>
                        <a:rPr kumimoji="1" lang="en-US" altLang="ja-JP" sz="1000" b="1" dirty="0">
                          <a:latin typeface="+mn-ea"/>
                          <a:ea typeface="+mn-ea"/>
                        </a:rPr>
                        <a:t>R4</a:t>
                      </a:r>
                      <a:r>
                        <a:rPr kumimoji="1" lang="ja-JP" altLang="en-US" sz="1000" b="1" dirty="0">
                          <a:latin typeface="+mn-ea"/>
                          <a:ea typeface="+mn-ea"/>
                        </a:rPr>
                        <a:t>）</a:t>
                      </a:r>
                      <a:endParaRPr kumimoji="1" lang="ja-JP" altLang="en-US" sz="105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100" b="1" dirty="0">
                        <a:solidFill>
                          <a:srgbClr val="FF0000"/>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n-ea"/>
                          <a:ea typeface="+mn-ea"/>
                          <a:cs typeface="+mn-cs"/>
                        </a:rPr>
                        <a:t>50%</a:t>
                      </a:r>
                      <a:endParaRPr kumimoji="1" lang="ja-JP" altLang="en-US" sz="1050" b="1"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745779"/>
                  </a:ext>
                </a:extLst>
              </a:tr>
              <a:tr h="259184">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23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がん検診の受診率の向上（乳）</a:t>
                      </a:r>
                      <a:r>
                        <a:rPr lang="en-US" altLang="ja-JP" sz="700" b="1" dirty="0">
                          <a:solidFill>
                            <a:schemeClr val="tx1"/>
                          </a:solidFill>
                          <a:effectLst/>
                          <a:latin typeface="+mn-ea"/>
                          <a:ea typeface="+mn-ea"/>
                        </a:rPr>
                        <a:t>【</a:t>
                      </a:r>
                      <a:r>
                        <a:rPr lang="ja-JP" altLang="en-US" sz="700" b="1" dirty="0">
                          <a:solidFill>
                            <a:schemeClr val="tx1"/>
                          </a:solidFill>
                          <a:effectLst/>
                          <a:latin typeface="+mn-ea"/>
                          <a:ea typeface="+mn-ea"/>
                        </a:rPr>
                        <a:t>国民生活基礎調査</a:t>
                      </a:r>
                      <a:r>
                        <a:rPr lang="en-US" altLang="ja-JP" sz="700" b="1" dirty="0">
                          <a:solidFill>
                            <a:schemeClr val="tx1"/>
                          </a:solidFill>
                          <a:effectLst/>
                          <a:latin typeface="+mn-ea"/>
                          <a:ea typeface="+mn-ea"/>
                        </a:rPr>
                        <a:t>】</a:t>
                      </a:r>
                      <a:endParaRPr lang="zh-TW" altLang="en-US"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050" b="1" dirty="0">
                          <a:solidFill>
                            <a:schemeClr val="tx1"/>
                          </a:solidFill>
                          <a:effectLst/>
                          <a:latin typeface="+mn-ea"/>
                          <a:ea typeface="+mn-ea"/>
                          <a:cs typeface="HG丸ｺﾞｼｯｸM-PRO"/>
                        </a:rPr>
                        <a:t>42.2</a:t>
                      </a:r>
                      <a:r>
                        <a:rPr lang="ja-JP" altLang="en-US" sz="1050" b="1" dirty="0">
                          <a:solidFill>
                            <a:schemeClr val="tx1"/>
                          </a:solidFill>
                          <a:effectLst/>
                          <a:latin typeface="+mn-ea"/>
                          <a:ea typeface="+mn-ea"/>
                          <a:cs typeface="HG丸ｺﾞｼｯｸM-PRO"/>
                        </a:rPr>
                        <a:t>％</a:t>
                      </a:r>
                      <a:r>
                        <a:rPr lang="ja-JP" altLang="en-US" sz="1000" b="1" dirty="0">
                          <a:solidFill>
                            <a:schemeClr val="tx1"/>
                          </a:solidFill>
                          <a:effectLst/>
                          <a:latin typeface="+mn-ea"/>
                          <a:ea typeface="+mn-ea"/>
                          <a:cs typeface="HG丸ｺﾞｼｯｸM-PRO"/>
                        </a:rPr>
                        <a:t>（</a:t>
                      </a:r>
                      <a:r>
                        <a:rPr lang="en-US" altLang="ja-JP" sz="1000" b="1" dirty="0">
                          <a:solidFill>
                            <a:schemeClr val="tx1"/>
                          </a:solidFill>
                          <a:effectLst/>
                          <a:latin typeface="+mn-ea"/>
                          <a:ea typeface="+mn-ea"/>
                          <a:cs typeface="HG丸ｺﾞｼｯｸM-PRO"/>
                        </a:rPr>
                        <a:t>R4</a:t>
                      </a:r>
                      <a:r>
                        <a:rPr lang="ja-JP" altLang="en-US" sz="1000" b="1" dirty="0">
                          <a:solidFill>
                            <a:schemeClr val="tx1"/>
                          </a:solidFill>
                          <a:effectLst/>
                          <a:latin typeface="+mn-ea"/>
                          <a:ea typeface="+mn-ea"/>
                          <a:cs typeface="HG丸ｺﾞｼｯｸM-PRO"/>
                        </a:rPr>
                        <a:t>）</a:t>
                      </a:r>
                      <a:endParaRPr lang="zh-TW" altLang="en-US" sz="105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zh-TW" altLang="en-US" sz="1100" b="1" dirty="0">
                        <a:solidFill>
                          <a:srgbClr val="FF0000"/>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n-ea"/>
                          <a:ea typeface="+mn-ea"/>
                          <a:cs typeface="+mn-cs"/>
                        </a:rPr>
                        <a:t>50%</a:t>
                      </a:r>
                      <a:endParaRPr kumimoji="1" lang="ja-JP" altLang="en-US" sz="1050" b="1"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r h="335639">
                <a:tc vMerge="1">
                  <a:txBody>
                    <a:bodyPr/>
                    <a:lstStyle/>
                    <a:p>
                      <a:endParaRPr kumimoji="1" lang="ja-JP" altLang="en-US"/>
                    </a:p>
                  </a:txBody>
                  <a:tcPr/>
                </a:tc>
                <a:tc>
                  <a:txBody>
                    <a:bodyPr/>
                    <a:lstStyle/>
                    <a:p>
                      <a:r>
                        <a:rPr kumimoji="1" lang="ja-JP" altLang="en-US" sz="1050" b="1" i="0" u="none" strike="noStrike" kern="1200" cap="none" spc="0" normalizeH="0" baseline="0" noProof="0" dirty="0">
                          <a:ln>
                            <a:noFill/>
                          </a:ln>
                          <a:solidFill>
                            <a:schemeClr val="tx1"/>
                          </a:solidFill>
                          <a:effectLst/>
                          <a:uLnTx/>
                          <a:uFillTx/>
                          <a:latin typeface="+mn-ea"/>
                          <a:ea typeface="+mn-ea"/>
                          <a:cs typeface="+mn-cs"/>
                        </a:rPr>
                        <a:t>がん検診の受診率の向上（子宮頸がん）</a:t>
                      </a:r>
                      <a:endParaRPr kumimoji="1" lang="en-US" altLang="ja-JP" sz="1050" b="1" i="0" u="none" strike="noStrike" kern="1200" cap="none" spc="0" normalizeH="0" baseline="0" noProof="0" dirty="0">
                        <a:ln>
                          <a:noFill/>
                        </a:ln>
                        <a:solidFill>
                          <a:schemeClr val="tx1"/>
                        </a:solidFill>
                        <a:effectLst/>
                        <a:uLnTx/>
                        <a:uFillTx/>
                        <a:latin typeface="+mn-ea"/>
                        <a:ea typeface="+mn-ea"/>
                        <a:cs typeface="+mn-cs"/>
                      </a:endParaRPr>
                    </a:p>
                    <a:p>
                      <a:r>
                        <a:rPr lang="en-US" altLang="ja-JP" sz="700" b="1" dirty="0">
                          <a:solidFill>
                            <a:schemeClr val="tx1"/>
                          </a:solidFill>
                          <a:effectLst/>
                          <a:latin typeface="+mn-ea"/>
                          <a:ea typeface="+mn-ea"/>
                        </a:rPr>
                        <a:t>【</a:t>
                      </a:r>
                      <a:r>
                        <a:rPr lang="ja-JP" altLang="en-US" sz="700" b="1" dirty="0">
                          <a:solidFill>
                            <a:schemeClr val="tx1"/>
                          </a:solidFill>
                          <a:effectLst/>
                          <a:latin typeface="+mn-ea"/>
                          <a:ea typeface="+mn-ea"/>
                        </a:rPr>
                        <a:t>国民生活基礎調査</a:t>
                      </a:r>
                      <a:r>
                        <a:rPr lang="en-US" altLang="ja-JP" sz="700" b="1" dirty="0">
                          <a:solidFill>
                            <a:schemeClr val="tx1"/>
                          </a:solidFill>
                          <a:effectLst/>
                          <a:latin typeface="+mn-ea"/>
                          <a:ea typeface="+mn-ea"/>
                        </a:rPr>
                        <a:t>】</a:t>
                      </a:r>
                      <a:endParaRPr kumimoji="1" lang="ja-JP" altLang="en-US" sz="1050" dirty="0">
                        <a:solidFill>
                          <a:schemeClr val="tx1"/>
                        </a:solidFill>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50" b="1" dirty="0">
                          <a:latin typeface="+mn-ea"/>
                          <a:ea typeface="+mn-ea"/>
                        </a:rPr>
                        <a:t>39.9</a:t>
                      </a:r>
                      <a:r>
                        <a:rPr kumimoji="1" lang="ja-JP" altLang="en-US" sz="1050" b="1" dirty="0">
                          <a:latin typeface="+mn-ea"/>
                          <a:ea typeface="+mn-ea"/>
                        </a:rPr>
                        <a:t>％</a:t>
                      </a:r>
                      <a:r>
                        <a:rPr kumimoji="1" lang="ja-JP" altLang="en-US" sz="1000" b="1" dirty="0">
                          <a:latin typeface="+mn-ea"/>
                          <a:ea typeface="+mn-ea"/>
                        </a:rPr>
                        <a:t>（</a:t>
                      </a:r>
                      <a:r>
                        <a:rPr kumimoji="1" lang="en-US" altLang="ja-JP" sz="1000" b="1" dirty="0">
                          <a:latin typeface="+mn-ea"/>
                          <a:ea typeface="+mn-ea"/>
                        </a:rPr>
                        <a:t>R4</a:t>
                      </a:r>
                      <a:r>
                        <a:rPr kumimoji="1" lang="ja-JP" altLang="en-US" sz="1000" b="1" dirty="0">
                          <a:latin typeface="+mn-ea"/>
                          <a:ea typeface="+mn-ea"/>
                        </a:rPr>
                        <a:t>）</a:t>
                      </a:r>
                      <a:endParaRPr kumimoji="1" lang="ja-JP" altLang="en-US" sz="105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100" b="1" dirty="0">
                        <a:solidFill>
                          <a:srgbClr val="FF0000"/>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n-ea"/>
                          <a:ea typeface="+mn-ea"/>
                          <a:cs typeface="+mn-cs"/>
                        </a:rPr>
                        <a:t>50%</a:t>
                      </a:r>
                      <a:endParaRPr kumimoji="1" lang="ja-JP" altLang="en-US" sz="1050" b="1"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216900"/>
                  </a:ext>
                </a:extLst>
              </a:tr>
              <a:tr h="388496">
                <a:tc>
                  <a:txBody>
                    <a:bodyPr/>
                    <a:lstStyle/>
                    <a:p>
                      <a:pPr algn="ctr" fontAlgn="auto">
                        <a:lnSpc>
                          <a:spcPts val="1600"/>
                        </a:lnSpc>
                        <a:spcAft>
                          <a:spcPts val="0"/>
                        </a:spcAft>
                      </a:pPr>
                      <a:r>
                        <a:rPr lang="en-US" altLang="ja-JP" sz="1100" dirty="0">
                          <a:solidFill>
                            <a:schemeClr val="bg1"/>
                          </a:solidFill>
                          <a:effectLst/>
                          <a:latin typeface="+mn-ea"/>
                          <a:ea typeface="+mn-ea"/>
                          <a:cs typeface="HG丸ｺﾞｼｯｸM-PRO"/>
                        </a:rPr>
                        <a:t>23</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r>
                        <a:rPr kumimoji="1" lang="ja-JP" altLang="en-US" sz="900" b="1" dirty="0">
                          <a:solidFill>
                            <a:schemeClr val="tx1"/>
                          </a:solidFill>
                          <a:latin typeface="+mn-ea"/>
                          <a:ea typeface="+mn-ea"/>
                        </a:rPr>
                        <a:t>がんの年齢調整罹患率の減少（</a:t>
                      </a:r>
                      <a:r>
                        <a:rPr kumimoji="1" lang="en-US" altLang="ja-JP" sz="900" b="1" dirty="0">
                          <a:solidFill>
                            <a:schemeClr val="tx1"/>
                          </a:solidFill>
                          <a:latin typeface="+mn-ea"/>
                          <a:ea typeface="+mn-ea"/>
                        </a:rPr>
                        <a:t>75</a:t>
                      </a:r>
                      <a:r>
                        <a:rPr kumimoji="1" lang="ja-JP" altLang="en-US" sz="900" b="1" dirty="0">
                          <a:solidFill>
                            <a:schemeClr val="tx1"/>
                          </a:solidFill>
                          <a:latin typeface="+mn-ea"/>
                          <a:ea typeface="+mn-ea"/>
                        </a:rPr>
                        <a:t>歳未満、進行がん）</a:t>
                      </a:r>
                      <a:endParaRPr kumimoji="1" lang="en-US" altLang="ja-JP" sz="900" b="1" dirty="0">
                        <a:solidFill>
                          <a:schemeClr val="tx1"/>
                        </a:solidFill>
                        <a:latin typeface="+mn-ea"/>
                        <a:ea typeface="+mn-ea"/>
                      </a:endParaRPr>
                    </a:p>
                    <a:p>
                      <a:r>
                        <a:rPr kumimoji="1" lang="en-US" altLang="ja-JP" sz="800" b="1" dirty="0">
                          <a:solidFill>
                            <a:schemeClr val="tx1"/>
                          </a:solidFill>
                          <a:latin typeface="+mn-ea"/>
                          <a:ea typeface="+mn-ea"/>
                        </a:rPr>
                        <a:t>【</a:t>
                      </a:r>
                      <a:r>
                        <a:rPr kumimoji="1" lang="ja-JP" altLang="en-US" sz="800" b="1" dirty="0">
                          <a:solidFill>
                            <a:schemeClr val="tx1"/>
                          </a:solidFill>
                          <a:latin typeface="+mn-ea"/>
                          <a:ea typeface="+mn-ea"/>
                        </a:rPr>
                        <a:t>大阪府がん登録データを用いて大阪国際がんセンター がん対策センター作成</a:t>
                      </a:r>
                      <a:r>
                        <a:rPr kumimoji="1" lang="en-US" altLang="ja-JP" sz="800" b="1" dirty="0">
                          <a:solidFill>
                            <a:schemeClr val="tx1"/>
                          </a:solidFill>
                          <a:latin typeface="+mn-ea"/>
                          <a:ea typeface="+mn-ea"/>
                        </a:rPr>
                        <a:t>】</a:t>
                      </a:r>
                      <a:endParaRPr kumimoji="1" lang="ja-JP" altLang="en-US" sz="800" b="1" dirty="0">
                        <a:solidFill>
                          <a:schemeClr val="tx1"/>
                        </a:solidFill>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50" b="1" dirty="0">
                          <a:latin typeface="+mn-ea"/>
                          <a:ea typeface="+mn-ea"/>
                        </a:rPr>
                        <a:t>268.4</a:t>
                      </a:r>
                      <a:r>
                        <a:rPr kumimoji="1" lang="ja-JP" altLang="en-US" sz="1050" b="1" dirty="0">
                          <a:latin typeface="+mn-ea"/>
                          <a:ea typeface="+mn-ea"/>
                        </a:rPr>
                        <a:t>人</a:t>
                      </a:r>
                      <a:r>
                        <a:rPr kumimoji="1" lang="ja-JP" altLang="en-US" sz="1000" b="1" dirty="0">
                          <a:latin typeface="+mn-ea"/>
                          <a:ea typeface="+mn-ea"/>
                        </a:rPr>
                        <a:t>（</a:t>
                      </a:r>
                      <a:r>
                        <a:rPr kumimoji="1" lang="en-US" altLang="ja-JP" sz="1000" b="1" dirty="0">
                          <a:latin typeface="+mn-ea"/>
                          <a:ea typeface="+mn-ea"/>
                        </a:rPr>
                        <a:t>R1</a:t>
                      </a:r>
                      <a:r>
                        <a:rPr kumimoji="1" lang="ja-JP" altLang="en-US" sz="1000" b="1" dirty="0">
                          <a:latin typeface="+mn-ea"/>
                          <a:ea typeface="+mn-ea"/>
                        </a:rPr>
                        <a:t>）</a:t>
                      </a:r>
                      <a:endParaRPr kumimoji="1" lang="en-US" altLang="ja-JP" sz="1000" b="1" dirty="0">
                        <a:latin typeface="+mn-ea"/>
                        <a:ea typeface="+mn-ea"/>
                      </a:endParaRPr>
                    </a:p>
                    <a:p>
                      <a:pPr algn="ctr"/>
                      <a:r>
                        <a:rPr kumimoji="1" lang="ja-JP" altLang="en-US" sz="1050" b="1" dirty="0">
                          <a:latin typeface="+mn-ea"/>
                          <a:ea typeface="+mn-ea"/>
                        </a:rPr>
                        <a:t>＜人口</a:t>
                      </a:r>
                      <a:r>
                        <a:rPr kumimoji="1" lang="en-US" altLang="ja-JP" sz="1050" b="1" dirty="0">
                          <a:latin typeface="+mn-ea"/>
                          <a:ea typeface="+mn-ea"/>
                        </a:rPr>
                        <a:t>10</a:t>
                      </a:r>
                      <a:r>
                        <a:rPr kumimoji="1" lang="ja-JP" altLang="en-US" sz="1050" b="1" dirty="0">
                          <a:latin typeface="+mn-ea"/>
                          <a:ea typeface="+mn-ea"/>
                        </a:rPr>
                        <a:t>万対＞</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50" b="1" dirty="0">
                          <a:solidFill>
                            <a:schemeClr val="tx1"/>
                          </a:solidFill>
                          <a:latin typeface="+mn-ea"/>
                          <a:ea typeface="+mn-ea"/>
                        </a:rPr>
                        <a:t>251.9</a:t>
                      </a:r>
                      <a:r>
                        <a:rPr kumimoji="1" lang="ja-JP" altLang="en-US" sz="1050" b="1" dirty="0">
                          <a:solidFill>
                            <a:schemeClr val="tx1"/>
                          </a:solidFill>
                          <a:latin typeface="+mn-ea"/>
                          <a:ea typeface="+mn-ea"/>
                        </a:rPr>
                        <a:t>人（</a:t>
                      </a:r>
                      <a:r>
                        <a:rPr kumimoji="1" lang="en-US" altLang="ja-JP" sz="1050" b="1" dirty="0">
                          <a:solidFill>
                            <a:schemeClr val="tx1"/>
                          </a:solidFill>
                          <a:latin typeface="+mn-ea"/>
                          <a:ea typeface="+mn-ea"/>
                        </a:rPr>
                        <a:t>R2</a:t>
                      </a:r>
                      <a:r>
                        <a:rPr kumimoji="1" lang="ja-JP" altLang="en-US" sz="1050" b="1" dirty="0">
                          <a:solidFill>
                            <a:schemeClr val="tx1"/>
                          </a:solidFill>
                          <a:latin typeface="+mn-ea"/>
                          <a:ea typeface="+mn-ea"/>
                        </a:rPr>
                        <a:t>）</a:t>
                      </a:r>
                      <a:r>
                        <a:rPr lang="ja-JP" altLang="en-US" sz="1050" b="0" dirty="0">
                          <a:solidFill>
                            <a:schemeClr val="tx1"/>
                          </a:solidFill>
                          <a:effectLst/>
                          <a:latin typeface="+mn-ea"/>
                          <a:ea typeface="+mn-ea"/>
                        </a:rPr>
                        <a:t>［○］</a:t>
                      </a:r>
                      <a:endParaRPr kumimoji="1" lang="ja-JP" altLang="en-US" sz="1050" b="0" dirty="0">
                        <a:solidFill>
                          <a:schemeClr val="tx1"/>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50" b="1" dirty="0">
                          <a:latin typeface="+mn-ea"/>
                          <a:ea typeface="+mn-ea"/>
                        </a:rPr>
                        <a:t>減少</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646598"/>
                  </a:ext>
                </a:extLst>
              </a:tr>
              <a:tr h="388496">
                <a:tc>
                  <a:txBody>
                    <a:bodyPr/>
                    <a:lstStyle/>
                    <a:p>
                      <a:r>
                        <a:rPr lang="en-US" altLang="ja-JP" sz="1100" dirty="0">
                          <a:solidFill>
                            <a:schemeClr val="bg1"/>
                          </a:solidFill>
                          <a:effectLst/>
                          <a:latin typeface="+mn-ea"/>
                          <a:ea typeface="+mn-ea"/>
                          <a:cs typeface="HG丸ｺﾞｼｯｸM-PRO"/>
                        </a:rPr>
                        <a:t>24</a:t>
                      </a:r>
                      <a:endParaRPr kumimoji="1" lang="ja-JP" altLang="en-US" sz="1600"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r>
                        <a:rPr kumimoji="1" lang="ja-JP" altLang="en-US" sz="1050" b="1" dirty="0">
                          <a:solidFill>
                            <a:schemeClr val="tx1"/>
                          </a:solidFill>
                          <a:latin typeface="+mn-ea"/>
                          <a:ea typeface="+mn-ea"/>
                        </a:rPr>
                        <a:t>がんの年齢調整死亡率の減少（</a:t>
                      </a:r>
                      <a:r>
                        <a:rPr kumimoji="1" lang="en-US" altLang="ja-JP" sz="1050" b="1" dirty="0">
                          <a:solidFill>
                            <a:schemeClr val="tx1"/>
                          </a:solidFill>
                          <a:latin typeface="+mn-ea"/>
                          <a:ea typeface="+mn-ea"/>
                        </a:rPr>
                        <a:t>75</a:t>
                      </a:r>
                      <a:r>
                        <a:rPr kumimoji="1" lang="ja-JP" altLang="en-US" sz="1050" b="1" dirty="0">
                          <a:solidFill>
                            <a:schemeClr val="tx1"/>
                          </a:solidFill>
                          <a:latin typeface="+mn-ea"/>
                          <a:ea typeface="+mn-ea"/>
                        </a:rPr>
                        <a:t>歳未満）</a:t>
                      </a:r>
                      <a:endParaRPr kumimoji="1" lang="en-US" altLang="ja-JP" sz="1050" b="1"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solidFill>
                          <a:latin typeface="+mn-ea"/>
                          <a:ea typeface="+mn-ea"/>
                        </a:rPr>
                        <a:t>【</a:t>
                      </a:r>
                      <a:r>
                        <a:rPr kumimoji="1" lang="ja-JP" altLang="en-US" sz="800" b="1" dirty="0">
                          <a:solidFill>
                            <a:schemeClr val="tx1"/>
                          </a:solidFill>
                          <a:latin typeface="+mn-ea"/>
                          <a:ea typeface="+mn-ea"/>
                        </a:rPr>
                        <a:t>人口動態統計を用いて大阪国際がんセンター がん対策センター作成</a:t>
                      </a:r>
                      <a:r>
                        <a:rPr kumimoji="1" lang="en-US" altLang="ja-JP" sz="800" b="1" dirty="0">
                          <a:solidFill>
                            <a:schemeClr val="tx1"/>
                          </a:solidFill>
                          <a:latin typeface="+mn-ea"/>
                          <a:ea typeface="+mn-ea"/>
                        </a:rPr>
                        <a:t>】</a:t>
                      </a:r>
                      <a:endParaRPr kumimoji="1" lang="ja-JP" altLang="en-US" sz="800" b="1" dirty="0">
                        <a:solidFill>
                          <a:schemeClr val="tx1"/>
                        </a:solidFill>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50" b="1" dirty="0">
                          <a:latin typeface="+mn-ea"/>
                          <a:ea typeface="+mn-ea"/>
                        </a:rPr>
                        <a:t>132.2</a:t>
                      </a:r>
                      <a:r>
                        <a:rPr kumimoji="1" lang="ja-JP" altLang="en-US" sz="1050" b="1" dirty="0">
                          <a:latin typeface="+mn-ea"/>
                          <a:ea typeface="+mn-ea"/>
                        </a:rPr>
                        <a:t>人</a:t>
                      </a:r>
                      <a:r>
                        <a:rPr kumimoji="1" lang="ja-JP" altLang="en-US" sz="1000" b="1" dirty="0">
                          <a:latin typeface="+mn-ea"/>
                          <a:ea typeface="+mn-ea"/>
                        </a:rPr>
                        <a:t>（</a:t>
                      </a:r>
                      <a:r>
                        <a:rPr kumimoji="1" lang="en-US" altLang="ja-JP" sz="1000" b="1" dirty="0">
                          <a:latin typeface="+mn-ea"/>
                          <a:ea typeface="+mn-ea"/>
                        </a:rPr>
                        <a:t>R3</a:t>
                      </a:r>
                      <a:r>
                        <a:rPr kumimoji="1" lang="ja-JP" altLang="en-US" sz="1000" b="1" dirty="0">
                          <a:latin typeface="+mn-ea"/>
                          <a:ea typeface="+mn-ea"/>
                        </a:rPr>
                        <a:t>）</a:t>
                      </a:r>
                      <a:endParaRPr kumimoji="1" lang="en-US" altLang="ja-JP" sz="1000" b="1" dirty="0">
                        <a:latin typeface="+mn-ea"/>
                        <a:ea typeface="+mn-ea"/>
                      </a:endParaRPr>
                    </a:p>
                    <a:p>
                      <a:pPr algn="ctr"/>
                      <a:r>
                        <a:rPr kumimoji="1" lang="ja-JP" altLang="en-US" sz="1050" b="1" dirty="0">
                          <a:latin typeface="+mn-ea"/>
                          <a:ea typeface="+mn-ea"/>
                        </a:rPr>
                        <a:t>＜人口</a:t>
                      </a:r>
                      <a:r>
                        <a:rPr kumimoji="1" lang="en-US" altLang="ja-JP" sz="1050" b="1" dirty="0">
                          <a:latin typeface="+mn-ea"/>
                          <a:ea typeface="+mn-ea"/>
                        </a:rPr>
                        <a:t>10</a:t>
                      </a:r>
                      <a:r>
                        <a:rPr kumimoji="1" lang="ja-JP" altLang="en-US" sz="1050" b="1" dirty="0">
                          <a:latin typeface="+mn-ea"/>
                          <a:ea typeface="+mn-ea"/>
                        </a:rPr>
                        <a:t>万対＞</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50" b="1" dirty="0">
                          <a:solidFill>
                            <a:schemeClr val="tx1"/>
                          </a:solidFill>
                          <a:latin typeface="+mn-ea"/>
                          <a:ea typeface="+mn-ea"/>
                        </a:rPr>
                        <a:t>127.5</a:t>
                      </a:r>
                      <a:r>
                        <a:rPr kumimoji="1" lang="ja-JP" altLang="en-US" sz="1050" b="1" dirty="0">
                          <a:solidFill>
                            <a:schemeClr val="tx1"/>
                          </a:solidFill>
                          <a:latin typeface="+mn-ea"/>
                          <a:ea typeface="+mn-ea"/>
                        </a:rPr>
                        <a:t>人（</a:t>
                      </a:r>
                      <a:r>
                        <a:rPr kumimoji="1" lang="en-US" altLang="ja-JP" sz="1050" b="1" dirty="0">
                          <a:solidFill>
                            <a:schemeClr val="tx1"/>
                          </a:solidFill>
                          <a:latin typeface="+mn-ea"/>
                          <a:ea typeface="+mn-ea"/>
                        </a:rPr>
                        <a:t>R4</a:t>
                      </a:r>
                      <a:r>
                        <a:rPr kumimoji="1" lang="ja-JP" altLang="en-US" sz="1050" b="1" dirty="0">
                          <a:solidFill>
                            <a:schemeClr val="tx1"/>
                          </a:solidFill>
                          <a:latin typeface="+mn-ea"/>
                          <a:ea typeface="+mn-ea"/>
                        </a:rPr>
                        <a:t>）</a:t>
                      </a:r>
                      <a:r>
                        <a:rPr kumimoji="1" lang="ja-JP" altLang="en-US" sz="1050" b="0" dirty="0">
                          <a:solidFill>
                            <a:schemeClr val="tx1"/>
                          </a:solidFill>
                          <a:effectLst/>
                          <a:latin typeface="+mn-ea"/>
                          <a:ea typeface="+mn-ea"/>
                        </a:rPr>
                        <a:t>［○］</a:t>
                      </a:r>
                      <a:endParaRPr kumimoji="1" lang="ja-JP" altLang="en-US" sz="1050" b="0" dirty="0">
                        <a:solidFill>
                          <a:schemeClr val="tx1"/>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050" b="1" dirty="0">
                          <a:solidFill>
                            <a:schemeClr val="tx1"/>
                          </a:solidFill>
                          <a:effectLst/>
                          <a:latin typeface="+mn-ea"/>
                          <a:ea typeface="+mn-ea"/>
                          <a:cs typeface="HG丸ｺﾞｼｯｸM-PRO"/>
                        </a:rPr>
                        <a:t>減少</a:t>
                      </a:r>
                      <a:endParaRPr lang="en-US" altLang="zh-TW" sz="105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057636"/>
                  </a:ext>
                </a:extLst>
              </a:tr>
            </a:tbl>
          </a:graphicData>
        </a:graphic>
      </p:graphicFrame>
      <p:sp>
        <p:nvSpPr>
          <p:cNvPr id="14" name="角丸四角形 13"/>
          <p:cNvSpPr/>
          <p:nvPr/>
        </p:nvSpPr>
        <p:spPr>
          <a:xfrm>
            <a:off x="304490" y="1541034"/>
            <a:ext cx="9297020" cy="5147634"/>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129618"/>
            <a:ext cx="2088000" cy="504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19296" y="1129559"/>
            <a:ext cx="7073522" cy="504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けんしん（健診・がん検診）の受診率を上げます</a:t>
            </a:r>
          </a:p>
          <a:p>
            <a:pPr algn="ctr">
              <a:lnSpc>
                <a:spcPts val="2000"/>
              </a:lnSpc>
            </a:pPr>
            <a:r>
              <a:rPr kumimoji="1" lang="ja-JP" altLang="en-US" sz="1600" b="1" dirty="0">
                <a:solidFill>
                  <a:schemeClr val="tx1"/>
                </a:solidFill>
              </a:rPr>
              <a:t>～けんしんを受けましょう～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36</a:t>
            </a:fld>
            <a:endParaRPr kumimoji="1"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grpSp>
        <p:nvGrpSpPr>
          <p:cNvPr id="3" name="グループ化 2">
            <a:extLst>
              <a:ext uri="{FF2B5EF4-FFF2-40B4-BE49-F238E27FC236}">
                <a16:creationId xmlns:a16="http://schemas.microsoft.com/office/drawing/2014/main" id="{780988F6-114C-407B-9F07-A64DEC9C47F3}"/>
              </a:ext>
            </a:extLst>
          </p:cNvPr>
          <p:cNvGrpSpPr/>
          <p:nvPr/>
        </p:nvGrpSpPr>
        <p:grpSpPr>
          <a:xfrm>
            <a:off x="437676" y="6005761"/>
            <a:ext cx="9055141" cy="676679"/>
            <a:chOff x="357909" y="5806190"/>
            <a:chExt cx="9134909" cy="994301"/>
          </a:xfrm>
        </p:grpSpPr>
        <p:sp>
          <p:nvSpPr>
            <p:cNvPr id="16" name="角丸四角形 19">
              <a:extLst>
                <a:ext uri="{FF2B5EF4-FFF2-40B4-BE49-F238E27FC236}">
                  <a16:creationId xmlns:a16="http://schemas.microsoft.com/office/drawing/2014/main" id="{023A6160-8CC7-4472-8E0F-301E9BCB934B}"/>
                </a:ext>
              </a:extLst>
            </p:cNvPr>
            <p:cNvSpPr/>
            <p:nvPr/>
          </p:nvSpPr>
          <p:spPr>
            <a:xfrm>
              <a:off x="357909" y="5806190"/>
              <a:ext cx="1080232" cy="986168"/>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400" b="1" dirty="0">
                  <a:solidFill>
                    <a:schemeClr val="bg1"/>
                  </a:solidFill>
                </a:rPr>
                <a:t>現状</a:t>
              </a:r>
              <a:r>
                <a:rPr kumimoji="1" lang="ja-JP" altLang="en-US" sz="1400" baseline="0" dirty="0">
                  <a:latin typeface="+mn-ea"/>
                  <a:ea typeface="+mn-ea"/>
                </a:rPr>
                <a:t>･</a:t>
              </a:r>
              <a:r>
                <a:rPr kumimoji="1" lang="ja-JP" altLang="en-US" sz="1400" b="1" dirty="0">
                  <a:solidFill>
                    <a:schemeClr val="bg1"/>
                  </a:solidFill>
                </a:rPr>
                <a:t>課題</a:t>
              </a:r>
              <a:endParaRPr kumimoji="1" lang="en-US" altLang="ja-JP" sz="14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0">
              <a:extLst>
                <a:ext uri="{FF2B5EF4-FFF2-40B4-BE49-F238E27FC236}">
                  <a16:creationId xmlns:a16="http://schemas.microsoft.com/office/drawing/2014/main" id="{B0D00279-E093-4BED-BF57-184039BF0B6B}"/>
                </a:ext>
              </a:extLst>
            </p:cNvPr>
            <p:cNvSpPr/>
            <p:nvPr/>
          </p:nvSpPr>
          <p:spPr>
            <a:xfrm>
              <a:off x="1438141" y="5814323"/>
              <a:ext cx="8054677" cy="986168"/>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000" b="1" baseline="0" dirty="0">
                  <a:solidFill>
                    <a:schemeClr val="tx1"/>
                  </a:solidFill>
                  <a:latin typeface="+mn-ea"/>
                  <a:ea typeface="+mn-ea"/>
                </a:rPr>
                <a:t>◆ 特定健診及びがん検診受診率は向上していますが、全国比較では低位にあります。 </a:t>
              </a:r>
              <a:endParaRPr kumimoji="1" lang="en-US" altLang="ja-JP" sz="1000" b="1" baseline="0" dirty="0">
                <a:solidFill>
                  <a:schemeClr val="tx1"/>
                </a:solidFill>
                <a:latin typeface="+mn-ea"/>
                <a:ea typeface="+mn-ea"/>
              </a:endParaRPr>
            </a:p>
            <a:p>
              <a:pPr marL="174625" indent="-174625">
                <a:lnSpc>
                  <a:spcPct val="100000"/>
                </a:lnSpc>
              </a:pPr>
              <a:r>
                <a:rPr kumimoji="1" lang="ja-JP" altLang="en-US" sz="1000" b="1" baseline="0" dirty="0">
                  <a:solidFill>
                    <a:schemeClr val="tx1"/>
                  </a:solidFill>
                  <a:latin typeface="+mn-ea"/>
                  <a:ea typeface="+mn-ea"/>
                </a:rPr>
                <a:t>◆ メタボリックシンドロームの該当者の割合は、全国と比べて低くなっています</a:t>
              </a:r>
              <a:r>
                <a:rPr kumimoji="1" lang="ja-JP" altLang="en-US" sz="1000" b="1" dirty="0">
                  <a:solidFill>
                    <a:schemeClr val="tx1"/>
                  </a:solidFill>
                  <a:latin typeface="+mn-ea"/>
                </a:rPr>
                <a:t>が</a:t>
              </a:r>
              <a:r>
                <a:rPr kumimoji="1" lang="ja-JP" altLang="en-US" sz="1000" b="1" baseline="0" dirty="0">
                  <a:solidFill>
                    <a:schemeClr val="tx1"/>
                  </a:solidFill>
                  <a:latin typeface="+mn-ea"/>
                  <a:ea typeface="+mn-ea"/>
                </a:rPr>
                <a:t>、該当者や予備群の人数は、増加傾向にあります。</a:t>
              </a:r>
              <a:endParaRPr kumimoji="1" lang="en-US" altLang="ja-JP" sz="1000" b="1" baseline="0" dirty="0">
                <a:solidFill>
                  <a:schemeClr val="tx1"/>
                </a:solidFill>
                <a:latin typeface="+mn-ea"/>
                <a:ea typeface="+mn-ea"/>
              </a:endParaRPr>
            </a:p>
            <a:p>
              <a:pPr marL="174625" indent="-174625">
                <a:lnSpc>
                  <a:spcPct val="100000"/>
                </a:lnSpc>
              </a:pPr>
              <a:r>
                <a:rPr kumimoji="1" lang="ja-JP" altLang="en-US" sz="1000" b="1" dirty="0">
                  <a:solidFill>
                    <a:schemeClr val="tx1"/>
                  </a:solidFill>
                  <a:latin typeface="+mn-ea"/>
                </a:rPr>
                <a:t>◆ けんしんの実施主体である医療保険者とともに、受診率向上に向けた取組みを強化し、生活習慣病の早期発見・早期治療へつなげていくことが必要です。</a:t>
              </a:r>
              <a:endParaRPr kumimoji="1" lang="ja-JP" altLang="en-US" sz="1000" b="1" baseline="0" dirty="0">
                <a:solidFill>
                  <a:schemeClr val="tx1"/>
                </a:solidFill>
                <a:latin typeface="+mn-ea"/>
                <a:ea typeface="+mn-ea"/>
              </a:endParaRPr>
            </a:p>
          </p:txBody>
        </p:sp>
      </p:grpSp>
      <p:sp>
        <p:nvSpPr>
          <p:cNvPr id="23" name="角丸四角形 47">
            <a:extLst>
              <a:ext uri="{FF2B5EF4-FFF2-40B4-BE49-F238E27FC236}">
                <a16:creationId xmlns:a16="http://schemas.microsoft.com/office/drawing/2014/main" id="{F3B58CCA-6CA8-4DE6-9FF5-84D8FF28E9EF}"/>
              </a:ext>
            </a:extLst>
          </p:cNvPr>
          <p:cNvSpPr/>
          <p:nvPr/>
        </p:nvSpPr>
        <p:spPr>
          <a:xfrm>
            <a:off x="7711218" y="1872143"/>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7013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67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280465730"/>
              </p:ext>
            </p:extLst>
          </p:nvPr>
        </p:nvGraphicFramePr>
        <p:xfrm>
          <a:off x="465145" y="295898"/>
          <a:ext cx="8928000" cy="642494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424942">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けんしん受診率向上に向けた取組み</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■精度管理センター事業を通じて、個別受診勧奨実施に向けた助言等による支援を実施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アスマイルにおいて、国保会員を対象に、特定健診受診者へのインセンティブを付与</a:t>
                      </a:r>
                      <a:endParaRPr kumimoji="1" lang="en-US" altLang="ja-JP" sz="1100" b="1"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■中小企業経営者、労務管理者を対象とした「健康経営セミナー」（全</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回・会場、オンラインのハイブリット開催）を開催うち</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回を「生活習慣病の重症化予防」をテーマに実施</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第</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8/5</a:t>
                      </a:r>
                      <a:r>
                        <a:rPr kumimoji="1" lang="ja-JP" altLang="en-US" sz="1100" b="0" baseline="0" dirty="0">
                          <a:solidFill>
                            <a:schemeClr val="tx1"/>
                          </a:solidFill>
                          <a:latin typeface="+mn-ea"/>
                          <a:ea typeface="+mn-ea"/>
                        </a:rPr>
                        <a:t>開催　</a:t>
                      </a:r>
                      <a:r>
                        <a:rPr kumimoji="1" lang="en-US" altLang="ja-JP" sz="1100" b="0" baseline="0" dirty="0">
                          <a:solidFill>
                            <a:schemeClr val="tx1"/>
                          </a:solidFill>
                          <a:latin typeface="+mn-ea"/>
                          <a:ea typeface="+mn-ea"/>
                        </a:rPr>
                        <a:t>362</a:t>
                      </a:r>
                      <a:r>
                        <a:rPr kumimoji="1" lang="ja-JP" altLang="en-US" sz="1100" b="0" baseline="0" dirty="0">
                          <a:solidFill>
                            <a:schemeClr val="tx1"/>
                          </a:solidFill>
                          <a:latin typeface="+mn-ea"/>
                          <a:ea typeface="+mn-ea"/>
                        </a:rPr>
                        <a:t>人参加、第</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9/30</a:t>
                      </a:r>
                      <a:r>
                        <a:rPr kumimoji="1" lang="ja-JP" altLang="en-US" sz="1100" b="0" baseline="0" dirty="0">
                          <a:solidFill>
                            <a:schemeClr val="tx1"/>
                          </a:solidFill>
                          <a:latin typeface="+mn-ea"/>
                          <a:ea typeface="+mn-ea"/>
                        </a:rPr>
                        <a:t>開催　</a:t>
                      </a:r>
                      <a:r>
                        <a:rPr kumimoji="1" lang="en-US" altLang="ja-JP" sz="1100" b="0" baseline="0" dirty="0">
                          <a:solidFill>
                            <a:schemeClr val="tx1"/>
                          </a:solidFill>
                          <a:latin typeface="+mn-ea"/>
                          <a:ea typeface="+mn-ea"/>
                        </a:rPr>
                        <a:t>439</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indent="-174625">
                        <a:lnSpc>
                          <a:spcPct val="100000"/>
                        </a:lnSpc>
                      </a:pP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i="0" u="sng" baseline="0" dirty="0">
                          <a:solidFill>
                            <a:schemeClr val="tx1"/>
                          </a:solidFill>
                          <a:latin typeface="+mn-ea"/>
                          <a:ea typeface="+mn-ea"/>
                        </a:rPr>
                        <a:t>特定健診の受診促進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■医師会との連携による、かかりつけ医による未受診者に対する特定健診受診勧奨の推進</a:t>
                      </a:r>
                      <a:r>
                        <a:rPr kumimoji="1" lang="en-US" altLang="ja-JP" sz="1100" b="0" baseline="0" dirty="0">
                          <a:solidFill>
                            <a:schemeClr val="tx1"/>
                          </a:solidFill>
                          <a:latin typeface="+mn-ea"/>
                          <a:ea typeface="+mn-ea"/>
                        </a:rPr>
                        <a:t>【43</a:t>
                      </a:r>
                      <a:r>
                        <a:rPr kumimoji="1" lang="ja-JP" altLang="en-US" sz="1100" b="0" baseline="0" dirty="0">
                          <a:solidFill>
                            <a:schemeClr val="tx1"/>
                          </a:solidFill>
                          <a:latin typeface="+mn-ea"/>
                          <a:ea typeface="+mn-ea"/>
                        </a:rPr>
                        <a:t>市町村、モデル</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市</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■地域差見える化ツールの更新及びセミナーを実施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■保険者協議会（保険活動部会）開催の研修会において、事例を共有するシンポジウムを開催</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がん検診の受診促進</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■民間企業等（生命保険会社等）との連携により、がん検診受診推進員を養成し、がん検診の受診を推進</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　</a:t>
                      </a:r>
                      <a:r>
                        <a:rPr kumimoji="1" lang="en-US" altLang="ja-JP" sz="1100" b="0" strike="noStrike" baseline="0" dirty="0">
                          <a:solidFill>
                            <a:schemeClr val="tx1"/>
                          </a:solidFill>
                          <a:latin typeface="+mn-ea"/>
                          <a:ea typeface="+mn-ea"/>
                        </a:rPr>
                        <a:t>【</a:t>
                      </a:r>
                      <a:r>
                        <a:rPr kumimoji="1" lang="ja-JP" altLang="en-US" sz="1100" b="0" strike="noStrike" baseline="0" dirty="0">
                          <a:solidFill>
                            <a:schemeClr val="tx1"/>
                          </a:solidFill>
                          <a:latin typeface="+mn-ea"/>
                          <a:ea typeface="+mn-ea"/>
                        </a:rPr>
                        <a:t>養成企業数</a:t>
                      </a:r>
                      <a:r>
                        <a:rPr kumimoji="1" lang="en-US" altLang="ja-JP" sz="1100" b="0" strike="noStrike" baseline="0" dirty="0">
                          <a:solidFill>
                            <a:schemeClr val="tx1"/>
                          </a:solidFill>
                          <a:latin typeface="+mn-ea"/>
                          <a:ea typeface="+mn-ea"/>
                        </a:rPr>
                        <a:t>10</a:t>
                      </a:r>
                      <a:r>
                        <a:rPr kumimoji="1" lang="ja-JP" altLang="en-US" sz="1100" b="0" strike="noStrike" baseline="0" dirty="0">
                          <a:solidFill>
                            <a:schemeClr val="tx1"/>
                          </a:solidFill>
                          <a:latin typeface="+mn-ea"/>
                          <a:ea typeface="+mn-ea"/>
                        </a:rPr>
                        <a:t>社</a:t>
                      </a:r>
                      <a:r>
                        <a:rPr kumimoji="1" lang="en-US" altLang="ja-JP" sz="1100" b="0" strike="noStrike" baseline="0" dirty="0">
                          <a:solidFill>
                            <a:schemeClr val="tx1"/>
                          </a:solidFill>
                          <a:latin typeface="+mn-ea"/>
                          <a:ea typeface="+mn-ea"/>
                        </a:rPr>
                        <a:t>:15,380</a:t>
                      </a:r>
                      <a:r>
                        <a:rPr kumimoji="1" lang="ja-JP" altLang="en-US" sz="1100" b="0" strike="noStrike" baseline="0" dirty="0">
                          <a:solidFill>
                            <a:schemeClr val="tx1"/>
                          </a:solidFill>
                          <a:latin typeface="+mn-ea"/>
                          <a:ea typeface="+mn-ea"/>
                        </a:rPr>
                        <a:t>人</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■がん検診と特定健診の同時受診等、身近に受診できる機会を創出</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実施市町村数</a:t>
                      </a:r>
                      <a:r>
                        <a:rPr kumimoji="1" lang="en-US" altLang="ja-JP" sz="1100" b="0" baseline="0" dirty="0">
                          <a:solidFill>
                            <a:schemeClr val="tx1"/>
                          </a:solidFill>
                          <a:latin typeface="+mn-ea"/>
                          <a:ea typeface="+mn-ea"/>
                        </a:rPr>
                        <a:t>33</a:t>
                      </a:r>
                      <a:r>
                        <a:rPr kumimoji="1" lang="ja-JP" altLang="en-US" sz="1100" b="0" baseline="0" dirty="0">
                          <a:solidFill>
                            <a:schemeClr val="tx1"/>
                          </a:solidFill>
                          <a:latin typeface="+mn-ea"/>
                          <a:ea typeface="+mn-ea"/>
                        </a:rPr>
                        <a:t>市町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協会けんぽ・大阪がん循環器病予防センター・市町村（３市）と連携し、被扶養者に大腸がん検診キットを配付。集団での特定健診と大腸がん検診を同時実施し、被扶養者の大腸がん検診受診促進事業を実施</a:t>
                      </a:r>
                      <a:r>
                        <a:rPr kumimoji="1" lang="en-US" altLang="ja-JP" sz="1100" b="0" baseline="0" dirty="0">
                          <a:solidFill>
                            <a:schemeClr val="tx1"/>
                          </a:solidFill>
                          <a:latin typeface="+mn-ea"/>
                          <a:ea typeface="+mn-ea"/>
                        </a:rPr>
                        <a:t>【R7</a:t>
                      </a:r>
                      <a:r>
                        <a:rPr kumimoji="1" lang="ja-JP" altLang="en-US" sz="1100" b="0" baseline="0" dirty="0">
                          <a:solidFill>
                            <a:schemeClr val="tx1"/>
                          </a:solidFill>
                          <a:latin typeface="+mn-ea"/>
                          <a:ea typeface="+mn-ea"/>
                        </a:rPr>
                        <a:t>年度：</a:t>
                      </a:r>
                      <a:r>
                        <a:rPr kumimoji="1" lang="en-US" altLang="ja-JP" sz="1100" b="0" baseline="0" dirty="0">
                          <a:solidFill>
                            <a:schemeClr val="tx1"/>
                          </a:solidFill>
                          <a:latin typeface="+mn-ea"/>
                          <a:ea typeface="+mn-ea"/>
                        </a:rPr>
                        <a:t>156</a:t>
                      </a:r>
                      <a:r>
                        <a:rPr kumimoji="1" lang="ja-JP" altLang="en-US" sz="1100" b="0" baseline="0" dirty="0">
                          <a:solidFill>
                            <a:schemeClr val="tx1"/>
                          </a:solidFill>
                          <a:latin typeface="+mn-ea"/>
                          <a:ea typeface="+mn-ea"/>
                        </a:rPr>
                        <a:t>人が受診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セレッソ大阪レディースデーにて、入場者２万人へのチラシ配付やブース出展、ハーフタイムにおけるピッチでの啓発等を実施（</a:t>
                      </a:r>
                      <a:r>
                        <a:rPr kumimoji="1" lang="en-US" altLang="ja-JP" sz="1100" b="1" baseline="0" dirty="0">
                          <a:solidFill>
                            <a:schemeClr val="tx1"/>
                          </a:solidFill>
                          <a:latin typeface="+mn-ea"/>
                          <a:ea typeface="+mn-ea"/>
                        </a:rPr>
                        <a:t>R7.9</a:t>
                      </a:r>
                      <a:r>
                        <a:rPr kumimoji="1" lang="ja-JP" altLang="en-US"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専門家やタレントを活用したイベント実施（令和</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110</a:t>
                      </a:r>
                      <a:r>
                        <a:rPr kumimoji="1" lang="ja-JP" altLang="en-US" sz="1100" b="1" baseline="0" dirty="0">
                          <a:solidFill>
                            <a:schemeClr val="tx1"/>
                          </a:solidFill>
                          <a:latin typeface="+mn-ea"/>
                          <a:ea typeface="+mn-ea"/>
                        </a:rPr>
                        <a:t>人）に併せ、新聞広告や府等の</a:t>
                      </a:r>
                      <a:r>
                        <a:rPr kumimoji="1" lang="en-US" altLang="ja-JP" sz="1100" b="1" baseline="0" dirty="0">
                          <a:solidFill>
                            <a:schemeClr val="tx1"/>
                          </a:solidFill>
                          <a:latin typeface="+mn-ea"/>
                          <a:ea typeface="+mn-ea"/>
                        </a:rPr>
                        <a:t>SNS</a:t>
                      </a:r>
                      <a:r>
                        <a:rPr kumimoji="1" lang="ja-JP" altLang="en-US" sz="1100" b="1" baseline="0" dirty="0">
                          <a:solidFill>
                            <a:schemeClr val="tx1"/>
                          </a:solidFill>
                          <a:latin typeface="+mn-ea"/>
                          <a:ea typeface="+mn-ea"/>
                        </a:rPr>
                        <a:t>にて啓発</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大阪公立大学と連携し、女子学生を対象に子宮頸がん検診の受診を促すとともに、がん検診の重要性について理解してもらう啓発事業を実施</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令和</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年度：</a:t>
                      </a:r>
                      <a:r>
                        <a:rPr kumimoji="1" lang="en-US" altLang="ja-JP" sz="1100" b="1" baseline="0" dirty="0">
                          <a:solidFill>
                            <a:schemeClr val="tx1"/>
                          </a:solidFill>
                          <a:latin typeface="+mn-ea"/>
                          <a:ea typeface="+mn-ea"/>
                        </a:rPr>
                        <a:t>45</a:t>
                      </a:r>
                      <a:r>
                        <a:rPr kumimoji="1" lang="ja-JP" altLang="en-US" sz="1100" b="1" baseline="0" dirty="0">
                          <a:solidFill>
                            <a:schemeClr val="tx1"/>
                          </a:solidFill>
                          <a:latin typeface="+mn-ea"/>
                          <a:ea typeface="+mn-ea"/>
                        </a:rPr>
                        <a:t>人受診</a:t>
                      </a:r>
                      <a:r>
                        <a:rPr kumimoji="1" lang="en-US" altLang="ja-JP" sz="1100" b="1" baseline="0" dirty="0">
                          <a:solidFill>
                            <a:schemeClr val="tx1"/>
                          </a:solidFill>
                          <a:latin typeface="+mn-ea"/>
                          <a:ea typeface="+mn-ea"/>
                        </a:rPr>
                        <a:t>】</a:t>
                      </a: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ライフステージや性差に応じた普及啓発</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■学校等における保健指導等の充実に係る啓発を実施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■市町村における乳幼児健診や学校等を活用した保健指導等の普及啓発を実施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■府保健所において、市町村における乳幼児健康診査事業の受診率や質の向上にかかる評価体制構築支援を実施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■女性及び子どもの健康づくりに関するリーフレットを作成し、「乳がんや子宮頸がんの検診の重要性」関する内容を記載</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■健活おおさか推進府民会議総会にて、参加会員および一般府民向けに「女性のライフコースアプローチ」に関する基調講演を実施（</a:t>
                      </a:r>
                      <a:r>
                        <a:rPr kumimoji="1" lang="en-US" altLang="ja-JP" sz="1100" b="0" baseline="0" dirty="0">
                          <a:solidFill>
                            <a:schemeClr val="tx1"/>
                          </a:solidFill>
                          <a:latin typeface="+mn-ea"/>
                          <a:ea typeface="+mn-ea"/>
                        </a:rPr>
                        <a:t>1/20</a:t>
                      </a:r>
                      <a:r>
                        <a:rPr kumimoji="1" lang="ja-JP" altLang="en-US" sz="1100" b="0" baseline="0" dirty="0">
                          <a:solidFill>
                            <a:schemeClr val="tx1"/>
                          </a:solidFill>
                          <a:latin typeface="+mn-ea"/>
                          <a:ea typeface="+mn-ea"/>
                        </a:rPr>
                        <a:t>）</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37</a:t>
            </a:fld>
            <a:endParaRPr kumimoji="1" lang="ja-JP" altLang="en-US"/>
          </a:p>
        </p:txBody>
      </p:sp>
      <p:sp>
        <p:nvSpPr>
          <p:cNvPr id="22" name="正方形/長方形 21">
            <a:extLst>
              <a:ext uri="{FF2B5EF4-FFF2-40B4-BE49-F238E27FC236}">
                <a16:creationId xmlns:a16="http://schemas.microsoft.com/office/drawing/2014/main" id="{9178FA1A-DF8B-4BD3-8BE5-8F9223DFD08D}"/>
              </a:ext>
            </a:extLst>
          </p:cNvPr>
          <p:cNvSpPr/>
          <p:nvPr/>
        </p:nvSpPr>
        <p:spPr>
          <a:xfrm>
            <a:off x="4169788" y="6562982"/>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700" b="1" dirty="0">
                <a:latin typeface="+mn-ea"/>
              </a:rPr>
              <a:t>がん検診にいこうキャンペーン</a:t>
            </a:r>
          </a:p>
        </p:txBody>
      </p:sp>
      <p:grpSp>
        <p:nvGrpSpPr>
          <p:cNvPr id="3" name="グループ化 2">
            <a:extLst>
              <a:ext uri="{FF2B5EF4-FFF2-40B4-BE49-F238E27FC236}">
                <a16:creationId xmlns:a16="http://schemas.microsoft.com/office/drawing/2014/main" id="{32A1C9EB-2684-463A-81A2-A0AE26AC5753}"/>
              </a:ext>
            </a:extLst>
          </p:cNvPr>
          <p:cNvGrpSpPr/>
          <p:nvPr/>
        </p:nvGrpSpPr>
        <p:grpSpPr>
          <a:xfrm>
            <a:off x="1729375" y="5481185"/>
            <a:ext cx="7399874" cy="1239655"/>
            <a:chOff x="1586801" y="5582897"/>
            <a:chExt cx="7399874" cy="1239655"/>
          </a:xfrm>
        </p:grpSpPr>
        <p:pic>
          <p:nvPicPr>
            <p:cNvPr id="11" name="図 10">
              <a:extLst>
                <a:ext uri="{FF2B5EF4-FFF2-40B4-BE49-F238E27FC236}">
                  <a16:creationId xmlns:a16="http://schemas.microsoft.com/office/drawing/2014/main" id="{6C9E6A42-8C78-4710-96CC-C0C98CFEB5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39151" y="5582897"/>
              <a:ext cx="1388754" cy="1043236"/>
            </a:xfrm>
            <a:prstGeom prst="rect">
              <a:avLst/>
            </a:prstGeom>
          </p:spPr>
        </p:pic>
        <p:pic>
          <p:nvPicPr>
            <p:cNvPr id="13" name="図 12">
              <a:extLst>
                <a:ext uri="{FF2B5EF4-FFF2-40B4-BE49-F238E27FC236}">
                  <a16:creationId xmlns:a16="http://schemas.microsoft.com/office/drawing/2014/main" id="{C01BAF70-C788-4210-94F1-764512B0CB6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28972" y="5709330"/>
              <a:ext cx="639469" cy="903911"/>
            </a:xfrm>
            <a:prstGeom prst="rect">
              <a:avLst/>
            </a:prstGeom>
          </p:spPr>
        </p:pic>
        <p:pic>
          <p:nvPicPr>
            <p:cNvPr id="20" name="図 19">
              <a:extLst>
                <a:ext uri="{FF2B5EF4-FFF2-40B4-BE49-F238E27FC236}">
                  <a16:creationId xmlns:a16="http://schemas.microsoft.com/office/drawing/2014/main" id="{C8E0DBDC-F5DC-4D5E-88EE-A4B22984764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31700" y="5627925"/>
              <a:ext cx="697322" cy="987011"/>
            </a:xfrm>
            <a:prstGeom prst="rect">
              <a:avLst/>
            </a:prstGeom>
          </p:spPr>
        </p:pic>
        <p:sp>
          <p:nvSpPr>
            <p:cNvPr id="21" name="正方形/長方形 20">
              <a:extLst>
                <a:ext uri="{FF2B5EF4-FFF2-40B4-BE49-F238E27FC236}">
                  <a16:creationId xmlns:a16="http://schemas.microsoft.com/office/drawing/2014/main" id="{661EFA7B-16EA-448F-809A-54B384800B26}"/>
                </a:ext>
              </a:extLst>
            </p:cNvPr>
            <p:cNvSpPr/>
            <p:nvPr/>
          </p:nvSpPr>
          <p:spPr>
            <a:xfrm>
              <a:off x="6774047" y="6656121"/>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700" b="1" dirty="0">
                  <a:latin typeface="+mn-ea"/>
                </a:rPr>
                <a:t>大阪公立大学での子宮頸がん検診啓発チラシ</a:t>
              </a:r>
            </a:p>
          </p:txBody>
        </p:sp>
        <p:sp>
          <p:nvSpPr>
            <p:cNvPr id="23" name="正方形/長方形 22">
              <a:extLst>
                <a:ext uri="{FF2B5EF4-FFF2-40B4-BE49-F238E27FC236}">
                  <a16:creationId xmlns:a16="http://schemas.microsoft.com/office/drawing/2014/main" id="{3F4AA2E0-9419-4E83-AB94-4D1DF14FE8F5}"/>
                </a:ext>
              </a:extLst>
            </p:cNvPr>
            <p:cNvSpPr/>
            <p:nvPr/>
          </p:nvSpPr>
          <p:spPr>
            <a:xfrm>
              <a:off x="1586801" y="6642633"/>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700" b="1" dirty="0">
                  <a:latin typeface="+mn-ea"/>
                </a:rPr>
                <a:t>連携企業によるがん検診の普及チラシ</a:t>
              </a:r>
            </a:p>
          </p:txBody>
        </p:sp>
      </p:grpSp>
    </p:spTree>
    <p:extLst>
      <p:ext uri="{BB962C8B-B14F-4D97-AF65-F5344CB8AC3E}">
        <p14:creationId xmlns:p14="http://schemas.microsoft.com/office/powerpoint/2010/main" val="326836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290208695"/>
              </p:ext>
            </p:extLst>
          </p:nvPr>
        </p:nvGraphicFramePr>
        <p:xfrm>
          <a:off x="468793" y="2260687"/>
          <a:ext cx="8928000" cy="31255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406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trike="noStrike" baseline="0" dirty="0">
                          <a:solidFill>
                            <a:schemeClr val="bg1"/>
                          </a:solidFill>
                          <a:latin typeface="+mn-ea"/>
                          <a:ea typeface="+mn-ea"/>
                        </a:rPr>
                        <a:t>課題・必要な取組み</a:t>
                      </a:r>
                      <a:endParaRPr kumimoji="1" lang="en-US" altLang="ja-JP" sz="1600" b="1" strike="noStrike"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u="none" baseline="0" dirty="0">
                          <a:solidFill>
                            <a:schemeClr val="tx1"/>
                          </a:solidFill>
                          <a:latin typeface="+mn-ea"/>
                          <a:ea typeface="+mn-ea"/>
                        </a:rPr>
                        <a:t>《</a:t>
                      </a:r>
                      <a:r>
                        <a:rPr kumimoji="1" lang="ja-JP" altLang="en-US" sz="1100" b="0" u="sng" baseline="0" dirty="0">
                          <a:solidFill>
                            <a:schemeClr val="tx1"/>
                          </a:solidFill>
                          <a:latin typeface="+mn-ea"/>
                          <a:ea typeface="+mn-ea"/>
                        </a:rPr>
                        <a:t>共通</a:t>
                      </a:r>
                      <a:r>
                        <a:rPr kumimoji="1" lang="en-US" altLang="ja-JP" sz="1100" b="0" u="none"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全国と比して低位にある「けんしん受診率」の向上</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けんしん受診率向上に向けた取組み</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事業者から保険者に対する、労働安全衛生法に基づく定期健康診断等の結果の提供促進</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u="none" baseline="0" dirty="0">
                          <a:solidFill>
                            <a:schemeClr val="tx1"/>
                          </a:solidFill>
                          <a:latin typeface="+mn-ea"/>
                          <a:ea typeface="+mn-ea"/>
                        </a:rPr>
                        <a:t>《</a:t>
                      </a:r>
                      <a:r>
                        <a:rPr kumimoji="1" lang="ja-JP" altLang="en-US" sz="1100" b="0" i="0" u="sng" baseline="0" dirty="0">
                          <a:solidFill>
                            <a:schemeClr val="tx1"/>
                          </a:solidFill>
                          <a:latin typeface="+mn-ea"/>
                          <a:ea typeface="+mn-ea"/>
                        </a:rPr>
                        <a:t>特定健診の受診促進</a:t>
                      </a:r>
                      <a:r>
                        <a:rPr kumimoji="1" lang="en-US" altLang="ja-JP" sz="1100" b="0"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■各保険者での事例共有の検討</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baseline="0" dirty="0">
                          <a:solidFill>
                            <a:schemeClr val="tx1"/>
                          </a:solidFill>
                          <a:latin typeface="+mn-ea"/>
                          <a:ea typeface="+mn-ea"/>
                        </a:rPr>
                        <a:t>《</a:t>
                      </a:r>
                      <a:r>
                        <a:rPr kumimoji="1" lang="ja-JP" altLang="en-US" sz="1100" b="0" u="sng" baseline="0" dirty="0">
                          <a:solidFill>
                            <a:schemeClr val="tx1"/>
                          </a:solidFill>
                          <a:latin typeface="+mn-ea"/>
                          <a:ea typeface="+mn-ea"/>
                        </a:rPr>
                        <a:t>がん検診の受診促進</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■民間企業等との連携による職域等におけるがん検診の受診促進</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身近に受診できる機会創出を通じた「がん検診」の受診促進</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ライフステージや性差に応じた普及啓発</a:t>
                      </a:r>
                      <a:r>
                        <a:rPr kumimoji="1" lang="en-US" altLang="ja-JP" sz="110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■学校等における保健指導等の充実</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■市町村における乳幼児健康診査受診の保護者や学生等を対象としたライフコース・ヘルスケアについて、普及啓発の機会の拡大を働きかける。</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rgbClr val="00B0F0"/>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38</a:t>
            </a:fld>
            <a:endParaRPr kumimoji="1" lang="ja-JP" altLang="en-US"/>
          </a:p>
        </p:txBody>
      </p:sp>
      <p:graphicFrame>
        <p:nvGraphicFramePr>
          <p:cNvPr id="3" name="表 2">
            <a:extLst>
              <a:ext uri="{FF2B5EF4-FFF2-40B4-BE49-F238E27FC236}">
                <a16:creationId xmlns:a16="http://schemas.microsoft.com/office/drawing/2014/main" id="{C1470894-5E83-43ED-A5CA-70113D9ECF14}"/>
              </a:ext>
            </a:extLst>
          </p:cNvPr>
          <p:cNvGraphicFramePr>
            <a:graphicFrameLocks noGrp="1"/>
          </p:cNvGraphicFramePr>
          <p:nvPr>
            <p:extLst>
              <p:ext uri="{D42A27DB-BD31-4B8C-83A1-F6EECF244321}">
                <p14:modId xmlns:p14="http://schemas.microsoft.com/office/powerpoint/2010/main" val="3342916698"/>
              </p:ext>
            </p:extLst>
          </p:nvPr>
        </p:nvGraphicFramePr>
        <p:xfrm>
          <a:off x="468793" y="314130"/>
          <a:ext cx="8928000" cy="19520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971994172"/>
                    </a:ext>
                  </a:extLst>
                </a:gridCol>
                <a:gridCol w="7920000">
                  <a:extLst>
                    <a:ext uri="{9D8B030D-6E8A-4147-A177-3AD203B41FA5}">
                      <a16:colId xmlns:a16="http://schemas.microsoft.com/office/drawing/2014/main" val="4264094529"/>
                    </a:ext>
                  </a:extLst>
                </a:gridCol>
              </a:tblGrid>
              <a:tr h="1424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7</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がん検診精度管理委託事業（</a:t>
                      </a:r>
                      <a:r>
                        <a:rPr kumimoji="1" lang="en-US" altLang="ja-JP" sz="1100" b="0" baseline="0" dirty="0">
                          <a:solidFill>
                            <a:schemeClr val="tx1"/>
                          </a:solidFill>
                          <a:latin typeface="+mn-ea"/>
                          <a:ea typeface="+mn-ea"/>
                        </a:rPr>
                        <a:t>57,354</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組織型検診体制推進事業（</a:t>
                      </a:r>
                      <a:r>
                        <a:rPr kumimoji="1" lang="en-US" altLang="ja-JP" sz="1100" b="0" baseline="0" dirty="0">
                          <a:solidFill>
                            <a:schemeClr val="tx1"/>
                          </a:solidFill>
                          <a:latin typeface="+mn-ea"/>
                          <a:ea typeface="+mn-ea"/>
                        </a:rPr>
                        <a:t>11,584</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健康づくり支援プラットフォーム整備等事業費（</a:t>
                      </a:r>
                      <a:r>
                        <a:rPr kumimoji="1" lang="en-US" altLang="ja-JP" sz="1100" b="0" baseline="0" dirty="0">
                          <a:solidFill>
                            <a:schemeClr val="tx1"/>
                          </a:solidFill>
                          <a:latin typeface="+mn-ea"/>
                          <a:ea typeface="+mn-ea"/>
                        </a:rPr>
                        <a:t>569,840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職域の健康づくり推進事業（</a:t>
                      </a:r>
                      <a:r>
                        <a:rPr kumimoji="1" lang="en-US" altLang="ja-JP" sz="1100" b="0" baseline="0" dirty="0">
                          <a:solidFill>
                            <a:schemeClr val="tx1"/>
                          </a:solidFill>
                          <a:latin typeface="+mn-ea"/>
                          <a:ea typeface="+mn-ea"/>
                        </a:rPr>
                        <a:t>4,198</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特定健診受診率向上のための、地域と医師会との連携強化事業（</a:t>
                      </a:r>
                      <a:r>
                        <a:rPr kumimoji="1" lang="en-US" altLang="ja-JP" sz="1100" b="0" baseline="0" dirty="0">
                          <a:solidFill>
                            <a:schemeClr val="tx1"/>
                          </a:solidFill>
                          <a:latin typeface="+mn-ea"/>
                          <a:ea typeface="+mn-ea"/>
                        </a:rPr>
                        <a:t>10,000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職域におけるがん検診の受診率向上事業（</a:t>
                      </a:r>
                      <a:r>
                        <a:rPr kumimoji="1" lang="en-US" altLang="ja-JP" sz="1100" b="0" baseline="0" dirty="0">
                          <a:solidFill>
                            <a:schemeClr val="tx1"/>
                          </a:solidFill>
                          <a:latin typeface="+mn-ea"/>
                          <a:ea typeface="+mn-ea"/>
                        </a:rPr>
                        <a:t>1,812</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がん検診普及事業（</a:t>
                      </a:r>
                      <a:r>
                        <a:rPr kumimoji="1" lang="en-US" altLang="ja-JP" sz="1100" b="0" strike="noStrike" baseline="0" dirty="0">
                          <a:solidFill>
                            <a:schemeClr val="tx1"/>
                          </a:solidFill>
                          <a:latin typeface="+mn-ea"/>
                          <a:ea typeface="+mn-ea"/>
                        </a:rPr>
                        <a:t>1,504</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がん検診受診促進事業（</a:t>
                      </a:r>
                      <a:r>
                        <a:rPr kumimoji="1" lang="en-US" altLang="ja-JP" sz="1100" b="0" baseline="0" dirty="0">
                          <a:solidFill>
                            <a:schemeClr val="tx1"/>
                          </a:solidFill>
                          <a:latin typeface="+mn-ea"/>
                          <a:ea typeface="+mn-ea"/>
                        </a:rPr>
                        <a:t>2,195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大阪府「がん検診に行こう！」キャンペーン実施事業（</a:t>
                      </a:r>
                      <a:r>
                        <a:rPr kumimoji="1" lang="en-US" altLang="ja-JP" sz="1100" b="0" baseline="0" dirty="0">
                          <a:solidFill>
                            <a:schemeClr val="tx1"/>
                          </a:solidFill>
                          <a:latin typeface="+mn-ea"/>
                          <a:ea typeface="+mn-ea"/>
                        </a:rPr>
                        <a:t>6,000</a:t>
                      </a:r>
                      <a:r>
                        <a:rPr kumimoji="1" lang="ja-JP" altLang="en-US" sz="1100" b="0" baseline="0" dirty="0">
                          <a:solidFill>
                            <a:schemeClr val="tx1"/>
                          </a:solidFill>
                          <a:latin typeface="+mn-ea"/>
                          <a:ea typeface="+mn-ea"/>
                        </a:rPr>
                        <a:t>千円）</a:t>
                      </a:r>
                    </a:p>
                    <a:p>
                      <a:pPr>
                        <a:lnSpc>
                          <a:spcPct val="100000"/>
                        </a:lnSpc>
                      </a:pPr>
                      <a:r>
                        <a:rPr kumimoji="1" lang="ja-JP" altLang="en-US" sz="1100" b="0" strike="noStrike" baseline="0" dirty="0">
                          <a:solidFill>
                            <a:schemeClr val="tx1"/>
                          </a:solidFill>
                          <a:latin typeface="+mn-ea"/>
                          <a:ea typeface="+mn-ea"/>
                        </a:rPr>
                        <a:t>健活会議連携推進事業（</a:t>
                      </a:r>
                      <a:r>
                        <a:rPr kumimoji="1" lang="en-US" altLang="ja-JP" sz="1100" b="0" strike="noStrike" baseline="0" dirty="0">
                          <a:solidFill>
                            <a:schemeClr val="tx1"/>
                          </a:solidFill>
                          <a:latin typeface="+mn-ea"/>
                          <a:ea typeface="+mn-ea"/>
                        </a:rPr>
                        <a:t>7,890</a:t>
                      </a:r>
                      <a:r>
                        <a:rPr kumimoji="1" lang="ja-JP" altLang="en-US" sz="1100" b="0" strike="noStrike" baseline="0" dirty="0">
                          <a:solidFill>
                            <a:schemeClr val="tx1"/>
                          </a:solidFill>
                          <a:latin typeface="+mn-ea"/>
                          <a:ea typeface="+mn-ea"/>
                        </a:rPr>
                        <a:t>千円）</a:t>
                      </a:r>
                    </a:p>
                    <a:p>
                      <a:pPr>
                        <a:lnSpc>
                          <a:spcPct val="100000"/>
                        </a:lnSpc>
                      </a:pPr>
                      <a:r>
                        <a:rPr kumimoji="1" lang="ja-JP" altLang="en-US" sz="1100" b="0" strike="noStrike" baseline="0" dirty="0">
                          <a:solidFill>
                            <a:schemeClr val="tx1"/>
                          </a:solidFill>
                          <a:latin typeface="+mn-ea"/>
                          <a:ea typeface="+mn-ea"/>
                        </a:rPr>
                        <a:t>健康づくり気運醸成事業（</a:t>
                      </a:r>
                      <a:r>
                        <a:rPr kumimoji="1" lang="en-US" altLang="ja-JP" sz="1100" b="0" strike="noStrike" baseline="0" dirty="0">
                          <a:solidFill>
                            <a:schemeClr val="tx1"/>
                          </a:solidFill>
                          <a:latin typeface="+mn-ea"/>
                          <a:ea typeface="+mn-ea"/>
                        </a:rPr>
                        <a:t>14,307</a:t>
                      </a:r>
                      <a:r>
                        <a:rPr kumimoji="1" lang="ja-JP" altLang="en-US" sz="1100" b="0" strike="noStrike"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332505"/>
                  </a:ext>
                </a:extLst>
              </a:tr>
            </a:tbl>
          </a:graphicData>
        </a:graphic>
      </p:graphicFrame>
    </p:spTree>
    <p:extLst>
      <p:ext uri="{BB962C8B-B14F-4D97-AF65-F5344CB8AC3E}">
        <p14:creationId xmlns:p14="http://schemas.microsoft.com/office/powerpoint/2010/main" val="110963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3147" y="225000"/>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441152246"/>
              </p:ext>
            </p:extLst>
          </p:nvPr>
        </p:nvGraphicFramePr>
        <p:xfrm>
          <a:off x="399244" y="583468"/>
          <a:ext cx="8928000" cy="507756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27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けんしん受診率向上に向けた取組み</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■精度管理センター事業で、本年度の成果を踏まえ、各市町村の状況に応じた啓発資材の作成支援や個別受診勧奨結果の効果検証のためのデータ分析等を継続実施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アスマイルにおいて、国保会員を対象に、特定健診受診者へインセンティブを付与</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u="sng"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i="0" u="sng" baseline="0" dirty="0">
                          <a:solidFill>
                            <a:schemeClr val="tx1"/>
                          </a:solidFill>
                          <a:latin typeface="+mn-ea"/>
                          <a:ea typeface="+mn-ea"/>
                        </a:rPr>
                        <a:t>特定健診の受診促進</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■地域職域連携推進事業の枠組を活用した健康診断等及び特定健康診査の実施に係る事業者と医療保険者の連携・協力の推進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■医師会との連携により、かかりつけ医による未受診者に対する特定健診・特定保健指導受診勧奨を推進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■市町村が効果的な施策の立案をツールの提供等にて支援</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■保険者協議会において、研修会や好事例の共有等を実施</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がん検診の受診促進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■民間企業等（生命保険会社等）と連携し、がん検診受診推進員を養成</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a:solidFill>
                            <a:schemeClr val="tx1"/>
                          </a:solidFill>
                          <a:latin typeface="+mn-ea"/>
                          <a:ea typeface="+mn-ea"/>
                        </a:rPr>
                        <a:t>■</a:t>
                      </a:r>
                      <a:r>
                        <a:rPr kumimoji="1" lang="ja-JP" altLang="en-US" sz="1100" b="0" baseline="0" dirty="0">
                          <a:solidFill>
                            <a:schemeClr val="tx1"/>
                          </a:solidFill>
                          <a:latin typeface="+mn-ea"/>
                          <a:ea typeface="+mn-ea"/>
                        </a:rPr>
                        <a:t>がん検診と特定健診の同時実施を行う市町村の把握</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特定健診と連携し、けんしんの受診を促進する</a:t>
                      </a:r>
                      <a:r>
                        <a:rPr kumimoji="1" lang="en-US" altLang="ja-JP" sz="1100" b="1" baseline="0" dirty="0">
                          <a:solidFill>
                            <a:schemeClr val="tx1"/>
                          </a:solidFill>
                          <a:latin typeface="+mn-ea"/>
                          <a:ea typeface="+mn-ea"/>
                        </a:rPr>
                        <a:t>PR</a:t>
                      </a:r>
                      <a:r>
                        <a:rPr kumimoji="1" lang="ja-JP" altLang="en-US" sz="1100" b="1" baseline="0" dirty="0">
                          <a:solidFill>
                            <a:schemeClr val="tx1"/>
                          </a:solidFill>
                          <a:latin typeface="+mn-ea"/>
                          <a:ea typeface="+mn-ea"/>
                        </a:rPr>
                        <a:t>イベントを実施するとともに、おおさか健活大使を活用した啓発を実施</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ライフステージや性差に応じた普及啓発</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■「成育医療等基本方針」に基づき府保健所の取組を通じて市町村の乳幼児健康診査の受診率や質の向上を図る</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■市町村における乳幼児健康診査受診の保護者や学生等を対象としたライフコース・ヘルスケアについて、普及啓発の機会の拡大を働きかける</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■産官学連携し、府民のけんしん受診につながる啓発を実施</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205645"/>
                  </a:ext>
                </a:extLst>
              </a:tr>
              <a:tr h="1007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a:t>
                      </a:r>
                      <a:r>
                        <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8</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がん検診精度管理委託事業（</a:t>
                      </a:r>
                      <a:r>
                        <a:rPr kumimoji="1" lang="en-US" altLang="ja-JP" sz="1100" baseline="0" dirty="0">
                          <a:solidFill>
                            <a:schemeClr val="tx1"/>
                          </a:solidFill>
                          <a:latin typeface="+mn-ea"/>
                          <a:ea typeface="+mn-ea"/>
                        </a:rPr>
                        <a:t>51,160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組織型検診体制推進事業（</a:t>
                      </a:r>
                      <a:r>
                        <a:rPr kumimoji="1" lang="en-US" altLang="ja-JP" sz="1100" baseline="0" dirty="0">
                          <a:solidFill>
                            <a:schemeClr val="tx1"/>
                          </a:solidFill>
                          <a:latin typeface="+mn-ea"/>
                          <a:ea typeface="+mn-ea"/>
                        </a:rPr>
                        <a:t>13,243</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特定健診受診率向上のための、地域と医師会との連携強化事業（</a:t>
                      </a:r>
                      <a:r>
                        <a:rPr kumimoji="1" lang="en-US" altLang="ja-JP" sz="1100" baseline="0" dirty="0">
                          <a:solidFill>
                            <a:schemeClr val="tx1"/>
                          </a:solidFill>
                          <a:latin typeface="+mn-ea"/>
                          <a:ea typeface="+mn-ea"/>
                        </a:rPr>
                        <a:t>10,000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がん検診普及事業（</a:t>
                      </a:r>
                      <a:r>
                        <a:rPr kumimoji="1" lang="en-US" altLang="ja-JP" sz="1100" baseline="0" dirty="0">
                          <a:solidFill>
                            <a:schemeClr val="tx1"/>
                          </a:solidFill>
                          <a:latin typeface="+mn-ea"/>
                          <a:ea typeface="+mn-ea"/>
                        </a:rPr>
                        <a:t>1,504</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万博レガシ</a:t>
                      </a: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を継承した健活１０プロモーション＜攻めの予防けんしん受診率向上事業＞（</a:t>
                      </a:r>
                      <a:r>
                        <a:rPr kumimoji="1" lang="en-US" altLang="ja-JP" sz="1100" baseline="0" dirty="0">
                          <a:solidFill>
                            <a:schemeClr val="tx1"/>
                          </a:solidFill>
                          <a:latin typeface="+mn-ea"/>
                          <a:ea typeface="+mn-ea"/>
                        </a:rPr>
                        <a:t>20,802</a:t>
                      </a:r>
                      <a:r>
                        <a:rPr kumimoji="1" lang="ja-JP" altLang="en-US" sz="110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新規</a:t>
                      </a:r>
                      <a:r>
                        <a:rPr kumimoji="1" lang="en-US" altLang="ja-JP" sz="1100" b="0" baseline="0" dirty="0">
                          <a:solidFill>
                            <a:schemeClr val="tx1"/>
                          </a:solidFill>
                          <a:latin typeface="+mn-ea"/>
                          <a:ea typeface="+mn-ea"/>
                        </a:rPr>
                        <a:t>】</a:t>
                      </a:r>
                      <a:endParaRPr kumimoji="1" lang="en-US" altLang="ja-JP" sz="1100" baseline="0" dirty="0">
                        <a:solidFill>
                          <a:schemeClr val="tx1"/>
                        </a:solidFill>
                        <a:latin typeface="+mn-ea"/>
                        <a:ea typeface="+mn-ea"/>
                      </a:endParaRPr>
                    </a:p>
                    <a:p>
                      <a:pPr>
                        <a:lnSpc>
                          <a:spcPct val="100000"/>
                        </a:lnSpc>
                      </a:pPr>
                      <a:r>
                        <a:rPr kumimoji="1" lang="ja-JP" altLang="en-US" sz="1100" b="0" strike="noStrike" baseline="0" dirty="0">
                          <a:solidFill>
                            <a:schemeClr val="tx1"/>
                          </a:solidFill>
                          <a:latin typeface="+mn-ea"/>
                          <a:ea typeface="+mn-ea"/>
                        </a:rPr>
                        <a:t>健活会議連携推進事業（</a:t>
                      </a:r>
                      <a:r>
                        <a:rPr kumimoji="1" lang="en-US" altLang="ja-JP" sz="1100" b="0" strike="noStrike" baseline="0" dirty="0">
                          <a:solidFill>
                            <a:schemeClr val="tx1"/>
                          </a:solidFill>
                          <a:latin typeface="+mn-ea"/>
                          <a:ea typeface="+mn-ea"/>
                        </a:rPr>
                        <a:t>7,890</a:t>
                      </a:r>
                      <a:r>
                        <a:rPr kumimoji="1" lang="ja-JP" altLang="en-US" sz="1100" b="0" strike="noStrike" baseline="0" dirty="0">
                          <a:solidFill>
                            <a:schemeClr val="tx1"/>
                          </a:solidFill>
                          <a:latin typeface="+mn-ea"/>
                          <a:ea typeface="+mn-ea"/>
                        </a:rPr>
                        <a:t>千円）</a:t>
                      </a:r>
                    </a:p>
                    <a:p>
                      <a:pPr>
                        <a:lnSpc>
                          <a:spcPct val="100000"/>
                        </a:lnSpc>
                      </a:pPr>
                      <a:r>
                        <a:rPr kumimoji="1" lang="ja-JP" altLang="en-US" sz="1100" b="0" strike="noStrike" baseline="0" dirty="0">
                          <a:solidFill>
                            <a:schemeClr val="tx1"/>
                          </a:solidFill>
                          <a:latin typeface="+mn-ea"/>
                          <a:ea typeface="+mn-ea"/>
                        </a:rPr>
                        <a:t>健康づくり気運醸成事業（</a:t>
                      </a:r>
                      <a:r>
                        <a:rPr kumimoji="1" lang="en-US" altLang="ja-JP" sz="1100" b="0" strike="noStrike" baseline="0" dirty="0">
                          <a:solidFill>
                            <a:schemeClr val="tx1"/>
                          </a:solidFill>
                          <a:latin typeface="+mn-ea"/>
                          <a:ea typeface="+mn-ea"/>
                        </a:rPr>
                        <a:t>4,132</a:t>
                      </a:r>
                      <a:r>
                        <a:rPr kumimoji="1" lang="ja-JP" altLang="en-US" sz="1100" b="0" strike="noStrike" baseline="0" dirty="0">
                          <a:solidFill>
                            <a:schemeClr val="tx1"/>
                          </a:solidFill>
                          <a:latin typeface="+mn-ea"/>
                          <a:ea typeface="+mn-ea"/>
                        </a:rPr>
                        <a:t>千円）</a:t>
                      </a:r>
                      <a:r>
                        <a:rPr kumimoji="1" lang="en-US" altLang="ja-JP" sz="1100" b="0" strike="noStrike" baseline="0" dirty="0">
                          <a:solidFill>
                            <a:schemeClr val="tx1"/>
                          </a:solidFill>
                          <a:latin typeface="+mn-ea"/>
                          <a:ea typeface="+mn-ea"/>
                        </a:rPr>
                        <a:t>【</a:t>
                      </a:r>
                      <a:r>
                        <a:rPr kumimoji="1" lang="ja-JP" altLang="en-US" sz="1100" b="0" strike="noStrike" baseline="0" dirty="0">
                          <a:solidFill>
                            <a:schemeClr val="tx1"/>
                          </a:solidFill>
                          <a:latin typeface="+mn-ea"/>
                          <a:ea typeface="+mn-ea"/>
                        </a:rPr>
                        <a:t>減額</a:t>
                      </a:r>
                      <a:r>
                        <a:rPr kumimoji="1" lang="en-US" altLang="ja-JP" sz="1100" b="0" strike="noStrike" baseline="0" dirty="0">
                          <a:solidFill>
                            <a:schemeClr val="tx1"/>
                          </a:solidFill>
                          <a:latin typeface="+mn-ea"/>
                          <a:ea typeface="+mn-ea"/>
                        </a:rPr>
                        <a:t>】</a:t>
                      </a:r>
                      <a:endParaRPr kumimoji="1" lang="ja-JP" altLang="en-US" sz="1100" b="0" strike="noStrike"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6778062"/>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39</a:t>
            </a:fld>
            <a:endParaRPr kumimoji="1" lang="ja-JP" altLang="en-US"/>
          </a:p>
        </p:txBody>
      </p:sp>
    </p:spTree>
    <p:extLst>
      <p:ext uri="{BB962C8B-B14F-4D97-AF65-F5344CB8AC3E}">
        <p14:creationId xmlns:p14="http://schemas.microsoft.com/office/powerpoint/2010/main" val="20693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45947" y="-239969"/>
            <a:ext cx="9711215" cy="70239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2</a:t>
            </a:r>
            <a:r>
              <a:rPr kumimoji="1" lang="ja-JP" altLang="en-US" sz="2000" b="1" dirty="0">
                <a:solidFill>
                  <a:schemeClr val="tx1"/>
                </a:solidFill>
                <a:latin typeface="Meiryo UI" panose="020B0604030504040204" pitchFamily="50" charset="-128"/>
                <a:ea typeface="Meiryo UI" panose="020B0604030504040204" pitchFamily="50" charset="-128"/>
              </a:rPr>
              <a:t>　生活習慣病の早期発見・重症化予防</a:t>
            </a:r>
          </a:p>
        </p:txBody>
      </p:sp>
      <p:sp>
        <p:nvSpPr>
          <p:cNvPr id="15" name="正方形/長方形 14"/>
          <p:cNvSpPr/>
          <p:nvPr/>
        </p:nvSpPr>
        <p:spPr>
          <a:xfrm>
            <a:off x="221454" y="594315"/>
            <a:ext cx="5400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a:t>
            </a:r>
            <a:r>
              <a:rPr kumimoji="1" lang="en-US" altLang="ja-JP" sz="2000" b="1" dirty="0">
                <a:ln w="0"/>
                <a:solidFill>
                  <a:schemeClr val="bg1"/>
                </a:solidFill>
                <a:effectLst>
                  <a:outerShdw blurRad="38100" dist="19050" dir="2700000" algn="tl" rotWithShape="0">
                    <a:schemeClr val="dk1">
                      <a:alpha val="40000"/>
                    </a:schemeClr>
                  </a:outerShdw>
                </a:effectLst>
              </a:rPr>
              <a:t>2</a:t>
            </a:r>
            <a:r>
              <a:rPr kumimoji="1" lang="ja-JP" altLang="en-US" sz="2000" b="1" dirty="0">
                <a:ln w="0"/>
                <a:solidFill>
                  <a:schemeClr val="bg1"/>
                </a:solidFill>
                <a:effectLst>
                  <a:outerShdw blurRad="38100" dist="19050" dir="2700000" algn="tl" rotWithShape="0">
                    <a:schemeClr val="dk1">
                      <a:alpha val="40000"/>
                    </a:schemeClr>
                  </a:outerShdw>
                </a:effectLst>
              </a:rPr>
              <a:t>）重症化予防</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P.85-86</a:t>
            </a:r>
          </a:p>
        </p:txBody>
      </p:sp>
      <p:sp>
        <p:nvSpPr>
          <p:cNvPr id="17" name="正方形/長方形 16"/>
          <p:cNvSpPr/>
          <p:nvPr/>
        </p:nvSpPr>
        <p:spPr>
          <a:xfrm>
            <a:off x="357909" y="1611382"/>
            <a:ext cx="3240000" cy="288000"/>
          </a:xfrm>
          <a:prstGeom prst="rect">
            <a:avLst/>
          </a:prstGeom>
        </p:spPr>
        <p:txBody>
          <a:bodyPr wrap="square" lIns="36000" tIns="72000" rIns="36000" bIns="36000" anchor="ctr">
            <a:noAutofit/>
          </a:bodyPr>
          <a:lstStyle/>
          <a:p>
            <a:r>
              <a:rPr lang="en-US" altLang="ja-JP" sz="1400" b="1" dirty="0">
                <a:latin typeface="+mn-ea"/>
              </a:rPr>
              <a:t>【</a:t>
            </a:r>
            <a:r>
              <a:rPr lang="ja-JP" altLang="en-US" sz="1400" b="1" dirty="0">
                <a:latin typeface="+mn-ea"/>
              </a:rPr>
              <a:t>府民の行動目標</a:t>
            </a:r>
            <a:r>
              <a:rPr lang="en-US" altLang="ja-JP" sz="1400" b="1" dirty="0">
                <a:latin typeface="+mn-ea"/>
              </a:rPr>
              <a:t>】</a:t>
            </a:r>
            <a:endParaRPr lang="ja-JP" altLang="en-US" sz="1400" b="1" dirty="0">
              <a:latin typeface="+mn-ea"/>
            </a:endParaRPr>
          </a:p>
        </p:txBody>
      </p:sp>
      <p:sp>
        <p:nvSpPr>
          <p:cNvPr id="18" name="正方形/長方形 17"/>
          <p:cNvSpPr/>
          <p:nvPr/>
        </p:nvSpPr>
        <p:spPr>
          <a:xfrm>
            <a:off x="496523" y="1791648"/>
            <a:ext cx="8856000" cy="504000"/>
          </a:xfrm>
          <a:prstGeom prst="rect">
            <a:avLst/>
          </a:prstGeom>
        </p:spPr>
        <p:txBody>
          <a:bodyPr wrap="square" lIns="36000" tIns="72000" rIns="36000" bIns="36000">
            <a:noAutofit/>
          </a:bodyPr>
          <a:lstStyle/>
          <a:p>
            <a:r>
              <a:rPr lang="ja-JP" altLang="en-US" sz="1100" b="1" dirty="0">
                <a:latin typeface="+mn-ea"/>
              </a:rPr>
              <a:t>▽けんしんの結果、疾患等（高血圧・メタボリックシンドローム・糖尿病・脂質異常症等）が見つかった場合、速やかに医療機</a:t>
            </a:r>
            <a:endParaRPr lang="en-US" altLang="ja-JP" sz="1100" b="1" dirty="0">
              <a:latin typeface="+mn-ea"/>
            </a:endParaRPr>
          </a:p>
          <a:p>
            <a:r>
              <a:rPr lang="ja-JP" altLang="en-US" sz="1100" b="1" dirty="0">
                <a:latin typeface="+mn-ea"/>
              </a:rPr>
              <a:t>　関を受診するとともに、疾患に応じて継続的な治療を受けます。</a:t>
            </a:r>
          </a:p>
        </p:txBody>
      </p:sp>
      <p:sp>
        <p:nvSpPr>
          <p:cNvPr id="24" name="正方形/長方形 23"/>
          <p:cNvSpPr/>
          <p:nvPr/>
        </p:nvSpPr>
        <p:spPr>
          <a:xfrm>
            <a:off x="357908" y="2141695"/>
            <a:ext cx="3240000" cy="288000"/>
          </a:xfrm>
          <a:prstGeom prst="rect">
            <a:avLst/>
          </a:prstGeom>
        </p:spPr>
        <p:txBody>
          <a:bodyPr wrap="square" lIns="36000" tIns="72000" rIns="36000" bIns="36000" anchor="ctr">
            <a:noAutofit/>
          </a:bodyPr>
          <a:lstStyle/>
          <a:p>
            <a:r>
              <a:rPr lang="en-US" altLang="ja-JP" sz="1400" b="1" dirty="0">
                <a:latin typeface="+mn-ea"/>
              </a:rPr>
              <a:t>【</a:t>
            </a:r>
            <a:r>
              <a:rPr lang="ja-JP" altLang="en-US" sz="1400" b="1" dirty="0">
                <a:latin typeface="+mn-ea"/>
              </a:rPr>
              <a:t>行政等が取り組む数値目標</a:t>
            </a:r>
            <a:r>
              <a:rPr lang="en-US" altLang="ja-JP" sz="1400" b="1" dirty="0">
                <a:latin typeface="+mn-ea"/>
              </a:rPr>
              <a:t>】</a:t>
            </a:r>
            <a:endParaRPr lang="ja-JP" altLang="en-US" sz="1400" b="1" dirty="0">
              <a:latin typeface="+mn-ea"/>
            </a:endParaRPr>
          </a:p>
        </p:txBody>
      </p:sp>
      <p:sp>
        <p:nvSpPr>
          <p:cNvPr id="14" name="角丸四角形 13"/>
          <p:cNvSpPr/>
          <p:nvPr/>
        </p:nvSpPr>
        <p:spPr>
          <a:xfrm>
            <a:off x="357909" y="1611382"/>
            <a:ext cx="9290884" cy="5055636"/>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077159"/>
            <a:ext cx="2088000" cy="504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66842" y="1063641"/>
            <a:ext cx="7056000" cy="504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生活習慣による疾患等</a:t>
            </a:r>
            <a:r>
              <a:rPr kumimoji="1" lang="ja-JP" altLang="en-US" sz="1400" b="1" dirty="0">
                <a:solidFill>
                  <a:schemeClr val="tx1"/>
                </a:solidFill>
              </a:rPr>
              <a:t>（高血圧、糖尿病等）</a:t>
            </a:r>
            <a:r>
              <a:rPr kumimoji="1" lang="ja-JP" altLang="en-US" sz="1600" b="1" dirty="0">
                <a:solidFill>
                  <a:schemeClr val="tx1"/>
                </a:solidFill>
              </a:rPr>
              <a:t>の未治療者の割合を減らします</a:t>
            </a:r>
          </a:p>
          <a:p>
            <a:pPr algn="ctr">
              <a:lnSpc>
                <a:spcPts val="2000"/>
              </a:lnSpc>
            </a:pPr>
            <a:r>
              <a:rPr kumimoji="1" lang="ja-JP" altLang="en-US" sz="1600" b="1" dirty="0">
                <a:solidFill>
                  <a:schemeClr val="tx1"/>
                </a:solidFill>
              </a:rPr>
              <a:t>～病気が見つかったらきちんと治療しましょう～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40</a:t>
            </a:fld>
            <a:endParaRPr kumimoji="1" lang="ja-JP" altLang="en-US"/>
          </a:p>
        </p:txBody>
      </p:sp>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3" name="角丸四角形 47">
            <a:extLst>
              <a:ext uri="{FF2B5EF4-FFF2-40B4-BE49-F238E27FC236}">
                <a16:creationId xmlns:a16="http://schemas.microsoft.com/office/drawing/2014/main" id="{B017ADA1-4A68-4E7D-AEDB-2D440ED81A5B}"/>
              </a:ext>
            </a:extLst>
          </p:cNvPr>
          <p:cNvSpPr/>
          <p:nvPr/>
        </p:nvSpPr>
        <p:spPr>
          <a:xfrm>
            <a:off x="8193943" y="1627892"/>
            <a:ext cx="1509470" cy="225741"/>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2620299791"/>
              </p:ext>
            </p:extLst>
          </p:nvPr>
        </p:nvGraphicFramePr>
        <p:xfrm>
          <a:off x="500956" y="2408668"/>
          <a:ext cx="9045065" cy="4168817"/>
        </p:xfrm>
        <a:graphic>
          <a:graphicData uri="http://schemas.openxmlformats.org/drawingml/2006/table">
            <a:tbl>
              <a:tblPr firstRow="1" firstCol="1" bandRow="1">
                <a:tableStyleId>{5C22544A-7EE6-4342-B048-85BDC9FD1C3A}</a:tableStyleId>
              </a:tblPr>
              <a:tblGrid>
                <a:gridCol w="370342">
                  <a:extLst>
                    <a:ext uri="{9D8B030D-6E8A-4147-A177-3AD203B41FA5}">
                      <a16:colId xmlns:a16="http://schemas.microsoft.com/office/drawing/2014/main" val="20000"/>
                    </a:ext>
                  </a:extLst>
                </a:gridCol>
                <a:gridCol w="3754121">
                  <a:extLst>
                    <a:ext uri="{9D8B030D-6E8A-4147-A177-3AD203B41FA5}">
                      <a16:colId xmlns:a16="http://schemas.microsoft.com/office/drawing/2014/main" val="20001"/>
                    </a:ext>
                  </a:extLst>
                </a:gridCol>
                <a:gridCol w="1853293">
                  <a:extLst>
                    <a:ext uri="{9D8B030D-6E8A-4147-A177-3AD203B41FA5}">
                      <a16:colId xmlns:a16="http://schemas.microsoft.com/office/drawing/2014/main" val="20002"/>
                    </a:ext>
                  </a:extLst>
                </a:gridCol>
                <a:gridCol w="1961688">
                  <a:extLst>
                    <a:ext uri="{9D8B030D-6E8A-4147-A177-3AD203B41FA5}">
                      <a16:colId xmlns:a16="http://schemas.microsoft.com/office/drawing/2014/main" val="2195206876"/>
                    </a:ext>
                  </a:extLst>
                </a:gridCol>
                <a:gridCol w="1105621">
                  <a:extLst>
                    <a:ext uri="{9D8B030D-6E8A-4147-A177-3AD203B41FA5}">
                      <a16:colId xmlns:a16="http://schemas.microsoft.com/office/drawing/2014/main" val="20003"/>
                    </a:ext>
                  </a:extLst>
                </a:gridCol>
              </a:tblGrid>
              <a:tr h="360165">
                <a:tc>
                  <a:txBody>
                    <a:bodyPr/>
                    <a:lstStyle/>
                    <a:p>
                      <a:pPr algn="ctr" fontAlgn="auto">
                        <a:lnSpc>
                          <a:spcPts val="1600"/>
                        </a:lnSpc>
                        <a:spcAft>
                          <a:spcPts val="0"/>
                        </a:spcAft>
                      </a:pPr>
                      <a:endParaRPr lang="ja-JP" sz="11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00" kern="100" dirty="0">
                          <a:effectLst/>
                          <a:latin typeface="+mn-ea"/>
                          <a:ea typeface="+mn-ea"/>
                        </a:rPr>
                        <a:t>項目</a:t>
                      </a:r>
                      <a:endParaRPr lang="ja-JP" altLang="en-US" sz="10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00" dirty="0">
                          <a:effectLst/>
                          <a:latin typeface="+mn-ea"/>
                          <a:ea typeface="+mn-ea"/>
                        </a:rPr>
                        <a:t>計画策定時の値</a:t>
                      </a:r>
                      <a:endParaRPr lang="ja-JP" sz="10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000" dirty="0">
                          <a:solidFill>
                            <a:schemeClr val="bg1"/>
                          </a:solidFill>
                          <a:effectLst/>
                          <a:latin typeface="+mn-ea"/>
                          <a:ea typeface="+mn-ea"/>
                          <a:cs typeface="HG丸ｺﾞｼｯｸM-PRO"/>
                        </a:rPr>
                        <a:t>現状値</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000" dirty="0">
                          <a:effectLst/>
                          <a:latin typeface="+mn-ea"/>
                          <a:ea typeface="+mn-ea"/>
                        </a:rPr>
                        <a:t>20</a:t>
                      </a:r>
                      <a:r>
                        <a:rPr lang="en-US" altLang="ja-JP" sz="1000" dirty="0">
                          <a:effectLst/>
                          <a:latin typeface="+mn-ea"/>
                          <a:ea typeface="+mn-ea"/>
                        </a:rPr>
                        <a:t>35</a:t>
                      </a:r>
                      <a:r>
                        <a:rPr lang="ja-JP" sz="1000" dirty="0">
                          <a:effectLst/>
                          <a:latin typeface="+mn-ea"/>
                          <a:ea typeface="+mn-ea"/>
                        </a:rPr>
                        <a:t>年度目標</a:t>
                      </a:r>
                      <a:r>
                        <a:rPr lang="ja-JP" altLang="en-US" sz="1000" dirty="0">
                          <a:effectLst/>
                          <a:latin typeface="+mn-ea"/>
                          <a:ea typeface="+mn-ea"/>
                        </a:rPr>
                        <a:t>値</a:t>
                      </a:r>
                      <a:endParaRPr lang="ja-JP" sz="10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34229">
                <a:tc>
                  <a:txBody>
                    <a:bodyPr/>
                    <a:lstStyle/>
                    <a:p>
                      <a:pPr algn="ctr" fontAlgn="auto">
                        <a:lnSpc>
                          <a:spcPts val="1600"/>
                        </a:lnSpc>
                        <a:spcAft>
                          <a:spcPts val="0"/>
                        </a:spcAft>
                      </a:pPr>
                      <a:r>
                        <a:rPr lang="en-US" altLang="ja-JP" sz="1100" dirty="0">
                          <a:solidFill>
                            <a:schemeClr val="bg1"/>
                          </a:solidFill>
                          <a:effectLst/>
                          <a:latin typeface="+mn-ea"/>
                          <a:ea typeface="+mn-ea"/>
                          <a:cs typeface="+mn-cs"/>
                        </a:rPr>
                        <a:t>25</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900" b="1" dirty="0">
                          <a:solidFill>
                            <a:schemeClr val="tx1"/>
                          </a:solidFill>
                          <a:effectLst/>
                          <a:latin typeface="+mn-ea"/>
                          <a:ea typeface="+mn-ea"/>
                        </a:rPr>
                        <a:t>特定保健指導の実施率の向上</a:t>
                      </a:r>
                      <a:r>
                        <a:rPr lang="en-US" altLang="ja-JP" sz="800" b="1" spc="-50" baseline="0" dirty="0">
                          <a:solidFill>
                            <a:schemeClr val="tx1"/>
                          </a:solidFill>
                          <a:effectLst/>
                          <a:latin typeface="+mn-ea"/>
                          <a:ea typeface="+mn-ea"/>
                        </a:rPr>
                        <a:t>【</a:t>
                      </a:r>
                      <a:r>
                        <a:rPr lang="ja-JP" altLang="en-US" sz="800" b="1" spc="-50" baseline="0" dirty="0">
                          <a:solidFill>
                            <a:schemeClr val="tx1"/>
                          </a:solidFill>
                          <a:effectLst/>
                          <a:latin typeface="+mn-ea"/>
                          <a:ea typeface="+mn-ea"/>
                        </a:rPr>
                        <a:t>特定健康診査・特定保健指導の実施状況</a:t>
                      </a:r>
                      <a:r>
                        <a:rPr lang="en-US" altLang="ja-JP" sz="800" b="1" spc="-50" baseline="0"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22.1</a:t>
                      </a:r>
                      <a:r>
                        <a:rPr lang="ja-JP" altLang="en-US" sz="900" b="1" dirty="0">
                          <a:solidFill>
                            <a:schemeClr val="tx1"/>
                          </a:solidFill>
                          <a:effectLst/>
                          <a:latin typeface="+mn-ea"/>
                          <a:ea typeface="+mn-ea"/>
                        </a:rPr>
                        <a:t>％</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R3</a:t>
                      </a:r>
                      <a:r>
                        <a:rPr lang="ja-JP" altLang="en-US" sz="800" b="1" dirty="0">
                          <a:solidFill>
                            <a:schemeClr val="tx1"/>
                          </a:solidFill>
                          <a:effectLst/>
                          <a:latin typeface="+mn-ea"/>
                          <a:ea typeface="+mn-ea"/>
                        </a:rPr>
                        <a:t>）</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900" b="1" dirty="0">
                          <a:solidFill>
                            <a:schemeClr val="tx1"/>
                          </a:solidFill>
                          <a:effectLst/>
                          <a:latin typeface="+mn-ea"/>
                          <a:ea typeface="+mn-ea"/>
                        </a:rPr>
                        <a:t>21.5</a:t>
                      </a:r>
                      <a:r>
                        <a:rPr lang="ja-JP" altLang="en-US" sz="900" b="1" dirty="0">
                          <a:solidFill>
                            <a:schemeClr val="tx1"/>
                          </a:solidFill>
                          <a:effectLst/>
                          <a:latin typeface="+mn-ea"/>
                          <a:ea typeface="+mn-ea"/>
                        </a:rPr>
                        <a:t>％（</a:t>
                      </a:r>
                      <a:r>
                        <a:rPr lang="en-US" altLang="ja-JP" sz="900" b="1" dirty="0">
                          <a:solidFill>
                            <a:schemeClr val="tx1"/>
                          </a:solidFill>
                          <a:effectLst/>
                          <a:latin typeface="+mn-ea"/>
                          <a:ea typeface="+mn-ea"/>
                        </a:rPr>
                        <a:t>R5</a:t>
                      </a:r>
                      <a:r>
                        <a:rPr lang="ja-JP" altLang="en-US" sz="9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45</a:t>
                      </a:r>
                      <a:r>
                        <a:rPr lang="ja-JP" altLang="en-US" sz="900" b="1" dirty="0">
                          <a:solidFill>
                            <a:schemeClr val="tx1"/>
                          </a:solidFill>
                          <a:effectLst/>
                          <a:latin typeface="+mn-ea"/>
                          <a:ea typeface="+mn-ea"/>
                        </a:rPr>
                        <a:t>％以上</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0013">
                <a:tc rowSpan="3">
                  <a:txBody>
                    <a:bodyPr/>
                    <a:lstStyle/>
                    <a:p>
                      <a:pPr algn="ctr" fontAlgn="auto">
                        <a:lnSpc>
                          <a:spcPts val="1600"/>
                        </a:lnSpc>
                        <a:spcAft>
                          <a:spcPts val="0"/>
                        </a:spcAft>
                      </a:pPr>
                      <a:r>
                        <a:rPr lang="en-US" altLang="ja-JP" sz="1100" dirty="0">
                          <a:solidFill>
                            <a:schemeClr val="bg1"/>
                          </a:solidFill>
                          <a:effectLst/>
                          <a:latin typeface="+mn-ea"/>
                          <a:ea typeface="+mn-ea"/>
                          <a:cs typeface="HG丸ｺﾞｼｯｸM-PRO"/>
                        </a:rPr>
                        <a:t>26</a:t>
                      </a:r>
                      <a:endParaRPr lang="ja-JP" sz="11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700" b="1" dirty="0">
                          <a:solidFill>
                            <a:schemeClr val="tx1"/>
                          </a:solidFill>
                          <a:effectLst/>
                          <a:latin typeface="+mn-ea"/>
                          <a:ea typeface="+mn-ea"/>
                        </a:rPr>
                        <a:t>生活習慣による疾患に係る未治療者の割合の減少（高血圧）</a:t>
                      </a:r>
                      <a:endParaRPr lang="en-US" altLang="ja-JP" sz="700" b="1" dirty="0">
                        <a:solidFill>
                          <a:schemeClr val="tx1"/>
                        </a:solidFill>
                        <a:effectLst/>
                        <a:latin typeface="+mn-ea"/>
                        <a:ea typeface="+mn-ea"/>
                      </a:endParaRPr>
                    </a:p>
                    <a:p>
                      <a:pPr algn="l" fontAlgn="auto">
                        <a:lnSpc>
                          <a:spcPts val="1600"/>
                        </a:lnSpc>
                        <a:spcAft>
                          <a:spcPts val="0"/>
                        </a:spcAft>
                      </a:pPr>
                      <a:r>
                        <a:rPr lang="en-US" altLang="ja-JP" sz="700" b="1" dirty="0">
                          <a:solidFill>
                            <a:schemeClr val="tx1"/>
                          </a:solidFill>
                          <a:effectLst/>
                          <a:latin typeface="+mn-ea"/>
                          <a:ea typeface="+mn-ea"/>
                        </a:rPr>
                        <a:t>【NDB</a:t>
                      </a:r>
                      <a:r>
                        <a:rPr lang="ja-JP" altLang="en-US" sz="700" b="1" dirty="0">
                          <a:solidFill>
                            <a:schemeClr val="tx1"/>
                          </a:solidFill>
                          <a:effectLst/>
                          <a:latin typeface="+mn-ea"/>
                          <a:ea typeface="+mn-ea"/>
                        </a:rPr>
                        <a:t>データ特別抽出</a:t>
                      </a:r>
                      <a:r>
                        <a:rPr lang="en-US" altLang="ja-JP" sz="7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44.9</a:t>
                      </a:r>
                      <a:r>
                        <a:rPr lang="ja-JP" altLang="en-US" sz="900" b="1" dirty="0">
                          <a:solidFill>
                            <a:schemeClr val="tx1"/>
                          </a:solidFill>
                          <a:effectLst/>
                          <a:latin typeface="+mn-ea"/>
                          <a:ea typeface="+mn-ea"/>
                        </a:rPr>
                        <a:t>％</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R2</a:t>
                      </a:r>
                      <a:r>
                        <a:rPr lang="ja-JP" altLang="en-US" sz="800" b="1" dirty="0">
                          <a:solidFill>
                            <a:schemeClr val="tx1"/>
                          </a:solidFill>
                          <a:effectLst/>
                          <a:latin typeface="+mn-ea"/>
                          <a:ea typeface="+mn-ea"/>
                        </a:rPr>
                        <a:t>）</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ctr" fontAlgn="auto">
                        <a:lnSpc>
                          <a:spcPts val="1600"/>
                        </a:lnSpc>
                        <a:spcAft>
                          <a:spcPts val="0"/>
                        </a:spcAft>
                      </a:pPr>
                      <a:r>
                        <a:rPr lang="ja-JP" altLang="en-US" sz="900" b="1" dirty="0">
                          <a:solidFill>
                            <a:schemeClr val="tx1"/>
                          </a:solidFill>
                          <a:effectLst/>
                          <a:latin typeface="+mn-ea"/>
                          <a:ea typeface="+mn-ea"/>
                        </a:rPr>
                        <a:t>令和</a:t>
                      </a:r>
                      <a:r>
                        <a:rPr lang="en-US" altLang="ja-JP" sz="900" b="1" dirty="0">
                          <a:solidFill>
                            <a:schemeClr val="tx1"/>
                          </a:solidFill>
                          <a:effectLst/>
                          <a:latin typeface="+mn-ea"/>
                          <a:ea typeface="+mn-ea"/>
                        </a:rPr>
                        <a:t>8</a:t>
                      </a:r>
                      <a:r>
                        <a:rPr lang="ja-JP" altLang="en-US" sz="900" b="1" dirty="0">
                          <a:solidFill>
                            <a:schemeClr val="tx1"/>
                          </a:solidFill>
                          <a:effectLst/>
                          <a:latin typeface="+mn-ea"/>
                          <a:ea typeface="+mn-ea"/>
                        </a:rPr>
                        <a:t>年度算出</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41</a:t>
                      </a:r>
                      <a:r>
                        <a:rPr lang="ja-JP" altLang="en-US" sz="900" b="1" dirty="0">
                          <a:solidFill>
                            <a:schemeClr val="tx1"/>
                          </a:solidFill>
                          <a:effectLst/>
                          <a:latin typeface="+mn-ea"/>
                          <a:ea typeface="+mn-ea"/>
                        </a:rPr>
                        <a:t>％</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92186"/>
                  </a:ext>
                </a:extLst>
              </a:tr>
              <a:tr h="400013">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1"/>
                          </a:solidFill>
                          <a:effectLst/>
                          <a:uLnTx/>
                          <a:uFillTx/>
                          <a:latin typeface="+mn-ea"/>
                          <a:ea typeface="+mn-ea"/>
                          <a:cs typeface="+mn-cs"/>
                        </a:rPr>
                        <a:t>生活習慣による疾患に係る未治療者の割合の減少（糖尿病）</a:t>
                      </a:r>
                      <a:endParaRPr kumimoji="1" lang="en-US" altLang="ja-JP" sz="700" b="1" i="0" u="none" strike="noStrike" kern="1200" cap="none" spc="0" normalizeH="0" baseline="0" noProof="0" dirty="0">
                        <a:ln>
                          <a:noFill/>
                        </a:ln>
                        <a:solidFill>
                          <a:schemeClr val="tx1"/>
                        </a:solidFill>
                        <a:effectLst/>
                        <a:uLnTx/>
                        <a:uFillTx/>
                        <a:latin typeface="+mn-ea"/>
                        <a:ea typeface="+mn-ea"/>
                        <a:cs typeface="+mn-cs"/>
                      </a:endParaRPr>
                    </a:p>
                    <a:p>
                      <a:pPr algn="l" fontAlgn="auto">
                        <a:lnSpc>
                          <a:spcPts val="1600"/>
                        </a:lnSpc>
                        <a:spcAft>
                          <a:spcPts val="0"/>
                        </a:spcAft>
                      </a:pPr>
                      <a:r>
                        <a:rPr lang="en-US" altLang="ja-JP" sz="700" b="1" dirty="0">
                          <a:solidFill>
                            <a:schemeClr val="tx1"/>
                          </a:solidFill>
                          <a:effectLst/>
                          <a:latin typeface="+mn-ea"/>
                          <a:ea typeface="+mn-ea"/>
                        </a:rPr>
                        <a:t>【NDB</a:t>
                      </a:r>
                      <a:r>
                        <a:rPr lang="ja-JP" altLang="en-US" sz="700" b="1" dirty="0">
                          <a:solidFill>
                            <a:schemeClr val="tx1"/>
                          </a:solidFill>
                          <a:effectLst/>
                          <a:latin typeface="+mn-ea"/>
                          <a:ea typeface="+mn-ea"/>
                        </a:rPr>
                        <a:t>データ特別抽出</a:t>
                      </a:r>
                      <a:r>
                        <a:rPr lang="en-US" altLang="ja-JP" sz="7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37.4</a:t>
                      </a:r>
                      <a:r>
                        <a:rPr lang="ja-JP" altLang="en-US" sz="900" b="1" dirty="0">
                          <a:solidFill>
                            <a:schemeClr val="tx1"/>
                          </a:solidFill>
                          <a:effectLst/>
                          <a:latin typeface="+mn-ea"/>
                          <a:ea typeface="+mn-ea"/>
                        </a:rPr>
                        <a:t>％</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R2</a:t>
                      </a:r>
                      <a:r>
                        <a:rPr lang="ja-JP" altLang="en-US" sz="800" b="1" dirty="0">
                          <a:solidFill>
                            <a:schemeClr val="tx1"/>
                          </a:solidFill>
                          <a:effectLst/>
                          <a:latin typeface="+mn-ea"/>
                          <a:ea typeface="+mn-ea"/>
                        </a:rPr>
                        <a:t>）</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34</a:t>
                      </a:r>
                      <a:r>
                        <a:rPr lang="ja-JP" altLang="en-US" sz="900" b="1" dirty="0">
                          <a:solidFill>
                            <a:schemeClr val="tx1"/>
                          </a:solidFill>
                          <a:effectLst/>
                          <a:latin typeface="+mn-ea"/>
                          <a:ea typeface="+mn-ea"/>
                        </a:rPr>
                        <a:t>％</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542910"/>
                  </a:ext>
                </a:extLst>
              </a:tr>
              <a:tr h="400013">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chemeClr val="tx1"/>
                          </a:solidFill>
                          <a:effectLst/>
                          <a:uLnTx/>
                          <a:uFillTx/>
                          <a:latin typeface="+mn-ea"/>
                          <a:ea typeface="+mn-ea"/>
                          <a:cs typeface="+mn-cs"/>
                        </a:rPr>
                        <a:t>生活習慣による疾患に係る未治療者の割合の減少（脂質異常症）</a:t>
                      </a:r>
                      <a:endParaRPr kumimoji="1" lang="en-US" altLang="ja-JP" sz="700" b="1" i="0" u="none" strike="noStrike" kern="1200" cap="none" spc="0" normalizeH="0" baseline="0" noProof="0" dirty="0">
                        <a:ln>
                          <a:noFill/>
                        </a:ln>
                        <a:solidFill>
                          <a:schemeClr val="tx1"/>
                        </a:solidFill>
                        <a:effectLst/>
                        <a:uLnTx/>
                        <a:uFillTx/>
                        <a:latin typeface="+mn-ea"/>
                        <a:ea typeface="+mn-ea"/>
                        <a:cs typeface="+mn-cs"/>
                      </a:endParaRPr>
                    </a:p>
                    <a:p>
                      <a:pPr algn="l" fontAlgn="auto">
                        <a:lnSpc>
                          <a:spcPts val="1600"/>
                        </a:lnSpc>
                        <a:spcAft>
                          <a:spcPts val="0"/>
                        </a:spcAft>
                      </a:pPr>
                      <a:r>
                        <a:rPr lang="en-US" altLang="ja-JP" sz="700" b="1" dirty="0">
                          <a:solidFill>
                            <a:schemeClr val="tx1"/>
                          </a:solidFill>
                          <a:effectLst/>
                          <a:latin typeface="+mn-ea"/>
                          <a:ea typeface="+mn-ea"/>
                        </a:rPr>
                        <a:t>【NDB</a:t>
                      </a:r>
                      <a:r>
                        <a:rPr lang="ja-JP" altLang="en-US" sz="700" b="1" dirty="0">
                          <a:solidFill>
                            <a:schemeClr val="tx1"/>
                          </a:solidFill>
                          <a:effectLst/>
                          <a:latin typeface="+mn-ea"/>
                          <a:ea typeface="+mn-ea"/>
                        </a:rPr>
                        <a:t>データ特別抽出</a:t>
                      </a:r>
                      <a:r>
                        <a:rPr lang="en-US" altLang="ja-JP" sz="7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71.0</a:t>
                      </a:r>
                      <a:r>
                        <a:rPr lang="ja-JP" altLang="en-US" sz="900" b="1" dirty="0">
                          <a:solidFill>
                            <a:schemeClr val="tx1"/>
                          </a:solidFill>
                          <a:effectLst/>
                          <a:latin typeface="+mn-ea"/>
                          <a:ea typeface="+mn-ea"/>
                        </a:rPr>
                        <a:t>％</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R2</a:t>
                      </a:r>
                      <a:r>
                        <a:rPr lang="ja-JP" altLang="en-US" sz="800" b="1" dirty="0">
                          <a:solidFill>
                            <a:schemeClr val="tx1"/>
                          </a:solidFill>
                          <a:effectLst/>
                          <a:latin typeface="+mn-ea"/>
                          <a:ea typeface="+mn-ea"/>
                        </a:rPr>
                        <a:t>）</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50</a:t>
                      </a:r>
                      <a:r>
                        <a:rPr lang="ja-JP" altLang="en-US" sz="900" b="1" dirty="0">
                          <a:solidFill>
                            <a:schemeClr val="tx1"/>
                          </a:solidFill>
                          <a:effectLst/>
                          <a:latin typeface="+mn-ea"/>
                          <a:ea typeface="+mn-ea"/>
                        </a:rPr>
                        <a:t>％</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115963"/>
                  </a:ext>
                </a:extLst>
              </a:tr>
              <a:tr h="406424">
                <a:tc rowSpan="2">
                  <a:txBody>
                    <a:bodyPr/>
                    <a:lstStyle/>
                    <a:p>
                      <a:pPr algn="ctr" fontAlgn="auto">
                        <a:lnSpc>
                          <a:spcPts val="1600"/>
                        </a:lnSpc>
                        <a:spcAft>
                          <a:spcPts val="0"/>
                        </a:spcAft>
                      </a:pPr>
                      <a:r>
                        <a:rPr lang="en-US" altLang="ja-JP" sz="1100" dirty="0">
                          <a:solidFill>
                            <a:schemeClr val="bg1"/>
                          </a:solidFill>
                          <a:effectLst/>
                          <a:latin typeface="+mn-ea"/>
                          <a:ea typeface="+mn-ea"/>
                        </a:rPr>
                        <a:t>27</a:t>
                      </a:r>
                      <a:endParaRPr lang="ja-JP" altLang="en-US" sz="11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心疾患の年齢調整死亡率（男性）</a:t>
                      </a: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人口動態統計特殊報告</a:t>
                      </a:r>
                      <a:r>
                        <a:rPr lang="en-US" altLang="ja-JP" sz="9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rPr>
                        <a:t>217.6</a:t>
                      </a:r>
                      <a:r>
                        <a:rPr lang="ja-JP" altLang="en-US" sz="800" b="1" dirty="0">
                          <a:solidFill>
                            <a:schemeClr val="tx1"/>
                          </a:solidFill>
                          <a:effectLst/>
                          <a:latin typeface="+mn-ea"/>
                          <a:ea typeface="+mn-ea"/>
                        </a:rPr>
                        <a:t>（</a:t>
                      </a:r>
                      <a:r>
                        <a:rPr lang="en-US" altLang="ja-JP" sz="800" b="1" dirty="0">
                          <a:solidFill>
                            <a:schemeClr val="tx1"/>
                          </a:solidFill>
                          <a:effectLst/>
                          <a:latin typeface="+mn-ea"/>
                          <a:ea typeface="+mn-ea"/>
                        </a:rPr>
                        <a:t>R2</a:t>
                      </a:r>
                      <a:r>
                        <a:rPr lang="ja-JP" altLang="en-US" sz="800" b="1" dirty="0">
                          <a:solidFill>
                            <a:schemeClr val="tx1"/>
                          </a:solidFill>
                          <a:effectLst/>
                          <a:latin typeface="+mn-ea"/>
                          <a:ea typeface="+mn-ea"/>
                        </a:rPr>
                        <a:t>）</a:t>
                      </a:r>
                      <a:r>
                        <a:rPr lang="ja-JP" altLang="en-US" sz="900" b="1" dirty="0">
                          <a:solidFill>
                            <a:schemeClr val="tx1"/>
                          </a:solidFill>
                          <a:effectLst/>
                          <a:latin typeface="+mn-ea"/>
                          <a:ea typeface="+mn-ea"/>
                        </a:rPr>
                        <a:t>＜人口</a:t>
                      </a:r>
                      <a:r>
                        <a:rPr lang="en-US" altLang="ja-JP" sz="900" b="1" dirty="0">
                          <a:solidFill>
                            <a:schemeClr val="tx1"/>
                          </a:solidFill>
                          <a:effectLst/>
                          <a:latin typeface="+mn-ea"/>
                          <a:ea typeface="+mn-ea"/>
                        </a:rPr>
                        <a:t>10</a:t>
                      </a:r>
                      <a:r>
                        <a:rPr lang="ja-JP" altLang="en-US" sz="900" b="1" dirty="0">
                          <a:solidFill>
                            <a:schemeClr val="tx1"/>
                          </a:solidFill>
                          <a:effectLst/>
                          <a:latin typeface="+mn-ea"/>
                          <a:ea typeface="+mn-ea"/>
                        </a:rPr>
                        <a:t>万対＞</a:t>
                      </a:r>
                      <a:endParaRPr lang="en-US" altLang="ja-JP"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00" b="1" dirty="0">
                          <a:solidFill>
                            <a:schemeClr val="tx1"/>
                          </a:solidFill>
                          <a:effectLst/>
                          <a:latin typeface="+mn-ea"/>
                          <a:ea typeface="+mn-ea"/>
                          <a:cs typeface="HG丸ｺﾞｼｯｸM-PRO"/>
                        </a:rPr>
                        <a:t>次回の人口動態統計特殊報告にて算出</a:t>
                      </a:r>
                      <a:endParaRPr lang="en-US" alt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000" b="1" dirty="0">
                          <a:solidFill>
                            <a:schemeClr val="tx1"/>
                          </a:solidFill>
                          <a:effectLst/>
                          <a:latin typeface="+mn-ea"/>
                          <a:ea typeface="+mn-ea"/>
                        </a:rPr>
                        <a:t>減少</a:t>
                      </a:r>
                      <a:endParaRPr lang="en-US" altLang="ja-JP" sz="10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900633"/>
                  </a:ext>
                </a:extLst>
              </a:tr>
              <a:tr h="406424">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23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ea typeface="+mn-ea"/>
                          <a:cs typeface="+mn-cs"/>
                        </a:rPr>
                        <a:t>心疾患の年齢調整死亡率（女性）</a:t>
                      </a:r>
                      <a:r>
                        <a:rPr kumimoji="1" lang="en-US" altLang="ja-JP" sz="9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900" b="1" i="0" u="none" strike="noStrike" kern="1200" cap="none" spc="0" normalizeH="0" baseline="0" noProof="0" dirty="0">
                          <a:ln>
                            <a:noFill/>
                          </a:ln>
                          <a:solidFill>
                            <a:schemeClr val="tx1"/>
                          </a:solidFill>
                          <a:effectLst/>
                          <a:uLnTx/>
                          <a:uFillTx/>
                          <a:latin typeface="+mn-ea"/>
                          <a:ea typeface="+mn-ea"/>
                          <a:cs typeface="+mn-cs"/>
                        </a:rPr>
                        <a:t>人口動態統計特殊報告</a:t>
                      </a:r>
                      <a:r>
                        <a:rPr kumimoji="1" lang="en-US" altLang="ja-JP" sz="900" b="1" i="0" u="none" strike="noStrike" kern="1200" cap="none" spc="0" normalizeH="0" baseline="0" noProof="0" dirty="0">
                          <a:ln>
                            <a:noFill/>
                          </a:ln>
                          <a:solidFill>
                            <a:schemeClr val="tx1"/>
                          </a:solidFill>
                          <a:effectLst/>
                          <a:uLnTx/>
                          <a:uFillTx/>
                          <a:latin typeface="+mn-ea"/>
                          <a:ea typeface="+mn-ea"/>
                          <a:cs typeface="+mn-cs"/>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122.7</a:t>
                      </a:r>
                      <a:r>
                        <a:rPr lang="ja-JP" altLang="en-US" sz="8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R2</a:t>
                      </a:r>
                      <a:r>
                        <a:rPr lang="ja-JP" altLang="en-US" sz="800" b="1" dirty="0">
                          <a:solidFill>
                            <a:schemeClr val="tx1"/>
                          </a:solidFill>
                          <a:effectLst/>
                          <a:latin typeface="+mn-ea"/>
                          <a:ea typeface="+mn-ea"/>
                          <a:cs typeface="HG丸ｺﾞｼｯｸM-PRO"/>
                        </a:rPr>
                        <a:t>）</a:t>
                      </a:r>
                      <a:r>
                        <a:rPr lang="ja-JP" altLang="en-US" sz="900" b="1" dirty="0">
                          <a:solidFill>
                            <a:schemeClr val="tx1"/>
                          </a:solidFill>
                          <a:effectLst/>
                          <a:latin typeface="+mn-ea"/>
                          <a:ea typeface="+mn-ea"/>
                          <a:cs typeface="HG丸ｺﾞｼｯｸM-PRO"/>
                        </a:rPr>
                        <a:t>＜人口</a:t>
                      </a:r>
                      <a:r>
                        <a:rPr lang="en-US" altLang="ja-JP" sz="900" b="1" dirty="0">
                          <a:solidFill>
                            <a:schemeClr val="tx1"/>
                          </a:solidFill>
                          <a:effectLst/>
                          <a:latin typeface="+mn-ea"/>
                          <a:ea typeface="+mn-ea"/>
                          <a:cs typeface="HG丸ｺﾞｼｯｸM-PRO"/>
                        </a:rPr>
                        <a:t>10</a:t>
                      </a:r>
                      <a:r>
                        <a:rPr lang="ja-JP" altLang="en-US" sz="900" b="1" dirty="0">
                          <a:solidFill>
                            <a:schemeClr val="tx1"/>
                          </a:solidFill>
                          <a:effectLst/>
                          <a:latin typeface="+mn-ea"/>
                          <a:ea typeface="+mn-ea"/>
                          <a:cs typeface="HG丸ｺﾞｼｯｸM-PRO"/>
                        </a:rPr>
                        <a:t>万対＞</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000" b="1" dirty="0">
                          <a:solidFill>
                            <a:schemeClr val="tx1"/>
                          </a:solidFill>
                          <a:effectLst/>
                          <a:latin typeface="+mn-ea"/>
                          <a:ea typeface="+mn-ea"/>
                          <a:cs typeface="HG丸ｺﾞｼｯｸM-PRO"/>
                        </a:rPr>
                        <a:t>減少</a:t>
                      </a:r>
                      <a:endParaRPr lang="en-US" altLang="zh-TW"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r h="405420">
                <a:tc rowSpan="2">
                  <a:txBody>
                    <a:bodyPr/>
                    <a:lstStyle/>
                    <a:p>
                      <a:pPr algn="ctr" fontAlgn="auto">
                        <a:lnSpc>
                          <a:spcPts val="1600"/>
                        </a:lnSpc>
                        <a:spcAft>
                          <a:spcPts val="0"/>
                        </a:spcAft>
                      </a:pPr>
                      <a:r>
                        <a:rPr lang="en-US" altLang="ja-JP" sz="1100" dirty="0">
                          <a:solidFill>
                            <a:schemeClr val="bg1"/>
                          </a:solidFill>
                          <a:effectLst/>
                          <a:latin typeface="+mn-ea"/>
                          <a:ea typeface="+mn-ea"/>
                          <a:cs typeface="HG丸ｺﾞｼｯｸM-PRO"/>
                        </a:rPr>
                        <a:t>28</a:t>
                      </a:r>
                      <a:endParaRPr lang="ja-JP" sz="11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脳血管疾患の年齢調整死亡率の減少（男性）</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人口動態統計特殊報告</a:t>
                      </a:r>
                      <a:r>
                        <a:rPr lang="en-US" altLang="ja-JP" sz="900" b="1" dirty="0">
                          <a:solidFill>
                            <a:schemeClr val="tx1"/>
                          </a:solidFill>
                          <a:effectLst/>
                          <a:latin typeface="+mn-ea"/>
                          <a:ea typeface="+mn-ea"/>
                        </a:rPr>
                        <a:t>】</a:t>
                      </a:r>
                      <a:endParaRPr lang="zh-TW"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78.6</a:t>
                      </a:r>
                      <a:r>
                        <a:rPr lang="ja-JP" altLang="en-US" sz="8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R2</a:t>
                      </a:r>
                      <a:r>
                        <a:rPr lang="ja-JP" altLang="en-US" sz="800" b="1" dirty="0">
                          <a:solidFill>
                            <a:schemeClr val="tx1"/>
                          </a:solidFill>
                          <a:effectLst/>
                          <a:latin typeface="+mn-ea"/>
                          <a:ea typeface="+mn-ea"/>
                          <a:cs typeface="HG丸ｺﾞｼｯｸM-PRO"/>
                        </a:rPr>
                        <a:t>）</a:t>
                      </a:r>
                      <a:r>
                        <a:rPr lang="ja-JP" altLang="en-US" sz="900" b="1" dirty="0">
                          <a:solidFill>
                            <a:schemeClr val="tx1"/>
                          </a:solidFill>
                          <a:effectLst/>
                          <a:latin typeface="+mn-ea"/>
                          <a:ea typeface="+mn-ea"/>
                          <a:cs typeface="HG丸ｺﾞｼｯｸM-PRO"/>
                        </a:rPr>
                        <a:t>＜人口</a:t>
                      </a:r>
                      <a:r>
                        <a:rPr lang="en-US" altLang="ja-JP" sz="900" b="1" dirty="0">
                          <a:solidFill>
                            <a:schemeClr val="tx1"/>
                          </a:solidFill>
                          <a:effectLst/>
                          <a:latin typeface="+mn-ea"/>
                          <a:ea typeface="+mn-ea"/>
                          <a:cs typeface="HG丸ｺﾞｼｯｸM-PRO"/>
                        </a:rPr>
                        <a:t>10</a:t>
                      </a:r>
                      <a:r>
                        <a:rPr lang="ja-JP" altLang="en-US" sz="900" b="1" dirty="0">
                          <a:solidFill>
                            <a:schemeClr val="tx1"/>
                          </a:solidFill>
                          <a:effectLst/>
                          <a:latin typeface="+mn-ea"/>
                          <a:ea typeface="+mn-ea"/>
                          <a:cs typeface="HG丸ｺﾞｼｯｸM-PRO"/>
                        </a:rPr>
                        <a:t>万対＞</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00" b="1" dirty="0">
                          <a:solidFill>
                            <a:schemeClr val="tx1"/>
                          </a:solidFill>
                          <a:effectLst/>
                          <a:latin typeface="+mn-ea"/>
                          <a:ea typeface="+mn-ea"/>
                          <a:cs typeface="HG丸ｺﾞｼｯｸM-PRO"/>
                        </a:rPr>
                        <a:t>次回の人口動態統計特殊報告にて算出</a:t>
                      </a:r>
                      <a:endParaRPr lang="en-US" altLang="ja-JP"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000" b="1" dirty="0">
                          <a:solidFill>
                            <a:schemeClr val="tx1"/>
                          </a:solidFill>
                          <a:effectLst/>
                          <a:latin typeface="+mn-ea"/>
                          <a:ea typeface="+mn-ea"/>
                          <a:cs typeface="HG丸ｺﾞｼｯｸM-PRO"/>
                        </a:rPr>
                        <a:t>減少</a:t>
                      </a:r>
                      <a:endParaRPr lang="en-US" altLang="zh-TW"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088051"/>
                  </a:ext>
                </a:extLst>
              </a:tr>
              <a:tr h="405420">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ea typeface="+mn-ea"/>
                          <a:cs typeface="+mn-cs"/>
                        </a:rPr>
                        <a:t>脳血管疾患の年齢調整死亡率の減少（女性）</a:t>
                      </a:r>
                      <a:endParaRPr kumimoji="1" lang="en-US" altLang="ja-JP" sz="9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900" b="1" i="0" u="none" strike="noStrike" kern="1200" cap="none" spc="0" normalizeH="0" baseline="0" noProof="0" dirty="0">
                          <a:ln>
                            <a:noFill/>
                          </a:ln>
                          <a:solidFill>
                            <a:schemeClr val="tx1"/>
                          </a:solidFill>
                          <a:effectLst/>
                          <a:uLnTx/>
                          <a:uFillTx/>
                          <a:latin typeface="+mn-ea"/>
                          <a:ea typeface="+mn-ea"/>
                          <a:cs typeface="+mn-cs"/>
                        </a:rPr>
                        <a:t>人口動態統計特殊報告</a:t>
                      </a:r>
                      <a:r>
                        <a:rPr kumimoji="1" lang="en-US" altLang="ja-JP" sz="900" b="1" i="0" u="none" strike="noStrike" kern="1200" cap="none" spc="0" normalizeH="0" baseline="0" noProof="0" dirty="0">
                          <a:ln>
                            <a:noFill/>
                          </a:ln>
                          <a:solidFill>
                            <a:schemeClr val="tx1"/>
                          </a:solidFill>
                          <a:effectLst/>
                          <a:uLnTx/>
                          <a:uFillTx/>
                          <a:latin typeface="+mn-ea"/>
                          <a:ea typeface="+mn-ea"/>
                          <a:cs typeface="+mn-cs"/>
                        </a:rPr>
                        <a:t>】</a:t>
                      </a:r>
                      <a:endParaRPr kumimoji="1" lang="zh-TW" altLang="en-US" sz="900" b="1" i="0" u="none" strike="noStrike" kern="1200" cap="none" spc="0" normalizeH="0" baseline="0" noProof="0" dirty="0">
                        <a:ln>
                          <a:noFill/>
                        </a:ln>
                        <a:solidFill>
                          <a:schemeClr val="tx1"/>
                        </a:solidFill>
                        <a:effectLst/>
                        <a:uLnTx/>
                        <a:uFillTx/>
                        <a:latin typeface="+mn-ea"/>
                        <a:ea typeface="+mn-ea"/>
                        <a:cs typeface="+mn-cs"/>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45.5</a:t>
                      </a:r>
                      <a:r>
                        <a:rPr lang="ja-JP" altLang="en-US" sz="8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R2</a:t>
                      </a:r>
                      <a:r>
                        <a:rPr lang="ja-JP" altLang="en-US" sz="800" b="1" dirty="0">
                          <a:solidFill>
                            <a:schemeClr val="tx1"/>
                          </a:solidFill>
                          <a:effectLst/>
                          <a:latin typeface="+mn-ea"/>
                          <a:ea typeface="+mn-ea"/>
                          <a:cs typeface="HG丸ｺﾞｼｯｸM-PRO"/>
                        </a:rPr>
                        <a:t>）</a:t>
                      </a:r>
                      <a:r>
                        <a:rPr lang="ja-JP" altLang="en-US" sz="900" b="1" dirty="0">
                          <a:solidFill>
                            <a:schemeClr val="tx1"/>
                          </a:solidFill>
                          <a:effectLst/>
                          <a:latin typeface="+mn-ea"/>
                          <a:ea typeface="+mn-ea"/>
                          <a:cs typeface="HG丸ｺﾞｼｯｸM-PRO"/>
                        </a:rPr>
                        <a:t>＜人口</a:t>
                      </a:r>
                      <a:r>
                        <a:rPr lang="en-US" altLang="ja-JP" sz="900" b="1" dirty="0">
                          <a:solidFill>
                            <a:schemeClr val="tx1"/>
                          </a:solidFill>
                          <a:effectLst/>
                          <a:latin typeface="+mn-ea"/>
                          <a:ea typeface="+mn-ea"/>
                          <a:cs typeface="HG丸ｺﾞｼｯｸM-PRO"/>
                        </a:rPr>
                        <a:t>10</a:t>
                      </a:r>
                      <a:r>
                        <a:rPr lang="ja-JP" altLang="en-US" sz="900" b="1" dirty="0">
                          <a:solidFill>
                            <a:schemeClr val="tx1"/>
                          </a:solidFill>
                          <a:effectLst/>
                          <a:latin typeface="+mn-ea"/>
                          <a:ea typeface="+mn-ea"/>
                          <a:cs typeface="HG丸ｺﾞｼｯｸM-PRO"/>
                        </a:rPr>
                        <a:t>万対＞</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000" b="1" dirty="0">
                          <a:solidFill>
                            <a:schemeClr val="tx1"/>
                          </a:solidFill>
                          <a:effectLst/>
                          <a:latin typeface="+mn-ea"/>
                          <a:ea typeface="+mn-ea"/>
                          <a:cs typeface="HG丸ｺﾞｼｯｸM-PRO"/>
                        </a:rPr>
                        <a:t>減少</a:t>
                      </a:r>
                      <a:endParaRPr lang="en-US" altLang="zh-TW" sz="10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669924"/>
                  </a:ext>
                </a:extLst>
              </a:tr>
              <a:tr h="234229">
                <a:tc>
                  <a:txBody>
                    <a:bodyPr/>
                    <a:lstStyle/>
                    <a:p>
                      <a:pPr algn="ctr" fontAlgn="auto">
                        <a:lnSpc>
                          <a:spcPts val="1600"/>
                        </a:lnSpc>
                        <a:spcAft>
                          <a:spcPts val="0"/>
                        </a:spcAft>
                      </a:pPr>
                      <a:r>
                        <a:rPr lang="en-US" altLang="ja-JP" sz="1100" dirty="0">
                          <a:solidFill>
                            <a:schemeClr val="bg1"/>
                          </a:solidFill>
                          <a:effectLst/>
                          <a:latin typeface="+mn-ea"/>
                          <a:ea typeface="+mn-ea"/>
                          <a:cs typeface="HG丸ｺﾞｼｯｸM-PRO"/>
                        </a:rPr>
                        <a:t>29</a:t>
                      </a:r>
                      <a:endParaRPr lang="ja-JP" sz="11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900" b="1" dirty="0">
                          <a:solidFill>
                            <a:schemeClr val="tx1"/>
                          </a:solidFill>
                          <a:effectLst/>
                          <a:latin typeface="+mn-ea"/>
                          <a:ea typeface="+mn-ea"/>
                        </a:rPr>
                        <a:t>糖尿病性腎症による年間新規透析導入患者数の減少</a:t>
                      </a:r>
                      <a:endParaRPr lang="en-US" altLang="ja-JP" sz="900" b="1" dirty="0">
                        <a:solidFill>
                          <a:schemeClr val="tx1"/>
                        </a:solidFill>
                        <a:effectLst/>
                        <a:latin typeface="+mn-ea"/>
                        <a:ea typeface="+mn-ea"/>
                      </a:endParaRPr>
                    </a:p>
                    <a:p>
                      <a:pPr algn="l" fontAlgn="auto">
                        <a:lnSpc>
                          <a:spcPts val="1600"/>
                        </a:lnSpc>
                        <a:spcAft>
                          <a:spcPts val="0"/>
                        </a:spcAft>
                      </a:pPr>
                      <a:r>
                        <a:rPr lang="en-US" altLang="ja-JP" sz="900" b="1" dirty="0">
                          <a:solidFill>
                            <a:schemeClr val="tx1"/>
                          </a:solidFill>
                          <a:effectLst/>
                          <a:latin typeface="+mn-ea"/>
                          <a:ea typeface="+mn-ea"/>
                        </a:rPr>
                        <a:t>【</a:t>
                      </a:r>
                      <a:r>
                        <a:rPr lang="ja-JP" altLang="en-US" sz="900" b="1" dirty="0">
                          <a:solidFill>
                            <a:schemeClr val="tx1"/>
                          </a:solidFill>
                          <a:effectLst/>
                          <a:latin typeface="+mn-ea"/>
                          <a:ea typeface="+mn-ea"/>
                        </a:rPr>
                        <a:t>わが国の慢性透析療法の現況</a:t>
                      </a:r>
                      <a:r>
                        <a:rPr lang="en-US" altLang="ja-JP" sz="900" b="1" dirty="0">
                          <a:solidFill>
                            <a:schemeClr val="tx1"/>
                          </a:solidFill>
                          <a:effectLst/>
                          <a:latin typeface="+mn-ea"/>
                          <a:ea typeface="+mn-ea"/>
                        </a:rPr>
                        <a:t>】</a:t>
                      </a:r>
                      <a:endParaRPr lang="zh-TW" altLang="en-US" sz="9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1,023</a:t>
                      </a:r>
                      <a:r>
                        <a:rPr lang="ja-JP" altLang="en-US" sz="900" b="1" dirty="0">
                          <a:solidFill>
                            <a:schemeClr val="tx1"/>
                          </a:solidFill>
                          <a:effectLst/>
                          <a:latin typeface="+mn-ea"/>
                          <a:ea typeface="+mn-ea"/>
                          <a:cs typeface="HG丸ｺﾞｼｯｸM-PRO"/>
                        </a:rPr>
                        <a:t>人</a:t>
                      </a:r>
                      <a:r>
                        <a:rPr lang="ja-JP" altLang="en-US" sz="8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R4</a:t>
                      </a:r>
                      <a:r>
                        <a:rPr lang="ja-JP" altLang="en-US" sz="800" b="1" dirty="0">
                          <a:solidFill>
                            <a:schemeClr val="tx1"/>
                          </a:solidFill>
                          <a:effectLst/>
                          <a:latin typeface="+mn-ea"/>
                          <a:ea typeface="+mn-ea"/>
                          <a:cs typeface="HG丸ｺﾞｼｯｸM-PRO"/>
                        </a:rPr>
                        <a:t>）</a:t>
                      </a:r>
                      <a:endParaRPr lang="ja-JP" altLang="en-US"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999</a:t>
                      </a:r>
                      <a:r>
                        <a:rPr lang="ja-JP" altLang="en-US" sz="900" b="1" dirty="0">
                          <a:solidFill>
                            <a:schemeClr val="tx1"/>
                          </a:solidFill>
                          <a:effectLst/>
                          <a:latin typeface="+mn-ea"/>
                          <a:ea typeface="+mn-ea"/>
                          <a:cs typeface="HG丸ｺﾞｼｯｸM-PRO"/>
                        </a:rPr>
                        <a:t>人</a:t>
                      </a:r>
                      <a:r>
                        <a:rPr lang="ja-JP" altLang="en-US" sz="800" b="1" dirty="0">
                          <a:solidFill>
                            <a:schemeClr val="tx1"/>
                          </a:solidFill>
                          <a:effectLst/>
                          <a:latin typeface="+mn-ea"/>
                          <a:ea typeface="+mn-ea"/>
                          <a:cs typeface="HG丸ｺﾞｼｯｸM-PRO"/>
                        </a:rPr>
                        <a:t>（</a:t>
                      </a:r>
                      <a:r>
                        <a:rPr lang="en-US" altLang="ja-JP" sz="800" b="1" dirty="0">
                          <a:solidFill>
                            <a:schemeClr val="tx1"/>
                          </a:solidFill>
                          <a:effectLst/>
                          <a:latin typeface="+mn-ea"/>
                          <a:ea typeface="+mn-ea"/>
                          <a:cs typeface="HG丸ｺﾞｼｯｸM-PRO"/>
                        </a:rPr>
                        <a:t>R5</a:t>
                      </a:r>
                      <a:r>
                        <a:rPr lang="ja-JP" altLang="en-US" sz="800" b="1" dirty="0">
                          <a:solidFill>
                            <a:schemeClr val="tx1"/>
                          </a:solidFill>
                          <a:effectLst/>
                          <a:latin typeface="+mn-ea"/>
                          <a:ea typeface="+mn-ea"/>
                          <a:cs typeface="HG丸ｺﾞｼｯｸM-PRO"/>
                        </a:rPr>
                        <a:t>）</a:t>
                      </a:r>
                      <a:r>
                        <a:rPr lang="ja-JP" altLang="en-US" sz="900" b="0" dirty="0">
                          <a:solidFill>
                            <a:schemeClr val="tx1"/>
                          </a:solidFill>
                          <a:effectLst/>
                          <a:latin typeface="+mn-ea"/>
                          <a:ea typeface="+mn-ea"/>
                          <a:cs typeface="HG丸ｺﾞｼｯｸM-PRO"/>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900" b="1" dirty="0">
                          <a:solidFill>
                            <a:schemeClr val="tx1"/>
                          </a:solidFill>
                          <a:effectLst/>
                          <a:latin typeface="+mn-ea"/>
                          <a:ea typeface="+mn-ea"/>
                          <a:cs typeface="HG丸ｺﾞｼｯｸM-PRO"/>
                        </a:rPr>
                        <a:t>1,000</a:t>
                      </a:r>
                      <a:r>
                        <a:rPr lang="ja-JP" altLang="en-US" sz="900" b="1" dirty="0">
                          <a:solidFill>
                            <a:schemeClr val="tx1"/>
                          </a:solidFill>
                          <a:effectLst/>
                          <a:latin typeface="+mn-ea"/>
                          <a:ea typeface="+mn-ea"/>
                          <a:cs typeface="HG丸ｺﾞｼｯｸM-PRO"/>
                        </a:rPr>
                        <a:t>人未満</a:t>
                      </a:r>
                      <a:endParaRPr lang="en-US" altLang="zh-TW" sz="9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011938"/>
                  </a:ext>
                </a:extLst>
              </a:tr>
            </a:tbl>
          </a:graphicData>
        </a:graphic>
      </p:graphicFrame>
    </p:spTree>
    <p:extLst>
      <p:ext uri="{BB962C8B-B14F-4D97-AF65-F5344CB8AC3E}">
        <p14:creationId xmlns:p14="http://schemas.microsoft.com/office/powerpoint/2010/main" val="108434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59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020605735"/>
              </p:ext>
            </p:extLst>
          </p:nvPr>
        </p:nvGraphicFramePr>
        <p:xfrm>
          <a:off x="465146" y="1238491"/>
          <a:ext cx="9058267" cy="5469737"/>
        </p:xfrm>
        <a:graphic>
          <a:graphicData uri="http://schemas.openxmlformats.org/drawingml/2006/table">
            <a:tbl>
              <a:tblPr firstRow="1" bandRow="1">
                <a:tableStyleId>{5C22544A-7EE6-4342-B048-85BDC9FD1C3A}</a:tableStyleId>
              </a:tblPr>
              <a:tblGrid>
                <a:gridCol w="1022707">
                  <a:extLst>
                    <a:ext uri="{9D8B030D-6E8A-4147-A177-3AD203B41FA5}">
                      <a16:colId xmlns:a16="http://schemas.microsoft.com/office/drawing/2014/main" val="528851062"/>
                    </a:ext>
                  </a:extLst>
                </a:gridCol>
                <a:gridCol w="8035560">
                  <a:extLst>
                    <a:ext uri="{9D8B030D-6E8A-4147-A177-3AD203B41FA5}">
                      <a16:colId xmlns:a16="http://schemas.microsoft.com/office/drawing/2014/main" val="89849022"/>
                    </a:ext>
                  </a:extLst>
                </a:gridCol>
              </a:tblGrid>
              <a:tr h="5469737">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特定保健指導の促進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（再掲）特定健診・保健指導従事者の資質向上を目的に研修会を実施</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オンライン研修：</a:t>
                      </a:r>
                      <a:r>
                        <a:rPr kumimoji="1" lang="en-US" altLang="ja-JP" sz="1100" b="0" baseline="0" dirty="0">
                          <a:solidFill>
                            <a:schemeClr val="tx1"/>
                          </a:solidFill>
                          <a:latin typeface="+mn-ea"/>
                          <a:ea typeface="+mn-ea"/>
                        </a:rPr>
                        <a:t>700</a:t>
                      </a:r>
                      <a:r>
                        <a:rPr kumimoji="1" lang="ja-JP" altLang="en-US" sz="1100" b="0" baseline="0" dirty="0">
                          <a:solidFill>
                            <a:schemeClr val="tx1"/>
                          </a:solidFill>
                          <a:latin typeface="+mn-ea"/>
                          <a:ea typeface="+mn-ea"/>
                        </a:rPr>
                        <a:t>人（令和</a:t>
                      </a:r>
                      <a:r>
                        <a:rPr kumimoji="1" lang="en-US" altLang="ja-JP" sz="1100" b="0" baseline="0" dirty="0">
                          <a:solidFill>
                            <a:schemeClr val="tx1"/>
                          </a:solidFill>
                          <a:latin typeface="+mn-ea"/>
                          <a:ea typeface="+mn-ea"/>
                        </a:rPr>
                        <a:t>7</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12</a:t>
                      </a:r>
                      <a:r>
                        <a:rPr kumimoji="1" lang="ja-JP" altLang="en-US" sz="1100" b="0" baseline="0" dirty="0">
                          <a:solidFill>
                            <a:schemeClr val="tx1"/>
                          </a:solidFill>
                          <a:latin typeface="+mn-ea"/>
                          <a:ea typeface="+mn-ea"/>
                        </a:rPr>
                        <a:t>月時点）、対面研修：延べ</a:t>
                      </a:r>
                      <a:r>
                        <a:rPr kumimoji="1" lang="en-US" altLang="ja-JP" sz="1100" b="0" baseline="0" dirty="0">
                          <a:solidFill>
                            <a:schemeClr val="tx1"/>
                          </a:solidFill>
                          <a:latin typeface="+mn-ea"/>
                          <a:ea typeface="+mn-ea"/>
                        </a:rPr>
                        <a:t>138</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未治療者や治療中断者に対する医療機関への受診勧奨の促進</a:t>
                      </a: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糖尿病の重症化予防</a:t>
                      </a:r>
                      <a:r>
                        <a:rPr kumimoji="1" lang="en-US" altLang="ja-JP" sz="110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早期治療・重症化予防に係る普及啓発</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■治療中断者等、受診勧奨の対象者の抽出方法等について、国保連合会と連携し、助言及び支援</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市町村検討会</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■中小企業の従業員を主な対象者とした、糖尿病発症予防・重症化予防を促進するための啓発動画の周知</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■糖尿病性腎症重症化予防の市町村の取組みの現状把握及び分析</a:t>
                      </a:r>
                      <a:r>
                        <a:rPr kumimoji="1" lang="en-US" altLang="ja-JP" sz="1100" b="0" baseline="0" dirty="0">
                          <a:solidFill>
                            <a:schemeClr val="tx1"/>
                          </a:solidFill>
                          <a:latin typeface="+mn-ea"/>
                          <a:ea typeface="+mn-ea"/>
                        </a:rPr>
                        <a:t>【43</a:t>
                      </a:r>
                      <a:r>
                        <a:rPr kumimoji="1" lang="ja-JP" altLang="en-US" sz="1100" b="0" baseline="0" dirty="0">
                          <a:solidFill>
                            <a:schemeClr val="tx1"/>
                          </a:solidFill>
                          <a:latin typeface="+mn-ea"/>
                          <a:ea typeface="+mn-ea"/>
                        </a:rPr>
                        <a:t>市町村</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World Diabetes Day</a:t>
                      </a:r>
                      <a:r>
                        <a:rPr kumimoji="1" lang="ja-JP" altLang="en-US" sz="1100" b="1" baseline="0" dirty="0">
                          <a:solidFill>
                            <a:schemeClr val="tx1"/>
                          </a:solidFill>
                          <a:latin typeface="+mn-ea"/>
                          <a:ea typeface="+mn-ea"/>
                        </a:rPr>
                        <a:t>（世界糖尿病デー）に併せて</a:t>
                      </a:r>
                      <a:r>
                        <a:rPr kumimoji="1" lang="zh-TW" altLang="en-US" sz="1100" b="1" baseline="0" dirty="0">
                          <a:solidFill>
                            <a:schemeClr val="tx1"/>
                          </a:solidFill>
                          <a:latin typeface="游ゴシック" panose="020B0400000000000000" pitchFamily="50" charset="-128"/>
                          <a:ea typeface="游ゴシック" panose="020B0400000000000000" pitchFamily="50" charset="-128"/>
                        </a:rPr>
                        <a:t>大阪糖尿病対策推進会議</a:t>
                      </a:r>
                      <a:r>
                        <a:rPr kumimoji="1" lang="ja-JP" altLang="en-US" sz="1100" b="1" baseline="0" dirty="0">
                          <a:solidFill>
                            <a:schemeClr val="tx1"/>
                          </a:solidFill>
                          <a:latin typeface="+mn-ea"/>
                          <a:ea typeface="+mn-ea"/>
                        </a:rPr>
                        <a:t>や企業とも連携し、普及啓発を実施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■（再掲）中小企業経営者、労務管理者を対象とした「健康経営セミナー」（全</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回）」を開催</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第</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回テーマ：「生活習慣病の重症化予防」（</a:t>
                      </a:r>
                      <a:r>
                        <a:rPr kumimoji="1" lang="en-US" altLang="ja-JP" sz="1100" b="0" baseline="0" dirty="0">
                          <a:solidFill>
                            <a:schemeClr val="tx1"/>
                          </a:solidFill>
                          <a:latin typeface="+mn-ea"/>
                          <a:ea typeface="+mn-ea"/>
                        </a:rPr>
                        <a:t>439</a:t>
                      </a:r>
                      <a:r>
                        <a:rPr kumimoji="1" lang="ja-JP" altLang="en-US" sz="1100" b="0" baseline="0" dirty="0">
                          <a:solidFill>
                            <a:schemeClr val="tx1"/>
                          </a:solidFill>
                          <a:latin typeface="+mn-ea"/>
                          <a:ea typeface="+mn-ea"/>
                        </a:rPr>
                        <a:t>人：対面・オンライン）</a:t>
                      </a:r>
                      <a:r>
                        <a:rPr kumimoji="1" lang="en-US" altLang="ja-JP" sz="1100" b="0" baseline="0" dirty="0">
                          <a:solidFill>
                            <a:schemeClr val="tx1"/>
                          </a:solidFill>
                          <a:latin typeface="+mn-ea"/>
                          <a:ea typeface="+mn-ea"/>
                        </a:rPr>
                        <a:t>】</a:t>
                      </a: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医療データを活用した受診促進策の推進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■地域診断シートや地域差見える化支援ツールを活用し、市町村のデータ分析結果を踏まえた保健事業の推進を図る、データヘルス推進セミナーを開催</a:t>
                      </a:r>
                      <a:r>
                        <a:rPr kumimoji="1" lang="en-US" altLang="ja-JP" sz="1100" b="0" strike="noStrike" baseline="0" dirty="0">
                          <a:solidFill>
                            <a:schemeClr val="tx1"/>
                          </a:solidFill>
                          <a:latin typeface="+mn-ea"/>
                          <a:ea typeface="+mn-ea"/>
                        </a:rPr>
                        <a:t>【</a:t>
                      </a:r>
                      <a:r>
                        <a:rPr kumimoji="1" lang="ja-JP" altLang="en-US" sz="1100" b="0" strike="noStrike" baseline="0" dirty="0">
                          <a:solidFill>
                            <a:schemeClr val="tx1"/>
                          </a:solidFill>
                          <a:latin typeface="+mn-ea"/>
                          <a:ea typeface="+mn-ea"/>
                        </a:rPr>
                        <a:t>全</a:t>
                      </a:r>
                      <a:r>
                        <a:rPr kumimoji="1" lang="en-US" altLang="ja-JP" sz="1100" b="0" strike="noStrike" baseline="0" dirty="0">
                          <a:solidFill>
                            <a:schemeClr val="tx1"/>
                          </a:solidFill>
                          <a:latin typeface="+mn-ea"/>
                          <a:ea typeface="+mn-ea"/>
                        </a:rPr>
                        <a:t>4</a:t>
                      </a:r>
                      <a:r>
                        <a:rPr kumimoji="1" lang="ja-JP" altLang="en-US" sz="1100" b="0" strike="noStrike" baseline="0" dirty="0">
                          <a:solidFill>
                            <a:schemeClr val="tx1"/>
                          </a:solidFill>
                          <a:latin typeface="+mn-ea"/>
                          <a:ea typeface="+mn-ea"/>
                        </a:rPr>
                        <a:t>回実施</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highlight>
                            <a:srgbClr val="00FF00"/>
                          </a:highlight>
                          <a:latin typeface="+mn-ea"/>
                          <a:ea typeface="+mn-ea"/>
                        </a:rPr>
                        <a:t>■</a:t>
                      </a:r>
                      <a:r>
                        <a:rPr kumimoji="1" lang="en-US" altLang="ja-JP" sz="1100" b="1" strike="noStrike" baseline="0" dirty="0">
                          <a:solidFill>
                            <a:schemeClr val="tx1"/>
                          </a:solidFill>
                          <a:latin typeface="+mn-ea"/>
                          <a:ea typeface="+mn-ea"/>
                        </a:rPr>
                        <a:t>NDB</a:t>
                      </a:r>
                      <a:r>
                        <a:rPr kumimoji="1" lang="ja-JP" altLang="en-US" sz="1100" b="1" strike="noStrike" baseline="0" dirty="0">
                          <a:solidFill>
                            <a:schemeClr val="tx1"/>
                          </a:solidFill>
                          <a:latin typeface="+mn-ea"/>
                          <a:ea typeface="+mn-ea"/>
                        </a:rPr>
                        <a:t>に収載の特定健診情報（令和</a:t>
                      </a:r>
                      <a:r>
                        <a:rPr kumimoji="1" lang="en-US" altLang="ja-JP" sz="1100" b="1" strike="noStrike" baseline="0" dirty="0">
                          <a:solidFill>
                            <a:schemeClr val="tx1"/>
                          </a:solidFill>
                          <a:latin typeface="+mn-ea"/>
                          <a:ea typeface="+mn-ea"/>
                        </a:rPr>
                        <a:t>3</a:t>
                      </a:r>
                      <a:r>
                        <a:rPr kumimoji="1" lang="ja-JP" altLang="en-US" sz="1100" b="1" strike="noStrike" baseline="0" dirty="0">
                          <a:solidFill>
                            <a:schemeClr val="tx1"/>
                          </a:solidFill>
                          <a:latin typeface="+mn-ea"/>
                          <a:ea typeface="+mn-ea"/>
                        </a:rPr>
                        <a:t>年）等の健康医療情報を地域ごとに見える化して、保健所・市町村等に提供し、地域の保健事業を支援</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latin typeface="+mn-ea"/>
                          <a:ea typeface="+mn-ea"/>
                        </a:rPr>
                        <a:t>　・地域健康カルテ公表（令和</a:t>
                      </a:r>
                      <a:r>
                        <a:rPr kumimoji="1" lang="en-US" altLang="ja-JP" sz="1100" b="1" strike="noStrike" baseline="0" dirty="0">
                          <a:solidFill>
                            <a:schemeClr val="tx1"/>
                          </a:solidFill>
                          <a:latin typeface="+mn-ea"/>
                          <a:ea typeface="+mn-ea"/>
                        </a:rPr>
                        <a:t>8</a:t>
                      </a:r>
                      <a:r>
                        <a:rPr kumimoji="1" lang="ja-JP" altLang="en-US" sz="1100" b="1" strike="noStrike" baseline="0" dirty="0">
                          <a:solidFill>
                            <a:schemeClr val="tx1"/>
                          </a:solidFill>
                          <a:latin typeface="+mn-ea"/>
                          <a:ea typeface="+mn-ea"/>
                        </a:rPr>
                        <a:t>年</a:t>
                      </a:r>
                      <a:r>
                        <a:rPr kumimoji="1" lang="en-US" altLang="ja-JP" sz="1100" b="1" strike="noStrike" baseline="0" dirty="0">
                          <a:solidFill>
                            <a:schemeClr val="tx1"/>
                          </a:solidFill>
                          <a:latin typeface="+mn-ea"/>
                          <a:ea typeface="+mn-ea"/>
                        </a:rPr>
                        <a:t>3</a:t>
                      </a:r>
                      <a:r>
                        <a:rPr kumimoji="1" lang="ja-JP" altLang="en-US" sz="1100" b="1" strike="noStrike" baseline="0" dirty="0">
                          <a:solidFill>
                            <a:schemeClr val="tx1"/>
                          </a:solidFill>
                          <a:latin typeface="+mn-ea"/>
                          <a:ea typeface="+mn-ea"/>
                        </a:rPr>
                        <a:t>月）</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latin typeface="+mn-ea"/>
                          <a:ea typeface="+mn-ea"/>
                        </a:rPr>
                        <a:t>　・大阪府健康データダッシュボード公表（令和</a:t>
                      </a:r>
                      <a:r>
                        <a:rPr kumimoji="1" lang="en-US" altLang="ja-JP" sz="1100" b="1" strike="noStrike" baseline="0" dirty="0">
                          <a:solidFill>
                            <a:schemeClr val="tx1"/>
                          </a:solidFill>
                          <a:latin typeface="+mn-ea"/>
                          <a:ea typeface="+mn-ea"/>
                        </a:rPr>
                        <a:t>8</a:t>
                      </a:r>
                      <a:r>
                        <a:rPr kumimoji="1" lang="ja-JP" altLang="en-US" sz="1100" b="1" strike="noStrike" baseline="0" dirty="0">
                          <a:solidFill>
                            <a:schemeClr val="tx1"/>
                          </a:solidFill>
                          <a:latin typeface="+mn-ea"/>
                          <a:ea typeface="+mn-ea"/>
                        </a:rPr>
                        <a:t>年</a:t>
                      </a:r>
                      <a:r>
                        <a:rPr kumimoji="1" lang="en-US" altLang="ja-JP" sz="1100" b="1" strike="noStrike" baseline="0" dirty="0">
                          <a:solidFill>
                            <a:schemeClr val="tx1"/>
                          </a:solidFill>
                          <a:latin typeface="+mn-ea"/>
                          <a:ea typeface="+mn-ea"/>
                        </a:rPr>
                        <a:t>3</a:t>
                      </a:r>
                      <a:r>
                        <a:rPr kumimoji="1" lang="ja-JP" altLang="en-US" sz="1100" b="1" strike="noStrike" baseline="0" dirty="0">
                          <a:solidFill>
                            <a:schemeClr val="tx1"/>
                          </a:solidFill>
                          <a:latin typeface="+mn-ea"/>
                          <a:ea typeface="+mn-ea"/>
                        </a:rPr>
                        <a:t>月） </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早期治療・重症化予防に係る普及啓発</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■大阪糖尿病対策推進会議へオブザーバー参加。糖尿病の重症化予防事業について情報提供し、関係団体へ協力依頼</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41</a:t>
            </a:fld>
            <a:endParaRPr kumimoji="1" lang="ja-JP" altLang="en-US"/>
          </a:p>
        </p:txBody>
      </p:sp>
      <p:sp>
        <p:nvSpPr>
          <p:cNvPr id="16" name="正方形/長方形 15">
            <a:extLst>
              <a:ext uri="{FF2B5EF4-FFF2-40B4-BE49-F238E27FC236}">
                <a16:creationId xmlns:a16="http://schemas.microsoft.com/office/drawing/2014/main" id="{28E893C2-1F7A-41C6-AEE9-029CC47A8176}"/>
              </a:ext>
            </a:extLst>
          </p:cNvPr>
          <p:cNvSpPr/>
          <p:nvPr/>
        </p:nvSpPr>
        <p:spPr>
          <a:xfrm>
            <a:off x="5600015" y="6463788"/>
            <a:ext cx="3482426" cy="196628"/>
          </a:xfrm>
          <a:prstGeom prst="rect">
            <a:avLst/>
          </a:prstGeom>
        </p:spPr>
        <p:txBody>
          <a:bodyPr wrap="square" lIns="36000" tIns="72000" rIns="36000" bIns="36000">
            <a:noAutofit/>
          </a:bodyPr>
          <a:lstStyle/>
          <a:p>
            <a:pPr algn="ctr"/>
            <a:r>
              <a:rPr lang="en-US" altLang="ja-JP" sz="1100" b="1" dirty="0">
                <a:latin typeface="+mn-ea"/>
              </a:rPr>
              <a:t>World Diabetes Day</a:t>
            </a:r>
            <a:r>
              <a:rPr lang="ja-JP" altLang="en-US" sz="1100" b="1" dirty="0">
                <a:latin typeface="+mn-ea"/>
              </a:rPr>
              <a:t>（世界糖尿病デー）</a:t>
            </a:r>
          </a:p>
        </p:txBody>
      </p:sp>
      <p:sp>
        <p:nvSpPr>
          <p:cNvPr id="13" name="正方形/長方形 12">
            <a:extLst>
              <a:ext uri="{FF2B5EF4-FFF2-40B4-BE49-F238E27FC236}">
                <a16:creationId xmlns:a16="http://schemas.microsoft.com/office/drawing/2014/main" id="{A80674F2-63B6-4568-8CA8-99F0200F3175}"/>
              </a:ext>
            </a:extLst>
          </p:cNvPr>
          <p:cNvSpPr/>
          <p:nvPr/>
        </p:nvSpPr>
        <p:spPr>
          <a:xfrm>
            <a:off x="1818409" y="6436676"/>
            <a:ext cx="3296770" cy="219390"/>
          </a:xfrm>
          <a:prstGeom prst="rect">
            <a:avLst/>
          </a:prstGeom>
        </p:spPr>
        <p:txBody>
          <a:bodyPr wrap="square" lIns="36000" tIns="72000" rIns="36000" bIns="36000">
            <a:noAutofit/>
          </a:bodyPr>
          <a:lstStyle/>
          <a:p>
            <a:pPr algn="ctr"/>
            <a:r>
              <a:rPr lang="ja-JP" altLang="en-US" sz="1100" b="1" dirty="0">
                <a:latin typeface="+mn-ea"/>
              </a:rPr>
              <a:t>特定保健指導の促進　啓発資材</a:t>
            </a:r>
          </a:p>
        </p:txBody>
      </p:sp>
      <p:pic>
        <p:nvPicPr>
          <p:cNvPr id="5" name="図 4">
            <a:extLst>
              <a:ext uri="{FF2B5EF4-FFF2-40B4-BE49-F238E27FC236}">
                <a16:creationId xmlns:a16="http://schemas.microsoft.com/office/drawing/2014/main" id="{C14B9C26-C427-4941-A04F-D7551D4491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42727" y="5236271"/>
            <a:ext cx="1708462" cy="1281636"/>
          </a:xfrm>
          <a:prstGeom prst="rect">
            <a:avLst/>
          </a:prstGeom>
        </p:spPr>
      </p:pic>
      <p:pic>
        <p:nvPicPr>
          <p:cNvPr id="4" name="図 3">
            <a:extLst>
              <a:ext uri="{FF2B5EF4-FFF2-40B4-BE49-F238E27FC236}">
                <a16:creationId xmlns:a16="http://schemas.microsoft.com/office/drawing/2014/main" id="{2B6FC9B9-C784-4FF6-B4CC-3427BF5B03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25489" y="5236270"/>
            <a:ext cx="906496" cy="1281637"/>
          </a:xfrm>
          <a:prstGeom prst="rect">
            <a:avLst/>
          </a:prstGeom>
        </p:spPr>
      </p:pic>
      <p:grpSp>
        <p:nvGrpSpPr>
          <p:cNvPr id="3" name="グループ化 2">
            <a:extLst>
              <a:ext uri="{FF2B5EF4-FFF2-40B4-BE49-F238E27FC236}">
                <a16:creationId xmlns:a16="http://schemas.microsoft.com/office/drawing/2014/main" id="{CDB3921D-AAED-4D70-AE41-01E8E6E81BFF}"/>
              </a:ext>
            </a:extLst>
          </p:cNvPr>
          <p:cNvGrpSpPr/>
          <p:nvPr/>
        </p:nvGrpSpPr>
        <p:grpSpPr>
          <a:xfrm>
            <a:off x="1779469" y="5220182"/>
            <a:ext cx="3058749" cy="1221075"/>
            <a:chOff x="1779469" y="4839780"/>
            <a:chExt cx="3318818" cy="1601477"/>
          </a:xfrm>
        </p:grpSpPr>
        <p:pic>
          <p:nvPicPr>
            <p:cNvPr id="19" name="図 18">
              <a:extLst>
                <a:ext uri="{FF2B5EF4-FFF2-40B4-BE49-F238E27FC236}">
                  <a16:creationId xmlns:a16="http://schemas.microsoft.com/office/drawing/2014/main" id="{119981EC-B4E8-4EAB-ACB1-3D87BD106F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28338" y="4839780"/>
              <a:ext cx="994661" cy="1601477"/>
            </a:xfrm>
            <a:prstGeom prst="rect">
              <a:avLst/>
            </a:prstGeom>
          </p:spPr>
        </p:pic>
        <p:pic>
          <p:nvPicPr>
            <p:cNvPr id="20" name="図 19">
              <a:extLst>
                <a:ext uri="{FF2B5EF4-FFF2-40B4-BE49-F238E27FC236}">
                  <a16:creationId xmlns:a16="http://schemas.microsoft.com/office/drawing/2014/main" id="{8FC2CD56-ABB7-4550-B0D4-E9918A61F9B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3739" r="18449" b="12465"/>
            <a:stretch/>
          </p:blipFill>
          <p:spPr>
            <a:xfrm>
              <a:off x="3439351" y="4839780"/>
              <a:ext cx="927337" cy="1596896"/>
            </a:xfrm>
            <a:prstGeom prst="rect">
              <a:avLst/>
            </a:prstGeom>
            <a:ln>
              <a:solidFill>
                <a:srgbClr val="5B9BD5"/>
              </a:solidFill>
            </a:ln>
          </p:spPr>
        </p:pic>
        <p:pic>
          <p:nvPicPr>
            <p:cNvPr id="21" name="図 20">
              <a:extLst>
                <a:ext uri="{FF2B5EF4-FFF2-40B4-BE49-F238E27FC236}">
                  <a16:creationId xmlns:a16="http://schemas.microsoft.com/office/drawing/2014/main" id="{FC459A37-E802-4A4A-9880-FE984040C7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2997" r="21583"/>
            <a:stretch/>
          </p:blipFill>
          <p:spPr>
            <a:xfrm>
              <a:off x="4231341" y="5002559"/>
              <a:ext cx="866946" cy="1434117"/>
            </a:xfrm>
            <a:prstGeom prst="rect">
              <a:avLst/>
            </a:prstGeom>
            <a:ln>
              <a:solidFill>
                <a:srgbClr val="5B9BD5"/>
              </a:solidFill>
            </a:ln>
          </p:spPr>
        </p:pic>
        <p:pic>
          <p:nvPicPr>
            <p:cNvPr id="18" name="図 17">
              <a:extLst>
                <a:ext uri="{FF2B5EF4-FFF2-40B4-BE49-F238E27FC236}">
                  <a16:creationId xmlns:a16="http://schemas.microsoft.com/office/drawing/2014/main" id="{833ECC3A-EDB6-4CB6-A766-36BBE24E036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79469" y="5062934"/>
              <a:ext cx="870474" cy="1373742"/>
            </a:xfrm>
            <a:prstGeom prst="rect">
              <a:avLst/>
            </a:prstGeom>
          </p:spPr>
        </p:pic>
      </p:grpSp>
      <p:grpSp>
        <p:nvGrpSpPr>
          <p:cNvPr id="15" name="グループ化 14">
            <a:extLst>
              <a:ext uri="{FF2B5EF4-FFF2-40B4-BE49-F238E27FC236}">
                <a16:creationId xmlns:a16="http://schemas.microsoft.com/office/drawing/2014/main" id="{156D6470-E2D1-4C98-BA1A-DE23DE2B0F23}"/>
              </a:ext>
            </a:extLst>
          </p:cNvPr>
          <p:cNvGrpSpPr/>
          <p:nvPr/>
        </p:nvGrpSpPr>
        <p:grpSpPr>
          <a:xfrm>
            <a:off x="465146" y="288409"/>
            <a:ext cx="9058267" cy="886523"/>
            <a:chOff x="444450" y="6690852"/>
            <a:chExt cx="9174369" cy="827213"/>
          </a:xfrm>
        </p:grpSpPr>
        <p:sp>
          <p:nvSpPr>
            <p:cNvPr id="17" name="角丸四角形 19">
              <a:extLst>
                <a:ext uri="{FF2B5EF4-FFF2-40B4-BE49-F238E27FC236}">
                  <a16:creationId xmlns:a16="http://schemas.microsoft.com/office/drawing/2014/main" id="{8BC8A588-CB35-48E0-A461-D556C9A74622}"/>
                </a:ext>
              </a:extLst>
            </p:cNvPr>
            <p:cNvSpPr/>
            <p:nvPr/>
          </p:nvSpPr>
          <p:spPr>
            <a:xfrm>
              <a:off x="444450" y="6690852"/>
              <a:ext cx="1076333" cy="827213"/>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（計画策定時）</a:t>
              </a:r>
              <a:endPar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0">
              <a:extLst>
                <a:ext uri="{FF2B5EF4-FFF2-40B4-BE49-F238E27FC236}">
                  <a16:creationId xmlns:a16="http://schemas.microsoft.com/office/drawing/2014/main" id="{5AEE1D3C-EDDF-475B-B426-58F8B3A913BF}"/>
                </a:ext>
              </a:extLst>
            </p:cNvPr>
            <p:cNvSpPr/>
            <p:nvPr/>
          </p:nvSpPr>
          <p:spPr>
            <a:xfrm>
              <a:off x="1520783" y="6690852"/>
              <a:ext cx="8098036" cy="827213"/>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◆メタボリックシンドロームや肥満・やせは、生活習慣病の発症リスクが高くなることから、若い世代からの生活習慣の改善や保健指導を通じた必要な治療継続等の取組みが求められます。</a:t>
              </a:r>
            </a:p>
            <a:p>
              <a:pPr marL="174625" indent="-174625">
                <a:lnSpc>
                  <a:spcPct val="100000"/>
                </a:lnSpc>
              </a:pPr>
              <a:r>
                <a:rPr kumimoji="1" lang="ja-JP" altLang="en-US" sz="1200" b="1" baseline="0" dirty="0">
                  <a:solidFill>
                    <a:schemeClr val="tx1"/>
                  </a:solidFill>
                  <a:latin typeface="+mn-ea"/>
                  <a:ea typeface="+mn-ea"/>
                </a:rPr>
                <a:t>◆ また、糖尿病や高血圧、脂質異常症などは未治療者が多い状況にあり、疾患に対する正しい理解促進と重症化予防に向けた継続的な治療等の取組み強化が重要です。</a:t>
              </a:r>
            </a:p>
          </p:txBody>
        </p:sp>
      </p:grpSp>
    </p:spTree>
    <p:extLst>
      <p:ext uri="{BB962C8B-B14F-4D97-AF65-F5344CB8AC3E}">
        <p14:creationId xmlns:p14="http://schemas.microsoft.com/office/powerpoint/2010/main" val="7853451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1494</TotalTime>
  <Words>13611</Words>
  <Application>Microsoft Office PowerPoint</Application>
  <PresentationFormat>A4 210 x 297 mm</PresentationFormat>
  <Paragraphs>1141</Paragraphs>
  <Slides>34</Slides>
  <Notes>34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BIZ UDPゴシック</vt:lpstr>
      <vt:lpstr>BIZ UDゴシック</vt:lpstr>
      <vt:lpstr>HGP創英角ｺﾞｼｯｸUB</vt:lpstr>
      <vt:lpstr>Meiryo 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髙松　常雄</dc:creator>
  <cp:lastModifiedBy>髙松　常雄</cp:lastModifiedBy>
  <cp:revision>111</cp:revision>
  <cp:lastPrinted>2026-03-18T23:06:31Z</cp:lastPrinted>
  <dcterms:created xsi:type="dcterms:W3CDTF">2022-03-31T06:53:18Z</dcterms:created>
  <dcterms:modified xsi:type="dcterms:W3CDTF">2026-03-27T04:40:24Z</dcterms:modified>
</cp:coreProperties>
</file>