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331" r:id="rId2"/>
    <p:sldId id="385" r:id="rId3"/>
    <p:sldId id="386" r:id="rId4"/>
    <p:sldId id="141170022" r:id="rId5"/>
    <p:sldId id="387" r:id="rId6"/>
    <p:sldId id="419" r:id="rId7"/>
    <p:sldId id="420" r:id="rId8"/>
    <p:sldId id="422" r:id="rId9"/>
    <p:sldId id="388" r:id="rId10"/>
    <p:sldId id="423" r:id="rId11"/>
    <p:sldId id="424" r:id="rId12"/>
    <p:sldId id="415" r:id="rId13"/>
    <p:sldId id="141170023" r:id="rId14"/>
    <p:sldId id="435" r:id="rId15"/>
    <p:sldId id="436" r:id="rId16"/>
    <p:sldId id="141170024" r:id="rId17"/>
    <p:sldId id="457" r:id="rId18"/>
    <p:sldId id="141169990" r:id="rId19"/>
    <p:sldId id="308" r:id="rId20"/>
    <p:sldId id="439" r:id="rId21"/>
    <p:sldId id="440" r:id="rId22"/>
    <p:sldId id="441" r:id="rId23"/>
    <p:sldId id="141170021" r:id="rId24"/>
    <p:sldId id="309" r:id="rId25"/>
    <p:sldId id="442" r:id="rId26"/>
    <p:sldId id="443" r:id="rId27"/>
    <p:sldId id="310" r:id="rId28"/>
    <p:sldId id="444" r:id="rId29"/>
    <p:sldId id="458" r:id="rId30"/>
    <p:sldId id="141169994" r:id="rId31"/>
    <p:sldId id="141169995" r:id="rId32"/>
    <p:sldId id="141169996" r:id="rId33"/>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CFB7B16-567A-401F-A133-001C1C9F4238}">
          <p14:sldIdLst>
            <p14:sldId id="331"/>
            <p14:sldId id="385"/>
            <p14:sldId id="386"/>
            <p14:sldId id="141170022"/>
            <p14:sldId id="387"/>
            <p14:sldId id="419"/>
            <p14:sldId id="420"/>
            <p14:sldId id="422"/>
            <p14:sldId id="388"/>
            <p14:sldId id="423"/>
            <p14:sldId id="424"/>
            <p14:sldId id="415"/>
            <p14:sldId id="141170023"/>
            <p14:sldId id="435"/>
            <p14:sldId id="436"/>
            <p14:sldId id="141170024"/>
            <p14:sldId id="457"/>
            <p14:sldId id="141169990"/>
            <p14:sldId id="308"/>
            <p14:sldId id="439"/>
            <p14:sldId id="440"/>
            <p14:sldId id="441"/>
            <p14:sldId id="141170021"/>
            <p14:sldId id="309"/>
            <p14:sldId id="442"/>
            <p14:sldId id="443"/>
            <p14:sldId id="310"/>
            <p14:sldId id="444"/>
            <p14:sldId id="458"/>
            <p14:sldId id="141169994"/>
            <p14:sldId id="141169995"/>
            <p14:sldId id="14116999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EEBF7"/>
    <a:srgbClr val="002060"/>
    <a:srgbClr val="EFF5FB"/>
    <a:srgbClr val="9DC3E6"/>
    <a:srgbClr val="B4C7E7"/>
    <a:srgbClr val="576D80"/>
    <a:srgbClr val="FF66FF"/>
    <a:srgbClr val="CFD5E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3" autoAdjust="0"/>
    <p:restoredTop sz="95896" autoAdjust="0"/>
  </p:normalViewPr>
  <p:slideViewPr>
    <p:cSldViewPr snapToGrid="0">
      <p:cViewPr varScale="1">
        <p:scale>
          <a:sx n="97" d="100"/>
          <a:sy n="97" d="100"/>
        </p:scale>
        <p:origin x="1224" y="8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Sheet1!$B$4</c:f>
              <c:strCache>
                <c:ptCount val="1"/>
                <c:pt idx="0">
                  <c:v>男性</c:v>
                </c:pt>
              </c:strCache>
            </c:strRef>
          </c:tx>
          <c:spPr>
            <a:ln w="28575" cap="rnd">
              <a:solidFill>
                <a:schemeClr val="accent1"/>
              </a:solidFill>
              <a:round/>
            </a:ln>
            <a:effectLst/>
          </c:spPr>
          <c:marker>
            <c:symbol val="square"/>
            <c:size val="7"/>
            <c:spPr>
              <a:noFill/>
              <a:ln w="9525">
                <a:solidFill>
                  <a:schemeClr val="accent1"/>
                </a:solidFill>
              </a:ln>
              <a:effectLst/>
            </c:spPr>
          </c:marker>
          <c:dLbls>
            <c:dLbl>
              <c:idx val="0"/>
              <c:layout>
                <c:manualLayout>
                  <c:x val="-4.7222222222222235E-2"/>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A8-4FBB-89AA-9B4BBE6C5970}"/>
                </c:ext>
              </c:extLst>
            </c:dLbl>
            <c:dLbl>
              <c:idx val="1"/>
              <c:layout>
                <c:manualLayout>
                  <c:x val="-4.4444444444444467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A8-4FBB-89AA-9B4BBE6C5970}"/>
                </c:ext>
              </c:extLst>
            </c:dLbl>
            <c:dLbl>
              <c:idx val="2"/>
              <c:layout>
                <c:manualLayout>
                  <c:x val="-4.7222222222222221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A8-4FBB-89AA-9B4BBE6C5970}"/>
                </c:ext>
              </c:extLst>
            </c:dLbl>
            <c:dLbl>
              <c:idx val="3"/>
              <c:layout>
                <c:manualLayout>
                  <c:x val="-5.0000000000000051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A8-4FBB-89AA-9B4BBE6C5970}"/>
                </c:ext>
              </c:extLst>
            </c:dLbl>
            <c:dLbl>
              <c:idx val="4"/>
              <c:layout>
                <c:manualLayout>
                  <c:x val="-5.2777777777777826E-2"/>
                  <c:y val="-6.0185185185185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A8-4FBB-89AA-9B4BBE6C5970}"/>
                </c:ext>
              </c:extLst>
            </c:dLbl>
            <c:dLbl>
              <c:idx val="5"/>
              <c:layout>
                <c:manualLayout>
                  <c:x val="-5.2777777777777778E-2"/>
                  <c:y val="-6.018518518518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A8-4FBB-89AA-9B4BBE6C5970}"/>
                </c:ext>
              </c:extLst>
            </c:dLbl>
            <c:dLbl>
              <c:idx val="6"/>
              <c:layout>
                <c:manualLayout>
                  <c:x val="-5.8333333333333334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A8-4FBB-89AA-9B4BBE6C5970}"/>
                </c:ext>
              </c:extLst>
            </c:dLbl>
            <c:dLbl>
              <c:idx val="7"/>
              <c:layout>
                <c:manualLayout>
                  <c:x val="-0.05"/>
                  <c:y val="-6.018518518518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A8-4FBB-89AA-9B4BBE6C5970}"/>
                </c:ext>
              </c:extLst>
            </c:dLbl>
            <c:dLbl>
              <c:idx val="8"/>
              <c:layout>
                <c:manualLayout>
                  <c:x val="-0.05"/>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A8-4FBB-89AA-9B4BBE6C5970}"/>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H27</c:v>
                </c:pt>
                <c:pt idx="1">
                  <c:v>H28</c:v>
                </c:pt>
                <c:pt idx="2">
                  <c:v>H29</c:v>
                </c:pt>
                <c:pt idx="3">
                  <c:v>H30</c:v>
                </c:pt>
                <c:pt idx="4">
                  <c:v>R1</c:v>
                </c:pt>
                <c:pt idx="5">
                  <c:v>R2</c:v>
                </c:pt>
                <c:pt idx="6">
                  <c:v>R3</c:v>
                </c:pt>
                <c:pt idx="7">
                  <c:v>R4</c:v>
                </c:pt>
                <c:pt idx="8">
                  <c:v>R5</c:v>
                </c:pt>
              </c:strCache>
            </c:strRef>
          </c:cat>
          <c:val>
            <c:numRef>
              <c:f>Sheet1!$B$5:$B$13</c:f>
              <c:numCache>
                <c:formatCode>0.00</c:formatCode>
                <c:ptCount val="9"/>
                <c:pt idx="0">
                  <c:v>4.5999999999999996</c:v>
                </c:pt>
                <c:pt idx="1">
                  <c:v>4.7</c:v>
                </c:pt>
                <c:pt idx="2">
                  <c:v>4.7</c:v>
                </c:pt>
                <c:pt idx="3">
                  <c:v>4.9000000000000004</c:v>
                </c:pt>
                <c:pt idx="4">
                  <c:v>4.7</c:v>
                </c:pt>
                <c:pt idx="5">
                  <c:v>5.3</c:v>
                </c:pt>
                <c:pt idx="6">
                  <c:v>5.9</c:v>
                </c:pt>
                <c:pt idx="7">
                  <c:v>6.96</c:v>
                </c:pt>
                <c:pt idx="8">
                  <c:v>6.69</c:v>
                </c:pt>
              </c:numCache>
            </c:numRef>
          </c:val>
          <c:smooth val="0"/>
          <c:extLst>
            <c:ext xmlns:c16="http://schemas.microsoft.com/office/drawing/2014/chart" uri="{C3380CC4-5D6E-409C-BE32-E72D297353CC}">
              <c16:uniqueId val="{00000009-DCA8-4FBB-89AA-9B4BBE6C5970}"/>
            </c:ext>
          </c:extLst>
        </c:ser>
        <c:ser>
          <c:idx val="1"/>
          <c:order val="1"/>
          <c:tx>
            <c:strRef>
              <c:f>Sheet1!$C$4</c:f>
              <c:strCache>
                <c:ptCount val="1"/>
                <c:pt idx="0">
                  <c:v>女性</c:v>
                </c:pt>
              </c:strCache>
            </c:strRef>
          </c:tx>
          <c:spPr>
            <a:ln w="28575" cap="rnd">
              <a:solidFill>
                <a:schemeClr val="accent2"/>
              </a:solidFill>
              <a:round/>
            </a:ln>
            <a:effectLst/>
          </c:spPr>
          <c:marker>
            <c:symbol val="square"/>
            <c:size val="7"/>
            <c:spPr>
              <a:solidFill>
                <a:schemeClr val="accent2"/>
              </a:solidFill>
              <a:ln w="9525">
                <a:solidFill>
                  <a:schemeClr val="accent2"/>
                </a:solidFill>
              </a:ln>
              <a:effectLst/>
            </c:spPr>
          </c:marker>
          <c:dLbls>
            <c:dLbl>
              <c:idx val="0"/>
              <c:layout>
                <c:manualLayout>
                  <c:x val="-5.000000000000001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A8-4FBB-89AA-9B4BBE6C5970}"/>
                </c:ext>
              </c:extLst>
            </c:dLbl>
            <c:dLbl>
              <c:idx val="1"/>
              <c:layout>
                <c:manualLayout>
                  <c:x val="-4.4444444444444467E-2"/>
                  <c:y val="6.0185185185185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A8-4FBB-89AA-9B4BBE6C5970}"/>
                </c:ext>
              </c:extLst>
            </c:dLbl>
            <c:dLbl>
              <c:idx val="2"/>
              <c:layout>
                <c:manualLayout>
                  <c:x val="-4.166666666666672E-2"/>
                  <c:y val="6.9444444444444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CA8-4FBB-89AA-9B4BBE6C5970}"/>
                </c:ext>
              </c:extLst>
            </c:dLbl>
            <c:dLbl>
              <c:idx val="3"/>
              <c:layout>
                <c:manualLayout>
                  <c:x val="-3.8888888888888938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A8-4FBB-89AA-9B4BBE6C5970}"/>
                </c:ext>
              </c:extLst>
            </c:dLbl>
            <c:dLbl>
              <c:idx val="4"/>
              <c:layout>
                <c:manualLayout>
                  <c:x val="-4.1666666666666664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CA8-4FBB-89AA-9B4BBE6C5970}"/>
                </c:ext>
              </c:extLst>
            </c:dLbl>
            <c:dLbl>
              <c:idx val="5"/>
              <c:layout>
                <c:manualLayout>
                  <c:x val="-4.1666666666666664E-2"/>
                  <c:y val="7.4074074074074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CA8-4FBB-89AA-9B4BBE6C5970}"/>
                </c:ext>
              </c:extLst>
            </c:dLbl>
            <c:dLbl>
              <c:idx val="6"/>
              <c:layout>
                <c:manualLayout>
                  <c:x val="-4.4444444444444543E-2"/>
                  <c:y val="8.7962962962962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CA8-4FBB-89AA-9B4BBE6C5970}"/>
                </c:ext>
              </c:extLst>
            </c:dLbl>
            <c:dLbl>
              <c:idx val="7"/>
              <c:layout>
                <c:manualLayout>
                  <c:x val="-5.5555555555555552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CA8-4FBB-89AA-9B4BBE6C5970}"/>
                </c:ext>
              </c:extLst>
            </c:dLbl>
            <c:dLbl>
              <c:idx val="8"/>
              <c:layout>
                <c:manualLayout>
                  <c:x val="-4.7222222222222117E-2"/>
                  <c:y val="6.4814814814814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CA8-4FBB-89AA-9B4BBE6C5970}"/>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H27</c:v>
                </c:pt>
                <c:pt idx="1">
                  <c:v>H28</c:v>
                </c:pt>
                <c:pt idx="2">
                  <c:v>H29</c:v>
                </c:pt>
                <c:pt idx="3">
                  <c:v>H30</c:v>
                </c:pt>
                <c:pt idx="4">
                  <c:v>R1</c:v>
                </c:pt>
                <c:pt idx="5">
                  <c:v>R2</c:v>
                </c:pt>
                <c:pt idx="6">
                  <c:v>R3</c:v>
                </c:pt>
                <c:pt idx="7">
                  <c:v>R4</c:v>
                </c:pt>
                <c:pt idx="8">
                  <c:v>R5</c:v>
                </c:pt>
              </c:strCache>
            </c:strRef>
          </c:cat>
          <c:val>
            <c:numRef>
              <c:f>Sheet1!$C$5:$C$13</c:f>
              <c:numCache>
                <c:formatCode>0.00</c:formatCode>
                <c:ptCount val="9"/>
                <c:pt idx="0">
                  <c:v>4</c:v>
                </c:pt>
                <c:pt idx="1">
                  <c:v>3.3</c:v>
                </c:pt>
                <c:pt idx="2">
                  <c:v>3.7</c:v>
                </c:pt>
                <c:pt idx="3">
                  <c:v>3.3</c:v>
                </c:pt>
                <c:pt idx="4">
                  <c:v>3.8</c:v>
                </c:pt>
                <c:pt idx="5">
                  <c:v>4.3</c:v>
                </c:pt>
                <c:pt idx="6">
                  <c:v>5.3</c:v>
                </c:pt>
                <c:pt idx="7">
                  <c:v>4.5</c:v>
                </c:pt>
                <c:pt idx="8">
                  <c:v>3.31</c:v>
                </c:pt>
              </c:numCache>
            </c:numRef>
          </c:val>
          <c:smooth val="0"/>
          <c:extLst>
            <c:ext xmlns:c16="http://schemas.microsoft.com/office/drawing/2014/chart" uri="{C3380CC4-5D6E-409C-BE32-E72D297353CC}">
              <c16:uniqueId val="{00000013-DCA8-4FBB-89AA-9B4BBE6C5970}"/>
            </c:ext>
          </c:extLst>
        </c:ser>
        <c:dLbls>
          <c:showLegendKey val="0"/>
          <c:showVal val="0"/>
          <c:showCatName val="0"/>
          <c:showSerName val="0"/>
          <c:showPercent val="0"/>
          <c:showBubbleSize val="0"/>
        </c:dLbls>
        <c:marker val="1"/>
        <c:smooth val="0"/>
        <c:axId val="15290736"/>
        <c:axId val="15289072"/>
      </c:lineChart>
      <c:catAx>
        <c:axId val="1529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289072"/>
        <c:crosses val="autoZero"/>
        <c:auto val="1"/>
        <c:lblAlgn val="ctr"/>
        <c:lblOffset val="100"/>
        <c:noMultiLvlLbl val="0"/>
      </c:catAx>
      <c:valAx>
        <c:axId val="15289072"/>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290736"/>
        <c:crosses val="autoZero"/>
        <c:crossBetween val="between"/>
        <c:maj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mn-ea"/>
          <a:ea typeface="+mn-ea"/>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'R5健康寿命 (男性)'!$C$4</c:f>
              <c:strCache>
                <c:ptCount val="1"/>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'R5健康寿命 (男性)'!$B$5:$B$49</c:f>
              <c:strCache>
                <c:ptCount val="45"/>
                <c:pt idx="0">
                  <c:v>大阪市</c:v>
                </c:pt>
                <c:pt idx="1">
                  <c:v>門真市</c:v>
                </c:pt>
                <c:pt idx="2">
                  <c:v>守口市</c:v>
                </c:pt>
                <c:pt idx="3">
                  <c:v>寝屋川市</c:v>
                </c:pt>
                <c:pt idx="4">
                  <c:v>東大阪市</c:v>
                </c:pt>
                <c:pt idx="5">
                  <c:v>忠岡町</c:v>
                </c:pt>
                <c:pt idx="6">
                  <c:v>貝塚市</c:v>
                </c:pt>
                <c:pt idx="7">
                  <c:v>岸和田市</c:v>
                </c:pt>
                <c:pt idx="8">
                  <c:v>松原市</c:v>
                </c:pt>
                <c:pt idx="9">
                  <c:v>八尾市</c:v>
                </c:pt>
                <c:pt idx="10">
                  <c:v>大東市</c:v>
                </c:pt>
                <c:pt idx="11">
                  <c:v>泉佐野市</c:v>
                </c:pt>
                <c:pt idx="12">
                  <c:v>大阪府</c:v>
                </c:pt>
                <c:pt idx="13">
                  <c:v>羽曳野市</c:v>
                </c:pt>
                <c:pt idx="14">
                  <c:v>堺市</c:v>
                </c:pt>
                <c:pt idx="15">
                  <c:v>高石市</c:v>
                </c:pt>
                <c:pt idx="16">
                  <c:v>摂津市</c:v>
                </c:pt>
                <c:pt idx="17">
                  <c:v>藤井寺市</c:v>
                </c:pt>
                <c:pt idx="18">
                  <c:v>富田林市</c:v>
                </c:pt>
                <c:pt idx="19">
                  <c:v>泉南市</c:v>
                </c:pt>
                <c:pt idx="20">
                  <c:v>岬町</c:v>
                </c:pt>
                <c:pt idx="21">
                  <c:v>大阪狭山市</c:v>
                </c:pt>
                <c:pt idx="22">
                  <c:v>四條畷市</c:v>
                </c:pt>
                <c:pt idx="23">
                  <c:v>全国</c:v>
                </c:pt>
                <c:pt idx="24">
                  <c:v>泉大津市</c:v>
                </c:pt>
                <c:pt idx="25">
                  <c:v>枚方市</c:v>
                </c:pt>
                <c:pt idx="26">
                  <c:v>阪南市</c:v>
                </c:pt>
                <c:pt idx="27">
                  <c:v>豊中市</c:v>
                </c:pt>
                <c:pt idx="28">
                  <c:v>能勢町</c:v>
                </c:pt>
                <c:pt idx="29">
                  <c:v>和泉市</c:v>
                </c:pt>
                <c:pt idx="30">
                  <c:v>千早赤阪村</c:v>
                </c:pt>
                <c:pt idx="31">
                  <c:v>柏原市</c:v>
                </c:pt>
                <c:pt idx="32">
                  <c:v>田尻町</c:v>
                </c:pt>
                <c:pt idx="33">
                  <c:v>吹田市</c:v>
                </c:pt>
                <c:pt idx="34">
                  <c:v>熊取町</c:v>
                </c:pt>
                <c:pt idx="35">
                  <c:v>茨木市</c:v>
                </c:pt>
                <c:pt idx="36">
                  <c:v>太子町</c:v>
                </c:pt>
                <c:pt idx="37">
                  <c:v>河内長野市</c:v>
                </c:pt>
                <c:pt idx="38">
                  <c:v>高槻市</c:v>
                </c:pt>
                <c:pt idx="39">
                  <c:v>島本町</c:v>
                </c:pt>
                <c:pt idx="40">
                  <c:v>河南町</c:v>
                </c:pt>
                <c:pt idx="41">
                  <c:v>交野市</c:v>
                </c:pt>
                <c:pt idx="42">
                  <c:v>池田市</c:v>
                </c:pt>
                <c:pt idx="43">
                  <c:v>箕面市</c:v>
                </c:pt>
                <c:pt idx="44">
                  <c:v>豊能町</c:v>
                </c:pt>
              </c:strCache>
            </c:strRef>
          </c:cat>
          <c:val>
            <c:numRef>
              <c:f>'R5健康寿命 (男性)'!$C$5:$C$49</c:f>
              <c:numCache>
                <c:formatCode>0.0_);[Red]\(0.0\)</c:formatCode>
                <c:ptCount val="45"/>
                <c:pt idx="0" formatCode="\(0.00\)">
                  <c:v>77.31</c:v>
                </c:pt>
                <c:pt idx="1">
                  <c:v>77.400000000000006</c:v>
                </c:pt>
                <c:pt idx="2">
                  <c:v>77.400000000000006</c:v>
                </c:pt>
                <c:pt idx="3">
                  <c:v>77.8</c:v>
                </c:pt>
                <c:pt idx="4">
                  <c:v>77.900000000000006</c:v>
                </c:pt>
                <c:pt idx="5">
                  <c:v>78.099999999999994</c:v>
                </c:pt>
                <c:pt idx="6">
                  <c:v>78.2</c:v>
                </c:pt>
                <c:pt idx="7">
                  <c:v>78.3</c:v>
                </c:pt>
                <c:pt idx="8" formatCode="0.0_);\(0.0\)">
                  <c:v>78.400000000000006</c:v>
                </c:pt>
                <c:pt idx="9">
                  <c:v>78.5</c:v>
                </c:pt>
                <c:pt idx="10">
                  <c:v>78.7</c:v>
                </c:pt>
                <c:pt idx="11">
                  <c:v>78.7</c:v>
                </c:pt>
                <c:pt idx="12" formatCode="\(0.00\)">
                  <c:v>78.849999999999994</c:v>
                </c:pt>
                <c:pt idx="13">
                  <c:v>78.900000000000006</c:v>
                </c:pt>
                <c:pt idx="14">
                  <c:v>79.099999999999994</c:v>
                </c:pt>
                <c:pt idx="15">
                  <c:v>79.099999999999994</c:v>
                </c:pt>
                <c:pt idx="16">
                  <c:v>79.2</c:v>
                </c:pt>
                <c:pt idx="17">
                  <c:v>79.400000000000006</c:v>
                </c:pt>
                <c:pt idx="18">
                  <c:v>79.400000000000006</c:v>
                </c:pt>
                <c:pt idx="19">
                  <c:v>79.400000000000006</c:v>
                </c:pt>
                <c:pt idx="20">
                  <c:v>79.5</c:v>
                </c:pt>
                <c:pt idx="21">
                  <c:v>79.599999999999994</c:v>
                </c:pt>
                <c:pt idx="22">
                  <c:v>79.7</c:v>
                </c:pt>
                <c:pt idx="23" formatCode="\(0.00\)">
                  <c:v>79.790000000000006</c:v>
                </c:pt>
                <c:pt idx="24">
                  <c:v>79.8</c:v>
                </c:pt>
                <c:pt idx="25">
                  <c:v>79.900000000000006</c:v>
                </c:pt>
                <c:pt idx="26">
                  <c:v>79.900000000000006</c:v>
                </c:pt>
                <c:pt idx="27">
                  <c:v>80</c:v>
                </c:pt>
                <c:pt idx="28">
                  <c:v>80</c:v>
                </c:pt>
                <c:pt idx="29">
                  <c:v>80.099999999999994</c:v>
                </c:pt>
                <c:pt idx="30">
                  <c:v>80.3</c:v>
                </c:pt>
                <c:pt idx="31">
                  <c:v>80.400000000000006</c:v>
                </c:pt>
                <c:pt idx="32">
                  <c:v>80.400000000000006</c:v>
                </c:pt>
                <c:pt idx="33">
                  <c:v>80.5</c:v>
                </c:pt>
                <c:pt idx="34">
                  <c:v>80.5</c:v>
                </c:pt>
                <c:pt idx="35">
                  <c:v>80.7</c:v>
                </c:pt>
                <c:pt idx="36">
                  <c:v>80.7</c:v>
                </c:pt>
                <c:pt idx="37">
                  <c:v>80.8</c:v>
                </c:pt>
                <c:pt idx="38">
                  <c:v>81</c:v>
                </c:pt>
                <c:pt idx="39">
                  <c:v>81</c:v>
                </c:pt>
                <c:pt idx="40">
                  <c:v>81</c:v>
                </c:pt>
                <c:pt idx="41">
                  <c:v>81.2</c:v>
                </c:pt>
                <c:pt idx="42">
                  <c:v>81.400000000000006</c:v>
                </c:pt>
                <c:pt idx="43">
                  <c:v>81.599999999999994</c:v>
                </c:pt>
                <c:pt idx="44">
                  <c:v>84</c:v>
                </c:pt>
              </c:numCache>
            </c:numRef>
          </c:val>
          <c:extLst>
            <c:ext xmlns:c16="http://schemas.microsoft.com/office/drawing/2014/chart" uri="{C3380CC4-5D6E-409C-BE32-E72D297353CC}">
              <c16:uniqueId val="{00000000-0B45-486D-9C1E-F112CFD17D66}"/>
            </c:ext>
          </c:extLst>
        </c:ser>
        <c:dLbls>
          <c:showLegendKey val="0"/>
          <c:showVal val="0"/>
          <c:showCatName val="0"/>
          <c:showSerName val="0"/>
          <c:showPercent val="0"/>
          <c:showBubbleSize val="0"/>
        </c:dLbls>
        <c:gapWidth val="182"/>
        <c:axId val="700923976"/>
        <c:axId val="700924336"/>
      </c:barChart>
      <c:catAx>
        <c:axId val="70092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00924336"/>
        <c:crosses val="autoZero"/>
        <c:auto val="1"/>
        <c:lblAlgn val="ctr"/>
        <c:lblOffset val="100"/>
        <c:noMultiLvlLbl val="0"/>
      </c:catAx>
      <c:valAx>
        <c:axId val="700924336"/>
        <c:scaling>
          <c:orientation val="minMax"/>
          <c:min val="76"/>
        </c:scaling>
        <c:delete val="0"/>
        <c:axPos val="b"/>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00923976"/>
        <c:crosses val="autoZero"/>
        <c:crossBetween val="between"/>
      </c:valAx>
      <c:spPr>
        <a:solidFill>
          <a:sysClr val="window" lastClr="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'H30健康寿命 (男性)'!$C$4</c:f>
              <c:strCache>
                <c:ptCount val="1"/>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'H30健康寿命 (男性)'!$B$5:$B$49</c:f>
              <c:strCache>
                <c:ptCount val="45"/>
                <c:pt idx="0">
                  <c:v>大阪市</c:v>
                </c:pt>
                <c:pt idx="1">
                  <c:v>門真市</c:v>
                </c:pt>
                <c:pt idx="2">
                  <c:v>守口市</c:v>
                </c:pt>
                <c:pt idx="3">
                  <c:v>岸和田市</c:v>
                </c:pt>
                <c:pt idx="4">
                  <c:v>泉佐野市</c:v>
                </c:pt>
                <c:pt idx="5">
                  <c:v>東大阪市</c:v>
                </c:pt>
                <c:pt idx="6">
                  <c:v>忠岡町</c:v>
                </c:pt>
                <c:pt idx="7">
                  <c:v>泉南市</c:v>
                </c:pt>
                <c:pt idx="8">
                  <c:v>寝屋川市</c:v>
                </c:pt>
                <c:pt idx="9">
                  <c:v>貝塚市</c:v>
                </c:pt>
                <c:pt idx="10">
                  <c:v>大東市</c:v>
                </c:pt>
                <c:pt idx="11">
                  <c:v>大阪府</c:v>
                </c:pt>
                <c:pt idx="12">
                  <c:v>四條畷市</c:v>
                </c:pt>
                <c:pt idx="13">
                  <c:v>柏原市</c:v>
                </c:pt>
                <c:pt idx="14">
                  <c:v>松原市</c:v>
                </c:pt>
                <c:pt idx="15">
                  <c:v>堺市</c:v>
                </c:pt>
                <c:pt idx="16">
                  <c:v>高石市</c:v>
                </c:pt>
                <c:pt idx="17">
                  <c:v>泉大津市</c:v>
                </c:pt>
                <c:pt idx="18">
                  <c:v>摂津市</c:v>
                </c:pt>
                <c:pt idx="19">
                  <c:v>八尾市</c:v>
                </c:pt>
                <c:pt idx="20">
                  <c:v>岬町</c:v>
                </c:pt>
                <c:pt idx="21">
                  <c:v>藤井寺市</c:v>
                </c:pt>
                <c:pt idx="22">
                  <c:v>羽曳野市</c:v>
                </c:pt>
                <c:pt idx="23">
                  <c:v>全国</c:v>
                </c:pt>
                <c:pt idx="24">
                  <c:v>富田林市</c:v>
                </c:pt>
                <c:pt idx="25">
                  <c:v>豊中市</c:v>
                </c:pt>
                <c:pt idx="26">
                  <c:v>千早赤阪村</c:v>
                </c:pt>
                <c:pt idx="27">
                  <c:v>能勢町</c:v>
                </c:pt>
                <c:pt idx="28">
                  <c:v>河南町</c:v>
                </c:pt>
                <c:pt idx="29">
                  <c:v>和泉市</c:v>
                </c:pt>
                <c:pt idx="30">
                  <c:v>枚方市</c:v>
                </c:pt>
                <c:pt idx="31">
                  <c:v>太子町</c:v>
                </c:pt>
                <c:pt idx="32">
                  <c:v>阪南市</c:v>
                </c:pt>
                <c:pt idx="33">
                  <c:v>熊取町</c:v>
                </c:pt>
                <c:pt idx="34">
                  <c:v>大阪狭山市</c:v>
                </c:pt>
                <c:pt idx="35">
                  <c:v>茨木市</c:v>
                </c:pt>
                <c:pt idx="36">
                  <c:v>河内長野市</c:v>
                </c:pt>
                <c:pt idx="37">
                  <c:v>吹田市</c:v>
                </c:pt>
                <c:pt idx="38">
                  <c:v>高槻市</c:v>
                </c:pt>
                <c:pt idx="39">
                  <c:v>島本町</c:v>
                </c:pt>
                <c:pt idx="40">
                  <c:v>田尻町</c:v>
                </c:pt>
                <c:pt idx="41">
                  <c:v>池田市</c:v>
                </c:pt>
                <c:pt idx="42">
                  <c:v>箕面市</c:v>
                </c:pt>
                <c:pt idx="43">
                  <c:v>交野市</c:v>
                </c:pt>
                <c:pt idx="44">
                  <c:v>豊能町</c:v>
                </c:pt>
              </c:strCache>
            </c:strRef>
          </c:cat>
          <c:val>
            <c:numRef>
              <c:f>'H30健康寿命 (男性)'!$C$5:$C$49</c:f>
              <c:numCache>
                <c:formatCode>0.0_);[Red]\(0.0\)</c:formatCode>
                <c:ptCount val="45"/>
                <c:pt idx="0" formatCode="\(0.00\)">
                  <c:v>77.488754944649202</c:v>
                </c:pt>
                <c:pt idx="1">
                  <c:v>77.5</c:v>
                </c:pt>
                <c:pt idx="2">
                  <c:v>77.599999999999994</c:v>
                </c:pt>
                <c:pt idx="3">
                  <c:v>78.2</c:v>
                </c:pt>
                <c:pt idx="4">
                  <c:v>78.2</c:v>
                </c:pt>
                <c:pt idx="5">
                  <c:v>78.3</c:v>
                </c:pt>
                <c:pt idx="6">
                  <c:v>78.3</c:v>
                </c:pt>
                <c:pt idx="7">
                  <c:v>78.3</c:v>
                </c:pt>
                <c:pt idx="8">
                  <c:v>78.5</c:v>
                </c:pt>
                <c:pt idx="9">
                  <c:v>78.599999999999994</c:v>
                </c:pt>
                <c:pt idx="10">
                  <c:v>78.7</c:v>
                </c:pt>
                <c:pt idx="11" formatCode="\(0.00\)">
                  <c:v>78.996077704428899</c:v>
                </c:pt>
                <c:pt idx="12">
                  <c:v>79.099999999999994</c:v>
                </c:pt>
                <c:pt idx="13">
                  <c:v>79.099999999999994</c:v>
                </c:pt>
                <c:pt idx="14">
                  <c:v>79.099999999999994</c:v>
                </c:pt>
                <c:pt idx="15">
                  <c:v>79.2</c:v>
                </c:pt>
                <c:pt idx="16">
                  <c:v>79.2</c:v>
                </c:pt>
                <c:pt idx="17">
                  <c:v>79.2</c:v>
                </c:pt>
                <c:pt idx="18">
                  <c:v>79.3</c:v>
                </c:pt>
                <c:pt idx="19">
                  <c:v>79.3</c:v>
                </c:pt>
                <c:pt idx="20">
                  <c:v>79.3</c:v>
                </c:pt>
                <c:pt idx="21">
                  <c:v>79.400000000000006</c:v>
                </c:pt>
                <c:pt idx="22">
                  <c:v>79.5</c:v>
                </c:pt>
                <c:pt idx="23" formatCode="\(0.00\)">
                  <c:v>79.583228489384396</c:v>
                </c:pt>
                <c:pt idx="24">
                  <c:v>79.8</c:v>
                </c:pt>
                <c:pt idx="25">
                  <c:v>79.900000000000006</c:v>
                </c:pt>
                <c:pt idx="26">
                  <c:v>80.099999999999994</c:v>
                </c:pt>
                <c:pt idx="27">
                  <c:v>80.2</c:v>
                </c:pt>
                <c:pt idx="28">
                  <c:v>80.2</c:v>
                </c:pt>
                <c:pt idx="29">
                  <c:v>80.2</c:v>
                </c:pt>
                <c:pt idx="30" formatCode="\(0.00\)">
                  <c:v>80.259333312903195</c:v>
                </c:pt>
                <c:pt idx="31">
                  <c:v>80.3</c:v>
                </c:pt>
                <c:pt idx="32">
                  <c:v>80.3</c:v>
                </c:pt>
                <c:pt idx="33">
                  <c:v>80.400000000000006</c:v>
                </c:pt>
                <c:pt idx="34">
                  <c:v>80.5</c:v>
                </c:pt>
                <c:pt idx="35">
                  <c:v>80.716073508085202</c:v>
                </c:pt>
                <c:pt idx="36">
                  <c:v>80.900000000000006</c:v>
                </c:pt>
                <c:pt idx="37">
                  <c:v>81</c:v>
                </c:pt>
                <c:pt idx="38">
                  <c:v>81.2</c:v>
                </c:pt>
                <c:pt idx="39">
                  <c:v>81.2</c:v>
                </c:pt>
                <c:pt idx="40">
                  <c:v>81.2</c:v>
                </c:pt>
                <c:pt idx="41">
                  <c:v>81.599999999999994</c:v>
                </c:pt>
                <c:pt idx="42">
                  <c:v>81.900000000000006</c:v>
                </c:pt>
                <c:pt idx="43">
                  <c:v>81.900000000000006</c:v>
                </c:pt>
                <c:pt idx="44">
                  <c:v>82.4</c:v>
                </c:pt>
              </c:numCache>
            </c:numRef>
          </c:val>
          <c:extLst>
            <c:ext xmlns:c16="http://schemas.microsoft.com/office/drawing/2014/chart" uri="{C3380CC4-5D6E-409C-BE32-E72D297353CC}">
              <c16:uniqueId val="{00000000-B43C-4C9F-A0D3-00F7780C312A}"/>
            </c:ext>
          </c:extLst>
        </c:ser>
        <c:dLbls>
          <c:showLegendKey val="0"/>
          <c:showVal val="0"/>
          <c:showCatName val="0"/>
          <c:showSerName val="0"/>
          <c:showPercent val="0"/>
          <c:showBubbleSize val="0"/>
        </c:dLbls>
        <c:gapWidth val="182"/>
        <c:axId val="700923976"/>
        <c:axId val="700924336"/>
      </c:barChart>
      <c:catAx>
        <c:axId val="70092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00924336"/>
        <c:crosses val="autoZero"/>
        <c:auto val="1"/>
        <c:lblAlgn val="ctr"/>
        <c:lblOffset val="100"/>
        <c:noMultiLvlLbl val="0"/>
      </c:catAx>
      <c:valAx>
        <c:axId val="700924336"/>
        <c:scaling>
          <c:orientation val="minMax"/>
          <c:max val="86"/>
          <c:min val="76"/>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0092397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'R4健康寿命（女性）'!$C$4</c:f>
              <c:strCache>
                <c:ptCount val="1"/>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'R4健康寿命（女性）'!$B$5:$B$49</c:f>
              <c:strCache>
                <c:ptCount val="45"/>
                <c:pt idx="0">
                  <c:v>大阪市</c:v>
                </c:pt>
                <c:pt idx="1">
                  <c:v>門真市</c:v>
                </c:pt>
                <c:pt idx="2">
                  <c:v>泉佐野市</c:v>
                </c:pt>
                <c:pt idx="3">
                  <c:v>岸和田市</c:v>
                </c:pt>
                <c:pt idx="4">
                  <c:v>貝塚市</c:v>
                </c:pt>
                <c:pt idx="5">
                  <c:v>田尻町</c:v>
                </c:pt>
                <c:pt idx="6">
                  <c:v>寝屋川市</c:v>
                </c:pt>
                <c:pt idx="7">
                  <c:v>守口市</c:v>
                </c:pt>
                <c:pt idx="8">
                  <c:v>東大阪市</c:v>
                </c:pt>
                <c:pt idx="9">
                  <c:v>八尾市</c:v>
                </c:pt>
                <c:pt idx="10">
                  <c:v>松原市</c:v>
                </c:pt>
                <c:pt idx="11">
                  <c:v>和泉市</c:v>
                </c:pt>
                <c:pt idx="12">
                  <c:v>大東市</c:v>
                </c:pt>
                <c:pt idx="13">
                  <c:v>高石市</c:v>
                </c:pt>
                <c:pt idx="14">
                  <c:v>泉南市</c:v>
                </c:pt>
                <c:pt idx="15">
                  <c:v>堺市</c:v>
                </c:pt>
                <c:pt idx="16">
                  <c:v>羽曳野市</c:v>
                </c:pt>
                <c:pt idx="17">
                  <c:v>岬町</c:v>
                </c:pt>
                <c:pt idx="18">
                  <c:v>大阪府</c:v>
                </c:pt>
                <c:pt idx="19">
                  <c:v>藤井寺市</c:v>
                </c:pt>
                <c:pt idx="20">
                  <c:v>富田林市</c:v>
                </c:pt>
                <c:pt idx="21">
                  <c:v>能勢町</c:v>
                </c:pt>
                <c:pt idx="22">
                  <c:v>熊取町</c:v>
                </c:pt>
                <c:pt idx="23">
                  <c:v>四條畷市</c:v>
                </c:pt>
                <c:pt idx="24">
                  <c:v>泉大津市</c:v>
                </c:pt>
                <c:pt idx="25">
                  <c:v>摂津市</c:v>
                </c:pt>
                <c:pt idx="26">
                  <c:v>豊中市</c:v>
                </c:pt>
                <c:pt idx="27">
                  <c:v>枚方市</c:v>
                </c:pt>
                <c:pt idx="28">
                  <c:v>阪南市</c:v>
                </c:pt>
                <c:pt idx="29">
                  <c:v>全国</c:v>
                </c:pt>
                <c:pt idx="30">
                  <c:v>太子町</c:v>
                </c:pt>
                <c:pt idx="31">
                  <c:v>河内長野市</c:v>
                </c:pt>
                <c:pt idx="32">
                  <c:v>千早赤阪村</c:v>
                </c:pt>
                <c:pt idx="33">
                  <c:v>柏原市</c:v>
                </c:pt>
                <c:pt idx="34">
                  <c:v>茨木市</c:v>
                </c:pt>
                <c:pt idx="35">
                  <c:v>河南町</c:v>
                </c:pt>
                <c:pt idx="36">
                  <c:v>箕面市</c:v>
                </c:pt>
                <c:pt idx="37">
                  <c:v>忠岡町</c:v>
                </c:pt>
                <c:pt idx="38">
                  <c:v>池田市</c:v>
                </c:pt>
                <c:pt idx="39">
                  <c:v>大阪狭山市</c:v>
                </c:pt>
                <c:pt idx="40">
                  <c:v>島本町</c:v>
                </c:pt>
                <c:pt idx="41">
                  <c:v>吹田市</c:v>
                </c:pt>
                <c:pt idx="42">
                  <c:v>交野市</c:v>
                </c:pt>
                <c:pt idx="43">
                  <c:v>高槻市</c:v>
                </c:pt>
                <c:pt idx="44">
                  <c:v>豊能町</c:v>
                </c:pt>
              </c:strCache>
            </c:strRef>
          </c:cat>
          <c:val>
            <c:numRef>
              <c:f>'R4健康寿命（女性）'!$C$5:$C$49</c:f>
              <c:numCache>
                <c:formatCode>0.0_);[Red]\(0.0\)</c:formatCode>
                <c:ptCount val="45"/>
                <c:pt idx="0" formatCode="\(0.00\)">
                  <c:v>82.59</c:v>
                </c:pt>
                <c:pt idx="1">
                  <c:v>82.7</c:v>
                </c:pt>
                <c:pt idx="2">
                  <c:v>82.8</c:v>
                </c:pt>
                <c:pt idx="3" formatCode="0.0_);\(0.0\)">
                  <c:v>83</c:v>
                </c:pt>
                <c:pt idx="4">
                  <c:v>83</c:v>
                </c:pt>
                <c:pt idx="5">
                  <c:v>83</c:v>
                </c:pt>
                <c:pt idx="6">
                  <c:v>83.1</c:v>
                </c:pt>
                <c:pt idx="7">
                  <c:v>83.2</c:v>
                </c:pt>
                <c:pt idx="8">
                  <c:v>83.4</c:v>
                </c:pt>
                <c:pt idx="9">
                  <c:v>83.4</c:v>
                </c:pt>
                <c:pt idx="10">
                  <c:v>83.4</c:v>
                </c:pt>
                <c:pt idx="11">
                  <c:v>83.4</c:v>
                </c:pt>
                <c:pt idx="12" formatCode="0.0_);\(0.0\)">
                  <c:v>83.5</c:v>
                </c:pt>
                <c:pt idx="13">
                  <c:v>83.5</c:v>
                </c:pt>
                <c:pt idx="14">
                  <c:v>83.5</c:v>
                </c:pt>
                <c:pt idx="15">
                  <c:v>83.6</c:v>
                </c:pt>
                <c:pt idx="16">
                  <c:v>83.6</c:v>
                </c:pt>
                <c:pt idx="17">
                  <c:v>83.6</c:v>
                </c:pt>
                <c:pt idx="18" formatCode="\(0.00\)">
                  <c:v>83.63</c:v>
                </c:pt>
                <c:pt idx="19">
                  <c:v>83.7</c:v>
                </c:pt>
                <c:pt idx="20">
                  <c:v>83.7</c:v>
                </c:pt>
                <c:pt idx="21">
                  <c:v>83.8</c:v>
                </c:pt>
                <c:pt idx="22">
                  <c:v>83.8</c:v>
                </c:pt>
                <c:pt idx="23" formatCode="0.0_);\(0.0\)">
                  <c:v>83.9</c:v>
                </c:pt>
                <c:pt idx="24">
                  <c:v>83.9</c:v>
                </c:pt>
                <c:pt idx="25">
                  <c:v>84</c:v>
                </c:pt>
                <c:pt idx="26">
                  <c:v>84.1</c:v>
                </c:pt>
                <c:pt idx="27" formatCode="0.0_);\(0.0\)">
                  <c:v>84.1</c:v>
                </c:pt>
                <c:pt idx="28">
                  <c:v>84.1</c:v>
                </c:pt>
                <c:pt idx="29" formatCode="\(0.00\)">
                  <c:v>84.1</c:v>
                </c:pt>
                <c:pt idx="30">
                  <c:v>84.3</c:v>
                </c:pt>
                <c:pt idx="31">
                  <c:v>84.4</c:v>
                </c:pt>
                <c:pt idx="32">
                  <c:v>84.5</c:v>
                </c:pt>
                <c:pt idx="33">
                  <c:v>84.6</c:v>
                </c:pt>
                <c:pt idx="34">
                  <c:v>84.7</c:v>
                </c:pt>
                <c:pt idx="35">
                  <c:v>85</c:v>
                </c:pt>
                <c:pt idx="36">
                  <c:v>85.2</c:v>
                </c:pt>
                <c:pt idx="37">
                  <c:v>85.2</c:v>
                </c:pt>
                <c:pt idx="38">
                  <c:v>85.3</c:v>
                </c:pt>
                <c:pt idx="39">
                  <c:v>85.4</c:v>
                </c:pt>
                <c:pt idx="40">
                  <c:v>85.5</c:v>
                </c:pt>
                <c:pt idx="41">
                  <c:v>85.6</c:v>
                </c:pt>
                <c:pt idx="42">
                  <c:v>85.7</c:v>
                </c:pt>
                <c:pt idx="43">
                  <c:v>85.8</c:v>
                </c:pt>
                <c:pt idx="44">
                  <c:v>85.9</c:v>
                </c:pt>
              </c:numCache>
            </c:numRef>
          </c:val>
          <c:extLst>
            <c:ext xmlns:c16="http://schemas.microsoft.com/office/drawing/2014/chart" uri="{C3380CC4-5D6E-409C-BE32-E72D297353CC}">
              <c16:uniqueId val="{00000000-DFF6-4EC6-AE89-012B9EB3E110}"/>
            </c:ext>
          </c:extLst>
        </c:ser>
        <c:dLbls>
          <c:showLegendKey val="0"/>
          <c:showVal val="0"/>
          <c:showCatName val="0"/>
          <c:showSerName val="0"/>
          <c:showPercent val="0"/>
          <c:showBubbleSize val="0"/>
        </c:dLbls>
        <c:gapWidth val="182"/>
        <c:axId val="560313960"/>
        <c:axId val="560315040"/>
      </c:barChart>
      <c:catAx>
        <c:axId val="560313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0315040"/>
        <c:crosses val="autoZero"/>
        <c:auto val="1"/>
        <c:lblAlgn val="ctr"/>
        <c:lblOffset val="100"/>
        <c:noMultiLvlLbl val="0"/>
      </c:catAx>
      <c:valAx>
        <c:axId val="560315040"/>
        <c:scaling>
          <c:orientation val="minMax"/>
          <c:min val="81"/>
        </c:scaling>
        <c:delete val="0"/>
        <c:axPos val="b"/>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0313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'H30健康寿命（女性）'!$C$4</c:f>
              <c:strCache>
                <c:ptCount val="1"/>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'H30健康寿命（女性）'!$B$5:$B$49</c:f>
              <c:strCache>
                <c:ptCount val="45"/>
                <c:pt idx="0">
                  <c:v>貝塚市</c:v>
                </c:pt>
                <c:pt idx="1">
                  <c:v>寝屋川市</c:v>
                </c:pt>
                <c:pt idx="2">
                  <c:v>泉佐野市</c:v>
                </c:pt>
                <c:pt idx="3">
                  <c:v>門真市</c:v>
                </c:pt>
                <c:pt idx="4">
                  <c:v>千早赤阪村</c:v>
                </c:pt>
                <c:pt idx="5">
                  <c:v>泉南市</c:v>
                </c:pt>
                <c:pt idx="6">
                  <c:v>大東市</c:v>
                </c:pt>
                <c:pt idx="7">
                  <c:v>守口市</c:v>
                </c:pt>
                <c:pt idx="8">
                  <c:v>熊取町</c:v>
                </c:pt>
                <c:pt idx="9">
                  <c:v>大阪市</c:v>
                </c:pt>
                <c:pt idx="10">
                  <c:v>岸和田市</c:v>
                </c:pt>
                <c:pt idx="11">
                  <c:v>東大阪市</c:v>
                </c:pt>
                <c:pt idx="12">
                  <c:v>和泉市</c:v>
                </c:pt>
                <c:pt idx="13">
                  <c:v>能勢町</c:v>
                </c:pt>
                <c:pt idx="14">
                  <c:v>松原市</c:v>
                </c:pt>
                <c:pt idx="15">
                  <c:v>藤井寺市</c:v>
                </c:pt>
                <c:pt idx="16">
                  <c:v>堺市</c:v>
                </c:pt>
                <c:pt idx="17">
                  <c:v>柏原市</c:v>
                </c:pt>
                <c:pt idx="18">
                  <c:v>富田林市</c:v>
                </c:pt>
                <c:pt idx="19">
                  <c:v>大阪府</c:v>
                </c:pt>
                <c:pt idx="20">
                  <c:v>八尾市</c:v>
                </c:pt>
                <c:pt idx="21">
                  <c:v>羽曳野市</c:v>
                </c:pt>
                <c:pt idx="22">
                  <c:v>枚方市</c:v>
                </c:pt>
                <c:pt idx="23">
                  <c:v>四條畷市</c:v>
                </c:pt>
                <c:pt idx="24">
                  <c:v>岬町</c:v>
                </c:pt>
                <c:pt idx="25">
                  <c:v>摂津市</c:v>
                </c:pt>
                <c:pt idx="26">
                  <c:v>大阪狭山市</c:v>
                </c:pt>
                <c:pt idx="27">
                  <c:v>茨木市</c:v>
                </c:pt>
                <c:pt idx="28">
                  <c:v>全国</c:v>
                </c:pt>
                <c:pt idx="29">
                  <c:v>豊中市</c:v>
                </c:pt>
                <c:pt idx="30">
                  <c:v>高石市</c:v>
                </c:pt>
                <c:pt idx="31">
                  <c:v>泉大津市</c:v>
                </c:pt>
                <c:pt idx="32">
                  <c:v>阪南市</c:v>
                </c:pt>
                <c:pt idx="33">
                  <c:v>河内長野市</c:v>
                </c:pt>
                <c:pt idx="34">
                  <c:v>河南町</c:v>
                </c:pt>
                <c:pt idx="35">
                  <c:v>箕面市</c:v>
                </c:pt>
                <c:pt idx="36">
                  <c:v>豊能町</c:v>
                </c:pt>
                <c:pt idx="37">
                  <c:v>太子町</c:v>
                </c:pt>
                <c:pt idx="38">
                  <c:v>忠岡町</c:v>
                </c:pt>
                <c:pt idx="39">
                  <c:v>田尻町</c:v>
                </c:pt>
                <c:pt idx="40">
                  <c:v>吹田市</c:v>
                </c:pt>
                <c:pt idx="41">
                  <c:v>交野市</c:v>
                </c:pt>
                <c:pt idx="42">
                  <c:v>池田市</c:v>
                </c:pt>
                <c:pt idx="43">
                  <c:v>高槻市</c:v>
                </c:pt>
                <c:pt idx="44">
                  <c:v>島本町</c:v>
                </c:pt>
              </c:strCache>
            </c:strRef>
          </c:cat>
          <c:val>
            <c:numRef>
              <c:f>'H30健康寿命（女性）'!$C$5:$C$49</c:f>
              <c:numCache>
                <c:formatCode>0.0_);[Red]\(0.0\)</c:formatCode>
                <c:ptCount val="45"/>
                <c:pt idx="0">
                  <c:v>81.8</c:v>
                </c:pt>
                <c:pt idx="1">
                  <c:v>82.4</c:v>
                </c:pt>
                <c:pt idx="2">
                  <c:v>82.4</c:v>
                </c:pt>
                <c:pt idx="3">
                  <c:v>82.5</c:v>
                </c:pt>
                <c:pt idx="4">
                  <c:v>82.6</c:v>
                </c:pt>
                <c:pt idx="5">
                  <c:v>82.6</c:v>
                </c:pt>
                <c:pt idx="6">
                  <c:v>82.7</c:v>
                </c:pt>
                <c:pt idx="7">
                  <c:v>82.7</c:v>
                </c:pt>
                <c:pt idx="8">
                  <c:v>82.7</c:v>
                </c:pt>
                <c:pt idx="9" formatCode="\(0.00\)">
                  <c:v>82.705718245803496</c:v>
                </c:pt>
                <c:pt idx="10">
                  <c:v>82.8</c:v>
                </c:pt>
                <c:pt idx="11">
                  <c:v>83</c:v>
                </c:pt>
                <c:pt idx="12">
                  <c:v>83.1</c:v>
                </c:pt>
                <c:pt idx="13">
                  <c:v>83.2</c:v>
                </c:pt>
                <c:pt idx="14">
                  <c:v>83.2</c:v>
                </c:pt>
                <c:pt idx="15">
                  <c:v>83.2</c:v>
                </c:pt>
                <c:pt idx="16">
                  <c:v>83.3</c:v>
                </c:pt>
                <c:pt idx="17">
                  <c:v>83.3</c:v>
                </c:pt>
                <c:pt idx="18">
                  <c:v>83.3</c:v>
                </c:pt>
                <c:pt idx="19" formatCode="\(0.00\)">
                  <c:v>83.325119170742397</c:v>
                </c:pt>
                <c:pt idx="20">
                  <c:v>83.4</c:v>
                </c:pt>
                <c:pt idx="21">
                  <c:v>83.4</c:v>
                </c:pt>
                <c:pt idx="22" formatCode="\(0.00\)">
                  <c:v>83.422935398142997</c:v>
                </c:pt>
                <c:pt idx="23">
                  <c:v>83.5</c:v>
                </c:pt>
                <c:pt idx="24">
                  <c:v>83.5</c:v>
                </c:pt>
                <c:pt idx="25">
                  <c:v>83.6</c:v>
                </c:pt>
                <c:pt idx="26">
                  <c:v>83.8</c:v>
                </c:pt>
                <c:pt idx="27">
                  <c:v>83.824812699063003</c:v>
                </c:pt>
                <c:pt idx="28" formatCode="\(0.00\)">
                  <c:v>83.837984380650497</c:v>
                </c:pt>
                <c:pt idx="29">
                  <c:v>83.9</c:v>
                </c:pt>
                <c:pt idx="30">
                  <c:v>84</c:v>
                </c:pt>
                <c:pt idx="31">
                  <c:v>84</c:v>
                </c:pt>
                <c:pt idx="32">
                  <c:v>84</c:v>
                </c:pt>
                <c:pt idx="33">
                  <c:v>84.3</c:v>
                </c:pt>
                <c:pt idx="34">
                  <c:v>84.3</c:v>
                </c:pt>
                <c:pt idx="35">
                  <c:v>84.5</c:v>
                </c:pt>
                <c:pt idx="36">
                  <c:v>84.5</c:v>
                </c:pt>
                <c:pt idx="37">
                  <c:v>84.5</c:v>
                </c:pt>
                <c:pt idx="38">
                  <c:v>84.5</c:v>
                </c:pt>
                <c:pt idx="39">
                  <c:v>84.6</c:v>
                </c:pt>
                <c:pt idx="40">
                  <c:v>84.8</c:v>
                </c:pt>
                <c:pt idx="41">
                  <c:v>84.9</c:v>
                </c:pt>
                <c:pt idx="42">
                  <c:v>85</c:v>
                </c:pt>
                <c:pt idx="43">
                  <c:v>85.1</c:v>
                </c:pt>
                <c:pt idx="44">
                  <c:v>85.1</c:v>
                </c:pt>
              </c:numCache>
            </c:numRef>
          </c:val>
          <c:extLst>
            <c:ext xmlns:c16="http://schemas.microsoft.com/office/drawing/2014/chart" uri="{C3380CC4-5D6E-409C-BE32-E72D297353CC}">
              <c16:uniqueId val="{00000000-BDB5-4026-8622-37C44F1B924F}"/>
            </c:ext>
          </c:extLst>
        </c:ser>
        <c:dLbls>
          <c:showLegendKey val="0"/>
          <c:showVal val="0"/>
          <c:showCatName val="0"/>
          <c:showSerName val="0"/>
          <c:showPercent val="0"/>
          <c:showBubbleSize val="0"/>
        </c:dLbls>
        <c:gapWidth val="182"/>
        <c:axId val="560313960"/>
        <c:axId val="560315040"/>
      </c:barChart>
      <c:catAx>
        <c:axId val="560313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0315040"/>
        <c:crosses val="autoZero"/>
        <c:auto val="1"/>
        <c:lblAlgn val="ctr"/>
        <c:lblOffset val="100"/>
        <c:noMultiLvlLbl val="0"/>
      </c:catAx>
      <c:valAx>
        <c:axId val="560315040"/>
        <c:scaling>
          <c:orientation val="minMax"/>
          <c:max val="87"/>
          <c:min val="81"/>
        </c:scaling>
        <c:delete val="0"/>
        <c:axPos val="b"/>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0313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0.77313</cdr:x>
      <cdr:y>0.10179</cdr:y>
    </cdr:from>
    <cdr:to>
      <cdr:x>0.79886</cdr:x>
      <cdr:y>0.95882</cdr:y>
    </cdr:to>
    <cdr:sp macro="" textlink="">
      <cdr:nvSpPr>
        <cdr:cNvPr id="2" name="上下矢印 64">
          <a:extLst xmlns:a="http://schemas.openxmlformats.org/drawingml/2006/main">
            <a:ext uri="{FF2B5EF4-FFF2-40B4-BE49-F238E27FC236}">
              <a16:creationId xmlns:a16="http://schemas.microsoft.com/office/drawing/2014/main" id="{0C818F96-D025-2699-C5CD-647CD1D38493}"/>
            </a:ext>
          </a:extLst>
        </cdr:cNvPr>
        <cdr:cNvSpPr/>
      </cdr:nvSpPr>
      <cdr:spPr>
        <a:xfrm xmlns:a="http://schemas.openxmlformats.org/drawingml/2006/main">
          <a:off x="3471895" y="621191"/>
          <a:ext cx="115546" cy="5229931"/>
        </a:xfrm>
        <a:prstGeom xmlns:a="http://schemas.openxmlformats.org/drawingml/2006/main" prst="upDownArrow">
          <a:avLst>
            <a:gd name="adj1" fmla="val 35058"/>
            <a:gd name="adj2" fmla="val 53735"/>
          </a:avLst>
        </a:prstGeom>
        <a:solidFill xmlns:a="http://schemas.openxmlformats.org/drawingml/2006/main">
          <a:schemeClr val="bg2">
            <a:lumMod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1080000" tIns="36000" rIns="36000" bIns="36000" rtlCol="0" anchor="ctr" anchorCtr="1"/>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endParaRPr lang="ja-JP" altLang="en-US" sz="1100" b="1"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0.63486</cdr:x>
      <cdr:y>0.42176</cdr:y>
    </cdr:from>
    <cdr:to>
      <cdr:x>0.77916</cdr:x>
      <cdr:y>0.48462</cdr:y>
    </cdr:to>
    <cdr:sp macro="" textlink="">
      <cdr:nvSpPr>
        <cdr:cNvPr id="3" name="角丸四角形吹き出し 50">
          <a:extLst xmlns:a="http://schemas.openxmlformats.org/drawingml/2006/main">
            <a:ext uri="{FF2B5EF4-FFF2-40B4-BE49-F238E27FC236}">
              <a16:creationId xmlns:a16="http://schemas.microsoft.com/office/drawing/2014/main" id="{A9683C18-8665-3675-CE11-62526732C33D}"/>
            </a:ext>
          </a:extLst>
        </cdr:cNvPr>
        <cdr:cNvSpPr/>
      </cdr:nvSpPr>
      <cdr:spPr>
        <a:xfrm xmlns:a="http://schemas.openxmlformats.org/drawingml/2006/main">
          <a:off x="2850994" y="2573773"/>
          <a:ext cx="648011" cy="383596"/>
        </a:xfrm>
        <a:prstGeom xmlns:a="http://schemas.openxmlformats.org/drawingml/2006/main" prst="wedgeRoundRectCallout">
          <a:avLst>
            <a:gd name="adj1" fmla="val -116387"/>
            <a:gd name="adj2" fmla="val 73524"/>
            <a:gd name="adj3" fmla="val 16667"/>
          </a:avLst>
        </a:prstGeom>
        <a:solidFill xmlns:a="http://schemas.openxmlformats.org/drawingml/2006/main">
          <a:schemeClr val="bg1"/>
        </a:solidFill>
        <a:ln xmlns:a="http://schemas.openxmlformats.org/drawingml/2006/main" w="127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36000" tIns="36000" rIns="36000" bIns="36000" rtlCol="0" anchor="ctr"/>
        <a:lstStyle xmlns:a="http://schemas.openxmlformats.org/drawingml/2006/main">
          <a:defPPr>
            <a:defRPr lang="ja-JP"/>
          </a:defPPr>
          <a:lvl1pPr marL="0" indent="0" algn="l" defTabSz="914400" rtl="0" eaLnBrk="1" latinLnBrk="0" hangingPunct="1">
            <a:defRPr kumimoji="1" sz="1800" kern="1200">
              <a:solidFill>
                <a:schemeClr val="lt1"/>
              </a:solidFill>
              <a:latin typeface="+mn-lt"/>
              <a:ea typeface="+mn-ea"/>
              <a:cs typeface="+mn-cs"/>
            </a:defRPr>
          </a:lvl1pPr>
          <a:lvl2pPr marL="457200" indent="0" algn="l" defTabSz="914400" rtl="0" eaLnBrk="1" latinLnBrk="0" hangingPunct="1">
            <a:defRPr kumimoji="1" sz="1800" kern="1200">
              <a:solidFill>
                <a:schemeClr val="lt1"/>
              </a:solidFill>
              <a:latin typeface="+mn-lt"/>
              <a:ea typeface="+mn-ea"/>
              <a:cs typeface="+mn-cs"/>
            </a:defRPr>
          </a:lvl2pPr>
          <a:lvl3pPr marL="914400" indent="0" algn="l" defTabSz="914400" rtl="0" eaLnBrk="1" latinLnBrk="0" hangingPunct="1">
            <a:defRPr kumimoji="1" sz="1800" kern="1200">
              <a:solidFill>
                <a:schemeClr val="lt1"/>
              </a:solidFill>
              <a:latin typeface="+mn-lt"/>
              <a:ea typeface="+mn-ea"/>
              <a:cs typeface="+mn-cs"/>
            </a:defRPr>
          </a:lvl3pPr>
          <a:lvl4pPr marL="1371600" indent="0" algn="l" defTabSz="914400" rtl="0" eaLnBrk="1" latinLnBrk="0" hangingPunct="1">
            <a:defRPr kumimoji="1" sz="1800" kern="1200">
              <a:solidFill>
                <a:schemeClr val="lt1"/>
              </a:solidFill>
              <a:latin typeface="+mn-lt"/>
              <a:ea typeface="+mn-ea"/>
              <a:cs typeface="+mn-cs"/>
            </a:defRPr>
          </a:lvl4pPr>
          <a:lvl5pPr marL="1828800" indent="0" algn="l" defTabSz="914400" rtl="0" eaLnBrk="1" latinLnBrk="0" hangingPunct="1">
            <a:defRPr kumimoji="1" sz="1800" kern="1200">
              <a:solidFill>
                <a:schemeClr val="lt1"/>
              </a:solidFill>
              <a:latin typeface="+mn-lt"/>
              <a:ea typeface="+mn-ea"/>
              <a:cs typeface="+mn-cs"/>
            </a:defRPr>
          </a:lvl5pPr>
          <a:lvl6pPr marL="2286000" indent="0" algn="l" defTabSz="914400" rtl="0" eaLnBrk="1" latinLnBrk="0" hangingPunct="1">
            <a:defRPr kumimoji="1" sz="1800" kern="1200">
              <a:solidFill>
                <a:schemeClr val="lt1"/>
              </a:solidFill>
              <a:latin typeface="+mn-lt"/>
              <a:ea typeface="+mn-ea"/>
              <a:cs typeface="+mn-cs"/>
            </a:defRPr>
          </a:lvl6pPr>
          <a:lvl7pPr marL="2743200" indent="0" algn="l" defTabSz="914400" rtl="0" eaLnBrk="1" latinLnBrk="0" hangingPunct="1">
            <a:defRPr kumimoji="1" sz="1800" kern="1200">
              <a:solidFill>
                <a:schemeClr val="lt1"/>
              </a:solidFill>
              <a:latin typeface="+mn-lt"/>
              <a:ea typeface="+mn-ea"/>
              <a:cs typeface="+mn-cs"/>
            </a:defRPr>
          </a:lvl7pPr>
          <a:lvl8pPr marL="3200400" indent="0" algn="l" defTabSz="914400" rtl="0" eaLnBrk="1" latinLnBrk="0" hangingPunct="1">
            <a:defRPr kumimoji="1" sz="1800" kern="1200">
              <a:solidFill>
                <a:schemeClr val="lt1"/>
              </a:solidFill>
              <a:latin typeface="+mn-lt"/>
              <a:ea typeface="+mn-ea"/>
              <a:cs typeface="+mn-cs"/>
            </a:defRPr>
          </a:lvl8pPr>
          <a:lvl9pPr marL="3657600" indent="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1100" dirty="0">
              <a:solidFill>
                <a:schemeClr val="tx1"/>
              </a:solidFill>
              <a:latin typeface="Meiryo UI" panose="020B0604030504040204" pitchFamily="50" charset="-128"/>
              <a:ea typeface="Meiryo UI" panose="020B0604030504040204" pitchFamily="50" charset="-128"/>
            </a:rPr>
            <a:t>全国</a:t>
          </a:r>
          <a:endParaRPr lang="en-US" altLang="ja-JP" sz="1100"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0.44231</cdr:x>
      <cdr:y>0.08126</cdr:y>
    </cdr:from>
    <cdr:to>
      <cdr:x>0.44231</cdr:x>
      <cdr:y>0.95233</cdr:y>
    </cdr:to>
    <cdr:cxnSp macro="">
      <cdr:nvCxnSpPr>
        <cdr:cNvPr id="4" name="直線コネクタ 3">
          <a:extLst xmlns:a="http://schemas.openxmlformats.org/drawingml/2006/main">
            <a:ext uri="{FF2B5EF4-FFF2-40B4-BE49-F238E27FC236}">
              <a16:creationId xmlns:a16="http://schemas.microsoft.com/office/drawing/2014/main" id="{3786E766-7BF6-29D2-BDA3-79B6F193A9D1}"/>
            </a:ext>
          </a:extLst>
        </cdr:cNvPr>
        <cdr:cNvCxnSpPr/>
      </cdr:nvCxnSpPr>
      <cdr:spPr>
        <a:xfrm xmlns:a="http://schemas.openxmlformats.org/drawingml/2006/main">
          <a:off x="1986280" y="495882"/>
          <a:ext cx="0" cy="5315617"/>
        </a:xfrm>
        <a:prstGeom xmlns:a="http://schemas.openxmlformats.org/drawingml/2006/main" prst="line">
          <a:avLst/>
        </a:prstGeom>
        <a:ln xmlns:a="http://schemas.openxmlformats.org/drawingml/2006/main" w="28575">
          <a:solidFill>
            <a:srgbClr val="FF0000">
              <a:alpha val="40000"/>
            </a:srgb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0.36901</cdr:x>
      <cdr:y>0.07863</cdr:y>
    </cdr:from>
    <cdr:to>
      <cdr:x>0.36901</cdr:x>
      <cdr:y>0.9497</cdr:y>
    </cdr:to>
    <cdr:cxnSp macro="">
      <cdr:nvCxnSpPr>
        <cdr:cNvPr id="5" name="直線コネクタ 4">
          <a:extLst xmlns:a="http://schemas.openxmlformats.org/drawingml/2006/main">
            <a:ext uri="{FF2B5EF4-FFF2-40B4-BE49-F238E27FC236}">
              <a16:creationId xmlns:a16="http://schemas.microsoft.com/office/drawing/2014/main" id="{FE8CFE7B-9142-BFB3-9695-AC0911076087}"/>
            </a:ext>
          </a:extLst>
        </cdr:cNvPr>
        <cdr:cNvCxnSpPr/>
      </cdr:nvCxnSpPr>
      <cdr:spPr>
        <a:xfrm xmlns:a="http://schemas.openxmlformats.org/drawingml/2006/main">
          <a:off x="1657127" y="479832"/>
          <a:ext cx="0" cy="5315608"/>
        </a:xfrm>
        <a:prstGeom xmlns:a="http://schemas.openxmlformats.org/drawingml/2006/main" prst="line">
          <a:avLst/>
        </a:prstGeom>
        <a:ln xmlns:a="http://schemas.openxmlformats.org/drawingml/2006/main" w="28575">
          <a:solidFill>
            <a:srgbClr val="002060">
              <a:alpha val="40000"/>
            </a:srgb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0.05549</cdr:x>
      <cdr:y>0.49611</cdr:y>
    </cdr:from>
    <cdr:to>
      <cdr:x>0.13467</cdr:x>
      <cdr:y>0.51576</cdr:y>
    </cdr:to>
    <cdr:sp macro="" textlink="">
      <cdr:nvSpPr>
        <cdr:cNvPr id="6" name="正方形/長方形 5">
          <a:extLst xmlns:a="http://schemas.openxmlformats.org/drawingml/2006/main">
            <a:ext uri="{FF2B5EF4-FFF2-40B4-BE49-F238E27FC236}">
              <a16:creationId xmlns:a16="http://schemas.microsoft.com/office/drawing/2014/main" id="{237CAF17-32E9-90E8-9A08-9273F92D403A}"/>
            </a:ext>
          </a:extLst>
        </cdr:cNvPr>
        <cdr:cNvSpPr/>
      </cdr:nvSpPr>
      <cdr:spPr>
        <a:xfrm xmlns:a="http://schemas.openxmlformats.org/drawingml/2006/main">
          <a:off x="249175" y="3027469"/>
          <a:ext cx="355575" cy="119912"/>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0.04822</cdr:x>
      <cdr:y>0.70399</cdr:y>
    </cdr:from>
    <cdr:to>
      <cdr:x>0.1274</cdr:x>
      <cdr:y>0.72364</cdr:y>
    </cdr:to>
    <cdr:sp macro="" textlink="">
      <cdr:nvSpPr>
        <cdr:cNvPr id="7" name="正方形/長方形 6">
          <a:extLst xmlns:a="http://schemas.openxmlformats.org/drawingml/2006/main">
            <a:ext uri="{FF2B5EF4-FFF2-40B4-BE49-F238E27FC236}">
              <a16:creationId xmlns:a16="http://schemas.microsoft.com/office/drawing/2014/main" id="{EBD0555F-9657-4DF9-01FE-9CF054D602E9}"/>
            </a:ext>
          </a:extLst>
        </cdr:cNvPr>
        <cdr:cNvSpPr/>
      </cdr:nvSpPr>
      <cdr:spPr>
        <a:xfrm xmlns:a="http://schemas.openxmlformats.org/drawingml/2006/main">
          <a:off x="216560" y="4296050"/>
          <a:ext cx="355575" cy="119912"/>
        </a:xfrm>
        <a:prstGeom xmlns:a="http://schemas.openxmlformats.org/drawingml/2006/main" prst="rect">
          <a:avLst/>
        </a:prstGeom>
        <a:noFill xmlns:a="http://schemas.openxmlformats.org/drawingml/2006/main"/>
        <a:ln xmlns:a="http://schemas.openxmlformats.org/drawingml/2006/main">
          <a:solidFill>
            <a:srgbClr val="00206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0.42759</cdr:x>
      <cdr:y>0.08626</cdr:y>
    </cdr:from>
    <cdr:to>
      <cdr:x>0.42759</cdr:x>
      <cdr:y>0.95733</cdr:y>
    </cdr:to>
    <cdr:cxnSp macro="">
      <cdr:nvCxnSpPr>
        <cdr:cNvPr id="5" name="直線コネクタ 4">
          <a:extLst xmlns:a="http://schemas.openxmlformats.org/drawingml/2006/main">
            <a:ext uri="{FF2B5EF4-FFF2-40B4-BE49-F238E27FC236}">
              <a16:creationId xmlns:a16="http://schemas.microsoft.com/office/drawing/2014/main" id="{9F2FC175-801C-A601-2980-EE46C79C277A}"/>
            </a:ext>
          </a:extLst>
        </cdr:cNvPr>
        <cdr:cNvCxnSpPr/>
      </cdr:nvCxnSpPr>
      <cdr:spPr>
        <a:xfrm xmlns:a="http://schemas.openxmlformats.org/drawingml/2006/main">
          <a:off x="1905000" y="526362"/>
          <a:ext cx="0" cy="5315617"/>
        </a:xfrm>
        <a:prstGeom xmlns:a="http://schemas.openxmlformats.org/drawingml/2006/main" prst="line">
          <a:avLst/>
        </a:prstGeom>
        <a:ln xmlns:a="http://schemas.openxmlformats.org/drawingml/2006/main" w="28575">
          <a:solidFill>
            <a:srgbClr val="FF0000">
              <a:alpha val="40000"/>
            </a:srgb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0.38084</cdr:x>
      <cdr:y>0.08626</cdr:y>
    </cdr:from>
    <cdr:to>
      <cdr:x>0.38084</cdr:x>
      <cdr:y>0.95733</cdr:y>
    </cdr:to>
    <cdr:cxnSp macro="">
      <cdr:nvCxnSpPr>
        <cdr:cNvPr id="6" name="直線コネクタ 5">
          <a:extLst xmlns:a="http://schemas.openxmlformats.org/drawingml/2006/main">
            <a:ext uri="{FF2B5EF4-FFF2-40B4-BE49-F238E27FC236}">
              <a16:creationId xmlns:a16="http://schemas.microsoft.com/office/drawing/2014/main" id="{46A940B8-F65B-FFBF-94E5-010E1C77473F}"/>
            </a:ext>
          </a:extLst>
        </cdr:cNvPr>
        <cdr:cNvCxnSpPr/>
      </cdr:nvCxnSpPr>
      <cdr:spPr>
        <a:xfrm xmlns:a="http://schemas.openxmlformats.org/drawingml/2006/main">
          <a:off x="1696720" y="526362"/>
          <a:ext cx="0" cy="5315617"/>
        </a:xfrm>
        <a:prstGeom xmlns:a="http://schemas.openxmlformats.org/drawingml/2006/main" prst="line">
          <a:avLst/>
        </a:prstGeom>
        <a:ln xmlns:a="http://schemas.openxmlformats.org/drawingml/2006/main" w="28575">
          <a:solidFill>
            <a:srgbClr val="002060">
              <a:alpha val="40000"/>
            </a:srgb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0.58518</cdr:x>
      <cdr:y>0.63867</cdr:y>
    </cdr:from>
    <cdr:to>
      <cdr:x>0.73063</cdr:x>
      <cdr:y>0.70497</cdr:y>
    </cdr:to>
    <cdr:sp macro="" textlink="">
      <cdr:nvSpPr>
        <cdr:cNvPr id="7" name="角丸四角形吹き出し 50">
          <a:extLst xmlns:a="http://schemas.openxmlformats.org/drawingml/2006/main">
            <a:ext uri="{FF2B5EF4-FFF2-40B4-BE49-F238E27FC236}">
              <a16:creationId xmlns:a16="http://schemas.microsoft.com/office/drawing/2014/main" id="{43A541BE-4FD3-5668-35EF-134BF5D8FD05}"/>
            </a:ext>
          </a:extLst>
        </cdr:cNvPr>
        <cdr:cNvSpPr/>
      </cdr:nvSpPr>
      <cdr:spPr>
        <a:xfrm xmlns:a="http://schemas.openxmlformats.org/drawingml/2006/main">
          <a:off x="2607081" y="3897385"/>
          <a:ext cx="648000" cy="404590"/>
        </a:xfrm>
        <a:prstGeom xmlns:a="http://schemas.openxmlformats.org/drawingml/2006/main" prst="wedgeRoundRectCallout">
          <a:avLst>
            <a:gd name="adj1" fmla="val -116387"/>
            <a:gd name="adj2" fmla="val 73524"/>
            <a:gd name="adj3" fmla="val 16667"/>
          </a:avLst>
        </a:prstGeom>
        <a:solidFill xmlns:a="http://schemas.openxmlformats.org/drawingml/2006/main">
          <a:schemeClr val="bg1"/>
        </a:solidFill>
        <a:ln xmlns:a="http://schemas.openxmlformats.org/drawingml/2006/main" w="12700">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36000" tIns="36000" rIns="36000" bIns="36000"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1100" dirty="0">
              <a:solidFill>
                <a:schemeClr val="tx1"/>
              </a:solidFill>
              <a:latin typeface="Meiryo UI" panose="020B0604030504040204" pitchFamily="50" charset="-128"/>
              <a:ea typeface="Meiryo UI" panose="020B0604030504040204" pitchFamily="50" charset="-128"/>
            </a:rPr>
            <a:t>大阪府</a:t>
          </a:r>
          <a:endParaRPr lang="en-US" altLang="ja-JP" sz="11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0.6853</cdr:x>
      <cdr:y>0.59061</cdr:y>
    </cdr:from>
    <cdr:to>
      <cdr:x>0.82563</cdr:x>
      <cdr:y>0.6573</cdr:y>
    </cdr:to>
    <cdr:sp macro="" textlink="">
      <cdr:nvSpPr>
        <cdr:cNvPr id="4" name="角丸四角形吹き出し 50">
          <a:extLst xmlns:a="http://schemas.openxmlformats.org/drawingml/2006/main">
            <a:ext uri="{FF2B5EF4-FFF2-40B4-BE49-F238E27FC236}">
              <a16:creationId xmlns:a16="http://schemas.microsoft.com/office/drawing/2014/main" id="{8719D965-A56D-2811-2018-17BEE38DEFA8}"/>
            </a:ext>
          </a:extLst>
        </cdr:cNvPr>
        <cdr:cNvSpPr/>
      </cdr:nvSpPr>
      <cdr:spPr>
        <a:xfrm xmlns:a="http://schemas.openxmlformats.org/drawingml/2006/main">
          <a:off x="3164512" y="3583157"/>
          <a:ext cx="648005" cy="404597"/>
        </a:xfrm>
        <a:prstGeom xmlns:a="http://schemas.openxmlformats.org/drawingml/2006/main" prst="wedgeRoundRectCallout">
          <a:avLst>
            <a:gd name="adj1" fmla="val -84677"/>
            <a:gd name="adj2" fmla="val -38208"/>
            <a:gd name="adj3" fmla="val 16667"/>
          </a:avLst>
        </a:prstGeom>
        <a:solidFill xmlns:a="http://schemas.openxmlformats.org/drawingml/2006/main">
          <a:schemeClr val="bg1"/>
        </a:solidFill>
        <a:ln xmlns:a="http://schemas.openxmlformats.org/drawingml/2006/main" w="12700">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36000" tIns="36000" rIns="36000" bIns="36000" rtlCol="0" anchor="ctr"/>
        <a:lstStyle xmlns:a="http://schemas.openxmlformats.org/drawingml/2006/main">
          <a:defPPr>
            <a:defRPr lang="ja-JP"/>
          </a:defPPr>
          <a:lvl1pPr marL="0" indent="0" algn="l" defTabSz="914400" rtl="0" eaLnBrk="1" latinLnBrk="0" hangingPunct="1">
            <a:defRPr kumimoji="1" sz="1800" kern="1200">
              <a:solidFill>
                <a:schemeClr val="lt1"/>
              </a:solidFill>
              <a:latin typeface="+mn-lt"/>
              <a:ea typeface="+mn-ea"/>
              <a:cs typeface="+mn-cs"/>
            </a:defRPr>
          </a:lvl1pPr>
          <a:lvl2pPr marL="457200" indent="0" algn="l" defTabSz="914400" rtl="0" eaLnBrk="1" latinLnBrk="0" hangingPunct="1">
            <a:defRPr kumimoji="1" sz="1800" kern="1200">
              <a:solidFill>
                <a:schemeClr val="lt1"/>
              </a:solidFill>
              <a:latin typeface="+mn-lt"/>
              <a:ea typeface="+mn-ea"/>
              <a:cs typeface="+mn-cs"/>
            </a:defRPr>
          </a:lvl2pPr>
          <a:lvl3pPr marL="914400" indent="0" algn="l" defTabSz="914400" rtl="0" eaLnBrk="1" latinLnBrk="0" hangingPunct="1">
            <a:defRPr kumimoji="1" sz="1800" kern="1200">
              <a:solidFill>
                <a:schemeClr val="lt1"/>
              </a:solidFill>
              <a:latin typeface="+mn-lt"/>
              <a:ea typeface="+mn-ea"/>
              <a:cs typeface="+mn-cs"/>
            </a:defRPr>
          </a:lvl3pPr>
          <a:lvl4pPr marL="1371600" indent="0" algn="l" defTabSz="914400" rtl="0" eaLnBrk="1" latinLnBrk="0" hangingPunct="1">
            <a:defRPr kumimoji="1" sz="1800" kern="1200">
              <a:solidFill>
                <a:schemeClr val="lt1"/>
              </a:solidFill>
              <a:latin typeface="+mn-lt"/>
              <a:ea typeface="+mn-ea"/>
              <a:cs typeface="+mn-cs"/>
            </a:defRPr>
          </a:lvl4pPr>
          <a:lvl5pPr marL="1828800" indent="0" algn="l" defTabSz="914400" rtl="0" eaLnBrk="1" latinLnBrk="0" hangingPunct="1">
            <a:defRPr kumimoji="1" sz="1800" kern="1200">
              <a:solidFill>
                <a:schemeClr val="lt1"/>
              </a:solidFill>
              <a:latin typeface="+mn-lt"/>
              <a:ea typeface="+mn-ea"/>
              <a:cs typeface="+mn-cs"/>
            </a:defRPr>
          </a:lvl5pPr>
          <a:lvl6pPr marL="2286000" indent="0" algn="l" defTabSz="914400" rtl="0" eaLnBrk="1" latinLnBrk="0" hangingPunct="1">
            <a:defRPr kumimoji="1" sz="1800" kern="1200">
              <a:solidFill>
                <a:schemeClr val="lt1"/>
              </a:solidFill>
              <a:latin typeface="+mn-lt"/>
              <a:ea typeface="+mn-ea"/>
              <a:cs typeface="+mn-cs"/>
            </a:defRPr>
          </a:lvl6pPr>
          <a:lvl7pPr marL="2743200" indent="0" algn="l" defTabSz="914400" rtl="0" eaLnBrk="1" latinLnBrk="0" hangingPunct="1">
            <a:defRPr kumimoji="1" sz="1800" kern="1200">
              <a:solidFill>
                <a:schemeClr val="lt1"/>
              </a:solidFill>
              <a:latin typeface="+mn-lt"/>
              <a:ea typeface="+mn-ea"/>
              <a:cs typeface="+mn-cs"/>
            </a:defRPr>
          </a:lvl7pPr>
          <a:lvl8pPr marL="3200400" indent="0" algn="l" defTabSz="914400" rtl="0" eaLnBrk="1" latinLnBrk="0" hangingPunct="1">
            <a:defRPr kumimoji="1" sz="1800" kern="1200">
              <a:solidFill>
                <a:schemeClr val="lt1"/>
              </a:solidFill>
              <a:latin typeface="+mn-lt"/>
              <a:ea typeface="+mn-ea"/>
              <a:cs typeface="+mn-cs"/>
            </a:defRPr>
          </a:lvl8pPr>
          <a:lvl9pPr marL="3657600" indent="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1100" dirty="0">
              <a:solidFill>
                <a:schemeClr val="tx1"/>
              </a:solidFill>
              <a:latin typeface="Meiryo UI" panose="020B0604030504040204" pitchFamily="50" charset="-128"/>
              <a:ea typeface="Meiryo UI" panose="020B0604030504040204" pitchFamily="50" charset="-128"/>
            </a:rPr>
            <a:t>大阪府</a:t>
          </a:r>
          <a:endParaRPr lang="en-US" altLang="ja-JP" sz="1100" dirty="0">
            <a:solidFill>
              <a:schemeClr val="tx1"/>
            </a:solidFill>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6"/>
            <a:ext cx="2880101" cy="490354"/>
          </a:xfrm>
          <a:prstGeom prst="rect">
            <a:avLst/>
          </a:prstGeom>
        </p:spPr>
        <p:txBody>
          <a:bodyPr vert="horz" lIns="89620" tIns="44811" rIns="89620" bIns="448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9" y="6"/>
            <a:ext cx="2880101" cy="490354"/>
          </a:xfrm>
          <a:prstGeom prst="rect">
            <a:avLst/>
          </a:prstGeom>
        </p:spPr>
        <p:txBody>
          <a:bodyPr vert="horz" lIns="89620" tIns="44811" rIns="89620" bIns="44811" rtlCol="0"/>
          <a:lstStyle>
            <a:lvl1pPr algn="r">
              <a:defRPr sz="1200"/>
            </a:lvl1pPr>
          </a:lstStyle>
          <a:p>
            <a:fld id="{798459DA-61B3-46A2-907F-62352659CE64}" type="datetimeFigureOut">
              <a:rPr kumimoji="1" lang="ja-JP" altLang="en-US" smtClean="0"/>
              <a:t>2026/3/27</a:t>
            </a:fld>
            <a:endParaRPr kumimoji="1" lang="ja-JP" altLang="en-US"/>
          </a:p>
        </p:txBody>
      </p:sp>
      <p:sp>
        <p:nvSpPr>
          <p:cNvPr id="4" name="フッター プレースホルダー 3"/>
          <p:cNvSpPr>
            <a:spLocks noGrp="1"/>
          </p:cNvSpPr>
          <p:nvPr>
            <p:ph type="ftr" sz="quarter" idx="2"/>
          </p:nvPr>
        </p:nvSpPr>
        <p:spPr>
          <a:xfrm>
            <a:off x="6" y="9287059"/>
            <a:ext cx="2880101" cy="490354"/>
          </a:xfrm>
          <a:prstGeom prst="rect">
            <a:avLst/>
          </a:prstGeom>
        </p:spPr>
        <p:txBody>
          <a:bodyPr vert="horz" lIns="89620" tIns="44811" rIns="89620" bIns="448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9" y="9287059"/>
            <a:ext cx="2880101" cy="490354"/>
          </a:xfrm>
          <a:prstGeom prst="rect">
            <a:avLst/>
          </a:prstGeom>
        </p:spPr>
        <p:txBody>
          <a:bodyPr vert="horz" lIns="89620" tIns="44811" rIns="89620" bIns="44811" rtlCol="0" anchor="b"/>
          <a:lstStyle>
            <a:lvl1pPr algn="r">
              <a:defRPr sz="1200"/>
            </a:lvl1pPr>
          </a:lstStyle>
          <a:p>
            <a:fld id="{D7FB7258-B7DF-4725-BB5D-3C1DA6027E62}" type="slidenum">
              <a:rPr kumimoji="1" lang="ja-JP" altLang="en-US" smtClean="0"/>
              <a:t>‹#›</a:t>
            </a:fld>
            <a:endParaRPr kumimoji="1" lang="ja-JP" altLang="en-US"/>
          </a:p>
        </p:txBody>
      </p:sp>
    </p:spTree>
    <p:extLst>
      <p:ext uri="{BB962C8B-B14F-4D97-AF65-F5344CB8AC3E}">
        <p14:creationId xmlns:p14="http://schemas.microsoft.com/office/powerpoint/2010/main" val="1047935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6"/>
            <a:ext cx="2880101" cy="490354"/>
          </a:xfrm>
          <a:prstGeom prst="rect">
            <a:avLst/>
          </a:prstGeom>
        </p:spPr>
        <p:txBody>
          <a:bodyPr vert="horz" lIns="89620" tIns="44811" rIns="89620" bIns="448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9" y="6"/>
            <a:ext cx="2880101" cy="490354"/>
          </a:xfrm>
          <a:prstGeom prst="rect">
            <a:avLst/>
          </a:prstGeom>
        </p:spPr>
        <p:txBody>
          <a:bodyPr vert="horz" lIns="89620" tIns="44811" rIns="89620" bIns="44811" rtlCol="0"/>
          <a:lstStyle>
            <a:lvl1pPr algn="r">
              <a:defRPr sz="1200"/>
            </a:lvl1pPr>
          </a:lstStyle>
          <a:p>
            <a:fld id="{E6360F3C-C380-464F-9C1B-9E98738E21E1}"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939800" y="1220788"/>
            <a:ext cx="4767263" cy="3302000"/>
          </a:xfrm>
          <a:prstGeom prst="rect">
            <a:avLst/>
          </a:prstGeom>
          <a:noFill/>
          <a:ln w="12700">
            <a:solidFill>
              <a:prstClr val="black"/>
            </a:solidFill>
          </a:ln>
        </p:spPr>
        <p:txBody>
          <a:bodyPr vert="horz" lIns="89620" tIns="44811" rIns="89620" bIns="44811" rtlCol="0" anchor="ctr"/>
          <a:lstStyle/>
          <a:p>
            <a:endParaRPr lang="ja-JP" altLang="en-US"/>
          </a:p>
        </p:txBody>
      </p:sp>
      <p:sp>
        <p:nvSpPr>
          <p:cNvPr id="5" name="ノート プレースホルダー 4"/>
          <p:cNvSpPr>
            <a:spLocks noGrp="1"/>
          </p:cNvSpPr>
          <p:nvPr>
            <p:ph type="body" sz="quarter" idx="3"/>
          </p:nvPr>
        </p:nvSpPr>
        <p:spPr>
          <a:xfrm>
            <a:off x="665001" y="4705219"/>
            <a:ext cx="5316870" cy="3849436"/>
          </a:xfrm>
          <a:prstGeom prst="rect">
            <a:avLst/>
          </a:prstGeom>
        </p:spPr>
        <p:txBody>
          <a:bodyPr vert="horz" lIns="89620" tIns="44811" rIns="89620" bIns="448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287059"/>
            <a:ext cx="2880101" cy="490354"/>
          </a:xfrm>
          <a:prstGeom prst="rect">
            <a:avLst/>
          </a:prstGeom>
        </p:spPr>
        <p:txBody>
          <a:bodyPr vert="horz" lIns="89620" tIns="44811" rIns="89620" bIns="448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9" y="9287059"/>
            <a:ext cx="2880101" cy="490354"/>
          </a:xfrm>
          <a:prstGeom prst="rect">
            <a:avLst/>
          </a:prstGeom>
        </p:spPr>
        <p:txBody>
          <a:bodyPr vert="horz" lIns="89620" tIns="44811" rIns="89620" bIns="44811" rtlCol="0" anchor="b"/>
          <a:lstStyle>
            <a:lvl1pPr algn="r">
              <a:defRPr sz="1200"/>
            </a:lvl1pPr>
          </a:lstStyle>
          <a:p>
            <a:fld id="{F9D52CF0-AE93-452B-A6FB-0ECBE60B9F87}" type="slidenum">
              <a:rPr kumimoji="1" lang="ja-JP" altLang="en-US" smtClean="0"/>
              <a:t>‹#›</a:t>
            </a:fld>
            <a:endParaRPr kumimoji="1" lang="ja-JP" altLang="en-US"/>
          </a:p>
        </p:txBody>
      </p:sp>
    </p:spTree>
    <p:extLst>
      <p:ext uri="{BB962C8B-B14F-4D97-AF65-F5344CB8AC3E}">
        <p14:creationId xmlns:p14="http://schemas.microsoft.com/office/powerpoint/2010/main" val="40255446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a:t>
            </a:fld>
            <a:endParaRPr kumimoji="1" lang="ja-JP" altLang="en-US"/>
          </a:p>
        </p:txBody>
      </p:sp>
    </p:spTree>
    <p:extLst>
      <p:ext uri="{BB962C8B-B14F-4D97-AF65-F5344CB8AC3E}">
        <p14:creationId xmlns:p14="http://schemas.microsoft.com/office/powerpoint/2010/main" val="1830415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10</a:t>
            </a:fld>
            <a:endParaRPr kumimoji="1" lang="ja-JP" altLang="en-US"/>
          </a:p>
        </p:txBody>
      </p:sp>
    </p:spTree>
    <p:extLst>
      <p:ext uri="{BB962C8B-B14F-4D97-AF65-F5344CB8AC3E}">
        <p14:creationId xmlns:p14="http://schemas.microsoft.com/office/powerpoint/2010/main" val="2703602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11</a:t>
            </a:fld>
            <a:endParaRPr kumimoji="1" lang="ja-JP" altLang="en-US"/>
          </a:p>
        </p:txBody>
      </p:sp>
    </p:spTree>
    <p:extLst>
      <p:ext uri="{BB962C8B-B14F-4D97-AF65-F5344CB8AC3E}">
        <p14:creationId xmlns:p14="http://schemas.microsoft.com/office/powerpoint/2010/main" val="2278805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12</a:t>
            </a:fld>
            <a:endParaRPr kumimoji="1" lang="ja-JP" altLang="en-US"/>
          </a:p>
        </p:txBody>
      </p:sp>
    </p:spTree>
    <p:extLst>
      <p:ext uri="{BB962C8B-B14F-4D97-AF65-F5344CB8AC3E}">
        <p14:creationId xmlns:p14="http://schemas.microsoft.com/office/powerpoint/2010/main" val="927555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13</a:t>
            </a:fld>
            <a:endParaRPr kumimoji="1" lang="ja-JP" altLang="en-US"/>
          </a:p>
        </p:txBody>
      </p:sp>
    </p:spTree>
    <p:extLst>
      <p:ext uri="{BB962C8B-B14F-4D97-AF65-F5344CB8AC3E}">
        <p14:creationId xmlns:p14="http://schemas.microsoft.com/office/powerpoint/2010/main" val="3058474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14</a:t>
            </a:fld>
            <a:endParaRPr kumimoji="1" lang="ja-JP" altLang="en-US"/>
          </a:p>
        </p:txBody>
      </p:sp>
    </p:spTree>
    <p:extLst>
      <p:ext uri="{BB962C8B-B14F-4D97-AF65-F5344CB8AC3E}">
        <p14:creationId xmlns:p14="http://schemas.microsoft.com/office/powerpoint/2010/main" val="750762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15</a:t>
            </a:fld>
            <a:endParaRPr kumimoji="1" lang="ja-JP" altLang="en-US"/>
          </a:p>
        </p:txBody>
      </p:sp>
    </p:spTree>
    <p:extLst>
      <p:ext uri="{BB962C8B-B14F-4D97-AF65-F5344CB8AC3E}">
        <p14:creationId xmlns:p14="http://schemas.microsoft.com/office/powerpoint/2010/main" val="2597313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16</a:t>
            </a:fld>
            <a:endParaRPr kumimoji="1" lang="ja-JP" altLang="en-US"/>
          </a:p>
        </p:txBody>
      </p:sp>
    </p:spTree>
    <p:extLst>
      <p:ext uri="{BB962C8B-B14F-4D97-AF65-F5344CB8AC3E}">
        <p14:creationId xmlns:p14="http://schemas.microsoft.com/office/powerpoint/2010/main" val="485660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17</a:t>
            </a:fld>
            <a:endParaRPr kumimoji="1" lang="ja-JP" altLang="en-US"/>
          </a:p>
        </p:txBody>
      </p:sp>
    </p:spTree>
    <p:extLst>
      <p:ext uri="{BB962C8B-B14F-4D97-AF65-F5344CB8AC3E}">
        <p14:creationId xmlns:p14="http://schemas.microsoft.com/office/powerpoint/2010/main" val="3965418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18</a:t>
            </a:fld>
            <a:endParaRPr kumimoji="1" lang="ja-JP" altLang="en-US"/>
          </a:p>
        </p:txBody>
      </p:sp>
    </p:spTree>
    <p:extLst>
      <p:ext uri="{BB962C8B-B14F-4D97-AF65-F5344CB8AC3E}">
        <p14:creationId xmlns:p14="http://schemas.microsoft.com/office/powerpoint/2010/main" val="3200627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19</a:t>
            </a:fld>
            <a:endParaRPr kumimoji="1" lang="ja-JP" altLang="en-US"/>
          </a:p>
        </p:txBody>
      </p:sp>
    </p:spTree>
    <p:extLst>
      <p:ext uri="{BB962C8B-B14F-4D97-AF65-F5344CB8AC3E}">
        <p14:creationId xmlns:p14="http://schemas.microsoft.com/office/powerpoint/2010/main" val="169232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a:t>
            </a:fld>
            <a:endParaRPr kumimoji="1" lang="ja-JP" altLang="en-US"/>
          </a:p>
        </p:txBody>
      </p:sp>
    </p:spTree>
    <p:extLst>
      <p:ext uri="{BB962C8B-B14F-4D97-AF65-F5344CB8AC3E}">
        <p14:creationId xmlns:p14="http://schemas.microsoft.com/office/powerpoint/2010/main" val="3259677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20</a:t>
            </a:fld>
            <a:endParaRPr kumimoji="1" lang="ja-JP" altLang="en-US"/>
          </a:p>
        </p:txBody>
      </p:sp>
    </p:spTree>
    <p:extLst>
      <p:ext uri="{BB962C8B-B14F-4D97-AF65-F5344CB8AC3E}">
        <p14:creationId xmlns:p14="http://schemas.microsoft.com/office/powerpoint/2010/main" val="3142814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21</a:t>
            </a:fld>
            <a:endParaRPr kumimoji="1" lang="ja-JP" altLang="en-US"/>
          </a:p>
        </p:txBody>
      </p:sp>
    </p:spTree>
    <p:extLst>
      <p:ext uri="{BB962C8B-B14F-4D97-AF65-F5344CB8AC3E}">
        <p14:creationId xmlns:p14="http://schemas.microsoft.com/office/powerpoint/2010/main" val="1243806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22</a:t>
            </a:fld>
            <a:endParaRPr kumimoji="1" lang="ja-JP" altLang="en-US"/>
          </a:p>
        </p:txBody>
      </p:sp>
    </p:spTree>
    <p:extLst>
      <p:ext uri="{BB962C8B-B14F-4D97-AF65-F5344CB8AC3E}">
        <p14:creationId xmlns:p14="http://schemas.microsoft.com/office/powerpoint/2010/main" val="2298736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23</a:t>
            </a:fld>
            <a:endParaRPr kumimoji="1" lang="ja-JP" altLang="en-US"/>
          </a:p>
        </p:txBody>
      </p:sp>
    </p:spTree>
    <p:extLst>
      <p:ext uri="{BB962C8B-B14F-4D97-AF65-F5344CB8AC3E}">
        <p14:creationId xmlns:p14="http://schemas.microsoft.com/office/powerpoint/2010/main" val="2555131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24</a:t>
            </a:fld>
            <a:endParaRPr kumimoji="1" lang="ja-JP" altLang="en-US"/>
          </a:p>
        </p:txBody>
      </p:sp>
    </p:spTree>
    <p:extLst>
      <p:ext uri="{BB962C8B-B14F-4D97-AF65-F5344CB8AC3E}">
        <p14:creationId xmlns:p14="http://schemas.microsoft.com/office/powerpoint/2010/main" val="1309031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25</a:t>
            </a:fld>
            <a:endParaRPr kumimoji="1" lang="ja-JP" altLang="en-US"/>
          </a:p>
        </p:txBody>
      </p:sp>
    </p:spTree>
    <p:extLst>
      <p:ext uri="{BB962C8B-B14F-4D97-AF65-F5344CB8AC3E}">
        <p14:creationId xmlns:p14="http://schemas.microsoft.com/office/powerpoint/2010/main" val="3701754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26</a:t>
            </a:fld>
            <a:endParaRPr kumimoji="1" lang="ja-JP" altLang="en-US"/>
          </a:p>
        </p:txBody>
      </p:sp>
    </p:spTree>
    <p:extLst>
      <p:ext uri="{BB962C8B-B14F-4D97-AF65-F5344CB8AC3E}">
        <p14:creationId xmlns:p14="http://schemas.microsoft.com/office/powerpoint/2010/main" val="501839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27</a:t>
            </a:fld>
            <a:endParaRPr kumimoji="1" lang="ja-JP" altLang="en-US"/>
          </a:p>
        </p:txBody>
      </p:sp>
    </p:spTree>
    <p:extLst>
      <p:ext uri="{BB962C8B-B14F-4D97-AF65-F5344CB8AC3E}">
        <p14:creationId xmlns:p14="http://schemas.microsoft.com/office/powerpoint/2010/main" val="788646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28</a:t>
            </a:fld>
            <a:endParaRPr kumimoji="1" lang="ja-JP" altLang="en-US"/>
          </a:p>
        </p:txBody>
      </p:sp>
    </p:spTree>
    <p:extLst>
      <p:ext uri="{BB962C8B-B14F-4D97-AF65-F5344CB8AC3E}">
        <p14:creationId xmlns:p14="http://schemas.microsoft.com/office/powerpoint/2010/main" val="2767862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29</a:t>
            </a:fld>
            <a:endParaRPr kumimoji="1" lang="ja-JP" altLang="en-US"/>
          </a:p>
        </p:txBody>
      </p:sp>
    </p:spTree>
    <p:extLst>
      <p:ext uri="{BB962C8B-B14F-4D97-AF65-F5344CB8AC3E}">
        <p14:creationId xmlns:p14="http://schemas.microsoft.com/office/powerpoint/2010/main" val="265201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a:t>
            </a:fld>
            <a:endParaRPr kumimoji="1" lang="ja-JP" altLang="en-US"/>
          </a:p>
        </p:txBody>
      </p:sp>
    </p:spTree>
    <p:extLst>
      <p:ext uri="{BB962C8B-B14F-4D97-AF65-F5344CB8AC3E}">
        <p14:creationId xmlns:p14="http://schemas.microsoft.com/office/powerpoint/2010/main" val="3283117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30</a:t>
            </a:fld>
            <a:endParaRPr kumimoji="1" lang="ja-JP" altLang="en-US"/>
          </a:p>
        </p:txBody>
      </p:sp>
    </p:spTree>
    <p:extLst>
      <p:ext uri="{BB962C8B-B14F-4D97-AF65-F5344CB8AC3E}">
        <p14:creationId xmlns:p14="http://schemas.microsoft.com/office/powerpoint/2010/main" val="2725178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31</a:t>
            </a:fld>
            <a:endParaRPr kumimoji="1" lang="ja-JP" altLang="en-US"/>
          </a:p>
        </p:txBody>
      </p:sp>
    </p:spTree>
    <p:extLst>
      <p:ext uri="{BB962C8B-B14F-4D97-AF65-F5344CB8AC3E}">
        <p14:creationId xmlns:p14="http://schemas.microsoft.com/office/powerpoint/2010/main" val="1119198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32</a:t>
            </a:fld>
            <a:endParaRPr kumimoji="1" lang="ja-JP" altLang="en-US"/>
          </a:p>
        </p:txBody>
      </p:sp>
    </p:spTree>
    <p:extLst>
      <p:ext uri="{BB962C8B-B14F-4D97-AF65-F5344CB8AC3E}">
        <p14:creationId xmlns:p14="http://schemas.microsoft.com/office/powerpoint/2010/main" val="73949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a:t>
            </a:fld>
            <a:endParaRPr kumimoji="1" lang="ja-JP" altLang="en-US"/>
          </a:p>
        </p:txBody>
      </p:sp>
    </p:spTree>
    <p:extLst>
      <p:ext uri="{BB962C8B-B14F-4D97-AF65-F5344CB8AC3E}">
        <p14:creationId xmlns:p14="http://schemas.microsoft.com/office/powerpoint/2010/main" val="112094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a:t>
            </a:fld>
            <a:endParaRPr kumimoji="1" lang="ja-JP" altLang="en-US"/>
          </a:p>
        </p:txBody>
      </p:sp>
    </p:spTree>
    <p:extLst>
      <p:ext uri="{BB962C8B-B14F-4D97-AF65-F5344CB8AC3E}">
        <p14:creationId xmlns:p14="http://schemas.microsoft.com/office/powerpoint/2010/main" val="6674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a:t>
            </a:fld>
            <a:endParaRPr kumimoji="1" lang="ja-JP" altLang="en-US"/>
          </a:p>
        </p:txBody>
      </p:sp>
    </p:spTree>
    <p:extLst>
      <p:ext uri="{BB962C8B-B14F-4D97-AF65-F5344CB8AC3E}">
        <p14:creationId xmlns:p14="http://schemas.microsoft.com/office/powerpoint/2010/main" val="162748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7</a:t>
            </a:fld>
            <a:endParaRPr kumimoji="1" lang="ja-JP" altLang="en-US"/>
          </a:p>
        </p:txBody>
      </p:sp>
    </p:spTree>
    <p:extLst>
      <p:ext uri="{BB962C8B-B14F-4D97-AF65-F5344CB8AC3E}">
        <p14:creationId xmlns:p14="http://schemas.microsoft.com/office/powerpoint/2010/main" val="37954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8</a:t>
            </a:fld>
            <a:endParaRPr kumimoji="1" lang="ja-JP" altLang="en-US"/>
          </a:p>
        </p:txBody>
      </p:sp>
    </p:spTree>
    <p:extLst>
      <p:ext uri="{BB962C8B-B14F-4D97-AF65-F5344CB8AC3E}">
        <p14:creationId xmlns:p14="http://schemas.microsoft.com/office/powerpoint/2010/main" val="291027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9</a:t>
            </a:fld>
            <a:endParaRPr kumimoji="1" lang="ja-JP" altLang="en-US"/>
          </a:p>
        </p:txBody>
      </p:sp>
    </p:spTree>
    <p:extLst>
      <p:ext uri="{BB962C8B-B14F-4D97-AF65-F5344CB8AC3E}">
        <p14:creationId xmlns:p14="http://schemas.microsoft.com/office/powerpoint/2010/main" val="11270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523413" y="6546852"/>
            <a:ext cx="360000" cy="288000"/>
          </a:xfrm>
          <a:solidFill>
            <a:schemeClr val="accent5">
              <a:lumMod val="75000"/>
            </a:schemeClr>
          </a:solidFill>
        </p:spPr>
        <p:txBody>
          <a:bodyPr wrap="none" lIns="36000" tIns="36000" rIns="36000" bIns="36000"/>
          <a:lstStyle>
            <a:lvl1pPr algn="ctr">
              <a:defRPr sz="1400" b="1">
                <a:solidFill>
                  <a:schemeClr val="bg1"/>
                </a:solidFill>
              </a:defRPr>
            </a:lvl1pPr>
          </a:lstStyle>
          <a:p>
            <a:fld id="{8491F570-1DE7-4E07-90A6-F6DA59EDAE7D}" type="slidenum">
              <a:rPr kumimoji="1" lang="ja-JP" altLang="en-US" smtClean="0"/>
              <a:pPr/>
              <a:t>‹#›</a:t>
            </a:fld>
            <a:endParaRPr kumimoji="1" lang="ja-JP" altLang="en-US"/>
          </a:p>
        </p:txBody>
      </p:sp>
    </p:spTree>
    <p:extLst>
      <p:ext uri="{BB962C8B-B14F-4D97-AF65-F5344CB8AC3E}">
        <p14:creationId xmlns:p14="http://schemas.microsoft.com/office/powerpoint/2010/main" val="115434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56513" y="6470652"/>
            <a:ext cx="2228850" cy="365125"/>
          </a:xfrm>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2311424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3288305263"/>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1AE0CBE-3210-41DD-A171-4385B749CD55}"/>
              </a:ext>
            </a:extLst>
          </p:cNvPr>
          <p:cNvSpPr/>
          <p:nvPr/>
        </p:nvSpPr>
        <p:spPr>
          <a:xfrm>
            <a:off x="0" y="2397834"/>
            <a:ext cx="9906000" cy="1296000"/>
          </a:xfrm>
          <a:prstGeom prst="rect">
            <a:avLst/>
          </a:prstGeom>
          <a:gradFill flip="none" rotWithShape="1">
            <a:gsLst>
              <a:gs pos="50000">
                <a:srgbClr val="7DA8DB">
                  <a:lumMod val="20000"/>
                  <a:lumOff val="80000"/>
                </a:srgbClr>
              </a:gs>
              <a:gs pos="0">
                <a:schemeClr val="accent5">
                  <a:lumMod val="75000"/>
                </a:schemeClr>
              </a:gs>
              <a:gs pos="20000">
                <a:schemeClr val="accent5">
                  <a:lumMod val="50000"/>
                  <a:lumOff val="50000"/>
                </a:schemeClr>
              </a:gs>
              <a:gs pos="80000">
                <a:srgbClr val="7395D3">
                  <a:lumMod val="50000"/>
                  <a:lumOff val="50000"/>
                </a:srgbClr>
              </a:gs>
              <a:gs pos="100000">
                <a:schemeClr val="accent5">
                  <a:lumMod val="7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chemeClr val="tx1"/>
                </a:solidFill>
                <a:latin typeface="Meiryo UI" panose="020B0604030504040204" pitchFamily="50" charset="-128"/>
                <a:ea typeface="Meiryo UI" panose="020B0604030504040204" pitchFamily="50" charset="-128"/>
              </a:rPr>
              <a:t>大阪府地域職域連携推進協議会</a:t>
            </a:r>
            <a:endParaRPr kumimoji="1" lang="en-US" altLang="zh-TW" sz="2400" b="1" dirty="0">
              <a:solidFill>
                <a:schemeClr val="tx1"/>
              </a:solidFill>
              <a:latin typeface="Meiryo UI" panose="020B0604030504040204" pitchFamily="50" charset="-128"/>
              <a:ea typeface="Meiryo UI" panose="020B0604030504040204" pitchFamily="50" charset="-128"/>
            </a:endParaRPr>
          </a:p>
          <a:p>
            <a:pPr algn="ctr"/>
            <a:endParaRPr kumimoji="1" lang="en-US" altLang="zh-TW" sz="600" b="1" dirty="0">
              <a:solidFill>
                <a:schemeClr val="tx1"/>
              </a:solidFill>
              <a:latin typeface="Meiryo UI" panose="020B0604030504040204" pitchFamily="50" charset="-128"/>
              <a:ea typeface="Meiryo UI" panose="020B0604030504040204" pitchFamily="50" charset="-128"/>
            </a:endParaRPr>
          </a:p>
          <a:p>
            <a:pPr algn="ctr"/>
            <a:r>
              <a:rPr kumimoji="1" lang="zh-TW" altLang="en-US" sz="2400" b="1" dirty="0">
                <a:solidFill>
                  <a:schemeClr val="tx1"/>
                </a:solidFill>
                <a:latin typeface="Meiryo UI" panose="020B0604030504040204" pitchFamily="50" charset="-128"/>
                <a:ea typeface="Meiryo UI" panose="020B0604030504040204" pitchFamily="50" charset="-128"/>
              </a:rPr>
              <a:t>第</a:t>
            </a:r>
            <a:r>
              <a:rPr kumimoji="1" lang="en-US" altLang="ja-JP" sz="2400" b="1" dirty="0">
                <a:solidFill>
                  <a:schemeClr val="tx1"/>
                </a:solidFill>
                <a:latin typeface="Meiryo UI" panose="020B0604030504040204" pitchFamily="50" charset="-128"/>
                <a:ea typeface="Meiryo UI" panose="020B0604030504040204" pitchFamily="50" charset="-128"/>
              </a:rPr>
              <a:t>4</a:t>
            </a:r>
            <a:r>
              <a:rPr kumimoji="1" lang="zh-TW" altLang="en-US" sz="24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400" b="1" dirty="0">
                <a:solidFill>
                  <a:schemeClr val="tx1"/>
                </a:solidFill>
                <a:latin typeface="Meiryo UI" panose="020B0604030504040204" pitchFamily="50" charset="-128"/>
                <a:ea typeface="Meiryo UI" panose="020B0604030504040204" pitchFamily="50" charset="-128"/>
              </a:rPr>
              <a:t>　令和７年度 </a:t>
            </a:r>
            <a:r>
              <a:rPr kumimoji="1" lang="en-US" altLang="ja-JP" sz="2400" b="1" dirty="0">
                <a:solidFill>
                  <a:schemeClr val="tx1"/>
                </a:solidFill>
                <a:latin typeface="Meiryo UI" panose="020B0604030504040204" pitchFamily="50" charset="-128"/>
                <a:ea typeface="Meiryo UI" panose="020B0604030504040204" pitchFamily="50" charset="-128"/>
              </a:rPr>
              <a:t>PDCA</a:t>
            </a:r>
            <a:r>
              <a:rPr kumimoji="1" lang="zh-TW" altLang="en-US" sz="2400" b="1" dirty="0">
                <a:solidFill>
                  <a:schemeClr val="tx1"/>
                </a:solidFill>
                <a:latin typeface="Meiryo UI" panose="020B0604030504040204" pitchFamily="50" charset="-128"/>
                <a:ea typeface="Meiryo UI" panose="020B0604030504040204" pitchFamily="50" charset="-128"/>
              </a:rPr>
              <a:t>進捗管理票</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309000" y="6403454"/>
            <a:ext cx="9288000" cy="288000"/>
          </a:xfrm>
          <a:prstGeom prst="rect">
            <a:avLst/>
          </a:prstGeom>
        </p:spPr>
        <p:txBody>
          <a:bodyPr wrap="square" lIns="36000" tIns="72000" rIns="36000" bIns="36000">
            <a:noAutofit/>
          </a:bodyPr>
          <a:lstStyle/>
          <a:p>
            <a:pPr algn="ctr"/>
            <a:r>
              <a:rPr lang="ja-JP" altLang="en-US" sz="1600" b="1" dirty="0">
                <a:latin typeface="+mn-ea"/>
              </a:rPr>
              <a:t>大阪府健康医療部健康推進室健康づくり課</a:t>
            </a:r>
            <a:endParaRPr lang="ja-JP" altLang="en-US" sz="1400" dirty="0">
              <a:latin typeface="+mn-ea"/>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28854" y="5427197"/>
            <a:ext cx="2648292" cy="864000"/>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1989624135"/>
              </p:ext>
            </p:extLst>
          </p:nvPr>
        </p:nvGraphicFramePr>
        <p:xfrm>
          <a:off x="7083377" y="118361"/>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a:latin typeface="BIZ UDPゴシック" panose="020B0400000000000000" pitchFamily="50" charset="-128"/>
                          <a:ea typeface="BIZ UDPゴシック" panose="020B0400000000000000" pitchFamily="50" charset="-128"/>
                        </a:rPr>
                        <a:t>資料</a:t>
                      </a:r>
                      <a:r>
                        <a:rPr kumimoji="1" lang="en-US" altLang="ja-JP" sz="1000" spc="0" dirty="0">
                          <a:latin typeface="BIZ UDPゴシック" panose="020B0400000000000000" pitchFamily="50" charset="-128"/>
                          <a:ea typeface="BIZ UDPゴシック" panose="020B0400000000000000" pitchFamily="50" charset="-128"/>
                        </a:rPr>
                        <a:t>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000" spc="0" dirty="0">
                          <a:solidFill>
                            <a:schemeClr val="tx1"/>
                          </a:solidFill>
                          <a:latin typeface="BIZ UDPゴシック" panose="020B0400000000000000" pitchFamily="50" charset="-128"/>
                          <a:ea typeface="BIZ UDPゴシック" panose="020B0400000000000000" pitchFamily="50" charset="-128"/>
                        </a:rPr>
                        <a:t>8</a:t>
                      </a:r>
                      <a:r>
                        <a:rPr kumimoji="1" lang="ja-JP" altLang="en-US" sz="1000" spc="0" dirty="0">
                          <a:solidFill>
                            <a:schemeClr val="tx1"/>
                          </a:solidFill>
                          <a:latin typeface="BIZ UDPゴシック" panose="020B0400000000000000" pitchFamily="50" charset="-128"/>
                          <a:ea typeface="BIZ UDPゴシック" panose="020B0400000000000000" pitchFamily="50" charset="-128"/>
                        </a:rPr>
                        <a:t>年</a:t>
                      </a:r>
                      <a:r>
                        <a:rPr kumimoji="1" lang="en-US" altLang="ja-JP" sz="1000" spc="0" dirty="0">
                          <a:solidFill>
                            <a:schemeClr val="tx1"/>
                          </a:solidFill>
                          <a:latin typeface="BIZ UDPゴシック" panose="020B0400000000000000" pitchFamily="50" charset="-128"/>
                          <a:ea typeface="BIZ UDPゴシック" panose="020B0400000000000000" pitchFamily="50" charset="-128"/>
                        </a:rPr>
                        <a:t>3</a:t>
                      </a:r>
                      <a:r>
                        <a:rPr kumimoji="1" lang="ja-JP" altLang="en-US" sz="1000" spc="0" dirty="0">
                          <a:solidFill>
                            <a:schemeClr val="tx1"/>
                          </a:solidFill>
                          <a:latin typeface="BIZ UDPゴシック" panose="020B0400000000000000" pitchFamily="50" charset="-128"/>
                          <a:ea typeface="BIZ UDPゴシック" panose="020B0400000000000000" pitchFamily="50" charset="-128"/>
                        </a:rPr>
                        <a:t>月</a:t>
                      </a:r>
                      <a:r>
                        <a:rPr kumimoji="1" lang="en-US" altLang="ja-JP" sz="1000" spc="0" dirty="0">
                          <a:solidFill>
                            <a:schemeClr val="tx1"/>
                          </a:solidFill>
                          <a:latin typeface="BIZ UDPゴシック" panose="020B0400000000000000" pitchFamily="50" charset="-128"/>
                          <a:ea typeface="BIZ UDPゴシック" panose="020B0400000000000000" pitchFamily="50" charset="-128"/>
                        </a:rPr>
                        <a:t>19</a:t>
                      </a:r>
                      <a:r>
                        <a:rPr kumimoji="1" lang="ja-JP" altLang="en-US" sz="1000" spc="0" dirty="0">
                          <a:solidFill>
                            <a:schemeClr val="tx1"/>
                          </a:solidFill>
                          <a:latin typeface="BIZ UDPゴシック" panose="020B0400000000000000" pitchFamily="50" charset="-128"/>
                          <a:ea typeface="BIZ UDPゴシック" panose="020B0400000000000000" pitchFamily="50" charset="-128"/>
                        </a:rPr>
                        <a:t>日</a:t>
                      </a:r>
                      <a:endParaRPr kumimoji="1" lang="en-US" altLang="ja-JP" sz="1000" spc="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solidFill>
                            <a:schemeClr val="tx1"/>
                          </a:solidFill>
                          <a:latin typeface="BIZ UDPゴシック" panose="020B0400000000000000" pitchFamily="50" charset="-128"/>
                          <a:ea typeface="BIZ UDPゴシック" panose="020B0400000000000000" pitchFamily="50" charset="-128"/>
                        </a:rPr>
                        <a:t>令和</a:t>
                      </a:r>
                      <a:r>
                        <a:rPr lang="en-US" altLang="ja-JP" sz="1000" spc="0" dirty="0">
                          <a:solidFill>
                            <a:schemeClr val="tx1"/>
                          </a:solidFill>
                          <a:latin typeface="BIZ UDPゴシック" panose="020B0400000000000000" pitchFamily="50" charset="-128"/>
                          <a:ea typeface="BIZ UDPゴシック" panose="020B0400000000000000" pitchFamily="50" charset="-128"/>
                        </a:rPr>
                        <a:t>7</a:t>
                      </a:r>
                      <a:r>
                        <a:rPr lang="ja-JP" altLang="en-US" sz="1000" spc="0" dirty="0">
                          <a:solidFill>
                            <a:schemeClr val="tx1"/>
                          </a:solidFill>
                          <a:latin typeface="BIZ UDPゴシック" panose="020B0400000000000000" pitchFamily="50" charset="-128"/>
                          <a:ea typeface="BIZ UDPゴシック" panose="020B0400000000000000" pitchFamily="50" charset="-128"/>
                        </a:rPr>
                        <a:t>年度第</a:t>
                      </a:r>
                      <a:r>
                        <a:rPr lang="en-US" altLang="ja-JP" sz="1000" spc="0" dirty="0">
                          <a:solidFill>
                            <a:schemeClr val="tx1"/>
                          </a:solidFill>
                          <a:latin typeface="BIZ UDPゴシック" panose="020B0400000000000000" pitchFamily="50" charset="-128"/>
                          <a:ea typeface="BIZ UDPゴシック" panose="020B0400000000000000" pitchFamily="50" charset="-128"/>
                        </a:rPr>
                        <a:t>1</a:t>
                      </a:r>
                      <a:r>
                        <a:rPr lang="ja-JP" altLang="en-US" sz="1000" spc="0" dirty="0">
                          <a:solidFill>
                            <a:schemeClr val="tx1"/>
                          </a:solidFill>
                          <a:latin typeface="BIZ UDPゴシック" panose="020B0400000000000000" pitchFamily="50" charset="-128"/>
                          <a:ea typeface="BIZ UDPゴシック" panose="020B0400000000000000" pitchFamily="50" charset="-128"/>
                        </a:rPr>
                        <a:t>回</a:t>
                      </a:r>
                      <a:endParaRPr lang="en-US" altLang="ja-JP" sz="1000" spc="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solidFill>
                            <a:schemeClr val="tx1"/>
                          </a:solidFill>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
        <p:nvSpPr>
          <p:cNvPr id="3" name="テキスト ボックス 2"/>
          <p:cNvSpPr txBox="1"/>
          <p:nvPr/>
        </p:nvSpPr>
        <p:spPr>
          <a:xfrm>
            <a:off x="309000" y="176791"/>
            <a:ext cx="2279654" cy="523220"/>
          </a:xfrm>
          <a:prstGeom prst="rect">
            <a:avLst/>
          </a:prstGeom>
          <a:noFill/>
        </p:spPr>
        <p:txBody>
          <a:bodyPr wrap="square" rtlCol="0">
            <a:spAutoFit/>
          </a:bodyPr>
          <a:lstStyle/>
          <a:p>
            <a:r>
              <a:rPr kumimoji="1" lang="en-US" altLang="ja-JP" sz="2800" dirty="0">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議題 </a:t>
            </a:r>
            <a:r>
              <a:rPr kumimoji="1" lang="en-US" altLang="ja-JP" sz="2800" dirty="0">
                <a:latin typeface="BIZ UDPゴシック" panose="020B0400000000000000" pitchFamily="50" charset="-128"/>
                <a:ea typeface="BIZ UDPゴシック" panose="020B0400000000000000" pitchFamily="50" charset="-128"/>
              </a:rPr>
              <a:t>1】</a:t>
            </a:r>
            <a:endParaRPr kumimoji="1" lang="ja-JP" altLang="en-US"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7570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9"/>
            <a:ext cx="9834576" cy="6145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en-US" altLang="ja-JP" sz="2000" b="1" dirty="0">
                <a:solidFill>
                  <a:schemeClr val="tx1"/>
                </a:solidFill>
                <a:latin typeface="Meiryo UI" panose="020B0604030504040204" pitchFamily="50" charset="-128"/>
                <a:ea typeface="Meiryo UI" panose="020B0604030504040204" pitchFamily="50" charset="-128"/>
              </a:rPr>
              <a:t>4</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19" name="図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160125" y="666871"/>
            <a:ext cx="9585750" cy="5955860"/>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r>
              <a:rPr lang="ja-JP" altLang="en-US" sz="1200" b="1" dirty="0">
                <a:latin typeface="+mn-ea"/>
              </a:rPr>
              <a:t>　　　　　　　　</a:t>
            </a:r>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1105096" y="580507"/>
            <a:ext cx="8091605"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市町村別健康格差の状況（健康寿命（大阪府算出値）における平成</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30</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年と令和</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5</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年の比較</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男性</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10</a:t>
            </a:fld>
            <a:endParaRPr kumimoji="1" lang="ja-JP" altLang="en-US"/>
          </a:p>
        </p:txBody>
      </p:sp>
      <p:sp>
        <p:nvSpPr>
          <p:cNvPr id="13" name="正方形/長方形 12">
            <a:extLst>
              <a:ext uri="{FF2B5EF4-FFF2-40B4-BE49-F238E27FC236}">
                <a16:creationId xmlns:a16="http://schemas.microsoft.com/office/drawing/2014/main" id="{3E92EB90-9403-4698-91D6-2E04AA3300E1}"/>
              </a:ext>
            </a:extLst>
          </p:cNvPr>
          <p:cNvSpPr/>
          <p:nvPr/>
        </p:nvSpPr>
        <p:spPr>
          <a:xfrm>
            <a:off x="48837" y="577742"/>
            <a:ext cx="1006993" cy="268152"/>
          </a:xfrm>
          <a:prstGeom prst="rect">
            <a:avLst/>
          </a:prstGeom>
          <a:solidFill>
            <a:srgbClr val="002060"/>
          </a:solidFill>
        </p:spPr>
        <p:txBody>
          <a:bodyPr wrap="square" lIns="36000" tIns="90000" rIns="36000" bIns="36000" anchor="ctr">
            <a:noAutofit/>
          </a:bodyPr>
          <a:lstStyle/>
          <a:p>
            <a:pPr algn="ctr">
              <a:lnSpc>
                <a:spcPts val="2000"/>
              </a:lnSpc>
            </a:pPr>
            <a:r>
              <a:rPr kumimoji="1" lang="ja-JP" altLang="en-US" b="1" dirty="0">
                <a:ln w="0"/>
                <a:solidFill>
                  <a:schemeClr val="bg1"/>
                </a:solidFill>
                <a:effectLst>
                  <a:outerShdw blurRad="38100" dist="19050" dir="2700000" algn="tl" rotWithShape="0">
                    <a:schemeClr val="dk1">
                      <a:alpha val="40000"/>
                    </a:schemeClr>
                  </a:outerShdw>
                </a:effectLst>
              </a:rPr>
              <a:t>参考</a:t>
            </a:r>
            <a:endParaRPr kumimoji="1" lang="en-US" altLang="ja-JP" b="1" dirty="0">
              <a:solidFill>
                <a:schemeClr val="bg1"/>
              </a:solidFill>
            </a:endParaRPr>
          </a:p>
        </p:txBody>
      </p:sp>
      <p:graphicFrame>
        <p:nvGraphicFramePr>
          <p:cNvPr id="31" name="グラフ 30">
            <a:extLst>
              <a:ext uri="{FF2B5EF4-FFF2-40B4-BE49-F238E27FC236}">
                <a16:creationId xmlns:a16="http://schemas.microsoft.com/office/drawing/2014/main" id="{97213662-95DD-4EE5-9934-ED404AA2682D}"/>
              </a:ext>
            </a:extLst>
          </p:cNvPr>
          <p:cNvGraphicFramePr>
            <a:graphicFrameLocks/>
          </p:cNvGraphicFramePr>
          <p:nvPr>
            <p:extLst>
              <p:ext uri="{D42A27DB-BD31-4B8C-83A1-F6EECF244321}">
                <p14:modId xmlns:p14="http://schemas.microsoft.com/office/powerpoint/2010/main" val="2090113689"/>
              </p:ext>
            </p:extLst>
          </p:nvPr>
        </p:nvGraphicFramePr>
        <p:xfrm>
          <a:off x="4421122" y="580507"/>
          <a:ext cx="4490720" cy="6102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グラフ 31">
            <a:extLst>
              <a:ext uri="{FF2B5EF4-FFF2-40B4-BE49-F238E27FC236}">
                <a16:creationId xmlns:a16="http://schemas.microsoft.com/office/drawing/2014/main" id="{6F83219B-74D1-45DF-89A1-C831FF9017C5}"/>
              </a:ext>
            </a:extLst>
          </p:cNvPr>
          <p:cNvGraphicFramePr>
            <a:graphicFrameLocks/>
          </p:cNvGraphicFramePr>
          <p:nvPr>
            <p:extLst>
              <p:ext uri="{D42A27DB-BD31-4B8C-83A1-F6EECF244321}">
                <p14:modId xmlns:p14="http://schemas.microsoft.com/office/powerpoint/2010/main" val="2360902914"/>
              </p:ext>
            </p:extLst>
          </p:nvPr>
        </p:nvGraphicFramePr>
        <p:xfrm>
          <a:off x="87791" y="564415"/>
          <a:ext cx="4455160" cy="6102389"/>
        </p:xfrm>
        <a:graphic>
          <a:graphicData uri="http://schemas.openxmlformats.org/drawingml/2006/chart">
            <c:chart xmlns:c="http://schemas.openxmlformats.org/drawingml/2006/chart" xmlns:r="http://schemas.openxmlformats.org/officeDocument/2006/relationships" r:id="rId5"/>
          </a:graphicData>
        </a:graphic>
      </p:graphicFrame>
      <p:sp>
        <p:nvSpPr>
          <p:cNvPr id="33" name="正方形/長方形 32">
            <a:extLst>
              <a:ext uri="{FF2B5EF4-FFF2-40B4-BE49-F238E27FC236}">
                <a16:creationId xmlns:a16="http://schemas.microsoft.com/office/drawing/2014/main" id="{5535B1B9-A9C7-4E26-A92A-608F82C26DCC}"/>
              </a:ext>
            </a:extLst>
          </p:cNvPr>
          <p:cNvSpPr/>
          <p:nvPr/>
        </p:nvSpPr>
        <p:spPr>
          <a:xfrm>
            <a:off x="6574642" y="5797816"/>
            <a:ext cx="1213967" cy="360000"/>
          </a:xfrm>
          <a:prstGeom prst="rect">
            <a:avLst/>
          </a:prstGeom>
          <a:solidFill>
            <a:schemeClr val="bg1"/>
          </a:solidFill>
          <a:ln w="12700" cap="flat" cmpd="sng" algn="ctr">
            <a:no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令和５年</a:t>
            </a:r>
            <a:endParaRPr kumimoji="1" lang="en-US" altLang="ja-JP"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a:t>
            </a:r>
          </a:p>
        </p:txBody>
      </p:sp>
      <p:sp>
        <p:nvSpPr>
          <p:cNvPr id="34" name="正方形/長方形 33">
            <a:extLst>
              <a:ext uri="{FF2B5EF4-FFF2-40B4-BE49-F238E27FC236}">
                <a16:creationId xmlns:a16="http://schemas.microsoft.com/office/drawing/2014/main" id="{789DF05B-FA1C-406E-B09C-2F1811848DEE}"/>
              </a:ext>
            </a:extLst>
          </p:cNvPr>
          <p:cNvSpPr/>
          <p:nvPr/>
        </p:nvSpPr>
        <p:spPr>
          <a:xfrm>
            <a:off x="2225393" y="5797816"/>
            <a:ext cx="1213967" cy="360000"/>
          </a:xfrm>
          <a:prstGeom prst="rect">
            <a:avLst/>
          </a:prstGeom>
          <a:solidFill>
            <a:schemeClr val="bg1"/>
          </a:solidFill>
          <a:ln w="12700" cap="flat" cmpd="sng" algn="ctr">
            <a:no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年（男性）</a:t>
            </a:r>
          </a:p>
        </p:txBody>
      </p:sp>
      <p:sp>
        <p:nvSpPr>
          <p:cNvPr id="35" name="上下矢印 64">
            <a:extLst>
              <a:ext uri="{FF2B5EF4-FFF2-40B4-BE49-F238E27FC236}">
                <a16:creationId xmlns:a16="http://schemas.microsoft.com/office/drawing/2014/main" id="{98B49BAA-707A-4C7D-9367-1AC31CD57CD8}"/>
              </a:ext>
            </a:extLst>
          </p:cNvPr>
          <p:cNvSpPr/>
          <p:nvPr/>
        </p:nvSpPr>
        <p:spPr>
          <a:xfrm>
            <a:off x="3340630" y="1090266"/>
            <a:ext cx="114648" cy="5229892"/>
          </a:xfrm>
          <a:prstGeom prst="upDownArrow">
            <a:avLst>
              <a:gd name="adj1" fmla="val 35058"/>
              <a:gd name="adj2" fmla="val 53735"/>
            </a:avLst>
          </a:prstGeom>
          <a:solidFill>
            <a:srgbClr val="E7E6E6">
              <a:lumMod val="50000"/>
            </a:srgbClr>
          </a:solidFill>
          <a:ln w="12700" cap="flat" cmpd="sng" algn="ctr">
            <a:noFill/>
            <a:prstDash val="solid"/>
            <a:miter lim="800000"/>
          </a:ln>
          <a:effectLst/>
        </p:spPr>
        <p:txBody>
          <a:bodyPr wrap="none" lIns="1080000" tIns="36000" rIns="36000" bIns="3600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91067EE3-3D5F-43B0-A728-4BE59F1EA1EE}"/>
              </a:ext>
            </a:extLst>
          </p:cNvPr>
          <p:cNvSpPr/>
          <p:nvPr/>
        </p:nvSpPr>
        <p:spPr>
          <a:xfrm>
            <a:off x="306231" y="3585300"/>
            <a:ext cx="355600" cy="119912"/>
          </a:xfrm>
          <a:prstGeom prst="rect">
            <a:avLst/>
          </a:prstGeom>
          <a:no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AEBABE5E-D6A6-47EE-8283-471A2706FD3F}"/>
              </a:ext>
            </a:extLst>
          </p:cNvPr>
          <p:cNvSpPr/>
          <p:nvPr/>
        </p:nvSpPr>
        <p:spPr>
          <a:xfrm>
            <a:off x="306231" y="4978677"/>
            <a:ext cx="355600" cy="119912"/>
          </a:xfrm>
          <a:prstGeom prst="rect">
            <a:avLst/>
          </a:prstGeom>
          <a:no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角丸四角形吹き出し 50">
            <a:extLst>
              <a:ext uri="{FF2B5EF4-FFF2-40B4-BE49-F238E27FC236}">
                <a16:creationId xmlns:a16="http://schemas.microsoft.com/office/drawing/2014/main" id="{E12B0893-76F2-4EF9-9A52-1A6F170A484D}"/>
              </a:ext>
            </a:extLst>
          </p:cNvPr>
          <p:cNvSpPr/>
          <p:nvPr/>
        </p:nvSpPr>
        <p:spPr>
          <a:xfrm>
            <a:off x="2662163" y="3834477"/>
            <a:ext cx="648000" cy="383596"/>
          </a:xfrm>
          <a:prstGeom prst="wedgeRoundRectCallout">
            <a:avLst>
              <a:gd name="adj1" fmla="val -81506"/>
              <a:gd name="adj2" fmla="val -55038"/>
              <a:gd name="adj3" fmla="val 16667"/>
            </a:avLst>
          </a:prstGeom>
          <a:solidFill>
            <a:schemeClr val="bg1"/>
          </a:solidFill>
          <a:ln w="12700" cap="flat" cmpd="sng" algn="ctr">
            <a:solidFill>
              <a:srgbClr val="FF0000"/>
            </a:solid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a:t>
            </a:r>
            <a:endParaRPr kumimoji="1"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角丸四角形吹き出し 50">
            <a:extLst>
              <a:ext uri="{FF2B5EF4-FFF2-40B4-BE49-F238E27FC236}">
                <a16:creationId xmlns:a16="http://schemas.microsoft.com/office/drawing/2014/main" id="{40D3D18F-5850-4A5C-94ED-246AE6E02AD4}"/>
              </a:ext>
            </a:extLst>
          </p:cNvPr>
          <p:cNvSpPr/>
          <p:nvPr/>
        </p:nvSpPr>
        <p:spPr>
          <a:xfrm>
            <a:off x="7134083" y="4449706"/>
            <a:ext cx="648000" cy="404590"/>
          </a:xfrm>
          <a:prstGeom prst="wedgeRoundRectCallout">
            <a:avLst>
              <a:gd name="adj1" fmla="val -116387"/>
              <a:gd name="adj2" fmla="val 73524"/>
              <a:gd name="adj3" fmla="val 16667"/>
            </a:avLst>
          </a:prstGeom>
          <a:solidFill>
            <a:sysClr val="window" lastClr="FFFFFF"/>
          </a:solidFill>
          <a:ln w="12700" cap="flat" cmpd="sng" algn="ctr">
            <a:solidFill>
              <a:srgbClr val="002060"/>
            </a:solidFill>
            <a:prstDash val="solid"/>
            <a:miter lim="800000"/>
          </a:ln>
          <a:effectLst/>
        </p:spPr>
        <p:txBody>
          <a:bodyPr wrap="none" lIns="36000" tIns="36000" rIns="36000" bIns="36000" rtlCol="0" anchor="ctr"/>
          <a:lstStyle>
            <a:defPPr>
              <a:defRPr lang="ja-JP"/>
            </a:defPPr>
            <a:lvl1pPr marL="0" indent="0" algn="l" defTabSz="914400" rtl="0" eaLnBrk="1" latinLnBrk="0" hangingPunct="1">
              <a:defRPr kumimoji="1" sz="1800" kern="1200">
                <a:solidFill>
                  <a:schemeClr val="lt1"/>
                </a:solidFill>
                <a:latin typeface="+mn-lt"/>
                <a:ea typeface="+mn-ea"/>
                <a:cs typeface="+mn-cs"/>
              </a:defRPr>
            </a:lvl1pPr>
            <a:lvl2pPr marL="457200" indent="0" algn="l" defTabSz="914400" rtl="0" eaLnBrk="1" latinLnBrk="0" hangingPunct="1">
              <a:defRPr kumimoji="1" sz="1800" kern="1200">
                <a:solidFill>
                  <a:schemeClr val="lt1"/>
                </a:solidFill>
                <a:latin typeface="+mn-lt"/>
                <a:ea typeface="+mn-ea"/>
                <a:cs typeface="+mn-cs"/>
              </a:defRPr>
            </a:lvl2pPr>
            <a:lvl3pPr marL="914400" indent="0" algn="l" defTabSz="914400" rtl="0" eaLnBrk="1" latinLnBrk="0" hangingPunct="1">
              <a:defRPr kumimoji="1" sz="1800" kern="1200">
                <a:solidFill>
                  <a:schemeClr val="lt1"/>
                </a:solidFill>
                <a:latin typeface="+mn-lt"/>
                <a:ea typeface="+mn-ea"/>
                <a:cs typeface="+mn-cs"/>
              </a:defRPr>
            </a:lvl3pPr>
            <a:lvl4pPr marL="1371600" indent="0" algn="l" defTabSz="914400" rtl="0" eaLnBrk="1" latinLnBrk="0" hangingPunct="1">
              <a:defRPr kumimoji="1" sz="1800" kern="1200">
                <a:solidFill>
                  <a:schemeClr val="lt1"/>
                </a:solidFill>
                <a:latin typeface="+mn-lt"/>
                <a:ea typeface="+mn-ea"/>
                <a:cs typeface="+mn-cs"/>
              </a:defRPr>
            </a:lvl4pPr>
            <a:lvl5pPr marL="1828800" indent="0" algn="l" defTabSz="914400" rtl="0" eaLnBrk="1" latinLnBrk="0" hangingPunct="1">
              <a:defRPr kumimoji="1" sz="1800" kern="1200">
                <a:solidFill>
                  <a:schemeClr val="lt1"/>
                </a:solidFill>
                <a:latin typeface="+mn-lt"/>
                <a:ea typeface="+mn-ea"/>
                <a:cs typeface="+mn-cs"/>
              </a:defRPr>
            </a:lvl5pPr>
            <a:lvl6pPr marL="2286000" indent="0" algn="l" defTabSz="914400" rtl="0" eaLnBrk="1" latinLnBrk="0" hangingPunct="1">
              <a:defRPr kumimoji="1" sz="1800" kern="1200">
                <a:solidFill>
                  <a:schemeClr val="lt1"/>
                </a:solidFill>
                <a:latin typeface="+mn-lt"/>
                <a:ea typeface="+mn-ea"/>
                <a:cs typeface="+mn-cs"/>
              </a:defRPr>
            </a:lvl6pPr>
            <a:lvl7pPr marL="2743200" indent="0" algn="l" defTabSz="914400" rtl="0" eaLnBrk="1" latinLnBrk="0" hangingPunct="1">
              <a:defRPr kumimoji="1" sz="1800" kern="1200">
                <a:solidFill>
                  <a:schemeClr val="lt1"/>
                </a:solidFill>
                <a:latin typeface="+mn-lt"/>
                <a:ea typeface="+mn-ea"/>
                <a:cs typeface="+mn-cs"/>
              </a:defRPr>
            </a:lvl7pPr>
            <a:lvl8pPr marL="3200400" indent="0" algn="l" defTabSz="914400" rtl="0" eaLnBrk="1" latinLnBrk="0" hangingPunct="1">
              <a:defRPr kumimoji="1" sz="1800" kern="1200">
                <a:solidFill>
                  <a:schemeClr val="lt1"/>
                </a:solidFill>
                <a:latin typeface="+mn-lt"/>
                <a:ea typeface="+mn-ea"/>
                <a:cs typeface="+mn-cs"/>
              </a:defRPr>
            </a:lvl8pPr>
            <a:lvl9pPr marL="3657600" indent="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a:extLst>
              <a:ext uri="{FF2B5EF4-FFF2-40B4-BE49-F238E27FC236}">
                <a16:creationId xmlns:a16="http://schemas.microsoft.com/office/drawing/2014/main" id="{A6F75D39-B9FD-424C-9574-E9BAFB2417A8}"/>
              </a:ext>
            </a:extLst>
          </p:cNvPr>
          <p:cNvSpPr txBox="1"/>
          <p:nvPr/>
        </p:nvSpPr>
        <p:spPr>
          <a:xfrm>
            <a:off x="4371884" y="6388645"/>
            <a:ext cx="546407" cy="261610"/>
          </a:xfrm>
          <a:prstGeom prst="rect">
            <a:avLst/>
          </a:prstGeom>
          <a:noFill/>
        </p:spPr>
        <p:txBody>
          <a:bodyPr wrap="square" rtlCol="0">
            <a:spAutoFit/>
          </a:bodyPr>
          <a:lstStyle/>
          <a:p>
            <a:pPr defTabSz="914400"/>
            <a:r>
              <a:rPr kumimoji="1" lang="ja-JP" altLang="en-US" sz="1100" dirty="0">
                <a:solidFill>
                  <a:prstClr val="black"/>
                </a:solidFill>
                <a:latin typeface="Meiryo UI" panose="020B0604030504040204" pitchFamily="50" charset="-128"/>
                <a:ea typeface="Meiryo UI" panose="020B0604030504040204" pitchFamily="50" charset="-128"/>
              </a:rPr>
              <a:t>歳</a:t>
            </a:r>
          </a:p>
        </p:txBody>
      </p:sp>
      <p:sp>
        <p:nvSpPr>
          <p:cNvPr id="44" name="テキスト ボックス 43">
            <a:extLst>
              <a:ext uri="{FF2B5EF4-FFF2-40B4-BE49-F238E27FC236}">
                <a16:creationId xmlns:a16="http://schemas.microsoft.com/office/drawing/2014/main" id="{FC8170CD-282E-46B0-AF9E-A96488A232D1}"/>
              </a:ext>
            </a:extLst>
          </p:cNvPr>
          <p:cNvSpPr txBox="1"/>
          <p:nvPr/>
        </p:nvSpPr>
        <p:spPr>
          <a:xfrm>
            <a:off x="8876282" y="6405194"/>
            <a:ext cx="546407" cy="261610"/>
          </a:xfrm>
          <a:prstGeom prst="rect">
            <a:avLst/>
          </a:prstGeom>
          <a:noFill/>
        </p:spPr>
        <p:txBody>
          <a:bodyPr wrap="square" rtlCol="0">
            <a:spAutoFit/>
          </a:bodyPr>
          <a:lstStyle/>
          <a:p>
            <a:pPr defTabSz="914400"/>
            <a:r>
              <a:rPr kumimoji="1" lang="ja-JP" altLang="en-US" sz="1100" dirty="0">
                <a:solidFill>
                  <a:prstClr val="black"/>
                </a:solidFill>
                <a:latin typeface="Meiryo UI" panose="020B0604030504040204" pitchFamily="50" charset="-128"/>
                <a:ea typeface="Meiryo UI" panose="020B0604030504040204" pitchFamily="50" charset="-128"/>
              </a:rPr>
              <a:t>歳</a:t>
            </a:r>
          </a:p>
        </p:txBody>
      </p:sp>
      <p:sp>
        <p:nvSpPr>
          <p:cNvPr id="22" name="テキスト ボックス 21">
            <a:extLst>
              <a:ext uri="{FF2B5EF4-FFF2-40B4-BE49-F238E27FC236}">
                <a16:creationId xmlns:a16="http://schemas.microsoft.com/office/drawing/2014/main" id="{13C3E566-5646-42C9-9C96-34234E52250D}"/>
              </a:ext>
            </a:extLst>
          </p:cNvPr>
          <p:cNvSpPr txBox="1"/>
          <p:nvPr/>
        </p:nvSpPr>
        <p:spPr>
          <a:xfrm>
            <a:off x="8268470" y="1939272"/>
            <a:ext cx="1331131" cy="1831271"/>
          </a:xfrm>
          <a:prstGeom prst="rect">
            <a:avLst/>
          </a:prstGeom>
          <a:solidFill>
            <a:schemeClr val="bg1"/>
          </a:solidFill>
        </p:spPr>
        <p:txBody>
          <a:bodyPr wrap="square" rtlCol="0">
            <a:spAutoFit/>
          </a:bodyPr>
          <a:lstStyle/>
          <a:p>
            <a:r>
              <a:rPr kumimoji="1" lang="ja-JP" altLang="en-US" sz="1100" b="1" dirty="0">
                <a:latin typeface="Meiryo UI" panose="020B0604030504040204" pitchFamily="50" charset="-128"/>
                <a:ea typeface="Meiryo UI" panose="020B0604030504040204" pitchFamily="50" charset="-128"/>
              </a:rPr>
              <a:t>上位４分の１</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市町村の平均（</a:t>
            </a:r>
            <a:r>
              <a:rPr lang="en-US" altLang="ja-JP" sz="1100" b="1" dirty="0">
                <a:latin typeface="Meiryo UI" panose="020B0604030504040204" pitchFamily="50" charset="-128"/>
                <a:ea typeface="Meiryo UI" panose="020B0604030504040204" pitchFamily="50" charset="-128"/>
              </a:rPr>
              <a:t>81.26</a:t>
            </a:r>
            <a:r>
              <a:rPr kumimoji="1" lang="ja-JP" altLang="en-US" sz="1100" b="1" dirty="0">
                <a:latin typeface="Meiryo UI" panose="020B0604030504040204" pitchFamily="50" charset="-128"/>
                <a:ea typeface="Meiryo UI" panose="020B0604030504040204" pitchFamily="50" charset="-128"/>
              </a:rPr>
              <a:t>）と</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下位４分の１</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市町村平均　 </a:t>
            </a:r>
            <a:endParaRPr kumimoji="1" lang="en-US" altLang="ja-JP" sz="1100" b="1"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 </a:t>
            </a:r>
            <a:r>
              <a:rPr kumimoji="1" lang="en-US" altLang="ja-JP" sz="1100" b="1" dirty="0">
                <a:latin typeface="Meiryo UI" panose="020B0604030504040204" pitchFamily="50" charset="-128"/>
                <a:ea typeface="Meiryo UI" panose="020B0604030504040204" pitchFamily="50" charset="-128"/>
              </a:rPr>
              <a:t>(78.00)</a:t>
            </a:r>
            <a:r>
              <a:rPr kumimoji="1" lang="ja-JP" altLang="en-US" sz="1100" b="1" dirty="0">
                <a:latin typeface="Meiryo UI" panose="020B0604030504040204" pitchFamily="50" charset="-128"/>
                <a:ea typeface="Meiryo UI" panose="020B0604030504040204" pitchFamily="50" charset="-128"/>
              </a:rPr>
              <a:t>との差</a:t>
            </a:r>
            <a:r>
              <a:rPr kumimoji="1" lang="en-US" altLang="ja-JP" sz="1100" b="1" dirty="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a:t>
            </a:r>
            <a:endParaRPr kumimoji="1" lang="en-US" altLang="ja-JP" sz="11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3.26</a:t>
            </a:r>
            <a:r>
              <a:rPr lang="ja-JP" altLang="en-US" sz="1400" b="1" dirty="0">
                <a:latin typeface="Meiryo UI" panose="020B0604030504040204" pitchFamily="50" charset="-128"/>
                <a:ea typeface="Meiryo UI" panose="020B0604030504040204" pitchFamily="50" charset="-128"/>
              </a:rPr>
              <a:t>歳</a:t>
            </a:r>
            <a:endParaRPr kumimoji="1" lang="en-US" altLang="ja-JP" sz="1400" b="1" dirty="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endParaRPr kumimoji="1" lang="ja-JP" altLang="en-US" sz="1100" b="1"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CE08CD1F-BFDC-40B0-9DF1-F82ADE320B4A}"/>
              </a:ext>
            </a:extLst>
          </p:cNvPr>
          <p:cNvSpPr/>
          <p:nvPr/>
        </p:nvSpPr>
        <p:spPr>
          <a:xfrm>
            <a:off x="8103411" y="3887145"/>
            <a:ext cx="1624438" cy="541901"/>
          </a:xfrm>
          <a:prstGeom prst="rect">
            <a:avLst/>
          </a:prstGeom>
          <a:solidFill>
            <a:schemeClr val="bg1"/>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en-US" altLang="ja-JP" sz="1050" kern="0" dirty="0">
                <a:solidFill>
                  <a:schemeClr val="tx1"/>
                </a:solidFill>
                <a:latin typeface="ＭＳ ゴシック" panose="020B0609070205080204" pitchFamily="49" charset="-128"/>
                <a:ea typeface="ＭＳ ゴシック" panose="020B0609070205080204" pitchFamily="49" charset="-128"/>
              </a:rPr>
              <a:t>※</a:t>
            </a:r>
            <a:r>
              <a:rPr lang="ja-JP" altLang="en-US" sz="1050" kern="0" dirty="0">
                <a:solidFill>
                  <a:schemeClr val="tx1"/>
                </a:solidFill>
                <a:latin typeface="ＭＳ ゴシック" panose="020B0609070205080204" pitchFamily="49" charset="-128"/>
                <a:ea typeface="ＭＳ ゴシック" panose="020B0609070205080204" pitchFamily="49" charset="-128"/>
              </a:rPr>
              <a:t>人口</a:t>
            </a:r>
            <a:r>
              <a:rPr lang="en-US" altLang="ja-JP" sz="1050" kern="0" dirty="0">
                <a:solidFill>
                  <a:schemeClr val="tx1"/>
                </a:solidFill>
                <a:latin typeface="ＭＳ ゴシック" panose="020B0609070205080204" pitchFamily="49" charset="-128"/>
                <a:ea typeface="ＭＳ ゴシック" panose="020B0609070205080204" pitchFamily="49" charset="-128"/>
              </a:rPr>
              <a:t>1.2</a:t>
            </a:r>
            <a:r>
              <a:rPr lang="ja-JP" altLang="en-US" sz="1050" kern="0" dirty="0">
                <a:solidFill>
                  <a:schemeClr val="tx1"/>
                </a:solidFill>
                <a:latin typeface="ＭＳ ゴシック" panose="020B0609070205080204" pitchFamily="49" charset="-128"/>
                <a:ea typeface="ＭＳ ゴシック" panose="020B0609070205080204" pitchFamily="49" charset="-128"/>
              </a:rPr>
              <a:t>万人未満の能勢町、千早赤阪村、田尻町を除き算出</a:t>
            </a:r>
            <a:endParaRPr lang="en-US" altLang="ja-JP" sz="1050" kern="0" dirty="0">
              <a:solidFill>
                <a:schemeClr val="tx1"/>
              </a:solidFill>
              <a:latin typeface="ＭＳ ゴシック" panose="020B0609070205080204" pitchFamily="49" charset="-128"/>
              <a:ea typeface="ＭＳ ゴシック" panose="020B0609070205080204" pitchFamily="49" charset="-128"/>
            </a:endParaRPr>
          </a:p>
        </p:txBody>
      </p:sp>
      <p:sp>
        <p:nvSpPr>
          <p:cNvPr id="24" name="正方形/長方形 23">
            <a:extLst>
              <a:ext uri="{FF2B5EF4-FFF2-40B4-BE49-F238E27FC236}">
                <a16:creationId xmlns:a16="http://schemas.microsoft.com/office/drawing/2014/main" id="{6B0437A6-1497-4AEB-BD20-84A87E9B6419}"/>
              </a:ext>
            </a:extLst>
          </p:cNvPr>
          <p:cNvSpPr/>
          <p:nvPr/>
        </p:nvSpPr>
        <p:spPr>
          <a:xfrm>
            <a:off x="8138197" y="4652001"/>
            <a:ext cx="1547290" cy="1775014"/>
          </a:xfrm>
          <a:prstGeom prst="rect">
            <a:avLst/>
          </a:prstGeom>
          <a:solidFill>
            <a:schemeClr val="bg1"/>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en-US" altLang="ja-JP" sz="1050" kern="0" dirty="0">
                <a:solidFill>
                  <a:schemeClr val="tx1"/>
                </a:solidFill>
                <a:latin typeface="ＭＳ ゴシック" panose="020B0609070205080204" pitchFamily="49" charset="-128"/>
                <a:ea typeface="ＭＳ ゴシック" panose="020B0609070205080204" pitchFamily="49" charset="-128"/>
              </a:rPr>
              <a:t>【</a:t>
            </a:r>
            <a:r>
              <a:rPr lang="ja-JP" altLang="en-US" sz="1050" kern="0" dirty="0">
                <a:solidFill>
                  <a:schemeClr val="tx1"/>
                </a:solidFill>
                <a:latin typeface="ＭＳ ゴシック" panose="020B0609070205080204" pitchFamily="49" charset="-128"/>
                <a:ea typeface="ＭＳ ゴシック" panose="020B0609070205080204" pitchFamily="49" charset="-128"/>
              </a:rPr>
              <a:t>算出方法</a:t>
            </a:r>
            <a:r>
              <a:rPr lang="en-US" altLang="ja-JP" sz="1050" kern="0" dirty="0">
                <a:solidFill>
                  <a:schemeClr val="tx1"/>
                </a:solidFill>
                <a:latin typeface="ＭＳ ゴシック" panose="020B0609070205080204" pitchFamily="49" charset="-128"/>
                <a:ea typeface="ＭＳ ゴシック" panose="020B0609070205080204" pitchFamily="49" charset="-128"/>
              </a:rPr>
              <a:t>】</a:t>
            </a:r>
          </a:p>
          <a:p>
            <a:pPr fontAlgn="base">
              <a:spcBef>
                <a:spcPct val="0"/>
              </a:spcBef>
              <a:spcAft>
                <a:spcPct val="0"/>
              </a:spcAft>
            </a:pPr>
            <a:r>
              <a:rPr lang="en-US" altLang="ja-JP" sz="1050" kern="0" dirty="0">
                <a:solidFill>
                  <a:schemeClr val="tx1"/>
                </a:solidFill>
                <a:latin typeface="ＭＳ ゴシック" panose="020B0609070205080204" pitchFamily="49" charset="-128"/>
                <a:ea typeface="ＭＳ ゴシック" panose="020B0609070205080204" pitchFamily="49" charset="-128"/>
              </a:rPr>
              <a:t>KDB</a:t>
            </a:r>
            <a:r>
              <a:rPr lang="ja-JP" altLang="en-US" sz="1050" kern="0" dirty="0">
                <a:solidFill>
                  <a:schemeClr val="tx1"/>
                </a:solidFill>
                <a:latin typeface="ＭＳ ゴシック" panose="020B0609070205080204" pitchFamily="49" charset="-128"/>
                <a:ea typeface="ＭＳ ゴシック" panose="020B0609070205080204" pitchFamily="49" charset="-128"/>
              </a:rPr>
              <a:t>データを用い算出（スライド</a:t>
            </a:r>
            <a:r>
              <a:rPr lang="en-US" altLang="ja-JP" sz="1050" kern="0" dirty="0">
                <a:solidFill>
                  <a:schemeClr val="tx1"/>
                </a:solidFill>
                <a:latin typeface="ＭＳ ゴシック" panose="020B0609070205080204" pitchFamily="49" charset="-128"/>
                <a:ea typeface="ＭＳ ゴシック" panose="020B0609070205080204" pitchFamily="49" charset="-128"/>
              </a:rPr>
              <a:t>19</a:t>
            </a:r>
            <a:r>
              <a:rPr lang="ja-JP" altLang="en-US" sz="1050" kern="0" dirty="0">
                <a:solidFill>
                  <a:schemeClr val="tx1"/>
                </a:solidFill>
                <a:latin typeface="ＭＳ ゴシック" panose="020B0609070205080204" pitchFamily="49" charset="-128"/>
                <a:ea typeface="ＭＳ ゴシック" panose="020B0609070205080204" pitchFamily="49" charset="-128"/>
              </a:rPr>
              <a:t>参照）。</a:t>
            </a:r>
            <a:endParaRPr lang="en-US" altLang="ja-JP" sz="1050" kern="0" dirty="0">
              <a:solidFill>
                <a:schemeClr val="tx1"/>
              </a:solidFill>
              <a:latin typeface="ＭＳ ゴシック" panose="020B0609070205080204" pitchFamily="49" charset="-128"/>
              <a:ea typeface="ＭＳ ゴシック" panose="020B0609070205080204" pitchFamily="49" charset="-128"/>
            </a:endParaRPr>
          </a:p>
          <a:p>
            <a:pPr fontAlgn="base">
              <a:spcBef>
                <a:spcPct val="0"/>
              </a:spcBef>
              <a:spcAft>
                <a:spcPct val="0"/>
              </a:spcAft>
            </a:pPr>
            <a:r>
              <a:rPr lang="ja-JP" altLang="en-US" sz="1050" kern="0" dirty="0">
                <a:solidFill>
                  <a:schemeClr val="tx1"/>
                </a:solidFill>
                <a:latin typeface="ＭＳ ゴシック" panose="020B0609070205080204" pitchFamily="49" charset="-128"/>
                <a:ea typeface="ＭＳ ゴシック" panose="020B0609070205080204" pitchFamily="49" charset="-128"/>
              </a:rPr>
              <a:t>ただし、（）内の値は、</a:t>
            </a:r>
            <a:r>
              <a:rPr lang="en-US" altLang="ja-JP" sz="1050" kern="0" dirty="0">
                <a:solidFill>
                  <a:schemeClr val="tx1"/>
                </a:solidFill>
                <a:latin typeface="ＭＳ ゴシック" panose="020B0609070205080204" pitchFamily="49" charset="-128"/>
                <a:ea typeface="ＭＳ ゴシック" panose="020B0609070205080204" pitchFamily="49" charset="-128"/>
              </a:rPr>
              <a:t>KDB</a:t>
            </a:r>
            <a:r>
              <a:rPr lang="ja-JP" altLang="en-US" sz="1050" kern="0" dirty="0">
                <a:solidFill>
                  <a:schemeClr val="tx1"/>
                </a:solidFill>
                <a:latin typeface="ＭＳ ゴシック" panose="020B0609070205080204" pitchFamily="49" charset="-128"/>
                <a:ea typeface="ＭＳ ゴシック" panose="020B0609070205080204" pitchFamily="49" charset="-128"/>
              </a:rPr>
              <a:t>データから算出できないので、</a:t>
            </a:r>
            <a:r>
              <a:rPr lang="zh-CN" altLang="en-US" sz="1050" kern="0" dirty="0">
                <a:solidFill>
                  <a:schemeClr val="tx1"/>
                </a:solidFill>
                <a:latin typeface="ＭＳ ゴシック" panose="020B0609070205080204" pitchFamily="49" charset="-128"/>
                <a:ea typeface="ＭＳ ゴシック" panose="020B0609070205080204" pitchFamily="49" charset="-128"/>
              </a:rPr>
              <a:t>厚生労働科学研究班</a:t>
            </a:r>
            <a:r>
              <a:rPr lang="ja-JP" altLang="en-US" sz="1050" kern="0" dirty="0">
                <a:solidFill>
                  <a:schemeClr val="tx1"/>
                </a:solidFill>
                <a:latin typeface="ＭＳ ゴシック" panose="020B0609070205080204" pitchFamily="49" charset="-128"/>
                <a:ea typeface="ＭＳ ゴシック" panose="020B0609070205080204" pitchFamily="49" charset="-128"/>
              </a:rPr>
              <a:t>が示す方法に基づき算出。（</a:t>
            </a:r>
            <a:r>
              <a:rPr lang="en-US" altLang="ja-JP" sz="1050" kern="0" dirty="0">
                <a:solidFill>
                  <a:schemeClr val="tx1"/>
                </a:solidFill>
                <a:latin typeface="ＭＳ ゴシック" panose="020B0609070205080204" pitchFamily="49" charset="-128"/>
                <a:ea typeface="ＭＳ ゴシック" panose="020B0609070205080204" pitchFamily="49" charset="-128"/>
              </a:rPr>
              <a:t>http://toukei.umin.jp/kenkoujyumyou</a:t>
            </a:r>
            <a:r>
              <a:rPr lang="ja-JP" altLang="en-US" sz="1050" kern="0" dirty="0">
                <a:solidFill>
                  <a:schemeClr val="tx1"/>
                </a:solidFill>
                <a:latin typeface="ＭＳ ゴシック" panose="020B0609070205080204" pitchFamily="49" charset="-128"/>
                <a:ea typeface="ＭＳ ゴシック" panose="020B0609070205080204" pitchFamily="49" charset="-128"/>
              </a:rPr>
              <a:t>）</a:t>
            </a:r>
            <a:endParaRPr lang="zh-TW" altLang="en-US" sz="1050" kern="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7196E51E-02CB-44FA-B519-F453CB81A319}"/>
              </a:ext>
            </a:extLst>
          </p:cNvPr>
          <p:cNvSpPr txBox="1"/>
          <p:nvPr/>
        </p:nvSpPr>
        <p:spPr>
          <a:xfrm>
            <a:off x="3420320" y="2233338"/>
            <a:ext cx="1020423" cy="1569660"/>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上位４分の１</a:t>
            </a:r>
            <a:endParaRPr kumimoji="1" lang="en-US" altLang="ja-JP"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市町村の平均（</a:t>
            </a:r>
            <a:r>
              <a:rPr kumimoji="0" lang="en-US" altLang="ja-JP"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81.25</a:t>
            </a:r>
            <a:r>
              <a:rPr kumimoji="1" lang="ja-JP" altLang="en-US"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）と</a:t>
            </a:r>
            <a:endParaRPr kumimoji="1" lang="en-US" altLang="ja-JP"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下位４分の１</a:t>
            </a:r>
            <a:endParaRPr kumimoji="1" lang="en-US" altLang="ja-JP"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市町村平均　 </a:t>
            </a:r>
            <a:endParaRPr kumimoji="1" lang="en-US" altLang="ja-JP"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en-US" altLang="ja-JP"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(78.15)</a:t>
            </a:r>
            <a:r>
              <a:rPr kumimoji="1" lang="ja-JP" altLang="en-US"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との差</a:t>
            </a:r>
            <a:r>
              <a:rPr kumimoji="1" lang="en-US" altLang="ja-JP"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endParaRPr kumimoji="0" lang="en-US" altLang="ja-JP"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endParaRPr kumimoji="1" lang="en-US" altLang="ja-JP" sz="105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3.10</a:t>
            </a:r>
            <a:r>
              <a:rPr kumimoji="0" lang="ja-JP" altLang="en-US" sz="12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歳</a:t>
            </a:r>
            <a:endParaRPr kumimoji="1" lang="en-US" altLang="ja-JP" sz="12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36980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9"/>
            <a:ext cx="9834576" cy="6145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en-US" altLang="ja-JP" sz="2000" b="1" dirty="0">
                <a:solidFill>
                  <a:schemeClr val="tx1"/>
                </a:solidFill>
                <a:latin typeface="Meiryo UI" panose="020B0604030504040204" pitchFamily="50" charset="-128"/>
                <a:ea typeface="Meiryo UI" panose="020B0604030504040204" pitchFamily="50" charset="-128"/>
              </a:rPr>
              <a:t>4</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19" name="図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195031" y="709353"/>
            <a:ext cx="9585750" cy="5955860"/>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1202024" y="611021"/>
            <a:ext cx="8091605"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市町村別健康格差の状況（健康寿命（大阪府算出値）における平成</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30</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年と令和</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5</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年の比較</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女性</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11</a:t>
            </a:fld>
            <a:endParaRPr kumimoji="1" lang="ja-JP" altLang="en-US"/>
          </a:p>
        </p:txBody>
      </p:sp>
      <p:sp>
        <p:nvSpPr>
          <p:cNvPr id="13" name="正方形/長方形 12">
            <a:extLst>
              <a:ext uri="{FF2B5EF4-FFF2-40B4-BE49-F238E27FC236}">
                <a16:creationId xmlns:a16="http://schemas.microsoft.com/office/drawing/2014/main" id="{3E92EB90-9403-4698-91D6-2E04AA3300E1}"/>
              </a:ext>
            </a:extLst>
          </p:cNvPr>
          <p:cNvSpPr/>
          <p:nvPr/>
        </p:nvSpPr>
        <p:spPr>
          <a:xfrm>
            <a:off x="48837" y="601314"/>
            <a:ext cx="1006993" cy="268152"/>
          </a:xfrm>
          <a:prstGeom prst="rect">
            <a:avLst/>
          </a:prstGeom>
          <a:solidFill>
            <a:srgbClr val="002060"/>
          </a:solidFill>
        </p:spPr>
        <p:txBody>
          <a:bodyPr wrap="square" lIns="36000" tIns="90000" rIns="36000" bIns="36000" anchor="ctr">
            <a:noAutofit/>
          </a:bodyPr>
          <a:lstStyle/>
          <a:p>
            <a:pPr algn="ctr">
              <a:lnSpc>
                <a:spcPts val="2000"/>
              </a:lnSpc>
            </a:pPr>
            <a:r>
              <a:rPr kumimoji="1" lang="ja-JP" altLang="en-US" b="1" dirty="0">
                <a:ln w="0"/>
                <a:solidFill>
                  <a:schemeClr val="bg1"/>
                </a:solidFill>
                <a:effectLst>
                  <a:outerShdw blurRad="38100" dist="19050" dir="2700000" algn="tl" rotWithShape="0">
                    <a:schemeClr val="dk1">
                      <a:alpha val="40000"/>
                    </a:schemeClr>
                  </a:outerShdw>
                </a:effectLst>
              </a:rPr>
              <a:t>参考</a:t>
            </a:r>
            <a:endParaRPr kumimoji="1" lang="en-US" altLang="ja-JP" b="1" dirty="0">
              <a:solidFill>
                <a:schemeClr val="bg1"/>
              </a:solidFill>
            </a:endParaRPr>
          </a:p>
        </p:txBody>
      </p:sp>
      <p:sp>
        <p:nvSpPr>
          <p:cNvPr id="56" name="スライド番号プレースホルダー 3">
            <a:extLst>
              <a:ext uri="{FF2B5EF4-FFF2-40B4-BE49-F238E27FC236}">
                <a16:creationId xmlns:a16="http://schemas.microsoft.com/office/drawing/2014/main" id="{37404831-EDFD-4B40-BB64-C04577CFF8F7}"/>
              </a:ext>
            </a:extLst>
          </p:cNvPr>
          <p:cNvSpPr txBox="1">
            <a:spLocks/>
          </p:cNvSpPr>
          <p:nvPr/>
        </p:nvSpPr>
        <p:spPr>
          <a:xfrm>
            <a:off x="8415882" y="6331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760CC-92B4-40BA-9381-8DD67A3831C2}" type="slidenum">
              <a:rPr lang="ja-JP" altLang="en-US" sz="1500" smtClean="0">
                <a:solidFill>
                  <a:prstClr val="black">
                    <a:tint val="75000"/>
                  </a:prstClr>
                </a:solidFill>
                <a:latin typeface="Meiryo UI" panose="020B0604030504040204" pitchFamily="50" charset="-128"/>
                <a:ea typeface="Meiryo UI" panose="020B0604030504040204" pitchFamily="50" charset="-128"/>
              </a:rPr>
              <a:pPr/>
              <a:t>11</a:t>
            </a:fld>
            <a:endParaRPr lang="ja-JP" altLang="en-US" sz="1500" dirty="0">
              <a:solidFill>
                <a:prstClr val="black">
                  <a:tint val="75000"/>
                </a:prstClr>
              </a:solidFill>
              <a:latin typeface="Meiryo UI" panose="020B0604030504040204" pitchFamily="50" charset="-128"/>
              <a:ea typeface="Meiryo UI" panose="020B0604030504040204" pitchFamily="50" charset="-128"/>
            </a:endParaRPr>
          </a:p>
        </p:txBody>
      </p:sp>
      <p:graphicFrame>
        <p:nvGraphicFramePr>
          <p:cNvPr id="57" name="グラフ 56">
            <a:extLst>
              <a:ext uri="{FF2B5EF4-FFF2-40B4-BE49-F238E27FC236}">
                <a16:creationId xmlns:a16="http://schemas.microsoft.com/office/drawing/2014/main" id="{A9B47BAA-2E26-449B-97C2-90D4B742411E}"/>
              </a:ext>
            </a:extLst>
          </p:cNvPr>
          <p:cNvGraphicFramePr>
            <a:graphicFrameLocks/>
          </p:cNvGraphicFramePr>
          <p:nvPr>
            <p:extLst>
              <p:ext uri="{D42A27DB-BD31-4B8C-83A1-F6EECF244321}">
                <p14:modId xmlns:p14="http://schemas.microsoft.com/office/powerpoint/2010/main" val="1447946139"/>
              </p:ext>
            </p:extLst>
          </p:nvPr>
        </p:nvGraphicFramePr>
        <p:xfrm>
          <a:off x="4560351" y="558997"/>
          <a:ext cx="4617720" cy="6066829"/>
        </p:xfrm>
        <a:graphic>
          <a:graphicData uri="http://schemas.openxmlformats.org/drawingml/2006/chart">
            <c:chart xmlns:c="http://schemas.openxmlformats.org/drawingml/2006/chart" xmlns:r="http://schemas.openxmlformats.org/officeDocument/2006/relationships" r:id="rId4"/>
          </a:graphicData>
        </a:graphic>
      </p:graphicFrame>
      <p:sp>
        <p:nvSpPr>
          <p:cNvPr id="58" name="正方形/長方形 57">
            <a:extLst>
              <a:ext uri="{FF2B5EF4-FFF2-40B4-BE49-F238E27FC236}">
                <a16:creationId xmlns:a16="http://schemas.microsoft.com/office/drawing/2014/main" id="{CF3ACC47-65D8-41D8-BF00-600A98F15EDC}"/>
              </a:ext>
            </a:extLst>
          </p:cNvPr>
          <p:cNvSpPr/>
          <p:nvPr/>
        </p:nvSpPr>
        <p:spPr>
          <a:xfrm>
            <a:off x="7508083" y="5897506"/>
            <a:ext cx="1213967" cy="360000"/>
          </a:xfrm>
          <a:prstGeom prst="rect">
            <a:avLst/>
          </a:prstGeom>
          <a:solidFill>
            <a:schemeClr val="bg1"/>
          </a:solidFill>
          <a:ln w="12700" cap="flat" cmpd="sng" algn="ctr">
            <a:no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en-US" altLang="ja-JP"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a:t>
            </a:r>
          </a:p>
        </p:txBody>
      </p:sp>
      <p:graphicFrame>
        <p:nvGraphicFramePr>
          <p:cNvPr id="59" name="グラフ 58">
            <a:extLst>
              <a:ext uri="{FF2B5EF4-FFF2-40B4-BE49-F238E27FC236}">
                <a16:creationId xmlns:a16="http://schemas.microsoft.com/office/drawing/2014/main" id="{5824E7E6-FDA4-4B6D-B0D3-59E2CA6F7799}"/>
              </a:ext>
            </a:extLst>
          </p:cNvPr>
          <p:cNvGraphicFramePr>
            <a:graphicFrameLocks/>
          </p:cNvGraphicFramePr>
          <p:nvPr>
            <p:extLst>
              <p:ext uri="{D42A27DB-BD31-4B8C-83A1-F6EECF244321}">
                <p14:modId xmlns:p14="http://schemas.microsoft.com/office/powerpoint/2010/main" val="1743588444"/>
              </p:ext>
            </p:extLst>
          </p:nvPr>
        </p:nvGraphicFramePr>
        <p:xfrm>
          <a:off x="263472" y="545774"/>
          <a:ext cx="4694758" cy="6145078"/>
        </p:xfrm>
        <a:graphic>
          <a:graphicData uri="http://schemas.openxmlformats.org/drawingml/2006/chart">
            <c:chart xmlns:c="http://schemas.openxmlformats.org/drawingml/2006/chart" xmlns:r="http://schemas.openxmlformats.org/officeDocument/2006/relationships" r:id="rId5"/>
          </a:graphicData>
        </a:graphic>
      </p:graphicFrame>
      <p:sp>
        <p:nvSpPr>
          <p:cNvPr id="61" name="上下矢印 64">
            <a:extLst>
              <a:ext uri="{FF2B5EF4-FFF2-40B4-BE49-F238E27FC236}">
                <a16:creationId xmlns:a16="http://schemas.microsoft.com/office/drawing/2014/main" id="{8913B013-6348-4C8B-8CC9-294F658BA519}"/>
              </a:ext>
            </a:extLst>
          </p:cNvPr>
          <p:cNvSpPr/>
          <p:nvPr/>
        </p:nvSpPr>
        <p:spPr>
          <a:xfrm>
            <a:off x="4066854" y="1170436"/>
            <a:ext cx="114648" cy="5229892"/>
          </a:xfrm>
          <a:prstGeom prst="upDownArrow">
            <a:avLst>
              <a:gd name="adj1" fmla="val 35058"/>
              <a:gd name="adj2" fmla="val 53735"/>
            </a:avLst>
          </a:prstGeom>
          <a:solidFill>
            <a:srgbClr val="E7E6E6">
              <a:lumMod val="50000"/>
            </a:srgbClr>
          </a:solidFill>
          <a:ln w="12700" cap="flat" cmpd="sng" algn="ctr">
            <a:noFill/>
            <a:prstDash val="solid"/>
            <a:miter lim="800000"/>
          </a:ln>
          <a:effectLst/>
        </p:spPr>
        <p:txBody>
          <a:bodyPr wrap="none" lIns="1080000" tIns="36000" rIns="36000" bIns="3600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a:extLst>
              <a:ext uri="{FF2B5EF4-FFF2-40B4-BE49-F238E27FC236}">
                <a16:creationId xmlns:a16="http://schemas.microsoft.com/office/drawing/2014/main" id="{F9DDABC8-5216-4A8D-926D-AF0B9152B2EA}"/>
              </a:ext>
            </a:extLst>
          </p:cNvPr>
          <p:cNvSpPr txBox="1"/>
          <p:nvPr/>
        </p:nvSpPr>
        <p:spPr>
          <a:xfrm>
            <a:off x="2743674" y="4631744"/>
            <a:ext cx="1213967" cy="1615827"/>
          </a:xfrm>
          <a:prstGeom prst="rect">
            <a:avLst/>
          </a:prstGeom>
          <a:solidFill>
            <a:schemeClr val="bg1"/>
          </a:solidFill>
        </p:spPr>
        <p:txBody>
          <a:bodyPr wrap="square" rtlCol="0">
            <a:spAutoFit/>
          </a:bodyPr>
          <a:lstStyle/>
          <a:p>
            <a:pPr defTabSz="914400"/>
            <a:r>
              <a:rPr kumimoji="1" lang="ja-JP" altLang="en-US" sz="1100" b="1" dirty="0">
                <a:solidFill>
                  <a:prstClr val="black"/>
                </a:solidFill>
                <a:latin typeface="Meiryo UI" panose="020B0604030504040204" pitchFamily="50" charset="-128"/>
                <a:ea typeface="Meiryo UI" panose="020B0604030504040204" pitchFamily="50" charset="-128"/>
              </a:rPr>
              <a:t>上位４分の１</a:t>
            </a:r>
          </a:p>
          <a:p>
            <a:pPr defTabSz="914400"/>
            <a:r>
              <a:rPr kumimoji="1" lang="ja-JP" altLang="en-US" sz="1100" b="1" dirty="0">
                <a:solidFill>
                  <a:prstClr val="black"/>
                </a:solidFill>
                <a:latin typeface="Meiryo UI" panose="020B0604030504040204" pitchFamily="50" charset="-128"/>
                <a:ea typeface="Meiryo UI" panose="020B0604030504040204" pitchFamily="50" charset="-128"/>
              </a:rPr>
              <a:t>市町村の平均（</a:t>
            </a:r>
            <a:r>
              <a:rPr kumimoji="1" lang="en-US" altLang="ja-JP" sz="1100" b="1" dirty="0">
                <a:solidFill>
                  <a:prstClr val="black"/>
                </a:solidFill>
                <a:latin typeface="Meiryo UI" panose="020B0604030504040204" pitchFamily="50" charset="-128"/>
                <a:ea typeface="Meiryo UI" panose="020B0604030504040204" pitchFamily="50" charset="-128"/>
              </a:rPr>
              <a:t>84.68</a:t>
            </a:r>
            <a:r>
              <a:rPr kumimoji="1" lang="ja-JP" altLang="en-US" sz="1100" b="1" dirty="0">
                <a:solidFill>
                  <a:prstClr val="black"/>
                </a:solidFill>
                <a:latin typeface="Meiryo UI" panose="020B0604030504040204" pitchFamily="50" charset="-128"/>
                <a:ea typeface="Meiryo UI" panose="020B0604030504040204" pitchFamily="50" charset="-128"/>
              </a:rPr>
              <a:t>）と</a:t>
            </a:r>
          </a:p>
          <a:p>
            <a:pPr defTabSz="914400"/>
            <a:r>
              <a:rPr kumimoji="1" lang="ja-JP" altLang="en-US" sz="1100" b="1" dirty="0">
                <a:solidFill>
                  <a:prstClr val="black"/>
                </a:solidFill>
                <a:latin typeface="Meiryo UI" panose="020B0604030504040204" pitchFamily="50" charset="-128"/>
                <a:ea typeface="Meiryo UI" panose="020B0604030504040204" pitchFamily="50" charset="-128"/>
              </a:rPr>
              <a:t>下位４分の１</a:t>
            </a:r>
          </a:p>
          <a:p>
            <a:pPr defTabSz="914400"/>
            <a:r>
              <a:rPr kumimoji="1" lang="ja-JP" altLang="en-US" sz="1100" b="1" dirty="0">
                <a:solidFill>
                  <a:prstClr val="black"/>
                </a:solidFill>
                <a:latin typeface="Meiryo UI" panose="020B0604030504040204" pitchFamily="50" charset="-128"/>
                <a:ea typeface="Meiryo UI" panose="020B0604030504040204" pitchFamily="50" charset="-128"/>
              </a:rPr>
              <a:t>市町村平均　 </a:t>
            </a:r>
          </a:p>
          <a:p>
            <a:pPr defTabSz="914400"/>
            <a:r>
              <a:rPr kumimoji="1" lang="ja-JP" altLang="en-US" sz="1100" b="1" dirty="0">
                <a:solidFill>
                  <a:prstClr val="black"/>
                </a:solidFill>
                <a:latin typeface="Meiryo UI" panose="020B0604030504040204" pitchFamily="50" charset="-128"/>
                <a:ea typeface="Meiryo UI" panose="020B0604030504040204" pitchFamily="50" charset="-128"/>
              </a:rPr>
              <a:t> </a:t>
            </a:r>
            <a:r>
              <a:rPr kumimoji="1" lang="en-US" altLang="ja-JP" sz="1100" b="1" dirty="0">
                <a:solidFill>
                  <a:prstClr val="black"/>
                </a:solidFill>
                <a:latin typeface="Meiryo UI" panose="020B0604030504040204" pitchFamily="50" charset="-128"/>
                <a:ea typeface="Meiryo UI" panose="020B0604030504040204" pitchFamily="50" charset="-128"/>
              </a:rPr>
              <a:t>(82.57)</a:t>
            </a:r>
            <a:r>
              <a:rPr kumimoji="1" lang="ja-JP" altLang="en-US" sz="1100" b="1" dirty="0">
                <a:solidFill>
                  <a:prstClr val="black"/>
                </a:solidFill>
                <a:latin typeface="Meiryo UI" panose="020B0604030504040204" pitchFamily="50" charset="-128"/>
                <a:ea typeface="Meiryo UI" panose="020B0604030504040204" pitchFamily="50" charset="-128"/>
              </a:rPr>
              <a:t>との差</a:t>
            </a:r>
            <a:r>
              <a:rPr kumimoji="1" lang="en-US" altLang="ja-JP" sz="1100" b="1" dirty="0">
                <a:solidFill>
                  <a:prstClr val="black"/>
                </a:solidFill>
                <a:latin typeface="Meiryo UI" panose="020B0604030504040204" pitchFamily="50" charset="-128"/>
                <a:ea typeface="Meiryo UI" panose="020B0604030504040204" pitchFamily="50" charset="-128"/>
              </a:rPr>
              <a:t>※</a:t>
            </a:r>
          </a:p>
          <a:p>
            <a:pPr defTabSz="914400"/>
            <a:r>
              <a:rPr kumimoji="1" lang="ja-JP" altLang="en-US" sz="1100" b="1" dirty="0">
                <a:solidFill>
                  <a:prstClr val="black"/>
                </a:solidFill>
                <a:latin typeface="Meiryo UI" panose="020B0604030504040204" pitchFamily="50" charset="-128"/>
                <a:ea typeface="Meiryo UI" panose="020B0604030504040204" pitchFamily="50" charset="-128"/>
              </a:rPr>
              <a:t>　</a:t>
            </a:r>
          </a:p>
          <a:p>
            <a:pPr defTabSz="914400"/>
            <a:r>
              <a:rPr kumimoji="1" lang="en-US" altLang="ja-JP" sz="1100" b="1" dirty="0">
                <a:solidFill>
                  <a:prstClr val="black"/>
                </a:solidFill>
                <a:latin typeface="Meiryo UI" panose="020B0604030504040204" pitchFamily="50" charset="-128"/>
                <a:ea typeface="Meiryo UI" panose="020B0604030504040204" pitchFamily="50" charset="-128"/>
              </a:rPr>
              <a:t>2.11</a:t>
            </a:r>
            <a:r>
              <a:rPr kumimoji="1" lang="ja-JP" altLang="en-US" sz="1100" b="1" dirty="0">
                <a:solidFill>
                  <a:prstClr val="black"/>
                </a:solidFill>
                <a:latin typeface="Meiryo UI" panose="020B0604030504040204" pitchFamily="50" charset="-128"/>
                <a:ea typeface="Meiryo UI" panose="020B0604030504040204" pitchFamily="50" charset="-128"/>
              </a:rPr>
              <a:t>歳</a:t>
            </a:r>
          </a:p>
        </p:txBody>
      </p:sp>
      <p:sp>
        <p:nvSpPr>
          <p:cNvPr id="63" name="上下矢印 64">
            <a:extLst>
              <a:ext uri="{FF2B5EF4-FFF2-40B4-BE49-F238E27FC236}">
                <a16:creationId xmlns:a16="http://schemas.microsoft.com/office/drawing/2014/main" id="{D985C019-754E-4B5C-B659-DE3E24C8E454}"/>
              </a:ext>
            </a:extLst>
          </p:cNvPr>
          <p:cNvSpPr/>
          <p:nvPr/>
        </p:nvSpPr>
        <p:spPr>
          <a:xfrm>
            <a:off x="8624326" y="1316960"/>
            <a:ext cx="114648" cy="5229892"/>
          </a:xfrm>
          <a:prstGeom prst="upDownArrow">
            <a:avLst>
              <a:gd name="adj1" fmla="val 35058"/>
              <a:gd name="adj2" fmla="val 53735"/>
            </a:avLst>
          </a:prstGeom>
          <a:solidFill>
            <a:srgbClr val="E7E6E6">
              <a:lumMod val="50000"/>
            </a:srgbClr>
          </a:solidFill>
          <a:ln w="12700" cap="flat" cmpd="sng" algn="ctr">
            <a:noFill/>
            <a:prstDash val="solid"/>
            <a:miter lim="800000"/>
          </a:ln>
          <a:effectLst/>
        </p:spPr>
        <p:txBody>
          <a:bodyPr wrap="none" lIns="1080000" tIns="36000" rIns="36000" bIns="3600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7129611B-0C12-41A1-96F3-2DBFF2AE3C70}"/>
              </a:ext>
            </a:extLst>
          </p:cNvPr>
          <p:cNvSpPr txBox="1"/>
          <p:nvPr/>
        </p:nvSpPr>
        <p:spPr>
          <a:xfrm>
            <a:off x="8704363" y="1434500"/>
            <a:ext cx="1029319" cy="1607895"/>
          </a:xfrm>
          <a:prstGeom prst="rect">
            <a:avLst/>
          </a:prstGeom>
          <a:solidFill>
            <a:schemeClr val="bg1"/>
          </a:solidFill>
        </p:spPr>
        <p:txBody>
          <a:bodyPr wrap="square" rtlCol="0">
            <a:spAutoFit/>
          </a:bodyPr>
          <a:lstStyle/>
          <a:p>
            <a:pPr defTabSz="914400"/>
            <a:r>
              <a:rPr kumimoji="1" lang="ja-JP" altLang="en-US" sz="1100" b="1" dirty="0">
                <a:solidFill>
                  <a:prstClr val="black"/>
                </a:solidFill>
                <a:latin typeface="Meiryo UI" panose="020B0604030504040204" pitchFamily="50" charset="-128"/>
                <a:ea typeface="Meiryo UI" panose="020B0604030504040204" pitchFamily="50" charset="-128"/>
              </a:rPr>
              <a:t>上位４分の１</a:t>
            </a:r>
          </a:p>
          <a:p>
            <a:pPr defTabSz="914400"/>
            <a:r>
              <a:rPr kumimoji="1" lang="ja-JP" altLang="en-US" sz="1100" b="1" dirty="0">
                <a:solidFill>
                  <a:prstClr val="black"/>
                </a:solidFill>
                <a:latin typeface="Meiryo UI" panose="020B0604030504040204" pitchFamily="50" charset="-128"/>
                <a:ea typeface="Meiryo UI" panose="020B0604030504040204" pitchFamily="50" charset="-128"/>
              </a:rPr>
              <a:t>市町村の平均（</a:t>
            </a:r>
            <a:r>
              <a:rPr kumimoji="1" lang="en-US" altLang="ja-JP" sz="1100" b="1" dirty="0">
                <a:solidFill>
                  <a:prstClr val="black"/>
                </a:solidFill>
                <a:latin typeface="Meiryo UI" panose="020B0604030504040204" pitchFamily="50" charset="-128"/>
                <a:ea typeface="Meiryo UI" panose="020B0604030504040204" pitchFamily="50" charset="-128"/>
              </a:rPr>
              <a:t>85.39</a:t>
            </a:r>
            <a:r>
              <a:rPr kumimoji="1" lang="ja-JP" altLang="en-US" sz="1100" b="1" dirty="0">
                <a:solidFill>
                  <a:prstClr val="black"/>
                </a:solidFill>
                <a:latin typeface="Meiryo UI" panose="020B0604030504040204" pitchFamily="50" charset="-128"/>
                <a:ea typeface="Meiryo UI" panose="020B0604030504040204" pitchFamily="50" charset="-128"/>
              </a:rPr>
              <a:t>）と</a:t>
            </a:r>
          </a:p>
          <a:p>
            <a:pPr defTabSz="914400"/>
            <a:r>
              <a:rPr kumimoji="1" lang="ja-JP" altLang="en-US" sz="1100" b="1" dirty="0">
                <a:solidFill>
                  <a:prstClr val="black"/>
                </a:solidFill>
                <a:latin typeface="Meiryo UI" panose="020B0604030504040204" pitchFamily="50" charset="-128"/>
                <a:ea typeface="Meiryo UI" panose="020B0604030504040204" pitchFamily="50" charset="-128"/>
              </a:rPr>
              <a:t>下位４分の１</a:t>
            </a:r>
          </a:p>
          <a:p>
            <a:pPr defTabSz="914400"/>
            <a:r>
              <a:rPr kumimoji="1" lang="ja-JP" altLang="en-US" sz="1100" b="1" dirty="0">
                <a:solidFill>
                  <a:prstClr val="black"/>
                </a:solidFill>
                <a:latin typeface="Meiryo UI" panose="020B0604030504040204" pitchFamily="50" charset="-128"/>
                <a:ea typeface="Meiryo UI" panose="020B0604030504040204" pitchFamily="50" charset="-128"/>
              </a:rPr>
              <a:t>市町村平均　 </a:t>
            </a:r>
          </a:p>
          <a:p>
            <a:pPr defTabSz="914400"/>
            <a:r>
              <a:rPr kumimoji="1" lang="ja-JP" altLang="en-US" sz="1100" b="1" dirty="0">
                <a:solidFill>
                  <a:prstClr val="black"/>
                </a:solidFill>
                <a:latin typeface="Meiryo UI" panose="020B0604030504040204" pitchFamily="50" charset="-128"/>
                <a:ea typeface="Meiryo UI" panose="020B0604030504040204" pitchFamily="50" charset="-128"/>
              </a:rPr>
              <a:t> </a:t>
            </a:r>
            <a:r>
              <a:rPr kumimoji="1" lang="en-US" altLang="ja-JP" sz="1100" b="1" dirty="0">
                <a:solidFill>
                  <a:prstClr val="black"/>
                </a:solidFill>
                <a:latin typeface="Meiryo UI" panose="020B0604030504040204" pitchFamily="50" charset="-128"/>
                <a:ea typeface="Meiryo UI" panose="020B0604030504040204" pitchFamily="50" charset="-128"/>
              </a:rPr>
              <a:t>(83.09)</a:t>
            </a:r>
            <a:r>
              <a:rPr kumimoji="1" lang="ja-JP" altLang="en-US" sz="1100" b="1" dirty="0">
                <a:solidFill>
                  <a:prstClr val="black"/>
                </a:solidFill>
                <a:latin typeface="Meiryo UI" panose="020B0604030504040204" pitchFamily="50" charset="-128"/>
                <a:ea typeface="Meiryo UI" panose="020B0604030504040204" pitchFamily="50" charset="-128"/>
              </a:rPr>
              <a:t>との差</a:t>
            </a:r>
            <a:r>
              <a:rPr kumimoji="1" lang="en-US" altLang="ja-JP" sz="1100" b="1" dirty="0">
                <a:solidFill>
                  <a:prstClr val="black"/>
                </a:solidFill>
                <a:latin typeface="Meiryo UI" panose="020B0604030504040204" pitchFamily="50" charset="-128"/>
                <a:ea typeface="Meiryo UI" panose="020B0604030504040204" pitchFamily="50" charset="-128"/>
              </a:rPr>
              <a:t>※</a:t>
            </a:r>
          </a:p>
          <a:p>
            <a:pPr defTabSz="914400"/>
            <a:r>
              <a:rPr kumimoji="1" lang="ja-JP" altLang="en-US" sz="1100" b="1" dirty="0">
                <a:solidFill>
                  <a:prstClr val="black"/>
                </a:solidFill>
                <a:latin typeface="Meiryo UI" panose="020B0604030504040204" pitchFamily="50" charset="-128"/>
                <a:ea typeface="Meiryo UI" panose="020B0604030504040204" pitchFamily="50" charset="-128"/>
              </a:rPr>
              <a:t>　</a:t>
            </a:r>
          </a:p>
          <a:p>
            <a:pPr defTabSz="914400"/>
            <a:r>
              <a:rPr kumimoji="1" lang="en-US" altLang="ja-JP" sz="1100" b="1" dirty="0">
                <a:solidFill>
                  <a:prstClr val="black"/>
                </a:solidFill>
                <a:latin typeface="Meiryo UI" panose="020B0604030504040204" pitchFamily="50" charset="-128"/>
                <a:ea typeface="Meiryo UI" panose="020B0604030504040204" pitchFamily="50" charset="-128"/>
              </a:rPr>
              <a:t>2.30</a:t>
            </a:r>
            <a:r>
              <a:rPr kumimoji="1" lang="ja-JP" altLang="en-US" sz="1100" b="1" dirty="0">
                <a:solidFill>
                  <a:prstClr val="black"/>
                </a:solidFill>
                <a:latin typeface="Meiryo UI" panose="020B0604030504040204" pitchFamily="50" charset="-128"/>
                <a:ea typeface="Meiryo UI" panose="020B0604030504040204" pitchFamily="50" charset="-128"/>
              </a:rPr>
              <a:t>歳</a:t>
            </a:r>
          </a:p>
        </p:txBody>
      </p:sp>
      <p:sp>
        <p:nvSpPr>
          <p:cNvPr id="65" name="角丸四角形吹き出し 50">
            <a:extLst>
              <a:ext uri="{FF2B5EF4-FFF2-40B4-BE49-F238E27FC236}">
                <a16:creationId xmlns:a16="http://schemas.microsoft.com/office/drawing/2014/main" id="{A61A6C20-D626-484E-957B-5408E4B2B43C}"/>
              </a:ext>
            </a:extLst>
          </p:cNvPr>
          <p:cNvSpPr/>
          <p:nvPr/>
        </p:nvSpPr>
        <p:spPr>
          <a:xfrm>
            <a:off x="3345544" y="2613333"/>
            <a:ext cx="648000" cy="383596"/>
          </a:xfrm>
          <a:prstGeom prst="wedgeRoundRectCallout">
            <a:avLst>
              <a:gd name="adj1" fmla="val -53391"/>
              <a:gd name="adj2" fmla="val 71396"/>
              <a:gd name="adj3" fmla="val 16667"/>
            </a:avLst>
          </a:prstGeom>
          <a:solidFill>
            <a:schemeClr val="bg1"/>
          </a:solidFill>
          <a:ln w="12700" cap="flat" cmpd="sng" algn="ctr">
            <a:solidFill>
              <a:srgbClr val="FF0000"/>
            </a:solid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a:t>
            </a:r>
            <a:endParaRPr kumimoji="1"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角丸四角形吹き出し 50">
            <a:extLst>
              <a:ext uri="{FF2B5EF4-FFF2-40B4-BE49-F238E27FC236}">
                <a16:creationId xmlns:a16="http://schemas.microsoft.com/office/drawing/2014/main" id="{688B0F28-B3FE-482B-A6F7-63102B543BF9}"/>
              </a:ext>
            </a:extLst>
          </p:cNvPr>
          <p:cNvSpPr/>
          <p:nvPr/>
        </p:nvSpPr>
        <p:spPr>
          <a:xfrm>
            <a:off x="7775125" y="2697386"/>
            <a:ext cx="648000" cy="383596"/>
          </a:xfrm>
          <a:prstGeom prst="wedgeRoundRectCallout">
            <a:avLst>
              <a:gd name="adj1" fmla="val -62847"/>
              <a:gd name="adj2" fmla="val 13715"/>
              <a:gd name="adj3" fmla="val 16667"/>
            </a:avLst>
          </a:prstGeom>
          <a:solidFill>
            <a:schemeClr val="bg1"/>
          </a:solidFill>
          <a:ln w="12700" cap="flat" cmpd="sng" algn="ctr">
            <a:solidFill>
              <a:srgbClr val="FF0000"/>
            </a:solid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a:t>
            </a:r>
            <a:endParaRPr kumimoji="1"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角丸四角形吹き出し 50">
            <a:extLst>
              <a:ext uri="{FF2B5EF4-FFF2-40B4-BE49-F238E27FC236}">
                <a16:creationId xmlns:a16="http://schemas.microsoft.com/office/drawing/2014/main" id="{DE57593D-BDED-4830-917F-CF6AB96AE118}"/>
              </a:ext>
            </a:extLst>
          </p:cNvPr>
          <p:cNvSpPr/>
          <p:nvPr/>
        </p:nvSpPr>
        <p:spPr>
          <a:xfrm>
            <a:off x="3327315" y="3612041"/>
            <a:ext cx="648000" cy="404590"/>
          </a:xfrm>
          <a:prstGeom prst="wedgeRoundRectCallout">
            <a:avLst>
              <a:gd name="adj1" fmla="val -106308"/>
              <a:gd name="adj2" fmla="val 73524"/>
              <a:gd name="adj3" fmla="val 16667"/>
            </a:avLst>
          </a:prstGeom>
          <a:solidFill>
            <a:schemeClr val="bg1"/>
          </a:solidFill>
          <a:ln w="12700" cap="flat" cmpd="sng" algn="ctr">
            <a:solidFill>
              <a:srgbClr val="002060"/>
            </a:solidFill>
            <a:prstDash val="solid"/>
            <a:miter lim="800000"/>
          </a:ln>
          <a:effectLst/>
        </p:spPr>
        <p:txBody>
          <a:bodyPr wrap="none" lIns="36000" tIns="36000" rIns="36000" bIns="36000" rtlCol="0" anchor="ctr"/>
          <a:lstStyle>
            <a:defPPr>
              <a:defRPr lang="ja-JP"/>
            </a:defPPr>
            <a:lvl1pPr marL="0" indent="0" algn="l" defTabSz="914400" rtl="0" eaLnBrk="1" latinLnBrk="0" hangingPunct="1">
              <a:defRPr kumimoji="1" sz="1800" kern="1200">
                <a:solidFill>
                  <a:schemeClr val="lt1"/>
                </a:solidFill>
                <a:latin typeface="+mn-lt"/>
                <a:ea typeface="+mn-ea"/>
                <a:cs typeface="+mn-cs"/>
              </a:defRPr>
            </a:lvl1pPr>
            <a:lvl2pPr marL="457200" indent="0" algn="l" defTabSz="914400" rtl="0" eaLnBrk="1" latinLnBrk="0" hangingPunct="1">
              <a:defRPr kumimoji="1" sz="1800" kern="1200">
                <a:solidFill>
                  <a:schemeClr val="lt1"/>
                </a:solidFill>
                <a:latin typeface="+mn-lt"/>
                <a:ea typeface="+mn-ea"/>
                <a:cs typeface="+mn-cs"/>
              </a:defRPr>
            </a:lvl2pPr>
            <a:lvl3pPr marL="914400" indent="0" algn="l" defTabSz="914400" rtl="0" eaLnBrk="1" latinLnBrk="0" hangingPunct="1">
              <a:defRPr kumimoji="1" sz="1800" kern="1200">
                <a:solidFill>
                  <a:schemeClr val="lt1"/>
                </a:solidFill>
                <a:latin typeface="+mn-lt"/>
                <a:ea typeface="+mn-ea"/>
                <a:cs typeface="+mn-cs"/>
              </a:defRPr>
            </a:lvl3pPr>
            <a:lvl4pPr marL="1371600" indent="0" algn="l" defTabSz="914400" rtl="0" eaLnBrk="1" latinLnBrk="0" hangingPunct="1">
              <a:defRPr kumimoji="1" sz="1800" kern="1200">
                <a:solidFill>
                  <a:schemeClr val="lt1"/>
                </a:solidFill>
                <a:latin typeface="+mn-lt"/>
                <a:ea typeface="+mn-ea"/>
                <a:cs typeface="+mn-cs"/>
              </a:defRPr>
            </a:lvl4pPr>
            <a:lvl5pPr marL="1828800" indent="0" algn="l" defTabSz="914400" rtl="0" eaLnBrk="1" latinLnBrk="0" hangingPunct="1">
              <a:defRPr kumimoji="1" sz="1800" kern="1200">
                <a:solidFill>
                  <a:schemeClr val="lt1"/>
                </a:solidFill>
                <a:latin typeface="+mn-lt"/>
                <a:ea typeface="+mn-ea"/>
                <a:cs typeface="+mn-cs"/>
              </a:defRPr>
            </a:lvl5pPr>
            <a:lvl6pPr marL="2286000" indent="0" algn="l" defTabSz="914400" rtl="0" eaLnBrk="1" latinLnBrk="0" hangingPunct="1">
              <a:defRPr kumimoji="1" sz="1800" kern="1200">
                <a:solidFill>
                  <a:schemeClr val="lt1"/>
                </a:solidFill>
                <a:latin typeface="+mn-lt"/>
                <a:ea typeface="+mn-ea"/>
                <a:cs typeface="+mn-cs"/>
              </a:defRPr>
            </a:lvl6pPr>
            <a:lvl7pPr marL="2743200" indent="0" algn="l" defTabSz="914400" rtl="0" eaLnBrk="1" latinLnBrk="0" hangingPunct="1">
              <a:defRPr kumimoji="1" sz="1800" kern="1200">
                <a:solidFill>
                  <a:schemeClr val="lt1"/>
                </a:solidFill>
                <a:latin typeface="+mn-lt"/>
                <a:ea typeface="+mn-ea"/>
                <a:cs typeface="+mn-cs"/>
              </a:defRPr>
            </a:lvl7pPr>
            <a:lvl8pPr marL="3200400" indent="0" algn="l" defTabSz="914400" rtl="0" eaLnBrk="1" latinLnBrk="0" hangingPunct="1">
              <a:defRPr kumimoji="1" sz="1800" kern="1200">
                <a:solidFill>
                  <a:schemeClr val="lt1"/>
                </a:solidFill>
                <a:latin typeface="+mn-lt"/>
                <a:ea typeface="+mn-ea"/>
                <a:cs typeface="+mn-cs"/>
              </a:defRPr>
            </a:lvl8pPr>
            <a:lvl9pPr marL="3657600" indent="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8" name="直線コネクタ 67">
            <a:extLst>
              <a:ext uri="{FF2B5EF4-FFF2-40B4-BE49-F238E27FC236}">
                <a16:creationId xmlns:a16="http://schemas.microsoft.com/office/drawing/2014/main" id="{37C8436B-EA6D-412C-9CE1-56EF60126306}"/>
              </a:ext>
            </a:extLst>
          </p:cNvPr>
          <p:cNvCxnSpPr/>
          <p:nvPr/>
        </p:nvCxnSpPr>
        <p:spPr>
          <a:xfrm>
            <a:off x="2510296" y="1202543"/>
            <a:ext cx="0" cy="5315617"/>
          </a:xfrm>
          <a:prstGeom prst="line">
            <a:avLst/>
          </a:prstGeom>
          <a:noFill/>
          <a:ln w="28575" cap="flat" cmpd="sng" algn="ctr">
            <a:solidFill>
              <a:srgbClr val="FF0000">
                <a:alpha val="40000"/>
              </a:srgbClr>
            </a:solidFill>
            <a:prstDash val="solid"/>
            <a:miter lim="800000"/>
          </a:ln>
          <a:effectLst/>
        </p:spPr>
      </p:cxnSp>
      <p:cxnSp>
        <p:nvCxnSpPr>
          <p:cNvPr id="69" name="直線コネクタ 68">
            <a:extLst>
              <a:ext uri="{FF2B5EF4-FFF2-40B4-BE49-F238E27FC236}">
                <a16:creationId xmlns:a16="http://schemas.microsoft.com/office/drawing/2014/main" id="{EF4D90CF-5DDD-43F0-BA5B-B3854A904734}"/>
              </a:ext>
            </a:extLst>
          </p:cNvPr>
          <p:cNvCxnSpPr/>
          <p:nvPr/>
        </p:nvCxnSpPr>
        <p:spPr>
          <a:xfrm>
            <a:off x="7614293" y="1116818"/>
            <a:ext cx="0" cy="5315617"/>
          </a:xfrm>
          <a:prstGeom prst="line">
            <a:avLst/>
          </a:prstGeom>
          <a:noFill/>
          <a:ln w="28575" cap="flat" cmpd="sng" algn="ctr">
            <a:solidFill>
              <a:srgbClr val="FF0000">
                <a:alpha val="40000"/>
              </a:srgbClr>
            </a:solidFill>
            <a:prstDash val="solid"/>
            <a:miter lim="800000"/>
          </a:ln>
          <a:effectLst/>
        </p:spPr>
      </p:cxnSp>
      <p:cxnSp>
        <p:nvCxnSpPr>
          <p:cNvPr id="70" name="直線コネクタ 69">
            <a:extLst>
              <a:ext uri="{FF2B5EF4-FFF2-40B4-BE49-F238E27FC236}">
                <a16:creationId xmlns:a16="http://schemas.microsoft.com/office/drawing/2014/main" id="{1B693720-3A2D-4A8B-9778-6D2983FDDBAD}"/>
              </a:ext>
            </a:extLst>
          </p:cNvPr>
          <p:cNvCxnSpPr/>
          <p:nvPr/>
        </p:nvCxnSpPr>
        <p:spPr>
          <a:xfrm>
            <a:off x="2172740" y="1170436"/>
            <a:ext cx="0" cy="5315617"/>
          </a:xfrm>
          <a:prstGeom prst="line">
            <a:avLst/>
          </a:prstGeom>
          <a:noFill/>
          <a:ln w="28575" cap="flat" cmpd="sng" algn="ctr">
            <a:solidFill>
              <a:srgbClr val="002060">
                <a:alpha val="40000"/>
              </a:srgbClr>
            </a:solidFill>
            <a:prstDash val="solid"/>
            <a:miter lim="800000"/>
          </a:ln>
          <a:effectLst/>
        </p:spPr>
      </p:cxnSp>
      <p:cxnSp>
        <p:nvCxnSpPr>
          <p:cNvPr id="71" name="直線コネクタ 70">
            <a:extLst>
              <a:ext uri="{FF2B5EF4-FFF2-40B4-BE49-F238E27FC236}">
                <a16:creationId xmlns:a16="http://schemas.microsoft.com/office/drawing/2014/main" id="{97FCD712-7478-412B-B0B8-FD0D8D1C1B3B}"/>
              </a:ext>
            </a:extLst>
          </p:cNvPr>
          <p:cNvCxnSpPr/>
          <p:nvPr/>
        </p:nvCxnSpPr>
        <p:spPr>
          <a:xfrm>
            <a:off x="7337521" y="1143973"/>
            <a:ext cx="0" cy="5315617"/>
          </a:xfrm>
          <a:prstGeom prst="line">
            <a:avLst/>
          </a:prstGeom>
          <a:noFill/>
          <a:ln w="28575" cap="flat" cmpd="sng" algn="ctr">
            <a:solidFill>
              <a:srgbClr val="002060">
                <a:alpha val="40000"/>
              </a:srgbClr>
            </a:solidFill>
            <a:prstDash val="solid"/>
            <a:miter lim="800000"/>
          </a:ln>
          <a:effectLst/>
        </p:spPr>
      </p:cxnSp>
      <p:sp>
        <p:nvSpPr>
          <p:cNvPr id="72" name="正方形/長方形 71">
            <a:extLst>
              <a:ext uri="{FF2B5EF4-FFF2-40B4-BE49-F238E27FC236}">
                <a16:creationId xmlns:a16="http://schemas.microsoft.com/office/drawing/2014/main" id="{87362AEE-6817-4C78-B81E-50B71AD23ABE}"/>
              </a:ext>
            </a:extLst>
          </p:cNvPr>
          <p:cNvSpPr/>
          <p:nvPr/>
        </p:nvSpPr>
        <p:spPr>
          <a:xfrm>
            <a:off x="489109" y="2996929"/>
            <a:ext cx="355600" cy="119912"/>
          </a:xfrm>
          <a:prstGeom prst="rect">
            <a:avLst/>
          </a:prstGeom>
          <a:no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3" name="正方形/長方形 72">
            <a:extLst>
              <a:ext uri="{FF2B5EF4-FFF2-40B4-BE49-F238E27FC236}">
                <a16:creationId xmlns:a16="http://schemas.microsoft.com/office/drawing/2014/main" id="{3B46BBB0-5ECB-4B12-84BC-EB395EA6D3E1}"/>
              </a:ext>
            </a:extLst>
          </p:cNvPr>
          <p:cNvSpPr/>
          <p:nvPr/>
        </p:nvSpPr>
        <p:spPr>
          <a:xfrm>
            <a:off x="489109" y="4063148"/>
            <a:ext cx="355600" cy="119912"/>
          </a:xfrm>
          <a:prstGeom prst="rect">
            <a:avLst/>
          </a:prstGeom>
          <a:no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4" name="正方形/長方形 73">
            <a:extLst>
              <a:ext uri="{FF2B5EF4-FFF2-40B4-BE49-F238E27FC236}">
                <a16:creationId xmlns:a16="http://schemas.microsoft.com/office/drawing/2014/main" id="{1C3CF8CC-054E-4702-AF08-C92FB9AF7077}"/>
              </a:ext>
            </a:extLst>
          </p:cNvPr>
          <p:cNvSpPr/>
          <p:nvPr/>
        </p:nvSpPr>
        <p:spPr>
          <a:xfrm>
            <a:off x="4793555" y="4146642"/>
            <a:ext cx="355600" cy="119912"/>
          </a:xfrm>
          <a:prstGeom prst="rect">
            <a:avLst/>
          </a:prstGeom>
          <a:no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5" name="正方形/長方形 74">
            <a:extLst>
              <a:ext uri="{FF2B5EF4-FFF2-40B4-BE49-F238E27FC236}">
                <a16:creationId xmlns:a16="http://schemas.microsoft.com/office/drawing/2014/main" id="{BA905EA2-C0F5-4120-9810-E2019B17A51E}"/>
              </a:ext>
            </a:extLst>
          </p:cNvPr>
          <p:cNvSpPr/>
          <p:nvPr/>
        </p:nvSpPr>
        <p:spPr>
          <a:xfrm>
            <a:off x="4780028" y="2871646"/>
            <a:ext cx="355600" cy="119912"/>
          </a:xfrm>
          <a:prstGeom prst="rect">
            <a:avLst/>
          </a:prstGeom>
          <a:no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7" name="テキスト ボックス 76">
            <a:extLst>
              <a:ext uri="{FF2B5EF4-FFF2-40B4-BE49-F238E27FC236}">
                <a16:creationId xmlns:a16="http://schemas.microsoft.com/office/drawing/2014/main" id="{F7D1CC11-C141-4E73-BC83-00F200ACDC26}"/>
              </a:ext>
            </a:extLst>
          </p:cNvPr>
          <p:cNvSpPr txBox="1"/>
          <p:nvPr/>
        </p:nvSpPr>
        <p:spPr>
          <a:xfrm>
            <a:off x="4297060" y="6401791"/>
            <a:ext cx="546407" cy="261610"/>
          </a:xfrm>
          <a:prstGeom prst="rect">
            <a:avLst/>
          </a:prstGeom>
          <a:noFill/>
        </p:spPr>
        <p:txBody>
          <a:bodyPr wrap="square" rtlCol="0">
            <a:spAutoFit/>
          </a:bodyPr>
          <a:lstStyle/>
          <a:p>
            <a:pPr defTabSz="914400"/>
            <a:r>
              <a:rPr kumimoji="1" lang="ja-JP" altLang="en-US" sz="1100" dirty="0">
                <a:solidFill>
                  <a:prstClr val="black"/>
                </a:solidFill>
                <a:latin typeface="Meiryo UI" panose="020B0604030504040204" pitchFamily="50" charset="-128"/>
                <a:ea typeface="Meiryo UI" panose="020B0604030504040204" pitchFamily="50" charset="-128"/>
              </a:rPr>
              <a:t>歳</a:t>
            </a:r>
          </a:p>
        </p:txBody>
      </p:sp>
      <p:sp>
        <p:nvSpPr>
          <p:cNvPr id="78" name="テキスト ボックス 77">
            <a:extLst>
              <a:ext uri="{FF2B5EF4-FFF2-40B4-BE49-F238E27FC236}">
                <a16:creationId xmlns:a16="http://schemas.microsoft.com/office/drawing/2014/main" id="{46B69515-6479-4A6A-87B0-A772EED0919D}"/>
              </a:ext>
            </a:extLst>
          </p:cNvPr>
          <p:cNvSpPr txBox="1"/>
          <p:nvPr/>
        </p:nvSpPr>
        <p:spPr>
          <a:xfrm>
            <a:off x="9109111" y="6344241"/>
            <a:ext cx="546407" cy="261610"/>
          </a:xfrm>
          <a:prstGeom prst="rect">
            <a:avLst/>
          </a:prstGeom>
          <a:noFill/>
        </p:spPr>
        <p:txBody>
          <a:bodyPr wrap="square" rtlCol="0">
            <a:spAutoFit/>
          </a:bodyPr>
          <a:lstStyle/>
          <a:p>
            <a:pPr defTabSz="914400"/>
            <a:r>
              <a:rPr kumimoji="1" lang="ja-JP" altLang="en-US" sz="1100" dirty="0">
                <a:solidFill>
                  <a:prstClr val="black"/>
                </a:solidFill>
                <a:latin typeface="Meiryo UI" panose="020B0604030504040204" pitchFamily="50" charset="-128"/>
                <a:ea typeface="Meiryo UI" panose="020B0604030504040204" pitchFamily="50" charset="-128"/>
              </a:rPr>
              <a:t>歳</a:t>
            </a:r>
          </a:p>
        </p:txBody>
      </p:sp>
      <p:sp>
        <p:nvSpPr>
          <p:cNvPr id="31" name="正方形/長方形 30">
            <a:extLst>
              <a:ext uri="{FF2B5EF4-FFF2-40B4-BE49-F238E27FC236}">
                <a16:creationId xmlns:a16="http://schemas.microsoft.com/office/drawing/2014/main" id="{675565ED-D569-4EDA-8644-36F8F52F2569}"/>
              </a:ext>
            </a:extLst>
          </p:cNvPr>
          <p:cNvSpPr/>
          <p:nvPr/>
        </p:nvSpPr>
        <p:spPr>
          <a:xfrm>
            <a:off x="8717285" y="4183060"/>
            <a:ext cx="1025067" cy="1901485"/>
          </a:xfrm>
          <a:prstGeom prst="rect">
            <a:avLst/>
          </a:prstGeom>
          <a:solidFill>
            <a:schemeClr val="bg1"/>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en-US" altLang="ja-JP" sz="900" kern="0" dirty="0">
                <a:solidFill>
                  <a:schemeClr val="tx1"/>
                </a:solidFill>
                <a:latin typeface="ＭＳ ゴシック" panose="020B0609070205080204" pitchFamily="49" charset="-128"/>
                <a:ea typeface="ＭＳ ゴシック" panose="020B0609070205080204" pitchFamily="49" charset="-128"/>
              </a:rPr>
              <a:t>【</a:t>
            </a:r>
            <a:r>
              <a:rPr lang="ja-JP" altLang="en-US" sz="900" kern="0" dirty="0">
                <a:solidFill>
                  <a:schemeClr val="tx1"/>
                </a:solidFill>
                <a:latin typeface="ＭＳ ゴシック" panose="020B0609070205080204" pitchFamily="49" charset="-128"/>
                <a:ea typeface="ＭＳ ゴシック" panose="020B0609070205080204" pitchFamily="49" charset="-128"/>
              </a:rPr>
              <a:t>算出方法</a:t>
            </a:r>
            <a:r>
              <a:rPr lang="en-US" altLang="ja-JP" sz="900" kern="0" dirty="0">
                <a:solidFill>
                  <a:schemeClr val="tx1"/>
                </a:solidFill>
                <a:latin typeface="ＭＳ ゴシック" panose="020B0609070205080204" pitchFamily="49" charset="-128"/>
                <a:ea typeface="ＭＳ ゴシック" panose="020B0609070205080204" pitchFamily="49" charset="-128"/>
              </a:rPr>
              <a:t>】</a:t>
            </a:r>
          </a:p>
          <a:p>
            <a:pPr fontAlgn="base">
              <a:spcBef>
                <a:spcPct val="0"/>
              </a:spcBef>
              <a:spcAft>
                <a:spcPct val="0"/>
              </a:spcAft>
            </a:pPr>
            <a:r>
              <a:rPr lang="en-US" altLang="ja-JP" sz="900" kern="0" dirty="0">
                <a:solidFill>
                  <a:schemeClr val="tx1"/>
                </a:solidFill>
                <a:latin typeface="ＭＳ ゴシック" panose="020B0609070205080204" pitchFamily="49" charset="-128"/>
                <a:ea typeface="ＭＳ ゴシック" panose="020B0609070205080204" pitchFamily="49" charset="-128"/>
              </a:rPr>
              <a:t>KDB</a:t>
            </a:r>
            <a:r>
              <a:rPr lang="ja-JP" altLang="en-US" sz="900" kern="0" dirty="0">
                <a:solidFill>
                  <a:schemeClr val="tx1"/>
                </a:solidFill>
                <a:latin typeface="ＭＳ ゴシック" panose="020B0609070205080204" pitchFamily="49" charset="-128"/>
                <a:ea typeface="ＭＳ ゴシック" panose="020B0609070205080204" pitchFamily="49" charset="-128"/>
              </a:rPr>
              <a:t>データを用い算出（スライド</a:t>
            </a:r>
            <a:r>
              <a:rPr lang="en-US" altLang="ja-JP" sz="900" kern="0" dirty="0">
                <a:solidFill>
                  <a:schemeClr val="tx1"/>
                </a:solidFill>
                <a:latin typeface="ＭＳ ゴシック" panose="020B0609070205080204" pitchFamily="49" charset="-128"/>
                <a:ea typeface="ＭＳ ゴシック" panose="020B0609070205080204" pitchFamily="49" charset="-128"/>
              </a:rPr>
              <a:t>19</a:t>
            </a:r>
            <a:r>
              <a:rPr lang="ja-JP" altLang="en-US" sz="900" kern="0" dirty="0">
                <a:solidFill>
                  <a:schemeClr val="tx1"/>
                </a:solidFill>
                <a:latin typeface="ＭＳ ゴシック" panose="020B0609070205080204" pitchFamily="49" charset="-128"/>
                <a:ea typeface="ＭＳ ゴシック" panose="020B0609070205080204" pitchFamily="49" charset="-128"/>
              </a:rPr>
              <a:t>参照）。</a:t>
            </a:r>
            <a:endParaRPr lang="en-US" altLang="ja-JP" sz="900" kern="0" dirty="0">
              <a:solidFill>
                <a:schemeClr val="tx1"/>
              </a:solidFill>
              <a:latin typeface="ＭＳ ゴシック" panose="020B0609070205080204" pitchFamily="49" charset="-128"/>
              <a:ea typeface="ＭＳ ゴシック" panose="020B0609070205080204" pitchFamily="49" charset="-128"/>
            </a:endParaRPr>
          </a:p>
          <a:p>
            <a:pPr fontAlgn="base">
              <a:spcBef>
                <a:spcPct val="0"/>
              </a:spcBef>
              <a:spcAft>
                <a:spcPct val="0"/>
              </a:spcAft>
            </a:pPr>
            <a:r>
              <a:rPr lang="ja-JP" altLang="en-US" sz="900" kern="0" dirty="0">
                <a:solidFill>
                  <a:schemeClr val="tx1"/>
                </a:solidFill>
                <a:latin typeface="ＭＳ ゴシック" panose="020B0609070205080204" pitchFamily="49" charset="-128"/>
                <a:ea typeface="ＭＳ ゴシック" panose="020B0609070205080204" pitchFamily="49" charset="-128"/>
              </a:rPr>
              <a:t>ただし、（）内の値は、</a:t>
            </a:r>
            <a:r>
              <a:rPr lang="en-US" altLang="ja-JP" sz="900" kern="0" dirty="0">
                <a:solidFill>
                  <a:schemeClr val="tx1"/>
                </a:solidFill>
                <a:latin typeface="ＭＳ ゴシック" panose="020B0609070205080204" pitchFamily="49" charset="-128"/>
                <a:ea typeface="ＭＳ ゴシック" panose="020B0609070205080204" pitchFamily="49" charset="-128"/>
              </a:rPr>
              <a:t>KDB</a:t>
            </a:r>
            <a:r>
              <a:rPr lang="ja-JP" altLang="en-US" sz="900" kern="0" dirty="0">
                <a:solidFill>
                  <a:schemeClr val="tx1"/>
                </a:solidFill>
                <a:latin typeface="ＭＳ ゴシック" panose="020B0609070205080204" pitchFamily="49" charset="-128"/>
                <a:ea typeface="ＭＳ ゴシック" panose="020B0609070205080204" pitchFamily="49" charset="-128"/>
              </a:rPr>
              <a:t>データから算出できないので、</a:t>
            </a:r>
            <a:r>
              <a:rPr lang="zh-CN" altLang="en-US" sz="900" kern="0" dirty="0">
                <a:solidFill>
                  <a:schemeClr val="tx1"/>
                </a:solidFill>
                <a:latin typeface="ＭＳ ゴシック" panose="020B0609070205080204" pitchFamily="49" charset="-128"/>
                <a:ea typeface="ＭＳ ゴシック" panose="020B0609070205080204" pitchFamily="49" charset="-128"/>
              </a:rPr>
              <a:t>厚生労働科学研究班</a:t>
            </a:r>
            <a:r>
              <a:rPr lang="ja-JP" altLang="en-US" sz="900" kern="0" dirty="0">
                <a:solidFill>
                  <a:schemeClr val="tx1"/>
                </a:solidFill>
                <a:latin typeface="ＭＳ ゴシック" panose="020B0609070205080204" pitchFamily="49" charset="-128"/>
                <a:ea typeface="ＭＳ ゴシック" panose="020B0609070205080204" pitchFamily="49" charset="-128"/>
              </a:rPr>
              <a:t>が示す方法に基づき算出。（</a:t>
            </a:r>
            <a:r>
              <a:rPr lang="en-US" altLang="ja-JP" sz="900" kern="0" dirty="0">
                <a:solidFill>
                  <a:schemeClr val="tx1"/>
                </a:solidFill>
                <a:latin typeface="ＭＳ ゴシック" panose="020B0609070205080204" pitchFamily="49" charset="-128"/>
                <a:ea typeface="ＭＳ ゴシック" panose="020B0609070205080204" pitchFamily="49" charset="-128"/>
              </a:rPr>
              <a:t>http://toukei.umin.jp/kenkoujyumyou</a:t>
            </a:r>
            <a:r>
              <a:rPr lang="ja-JP" altLang="en-US" sz="900" kern="0" dirty="0">
                <a:solidFill>
                  <a:schemeClr val="tx1"/>
                </a:solidFill>
                <a:latin typeface="ＭＳ ゴシック" panose="020B0609070205080204" pitchFamily="49" charset="-128"/>
                <a:ea typeface="ＭＳ ゴシック" panose="020B0609070205080204" pitchFamily="49" charset="-128"/>
              </a:rPr>
              <a:t>）</a:t>
            </a:r>
            <a:endParaRPr lang="zh-TW" altLang="en-US" sz="900" kern="0" dirty="0">
              <a:solidFill>
                <a:schemeClr val="tx1"/>
              </a:solidFill>
              <a:latin typeface="ＭＳ ゴシック" panose="020B0609070205080204" pitchFamily="49" charset="-128"/>
              <a:ea typeface="ＭＳ ゴシック" panose="020B0609070205080204" pitchFamily="49" charset="-128"/>
            </a:endParaRPr>
          </a:p>
        </p:txBody>
      </p:sp>
      <p:sp>
        <p:nvSpPr>
          <p:cNvPr id="32" name="正方形/長方形 31">
            <a:extLst>
              <a:ext uri="{FF2B5EF4-FFF2-40B4-BE49-F238E27FC236}">
                <a16:creationId xmlns:a16="http://schemas.microsoft.com/office/drawing/2014/main" id="{3D81473F-4766-42B2-9A21-6B2A54DF1C09}"/>
              </a:ext>
            </a:extLst>
          </p:cNvPr>
          <p:cNvSpPr/>
          <p:nvPr/>
        </p:nvSpPr>
        <p:spPr>
          <a:xfrm>
            <a:off x="8746076" y="3180738"/>
            <a:ext cx="1025067" cy="709909"/>
          </a:xfrm>
          <a:prstGeom prst="rect">
            <a:avLst/>
          </a:prstGeom>
          <a:solidFill>
            <a:schemeClr val="bg1"/>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en-US" altLang="ja-JP" sz="900" kern="0" dirty="0">
                <a:solidFill>
                  <a:schemeClr val="tx1"/>
                </a:solidFill>
                <a:latin typeface="ＭＳ ゴシック" panose="020B0609070205080204" pitchFamily="49" charset="-128"/>
                <a:ea typeface="ＭＳ ゴシック" panose="020B0609070205080204" pitchFamily="49" charset="-128"/>
              </a:rPr>
              <a:t>※</a:t>
            </a:r>
            <a:r>
              <a:rPr lang="ja-JP" altLang="en-US" sz="900" kern="0" dirty="0">
                <a:solidFill>
                  <a:schemeClr val="tx1"/>
                </a:solidFill>
                <a:latin typeface="ＭＳ ゴシック" panose="020B0609070205080204" pitchFamily="49" charset="-128"/>
                <a:ea typeface="ＭＳ ゴシック" panose="020B0609070205080204" pitchFamily="49" charset="-128"/>
              </a:rPr>
              <a:t>人口</a:t>
            </a:r>
            <a:r>
              <a:rPr lang="en-US" altLang="ja-JP" sz="900" kern="0" dirty="0">
                <a:solidFill>
                  <a:schemeClr val="tx1"/>
                </a:solidFill>
                <a:latin typeface="ＭＳ ゴシック" panose="020B0609070205080204" pitchFamily="49" charset="-128"/>
                <a:ea typeface="ＭＳ ゴシック" panose="020B0609070205080204" pitchFamily="49" charset="-128"/>
              </a:rPr>
              <a:t>1.2</a:t>
            </a:r>
            <a:r>
              <a:rPr lang="ja-JP" altLang="en-US" sz="900" kern="0" dirty="0">
                <a:solidFill>
                  <a:schemeClr val="tx1"/>
                </a:solidFill>
                <a:latin typeface="ＭＳ ゴシック" panose="020B0609070205080204" pitchFamily="49" charset="-128"/>
                <a:ea typeface="ＭＳ ゴシック" panose="020B0609070205080204" pitchFamily="49" charset="-128"/>
              </a:rPr>
              <a:t>万人未満の能勢町、千早赤阪村、田尻町を除き算出</a:t>
            </a:r>
            <a:endParaRPr lang="en-US" altLang="ja-JP" sz="900" kern="0" dirty="0">
              <a:solidFill>
                <a:schemeClr val="tx1"/>
              </a:solidFill>
              <a:latin typeface="ＭＳ ゴシック" panose="020B0609070205080204" pitchFamily="49" charset="-128"/>
              <a:ea typeface="ＭＳ ゴシック" panose="020B0609070205080204" pitchFamily="49" charset="-128"/>
            </a:endParaRPr>
          </a:p>
        </p:txBody>
      </p:sp>
      <p:sp>
        <p:nvSpPr>
          <p:cNvPr id="60" name="正方形/長方形 59">
            <a:extLst>
              <a:ext uri="{FF2B5EF4-FFF2-40B4-BE49-F238E27FC236}">
                <a16:creationId xmlns:a16="http://schemas.microsoft.com/office/drawing/2014/main" id="{9228EF96-D775-42DE-AD57-30B22D52AAEC}"/>
              </a:ext>
            </a:extLst>
          </p:cNvPr>
          <p:cNvSpPr/>
          <p:nvPr/>
        </p:nvSpPr>
        <p:spPr>
          <a:xfrm>
            <a:off x="3368331" y="5835309"/>
            <a:ext cx="1213967" cy="360000"/>
          </a:xfrm>
          <a:prstGeom prst="rect">
            <a:avLst/>
          </a:prstGeom>
          <a:solidFill>
            <a:schemeClr val="bg1"/>
          </a:solidFill>
          <a:ln w="12700" cap="flat" cmpd="sng" algn="ctr">
            <a:no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年（女性）</a:t>
            </a:r>
          </a:p>
        </p:txBody>
      </p:sp>
    </p:spTree>
    <p:extLst>
      <p:ext uri="{BB962C8B-B14F-4D97-AF65-F5344CB8AC3E}">
        <p14:creationId xmlns:p14="http://schemas.microsoft.com/office/powerpoint/2010/main" val="394057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558118D-1FCD-4225-B085-6540BD54F5FD}"/>
              </a:ext>
            </a:extLst>
          </p:cNvPr>
          <p:cNvSpPr/>
          <p:nvPr/>
        </p:nvSpPr>
        <p:spPr>
          <a:xfrm>
            <a:off x="0" y="2033"/>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en-US" altLang="ja-JP" sz="2000" b="1" dirty="0">
                <a:solidFill>
                  <a:schemeClr val="tx1"/>
                </a:solidFill>
                <a:latin typeface="Meiryo UI" panose="020B0604030504040204" pitchFamily="50" charset="-128"/>
                <a:ea typeface="Meiryo UI" panose="020B0604030504040204" pitchFamily="50" charset="-128"/>
              </a:rPr>
              <a:t>4</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4" name="図 3">
            <a:extLst>
              <a:ext uri="{FF2B5EF4-FFF2-40B4-BE49-F238E27FC236}">
                <a16:creationId xmlns:a16="http://schemas.microsoft.com/office/drawing/2014/main" id="{4F6096C4-56F6-4208-9710-AD1666401B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8" name="スライド番号プレースホルダー 1">
            <a:extLst>
              <a:ext uri="{FF2B5EF4-FFF2-40B4-BE49-F238E27FC236}">
                <a16:creationId xmlns:a16="http://schemas.microsoft.com/office/drawing/2014/main" id="{0C1478C4-943A-41EF-8B69-718DDC0C5634}"/>
              </a:ext>
            </a:extLst>
          </p:cNvPr>
          <p:cNvSpPr>
            <a:spLocks noGrp="1"/>
          </p:cNvSpPr>
          <p:nvPr>
            <p:ph type="sldNum" sz="quarter" idx="12"/>
          </p:nvPr>
        </p:nvSpPr>
        <p:spPr>
          <a:xfrm>
            <a:off x="9523412" y="6546852"/>
            <a:ext cx="375961" cy="288000"/>
          </a:xfrm>
          <a:solidFill>
            <a:schemeClr val="accent1"/>
          </a:solidFill>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5" name="表 14">
            <a:extLst>
              <a:ext uri="{FF2B5EF4-FFF2-40B4-BE49-F238E27FC236}">
                <a16:creationId xmlns:a16="http://schemas.microsoft.com/office/drawing/2014/main" id="{8EF87FC6-0B7B-42FD-B2B8-4B3C52688634}"/>
              </a:ext>
            </a:extLst>
          </p:cNvPr>
          <p:cNvGraphicFramePr>
            <a:graphicFrameLocks noGrp="1"/>
          </p:cNvGraphicFramePr>
          <p:nvPr>
            <p:extLst>
              <p:ext uri="{D42A27DB-BD31-4B8C-83A1-F6EECF244321}">
                <p14:modId xmlns:p14="http://schemas.microsoft.com/office/powerpoint/2010/main" val="4184024347"/>
              </p:ext>
            </p:extLst>
          </p:nvPr>
        </p:nvGraphicFramePr>
        <p:xfrm>
          <a:off x="683913" y="1776304"/>
          <a:ext cx="8790173" cy="2815392"/>
        </p:xfrm>
        <a:graphic>
          <a:graphicData uri="http://schemas.openxmlformats.org/drawingml/2006/table">
            <a:tbl>
              <a:tblPr firstRow="1" bandRow="1">
                <a:tableStyleId>{5C22544A-7EE6-4342-B048-85BDC9FD1C3A}</a:tableStyleId>
              </a:tblPr>
              <a:tblGrid>
                <a:gridCol w="2341905">
                  <a:extLst>
                    <a:ext uri="{9D8B030D-6E8A-4147-A177-3AD203B41FA5}">
                      <a16:colId xmlns:a16="http://schemas.microsoft.com/office/drawing/2014/main" val="110367424"/>
                    </a:ext>
                  </a:extLst>
                </a:gridCol>
                <a:gridCol w="3224134">
                  <a:extLst>
                    <a:ext uri="{9D8B030D-6E8A-4147-A177-3AD203B41FA5}">
                      <a16:colId xmlns:a16="http://schemas.microsoft.com/office/drawing/2014/main" val="847893990"/>
                    </a:ext>
                  </a:extLst>
                </a:gridCol>
                <a:gridCol w="3224134">
                  <a:extLst>
                    <a:ext uri="{9D8B030D-6E8A-4147-A177-3AD203B41FA5}">
                      <a16:colId xmlns:a16="http://schemas.microsoft.com/office/drawing/2014/main" val="3461363991"/>
                    </a:ext>
                  </a:extLst>
                </a:gridCol>
              </a:tblGrid>
              <a:tr h="366144">
                <a:tc>
                  <a:txBody>
                    <a:bodyPr/>
                    <a:lstStyle/>
                    <a:p>
                      <a:pPr algn="ctr"/>
                      <a:endParaRPr kumimoji="1" lang="ja-JP" altLang="en-US" sz="1400" dirty="0">
                        <a:solidFill>
                          <a:schemeClr val="bg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200" dirty="0">
                          <a:solidFill>
                            <a:schemeClr val="bg1"/>
                          </a:solidFill>
                          <a:latin typeface="+mn-ea"/>
                          <a:ea typeface="+mn-ea"/>
                        </a:rPr>
                        <a:t>国公表値</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200" dirty="0">
                          <a:solidFill>
                            <a:schemeClr val="bg1"/>
                          </a:solidFill>
                          <a:latin typeface="+mn-ea"/>
                          <a:ea typeface="+mn-ea"/>
                        </a:rPr>
                        <a:t>大阪府算出値</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12430683"/>
                  </a:ext>
                </a:extLst>
              </a:tr>
              <a:tr h="1224624">
                <a:tc>
                  <a:txBody>
                    <a:bodyPr/>
                    <a:lstStyle/>
                    <a:p>
                      <a:pPr algn="ctr"/>
                      <a:r>
                        <a:rPr kumimoji="1" lang="ja-JP" altLang="en-US" sz="1400" b="1" dirty="0">
                          <a:latin typeface="+mn-ea"/>
                          <a:ea typeface="+mn-ea"/>
                        </a:rPr>
                        <a:t>使用データ</a:t>
                      </a:r>
                      <a:endParaRPr kumimoji="1" lang="en-US" altLang="ja-JP" sz="1400" b="1"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200" dirty="0">
                          <a:latin typeface="+mn-ea"/>
                          <a:ea typeface="+mn-ea"/>
                        </a:rPr>
                        <a:t>国民生活基礎調査</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200" dirty="0">
                          <a:latin typeface="+mn-ea"/>
                          <a:ea typeface="+mn-ea"/>
                        </a:rPr>
                        <a:t>介護保険事業状況報告（国保データベース（ </a:t>
                      </a:r>
                      <a:r>
                        <a:rPr kumimoji="1" lang="en-US" altLang="ja-JP" sz="1200" dirty="0">
                          <a:latin typeface="+mn-ea"/>
                          <a:ea typeface="+mn-ea"/>
                        </a:rPr>
                        <a:t>KDB </a:t>
                      </a:r>
                      <a:r>
                        <a:rPr kumimoji="1" lang="ja-JP" altLang="en-US" sz="1200" dirty="0">
                          <a:latin typeface="+mn-ea"/>
                          <a:ea typeface="+mn-ea"/>
                        </a:rPr>
                        <a:t>）システム）等</a:t>
                      </a:r>
                      <a:endParaRPr kumimoji="1" lang="en-US" altLang="ja-JP"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275207"/>
                  </a:ext>
                </a:extLst>
              </a:tr>
              <a:tr h="1224624">
                <a:tc>
                  <a:txBody>
                    <a:bodyPr/>
                    <a:lstStyle/>
                    <a:p>
                      <a:pPr algn="ctr"/>
                      <a:r>
                        <a:rPr kumimoji="1" lang="ja-JP" altLang="en-US" sz="1400" b="1" dirty="0">
                          <a:latin typeface="+mn-ea"/>
                          <a:ea typeface="+mn-ea"/>
                        </a:rPr>
                        <a:t>算出方法</a:t>
                      </a:r>
                      <a:endParaRPr kumimoji="1" lang="en-US" altLang="ja-JP" sz="1400" b="1"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200" dirty="0">
                          <a:latin typeface="+mn-ea"/>
                          <a:ea typeface="+mn-ea"/>
                        </a:rPr>
                        <a:t>「健康上の問題で日常生活に何か影響がありますか」に「ある」と回答した人を「不健康」、「ない」と回答した人を「健康」として算出</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200" dirty="0">
                          <a:latin typeface="+mn-ea"/>
                          <a:ea typeface="+mn-ea"/>
                        </a:rPr>
                        <a:t>要介護</a:t>
                      </a:r>
                      <a:r>
                        <a:rPr kumimoji="1" lang="en-US" altLang="ja-JP" sz="1200" dirty="0">
                          <a:latin typeface="+mn-ea"/>
                          <a:ea typeface="+mn-ea"/>
                        </a:rPr>
                        <a:t>2</a:t>
                      </a:r>
                      <a:r>
                        <a:rPr kumimoji="1" lang="ja-JP" altLang="en-US" sz="1200" dirty="0">
                          <a:latin typeface="+mn-ea"/>
                          <a:ea typeface="+mn-ea"/>
                        </a:rPr>
                        <a:t>～</a:t>
                      </a:r>
                      <a:r>
                        <a:rPr kumimoji="1" lang="en-US" altLang="ja-JP" sz="1200" dirty="0">
                          <a:latin typeface="+mn-ea"/>
                          <a:ea typeface="+mn-ea"/>
                        </a:rPr>
                        <a:t>5</a:t>
                      </a:r>
                      <a:r>
                        <a:rPr kumimoji="1" lang="ja-JP" altLang="en-US" sz="1200" dirty="0">
                          <a:latin typeface="+mn-ea"/>
                          <a:ea typeface="+mn-ea"/>
                        </a:rPr>
                        <a:t>の認定者を「不健康」、</a:t>
                      </a:r>
                      <a:endParaRPr kumimoji="1" lang="en-US" altLang="ja-JP" sz="1200" dirty="0">
                        <a:latin typeface="+mn-ea"/>
                        <a:ea typeface="+mn-ea"/>
                      </a:endParaRPr>
                    </a:p>
                    <a:p>
                      <a:r>
                        <a:rPr kumimoji="1" lang="ja-JP" altLang="en-US" sz="1200" dirty="0">
                          <a:latin typeface="+mn-ea"/>
                          <a:ea typeface="+mn-ea"/>
                        </a:rPr>
                        <a:t>それ以外の人を「健康」として算出</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048470"/>
                  </a:ext>
                </a:extLst>
              </a:tr>
            </a:tbl>
          </a:graphicData>
        </a:graphic>
      </p:graphicFrame>
      <p:sp>
        <p:nvSpPr>
          <p:cNvPr id="16" name="テキスト ボックス 15">
            <a:extLst>
              <a:ext uri="{FF2B5EF4-FFF2-40B4-BE49-F238E27FC236}">
                <a16:creationId xmlns:a16="http://schemas.microsoft.com/office/drawing/2014/main" id="{9FFDC4E9-66E0-47CC-98A2-F44419C9A841}"/>
              </a:ext>
            </a:extLst>
          </p:cNvPr>
          <p:cNvSpPr txBox="1"/>
          <p:nvPr/>
        </p:nvSpPr>
        <p:spPr>
          <a:xfrm>
            <a:off x="93799" y="753899"/>
            <a:ext cx="9686305" cy="738664"/>
          </a:xfrm>
          <a:prstGeom prst="rect">
            <a:avLst/>
          </a:prstGeom>
          <a:noFill/>
        </p:spPr>
        <p:txBody>
          <a:bodyPr wrap="square" rtlCol="0">
            <a:spAutoFit/>
          </a:bodyPr>
          <a:lstStyle/>
          <a:p>
            <a:r>
              <a:rPr lang="en-US" altLang="ja-JP" sz="1400" dirty="0">
                <a:latin typeface="+mn-ea"/>
              </a:rPr>
              <a:t>【</a:t>
            </a:r>
            <a:r>
              <a:rPr lang="ja-JP" altLang="en-US" sz="1400" dirty="0">
                <a:latin typeface="+mn-ea"/>
              </a:rPr>
              <a:t>大阪府が市町村別の健康寿命を公表している理由</a:t>
            </a:r>
            <a:r>
              <a:rPr lang="en-US" altLang="ja-JP" sz="1400" dirty="0">
                <a:latin typeface="+mn-ea"/>
              </a:rPr>
              <a:t>】</a:t>
            </a:r>
          </a:p>
          <a:p>
            <a:r>
              <a:rPr lang="ja-JP" altLang="en-US" sz="1400" dirty="0">
                <a:latin typeface="+mn-ea"/>
              </a:rPr>
              <a:t>●国は、健康寿命・不健康期間について、都道府県別は公表しているが、市町村別には公表されていない。</a:t>
            </a:r>
            <a:endParaRPr lang="en-US" altLang="ja-JP" sz="1400" dirty="0">
              <a:latin typeface="+mn-ea"/>
            </a:endParaRPr>
          </a:p>
          <a:p>
            <a:r>
              <a:rPr lang="ja-JP" altLang="en-US" sz="1400" dirty="0">
                <a:latin typeface="+mn-ea"/>
              </a:rPr>
              <a:t>●そのため、大阪府では、厚生労働科学研究班が示す算出方法に基づき、市町村別に算出し公表している。</a:t>
            </a:r>
            <a:endParaRPr kumimoji="1" lang="ja-JP" altLang="en-US" sz="1400" dirty="0">
              <a:latin typeface="+mn-ea"/>
            </a:endParaRPr>
          </a:p>
        </p:txBody>
      </p:sp>
      <p:sp>
        <p:nvSpPr>
          <p:cNvPr id="17" name="テキスト ボックス 16">
            <a:extLst>
              <a:ext uri="{FF2B5EF4-FFF2-40B4-BE49-F238E27FC236}">
                <a16:creationId xmlns:a16="http://schemas.microsoft.com/office/drawing/2014/main" id="{082D0CFE-97FF-4CE5-BE96-DB121F981819}"/>
              </a:ext>
            </a:extLst>
          </p:cNvPr>
          <p:cNvSpPr txBox="1"/>
          <p:nvPr/>
        </p:nvSpPr>
        <p:spPr>
          <a:xfrm>
            <a:off x="1545204" y="5402042"/>
            <a:ext cx="1704513" cy="338554"/>
          </a:xfrm>
          <a:prstGeom prst="rect">
            <a:avLst/>
          </a:prstGeom>
          <a:solidFill>
            <a:schemeClr val="accent1"/>
          </a:solidFill>
        </p:spPr>
        <p:txBody>
          <a:bodyPr wrap="square" rtlCol="0" anchor="ctr">
            <a:spAutoFit/>
          </a:bodyPr>
          <a:lstStyle/>
          <a:p>
            <a:pPr algn="ctr"/>
            <a:r>
              <a:rPr kumimoji="1" lang="ja-JP" altLang="en-US" sz="1600" dirty="0">
                <a:solidFill>
                  <a:schemeClr val="bg1"/>
                </a:solidFill>
                <a:latin typeface="+mn-ea"/>
              </a:rPr>
              <a:t>健康寿命</a:t>
            </a:r>
          </a:p>
        </p:txBody>
      </p:sp>
      <p:sp>
        <p:nvSpPr>
          <p:cNvPr id="19" name="テキスト ボックス 18">
            <a:extLst>
              <a:ext uri="{FF2B5EF4-FFF2-40B4-BE49-F238E27FC236}">
                <a16:creationId xmlns:a16="http://schemas.microsoft.com/office/drawing/2014/main" id="{9888DC1B-8597-4DF5-811B-B255160D6D35}"/>
              </a:ext>
            </a:extLst>
          </p:cNvPr>
          <p:cNvSpPr txBox="1"/>
          <p:nvPr/>
        </p:nvSpPr>
        <p:spPr>
          <a:xfrm>
            <a:off x="4084694" y="5402042"/>
            <a:ext cx="1704513" cy="338554"/>
          </a:xfrm>
          <a:prstGeom prst="rect">
            <a:avLst/>
          </a:prstGeom>
          <a:solidFill>
            <a:schemeClr val="accent1"/>
          </a:solidFill>
        </p:spPr>
        <p:txBody>
          <a:bodyPr wrap="square" rtlCol="0" anchor="ctr">
            <a:spAutoFit/>
          </a:bodyPr>
          <a:lstStyle/>
          <a:p>
            <a:pPr algn="ctr"/>
            <a:r>
              <a:rPr kumimoji="1" lang="ja-JP" altLang="en-US" sz="1600" dirty="0">
                <a:solidFill>
                  <a:schemeClr val="bg1"/>
                </a:solidFill>
                <a:latin typeface="+mn-ea"/>
              </a:rPr>
              <a:t>平均寿命</a:t>
            </a:r>
          </a:p>
        </p:txBody>
      </p:sp>
      <p:sp>
        <p:nvSpPr>
          <p:cNvPr id="20" name="テキスト ボックス 19">
            <a:extLst>
              <a:ext uri="{FF2B5EF4-FFF2-40B4-BE49-F238E27FC236}">
                <a16:creationId xmlns:a16="http://schemas.microsoft.com/office/drawing/2014/main" id="{4722CC7D-9D8C-48FA-8FBA-07B0D14838A0}"/>
              </a:ext>
            </a:extLst>
          </p:cNvPr>
          <p:cNvSpPr txBox="1"/>
          <p:nvPr/>
        </p:nvSpPr>
        <p:spPr>
          <a:xfrm>
            <a:off x="6624184" y="5402042"/>
            <a:ext cx="2216460" cy="338554"/>
          </a:xfrm>
          <a:prstGeom prst="rect">
            <a:avLst/>
          </a:prstGeom>
          <a:solidFill>
            <a:schemeClr val="accent1"/>
          </a:solidFill>
        </p:spPr>
        <p:txBody>
          <a:bodyPr wrap="square" rtlCol="0" anchor="ctr">
            <a:spAutoFit/>
          </a:bodyPr>
          <a:lstStyle/>
          <a:p>
            <a:pPr algn="ctr"/>
            <a:r>
              <a:rPr lang="ja-JP" altLang="en-US" sz="1600" dirty="0">
                <a:solidFill>
                  <a:schemeClr val="bg1"/>
                </a:solidFill>
                <a:latin typeface="+mn-ea"/>
              </a:rPr>
              <a:t>不健康期間</a:t>
            </a:r>
            <a:endParaRPr kumimoji="1" lang="ja-JP" altLang="en-US" sz="1600" dirty="0">
              <a:solidFill>
                <a:schemeClr val="bg1"/>
              </a:solidFill>
              <a:latin typeface="+mn-ea"/>
            </a:endParaRPr>
          </a:p>
        </p:txBody>
      </p:sp>
      <p:sp>
        <p:nvSpPr>
          <p:cNvPr id="21" name="テキスト ボックス 20">
            <a:extLst>
              <a:ext uri="{FF2B5EF4-FFF2-40B4-BE49-F238E27FC236}">
                <a16:creationId xmlns:a16="http://schemas.microsoft.com/office/drawing/2014/main" id="{16B6B44D-E7F8-43B0-B7E2-A7990100646B}"/>
              </a:ext>
            </a:extLst>
          </p:cNvPr>
          <p:cNvSpPr txBox="1"/>
          <p:nvPr/>
        </p:nvSpPr>
        <p:spPr>
          <a:xfrm>
            <a:off x="3340236" y="5371264"/>
            <a:ext cx="630315" cy="400110"/>
          </a:xfrm>
          <a:prstGeom prst="rect">
            <a:avLst/>
          </a:prstGeom>
          <a:noFill/>
        </p:spPr>
        <p:txBody>
          <a:bodyPr wrap="square" rtlCol="0">
            <a:spAutoFit/>
          </a:bodyPr>
          <a:lstStyle/>
          <a:p>
            <a:pPr algn="ctr"/>
            <a:r>
              <a:rPr kumimoji="1" lang="ja-JP" altLang="en-US" sz="2000" b="1" dirty="0">
                <a:latin typeface="+mn-ea"/>
              </a:rPr>
              <a:t>＝</a:t>
            </a:r>
          </a:p>
        </p:txBody>
      </p:sp>
      <p:sp>
        <p:nvSpPr>
          <p:cNvPr id="22" name="テキスト ボックス 21">
            <a:extLst>
              <a:ext uri="{FF2B5EF4-FFF2-40B4-BE49-F238E27FC236}">
                <a16:creationId xmlns:a16="http://schemas.microsoft.com/office/drawing/2014/main" id="{DCCC9389-0AE6-45A0-B280-F8B2AC0CFA0D}"/>
              </a:ext>
            </a:extLst>
          </p:cNvPr>
          <p:cNvSpPr txBox="1"/>
          <p:nvPr/>
        </p:nvSpPr>
        <p:spPr>
          <a:xfrm>
            <a:off x="5891538" y="5371264"/>
            <a:ext cx="630315" cy="400110"/>
          </a:xfrm>
          <a:prstGeom prst="rect">
            <a:avLst/>
          </a:prstGeom>
          <a:noFill/>
        </p:spPr>
        <p:txBody>
          <a:bodyPr wrap="square" rtlCol="0">
            <a:spAutoFit/>
          </a:bodyPr>
          <a:lstStyle/>
          <a:p>
            <a:pPr algn="ctr"/>
            <a:r>
              <a:rPr kumimoji="1" lang="ja-JP" altLang="en-US" sz="2000" b="1" dirty="0">
                <a:latin typeface="+mn-ea"/>
              </a:rPr>
              <a:t>－</a:t>
            </a:r>
          </a:p>
        </p:txBody>
      </p:sp>
    </p:spTree>
    <p:extLst>
      <p:ext uri="{BB962C8B-B14F-4D97-AF65-F5344CB8AC3E}">
        <p14:creationId xmlns:p14="http://schemas.microsoft.com/office/powerpoint/2010/main" val="193899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10E57820-C81D-41FD-BD14-A42335D1A94F}"/>
              </a:ext>
            </a:extLst>
          </p:cNvPr>
          <p:cNvSpPr/>
          <p:nvPr/>
        </p:nvSpPr>
        <p:spPr>
          <a:xfrm>
            <a:off x="125699" y="730053"/>
            <a:ext cx="9585693" cy="60450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3" name="正方形/長方形 2">
            <a:extLst>
              <a:ext uri="{FF2B5EF4-FFF2-40B4-BE49-F238E27FC236}">
                <a16:creationId xmlns:a16="http://schemas.microsoft.com/office/drawing/2014/main" id="{D558118D-1FCD-4225-B085-6540BD54F5FD}"/>
              </a:ext>
            </a:extLst>
          </p:cNvPr>
          <p:cNvSpPr/>
          <p:nvPr/>
        </p:nvSpPr>
        <p:spPr>
          <a:xfrm>
            <a:off x="0" y="2033"/>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令和</a:t>
            </a:r>
            <a:r>
              <a:rPr kumimoji="1" lang="en-US" altLang="ja-JP" sz="2000" b="1" dirty="0">
                <a:solidFill>
                  <a:schemeClr val="tx1"/>
                </a:solidFill>
                <a:latin typeface="Meiryo UI" panose="020B0604030504040204" pitchFamily="50" charset="-128"/>
                <a:ea typeface="Meiryo UI" panose="020B0604030504040204" pitchFamily="50" charset="-128"/>
              </a:rPr>
              <a:t>7</a:t>
            </a:r>
            <a:r>
              <a:rPr kumimoji="1" lang="ja-JP" altLang="en-US" sz="2000" b="1" dirty="0">
                <a:solidFill>
                  <a:schemeClr val="tx1"/>
                </a:solidFill>
                <a:latin typeface="Meiryo UI" panose="020B0604030504040204" pitchFamily="50" charset="-128"/>
                <a:ea typeface="Meiryo UI" panose="020B0604030504040204" pitchFamily="50" charset="-128"/>
              </a:rPr>
              <a:t>年度大阪府健康づくり実態調査について</a:t>
            </a:r>
          </a:p>
        </p:txBody>
      </p:sp>
      <p:pic>
        <p:nvPicPr>
          <p:cNvPr id="4" name="図 3">
            <a:extLst>
              <a:ext uri="{FF2B5EF4-FFF2-40B4-BE49-F238E27FC236}">
                <a16:creationId xmlns:a16="http://schemas.microsoft.com/office/drawing/2014/main" id="{4F6096C4-56F6-4208-9710-AD1666401B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94048" y="23039"/>
            <a:ext cx="1320923" cy="432000"/>
          </a:xfrm>
          <a:prstGeom prst="rect">
            <a:avLst/>
          </a:prstGeom>
        </p:spPr>
      </p:pic>
      <p:sp>
        <p:nvSpPr>
          <p:cNvPr id="13" name="テキスト ボックス 12">
            <a:extLst>
              <a:ext uri="{FF2B5EF4-FFF2-40B4-BE49-F238E27FC236}">
                <a16:creationId xmlns:a16="http://schemas.microsoft.com/office/drawing/2014/main" id="{62BFA278-BE43-428E-B130-DB6C835134A4}"/>
              </a:ext>
            </a:extLst>
          </p:cNvPr>
          <p:cNvSpPr txBox="1"/>
          <p:nvPr/>
        </p:nvSpPr>
        <p:spPr>
          <a:xfrm>
            <a:off x="348133" y="4139009"/>
            <a:ext cx="9209731" cy="1917384"/>
          </a:xfrm>
          <a:prstGeom prst="rect">
            <a:avLst/>
          </a:prstGeom>
          <a:solidFill>
            <a:srgbClr val="DEEBF7"/>
          </a:solidFill>
        </p:spPr>
        <p:txBody>
          <a:bodyPr wrap="square" rtlCol="0">
            <a:spAutoFit/>
          </a:bodyPr>
          <a:lstStyle/>
          <a:p>
            <a:pPr marL="600075" indent="-333375" algn="just">
              <a:lnSpc>
                <a:spcPct val="150000"/>
              </a:lnSpc>
            </a:pPr>
            <a:endParaRPr lang="en-US" altLang="ja-JP" sz="1400" b="1" u="sng" kern="100" dirty="0">
              <a:effectLst/>
              <a:latin typeface="+mn-ea"/>
              <a:cs typeface="Times New Roman" panose="02020603050405020304" pitchFamily="18" charset="0"/>
            </a:endParaRPr>
          </a:p>
          <a:p>
            <a:pPr marL="600075" indent="-333375" algn="just">
              <a:lnSpc>
                <a:spcPct val="150000"/>
              </a:lnSpc>
            </a:pPr>
            <a:r>
              <a:rPr lang="ja-JP" altLang="en-US" sz="1400" b="1" kern="100" dirty="0">
                <a:latin typeface="+mn-ea"/>
                <a:cs typeface="Times New Roman" panose="02020603050405020304" pitchFamily="18" charset="0"/>
              </a:rPr>
              <a:t>調査回答者は、実際の市区町村別人口割合との乖離が生じているため、公表値（大阪府の値）については、</a:t>
            </a:r>
            <a:endParaRPr lang="en-US" altLang="ja-JP" sz="1400" b="1" kern="100" dirty="0">
              <a:latin typeface="+mn-ea"/>
              <a:cs typeface="Times New Roman" panose="02020603050405020304" pitchFamily="18" charset="0"/>
            </a:endParaRPr>
          </a:p>
          <a:p>
            <a:pPr marL="600075" indent="-333375" algn="just">
              <a:lnSpc>
                <a:spcPct val="150000"/>
              </a:lnSpc>
            </a:pPr>
            <a:r>
              <a:rPr lang="ja-JP" altLang="en-US" sz="1400" b="1" kern="100" dirty="0">
                <a:latin typeface="+mn-ea"/>
                <a:cs typeface="Times New Roman" panose="02020603050405020304" pitchFamily="18" charset="0"/>
              </a:rPr>
              <a:t>市区町村別人口割合を補正（ウェイトバック補正）した値を公表</a:t>
            </a:r>
            <a:endParaRPr lang="en-US" altLang="ja-JP" sz="1400" b="1" kern="100" dirty="0">
              <a:latin typeface="+mn-ea"/>
              <a:cs typeface="Times New Roman" panose="02020603050405020304" pitchFamily="18" charset="0"/>
            </a:endParaRPr>
          </a:p>
          <a:p>
            <a:pPr marL="600075" indent="-333375" algn="just">
              <a:lnSpc>
                <a:spcPct val="150000"/>
              </a:lnSpc>
            </a:pPr>
            <a:r>
              <a:rPr lang="en-US" altLang="ja-JP" sz="1400" b="1" kern="100" dirty="0">
                <a:latin typeface="+mn-ea"/>
                <a:cs typeface="Times New Roman" panose="02020603050405020304" pitchFamily="18" charset="0"/>
              </a:rPr>
              <a:t>※</a:t>
            </a:r>
            <a:r>
              <a:rPr lang="ja-JP" altLang="en-US" sz="1400" b="1" kern="100" dirty="0">
                <a:latin typeface="+mn-ea"/>
                <a:cs typeface="Times New Roman" panose="02020603050405020304" pitchFamily="18" charset="0"/>
              </a:rPr>
              <a:t>「令和４年度大阪府健康づくり実態調査」の公表値はウェイトバック補正はしていないため、</a:t>
            </a:r>
            <a:endParaRPr lang="en-US" altLang="ja-JP" sz="1400" b="1" kern="100" dirty="0">
              <a:latin typeface="+mn-ea"/>
              <a:cs typeface="Times New Roman" panose="02020603050405020304" pitchFamily="18" charset="0"/>
            </a:endParaRPr>
          </a:p>
          <a:p>
            <a:pPr marL="600075" indent="-333375" algn="just">
              <a:lnSpc>
                <a:spcPct val="150000"/>
              </a:lnSpc>
            </a:pPr>
            <a:r>
              <a:rPr lang="ja-JP" altLang="en-US" sz="1400" b="1" kern="100" dirty="0">
                <a:latin typeface="+mn-ea"/>
                <a:cs typeface="Times New Roman" panose="02020603050405020304" pitchFamily="18" charset="0"/>
              </a:rPr>
              <a:t>　 比較の際は留意が必要</a:t>
            </a:r>
            <a:endParaRPr lang="en-US" altLang="ja-JP" sz="1400" b="1" u="sng" kern="100" dirty="0">
              <a:effectLst/>
              <a:latin typeface="+mn-ea"/>
              <a:cs typeface="Times New Roman" panose="02020603050405020304" pitchFamily="18" charset="0"/>
            </a:endParaRPr>
          </a:p>
          <a:p>
            <a:pPr marL="600075" indent="-333375" algn="just">
              <a:lnSpc>
                <a:spcPct val="150000"/>
              </a:lnSpc>
            </a:pPr>
            <a:endParaRPr lang="en-US" altLang="ja-JP" sz="1000" kern="100" dirty="0">
              <a:effectLst/>
              <a:latin typeface="+mn-ea"/>
              <a:cs typeface="Times New Roman" panose="02020603050405020304" pitchFamily="18" charset="0"/>
            </a:endParaRPr>
          </a:p>
        </p:txBody>
      </p:sp>
      <p:sp>
        <p:nvSpPr>
          <p:cNvPr id="7" name="正方形/長方形 6">
            <a:extLst>
              <a:ext uri="{FF2B5EF4-FFF2-40B4-BE49-F238E27FC236}">
                <a16:creationId xmlns:a16="http://schemas.microsoft.com/office/drawing/2014/main" id="{C17E58BD-7DDD-ACAC-2067-EB71F53E173D}"/>
              </a:ext>
            </a:extLst>
          </p:cNvPr>
          <p:cNvSpPr/>
          <p:nvPr/>
        </p:nvSpPr>
        <p:spPr>
          <a:xfrm>
            <a:off x="313680" y="892021"/>
            <a:ext cx="9209732" cy="2708549"/>
          </a:xfrm>
          <a:prstGeom prst="rect">
            <a:avLst/>
          </a:prstGeom>
          <a:solidFill>
            <a:srgbClr val="DE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b="1" dirty="0"/>
          </a:p>
        </p:txBody>
      </p:sp>
      <p:sp>
        <p:nvSpPr>
          <p:cNvPr id="8" name="テキスト ボックス 35">
            <a:extLst>
              <a:ext uri="{FF2B5EF4-FFF2-40B4-BE49-F238E27FC236}">
                <a16:creationId xmlns:a16="http://schemas.microsoft.com/office/drawing/2014/main" id="{5CA99B74-3061-796A-DD86-A3A87F574770}"/>
              </a:ext>
            </a:extLst>
          </p:cNvPr>
          <p:cNvSpPr txBox="1"/>
          <p:nvPr/>
        </p:nvSpPr>
        <p:spPr>
          <a:xfrm>
            <a:off x="740544" y="1308625"/>
            <a:ext cx="8424911" cy="1938992"/>
          </a:xfrm>
          <a:prstGeom prst="rect">
            <a:avLst/>
          </a:prstGeom>
          <a:noFill/>
        </p:spPr>
        <p:txBody>
          <a:bodyPr wrap="square" lIns="72000" tIns="0" rIns="7200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tabLst>
                <a:tab pos="177800" algn="l"/>
              </a:tabLst>
            </a:pPr>
            <a:r>
              <a:rPr lang="ja-JP" altLang="en-US" sz="1400" b="1" dirty="0">
                <a:latin typeface="+mn-ea"/>
                <a:cs typeface="Meiryo UI" panose="020B0604030504040204" pitchFamily="50" charset="-128"/>
              </a:rPr>
              <a:t>調査対象：府内に居住する満</a:t>
            </a:r>
            <a:r>
              <a:rPr lang="en-US" altLang="ja-JP" sz="1400" b="1" dirty="0">
                <a:latin typeface="+mn-ea"/>
                <a:cs typeface="Meiryo UI" panose="020B0604030504040204" pitchFamily="50" charset="-128"/>
              </a:rPr>
              <a:t>20</a:t>
            </a:r>
            <a:r>
              <a:rPr lang="ja-JP" altLang="en-US" sz="1400" b="1" dirty="0">
                <a:latin typeface="+mn-ea"/>
                <a:cs typeface="Meiryo UI" panose="020B0604030504040204" pitchFamily="50" charset="-128"/>
              </a:rPr>
              <a:t>歳（令和</a:t>
            </a:r>
            <a:r>
              <a:rPr lang="en-US" altLang="ja-JP" sz="1400" b="1" dirty="0">
                <a:latin typeface="+mn-ea"/>
                <a:cs typeface="Meiryo UI" panose="020B0604030504040204" pitchFamily="50" charset="-128"/>
              </a:rPr>
              <a:t>7</a:t>
            </a:r>
            <a:r>
              <a:rPr lang="ja-JP" altLang="en-US" sz="1400" b="1" dirty="0">
                <a:latin typeface="+mn-ea"/>
                <a:cs typeface="Meiryo UI" panose="020B0604030504040204" pitchFamily="50" charset="-128"/>
              </a:rPr>
              <a:t>年</a:t>
            </a:r>
            <a:r>
              <a:rPr lang="en-US" altLang="ja-JP" sz="1400" b="1" dirty="0">
                <a:latin typeface="+mn-ea"/>
                <a:cs typeface="Meiryo UI" panose="020B0604030504040204" pitchFamily="50" charset="-128"/>
              </a:rPr>
              <a:t>8</a:t>
            </a:r>
            <a:r>
              <a:rPr lang="ja-JP" altLang="en-US" sz="1400" b="1" dirty="0">
                <a:latin typeface="+mn-ea"/>
                <a:cs typeface="Meiryo UI" panose="020B0604030504040204" pitchFamily="50" charset="-128"/>
              </a:rPr>
              <a:t>月</a:t>
            </a:r>
            <a:r>
              <a:rPr lang="en-US" altLang="ja-JP" sz="1400" b="1" dirty="0">
                <a:latin typeface="+mn-ea"/>
                <a:cs typeface="Meiryo UI" panose="020B0604030504040204" pitchFamily="50" charset="-128"/>
              </a:rPr>
              <a:t>1</a:t>
            </a:r>
            <a:r>
              <a:rPr lang="ja-JP" altLang="en-US" sz="1400" b="1" dirty="0">
                <a:latin typeface="+mn-ea"/>
                <a:cs typeface="Meiryo UI" panose="020B0604030504040204" pitchFamily="50" charset="-128"/>
              </a:rPr>
              <a:t>日時点）以上の者から無作為抽出した</a:t>
            </a:r>
            <a:r>
              <a:rPr lang="en-US" altLang="ja-JP" sz="1400" b="1" dirty="0">
                <a:latin typeface="+mn-ea"/>
                <a:cs typeface="Meiryo UI" panose="020B0604030504040204" pitchFamily="50" charset="-128"/>
              </a:rPr>
              <a:t>10,000</a:t>
            </a:r>
            <a:r>
              <a:rPr lang="ja-JP" altLang="en-US" sz="1400" b="1" dirty="0">
                <a:latin typeface="+mn-ea"/>
                <a:cs typeface="Meiryo UI" panose="020B0604030504040204" pitchFamily="50" charset="-128"/>
              </a:rPr>
              <a:t>人</a:t>
            </a:r>
          </a:p>
          <a:p>
            <a:pPr>
              <a:lnSpc>
                <a:spcPct val="150000"/>
              </a:lnSpc>
              <a:tabLst>
                <a:tab pos="177800" algn="l"/>
              </a:tabLst>
            </a:pPr>
            <a:r>
              <a:rPr lang="ja-JP" altLang="en-US" sz="1400" b="1" dirty="0">
                <a:latin typeface="+mn-ea"/>
                <a:cs typeface="Meiryo UI" panose="020B0604030504040204" pitchFamily="50" charset="-128"/>
              </a:rPr>
              <a:t>調査方法：郵送配付・郵送回収、またはインターネットによる回答</a:t>
            </a:r>
          </a:p>
          <a:p>
            <a:pPr>
              <a:lnSpc>
                <a:spcPct val="150000"/>
              </a:lnSpc>
              <a:tabLst>
                <a:tab pos="177800" algn="l"/>
              </a:tabLst>
            </a:pPr>
            <a:r>
              <a:rPr lang="ja-JP" altLang="en-US" sz="1400" b="1" dirty="0">
                <a:latin typeface="+mn-ea"/>
                <a:cs typeface="Meiryo UI" panose="020B0604030504040204" pitchFamily="50" charset="-128"/>
              </a:rPr>
              <a:t>調査期間：令和</a:t>
            </a:r>
            <a:r>
              <a:rPr lang="en-US" altLang="ja-JP" sz="1400" b="1" dirty="0">
                <a:latin typeface="+mn-ea"/>
                <a:cs typeface="Meiryo UI" panose="020B0604030504040204" pitchFamily="50" charset="-128"/>
              </a:rPr>
              <a:t>7</a:t>
            </a:r>
            <a:r>
              <a:rPr lang="ja-JP" altLang="en-US" sz="1400" b="1" dirty="0">
                <a:latin typeface="+mn-ea"/>
                <a:cs typeface="Meiryo UI" panose="020B0604030504040204" pitchFamily="50" charset="-128"/>
              </a:rPr>
              <a:t>年</a:t>
            </a:r>
            <a:r>
              <a:rPr lang="en-US" altLang="ja-JP" sz="1400" b="1" dirty="0">
                <a:latin typeface="+mn-ea"/>
                <a:cs typeface="Meiryo UI" panose="020B0604030504040204" pitchFamily="50" charset="-128"/>
              </a:rPr>
              <a:t>9</a:t>
            </a:r>
            <a:r>
              <a:rPr lang="ja-JP" altLang="en-US" sz="1400" b="1" dirty="0">
                <a:latin typeface="+mn-ea"/>
                <a:cs typeface="Meiryo UI" panose="020B0604030504040204" pitchFamily="50" charset="-128"/>
              </a:rPr>
              <a:t>月</a:t>
            </a:r>
            <a:r>
              <a:rPr lang="en-US" altLang="ja-JP" sz="1400" b="1" dirty="0">
                <a:latin typeface="+mn-ea"/>
                <a:cs typeface="Meiryo UI" panose="020B0604030504040204" pitchFamily="50" charset="-128"/>
              </a:rPr>
              <a:t>10</a:t>
            </a:r>
            <a:r>
              <a:rPr lang="ja-JP" altLang="en-US" sz="1400" b="1" dirty="0">
                <a:latin typeface="+mn-ea"/>
                <a:cs typeface="Meiryo UI" panose="020B0604030504040204" pitchFamily="50" charset="-128"/>
              </a:rPr>
              <a:t>日～令和</a:t>
            </a:r>
            <a:r>
              <a:rPr lang="en-US" altLang="ja-JP" sz="1400" b="1" dirty="0">
                <a:latin typeface="+mn-ea"/>
                <a:cs typeface="Meiryo UI" panose="020B0604030504040204" pitchFamily="50" charset="-128"/>
              </a:rPr>
              <a:t>7</a:t>
            </a:r>
            <a:r>
              <a:rPr lang="ja-JP" altLang="en-US" sz="1400" b="1" dirty="0">
                <a:latin typeface="+mn-ea"/>
                <a:cs typeface="Meiryo UI" panose="020B0604030504040204" pitchFamily="50" charset="-128"/>
              </a:rPr>
              <a:t>年</a:t>
            </a:r>
            <a:r>
              <a:rPr lang="en-US" altLang="ja-JP" sz="1400" b="1" dirty="0">
                <a:latin typeface="+mn-ea"/>
                <a:cs typeface="Meiryo UI" panose="020B0604030504040204" pitchFamily="50" charset="-128"/>
              </a:rPr>
              <a:t>10</a:t>
            </a:r>
            <a:r>
              <a:rPr lang="ja-JP" altLang="en-US" sz="1400" b="1" dirty="0">
                <a:latin typeface="+mn-ea"/>
                <a:cs typeface="Meiryo UI" panose="020B0604030504040204" pitchFamily="50" charset="-128"/>
              </a:rPr>
              <a:t>月</a:t>
            </a:r>
            <a:r>
              <a:rPr lang="en-US" altLang="ja-JP" sz="1400" b="1" dirty="0">
                <a:latin typeface="+mn-ea"/>
                <a:cs typeface="Meiryo UI" panose="020B0604030504040204" pitchFamily="50" charset="-128"/>
              </a:rPr>
              <a:t>17</a:t>
            </a:r>
            <a:r>
              <a:rPr lang="ja-JP" altLang="en-US" sz="1400" b="1" dirty="0">
                <a:latin typeface="+mn-ea"/>
                <a:cs typeface="Meiryo UI" panose="020B0604030504040204" pitchFamily="50" charset="-128"/>
              </a:rPr>
              <a:t>日</a:t>
            </a:r>
            <a:endParaRPr lang="en-US" altLang="ja-JP" sz="1400" b="1" dirty="0">
              <a:latin typeface="+mn-ea"/>
              <a:cs typeface="Meiryo UI" panose="020B0604030504040204" pitchFamily="50" charset="-128"/>
            </a:endParaRPr>
          </a:p>
          <a:p>
            <a:pPr>
              <a:lnSpc>
                <a:spcPct val="150000"/>
              </a:lnSpc>
              <a:tabLst>
                <a:tab pos="177800" algn="l"/>
              </a:tabLst>
            </a:pPr>
            <a:r>
              <a:rPr lang="ja-JP" altLang="en-US" sz="1400" b="1" dirty="0">
                <a:latin typeface="+mn-ea"/>
                <a:cs typeface="Meiryo UI" panose="020B0604030504040204" pitchFamily="50" charset="-128"/>
              </a:rPr>
              <a:t>調査票の配付・回収の状況</a:t>
            </a:r>
          </a:p>
          <a:p>
            <a:pPr>
              <a:tabLst>
                <a:tab pos="542925" algn="l"/>
                <a:tab pos="1438275" algn="l"/>
              </a:tabLst>
            </a:pPr>
            <a:r>
              <a:rPr lang="en-US" altLang="ja-JP" sz="1400" b="1" dirty="0">
                <a:latin typeface="+mn-ea"/>
                <a:cs typeface="Meiryo UI" panose="020B0604030504040204" pitchFamily="50" charset="-128"/>
              </a:rPr>
              <a:t>	</a:t>
            </a:r>
            <a:r>
              <a:rPr lang="ja-JP" altLang="en-US" sz="1400" b="1" dirty="0">
                <a:latin typeface="+mn-ea"/>
                <a:cs typeface="Meiryo UI" panose="020B0604030504040204" pitchFamily="50" charset="-128"/>
              </a:rPr>
              <a:t>配付件数	：</a:t>
            </a:r>
            <a:r>
              <a:rPr lang="en-US" altLang="ja-JP" sz="1400" b="1" dirty="0">
                <a:latin typeface="+mn-ea"/>
                <a:cs typeface="Meiryo UI" panose="020B0604030504040204" pitchFamily="50" charset="-128"/>
              </a:rPr>
              <a:t>10,000</a:t>
            </a:r>
            <a:r>
              <a:rPr lang="ja-JP" altLang="en-US" sz="1400" b="1" dirty="0">
                <a:latin typeface="+mn-ea"/>
                <a:cs typeface="Meiryo UI" panose="020B0604030504040204" pitchFamily="50" charset="-128"/>
              </a:rPr>
              <a:t>件</a:t>
            </a:r>
          </a:p>
          <a:p>
            <a:pPr>
              <a:tabLst>
                <a:tab pos="542925" algn="l"/>
                <a:tab pos="1438275" algn="l"/>
              </a:tabLst>
            </a:pPr>
            <a:r>
              <a:rPr lang="en-US" altLang="ja-JP" sz="1400" b="1" dirty="0">
                <a:latin typeface="+mn-ea"/>
                <a:cs typeface="Meiryo UI" panose="020B0604030504040204" pitchFamily="50" charset="-128"/>
              </a:rPr>
              <a:t>	</a:t>
            </a:r>
            <a:r>
              <a:rPr lang="ja-JP" altLang="en-US" sz="1400" b="1" dirty="0">
                <a:latin typeface="+mn-ea"/>
                <a:cs typeface="Meiryo UI" panose="020B0604030504040204" pitchFamily="50" charset="-128"/>
              </a:rPr>
              <a:t>回収数・率	： </a:t>
            </a:r>
            <a:r>
              <a:rPr lang="en-US" altLang="ja-JP" sz="1400" b="1" dirty="0">
                <a:latin typeface="+mn-ea"/>
                <a:cs typeface="Meiryo UI" panose="020B0604030504040204" pitchFamily="50" charset="-128"/>
              </a:rPr>
              <a:t>5,130</a:t>
            </a:r>
            <a:r>
              <a:rPr lang="ja-JP" altLang="en-US" sz="1400" b="1" dirty="0">
                <a:latin typeface="+mn-ea"/>
                <a:cs typeface="Meiryo UI" panose="020B0604030504040204" pitchFamily="50" charset="-128"/>
              </a:rPr>
              <a:t>件　（</a:t>
            </a:r>
            <a:r>
              <a:rPr lang="en-US" altLang="ja-JP" sz="1400" b="1" dirty="0">
                <a:latin typeface="+mn-ea"/>
                <a:cs typeface="Meiryo UI" panose="020B0604030504040204" pitchFamily="50" charset="-128"/>
              </a:rPr>
              <a:t>51.3</a:t>
            </a:r>
            <a:r>
              <a:rPr lang="ja-JP" altLang="en-US" sz="1400" b="1" dirty="0">
                <a:latin typeface="+mn-ea"/>
                <a:cs typeface="Meiryo UI" panose="020B0604030504040204" pitchFamily="50" charset="-128"/>
              </a:rPr>
              <a:t>％）郵送</a:t>
            </a:r>
            <a:r>
              <a:rPr lang="en-US" altLang="ja-JP" sz="1400" b="1" dirty="0">
                <a:latin typeface="+mn-ea"/>
                <a:cs typeface="Meiryo UI" panose="020B0604030504040204" pitchFamily="50" charset="-128"/>
              </a:rPr>
              <a:t>3,427</a:t>
            </a:r>
            <a:r>
              <a:rPr lang="ja-JP" altLang="en-US" sz="1400" b="1" dirty="0">
                <a:latin typeface="+mn-ea"/>
                <a:cs typeface="Meiryo UI" panose="020B0604030504040204" pitchFamily="50" charset="-128"/>
              </a:rPr>
              <a:t>件、インターネット</a:t>
            </a:r>
            <a:r>
              <a:rPr lang="en-US" altLang="ja-JP" sz="1400" b="1" dirty="0">
                <a:latin typeface="+mn-ea"/>
                <a:cs typeface="Meiryo UI" panose="020B0604030504040204" pitchFamily="50" charset="-128"/>
              </a:rPr>
              <a:t>1,703</a:t>
            </a:r>
            <a:r>
              <a:rPr lang="ja-JP" altLang="en-US" sz="1400" b="1" dirty="0">
                <a:latin typeface="+mn-ea"/>
                <a:cs typeface="Meiryo UI" panose="020B0604030504040204" pitchFamily="50" charset="-128"/>
              </a:rPr>
              <a:t>件</a:t>
            </a:r>
          </a:p>
          <a:p>
            <a:pPr>
              <a:tabLst>
                <a:tab pos="542925" algn="l"/>
                <a:tab pos="1438275" algn="l"/>
              </a:tabLst>
            </a:pPr>
            <a:r>
              <a:rPr lang="en-US" altLang="ja-JP" sz="1400" b="1" dirty="0">
                <a:latin typeface="+mn-ea"/>
                <a:cs typeface="Meiryo UI" panose="020B0604030504040204" pitchFamily="50" charset="-128"/>
              </a:rPr>
              <a:t>	</a:t>
            </a:r>
            <a:r>
              <a:rPr lang="ja-JP" altLang="en-US" sz="1400" b="1" dirty="0">
                <a:latin typeface="+mn-ea"/>
                <a:cs typeface="Meiryo UI" panose="020B0604030504040204" pitchFamily="50" charset="-128"/>
              </a:rPr>
              <a:t>有効回答数・率	： </a:t>
            </a:r>
            <a:r>
              <a:rPr lang="en-US" altLang="ja-JP" sz="1400" b="1" dirty="0">
                <a:latin typeface="+mn-ea"/>
                <a:cs typeface="Meiryo UI" panose="020B0604030504040204" pitchFamily="50" charset="-128"/>
              </a:rPr>
              <a:t>5,121</a:t>
            </a:r>
            <a:r>
              <a:rPr lang="ja-JP" altLang="en-US" sz="1400" b="1" dirty="0">
                <a:latin typeface="+mn-ea"/>
                <a:cs typeface="Meiryo UI" panose="020B0604030504040204" pitchFamily="50" charset="-128"/>
              </a:rPr>
              <a:t>件　（</a:t>
            </a:r>
            <a:r>
              <a:rPr lang="en-US" altLang="ja-JP" sz="1400" b="1" dirty="0">
                <a:latin typeface="+mn-ea"/>
                <a:cs typeface="Meiryo UI" panose="020B0604030504040204" pitchFamily="50" charset="-128"/>
              </a:rPr>
              <a:t>51.2</a:t>
            </a:r>
            <a:r>
              <a:rPr lang="ja-JP" altLang="en-US" sz="1400" b="1" dirty="0">
                <a:latin typeface="+mn-ea"/>
                <a:cs typeface="Meiryo UI" panose="020B0604030504040204" pitchFamily="50" charset="-128"/>
              </a:rPr>
              <a:t>％）郵送</a:t>
            </a:r>
            <a:r>
              <a:rPr lang="en-US" altLang="ja-JP" sz="1400" b="1" dirty="0">
                <a:latin typeface="+mn-ea"/>
                <a:cs typeface="Meiryo UI" panose="020B0604030504040204" pitchFamily="50" charset="-128"/>
              </a:rPr>
              <a:t>3,419</a:t>
            </a:r>
            <a:r>
              <a:rPr lang="ja-JP" altLang="en-US" sz="1400" b="1" dirty="0">
                <a:latin typeface="+mn-ea"/>
                <a:cs typeface="Meiryo UI" panose="020B0604030504040204" pitchFamily="50" charset="-128"/>
              </a:rPr>
              <a:t>件、インターネット</a:t>
            </a:r>
            <a:r>
              <a:rPr lang="en-US" altLang="ja-JP" sz="1400" b="1" dirty="0">
                <a:latin typeface="+mn-ea"/>
                <a:cs typeface="Meiryo UI" panose="020B0604030504040204" pitchFamily="50" charset="-128"/>
              </a:rPr>
              <a:t>1,702</a:t>
            </a:r>
            <a:r>
              <a:rPr lang="ja-JP" altLang="en-US" sz="1400" b="1" dirty="0">
                <a:latin typeface="+mn-ea"/>
                <a:cs typeface="Meiryo UI" panose="020B0604030504040204" pitchFamily="50" charset="-128"/>
              </a:rPr>
              <a:t>件</a:t>
            </a:r>
            <a:endParaRPr lang="en-US" altLang="ja-JP" sz="1400" b="1" dirty="0">
              <a:latin typeface="+mn-ea"/>
              <a:cs typeface="Meiryo UI" panose="020B0604030504040204" pitchFamily="50" charset="-128"/>
            </a:endParaRPr>
          </a:p>
        </p:txBody>
      </p:sp>
      <p:sp>
        <p:nvSpPr>
          <p:cNvPr id="9" name="テキスト ボックス 34">
            <a:extLst>
              <a:ext uri="{FF2B5EF4-FFF2-40B4-BE49-F238E27FC236}">
                <a16:creationId xmlns:a16="http://schemas.microsoft.com/office/drawing/2014/main" id="{0A5C9AB5-A918-2C9F-36D1-E84AAE60CFAE}"/>
              </a:ext>
            </a:extLst>
          </p:cNvPr>
          <p:cNvSpPr txBox="1"/>
          <p:nvPr/>
        </p:nvSpPr>
        <p:spPr>
          <a:xfrm>
            <a:off x="313680" y="683844"/>
            <a:ext cx="1788544" cy="366293"/>
          </a:xfrm>
          <a:prstGeom prst="rect">
            <a:avLst/>
          </a:prstGeom>
          <a:solidFill>
            <a:schemeClr val="accent5"/>
          </a:solidFill>
          <a:ln w="38100" cmpd="sng">
            <a:solidFill>
              <a:schemeClr val="bg1"/>
            </a:solidFill>
          </a:ln>
        </p:spPr>
        <p:txBody>
          <a:bodyPr wrap="square" lIns="72000" tIns="36000" rIns="72000" bIns="3600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1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調査概要</a:t>
            </a:r>
          </a:p>
        </p:txBody>
      </p:sp>
      <p:sp>
        <p:nvSpPr>
          <p:cNvPr id="10" name="テキスト ボックス 34">
            <a:extLst>
              <a:ext uri="{FF2B5EF4-FFF2-40B4-BE49-F238E27FC236}">
                <a16:creationId xmlns:a16="http://schemas.microsoft.com/office/drawing/2014/main" id="{B3EC8684-6420-8424-4F90-B69F0A9C14F2}"/>
              </a:ext>
            </a:extLst>
          </p:cNvPr>
          <p:cNvSpPr txBox="1"/>
          <p:nvPr/>
        </p:nvSpPr>
        <p:spPr>
          <a:xfrm>
            <a:off x="313680" y="3984339"/>
            <a:ext cx="2747579" cy="366293"/>
          </a:xfrm>
          <a:prstGeom prst="rect">
            <a:avLst/>
          </a:prstGeom>
          <a:solidFill>
            <a:schemeClr val="accent5"/>
          </a:solidFill>
          <a:ln w="38100" cmpd="sng">
            <a:solidFill>
              <a:schemeClr val="bg1"/>
            </a:solidFill>
          </a:ln>
        </p:spPr>
        <p:txBody>
          <a:bodyPr wrap="square" lIns="72000" tIns="36000" rIns="72000" bIns="3600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1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調査結果の公表値について</a:t>
            </a:r>
          </a:p>
        </p:txBody>
      </p:sp>
      <p:sp>
        <p:nvSpPr>
          <p:cNvPr id="18" name="スライド番号プレースホルダー 1">
            <a:extLst>
              <a:ext uri="{FF2B5EF4-FFF2-40B4-BE49-F238E27FC236}">
                <a16:creationId xmlns:a16="http://schemas.microsoft.com/office/drawing/2014/main" id="{0C1478C4-943A-41EF-8B69-718DDC0C5634}"/>
              </a:ext>
            </a:extLst>
          </p:cNvPr>
          <p:cNvSpPr>
            <a:spLocks noGrp="1"/>
          </p:cNvSpPr>
          <p:nvPr>
            <p:ph type="sldNum" sz="quarter" idx="12"/>
          </p:nvPr>
        </p:nvSpPr>
        <p:spPr>
          <a:xfrm>
            <a:off x="9523412" y="6546852"/>
            <a:ext cx="375961" cy="288000"/>
          </a:xfrm>
          <a:solidFill>
            <a:schemeClr val="accent1"/>
          </a:solidFill>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074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3909" y="714344"/>
            <a:ext cx="9432000" cy="6032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682"/>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1</a:t>
            </a:r>
            <a:r>
              <a:rPr kumimoji="1" lang="ja-JP" altLang="en-US" sz="2000" b="1" dirty="0">
                <a:solidFill>
                  <a:schemeClr val="tx1"/>
                </a:solidFill>
                <a:latin typeface="Meiryo UI" panose="020B0604030504040204" pitchFamily="50" charset="-128"/>
                <a:ea typeface="Meiryo UI" panose="020B0604030504040204" pitchFamily="50" charset="-128"/>
              </a:rPr>
              <a:t>　生活習慣病の予防</a:t>
            </a:r>
          </a:p>
        </p:txBody>
      </p:sp>
      <p:sp>
        <p:nvSpPr>
          <p:cNvPr id="15" name="正方形/長方形 14"/>
          <p:cNvSpPr/>
          <p:nvPr/>
        </p:nvSpPr>
        <p:spPr>
          <a:xfrm>
            <a:off x="129324" y="592507"/>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a:t>
            </a:r>
            <a:r>
              <a:rPr kumimoji="1" lang="en-US" altLang="ja-JP" sz="2000" b="1" dirty="0">
                <a:ln w="0"/>
                <a:solidFill>
                  <a:schemeClr val="bg1"/>
                </a:solidFill>
                <a:effectLst>
                  <a:outerShdw blurRad="38100" dist="19050" dir="2700000" algn="tl" rotWithShape="0">
                    <a:schemeClr val="dk1">
                      <a:alpha val="40000"/>
                    </a:schemeClr>
                  </a:outerShdw>
                </a:effectLst>
              </a:rPr>
              <a:t>1</a:t>
            </a:r>
            <a:r>
              <a:rPr kumimoji="1" lang="ja-JP" altLang="en-US" sz="2000" b="1" dirty="0">
                <a:ln w="0"/>
                <a:solidFill>
                  <a:schemeClr val="bg1"/>
                </a:solidFill>
                <a:effectLst>
                  <a:outerShdw blurRad="38100" dist="19050" dir="2700000" algn="tl" rotWithShape="0">
                    <a:schemeClr val="dk1">
                      <a:alpha val="40000"/>
                    </a:schemeClr>
                  </a:outerShdw>
                </a:effectLst>
              </a:rPr>
              <a:t>）栄養・食生活</a:t>
            </a:r>
            <a:r>
              <a:rPr kumimoji="1" lang="ja-JP" altLang="en-US" sz="2000" b="1" dirty="0">
                <a:solidFill>
                  <a:schemeClr val="bg1"/>
                </a:solidFill>
              </a:rPr>
              <a:t>　</a:t>
            </a:r>
            <a:r>
              <a:rPr kumimoji="1" lang="ja-JP" altLang="en-US" sz="1600" b="1" dirty="0">
                <a:solidFill>
                  <a:schemeClr val="bg1"/>
                </a:solidFill>
              </a:rPr>
              <a:t>計画 </a:t>
            </a:r>
            <a:r>
              <a:rPr kumimoji="1" lang="en-US" altLang="ja-JP" sz="1600" b="1" dirty="0">
                <a:solidFill>
                  <a:schemeClr val="bg1"/>
                </a:solidFill>
              </a:rPr>
              <a:t>P.70-72</a:t>
            </a:r>
          </a:p>
        </p:txBody>
      </p:sp>
      <p:sp>
        <p:nvSpPr>
          <p:cNvPr id="17" name="正方形/長方形 16"/>
          <p:cNvSpPr/>
          <p:nvPr/>
        </p:nvSpPr>
        <p:spPr>
          <a:xfrm>
            <a:off x="323085" y="1514571"/>
            <a:ext cx="3240000" cy="288000"/>
          </a:xfrm>
          <a:prstGeom prst="rect">
            <a:avLst/>
          </a:prstGeom>
        </p:spPr>
        <p:txBody>
          <a:bodyPr wrap="square" lIns="36000" tIns="72000" rIns="36000" bIns="36000" anchor="ctr">
            <a:noAutofit/>
          </a:bodyPr>
          <a:lstStyle/>
          <a:p>
            <a:r>
              <a:rPr lang="en-US" altLang="ja-JP" sz="1200" b="1" dirty="0">
                <a:latin typeface="+mn-ea"/>
              </a:rPr>
              <a:t>【</a:t>
            </a:r>
            <a:r>
              <a:rPr lang="ja-JP" altLang="en-US" sz="1200" b="1" dirty="0">
                <a:latin typeface="+mn-ea"/>
              </a:rPr>
              <a:t>府民の行動目標</a:t>
            </a:r>
            <a:r>
              <a:rPr lang="en-US" altLang="ja-JP" sz="1400" b="1" dirty="0">
                <a:latin typeface="+mn-ea"/>
              </a:rPr>
              <a:t>】</a:t>
            </a:r>
            <a:endParaRPr lang="ja-JP" altLang="en-US" sz="1400" b="1" dirty="0">
              <a:latin typeface="+mn-ea"/>
            </a:endParaRPr>
          </a:p>
        </p:txBody>
      </p:sp>
      <p:sp>
        <p:nvSpPr>
          <p:cNvPr id="18" name="正方形/長方形 17"/>
          <p:cNvSpPr/>
          <p:nvPr/>
        </p:nvSpPr>
        <p:spPr>
          <a:xfrm>
            <a:off x="404091" y="1747218"/>
            <a:ext cx="8856000" cy="832308"/>
          </a:xfrm>
          <a:prstGeom prst="rect">
            <a:avLst/>
          </a:prstGeom>
        </p:spPr>
        <p:txBody>
          <a:bodyPr wrap="square" lIns="36000" tIns="72000" rIns="36000" bIns="36000">
            <a:noAutofit/>
          </a:bodyPr>
          <a:lstStyle/>
          <a:p>
            <a:r>
              <a:rPr lang="ja-JP" altLang="en-US" sz="1050" b="1" dirty="0">
                <a:latin typeface="+mn-ea"/>
              </a:rPr>
              <a:t>▽生涯を通じて健やかな生活を送ることができるよう、朝食や野菜摂取、栄養バランスのとれた食生活の重要性を理解し、習慣　</a:t>
            </a:r>
            <a:endParaRPr lang="en-US" altLang="ja-JP" sz="1050" b="1" dirty="0">
              <a:latin typeface="+mn-ea"/>
            </a:endParaRPr>
          </a:p>
          <a:p>
            <a:r>
              <a:rPr lang="ja-JP" altLang="en-US" sz="1050" b="1" dirty="0">
                <a:latin typeface="+mn-ea"/>
              </a:rPr>
              <a:t>　化します。</a:t>
            </a:r>
          </a:p>
          <a:p>
            <a:r>
              <a:rPr lang="ja-JP" altLang="en-US" sz="1050" b="1" dirty="0">
                <a:latin typeface="+mn-ea"/>
              </a:rPr>
              <a:t>▽若い世代から健康的な食生活を実践し、適正体重を維持します。</a:t>
            </a:r>
          </a:p>
          <a:p>
            <a:r>
              <a:rPr lang="ja-JP" altLang="en-US" sz="1050" b="1" dirty="0">
                <a:latin typeface="+mn-ea"/>
              </a:rPr>
              <a:t>▽高齢者は、低栄養にならないよう留意し、個々の健康状態に合った食生活を実践します。</a:t>
            </a:r>
          </a:p>
        </p:txBody>
      </p:sp>
      <p:sp>
        <p:nvSpPr>
          <p:cNvPr id="24" name="正方形/長方形 23"/>
          <p:cNvSpPr/>
          <p:nvPr/>
        </p:nvSpPr>
        <p:spPr>
          <a:xfrm>
            <a:off x="323085" y="2454146"/>
            <a:ext cx="3240000" cy="288000"/>
          </a:xfrm>
          <a:prstGeom prst="rect">
            <a:avLst/>
          </a:prstGeom>
        </p:spPr>
        <p:txBody>
          <a:bodyPr wrap="square" lIns="36000" tIns="72000" rIns="36000" bIns="36000" anchor="ctr">
            <a:noAutofit/>
          </a:bodyPr>
          <a:lstStyle/>
          <a:p>
            <a:r>
              <a:rPr lang="en-US" altLang="ja-JP" sz="1200" b="1" dirty="0">
                <a:latin typeface="+mn-ea"/>
              </a:rPr>
              <a:t>【</a:t>
            </a:r>
            <a:r>
              <a:rPr lang="ja-JP" altLang="en-US" sz="1200" b="1" dirty="0">
                <a:latin typeface="+mn-ea"/>
              </a:rPr>
              <a:t>行政等が取り組む数値目標</a:t>
            </a:r>
            <a:r>
              <a:rPr lang="en-US" altLang="ja-JP" sz="1200" b="1" dirty="0">
                <a:latin typeface="+mn-ea"/>
              </a:rPr>
              <a:t>】</a:t>
            </a:r>
            <a:endParaRPr lang="ja-JP" altLang="en-US" sz="1200" b="1" dirty="0">
              <a:latin typeface="+mn-ea"/>
            </a:endParaRPr>
          </a:p>
        </p:txBody>
      </p:sp>
      <p:graphicFrame>
        <p:nvGraphicFramePr>
          <p:cNvPr id="25" name="表 24"/>
          <p:cNvGraphicFramePr>
            <a:graphicFrameLocks noGrp="1"/>
          </p:cNvGraphicFramePr>
          <p:nvPr>
            <p:extLst>
              <p:ext uri="{D42A27DB-BD31-4B8C-83A1-F6EECF244321}">
                <p14:modId xmlns:p14="http://schemas.microsoft.com/office/powerpoint/2010/main" val="4113074038"/>
              </p:ext>
            </p:extLst>
          </p:nvPr>
        </p:nvGraphicFramePr>
        <p:xfrm>
          <a:off x="400751" y="2761695"/>
          <a:ext cx="9079201" cy="3762001"/>
        </p:xfrm>
        <a:graphic>
          <a:graphicData uri="http://schemas.openxmlformats.org/drawingml/2006/table">
            <a:tbl>
              <a:tblPr firstRow="1" firstCol="1" bandRow="1">
                <a:tableStyleId>{5C22544A-7EE6-4342-B048-85BDC9FD1C3A}</a:tableStyleId>
              </a:tblPr>
              <a:tblGrid>
                <a:gridCol w="413402">
                  <a:extLst>
                    <a:ext uri="{9D8B030D-6E8A-4147-A177-3AD203B41FA5}">
                      <a16:colId xmlns:a16="http://schemas.microsoft.com/office/drawing/2014/main" val="20000"/>
                    </a:ext>
                  </a:extLst>
                </a:gridCol>
                <a:gridCol w="4320958">
                  <a:extLst>
                    <a:ext uri="{9D8B030D-6E8A-4147-A177-3AD203B41FA5}">
                      <a16:colId xmlns:a16="http://schemas.microsoft.com/office/drawing/2014/main" val="20001"/>
                    </a:ext>
                  </a:extLst>
                </a:gridCol>
                <a:gridCol w="1513965">
                  <a:extLst>
                    <a:ext uri="{9D8B030D-6E8A-4147-A177-3AD203B41FA5}">
                      <a16:colId xmlns:a16="http://schemas.microsoft.com/office/drawing/2014/main" val="3549333295"/>
                    </a:ext>
                  </a:extLst>
                </a:gridCol>
                <a:gridCol w="1405200">
                  <a:extLst>
                    <a:ext uri="{9D8B030D-6E8A-4147-A177-3AD203B41FA5}">
                      <a16:colId xmlns:a16="http://schemas.microsoft.com/office/drawing/2014/main" val="682318142"/>
                    </a:ext>
                  </a:extLst>
                </a:gridCol>
                <a:gridCol w="1425676">
                  <a:extLst>
                    <a:ext uri="{9D8B030D-6E8A-4147-A177-3AD203B41FA5}">
                      <a16:colId xmlns:a16="http://schemas.microsoft.com/office/drawing/2014/main" val="20003"/>
                    </a:ext>
                  </a:extLst>
                </a:gridCol>
              </a:tblGrid>
              <a:tr h="261567">
                <a:tc>
                  <a:txBody>
                    <a:bodyPr/>
                    <a:lstStyle/>
                    <a:p>
                      <a:pPr algn="ctr" fontAlgn="auto">
                        <a:lnSpc>
                          <a:spcPts val="1600"/>
                        </a:lnSpc>
                        <a:spcAft>
                          <a:spcPts val="0"/>
                        </a:spcAft>
                      </a:pPr>
                      <a:endParaRPr lang="ja-JP" sz="105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50" kern="100" dirty="0">
                          <a:effectLst/>
                          <a:latin typeface="+mn-ea"/>
                          <a:ea typeface="+mn-ea"/>
                        </a:rPr>
                        <a:t>項目</a:t>
                      </a:r>
                      <a:endParaRPr lang="ja-JP" sz="105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50" dirty="0">
                          <a:solidFill>
                            <a:schemeClr val="bg1"/>
                          </a:solidFill>
                          <a:effectLst/>
                          <a:latin typeface="+mn-ea"/>
                          <a:ea typeface="+mn-ea"/>
                          <a:cs typeface="HG丸ｺﾞｼｯｸM-PRO"/>
                        </a:rPr>
                        <a:t>計画策定時の値</a:t>
                      </a:r>
                      <a:endParaRPr lang="ja-JP" sz="105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50" dirty="0">
                          <a:solidFill>
                            <a:schemeClr val="bg1"/>
                          </a:solidFill>
                          <a:effectLst/>
                          <a:latin typeface="+mn-ea"/>
                          <a:ea typeface="+mn-ea"/>
                          <a:cs typeface="HG丸ｺﾞｼｯｸM-PRO"/>
                        </a:rPr>
                        <a:t>現状値</a:t>
                      </a:r>
                      <a:endParaRPr lang="ja-JP" sz="105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050" dirty="0">
                          <a:solidFill>
                            <a:schemeClr val="bg1"/>
                          </a:solidFill>
                          <a:effectLst/>
                          <a:latin typeface="+mn-ea"/>
                          <a:ea typeface="+mn-ea"/>
                        </a:rPr>
                        <a:t>20</a:t>
                      </a:r>
                      <a:r>
                        <a:rPr lang="en-US" altLang="ja-JP" sz="1050" dirty="0">
                          <a:solidFill>
                            <a:schemeClr val="bg1"/>
                          </a:solidFill>
                          <a:effectLst/>
                          <a:latin typeface="+mn-ea"/>
                          <a:ea typeface="+mn-ea"/>
                        </a:rPr>
                        <a:t>35</a:t>
                      </a:r>
                      <a:r>
                        <a:rPr lang="ja-JP" sz="1050" dirty="0">
                          <a:solidFill>
                            <a:schemeClr val="bg1"/>
                          </a:solidFill>
                          <a:effectLst/>
                          <a:latin typeface="+mn-ea"/>
                          <a:ea typeface="+mn-ea"/>
                        </a:rPr>
                        <a:t>年度目標</a:t>
                      </a:r>
                      <a:r>
                        <a:rPr lang="ja-JP" altLang="en-US" sz="1050" dirty="0">
                          <a:solidFill>
                            <a:schemeClr val="bg1"/>
                          </a:solidFill>
                          <a:effectLst/>
                          <a:latin typeface="+mn-ea"/>
                          <a:ea typeface="+mn-ea"/>
                        </a:rPr>
                        <a:t>値</a:t>
                      </a:r>
                      <a:endParaRPr lang="ja-JP" sz="105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459510">
                <a:tc>
                  <a:txBody>
                    <a:bodyPr/>
                    <a:lstStyle/>
                    <a:p>
                      <a:pPr algn="ctr" fontAlgn="auto">
                        <a:lnSpc>
                          <a:spcPts val="1600"/>
                        </a:lnSpc>
                        <a:spcAft>
                          <a:spcPts val="0"/>
                        </a:spcAft>
                      </a:pPr>
                      <a:r>
                        <a:rPr lang="en-US" altLang="ja-JP" sz="1000" dirty="0">
                          <a:solidFill>
                            <a:schemeClr val="bg1"/>
                          </a:solidFill>
                          <a:effectLst/>
                          <a:latin typeface="+mn-ea"/>
                          <a:ea typeface="+mn-ea"/>
                          <a:cs typeface="HG丸ｺﾞｼｯｸM-PRO"/>
                        </a:rPr>
                        <a:t>3</a:t>
                      </a:r>
                      <a:endParaRPr lang="ja-JP" sz="10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朝食を欠食する府民の割合の減少（</a:t>
                      </a:r>
                      <a:r>
                        <a:rPr lang="en-US" altLang="ja-JP" sz="900" b="1" dirty="0">
                          <a:solidFill>
                            <a:schemeClr val="tx1"/>
                          </a:solidFill>
                          <a:effectLst/>
                          <a:latin typeface="+mn-ea"/>
                          <a:ea typeface="+mn-ea"/>
                        </a:rPr>
                        <a:t>20-30 </a:t>
                      </a:r>
                      <a:r>
                        <a:rPr lang="ja-JP" altLang="en-US" sz="900" b="1" dirty="0">
                          <a:solidFill>
                            <a:schemeClr val="tx1"/>
                          </a:solidFill>
                          <a:effectLst/>
                          <a:latin typeface="+mn-ea"/>
                          <a:ea typeface="+mn-ea"/>
                        </a:rPr>
                        <a:t>歳代）</a:t>
                      </a:r>
                      <a:endParaRPr lang="en-US" altLang="ja-JP" sz="900" b="1" dirty="0">
                        <a:solidFill>
                          <a:schemeClr val="tx1"/>
                        </a:solidFill>
                        <a:effectLst/>
                        <a:latin typeface="+mn-ea"/>
                        <a:ea typeface="+mn-ea"/>
                      </a:endParaRPr>
                    </a:p>
                    <a:p>
                      <a:pPr algn="l" fontAlgn="auto">
                        <a:lnSpc>
                          <a:spcPts val="1600"/>
                        </a:lnSpc>
                        <a:spcAft>
                          <a:spcPts val="0"/>
                        </a:spcAft>
                      </a:pP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大阪府民の栄養・健康状況（国民健康・栄養調査から算出）</a:t>
                      </a:r>
                      <a:r>
                        <a:rPr lang="en-US" altLang="ja-JP" sz="9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rPr>
                        <a:t>24.8</a:t>
                      </a:r>
                      <a:r>
                        <a:rPr lang="ja-JP" altLang="en-US" sz="900" b="1" dirty="0">
                          <a:solidFill>
                            <a:schemeClr val="tx1"/>
                          </a:solidFill>
                          <a:effectLst/>
                          <a:latin typeface="+mn-ea"/>
                          <a:ea typeface="+mn-ea"/>
                        </a:rPr>
                        <a:t>％</a:t>
                      </a:r>
                      <a:r>
                        <a:rPr lang="en-US" altLang="ja-JP" sz="800" b="1" dirty="0">
                          <a:solidFill>
                            <a:schemeClr val="tx1"/>
                          </a:solidFill>
                          <a:effectLst/>
                          <a:latin typeface="+mn-ea"/>
                          <a:ea typeface="+mn-ea"/>
                        </a:rPr>
                        <a:t>(H29-R1 </a:t>
                      </a:r>
                      <a:r>
                        <a:rPr lang="ja-JP" altLang="en-US" sz="800" b="1" dirty="0">
                          <a:solidFill>
                            <a:schemeClr val="tx1"/>
                          </a:solidFill>
                          <a:effectLst/>
                          <a:latin typeface="+mn-ea"/>
                          <a:ea typeface="+mn-ea"/>
                        </a:rPr>
                        <a:t>平均</a:t>
                      </a:r>
                      <a:r>
                        <a:rPr lang="en-US" altLang="ja-JP" sz="800" b="1" dirty="0">
                          <a:solidFill>
                            <a:schemeClr val="tx1"/>
                          </a:solidFill>
                          <a:effectLst/>
                          <a:latin typeface="+mn-ea"/>
                          <a:ea typeface="+mn-ea"/>
                        </a:rPr>
                        <a:t>)</a:t>
                      </a:r>
                      <a:endParaRPr lang="ja-JP" altLang="ja-JP" sz="8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cs typeface="HG丸ｺﾞｼｯｸM-PRO"/>
                        </a:rPr>
                        <a:t>R4-R6</a:t>
                      </a:r>
                      <a:r>
                        <a:rPr lang="ja-JP" altLang="en-US" sz="900" b="1" dirty="0">
                          <a:solidFill>
                            <a:schemeClr val="tx1"/>
                          </a:solidFill>
                          <a:effectLst/>
                          <a:latin typeface="+mn-ea"/>
                          <a:ea typeface="+mn-ea"/>
                          <a:cs typeface="HG丸ｺﾞｼｯｸM-PRO"/>
                        </a:rPr>
                        <a:t>の結果を</a:t>
                      </a:r>
                      <a:endParaRPr lang="en-US" altLang="ja-JP" sz="900" b="1" dirty="0">
                        <a:solidFill>
                          <a:schemeClr val="tx1"/>
                        </a:solidFill>
                        <a:effectLst/>
                        <a:latin typeface="+mn-ea"/>
                        <a:ea typeface="+mn-ea"/>
                        <a:cs typeface="HG丸ｺﾞｼｯｸM-PRO"/>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cs typeface="HG丸ｺﾞｼｯｸM-PRO"/>
                        </a:rPr>
                        <a:t>R9</a:t>
                      </a:r>
                      <a:r>
                        <a:rPr lang="ja-JP" altLang="en-US" sz="900" b="1" dirty="0">
                          <a:solidFill>
                            <a:schemeClr val="tx1"/>
                          </a:solidFill>
                          <a:effectLst/>
                          <a:latin typeface="+mn-ea"/>
                          <a:ea typeface="+mn-ea"/>
                          <a:cs typeface="HG丸ｺﾞｼｯｸM-PRO"/>
                        </a:rPr>
                        <a:t>年度に公表予定</a:t>
                      </a:r>
                      <a:endParaRPr lang="ja-JP" altLang="ja-JP"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15</a:t>
                      </a:r>
                      <a:r>
                        <a:rPr lang="ja-JP" altLang="en-US" sz="900" b="1" dirty="0">
                          <a:solidFill>
                            <a:schemeClr val="tx1"/>
                          </a:solidFill>
                          <a:effectLst/>
                          <a:latin typeface="+mn-ea"/>
                          <a:ea typeface="+mn-ea"/>
                        </a:rPr>
                        <a:t>％以下</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9510">
                <a:tc>
                  <a:txBody>
                    <a:bodyPr/>
                    <a:lstStyle/>
                    <a:p>
                      <a:pPr algn="ctr" fontAlgn="auto">
                        <a:lnSpc>
                          <a:spcPts val="1600"/>
                        </a:lnSpc>
                        <a:spcAft>
                          <a:spcPts val="0"/>
                        </a:spcAft>
                      </a:pPr>
                      <a:r>
                        <a:rPr lang="en-US" altLang="ja-JP" sz="1000" dirty="0">
                          <a:solidFill>
                            <a:schemeClr val="bg1"/>
                          </a:solidFill>
                          <a:effectLst/>
                          <a:latin typeface="+mn-ea"/>
                          <a:ea typeface="+mn-ea"/>
                          <a:cs typeface="HG丸ｺﾞｼｯｸM-PRO"/>
                        </a:rPr>
                        <a:t>4</a:t>
                      </a:r>
                      <a:endParaRPr lang="ja-JP" sz="10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野菜摂取量の増加（</a:t>
                      </a:r>
                      <a:r>
                        <a:rPr lang="en-US" altLang="ja-JP" sz="900" b="1" dirty="0">
                          <a:solidFill>
                            <a:schemeClr val="tx1"/>
                          </a:solidFill>
                          <a:effectLst/>
                          <a:latin typeface="+mn-ea"/>
                          <a:ea typeface="+mn-ea"/>
                        </a:rPr>
                        <a:t>20 </a:t>
                      </a:r>
                      <a:r>
                        <a:rPr lang="ja-JP" altLang="en-US" sz="900" b="1" dirty="0">
                          <a:solidFill>
                            <a:schemeClr val="tx1"/>
                          </a:solidFill>
                          <a:effectLst/>
                          <a:latin typeface="+mn-ea"/>
                          <a:ea typeface="+mn-ea"/>
                        </a:rPr>
                        <a:t>歳以上）</a:t>
                      </a:r>
                      <a:endParaRPr lang="en-US" altLang="ja-JP" sz="900" b="1" dirty="0">
                        <a:solidFill>
                          <a:schemeClr val="tx1"/>
                        </a:solidFill>
                        <a:effectLst/>
                        <a:latin typeface="+mn-ea"/>
                        <a:ea typeface="+mn-ea"/>
                      </a:endParaRPr>
                    </a:p>
                    <a:p>
                      <a:pPr algn="l" fontAlgn="auto">
                        <a:lnSpc>
                          <a:spcPts val="1600"/>
                        </a:lnSpc>
                        <a:spcAft>
                          <a:spcPts val="0"/>
                        </a:spcAft>
                      </a:pP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大阪府民の栄養・健康状況（国民健康・栄養調査から算出）</a:t>
                      </a:r>
                      <a:r>
                        <a:rPr lang="en-US" altLang="ja-JP" sz="9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cs typeface="HG丸ｺﾞｼｯｸM-PRO"/>
                        </a:rPr>
                        <a:t>256g</a:t>
                      </a:r>
                      <a:r>
                        <a:rPr lang="en-US" altLang="ja-JP" sz="800" b="1" dirty="0">
                          <a:solidFill>
                            <a:schemeClr val="tx1"/>
                          </a:solidFill>
                          <a:effectLst/>
                          <a:latin typeface="+mn-ea"/>
                          <a:ea typeface="+mn-ea"/>
                          <a:cs typeface="HG丸ｺﾞｼｯｸM-PRO"/>
                        </a:rPr>
                        <a:t>(H29-R1 </a:t>
                      </a:r>
                      <a:r>
                        <a:rPr lang="ja-JP" altLang="en-US" sz="800" b="1" dirty="0">
                          <a:solidFill>
                            <a:schemeClr val="tx1"/>
                          </a:solidFill>
                          <a:effectLst/>
                          <a:latin typeface="+mn-ea"/>
                          <a:ea typeface="+mn-ea"/>
                          <a:cs typeface="HG丸ｺﾞｼｯｸM-PRO"/>
                        </a:rPr>
                        <a:t>平均）</a:t>
                      </a:r>
                      <a:endParaRPr lang="ja-JP" altLang="en-US"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ja-JP" altLang="en-US"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cs typeface="HG丸ｺﾞｼｯｸM-PRO"/>
                        </a:rPr>
                        <a:t>350</a:t>
                      </a:r>
                      <a:r>
                        <a:rPr lang="ja-JP" altLang="en-US" sz="900" b="1" dirty="0">
                          <a:solidFill>
                            <a:schemeClr val="tx1"/>
                          </a:solidFill>
                          <a:effectLst/>
                          <a:latin typeface="+mn-ea"/>
                          <a:ea typeface="+mn-ea"/>
                          <a:cs typeface="HG丸ｺﾞｼｯｸM-PRO"/>
                        </a:rPr>
                        <a:t>ｇ以上</a:t>
                      </a:r>
                      <a:endParaRPr lang="ja-JP"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244758"/>
                  </a:ext>
                </a:extLst>
              </a:tr>
              <a:tr h="459510">
                <a:tc>
                  <a:txBody>
                    <a:bodyPr/>
                    <a:lstStyle/>
                    <a:p>
                      <a:pPr algn="ctr" fontAlgn="auto">
                        <a:lnSpc>
                          <a:spcPts val="1600"/>
                        </a:lnSpc>
                        <a:spcAft>
                          <a:spcPts val="0"/>
                        </a:spcAft>
                      </a:pPr>
                      <a:r>
                        <a:rPr lang="en-US" altLang="ja-JP" sz="1000" dirty="0">
                          <a:solidFill>
                            <a:schemeClr val="bg1"/>
                          </a:solidFill>
                          <a:effectLst/>
                          <a:latin typeface="+mn-ea"/>
                          <a:ea typeface="+mn-ea"/>
                          <a:cs typeface="HG丸ｺﾞｼｯｸM-PRO"/>
                        </a:rPr>
                        <a:t>5</a:t>
                      </a:r>
                      <a:endParaRPr lang="ja-JP" sz="10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食塩摂取量の減少（</a:t>
                      </a:r>
                      <a:r>
                        <a:rPr lang="en-US" altLang="ja-JP" sz="900" b="1" dirty="0">
                          <a:solidFill>
                            <a:schemeClr val="tx1"/>
                          </a:solidFill>
                          <a:effectLst/>
                          <a:latin typeface="+mn-ea"/>
                          <a:ea typeface="+mn-ea"/>
                        </a:rPr>
                        <a:t>20 </a:t>
                      </a:r>
                      <a:r>
                        <a:rPr lang="ja-JP" altLang="en-US" sz="900" b="1" dirty="0">
                          <a:solidFill>
                            <a:schemeClr val="tx1"/>
                          </a:solidFill>
                          <a:effectLst/>
                          <a:latin typeface="+mn-ea"/>
                          <a:ea typeface="+mn-ea"/>
                        </a:rPr>
                        <a:t>歳以上）</a:t>
                      </a:r>
                      <a:endParaRPr lang="en-US" altLang="ja-JP" sz="900" b="1" dirty="0">
                        <a:solidFill>
                          <a:schemeClr val="tx1"/>
                        </a:solidFill>
                        <a:effectLst/>
                        <a:latin typeface="+mn-ea"/>
                        <a:ea typeface="+mn-ea"/>
                      </a:endParaRPr>
                    </a:p>
                    <a:p>
                      <a:pPr algn="l" fontAlgn="auto">
                        <a:lnSpc>
                          <a:spcPts val="1600"/>
                        </a:lnSpc>
                        <a:spcAft>
                          <a:spcPts val="0"/>
                        </a:spcAft>
                      </a:pP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大阪府民の栄養・健康状況（国民健康・栄養調査から算出）</a:t>
                      </a:r>
                      <a:r>
                        <a:rPr lang="en-US" altLang="ja-JP" sz="9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cs typeface="HG丸ｺﾞｼｯｸM-PRO"/>
                        </a:rPr>
                        <a:t>9.7g</a:t>
                      </a:r>
                      <a:r>
                        <a:rPr lang="en-US" altLang="ja-JP" sz="800" b="1" dirty="0">
                          <a:solidFill>
                            <a:schemeClr val="tx1"/>
                          </a:solidFill>
                          <a:effectLst/>
                          <a:latin typeface="+mn-ea"/>
                          <a:ea typeface="+mn-ea"/>
                          <a:cs typeface="HG丸ｺﾞｼｯｸM-PRO"/>
                        </a:rPr>
                        <a:t>(H29-R1 </a:t>
                      </a:r>
                      <a:r>
                        <a:rPr lang="ja-JP" altLang="en-US" sz="800" b="1" dirty="0">
                          <a:solidFill>
                            <a:schemeClr val="tx1"/>
                          </a:solidFill>
                          <a:effectLst/>
                          <a:latin typeface="+mn-ea"/>
                          <a:ea typeface="+mn-ea"/>
                          <a:cs typeface="HG丸ｺﾞｼｯｸM-PRO"/>
                        </a:rPr>
                        <a:t>平均</a:t>
                      </a:r>
                      <a:r>
                        <a:rPr lang="en-US" altLang="ja-JP" sz="800" b="1" dirty="0">
                          <a:solidFill>
                            <a:schemeClr val="tx1"/>
                          </a:solidFill>
                          <a:effectLst/>
                          <a:latin typeface="+mn-ea"/>
                          <a:ea typeface="+mn-ea"/>
                          <a:cs typeface="HG丸ｺﾞｼｯｸM-PRO"/>
                        </a:rPr>
                        <a:t>)</a:t>
                      </a:r>
                      <a:endParaRPr lang="ja-JP" altLang="ja-JP"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ja-JP"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cs typeface="HG丸ｺﾞｼｯｸM-PRO"/>
                        </a:rPr>
                        <a:t>7</a:t>
                      </a:r>
                      <a:r>
                        <a:rPr lang="ja-JP" altLang="en-US" sz="900" b="1" dirty="0">
                          <a:solidFill>
                            <a:schemeClr val="tx1"/>
                          </a:solidFill>
                          <a:effectLst/>
                          <a:latin typeface="+mn-ea"/>
                          <a:ea typeface="+mn-ea"/>
                          <a:cs typeface="HG丸ｺﾞｼｯｸM-PRO"/>
                        </a:rPr>
                        <a:t>ｇ未満</a:t>
                      </a:r>
                      <a:endParaRPr lang="ja-JP"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47069"/>
                  </a:ext>
                </a:extLst>
              </a:tr>
              <a:tr h="789528">
                <a:tc>
                  <a:txBody>
                    <a:bodyPr/>
                    <a:lstStyle/>
                    <a:p>
                      <a:pPr algn="ctr" fontAlgn="auto">
                        <a:lnSpc>
                          <a:spcPts val="1600"/>
                        </a:lnSpc>
                        <a:spcAft>
                          <a:spcPts val="0"/>
                        </a:spcAft>
                      </a:pPr>
                      <a:r>
                        <a:rPr lang="en-US" altLang="ja-JP" sz="1000" dirty="0">
                          <a:solidFill>
                            <a:schemeClr val="bg1"/>
                          </a:solidFill>
                          <a:effectLst/>
                          <a:latin typeface="+mn-ea"/>
                          <a:ea typeface="+mn-ea"/>
                          <a:cs typeface="HG丸ｺﾞｼｯｸM-PRO"/>
                        </a:rPr>
                        <a:t>6</a:t>
                      </a:r>
                      <a:endParaRPr lang="ja-JP" sz="10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バランスのとれた食生活を実践する府民の割合の増加（主食・主菜・副菜を組み合わせた食事を</a:t>
                      </a:r>
                      <a:r>
                        <a:rPr lang="en-US" altLang="ja-JP" sz="900" b="1" dirty="0">
                          <a:solidFill>
                            <a:schemeClr val="tx1"/>
                          </a:solidFill>
                          <a:effectLst/>
                          <a:latin typeface="+mn-ea"/>
                          <a:ea typeface="+mn-ea"/>
                        </a:rPr>
                        <a:t>1</a:t>
                      </a:r>
                      <a:r>
                        <a:rPr lang="ja-JP" altLang="en-US" sz="900" b="1" dirty="0">
                          <a:solidFill>
                            <a:schemeClr val="tx1"/>
                          </a:solidFill>
                          <a:effectLst/>
                          <a:latin typeface="+mn-ea"/>
                          <a:ea typeface="+mn-ea"/>
                        </a:rPr>
                        <a:t>日</a:t>
                      </a:r>
                      <a:r>
                        <a:rPr lang="en-US" altLang="ja-JP" sz="900" b="1" dirty="0">
                          <a:solidFill>
                            <a:schemeClr val="tx1"/>
                          </a:solidFill>
                          <a:effectLst/>
                          <a:latin typeface="+mn-ea"/>
                          <a:ea typeface="+mn-ea"/>
                        </a:rPr>
                        <a:t>2</a:t>
                      </a:r>
                      <a:r>
                        <a:rPr lang="ja-JP" altLang="en-US" sz="900" b="1" dirty="0">
                          <a:solidFill>
                            <a:schemeClr val="tx1"/>
                          </a:solidFill>
                          <a:effectLst/>
                          <a:latin typeface="+mn-ea"/>
                          <a:ea typeface="+mn-ea"/>
                        </a:rPr>
                        <a:t>回以上ほぼ毎日食べている府民の割合）</a:t>
                      </a:r>
                      <a:endParaRPr lang="en-US" altLang="ja-JP" sz="900" b="1" dirty="0">
                        <a:solidFill>
                          <a:schemeClr val="tx1"/>
                        </a:solidFill>
                        <a:effectLst/>
                        <a:latin typeface="+mn-ea"/>
                        <a:ea typeface="+mn-ea"/>
                      </a:endParaRPr>
                    </a:p>
                    <a:p>
                      <a:pPr algn="l" fontAlgn="auto">
                        <a:lnSpc>
                          <a:spcPts val="1600"/>
                        </a:lnSpc>
                        <a:spcAft>
                          <a:spcPts val="0"/>
                        </a:spcAft>
                      </a:pP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大阪府健康づくり実態調査</a:t>
                      </a:r>
                      <a:r>
                        <a:rPr lang="en-US" altLang="ja-JP" sz="9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cs typeface="HG丸ｺﾞｼｯｸM-PRO"/>
                        </a:rPr>
                        <a:t>49.6</a:t>
                      </a:r>
                      <a:r>
                        <a:rPr lang="ja-JP" altLang="en-US" sz="900" b="1" dirty="0">
                          <a:solidFill>
                            <a:schemeClr val="tx1"/>
                          </a:solidFill>
                          <a:effectLst/>
                          <a:latin typeface="+mn-ea"/>
                          <a:ea typeface="+mn-ea"/>
                          <a:cs typeface="HG丸ｺﾞｼｯｸM-PRO"/>
                        </a:rPr>
                        <a:t>％</a:t>
                      </a:r>
                      <a:r>
                        <a:rPr lang="en-US" altLang="ja-JP" sz="800" b="1" dirty="0">
                          <a:solidFill>
                            <a:schemeClr val="tx1"/>
                          </a:solidFill>
                          <a:effectLst/>
                          <a:latin typeface="+mn-ea"/>
                          <a:ea typeface="+mn-ea"/>
                          <a:cs typeface="HG丸ｺﾞｼｯｸM-PRO"/>
                        </a:rPr>
                        <a:t>(R4)</a:t>
                      </a:r>
                      <a:endParaRPr lang="en-US" altLang="ja-JP"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cs typeface="HG丸ｺﾞｼｯｸM-PRO"/>
                        </a:rPr>
                        <a:t>45.9%(R7)</a:t>
                      </a:r>
                      <a:r>
                        <a:rPr lang="ja-JP" altLang="en-US" sz="900" b="0" dirty="0">
                          <a:solidFill>
                            <a:schemeClr val="tx1"/>
                          </a:solidFill>
                          <a:effectLst/>
                          <a:latin typeface="+mn-ea"/>
                          <a:ea typeface="+mn-ea"/>
                          <a:cs typeface="HG丸ｺﾞｼｯｸM-PRO"/>
                        </a:rPr>
                        <a:t> ［△］</a:t>
                      </a:r>
                      <a:endParaRPr lang="en-US" altLang="ja-JP"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cs typeface="HG丸ｺﾞｼｯｸM-PRO"/>
                        </a:rPr>
                        <a:t>60</a:t>
                      </a:r>
                      <a:r>
                        <a:rPr lang="ja-JP" altLang="en-US" sz="900" b="1" dirty="0">
                          <a:solidFill>
                            <a:schemeClr val="tx1"/>
                          </a:solidFill>
                          <a:effectLst/>
                          <a:latin typeface="+mn-ea"/>
                          <a:ea typeface="+mn-ea"/>
                          <a:cs typeface="HG丸ｺﾞｼｯｸM-PRO"/>
                        </a:rPr>
                        <a:t>％以上</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304140"/>
                  </a:ext>
                </a:extLst>
              </a:tr>
              <a:tr h="605540">
                <a:tc>
                  <a:txBody>
                    <a:bodyPr/>
                    <a:lstStyle/>
                    <a:p>
                      <a:pPr algn="ctr" fontAlgn="auto">
                        <a:lnSpc>
                          <a:spcPts val="1600"/>
                        </a:lnSpc>
                        <a:spcAft>
                          <a:spcPts val="0"/>
                        </a:spcAft>
                      </a:pPr>
                      <a:r>
                        <a:rPr lang="en-US" altLang="ja-JP" sz="1000" dirty="0">
                          <a:solidFill>
                            <a:schemeClr val="bg1"/>
                          </a:solidFill>
                          <a:effectLst/>
                          <a:latin typeface="+mn-ea"/>
                          <a:ea typeface="+mn-ea"/>
                          <a:cs typeface="HG丸ｺﾞｼｯｸM-PRO"/>
                        </a:rPr>
                        <a:t>7</a:t>
                      </a:r>
                      <a:endParaRPr lang="ja-JP" sz="10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適正体重を維持している者の増加　ＢＭＩ</a:t>
                      </a:r>
                      <a:r>
                        <a:rPr lang="en-US" altLang="ja-JP" sz="900" b="1" dirty="0">
                          <a:solidFill>
                            <a:schemeClr val="tx1"/>
                          </a:solidFill>
                          <a:effectLst/>
                          <a:latin typeface="+mn-ea"/>
                          <a:ea typeface="+mn-ea"/>
                        </a:rPr>
                        <a:t>18.5 </a:t>
                      </a:r>
                      <a:r>
                        <a:rPr lang="ja-JP" altLang="en-US" sz="900" b="1" dirty="0">
                          <a:solidFill>
                            <a:schemeClr val="tx1"/>
                          </a:solidFill>
                          <a:effectLst/>
                          <a:latin typeface="+mn-ea"/>
                          <a:ea typeface="+mn-ea"/>
                        </a:rPr>
                        <a:t>以上 </a:t>
                      </a:r>
                      <a:r>
                        <a:rPr lang="en-US" altLang="ja-JP" sz="900" b="1" dirty="0">
                          <a:solidFill>
                            <a:schemeClr val="tx1"/>
                          </a:solidFill>
                          <a:effectLst/>
                          <a:latin typeface="+mn-ea"/>
                          <a:ea typeface="+mn-ea"/>
                        </a:rPr>
                        <a:t>25 </a:t>
                      </a:r>
                      <a:r>
                        <a:rPr lang="ja-JP" altLang="en-US" sz="900" b="1" dirty="0">
                          <a:solidFill>
                            <a:schemeClr val="tx1"/>
                          </a:solidFill>
                          <a:effectLst/>
                          <a:latin typeface="+mn-ea"/>
                          <a:ea typeface="+mn-ea"/>
                        </a:rPr>
                        <a:t>未満（</a:t>
                      </a:r>
                      <a:r>
                        <a:rPr lang="en-US" altLang="ja-JP" sz="900" b="1" dirty="0">
                          <a:solidFill>
                            <a:schemeClr val="tx1"/>
                          </a:solidFill>
                          <a:effectLst/>
                          <a:latin typeface="+mn-ea"/>
                          <a:ea typeface="+mn-ea"/>
                        </a:rPr>
                        <a:t>65 </a:t>
                      </a:r>
                      <a:r>
                        <a:rPr lang="ja-JP" altLang="en-US" sz="900" b="1" dirty="0">
                          <a:solidFill>
                            <a:schemeClr val="tx1"/>
                          </a:solidFill>
                          <a:effectLst/>
                          <a:latin typeface="+mn-ea"/>
                          <a:ea typeface="+mn-ea"/>
                        </a:rPr>
                        <a:t>歳以上はＢＭＩ</a:t>
                      </a:r>
                      <a:r>
                        <a:rPr lang="en-US" altLang="ja-JP" sz="900" b="1" dirty="0">
                          <a:solidFill>
                            <a:schemeClr val="tx1"/>
                          </a:solidFill>
                          <a:effectLst/>
                          <a:latin typeface="+mn-ea"/>
                          <a:ea typeface="+mn-ea"/>
                        </a:rPr>
                        <a:t>20 </a:t>
                      </a:r>
                      <a:r>
                        <a:rPr lang="ja-JP" altLang="en-US" sz="900" b="1" dirty="0">
                          <a:solidFill>
                            <a:schemeClr val="tx1"/>
                          </a:solidFill>
                          <a:effectLst/>
                          <a:latin typeface="+mn-ea"/>
                          <a:ea typeface="+mn-ea"/>
                        </a:rPr>
                        <a:t>を超え </a:t>
                      </a:r>
                      <a:r>
                        <a:rPr lang="en-US" altLang="ja-JP" sz="900" b="1" dirty="0">
                          <a:solidFill>
                            <a:schemeClr val="tx1"/>
                          </a:solidFill>
                          <a:effectLst/>
                          <a:latin typeface="+mn-ea"/>
                          <a:ea typeface="+mn-ea"/>
                        </a:rPr>
                        <a:t>25 </a:t>
                      </a:r>
                      <a:r>
                        <a:rPr lang="ja-JP" altLang="en-US" sz="900" b="1" dirty="0">
                          <a:solidFill>
                            <a:schemeClr val="tx1"/>
                          </a:solidFill>
                          <a:effectLst/>
                          <a:latin typeface="+mn-ea"/>
                          <a:ea typeface="+mn-ea"/>
                        </a:rPr>
                        <a:t>未満）の者の割合</a:t>
                      </a: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大阪府健康づくり実態調査</a:t>
                      </a:r>
                      <a:r>
                        <a:rPr lang="en-US" altLang="ja-JP" sz="9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cs typeface="HG丸ｺﾞｼｯｸM-PRO"/>
                        </a:rPr>
                        <a:t>63.9</a:t>
                      </a:r>
                      <a:r>
                        <a:rPr lang="ja-JP" altLang="en-US" sz="900" b="1" dirty="0">
                          <a:solidFill>
                            <a:schemeClr val="tx1"/>
                          </a:solidFill>
                          <a:effectLst/>
                          <a:latin typeface="+mn-ea"/>
                          <a:ea typeface="+mn-ea"/>
                          <a:cs typeface="HG丸ｺﾞｼｯｸM-PRO"/>
                        </a:rPr>
                        <a:t>％</a:t>
                      </a:r>
                      <a:r>
                        <a:rPr lang="en-US" altLang="ja-JP" sz="800" b="1" dirty="0">
                          <a:solidFill>
                            <a:schemeClr val="tx1"/>
                          </a:solidFill>
                          <a:effectLst/>
                          <a:latin typeface="+mn-ea"/>
                          <a:ea typeface="+mn-ea"/>
                          <a:cs typeface="HG丸ｺﾞｼｯｸM-PRO"/>
                        </a:rPr>
                        <a:t>(R4)</a:t>
                      </a:r>
                      <a:endParaRPr lang="ja-JP" altLang="ja-JP"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cs typeface="HG丸ｺﾞｼｯｸM-PRO"/>
                        </a:rPr>
                        <a:t>67.2</a:t>
                      </a:r>
                      <a:r>
                        <a:rPr lang="ja-JP" altLang="en-US" sz="900" b="1" dirty="0">
                          <a:solidFill>
                            <a:schemeClr val="tx1"/>
                          </a:solidFill>
                          <a:effectLst/>
                          <a:latin typeface="+mn-ea"/>
                          <a:ea typeface="+mn-ea"/>
                          <a:cs typeface="HG丸ｺﾞｼｯｸM-PRO"/>
                        </a:rPr>
                        <a:t>％</a:t>
                      </a:r>
                      <a:r>
                        <a:rPr lang="en-US" altLang="ja-JP" sz="800" b="1" dirty="0">
                          <a:solidFill>
                            <a:schemeClr val="tx1"/>
                          </a:solidFill>
                          <a:effectLst/>
                          <a:latin typeface="+mn-ea"/>
                          <a:ea typeface="+mn-ea"/>
                          <a:cs typeface="HG丸ｺﾞｼｯｸM-PRO"/>
                        </a:rPr>
                        <a:t>(R7)</a:t>
                      </a:r>
                      <a:r>
                        <a:rPr lang="ja-JP" altLang="en-US" sz="900" b="0" dirty="0">
                          <a:solidFill>
                            <a:schemeClr val="tx1"/>
                          </a:solidFill>
                          <a:effectLst/>
                          <a:latin typeface="+mn-ea"/>
                          <a:ea typeface="+mn-ea"/>
                          <a:cs typeface="HG丸ｺﾞｼｯｸM-PRO"/>
                        </a:rPr>
                        <a:t>［〇］</a:t>
                      </a:r>
                      <a:endParaRPr lang="en-US" altLang="ja-JP"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cs typeface="HG丸ｺﾞｼｯｸM-PRO"/>
                        </a:rPr>
                        <a:t>70</a:t>
                      </a:r>
                      <a:r>
                        <a:rPr lang="ja-JP" altLang="en-US" sz="900" b="1" dirty="0">
                          <a:solidFill>
                            <a:schemeClr val="tx1"/>
                          </a:solidFill>
                          <a:effectLst/>
                          <a:latin typeface="+mn-ea"/>
                          <a:ea typeface="+mn-ea"/>
                          <a:cs typeface="HG丸ｺﾞｼｯｸM-PRO"/>
                        </a:rPr>
                        <a:t>％</a:t>
                      </a:r>
                      <a:endParaRPr lang="ja-JP"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103749"/>
                  </a:ext>
                </a:extLst>
              </a:tr>
              <a:tr h="363418">
                <a:tc rowSpan="2">
                  <a:txBody>
                    <a:bodyPr/>
                    <a:lstStyle/>
                    <a:p>
                      <a:pPr algn="ctr" fontAlgn="auto">
                        <a:lnSpc>
                          <a:spcPts val="1600"/>
                        </a:lnSpc>
                        <a:spcAft>
                          <a:spcPts val="0"/>
                        </a:spcAft>
                      </a:pPr>
                      <a:r>
                        <a:rPr lang="en-US" altLang="ja-JP" sz="1000" dirty="0">
                          <a:solidFill>
                            <a:schemeClr val="bg1"/>
                          </a:solidFill>
                          <a:effectLst/>
                          <a:latin typeface="+mn-ea"/>
                          <a:ea typeface="+mn-ea"/>
                          <a:cs typeface="HG丸ｺﾞｼｯｸM-PRO"/>
                        </a:rPr>
                        <a:t>8</a:t>
                      </a:r>
                      <a:endParaRPr lang="ja-JP" sz="10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900" b="1" dirty="0">
                          <a:solidFill>
                            <a:schemeClr val="tx1"/>
                          </a:solidFill>
                          <a:effectLst/>
                          <a:latin typeface="+mn-ea"/>
                          <a:ea typeface="+mn-ea"/>
                        </a:rPr>
                        <a:t>児童・生徒における肥満傾向児の減少（男性 </a:t>
                      </a:r>
                      <a:r>
                        <a:rPr lang="en-US" altLang="ja-JP" sz="900" b="1" dirty="0">
                          <a:solidFill>
                            <a:schemeClr val="tx1"/>
                          </a:solidFill>
                          <a:effectLst/>
                          <a:latin typeface="+mn-ea"/>
                          <a:ea typeface="+mn-ea"/>
                        </a:rPr>
                        <a:t>10 </a:t>
                      </a:r>
                      <a:r>
                        <a:rPr lang="ja-JP" altLang="en-US" sz="900" b="1" dirty="0">
                          <a:solidFill>
                            <a:schemeClr val="tx1"/>
                          </a:solidFill>
                          <a:effectLst/>
                          <a:latin typeface="+mn-ea"/>
                          <a:ea typeface="+mn-ea"/>
                        </a:rPr>
                        <a:t>歳）</a:t>
                      </a: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学校保健統計調査</a:t>
                      </a:r>
                      <a:r>
                        <a:rPr lang="en-US" altLang="ja-JP" sz="9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cs typeface="HG丸ｺﾞｼｯｸM-PRO"/>
                        </a:rPr>
                        <a:t>10.75</a:t>
                      </a:r>
                      <a:r>
                        <a:rPr lang="ja-JP" altLang="en-US" sz="900" b="1" dirty="0">
                          <a:solidFill>
                            <a:schemeClr val="tx1"/>
                          </a:solidFill>
                          <a:effectLst/>
                          <a:latin typeface="+mn-ea"/>
                          <a:ea typeface="+mn-ea"/>
                          <a:cs typeface="HG丸ｺﾞｼｯｸM-PRO"/>
                        </a:rPr>
                        <a:t>％</a:t>
                      </a:r>
                      <a:r>
                        <a:rPr lang="en-US" altLang="ja-JP" sz="800" b="1" dirty="0">
                          <a:solidFill>
                            <a:schemeClr val="tx1"/>
                          </a:solidFill>
                          <a:effectLst/>
                          <a:latin typeface="+mn-ea"/>
                          <a:ea typeface="+mn-ea"/>
                          <a:cs typeface="HG丸ｺﾞｼｯｸM-PRO"/>
                        </a:rPr>
                        <a:t>(R4)</a:t>
                      </a:r>
                      <a:endParaRPr lang="en-US" altLang="ja-JP"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cs typeface="HG丸ｺﾞｼｯｸM-PRO"/>
                        </a:rPr>
                        <a:t>14.26</a:t>
                      </a:r>
                      <a:r>
                        <a:rPr lang="ja-JP" altLang="en-US" sz="900" b="1" dirty="0">
                          <a:solidFill>
                            <a:schemeClr val="tx1"/>
                          </a:solidFill>
                          <a:effectLst/>
                          <a:latin typeface="+mn-ea"/>
                          <a:ea typeface="+mn-ea"/>
                          <a:cs typeface="HG丸ｺﾞｼｯｸM-PRO"/>
                        </a:rPr>
                        <a:t>％</a:t>
                      </a:r>
                      <a:r>
                        <a:rPr lang="en-US" altLang="ja-JP" sz="900" b="1" dirty="0">
                          <a:solidFill>
                            <a:schemeClr val="tx1"/>
                          </a:solidFill>
                          <a:effectLst/>
                          <a:latin typeface="+mn-ea"/>
                          <a:ea typeface="+mn-ea"/>
                          <a:cs typeface="HG丸ｺﾞｼｯｸM-PRO"/>
                        </a:rPr>
                        <a:t>(R7)</a:t>
                      </a:r>
                      <a:r>
                        <a:rPr lang="ja-JP" altLang="en-US" sz="900" b="0" dirty="0">
                          <a:solidFill>
                            <a:schemeClr val="tx1"/>
                          </a:solidFill>
                          <a:effectLst/>
                          <a:latin typeface="+mn-ea"/>
                          <a:ea typeface="+mn-ea"/>
                          <a:cs typeface="HG丸ｺﾞｼｯｸM-PRO"/>
                        </a:rPr>
                        <a:t>［△］</a:t>
                      </a:r>
                      <a:endParaRPr lang="en-US" altLang="ja-JP" sz="900" b="0"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900" b="1" dirty="0">
                          <a:solidFill>
                            <a:schemeClr val="tx1"/>
                          </a:solidFill>
                          <a:effectLst/>
                          <a:latin typeface="+mn-ea"/>
                          <a:ea typeface="+mn-ea"/>
                          <a:cs typeface="HG丸ｺﾞｼｯｸM-PRO"/>
                        </a:rPr>
                        <a:t>減少</a:t>
                      </a:r>
                      <a:endParaRPr lang="ja-JP"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2787325"/>
                  </a:ext>
                </a:extLst>
              </a:tr>
              <a:tr h="363418">
                <a:tc vMerge="1">
                  <a:txBody>
                    <a:bodyPr/>
                    <a:lstStyle/>
                    <a:p>
                      <a:pPr algn="ctr" fontAlgn="auto">
                        <a:lnSpc>
                          <a:spcPts val="1600"/>
                        </a:lnSpc>
                        <a:spcAft>
                          <a:spcPts val="0"/>
                        </a:spcAft>
                      </a:pP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児童・生徒における肥満傾向児の減少（女性 </a:t>
                      </a:r>
                      <a:r>
                        <a:rPr lang="en-US" altLang="ja-JP" sz="900" b="1" dirty="0">
                          <a:solidFill>
                            <a:schemeClr val="tx1"/>
                          </a:solidFill>
                          <a:effectLst/>
                          <a:latin typeface="+mn-ea"/>
                          <a:ea typeface="+mn-ea"/>
                        </a:rPr>
                        <a:t>10 </a:t>
                      </a:r>
                      <a:r>
                        <a:rPr lang="ja-JP" altLang="en-US" sz="900" b="1" dirty="0">
                          <a:solidFill>
                            <a:schemeClr val="tx1"/>
                          </a:solidFill>
                          <a:effectLst/>
                          <a:latin typeface="+mn-ea"/>
                          <a:ea typeface="+mn-ea"/>
                        </a:rPr>
                        <a:t>歳）</a:t>
                      </a: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学校保健統計調査</a:t>
                      </a:r>
                      <a:r>
                        <a:rPr lang="en-US" altLang="ja-JP" sz="9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cs typeface="HG丸ｺﾞｼｯｸM-PRO"/>
                        </a:rPr>
                        <a:t>10.11</a:t>
                      </a:r>
                      <a:r>
                        <a:rPr lang="ja-JP" altLang="en-US" sz="900" b="1" dirty="0">
                          <a:solidFill>
                            <a:schemeClr val="tx1"/>
                          </a:solidFill>
                          <a:effectLst/>
                          <a:latin typeface="+mn-ea"/>
                          <a:ea typeface="+mn-ea"/>
                          <a:cs typeface="HG丸ｺﾞｼｯｸM-PRO"/>
                        </a:rPr>
                        <a:t>％</a:t>
                      </a:r>
                      <a:r>
                        <a:rPr lang="en-US" altLang="ja-JP" sz="800" b="1" dirty="0">
                          <a:solidFill>
                            <a:schemeClr val="tx1"/>
                          </a:solidFill>
                          <a:effectLst/>
                          <a:latin typeface="+mn-ea"/>
                          <a:ea typeface="+mn-ea"/>
                          <a:cs typeface="HG丸ｺﾞｼｯｸM-PRO"/>
                        </a:rPr>
                        <a:t>(R4)</a:t>
                      </a:r>
                      <a:endParaRPr lang="ja-JP" altLang="ja-JP"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cs typeface="HG丸ｺﾞｼｯｸM-PRO"/>
                        </a:rPr>
                        <a:t>10.35</a:t>
                      </a:r>
                      <a:r>
                        <a:rPr lang="ja-JP" altLang="en-US" sz="900" b="1" dirty="0">
                          <a:solidFill>
                            <a:schemeClr val="tx1"/>
                          </a:solidFill>
                          <a:effectLst/>
                          <a:latin typeface="+mn-ea"/>
                          <a:ea typeface="+mn-ea"/>
                          <a:cs typeface="HG丸ｺﾞｼｯｸM-PRO"/>
                        </a:rPr>
                        <a:t>％</a:t>
                      </a:r>
                      <a:r>
                        <a:rPr lang="en-US" altLang="ja-JP" sz="900" b="1" dirty="0">
                          <a:solidFill>
                            <a:schemeClr val="tx1"/>
                          </a:solidFill>
                          <a:effectLst/>
                          <a:latin typeface="+mn-ea"/>
                          <a:ea typeface="+mn-ea"/>
                          <a:cs typeface="HG丸ｺﾞｼｯｸM-PRO"/>
                        </a:rPr>
                        <a:t>(R7)</a:t>
                      </a:r>
                      <a:r>
                        <a:rPr lang="ja-JP" altLang="en-US" sz="900" b="0" dirty="0">
                          <a:solidFill>
                            <a:schemeClr val="tx1"/>
                          </a:solidFill>
                          <a:effectLst/>
                          <a:latin typeface="+mn-ea"/>
                          <a:ea typeface="+mn-ea"/>
                          <a:cs typeface="HG丸ｺﾞｼｯｸM-PRO"/>
                        </a:rPr>
                        <a:t>［△］</a:t>
                      </a:r>
                      <a:endParaRPr lang="en-US" altLang="ja-JP" sz="900" b="0"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900" b="1" dirty="0">
                          <a:solidFill>
                            <a:schemeClr val="tx1"/>
                          </a:solidFill>
                          <a:effectLst/>
                          <a:latin typeface="+mn-ea"/>
                          <a:ea typeface="+mn-ea"/>
                          <a:cs typeface="HG丸ｺﾞｼｯｸM-PRO"/>
                        </a:rPr>
                        <a:t>減少</a:t>
                      </a:r>
                      <a:endParaRPr lang="ja-JP"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0242033"/>
                  </a:ext>
                </a:extLst>
              </a:tr>
            </a:tbl>
          </a:graphicData>
        </a:graphic>
      </p:graphicFrame>
      <p:sp>
        <p:nvSpPr>
          <p:cNvPr id="16" name="角丸四角形 15"/>
          <p:cNvSpPr/>
          <p:nvPr/>
        </p:nvSpPr>
        <p:spPr>
          <a:xfrm>
            <a:off x="357909" y="1539729"/>
            <a:ext cx="9165504" cy="5106604"/>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0" name="角丸四角形 19"/>
          <p:cNvSpPr/>
          <p:nvPr/>
        </p:nvSpPr>
        <p:spPr>
          <a:xfrm>
            <a:off x="336405" y="1037216"/>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1" name="角丸四角形 20"/>
          <p:cNvSpPr/>
          <p:nvPr/>
        </p:nvSpPr>
        <p:spPr>
          <a:xfrm>
            <a:off x="2465258" y="1028705"/>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健康的な食生活を実践します ～朝ごはん・野菜をしっかり食べましょう～ </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14</a:t>
            </a:fld>
            <a:endParaRPr kumimoji="1" lang="ja-JP" altLang="en-US"/>
          </a:p>
        </p:txBody>
      </p:sp>
      <p:pic>
        <p:nvPicPr>
          <p:cNvPr id="22" name="図 2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23" name="角丸四角形 47">
            <a:extLst>
              <a:ext uri="{FF2B5EF4-FFF2-40B4-BE49-F238E27FC236}">
                <a16:creationId xmlns:a16="http://schemas.microsoft.com/office/drawing/2014/main" id="{5A73EA8D-8B34-458F-A9BA-BD3D36F04CD4}"/>
              </a:ext>
            </a:extLst>
          </p:cNvPr>
          <p:cNvSpPr/>
          <p:nvPr/>
        </p:nvSpPr>
        <p:spPr>
          <a:xfrm>
            <a:off x="6122368" y="2324751"/>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4899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565998876"/>
              </p:ext>
            </p:extLst>
          </p:nvPr>
        </p:nvGraphicFramePr>
        <p:xfrm>
          <a:off x="468793" y="1340168"/>
          <a:ext cx="9054620" cy="5272773"/>
        </p:xfrm>
        <a:graphic>
          <a:graphicData uri="http://schemas.openxmlformats.org/drawingml/2006/table">
            <a:tbl>
              <a:tblPr firstRow="1" bandRow="1">
                <a:tableStyleId>{5C22544A-7EE6-4342-B048-85BDC9FD1C3A}</a:tableStyleId>
              </a:tblPr>
              <a:tblGrid>
                <a:gridCol w="1022296">
                  <a:extLst>
                    <a:ext uri="{9D8B030D-6E8A-4147-A177-3AD203B41FA5}">
                      <a16:colId xmlns:a16="http://schemas.microsoft.com/office/drawing/2014/main" val="528851062"/>
                    </a:ext>
                  </a:extLst>
                </a:gridCol>
                <a:gridCol w="8032324">
                  <a:extLst>
                    <a:ext uri="{9D8B030D-6E8A-4147-A177-3AD203B41FA5}">
                      <a16:colId xmlns:a16="http://schemas.microsoft.com/office/drawing/2014/main" val="89849022"/>
                    </a:ext>
                  </a:extLst>
                </a:gridCol>
              </a:tblGrid>
              <a:tr h="5272773">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gn="r">
                        <a:lnSpc>
                          <a:spcPct val="100000"/>
                        </a:lnSpc>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地域における栄養相談への支援、栄養管理の質の向上</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■大阪府栄養士会による無料栄養相談の実施</a:t>
                      </a:r>
                      <a:r>
                        <a:rPr kumimoji="1" lang="en-US" altLang="ja-JP" sz="1100" b="0" baseline="0" dirty="0">
                          <a:solidFill>
                            <a:schemeClr val="tx1"/>
                          </a:solidFill>
                          <a:latin typeface="+mn-ea"/>
                          <a:ea typeface="+mn-ea"/>
                        </a:rPr>
                        <a:t>【27</a:t>
                      </a:r>
                      <a:r>
                        <a:rPr kumimoji="1" lang="ja-JP" altLang="en-US" sz="1100" b="0" baseline="0" dirty="0">
                          <a:solidFill>
                            <a:schemeClr val="tx1"/>
                          </a:solidFill>
                          <a:latin typeface="+mn-ea"/>
                          <a:ea typeface="+mn-ea"/>
                        </a:rPr>
                        <a:t>件</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■栄養ケア・ステーション等の整備・拡大</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栄養ケア・ステーション登録栄養士数</a:t>
                      </a:r>
                      <a:r>
                        <a:rPr kumimoji="1" lang="en-US" altLang="ja-JP" sz="1100" b="0" baseline="0" dirty="0">
                          <a:solidFill>
                            <a:schemeClr val="tx1"/>
                          </a:solidFill>
                          <a:latin typeface="+mn-ea"/>
                          <a:ea typeface="+mn-ea"/>
                        </a:rPr>
                        <a:t>271</a:t>
                      </a:r>
                      <a:r>
                        <a:rPr kumimoji="1" lang="ja-JP" altLang="en-US" sz="1100" b="0" baseline="0" dirty="0">
                          <a:solidFill>
                            <a:schemeClr val="tx1"/>
                          </a:solidFill>
                          <a:latin typeface="+mn-ea"/>
                          <a:ea typeface="+mn-ea"/>
                        </a:rPr>
                        <a:t>人、日本栄養士会認定栄養ケア・ステーション</a:t>
                      </a:r>
                      <a:r>
                        <a:rPr kumimoji="1" lang="en-US" altLang="ja-JP" sz="1100" b="0" baseline="0" dirty="0">
                          <a:solidFill>
                            <a:schemeClr val="tx1"/>
                          </a:solidFill>
                          <a:latin typeface="+mn-ea"/>
                          <a:ea typeface="+mn-ea"/>
                        </a:rPr>
                        <a:t>26</a:t>
                      </a:r>
                      <a:r>
                        <a:rPr kumimoji="1" lang="ja-JP" altLang="en-US" sz="1100" b="0" baseline="0" dirty="0">
                          <a:solidFill>
                            <a:schemeClr val="tx1"/>
                          </a:solidFill>
                          <a:latin typeface="+mn-ea"/>
                          <a:ea typeface="+mn-ea"/>
                        </a:rPr>
                        <a:t>団体、大阪府栄養士会登録栄養ケアチーム</a:t>
                      </a:r>
                      <a:r>
                        <a:rPr kumimoji="1" lang="en-US" altLang="ja-JP" sz="1100" b="0" baseline="0" dirty="0">
                          <a:solidFill>
                            <a:schemeClr val="tx1"/>
                          </a:solidFill>
                          <a:latin typeface="+mn-ea"/>
                          <a:ea typeface="+mn-ea"/>
                        </a:rPr>
                        <a:t>15</a:t>
                      </a:r>
                      <a:r>
                        <a:rPr kumimoji="1" lang="ja-JP" altLang="en-US" sz="1100" b="0" baseline="0" dirty="0">
                          <a:solidFill>
                            <a:schemeClr val="tx1"/>
                          </a:solidFill>
                          <a:latin typeface="+mn-ea"/>
                          <a:ea typeface="+mn-ea"/>
                        </a:rPr>
                        <a:t>団体</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■保健所における特定給食施設指導において、学校・企業での</a:t>
                      </a:r>
                      <a:r>
                        <a:rPr kumimoji="1" lang="en-US" altLang="ja-JP" sz="1100" b="0" baseline="0" dirty="0">
                          <a:solidFill>
                            <a:schemeClr val="tx1"/>
                          </a:solidFill>
                          <a:latin typeface="+mn-ea"/>
                          <a:ea typeface="+mn-ea"/>
                        </a:rPr>
                        <a:t>V.O.S.</a:t>
                      </a:r>
                      <a:r>
                        <a:rPr kumimoji="1" lang="ja-JP" altLang="en-US" sz="1100" b="0" baseline="0" dirty="0">
                          <a:solidFill>
                            <a:schemeClr val="tx1"/>
                          </a:solidFill>
                          <a:latin typeface="+mn-ea"/>
                          <a:ea typeface="+mn-ea"/>
                        </a:rPr>
                        <a:t>の提供推進</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aseline="0" dirty="0">
                          <a:solidFill>
                            <a:schemeClr val="tx1"/>
                          </a:solidFill>
                          <a:latin typeface="+mn-ea"/>
                          <a:ea typeface="+mn-ea"/>
                        </a:rPr>
                        <a:t>■</a:t>
                      </a:r>
                      <a:r>
                        <a:rPr kumimoji="1" lang="ja-JP" altLang="en-US" sz="1100" b="0" baseline="0" dirty="0">
                          <a:solidFill>
                            <a:schemeClr val="tx1"/>
                          </a:solidFill>
                          <a:latin typeface="+mn-ea"/>
                          <a:ea typeface="+mn-ea"/>
                        </a:rPr>
                        <a:t>特定給食施設等を対象にオンデマンド講演会を開催</a:t>
                      </a:r>
                      <a:r>
                        <a:rPr kumimoji="1" lang="en-US" altLang="ja-JP" sz="1100" b="0" baseline="0" dirty="0">
                          <a:solidFill>
                            <a:schemeClr val="tx1"/>
                          </a:solidFill>
                          <a:latin typeface="+mn-ea"/>
                          <a:ea typeface="+mn-ea"/>
                        </a:rPr>
                        <a:t>【12~1</a:t>
                      </a:r>
                      <a:r>
                        <a:rPr kumimoji="1" lang="ja-JP" altLang="en-US" sz="1100" b="0" baseline="0" dirty="0">
                          <a:solidFill>
                            <a:schemeClr val="tx1"/>
                          </a:solidFill>
                          <a:latin typeface="+mn-ea"/>
                          <a:ea typeface="+mn-ea"/>
                        </a:rPr>
                        <a:t>月</a:t>
                      </a:r>
                      <a:r>
                        <a:rPr kumimoji="1" lang="en-US" altLang="ja-JP" sz="1100" b="0" baseline="0" dirty="0">
                          <a:solidFill>
                            <a:schemeClr val="tx1"/>
                          </a:solidFill>
                          <a:latin typeface="+mn-ea"/>
                          <a:ea typeface="+mn-ea"/>
                        </a:rPr>
                        <a:t> </a:t>
                      </a:r>
                      <a:r>
                        <a:rPr kumimoji="1" lang="ja-JP" altLang="en-US" sz="1100" b="0" baseline="0" dirty="0">
                          <a:solidFill>
                            <a:schemeClr val="tx1"/>
                          </a:solidFill>
                          <a:latin typeface="+mn-ea"/>
                          <a:ea typeface="+mn-ea"/>
                        </a:rPr>
                        <a:t>視聴回数</a:t>
                      </a:r>
                      <a:r>
                        <a:rPr kumimoji="1" lang="en-US" altLang="ja-JP" sz="1100" b="0" baseline="0" dirty="0">
                          <a:solidFill>
                            <a:schemeClr val="tx1"/>
                          </a:solidFill>
                          <a:latin typeface="+mn-ea"/>
                          <a:ea typeface="+mn-ea"/>
                        </a:rPr>
                        <a:t>3,855</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a:t>
                      </a:r>
                    </a:p>
                    <a:p>
                      <a:pPr marL="174625" indent="-174625">
                        <a:lnSpc>
                          <a:spcPct val="100000"/>
                        </a:lnSpc>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学校等における取組み</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■コンビニエンスストアと協力し、店内での子ども食堂において、子どもとその保護者を対象とした栄養・歯科に関する食育体験と講話を実施</a:t>
                      </a:r>
                      <a:r>
                        <a:rPr kumimoji="1" lang="en-US" altLang="ja-JP" sz="1100" b="0" baseline="0" dirty="0">
                          <a:solidFill>
                            <a:schemeClr val="tx1"/>
                          </a:solidFill>
                          <a:latin typeface="+mn-ea"/>
                          <a:ea typeface="+mn-ea"/>
                        </a:rPr>
                        <a:t>【4</a:t>
                      </a:r>
                      <a:r>
                        <a:rPr kumimoji="1" lang="ja-JP" altLang="en-US" sz="1100" b="0" baseline="0" dirty="0">
                          <a:solidFill>
                            <a:schemeClr val="tx1"/>
                          </a:solidFill>
                          <a:latin typeface="+mn-ea"/>
                          <a:ea typeface="+mn-ea"/>
                        </a:rPr>
                        <a:t>か所・</a:t>
                      </a:r>
                      <a:r>
                        <a:rPr kumimoji="1" lang="en-US" altLang="ja-JP" sz="1100" b="0" baseline="0" dirty="0">
                          <a:solidFill>
                            <a:schemeClr val="tx1"/>
                          </a:solidFill>
                          <a:latin typeface="+mn-ea"/>
                          <a:ea typeface="+mn-ea"/>
                        </a:rPr>
                        <a:t>43</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府内小中学校を中心に連携ポスターを配布し、朝食摂取を呼びかけるキャンペーンを実施（約</a:t>
                      </a:r>
                      <a:r>
                        <a:rPr kumimoji="1" lang="en-US" altLang="ja-JP" sz="1100" b="1" baseline="0" dirty="0">
                          <a:solidFill>
                            <a:schemeClr val="tx1"/>
                          </a:solidFill>
                          <a:latin typeface="+mn-ea"/>
                          <a:ea typeface="+mn-ea"/>
                        </a:rPr>
                        <a:t>1500</a:t>
                      </a:r>
                      <a:r>
                        <a:rPr kumimoji="1" lang="ja-JP" altLang="en-US" sz="1100" b="1" baseline="0" dirty="0">
                          <a:solidFill>
                            <a:schemeClr val="tx1"/>
                          </a:solidFill>
                          <a:latin typeface="+mn-ea"/>
                          <a:ea typeface="+mn-ea"/>
                        </a:rPr>
                        <a:t>校）</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■各市町村立学校・府立学校勤務の指導栄養教諭・栄養教諭等の代表者を対象に個別的な相談指導の研修を実施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a:t>
                      </a:r>
                      <a:r>
                        <a:rPr kumimoji="1" lang="en-US" altLang="zh-TW" sz="1100" b="0" baseline="0" dirty="0">
                          <a:solidFill>
                            <a:schemeClr val="tx1"/>
                          </a:solidFill>
                          <a:latin typeface="+mn-ea"/>
                          <a:ea typeface="+mn-ea"/>
                        </a:rPr>
                        <a:t>【</a:t>
                      </a:r>
                      <a:r>
                        <a:rPr kumimoji="1" lang="en-US" altLang="ja-JP" sz="1100" b="0" baseline="0" dirty="0">
                          <a:solidFill>
                            <a:schemeClr val="tx1"/>
                          </a:solidFill>
                          <a:latin typeface="+mn-ea"/>
                          <a:ea typeface="+mn-ea"/>
                        </a:rPr>
                        <a:t>6/3</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11/10</a:t>
                      </a:r>
                      <a:r>
                        <a:rPr kumimoji="1" lang="ja-JP" altLang="en-US" sz="1100" b="0" baseline="0" dirty="0">
                          <a:solidFill>
                            <a:schemeClr val="tx1"/>
                          </a:solidFill>
                          <a:latin typeface="+mn-ea"/>
                          <a:ea typeface="+mn-ea"/>
                        </a:rPr>
                        <a:t>・各</a:t>
                      </a:r>
                      <a:r>
                        <a:rPr kumimoji="1" lang="en-US" altLang="ja-JP" sz="1100" b="0" baseline="0" dirty="0">
                          <a:solidFill>
                            <a:schemeClr val="tx1"/>
                          </a:solidFill>
                          <a:latin typeface="+mn-ea"/>
                          <a:ea typeface="+mn-ea"/>
                        </a:rPr>
                        <a:t>73</a:t>
                      </a:r>
                      <a:r>
                        <a:rPr kumimoji="1" lang="ja-JP" altLang="en-US" sz="1100" b="0" baseline="0" dirty="0">
                          <a:solidFill>
                            <a:schemeClr val="tx1"/>
                          </a:solidFill>
                          <a:latin typeface="+mn-ea"/>
                          <a:ea typeface="+mn-ea"/>
                        </a:rPr>
                        <a:t>人</a:t>
                      </a:r>
                      <a:r>
                        <a:rPr kumimoji="1" lang="en-US" altLang="zh-TW"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■政令市を除く、小・中学校及び義務教育学校、府立学校の管理職、共同調理場長を対象に衛生管理・食物アレルギー対応・個別的な相談指導のオンデマンド研修を実施</a:t>
                      </a:r>
                      <a:r>
                        <a:rPr kumimoji="1" lang="en-US" altLang="ja-JP" sz="1100" b="0" baseline="0" dirty="0">
                          <a:solidFill>
                            <a:schemeClr val="tx1"/>
                          </a:solidFill>
                          <a:latin typeface="+mn-ea"/>
                          <a:ea typeface="+mn-ea"/>
                        </a:rPr>
                        <a:t>【</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7/28</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9/5</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開催、</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906</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■保育所・認定こども園の食事提供に関する参考資料として、「食事プロセス</a:t>
                      </a:r>
                      <a:r>
                        <a:rPr kumimoji="1" lang="en-US" altLang="ja-JP" sz="1100" b="0" baseline="0" dirty="0">
                          <a:solidFill>
                            <a:schemeClr val="tx1"/>
                          </a:solidFill>
                          <a:latin typeface="+mn-ea"/>
                          <a:ea typeface="+mn-ea"/>
                        </a:rPr>
                        <a:t>PDCA</a:t>
                      </a:r>
                      <a:r>
                        <a:rPr kumimoji="1" lang="ja-JP" altLang="en-US" sz="1100" b="0" baseline="0" dirty="0">
                          <a:solidFill>
                            <a:schemeClr val="tx1"/>
                          </a:solidFill>
                          <a:latin typeface="+mn-ea"/>
                          <a:ea typeface="+mn-ea"/>
                        </a:rPr>
                        <a:t>」をホームページに掲載し普及啓発を実施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■児童福祉施設に勤務する職員（栄養士・調理員等）や児童福祉行政を担当する関係者を対象とし、施設での食事提供にかかる取組推進をテーマに、オンデマンド研修を実施</a:t>
                      </a:r>
                      <a:r>
                        <a:rPr kumimoji="1" lang="en-US" altLang="ja-JP" sz="1100" b="0" baseline="0" dirty="0">
                          <a:solidFill>
                            <a:schemeClr val="tx1"/>
                          </a:solidFill>
                          <a:latin typeface="+mn-ea"/>
                          <a:ea typeface="+mn-ea"/>
                        </a:rPr>
                        <a:t>【9/16</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11/17</a:t>
                      </a:r>
                      <a:r>
                        <a:rPr kumimoji="1" lang="ja-JP" altLang="en-US" sz="1100" b="0" baseline="0" dirty="0">
                          <a:solidFill>
                            <a:schemeClr val="tx1"/>
                          </a:solidFill>
                          <a:latin typeface="+mn-ea"/>
                          <a:ea typeface="+mn-ea"/>
                        </a:rPr>
                        <a:t>開催、視聴回数</a:t>
                      </a:r>
                      <a:r>
                        <a:rPr kumimoji="1" lang="en-US" altLang="ja-JP" sz="1100" b="0" baseline="0" dirty="0">
                          <a:solidFill>
                            <a:schemeClr val="tx1"/>
                          </a:solidFill>
                          <a:latin typeface="+mn-ea"/>
                          <a:ea typeface="+mn-ea"/>
                        </a:rPr>
                        <a:t>1,719</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「おおさか</a:t>
                      </a:r>
                      <a:r>
                        <a:rPr kumimoji="1" lang="en-US" altLang="ja-JP" sz="1100" b="1" baseline="0" dirty="0">
                          <a:solidFill>
                            <a:schemeClr val="tx1"/>
                          </a:solidFill>
                          <a:latin typeface="+mn-ea"/>
                          <a:ea typeface="+mn-ea"/>
                        </a:rPr>
                        <a:t>EXPO</a:t>
                      </a:r>
                      <a:r>
                        <a:rPr kumimoji="1" lang="ja-JP" altLang="en-US" sz="1100" b="1" baseline="0" dirty="0">
                          <a:solidFill>
                            <a:schemeClr val="tx1"/>
                          </a:solidFill>
                          <a:latin typeface="+mn-ea"/>
                          <a:ea typeface="+mn-ea"/>
                        </a:rPr>
                        <a:t>ヘルシーメニュー」コンテスト応募校食堂にて該当メニューの提供を実施</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rgbClr val="FF0000"/>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15</a:t>
            </a:fld>
            <a:endParaRPr kumimoji="1" lang="ja-JP" altLang="en-US"/>
          </a:p>
        </p:txBody>
      </p:sp>
      <p:pic>
        <p:nvPicPr>
          <p:cNvPr id="10" name="図 9">
            <a:extLst>
              <a:ext uri="{FF2B5EF4-FFF2-40B4-BE49-F238E27FC236}">
                <a16:creationId xmlns:a16="http://schemas.microsoft.com/office/drawing/2014/main" id="{C3BC1810-B52B-4BCD-A655-F842C6984D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18096" y="5053510"/>
            <a:ext cx="1098859" cy="1094935"/>
          </a:xfrm>
          <a:prstGeom prst="rect">
            <a:avLst/>
          </a:prstGeom>
        </p:spPr>
      </p:pic>
      <p:sp>
        <p:nvSpPr>
          <p:cNvPr id="17" name="正方形/長方形 16">
            <a:extLst>
              <a:ext uri="{FF2B5EF4-FFF2-40B4-BE49-F238E27FC236}">
                <a16:creationId xmlns:a16="http://schemas.microsoft.com/office/drawing/2014/main" id="{42E93970-01D1-40B4-A384-84C66AAF0B06}"/>
              </a:ext>
            </a:extLst>
          </p:cNvPr>
          <p:cNvSpPr/>
          <p:nvPr/>
        </p:nvSpPr>
        <p:spPr>
          <a:xfrm>
            <a:off x="4497695" y="6229505"/>
            <a:ext cx="4594407" cy="340357"/>
          </a:xfrm>
          <a:prstGeom prst="rect">
            <a:avLst/>
          </a:prstGeom>
        </p:spPr>
        <p:txBody>
          <a:bodyPr wrap="square" lIns="36000" tIns="72000" rIns="36000" bIns="36000">
            <a:noAutofit/>
          </a:bodyPr>
          <a:lstStyle/>
          <a:p>
            <a:pPr algn="ctr"/>
            <a:r>
              <a:rPr lang="ja-JP" altLang="en-US" sz="1100" b="1" dirty="0">
                <a:latin typeface="+mn-ea"/>
              </a:rPr>
              <a:t>「おおさか</a:t>
            </a:r>
            <a:r>
              <a:rPr lang="en-US" altLang="ja-JP" sz="1100" b="1" dirty="0">
                <a:latin typeface="+mn-ea"/>
              </a:rPr>
              <a:t>EXPO</a:t>
            </a:r>
            <a:r>
              <a:rPr lang="ja-JP" altLang="en-US" sz="1100" b="1" dirty="0">
                <a:latin typeface="+mn-ea"/>
              </a:rPr>
              <a:t>ヘルシーメニュー」コンテスト応募校食堂での提供</a:t>
            </a:r>
          </a:p>
        </p:txBody>
      </p:sp>
      <p:sp>
        <p:nvSpPr>
          <p:cNvPr id="18" name="正方形/長方形 17">
            <a:extLst>
              <a:ext uri="{FF2B5EF4-FFF2-40B4-BE49-F238E27FC236}">
                <a16:creationId xmlns:a16="http://schemas.microsoft.com/office/drawing/2014/main" id="{78C9B447-AAEA-4A59-954F-809D42D5C861}"/>
              </a:ext>
            </a:extLst>
          </p:cNvPr>
          <p:cNvSpPr/>
          <p:nvPr/>
        </p:nvSpPr>
        <p:spPr>
          <a:xfrm>
            <a:off x="1805574" y="6286850"/>
            <a:ext cx="2631284" cy="214336"/>
          </a:xfrm>
          <a:prstGeom prst="rect">
            <a:avLst/>
          </a:prstGeom>
        </p:spPr>
        <p:txBody>
          <a:bodyPr wrap="square" lIns="36000" tIns="72000" rIns="36000" bIns="36000">
            <a:noAutofit/>
          </a:bodyPr>
          <a:lstStyle/>
          <a:p>
            <a:pPr algn="ctr"/>
            <a:r>
              <a:rPr lang="ja-JP" altLang="en-US" sz="1100" b="1" dirty="0">
                <a:latin typeface="+mn-ea"/>
              </a:rPr>
              <a:t>朝食摂取キャンペーン</a:t>
            </a:r>
          </a:p>
        </p:txBody>
      </p:sp>
      <p:grpSp>
        <p:nvGrpSpPr>
          <p:cNvPr id="21" name="グループ化 20">
            <a:extLst>
              <a:ext uri="{FF2B5EF4-FFF2-40B4-BE49-F238E27FC236}">
                <a16:creationId xmlns:a16="http://schemas.microsoft.com/office/drawing/2014/main" id="{AB8032AB-5C6D-40E0-B43F-E4EBDC760930}"/>
              </a:ext>
            </a:extLst>
          </p:cNvPr>
          <p:cNvGrpSpPr/>
          <p:nvPr/>
        </p:nvGrpSpPr>
        <p:grpSpPr>
          <a:xfrm>
            <a:off x="468793" y="336658"/>
            <a:ext cx="8972238" cy="897411"/>
            <a:chOff x="514113" y="6317463"/>
            <a:chExt cx="9143348" cy="770644"/>
          </a:xfrm>
        </p:grpSpPr>
        <p:sp>
          <p:nvSpPr>
            <p:cNvPr id="22" name="角丸四角形 19">
              <a:extLst>
                <a:ext uri="{FF2B5EF4-FFF2-40B4-BE49-F238E27FC236}">
                  <a16:creationId xmlns:a16="http://schemas.microsoft.com/office/drawing/2014/main" id="{0C155E96-BD53-4A93-93D0-CC57AAA7FB42}"/>
                </a:ext>
              </a:extLst>
            </p:cNvPr>
            <p:cNvSpPr/>
            <p:nvPr/>
          </p:nvSpPr>
          <p:spPr>
            <a:xfrm>
              <a:off x="514113" y="6318487"/>
              <a:ext cx="1080000" cy="76962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a:p>
              <a:pPr algn="ctr">
                <a:lnSpc>
                  <a:spcPts val="2000"/>
                </a:lnSpc>
              </a:pPr>
              <a:r>
                <a:rPr kumimoji="1" lang="ja-JP" altLang="en-US" sz="1000" b="1" dirty="0">
                  <a:solidFill>
                    <a:schemeClr val="bg1"/>
                  </a:solidFill>
                </a:rPr>
                <a:t>（計画策定時）</a:t>
              </a:r>
              <a:endParaRPr kumimoji="1" lang="en-US" altLang="ja-JP" sz="1000" b="1" dirty="0">
                <a:solidFill>
                  <a:schemeClr val="bg1"/>
                </a:solidFill>
              </a:endParaRPr>
            </a:p>
          </p:txBody>
        </p:sp>
        <p:sp>
          <p:nvSpPr>
            <p:cNvPr id="23" name="角丸四角形 20">
              <a:extLst>
                <a:ext uri="{FF2B5EF4-FFF2-40B4-BE49-F238E27FC236}">
                  <a16:creationId xmlns:a16="http://schemas.microsoft.com/office/drawing/2014/main" id="{56596244-EDE6-4E8B-80BC-13D9CB006BA6}"/>
                </a:ext>
              </a:extLst>
            </p:cNvPr>
            <p:cNvSpPr/>
            <p:nvPr/>
          </p:nvSpPr>
          <p:spPr>
            <a:xfrm>
              <a:off x="1604214" y="6317463"/>
              <a:ext cx="8053247" cy="76962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朝食をほとんど毎日食べる人の割合は、若い世代で特に低くなっており、また、野菜摂取量は国の目標値（</a:t>
              </a:r>
              <a:r>
                <a:rPr kumimoji="1" lang="en-US" altLang="ja-JP" sz="1200" b="1" baseline="0" dirty="0">
                  <a:solidFill>
                    <a:schemeClr val="tx1"/>
                  </a:solidFill>
                  <a:latin typeface="+mn-ea"/>
                  <a:ea typeface="+mn-ea"/>
                </a:rPr>
                <a:t>350g</a:t>
              </a:r>
              <a:r>
                <a:rPr kumimoji="1" lang="ja-JP" altLang="en-US" sz="1200" b="1" baseline="0" dirty="0">
                  <a:solidFill>
                    <a:schemeClr val="tx1"/>
                  </a:solidFill>
                  <a:latin typeface="+mn-ea"/>
                  <a:ea typeface="+mn-ea"/>
                </a:rPr>
                <a:t>）よりも約</a:t>
              </a:r>
              <a:r>
                <a:rPr kumimoji="1" lang="en-US" altLang="ja-JP" sz="1200" b="1" baseline="0" dirty="0">
                  <a:solidFill>
                    <a:schemeClr val="tx1"/>
                  </a:solidFill>
                  <a:latin typeface="+mn-ea"/>
                  <a:ea typeface="+mn-ea"/>
                </a:rPr>
                <a:t>90g</a:t>
              </a:r>
              <a:r>
                <a:rPr kumimoji="1" lang="ja-JP" altLang="en-US" sz="1200" b="1" baseline="0" dirty="0">
                  <a:solidFill>
                    <a:schemeClr val="tx1"/>
                  </a:solidFill>
                  <a:latin typeface="+mn-ea"/>
                  <a:ea typeface="+mn-ea"/>
                </a:rPr>
                <a:t>少なく、全国平均も下回っています。</a:t>
              </a:r>
            </a:p>
            <a:p>
              <a:pPr marL="174625" indent="-174625">
                <a:lnSpc>
                  <a:spcPct val="100000"/>
                </a:lnSpc>
              </a:pPr>
              <a:r>
                <a:rPr kumimoji="1" lang="ja-JP" altLang="en-US" sz="1200" b="1" baseline="0" dirty="0">
                  <a:solidFill>
                    <a:schemeClr val="tx1"/>
                  </a:solidFill>
                  <a:latin typeface="+mn-ea"/>
                  <a:ea typeface="+mn-ea"/>
                </a:rPr>
                <a:t>◆ 生活習慣病を予防するために、若い世代から栄養バランスのとれた食事をとる習慣をつけ、日頃から減塩や野菜摂取を心がけるなど、健康的な食生活を送る実践が求められます。</a:t>
              </a:r>
            </a:p>
          </p:txBody>
        </p:sp>
      </p:grpSp>
      <p:grpSp>
        <p:nvGrpSpPr>
          <p:cNvPr id="15" name="グループ化 14">
            <a:extLst>
              <a:ext uri="{FF2B5EF4-FFF2-40B4-BE49-F238E27FC236}">
                <a16:creationId xmlns:a16="http://schemas.microsoft.com/office/drawing/2014/main" id="{D9F02F7A-2084-4D54-96E1-4E962FB819E9}"/>
              </a:ext>
            </a:extLst>
          </p:cNvPr>
          <p:cNvGrpSpPr/>
          <p:nvPr/>
        </p:nvGrpSpPr>
        <p:grpSpPr>
          <a:xfrm>
            <a:off x="2599313" y="5003797"/>
            <a:ext cx="904342" cy="1225709"/>
            <a:chOff x="7886636" y="4031354"/>
            <a:chExt cx="1232805" cy="1734702"/>
          </a:xfrm>
        </p:grpSpPr>
        <p:pic>
          <p:nvPicPr>
            <p:cNvPr id="16" name="図 15">
              <a:extLst>
                <a:ext uri="{FF2B5EF4-FFF2-40B4-BE49-F238E27FC236}">
                  <a16:creationId xmlns:a16="http://schemas.microsoft.com/office/drawing/2014/main" id="{A3465459-0014-4298-96D9-91B76CECBF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6636" y="4031354"/>
              <a:ext cx="1232805" cy="1734702"/>
            </a:xfrm>
            <a:prstGeom prst="rect">
              <a:avLst/>
            </a:prstGeom>
          </p:spPr>
        </p:pic>
        <p:sp>
          <p:nvSpPr>
            <p:cNvPr id="20" name="正方形/長方形 19">
              <a:extLst>
                <a:ext uri="{FF2B5EF4-FFF2-40B4-BE49-F238E27FC236}">
                  <a16:creationId xmlns:a16="http://schemas.microsoft.com/office/drawing/2014/main" id="{AF13AD83-5788-456F-AAF0-752B3EE6336E}"/>
                </a:ext>
              </a:extLst>
            </p:cNvPr>
            <p:cNvSpPr/>
            <p:nvPr/>
          </p:nvSpPr>
          <p:spPr>
            <a:xfrm>
              <a:off x="7898360" y="4052835"/>
              <a:ext cx="124460" cy="168646"/>
            </a:xfrm>
            <a:prstGeom prst="rect">
              <a:avLst/>
            </a:prstGeom>
            <a:solidFill>
              <a:srgbClr val="FFC20A"/>
            </a:soli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a:extLst>
              <a:ext uri="{FF2B5EF4-FFF2-40B4-BE49-F238E27FC236}">
                <a16:creationId xmlns:a16="http://schemas.microsoft.com/office/drawing/2014/main" id="{CFF94F71-EE73-4602-B94C-8A4C39AA838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49462" y="5063198"/>
            <a:ext cx="1098859" cy="1095004"/>
          </a:xfrm>
          <a:prstGeom prst="rect">
            <a:avLst/>
          </a:prstGeom>
        </p:spPr>
      </p:pic>
      <p:pic>
        <p:nvPicPr>
          <p:cNvPr id="7" name="図 6">
            <a:extLst>
              <a:ext uri="{FF2B5EF4-FFF2-40B4-BE49-F238E27FC236}">
                <a16:creationId xmlns:a16="http://schemas.microsoft.com/office/drawing/2014/main" id="{DFFBFBA2-70F3-4E85-9473-AC10B0B8B6B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22897" y="5063198"/>
            <a:ext cx="1120623" cy="1101302"/>
          </a:xfrm>
          <a:prstGeom prst="rect">
            <a:avLst/>
          </a:prstGeom>
        </p:spPr>
      </p:pic>
    </p:spTree>
    <p:extLst>
      <p:ext uri="{BB962C8B-B14F-4D97-AF65-F5344CB8AC3E}">
        <p14:creationId xmlns:p14="http://schemas.microsoft.com/office/powerpoint/2010/main" val="3079846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41595787"/>
              </p:ext>
            </p:extLst>
          </p:nvPr>
        </p:nvGraphicFramePr>
        <p:xfrm>
          <a:off x="468793" y="279959"/>
          <a:ext cx="8928000" cy="6267798"/>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267798">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企業や大学等との連携による食生活の改善</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■民間企業が発行する機関誌を活用した</a:t>
                      </a:r>
                      <a:r>
                        <a:rPr kumimoji="1" lang="en-US" altLang="ja-JP" sz="1100" b="0" baseline="0" dirty="0">
                          <a:solidFill>
                            <a:schemeClr val="tx1"/>
                          </a:solidFill>
                          <a:latin typeface="+mn-ea"/>
                          <a:ea typeface="+mn-ea"/>
                        </a:rPr>
                        <a:t>V.O.S.</a:t>
                      </a:r>
                      <a:r>
                        <a:rPr kumimoji="1" lang="ja-JP" altLang="en-US" sz="1100" b="0" baseline="0" dirty="0">
                          <a:solidFill>
                            <a:schemeClr val="tx1"/>
                          </a:solidFill>
                          <a:latin typeface="+mn-ea"/>
                          <a:ea typeface="+mn-ea"/>
                        </a:rPr>
                        <a:t>の啓発</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森永乳業考案</a:t>
                      </a:r>
                      <a:r>
                        <a:rPr kumimoji="1" lang="en-US" altLang="ja-JP" sz="1100" b="1" baseline="0" dirty="0">
                          <a:solidFill>
                            <a:schemeClr val="tx1"/>
                          </a:solidFill>
                          <a:latin typeface="+mn-ea"/>
                          <a:ea typeface="+mn-ea"/>
                        </a:rPr>
                        <a:t>V.O.S.</a:t>
                      </a:r>
                      <a:r>
                        <a:rPr kumimoji="1" lang="ja-JP" altLang="en-US" sz="1100" b="1" baseline="0" dirty="0">
                          <a:solidFill>
                            <a:schemeClr val="tx1"/>
                          </a:solidFill>
                          <a:latin typeface="+mn-ea"/>
                          <a:ea typeface="+mn-ea"/>
                        </a:rPr>
                        <a:t>メニューの府庁本館地下食堂提供</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「ミルク親子丼」、</a:t>
                      </a:r>
                      <a:r>
                        <a:rPr kumimoji="1" lang="en-US" altLang="ja-JP" sz="1100" b="1" baseline="0" dirty="0">
                          <a:solidFill>
                            <a:schemeClr val="tx1"/>
                          </a:solidFill>
                          <a:latin typeface="+mn-ea"/>
                          <a:ea typeface="+mn-ea"/>
                        </a:rPr>
                        <a:t>6/23</a:t>
                      </a:r>
                      <a:r>
                        <a:rPr kumimoji="1" lang="ja-JP" altLang="en-US" sz="1100" b="1" baseline="0" dirty="0">
                          <a:solidFill>
                            <a:schemeClr val="tx1"/>
                          </a:solidFill>
                          <a:latin typeface="+mn-ea"/>
                          <a:ea typeface="+mn-ea"/>
                        </a:rPr>
                        <a:t>～</a:t>
                      </a:r>
                      <a:r>
                        <a:rPr kumimoji="1" lang="en-US" altLang="ja-JP" sz="1100" b="1" baseline="0" dirty="0">
                          <a:solidFill>
                            <a:schemeClr val="tx1"/>
                          </a:solidFill>
                          <a:latin typeface="+mn-ea"/>
                          <a:ea typeface="+mn-ea"/>
                        </a:rPr>
                        <a:t>27】【</a:t>
                      </a:r>
                      <a:r>
                        <a:rPr kumimoji="1" lang="ja-JP" altLang="en-US" sz="1100" b="1" baseline="0" dirty="0">
                          <a:solidFill>
                            <a:schemeClr val="tx1"/>
                          </a:solidFill>
                          <a:latin typeface="+mn-ea"/>
                          <a:ea typeface="+mn-ea"/>
                        </a:rPr>
                        <a:t>「豆腐と夏野菜のイタリアンどんぶり」、</a:t>
                      </a:r>
                      <a:r>
                        <a:rPr kumimoji="1" lang="en-US" altLang="ja-JP" sz="1100" b="1" baseline="0" dirty="0">
                          <a:solidFill>
                            <a:schemeClr val="tx1"/>
                          </a:solidFill>
                          <a:latin typeface="+mn-ea"/>
                          <a:ea typeface="+mn-ea"/>
                        </a:rPr>
                        <a:t>8/18</a:t>
                      </a:r>
                      <a:r>
                        <a:rPr kumimoji="1" lang="ja-JP" altLang="en-US" sz="1100" b="1" baseline="0" dirty="0">
                          <a:solidFill>
                            <a:schemeClr val="tx1"/>
                          </a:solidFill>
                          <a:latin typeface="+mn-ea"/>
                          <a:ea typeface="+mn-ea"/>
                        </a:rPr>
                        <a:t>～</a:t>
                      </a:r>
                      <a:r>
                        <a:rPr kumimoji="1" lang="en-US" altLang="ja-JP" sz="1100" b="1" baseline="0" dirty="0">
                          <a:solidFill>
                            <a:schemeClr val="tx1"/>
                          </a:solidFill>
                          <a:latin typeface="+mn-ea"/>
                          <a:ea typeface="+mn-ea"/>
                        </a:rPr>
                        <a:t>22】</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江崎グリコ連携、府内カフェ英國屋でモーニング</a:t>
                      </a:r>
                      <a:r>
                        <a:rPr kumimoji="1" lang="en-US" altLang="ja-JP" sz="1100" b="1" baseline="0" dirty="0">
                          <a:solidFill>
                            <a:schemeClr val="tx1"/>
                          </a:solidFill>
                          <a:latin typeface="+mn-ea"/>
                          <a:ea typeface="+mn-ea"/>
                        </a:rPr>
                        <a:t>V.O.S.</a:t>
                      </a:r>
                      <a:r>
                        <a:rPr kumimoji="1" lang="ja-JP" altLang="en-US" sz="1100" b="1" baseline="0" dirty="0">
                          <a:solidFill>
                            <a:schemeClr val="tx1"/>
                          </a:solidFill>
                          <a:latin typeface="+mn-ea"/>
                          <a:ea typeface="+mn-ea"/>
                        </a:rPr>
                        <a:t>プラス</a:t>
                      </a:r>
                      <a:r>
                        <a:rPr kumimoji="1" lang="en-US" altLang="ja-JP" sz="1100" b="1" baseline="0" dirty="0">
                          <a:solidFill>
                            <a:schemeClr val="tx1"/>
                          </a:solidFill>
                          <a:latin typeface="+mn-ea"/>
                          <a:ea typeface="+mn-ea"/>
                        </a:rPr>
                        <a:t>F</a:t>
                      </a:r>
                      <a:r>
                        <a:rPr kumimoji="1" lang="ja-JP" altLang="en-US" sz="1100" b="1" baseline="0" dirty="0">
                          <a:solidFill>
                            <a:schemeClr val="tx1"/>
                          </a:solidFill>
                          <a:latin typeface="+mn-ea"/>
                          <a:ea typeface="+mn-ea"/>
                        </a:rPr>
                        <a:t>（果物）メニューの提供</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「タンサでカラダよろこぶ</a:t>
                      </a:r>
                      <a:r>
                        <a:rPr kumimoji="1" lang="en-US" altLang="ja-JP" sz="1100" b="1" baseline="0" dirty="0">
                          <a:solidFill>
                            <a:schemeClr val="tx1"/>
                          </a:solidFill>
                          <a:latin typeface="+mn-ea"/>
                          <a:ea typeface="+mn-ea"/>
                        </a:rPr>
                        <a:t>V.O.S.</a:t>
                      </a:r>
                      <a:r>
                        <a:rPr kumimoji="1" lang="ja-JP" altLang="en-US" sz="1100" b="1" baseline="0" dirty="0">
                          <a:solidFill>
                            <a:schemeClr val="tx1"/>
                          </a:solidFill>
                          <a:latin typeface="+mn-ea"/>
                          <a:ea typeface="+mn-ea"/>
                        </a:rPr>
                        <a:t>モーニングセット」、</a:t>
                      </a:r>
                      <a:r>
                        <a:rPr kumimoji="1" lang="en-US" altLang="ja-JP" sz="1100" b="1" baseline="0" dirty="0">
                          <a:solidFill>
                            <a:schemeClr val="tx1"/>
                          </a:solidFill>
                          <a:latin typeface="+mn-ea"/>
                          <a:ea typeface="+mn-ea"/>
                        </a:rPr>
                        <a:t>8</a:t>
                      </a:r>
                      <a:r>
                        <a:rPr kumimoji="1" lang="ja-JP" altLang="en-US" sz="1100" b="1" baseline="0" dirty="0">
                          <a:solidFill>
                            <a:schemeClr val="tx1"/>
                          </a:solidFill>
                          <a:latin typeface="+mn-ea"/>
                          <a:ea typeface="+mn-ea"/>
                        </a:rPr>
                        <a:t>月末から</a:t>
                      </a:r>
                      <a:r>
                        <a:rPr kumimoji="1" lang="en-US" altLang="ja-JP" sz="1100" b="1" baseline="0" dirty="0">
                          <a:solidFill>
                            <a:schemeClr val="tx1"/>
                          </a:solidFill>
                          <a:latin typeface="+mn-ea"/>
                          <a:ea typeface="+mn-ea"/>
                        </a:rPr>
                        <a:t>1</a:t>
                      </a:r>
                      <a:r>
                        <a:rPr kumimoji="1" lang="ja-JP" altLang="en-US" sz="1100" b="1" baseline="0" dirty="0">
                          <a:solidFill>
                            <a:schemeClr val="tx1"/>
                          </a:solidFill>
                          <a:latin typeface="+mn-ea"/>
                          <a:ea typeface="+mn-ea"/>
                        </a:rPr>
                        <a:t>か月</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江崎グリコ・ロート製薬連携、ロートレシピ梅田</a:t>
                      </a:r>
                      <a:r>
                        <a:rPr kumimoji="1" lang="en-US" altLang="ja-JP" sz="1100" b="1" baseline="0" dirty="0">
                          <a:solidFill>
                            <a:schemeClr val="tx1"/>
                          </a:solidFill>
                          <a:latin typeface="+mn-ea"/>
                          <a:ea typeface="+mn-ea"/>
                        </a:rPr>
                        <a:t>NU</a:t>
                      </a:r>
                      <a:r>
                        <a:rPr kumimoji="1" lang="ja-JP" altLang="en-US" sz="1100" b="1" baseline="0" dirty="0">
                          <a:solidFill>
                            <a:schemeClr val="tx1"/>
                          </a:solidFill>
                          <a:latin typeface="+mn-ea"/>
                          <a:ea typeface="+mn-ea"/>
                        </a:rPr>
                        <a:t>茶屋町プラス店でのおおさか</a:t>
                      </a:r>
                      <a:r>
                        <a:rPr kumimoji="1" lang="en-US" altLang="ja-JP" sz="1100" b="1" baseline="0" dirty="0">
                          <a:solidFill>
                            <a:schemeClr val="tx1"/>
                          </a:solidFill>
                          <a:latin typeface="+mn-ea"/>
                          <a:ea typeface="+mn-ea"/>
                        </a:rPr>
                        <a:t>EXPO</a:t>
                      </a:r>
                      <a:r>
                        <a:rPr kumimoji="1" lang="ja-JP" altLang="en-US" sz="1100" b="1" baseline="0" dirty="0">
                          <a:solidFill>
                            <a:schemeClr val="tx1"/>
                          </a:solidFill>
                          <a:latin typeface="+mn-ea"/>
                          <a:ea typeface="+mn-ea"/>
                        </a:rPr>
                        <a:t>ヘルシーメニュー提供</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「秋鮭と大阪産ルッコラの</a:t>
                      </a:r>
                      <a:r>
                        <a:rPr kumimoji="1" lang="en-US" altLang="ja-JP" sz="1100" b="1" baseline="0" dirty="0">
                          <a:solidFill>
                            <a:schemeClr val="tx1"/>
                          </a:solidFill>
                          <a:latin typeface="+mn-ea"/>
                          <a:ea typeface="+mn-ea"/>
                        </a:rPr>
                        <a:t>SUNAO</a:t>
                      </a:r>
                      <a:r>
                        <a:rPr kumimoji="1" lang="ja-JP" altLang="en-US" sz="1100" b="1" baseline="0" dirty="0">
                          <a:solidFill>
                            <a:schemeClr val="tx1"/>
                          </a:solidFill>
                          <a:latin typeface="+mn-ea"/>
                          <a:ea typeface="+mn-ea"/>
                        </a:rPr>
                        <a:t>もっちりパスタ・季節のデリセット」、</a:t>
                      </a:r>
                      <a:r>
                        <a:rPr kumimoji="1" lang="en-US" altLang="ja-JP" sz="1100" b="1" baseline="0" dirty="0">
                          <a:solidFill>
                            <a:schemeClr val="tx1"/>
                          </a:solidFill>
                          <a:latin typeface="+mn-ea"/>
                          <a:ea typeface="+mn-ea"/>
                        </a:rPr>
                        <a:t>11/13</a:t>
                      </a:r>
                      <a:r>
                        <a:rPr kumimoji="1" lang="ja-JP" altLang="en-US" sz="1100" b="1" baseline="0" dirty="0">
                          <a:solidFill>
                            <a:schemeClr val="tx1"/>
                          </a:solidFill>
                          <a:latin typeface="+mn-ea"/>
                          <a:ea typeface="+mn-ea"/>
                        </a:rPr>
                        <a:t>～</a:t>
                      </a:r>
                      <a:r>
                        <a:rPr kumimoji="1" lang="en-US" altLang="ja-JP" sz="1100" b="1" baseline="0" dirty="0">
                          <a:solidFill>
                            <a:schemeClr val="tx1"/>
                          </a:solidFill>
                          <a:latin typeface="+mn-ea"/>
                          <a:ea typeface="+mn-ea"/>
                        </a:rPr>
                        <a:t>26】</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■食品企業との連携によるスーパー等での</a:t>
                      </a:r>
                      <a:r>
                        <a:rPr kumimoji="1" lang="en-US" altLang="ja-JP" sz="1100" b="0" baseline="0" dirty="0">
                          <a:solidFill>
                            <a:schemeClr val="tx1"/>
                          </a:solidFill>
                          <a:latin typeface="+mn-ea"/>
                          <a:ea typeface="+mn-ea"/>
                        </a:rPr>
                        <a:t>V.O.S.</a:t>
                      </a:r>
                      <a:r>
                        <a:rPr kumimoji="1" lang="ja-JP" altLang="en-US" sz="1100" b="0" baseline="0" dirty="0">
                          <a:solidFill>
                            <a:schemeClr val="tx1"/>
                          </a:solidFill>
                          <a:latin typeface="+mn-ea"/>
                          <a:ea typeface="+mn-ea"/>
                        </a:rPr>
                        <a:t>の普及啓発</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■健活おおさか推進府民会議ワークショップで、府民の野菜摂取量増加をテーマに、グループワーク形式の検討を実施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baseline="0" dirty="0">
                          <a:solidFill>
                            <a:schemeClr val="tx1"/>
                          </a:solidFill>
                          <a:latin typeface="+mn-ea"/>
                          <a:ea typeface="+mn-ea"/>
                        </a:rPr>
                        <a:t>【49</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■府内全大学を対象とした情報交換会を実施</a:t>
                      </a:r>
                      <a:r>
                        <a:rPr kumimoji="1" lang="en-US" altLang="ja-JP" sz="1100" b="0" baseline="0" dirty="0">
                          <a:solidFill>
                            <a:schemeClr val="tx1"/>
                          </a:solidFill>
                          <a:latin typeface="+mn-ea"/>
                          <a:ea typeface="+mn-ea"/>
                        </a:rPr>
                        <a:t>【15</a:t>
                      </a:r>
                      <a:r>
                        <a:rPr kumimoji="1" lang="ja-JP" altLang="en-US" sz="1100" b="0" baseline="0" dirty="0">
                          <a:solidFill>
                            <a:schemeClr val="tx1"/>
                          </a:solidFill>
                          <a:latin typeface="+mn-ea"/>
                          <a:ea typeface="+mn-ea"/>
                        </a:rPr>
                        <a:t>大学（</a:t>
                      </a:r>
                      <a:r>
                        <a:rPr kumimoji="1" lang="en-US" altLang="ja-JP" sz="1100" b="0" baseline="0" dirty="0">
                          <a:solidFill>
                            <a:schemeClr val="tx1"/>
                          </a:solidFill>
                          <a:latin typeface="+mn-ea"/>
                          <a:ea typeface="+mn-ea"/>
                        </a:rPr>
                        <a:t>25</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15</a:t>
                      </a:r>
                      <a:r>
                        <a:rPr kumimoji="1" lang="ja-JP" altLang="en-US" sz="1100" b="0" baseline="0" dirty="0">
                          <a:solidFill>
                            <a:schemeClr val="tx1"/>
                          </a:solidFill>
                          <a:latin typeface="+mn-ea"/>
                          <a:ea typeface="+mn-ea"/>
                        </a:rPr>
                        <a:t>保健所（</a:t>
                      </a:r>
                      <a:r>
                        <a:rPr kumimoji="1" lang="en-US" altLang="ja-JP" sz="1100" b="0" baseline="0" dirty="0">
                          <a:solidFill>
                            <a:schemeClr val="tx1"/>
                          </a:solidFill>
                          <a:latin typeface="+mn-ea"/>
                          <a:ea typeface="+mn-ea"/>
                        </a:rPr>
                        <a:t>22</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■やせ・肥満に関するモデル事業として、大学生向けに学祭や健康診断等で体組成測定を実施し、測定結果に基づき管理栄養士から食生活に関する助言を実施</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５大学（計</a:t>
                      </a:r>
                      <a:r>
                        <a:rPr kumimoji="1" lang="en-US" altLang="ja-JP" sz="1100" b="0" baseline="0" dirty="0">
                          <a:solidFill>
                            <a:schemeClr val="tx1"/>
                          </a:solidFill>
                          <a:latin typeface="+mn-ea"/>
                          <a:ea typeface="+mn-ea"/>
                        </a:rPr>
                        <a:t>363</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indent="-174625">
                        <a:lnSpc>
                          <a:spcPct val="100000"/>
                        </a:lnSpc>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「食育」など食生活の改善に向けた普及啓発</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食育推進ネットワーク会議と連携し、「おおさか食育の縁日 </a:t>
                      </a:r>
                      <a:r>
                        <a:rPr kumimoji="1" lang="en-US" altLang="ja-JP" sz="1100" b="1" baseline="0" dirty="0">
                          <a:solidFill>
                            <a:schemeClr val="tx1"/>
                          </a:solidFill>
                          <a:latin typeface="+mn-ea"/>
                          <a:ea typeface="+mn-ea"/>
                        </a:rPr>
                        <a:t>in </a:t>
                      </a:r>
                      <a:r>
                        <a:rPr kumimoji="1" lang="ja-JP" altLang="en-US" sz="1100" b="1" baseline="0" dirty="0">
                          <a:solidFill>
                            <a:schemeClr val="tx1"/>
                          </a:solidFill>
                          <a:latin typeface="+mn-ea"/>
                          <a:ea typeface="+mn-ea"/>
                        </a:rPr>
                        <a:t>近鉄百貨店上本町店」イベントを開催</a:t>
                      </a:r>
                      <a:r>
                        <a:rPr kumimoji="1" lang="en-US" altLang="ja-JP" sz="1100" b="1" baseline="0" dirty="0">
                          <a:solidFill>
                            <a:schemeClr val="tx1"/>
                          </a:solidFill>
                          <a:latin typeface="+mn-ea"/>
                          <a:ea typeface="+mn-ea"/>
                        </a:rPr>
                        <a:t>【11/22</a:t>
                      </a: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233</a:t>
                      </a:r>
                      <a:r>
                        <a:rPr kumimoji="1" lang="ja-JP" altLang="en-US" sz="1100" b="1" baseline="0" dirty="0">
                          <a:solidFill>
                            <a:schemeClr val="tx1"/>
                          </a:solidFill>
                          <a:latin typeface="+mn-ea"/>
                          <a:ea typeface="+mn-ea"/>
                        </a:rPr>
                        <a:t>人</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■企業と連携して作成したメニューブックを活用した</a:t>
                      </a:r>
                      <a:r>
                        <a:rPr kumimoji="1" lang="en-US" altLang="ja-JP" sz="1100" b="0" baseline="0" dirty="0">
                          <a:solidFill>
                            <a:schemeClr val="tx1"/>
                          </a:solidFill>
                          <a:latin typeface="+mn-ea"/>
                          <a:ea typeface="+mn-ea"/>
                        </a:rPr>
                        <a:t>V.O.S.</a:t>
                      </a:r>
                      <a:r>
                        <a:rPr kumimoji="1" lang="ja-JP" altLang="en-US" sz="1100" b="0" baseline="0" dirty="0">
                          <a:solidFill>
                            <a:schemeClr val="tx1"/>
                          </a:solidFill>
                          <a:latin typeface="+mn-ea"/>
                          <a:ea typeface="+mn-ea"/>
                        </a:rPr>
                        <a:t>や朝食を食べることの啓発</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インフルエンサー「ひらさわけ」によるおおさか</a:t>
                      </a:r>
                      <a:r>
                        <a:rPr kumimoji="1" lang="en-US" altLang="ja-JP" sz="1100" b="1" baseline="0" dirty="0">
                          <a:solidFill>
                            <a:schemeClr val="tx1"/>
                          </a:solidFill>
                          <a:latin typeface="+mn-ea"/>
                          <a:ea typeface="+mn-ea"/>
                        </a:rPr>
                        <a:t>EXPO</a:t>
                      </a:r>
                      <a:r>
                        <a:rPr kumimoji="1" lang="ja-JP" altLang="en-US" sz="1100" b="1" baseline="0" dirty="0">
                          <a:solidFill>
                            <a:schemeClr val="tx1"/>
                          </a:solidFill>
                          <a:latin typeface="+mn-ea"/>
                          <a:ea typeface="+mn-ea"/>
                        </a:rPr>
                        <a:t>ヘルシーメニューの考案と</a:t>
                      </a:r>
                      <a:r>
                        <a:rPr kumimoji="1" lang="en-US" altLang="ja-JP" sz="1100" b="1" baseline="0" dirty="0">
                          <a:solidFill>
                            <a:schemeClr val="tx1"/>
                          </a:solidFill>
                          <a:latin typeface="+mn-ea"/>
                          <a:ea typeface="+mn-ea"/>
                        </a:rPr>
                        <a:t>Instagram</a:t>
                      </a:r>
                      <a:r>
                        <a:rPr kumimoji="1" lang="ja-JP" altLang="en-US" sz="1100" b="1" baseline="0" dirty="0">
                          <a:solidFill>
                            <a:schemeClr val="tx1"/>
                          </a:solidFill>
                          <a:latin typeface="+mn-ea"/>
                          <a:ea typeface="+mn-ea"/>
                        </a:rPr>
                        <a:t>アカウントでの動画投稿によるヘルシーメニューの情報発信</a:t>
                      </a:r>
                      <a:r>
                        <a:rPr kumimoji="1" lang="en-US" altLang="ja-JP" sz="1100" b="1" baseline="0" dirty="0">
                          <a:solidFill>
                            <a:schemeClr val="tx1"/>
                          </a:solidFill>
                          <a:latin typeface="+mn-ea"/>
                          <a:ea typeface="+mn-ea"/>
                        </a:rPr>
                        <a:t>【12/22</a:t>
                      </a:r>
                      <a:r>
                        <a:rPr kumimoji="1" lang="ja-JP" altLang="en-US" sz="1100" b="1" baseline="0" dirty="0">
                          <a:solidFill>
                            <a:schemeClr val="tx1"/>
                          </a:solidFill>
                          <a:latin typeface="+mn-ea"/>
                          <a:ea typeface="+mn-ea"/>
                        </a:rPr>
                        <a:t>投稿、</a:t>
                      </a:r>
                      <a:r>
                        <a:rPr kumimoji="1" lang="en-US" altLang="ja-JP" sz="1100" b="1" baseline="0" dirty="0">
                          <a:solidFill>
                            <a:schemeClr val="tx1"/>
                          </a:solidFill>
                          <a:latin typeface="+mn-ea"/>
                          <a:ea typeface="+mn-ea"/>
                        </a:rPr>
                        <a:t>123</a:t>
                      </a:r>
                      <a:r>
                        <a:rPr kumimoji="1" lang="ja-JP" altLang="en-US" sz="1100" b="1" baseline="0" dirty="0">
                          <a:solidFill>
                            <a:schemeClr val="tx1"/>
                          </a:solidFill>
                          <a:latin typeface="+mn-ea"/>
                          <a:ea typeface="+mn-ea"/>
                        </a:rPr>
                        <a:t>万回再生（令和</a:t>
                      </a:r>
                      <a:r>
                        <a:rPr kumimoji="1" lang="en-US" altLang="ja-JP" sz="1100" b="1" baseline="0" dirty="0">
                          <a:solidFill>
                            <a:schemeClr val="tx1"/>
                          </a:solidFill>
                          <a:latin typeface="+mn-ea"/>
                          <a:ea typeface="+mn-ea"/>
                        </a:rPr>
                        <a:t>8</a:t>
                      </a:r>
                      <a:r>
                        <a:rPr kumimoji="1" lang="ja-JP" altLang="en-US" sz="1100" b="1" baseline="0" dirty="0">
                          <a:solidFill>
                            <a:schemeClr val="tx1"/>
                          </a:solidFill>
                          <a:latin typeface="+mn-ea"/>
                          <a:ea typeface="+mn-ea"/>
                        </a:rPr>
                        <a:t>年</a:t>
                      </a:r>
                      <a:r>
                        <a:rPr kumimoji="1" lang="en-US" altLang="ja-JP" sz="1100" b="1" baseline="0" dirty="0">
                          <a:solidFill>
                            <a:schemeClr val="tx1"/>
                          </a:solidFill>
                          <a:latin typeface="+mn-ea"/>
                          <a:ea typeface="+mn-ea"/>
                        </a:rPr>
                        <a:t>2</a:t>
                      </a:r>
                      <a:r>
                        <a:rPr kumimoji="1" lang="ja-JP" altLang="en-US" sz="1100" b="1" baseline="0" dirty="0">
                          <a:solidFill>
                            <a:schemeClr val="tx1"/>
                          </a:solidFill>
                          <a:latin typeface="+mn-ea"/>
                          <a:ea typeface="+mn-ea"/>
                        </a:rPr>
                        <a:t>月時点）</a:t>
                      </a:r>
                      <a:r>
                        <a:rPr kumimoji="1" lang="en-US" altLang="ja-JP" sz="1100" b="1" baseline="0" dirty="0">
                          <a:solidFill>
                            <a:schemeClr val="tx1"/>
                          </a:solidFill>
                          <a:latin typeface="+mn-ea"/>
                          <a:ea typeface="+mn-ea"/>
                        </a:rPr>
                        <a:t>】</a:t>
                      </a:r>
                      <a:endParaRPr kumimoji="1" lang="ja-JP" altLang="en-US"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a:t>
                      </a:r>
                      <a:r>
                        <a:rPr kumimoji="1" lang="ja-JP" altLang="en-US" sz="1100" b="0" dirty="0">
                          <a:solidFill>
                            <a:schemeClr val="tx1"/>
                          </a:solidFill>
                          <a:latin typeface="+mn-ea"/>
                          <a:ea typeface="+mn-ea"/>
                        </a:rPr>
                        <a:t>大阪府健康アプリ「アスマイル」で食生活改善につながるコラムを投稿（</a:t>
                      </a:r>
                      <a:r>
                        <a:rPr kumimoji="1" lang="en-US" altLang="ja-JP" sz="1100" b="0" dirty="0">
                          <a:solidFill>
                            <a:schemeClr val="tx1"/>
                          </a:solidFill>
                          <a:latin typeface="+mn-ea"/>
                          <a:ea typeface="+mn-ea"/>
                        </a:rPr>
                        <a:t>10</a:t>
                      </a:r>
                      <a:r>
                        <a:rPr kumimoji="1" lang="ja-JP" altLang="en-US" sz="1100" b="0" dirty="0">
                          <a:solidFill>
                            <a:schemeClr val="tx1"/>
                          </a:solidFill>
                          <a:latin typeface="+mn-ea"/>
                          <a:ea typeface="+mn-ea"/>
                        </a:rPr>
                        <a:t>回）</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■健活１０公式</a:t>
                      </a:r>
                      <a:r>
                        <a:rPr kumimoji="1" lang="en-US" altLang="ja-JP" sz="1100" b="0" baseline="0" dirty="0">
                          <a:solidFill>
                            <a:schemeClr val="tx1"/>
                          </a:solidFill>
                          <a:latin typeface="+mn-ea"/>
                          <a:ea typeface="+mn-ea"/>
                        </a:rPr>
                        <a:t>X</a:t>
                      </a:r>
                      <a:r>
                        <a:rPr kumimoji="1" lang="ja-JP" altLang="en-US" sz="1100" b="0" baseline="0" dirty="0">
                          <a:solidFill>
                            <a:schemeClr val="tx1"/>
                          </a:solidFill>
                          <a:latin typeface="+mn-ea"/>
                          <a:ea typeface="+mn-ea"/>
                        </a:rPr>
                        <a:t>や</a:t>
                      </a:r>
                      <a:r>
                        <a:rPr kumimoji="1" lang="en-US" altLang="ja-JP" sz="1100" b="0" baseline="0" dirty="0">
                          <a:solidFill>
                            <a:schemeClr val="tx1"/>
                          </a:solidFill>
                          <a:latin typeface="+mn-ea"/>
                          <a:ea typeface="+mn-ea"/>
                        </a:rPr>
                        <a:t>Instagram</a:t>
                      </a:r>
                      <a:r>
                        <a:rPr kumimoji="1" lang="ja-JP" altLang="en-US" sz="1100" b="0" baseline="0" dirty="0">
                          <a:solidFill>
                            <a:schemeClr val="tx1"/>
                          </a:solidFill>
                          <a:latin typeface="+mn-ea"/>
                          <a:ea typeface="+mn-ea"/>
                        </a:rPr>
                        <a:t>で食に関する情報を発信（</a:t>
                      </a:r>
                      <a:r>
                        <a:rPr kumimoji="1" lang="en-US" altLang="ja-JP" sz="1100" b="0" baseline="0" dirty="0">
                          <a:solidFill>
                            <a:schemeClr val="tx1"/>
                          </a:solidFill>
                          <a:latin typeface="+mn-ea"/>
                          <a:ea typeface="+mn-ea"/>
                        </a:rPr>
                        <a:t>93</a:t>
                      </a:r>
                      <a:r>
                        <a:rPr kumimoji="1" lang="ja-JP" altLang="en-US" sz="1100" b="0" baseline="0" dirty="0">
                          <a:solidFill>
                            <a:schemeClr val="tx1"/>
                          </a:solidFill>
                          <a:latin typeface="+mn-ea"/>
                          <a:ea typeface="+mn-ea"/>
                        </a:rPr>
                        <a:t>回）</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野菜</a:t>
                      </a:r>
                      <a:r>
                        <a:rPr kumimoji="1" lang="en-US" altLang="ja-JP" sz="1100" b="1" baseline="0" dirty="0">
                          <a:solidFill>
                            <a:schemeClr val="tx1"/>
                          </a:solidFill>
                          <a:latin typeface="+mn-ea"/>
                          <a:ea typeface="+mn-ea"/>
                        </a:rPr>
                        <a:t>120g</a:t>
                      </a:r>
                      <a:r>
                        <a:rPr kumimoji="1" lang="ja-JP" altLang="en-US" sz="1100" b="1" baseline="0" dirty="0">
                          <a:solidFill>
                            <a:schemeClr val="tx1"/>
                          </a:solidFill>
                          <a:latin typeface="+mn-ea"/>
                          <a:ea typeface="+mn-ea"/>
                        </a:rPr>
                        <a:t>を摂取することができるプレ</a:t>
                      </a:r>
                      <a:r>
                        <a:rPr kumimoji="1" lang="en-US" altLang="ja-JP" sz="1100" b="1" baseline="0" dirty="0">
                          <a:solidFill>
                            <a:schemeClr val="tx1"/>
                          </a:solidFill>
                          <a:latin typeface="+mn-ea"/>
                          <a:ea typeface="+mn-ea"/>
                        </a:rPr>
                        <a:t>V.O.S.</a:t>
                      </a:r>
                      <a:r>
                        <a:rPr kumimoji="1" lang="ja-JP" altLang="en-US" sz="1100" b="1" baseline="0" dirty="0">
                          <a:solidFill>
                            <a:schemeClr val="tx1"/>
                          </a:solidFill>
                          <a:latin typeface="+mn-ea"/>
                          <a:ea typeface="+mn-ea"/>
                        </a:rPr>
                        <a:t>お弁当メニューを募集する大阪府</a:t>
                      </a:r>
                      <a:r>
                        <a:rPr kumimoji="1" lang="en-US" altLang="ja-JP" sz="1100" b="1" baseline="0" dirty="0">
                          <a:solidFill>
                            <a:schemeClr val="tx1"/>
                          </a:solidFill>
                          <a:latin typeface="+mn-ea"/>
                          <a:ea typeface="+mn-ea"/>
                        </a:rPr>
                        <a:t>V.O.S.</a:t>
                      </a:r>
                      <a:r>
                        <a:rPr kumimoji="1" lang="ja-JP" altLang="en-US" sz="1100" b="1" baseline="0" dirty="0">
                          <a:solidFill>
                            <a:schemeClr val="tx1"/>
                          </a:solidFill>
                          <a:latin typeface="+mn-ea"/>
                          <a:ea typeface="+mn-ea"/>
                        </a:rPr>
                        <a:t>事業「ベジ弁コンテスト」を開催</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府内在住、在学、在勤者対象、</a:t>
                      </a:r>
                      <a:r>
                        <a:rPr kumimoji="1" lang="en-US" altLang="ja-JP" sz="1100" b="1" baseline="0" dirty="0">
                          <a:solidFill>
                            <a:schemeClr val="tx1"/>
                          </a:solidFill>
                          <a:latin typeface="+mn-ea"/>
                          <a:ea typeface="+mn-ea"/>
                        </a:rPr>
                        <a:t>12/15</a:t>
                      </a:r>
                      <a:r>
                        <a:rPr kumimoji="1" lang="ja-JP" altLang="en-US" sz="1100" b="1" baseline="0" dirty="0">
                          <a:solidFill>
                            <a:schemeClr val="tx1"/>
                          </a:solidFill>
                          <a:latin typeface="+mn-ea"/>
                          <a:ea typeface="+mn-ea"/>
                        </a:rPr>
                        <a:t>～</a:t>
                      </a:r>
                      <a:r>
                        <a:rPr kumimoji="1" lang="en-US" altLang="ja-JP" sz="1100" b="1" baseline="0" dirty="0">
                          <a:solidFill>
                            <a:schemeClr val="tx1"/>
                          </a:solidFill>
                          <a:latin typeface="+mn-ea"/>
                          <a:ea typeface="+mn-ea"/>
                        </a:rPr>
                        <a:t>1/23</a:t>
                      </a:r>
                      <a:r>
                        <a:rPr kumimoji="1" lang="ja-JP" altLang="en-US" sz="1100" b="1" baseline="0" dirty="0">
                          <a:solidFill>
                            <a:schemeClr val="tx1"/>
                          </a:solidFill>
                          <a:latin typeface="+mn-ea"/>
                          <a:ea typeface="+mn-ea"/>
                        </a:rPr>
                        <a:t>、応募全</a:t>
                      </a:r>
                      <a:r>
                        <a:rPr kumimoji="1" lang="en-US" altLang="ja-JP" sz="1100" b="1" baseline="0" dirty="0">
                          <a:solidFill>
                            <a:schemeClr val="tx1"/>
                          </a:solidFill>
                          <a:latin typeface="+mn-ea"/>
                          <a:ea typeface="+mn-ea"/>
                        </a:rPr>
                        <a:t>80</a:t>
                      </a:r>
                      <a:r>
                        <a:rPr kumimoji="1" lang="ja-JP" altLang="en-US" sz="1100" b="1" baseline="0" dirty="0">
                          <a:solidFill>
                            <a:schemeClr val="tx1"/>
                          </a:solidFill>
                          <a:latin typeface="+mn-ea"/>
                          <a:ea typeface="+mn-ea"/>
                        </a:rPr>
                        <a:t>件</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16</a:t>
            </a:fld>
            <a:endParaRPr kumimoji="1" lang="ja-JP" altLang="en-US"/>
          </a:p>
        </p:txBody>
      </p:sp>
      <p:pic>
        <p:nvPicPr>
          <p:cNvPr id="5" name="図 4">
            <a:extLst>
              <a:ext uri="{FF2B5EF4-FFF2-40B4-BE49-F238E27FC236}">
                <a16:creationId xmlns:a16="http://schemas.microsoft.com/office/drawing/2014/main" id="{D0B99184-3A2C-4AF7-939A-039BC2B66E1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05444" y="4889451"/>
            <a:ext cx="1580144" cy="1055050"/>
          </a:xfrm>
          <a:prstGeom prst="rect">
            <a:avLst/>
          </a:prstGeom>
        </p:spPr>
      </p:pic>
      <p:pic>
        <p:nvPicPr>
          <p:cNvPr id="7" name="図 6">
            <a:extLst>
              <a:ext uri="{FF2B5EF4-FFF2-40B4-BE49-F238E27FC236}">
                <a16:creationId xmlns:a16="http://schemas.microsoft.com/office/drawing/2014/main" id="{916A25F5-F6BA-41FF-B3FF-3D808D17E84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70577" y="4810896"/>
            <a:ext cx="1133605" cy="1133605"/>
          </a:xfrm>
          <a:prstGeom prst="rect">
            <a:avLst/>
          </a:prstGeom>
        </p:spPr>
      </p:pic>
      <p:pic>
        <p:nvPicPr>
          <p:cNvPr id="10" name="図 9">
            <a:extLst>
              <a:ext uri="{FF2B5EF4-FFF2-40B4-BE49-F238E27FC236}">
                <a16:creationId xmlns:a16="http://schemas.microsoft.com/office/drawing/2014/main" id="{FAA47A46-81FC-4E8C-A787-B60B7830284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39343" y="4889450"/>
            <a:ext cx="1440464" cy="1064364"/>
          </a:xfrm>
          <a:prstGeom prst="rect">
            <a:avLst/>
          </a:prstGeom>
        </p:spPr>
      </p:pic>
      <p:sp>
        <p:nvSpPr>
          <p:cNvPr id="15" name="正方形/長方形 14">
            <a:extLst>
              <a:ext uri="{FF2B5EF4-FFF2-40B4-BE49-F238E27FC236}">
                <a16:creationId xmlns:a16="http://schemas.microsoft.com/office/drawing/2014/main" id="{DEE06EF2-C655-40A3-88C1-4BD0209B5619}"/>
              </a:ext>
            </a:extLst>
          </p:cNvPr>
          <p:cNvSpPr/>
          <p:nvPr/>
        </p:nvSpPr>
        <p:spPr>
          <a:xfrm>
            <a:off x="1080048" y="6032601"/>
            <a:ext cx="2631284" cy="484575"/>
          </a:xfrm>
          <a:prstGeom prst="rect">
            <a:avLst/>
          </a:prstGeom>
        </p:spPr>
        <p:txBody>
          <a:bodyPr wrap="square" lIns="36000" tIns="72000" rIns="36000" bIns="36000">
            <a:noAutofit/>
          </a:bodyPr>
          <a:lstStyle/>
          <a:p>
            <a:pPr algn="ctr"/>
            <a:r>
              <a:rPr lang="en-US" altLang="ja-JP" sz="1050" b="1" dirty="0">
                <a:latin typeface="+mn-ea"/>
              </a:rPr>
              <a:t>V.O.S.</a:t>
            </a:r>
            <a:r>
              <a:rPr lang="ja-JP" altLang="en-US" sz="1050" b="1" dirty="0">
                <a:latin typeface="+mn-ea"/>
              </a:rPr>
              <a:t>メニュー</a:t>
            </a:r>
            <a:endParaRPr lang="en-US" altLang="ja-JP" sz="1050" b="1" dirty="0">
              <a:latin typeface="+mn-ea"/>
            </a:endParaRPr>
          </a:p>
          <a:p>
            <a:pPr algn="ctr"/>
            <a:r>
              <a:rPr lang="en-US" altLang="ja-JP" sz="1050" b="1" dirty="0">
                <a:latin typeface="+mn-ea"/>
              </a:rPr>
              <a:t>(</a:t>
            </a:r>
            <a:r>
              <a:rPr lang="ja-JP" altLang="en-US" sz="1050" b="1" dirty="0">
                <a:latin typeface="+mn-ea"/>
              </a:rPr>
              <a:t>府庁本館地下食堂</a:t>
            </a:r>
            <a:r>
              <a:rPr lang="en-US" altLang="ja-JP" sz="1050" b="1" dirty="0">
                <a:latin typeface="+mn-ea"/>
              </a:rPr>
              <a:t>)</a:t>
            </a:r>
            <a:endParaRPr lang="ja-JP" altLang="en-US" sz="1050" b="1" dirty="0">
              <a:latin typeface="+mn-ea"/>
            </a:endParaRPr>
          </a:p>
        </p:txBody>
      </p:sp>
      <p:sp>
        <p:nvSpPr>
          <p:cNvPr id="16" name="正方形/長方形 15">
            <a:extLst>
              <a:ext uri="{FF2B5EF4-FFF2-40B4-BE49-F238E27FC236}">
                <a16:creationId xmlns:a16="http://schemas.microsoft.com/office/drawing/2014/main" id="{952F6885-90B5-43D2-8A1B-E9700AD33567}"/>
              </a:ext>
            </a:extLst>
          </p:cNvPr>
          <p:cNvSpPr/>
          <p:nvPr/>
        </p:nvSpPr>
        <p:spPr>
          <a:xfrm>
            <a:off x="2773968" y="5925433"/>
            <a:ext cx="2930867" cy="214336"/>
          </a:xfrm>
          <a:prstGeom prst="rect">
            <a:avLst/>
          </a:prstGeom>
        </p:spPr>
        <p:txBody>
          <a:bodyPr wrap="square" lIns="36000" tIns="72000" rIns="36000" bIns="36000">
            <a:noAutofit/>
          </a:bodyPr>
          <a:lstStyle/>
          <a:p>
            <a:pPr algn="ctr"/>
            <a:r>
              <a:rPr lang="ja-JP" altLang="en-US" sz="1050" b="1" dirty="0">
                <a:latin typeface="+mn-ea"/>
              </a:rPr>
              <a:t>モーニング</a:t>
            </a:r>
            <a:r>
              <a:rPr lang="en-US" altLang="ja-JP" sz="1050" b="1" dirty="0">
                <a:latin typeface="+mn-ea"/>
              </a:rPr>
              <a:t>V.O.S.</a:t>
            </a:r>
          </a:p>
          <a:p>
            <a:pPr algn="ctr"/>
            <a:r>
              <a:rPr lang="ja-JP" altLang="en-US" sz="1050" b="1" dirty="0">
                <a:latin typeface="+mn-ea"/>
              </a:rPr>
              <a:t>プラス</a:t>
            </a:r>
            <a:r>
              <a:rPr lang="en-US" altLang="ja-JP" sz="1050" b="1" dirty="0">
                <a:latin typeface="+mn-ea"/>
              </a:rPr>
              <a:t>F</a:t>
            </a:r>
            <a:r>
              <a:rPr lang="ja-JP" altLang="en-US" sz="1050" b="1" dirty="0">
                <a:latin typeface="+mn-ea"/>
              </a:rPr>
              <a:t>（果物）メニュー</a:t>
            </a:r>
          </a:p>
          <a:p>
            <a:pPr algn="ctr"/>
            <a:r>
              <a:rPr lang="en-US" altLang="ja-JP" sz="1050" b="1" dirty="0">
                <a:latin typeface="+mn-ea"/>
              </a:rPr>
              <a:t>(</a:t>
            </a:r>
            <a:r>
              <a:rPr lang="ja-JP" altLang="en-US" sz="1050" b="1" dirty="0">
                <a:latin typeface="+mn-ea"/>
              </a:rPr>
              <a:t>府内カフェ英國屋一部店舗</a:t>
            </a:r>
            <a:r>
              <a:rPr lang="en-US" altLang="ja-JP" sz="1050" b="1" dirty="0">
                <a:latin typeface="+mn-ea"/>
              </a:rPr>
              <a:t>)</a:t>
            </a:r>
          </a:p>
        </p:txBody>
      </p:sp>
      <p:sp>
        <p:nvSpPr>
          <p:cNvPr id="17" name="正方形/長方形 16">
            <a:extLst>
              <a:ext uri="{FF2B5EF4-FFF2-40B4-BE49-F238E27FC236}">
                <a16:creationId xmlns:a16="http://schemas.microsoft.com/office/drawing/2014/main" id="{C4275FD3-2F37-4242-8C64-B3E39C3B7C4E}"/>
              </a:ext>
            </a:extLst>
          </p:cNvPr>
          <p:cNvSpPr/>
          <p:nvPr/>
        </p:nvSpPr>
        <p:spPr>
          <a:xfrm>
            <a:off x="5077781" y="5987351"/>
            <a:ext cx="2631284" cy="484574"/>
          </a:xfrm>
          <a:prstGeom prst="rect">
            <a:avLst/>
          </a:prstGeom>
        </p:spPr>
        <p:txBody>
          <a:bodyPr wrap="square" lIns="36000" tIns="72000" rIns="36000" bIns="36000">
            <a:noAutofit/>
          </a:bodyPr>
          <a:lstStyle/>
          <a:p>
            <a:pPr algn="ctr"/>
            <a:r>
              <a:rPr lang="ja-JP" altLang="en-US" sz="1050" b="1" dirty="0">
                <a:latin typeface="+mn-ea"/>
              </a:rPr>
              <a:t>おおさか</a:t>
            </a:r>
            <a:r>
              <a:rPr lang="en-US" altLang="ja-JP" sz="1050" b="1" dirty="0">
                <a:latin typeface="+mn-ea"/>
              </a:rPr>
              <a:t>EXPO</a:t>
            </a:r>
            <a:r>
              <a:rPr lang="ja-JP" altLang="en-US" sz="1050" b="1" dirty="0">
                <a:latin typeface="+mn-ea"/>
              </a:rPr>
              <a:t>ヘルシーメニュー</a:t>
            </a:r>
          </a:p>
          <a:p>
            <a:pPr algn="ctr"/>
            <a:r>
              <a:rPr lang="en-US" altLang="ja-JP" sz="1050" b="1" dirty="0">
                <a:latin typeface="+mn-ea"/>
              </a:rPr>
              <a:t>(</a:t>
            </a:r>
            <a:r>
              <a:rPr lang="ja-JP" altLang="en-US" sz="1050" b="1" dirty="0">
                <a:latin typeface="+mn-ea"/>
              </a:rPr>
              <a:t>ロートレシピ梅田</a:t>
            </a:r>
            <a:r>
              <a:rPr lang="en-US" altLang="ja-JP" sz="1050" b="1" dirty="0">
                <a:latin typeface="+mn-ea"/>
              </a:rPr>
              <a:t>NU</a:t>
            </a:r>
            <a:r>
              <a:rPr lang="ja-JP" altLang="en-US" sz="1050" b="1" dirty="0">
                <a:latin typeface="+mn-ea"/>
              </a:rPr>
              <a:t>茶屋町プラス店</a:t>
            </a:r>
            <a:r>
              <a:rPr lang="en-US" altLang="ja-JP" sz="1050" b="1" dirty="0">
                <a:latin typeface="+mn-ea"/>
              </a:rPr>
              <a:t>)</a:t>
            </a:r>
          </a:p>
        </p:txBody>
      </p:sp>
      <p:pic>
        <p:nvPicPr>
          <p:cNvPr id="11" name="図 10">
            <a:extLst>
              <a:ext uri="{FF2B5EF4-FFF2-40B4-BE49-F238E27FC236}">
                <a16:creationId xmlns:a16="http://schemas.microsoft.com/office/drawing/2014/main" id="{CC53A704-C8B4-4015-8551-70EF760B592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12708" y="4889449"/>
            <a:ext cx="1511935" cy="1068005"/>
          </a:xfrm>
          <a:prstGeom prst="rect">
            <a:avLst/>
          </a:prstGeom>
        </p:spPr>
      </p:pic>
      <p:sp>
        <p:nvSpPr>
          <p:cNvPr id="12" name="正方形/長方形 11">
            <a:extLst>
              <a:ext uri="{FF2B5EF4-FFF2-40B4-BE49-F238E27FC236}">
                <a16:creationId xmlns:a16="http://schemas.microsoft.com/office/drawing/2014/main" id="{4EFC1A7E-A563-4F7D-B64A-8AC13220128D}"/>
              </a:ext>
            </a:extLst>
          </p:cNvPr>
          <p:cNvSpPr/>
          <p:nvPr/>
        </p:nvSpPr>
        <p:spPr>
          <a:xfrm>
            <a:off x="7159026" y="6074467"/>
            <a:ext cx="2631284" cy="287999"/>
          </a:xfrm>
          <a:prstGeom prst="rect">
            <a:avLst/>
          </a:prstGeom>
        </p:spPr>
        <p:txBody>
          <a:bodyPr wrap="square" lIns="36000" tIns="72000" rIns="36000" bIns="36000">
            <a:noAutofit/>
          </a:bodyPr>
          <a:lstStyle/>
          <a:p>
            <a:pPr algn="ctr"/>
            <a:r>
              <a:rPr lang="ja-JP" altLang="en-US" sz="1100" b="1" dirty="0">
                <a:latin typeface="+mn-ea"/>
              </a:rPr>
              <a:t>ベジ弁コンテスト</a:t>
            </a:r>
          </a:p>
        </p:txBody>
      </p:sp>
    </p:spTree>
    <p:extLst>
      <p:ext uri="{BB962C8B-B14F-4D97-AF65-F5344CB8AC3E}">
        <p14:creationId xmlns:p14="http://schemas.microsoft.com/office/powerpoint/2010/main" val="177590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36306" y="142134"/>
            <a:ext cx="9467107" cy="6636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497684792"/>
              </p:ext>
            </p:extLst>
          </p:nvPr>
        </p:nvGraphicFramePr>
        <p:xfrm>
          <a:off x="382589" y="1006433"/>
          <a:ext cx="9287106" cy="5748120"/>
        </p:xfrm>
        <a:graphic>
          <a:graphicData uri="http://schemas.openxmlformats.org/drawingml/2006/table">
            <a:tbl>
              <a:tblPr firstRow="1" bandRow="1">
                <a:tableStyleId>{5C22544A-7EE6-4342-B048-85BDC9FD1C3A}</a:tableStyleId>
              </a:tblPr>
              <a:tblGrid>
                <a:gridCol w="1048544">
                  <a:extLst>
                    <a:ext uri="{9D8B030D-6E8A-4147-A177-3AD203B41FA5}">
                      <a16:colId xmlns:a16="http://schemas.microsoft.com/office/drawing/2014/main" val="528851062"/>
                    </a:ext>
                  </a:extLst>
                </a:gridCol>
                <a:gridCol w="8238562">
                  <a:extLst>
                    <a:ext uri="{9D8B030D-6E8A-4147-A177-3AD203B41FA5}">
                      <a16:colId xmlns:a16="http://schemas.microsoft.com/office/drawing/2014/main" val="89849022"/>
                    </a:ext>
                  </a:extLst>
                </a:gridCol>
              </a:tblGrid>
              <a:tr h="2746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地域における栄養相談への支援、栄養管理の質の向上</a:t>
                      </a:r>
                      <a:r>
                        <a:rPr kumimoji="1" lang="en-US" altLang="ja-JP" sz="1100" u="none" baseline="0" dirty="0">
                          <a:solidFill>
                            <a:schemeClr val="tx1"/>
                          </a:solidFill>
                          <a:latin typeface="+mn-ea"/>
                          <a:ea typeface="+mn-ea"/>
                        </a:rPr>
                        <a:t>》</a:t>
                      </a: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■栄養ケア・ステーションの周知</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■各施設の栄養管理の質の向上</a:t>
                      </a:r>
                      <a:endParaRPr kumimoji="1" lang="en-US" altLang="ja-JP" sz="1100" b="0" strike="noStrik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学校等における取組み</a:t>
                      </a:r>
                      <a:r>
                        <a:rPr kumimoji="1" lang="en-US" altLang="ja-JP" sz="1100" u="none" baseline="0" dirty="0">
                          <a:solidFill>
                            <a:schemeClr val="tx1"/>
                          </a:solidFill>
                          <a:latin typeface="+mn-ea"/>
                          <a:ea typeface="+mn-ea"/>
                        </a:rPr>
                        <a:t>》</a:t>
                      </a: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■個別的な相談指導の更なる充実</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■栄養士や調理員への「食事プロセス</a:t>
                      </a:r>
                      <a:r>
                        <a:rPr kumimoji="1" lang="en-US" altLang="ja-JP" sz="1100" b="0" baseline="0" dirty="0">
                          <a:solidFill>
                            <a:schemeClr val="tx1"/>
                          </a:solidFill>
                          <a:latin typeface="+mn-ea"/>
                          <a:ea typeface="+mn-ea"/>
                        </a:rPr>
                        <a:t>PDCA</a:t>
                      </a:r>
                      <a:r>
                        <a:rPr kumimoji="1" lang="ja-JP" altLang="en-US" sz="1100" b="0" baseline="0" dirty="0">
                          <a:solidFill>
                            <a:schemeClr val="tx1"/>
                          </a:solidFill>
                          <a:latin typeface="+mn-ea"/>
                          <a:ea typeface="+mn-ea"/>
                        </a:rPr>
                        <a:t>」の更なる周知</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企業や大学等との連携による食生活の改善</a:t>
                      </a:r>
                      <a:r>
                        <a:rPr kumimoji="1" lang="en-US" altLang="ja-JP" sz="1100" u="none" baseline="0" dirty="0">
                          <a:solidFill>
                            <a:schemeClr val="tx1"/>
                          </a:solidFill>
                          <a:latin typeface="+mn-ea"/>
                          <a:ea typeface="+mn-ea"/>
                        </a:rPr>
                        <a:t>》</a:t>
                      </a: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■企業・事業所・大学等との更なる連携強化</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■若い世代における食生活の改善</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■やせ・肥満に関するモデル事業の展開</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V.O.S.</a:t>
                      </a:r>
                      <a:r>
                        <a:rPr kumimoji="1" lang="ja-JP" altLang="en-US" sz="1100" b="0" baseline="0" dirty="0">
                          <a:solidFill>
                            <a:schemeClr val="tx1"/>
                          </a:solidFill>
                          <a:latin typeface="+mn-ea"/>
                          <a:ea typeface="+mn-ea"/>
                        </a:rPr>
                        <a:t>の認知度の向上</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「食育」など食生活の改善に向けた普及啓発</a:t>
                      </a:r>
                      <a:r>
                        <a:rPr kumimoji="1" lang="en-US" altLang="ja-JP" sz="1100" u="none" baseline="0" dirty="0">
                          <a:solidFill>
                            <a:schemeClr val="tx1"/>
                          </a:solidFill>
                          <a:latin typeface="+mn-ea"/>
                          <a:ea typeface="+mn-ea"/>
                        </a:rPr>
                        <a:t>》</a:t>
                      </a: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■各団体等が連携・協働できる機会の確保</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2911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地域における栄養相談への支援、栄養管理の質の向上</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■市町村等と連携した栄養・ケアステーションの周知</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■特定給食施設等を対象にした研修会の開催</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学校等における取組み</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■個別的な相談指導体制の構築に向けて、各市町村教育委員会及び管理職への指導啓発を実施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■「食事プロセス</a:t>
                      </a:r>
                      <a:r>
                        <a:rPr kumimoji="1" lang="en-US" altLang="ja-JP" sz="1100" b="0" baseline="0" dirty="0">
                          <a:solidFill>
                            <a:schemeClr val="tx1"/>
                          </a:solidFill>
                          <a:latin typeface="+mn-ea"/>
                          <a:ea typeface="+mn-ea"/>
                        </a:rPr>
                        <a:t>PDCA</a:t>
                      </a:r>
                      <a:r>
                        <a:rPr kumimoji="1" lang="ja-JP" altLang="en-US" sz="1100" b="0" baseline="0" dirty="0">
                          <a:solidFill>
                            <a:schemeClr val="tx1"/>
                          </a:solidFill>
                          <a:latin typeface="+mn-ea"/>
                          <a:ea typeface="+mn-ea"/>
                        </a:rPr>
                        <a:t>」について、保育所・認定こども園に周知する機会をとらえて普及啓発を実施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企業や大学等との連携による食生活の改善</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包括連携協定締結企業等と連携した府民啓発事業の展開</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V.O.S.</a:t>
                      </a:r>
                      <a:r>
                        <a:rPr kumimoji="1" lang="ja-JP" altLang="en-US" sz="1100" b="1" baseline="0" dirty="0">
                          <a:solidFill>
                            <a:schemeClr val="tx1"/>
                          </a:solidFill>
                          <a:latin typeface="+mn-ea"/>
                          <a:ea typeface="+mn-ea"/>
                        </a:rPr>
                        <a:t>及びおおさか</a:t>
                      </a:r>
                      <a:r>
                        <a:rPr kumimoji="1" lang="en-US" altLang="ja-JP" sz="1100" b="1" baseline="0" dirty="0">
                          <a:solidFill>
                            <a:schemeClr val="tx1"/>
                          </a:solidFill>
                          <a:latin typeface="+mn-ea"/>
                          <a:ea typeface="+mn-ea"/>
                        </a:rPr>
                        <a:t>EXPO</a:t>
                      </a:r>
                      <a:r>
                        <a:rPr kumimoji="1" lang="ja-JP" altLang="en-US" sz="1100" b="1" baseline="0" dirty="0">
                          <a:solidFill>
                            <a:schemeClr val="tx1"/>
                          </a:solidFill>
                          <a:latin typeface="+mn-ea"/>
                          <a:ea typeface="+mn-ea"/>
                        </a:rPr>
                        <a:t>ヘルシーメニューの認知拡大</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やせ・肥満に関するモデル事業の展開</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健活おおさか推進府民会議ワークショップで創出されたアイデアの実現化を推進</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「食育」など食生活の改善に向けた普及啓発</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■大阪府食育推進ネットワーク会議を中心とした事業実施、参画団体の連携・協働した取組みの推進</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SNS</a:t>
                      </a:r>
                      <a:r>
                        <a:rPr kumimoji="1" lang="ja-JP" altLang="en-US" sz="1100" b="1" baseline="0" dirty="0">
                          <a:solidFill>
                            <a:schemeClr val="tx1"/>
                          </a:solidFill>
                          <a:latin typeface="+mn-ea"/>
                          <a:ea typeface="+mn-ea"/>
                        </a:rPr>
                        <a:t>を通じた情報発信</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7506514"/>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17</a:t>
            </a:fld>
            <a:endParaRPr kumimoji="1" lang="ja-JP" altLang="en-US"/>
          </a:p>
        </p:txBody>
      </p:sp>
      <p:graphicFrame>
        <p:nvGraphicFramePr>
          <p:cNvPr id="3" name="表 2">
            <a:extLst>
              <a:ext uri="{FF2B5EF4-FFF2-40B4-BE49-F238E27FC236}">
                <a16:creationId xmlns:a16="http://schemas.microsoft.com/office/drawing/2014/main" id="{7CB95201-6159-4784-B6AD-1938E63D0F52}"/>
              </a:ext>
            </a:extLst>
          </p:cNvPr>
          <p:cNvGraphicFramePr>
            <a:graphicFrameLocks noGrp="1"/>
          </p:cNvGraphicFramePr>
          <p:nvPr>
            <p:extLst>
              <p:ext uri="{D42A27DB-BD31-4B8C-83A1-F6EECF244321}">
                <p14:modId xmlns:p14="http://schemas.microsoft.com/office/powerpoint/2010/main" val="1984636878"/>
              </p:ext>
            </p:extLst>
          </p:nvPr>
        </p:nvGraphicFramePr>
        <p:xfrm>
          <a:off x="382589" y="193322"/>
          <a:ext cx="9140823" cy="813111"/>
        </p:xfrm>
        <a:graphic>
          <a:graphicData uri="http://schemas.openxmlformats.org/drawingml/2006/table">
            <a:tbl>
              <a:tblPr firstRow="1" bandRow="1">
                <a:tableStyleId>{5C22544A-7EE6-4342-B048-85BDC9FD1C3A}</a:tableStyleId>
              </a:tblPr>
              <a:tblGrid>
                <a:gridCol w="1032027">
                  <a:extLst>
                    <a:ext uri="{9D8B030D-6E8A-4147-A177-3AD203B41FA5}">
                      <a16:colId xmlns:a16="http://schemas.microsoft.com/office/drawing/2014/main" val="1540844266"/>
                    </a:ext>
                  </a:extLst>
                </a:gridCol>
                <a:gridCol w="8108796">
                  <a:extLst>
                    <a:ext uri="{9D8B030D-6E8A-4147-A177-3AD203B41FA5}">
                      <a16:colId xmlns:a16="http://schemas.microsoft.com/office/drawing/2014/main" val="674764230"/>
                    </a:ext>
                  </a:extLst>
                </a:gridCol>
              </a:tblGrid>
              <a:tr h="813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7</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健康・栄養対策費（経常）＜栄養士法等関係事業・食生活改善地域推進事業＞（</a:t>
                      </a:r>
                      <a:r>
                        <a:rPr kumimoji="1" lang="en-US" altLang="ja-JP" sz="1100" b="0" baseline="0" dirty="0">
                          <a:solidFill>
                            <a:schemeClr val="tx1"/>
                          </a:solidFill>
                          <a:latin typeface="+mn-ea"/>
                          <a:ea typeface="+mn-ea"/>
                        </a:rPr>
                        <a:t>6,138</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健康・栄養対策費（政策）＜自然に健康になれる持続可能な食環境づくり＞（</a:t>
                      </a:r>
                      <a:r>
                        <a:rPr kumimoji="1" lang="en-US" altLang="ja-JP" sz="1100" b="0" baseline="0" dirty="0">
                          <a:solidFill>
                            <a:schemeClr val="tx1"/>
                          </a:solidFill>
                          <a:latin typeface="+mn-ea"/>
                          <a:ea typeface="+mn-ea"/>
                        </a:rPr>
                        <a:t>5,022</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健活会議連携推進事業（</a:t>
                      </a:r>
                      <a:r>
                        <a:rPr kumimoji="1" lang="en-US" altLang="ja-JP" sz="1100" b="0" baseline="0" dirty="0">
                          <a:solidFill>
                            <a:schemeClr val="tx1"/>
                          </a:solidFill>
                          <a:latin typeface="+mn-ea"/>
                          <a:ea typeface="+mn-ea"/>
                        </a:rPr>
                        <a:t>7,890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健康キャンパス・プロジェクト事業（</a:t>
                      </a:r>
                      <a:r>
                        <a:rPr kumimoji="1" lang="en-US" altLang="ja-JP" sz="1100" b="0" baseline="0" dirty="0">
                          <a:solidFill>
                            <a:schemeClr val="tx1"/>
                          </a:solidFill>
                          <a:latin typeface="+mn-ea"/>
                          <a:ea typeface="+mn-ea"/>
                        </a:rPr>
                        <a:t>1,773</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797632"/>
                  </a:ext>
                </a:extLst>
              </a:tr>
            </a:tbl>
          </a:graphicData>
        </a:graphic>
      </p:graphicFrame>
    </p:spTree>
    <p:extLst>
      <p:ext uri="{BB962C8B-B14F-4D97-AF65-F5344CB8AC3E}">
        <p14:creationId xmlns:p14="http://schemas.microsoft.com/office/powerpoint/2010/main" val="156453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37000" y="314807"/>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452709912"/>
              </p:ext>
            </p:extLst>
          </p:nvPr>
        </p:nvGraphicFramePr>
        <p:xfrm>
          <a:off x="436852" y="442222"/>
          <a:ext cx="9086561" cy="946200"/>
        </p:xfrm>
        <a:graphic>
          <a:graphicData uri="http://schemas.openxmlformats.org/drawingml/2006/table">
            <a:tbl>
              <a:tblPr firstRow="1" bandRow="1">
                <a:tableStyleId>{5C22544A-7EE6-4342-B048-85BDC9FD1C3A}</a:tableStyleId>
              </a:tblPr>
              <a:tblGrid>
                <a:gridCol w="1025902">
                  <a:extLst>
                    <a:ext uri="{9D8B030D-6E8A-4147-A177-3AD203B41FA5}">
                      <a16:colId xmlns:a16="http://schemas.microsoft.com/office/drawing/2014/main" val="528851062"/>
                    </a:ext>
                  </a:extLst>
                </a:gridCol>
                <a:gridCol w="8060659">
                  <a:extLst>
                    <a:ext uri="{9D8B030D-6E8A-4147-A177-3AD203B41FA5}">
                      <a16:colId xmlns:a16="http://schemas.microsoft.com/office/drawing/2014/main" val="89849022"/>
                    </a:ext>
                  </a:extLst>
                </a:gridCol>
              </a:tblGrid>
              <a:tr h="6105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8</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健康・栄養対策費（経常）＜栄養士法等関係事業・食生活改善地域推進事業＞　（</a:t>
                      </a:r>
                      <a:r>
                        <a:rPr kumimoji="1" lang="en-US" altLang="ja-JP" sz="1100" b="0" baseline="0" dirty="0">
                          <a:solidFill>
                            <a:schemeClr val="tx1"/>
                          </a:solidFill>
                          <a:latin typeface="+mn-ea"/>
                          <a:ea typeface="+mn-ea"/>
                        </a:rPr>
                        <a:t>6,236</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健康・栄養対策費（政策）＜自然に健康になれる持続可能な食環境づくり＞</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3,623</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千円）</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減額</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健活会議連携推進事業（</a:t>
                      </a:r>
                      <a:r>
                        <a:rPr kumimoji="1" lang="en-US" altLang="ja-JP" sz="1100" b="0" baseline="0" dirty="0">
                          <a:solidFill>
                            <a:schemeClr val="tx1"/>
                          </a:solidFill>
                          <a:latin typeface="+mn-ea"/>
                          <a:ea typeface="+mn-ea"/>
                        </a:rPr>
                        <a:t>7,890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健康キャンパス・プロジェクト事業（</a:t>
                      </a:r>
                      <a:r>
                        <a:rPr kumimoji="1" lang="en-US" altLang="ja-JP" sz="1100" b="0" baseline="0" dirty="0">
                          <a:solidFill>
                            <a:schemeClr val="tx1"/>
                          </a:solidFill>
                          <a:latin typeface="+mn-ea"/>
                          <a:ea typeface="+mn-ea"/>
                        </a:rPr>
                        <a:t>1,773</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万博レガシーを継承した健活１０プロモーション　（</a:t>
                      </a:r>
                      <a:r>
                        <a:rPr kumimoji="1" lang="en-US" altLang="ja-JP" sz="1100" b="0" baseline="0" dirty="0">
                          <a:solidFill>
                            <a:schemeClr val="tx1"/>
                          </a:solidFill>
                          <a:latin typeface="+mn-ea"/>
                          <a:ea typeface="+mn-ea"/>
                        </a:rPr>
                        <a:t>120,000</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新規</a:t>
                      </a:r>
                      <a:r>
                        <a:rPr kumimoji="1" lang="en-US" altLang="ja-JP" sz="1100" b="0" baseline="0" dirty="0">
                          <a:solidFill>
                            <a:schemeClr val="tx1"/>
                          </a:solidFill>
                          <a:latin typeface="+mn-ea"/>
                          <a:ea typeface="+mn-ea"/>
                        </a:rPr>
                        <a:t>】</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7756"/>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18</a:t>
            </a:fld>
            <a:endParaRPr kumimoji="1" lang="ja-JP" altLang="en-US"/>
          </a:p>
        </p:txBody>
      </p:sp>
    </p:spTree>
    <p:extLst>
      <p:ext uri="{BB962C8B-B14F-4D97-AF65-F5344CB8AC3E}">
        <p14:creationId xmlns:p14="http://schemas.microsoft.com/office/powerpoint/2010/main" val="1673307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1</a:t>
            </a:r>
            <a:r>
              <a:rPr kumimoji="1" lang="ja-JP" altLang="en-US" sz="2000" b="1" dirty="0">
                <a:solidFill>
                  <a:schemeClr val="tx1"/>
                </a:solidFill>
                <a:latin typeface="Meiryo UI" panose="020B0604030504040204" pitchFamily="50" charset="-128"/>
                <a:ea typeface="Meiryo UI" panose="020B0604030504040204" pitchFamily="50" charset="-128"/>
              </a:rPr>
              <a:t>　生活習慣病の予防</a:t>
            </a:r>
          </a:p>
        </p:txBody>
      </p:sp>
      <p:pic>
        <p:nvPicPr>
          <p:cNvPr id="19" name="図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3" name="正方形/長方形 2">
            <a:extLst>
              <a:ext uri="{FF2B5EF4-FFF2-40B4-BE49-F238E27FC236}">
                <a16:creationId xmlns:a16="http://schemas.microsoft.com/office/drawing/2014/main" id="{F592EFE4-B74A-B297-13AF-FA0C50F9CA30}"/>
              </a:ext>
            </a:extLst>
          </p:cNvPr>
          <p:cNvSpPr/>
          <p:nvPr/>
        </p:nvSpPr>
        <p:spPr>
          <a:xfrm>
            <a:off x="271413" y="865992"/>
            <a:ext cx="9432000" cy="5917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5" name="正方形/長方形 4">
            <a:extLst>
              <a:ext uri="{FF2B5EF4-FFF2-40B4-BE49-F238E27FC236}">
                <a16:creationId xmlns:a16="http://schemas.microsoft.com/office/drawing/2014/main" id="{8F419E80-34D2-4817-BC51-6BC87D9AE563}"/>
              </a:ext>
            </a:extLst>
          </p:cNvPr>
          <p:cNvSpPr/>
          <p:nvPr/>
        </p:nvSpPr>
        <p:spPr>
          <a:xfrm>
            <a:off x="129324" y="61454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a:t>
            </a:r>
            <a:r>
              <a:rPr kumimoji="1" lang="en-US" altLang="ja-JP" sz="2000" b="1" dirty="0">
                <a:ln w="0"/>
                <a:solidFill>
                  <a:schemeClr val="bg1"/>
                </a:solidFill>
                <a:effectLst>
                  <a:outerShdw blurRad="38100" dist="19050" dir="2700000" algn="tl" rotWithShape="0">
                    <a:schemeClr val="dk1">
                      <a:alpha val="40000"/>
                    </a:schemeClr>
                  </a:outerShdw>
                </a:effectLst>
              </a:rPr>
              <a:t>2</a:t>
            </a:r>
            <a:r>
              <a:rPr kumimoji="1" lang="ja-JP" altLang="en-US" sz="2000" b="1" dirty="0">
                <a:ln w="0"/>
                <a:solidFill>
                  <a:schemeClr val="bg1"/>
                </a:solidFill>
                <a:effectLst>
                  <a:outerShdw blurRad="38100" dist="19050" dir="2700000" algn="tl" rotWithShape="0">
                    <a:schemeClr val="dk1">
                      <a:alpha val="40000"/>
                    </a:schemeClr>
                  </a:outerShdw>
                </a:effectLst>
              </a:rPr>
              <a:t>）身体活動・運動</a:t>
            </a:r>
            <a:r>
              <a:rPr kumimoji="1" lang="ja-JP" altLang="en-US" sz="2000" b="1" dirty="0">
                <a:solidFill>
                  <a:schemeClr val="bg1"/>
                </a:solidFill>
              </a:rPr>
              <a:t>　</a:t>
            </a:r>
            <a:r>
              <a:rPr kumimoji="1" lang="ja-JP" altLang="en-US" sz="1600" b="1" dirty="0">
                <a:solidFill>
                  <a:schemeClr val="bg1"/>
                </a:solidFill>
              </a:rPr>
              <a:t>計画 </a:t>
            </a:r>
            <a:r>
              <a:rPr kumimoji="1" lang="en-US" altLang="ja-JP" sz="1600" b="1" dirty="0">
                <a:solidFill>
                  <a:schemeClr val="bg1"/>
                </a:solidFill>
              </a:rPr>
              <a:t>P.73-74</a:t>
            </a:r>
          </a:p>
        </p:txBody>
      </p:sp>
      <p:sp>
        <p:nvSpPr>
          <p:cNvPr id="6" name="正方形/長方形 5">
            <a:extLst>
              <a:ext uri="{FF2B5EF4-FFF2-40B4-BE49-F238E27FC236}">
                <a16:creationId xmlns:a16="http://schemas.microsoft.com/office/drawing/2014/main" id="{E81221CB-D7DD-F68C-4B4F-5E1BAEDA2ACA}"/>
              </a:ext>
            </a:extLst>
          </p:cNvPr>
          <p:cNvSpPr/>
          <p:nvPr/>
        </p:nvSpPr>
        <p:spPr>
          <a:xfrm>
            <a:off x="357909" y="1574971"/>
            <a:ext cx="3240000" cy="288000"/>
          </a:xfrm>
          <a:prstGeom prst="rect">
            <a:avLst/>
          </a:prstGeom>
        </p:spPr>
        <p:txBody>
          <a:bodyPr wrap="square" lIns="36000" tIns="72000" rIns="36000" bIns="36000" anchor="ctr">
            <a:noAutofit/>
          </a:bodyPr>
          <a:lstStyle/>
          <a:p>
            <a:r>
              <a:rPr lang="en-US" altLang="ja-JP" sz="1400" b="1" dirty="0">
                <a:latin typeface="+mn-ea"/>
              </a:rPr>
              <a:t>【</a:t>
            </a:r>
            <a:r>
              <a:rPr lang="ja-JP" altLang="en-US" sz="1400" b="1" dirty="0">
                <a:latin typeface="+mn-ea"/>
              </a:rPr>
              <a:t>府民の行動目標</a:t>
            </a:r>
            <a:r>
              <a:rPr lang="en-US" altLang="ja-JP" sz="1400" b="1" dirty="0">
                <a:latin typeface="+mn-ea"/>
              </a:rPr>
              <a:t>】</a:t>
            </a:r>
            <a:endParaRPr lang="ja-JP" altLang="en-US" sz="1400" b="1" dirty="0">
              <a:latin typeface="+mn-ea"/>
            </a:endParaRPr>
          </a:p>
        </p:txBody>
      </p:sp>
      <p:sp>
        <p:nvSpPr>
          <p:cNvPr id="7" name="正方形/長方形 6">
            <a:extLst>
              <a:ext uri="{FF2B5EF4-FFF2-40B4-BE49-F238E27FC236}">
                <a16:creationId xmlns:a16="http://schemas.microsoft.com/office/drawing/2014/main" id="{D46EF9E9-881D-64C9-7F67-6215B8192940}"/>
              </a:ext>
            </a:extLst>
          </p:cNvPr>
          <p:cNvSpPr/>
          <p:nvPr/>
        </p:nvSpPr>
        <p:spPr>
          <a:xfrm>
            <a:off x="454622" y="1810919"/>
            <a:ext cx="8856000" cy="532770"/>
          </a:xfrm>
          <a:prstGeom prst="rect">
            <a:avLst/>
          </a:prstGeom>
        </p:spPr>
        <p:txBody>
          <a:bodyPr wrap="square" lIns="36000" tIns="72000" rIns="36000" bIns="36000">
            <a:noAutofit/>
          </a:bodyPr>
          <a:lstStyle/>
          <a:p>
            <a:r>
              <a:rPr lang="ja-JP" altLang="en-US" sz="1100" b="1" dirty="0">
                <a:latin typeface="+mn-ea"/>
              </a:rPr>
              <a:t>▽通勤・通学等でなるべく歩くようにするなど、日常生活での「身体活動・運動」量を増やし、取組を継続します。</a:t>
            </a:r>
            <a:endParaRPr lang="en-US" altLang="ja-JP" sz="1100" b="1" dirty="0">
              <a:latin typeface="+mn-ea"/>
            </a:endParaRPr>
          </a:p>
          <a:p>
            <a:r>
              <a:rPr lang="ja-JP" altLang="en-US" sz="1100" b="1" dirty="0">
                <a:latin typeface="+mn-ea"/>
              </a:rPr>
              <a:t>▽地域のスポーツ活動やレクリエーション等に参加するなど、自分の身体状態に合わせた身体活動を継続的に実践します。</a:t>
            </a:r>
          </a:p>
        </p:txBody>
      </p:sp>
      <p:sp>
        <p:nvSpPr>
          <p:cNvPr id="9" name="正方形/長方形 8">
            <a:extLst>
              <a:ext uri="{FF2B5EF4-FFF2-40B4-BE49-F238E27FC236}">
                <a16:creationId xmlns:a16="http://schemas.microsoft.com/office/drawing/2014/main" id="{9FB13249-4DC9-2FC2-29E8-35F88220DB46}"/>
              </a:ext>
            </a:extLst>
          </p:cNvPr>
          <p:cNvSpPr/>
          <p:nvPr/>
        </p:nvSpPr>
        <p:spPr>
          <a:xfrm>
            <a:off x="357909" y="2199690"/>
            <a:ext cx="3240000" cy="288000"/>
          </a:xfrm>
          <a:prstGeom prst="rect">
            <a:avLst/>
          </a:prstGeom>
        </p:spPr>
        <p:txBody>
          <a:bodyPr wrap="square" lIns="36000" tIns="72000" rIns="36000" bIns="36000" anchor="ctr">
            <a:noAutofit/>
          </a:bodyPr>
          <a:lstStyle/>
          <a:p>
            <a:r>
              <a:rPr lang="en-US" altLang="ja-JP" sz="1400" b="1" dirty="0">
                <a:latin typeface="+mn-ea"/>
              </a:rPr>
              <a:t>【</a:t>
            </a:r>
            <a:r>
              <a:rPr lang="ja-JP" altLang="en-US" sz="1400" b="1" dirty="0">
                <a:latin typeface="+mn-ea"/>
              </a:rPr>
              <a:t>行政等が取り組む数値目標</a:t>
            </a:r>
            <a:r>
              <a:rPr lang="en-US" altLang="ja-JP" sz="1400" b="1" dirty="0">
                <a:latin typeface="+mn-ea"/>
              </a:rPr>
              <a:t>】</a:t>
            </a:r>
            <a:endParaRPr lang="ja-JP" altLang="en-US" sz="1400" b="1" dirty="0">
              <a:latin typeface="+mn-ea"/>
            </a:endParaRPr>
          </a:p>
        </p:txBody>
      </p:sp>
      <p:graphicFrame>
        <p:nvGraphicFramePr>
          <p:cNvPr id="10" name="表 9">
            <a:extLst>
              <a:ext uri="{FF2B5EF4-FFF2-40B4-BE49-F238E27FC236}">
                <a16:creationId xmlns:a16="http://schemas.microsoft.com/office/drawing/2014/main" id="{83F83B57-CC11-E69A-53B1-DF65BEDB69CC}"/>
              </a:ext>
            </a:extLst>
          </p:cNvPr>
          <p:cNvGraphicFramePr>
            <a:graphicFrameLocks noGrp="1"/>
          </p:cNvGraphicFramePr>
          <p:nvPr>
            <p:extLst>
              <p:ext uri="{D42A27DB-BD31-4B8C-83A1-F6EECF244321}">
                <p14:modId xmlns:p14="http://schemas.microsoft.com/office/powerpoint/2010/main" val="796559321"/>
              </p:ext>
            </p:extLst>
          </p:nvPr>
        </p:nvGraphicFramePr>
        <p:xfrm>
          <a:off x="404090" y="2484165"/>
          <a:ext cx="8993909" cy="2982736"/>
        </p:xfrm>
        <a:graphic>
          <a:graphicData uri="http://schemas.openxmlformats.org/drawingml/2006/table">
            <a:tbl>
              <a:tblPr firstRow="1" firstCol="1" bandRow="1">
                <a:tableStyleId>{5C22544A-7EE6-4342-B048-85BDC9FD1C3A}</a:tableStyleId>
              </a:tblPr>
              <a:tblGrid>
                <a:gridCol w="431923">
                  <a:extLst>
                    <a:ext uri="{9D8B030D-6E8A-4147-A177-3AD203B41FA5}">
                      <a16:colId xmlns:a16="http://schemas.microsoft.com/office/drawing/2014/main" val="20000"/>
                    </a:ext>
                  </a:extLst>
                </a:gridCol>
                <a:gridCol w="4015387">
                  <a:extLst>
                    <a:ext uri="{9D8B030D-6E8A-4147-A177-3AD203B41FA5}">
                      <a16:colId xmlns:a16="http://schemas.microsoft.com/office/drawing/2014/main" val="20001"/>
                    </a:ext>
                  </a:extLst>
                </a:gridCol>
                <a:gridCol w="1687530">
                  <a:extLst>
                    <a:ext uri="{9D8B030D-6E8A-4147-A177-3AD203B41FA5}">
                      <a16:colId xmlns:a16="http://schemas.microsoft.com/office/drawing/2014/main" val="20002"/>
                    </a:ext>
                  </a:extLst>
                </a:gridCol>
                <a:gridCol w="1344928">
                  <a:extLst>
                    <a:ext uri="{9D8B030D-6E8A-4147-A177-3AD203B41FA5}">
                      <a16:colId xmlns:a16="http://schemas.microsoft.com/office/drawing/2014/main" val="1732571304"/>
                    </a:ext>
                  </a:extLst>
                </a:gridCol>
                <a:gridCol w="1514141">
                  <a:extLst>
                    <a:ext uri="{9D8B030D-6E8A-4147-A177-3AD203B41FA5}">
                      <a16:colId xmlns:a16="http://schemas.microsoft.com/office/drawing/2014/main" val="20003"/>
                    </a:ext>
                  </a:extLst>
                </a:gridCol>
              </a:tblGrid>
              <a:tr h="261927">
                <a:tc>
                  <a:txBody>
                    <a:bodyPr/>
                    <a:lstStyle/>
                    <a:p>
                      <a:pPr algn="ctr" fontAlgn="auto">
                        <a:lnSpc>
                          <a:spcPts val="1600"/>
                        </a:lnSpc>
                        <a:spcAft>
                          <a:spcPts val="0"/>
                        </a:spcAft>
                      </a:pPr>
                      <a:r>
                        <a:rPr lang="ja-JP" sz="1200" dirty="0">
                          <a:effectLst/>
                          <a:latin typeface="+mn-ea"/>
                          <a:ea typeface="+mn-ea"/>
                        </a:rPr>
                        <a:t>　</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56926">
                <a:tc>
                  <a:txBody>
                    <a:bodyPr/>
                    <a:lstStyle/>
                    <a:p>
                      <a:pPr algn="ctr" fontAlgn="auto">
                        <a:lnSpc>
                          <a:spcPts val="1600"/>
                        </a:lnSpc>
                        <a:spcAft>
                          <a:spcPts val="0"/>
                        </a:spcAft>
                      </a:pPr>
                      <a:r>
                        <a:rPr lang="en-US" altLang="ja-JP" sz="1200" dirty="0">
                          <a:solidFill>
                            <a:schemeClr val="bg1"/>
                          </a:solidFill>
                          <a:effectLst/>
                          <a:latin typeface="+mn-ea"/>
                          <a:ea typeface="+mn-ea"/>
                        </a:rPr>
                        <a:t>9</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運動習慣のある者（</a:t>
                      </a:r>
                      <a:r>
                        <a:rPr lang="en-US" altLang="ja-JP" sz="1100" b="1" dirty="0">
                          <a:solidFill>
                            <a:schemeClr val="tx1"/>
                          </a:solidFill>
                          <a:effectLst/>
                          <a:latin typeface="+mn-ea"/>
                          <a:ea typeface="+mn-ea"/>
                        </a:rPr>
                        <a:t>1</a:t>
                      </a:r>
                      <a:r>
                        <a:rPr lang="ja-JP" altLang="en-US" sz="1100" b="1" dirty="0">
                          <a:solidFill>
                            <a:schemeClr val="tx1"/>
                          </a:solidFill>
                          <a:effectLst/>
                          <a:latin typeface="+mn-ea"/>
                          <a:ea typeface="+mn-ea"/>
                        </a:rPr>
                        <a:t>日</a:t>
                      </a:r>
                      <a:r>
                        <a:rPr lang="en-US" altLang="ja-JP" sz="1100" b="1" dirty="0">
                          <a:solidFill>
                            <a:schemeClr val="tx1"/>
                          </a:solidFill>
                          <a:effectLst/>
                          <a:latin typeface="+mn-ea"/>
                          <a:ea typeface="+mn-ea"/>
                        </a:rPr>
                        <a:t>30</a:t>
                      </a:r>
                      <a:r>
                        <a:rPr lang="ja-JP" altLang="en-US" sz="1100" b="1" dirty="0">
                          <a:solidFill>
                            <a:schemeClr val="tx1"/>
                          </a:solidFill>
                          <a:effectLst/>
                          <a:latin typeface="+mn-ea"/>
                          <a:ea typeface="+mn-ea"/>
                        </a:rPr>
                        <a:t>分以上、週</a:t>
                      </a:r>
                      <a:r>
                        <a:rPr lang="en-US" altLang="ja-JP" sz="1100" b="1" dirty="0">
                          <a:solidFill>
                            <a:schemeClr val="tx1"/>
                          </a:solidFill>
                          <a:effectLst/>
                          <a:latin typeface="+mn-ea"/>
                          <a:ea typeface="+mn-ea"/>
                        </a:rPr>
                        <a:t>2</a:t>
                      </a:r>
                      <a:r>
                        <a:rPr lang="ja-JP" altLang="en-US" sz="1100" b="1" dirty="0">
                          <a:solidFill>
                            <a:schemeClr val="tx1"/>
                          </a:solidFill>
                          <a:effectLst/>
                          <a:latin typeface="+mn-ea"/>
                          <a:ea typeface="+mn-ea"/>
                        </a:rPr>
                        <a:t>回以上の運動を</a:t>
                      </a:r>
                      <a:r>
                        <a:rPr lang="en-US" altLang="ja-JP" sz="1100" b="1" dirty="0">
                          <a:solidFill>
                            <a:schemeClr val="tx1"/>
                          </a:solidFill>
                          <a:effectLst/>
                          <a:latin typeface="+mn-ea"/>
                          <a:ea typeface="+mn-ea"/>
                        </a:rPr>
                        <a:t>1</a:t>
                      </a:r>
                      <a:r>
                        <a:rPr lang="ja-JP" altLang="en-US" sz="1100" b="1" dirty="0">
                          <a:solidFill>
                            <a:schemeClr val="tx1"/>
                          </a:solidFill>
                          <a:effectLst/>
                          <a:latin typeface="+mn-ea"/>
                          <a:ea typeface="+mn-ea"/>
                        </a:rPr>
                        <a:t>年以上行っている者）の割合の増加</a:t>
                      </a:r>
                      <a:endParaRPr lang="en-US" altLang="ja-JP" sz="1100" b="1" dirty="0">
                        <a:solidFill>
                          <a:schemeClr val="tx1"/>
                        </a:solidFill>
                        <a:effectLst/>
                        <a:latin typeface="+mn-ea"/>
                        <a:ea typeface="+mn-ea"/>
                      </a:endParaRPr>
                    </a:p>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大阪府健康づくり実態調査</a:t>
                      </a:r>
                      <a:r>
                        <a:rPr lang="en-US" altLang="ja-JP" sz="110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36.2%</a:t>
                      </a:r>
                    </a:p>
                    <a:p>
                      <a:pPr algn="ctr" fontAlgn="auto">
                        <a:lnSpc>
                          <a:spcPts val="1600"/>
                        </a:lnSpc>
                        <a:spcAft>
                          <a:spcPts val="0"/>
                        </a:spcAft>
                      </a:pP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sz="105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32.4%</a:t>
                      </a:r>
                    </a:p>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a:t>
                      </a:r>
                      <a:r>
                        <a:rPr lang="en-US" altLang="ja-JP" sz="1100" b="1" dirty="0">
                          <a:solidFill>
                            <a:schemeClr val="tx1"/>
                          </a:solidFill>
                          <a:effectLst/>
                          <a:latin typeface="+mn-ea"/>
                          <a:ea typeface="+mn-ea"/>
                          <a:cs typeface="HG丸ｺﾞｼｯｸM-PRO"/>
                        </a:rPr>
                        <a:t>R7</a:t>
                      </a:r>
                      <a:r>
                        <a:rPr lang="ja-JP" altLang="en-US" sz="1100" b="1" dirty="0">
                          <a:solidFill>
                            <a:schemeClr val="tx1"/>
                          </a:solidFill>
                          <a:effectLst/>
                          <a:latin typeface="+mn-ea"/>
                          <a:ea typeface="+mn-ea"/>
                          <a:cs typeface="HG丸ｺﾞｼｯｸM-PRO"/>
                        </a:rPr>
                        <a:t>）</a:t>
                      </a:r>
                      <a:r>
                        <a:rPr lang="ja-JP" altLang="en-US" sz="1100" b="0" dirty="0">
                          <a:solidFill>
                            <a:schemeClr val="tx1"/>
                          </a:solidFill>
                          <a:effectLst/>
                          <a:latin typeface="+mn-ea"/>
                          <a:ea typeface="+mn-ea"/>
                          <a:cs typeface="HG丸ｺﾞｼｯｸM-PRO"/>
                        </a:rPr>
                        <a:t>［△］</a:t>
                      </a:r>
                      <a:endParaRPr lang="ja-JP" altLang="en-US"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40%</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6229">
                <a:tc rowSpan="4">
                  <a:txBody>
                    <a:bodyPr/>
                    <a:lstStyle/>
                    <a:p>
                      <a:pPr algn="ctr" fontAlgn="auto">
                        <a:lnSpc>
                          <a:spcPts val="1600"/>
                        </a:lnSpc>
                        <a:spcAft>
                          <a:spcPts val="0"/>
                        </a:spcAft>
                      </a:pPr>
                      <a:r>
                        <a:rPr lang="en-US" altLang="ja-JP" sz="1000" dirty="0">
                          <a:solidFill>
                            <a:schemeClr val="bg1"/>
                          </a:solidFill>
                          <a:effectLst/>
                          <a:latin typeface="+mn-ea"/>
                          <a:ea typeface="+mn-ea"/>
                          <a:cs typeface="HG丸ｺﾞｼｯｸM-PRO"/>
                        </a:rPr>
                        <a:t>10</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rowSpan="2">
                  <a:txBody>
                    <a:bodyPr/>
                    <a:lstStyle/>
                    <a:p>
                      <a:pPr algn="l" fontAlgn="auto">
                        <a:lnSpc>
                          <a:spcPts val="1600"/>
                        </a:lnSpc>
                        <a:spcAft>
                          <a:spcPts val="0"/>
                        </a:spcAft>
                      </a:pPr>
                      <a:r>
                        <a:rPr lang="ja-JP" altLang="en-US" sz="1100" b="1" dirty="0">
                          <a:solidFill>
                            <a:schemeClr val="tx1"/>
                          </a:solidFill>
                          <a:effectLst/>
                          <a:latin typeface="+mn-ea"/>
                          <a:ea typeface="+mn-ea"/>
                        </a:rPr>
                        <a:t>日常生活における歩数の増加（男性）</a:t>
                      </a:r>
                      <a:endParaRPr lang="en-US" altLang="ja-JP" sz="1100" b="1" dirty="0">
                        <a:solidFill>
                          <a:schemeClr val="tx1"/>
                        </a:solidFill>
                        <a:effectLst/>
                        <a:latin typeface="+mn-ea"/>
                        <a:ea typeface="+mn-ea"/>
                      </a:endParaRPr>
                    </a:p>
                    <a:p>
                      <a:pPr algn="l" fontAlgn="auto">
                        <a:lnSpc>
                          <a:spcPts val="1600"/>
                        </a:lnSpc>
                        <a:spcAft>
                          <a:spcPts val="0"/>
                        </a:spcAft>
                      </a:pPr>
                      <a:r>
                        <a:rPr lang="en-US" altLang="ja-JP" sz="1050" b="1" dirty="0">
                          <a:solidFill>
                            <a:schemeClr val="tx1"/>
                          </a:solidFill>
                          <a:effectLst/>
                          <a:latin typeface="+mn-ea"/>
                          <a:ea typeface="+mn-ea"/>
                        </a:rPr>
                        <a:t>【</a:t>
                      </a:r>
                      <a:r>
                        <a:rPr lang="ja-JP" altLang="en-US" sz="1050" b="1" dirty="0">
                          <a:solidFill>
                            <a:schemeClr val="tx1"/>
                          </a:solidFill>
                          <a:effectLst/>
                          <a:latin typeface="+mn-ea"/>
                          <a:ea typeface="+mn-ea"/>
                        </a:rPr>
                        <a:t>大阪府民の栄養・健康状況（国民健康・栄養調査から算出）</a:t>
                      </a:r>
                      <a:r>
                        <a:rPr lang="en-US" altLang="ja-JP" sz="105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BF5"/>
                    </a:solidFill>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20</a:t>
                      </a:r>
                      <a:r>
                        <a:rPr lang="ja-JP" altLang="en-US" sz="1100" b="1" dirty="0">
                          <a:solidFill>
                            <a:schemeClr val="tx1"/>
                          </a:solidFill>
                          <a:effectLst/>
                          <a:latin typeface="+mn-ea"/>
                          <a:ea typeface="+mn-ea"/>
                          <a:cs typeface="HG丸ｺﾞｼｯｸM-PRO"/>
                        </a:rPr>
                        <a:t>～</a:t>
                      </a:r>
                      <a:r>
                        <a:rPr lang="en-US" altLang="ja-JP" sz="1100" b="1" dirty="0">
                          <a:solidFill>
                            <a:schemeClr val="tx1"/>
                          </a:solidFill>
                          <a:effectLst/>
                          <a:latin typeface="+mn-ea"/>
                          <a:ea typeface="+mn-ea"/>
                          <a:cs typeface="HG丸ｺﾞｼｯｸM-PRO"/>
                        </a:rPr>
                        <a:t>64</a:t>
                      </a:r>
                      <a:r>
                        <a:rPr lang="ja-JP" altLang="en-US" sz="1100" b="1" dirty="0">
                          <a:solidFill>
                            <a:schemeClr val="tx1"/>
                          </a:solidFill>
                          <a:effectLst/>
                          <a:latin typeface="+mn-ea"/>
                          <a:ea typeface="+mn-ea"/>
                          <a:cs typeface="HG丸ｺﾞｼｯｸM-PRO"/>
                        </a:rPr>
                        <a:t>歳：</a:t>
                      </a:r>
                      <a:r>
                        <a:rPr lang="en-US" altLang="ja-JP" sz="1100" b="1" dirty="0">
                          <a:solidFill>
                            <a:schemeClr val="tx1"/>
                          </a:solidFill>
                          <a:effectLst/>
                          <a:latin typeface="+mn-ea"/>
                          <a:ea typeface="+mn-ea"/>
                          <a:cs typeface="HG丸ｺﾞｼｯｸM-PRO"/>
                        </a:rPr>
                        <a:t>8,733</a:t>
                      </a:r>
                      <a:r>
                        <a:rPr lang="ja-JP" altLang="en-US" sz="1100" b="1" dirty="0">
                          <a:solidFill>
                            <a:schemeClr val="tx1"/>
                          </a:solidFill>
                          <a:effectLst/>
                          <a:latin typeface="+mn-ea"/>
                          <a:ea typeface="+mn-ea"/>
                          <a:cs typeface="HG丸ｺﾞｼｯｸM-PRO"/>
                        </a:rPr>
                        <a:t>歩</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H29-R1</a:t>
                      </a:r>
                      <a:r>
                        <a:rPr lang="ja-JP" altLang="en-US" sz="1050" b="1" dirty="0">
                          <a:solidFill>
                            <a:schemeClr val="tx1"/>
                          </a:solidFill>
                          <a:effectLst/>
                          <a:latin typeface="+mn-ea"/>
                          <a:ea typeface="+mn-ea"/>
                          <a:cs typeface="HG丸ｺﾞｼｯｸM-PRO"/>
                        </a:rPr>
                        <a:t>平均）</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4">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R4-R6</a:t>
                      </a:r>
                      <a:r>
                        <a:rPr lang="ja-JP" altLang="en-US" sz="1100" b="1" dirty="0">
                          <a:solidFill>
                            <a:schemeClr val="tx1"/>
                          </a:solidFill>
                          <a:effectLst/>
                          <a:latin typeface="+mn-ea"/>
                          <a:ea typeface="+mn-ea"/>
                          <a:cs typeface="HG丸ｺﾞｼｯｸM-PRO"/>
                        </a:rPr>
                        <a:t>の結果を</a:t>
                      </a:r>
                      <a:endParaRPr lang="en-US" altLang="ja-JP" sz="1100" b="1" dirty="0">
                        <a:solidFill>
                          <a:schemeClr val="tx1"/>
                        </a:solidFill>
                        <a:effectLst/>
                        <a:latin typeface="+mn-ea"/>
                        <a:ea typeface="+mn-ea"/>
                        <a:cs typeface="HG丸ｺﾞｼｯｸM-PRO"/>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R9</a:t>
                      </a:r>
                      <a:r>
                        <a:rPr lang="ja-JP" altLang="en-US" sz="1100" b="1" dirty="0">
                          <a:solidFill>
                            <a:schemeClr val="tx1"/>
                          </a:solidFill>
                          <a:effectLst/>
                          <a:latin typeface="+mn-ea"/>
                          <a:ea typeface="+mn-ea"/>
                          <a:cs typeface="HG丸ｺﾞｼｯｸM-PRO"/>
                        </a:rPr>
                        <a:t>年度に公表予定</a:t>
                      </a:r>
                      <a:endParaRPr lang="ja-JP"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20</a:t>
                      </a:r>
                      <a:r>
                        <a:rPr lang="ja-JP" altLang="en-US" sz="1100" b="1" dirty="0">
                          <a:solidFill>
                            <a:schemeClr val="tx1"/>
                          </a:solidFill>
                          <a:effectLst/>
                          <a:latin typeface="+mn-ea"/>
                          <a:ea typeface="+mn-ea"/>
                          <a:cs typeface="HG丸ｺﾞｼｯｸM-PRO"/>
                        </a:rPr>
                        <a:t>～</a:t>
                      </a:r>
                      <a:r>
                        <a:rPr lang="en-US" altLang="ja-JP" sz="1100" b="1" dirty="0">
                          <a:solidFill>
                            <a:schemeClr val="tx1"/>
                          </a:solidFill>
                          <a:effectLst/>
                          <a:latin typeface="+mn-ea"/>
                          <a:ea typeface="+mn-ea"/>
                          <a:cs typeface="HG丸ｺﾞｼｯｸM-PRO"/>
                        </a:rPr>
                        <a:t>64</a:t>
                      </a:r>
                      <a:r>
                        <a:rPr lang="ja-JP" altLang="en-US" sz="1100" b="1" dirty="0">
                          <a:solidFill>
                            <a:schemeClr val="tx1"/>
                          </a:solidFill>
                          <a:effectLst/>
                          <a:latin typeface="+mn-ea"/>
                          <a:ea typeface="+mn-ea"/>
                          <a:cs typeface="HG丸ｺﾞｼｯｸM-PRO"/>
                        </a:rPr>
                        <a:t>歳：</a:t>
                      </a:r>
                      <a:r>
                        <a:rPr lang="en-US" altLang="ja-JP" sz="1100" b="1" dirty="0">
                          <a:solidFill>
                            <a:schemeClr val="tx1"/>
                          </a:solidFill>
                          <a:effectLst/>
                          <a:latin typeface="+mn-ea"/>
                          <a:ea typeface="+mn-ea"/>
                          <a:cs typeface="HG丸ｺﾞｼｯｸM-PRO"/>
                        </a:rPr>
                        <a:t>9,000</a:t>
                      </a:r>
                      <a:r>
                        <a:rPr lang="ja-JP" altLang="en-US" sz="1100" b="1" dirty="0">
                          <a:solidFill>
                            <a:schemeClr val="tx1"/>
                          </a:solidFill>
                          <a:effectLst/>
                          <a:latin typeface="+mn-ea"/>
                          <a:ea typeface="+mn-ea"/>
                          <a:cs typeface="HG丸ｺﾞｼｯｸM-PRO"/>
                        </a:rPr>
                        <a:t>歩</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r h="456229">
                <a:tc vMerge="1">
                  <a:txBody>
                    <a:bodyPr/>
                    <a:lstStyle/>
                    <a:p>
                      <a:endParaRPr kumimoji="1" lang="ja-JP" altLang="en-US"/>
                    </a:p>
                  </a:txBody>
                  <a:tcPr/>
                </a:tc>
                <a:tc vMerge="1">
                  <a:txBody>
                    <a:bodyPr/>
                    <a:lstStyle/>
                    <a:p>
                      <a:endParaRPr kumimoji="1" lang="ja-JP" altLang="en-US"/>
                    </a:p>
                  </a:txBody>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65</a:t>
                      </a:r>
                      <a:r>
                        <a:rPr lang="ja-JP" altLang="en-US" sz="1100" b="1" dirty="0">
                          <a:solidFill>
                            <a:schemeClr val="tx1"/>
                          </a:solidFill>
                          <a:effectLst/>
                          <a:latin typeface="+mn-ea"/>
                          <a:ea typeface="+mn-ea"/>
                          <a:cs typeface="HG丸ｺﾞｼｯｸM-PRO"/>
                        </a:rPr>
                        <a:t>歳以上：</a:t>
                      </a:r>
                      <a:r>
                        <a:rPr lang="en-US" altLang="ja-JP" sz="1100" b="1" dirty="0">
                          <a:solidFill>
                            <a:schemeClr val="tx1"/>
                          </a:solidFill>
                          <a:effectLst/>
                          <a:latin typeface="+mn-ea"/>
                          <a:ea typeface="+mn-ea"/>
                          <a:cs typeface="HG丸ｺﾞｼｯｸM-PRO"/>
                        </a:rPr>
                        <a:t>6,180</a:t>
                      </a:r>
                      <a:r>
                        <a:rPr lang="ja-JP" altLang="en-US" sz="1100" b="1" dirty="0">
                          <a:solidFill>
                            <a:schemeClr val="tx1"/>
                          </a:solidFill>
                          <a:effectLst/>
                          <a:latin typeface="+mn-ea"/>
                          <a:ea typeface="+mn-ea"/>
                          <a:cs typeface="HG丸ｺﾞｼｯｸM-PRO"/>
                        </a:rPr>
                        <a:t>歩</a:t>
                      </a:r>
                      <a:endParaRPr lang="en-US" altLang="ja-JP" sz="1100" b="1" dirty="0">
                        <a:solidFill>
                          <a:schemeClr val="tx1"/>
                        </a:solidFill>
                        <a:effectLst/>
                        <a:latin typeface="+mn-ea"/>
                        <a:ea typeface="+mn-ea"/>
                        <a:cs typeface="HG丸ｺﾞｼｯｸM-PRO"/>
                      </a:endParaRPr>
                    </a:p>
                    <a:p>
                      <a:pPr algn="ctr" fontAlgn="auto">
                        <a:lnSpc>
                          <a:spcPts val="1600"/>
                        </a:lnSpc>
                        <a:spcAft>
                          <a:spcPts val="0"/>
                        </a:spcAft>
                      </a:pP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H29-R1</a:t>
                      </a:r>
                      <a:r>
                        <a:rPr lang="ja-JP" altLang="en-US" sz="1050" b="1" dirty="0">
                          <a:solidFill>
                            <a:schemeClr val="tx1"/>
                          </a:solidFill>
                          <a:effectLst/>
                          <a:latin typeface="+mn-ea"/>
                          <a:ea typeface="+mn-ea"/>
                          <a:cs typeface="HG丸ｺﾞｼｯｸM-PRO"/>
                        </a:rPr>
                        <a:t>平均）</a:t>
                      </a:r>
                      <a:endParaRPr lang="ja-JP" sz="105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BF5"/>
                    </a:solidFill>
                  </a:tcPr>
                </a:tc>
                <a:tc vMerge="1">
                  <a:txBody>
                    <a:bodyPr/>
                    <a:lstStyle/>
                    <a:p>
                      <a:pPr algn="ctr" fontAlgn="auto">
                        <a:lnSpc>
                          <a:spcPts val="1600"/>
                        </a:lnSpc>
                        <a:spcAft>
                          <a:spcPts val="0"/>
                        </a:spcAft>
                      </a:pP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BF5"/>
                    </a:solidFill>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65</a:t>
                      </a:r>
                      <a:r>
                        <a:rPr lang="ja-JP" altLang="en-US" sz="1100" b="1" dirty="0">
                          <a:solidFill>
                            <a:schemeClr val="tx1"/>
                          </a:solidFill>
                          <a:effectLst/>
                          <a:latin typeface="+mn-ea"/>
                          <a:ea typeface="+mn-ea"/>
                          <a:cs typeface="HG丸ｺﾞｼｯｸM-PRO"/>
                        </a:rPr>
                        <a:t>歳以上：</a:t>
                      </a:r>
                      <a:r>
                        <a:rPr lang="en-US" altLang="ja-JP" sz="1100" b="1" dirty="0">
                          <a:solidFill>
                            <a:schemeClr val="tx1"/>
                          </a:solidFill>
                          <a:effectLst/>
                          <a:latin typeface="+mn-ea"/>
                          <a:ea typeface="+mn-ea"/>
                          <a:cs typeface="HG丸ｺﾞｼｯｸM-PRO"/>
                        </a:rPr>
                        <a:t>7,000</a:t>
                      </a:r>
                      <a:r>
                        <a:rPr lang="ja-JP" altLang="en-US" sz="1100" b="1" dirty="0">
                          <a:solidFill>
                            <a:schemeClr val="tx1"/>
                          </a:solidFill>
                          <a:effectLst/>
                          <a:latin typeface="+mn-ea"/>
                          <a:ea typeface="+mn-ea"/>
                          <a:cs typeface="HG丸ｺﾞｼｯｸM-PRO"/>
                        </a:rPr>
                        <a:t>歩</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229544326"/>
                  </a:ext>
                </a:extLst>
              </a:tr>
              <a:tr h="456229">
                <a:tc vMerge="1">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3</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rowSpan="2">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rPr>
                        <a:t>日常生活における歩数の増加（女性）</a:t>
                      </a:r>
                      <a:endParaRPr lang="en-US" altLang="ja-JP" sz="1100" b="1" dirty="0">
                        <a:solidFill>
                          <a:schemeClr val="tx1"/>
                        </a:solidFill>
                        <a:effectLst/>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lang="en-US" altLang="ja-JP" sz="1050" b="1" dirty="0">
                          <a:solidFill>
                            <a:schemeClr val="tx1"/>
                          </a:solidFill>
                          <a:effectLst/>
                          <a:latin typeface="+mn-ea"/>
                          <a:ea typeface="+mn-ea"/>
                        </a:rPr>
                        <a:t>【</a:t>
                      </a:r>
                      <a:r>
                        <a:rPr lang="ja-JP" altLang="en-US" sz="1050" b="1" dirty="0">
                          <a:solidFill>
                            <a:schemeClr val="tx1"/>
                          </a:solidFill>
                          <a:effectLst/>
                          <a:latin typeface="+mn-ea"/>
                          <a:ea typeface="+mn-ea"/>
                        </a:rPr>
                        <a:t>大阪府民の栄養・健康状況（国民健康・栄養調査から算出）</a:t>
                      </a:r>
                      <a:r>
                        <a:rPr lang="en-US" altLang="ja-JP" sz="1050" b="1" dirty="0">
                          <a:solidFill>
                            <a:schemeClr val="tx1"/>
                          </a:solidFill>
                          <a:effectLst/>
                          <a:latin typeface="+mn-ea"/>
                          <a:ea typeface="+mn-ea"/>
                        </a:rPr>
                        <a:t>】</a:t>
                      </a:r>
                      <a:endParaRPr lang="ja-JP" altLang="en-US" sz="105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pt-BR" altLang="ja-JP" sz="1100" b="1" dirty="0">
                          <a:solidFill>
                            <a:schemeClr val="tx1"/>
                          </a:solidFill>
                          <a:effectLst/>
                          <a:latin typeface="+mn-ea"/>
                          <a:ea typeface="+mn-ea"/>
                          <a:cs typeface="HG丸ｺﾞｼｯｸM-PRO"/>
                        </a:rPr>
                        <a:t>20</a:t>
                      </a:r>
                      <a:r>
                        <a:rPr lang="ja-JP" altLang="pt-BR" sz="1100" b="1" dirty="0">
                          <a:solidFill>
                            <a:schemeClr val="tx1"/>
                          </a:solidFill>
                          <a:effectLst/>
                          <a:latin typeface="+mn-ea"/>
                          <a:ea typeface="+mn-ea"/>
                          <a:cs typeface="HG丸ｺﾞｼｯｸM-PRO"/>
                        </a:rPr>
                        <a:t>～</a:t>
                      </a:r>
                      <a:r>
                        <a:rPr lang="pt-BR" altLang="ja-JP" sz="1100" b="1" dirty="0">
                          <a:solidFill>
                            <a:schemeClr val="tx1"/>
                          </a:solidFill>
                          <a:effectLst/>
                          <a:latin typeface="+mn-ea"/>
                          <a:ea typeface="+mn-ea"/>
                          <a:cs typeface="HG丸ｺﾞｼｯｸM-PRO"/>
                        </a:rPr>
                        <a:t>64</a:t>
                      </a:r>
                      <a:r>
                        <a:rPr lang="ja-JP" altLang="pt-BR" sz="1100" b="1" dirty="0">
                          <a:solidFill>
                            <a:schemeClr val="tx1"/>
                          </a:solidFill>
                          <a:effectLst/>
                          <a:latin typeface="+mn-ea"/>
                          <a:ea typeface="+mn-ea"/>
                          <a:cs typeface="HG丸ｺﾞｼｯｸM-PRO"/>
                        </a:rPr>
                        <a:t>歳：</a:t>
                      </a:r>
                      <a:r>
                        <a:rPr lang="en-US" altLang="ja-JP" sz="1100" b="1" dirty="0">
                          <a:solidFill>
                            <a:schemeClr val="tx1"/>
                          </a:solidFill>
                          <a:effectLst/>
                          <a:latin typeface="+mn-ea"/>
                          <a:ea typeface="+mn-ea"/>
                          <a:cs typeface="HG丸ｺﾞｼｯｸM-PRO"/>
                        </a:rPr>
                        <a:t>7,060</a:t>
                      </a:r>
                      <a:r>
                        <a:rPr lang="ja-JP" altLang="pt-BR" sz="1100" b="1" dirty="0">
                          <a:solidFill>
                            <a:schemeClr val="tx1"/>
                          </a:solidFill>
                          <a:effectLst/>
                          <a:latin typeface="+mn-ea"/>
                          <a:ea typeface="+mn-ea"/>
                          <a:cs typeface="HG丸ｺﾞｼｯｸM-PRO"/>
                        </a:rPr>
                        <a:t>歩</a:t>
                      </a:r>
                      <a:r>
                        <a:rPr lang="ja-JP" altLang="pt-BR" sz="1050" b="1" dirty="0">
                          <a:solidFill>
                            <a:schemeClr val="tx1"/>
                          </a:solidFill>
                          <a:effectLst/>
                          <a:latin typeface="+mn-ea"/>
                          <a:ea typeface="+mn-ea"/>
                          <a:cs typeface="HG丸ｺﾞｼｯｸM-PRO"/>
                        </a:rPr>
                        <a:t>（</a:t>
                      </a:r>
                      <a:r>
                        <a:rPr lang="pt-BR" altLang="ja-JP" sz="1050" b="1" dirty="0">
                          <a:solidFill>
                            <a:schemeClr val="tx1"/>
                          </a:solidFill>
                          <a:effectLst/>
                          <a:latin typeface="+mn-ea"/>
                          <a:ea typeface="+mn-ea"/>
                          <a:cs typeface="HG丸ｺﾞｼｯｸM-PRO"/>
                        </a:rPr>
                        <a:t>H29-R1</a:t>
                      </a:r>
                      <a:r>
                        <a:rPr lang="ja-JP" altLang="pt-BR" sz="1050" b="1" dirty="0">
                          <a:solidFill>
                            <a:schemeClr val="tx1"/>
                          </a:solidFill>
                          <a:effectLst/>
                          <a:latin typeface="+mn-ea"/>
                          <a:ea typeface="+mn-ea"/>
                          <a:cs typeface="HG丸ｺﾞｼｯｸM-PRO"/>
                        </a:rPr>
                        <a:t>平均）</a:t>
                      </a:r>
                      <a:endParaRPr lang="ja-JP" altLang="pt-BR"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1100" dirty="0"/>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20</a:t>
                      </a:r>
                      <a:r>
                        <a:rPr lang="ja-JP" altLang="en-US" sz="1100" b="1" dirty="0">
                          <a:solidFill>
                            <a:schemeClr val="tx1"/>
                          </a:solidFill>
                          <a:effectLst/>
                          <a:latin typeface="+mn-ea"/>
                          <a:ea typeface="+mn-ea"/>
                          <a:cs typeface="HG丸ｺﾞｼｯｸM-PRO"/>
                        </a:rPr>
                        <a:t>～</a:t>
                      </a:r>
                      <a:r>
                        <a:rPr lang="en-US" altLang="ja-JP" sz="1100" b="1" dirty="0">
                          <a:solidFill>
                            <a:schemeClr val="tx1"/>
                          </a:solidFill>
                          <a:effectLst/>
                          <a:latin typeface="+mn-ea"/>
                          <a:ea typeface="+mn-ea"/>
                          <a:cs typeface="HG丸ｺﾞｼｯｸM-PRO"/>
                        </a:rPr>
                        <a:t>64</a:t>
                      </a:r>
                      <a:r>
                        <a:rPr lang="ja-JP" altLang="en-US" sz="1100" b="1" dirty="0">
                          <a:solidFill>
                            <a:schemeClr val="tx1"/>
                          </a:solidFill>
                          <a:effectLst/>
                          <a:latin typeface="+mn-ea"/>
                          <a:ea typeface="+mn-ea"/>
                          <a:cs typeface="HG丸ｺﾞｼｯｸM-PRO"/>
                        </a:rPr>
                        <a:t>歳：</a:t>
                      </a:r>
                      <a:r>
                        <a:rPr lang="en-US" altLang="ja-JP" sz="1100" b="1" dirty="0">
                          <a:solidFill>
                            <a:schemeClr val="tx1"/>
                          </a:solidFill>
                          <a:effectLst/>
                          <a:latin typeface="+mn-ea"/>
                          <a:ea typeface="+mn-ea"/>
                          <a:cs typeface="HG丸ｺﾞｼｯｸM-PRO"/>
                        </a:rPr>
                        <a:t>8,000</a:t>
                      </a:r>
                      <a:r>
                        <a:rPr lang="ja-JP" altLang="en-US" sz="1100" b="1" dirty="0">
                          <a:solidFill>
                            <a:schemeClr val="tx1"/>
                          </a:solidFill>
                          <a:effectLst/>
                          <a:latin typeface="+mn-ea"/>
                          <a:ea typeface="+mn-ea"/>
                          <a:cs typeface="HG丸ｺﾞｼｯｸM-PRO"/>
                        </a:rPr>
                        <a:t>歩</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347628"/>
                  </a:ext>
                </a:extLst>
              </a:tr>
              <a:tr h="456229">
                <a:tc vMerge="1">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4</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vMerge="1">
                  <a:txBody>
                    <a:bodyPr/>
                    <a:lstStyle/>
                    <a:p>
                      <a:pPr algn="l" fontAlgn="auto">
                        <a:lnSpc>
                          <a:spcPts val="1600"/>
                        </a:lnSpc>
                        <a:spcAft>
                          <a:spcPts val="0"/>
                        </a:spcAft>
                      </a:pPr>
                      <a:r>
                        <a:rPr lang="ja-JP" altLang="en-US" sz="1200" b="1" dirty="0">
                          <a:solidFill>
                            <a:schemeClr val="tx1"/>
                          </a:solidFill>
                          <a:effectLst/>
                          <a:latin typeface="+mn-ea"/>
                          <a:ea typeface="+mn-ea"/>
                          <a:cs typeface="HG丸ｺﾞｼｯｸM-PRO"/>
                        </a:rPr>
                        <a:t>食塩摂取量（</a:t>
                      </a:r>
                      <a:r>
                        <a:rPr lang="en-US" altLang="ja-JP" sz="1200" b="1" dirty="0">
                          <a:solidFill>
                            <a:schemeClr val="tx1"/>
                          </a:solidFill>
                          <a:effectLst/>
                          <a:latin typeface="+mn-ea"/>
                          <a:ea typeface="+mn-ea"/>
                          <a:cs typeface="HG丸ｺﾞｼｯｸM-PRO"/>
                        </a:rPr>
                        <a:t>20</a:t>
                      </a:r>
                      <a:r>
                        <a:rPr lang="ja-JP" altLang="en-US" sz="1200" b="1" dirty="0">
                          <a:solidFill>
                            <a:schemeClr val="tx1"/>
                          </a:solidFill>
                          <a:effectLst/>
                          <a:latin typeface="+mn-ea"/>
                          <a:ea typeface="+mn-ea"/>
                          <a:cs typeface="HG丸ｺﾞｼｯｸM-PRO"/>
                        </a:rPr>
                        <a:t>歳以上）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65</a:t>
                      </a:r>
                      <a:r>
                        <a:rPr lang="ja-JP" altLang="en-US" sz="1100" b="1" dirty="0">
                          <a:solidFill>
                            <a:schemeClr val="tx1"/>
                          </a:solidFill>
                          <a:effectLst/>
                          <a:latin typeface="+mn-ea"/>
                          <a:ea typeface="+mn-ea"/>
                          <a:cs typeface="HG丸ｺﾞｼｯｸM-PRO"/>
                        </a:rPr>
                        <a:t>歳以上：</a:t>
                      </a:r>
                      <a:r>
                        <a:rPr lang="en-US" altLang="ja-JP" sz="1100" b="1" dirty="0">
                          <a:solidFill>
                            <a:schemeClr val="tx1"/>
                          </a:solidFill>
                          <a:effectLst/>
                          <a:latin typeface="+mn-ea"/>
                          <a:ea typeface="+mn-ea"/>
                          <a:cs typeface="HG丸ｺﾞｼｯｸM-PRO"/>
                        </a:rPr>
                        <a:t>5,230</a:t>
                      </a:r>
                      <a:r>
                        <a:rPr lang="ja-JP" altLang="en-US" sz="1100" b="1" dirty="0">
                          <a:solidFill>
                            <a:schemeClr val="tx1"/>
                          </a:solidFill>
                          <a:effectLst/>
                          <a:latin typeface="+mn-ea"/>
                          <a:ea typeface="+mn-ea"/>
                          <a:cs typeface="HG丸ｺﾞｼｯｸM-PRO"/>
                        </a:rPr>
                        <a:t>歩</a:t>
                      </a:r>
                      <a:endParaRPr lang="en-US" altLang="ja-JP" sz="1100" b="1" dirty="0">
                        <a:solidFill>
                          <a:schemeClr val="tx1"/>
                        </a:solidFill>
                        <a:effectLst/>
                        <a:latin typeface="+mn-ea"/>
                        <a:ea typeface="+mn-ea"/>
                        <a:cs typeface="HG丸ｺﾞｼｯｸM-PRO"/>
                      </a:endParaRPr>
                    </a:p>
                    <a:p>
                      <a:pPr algn="ctr" fontAlgn="auto">
                        <a:lnSpc>
                          <a:spcPts val="1600"/>
                        </a:lnSpc>
                        <a:spcAft>
                          <a:spcPts val="0"/>
                        </a:spcAft>
                      </a:pP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H29-R1</a:t>
                      </a:r>
                      <a:r>
                        <a:rPr lang="ja-JP" altLang="en-US" sz="1050" b="1" dirty="0">
                          <a:solidFill>
                            <a:schemeClr val="tx1"/>
                          </a:solidFill>
                          <a:effectLst/>
                          <a:latin typeface="+mn-ea"/>
                          <a:ea typeface="+mn-ea"/>
                          <a:cs typeface="HG丸ｺﾞｼｯｸM-PRO"/>
                        </a:rPr>
                        <a:t>平均）</a:t>
                      </a:r>
                      <a:endParaRPr lang="ja-JP" altLang="ja-JP" sz="105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BF5"/>
                    </a:solidFill>
                  </a:tcPr>
                </a:tc>
                <a:tc vMerge="1">
                  <a:txBody>
                    <a:bodyPr/>
                    <a:lstStyle/>
                    <a:p>
                      <a:endParaRPr kumimoji="1" lang="ja-JP" altLang="en-US" sz="1100" dirty="0"/>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BF5"/>
                    </a:solidFill>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65</a:t>
                      </a:r>
                      <a:r>
                        <a:rPr lang="ja-JP" altLang="en-US" sz="1100" b="1" dirty="0">
                          <a:solidFill>
                            <a:schemeClr val="tx1"/>
                          </a:solidFill>
                          <a:effectLst/>
                          <a:latin typeface="+mn-ea"/>
                          <a:ea typeface="+mn-ea"/>
                          <a:cs typeface="HG丸ｺﾞｼｯｸM-PRO"/>
                        </a:rPr>
                        <a:t>歳以上：</a:t>
                      </a:r>
                      <a:r>
                        <a:rPr lang="en-US" altLang="ja-JP" sz="1100" b="1" dirty="0">
                          <a:solidFill>
                            <a:schemeClr val="tx1"/>
                          </a:solidFill>
                          <a:effectLst/>
                          <a:latin typeface="+mn-ea"/>
                          <a:ea typeface="+mn-ea"/>
                          <a:cs typeface="HG丸ｺﾞｼｯｸM-PRO"/>
                        </a:rPr>
                        <a:t>6,000</a:t>
                      </a:r>
                      <a:r>
                        <a:rPr lang="ja-JP" altLang="en-US" sz="1100" b="1" dirty="0">
                          <a:solidFill>
                            <a:schemeClr val="tx1"/>
                          </a:solidFill>
                          <a:effectLst/>
                          <a:latin typeface="+mn-ea"/>
                          <a:ea typeface="+mn-ea"/>
                          <a:cs typeface="HG丸ｺﾞｼｯｸM-PRO"/>
                        </a:rPr>
                        <a:t>歩</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4019392668"/>
                  </a:ext>
                </a:extLst>
              </a:tr>
            </a:tbl>
          </a:graphicData>
        </a:graphic>
      </p:graphicFrame>
      <p:sp>
        <p:nvSpPr>
          <p:cNvPr id="11" name="角丸四角形 21">
            <a:extLst>
              <a:ext uri="{FF2B5EF4-FFF2-40B4-BE49-F238E27FC236}">
                <a16:creationId xmlns:a16="http://schemas.microsoft.com/office/drawing/2014/main" id="{B9F77863-E37F-9B83-B25C-D8BA1A16E071}"/>
              </a:ext>
            </a:extLst>
          </p:cNvPr>
          <p:cNvSpPr/>
          <p:nvPr/>
        </p:nvSpPr>
        <p:spPr>
          <a:xfrm>
            <a:off x="357909" y="1559468"/>
            <a:ext cx="9144000" cy="4012468"/>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2" name="角丸四角形 22">
            <a:extLst>
              <a:ext uri="{FF2B5EF4-FFF2-40B4-BE49-F238E27FC236}">
                <a16:creationId xmlns:a16="http://schemas.microsoft.com/office/drawing/2014/main" id="{ED3DEDC1-227E-7330-06B3-44F484EFCA34}"/>
              </a:ext>
            </a:extLst>
          </p:cNvPr>
          <p:cNvSpPr/>
          <p:nvPr/>
        </p:nvSpPr>
        <p:spPr>
          <a:xfrm>
            <a:off x="357909" y="1127469"/>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13" name="角丸四角形 20">
            <a:extLst>
              <a:ext uri="{FF2B5EF4-FFF2-40B4-BE49-F238E27FC236}">
                <a16:creationId xmlns:a16="http://schemas.microsoft.com/office/drawing/2014/main" id="{2E712B27-8900-37B7-57D1-62F48CF50009}"/>
              </a:ext>
            </a:extLst>
          </p:cNvPr>
          <p:cNvSpPr/>
          <p:nvPr/>
        </p:nvSpPr>
        <p:spPr>
          <a:xfrm>
            <a:off x="2445909" y="1127469"/>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習慣的に運動に取り組む府民を増やします　</a:t>
            </a:r>
            <a:r>
              <a:rPr kumimoji="1" lang="ja-JP" altLang="en-US" sz="1200" b="1" dirty="0">
                <a:solidFill>
                  <a:schemeClr val="tx1"/>
                </a:solidFill>
              </a:rPr>
              <a:t>～日頃から体を動かし運動しましょう～</a:t>
            </a:r>
          </a:p>
        </p:txBody>
      </p:sp>
      <p:sp>
        <p:nvSpPr>
          <p:cNvPr id="26" name="角丸四角形 19">
            <a:extLst>
              <a:ext uri="{FF2B5EF4-FFF2-40B4-BE49-F238E27FC236}">
                <a16:creationId xmlns:a16="http://schemas.microsoft.com/office/drawing/2014/main" id="{E18C45A6-690B-1E29-211D-E4A43F74D135}"/>
              </a:ext>
            </a:extLst>
          </p:cNvPr>
          <p:cNvSpPr/>
          <p:nvPr/>
        </p:nvSpPr>
        <p:spPr>
          <a:xfrm>
            <a:off x="357909" y="5571936"/>
            <a:ext cx="1080000" cy="1157863"/>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（計画策定時）</a:t>
            </a:r>
            <a:endPar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角丸四角形 20">
            <a:extLst>
              <a:ext uri="{FF2B5EF4-FFF2-40B4-BE49-F238E27FC236}">
                <a16:creationId xmlns:a16="http://schemas.microsoft.com/office/drawing/2014/main" id="{40EDE75F-9927-9404-A6D9-C36F233BA459}"/>
              </a:ext>
            </a:extLst>
          </p:cNvPr>
          <p:cNvSpPr/>
          <p:nvPr/>
        </p:nvSpPr>
        <p:spPr>
          <a:xfrm>
            <a:off x="1437909" y="5571936"/>
            <a:ext cx="8063999" cy="115824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a:t>
            </a:r>
            <a:r>
              <a:rPr kumimoji="1" lang="en-US" altLang="ja-JP" sz="1200" b="1" baseline="0" dirty="0">
                <a:solidFill>
                  <a:schemeClr val="tx1"/>
                </a:solidFill>
                <a:latin typeface="+mn-ea"/>
                <a:ea typeface="+mn-ea"/>
              </a:rPr>
              <a:t>1</a:t>
            </a:r>
            <a:r>
              <a:rPr kumimoji="1" lang="ja-JP" altLang="en-US" sz="1200" b="1" baseline="0" dirty="0">
                <a:solidFill>
                  <a:schemeClr val="tx1"/>
                </a:solidFill>
                <a:latin typeface="+mn-ea"/>
                <a:ea typeface="+mn-ea"/>
              </a:rPr>
              <a:t>回 </a:t>
            </a:r>
            <a:r>
              <a:rPr kumimoji="1" lang="en-US" altLang="ja-JP" sz="1200" b="1" baseline="0" dirty="0">
                <a:solidFill>
                  <a:schemeClr val="tx1"/>
                </a:solidFill>
                <a:latin typeface="+mn-ea"/>
                <a:ea typeface="+mn-ea"/>
              </a:rPr>
              <a:t>30 </a:t>
            </a:r>
            <a:r>
              <a:rPr kumimoji="1" lang="ja-JP" altLang="en-US" sz="1200" b="1" baseline="0" dirty="0">
                <a:solidFill>
                  <a:schemeClr val="tx1"/>
                </a:solidFill>
                <a:latin typeface="+mn-ea"/>
                <a:ea typeface="+mn-ea"/>
              </a:rPr>
              <a:t>分以上、週</a:t>
            </a:r>
            <a:r>
              <a:rPr kumimoji="1" lang="en-US" altLang="ja-JP" sz="1200" b="1" baseline="0" dirty="0">
                <a:solidFill>
                  <a:schemeClr val="tx1"/>
                </a:solidFill>
                <a:latin typeface="+mn-ea"/>
                <a:ea typeface="+mn-ea"/>
              </a:rPr>
              <a:t>2</a:t>
            </a:r>
            <a:r>
              <a:rPr kumimoji="1" lang="ja-JP" altLang="en-US" sz="1200" b="1" baseline="0" dirty="0">
                <a:solidFill>
                  <a:schemeClr val="tx1"/>
                </a:solidFill>
                <a:latin typeface="+mn-ea"/>
                <a:ea typeface="+mn-ea"/>
              </a:rPr>
              <a:t>回以上の運動を</a:t>
            </a:r>
            <a:r>
              <a:rPr kumimoji="1" lang="en-US" altLang="ja-JP" sz="1200" b="1" baseline="0" dirty="0">
                <a:solidFill>
                  <a:schemeClr val="tx1"/>
                </a:solidFill>
                <a:latin typeface="+mn-ea"/>
                <a:ea typeface="+mn-ea"/>
              </a:rPr>
              <a:t>1</a:t>
            </a:r>
            <a:r>
              <a:rPr kumimoji="1" lang="ja-JP" altLang="en-US" sz="1200" b="1" baseline="0" dirty="0">
                <a:solidFill>
                  <a:schemeClr val="tx1"/>
                </a:solidFill>
                <a:latin typeface="+mn-ea"/>
                <a:ea typeface="+mn-ea"/>
              </a:rPr>
              <a:t>年以上している府民は約</a:t>
            </a:r>
            <a:r>
              <a:rPr kumimoji="1" lang="en-US" altLang="ja-JP" sz="1200" b="1" baseline="0" dirty="0">
                <a:solidFill>
                  <a:schemeClr val="tx1"/>
                </a:solidFill>
                <a:latin typeface="+mn-ea"/>
                <a:ea typeface="+mn-ea"/>
              </a:rPr>
              <a:t>4</a:t>
            </a:r>
            <a:r>
              <a:rPr kumimoji="1" lang="ja-JP" altLang="en-US" sz="1200" b="1" baseline="0" dirty="0">
                <a:solidFill>
                  <a:schemeClr val="tx1"/>
                </a:solidFill>
                <a:latin typeface="+mn-ea"/>
                <a:ea typeface="+mn-ea"/>
              </a:rPr>
              <a:t>割に上りますが、年代別でみると、男性では </a:t>
            </a:r>
            <a:r>
              <a:rPr kumimoji="1" lang="en-US" altLang="ja-JP" sz="1200" b="1" baseline="0" dirty="0">
                <a:solidFill>
                  <a:schemeClr val="tx1"/>
                </a:solidFill>
                <a:latin typeface="+mn-ea"/>
                <a:ea typeface="+mn-ea"/>
              </a:rPr>
              <a:t>30 </a:t>
            </a:r>
            <a:r>
              <a:rPr kumimoji="1" lang="ja-JP" altLang="en-US" sz="1200" b="1" baseline="0" dirty="0">
                <a:solidFill>
                  <a:schemeClr val="tx1"/>
                </a:solidFill>
                <a:latin typeface="+mn-ea"/>
                <a:ea typeface="+mn-ea"/>
              </a:rPr>
              <a:t>歳代が、女性では </a:t>
            </a:r>
            <a:r>
              <a:rPr kumimoji="1" lang="en-US" altLang="ja-JP" sz="1200" b="1" baseline="0" dirty="0">
                <a:solidFill>
                  <a:schemeClr val="tx1"/>
                </a:solidFill>
                <a:latin typeface="+mn-ea"/>
                <a:ea typeface="+mn-ea"/>
              </a:rPr>
              <a:t>20 </a:t>
            </a:r>
            <a:r>
              <a:rPr kumimoji="1" lang="ja-JP" altLang="en-US" sz="1200" b="1" baseline="0" dirty="0">
                <a:solidFill>
                  <a:schemeClr val="tx1"/>
                </a:solidFill>
                <a:latin typeface="+mn-ea"/>
                <a:ea typeface="+mn-ea"/>
              </a:rPr>
              <a:t>歳代・</a:t>
            </a:r>
            <a:r>
              <a:rPr kumimoji="1" lang="en-US" altLang="ja-JP" sz="1200" b="1" baseline="0" dirty="0">
                <a:solidFill>
                  <a:schemeClr val="tx1"/>
                </a:solidFill>
                <a:latin typeface="+mn-ea"/>
                <a:ea typeface="+mn-ea"/>
              </a:rPr>
              <a:t>30 </a:t>
            </a:r>
            <a:r>
              <a:rPr kumimoji="1" lang="ja-JP" altLang="en-US" sz="1200" b="1" baseline="0" dirty="0">
                <a:solidFill>
                  <a:schemeClr val="tx1"/>
                </a:solidFill>
                <a:latin typeface="+mn-ea"/>
                <a:ea typeface="+mn-ea"/>
              </a:rPr>
              <a:t>歳代が低い状況にあります。</a:t>
            </a:r>
            <a:endParaRPr kumimoji="1" lang="en-US" altLang="ja-JP" sz="1200" b="1" baseline="0" dirty="0">
              <a:solidFill>
                <a:schemeClr val="tx1"/>
              </a:solidFill>
              <a:latin typeface="+mn-ea"/>
              <a:ea typeface="+mn-ea"/>
            </a:endParaRPr>
          </a:p>
          <a:p>
            <a:pPr marL="174625" indent="-174625">
              <a:lnSpc>
                <a:spcPct val="100000"/>
              </a:lnSpc>
            </a:pPr>
            <a:r>
              <a:rPr kumimoji="1" lang="ja-JP" altLang="en-US" sz="1200" b="1" baseline="0" dirty="0">
                <a:solidFill>
                  <a:schemeClr val="tx1"/>
                </a:solidFill>
                <a:latin typeface="+mn-ea"/>
                <a:ea typeface="+mn-ea"/>
              </a:rPr>
              <a:t>◆ 座位時間については、</a:t>
            </a:r>
            <a:r>
              <a:rPr kumimoji="1" lang="en-US" altLang="ja-JP" sz="1200" b="1" baseline="0" dirty="0">
                <a:solidFill>
                  <a:schemeClr val="tx1"/>
                </a:solidFill>
                <a:latin typeface="+mn-ea"/>
                <a:ea typeface="+mn-ea"/>
              </a:rPr>
              <a:t>7</a:t>
            </a:r>
            <a:r>
              <a:rPr kumimoji="1" lang="ja-JP" altLang="en-US" sz="1200" b="1" baseline="0" dirty="0">
                <a:solidFill>
                  <a:schemeClr val="tx1"/>
                </a:solidFill>
                <a:latin typeface="+mn-ea"/>
                <a:ea typeface="+mn-ea"/>
              </a:rPr>
              <a:t>時間以上と回答した府民が約</a:t>
            </a:r>
            <a:r>
              <a:rPr kumimoji="1" lang="en-US" altLang="ja-JP" sz="1200" b="1" baseline="0" dirty="0">
                <a:solidFill>
                  <a:schemeClr val="tx1"/>
                </a:solidFill>
                <a:latin typeface="+mn-ea"/>
                <a:ea typeface="+mn-ea"/>
              </a:rPr>
              <a:t>3</a:t>
            </a:r>
            <a:r>
              <a:rPr kumimoji="1" lang="ja-JP" altLang="en-US" sz="1200" b="1" baseline="0" dirty="0">
                <a:solidFill>
                  <a:schemeClr val="tx1"/>
                </a:solidFill>
                <a:latin typeface="+mn-ea"/>
                <a:ea typeface="+mn-ea"/>
              </a:rPr>
              <a:t>割となっています。また、男女とも、特に働く世代でその割合が高くなっています。</a:t>
            </a:r>
            <a:endParaRPr kumimoji="1" lang="en-US" altLang="ja-JP" sz="1200" b="1" baseline="0" dirty="0">
              <a:solidFill>
                <a:schemeClr val="tx1"/>
              </a:solidFill>
              <a:latin typeface="+mn-ea"/>
              <a:ea typeface="+mn-ea"/>
            </a:endParaRPr>
          </a:p>
          <a:p>
            <a:pPr marL="174625" indent="-174625">
              <a:lnSpc>
                <a:spcPct val="100000"/>
              </a:lnSpc>
            </a:pPr>
            <a:r>
              <a:rPr kumimoji="1" lang="ja-JP" altLang="en-US" sz="1200" b="1" baseline="0" dirty="0">
                <a:solidFill>
                  <a:schemeClr val="tx1"/>
                </a:solidFill>
                <a:latin typeface="+mn-ea"/>
                <a:ea typeface="+mn-ea"/>
              </a:rPr>
              <a:t>◆ 生活習慣病やフレイル予防のためには、若い</a:t>
            </a:r>
            <a:r>
              <a:rPr kumimoji="1" lang="ja-JP" altLang="en-US" sz="1200" b="1" dirty="0">
                <a:solidFill>
                  <a:schemeClr val="tx1"/>
                </a:solidFill>
                <a:latin typeface="+mn-ea"/>
              </a:rPr>
              <a:t>時期</a:t>
            </a:r>
            <a:r>
              <a:rPr kumimoji="1" lang="ja-JP" altLang="en-US" sz="1200" b="1" baseline="0" dirty="0">
                <a:solidFill>
                  <a:schemeClr val="tx1"/>
                </a:solidFill>
                <a:latin typeface="+mn-ea"/>
                <a:ea typeface="+mn-ea"/>
              </a:rPr>
              <a:t>から日常生活の中で、無理なく身体活動・運動に取り組むことが重要です。</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19</a:t>
            </a:fld>
            <a:endParaRPr kumimoji="1" lang="ja-JP" altLang="en-US"/>
          </a:p>
        </p:txBody>
      </p:sp>
    </p:spTree>
    <p:extLst>
      <p:ext uri="{BB962C8B-B14F-4D97-AF65-F5344CB8AC3E}">
        <p14:creationId xmlns:p14="http://schemas.microsoft.com/office/powerpoint/2010/main" val="2428620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en-US" altLang="ja-JP" sz="2000" b="1" dirty="0">
                <a:solidFill>
                  <a:schemeClr val="tx1"/>
                </a:solidFill>
                <a:latin typeface="Meiryo UI" panose="020B0604030504040204" pitchFamily="50" charset="-128"/>
                <a:ea typeface="Meiryo UI" panose="020B0604030504040204" pitchFamily="50" charset="-128"/>
              </a:rPr>
              <a:t>4</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（概要）</a:t>
            </a:r>
          </a:p>
        </p:txBody>
      </p:sp>
      <p:sp>
        <p:nvSpPr>
          <p:cNvPr id="43" name="正方形/長方形 42"/>
          <p:cNvSpPr/>
          <p:nvPr/>
        </p:nvSpPr>
        <p:spPr>
          <a:xfrm>
            <a:off x="216441" y="633019"/>
            <a:ext cx="9432000" cy="6150947"/>
          </a:xfrm>
          <a:prstGeom prst="rect">
            <a:avLst/>
          </a:prstGeom>
          <a:solidFill>
            <a:srgbClr val="D1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9" name="角丸四角形 48"/>
          <p:cNvSpPr/>
          <p:nvPr/>
        </p:nvSpPr>
        <p:spPr>
          <a:xfrm>
            <a:off x="419066" y="3790686"/>
            <a:ext cx="9154945" cy="2461489"/>
          </a:xfrm>
          <a:prstGeom prst="roundRect">
            <a:avLst>
              <a:gd name="adj" fmla="val 2418"/>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a:p>
            <a:endParaRPr lang="en-US" altLang="ja-JP" sz="1200" b="1" dirty="0">
              <a:latin typeface="+mn-ea"/>
            </a:endParaRPr>
          </a:p>
          <a:p>
            <a:endParaRPr lang="en-US" altLang="ja-JP" sz="1200" b="1" dirty="0">
              <a:latin typeface="+mn-ea"/>
            </a:endParaRPr>
          </a:p>
          <a:p>
            <a:endParaRPr lang="en-US" altLang="ja-JP" sz="1200" b="1" dirty="0">
              <a:latin typeface="+mn-ea"/>
            </a:endParaRPr>
          </a:p>
          <a:p>
            <a:endParaRPr lang="en-US" altLang="ja-JP" sz="800" b="1" dirty="0">
              <a:latin typeface="+mn-ea"/>
            </a:endParaRPr>
          </a:p>
          <a:p>
            <a:endParaRPr lang="ja-JP" altLang="en-US" sz="1200" b="1" dirty="0">
              <a:latin typeface="+mn-ea"/>
            </a:endParaRPr>
          </a:p>
        </p:txBody>
      </p:sp>
      <p:sp>
        <p:nvSpPr>
          <p:cNvPr id="50" name="正方形/長方形 49"/>
          <p:cNvSpPr/>
          <p:nvPr/>
        </p:nvSpPr>
        <p:spPr>
          <a:xfrm>
            <a:off x="618000" y="5955504"/>
            <a:ext cx="9288000" cy="234665"/>
          </a:xfrm>
          <a:prstGeom prst="rect">
            <a:avLst/>
          </a:prstGeom>
        </p:spPr>
        <p:txBody>
          <a:bodyPr wrap="square" lIns="36000" tIns="72000" rIns="36000" bIns="36000">
            <a:noAutofit/>
          </a:bodyPr>
          <a:lstStyle/>
          <a:p>
            <a:r>
              <a:rPr lang="ja-JP" altLang="en-US" sz="1100" dirty="0">
                <a:latin typeface="+mn-ea"/>
              </a:rPr>
              <a:t>　</a:t>
            </a:r>
            <a:r>
              <a:rPr lang="en-US" altLang="ja-JP" sz="1100" dirty="0">
                <a:latin typeface="+mn-ea"/>
              </a:rPr>
              <a:t>※ </a:t>
            </a:r>
            <a:r>
              <a:rPr lang="ja-JP" altLang="en-US" sz="1100" dirty="0">
                <a:latin typeface="+mn-ea"/>
              </a:rPr>
              <a:t>多様な主体の連携・協働による“オール大阪体制”を構築し、健康づくりの推進に関する施策を推進。</a:t>
            </a:r>
          </a:p>
        </p:txBody>
      </p:sp>
      <p:graphicFrame>
        <p:nvGraphicFramePr>
          <p:cNvPr id="51" name="表 50"/>
          <p:cNvGraphicFramePr>
            <a:graphicFrameLocks noGrp="1"/>
          </p:cNvGraphicFramePr>
          <p:nvPr/>
        </p:nvGraphicFramePr>
        <p:xfrm>
          <a:off x="673072" y="4188143"/>
          <a:ext cx="8857276" cy="1461480"/>
        </p:xfrm>
        <a:graphic>
          <a:graphicData uri="http://schemas.openxmlformats.org/drawingml/2006/table">
            <a:tbl>
              <a:tblPr firstRow="1" bandRow="1">
                <a:tableStyleId>{5940675A-B579-460E-94D1-54222C63F5DA}</a:tableStyleId>
              </a:tblPr>
              <a:tblGrid>
                <a:gridCol w="4244368">
                  <a:extLst>
                    <a:ext uri="{9D8B030D-6E8A-4147-A177-3AD203B41FA5}">
                      <a16:colId xmlns:a16="http://schemas.microsoft.com/office/drawing/2014/main" val="4073086637"/>
                    </a:ext>
                  </a:extLst>
                </a:gridCol>
                <a:gridCol w="4612908">
                  <a:extLst>
                    <a:ext uri="{9D8B030D-6E8A-4147-A177-3AD203B41FA5}">
                      <a16:colId xmlns:a16="http://schemas.microsoft.com/office/drawing/2014/main" val="111291063"/>
                    </a:ext>
                  </a:extLst>
                </a:gridCol>
              </a:tblGrid>
              <a:tr h="190249">
                <a:tc>
                  <a:txBody>
                    <a:bodyPr/>
                    <a:lstStyle/>
                    <a:p>
                      <a:pPr algn="ctr"/>
                      <a:r>
                        <a:rPr kumimoji="1" lang="ja-JP" altLang="en-US" sz="1100" b="1" dirty="0">
                          <a:solidFill>
                            <a:schemeClr val="tx1"/>
                          </a:solidFill>
                        </a:rPr>
                        <a:t>生活習慣病の発症予防</a:t>
                      </a:r>
                      <a:r>
                        <a:rPr kumimoji="1" lang="en-US" altLang="ja-JP" sz="1100" b="1" dirty="0">
                          <a:solidFill>
                            <a:schemeClr val="tx1"/>
                          </a:solidFill>
                        </a:rPr>
                        <a:t>【</a:t>
                      </a:r>
                      <a:r>
                        <a:rPr kumimoji="1" lang="ja-JP" altLang="en-US" sz="1100" b="1" dirty="0">
                          <a:solidFill>
                            <a:schemeClr val="tx1"/>
                          </a:solidFill>
                        </a:rPr>
                        <a:t>数値目標：</a:t>
                      </a:r>
                      <a:r>
                        <a:rPr kumimoji="1" lang="en-US" altLang="ja-JP" sz="1100" b="1" dirty="0">
                          <a:solidFill>
                            <a:schemeClr val="tx1"/>
                          </a:solidFill>
                        </a:rPr>
                        <a:t>17】</a:t>
                      </a:r>
                      <a:endParaRPr kumimoji="1" lang="ja-JP" altLang="en-US" sz="1100" b="1"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100" b="1" dirty="0">
                          <a:solidFill>
                            <a:schemeClr val="tx1"/>
                          </a:solidFill>
                        </a:rPr>
                        <a:t>生活習慣病の早期発見・重症化予防</a:t>
                      </a:r>
                      <a:r>
                        <a:rPr kumimoji="1" lang="en-US" altLang="ja-JP" sz="1100" b="1" dirty="0">
                          <a:solidFill>
                            <a:schemeClr val="tx1"/>
                          </a:solidFill>
                        </a:rPr>
                        <a:t>【</a:t>
                      </a:r>
                      <a:r>
                        <a:rPr kumimoji="1" lang="ja-JP" altLang="en-US" sz="1100" b="1" dirty="0">
                          <a:solidFill>
                            <a:schemeClr val="tx1"/>
                          </a:solidFill>
                        </a:rPr>
                        <a:t>数値目標：</a:t>
                      </a:r>
                      <a:r>
                        <a:rPr kumimoji="1" lang="en-US" altLang="ja-JP" sz="1100" b="1" dirty="0">
                          <a:solidFill>
                            <a:schemeClr val="tx1"/>
                          </a:solidFill>
                        </a:rPr>
                        <a:t>10】</a:t>
                      </a:r>
                      <a:endParaRPr kumimoji="1" lang="ja-JP" altLang="en-US" sz="1100" b="1"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363311713"/>
                  </a:ext>
                </a:extLst>
              </a:tr>
              <a:tr h="323337">
                <a:tc>
                  <a:txBody>
                    <a:bodyPr/>
                    <a:lstStyle/>
                    <a:p>
                      <a:r>
                        <a:rPr lang="ja-JP" altLang="en-US" sz="1100" dirty="0"/>
                        <a:t>❶</a:t>
                      </a:r>
                      <a:r>
                        <a:rPr kumimoji="1" lang="ja-JP" altLang="en-US" sz="1100" b="0" baseline="0" dirty="0">
                          <a:solidFill>
                            <a:schemeClr val="tx1"/>
                          </a:solidFill>
                        </a:rPr>
                        <a:t>栄養・食生活 　❷身体活動・運動　❸休養・睡眠 </a:t>
                      </a:r>
                      <a:endParaRPr kumimoji="1" lang="en-US" altLang="ja-JP" sz="1100" b="0" baseline="0" dirty="0">
                        <a:solidFill>
                          <a:schemeClr val="tx1"/>
                        </a:solidFill>
                      </a:endParaRPr>
                    </a:p>
                    <a:p>
                      <a:r>
                        <a:rPr kumimoji="1" lang="ja-JP" altLang="en-US" sz="1100" b="0" baseline="0" dirty="0">
                          <a:solidFill>
                            <a:schemeClr val="tx1"/>
                          </a:solidFill>
                        </a:rPr>
                        <a:t>❹飲酒　　　　 　❺喫煙　　　　　　❻歯と口の健康</a:t>
                      </a:r>
                      <a:endParaRPr kumimoji="1" lang="ja-JP" altLang="en-US" sz="1100" b="0"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ja-JP" altLang="en-US" sz="1100" dirty="0"/>
                        <a:t>❶けんしん（健診・がん検診）</a:t>
                      </a:r>
                      <a:endParaRPr lang="en-US" altLang="ja-JP" sz="1100" dirty="0"/>
                    </a:p>
                    <a:p>
                      <a:r>
                        <a:rPr lang="ja-JP" altLang="en-US" sz="1100" dirty="0"/>
                        <a:t>❷重症化予防 </a:t>
                      </a:r>
                      <a:endParaRPr kumimoji="1" lang="ja-JP" altLang="en-US" sz="1100" b="0"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r h="190249">
                <a:tc>
                  <a:txBody>
                    <a:bodyPr/>
                    <a:lstStyle/>
                    <a:p>
                      <a:pPr algn="ctr"/>
                      <a:r>
                        <a:rPr kumimoji="1" lang="ja-JP" altLang="en-US" sz="1100" b="1" dirty="0">
                          <a:solidFill>
                            <a:schemeClr val="tx1"/>
                          </a:solidFill>
                        </a:rPr>
                        <a:t>生活機能の維持・向上 </a:t>
                      </a:r>
                      <a:r>
                        <a:rPr kumimoji="1" lang="en-US" altLang="ja-JP" sz="1100" b="1" dirty="0">
                          <a:solidFill>
                            <a:schemeClr val="tx1"/>
                          </a:solidFill>
                        </a:rPr>
                        <a:t>【</a:t>
                      </a:r>
                      <a:r>
                        <a:rPr kumimoji="1" lang="ja-JP" altLang="en-US" sz="1100" b="1" dirty="0">
                          <a:solidFill>
                            <a:schemeClr val="tx1"/>
                          </a:solidFill>
                        </a:rPr>
                        <a:t>数値目標：</a:t>
                      </a:r>
                      <a:r>
                        <a:rPr kumimoji="1" lang="en-US" altLang="ja-JP" sz="1100" b="1" dirty="0">
                          <a:solidFill>
                            <a:schemeClr val="tx1"/>
                          </a:solidFill>
                        </a:rPr>
                        <a:t>3】</a:t>
                      </a:r>
                      <a:endParaRPr kumimoji="1" lang="ja-JP" altLang="en-US" sz="1100" b="1"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tc>
                  <a:txBody>
                    <a:bodyPr/>
                    <a:lstStyle/>
                    <a:p>
                      <a:pPr algn="ctr"/>
                      <a:r>
                        <a:rPr kumimoji="1" lang="ja-JP" altLang="en-US" sz="1100" b="1" dirty="0">
                          <a:solidFill>
                            <a:schemeClr val="tx1"/>
                          </a:solidFill>
                        </a:rPr>
                        <a:t>府民の健康づくりを支える社会環境整備</a:t>
                      </a:r>
                      <a:r>
                        <a:rPr kumimoji="1" lang="en-US" altLang="ja-JP" sz="1100" b="1" dirty="0">
                          <a:solidFill>
                            <a:schemeClr val="tx1"/>
                          </a:solidFill>
                        </a:rPr>
                        <a:t>【</a:t>
                      </a:r>
                      <a:r>
                        <a:rPr kumimoji="1" lang="ja-JP" altLang="en-US" sz="1100" b="1" dirty="0">
                          <a:solidFill>
                            <a:schemeClr val="tx1"/>
                          </a:solidFill>
                        </a:rPr>
                        <a:t>数値目標：</a:t>
                      </a:r>
                      <a:r>
                        <a:rPr kumimoji="1" lang="en-US" altLang="ja-JP" sz="1100" b="1" dirty="0">
                          <a:solidFill>
                            <a:schemeClr val="tx1"/>
                          </a:solidFill>
                        </a:rPr>
                        <a:t>9】</a:t>
                      </a:r>
                      <a:endParaRPr kumimoji="1" lang="ja-JP" altLang="en-US" sz="1100" b="1"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extLst>
                  <a:ext uri="{0D108BD9-81ED-4DB2-BD59-A6C34878D82A}">
                    <a16:rowId xmlns:a16="http://schemas.microsoft.com/office/drawing/2014/main" val="1689422455"/>
                  </a:ext>
                </a:extLst>
              </a:tr>
              <a:tr h="456425">
                <a:tc>
                  <a:txBody>
                    <a:bodyPr/>
                    <a:lstStyle/>
                    <a:p>
                      <a:r>
                        <a:rPr lang="ja-JP" altLang="en-US" sz="1100" dirty="0"/>
                        <a:t>❶ロコモ・フレイル、骨粗鬆症 </a:t>
                      </a:r>
                      <a:endParaRPr lang="en-US" altLang="ja-JP" sz="1100" dirty="0"/>
                    </a:p>
                    <a:p>
                      <a:r>
                        <a:rPr lang="ja-JP" altLang="en-US" sz="1100" dirty="0"/>
                        <a:t>❷メンタルヘルス </a:t>
                      </a:r>
                      <a:endParaRPr kumimoji="1" lang="ja-JP" altLang="en-US" sz="1100" b="0"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❶ヘルスリテラシー、健康づくりの気運醸成</a:t>
                      </a:r>
                      <a:endParaRPr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❷ＩＣＴ（ＰＨＲ等）を活用した健康づくりの推進 </a:t>
                      </a:r>
                      <a:endParaRPr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❸地域・職域等における社会環境整備</a:t>
                      </a:r>
                      <a:endParaRPr kumimoji="1" lang="ja-JP" altLang="en-US" sz="1100" b="0"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8947426"/>
                  </a:ext>
                </a:extLst>
              </a:tr>
            </a:tbl>
          </a:graphicData>
        </a:graphic>
      </p:graphicFrame>
      <p:sp>
        <p:nvSpPr>
          <p:cNvPr id="44" name="角丸四角形 43"/>
          <p:cNvSpPr/>
          <p:nvPr/>
        </p:nvSpPr>
        <p:spPr>
          <a:xfrm>
            <a:off x="2022487" y="6329301"/>
            <a:ext cx="6059682" cy="570780"/>
          </a:xfrm>
          <a:prstGeom prst="roundRect">
            <a:avLst>
              <a:gd name="adj" fmla="val 11145"/>
            </a:avLst>
          </a:prstGeom>
          <a:noFill/>
          <a:ln w="19050">
            <a:noFill/>
            <a:prstDash val="sysDash"/>
          </a:ln>
        </p:spPr>
        <p:txBody>
          <a:bodyPr wrap="square" lIns="72000" tIns="72000" rIns="72000" bIns="72000" anchor="ctr">
            <a:noAutofit/>
          </a:bodyPr>
          <a:lstStyle/>
          <a:p>
            <a:r>
              <a:rPr lang="ja-JP" altLang="en-US" sz="1600" b="1" dirty="0">
                <a:latin typeface="+mn-ea"/>
              </a:rPr>
              <a:t>「健康寿命の延伸」、「市町村の健康格差の縮小」ををめざす</a:t>
            </a:r>
          </a:p>
        </p:txBody>
      </p:sp>
      <p:sp>
        <p:nvSpPr>
          <p:cNvPr id="52" name="二等辺三角形 22"/>
          <p:cNvSpPr>
            <a:spLocks noChangeArrowheads="1"/>
          </p:cNvSpPr>
          <p:nvPr/>
        </p:nvSpPr>
        <p:spPr bwMode="auto">
          <a:xfrm flipV="1">
            <a:off x="4332328" y="6243791"/>
            <a:ext cx="1440000" cy="142695"/>
          </a:xfrm>
          <a:prstGeom prst="triangle">
            <a:avLst>
              <a:gd name="adj" fmla="val 50000"/>
            </a:avLst>
          </a:prstGeom>
          <a:solidFill>
            <a:srgbClr val="82A5D0"/>
          </a:solidFill>
          <a:ln w="12700">
            <a:noFill/>
            <a:miter lim="800000"/>
            <a:headEnd/>
            <a:tailEnd/>
          </a:ln>
          <a:effectLst>
            <a:outerShdw dist="25400" dir="3780000" algn="ctr" rotWithShape="0">
              <a:srgbClr val="2F528F"/>
            </a:outerShdw>
          </a:effectLst>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pPr>
            <a:endParaRPr kumimoji="1" lang="ja-JP" altLang="en-US">
              <a:solidFill>
                <a:prstClr val="black"/>
              </a:solidFill>
              <a:ea typeface="ＭＳ Ｐゴシック" pitchFamily="50" charset="-128"/>
            </a:endParaRPr>
          </a:p>
        </p:txBody>
      </p:sp>
      <p:pic>
        <p:nvPicPr>
          <p:cNvPr id="15" name="図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47">
            <a:extLst>
              <a:ext uri="{FF2B5EF4-FFF2-40B4-BE49-F238E27FC236}">
                <a16:creationId xmlns:a16="http://schemas.microsoft.com/office/drawing/2014/main" id="{FE006A2E-A7D0-4067-89B1-0999E1098253}"/>
              </a:ext>
            </a:extLst>
          </p:cNvPr>
          <p:cNvSpPr/>
          <p:nvPr/>
        </p:nvSpPr>
        <p:spPr>
          <a:xfrm>
            <a:off x="394012" y="705649"/>
            <a:ext cx="9180000" cy="1695257"/>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7" name="四角形: 角を丸くする 16">
            <a:extLst>
              <a:ext uri="{FF2B5EF4-FFF2-40B4-BE49-F238E27FC236}">
                <a16:creationId xmlns:a16="http://schemas.microsoft.com/office/drawing/2014/main" id="{B1CB8C33-AC48-4533-9E29-4C14A43D8B3C}"/>
              </a:ext>
            </a:extLst>
          </p:cNvPr>
          <p:cNvSpPr/>
          <p:nvPr/>
        </p:nvSpPr>
        <p:spPr>
          <a:xfrm>
            <a:off x="457200" y="751268"/>
            <a:ext cx="1452708"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基本的事項</a:t>
            </a:r>
          </a:p>
        </p:txBody>
      </p:sp>
      <p:sp>
        <p:nvSpPr>
          <p:cNvPr id="18" name="角丸四角形 47">
            <a:extLst>
              <a:ext uri="{FF2B5EF4-FFF2-40B4-BE49-F238E27FC236}">
                <a16:creationId xmlns:a16="http://schemas.microsoft.com/office/drawing/2014/main" id="{7CE4D8F6-B72E-4B9E-81A0-8D583BB83259}"/>
              </a:ext>
            </a:extLst>
          </p:cNvPr>
          <p:cNvSpPr/>
          <p:nvPr/>
        </p:nvSpPr>
        <p:spPr>
          <a:xfrm>
            <a:off x="501587" y="951134"/>
            <a:ext cx="9180000" cy="1388311"/>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mn-ea"/>
              </a:rPr>
              <a:t>●</a:t>
            </a:r>
            <a:r>
              <a:rPr lang="ja-JP" altLang="en-US" sz="1200" b="1" dirty="0">
                <a:latin typeface="+mn-ea"/>
              </a:rPr>
              <a:t>計画策定の趣旨・背景</a:t>
            </a:r>
            <a:endParaRPr lang="en-US" altLang="ja-JP" sz="1200" b="1" dirty="0">
              <a:latin typeface="+mn-ea"/>
            </a:endParaRPr>
          </a:p>
          <a:p>
            <a:r>
              <a:rPr lang="ja-JP" altLang="en-US" sz="1200" b="1" dirty="0">
                <a:latin typeface="+mn-ea"/>
              </a:rPr>
              <a:t>　</a:t>
            </a:r>
            <a:r>
              <a:rPr lang="ja-JP" altLang="en-US" sz="1200" dirty="0">
                <a:latin typeface="+mn-ea"/>
              </a:rPr>
              <a:t>社会情勢の変化等を踏まえつつ、府民の健康寿命の延伸の実現に向けて、府民の健康状況と課題を把握し、その解決を図るため　　</a:t>
            </a:r>
            <a:endParaRPr lang="en-US" altLang="ja-JP" sz="1200" dirty="0">
              <a:latin typeface="+mn-ea"/>
            </a:endParaRPr>
          </a:p>
          <a:p>
            <a:r>
              <a:rPr lang="ja-JP" altLang="en-US" sz="1200" dirty="0">
                <a:latin typeface="+mn-ea"/>
              </a:rPr>
              <a:t>　の取組みを、社会全体で総合的かつ計画的に推進する。</a:t>
            </a:r>
          </a:p>
          <a:p>
            <a:r>
              <a:rPr lang="en-US" altLang="ja-JP" sz="1200" b="1" dirty="0">
                <a:latin typeface="+mn-ea"/>
              </a:rPr>
              <a:t>●</a:t>
            </a:r>
            <a:r>
              <a:rPr lang="ja-JP" altLang="en-US" sz="1200" b="1" dirty="0">
                <a:latin typeface="+mn-ea"/>
              </a:rPr>
              <a:t>計画の位置付け</a:t>
            </a:r>
            <a:endParaRPr lang="en-US" altLang="ja-JP" sz="1200" b="1" dirty="0">
              <a:latin typeface="+mn-ea"/>
            </a:endParaRPr>
          </a:p>
          <a:p>
            <a:r>
              <a:rPr lang="ja-JP" altLang="en-US" sz="1200" b="1" dirty="0">
                <a:latin typeface="+mn-ea"/>
              </a:rPr>
              <a:t>　</a:t>
            </a:r>
            <a:r>
              <a:rPr lang="ja-JP" altLang="en-US" sz="1200" dirty="0">
                <a:latin typeface="+mn-ea"/>
              </a:rPr>
              <a:t>健康増進法第</a:t>
            </a:r>
            <a:r>
              <a:rPr lang="en-US" altLang="ja-JP" sz="1200" dirty="0">
                <a:latin typeface="+mn-ea"/>
              </a:rPr>
              <a:t>8</a:t>
            </a:r>
            <a:r>
              <a:rPr lang="ja-JP" altLang="en-US" sz="1200" dirty="0">
                <a:latin typeface="+mn-ea"/>
              </a:rPr>
              <a:t>条第</a:t>
            </a:r>
            <a:r>
              <a:rPr lang="en-US" altLang="ja-JP" sz="1200" dirty="0">
                <a:latin typeface="+mn-ea"/>
              </a:rPr>
              <a:t>1</a:t>
            </a:r>
            <a:r>
              <a:rPr lang="ja-JP" altLang="en-US" sz="1200" dirty="0">
                <a:latin typeface="+mn-ea"/>
              </a:rPr>
              <a:t>項の規定に基づく都道府県計画、大阪府健康づくり推進条例第</a:t>
            </a:r>
            <a:r>
              <a:rPr lang="en-US" altLang="ja-JP" sz="1200" dirty="0">
                <a:latin typeface="+mn-ea"/>
              </a:rPr>
              <a:t>4</a:t>
            </a:r>
            <a:r>
              <a:rPr lang="ja-JP" altLang="en-US" sz="1200" dirty="0">
                <a:latin typeface="+mn-ea"/>
              </a:rPr>
              <a:t>条第</a:t>
            </a:r>
            <a:r>
              <a:rPr lang="en-US" altLang="ja-JP" sz="1200" dirty="0">
                <a:latin typeface="+mn-ea"/>
              </a:rPr>
              <a:t>1</a:t>
            </a:r>
            <a:r>
              <a:rPr lang="ja-JP" altLang="en-US" sz="1200" dirty="0">
                <a:latin typeface="+mn-ea"/>
              </a:rPr>
              <a:t>項に基づく府の責務</a:t>
            </a:r>
            <a:endParaRPr lang="en-US" altLang="ja-JP" sz="1200" dirty="0">
              <a:latin typeface="+mn-ea"/>
            </a:endParaRPr>
          </a:p>
          <a:p>
            <a:r>
              <a:rPr lang="en-US" altLang="ja-JP" sz="1200" b="1" dirty="0">
                <a:latin typeface="+mn-ea"/>
              </a:rPr>
              <a:t>●</a:t>
            </a:r>
            <a:r>
              <a:rPr lang="ja-JP" altLang="en-US" sz="1200" b="1" dirty="0">
                <a:latin typeface="+mn-ea"/>
              </a:rPr>
              <a:t>計画の期間</a:t>
            </a:r>
            <a:endParaRPr lang="en-US" altLang="ja-JP" sz="1200" b="1" dirty="0">
              <a:latin typeface="+mn-ea"/>
            </a:endParaRPr>
          </a:p>
          <a:p>
            <a:r>
              <a:rPr lang="ja-JP" altLang="en-US" sz="1200" b="1" dirty="0">
                <a:latin typeface="+mn-ea"/>
              </a:rPr>
              <a:t>　</a:t>
            </a:r>
            <a:r>
              <a:rPr lang="ja-JP" altLang="en-US" sz="1200" dirty="0">
                <a:latin typeface="+mn-ea"/>
              </a:rPr>
              <a:t>令和</a:t>
            </a:r>
            <a:r>
              <a:rPr lang="en-US" altLang="ja-JP" sz="1200" dirty="0">
                <a:latin typeface="+mn-ea"/>
              </a:rPr>
              <a:t>6</a:t>
            </a:r>
            <a:r>
              <a:rPr lang="ja-JP" altLang="en-US" sz="1200" dirty="0">
                <a:latin typeface="+mn-ea"/>
              </a:rPr>
              <a:t>（</a:t>
            </a:r>
            <a:r>
              <a:rPr lang="en-US" altLang="ja-JP" sz="1200" dirty="0">
                <a:latin typeface="+mn-ea"/>
              </a:rPr>
              <a:t>2024</a:t>
            </a:r>
            <a:r>
              <a:rPr lang="ja-JP" altLang="en-US" sz="1200" dirty="0">
                <a:latin typeface="+mn-ea"/>
              </a:rPr>
              <a:t>）年度～令和</a:t>
            </a:r>
            <a:r>
              <a:rPr lang="en-US" altLang="ja-JP" sz="1200" dirty="0">
                <a:latin typeface="+mn-ea"/>
              </a:rPr>
              <a:t>17</a:t>
            </a:r>
            <a:r>
              <a:rPr lang="ja-JP" altLang="en-US" sz="1200" dirty="0">
                <a:latin typeface="+mn-ea"/>
              </a:rPr>
              <a:t>（</a:t>
            </a:r>
            <a:r>
              <a:rPr lang="en-US" altLang="ja-JP" sz="1200" dirty="0">
                <a:latin typeface="+mn-ea"/>
              </a:rPr>
              <a:t>2035</a:t>
            </a:r>
            <a:r>
              <a:rPr lang="ja-JP" altLang="en-US" sz="1200" dirty="0">
                <a:latin typeface="+mn-ea"/>
              </a:rPr>
              <a:t>）年度（</a:t>
            </a:r>
            <a:r>
              <a:rPr lang="en-US" altLang="ja-JP" sz="1200" dirty="0">
                <a:latin typeface="+mn-ea"/>
              </a:rPr>
              <a:t>12</a:t>
            </a:r>
            <a:r>
              <a:rPr lang="ja-JP" altLang="en-US" sz="1200" dirty="0">
                <a:latin typeface="+mn-ea"/>
              </a:rPr>
              <a:t>年間）</a:t>
            </a:r>
          </a:p>
        </p:txBody>
      </p:sp>
      <p:sp>
        <p:nvSpPr>
          <p:cNvPr id="19" name="角丸四角形 47">
            <a:extLst>
              <a:ext uri="{FF2B5EF4-FFF2-40B4-BE49-F238E27FC236}">
                <a16:creationId xmlns:a16="http://schemas.microsoft.com/office/drawing/2014/main" id="{0BD9EAFE-98C1-4E60-A03F-87B978BA67A5}"/>
              </a:ext>
            </a:extLst>
          </p:cNvPr>
          <p:cNvSpPr/>
          <p:nvPr/>
        </p:nvSpPr>
        <p:spPr>
          <a:xfrm>
            <a:off x="406938" y="2456620"/>
            <a:ext cx="4562280" cy="1284800"/>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20" name="四角形: 角を丸くする 19">
            <a:extLst>
              <a:ext uri="{FF2B5EF4-FFF2-40B4-BE49-F238E27FC236}">
                <a16:creationId xmlns:a16="http://schemas.microsoft.com/office/drawing/2014/main" id="{472F6933-A273-4A4F-8739-57C50AA7D21C}"/>
              </a:ext>
            </a:extLst>
          </p:cNvPr>
          <p:cNvSpPr/>
          <p:nvPr/>
        </p:nvSpPr>
        <p:spPr>
          <a:xfrm>
            <a:off x="470126" y="2502239"/>
            <a:ext cx="1452708"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基本理念</a:t>
            </a:r>
          </a:p>
        </p:txBody>
      </p:sp>
      <p:sp>
        <p:nvSpPr>
          <p:cNvPr id="21" name="角丸四角形 47">
            <a:extLst>
              <a:ext uri="{FF2B5EF4-FFF2-40B4-BE49-F238E27FC236}">
                <a16:creationId xmlns:a16="http://schemas.microsoft.com/office/drawing/2014/main" id="{823822E5-50EF-422E-AD3C-483A524166C7}"/>
              </a:ext>
            </a:extLst>
          </p:cNvPr>
          <p:cNvSpPr/>
          <p:nvPr/>
        </p:nvSpPr>
        <p:spPr>
          <a:xfrm>
            <a:off x="662019" y="2964437"/>
            <a:ext cx="4424142" cy="561148"/>
          </a:xfrm>
          <a:prstGeom prst="roundRect">
            <a:avLst>
              <a:gd name="adj" fmla="val 8499"/>
            </a:avLst>
          </a:prstGeom>
          <a:noFill/>
          <a:ln w="19050">
            <a:noFill/>
          </a:ln>
        </p:spPr>
        <p:txBody>
          <a:bodyPr wrap="square" lIns="72000" tIns="72000" rIns="72000" bIns="72000" anchor="t" anchorCtr="0">
            <a:noAutofit/>
          </a:bodyPr>
          <a:lstStyle/>
          <a:p>
            <a:r>
              <a:rPr lang="ja-JP" altLang="en-US" sz="1200" b="1" dirty="0">
                <a:latin typeface="+mn-ea"/>
              </a:rPr>
              <a:t>全ての府民が健やかで心豊かに生活できる活力ある社会</a:t>
            </a:r>
          </a:p>
          <a:p>
            <a:r>
              <a:rPr lang="ja-JP" altLang="en-US" sz="1200" b="1" dirty="0">
                <a:latin typeface="+mn-ea"/>
              </a:rPr>
              <a:t>　　 ～いのち輝く健康未来都市・大阪の実現～</a:t>
            </a:r>
          </a:p>
        </p:txBody>
      </p:sp>
      <p:sp>
        <p:nvSpPr>
          <p:cNvPr id="22" name="角丸四角形 47">
            <a:extLst>
              <a:ext uri="{FF2B5EF4-FFF2-40B4-BE49-F238E27FC236}">
                <a16:creationId xmlns:a16="http://schemas.microsoft.com/office/drawing/2014/main" id="{D33216D2-9AAA-4C88-9089-99831B6CFB36}"/>
              </a:ext>
            </a:extLst>
          </p:cNvPr>
          <p:cNvSpPr/>
          <p:nvPr/>
        </p:nvSpPr>
        <p:spPr>
          <a:xfrm>
            <a:off x="5011732" y="2456620"/>
            <a:ext cx="4562280" cy="1284800"/>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23" name="四角形: 角を丸くする 22">
            <a:extLst>
              <a:ext uri="{FF2B5EF4-FFF2-40B4-BE49-F238E27FC236}">
                <a16:creationId xmlns:a16="http://schemas.microsoft.com/office/drawing/2014/main" id="{5341AF46-BAD4-4A35-88F7-A95D3BB80173}"/>
              </a:ext>
            </a:extLst>
          </p:cNvPr>
          <p:cNvSpPr/>
          <p:nvPr/>
        </p:nvSpPr>
        <p:spPr>
          <a:xfrm>
            <a:off x="5074920" y="2502239"/>
            <a:ext cx="1452708"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基本目標</a:t>
            </a:r>
          </a:p>
        </p:txBody>
      </p:sp>
      <p:sp>
        <p:nvSpPr>
          <p:cNvPr id="24" name="角丸四角形 47">
            <a:extLst>
              <a:ext uri="{FF2B5EF4-FFF2-40B4-BE49-F238E27FC236}">
                <a16:creationId xmlns:a16="http://schemas.microsoft.com/office/drawing/2014/main" id="{91AE79C6-82D9-4219-9211-110247E2DC78}"/>
              </a:ext>
            </a:extLst>
          </p:cNvPr>
          <p:cNvSpPr/>
          <p:nvPr/>
        </p:nvSpPr>
        <p:spPr>
          <a:xfrm>
            <a:off x="5119307" y="2732585"/>
            <a:ext cx="4424142" cy="1001081"/>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mn-ea"/>
              </a:rPr>
              <a:t>●</a:t>
            </a:r>
            <a:r>
              <a:rPr lang="ja-JP" altLang="en-US" sz="1200" b="1" dirty="0">
                <a:latin typeface="+mn-ea"/>
              </a:rPr>
              <a:t>健康寿命の延伸：</a:t>
            </a:r>
            <a:r>
              <a:rPr lang="en-US" altLang="ja-JP" sz="1200" dirty="0">
                <a:latin typeface="+mn-ea"/>
              </a:rPr>
              <a:t>3</a:t>
            </a:r>
            <a:r>
              <a:rPr lang="ja-JP" altLang="en-US" sz="1200" dirty="0">
                <a:latin typeface="+mn-ea"/>
              </a:rPr>
              <a:t>歳以上延伸</a:t>
            </a:r>
          </a:p>
          <a:p>
            <a:r>
              <a:rPr lang="en-US" altLang="ja-JP" sz="1200" b="1" dirty="0">
                <a:latin typeface="+mn-ea"/>
              </a:rPr>
              <a:t>●</a:t>
            </a:r>
            <a:r>
              <a:rPr lang="ja-JP" altLang="en-US" sz="1200" b="1" dirty="0">
                <a:latin typeface="+mn-ea"/>
              </a:rPr>
              <a:t>健康格差の縮小：</a:t>
            </a:r>
            <a:r>
              <a:rPr lang="ja-JP" altLang="en-US" sz="1200" dirty="0">
                <a:latin typeface="+mn-ea"/>
              </a:rPr>
              <a:t>日常生活動作が自立している期間の平均　</a:t>
            </a:r>
            <a:endParaRPr lang="en-US" altLang="ja-JP" sz="1200" dirty="0">
              <a:latin typeface="+mn-ea"/>
            </a:endParaRPr>
          </a:p>
          <a:p>
            <a:r>
              <a:rPr lang="ja-JP" altLang="en-US" sz="1200" dirty="0">
                <a:latin typeface="+mn-ea"/>
              </a:rPr>
              <a:t>　　　　　　　　　において上位</a:t>
            </a:r>
            <a:r>
              <a:rPr lang="en-US" altLang="ja-JP" sz="1200" dirty="0">
                <a:latin typeface="+mn-ea"/>
              </a:rPr>
              <a:t>4</a:t>
            </a:r>
            <a:r>
              <a:rPr lang="ja-JP" altLang="en-US" sz="1200" dirty="0">
                <a:latin typeface="+mn-ea"/>
              </a:rPr>
              <a:t>分の</a:t>
            </a:r>
            <a:r>
              <a:rPr lang="en-US" altLang="ja-JP" sz="1200" dirty="0">
                <a:latin typeface="+mn-ea"/>
              </a:rPr>
              <a:t>1</a:t>
            </a:r>
            <a:r>
              <a:rPr lang="ja-JP" altLang="en-US" sz="1200" dirty="0">
                <a:latin typeface="+mn-ea"/>
              </a:rPr>
              <a:t>の市町村の平均の</a:t>
            </a:r>
            <a:endParaRPr lang="en-US" altLang="ja-JP" sz="1200" dirty="0">
              <a:latin typeface="+mn-ea"/>
            </a:endParaRPr>
          </a:p>
          <a:p>
            <a:r>
              <a:rPr lang="ja-JP" altLang="en-US" sz="1200" dirty="0">
                <a:latin typeface="+mn-ea"/>
              </a:rPr>
              <a:t>　　　　　　　　　増加分を上回る下位</a:t>
            </a:r>
            <a:r>
              <a:rPr lang="en-US" altLang="ja-JP" sz="1200" dirty="0">
                <a:latin typeface="+mn-ea"/>
              </a:rPr>
              <a:t>4</a:t>
            </a:r>
            <a:r>
              <a:rPr lang="ja-JP" altLang="en-US" sz="1200" dirty="0">
                <a:latin typeface="+mn-ea"/>
              </a:rPr>
              <a:t>分の</a:t>
            </a:r>
            <a:r>
              <a:rPr lang="en-US" altLang="ja-JP" sz="1200" dirty="0">
                <a:latin typeface="+mn-ea"/>
              </a:rPr>
              <a:t>1</a:t>
            </a:r>
            <a:r>
              <a:rPr lang="ja-JP" altLang="en-US" sz="1200" dirty="0">
                <a:latin typeface="+mn-ea"/>
              </a:rPr>
              <a:t>の市町村の</a:t>
            </a:r>
            <a:endParaRPr lang="en-US" altLang="ja-JP" sz="1200" dirty="0">
              <a:latin typeface="+mn-ea"/>
            </a:endParaRPr>
          </a:p>
          <a:p>
            <a:r>
              <a:rPr lang="ja-JP" altLang="en-US" sz="1200" dirty="0">
                <a:latin typeface="+mn-ea"/>
              </a:rPr>
              <a:t>　　　　　　　　　平均の増加</a:t>
            </a:r>
          </a:p>
        </p:txBody>
      </p:sp>
      <p:sp>
        <p:nvSpPr>
          <p:cNvPr id="25" name="四角形: 角を丸くする 24">
            <a:extLst>
              <a:ext uri="{FF2B5EF4-FFF2-40B4-BE49-F238E27FC236}">
                <a16:creationId xmlns:a16="http://schemas.microsoft.com/office/drawing/2014/main" id="{33D848C0-2191-490C-A57A-775D67D9AD08}"/>
              </a:ext>
            </a:extLst>
          </p:cNvPr>
          <p:cNvSpPr/>
          <p:nvPr/>
        </p:nvSpPr>
        <p:spPr>
          <a:xfrm>
            <a:off x="501587" y="3844834"/>
            <a:ext cx="1452708"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基本方針</a:t>
            </a:r>
          </a:p>
        </p:txBody>
      </p:sp>
      <p:sp>
        <p:nvSpPr>
          <p:cNvPr id="3" name="正方形/長方形 2">
            <a:extLst>
              <a:ext uri="{FF2B5EF4-FFF2-40B4-BE49-F238E27FC236}">
                <a16:creationId xmlns:a16="http://schemas.microsoft.com/office/drawing/2014/main" id="{B25007E2-7752-4355-90E5-EF9D78F7F275}"/>
              </a:ext>
            </a:extLst>
          </p:cNvPr>
          <p:cNvSpPr/>
          <p:nvPr/>
        </p:nvSpPr>
        <p:spPr>
          <a:xfrm>
            <a:off x="2036816" y="3859101"/>
            <a:ext cx="4066804" cy="28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chemeClr val="accent1"/>
                </a:solidFill>
              </a:rPr>
              <a:t>●府民誰一人取り残さない健康づくりの推進</a:t>
            </a:r>
          </a:p>
        </p:txBody>
      </p:sp>
      <p:sp>
        <p:nvSpPr>
          <p:cNvPr id="26" name="正方形/長方形 25">
            <a:extLst>
              <a:ext uri="{FF2B5EF4-FFF2-40B4-BE49-F238E27FC236}">
                <a16:creationId xmlns:a16="http://schemas.microsoft.com/office/drawing/2014/main" id="{9935630D-96F2-4CE8-B952-4939366E3FBA}"/>
              </a:ext>
            </a:extLst>
          </p:cNvPr>
          <p:cNvSpPr/>
          <p:nvPr/>
        </p:nvSpPr>
        <p:spPr>
          <a:xfrm>
            <a:off x="5801274" y="3855153"/>
            <a:ext cx="3705032" cy="28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chemeClr val="accent1"/>
                </a:solidFill>
              </a:rPr>
              <a:t>●より実効性を持つ取組みの推進</a:t>
            </a:r>
          </a:p>
        </p:txBody>
      </p:sp>
      <p:sp>
        <p:nvSpPr>
          <p:cNvPr id="5" name="矢印: 五方向 4">
            <a:extLst>
              <a:ext uri="{FF2B5EF4-FFF2-40B4-BE49-F238E27FC236}">
                <a16:creationId xmlns:a16="http://schemas.microsoft.com/office/drawing/2014/main" id="{01B9CDBE-4FBB-4AE4-BE35-1EAA50A1D21F}"/>
              </a:ext>
            </a:extLst>
          </p:cNvPr>
          <p:cNvSpPr/>
          <p:nvPr/>
        </p:nvSpPr>
        <p:spPr>
          <a:xfrm>
            <a:off x="663352" y="5700363"/>
            <a:ext cx="8918279" cy="272160"/>
          </a:xfrm>
          <a:prstGeom prst="homePlate">
            <a:avLst/>
          </a:prstGeom>
          <a:solidFill>
            <a:srgbClr val="9DC3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ライフコースアプローチ　（</a:t>
            </a:r>
            <a:r>
              <a:rPr kumimoji="1" lang="ja-JP" altLang="en-US" sz="1100" dirty="0">
                <a:solidFill>
                  <a:schemeClr val="tx1"/>
                </a:solidFill>
              </a:rPr>
              <a:t>胎児期から高齢期に至るまでの人の生涯を経時的に捉えた健康づくり）</a:t>
            </a:r>
          </a:p>
        </p:txBody>
      </p:sp>
      <p:sp>
        <p:nvSpPr>
          <p:cNvPr id="27" name="スライド番号プレースホルダー 1">
            <a:extLst>
              <a:ext uri="{FF2B5EF4-FFF2-40B4-BE49-F238E27FC236}">
                <a16:creationId xmlns:a16="http://schemas.microsoft.com/office/drawing/2014/main" id="{07A4E9D4-E3FC-4389-BF13-2FB99F8F6146}"/>
              </a:ext>
            </a:extLst>
          </p:cNvPr>
          <p:cNvSpPr>
            <a:spLocks noGrp="1"/>
          </p:cNvSpPr>
          <p:nvPr>
            <p:ph type="sldNum" sz="quarter" idx="12"/>
          </p:nvPr>
        </p:nvSpPr>
        <p:spPr>
          <a:xfrm>
            <a:off x="9523413" y="6546852"/>
            <a:ext cx="360000" cy="288000"/>
          </a:xfrm>
        </p:spPr>
        <p:txBody>
          <a:bodyPr/>
          <a:lstStyle/>
          <a:p>
            <a:fld id="{8491F570-1DE7-4E07-90A6-F6DA59EDAE7D}" type="slidenum">
              <a:rPr kumimoji="1" lang="ja-JP" altLang="en-US" smtClean="0"/>
              <a:pPr/>
              <a:t>2</a:t>
            </a:fld>
            <a:endParaRPr kumimoji="1" lang="ja-JP" altLang="en-US"/>
          </a:p>
        </p:txBody>
      </p:sp>
    </p:spTree>
    <p:extLst>
      <p:ext uri="{BB962C8B-B14F-4D97-AF65-F5344CB8AC3E}">
        <p14:creationId xmlns:p14="http://schemas.microsoft.com/office/powerpoint/2010/main" val="99550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4232192738"/>
              </p:ext>
            </p:extLst>
          </p:nvPr>
        </p:nvGraphicFramePr>
        <p:xfrm>
          <a:off x="406103" y="365750"/>
          <a:ext cx="8928000" cy="6181102"/>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181102">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gn="r">
                        <a:lnSpc>
                          <a:spcPct val="100000"/>
                        </a:lnSpc>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学校や大学、地域における運動・体力づくり</a:t>
                      </a:r>
                      <a:r>
                        <a:rPr kumimoji="1" lang="en-US" altLang="ja-JP" sz="1100" u="none" baseline="0" dirty="0">
                          <a:solidFill>
                            <a:schemeClr val="tx1"/>
                          </a:solidFill>
                          <a:latin typeface="+mn-ea"/>
                          <a:ea typeface="+mn-ea"/>
                        </a:rPr>
                        <a:t>》</a:t>
                      </a:r>
                    </a:p>
                    <a:p>
                      <a:pPr marL="174625" indent="-174625">
                        <a:lnSpc>
                          <a:spcPct val="100000"/>
                        </a:lnSpc>
                      </a:pPr>
                      <a:r>
                        <a:rPr kumimoji="1" lang="en-US" altLang="ja-JP" sz="1100" b="0" u="none" baseline="0" dirty="0">
                          <a:solidFill>
                            <a:schemeClr val="tx1"/>
                          </a:solidFill>
                          <a:latin typeface="+mn-ea"/>
                          <a:ea typeface="+mn-ea"/>
                        </a:rPr>
                        <a:t>■</a:t>
                      </a:r>
                      <a:r>
                        <a:rPr kumimoji="1" lang="ja-JP" altLang="en-US" sz="1100" b="0" u="none" baseline="0" dirty="0">
                          <a:solidFill>
                            <a:schemeClr val="tx1"/>
                          </a:solidFill>
                          <a:latin typeface="+mn-ea"/>
                          <a:ea typeface="+mn-ea"/>
                        </a:rPr>
                        <a:t>運動ツールを活用した実技研修会を実施</a:t>
                      </a:r>
                      <a:r>
                        <a:rPr kumimoji="1" lang="en-US" altLang="ja-JP" sz="1100" b="0" u="none" baseline="0" dirty="0">
                          <a:solidFill>
                            <a:schemeClr val="tx1"/>
                          </a:solidFill>
                          <a:latin typeface="+mn-ea"/>
                          <a:ea typeface="+mn-ea"/>
                        </a:rPr>
                        <a:t>【</a:t>
                      </a:r>
                      <a:r>
                        <a:rPr kumimoji="1" lang="ja-JP" altLang="en-US" sz="1100" b="0" u="none" baseline="0" dirty="0">
                          <a:solidFill>
                            <a:schemeClr val="tx1"/>
                          </a:solidFill>
                          <a:latin typeface="+mn-ea"/>
                          <a:ea typeface="+mn-ea"/>
                        </a:rPr>
                        <a:t>計</a:t>
                      </a:r>
                      <a:r>
                        <a:rPr kumimoji="1" lang="en-US" altLang="ja-JP" sz="1100" b="0" u="none" baseline="0" dirty="0">
                          <a:solidFill>
                            <a:schemeClr val="tx1"/>
                          </a:solidFill>
                          <a:latin typeface="+mn-ea"/>
                          <a:ea typeface="+mn-ea"/>
                        </a:rPr>
                        <a:t>5</a:t>
                      </a:r>
                      <a:r>
                        <a:rPr kumimoji="1" lang="ja-JP" altLang="en-US" sz="1100" b="0" u="none" baseline="0" dirty="0">
                          <a:solidFill>
                            <a:schemeClr val="tx1"/>
                          </a:solidFill>
                          <a:latin typeface="+mn-ea"/>
                          <a:ea typeface="+mn-ea"/>
                        </a:rPr>
                        <a:t>回</a:t>
                      </a:r>
                      <a:r>
                        <a:rPr kumimoji="1" lang="en-US" altLang="ja-JP" sz="1100" b="0" u="none" baseline="0" dirty="0">
                          <a:solidFill>
                            <a:schemeClr val="tx1"/>
                          </a:solidFill>
                          <a:latin typeface="+mn-ea"/>
                          <a:ea typeface="+mn-ea"/>
                        </a:rPr>
                        <a:t>】</a:t>
                      </a:r>
                      <a:endParaRPr kumimoji="1" lang="ja-JP" altLang="en-US" sz="1100" b="0" u="none" baseline="0" dirty="0">
                        <a:solidFill>
                          <a:schemeClr val="tx1"/>
                        </a:solidFill>
                        <a:latin typeface="+mn-ea"/>
                        <a:ea typeface="+mn-ea"/>
                      </a:endParaRPr>
                    </a:p>
                    <a:p>
                      <a:pPr marL="174625" indent="-174625">
                        <a:lnSpc>
                          <a:spcPct val="100000"/>
                        </a:lnSpc>
                      </a:pPr>
                      <a:r>
                        <a:rPr kumimoji="1" lang="ja-JP" altLang="en-US" sz="1100" b="0" u="none" baseline="0" dirty="0">
                          <a:solidFill>
                            <a:schemeClr val="tx1"/>
                          </a:solidFill>
                          <a:latin typeface="+mn-ea"/>
                          <a:ea typeface="+mn-ea"/>
                        </a:rPr>
                        <a:t>　</a:t>
                      </a:r>
                      <a:r>
                        <a:rPr kumimoji="1" lang="en-US" altLang="ja-JP" sz="1100" b="0" u="none" baseline="0" dirty="0">
                          <a:solidFill>
                            <a:schemeClr val="tx1"/>
                          </a:solidFill>
                          <a:latin typeface="+mn-ea"/>
                          <a:ea typeface="+mn-ea"/>
                        </a:rPr>
                        <a:t>【</a:t>
                      </a:r>
                      <a:r>
                        <a:rPr kumimoji="1" lang="ja-JP" altLang="en-US" sz="1100" b="0" u="none" baseline="0" dirty="0">
                          <a:solidFill>
                            <a:schemeClr val="tx1"/>
                          </a:solidFill>
                          <a:latin typeface="+mn-ea"/>
                          <a:ea typeface="+mn-ea"/>
                        </a:rPr>
                        <a:t>水泳運動</a:t>
                      </a:r>
                      <a:r>
                        <a:rPr kumimoji="1" lang="en-US" altLang="ja-JP" sz="1100" b="0" u="none" baseline="0" dirty="0">
                          <a:solidFill>
                            <a:schemeClr val="tx1"/>
                          </a:solidFill>
                          <a:latin typeface="+mn-ea"/>
                          <a:ea typeface="+mn-ea"/>
                        </a:rPr>
                        <a:t>27</a:t>
                      </a:r>
                      <a:r>
                        <a:rPr kumimoji="1" lang="ja-JP" altLang="en-US" sz="1100" b="0" u="none" baseline="0" dirty="0">
                          <a:solidFill>
                            <a:schemeClr val="tx1"/>
                          </a:solidFill>
                          <a:latin typeface="+mn-ea"/>
                          <a:ea typeface="+mn-ea"/>
                        </a:rPr>
                        <a:t>人、ボール運動</a:t>
                      </a:r>
                      <a:r>
                        <a:rPr kumimoji="1" lang="en-US" altLang="ja-JP" sz="1100" b="0" u="none" baseline="0" dirty="0">
                          <a:solidFill>
                            <a:schemeClr val="tx1"/>
                          </a:solidFill>
                          <a:latin typeface="+mn-ea"/>
                          <a:ea typeface="+mn-ea"/>
                        </a:rPr>
                        <a:t>48</a:t>
                      </a:r>
                      <a:r>
                        <a:rPr kumimoji="1" lang="ja-JP" altLang="en-US" sz="1100" b="0" u="none" baseline="0" dirty="0">
                          <a:solidFill>
                            <a:schemeClr val="tx1"/>
                          </a:solidFill>
                          <a:latin typeface="+mn-ea"/>
                          <a:ea typeface="+mn-ea"/>
                        </a:rPr>
                        <a:t>人、とび箱運動</a:t>
                      </a:r>
                      <a:r>
                        <a:rPr kumimoji="1" lang="en-US" altLang="ja-JP" sz="1100" b="0" u="none" baseline="0" dirty="0">
                          <a:solidFill>
                            <a:schemeClr val="tx1"/>
                          </a:solidFill>
                          <a:latin typeface="+mn-ea"/>
                          <a:ea typeface="+mn-ea"/>
                        </a:rPr>
                        <a:t>45</a:t>
                      </a:r>
                      <a:r>
                        <a:rPr kumimoji="1" lang="ja-JP" altLang="en-US" sz="1100" b="0" u="none" baseline="0" dirty="0">
                          <a:solidFill>
                            <a:schemeClr val="tx1"/>
                          </a:solidFill>
                          <a:latin typeface="+mn-ea"/>
                          <a:ea typeface="+mn-ea"/>
                        </a:rPr>
                        <a:t>人、体つくり運動</a:t>
                      </a:r>
                      <a:r>
                        <a:rPr kumimoji="1" lang="en-US" altLang="ja-JP" sz="1100" b="0" u="none" baseline="0" dirty="0">
                          <a:solidFill>
                            <a:schemeClr val="tx1"/>
                          </a:solidFill>
                          <a:latin typeface="+mn-ea"/>
                          <a:ea typeface="+mn-ea"/>
                        </a:rPr>
                        <a:t>34</a:t>
                      </a:r>
                      <a:r>
                        <a:rPr kumimoji="1" lang="ja-JP" altLang="en-US" sz="1100" b="0" u="none" baseline="0" dirty="0">
                          <a:solidFill>
                            <a:schemeClr val="tx1"/>
                          </a:solidFill>
                          <a:latin typeface="+mn-ea"/>
                          <a:ea typeface="+mn-ea"/>
                        </a:rPr>
                        <a:t>人、マスゲーム編</a:t>
                      </a:r>
                      <a:r>
                        <a:rPr kumimoji="1" lang="en-US" altLang="ja-JP" sz="1100" b="0" u="none" baseline="0" dirty="0">
                          <a:solidFill>
                            <a:schemeClr val="tx1"/>
                          </a:solidFill>
                          <a:latin typeface="+mn-ea"/>
                          <a:ea typeface="+mn-ea"/>
                        </a:rPr>
                        <a:t>204</a:t>
                      </a:r>
                      <a:r>
                        <a:rPr kumimoji="1" lang="ja-JP" altLang="en-US" sz="1100" b="0" u="none" baseline="0" dirty="0">
                          <a:solidFill>
                            <a:schemeClr val="tx1"/>
                          </a:solidFill>
                          <a:latin typeface="+mn-ea"/>
                          <a:ea typeface="+mn-ea"/>
                        </a:rPr>
                        <a:t>人参加</a:t>
                      </a:r>
                      <a:r>
                        <a:rPr kumimoji="1" lang="en-US" altLang="ja-JP" sz="1100" b="0" u="none" baseline="0" dirty="0">
                          <a:solidFill>
                            <a:schemeClr val="tx1"/>
                          </a:solidFill>
                          <a:latin typeface="+mn-ea"/>
                          <a:ea typeface="+mn-ea"/>
                        </a:rPr>
                        <a:t>】</a:t>
                      </a:r>
                    </a:p>
                    <a:p>
                      <a:pPr marL="174625" indent="-174625">
                        <a:lnSpc>
                          <a:spcPct val="100000"/>
                        </a:lnSpc>
                      </a:pPr>
                      <a:r>
                        <a:rPr kumimoji="1" lang="en-US" altLang="ja-JP" sz="1100" b="0" u="none" baseline="0" dirty="0">
                          <a:solidFill>
                            <a:schemeClr val="tx1"/>
                          </a:solidFill>
                          <a:latin typeface="+mn-ea"/>
                          <a:ea typeface="+mn-ea"/>
                        </a:rPr>
                        <a:t>■</a:t>
                      </a:r>
                      <a:r>
                        <a:rPr kumimoji="1" lang="ja-JP" altLang="en-US" sz="1100" b="0" u="none" baseline="0" dirty="0">
                          <a:solidFill>
                            <a:schemeClr val="tx1"/>
                          </a:solidFill>
                          <a:latin typeface="+mn-ea"/>
                          <a:ea typeface="+mn-ea"/>
                        </a:rPr>
                        <a:t>府立学校部活動顧問、部活動指導員等を対象に「大阪府部活動の在り方に関する研修会」の実施</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u="none" baseline="0" dirty="0">
                          <a:solidFill>
                            <a:schemeClr val="tx1"/>
                          </a:solidFill>
                          <a:latin typeface="+mn-ea"/>
                          <a:ea typeface="+mn-ea"/>
                        </a:rPr>
                        <a:t>　</a:t>
                      </a:r>
                      <a:r>
                        <a:rPr kumimoji="1" lang="en-US" altLang="ja-JP" sz="1100" b="0" u="none" baseline="0" dirty="0">
                          <a:solidFill>
                            <a:schemeClr val="tx1"/>
                          </a:solidFill>
                          <a:latin typeface="+mn-ea"/>
                          <a:ea typeface="+mn-ea"/>
                        </a:rPr>
                        <a:t>【7</a:t>
                      </a:r>
                      <a:r>
                        <a:rPr kumimoji="1" lang="ja-JP" altLang="en-US" sz="1100" b="0" u="none" baseline="0" dirty="0">
                          <a:solidFill>
                            <a:schemeClr val="tx1"/>
                          </a:solidFill>
                          <a:latin typeface="+mn-ea"/>
                          <a:ea typeface="+mn-ea"/>
                        </a:rPr>
                        <a:t>月：</a:t>
                      </a:r>
                      <a:r>
                        <a:rPr kumimoji="1" lang="en-US" altLang="ja-JP" sz="1100" b="0" u="none" baseline="0" dirty="0">
                          <a:solidFill>
                            <a:schemeClr val="tx1"/>
                          </a:solidFill>
                          <a:latin typeface="+mn-ea"/>
                          <a:ea typeface="+mn-ea"/>
                        </a:rPr>
                        <a:t>209</a:t>
                      </a:r>
                      <a:r>
                        <a:rPr kumimoji="1" lang="ja-JP" altLang="en-US" sz="1100" b="0" u="none" baseline="0" dirty="0">
                          <a:solidFill>
                            <a:schemeClr val="tx1"/>
                          </a:solidFill>
                          <a:latin typeface="+mn-ea"/>
                          <a:ea typeface="+mn-ea"/>
                        </a:rPr>
                        <a:t>人参加、</a:t>
                      </a:r>
                      <a:r>
                        <a:rPr kumimoji="1" lang="en-US" altLang="ja-JP" sz="1100" b="0" u="none" baseline="0" dirty="0">
                          <a:solidFill>
                            <a:schemeClr val="tx1"/>
                          </a:solidFill>
                          <a:latin typeface="+mn-ea"/>
                          <a:ea typeface="+mn-ea"/>
                        </a:rPr>
                        <a:t>1</a:t>
                      </a:r>
                      <a:r>
                        <a:rPr kumimoji="1" lang="ja-JP" altLang="en-US" sz="1100" b="0" u="none" baseline="0" dirty="0">
                          <a:solidFill>
                            <a:schemeClr val="tx1"/>
                          </a:solidFill>
                          <a:latin typeface="+mn-ea"/>
                          <a:ea typeface="+mn-ea"/>
                        </a:rPr>
                        <a:t>月：</a:t>
                      </a:r>
                      <a:r>
                        <a:rPr kumimoji="1" lang="en-US" altLang="ja-JP" sz="1100" b="0" u="none" baseline="0" dirty="0">
                          <a:solidFill>
                            <a:schemeClr val="tx1"/>
                          </a:solidFill>
                          <a:latin typeface="+mn-ea"/>
                          <a:ea typeface="+mn-ea"/>
                        </a:rPr>
                        <a:t>253</a:t>
                      </a:r>
                      <a:r>
                        <a:rPr kumimoji="1" lang="ja-JP" altLang="en-US" sz="1100" b="0" u="none" baseline="0" dirty="0">
                          <a:solidFill>
                            <a:schemeClr val="tx1"/>
                          </a:solidFill>
                          <a:latin typeface="+mn-ea"/>
                          <a:ea typeface="+mn-ea"/>
                        </a:rPr>
                        <a:t>人参加</a:t>
                      </a:r>
                      <a:r>
                        <a:rPr kumimoji="1" lang="en-US" altLang="ja-JP" sz="1100" b="0" u="none" baseline="0" dirty="0">
                          <a:solidFill>
                            <a:schemeClr val="tx1"/>
                          </a:solidFill>
                          <a:latin typeface="+mn-ea"/>
                          <a:ea typeface="+mn-ea"/>
                        </a:rPr>
                        <a:t>】</a:t>
                      </a:r>
                    </a:p>
                    <a:p>
                      <a:pPr marL="174625" indent="-174625">
                        <a:lnSpc>
                          <a:spcPct val="100000"/>
                        </a:lnSpc>
                      </a:pPr>
                      <a:r>
                        <a:rPr kumimoji="1" lang="en-US" altLang="ja-JP" sz="1100" b="1" u="none" baseline="0" dirty="0">
                          <a:solidFill>
                            <a:schemeClr val="tx1"/>
                          </a:solidFill>
                          <a:latin typeface="+mn-ea"/>
                          <a:ea typeface="+mn-ea"/>
                        </a:rPr>
                        <a:t>■</a:t>
                      </a:r>
                      <a:r>
                        <a:rPr kumimoji="1" lang="ja-JP" altLang="en-US" sz="1100" b="0" baseline="0" dirty="0">
                          <a:solidFill>
                            <a:schemeClr val="tx1"/>
                          </a:solidFill>
                          <a:latin typeface="+mn-ea"/>
                          <a:ea typeface="+mn-ea"/>
                        </a:rPr>
                        <a:t>（再掲）</a:t>
                      </a:r>
                      <a:r>
                        <a:rPr kumimoji="1" lang="ja-JP" altLang="en-US" sz="1100" b="0" u="none" baseline="0" dirty="0">
                          <a:solidFill>
                            <a:schemeClr val="tx1"/>
                          </a:solidFill>
                          <a:latin typeface="+mn-ea"/>
                          <a:ea typeface="+mn-ea"/>
                        </a:rPr>
                        <a:t>府内全大学を対象とした情報交換会を実施</a:t>
                      </a:r>
                      <a:r>
                        <a:rPr kumimoji="1" lang="en-US" altLang="ja-JP" sz="1100" b="0" u="none" baseline="0" dirty="0">
                          <a:solidFill>
                            <a:schemeClr val="tx1"/>
                          </a:solidFill>
                          <a:latin typeface="+mn-ea"/>
                          <a:ea typeface="+mn-ea"/>
                        </a:rPr>
                        <a:t>【15</a:t>
                      </a:r>
                      <a:r>
                        <a:rPr kumimoji="1" lang="ja-JP" altLang="en-US" sz="1100" b="0" u="none" baseline="0" dirty="0">
                          <a:solidFill>
                            <a:schemeClr val="tx1"/>
                          </a:solidFill>
                          <a:latin typeface="+mn-ea"/>
                          <a:ea typeface="+mn-ea"/>
                        </a:rPr>
                        <a:t>大学</a:t>
                      </a:r>
                      <a:r>
                        <a:rPr kumimoji="1" lang="en-US" altLang="ja-JP" sz="1100" b="0" u="none" baseline="0" dirty="0">
                          <a:solidFill>
                            <a:schemeClr val="tx1"/>
                          </a:solidFill>
                          <a:latin typeface="+mn-ea"/>
                          <a:ea typeface="+mn-ea"/>
                        </a:rPr>
                        <a:t>25</a:t>
                      </a:r>
                      <a:r>
                        <a:rPr kumimoji="1" lang="ja-JP" altLang="en-US" sz="1100" b="0" u="none" baseline="0" dirty="0">
                          <a:solidFill>
                            <a:schemeClr val="tx1"/>
                          </a:solidFill>
                          <a:latin typeface="+mn-ea"/>
                          <a:ea typeface="+mn-ea"/>
                        </a:rPr>
                        <a:t>人、</a:t>
                      </a:r>
                      <a:r>
                        <a:rPr kumimoji="1" lang="en-US" altLang="ja-JP" sz="1100" b="0" u="none" baseline="0" dirty="0">
                          <a:solidFill>
                            <a:schemeClr val="tx1"/>
                          </a:solidFill>
                          <a:latin typeface="+mn-ea"/>
                          <a:ea typeface="+mn-ea"/>
                        </a:rPr>
                        <a:t>15</a:t>
                      </a:r>
                      <a:r>
                        <a:rPr kumimoji="1" lang="ja-JP" altLang="en-US" sz="1100" b="0" u="none" baseline="0" dirty="0">
                          <a:solidFill>
                            <a:schemeClr val="tx1"/>
                          </a:solidFill>
                          <a:latin typeface="+mn-ea"/>
                          <a:ea typeface="+mn-ea"/>
                        </a:rPr>
                        <a:t>保健所</a:t>
                      </a:r>
                      <a:r>
                        <a:rPr kumimoji="1" lang="en-US" altLang="ja-JP" sz="1100" b="0" u="none" baseline="0" dirty="0">
                          <a:solidFill>
                            <a:schemeClr val="tx1"/>
                          </a:solidFill>
                          <a:latin typeface="+mn-ea"/>
                          <a:ea typeface="+mn-ea"/>
                        </a:rPr>
                        <a:t>22</a:t>
                      </a:r>
                      <a:r>
                        <a:rPr kumimoji="1" lang="ja-JP" altLang="en-US" sz="1100" b="0" u="none" baseline="0" dirty="0">
                          <a:solidFill>
                            <a:schemeClr val="tx1"/>
                          </a:solidFill>
                          <a:latin typeface="+mn-ea"/>
                          <a:ea typeface="+mn-ea"/>
                        </a:rPr>
                        <a:t>人</a:t>
                      </a:r>
                      <a:r>
                        <a:rPr kumimoji="1" lang="en-US" altLang="ja-JP" sz="1100" b="0"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（再掲）やせ・肥満に関するモデル事業として、学祭や健康診断等で体組成測定を実施し、測定結果に基づき管理栄養士から指導・助言を実施</a:t>
                      </a:r>
                      <a:r>
                        <a:rPr kumimoji="1" lang="en-US" altLang="ja-JP" sz="1100" b="1" baseline="0" dirty="0">
                          <a:solidFill>
                            <a:schemeClr val="tx1"/>
                          </a:solidFill>
                          <a:latin typeface="+mn-ea"/>
                          <a:ea typeface="+mn-ea"/>
                        </a:rPr>
                        <a:t>【5</a:t>
                      </a:r>
                      <a:r>
                        <a:rPr kumimoji="1" lang="ja-JP" altLang="en-US" sz="1100" b="1" baseline="0" dirty="0">
                          <a:solidFill>
                            <a:schemeClr val="tx1"/>
                          </a:solidFill>
                          <a:latin typeface="+mn-ea"/>
                          <a:ea typeface="+mn-ea"/>
                        </a:rPr>
                        <a:t>大学（計</a:t>
                      </a:r>
                      <a:r>
                        <a:rPr kumimoji="1" lang="en-US" altLang="ja-JP" sz="1100" b="1" baseline="0" dirty="0">
                          <a:solidFill>
                            <a:schemeClr val="tx1"/>
                          </a:solidFill>
                          <a:latin typeface="+mn-ea"/>
                          <a:ea typeface="+mn-ea"/>
                        </a:rPr>
                        <a:t>363</a:t>
                      </a:r>
                      <a:r>
                        <a:rPr kumimoji="1" lang="ja-JP" altLang="en-US" sz="1100" b="1" baseline="0" dirty="0">
                          <a:solidFill>
                            <a:schemeClr val="tx1"/>
                          </a:solidFill>
                          <a:latin typeface="+mn-ea"/>
                          <a:ea typeface="+mn-ea"/>
                        </a:rPr>
                        <a:t>人）</a:t>
                      </a:r>
                      <a:r>
                        <a:rPr kumimoji="1" lang="en-US" altLang="ja-JP" sz="1100" b="1" baseline="0" dirty="0">
                          <a:solidFill>
                            <a:schemeClr val="tx1"/>
                          </a:solidFill>
                          <a:latin typeface="+mn-ea"/>
                          <a:ea typeface="+mn-ea"/>
                        </a:rPr>
                        <a:t>】</a:t>
                      </a:r>
                      <a:endParaRPr kumimoji="1" lang="en-US" altLang="ja-JP" sz="1100" b="1" u="none" baseline="0" dirty="0">
                        <a:solidFill>
                          <a:schemeClr val="tx1"/>
                        </a:solidFill>
                        <a:latin typeface="+mn-ea"/>
                        <a:ea typeface="+mn-ea"/>
                      </a:endParaRPr>
                    </a:p>
                    <a:p>
                      <a:pPr marL="174625" indent="-174625">
                        <a:lnSpc>
                          <a:spcPct val="100000"/>
                        </a:lnSpc>
                      </a:pPr>
                      <a:r>
                        <a:rPr kumimoji="1" lang="en-US" altLang="ja-JP" sz="1100" b="0" u="none" baseline="0" dirty="0">
                          <a:solidFill>
                            <a:schemeClr val="tx1"/>
                          </a:solidFill>
                          <a:latin typeface="+mn-ea"/>
                          <a:ea typeface="+mn-ea"/>
                        </a:rPr>
                        <a:t>■</a:t>
                      </a:r>
                      <a:r>
                        <a:rPr kumimoji="1" lang="ja-JP" altLang="en-US" sz="1100" b="0" u="none" baseline="0" dirty="0">
                          <a:solidFill>
                            <a:schemeClr val="tx1"/>
                          </a:solidFill>
                          <a:latin typeface="+mn-ea"/>
                          <a:ea typeface="+mn-ea"/>
                        </a:rPr>
                        <a:t>府民の主体的な健康意識の向上と実践を促す「おおさか健活マイレージ　アスマイル」を府内全市町村において展開</a:t>
                      </a:r>
                      <a:endParaRPr kumimoji="1" lang="en-US" altLang="ja-JP" sz="1100" b="0" u="none" baseline="0" dirty="0">
                        <a:solidFill>
                          <a:schemeClr val="tx1"/>
                        </a:solidFill>
                        <a:latin typeface="+mn-ea"/>
                        <a:ea typeface="+mn-ea"/>
                      </a:endParaRPr>
                    </a:p>
                    <a:p>
                      <a:pPr marL="174625" indent="-174625">
                        <a:lnSpc>
                          <a:spcPct val="100000"/>
                        </a:lnSpc>
                      </a:pPr>
                      <a:r>
                        <a:rPr kumimoji="1" lang="en-US" altLang="ja-JP" sz="1100" b="0" u="none" baseline="0" dirty="0">
                          <a:solidFill>
                            <a:schemeClr val="tx1"/>
                          </a:solidFill>
                          <a:latin typeface="+mn-ea"/>
                          <a:ea typeface="+mn-ea"/>
                        </a:rPr>
                        <a:t>【</a:t>
                      </a:r>
                      <a:r>
                        <a:rPr kumimoji="1" lang="ja-JP" altLang="en-US" sz="1100" b="0" u="none" baseline="0" dirty="0">
                          <a:solidFill>
                            <a:schemeClr val="tx1"/>
                          </a:solidFill>
                          <a:latin typeface="+mn-ea"/>
                          <a:ea typeface="+mn-ea"/>
                        </a:rPr>
                        <a:t>今年度目標会員数：</a:t>
                      </a:r>
                      <a:r>
                        <a:rPr kumimoji="1" lang="en-US" altLang="ja-JP" sz="1100" b="0" u="none" baseline="0" dirty="0">
                          <a:solidFill>
                            <a:schemeClr val="tx1"/>
                          </a:solidFill>
                          <a:latin typeface="+mn-ea"/>
                          <a:ea typeface="+mn-ea"/>
                        </a:rPr>
                        <a:t>70</a:t>
                      </a:r>
                      <a:r>
                        <a:rPr kumimoji="1" lang="ja-JP" altLang="en-US" sz="1100" b="0" u="none" baseline="0" dirty="0">
                          <a:solidFill>
                            <a:schemeClr val="tx1"/>
                          </a:solidFill>
                          <a:latin typeface="+mn-ea"/>
                          <a:ea typeface="+mn-ea"/>
                        </a:rPr>
                        <a:t>万人　実績：</a:t>
                      </a:r>
                      <a:r>
                        <a:rPr kumimoji="1" lang="en-US" altLang="ja-JP" sz="1100" b="0" u="none" baseline="0" dirty="0">
                          <a:solidFill>
                            <a:schemeClr val="tx1"/>
                          </a:solidFill>
                          <a:latin typeface="+mn-ea"/>
                          <a:ea typeface="+mn-ea"/>
                        </a:rPr>
                        <a:t>50</a:t>
                      </a:r>
                      <a:r>
                        <a:rPr kumimoji="1" lang="ja-JP" altLang="en-US" sz="1100" b="0" u="none" baseline="0" dirty="0">
                          <a:solidFill>
                            <a:schemeClr val="tx1"/>
                          </a:solidFill>
                          <a:latin typeface="+mn-ea"/>
                          <a:ea typeface="+mn-ea"/>
                        </a:rPr>
                        <a:t>万人（令和</a:t>
                      </a:r>
                      <a:r>
                        <a:rPr kumimoji="1" lang="en-US" altLang="ja-JP" sz="1100" b="0" u="none" baseline="0" dirty="0">
                          <a:solidFill>
                            <a:schemeClr val="tx1"/>
                          </a:solidFill>
                          <a:latin typeface="+mn-ea"/>
                          <a:ea typeface="+mn-ea"/>
                        </a:rPr>
                        <a:t>8</a:t>
                      </a:r>
                      <a:r>
                        <a:rPr kumimoji="1" lang="ja-JP" altLang="en-US" sz="1100" b="0" u="none" baseline="0" dirty="0">
                          <a:solidFill>
                            <a:schemeClr val="tx1"/>
                          </a:solidFill>
                          <a:latin typeface="+mn-ea"/>
                          <a:ea typeface="+mn-ea"/>
                        </a:rPr>
                        <a:t>年</a:t>
                      </a:r>
                      <a:r>
                        <a:rPr kumimoji="1" lang="en-US" altLang="ja-JP" sz="1100" b="0" u="none" baseline="0" dirty="0">
                          <a:solidFill>
                            <a:schemeClr val="tx1"/>
                          </a:solidFill>
                          <a:latin typeface="+mn-ea"/>
                          <a:ea typeface="+mn-ea"/>
                        </a:rPr>
                        <a:t>1</a:t>
                      </a:r>
                      <a:r>
                        <a:rPr kumimoji="1" lang="ja-JP" altLang="en-US" sz="1100" b="0" u="none" baseline="0" dirty="0">
                          <a:solidFill>
                            <a:schemeClr val="tx1"/>
                          </a:solidFill>
                          <a:latin typeface="+mn-ea"/>
                          <a:ea typeface="+mn-ea"/>
                        </a:rPr>
                        <a:t>月現在）</a:t>
                      </a:r>
                      <a:r>
                        <a:rPr kumimoji="1" lang="en-US" altLang="ja-JP" sz="1100" b="0" u="none" baseline="0" dirty="0">
                          <a:solidFill>
                            <a:schemeClr val="tx1"/>
                          </a:solidFill>
                          <a:latin typeface="+mn-ea"/>
                          <a:ea typeface="+mn-ea"/>
                        </a:rPr>
                        <a:t>】</a:t>
                      </a:r>
                    </a:p>
                    <a:p>
                      <a:pPr marL="174625" indent="-174625">
                        <a:lnSpc>
                          <a:spcPct val="100000"/>
                        </a:lnSpc>
                      </a:pPr>
                      <a:r>
                        <a:rPr kumimoji="1" lang="en-US" altLang="ja-JP" sz="1100" b="1" u="none" baseline="0" dirty="0">
                          <a:solidFill>
                            <a:schemeClr val="tx1"/>
                          </a:solidFill>
                          <a:highlight>
                            <a:srgbClr val="00FF00"/>
                          </a:highlight>
                          <a:latin typeface="+mn-ea"/>
                          <a:ea typeface="+mn-ea"/>
                        </a:rPr>
                        <a:t>■</a:t>
                      </a:r>
                      <a:r>
                        <a:rPr kumimoji="1" lang="ja-JP" altLang="en-US" sz="1100" b="1" u="none" baseline="0" dirty="0">
                          <a:solidFill>
                            <a:schemeClr val="tx1"/>
                          </a:solidFill>
                          <a:latin typeface="+mn-ea"/>
                          <a:ea typeface="+mn-ea"/>
                        </a:rPr>
                        <a:t>アスマイルについて、万博機運醸成と主体的な健康づくりに取り組む府民の増加をめざすため、</a:t>
                      </a:r>
                      <a:r>
                        <a:rPr kumimoji="1" lang="en-US" altLang="ja-JP" sz="1100" b="1" u="none" baseline="0" dirty="0">
                          <a:solidFill>
                            <a:schemeClr val="tx1"/>
                          </a:solidFill>
                          <a:latin typeface="+mn-ea"/>
                          <a:ea typeface="+mn-ea"/>
                        </a:rPr>
                        <a:t>『</a:t>
                      </a:r>
                      <a:r>
                        <a:rPr kumimoji="1" lang="ja-JP" altLang="en-US" sz="1100" b="1" u="none" baseline="0" dirty="0">
                          <a:solidFill>
                            <a:schemeClr val="tx1"/>
                          </a:solidFill>
                          <a:latin typeface="+mn-ea"/>
                          <a:ea typeface="+mn-ea"/>
                        </a:rPr>
                        <a:t>「ミャクポ！」・「万博入場券」プレゼントキャンペーン</a:t>
                      </a:r>
                      <a:r>
                        <a:rPr kumimoji="1" lang="en-US" altLang="ja-JP" sz="1100" b="1" u="none" baseline="0" dirty="0">
                          <a:solidFill>
                            <a:schemeClr val="tx1"/>
                          </a:solidFill>
                          <a:latin typeface="+mn-ea"/>
                          <a:ea typeface="+mn-ea"/>
                        </a:rPr>
                        <a:t>』</a:t>
                      </a:r>
                      <a:r>
                        <a:rPr kumimoji="1" lang="ja-JP" altLang="en-US" sz="1100" b="1" u="none" baseline="0" dirty="0">
                          <a:solidFill>
                            <a:schemeClr val="tx1"/>
                          </a:solidFill>
                          <a:latin typeface="+mn-ea"/>
                          <a:ea typeface="+mn-ea"/>
                        </a:rPr>
                        <a:t>や、「健康お年玉スマイルキャンペーン」を実施</a:t>
                      </a:r>
                      <a:endParaRPr kumimoji="1" lang="en-US" altLang="ja-JP" sz="1100" b="1" u="none" baseline="0" dirty="0">
                        <a:solidFill>
                          <a:schemeClr val="tx1"/>
                        </a:solidFill>
                        <a:latin typeface="+mn-ea"/>
                        <a:ea typeface="+mn-ea"/>
                      </a:endParaRPr>
                    </a:p>
                    <a:p>
                      <a:pPr marL="174625" indent="-174625">
                        <a:lnSpc>
                          <a:spcPct val="100000"/>
                        </a:lnSpc>
                      </a:pPr>
                      <a:r>
                        <a:rPr kumimoji="1" lang="ja-JP" altLang="en-US" sz="1100" b="1" u="none" baseline="0" dirty="0">
                          <a:solidFill>
                            <a:schemeClr val="tx1"/>
                          </a:solidFill>
                          <a:latin typeface="+mn-ea"/>
                          <a:ea typeface="+mn-ea"/>
                        </a:rPr>
                        <a:t>■</a:t>
                      </a:r>
                      <a:r>
                        <a:rPr kumimoji="1" lang="ja-JP" altLang="en-US" sz="1100" b="0" u="none" baseline="0" dirty="0">
                          <a:solidFill>
                            <a:schemeClr val="tx1"/>
                          </a:solidFill>
                          <a:latin typeface="+mn-ea"/>
                          <a:ea typeface="+mn-ea"/>
                        </a:rPr>
                        <a:t>スポーツ・レクリエーション団体等による日頃の活動成果の発表（発表の場）や大阪府レクリエーション協会による参加型の体験交流会（交流の場）の実施</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u="none" baseline="0" dirty="0">
                          <a:solidFill>
                            <a:schemeClr val="tx1"/>
                          </a:solidFill>
                          <a:latin typeface="+mn-ea"/>
                          <a:ea typeface="+mn-ea"/>
                        </a:rPr>
                        <a:t>■大阪スポーツコミッション構成チーム等の協力のもと現役選手や</a:t>
                      </a:r>
                      <a:r>
                        <a:rPr kumimoji="1" lang="en-US" altLang="ja-JP" sz="1100" b="0" u="none" baseline="0" dirty="0">
                          <a:solidFill>
                            <a:schemeClr val="tx1"/>
                          </a:solidFill>
                          <a:latin typeface="+mn-ea"/>
                          <a:ea typeface="+mn-ea"/>
                        </a:rPr>
                        <a:t>OB</a:t>
                      </a:r>
                      <a:r>
                        <a:rPr kumimoji="1" lang="ja-JP" altLang="en-US" sz="1100" b="0" u="none" baseline="0" dirty="0">
                          <a:solidFill>
                            <a:schemeClr val="tx1"/>
                          </a:solidFill>
                          <a:latin typeface="+mn-ea"/>
                          <a:ea typeface="+mn-ea"/>
                        </a:rPr>
                        <a:t>選手等から直接指導を受けられるスポーツ体験会や、</a:t>
                      </a:r>
                    </a:p>
                    <a:p>
                      <a:pPr marL="174625" indent="-174625">
                        <a:lnSpc>
                          <a:spcPct val="100000"/>
                        </a:lnSpc>
                      </a:pPr>
                      <a:r>
                        <a:rPr kumimoji="1" lang="ja-JP" altLang="en-US" sz="1100" b="0" u="none" baseline="0" dirty="0">
                          <a:solidFill>
                            <a:schemeClr val="tx1"/>
                          </a:solidFill>
                          <a:latin typeface="+mn-ea"/>
                          <a:ea typeface="+mn-ea"/>
                        </a:rPr>
                        <a:t>　府内商業施設等において、</a:t>
                      </a:r>
                      <a:r>
                        <a:rPr kumimoji="1" lang="en-US" altLang="ja-JP" sz="1100" b="0" u="none" baseline="0" dirty="0">
                          <a:solidFill>
                            <a:schemeClr val="tx1"/>
                          </a:solidFill>
                          <a:latin typeface="+mn-ea"/>
                          <a:ea typeface="+mn-ea"/>
                        </a:rPr>
                        <a:t>5</a:t>
                      </a:r>
                      <a:r>
                        <a:rPr kumimoji="1" lang="ja-JP" altLang="en-US" sz="1100" b="0" u="none" baseline="0" dirty="0">
                          <a:solidFill>
                            <a:schemeClr val="tx1"/>
                          </a:solidFill>
                          <a:latin typeface="+mn-ea"/>
                          <a:ea typeface="+mn-ea"/>
                        </a:rPr>
                        <a:t>種目（上体起こし、長座体前屈、開眼片足立ち、立ち幅跳び、反復横跳び）の体力測定会を実施</a:t>
                      </a:r>
                      <a:r>
                        <a:rPr kumimoji="1" lang="en-US" altLang="ja-JP" sz="1100" b="0" u="none" baseline="0" dirty="0">
                          <a:solidFill>
                            <a:schemeClr val="tx1"/>
                          </a:solidFill>
                          <a:latin typeface="+mn-ea"/>
                          <a:ea typeface="+mn-ea"/>
                        </a:rPr>
                        <a:t>【</a:t>
                      </a:r>
                      <a:r>
                        <a:rPr kumimoji="1" lang="ja-JP" altLang="en-US" sz="1100" b="0" u="none" baseline="0" dirty="0">
                          <a:solidFill>
                            <a:schemeClr val="tx1"/>
                          </a:solidFill>
                          <a:latin typeface="+mn-ea"/>
                          <a:ea typeface="+mn-ea"/>
                        </a:rPr>
                        <a:t>各</a:t>
                      </a:r>
                      <a:r>
                        <a:rPr kumimoji="1" lang="en-US" altLang="ja-JP" sz="1100" b="0" u="none" baseline="0" dirty="0">
                          <a:solidFill>
                            <a:schemeClr val="tx1"/>
                          </a:solidFill>
                          <a:latin typeface="+mn-ea"/>
                          <a:ea typeface="+mn-ea"/>
                        </a:rPr>
                        <a:t>4</a:t>
                      </a:r>
                      <a:r>
                        <a:rPr kumimoji="1" lang="ja-JP" altLang="en-US" sz="1100" b="0" u="none" baseline="0" dirty="0">
                          <a:solidFill>
                            <a:schemeClr val="tx1"/>
                          </a:solidFill>
                          <a:latin typeface="+mn-ea"/>
                          <a:ea typeface="+mn-ea"/>
                        </a:rPr>
                        <a:t>回</a:t>
                      </a:r>
                      <a:r>
                        <a:rPr kumimoji="1" lang="en-US" altLang="ja-JP" sz="1100" b="0" u="none" baseline="0" dirty="0">
                          <a:solidFill>
                            <a:schemeClr val="tx1"/>
                          </a:solidFill>
                          <a:latin typeface="+mn-ea"/>
                          <a:ea typeface="+mn-ea"/>
                        </a:rPr>
                        <a:t>】</a:t>
                      </a:r>
                    </a:p>
                    <a:p>
                      <a:pPr marL="174625" indent="-174625">
                        <a:lnSpc>
                          <a:spcPct val="100000"/>
                        </a:lnSpc>
                      </a:pPr>
                      <a:endParaRPr kumimoji="1" lang="en-US" altLang="ja-JP" sz="1100" b="1" u="none" baseline="0" dirty="0">
                        <a:solidFill>
                          <a:srgbClr val="00B0F0"/>
                        </a:solidFill>
                        <a:latin typeface="+mn-ea"/>
                        <a:ea typeface="+mn-ea"/>
                      </a:endParaRPr>
                    </a:p>
                    <a:p>
                      <a:pPr marL="174625" indent="-174625">
                        <a:lnSpc>
                          <a:spcPct val="100000"/>
                        </a:lnSpc>
                      </a:pPr>
                      <a:endParaRPr kumimoji="1" lang="en-US" altLang="ja-JP" sz="1100" b="1" baseline="0" dirty="0">
                        <a:solidFill>
                          <a:schemeClr val="tx1"/>
                        </a:solidFill>
                        <a:highlight>
                          <a:srgbClr val="00FF00"/>
                        </a:highlight>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20</a:t>
            </a:fld>
            <a:endParaRPr kumimoji="1" lang="ja-JP" altLang="en-US"/>
          </a:p>
        </p:txBody>
      </p:sp>
      <p:pic>
        <p:nvPicPr>
          <p:cNvPr id="6" name="図 5">
            <a:extLst>
              <a:ext uri="{FF2B5EF4-FFF2-40B4-BE49-F238E27FC236}">
                <a16:creationId xmlns:a16="http://schemas.microsoft.com/office/drawing/2014/main" id="{BA6FBFC4-62B2-4C28-9554-3712729130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94866" y="3966146"/>
            <a:ext cx="3436301" cy="1909721"/>
          </a:xfrm>
          <a:prstGeom prst="rect">
            <a:avLst/>
          </a:prstGeom>
        </p:spPr>
      </p:pic>
      <p:sp>
        <p:nvSpPr>
          <p:cNvPr id="12" name="正方形/長方形 11">
            <a:extLst>
              <a:ext uri="{FF2B5EF4-FFF2-40B4-BE49-F238E27FC236}">
                <a16:creationId xmlns:a16="http://schemas.microsoft.com/office/drawing/2014/main" id="{9D93FD89-FDD6-4269-806D-67662E0C478A}"/>
              </a:ext>
            </a:extLst>
          </p:cNvPr>
          <p:cNvSpPr/>
          <p:nvPr/>
        </p:nvSpPr>
        <p:spPr>
          <a:xfrm>
            <a:off x="5864009" y="5933247"/>
            <a:ext cx="2631284" cy="214336"/>
          </a:xfrm>
          <a:prstGeom prst="rect">
            <a:avLst/>
          </a:prstGeom>
        </p:spPr>
        <p:txBody>
          <a:bodyPr wrap="square" lIns="36000" tIns="72000" rIns="36000" bIns="36000">
            <a:noAutofit/>
          </a:bodyPr>
          <a:lstStyle/>
          <a:p>
            <a:pPr algn="ctr"/>
            <a:r>
              <a:rPr lang="ja-JP" altLang="en-US" sz="1100" b="1" dirty="0">
                <a:latin typeface="+mn-ea"/>
              </a:rPr>
              <a:t>アスマイルキャンペーン</a:t>
            </a:r>
          </a:p>
        </p:txBody>
      </p:sp>
      <p:sp>
        <p:nvSpPr>
          <p:cNvPr id="13" name="正方形/長方形 12">
            <a:extLst>
              <a:ext uri="{FF2B5EF4-FFF2-40B4-BE49-F238E27FC236}">
                <a16:creationId xmlns:a16="http://schemas.microsoft.com/office/drawing/2014/main" id="{470B0B32-7AD4-4145-B8E7-E5C3C8B8768C}"/>
              </a:ext>
            </a:extLst>
          </p:cNvPr>
          <p:cNvSpPr/>
          <p:nvPr/>
        </p:nvSpPr>
        <p:spPr>
          <a:xfrm>
            <a:off x="2230348" y="5942497"/>
            <a:ext cx="2631284" cy="214336"/>
          </a:xfrm>
          <a:prstGeom prst="rect">
            <a:avLst/>
          </a:prstGeom>
        </p:spPr>
        <p:txBody>
          <a:bodyPr wrap="square" lIns="36000" tIns="72000" rIns="36000" bIns="36000">
            <a:noAutofit/>
          </a:bodyPr>
          <a:lstStyle/>
          <a:p>
            <a:pPr algn="ctr"/>
            <a:r>
              <a:rPr lang="ja-JP" altLang="en-US" sz="1100" b="1" dirty="0">
                <a:latin typeface="+mn-ea"/>
              </a:rPr>
              <a:t>健康キャンパス・プロジェクト</a:t>
            </a:r>
            <a:endParaRPr lang="en-US" altLang="ja-JP" sz="1100" b="1" dirty="0">
              <a:latin typeface="+mn-ea"/>
            </a:endParaRPr>
          </a:p>
          <a:p>
            <a:pPr algn="ctr"/>
            <a:r>
              <a:rPr lang="ja-JP" altLang="en-US" sz="1100" b="1" dirty="0">
                <a:latin typeface="+mn-ea"/>
              </a:rPr>
              <a:t>やせ・肥満に関するモデル事業</a:t>
            </a:r>
            <a:endParaRPr lang="en-US" altLang="ja-JP" sz="1100" b="1" dirty="0">
              <a:latin typeface="+mn-ea"/>
            </a:endParaRPr>
          </a:p>
        </p:txBody>
      </p:sp>
      <p:pic>
        <p:nvPicPr>
          <p:cNvPr id="11" name="図 10">
            <a:extLst>
              <a:ext uri="{FF2B5EF4-FFF2-40B4-BE49-F238E27FC236}">
                <a16:creationId xmlns:a16="http://schemas.microsoft.com/office/drawing/2014/main" id="{2061D989-2E05-41DA-A163-4AC8AB8BEB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75934" y="3963042"/>
            <a:ext cx="3361739" cy="1909721"/>
          </a:xfrm>
          <a:prstGeom prst="rect">
            <a:avLst/>
          </a:prstGeom>
        </p:spPr>
      </p:pic>
    </p:spTree>
    <p:extLst>
      <p:ext uri="{BB962C8B-B14F-4D97-AF65-F5344CB8AC3E}">
        <p14:creationId xmlns:p14="http://schemas.microsoft.com/office/powerpoint/2010/main" val="3724100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282712675"/>
              </p:ext>
            </p:extLst>
          </p:nvPr>
        </p:nvGraphicFramePr>
        <p:xfrm>
          <a:off x="216793" y="230165"/>
          <a:ext cx="8928000" cy="6181102"/>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181102">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gn="r">
                        <a:lnSpc>
                          <a:spcPct val="100000"/>
                        </a:lnSpc>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gn="r">
                        <a:lnSpc>
                          <a:spcPct val="100000"/>
                        </a:lnSpc>
                      </a:pPr>
                      <a:endParaRPr kumimoji="1" lang="en-US" altLang="ja-JP" sz="1100" u="none" baseline="0" dirty="0">
                        <a:solidFill>
                          <a:schemeClr val="tx1"/>
                        </a:solidFill>
                        <a:latin typeface="+mn-ea"/>
                        <a:ea typeface="+mn-ea"/>
                      </a:endParaRPr>
                    </a:p>
                    <a:p>
                      <a:pPr marL="174625" indent="-174625" algn="l">
                        <a:lnSpc>
                          <a:spcPct val="100000"/>
                        </a:lnSpc>
                      </a:pPr>
                      <a:endParaRPr kumimoji="1" lang="en-US" altLang="ja-JP" sz="1100" b="0" u="none" baseline="0" dirty="0">
                        <a:solidFill>
                          <a:srgbClr val="FF0000"/>
                        </a:solidFill>
                        <a:latin typeface="+mn-ea"/>
                        <a:ea typeface="+mn-ea"/>
                      </a:endParaRPr>
                    </a:p>
                    <a:p>
                      <a:pPr marL="174625" indent="-174625" algn="l">
                        <a:lnSpc>
                          <a:spcPct val="100000"/>
                        </a:lnSpc>
                      </a:pPr>
                      <a:r>
                        <a:rPr kumimoji="1" lang="en-US" altLang="ja-JP" sz="1100" b="0" u="none" baseline="0" dirty="0">
                          <a:solidFill>
                            <a:schemeClr val="tx1"/>
                          </a:solidFill>
                          <a:latin typeface="+mn-ea"/>
                          <a:ea typeface="+mn-ea"/>
                        </a:rPr>
                        <a:t>《</a:t>
                      </a:r>
                      <a:r>
                        <a:rPr kumimoji="1" lang="ja-JP" altLang="en-US" sz="1100" b="0" u="none" baseline="0" dirty="0">
                          <a:solidFill>
                            <a:schemeClr val="tx1"/>
                          </a:solidFill>
                          <a:latin typeface="+mn-ea"/>
                          <a:ea typeface="+mn-ea"/>
                        </a:rPr>
                        <a:t>民間企業等と連携した普及啓発</a:t>
                      </a:r>
                      <a:r>
                        <a:rPr kumimoji="1" lang="en-US" altLang="ja-JP" sz="1100" b="0" u="none" baseline="0" dirty="0">
                          <a:solidFill>
                            <a:schemeClr val="tx1"/>
                          </a:solidFill>
                          <a:latin typeface="+mn-ea"/>
                          <a:ea typeface="+mn-ea"/>
                        </a:rPr>
                        <a:t>》</a:t>
                      </a:r>
                    </a:p>
                    <a:p>
                      <a:pPr marL="174625" indent="-174625" algn="l">
                        <a:lnSpc>
                          <a:spcPct val="100000"/>
                        </a:lnSpc>
                      </a:pPr>
                      <a:r>
                        <a:rPr kumimoji="1" lang="en-US" altLang="ja-JP" sz="1100" b="1" u="none" baseline="0" dirty="0">
                          <a:solidFill>
                            <a:schemeClr val="tx1"/>
                          </a:solidFill>
                          <a:highlight>
                            <a:srgbClr val="00FF00"/>
                          </a:highlight>
                          <a:latin typeface="+mn-ea"/>
                          <a:ea typeface="+mn-ea"/>
                        </a:rPr>
                        <a:t>■</a:t>
                      </a:r>
                      <a:r>
                        <a:rPr kumimoji="1" lang="ja-JP" altLang="en-US" sz="1100" b="1" u="none" baseline="0" dirty="0">
                          <a:solidFill>
                            <a:schemeClr val="tx1"/>
                          </a:solidFill>
                          <a:latin typeface="+mn-ea"/>
                          <a:ea typeface="+mn-ea"/>
                        </a:rPr>
                        <a:t>万博会場内シャインハットにて、健活</a:t>
                      </a:r>
                      <a:r>
                        <a:rPr kumimoji="1" lang="en-US" altLang="ja-JP" sz="1100" b="1" u="none" baseline="0" dirty="0">
                          <a:solidFill>
                            <a:schemeClr val="tx1"/>
                          </a:solidFill>
                          <a:latin typeface="+mn-ea"/>
                          <a:ea typeface="+mn-ea"/>
                        </a:rPr>
                        <a:t>10</a:t>
                      </a:r>
                      <a:r>
                        <a:rPr kumimoji="1" lang="ja-JP" altLang="en-US" sz="1100" b="1" u="none" baseline="0" dirty="0">
                          <a:solidFill>
                            <a:schemeClr val="tx1"/>
                          </a:solidFill>
                          <a:latin typeface="+mn-ea"/>
                          <a:ea typeface="+mn-ea"/>
                        </a:rPr>
                        <a:t>ソング・ダンスやおおさか</a:t>
                      </a:r>
                      <a:r>
                        <a:rPr kumimoji="1" lang="en-US" altLang="ja-JP" sz="1100" b="1" u="none" baseline="0" dirty="0">
                          <a:solidFill>
                            <a:schemeClr val="tx1"/>
                          </a:solidFill>
                          <a:latin typeface="+mn-ea"/>
                          <a:ea typeface="+mn-ea"/>
                        </a:rPr>
                        <a:t>EXPO</a:t>
                      </a:r>
                      <a:r>
                        <a:rPr kumimoji="1" lang="ja-JP" altLang="en-US" sz="1100" b="1" u="none" baseline="0" dirty="0">
                          <a:solidFill>
                            <a:schemeClr val="tx1"/>
                          </a:solidFill>
                          <a:latin typeface="+mn-ea"/>
                          <a:ea typeface="+mn-ea"/>
                        </a:rPr>
                        <a:t>ヘルシーメニューの要素を取り入れたステージショー「健活</a:t>
                      </a:r>
                      <a:r>
                        <a:rPr kumimoji="1" lang="en-US" altLang="ja-JP" sz="1100" b="1" u="none" baseline="0" dirty="0">
                          <a:solidFill>
                            <a:schemeClr val="tx1"/>
                          </a:solidFill>
                          <a:latin typeface="+mn-ea"/>
                          <a:ea typeface="+mn-ea"/>
                        </a:rPr>
                        <a:t>10 EXPO LIVE!</a:t>
                      </a:r>
                      <a:r>
                        <a:rPr kumimoji="1" lang="ja-JP" altLang="en-US" sz="1100" b="1" u="none" baseline="0" dirty="0">
                          <a:solidFill>
                            <a:schemeClr val="tx1"/>
                          </a:solidFill>
                          <a:latin typeface="+mn-ea"/>
                          <a:ea typeface="+mn-ea"/>
                        </a:rPr>
                        <a:t>」を開催</a:t>
                      </a:r>
                      <a:r>
                        <a:rPr kumimoji="1" lang="en-US" altLang="ja-JP" sz="1100" b="1" u="none" baseline="0" dirty="0">
                          <a:solidFill>
                            <a:schemeClr val="tx1"/>
                          </a:solidFill>
                          <a:latin typeface="+mn-ea"/>
                          <a:ea typeface="+mn-ea"/>
                        </a:rPr>
                        <a:t>【7/25</a:t>
                      </a:r>
                      <a:r>
                        <a:rPr kumimoji="1" lang="ja-JP" altLang="en-US" sz="1100" b="1" u="none" baseline="0" dirty="0">
                          <a:solidFill>
                            <a:schemeClr val="tx1"/>
                          </a:solidFill>
                          <a:latin typeface="+mn-ea"/>
                          <a:ea typeface="+mn-ea"/>
                        </a:rPr>
                        <a:t>来場者数：約</a:t>
                      </a:r>
                      <a:r>
                        <a:rPr kumimoji="1" lang="en-US" altLang="ja-JP" sz="1100" b="1" u="none" baseline="0" dirty="0">
                          <a:solidFill>
                            <a:schemeClr val="tx1"/>
                          </a:solidFill>
                          <a:latin typeface="+mn-ea"/>
                          <a:ea typeface="+mn-ea"/>
                        </a:rPr>
                        <a:t>3,000</a:t>
                      </a:r>
                      <a:r>
                        <a:rPr kumimoji="1" lang="ja-JP" altLang="en-US" sz="1100" b="1" u="none" baseline="0" dirty="0">
                          <a:solidFill>
                            <a:schemeClr val="tx1"/>
                          </a:solidFill>
                          <a:latin typeface="+mn-ea"/>
                          <a:ea typeface="+mn-ea"/>
                        </a:rPr>
                        <a:t>人</a:t>
                      </a:r>
                      <a:r>
                        <a:rPr kumimoji="1" lang="en-US" altLang="ja-JP" sz="1100" b="1" u="none" baseline="0" dirty="0">
                          <a:solidFill>
                            <a:schemeClr val="tx1"/>
                          </a:solidFill>
                          <a:latin typeface="+mn-ea"/>
                          <a:ea typeface="+mn-ea"/>
                        </a:rPr>
                        <a:t>】</a:t>
                      </a:r>
                      <a:endParaRPr kumimoji="1" lang="ja-JP" altLang="en-US" sz="1100" b="1"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u="none" baseline="0" dirty="0">
                          <a:solidFill>
                            <a:schemeClr val="tx1"/>
                          </a:solidFill>
                          <a:highlight>
                            <a:srgbClr val="00FF00"/>
                          </a:highlight>
                          <a:latin typeface="+mn-ea"/>
                          <a:ea typeface="+mn-ea"/>
                        </a:rPr>
                        <a:t>■</a:t>
                      </a:r>
                      <a:r>
                        <a:rPr kumimoji="1" lang="ja-JP" altLang="en-US" sz="1100" b="1" u="none" baseline="0" dirty="0">
                          <a:solidFill>
                            <a:schemeClr val="tx1"/>
                          </a:solidFill>
                          <a:latin typeface="+mn-ea"/>
                          <a:ea typeface="+mn-ea"/>
                        </a:rPr>
                        <a:t>民間企業との共催により、大阪ヘルスケアパビリオンリボーンステージにて、健活</a:t>
                      </a:r>
                      <a:r>
                        <a:rPr kumimoji="1" lang="en-US" altLang="ja-JP" sz="1100" b="1" u="none" baseline="0" dirty="0">
                          <a:solidFill>
                            <a:schemeClr val="tx1"/>
                          </a:solidFill>
                          <a:latin typeface="+mn-ea"/>
                          <a:ea typeface="+mn-ea"/>
                        </a:rPr>
                        <a:t>10</a:t>
                      </a:r>
                      <a:r>
                        <a:rPr kumimoji="1" lang="ja-JP" altLang="en-US" sz="1100" b="1" u="none" baseline="0" dirty="0">
                          <a:solidFill>
                            <a:schemeClr val="tx1"/>
                          </a:solidFill>
                          <a:latin typeface="+mn-ea"/>
                          <a:ea typeface="+mn-ea"/>
                        </a:rPr>
                        <a:t>ソング・ダンス等を取り入れたステージショー「ラフ＆ヘルス　笑って学んで健康に」を開催</a:t>
                      </a:r>
                      <a:r>
                        <a:rPr kumimoji="1" lang="en-US" altLang="ja-JP" sz="1100" b="1" u="none" baseline="0" dirty="0">
                          <a:solidFill>
                            <a:schemeClr val="tx1"/>
                          </a:solidFill>
                          <a:latin typeface="+mn-ea"/>
                          <a:ea typeface="+mn-ea"/>
                        </a:rPr>
                        <a:t>【8/31</a:t>
                      </a:r>
                      <a:r>
                        <a:rPr kumimoji="1" lang="ja-JP" altLang="en-US" sz="1100" b="1" u="none" baseline="0" dirty="0">
                          <a:solidFill>
                            <a:schemeClr val="tx1"/>
                          </a:solidFill>
                          <a:latin typeface="+mn-ea"/>
                          <a:ea typeface="+mn-ea"/>
                        </a:rPr>
                        <a:t>来場者数：約</a:t>
                      </a:r>
                      <a:r>
                        <a:rPr kumimoji="1" lang="en-US" altLang="ja-JP" sz="1100" b="1" u="none" baseline="0" dirty="0">
                          <a:solidFill>
                            <a:schemeClr val="tx1"/>
                          </a:solidFill>
                          <a:latin typeface="+mn-ea"/>
                          <a:ea typeface="+mn-ea"/>
                        </a:rPr>
                        <a:t>8,000</a:t>
                      </a:r>
                      <a:r>
                        <a:rPr kumimoji="1" lang="ja-JP" altLang="en-US" sz="1100" b="1" u="none" baseline="0" dirty="0">
                          <a:solidFill>
                            <a:schemeClr val="tx1"/>
                          </a:solidFill>
                          <a:latin typeface="+mn-ea"/>
                          <a:ea typeface="+mn-ea"/>
                        </a:rPr>
                        <a:t>人</a:t>
                      </a:r>
                      <a:r>
                        <a:rPr kumimoji="1" lang="en-US" altLang="ja-JP" sz="1100" b="1" u="none" baseline="0" dirty="0">
                          <a:solidFill>
                            <a:schemeClr val="tx1"/>
                          </a:solidFill>
                          <a:latin typeface="+mn-ea"/>
                          <a:ea typeface="+mn-ea"/>
                        </a:rPr>
                        <a:t>】</a:t>
                      </a:r>
                      <a:endParaRPr kumimoji="1" lang="ja-JP" altLang="en-US" sz="1100" b="1" u="none" baseline="0" dirty="0">
                        <a:solidFill>
                          <a:schemeClr val="tx1"/>
                        </a:solidFill>
                        <a:latin typeface="+mn-ea"/>
                        <a:ea typeface="+mn-ea"/>
                      </a:endParaRPr>
                    </a:p>
                    <a:p>
                      <a:pPr marL="174625" indent="-174625" algn="l">
                        <a:lnSpc>
                          <a:spcPct val="100000"/>
                        </a:lnSpc>
                      </a:pPr>
                      <a:r>
                        <a:rPr kumimoji="1" lang="ja-JP" altLang="en-US" sz="1100" b="0" u="none" baseline="0" dirty="0">
                          <a:solidFill>
                            <a:schemeClr val="tx1"/>
                          </a:solidFill>
                          <a:latin typeface="+mn-ea"/>
                          <a:ea typeface="+mn-ea"/>
                        </a:rPr>
                        <a:t>■健活おおさか推進府民会議会員と連携し、スポーツ施設の府民向け無料開放デーを実施（</a:t>
                      </a:r>
                      <a:r>
                        <a:rPr kumimoji="1" lang="en-US" altLang="ja-JP" sz="1100" b="0" u="none" baseline="0" dirty="0">
                          <a:solidFill>
                            <a:schemeClr val="tx1"/>
                          </a:solidFill>
                          <a:latin typeface="+mn-ea"/>
                          <a:ea typeface="+mn-ea"/>
                        </a:rPr>
                        <a:t>9</a:t>
                      </a:r>
                      <a:r>
                        <a:rPr kumimoji="1" lang="ja-JP" altLang="en-US" sz="1100" b="0" u="none" baseline="0" dirty="0">
                          <a:solidFill>
                            <a:schemeClr val="tx1"/>
                          </a:solidFill>
                          <a:latin typeface="+mn-ea"/>
                          <a:ea typeface="+mn-ea"/>
                        </a:rPr>
                        <a:t>月）</a:t>
                      </a:r>
                    </a:p>
                    <a:p>
                      <a:pPr marL="174625" indent="-174625" algn="l">
                        <a:lnSpc>
                          <a:spcPct val="100000"/>
                        </a:lnSpc>
                      </a:pPr>
                      <a:r>
                        <a:rPr kumimoji="1" lang="ja-JP" altLang="en-US" sz="1100" b="1" u="none" baseline="0" dirty="0">
                          <a:solidFill>
                            <a:schemeClr val="tx1"/>
                          </a:solidFill>
                          <a:highlight>
                            <a:srgbClr val="00FF00"/>
                          </a:highlight>
                          <a:latin typeface="+mn-ea"/>
                          <a:ea typeface="+mn-ea"/>
                        </a:rPr>
                        <a:t>■</a:t>
                      </a:r>
                      <a:r>
                        <a:rPr kumimoji="1" lang="ja-JP" altLang="en-US" sz="1100" b="1" u="none" baseline="0" dirty="0">
                          <a:solidFill>
                            <a:schemeClr val="tx1"/>
                          </a:solidFill>
                          <a:latin typeface="+mn-ea"/>
                          <a:ea typeface="+mn-ea"/>
                        </a:rPr>
                        <a:t>健活</a:t>
                      </a:r>
                      <a:r>
                        <a:rPr kumimoji="1" lang="en-US" altLang="ja-JP" sz="1100" b="1" u="none" baseline="0" dirty="0">
                          <a:solidFill>
                            <a:schemeClr val="tx1"/>
                          </a:solidFill>
                          <a:latin typeface="+mn-ea"/>
                          <a:ea typeface="+mn-ea"/>
                        </a:rPr>
                        <a:t>10</a:t>
                      </a:r>
                      <a:r>
                        <a:rPr kumimoji="1" lang="ja-JP" altLang="en-US" sz="1100" b="1" u="none" baseline="0" dirty="0">
                          <a:solidFill>
                            <a:schemeClr val="tx1"/>
                          </a:solidFill>
                          <a:latin typeface="+mn-ea"/>
                          <a:ea typeface="+mn-ea"/>
                        </a:rPr>
                        <a:t>ダンスが手軽に踊れる「</a:t>
                      </a:r>
                      <a:r>
                        <a:rPr kumimoji="1" lang="en-US" altLang="ja-JP" sz="1100" b="1" u="none" baseline="0" dirty="0">
                          <a:solidFill>
                            <a:schemeClr val="tx1"/>
                          </a:solidFill>
                          <a:latin typeface="+mn-ea"/>
                          <a:ea typeface="+mn-ea"/>
                        </a:rPr>
                        <a:t>AR</a:t>
                      </a:r>
                      <a:r>
                        <a:rPr kumimoji="1" lang="ja-JP" altLang="en-US" sz="1100" b="1" u="none" baseline="0" dirty="0">
                          <a:solidFill>
                            <a:schemeClr val="tx1"/>
                          </a:solidFill>
                          <a:latin typeface="+mn-ea"/>
                          <a:ea typeface="+mn-ea"/>
                        </a:rPr>
                        <a:t>フォトフレーム」を制作・配信</a:t>
                      </a:r>
                    </a:p>
                    <a:p>
                      <a:pPr marL="174625" indent="-174625" algn="l">
                        <a:lnSpc>
                          <a:spcPct val="100000"/>
                        </a:lnSpc>
                      </a:pPr>
                      <a:r>
                        <a:rPr kumimoji="1" lang="ja-JP" altLang="en-US" sz="1100" b="0" u="none" baseline="0" dirty="0">
                          <a:solidFill>
                            <a:schemeClr val="tx1"/>
                          </a:solidFill>
                          <a:latin typeface="+mn-ea"/>
                          <a:ea typeface="+mn-ea"/>
                        </a:rPr>
                        <a:t>■ドラッグストアや健康サポート薬局等と連携した健康チェックグッズの配布や健康イベントの開催</a:t>
                      </a:r>
                    </a:p>
                    <a:p>
                      <a:pPr marL="174625" indent="-174625" algn="l">
                        <a:lnSpc>
                          <a:spcPct val="100000"/>
                        </a:lnSpc>
                      </a:pPr>
                      <a:r>
                        <a:rPr kumimoji="1" lang="ja-JP" altLang="en-US" sz="1100" b="0" u="none" baseline="0" dirty="0">
                          <a:solidFill>
                            <a:schemeClr val="tx1"/>
                          </a:solidFill>
                          <a:latin typeface="+mn-ea"/>
                          <a:ea typeface="+mn-ea"/>
                        </a:rPr>
                        <a:t>■府庁本館、新別館の階段に、階段利用を促すステッカーを掲出</a:t>
                      </a:r>
                    </a:p>
                    <a:p>
                      <a:pPr marL="174625" indent="-174625" algn="l">
                        <a:lnSpc>
                          <a:spcPct val="100000"/>
                        </a:lnSpc>
                      </a:pPr>
                      <a:r>
                        <a:rPr kumimoji="1" lang="ja-JP" altLang="en-US" sz="1100" b="0" u="none" baseline="0" dirty="0">
                          <a:solidFill>
                            <a:schemeClr val="tx1"/>
                          </a:solidFill>
                          <a:latin typeface="+mn-ea"/>
                          <a:ea typeface="+mn-ea"/>
                        </a:rPr>
                        <a:t>■若年層の府民が身体活動・運動に興味・関心を持てるよう、</a:t>
                      </a:r>
                      <a:r>
                        <a:rPr kumimoji="1" lang="en-US" altLang="ja-JP" sz="1100" b="0" u="none" baseline="0" dirty="0">
                          <a:solidFill>
                            <a:schemeClr val="tx1"/>
                          </a:solidFill>
                          <a:latin typeface="+mn-ea"/>
                          <a:ea typeface="+mn-ea"/>
                        </a:rPr>
                        <a:t>SNS</a:t>
                      </a:r>
                      <a:r>
                        <a:rPr kumimoji="1" lang="ja-JP" altLang="en-US" sz="1100" b="0" u="none" baseline="0" dirty="0">
                          <a:solidFill>
                            <a:schemeClr val="tx1"/>
                          </a:solidFill>
                          <a:latin typeface="+mn-ea"/>
                          <a:ea typeface="+mn-ea"/>
                        </a:rPr>
                        <a:t>を活用した情報発信を実施。人気インフルエンサーとコラボし、「健活</a:t>
                      </a:r>
                      <a:r>
                        <a:rPr kumimoji="1" lang="en-US" altLang="ja-JP" sz="1100" b="0" u="none" baseline="0" dirty="0">
                          <a:solidFill>
                            <a:schemeClr val="tx1"/>
                          </a:solidFill>
                          <a:latin typeface="+mn-ea"/>
                          <a:ea typeface="+mn-ea"/>
                        </a:rPr>
                        <a:t>10</a:t>
                      </a:r>
                      <a:r>
                        <a:rPr kumimoji="1" lang="ja-JP" altLang="en-US" sz="1100" b="0" u="none" baseline="0" dirty="0">
                          <a:solidFill>
                            <a:schemeClr val="tx1"/>
                          </a:solidFill>
                          <a:latin typeface="+mn-ea"/>
                          <a:ea typeface="+mn-ea"/>
                        </a:rPr>
                        <a:t>ソング・ダンス」の動画を配信</a:t>
                      </a:r>
                    </a:p>
                    <a:p>
                      <a:pPr marL="174625" indent="-174625" algn="l">
                        <a:lnSpc>
                          <a:spcPct val="100000"/>
                        </a:lnSpc>
                      </a:pPr>
                      <a:r>
                        <a:rPr kumimoji="1" lang="ja-JP" altLang="en-US" sz="1100" b="0" u="none" baseline="0" dirty="0">
                          <a:solidFill>
                            <a:schemeClr val="tx1"/>
                          </a:solidFill>
                          <a:latin typeface="+mn-ea"/>
                          <a:ea typeface="+mn-ea"/>
                        </a:rPr>
                        <a:t>■フレイル予防の観点から「座位時間」に着目し、オフィスワーカーが勤務中に立つ理由に関する調査を実施</a:t>
                      </a:r>
                      <a:r>
                        <a:rPr kumimoji="1" lang="en-US" altLang="ja-JP" sz="1100" b="0" u="none" baseline="0" dirty="0">
                          <a:solidFill>
                            <a:schemeClr val="tx1"/>
                          </a:solidFill>
                          <a:latin typeface="+mn-ea"/>
                          <a:ea typeface="+mn-ea"/>
                        </a:rPr>
                        <a:t>【2</a:t>
                      </a:r>
                      <a:r>
                        <a:rPr kumimoji="1" lang="ja-JP" altLang="en-US" sz="1100" b="0" u="none" baseline="0" dirty="0">
                          <a:solidFill>
                            <a:schemeClr val="tx1"/>
                          </a:solidFill>
                          <a:latin typeface="+mn-ea"/>
                          <a:ea typeface="+mn-ea"/>
                        </a:rPr>
                        <a:t>事業所、計</a:t>
                      </a:r>
                      <a:r>
                        <a:rPr kumimoji="1" lang="en-US" altLang="ja-JP" sz="1100" b="0" u="none" baseline="0" dirty="0">
                          <a:solidFill>
                            <a:schemeClr val="tx1"/>
                          </a:solidFill>
                          <a:latin typeface="+mn-ea"/>
                          <a:ea typeface="+mn-ea"/>
                        </a:rPr>
                        <a:t>42</a:t>
                      </a:r>
                      <a:r>
                        <a:rPr kumimoji="1" lang="ja-JP" altLang="en-US" sz="1100" b="0" u="none" baseline="0" dirty="0">
                          <a:solidFill>
                            <a:schemeClr val="tx1"/>
                          </a:solidFill>
                          <a:latin typeface="+mn-ea"/>
                          <a:ea typeface="+mn-ea"/>
                        </a:rPr>
                        <a:t>人</a:t>
                      </a:r>
                      <a:r>
                        <a:rPr kumimoji="1" lang="en-US" altLang="ja-JP" sz="1100" b="0" u="none" baseline="0" dirty="0">
                          <a:solidFill>
                            <a:schemeClr val="tx1"/>
                          </a:solidFill>
                          <a:latin typeface="+mn-ea"/>
                          <a:ea typeface="+mn-ea"/>
                        </a:rPr>
                        <a:t>】</a:t>
                      </a:r>
                    </a:p>
                    <a:p>
                      <a:pPr marL="174625" indent="-174625" algn="l">
                        <a:lnSpc>
                          <a:spcPct val="100000"/>
                        </a:lnSpc>
                      </a:pPr>
                      <a:endParaRPr kumimoji="1" lang="en-US" altLang="ja-JP" sz="1100" b="0" u="none"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21</a:t>
            </a:fld>
            <a:endParaRPr kumimoji="1" lang="ja-JP" altLang="en-US"/>
          </a:p>
        </p:txBody>
      </p:sp>
      <p:sp>
        <p:nvSpPr>
          <p:cNvPr id="5" name="正方形/長方形 4">
            <a:extLst>
              <a:ext uri="{FF2B5EF4-FFF2-40B4-BE49-F238E27FC236}">
                <a16:creationId xmlns:a16="http://schemas.microsoft.com/office/drawing/2014/main" id="{7E55B747-1C97-46C5-94E7-755393BE1466}"/>
              </a:ext>
            </a:extLst>
          </p:cNvPr>
          <p:cNvSpPr/>
          <p:nvPr/>
        </p:nvSpPr>
        <p:spPr>
          <a:xfrm>
            <a:off x="1563367" y="5424395"/>
            <a:ext cx="2631284" cy="214336"/>
          </a:xfrm>
          <a:prstGeom prst="rect">
            <a:avLst/>
          </a:prstGeom>
        </p:spPr>
        <p:txBody>
          <a:bodyPr wrap="square" lIns="36000" tIns="72000" rIns="36000" bIns="36000">
            <a:noAutofit/>
          </a:bodyPr>
          <a:lstStyle/>
          <a:p>
            <a:pPr algn="ctr"/>
            <a:r>
              <a:rPr lang="ja-JP" altLang="en-US" sz="1100" b="1" dirty="0">
                <a:latin typeface="+mn-ea"/>
              </a:rPr>
              <a:t>健活</a:t>
            </a:r>
            <a:r>
              <a:rPr lang="en-US" altLang="ja-JP" sz="1100" b="1" dirty="0">
                <a:latin typeface="+mn-ea"/>
              </a:rPr>
              <a:t>10 EXPO LIVE!</a:t>
            </a:r>
            <a:endParaRPr lang="ja-JP" altLang="en-US" sz="1100" b="1" dirty="0">
              <a:latin typeface="+mn-ea"/>
            </a:endParaRPr>
          </a:p>
        </p:txBody>
      </p:sp>
      <p:sp>
        <p:nvSpPr>
          <p:cNvPr id="6" name="正方形/長方形 5">
            <a:extLst>
              <a:ext uri="{FF2B5EF4-FFF2-40B4-BE49-F238E27FC236}">
                <a16:creationId xmlns:a16="http://schemas.microsoft.com/office/drawing/2014/main" id="{728DC746-4F90-4650-85F1-ABD3DFFC0331}"/>
              </a:ext>
            </a:extLst>
          </p:cNvPr>
          <p:cNvSpPr/>
          <p:nvPr/>
        </p:nvSpPr>
        <p:spPr>
          <a:xfrm>
            <a:off x="4516664" y="5424395"/>
            <a:ext cx="2631284" cy="214336"/>
          </a:xfrm>
          <a:prstGeom prst="rect">
            <a:avLst/>
          </a:prstGeom>
        </p:spPr>
        <p:txBody>
          <a:bodyPr wrap="square" lIns="36000" tIns="72000" rIns="36000" bIns="36000">
            <a:noAutofit/>
          </a:bodyPr>
          <a:lstStyle/>
          <a:p>
            <a:pPr algn="ctr"/>
            <a:r>
              <a:rPr lang="ja-JP" altLang="en-US" sz="1100" b="1" dirty="0">
                <a:latin typeface="+mn-ea"/>
              </a:rPr>
              <a:t>ラフ＆ヘルス　笑って学んで健康に</a:t>
            </a:r>
          </a:p>
        </p:txBody>
      </p:sp>
      <p:sp>
        <p:nvSpPr>
          <p:cNvPr id="7" name="正方形/長方形 6">
            <a:extLst>
              <a:ext uri="{FF2B5EF4-FFF2-40B4-BE49-F238E27FC236}">
                <a16:creationId xmlns:a16="http://schemas.microsoft.com/office/drawing/2014/main" id="{2BA66B1D-121B-44C8-B1DE-B9E94A123529}"/>
              </a:ext>
            </a:extLst>
          </p:cNvPr>
          <p:cNvSpPr/>
          <p:nvPr/>
        </p:nvSpPr>
        <p:spPr>
          <a:xfrm>
            <a:off x="6750542" y="5810663"/>
            <a:ext cx="2631284" cy="214336"/>
          </a:xfrm>
          <a:prstGeom prst="rect">
            <a:avLst/>
          </a:prstGeom>
        </p:spPr>
        <p:txBody>
          <a:bodyPr wrap="square" lIns="36000" tIns="72000" rIns="36000" bIns="36000">
            <a:noAutofit/>
          </a:bodyPr>
          <a:lstStyle/>
          <a:p>
            <a:pPr algn="ctr"/>
            <a:r>
              <a:rPr lang="en-US" altLang="ja-JP" sz="1100" b="1" dirty="0">
                <a:latin typeface="+mn-ea"/>
              </a:rPr>
              <a:t>AR</a:t>
            </a:r>
            <a:r>
              <a:rPr lang="ja-JP" altLang="en-US" sz="1100" b="1" dirty="0">
                <a:latin typeface="+mn-ea"/>
              </a:rPr>
              <a:t>フォトフレーム</a:t>
            </a:r>
          </a:p>
        </p:txBody>
      </p:sp>
      <p:pic>
        <p:nvPicPr>
          <p:cNvPr id="1026" name="Picture 2">
            <a:extLst>
              <a:ext uri="{FF2B5EF4-FFF2-40B4-BE49-F238E27FC236}">
                <a16:creationId xmlns:a16="http://schemas.microsoft.com/office/drawing/2014/main" id="{BD19809F-A2EF-40F8-8FB9-351BE5F96DF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8361"/>
          <a:stretch/>
        </p:blipFill>
        <p:spPr bwMode="auto">
          <a:xfrm>
            <a:off x="4663065" y="3572915"/>
            <a:ext cx="2355802" cy="1619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0DA127B-7B6C-4937-B679-CD4D8856834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48638" y="3563066"/>
            <a:ext cx="2860742" cy="16091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E98E515-A55A-4298-8CC9-6215763B9F1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55231" y="3161029"/>
            <a:ext cx="1351063" cy="2612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tx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396952412"/>
              </p:ext>
            </p:extLst>
          </p:nvPr>
        </p:nvGraphicFramePr>
        <p:xfrm>
          <a:off x="595413" y="581223"/>
          <a:ext cx="8928000" cy="5623893"/>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7</a:t>
                      </a:r>
                      <a:r>
                        <a:rPr kumimoji="1" lang="ja-JP" altLang="en-US"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子ども元気アッププロジェクト（</a:t>
                      </a:r>
                      <a:r>
                        <a:rPr kumimoji="1" lang="en-US" altLang="ja-JP" sz="1100" b="0" baseline="0" dirty="0">
                          <a:solidFill>
                            <a:schemeClr val="tx1"/>
                          </a:solidFill>
                          <a:latin typeface="+mn-ea"/>
                          <a:ea typeface="+mn-ea"/>
                        </a:rPr>
                        <a:t>929</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部活動指導員等配置事業費（</a:t>
                      </a:r>
                      <a:r>
                        <a:rPr kumimoji="1" lang="en-US" altLang="ja-JP" sz="1100" b="0" baseline="0" dirty="0">
                          <a:solidFill>
                            <a:schemeClr val="tx1"/>
                          </a:solidFill>
                          <a:latin typeface="+mn-ea"/>
                          <a:ea typeface="+mn-ea"/>
                        </a:rPr>
                        <a:t>362</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健康キャンパス・プロジェクト事業（</a:t>
                      </a:r>
                      <a:r>
                        <a:rPr kumimoji="1" lang="en-US" altLang="ja-JP" sz="1100" b="0" baseline="0" dirty="0">
                          <a:solidFill>
                            <a:schemeClr val="tx1"/>
                          </a:solidFill>
                          <a:latin typeface="+mn-ea"/>
                          <a:ea typeface="+mn-ea"/>
                        </a:rPr>
                        <a:t>1,773</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大阪府健康づくり支援プラットフォーム整備等事業（</a:t>
                      </a:r>
                      <a:r>
                        <a:rPr kumimoji="1" lang="en-US" altLang="ja-JP" sz="1100" b="0" baseline="0" dirty="0">
                          <a:solidFill>
                            <a:schemeClr val="tx1"/>
                          </a:solidFill>
                          <a:latin typeface="+mn-ea"/>
                          <a:ea typeface="+mn-ea"/>
                        </a:rPr>
                        <a:t>569,840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府民スポーツレクリエーション等負担金（</a:t>
                      </a:r>
                      <a:r>
                        <a:rPr kumimoji="1" lang="en-US" altLang="ja-JP" sz="1100" b="0" baseline="0" dirty="0">
                          <a:solidFill>
                            <a:schemeClr val="tx1"/>
                          </a:solidFill>
                          <a:latin typeface="+mn-ea"/>
                          <a:ea typeface="+mn-ea"/>
                        </a:rPr>
                        <a:t>3,673</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万博自治体催事関連事業（</a:t>
                      </a:r>
                      <a:r>
                        <a:rPr kumimoji="1" lang="en-US" altLang="ja-JP" sz="1100" b="0" baseline="0" dirty="0">
                          <a:solidFill>
                            <a:schemeClr val="tx1"/>
                          </a:solidFill>
                          <a:latin typeface="+mn-ea"/>
                          <a:ea typeface="+mn-ea"/>
                        </a:rPr>
                        <a:t>55,000</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健康づくり気運醸成事業（</a:t>
                      </a:r>
                      <a:r>
                        <a:rPr kumimoji="1" lang="en-US" altLang="ja-JP" sz="1100" b="0" baseline="0" dirty="0">
                          <a:solidFill>
                            <a:schemeClr val="tx1"/>
                          </a:solidFill>
                          <a:latin typeface="+mn-ea"/>
                          <a:ea typeface="+mn-ea"/>
                        </a:rPr>
                        <a:t>14,307</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健活会議連携推進事業（</a:t>
                      </a:r>
                      <a:r>
                        <a:rPr kumimoji="1" lang="en-US" altLang="ja-JP" sz="1100" b="0" baseline="0" dirty="0">
                          <a:solidFill>
                            <a:schemeClr val="tx1"/>
                          </a:solidFill>
                          <a:latin typeface="+mn-ea"/>
                          <a:ea typeface="+mn-ea"/>
                        </a:rPr>
                        <a:t>7,890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健康格差の解決プログラム促進事業＜働く世代からのフレイル予防＞（</a:t>
                      </a:r>
                      <a:r>
                        <a:rPr kumimoji="1" lang="en-US" altLang="ja-JP" sz="1100" b="0" baseline="0" dirty="0">
                          <a:solidFill>
                            <a:schemeClr val="tx1"/>
                          </a:solidFill>
                          <a:latin typeface="+mn-ea"/>
                          <a:ea typeface="+mn-ea"/>
                        </a:rPr>
                        <a:t>6,114</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590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trike="noStrike" baseline="0" dirty="0">
                          <a:solidFill>
                            <a:schemeClr val="bg1"/>
                          </a:solidFill>
                          <a:latin typeface="+mn-ea"/>
                          <a:ea typeface="+mn-ea"/>
                        </a:rPr>
                        <a:t>課題・必要な取組み</a:t>
                      </a:r>
                      <a:endParaRPr kumimoji="1" lang="en-US" altLang="ja-JP" sz="1600" b="1" strike="noStrike"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学校や大学、地域における運動・体力づくり</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■学校や地域における運動・体力づくりの推進</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20</a:t>
                      </a:r>
                      <a:r>
                        <a:rPr kumimoji="1" lang="ja-JP" altLang="en-US" sz="1100" b="0" baseline="0" dirty="0">
                          <a:solidFill>
                            <a:schemeClr val="tx1"/>
                          </a:solidFill>
                          <a:latin typeface="+mn-ea"/>
                          <a:ea typeface="+mn-ea"/>
                        </a:rPr>
                        <a:t>歳～</a:t>
                      </a:r>
                      <a:r>
                        <a:rPr kumimoji="1" lang="en-US" altLang="ja-JP" sz="1100" b="0" baseline="0" dirty="0">
                          <a:solidFill>
                            <a:schemeClr val="tx1"/>
                          </a:solidFill>
                          <a:latin typeface="+mn-ea"/>
                          <a:ea typeface="+mn-ea"/>
                        </a:rPr>
                        <a:t>30</a:t>
                      </a:r>
                      <a:r>
                        <a:rPr kumimoji="1" lang="ja-JP" altLang="en-US" sz="1100" b="0" baseline="0" dirty="0">
                          <a:solidFill>
                            <a:schemeClr val="tx1"/>
                          </a:solidFill>
                          <a:latin typeface="+mn-ea"/>
                          <a:ea typeface="+mn-ea"/>
                        </a:rPr>
                        <a:t>歳代の運動習慣のある者の割合が低い</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sngStrike" baseline="0" dirty="0">
                          <a:solidFill>
                            <a:schemeClr val="tx1"/>
                          </a:solidFill>
                          <a:latin typeface="+mn-ea"/>
                          <a:ea typeface="+mn-ea"/>
                        </a:rPr>
                        <a:t>■</a:t>
                      </a:r>
                      <a:r>
                        <a:rPr kumimoji="1" lang="ja-JP" altLang="en-US" sz="1100" b="0" baseline="0" dirty="0">
                          <a:solidFill>
                            <a:schemeClr val="tx1"/>
                          </a:solidFill>
                          <a:latin typeface="+mn-ea"/>
                          <a:ea typeface="+mn-ea"/>
                        </a:rPr>
                        <a:t>府民の健康づくりに対する意識の向上と実践の促進</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■スポーツ・レクリエーションにおける実施会場の安定的な確保</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民間企業等と連携した普及啓発</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u="none" baseline="0" dirty="0">
                          <a:solidFill>
                            <a:schemeClr val="tx1"/>
                          </a:solidFill>
                          <a:highlight>
                            <a:srgbClr val="00FF00"/>
                          </a:highlight>
                          <a:latin typeface="+mn-ea"/>
                          <a:ea typeface="+mn-ea"/>
                        </a:rPr>
                        <a:t>■</a:t>
                      </a:r>
                      <a:r>
                        <a:rPr kumimoji="1" lang="ja-JP" altLang="en-US" sz="1100" b="0" u="none" baseline="0" dirty="0">
                          <a:solidFill>
                            <a:schemeClr val="tx1"/>
                          </a:solidFill>
                          <a:latin typeface="+mn-ea"/>
                          <a:ea typeface="+mn-ea"/>
                        </a:rPr>
                        <a:t>万博で高まった健康気運を途絶えさせることがないよう、引き続き府民の健康づくり活動を推進</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a:t>
                      </a:r>
                      <a:r>
                        <a:rPr kumimoji="1" lang="ja-JP" altLang="en-US" sz="1100" b="0" baseline="0" dirty="0">
                          <a:solidFill>
                            <a:schemeClr val="tx1"/>
                          </a:solidFill>
                          <a:latin typeface="+mn-ea"/>
                          <a:ea typeface="+mn-ea"/>
                        </a:rPr>
                        <a:t>オフィスワーカーを対象とした「座位時間」に関する調査で得られた知見を協力事業所に還元するとともに、職域における効果的な座りすぎ・座りっぱなし対策を検討</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422936"/>
                  </a:ext>
                </a:extLst>
              </a:tr>
              <a:tr h="2222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学校や大学、地域における運動・体力づくり</a:t>
                      </a:r>
                      <a:r>
                        <a:rPr kumimoji="1" lang="en-US" altLang="ja-JP" sz="1100" b="1" u="none"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■小学校における運動ツールの更なる普及</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■全大学対象の情報交換会等を開催するとともに、全大学に学生の身体活動・運動に関する情報等の健康情報を発信　</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0" baseline="0" dirty="0">
                          <a:solidFill>
                            <a:schemeClr val="tx1"/>
                          </a:solidFill>
                          <a:latin typeface="+mn-ea"/>
                          <a:ea typeface="+mn-ea"/>
                        </a:rPr>
                        <a:t>やせ・肥満に関するモデル事業の展開</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0" baseline="0" dirty="0">
                          <a:solidFill>
                            <a:schemeClr val="tx1"/>
                          </a:solidFill>
                          <a:latin typeface="+mn-ea"/>
                          <a:ea typeface="+mn-ea"/>
                        </a:rPr>
                        <a:t>健康アプリのリニューアル（令和</a:t>
                      </a:r>
                      <a:r>
                        <a:rPr kumimoji="1" lang="en-US" altLang="ja-JP" sz="1100" b="0" baseline="0" dirty="0">
                          <a:solidFill>
                            <a:schemeClr val="tx1"/>
                          </a:solidFill>
                          <a:latin typeface="+mn-ea"/>
                          <a:ea typeface="+mn-ea"/>
                        </a:rPr>
                        <a:t>9</a:t>
                      </a:r>
                      <a:r>
                        <a:rPr kumimoji="1" lang="ja-JP" altLang="en-US" sz="1100" b="0" baseline="0" dirty="0">
                          <a:solidFill>
                            <a:schemeClr val="tx1"/>
                          </a:solidFill>
                          <a:latin typeface="+mn-ea"/>
                          <a:ea typeface="+mn-ea"/>
                        </a:rPr>
                        <a:t>年</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月リリース予定）</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■大阪スポーツコミッション構成チームや各種競技団体等とより一層連携し、内容の充実に努める</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民間企業等と連携した普及啓発</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■「身体活動・運動」を含む「健活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」による啓発を実施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0" baseline="0" dirty="0">
                          <a:solidFill>
                            <a:schemeClr val="tx1"/>
                          </a:solidFill>
                          <a:latin typeface="+mn-ea"/>
                          <a:ea typeface="+mn-ea"/>
                        </a:rPr>
                        <a:t>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ソング・ダンスやおおさか</a:t>
                      </a:r>
                      <a:r>
                        <a:rPr kumimoji="1" lang="en-US" altLang="ja-JP" sz="1100" b="0" baseline="0" dirty="0">
                          <a:solidFill>
                            <a:schemeClr val="tx1"/>
                          </a:solidFill>
                          <a:latin typeface="+mn-ea"/>
                          <a:ea typeface="+mn-ea"/>
                        </a:rPr>
                        <a:t>EXPO</a:t>
                      </a:r>
                      <a:r>
                        <a:rPr kumimoji="1" lang="ja-JP" altLang="en-US" sz="1100" b="0" baseline="0" dirty="0">
                          <a:solidFill>
                            <a:schemeClr val="tx1"/>
                          </a:solidFill>
                          <a:latin typeface="+mn-ea"/>
                          <a:ea typeface="+mn-ea"/>
                        </a:rPr>
                        <a:t>ヘルシーメニューを核として、万博レガシーを継承した健活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プロモーションを実施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■職域でフレイル予防に取り組む際のスタートブックの内容の充実、職域での活用促進に向けた周知・啓発を実施</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3536427"/>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22</a:t>
            </a:fld>
            <a:endParaRPr kumimoji="1" lang="ja-JP" altLang="en-US"/>
          </a:p>
        </p:txBody>
      </p:sp>
    </p:spTree>
    <p:extLst>
      <p:ext uri="{BB962C8B-B14F-4D97-AF65-F5344CB8AC3E}">
        <p14:creationId xmlns:p14="http://schemas.microsoft.com/office/powerpoint/2010/main" val="3862486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tx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284386131"/>
              </p:ext>
            </p:extLst>
          </p:nvPr>
        </p:nvGraphicFramePr>
        <p:xfrm>
          <a:off x="595413" y="581223"/>
          <a:ext cx="8928000" cy="161676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0214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8</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こどもアッププロジェクト（</a:t>
                      </a:r>
                      <a:r>
                        <a:rPr kumimoji="1" lang="en-US" altLang="ja-JP" sz="1100" b="0" baseline="0" dirty="0">
                          <a:solidFill>
                            <a:schemeClr val="tx1"/>
                          </a:solidFill>
                          <a:latin typeface="+mn-ea"/>
                          <a:ea typeface="+mn-ea"/>
                        </a:rPr>
                        <a:t>929</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部活動指導員等配置事業費（</a:t>
                      </a:r>
                      <a:r>
                        <a:rPr kumimoji="1" lang="en-US" altLang="ja-JP" sz="1100" b="0" baseline="0" dirty="0">
                          <a:solidFill>
                            <a:schemeClr val="tx1"/>
                          </a:solidFill>
                          <a:latin typeface="+mn-ea"/>
                          <a:ea typeface="+mn-ea"/>
                        </a:rPr>
                        <a:t>362</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健康キャンパス・プロジェクト事業（</a:t>
                      </a:r>
                      <a:r>
                        <a:rPr kumimoji="1" lang="en-US" altLang="ja-JP" sz="1100" b="0" baseline="0" dirty="0">
                          <a:solidFill>
                            <a:schemeClr val="tx1"/>
                          </a:solidFill>
                          <a:latin typeface="+mn-ea"/>
                          <a:ea typeface="+mn-ea"/>
                        </a:rPr>
                        <a:t>1,773</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大阪府健康づくり支援プラットフォーム整備等事業（</a:t>
                      </a:r>
                      <a:r>
                        <a:rPr kumimoji="1" lang="en-US" altLang="ja-JP" sz="1100" b="0" baseline="0" dirty="0">
                          <a:solidFill>
                            <a:schemeClr val="tx1"/>
                          </a:solidFill>
                          <a:latin typeface="+mn-ea"/>
                          <a:ea typeface="+mn-ea"/>
                        </a:rPr>
                        <a:t>268,238</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拡充</a:t>
                      </a:r>
                      <a:r>
                        <a:rPr kumimoji="1" lang="en-US" altLang="ja-JP" sz="1100" b="0" baseline="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府民スポーツレクリエーション等負担金（</a:t>
                      </a:r>
                      <a:r>
                        <a:rPr kumimoji="1" lang="en-US" altLang="ja-JP" sz="1100" b="0" baseline="0" dirty="0">
                          <a:solidFill>
                            <a:schemeClr val="tx1"/>
                          </a:solidFill>
                          <a:latin typeface="+mn-ea"/>
                          <a:ea typeface="+mn-ea"/>
                        </a:rPr>
                        <a:t>3,673</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万博レガシーを継承した健活１０プロモーション　（</a:t>
                      </a:r>
                      <a:r>
                        <a:rPr kumimoji="1" lang="en-US" altLang="ja-JP" sz="1100" b="0" baseline="0" dirty="0">
                          <a:solidFill>
                            <a:schemeClr val="tx1"/>
                          </a:solidFill>
                          <a:latin typeface="+mn-ea"/>
                          <a:ea typeface="+mn-ea"/>
                        </a:rPr>
                        <a:t>120,000</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新規</a:t>
                      </a:r>
                      <a:r>
                        <a:rPr kumimoji="1" lang="en-US" altLang="ja-JP" sz="1100" b="0" baseline="0" dirty="0">
                          <a:solidFill>
                            <a:schemeClr val="tx1"/>
                          </a:solidFill>
                          <a:latin typeface="+mn-ea"/>
                          <a:ea typeface="+mn-ea"/>
                        </a:rPr>
                        <a:t>】</a:t>
                      </a:r>
                    </a:p>
                    <a:p>
                      <a:pPr>
                        <a:lnSpc>
                          <a:spcPct val="100000"/>
                        </a:lnSpc>
                      </a:pPr>
                      <a:r>
                        <a:rPr kumimoji="1" lang="ja-JP" altLang="en-US" sz="1100" b="0" baseline="0" dirty="0">
                          <a:solidFill>
                            <a:schemeClr val="tx1"/>
                          </a:solidFill>
                          <a:latin typeface="+mn-ea"/>
                          <a:ea typeface="+mn-ea"/>
                        </a:rPr>
                        <a:t>健康づくり気運醸成事業（</a:t>
                      </a:r>
                      <a:r>
                        <a:rPr kumimoji="1" lang="en-US" altLang="ja-JP" sz="1100" b="0" baseline="0" dirty="0">
                          <a:solidFill>
                            <a:schemeClr val="tx1"/>
                          </a:solidFill>
                          <a:latin typeface="+mn-ea"/>
                          <a:ea typeface="+mn-ea"/>
                        </a:rPr>
                        <a:t>4,132</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減額</a:t>
                      </a:r>
                      <a:r>
                        <a:rPr kumimoji="1" lang="en-US" altLang="ja-JP" sz="1100" b="0" baseline="0" dirty="0">
                          <a:solidFill>
                            <a:schemeClr val="tx1"/>
                          </a:solidFill>
                          <a:latin typeface="+mn-ea"/>
                          <a:ea typeface="+mn-ea"/>
                        </a:rPr>
                        <a:t>】</a:t>
                      </a:r>
                    </a:p>
                    <a:p>
                      <a:pPr>
                        <a:lnSpc>
                          <a:spcPct val="100000"/>
                        </a:lnSpc>
                      </a:pPr>
                      <a:r>
                        <a:rPr kumimoji="1" lang="ja-JP" altLang="en-US" sz="1100" b="0" baseline="0" dirty="0">
                          <a:solidFill>
                            <a:schemeClr val="tx1"/>
                          </a:solidFill>
                          <a:latin typeface="+mn-ea"/>
                          <a:ea typeface="+mn-ea"/>
                        </a:rPr>
                        <a:t>健活会議連携推進事業（</a:t>
                      </a:r>
                      <a:r>
                        <a:rPr kumimoji="1" lang="en-US" altLang="ja-JP" sz="1100" b="0" baseline="0" dirty="0">
                          <a:solidFill>
                            <a:schemeClr val="tx1"/>
                          </a:solidFill>
                          <a:latin typeface="+mn-ea"/>
                          <a:ea typeface="+mn-ea"/>
                        </a:rPr>
                        <a:t>7,890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健康格差の解決プログラム促進事業＜働く世代からのフレイル予防＞（</a:t>
                      </a:r>
                      <a:r>
                        <a:rPr kumimoji="1" lang="en-US" altLang="ja-JP" sz="1100" b="0" baseline="0" dirty="0">
                          <a:solidFill>
                            <a:schemeClr val="tx1"/>
                          </a:solidFill>
                          <a:latin typeface="+mn-ea"/>
                          <a:ea typeface="+mn-ea"/>
                        </a:rPr>
                        <a:t>6,114</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0181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23</a:t>
            </a:fld>
            <a:endParaRPr kumimoji="1" lang="ja-JP" altLang="en-US"/>
          </a:p>
        </p:txBody>
      </p:sp>
    </p:spTree>
    <p:extLst>
      <p:ext uri="{BB962C8B-B14F-4D97-AF65-F5344CB8AC3E}">
        <p14:creationId xmlns:p14="http://schemas.microsoft.com/office/powerpoint/2010/main" val="219308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37000" y="993702"/>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1</a:t>
            </a:r>
            <a:r>
              <a:rPr kumimoji="1" lang="ja-JP" altLang="en-US" sz="2000" b="1" dirty="0">
                <a:solidFill>
                  <a:schemeClr val="tx1"/>
                </a:solidFill>
                <a:latin typeface="Meiryo UI" panose="020B0604030504040204" pitchFamily="50" charset="-128"/>
                <a:ea typeface="Meiryo UI" panose="020B0604030504040204" pitchFamily="50" charset="-128"/>
              </a:rPr>
              <a:t>　生活習慣病の予防</a:t>
            </a:r>
          </a:p>
        </p:txBody>
      </p:sp>
      <p:sp>
        <p:nvSpPr>
          <p:cNvPr id="15" name="正方形/長方形 14"/>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a:t>
            </a:r>
            <a:r>
              <a:rPr kumimoji="1" lang="en-US" altLang="ja-JP" sz="2000" b="1" dirty="0">
                <a:ln w="0"/>
                <a:solidFill>
                  <a:schemeClr val="bg1"/>
                </a:solidFill>
                <a:effectLst>
                  <a:outerShdw blurRad="38100" dist="19050" dir="2700000" algn="tl" rotWithShape="0">
                    <a:schemeClr val="dk1">
                      <a:alpha val="40000"/>
                    </a:schemeClr>
                  </a:outerShdw>
                </a:effectLst>
              </a:rPr>
              <a:t>3</a:t>
            </a:r>
            <a:r>
              <a:rPr kumimoji="1" lang="ja-JP" altLang="en-US" sz="2000" b="1" dirty="0">
                <a:ln w="0"/>
                <a:solidFill>
                  <a:schemeClr val="bg1"/>
                </a:solidFill>
                <a:effectLst>
                  <a:outerShdw blurRad="38100" dist="19050" dir="2700000" algn="tl" rotWithShape="0">
                    <a:schemeClr val="dk1">
                      <a:alpha val="40000"/>
                    </a:schemeClr>
                  </a:outerShdw>
                </a:effectLst>
              </a:rPr>
              <a:t>）休養・睡眠</a:t>
            </a:r>
            <a:r>
              <a:rPr kumimoji="1" lang="ja-JP" altLang="en-US" sz="2000" b="1" dirty="0">
                <a:solidFill>
                  <a:schemeClr val="bg1"/>
                </a:solidFill>
              </a:rPr>
              <a:t>　</a:t>
            </a:r>
            <a:r>
              <a:rPr kumimoji="1" lang="ja-JP" altLang="en-US" sz="1600" b="1" dirty="0">
                <a:solidFill>
                  <a:schemeClr val="bg1"/>
                </a:solidFill>
              </a:rPr>
              <a:t>計画 </a:t>
            </a:r>
            <a:r>
              <a:rPr kumimoji="1" lang="en-US" altLang="ja-JP" sz="1600" b="1" dirty="0">
                <a:solidFill>
                  <a:schemeClr val="bg1"/>
                </a:solidFill>
              </a:rPr>
              <a:t>P.75</a:t>
            </a:r>
          </a:p>
        </p:txBody>
      </p:sp>
      <p:sp>
        <p:nvSpPr>
          <p:cNvPr id="17" name="正方形/長方形 16"/>
          <p:cNvSpPr/>
          <p:nvPr/>
        </p:nvSpPr>
        <p:spPr>
          <a:xfrm>
            <a:off x="363222" y="2162055"/>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府民の行動目標</a:t>
            </a:r>
            <a:r>
              <a:rPr lang="en-US" altLang="ja-JP" sz="1600" b="1" dirty="0">
                <a:latin typeface="+mn-ea"/>
              </a:rPr>
              <a:t>】</a:t>
            </a:r>
            <a:endParaRPr lang="ja-JP" altLang="en-US" sz="1600" b="1" dirty="0">
              <a:latin typeface="+mn-ea"/>
            </a:endParaRPr>
          </a:p>
        </p:txBody>
      </p:sp>
      <p:sp>
        <p:nvSpPr>
          <p:cNvPr id="18" name="正方形/長方形 17"/>
          <p:cNvSpPr/>
          <p:nvPr/>
        </p:nvSpPr>
        <p:spPr>
          <a:xfrm>
            <a:off x="511296" y="2473150"/>
            <a:ext cx="8856000" cy="936669"/>
          </a:xfrm>
          <a:prstGeom prst="rect">
            <a:avLst/>
          </a:prstGeom>
        </p:spPr>
        <p:txBody>
          <a:bodyPr wrap="square" lIns="36000" tIns="72000" rIns="36000" bIns="36000">
            <a:noAutofit/>
          </a:bodyPr>
          <a:lstStyle/>
          <a:p>
            <a:r>
              <a:rPr lang="ja-JP" altLang="en-US" sz="1200" b="1" dirty="0">
                <a:latin typeface="+mn-ea"/>
              </a:rPr>
              <a:t>▽睡眠により十分休養をとることができるよう、適切な睡眠のとり方を習得し、実践します。</a:t>
            </a:r>
            <a:endParaRPr lang="en-US" altLang="ja-JP" sz="1200" b="1" dirty="0">
              <a:latin typeface="+mn-ea"/>
            </a:endParaRPr>
          </a:p>
          <a:p>
            <a:r>
              <a:rPr lang="ja-JP" altLang="en-US" sz="1200" b="1" dirty="0">
                <a:latin typeface="+mn-ea"/>
              </a:rPr>
              <a:t>▽健やかな身体をつくるため、早寝早起きを実践し、正しい生活習慣を身につけます。</a:t>
            </a:r>
            <a:endParaRPr lang="en-US" altLang="ja-JP" sz="1200" b="1" dirty="0">
              <a:latin typeface="+mn-ea"/>
            </a:endParaRPr>
          </a:p>
          <a:p>
            <a:r>
              <a:rPr lang="ja-JP" altLang="en-US" sz="1200" b="1" dirty="0">
                <a:latin typeface="+mn-ea"/>
              </a:rPr>
              <a:t>▽睡眠や余暇が日常生活の中に適切に取り入れられた生活習慣を確立します。</a:t>
            </a:r>
            <a:endParaRPr lang="en-US" altLang="ja-JP" sz="1200" b="1" dirty="0">
              <a:latin typeface="+mn-ea"/>
            </a:endParaRPr>
          </a:p>
          <a:p>
            <a:r>
              <a:rPr lang="ja-JP" altLang="en-US" sz="1200" b="1" dirty="0">
                <a:latin typeface="+mn-ea"/>
              </a:rPr>
              <a:t>▽慢性的な睡眠不足は、生活習慣病発症リスクを高めることを理解し、若い世代から十分な睡眠が確保できるよう取り組みます。</a:t>
            </a:r>
          </a:p>
        </p:txBody>
      </p:sp>
      <p:sp>
        <p:nvSpPr>
          <p:cNvPr id="24" name="正方形/長方形 23"/>
          <p:cNvSpPr/>
          <p:nvPr/>
        </p:nvSpPr>
        <p:spPr>
          <a:xfrm>
            <a:off x="404091" y="3458333"/>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行政等が取り組む数値目標</a:t>
            </a:r>
            <a:r>
              <a:rPr lang="en-US" altLang="ja-JP" sz="1600" b="1" dirty="0">
                <a:latin typeface="+mn-ea"/>
              </a:rPr>
              <a:t>】</a:t>
            </a:r>
            <a:endParaRPr lang="ja-JP" altLang="en-US" sz="1600" b="1" dirty="0">
              <a:latin typeface="+mn-ea"/>
            </a:endParaRPr>
          </a:p>
        </p:txBody>
      </p:sp>
      <p:graphicFrame>
        <p:nvGraphicFramePr>
          <p:cNvPr id="25" name="表 24"/>
          <p:cNvGraphicFramePr>
            <a:graphicFrameLocks noGrp="1"/>
          </p:cNvGraphicFramePr>
          <p:nvPr>
            <p:extLst>
              <p:ext uri="{D42A27DB-BD31-4B8C-83A1-F6EECF244321}">
                <p14:modId xmlns:p14="http://schemas.microsoft.com/office/powerpoint/2010/main" val="939471323"/>
              </p:ext>
            </p:extLst>
          </p:nvPr>
        </p:nvGraphicFramePr>
        <p:xfrm>
          <a:off x="511296" y="3805415"/>
          <a:ext cx="8685407" cy="1139744"/>
        </p:xfrm>
        <a:graphic>
          <a:graphicData uri="http://schemas.openxmlformats.org/drawingml/2006/table">
            <a:tbl>
              <a:tblPr firstRow="1" firstCol="1" bandRow="1">
                <a:tableStyleId>{5C22544A-7EE6-4342-B048-85BDC9FD1C3A}</a:tableStyleId>
              </a:tblPr>
              <a:tblGrid>
                <a:gridCol w="410987">
                  <a:extLst>
                    <a:ext uri="{9D8B030D-6E8A-4147-A177-3AD203B41FA5}">
                      <a16:colId xmlns:a16="http://schemas.microsoft.com/office/drawing/2014/main" val="20000"/>
                    </a:ext>
                  </a:extLst>
                </a:gridCol>
                <a:gridCol w="3721435">
                  <a:extLst>
                    <a:ext uri="{9D8B030D-6E8A-4147-A177-3AD203B41FA5}">
                      <a16:colId xmlns:a16="http://schemas.microsoft.com/office/drawing/2014/main" val="20001"/>
                    </a:ext>
                  </a:extLst>
                </a:gridCol>
                <a:gridCol w="1640541">
                  <a:extLst>
                    <a:ext uri="{9D8B030D-6E8A-4147-A177-3AD203B41FA5}">
                      <a16:colId xmlns:a16="http://schemas.microsoft.com/office/drawing/2014/main" val="20002"/>
                    </a:ext>
                  </a:extLst>
                </a:gridCol>
                <a:gridCol w="1416423">
                  <a:extLst>
                    <a:ext uri="{9D8B030D-6E8A-4147-A177-3AD203B41FA5}">
                      <a16:colId xmlns:a16="http://schemas.microsoft.com/office/drawing/2014/main" val="1652601852"/>
                    </a:ext>
                  </a:extLst>
                </a:gridCol>
                <a:gridCol w="1496021">
                  <a:extLst>
                    <a:ext uri="{9D8B030D-6E8A-4147-A177-3AD203B41FA5}">
                      <a16:colId xmlns:a16="http://schemas.microsoft.com/office/drawing/2014/main" val="20003"/>
                    </a:ext>
                  </a:extLst>
                </a:gridCol>
              </a:tblGrid>
              <a:tr h="263665">
                <a:tc>
                  <a:txBody>
                    <a:bodyPr/>
                    <a:lstStyle/>
                    <a:p>
                      <a:pPr algn="ctr" fontAlgn="auto">
                        <a:lnSpc>
                          <a:spcPts val="1600"/>
                        </a:lnSpc>
                        <a:spcAft>
                          <a:spcPts val="0"/>
                        </a:spcAft>
                      </a:pPr>
                      <a:r>
                        <a:rPr lang="ja-JP" sz="1200" dirty="0">
                          <a:effectLst/>
                          <a:latin typeface="+mn-ea"/>
                          <a:ea typeface="+mn-ea"/>
                        </a:rPr>
                        <a:t>　</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16000">
                <a:tc>
                  <a:txBody>
                    <a:bodyPr/>
                    <a:lstStyle/>
                    <a:p>
                      <a:pPr algn="ctr" fontAlgn="auto">
                        <a:lnSpc>
                          <a:spcPts val="1600"/>
                        </a:lnSpc>
                        <a:spcAft>
                          <a:spcPts val="0"/>
                        </a:spcAft>
                      </a:pPr>
                      <a:r>
                        <a:rPr lang="en-US" altLang="ja-JP" sz="1000" dirty="0">
                          <a:solidFill>
                            <a:schemeClr val="bg1"/>
                          </a:solidFill>
                          <a:effectLst/>
                          <a:latin typeface="+mn-ea"/>
                          <a:ea typeface="+mn-ea"/>
                          <a:cs typeface="HG丸ｺﾞｼｯｸM-PRO"/>
                        </a:rPr>
                        <a:t>11</a:t>
                      </a:r>
                      <a:endParaRPr lang="ja-JP" sz="10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睡眠時間が十分に確保できている者の増加</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（睡眠時間が</a:t>
                      </a:r>
                      <a:r>
                        <a:rPr lang="en-US" altLang="ja-JP" sz="1100" b="1" dirty="0">
                          <a:solidFill>
                            <a:schemeClr val="tx1"/>
                          </a:solidFill>
                          <a:effectLst/>
                          <a:latin typeface="+mn-ea"/>
                          <a:ea typeface="+mn-ea"/>
                        </a:rPr>
                        <a:t>6</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9</a:t>
                      </a:r>
                      <a:r>
                        <a:rPr lang="ja-JP" altLang="en-US" sz="1100" b="1" dirty="0">
                          <a:solidFill>
                            <a:schemeClr val="tx1"/>
                          </a:solidFill>
                          <a:effectLst/>
                          <a:latin typeface="+mn-ea"/>
                          <a:ea typeface="+mn-ea"/>
                        </a:rPr>
                        <a:t>時間（</a:t>
                      </a:r>
                      <a:r>
                        <a:rPr lang="en-US" altLang="ja-JP" sz="1100" b="1" dirty="0">
                          <a:solidFill>
                            <a:schemeClr val="tx1"/>
                          </a:solidFill>
                          <a:effectLst/>
                          <a:latin typeface="+mn-ea"/>
                          <a:ea typeface="+mn-ea"/>
                        </a:rPr>
                        <a:t>60</a:t>
                      </a:r>
                      <a:r>
                        <a:rPr lang="ja-JP" altLang="en-US" sz="1100" b="1" dirty="0">
                          <a:solidFill>
                            <a:schemeClr val="tx1"/>
                          </a:solidFill>
                          <a:effectLst/>
                          <a:latin typeface="+mn-ea"/>
                          <a:ea typeface="+mn-ea"/>
                        </a:rPr>
                        <a:t>歳以上については、</a:t>
                      </a:r>
                      <a:r>
                        <a:rPr lang="en-US" altLang="ja-JP" sz="1100" b="1" dirty="0">
                          <a:solidFill>
                            <a:schemeClr val="tx1"/>
                          </a:solidFill>
                          <a:effectLst/>
                          <a:latin typeface="+mn-ea"/>
                          <a:ea typeface="+mn-ea"/>
                        </a:rPr>
                        <a:t>6</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8</a:t>
                      </a:r>
                      <a:r>
                        <a:rPr lang="ja-JP" altLang="en-US" sz="1100" b="1" dirty="0">
                          <a:solidFill>
                            <a:schemeClr val="tx1"/>
                          </a:solidFill>
                          <a:effectLst/>
                          <a:latin typeface="+mn-ea"/>
                          <a:ea typeface="+mn-ea"/>
                        </a:rPr>
                        <a:t>時間）の者の割合）</a:t>
                      </a:r>
                      <a:endParaRPr lang="en-US" altLang="ja-JP" sz="1100" b="1" dirty="0">
                        <a:solidFill>
                          <a:schemeClr val="tx1"/>
                        </a:solidFill>
                        <a:effectLst/>
                        <a:latin typeface="+mn-ea"/>
                        <a:ea typeface="+mn-ea"/>
                      </a:endParaRPr>
                    </a:p>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大阪府健康づくり実態調査</a:t>
                      </a:r>
                      <a:r>
                        <a:rPr lang="en-US" altLang="ja-JP" sz="110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55.5%</a:t>
                      </a:r>
                    </a:p>
                    <a:p>
                      <a:pPr algn="ctr" fontAlgn="auto">
                        <a:lnSpc>
                          <a:spcPts val="1600"/>
                        </a:lnSpc>
                        <a:spcAft>
                          <a:spcPts val="0"/>
                        </a:spcAft>
                      </a:pP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en-US" altLang="ja-JP" sz="105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51.0%</a:t>
                      </a:r>
                    </a:p>
                    <a:p>
                      <a:pPr algn="ctr" fontAlgn="auto">
                        <a:lnSpc>
                          <a:spcPts val="1600"/>
                        </a:lnSpc>
                        <a:spcAft>
                          <a:spcPts val="0"/>
                        </a:spcAft>
                      </a:pP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R7</a:t>
                      </a:r>
                      <a:r>
                        <a:rPr lang="ja-JP" altLang="en-US" sz="1050" b="1" dirty="0">
                          <a:solidFill>
                            <a:schemeClr val="tx1"/>
                          </a:solidFill>
                          <a:effectLst/>
                          <a:latin typeface="+mn-ea"/>
                          <a:ea typeface="+mn-ea"/>
                        </a:rPr>
                        <a:t>）</a:t>
                      </a:r>
                      <a:r>
                        <a:rPr lang="ja-JP" altLang="en-US" sz="1050" b="0" dirty="0">
                          <a:solidFill>
                            <a:schemeClr val="tx1"/>
                          </a:solidFill>
                          <a:effectLst/>
                          <a:latin typeface="+mn-ea"/>
                          <a:ea typeface="+mn-ea"/>
                          <a:cs typeface="HG丸ｺﾞｼｯｸM-PRO"/>
                        </a:rPr>
                        <a:t>［△］</a:t>
                      </a:r>
                      <a:endParaRPr lang="en-US" altLang="ja-JP" sz="105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60%</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6" name="角丸四角形 15"/>
          <p:cNvSpPr/>
          <p:nvPr/>
        </p:nvSpPr>
        <p:spPr>
          <a:xfrm>
            <a:off x="357909" y="2079824"/>
            <a:ext cx="9144000" cy="3025576"/>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1" name="角丸四角形 20"/>
          <p:cNvSpPr/>
          <p:nvPr/>
        </p:nvSpPr>
        <p:spPr>
          <a:xfrm>
            <a:off x="357909" y="143182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2" name="角丸四角形 21"/>
          <p:cNvSpPr/>
          <p:nvPr/>
        </p:nvSpPr>
        <p:spPr>
          <a:xfrm>
            <a:off x="2445909" y="143182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睡眠による休養が十分とれている府民を増やします</a:t>
            </a:r>
          </a:p>
          <a:p>
            <a:pPr algn="ctr">
              <a:lnSpc>
                <a:spcPts val="2000"/>
              </a:lnSpc>
            </a:pPr>
            <a:r>
              <a:rPr kumimoji="1" lang="ja-JP" altLang="en-US" sz="1600" b="1" dirty="0">
                <a:solidFill>
                  <a:schemeClr val="tx1"/>
                </a:solidFill>
              </a:rPr>
              <a:t>～ぐっすり眠り、疲れをとりましょう～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24</a:t>
            </a:fld>
            <a:endParaRPr kumimoji="1" lang="ja-JP" altLang="en-US"/>
          </a:p>
        </p:txBody>
      </p:sp>
      <p:pic>
        <p:nvPicPr>
          <p:cNvPr id="23" name="図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19">
            <a:extLst>
              <a:ext uri="{FF2B5EF4-FFF2-40B4-BE49-F238E27FC236}">
                <a16:creationId xmlns:a16="http://schemas.microsoft.com/office/drawing/2014/main" id="{6F90FD83-BB1F-4009-91F6-F55AA6964006}"/>
              </a:ext>
            </a:extLst>
          </p:cNvPr>
          <p:cNvSpPr/>
          <p:nvPr/>
        </p:nvSpPr>
        <p:spPr>
          <a:xfrm>
            <a:off x="357909" y="5113351"/>
            <a:ext cx="1079999" cy="1008278"/>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（計画策定時）</a:t>
            </a:r>
            <a:endPar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角丸四角形 20">
            <a:extLst>
              <a:ext uri="{FF2B5EF4-FFF2-40B4-BE49-F238E27FC236}">
                <a16:creationId xmlns:a16="http://schemas.microsoft.com/office/drawing/2014/main" id="{51212A72-C633-4854-BBD3-FB55EEAA9E47}"/>
              </a:ext>
            </a:extLst>
          </p:cNvPr>
          <p:cNvSpPr/>
          <p:nvPr/>
        </p:nvSpPr>
        <p:spPr>
          <a:xfrm>
            <a:off x="1437909" y="5105400"/>
            <a:ext cx="8063999" cy="1008278"/>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dirty="0">
                <a:solidFill>
                  <a:schemeClr val="tx1"/>
                </a:solidFill>
                <a:latin typeface="+mn-ea"/>
              </a:rPr>
              <a:t>◆ </a:t>
            </a:r>
            <a:r>
              <a:rPr kumimoji="1" lang="ja-JP" altLang="en-US" sz="1200" b="1" baseline="0" dirty="0">
                <a:solidFill>
                  <a:schemeClr val="tx1"/>
                </a:solidFill>
                <a:latin typeface="+mn-ea"/>
                <a:ea typeface="+mn-ea"/>
              </a:rPr>
              <a:t>府民の </a:t>
            </a:r>
            <a:r>
              <a:rPr kumimoji="1" lang="en-US" altLang="ja-JP" sz="1200" b="1" baseline="0" dirty="0">
                <a:solidFill>
                  <a:schemeClr val="tx1"/>
                </a:solidFill>
                <a:latin typeface="+mn-ea"/>
                <a:ea typeface="+mn-ea"/>
              </a:rPr>
              <a:t>1 </a:t>
            </a:r>
            <a:r>
              <a:rPr kumimoji="1" lang="ja-JP" altLang="en-US" sz="1200" b="1" baseline="0" dirty="0">
                <a:solidFill>
                  <a:schemeClr val="tx1"/>
                </a:solidFill>
                <a:latin typeface="+mn-ea"/>
                <a:ea typeface="+mn-ea"/>
              </a:rPr>
              <a:t>日の平均睡眠時間は、「</a:t>
            </a:r>
            <a:r>
              <a:rPr kumimoji="1" lang="en-US" altLang="ja-JP" sz="1200" b="1" baseline="0" dirty="0">
                <a:solidFill>
                  <a:schemeClr val="tx1"/>
                </a:solidFill>
                <a:latin typeface="+mn-ea"/>
                <a:ea typeface="+mn-ea"/>
              </a:rPr>
              <a:t>6</a:t>
            </a:r>
            <a:r>
              <a:rPr kumimoji="1" lang="ja-JP" altLang="en-US" sz="1200" b="1" baseline="0" dirty="0">
                <a:solidFill>
                  <a:schemeClr val="tx1"/>
                </a:solidFill>
                <a:latin typeface="+mn-ea"/>
                <a:ea typeface="+mn-ea"/>
              </a:rPr>
              <a:t>時間以上</a:t>
            </a:r>
            <a:r>
              <a:rPr kumimoji="1" lang="en-US" altLang="ja-JP" sz="1200" b="1" baseline="0" dirty="0">
                <a:solidFill>
                  <a:schemeClr val="tx1"/>
                </a:solidFill>
                <a:latin typeface="+mn-ea"/>
                <a:ea typeface="+mn-ea"/>
              </a:rPr>
              <a:t>7</a:t>
            </a:r>
            <a:r>
              <a:rPr kumimoji="1" lang="ja-JP" altLang="en-US" sz="1200" b="1" baseline="0" dirty="0">
                <a:solidFill>
                  <a:schemeClr val="tx1"/>
                </a:solidFill>
                <a:latin typeface="+mn-ea"/>
                <a:ea typeface="+mn-ea"/>
              </a:rPr>
              <a:t>時間未満」が最も多くなっています。一方で、</a:t>
            </a:r>
            <a:r>
              <a:rPr kumimoji="1" lang="en-US" altLang="ja-JP" sz="1200" b="1" baseline="0" dirty="0">
                <a:solidFill>
                  <a:schemeClr val="tx1"/>
                </a:solidFill>
                <a:latin typeface="+mn-ea"/>
                <a:ea typeface="+mn-ea"/>
              </a:rPr>
              <a:t>20 </a:t>
            </a:r>
            <a:r>
              <a:rPr kumimoji="1" lang="ja-JP" altLang="en-US" sz="1200" b="1" baseline="0" dirty="0">
                <a:solidFill>
                  <a:schemeClr val="tx1"/>
                </a:solidFill>
                <a:latin typeface="+mn-ea"/>
                <a:ea typeface="+mn-ea"/>
              </a:rPr>
              <a:t>歳代から </a:t>
            </a:r>
            <a:r>
              <a:rPr kumimoji="1" lang="en-US" altLang="ja-JP" sz="1200" b="1" baseline="0" dirty="0">
                <a:solidFill>
                  <a:schemeClr val="tx1"/>
                </a:solidFill>
                <a:latin typeface="+mn-ea"/>
                <a:ea typeface="+mn-ea"/>
              </a:rPr>
              <a:t>50 </a:t>
            </a:r>
            <a:r>
              <a:rPr kumimoji="1" lang="ja-JP" altLang="en-US" sz="1200" b="1" baseline="0" dirty="0">
                <a:solidFill>
                  <a:schemeClr val="tx1"/>
                </a:solidFill>
                <a:latin typeface="+mn-ea"/>
                <a:ea typeface="+mn-ea"/>
              </a:rPr>
              <a:t>歳代の働く世代では睡眠で休養がとれていない（あまりとれていない・まったくとれていない）府民の割合が高い傾向にあります。</a:t>
            </a:r>
            <a:endParaRPr kumimoji="1" lang="en-US" altLang="ja-JP" sz="1200" b="1" dirty="0">
              <a:solidFill>
                <a:schemeClr val="tx1"/>
              </a:solidFill>
              <a:latin typeface="+mn-ea"/>
            </a:endParaRPr>
          </a:p>
          <a:p>
            <a:pPr marL="174625" indent="-174625">
              <a:lnSpc>
                <a:spcPct val="100000"/>
              </a:lnSpc>
            </a:pPr>
            <a:r>
              <a:rPr kumimoji="1" lang="ja-JP" altLang="en-US" sz="1200" b="1" baseline="0" dirty="0">
                <a:solidFill>
                  <a:schemeClr val="tx1"/>
                </a:solidFill>
                <a:latin typeface="+mn-ea"/>
                <a:ea typeface="+mn-ea"/>
              </a:rPr>
              <a:t>◆ 長期にわたる睡眠不足は、日中の心身の状態に支障をもたらす可能性が高いことから、十分な睡眠により休養をとることが重要です。</a:t>
            </a:r>
          </a:p>
        </p:txBody>
      </p:sp>
    </p:spTree>
    <p:extLst>
      <p:ext uri="{BB962C8B-B14F-4D97-AF65-F5344CB8AC3E}">
        <p14:creationId xmlns:p14="http://schemas.microsoft.com/office/powerpoint/2010/main" val="3555930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2887518114"/>
              </p:ext>
            </p:extLst>
          </p:nvPr>
        </p:nvGraphicFramePr>
        <p:xfrm>
          <a:off x="468793" y="295898"/>
          <a:ext cx="8928000" cy="6250954"/>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250954">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休養・睡眠の充実</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■大阪府立学校保健研究発表大会、大阪府小・中・高等学校保健主事合同研修会を開催し、健康教育（睡眠・休養）の充実</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■事業者と連携した中小企業労働環境向上塾の実施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【14</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26</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（令和</a:t>
                      </a:r>
                      <a:r>
                        <a:rPr kumimoji="1" lang="en-US" altLang="ja-JP" sz="1100" b="0" baseline="0" dirty="0">
                          <a:solidFill>
                            <a:schemeClr val="tx1"/>
                          </a:solidFill>
                          <a:latin typeface="+mn-ea"/>
                          <a:ea typeface="+mn-ea"/>
                        </a:rPr>
                        <a:t>7</a:t>
                      </a:r>
                      <a:r>
                        <a:rPr kumimoji="1" lang="ja-JP" altLang="en-US" sz="1100" b="0" baseline="0" dirty="0">
                          <a:solidFill>
                            <a:schemeClr val="tx1"/>
                          </a:solidFill>
                          <a:latin typeface="+mn-ea"/>
                          <a:ea typeface="+mn-ea"/>
                        </a:rPr>
                        <a:t>年</a:t>
                      </a:r>
                      <a:r>
                        <a:rPr kumimoji="1" lang="en-US" altLang="ja-JP" sz="1100" b="0" baseline="0" dirty="0">
                          <a:solidFill>
                            <a:schemeClr val="tx1"/>
                          </a:solidFill>
                          <a:latin typeface="+mn-ea"/>
                          <a:ea typeface="+mn-ea"/>
                        </a:rPr>
                        <a:t>12/31</a:t>
                      </a:r>
                      <a:r>
                        <a:rPr kumimoji="1" lang="ja-JP" altLang="en-US" sz="1100" b="0" baseline="0" dirty="0">
                          <a:solidFill>
                            <a:schemeClr val="tx1"/>
                          </a:solidFill>
                          <a:latin typeface="+mn-ea"/>
                          <a:ea typeface="+mn-ea"/>
                        </a:rPr>
                        <a:t>現在）</a:t>
                      </a:r>
                    </a:p>
                    <a:p>
                      <a:pPr marL="174625" indent="-174625">
                        <a:lnSpc>
                          <a:spcPct val="100000"/>
                        </a:lnSpc>
                      </a:pPr>
                      <a:r>
                        <a:rPr kumimoji="1" lang="ja-JP" altLang="en-US" sz="1100" b="0" baseline="0" dirty="0">
                          <a:solidFill>
                            <a:schemeClr val="tx1"/>
                          </a:solidFill>
                          <a:latin typeface="+mn-ea"/>
                          <a:ea typeface="+mn-ea"/>
                        </a:rPr>
                        <a:t>■労働情報発信ステーション等の実施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【34</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（令和</a:t>
                      </a:r>
                      <a:r>
                        <a:rPr kumimoji="1" lang="en-US" altLang="ja-JP" sz="1100" b="0" baseline="0" dirty="0">
                          <a:solidFill>
                            <a:schemeClr val="tx1"/>
                          </a:solidFill>
                          <a:latin typeface="+mn-ea"/>
                          <a:ea typeface="+mn-ea"/>
                        </a:rPr>
                        <a:t>8</a:t>
                      </a:r>
                      <a:r>
                        <a:rPr kumimoji="1" lang="ja-JP" altLang="en-US" sz="1100" b="0" baseline="0" dirty="0">
                          <a:solidFill>
                            <a:schemeClr val="tx1"/>
                          </a:solidFill>
                          <a:latin typeface="+mn-ea"/>
                          <a:ea typeface="+mn-ea"/>
                        </a:rPr>
                        <a:t>年</a:t>
                      </a:r>
                      <a:r>
                        <a:rPr kumimoji="1" lang="en-US" altLang="ja-JP" sz="1100" b="0" baseline="0" dirty="0">
                          <a:solidFill>
                            <a:schemeClr val="tx1"/>
                          </a:solidFill>
                          <a:latin typeface="+mn-ea"/>
                          <a:ea typeface="+mn-ea"/>
                        </a:rPr>
                        <a:t>1/31</a:t>
                      </a:r>
                      <a:r>
                        <a:rPr kumimoji="1" lang="ja-JP" altLang="en-US" sz="1100" b="0" baseline="0" dirty="0">
                          <a:solidFill>
                            <a:schemeClr val="tx1"/>
                          </a:solidFill>
                          <a:latin typeface="+mn-ea"/>
                          <a:ea typeface="+mn-ea"/>
                        </a:rPr>
                        <a:t>現在）</a:t>
                      </a:r>
                    </a:p>
                    <a:p>
                      <a:pPr marL="174625" indent="-174625">
                        <a:lnSpc>
                          <a:spcPct val="100000"/>
                        </a:lnSpc>
                      </a:pPr>
                      <a:r>
                        <a:rPr kumimoji="1" lang="ja-JP" altLang="en-US" sz="1100" b="0" baseline="0" dirty="0">
                          <a:solidFill>
                            <a:schemeClr val="tx1"/>
                          </a:solidFill>
                          <a:latin typeface="+mn-ea"/>
                          <a:ea typeface="+mn-ea"/>
                        </a:rPr>
                        <a:t>■「睡眠」に関する啓発冊子、チラシの作成・配布</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健活おおさか推進府民会議の会員と連携し、産業保健スタッフを対象とした「健康な職場づくりに向けた睡眠とメンタルヘルスの実践」オンラインセミナーを開催（</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月）</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■健活おおさか推進府民会議の会員と連携し、府民を対象とした「科学の力で読み解く睡眠セミナー」オンラインセミナーを開催（</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月）</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■健活推進府民会議の会員と連携し、ブース内で睡眠に関するアンケートを実施（</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月）</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睡眠・ストレスに関する</a:t>
                      </a:r>
                      <a:r>
                        <a:rPr kumimoji="1" lang="en-US" altLang="ja-JP" sz="1100" b="1" baseline="0" dirty="0">
                          <a:solidFill>
                            <a:schemeClr val="tx1"/>
                          </a:solidFill>
                          <a:latin typeface="+mn-ea"/>
                          <a:ea typeface="+mn-ea"/>
                        </a:rPr>
                        <a:t>WEB</a:t>
                      </a:r>
                      <a:r>
                        <a:rPr kumimoji="1" lang="ja-JP" altLang="en-US" sz="1100" b="1" baseline="0" dirty="0">
                          <a:solidFill>
                            <a:schemeClr val="tx1"/>
                          </a:solidFill>
                          <a:latin typeface="+mn-ea"/>
                          <a:ea typeface="+mn-ea"/>
                        </a:rPr>
                        <a:t>啓発広告を実施（</a:t>
                      </a:r>
                      <a:r>
                        <a:rPr kumimoji="1" lang="en-US" altLang="ja-JP" sz="1100" b="1" baseline="0" dirty="0">
                          <a:solidFill>
                            <a:schemeClr val="tx1"/>
                          </a:solidFill>
                          <a:latin typeface="+mn-ea"/>
                          <a:ea typeface="+mn-ea"/>
                        </a:rPr>
                        <a:t>1</a:t>
                      </a:r>
                      <a:r>
                        <a:rPr kumimoji="1" lang="ja-JP" altLang="en-US" sz="1100" b="1" baseline="0" dirty="0">
                          <a:solidFill>
                            <a:schemeClr val="tx1"/>
                          </a:solidFill>
                          <a:latin typeface="+mn-ea"/>
                          <a:ea typeface="+mn-ea"/>
                        </a:rPr>
                        <a:t>月）</a:t>
                      </a:r>
                    </a:p>
                    <a:p>
                      <a:pPr marL="174625" indent="-174625">
                        <a:lnSpc>
                          <a:spcPct val="100000"/>
                        </a:lnSpc>
                      </a:pPr>
                      <a:r>
                        <a:rPr kumimoji="1" lang="ja-JP" altLang="en-US" sz="1100" b="0" baseline="0" dirty="0">
                          <a:solidFill>
                            <a:schemeClr val="tx1"/>
                          </a:solidFill>
                          <a:latin typeface="+mn-ea"/>
                          <a:ea typeface="+mn-ea"/>
                        </a:rPr>
                        <a:t>■健活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ポータルサイトの「睡眠・ストレス」に関するページをリニューアル</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健活おおさか推進府民会議の会員と連携し、府民を対象とした睡眠啓発チラシを作成・配布（</a:t>
                      </a:r>
                      <a:r>
                        <a:rPr kumimoji="1" lang="en-US" altLang="ja-JP" sz="1100" b="1" baseline="0" dirty="0">
                          <a:solidFill>
                            <a:schemeClr val="tx1"/>
                          </a:solidFill>
                          <a:latin typeface="+mn-ea"/>
                          <a:ea typeface="+mn-ea"/>
                        </a:rPr>
                        <a:t>1</a:t>
                      </a:r>
                      <a:r>
                        <a:rPr kumimoji="1" lang="ja-JP" altLang="en-US" sz="1100" b="1" baseline="0" dirty="0">
                          <a:solidFill>
                            <a:schemeClr val="tx1"/>
                          </a:solidFill>
                          <a:latin typeface="+mn-ea"/>
                          <a:ea typeface="+mn-ea"/>
                        </a:rPr>
                        <a:t>月）</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■アスマイルについて、</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月の集中取組期間（睡眠・ストレス）に合わせ、睡眠記録時の付与ポイント</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倍キャンペーンを実施（</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月）</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25</a:t>
            </a:fld>
            <a:endParaRPr kumimoji="1" lang="ja-JP" altLang="en-US"/>
          </a:p>
        </p:txBody>
      </p:sp>
      <p:sp>
        <p:nvSpPr>
          <p:cNvPr id="20" name="正方形/長方形 19">
            <a:extLst>
              <a:ext uri="{FF2B5EF4-FFF2-40B4-BE49-F238E27FC236}">
                <a16:creationId xmlns:a16="http://schemas.microsoft.com/office/drawing/2014/main" id="{C16428E2-5447-4125-AB94-5A0931DB84CE}"/>
              </a:ext>
            </a:extLst>
          </p:cNvPr>
          <p:cNvSpPr/>
          <p:nvPr/>
        </p:nvSpPr>
        <p:spPr>
          <a:xfrm>
            <a:off x="1676063" y="6166472"/>
            <a:ext cx="2112940" cy="279603"/>
          </a:xfrm>
          <a:prstGeom prst="rect">
            <a:avLst/>
          </a:prstGeom>
        </p:spPr>
        <p:txBody>
          <a:bodyPr wrap="square" lIns="36000" tIns="72000" rIns="36000" bIns="36000">
            <a:noAutofit/>
          </a:bodyPr>
          <a:lstStyle/>
          <a:p>
            <a:pPr algn="ctr"/>
            <a:r>
              <a:rPr lang="ja-JP" altLang="en-US" sz="1100" b="1" dirty="0">
                <a:latin typeface="+mn-ea"/>
              </a:rPr>
              <a:t>睡眠オンラインセミナー</a:t>
            </a:r>
          </a:p>
        </p:txBody>
      </p:sp>
      <p:pic>
        <p:nvPicPr>
          <p:cNvPr id="4" name="図 3">
            <a:extLst>
              <a:ext uri="{FF2B5EF4-FFF2-40B4-BE49-F238E27FC236}">
                <a16:creationId xmlns:a16="http://schemas.microsoft.com/office/drawing/2014/main" id="{7FBF8868-E25F-443A-B457-9DCD1F25FA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1352" t="12845" r="32474" b="4794"/>
          <a:stretch/>
        </p:blipFill>
        <p:spPr>
          <a:xfrm>
            <a:off x="1963703" y="3997103"/>
            <a:ext cx="1494967" cy="2127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図 7">
            <a:extLst>
              <a:ext uri="{FF2B5EF4-FFF2-40B4-BE49-F238E27FC236}">
                <a16:creationId xmlns:a16="http://schemas.microsoft.com/office/drawing/2014/main" id="{BC92B654-B22D-48C0-B00D-810D0B2C96A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3097" t="13151" r="41188" b="4754"/>
          <a:stretch/>
        </p:blipFill>
        <p:spPr>
          <a:xfrm>
            <a:off x="7117442" y="3864294"/>
            <a:ext cx="1494967" cy="21477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図 14">
            <a:extLst>
              <a:ext uri="{FF2B5EF4-FFF2-40B4-BE49-F238E27FC236}">
                <a16:creationId xmlns:a16="http://schemas.microsoft.com/office/drawing/2014/main" id="{8DDC70B8-1A7A-4515-994D-409C39486529}"/>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4092697" y="3891324"/>
            <a:ext cx="2240361" cy="2120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正方形/長方形 15">
            <a:extLst>
              <a:ext uri="{FF2B5EF4-FFF2-40B4-BE49-F238E27FC236}">
                <a16:creationId xmlns:a16="http://schemas.microsoft.com/office/drawing/2014/main" id="{F58B76DE-D8A7-4A18-ADE0-3A6229B42A0C}"/>
              </a:ext>
            </a:extLst>
          </p:cNvPr>
          <p:cNvSpPr/>
          <p:nvPr/>
        </p:nvSpPr>
        <p:spPr>
          <a:xfrm>
            <a:off x="6808455" y="6250469"/>
            <a:ext cx="2112940" cy="279603"/>
          </a:xfrm>
          <a:prstGeom prst="rect">
            <a:avLst/>
          </a:prstGeom>
        </p:spPr>
        <p:txBody>
          <a:bodyPr wrap="square" lIns="36000" tIns="72000" rIns="36000" bIns="36000">
            <a:noAutofit/>
          </a:bodyPr>
          <a:lstStyle/>
          <a:p>
            <a:pPr algn="ctr"/>
            <a:r>
              <a:rPr lang="ja-JP" altLang="en-US" sz="1100" b="1" dirty="0">
                <a:latin typeface="+mn-ea"/>
              </a:rPr>
              <a:t>睡眠啓発チラシ</a:t>
            </a:r>
          </a:p>
        </p:txBody>
      </p:sp>
      <p:sp>
        <p:nvSpPr>
          <p:cNvPr id="18" name="正方形/長方形 17">
            <a:extLst>
              <a:ext uri="{FF2B5EF4-FFF2-40B4-BE49-F238E27FC236}">
                <a16:creationId xmlns:a16="http://schemas.microsoft.com/office/drawing/2014/main" id="{E261DD05-7D95-4F57-9F32-380F038ED588}"/>
              </a:ext>
            </a:extLst>
          </p:cNvPr>
          <p:cNvSpPr/>
          <p:nvPr/>
        </p:nvSpPr>
        <p:spPr>
          <a:xfrm>
            <a:off x="4156407" y="6216402"/>
            <a:ext cx="2112940" cy="279603"/>
          </a:xfrm>
          <a:prstGeom prst="rect">
            <a:avLst/>
          </a:prstGeom>
        </p:spPr>
        <p:txBody>
          <a:bodyPr wrap="square" lIns="36000" tIns="72000" rIns="36000" bIns="36000">
            <a:noAutofit/>
          </a:bodyPr>
          <a:lstStyle/>
          <a:p>
            <a:pPr algn="ctr"/>
            <a:r>
              <a:rPr lang="ja-JP" altLang="en-US" sz="1100" b="1" dirty="0">
                <a:latin typeface="+mn-ea"/>
              </a:rPr>
              <a:t>睡眠に関する</a:t>
            </a:r>
            <a:r>
              <a:rPr lang="en-US" altLang="ja-JP" sz="1100" b="1" dirty="0">
                <a:latin typeface="+mn-ea"/>
              </a:rPr>
              <a:t>WEB</a:t>
            </a:r>
            <a:r>
              <a:rPr lang="ja-JP" altLang="en-US" sz="1100" b="1" dirty="0">
                <a:latin typeface="+mn-ea"/>
              </a:rPr>
              <a:t>啓発広告</a:t>
            </a:r>
          </a:p>
        </p:txBody>
      </p:sp>
    </p:spTree>
    <p:extLst>
      <p:ext uri="{BB962C8B-B14F-4D97-AF65-F5344CB8AC3E}">
        <p14:creationId xmlns:p14="http://schemas.microsoft.com/office/powerpoint/2010/main" val="430139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116193865"/>
              </p:ext>
            </p:extLst>
          </p:nvPr>
        </p:nvGraphicFramePr>
        <p:xfrm>
          <a:off x="489000" y="1544387"/>
          <a:ext cx="8928000" cy="29600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trike="noStrike" baseline="0" dirty="0">
                          <a:solidFill>
                            <a:schemeClr val="bg1"/>
                          </a:solidFill>
                          <a:latin typeface="+mn-ea"/>
                          <a:ea typeface="+mn-ea"/>
                        </a:rPr>
                        <a:t>課題・必要な取組み</a:t>
                      </a:r>
                      <a:endParaRPr kumimoji="1" lang="en-US" altLang="ja-JP" sz="1600" b="1" strike="noStrike"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休養・睡眠の充実</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■企業における働き方改革等のニーズの把握</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latin typeface="+mn-ea"/>
                          <a:ea typeface="+mn-ea"/>
                        </a:rPr>
                        <a:t>■</a:t>
                      </a:r>
                      <a:r>
                        <a:rPr kumimoji="1" lang="ja-JP" altLang="en-US" sz="1100" b="0" baseline="0" dirty="0">
                          <a:solidFill>
                            <a:schemeClr val="tx1"/>
                          </a:solidFill>
                          <a:latin typeface="+mn-ea"/>
                          <a:ea typeface="+mn-ea"/>
                        </a:rPr>
                        <a:t>「休養・睡眠」の重要性の浸透</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休養・睡眠の充実</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a:t>
                      </a:r>
                      <a:r>
                        <a:rPr kumimoji="1" lang="ja-JP" altLang="en-US" sz="1100" b="0" baseline="0" dirty="0">
                          <a:solidFill>
                            <a:schemeClr val="tx1"/>
                          </a:solidFill>
                          <a:latin typeface="+mn-ea"/>
                          <a:ea typeface="+mn-ea"/>
                        </a:rPr>
                        <a:t>「休養・睡眠」を含む「健活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」による啓発を実施</a:t>
                      </a:r>
                    </a:p>
                    <a:p>
                      <a:pPr marL="174625" indent="-174625">
                        <a:lnSpc>
                          <a:spcPct val="100000"/>
                        </a:lnSpc>
                      </a:pPr>
                      <a:r>
                        <a:rPr kumimoji="1" lang="ja-JP" altLang="en-US" sz="1100" b="0" baseline="0" dirty="0">
                          <a:solidFill>
                            <a:schemeClr val="tx1"/>
                          </a:solidFill>
                          <a:latin typeface="+mn-ea"/>
                          <a:ea typeface="+mn-ea"/>
                        </a:rPr>
                        <a:t>■研修等の実施を通じた、各学校における休養・睡眠の教育の充実</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■セミナーでは対象者や企業等のニーズに沿ったテーマを設定し、引き続き実施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■厚生労働省が作成した「健康づくりのための睡眠ガイド </a:t>
                      </a:r>
                      <a:r>
                        <a:rPr kumimoji="1" lang="en-US" altLang="ja-JP" sz="1100" b="0" baseline="0" dirty="0">
                          <a:solidFill>
                            <a:schemeClr val="tx1"/>
                          </a:solidFill>
                          <a:latin typeface="+mn-ea"/>
                          <a:ea typeface="+mn-ea"/>
                        </a:rPr>
                        <a:t>2023</a:t>
                      </a:r>
                      <a:r>
                        <a:rPr kumimoji="1" lang="ja-JP" altLang="en-US" sz="1100" b="0" baseline="0" dirty="0">
                          <a:solidFill>
                            <a:schemeClr val="tx1"/>
                          </a:solidFill>
                          <a:latin typeface="+mn-ea"/>
                          <a:ea typeface="+mn-ea"/>
                        </a:rPr>
                        <a:t>」を活用した啓発の実施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官民連携のオール大阪体制で、府民の睡眠習慣の改善促進に向けた取組みを実施</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5441009"/>
                  </a:ext>
                </a:extLst>
              </a:tr>
              <a:tr h="64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8</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中小企業労働環境向上促進事業（</a:t>
                      </a:r>
                      <a:r>
                        <a:rPr kumimoji="1" lang="en-US" altLang="ja-JP" sz="1100" b="0" baseline="0" dirty="0">
                          <a:solidFill>
                            <a:schemeClr val="tx1"/>
                          </a:solidFill>
                          <a:latin typeface="游ゴシック" panose="020B0400000000000000" pitchFamily="50" charset="-128"/>
                          <a:ea typeface="+mn-ea"/>
                        </a:rPr>
                        <a:t>1,150</a:t>
                      </a:r>
                      <a:r>
                        <a:rPr kumimoji="1" lang="ja-JP" altLang="en-US" sz="1100" b="0" baseline="0" dirty="0">
                          <a:solidFill>
                            <a:schemeClr val="tx1"/>
                          </a:solidFill>
                          <a:latin typeface="游ゴシック" panose="020B0400000000000000" pitchFamily="50" charset="-128"/>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aseline="0" dirty="0">
                          <a:solidFill>
                            <a:schemeClr val="tx1"/>
                          </a:solidFill>
                          <a:latin typeface="游ゴシック" panose="020B0400000000000000" pitchFamily="50" charset="-128"/>
                          <a:ea typeface="游ゴシック" panose="020B0400000000000000" pitchFamily="50" charset="-128"/>
                        </a:rPr>
                        <a:t>労働相談等事業費</a:t>
                      </a:r>
                      <a:r>
                        <a:rPr kumimoji="1" lang="ja-JP" altLang="en-US" sz="1100" baseline="0" dirty="0">
                          <a:solidFill>
                            <a:schemeClr val="tx1"/>
                          </a:solidFill>
                          <a:latin typeface="游ゴシック" panose="020B0400000000000000" pitchFamily="50" charset="-128"/>
                          <a:ea typeface="游ゴシック" panose="020B0400000000000000" pitchFamily="50" charset="-128"/>
                        </a:rPr>
                        <a:t>（</a:t>
                      </a:r>
                      <a:r>
                        <a:rPr kumimoji="1" lang="en-US" altLang="ja-JP" sz="1100" baseline="0" dirty="0">
                          <a:solidFill>
                            <a:schemeClr val="tx1"/>
                          </a:solidFill>
                          <a:latin typeface="游ゴシック" panose="020B0400000000000000" pitchFamily="50" charset="-128"/>
                          <a:ea typeface="游ゴシック" panose="020B0400000000000000" pitchFamily="50" charset="-128"/>
                        </a:rPr>
                        <a:t>47,554</a:t>
                      </a:r>
                      <a:r>
                        <a:rPr kumimoji="1" lang="ja-JP" altLang="en-US" sz="1100" baseline="0" dirty="0">
                          <a:solidFill>
                            <a:schemeClr val="tx1"/>
                          </a:solidFill>
                          <a:latin typeface="游ゴシック" panose="020B0400000000000000" pitchFamily="50" charset="-128"/>
                          <a:ea typeface="游ゴシック" panose="020B0400000000000000" pitchFamily="50" charset="-128"/>
                        </a:rPr>
                        <a:t>千円）</a:t>
                      </a:r>
                      <a:endParaRPr kumimoji="1" lang="en-US" altLang="ja-JP" sz="1100" baseline="0"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游ゴシック" panose="020B0400000000000000" pitchFamily="50" charset="-128"/>
                          <a:ea typeface="+mn-ea"/>
                        </a:rPr>
                        <a:t>若者等へのワークルール等啓発事業（</a:t>
                      </a:r>
                      <a:r>
                        <a:rPr kumimoji="1" lang="en-US" altLang="ja-JP" sz="1100" baseline="0" dirty="0">
                          <a:solidFill>
                            <a:schemeClr val="tx1"/>
                          </a:solidFill>
                          <a:latin typeface="游ゴシック" panose="020B0400000000000000" pitchFamily="50" charset="-128"/>
                          <a:ea typeface="+mn-ea"/>
                        </a:rPr>
                        <a:t>937</a:t>
                      </a:r>
                      <a:r>
                        <a:rPr kumimoji="1" lang="ja-JP" altLang="en-US" sz="1100" baseline="0" dirty="0">
                          <a:solidFill>
                            <a:schemeClr val="tx1"/>
                          </a:solidFill>
                          <a:latin typeface="游ゴシック" panose="020B0400000000000000" pitchFamily="50" charset="-128"/>
                          <a:ea typeface="+mn-ea"/>
                        </a:rPr>
                        <a:t>千円）</a:t>
                      </a:r>
                      <a:endParaRPr kumimoji="1" lang="en-US" altLang="ja-JP" sz="1100" baseline="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游ゴシック" panose="020B0400000000000000" pitchFamily="50" charset="-128"/>
                          <a:ea typeface="+mn-ea"/>
                        </a:rPr>
                        <a:t>健康づくり気運醸成事業（</a:t>
                      </a:r>
                      <a:r>
                        <a:rPr kumimoji="1" lang="en-US" altLang="ja-JP" sz="1100" baseline="0" dirty="0">
                          <a:solidFill>
                            <a:schemeClr val="tx1"/>
                          </a:solidFill>
                          <a:latin typeface="游ゴシック" panose="020B0400000000000000" pitchFamily="50" charset="-128"/>
                          <a:ea typeface="+mn-ea"/>
                        </a:rPr>
                        <a:t>4,307</a:t>
                      </a:r>
                      <a:r>
                        <a:rPr kumimoji="1" lang="ja-JP" altLang="en-US" sz="1100" baseline="0" dirty="0">
                          <a:solidFill>
                            <a:schemeClr val="tx1"/>
                          </a:solidFill>
                          <a:latin typeface="游ゴシック" panose="020B0400000000000000" pitchFamily="50" charset="-128"/>
                          <a:ea typeface="+mn-ea"/>
                        </a:rPr>
                        <a:t>千円）</a:t>
                      </a:r>
                      <a:r>
                        <a:rPr kumimoji="1" lang="en-US" altLang="ja-JP" sz="1100" baseline="0" dirty="0">
                          <a:solidFill>
                            <a:schemeClr val="tx1"/>
                          </a:solidFill>
                          <a:latin typeface="游ゴシック" panose="020B0400000000000000" pitchFamily="50" charset="-128"/>
                          <a:ea typeface="+mn-ea"/>
                        </a:rPr>
                        <a:t>【</a:t>
                      </a:r>
                      <a:r>
                        <a:rPr kumimoji="1" lang="ja-JP" altLang="en-US" sz="1100" baseline="0" dirty="0">
                          <a:solidFill>
                            <a:schemeClr val="tx1"/>
                          </a:solidFill>
                          <a:latin typeface="游ゴシック" panose="020B0400000000000000" pitchFamily="50" charset="-128"/>
                          <a:ea typeface="+mn-ea"/>
                        </a:rPr>
                        <a:t>減額</a:t>
                      </a:r>
                      <a:r>
                        <a:rPr kumimoji="1" lang="en-US" altLang="ja-JP" sz="1100" baseline="0" dirty="0">
                          <a:solidFill>
                            <a:schemeClr val="tx1"/>
                          </a:solidFill>
                          <a:latin typeface="游ゴシック" panose="020B0400000000000000" pitchFamily="50" charset="-128"/>
                          <a:ea typeface="+mn-ea"/>
                        </a:rPr>
                        <a:t>】</a:t>
                      </a:r>
                      <a:endParaRPr kumimoji="1" lang="ja-JP" altLang="en-US" sz="1100" baseline="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健活会議連携推進事業</a:t>
                      </a:r>
                      <a:r>
                        <a:rPr kumimoji="1" lang="ja-JP" altLang="en-US" sz="1100" b="0" baseline="0" dirty="0">
                          <a:solidFill>
                            <a:schemeClr val="tx1"/>
                          </a:solidFill>
                          <a:latin typeface="游ゴシック" panose="020B0400000000000000" pitchFamily="50" charset="-128"/>
                          <a:ea typeface="+mn-ea"/>
                        </a:rPr>
                        <a:t>（</a:t>
                      </a:r>
                      <a:r>
                        <a:rPr kumimoji="1" lang="en-US" altLang="ja-JP" sz="1100" b="0" baseline="0" dirty="0">
                          <a:solidFill>
                            <a:schemeClr val="tx1"/>
                          </a:solidFill>
                          <a:latin typeface="游ゴシック" panose="020B0400000000000000" pitchFamily="50" charset="-128"/>
                          <a:ea typeface="+mn-ea"/>
                        </a:rPr>
                        <a:t>7,890</a:t>
                      </a:r>
                      <a:r>
                        <a:rPr kumimoji="1" lang="ja-JP" altLang="en-US" sz="1100" b="0" baseline="0" dirty="0">
                          <a:solidFill>
                            <a:schemeClr val="tx1"/>
                          </a:solidFill>
                          <a:latin typeface="游ゴシック" panose="020B0400000000000000" pitchFamily="50" charset="-128"/>
                          <a:ea typeface="+mn-ea"/>
                        </a:rPr>
                        <a:t>千円）</a:t>
                      </a:r>
                      <a:endParaRPr kumimoji="1" lang="en-US" altLang="ja-JP" sz="1100" b="0" baseline="0" dirty="0">
                        <a:solidFill>
                          <a:schemeClr val="tx1"/>
                        </a:solidFill>
                        <a:latin typeface="游ゴシック" panose="020B0400000000000000" pitchFamily="50" charset="-128"/>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8456219"/>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26</a:t>
            </a:fld>
            <a:endParaRPr kumimoji="1" lang="ja-JP" altLang="en-US"/>
          </a:p>
        </p:txBody>
      </p:sp>
      <p:graphicFrame>
        <p:nvGraphicFramePr>
          <p:cNvPr id="3" name="表 2">
            <a:extLst>
              <a:ext uri="{FF2B5EF4-FFF2-40B4-BE49-F238E27FC236}">
                <a16:creationId xmlns:a16="http://schemas.microsoft.com/office/drawing/2014/main" id="{98A6ABAB-BC6A-4DCB-8EA4-BD2462028FD9}"/>
              </a:ext>
            </a:extLst>
          </p:cNvPr>
          <p:cNvGraphicFramePr>
            <a:graphicFrameLocks noGrp="1"/>
          </p:cNvGraphicFramePr>
          <p:nvPr>
            <p:extLst>
              <p:ext uri="{D42A27DB-BD31-4B8C-83A1-F6EECF244321}">
                <p14:modId xmlns:p14="http://schemas.microsoft.com/office/powerpoint/2010/main" val="1454602711"/>
              </p:ext>
            </p:extLst>
          </p:nvPr>
        </p:nvGraphicFramePr>
        <p:xfrm>
          <a:off x="489000" y="598187"/>
          <a:ext cx="8928000" cy="9462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067520509"/>
                    </a:ext>
                  </a:extLst>
                </a:gridCol>
                <a:gridCol w="7920000">
                  <a:extLst>
                    <a:ext uri="{9D8B030D-6E8A-4147-A177-3AD203B41FA5}">
                      <a16:colId xmlns:a16="http://schemas.microsoft.com/office/drawing/2014/main" val="72572273"/>
                    </a:ext>
                  </a:extLst>
                </a:gridCol>
              </a:tblGrid>
              <a:tr h="64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7</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中小企業労働環境向上促進事業（</a:t>
                      </a:r>
                      <a:r>
                        <a:rPr kumimoji="1" lang="en-US" altLang="ja-JP" sz="1100" b="0" baseline="0" dirty="0">
                          <a:solidFill>
                            <a:schemeClr val="tx1"/>
                          </a:solidFill>
                          <a:latin typeface="游ゴシック" panose="020B0400000000000000" pitchFamily="50" charset="-128"/>
                          <a:ea typeface="+mn-ea"/>
                        </a:rPr>
                        <a:t>666</a:t>
                      </a:r>
                      <a:r>
                        <a:rPr kumimoji="1" lang="ja-JP" altLang="en-US" sz="1100" b="0" baseline="0" dirty="0">
                          <a:solidFill>
                            <a:schemeClr val="tx1"/>
                          </a:solidFill>
                          <a:latin typeface="游ゴシック" panose="020B0400000000000000" pitchFamily="50" charset="-128"/>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労働相談等事業費（</a:t>
                      </a:r>
                      <a:r>
                        <a:rPr kumimoji="1" lang="en-US" altLang="ja-JP" sz="1100" b="0" baseline="0" dirty="0">
                          <a:solidFill>
                            <a:schemeClr val="tx1"/>
                          </a:solidFill>
                          <a:latin typeface="游ゴシック" panose="020B0400000000000000" pitchFamily="50" charset="-128"/>
                          <a:ea typeface="+mn-ea"/>
                        </a:rPr>
                        <a:t>46,928</a:t>
                      </a:r>
                      <a:r>
                        <a:rPr kumimoji="1" lang="ja-JP" altLang="en-US" sz="1100" b="0" baseline="0" dirty="0">
                          <a:solidFill>
                            <a:schemeClr val="tx1"/>
                          </a:solidFill>
                          <a:latin typeface="游ゴシック" panose="020B0400000000000000" pitchFamily="50" charset="-128"/>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若者等へのワークルール等啓発事業（</a:t>
                      </a:r>
                      <a:r>
                        <a:rPr kumimoji="1" lang="en-US" altLang="ja-JP" sz="1100" b="0" baseline="0" dirty="0">
                          <a:solidFill>
                            <a:schemeClr val="tx1"/>
                          </a:solidFill>
                          <a:latin typeface="游ゴシック" panose="020B0400000000000000" pitchFamily="50" charset="-128"/>
                          <a:ea typeface="+mn-ea"/>
                        </a:rPr>
                        <a:t>669</a:t>
                      </a:r>
                      <a:r>
                        <a:rPr kumimoji="1" lang="ja-JP" altLang="en-US" sz="1100" b="0" baseline="0" dirty="0">
                          <a:solidFill>
                            <a:schemeClr val="tx1"/>
                          </a:solidFill>
                          <a:latin typeface="游ゴシック" panose="020B0400000000000000" pitchFamily="50" charset="-128"/>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健康づくり気運醸成事業（</a:t>
                      </a:r>
                      <a:r>
                        <a:rPr kumimoji="1" lang="en-US" altLang="ja-JP" sz="1100" b="0" baseline="0" dirty="0">
                          <a:solidFill>
                            <a:schemeClr val="tx1"/>
                          </a:solidFill>
                          <a:latin typeface="游ゴシック" panose="020B0400000000000000" pitchFamily="50" charset="-128"/>
                          <a:ea typeface="+mn-ea"/>
                        </a:rPr>
                        <a:t>14,307</a:t>
                      </a:r>
                      <a:r>
                        <a:rPr kumimoji="1" lang="ja-JP" altLang="en-US" sz="1100" b="0" baseline="0" dirty="0">
                          <a:solidFill>
                            <a:schemeClr val="tx1"/>
                          </a:solidFill>
                          <a:latin typeface="游ゴシック" panose="020B0400000000000000" pitchFamily="50" charset="-128"/>
                          <a:ea typeface="+mn-ea"/>
                        </a:rPr>
                        <a:t>千円）</a:t>
                      </a:r>
                      <a:endParaRPr kumimoji="1" lang="en-US" altLang="ja-JP" sz="1100" b="0" baseline="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健活会議連携推進事業</a:t>
                      </a:r>
                      <a:r>
                        <a:rPr kumimoji="1" lang="ja-JP" altLang="en-US" sz="1100" b="0" baseline="0" dirty="0">
                          <a:solidFill>
                            <a:schemeClr val="tx1"/>
                          </a:solidFill>
                          <a:latin typeface="游ゴシック" panose="020B0400000000000000" pitchFamily="50" charset="-128"/>
                          <a:ea typeface="+mn-ea"/>
                        </a:rPr>
                        <a:t>（</a:t>
                      </a:r>
                      <a:r>
                        <a:rPr kumimoji="1" lang="en-US" altLang="ja-JP" sz="1100" b="0" baseline="0" dirty="0">
                          <a:solidFill>
                            <a:schemeClr val="tx1"/>
                          </a:solidFill>
                          <a:latin typeface="游ゴシック" panose="020B0400000000000000" pitchFamily="50" charset="-128"/>
                          <a:ea typeface="+mn-ea"/>
                        </a:rPr>
                        <a:t>7,890</a:t>
                      </a:r>
                      <a:r>
                        <a:rPr kumimoji="1" lang="ja-JP" altLang="en-US" sz="1100" b="0" baseline="0" dirty="0">
                          <a:solidFill>
                            <a:schemeClr val="tx1"/>
                          </a:solidFill>
                          <a:latin typeface="游ゴシック" panose="020B0400000000000000" pitchFamily="50" charset="-128"/>
                          <a:ea typeface="+mn-ea"/>
                        </a:rPr>
                        <a:t>千円）</a:t>
                      </a:r>
                      <a:endParaRPr kumimoji="1" lang="en-US" altLang="ja-JP" sz="1100" b="0" baseline="0" dirty="0">
                        <a:solidFill>
                          <a:schemeClr val="tx1"/>
                        </a:solidFill>
                        <a:latin typeface="游ゴシック" panose="020B0400000000000000" pitchFamily="50" charset="-128"/>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676935"/>
                  </a:ext>
                </a:extLst>
              </a:tr>
            </a:tbl>
          </a:graphicData>
        </a:graphic>
      </p:graphicFrame>
    </p:spTree>
    <p:extLst>
      <p:ext uri="{BB962C8B-B14F-4D97-AF65-F5344CB8AC3E}">
        <p14:creationId xmlns:p14="http://schemas.microsoft.com/office/powerpoint/2010/main" val="2304686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3296" y="861196"/>
            <a:ext cx="9370979" cy="59227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1</a:t>
            </a:r>
            <a:r>
              <a:rPr kumimoji="1" lang="ja-JP" altLang="en-US" sz="2000" b="1" dirty="0">
                <a:solidFill>
                  <a:schemeClr val="tx1"/>
                </a:solidFill>
                <a:latin typeface="Meiryo UI" panose="020B0604030504040204" pitchFamily="50" charset="-128"/>
                <a:ea typeface="Meiryo UI" panose="020B0604030504040204" pitchFamily="50" charset="-128"/>
              </a:rPr>
              <a:t>　生活習慣病の予防</a:t>
            </a:r>
          </a:p>
        </p:txBody>
      </p:sp>
      <p:sp>
        <p:nvSpPr>
          <p:cNvPr id="15" name="正方形/長方形 14"/>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a:t>
            </a:r>
            <a:r>
              <a:rPr kumimoji="1" lang="en-US" altLang="ja-JP" sz="2000" b="1" dirty="0">
                <a:ln w="0"/>
                <a:solidFill>
                  <a:schemeClr val="bg1"/>
                </a:solidFill>
                <a:effectLst>
                  <a:outerShdw blurRad="38100" dist="19050" dir="2700000" algn="tl" rotWithShape="0">
                    <a:schemeClr val="dk1">
                      <a:alpha val="40000"/>
                    </a:schemeClr>
                  </a:outerShdw>
                </a:effectLst>
              </a:rPr>
              <a:t>4</a:t>
            </a:r>
            <a:r>
              <a:rPr kumimoji="1" lang="ja-JP" altLang="en-US" sz="2000" b="1" dirty="0">
                <a:ln w="0"/>
                <a:solidFill>
                  <a:schemeClr val="bg1"/>
                </a:solidFill>
                <a:effectLst>
                  <a:outerShdw blurRad="38100" dist="19050" dir="2700000" algn="tl" rotWithShape="0">
                    <a:schemeClr val="dk1">
                      <a:alpha val="40000"/>
                    </a:schemeClr>
                  </a:outerShdw>
                </a:effectLst>
              </a:rPr>
              <a:t>）飲酒　</a:t>
            </a:r>
            <a:r>
              <a:rPr kumimoji="1" lang="ja-JP" altLang="en-US" sz="1600" b="1" dirty="0">
                <a:solidFill>
                  <a:schemeClr val="bg1"/>
                </a:solidFill>
              </a:rPr>
              <a:t>計画 </a:t>
            </a:r>
            <a:r>
              <a:rPr kumimoji="1" lang="en-US" altLang="ja-JP" sz="1600" b="1" dirty="0">
                <a:solidFill>
                  <a:schemeClr val="bg1"/>
                </a:solidFill>
              </a:rPr>
              <a:t>P.76-77</a:t>
            </a:r>
          </a:p>
        </p:txBody>
      </p:sp>
      <p:sp>
        <p:nvSpPr>
          <p:cNvPr id="17" name="正方形/長方形 16"/>
          <p:cNvSpPr/>
          <p:nvPr/>
        </p:nvSpPr>
        <p:spPr>
          <a:xfrm>
            <a:off x="357908" y="2012103"/>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府民の行動目標</a:t>
            </a:r>
            <a:r>
              <a:rPr lang="en-US" altLang="ja-JP" sz="1600" b="1" dirty="0">
                <a:latin typeface="+mn-ea"/>
              </a:rPr>
              <a:t>】</a:t>
            </a:r>
            <a:endParaRPr lang="ja-JP" altLang="en-US" sz="1600" b="1" dirty="0">
              <a:latin typeface="+mn-ea"/>
            </a:endParaRPr>
          </a:p>
        </p:txBody>
      </p:sp>
      <p:sp>
        <p:nvSpPr>
          <p:cNvPr id="18" name="正方形/長方形 17"/>
          <p:cNvSpPr/>
          <p:nvPr/>
        </p:nvSpPr>
        <p:spPr>
          <a:xfrm>
            <a:off x="404091" y="2255575"/>
            <a:ext cx="8856000" cy="917998"/>
          </a:xfrm>
          <a:prstGeom prst="rect">
            <a:avLst/>
          </a:prstGeom>
        </p:spPr>
        <p:txBody>
          <a:bodyPr wrap="square" lIns="36000" tIns="72000" rIns="36000" bIns="36000">
            <a:noAutofit/>
          </a:bodyPr>
          <a:lstStyle/>
          <a:p>
            <a:r>
              <a:rPr lang="ja-JP" altLang="en-US" sz="1200" b="1" dirty="0">
                <a:latin typeface="+mn-ea"/>
              </a:rPr>
              <a:t>▽飲酒をする場合には、年齢、性別、持病等によって、飲酒が及ぼす身体への影響が異なることを理解し、健康に配慮した飲酒　</a:t>
            </a:r>
            <a:endParaRPr lang="en-US" altLang="ja-JP" sz="1200" b="1" dirty="0">
              <a:latin typeface="+mn-ea"/>
            </a:endParaRPr>
          </a:p>
          <a:p>
            <a:r>
              <a:rPr lang="ja-JP" altLang="en-US" sz="1200" b="1" dirty="0">
                <a:latin typeface="+mn-ea"/>
              </a:rPr>
              <a:t>　を実践します。</a:t>
            </a:r>
            <a:endParaRPr lang="en-US" altLang="ja-JP" sz="1200" b="1" dirty="0">
              <a:latin typeface="+mn-ea"/>
            </a:endParaRPr>
          </a:p>
          <a:p>
            <a:r>
              <a:rPr lang="ja-JP" altLang="en-US" sz="1200" b="1" dirty="0">
                <a:latin typeface="+mn-ea"/>
              </a:rPr>
              <a:t>▽妊婦の飲酒が胎児に及ぼす影響を理解し、妊娠中や妊娠の可能性がある場合は、飲酒をしません。</a:t>
            </a:r>
            <a:endParaRPr lang="en-US" altLang="ja-JP" sz="1200" b="1" dirty="0">
              <a:latin typeface="+mn-ea"/>
            </a:endParaRPr>
          </a:p>
          <a:p>
            <a:r>
              <a:rPr lang="ja-JP" altLang="en-US" sz="1200" b="1" dirty="0">
                <a:latin typeface="+mn-ea"/>
              </a:rPr>
              <a:t>▽</a:t>
            </a:r>
            <a:r>
              <a:rPr lang="en-US" altLang="ja-JP" sz="1200" b="1" dirty="0">
                <a:latin typeface="+mn-ea"/>
              </a:rPr>
              <a:t>20</a:t>
            </a:r>
            <a:r>
              <a:rPr lang="ja-JP" altLang="en-US" sz="1200" b="1" dirty="0">
                <a:latin typeface="+mn-ea"/>
              </a:rPr>
              <a:t>歳未満の者・妊婦の飲酒を看過せず、注意を促します。</a:t>
            </a:r>
          </a:p>
        </p:txBody>
      </p:sp>
      <p:sp>
        <p:nvSpPr>
          <p:cNvPr id="24" name="正方形/長方形 23"/>
          <p:cNvSpPr/>
          <p:nvPr/>
        </p:nvSpPr>
        <p:spPr>
          <a:xfrm>
            <a:off x="311725" y="3064731"/>
            <a:ext cx="3286183"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行政等が取り組む数値目標</a:t>
            </a:r>
            <a:r>
              <a:rPr lang="en-US" altLang="ja-JP" sz="1600" b="1" dirty="0">
                <a:latin typeface="+mn-ea"/>
              </a:rPr>
              <a:t>】</a:t>
            </a:r>
            <a:endParaRPr lang="ja-JP" altLang="en-US" sz="1600" b="1" dirty="0">
              <a:latin typeface="+mn-ea"/>
            </a:endParaRPr>
          </a:p>
        </p:txBody>
      </p:sp>
      <p:graphicFrame>
        <p:nvGraphicFramePr>
          <p:cNvPr id="25" name="表 24"/>
          <p:cNvGraphicFramePr>
            <a:graphicFrameLocks noGrp="1"/>
          </p:cNvGraphicFramePr>
          <p:nvPr>
            <p:extLst>
              <p:ext uri="{D42A27DB-BD31-4B8C-83A1-F6EECF244321}">
                <p14:modId xmlns:p14="http://schemas.microsoft.com/office/powerpoint/2010/main" val="3749716541"/>
              </p:ext>
            </p:extLst>
          </p:nvPr>
        </p:nvGraphicFramePr>
        <p:xfrm>
          <a:off x="498784" y="3529372"/>
          <a:ext cx="8930966" cy="1995862"/>
        </p:xfrm>
        <a:graphic>
          <a:graphicData uri="http://schemas.openxmlformats.org/drawingml/2006/table">
            <a:tbl>
              <a:tblPr firstRow="1" firstCol="1" bandRow="1">
                <a:tableStyleId>{5C22544A-7EE6-4342-B048-85BDC9FD1C3A}</a:tableStyleId>
              </a:tblPr>
              <a:tblGrid>
                <a:gridCol w="507416">
                  <a:extLst>
                    <a:ext uri="{9D8B030D-6E8A-4147-A177-3AD203B41FA5}">
                      <a16:colId xmlns:a16="http://schemas.microsoft.com/office/drawing/2014/main" val="20000"/>
                    </a:ext>
                  </a:extLst>
                </a:gridCol>
                <a:gridCol w="4467075">
                  <a:extLst>
                    <a:ext uri="{9D8B030D-6E8A-4147-A177-3AD203B41FA5}">
                      <a16:colId xmlns:a16="http://schemas.microsoft.com/office/drawing/2014/main" val="20001"/>
                    </a:ext>
                  </a:extLst>
                </a:gridCol>
                <a:gridCol w="1134472">
                  <a:extLst>
                    <a:ext uri="{9D8B030D-6E8A-4147-A177-3AD203B41FA5}">
                      <a16:colId xmlns:a16="http://schemas.microsoft.com/office/drawing/2014/main" val="20002"/>
                    </a:ext>
                  </a:extLst>
                </a:gridCol>
                <a:gridCol w="1546633">
                  <a:extLst>
                    <a:ext uri="{9D8B030D-6E8A-4147-A177-3AD203B41FA5}">
                      <a16:colId xmlns:a16="http://schemas.microsoft.com/office/drawing/2014/main" val="914633299"/>
                    </a:ext>
                  </a:extLst>
                </a:gridCol>
                <a:gridCol w="1275370">
                  <a:extLst>
                    <a:ext uri="{9D8B030D-6E8A-4147-A177-3AD203B41FA5}">
                      <a16:colId xmlns:a16="http://schemas.microsoft.com/office/drawing/2014/main" val="20003"/>
                    </a:ext>
                  </a:extLst>
                </a:gridCol>
              </a:tblGrid>
              <a:tr h="503197">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497555">
                <a:tc rowSpan="2">
                  <a:txBody>
                    <a:bodyPr/>
                    <a:lstStyle/>
                    <a:p>
                      <a:pPr algn="ctr" fontAlgn="auto">
                        <a:lnSpc>
                          <a:spcPts val="1600"/>
                        </a:lnSpc>
                        <a:spcAft>
                          <a:spcPts val="0"/>
                        </a:spcAft>
                      </a:pPr>
                      <a:r>
                        <a:rPr lang="en-US" altLang="ja-JP" sz="1400" dirty="0">
                          <a:solidFill>
                            <a:schemeClr val="bg1"/>
                          </a:solidFill>
                          <a:effectLst/>
                          <a:latin typeface="+mn-ea"/>
                          <a:ea typeface="+mn-ea"/>
                          <a:cs typeface="HG丸ｺﾞｼｯｸM-PRO"/>
                        </a:rPr>
                        <a:t>12</a:t>
                      </a:r>
                      <a:endParaRPr lang="ja-JP" sz="14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l" fontAlgn="auto">
                        <a:lnSpc>
                          <a:spcPts val="1600"/>
                        </a:lnSpc>
                        <a:spcAft>
                          <a:spcPts val="0"/>
                        </a:spcAft>
                      </a:pPr>
                      <a:r>
                        <a:rPr lang="ja-JP" altLang="en-US" sz="1050" b="1" dirty="0">
                          <a:solidFill>
                            <a:schemeClr val="tx1"/>
                          </a:solidFill>
                          <a:effectLst/>
                          <a:latin typeface="+mn-ea"/>
                          <a:ea typeface="+mn-ea"/>
                        </a:rPr>
                        <a:t>生活習慣病のリスクを高める量を飲酒している者の割合の減少（男性）</a:t>
                      </a:r>
                      <a:endParaRPr lang="en-US" altLang="ja-JP" sz="1050" b="1" dirty="0">
                        <a:solidFill>
                          <a:schemeClr val="tx1"/>
                        </a:solidFill>
                        <a:effectLst/>
                        <a:latin typeface="+mn-ea"/>
                        <a:ea typeface="+mn-ea"/>
                      </a:endParaRPr>
                    </a:p>
                    <a:p>
                      <a:pPr algn="l" fontAlgn="auto">
                        <a:lnSpc>
                          <a:spcPts val="1600"/>
                        </a:lnSpc>
                        <a:spcAft>
                          <a:spcPts val="0"/>
                        </a:spcAft>
                      </a:pPr>
                      <a:r>
                        <a:rPr lang="en-US" altLang="ja-JP" sz="1050" b="1" dirty="0">
                          <a:solidFill>
                            <a:schemeClr val="tx1"/>
                          </a:solidFill>
                          <a:effectLst/>
                          <a:latin typeface="+mn-ea"/>
                          <a:ea typeface="+mn-ea"/>
                        </a:rPr>
                        <a:t>【</a:t>
                      </a:r>
                      <a:r>
                        <a:rPr lang="ja-JP" altLang="en-US" sz="1050" b="1" dirty="0">
                          <a:solidFill>
                            <a:schemeClr val="tx1"/>
                          </a:solidFill>
                          <a:effectLst/>
                          <a:latin typeface="+mn-ea"/>
                          <a:ea typeface="+mn-ea"/>
                        </a:rPr>
                        <a:t>大阪府健康づくり実態調査</a:t>
                      </a:r>
                      <a:r>
                        <a:rPr lang="en-US" altLang="ja-JP" sz="1050" b="1" dirty="0">
                          <a:solidFill>
                            <a:schemeClr val="tx1"/>
                          </a:solidFill>
                          <a:effectLst/>
                          <a:latin typeface="+mn-ea"/>
                          <a:ea typeface="+mn-ea"/>
                        </a:rPr>
                        <a:t>】</a:t>
                      </a:r>
                      <a:endParaRPr lang="ja-JP" altLang="en-US" sz="105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50" b="1" dirty="0">
                          <a:solidFill>
                            <a:schemeClr val="tx1"/>
                          </a:solidFill>
                          <a:effectLst/>
                          <a:latin typeface="+mn-ea"/>
                          <a:ea typeface="+mn-ea"/>
                        </a:rPr>
                        <a:t>13.6%</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sz="105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1" dirty="0">
                          <a:solidFill>
                            <a:schemeClr val="tx1"/>
                          </a:solidFill>
                          <a:effectLst/>
                          <a:latin typeface="+mn-ea"/>
                          <a:ea typeface="+mn-ea"/>
                        </a:rPr>
                        <a:t>13.0%</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R7</a:t>
                      </a:r>
                      <a:r>
                        <a:rPr lang="ja-JP" altLang="en-US" sz="1050" b="1" dirty="0">
                          <a:solidFill>
                            <a:schemeClr val="tx1"/>
                          </a:solidFill>
                          <a:effectLst/>
                          <a:latin typeface="+mn-ea"/>
                          <a:ea typeface="+mn-ea"/>
                        </a:rPr>
                        <a:t>）</a:t>
                      </a:r>
                      <a:r>
                        <a:rPr lang="ja-JP" altLang="en-US" sz="1050" b="0" dirty="0">
                          <a:solidFill>
                            <a:schemeClr val="tx1"/>
                          </a:solidFill>
                          <a:effectLst/>
                          <a:latin typeface="+mn-ea"/>
                          <a:ea typeface="+mn-ea"/>
                        </a:rPr>
                        <a:t>［○］</a:t>
                      </a:r>
                      <a:endParaRPr lang="ja-JP" altLang="ja-JP" sz="1050" b="0"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50" b="1" dirty="0">
                          <a:solidFill>
                            <a:schemeClr val="tx1"/>
                          </a:solidFill>
                          <a:effectLst/>
                          <a:latin typeface="+mn-ea"/>
                          <a:ea typeface="+mn-ea"/>
                        </a:rPr>
                        <a:t>13.0%</a:t>
                      </a:r>
                      <a:endParaRPr lang="ja-JP" sz="105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7555">
                <a:tc vMerge="1">
                  <a:txBody>
                    <a:bodyPr/>
                    <a:lstStyle/>
                    <a:p>
                      <a:endParaRPr kumimoji="1" lang="ja-JP" altLang="en-US"/>
                    </a:p>
                  </a:txBody>
                  <a:tcPr/>
                </a:tc>
                <a:tc>
                  <a:txBody>
                    <a:bodyPr/>
                    <a:lstStyle/>
                    <a:p>
                      <a:pPr algn="l" fontAlgn="auto">
                        <a:lnSpc>
                          <a:spcPts val="1600"/>
                        </a:lnSpc>
                        <a:spcAft>
                          <a:spcPts val="0"/>
                        </a:spcAft>
                      </a:pPr>
                      <a:r>
                        <a:rPr lang="ja-JP" altLang="en-US" sz="1050" b="1" dirty="0">
                          <a:solidFill>
                            <a:schemeClr val="tx1"/>
                          </a:solidFill>
                          <a:effectLst/>
                          <a:latin typeface="+mn-ea"/>
                          <a:ea typeface="+mn-ea"/>
                        </a:rPr>
                        <a:t>生活習慣病のリスクを高める量を飲酒している者の割合の減少（女性）</a:t>
                      </a:r>
                      <a:endParaRPr lang="en-US" altLang="ja-JP" sz="1050" b="1" dirty="0">
                        <a:solidFill>
                          <a:schemeClr val="tx1"/>
                        </a:solidFill>
                        <a:effectLst/>
                        <a:latin typeface="+mn-ea"/>
                        <a:ea typeface="+mn-ea"/>
                      </a:endParaRPr>
                    </a:p>
                    <a:p>
                      <a:pPr algn="l" fontAlgn="auto">
                        <a:lnSpc>
                          <a:spcPts val="1600"/>
                        </a:lnSpc>
                        <a:spcAft>
                          <a:spcPts val="0"/>
                        </a:spcAft>
                      </a:pPr>
                      <a:r>
                        <a:rPr lang="en-US" altLang="ja-JP" sz="1050" b="1" dirty="0">
                          <a:solidFill>
                            <a:schemeClr val="tx1"/>
                          </a:solidFill>
                          <a:effectLst/>
                          <a:latin typeface="+mn-ea"/>
                          <a:ea typeface="+mn-ea"/>
                        </a:rPr>
                        <a:t>【</a:t>
                      </a:r>
                      <a:r>
                        <a:rPr lang="ja-JP" altLang="en-US" sz="1050" b="1" dirty="0">
                          <a:solidFill>
                            <a:schemeClr val="tx1"/>
                          </a:solidFill>
                          <a:effectLst/>
                          <a:latin typeface="+mn-ea"/>
                          <a:ea typeface="+mn-ea"/>
                        </a:rPr>
                        <a:t>大阪府健康づくり実態調査</a:t>
                      </a:r>
                      <a:r>
                        <a:rPr lang="en-US" altLang="ja-JP" sz="1050" b="1" dirty="0">
                          <a:solidFill>
                            <a:schemeClr val="tx1"/>
                          </a:solidFill>
                          <a:effectLst/>
                          <a:latin typeface="+mn-ea"/>
                          <a:ea typeface="+mn-ea"/>
                        </a:rPr>
                        <a:t>】</a:t>
                      </a:r>
                      <a:endParaRPr lang="ja-JP" altLang="en-US" sz="105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auto">
                        <a:lnSpc>
                          <a:spcPts val="1600"/>
                        </a:lnSpc>
                        <a:spcAft>
                          <a:spcPts val="0"/>
                        </a:spcAft>
                      </a:pPr>
                      <a:r>
                        <a:rPr lang="en-US" altLang="ja-JP" sz="1050" b="1" dirty="0">
                          <a:solidFill>
                            <a:schemeClr val="tx1"/>
                          </a:solidFill>
                          <a:effectLst/>
                          <a:latin typeface="+mn-ea"/>
                          <a:ea typeface="+mn-ea"/>
                        </a:rPr>
                        <a:t>9.6%</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altLang="ja-JP" sz="105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1" dirty="0">
                          <a:solidFill>
                            <a:schemeClr val="tx1"/>
                          </a:solidFill>
                          <a:effectLst/>
                          <a:latin typeface="+mn-ea"/>
                          <a:ea typeface="+mn-ea"/>
                        </a:rPr>
                        <a:t>10.6%</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R7</a:t>
                      </a:r>
                      <a:r>
                        <a:rPr lang="ja-JP" altLang="en-US" sz="1050" b="1" dirty="0">
                          <a:solidFill>
                            <a:schemeClr val="tx1"/>
                          </a:solidFill>
                          <a:effectLst/>
                          <a:latin typeface="+mn-ea"/>
                          <a:ea typeface="+mn-ea"/>
                        </a:rPr>
                        <a:t>）</a:t>
                      </a:r>
                      <a:r>
                        <a:rPr lang="ja-JP" altLang="en-US" sz="1050" b="0" dirty="0">
                          <a:solidFill>
                            <a:schemeClr val="tx1"/>
                          </a:solidFill>
                          <a:effectLst/>
                          <a:latin typeface="+mn-ea"/>
                          <a:ea typeface="+mn-ea"/>
                        </a:rPr>
                        <a:t>［△］</a:t>
                      </a:r>
                      <a:endParaRPr lang="ja-JP" altLang="ja-JP" sz="1050" b="0"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b="1" dirty="0">
                          <a:solidFill>
                            <a:schemeClr val="tx1"/>
                          </a:solidFill>
                          <a:effectLst/>
                          <a:latin typeface="+mn-ea"/>
                          <a:ea typeface="+mn-ea"/>
                        </a:rPr>
                        <a:t>6.4%</a:t>
                      </a:r>
                      <a:endParaRPr kumimoji="1" lang="ja-JP" altLang="en-US" sz="1050" dirty="0">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324913"/>
                  </a:ext>
                </a:extLst>
              </a:tr>
              <a:tr h="497555">
                <a:tc>
                  <a:txBody>
                    <a:bodyPr/>
                    <a:lstStyle/>
                    <a:p>
                      <a:pPr algn="ctr"/>
                      <a:r>
                        <a:rPr kumimoji="1" lang="en-US" altLang="ja-JP" sz="1400" dirty="0"/>
                        <a:t>13</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050" b="1" dirty="0">
                          <a:solidFill>
                            <a:schemeClr val="tx1"/>
                          </a:solidFill>
                          <a:effectLst/>
                          <a:latin typeface="+mn-ea"/>
                          <a:ea typeface="+mn-ea"/>
                        </a:rPr>
                        <a:t>妊婦の飲酒割合の減少</a:t>
                      </a:r>
                      <a:endParaRPr lang="en-US" altLang="ja-JP" sz="1050" b="1" dirty="0">
                        <a:solidFill>
                          <a:schemeClr val="tx1"/>
                        </a:solidFill>
                        <a:effectLst/>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lang="en-US" altLang="ja-JP" sz="1050" b="1" dirty="0">
                          <a:solidFill>
                            <a:schemeClr val="tx1"/>
                          </a:solidFill>
                          <a:effectLst/>
                          <a:latin typeface="+mn-ea"/>
                          <a:ea typeface="+mn-ea"/>
                        </a:rPr>
                        <a:t>【</a:t>
                      </a:r>
                      <a:r>
                        <a:rPr lang="ja-JP" altLang="en-US" sz="1050" b="1" dirty="0">
                          <a:solidFill>
                            <a:schemeClr val="tx1"/>
                          </a:solidFill>
                          <a:effectLst/>
                          <a:latin typeface="+mn-ea"/>
                          <a:ea typeface="+mn-ea"/>
                        </a:rPr>
                        <a:t>厚生労働省母子保健課調査</a:t>
                      </a:r>
                      <a:r>
                        <a:rPr lang="en-US" altLang="ja-JP" sz="1050" b="1" dirty="0">
                          <a:solidFill>
                            <a:schemeClr val="tx1"/>
                          </a:solidFill>
                          <a:effectLst/>
                          <a:latin typeface="+mn-ea"/>
                          <a:ea typeface="+mn-ea"/>
                        </a:rPr>
                        <a:t>】</a:t>
                      </a:r>
                      <a:endParaRPr lang="ja-JP" altLang="en-US" sz="105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b="1" dirty="0">
                          <a:solidFill>
                            <a:schemeClr val="tx1"/>
                          </a:solidFill>
                          <a:effectLst/>
                          <a:latin typeface="+mn-ea"/>
                          <a:ea typeface="+mn-ea"/>
                        </a:rPr>
                        <a:t>2.5%</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R3</a:t>
                      </a:r>
                      <a:r>
                        <a:rPr lang="ja-JP" altLang="en-US" sz="1050" b="1" dirty="0">
                          <a:solidFill>
                            <a:schemeClr val="tx1"/>
                          </a:solidFill>
                          <a:effectLst/>
                          <a:latin typeface="+mn-ea"/>
                          <a:ea typeface="+mn-ea"/>
                        </a:rPr>
                        <a:t>）</a:t>
                      </a:r>
                      <a:endParaRPr lang="ja-JP" altLang="ja-JP" sz="105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b="1" dirty="0">
                          <a:solidFill>
                            <a:schemeClr val="tx1"/>
                          </a:solidFill>
                          <a:effectLst/>
                          <a:latin typeface="+mn-ea"/>
                          <a:ea typeface="+mn-ea"/>
                        </a:rPr>
                        <a:t>2.5%</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R5</a:t>
                      </a:r>
                      <a:r>
                        <a:rPr lang="ja-JP" altLang="en-US" sz="1050" b="1" dirty="0">
                          <a:solidFill>
                            <a:schemeClr val="tx1"/>
                          </a:solidFill>
                          <a:effectLst/>
                          <a:latin typeface="+mn-ea"/>
                          <a:ea typeface="+mn-ea"/>
                        </a:rPr>
                        <a:t>）</a:t>
                      </a:r>
                      <a:r>
                        <a:rPr lang="ja-JP" altLang="en-US" sz="1050" b="0" dirty="0">
                          <a:solidFill>
                            <a:schemeClr val="tx1"/>
                          </a:solidFill>
                          <a:effectLst/>
                          <a:latin typeface="+mn-ea"/>
                          <a:ea typeface="+mn-ea"/>
                        </a:rPr>
                        <a:t>［△］</a:t>
                      </a:r>
                      <a:endParaRPr lang="ja-JP" altLang="ja-JP" sz="1050" b="0"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b="1" dirty="0">
                          <a:latin typeface="+mn-ea"/>
                          <a:ea typeface="+mn-ea"/>
                        </a:rPr>
                        <a:t>0</a:t>
                      </a:r>
                      <a:r>
                        <a:rPr kumimoji="1" lang="ja-JP" altLang="en-US" sz="1050" b="1" dirty="0">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4684014"/>
                  </a:ext>
                </a:extLst>
              </a:tr>
            </a:tbl>
          </a:graphicData>
        </a:graphic>
      </p:graphicFrame>
      <p:sp>
        <p:nvSpPr>
          <p:cNvPr id="14" name="角丸四角形 13"/>
          <p:cNvSpPr/>
          <p:nvPr/>
        </p:nvSpPr>
        <p:spPr>
          <a:xfrm>
            <a:off x="357908" y="1980763"/>
            <a:ext cx="9144001" cy="3636294"/>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9" name="角丸四角形 18"/>
          <p:cNvSpPr/>
          <p:nvPr/>
        </p:nvSpPr>
        <p:spPr>
          <a:xfrm>
            <a:off x="357909" y="133276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0" name="角丸四角形 19"/>
          <p:cNvSpPr/>
          <p:nvPr/>
        </p:nvSpPr>
        <p:spPr>
          <a:xfrm>
            <a:off x="2445909" y="133276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生活習慣病のリスクを高める飲酒を減らします</a:t>
            </a:r>
          </a:p>
          <a:p>
            <a:pPr algn="ctr">
              <a:lnSpc>
                <a:spcPts val="2000"/>
              </a:lnSpc>
            </a:pPr>
            <a:r>
              <a:rPr kumimoji="1" lang="ja-JP" altLang="en-US" sz="1600" b="1" dirty="0">
                <a:solidFill>
                  <a:schemeClr val="tx1"/>
                </a:solidFill>
              </a:rPr>
              <a:t>～お酒の飲み過ぎに注意しましょう～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27</a:t>
            </a:fld>
            <a:endParaRPr kumimoji="1" lang="ja-JP" altLang="en-US"/>
          </a:p>
        </p:txBody>
      </p:sp>
      <p:pic>
        <p:nvPicPr>
          <p:cNvPr id="21" name="図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19">
            <a:extLst>
              <a:ext uri="{FF2B5EF4-FFF2-40B4-BE49-F238E27FC236}">
                <a16:creationId xmlns:a16="http://schemas.microsoft.com/office/drawing/2014/main" id="{48284F37-3024-4162-BCDE-F20204F06DB9}"/>
              </a:ext>
            </a:extLst>
          </p:cNvPr>
          <p:cNvSpPr/>
          <p:nvPr/>
        </p:nvSpPr>
        <p:spPr>
          <a:xfrm>
            <a:off x="357908" y="5667943"/>
            <a:ext cx="1080000" cy="998892"/>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（計画策定時）</a:t>
            </a:r>
            <a:endPar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角丸四角形 20">
            <a:extLst>
              <a:ext uri="{FF2B5EF4-FFF2-40B4-BE49-F238E27FC236}">
                <a16:creationId xmlns:a16="http://schemas.microsoft.com/office/drawing/2014/main" id="{131D18E8-0D7E-4E9F-806F-A0B2AF718335}"/>
              </a:ext>
            </a:extLst>
          </p:cNvPr>
          <p:cNvSpPr/>
          <p:nvPr/>
        </p:nvSpPr>
        <p:spPr>
          <a:xfrm>
            <a:off x="1484092" y="5667942"/>
            <a:ext cx="8063999" cy="998893"/>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飲酒習慣のある者の割合をみると、大阪府は全国を上回っています。</a:t>
            </a:r>
          </a:p>
          <a:p>
            <a:pPr marL="174625" indent="-174625">
              <a:lnSpc>
                <a:spcPct val="100000"/>
              </a:lnSpc>
            </a:pPr>
            <a:r>
              <a:rPr kumimoji="1" lang="ja-JP" altLang="en-US" sz="1200" b="1" baseline="0" dirty="0">
                <a:solidFill>
                  <a:schemeClr val="tx1"/>
                </a:solidFill>
                <a:latin typeface="+mn-ea"/>
                <a:ea typeface="+mn-ea"/>
              </a:rPr>
              <a:t>◆ 生活習慣病のリスクを高める量を飲酒している者の割合をみると、男性は </a:t>
            </a:r>
            <a:r>
              <a:rPr kumimoji="1" lang="en-US" altLang="ja-JP" sz="1200" b="1" baseline="0" dirty="0">
                <a:solidFill>
                  <a:schemeClr val="tx1"/>
                </a:solidFill>
                <a:latin typeface="+mn-ea"/>
                <a:ea typeface="+mn-ea"/>
              </a:rPr>
              <a:t>50</a:t>
            </a:r>
            <a:r>
              <a:rPr kumimoji="1" lang="ja-JP" altLang="en-US" sz="1200" b="1" baseline="0" dirty="0">
                <a:solidFill>
                  <a:schemeClr val="tx1"/>
                </a:solidFill>
                <a:latin typeface="+mn-ea"/>
                <a:ea typeface="+mn-ea"/>
              </a:rPr>
              <a:t>歳代、</a:t>
            </a:r>
            <a:r>
              <a:rPr kumimoji="1" lang="en-US" altLang="ja-JP" sz="1200" b="1" baseline="0" dirty="0">
                <a:solidFill>
                  <a:schemeClr val="tx1"/>
                </a:solidFill>
                <a:latin typeface="+mn-ea"/>
                <a:ea typeface="+mn-ea"/>
              </a:rPr>
              <a:t>60 </a:t>
            </a:r>
            <a:r>
              <a:rPr kumimoji="1" lang="ja-JP" altLang="en-US" sz="1200" b="1" baseline="0" dirty="0">
                <a:solidFill>
                  <a:schemeClr val="tx1"/>
                </a:solidFill>
                <a:latin typeface="+mn-ea"/>
                <a:ea typeface="+mn-ea"/>
              </a:rPr>
              <a:t>歳代で高くなっており、女性は </a:t>
            </a:r>
            <a:r>
              <a:rPr kumimoji="1" lang="en-US" altLang="ja-JP" sz="1200" b="1" baseline="0" dirty="0">
                <a:solidFill>
                  <a:schemeClr val="tx1"/>
                </a:solidFill>
                <a:latin typeface="+mn-ea"/>
                <a:ea typeface="+mn-ea"/>
              </a:rPr>
              <a:t>50 </a:t>
            </a:r>
            <a:r>
              <a:rPr kumimoji="1" lang="ja-JP" altLang="en-US" sz="1200" b="1" baseline="0" dirty="0">
                <a:solidFill>
                  <a:schemeClr val="tx1"/>
                </a:solidFill>
                <a:latin typeface="+mn-ea"/>
                <a:ea typeface="+mn-ea"/>
              </a:rPr>
              <a:t>歳代において最も高くなっています。</a:t>
            </a:r>
          </a:p>
          <a:p>
            <a:pPr marL="174625" indent="-174625">
              <a:lnSpc>
                <a:spcPct val="100000"/>
              </a:lnSpc>
            </a:pPr>
            <a:r>
              <a:rPr kumimoji="1" lang="ja-JP" altLang="en-US" sz="1200" b="1" dirty="0">
                <a:solidFill>
                  <a:schemeClr val="tx1"/>
                </a:solidFill>
                <a:latin typeface="+mn-ea"/>
              </a:rPr>
              <a:t>◆ </a:t>
            </a:r>
            <a:r>
              <a:rPr kumimoji="1" lang="ja-JP" altLang="en-US" sz="1200" b="1" baseline="0" dirty="0">
                <a:solidFill>
                  <a:schemeClr val="tx1"/>
                </a:solidFill>
                <a:latin typeface="+mn-ea"/>
                <a:ea typeface="+mn-ea"/>
              </a:rPr>
              <a:t>飲酒をする場合には、年齢、性別、持病等によって、飲酒が及ぼす身体への影響が異なることを理解し、自分に合った飲酒量を決めて、健康に配慮した飲酒を心がけることが大切です。</a:t>
            </a:r>
          </a:p>
        </p:txBody>
      </p:sp>
      <p:sp>
        <p:nvSpPr>
          <p:cNvPr id="23" name="角丸四角形 47">
            <a:extLst>
              <a:ext uri="{FF2B5EF4-FFF2-40B4-BE49-F238E27FC236}">
                <a16:creationId xmlns:a16="http://schemas.microsoft.com/office/drawing/2014/main" id="{D82D6B44-53BD-4552-AF75-4B75619CFDE0}"/>
              </a:ext>
            </a:extLst>
          </p:cNvPr>
          <p:cNvSpPr/>
          <p:nvPr/>
        </p:nvSpPr>
        <p:spPr>
          <a:xfrm>
            <a:off x="7456533" y="2934732"/>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68528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5395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2698444842"/>
              </p:ext>
            </p:extLst>
          </p:nvPr>
        </p:nvGraphicFramePr>
        <p:xfrm>
          <a:off x="465146" y="295897"/>
          <a:ext cx="8928000" cy="6350301"/>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350301">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生活習慣病のリスクを高める飲酒の減少</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特定健診・保健指導従事者の資質向上を目的に研修会を実施（オンライン研修の内容に「アルコール」を含め実施）。</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オンライン研修：</a:t>
                      </a:r>
                      <a:r>
                        <a:rPr kumimoji="1" lang="en-US" altLang="ja-JP" sz="1100" b="1" baseline="0" dirty="0">
                          <a:solidFill>
                            <a:schemeClr val="tx1"/>
                          </a:solidFill>
                          <a:latin typeface="+mn-ea"/>
                          <a:ea typeface="+mn-ea"/>
                        </a:rPr>
                        <a:t>700</a:t>
                      </a:r>
                      <a:r>
                        <a:rPr kumimoji="1" lang="ja-JP" altLang="en-US" sz="1100" b="1" baseline="0" dirty="0">
                          <a:solidFill>
                            <a:schemeClr val="tx1"/>
                          </a:solidFill>
                          <a:latin typeface="+mn-ea"/>
                          <a:ea typeface="+mn-ea"/>
                        </a:rPr>
                        <a:t>人</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令和</a:t>
                      </a:r>
                      <a:r>
                        <a:rPr kumimoji="1" lang="en-US" altLang="ja-JP" sz="1100" b="1" baseline="0" dirty="0">
                          <a:solidFill>
                            <a:schemeClr val="tx1"/>
                          </a:solidFill>
                          <a:latin typeface="+mn-ea"/>
                          <a:ea typeface="+mn-ea"/>
                        </a:rPr>
                        <a:t>7</a:t>
                      </a:r>
                      <a:r>
                        <a:rPr kumimoji="1" lang="ja-JP" altLang="en-US" sz="1100" b="1" baseline="0" dirty="0">
                          <a:solidFill>
                            <a:schemeClr val="tx1"/>
                          </a:solidFill>
                          <a:latin typeface="+mn-ea"/>
                          <a:ea typeface="+mn-ea"/>
                        </a:rPr>
                        <a:t>年</a:t>
                      </a:r>
                      <a:r>
                        <a:rPr kumimoji="1" lang="en-US" altLang="ja-JP" sz="1100" b="1" baseline="0" dirty="0">
                          <a:solidFill>
                            <a:schemeClr val="tx1"/>
                          </a:solidFill>
                          <a:latin typeface="+mn-ea"/>
                          <a:ea typeface="+mn-ea"/>
                        </a:rPr>
                        <a:t>12</a:t>
                      </a:r>
                      <a:r>
                        <a:rPr kumimoji="1" lang="ja-JP" altLang="en-US" sz="1100" b="1" baseline="0" dirty="0">
                          <a:solidFill>
                            <a:schemeClr val="tx1"/>
                          </a:solidFill>
                          <a:latin typeface="+mn-ea"/>
                          <a:ea typeface="+mn-ea"/>
                        </a:rPr>
                        <a:t>月時点、対面研修：延べ</a:t>
                      </a:r>
                      <a:r>
                        <a:rPr kumimoji="1" lang="en-US" altLang="ja-JP" sz="1100" b="1" baseline="0" dirty="0">
                          <a:solidFill>
                            <a:schemeClr val="tx1"/>
                          </a:solidFill>
                          <a:latin typeface="+mn-ea"/>
                          <a:ea typeface="+mn-ea"/>
                        </a:rPr>
                        <a:t>138</a:t>
                      </a:r>
                      <a:r>
                        <a:rPr kumimoji="1" lang="ja-JP" altLang="en-US" sz="1100" b="1" baseline="0" dirty="0">
                          <a:solidFill>
                            <a:schemeClr val="tx1"/>
                          </a:solidFill>
                          <a:latin typeface="+mn-ea"/>
                          <a:ea typeface="+mn-ea"/>
                        </a:rPr>
                        <a:t>人</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11</a:t>
                      </a:r>
                      <a:r>
                        <a:rPr kumimoji="1" lang="ja-JP" altLang="en-US" sz="1100" b="1" baseline="0" dirty="0">
                          <a:solidFill>
                            <a:schemeClr val="tx1"/>
                          </a:solidFill>
                          <a:latin typeface="+mn-ea"/>
                          <a:ea typeface="+mn-ea"/>
                        </a:rPr>
                        <a:t>月のアルコール関連問題啓発週間を捉え、「エキスポ文化祭</a:t>
                      </a:r>
                      <a:r>
                        <a:rPr kumimoji="1" lang="en-US" altLang="ja-JP" sz="1100" b="1" baseline="0" dirty="0">
                          <a:solidFill>
                            <a:schemeClr val="tx1"/>
                          </a:solidFill>
                          <a:latin typeface="+mn-ea"/>
                          <a:ea typeface="+mn-ea"/>
                        </a:rPr>
                        <a:t>2025</a:t>
                      </a:r>
                      <a:r>
                        <a:rPr kumimoji="1" lang="ja-JP" altLang="en-US" sz="1100" b="1" baseline="0" dirty="0">
                          <a:solidFill>
                            <a:schemeClr val="tx1"/>
                          </a:solidFill>
                          <a:latin typeface="+mn-ea"/>
                          <a:ea typeface="+mn-ea"/>
                        </a:rPr>
                        <a:t>」のイベントにおけるブース内で飲酒習慣のセルフチェックを実施</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■アルコール関連問題啓発週間（</a:t>
                      </a:r>
                      <a:r>
                        <a:rPr kumimoji="1" lang="en-US" altLang="ja-JP" sz="1100" b="0" baseline="0" dirty="0">
                          <a:solidFill>
                            <a:schemeClr val="tx1"/>
                          </a:solidFill>
                          <a:latin typeface="+mn-ea"/>
                          <a:ea typeface="+mn-ea"/>
                        </a:rPr>
                        <a:t>11/10</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11/16</a:t>
                      </a:r>
                      <a:r>
                        <a:rPr kumimoji="1" lang="ja-JP" altLang="en-US" sz="1100" b="0" baseline="0" dirty="0">
                          <a:solidFill>
                            <a:schemeClr val="tx1"/>
                          </a:solidFill>
                          <a:latin typeface="+mn-ea"/>
                          <a:ea typeface="+mn-ea"/>
                        </a:rPr>
                        <a:t>）に、国が作成した啓発ポスターを市町村等へ配布</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■啓発用サイネージやパネル、動画を作成し、市町村へ啓発の協力を依頼</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■アルコール健康障がい対策に関する情報や、府・各市町村等の取組を共有することを目的に「市町村依存症担当者会議」を開催</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■府ホームページやおおさか依存症ポータルサイト、啓発チラシ等にて、アルコール専門医療機関や相談機関、自助グループ等の情報を提供</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■アルコール関連問題のある人への簡易介入マニュアルの改訂、普及研修の実施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■市町村の職員等を対象にした依存症の基礎知識と相談支援に関する研修の実施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■教職員や保健センター職員等を対象に、飲酒防止教育普及研修を実施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■アルコール関連問題啓発週間に府民向けの啓発イベント「知ろう！気づこう！アルコールと健康」を開催</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来場者数：約</a:t>
                      </a:r>
                      <a:r>
                        <a:rPr kumimoji="1" lang="en-US" altLang="ja-JP" sz="1100" b="0" baseline="0" dirty="0">
                          <a:solidFill>
                            <a:schemeClr val="tx1"/>
                          </a:solidFill>
                          <a:latin typeface="+mn-ea"/>
                          <a:ea typeface="+mn-ea"/>
                        </a:rPr>
                        <a:t>930</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■女性及び子どもの健康づくりに関するリーフレットを等で配布し、「妊娠中の飲酒の悪影響」関する内容を啓発</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latin typeface="+mn-ea"/>
                        <a:ea typeface="+mn-ea"/>
                      </a:endParaRPr>
                    </a:p>
                    <a:p>
                      <a:pPr marL="174625" indent="-174625">
                        <a:lnSpc>
                          <a:spcPct val="100000"/>
                        </a:lnSpc>
                      </a:pPr>
                      <a:r>
                        <a:rPr kumimoji="1" lang="en-US" altLang="ja-JP" sz="1100" b="1" i="0" u="none" baseline="0" dirty="0">
                          <a:solidFill>
                            <a:schemeClr val="tx1"/>
                          </a:solidFill>
                          <a:latin typeface="+mn-ea"/>
                          <a:ea typeface="+mn-ea"/>
                        </a:rPr>
                        <a:t>《</a:t>
                      </a:r>
                      <a:r>
                        <a:rPr kumimoji="1" lang="ja-JP" altLang="en-US" sz="1100" b="1" u="sng" baseline="0" dirty="0">
                          <a:solidFill>
                            <a:schemeClr val="tx1"/>
                          </a:solidFill>
                          <a:latin typeface="+mn-ea"/>
                          <a:ea typeface="+mn-ea"/>
                        </a:rPr>
                        <a:t>飲酒と健康に関する啓発・相談</a:t>
                      </a:r>
                      <a:r>
                        <a:rPr kumimoji="1" lang="en-US" altLang="ja-JP" sz="1100" b="1" u="none"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■府立学校や市町村教育委員会に対して、不適切な飲酒の影響による心身の健康障害の予防等について周知</a:t>
                      </a:r>
                    </a:p>
                    <a:p>
                      <a:pPr marL="174625" indent="-174625">
                        <a:lnSpc>
                          <a:spcPct val="100000"/>
                        </a:lnSpc>
                      </a:pPr>
                      <a:r>
                        <a:rPr kumimoji="1" lang="ja-JP" altLang="en-US" sz="1100" b="0" baseline="0" dirty="0">
                          <a:solidFill>
                            <a:schemeClr val="tx1"/>
                          </a:solidFill>
                          <a:latin typeface="+mn-ea"/>
                          <a:ea typeface="+mn-ea"/>
                        </a:rPr>
                        <a:t>■薬物乱用防止教育推進講習会において、薬物乱用防止とともに飲酒を含む依存症予防についての啓発を実施</a:t>
                      </a:r>
                    </a:p>
                    <a:p>
                      <a:pPr marL="174625" indent="-174625">
                        <a:lnSpc>
                          <a:spcPct val="100000"/>
                        </a:lnSpc>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【12/2</a:t>
                      </a:r>
                      <a:r>
                        <a:rPr kumimoji="1" lang="ja-JP" altLang="en-US" sz="1100" b="0" baseline="0" dirty="0">
                          <a:solidFill>
                            <a:schemeClr val="tx1"/>
                          </a:solidFill>
                          <a:latin typeface="+mn-ea"/>
                          <a:ea typeface="+mn-ea"/>
                        </a:rPr>
                        <a:t>開催　</a:t>
                      </a:r>
                      <a:r>
                        <a:rPr kumimoji="1" lang="en-US" altLang="ja-JP" sz="1100" b="0" baseline="0" dirty="0">
                          <a:solidFill>
                            <a:schemeClr val="tx1"/>
                          </a:solidFill>
                          <a:latin typeface="+mn-ea"/>
                          <a:ea typeface="+mn-ea"/>
                        </a:rPr>
                        <a:t>160</a:t>
                      </a:r>
                      <a:r>
                        <a:rPr kumimoji="1" lang="ja-JP" altLang="en-US" sz="1100" b="0" baseline="0" dirty="0">
                          <a:solidFill>
                            <a:schemeClr val="tx1"/>
                          </a:solidFill>
                          <a:latin typeface="+mn-ea"/>
                          <a:ea typeface="+mn-ea"/>
                        </a:rPr>
                        <a:t>人参加</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latin typeface="+mn-ea"/>
                          <a:ea typeface="+mn-ea"/>
                        </a:rPr>
                        <a:t>■</a:t>
                      </a:r>
                      <a:r>
                        <a:rPr kumimoji="1" lang="ja-JP" altLang="en-US" sz="1100" b="0" baseline="0" dirty="0">
                          <a:solidFill>
                            <a:schemeClr val="tx1"/>
                          </a:solidFill>
                          <a:latin typeface="+mn-ea"/>
                          <a:ea typeface="+mn-ea"/>
                        </a:rPr>
                        <a:t>健活おおさか推進府民会議会員と連携した、イベントやチラシ、ホームページ等を活用した啓発をオール大阪体制で実施</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28</a:t>
            </a:fld>
            <a:endParaRPr kumimoji="1" lang="ja-JP" altLang="en-US"/>
          </a:p>
        </p:txBody>
      </p:sp>
      <p:sp>
        <p:nvSpPr>
          <p:cNvPr id="13" name="正方形/長方形 12">
            <a:extLst>
              <a:ext uri="{FF2B5EF4-FFF2-40B4-BE49-F238E27FC236}">
                <a16:creationId xmlns:a16="http://schemas.microsoft.com/office/drawing/2014/main" id="{D450FFF5-5D6A-4D11-8289-94155CFA9952}"/>
              </a:ext>
            </a:extLst>
          </p:cNvPr>
          <p:cNvSpPr/>
          <p:nvPr/>
        </p:nvSpPr>
        <p:spPr>
          <a:xfrm>
            <a:off x="5633368" y="6313624"/>
            <a:ext cx="4393120" cy="233227"/>
          </a:xfrm>
          <a:prstGeom prst="rect">
            <a:avLst/>
          </a:prstGeom>
        </p:spPr>
        <p:txBody>
          <a:bodyPr wrap="square" lIns="36000" tIns="72000" rIns="36000" bIns="36000">
            <a:noAutofit/>
          </a:bodyPr>
          <a:lstStyle/>
          <a:p>
            <a:pPr algn="ctr"/>
            <a:r>
              <a:rPr lang="ja-JP" altLang="en-US" sz="1000" b="1" dirty="0">
                <a:latin typeface="+mn-ea"/>
              </a:rPr>
              <a:t>飲酒に関する</a:t>
            </a:r>
            <a:r>
              <a:rPr lang="en-US" altLang="ja-JP" sz="1000" b="1" dirty="0">
                <a:latin typeface="+mn-ea"/>
              </a:rPr>
              <a:t>web</a:t>
            </a:r>
            <a:r>
              <a:rPr lang="ja-JP" altLang="en-US" sz="1000" b="1" dirty="0">
                <a:latin typeface="+mn-ea"/>
              </a:rPr>
              <a:t>アンケート（エキスポ文化祭</a:t>
            </a:r>
            <a:r>
              <a:rPr lang="en-US" altLang="ja-JP" sz="1000" b="1" dirty="0">
                <a:latin typeface="+mn-ea"/>
              </a:rPr>
              <a:t>2025</a:t>
            </a:r>
            <a:r>
              <a:rPr lang="ja-JP" altLang="en-US" sz="1100" b="1" dirty="0">
                <a:latin typeface="+mn-ea"/>
              </a:rPr>
              <a:t>）</a:t>
            </a:r>
          </a:p>
        </p:txBody>
      </p:sp>
      <p:pic>
        <p:nvPicPr>
          <p:cNvPr id="6" name="図 5">
            <a:extLst>
              <a:ext uri="{FF2B5EF4-FFF2-40B4-BE49-F238E27FC236}">
                <a16:creationId xmlns:a16="http://schemas.microsoft.com/office/drawing/2014/main" id="{C60D2BA8-220C-4FD2-A56C-99F7411B2F6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22274" y="4523858"/>
            <a:ext cx="2356623" cy="1767467"/>
          </a:xfrm>
          <a:prstGeom prst="rect">
            <a:avLst/>
          </a:prstGeom>
        </p:spPr>
      </p:pic>
      <p:sp>
        <p:nvSpPr>
          <p:cNvPr id="12" name="正方形/長方形 11">
            <a:extLst>
              <a:ext uri="{FF2B5EF4-FFF2-40B4-BE49-F238E27FC236}">
                <a16:creationId xmlns:a16="http://schemas.microsoft.com/office/drawing/2014/main" id="{27F9579B-5E6A-4B1C-A77E-8BACEAA0EC02}"/>
              </a:ext>
            </a:extLst>
          </p:cNvPr>
          <p:cNvSpPr/>
          <p:nvPr/>
        </p:nvSpPr>
        <p:spPr>
          <a:xfrm>
            <a:off x="1335688" y="6335923"/>
            <a:ext cx="4393120" cy="233227"/>
          </a:xfrm>
          <a:prstGeom prst="rect">
            <a:avLst/>
          </a:prstGeom>
        </p:spPr>
        <p:txBody>
          <a:bodyPr wrap="square" lIns="36000" tIns="72000" rIns="36000" bIns="36000">
            <a:noAutofit/>
          </a:bodyPr>
          <a:lstStyle/>
          <a:p>
            <a:pPr algn="ctr"/>
            <a:r>
              <a:rPr lang="ja-JP" altLang="en-US" sz="1000" b="1" dirty="0">
                <a:latin typeface="+mn-ea"/>
              </a:rPr>
              <a:t>特定保健指導実施者育成研修</a:t>
            </a:r>
          </a:p>
        </p:txBody>
      </p:sp>
      <p:pic>
        <p:nvPicPr>
          <p:cNvPr id="5" name="図 4">
            <a:extLst>
              <a:ext uri="{FF2B5EF4-FFF2-40B4-BE49-F238E27FC236}">
                <a16:creationId xmlns:a16="http://schemas.microsoft.com/office/drawing/2014/main" id="{49B95F01-3BB5-48F9-BCEC-37E81DEC60A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81623" y="4523858"/>
            <a:ext cx="2573098" cy="1763777"/>
          </a:xfrm>
          <a:prstGeom prst="rect">
            <a:avLst/>
          </a:prstGeom>
        </p:spPr>
      </p:pic>
    </p:spTree>
    <p:extLst>
      <p:ext uri="{BB962C8B-B14F-4D97-AF65-F5344CB8AC3E}">
        <p14:creationId xmlns:p14="http://schemas.microsoft.com/office/powerpoint/2010/main" val="1297442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3377192845"/>
              </p:ext>
            </p:extLst>
          </p:nvPr>
        </p:nvGraphicFramePr>
        <p:xfrm>
          <a:off x="489000" y="1656404"/>
          <a:ext cx="8928000" cy="29600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游ゴシック" panose="020B0400000000000000" pitchFamily="50" charset="-128"/>
                          <a:ea typeface="游ゴシック" panose="020B0400000000000000" pitchFamily="50" charset="-128"/>
                        </a:rPr>
                        <a:t>《</a:t>
                      </a:r>
                      <a:r>
                        <a:rPr kumimoji="1" lang="ja-JP" altLang="en-US" sz="1100" u="sng" baseline="0" dirty="0">
                          <a:solidFill>
                            <a:schemeClr val="tx1"/>
                          </a:solidFill>
                          <a:latin typeface="游ゴシック" panose="020B0400000000000000" pitchFamily="50" charset="-128"/>
                          <a:ea typeface="游ゴシック" panose="020B0400000000000000" pitchFamily="50" charset="-128"/>
                        </a:rPr>
                        <a:t>共通</a:t>
                      </a:r>
                      <a:r>
                        <a:rPr kumimoji="1" lang="en-US" altLang="ja-JP" sz="1100" u="none" baseline="0" dirty="0">
                          <a:solidFill>
                            <a:schemeClr val="tx1"/>
                          </a:solidFill>
                          <a:latin typeface="游ゴシック" panose="020B0400000000000000" pitchFamily="50" charset="-128"/>
                          <a:ea typeface="游ゴシック" panose="020B0400000000000000" pitchFamily="50" charset="-128"/>
                        </a:rPr>
                        <a:t>》</a:t>
                      </a:r>
                      <a:endParaRPr kumimoji="1" lang="en-US" altLang="ja-JP" sz="1100" b="0" u="none" baseline="0" dirty="0">
                        <a:solidFill>
                          <a:schemeClr val="tx1"/>
                        </a:solidFill>
                        <a:latin typeface="游ゴシック" panose="020B0400000000000000" pitchFamily="50" charset="-128"/>
                        <a:ea typeface="游ゴシック" panose="020B0400000000000000" pitchFamily="50" charset="-128"/>
                      </a:endParaRPr>
                    </a:p>
                    <a:p>
                      <a:pPr marL="174625" indent="-174625">
                        <a:lnSpc>
                          <a:spcPct val="100000"/>
                        </a:lnSpc>
                      </a:pPr>
                      <a:r>
                        <a:rPr kumimoji="1" lang="ja-JP" altLang="en-US" sz="1100" b="0" baseline="0" dirty="0">
                          <a:solidFill>
                            <a:schemeClr val="tx1"/>
                          </a:solidFill>
                          <a:latin typeface="游ゴシック" panose="020B0400000000000000" pitchFamily="50" charset="-128"/>
                          <a:ea typeface="游ゴシック" panose="020B0400000000000000" pitchFamily="50" charset="-128"/>
                        </a:rPr>
                        <a:t>■様々な場面におけるアプローチの必要性</a:t>
                      </a:r>
                      <a:endParaRPr kumimoji="1" lang="en-US" altLang="ja-JP" sz="1100" b="0" baseline="0" dirty="0">
                        <a:solidFill>
                          <a:schemeClr val="tx1"/>
                        </a:solidFill>
                        <a:latin typeface="游ゴシック" panose="020B0400000000000000" pitchFamily="50" charset="-128"/>
                        <a:ea typeface="游ゴシック" panose="020B0400000000000000" pitchFamily="50" charset="-128"/>
                      </a:endParaRPr>
                    </a:p>
                    <a:p>
                      <a:pPr marL="174625" indent="-174625">
                        <a:lnSpc>
                          <a:spcPct val="100000"/>
                        </a:lnSpc>
                      </a:pPr>
                      <a:r>
                        <a:rPr kumimoji="1" lang="ja-JP" altLang="en-US" sz="1100" b="0" baseline="0" dirty="0">
                          <a:solidFill>
                            <a:schemeClr val="tx1"/>
                          </a:solidFill>
                          <a:latin typeface="游ゴシック" panose="020B0400000000000000" pitchFamily="50" charset="-128"/>
                          <a:ea typeface="游ゴシック" panose="020B0400000000000000" pitchFamily="50" charset="-128"/>
                        </a:rPr>
                        <a:t>■飲酒に係る効果的な周知啓発</a:t>
                      </a:r>
                      <a:endParaRPr kumimoji="1" lang="en-US" altLang="ja-JP" sz="1100" b="0" baseline="0" dirty="0">
                        <a:solidFill>
                          <a:schemeClr val="tx1"/>
                        </a:solidFill>
                        <a:latin typeface="游ゴシック" panose="020B0400000000000000" pitchFamily="50" charset="-128"/>
                        <a:ea typeface="游ゴシック" panose="020B0400000000000000" pitchFamily="50" charset="-128"/>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84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游ゴシック" panose="020B0400000000000000" pitchFamily="50" charset="-128"/>
                          <a:ea typeface="游ゴシック" panose="020B0400000000000000" pitchFamily="50" charset="-128"/>
                        </a:rPr>
                        <a:t>《</a:t>
                      </a:r>
                      <a:r>
                        <a:rPr kumimoji="1" lang="ja-JP" altLang="en-US" sz="1100" b="1" u="sng" baseline="0" dirty="0">
                          <a:solidFill>
                            <a:schemeClr val="tx1"/>
                          </a:solidFill>
                          <a:latin typeface="游ゴシック" panose="020B0400000000000000" pitchFamily="50" charset="-128"/>
                          <a:ea typeface="游ゴシック" panose="020B0400000000000000" pitchFamily="50" charset="-128"/>
                        </a:rPr>
                        <a:t>共通</a:t>
                      </a:r>
                      <a:r>
                        <a:rPr kumimoji="1" lang="en-US" altLang="ja-JP" sz="1100" b="1" u="none" baseline="0" dirty="0">
                          <a:solidFill>
                            <a:schemeClr val="tx1"/>
                          </a:solidFill>
                          <a:latin typeface="游ゴシック" panose="020B0400000000000000" pitchFamily="50" charset="-128"/>
                          <a:ea typeface="游ゴシック" panose="020B0400000000000000" pitchFamily="50" charset="-128"/>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游ゴシック" panose="020B0400000000000000" pitchFamily="50" charset="-128"/>
                        </a:rPr>
                        <a:t>■「飲酒」を含む「健活</a:t>
                      </a:r>
                      <a:r>
                        <a:rPr kumimoji="1" lang="en-US" altLang="ja-JP" sz="1100" b="0" baseline="0" dirty="0">
                          <a:solidFill>
                            <a:schemeClr val="tx1"/>
                          </a:solidFill>
                          <a:latin typeface="游ゴシック" panose="020B0400000000000000" pitchFamily="50" charset="-128"/>
                          <a:ea typeface="游ゴシック" panose="020B0400000000000000" pitchFamily="50" charset="-128"/>
                        </a:rPr>
                        <a:t>10</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」による啓発を実施</a:t>
                      </a:r>
                      <a:endParaRPr kumimoji="1" lang="en-US" altLang="ja-JP" sz="1100" b="0" baseline="0" dirty="0">
                        <a:solidFill>
                          <a:schemeClr val="tx1"/>
                        </a:solidFill>
                        <a:latin typeface="游ゴシック" panose="020B0400000000000000" pitchFamily="50" charset="-128"/>
                        <a:ea typeface="游ゴシック" panose="020B0400000000000000" pitchFamily="50" charset="-128"/>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■特定健診・保健指導従事者向け研修を引き続き実施</a:t>
                      </a:r>
                      <a:endParaRPr kumimoji="1" lang="en-US" altLang="ja-JP" sz="1100" b="0" baseline="0" dirty="0">
                        <a:solidFill>
                          <a:schemeClr val="tx1"/>
                        </a:solidFill>
                        <a:latin typeface="游ゴシック" panose="020B0400000000000000" pitchFamily="50" charset="-128"/>
                        <a:ea typeface="+mn-ea"/>
                      </a:endParaRPr>
                    </a:p>
                    <a:p>
                      <a:pPr marL="174625" indent="-174625">
                        <a:lnSpc>
                          <a:spcPct val="100000"/>
                        </a:lnSpc>
                      </a:pPr>
                      <a:r>
                        <a:rPr kumimoji="1" lang="ja-JP" altLang="en-US" sz="1100" b="0" baseline="0" dirty="0">
                          <a:solidFill>
                            <a:schemeClr val="tx1"/>
                          </a:solidFill>
                          <a:latin typeface="游ゴシック" panose="020B0400000000000000" pitchFamily="50" charset="-128"/>
                          <a:ea typeface="游ゴシック" panose="020B0400000000000000" pitchFamily="50" charset="-128"/>
                        </a:rPr>
                        <a:t>■保健指導に関わる市町村の保健師等に対し、依存症の基礎知識や府が作成したアルコール関連問題のある人への簡易介入マニュアル等を普及</a:t>
                      </a:r>
                      <a:endParaRPr kumimoji="1" lang="en-US" altLang="ja-JP" sz="1100" b="0" baseline="0" dirty="0">
                        <a:solidFill>
                          <a:schemeClr val="tx1"/>
                        </a:solidFill>
                        <a:latin typeface="游ゴシック" panose="020B0400000000000000" pitchFamily="50" charset="-128"/>
                        <a:ea typeface="游ゴシック" panose="020B0400000000000000" pitchFamily="50" charset="-128"/>
                      </a:endParaRPr>
                    </a:p>
                    <a:p>
                      <a:pPr marL="174625" indent="-174625">
                        <a:lnSpc>
                          <a:spcPct val="100000"/>
                        </a:lnSpc>
                      </a:pPr>
                      <a:r>
                        <a:rPr kumimoji="1" lang="ja-JP" altLang="en-US" sz="1100" b="0" baseline="0" dirty="0">
                          <a:solidFill>
                            <a:schemeClr val="tx1"/>
                          </a:solidFill>
                          <a:latin typeface="游ゴシック" panose="020B0400000000000000" pitchFamily="50" charset="-128"/>
                          <a:ea typeface="游ゴシック" panose="020B0400000000000000" pitchFamily="50" charset="-128"/>
                        </a:rPr>
                        <a:t>■妊娠中の飲酒防止に関する保健指導の注意喚起</a:t>
                      </a:r>
                      <a:endParaRPr kumimoji="1" lang="en-US" altLang="ja-JP" sz="1100" b="0" baseline="0" dirty="0">
                        <a:solidFill>
                          <a:schemeClr val="tx1"/>
                        </a:solidFill>
                        <a:latin typeface="游ゴシック" panose="020B0400000000000000" pitchFamily="50" charset="-128"/>
                        <a:ea typeface="游ゴシック" panose="020B0400000000000000" pitchFamily="50" charset="-128"/>
                      </a:endParaRPr>
                    </a:p>
                    <a:p>
                      <a:pPr marL="174625" indent="-174625">
                        <a:lnSpc>
                          <a:spcPct val="100000"/>
                        </a:lnSpc>
                      </a:pPr>
                      <a:r>
                        <a:rPr kumimoji="1" lang="ja-JP" altLang="en-US" sz="1100" b="0" baseline="0" dirty="0">
                          <a:solidFill>
                            <a:schemeClr val="tx1"/>
                          </a:solidFill>
                          <a:latin typeface="游ゴシック" panose="020B0400000000000000" pitchFamily="50" charset="-128"/>
                          <a:ea typeface="游ゴシック" panose="020B0400000000000000" pitchFamily="50" charset="-128"/>
                        </a:rPr>
                        <a:t>■市町村における指導が充実するよう研修等での周知</a:t>
                      </a:r>
                      <a:endParaRPr kumimoji="1" lang="en-US" altLang="ja-JP" sz="1100" b="0" baseline="0" dirty="0">
                        <a:solidFill>
                          <a:schemeClr val="tx1"/>
                        </a:solidFill>
                        <a:latin typeface="游ゴシック" panose="020B0400000000000000" pitchFamily="50" charset="-128"/>
                        <a:ea typeface="游ゴシック" panose="020B0400000000000000" pitchFamily="50" charset="-128"/>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899751"/>
                  </a:ext>
                </a:extLst>
              </a:tr>
              <a:tr h="68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8</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健康格差の解決プログラム促進事業＜特定健診・特定保健指導実施者育成事業＞（</a:t>
                      </a:r>
                      <a:r>
                        <a:rPr kumimoji="1" lang="en-US" altLang="ja-JP" sz="1100" b="0" baseline="0" dirty="0">
                          <a:solidFill>
                            <a:schemeClr val="tx1"/>
                          </a:solidFill>
                          <a:latin typeface="+mn-ea"/>
                          <a:ea typeface="+mn-ea"/>
                        </a:rPr>
                        <a:t>3,000</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拡充</a:t>
                      </a:r>
                      <a:r>
                        <a:rPr kumimoji="1" lang="en-US" altLang="ja-JP" sz="1100" b="0" baseline="0" dirty="0">
                          <a:solidFill>
                            <a:schemeClr val="tx1"/>
                          </a:solidFill>
                          <a:latin typeface="+mn-ea"/>
                          <a:ea typeface="+mn-ea"/>
                        </a:rPr>
                        <a:t>】</a:t>
                      </a:r>
                      <a:endParaRPr kumimoji="1" lang="en-US" altLang="ja-JP" sz="1100" baseline="0" dirty="0">
                        <a:solidFill>
                          <a:schemeClr val="tx1"/>
                        </a:solidFill>
                        <a:latin typeface="+mn-ea"/>
                        <a:ea typeface="+mn-ea"/>
                      </a:endParaRPr>
                    </a:p>
                    <a:p>
                      <a:pPr>
                        <a:lnSpc>
                          <a:spcPct val="100000"/>
                        </a:lnSpc>
                      </a:pPr>
                      <a:r>
                        <a:rPr kumimoji="1" lang="ja-JP" altLang="en-US" sz="1100" baseline="0" dirty="0">
                          <a:solidFill>
                            <a:schemeClr val="tx1"/>
                          </a:solidFill>
                          <a:latin typeface="+mn-ea"/>
                          <a:ea typeface="+mn-ea"/>
                        </a:rPr>
                        <a:t>健康づくり気運醸成事業（</a:t>
                      </a:r>
                      <a:r>
                        <a:rPr kumimoji="1" lang="en-US" altLang="ja-JP" sz="1100" baseline="0" dirty="0">
                          <a:solidFill>
                            <a:schemeClr val="tx1"/>
                          </a:solidFill>
                          <a:latin typeface="+mn-ea"/>
                          <a:ea typeface="+mn-ea"/>
                        </a:rPr>
                        <a:t>4,132</a:t>
                      </a:r>
                      <a:r>
                        <a:rPr kumimoji="1" lang="ja-JP" altLang="en-US" sz="1100" baseline="0" dirty="0">
                          <a:solidFill>
                            <a:schemeClr val="tx1"/>
                          </a:solidFill>
                          <a:latin typeface="+mn-ea"/>
                          <a:ea typeface="+mn-ea"/>
                        </a:rPr>
                        <a:t>千円）</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減額</a:t>
                      </a:r>
                      <a:r>
                        <a:rPr kumimoji="1" lang="en-US" altLang="ja-JP" sz="1100" baseline="0" dirty="0">
                          <a:solidFill>
                            <a:schemeClr val="tx1"/>
                          </a:solidFill>
                          <a:latin typeface="+mn-ea"/>
                          <a:ea typeface="+mn-ea"/>
                        </a:rPr>
                        <a:t>】</a:t>
                      </a:r>
                      <a:endParaRPr kumimoji="1" lang="ja-JP" altLang="en-US" sz="1100" baseline="0" dirty="0">
                        <a:solidFill>
                          <a:schemeClr val="tx1"/>
                        </a:solidFill>
                        <a:latin typeface="+mn-ea"/>
                        <a:ea typeface="+mn-ea"/>
                      </a:endParaRPr>
                    </a:p>
                    <a:p>
                      <a:pPr>
                        <a:lnSpc>
                          <a:spcPct val="100000"/>
                        </a:lnSpc>
                      </a:pPr>
                      <a:r>
                        <a:rPr kumimoji="1" lang="ja-JP" altLang="en-US" sz="1100" baseline="0" dirty="0">
                          <a:solidFill>
                            <a:schemeClr val="tx1"/>
                          </a:solidFill>
                          <a:latin typeface="+mn-ea"/>
                          <a:ea typeface="+mn-ea"/>
                        </a:rPr>
                        <a:t>健活会議連携推進事業（</a:t>
                      </a:r>
                      <a:r>
                        <a:rPr kumimoji="1" lang="en-US" altLang="ja-JP" sz="1100" baseline="0" dirty="0">
                          <a:solidFill>
                            <a:schemeClr val="tx1"/>
                          </a:solidFill>
                          <a:latin typeface="+mn-ea"/>
                          <a:ea typeface="+mn-ea"/>
                        </a:rPr>
                        <a:t>7,890</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依存症対策強化事業費＜</a:t>
                      </a:r>
                      <a:r>
                        <a:rPr kumimoji="1" lang="ja-JP" altLang="en-US" sz="1100" b="0" strike="noStrike" baseline="0" dirty="0">
                          <a:solidFill>
                            <a:schemeClr val="tx1"/>
                          </a:solidFill>
                          <a:latin typeface="+mn-ea"/>
                          <a:ea typeface="+mn-ea"/>
                        </a:rPr>
                        <a:t>「依存症総合支援センター運営事業」及び「依存症地域生活支援事業」</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3,911</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減額</a:t>
                      </a:r>
                      <a:r>
                        <a:rPr kumimoji="1" lang="en-US" altLang="ja-JP" sz="1100" b="0" baseline="0" dirty="0">
                          <a:solidFill>
                            <a:schemeClr val="tx1"/>
                          </a:solidFill>
                          <a:latin typeface="+mn-ea"/>
                          <a:ea typeface="+mn-ea"/>
                        </a:rPr>
                        <a:t>】</a:t>
                      </a:r>
                      <a:endParaRPr kumimoji="1" lang="en-US" altLang="ja-JP"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2423365"/>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29</a:t>
            </a:fld>
            <a:endParaRPr kumimoji="1" lang="ja-JP" altLang="en-US"/>
          </a:p>
        </p:txBody>
      </p:sp>
      <p:graphicFrame>
        <p:nvGraphicFramePr>
          <p:cNvPr id="3" name="表 2">
            <a:extLst>
              <a:ext uri="{FF2B5EF4-FFF2-40B4-BE49-F238E27FC236}">
                <a16:creationId xmlns:a16="http://schemas.microsoft.com/office/drawing/2014/main" id="{F6C5FDCA-8469-482B-998B-1CD915F9791E}"/>
              </a:ext>
            </a:extLst>
          </p:cNvPr>
          <p:cNvGraphicFramePr>
            <a:graphicFrameLocks noGrp="1"/>
          </p:cNvGraphicFramePr>
          <p:nvPr>
            <p:extLst>
              <p:ext uri="{D42A27DB-BD31-4B8C-83A1-F6EECF244321}">
                <p14:modId xmlns:p14="http://schemas.microsoft.com/office/powerpoint/2010/main" val="974092703"/>
              </p:ext>
            </p:extLst>
          </p:nvPr>
        </p:nvGraphicFramePr>
        <p:xfrm>
          <a:off x="489000" y="553304"/>
          <a:ext cx="8928000" cy="11138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007362474"/>
                    </a:ext>
                  </a:extLst>
                </a:gridCol>
                <a:gridCol w="7920000">
                  <a:extLst>
                    <a:ext uri="{9D8B030D-6E8A-4147-A177-3AD203B41FA5}">
                      <a16:colId xmlns:a16="http://schemas.microsoft.com/office/drawing/2014/main" val="3845170824"/>
                    </a:ext>
                  </a:extLst>
                </a:gridCol>
              </a:tblGrid>
              <a:tr h="68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7</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健康格差の解決プログラム促進事業＜特定健診・特定保健指導実施者育成事業＞（</a:t>
                      </a:r>
                      <a:r>
                        <a:rPr kumimoji="1" lang="en-US" altLang="ja-JP" sz="1100" b="0" baseline="0" dirty="0">
                          <a:solidFill>
                            <a:schemeClr val="tx1"/>
                          </a:solidFill>
                          <a:latin typeface="+mn-ea"/>
                          <a:ea typeface="+mn-ea"/>
                        </a:rPr>
                        <a:t>1,750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健康づくり気運醸成事業（</a:t>
                      </a:r>
                      <a:r>
                        <a:rPr kumimoji="1" lang="en-US" altLang="ja-JP" sz="1100" b="0" baseline="0" dirty="0">
                          <a:solidFill>
                            <a:schemeClr val="tx1"/>
                          </a:solidFill>
                          <a:latin typeface="+mn-ea"/>
                          <a:ea typeface="+mn-ea"/>
                        </a:rPr>
                        <a:t>14,307</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健活会議連携推進事業（</a:t>
                      </a:r>
                      <a:r>
                        <a:rPr kumimoji="1" lang="en-US" altLang="ja-JP" sz="1100" b="0" baseline="0" dirty="0">
                          <a:solidFill>
                            <a:schemeClr val="tx1"/>
                          </a:solidFill>
                          <a:latin typeface="+mn-ea"/>
                          <a:ea typeface="+mn-ea"/>
                        </a:rPr>
                        <a:t>7,890</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依存症対策強化事業費＜</a:t>
                      </a:r>
                      <a:r>
                        <a:rPr kumimoji="1" lang="ja-JP" altLang="en-US" sz="1100" b="0" strike="noStrike" baseline="0" dirty="0">
                          <a:solidFill>
                            <a:schemeClr val="tx1"/>
                          </a:solidFill>
                          <a:latin typeface="+mn-ea"/>
                          <a:ea typeface="+mn-ea"/>
                        </a:rPr>
                        <a:t>「依存症総合支援センター運営事業」及び「依存症地域生活支援事業」</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4,851</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職域の健康づくり推進事業（</a:t>
                      </a:r>
                      <a:r>
                        <a:rPr kumimoji="1" lang="en-US" altLang="ja-JP" sz="1100" b="0" baseline="0" dirty="0">
                          <a:solidFill>
                            <a:schemeClr val="tx1"/>
                          </a:solidFill>
                          <a:latin typeface="+mn-ea"/>
                          <a:ea typeface="+mn-ea"/>
                        </a:rPr>
                        <a:t>4,198</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学校安全教室推進事業（</a:t>
                      </a:r>
                      <a:r>
                        <a:rPr kumimoji="1" lang="en-US" altLang="ja-JP" sz="1100" b="0" baseline="0" dirty="0">
                          <a:solidFill>
                            <a:schemeClr val="tx1"/>
                          </a:solidFill>
                          <a:latin typeface="+mn-ea"/>
                          <a:ea typeface="+mn-ea"/>
                        </a:rPr>
                        <a:t>303</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2082602"/>
                  </a:ext>
                </a:extLst>
              </a:tr>
            </a:tbl>
          </a:graphicData>
        </a:graphic>
      </p:graphicFrame>
    </p:spTree>
    <p:extLst>
      <p:ext uri="{BB962C8B-B14F-4D97-AF65-F5344CB8AC3E}">
        <p14:creationId xmlns:p14="http://schemas.microsoft.com/office/powerpoint/2010/main" val="388114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85624" y="3002720"/>
            <a:ext cx="5516565" cy="1927520"/>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生活習慣病の早期発見・重症化予防</a:t>
            </a:r>
          </a:p>
        </p:txBody>
      </p:sp>
      <p:sp>
        <p:nvSpPr>
          <p:cNvPr id="32" name="正方形/長方形 31"/>
          <p:cNvSpPr/>
          <p:nvPr/>
        </p:nvSpPr>
        <p:spPr>
          <a:xfrm>
            <a:off x="85624" y="4973760"/>
            <a:ext cx="9741058" cy="1810207"/>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府民の健康を支える社会環境整備</a:t>
            </a:r>
          </a:p>
        </p:txBody>
      </p:sp>
      <p:sp>
        <p:nvSpPr>
          <p:cNvPr id="17" name="正方形/長方形 16">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en-US" altLang="ja-JP" sz="2000" b="1" dirty="0">
                <a:solidFill>
                  <a:schemeClr val="tx1"/>
                </a:solidFill>
                <a:latin typeface="Meiryo UI" panose="020B0604030504040204" pitchFamily="50" charset="-128"/>
                <a:ea typeface="Meiryo UI" panose="020B0604030504040204" pitchFamily="50" charset="-128"/>
              </a:rPr>
              <a:t>4</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（具体的取組み）</a:t>
            </a:r>
          </a:p>
        </p:txBody>
      </p:sp>
      <p:sp>
        <p:nvSpPr>
          <p:cNvPr id="18" name="正方形/長方形 17"/>
          <p:cNvSpPr/>
          <p:nvPr/>
        </p:nvSpPr>
        <p:spPr>
          <a:xfrm>
            <a:off x="85624" y="623958"/>
            <a:ext cx="9741058" cy="2342762"/>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　生活習慣病の発症予防</a:t>
            </a:r>
            <a:endParaRPr kumimoji="1" lang="en-US" altLang="ja-JP" sz="1400" b="1" dirty="0">
              <a:solidFill>
                <a:schemeClr val="bg1"/>
              </a:solidFill>
            </a:endParaRPr>
          </a:p>
        </p:txBody>
      </p:sp>
      <p:graphicFrame>
        <p:nvGraphicFramePr>
          <p:cNvPr id="23" name="表 22"/>
          <p:cNvGraphicFramePr>
            <a:graphicFrameLocks noGrp="1"/>
          </p:cNvGraphicFramePr>
          <p:nvPr>
            <p:extLst>
              <p:ext uri="{D42A27DB-BD31-4B8C-83A1-F6EECF244321}">
                <p14:modId xmlns:p14="http://schemas.microsoft.com/office/powerpoint/2010/main" val="208085990"/>
              </p:ext>
            </p:extLst>
          </p:nvPr>
        </p:nvGraphicFramePr>
        <p:xfrm>
          <a:off x="146165" y="988334"/>
          <a:ext cx="9613251" cy="1069440"/>
        </p:xfrm>
        <a:graphic>
          <a:graphicData uri="http://schemas.openxmlformats.org/drawingml/2006/table">
            <a:tbl>
              <a:tblPr firstRow="1" bandRow="1">
                <a:tableStyleId>{5940675A-B579-460E-94D1-54222C63F5DA}</a:tableStyleId>
              </a:tblPr>
              <a:tblGrid>
                <a:gridCol w="3969410">
                  <a:extLst>
                    <a:ext uri="{9D8B030D-6E8A-4147-A177-3AD203B41FA5}">
                      <a16:colId xmlns:a16="http://schemas.microsoft.com/office/drawing/2014/main" val="4073086637"/>
                    </a:ext>
                  </a:extLst>
                </a:gridCol>
                <a:gridCol w="3377740">
                  <a:extLst>
                    <a:ext uri="{9D8B030D-6E8A-4147-A177-3AD203B41FA5}">
                      <a16:colId xmlns:a16="http://schemas.microsoft.com/office/drawing/2014/main" val="111291063"/>
                    </a:ext>
                  </a:extLst>
                </a:gridCol>
                <a:gridCol w="2266101">
                  <a:extLst>
                    <a:ext uri="{9D8B030D-6E8A-4147-A177-3AD203B41FA5}">
                      <a16:colId xmlns:a16="http://schemas.microsoft.com/office/drawing/2014/main" val="3290605964"/>
                    </a:ext>
                  </a:extLst>
                </a:gridCol>
              </a:tblGrid>
              <a:tr h="0">
                <a:tc>
                  <a:txBody>
                    <a:bodyPr/>
                    <a:lstStyle/>
                    <a:p>
                      <a:pPr algn="ctr"/>
                      <a:r>
                        <a:rPr lang="ja-JP" altLang="en-US" sz="1200" b="1" dirty="0"/>
                        <a:t>❶</a:t>
                      </a:r>
                      <a:r>
                        <a:rPr kumimoji="1" lang="ja-JP" altLang="en-US" sz="1200" b="1" baseline="0" dirty="0">
                          <a:solidFill>
                            <a:schemeClr val="tx1"/>
                          </a:solidFill>
                        </a:rPr>
                        <a:t>栄養・食生活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❷身体活動・運動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❸休養・睡眠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221477">
                <a:tc>
                  <a:txBody>
                    <a:bodyPr/>
                    <a:lstStyle/>
                    <a:p>
                      <a:pPr marL="171450" indent="-171450">
                        <a:buFont typeface="Wingdings" panose="05000000000000000000" pitchFamily="2" charset="2"/>
                        <a:buChar char="l"/>
                      </a:pPr>
                      <a:r>
                        <a:rPr kumimoji="1" lang="ja-JP" altLang="en-US" sz="1100" b="0" baseline="0" dirty="0">
                          <a:solidFill>
                            <a:schemeClr val="tx1"/>
                          </a:solidFill>
                        </a:rPr>
                        <a:t>地域における栄養相談への支援、栄養管理の質の向上</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学校等における取組み</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企業や大学等との連携による食生活の改善</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「食育」など食生活の改善に向けた普及啓発</a:t>
                      </a:r>
                      <a:endParaRPr kumimoji="1" lang="en-US" altLang="ja-JP" sz="1100" b="0" baseline="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学校や大学、地域における運動・体力づくり</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民間企業等と連携した普及啓発</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休養・睡眠の充実</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2437797087"/>
              </p:ext>
            </p:extLst>
          </p:nvPr>
        </p:nvGraphicFramePr>
        <p:xfrm>
          <a:off x="146165" y="2093774"/>
          <a:ext cx="9613251" cy="772128"/>
        </p:xfrm>
        <a:graphic>
          <a:graphicData uri="http://schemas.openxmlformats.org/drawingml/2006/table">
            <a:tbl>
              <a:tblPr firstRow="1" bandRow="1">
                <a:tableStyleId>{5940675A-B579-460E-94D1-54222C63F5DA}</a:tableStyleId>
              </a:tblPr>
              <a:tblGrid>
                <a:gridCol w="3204417">
                  <a:extLst>
                    <a:ext uri="{9D8B030D-6E8A-4147-A177-3AD203B41FA5}">
                      <a16:colId xmlns:a16="http://schemas.microsoft.com/office/drawing/2014/main" val="4073086637"/>
                    </a:ext>
                  </a:extLst>
                </a:gridCol>
                <a:gridCol w="3204417">
                  <a:extLst>
                    <a:ext uri="{9D8B030D-6E8A-4147-A177-3AD203B41FA5}">
                      <a16:colId xmlns:a16="http://schemas.microsoft.com/office/drawing/2014/main" val="111291063"/>
                    </a:ext>
                  </a:extLst>
                </a:gridCol>
                <a:gridCol w="3204417">
                  <a:extLst>
                    <a:ext uri="{9D8B030D-6E8A-4147-A177-3AD203B41FA5}">
                      <a16:colId xmlns:a16="http://schemas.microsoft.com/office/drawing/2014/main" val="3290605964"/>
                    </a:ext>
                  </a:extLst>
                </a:gridCol>
              </a:tblGrid>
              <a:tr h="229138">
                <a:tc>
                  <a:txBody>
                    <a:bodyPr/>
                    <a:lstStyle/>
                    <a:p>
                      <a:pPr algn="ctr"/>
                      <a:r>
                        <a:rPr kumimoji="1" lang="ja-JP" altLang="en-US" sz="1200" b="1" baseline="0" dirty="0">
                          <a:solidFill>
                            <a:schemeClr val="tx1"/>
                          </a:solidFill>
                        </a:rPr>
                        <a:t>❹飲酒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❺喫煙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❻歯と口の健康</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481248">
                <a:tc>
                  <a:txBody>
                    <a:bodyPr/>
                    <a:lstStyle/>
                    <a:p>
                      <a:pPr marL="171450" indent="-171450">
                        <a:buFont typeface="Wingdings" panose="05000000000000000000" pitchFamily="2" charset="2"/>
                        <a:buChar char="l"/>
                      </a:pPr>
                      <a:r>
                        <a:rPr kumimoji="1" lang="ja-JP" altLang="en-US" sz="1100" b="0" baseline="0" dirty="0">
                          <a:solidFill>
                            <a:schemeClr val="tx1"/>
                          </a:solidFill>
                        </a:rPr>
                        <a:t>生活習慣病のリスクを高める飲酒の減少</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飲酒と健康に関する啓発・相談</a:t>
                      </a:r>
                      <a:endParaRPr kumimoji="1" lang="en-US" altLang="ja-JP" sz="1100" b="0" baseline="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喫煙率の減少</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望まない受動喫煙の防止</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歯磨き習慣の促進</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歯と口の健康に係る普及啓発</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1177605484"/>
              </p:ext>
            </p:extLst>
          </p:nvPr>
        </p:nvGraphicFramePr>
        <p:xfrm>
          <a:off x="146164" y="3361939"/>
          <a:ext cx="5396465" cy="1514225"/>
        </p:xfrm>
        <a:graphic>
          <a:graphicData uri="http://schemas.openxmlformats.org/drawingml/2006/table">
            <a:tbl>
              <a:tblPr firstRow="1" bandRow="1">
                <a:tableStyleId>{5940675A-B579-460E-94D1-54222C63F5DA}</a:tableStyleId>
              </a:tblPr>
              <a:tblGrid>
                <a:gridCol w="2440232">
                  <a:extLst>
                    <a:ext uri="{9D8B030D-6E8A-4147-A177-3AD203B41FA5}">
                      <a16:colId xmlns:a16="http://schemas.microsoft.com/office/drawing/2014/main" val="4073086637"/>
                    </a:ext>
                  </a:extLst>
                </a:gridCol>
                <a:gridCol w="2956233">
                  <a:extLst>
                    <a:ext uri="{9D8B030D-6E8A-4147-A177-3AD203B41FA5}">
                      <a16:colId xmlns:a16="http://schemas.microsoft.com/office/drawing/2014/main" val="111291063"/>
                    </a:ext>
                  </a:extLst>
                </a:gridCol>
              </a:tblGrid>
              <a:tr h="300935">
                <a:tc>
                  <a:txBody>
                    <a:bodyPr/>
                    <a:lstStyle/>
                    <a:p>
                      <a:pPr algn="ctr"/>
                      <a:r>
                        <a:rPr kumimoji="1" lang="ja-JP" altLang="en-US" sz="1200" b="1" dirty="0">
                          <a:solidFill>
                            <a:schemeClr val="tx1"/>
                          </a:solidFill>
                        </a:rPr>
                        <a:t>❶ けんしん（健診・がん検診）</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dirty="0">
                          <a:solidFill>
                            <a:schemeClr val="tx1"/>
                          </a:solidFill>
                        </a:rPr>
                        <a:t>❷ 重症化予防</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1213290">
                <a:tc>
                  <a:txBody>
                    <a:bodyPr/>
                    <a:lstStyle/>
                    <a:p>
                      <a:pPr marL="171450" indent="-171450">
                        <a:buFont typeface="Wingdings" panose="05000000000000000000" pitchFamily="2" charset="2"/>
                        <a:buChar char="l"/>
                      </a:pPr>
                      <a:r>
                        <a:rPr kumimoji="1" lang="ja-JP" altLang="en-US" sz="1100" b="0" baseline="0" dirty="0">
                          <a:solidFill>
                            <a:schemeClr val="tx1"/>
                          </a:solidFill>
                        </a:rPr>
                        <a:t>けんしん受診率向上に向けた取組み</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特定健診の受診促進</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がん検診の受診促進</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ライフステージや性差に応じた普及啓発</a:t>
                      </a:r>
                      <a:endParaRPr kumimoji="1" lang="en-US" altLang="ja-JP" sz="1100" b="0" baseline="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特定保健指導の促進</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未治療者や治療中断者に対する医療機関への受診勧奨の促進</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医療データを活用した受診促進策の推進</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糖尿病の重症化予防</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早期治療・重症化予防に係る普及啓発</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pic>
        <p:nvPicPr>
          <p:cNvPr id="19" name="図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正方形/長方形 15">
            <a:extLst>
              <a:ext uri="{FF2B5EF4-FFF2-40B4-BE49-F238E27FC236}">
                <a16:creationId xmlns:a16="http://schemas.microsoft.com/office/drawing/2014/main" id="{CBA5CD09-C277-47D4-B215-7003205EBC36}"/>
              </a:ext>
            </a:extLst>
          </p:cNvPr>
          <p:cNvSpPr/>
          <p:nvPr/>
        </p:nvSpPr>
        <p:spPr>
          <a:xfrm>
            <a:off x="5652989" y="3002720"/>
            <a:ext cx="4173693" cy="1927520"/>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生活機能の維持・向上</a:t>
            </a:r>
          </a:p>
        </p:txBody>
      </p:sp>
      <p:graphicFrame>
        <p:nvGraphicFramePr>
          <p:cNvPr id="21" name="表 20">
            <a:extLst>
              <a:ext uri="{FF2B5EF4-FFF2-40B4-BE49-F238E27FC236}">
                <a16:creationId xmlns:a16="http://schemas.microsoft.com/office/drawing/2014/main" id="{A3B72C23-7AFE-4889-8E69-E78C78787907}"/>
              </a:ext>
            </a:extLst>
          </p:cNvPr>
          <p:cNvGraphicFramePr>
            <a:graphicFrameLocks noGrp="1"/>
          </p:cNvGraphicFramePr>
          <p:nvPr>
            <p:extLst>
              <p:ext uri="{D42A27DB-BD31-4B8C-83A1-F6EECF244321}">
                <p14:modId xmlns:p14="http://schemas.microsoft.com/office/powerpoint/2010/main" val="2429775982"/>
              </p:ext>
            </p:extLst>
          </p:nvPr>
        </p:nvGraphicFramePr>
        <p:xfrm>
          <a:off x="5723934" y="3407520"/>
          <a:ext cx="4051948" cy="1468644"/>
        </p:xfrm>
        <a:graphic>
          <a:graphicData uri="http://schemas.openxmlformats.org/drawingml/2006/table">
            <a:tbl>
              <a:tblPr firstRow="1" bandRow="1">
                <a:tableStyleId>{5940675A-B579-460E-94D1-54222C63F5DA}</a:tableStyleId>
              </a:tblPr>
              <a:tblGrid>
                <a:gridCol w="2239522">
                  <a:extLst>
                    <a:ext uri="{9D8B030D-6E8A-4147-A177-3AD203B41FA5}">
                      <a16:colId xmlns:a16="http://schemas.microsoft.com/office/drawing/2014/main" val="4073086637"/>
                    </a:ext>
                  </a:extLst>
                </a:gridCol>
                <a:gridCol w="1812426">
                  <a:extLst>
                    <a:ext uri="{9D8B030D-6E8A-4147-A177-3AD203B41FA5}">
                      <a16:colId xmlns:a16="http://schemas.microsoft.com/office/drawing/2014/main" val="111291063"/>
                    </a:ext>
                  </a:extLst>
                </a:gridCol>
              </a:tblGrid>
              <a:tr h="423164">
                <a:tc>
                  <a:txBody>
                    <a:bodyPr/>
                    <a:lstStyle/>
                    <a:p>
                      <a:pPr algn="ctr"/>
                      <a:r>
                        <a:rPr kumimoji="1" lang="ja-JP" altLang="en-US" sz="1200" b="1" dirty="0">
                          <a:solidFill>
                            <a:schemeClr val="tx1"/>
                          </a:solidFill>
                        </a:rPr>
                        <a:t>❶ロコモ・フレイル、</a:t>
                      </a:r>
                      <a:endParaRPr kumimoji="1" lang="en-US" altLang="ja-JP" sz="1200" b="1" dirty="0">
                        <a:solidFill>
                          <a:schemeClr val="tx1"/>
                        </a:solidFill>
                      </a:endParaRPr>
                    </a:p>
                    <a:p>
                      <a:pPr algn="ctr"/>
                      <a:r>
                        <a:rPr kumimoji="1" lang="ja-JP" altLang="en-US" sz="1200" b="1" dirty="0">
                          <a:solidFill>
                            <a:schemeClr val="tx1"/>
                          </a:solidFill>
                        </a:rPr>
                        <a:t>骨粗鬆症</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dirty="0">
                          <a:solidFill>
                            <a:schemeClr val="tx1"/>
                          </a:solidFill>
                        </a:rPr>
                        <a:t>❷メンタルヘルス </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994884">
                <a:tc>
                  <a:txBody>
                    <a:bodyPr/>
                    <a:lstStyle/>
                    <a:p>
                      <a:pPr marL="171450" indent="-171450">
                        <a:buFont typeface="Wingdings" panose="05000000000000000000" pitchFamily="2" charset="2"/>
                        <a:buChar char="l"/>
                      </a:pPr>
                      <a:r>
                        <a:rPr kumimoji="1" lang="ja-JP" altLang="en-US" sz="1100" b="0" baseline="0" dirty="0">
                          <a:solidFill>
                            <a:schemeClr val="tx1"/>
                          </a:solidFill>
                        </a:rPr>
                        <a:t>認知度向上のための普及啓発</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身体機能低下の予防促進</a:t>
                      </a:r>
                      <a:endParaRPr kumimoji="1" lang="en-US" altLang="ja-JP" sz="1100" b="0" baseline="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職域等におけるこころの健康サポート</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地域におけるこころの健康づくり</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相談支援の実施</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graphicFrame>
        <p:nvGraphicFramePr>
          <p:cNvPr id="14" name="表 13">
            <a:extLst>
              <a:ext uri="{FF2B5EF4-FFF2-40B4-BE49-F238E27FC236}">
                <a16:creationId xmlns:a16="http://schemas.microsoft.com/office/drawing/2014/main" id="{FAFD4DB2-81A1-4783-9640-F1D6E066F85C}"/>
              </a:ext>
            </a:extLst>
          </p:cNvPr>
          <p:cNvGraphicFramePr>
            <a:graphicFrameLocks noGrp="1"/>
          </p:cNvGraphicFramePr>
          <p:nvPr>
            <p:extLst>
              <p:ext uri="{D42A27DB-BD31-4B8C-83A1-F6EECF244321}">
                <p14:modId xmlns:p14="http://schemas.microsoft.com/office/powerpoint/2010/main" val="1463602038"/>
              </p:ext>
            </p:extLst>
          </p:nvPr>
        </p:nvGraphicFramePr>
        <p:xfrm>
          <a:off x="146374" y="5295852"/>
          <a:ext cx="9613251" cy="1419960"/>
        </p:xfrm>
        <a:graphic>
          <a:graphicData uri="http://schemas.openxmlformats.org/drawingml/2006/table">
            <a:tbl>
              <a:tblPr firstRow="1" bandRow="1">
                <a:tableStyleId>{5940675A-B579-460E-94D1-54222C63F5DA}</a:tableStyleId>
              </a:tblPr>
              <a:tblGrid>
                <a:gridCol w="4567516">
                  <a:extLst>
                    <a:ext uri="{9D8B030D-6E8A-4147-A177-3AD203B41FA5}">
                      <a16:colId xmlns:a16="http://schemas.microsoft.com/office/drawing/2014/main" val="4073086637"/>
                    </a:ext>
                  </a:extLst>
                </a:gridCol>
                <a:gridCol w="2246586">
                  <a:extLst>
                    <a:ext uri="{9D8B030D-6E8A-4147-A177-3AD203B41FA5}">
                      <a16:colId xmlns:a16="http://schemas.microsoft.com/office/drawing/2014/main" val="111291063"/>
                    </a:ext>
                  </a:extLst>
                </a:gridCol>
                <a:gridCol w="2799149">
                  <a:extLst>
                    <a:ext uri="{9D8B030D-6E8A-4147-A177-3AD203B41FA5}">
                      <a16:colId xmlns:a16="http://schemas.microsoft.com/office/drawing/2014/main" val="3290605964"/>
                    </a:ext>
                  </a:extLst>
                </a:gridCol>
              </a:tblGrid>
              <a:tr h="229138">
                <a:tc>
                  <a:txBody>
                    <a:bodyPr/>
                    <a:lstStyle/>
                    <a:p>
                      <a:pPr algn="ctr"/>
                      <a:r>
                        <a:rPr kumimoji="1" lang="ja-JP" altLang="en-US" sz="1200" b="1" baseline="0" dirty="0">
                          <a:solidFill>
                            <a:schemeClr val="tx1"/>
                          </a:solidFill>
                        </a:rPr>
                        <a:t>➊ヘルスリテラシー、健康づくりの気運醸成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➋ＩＣＴ（ＰＨＲ等）を活用した健康づくりの推進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➌地域・職域等における社会環境整備</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481248">
                <a:tc>
                  <a:txBody>
                    <a:bodyPr/>
                    <a:lstStyle/>
                    <a:p>
                      <a:pPr marL="171450" indent="-171450">
                        <a:buFont typeface="Wingdings" panose="05000000000000000000" pitchFamily="2" charset="2"/>
                        <a:buChar char="l"/>
                      </a:pPr>
                      <a:r>
                        <a:rPr kumimoji="1" lang="ja-JP" altLang="en-US" sz="1100" b="0" baseline="0" dirty="0">
                          <a:solidFill>
                            <a:schemeClr val="tx1"/>
                          </a:solidFill>
                        </a:rPr>
                        <a:t>学校や大学、職場等におけるヘルスリテラシーの向上</a:t>
                      </a:r>
                      <a:endParaRPr kumimoji="1" lang="en-US" altLang="ja-JP" sz="1100" b="0" baseline="0" dirty="0">
                        <a:solidFill>
                          <a:schemeClr val="tx1"/>
                        </a:solidFill>
                      </a:endParaRPr>
                    </a:p>
                    <a:p>
                      <a:pPr marL="171450" indent="-171450">
                        <a:buFont typeface="Wingdings" panose="05000000000000000000" pitchFamily="2" charset="2"/>
                        <a:buChar char="l"/>
                      </a:pPr>
                      <a:r>
                        <a:rPr kumimoji="1" lang="en-US" altLang="ja-JP" sz="1100" b="0" baseline="0" dirty="0">
                          <a:solidFill>
                            <a:schemeClr val="tx1"/>
                          </a:solidFill>
                        </a:rPr>
                        <a:t>『</a:t>
                      </a:r>
                      <a:r>
                        <a:rPr kumimoji="1" lang="ja-JP" altLang="en-US" sz="1100" b="0" baseline="0" dirty="0">
                          <a:solidFill>
                            <a:schemeClr val="tx1"/>
                          </a:solidFill>
                        </a:rPr>
                        <a:t>健活</a:t>
                      </a:r>
                      <a:r>
                        <a:rPr kumimoji="1" lang="en-US" altLang="ja-JP" sz="1100" b="0" baseline="0" dirty="0">
                          <a:solidFill>
                            <a:schemeClr val="tx1"/>
                          </a:solidFill>
                        </a:rPr>
                        <a:t>10』〈</a:t>
                      </a:r>
                      <a:r>
                        <a:rPr kumimoji="1" lang="ja-JP" altLang="en-US" sz="1100" b="0" baseline="0" dirty="0">
                          <a:solidFill>
                            <a:schemeClr val="tx1"/>
                          </a:solidFill>
                        </a:rPr>
                        <a:t>ケンカツ テン</a:t>
                      </a:r>
                      <a:r>
                        <a:rPr kumimoji="1" lang="en-US" altLang="ja-JP" sz="1100" b="0" baseline="0" dirty="0">
                          <a:solidFill>
                            <a:schemeClr val="tx1"/>
                          </a:solidFill>
                        </a:rPr>
                        <a:t>〉</a:t>
                      </a:r>
                      <a:r>
                        <a:rPr kumimoji="1" lang="ja-JP" altLang="en-US" sz="1100" b="0" baseline="0" dirty="0">
                          <a:solidFill>
                            <a:schemeClr val="tx1"/>
                          </a:solidFill>
                        </a:rPr>
                        <a:t>の推進</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多様な主体の連携・協働　</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女性に関するヘルスリテラシーの向上</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イベント等の活用　　　</a:t>
                      </a:r>
                      <a:r>
                        <a:rPr kumimoji="1" lang="ja-JP" altLang="en-US" sz="800" b="0" baseline="0" dirty="0">
                          <a:solidFill>
                            <a:schemeClr val="tx1"/>
                          </a:solidFill>
                        </a:rPr>
                        <a:t>●　</a:t>
                      </a:r>
                      <a:r>
                        <a:rPr kumimoji="1" lang="ja-JP" altLang="en-US" sz="1100" b="0" baseline="0" dirty="0">
                          <a:solidFill>
                            <a:schemeClr val="tx1"/>
                          </a:solidFill>
                        </a:rPr>
                        <a:t>万博のインパクトを活かした取組み</a:t>
                      </a:r>
                      <a:endParaRPr kumimoji="1" lang="en-US" altLang="ja-JP" sz="1100" b="0" baseline="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デジタルデータ・技術の活用</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市町村の健康格差の縮小</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職域における健康づくり</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自然に健康になれる環境づくり</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府民と社会とのつながりを重視した環境整備</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sp>
        <p:nvSpPr>
          <p:cNvPr id="15" name="スライド番号プレースホルダー 1">
            <a:extLst>
              <a:ext uri="{FF2B5EF4-FFF2-40B4-BE49-F238E27FC236}">
                <a16:creationId xmlns:a16="http://schemas.microsoft.com/office/drawing/2014/main" id="{25B8F165-FCFC-4C3C-9742-74BF815CEBB3}"/>
              </a:ext>
            </a:extLst>
          </p:cNvPr>
          <p:cNvSpPr>
            <a:spLocks noGrp="1"/>
          </p:cNvSpPr>
          <p:nvPr>
            <p:ph type="sldNum" sz="quarter" idx="12"/>
          </p:nvPr>
        </p:nvSpPr>
        <p:spPr>
          <a:xfrm>
            <a:off x="9523413" y="6546852"/>
            <a:ext cx="360000" cy="288000"/>
          </a:xfrm>
        </p:spPr>
        <p:txBody>
          <a:bodyPr/>
          <a:lstStyle/>
          <a:p>
            <a:fld id="{8491F570-1DE7-4E07-90A6-F6DA59EDAE7D}" type="slidenum">
              <a:rPr kumimoji="1" lang="ja-JP" altLang="en-US" smtClean="0"/>
              <a:pPr/>
              <a:t>3</a:t>
            </a:fld>
            <a:endParaRPr kumimoji="1" lang="ja-JP" altLang="en-US"/>
          </a:p>
        </p:txBody>
      </p:sp>
    </p:spTree>
    <p:extLst>
      <p:ext uri="{BB962C8B-B14F-4D97-AF65-F5344CB8AC3E}">
        <p14:creationId xmlns:p14="http://schemas.microsoft.com/office/powerpoint/2010/main" val="2680392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91413" y="777702"/>
            <a:ext cx="9685263" cy="5913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1</a:t>
            </a:r>
            <a:r>
              <a:rPr kumimoji="1" lang="ja-JP" altLang="en-US" sz="2000" b="1" dirty="0">
                <a:solidFill>
                  <a:schemeClr val="tx1"/>
                </a:solidFill>
                <a:latin typeface="Meiryo UI" panose="020B0604030504040204" pitchFamily="50" charset="-128"/>
                <a:ea typeface="Meiryo UI" panose="020B0604030504040204" pitchFamily="50" charset="-128"/>
              </a:rPr>
              <a:t>　生活習慣病の予防</a:t>
            </a:r>
          </a:p>
        </p:txBody>
      </p:sp>
      <p:sp>
        <p:nvSpPr>
          <p:cNvPr id="15" name="正方形/長方形 14"/>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a:t>
            </a:r>
            <a:r>
              <a:rPr kumimoji="1" lang="en-US" altLang="ja-JP" sz="2000" b="1" dirty="0">
                <a:ln w="0"/>
                <a:solidFill>
                  <a:schemeClr val="bg1"/>
                </a:solidFill>
                <a:effectLst>
                  <a:outerShdw blurRad="38100" dist="19050" dir="2700000" algn="tl" rotWithShape="0">
                    <a:schemeClr val="dk1">
                      <a:alpha val="40000"/>
                    </a:schemeClr>
                  </a:outerShdw>
                </a:effectLst>
              </a:rPr>
              <a:t>5</a:t>
            </a:r>
            <a:r>
              <a:rPr kumimoji="1" lang="ja-JP" altLang="en-US" sz="2000" b="1" dirty="0">
                <a:ln w="0"/>
                <a:solidFill>
                  <a:schemeClr val="bg1"/>
                </a:solidFill>
                <a:effectLst>
                  <a:outerShdw blurRad="38100" dist="19050" dir="2700000" algn="tl" rotWithShape="0">
                    <a:schemeClr val="dk1">
                      <a:alpha val="40000"/>
                    </a:schemeClr>
                  </a:outerShdw>
                </a:effectLst>
              </a:rPr>
              <a:t>）喫煙</a:t>
            </a:r>
            <a:r>
              <a:rPr kumimoji="1" lang="ja-JP" altLang="en-US" sz="2000" b="1" dirty="0">
                <a:solidFill>
                  <a:schemeClr val="bg1"/>
                </a:solidFill>
              </a:rPr>
              <a:t>　</a:t>
            </a:r>
            <a:r>
              <a:rPr kumimoji="1" lang="ja-JP" altLang="en-US" sz="1600" b="1" dirty="0">
                <a:solidFill>
                  <a:schemeClr val="bg1"/>
                </a:solidFill>
              </a:rPr>
              <a:t>計画 </a:t>
            </a:r>
            <a:r>
              <a:rPr kumimoji="1" lang="en-US" altLang="ja-JP" sz="1600" b="1" dirty="0">
                <a:solidFill>
                  <a:schemeClr val="bg1"/>
                </a:solidFill>
              </a:rPr>
              <a:t>P.78-79</a:t>
            </a:r>
          </a:p>
        </p:txBody>
      </p:sp>
      <p:sp>
        <p:nvSpPr>
          <p:cNvPr id="17" name="正方形/長方形 16"/>
          <p:cNvSpPr/>
          <p:nvPr/>
        </p:nvSpPr>
        <p:spPr>
          <a:xfrm>
            <a:off x="245533" y="1947905"/>
            <a:ext cx="3240000" cy="288000"/>
          </a:xfrm>
          <a:prstGeom prst="rect">
            <a:avLst/>
          </a:prstGeom>
        </p:spPr>
        <p:txBody>
          <a:bodyPr wrap="square" lIns="36000" tIns="72000" rIns="36000" bIns="36000" anchor="ctr">
            <a:noAutofit/>
          </a:bodyPr>
          <a:lstStyle/>
          <a:p>
            <a:r>
              <a:rPr lang="en-US" altLang="ja-JP" sz="1200" b="1" dirty="0">
                <a:latin typeface="+mn-ea"/>
              </a:rPr>
              <a:t>【</a:t>
            </a:r>
            <a:r>
              <a:rPr lang="ja-JP" altLang="en-US" sz="1200" b="1" dirty="0">
                <a:latin typeface="+mn-ea"/>
              </a:rPr>
              <a:t>府民の行動目標</a:t>
            </a:r>
            <a:r>
              <a:rPr lang="en-US" altLang="ja-JP" sz="1200" b="1" dirty="0">
                <a:latin typeface="+mn-ea"/>
              </a:rPr>
              <a:t>】</a:t>
            </a:r>
            <a:endParaRPr lang="ja-JP" altLang="en-US" sz="1200" b="1" dirty="0">
              <a:latin typeface="+mn-ea"/>
            </a:endParaRPr>
          </a:p>
        </p:txBody>
      </p:sp>
      <p:sp>
        <p:nvSpPr>
          <p:cNvPr id="18" name="正方形/長方形 17"/>
          <p:cNvSpPr/>
          <p:nvPr/>
        </p:nvSpPr>
        <p:spPr>
          <a:xfrm>
            <a:off x="355355" y="2133665"/>
            <a:ext cx="8856000" cy="1100832"/>
          </a:xfrm>
          <a:prstGeom prst="rect">
            <a:avLst/>
          </a:prstGeom>
        </p:spPr>
        <p:txBody>
          <a:bodyPr wrap="square" lIns="36000" tIns="72000" rIns="36000" bIns="36000">
            <a:noAutofit/>
          </a:bodyPr>
          <a:lstStyle/>
          <a:p>
            <a:r>
              <a:rPr lang="ja-JP" altLang="en-US" sz="1050" b="1" dirty="0">
                <a:latin typeface="+mn-ea"/>
              </a:rPr>
              <a:t>▽喫煙行動・受動喫煙が及ぼす健康への影響を正しく理解し、適切な行動に取り組みます。</a:t>
            </a:r>
            <a:endParaRPr lang="en-US" altLang="ja-JP" sz="1050" b="1" dirty="0">
              <a:latin typeface="+mn-ea"/>
            </a:endParaRPr>
          </a:p>
          <a:p>
            <a:r>
              <a:rPr lang="ja-JP" altLang="en-US" sz="1050" b="1" dirty="0">
                <a:latin typeface="+mn-ea"/>
              </a:rPr>
              <a:t>▽妊婦の喫煙が胎児に及ぼす影響を理解し、妊娠中や妊娠の可能性がある場合は、喫煙をしません。</a:t>
            </a:r>
            <a:endParaRPr lang="en-US" altLang="ja-JP" sz="1050" b="1" dirty="0">
              <a:latin typeface="+mn-ea"/>
            </a:endParaRPr>
          </a:p>
          <a:p>
            <a:r>
              <a:rPr lang="ja-JP" altLang="en-US" sz="1050" b="1" dirty="0">
                <a:latin typeface="+mn-ea"/>
              </a:rPr>
              <a:t>▽</a:t>
            </a:r>
            <a:r>
              <a:rPr lang="en-US" altLang="ja-JP" sz="1050" b="1" dirty="0">
                <a:latin typeface="+mn-ea"/>
              </a:rPr>
              <a:t>20</a:t>
            </a:r>
            <a:r>
              <a:rPr lang="ja-JP" altLang="en-US" sz="1050" b="1" dirty="0">
                <a:latin typeface="+mn-ea"/>
              </a:rPr>
              <a:t>歳未満の者・妊婦の喫煙を看過せず、注意を促します。</a:t>
            </a:r>
            <a:endParaRPr lang="en-US" altLang="ja-JP" sz="1050" b="1" dirty="0">
              <a:latin typeface="+mn-ea"/>
            </a:endParaRPr>
          </a:p>
          <a:p>
            <a:r>
              <a:rPr lang="ja-JP" altLang="en-US" sz="1050" b="1" dirty="0">
                <a:latin typeface="+mn-ea"/>
              </a:rPr>
              <a:t>▽望まない受動喫煙を生じさせることのない環境づくりに取り組みます。</a:t>
            </a:r>
            <a:endParaRPr lang="en-US" altLang="ja-JP" sz="1050" b="1" dirty="0">
              <a:latin typeface="+mn-ea"/>
            </a:endParaRPr>
          </a:p>
          <a:p>
            <a:r>
              <a:rPr lang="ja-JP" altLang="en-US" sz="1050" b="1" dirty="0">
                <a:latin typeface="+mn-ea"/>
              </a:rPr>
              <a:t>▽受動喫煙に十分配慮し、子どもや妊婦等を受動喫煙から守ります。</a:t>
            </a:r>
          </a:p>
        </p:txBody>
      </p:sp>
      <p:sp>
        <p:nvSpPr>
          <p:cNvPr id="24" name="正方形/長方形 23"/>
          <p:cNvSpPr/>
          <p:nvPr/>
        </p:nvSpPr>
        <p:spPr>
          <a:xfrm>
            <a:off x="245533" y="2949640"/>
            <a:ext cx="3240000" cy="288000"/>
          </a:xfrm>
          <a:prstGeom prst="rect">
            <a:avLst/>
          </a:prstGeom>
        </p:spPr>
        <p:txBody>
          <a:bodyPr wrap="square" lIns="36000" tIns="72000" rIns="36000" bIns="36000" anchor="ctr">
            <a:noAutofit/>
          </a:bodyPr>
          <a:lstStyle/>
          <a:p>
            <a:r>
              <a:rPr lang="en-US" altLang="ja-JP" sz="1200" b="1" dirty="0">
                <a:latin typeface="+mn-ea"/>
              </a:rPr>
              <a:t>【</a:t>
            </a:r>
            <a:r>
              <a:rPr lang="ja-JP" altLang="en-US" sz="1200" b="1" dirty="0">
                <a:latin typeface="+mn-ea"/>
              </a:rPr>
              <a:t>行政等が取り組む数値目標</a:t>
            </a:r>
            <a:r>
              <a:rPr lang="en-US" altLang="ja-JP" sz="1400" b="1" dirty="0">
                <a:latin typeface="+mn-ea"/>
              </a:rPr>
              <a:t>】</a:t>
            </a:r>
            <a:endParaRPr lang="ja-JP" altLang="en-US" sz="1400" b="1" dirty="0">
              <a:latin typeface="+mn-ea"/>
            </a:endParaRPr>
          </a:p>
        </p:txBody>
      </p:sp>
      <p:graphicFrame>
        <p:nvGraphicFramePr>
          <p:cNvPr id="25" name="表 24"/>
          <p:cNvGraphicFramePr>
            <a:graphicFrameLocks noGrp="1"/>
          </p:cNvGraphicFramePr>
          <p:nvPr>
            <p:extLst>
              <p:ext uri="{D42A27DB-BD31-4B8C-83A1-F6EECF244321}">
                <p14:modId xmlns:p14="http://schemas.microsoft.com/office/powerpoint/2010/main" val="1929505901"/>
              </p:ext>
            </p:extLst>
          </p:nvPr>
        </p:nvGraphicFramePr>
        <p:xfrm>
          <a:off x="421381" y="3221392"/>
          <a:ext cx="9063238" cy="2684294"/>
        </p:xfrm>
        <a:graphic>
          <a:graphicData uri="http://schemas.openxmlformats.org/drawingml/2006/table">
            <a:tbl>
              <a:tblPr firstRow="1" firstCol="1" bandRow="1">
                <a:tableStyleId>{5C22544A-7EE6-4342-B048-85BDC9FD1C3A}</a:tableStyleId>
              </a:tblPr>
              <a:tblGrid>
                <a:gridCol w="369928">
                  <a:extLst>
                    <a:ext uri="{9D8B030D-6E8A-4147-A177-3AD203B41FA5}">
                      <a16:colId xmlns:a16="http://schemas.microsoft.com/office/drawing/2014/main" val="20000"/>
                    </a:ext>
                  </a:extLst>
                </a:gridCol>
                <a:gridCol w="4131755">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2228850">
                  <a:extLst>
                    <a:ext uri="{9D8B030D-6E8A-4147-A177-3AD203B41FA5}">
                      <a16:colId xmlns:a16="http://schemas.microsoft.com/office/drawing/2014/main" val="3615309402"/>
                    </a:ext>
                  </a:extLst>
                </a:gridCol>
                <a:gridCol w="1132555">
                  <a:extLst>
                    <a:ext uri="{9D8B030D-6E8A-4147-A177-3AD203B41FA5}">
                      <a16:colId xmlns:a16="http://schemas.microsoft.com/office/drawing/2014/main" val="20003"/>
                    </a:ext>
                  </a:extLst>
                </a:gridCol>
              </a:tblGrid>
              <a:tr h="265691">
                <a:tc>
                  <a:txBody>
                    <a:bodyPr/>
                    <a:lstStyle/>
                    <a:p>
                      <a:pPr algn="ctr" fontAlgn="auto">
                        <a:lnSpc>
                          <a:spcPts val="1600"/>
                        </a:lnSpc>
                        <a:spcAft>
                          <a:spcPts val="0"/>
                        </a:spcAft>
                      </a:pPr>
                      <a:endParaRPr lang="ja-JP" sz="105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50" kern="100" dirty="0">
                          <a:effectLst/>
                          <a:latin typeface="+mn-ea"/>
                          <a:ea typeface="+mn-ea"/>
                        </a:rPr>
                        <a:t>項目</a:t>
                      </a:r>
                      <a:endParaRPr lang="ja-JP" altLang="en-US" sz="105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50" dirty="0">
                          <a:effectLst/>
                          <a:latin typeface="+mn-ea"/>
                          <a:ea typeface="+mn-ea"/>
                        </a:rPr>
                        <a:t>計画策定時の値</a:t>
                      </a:r>
                      <a:endParaRPr lang="ja-JP" sz="105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50" dirty="0">
                          <a:solidFill>
                            <a:schemeClr val="bg1"/>
                          </a:solidFill>
                          <a:effectLst/>
                          <a:latin typeface="+mn-ea"/>
                          <a:ea typeface="+mn-ea"/>
                          <a:cs typeface="HG丸ｺﾞｼｯｸM-PRO"/>
                        </a:rPr>
                        <a:t>現状値</a:t>
                      </a:r>
                      <a:endParaRPr lang="ja-JP" sz="105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050" dirty="0">
                          <a:effectLst/>
                          <a:latin typeface="+mn-ea"/>
                          <a:ea typeface="+mn-ea"/>
                        </a:rPr>
                        <a:t>20</a:t>
                      </a:r>
                      <a:r>
                        <a:rPr lang="en-US" altLang="ja-JP" sz="1050" dirty="0">
                          <a:effectLst/>
                          <a:latin typeface="+mn-ea"/>
                          <a:ea typeface="+mn-ea"/>
                        </a:rPr>
                        <a:t>35</a:t>
                      </a:r>
                      <a:r>
                        <a:rPr lang="ja-JP" sz="1050" dirty="0">
                          <a:effectLst/>
                          <a:latin typeface="+mn-ea"/>
                          <a:ea typeface="+mn-ea"/>
                        </a:rPr>
                        <a:t>年度目標</a:t>
                      </a:r>
                      <a:r>
                        <a:rPr lang="ja-JP" altLang="en-US" sz="1050" dirty="0">
                          <a:effectLst/>
                          <a:latin typeface="+mn-ea"/>
                          <a:ea typeface="+mn-ea"/>
                        </a:rPr>
                        <a:t>値</a:t>
                      </a:r>
                      <a:endParaRPr lang="ja-JP" sz="105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427107">
                <a:tc rowSpan="2">
                  <a:txBody>
                    <a:bodyPr/>
                    <a:lstStyle/>
                    <a:p>
                      <a:pPr algn="ctr" fontAlgn="auto">
                        <a:lnSpc>
                          <a:spcPts val="1600"/>
                        </a:lnSpc>
                        <a:spcAft>
                          <a:spcPts val="0"/>
                        </a:spcAft>
                      </a:pPr>
                      <a:r>
                        <a:rPr lang="en-US" altLang="ja-JP" sz="1050" dirty="0">
                          <a:solidFill>
                            <a:schemeClr val="bg1"/>
                          </a:solidFill>
                          <a:effectLst/>
                          <a:latin typeface="+mn-ea"/>
                          <a:ea typeface="+mn-ea"/>
                          <a:cs typeface="HG丸ｺﾞｼｯｸM-PRO"/>
                        </a:rPr>
                        <a:t>14</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en-US" altLang="ja-JP" sz="1000" b="1" dirty="0">
                          <a:solidFill>
                            <a:schemeClr val="tx1"/>
                          </a:solidFill>
                          <a:effectLst/>
                          <a:latin typeface="+mn-ea"/>
                          <a:ea typeface="+mn-ea"/>
                        </a:rPr>
                        <a:t>20</a:t>
                      </a:r>
                      <a:r>
                        <a:rPr lang="ja-JP" altLang="en-US" sz="1000" b="1" dirty="0">
                          <a:solidFill>
                            <a:schemeClr val="tx1"/>
                          </a:solidFill>
                          <a:effectLst/>
                          <a:latin typeface="+mn-ea"/>
                          <a:ea typeface="+mn-ea"/>
                        </a:rPr>
                        <a:t>歳以上の者の喫煙率の減少（男性）</a:t>
                      </a:r>
                      <a:r>
                        <a:rPr lang="en-US" altLang="ja-JP" sz="1000" b="1" dirty="0">
                          <a:solidFill>
                            <a:schemeClr val="tx1"/>
                          </a:solidFill>
                          <a:effectLst/>
                          <a:latin typeface="+mn-ea"/>
                          <a:ea typeface="+mn-ea"/>
                        </a:rPr>
                        <a:t>【</a:t>
                      </a:r>
                      <a:r>
                        <a:rPr lang="ja-JP" altLang="en-US" sz="1000" b="1" dirty="0">
                          <a:solidFill>
                            <a:schemeClr val="tx1"/>
                          </a:solidFill>
                          <a:effectLst/>
                          <a:latin typeface="+mn-ea"/>
                          <a:ea typeface="+mn-ea"/>
                        </a:rPr>
                        <a:t>国民生活基礎調査</a:t>
                      </a:r>
                      <a:r>
                        <a:rPr lang="en-US" altLang="ja-JP" sz="10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00" b="1" dirty="0">
                          <a:solidFill>
                            <a:schemeClr val="tx1"/>
                          </a:solidFill>
                          <a:effectLst/>
                          <a:latin typeface="+mn-ea"/>
                          <a:ea typeface="+mn-ea"/>
                        </a:rPr>
                        <a:t>24.3%</a:t>
                      </a:r>
                      <a:r>
                        <a:rPr lang="ja-JP" altLang="en-US" sz="1000" b="1" dirty="0">
                          <a:solidFill>
                            <a:schemeClr val="tx1"/>
                          </a:solidFill>
                          <a:effectLst/>
                          <a:latin typeface="+mn-ea"/>
                          <a:ea typeface="+mn-ea"/>
                        </a:rPr>
                        <a:t>（</a:t>
                      </a:r>
                      <a:r>
                        <a:rPr lang="en-US" altLang="ja-JP" sz="1000" b="1" dirty="0">
                          <a:solidFill>
                            <a:schemeClr val="tx1"/>
                          </a:solidFill>
                          <a:effectLst/>
                          <a:latin typeface="+mn-ea"/>
                          <a:ea typeface="+mn-ea"/>
                        </a:rPr>
                        <a:t>R4</a:t>
                      </a:r>
                      <a:r>
                        <a:rPr lang="ja-JP" altLang="en-US" sz="1000" b="1" dirty="0">
                          <a:solidFill>
                            <a:schemeClr val="tx1"/>
                          </a:solidFill>
                          <a:effectLst/>
                          <a:latin typeface="+mn-ea"/>
                          <a:ea typeface="+mn-ea"/>
                        </a:rPr>
                        <a:t>）</a:t>
                      </a:r>
                      <a:endParaRPr lang="ja-JP"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auto">
                        <a:lnSpc>
                          <a:spcPts val="1600"/>
                        </a:lnSpc>
                        <a:spcAft>
                          <a:spcPts val="0"/>
                        </a:spcAft>
                      </a:pPr>
                      <a:r>
                        <a:rPr lang="en-US" altLang="ja-JP" sz="1000" b="1" dirty="0">
                          <a:solidFill>
                            <a:schemeClr val="tx1"/>
                          </a:solidFill>
                          <a:effectLst/>
                          <a:latin typeface="+mn-ea"/>
                          <a:ea typeface="+mn-ea"/>
                          <a:cs typeface="HG丸ｺﾞｼｯｸM-PRO"/>
                        </a:rPr>
                        <a:t>R7</a:t>
                      </a:r>
                      <a:r>
                        <a:rPr lang="ja-JP" altLang="en-US" sz="1000" b="1" dirty="0">
                          <a:solidFill>
                            <a:schemeClr val="tx1"/>
                          </a:solidFill>
                          <a:effectLst/>
                          <a:latin typeface="+mn-ea"/>
                          <a:ea typeface="+mn-ea"/>
                          <a:cs typeface="HG丸ｺﾞｼｯｸM-PRO"/>
                        </a:rPr>
                        <a:t>の結果を</a:t>
                      </a:r>
                    </a:p>
                    <a:p>
                      <a:pPr algn="ctr" fontAlgn="auto">
                        <a:lnSpc>
                          <a:spcPts val="1600"/>
                        </a:lnSpc>
                        <a:spcAft>
                          <a:spcPts val="0"/>
                        </a:spcAft>
                      </a:pPr>
                      <a:r>
                        <a:rPr lang="en-US" altLang="ja-JP" sz="1000" b="1" dirty="0">
                          <a:solidFill>
                            <a:schemeClr val="tx1"/>
                          </a:solidFill>
                          <a:effectLst/>
                          <a:latin typeface="+mn-ea"/>
                          <a:ea typeface="+mn-ea"/>
                          <a:cs typeface="HG丸ｺﾞｼｯｸM-PRO"/>
                        </a:rPr>
                        <a:t>R8</a:t>
                      </a:r>
                      <a:r>
                        <a:rPr lang="ja-JP" altLang="en-US" sz="1000" b="1" dirty="0">
                          <a:solidFill>
                            <a:schemeClr val="tx1"/>
                          </a:solidFill>
                          <a:effectLst/>
                          <a:latin typeface="+mn-ea"/>
                          <a:ea typeface="+mn-ea"/>
                          <a:cs typeface="HG丸ｺﾞｼｯｸM-PRO"/>
                        </a:rPr>
                        <a:t>年度に公表予定</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00" b="1" dirty="0">
                          <a:solidFill>
                            <a:schemeClr val="tx1"/>
                          </a:solidFill>
                          <a:effectLst/>
                          <a:latin typeface="+mn-ea"/>
                          <a:ea typeface="+mn-ea"/>
                        </a:rPr>
                        <a:t>15.0%</a:t>
                      </a:r>
                      <a:endParaRPr lang="ja-JP"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9156">
                <a:tc vMerge="1">
                  <a:txBody>
                    <a:bodyPr/>
                    <a:lstStyle/>
                    <a:p>
                      <a:endParaRPr kumimoji="1" lang="ja-JP" altLang="en-US"/>
                    </a:p>
                  </a:txBody>
                  <a:tcPr/>
                </a:tc>
                <a:tc>
                  <a:txBody>
                    <a:bodyPr/>
                    <a:lstStyle/>
                    <a:p>
                      <a:pPr algn="l" fontAlgn="auto">
                        <a:lnSpc>
                          <a:spcPts val="1600"/>
                        </a:lnSpc>
                        <a:spcAft>
                          <a:spcPts val="0"/>
                        </a:spcAft>
                      </a:pPr>
                      <a:r>
                        <a:rPr lang="en-US" altLang="ja-JP" sz="1000" b="1" dirty="0">
                          <a:solidFill>
                            <a:schemeClr val="tx1"/>
                          </a:solidFill>
                          <a:effectLst/>
                          <a:latin typeface="+mn-ea"/>
                          <a:ea typeface="+mn-ea"/>
                        </a:rPr>
                        <a:t>20</a:t>
                      </a:r>
                      <a:r>
                        <a:rPr lang="ja-JP" altLang="en-US" sz="1000" b="1" dirty="0">
                          <a:solidFill>
                            <a:schemeClr val="tx1"/>
                          </a:solidFill>
                          <a:effectLst/>
                          <a:latin typeface="+mn-ea"/>
                          <a:ea typeface="+mn-ea"/>
                        </a:rPr>
                        <a:t>歳以上の者の喫煙率の減少（女性）</a:t>
                      </a:r>
                      <a:r>
                        <a:rPr lang="en-US" altLang="ja-JP" sz="1000" b="1" dirty="0">
                          <a:solidFill>
                            <a:schemeClr val="tx1"/>
                          </a:solidFill>
                          <a:effectLst/>
                          <a:latin typeface="+mn-ea"/>
                          <a:ea typeface="+mn-ea"/>
                        </a:rPr>
                        <a:t>【</a:t>
                      </a:r>
                      <a:r>
                        <a:rPr lang="ja-JP" altLang="en-US" sz="1000" b="1" dirty="0">
                          <a:solidFill>
                            <a:schemeClr val="tx1"/>
                          </a:solidFill>
                          <a:effectLst/>
                          <a:latin typeface="+mn-ea"/>
                          <a:ea typeface="+mn-ea"/>
                        </a:rPr>
                        <a:t>国民生活基礎調査</a:t>
                      </a:r>
                      <a:r>
                        <a:rPr lang="en-US" altLang="ja-JP" sz="1000" b="1" dirty="0">
                          <a:solidFill>
                            <a:schemeClr val="tx1"/>
                          </a:solidFill>
                          <a:effectLst/>
                          <a:latin typeface="+mn-ea"/>
                          <a:ea typeface="+mn-ea"/>
                        </a:rPr>
                        <a:t>】</a:t>
                      </a:r>
                      <a:endParaRPr lang="ja-JP" altLang="en-US" sz="10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00" b="1" dirty="0">
                          <a:solidFill>
                            <a:schemeClr val="tx1"/>
                          </a:solidFill>
                          <a:effectLst/>
                          <a:latin typeface="+mn-ea"/>
                          <a:ea typeface="+mn-ea"/>
                          <a:cs typeface="HG丸ｺﾞｼｯｸM-PRO"/>
                        </a:rPr>
                        <a:t>8.6</a:t>
                      </a:r>
                      <a:r>
                        <a:rPr lang="ja-JP" altLang="en-US" sz="1000" b="1" dirty="0">
                          <a:solidFill>
                            <a:schemeClr val="tx1"/>
                          </a:solidFill>
                          <a:effectLst/>
                          <a:latin typeface="+mn-ea"/>
                          <a:ea typeface="+mn-ea"/>
                          <a:cs typeface="HG丸ｺﾞｼｯｸM-PRO"/>
                        </a:rPr>
                        <a:t>％（</a:t>
                      </a:r>
                      <a:r>
                        <a:rPr lang="en-US" altLang="ja-JP" sz="1000" b="1" dirty="0">
                          <a:solidFill>
                            <a:schemeClr val="tx1"/>
                          </a:solidFill>
                          <a:effectLst/>
                          <a:latin typeface="+mn-ea"/>
                          <a:ea typeface="+mn-ea"/>
                          <a:cs typeface="HG丸ｺﾞｼｯｸM-PRO"/>
                        </a:rPr>
                        <a:t>R4</a:t>
                      </a:r>
                      <a:r>
                        <a:rPr lang="ja-JP" altLang="en-US" sz="1000" b="1" dirty="0">
                          <a:solidFill>
                            <a:schemeClr val="tx1"/>
                          </a:solidFill>
                          <a:effectLst/>
                          <a:latin typeface="+mn-ea"/>
                          <a:ea typeface="+mn-ea"/>
                          <a:cs typeface="HG丸ｺﾞｼｯｸM-PRO"/>
                        </a:rPr>
                        <a:t>）</a:t>
                      </a:r>
                      <a:endParaRPr lang="ja-JP"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00" b="1" dirty="0">
                          <a:solidFill>
                            <a:schemeClr val="tx1"/>
                          </a:solidFill>
                          <a:effectLst/>
                          <a:latin typeface="+mn-ea"/>
                          <a:ea typeface="+mn-ea"/>
                          <a:cs typeface="HG丸ｺﾞｼｯｸM-PRO"/>
                        </a:rPr>
                        <a:t>5.0</a:t>
                      </a:r>
                      <a:r>
                        <a:rPr lang="ja-JP" altLang="en-US" sz="1000" b="1" dirty="0">
                          <a:solidFill>
                            <a:schemeClr val="tx1"/>
                          </a:solidFill>
                          <a:effectLst/>
                          <a:latin typeface="+mn-ea"/>
                          <a:ea typeface="+mn-ea"/>
                          <a:cs typeface="HG丸ｺﾞｼｯｸM-PRO"/>
                        </a:rPr>
                        <a:t>％</a:t>
                      </a:r>
                      <a:endParaRPr lang="ja-JP"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839432"/>
                  </a:ext>
                </a:extLst>
              </a:tr>
              <a:tr h="427107">
                <a:tc rowSpan="2">
                  <a:txBody>
                    <a:bodyPr/>
                    <a:lstStyle/>
                    <a:p>
                      <a:pPr algn="ctr" fontAlgn="auto">
                        <a:lnSpc>
                          <a:spcPts val="1600"/>
                        </a:lnSpc>
                        <a:spcAft>
                          <a:spcPts val="0"/>
                        </a:spcAft>
                      </a:pPr>
                      <a:r>
                        <a:rPr lang="en-US" altLang="ja-JP" sz="1050" dirty="0">
                          <a:solidFill>
                            <a:schemeClr val="bg1"/>
                          </a:solidFill>
                          <a:effectLst/>
                          <a:latin typeface="+mn-ea"/>
                          <a:ea typeface="+mn-ea"/>
                          <a:cs typeface="HG丸ｺﾞｼｯｸM-PRO"/>
                        </a:rPr>
                        <a:t>15</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l" fontAlgn="auto">
                        <a:lnSpc>
                          <a:spcPts val="1600"/>
                        </a:lnSpc>
                        <a:spcAft>
                          <a:spcPts val="0"/>
                        </a:spcAft>
                      </a:pPr>
                      <a:r>
                        <a:rPr lang="ja-JP" altLang="en-US" sz="1000" b="1" dirty="0">
                          <a:solidFill>
                            <a:schemeClr val="tx1"/>
                          </a:solidFill>
                          <a:effectLst/>
                          <a:latin typeface="+mn-ea"/>
                          <a:ea typeface="+mn-ea"/>
                        </a:rPr>
                        <a:t>望まない受動喫煙の機会を有する者の割合の減少（職場）</a:t>
                      </a:r>
                      <a:endParaRPr lang="en-US" altLang="ja-JP" sz="1000" b="1" dirty="0">
                        <a:solidFill>
                          <a:schemeClr val="tx1"/>
                        </a:solidFill>
                        <a:effectLst/>
                        <a:latin typeface="+mn-ea"/>
                        <a:ea typeface="+mn-ea"/>
                      </a:endParaRPr>
                    </a:p>
                    <a:p>
                      <a:pPr algn="l" fontAlgn="auto">
                        <a:lnSpc>
                          <a:spcPts val="1600"/>
                        </a:lnSpc>
                        <a:spcAft>
                          <a:spcPts val="0"/>
                        </a:spcAft>
                      </a:pPr>
                      <a:r>
                        <a:rPr lang="en-US" altLang="ja-JP" sz="1000" b="1" dirty="0">
                          <a:solidFill>
                            <a:schemeClr val="tx1"/>
                          </a:solidFill>
                          <a:effectLst/>
                          <a:latin typeface="+mn-ea"/>
                          <a:ea typeface="+mn-ea"/>
                        </a:rPr>
                        <a:t>【</a:t>
                      </a:r>
                      <a:r>
                        <a:rPr lang="ja-JP" altLang="en-US" sz="1000" b="1" dirty="0">
                          <a:solidFill>
                            <a:schemeClr val="tx1"/>
                          </a:solidFill>
                          <a:effectLst/>
                          <a:latin typeface="+mn-ea"/>
                          <a:ea typeface="+mn-ea"/>
                        </a:rPr>
                        <a:t>大阪府民の栄養・健康状況（国民健康・栄養調査から算出）</a:t>
                      </a:r>
                      <a:r>
                        <a:rPr lang="en-US" altLang="ja-JP" sz="1000" b="1" dirty="0">
                          <a:solidFill>
                            <a:schemeClr val="tx1"/>
                          </a:solidFill>
                          <a:effectLst/>
                          <a:latin typeface="+mn-ea"/>
                          <a:ea typeface="+mn-ea"/>
                        </a:rPr>
                        <a:t>】</a:t>
                      </a:r>
                    </a:p>
                    <a:p>
                      <a:pPr algn="l" fontAlgn="auto">
                        <a:lnSpc>
                          <a:spcPts val="1600"/>
                        </a:lnSpc>
                        <a:spcAft>
                          <a:spcPts val="0"/>
                        </a:spcAft>
                      </a:pPr>
                      <a:r>
                        <a:rPr lang="en-US" altLang="ja-JP" sz="1000" b="1" dirty="0">
                          <a:solidFill>
                            <a:schemeClr val="tx1"/>
                          </a:solidFill>
                          <a:effectLst/>
                          <a:latin typeface="+mn-ea"/>
                          <a:ea typeface="+mn-ea"/>
                        </a:rPr>
                        <a:t>【</a:t>
                      </a:r>
                      <a:r>
                        <a:rPr lang="ja-JP" altLang="en-US" sz="1000" b="1" dirty="0">
                          <a:solidFill>
                            <a:schemeClr val="tx1"/>
                          </a:solidFill>
                          <a:effectLst/>
                          <a:latin typeface="+mn-ea"/>
                          <a:ea typeface="+mn-ea"/>
                        </a:rPr>
                        <a:t>大阪府健康づくり実態調査</a:t>
                      </a:r>
                      <a:r>
                        <a:rPr lang="en-US" altLang="ja-JP" sz="1000" b="1" dirty="0">
                          <a:solidFill>
                            <a:schemeClr val="tx1"/>
                          </a:solidFill>
                          <a:effectLst/>
                          <a:latin typeface="+mn-ea"/>
                          <a:ea typeface="+mn-ea"/>
                        </a:rPr>
                        <a:t>】</a:t>
                      </a:r>
                      <a:r>
                        <a:rPr lang="ja-JP" altLang="en-US" sz="1000" b="1" dirty="0">
                          <a:solidFill>
                            <a:schemeClr val="tx1"/>
                          </a:solidFill>
                          <a:effectLst/>
                          <a:latin typeface="+mn-ea"/>
                          <a:ea typeface="+mn-ea"/>
                        </a:rPr>
                        <a:t>＜参考値＞</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00" b="1" dirty="0">
                          <a:solidFill>
                            <a:schemeClr val="tx1"/>
                          </a:solidFill>
                          <a:effectLst/>
                          <a:latin typeface="+mn-ea"/>
                          <a:ea typeface="+mn-ea"/>
                          <a:cs typeface="HG丸ｺﾞｼｯｸM-PRO"/>
                        </a:rPr>
                        <a:t>26.4</a:t>
                      </a:r>
                      <a:r>
                        <a:rPr lang="ja-JP" altLang="en-US" sz="1000" b="1" dirty="0">
                          <a:solidFill>
                            <a:schemeClr val="tx1"/>
                          </a:solidFill>
                          <a:effectLst/>
                          <a:latin typeface="+mn-ea"/>
                          <a:ea typeface="+mn-ea"/>
                          <a:cs typeface="HG丸ｺﾞｼｯｸM-PRO"/>
                        </a:rPr>
                        <a:t>％（</a:t>
                      </a:r>
                      <a:r>
                        <a:rPr lang="en-US" altLang="ja-JP" sz="1000" b="1" dirty="0">
                          <a:solidFill>
                            <a:schemeClr val="tx1"/>
                          </a:solidFill>
                          <a:effectLst/>
                          <a:latin typeface="+mn-ea"/>
                          <a:ea typeface="+mn-ea"/>
                          <a:cs typeface="HG丸ｺﾞｼｯｸM-PRO"/>
                        </a:rPr>
                        <a:t>H30</a:t>
                      </a:r>
                      <a:r>
                        <a:rPr lang="ja-JP" altLang="en-US" sz="1000" b="1" dirty="0">
                          <a:solidFill>
                            <a:schemeClr val="tx1"/>
                          </a:solidFill>
                          <a:effectLst/>
                          <a:latin typeface="+mn-ea"/>
                          <a:ea typeface="+mn-ea"/>
                          <a:cs typeface="HG丸ｺﾞｼｯｸM-PRO"/>
                        </a:rPr>
                        <a:t>）</a:t>
                      </a:r>
                      <a:endParaRPr lang="en-US" altLang="ja-JP" sz="1000" b="1" dirty="0">
                        <a:solidFill>
                          <a:schemeClr val="tx1"/>
                        </a:solidFill>
                        <a:effectLst/>
                        <a:latin typeface="+mn-ea"/>
                        <a:ea typeface="+mn-ea"/>
                        <a:cs typeface="HG丸ｺﾞｼｯｸM-PRO"/>
                      </a:endParaRPr>
                    </a:p>
                    <a:p>
                      <a:pPr algn="ctr" fontAlgn="auto">
                        <a:lnSpc>
                          <a:spcPts val="1600"/>
                        </a:lnSpc>
                        <a:spcAft>
                          <a:spcPts val="0"/>
                        </a:spcAft>
                      </a:pPr>
                      <a:r>
                        <a:rPr lang="ja-JP" altLang="en-US" sz="1000" b="1" dirty="0">
                          <a:solidFill>
                            <a:schemeClr val="tx1"/>
                          </a:solidFill>
                          <a:effectLst/>
                          <a:latin typeface="+mn-ea"/>
                          <a:ea typeface="+mn-ea"/>
                          <a:cs typeface="HG丸ｺﾞｼｯｸM-PRO"/>
                        </a:rPr>
                        <a:t>＜参考値＞</a:t>
                      </a:r>
                      <a:r>
                        <a:rPr lang="en-US" altLang="ja-JP" sz="1000" b="1" dirty="0">
                          <a:solidFill>
                            <a:schemeClr val="tx1"/>
                          </a:solidFill>
                          <a:effectLst/>
                          <a:latin typeface="+mn-ea"/>
                          <a:ea typeface="+mn-ea"/>
                          <a:cs typeface="HG丸ｺﾞｼｯｸM-PRO"/>
                        </a:rPr>
                        <a:t>12.1</a:t>
                      </a:r>
                      <a:r>
                        <a:rPr lang="ja-JP" altLang="en-US" sz="1000" b="1" dirty="0">
                          <a:solidFill>
                            <a:schemeClr val="tx1"/>
                          </a:solidFill>
                          <a:effectLst/>
                          <a:latin typeface="+mn-ea"/>
                          <a:ea typeface="+mn-ea"/>
                          <a:cs typeface="HG丸ｺﾞｼｯｸM-PRO"/>
                        </a:rPr>
                        <a:t>％</a:t>
                      </a:r>
                      <a:endParaRPr lang="ja-JP"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00" b="1" dirty="0">
                          <a:solidFill>
                            <a:schemeClr val="tx1"/>
                          </a:solidFill>
                          <a:effectLst/>
                          <a:latin typeface="+mn-ea"/>
                          <a:ea typeface="+mn-ea"/>
                          <a:cs typeface="HG丸ｺﾞｼｯｸM-PRO"/>
                        </a:rPr>
                        <a:t>R4-R6</a:t>
                      </a:r>
                      <a:r>
                        <a:rPr lang="ja-JP" altLang="en-US" sz="1000" b="1" dirty="0">
                          <a:solidFill>
                            <a:schemeClr val="tx1"/>
                          </a:solidFill>
                          <a:effectLst/>
                          <a:latin typeface="+mn-ea"/>
                          <a:ea typeface="+mn-ea"/>
                          <a:cs typeface="HG丸ｺﾞｼｯｸM-PRO"/>
                        </a:rPr>
                        <a:t>の結果を</a:t>
                      </a:r>
                      <a:r>
                        <a:rPr lang="en-US" altLang="ja-JP" sz="1000" b="1" dirty="0">
                          <a:solidFill>
                            <a:schemeClr val="tx1"/>
                          </a:solidFill>
                          <a:effectLst/>
                          <a:latin typeface="+mn-ea"/>
                          <a:ea typeface="+mn-ea"/>
                          <a:cs typeface="HG丸ｺﾞｼｯｸM-PRO"/>
                        </a:rPr>
                        <a:t>R9</a:t>
                      </a:r>
                      <a:r>
                        <a:rPr lang="ja-JP" altLang="en-US" sz="1000" b="1" dirty="0">
                          <a:solidFill>
                            <a:schemeClr val="tx1"/>
                          </a:solidFill>
                          <a:effectLst/>
                          <a:latin typeface="+mn-ea"/>
                          <a:ea typeface="+mn-ea"/>
                          <a:cs typeface="HG丸ｺﾞｼｯｸM-PRO"/>
                        </a:rPr>
                        <a:t>年度に公表予定</a:t>
                      </a:r>
                    </a:p>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000" b="1" dirty="0">
                          <a:solidFill>
                            <a:schemeClr val="tx1"/>
                          </a:solidFill>
                          <a:effectLst/>
                          <a:latin typeface="+mn-ea"/>
                          <a:ea typeface="+mn-ea"/>
                          <a:cs typeface="HG丸ｺﾞｼｯｸM-PRO"/>
                        </a:rPr>
                        <a:t>＜参考値＞</a:t>
                      </a:r>
                      <a:r>
                        <a:rPr lang="en-US" altLang="ja-JP" sz="1000" b="1" dirty="0">
                          <a:solidFill>
                            <a:schemeClr val="tx1"/>
                          </a:solidFill>
                          <a:effectLst/>
                          <a:latin typeface="+mn-ea"/>
                          <a:ea typeface="+mn-ea"/>
                          <a:cs typeface="HG丸ｺﾞｼｯｸM-PRO"/>
                        </a:rPr>
                        <a:t>15.7</a:t>
                      </a:r>
                      <a:r>
                        <a:rPr lang="ja-JP" altLang="en-US" sz="1000" b="1" dirty="0">
                          <a:solidFill>
                            <a:schemeClr val="tx1"/>
                          </a:solidFill>
                          <a:effectLst/>
                          <a:latin typeface="+mn-ea"/>
                          <a:ea typeface="+mn-ea"/>
                          <a:cs typeface="HG丸ｺﾞｼｯｸM-PRO"/>
                        </a:rPr>
                        <a:t>％（</a:t>
                      </a:r>
                      <a:r>
                        <a:rPr lang="en-US" altLang="ja-JP" sz="1000" b="1" dirty="0">
                          <a:solidFill>
                            <a:schemeClr val="tx1"/>
                          </a:solidFill>
                          <a:effectLst/>
                          <a:latin typeface="+mn-ea"/>
                          <a:ea typeface="+mn-ea"/>
                          <a:cs typeface="HG丸ｺﾞｼｯｸM-PRO"/>
                        </a:rPr>
                        <a:t>R7</a:t>
                      </a:r>
                      <a:r>
                        <a:rPr lang="ja-JP" altLang="en-US" sz="1000" b="1" dirty="0">
                          <a:solidFill>
                            <a:schemeClr val="tx1"/>
                          </a:solidFill>
                          <a:effectLst/>
                          <a:latin typeface="+mn-ea"/>
                          <a:ea typeface="+mn-ea"/>
                          <a:cs typeface="HG丸ｺﾞｼｯｸM-PRO"/>
                        </a:rPr>
                        <a:t>）</a:t>
                      </a:r>
                      <a:r>
                        <a:rPr lang="ja-JP" altLang="en-US" sz="1000" b="0" dirty="0">
                          <a:solidFill>
                            <a:schemeClr val="tx1"/>
                          </a:solidFill>
                          <a:effectLst/>
                          <a:latin typeface="+mn-ea"/>
                          <a:ea typeface="+mn-ea"/>
                          <a:cs typeface="HG丸ｺﾞｼｯｸM-PRO"/>
                        </a:rPr>
                        <a:t>［△］</a:t>
                      </a:r>
                      <a:endParaRPr lang="en-US" altLang="ja-JP"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00" b="1" dirty="0">
                          <a:solidFill>
                            <a:schemeClr val="tx1"/>
                          </a:solidFill>
                          <a:effectLst/>
                          <a:latin typeface="+mn-ea"/>
                          <a:ea typeface="+mn-ea"/>
                          <a:cs typeface="HG丸ｺﾞｼｯｸM-PRO"/>
                        </a:rPr>
                        <a:t>0%</a:t>
                      </a:r>
                      <a:endParaRPr lang="ja-JP"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451835"/>
                  </a:ext>
                </a:extLst>
              </a:tr>
              <a:tr h="203357">
                <a:tc vMerge="1">
                  <a:txBody>
                    <a:bodyPr/>
                    <a:lstStyle/>
                    <a:p>
                      <a:pPr algn="ctr" fontAlgn="auto">
                        <a:lnSpc>
                          <a:spcPts val="1600"/>
                        </a:lnSpc>
                        <a:spcAft>
                          <a:spcPts val="0"/>
                        </a:spcAft>
                      </a:pP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000" b="1" dirty="0">
                          <a:solidFill>
                            <a:schemeClr val="tx1"/>
                          </a:solidFill>
                          <a:effectLst/>
                          <a:latin typeface="+mn-ea"/>
                          <a:ea typeface="+mn-ea"/>
                        </a:rPr>
                        <a:t>望まない受動喫煙の機会を有する者の割合の減少（飲食店）</a:t>
                      </a:r>
                      <a:endParaRPr lang="en-US" altLang="ja-JP" sz="1000" b="1" dirty="0">
                        <a:solidFill>
                          <a:schemeClr val="tx1"/>
                        </a:solidFill>
                        <a:effectLst/>
                        <a:latin typeface="+mn-ea"/>
                        <a:ea typeface="+mn-ea"/>
                      </a:endParaRPr>
                    </a:p>
                    <a:p>
                      <a:pPr algn="l" fontAlgn="auto">
                        <a:lnSpc>
                          <a:spcPts val="1600"/>
                        </a:lnSpc>
                        <a:spcAft>
                          <a:spcPts val="0"/>
                        </a:spcAft>
                      </a:pPr>
                      <a:r>
                        <a:rPr lang="en-US" altLang="ja-JP" sz="1000" b="1" dirty="0">
                          <a:solidFill>
                            <a:schemeClr val="tx1"/>
                          </a:solidFill>
                          <a:effectLst/>
                          <a:latin typeface="+mn-ea"/>
                          <a:ea typeface="+mn-ea"/>
                        </a:rPr>
                        <a:t>【</a:t>
                      </a:r>
                      <a:r>
                        <a:rPr lang="ja-JP" altLang="en-US" sz="1000" b="1" dirty="0">
                          <a:solidFill>
                            <a:schemeClr val="tx1"/>
                          </a:solidFill>
                          <a:effectLst/>
                          <a:latin typeface="+mn-ea"/>
                          <a:ea typeface="+mn-ea"/>
                        </a:rPr>
                        <a:t>大阪府民の栄養・健康状況（国民健康・栄養調査から算出）</a:t>
                      </a:r>
                      <a:r>
                        <a:rPr lang="en-US" altLang="ja-JP" sz="1000" b="1" dirty="0">
                          <a:solidFill>
                            <a:schemeClr val="tx1"/>
                          </a:solidFill>
                          <a:effectLst/>
                          <a:latin typeface="+mn-ea"/>
                          <a:ea typeface="+mn-ea"/>
                        </a:rPr>
                        <a:t>】</a:t>
                      </a:r>
                    </a:p>
                    <a:p>
                      <a:pPr algn="l" fontAlgn="auto">
                        <a:lnSpc>
                          <a:spcPts val="1600"/>
                        </a:lnSpc>
                        <a:spcAft>
                          <a:spcPts val="0"/>
                        </a:spcAft>
                      </a:pPr>
                      <a:r>
                        <a:rPr lang="en-US" altLang="ja-JP" sz="1000" b="1" dirty="0">
                          <a:solidFill>
                            <a:schemeClr val="tx1"/>
                          </a:solidFill>
                          <a:effectLst/>
                          <a:latin typeface="+mn-ea"/>
                          <a:ea typeface="+mn-ea"/>
                        </a:rPr>
                        <a:t>【</a:t>
                      </a:r>
                      <a:r>
                        <a:rPr lang="ja-JP" altLang="en-US" sz="1000" b="1" dirty="0">
                          <a:solidFill>
                            <a:schemeClr val="tx1"/>
                          </a:solidFill>
                          <a:effectLst/>
                          <a:latin typeface="+mn-ea"/>
                          <a:ea typeface="+mn-ea"/>
                        </a:rPr>
                        <a:t>大阪府健康づくり実態調査</a:t>
                      </a:r>
                      <a:r>
                        <a:rPr lang="en-US" altLang="ja-JP" sz="10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00" b="1" dirty="0">
                          <a:solidFill>
                            <a:schemeClr val="tx1"/>
                          </a:solidFill>
                          <a:effectLst/>
                          <a:latin typeface="+mn-ea"/>
                          <a:ea typeface="+mn-ea"/>
                          <a:cs typeface="HG丸ｺﾞｼｯｸM-PRO"/>
                        </a:rPr>
                        <a:t>42.6</a:t>
                      </a:r>
                      <a:r>
                        <a:rPr lang="ja-JP" altLang="en-US" sz="1000" b="1" dirty="0">
                          <a:solidFill>
                            <a:schemeClr val="tx1"/>
                          </a:solidFill>
                          <a:effectLst/>
                          <a:latin typeface="+mn-ea"/>
                          <a:ea typeface="+mn-ea"/>
                          <a:cs typeface="HG丸ｺﾞｼｯｸM-PRO"/>
                        </a:rPr>
                        <a:t>％（</a:t>
                      </a:r>
                      <a:r>
                        <a:rPr lang="en-US" altLang="ja-JP" sz="1000" b="1" dirty="0">
                          <a:solidFill>
                            <a:schemeClr val="tx1"/>
                          </a:solidFill>
                          <a:effectLst/>
                          <a:latin typeface="+mn-ea"/>
                          <a:ea typeface="+mn-ea"/>
                          <a:cs typeface="HG丸ｺﾞｼｯｸM-PRO"/>
                        </a:rPr>
                        <a:t>H30</a:t>
                      </a:r>
                      <a:r>
                        <a:rPr lang="ja-JP" altLang="en-US" sz="1000" b="1" dirty="0">
                          <a:solidFill>
                            <a:schemeClr val="tx1"/>
                          </a:solidFill>
                          <a:effectLst/>
                          <a:latin typeface="+mn-ea"/>
                          <a:ea typeface="+mn-ea"/>
                          <a:cs typeface="HG丸ｺﾞｼｯｸM-PRO"/>
                        </a:rPr>
                        <a:t>）</a:t>
                      </a:r>
                      <a:endParaRPr lang="en-US" altLang="ja-JP" sz="1000" b="1" dirty="0">
                        <a:solidFill>
                          <a:schemeClr val="tx1"/>
                        </a:solidFill>
                        <a:effectLst/>
                        <a:latin typeface="+mn-ea"/>
                        <a:ea typeface="+mn-ea"/>
                        <a:cs typeface="HG丸ｺﾞｼｯｸM-PRO"/>
                      </a:endParaRPr>
                    </a:p>
                    <a:p>
                      <a:pPr algn="ctr" fontAlgn="auto">
                        <a:lnSpc>
                          <a:spcPts val="1600"/>
                        </a:lnSpc>
                        <a:spcAft>
                          <a:spcPts val="0"/>
                        </a:spcAft>
                      </a:pPr>
                      <a:r>
                        <a:rPr lang="ja-JP" altLang="en-US" sz="1000" b="1" dirty="0">
                          <a:solidFill>
                            <a:schemeClr val="tx1"/>
                          </a:solidFill>
                          <a:effectLst/>
                          <a:latin typeface="+mn-ea"/>
                          <a:ea typeface="+mn-ea"/>
                          <a:cs typeface="HG丸ｺﾞｼｯｸM-PRO"/>
                        </a:rPr>
                        <a:t>＜参考値＞</a:t>
                      </a:r>
                      <a:r>
                        <a:rPr lang="en-US" altLang="ja-JP" sz="1000" b="1" dirty="0">
                          <a:solidFill>
                            <a:schemeClr val="tx1"/>
                          </a:solidFill>
                          <a:effectLst/>
                          <a:latin typeface="+mn-ea"/>
                          <a:ea typeface="+mn-ea"/>
                          <a:cs typeface="HG丸ｺﾞｼｯｸM-PRO"/>
                        </a:rPr>
                        <a:t>20.0</a:t>
                      </a:r>
                      <a:r>
                        <a:rPr lang="ja-JP" altLang="en-US" sz="1000" b="1" dirty="0">
                          <a:solidFill>
                            <a:schemeClr val="tx1"/>
                          </a:solidFill>
                          <a:effectLst/>
                          <a:latin typeface="+mn-ea"/>
                          <a:ea typeface="+mn-ea"/>
                          <a:cs typeface="HG丸ｺﾞｼｯｸM-PRO"/>
                        </a:rPr>
                        <a:t>％</a:t>
                      </a:r>
                      <a:endParaRPr lang="ja-JP"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00" b="1" dirty="0">
                          <a:solidFill>
                            <a:schemeClr val="tx1"/>
                          </a:solidFill>
                          <a:effectLst/>
                          <a:latin typeface="+mn-ea"/>
                          <a:ea typeface="+mn-ea"/>
                          <a:cs typeface="HG丸ｺﾞｼｯｸM-PRO"/>
                        </a:rPr>
                        <a:t>R4-R6</a:t>
                      </a:r>
                      <a:r>
                        <a:rPr lang="ja-JP" altLang="en-US" sz="1000" b="1" dirty="0">
                          <a:solidFill>
                            <a:schemeClr val="tx1"/>
                          </a:solidFill>
                          <a:effectLst/>
                          <a:latin typeface="+mn-ea"/>
                          <a:ea typeface="+mn-ea"/>
                          <a:cs typeface="HG丸ｺﾞｼｯｸM-PRO"/>
                        </a:rPr>
                        <a:t>の結果を</a:t>
                      </a:r>
                      <a:r>
                        <a:rPr lang="en-US" altLang="ja-JP" sz="1000" b="1" dirty="0">
                          <a:solidFill>
                            <a:schemeClr val="tx1"/>
                          </a:solidFill>
                          <a:effectLst/>
                          <a:latin typeface="+mn-ea"/>
                          <a:ea typeface="+mn-ea"/>
                          <a:cs typeface="HG丸ｺﾞｼｯｸM-PRO"/>
                        </a:rPr>
                        <a:t>R9</a:t>
                      </a:r>
                      <a:r>
                        <a:rPr lang="ja-JP" altLang="en-US" sz="1000" b="1" dirty="0">
                          <a:solidFill>
                            <a:schemeClr val="tx1"/>
                          </a:solidFill>
                          <a:effectLst/>
                          <a:latin typeface="+mn-ea"/>
                          <a:ea typeface="+mn-ea"/>
                          <a:cs typeface="HG丸ｺﾞｼｯｸM-PRO"/>
                        </a:rPr>
                        <a:t>年度に公表予定＜参考値＞</a:t>
                      </a:r>
                      <a:r>
                        <a:rPr lang="en-US" altLang="ja-JP" sz="1000" b="1" dirty="0">
                          <a:solidFill>
                            <a:schemeClr val="tx1"/>
                          </a:solidFill>
                          <a:effectLst/>
                          <a:latin typeface="+mn-ea"/>
                          <a:ea typeface="+mn-ea"/>
                          <a:cs typeface="HG丸ｺﾞｼｯｸM-PRO"/>
                        </a:rPr>
                        <a:t>22.4</a:t>
                      </a:r>
                      <a:r>
                        <a:rPr lang="ja-JP" altLang="en-US" sz="1000" b="1" dirty="0">
                          <a:solidFill>
                            <a:schemeClr val="tx1"/>
                          </a:solidFill>
                          <a:effectLst/>
                          <a:latin typeface="+mn-ea"/>
                          <a:ea typeface="+mn-ea"/>
                          <a:cs typeface="HG丸ｺﾞｼｯｸM-PRO"/>
                        </a:rPr>
                        <a:t>％（</a:t>
                      </a:r>
                      <a:r>
                        <a:rPr lang="en-US" altLang="ja-JP" sz="1000" b="1" dirty="0">
                          <a:solidFill>
                            <a:schemeClr val="tx1"/>
                          </a:solidFill>
                          <a:effectLst/>
                          <a:latin typeface="+mn-ea"/>
                          <a:ea typeface="+mn-ea"/>
                          <a:cs typeface="HG丸ｺﾞｼｯｸM-PRO"/>
                        </a:rPr>
                        <a:t>R7</a:t>
                      </a:r>
                      <a:r>
                        <a:rPr lang="ja-JP" altLang="en-US" sz="1000" b="1" dirty="0">
                          <a:solidFill>
                            <a:schemeClr val="tx1"/>
                          </a:solidFill>
                          <a:effectLst/>
                          <a:latin typeface="+mn-ea"/>
                          <a:ea typeface="+mn-ea"/>
                          <a:cs typeface="HG丸ｺﾞｼｯｸM-PRO"/>
                        </a:rPr>
                        <a:t>）</a:t>
                      </a:r>
                      <a:r>
                        <a:rPr lang="ja-JP" altLang="en-US" sz="1000" b="0" dirty="0">
                          <a:solidFill>
                            <a:schemeClr val="tx1"/>
                          </a:solidFill>
                          <a:effectLst/>
                          <a:latin typeface="+mn-ea"/>
                          <a:ea typeface="+mn-ea"/>
                          <a:cs typeface="HG丸ｺﾞｼｯｸM-PRO"/>
                        </a:rPr>
                        <a:t>［△］</a:t>
                      </a:r>
                      <a:endParaRPr lang="en-US" altLang="ja-JP"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00" b="1" dirty="0">
                          <a:solidFill>
                            <a:schemeClr val="tx1"/>
                          </a:solidFill>
                          <a:effectLst/>
                          <a:latin typeface="+mn-ea"/>
                          <a:ea typeface="+mn-ea"/>
                          <a:cs typeface="HG丸ｺﾞｼｯｸM-PRO"/>
                        </a:rPr>
                        <a:t>0</a:t>
                      </a:r>
                      <a:r>
                        <a:rPr lang="ja-JP" altLang="en-US" sz="1000" b="1" dirty="0">
                          <a:solidFill>
                            <a:schemeClr val="tx1"/>
                          </a:solidFill>
                          <a:effectLst/>
                          <a:latin typeface="+mn-ea"/>
                          <a:ea typeface="+mn-ea"/>
                          <a:cs typeface="HG丸ｺﾞｼｯｸM-PRO"/>
                        </a:rPr>
                        <a:t>％</a:t>
                      </a:r>
                      <a:endParaRPr lang="ja-JP"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996114"/>
                  </a:ext>
                </a:extLst>
              </a:tr>
              <a:tr h="360000">
                <a:tc>
                  <a:txBody>
                    <a:bodyPr/>
                    <a:lstStyle/>
                    <a:p>
                      <a:pPr algn="ctr" fontAlgn="auto">
                        <a:lnSpc>
                          <a:spcPts val="1600"/>
                        </a:lnSpc>
                        <a:spcAft>
                          <a:spcPts val="0"/>
                        </a:spcAft>
                      </a:pPr>
                      <a:r>
                        <a:rPr lang="en-US" altLang="ja-JP" sz="1050" dirty="0">
                          <a:solidFill>
                            <a:schemeClr val="bg1"/>
                          </a:solidFill>
                          <a:effectLst/>
                          <a:latin typeface="+mn-ea"/>
                          <a:ea typeface="+mn-ea"/>
                          <a:cs typeface="HG丸ｺﾞｼｯｸM-PRO"/>
                        </a:rPr>
                        <a:t>16</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000" b="1" dirty="0">
                          <a:solidFill>
                            <a:schemeClr val="tx1"/>
                          </a:solidFill>
                          <a:effectLst/>
                          <a:latin typeface="+mn-ea"/>
                          <a:ea typeface="+mn-ea"/>
                        </a:rPr>
                        <a:t>妊婦の喫煙割合の減少</a:t>
                      </a:r>
                      <a:r>
                        <a:rPr lang="en-US" altLang="ja-JP" sz="1000" b="1" dirty="0">
                          <a:solidFill>
                            <a:schemeClr val="tx1"/>
                          </a:solidFill>
                          <a:effectLst/>
                          <a:latin typeface="+mn-ea"/>
                          <a:ea typeface="+mn-ea"/>
                        </a:rPr>
                        <a:t>【</a:t>
                      </a:r>
                      <a:r>
                        <a:rPr lang="ja-JP" altLang="en-US" sz="1000" b="1" dirty="0">
                          <a:solidFill>
                            <a:schemeClr val="tx1"/>
                          </a:solidFill>
                          <a:effectLst/>
                          <a:latin typeface="+mn-ea"/>
                          <a:ea typeface="+mn-ea"/>
                        </a:rPr>
                        <a:t>厚生労働省母子保健課調査</a:t>
                      </a:r>
                      <a:r>
                        <a:rPr lang="en-US" altLang="ja-JP" sz="1000" b="1" dirty="0">
                          <a:solidFill>
                            <a:schemeClr val="tx1"/>
                          </a:solidFill>
                          <a:effectLst/>
                          <a:latin typeface="+mn-ea"/>
                          <a:ea typeface="+mn-ea"/>
                        </a:rPr>
                        <a:t>】</a:t>
                      </a:r>
                      <a:endParaRPr lang="ja-JP" altLang="en-US" sz="10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00" b="1" dirty="0">
                          <a:solidFill>
                            <a:schemeClr val="tx1"/>
                          </a:solidFill>
                          <a:effectLst/>
                          <a:latin typeface="+mn-ea"/>
                          <a:ea typeface="+mn-ea"/>
                          <a:cs typeface="HG丸ｺﾞｼｯｸM-PRO"/>
                        </a:rPr>
                        <a:t>2.7</a:t>
                      </a:r>
                      <a:r>
                        <a:rPr lang="ja-JP" altLang="en-US" sz="1000" b="1" dirty="0">
                          <a:solidFill>
                            <a:schemeClr val="tx1"/>
                          </a:solidFill>
                          <a:effectLst/>
                          <a:latin typeface="+mn-ea"/>
                          <a:ea typeface="+mn-ea"/>
                          <a:cs typeface="HG丸ｺﾞｼｯｸM-PRO"/>
                        </a:rPr>
                        <a:t>％（</a:t>
                      </a:r>
                      <a:r>
                        <a:rPr lang="en-US" altLang="ja-JP" sz="1000" b="1" dirty="0">
                          <a:solidFill>
                            <a:schemeClr val="tx1"/>
                          </a:solidFill>
                          <a:effectLst/>
                          <a:latin typeface="+mn-ea"/>
                          <a:ea typeface="+mn-ea"/>
                          <a:cs typeface="HG丸ｺﾞｼｯｸM-PRO"/>
                        </a:rPr>
                        <a:t>R3</a:t>
                      </a:r>
                      <a:r>
                        <a:rPr lang="ja-JP" altLang="en-US" sz="1000" b="1" dirty="0">
                          <a:solidFill>
                            <a:schemeClr val="tx1"/>
                          </a:solidFill>
                          <a:effectLst/>
                          <a:latin typeface="+mn-ea"/>
                          <a:ea typeface="+mn-ea"/>
                          <a:cs typeface="HG丸ｺﾞｼｯｸM-PRO"/>
                        </a:rPr>
                        <a:t>）</a:t>
                      </a:r>
                      <a:endParaRPr lang="ja-JP"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b="1" dirty="0">
                          <a:solidFill>
                            <a:schemeClr val="tx1"/>
                          </a:solidFill>
                          <a:effectLst/>
                          <a:latin typeface="+mn-ea"/>
                          <a:ea typeface="+mn-ea"/>
                          <a:cs typeface="HG丸ｺﾞｼｯｸM-PRO"/>
                        </a:rPr>
                        <a:t>2.4</a:t>
                      </a:r>
                      <a:r>
                        <a:rPr lang="ja-JP" altLang="en-US" sz="1000" b="1" dirty="0">
                          <a:solidFill>
                            <a:schemeClr val="tx1"/>
                          </a:solidFill>
                          <a:effectLst/>
                          <a:latin typeface="+mn-ea"/>
                          <a:ea typeface="+mn-ea"/>
                          <a:cs typeface="HG丸ｺﾞｼｯｸM-PRO"/>
                        </a:rPr>
                        <a:t>％（</a:t>
                      </a:r>
                      <a:r>
                        <a:rPr lang="en-US" altLang="ja-JP" sz="1000" b="1" dirty="0">
                          <a:solidFill>
                            <a:schemeClr val="tx1"/>
                          </a:solidFill>
                          <a:effectLst/>
                          <a:latin typeface="+mn-ea"/>
                          <a:ea typeface="+mn-ea"/>
                          <a:cs typeface="HG丸ｺﾞｼｯｸM-PRO"/>
                        </a:rPr>
                        <a:t>R5</a:t>
                      </a:r>
                      <a:r>
                        <a:rPr lang="ja-JP" altLang="en-US" sz="1000" b="1" dirty="0">
                          <a:solidFill>
                            <a:schemeClr val="tx1"/>
                          </a:solidFill>
                          <a:effectLst/>
                          <a:latin typeface="+mn-ea"/>
                          <a:ea typeface="+mn-ea"/>
                          <a:cs typeface="HG丸ｺﾞｼｯｸM-PRO"/>
                        </a:rPr>
                        <a:t>）［</a:t>
                      </a:r>
                      <a:r>
                        <a:rPr lang="ja-JP" altLang="en-US" sz="1000" b="0" dirty="0">
                          <a:solidFill>
                            <a:schemeClr val="tx1"/>
                          </a:solidFill>
                          <a:effectLst/>
                          <a:latin typeface="+mn-ea"/>
                          <a:ea typeface="+mn-ea"/>
                          <a:cs typeface="HG丸ｺﾞｼｯｸM-PRO"/>
                        </a:rPr>
                        <a:t>〇</a:t>
                      </a:r>
                      <a:r>
                        <a:rPr lang="ja-JP" altLang="en-US" sz="1000" b="1" dirty="0">
                          <a:solidFill>
                            <a:schemeClr val="tx1"/>
                          </a:solidFill>
                          <a:effectLst/>
                          <a:latin typeface="+mn-ea"/>
                          <a:ea typeface="+mn-ea"/>
                          <a:cs typeface="HG丸ｺﾞｼｯｸM-PRO"/>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00" b="1" dirty="0">
                          <a:solidFill>
                            <a:schemeClr val="tx1"/>
                          </a:solidFill>
                          <a:effectLst/>
                          <a:latin typeface="+mn-ea"/>
                          <a:ea typeface="+mn-ea"/>
                          <a:cs typeface="HG丸ｺﾞｼｯｸM-PRO"/>
                        </a:rPr>
                        <a:t>0</a:t>
                      </a:r>
                      <a:r>
                        <a:rPr lang="ja-JP" altLang="en-US" sz="1000" b="1" dirty="0">
                          <a:solidFill>
                            <a:schemeClr val="tx1"/>
                          </a:solidFill>
                          <a:effectLst/>
                          <a:latin typeface="+mn-ea"/>
                          <a:ea typeface="+mn-ea"/>
                          <a:cs typeface="HG丸ｺﾞｼｯｸM-PRO"/>
                        </a:rPr>
                        <a:t>％</a:t>
                      </a:r>
                      <a:endParaRPr lang="ja-JP"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310032"/>
                  </a:ext>
                </a:extLst>
              </a:tr>
            </a:tbl>
          </a:graphicData>
        </a:graphic>
      </p:graphicFrame>
      <p:sp>
        <p:nvSpPr>
          <p:cNvPr id="14" name="角丸四角形 13"/>
          <p:cNvSpPr/>
          <p:nvPr/>
        </p:nvSpPr>
        <p:spPr>
          <a:xfrm>
            <a:off x="245533" y="1942662"/>
            <a:ext cx="9302558" cy="4748189"/>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9" name="角丸四角形 18"/>
          <p:cNvSpPr/>
          <p:nvPr/>
        </p:nvSpPr>
        <p:spPr>
          <a:xfrm>
            <a:off x="345324" y="1270293"/>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0" name="角丸四角形 19"/>
          <p:cNvSpPr/>
          <p:nvPr/>
        </p:nvSpPr>
        <p:spPr>
          <a:xfrm>
            <a:off x="2445909" y="1279995"/>
            <a:ext cx="7102182"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喫煙率を下げ、望まない受動喫煙を減らします</a:t>
            </a:r>
          </a:p>
          <a:p>
            <a:pPr algn="ctr">
              <a:lnSpc>
                <a:spcPts val="2000"/>
              </a:lnSpc>
            </a:pPr>
            <a:r>
              <a:rPr kumimoji="1" lang="ja-JP" altLang="en-US" sz="1600" b="1" dirty="0">
                <a:solidFill>
                  <a:schemeClr val="tx1"/>
                </a:solidFill>
              </a:rPr>
              <a:t>～たばこから自分と周囲の人を守りましょう～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30</a:t>
            </a:fld>
            <a:endParaRPr kumimoji="1" lang="ja-JP" altLang="en-US"/>
          </a:p>
        </p:txBody>
      </p:sp>
      <p:pic>
        <p:nvPicPr>
          <p:cNvPr id="21" name="図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22" name="角丸四角形 19">
            <a:extLst>
              <a:ext uri="{FF2B5EF4-FFF2-40B4-BE49-F238E27FC236}">
                <a16:creationId xmlns:a16="http://schemas.microsoft.com/office/drawing/2014/main" id="{8C4AB639-6E95-44ED-9203-2627A324230E}"/>
              </a:ext>
            </a:extLst>
          </p:cNvPr>
          <p:cNvSpPr/>
          <p:nvPr/>
        </p:nvSpPr>
        <p:spPr>
          <a:xfrm>
            <a:off x="332415" y="5980595"/>
            <a:ext cx="1162993" cy="701816"/>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（計画策定時）</a:t>
            </a:r>
            <a:endPar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角丸四角形 20">
            <a:extLst>
              <a:ext uri="{FF2B5EF4-FFF2-40B4-BE49-F238E27FC236}">
                <a16:creationId xmlns:a16="http://schemas.microsoft.com/office/drawing/2014/main" id="{0058CA4F-8823-46E1-9421-A583C60D8594}"/>
              </a:ext>
            </a:extLst>
          </p:cNvPr>
          <p:cNvSpPr/>
          <p:nvPr/>
        </p:nvSpPr>
        <p:spPr>
          <a:xfrm>
            <a:off x="1518348" y="5944682"/>
            <a:ext cx="7959185" cy="74525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大阪府の習慣的喫煙者の割合（喫煙率）は減少傾向にありますが、全国と比べても府は女性の喫煙率が高くなっています。</a:t>
            </a:r>
            <a:endParaRPr kumimoji="1" lang="en-US" altLang="ja-JP" sz="1200" b="1" baseline="0" dirty="0">
              <a:solidFill>
                <a:schemeClr val="tx1"/>
              </a:solidFill>
              <a:latin typeface="+mn-ea"/>
              <a:ea typeface="+mn-ea"/>
            </a:endParaRPr>
          </a:p>
          <a:p>
            <a:pPr marL="174625" indent="-174625">
              <a:lnSpc>
                <a:spcPct val="100000"/>
              </a:lnSpc>
            </a:pPr>
            <a:r>
              <a:rPr kumimoji="1" lang="ja-JP" altLang="en-US" sz="1200" b="1" baseline="0" dirty="0">
                <a:solidFill>
                  <a:schemeClr val="tx1"/>
                </a:solidFill>
                <a:latin typeface="+mn-ea"/>
                <a:ea typeface="+mn-ea"/>
              </a:rPr>
              <a:t>◆ 喫煙行動と受動喫煙が健康に与える影響を正しく理解し、禁煙等、適切な行動を促進するとともに、望まない受動喫煙の防止に向けた取組みが求められています。</a:t>
            </a:r>
          </a:p>
        </p:txBody>
      </p:sp>
      <p:sp>
        <p:nvSpPr>
          <p:cNvPr id="16" name="角丸四角形 47">
            <a:extLst>
              <a:ext uri="{FF2B5EF4-FFF2-40B4-BE49-F238E27FC236}">
                <a16:creationId xmlns:a16="http://schemas.microsoft.com/office/drawing/2014/main" id="{4C83FB5E-957C-4D74-B9FF-B5C6731E2414}"/>
              </a:ext>
            </a:extLst>
          </p:cNvPr>
          <p:cNvSpPr/>
          <p:nvPr/>
        </p:nvSpPr>
        <p:spPr>
          <a:xfrm>
            <a:off x="6715227" y="2768278"/>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16948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55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523916395"/>
              </p:ext>
            </p:extLst>
          </p:nvPr>
        </p:nvGraphicFramePr>
        <p:xfrm>
          <a:off x="216794" y="211752"/>
          <a:ext cx="9431999" cy="6551999"/>
        </p:xfrm>
        <a:graphic>
          <a:graphicData uri="http://schemas.openxmlformats.org/drawingml/2006/table">
            <a:tbl>
              <a:tblPr firstRow="1" bandRow="1">
                <a:tableStyleId>{5C22544A-7EE6-4342-B048-85BDC9FD1C3A}</a:tableStyleId>
              </a:tblPr>
              <a:tblGrid>
                <a:gridCol w="1064903">
                  <a:extLst>
                    <a:ext uri="{9D8B030D-6E8A-4147-A177-3AD203B41FA5}">
                      <a16:colId xmlns:a16="http://schemas.microsoft.com/office/drawing/2014/main" val="528851062"/>
                    </a:ext>
                  </a:extLst>
                </a:gridCol>
                <a:gridCol w="8367096">
                  <a:extLst>
                    <a:ext uri="{9D8B030D-6E8A-4147-A177-3AD203B41FA5}">
                      <a16:colId xmlns:a16="http://schemas.microsoft.com/office/drawing/2014/main" val="89849022"/>
                    </a:ext>
                  </a:extLst>
                </a:gridCol>
              </a:tblGrid>
              <a:tr h="6551999">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喫煙率の減少</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■市町村における乳幼児健康診査必須問診項目で、妊娠中の妊婦の喫煙率（令和</a:t>
                      </a:r>
                      <a:r>
                        <a:rPr kumimoji="1" lang="en-US" altLang="ja-JP" sz="1100" b="0" baseline="0" dirty="0">
                          <a:solidFill>
                            <a:schemeClr val="tx1"/>
                          </a:solidFill>
                          <a:latin typeface="+mn-ea"/>
                          <a:ea typeface="+mn-ea"/>
                        </a:rPr>
                        <a:t>5</a:t>
                      </a:r>
                      <a:r>
                        <a:rPr kumimoji="1" lang="ja-JP" altLang="en-US" sz="1100" b="0" baseline="0" dirty="0">
                          <a:solidFill>
                            <a:schemeClr val="tx1"/>
                          </a:solidFill>
                          <a:latin typeface="+mn-ea"/>
                          <a:ea typeface="+mn-ea"/>
                        </a:rPr>
                        <a:t>年度：</a:t>
                      </a:r>
                      <a:r>
                        <a:rPr kumimoji="1" lang="en-US" altLang="ja-JP" sz="1100" b="0" baseline="0" dirty="0">
                          <a:solidFill>
                            <a:schemeClr val="tx1"/>
                          </a:solidFill>
                          <a:latin typeface="+mn-ea"/>
                          <a:ea typeface="+mn-ea"/>
                        </a:rPr>
                        <a:t>2.4%</a:t>
                      </a:r>
                      <a:r>
                        <a:rPr kumimoji="1" lang="ja-JP" altLang="en-US" sz="1100" b="0" baseline="0" dirty="0">
                          <a:solidFill>
                            <a:schemeClr val="tx1"/>
                          </a:solidFill>
                          <a:latin typeface="+mn-ea"/>
                          <a:ea typeface="+mn-ea"/>
                        </a:rPr>
                        <a:t>）、育児期間中の両親の喫煙率（同：母親</a:t>
                      </a:r>
                      <a:r>
                        <a:rPr kumimoji="1" lang="en-US" altLang="ja-JP" sz="1100" b="0" baseline="0" dirty="0">
                          <a:solidFill>
                            <a:schemeClr val="tx1"/>
                          </a:solidFill>
                          <a:latin typeface="+mn-ea"/>
                          <a:ea typeface="+mn-ea"/>
                        </a:rPr>
                        <a:t>6.6%</a:t>
                      </a:r>
                      <a:r>
                        <a:rPr kumimoji="1" lang="ja-JP" altLang="en-US" sz="1100" b="0" baseline="0" dirty="0">
                          <a:solidFill>
                            <a:schemeClr val="tx1"/>
                          </a:solidFill>
                          <a:latin typeface="+mn-ea"/>
                          <a:ea typeface="+mn-ea"/>
                        </a:rPr>
                        <a:t>、父親</a:t>
                      </a:r>
                      <a:r>
                        <a:rPr kumimoji="1" lang="en-US" altLang="ja-JP" sz="1100" b="0" baseline="0" dirty="0">
                          <a:solidFill>
                            <a:schemeClr val="tx1"/>
                          </a:solidFill>
                          <a:latin typeface="+mn-ea"/>
                          <a:ea typeface="+mn-ea"/>
                        </a:rPr>
                        <a:t>29.1%</a:t>
                      </a:r>
                      <a:r>
                        <a:rPr kumimoji="1" lang="ja-JP" altLang="en-US" sz="1100" b="0" baseline="0" dirty="0">
                          <a:solidFill>
                            <a:schemeClr val="tx1"/>
                          </a:solidFill>
                          <a:latin typeface="+mn-ea"/>
                          <a:ea typeface="+mn-ea"/>
                        </a:rPr>
                        <a:t>）を把握（令和</a:t>
                      </a:r>
                      <a:r>
                        <a:rPr kumimoji="1" lang="en-US" altLang="ja-JP" sz="1100" b="0" baseline="0" dirty="0">
                          <a:solidFill>
                            <a:schemeClr val="tx1"/>
                          </a:solidFill>
                          <a:latin typeface="+mn-ea"/>
                          <a:ea typeface="+mn-ea"/>
                        </a:rPr>
                        <a:t>3</a:t>
                      </a:r>
                      <a:r>
                        <a:rPr kumimoji="1" lang="ja-JP" altLang="en-US" sz="1100" b="0" baseline="0" dirty="0">
                          <a:solidFill>
                            <a:schemeClr val="tx1"/>
                          </a:solidFill>
                          <a:latin typeface="+mn-ea"/>
                          <a:ea typeface="+mn-ea"/>
                        </a:rPr>
                        <a:t>年度より大阪市含む）し、悪影響を周知</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■女性及び子どもの健康づくりに関するリーフレットを作成し、「妊娠中の喫煙の悪影響」関する内容を記載</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■薬物乱用防止教育推進講習会において、薬物乱用防止とともに飲酒、喫煙を含む依存症予防についても啓発を実施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【12</a:t>
                      </a:r>
                      <a:r>
                        <a:rPr kumimoji="1" lang="ja-JP" altLang="en-US" sz="1100" b="0" baseline="0" dirty="0">
                          <a:solidFill>
                            <a:schemeClr val="tx1"/>
                          </a:solidFill>
                          <a:latin typeface="+mn-ea"/>
                          <a:ea typeface="+mn-ea"/>
                        </a:rPr>
                        <a:t>月</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日開催　</a:t>
                      </a:r>
                      <a:r>
                        <a:rPr kumimoji="1" lang="en-US" altLang="ja-JP" sz="1100" b="0" baseline="0" dirty="0">
                          <a:solidFill>
                            <a:schemeClr val="tx1"/>
                          </a:solidFill>
                          <a:latin typeface="+mn-ea"/>
                          <a:ea typeface="+mn-ea"/>
                        </a:rPr>
                        <a:t>160</a:t>
                      </a:r>
                      <a:r>
                        <a:rPr kumimoji="1" lang="ja-JP" altLang="en-US" sz="1100" b="0" baseline="0" dirty="0">
                          <a:solidFill>
                            <a:schemeClr val="tx1"/>
                          </a:solidFill>
                          <a:latin typeface="+mn-ea"/>
                          <a:ea typeface="+mn-ea"/>
                        </a:rPr>
                        <a:t>人参加</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■特定健診・保健指導従事者の資質向上を目的に研修会を実施（オンライン研修の内容に「喫煙」を含め実施。対面研修テーマに「喫煙」を設定）。</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オンライン研修：</a:t>
                      </a:r>
                      <a:r>
                        <a:rPr kumimoji="1" lang="en-US" altLang="ja-JP" sz="1100" b="0" baseline="0" dirty="0">
                          <a:solidFill>
                            <a:schemeClr val="tx1"/>
                          </a:solidFill>
                          <a:latin typeface="+mn-ea"/>
                          <a:ea typeface="+mn-ea"/>
                        </a:rPr>
                        <a:t>700</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令和</a:t>
                      </a:r>
                      <a:r>
                        <a:rPr kumimoji="1" lang="en-US" altLang="ja-JP" sz="1100" b="0" baseline="0" dirty="0">
                          <a:solidFill>
                            <a:schemeClr val="tx1"/>
                          </a:solidFill>
                          <a:latin typeface="+mn-ea"/>
                          <a:ea typeface="+mn-ea"/>
                        </a:rPr>
                        <a:t>7</a:t>
                      </a:r>
                      <a:r>
                        <a:rPr kumimoji="1" lang="ja-JP" altLang="en-US" sz="1100" b="0" baseline="0" dirty="0">
                          <a:solidFill>
                            <a:schemeClr val="tx1"/>
                          </a:solidFill>
                          <a:latin typeface="+mn-ea"/>
                          <a:ea typeface="+mn-ea"/>
                        </a:rPr>
                        <a:t>年</a:t>
                      </a:r>
                      <a:r>
                        <a:rPr kumimoji="1" lang="en-US" altLang="ja-JP" sz="1100" b="0" baseline="0" dirty="0">
                          <a:solidFill>
                            <a:schemeClr val="tx1"/>
                          </a:solidFill>
                          <a:latin typeface="+mn-ea"/>
                          <a:ea typeface="+mn-ea"/>
                        </a:rPr>
                        <a:t>12</a:t>
                      </a:r>
                      <a:r>
                        <a:rPr kumimoji="1" lang="ja-JP" altLang="en-US" sz="1100" b="0" baseline="0" dirty="0">
                          <a:solidFill>
                            <a:schemeClr val="tx1"/>
                          </a:solidFill>
                          <a:latin typeface="+mn-ea"/>
                          <a:ea typeface="+mn-ea"/>
                        </a:rPr>
                        <a:t>月時点、対面研修：</a:t>
                      </a:r>
                      <a:r>
                        <a:rPr kumimoji="1" lang="en-US" altLang="ja-JP" sz="1100" b="0" baseline="0" dirty="0">
                          <a:solidFill>
                            <a:schemeClr val="tx1"/>
                          </a:solidFill>
                          <a:latin typeface="+mn-ea"/>
                          <a:ea typeface="+mn-ea"/>
                        </a:rPr>
                        <a:t>138</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「喫煙（たばこから自分と周囲の人を守りましょう）」を含む「健活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」を広く府民に周知するため、イベントやチラシ、ホームページ等を活用した啓発をオール大阪体制で実施</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■保健所による禁煙支援、大学等による講演や啓発媒体の貸し出し及び世界禁煙デーや禁煙週間を活用した周知</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■薬剤師会を通じて薬局に対する禁煙サポート講演を実施するとともに、府内の禁煙サポート実施医療機関をホームページで公表するなど、禁煙支援の取組みを推進</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■健康増進法及び令和</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7</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年</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4</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月に全面施行された大阪府受動喫煙防止条例について、全面施行直前直後に合わせ、集中的にデジタルサイネージ広告、大阪府域市町村との同時広報を中心にリーフレット・ガイドブック配布、ポスター掲示、</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SNS</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等による周知啓発</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今年度、大阪・関西万博を契機に大阪に訪れる多くの外国人観光客に対し、正しいたばこのルールを理解いただくための多言語ポスター（英語・中国語</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簡体字・繁体字</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・韓国語）を新たに作成、会場内や主要駅周知を実施</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望まない受動喫煙の防止</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■大阪府受動喫煙防止対策相談ダイヤル等での問い合わせ、相談対応、府保健所、保健所設置市と連携した、法・条令に基づく指導、助言</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■令和</a:t>
                      </a:r>
                      <a:r>
                        <a:rPr kumimoji="1" lang="en-US" altLang="ja-JP" sz="1100" b="0" baseline="0" dirty="0">
                          <a:solidFill>
                            <a:schemeClr val="tx1"/>
                          </a:solidFill>
                          <a:latin typeface="+mn-ea"/>
                          <a:ea typeface="+mn-ea"/>
                        </a:rPr>
                        <a:t>7</a:t>
                      </a:r>
                      <a:r>
                        <a:rPr kumimoji="1" lang="ja-JP" altLang="en-US" sz="1100" b="0" baseline="0" dirty="0">
                          <a:solidFill>
                            <a:schemeClr val="tx1"/>
                          </a:solidFill>
                          <a:latin typeface="+mn-ea"/>
                          <a:ea typeface="+mn-ea"/>
                        </a:rPr>
                        <a:t>年度からの条例規制対象施設（約</a:t>
                      </a:r>
                      <a:r>
                        <a:rPr kumimoji="1" lang="en-US" altLang="ja-JP" sz="1100" b="0" baseline="0" dirty="0">
                          <a:solidFill>
                            <a:schemeClr val="tx1"/>
                          </a:solidFill>
                          <a:latin typeface="+mn-ea"/>
                          <a:ea typeface="+mn-ea"/>
                        </a:rPr>
                        <a:t>4,000</a:t>
                      </a:r>
                      <a:r>
                        <a:rPr kumimoji="1" lang="ja-JP" altLang="en-US" sz="1100" b="0" baseline="0" dirty="0">
                          <a:solidFill>
                            <a:schemeClr val="tx1"/>
                          </a:solidFill>
                          <a:latin typeface="+mn-ea"/>
                          <a:ea typeface="+mn-ea"/>
                        </a:rPr>
                        <a:t>店）に対し、遵守状況について個別での電話対応または郵送による周知</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■府民向け意識調査（法・条例の認知度、受動喫煙を受けた機会等）を実施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■屋内の喫煙の規制が強化されることで、喫煙所の需要が高まることから、屋内・屋外含め公衆喫煙所の整備を促進することで、望まない受動喫煙を防止</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ja-JP" altLang="en-US"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31</a:t>
            </a:fld>
            <a:endParaRPr kumimoji="1" lang="ja-JP" altLang="en-US"/>
          </a:p>
        </p:txBody>
      </p:sp>
      <p:pic>
        <p:nvPicPr>
          <p:cNvPr id="5" name="図 4">
            <a:extLst>
              <a:ext uri="{FF2B5EF4-FFF2-40B4-BE49-F238E27FC236}">
                <a16:creationId xmlns:a16="http://schemas.microsoft.com/office/drawing/2014/main" id="{29E6AFB6-0897-4014-843B-6494C7F126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8642" y="4881228"/>
            <a:ext cx="2780129" cy="1564342"/>
          </a:xfrm>
          <a:prstGeom prst="rect">
            <a:avLst/>
          </a:prstGeom>
        </p:spPr>
      </p:pic>
      <p:sp>
        <p:nvSpPr>
          <p:cNvPr id="16" name="正方形/長方形 15">
            <a:extLst>
              <a:ext uri="{FF2B5EF4-FFF2-40B4-BE49-F238E27FC236}">
                <a16:creationId xmlns:a16="http://schemas.microsoft.com/office/drawing/2014/main" id="{129BA856-FA6A-4EE7-8A2E-04275BA0857A}"/>
              </a:ext>
            </a:extLst>
          </p:cNvPr>
          <p:cNvSpPr/>
          <p:nvPr/>
        </p:nvSpPr>
        <p:spPr>
          <a:xfrm>
            <a:off x="696556" y="6457625"/>
            <a:ext cx="4393120" cy="233227"/>
          </a:xfrm>
          <a:prstGeom prst="rect">
            <a:avLst/>
          </a:prstGeom>
        </p:spPr>
        <p:txBody>
          <a:bodyPr wrap="square" lIns="36000" tIns="72000" rIns="36000" bIns="36000">
            <a:noAutofit/>
          </a:bodyPr>
          <a:lstStyle/>
          <a:p>
            <a:pPr algn="ctr"/>
            <a:r>
              <a:rPr lang="zh-TW" altLang="en-US" sz="1000" b="1" dirty="0">
                <a:latin typeface="游ゴシック 本文"/>
                <a:ea typeface="游ゴシック" panose="020B0400000000000000" pitchFamily="50" charset="-128"/>
              </a:rPr>
              <a:t>大阪府受動喫煙防止条例</a:t>
            </a:r>
            <a:endParaRPr lang="ja-JP" altLang="en-US" sz="1100" b="1" dirty="0">
              <a:latin typeface="游ゴシック 本文"/>
              <a:ea typeface="游ゴシック" panose="020B0400000000000000" pitchFamily="50" charset="-128"/>
            </a:endParaRPr>
          </a:p>
        </p:txBody>
      </p:sp>
      <p:pic>
        <p:nvPicPr>
          <p:cNvPr id="6" name="図 5">
            <a:extLst>
              <a:ext uri="{FF2B5EF4-FFF2-40B4-BE49-F238E27FC236}">
                <a16:creationId xmlns:a16="http://schemas.microsoft.com/office/drawing/2014/main" id="{1B274732-58FF-468C-85B6-EF80B87B988B}"/>
              </a:ext>
            </a:extLst>
          </p:cNvPr>
          <p:cNvPicPr>
            <a:picLocks noChangeAspect="1"/>
          </p:cNvPicPr>
          <p:nvPr/>
        </p:nvPicPr>
        <p:blipFill>
          <a:blip r:embed="rId4"/>
          <a:stretch>
            <a:fillRect/>
          </a:stretch>
        </p:blipFill>
        <p:spPr>
          <a:xfrm>
            <a:off x="6112771" y="4694641"/>
            <a:ext cx="1415752" cy="1996211"/>
          </a:xfrm>
          <a:prstGeom prst="rect">
            <a:avLst/>
          </a:prstGeom>
        </p:spPr>
      </p:pic>
      <p:sp>
        <p:nvSpPr>
          <p:cNvPr id="17" name="正方形/長方形 16">
            <a:extLst>
              <a:ext uri="{FF2B5EF4-FFF2-40B4-BE49-F238E27FC236}">
                <a16:creationId xmlns:a16="http://schemas.microsoft.com/office/drawing/2014/main" id="{794FE3EA-E5F3-41D8-A34E-140877695B99}"/>
              </a:ext>
            </a:extLst>
          </p:cNvPr>
          <p:cNvSpPr/>
          <p:nvPr/>
        </p:nvSpPr>
        <p:spPr>
          <a:xfrm>
            <a:off x="6016601" y="6430238"/>
            <a:ext cx="4393120" cy="233227"/>
          </a:xfrm>
          <a:prstGeom prst="rect">
            <a:avLst/>
          </a:prstGeom>
        </p:spPr>
        <p:txBody>
          <a:bodyPr wrap="square" lIns="36000" tIns="72000" rIns="36000" bIns="36000">
            <a:noAutofit/>
          </a:bodyPr>
          <a:lstStyle/>
          <a:p>
            <a:pPr algn="ctr"/>
            <a:r>
              <a:rPr lang="ja-JP" altLang="en-US" sz="1000" b="1" dirty="0">
                <a:latin typeface="+mn-ea"/>
              </a:rPr>
              <a:t>多言語ポスター</a:t>
            </a:r>
          </a:p>
        </p:txBody>
      </p:sp>
    </p:spTree>
    <p:extLst>
      <p:ext uri="{BB962C8B-B14F-4D97-AF65-F5344CB8AC3E}">
        <p14:creationId xmlns:p14="http://schemas.microsoft.com/office/powerpoint/2010/main" val="331328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088726631"/>
              </p:ext>
            </p:extLst>
          </p:nvPr>
        </p:nvGraphicFramePr>
        <p:xfrm>
          <a:off x="489000" y="1127920"/>
          <a:ext cx="8928000" cy="4565694"/>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721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喫煙率の減少</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■禁煙に係る効果的な周知啓発</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■児童・生徒を対象とした喫煙防止教育等の充実</a:t>
                      </a:r>
                    </a:p>
                    <a:p>
                      <a:pPr marL="174625" indent="-174625">
                        <a:lnSpc>
                          <a:spcPct val="100000"/>
                        </a:lnSpc>
                      </a:pPr>
                      <a:r>
                        <a:rPr kumimoji="1" lang="ja-JP" altLang="en-US" sz="1100" b="0" baseline="0" dirty="0">
                          <a:solidFill>
                            <a:schemeClr val="tx1"/>
                          </a:solidFill>
                          <a:latin typeface="+mn-ea"/>
                          <a:ea typeface="+mn-ea"/>
                        </a:rPr>
                        <a:t>■若い世代における喫煙及び受動喫煙防止に係る周知</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■保健医療関係機関（医療機関・薬局等）が取り組む禁煙サポートの推進（取組機関の増加等）</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望まない受動喫煙の防止</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健康増進法、大阪府受動喫煙防止条例及び子どもの受動喫煙防止条例の円滑な実施と周知啓発</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府内の公衆喫煙所の更なる充実</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2256509">
                <a:tc>
                  <a:txBody>
                    <a:bodyPr/>
                    <a:lstStyle/>
                    <a:p>
                      <a:r>
                        <a:rPr kumimoji="1" lang="ja-JP" altLang="en-US" sz="1600" b="1" baseline="0" dirty="0">
                          <a:solidFill>
                            <a:schemeClr val="bg1"/>
                          </a:solidFill>
                          <a:latin typeface="+mn-ea"/>
                          <a:ea typeface="+mn-ea"/>
                        </a:rPr>
                        <a:t>次年度の主な取組み</a:t>
                      </a:r>
                      <a:endParaRPr kumimoji="1" lang="ja-JP" altLang="en-US" dirty="0"/>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喫煙率の減少</a:t>
                      </a:r>
                      <a:r>
                        <a:rPr kumimoji="1" lang="en-US" altLang="ja-JP" sz="1100" b="1" u="none"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「喫煙」を含む「健活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」による啓発を実施</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■学校等に対する講習会等の実施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■全大学に学生の喫煙及び受動喫煙防止に関する情報などの健康情報を発信</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■特定健診・保健指導従事者向け研修について、</a:t>
                      </a:r>
                      <a:r>
                        <a:rPr kumimoji="1" lang="ja-JP" altLang="en-US" sz="1100" b="0" baseline="0" dirty="0">
                          <a:solidFill>
                            <a:schemeClr val="tx1"/>
                          </a:solidFill>
                          <a:latin typeface="游ゴシック" panose="020B0400000000000000" pitchFamily="50" charset="-128"/>
                          <a:ea typeface="+mn-ea"/>
                        </a:rPr>
                        <a:t>経験者向けの研修を実施</a:t>
                      </a:r>
                      <a:endParaRPr kumimoji="1" lang="en-US" altLang="ja-JP" sz="1100" b="0" baseline="0" dirty="0">
                        <a:solidFill>
                          <a:schemeClr val="tx1"/>
                        </a:solidFill>
                        <a:latin typeface="游ゴシック" panose="020B0400000000000000" pitchFamily="50" charset="-128"/>
                        <a:ea typeface="+mn-ea"/>
                      </a:endParaRPr>
                    </a:p>
                    <a:p>
                      <a:pPr marL="174625" indent="-174625">
                        <a:lnSpc>
                          <a:spcPct val="100000"/>
                        </a:lnSpc>
                      </a:pPr>
                      <a:r>
                        <a:rPr kumimoji="1" lang="ja-JP" altLang="en-US" sz="1100" b="0" baseline="0" dirty="0">
                          <a:solidFill>
                            <a:schemeClr val="tx1"/>
                          </a:solidFill>
                          <a:latin typeface="+mn-ea"/>
                          <a:ea typeface="+mn-ea"/>
                        </a:rPr>
                        <a:t>■健康サポート薬局に係る技能型研修会の講演を継続実施</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望まない受動喫煙の防止</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■府民や管理権限者等に対し、受動喫煙防止対策の周知と啓発の実施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■健康増進法、大阪府受動喫煙防止条例に違反している施設等への指導監視の実施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府条例全面施行１年後の飲食店の実態調査及び府民の意識調査を実施</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■設置主体である民間事業者と連携し、公衆喫煙所の設置を促進するとともに、補助事業を実施</a:t>
                      </a:r>
                      <a:endParaRPr kumimoji="1" lang="ja-JP" altLang="en-US" sz="1100" b="0" baseline="0" dirty="0">
                        <a:solidFill>
                          <a:srgbClr val="FF0000"/>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2313838"/>
                  </a:ext>
                </a:extLst>
              </a:tr>
              <a:tr h="196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8</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a:solidFill>
                            <a:schemeClr val="tx1"/>
                          </a:solidFill>
                          <a:latin typeface="+mn-ea"/>
                          <a:ea typeface="+mn-ea"/>
                        </a:rPr>
                        <a:t>たばこ対策事業（</a:t>
                      </a:r>
                      <a:r>
                        <a:rPr kumimoji="1" lang="en-US" altLang="ja-JP" sz="1100" baseline="0" dirty="0">
                          <a:solidFill>
                            <a:schemeClr val="tx1"/>
                          </a:solidFill>
                          <a:latin typeface="+mn-ea"/>
                          <a:ea typeface="+mn-ea"/>
                        </a:rPr>
                        <a:t>78,042</a:t>
                      </a:r>
                      <a:r>
                        <a:rPr kumimoji="1" lang="ja-JP" altLang="en-US" sz="1100" baseline="0" dirty="0">
                          <a:solidFill>
                            <a:schemeClr val="tx1"/>
                          </a:solidFill>
                          <a:latin typeface="+mn-ea"/>
                          <a:ea typeface="+mn-ea"/>
                        </a:rPr>
                        <a:t>千円）</a:t>
                      </a:r>
                    </a:p>
                    <a:p>
                      <a:pPr>
                        <a:lnSpc>
                          <a:spcPct val="100000"/>
                        </a:lnSpc>
                      </a:pPr>
                      <a:r>
                        <a:rPr kumimoji="1" lang="ja-JP" altLang="en-US" sz="1100" baseline="0" dirty="0">
                          <a:solidFill>
                            <a:schemeClr val="tx1"/>
                          </a:solidFill>
                          <a:latin typeface="+mn-ea"/>
                          <a:ea typeface="+mn-ea"/>
                        </a:rPr>
                        <a:t>オール大阪による健康づくり推進事業（</a:t>
                      </a:r>
                      <a:r>
                        <a:rPr kumimoji="1" lang="en-US" altLang="ja-JP" sz="1100" baseline="0" dirty="0">
                          <a:solidFill>
                            <a:schemeClr val="tx1"/>
                          </a:solidFill>
                          <a:latin typeface="+mn-ea"/>
                          <a:ea typeface="+mn-ea"/>
                        </a:rPr>
                        <a:t>16,822</a:t>
                      </a:r>
                      <a:r>
                        <a:rPr kumimoji="1" lang="ja-JP" altLang="en-US" sz="1100" baseline="0" dirty="0">
                          <a:solidFill>
                            <a:schemeClr val="tx1"/>
                          </a:solidFill>
                          <a:latin typeface="+mn-ea"/>
                          <a:ea typeface="+mn-ea"/>
                        </a:rPr>
                        <a:t>千円）</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減額</a:t>
                      </a:r>
                      <a:r>
                        <a:rPr kumimoji="1" lang="en-US" altLang="ja-JP" sz="1100" baseline="0" dirty="0">
                          <a:solidFill>
                            <a:schemeClr val="tx1"/>
                          </a:solidFill>
                          <a:latin typeface="+mn-ea"/>
                          <a:ea typeface="+mn-ea"/>
                        </a:rPr>
                        <a:t>】</a:t>
                      </a:r>
                      <a:endParaRPr kumimoji="1" lang="ja-JP" altLang="en-US"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32</a:t>
            </a:fld>
            <a:endParaRPr kumimoji="1" lang="ja-JP" altLang="en-US"/>
          </a:p>
        </p:txBody>
      </p:sp>
      <p:graphicFrame>
        <p:nvGraphicFramePr>
          <p:cNvPr id="3" name="表 2">
            <a:extLst>
              <a:ext uri="{FF2B5EF4-FFF2-40B4-BE49-F238E27FC236}">
                <a16:creationId xmlns:a16="http://schemas.microsoft.com/office/drawing/2014/main" id="{4B549CBD-0AC1-4F25-8BD1-F97E56E8EC92}"/>
              </a:ext>
            </a:extLst>
          </p:cNvPr>
          <p:cNvGraphicFramePr>
            <a:graphicFrameLocks noGrp="1"/>
          </p:cNvGraphicFramePr>
          <p:nvPr>
            <p:extLst>
              <p:ext uri="{D42A27DB-BD31-4B8C-83A1-F6EECF244321}">
                <p14:modId xmlns:p14="http://schemas.microsoft.com/office/powerpoint/2010/main" val="3738714425"/>
              </p:ext>
            </p:extLst>
          </p:nvPr>
        </p:nvGraphicFramePr>
        <p:xfrm>
          <a:off x="489000" y="407920"/>
          <a:ext cx="8928000" cy="720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3616342612"/>
                    </a:ext>
                  </a:extLst>
                </a:gridCol>
                <a:gridCol w="7920000">
                  <a:extLst>
                    <a:ext uri="{9D8B030D-6E8A-4147-A177-3AD203B41FA5}">
                      <a16:colId xmlns:a16="http://schemas.microsoft.com/office/drawing/2014/main" val="1414095336"/>
                    </a:ext>
                  </a:extLst>
                </a:gridCol>
              </a:tblGrid>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7</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たばこ対策事業（</a:t>
                      </a:r>
                      <a:r>
                        <a:rPr kumimoji="1" lang="en-US" altLang="ja-JP" sz="1100" b="0" baseline="0" dirty="0">
                          <a:solidFill>
                            <a:schemeClr val="tx1"/>
                          </a:solidFill>
                          <a:latin typeface="+mn-ea"/>
                          <a:ea typeface="+mn-ea"/>
                        </a:rPr>
                        <a:t>95,080</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オール大阪による健康づくり推進事業（</a:t>
                      </a:r>
                      <a:r>
                        <a:rPr kumimoji="1" lang="en-US" altLang="ja-JP" sz="1100" b="0" baseline="0" dirty="0">
                          <a:solidFill>
                            <a:schemeClr val="tx1"/>
                          </a:solidFill>
                          <a:latin typeface="+mn-ea"/>
                          <a:ea typeface="+mn-ea"/>
                        </a:rPr>
                        <a:t>26,997</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9449232"/>
                  </a:ext>
                </a:extLst>
              </a:tr>
            </a:tbl>
          </a:graphicData>
        </a:graphic>
      </p:graphicFrame>
    </p:spTree>
    <p:extLst>
      <p:ext uri="{BB962C8B-B14F-4D97-AF65-F5344CB8AC3E}">
        <p14:creationId xmlns:p14="http://schemas.microsoft.com/office/powerpoint/2010/main" val="2140332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8"/>
            <a:ext cx="9834576" cy="6195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en-US" altLang="ja-JP" sz="2000" b="1" dirty="0">
                <a:solidFill>
                  <a:schemeClr val="tx1"/>
                </a:solidFill>
                <a:latin typeface="Meiryo UI" panose="020B0604030504040204" pitchFamily="50" charset="-128"/>
                <a:ea typeface="Meiryo UI" panose="020B0604030504040204" pitchFamily="50" charset="-128"/>
              </a:rPr>
              <a:t>4</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（ライフコースアプローチ）</a:t>
            </a:r>
          </a:p>
        </p:txBody>
      </p:sp>
      <p:pic>
        <p:nvPicPr>
          <p:cNvPr id="19" name="図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204962" y="683301"/>
            <a:ext cx="9585750" cy="6100665"/>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297020" y="785198"/>
            <a:ext cx="2324259" cy="312081"/>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ライフコースアプローチ</a:t>
            </a:r>
          </a:p>
        </p:txBody>
      </p:sp>
      <p:sp>
        <p:nvSpPr>
          <p:cNvPr id="30" name="角丸四角形 47">
            <a:extLst>
              <a:ext uri="{FF2B5EF4-FFF2-40B4-BE49-F238E27FC236}">
                <a16:creationId xmlns:a16="http://schemas.microsoft.com/office/drawing/2014/main" id="{C5106793-DF96-4DD2-8A76-6203D5812FF8}"/>
              </a:ext>
            </a:extLst>
          </p:cNvPr>
          <p:cNvSpPr/>
          <p:nvPr/>
        </p:nvSpPr>
        <p:spPr>
          <a:xfrm>
            <a:off x="306079" y="1095001"/>
            <a:ext cx="9394959" cy="1876758"/>
          </a:xfrm>
          <a:prstGeom prst="roundRect">
            <a:avLst>
              <a:gd name="adj" fmla="val 8499"/>
            </a:avLst>
          </a:prstGeom>
          <a:noFill/>
          <a:ln w="19050">
            <a:noFill/>
          </a:ln>
        </p:spPr>
        <p:txBody>
          <a:bodyPr wrap="square" lIns="72000" tIns="72000" rIns="72000" bIns="72000" anchor="t" anchorCtr="0">
            <a:noAutofit/>
          </a:bodyPr>
          <a:lstStyle/>
          <a:p>
            <a:pPr marL="171450" indent="-171450">
              <a:buFont typeface="Wingdings" panose="05000000000000000000" pitchFamily="2" charset="2"/>
              <a:buChar char="l"/>
            </a:pPr>
            <a:r>
              <a:rPr lang="ja-JP" altLang="en-US" sz="1200" dirty="0">
                <a:latin typeface="+mn-ea"/>
              </a:rPr>
              <a:t>「第</a:t>
            </a:r>
            <a:r>
              <a:rPr lang="en-US" altLang="ja-JP" sz="1200" dirty="0">
                <a:latin typeface="+mn-ea"/>
              </a:rPr>
              <a:t>4</a:t>
            </a:r>
            <a:r>
              <a:rPr lang="ja-JP" altLang="en-US" sz="1200" dirty="0">
                <a:latin typeface="+mn-ea"/>
              </a:rPr>
              <a:t>次大阪府健康増進計画」では、新たに、胎児期から高齢期に至るまでの人の生涯の時間的な経過による変化を一連のものと捉えた「ライフコースアプローチ」という考え方を取り入れた健康づくりを推進することとしている。</a:t>
            </a:r>
            <a:endParaRPr lang="en-US" altLang="ja-JP" sz="1200" dirty="0">
              <a:latin typeface="+mn-ea"/>
            </a:endParaRPr>
          </a:p>
          <a:p>
            <a:r>
              <a:rPr lang="ja-JP" altLang="en-US" sz="1200" b="1" dirty="0">
                <a:latin typeface="+mn-ea"/>
              </a:rPr>
              <a:t>＜取組み事例＞</a:t>
            </a:r>
            <a:endParaRPr lang="en-US" altLang="ja-JP" sz="1200" b="1" dirty="0">
              <a:latin typeface="+mn-ea"/>
            </a:endParaRPr>
          </a:p>
          <a:p>
            <a:pPr marL="171450" indent="-171450">
              <a:buFont typeface="Wingdings" panose="05000000000000000000" pitchFamily="2" charset="2"/>
              <a:buChar char="l"/>
            </a:pPr>
            <a:r>
              <a:rPr lang="ja-JP" altLang="en-US" sz="1200" dirty="0">
                <a:latin typeface="+mn-ea"/>
              </a:rPr>
              <a:t>生活習慣の改善が将来的な生活習慣病の罹患リスク低減につながることから、それを踏まえた取組みを推進</a:t>
            </a:r>
          </a:p>
          <a:p>
            <a:pPr marL="171450" indent="-171450">
              <a:buFont typeface="Wingdings" panose="05000000000000000000" pitchFamily="2" charset="2"/>
              <a:buChar char="l"/>
            </a:pPr>
            <a:r>
              <a:rPr lang="ja-JP" altLang="en-US" sz="1200" dirty="0">
                <a:latin typeface="+mn-ea"/>
              </a:rPr>
              <a:t>ワクチン接種により、将来感染症にかかったとしても重症化を防げる場合があることから、ワクチンに関する正しい知識の普及及び接種勧奨を推進（ＨＰＶワクチン等）</a:t>
            </a:r>
          </a:p>
          <a:p>
            <a:pPr marL="171450" indent="-171450">
              <a:buFont typeface="Wingdings" panose="05000000000000000000" pitchFamily="2" charset="2"/>
              <a:buChar char="l"/>
            </a:pPr>
            <a:r>
              <a:rPr lang="ja-JP" altLang="en-US" sz="1200" dirty="0">
                <a:latin typeface="+mn-ea"/>
              </a:rPr>
              <a:t>女性ホルモンの増減により特有の健康課題が生じる可能性があることから、女性に関する健康づくりの取組みを推進</a:t>
            </a:r>
          </a:p>
          <a:p>
            <a:pPr marL="171450" indent="-171450">
              <a:buFont typeface="Wingdings" panose="05000000000000000000" pitchFamily="2" charset="2"/>
              <a:buChar char="l"/>
            </a:pPr>
            <a:endParaRPr lang="en-US" altLang="ja-JP" sz="1200" dirty="0">
              <a:latin typeface="+mn-ea"/>
            </a:endParaRPr>
          </a:p>
          <a:p>
            <a:endParaRPr lang="ja-JP" altLang="en-US" sz="1200" dirty="0">
              <a:latin typeface="+mn-ea"/>
            </a:endParaRPr>
          </a:p>
        </p:txBody>
      </p:sp>
      <p:pic>
        <p:nvPicPr>
          <p:cNvPr id="6" name="図 5">
            <a:extLst>
              <a:ext uri="{FF2B5EF4-FFF2-40B4-BE49-F238E27FC236}">
                <a16:creationId xmlns:a16="http://schemas.microsoft.com/office/drawing/2014/main" id="{8175ECC5-3493-4D44-B2F2-27FBA8D60CB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8799" y="3424048"/>
            <a:ext cx="4439037" cy="3215114"/>
          </a:xfrm>
          <a:prstGeom prst="rect">
            <a:avLst/>
          </a:prstGeom>
        </p:spPr>
      </p:pic>
      <p:pic>
        <p:nvPicPr>
          <p:cNvPr id="7" name="図 6">
            <a:extLst>
              <a:ext uri="{FF2B5EF4-FFF2-40B4-BE49-F238E27FC236}">
                <a16:creationId xmlns:a16="http://schemas.microsoft.com/office/drawing/2014/main" id="{3B9D9A41-ACF5-4C5F-B6BA-CD189478A94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12499" y="3404977"/>
            <a:ext cx="3947827" cy="3220396"/>
          </a:xfrm>
          <a:prstGeom prst="rect">
            <a:avLst/>
          </a:prstGeom>
        </p:spPr>
      </p:pic>
      <p:sp>
        <p:nvSpPr>
          <p:cNvPr id="17" name="角丸四角形 47">
            <a:extLst>
              <a:ext uri="{FF2B5EF4-FFF2-40B4-BE49-F238E27FC236}">
                <a16:creationId xmlns:a16="http://schemas.microsoft.com/office/drawing/2014/main" id="{96C9593B-D068-4D4E-BDFC-AD3FECBC3E97}"/>
              </a:ext>
            </a:extLst>
          </p:cNvPr>
          <p:cNvSpPr/>
          <p:nvPr/>
        </p:nvSpPr>
        <p:spPr>
          <a:xfrm>
            <a:off x="247467" y="2726717"/>
            <a:ext cx="4889240" cy="679468"/>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游ゴシック" panose="020B0400000000000000" pitchFamily="50" charset="-128"/>
                <a:ea typeface="游ゴシック" panose="020B0400000000000000" pitchFamily="50" charset="-128"/>
              </a:rPr>
              <a:t>&lt;</a:t>
            </a:r>
            <a:r>
              <a:rPr lang="ja-JP" altLang="en-US" sz="1200" b="1" dirty="0">
                <a:latin typeface="游ゴシック" panose="020B0400000000000000" pitchFamily="50" charset="-128"/>
                <a:ea typeface="游ゴシック" panose="020B0400000000000000" pitchFamily="50" charset="-128"/>
              </a:rPr>
              <a:t>参考：ライフコースアプローチ＞</a:t>
            </a:r>
            <a:endParaRPr lang="en-US" altLang="ja-JP" sz="1200" b="1" dirty="0">
              <a:latin typeface="游ゴシック" panose="020B0400000000000000" pitchFamily="50" charset="-128"/>
              <a:ea typeface="游ゴシック" panose="020B0400000000000000" pitchFamily="50" charset="-128"/>
            </a:endParaRPr>
          </a:p>
          <a:p>
            <a:r>
              <a:rPr lang="ja-JP" altLang="en-US" sz="1200" b="1" dirty="0">
                <a:latin typeface="游ゴシック" panose="020B0400000000000000" pitchFamily="50" charset="-128"/>
                <a:ea typeface="游ゴシック" panose="020B0400000000000000" pitchFamily="50" charset="-128"/>
              </a:rPr>
              <a:t>　■胎児期から中年期に至るまでの生活習慣が、生活習慣病の罹患</a:t>
            </a:r>
            <a:endParaRPr lang="en-US" altLang="ja-JP" sz="1200" b="1" dirty="0">
              <a:latin typeface="游ゴシック" panose="020B0400000000000000" pitchFamily="50" charset="-128"/>
              <a:ea typeface="游ゴシック" panose="020B0400000000000000" pitchFamily="50" charset="-128"/>
            </a:endParaRPr>
          </a:p>
          <a:p>
            <a:r>
              <a:rPr lang="ja-JP" altLang="en-US" sz="1200" b="1" dirty="0">
                <a:latin typeface="游ゴシック" panose="020B0400000000000000" pitchFamily="50" charset="-128"/>
                <a:ea typeface="游ゴシック" panose="020B0400000000000000" pitchFamily="50" charset="-128"/>
              </a:rPr>
              <a:t>　　リスクに影響</a:t>
            </a:r>
            <a:endParaRPr lang="en-US" altLang="ja-JP" sz="1200" b="1" dirty="0">
              <a:latin typeface="游ゴシック" panose="020B0400000000000000" pitchFamily="50" charset="-128"/>
              <a:ea typeface="游ゴシック" panose="020B0400000000000000" pitchFamily="50" charset="-128"/>
            </a:endParaRPr>
          </a:p>
        </p:txBody>
      </p:sp>
      <p:sp>
        <p:nvSpPr>
          <p:cNvPr id="20" name="角丸四角形 47">
            <a:extLst>
              <a:ext uri="{FF2B5EF4-FFF2-40B4-BE49-F238E27FC236}">
                <a16:creationId xmlns:a16="http://schemas.microsoft.com/office/drawing/2014/main" id="{9CB00955-6F0F-4BF5-9812-51D8D6848604}"/>
              </a:ext>
            </a:extLst>
          </p:cNvPr>
          <p:cNvSpPr/>
          <p:nvPr/>
        </p:nvSpPr>
        <p:spPr>
          <a:xfrm>
            <a:off x="5121826" y="2726717"/>
            <a:ext cx="4727892" cy="554846"/>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游ゴシック" panose="020B0400000000000000" pitchFamily="50" charset="-128"/>
                <a:ea typeface="游ゴシック" panose="020B0400000000000000" pitchFamily="50" charset="-128"/>
              </a:rPr>
              <a:t>&lt;</a:t>
            </a:r>
            <a:r>
              <a:rPr lang="ja-JP" altLang="en-US" sz="1200" b="1" dirty="0">
                <a:latin typeface="游ゴシック" panose="020B0400000000000000" pitchFamily="50" charset="-128"/>
                <a:ea typeface="游ゴシック" panose="020B0400000000000000" pitchFamily="50" charset="-128"/>
              </a:rPr>
              <a:t>参考：女性のライフコースアプローチ＞</a:t>
            </a:r>
            <a:endParaRPr lang="en-US" altLang="ja-JP" sz="1200" b="1" dirty="0">
              <a:latin typeface="游ゴシック" panose="020B0400000000000000" pitchFamily="50" charset="-128"/>
              <a:ea typeface="游ゴシック" panose="020B0400000000000000" pitchFamily="50" charset="-128"/>
            </a:endParaRPr>
          </a:p>
          <a:p>
            <a:r>
              <a:rPr lang="ja-JP" altLang="en-US" sz="1200" b="1" dirty="0">
                <a:latin typeface="游ゴシック" panose="020B0400000000000000" pitchFamily="50" charset="-128"/>
                <a:ea typeface="游ゴシック" panose="020B0400000000000000" pitchFamily="50" charset="-128"/>
              </a:rPr>
              <a:t>　■女性ホルモンの増減が、生活習慣病などの罹患リスクに影響</a:t>
            </a:r>
            <a:endParaRPr lang="en-US" altLang="ja-JP" sz="1200" b="1" dirty="0">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D7325CBD-D603-4C19-BF59-E8B22B652779}"/>
              </a:ext>
            </a:extLst>
          </p:cNvPr>
          <p:cNvSpPr/>
          <p:nvPr/>
        </p:nvSpPr>
        <p:spPr>
          <a:xfrm>
            <a:off x="279829" y="2708595"/>
            <a:ext cx="4817036" cy="3974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FC48517-3CA2-496D-B1F2-A7253CEB75EE}"/>
              </a:ext>
            </a:extLst>
          </p:cNvPr>
          <p:cNvSpPr/>
          <p:nvPr/>
        </p:nvSpPr>
        <p:spPr>
          <a:xfrm>
            <a:off x="5179811" y="2708595"/>
            <a:ext cx="4521227" cy="3974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a:t>
            </a:fld>
            <a:endParaRPr kumimoji="1" lang="ja-JP" altLang="en-US" dirty="0"/>
          </a:p>
        </p:txBody>
      </p:sp>
      <p:sp>
        <p:nvSpPr>
          <p:cNvPr id="3" name="テキスト ボックス 2">
            <a:extLst>
              <a:ext uri="{FF2B5EF4-FFF2-40B4-BE49-F238E27FC236}">
                <a16:creationId xmlns:a16="http://schemas.microsoft.com/office/drawing/2014/main" id="{8190DEE6-E900-450E-9DB8-A43BFFCDF790}"/>
              </a:ext>
            </a:extLst>
          </p:cNvPr>
          <p:cNvSpPr txBox="1"/>
          <p:nvPr/>
        </p:nvSpPr>
        <p:spPr>
          <a:xfrm>
            <a:off x="7118586" y="4696085"/>
            <a:ext cx="2228615" cy="184666"/>
          </a:xfrm>
          <a:prstGeom prst="rect">
            <a:avLst/>
          </a:prstGeom>
          <a:solidFill>
            <a:srgbClr val="BDD7EE"/>
          </a:solidFill>
          <a:ln w="6350">
            <a:solidFill>
              <a:srgbClr val="006CC4"/>
            </a:solidFill>
          </a:ln>
        </p:spPr>
        <p:txBody>
          <a:bodyPr wrap="square" rtlCol="0">
            <a:spAutoFit/>
          </a:bodyPr>
          <a:lstStyle/>
          <a:p>
            <a:pPr algn="ctr"/>
            <a:r>
              <a:rPr kumimoji="1" lang="ja-JP" altLang="en-US" sz="600" b="1" dirty="0">
                <a:latin typeface="BIZ UDPゴシック" panose="020B0400000000000000" pitchFamily="50" charset="-128"/>
                <a:ea typeface="BIZ UDPゴシック" panose="020B0400000000000000" pitchFamily="50" charset="-128"/>
              </a:rPr>
              <a:t>脂質異常症・動脈硬化・心筋梗塞・脳卒中</a:t>
            </a:r>
          </a:p>
        </p:txBody>
      </p:sp>
      <p:sp>
        <p:nvSpPr>
          <p:cNvPr id="18" name="テキスト ボックス 17">
            <a:extLst>
              <a:ext uri="{FF2B5EF4-FFF2-40B4-BE49-F238E27FC236}">
                <a16:creationId xmlns:a16="http://schemas.microsoft.com/office/drawing/2014/main" id="{311DA093-4AC8-4E91-93F7-F54C442CAB75}"/>
              </a:ext>
            </a:extLst>
          </p:cNvPr>
          <p:cNvSpPr txBox="1"/>
          <p:nvPr/>
        </p:nvSpPr>
        <p:spPr>
          <a:xfrm>
            <a:off x="7536269" y="4922842"/>
            <a:ext cx="1824057" cy="184666"/>
          </a:xfrm>
          <a:prstGeom prst="rect">
            <a:avLst/>
          </a:prstGeom>
          <a:solidFill>
            <a:srgbClr val="BDD7EE"/>
          </a:solidFill>
          <a:ln w="6350">
            <a:solidFill>
              <a:srgbClr val="006CC4"/>
            </a:solidFill>
          </a:ln>
        </p:spPr>
        <p:txBody>
          <a:bodyPr wrap="square" rtlCol="0">
            <a:spAutoFit/>
          </a:bodyPr>
          <a:lstStyle/>
          <a:p>
            <a:pPr algn="ctr"/>
            <a:r>
              <a:rPr kumimoji="1" lang="ja-JP" altLang="en-US" sz="600" b="1" dirty="0">
                <a:latin typeface="BIZ UDPゴシック" panose="020B0400000000000000" pitchFamily="50" charset="-128"/>
                <a:ea typeface="BIZ UDPゴシック" panose="020B0400000000000000" pitchFamily="50" charset="-128"/>
              </a:rPr>
              <a:t>骨粗鬆症</a:t>
            </a:r>
          </a:p>
        </p:txBody>
      </p:sp>
    </p:spTree>
    <p:extLst>
      <p:ext uri="{BB962C8B-B14F-4D97-AF65-F5344CB8AC3E}">
        <p14:creationId xmlns:p14="http://schemas.microsoft.com/office/powerpoint/2010/main" val="208123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9"/>
            <a:ext cx="9834576" cy="6145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en-US" altLang="ja-JP" sz="2000" b="1" dirty="0">
                <a:solidFill>
                  <a:schemeClr val="tx1"/>
                </a:solidFill>
                <a:latin typeface="Meiryo UI" panose="020B0604030504040204" pitchFamily="50" charset="-128"/>
                <a:ea typeface="Meiryo UI" panose="020B0604030504040204" pitchFamily="50" charset="-128"/>
              </a:rPr>
              <a:t>4</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19" name="図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195031" y="740885"/>
            <a:ext cx="9585750" cy="5955860"/>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297021" y="785199"/>
            <a:ext cx="1495222"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健康寿命の延伸</a:t>
            </a:r>
          </a:p>
        </p:txBody>
      </p:sp>
      <p:sp>
        <p:nvSpPr>
          <p:cNvPr id="20" name="角丸四角形 47">
            <a:extLst>
              <a:ext uri="{FF2B5EF4-FFF2-40B4-BE49-F238E27FC236}">
                <a16:creationId xmlns:a16="http://schemas.microsoft.com/office/drawing/2014/main" id="{BB21B63C-57C9-46EA-AD06-9D9BB0DFEFF3}"/>
              </a:ext>
            </a:extLst>
          </p:cNvPr>
          <p:cNvSpPr/>
          <p:nvPr/>
        </p:nvSpPr>
        <p:spPr>
          <a:xfrm>
            <a:off x="5443653" y="6382546"/>
            <a:ext cx="4424142" cy="561148"/>
          </a:xfrm>
          <a:prstGeom prst="roundRect">
            <a:avLst>
              <a:gd name="adj" fmla="val 8499"/>
            </a:avLst>
          </a:prstGeom>
          <a:noFill/>
          <a:ln w="19050">
            <a:noFill/>
          </a:ln>
        </p:spPr>
        <p:txBody>
          <a:bodyPr wrap="square" lIns="72000" tIns="72000" rIns="72000" bIns="72000" anchor="t" anchorCtr="0">
            <a:noAutofit/>
          </a:bodyPr>
          <a:lstStyle/>
          <a:p>
            <a:r>
              <a:rPr lang="ja-JP" altLang="en-US" sz="900" b="1" dirty="0">
                <a:latin typeface="游ゴシック" panose="020B0400000000000000" pitchFamily="50" charset="-128"/>
                <a:ea typeface="游ゴシック" panose="020B0400000000000000" pitchFamily="50" charset="-128"/>
              </a:rPr>
              <a:t>出典：</a:t>
            </a:r>
            <a:r>
              <a:rPr lang="zh-TW" altLang="en-US" sz="900" b="1" dirty="0">
                <a:latin typeface="游ゴシック" panose="020B0400000000000000" pitchFamily="50" charset="-128"/>
                <a:ea typeface="游ゴシック" panose="020B0400000000000000" pitchFamily="50" charset="-128"/>
              </a:rPr>
              <a:t>出典：健康日本</a:t>
            </a:r>
            <a:r>
              <a:rPr lang="en-US" altLang="zh-TW" sz="900" b="1" dirty="0">
                <a:latin typeface="游ゴシック" panose="020B0400000000000000" pitchFamily="50" charset="-128"/>
                <a:ea typeface="游ゴシック" panose="020B0400000000000000" pitchFamily="50" charset="-128"/>
              </a:rPr>
              <a:t>21</a:t>
            </a:r>
            <a:r>
              <a:rPr lang="zh-TW" altLang="en-US" sz="900" b="1" dirty="0">
                <a:latin typeface="游ゴシック" panose="020B0400000000000000" pitchFamily="50" charset="-128"/>
                <a:ea typeface="游ゴシック" panose="020B0400000000000000" pitchFamily="50" charset="-128"/>
              </a:rPr>
              <a:t>（第三次）推進専門委員会資料（令和</a:t>
            </a:r>
            <a:r>
              <a:rPr lang="en-US" altLang="zh-TW" sz="900" b="1" dirty="0">
                <a:latin typeface="游ゴシック" panose="020B0400000000000000" pitchFamily="50" charset="-128"/>
                <a:ea typeface="游ゴシック" panose="020B0400000000000000" pitchFamily="50" charset="-128"/>
              </a:rPr>
              <a:t>6</a:t>
            </a:r>
            <a:r>
              <a:rPr lang="zh-TW" altLang="en-US" sz="900" b="1" dirty="0">
                <a:latin typeface="游ゴシック" panose="020B0400000000000000" pitchFamily="50" charset="-128"/>
                <a:ea typeface="游ゴシック" panose="020B0400000000000000" pitchFamily="50" charset="-128"/>
              </a:rPr>
              <a:t>年</a:t>
            </a:r>
            <a:r>
              <a:rPr lang="en-US" altLang="zh-TW" sz="900" b="1" dirty="0">
                <a:latin typeface="游ゴシック" panose="020B0400000000000000" pitchFamily="50" charset="-128"/>
                <a:ea typeface="游ゴシック" panose="020B0400000000000000" pitchFamily="50" charset="-128"/>
              </a:rPr>
              <a:t>12</a:t>
            </a:r>
            <a:r>
              <a:rPr lang="zh-TW" altLang="en-US" sz="900" b="1" dirty="0">
                <a:latin typeface="游ゴシック" panose="020B0400000000000000" pitchFamily="50" charset="-128"/>
                <a:ea typeface="游ゴシック" panose="020B0400000000000000" pitchFamily="50" charset="-128"/>
              </a:rPr>
              <a:t>月</a:t>
            </a:r>
            <a:r>
              <a:rPr lang="en-US" altLang="zh-TW" sz="900" b="1" dirty="0">
                <a:latin typeface="游ゴシック" panose="020B0400000000000000" pitchFamily="50" charset="-128"/>
                <a:ea typeface="游ゴシック" panose="020B0400000000000000" pitchFamily="50" charset="-128"/>
              </a:rPr>
              <a:t>24</a:t>
            </a:r>
            <a:r>
              <a:rPr lang="zh-TW" altLang="en-US" sz="900" b="1" dirty="0">
                <a:latin typeface="游ゴシック" panose="020B0400000000000000" pitchFamily="50" charset="-128"/>
                <a:ea typeface="游ゴシック" panose="020B0400000000000000" pitchFamily="50" charset="-128"/>
              </a:rPr>
              <a:t>日）</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5</a:t>
            </a:fld>
            <a:endParaRPr kumimoji="1" lang="ja-JP" altLang="en-US"/>
          </a:p>
        </p:txBody>
      </p:sp>
      <p:graphicFrame>
        <p:nvGraphicFramePr>
          <p:cNvPr id="29" name="表 28">
            <a:extLst>
              <a:ext uri="{FF2B5EF4-FFF2-40B4-BE49-F238E27FC236}">
                <a16:creationId xmlns:a16="http://schemas.microsoft.com/office/drawing/2014/main" id="{DC958494-D2A1-4CB9-A801-23657ACDB4F9}"/>
              </a:ext>
            </a:extLst>
          </p:cNvPr>
          <p:cNvGraphicFramePr>
            <a:graphicFrameLocks noGrp="1"/>
          </p:cNvGraphicFramePr>
          <p:nvPr>
            <p:extLst>
              <p:ext uri="{D42A27DB-BD31-4B8C-83A1-F6EECF244321}">
                <p14:modId xmlns:p14="http://schemas.microsoft.com/office/powerpoint/2010/main" val="1333330328"/>
              </p:ext>
            </p:extLst>
          </p:nvPr>
        </p:nvGraphicFramePr>
        <p:xfrm>
          <a:off x="393334" y="1125251"/>
          <a:ext cx="9116428" cy="800454"/>
        </p:xfrm>
        <a:graphic>
          <a:graphicData uri="http://schemas.openxmlformats.org/drawingml/2006/table">
            <a:tbl>
              <a:tblPr firstRow="1" firstCol="1" bandRow="1">
                <a:tableStyleId>{5C22544A-7EE6-4342-B048-85BDC9FD1C3A}</a:tableStyleId>
              </a:tblPr>
              <a:tblGrid>
                <a:gridCol w="323496">
                  <a:extLst>
                    <a:ext uri="{9D8B030D-6E8A-4147-A177-3AD203B41FA5}">
                      <a16:colId xmlns:a16="http://schemas.microsoft.com/office/drawing/2014/main" val="20000"/>
                    </a:ext>
                  </a:extLst>
                </a:gridCol>
                <a:gridCol w="2198233">
                  <a:extLst>
                    <a:ext uri="{9D8B030D-6E8A-4147-A177-3AD203B41FA5}">
                      <a16:colId xmlns:a16="http://schemas.microsoft.com/office/drawing/2014/main" val="20001"/>
                    </a:ext>
                  </a:extLst>
                </a:gridCol>
                <a:gridCol w="2198233">
                  <a:extLst>
                    <a:ext uri="{9D8B030D-6E8A-4147-A177-3AD203B41FA5}">
                      <a16:colId xmlns:a16="http://schemas.microsoft.com/office/drawing/2014/main" val="20002"/>
                    </a:ext>
                  </a:extLst>
                </a:gridCol>
                <a:gridCol w="2198233">
                  <a:extLst>
                    <a:ext uri="{9D8B030D-6E8A-4147-A177-3AD203B41FA5}">
                      <a16:colId xmlns:a16="http://schemas.microsoft.com/office/drawing/2014/main" val="4043429374"/>
                    </a:ext>
                  </a:extLst>
                </a:gridCol>
                <a:gridCol w="2198233">
                  <a:extLst>
                    <a:ext uri="{9D8B030D-6E8A-4147-A177-3AD203B41FA5}">
                      <a16:colId xmlns:a16="http://schemas.microsoft.com/office/drawing/2014/main" val="20003"/>
                    </a:ext>
                  </a:extLst>
                </a:gridCol>
              </a:tblGrid>
              <a:tr h="172156">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72156">
                <a:tc rowSpan="2">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1</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a:solidFill>
                            <a:schemeClr val="tx1"/>
                          </a:solidFill>
                          <a:effectLst/>
                          <a:latin typeface="+mn-ea"/>
                          <a:ea typeface="+mn-ea"/>
                        </a:rPr>
                        <a:t>健康寿命の延伸（男性）</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a:solidFill>
                            <a:schemeClr val="tx1"/>
                          </a:solidFill>
                          <a:effectLst/>
                          <a:latin typeface="+mn-ea"/>
                          <a:ea typeface="+mn-ea"/>
                        </a:rPr>
                        <a:t>71.88 </a:t>
                      </a:r>
                      <a:r>
                        <a:rPr lang="ja-JP" altLang="en-US" sz="1200" b="1" dirty="0">
                          <a:solidFill>
                            <a:schemeClr val="tx1"/>
                          </a:solidFill>
                          <a:effectLst/>
                          <a:latin typeface="+mn-ea"/>
                          <a:ea typeface="+mn-ea"/>
                        </a:rPr>
                        <a:t>歳（</a:t>
                      </a:r>
                      <a:r>
                        <a:rPr lang="en-US" altLang="ja-JP" sz="1200" b="1" dirty="0">
                          <a:solidFill>
                            <a:schemeClr val="tx1"/>
                          </a:solidFill>
                          <a:effectLst/>
                          <a:latin typeface="+mn-ea"/>
                          <a:ea typeface="+mn-ea"/>
                        </a:rPr>
                        <a:t>R1</a:t>
                      </a:r>
                      <a:r>
                        <a:rPr lang="ja-JP" altLang="en-US" sz="1200" b="1" dirty="0">
                          <a:solidFill>
                            <a:schemeClr val="tx1"/>
                          </a:solidFill>
                          <a:effectLst/>
                          <a:latin typeface="+mn-ea"/>
                          <a:ea typeface="+mn-ea"/>
                        </a:rPr>
                        <a:t>） </a:t>
                      </a:r>
                      <a:endParaRPr lang="ja-JP" sz="12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tx1"/>
                          </a:solidFill>
                          <a:effectLst/>
                          <a:latin typeface="+mn-ea"/>
                          <a:ea typeface="+mn-ea"/>
                        </a:rPr>
                        <a:t>71.77 </a:t>
                      </a:r>
                      <a:r>
                        <a:rPr lang="ja-JP" altLang="en-US" sz="1200" b="1" dirty="0">
                          <a:solidFill>
                            <a:schemeClr val="tx1"/>
                          </a:solidFill>
                          <a:effectLst/>
                          <a:latin typeface="+mn-ea"/>
                          <a:ea typeface="+mn-ea"/>
                        </a:rPr>
                        <a:t>歳（</a:t>
                      </a:r>
                      <a:r>
                        <a:rPr lang="en-US" altLang="ja-JP" sz="1200" b="1" dirty="0">
                          <a:solidFill>
                            <a:schemeClr val="tx1"/>
                          </a:solidFill>
                          <a:effectLst/>
                          <a:latin typeface="+mn-ea"/>
                          <a:ea typeface="+mn-ea"/>
                        </a:rPr>
                        <a:t>R4</a:t>
                      </a:r>
                      <a:r>
                        <a:rPr lang="ja-JP" altLang="en-US" sz="1200" b="1" dirty="0">
                          <a:solidFill>
                            <a:schemeClr val="tx1"/>
                          </a:solidFill>
                          <a:effectLst/>
                          <a:latin typeface="+mn-ea"/>
                          <a:ea typeface="+mn-ea"/>
                        </a:rPr>
                        <a:t>） </a:t>
                      </a:r>
                      <a:endParaRPr lang="ja-JP" altLang="ja-JP" sz="12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a:solidFill>
                            <a:schemeClr val="tx1"/>
                          </a:solidFill>
                          <a:effectLst/>
                          <a:latin typeface="+mn-ea"/>
                          <a:ea typeface="+mn-ea"/>
                        </a:rPr>
                        <a:t>3</a:t>
                      </a:r>
                      <a:r>
                        <a:rPr lang="ja-JP" altLang="en-US" sz="1200" b="1" dirty="0">
                          <a:solidFill>
                            <a:schemeClr val="tx1"/>
                          </a:solidFill>
                          <a:effectLst/>
                          <a:latin typeface="+mn-ea"/>
                          <a:ea typeface="+mn-ea"/>
                        </a:rPr>
                        <a:t>歳以上延伸</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2156">
                <a:tc vMerge="1">
                  <a:txBody>
                    <a:bodyPr/>
                    <a:lstStyle/>
                    <a:p>
                      <a:pPr algn="ctr" fontAlgn="auto">
                        <a:lnSpc>
                          <a:spcPts val="1600"/>
                        </a:lnSpc>
                        <a:spcAft>
                          <a:spcPts val="0"/>
                        </a:spcAft>
                      </a:pP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a:solidFill>
                            <a:schemeClr val="tx1"/>
                          </a:solidFill>
                          <a:effectLst/>
                          <a:latin typeface="+mn-ea"/>
                          <a:ea typeface="+mn-ea"/>
                        </a:rPr>
                        <a:t>健康寿命の延伸（女性）</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a:solidFill>
                            <a:schemeClr val="tx1"/>
                          </a:solidFill>
                          <a:effectLst/>
                          <a:latin typeface="+mn-ea"/>
                          <a:ea typeface="+mn-ea"/>
                        </a:rPr>
                        <a:t>74.78 </a:t>
                      </a:r>
                      <a:r>
                        <a:rPr lang="ja-JP" altLang="en-US" sz="1200" b="1" dirty="0">
                          <a:solidFill>
                            <a:schemeClr val="tx1"/>
                          </a:solidFill>
                          <a:effectLst/>
                          <a:latin typeface="+mn-ea"/>
                          <a:ea typeface="+mn-ea"/>
                        </a:rPr>
                        <a:t>歳（</a:t>
                      </a:r>
                      <a:r>
                        <a:rPr lang="en-US" altLang="ja-JP" sz="1200" b="1" dirty="0">
                          <a:solidFill>
                            <a:schemeClr val="tx1"/>
                          </a:solidFill>
                          <a:effectLst/>
                          <a:latin typeface="+mn-ea"/>
                          <a:ea typeface="+mn-ea"/>
                        </a:rPr>
                        <a:t>R1</a:t>
                      </a:r>
                      <a:r>
                        <a:rPr lang="ja-JP" altLang="en-US" sz="1200" b="1" dirty="0">
                          <a:solidFill>
                            <a:schemeClr val="tx1"/>
                          </a:solidFill>
                          <a:effectLst/>
                          <a:latin typeface="+mn-ea"/>
                          <a:ea typeface="+mn-ea"/>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tx1"/>
                          </a:solidFill>
                          <a:effectLst/>
                          <a:latin typeface="+mn-ea"/>
                          <a:ea typeface="+mn-ea"/>
                        </a:rPr>
                        <a:t>74.95 </a:t>
                      </a:r>
                      <a:r>
                        <a:rPr lang="ja-JP" altLang="en-US" sz="1200" b="1" dirty="0">
                          <a:solidFill>
                            <a:schemeClr val="tx1"/>
                          </a:solidFill>
                          <a:effectLst/>
                          <a:latin typeface="+mn-ea"/>
                          <a:ea typeface="+mn-ea"/>
                        </a:rPr>
                        <a:t>歳（</a:t>
                      </a:r>
                      <a:r>
                        <a:rPr lang="en-US" altLang="ja-JP" sz="1200" b="1" dirty="0">
                          <a:solidFill>
                            <a:schemeClr val="tx1"/>
                          </a:solidFill>
                          <a:effectLst/>
                          <a:latin typeface="+mn-ea"/>
                          <a:ea typeface="+mn-ea"/>
                        </a:rPr>
                        <a:t>R4</a:t>
                      </a:r>
                      <a:r>
                        <a:rPr lang="ja-JP" altLang="en-US" sz="1200" b="1" dirty="0">
                          <a:solidFill>
                            <a:schemeClr val="tx1"/>
                          </a:solidFill>
                          <a:effectLst/>
                          <a:latin typeface="+mn-ea"/>
                          <a:ea typeface="+mn-ea"/>
                        </a:rPr>
                        <a:t>） </a:t>
                      </a:r>
                      <a:endParaRPr lang="ja-JP" altLang="ja-JP" sz="12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a:solidFill>
                            <a:schemeClr val="tx1"/>
                          </a:solidFill>
                          <a:effectLst/>
                          <a:latin typeface="+mn-ea"/>
                          <a:ea typeface="+mn-ea"/>
                        </a:rPr>
                        <a:t>3</a:t>
                      </a:r>
                      <a:r>
                        <a:rPr lang="ja-JP" altLang="en-US" sz="1200" b="1" dirty="0">
                          <a:solidFill>
                            <a:schemeClr val="tx1"/>
                          </a:solidFill>
                          <a:effectLst/>
                          <a:latin typeface="+mn-ea"/>
                          <a:ea typeface="+mn-ea"/>
                        </a:rPr>
                        <a:t>歳以上延伸</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bl>
          </a:graphicData>
        </a:graphic>
      </p:graphicFrame>
      <p:pic>
        <p:nvPicPr>
          <p:cNvPr id="3" name="図 2">
            <a:extLst>
              <a:ext uri="{FF2B5EF4-FFF2-40B4-BE49-F238E27FC236}">
                <a16:creationId xmlns:a16="http://schemas.microsoft.com/office/drawing/2014/main" id="{E8E31F38-C654-43F2-9B6D-38B4BC58983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08264" y="3377458"/>
            <a:ext cx="5759284" cy="3169394"/>
          </a:xfrm>
          <a:prstGeom prst="rect">
            <a:avLst/>
          </a:prstGeom>
        </p:spPr>
      </p:pic>
      <p:sp>
        <p:nvSpPr>
          <p:cNvPr id="30" name="角丸四角形 47">
            <a:extLst>
              <a:ext uri="{FF2B5EF4-FFF2-40B4-BE49-F238E27FC236}">
                <a16:creationId xmlns:a16="http://schemas.microsoft.com/office/drawing/2014/main" id="{C5106793-DF96-4DD2-8A76-6203D5812FF8}"/>
              </a:ext>
            </a:extLst>
          </p:cNvPr>
          <p:cNvSpPr/>
          <p:nvPr/>
        </p:nvSpPr>
        <p:spPr>
          <a:xfrm>
            <a:off x="290427" y="1979405"/>
            <a:ext cx="9394959" cy="1052287"/>
          </a:xfrm>
          <a:prstGeom prst="roundRect">
            <a:avLst>
              <a:gd name="adj" fmla="val 8499"/>
            </a:avLst>
          </a:prstGeom>
          <a:noFill/>
          <a:ln w="19050">
            <a:noFill/>
          </a:ln>
        </p:spPr>
        <p:txBody>
          <a:bodyPr wrap="square" lIns="72000" tIns="72000" rIns="72000" bIns="72000" anchor="t" anchorCtr="0">
            <a:noAutofit/>
          </a:bodyPr>
          <a:lstStyle/>
          <a:p>
            <a:pPr marL="171450" indent="-171450">
              <a:buFont typeface="Wingdings" panose="05000000000000000000" pitchFamily="2" charset="2"/>
              <a:buChar char="l"/>
            </a:pPr>
            <a:r>
              <a:rPr lang="ja-JP" altLang="en-US" sz="1200" dirty="0">
                <a:latin typeface="+mn-ea"/>
              </a:rPr>
              <a:t>全国の健康寿命は、男性</a:t>
            </a:r>
            <a:r>
              <a:rPr lang="en-US" altLang="ja-JP" sz="1200" dirty="0">
                <a:latin typeface="+mn-ea"/>
              </a:rPr>
              <a:t>72.57</a:t>
            </a:r>
            <a:r>
              <a:rPr lang="ja-JP" altLang="en-US" sz="1200" dirty="0">
                <a:latin typeface="+mn-ea"/>
              </a:rPr>
              <a:t>年（前回</a:t>
            </a:r>
            <a:r>
              <a:rPr lang="en-US" altLang="ja-JP" sz="1200" dirty="0">
                <a:latin typeface="+mn-ea"/>
              </a:rPr>
              <a:t>-0.11</a:t>
            </a:r>
            <a:r>
              <a:rPr lang="ja-JP" altLang="en-US" sz="1200" dirty="0">
                <a:latin typeface="+mn-ea"/>
              </a:rPr>
              <a:t>年）、女性</a:t>
            </a:r>
            <a:r>
              <a:rPr lang="en-US" altLang="ja-JP" sz="1200" dirty="0">
                <a:latin typeface="+mn-ea"/>
              </a:rPr>
              <a:t>75.45</a:t>
            </a:r>
            <a:r>
              <a:rPr lang="ja-JP" altLang="en-US" sz="1200" dirty="0">
                <a:latin typeface="+mn-ea"/>
              </a:rPr>
              <a:t>年（前回＋</a:t>
            </a:r>
            <a:r>
              <a:rPr lang="en-US" altLang="ja-JP" sz="1200" dirty="0">
                <a:latin typeface="+mn-ea"/>
              </a:rPr>
              <a:t>0.07</a:t>
            </a:r>
            <a:r>
              <a:rPr lang="ja-JP" altLang="en-US" sz="1200" dirty="0">
                <a:latin typeface="+mn-ea"/>
              </a:rPr>
              <a:t>年）であり、前回より男性は短縮、女性は延伸。</a:t>
            </a:r>
            <a:endParaRPr lang="en-US" altLang="ja-JP" sz="1200" dirty="0">
              <a:latin typeface="+mn-ea"/>
            </a:endParaRPr>
          </a:p>
          <a:p>
            <a:r>
              <a:rPr lang="ja-JP" altLang="en-US" sz="1200" dirty="0">
                <a:latin typeface="+mn-ea"/>
              </a:rPr>
              <a:t>　（国の見解：「健康寿命と不健康期間に新型コロナが影響したと考えられる」、「前回と統計的に有意な差はない」）</a:t>
            </a:r>
          </a:p>
          <a:p>
            <a:pPr marL="171450" indent="-171450">
              <a:buFont typeface="Wingdings" panose="05000000000000000000" pitchFamily="2" charset="2"/>
              <a:buChar char="l"/>
            </a:pPr>
            <a:r>
              <a:rPr lang="ja-JP" altLang="en-US" sz="1200" dirty="0">
                <a:latin typeface="+mn-ea"/>
              </a:rPr>
              <a:t>大阪府の健康寿命は、男性</a:t>
            </a:r>
            <a:r>
              <a:rPr lang="en-US" altLang="ja-JP" sz="1200" dirty="0">
                <a:latin typeface="+mn-ea"/>
              </a:rPr>
              <a:t>71.77</a:t>
            </a:r>
            <a:r>
              <a:rPr lang="ja-JP" altLang="en-US" sz="1200" dirty="0">
                <a:latin typeface="+mn-ea"/>
              </a:rPr>
              <a:t>年（前回</a:t>
            </a:r>
            <a:r>
              <a:rPr lang="en-US" altLang="ja-JP" sz="1200" dirty="0">
                <a:latin typeface="+mn-ea"/>
              </a:rPr>
              <a:t>-0.11</a:t>
            </a:r>
            <a:r>
              <a:rPr lang="ja-JP" altLang="en-US" sz="1200" dirty="0">
                <a:latin typeface="+mn-ea"/>
              </a:rPr>
              <a:t>年）、女性</a:t>
            </a:r>
            <a:r>
              <a:rPr lang="en-US" altLang="ja-JP" sz="1200" dirty="0">
                <a:latin typeface="+mn-ea"/>
              </a:rPr>
              <a:t>74.95</a:t>
            </a:r>
            <a:r>
              <a:rPr lang="ja-JP" altLang="en-US" sz="1200" dirty="0">
                <a:latin typeface="+mn-ea"/>
              </a:rPr>
              <a:t>年（前回＋</a:t>
            </a:r>
            <a:r>
              <a:rPr lang="en-US" altLang="ja-JP" sz="1200" dirty="0">
                <a:latin typeface="+mn-ea"/>
              </a:rPr>
              <a:t>0.17</a:t>
            </a:r>
            <a:r>
              <a:rPr lang="ja-JP" altLang="en-US" sz="1200" dirty="0">
                <a:latin typeface="+mn-ea"/>
              </a:rPr>
              <a:t>年）であり、全国同様、前回より男性は短縮、女性は延伸。女性の健康寿命は全国平均の延びを上回った。</a:t>
            </a:r>
          </a:p>
          <a:p>
            <a:pPr marL="171450" indent="-171450">
              <a:buFont typeface="Wingdings" panose="05000000000000000000" pitchFamily="2" charset="2"/>
              <a:buChar char="l"/>
            </a:pPr>
            <a:r>
              <a:rPr lang="ja-JP" altLang="en-US" sz="1200" dirty="0">
                <a:latin typeface="+mn-ea"/>
              </a:rPr>
              <a:t>都道府県別の健康寿命の順位は、男性</a:t>
            </a:r>
            <a:r>
              <a:rPr lang="en-US" altLang="ja-JP" sz="1200" dirty="0">
                <a:latin typeface="+mn-ea"/>
              </a:rPr>
              <a:t>44</a:t>
            </a:r>
            <a:r>
              <a:rPr lang="ja-JP" altLang="en-US" sz="1200" dirty="0">
                <a:latin typeface="+mn-ea"/>
              </a:rPr>
              <a:t>位（前回</a:t>
            </a:r>
            <a:r>
              <a:rPr lang="en-US" altLang="ja-JP" sz="1200" dirty="0">
                <a:latin typeface="+mn-ea"/>
              </a:rPr>
              <a:t>41</a:t>
            </a:r>
            <a:r>
              <a:rPr lang="ja-JP" altLang="en-US" sz="1200" dirty="0">
                <a:latin typeface="+mn-ea"/>
              </a:rPr>
              <a:t>位）、女性</a:t>
            </a:r>
            <a:r>
              <a:rPr lang="en-US" altLang="ja-JP" sz="1200" dirty="0">
                <a:latin typeface="+mn-ea"/>
              </a:rPr>
              <a:t>40</a:t>
            </a:r>
            <a:r>
              <a:rPr lang="ja-JP" altLang="en-US" sz="1200" dirty="0">
                <a:latin typeface="+mn-ea"/>
              </a:rPr>
              <a:t>位（前回</a:t>
            </a:r>
            <a:r>
              <a:rPr lang="en-US" altLang="ja-JP" sz="1200" dirty="0">
                <a:latin typeface="+mn-ea"/>
              </a:rPr>
              <a:t>40</a:t>
            </a:r>
            <a:r>
              <a:rPr lang="ja-JP" altLang="en-US" sz="1200" dirty="0">
                <a:latin typeface="+mn-ea"/>
              </a:rPr>
              <a:t>位）と男性は、前回より下降、女性は同順位であった。</a:t>
            </a:r>
            <a:endParaRPr lang="en-US" altLang="ja-JP" sz="1200" dirty="0">
              <a:latin typeface="+mn-ea"/>
            </a:endParaRPr>
          </a:p>
        </p:txBody>
      </p:sp>
      <p:sp>
        <p:nvSpPr>
          <p:cNvPr id="12" name="角丸四角形 47">
            <a:extLst>
              <a:ext uri="{FF2B5EF4-FFF2-40B4-BE49-F238E27FC236}">
                <a16:creationId xmlns:a16="http://schemas.microsoft.com/office/drawing/2014/main" id="{4CB5D7D4-2F88-426A-8490-8D682AF8A25D}"/>
              </a:ext>
            </a:extLst>
          </p:cNvPr>
          <p:cNvSpPr/>
          <p:nvPr/>
        </p:nvSpPr>
        <p:spPr>
          <a:xfrm>
            <a:off x="3598400" y="3119287"/>
            <a:ext cx="3387894" cy="315806"/>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游ゴシック" panose="020B0400000000000000" pitchFamily="50" charset="-128"/>
                <a:ea typeface="游ゴシック" panose="020B0400000000000000" pitchFamily="50" charset="-128"/>
              </a:rPr>
              <a:t>&lt;</a:t>
            </a:r>
            <a:r>
              <a:rPr lang="ja-JP" altLang="en-US" sz="1200" b="1" dirty="0">
                <a:latin typeface="游ゴシック" panose="020B0400000000000000" pitchFamily="50" charset="-128"/>
                <a:ea typeface="游ゴシック" panose="020B0400000000000000" pitchFamily="50" charset="-128"/>
              </a:rPr>
              <a:t>健康寿命の推移（大阪府・全国）＞</a:t>
            </a:r>
            <a:endParaRPr lang="en-US" altLang="ja-JP"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6137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9"/>
            <a:ext cx="9834576" cy="6145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en-US" altLang="ja-JP" sz="2000" b="1" dirty="0">
                <a:solidFill>
                  <a:schemeClr val="tx1"/>
                </a:solidFill>
                <a:latin typeface="Meiryo UI" panose="020B0604030504040204" pitchFamily="50" charset="-128"/>
                <a:ea typeface="Meiryo UI" panose="020B0604030504040204" pitchFamily="50" charset="-128"/>
              </a:rPr>
              <a:t>4</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19" name="図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195031" y="709353"/>
            <a:ext cx="9585750" cy="5955860"/>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297021" y="1071137"/>
            <a:ext cx="4418102"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健康寿命（国公表値）と平均寿命との差（令和</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4</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年）</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6</a:t>
            </a:fld>
            <a:endParaRPr kumimoji="1" lang="ja-JP" altLang="en-US"/>
          </a:p>
        </p:txBody>
      </p:sp>
      <p:sp>
        <p:nvSpPr>
          <p:cNvPr id="13" name="正方形/長方形 12">
            <a:extLst>
              <a:ext uri="{FF2B5EF4-FFF2-40B4-BE49-F238E27FC236}">
                <a16:creationId xmlns:a16="http://schemas.microsoft.com/office/drawing/2014/main" id="{3E92EB90-9403-4698-91D6-2E04AA3300E1}"/>
              </a:ext>
            </a:extLst>
          </p:cNvPr>
          <p:cNvSpPr/>
          <p:nvPr/>
        </p:nvSpPr>
        <p:spPr>
          <a:xfrm>
            <a:off x="297021" y="737542"/>
            <a:ext cx="1006993" cy="268152"/>
          </a:xfrm>
          <a:prstGeom prst="rect">
            <a:avLst/>
          </a:prstGeom>
          <a:solidFill>
            <a:srgbClr val="002060"/>
          </a:solidFill>
        </p:spPr>
        <p:txBody>
          <a:bodyPr wrap="square" lIns="36000" tIns="90000" rIns="36000" bIns="36000" anchor="ctr">
            <a:noAutofit/>
          </a:bodyPr>
          <a:lstStyle/>
          <a:p>
            <a:pPr algn="ctr">
              <a:lnSpc>
                <a:spcPts val="2000"/>
              </a:lnSpc>
            </a:pPr>
            <a:r>
              <a:rPr kumimoji="1" lang="ja-JP" altLang="en-US" b="1" dirty="0">
                <a:ln w="0"/>
                <a:solidFill>
                  <a:schemeClr val="bg1"/>
                </a:solidFill>
                <a:effectLst>
                  <a:outerShdw blurRad="38100" dist="19050" dir="2700000" algn="tl" rotWithShape="0">
                    <a:schemeClr val="dk1">
                      <a:alpha val="40000"/>
                    </a:schemeClr>
                  </a:outerShdw>
                </a:effectLst>
              </a:rPr>
              <a:t>参考</a:t>
            </a:r>
            <a:endParaRPr kumimoji="1" lang="en-US" altLang="ja-JP" b="1" dirty="0">
              <a:solidFill>
                <a:schemeClr val="bg1"/>
              </a:solidFill>
            </a:endParaRPr>
          </a:p>
        </p:txBody>
      </p:sp>
      <p:pic>
        <p:nvPicPr>
          <p:cNvPr id="5" name="図 4">
            <a:extLst>
              <a:ext uri="{FF2B5EF4-FFF2-40B4-BE49-F238E27FC236}">
                <a16:creationId xmlns:a16="http://schemas.microsoft.com/office/drawing/2014/main" id="{29309DB7-7192-417F-A317-28B76EF1E65C}"/>
              </a:ext>
            </a:extLst>
          </p:cNvPr>
          <p:cNvPicPr>
            <a:picLocks noChangeAspect="1"/>
          </p:cNvPicPr>
          <p:nvPr/>
        </p:nvPicPr>
        <p:blipFill>
          <a:blip r:embed="rId4"/>
          <a:stretch>
            <a:fillRect/>
          </a:stretch>
        </p:blipFill>
        <p:spPr>
          <a:xfrm>
            <a:off x="1045032" y="1669366"/>
            <a:ext cx="8269356" cy="4888341"/>
          </a:xfrm>
          <a:prstGeom prst="rect">
            <a:avLst/>
          </a:prstGeom>
        </p:spPr>
      </p:pic>
      <p:sp>
        <p:nvSpPr>
          <p:cNvPr id="17" name="角丸四角形 47">
            <a:extLst>
              <a:ext uri="{FF2B5EF4-FFF2-40B4-BE49-F238E27FC236}">
                <a16:creationId xmlns:a16="http://schemas.microsoft.com/office/drawing/2014/main" id="{FBF70074-A778-46C6-A33C-BAB1886A6611}"/>
              </a:ext>
            </a:extLst>
          </p:cNvPr>
          <p:cNvSpPr/>
          <p:nvPr/>
        </p:nvSpPr>
        <p:spPr>
          <a:xfrm>
            <a:off x="385822" y="1367156"/>
            <a:ext cx="9394959" cy="1052287"/>
          </a:xfrm>
          <a:prstGeom prst="roundRect">
            <a:avLst>
              <a:gd name="adj" fmla="val 8499"/>
            </a:avLst>
          </a:prstGeom>
          <a:noFill/>
          <a:ln w="19050">
            <a:noFill/>
          </a:ln>
        </p:spPr>
        <p:txBody>
          <a:bodyPr wrap="square" lIns="72000" tIns="72000" rIns="72000" bIns="72000" anchor="t" anchorCtr="0">
            <a:noAutofit/>
          </a:bodyPr>
          <a:lstStyle/>
          <a:p>
            <a:pPr marL="171450" indent="-171450">
              <a:buFont typeface="Wingdings" panose="05000000000000000000" pitchFamily="2" charset="2"/>
              <a:buChar char="l"/>
            </a:pPr>
            <a:r>
              <a:rPr lang="ja-JP" altLang="en-US" sz="1200" dirty="0">
                <a:latin typeface="+mn-ea"/>
              </a:rPr>
              <a:t>男女ともに大阪府の不健康期間は、全国値より長くなっていた。</a:t>
            </a:r>
          </a:p>
        </p:txBody>
      </p:sp>
    </p:spTree>
    <p:extLst>
      <p:ext uri="{BB962C8B-B14F-4D97-AF65-F5344CB8AC3E}">
        <p14:creationId xmlns:p14="http://schemas.microsoft.com/office/powerpoint/2010/main" val="228370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9"/>
            <a:ext cx="9834576" cy="6145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en-US" altLang="ja-JP" sz="2000" b="1" dirty="0">
                <a:solidFill>
                  <a:schemeClr val="tx1"/>
                </a:solidFill>
                <a:latin typeface="Meiryo UI" panose="020B0604030504040204" pitchFamily="50" charset="-128"/>
                <a:ea typeface="Meiryo UI" panose="020B0604030504040204" pitchFamily="50" charset="-128"/>
              </a:rPr>
              <a:t>4</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19" name="図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160125" y="709353"/>
            <a:ext cx="9585750" cy="5955860"/>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297021" y="1071137"/>
            <a:ext cx="4418102"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健康寿命（国公表値）と平均寿命（全国・大阪府）</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7</a:t>
            </a:fld>
            <a:endParaRPr kumimoji="1" lang="ja-JP" altLang="en-US"/>
          </a:p>
        </p:txBody>
      </p:sp>
      <p:sp>
        <p:nvSpPr>
          <p:cNvPr id="13" name="正方形/長方形 12">
            <a:extLst>
              <a:ext uri="{FF2B5EF4-FFF2-40B4-BE49-F238E27FC236}">
                <a16:creationId xmlns:a16="http://schemas.microsoft.com/office/drawing/2014/main" id="{3E92EB90-9403-4698-91D6-2E04AA3300E1}"/>
              </a:ext>
            </a:extLst>
          </p:cNvPr>
          <p:cNvSpPr/>
          <p:nvPr/>
        </p:nvSpPr>
        <p:spPr>
          <a:xfrm>
            <a:off x="297021" y="737542"/>
            <a:ext cx="1006993" cy="268152"/>
          </a:xfrm>
          <a:prstGeom prst="rect">
            <a:avLst/>
          </a:prstGeom>
          <a:solidFill>
            <a:srgbClr val="002060"/>
          </a:solidFill>
        </p:spPr>
        <p:txBody>
          <a:bodyPr wrap="square" lIns="36000" tIns="90000" rIns="36000" bIns="36000" anchor="ctr">
            <a:noAutofit/>
          </a:bodyPr>
          <a:lstStyle/>
          <a:p>
            <a:pPr algn="ctr">
              <a:lnSpc>
                <a:spcPts val="2000"/>
              </a:lnSpc>
            </a:pPr>
            <a:r>
              <a:rPr kumimoji="1" lang="ja-JP" altLang="en-US" b="1" dirty="0">
                <a:ln w="0"/>
                <a:solidFill>
                  <a:schemeClr val="bg1"/>
                </a:solidFill>
                <a:effectLst>
                  <a:outerShdw blurRad="38100" dist="19050" dir="2700000" algn="tl" rotWithShape="0">
                    <a:schemeClr val="dk1">
                      <a:alpha val="40000"/>
                    </a:schemeClr>
                  </a:outerShdw>
                </a:effectLst>
              </a:rPr>
              <a:t>参考</a:t>
            </a:r>
            <a:endParaRPr kumimoji="1" lang="en-US" altLang="ja-JP" b="1" dirty="0">
              <a:solidFill>
                <a:schemeClr val="bg1"/>
              </a:solidFill>
            </a:endParaRPr>
          </a:p>
        </p:txBody>
      </p:sp>
      <p:sp>
        <p:nvSpPr>
          <p:cNvPr id="18" name="正方形/長方形 17">
            <a:extLst>
              <a:ext uri="{FF2B5EF4-FFF2-40B4-BE49-F238E27FC236}">
                <a16:creationId xmlns:a16="http://schemas.microsoft.com/office/drawing/2014/main" id="{E35670ED-E857-4FB3-97A1-074E7F70F8C2}"/>
              </a:ext>
            </a:extLst>
          </p:cNvPr>
          <p:cNvSpPr/>
          <p:nvPr/>
        </p:nvSpPr>
        <p:spPr>
          <a:xfrm>
            <a:off x="4564226" y="6350694"/>
            <a:ext cx="4955952" cy="288000"/>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zh-TW" altLang="en-US" sz="1200" kern="0" dirty="0">
                <a:solidFill>
                  <a:schemeClr val="tx1"/>
                </a:solidFill>
                <a:latin typeface="游ゴシック" panose="020B0400000000000000" pitchFamily="50" charset="-128"/>
                <a:ea typeface="游ゴシック" panose="020B0400000000000000" pitchFamily="50" charset="-128"/>
              </a:rPr>
              <a:t>出典：健康日本</a:t>
            </a:r>
            <a:r>
              <a:rPr lang="en-US" altLang="zh-TW" sz="1200" kern="0" dirty="0">
                <a:solidFill>
                  <a:schemeClr val="tx1"/>
                </a:solidFill>
                <a:latin typeface="游ゴシック" panose="020B0400000000000000" pitchFamily="50" charset="-128"/>
                <a:ea typeface="游ゴシック" panose="020B0400000000000000" pitchFamily="50" charset="-128"/>
              </a:rPr>
              <a:t>21</a:t>
            </a:r>
            <a:r>
              <a:rPr lang="ja-JP" altLang="en-US" sz="1200" kern="0" dirty="0">
                <a:solidFill>
                  <a:schemeClr val="tx1"/>
                </a:solidFill>
                <a:latin typeface="游ゴシック" panose="020B0400000000000000" pitchFamily="50" charset="-128"/>
                <a:ea typeface="游ゴシック" panose="020B0400000000000000" pitchFamily="50" charset="-128"/>
              </a:rPr>
              <a:t>（第三次）</a:t>
            </a:r>
            <a:r>
              <a:rPr lang="zh-TW" altLang="en-US" sz="1200" kern="0" dirty="0">
                <a:solidFill>
                  <a:schemeClr val="tx1"/>
                </a:solidFill>
                <a:latin typeface="游ゴシック" panose="020B0400000000000000" pitchFamily="50" charset="-128"/>
                <a:ea typeface="游ゴシック" panose="020B0400000000000000" pitchFamily="50" charset="-128"/>
              </a:rPr>
              <a:t>推進専門委員会資料（令和</a:t>
            </a:r>
            <a:r>
              <a:rPr lang="en-US" altLang="zh-TW" sz="1200" kern="0" dirty="0">
                <a:solidFill>
                  <a:schemeClr val="tx1"/>
                </a:solidFill>
                <a:latin typeface="游ゴシック" panose="020B0400000000000000" pitchFamily="50" charset="-128"/>
                <a:ea typeface="游ゴシック" panose="020B0400000000000000" pitchFamily="50" charset="-128"/>
              </a:rPr>
              <a:t>6</a:t>
            </a:r>
            <a:r>
              <a:rPr lang="zh-TW" altLang="en-US" sz="1200" kern="0" dirty="0">
                <a:solidFill>
                  <a:schemeClr val="tx1"/>
                </a:solidFill>
                <a:latin typeface="游ゴシック" panose="020B0400000000000000" pitchFamily="50" charset="-128"/>
                <a:ea typeface="游ゴシック" panose="020B0400000000000000" pitchFamily="50" charset="-128"/>
              </a:rPr>
              <a:t>年</a:t>
            </a:r>
            <a:r>
              <a:rPr lang="en-US" altLang="zh-TW" sz="1200" kern="0" dirty="0">
                <a:solidFill>
                  <a:schemeClr val="tx1"/>
                </a:solidFill>
                <a:latin typeface="游ゴシック" panose="020B0400000000000000" pitchFamily="50" charset="-128"/>
                <a:ea typeface="游ゴシック" panose="020B0400000000000000" pitchFamily="50" charset="-128"/>
              </a:rPr>
              <a:t>12</a:t>
            </a:r>
            <a:r>
              <a:rPr lang="zh-TW" altLang="en-US" sz="1200" kern="0" dirty="0">
                <a:solidFill>
                  <a:schemeClr val="tx1"/>
                </a:solidFill>
                <a:latin typeface="游ゴシック" panose="020B0400000000000000" pitchFamily="50" charset="-128"/>
                <a:ea typeface="游ゴシック" panose="020B0400000000000000" pitchFamily="50" charset="-128"/>
              </a:rPr>
              <a:t>月</a:t>
            </a:r>
            <a:r>
              <a:rPr lang="en-US" altLang="zh-TW" sz="1200" kern="0" dirty="0">
                <a:solidFill>
                  <a:schemeClr val="tx1"/>
                </a:solidFill>
                <a:latin typeface="游ゴシック" panose="020B0400000000000000" pitchFamily="50" charset="-128"/>
                <a:ea typeface="游ゴシック" panose="020B0400000000000000" pitchFamily="50" charset="-128"/>
              </a:rPr>
              <a:t>24</a:t>
            </a:r>
            <a:r>
              <a:rPr lang="zh-TW" altLang="en-US" sz="1200" kern="0" dirty="0">
                <a:solidFill>
                  <a:schemeClr val="tx1"/>
                </a:solidFill>
                <a:latin typeface="游ゴシック" panose="020B0400000000000000" pitchFamily="50" charset="-128"/>
                <a:ea typeface="游ゴシック" panose="020B0400000000000000" pitchFamily="50" charset="-128"/>
              </a:rPr>
              <a:t>日）</a:t>
            </a:r>
          </a:p>
        </p:txBody>
      </p:sp>
      <p:sp>
        <p:nvSpPr>
          <p:cNvPr id="20" name="角丸四角形 47">
            <a:extLst>
              <a:ext uri="{FF2B5EF4-FFF2-40B4-BE49-F238E27FC236}">
                <a16:creationId xmlns:a16="http://schemas.microsoft.com/office/drawing/2014/main" id="{7DA272B0-4414-43B4-BCA9-F1424ECF07BC}"/>
              </a:ext>
            </a:extLst>
          </p:cNvPr>
          <p:cNvSpPr/>
          <p:nvPr/>
        </p:nvSpPr>
        <p:spPr>
          <a:xfrm>
            <a:off x="385822" y="1367156"/>
            <a:ext cx="9394959" cy="835355"/>
          </a:xfrm>
          <a:prstGeom prst="roundRect">
            <a:avLst>
              <a:gd name="adj" fmla="val 8499"/>
            </a:avLst>
          </a:prstGeom>
          <a:noFill/>
          <a:ln w="19050">
            <a:noFill/>
          </a:ln>
        </p:spPr>
        <p:txBody>
          <a:bodyPr wrap="square" lIns="72000" tIns="72000" rIns="72000" bIns="72000" anchor="t" anchorCtr="0">
            <a:noAutofit/>
          </a:bodyPr>
          <a:lstStyle/>
          <a:p>
            <a:pPr marL="171450" indent="-171450">
              <a:buFont typeface="Wingdings" panose="05000000000000000000" pitchFamily="2" charset="2"/>
              <a:buChar char="l"/>
            </a:pPr>
            <a:r>
              <a:rPr lang="ja-JP" altLang="en-US" sz="1200" dirty="0">
                <a:latin typeface="+mn-ea"/>
              </a:rPr>
              <a:t>全国、大阪府の平均寿命は男女ともに前回（</a:t>
            </a:r>
            <a:r>
              <a:rPr lang="en-US" altLang="ja-JP" sz="1200" dirty="0">
                <a:latin typeface="+mn-ea"/>
              </a:rPr>
              <a:t>R</a:t>
            </a:r>
            <a:r>
              <a:rPr lang="ja-JP" altLang="en-US" sz="1200" dirty="0">
                <a:latin typeface="+mn-ea"/>
              </a:rPr>
              <a:t>元年）より短縮していた。</a:t>
            </a:r>
            <a:endParaRPr lang="en-US" altLang="ja-JP" sz="1200" dirty="0">
              <a:latin typeface="+mn-ea"/>
            </a:endParaRPr>
          </a:p>
          <a:p>
            <a:pPr marL="171450" indent="-171450">
              <a:buFont typeface="Wingdings" panose="05000000000000000000" pitchFamily="2" charset="2"/>
              <a:buChar char="l"/>
            </a:pPr>
            <a:r>
              <a:rPr lang="ja-JP" altLang="en-US" sz="1200" dirty="0">
                <a:latin typeface="+mn-ea"/>
              </a:rPr>
              <a:t>不健康期間の前回（</a:t>
            </a:r>
            <a:r>
              <a:rPr lang="en-US" altLang="ja-JP" sz="1200" dirty="0">
                <a:latin typeface="+mn-ea"/>
              </a:rPr>
              <a:t>R</a:t>
            </a:r>
            <a:r>
              <a:rPr lang="ja-JP" altLang="en-US" sz="1200" dirty="0">
                <a:latin typeface="+mn-ea"/>
              </a:rPr>
              <a:t>元年）との差をみると、全国、大阪、男女いずれも短縮していた。</a:t>
            </a:r>
            <a:endParaRPr lang="en-US" altLang="ja-JP" sz="1200" dirty="0">
              <a:latin typeface="+mn-ea"/>
            </a:endParaRPr>
          </a:p>
          <a:p>
            <a:r>
              <a:rPr lang="ja-JP" altLang="en-US" sz="1200" dirty="0">
                <a:latin typeface="+mn-ea"/>
              </a:rPr>
              <a:t>　（国の見解：「健康寿命と不健康期間に新型コロナが影響したと考えられる」）</a:t>
            </a:r>
          </a:p>
        </p:txBody>
      </p:sp>
      <p:pic>
        <p:nvPicPr>
          <p:cNvPr id="21" name="図 20">
            <a:extLst>
              <a:ext uri="{FF2B5EF4-FFF2-40B4-BE49-F238E27FC236}">
                <a16:creationId xmlns:a16="http://schemas.microsoft.com/office/drawing/2014/main" id="{28D7C827-7E41-4056-B830-AD0FF25FC3B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476" y="2075999"/>
            <a:ext cx="7952798" cy="3852504"/>
          </a:xfrm>
          <a:prstGeom prst="rect">
            <a:avLst/>
          </a:prstGeom>
        </p:spPr>
      </p:pic>
    </p:spTree>
    <p:extLst>
      <p:ext uri="{BB962C8B-B14F-4D97-AF65-F5344CB8AC3E}">
        <p14:creationId xmlns:p14="http://schemas.microsoft.com/office/powerpoint/2010/main" val="3855264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9"/>
            <a:ext cx="9834576" cy="6145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en-US" altLang="ja-JP" sz="2000" b="1" dirty="0">
                <a:solidFill>
                  <a:schemeClr val="tx1"/>
                </a:solidFill>
                <a:latin typeface="Meiryo UI" panose="020B0604030504040204" pitchFamily="50" charset="-128"/>
                <a:ea typeface="Meiryo UI" panose="020B0604030504040204" pitchFamily="50" charset="-128"/>
              </a:rPr>
              <a:t>4</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19" name="図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195031" y="709353"/>
            <a:ext cx="9585750" cy="5955860"/>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297020" y="1071137"/>
            <a:ext cx="4434005"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健康寿命（国公表値）の都道府県別比較</a:t>
            </a:r>
            <a:r>
              <a:rPr kumimoji="1" lang="ja-JP" altLang="en-US" sz="1400" b="1" dirty="0">
                <a:solidFill>
                  <a:prstClr val="white"/>
                </a:solidFill>
                <a:latin typeface="メイリオ" panose="020B0604030504040204" pitchFamily="50" charset="-128"/>
                <a:ea typeface="メイリオ" panose="020B0604030504040204" pitchFamily="50" charset="-128"/>
              </a:rPr>
              <a:t>（</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令和</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4</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年</a:t>
            </a:r>
            <a:r>
              <a:rPr kumimoji="1" lang="ja-JP" altLang="en-US" sz="1400" b="1" dirty="0">
                <a:solidFill>
                  <a:prstClr val="white"/>
                </a:solidFill>
                <a:latin typeface="メイリオ" panose="020B0604030504040204" pitchFamily="50" charset="-128"/>
                <a:ea typeface="メイリオ" panose="020B0604030504040204" pitchFamily="50" charset="-128"/>
              </a:rPr>
              <a:t>）</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8</a:t>
            </a:fld>
            <a:endParaRPr kumimoji="1" lang="ja-JP" altLang="en-US"/>
          </a:p>
        </p:txBody>
      </p:sp>
      <p:sp>
        <p:nvSpPr>
          <p:cNvPr id="13" name="正方形/長方形 12">
            <a:extLst>
              <a:ext uri="{FF2B5EF4-FFF2-40B4-BE49-F238E27FC236}">
                <a16:creationId xmlns:a16="http://schemas.microsoft.com/office/drawing/2014/main" id="{3E92EB90-9403-4698-91D6-2E04AA3300E1}"/>
              </a:ext>
            </a:extLst>
          </p:cNvPr>
          <p:cNvSpPr/>
          <p:nvPr/>
        </p:nvSpPr>
        <p:spPr>
          <a:xfrm>
            <a:off x="297021" y="737542"/>
            <a:ext cx="1006993" cy="268152"/>
          </a:xfrm>
          <a:prstGeom prst="rect">
            <a:avLst/>
          </a:prstGeom>
          <a:solidFill>
            <a:srgbClr val="002060"/>
          </a:solidFill>
        </p:spPr>
        <p:txBody>
          <a:bodyPr wrap="square" lIns="36000" tIns="90000" rIns="36000" bIns="36000" anchor="ctr">
            <a:noAutofit/>
          </a:bodyPr>
          <a:lstStyle/>
          <a:p>
            <a:pPr algn="ctr">
              <a:lnSpc>
                <a:spcPts val="2000"/>
              </a:lnSpc>
            </a:pPr>
            <a:r>
              <a:rPr kumimoji="1" lang="ja-JP" altLang="en-US" b="1" dirty="0">
                <a:ln w="0"/>
                <a:solidFill>
                  <a:schemeClr val="bg1"/>
                </a:solidFill>
                <a:effectLst>
                  <a:outerShdw blurRad="38100" dist="19050" dir="2700000" algn="tl" rotWithShape="0">
                    <a:schemeClr val="dk1">
                      <a:alpha val="40000"/>
                    </a:schemeClr>
                  </a:outerShdw>
                </a:effectLst>
              </a:rPr>
              <a:t>参考</a:t>
            </a:r>
            <a:endParaRPr kumimoji="1" lang="en-US" altLang="ja-JP" b="1" dirty="0">
              <a:solidFill>
                <a:schemeClr val="bg1"/>
              </a:solidFill>
            </a:endParaRPr>
          </a:p>
        </p:txBody>
      </p:sp>
      <p:sp>
        <p:nvSpPr>
          <p:cNvPr id="17" name="角丸四角形 47">
            <a:extLst>
              <a:ext uri="{FF2B5EF4-FFF2-40B4-BE49-F238E27FC236}">
                <a16:creationId xmlns:a16="http://schemas.microsoft.com/office/drawing/2014/main" id="{FBF70074-A778-46C6-A33C-BAB1886A6611}"/>
              </a:ext>
            </a:extLst>
          </p:cNvPr>
          <p:cNvSpPr/>
          <p:nvPr/>
        </p:nvSpPr>
        <p:spPr>
          <a:xfrm>
            <a:off x="385822" y="1287646"/>
            <a:ext cx="9394959" cy="1052287"/>
          </a:xfrm>
          <a:prstGeom prst="roundRect">
            <a:avLst>
              <a:gd name="adj" fmla="val 8499"/>
            </a:avLst>
          </a:prstGeom>
          <a:noFill/>
          <a:ln w="19050">
            <a:noFill/>
          </a:ln>
        </p:spPr>
        <p:txBody>
          <a:bodyPr wrap="square" lIns="72000" tIns="72000" rIns="72000" bIns="72000" anchor="t" anchorCtr="0">
            <a:noAutofit/>
          </a:bodyPr>
          <a:lstStyle/>
          <a:p>
            <a:pPr marL="171450" indent="-171450">
              <a:buFont typeface="Wingdings" panose="05000000000000000000" pitchFamily="2" charset="2"/>
              <a:buChar char="l"/>
            </a:pPr>
            <a:r>
              <a:rPr lang="ja-JP" altLang="en-US" sz="1200" dirty="0">
                <a:latin typeface="+mn-ea"/>
              </a:rPr>
              <a:t>健康寿命において、全国値と大阪府の差は、男性で</a:t>
            </a:r>
            <a:r>
              <a:rPr lang="en-US" altLang="ja-JP" sz="1200" dirty="0">
                <a:latin typeface="+mn-ea"/>
              </a:rPr>
              <a:t>0.8</a:t>
            </a:r>
            <a:r>
              <a:rPr lang="ja-JP" altLang="en-US" sz="1200" dirty="0">
                <a:latin typeface="+mn-ea"/>
              </a:rPr>
              <a:t>歳、女性で</a:t>
            </a:r>
            <a:r>
              <a:rPr lang="en-US" altLang="ja-JP" sz="1200" dirty="0">
                <a:latin typeface="+mn-ea"/>
              </a:rPr>
              <a:t>0.5</a:t>
            </a:r>
            <a:r>
              <a:rPr lang="ja-JP" altLang="en-US" sz="1200" dirty="0">
                <a:latin typeface="+mn-ea"/>
              </a:rPr>
              <a:t>歳であった。</a:t>
            </a:r>
          </a:p>
          <a:p>
            <a:pPr marL="171450" indent="-171450">
              <a:buFont typeface="Wingdings" panose="05000000000000000000" pitchFamily="2" charset="2"/>
              <a:buChar char="l"/>
            </a:pPr>
            <a:r>
              <a:rPr lang="en-US" altLang="ja-JP" sz="1200" dirty="0">
                <a:latin typeface="+mn-ea"/>
              </a:rPr>
              <a:t>1</a:t>
            </a:r>
            <a:r>
              <a:rPr lang="ja-JP" altLang="en-US" sz="1200" dirty="0">
                <a:latin typeface="+mn-ea"/>
              </a:rPr>
              <a:t>位の静岡県と大阪府の差は、男性で</a:t>
            </a:r>
            <a:r>
              <a:rPr lang="en-US" altLang="ja-JP" sz="1200" dirty="0">
                <a:latin typeface="+mn-ea"/>
              </a:rPr>
              <a:t>1.98</a:t>
            </a:r>
            <a:r>
              <a:rPr lang="ja-JP" altLang="en-US" sz="1200" dirty="0">
                <a:latin typeface="+mn-ea"/>
              </a:rPr>
              <a:t>歳、女性で</a:t>
            </a:r>
            <a:r>
              <a:rPr lang="en-US" altLang="ja-JP" sz="1200" dirty="0">
                <a:latin typeface="+mn-ea"/>
              </a:rPr>
              <a:t>1.73</a:t>
            </a:r>
            <a:r>
              <a:rPr lang="ja-JP" altLang="en-US" sz="1200" dirty="0">
                <a:latin typeface="+mn-ea"/>
              </a:rPr>
              <a:t>歳であった。</a:t>
            </a:r>
          </a:p>
        </p:txBody>
      </p:sp>
      <p:pic>
        <p:nvPicPr>
          <p:cNvPr id="3" name="図 2">
            <a:extLst>
              <a:ext uri="{FF2B5EF4-FFF2-40B4-BE49-F238E27FC236}">
                <a16:creationId xmlns:a16="http://schemas.microsoft.com/office/drawing/2014/main" id="{ADDA078E-5237-466B-B398-4CA408000862}"/>
              </a:ext>
            </a:extLst>
          </p:cNvPr>
          <p:cNvPicPr>
            <a:picLocks noChangeAspect="1"/>
          </p:cNvPicPr>
          <p:nvPr/>
        </p:nvPicPr>
        <p:blipFill>
          <a:blip r:embed="rId4"/>
          <a:stretch>
            <a:fillRect/>
          </a:stretch>
        </p:blipFill>
        <p:spPr>
          <a:xfrm>
            <a:off x="1480752" y="1662307"/>
            <a:ext cx="7650372" cy="4723398"/>
          </a:xfrm>
          <a:prstGeom prst="rect">
            <a:avLst/>
          </a:prstGeom>
        </p:spPr>
      </p:pic>
      <p:sp>
        <p:nvSpPr>
          <p:cNvPr id="12" name="正方形/長方形 11">
            <a:extLst>
              <a:ext uri="{FF2B5EF4-FFF2-40B4-BE49-F238E27FC236}">
                <a16:creationId xmlns:a16="http://schemas.microsoft.com/office/drawing/2014/main" id="{D535888F-8F09-4E2B-AD5B-EC966510512D}"/>
              </a:ext>
            </a:extLst>
          </p:cNvPr>
          <p:cNvSpPr/>
          <p:nvPr/>
        </p:nvSpPr>
        <p:spPr>
          <a:xfrm>
            <a:off x="4824516" y="6436590"/>
            <a:ext cx="4886453" cy="288000"/>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zh-TW" altLang="en-US" kern="0" dirty="0">
                <a:solidFill>
                  <a:schemeClr val="tx1"/>
                </a:solidFill>
                <a:latin typeface="游ゴシック" panose="020B0400000000000000" pitchFamily="50" charset="-128"/>
                <a:ea typeface="游ゴシック" panose="020B0400000000000000" pitchFamily="50" charset="-128"/>
              </a:rPr>
              <a:t>出典：健康日本</a:t>
            </a:r>
            <a:r>
              <a:rPr lang="en-US" altLang="zh-TW" kern="0" dirty="0">
                <a:solidFill>
                  <a:schemeClr val="tx1"/>
                </a:solidFill>
                <a:latin typeface="游ゴシック" panose="020B0400000000000000" pitchFamily="50" charset="-128"/>
                <a:ea typeface="游ゴシック" panose="020B0400000000000000" pitchFamily="50" charset="-128"/>
              </a:rPr>
              <a:t>21</a:t>
            </a:r>
            <a:r>
              <a:rPr lang="ja-JP" altLang="en-US" kern="0" dirty="0">
                <a:solidFill>
                  <a:schemeClr val="tx1"/>
                </a:solidFill>
                <a:latin typeface="游ゴシック" panose="020B0400000000000000" pitchFamily="50" charset="-128"/>
                <a:ea typeface="游ゴシック" panose="020B0400000000000000" pitchFamily="50" charset="-128"/>
              </a:rPr>
              <a:t>（第三次）</a:t>
            </a:r>
            <a:r>
              <a:rPr lang="zh-TW" altLang="en-US" kern="0" dirty="0">
                <a:solidFill>
                  <a:schemeClr val="tx1"/>
                </a:solidFill>
                <a:latin typeface="游ゴシック" panose="020B0400000000000000" pitchFamily="50" charset="-128"/>
                <a:ea typeface="游ゴシック" panose="020B0400000000000000" pitchFamily="50" charset="-128"/>
              </a:rPr>
              <a:t>推進専門委員会資料（令和</a:t>
            </a:r>
            <a:r>
              <a:rPr lang="en-US" altLang="ja-JP" kern="0" dirty="0">
                <a:solidFill>
                  <a:schemeClr val="tx1"/>
                </a:solidFill>
                <a:latin typeface="游ゴシック" panose="020B0400000000000000" pitchFamily="50" charset="-128"/>
                <a:ea typeface="游ゴシック" panose="020B0400000000000000" pitchFamily="50" charset="-128"/>
              </a:rPr>
              <a:t>6</a:t>
            </a:r>
            <a:r>
              <a:rPr lang="zh-TW" altLang="en-US" kern="0" dirty="0">
                <a:solidFill>
                  <a:schemeClr val="tx1"/>
                </a:solidFill>
                <a:latin typeface="游ゴシック" panose="020B0400000000000000" pitchFamily="50" charset="-128"/>
                <a:ea typeface="游ゴシック" panose="020B0400000000000000" pitchFamily="50" charset="-128"/>
              </a:rPr>
              <a:t>年</a:t>
            </a:r>
            <a:r>
              <a:rPr lang="en-US" altLang="zh-TW" kern="0" dirty="0">
                <a:solidFill>
                  <a:schemeClr val="tx1"/>
                </a:solidFill>
                <a:latin typeface="游ゴシック" panose="020B0400000000000000" pitchFamily="50" charset="-128"/>
                <a:ea typeface="游ゴシック" panose="020B0400000000000000" pitchFamily="50" charset="-128"/>
              </a:rPr>
              <a:t>12</a:t>
            </a:r>
            <a:r>
              <a:rPr lang="zh-TW" altLang="en-US" kern="0" dirty="0">
                <a:solidFill>
                  <a:schemeClr val="tx1"/>
                </a:solidFill>
                <a:latin typeface="游ゴシック" panose="020B0400000000000000" pitchFamily="50" charset="-128"/>
                <a:ea typeface="游ゴシック" panose="020B0400000000000000" pitchFamily="50" charset="-128"/>
              </a:rPr>
              <a:t>月</a:t>
            </a:r>
            <a:r>
              <a:rPr lang="en-US" altLang="zh-TW" kern="0" dirty="0">
                <a:solidFill>
                  <a:schemeClr val="tx1"/>
                </a:solidFill>
                <a:latin typeface="游ゴシック" panose="020B0400000000000000" pitchFamily="50" charset="-128"/>
                <a:ea typeface="游ゴシック" panose="020B0400000000000000" pitchFamily="50" charset="-128"/>
              </a:rPr>
              <a:t>24</a:t>
            </a:r>
            <a:r>
              <a:rPr lang="zh-TW" altLang="en-US" kern="0" dirty="0">
                <a:solidFill>
                  <a:schemeClr val="tx1"/>
                </a:solidFill>
                <a:latin typeface="游ゴシック" panose="020B0400000000000000" pitchFamily="50" charset="-128"/>
                <a:ea typeface="游ゴシック" panose="020B0400000000000000" pitchFamily="50" charset="-128"/>
              </a:rPr>
              <a:t>日）</a:t>
            </a:r>
          </a:p>
        </p:txBody>
      </p:sp>
    </p:spTree>
    <p:extLst>
      <p:ext uri="{BB962C8B-B14F-4D97-AF65-F5344CB8AC3E}">
        <p14:creationId xmlns:p14="http://schemas.microsoft.com/office/powerpoint/2010/main" val="60680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9"/>
            <a:ext cx="9834576" cy="6145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en-US" altLang="ja-JP" sz="2000" b="1" dirty="0">
                <a:solidFill>
                  <a:schemeClr val="tx1"/>
                </a:solidFill>
                <a:latin typeface="Meiryo UI" panose="020B0604030504040204" pitchFamily="50" charset="-128"/>
                <a:ea typeface="Meiryo UI" panose="020B0604030504040204" pitchFamily="50" charset="-128"/>
              </a:rPr>
              <a:t>4</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19" name="図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204962" y="681046"/>
            <a:ext cx="9585750" cy="5955860"/>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297021" y="785199"/>
            <a:ext cx="1495222"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健康格差の縮小</a:t>
            </a:r>
          </a:p>
        </p:txBody>
      </p:sp>
      <p:graphicFrame>
        <p:nvGraphicFramePr>
          <p:cNvPr id="29" name="表 28">
            <a:extLst>
              <a:ext uri="{FF2B5EF4-FFF2-40B4-BE49-F238E27FC236}">
                <a16:creationId xmlns:a16="http://schemas.microsoft.com/office/drawing/2014/main" id="{DC958494-D2A1-4CB9-A801-23657ACDB4F9}"/>
              </a:ext>
            </a:extLst>
          </p:cNvPr>
          <p:cNvGraphicFramePr>
            <a:graphicFrameLocks noGrp="1"/>
          </p:cNvGraphicFramePr>
          <p:nvPr>
            <p:extLst>
              <p:ext uri="{D42A27DB-BD31-4B8C-83A1-F6EECF244321}">
                <p14:modId xmlns:p14="http://schemas.microsoft.com/office/powerpoint/2010/main" val="537953134"/>
              </p:ext>
            </p:extLst>
          </p:nvPr>
        </p:nvGraphicFramePr>
        <p:xfrm>
          <a:off x="226226" y="1090152"/>
          <a:ext cx="9474812" cy="2012670"/>
        </p:xfrm>
        <a:graphic>
          <a:graphicData uri="http://schemas.openxmlformats.org/drawingml/2006/table">
            <a:tbl>
              <a:tblPr firstRow="1" firstCol="1" bandRow="1">
                <a:tableStyleId>{5C22544A-7EE6-4342-B048-85BDC9FD1C3A}</a:tableStyleId>
              </a:tblPr>
              <a:tblGrid>
                <a:gridCol w="336214">
                  <a:extLst>
                    <a:ext uri="{9D8B030D-6E8A-4147-A177-3AD203B41FA5}">
                      <a16:colId xmlns:a16="http://schemas.microsoft.com/office/drawing/2014/main" val="20000"/>
                    </a:ext>
                  </a:extLst>
                </a:gridCol>
                <a:gridCol w="1363403">
                  <a:extLst>
                    <a:ext uri="{9D8B030D-6E8A-4147-A177-3AD203B41FA5}">
                      <a16:colId xmlns:a16="http://schemas.microsoft.com/office/drawing/2014/main" val="20001"/>
                    </a:ext>
                  </a:extLst>
                </a:gridCol>
                <a:gridCol w="3103357">
                  <a:extLst>
                    <a:ext uri="{9D8B030D-6E8A-4147-A177-3AD203B41FA5}">
                      <a16:colId xmlns:a16="http://schemas.microsoft.com/office/drawing/2014/main" val="20002"/>
                    </a:ext>
                  </a:extLst>
                </a:gridCol>
                <a:gridCol w="3200400">
                  <a:extLst>
                    <a:ext uri="{9D8B030D-6E8A-4147-A177-3AD203B41FA5}">
                      <a16:colId xmlns:a16="http://schemas.microsoft.com/office/drawing/2014/main" val="4043429374"/>
                    </a:ext>
                  </a:extLst>
                </a:gridCol>
                <a:gridCol w="1471438">
                  <a:extLst>
                    <a:ext uri="{9D8B030D-6E8A-4147-A177-3AD203B41FA5}">
                      <a16:colId xmlns:a16="http://schemas.microsoft.com/office/drawing/2014/main" val="20003"/>
                    </a:ext>
                  </a:extLst>
                </a:gridCol>
              </a:tblGrid>
              <a:tr h="172156">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72156">
                <a:tc rowSpan="2">
                  <a:txBody>
                    <a:bodyPr/>
                    <a:lstStyle/>
                    <a:p>
                      <a:pPr algn="ctr" fontAlgn="auto">
                        <a:lnSpc>
                          <a:spcPts val="1600"/>
                        </a:lnSpc>
                        <a:spcAft>
                          <a:spcPts val="0"/>
                        </a:spcAft>
                      </a:pPr>
                      <a:r>
                        <a:rPr lang="en-US" altLang="ja-JP" sz="1200" b="1" dirty="0">
                          <a:solidFill>
                            <a:schemeClr val="bg1"/>
                          </a:solidFill>
                          <a:effectLst/>
                          <a:latin typeface="+mn-ea"/>
                          <a:ea typeface="+mn-ea"/>
                          <a:cs typeface="HG丸ｺﾞｼｯｸM-PRO"/>
                        </a:rPr>
                        <a:t>2</a:t>
                      </a:r>
                      <a:endParaRPr lang="ja-JP" sz="1200" b="1"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府内市町村の健康寿命の差の縮小</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（男性）</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上位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80.34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R3</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81.54 </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1.20 </a:t>
                      </a:r>
                      <a:r>
                        <a:rPr lang="ja-JP" altLang="en-US" sz="1100" b="1" dirty="0">
                          <a:solidFill>
                            <a:schemeClr val="tx1"/>
                          </a:solidFill>
                          <a:effectLst/>
                          <a:latin typeface="+mn-ea"/>
                          <a:ea typeface="+mn-ea"/>
                        </a:rPr>
                        <a:t>歳（</a:t>
                      </a:r>
                      <a:r>
                        <a:rPr lang="en-US" altLang="ja-JP" sz="1100" b="1" dirty="0">
                          <a:solidFill>
                            <a:schemeClr val="tx1"/>
                          </a:solidFill>
                          <a:effectLst/>
                          <a:latin typeface="+mn-ea"/>
                          <a:ea typeface="+mn-ea"/>
                        </a:rPr>
                        <a:t>A</a:t>
                      </a:r>
                      <a:r>
                        <a:rPr lang="ja-JP" altLang="en-US" sz="1100" b="1" dirty="0">
                          <a:solidFill>
                            <a:schemeClr val="tx1"/>
                          </a:solidFill>
                          <a:effectLst/>
                          <a:latin typeface="+mn-ea"/>
                          <a:ea typeface="+mn-ea"/>
                        </a:rPr>
                        <a:t>）</a:t>
                      </a:r>
                    </a:p>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下位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77.57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R3</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78.34 </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0.77 </a:t>
                      </a:r>
                      <a:r>
                        <a:rPr lang="ja-JP" altLang="en-US" sz="1100" b="1" dirty="0">
                          <a:solidFill>
                            <a:schemeClr val="tx1"/>
                          </a:solidFill>
                          <a:effectLst/>
                          <a:latin typeface="+mn-ea"/>
                          <a:ea typeface="+mn-ea"/>
                        </a:rPr>
                        <a:t>歳（</a:t>
                      </a:r>
                      <a:r>
                        <a:rPr lang="en-US" altLang="ja-JP" sz="1100" b="1" dirty="0">
                          <a:solidFill>
                            <a:schemeClr val="tx1"/>
                          </a:solidFill>
                          <a:effectLst/>
                          <a:latin typeface="+mn-ea"/>
                          <a:ea typeface="+mn-ea"/>
                        </a:rPr>
                        <a:t>B</a:t>
                      </a:r>
                      <a:r>
                        <a:rPr lang="ja-JP" altLang="en-US" sz="1100" b="1" dirty="0">
                          <a:solidFill>
                            <a:schemeClr val="tx1"/>
                          </a:solidFill>
                          <a:effectLst/>
                          <a:latin typeface="+mn-ea"/>
                          <a:ea typeface="+mn-ea"/>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上位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80.34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R5</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81.26 </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0.92 </a:t>
                      </a:r>
                      <a:r>
                        <a:rPr lang="ja-JP" altLang="en-US" sz="1100" b="1" dirty="0">
                          <a:solidFill>
                            <a:schemeClr val="tx1"/>
                          </a:solidFill>
                          <a:effectLst/>
                          <a:latin typeface="+mn-ea"/>
                          <a:ea typeface="+mn-ea"/>
                        </a:rPr>
                        <a:t>歳（</a:t>
                      </a:r>
                      <a:r>
                        <a:rPr lang="en-US" altLang="ja-JP" sz="1100" b="1" dirty="0">
                          <a:solidFill>
                            <a:schemeClr val="tx1"/>
                          </a:solidFill>
                          <a:effectLst/>
                          <a:latin typeface="+mn-ea"/>
                          <a:ea typeface="+mn-ea"/>
                        </a:rPr>
                        <a:t>A’</a:t>
                      </a:r>
                      <a:r>
                        <a:rPr lang="ja-JP" altLang="en-US" sz="1100" b="1" dirty="0">
                          <a:solidFill>
                            <a:schemeClr val="tx1"/>
                          </a:solidFill>
                          <a:effectLst/>
                          <a:latin typeface="+mn-ea"/>
                          <a:ea typeface="+mn-ea"/>
                        </a:rPr>
                        <a:t>）</a:t>
                      </a:r>
                    </a:p>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下位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77.57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R5</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78.00 </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0.43 </a:t>
                      </a:r>
                      <a:r>
                        <a:rPr lang="ja-JP" altLang="en-US" sz="1100" b="1" dirty="0">
                          <a:solidFill>
                            <a:schemeClr val="tx1"/>
                          </a:solidFill>
                          <a:effectLst/>
                          <a:latin typeface="+mn-ea"/>
                          <a:ea typeface="+mn-ea"/>
                        </a:rPr>
                        <a:t>歳（</a:t>
                      </a:r>
                      <a:r>
                        <a:rPr lang="en-US" altLang="ja-JP" sz="1100" b="1" dirty="0">
                          <a:solidFill>
                            <a:schemeClr val="tx1"/>
                          </a:solidFill>
                          <a:effectLst/>
                          <a:latin typeface="+mn-ea"/>
                          <a:ea typeface="+mn-ea"/>
                        </a:rPr>
                        <a:t>B’</a:t>
                      </a:r>
                      <a:r>
                        <a:rPr lang="ja-JP" altLang="en-US" sz="1100" b="1" dirty="0">
                          <a:solidFill>
                            <a:schemeClr val="tx1"/>
                          </a:solidFill>
                          <a:effectLst/>
                          <a:latin typeface="+mn-ea"/>
                          <a:ea typeface="+mn-ea"/>
                        </a:rPr>
                        <a:t>）</a:t>
                      </a:r>
                      <a:endParaRPr lang="ja-JP" alt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l" fontAlgn="auto">
                        <a:lnSpc>
                          <a:spcPts val="1600"/>
                        </a:lnSpc>
                        <a:spcAft>
                          <a:spcPts val="0"/>
                        </a:spcAft>
                      </a:pPr>
                      <a:r>
                        <a:rPr lang="ja-JP" altLang="en-US" sz="1200" b="1" dirty="0">
                          <a:solidFill>
                            <a:schemeClr val="tx1"/>
                          </a:solidFill>
                          <a:effectLst/>
                          <a:latin typeface="+mn-ea"/>
                          <a:ea typeface="+mn-ea"/>
                        </a:rPr>
                        <a:t>日常生活動作が</a:t>
                      </a:r>
                      <a:endParaRPr lang="en-US" altLang="ja-JP" sz="1200" b="1" dirty="0">
                        <a:solidFill>
                          <a:schemeClr val="tx1"/>
                        </a:solidFill>
                        <a:effectLst/>
                        <a:latin typeface="+mn-ea"/>
                        <a:ea typeface="+mn-ea"/>
                      </a:endParaRPr>
                    </a:p>
                    <a:p>
                      <a:pPr algn="l" fontAlgn="auto">
                        <a:lnSpc>
                          <a:spcPts val="1600"/>
                        </a:lnSpc>
                        <a:spcAft>
                          <a:spcPts val="0"/>
                        </a:spcAft>
                      </a:pPr>
                      <a:r>
                        <a:rPr lang="ja-JP" altLang="en-US" sz="1200" b="1" dirty="0">
                          <a:solidFill>
                            <a:schemeClr val="tx1"/>
                          </a:solidFill>
                          <a:effectLst/>
                          <a:latin typeface="+mn-ea"/>
                          <a:ea typeface="+mn-ea"/>
                        </a:rPr>
                        <a:t>自立している期間の</a:t>
                      </a:r>
                      <a:r>
                        <a:rPr lang="ja-JP" altLang="en-US" sz="1200" b="1" u="sng" dirty="0">
                          <a:solidFill>
                            <a:schemeClr val="tx1"/>
                          </a:solidFill>
                          <a:effectLst/>
                          <a:latin typeface="+mn-ea"/>
                          <a:ea typeface="+mn-ea"/>
                        </a:rPr>
                        <a:t>平均</a:t>
                      </a:r>
                      <a:r>
                        <a:rPr lang="ja-JP" altLang="en-US" sz="1200" b="1" dirty="0">
                          <a:solidFill>
                            <a:schemeClr val="tx1"/>
                          </a:solidFill>
                          <a:effectLst/>
                          <a:latin typeface="+mn-ea"/>
                          <a:ea typeface="+mn-ea"/>
                        </a:rPr>
                        <a:t>において　上位</a:t>
                      </a:r>
                      <a:r>
                        <a:rPr lang="en-US" altLang="ja-JP" sz="1200" b="1" dirty="0">
                          <a:solidFill>
                            <a:schemeClr val="tx1"/>
                          </a:solidFill>
                          <a:effectLst/>
                          <a:latin typeface="+mn-ea"/>
                          <a:ea typeface="+mn-ea"/>
                        </a:rPr>
                        <a:t>4</a:t>
                      </a:r>
                      <a:r>
                        <a:rPr lang="ja-JP" altLang="en-US" sz="1200" b="1" dirty="0">
                          <a:solidFill>
                            <a:schemeClr val="tx1"/>
                          </a:solidFill>
                          <a:effectLst/>
                          <a:latin typeface="+mn-ea"/>
                          <a:ea typeface="+mn-ea"/>
                        </a:rPr>
                        <a:t>分の</a:t>
                      </a:r>
                      <a:r>
                        <a:rPr lang="en-US" altLang="ja-JP" sz="1200" b="1" dirty="0">
                          <a:solidFill>
                            <a:schemeClr val="tx1"/>
                          </a:solidFill>
                          <a:effectLst/>
                          <a:latin typeface="+mn-ea"/>
                          <a:ea typeface="+mn-ea"/>
                        </a:rPr>
                        <a:t>1</a:t>
                      </a:r>
                      <a:r>
                        <a:rPr lang="ja-JP" altLang="en-US" sz="1200" b="1" dirty="0">
                          <a:solidFill>
                            <a:schemeClr val="tx1"/>
                          </a:solidFill>
                          <a:effectLst/>
                          <a:latin typeface="+mn-ea"/>
                          <a:ea typeface="+mn-ea"/>
                        </a:rPr>
                        <a:t>の市町村の</a:t>
                      </a:r>
                      <a:r>
                        <a:rPr lang="ja-JP" altLang="en-US" sz="1200" b="1" u="sng" dirty="0">
                          <a:solidFill>
                            <a:schemeClr val="tx1"/>
                          </a:solidFill>
                          <a:effectLst/>
                          <a:latin typeface="+mn-ea"/>
                          <a:ea typeface="+mn-ea"/>
                        </a:rPr>
                        <a:t>平均</a:t>
                      </a:r>
                      <a:r>
                        <a:rPr lang="ja-JP" altLang="en-US" sz="1200" b="1" dirty="0">
                          <a:solidFill>
                            <a:schemeClr val="tx1"/>
                          </a:solidFill>
                          <a:effectLst/>
                          <a:latin typeface="+mn-ea"/>
                          <a:ea typeface="+mn-ea"/>
                        </a:rPr>
                        <a:t>の増加分を上回る</a:t>
                      </a:r>
                      <a:endParaRPr lang="en-US" altLang="ja-JP" sz="1200" b="1" dirty="0">
                        <a:solidFill>
                          <a:schemeClr val="tx1"/>
                        </a:solidFill>
                        <a:effectLst/>
                        <a:latin typeface="+mn-ea"/>
                        <a:ea typeface="+mn-ea"/>
                      </a:endParaRPr>
                    </a:p>
                    <a:p>
                      <a:pPr algn="l" fontAlgn="auto">
                        <a:lnSpc>
                          <a:spcPts val="1600"/>
                        </a:lnSpc>
                        <a:spcAft>
                          <a:spcPts val="0"/>
                        </a:spcAft>
                      </a:pPr>
                      <a:r>
                        <a:rPr lang="ja-JP" altLang="en-US" sz="1200" b="1" dirty="0">
                          <a:solidFill>
                            <a:schemeClr val="tx1"/>
                          </a:solidFill>
                          <a:effectLst/>
                          <a:latin typeface="+mn-ea"/>
                          <a:ea typeface="+mn-ea"/>
                        </a:rPr>
                        <a:t>下位</a:t>
                      </a:r>
                      <a:r>
                        <a:rPr lang="en-US" altLang="ja-JP" sz="1200" b="1" dirty="0">
                          <a:solidFill>
                            <a:schemeClr val="tx1"/>
                          </a:solidFill>
                          <a:effectLst/>
                          <a:latin typeface="+mn-ea"/>
                          <a:ea typeface="+mn-ea"/>
                        </a:rPr>
                        <a:t>4</a:t>
                      </a:r>
                      <a:r>
                        <a:rPr lang="ja-JP" altLang="en-US" sz="1200" b="1" dirty="0">
                          <a:solidFill>
                            <a:schemeClr val="tx1"/>
                          </a:solidFill>
                          <a:effectLst/>
                          <a:latin typeface="+mn-ea"/>
                          <a:ea typeface="+mn-ea"/>
                        </a:rPr>
                        <a:t>分の</a:t>
                      </a:r>
                      <a:r>
                        <a:rPr lang="en-US" altLang="ja-JP" sz="1200" b="1" dirty="0">
                          <a:solidFill>
                            <a:schemeClr val="tx1"/>
                          </a:solidFill>
                          <a:effectLst/>
                          <a:latin typeface="+mn-ea"/>
                          <a:ea typeface="+mn-ea"/>
                        </a:rPr>
                        <a:t>1</a:t>
                      </a:r>
                      <a:r>
                        <a:rPr lang="ja-JP" altLang="en-US" sz="1200" b="1" dirty="0">
                          <a:solidFill>
                            <a:schemeClr val="tx1"/>
                          </a:solidFill>
                          <a:effectLst/>
                          <a:latin typeface="+mn-ea"/>
                          <a:ea typeface="+mn-ea"/>
                        </a:rPr>
                        <a:t>の市町村の平均の増加</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2156">
                <a:tc vMerge="1">
                  <a:txBody>
                    <a:bodyPr/>
                    <a:lstStyle/>
                    <a:p>
                      <a:pPr algn="ctr" fontAlgn="auto">
                        <a:lnSpc>
                          <a:spcPts val="1600"/>
                        </a:lnSpc>
                        <a:spcAft>
                          <a:spcPts val="0"/>
                        </a:spcAft>
                      </a:pP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t>府内市町村の健康寿命の差の縮小</a:t>
                      </a:r>
                      <a:endParaRPr lang="en-US" altLang="ja-JP" sz="1100" b="1" dirty="0"/>
                    </a:p>
                    <a:p>
                      <a:pPr algn="l" fontAlgn="auto">
                        <a:lnSpc>
                          <a:spcPts val="1600"/>
                        </a:lnSpc>
                        <a:spcAft>
                          <a:spcPts val="0"/>
                        </a:spcAft>
                      </a:pPr>
                      <a:r>
                        <a:rPr lang="ja-JP" altLang="en-US" sz="1100" b="1" dirty="0"/>
                        <a:t>（女性） </a:t>
                      </a:r>
                      <a:endParaRPr lang="ja-JP" altLang="en-US" sz="1100" b="1" spc="-50" baseline="0"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上位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84.07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R3</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85.59 </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1.52 </a:t>
                      </a:r>
                      <a:r>
                        <a:rPr lang="ja-JP" altLang="en-US" sz="1100" b="1" dirty="0">
                          <a:solidFill>
                            <a:schemeClr val="tx1"/>
                          </a:solidFill>
                          <a:effectLst/>
                          <a:latin typeface="+mn-ea"/>
                          <a:ea typeface="+mn-ea"/>
                        </a:rPr>
                        <a:t>歳（</a:t>
                      </a:r>
                      <a:r>
                        <a:rPr lang="en-US" altLang="ja-JP" sz="1100" b="1" dirty="0">
                          <a:solidFill>
                            <a:schemeClr val="tx1"/>
                          </a:solidFill>
                          <a:effectLst/>
                          <a:latin typeface="+mn-ea"/>
                          <a:ea typeface="+mn-ea"/>
                        </a:rPr>
                        <a:t>C</a:t>
                      </a:r>
                      <a:r>
                        <a:rPr lang="ja-JP" altLang="en-US" sz="1100" b="1" dirty="0">
                          <a:solidFill>
                            <a:schemeClr val="tx1"/>
                          </a:solidFill>
                          <a:effectLst/>
                          <a:latin typeface="+mn-ea"/>
                          <a:ea typeface="+mn-ea"/>
                        </a:rPr>
                        <a:t>）</a:t>
                      </a:r>
                    </a:p>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下位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81.77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R3</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83.02 </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1.25 </a:t>
                      </a:r>
                      <a:r>
                        <a:rPr lang="ja-JP" altLang="en-US" sz="1100" b="1" dirty="0">
                          <a:solidFill>
                            <a:schemeClr val="tx1"/>
                          </a:solidFill>
                          <a:effectLst/>
                          <a:latin typeface="+mn-ea"/>
                          <a:ea typeface="+mn-ea"/>
                        </a:rPr>
                        <a:t>歳（</a:t>
                      </a:r>
                      <a:r>
                        <a:rPr lang="en-US" altLang="ja-JP" sz="1100" b="1" dirty="0">
                          <a:solidFill>
                            <a:schemeClr val="tx1"/>
                          </a:solidFill>
                          <a:effectLst/>
                          <a:latin typeface="+mn-ea"/>
                          <a:ea typeface="+mn-ea"/>
                        </a:rPr>
                        <a:t>D</a:t>
                      </a:r>
                      <a:r>
                        <a:rPr lang="ja-JP" altLang="en-US" sz="1100" b="1" dirty="0">
                          <a:solidFill>
                            <a:schemeClr val="tx1"/>
                          </a:solidFill>
                          <a:effectLst/>
                          <a:latin typeface="+mn-ea"/>
                          <a:ea typeface="+mn-ea"/>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上位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84.07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R5</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85.39 </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1.32 </a:t>
                      </a:r>
                      <a:r>
                        <a:rPr lang="ja-JP" altLang="en-US" sz="1100" b="1" dirty="0">
                          <a:solidFill>
                            <a:schemeClr val="tx1"/>
                          </a:solidFill>
                          <a:effectLst/>
                          <a:latin typeface="+mn-ea"/>
                          <a:ea typeface="+mn-ea"/>
                        </a:rPr>
                        <a:t>歳（</a:t>
                      </a:r>
                      <a:r>
                        <a:rPr lang="en-US" altLang="ja-JP" sz="1100" b="1" dirty="0">
                          <a:solidFill>
                            <a:schemeClr val="tx1"/>
                          </a:solidFill>
                          <a:effectLst/>
                          <a:latin typeface="+mn-ea"/>
                          <a:ea typeface="+mn-ea"/>
                        </a:rPr>
                        <a:t>C’</a:t>
                      </a:r>
                      <a:r>
                        <a:rPr lang="ja-JP" altLang="en-US" sz="1100" b="1" dirty="0">
                          <a:solidFill>
                            <a:schemeClr val="tx1"/>
                          </a:solidFill>
                          <a:effectLst/>
                          <a:latin typeface="+mn-ea"/>
                          <a:ea typeface="+mn-ea"/>
                        </a:rPr>
                        <a:t>）</a:t>
                      </a:r>
                    </a:p>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下位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81.77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R5</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83.09</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1.32</a:t>
                      </a:r>
                      <a:r>
                        <a:rPr lang="ja-JP" altLang="en-US" sz="1100" b="1" dirty="0">
                          <a:solidFill>
                            <a:schemeClr val="tx1"/>
                          </a:solidFill>
                          <a:effectLst/>
                          <a:latin typeface="+mn-ea"/>
                          <a:ea typeface="+mn-ea"/>
                        </a:rPr>
                        <a:t> 歳（</a:t>
                      </a:r>
                      <a:r>
                        <a:rPr lang="en-US" altLang="ja-JP" sz="1100" b="1" dirty="0">
                          <a:solidFill>
                            <a:schemeClr val="tx1"/>
                          </a:solidFill>
                          <a:effectLst/>
                          <a:latin typeface="+mn-ea"/>
                          <a:ea typeface="+mn-ea"/>
                        </a:rPr>
                        <a:t>D’</a:t>
                      </a:r>
                      <a:r>
                        <a:rPr lang="ja-JP" altLang="en-US" sz="1100" b="1" dirty="0">
                          <a:solidFill>
                            <a:schemeClr val="tx1"/>
                          </a:solidFill>
                          <a:effectLst/>
                          <a:latin typeface="+mn-ea"/>
                          <a:ea typeface="+mn-ea"/>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ja-JP" altLang="en-US" sz="12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bl>
          </a:graphicData>
        </a:graphic>
      </p:graphicFrame>
      <p:sp>
        <p:nvSpPr>
          <p:cNvPr id="30" name="角丸四角形 47">
            <a:extLst>
              <a:ext uri="{FF2B5EF4-FFF2-40B4-BE49-F238E27FC236}">
                <a16:creationId xmlns:a16="http://schemas.microsoft.com/office/drawing/2014/main" id="{C5106793-DF96-4DD2-8A76-6203D5812FF8}"/>
              </a:ext>
            </a:extLst>
          </p:cNvPr>
          <p:cNvSpPr/>
          <p:nvPr/>
        </p:nvSpPr>
        <p:spPr>
          <a:xfrm>
            <a:off x="297021" y="4833930"/>
            <a:ext cx="5070346" cy="1747340"/>
          </a:xfrm>
          <a:prstGeom prst="roundRect">
            <a:avLst>
              <a:gd name="adj" fmla="val 8499"/>
            </a:avLst>
          </a:prstGeom>
          <a:noFill/>
          <a:ln w="19050">
            <a:noFill/>
          </a:ln>
        </p:spPr>
        <p:txBody>
          <a:bodyPr wrap="square" lIns="72000" tIns="72000" rIns="72000" bIns="72000" anchor="t" anchorCtr="0">
            <a:noAutofit/>
          </a:bodyPr>
          <a:lstStyle/>
          <a:p>
            <a:pPr marL="171450" indent="-171450">
              <a:buFont typeface="Wingdings" panose="05000000000000000000" pitchFamily="2" charset="2"/>
              <a:buChar char="l"/>
            </a:pPr>
            <a:r>
              <a:rPr lang="ja-JP" altLang="en-US" sz="1100" dirty="0">
                <a:latin typeface="+mn-ea"/>
              </a:rPr>
              <a:t>平成</a:t>
            </a:r>
            <a:r>
              <a:rPr lang="en-US" altLang="ja-JP" sz="1100" dirty="0">
                <a:latin typeface="+mn-ea"/>
              </a:rPr>
              <a:t>27</a:t>
            </a:r>
            <a:r>
              <a:rPr lang="ja-JP" altLang="en-US" sz="1100" dirty="0">
                <a:latin typeface="+mn-ea"/>
              </a:rPr>
              <a:t>年をベースとし、令和</a:t>
            </a:r>
            <a:r>
              <a:rPr lang="en-US" altLang="ja-JP" sz="1100" dirty="0">
                <a:latin typeface="+mn-ea"/>
              </a:rPr>
              <a:t>3</a:t>
            </a:r>
            <a:r>
              <a:rPr lang="ja-JP" altLang="en-US" sz="1100" dirty="0">
                <a:latin typeface="+mn-ea"/>
              </a:rPr>
              <a:t>年（計画策定時）と令和５年（現状値）の「下位</a:t>
            </a:r>
            <a:r>
              <a:rPr lang="en-US" altLang="ja-JP" sz="1100" dirty="0">
                <a:latin typeface="+mn-ea"/>
              </a:rPr>
              <a:t>4</a:t>
            </a:r>
            <a:r>
              <a:rPr lang="ja-JP" altLang="en-US" sz="1100" dirty="0">
                <a:latin typeface="+mn-ea"/>
              </a:rPr>
              <a:t>分の</a:t>
            </a:r>
            <a:r>
              <a:rPr lang="en-US" altLang="ja-JP" sz="1100" dirty="0">
                <a:latin typeface="+mn-ea"/>
              </a:rPr>
              <a:t>1</a:t>
            </a:r>
            <a:r>
              <a:rPr lang="ja-JP" altLang="en-US" sz="1100" dirty="0">
                <a:latin typeface="+mn-ea"/>
              </a:rPr>
              <a:t>の市町村の平均の増加」と「上位</a:t>
            </a:r>
            <a:r>
              <a:rPr lang="en-US" altLang="ja-JP" sz="1100" dirty="0">
                <a:latin typeface="+mn-ea"/>
              </a:rPr>
              <a:t>4</a:t>
            </a:r>
            <a:r>
              <a:rPr lang="ja-JP" altLang="en-US" sz="1100" dirty="0">
                <a:latin typeface="+mn-ea"/>
              </a:rPr>
              <a:t>分の</a:t>
            </a:r>
            <a:r>
              <a:rPr lang="en-US" altLang="ja-JP" sz="1100" dirty="0">
                <a:latin typeface="+mn-ea"/>
              </a:rPr>
              <a:t>1</a:t>
            </a:r>
            <a:r>
              <a:rPr lang="ja-JP" altLang="en-US" sz="1100" dirty="0">
                <a:latin typeface="+mn-ea"/>
              </a:rPr>
              <a:t>の市町村の平均の増加」を比較すると、男性は、依然、 「上位」が「下位」の平均増加分を上回ったが、女性は、「上位」と「下位」の増加分に差はなくなった。</a:t>
            </a:r>
            <a:endParaRPr lang="en-US" altLang="ja-JP" sz="1100" dirty="0">
              <a:latin typeface="+mn-ea"/>
            </a:endParaRPr>
          </a:p>
          <a:p>
            <a:pPr marL="171450" indent="-171450">
              <a:buFont typeface="Wingdings" panose="05000000000000000000" pitchFamily="2" charset="2"/>
              <a:buChar char="l"/>
            </a:pPr>
            <a:endParaRPr lang="en-US" altLang="ja-JP" sz="1100" dirty="0">
              <a:latin typeface="+mn-ea"/>
            </a:endParaRPr>
          </a:p>
          <a:p>
            <a:pPr marL="171450" indent="-171450">
              <a:buFont typeface="Wingdings" panose="05000000000000000000" pitchFamily="2" charset="2"/>
              <a:buChar char="l"/>
            </a:pPr>
            <a:r>
              <a:rPr lang="ja-JP" altLang="en-US" sz="1100" dirty="0">
                <a:latin typeface="+mn-ea"/>
              </a:rPr>
              <a:t>中間評価では、</a:t>
            </a:r>
            <a:r>
              <a:rPr lang="en-US" altLang="ja-JP" sz="1100" dirty="0">
                <a:latin typeface="+mn-ea"/>
              </a:rPr>
              <a:t>【</a:t>
            </a:r>
            <a:r>
              <a:rPr lang="ja-JP" altLang="en-US" sz="1100" dirty="0">
                <a:latin typeface="+mn-ea"/>
              </a:rPr>
              <a:t>令和</a:t>
            </a:r>
            <a:r>
              <a:rPr lang="en-US" altLang="ja-JP" sz="1100" dirty="0">
                <a:latin typeface="+mn-ea"/>
              </a:rPr>
              <a:t>7</a:t>
            </a:r>
            <a:r>
              <a:rPr lang="ja-JP" altLang="en-US" sz="1100" dirty="0">
                <a:latin typeface="+mn-ea"/>
              </a:rPr>
              <a:t>年－令和</a:t>
            </a:r>
            <a:r>
              <a:rPr lang="en-US" altLang="ja-JP" sz="1100" dirty="0">
                <a:latin typeface="+mn-ea"/>
              </a:rPr>
              <a:t>11</a:t>
            </a:r>
            <a:r>
              <a:rPr lang="ja-JP" altLang="en-US" sz="1100" dirty="0">
                <a:latin typeface="+mn-ea"/>
              </a:rPr>
              <a:t>年</a:t>
            </a:r>
            <a:r>
              <a:rPr lang="en-US" altLang="ja-JP" sz="1100" dirty="0">
                <a:latin typeface="+mn-ea"/>
              </a:rPr>
              <a:t>】</a:t>
            </a:r>
            <a:r>
              <a:rPr lang="ja-JP" altLang="en-US" sz="1100" dirty="0">
                <a:latin typeface="+mn-ea"/>
              </a:rPr>
              <a:t>、最終評価では、</a:t>
            </a:r>
            <a:r>
              <a:rPr lang="en-US" altLang="ja-JP" sz="1100" dirty="0">
                <a:latin typeface="+mn-ea"/>
              </a:rPr>
              <a:t>【</a:t>
            </a:r>
            <a:r>
              <a:rPr lang="ja-JP" altLang="en-US" sz="1100" dirty="0">
                <a:latin typeface="+mn-ea"/>
              </a:rPr>
              <a:t>令和</a:t>
            </a:r>
            <a:r>
              <a:rPr lang="en-US" altLang="ja-JP" sz="1100" dirty="0">
                <a:latin typeface="+mn-ea"/>
              </a:rPr>
              <a:t>7</a:t>
            </a:r>
            <a:r>
              <a:rPr lang="ja-JP" altLang="en-US" sz="1100" dirty="0">
                <a:latin typeface="+mn-ea"/>
              </a:rPr>
              <a:t>年－令和</a:t>
            </a:r>
            <a:r>
              <a:rPr lang="en-US" altLang="ja-JP" sz="1100" dirty="0">
                <a:latin typeface="+mn-ea"/>
              </a:rPr>
              <a:t>17</a:t>
            </a:r>
            <a:r>
              <a:rPr lang="ja-JP" altLang="en-US" sz="1100" dirty="0">
                <a:latin typeface="+mn-ea"/>
              </a:rPr>
              <a:t>年</a:t>
            </a:r>
            <a:r>
              <a:rPr lang="en-US" altLang="ja-JP" sz="1100" dirty="0">
                <a:latin typeface="+mn-ea"/>
              </a:rPr>
              <a:t>】</a:t>
            </a:r>
            <a:r>
              <a:rPr lang="ja-JP" altLang="en-US" sz="1100" dirty="0">
                <a:latin typeface="+mn-ea"/>
              </a:rPr>
              <a:t>の上位</a:t>
            </a:r>
            <a:r>
              <a:rPr lang="en-US" altLang="ja-JP" sz="1100" dirty="0">
                <a:latin typeface="+mn-ea"/>
              </a:rPr>
              <a:t>4</a:t>
            </a:r>
            <a:r>
              <a:rPr lang="ja-JP" altLang="en-US" sz="1100" dirty="0">
                <a:latin typeface="+mn-ea"/>
              </a:rPr>
              <a:t>分の</a:t>
            </a:r>
            <a:r>
              <a:rPr lang="en-US" altLang="ja-JP" sz="1100" dirty="0">
                <a:latin typeface="+mn-ea"/>
              </a:rPr>
              <a:t>1</a:t>
            </a:r>
            <a:r>
              <a:rPr lang="ja-JP" altLang="en-US" sz="1100" dirty="0">
                <a:latin typeface="+mn-ea"/>
              </a:rPr>
              <a:t>及び下位</a:t>
            </a:r>
            <a:r>
              <a:rPr lang="en-US" altLang="ja-JP" sz="1100" dirty="0">
                <a:latin typeface="+mn-ea"/>
              </a:rPr>
              <a:t>4</a:t>
            </a:r>
            <a:r>
              <a:rPr lang="ja-JP" altLang="en-US" sz="1100" dirty="0">
                <a:latin typeface="+mn-ea"/>
              </a:rPr>
              <a:t>分の</a:t>
            </a:r>
            <a:r>
              <a:rPr lang="en-US" altLang="ja-JP" sz="1100" dirty="0">
                <a:latin typeface="+mn-ea"/>
              </a:rPr>
              <a:t>1</a:t>
            </a:r>
            <a:r>
              <a:rPr lang="ja-JP" altLang="en-US" sz="1100" dirty="0">
                <a:latin typeface="+mn-ea"/>
              </a:rPr>
              <a:t>の市町村の平均の増加を見ることとする。</a:t>
            </a:r>
          </a:p>
        </p:txBody>
      </p:sp>
      <p:sp>
        <p:nvSpPr>
          <p:cNvPr id="18" name="角丸四角形 47">
            <a:extLst>
              <a:ext uri="{FF2B5EF4-FFF2-40B4-BE49-F238E27FC236}">
                <a16:creationId xmlns:a16="http://schemas.microsoft.com/office/drawing/2014/main" id="{19E9F642-1E11-4E14-83F4-ED4F31D54891}"/>
              </a:ext>
            </a:extLst>
          </p:cNvPr>
          <p:cNvSpPr/>
          <p:nvPr/>
        </p:nvSpPr>
        <p:spPr>
          <a:xfrm>
            <a:off x="5538151" y="3190667"/>
            <a:ext cx="3617845" cy="477629"/>
          </a:xfrm>
          <a:prstGeom prst="roundRect">
            <a:avLst>
              <a:gd name="adj" fmla="val 8499"/>
            </a:avLst>
          </a:prstGeom>
          <a:noFill/>
          <a:ln w="19050">
            <a:noFill/>
          </a:ln>
        </p:spPr>
        <p:txBody>
          <a:bodyPr wrap="square" lIns="72000" tIns="72000" rIns="72000" bIns="72000" anchor="t" anchorCtr="0">
            <a:noAutofit/>
          </a:bodyPr>
          <a:lstStyle/>
          <a:p>
            <a:r>
              <a:rPr lang="en-US" altLang="ja-JP" sz="1100" b="1" dirty="0">
                <a:latin typeface="游ゴシック" panose="020B0400000000000000" pitchFamily="50" charset="-128"/>
                <a:ea typeface="游ゴシック" panose="020B0400000000000000" pitchFamily="50" charset="-128"/>
              </a:rPr>
              <a:t>&lt;【</a:t>
            </a:r>
            <a:r>
              <a:rPr lang="ja-JP" altLang="en-US" sz="1100" b="1" dirty="0">
                <a:latin typeface="游ゴシック" panose="020B0400000000000000" pitchFamily="50" charset="-128"/>
                <a:ea typeface="游ゴシック" panose="020B0400000000000000" pitchFamily="50" charset="-128"/>
              </a:rPr>
              <a:t>参考</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府内市町村の健康寿命の差＞</a:t>
            </a:r>
            <a:endParaRPr lang="en-US" altLang="ja-JP" sz="1100" b="1" dirty="0">
              <a:latin typeface="游ゴシック" panose="020B0400000000000000" pitchFamily="50" charset="-128"/>
              <a:ea typeface="游ゴシック" panose="020B0400000000000000" pitchFamily="50" charset="-128"/>
            </a:endParaRPr>
          </a:p>
          <a:p>
            <a:r>
              <a:rPr lang="ja-JP" altLang="en-US" sz="1100" b="1" dirty="0">
                <a:latin typeface="游ゴシック" panose="020B0400000000000000" pitchFamily="50" charset="-128"/>
                <a:ea typeface="游ゴシック" panose="020B0400000000000000" pitchFamily="50" charset="-128"/>
              </a:rPr>
              <a:t>（健康寿命が最も高い市町村と最も低い市町村の差）</a:t>
            </a:r>
            <a:endParaRPr lang="en-US" altLang="ja-JP" sz="1200" b="1" dirty="0">
              <a:latin typeface="游ゴシック" panose="020B0400000000000000" pitchFamily="50" charset="-128"/>
              <a:ea typeface="游ゴシック" panose="020B0400000000000000" pitchFamily="50" charset="-128"/>
            </a:endParaRPr>
          </a:p>
        </p:txBody>
      </p:sp>
      <p:graphicFrame>
        <p:nvGraphicFramePr>
          <p:cNvPr id="3" name="表 5">
            <a:extLst>
              <a:ext uri="{FF2B5EF4-FFF2-40B4-BE49-F238E27FC236}">
                <a16:creationId xmlns:a16="http://schemas.microsoft.com/office/drawing/2014/main" id="{16AAEACD-0FF5-4312-855E-0A2488FA1691}"/>
              </a:ext>
            </a:extLst>
          </p:cNvPr>
          <p:cNvGraphicFramePr>
            <a:graphicFrameLocks noGrp="1"/>
          </p:cNvGraphicFramePr>
          <p:nvPr>
            <p:extLst>
              <p:ext uri="{D42A27DB-BD31-4B8C-83A1-F6EECF244321}">
                <p14:modId xmlns:p14="http://schemas.microsoft.com/office/powerpoint/2010/main" val="1247025186"/>
              </p:ext>
            </p:extLst>
          </p:nvPr>
        </p:nvGraphicFramePr>
        <p:xfrm>
          <a:off x="398088" y="3567790"/>
          <a:ext cx="4909821" cy="1188720"/>
        </p:xfrm>
        <a:graphic>
          <a:graphicData uri="http://schemas.openxmlformats.org/drawingml/2006/table">
            <a:tbl>
              <a:tblPr firstRow="1" bandRow="1">
                <a:tableStyleId>{5C22544A-7EE6-4342-B048-85BDC9FD1C3A}</a:tableStyleId>
              </a:tblPr>
              <a:tblGrid>
                <a:gridCol w="1741423">
                  <a:extLst>
                    <a:ext uri="{9D8B030D-6E8A-4147-A177-3AD203B41FA5}">
                      <a16:colId xmlns:a16="http://schemas.microsoft.com/office/drawing/2014/main" val="1535934357"/>
                    </a:ext>
                  </a:extLst>
                </a:gridCol>
                <a:gridCol w="1531791">
                  <a:extLst>
                    <a:ext uri="{9D8B030D-6E8A-4147-A177-3AD203B41FA5}">
                      <a16:colId xmlns:a16="http://schemas.microsoft.com/office/drawing/2014/main" val="3872023376"/>
                    </a:ext>
                  </a:extLst>
                </a:gridCol>
                <a:gridCol w="1636607">
                  <a:extLst>
                    <a:ext uri="{9D8B030D-6E8A-4147-A177-3AD203B41FA5}">
                      <a16:colId xmlns:a16="http://schemas.microsoft.com/office/drawing/2014/main" val="4074162382"/>
                    </a:ext>
                  </a:extLst>
                </a:gridCol>
              </a:tblGrid>
              <a:tr h="0">
                <a:tc>
                  <a:txBody>
                    <a:bodyPr/>
                    <a:lstStyle/>
                    <a:p>
                      <a:pPr algn="ctr"/>
                      <a:endParaRPr kumimoji="1" lang="ja-JP" alt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rPr>
                        <a:t>H27</a:t>
                      </a:r>
                      <a:r>
                        <a:rPr kumimoji="1" lang="ja-JP" altLang="en-US" sz="1200" b="0" dirty="0">
                          <a:solidFill>
                            <a:schemeClr val="tx1"/>
                          </a:solidFill>
                        </a:rPr>
                        <a:t>ー</a:t>
                      </a:r>
                      <a:r>
                        <a:rPr kumimoji="1" lang="en-US" altLang="ja-JP" sz="1200" b="0" dirty="0">
                          <a:solidFill>
                            <a:schemeClr val="tx1"/>
                          </a:solidFill>
                        </a:rPr>
                        <a:t>R3</a:t>
                      </a:r>
                      <a:endParaRPr kumimoji="1" lang="ja-JP" alt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rPr>
                        <a:t>H27</a:t>
                      </a:r>
                      <a:r>
                        <a:rPr kumimoji="1" lang="ja-JP" altLang="en-US" sz="1200" b="0" dirty="0">
                          <a:solidFill>
                            <a:schemeClr val="tx1"/>
                          </a:solidFill>
                        </a:rPr>
                        <a:t>ー</a:t>
                      </a:r>
                      <a:r>
                        <a:rPr kumimoji="1" lang="en-US" altLang="ja-JP" sz="1200" b="0" dirty="0">
                          <a:solidFill>
                            <a:schemeClr val="tx1"/>
                          </a:solidFill>
                        </a:rPr>
                        <a:t>R5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extLst>
                  <a:ext uri="{0D108BD9-81ED-4DB2-BD59-A6C34878D82A}">
                    <a16:rowId xmlns:a16="http://schemas.microsoft.com/office/drawing/2014/main" val="738927621"/>
                  </a:ext>
                </a:extLst>
              </a:tr>
              <a:tr h="370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男性</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rPr>
                        <a:t>▲</a:t>
                      </a:r>
                      <a:r>
                        <a:rPr kumimoji="1" lang="en-US" altLang="ja-JP" sz="1200" b="0" dirty="0">
                          <a:solidFill>
                            <a:schemeClr val="tx1"/>
                          </a:solidFill>
                        </a:rPr>
                        <a:t>0.42</a:t>
                      </a:r>
                      <a:r>
                        <a:rPr kumimoji="1" lang="ja-JP" altLang="en-US" sz="1200" b="0" dirty="0">
                          <a:solidFill>
                            <a:schemeClr val="tx1"/>
                          </a:solidFill>
                        </a:rPr>
                        <a:t>歳</a:t>
                      </a:r>
                      <a:endParaRPr kumimoji="1" lang="en-US" altLang="ja-JP" sz="1200"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rPr>
                        <a:t>(B)</a:t>
                      </a:r>
                      <a:r>
                        <a:rPr kumimoji="1" lang="ja-JP" altLang="en-US" sz="1200" b="0" dirty="0">
                          <a:solidFill>
                            <a:schemeClr val="tx1"/>
                          </a:solidFill>
                        </a:rPr>
                        <a:t>－</a:t>
                      </a:r>
                      <a:r>
                        <a:rPr kumimoji="1" lang="en-US" altLang="ja-JP" sz="1200" b="0" dirty="0">
                          <a:solidFill>
                            <a:schemeClr val="tx1"/>
                          </a:solidFill>
                        </a:rPr>
                        <a:t>(A)</a:t>
                      </a:r>
                      <a:endParaRPr kumimoji="1" lang="ja-JP" alt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a:t>
                      </a:r>
                      <a:r>
                        <a:rPr kumimoji="1" lang="en-US" altLang="ja-JP" sz="1200" b="0" dirty="0">
                          <a:solidFill>
                            <a:schemeClr val="tx1"/>
                          </a:solidFill>
                        </a:rPr>
                        <a:t>0.49</a:t>
                      </a:r>
                      <a:r>
                        <a:rPr kumimoji="1" lang="ja-JP" altLang="en-US" sz="1200" b="0" dirty="0">
                          <a:solidFill>
                            <a:schemeClr val="tx1"/>
                          </a:solidFill>
                        </a:rPr>
                        <a:t>歳</a:t>
                      </a:r>
                      <a:endParaRPr kumimoji="1" lang="en-US" altLang="ja-JP" sz="1200"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rPr>
                        <a:t>(B’)</a:t>
                      </a:r>
                      <a:r>
                        <a:rPr kumimoji="1" lang="ja-JP" altLang="en-US" sz="1200" b="0" dirty="0">
                          <a:solidFill>
                            <a:schemeClr val="tx1"/>
                          </a:solidFill>
                        </a:rPr>
                        <a:t>－</a:t>
                      </a:r>
                      <a:r>
                        <a:rPr kumimoji="1" lang="en-US" altLang="ja-JP" sz="1200" b="0" dirty="0">
                          <a:solidFill>
                            <a:schemeClr val="tx1"/>
                          </a:solidFill>
                        </a:rPr>
                        <a:t>(A’)</a:t>
                      </a:r>
                      <a:endParaRPr kumimoji="1" lang="ja-JP" alt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3856289"/>
                  </a:ext>
                </a:extLst>
              </a:tr>
              <a:tr h="370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女性</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rPr>
                        <a:t>▲</a:t>
                      </a:r>
                      <a:r>
                        <a:rPr kumimoji="1" lang="en-US" altLang="ja-JP" sz="1200" b="0" dirty="0">
                          <a:solidFill>
                            <a:schemeClr val="tx1"/>
                          </a:solidFill>
                        </a:rPr>
                        <a:t>0.27</a:t>
                      </a:r>
                      <a:r>
                        <a:rPr kumimoji="1" lang="ja-JP" altLang="en-US" sz="1200" b="0" dirty="0">
                          <a:solidFill>
                            <a:schemeClr val="tx1"/>
                          </a:solidFill>
                        </a:rPr>
                        <a:t>歳</a:t>
                      </a:r>
                      <a:endParaRPr kumimoji="1" lang="en-US" altLang="ja-JP" sz="1200" b="0" dirty="0">
                        <a:solidFill>
                          <a:schemeClr val="tx1"/>
                        </a:solidFill>
                      </a:endParaRPr>
                    </a:p>
                    <a:p>
                      <a:pPr algn="ctr"/>
                      <a:r>
                        <a:rPr kumimoji="1" lang="en-US" altLang="ja-JP" sz="1200" b="0" dirty="0">
                          <a:solidFill>
                            <a:schemeClr val="tx1"/>
                          </a:solidFill>
                        </a:rPr>
                        <a:t>(D)</a:t>
                      </a:r>
                      <a:r>
                        <a:rPr kumimoji="1" lang="ja-JP" altLang="en-US" sz="1200" b="0" dirty="0">
                          <a:solidFill>
                            <a:schemeClr val="tx1"/>
                          </a:solidFill>
                        </a:rPr>
                        <a:t>－</a:t>
                      </a:r>
                      <a:r>
                        <a:rPr kumimoji="1" lang="en-US" altLang="ja-JP" sz="1200" b="0" dirty="0">
                          <a:solidFill>
                            <a:schemeClr val="tx1"/>
                          </a:solidFill>
                        </a:rPr>
                        <a:t>(C)</a:t>
                      </a:r>
                      <a:endParaRPr kumimoji="1" lang="ja-JP" alt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rPr>
                        <a:t>0</a:t>
                      </a:r>
                      <a:r>
                        <a:rPr kumimoji="1" lang="ja-JP" altLang="en-US" sz="1200" b="0" dirty="0">
                          <a:solidFill>
                            <a:schemeClr val="tx1"/>
                          </a:solidFill>
                        </a:rPr>
                        <a:t>歳</a:t>
                      </a:r>
                      <a:endParaRPr kumimoji="1" lang="en-US" altLang="ja-JP" sz="1200"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rPr>
                        <a:t>(D’)</a:t>
                      </a:r>
                      <a:r>
                        <a:rPr kumimoji="1" lang="ja-JP" altLang="en-US" sz="1200" b="0" dirty="0">
                          <a:solidFill>
                            <a:schemeClr val="tx1"/>
                          </a:solidFill>
                        </a:rPr>
                        <a:t>－</a:t>
                      </a:r>
                      <a:r>
                        <a:rPr kumimoji="1" lang="en-US" altLang="ja-JP" sz="1200" b="0" dirty="0">
                          <a:solidFill>
                            <a:schemeClr val="tx1"/>
                          </a:solidFill>
                        </a:rPr>
                        <a:t>(C’)</a:t>
                      </a:r>
                      <a:endParaRPr kumimoji="1" lang="ja-JP" alt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2268517"/>
                  </a:ext>
                </a:extLst>
              </a:tr>
            </a:tbl>
          </a:graphicData>
        </a:graphic>
      </p:graphicFrame>
      <p:sp>
        <p:nvSpPr>
          <p:cNvPr id="13" name="角丸四角形 47">
            <a:extLst>
              <a:ext uri="{FF2B5EF4-FFF2-40B4-BE49-F238E27FC236}">
                <a16:creationId xmlns:a16="http://schemas.microsoft.com/office/drawing/2014/main" id="{D672CAA5-6E46-4865-9880-D0839261C390}"/>
              </a:ext>
            </a:extLst>
          </p:cNvPr>
          <p:cNvSpPr/>
          <p:nvPr/>
        </p:nvSpPr>
        <p:spPr>
          <a:xfrm>
            <a:off x="140045" y="3285824"/>
            <a:ext cx="5386448" cy="371219"/>
          </a:xfrm>
          <a:prstGeom prst="roundRect">
            <a:avLst>
              <a:gd name="adj" fmla="val 8499"/>
            </a:avLst>
          </a:prstGeom>
          <a:noFill/>
          <a:ln w="19050">
            <a:noFill/>
          </a:ln>
        </p:spPr>
        <p:txBody>
          <a:bodyPr wrap="square" lIns="72000" tIns="72000" rIns="72000" bIns="72000" anchor="t" anchorCtr="0">
            <a:noAutofit/>
          </a:bodyPr>
          <a:lstStyle/>
          <a:p>
            <a:r>
              <a:rPr lang="en-US" altLang="ja-JP" sz="1100" b="1"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「下位</a:t>
            </a:r>
            <a:r>
              <a:rPr lang="en-US" altLang="ja-JP" sz="1100" b="1" dirty="0">
                <a:latin typeface="游ゴシック" panose="020B0400000000000000" pitchFamily="50" charset="-128"/>
                <a:ea typeface="游ゴシック" panose="020B0400000000000000" pitchFamily="50" charset="-128"/>
              </a:rPr>
              <a:t>4</a:t>
            </a:r>
            <a:r>
              <a:rPr lang="ja-JP" altLang="en-US" sz="1100" b="1" dirty="0">
                <a:latin typeface="游ゴシック" panose="020B0400000000000000" pitchFamily="50" charset="-128"/>
                <a:ea typeface="游ゴシック" panose="020B0400000000000000" pitchFamily="50" charset="-128"/>
              </a:rPr>
              <a:t>分の</a:t>
            </a:r>
            <a:r>
              <a:rPr lang="en-US" altLang="ja-JP" sz="1100" b="1" dirty="0">
                <a:latin typeface="游ゴシック" panose="020B0400000000000000" pitchFamily="50" charset="-128"/>
                <a:ea typeface="游ゴシック" panose="020B0400000000000000" pitchFamily="50" charset="-128"/>
              </a:rPr>
              <a:t>1</a:t>
            </a:r>
            <a:r>
              <a:rPr lang="ja-JP" altLang="en-US" sz="1100" b="1" dirty="0">
                <a:latin typeface="游ゴシック" panose="020B0400000000000000" pitchFamily="50" charset="-128"/>
                <a:ea typeface="游ゴシック" panose="020B0400000000000000" pitchFamily="50" charset="-128"/>
              </a:rPr>
              <a:t>の市町村の平均の増加分」ー「上位</a:t>
            </a:r>
            <a:r>
              <a:rPr lang="en-US" altLang="ja-JP" sz="1100" b="1" dirty="0">
                <a:latin typeface="游ゴシック" panose="020B0400000000000000" pitchFamily="50" charset="-128"/>
                <a:ea typeface="游ゴシック" panose="020B0400000000000000" pitchFamily="50" charset="-128"/>
              </a:rPr>
              <a:t>4</a:t>
            </a:r>
            <a:r>
              <a:rPr lang="ja-JP" altLang="en-US" sz="1100" b="1" dirty="0">
                <a:latin typeface="游ゴシック" panose="020B0400000000000000" pitchFamily="50" charset="-128"/>
                <a:ea typeface="游ゴシック" panose="020B0400000000000000" pitchFamily="50" charset="-128"/>
              </a:rPr>
              <a:t>分の</a:t>
            </a:r>
            <a:r>
              <a:rPr lang="en-US" altLang="ja-JP" sz="1100" b="1" dirty="0">
                <a:latin typeface="游ゴシック" panose="020B0400000000000000" pitchFamily="50" charset="-128"/>
                <a:ea typeface="游ゴシック" panose="020B0400000000000000" pitchFamily="50" charset="-128"/>
              </a:rPr>
              <a:t>1</a:t>
            </a:r>
            <a:r>
              <a:rPr lang="ja-JP" altLang="en-US" sz="1100" b="1" dirty="0">
                <a:latin typeface="游ゴシック" panose="020B0400000000000000" pitchFamily="50" charset="-128"/>
                <a:ea typeface="游ゴシック" panose="020B0400000000000000" pitchFamily="50" charset="-128"/>
              </a:rPr>
              <a:t>市町村の平均の増加分」</a:t>
            </a:r>
            <a:endParaRPr lang="en-US" altLang="ja-JP" sz="1100" b="1" dirty="0">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9</a:t>
            </a:fld>
            <a:endParaRPr kumimoji="1" lang="ja-JP" altLang="en-US"/>
          </a:p>
        </p:txBody>
      </p:sp>
      <p:graphicFrame>
        <p:nvGraphicFramePr>
          <p:cNvPr id="15" name="グラフ 14">
            <a:extLst>
              <a:ext uri="{FF2B5EF4-FFF2-40B4-BE49-F238E27FC236}">
                <a16:creationId xmlns:a16="http://schemas.microsoft.com/office/drawing/2014/main" id="{6D0E75E9-863B-4F51-AEC9-0A600E33BCBB}"/>
              </a:ext>
            </a:extLst>
          </p:cNvPr>
          <p:cNvGraphicFramePr>
            <a:graphicFrameLocks/>
          </p:cNvGraphicFramePr>
          <p:nvPr>
            <p:extLst>
              <p:ext uri="{D42A27DB-BD31-4B8C-83A1-F6EECF244321}">
                <p14:modId xmlns:p14="http://schemas.microsoft.com/office/powerpoint/2010/main" val="523510486"/>
              </p:ext>
            </p:extLst>
          </p:nvPr>
        </p:nvGraphicFramePr>
        <p:xfrm>
          <a:off x="5538151" y="3614961"/>
          <a:ext cx="4081777" cy="2036305"/>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 title="図表5：主要死因別の割合（平成27年・大阪府）">
            <a:extLst>
              <a:ext uri="{FF2B5EF4-FFF2-40B4-BE49-F238E27FC236}">
                <a16:creationId xmlns:a16="http://schemas.microsoft.com/office/drawing/2014/main" id="{957BD759-81E1-4CE8-AA8C-6BA479122EB0}"/>
              </a:ext>
            </a:extLst>
          </p:cNvPr>
          <p:cNvSpPr txBox="1">
            <a:spLocks/>
          </p:cNvSpPr>
          <p:nvPr/>
        </p:nvSpPr>
        <p:spPr>
          <a:xfrm>
            <a:off x="6837566" y="6436996"/>
            <a:ext cx="3397348" cy="293336"/>
          </a:xfrm>
          <a:prstGeom prst="rect">
            <a:avLst/>
          </a:prstGeom>
        </p:spPr>
        <p:txBody>
          <a:bodyPr wrap="square" lIns="0" tIns="0" rIns="0" bIns="0" rtlCol="0"/>
          <a:lstStyle/>
          <a:p>
            <a:r>
              <a:rPr lang="ja-JP" altLang="en-US" sz="900" dirty="0">
                <a:solidFill>
                  <a:srgbClr val="000000"/>
                </a:solidFill>
                <a:latin typeface="+mn-ea"/>
                <a:cs typeface="Times New Roman" panose="02020603050405020304" pitchFamily="18" charset="0"/>
              </a:rPr>
              <a:t>出典：国保データベース</a:t>
            </a:r>
            <a:r>
              <a:rPr lang="en-US" altLang="ja-JP" sz="900" dirty="0">
                <a:solidFill>
                  <a:srgbClr val="000000"/>
                </a:solidFill>
                <a:latin typeface="+mn-ea"/>
                <a:cs typeface="Times New Roman" panose="02020603050405020304" pitchFamily="18" charset="0"/>
              </a:rPr>
              <a:t>(KDB)</a:t>
            </a:r>
            <a:r>
              <a:rPr lang="ja-JP" altLang="en-US" sz="900" dirty="0">
                <a:solidFill>
                  <a:srgbClr val="000000"/>
                </a:solidFill>
                <a:latin typeface="+mn-ea"/>
                <a:cs typeface="Times New Roman" panose="02020603050405020304" pitchFamily="18" charset="0"/>
              </a:rPr>
              <a:t>システム、大阪府調べ</a:t>
            </a:r>
            <a:endParaRPr lang="ja-JP" altLang="en-US" sz="900" dirty="0">
              <a:latin typeface="+mn-ea"/>
              <a:cs typeface="ＭＳ Ｐゴシック" panose="020B0600070205080204" pitchFamily="50" charset="-128"/>
            </a:endParaRPr>
          </a:p>
        </p:txBody>
      </p:sp>
    </p:spTree>
    <p:extLst>
      <p:ext uri="{BB962C8B-B14F-4D97-AF65-F5344CB8AC3E}">
        <p14:creationId xmlns:p14="http://schemas.microsoft.com/office/powerpoint/2010/main" val="12436686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1493</TotalTime>
  <Words>10026</Words>
  <Application>Microsoft Office PowerPoint</Application>
  <PresentationFormat>A4 210 x 297 mm</PresentationFormat>
  <Paragraphs>931</Paragraphs>
  <Slides>32</Slides>
  <Notes>32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32</vt:i4>
      </vt:variant>
    </vt:vector>
  </HeadingPairs>
  <TitlesOfParts>
    <vt:vector size="44" baseType="lpstr">
      <vt:lpstr>BIZ UDPゴシック</vt:lpstr>
      <vt:lpstr>BIZ UDゴシック</vt:lpstr>
      <vt:lpstr>Meiryo UI</vt:lpstr>
      <vt:lpstr>ＭＳ ゴシック</vt:lpstr>
      <vt:lpstr>メイリオ</vt:lpstr>
      <vt:lpstr>游ゴシック</vt:lpstr>
      <vt:lpstr>游ゴシック 本文</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髙松　常雄</dc:creator>
  <cp:lastModifiedBy>髙松　常雄</cp:lastModifiedBy>
  <cp:revision>111</cp:revision>
  <cp:lastPrinted>2026-03-18T23:06:31Z</cp:lastPrinted>
  <dcterms:created xsi:type="dcterms:W3CDTF">2022-03-31T06:53:18Z</dcterms:created>
  <dcterms:modified xsi:type="dcterms:W3CDTF">2026-03-27T04:41:01Z</dcterms:modified>
</cp:coreProperties>
</file>