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76"/>
  </p:notesMasterIdLst>
  <p:handoutMasterIdLst>
    <p:handoutMasterId r:id="rId77"/>
  </p:handoutMasterIdLst>
  <p:sldIdLst>
    <p:sldId id="2420" r:id="rId5"/>
    <p:sldId id="2421" r:id="rId6"/>
    <p:sldId id="2422" r:id="rId7"/>
    <p:sldId id="2423" r:id="rId8"/>
    <p:sldId id="2484" r:id="rId9"/>
    <p:sldId id="2511" r:id="rId10"/>
    <p:sldId id="2512" r:id="rId11"/>
    <p:sldId id="2242" r:id="rId12"/>
    <p:sldId id="2069" r:id="rId13"/>
    <p:sldId id="2513" r:id="rId14"/>
    <p:sldId id="2517" r:id="rId15"/>
    <p:sldId id="2514" r:id="rId16"/>
    <p:sldId id="2506" r:id="rId17"/>
    <p:sldId id="2515" r:id="rId18"/>
    <p:sldId id="2490" r:id="rId19"/>
    <p:sldId id="2362" r:id="rId20"/>
    <p:sldId id="2491" r:id="rId21"/>
    <p:sldId id="2492" r:id="rId22"/>
    <p:sldId id="2486" r:id="rId23"/>
    <p:sldId id="2498" r:id="rId24"/>
    <p:sldId id="2436" r:id="rId25"/>
    <p:sldId id="2503" r:id="rId26"/>
    <p:sldId id="2415" r:id="rId27"/>
    <p:sldId id="2499" r:id="rId28"/>
    <p:sldId id="2439" r:id="rId29"/>
    <p:sldId id="2347" r:id="rId30"/>
    <p:sldId id="2483" r:id="rId31"/>
    <p:sldId id="2429" r:id="rId32"/>
    <p:sldId id="2508" r:id="rId33"/>
    <p:sldId id="2509" r:id="rId34"/>
    <p:sldId id="2438" r:id="rId35"/>
    <p:sldId id="2419" r:id="rId36"/>
    <p:sldId id="2502" r:id="rId37"/>
    <p:sldId id="2507" r:id="rId38"/>
    <p:sldId id="2497" r:id="rId39"/>
    <p:sldId id="2346" r:id="rId40"/>
    <p:sldId id="2417" r:id="rId41"/>
    <p:sldId id="2418" r:id="rId42"/>
    <p:sldId id="2412" r:id="rId43"/>
    <p:sldId id="2441" r:id="rId44"/>
    <p:sldId id="2442" r:id="rId45"/>
    <p:sldId id="2516" r:id="rId46"/>
    <p:sldId id="2444" r:id="rId47"/>
    <p:sldId id="2466" r:id="rId48"/>
    <p:sldId id="2467" r:id="rId49"/>
    <p:sldId id="2460" r:id="rId50"/>
    <p:sldId id="2461" r:id="rId51"/>
    <p:sldId id="2445" r:id="rId52"/>
    <p:sldId id="2504" r:id="rId53"/>
    <p:sldId id="2505" r:id="rId54"/>
    <p:sldId id="2448" r:id="rId55"/>
    <p:sldId id="2449" r:id="rId56"/>
    <p:sldId id="2450" r:id="rId57"/>
    <p:sldId id="2451" r:id="rId58"/>
    <p:sldId id="2452" r:id="rId59"/>
    <p:sldId id="2453" r:id="rId60"/>
    <p:sldId id="2454" r:id="rId61"/>
    <p:sldId id="2455" r:id="rId62"/>
    <p:sldId id="2456" r:id="rId63"/>
    <p:sldId id="2468" r:id="rId64"/>
    <p:sldId id="2469" r:id="rId65"/>
    <p:sldId id="2470" r:id="rId66"/>
    <p:sldId id="2471" r:id="rId67"/>
    <p:sldId id="2472" r:id="rId68"/>
    <p:sldId id="2473" r:id="rId69"/>
    <p:sldId id="2474" r:id="rId70"/>
    <p:sldId id="2458" r:id="rId71"/>
    <p:sldId id="2462" r:id="rId72"/>
    <p:sldId id="2463" r:id="rId73"/>
    <p:sldId id="2464" r:id="rId74"/>
    <p:sldId id="2465" r:id="rId7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0D8F58D-D2D5-4891-8BC2-F1D8E0D7E49A}">
          <p14:sldIdLst>
            <p14:sldId id="2420"/>
            <p14:sldId id="2421"/>
            <p14:sldId id="2422"/>
            <p14:sldId id="2423"/>
            <p14:sldId id="2484"/>
            <p14:sldId id="2511"/>
            <p14:sldId id="2512"/>
          </p14:sldIdLst>
        </p14:section>
        <p14:section name="デジタル行政の推進" id="{AC6B71D9-75F4-416B-B7ED-94DB631ECFAF}">
          <p14:sldIdLst>
            <p14:sldId id="2242"/>
            <p14:sldId id="2069"/>
            <p14:sldId id="2513"/>
            <p14:sldId id="2517"/>
            <p14:sldId id="2514"/>
            <p14:sldId id="2506"/>
            <p14:sldId id="2515"/>
            <p14:sldId id="2490"/>
            <p14:sldId id="2362"/>
            <p14:sldId id="2491"/>
            <p14:sldId id="2492"/>
            <p14:sldId id="2486"/>
          </p14:sldIdLst>
        </p14:section>
        <p14:section name="効果的な情報発信" id="{F15F6200-DC77-4237-AABE-AE4ECB1728B4}">
          <p14:sldIdLst>
            <p14:sldId id="2498"/>
            <p14:sldId id="2436"/>
            <p14:sldId id="2503"/>
            <p14:sldId id="2415"/>
          </p14:sldIdLst>
        </p14:section>
        <p14:section name="より幅広い共創" id="{C3FA081E-6427-4373-9D86-DEF6B10E7A33}">
          <p14:sldIdLst>
            <p14:sldId id="2499"/>
            <p14:sldId id="2439"/>
            <p14:sldId id="2347"/>
            <p14:sldId id="2483"/>
            <p14:sldId id="2429"/>
            <p14:sldId id="2508"/>
            <p14:sldId id="2509"/>
            <p14:sldId id="2438"/>
            <p14:sldId id="2419"/>
            <p14:sldId id="2502"/>
            <p14:sldId id="2507"/>
            <p14:sldId id="2497"/>
          </p14:sldIdLst>
        </p14:section>
        <p14:section name="働き方改革" id="{4608BA62-8700-4E3C-907D-4B9D96299A46}">
          <p14:sldIdLst>
            <p14:sldId id="2346"/>
            <p14:sldId id="2417"/>
            <p14:sldId id="2418"/>
            <p14:sldId id="2412"/>
          </p14:sldIdLst>
        </p14:section>
        <p14:section name="健全で規律ある行財政運営" id="{5AFC37BC-C795-4002-93CA-6FD412B5E8AE}">
          <p14:sldIdLst>
            <p14:sldId id="2441"/>
            <p14:sldId id="2442"/>
            <p14:sldId id="2516"/>
            <p14:sldId id="2444"/>
            <p14:sldId id="2466"/>
            <p14:sldId id="2467"/>
            <p14:sldId id="2460"/>
            <p14:sldId id="2461"/>
            <p14:sldId id="2445"/>
            <p14:sldId id="2504"/>
            <p14:sldId id="2505"/>
            <p14:sldId id="2448"/>
            <p14:sldId id="2449"/>
            <p14:sldId id="2450"/>
            <p14:sldId id="2451"/>
            <p14:sldId id="2452"/>
            <p14:sldId id="2453"/>
            <p14:sldId id="2454"/>
            <p14:sldId id="2455"/>
            <p14:sldId id="2456"/>
            <p14:sldId id="2468"/>
            <p14:sldId id="2469"/>
            <p14:sldId id="2470"/>
            <p14:sldId id="2471"/>
            <p14:sldId id="2472"/>
            <p14:sldId id="2473"/>
            <p14:sldId id="2474"/>
            <p14:sldId id="2458"/>
            <p14:sldId id="2462"/>
            <p14:sldId id="2463"/>
            <p14:sldId id="2464"/>
            <p14:sldId id="246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根　みゆき" initials="川根　みゆき" lastIdx="1" clrIdx="0">
    <p:extLst>
      <p:ext uri="{19B8F6BF-5375-455C-9EA6-DF929625EA0E}">
        <p15:presenceInfo xmlns:p15="http://schemas.microsoft.com/office/powerpoint/2012/main" userId="S-1-5-21-161959346-1900351369-444732941-195774" providerId="AD"/>
      </p:ext>
    </p:extLst>
  </p:cmAuthor>
  <p:cmAuthor id="2" name="岡崎　誠" initials="岡崎　誠" lastIdx="12" clrIdx="1">
    <p:extLst>
      <p:ext uri="{19B8F6BF-5375-455C-9EA6-DF929625EA0E}">
        <p15:presenceInfo xmlns:p15="http://schemas.microsoft.com/office/powerpoint/2012/main" userId="S-1-5-21-161959346-1900351369-444732941-6742" providerId="AD"/>
      </p:ext>
    </p:extLst>
  </p:cmAuthor>
  <p:cmAuthor id="3" name="横山　響" initials="横山　響" lastIdx="0" clrIdx="2">
    <p:extLst>
      <p:ext uri="{19B8F6BF-5375-455C-9EA6-DF929625EA0E}">
        <p15:presenceInfo xmlns:p15="http://schemas.microsoft.com/office/powerpoint/2012/main" userId="S-1-5-21-161959346-1900351369-444732941-184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EFAD2"/>
    <a:srgbClr val="FFCF37"/>
    <a:srgbClr val="6699FF"/>
    <a:srgbClr val="FFFF99"/>
    <a:srgbClr val="5B9BD5"/>
    <a:srgbClr val="FFFFFF"/>
    <a:srgbClr val="C1E4BE"/>
    <a:srgbClr val="006664"/>
    <a:srgbClr val="2571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71" autoAdjust="0"/>
    <p:restoredTop sz="94434" autoAdjust="0"/>
  </p:normalViewPr>
  <p:slideViewPr>
    <p:cSldViewPr>
      <p:cViewPr varScale="1">
        <p:scale>
          <a:sx n="74" d="100"/>
          <a:sy n="74" d="100"/>
        </p:scale>
        <p:origin x="1536" y="54"/>
      </p:cViewPr>
      <p:guideLst>
        <p:guide orient="horz" pos="2160"/>
        <p:guide pos="2880"/>
      </p:guideLst>
    </p:cSldViewPr>
  </p:slideViewPr>
  <p:outlineViewPr>
    <p:cViewPr>
      <p:scale>
        <a:sx n="33" d="100"/>
        <a:sy n="33" d="100"/>
      </p:scale>
      <p:origin x="0" y="1422"/>
    </p:cViewPr>
  </p:outlineViewPr>
  <p:notesTextViewPr>
    <p:cViewPr>
      <p:scale>
        <a:sx n="50" d="100"/>
        <a:sy n="50" d="100"/>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575" cy="496888"/>
          </a:xfrm>
          <a:prstGeom prst="rect">
            <a:avLst/>
          </a:prstGeom>
        </p:spPr>
        <p:txBody>
          <a:bodyPr vert="horz" lIns="91417" tIns="45711" rIns="91417" bIns="45711"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sz="quarter" idx="1"/>
          </p:nvPr>
        </p:nvSpPr>
        <p:spPr>
          <a:xfrm>
            <a:off x="3856041" y="0"/>
            <a:ext cx="2949575" cy="496888"/>
          </a:xfrm>
          <a:prstGeom prst="rect">
            <a:avLst/>
          </a:prstGeom>
        </p:spPr>
        <p:txBody>
          <a:bodyPr vert="horz" lIns="91417" tIns="45711" rIns="91417" bIns="45711" rtlCol="0"/>
          <a:lstStyle>
            <a:lvl1pPr algn="r">
              <a:defRPr sz="1200"/>
            </a:lvl1pPr>
          </a:lstStyle>
          <a:p>
            <a:fld id="{BF868B9E-B285-4A45-9CF7-6DC8372BDF37}" type="datetimeFigureOut">
              <a:rPr kumimoji="1" lang="ja-JP" altLang="en-US" smtClean="0"/>
              <a:t>2023/3/20</a:t>
            </a:fld>
            <a:endParaRPr kumimoji="1" lang="ja-JP" altLang="en-US"/>
          </a:p>
        </p:txBody>
      </p:sp>
      <p:sp>
        <p:nvSpPr>
          <p:cNvPr id="4" name="フッター プレースホルダー 3"/>
          <p:cNvSpPr>
            <a:spLocks noGrp="1"/>
          </p:cNvSpPr>
          <p:nvPr>
            <p:ph type="ftr" sz="quarter" idx="2"/>
          </p:nvPr>
        </p:nvSpPr>
        <p:spPr>
          <a:xfrm>
            <a:off x="3" y="9440863"/>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3"/>
            <a:ext cx="2949575" cy="496887"/>
          </a:xfrm>
          <a:prstGeom prst="rect">
            <a:avLst/>
          </a:prstGeom>
        </p:spPr>
        <p:txBody>
          <a:bodyPr vert="horz" lIns="91417" tIns="45711" rIns="91417" bIns="45711" rtlCol="0" anchor="b"/>
          <a:lstStyle>
            <a:lvl1pPr algn="r">
              <a:defRPr sz="1200"/>
            </a:lvl1pPr>
          </a:lstStyle>
          <a:p>
            <a:fld id="{07C14DE1-35E5-49A1-9D54-83ABAF301631}" type="slidenum">
              <a:rPr kumimoji="1" lang="ja-JP" altLang="en-US" smtClean="0"/>
              <a:t>‹#›</a:t>
            </a:fld>
            <a:endParaRPr kumimoji="1" lang="ja-JP" altLang="en-US"/>
          </a:p>
        </p:txBody>
      </p:sp>
    </p:spTree>
    <p:extLst>
      <p:ext uri="{BB962C8B-B14F-4D97-AF65-F5344CB8AC3E}">
        <p14:creationId xmlns:p14="http://schemas.microsoft.com/office/powerpoint/2010/main" val="291048961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2949787" cy="496967"/>
          </a:xfrm>
          <a:prstGeom prst="rect">
            <a:avLst/>
          </a:prstGeom>
        </p:spPr>
        <p:txBody>
          <a:bodyPr vert="horz" lIns="91412" tIns="45708" rIns="91412" bIns="45708"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idx="1"/>
          </p:nvPr>
        </p:nvSpPr>
        <p:spPr>
          <a:xfrm>
            <a:off x="3855842" y="4"/>
            <a:ext cx="2949787" cy="496967"/>
          </a:xfrm>
          <a:prstGeom prst="rect">
            <a:avLst/>
          </a:prstGeom>
        </p:spPr>
        <p:txBody>
          <a:bodyPr vert="horz" lIns="91412" tIns="45708" rIns="91412" bIns="45708" rtlCol="0"/>
          <a:lstStyle>
            <a:lvl1pPr algn="r">
              <a:defRPr sz="1200"/>
            </a:lvl1pPr>
          </a:lstStyle>
          <a:p>
            <a:fld id="{3F2D28A0-6F62-4A73-959C-6359E5DDD042}" type="datetimeFigureOut">
              <a:rPr kumimoji="1" lang="ja-JP" altLang="en-US" smtClean="0"/>
              <a:t>2023/3/20</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2" tIns="45708" rIns="91412" bIns="45708"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2" tIns="45708" rIns="91412"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50"/>
            <a:ext cx="2949787" cy="496967"/>
          </a:xfrm>
          <a:prstGeom prst="rect">
            <a:avLst/>
          </a:prstGeom>
        </p:spPr>
        <p:txBody>
          <a:bodyPr vert="horz" lIns="91412" tIns="45708" rIns="91412"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50"/>
            <a:ext cx="2949787" cy="496967"/>
          </a:xfrm>
          <a:prstGeom prst="rect">
            <a:avLst/>
          </a:prstGeom>
        </p:spPr>
        <p:txBody>
          <a:bodyPr vert="horz" lIns="91412" tIns="45708" rIns="91412" bIns="45708" rtlCol="0" anchor="b"/>
          <a:lstStyle>
            <a:lvl1pPr algn="r">
              <a:defRPr sz="1200"/>
            </a:lvl1pPr>
          </a:lstStyle>
          <a:p>
            <a:fld id="{51875A66-8240-4C7B-8F63-ACC40D2513BA}" type="slidenum">
              <a:rPr kumimoji="1" lang="ja-JP" altLang="en-US" smtClean="0"/>
              <a:t>‹#›</a:t>
            </a:fld>
            <a:endParaRPr kumimoji="1" lang="ja-JP" altLang="en-US"/>
          </a:p>
        </p:txBody>
      </p:sp>
    </p:spTree>
    <p:extLst>
      <p:ext uri="{BB962C8B-B14F-4D97-AF65-F5344CB8AC3E}">
        <p14:creationId xmlns:p14="http://schemas.microsoft.com/office/powerpoint/2010/main" val="313664826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A5C514A-B6EE-4628-87B8-3755CB0013A9}" type="slidenum">
              <a:rPr lang="ja-JP" altLang="en-US" smtClean="0">
                <a:solidFill>
                  <a:prstClr val="black"/>
                </a:solidFill>
              </a:rPr>
              <a:pPr/>
              <a:t>0</a:t>
            </a:fld>
            <a:endParaRPr lang="ja-JP" altLang="en-US" dirty="0">
              <a:solidFill>
                <a:prstClr val="black"/>
              </a:solidFill>
            </a:endParaRPr>
          </a:p>
        </p:txBody>
      </p:sp>
      <p:sp>
        <p:nvSpPr>
          <p:cNvPr id="5" name="ヘッダー プレースホルダー 4"/>
          <p:cNvSpPr>
            <a:spLocks noGrp="1"/>
          </p:cNvSpPr>
          <p:nvPr>
            <p:ph type="hdr" sz="quarter" idx="11"/>
          </p:nvPr>
        </p:nvSpPr>
        <p:spPr/>
        <p:txBody>
          <a:bodyPr/>
          <a:lstStyle/>
          <a:p>
            <a:r>
              <a:rPr kumimoji="1" lang="ja-JP" altLang="en-US" dirty="0"/>
              <a:t>部局意見照会用</a:t>
            </a:r>
            <a:r>
              <a:rPr kumimoji="1" lang="en-US" altLang="ja-JP" dirty="0"/>
              <a:t>ver.</a:t>
            </a:r>
            <a:endParaRPr kumimoji="1" lang="ja-JP" altLang="en-US" dirty="0"/>
          </a:p>
        </p:txBody>
      </p:sp>
    </p:spTree>
    <p:extLst>
      <p:ext uri="{BB962C8B-B14F-4D97-AF65-F5344CB8AC3E}">
        <p14:creationId xmlns:p14="http://schemas.microsoft.com/office/powerpoint/2010/main" val="1155263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28</a:t>
            </a:fld>
            <a:endParaRPr kumimoji="1" lang="ja-JP" altLang="en-US"/>
          </a:p>
        </p:txBody>
      </p:sp>
    </p:spTree>
    <p:extLst>
      <p:ext uri="{BB962C8B-B14F-4D97-AF65-F5344CB8AC3E}">
        <p14:creationId xmlns:p14="http://schemas.microsoft.com/office/powerpoint/2010/main" val="3985009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29</a:t>
            </a:fld>
            <a:endParaRPr kumimoji="1" lang="ja-JP" altLang="en-US"/>
          </a:p>
        </p:txBody>
      </p:sp>
    </p:spTree>
    <p:extLst>
      <p:ext uri="{BB962C8B-B14F-4D97-AF65-F5344CB8AC3E}">
        <p14:creationId xmlns:p14="http://schemas.microsoft.com/office/powerpoint/2010/main" val="1080938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30</a:t>
            </a:fld>
            <a:endParaRPr kumimoji="1" lang="ja-JP" altLang="en-US"/>
          </a:p>
        </p:txBody>
      </p:sp>
    </p:spTree>
    <p:extLst>
      <p:ext uri="{BB962C8B-B14F-4D97-AF65-F5344CB8AC3E}">
        <p14:creationId xmlns:p14="http://schemas.microsoft.com/office/powerpoint/2010/main" val="3213547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7738" y="1350963"/>
            <a:ext cx="4860925" cy="36464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32</a:t>
            </a:fld>
            <a:endParaRPr kumimoji="1" lang="ja-JP" altLang="en-US"/>
          </a:p>
        </p:txBody>
      </p:sp>
    </p:spTree>
    <p:extLst>
      <p:ext uri="{BB962C8B-B14F-4D97-AF65-F5344CB8AC3E}">
        <p14:creationId xmlns:p14="http://schemas.microsoft.com/office/powerpoint/2010/main" val="403739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1560254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3777EF0-3F4C-46BE-95A4-3421FFFD8177}" type="slidenum">
              <a:rPr lang="ja-JP" altLang="en-US" smtClean="0">
                <a:solidFill>
                  <a:prstClr val="black"/>
                </a:solidFill>
              </a:rPr>
              <a:pPr/>
              <a:t>43</a:t>
            </a:fld>
            <a:endParaRPr lang="ja-JP" altLang="en-US" dirty="0">
              <a:solidFill>
                <a:prstClr val="black"/>
              </a:solidFill>
            </a:endParaRPr>
          </a:p>
        </p:txBody>
      </p:sp>
    </p:spTree>
    <p:extLst>
      <p:ext uri="{BB962C8B-B14F-4D97-AF65-F5344CB8AC3E}">
        <p14:creationId xmlns:p14="http://schemas.microsoft.com/office/powerpoint/2010/main" val="3961677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B65995-D060-42C8-8F20-A1FCCDAC0113}"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27641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1221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2</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r>
              <a:rPr kumimoji="1" lang="ja-JP" altLang="en-US"/>
              <a:t>部局意見照会用</a:t>
            </a:r>
            <a:r>
              <a:rPr kumimoji="1" lang="en-US" altLang="ja-JP"/>
              <a:t>ver.</a:t>
            </a:r>
            <a:endParaRPr kumimoji="1" lang="ja-JP" altLang="en-US"/>
          </a:p>
        </p:txBody>
      </p:sp>
    </p:spTree>
    <p:extLst>
      <p:ext uri="{BB962C8B-B14F-4D97-AF65-F5344CB8AC3E}">
        <p14:creationId xmlns:p14="http://schemas.microsoft.com/office/powerpoint/2010/main" val="3454857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9</a:t>
            </a:fld>
            <a:endParaRPr kumimoji="1" lang="ja-JP" altLang="en-US"/>
          </a:p>
        </p:txBody>
      </p:sp>
    </p:spTree>
    <p:extLst>
      <p:ext uri="{BB962C8B-B14F-4D97-AF65-F5344CB8AC3E}">
        <p14:creationId xmlns:p14="http://schemas.microsoft.com/office/powerpoint/2010/main" val="140510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3027">
              <a:defRPr/>
            </a:pPr>
            <a:r>
              <a:rPr lang="ja-JP" altLang="en-US" dirty="0">
                <a:solidFill>
                  <a:prstClr val="black"/>
                </a:solidFill>
                <a:latin typeface="Calibri"/>
                <a:ea typeface="ＭＳ Ｐゴシック" panose="020B0600070205080204" pitchFamily="50" charset="-128"/>
              </a:rPr>
              <a:t>部局意見照会用</a:t>
            </a:r>
            <a:r>
              <a:rPr lang="en-US" altLang="ja-JP" dirty="0">
                <a:solidFill>
                  <a:prstClr val="black"/>
                </a:solidFill>
                <a:latin typeface="Calibri"/>
                <a:ea typeface="ＭＳ Ｐゴシック" panose="020B0600070205080204" pitchFamily="50" charset="-128"/>
              </a:rPr>
              <a:t>ver.</a:t>
            </a:r>
            <a:endParaRPr lang="ja-JP" altLang="en-US" dirty="0">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3027">
              <a:defRPr/>
            </a:pPr>
            <a:fld id="{51875A66-8240-4C7B-8F63-ACC40D2513BA}" type="slidenum">
              <a:rPr lang="ja-JP" altLang="en-US">
                <a:solidFill>
                  <a:prstClr val="black"/>
                </a:solidFill>
                <a:latin typeface="Calibri"/>
                <a:ea typeface="ＭＳ Ｐゴシック" panose="020B0600070205080204" pitchFamily="50" charset="-128"/>
              </a:rPr>
              <a:pPr defTabSz="913027">
                <a:defRPr/>
              </a:pPr>
              <a:t>10</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941806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2956">
              <a:defRPr/>
            </a:pPr>
            <a:r>
              <a:rPr lang="ja-JP" altLang="en-US" dirty="0">
                <a:solidFill>
                  <a:prstClr val="black"/>
                </a:solidFill>
                <a:latin typeface="Calibri"/>
                <a:ea typeface="ＭＳ Ｐゴシック" panose="020B0600070205080204" pitchFamily="50" charset="-128"/>
              </a:rPr>
              <a:t>部局意見照会用</a:t>
            </a:r>
            <a:r>
              <a:rPr lang="en-US" altLang="ja-JP" dirty="0">
                <a:solidFill>
                  <a:prstClr val="black"/>
                </a:solidFill>
                <a:latin typeface="Calibri"/>
                <a:ea typeface="ＭＳ Ｐゴシック" panose="020B0600070205080204" pitchFamily="50" charset="-128"/>
              </a:rPr>
              <a:t>ver.</a:t>
            </a:r>
            <a:endParaRPr lang="ja-JP" altLang="en-US" dirty="0">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2956">
              <a:defRPr/>
            </a:pPr>
            <a:fld id="{51875A66-8240-4C7B-8F63-ACC40D2513BA}" type="slidenum">
              <a:rPr lang="ja-JP" altLang="en-US">
                <a:solidFill>
                  <a:prstClr val="black"/>
                </a:solidFill>
                <a:latin typeface="Calibri"/>
                <a:ea typeface="ＭＳ Ｐゴシック" panose="020B0600070205080204" pitchFamily="50" charset="-128"/>
              </a:rPr>
              <a:pPr defTabSz="912956">
                <a:defRPr/>
              </a:pPr>
              <a:t>11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89798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6388"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24</a:t>
            </a:fld>
            <a:endParaRPr kumimoji="1" lang="ja-JP" altLang="en-US"/>
          </a:p>
        </p:txBody>
      </p:sp>
    </p:spTree>
    <p:extLst>
      <p:ext uri="{BB962C8B-B14F-4D97-AF65-F5344CB8AC3E}">
        <p14:creationId xmlns:p14="http://schemas.microsoft.com/office/powerpoint/2010/main" val="178838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5"/>
          </p:nvPr>
        </p:nvSpPr>
        <p:spPr/>
        <p:txBody>
          <a:bodyPr/>
          <a:lstStyle/>
          <a:p>
            <a:fld id="{51875A66-8240-4C7B-8F63-ACC40D2513BA}" type="slidenum">
              <a:rPr kumimoji="1" lang="ja-JP" altLang="en-US" smtClean="0"/>
              <a:t>25</a:t>
            </a:fld>
            <a:endParaRPr kumimoji="1" lang="ja-JP" altLang="en-US"/>
          </a:p>
        </p:txBody>
      </p:sp>
    </p:spTree>
    <p:extLst>
      <p:ext uri="{BB962C8B-B14F-4D97-AF65-F5344CB8AC3E}">
        <p14:creationId xmlns:p14="http://schemas.microsoft.com/office/powerpoint/2010/main" val="1533611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26</a:t>
            </a:fld>
            <a:endParaRPr kumimoji="1" lang="ja-JP" altLang="en-US"/>
          </a:p>
        </p:txBody>
      </p:sp>
    </p:spTree>
    <p:extLst>
      <p:ext uri="{BB962C8B-B14F-4D97-AF65-F5344CB8AC3E}">
        <p14:creationId xmlns:p14="http://schemas.microsoft.com/office/powerpoint/2010/main" val="109850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6838" y="1139825"/>
            <a:ext cx="4105275" cy="3079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2956">
              <a:defRPr/>
            </a:pPr>
            <a:r>
              <a:rPr lang="ja-JP" altLang="en-US">
                <a:solidFill>
                  <a:prstClr val="black"/>
                </a:solidFill>
                <a:latin typeface="Calibri"/>
                <a:ea typeface="ＭＳ Ｐゴシック" panose="020B0600070205080204" pitchFamily="50" charset="-128"/>
              </a:rPr>
              <a:t>部局意見照会用</a:t>
            </a:r>
            <a:r>
              <a:rPr lang="en-US" altLang="ja-JP">
                <a:solidFill>
                  <a:prstClr val="black"/>
                </a:solidFill>
                <a:latin typeface="Calibri"/>
                <a:ea typeface="ＭＳ Ｐゴシック" panose="020B0600070205080204" pitchFamily="50" charset="-128"/>
              </a:rPr>
              <a:t>ver.</a:t>
            </a:r>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2956">
              <a:defRPr/>
            </a:pPr>
            <a:fld id="{51875A66-8240-4C7B-8F63-ACC40D2513BA}" type="slidenum">
              <a:rPr lang="ja-JP" altLang="en-US">
                <a:solidFill>
                  <a:prstClr val="black"/>
                </a:solidFill>
                <a:latin typeface="Calibri"/>
                <a:ea typeface="ＭＳ Ｐゴシック" panose="020B0600070205080204" pitchFamily="50" charset="-128"/>
              </a:rPr>
              <a:pPr defTabSz="912956">
                <a:defRPr/>
              </a:pPr>
              <a:t>27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05588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F56AAE9-ECED-41AF-A4E1-DA41E7DC0D68}"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10426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7EA9DE-CFC4-436B-B879-3CC0178F26C8}"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8304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2E5D04-17BF-40B5-88DA-CA64590F6C7F}"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60488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D73E7B-91A0-4132-A714-448B5020A064}"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80030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0239A39-25E0-4085-A623-6E68AF955856}"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17612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A3EA5-B6B3-45D8-86B2-981183F3FAD8}" type="datetime1">
              <a:rPr kumimoji="1" lang="ja-JP" altLang="en-US" smtClean="0"/>
              <a:t>2023/3/20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9185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39150A6-A5F5-465E-918C-1961E176449B}" type="datetime1">
              <a:rPr kumimoji="1" lang="ja-JP" altLang="en-US" smtClean="0"/>
              <a:t>2023/3/20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5261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A8EED59-0E57-48F8-878F-C8F5BF1C3EB6}" type="datetime1">
              <a:rPr kumimoji="1" lang="ja-JP" altLang="en-US" smtClean="0"/>
              <a:t>2023/3/20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14431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96ED138-04E4-4F74-9358-B9C517F1FC2A}" type="datetime1">
              <a:rPr kumimoji="1" lang="ja-JP" altLang="en-US" smtClean="0"/>
              <a:t>2023/3/20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727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56C89ED-7ACA-4DAB-825B-EE8CCD700B83}" type="datetime1">
              <a:rPr kumimoji="1" lang="ja-JP" altLang="en-US" smtClean="0"/>
              <a:t>2023/3/20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84481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D36DC5-89FF-4EE5-B4BF-5EE07D49A2DF}" type="datetime1">
              <a:rPr kumimoji="1" lang="ja-JP" altLang="en-US" smtClean="0"/>
              <a:t>2023/3/20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07283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5872F-B11E-43C1-85CD-61B0440AF8BE}" type="datetime1">
              <a:rPr kumimoji="1" lang="ja-JP" altLang="en-US" smtClean="0"/>
              <a:t>2023/3/20</a:t>
            </a:fld>
            <a:endParaRPr kumimoji="1" lang="ja-JP" altLang="en-US"/>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08370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emf"/></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image" Target="../media/image10.jpe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wmf"/><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30.jp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wmf"/><Relationship Id="rId9" Type="http://schemas.microsoft.com/office/2007/relationships/hdphoto" Target="../media/hdphoto3.wdp"/><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emf"/></Relationships>
</file>

<file path=ppt/slides/_rels/slide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90550" y="2170366"/>
            <a:ext cx="7714567" cy="580792"/>
            <a:chOff x="677956" y="2725900"/>
            <a:chExt cx="7714567" cy="1017630"/>
          </a:xfrm>
        </p:grpSpPr>
        <p:sp>
          <p:nvSpPr>
            <p:cNvPr id="3" name="正方形/長方形 2"/>
            <p:cNvSpPr/>
            <p:nvPr/>
          </p:nvSpPr>
          <p:spPr>
            <a:xfrm>
              <a:off x="1013794" y="2725900"/>
              <a:ext cx="7042888" cy="916755"/>
            </a:xfrm>
            <a:prstGeom prst="rect">
              <a:avLst/>
            </a:prstGeom>
          </p:spPr>
          <p:txBody>
            <a:bodyPr wrap="square">
              <a:spAutoFit/>
            </a:bodyPr>
            <a:lstStyle/>
            <a:p>
              <a:pPr algn="ct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令和５年度　大阪府行政経営の</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2800" strike="sngStrike" dirty="0">
                  <a:latin typeface="Meiryo UI" panose="020B0604030504040204" pitchFamily="50" charset="-128"/>
                  <a:ea typeface="Meiryo UI" panose="020B0604030504040204" pitchFamily="50" charset="-128"/>
                  <a:cs typeface="Meiryo UI" panose="020B0604030504040204" pitchFamily="50" charset="-128"/>
                </a:rPr>
                <a:t>　</a:t>
              </a:r>
            </a:p>
          </p:txBody>
        </p:sp>
        <p:cxnSp>
          <p:nvCxnSpPr>
            <p:cNvPr id="4" name="直線コネクタ 3"/>
            <p:cNvCxnSpPr/>
            <p:nvPr/>
          </p:nvCxnSpPr>
          <p:spPr>
            <a:xfrm>
              <a:off x="677956" y="3743530"/>
              <a:ext cx="7714567"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 name="正方形/長方形 8"/>
          <p:cNvSpPr/>
          <p:nvPr/>
        </p:nvSpPr>
        <p:spPr>
          <a:xfrm>
            <a:off x="3353559" y="5634245"/>
            <a:ext cx="2188542" cy="707886"/>
          </a:xfrm>
          <a:prstGeom prst="rect">
            <a:avLst/>
          </a:prstGeom>
        </p:spPr>
        <p:txBody>
          <a:bodyPr wrap="square">
            <a:spAutoFit/>
          </a:bodyPr>
          <a:lstStyle/>
          <a:p>
            <a:pPr algn="dist"/>
            <a:r>
              <a:rPr lang="ja-JP" altLang="en-US" sz="2000" dirty="0">
                <a:latin typeface="Meiryo UI" panose="020B0604030504040204" pitchFamily="50" charset="-128"/>
                <a:ea typeface="Meiryo UI" panose="020B0604030504040204" pitchFamily="50" charset="-128"/>
                <a:cs typeface="Meiryo UI" panose="020B0604030504040204" pitchFamily="50" charset="-128"/>
              </a:rPr>
              <a:t>令和５年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graphicFrame>
        <p:nvGraphicFramePr>
          <p:cNvPr id="6" name="オブジェクト 5"/>
          <p:cNvGraphicFramePr>
            <a:graphicFrameLocks noChangeAspect="1"/>
          </p:cNvGraphicFramePr>
          <p:nvPr/>
        </p:nvGraphicFramePr>
        <p:xfrm>
          <a:off x="470409" y="285750"/>
          <a:ext cx="428625" cy="361950"/>
        </p:xfrm>
        <a:graphic>
          <a:graphicData uri="http://schemas.openxmlformats.org/presentationml/2006/ole">
            <mc:AlternateContent xmlns:mc="http://schemas.openxmlformats.org/markup-compatibility/2006">
              <mc:Choice xmlns:v="urn:schemas-microsoft-com:vml" Requires="v">
                <p:oleObj spid="_x0000_s1405" r:id="rId4" imgW="914286" imgH="666667" progId="">
                  <p:embed/>
                </p:oleObj>
              </mc:Choice>
              <mc:Fallback>
                <p:oleObj r:id="rId4" imgW="914286" imgH="666667" progId="">
                  <p:embed/>
                  <p:pic>
                    <p:nvPicPr>
                      <p:cNvPr id="6" name="オブジェクト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09" y="285750"/>
                        <a:ext cx="428625" cy="361950"/>
                      </a:xfrm>
                      <a:prstGeom prst="rect">
                        <a:avLst/>
                      </a:prstGeom>
                      <a:noFill/>
                    </p:spPr>
                  </p:pic>
                </p:oleObj>
              </mc:Fallback>
            </mc:AlternateContent>
          </a:graphicData>
        </a:graphic>
      </p:graphicFrame>
      <p:sp>
        <p:nvSpPr>
          <p:cNvPr id="7" name="Text Box 4"/>
          <p:cNvSpPr txBox="1">
            <a:spLocks noChangeArrowheads="1"/>
          </p:cNvSpPr>
          <p:nvPr/>
        </p:nvSpPr>
        <p:spPr bwMode="auto">
          <a:xfrm>
            <a:off x="994499" y="332656"/>
            <a:ext cx="1147233" cy="3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900" dirty="0">
                <a:solidFill>
                  <a:srgbClr val="000000"/>
                </a:solidFill>
                <a:latin typeface="HG丸ｺﾞｼｯｸM-PRO"/>
                <a:ea typeface="HG丸ｺﾞｼｯｸM-PRO"/>
              </a:rPr>
              <a:t>大阪府</a:t>
            </a:r>
          </a:p>
        </p:txBody>
      </p:sp>
    </p:spTree>
    <p:extLst>
      <p:ext uri="{BB962C8B-B14F-4D97-AF65-F5344CB8AC3E}">
        <p14:creationId xmlns:p14="http://schemas.microsoft.com/office/powerpoint/2010/main" val="184167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67106" y="368660"/>
            <a:ext cx="8913195" cy="5937418"/>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69897" y="-44560"/>
            <a:ext cx="1936818"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3" name="正方形/長方形 12"/>
          <p:cNvSpPr/>
          <p:nvPr/>
        </p:nvSpPr>
        <p:spPr>
          <a:xfrm>
            <a:off x="8432528" y="6543102"/>
            <a:ext cx="648072" cy="2892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7</a:t>
            </a:r>
            <a:endParaRPr lang="ja-JP" altLang="en-US" dirty="0">
              <a:solidFill>
                <a:prstClr val="black"/>
              </a:solidFill>
              <a:latin typeface="Calibri"/>
              <a:ea typeface="ＭＳ Ｐゴシック" panose="020B0600070205080204" pitchFamily="50" charset="-128"/>
            </a:endParaRPr>
          </a:p>
        </p:txBody>
      </p:sp>
      <p:sp>
        <p:nvSpPr>
          <p:cNvPr id="89" name="テキスト ボックス 88"/>
          <p:cNvSpPr txBox="1"/>
          <p:nvPr/>
        </p:nvSpPr>
        <p:spPr>
          <a:xfrm>
            <a:off x="502258" y="852226"/>
            <a:ext cx="8597273" cy="577081"/>
          </a:xfrm>
          <a:prstGeom prst="rect">
            <a:avLst/>
          </a:prstGeom>
          <a:noFill/>
        </p:spPr>
        <p:txBody>
          <a:bodyPr wrap="square" rtlCol="0">
            <a:spAutoFit/>
          </a:bodyPr>
          <a:lstStyle/>
          <a:p>
            <a:pPr marL="88900" indent="-88900">
              <a:buFont typeface="Arial" panose="020B0604020202020204" pitchFamily="34" charset="0"/>
              <a:buChar char="•"/>
            </a:pPr>
            <a:r>
              <a:rPr lang="ja-JP" altLang="en-US" sz="1050" dirty="0">
                <a:latin typeface="メイリオ" panose="020B0604030504040204" pitchFamily="50" charset="-128"/>
                <a:ea typeface="メイリオ" panose="020B0604030504040204" pitchFamily="50" charset="-128"/>
              </a:rPr>
              <a:t>大阪・関西万博を成功に導くことなどを背景に、大胆な規制緩和等による先端技術を活用した取組みと、大阪府域全体で先端技術の利便性を住民に実感してもらえるような取組みという二つの取組みを両輪とした大阪のスマートシティ実現のため、大阪府及び大阪市一体となり、大阪スマートシティ戦略を推進。</a:t>
            </a:r>
          </a:p>
        </p:txBody>
      </p:sp>
      <p:sp>
        <p:nvSpPr>
          <p:cNvPr id="28" name="正方形/長方形 27"/>
          <p:cNvSpPr/>
          <p:nvPr/>
        </p:nvSpPr>
        <p:spPr>
          <a:xfrm>
            <a:off x="122187" y="1591130"/>
            <a:ext cx="4062843" cy="307777"/>
          </a:xfrm>
          <a:prstGeom prst="rect">
            <a:avLst/>
          </a:prstGeom>
        </p:spPr>
        <p:txBody>
          <a:bodyPr wrap="none">
            <a:spAutoFit/>
          </a:bodyPr>
          <a:lstStyle/>
          <a:p>
            <a:pPr>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ver.2.0</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に基づく</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取組み</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264973" y="1943619"/>
            <a:ext cx="2808000" cy="2008165"/>
            <a:chOff x="264973" y="1816076"/>
            <a:chExt cx="2808000" cy="2008165"/>
          </a:xfrm>
        </p:grpSpPr>
        <p:sp>
          <p:nvSpPr>
            <p:cNvPr id="74" name="テキスト ボックス 73">
              <a:extLst>
                <a:ext uri="{FF2B5EF4-FFF2-40B4-BE49-F238E27FC236}">
                  <a16:creationId xmlns:a16="http://schemas.microsoft.com/office/drawing/2014/main" id="{AD8A89BE-2308-4B2E-84B5-2888D2D15B63}"/>
                </a:ext>
              </a:extLst>
            </p:cNvPr>
            <p:cNvSpPr txBox="1"/>
            <p:nvPr/>
          </p:nvSpPr>
          <p:spPr>
            <a:xfrm>
              <a:off x="294346" y="1816076"/>
              <a:ext cx="2772000" cy="277200"/>
            </a:xfrm>
            <a:prstGeom prst="rect">
              <a:avLst/>
            </a:prstGeom>
            <a:solidFill>
              <a:srgbClr val="002060"/>
            </a:solidFill>
          </p:spPr>
          <p:txBody>
            <a:bodyPr wrap="none" rtlCol="0" anchor="ctr">
              <a:noAutofit/>
            </a:bodyPr>
            <a:lstStyle/>
            <a:p>
              <a:pPr defTabSz="457200">
                <a:defRPr/>
              </a:pPr>
              <a:r>
                <a:rPr lang="en-US" altLang="ja-JP" sz="900" b="1" dirty="0">
                  <a:solidFill>
                    <a:prstClr val="white"/>
                  </a:solidFill>
                  <a:latin typeface="メイリオ" panose="020B0604030504040204" pitchFamily="50" charset="-128"/>
                  <a:ea typeface="メイリオ" panose="020B0604030504040204" pitchFamily="50" charset="-128"/>
                </a:rPr>
                <a:t>1 </a:t>
              </a:r>
              <a:r>
                <a:rPr lang="ja-JP" altLang="en-US" sz="900" b="1" dirty="0">
                  <a:solidFill>
                    <a:prstClr val="white"/>
                  </a:solidFill>
                  <a:latin typeface="メイリオ" panose="020B0604030504040204" pitchFamily="50" charset="-128"/>
                  <a:ea typeface="メイリオ" panose="020B0604030504040204" pitchFamily="50" charset="-128"/>
                </a:rPr>
                <a:t>）大阪ｽﾏｰﾄｼﾃｨﾊﾟｰﾄﾅｰｽﾞﾌｫｰﾗﾑ（</a:t>
              </a:r>
              <a:r>
                <a:rPr lang="en-US" altLang="ja-JP" sz="900" b="1" dirty="0">
                  <a:solidFill>
                    <a:prstClr val="white"/>
                  </a:solidFill>
                  <a:latin typeface="メイリオ" panose="020B0604030504040204" pitchFamily="50" charset="-128"/>
                  <a:ea typeface="メイリオ" panose="020B0604030504040204" pitchFamily="50" charset="-128"/>
                </a:rPr>
                <a:t>OSPF</a:t>
              </a:r>
              <a:r>
                <a:rPr lang="ja-JP" altLang="en-US" sz="900" b="1" dirty="0">
                  <a:solidFill>
                    <a:prstClr val="white"/>
                  </a:solidFill>
                  <a:latin typeface="メイリオ" panose="020B0604030504040204" pitchFamily="50" charset="-128"/>
                  <a:ea typeface="メイリオ" panose="020B0604030504040204" pitchFamily="50" charset="-128"/>
                </a:rPr>
                <a:t>）</a:t>
              </a:r>
            </a:p>
          </p:txBody>
        </p:sp>
        <p:sp>
          <p:nvSpPr>
            <p:cNvPr id="75" name="テキスト ボックス 74">
              <a:extLst>
                <a:ext uri="{FF2B5EF4-FFF2-40B4-BE49-F238E27FC236}">
                  <a16:creationId xmlns:a16="http://schemas.microsoft.com/office/drawing/2014/main" id="{3C78804A-B159-4248-BFB0-30062C5D99CA}"/>
                </a:ext>
              </a:extLst>
            </p:cNvPr>
            <p:cNvSpPr txBox="1"/>
            <p:nvPr/>
          </p:nvSpPr>
          <p:spPr>
            <a:xfrm>
              <a:off x="264973" y="2069915"/>
              <a:ext cx="2808000" cy="1754326"/>
            </a:xfrm>
            <a:prstGeom prst="rect">
              <a:avLst/>
            </a:prstGeom>
            <a:noFill/>
          </p:spPr>
          <p:txBody>
            <a:bodyPr wrap="square" lIns="54000" rIns="54000" rtlCol="0">
              <a:spAutoFit/>
            </a:bodyPr>
            <a:lstStyle/>
            <a:p>
              <a:pPr marL="171450" indent="-85725">
                <a:lnSpc>
                  <a:spcPct val="150000"/>
                </a:lnSpc>
                <a:buFont typeface="Arial" panose="020B0604020202020204" pitchFamily="34" charset="0"/>
                <a:buChar char="•"/>
                <a:defRPr/>
              </a:pPr>
              <a:r>
                <a:rPr lang="ja-JP" altLang="en-US" sz="900" dirty="0">
                  <a:solidFill>
                    <a:prstClr val="black"/>
                  </a:solidFill>
                  <a:latin typeface="Meiryo UI" panose="020B0604030504040204" pitchFamily="50" charset="-128"/>
                  <a:ea typeface="Meiryo UI" panose="020B0604030504040204" pitchFamily="50" charset="-128"/>
                </a:rPr>
                <a:t>大阪府、府内</a:t>
              </a:r>
              <a:r>
                <a:rPr lang="en-US" altLang="ja-JP" sz="900" dirty="0">
                  <a:solidFill>
                    <a:prstClr val="black"/>
                  </a:solidFill>
                  <a:latin typeface="Meiryo UI" panose="020B0604030504040204" pitchFamily="50" charset="-128"/>
                  <a:ea typeface="Meiryo UI" panose="020B0604030504040204" pitchFamily="50" charset="-128"/>
                </a:rPr>
                <a:t>43</a:t>
              </a:r>
              <a:r>
                <a:rPr lang="ja-JP" altLang="en-US" sz="900" dirty="0">
                  <a:solidFill>
                    <a:prstClr val="black"/>
                  </a:solidFill>
                  <a:latin typeface="Meiryo UI" panose="020B0604030504040204" pitchFamily="50" charset="-128"/>
                  <a:ea typeface="Meiryo UI" panose="020B0604030504040204" pitchFamily="50" charset="-128"/>
                </a:rPr>
                <a:t>市町村、企業、大学、シビックテック</a:t>
              </a:r>
              <a:r>
                <a:rPr lang="en-US" altLang="ja-JP" sz="900" baseline="30000" dirty="0">
                  <a:solidFill>
                    <a:prstClr val="black"/>
                  </a:solidFill>
                  <a:latin typeface="Meiryo UI" panose="020B0604030504040204" pitchFamily="50" charset="-128"/>
                  <a:ea typeface="Meiryo UI" panose="020B0604030504040204" pitchFamily="50" charset="-128"/>
                </a:rPr>
                <a:t>*8</a:t>
              </a:r>
              <a:r>
                <a:rPr lang="ja-JP" altLang="en-US" sz="900" dirty="0">
                  <a:solidFill>
                    <a:prstClr val="black"/>
                  </a:solidFill>
                  <a:latin typeface="Meiryo UI" panose="020B0604030504040204" pitchFamily="50" charset="-128"/>
                  <a:ea typeface="Meiryo UI" panose="020B0604030504040204" pitchFamily="50" charset="-128"/>
                </a:rPr>
                <a:t>等と連携して“大阪モデル”のスマートシティの実現に向けた取組みを推進。</a:t>
              </a:r>
              <a:endParaRPr lang="en-US" altLang="ja-JP" sz="900" dirty="0">
                <a:solidFill>
                  <a:prstClr val="black"/>
                </a:solidFill>
                <a:latin typeface="Meiryo UI" panose="020B0604030504040204" pitchFamily="50" charset="-128"/>
                <a:ea typeface="Meiryo UI" panose="020B0604030504040204" pitchFamily="50" charset="-128"/>
              </a:endParaRPr>
            </a:p>
            <a:p>
              <a:pPr marL="171450" indent="-85725">
                <a:lnSpc>
                  <a:spcPct val="150000"/>
                </a:lnSpc>
                <a:buFont typeface="Arial" panose="020B0604020202020204" pitchFamily="34" charset="0"/>
                <a:buChar char="•"/>
                <a:defRPr/>
              </a:pPr>
              <a:r>
                <a:rPr lang="ja-JP" altLang="en-US" sz="900" dirty="0">
                  <a:latin typeface="Meiryo UI" panose="020B0604030504040204" pitchFamily="50" charset="-128"/>
                  <a:ea typeface="Meiryo UI" panose="020B0604030504040204" pitchFamily="50" charset="-128"/>
                </a:rPr>
                <a:t>市町村課題の見える化を行ったうえで、ソリューションを持つ企業と行政をコーディネートし、課題解決へ向けたプロジェクトを推進している。また、課題に関連するテーマに応じたワークショップやセミナーを開催するとともに、大阪のスマートシティ推進に関する幅広い情報発信も実施。</a:t>
              </a:r>
            </a:p>
          </p:txBody>
        </p:sp>
      </p:grpSp>
      <p:grpSp>
        <p:nvGrpSpPr>
          <p:cNvPr id="6" name="グループ化 5"/>
          <p:cNvGrpSpPr/>
          <p:nvPr/>
        </p:nvGrpSpPr>
        <p:grpSpPr>
          <a:xfrm>
            <a:off x="3172258" y="1947240"/>
            <a:ext cx="2828418" cy="1603663"/>
            <a:chOff x="3172258" y="1819697"/>
            <a:chExt cx="2828418" cy="1603663"/>
          </a:xfrm>
        </p:grpSpPr>
        <p:sp>
          <p:nvSpPr>
            <p:cNvPr id="77" name="テキスト ボックス 76">
              <a:extLst>
                <a:ext uri="{FF2B5EF4-FFF2-40B4-BE49-F238E27FC236}">
                  <a16:creationId xmlns:a16="http://schemas.microsoft.com/office/drawing/2014/main" id="{B78510F2-EC7A-48B8-BEBB-4C436356F452}"/>
                </a:ext>
              </a:extLst>
            </p:cNvPr>
            <p:cNvSpPr txBox="1"/>
            <p:nvPr/>
          </p:nvSpPr>
          <p:spPr>
            <a:xfrm>
              <a:off x="3228676" y="1819697"/>
              <a:ext cx="2772000" cy="277200"/>
            </a:xfrm>
            <a:prstGeom prst="rect">
              <a:avLst/>
            </a:prstGeom>
            <a:solidFill>
              <a:srgbClr val="002060"/>
            </a:solidFill>
          </p:spPr>
          <p:txBody>
            <a:bodyPr wrap="none" rtlCol="0" anchor="ctr">
              <a:noAutofit/>
            </a:bodyPr>
            <a:lstStyle/>
            <a:p>
              <a:pPr defTabSz="457200">
                <a:defRPr/>
              </a:pPr>
              <a:r>
                <a:rPr lang="en-US" altLang="ja-JP" sz="900" b="1" dirty="0">
                  <a:solidFill>
                    <a:prstClr val="white"/>
                  </a:solidFill>
                  <a:latin typeface="メイリオ" panose="020B0604030504040204" pitchFamily="50" charset="-128"/>
                  <a:ea typeface="メイリオ" panose="020B0604030504040204" pitchFamily="50" charset="-128"/>
                </a:rPr>
                <a:t>2 </a:t>
              </a:r>
              <a:r>
                <a:rPr lang="ja-JP" altLang="en-US" sz="900" b="1" dirty="0">
                  <a:solidFill>
                    <a:prstClr val="white"/>
                  </a:solidFill>
                  <a:latin typeface="メイリオ" panose="020B0604030504040204" pitchFamily="50" charset="-128"/>
                  <a:ea typeface="メイリオ" panose="020B0604030504040204" pitchFamily="50" charset="-128"/>
                </a:rPr>
                <a:t>）スマートヘルスシティ</a:t>
              </a:r>
              <a:endParaRPr lang="ja-JP" altLang="en-US" sz="900" b="1" strike="sngStrike" dirty="0">
                <a:solidFill>
                  <a:srgbClr val="FF0000"/>
                </a:solidFill>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F2CA07CD-30B5-417A-AED4-BB52CE7D82FE}"/>
                </a:ext>
              </a:extLst>
            </p:cNvPr>
            <p:cNvSpPr txBox="1"/>
            <p:nvPr/>
          </p:nvSpPr>
          <p:spPr>
            <a:xfrm>
              <a:off x="3172258" y="2084532"/>
              <a:ext cx="2808000" cy="1338828"/>
            </a:xfrm>
            <a:prstGeom prst="rect">
              <a:avLst/>
            </a:prstGeom>
            <a:noFill/>
          </p:spPr>
          <p:txBody>
            <a:bodyPr wrap="square" rtlCol="0">
              <a:spAutoFit/>
            </a:bodyPr>
            <a:lstStyle/>
            <a:p>
              <a:pPr marL="171450" indent="-85725" defTabSz="457200">
                <a:lnSpc>
                  <a:spcPct val="150000"/>
                </a:lnSpc>
                <a:buFont typeface="Arial" panose="020B0604020202020204" pitchFamily="34" charset="0"/>
                <a:buChar char="•"/>
                <a:defRPr/>
              </a:pPr>
              <a:r>
                <a:rPr lang="ja-JP" altLang="en-US" sz="900" dirty="0">
                  <a:solidFill>
                    <a:prstClr val="black"/>
                  </a:solidFill>
                  <a:latin typeface="Meiryo UI" panose="020B0604030504040204" pitchFamily="50" charset="-128"/>
                  <a:ea typeface="Meiryo UI" panose="020B0604030504040204" pitchFamily="50" charset="-128"/>
                </a:rPr>
                <a:t>多様な地域・世代の方の</a:t>
              </a:r>
              <a:r>
                <a:rPr lang="en-US" altLang="ja-JP" sz="900" dirty="0">
                  <a:solidFill>
                    <a:prstClr val="black"/>
                  </a:solidFill>
                  <a:latin typeface="Meiryo UI" panose="020B0604030504040204" pitchFamily="50" charset="-128"/>
                  <a:ea typeface="Meiryo UI" panose="020B0604030504040204" pitchFamily="50" charset="-128"/>
                </a:rPr>
                <a:t>QoL</a:t>
              </a:r>
              <a:r>
                <a:rPr lang="ja-JP" altLang="en-US" sz="900" dirty="0">
                  <a:latin typeface="Meiryo UI" panose="020B0604030504040204" pitchFamily="50" charset="-128"/>
                  <a:ea typeface="Meiryo UI" panose="020B0604030504040204" pitchFamily="50" charset="-128"/>
                </a:rPr>
                <a:t>の向上</a:t>
              </a:r>
              <a:r>
                <a:rPr lang="ja-JP" altLang="en-US" sz="900" dirty="0">
                  <a:solidFill>
                    <a:prstClr val="black"/>
                  </a:solidFill>
                  <a:latin typeface="Meiryo UI" panose="020B0604030504040204" pitchFamily="50" charset="-128"/>
                  <a:ea typeface="Meiryo UI" panose="020B0604030504040204" pitchFamily="50" charset="-128"/>
                </a:rPr>
                <a:t>に向けて、</a:t>
              </a:r>
              <a:r>
                <a:rPr lang="en-US" altLang="ja-JP" sz="900" dirty="0">
                  <a:solidFill>
                    <a:prstClr val="black"/>
                  </a:solidFill>
                  <a:latin typeface="Meiryo UI" panose="020B0604030504040204" pitchFamily="50" charset="-128"/>
                  <a:ea typeface="Meiryo UI" panose="020B0604030504040204" pitchFamily="50" charset="-128"/>
                </a:rPr>
                <a:t>ICT</a:t>
              </a:r>
              <a:r>
                <a:rPr lang="ja-JP" altLang="en-US" sz="900" dirty="0">
                  <a:solidFill>
                    <a:prstClr val="black"/>
                  </a:solidFill>
                  <a:latin typeface="Meiryo UI" panose="020B0604030504040204" pitchFamily="50" charset="-128"/>
                  <a:ea typeface="Meiryo UI" panose="020B0604030504040204" pitchFamily="50" charset="-128"/>
                </a:rPr>
                <a:t>技術を活用した様々な分野のサービスを官民で連携して府域で展開。</a:t>
              </a:r>
              <a:endParaRPr lang="en-US" altLang="ja-JP" sz="900" dirty="0">
                <a:solidFill>
                  <a:prstClr val="black"/>
                </a:solidFill>
                <a:latin typeface="Meiryo UI" panose="020B0604030504040204" pitchFamily="50" charset="-128"/>
                <a:ea typeface="Meiryo UI" panose="020B0604030504040204" pitchFamily="50" charset="-128"/>
              </a:endParaRPr>
            </a:p>
            <a:p>
              <a:pPr marL="171450" indent="-85725" defTabSz="457200">
                <a:lnSpc>
                  <a:spcPct val="150000"/>
                </a:lnSpc>
                <a:buFont typeface="Arial" panose="020B0604020202020204" pitchFamily="34" charset="0"/>
                <a:buChar char="•"/>
                <a:defRPr/>
              </a:pPr>
              <a:r>
                <a:rPr lang="ja-JP" altLang="en-US" sz="900" dirty="0">
                  <a:solidFill>
                    <a:prstClr val="black"/>
                  </a:solidFill>
                  <a:latin typeface="Meiryo UI" panose="020B0604030504040204" pitchFamily="50" charset="-128"/>
                  <a:ea typeface="Meiryo UI" panose="020B0604030504040204" pitchFamily="50" charset="-128"/>
                </a:rPr>
                <a:t>特に「大阪スマート・ヘルスシティ宣言</a:t>
              </a:r>
              <a:r>
                <a:rPr lang="en-US" altLang="ja-JP" sz="900" dirty="0">
                  <a:solidFill>
                    <a:prstClr val="black"/>
                  </a:solidFill>
                  <a:latin typeface="Meiryo UI" panose="020B0604030504040204" pitchFamily="50" charset="-128"/>
                  <a:ea typeface="Meiryo UI" panose="020B0604030504040204" pitchFamily="50" charset="-128"/>
                </a:rPr>
                <a:t>2025</a:t>
              </a:r>
              <a:r>
                <a:rPr lang="ja-JP" altLang="en-US" sz="900" dirty="0">
                  <a:solidFill>
                    <a:prstClr val="black"/>
                  </a:solidFill>
                  <a:latin typeface="Meiryo UI" panose="020B0604030504040204" pitchFamily="50" charset="-128"/>
                  <a:ea typeface="Meiryo UI" panose="020B0604030504040204" pitchFamily="50" charset="-128"/>
                </a:rPr>
                <a:t>」の達成をめざして、スマートシニアライフ事業による高齢者向けサービスや健康分野のサービスを実装。</a:t>
              </a:r>
              <a:endParaRPr lang="en-US" altLang="ja-JP" sz="900" dirty="0">
                <a:solidFill>
                  <a:prstClr val="black"/>
                </a:solidFill>
                <a:latin typeface="Meiryo UI" panose="020B0604030504040204" pitchFamily="50" charset="-128"/>
                <a:ea typeface="Meiryo UI" panose="020B0604030504040204" pitchFamily="50" charset="-128"/>
              </a:endParaRPr>
            </a:p>
          </p:txBody>
        </p:sp>
      </p:grpSp>
      <p:grpSp>
        <p:nvGrpSpPr>
          <p:cNvPr id="7" name="グループ化 6"/>
          <p:cNvGrpSpPr/>
          <p:nvPr/>
        </p:nvGrpSpPr>
        <p:grpSpPr>
          <a:xfrm>
            <a:off x="6125407" y="1957627"/>
            <a:ext cx="2774424" cy="1671121"/>
            <a:chOff x="6125407" y="1830084"/>
            <a:chExt cx="2774424" cy="1671121"/>
          </a:xfrm>
        </p:grpSpPr>
        <p:sp>
          <p:nvSpPr>
            <p:cNvPr id="80" name="テキスト ボックス 79">
              <a:extLst>
                <a:ext uri="{FF2B5EF4-FFF2-40B4-BE49-F238E27FC236}">
                  <a16:creationId xmlns:a16="http://schemas.microsoft.com/office/drawing/2014/main" id="{1DC05816-D624-4686-8F9C-8B9BCBA41660}"/>
                </a:ext>
              </a:extLst>
            </p:cNvPr>
            <p:cNvSpPr txBox="1"/>
            <p:nvPr/>
          </p:nvSpPr>
          <p:spPr>
            <a:xfrm>
              <a:off x="6127831" y="1830084"/>
              <a:ext cx="2772000" cy="277200"/>
            </a:xfrm>
            <a:prstGeom prst="rect">
              <a:avLst/>
            </a:prstGeom>
            <a:solidFill>
              <a:srgbClr val="002060"/>
            </a:solidFill>
          </p:spPr>
          <p:txBody>
            <a:bodyPr wrap="square" rtlCol="0" anchor="ctr">
              <a:noAutofit/>
            </a:bodyPr>
            <a:lstStyle/>
            <a:p>
              <a:pPr defTabSz="457200">
                <a:defRPr/>
              </a:pPr>
              <a:r>
                <a:rPr lang="en-US" altLang="ja-JP" sz="900" b="1" dirty="0">
                  <a:solidFill>
                    <a:schemeClr val="bg1"/>
                  </a:solidFill>
                  <a:latin typeface="メイリオ" panose="020B0604030504040204" pitchFamily="50" charset="-128"/>
                  <a:ea typeface="メイリオ" panose="020B0604030504040204" pitchFamily="50" charset="-128"/>
                </a:rPr>
                <a:t>3 </a:t>
              </a:r>
              <a:r>
                <a:rPr lang="ja-JP" altLang="en-US" sz="900" b="1" dirty="0">
                  <a:solidFill>
                    <a:schemeClr val="bg1"/>
                  </a:solidFill>
                  <a:latin typeface="メイリオ" panose="020B0604030504040204" pitchFamily="50" charset="-128"/>
                  <a:ea typeface="メイリオ" panose="020B0604030504040204" pitchFamily="50" charset="-128"/>
                </a:rPr>
                <a:t>）スマートモビリティの推進</a:t>
              </a:r>
            </a:p>
          </p:txBody>
        </p:sp>
        <p:sp>
          <p:nvSpPr>
            <p:cNvPr id="81" name="テキスト ボックス 80">
              <a:extLst>
                <a:ext uri="{FF2B5EF4-FFF2-40B4-BE49-F238E27FC236}">
                  <a16:creationId xmlns:a16="http://schemas.microsoft.com/office/drawing/2014/main" id="{AC73CCE7-F1B1-4D35-9BF8-54E98246D024}"/>
                </a:ext>
              </a:extLst>
            </p:cNvPr>
            <p:cNvSpPr txBox="1"/>
            <p:nvPr/>
          </p:nvSpPr>
          <p:spPr>
            <a:xfrm>
              <a:off x="6125407" y="2093127"/>
              <a:ext cx="2774424" cy="1408078"/>
            </a:xfrm>
            <a:prstGeom prst="rect">
              <a:avLst/>
            </a:prstGeom>
            <a:noFill/>
          </p:spPr>
          <p:txBody>
            <a:bodyPr wrap="square" lIns="36000" rIns="36000" rtlCol="0">
              <a:spAutoFit/>
            </a:bodyPr>
            <a:lstStyle/>
            <a:p>
              <a:pPr lvl="0">
                <a:lnSpc>
                  <a:spcPct val="150000"/>
                </a:lnSpc>
                <a:defRPr/>
              </a:pPr>
              <a:r>
                <a:rPr lang="ja-JP" altLang="en-US" sz="900" dirty="0">
                  <a:latin typeface="Meiryo UI" panose="020B0604030504040204" pitchFamily="50" charset="-128"/>
                  <a:ea typeface="Meiryo UI" panose="020B0604030504040204" pitchFamily="50" charset="-128"/>
                </a:rPr>
                <a:t>高齢化の進展等による、交通弱者や運転免許の自主返納の増加、路線バス等が赤字化により減便・廃止することなどから今後ますます深刻化するラストワンマイル問題に代表される移動課題の解消に向け、</a:t>
              </a:r>
              <a:r>
                <a:rPr lang="en-US" altLang="ja-JP" sz="900" dirty="0">
                  <a:latin typeface="Meiryo UI" panose="020B0604030504040204" pitchFamily="50" charset="-128"/>
                  <a:ea typeface="Meiryo UI" panose="020B0604030504040204" pitchFamily="50" charset="-128"/>
                </a:rPr>
                <a:t>AI</a:t>
              </a:r>
              <a:r>
                <a:rPr lang="ja-JP" altLang="en-US" sz="900" dirty="0">
                  <a:latin typeface="Meiryo UI" panose="020B0604030504040204" pitchFamily="50" charset="-128"/>
                  <a:ea typeface="Meiryo UI" panose="020B0604030504040204" pitchFamily="50" charset="-128"/>
                </a:rPr>
                <a:t>オンデマンド交通の導入促進を中心に、引き続きスマートモビリティを推進。</a:t>
              </a:r>
            </a:p>
            <a:p>
              <a:pPr marL="171450" indent="-171450">
                <a:buFont typeface="Arial" panose="020B0604020202020204" pitchFamily="34" charset="0"/>
                <a:buChar char="•"/>
                <a:defRPr/>
              </a:pPr>
              <a:endParaRPr lang="ja-JP" altLang="en-US" sz="9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defRPr/>
              </a:pPr>
              <a:endParaRPr lang="ja-JP" altLang="en-US" sz="900" dirty="0">
                <a:latin typeface="+mn-ea"/>
              </a:endParaRPr>
            </a:p>
          </p:txBody>
        </p:sp>
      </p:grpSp>
      <p:grpSp>
        <p:nvGrpSpPr>
          <p:cNvPr id="8" name="グループ化 7"/>
          <p:cNvGrpSpPr/>
          <p:nvPr/>
        </p:nvGrpSpPr>
        <p:grpSpPr>
          <a:xfrm>
            <a:off x="264974" y="3937075"/>
            <a:ext cx="2834801" cy="1408549"/>
            <a:chOff x="264974" y="3969059"/>
            <a:chExt cx="2834801" cy="1408549"/>
          </a:xfrm>
        </p:grpSpPr>
        <p:sp>
          <p:nvSpPr>
            <p:cNvPr id="83" name="テキスト ボックス 82">
              <a:extLst>
                <a:ext uri="{FF2B5EF4-FFF2-40B4-BE49-F238E27FC236}">
                  <a16:creationId xmlns:a16="http://schemas.microsoft.com/office/drawing/2014/main" id="{F96AE620-6508-4D24-BEFA-2574F8D5F944}"/>
                </a:ext>
              </a:extLst>
            </p:cNvPr>
            <p:cNvSpPr txBox="1"/>
            <p:nvPr/>
          </p:nvSpPr>
          <p:spPr>
            <a:xfrm>
              <a:off x="264974" y="3969059"/>
              <a:ext cx="2772000" cy="277469"/>
            </a:xfrm>
            <a:prstGeom prst="rect">
              <a:avLst/>
            </a:prstGeom>
            <a:solidFill>
              <a:srgbClr val="002060"/>
            </a:solidFill>
          </p:spPr>
          <p:txBody>
            <a:bodyPr wrap="none" rtlCol="0" anchor="ctr">
              <a:noAutofit/>
            </a:bodyPr>
            <a:lstStyle/>
            <a:p>
              <a:pPr defTabSz="457200">
                <a:defRPr/>
              </a:pPr>
              <a:r>
                <a:rPr lang="en-US" altLang="ja-JP" sz="900" b="1" dirty="0">
                  <a:solidFill>
                    <a:prstClr val="white"/>
                  </a:solidFill>
                  <a:latin typeface="メイリオ" panose="020B0604030504040204" pitchFamily="50" charset="-128"/>
                  <a:ea typeface="メイリオ" panose="020B0604030504040204" pitchFamily="50" charset="-128"/>
                </a:rPr>
                <a:t>4 </a:t>
              </a:r>
              <a:r>
                <a:rPr lang="ja-JP" altLang="en-US" sz="900" b="1" dirty="0">
                  <a:solidFill>
                    <a:prstClr val="white"/>
                  </a:solidFill>
                  <a:latin typeface="メイリオ" panose="020B0604030504040204" pitchFamily="50" charset="-128"/>
                  <a:ea typeface="メイリオ" panose="020B0604030504040204" pitchFamily="50" charset="-128"/>
                </a:rPr>
                <a:t>）</a:t>
              </a:r>
              <a:r>
                <a:rPr lang="ja-JP" altLang="en-US" sz="900" b="1" dirty="0">
                  <a:solidFill>
                    <a:schemeClr val="bg1"/>
                  </a:solidFill>
                  <a:latin typeface="メイリオ" panose="020B0604030504040204" pitchFamily="50" charset="-128"/>
                  <a:ea typeface="メイリオ" panose="020B0604030504040204" pitchFamily="50" charset="-128"/>
                </a:rPr>
                <a:t>大阪</a:t>
              </a:r>
              <a:r>
                <a:rPr lang="ja-JP" altLang="en-US" sz="900" b="1" dirty="0">
                  <a:solidFill>
                    <a:prstClr val="white"/>
                  </a:solidFill>
                  <a:latin typeface="メイリオ" panose="020B0604030504040204" pitchFamily="50" charset="-128"/>
                  <a:ea typeface="メイリオ" panose="020B0604030504040204" pitchFamily="50" charset="-128"/>
                </a:rPr>
                <a:t>広域データ連携基盤「</a:t>
              </a:r>
              <a:r>
                <a:rPr lang="en-US" altLang="ja-JP" sz="900" b="1" dirty="0">
                  <a:solidFill>
                    <a:prstClr val="white"/>
                  </a:solidFill>
                  <a:latin typeface="メイリオ" panose="020B0604030504040204" pitchFamily="50" charset="-128"/>
                  <a:ea typeface="メイリオ" panose="020B0604030504040204" pitchFamily="50" charset="-128"/>
                </a:rPr>
                <a:t>ORDEN</a:t>
              </a:r>
              <a:r>
                <a:rPr lang="en-US" altLang="ja-JP" sz="900" baseline="30000" dirty="0">
                  <a:latin typeface="メイリオ" panose="020B0604030504040204" pitchFamily="50" charset="-128"/>
                  <a:ea typeface="メイリオ" panose="020B0604030504040204" pitchFamily="50" charset="-128"/>
                </a:rPr>
                <a:t> </a:t>
              </a:r>
              <a:r>
                <a:rPr lang="en-US" altLang="ja-JP" sz="900" baseline="30000" dirty="0">
                  <a:solidFill>
                    <a:schemeClr val="bg1"/>
                  </a:solidFill>
                  <a:latin typeface="メイリオ" panose="020B0604030504040204" pitchFamily="50" charset="-128"/>
                  <a:ea typeface="メイリオ" panose="020B0604030504040204" pitchFamily="50" charset="-128"/>
                </a:rPr>
                <a:t>*4</a:t>
              </a:r>
              <a:r>
                <a:rPr lang="ja-JP" altLang="en-US" sz="900" b="1" dirty="0">
                  <a:solidFill>
                    <a:prstClr val="white"/>
                  </a:solidFill>
                  <a:latin typeface="メイリオ" panose="020B0604030504040204" pitchFamily="50" charset="-128"/>
                  <a:ea typeface="メイリオ" panose="020B0604030504040204" pitchFamily="50" charset="-128"/>
                </a:rPr>
                <a:t>」</a:t>
              </a:r>
              <a:endParaRPr lang="en-US" altLang="ja-JP" sz="900" b="1" dirty="0">
                <a:solidFill>
                  <a:prstClr val="white"/>
                </a:solidFill>
                <a:latin typeface="メイリオ" panose="020B0604030504040204" pitchFamily="50" charset="-128"/>
                <a:ea typeface="メイリオ" panose="020B0604030504040204" pitchFamily="50" charset="-128"/>
              </a:endParaRPr>
            </a:p>
          </p:txBody>
        </p:sp>
        <p:sp>
          <p:nvSpPr>
            <p:cNvPr id="86" name="テキスト ボックス 85">
              <a:extLst>
                <a:ext uri="{FF2B5EF4-FFF2-40B4-BE49-F238E27FC236}">
                  <a16:creationId xmlns:a16="http://schemas.microsoft.com/office/drawing/2014/main" id="{257C91D9-5DC6-4535-BF7B-D3889DC46B80}"/>
                </a:ext>
              </a:extLst>
            </p:cNvPr>
            <p:cNvSpPr txBox="1"/>
            <p:nvPr/>
          </p:nvSpPr>
          <p:spPr>
            <a:xfrm>
              <a:off x="291775" y="4246529"/>
              <a:ext cx="2808000" cy="1131079"/>
            </a:xfrm>
            <a:prstGeom prst="rect">
              <a:avLst/>
            </a:prstGeom>
            <a:noFill/>
          </p:spPr>
          <p:txBody>
            <a:bodyPr wrap="square" rtlCol="0">
              <a:spAutoFit/>
            </a:bodyPr>
            <a:lstStyle/>
            <a:p>
              <a:pPr marL="85725" fontAlgn="t">
                <a:lnSpc>
                  <a:spcPct val="150000"/>
                </a:lnSpc>
                <a:defRPr/>
              </a:pPr>
              <a:r>
                <a:rPr lang="ja-JP" altLang="en-US" sz="900" dirty="0">
                  <a:solidFill>
                    <a:prstClr val="black"/>
                  </a:solidFill>
                  <a:latin typeface="Meiryo UI" panose="020B0604030504040204" pitchFamily="50" charset="-128"/>
                  <a:ea typeface="Meiryo UI" panose="020B0604030504040204" pitchFamily="50" charset="-128"/>
                </a:rPr>
                <a:t>行政データや民間データも含めたデータ流通の促進を図り、スマートシティのサービスが横展開して、府域全体に広がっていくようなインフラを構築。同時にデータ流通に係るルール整備やデータの流通が公正に行われることを管理するための体制も整備。</a:t>
              </a:r>
            </a:p>
          </p:txBody>
        </p:sp>
      </p:grpSp>
      <p:sp>
        <p:nvSpPr>
          <p:cNvPr id="93" name="テキスト ボックス 92">
            <a:extLst>
              <a:ext uri="{FF2B5EF4-FFF2-40B4-BE49-F238E27FC236}">
                <a16:creationId xmlns:a16="http://schemas.microsoft.com/office/drawing/2014/main" id="{6D0A5011-19EA-49FE-A01A-E719A05FA5A4}"/>
              </a:ext>
            </a:extLst>
          </p:cNvPr>
          <p:cNvSpPr txBox="1"/>
          <p:nvPr/>
        </p:nvSpPr>
        <p:spPr>
          <a:xfrm>
            <a:off x="3196770" y="3937075"/>
            <a:ext cx="5708577" cy="277200"/>
          </a:xfrm>
          <a:prstGeom prst="rect">
            <a:avLst/>
          </a:prstGeom>
          <a:solidFill>
            <a:srgbClr val="002060"/>
          </a:solidFill>
        </p:spPr>
        <p:txBody>
          <a:bodyPr wrap="square" rtlCol="0">
            <a:noAutofit/>
          </a:bodyPr>
          <a:lstStyle/>
          <a:p>
            <a:pPr defTabSz="457200">
              <a:defRPr/>
            </a:pPr>
            <a:r>
              <a:rPr lang="en-US" altLang="ja-JP" sz="900" b="1" dirty="0">
                <a:solidFill>
                  <a:prstClr val="white"/>
                </a:solidFill>
                <a:latin typeface="Meiryo UI"/>
                <a:ea typeface="Meiryo UI"/>
              </a:rPr>
              <a:t>5 </a:t>
            </a:r>
            <a:r>
              <a:rPr lang="ja-JP" altLang="en-US" sz="900" b="1" dirty="0">
                <a:solidFill>
                  <a:prstClr val="white"/>
                </a:solidFill>
                <a:latin typeface="Meiryo UI"/>
                <a:ea typeface="Meiryo UI"/>
              </a:rPr>
              <a:t>）</a:t>
            </a:r>
            <a:r>
              <a:rPr lang="en-US" altLang="ja-JP" sz="900" b="1" dirty="0">
                <a:solidFill>
                  <a:prstClr val="white"/>
                </a:solidFill>
                <a:latin typeface="Meiryo UI"/>
                <a:ea typeface="Meiryo UI"/>
              </a:rPr>
              <a:t>DX</a:t>
            </a:r>
            <a:r>
              <a:rPr lang="en-US" altLang="ja-JP" sz="900" baseline="30000" dirty="0">
                <a:solidFill>
                  <a:prstClr val="black"/>
                </a:solidFill>
                <a:latin typeface="Meiryo UI" panose="020B0604030504040204" pitchFamily="50" charset="-128"/>
                <a:ea typeface="Meiryo UI" panose="020B0604030504040204" pitchFamily="50" charset="-128"/>
              </a:rPr>
              <a:t> </a:t>
            </a:r>
            <a:r>
              <a:rPr lang="en-US" altLang="ja-JP" sz="900" baseline="30000" dirty="0">
                <a:solidFill>
                  <a:schemeClr val="bg1"/>
                </a:solidFill>
                <a:latin typeface="Meiryo UI" panose="020B0604030504040204" pitchFamily="50" charset="-128"/>
                <a:ea typeface="Meiryo UI" panose="020B0604030504040204" pitchFamily="50" charset="-128"/>
              </a:rPr>
              <a:t>*2</a:t>
            </a:r>
            <a:r>
              <a:rPr lang="ja-JP" altLang="en-US" sz="900" b="1" dirty="0">
                <a:solidFill>
                  <a:prstClr val="white"/>
                </a:solidFill>
                <a:latin typeface="Meiryo UI"/>
                <a:ea typeface="Meiryo UI"/>
              </a:rPr>
              <a:t>イニシアティブ</a:t>
            </a:r>
          </a:p>
        </p:txBody>
      </p:sp>
      <p:sp>
        <p:nvSpPr>
          <p:cNvPr id="95" name="テキスト ボックス 94">
            <a:extLst>
              <a:ext uri="{FF2B5EF4-FFF2-40B4-BE49-F238E27FC236}">
                <a16:creationId xmlns:a16="http://schemas.microsoft.com/office/drawing/2014/main" id="{E0923E6F-6B49-466C-8C88-0C1011A02C50}"/>
              </a:ext>
            </a:extLst>
          </p:cNvPr>
          <p:cNvSpPr txBox="1"/>
          <p:nvPr/>
        </p:nvSpPr>
        <p:spPr>
          <a:xfrm>
            <a:off x="3194920" y="4972193"/>
            <a:ext cx="2772000" cy="277200"/>
          </a:xfrm>
          <a:prstGeom prst="rect">
            <a:avLst/>
          </a:prstGeom>
          <a:solidFill>
            <a:schemeClr val="accent5">
              <a:lumMod val="75000"/>
            </a:schemeClr>
          </a:solidFill>
        </p:spPr>
        <p:txBody>
          <a:bodyPr wrap="square" lIns="36000" rIns="36000" rtlCol="0">
            <a:noAutofit/>
          </a:bodyPr>
          <a:lstStyle/>
          <a:p>
            <a:pPr defTabSz="457200">
              <a:defRPr/>
            </a:pPr>
            <a:r>
              <a:rPr lang="ja-JP" altLang="en-US" sz="900" b="1" dirty="0">
                <a:solidFill>
                  <a:prstClr val="white"/>
                </a:solidFill>
                <a:latin typeface="Meiryo UI"/>
                <a:ea typeface="Meiryo UI"/>
              </a:rPr>
              <a:t>　◆市町村</a:t>
            </a:r>
            <a:r>
              <a:rPr lang="en-US" altLang="ja-JP" sz="900" b="1" dirty="0">
                <a:solidFill>
                  <a:prstClr val="white"/>
                </a:solidFill>
                <a:latin typeface="Meiryo UI"/>
                <a:ea typeface="Meiryo UI"/>
              </a:rPr>
              <a:t>DX</a:t>
            </a:r>
            <a:r>
              <a:rPr lang="ja-JP" altLang="en-US" sz="900" b="1" dirty="0">
                <a:solidFill>
                  <a:prstClr val="white"/>
                </a:solidFill>
                <a:latin typeface="Meiryo UI"/>
                <a:ea typeface="Meiryo UI"/>
              </a:rPr>
              <a:t>支援</a:t>
            </a:r>
          </a:p>
        </p:txBody>
      </p:sp>
      <p:sp>
        <p:nvSpPr>
          <p:cNvPr id="99" name="テキスト ボックス 98">
            <a:extLst>
              <a:ext uri="{FF2B5EF4-FFF2-40B4-BE49-F238E27FC236}">
                <a16:creationId xmlns:a16="http://schemas.microsoft.com/office/drawing/2014/main" id="{A48B32E5-DDB0-4410-99F3-09034B66CCF9}"/>
              </a:ext>
            </a:extLst>
          </p:cNvPr>
          <p:cNvSpPr txBox="1"/>
          <p:nvPr/>
        </p:nvSpPr>
        <p:spPr>
          <a:xfrm>
            <a:off x="6129199" y="4972187"/>
            <a:ext cx="2772000" cy="277200"/>
          </a:xfrm>
          <a:prstGeom prst="rect">
            <a:avLst/>
          </a:prstGeom>
          <a:solidFill>
            <a:schemeClr val="accent5">
              <a:lumMod val="75000"/>
            </a:schemeClr>
          </a:solidFill>
        </p:spPr>
        <p:txBody>
          <a:bodyPr wrap="square" lIns="36000" rIns="36000" rtlCol="0">
            <a:noAutofit/>
          </a:bodyPr>
          <a:lstStyle/>
          <a:p>
            <a:pPr defTabSz="457200">
              <a:defRPr/>
            </a:pPr>
            <a:r>
              <a:rPr lang="ja-JP" altLang="en-US" sz="900" b="1" dirty="0">
                <a:solidFill>
                  <a:prstClr val="white"/>
                </a:solidFill>
                <a:latin typeface="Meiryo UI"/>
                <a:ea typeface="Meiryo UI"/>
              </a:rPr>
              <a:t>　◆府庁</a:t>
            </a:r>
            <a:r>
              <a:rPr lang="en-US" altLang="ja-JP" sz="900" b="1" dirty="0">
                <a:solidFill>
                  <a:prstClr val="white"/>
                </a:solidFill>
                <a:latin typeface="Meiryo UI"/>
                <a:ea typeface="Meiryo UI"/>
              </a:rPr>
              <a:t>DX</a:t>
            </a:r>
            <a:endParaRPr lang="ja-JP" altLang="en-US" sz="900" b="1" dirty="0">
              <a:solidFill>
                <a:prstClr val="white"/>
              </a:solidFill>
              <a:latin typeface="Meiryo UI"/>
              <a:ea typeface="Meiryo UI"/>
            </a:endParaRPr>
          </a:p>
        </p:txBody>
      </p:sp>
      <p:sp>
        <p:nvSpPr>
          <p:cNvPr id="33" name="テキスト ボックス 32">
            <a:extLst>
              <a:ext uri="{FF2B5EF4-FFF2-40B4-BE49-F238E27FC236}">
                <a16:creationId xmlns:a16="http://schemas.microsoft.com/office/drawing/2014/main" id="{F26D1D3C-2616-4153-9E42-3EB8C902D013}"/>
              </a:ext>
            </a:extLst>
          </p:cNvPr>
          <p:cNvSpPr txBox="1"/>
          <p:nvPr/>
        </p:nvSpPr>
        <p:spPr>
          <a:xfrm>
            <a:off x="147876" y="6309320"/>
            <a:ext cx="8284652" cy="526275"/>
          </a:xfrm>
          <a:prstGeom prst="rect">
            <a:avLst/>
          </a:prstGeom>
          <a:noFill/>
          <a:ln>
            <a:noFill/>
          </a:ln>
        </p:spPr>
        <p:txBody>
          <a:bodyPr wrap="squar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新たな価値を創造することを目的に、デジタル技術の駆使によって既存の枠組みを変化させること。（再掲）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(*4)『Osaka Regional Data Exchange Network』</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の頭文字。（再掲）</a:t>
            </a: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を活用し、市民・企業・技術者等が連携参加して解決していく仕組み。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3194920" y="5263538"/>
            <a:ext cx="2772000" cy="10595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36000" rIns="36000" rtlCol="0">
            <a:noAutofit/>
          </a:bodyPr>
          <a:lstStyle/>
          <a:p>
            <a:pPr lvl="0">
              <a:lnSpc>
                <a:spcPct val="150000"/>
              </a:lnSpc>
              <a:defRPr/>
            </a:pPr>
            <a:r>
              <a:rPr lang="ja-JP" altLang="en-US" sz="900" dirty="0">
                <a:solidFill>
                  <a:schemeClr val="tx1"/>
                </a:solidFill>
                <a:latin typeface="Meiryo UI" panose="020B0604030504040204" pitchFamily="50" charset="-128"/>
                <a:ea typeface="Meiryo UI" panose="020B0604030504040204" pitchFamily="50" charset="-128"/>
              </a:rPr>
              <a:t>市町村が行う新規性や先導性を有するモデル事業や複数企業と複数市町村のプロジェクトを支援。また、令和５年度より府域全体でのデジタル改革の加速化に向け、市町村が共同でデジタル人材を確保する取組みに対する支援を実施。</a:t>
            </a:r>
            <a:endParaRPr lang="en-US" altLang="ja-JP" sz="900" dirty="0">
              <a:solidFill>
                <a:schemeClr val="tx1"/>
              </a:solidFill>
              <a:latin typeface="Meiryo UI" panose="020B0604030504040204" pitchFamily="50" charset="-128"/>
              <a:ea typeface="Meiryo UI" panose="020B0604030504040204" pitchFamily="50" charset="-128"/>
            </a:endParaRPr>
          </a:p>
          <a:p>
            <a:endPar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6127588" y="5243362"/>
            <a:ext cx="2772243" cy="9759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36000" rIns="36000" rtlCol="0">
            <a:noAutofit/>
          </a:bodyPr>
          <a:lstStyle/>
          <a:p>
            <a:pPr>
              <a:lnSpc>
                <a:spcPct val="150000"/>
              </a:lnSpc>
            </a:pPr>
            <a:r>
              <a:rPr lang="ja-JP" altLang="en-US" sz="900" dirty="0">
                <a:solidFill>
                  <a:schemeClr val="tx1"/>
                </a:solidFill>
                <a:latin typeface="Meiryo UI" panose="020B0604030504040204" pitchFamily="50" charset="-128"/>
                <a:ea typeface="Meiryo UI" panose="020B0604030504040204" pitchFamily="50" charset="-128"/>
              </a:rPr>
              <a:t>住民サービスの向上と行政の業務効率化、さらには自治体経営の変革を実現するデジタル改革（</a:t>
            </a:r>
            <a:r>
              <a:rPr lang="en-US" altLang="ja-JP" sz="900" dirty="0">
                <a:solidFill>
                  <a:schemeClr val="tx1"/>
                </a:solidFill>
                <a:latin typeface="Meiryo UI" panose="020B0604030504040204" pitchFamily="50" charset="-128"/>
                <a:ea typeface="Meiryo UI" panose="020B0604030504040204" pitchFamily="50" charset="-128"/>
              </a:rPr>
              <a:t>DX</a:t>
            </a:r>
            <a:r>
              <a:rPr lang="ja-JP" altLang="en-US" sz="900" dirty="0">
                <a:solidFill>
                  <a:schemeClr val="tx1"/>
                </a:solidFill>
                <a:latin typeface="Meiryo UI" panose="020B0604030504040204" pitchFamily="50" charset="-128"/>
                <a:ea typeface="Meiryo UI" panose="020B0604030504040204" pitchFamily="50" charset="-128"/>
              </a:rPr>
              <a:t>）に向け、ハードウェアの集約・ソフトウェアの見直しによる府庁システムの全体最適化の実践・具現化等を実施。</a:t>
            </a:r>
          </a:p>
        </p:txBody>
      </p:sp>
      <p:sp>
        <p:nvSpPr>
          <p:cNvPr id="34" name="テキスト ボックス 33">
            <a:extLst>
              <a:ext uri="{FF2B5EF4-FFF2-40B4-BE49-F238E27FC236}">
                <a16:creationId xmlns:a16="http://schemas.microsoft.com/office/drawing/2014/main" id="{D8A42644-F4F1-4400-996E-2BB94DA757E8}"/>
              </a:ext>
            </a:extLst>
          </p:cNvPr>
          <p:cNvSpPr txBox="1"/>
          <p:nvPr/>
        </p:nvSpPr>
        <p:spPr>
          <a:xfrm>
            <a:off x="3194920" y="4210793"/>
            <a:ext cx="5708448" cy="686535"/>
          </a:xfrm>
          <a:prstGeom prst="rect">
            <a:avLst/>
          </a:prstGeom>
          <a:noFill/>
        </p:spPr>
        <p:txBody>
          <a:bodyPr wrap="square" lIns="36000" rIns="36000" rtlCol="0">
            <a:spAutoFit/>
          </a:bodyPr>
          <a:lstStyle/>
          <a:p>
            <a:pPr>
              <a:lnSpc>
                <a:spcPct val="150000"/>
              </a:lnSpc>
              <a:defRPr/>
            </a:pPr>
            <a:r>
              <a:rPr lang="ja-JP" altLang="en-US" sz="900" dirty="0">
                <a:latin typeface="Meiryo UI" panose="020B0604030504040204" pitchFamily="50" charset="-128"/>
                <a:ea typeface="Meiryo UI" panose="020B0604030504040204" pitchFamily="50" charset="-128"/>
              </a:rPr>
              <a:t>少子高齢化が進み、社会課題が多様化する中、住民の</a:t>
            </a:r>
            <a:r>
              <a:rPr lang="en-US" altLang="ja-JP" sz="900" dirty="0" err="1">
                <a:latin typeface="Meiryo UI" panose="020B0604030504040204" pitchFamily="50" charset="-128"/>
                <a:ea typeface="Meiryo UI" panose="020B0604030504040204" pitchFamily="50" charset="-128"/>
              </a:rPr>
              <a:t>QoL</a:t>
            </a:r>
            <a:r>
              <a:rPr lang="ja-JP" altLang="en-US" sz="900" dirty="0">
                <a:latin typeface="Meiryo UI" panose="020B0604030504040204" pitchFamily="50" charset="-128"/>
                <a:ea typeface="Meiryo UI" panose="020B0604030504040204" pitchFamily="50" charset="-128"/>
              </a:rPr>
              <a:t>向上のためには、デジタル技術を最大限に活かす必要がある。「大阪</a:t>
            </a:r>
            <a:r>
              <a:rPr lang="en-US" altLang="ja-JP" sz="900" dirty="0">
                <a:latin typeface="Meiryo UI" panose="020B0604030504040204" pitchFamily="50" charset="-128"/>
                <a:ea typeface="Meiryo UI" panose="020B0604030504040204" pitchFamily="50" charset="-128"/>
              </a:rPr>
              <a:t>DX</a:t>
            </a:r>
            <a:r>
              <a:rPr lang="ja-JP" altLang="en-US" sz="900" dirty="0">
                <a:latin typeface="Meiryo UI" panose="020B0604030504040204" pitchFamily="50" charset="-128"/>
                <a:ea typeface="Meiryo UI" panose="020B0604030504040204" pitchFamily="50" charset="-128"/>
              </a:rPr>
              <a:t>イニシアティブ」（</a:t>
            </a:r>
            <a:r>
              <a:rPr lang="en-US" altLang="ja-JP" sz="900" dirty="0">
                <a:latin typeface="Meiryo UI" panose="020B0604030504040204" pitchFamily="50" charset="-128"/>
                <a:ea typeface="Meiryo UI" panose="020B0604030504040204" pitchFamily="50" charset="-128"/>
              </a:rPr>
              <a:t>R4.4</a:t>
            </a:r>
            <a:r>
              <a:rPr lang="ja-JP" altLang="en-US" sz="900" dirty="0">
                <a:latin typeface="Meiryo UI" panose="020B0604030504040204" pitchFamily="50" charset="-128"/>
                <a:ea typeface="Meiryo UI" panose="020B0604030504040204" pitchFamily="50" charset="-128"/>
              </a:rPr>
              <a:t>設置）において、 「デジタルサービス」 「府庁</a:t>
            </a:r>
            <a:r>
              <a:rPr lang="en-US" altLang="ja-JP" sz="900" dirty="0">
                <a:latin typeface="Meiryo UI" panose="020B0604030504040204" pitchFamily="50" charset="-128"/>
                <a:ea typeface="Meiryo UI" panose="020B0604030504040204" pitchFamily="50" charset="-128"/>
              </a:rPr>
              <a:t>DX</a:t>
            </a:r>
            <a:r>
              <a:rPr lang="ja-JP" altLang="en-US" sz="900" dirty="0">
                <a:latin typeface="Meiryo UI" panose="020B0604030504040204" pitchFamily="50" charset="-128"/>
                <a:ea typeface="Meiryo UI" panose="020B0604030504040204" pitchFamily="50" charset="-128"/>
              </a:rPr>
              <a:t>」「市町村</a:t>
            </a:r>
            <a:r>
              <a:rPr lang="en-US" altLang="ja-JP" sz="900" dirty="0">
                <a:latin typeface="Meiryo UI" panose="020B0604030504040204" pitchFamily="50" charset="-128"/>
                <a:ea typeface="Meiryo UI" panose="020B0604030504040204" pitchFamily="50" charset="-128"/>
              </a:rPr>
              <a:t>DX</a:t>
            </a:r>
            <a:r>
              <a:rPr lang="ja-JP" altLang="en-US" sz="900" dirty="0">
                <a:latin typeface="Meiryo UI" panose="020B0604030504040204" pitchFamily="50" charset="-128"/>
                <a:ea typeface="Meiryo UI" panose="020B0604030504040204" pitchFamily="50" charset="-128"/>
              </a:rPr>
              <a:t>」「制度・あり方」の４つの分野で、大阪のデジタル改革を推進。</a:t>
            </a:r>
            <a:endParaRPr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0130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368660"/>
            <a:ext cx="8839822" cy="594066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◆データの利活用の</a:t>
            </a:r>
            <a:r>
              <a:rPr lang="ja-JP" altLang="en-US" sz="1600" b="1" spc="-4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推進①</a:t>
            </a:r>
            <a:endParaRPr lang="en-US" altLang="ja-JP"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601"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8" name="正方形/長方形 27"/>
          <p:cNvSpPr/>
          <p:nvPr/>
        </p:nvSpPr>
        <p:spPr>
          <a:xfrm>
            <a:off x="8432528" y="650904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8</a:t>
            </a:r>
            <a:endParaRPr lang="ja-JP" altLang="en-US" dirty="0">
              <a:solidFill>
                <a:prstClr val="black"/>
              </a:solidFill>
              <a:latin typeface="Calibri"/>
              <a:ea typeface="ＭＳ Ｐゴシック" panose="020B0600070205080204" pitchFamily="50" charset="-128"/>
            </a:endParaRPr>
          </a:p>
        </p:txBody>
      </p:sp>
      <p:sp>
        <p:nvSpPr>
          <p:cNvPr id="29" name="テキスト ボックス 28">
            <a:extLst>
              <a:ext uri="{FF2B5EF4-FFF2-40B4-BE49-F238E27FC236}">
                <a16:creationId xmlns:a16="http://schemas.microsoft.com/office/drawing/2014/main" id="{EA6FC1E6-D496-496C-9584-F3A29CDCE619}"/>
              </a:ext>
            </a:extLst>
          </p:cNvPr>
          <p:cNvSpPr txBox="1"/>
          <p:nvPr/>
        </p:nvSpPr>
        <p:spPr>
          <a:xfrm>
            <a:off x="194408" y="6353721"/>
            <a:ext cx="8284652" cy="547771"/>
          </a:xfrm>
          <a:prstGeom prst="rect">
            <a:avLst/>
          </a:prstGeom>
          <a:noFill/>
          <a:ln>
            <a:noFill/>
          </a:ln>
        </p:spPr>
        <p:txBody>
          <a:bodyPr wrap="squar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国、地方公共団体及び事業者が保有する官民データのうち、国民誰もがインターネット等を通じて容易に利用（加工、編集、再配布等）できるよう、①営利目的、非営利目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的を問わず二次利用可能なルールが適用されたもの、②機械判読に適したもの、③無償で利用できるもの、のいずれの項目にも該当する形で公開されたデータ。</a:t>
            </a:r>
            <a:r>
              <a:rPr lang="ja-JP" altLang="en-US" sz="800" dirty="0">
                <a:latin typeface="メイリオ" panose="020B0604030504040204" pitchFamily="50" charset="-128"/>
                <a:ea typeface="メイリオ" panose="020B0604030504040204" pitchFamily="50" charset="-128"/>
              </a:rPr>
              <a:t> （再掲）</a:t>
            </a:r>
            <a:endParaRPr lang="en-US" altLang="ja-JP" sz="800" dirty="0">
              <a:latin typeface="メイリオ" panose="020B0604030504040204" pitchFamily="50" charset="-128"/>
              <a:ea typeface="メイリオ" panose="020B0604030504040204" pitchFamily="50" charset="-128"/>
            </a:endParaRPr>
          </a:p>
          <a:p>
            <a:pPr>
              <a:defRPr/>
            </a:pPr>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複数の情報源からデータを集め、概要をまとめて一覧表示する機能や画面、ソフトウェアのこと。原義は自動車などの「計器盤」。</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348390" y="1043735"/>
            <a:ext cx="8319066" cy="869469"/>
          </a:xfrm>
          <a:prstGeom prst="rect">
            <a:avLst/>
          </a:prstGeom>
          <a:noFill/>
        </p:spPr>
        <p:txBody>
          <a:bodyPr wrap="square" rtlCol="0">
            <a:spAutoFit/>
          </a:bodyPr>
          <a:lstStyle/>
          <a:p>
            <a:pPr marL="171450" lvl="0" indent="-85725">
              <a:buFont typeface="Arial" panose="020B0604020202020204" pitchFamily="34" charset="0"/>
              <a:buChar char="•"/>
              <a:defRPr/>
            </a:pPr>
            <a:r>
              <a:rPr lang="ja-JP" altLang="en-US" sz="1200" dirty="0">
                <a:solidFill>
                  <a:prstClr val="black"/>
                </a:solidFill>
                <a:latin typeface="メイリオ" panose="020B0604030504040204" pitchFamily="50" charset="-128"/>
                <a:ea typeface="メイリオ" panose="020B0604030504040204" pitchFamily="50" charset="-128"/>
              </a:rPr>
              <a:t>大阪府が所有する統計、防犯・防災、地理及び暮らしに</a:t>
            </a:r>
            <a:r>
              <a:rPr lang="ja-JP" altLang="en-US" sz="1200" dirty="0">
                <a:latin typeface="メイリオ" panose="020B0604030504040204" pitchFamily="50" charset="-128"/>
                <a:ea typeface="メイリオ" panose="020B0604030504040204" pitchFamily="50" charset="-128"/>
              </a:rPr>
              <a:t>関わる各種データについて、府民や事業者が加工、配布等も含めて利用できるよう、オープンデータカタログサイトにて提供。（</a:t>
            </a:r>
            <a:r>
              <a:rPr lang="en-US" altLang="ja-JP" sz="1200" dirty="0">
                <a:latin typeface="メイリオ" panose="020B0604030504040204" pitchFamily="50" charset="-128"/>
                <a:ea typeface="メイリオ" panose="020B0604030504040204" pitchFamily="50" charset="-128"/>
              </a:rPr>
              <a:t>R3.2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pPr marL="85725" lvl="0">
              <a:lnSpc>
                <a:spcPts val="300"/>
              </a:lnSpc>
              <a:defRPr/>
            </a:pPr>
            <a:endParaRPr lang="en-US" altLang="ja-JP" sz="1200" dirty="0">
              <a:latin typeface="メイリオ" panose="020B0604030504040204" pitchFamily="50" charset="-128"/>
              <a:ea typeface="メイリオ" panose="020B0604030504040204" pitchFamily="50" charset="-128"/>
            </a:endParaRPr>
          </a:p>
          <a:p>
            <a:pPr marL="171450" lvl="0" indent="-85725">
              <a:buFont typeface="Arial" panose="020B0604020202020204" pitchFamily="34" charset="0"/>
              <a:buChar char="•"/>
              <a:defRPr/>
            </a:pPr>
            <a:r>
              <a:rPr lang="ja-JP" altLang="en-US" sz="1200" dirty="0">
                <a:latin typeface="メイリオ" panose="020B0604030504040204" pitchFamily="50" charset="-128"/>
                <a:ea typeface="メイリオ" panose="020B0604030504040204" pitchFamily="50" charset="-128"/>
              </a:rPr>
              <a:t>また</a:t>
            </a:r>
            <a:r>
              <a:rPr lang="ja-JP" altLang="en-US" sz="1200" dirty="0" smtClean="0">
                <a:latin typeface="メイリオ" panose="020B0604030504040204" pitchFamily="50" charset="-128"/>
                <a:ea typeface="メイリオ" panose="020B0604030504040204" pitchFamily="50" charset="-128"/>
              </a:rPr>
              <a:t>、オープンデータ</a:t>
            </a:r>
            <a:r>
              <a:rPr lang="ja-JP" altLang="en-US" sz="1200" dirty="0">
                <a:latin typeface="メイリオ" panose="020B0604030504040204" pitchFamily="50" charset="-128"/>
                <a:ea typeface="メイリオ" panose="020B0604030504040204" pitchFamily="50" charset="-128"/>
              </a:rPr>
              <a:t>等を「見つけやすく、</a:t>
            </a:r>
            <a:r>
              <a:rPr lang="ja-JP" altLang="en-US" sz="1200" dirty="0" smtClean="0">
                <a:latin typeface="メイリオ" panose="020B0604030504040204" pitchFamily="50" charset="-128"/>
                <a:ea typeface="メイリオ" panose="020B0604030504040204" pitchFamily="50" charset="-128"/>
              </a:rPr>
              <a:t>わかりやすく</a:t>
            </a:r>
            <a:r>
              <a:rPr lang="ja-JP" altLang="en-US" sz="1200" dirty="0">
                <a:latin typeface="メイリオ" panose="020B0604030504040204" pitchFamily="50" charset="-128"/>
                <a:ea typeface="メイリオ" panose="020B0604030504040204" pitchFamily="50" charset="-128"/>
              </a:rPr>
              <a:t>、使いやすく</a:t>
            </a:r>
            <a:r>
              <a:rPr lang="ja-JP" altLang="en-US" sz="1200" dirty="0" smtClean="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するため</a:t>
            </a:r>
            <a:r>
              <a:rPr lang="ja-JP" altLang="en-US" sz="1200" dirty="0" smtClean="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デジタルマップや</a:t>
            </a:r>
            <a:r>
              <a:rPr lang="ja-JP" altLang="en-US" sz="1200" dirty="0" smtClean="0">
                <a:latin typeface="メイリオ" panose="020B0604030504040204" pitchFamily="50" charset="-128"/>
                <a:ea typeface="メイリオ" panose="020B0604030504040204" pitchFamily="50" charset="-128"/>
              </a:rPr>
              <a:t>ダッシュボード</a:t>
            </a:r>
            <a:r>
              <a:rPr lang="ja-JP" altLang="en-US" sz="1200" baseline="30000" dirty="0" smtClean="0">
                <a:latin typeface="メイリオ" panose="020B0604030504040204" pitchFamily="50" charset="-128"/>
                <a:ea typeface="メイリオ" panose="020B0604030504040204" pitchFamily="50" charset="-128"/>
              </a:rPr>
              <a:t>*</a:t>
            </a:r>
            <a:r>
              <a:rPr lang="en-US" altLang="ja-JP" sz="1200" baseline="30000" dirty="0">
                <a:latin typeface="メイリオ" panose="020B0604030504040204" pitchFamily="50" charset="-128"/>
                <a:ea typeface="メイリオ" panose="020B0604030504040204" pitchFamily="50" charset="-128"/>
              </a:rPr>
              <a:t>9</a:t>
            </a:r>
            <a:r>
              <a:rPr lang="ja-JP" altLang="en-US" sz="1200" dirty="0" err="1" smtClean="0">
                <a:latin typeface="メイリオ" panose="020B0604030504040204" pitchFamily="50" charset="-128"/>
                <a:ea typeface="メイリオ" panose="020B0604030504040204" pitchFamily="50" charset="-128"/>
              </a:rPr>
              <a:t>を提</a:t>
            </a:r>
            <a:r>
              <a:rPr lang="ja-JP" altLang="en-US" sz="1200" dirty="0" smtClean="0">
                <a:latin typeface="メイリオ" panose="020B0604030504040204" pitchFamily="50" charset="-128"/>
                <a:ea typeface="メイリオ" panose="020B0604030504040204" pitchFamily="50" charset="-128"/>
              </a:rPr>
              <a:t>供し、公民における行政データの活用を促進。</a:t>
            </a:r>
            <a:endParaRPr lang="ja-JP" altLang="en-US" sz="1200" dirty="0">
              <a:latin typeface="メイリオ" panose="020B0604030504040204" pitchFamily="50" charset="-128"/>
              <a:ea typeface="メイリオ" panose="020B0604030504040204" pitchFamily="50" charset="-128"/>
            </a:endParaRPr>
          </a:p>
        </p:txBody>
      </p:sp>
      <p:sp>
        <p:nvSpPr>
          <p:cNvPr id="48" name="テキスト ボックス 47"/>
          <p:cNvSpPr txBox="1"/>
          <p:nvPr/>
        </p:nvSpPr>
        <p:spPr>
          <a:xfrm>
            <a:off x="194408" y="773705"/>
            <a:ext cx="8562156"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オープンデータ</a:t>
            </a:r>
            <a:r>
              <a:rPr lang="ja-JP" altLang="en-US" sz="1400" b="1" baseline="30000" dirty="0">
                <a:latin typeface="メイリオ" panose="020B0604030504040204" pitchFamily="50" charset="-128"/>
                <a:ea typeface="メイリオ" panose="020B0604030504040204" pitchFamily="50" charset="-128"/>
              </a:rPr>
              <a:t>*</a:t>
            </a:r>
            <a:r>
              <a:rPr lang="en-US" altLang="ja-JP" sz="1400" b="1" baseline="30000" dirty="0">
                <a:latin typeface="メイリオ" panose="020B0604030504040204" pitchFamily="50" charset="-128"/>
                <a:ea typeface="メイリオ" panose="020B0604030504040204" pitchFamily="50" charset="-128"/>
              </a:rPr>
              <a:t>3</a:t>
            </a:r>
            <a:r>
              <a:rPr lang="ja-JP" altLang="en-US" sz="1400" b="1" dirty="0">
                <a:latin typeface="メイリオ" panose="020B0604030504040204" pitchFamily="50" charset="-128"/>
                <a:ea typeface="メイリオ" panose="020B0604030504040204" pitchFamily="50" charset="-128"/>
              </a:rPr>
              <a:t> </a:t>
            </a:r>
            <a:r>
              <a:rPr lang="en-US" altLang="ja-JP" sz="1400" b="1" dirty="0">
                <a:latin typeface="メイリオ" panose="020B0604030504040204" pitchFamily="50" charset="-128"/>
                <a:ea typeface="メイリオ" panose="020B0604030504040204" pitchFamily="50" charset="-128"/>
              </a:rPr>
              <a:t>》</a:t>
            </a:r>
            <a:r>
              <a:rPr lang="en-US" altLang="ja-JP" sz="1050" b="1" dirty="0">
                <a:latin typeface="メイリオ" panose="020B0604030504040204" pitchFamily="50" charset="-128"/>
                <a:ea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rPr>
              <a:t>スマートシティ戦略部 戦略推進室 戦略企画課</a:t>
            </a:r>
            <a:r>
              <a:rPr lang="en-US" altLang="ja-JP" sz="1050" b="1" dirty="0">
                <a:solidFill>
                  <a:prstClr val="black"/>
                </a:solidFill>
                <a:latin typeface="メイリオ" panose="020B0604030504040204" pitchFamily="50" charset="-128"/>
                <a:ea typeface="メイリオ" panose="020B0604030504040204" pitchFamily="50" charset="-128"/>
              </a:rPr>
              <a:t>】</a:t>
            </a:r>
          </a:p>
        </p:txBody>
      </p:sp>
      <p:pic>
        <p:nvPicPr>
          <p:cNvPr id="7" name="図 6"/>
          <p:cNvPicPr>
            <a:picLocks noChangeAspect="1"/>
          </p:cNvPicPr>
          <p:nvPr/>
        </p:nvPicPr>
        <p:blipFill>
          <a:blip r:embed="rId3"/>
          <a:stretch>
            <a:fillRect/>
          </a:stretch>
        </p:blipFill>
        <p:spPr>
          <a:xfrm>
            <a:off x="761417" y="2334996"/>
            <a:ext cx="1701848" cy="1277089"/>
          </a:xfrm>
          <a:prstGeom prst="rect">
            <a:avLst/>
          </a:prstGeom>
        </p:spPr>
      </p:pic>
      <p:sp>
        <p:nvSpPr>
          <p:cNvPr id="34" name="四角形吹き出し 33"/>
          <p:cNvSpPr/>
          <p:nvPr/>
        </p:nvSpPr>
        <p:spPr>
          <a:xfrm>
            <a:off x="1275816" y="3353927"/>
            <a:ext cx="1315964" cy="345103"/>
          </a:xfrm>
          <a:prstGeom prst="wedgeRectCallout">
            <a:avLst>
              <a:gd name="adj1" fmla="val -58791"/>
              <a:gd name="adj2" fmla="val -36497"/>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掲載データをカテゴリー分けし、検索を容易に</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pic>
        <p:nvPicPr>
          <p:cNvPr id="9" name="図 8"/>
          <p:cNvPicPr>
            <a:picLocks noChangeAspect="1"/>
          </p:cNvPicPr>
          <p:nvPr/>
        </p:nvPicPr>
        <p:blipFill>
          <a:blip r:embed="rId4"/>
          <a:stretch>
            <a:fillRect/>
          </a:stretch>
        </p:blipFill>
        <p:spPr>
          <a:xfrm>
            <a:off x="2762539" y="2351830"/>
            <a:ext cx="1312227" cy="1526133"/>
          </a:xfrm>
          <a:prstGeom prst="rect">
            <a:avLst/>
          </a:prstGeom>
        </p:spPr>
      </p:pic>
      <p:sp>
        <p:nvSpPr>
          <p:cNvPr id="31" name="四角形吹き出し 30"/>
          <p:cNvSpPr/>
          <p:nvPr/>
        </p:nvSpPr>
        <p:spPr>
          <a:xfrm>
            <a:off x="3304171" y="2155582"/>
            <a:ext cx="1080000" cy="225556"/>
          </a:xfrm>
          <a:prstGeom prst="wedgeRectCallout">
            <a:avLst>
              <a:gd name="adj1" fmla="val -32312"/>
              <a:gd name="adj2" fmla="val 85849"/>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掲載データを随時追加</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8E2E4F85-BBB9-1989-7B84-0B09D2E7CA50}"/>
              </a:ext>
            </a:extLst>
          </p:cNvPr>
          <p:cNvSpPr txBox="1"/>
          <p:nvPr/>
        </p:nvSpPr>
        <p:spPr>
          <a:xfrm>
            <a:off x="521550" y="3701917"/>
            <a:ext cx="2184629" cy="20286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掲載データ数：</a:t>
            </a:r>
            <a:r>
              <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52</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R4.12</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末時点</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 name="正方形/長方形 1"/>
          <p:cNvSpPr/>
          <p:nvPr/>
        </p:nvSpPr>
        <p:spPr>
          <a:xfrm>
            <a:off x="421541" y="2071105"/>
            <a:ext cx="4015445" cy="189260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2" name="角丸四角形 70">
            <a:extLst>
              <a:ext uri="{FF2B5EF4-FFF2-40B4-BE49-F238E27FC236}">
                <a16:creationId xmlns:a16="http://schemas.microsoft.com/office/drawing/2014/main" id="{EA2D24F1-C55F-41C7-9C00-981449B1CB98}"/>
              </a:ext>
            </a:extLst>
          </p:cNvPr>
          <p:cNvSpPr/>
          <p:nvPr/>
        </p:nvSpPr>
        <p:spPr>
          <a:xfrm>
            <a:off x="402823" y="1950488"/>
            <a:ext cx="2160000" cy="216000"/>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100" b="1" dirty="0">
                <a:solidFill>
                  <a:prstClr val="black"/>
                </a:solidFill>
                <a:latin typeface="メイリオ" panose="020B0604030504040204" pitchFamily="50" charset="-128"/>
                <a:ea typeface="メイリオ" panose="020B0604030504040204" pitchFamily="50" charset="-128"/>
              </a:rPr>
              <a:t>オープンデータカタログサイト</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35" name="グループ化 34">
            <a:extLst>
              <a:ext uri="{FF2B5EF4-FFF2-40B4-BE49-F238E27FC236}">
                <a16:creationId xmlns:a16="http://schemas.microsoft.com/office/drawing/2014/main" id="{A48D1E06-5AE9-8876-C9FF-D9440C5DCAD2}"/>
              </a:ext>
            </a:extLst>
          </p:cNvPr>
          <p:cNvGrpSpPr/>
          <p:nvPr/>
        </p:nvGrpSpPr>
        <p:grpSpPr>
          <a:xfrm>
            <a:off x="412555" y="4101152"/>
            <a:ext cx="4024431" cy="2073153"/>
            <a:chOff x="3972978" y="2143328"/>
            <a:chExt cx="4024431" cy="2073153"/>
          </a:xfrm>
        </p:grpSpPr>
        <p:sp>
          <p:nvSpPr>
            <p:cNvPr id="4" name="テキスト ボックス 3"/>
            <p:cNvSpPr txBox="1"/>
            <p:nvPr/>
          </p:nvSpPr>
          <p:spPr>
            <a:xfrm>
              <a:off x="4038569" y="2730083"/>
              <a:ext cx="3283798" cy="36420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ja-JP" altLang="en-US" sz="11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（例）大阪府バリアフリートイレマップ</a:t>
              </a:r>
              <a:endParaRPr lang="en-US" altLang="ja-JP" sz="11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R4.7</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3981964" y="2271081"/>
              <a:ext cx="4015445" cy="19454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1" name="角丸四角形 70">
              <a:extLst>
                <a:ext uri="{FF2B5EF4-FFF2-40B4-BE49-F238E27FC236}">
                  <a16:creationId xmlns:a16="http://schemas.microsoft.com/office/drawing/2014/main" id="{EA2D24F1-C55F-41C7-9C00-981449B1CB98}"/>
                </a:ext>
              </a:extLst>
            </p:cNvPr>
            <p:cNvSpPr/>
            <p:nvPr/>
          </p:nvSpPr>
          <p:spPr>
            <a:xfrm>
              <a:off x="3972978" y="2143328"/>
              <a:ext cx="2160000" cy="216000"/>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100" b="1" dirty="0" smtClean="0">
                  <a:solidFill>
                    <a:prstClr val="black"/>
                  </a:solidFill>
                  <a:latin typeface="メイリオ" panose="020B0604030504040204" pitchFamily="50" charset="-128"/>
                  <a:ea typeface="メイリオ" panose="020B0604030504040204" pitchFamily="50" charset="-128"/>
                </a:rPr>
                <a:t>デジタルマップ</a:t>
              </a:r>
              <a:endParaRPr kumimoji="1" lang="en-US" altLang="ja-JP" sz="1100" b="1" i="0" u="none" strike="sngStrike" kern="1200" cap="none" spc="0" normalizeH="0" baseline="0" noProof="0" dirty="0">
                <a:ln>
                  <a:noFill/>
                </a:ln>
                <a:solidFill>
                  <a:schemeClr val="accent1"/>
                </a:solidFill>
                <a:effectLst/>
                <a:uLnTx/>
                <a:uFillTx/>
                <a:latin typeface="メイリオ" panose="020B0604030504040204" pitchFamily="50" charset="-128"/>
                <a:ea typeface="メイリオ" panose="020B0604030504040204" pitchFamily="50" charset="-128"/>
              </a:endParaRPr>
            </a:p>
          </p:txBody>
        </p:sp>
        <p:sp>
          <p:nvSpPr>
            <p:cNvPr id="51" name="テキスト ボックス 50"/>
            <p:cNvSpPr txBox="1"/>
            <p:nvPr/>
          </p:nvSpPr>
          <p:spPr>
            <a:xfrm>
              <a:off x="4091485" y="3107330"/>
              <a:ext cx="1861629" cy="6924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180975"/>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府庁舎、府税事務所、府民センターなど</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府民に</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ご利用いただく施設内にあるトイレのバリアフリー情報（車いす使用者用トイレ等）を表示。</a:t>
              </a:r>
            </a:p>
          </p:txBody>
        </p:sp>
        <p:pic>
          <p:nvPicPr>
            <p:cNvPr id="13" name="図 12"/>
            <p:cNvPicPr>
              <a:picLocks noChangeAspect="1"/>
            </p:cNvPicPr>
            <p:nvPr/>
          </p:nvPicPr>
          <p:blipFill>
            <a:blip r:embed="rId5"/>
            <a:stretch>
              <a:fillRect/>
            </a:stretch>
          </p:blipFill>
          <p:spPr>
            <a:xfrm>
              <a:off x="6932676" y="2671091"/>
              <a:ext cx="979571" cy="1449939"/>
            </a:xfrm>
            <a:prstGeom prst="rect">
              <a:avLst/>
            </a:prstGeom>
          </p:spPr>
        </p:pic>
        <p:pic>
          <p:nvPicPr>
            <p:cNvPr id="14" name="図 13"/>
            <p:cNvPicPr>
              <a:picLocks noChangeAspect="1"/>
            </p:cNvPicPr>
            <p:nvPr/>
          </p:nvPicPr>
          <p:blipFill>
            <a:blip r:embed="rId6"/>
            <a:stretch>
              <a:fillRect/>
            </a:stretch>
          </p:blipFill>
          <p:spPr>
            <a:xfrm>
              <a:off x="6155407" y="3120177"/>
              <a:ext cx="696997" cy="1033049"/>
            </a:xfrm>
            <a:prstGeom prst="rect">
              <a:avLst/>
            </a:prstGeom>
          </p:spPr>
        </p:pic>
        <p:cxnSp>
          <p:nvCxnSpPr>
            <p:cNvPr id="30" name="直線矢印コネクタ 29"/>
            <p:cNvCxnSpPr>
              <a:cxnSpLocks/>
            </p:cNvCxnSpPr>
            <p:nvPr/>
          </p:nvCxnSpPr>
          <p:spPr>
            <a:xfrm flipV="1">
              <a:off x="6576140" y="3301141"/>
              <a:ext cx="405046" cy="15538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正方形/長方形 48"/>
          <p:cNvSpPr/>
          <p:nvPr/>
        </p:nvSpPr>
        <p:spPr>
          <a:xfrm>
            <a:off x="4566814" y="2071105"/>
            <a:ext cx="4325666" cy="410319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6" name="角丸四角形 70">
            <a:extLst>
              <a:ext uri="{FF2B5EF4-FFF2-40B4-BE49-F238E27FC236}">
                <a16:creationId xmlns:a16="http://schemas.microsoft.com/office/drawing/2014/main" id="{EA2D24F1-C55F-41C7-9C00-981449B1CB98}"/>
              </a:ext>
            </a:extLst>
          </p:cNvPr>
          <p:cNvSpPr/>
          <p:nvPr/>
        </p:nvSpPr>
        <p:spPr>
          <a:xfrm>
            <a:off x="4569647" y="1943835"/>
            <a:ext cx="2160000" cy="216000"/>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050" b="1" noProof="0" dirty="0">
                <a:solidFill>
                  <a:prstClr val="black"/>
                </a:solidFill>
                <a:latin typeface="メイリオ" panose="020B0604030504040204" pitchFamily="50" charset="-128"/>
                <a:ea typeface="メイリオ" panose="020B0604030504040204" pitchFamily="50" charset="-128"/>
              </a:rPr>
              <a:t>ダッシュボード</a:t>
            </a:r>
            <a:endPar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ボックス 4"/>
          <p:cNvSpPr txBox="1"/>
          <p:nvPr/>
        </p:nvSpPr>
        <p:spPr>
          <a:xfrm>
            <a:off x="4554761" y="2213865"/>
            <a:ext cx="4337719" cy="4894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庁内各部局の</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オープンデータや統計</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情報、リアルタイム観測データ等を</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、ホームページ上</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でグラフ等により分かりすく表示することで、</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府民や事業者が</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活用しやすくなるよう、「ダッシュボード化</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R5.9~10</a:t>
            </a:r>
            <a:r>
              <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公開予定（第１期</a:t>
            </a:r>
            <a:r>
              <a:rPr kumimoji="1"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AutoShape 353"/>
          <p:cNvSpPr>
            <a:spLocks noChangeArrowheads="1"/>
          </p:cNvSpPr>
          <p:nvPr/>
        </p:nvSpPr>
        <p:spPr bwMode="auto">
          <a:xfrm>
            <a:off x="4662010" y="2838113"/>
            <a:ext cx="576000" cy="230847"/>
          </a:xfrm>
          <a:prstGeom prst="roundRect">
            <a:avLst>
              <a:gd name="adj" fmla="val 16667"/>
            </a:avLst>
          </a:prstGeom>
          <a:solidFill>
            <a:srgbClr val="FFFF00"/>
          </a:solidFill>
          <a:ln w="25400">
            <a:solidFill>
              <a:schemeClr val="tx1"/>
            </a:solidFill>
            <a:miter lim="800000"/>
            <a:headEnd/>
            <a:tailEnd/>
          </a:ln>
        </p:spPr>
        <p:txBody>
          <a:bodyPr rot="0" vert="horz" wrap="square" lIns="72000" tIns="45720" rIns="91440" bIns="45720" anchor="ctr" anchorCtr="0" upright="1">
            <a:noAutofit/>
          </a:bodyPr>
          <a:lstStyle/>
          <a:p>
            <a:pPr algn="ctr">
              <a:lnSpc>
                <a:spcPts val="1600"/>
              </a:lnSpc>
              <a:spcAft>
                <a:spcPts val="0"/>
              </a:spcAft>
            </a:pPr>
            <a:r>
              <a:rPr lang="ja-JP" altLang="en-US" sz="1050" b="1" dirty="0">
                <a:solidFill>
                  <a:srgbClr val="000000"/>
                </a:solidFill>
                <a:latin typeface="メイリオ" panose="020B0604030504040204" pitchFamily="50" charset="-128"/>
                <a:ea typeface="メイリオ" panose="020B0604030504040204" pitchFamily="50" charset="-128"/>
              </a:rPr>
              <a:t>現状</a:t>
            </a:r>
            <a:endParaRPr lang="ja-JP" sz="1400" b="1" kern="100" spc="-60" dirty="0">
              <a:effectLst/>
              <a:latin typeface="メイリオ" panose="020B0604030504040204" pitchFamily="50" charset="-128"/>
              <a:ea typeface="メイリオ" panose="020B0604030504040204" pitchFamily="50" charset="-128"/>
            </a:endParaRPr>
          </a:p>
        </p:txBody>
      </p:sp>
      <p:sp>
        <p:nvSpPr>
          <p:cNvPr id="18" name="Text Box 344">
            <a:extLst>
              <a:ext uri="{FF2B5EF4-FFF2-40B4-BE49-F238E27FC236}">
                <a16:creationId xmlns:a16="http://schemas.microsoft.com/office/drawing/2014/main" id="{75108502-716B-82D1-DBD7-4F4DF401F8C2}"/>
              </a:ext>
            </a:extLst>
          </p:cNvPr>
          <p:cNvSpPr txBox="1">
            <a:spLocks noChangeArrowheads="1"/>
          </p:cNvSpPr>
          <p:nvPr/>
        </p:nvSpPr>
        <p:spPr bwMode="auto">
          <a:xfrm>
            <a:off x="5317984" y="4584412"/>
            <a:ext cx="216090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lnSpc>
                <a:spcPts val="1800"/>
              </a:lnSpc>
              <a:spcAft>
                <a:spcPts val="0"/>
              </a:spcAft>
            </a:pPr>
            <a:r>
              <a:rPr lang="ja-JP" sz="1000" b="1" kern="1200" spc="0" dirty="0">
                <a:solidFill>
                  <a:srgbClr val="000000"/>
                </a:solidFill>
                <a:effectLst/>
                <a:latin typeface="Times New Roman" panose="02020603050405020304" pitchFamily="18" charset="0"/>
                <a:ea typeface="HG丸ｺﾞｼｯｸM-PRO" panose="020F0600000000000000" pitchFamily="50" charset="-128"/>
              </a:rPr>
              <a:t>ダッシュボード</a:t>
            </a:r>
            <a:r>
              <a:rPr lang="ja-JP" sz="1000" b="1" kern="1200" spc="0" dirty="0">
                <a:effectLst/>
                <a:latin typeface="Times New Roman" panose="02020603050405020304" pitchFamily="18" charset="0"/>
                <a:ea typeface="HG丸ｺﾞｼｯｸM-PRO" panose="020F0600000000000000" pitchFamily="50" charset="-128"/>
              </a:rPr>
              <a:t>化後（イメージ）</a:t>
            </a:r>
            <a:endParaRPr lang="ja-JP" sz="1200" kern="100" spc="-60" dirty="0">
              <a:effectLst/>
              <a:latin typeface="Times New Roman" panose="02020603050405020304" pitchFamily="18" charset="0"/>
              <a:ea typeface="ＭＳ 明朝" panose="02020609040205080304" pitchFamily="17" charset="-128"/>
            </a:endParaRPr>
          </a:p>
        </p:txBody>
      </p:sp>
      <p:sp>
        <p:nvSpPr>
          <p:cNvPr id="6" name="二等辺三角形 5">
            <a:extLst>
              <a:ext uri="{FF2B5EF4-FFF2-40B4-BE49-F238E27FC236}">
                <a16:creationId xmlns:a16="http://schemas.microsoft.com/office/drawing/2014/main" id="{F2EC169B-930B-858B-1B38-C6D59E9EAC17}"/>
              </a:ext>
            </a:extLst>
          </p:cNvPr>
          <p:cNvSpPr/>
          <p:nvPr/>
        </p:nvSpPr>
        <p:spPr>
          <a:xfrm rot="10800000">
            <a:off x="6037630" y="4329100"/>
            <a:ext cx="1299160" cy="130568"/>
          </a:xfrm>
          <a:prstGeom prst="triangle">
            <a:avLst/>
          </a:prstGeom>
          <a:solidFill>
            <a:srgbClr val="00B0F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 name="AutoShape 353">
            <a:extLst>
              <a:ext uri="{FF2B5EF4-FFF2-40B4-BE49-F238E27FC236}">
                <a16:creationId xmlns:a16="http://schemas.microsoft.com/office/drawing/2014/main" id="{55AA146E-DDEE-5384-FA2F-1BF055BE7AED}"/>
              </a:ext>
            </a:extLst>
          </p:cNvPr>
          <p:cNvSpPr>
            <a:spLocks noChangeArrowheads="1"/>
          </p:cNvSpPr>
          <p:nvPr/>
        </p:nvSpPr>
        <p:spPr bwMode="auto">
          <a:xfrm>
            <a:off x="4647086" y="4638313"/>
            <a:ext cx="576000" cy="230847"/>
          </a:xfrm>
          <a:prstGeom prst="roundRect">
            <a:avLst>
              <a:gd name="adj" fmla="val 16667"/>
            </a:avLst>
          </a:prstGeom>
          <a:solidFill>
            <a:srgbClr val="FFFF00"/>
          </a:solidFill>
          <a:ln w="25400">
            <a:solidFill>
              <a:schemeClr val="tx1"/>
            </a:solidFill>
            <a:miter lim="800000"/>
            <a:headEnd/>
            <a:tailEnd/>
          </a:ln>
        </p:spPr>
        <p:txBody>
          <a:bodyPr rot="0" vert="horz" wrap="square" lIns="72000" tIns="45720" rIns="91440" bIns="45720" anchor="ctr" anchorCtr="0" upright="1">
            <a:noAutofit/>
          </a:bodyPr>
          <a:lstStyle/>
          <a:p>
            <a:pPr algn="ctr">
              <a:lnSpc>
                <a:spcPts val="1600"/>
              </a:lnSpc>
              <a:spcAft>
                <a:spcPts val="0"/>
              </a:spcAft>
            </a:pPr>
            <a:r>
              <a:rPr lang="ja-JP" altLang="en-US" sz="1050" b="1" kern="100" spc="-60" dirty="0">
                <a:solidFill>
                  <a:srgbClr val="000000"/>
                </a:solidFill>
                <a:effectLst/>
                <a:latin typeface="メイリオ" panose="020B0604030504040204" pitchFamily="50" charset="-128"/>
                <a:ea typeface="メイリオ" panose="020B0604030504040204" pitchFamily="50" charset="-128"/>
              </a:rPr>
              <a:t>今後</a:t>
            </a:r>
            <a:endParaRPr lang="ja-JP" sz="1400" b="1" kern="100" spc="-60" dirty="0">
              <a:effectLst/>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AD29DC71-1C4B-C0D7-1A2E-834C5E385B03}"/>
              </a:ext>
            </a:extLst>
          </p:cNvPr>
          <p:cNvPicPr>
            <a:picLocks noChangeAspect="1"/>
          </p:cNvPicPr>
          <p:nvPr/>
        </p:nvPicPr>
        <p:blipFill>
          <a:blip r:embed="rId7"/>
          <a:stretch>
            <a:fillRect/>
          </a:stretch>
        </p:blipFill>
        <p:spPr>
          <a:xfrm>
            <a:off x="4874874" y="4929233"/>
            <a:ext cx="2242502" cy="1149622"/>
          </a:xfrm>
          <a:prstGeom prst="rect">
            <a:avLst/>
          </a:prstGeom>
        </p:spPr>
      </p:pic>
      <p:sp>
        <p:nvSpPr>
          <p:cNvPr id="25" name="AutoShape 343">
            <a:extLst>
              <a:ext uri="{FF2B5EF4-FFF2-40B4-BE49-F238E27FC236}">
                <a16:creationId xmlns:a16="http://schemas.microsoft.com/office/drawing/2014/main" id="{F9A3FC42-1758-5AD7-4291-EC824A05CDC9}"/>
              </a:ext>
            </a:extLst>
          </p:cNvPr>
          <p:cNvSpPr>
            <a:spLocks noChangeArrowheads="1"/>
          </p:cNvSpPr>
          <p:nvPr/>
        </p:nvSpPr>
        <p:spPr bwMode="auto">
          <a:xfrm>
            <a:off x="7070050" y="5560968"/>
            <a:ext cx="1772447" cy="488592"/>
          </a:xfrm>
          <a:prstGeom prst="wedgeRectCallout">
            <a:avLst>
              <a:gd name="adj1" fmla="val -54205"/>
              <a:gd name="adj2" fmla="val -21320"/>
            </a:avLst>
          </a:prstGeom>
          <a:solidFill>
            <a:srgbClr val="FEFAD2"/>
          </a:solidFill>
          <a:ln w="28575">
            <a:solidFill>
              <a:schemeClr val="tx1"/>
            </a:solidFill>
            <a:miter lim="800000"/>
            <a:headEnd/>
            <a:tailEnd/>
          </a:ln>
        </p:spPr>
        <p:txBody>
          <a:bodyPr rot="0" vert="horz" wrap="square" lIns="91440" tIns="36000" rIns="36000" bIns="36000" anchor="ctr" anchorCtr="0" upright="1">
            <a:noAutofit/>
          </a:bodyPr>
          <a:lstStyle/>
          <a:p>
            <a:pPr>
              <a:lnSpc>
                <a:spcPts val="800"/>
              </a:lnSpc>
            </a:pPr>
            <a:r>
              <a:rPr lang="ja-JP" sz="800" kern="1200" spc="-40" dirty="0">
                <a:solidFill>
                  <a:srgbClr val="000000"/>
                </a:solidFill>
                <a:effectLst/>
                <a:latin typeface="メイリオ" panose="020B0604030504040204" pitchFamily="50" charset="-128"/>
                <a:ea typeface="メイリオ" panose="020B0604030504040204" pitchFamily="50" charset="-128"/>
              </a:rPr>
              <a:t>分野・グラフ等でまとめられており</a:t>
            </a:r>
            <a:r>
              <a:rPr lang="ja-JP" sz="800" kern="1200" spc="-40" dirty="0" smtClean="0">
                <a:solidFill>
                  <a:srgbClr val="000000"/>
                </a:solidFill>
                <a:effectLst/>
                <a:latin typeface="メイリオ" panose="020B0604030504040204" pitchFamily="50" charset="-128"/>
                <a:ea typeface="メイリオ" panose="020B0604030504040204" pitchFamily="50" charset="-128"/>
              </a:rPr>
              <a:t>、</a:t>
            </a:r>
            <a:r>
              <a:rPr lang="ja-JP" sz="800" b="1" u="sng" kern="1200" spc="-40" dirty="0" smtClean="0">
                <a:effectLst/>
                <a:latin typeface="メイリオ" panose="020B0604030504040204" pitchFamily="50" charset="-128"/>
                <a:ea typeface="メイリオ" panose="020B0604030504040204" pitchFamily="50" charset="-128"/>
              </a:rPr>
              <a:t>分かりやすい</a:t>
            </a:r>
            <a:r>
              <a:rPr lang="ja-JP" sz="800" kern="1200" spc="-40" dirty="0">
                <a:effectLst/>
                <a:latin typeface="メイリオ" panose="020B0604030504040204" pitchFamily="50" charset="-128"/>
                <a:ea typeface="メイリオ" panose="020B0604030504040204" pitchFamily="50" charset="-128"/>
              </a:rPr>
              <a:t>。</a:t>
            </a:r>
            <a:endParaRPr lang="ja-JP" sz="800" kern="100" spc="-60" dirty="0">
              <a:effectLst/>
              <a:latin typeface="メイリオ" panose="020B0604030504040204" pitchFamily="50" charset="-128"/>
              <a:ea typeface="メイリオ" panose="020B0604030504040204" pitchFamily="50" charset="-128"/>
            </a:endParaRPr>
          </a:p>
          <a:p>
            <a:pPr algn="l">
              <a:lnSpc>
                <a:spcPts val="800"/>
              </a:lnSpc>
              <a:spcAft>
                <a:spcPts val="0"/>
              </a:spcAft>
            </a:pPr>
            <a:r>
              <a:rPr lang="ja-JP" sz="800" kern="1200" spc="-40" dirty="0">
                <a:effectLst/>
                <a:latin typeface="メイリオ" panose="020B0604030504040204" pitchFamily="50" charset="-128"/>
                <a:ea typeface="メイリオ" panose="020B0604030504040204" pitchFamily="50" charset="-128"/>
              </a:rPr>
              <a:t>また、</a:t>
            </a:r>
            <a:r>
              <a:rPr lang="en-US" sz="800" kern="1200" spc="-40" dirty="0">
                <a:effectLst/>
                <a:latin typeface="メイリオ" panose="020B0604030504040204" pitchFamily="50" charset="-128"/>
                <a:ea typeface="メイリオ" panose="020B0604030504040204" pitchFamily="50" charset="-128"/>
              </a:rPr>
              <a:t>web</a:t>
            </a:r>
            <a:r>
              <a:rPr lang="ja-JP" sz="800" kern="1200" spc="-40" dirty="0">
                <a:effectLst/>
                <a:latin typeface="メイリオ" panose="020B0604030504040204" pitchFamily="50" charset="-128"/>
                <a:ea typeface="メイリオ" panose="020B0604030504040204" pitchFamily="50" charset="-128"/>
              </a:rPr>
              <a:t>ブラウザで閲覧でき、エクセル等の</a:t>
            </a:r>
            <a:r>
              <a:rPr lang="ja-JP" sz="800" b="1" u="sng" kern="1200" spc="-40" dirty="0">
                <a:effectLst/>
                <a:latin typeface="メイリオ" panose="020B0604030504040204" pitchFamily="50" charset="-128"/>
                <a:ea typeface="メイリオ" panose="020B0604030504040204" pitchFamily="50" charset="-128"/>
              </a:rPr>
              <a:t>アプリは不要</a:t>
            </a:r>
            <a:r>
              <a:rPr lang="ja-JP" sz="800" kern="1200" spc="-40" dirty="0">
                <a:effectLst/>
                <a:latin typeface="メイリオ" panose="020B0604030504040204" pitchFamily="50" charset="-128"/>
                <a:ea typeface="メイリオ" panose="020B0604030504040204" pitchFamily="50" charset="-128"/>
              </a:rPr>
              <a:t>。</a:t>
            </a:r>
            <a:endParaRPr lang="ja-JP" sz="800" kern="100" spc="-60" dirty="0">
              <a:effectLst/>
              <a:latin typeface="メイリオ" panose="020B0604030504040204" pitchFamily="50" charset="-128"/>
              <a:ea typeface="メイリオ" panose="020B0604030504040204" pitchFamily="50" charset="-128"/>
            </a:endParaRPr>
          </a:p>
        </p:txBody>
      </p:sp>
      <p:sp>
        <p:nvSpPr>
          <p:cNvPr id="24" name="AutoShape 342">
            <a:extLst>
              <a:ext uri="{FF2B5EF4-FFF2-40B4-BE49-F238E27FC236}">
                <a16:creationId xmlns:a16="http://schemas.microsoft.com/office/drawing/2014/main" id="{38C80E71-C60A-EE9D-E2AB-6780B10C6C17}"/>
              </a:ext>
            </a:extLst>
          </p:cNvPr>
          <p:cNvSpPr>
            <a:spLocks noChangeArrowheads="1"/>
          </p:cNvSpPr>
          <p:nvPr/>
        </p:nvSpPr>
        <p:spPr bwMode="auto">
          <a:xfrm>
            <a:off x="7175794" y="4940012"/>
            <a:ext cx="1618656" cy="396648"/>
          </a:xfrm>
          <a:prstGeom prst="wedgeRectCallout">
            <a:avLst>
              <a:gd name="adj1" fmla="val -37602"/>
              <a:gd name="adj2" fmla="val 18056"/>
            </a:avLst>
          </a:prstGeom>
          <a:solidFill>
            <a:srgbClr val="FEFAD2"/>
          </a:solidFill>
          <a:ln w="28575">
            <a:solidFill>
              <a:schemeClr val="tx1"/>
            </a:solidFill>
            <a:miter lim="800000"/>
            <a:headEnd/>
            <a:tailEnd/>
          </a:ln>
        </p:spPr>
        <p:txBody>
          <a:bodyPr rot="0" vert="horz" wrap="square" lIns="36000" tIns="45720" rIns="36000" bIns="45720" anchor="ctr" anchorCtr="0" upright="1">
            <a:noAutofit/>
          </a:bodyPr>
          <a:lstStyle/>
          <a:p>
            <a:pPr algn="just">
              <a:lnSpc>
                <a:spcPts val="800"/>
              </a:lnSpc>
              <a:spcAft>
                <a:spcPts val="0"/>
              </a:spcAft>
            </a:pPr>
            <a:r>
              <a:rPr lang="ja-JP" sz="800" kern="1200" spc="-20" dirty="0">
                <a:solidFill>
                  <a:srgbClr val="000000"/>
                </a:solidFill>
                <a:effectLst/>
                <a:latin typeface="メイリオ" panose="020B0604030504040204" pitchFamily="50" charset="-128"/>
                <a:ea typeface="メイリオ" panose="020B0604030504040204" pitchFamily="50" charset="-128"/>
              </a:rPr>
              <a:t>プルダウン機能等により、目的のデータを</a:t>
            </a:r>
            <a:r>
              <a:rPr lang="ja-JP" sz="800" b="1" u="sng" kern="1200" spc="-50" dirty="0">
                <a:effectLst/>
                <a:latin typeface="メイリオ" panose="020B0604030504040204" pitchFamily="50" charset="-128"/>
                <a:ea typeface="メイリオ" panose="020B0604030504040204" pitchFamily="50" charset="-128"/>
              </a:rPr>
              <a:t>見つけやすく</a:t>
            </a:r>
            <a:r>
              <a:rPr lang="ja-JP" sz="800" kern="1200" spc="-50" dirty="0">
                <a:effectLst/>
                <a:latin typeface="メイリオ" panose="020B0604030504040204" pitchFamily="50" charset="-128"/>
                <a:ea typeface="メイリオ" panose="020B0604030504040204" pitchFamily="50" charset="-128"/>
              </a:rPr>
              <a:t>、</a:t>
            </a:r>
            <a:r>
              <a:rPr lang="ja-JP" sz="800" b="1" u="sng" kern="1200" spc="-50" dirty="0">
                <a:effectLst/>
                <a:latin typeface="メイリオ" panose="020B0604030504040204" pitchFamily="50" charset="-128"/>
                <a:ea typeface="メイリオ" panose="020B0604030504040204" pitchFamily="50" charset="-128"/>
              </a:rPr>
              <a:t>手軽に利用できる</a:t>
            </a:r>
            <a:r>
              <a:rPr lang="ja-JP" sz="800" kern="1200" spc="-50" dirty="0">
                <a:effectLst/>
                <a:latin typeface="メイリオ" panose="020B0604030504040204" pitchFamily="50" charset="-128"/>
                <a:ea typeface="メイリオ" panose="020B0604030504040204" pitchFamily="50" charset="-128"/>
              </a:rPr>
              <a:t>。</a:t>
            </a:r>
            <a:endParaRPr lang="ja-JP" sz="800" kern="100" spc="-60" dirty="0">
              <a:effectLst/>
              <a:latin typeface="メイリオ" panose="020B0604030504040204" pitchFamily="50" charset="-128"/>
              <a:ea typeface="メイリオ" panose="020B0604030504040204" pitchFamily="50" charset="-128"/>
            </a:endParaRPr>
          </a:p>
        </p:txBody>
      </p:sp>
      <p:pic>
        <p:nvPicPr>
          <p:cNvPr id="16" name="図 15"/>
          <p:cNvPicPr>
            <a:picLocks noChangeAspect="1"/>
          </p:cNvPicPr>
          <p:nvPr/>
        </p:nvPicPr>
        <p:blipFill>
          <a:blip r:embed="rId8"/>
          <a:stretch>
            <a:fillRect/>
          </a:stretch>
        </p:blipFill>
        <p:spPr>
          <a:xfrm>
            <a:off x="4769732" y="3100492"/>
            <a:ext cx="3654236" cy="695340"/>
          </a:xfrm>
          <a:prstGeom prst="rect">
            <a:avLst/>
          </a:prstGeom>
        </p:spPr>
      </p:pic>
      <p:sp>
        <p:nvSpPr>
          <p:cNvPr id="17" name="AutoShape 346">
            <a:extLst>
              <a:ext uri="{FF2B5EF4-FFF2-40B4-BE49-F238E27FC236}">
                <a16:creationId xmlns:a16="http://schemas.microsoft.com/office/drawing/2014/main" id="{7236F517-FA25-3CC1-400F-C43E38A1F924}"/>
              </a:ext>
            </a:extLst>
          </p:cNvPr>
          <p:cNvSpPr>
            <a:spLocks noChangeArrowheads="1"/>
          </p:cNvSpPr>
          <p:nvPr/>
        </p:nvSpPr>
        <p:spPr bwMode="auto">
          <a:xfrm>
            <a:off x="4707015" y="3726982"/>
            <a:ext cx="2108428" cy="467103"/>
          </a:xfrm>
          <a:prstGeom prst="wedgeRectCallout">
            <a:avLst>
              <a:gd name="adj1" fmla="val -21507"/>
              <a:gd name="adj2" fmla="val -68373"/>
            </a:avLst>
          </a:prstGeom>
          <a:solidFill>
            <a:srgbClr val="EEEEEE"/>
          </a:solidFill>
          <a:ln w="12700">
            <a:solidFill>
              <a:schemeClr val="bg1">
                <a:lumMod val="50000"/>
              </a:schemeClr>
            </a:solidFill>
            <a:miter lim="800000"/>
            <a:headEnd/>
            <a:tailEnd/>
          </a:ln>
        </p:spPr>
        <p:txBody>
          <a:bodyPr rot="0" vert="horz" wrap="square" lIns="91440" tIns="36000" rIns="91440" bIns="36000" anchor="ctr" anchorCtr="0" upright="1">
            <a:noAutofit/>
          </a:bodyPr>
          <a:lstStyle/>
          <a:p>
            <a:pPr algn="l">
              <a:lnSpc>
                <a:spcPts val="800"/>
              </a:lnSpc>
              <a:spcAft>
                <a:spcPts val="0"/>
              </a:spcAft>
            </a:pPr>
            <a:r>
              <a:rPr lang="ja-JP" altLang="ja-JP" sz="800" kern="1200" spc="-50" dirty="0">
                <a:solidFill>
                  <a:srgbClr val="000000"/>
                </a:solidFill>
                <a:effectLst/>
                <a:latin typeface="Meiryo UI" panose="020B0604030504040204" pitchFamily="50" charset="-128"/>
                <a:ea typeface="Meiryo UI" panose="020B0604030504040204" pitchFamily="50" charset="-128"/>
              </a:rPr>
              <a:t>閲覧には多量なリンクの中から該当ファイルを探し</a:t>
            </a:r>
            <a:endParaRPr lang="ja-JP" altLang="ja-JP" sz="800" kern="100" spc="-60" dirty="0">
              <a:effectLst/>
              <a:latin typeface="Meiryo UI" panose="020B0604030504040204" pitchFamily="50" charset="-128"/>
              <a:ea typeface="Meiryo UI" panose="020B0604030504040204" pitchFamily="50" charset="-128"/>
            </a:endParaRPr>
          </a:p>
          <a:p>
            <a:pPr algn="l">
              <a:lnSpc>
                <a:spcPts val="800"/>
              </a:lnSpc>
              <a:spcAft>
                <a:spcPts val="0"/>
              </a:spcAft>
            </a:pPr>
            <a:r>
              <a:rPr lang="ja-JP" altLang="ja-JP" sz="800" kern="1200" spc="-50" dirty="0">
                <a:solidFill>
                  <a:srgbClr val="000000"/>
                </a:solidFill>
                <a:effectLst/>
                <a:latin typeface="Meiryo UI" panose="020B0604030504040204" pitchFamily="50" charset="-128"/>
                <a:ea typeface="Meiryo UI" panose="020B0604030504040204" pitchFamily="50" charset="-128"/>
              </a:rPr>
              <a:t>ダウンロードする必要があり、</a:t>
            </a:r>
            <a:endParaRPr lang="ja-JP" altLang="ja-JP" sz="800" kern="100" spc="-60" dirty="0">
              <a:effectLst/>
              <a:latin typeface="Meiryo UI" panose="020B0604030504040204" pitchFamily="50" charset="-128"/>
              <a:ea typeface="Meiryo UI" panose="020B0604030504040204" pitchFamily="50" charset="-128"/>
            </a:endParaRPr>
          </a:p>
          <a:p>
            <a:pPr algn="l">
              <a:lnSpc>
                <a:spcPts val="800"/>
              </a:lnSpc>
              <a:spcAft>
                <a:spcPts val="0"/>
              </a:spcAft>
            </a:pPr>
            <a:r>
              <a:rPr lang="ja-JP" altLang="ja-JP" sz="800" kern="1200" spc="-50" dirty="0">
                <a:solidFill>
                  <a:srgbClr val="000000"/>
                </a:solidFill>
                <a:effectLst/>
                <a:latin typeface="Meiryo UI" panose="020B0604030504040204" pitchFamily="50" charset="-128"/>
                <a:ea typeface="Meiryo UI" panose="020B0604030504040204" pitchFamily="50" charset="-128"/>
              </a:rPr>
              <a:t>目的のデータを</a:t>
            </a:r>
            <a:r>
              <a:rPr lang="ja-JP" altLang="ja-JP" sz="800" b="1" u="sng" kern="1200" spc="-50" dirty="0">
                <a:effectLst/>
                <a:latin typeface="Meiryo UI" panose="020B0604030504040204" pitchFamily="50" charset="-128"/>
                <a:ea typeface="Meiryo UI" panose="020B0604030504040204" pitchFamily="50" charset="-128"/>
              </a:rPr>
              <a:t>見つけにくく</a:t>
            </a:r>
            <a:r>
              <a:rPr lang="ja-JP" altLang="ja-JP" sz="800" kern="1200" spc="-50" dirty="0">
                <a:solidFill>
                  <a:srgbClr val="000000"/>
                </a:solidFill>
                <a:effectLst/>
                <a:latin typeface="Meiryo UI" panose="020B0604030504040204" pitchFamily="50" charset="-128"/>
                <a:ea typeface="Meiryo UI" panose="020B0604030504040204" pitchFamily="50" charset="-128"/>
              </a:rPr>
              <a:t>、</a:t>
            </a:r>
            <a:r>
              <a:rPr lang="ja-JP" altLang="ja-JP" sz="800" b="1" u="sng" kern="1200" spc="-50" dirty="0">
                <a:effectLst/>
                <a:latin typeface="Meiryo UI" panose="020B0604030504040204" pitchFamily="50" charset="-128"/>
                <a:ea typeface="Meiryo UI" panose="020B0604030504040204" pitchFamily="50" charset="-128"/>
              </a:rPr>
              <a:t>利用に手間がかかる</a:t>
            </a:r>
            <a:r>
              <a:rPr lang="ja-JP" altLang="ja-JP" sz="800" kern="1200" spc="-50" dirty="0">
                <a:effectLst/>
                <a:latin typeface="Meiryo UI" panose="020B0604030504040204" pitchFamily="50" charset="-128"/>
                <a:ea typeface="Meiryo UI" panose="020B0604030504040204" pitchFamily="50" charset="-128"/>
              </a:rPr>
              <a:t>。</a:t>
            </a:r>
            <a:endParaRPr lang="ja-JP" altLang="ja-JP" sz="800" kern="100" spc="-60" dirty="0">
              <a:effectLst/>
              <a:latin typeface="Meiryo UI" panose="020B0604030504040204" pitchFamily="50" charset="-128"/>
              <a:ea typeface="Meiryo UI" panose="020B0604030504040204" pitchFamily="50" charset="-128"/>
            </a:endParaRPr>
          </a:p>
        </p:txBody>
      </p:sp>
      <p:grpSp>
        <p:nvGrpSpPr>
          <p:cNvPr id="43" name="グループ化 42"/>
          <p:cNvGrpSpPr/>
          <p:nvPr/>
        </p:nvGrpSpPr>
        <p:grpSpPr>
          <a:xfrm>
            <a:off x="7333990" y="3120413"/>
            <a:ext cx="1450569" cy="1108492"/>
            <a:chOff x="9895978" y="3335630"/>
            <a:chExt cx="1203700" cy="919840"/>
          </a:xfrm>
        </p:grpSpPr>
        <p:sp>
          <p:nvSpPr>
            <p:cNvPr id="39" name="正方形/長方形 38"/>
            <p:cNvSpPr/>
            <p:nvPr/>
          </p:nvSpPr>
          <p:spPr>
            <a:xfrm>
              <a:off x="9912813" y="3353711"/>
              <a:ext cx="1179007" cy="90175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42" name="図 41"/>
            <p:cNvPicPr>
              <a:picLocks noChangeAspect="1"/>
            </p:cNvPicPr>
            <p:nvPr/>
          </p:nvPicPr>
          <p:blipFill>
            <a:blip r:embed="rId9"/>
            <a:stretch>
              <a:fillRect/>
            </a:stretch>
          </p:blipFill>
          <p:spPr>
            <a:xfrm>
              <a:off x="9895978" y="3335630"/>
              <a:ext cx="1203700" cy="892355"/>
            </a:xfrm>
            <a:prstGeom prst="rect">
              <a:avLst/>
            </a:prstGeom>
            <a:ln>
              <a:noFill/>
            </a:ln>
          </p:spPr>
        </p:pic>
      </p:grpSp>
      <p:sp>
        <p:nvSpPr>
          <p:cNvPr id="61" name="AutoShape 346"/>
          <p:cNvSpPr>
            <a:spLocks noChangeArrowheads="1"/>
          </p:cNvSpPr>
          <p:nvPr/>
        </p:nvSpPr>
        <p:spPr bwMode="auto">
          <a:xfrm>
            <a:off x="7158163" y="2717770"/>
            <a:ext cx="1667306" cy="458537"/>
          </a:xfrm>
          <a:prstGeom prst="wedgeRectCallout">
            <a:avLst>
              <a:gd name="adj1" fmla="val 16109"/>
              <a:gd name="adj2" fmla="val 64037"/>
            </a:avLst>
          </a:prstGeom>
          <a:solidFill>
            <a:srgbClr val="EEEEEE"/>
          </a:solidFill>
          <a:ln w="12700">
            <a:solidFill>
              <a:schemeClr val="bg1">
                <a:lumMod val="50000"/>
              </a:schemeClr>
            </a:solidFill>
            <a:miter lim="800000"/>
            <a:headEnd/>
            <a:tailEnd/>
          </a:ln>
        </p:spPr>
        <p:txBody>
          <a:bodyPr rot="0" vert="horz" wrap="square" lIns="91440" tIns="36000" rIns="91440" bIns="36000" anchor="ctr" anchorCtr="0" upright="1">
            <a:noAutofit/>
          </a:bodyPr>
          <a:lstStyle/>
          <a:p>
            <a:pPr algn="l">
              <a:lnSpc>
                <a:spcPts val="800"/>
              </a:lnSpc>
              <a:spcAft>
                <a:spcPts val="0"/>
              </a:spcAft>
            </a:pPr>
            <a:r>
              <a:rPr lang="ja-JP" sz="800" kern="1200" spc="-40" dirty="0">
                <a:solidFill>
                  <a:srgbClr val="000000"/>
                </a:solidFill>
                <a:effectLst/>
                <a:latin typeface="メイリオ" panose="020B0604030504040204" pitchFamily="50" charset="-128"/>
                <a:ea typeface="メイリオ" panose="020B0604030504040204" pitchFamily="50" charset="-128"/>
              </a:rPr>
              <a:t>数字の羅列で、精緻だが</a:t>
            </a:r>
            <a:r>
              <a:rPr lang="ja-JP" sz="800" b="1" u="sng" kern="1200" spc="-40" dirty="0">
                <a:solidFill>
                  <a:srgbClr val="000000"/>
                </a:solidFill>
                <a:effectLst/>
                <a:latin typeface="メイリオ" panose="020B0604030504040204" pitchFamily="50" charset="-128"/>
                <a:ea typeface="メイリオ" panose="020B0604030504040204" pitchFamily="50" charset="-128"/>
              </a:rPr>
              <a:t>見にくい</a:t>
            </a:r>
            <a:r>
              <a:rPr lang="ja-JP" sz="800" kern="1200" spc="-40" dirty="0">
                <a:solidFill>
                  <a:srgbClr val="000000"/>
                </a:solidFill>
                <a:effectLst/>
                <a:latin typeface="メイリオ" panose="020B0604030504040204" pitchFamily="50" charset="-128"/>
                <a:ea typeface="メイリオ" panose="020B0604030504040204" pitchFamily="50" charset="-128"/>
              </a:rPr>
              <a:t>。</a:t>
            </a:r>
            <a:endParaRPr lang="ja-JP" sz="800" kern="100" spc="-60" dirty="0">
              <a:effectLst/>
              <a:latin typeface="メイリオ" panose="020B0604030504040204" pitchFamily="50" charset="-128"/>
              <a:ea typeface="メイリオ" panose="020B0604030504040204" pitchFamily="50" charset="-128"/>
            </a:endParaRPr>
          </a:p>
          <a:p>
            <a:pPr algn="just">
              <a:lnSpc>
                <a:spcPts val="800"/>
              </a:lnSpc>
              <a:spcAft>
                <a:spcPts val="0"/>
              </a:spcAft>
            </a:pPr>
            <a:r>
              <a:rPr lang="ja-JP" sz="800" kern="1200" spc="-40" dirty="0">
                <a:solidFill>
                  <a:srgbClr val="000000"/>
                </a:solidFill>
                <a:effectLst/>
                <a:latin typeface="メイリオ" panose="020B0604030504040204" pitchFamily="50" charset="-128"/>
                <a:ea typeface="メイリオ" panose="020B0604030504040204" pitchFamily="50" charset="-128"/>
              </a:rPr>
              <a:t>また、ファイルの閲覧にはエクセル等の</a:t>
            </a:r>
            <a:r>
              <a:rPr lang="ja-JP" sz="800" b="1" u="sng" kern="1200" spc="-40" dirty="0">
                <a:solidFill>
                  <a:srgbClr val="000000"/>
                </a:solidFill>
                <a:effectLst/>
                <a:latin typeface="メイリオ" panose="020B0604030504040204" pitchFamily="50" charset="-128"/>
                <a:ea typeface="メイリオ" panose="020B0604030504040204" pitchFamily="50" charset="-128"/>
              </a:rPr>
              <a:t>アプリが必要</a:t>
            </a:r>
            <a:r>
              <a:rPr lang="ja-JP" sz="800" kern="1200" spc="-40" dirty="0">
                <a:solidFill>
                  <a:srgbClr val="000000"/>
                </a:solidFill>
                <a:effectLst/>
                <a:latin typeface="メイリオ" panose="020B0604030504040204" pitchFamily="50" charset="-128"/>
                <a:ea typeface="メイリオ" panose="020B0604030504040204" pitchFamily="50" charset="-128"/>
              </a:rPr>
              <a:t>。</a:t>
            </a:r>
            <a:endParaRPr lang="ja-JP" sz="800" kern="100" spc="-60" dirty="0">
              <a:effectLst/>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527343" y="4306103"/>
            <a:ext cx="3824481" cy="3100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オープンデータ等を</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用いて、パソコン・スマートフォンで各種施設</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情報等が閲覧</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可能な</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デジタルマップを作成。</a:t>
            </a:r>
            <a:endParaRPr kumimoji="1" lang="ja-JP" altLang="en-US" sz="9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92432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413667"/>
            <a:ext cx="8839822" cy="5895654"/>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◆データの利活用の推進➁</a:t>
            </a:r>
            <a:endParaRPr lang="en-US" altLang="ja-JP"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601" y="4711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8" name="正方形/長方形 27"/>
          <p:cNvSpPr/>
          <p:nvPr/>
        </p:nvSpPr>
        <p:spPr>
          <a:xfrm>
            <a:off x="8432528" y="6516589"/>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9</a:t>
            </a:r>
            <a:endParaRPr lang="ja-JP" altLang="en-US" dirty="0">
              <a:solidFill>
                <a:prstClr val="black"/>
              </a:solidFill>
              <a:latin typeface="Calibri"/>
              <a:ea typeface="ＭＳ Ｐゴシック" panose="020B0600070205080204" pitchFamily="50" charset="-128"/>
            </a:endParaRPr>
          </a:p>
        </p:txBody>
      </p:sp>
      <p:sp>
        <p:nvSpPr>
          <p:cNvPr id="29" name="テキスト ボックス 28">
            <a:extLst>
              <a:ext uri="{FF2B5EF4-FFF2-40B4-BE49-F238E27FC236}">
                <a16:creationId xmlns:a16="http://schemas.microsoft.com/office/drawing/2014/main" id="{EA6FC1E6-D496-496C-9584-F3A29CDCE619}"/>
              </a:ext>
            </a:extLst>
          </p:cNvPr>
          <p:cNvSpPr txBox="1"/>
          <p:nvPr/>
        </p:nvSpPr>
        <p:spPr>
          <a:xfrm>
            <a:off x="185263" y="6367192"/>
            <a:ext cx="8284652" cy="244650"/>
          </a:xfrm>
          <a:prstGeom prst="rect">
            <a:avLst/>
          </a:prstGeom>
          <a:noFill/>
          <a:ln>
            <a:noFill/>
          </a:ln>
        </p:spPr>
        <p:txBody>
          <a:bodyPr wrap="squar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a:t>
            </a:r>
            <a:r>
              <a:rPr lang="en-US" altLang="ja-JP" sz="800" dirty="0">
                <a:solidFill>
                  <a:prstClr val="black"/>
                </a:solidFill>
                <a:latin typeface="メイリオ" panose="020B0604030504040204" pitchFamily="50" charset="-128"/>
                <a:ea typeface="メイリオ" panose="020B0604030504040204" pitchFamily="50" charset="-128"/>
              </a:rPr>
              <a:t>『Osaka Regional Data Exchange Network』</a:t>
            </a:r>
            <a:r>
              <a:rPr lang="ja-JP" altLang="en-US" sz="800" dirty="0">
                <a:solidFill>
                  <a:prstClr val="black"/>
                </a:solidFill>
                <a:latin typeface="メイリオ" panose="020B0604030504040204" pitchFamily="50" charset="-128"/>
                <a:ea typeface="メイリオ" panose="020B0604030504040204" pitchFamily="50" charset="-128"/>
              </a:rPr>
              <a:t>の頭文字。 （再掲）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521550" y="4449836"/>
            <a:ext cx="3686994" cy="1208023"/>
          </a:xfrm>
          <a:prstGeom prst="rect">
            <a:avLst/>
          </a:prstGeom>
          <a:noFill/>
        </p:spPr>
        <p:txBody>
          <a:bodyPr wrap="square" lIns="0" rIns="0" rtlCol="0">
            <a:spAutoFit/>
          </a:bodyPr>
          <a:lstStyle/>
          <a:p>
            <a:pPr>
              <a:lnSpc>
                <a:spcPts val="1400"/>
              </a:lnSpc>
              <a:defRPr/>
            </a:pPr>
            <a:r>
              <a:rPr lang="ja-JP" altLang="en-US" sz="1000"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ORDEN</a:t>
            </a:r>
            <a:r>
              <a:rPr lang="ja-JP" altLang="en-US" sz="1200" b="1" dirty="0">
                <a:latin typeface="メイリオ" panose="020B0604030504040204" pitchFamily="50" charset="-128"/>
                <a:ea typeface="メイリオ" panose="020B0604030504040204" pitchFamily="50" charset="-128"/>
              </a:rPr>
              <a:t>を活用したサービス例 </a:t>
            </a:r>
            <a:endParaRPr lang="en-US" altLang="ja-JP" sz="1200" b="1" dirty="0">
              <a:latin typeface="メイリオ" panose="020B0604030504040204" pitchFamily="50" charset="-128"/>
              <a:ea typeface="メイリオ" panose="020B0604030504040204" pitchFamily="50" charset="-128"/>
            </a:endParaRPr>
          </a:p>
          <a:p>
            <a:pPr>
              <a:lnSpc>
                <a:spcPts val="1400"/>
              </a:lnSpc>
              <a:defRPr/>
            </a:pPr>
            <a:r>
              <a:rPr lang="ja-JP" altLang="en-US" sz="1200" b="1" dirty="0">
                <a:latin typeface="メイリオ" panose="020B0604030504040204" pitchFamily="50" charset="-128"/>
                <a:ea typeface="メイリオ" panose="020B0604030504040204" pitchFamily="50" charset="-128"/>
              </a:rPr>
              <a:t>　　</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万博／スーパーシティ</a:t>
            </a:r>
            <a:r>
              <a:rPr lang="en-US" altLang="ja-JP" sz="1200" b="1" dirty="0">
                <a:latin typeface="メイリオ" panose="020B0604030504040204" pitchFamily="50" charset="-128"/>
                <a:ea typeface="メイリオ" panose="020B0604030504040204" pitchFamily="50" charset="-128"/>
              </a:rPr>
              <a:t>) </a:t>
            </a:r>
          </a:p>
          <a:p>
            <a:pPr>
              <a:lnSpc>
                <a:spcPts val="300"/>
              </a:lnSpc>
              <a:defRPr/>
            </a:pPr>
            <a:endParaRPr lang="en-US" altLang="ja-JP" sz="1400" b="1" dirty="0">
              <a:latin typeface="メイリオ" panose="020B0604030504040204" pitchFamily="50" charset="-128"/>
              <a:ea typeface="メイリオ" panose="020B0604030504040204" pitchFamily="50" charset="-128"/>
            </a:endParaRPr>
          </a:p>
          <a:p>
            <a:pPr>
              <a:lnSpc>
                <a:spcPts val="1400"/>
              </a:lnSpc>
              <a:defRPr/>
            </a:pPr>
            <a:r>
              <a:rPr lang="ja-JP" altLang="en-US" sz="1400" dirty="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チケット情報や交通情報から、万博来場者へ、混雑</a:t>
            </a:r>
            <a:endParaRPr lang="en-US" altLang="ja-JP" sz="1100"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を避けつつ、その人の趣向に合わせた府域の観光ス　</a:t>
            </a:r>
            <a:endParaRPr lang="en-US" altLang="ja-JP" sz="1100"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ポットへの周遊体験にもつながるような最適なルー</a:t>
            </a:r>
            <a:endParaRPr lang="en-US" altLang="ja-JP" sz="1100"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ト案内を実施。</a:t>
            </a:r>
            <a:endParaRPr lang="en-US" altLang="ja-JP" sz="1100" dirty="0">
              <a:latin typeface="メイリオ" panose="020B0604030504040204" pitchFamily="50" charset="-128"/>
              <a:ea typeface="メイリオ" panose="020B0604030504040204" pitchFamily="50" charset="-128"/>
            </a:endParaRPr>
          </a:p>
        </p:txBody>
      </p:sp>
      <p:sp>
        <p:nvSpPr>
          <p:cNvPr id="47" name="テキスト ボックス 46"/>
          <p:cNvSpPr txBox="1"/>
          <p:nvPr/>
        </p:nvSpPr>
        <p:spPr>
          <a:xfrm>
            <a:off x="236600" y="902309"/>
            <a:ext cx="8700886" cy="500137"/>
          </a:xfrm>
          <a:prstGeom prst="rect">
            <a:avLst/>
          </a:prstGeom>
          <a:noFill/>
        </p:spPr>
        <p:txBody>
          <a:bodyPr wrap="square" rtlCol="0">
            <a:spAutoFit/>
          </a:bodyPr>
          <a:lstStyle/>
          <a:p>
            <a:pPr>
              <a:defRPr/>
            </a:pPr>
            <a:r>
              <a:rPr lang="en-US" altLang="ja-JP" sz="1400" b="1" dirty="0">
                <a:solidFill>
                  <a:prstClr val="black"/>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大阪広域データ連携基盤（</a:t>
            </a:r>
            <a:r>
              <a:rPr lang="en-US" altLang="ja-JP" sz="1400" b="1" dirty="0">
                <a:solidFill>
                  <a:prstClr val="black"/>
                </a:solidFill>
                <a:latin typeface="メイリオ" panose="020B0604030504040204" pitchFamily="50" charset="-128"/>
                <a:ea typeface="メイリオ" panose="020B0604030504040204" pitchFamily="50" charset="-128"/>
              </a:rPr>
              <a:t>ORDEN</a:t>
            </a:r>
            <a:r>
              <a:rPr lang="ja-JP" altLang="en-US" sz="1400" b="1" baseline="30000" dirty="0">
                <a:latin typeface="メイリオ" panose="020B0604030504040204" pitchFamily="50" charset="-128"/>
                <a:ea typeface="メイリオ" panose="020B0604030504040204" pitchFamily="50" charset="-128"/>
              </a:rPr>
              <a:t>*</a:t>
            </a:r>
            <a:r>
              <a:rPr lang="en-US" altLang="ja-JP" sz="1400" b="1" baseline="30000" dirty="0">
                <a:latin typeface="メイリオ" panose="020B0604030504040204" pitchFamily="50" charset="-128"/>
                <a:ea typeface="メイリオ" panose="020B0604030504040204" pitchFamily="50" charset="-128"/>
              </a:rPr>
              <a:t>4</a:t>
            </a:r>
            <a:r>
              <a:rPr lang="ja-JP" altLang="en-US" sz="1400" b="1" dirty="0">
                <a:solidFill>
                  <a:prstClr val="black"/>
                </a:solidFill>
                <a:latin typeface="メイリオ" panose="020B0604030504040204" pitchFamily="50" charset="-128"/>
                <a:ea typeface="メイリオ" panose="020B0604030504040204" pitchFamily="50" charset="-128"/>
              </a:rPr>
              <a:t>）の運用及び活用促進</a:t>
            </a:r>
            <a:r>
              <a:rPr lang="ja-JP" altLang="en-US" sz="1400" b="1" dirty="0">
                <a:solidFill>
                  <a:srgbClr val="151515"/>
                </a:solidFill>
                <a:latin typeface="メイリオ" panose="020B0604030504040204" pitchFamily="50" charset="-128"/>
                <a:ea typeface="メイリオ" panose="020B0604030504040204" pitchFamily="50" charset="-128"/>
              </a:rPr>
              <a:t> </a:t>
            </a:r>
            <a:r>
              <a:rPr lang="en-US" altLang="ja-JP" sz="1400" b="1" dirty="0">
                <a:solidFill>
                  <a:srgbClr val="151515"/>
                </a:solidFill>
                <a:latin typeface="メイリオ" panose="020B0604030504040204" pitchFamily="50" charset="-128"/>
                <a:ea typeface="メイリオ" panose="020B0604030504040204" pitchFamily="50" charset="-128"/>
              </a:rPr>
              <a:t>》</a:t>
            </a:r>
            <a:r>
              <a:rPr lang="en-US" altLang="ja-JP" sz="1050" b="1" dirty="0">
                <a:solidFill>
                  <a:srgbClr val="151515"/>
                </a:solidFill>
                <a:latin typeface="メイリオ" panose="020B0604030504040204" pitchFamily="50" charset="-128"/>
                <a:ea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rPr>
              <a:t>スマートシティ戦略部 特区推進課</a:t>
            </a:r>
            <a:r>
              <a:rPr lang="en-US" altLang="ja-JP" sz="1050" b="1" dirty="0">
                <a:solidFill>
                  <a:prstClr val="black"/>
                </a:solidFill>
                <a:latin typeface="メイリオ" panose="020B0604030504040204" pitchFamily="50" charset="-128"/>
                <a:ea typeface="メイリオ" panose="020B0604030504040204" pitchFamily="50" charset="-128"/>
              </a:rPr>
              <a:t>】</a:t>
            </a:r>
          </a:p>
          <a:p>
            <a:pPr>
              <a:lnSpc>
                <a:spcPts val="1500"/>
              </a:lnSpc>
              <a:defRPr/>
            </a:pPr>
            <a:r>
              <a:rPr lang="en-US" altLang="ja-JP" sz="1050" dirty="0">
                <a:solidFill>
                  <a:prstClr val="black"/>
                </a:solidFill>
                <a:latin typeface="メイリオ" panose="020B0604030504040204" pitchFamily="50" charset="-128"/>
                <a:ea typeface="メイリオ" panose="020B0604030504040204" pitchFamily="50" charset="-128"/>
              </a:rPr>
              <a:t>           </a:t>
            </a:r>
            <a:endParaRPr lang="ja-JP" altLang="en-US" sz="1050" dirty="0">
              <a:solidFill>
                <a:prstClr val="black"/>
              </a:solidFill>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4617006" y="1853824"/>
            <a:ext cx="4023228" cy="2261433"/>
            <a:chOff x="4865543" y="4075016"/>
            <a:chExt cx="3455480" cy="1918810"/>
          </a:xfrm>
        </p:grpSpPr>
        <p:sp>
          <p:nvSpPr>
            <p:cNvPr id="10" name="正方形/長方形 9"/>
            <p:cNvSpPr/>
            <p:nvPr/>
          </p:nvSpPr>
          <p:spPr>
            <a:xfrm>
              <a:off x="5637914" y="4075016"/>
              <a:ext cx="2085605" cy="381656"/>
            </a:xfrm>
            <a:prstGeom prst="rect">
              <a:avLst/>
            </a:prstGeom>
          </p:spPr>
          <p:txBody>
            <a:bodyPr wrap="square">
              <a:spAutoFit/>
            </a:bodyPr>
            <a:lstStyle/>
            <a:p>
              <a:r>
                <a:rPr kumimoji="1" lang="ja-JP" altLang="en-US" sz="1000" b="1" dirty="0">
                  <a:latin typeface="メイリオ" panose="020B0604030504040204" pitchFamily="50" charset="-128"/>
                  <a:ea typeface="メイリオ" panose="020B0604030504040204" pitchFamily="50" charset="-128"/>
                </a:rPr>
                <a:t>＜</a:t>
              </a:r>
              <a:r>
                <a:rPr kumimoji="1" lang="en-US" altLang="ja-JP" sz="1000" b="1" dirty="0">
                  <a:latin typeface="メイリオ" panose="020B0604030504040204" pitchFamily="50" charset="-128"/>
                  <a:ea typeface="メイリオ" panose="020B0604030504040204" pitchFamily="50" charset="-128"/>
                </a:rPr>
                <a:t>ORDEN</a:t>
              </a:r>
              <a:r>
                <a:rPr kumimoji="1" lang="ja-JP" altLang="en-US" sz="1000" b="1" dirty="0">
                  <a:latin typeface="メイリオ" panose="020B0604030504040204" pitchFamily="50" charset="-128"/>
                  <a:ea typeface="メイリオ" panose="020B0604030504040204" pitchFamily="50" charset="-128"/>
                </a:rPr>
                <a:t>の構造（イメージ）＞</a:t>
              </a:r>
            </a:p>
          </p:txBody>
        </p:sp>
        <p:grpSp>
          <p:nvGrpSpPr>
            <p:cNvPr id="12" name="グループ化 11"/>
            <p:cNvGrpSpPr/>
            <p:nvPr/>
          </p:nvGrpSpPr>
          <p:grpSpPr>
            <a:xfrm>
              <a:off x="4865543" y="4321570"/>
              <a:ext cx="3455480" cy="1672256"/>
              <a:chOff x="971601" y="3646953"/>
              <a:chExt cx="3455480" cy="1672256"/>
            </a:xfrm>
          </p:grpSpPr>
          <p:sp>
            <p:nvSpPr>
              <p:cNvPr id="13" name="正方形/長方形 12"/>
              <p:cNvSpPr/>
              <p:nvPr/>
            </p:nvSpPr>
            <p:spPr>
              <a:xfrm>
                <a:off x="160818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ルート</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最適化</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 name="正方形/長方形 13"/>
              <p:cNvSpPr/>
              <p:nvPr/>
            </p:nvSpPr>
            <p:spPr>
              <a:xfrm>
                <a:off x="395323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行政</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手続</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 name="正方形/長方形 14"/>
              <p:cNvSpPr/>
              <p:nvPr/>
            </p:nvSpPr>
            <p:spPr>
              <a:xfrm>
                <a:off x="348524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rPr>
                  <a:t>子育て</a:t>
                </a:r>
                <a:endParaRPr lang="en-US" altLang="ja-JP"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endParaRPr>
              </a:p>
              <a:p>
                <a:pPr algn="ctr">
                  <a:lnSpc>
                    <a:spcPts val="600"/>
                  </a:lnSpc>
                  <a:spcAft>
                    <a:spcPts val="0"/>
                  </a:spcAft>
                </a:pPr>
                <a:r>
                  <a:rPr lang="ja-JP" altLang="en-US"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rPr>
                  <a:t>支援</a:t>
                </a:r>
                <a:endParaRPr lang="ja-JP" sz="1200" kern="100" spc="-6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endParaRPr lang="ja-JP" sz="1200" kern="100" spc="-6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6" name="正方形/長方形 15"/>
              <p:cNvSpPr/>
              <p:nvPr/>
            </p:nvSpPr>
            <p:spPr>
              <a:xfrm>
                <a:off x="301216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大阪</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観光</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7" name="正方形/長方形 16"/>
              <p:cNvSpPr/>
              <p:nvPr/>
            </p:nvSpPr>
            <p:spPr>
              <a:xfrm>
                <a:off x="254544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健康</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づくり</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8" name="正方形/長方形 17"/>
              <p:cNvSpPr/>
              <p:nvPr/>
            </p:nvSpPr>
            <p:spPr>
              <a:xfrm>
                <a:off x="207871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高齢者</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支援</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19" name="グループ化 18"/>
              <p:cNvGrpSpPr/>
              <p:nvPr/>
            </p:nvGrpSpPr>
            <p:grpSpPr>
              <a:xfrm>
                <a:off x="971601" y="3657975"/>
                <a:ext cx="3455480" cy="1661234"/>
                <a:chOff x="971601" y="3654264"/>
                <a:chExt cx="3455480" cy="1661234"/>
              </a:xfrm>
            </p:grpSpPr>
            <p:grpSp>
              <p:nvGrpSpPr>
                <p:cNvPr id="20" name="グループ化 19"/>
                <p:cNvGrpSpPr/>
                <p:nvPr/>
              </p:nvGrpSpPr>
              <p:grpSpPr>
                <a:xfrm>
                  <a:off x="971601" y="3654264"/>
                  <a:ext cx="3455480" cy="1661234"/>
                  <a:chOff x="-33972" y="-3494"/>
                  <a:chExt cx="3455480" cy="1790391"/>
                </a:xfrm>
              </p:grpSpPr>
              <p:cxnSp>
                <p:nvCxnSpPr>
                  <p:cNvPr id="44" name="直線コネクタ 43"/>
                  <p:cNvCxnSpPr/>
                  <p:nvPr/>
                </p:nvCxnSpPr>
                <p:spPr>
                  <a:xfrm>
                    <a:off x="1247368" y="1334654"/>
                    <a:ext cx="0" cy="141333"/>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691098" y="388266"/>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290135"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740393"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2228658"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827760" y="388337"/>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711332" y="1334654"/>
                    <a:ext cx="0" cy="141333"/>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正方形/長方形 69"/>
                  <p:cNvSpPr/>
                  <p:nvPr/>
                </p:nvSpPr>
                <p:spPr>
                  <a:xfrm>
                    <a:off x="-27651" y="-3494"/>
                    <a:ext cx="495000" cy="405082"/>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0" rtlCol="0" anchor="ctr">
                    <a:noAutofit/>
                  </a:bodyPr>
                  <a:lstStyle/>
                  <a:p>
                    <a:pPr indent="38100">
                      <a:lnSpc>
                        <a:spcPts val="900"/>
                      </a:lnSpc>
                      <a:spcAft>
                        <a:spcPts val="0"/>
                      </a:spcAft>
                    </a:pPr>
                    <a:r>
                      <a:rPr lang="ja-JP" sz="700" b="1" kern="1200" spc="-5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サービス例</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42" name="正方形/長方形 72"/>
                  <p:cNvSpPr/>
                  <p:nvPr/>
                </p:nvSpPr>
                <p:spPr>
                  <a:xfrm>
                    <a:off x="-33972" y="1468581"/>
                    <a:ext cx="501323" cy="318316"/>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0" bIns="0" rtlCol="0" anchor="ctr">
                    <a:noAutofit/>
                  </a:bodyPr>
                  <a:lstStyle/>
                  <a:p>
                    <a:pPr algn="ctr">
                      <a:lnSpc>
                        <a:spcPts val="1000"/>
                      </a:lnSpc>
                      <a:spcAft>
                        <a:spcPts val="0"/>
                      </a:spcAft>
                    </a:pPr>
                    <a:r>
                      <a:rPr lang="ja-JP" sz="700" b="1" kern="1200" spc="-1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データ</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cxnSp>
                <p:nvCxnSpPr>
                  <p:cNvPr id="46" name="直線コネクタ 45"/>
                  <p:cNvCxnSpPr/>
                  <p:nvPr/>
                </p:nvCxnSpPr>
                <p:spPr>
                  <a:xfrm>
                    <a:off x="3166419" y="388266"/>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76D88977-E89E-4C26-9AB7-135EEF6550FD}"/>
                      </a:ext>
                    </a:extLst>
                  </p:cNvPr>
                  <p:cNvSpPr/>
                  <p:nvPr/>
                </p:nvSpPr>
                <p:spPr>
                  <a:xfrm>
                    <a:off x="591402" y="1468581"/>
                    <a:ext cx="1337394" cy="314070"/>
                  </a:xfrm>
                  <a:prstGeom prst="rect">
                    <a:avLst/>
                  </a:prstGeom>
                  <a:solidFill>
                    <a:schemeClr val="bg1"/>
                  </a:solidFill>
                  <a:ln w="9525"/>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800"/>
                      </a:lnSpc>
                      <a:spcAft>
                        <a:spcPts val="0"/>
                      </a:spcAft>
                    </a:pPr>
                    <a:r>
                      <a:rPr lang="ja-JP" sz="700" b="1" kern="1200" spc="-6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行政データ</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49" name="正方形/長方形 48">
                    <a:extLst>
                      <a:ext uri="{FF2B5EF4-FFF2-40B4-BE49-F238E27FC236}">
                        <a16:creationId xmlns:a16="http://schemas.microsoft.com/office/drawing/2014/main" id="{76D88977-E89E-4C26-9AB7-135EEF6550FD}"/>
                      </a:ext>
                    </a:extLst>
                  </p:cNvPr>
                  <p:cNvSpPr/>
                  <p:nvPr/>
                </p:nvSpPr>
                <p:spPr>
                  <a:xfrm>
                    <a:off x="2008907" y="1468581"/>
                    <a:ext cx="1376174" cy="314070"/>
                  </a:xfrm>
                  <a:prstGeom prst="rect">
                    <a:avLst/>
                  </a:prstGeom>
                  <a:solidFill>
                    <a:schemeClr val="bg1"/>
                  </a:solidFill>
                  <a:ln w="9525"/>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800"/>
                      </a:lnSpc>
                      <a:spcAft>
                        <a:spcPts val="0"/>
                      </a:spcAft>
                    </a:pPr>
                    <a:r>
                      <a:rPr lang="ja-JP" sz="700" b="1" kern="1200" spc="-6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民間データ</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1" name="四角形: 角を丸くする 107">
                    <a:extLst>
                      <a:ext uri="{FF2B5EF4-FFF2-40B4-BE49-F238E27FC236}">
                        <a16:creationId xmlns:a16="http://schemas.microsoft.com/office/drawing/2014/main" id="{4735D6DB-E1B5-4C30-AAF0-0DD1A1AAE3BB}"/>
                      </a:ext>
                    </a:extLst>
                  </p:cNvPr>
                  <p:cNvSpPr/>
                  <p:nvPr/>
                </p:nvSpPr>
                <p:spPr>
                  <a:xfrm>
                    <a:off x="1006764" y="909781"/>
                    <a:ext cx="194310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400"/>
                      </a:lnSpc>
                      <a:spcAft>
                        <a:spcPts val="0"/>
                      </a:spcAft>
                    </a:pPr>
                    <a:r>
                      <a:rPr lang="en-US" sz="800" b="1" kern="0" spc="24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7" name="正方形/長方形 72"/>
                  <p:cNvSpPr/>
                  <p:nvPr/>
                </p:nvSpPr>
                <p:spPr>
                  <a:xfrm>
                    <a:off x="-33972" y="519326"/>
                    <a:ext cx="501323" cy="835010"/>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0" bIns="0" rtlCol="0" anchor="ctr">
                    <a:noAutofit/>
                  </a:bodyPr>
                  <a:lstStyle/>
                  <a:p>
                    <a:pPr algn="ctr">
                      <a:lnSpc>
                        <a:spcPts val="1000"/>
                      </a:lnSpc>
                      <a:spcAft>
                        <a:spcPts val="0"/>
                      </a:spcAft>
                    </a:pPr>
                    <a:r>
                      <a:rPr lang="ja-JP" altLang="en-US" sz="700" b="1" spc="-10" dirty="0">
                        <a:solidFill>
                          <a:srgbClr val="000000"/>
                        </a:solidFill>
                        <a:latin typeface="ＭＳ 明朝" panose="02020609040205080304" pitchFamily="17" charset="-128"/>
                        <a:ea typeface="BIZ UDPゴシック" panose="020B0400000000000000" pitchFamily="50" charset="-128"/>
                        <a:cs typeface="Times New Roman" panose="02020603050405020304" pitchFamily="18" charset="0"/>
                      </a:rPr>
                      <a:t>システム</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41" name="正方形/長方形 40"/>
                  <p:cNvSpPr/>
                  <p:nvPr/>
                </p:nvSpPr>
                <p:spPr>
                  <a:xfrm>
                    <a:off x="602608" y="558801"/>
                    <a:ext cx="2818900" cy="78178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lnSpc>
                        <a:spcPts val="1500"/>
                      </a:lnSpc>
                      <a:spcAft>
                        <a:spcPts val="0"/>
                      </a:spcAft>
                    </a:pPr>
                    <a:r>
                      <a:rPr lang="ja-JP" sz="10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大阪広域データ連携基盤</a:t>
                    </a:r>
                    <a:endParaRPr lang="ja-JP"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500"/>
                      </a:lnSpc>
                      <a:spcAft>
                        <a:spcPts val="0"/>
                      </a:spcAft>
                    </a:pPr>
                    <a:r>
                      <a:rPr lang="ja-JP" sz="10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sz="10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ORDEN</a:t>
                    </a:r>
                    <a:r>
                      <a:rPr lang="ja-JP" sz="10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pic>
              <p:nvPicPr>
                <p:cNvPr id="21" name="図 20" descr="アイコン&#10;&#10;自動的に生成された説明">
                  <a:extLst>
                    <a:ext uri="{FF2B5EF4-FFF2-40B4-BE49-F238E27FC236}">
                      <a16:creationId xmlns:a16="http://schemas.microsoft.com/office/drawing/2014/main" id="{48B0B752-B3E9-4294-AC8B-1F4C82FB9B5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05716" y="3852452"/>
                  <a:ext cx="142875" cy="142875"/>
                </a:xfrm>
                <a:prstGeom prst="rect">
                  <a:avLst/>
                </a:prstGeom>
              </p:spPr>
            </p:pic>
            <p:pic>
              <p:nvPicPr>
                <p:cNvPr id="22" name="図 21" descr="ロゴ, アイコン&#10;&#10;自動的に生成された説明">
                  <a:extLst>
                    <a:ext uri="{FF2B5EF4-FFF2-40B4-BE49-F238E27FC236}">
                      <a16:creationId xmlns:a16="http://schemas.microsoft.com/office/drawing/2014/main" id="{856944D4-5821-457B-BC04-E56F87DC3B3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678791" y="3858167"/>
                  <a:ext cx="132080" cy="132080"/>
                </a:xfrm>
                <a:prstGeom prst="rect">
                  <a:avLst/>
                </a:prstGeom>
              </p:spPr>
            </p:pic>
            <p:pic>
              <p:nvPicPr>
                <p:cNvPr id="23" name="図 22" descr="ロゴ, アイコン&#10;&#10;自動的に生成された説明">
                  <a:extLst>
                    <a:ext uri="{FF2B5EF4-FFF2-40B4-BE49-F238E27FC236}">
                      <a16:creationId xmlns:a16="http://schemas.microsoft.com/office/drawing/2014/main" id="{8B965BEB-DECF-4500-AFFF-2F8171AB38E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164566" y="3858167"/>
                  <a:ext cx="130175" cy="130175"/>
                </a:xfrm>
                <a:prstGeom prst="rect">
                  <a:avLst/>
                </a:prstGeom>
              </p:spPr>
            </p:pic>
            <p:pic>
              <p:nvPicPr>
                <p:cNvPr id="24" name="図 23" descr="アイコン&#10;&#10;自動的に生成された説明">
                  <a:extLst>
                    <a:ext uri="{FF2B5EF4-FFF2-40B4-BE49-F238E27FC236}">
                      <a16:creationId xmlns:a16="http://schemas.microsoft.com/office/drawing/2014/main" id="{132596E8-3B80-4E77-83CA-7230CDC4D04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109446" y="3874677"/>
                  <a:ext cx="121920" cy="121920"/>
                </a:xfrm>
                <a:prstGeom prst="rect">
                  <a:avLst/>
                </a:prstGeom>
              </p:spPr>
            </p:pic>
            <p:pic>
              <p:nvPicPr>
                <p:cNvPr id="25" name="図 24">
                  <a:extLst>
                    <a:ext uri="{FF2B5EF4-FFF2-40B4-BE49-F238E27FC236}">
                      <a16:creationId xmlns:a16="http://schemas.microsoft.com/office/drawing/2014/main" id="{70C48102-35D8-47F1-868F-F0CFA310137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638911" y="3842292"/>
                  <a:ext cx="142875" cy="142875"/>
                </a:xfrm>
                <a:prstGeom prst="rect">
                  <a:avLst/>
                </a:prstGeom>
              </p:spPr>
            </p:pic>
            <p:pic>
              <p:nvPicPr>
                <p:cNvPr id="26" name="図 25" descr="C:\Users\kanot\AppData\Local\Microsoft\Windows\INetCache\Content.MSO\C288119B.tmp"/>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5263" y1="28947" x2="35263" y2="28947"/>
                              <a14:foregroundMark x1="54211" y1="34211" x2="54211" y2="34211"/>
                              <a14:foregroundMark x1="53684" y1="53684" x2="53684" y2="53684"/>
                              <a14:foregroundMark x1="38421" y1="61579" x2="38421" y2="61579"/>
                              <a14:foregroundMark x1="53684" y1="63158" x2="53684" y2="63158"/>
                              <a14:foregroundMark x1="71579" y1="63684" x2="71579" y2="63684"/>
                              <a14:foregroundMark x1="67368" y1="53158" x2="67368" y2="52105"/>
                              <a14:foregroundMark x1="67368" y1="43158" x2="67368" y2="43158"/>
                              <a14:foregroundMark x1="73158" y1="31579" x2="73158" y2="31579"/>
                              <a14:foregroundMark x1="74737" y1="23684" x2="74737" y2="23684"/>
                              <a14:foregroundMark x1="80000" y1="42632" x2="80000" y2="42632"/>
                            </a14:backgroundRemoval>
                          </a14:imgEffect>
                        </a14:imgLayer>
                      </a14:imgProps>
                    </a:ext>
                    <a:ext uri="{28A0092B-C50C-407E-A947-70E740481C1C}">
                      <a14:useLocalDpi xmlns:a14="http://schemas.microsoft.com/office/drawing/2010/main" val="0"/>
                    </a:ext>
                  </a:extLst>
                </a:blip>
                <a:srcRect/>
                <a:stretch>
                  <a:fillRect/>
                </a:stretch>
              </p:blipFill>
              <p:spPr bwMode="auto">
                <a:xfrm>
                  <a:off x="1709781" y="3820702"/>
                  <a:ext cx="221615" cy="221615"/>
                </a:xfrm>
                <a:prstGeom prst="rect">
                  <a:avLst/>
                </a:prstGeom>
                <a:noFill/>
                <a:ln>
                  <a:noFill/>
                </a:ln>
              </p:spPr>
            </p:pic>
          </p:grpSp>
        </p:grpSp>
      </p:grpSp>
      <p:grpSp>
        <p:nvGrpSpPr>
          <p:cNvPr id="4" name="グループ化 3"/>
          <p:cNvGrpSpPr/>
          <p:nvPr/>
        </p:nvGrpSpPr>
        <p:grpSpPr>
          <a:xfrm>
            <a:off x="4786455" y="4415581"/>
            <a:ext cx="3792902" cy="1847977"/>
            <a:chOff x="468644" y="4291638"/>
            <a:chExt cx="3601227" cy="1757327"/>
          </a:xfrm>
        </p:grpSpPr>
        <p:sp>
          <p:nvSpPr>
            <p:cNvPr id="54" name="正方形/長方形 53"/>
            <p:cNvSpPr/>
            <p:nvPr/>
          </p:nvSpPr>
          <p:spPr>
            <a:xfrm>
              <a:off x="705326" y="4291638"/>
              <a:ext cx="3332092" cy="221302"/>
            </a:xfrm>
            <a:prstGeom prst="rect">
              <a:avLst/>
            </a:prstGeom>
          </p:spPr>
          <p:txBody>
            <a:bodyPr wrap="square">
              <a:spAutoFit/>
            </a:bodyPr>
            <a:lstStyle/>
            <a:p>
              <a:r>
                <a:rPr kumimoji="1" lang="ja-JP" altLang="en-US" sz="1000" b="1" dirty="0">
                  <a:latin typeface="メイリオ" panose="020B0604030504040204" pitchFamily="50" charset="-128"/>
                  <a:ea typeface="メイリオ" panose="020B0604030504040204" pitchFamily="50" charset="-128"/>
                </a:rPr>
                <a:t>＜</a:t>
              </a:r>
              <a:r>
                <a:rPr lang="en-US" altLang="ja-JP" sz="1000" b="1" dirty="0">
                  <a:latin typeface="メイリオ" panose="020B0604030504040204" pitchFamily="50" charset="-128"/>
                  <a:ea typeface="メイリオ" panose="020B0604030504040204" pitchFamily="50" charset="-128"/>
                </a:rPr>
                <a:t>ORDEN</a:t>
              </a:r>
              <a:r>
                <a:rPr lang="ja-JP" altLang="en-US" sz="1000" b="1" dirty="0">
                  <a:latin typeface="メイリオ" panose="020B0604030504040204" pitchFamily="50" charset="-128"/>
                  <a:ea typeface="メイリオ" panose="020B0604030504040204" pitchFamily="50" charset="-128"/>
                </a:rPr>
                <a:t>によるサービス例：万博／スーパーシティ＞</a:t>
              </a:r>
              <a:endParaRPr kumimoji="1" lang="ja-JP" altLang="en-US" sz="1000" b="1" dirty="0">
                <a:latin typeface="メイリオ" panose="020B0604030504040204" pitchFamily="50" charset="-128"/>
                <a:ea typeface="メイリオ" panose="020B0604030504040204" pitchFamily="50" charset="-128"/>
              </a:endParaRPr>
            </a:p>
          </p:txBody>
        </p:sp>
        <p:pic>
          <p:nvPicPr>
            <p:cNvPr id="55" name="図 54"/>
            <p:cNvPicPr>
              <a:picLocks noChangeAspect="1"/>
            </p:cNvPicPr>
            <p:nvPr/>
          </p:nvPicPr>
          <p:blipFill>
            <a:blip r:embed="rId10"/>
            <a:stretch>
              <a:fillRect/>
            </a:stretch>
          </p:blipFill>
          <p:spPr>
            <a:xfrm>
              <a:off x="468644" y="4537292"/>
              <a:ext cx="3601227" cy="1511673"/>
            </a:xfrm>
            <a:prstGeom prst="rect">
              <a:avLst/>
            </a:prstGeom>
          </p:spPr>
        </p:pic>
      </p:grpSp>
      <p:sp>
        <p:nvSpPr>
          <p:cNvPr id="58" name="テキスト ボックス 57"/>
          <p:cNvSpPr txBox="1"/>
          <p:nvPr/>
        </p:nvSpPr>
        <p:spPr>
          <a:xfrm>
            <a:off x="414598" y="1200141"/>
            <a:ext cx="8509438" cy="502702"/>
          </a:xfrm>
          <a:prstGeom prst="rect">
            <a:avLst/>
          </a:prstGeom>
          <a:noFill/>
        </p:spPr>
        <p:txBody>
          <a:bodyPr wrap="square" lIns="0" rIns="0" rtlCol="0">
            <a:spAutoFit/>
          </a:bodyPr>
          <a:lstStyle/>
          <a:p>
            <a:pPr>
              <a:lnSpc>
                <a:spcPts val="1400"/>
              </a:lnSpc>
              <a:defRPr/>
            </a:pPr>
            <a:r>
              <a:rPr lang="ja-JP" altLang="en-US" sz="10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スマートシティの実現には、公民の様々なデータの流通・連携を通じたデータの利活用が必要であるため、大阪府域で</a:t>
            </a:r>
            <a:endParaRPr lang="en-US" altLang="ja-JP" sz="1200" dirty="0">
              <a:latin typeface="メイリオ" panose="020B0604030504040204" pitchFamily="50" charset="-128"/>
              <a:ea typeface="メイリオ" panose="020B0604030504040204" pitchFamily="50" charset="-128"/>
            </a:endParaRPr>
          </a:p>
          <a:p>
            <a:pPr>
              <a:lnSpc>
                <a:spcPts val="1400"/>
              </a:lnSpc>
              <a:defRPr/>
            </a:pPr>
            <a:r>
              <a:rPr lang="ja-JP" altLang="en-US" sz="1200" dirty="0">
                <a:latin typeface="メイリオ" panose="020B0604030504040204" pitchFamily="50" charset="-128"/>
                <a:ea typeface="メイリオ" panose="020B0604030504040204" pitchFamily="50" charset="-128"/>
              </a:rPr>
              <a:t>     データを連携させる社会インフラとして「大阪広域データ連携基盤（</a:t>
            </a:r>
            <a:r>
              <a:rPr lang="en-US" altLang="ja-JP" sz="1200" dirty="0">
                <a:latin typeface="メイリオ" panose="020B0604030504040204" pitchFamily="50" charset="-128"/>
                <a:ea typeface="メイリオ" panose="020B0604030504040204" pitchFamily="50" charset="-128"/>
              </a:rPr>
              <a:t>ORDEN</a:t>
            </a:r>
            <a:r>
              <a:rPr lang="ja-JP" altLang="en-US" sz="1200" dirty="0">
                <a:latin typeface="メイリオ" panose="020B0604030504040204" pitchFamily="50" charset="-128"/>
                <a:ea typeface="メイリオ" panose="020B0604030504040204" pitchFamily="50" charset="-128"/>
              </a:rPr>
              <a:t>）」を整備・運用。</a:t>
            </a:r>
            <a:endParaRPr lang="en-US" altLang="ja-JP" sz="1200" dirty="0">
              <a:latin typeface="メイリオ" panose="020B0604030504040204" pitchFamily="50" charset="-128"/>
              <a:ea typeface="メイリオ" panose="020B0604030504040204" pitchFamily="50" charset="-128"/>
            </a:endParaRPr>
          </a:p>
          <a:p>
            <a:pPr>
              <a:lnSpc>
                <a:spcPts val="400"/>
              </a:lnSpc>
              <a:defRPr/>
            </a:pPr>
            <a:endParaRPr lang="en-US" altLang="ja-JP" sz="800" dirty="0">
              <a:latin typeface="メイリオ" panose="020B0604030504040204" pitchFamily="50" charset="-128"/>
              <a:ea typeface="メイリオ" panose="020B0604030504040204" pitchFamily="50" charset="-128"/>
            </a:endParaRPr>
          </a:p>
        </p:txBody>
      </p:sp>
      <p:sp>
        <p:nvSpPr>
          <p:cNvPr id="60" name="テキスト ボックス 59"/>
          <p:cNvSpPr txBox="1"/>
          <p:nvPr/>
        </p:nvSpPr>
        <p:spPr>
          <a:xfrm>
            <a:off x="536135" y="2902101"/>
            <a:ext cx="3757133" cy="1066959"/>
          </a:xfrm>
          <a:prstGeom prst="rect">
            <a:avLst/>
          </a:prstGeom>
          <a:noFill/>
        </p:spPr>
        <p:txBody>
          <a:bodyPr wrap="square" lIns="0" rIns="0" rtlCol="0">
            <a:spAutoFit/>
          </a:bodyPr>
          <a:lstStyle/>
          <a:p>
            <a:pPr>
              <a:lnSpc>
                <a:spcPts val="1400"/>
              </a:lnSpc>
              <a:defRPr/>
            </a:pPr>
            <a:r>
              <a:rPr lang="ja-JP" altLang="en-US" sz="1000"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■令和</a:t>
            </a:r>
            <a:r>
              <a:rPr lang="en-US" altLang="ja-JP" sz="1200" b="1" dirty="0">
                <a:latin typeface="メイリオ" panose="020B0604030504040204" pitchFamily="50" charset="-128"/>
                <a:ea typeface="メイリオ" panose="020B0604030504040204" pitchFamily="50" charset="-128"/>
              </a:rPr>
              <a:t>5</a:t>
            </a:r>
            <a:r>
              <a:rPr lang="ja-JP" altLang="en-US" sz="1200" b="1" dirty="0">
                <a:latin typeface="メイリオ" panose="020B0604030504040204" pitchFamily="50" charset="-128"/>
                <a:ea typeface="メイリオ" panose="020B0604030504040204" pitchFamily="50" charset="-128"/>
              </a:rPr>
              <a:t>年度の</a:t>
            </a:r>
            <a:r>
              <a:rPr lang="ja-JP" altLang="en-US" sz="1200" b="1" dirty="0" smtClean="0">
                <a:latin typeface="メイリオ" panose="020B0604030504040204" pitchFamily="50" charset="-128"/>
                <a:ea typeface="メイリオ" panose="020B0604030504040204" pitchFamily="50" charset="-128"/>
              </a:rPr>
              <a:t>取組み</a:t>
            </a:r>
            <a:endParaRPr lang="en-US" altLang="ja-JP" sz="1200" b="1" dirty="0">
              <a:latin typeface="メイリオ" panose="020B0604030504040204" pitchFamily="50" charset="-128"/>
              <a:ea typeface="メイリオ" panose="020B0604030504040204" pitchFamily="50" charset="-128"/>
            </a:endParaRPr>
          </a:p>
          <a:p>
            <a:pPr>
              <a:lnSpc>
                <a:spcPts val="300"/>
              </a:lnSpc>
              <a:defRPr/>
            </a:pPr>
            <a:endParaRPr lang="en-US" altLang="ja-JP" sz="1400" b="1"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・令和</a:t>
            </a:r>
            <a:r>
              <a:rPr lang="en-US" altLang="ja-JP" sz="1100" dirty="0">
                <a:latin typeface="メイリオ" panose="020B0604030504040204" pitchFamily="50" charset="-128"/>
                <a:ea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rPr>
              <a:t>年度に整備したシステムを運用。</a:t>
            </a:r>
            <a:endParaRPr lang="en-US" altLang="ja-JP" sz="1100" dirty="0">
              <a:latin typeface="メイリオ" panose="020B0604030504040204" pitchFamily="50" charset="-128"/>
              <a:ea typeface="メイリオ" panose="020B0604030504040204" pitchFamily="50" charset="-128"/>
            </a:endParaRPr>
          </a:p>
          <a:p>
            <a:pPr>
              <a:lnSpc>
                <a:spcPts val="300"/>
              </a:lnSpc>
              <a:defRPr/>
            </a:pPr>
            <a:endParaRPr lang="en-US" altLang="ja-JP" sz="1100"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ORDEN</a:t>
            </a:r>
            <a:r>
              <a:rPr lang="ja-JP" altLang="en-US" sz="1100" dirty="0">
                <a:latin typeface="メイリオ" panose="020B0604030504040204" pitchFamily="50" charset="-128"/>
                <a:ea typeface="メイリオ" panose="020B0604030504040204" pitchFamily="50" charset="-128"/>
              </a:rPr>
              <a:t>に流通する公民のデータの整備促進に向けた</a:t>
            </a:r>
            <a:endParaRPr lang="en-US" altLang="ja-JP" sz="1100"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方針・マニュアルを策定し、</a:t>
            </a:r>
            <a:r>
              <a:rPr lang="en-US" altLang="ja-JP" sz="1100" dirty="0">
                <a:latin typeface="メイリオ" panose="020B0604030504040204" pitchFamily="50" charset="-128"/>
                <a:ea typeface="メイリオ" panose="020B0604030504040204" pitchFamily="50" charset="-128"/>
              </a:rPr>
              <a:t>ORDEN</a:t>
            </a:r>
            <a:r>
              <a:rPr lang="ja-JP" altLang="en-US" sz="1100" dirty="0">
                <a:latin typeface="メイリオ" panose="020B0604030504040204" pitchFamily="50" charset="-128"/>
                <a:ea typeface="メイリオ" panose="020B0604030504040204" pitchFamily="50" charset="-128"/>
              </a:rPr>
              <a:t>に流通するデー</a:t>
            </a:r>
            <a:endParaRPr lang="en-US" altLang="ja-JP" sz="1100"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タの</a:t>
            </a:r>
            <a:r>
              <a:rPr lang="ja-JP" altLang="en-US" sz="1100" dirty="0" smtClean="0">
                <a:latin typeface="メイリオ" panose="020B0604030504040204" pitchFamily="50" charset="-128"/>
                <a:ea typeface="メイリオ" panose="020B0604030504040204" pitchFamily="50" charset="-128"/>
              </a:rPr>
              <a:t>拡充・利活用促進を図る。</a:t>
            </a:r>
            <a:endParaRPr lang="en-US" altLang="ja-JP" sz="11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536136" y="1911991"/>
            <a:ext cx="3686994" cy="887422"/>
          </a:xfrm>
          <a:prstGeom prst="rect">
            <a:avLst/>
          </a:prstGeom>
          <a:noFill/>
        </p:spPr>
        <p:txBody>
          <a:bodyPr wrap="square" lIns="0" rIns="0" rtlCol="0">
            <a:spAutoFit/>
          </a:bodyPr>
          <a:lstStyle/>
          <a:p>
            <a:pPr>
              <a:lnSpc>
                <a:spcPts val="1400"/>
              </a:lnSpc>
              <a:defRPr/>
            </a:pPr>
            <a:r>
              <a:rPr lang="ja-JP" altLang="en-US" sz="1000"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■令和</a:t>
            </a:r>
            <a:r>
              <a:rPr lang="en-US" altLang="ja-JP" sz="1200" b="1" dirty="0">
                <a:latin typeface="メイリオ" panose="020B0604030504040204" pitchFamily="50" charset="-128"/>
                <a:ea typeface="メイリオ" panose="020B0604030504040204" pitchFamily="50" charset="-128"/>
              </a:rPr>
              <a:t>4</a:t>
            </a:r>
            <a:r>
              <a:rPr lang="ja-JP" altLang="en-US" sz="1200" b="1" dirty="0">
                <a:latin typeface="メイリオ" panose="020B0604030504040204" pitchFamily="50" charset="-128"/>
                <a:ea typeface="メイリオ" panose="020B0604030504040204" pitchFamily="50" charset="-128"/>
              </a:rPr>
              <a:t>年度の</a:t>
            </a:r>
            <a:r>
              <a:rPr lang="ja-JP" altLang="en-US" sz="1200" b="1" dirty="0" smtClean="0">
                <a:latin typeface="メイリオ" panose="020B0604030504040204" pitchFamily="50" charset="-128"/>
                <a:ea typeface="メイリオ" panose="020B0604030504040204" pitchFamily="50" charset="-128"/>
              </a:rPr>
              <a:t>取組み</a:t>
            </a:r>
            <a:endParaRPr lang="en-US" altLang="ja-JP" sz="1200" b="1" dirty="0">
              <a:latin typeface="メイリオ" panose="020B0604030504040204" pitchFamily="50" charset="-128"/>
              <a:ea typeface="メイリオ" panose="020B0604030504040204" pitchFamily="50" charset="-128"/>
            </a:endParaRPr>
          </a:p>
          <a:p>
            <a:pPr>
              <a:lnSpc>
                <a:spcPts val="300"/>
              </a:lnSpc>
              <a:defRPr/>
            </a:pPr>
            <a:endParaRPr lang="en-US" altLang="ja-JP" sz="1400" b="1"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・多様なデータの連携・流通に必要なデータ連携シス</a:t>
            </a:r>
            <a:endParaRPr lang="en-US" altLang="ja-JP" sz="1100"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テムを構築。</a:t>
            </a:r>
            <a:endParaRPr lang="en-US" altLang="ja-JP" sz="1100" dirty="0">
              <a:latin typeface="メイリオ" panose="020B0604030504040204" pitchFamily="50" charset="-128"/>
              <a:ea typeface="メイリオ" panose="020B0604030504040204" pitchFamily="50" charset="-128"/>
            </a:endParaRPr>
          </a:p>
          <a:p>
            <a:pPr>
              <a:lnSpc>
                <a:spcPts val="300"/>
              </a:lnSpc>
              <a:defRPr/>
            </a:pPr>
            <a:endParaRPr lang="en-US" altLang="ja-JP" sz="1100" dirty="0">
              <a:latin typeface="メイリオ" panose="020B0604030504040204" pitchFamily="50" charset="-128"/>
              <a:ea typeface="メイリオ" panose="020B0604030504040204" pitchFamily="50" charset="-128"/>
            </a:endParaRPr>
          </a:p>
          <a:p>
            <a:pPr>
              <a:lnSpc>
                <a:spcPts val="1400"/>
              </a:lnSpc>
              <a:defRPr/>
            </a:pPr>
            <a:r>
              <a:rPr lang="ja-JP" altLang="en-US" sz="1100" dirty="0">
                <a:latin typeface="メイリオ" panose="020B0604030504040204" pitchFamily="50" charset="-128"/>
                <a:ea typeface="メイリオ" panose="020B0604030504040204" pitchFamily="50" charset="-128"/>
              </a:rPr>
              <a:t>　   ・データ流通に係るルール等を整備。</a:t>
            </a:r>
            <a:endParaRPr lang="en-US" altLang="ja-JP" sz="11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9371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角丸四角形 94"/>
          <p:cNvSpPr/>
          <p:nvPr/>
        </p:nvSpPr>
        <p:spPr>
          <a:xfrm>
            <a:off x="176964" y="378325"/>
            <a:ext cx="8896016" cy="5904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◆データ分析に基づいた効果的な政策立案（</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EBPM</a:t>
            </a:r>
            <a:r>
              <a:rPr lang="en-US" altLang="ja-JP" sz="16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健康医療部 健康推進室 国民健康保険課・健康づくり課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5" name="ページ正方形/長方形 74"/>
          <p:cNvSpPr/>
          <p:nvPr/>
        </p:nvSpPr>
        <p:spPr>
          <a:xfrm>
            <a:off x="8442430" y="6512407"/>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10</a:t>
            </a:r>
          </a:p>
        </p:txBody>
      </p:sp>
      <p:sp>
        <p:nvSpPr>
          <p:cNvPr id="21" name="テキスト ボックス 20">
            <a:extLst>
              <a:ext uri="{FF2B5EF4-FFF2-40B4-BE49-F238E27FC236}">
                <a16:creationId xmlns:a16="http://schemas.microsoft.com/office/drawing/2014/main" id="{7700A833-5F51-43F1-B356-DCB20F06E5FF}"/>
              </a:ext>
            </a:extLst>
          </p:cNvPr>
          <p:cNvSpPr txBox="1"/>
          <p:nvPr/>
        </p:nvSpPr>
        <p:spPr>
          <a:xfrm>
            <a:off x="526460" y="1074193"/>
            <a:ext cx="8460940" cy="428308"/>
          </a:xfrm>
          <a:prstGeom prst="rect">
            <a:avLst/>
          </a:prstGeom>
          <a:noFill/>
          <a:ln>
            <a:noFill/>
          </a:ln>
        </p:spPr>
        <p:txBody>
          <a:bodyPr wrap="square" rtlCol="0">
            <a:noAutofit/>
          </a:bodyPr>
          <a:lstStyle/>
          <a:p>
            <a:pPr marL="88900" indent="-8890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府民の健康づくりに対する意識の向上と実践を促すため、個人に対するインセンティブを活用した「大阪府健康づくり支援プラットフォーム整備等事業」を実施。</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⇒健康寿命延伸／医療費適正化へ</a:t>
            </a:r>
          </a:p>
        </p:txBody>
      </p:sp>
      <p:sp>
        <p:nvSpPr>
          <p:cNvPr id="23" name="テキスト ボックス 22">
            <a:extLst>
              <a:ext uri="{FF2B5EF4-FFF2-40B4-BE49-F238E27FC236}">
                <a16:creationId xmlns:a16="http://schemas.microsoft.com/office/drawing/2014/main" id="{79E490DA-5CC6-433B-9B3F-4AF5BF39FE6D}"/>
              </a:ext>
            </a:extLst>
          </p:cNvPr>
          <p:cNvSpPr txBox="1"/>
          <p:nvPr/>
        </p:nvSpPr>
        <p:spPr>
          <a:xfrm>
            <a:off x="294665" y="864600"/>
            <a:ext cx="5805645" cy="256578"/>
          </a:xfrm>
          <a:prstGeom prst="rect">
            <a:avLst/>
          </a:prstGeom>
          <a:noFill/>
          <a:ln>
            <a:noFill/>
          </a:ln>
        </p:spPr>
        <p:txBody>
          <a:bodyPr wrap="square" rtlCol="0" anchor="ctr">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府民の主体的な健康づくりの推進とデータ分析・研究</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4" name="テキスト ボックス 23">
            <a:extLst>
              <a:ext uri="{FF2B5EF4-FFF2-40B4-BE49-F238E27FC236}">
                <a16:creationId xmlns:a16="http://schemas.microsoft.com/office/drawing/2014/main" id="{856865EE-6CA9-44D7-95DD-4515ED3980F3}"/>
              </a:ext>
            </a:extLst>
          </p:cNvPr>
          <p:cNvSpPr txBox="1"/>
          <p:nvPr/>
        </p:nvSpPr>
        <p:spPr>
          <a:xfrm>
            <a:off x="772790" y="1857375"/>
            <a:ext cx="4398022" cy="597184"/>
          </a:xfrm>
          <a:prstGeom prst="rect">
            <a:avLst/>
          </a:prstGeom>
          <a:solidFill>
            <a:srgbClr val="FEFAD2"/>
          </a:solidFill>
          <a:ln>
            <a:solidFill>
              <a:schemeClr val="tx1"/>
            </a:solidFill>
          </a:ln>
        </p:spPr>
        <p:txBody>
          <a:bodyPr wrap="square" rtlCol="0">
            <a:noAutofit/>
          </a:bodyPr>
          <a:lstStyle/>
          <a:p>
            <a:pPr marL="130969" indent="-130969" defTabSz="685800">
              <a:tabLst>
                <a:tab pos="130969" algn="l"/>
              </a:tabLst>
              <a:defRPr/>
            </a:pP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①健康マイレージ事業（アスマイル）による府民の主体的な健康</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30969" indent="-130969" defTabSz="685800">
              <a:tabLst>
                <a:tab pos="130969" algn="l"/>
              </a:tabLst>
              <a:defRPr/>
            </a:pP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づくり　</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30969" indent="-130969" defTabSz="685800">
              <a:lnSpc>
                <a:spcPts val="100"/>
              </a:lnSpc>
              <a:tabLst>
                <a:tab pos="130969" algn="l"/>
              </a:tabLst>
              <a:defRPr/>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30969" indent="-130969" defTabSz="685800">
              <a:lnSpc>
                <a:spcPts val="100"/>
              </a:lnSpc>
              <a:tabLst>
                <a:tab pos="130969" algn="l"/>
              </a:tabLst>
              <a:defRPr/>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3662" defTabSz="685800">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・歩数や特定健診受診等に応じて府民にポイントを付与　</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A83312EC-48A3-45F2-ABD9-013E469F7EA7}"/>
              </a:ext>
            </a:extLst>
          </p:cNvPr>
          <p:cNvSpPr txBox="1"/>
          <p:nvPr/>
        </p:nvSpPr>
        <p:spPr>
          <a:xfrm>
            <a:off x="766065" y="2690970"/>
            <a:ext cx="4398022" cy="468000"/>
          </a:xfrm>
          <a:prstGeom prst="rect">
            <a:avLst/>
          </a:prstGeom>
          <a:solidFill>
            <a:srgbClr val="FEFAD2"/>
          </a:solidFill>
          <a:ln>
            <a:solidFill>
              <a:schemeClr val="tx1"/>
            </a:solidFill>
          </a:ln>
        </p:spPr>
        <p:txBody>
          <a:bodyPr wrap="square" rtlCol="0">
            <a:noAutofit/>
          </a:bodyPr>
          <a:lstStyle/>
          <a:p>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②上記の基盤を整備し、データを蓄積　</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4625" defTabSz="685800">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・特定健診等のデータや府民の健康行動に係るデータを蓄積</a:t>
            </a:r>
          </a:p>
          <a:p>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4EE38D84-F8C6-4E2C-8126-C547DF1CFFE1}"/>
              </a:ext>
            </a:extLst>
          </p:cNvPr>
          <p:cNvSpPr txBox="1"/>
          <p:nvPr/>
        </p:nvSpPr>
        <p:spPr>
          <a:xfrm>
            <a:off x="778189" y="3466603"/>
            <a:ext cx="4387224" cy="592466"/>
          </a:xfrm>
          <a:prstGeom prst="rect">
            <a:avLst/>
          </a:prstGeom>
          <a:solidFill>
            <a:srgbClr val="FEFAD2"/>
          </a:solidFill>
          <a:ln>
            <a:solidFill>
              <a:schemeClr val="tx1"/>
            </a:solidFill>
          </a:ln>
        </p:spPr>
        <p:txBody>
          <a:bodyPr wrap="square" rtlCol="0">
            <a:noAutofit/>
          </a:bodyPr>
          <a:lstStyle/>
          <a:p>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③データ分析</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marL="263525" indent="-88900" defTabSz="685800">
              <a:buFont typeface="Arial" panose="020B0604020202020204" pitchFamily="34" charset="0"/>
              <a:buChar char="•"/>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大学等研究機関や企業等との連携により、蓄積したデータを分析・研究</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D3FCA2FB-DC32-4531-A1CF-B651873DBA38}"/>
              </a:ext>
            </a:extLst>
          </p:cNvPr>
          <p:cNvSpPr txBox="1"/>
          <p:nvPr/>
        </p:nvSpPr>
        <p:spPr>
          <a:xfrm>
            <a:off x="784185" y="4374105"/>
            <a:ext cx="4398022" cy="467340"/>
          </a:xfrm>
          <a:prstGeom prst="rect">
            <a:avLst/>
          </a:prstGeom>
          <a:solidFill>
            <a:srgbClr val="FEFAD2"/>
          </a:solidFill>
          <a:ln>
            <a:solidFill>
              <a:schemeClr val="tx1"/>
            </a:solidFill>
          </a:ln>
        </p:spPr>
        <p:txBody>
          <a:bodyPr wrap="square" rtlCol="0">
            <a:noAutofit/>
          </a:bodyPr>
          <a:lstStyle/>
          <a:p>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④施策立案</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3525" indent="-88900">
              <a:buFont typeface="Arial" panose="020B0604020202020204" pitchFamily="34" charset="0"/>
              <a:buChar cha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分析・研究したデータを活用し、効果的な政策立案に役立てる</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a:extLst>
              <a:ext uri="{FF2B5EF4-FFF2-40B4-BE49-F238E27FC236}">
                <a16:creationId xmlns:a16="http://schemas.microsoft.com/office/drawing/2014/main" id="{F1834FD1-E9B4-477B-BF62-7561671C65D7}"/>
              </a:ext>
            </a:extLst>
          </p:cNvPr>
          <p:cNvSpPr txBox="1"/>
          <p:nvPr/>
        </p:nvSpPr>
        <p:spPr>
          <a:xfrm>
            <a:off x="473641" y="1581515"/>
            <a:ext cx="1612555" cy="30777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■事業のながれ</a:t>
            </a:r>
          </a:p>
        </p:txBody>
      </p:sp>
      <p:grpSp>
        <p:nvGrpSpPr>
          <p:cNvPr id="29" name="グループ化 28">
            <a:extLst>
              <a:ext uri="{FF2B5EF4-FFF2-40B4-BE49-F238E27FC236}">
                <a16:creationId xmlns:a16="http://schemas.microsoft.com/office/drawing/2014/main" id="{B1BC59B3-9E31-4B30-9BDF-69BE5BC722A4}"/>
              </a:ext>
            </a:extLst>
          </p:cNvPr>
          <p:cNvGrpSpPr/>
          <p:nvPr/>
        </p:nvGrpSpPr>
        <p:grpSpPr>
          <a:xfrm>
            <a:off x="5307459" y="1788453"/>
            <a:ext cx="3632246" cy="3395741"/>
            <a:chOff x="4696375" y="2260871"/>
            <a:chExt cx="3054706" cy="2855806"/>
          </a:xfrm>
        </p:grpSpPr>
        <p:sp>
          <p:nvSpPr>
            <p:cNvPr id="30" name="矢印: 左 58">
              <a:extLst>
                <a:ext uri="{FF2B5EF4-FFF2-40B4-BE49-F238E27FC236}">
                  <a16:creationId xmlns:a16="http://schemas.microsoft.com/office/drawing/2014/main" id="{FA57777E-8092-4190-8891-E258823133EF}"/>
                </a:ext>
              </a:extLst>
            </p:cNvPr>
            <p:cNvSpPr/>
            <p:nvPr/>
          </p:nvSpPr>
          <p:spPr>
            <a:xfrm>
              <a:off x="5884038" y="3724503"/>
              <a:ext cx="521180" cy="218854"/>
            </a:xfrm>
            <a:prstGeom prst="lef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825"/>
                </a:lnSpc>
                <a:defRPr/>
              </a:pPr>
              <a:r>
                <a:rPr lang="ja-JP" altLang="en-US" sz="600" dirty="0">
                  <a:solidFill>
                    <a:prstClr val="white"/>
                  </a:solidFill>
                  <a:latin typeface="Meiryo UI" panose="020B0604030504040204" pitchFamily="50" charset="-128"/>
                  <a:ea typeface="Meiryo UI" panose="020B0604030504040204" pitchFamily="50" charset="-128"/>
                </a:rPr>
                <a:t>データ提供</a:t>
              </a:r>
              <a:endParaRPr lang="ja-JP" altLang="en-US" sz="800" dirty="0">
                <a:solidFill>
                  <a:prstClr val="white"/>
                </a:solidFill>
                <a:latin typeface="Meiryo UI" panose="020B0604030504040204" pitchFamily="50" charset="-128"/>
                <a:ea typeface="Meiryo UI" panose="020B0604030504040204" pitchFamily="50" charset="-128"/>
              </a:endParaRPr>
            </a:p>
          </p:txBody>
        </p:sp>
        <p:sp>
          <p:nvSpPr>
            <p:cNvPr id="31" name="矢印: 右 59">
              <a:extLst>
                <a:ext uri="{FF2B5EF4-FFF2-40B4-BE49-F238E27FC236}">
                  <a16:creationId xmlns:a16="http://schemas.microsoft.com/office/drawing/2014/main" id="{1D991AC9-F4DD-4594-B40B-8FEAD5A5B18F}"/>
                </a:ext>
              </a:extLst>
            </p:cNvPr>
            <p:cNvSpPr/>
            <p:nvPr/>
          </p:nvSpPr>
          <p:spPr>
            <a:xfrm>
              <a:off x="5908587" y="3946032"/>
              <a:ext cx="510440" cy="224419"/>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75"/>
                </a:lnSpc>
                <a:defRPr/>
              </a:pPr>
              <a:r>
                <a:rPr lang="ja-JP" altLang="en-US" sz="600" dirty="0">
                  <a:solidFill>
                    <a:prstClr val="white"/>
                  </a:solidFill>
                  <a:latin typeface="Meiryo UI" panose="020B0604030504040204" pitchFamily="50" charset="-128"/>
                  <a:ea typeface="Meiryo UI" panose="020B0604030504040204" pitchFamily="50" charset="-128"/>
                </a:rPr>
                <a:t>連携</a:t>
              </a:r>
              <a:endParaRPr lang="ja-JP" altLang="en-US" sz="900" dirty="0">
                <a:solidFill>
                  <a:prstClr val="white"/>
                </a:solidFill>
                <a:latin typeface="Meiryo UI" panose="020B0604030504040204" pitchFamily="50" charset="-128"/>
                <a:ea typeface="Meiryo UI" panose="020B0604030504040204" pitchFamily="50" charset="-128"/>
              </a:endParaRPr>
            </a:p>
          </p:txBody>
        </p:sp>
        <p:sp>
          <p:nvSpPr>
            <p:cNvPr id="32" name="矢印: 右 6">
              <a:extLst>
                <a:ext uri="{FF2B5EF4-FFF2-40B4-BE49-F238E27FC236}">
                  <a16:creationId xmlns:a16="http://schemas.microsoft.com/office/drawing/2014/main" id="{E59FBB61-D613-4115-B7E4-AF4CCAE75F59}"/>
                </a:ext>
              </a:extLst>
            </p:cNvPr>
            <p:cNvSpPr/>
            <p:nvPr/>
          </p:nvSpPr>
          <p:spPr>
            <a:xfrm rot="5400000">
              <a:off x="6968353" y="3288247"/>
              <a:ext cx="161519" cy="276620"/>
            </a:xfrm>
            <a:prstGeom prst="righ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200">
                <a:solidFill>
                  <a:prstClr val="white"/>
                </a:solidFill>
                <a:latin typeface="Calibri"/>
                <a:ea typeface="ＭＳ Ｐゴシック" panose="020B0600070205080204" pitchFamily="50" charset="-128"/>
              </a:endParaRPr>
            </a:p>
          </p:txBody>
        </p:sp>
        <p:grpSp>
          <p:nvGrpSpPr>
            <p:cNvPr id="33" name="グループ化 32">
              <a:extLst>
                <a:ext uri="{FF2B5EF4-FFF2-40B4-BE49-F238E27FC236}">
                  <a16:creationId xmlns:a16="http://schemas.microsoft.com/office/drawing/2014/main" id="{605EA77B-1372-4E91-871E-47311DDB8E92}"/>
                </a:ext>
              </a:extLst>
            </p:cNvPr>
            <p:cNvGrpSpPr/>
            <p:nvPr/>
          </p:nvGrpSpPr>
          <p:grpSpPr>
            <a:xfrm>
              <a:off x="6441779" y="3534580"/>
              <a:ext cx="1309302" cy="743950"/>
              <a:chOff x="8391851" y="3607960"/>
              <a:chExt cx="1745735" cy="975269"/>
            </a:xfrm>
          </p:grpSpPr>
          <p:sp>
            <p:nvSpPr>
              <p:cNvPr id="54" name="正方形/長方形 53">
                <a:extLst>
                  <a:ext uri="{FF2B5EF4-FFF2-40B4-BE49-F238E27FC236}">
                    <a16:creationId xmlns:a16="http://schemas.microsoft.com/office/drawing/2014/main" id="{FF0037E7-D00F-471E-912A-EC8CD14E3129}"/>
                  </a:ext>
                </a:extLst>
              </p:cNvPr>
              <p:cNvSpPr/>
              <p:nvPr/>
            </p:nvSpPr>
            <p:spPr>
              <a:xfrm>
                <a:off x="8401505" y="3635554"/>
                <a:ext cx="1654387" cy="947675"/>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200" dirty="0">
                  <a:solidFill>
                    <a:prstClr val="white"/>
                  </a:solidFill>
                  <a:latin typeface="Calibri"/>
                  <a:ea typeface="ＭＳ Ｐゴシック" panose="020B0600070205080204" pitchFamily="50" charset="-128"/>
                </a:endParaRPr>
              </a:p>
            </p:txBody>
          </p:sp>
          <p:sp>
            <p:nvSpPr>
              <p:cNvPr id="55" name="フローチャート: 磁気ディスク 54">
                <a:extLst>
                  <a:ext uri="{FF2B5EF4-FFF2-40B4-BE49-F238E27FC236}">
                    <a16:creationId xmlns:a16="http://schemas.microsoft.com/office/drawing/2014/main" id="{A429D8F4-9369-4A10-9667-B46B493A48DE}"/>
                  </a:ext>
                </a:extLst>
              </p:cNvPr>
              <p:cNvSpPr/>
              <p:nvPr/>
            </p:nvSpPr>
            <p:spPr>
              <a:xfrm>
                <a:off x="8688544" y="4291953"/>
                <a:ext cx="1239732" cy="274065"/>
              </a:xfrm>
              <a:prstGeom prst="flowChartMagneticDisk">
                <a:avLst/>
              </a:prstGeom>
              <a:solidFill>
                <a:schemeClr val="accent6">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750" dirty="0" smtClean="0">
                    <a:solidFill>
                      <a:prstClr val="black"/>
                    </a:solidFill>
                    <a:latin typeface="Meiryo UI" panose="020B0604030504040204" pitchFamily="50" charset="-128"/>
                    <a:ea typeface="Meiryo UI" panose="020B0604030504040204" pitchFamily="50" charset="-128"/>
                  </a:rPr>
                  <a:t>PHR</a:t>
                </a:r>
                <a:r>
                  <a:rPr lang="en-US" altLang="ja-JP" sz="750" baseline="30000" dirty="0" smtClean="0">
                    <a:solidFill>
                      <a:schemeClr val="tx1"/>
                    </a:solidFill>
                    <a:latin typeface="Meiryo UI" panose="020B0604030504040204" pitchFamily="50" charset="-128"/>
                    <a:ea typeface="Meiryo UI" panose="020B0604030504040204" pitchFamily="50" charset="-128"/>
                  </a:rPr>
                  <a:t>*11</a:t>
                </a:r>
                <a:r>
                  <a:rPr lang="ja-JP" altLang="en-US" sz="750" dirty="0" smtClean="0">
                    <a:solidFill>
                      <a:prstClr val="black"/>
                    </a:solidFill>
                    <a:latin typeface="Meiryo UI" panose="020B0604030504040204" pitchFamily="50" charset="-128"/>
                    <a:ea typeface="Meiryo UI" panose="020B0604030504040204" pitchFamily="50" charset="-128"/>
                  </a:rPr>
                  <a:t>ﾃﾞｰﾀﾍﾞｰｽ</a:t>
                </a:r>
                <a:endParaRPr lang="ja-JP" altLang="en-US" sz="750" dirty="0">
                  <a:solidFill>
                    <a:prstClr val="black"/>
                  </a:solidFill>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2313D931-B537-4912-8AC8-B68B07260948}"/>
                  </a:ext>
                </a:extLst>
              </p:cNvPr>
              <p:cNvSpPr/>
              <p:nvPr/>
            </p:nvSpPr>
            <p:spPr>
              <a:xfrm>
                <a:off x="8391851" y="3607960"/>
                <a:ext cx="1664040" cy="18502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000" b="1" dirty="0">
                    <a:solidFill>
                      <a:prstClr val="white"/>
                    </a:solidFill>
                    <a:latin typeface="Meiryo UI" panose="020B0604030504040204" pitchFamily="50" charset="-128"/>
                    <a:ea typeface="Meiryo UI" panose="020B0604030504040204" pitchFamily="50" charset="-128"/>
                  </a:rPr>
                  <a:t>大阪府</a:t>
                </a:r>
              </a:p>
            </p:txBody>
          </p:sp>
          <p:sp>
            <p:nvSpPr>
              <p:cNvPr id="57" name="テキスト ボックス 56">
                <a:extLst>
                  <a:ext uri="{FF2B5EF4-FFF2-40B4-BE49-F238E27FC236}">
                    <a16:creationId xmlns:a16="http://schemas.microsoft.com/office/drawing/2014/main" id="{CF03790E-300B-45DF-92D8-8BFF94B64975}"/>
                  </a:ext>
                </a:extLst>
              </p:cNvPr>
              <p:cNvSpPr txBox="1"/>
              <p:nvPr/>
            </p:nvSpPr>
            <p:spPr>
              <a:xfrm>
                <a:off x="8839769" y="3953372"/>
                <a:ext cx="1297817" cy="339321"/>
              </a:xfrm>
              <a:prstGeom prst="rect">
                <a:avLst/>
              </a:prstGeom>
              <a:noFill/>
            </p:spPr>
            <p:txBody>
              <a:bodyPr wrap="square" rtlCol="0">
                <a:spAutoFit/>
              </a:bodyPr>
              <a:lstStyle/>
              <a:p>
                <a:pPr>
                  <a:defRPr/>
                </a:pPr>
                <a:r>
                  <a:rPr lang="ja-JP" altLang="en-US" sz="700" dirty="0">
                    <a:solidFill>
                      <a:prstClr val="black"/>
                    </a:solidFill>
                    <a:latin typeface="Meiryo UI" panose="020B0604030504040204" pitchFamily="50" charset="-128"/>
                    <a:ea typeface="Meiryo UI" panose="020B0604030504040204" pitchFamily="50" charset="-128"/>
                  </a:rPr>
                  <a:t>○効果的な保健事業企画</a:t>
                </a:r>
                <a:endParaRPr lang="en-US" altLang="ja-JP" sz="700" dirty="0">
                  <a:solidFill>
                    <a:prstClr val="black"/>
                  </a:solidFill>
                  <a:latin typeface="Meiryo UI" panose="020B0604030504040204" pitchFamily="50" charset="-128"/>
                  <a:ea typeface="Meiryo UI" panose="020B0604030504040204" pitchFamily="50" charset="-128"/>
                </a:endParaRPr>
              </a:p>
              <a:p>
                <a:pPr>
                  <a:defRPr/>
                </a:pPr>
                <a:r>
                  <a:rPr lang="ja-JP" altLang="en-US" sz="700" dirty="0">
                    <a:solidFill>
                      <a:prstClr val="black"/>
                    </a:solidFill>
                    <a:latin typeface="Meiryo UI" panose="020B0604030504040204" pitchFamily="50" charset="-128"/>
                    <a:ea typeface="Meiryo UI" panose="020B0604030504040204" pitchFamily="50" charset="-128"/>
                  </a:rPr>
                  <a:t>○データヘルス</a:t>
                </a:r>
                <a:r>
                  <a:rPr lang="en-US" altLang="ja-JP" sz="700" baseline="30000" dirty="0">
                    <a:solidFill>
                      <a:prstClr val="black"/>
                    </a:solidFill>
                    <a:latin typeface="Meiryo UI" panose="020B0604030504040204" pitchFamily="50" charset="-128"/>
                    <a:ea typeface="Meiryo UI" panose="020B0604030504040204" pitchFamily="50" charset="-128"/>
                  </a:rPr>
                  <a:t>*</a:t>
                </a:r>
                <a:r>
                  <a:rPr lang="en-US" altLang="ja-JP" sz="700" baseline="30000" dirty="0" smtClean="0">
                    <a:solidFill>
                      <a:prstClr val="black"/>
                    </a:solidFill>
                    <a:latin typeface="Meiryo UI" panose="020B0604030504040204" pitchFamily="50" charset="-128"/>
                    <a:ea typeface="Meiryo UI" panose="020B0604030504040204" pitchFamily="50" charset="-128"/>
                  </a:rPr>
                  <a:t>10</a:t>
                </a:r>
                <a:r>
                  <a:rPr lang="ja-JP" altLang="en-US" sz="700" dirty="0" smtClean="0">
                    <a:solidFill>
                      <a:prstClr val="black"/>
                    </a:solidFill>
                    <a:latin typeface="Meiryo UI" panose="020B0604030504040204" pitchFamily="50" charset="-128"/>
                    <a:ea typeface="Meiryo UI" panose="020B0604030504040204" pitchFamily="50" charset="-128"/>
                  </a:rPr>
                  <a:t>推進</a:t>
                </a:r>
                <a:endParaRPr lang="ja-JP" altLang="en-US" sz="700" dirty="0">
                  <a:solidFill>
                    <a:prstClr val="black"/>
                  </a:solidFill>
                  <a:latin typeface="Meiryo UI" panose="020B0604030504040204" pitchFamily="50" charset="-128"/>
                  <a:ea typeface="Meiryo UI" panose="020B0604030504040204" pitchFamily="50" charset="-128"/>
                </a:endParaRPr>
              </a:p>
            </p:txBody>
          </p:sp>
          <p:pic>
            <p:nvPicPr>
              <p:cNvPr id="58" name="図 57">
                <a:extLst>
                  <a:ext uri="{FF2B5EF4-FFF2-40B4-BE49-F238E27FC236}">
                    <a16:creationId xmlns:a16="http://schemas.microsoft.com/office/drawing/2014/main" id="{0538E949-B410-42D0-900E-4AD3A41227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52344" y="3827785"/>
                <a:ext cx="472400" cy="472400"/>
              </a:xfrm>
              <a:prstGeom prst="rect">
                <a:avLst/>
              </a:prstGeom>
            </p:spPr>
          </p:pic>
        </p:grpSp>
        <p:grpSp>
          <p:nvGrpSpPr>
            <p:cNvPr id="34" name="グループ化 33">
              <a:extLst>
                <a:ext uri="{FF2B5EF4-FFF2-40B4-BE49-F238E27FC236}">
                  <a16:creationId xmlns:a16="http://schemas.microsoft.com/office/drawing/2014/main" id="{01F9C9DB-A3CF-4C7D-A05F-1DA21A1ACC70}"/>
                </a:ext>
              </a:extLst>
            </p:cNvPr>
            <p:cNvGrpSpPr/>
            <p:nvPr/>
          </p:nvGrpSpPr>
          <p:grpSpPr>
            <a:xfrm>
              <a:off x="4696375" y="2260871"/>
              <a:ext cx="2968186" cy="1057820"/>
              <a:chOff x="896609" y="4321617"/>
              <a:chExt cx="3653281" cy="1411032"/>
            </a:xfrm>
          </p:grpSpPr>
          <p:sp>
            <p:nvSpPr>
              <p:cNvPr id="52" name="四角形: 角を丸くする 4">
                <a:extLst>
                  <a:ext uri="{FF2B5EF4-FFF2-40B4-BE49-F238E27FC236}">
                    <a16:creationId xmlns:a16="http://schemas.microsoft.com/office/drawing/2014/main" id="{979C4A63-4538-4A0D-94A5-99B09EF98E2E}"/>
                  </a:ext>
                </a:extLst>
              </p:cNvPr>
              <p:cNvSpPr/>
              <p:nvPr/>
            </p:nvSpPr>
            <p:spPr>
              <a:xfrm>
                <a:off x="907358" y="4347310"/>
                <a:ext cx="3642532" cy="1385339"/>
              </a:xfrm>
              <a:prstGeom prst="roundRect">
                <a:avLst>
                  <a:gd name="adj" fmla="val 900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200">
                  <a:solidFill>
                    <a:prstClr val="white"/>
                  </a:solidFill>
                  <a:latin typeface="Calibri"/>
                  <a:ea typeface="ＭＳ Ｐゴシック" panose="020B0600070205080204" pitchFamily="50" charset="-128"/>
                </a:endParaRPr>
              </a:p>
            </p:txBody>
          </p:sp>
          <p:sp>
            <p:nvSpPr>
              <p:cNvPr id="53" name="正方形/長方形 52">
                <a:extLst>
                  <a:ext uri="{FF2B5EF4-FFF2-40B4-BE49-F238E27FC236}">
                    <a16:creationId xmlns:a16="http://schemas.microsoft.com/office/drawing/2014/main" id="{35AD0EEB-4515-47B7-BE48-EB4ACCCC47AB}"/>
                  </a:ext>
                </a:extLst>
              </p:cNvPr>
              <p:cNvSpPr/>
              <p:nvPr/>
            </p:nvSpPr>
            <p:spPr>
              <a:xfrm>
                <a:off x="896609" y="4321617"/>
                <a:ext cx="663852" cy="212561"/>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000" b="1" dirty="0">
                    <a:solidFill>
                      <a:prstClr val="white"/>
                    </a:solidFill>
                    <a:latin typeface="Meiryo UI" panose="020B0604030504040204" pitchFamily="50" charset="-128"/>
                    <a:ea typeface="Meiryo UI" panose="020B0604030504040204" pitchFamily="50" charset="-128"/>
                  </a:rPr>
                  <a:t>府  民</a:t>
                </a:r>
              </a:p>
            </p:txBody>
          </p:sp>
        </p:grpSp>
        <p:pic>
          <p:nvPicPr>
            <p:cNvPr id="35" name="図 34" descr="画面の領域">
              <a:extLst>
                <a:ext uri="{FF2B5EF4-FFF2-40B4-BE49-F238E27FC236}">
                  <a16:creationId xmlns:a16="http://schemas.microsoft.com/office/drawing/2014/main" id="{F167230A-5927-4B20-B836-092403EAEF6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03933" y="2320033"/>
              <a:ext cx="1995301" cy="969211"/>
            </a:xfrm>
            <a:prstGeom prst="rect">
              <a:avLst/>
            </a:prstGeom>
            <a:noFill/>
            <a:effectLst/>
          </p:spPr>
        </p:pic>
        <p:pic>
          <p:nvPicPr>
            <p:cNvPr id="37" name="図 36">
              <a:extLst>
                <a:ext uri="{FF2B5EF4-FFF2-40B4-BE49-F238E27FC236}">
                  <a16:creationId xmlns:a16="http://schemas.microsoft.com/office/drawing/2014/main" id="{81A4D825-A436-4E7F-9631-F1CEE00CA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9014" y="2829315"/>
              <a:ext cx="664224" cy="230445"/>
            </a:xfrm>
            <a:prstGeom prst="rect">
              <a:avLst/>
            </a:prstGeom>
          </p:spPr>
        </p:pic>
        <p:sp>
          <p:nvSpPr>
            <p:cNvPr id="39" name="矢印: 右 59">
              <a:extLst>
                <a:ext uri="{FF2B5EF4-FFF2-40B4-BE49-F238E27FC236}">
                  <a16:creationId xmlns:a16="http://schemas.microsoft.com/office/drawing/2014/main" id="{2A32085E-37E0-4B5C-A64E-DC0059A11739}"/>
                </a:ext>
              </a:extLst>
            </p:cNvPr>
            <p:cNvSpPr/>
            <p:nvPr/>
          </p:nvSpPr>
          <p:spPr>
            <a:xfrm rot="16200000">
              <a:off x="6737644" y="4224249"/>
              <a:ext cx="238124" cy="384813"/>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lnSpc>
                  <a:spcPts val="675"/>
                </a:lnSpc>
                <a:defRPr/>
              </a:pPr>
              <a:r>
                <a:rPr lang="ja-JP" altLang="en-US" sz="600" dirty="0">
                  <a:solidFill>
                    <a:prstClr val="white"/>
                  </a:solidFill>
                  <a:latin typeface="Meiryo UI" panose="020B0604030504040204" pitchFamily="50" charset="-128"/>
                  <a:ea typeface="Meiryo UI" panose="020B0604030504040204" pitchFamily="50" charset="-128"/>
                </a:rPr>
                <a:t>データ</a:t>
              </a:r>
              <a:endParaRPr lang="en-US" altLang="ja-JP" sz="600" dirty="0">
                <a:solidFill>
                  <a:prstClr val="white"/>
                </a:solidFill>
                <a:latin typeface="Meiryo UI" panose="020B0604030504040204" pitchFamily="50" charset="-128"/>
                <a:ea typeface="Meiryo UI" panose="020B0604030504040204" pitchFamily="50" charset="-128"/>
              </a:endParaRPr>
            </a:p>
            <a:p>
              <a:pPr algn="ctr">
                <a:lnSpc>
                  <a:spcPts val="675"/>
                </a:lnSpc>
                <a:defRPr/>
              </a:pPr>
              <a:r>
                <a:rPr lang="ja-JP" altLang="en-US" sz="600" dirty="0">
                  <a:solidFill>
                    <a:prstClr val="white"/>
                  </a:solidFill>
                  <a:latin typeface="Meiryo UI" panose="020B0604030504040204" pitchFamily="50" charset="-128"/>
                  <a:ea typeface="Meiryo UI" panose="020B0604030504040204" pitchFamily="50" charset="-128"/>
                </a:rPr>
                <a:t>提供</a:t>
              </a:r>
              <a:endParaRPr lang="ja-JP" altLang="en-US" sz="900" dirty="0">
                <a:solidFill>
                  <a:prstClr val="white"/>
                </a:solidFill>
                <a:latin typeface="Meiryo UI" panose="020B0604030504040204" pitchFamily="50" charset="-128"/>
                <a:ea typeface="Meiryo UI" panose="020B0604030504040204" pitchFamily="50" charset="-128"/>
              </a:endParaRPr>
            </a:p>
          </p:txBody>
        </p:sp>
        <p:sp>
          <p:nvSpPr>
            <p:cNvPr id="40" name="矢印: 右 39">
              <a:extLst>
                <a:ext uri="{FF2B5EF4-FFF2-40B4-BE49-F238E27FC236}">
                  <a16:creationId xmlns:a16="http://schemas.microsoft.com/office/drawing/2014/main" id="{C35073AF-6017-4B9D-BF17-0B6736D5EDF2}"/>
                </a:ext>
              </a:extLst>
            </p:cNvPr>
            <p:cNvSpPr/>
            <p:nvPr/>
          </p:nvSpPr>
          <p:spPr>
            <a:xfrm rot="5400000" flipV="1">
              <a:off x="7231838" y="4242966"/>
              <a:ext cx="238124" cy="384813"/>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ts val="675"/>
                </a:lnSpc>
                <a:defRPr/>
              </a:pPr>
              <a:r>
                <a:rPr lang="ja-JP" altLang="en-US" sz="600" dirty="0">
                  <a:solidFill>
                    <a:schemeClr val="bg1"/>
                  </a:solidFill>
                  <a:latin typeface="Meiryo UI" panose="020B0604030504040204" pitchFamily="50" charset="-128"/>
                  <a:ea typeface="Meiryo UI" panose="020B0604030504040204" pitchFamily="50" charset="-128"/>
                </a:rPr>
                <a:t>連携</a:t>
              </a:r>
              <a:endParaRPr lang="ja-JP" altLang="en-US" sz="900" dirty="0">
                <a:solidFill>
                  <a:schemeClr val="bg1"/>
                </a:solidFill>
                <a:latin typeface="Meiryo UI" panose="020B0604030504040204" pitchFamily="50" charset="-128"/>
                <a:ea typeface="Meiryo UI" panose="020B0604030504040204" pitchFamily="50" charset="-128"/>
              </a:endParaRPr>
            </a:p>
          </p:txBody>
        </p:sp>
        <p:grpSp>
          <p:nvGrpSpPr>
            <p:cNvPr id="41" name="グループ化 40">
              <a:extLst>
                <a:ext uri="{FF2B5EF4-FFF2-40B4-BE49-F238E27FC236}">
                  <a16:creationId xmlns:a16="http://schemas.microsoft.com/office/drawing/2014/main" id="{D0DF3674-E744-4F6A-B089-2AE1719390A3}"/>
                </a:ext>
              </a:extLst>
            </p:cNvPr>
            <p:cNvGrpSpPr/>
            <p:nvPr/>
          </p:nvGrpSpPr>
          <p:grpSpPr>
            <a:xfrm>
              <a:off x="4709675" y="3537948"/>
              <a:ext cx="1155118" cy="778363"/>
              <a:chOff x="6339515" y="4594809"/>
              <a:chExt cx="1540157" cy="1016870"/>
            </a:xfrm>
          </p:grpSpPr>
          <p:sp>
            <p:nvSpPr>
              <p:cNvPr id="46" name="正方形/長方形 45">
                <a:extLst>
                  <a:ext uri="{FF2B5EF4-FFF2-40B4-BE49-F238E27FC236}">
                    <a16:creationId xmlns:a16="http://schemas.microsoft.com/office/drawing/2014/main" id="{A16C5A67-5EAC-4768-9C1E-769446DCD2DA}"/>
                  </a:ext>
                </a:extLst>
              </p:cNvPr>
              <p:cNvSpPr/>
              <p:nvPr/>
            </p:nvSpPr>
            <p:spPr>
              <a:xfrm>
                <a:off x="6343082" y="4623051"/>
                <a:ext cx="1536590" cy="964177"/>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200" dirty="0">
                  <a:solidFill>
                    <a:prstClr val="white"/>
                  </a:solidFill>
                  <a:latin typeface="Calibri"/>
                  <a:ea typeface="ＭＳ Ｐゴシック" panose="020B0600070205080204" pitchFamily="50" charset="-128"/>
                </a:endParaRPr>
              </a:p>
            </p:txBody>
          </p:sp>
          <p:sp>
            <p:nvSpPr>
              <p:cNvPr id="47" name="正方形/長方形 46">
                <a:extLst>
                  <a:ext uri="{FF2B5EF4-FFF2-40B4-BE49-F238E27FC236}">
                    <a16:creationId xmlns:a16="http://schemas.microsoft.com/office/drawing/2014/main" id="{77122F91-4560-4FB2-82EF-156131A0642A}"/>
                  </a:ext>
                </a:extLst>
              </p:cNvPr>
              <p:cNvSpPr/>
              <p:nvPr/>
            </p:nvSpPr>
            <p:spPr>
              <a:xfrm>
                <a:off x="6339515" y="4594809"/>
                <a:ext cx="1538015" cy="179999"/>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000" b="1" dirty="0">
                    <a:solidFill>
                      <a:prstClr val="white"/>
                    </a:solidFill>
                    <a:latin typeface="Meiryo UI" panose="020B0604030504040204" pitchFamily="50" charset="-128"/>
                    <a:ea typeface="Meiryo UI" panose="020B0604030504040204" pitchFamily="50" charset="-128"/>
                  </a:rPr>
                  <a:t>大学・研究機関</a:t>
                </a:r>
              </a:p>
            </p:txBody>
          </p:sp>
          <p:grpSp>
            <p:nvGrpSpPr>
              <p:cNvPr id="48" name="グループ化 47">
                <a:extLst>
                  <a:ext uri="{FF2B5EF4-FFF2-40B4-BE49-F238E27FC236}">
                    <a16:creationId xmlns:a16="http://schemas.microsoft.com/office/drawing/2014/main" id="{A152F63E-3357-4380-83DA-58E7BCDE9F93}"/>
                  </a:ext>
                </a:extLst>
              </p:cNvPr>
              <p:cNvGrpSpPr/>
              <p:nvPr/>
            </p:nvGrpSpPr>
            <p:grpSpPr>
              <a:xfrm>
                <a:off x="6541801" y="4830636"/>
                <a:ext cx="1133440" cy="781043"/>
                <a:chOff x="8609729" y="3147792"/>
                <a:chExt cx="1133440" cy="781043"/>
              </a:xfrm>
            </p:grpSpPr>
            <p:sp>
              <p:nvSpPr>
                <p:cNvPr id="49" name="テキスト ボックス 48">
                  <a:extLst>
                    <a:ext uri="{FF2B5EF4-FFF2-40B4-BE49-F238E27FC236}">
                      <a16:creationId xmlns:a16="http://schemas.microsoft.com/office/drawing/2014/main" id="{00DF5622-6D96-42C5-AB45-5F6FACA705BE}"/>
                    </a:ext>
                  </a:extLst>
                </p:cNvPr>
                <p:cNvSpPr txBox="1"/>
                <p:nvPr/>
              </p:nvSpPr>
              <p:spPr>
                <a:xfrm>
                  <a:off x="8609729" y="3709035"/>
                  <a:ext cx="1133440" cy="219800"/>
                </a:xfrm>
                <a:prstGeom prst="rect">
                  <a:avLst/>
                </a:prstGeom>
                <a:noFill/>
              </p:spPr>
              <p:txBody>
                <a:bodyPr wrap="square" rtlCol="0">
                  <a:spAutoFit/>
                </a:bodyPr>
                <a:lstStyle/>
                <a:p>
                  <a:pPr>
                    <a:defRPr/>
                  </a:pPr>
                  <a:r>
                    <a:rPr lang="ja-JP" altLang="en-US" sz="700" dirty="0">
                      <a:solidFill>
                        <a:prstClr val="black"/>
                      </a:solidFill>
                      <a:latin typeface="Meiryo UI" panose="020B0604030504040204" pitchFamily="50" charset="-128"/>
                      <a:ea typeface="Meiryo UI" panose="020B0604030504040204" pitchFamily="50" charset="-128"/>
                    </a:rPr>
                    <a:t>○データ分析・研究</a:t>
                  </a:r>
                </a:p>
              </p:txBody>
            </p:sp>
            <p:pic>
              <p:nvPicPr>
                <p:cNvPr id="50" name="図 49">
                  <a:extLst>
                    <a:ext uri="{FF2B5EF4-FFF2-40B4-BE49-F238E27FC236}">
                      <a16:creationId xmlns:a16="http://schemas.microsoft.com/office/drawing/2014/main" id="{39A2C6AF-F7F4-466B-BA6F-B9F85A4572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8554" y="3180019"/>
                  <a:ext cx="552459" cy="495141"/>
                </a:xfrm>
                <a:prstGeom prst="rect">
                  <a:avLst/>
                </a:prstGeom>
              </p:spPr>
            </p:pic>
            <p:pic>
              <p:nvPicPr>
                <p:cNvPr id="51" name="図 50" descr="おもちゃ が含まれている画像&#10;&#10;高い精度で生成された説明">
                  <a:extLst>
                    <a:ext uri="{FF2B5EF4-FFF2-40B4-BE49-F238E27FC236}">
                      <a16:creationId xmlns:a16="http://schemas.microsoft.com/office/drawing/2014/main" id="{4901A55E-03E1-4C20-B2D3-CBB9C516FF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88713" y="3147792"/>
                  <a:ext cx="389506" cy="594666"/>
                </a:xfrm>
                <a:prstGeom prst="rect">
                  <a:avLst/>
                </a:prstGeom>
              </p:spPr>
            </p:pic>
          </p:grpSp>
        </p:grpSp>
        <p:sp>
          <p:nvSpPr>
            <p:cNvPr id="42" name="正方形/長方形 41">
              <a:extLst>
                <a:ext uri="{FF2B5EF4-FFF2-40B4-BE49-F238E27FC236}">
                  <a16:creationId xmlns:a16="http://schemas.microsoft.com/office/drawing/2014/main" id="{C3B9D5A1-E61D-46AB-9B6A-91CE38DF05F2}"/>
                </a:ext>
              </a:extLst>
            </p:cNvPr>
            <p:cNvSpPr/>
            <p:nvPr/>
          </p:nvSpPr>
          <p:spPr>
            <a:xfrm>
              <a:off x="6449018" y="4562275"/>
              <a:ext cx="1240791" cy="554402"/>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200" dirty="0">
                <a:solidFill>
                  <a:prstClr val="white"/>
                </a:solidFill>
                <a:latin typeface="Calibri"/>
                <a:ea typeface="ＭＳ Ｐゴシック" panose="020B0600070205080204" pitchFamily="50" charset="-128"/>
              </a:endParaRPr>
            </a:p>
          </p:txBody>
        </p:sp>
        <p:sp>
          <p:nvSpPr>
            <p:cNvPr id="43" name="正方形/長方形 42">
              <a:extLst>
                <a:ext uri="{FF2B5EF4-FFF2-40B4-BE49-F238E27FC236}">
                  <a16:creationId xmlns:a16="http://schemas.microsoft.com/office/drawing/2014/main" id="{FE98952D-89D1-43FD-AE45-228134D8E9AC}"/>
                </a:ext>
              </a:extLst>
            </p:cNvPr>
            <p:cNvSpPr/>
            <p:nvPr/>
          </p:nvSpPr>
          <p:spPr>
            <a:xfrm>
              <a:off x="6449018" y="4557048"/>
              <a:ext cx="1240791" cy="148343"/>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000" b="1" dirty="0">
                  <a:solidFill>
                    <a:prstClr val="white"/>
                  </a:solidFill>
                  <a:latin typeface="Meiryo UI" panose="020B0604030504040204" pitchFamily="50" charset="-128"/>
                  <a:ea typeface="Meiryo UI" panose="020B0604030504040204" pitchFamily="50" charset="-128"/>
                </a:rPr>
                <a:t>市町村</a:t>
              </a:r>
            </a:p>
          </p:txBody>
        </p:sp>
        <p:sp>
          <p:nvSpPr>
            <p:cNvPr id="44" name="テキスト ボックス 43">
              <a:extLst>
                <a:ext uri="{FF2B5EF4-FFF2-40B4-BE49-F238E27FC236}">
                  <a16:creationId xmlns:a16="http://schemas.microsoft.com/office/drawing/2014/main" id="{347380FD-A226-43BE-B13D-E24E2B9CDFED}"/>
                </a:ext>
              </a:extLst>
            </p:cNvPr>
            <p:cNvSpPr txBox="1"/>
            <p:nvPr/>
          </p:nvSpPr>
          <p:spPr>
            <a:xfrm>
              <a:off x="6717891" y="4782140"/>
              <a:ext cx="1007632" cy="258839"/>
            </a:xfrm>
            <a:prstGeom prst="rect">
              <a:avLst/>
            </a:prstGeom>
            <a:noFill/>
          </p:spPr>
          <p:txBody>
            <a:bodyPr wrap="square" rtlCol="0">
              <a:spAutoFit/>
            </a:bodyPr>
            <a:lstStyle/>
            <a:p>
              <a:pPr>
                <a:defRPr/>
              </a:pPr>
              <a:r>
                <a:rPr lang="ja-JP" altLang="en-US" sz="700" dirty="0">
                  <a:solidFill>
                    <a:prstClr val="black"/>
                  </a:solidFill>
                  <a:latin typeface="Meiryo UI" panose="020B0604030504040204" pitchFamily="50" charset="-128"/>
                  <a:ea typeface="Meiryo UI" panose="020B0604030504040204" pitchFamily="50" charset="-128"/>
                </a:rPr>
                <a:t>○効果的な保健事業企画</a:t>
              </a:r>
              <a:endParaRPr lang="en-US" altLang="ja-JP" sz="700" dirty="0">
                <a:solidFill>
                  <a:prstClr val="black"/>
                </a:solidFill>
                <a:latin typeface="Meiryo UI" panose="020B0604030504040204" pitchFamily="50" charset="-128"/>
                <a:ea typeface="Meiryo UI" panose="020B0604030504040204" pitchFamily="50" charset="-128"/>
              </a:endParaRPr>
            </a:p>
            <a:p>
              <a:pPr>
                <a:defRPr/>
              </a:pPr>
              <a:r>
                <a:rPr lang="ja-JP" altLang="en-US" sz="700" dirty="0">
                  <a:solidFill>
                    <a:prstClr val="black"/>
                  </a:solidFill>
                  <a:latin typeface="Meiryo UI" panose="020B0604030504040204" pitchFamily="50" charset="-128"/>
                  <a:ea typeface="Meiryo UI" panose="020B0604030504040204" pitchFamily="50" charset="-128"/>
                </a:rPr>
                <a:t>○データヘルス推進</a:t>
              </a:r>
            </a:p>
          </p:txBody>
        </p:sp>
        <p:pic>
          <p:nvPicPr>
            <p:cNvPr id="45" name="図 44">
              <a:extLst>
                <a:ext uri="{FF2B5EF4-FFF2-40B4-BE49-F238E27FC236}">
                  <a16:creationId xmlns:a16="http://schemas.microsoft.com/office/drawing/2014/main" id="{E6A9D57A-7C16-4EC6-AACE-64D87452B1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732" y="4778326"/>
              <a:ext cx="270674" cy="270675"/>
            </a:xfrm>
            <a:prstGeom prst="rect">
              <a:avLst/>
            </a:prstGeom>
          </p:spPr>
        </p:pic>
      </p:grpSp>
      <p:sp>
        <p:nvSpPr>
          <p:cNvPr id="3" name="二等辺三角形 2">
            <a:extLst>
              <a:ext uri="{FF2B5EF4-FFF2-40B4-BE49-F238E27FC236}">
                <a16:creationId xmlns:a16="http://schemas.microsoft.com/office/drawing/2014/main" id="{1F93C788-B300-444D-B5ED-79ED8E66A09C}"/>
              </a:ext>
            </a:extLst>
          </p:cNvPr>
          <p:cNvSpPr/>
          <p:nvPr/>
        </p:nvSpPr>
        <p:spPr>
          <a:xfrm rot="10800000">
            <a:off x="2409370" y="2513585"/>
            <a:ext cx="945105" cy="149739"/>
          </a:xfrm>
          <a:prstGeom prst="triangle">
            <a:avLst>
              <a:gd name="adj" fmla="val 50000"/>
            </a:avLst>
          </a:prstGeom>
          <a:solidFill>
            <a:srgbClr val="6699FF"/>
          </a:solidFill>
          <a:ln w="9525">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5" name="四角形: 角を丸くする 64">
            <a:extLst>
              <a:ext uri="{FF2B5EF4-FFF2-40B4-BE49-F238E27FC236}">
                <a16:creationId xmlns:a16="http://schemas.microsoft.com/office/drawing/2014/main" id="{D8B7AD76-5705-4367-933D-A8CFA6346707}"/>
              </a:ext>
            </a:extLst>
          </p:cNvPr>
          <p:cNvSpPr/>
          <p:nvPr/>
        </p:nvSpPr>
        <p:spPr>
          <a:xfrm>
            <a:off x="765244" y="5235536"/>
            <a:ext cx="8101605" cy="948254"/>
          </a:xfrm>
          <a:prstGeom prst="roundRect">
            <a:avLst>
              <a:gd name="adj" fmla="val 0"/>
            </a:avLst>
          </a:prstGeom>
          <a:solidFill>
            <a:schemeClr val="accent6">
              <a:lumMod val="20000"/>
              <a:lumOff val="80000"/>
            </a:schemeClr>
          </a:solidFill>
          <a:ln w="12700">
            <a:solidFill>
              <a:schemeClr val="tx1"/>
            </a:solidFill>
          </a:ln>
        </p:spPr>
        <p:style>
          <a:lnRef idx="2">
            <a:schemeClr val="accent1"/>
          </a:lnRef>
          <a:fillRef idx="1">
            <a:schemeClr val="lt1"/>
          </a:fillRef>
          <a:effectRef idx="0">
            <a:schemeClr val="accent1"/>
          </a:effectRef>
          <a:fontRef idx="minor">
            <a:schemeClr val="dk1"/>
          </a:fontRef>
        </p:style>
        <p:txBody>
          <a:bodyPr lIns="72000" rIns="72000" rtlCol="0" anchor="ctr"/>
          <a:lstStyle/>
          <a:p>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≪健康予測</a:t>
            </a:r>
            <a:r>
              <a:rPr lang="en-US" altLang="ja-JP"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AI</a:t>
            </a: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モデル≫　</a:t>
            </a:r>
            <a:r>
              <a:rPr lang="en-US" altLang="ja-JP"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国民健康保険被保険者を対象</a:t>
            </a:r>
            <a:endParaRPr lang="en-US" altLang="ja-JP"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300"/>
              </a:lnSpc>
            </a:pPr>
            <a:endPar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特定健診結果から、将来の生活習慣病（糖尿病、脂質異常症、高血圧）の発症確率を予測する仕組みを構築</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⇒アスマイルに搭載</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300"/>
              </a:lnSpc>
            </a:pPr>
            <a:endParaRPr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●令和</a:t>
            </a:r>
            <a:r>
              <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10</a:t>
            </a: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月末時点で延べ</a:t>
            </a:r>
            <a:r>
              <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万人以上が活用</a:t>
            </a:r>
            <a:endPar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●利用者アンケートにて約</a:t>
            </a:r>
            <a:r>
              <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7</a:t>
            </a:r>
            <a:r>
              <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割が「特定健診受診のきっかけになる」と回答</a:t>
            </a:r>
          </a:p>
        </p:txBody>
      </p:sp>
      <p:sp>
        <p:nvSpPr>
          <p:cNvPr id="66" name="テキスト ボックス 65">
            <a:extLst>
              <a:ext uri="{FF2B5EF4-FFF2-40B4-BE49-F238E27FC236}">
                <a16:creationId xmlns:a16="http://schemas.microsoft.com/office/drawing/2014/main" id="{814BCFF3-4B14-4857-9489-0F31DEC39D31}"/>
              </a:ext>
            </a:extLst>
          </p:cNvPr>
          <p:cNvSpPr txBox="1"/>
          <p:nvPr/>
        </p:nvSpPr>
        <p:spPr>
          <a:xfrm>
            <a:off x="519195" y="4914165"/>
            <a:ext cx="1861031" cy="307777"/>
          </a:xfrm>
          <a:prstGeom prst="rect">
            <a:avLst/>
          </a:prstGeom>
          <a:noFill/>
          <a:ln>
            <a:noFill/>
          </a:ln>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■データ活用事例　</a:t>
            </a:r>
            <a:endParaRPr lang="ja-JP" altLang="en-US" sz="1400" dirty="0"/>
          </a:p>
        </p:txBody>
      </p:sp>
      <p:sp>
        <p:nvSpPr>
          <p:cNvPr id="67" name="二等辺三角形 66">
            <a:extLst>
              <a:ext uri="{FF2B5EF4-FFF2-40B4-BE49-F238E27FC236}">
                <a16:creationId xmlns:a16="http://schemas.microsoft.com/office/drawing/2014/main" id="{5DAB63D1-5669-4755-8DB2-38850A8D5801}"/>
              </a:ext>
            </a:extLst>
          </p:cNvPr>
          <p:cNvSpPr/>
          <p:nvPr/>
        </p:nvSpPr>
        <p:spPr>
          <a:xfrm rot="10800000">
            <a:off x="2403751" y="3261972"/>
            <a:ext cx="945105" cy="149739"/>
          </a:xfrm>
          <a:prstGeom prst="triangle">
            <a:avLst>
              <a:gd name="adj" fmla="val 50000"/>
            </a:avLst>
          </a:prstGeom>
          <a:solidFill>
            <a:srgbClr val="6699FF"/>
          </a:solidFill>
          <a:ln w="9525">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8" name="二等辺三角形 67">
            <a:extLst>
              <a:ext uri="{FF2B5EF4-FFF2-40B4-BE49-F238E27FC236}">
                <a16:creationId xmlns:a16="http://schemas.microsoft.com/office/drawing/2014/main" id="{DECC4210-B6F8-4577-8FAF-C386C34ED614}"/>
              </a:ext>
            </a:extLst>
          </p:cNvPr>
          <p:cNvSpPr/>
          <p:nvPr/>
        </p:nvSpPr>
        <p:spPr>
          <a:xfrm rot="10800000">
            <a:off x="2403750" y="4149080"/>
            <a:ext cx="945105" cy="149739"/>
          </a:xfrm>
          <a:prstGeom prst="triangle">
            <a:avLst>
              <a:gd name="adj" fmla="val 50000"/>
            </a:avLst>
          </a:prstGeom>
          <a:solidFill>
            <a:srgbClr val="6699FF"/>
          </a:solidFill>
          <a:ln w="9525">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978E906A-5E33-4C09-B762-940EA8FDE1C2}"/>
              </a:ext>
            </a:extLst>
          </p:cNvPr>
          <p:cNvSpPr txBox="1"/>
          <p:nvPr/>
        </p:nvSpPr>
        <p:spPr>
          <a:xfrm>
            <a:off x="232452" y="6309320"/>
            <a:ext cx="8037028" cy="448511"/>
          </a:xfrm>
          <a:prstGeom prst="rect">
            <a:avLst/>
          </a:prstGeom>
          <a:noFill/>
          <a:ln>
            <a:noFill/>
          </a:ln>
        </p:spPr>
        <p:txBody>
          <a:bodyPr wrap="none" rtlCol="0">
            <a:noAutofit/>
          </a:bodyPr>
          <a:lstStyle/>
          <a:p>
            <a:pPr lvl="0">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  5</a:t>
            </a:r>
            <a:r>
              <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spc="-8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rPr>
              <a:t>Evidence-Based Policy Making</a:t>
            </a:r>
            <a:r>
              <a:rPr lang="ja-JP" altLang="en-US" sz="800" spc="-8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の略。証拠に基づく政策立案。政策の企画をその場限りのエピソードに頼るのではなく、政策目的を明確化した上で合理的根拠（エビデンス）に基づくものとすること。（再掲）</a:t>
            </a:r>
            <a:endPar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spc="-60" dirty="0" smtClean="0">
                <a:latin typeface="メイリオ" panose="020B0604030504040204" pitchFamily="50" charset="-128"/>
                <a:ea typeface="メイリオ" panose="020B0604030504040204" pitchFamily="50" charset="-128"/>
                <a:cs typeface="メイリオ" panose="020B0604030504040204" pitchFamily="50" charset="-128"/>
              </a:rPr>
              <a:t>10) </a:t>
            </a:r>
            <a:r>
              <a:rPr lang="ja-JP" altLang="en-US" sz="800" spc="-60" dirty="0">
                <a:latin typeface="メイリオ" panose="020B0604030504040204" pitchFamily="50" charset="-128"/>
                <a:ea typeface="メイリオ" panose="020B0604030504040204" pitchFamily="50" charset="-128"/>
                <a:cs typeface="メイリオ" panose="020B0604030504040204" pitchFamily="50" charset="-128"/>
              </a:rPr>
              <a:t>医療保険者が、電子的に保有された健康医療情報を活用した分析を行ったうえで行う、加入者の健康状態に即したより効果的・効率的な保健事業。</a:t>
            </a:r>
            <a:endPar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spc="-60" dirty="0" smtClean="0">
                <a:latin typeface="メイリオ" panose="020B0604030504040204" pitchFamily="50" charset="-128"/>
                <a:ea typeface="メイリオ" panose="020B0604030504040204" pitchFamily="50" charset="-128"/>
                <a:cs typeface="メイリオ" panose="020B0604030504040204" pitchFamily="50" charset="-128"/>
              </a:rPr>
              <a:t>11) </a:t>
            </a: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Personal Health Record</a:t>
            </a:r>
            <a:r>
              <a:rPr lang="ja-JP" altLang="en-US" sz="800" spc="-60" dirty="0">
                <a:latin typeface="メイリオ" panose="020B0604030504040204" pitchFamily="50" charset="-128"/>
                <a:ea typeface="メイリオ" panose="020B0604030504040204" pitchFamily="50" charset="-128"/>
                <a:cs typeface="メイリオ" panose="020B0604030504040204" pitchFamily="50" charset="-128"/>
              </a:rPr>
              <a:t>。参加者本人の健康情報（体重・血圧・歩数等の運動データ等）のこと。</a:t>
            </a:r>
          </a:p>
        </p:txBody>
      </p:sp>
      <p:sp>
        <p:nvSpPr>
          <p:cNvPr id="4" name="テキスト ボックス 3"/>
          <p:cNvSpPr txBox="1"/>
          <p:nvPr/>
        </p:nvSpPr>
        <p:spPr>
          <a:xfrm>
            <a:off x="5289804" y="1538790"/>
            <a:ext cx="238324" cy="2700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➀</a:t>
            </a:r>
          </a:p>
        </p:txBody>
      </p:sp>
      <p:sp>
        <p:nvSpPr>
          <p:cNvPr id="59" name="テキスト ボックス 58"/>
          <p:cNvSpPr txBox="1"/>
          <p:nvPr/>
        </p:nvSpPr>
        <p:spPr>
          <a:xfrm>
            <a:off x="7424303" y="3962685"/>
            <a:ext cx="238324" cy="2700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➁</a:t>
            </a:r>
          </a:p>
        </p:txBody>
      </p:sp>
      <p:sp>
        <p:nvSpPr>
          <p:cNvPr id="60" name="テキスト ボックス 59"/>
          <p:cNvSpPr txBox="1"/>
          <p:nvPr/>
        </p:nvSpPr>
        <p:spPr>
          <a:xfrm>
            <a:off x="7821396" y="3456000"/>
            <a:ext cx="238324" cy="2700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➃</a:t>
            </a:r>
          </a:p>
        </p:txBody>
      </p:sp>
      <p:sp>
        <p:nvSpPr>
          <p:cNvPr id="61" name="テキスト ボックス 60"/>
          <p:cNvSpPr txBox="1"/>
          <p:nvPr/>
        </p:nvSpPr>
        <p:spPr>
          <a:xfrm>
            <a:off x="5353636" y="4005888"/>
            <a:ext cx="238324" cy="2700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➂</a:t>
            </a:r>
          </a:p>
        </p:txBody>
      </p:sp>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2653" y="2050514"/>
            <a:ext cx="481170" cy="944416"/>
          </a:xfrm>
          <a:prstGeom prst="rect">
            <a:avLst/>
          </a:prstGeom>
        </p:spPr>
      </p:pic>
    </p:spTree>
    <p:extLst>
      <p:ext uri="{BB962C8B-B14F-4D97-AF65-F5344CB8AC3E}">
        <p14:creationId xmlns:p14="http://schemas.microsoft.com/office/powerpoint/2010/main" val="1998353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角丸四角形 94"/>
          <p:cNvSpPr/>
          <p:nvPr/>
        </p:nvSpPr>
        <p:spPr>
          <a:xfrm>
            <a:off x="176964" y="420685"/>
            <a:ext cx="8896016" cy="629368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◆行政手続きのオンライン化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236601" y="22407"/>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7" name="テキスト ボックス 76"/>
          <p:cNvSpPr txBox="1"/>
          <p:nvPr/>
        </p:nvSpPr>
        <p:spPr>
          <a:xfrm>
            <a:off x="611559" y="1238272"/>
            <a:ext cx="8325926" cy="615553"/>
          </a:xfrm>
          <a:prstGeom prst="rect">
            <a:avLst/>
          </a:prstGeom>
          <a:noFill/>
          <a:ln>
            <a:noFill/>
          </a:ln>
        </p:spPr>
        <p:txBody>
          <a:bodyPr wrap="square" lIns="0" tIns="0" rIns="0" bIns="0" rtlCol="0" anchor="t">
            <a:spAutoFit/>
          </a:bodyPr>
          <a:lstStyle/>
          <a:p>
            <a:pPr marL="162000" indent="-162000">
              <a:lnSpc>
                <a:spcPts val="1600"/>
              </a:lnSpc>
              <a:defRPr/>
            </a:pPr>
            <a:r>
              <a:rPr lang="ja-JP" altLang="en-US" sz="1200" dirty="0">
                <a:latin typeface="メイリオ" panose="020B0604030504040204" pitchFamily="50" charset="-128"/>
                <a:ea typeface="メイリオ" panose="020B0604030504040204" pitchFamily="50" charset="-128"/>
              </a:rPr>
              <a:t>・住民の利便性向上や行政サービスの向上を目的として、パソコンやスマートフォン等で窓口に出向くことなく申請・届出等の</a:t>
            </a:r>
            <a:r>
              <a:rPr lang="ja-JP" altLang="en-US" sz="1200" dirty="0" smtClean="0">
                <a:latin typeface="メイリオ" panose="020B0604030504040204" pitchFamily="50" charset="-128"/>
                <a:ea typeface="メイリオ" panose="020B0604030504040204" pitchFamily="50" charset="-128"/>
              </a:rPr>
              <a:t>手続が</a:t>
            </a:r>
            <a:r>
              <a:rPr lang="ja-JP" altLang="en-US" sz="1200" dirty="0">
                <a:latin typeface="メイリオ" panose="020B0604030504040204" pitchFamily="50" charset="-128"/>
                <a:ea typeface="メイリオ" panose="020B0604030504040204" pitchFamily="50" charset="-128"/>
              </a:rPr>
              <a:t>行える新たな電子申請システム「大阪府行政オンラインシステム」の本格運用を令和４年５月より開始。</a:t>
            </a:r>
            <a:endParaRPr lang="en-US" altLang="ja-JP" sz="1200" dirty="0">
              <a:latin typeface="メイリオ" panose="020B0604030504040204" pitchFamily="50" charset="-128"/>
              <a:ea typeface="メイリオ" panose="020B0604030504040204" pitchFamily="50" charset="-128"/>
            </a:endParaRPr>
          </a:p>
          <a:p>
            <a:pPr marL="162000" indent="-162000">
              <a:lnSpc>
                <a:spcPts val="1600"/>
              </a:lnSpc>
              <a:defRPr/>
            </a:pP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令和４年</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月時点で寄附の申し出・採用試験申込等の約</a:t>
            </a:r>
            <a:r>
              <a:rPr lang="en-US" altLang="ja-JP" sz="1200" dirty="0">
                <a:latin typeface="メイリオ" panose="020B0604030504040204" pitchFamily="50" charset="-128"/>
                <a:ea typeface="メイリオ" panose="020B0604030504040204" pitchFamily="50" charset="-128"/>
              </a:rPr>
              <a:t>420</a:t>
            </a:r>
            <a:r>
              <a:rPr lang="ja-JP" altLang="en-US" sz="1200" dirty="0">
                <a:latin typeface="メイリオ" panose="020B0604030504040204" pitchFamily="50" charset="-128"/>
                <a:ea typeface="メイリオ" panose="020B0604030504040204" pitchFamily="50" charset="-128"/>
              </a:rPr>
              <a:t>の</a:t>
            </a:r>
            <a:r>
              <a:rPr lang="ja-JP" altLang="en-US" sz="1200" dirty="0" smtClean="0">
                <a:latin typeface="メイリオ" panose="020B0604030504040204" pitchFamily="50" charset="-128"/>
                <a:ea typeface="メイリオ" panose="020B0604030504040204" pitchFamily="50" charset="-128"/>
              </a:rPr>
              <a:t>手続が</a:t>
            </a:r>
            <a:r>
              <a:rPr lang="ja-JP" altLang="en-US" sz="1200" dirty="0">
                <a:latin typeface="メイリオ" panose="020B0604030504040204" pitchFamily="50" charset="-128"/>
                <a:ea typeface="メイリオ" panose="020B0604030504040204" pitchFamily="50" charset="-128"/>
              </a:rPr>
              <a:t>可能であり、累計約</a:t>
            </a:r>
            <a:r>
              <a:rPr lang="en-US" altLang="ja-JP" sz="1200" dirty="0">
                <a:latin typeface="メイリオ" panose="020B0604030504040204" pitchFamily="50" charset="-128"/>
                <a:ea typeface="メイリオ" panose="020B0604030504040204" pitchFamily="50" charset="-128"/>
              </a:rPr>
              <a:t>100</a:t>
            </a:r>
            <a:r>
              <a:rPr lang="ja-JP" altLang="en-US" sz="1200" dirty="0">
                <a:latin typeface="メイリオ" panose="020B0604030504040204" pitchFamily="50" charset="-128"/>
                <a:ea typeface="メイリオ" panose="020B0604030504040204" pitchFamily="50" charset="-128"/>
              </a:rPr>
              <a:t>万件の申請を受付。</a:t>
            </a:r>
          </a:p>
        </p:txBody>
      </p:sp>
      <p:sp>
        <p:nvSpPr>
          <p:cNvPr id="38" name="テキスト ボックス 37"/>
          <p:cNvSpPr txBox="1"/>
          <p:nvPr/>
        </p:nvSpPr>
        <p:spPr>
          <a:xfrm>
            <a:off x="398659" y="953725"/>
            <a:ext cx="5034424" cy="283658"/>
          </a:xfrm>
          <a:prstGeom prst="rect">
            <a:avLst/>
          </a:prstGeom>
          <a:noFill/>
          <a:ln>
            <a:noFill/>
          </a:ln>
        </p:spPr>
        <p:txBody>
          <a:bodyPr wrap="square" lIns="0" rIns="0" rtlCol="0" anchor="ctr">
            <a:noAutofit/>
          </a:bodyPr>
          <a:lstStyle/>
          <a:p>
            <a:pPr>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大阪府行政オンラインシステム</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2" name="二等辺三角形 21"/>
          <p:cNvSpPr/>
          <p:nvPr/>
        </p:nvSpPr>
        <p:spPr>
          <a:xfrm rot="10800000">
            <a:off x="3759747" y="3480115"/>
            <a:ext cx="1624506" cy="236228"/>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テキスト ボックス 41"/>
          <p:cNvSpPr txBox="1"/>
          <p:nvPr/>
        </p:nvSpPr>
        <p:spPr>
          <a:xfrm>
            <a:off x="714861" y="2863705"/>
            <a:ext cx="3389596" cy="238563"/>
          </a:xfrm>
          <a:prstGeom prst="rect">
            <a:avLst/>
          </a:prstGeom>
          <a:noFill/>
        </p:spPr>
        <p:txBody>
          <a:bodyPr wrap="square" rtlCol="0">
            <a:spAutoFit/>
          </a:bodyPr>
          <a:lstStyle/>
          <a:p>
            <a:endParaRPr kumimoji="1" lang="en-US" altLang="ja-JP" sz="1050" dirty="0">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828257" y="2280940"/>
            <a:ext cx="7884202" cy="1103055"/>
            <a:chOff x="1041722" y="2113980"/>
            <a:chExt cx="7569168" cy="1187806"/>
          </a:xfrm>
          <a:solidFill>
            <a:srgbClr val="FEFAD2"/>
          </a:solidFill>
        </p:grpSpPr>
        <p:sp>
          <p:nvSpPr>
            <p:cNvPr id="7" name="正方形/長方形 6"/>
            <p:cNvSpPr/>
            <p:nvPr/>
          </p:nvSpPr>
          <p:spPr>
            <a:xfrm>
              <a:off x="1041722" y="2113980"/>
              <a:ext cx="7569168" cy="118780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1234988" y="2517156"/>
              <a:ext cx="7331163" cy="687704"/>
            </a:xfrm>
            <a:prstGeom prst="rect">
              <a:avLst/>
            </a:prstGeom>
            <a:grpFill/>
          </p:spPr>
          <p:txBody>
            <a:bodyPr wrap="square" anchor="ctr">
              <a:spAutoFit/>
            </a:bodyPr>
            <a:lstStyle/>
            <a:p>
              <a:pPr marL="93663" indent="-93663">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個々の業務内容やフローに適した申請フォームを構築できない、添付書類の容量上限が少ない、スマートフォン画面に対応していない等、近年の府民ニーズに対応しきれていない。</a:t>
              </a:r>
              <a:endParaRPr lang="en-US" altLang="ja-JP" sz="1100" dirty="0">
                <a:latin typeface="Meiryo UI" panose="020B0604030504040204" pitchFamily="50" charset="-128"/>
                <a:ea typeface="Meiryo UI" panose="020B0604030504040204" pitchFamily="50" charset="-128"/>
              </a:endParaRPr>
            </a:p>
            <a:p>
              <a:pPr>
                <a:lnSpc>
                  <a:spcPts val="300"/>
                </a:lnSpc>
              </a:pPr>
              <a:endParaRPr lang="en-US" altLang="ja-JP" sz="1100" dirty="0">
                <a:latin typeface="Meiryo UI" panose="020B0604030504040204" pitchFamily="50" charset="-128"/>
                <a:ea typeface="Meiryo UI" panose="020B0604030504040204" pitchFamily="50" charset="-128"/>
              </a:endParaRPr>
            </a:p>
            <a:p>
              <a:pPr marL="93663" indent="-93663">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申請のみオンライン対応であり、申請の審査等には対応していない。</a:t>
              </a:r>
              <a:endParaRPr lang="en-US" altLang="ja-JP" sz="11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079740" y="2303875"/>
              <a:ext cx="1152000" cy="260349"/>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（主な課題）</a:t>
              </a:r>
            </a:p>
          </p:txBody>
        </p:sp>
      </p:grpSp>
      <p:sp>
        <p:nvSpPr>
          <p:cNvPr id="66" name="正方形/長方形 65"/>
          <p:cNvSpPr/>
          <p:nvPr/>
        </p:nvSpPr>
        <p:spPr>
          <a:xfrm>
            <a:off x="809430" y="3937964"/>
            <a:ext cx="7886081" cy="2679373"/>
          </a:xfrm>
          <a:prstGeom prst="rect">
            <a:avLst/>
          </a:prstGeom>
          <a:solidFill>
            <a:srgbClr val="FEFAD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600"/>
              </a:lnSpc>
            </a:pPr>
            <a:endParaRPr lang="en-US" altLang="ja-JP" sz="1050" b="1" dirty="0">
              <a:solidFill>
                <a:schemeClr val="tx1"/>
              </a:solidFill>
              <a:latin typeface="メイリオ" panose="020B0604030504040204" pitchFamily="50" charset="-128"/>
              <a:ea typeface="メイリオ" panose="020B0604030504040204" pitchFamily="50" charset="-128"/>
            </a:endParaRPr>
          </a:p>
          <a:p>
            <a:endParaRPr lang="en-US" altLang="ja-JP" sz="1200" b="1" dirty="0">
              <a:solidFill>
                <a:schemeClr val="tx1"/>
              </a:solidFill>
              <a:latin typeface="メイリオ" panose="020B0604030504040204" pitchFamily="50" charset="-128"/>
              <a:ea typeface="メイリオ" panose="020B0604030504040204" pitchFamily="50" charset="-128"/>
            </a:endParaRPr>
          </a:p>
          <a:p>
            <a:pPr>
              <a:lnSpc>
                <a:spcPts val="1000"/>
              </a:lnSpc>
            </a:pPr>
            <a:endParaRPr lang="en-US" altLang="ja-JP" sz="1200" b="1" dirty="0">
              <a:solidFill>
                <a:schemeClr val="tx1"/>
              </a:solidFill>
              <a:latin typeface="メイリオ" panose="020B0604030504040204" pitchFamily="50" charset="-128"/>
              <a:ea typeface="メイリオ" panose="020B0604030504040204" pitchFamily="50" charset="-128"/>
            </a:endParaRPr>
          </a:p>
          <a:p>
            <a:endParaRPr lang="en-US" altLang="ja-JP" sz="1200" b="1" dirty="0">
              <a:solidFill>
                <a:schemeClr val="tx1"/>
              </a:solidFill>
              <a:latin typeface="メイリオ" panose="020B0604030504040204" pitchFamily="50" charset="-128"/>
              <a:ea typeface="メイリオ" panose="020B0604030504040204" pitchFamily="50" charset="-128"/>
            </a:endParaRPr>
          </a:p>
        </p:txBody>
      </p:sp>
      <p:sp>
        <p:nvSpPr>
          <p:cNvPr id="69" name="角丸四角形 34">
            <a:extLst>
              <a:ext uri="{FF2B5EF4-FFF2-40B4-BE49-F238E27FC236}">
                <a16:creationId xmlns:a16="http://schemas.microsoft.com/office/drawing/2014/main" id="{4616A6B5-019A-5039-9E44-CE04D4B0C417}"/>
              </a:ext>
            </a:extLst>
          </p:cNvPr>
          <p:cNvSpPr/>
          <p:nvPr/>
        </p:nvSpPr>
        <p:spPr>
          <a:xfrm>
            <a:off x="828257" y="2093654"/>
            <a:ext cx="2628000" cy="271902"/>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200" b="1" kern="0" dirty="0">
                <a:latin typeface="Meiryo UI" panose="020B0604030504040204" pitchFamily="50" charset="-128"/>
                <a:ea typeface="Meiryo UI" panose="020B0604030504040204" pitchFamily="50" charset="-128"/>
              </a:rPr>
              <a:t>汎用電子申請システム</a:t>
            </a:r>
            <a:r>
              <a:rPr kumimoji="0" lang="ja-JP" altLang="en-US" sz="1200" kern="0" dirty="0">
                <a:latin typeface="Meiryo UI" panose="020B0604030504040204" pitchFamily="50" charset="-128"/>
                <a:ea typeface="Meiryo UI" panose="020B0604030504040204" pitchFamily="50" charset="-128"/>
              </a:rPr>
              <a:t>（旧システム</a:t>
            </a:r>
            <a:r>
              <a:rPr kumimoji="0" lang="en-US" altLang="ja-JP" sz="1200" kern="0" dirty="0">
                <a:latin typeface="Meiryo UI" panose="020B0604030504040204" pitchFamily="50" charset="-128"/>
                <a:ea typeface="Meiryo UI" panose="020B0604030504040204" pitchFamily="50" charset="-128"/>
              </a:rPr>
              <a:t>)</a:t>
            </a:r>
          </a:p>
        </p:txBody>
      </p:sp>
      <p:sp>
        <p:nvSpPr>
          <p:cNvPr id="70" name="角丸四角形 34">
            <a:extLst>
              <a:ext uri="{FF2B5EF4-FFF2-40B4-BE49-F238E27FC236}">
                <a16:creationId xmlns:a16="http://schemas.microsoft.com/office/drawing/2014/main" id="{4616A6B5-019A-5039-9E44-CE04D4B0C417}"/>
              </a:ext>
            </a:extLst>
          </p:cNvPr>
          <p:cNvSpPr/>
          <p:nvPr/>
        </p:nvSpPr>
        <p:spPr>
          <a:xfrm>
            <a:off x="804950" y="3808672"/>
            <a:ext cx="2628000" cy="271902"/>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200" b="1" kern="0" dirty="0">
                <a:latin typeface="Meiryo UI" panose="020B0604030504040204" pitchFamily="50" charset="-128"/>
                <a:ea typeface="Meiryo UI" panose="020B0604030504040204" pitchFamily="50" charset="-128"/>
              </a:rPr>
              <a:t>大阪府行政オンラインシステム</a:t>
            </a:r>
            <a:endParaRPr kumimoji="0" lang="en-US" altLang="ja-JP" sz="1200" b="1" kern="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963697" y="5399374"/>
            <a:ext cx="5896134" cy="110558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■マイナンバーカード等による本人認証</a:t>
            </a:r>
            <a:endParaRPr lang="en-US" altLang="ja-JP"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300"/>
              </a:lnSpc>
            </a:pPr>
            <a:endParaRPr lang="ja-JP" altLang="en-US" sz="1200" b="1" u="sng"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ID</a:t>
            </a:r>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・パスワード認証に加えて、厳格な本人確認を</a:t>
            </a:r>
            <a:r>
              <a:rPr lang="ja-JP" altLang="en-US" sz="105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要する手続は</a:t>
            </a:r>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、電子署名の付与が可能 等</a:t>
            </a:r>
            <a:endParaRPr lang="en-US" altLang="ja-JP"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500"/>
              </a:lnSpc>
            </a:pPr>
            <a:endParaRPr lang="ja-JP" altLang="en-US"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■マイページでの申請状況の見える化</a:t>
            </a:r>
            <a:endParaRPr lang="en-US" altLang="ja-JP"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300"/>
              </a:lnSpc>
            </a:pPr>
            <a:endParaRPr lang="ja-JP" altLang="en-US" sz="12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・過去の申請内容や府の処理状況を確認できるマイページを利用者ごとに提供</a:t>
            </a:r>
          </a:p>
        </p:txBody>
      </p:sp>
      <p:sp>
        <p:nvSpPr>
          <p:cNvPr id="13" name="テキスト ボックス 12"/>
          <p:cNvSpPr txBox="1"/>
          <p:nvPr/>
        </p:nvSpPr>
        <p:spPr>
          <a:xfrm>
            <a:off x="924329" y="4163612"/>
            <a:ext cx="7552834" cy="10109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93663" indent="-93663">
              <a:buFont typeface="Arial" panose="020B0604020202020204" pitchFamily="34" charset="0"/>
              <a:buChar char="•"/>
            </a:pPr>
            <a:r>
              <a:rPr kumimoji="1" lang="ja-JP" altLang="en-US"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手続に応じて、柔軟かつ迅速に、申請フォームの構築や審査フローの設定が可能。</a:t>
            </a:r>
            <a:endParaRPr lang="en-US" altLang="ja-JP"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kumimoji="1" lang="ja-JP" altLang="en-US"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また、添付書類の容量上限を増加するとともに、スマートフォン画面に対応。</a:t>
            </a:r>
            <a:endParaRPr kumimoji="1" lang="en-US" altLang="ja-JP"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500"/>
              </a:lnSpc>
            </a:pPr>
            <a:endParaRPr kumimoji="1" lang="en-US" altLang="ja-JP"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marL="93663" indent="-93663">
              <a:buFont typeface="Arial" panose="020B0604020202020204" pitchFamily="34" charset="0"/>
              <a:buChar char="•"/>
            </a:pPr>
            <a:r>
              <a:rPr lang="ja-JP" altLang="en-US"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申請に加えて審査、交付までの行政手続きの一連のプロセスがオンライン上で完結。</a:t>
            </a:r>
            <a:endParaRPr lang="en-US" altLang="ja-JP"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また、申請の不備連絡もオンラインで実施することで、訂正等に要する時間を短縮。</a:t>
            </a:r>
          </a:p>
        </p:txBody>
      </p:sp>
      <p:sp>
        <p:nvSpPr>
          <p:cNvPr id="75" name="正方形/長方形 74"/>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11</a:t>
            </a:r>
            <a:endParaRPr lang="ja-JP" altLang="en-US" dirty="0">
              <a:solidFill>
                <a:prstClr val="black"/>
              </a:solidFill>
              <a:latin typeface="Calibri"/>
              <a:ea typeface="ＭＳ Ｐゴシック" panose="020B0600070205080204" pitchFamily="50" charset="-128"/>
            </a:endParaRPr>
          </a:p>
        </p:txBody>
      </p:sp>
      <p:sp>
        <p:nvSpPr>
          <p:cNvPr id="14" name="テキスト ボックス 13"/>
          <p:cNvSpPr txBox="1"/>
          <p:nvPr/>
        </p:nvSpPr>
        <p:spPr>
          <a:xfrm>
            <a:off x="791580" y="5209271"/>
            <a:ext cx="1530170" cy="2770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050" dirty="0">
                <a:solidFill>
                  <a:schemeClr val="tx1"/>
                </a:solidFill>
                <a:latin typeface="メイリオ" panose="020B0604030504040204" pitchFamily="50" charset="-128"/>
                <a:ea typeface="メイリオ" panose="020B0604030504040204" pitchFamily="50" charset="-128"/>
              </a:rPr>
              <a:t>（その他主な新機能</a:t>
            </a:r>
            <a:r>
              <a:rPr lang="en-US" altLang="ja-JP" sz="1050" dirty="0">
                <a:solidFill>
                  <a:schemeClr val="tx1"/>
                </a:solidFill>
                <a:latin typeface="メイリオ" panose="020B0604030504040204" pitchFamily="50" charset="-128"/>
                <a:ea typeface="メイリオ" panose="020B0604030504040204" pitchFamily="50" charset="-128"/>
              </a:rPr>
              <a:t>)</a:t>
            </a:r>
          </a:p>
        </p:txBody>
      </p:sp>
      <p:grpSp>
        <p:nvGrpSpPr>
          <p:cNvPr id="4" name="グループ化 3">
            <a:extLst>
              <a:ext uri="{FF2B5EF4-FFF2-40B4-BE49-F238E27FC236}">
                <a16:creationId xmlns:a16="http://schemas.microsoft.com/office/drawing/2014/main" id="{41EDD7E9-E721-44E8-A802-C7185BC3A5B0}"/>
              </a:ext>
            </a:extLst>
          </p:cNvPr>
          <p:cNvGrpSpPr/>
          <p:nvPr/>
        </p:nvGrpSpPr>
        <p:grpSpPr>
          <a:xfrm>
            <a:off x="5940625" y="5651477"/>
            <a:ext cx="2710606" cy="927872"/>
            <a:chOff x="2118257" y="4896625"/>
            <a:chExt cx="4905115" cy="1679080"/>
          </a:xfrm>
        </p:grpSpPr>
        <p:grpSp>
          <p:nvGrpSpPr>
            <p:cNvPr id="27" name="グループ化 26">
              <a:extLst>
                <a:ext uri="{FF2B5EF4-FFF2-40B4-BE49-F238E27FC236}">
                  <a16:creationId xmlns:a16="http://schemas.microsoft.com/office/drawing/2014/main" id="{9DD46B85-AB25-403D-9432-63916B8E7F40}"/>
                </a:ext>
              </a:extLst>
            </p:cNvPr>
            <p:cNvGrpSpPr/>
            <p:nvPr/>
          </p:nvGrpSpPr>
          <p:grpSpPr>
            <a:xfrm>
              <a:off x="2118257" y="5169942"/>
              <a:ext cx="1500239" cy="1405763"/>
              <a:chOff x="4851583" y="4782691"/>
              <a:chExt cx="1500239" cy="1405763"/>
            </a:xfrm>
          </p:grpSpPr>
          <p:pic>
            <p:nvPicPr>
              <p:cNvPr id="28" name="図 27">
                <a:extLst>
                  <a:ext uri="{FF2B5EF4-FFF2-40B4-BE49-F238E27FC236}">
                    <a16:creationId xmlns:a16="http://schemas.microsoft.com/office/drawing/2014/main" id="{5895B905-E6F4-4B65-B9CC-1B914431A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9323" y="4782691"/>
                <a:ext cx="742499" cy="1080000"/>
              </a:xfrm>
              <a:prstGeom prst="rect">
                <a:avLst/>
              </a:prstGeom>
            </p:spPr>
          </p:pic>
          <p:pic>
            <p:nvPicPr>
              <p:cNvPr id="29" name="図 28">
                <a:extLst>
                  <a:ext uri="{FF2B5EF4-FFF2-40B4-BE49-F238E27FC236}">
                    <a16:creationId xmlns:a16="http://schemas.microsoft.com/office/drawing/2014/main" id="{EE472CAB-0FBA-45A0-8B83-11BFD0AFD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1583" y="5108454"/>
                <a:ext cx="742499" cy="1080000"/>
              </a:xfrm>
              <a:prstGeom prst="rect">
                <a:avLst/>
              </a:prstGeom>
            </p:spPr>
          </p:pic>
        </p:grpSp>
        <p:grpSp>
          <p:nvGrpSpPr>
            <p:cNvPr id="30" name="グループ化 29">
              <a:extLst>
                <a:ext uri="{FF2B5EF4-FFF2-40B4-BE49-F238E27FC236}">
                  <a16:creationId xmlns:a16="http://schemas.microsoft.com/office/drawing/2014/main" id="{009EE1A7-005C-4852-9940-DB32EF9DB0B5}"/>
                </a:ext>
              </a:extLst>
            </p:cNvPr>
            <p:cNvGrpSpPr/>
            <p:nvPr/>
          </p:nvGrpSpPr>
          <p:grpSpPr>
            <a:xfrm>
              <a:off x="4979947" y="4896625"/>
              <a:ext cx="2043425" cy="1562878"/>
              <a:chOff x="6777005" y="4976103"/>
              <a:chExt cx="2043425" cy="1562878"/>
            </a:xfrm>
          </p:grpSpPr>
          <p:pic>
            <p:nvPicPr>
              <p:cNvPr id="31" name="図 30">
                <a:extLst>
                  <a:ext uri="{FF2B5EF4-FFF2-40B4-BE49-F238E27FC236}">
                    <a16:creationId xmlns:a16="http://schemas.microsoft.com/office/drawing/2014/main" id="{FD5D2DB1-66D8-463C-92A3-0E7C5CF5E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005" y="5458981"/>
                <a:ext cx="1223796" cy="1080000"/>
              </a:xfrm>
              <a:prstGeom prst="rect">
                <a:avLst/>
              </a:prstGeom>
            </p:spPr>
          </p:pic>
          <p:pic>
            <p:nvPicPr>
              <p:cNvPr id="32" name="図 31">
                <a:extLst>
                  <a:ext uri="{FF2B5EF4-FFF2-40B4-BE49-F238E27FC236}">
                    <a16:creationId xmlns:a16="http://schemas.microsoft.com/office/drawing/2014/main" id="{80DDCCE5-3399-454E-82DB-54AD85BB2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9184" y="4976103"/>
                <a:ext cx="971246" cy="1387494"/>
              </a:xfrm>
              <a:prstGeom prst="rect">
                <a:avLst/>
              </a:prstGeom>
            </p:spPr>
          </p:pic>
        </p:grpSp>
        <p:sp>
          <p:nvSpPr>
            <p:cNvPr id="34" name="左右矢印 19">
              <a:extLst>
                <a:ext uri="{FF2B5EF4-FFF2-40B4-BE49-F238E27FC236}">
                  <a16:creationId xmlns:a16="http://schemas.microsoft.com/office/drawing/2014/main" id="{9ABF565D-F44A-47A2-A049-37A56B3A551E}"/>
                </a:ext>
              </a:extLst>
            </p:cNvPr>
            <p:cNvSpPr/>
            <p:nvPr/>
          </p:nvSpPr>
          <p:spPr>
            <a:xfrm>
              <a:off x="3786953" y="5621249"/>
              <a:ext cx="1053159" cy="619870"/>
            </a:xfrm>
            <a:prstGeom prst="leftRight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2" name="テキスト ボックス 1"/>
          <p:cNvSpPr txBox="1"/>
          <p:nvPr/>
        </p:nvSpPr>
        <p:spPr>
          <a:xfrm>
            <a:off x="6828226" y="5580817"/>
            <a:ext cx="1497479" cy="2362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（スマートフォン画面）</a:t>
            </a:r>
          </a:p>
        </p:txBody>
      </p:sp>
      <p:grpSp>
        <p:nvGrpSpPr>
          <p:cNvPr id="15" name="グループ化 14">
            <a:extLst>
              <a:ext uri="{FF2B5EF4-FFF2-40B4-BE49-F238E27FC236}">
                <a16:creationId xmlns:a16="http://schemas.microsoft.com/office/drawing/2014/main" id="{7F276028-DA1B-8061-27F7-0A619196AD0A}"/>
              </a:ext>
            </a:extLst>
          </p:cNvPr>
          <p:cNvGrpSpPr/>
          <p:nvPr/>
        </p:nvGrpSpPr>
        <p:grpSpPr>
          <a:xfrm>
            <a:off x="6706429" y="4084362"/>
            <a:ext cx="1310266" cy="1468172"/>
            <a:chOff x="4317358" y="1733077"/>
            <a:chExt cx="3204660" cy="3590869"/>
          </a:xfrm>
        </p:grpSpPr>
        <p:pic>
          <p:nvPicPr>
            <p:cNvPr id="5" name="図 4">
              <a:extLst>
                <a:ext uri="{FF2B5EF4-FFF2-40B4-BE49-F238E27FC236}">
                  <a16:creationId xmlns:a16="http://schemas.microsoft.com/office/drawing/2014/main" id="{8AFE312A-450E-2686-8EDF-92DC6DC1265B}"/>
                </a:ext>
              </a:extLst>
            </p:cNvPr>
            <p:cNvPicPr>
              <a:picLocks noChangeAspect="1"/>
            </p:cNvPicPr>
            <p:nvPr/>
          </p:nvPicPr>
          <p:blipFill>
            <a:blip r:embed="rId6"/>
            <a:stretch>
              <a:fillRect/>
            </a:stretch>
          </p:blipFill>
          <p:spPr>
            <a:xfrm>
              <a:off x="4317358" y="1733077"/>
              <a:ext cx="3204660" cy="3590869"/>
            </a:xfrm>
            <a:prstGeom prst="rect">
              <a:avLst/>
            </a:prstGeom>
          </p:spPr>
        </p:pic>
        <p:pic>
          <p:nvPicPr>
            <p:cNvPr id="12" name="図 11">
              <a:extLst>
                <a:ext uri="{FF2B5EF4-FFF2-40B4-BE49-F238E27FC236}">
                  <a16:creationId xmlns:a16="http://schemas.microsoft.com/office/drawing/2014/main" id="{CAB85FCF-565A-5D60-E17A-180F3750DDCA}"/>
                </a:ext>
              </a:extLst>
            </p:cNvPr>
            <p:cNvPicPr>
              <a:picLocks noChangeAspect="1"/>
            </p:cNvPicPr>
            <p:nvPr/>
          </p:nvPicPr>
          <p:blipFill>
            <a:blip r:embed="rId7"/>
            <a:stretch>
              <a:fillRect/>
            </a:stretch>
          </p:blipFill>
          <p:spPr>
            <a:xfrm>
              <a:off x="5006914" y="1945389"/>
              <a:ext cx="1805695" cy="2922248"/>
            </a:xfrm>
            <a:prstGeom prst="rect">
              <a:avLst/>
            </a:prstGeom>
          </p:spPr>
        </p:pic>
      </p:grpSp>
    </p:spTree>
    <p:extLst>
      <p:ext uri="{BB962C8B-B14F-4D97-AF65-F5344CB8AC3E}">
        <p14:creationId xmlns:p14="http://schemas.microsoft.com/office/powerpoint/2010/main" val="359789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60352" y="368660"/>
            <a:ext cx="8790896" cy="6234269"/>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つのレス</a:t>
            </a:r>
            <a:r>
              <a:rPr lang="ja-JP" altLang="en-US" sz="1600" b="1" baseline="30000" dirty="0">
                <a:latin typeface="メイリオ" panose="020B0604030504040204" pitchFamily="50" charset="-128"/>
                <a:ea typeface="メイリオ" panose="020B0604030504040204" pitchFamily="50" charset="-128"/>
              </a:rPr>
              <a:t>*</a:t>
            </a:r>
            <a:r>
              <a:rPr lang="en-US" altLang="ja-JP" sz="1600" b="1" baseline="30000" dirty="0">
                <a:latin typeface="メイリオ" panose="020B0604030504040204" pitchFamily="50" charset="-128"/>
                <a:ea typeface="メイリオ" panose="020B0604030504040204" pitchFamily="50" charset="-128"/>
              </a:rPr>
              <a:t>6</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の推進</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4" name="正方形/長方形 53"/>
          <p:cNvSpPr/>
          <p:nvPr/>
        </p:nvSpPr>
        <p:spPr>
          <a:xfrm>
            <a:off x="615673" y="825727"/>
            <a:ext cx="6251581" cy="218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88900" indent="-88900">
              <a:lnSpc>
                <a:spcPts val="1700"/>
              </a:lnSpc>
              <a:buFont typeface="Arial" panose="020B0604020202020204" pitchFamily="34" charset="0"/>
              <a:buChar char="•"/>
              <a:defRPr/>
            </a:pPr>
            <a:r>
              <a:rPr lang="ja-JP" altLang="en-US" sz="1200" spc="-30" dirty="0">
                <a:solidFill>
                  <a:schemeClr val="tx1"/>
                </a:solidFill>
                <a:latin typeface="メイリオ" panose="020B0604030504040204" pitchFamily="50" charset="-128"/>
                <a:ea typeface="メイリオ" panose="020B0604030504040204" pitchFamily="50" charset="-128"/>
              </a:rPr>
              <a:t>府民の負担軽減・利便性向上や職員の業務効率化の観点から</a:t>
            </a:r>
            <a:r>
              <a:rPr lang="en-US" altLang="ja-JP" sz="1200" spc="-30" dirty="0">
                <a:solidFill>
                  <a:schemeClr val="tx1"/>
                </a:solidFill>
                <a:latin typeface="メイリオ" panose="020B0604030504040204" pitchFamily="50" charset="-128"/>
                <a:ea typeface="メイリオ" panose="020B0604030504040204" pitchFamily="50" charset="-128"/>
              </a:rPr>
              <a:t>3</a:t>
            </a:r>
            <a:r>
              <a:rPr lang="ja-JP" altLang="en-US" sz="1200" spc="-30" dirty="0" err="1">
                <a:solidFill>
                  <a:schemeClr val="tx1"/>
                </a:solidFill>
                <a:latin typeface="メイリオ" panose="020B0604030504040204" pitchFamily="50" charset="-128"/>
                <a:ea typeface="メイリオ" panose="020B0604030504040204" pitchFamily="50" charset="-128"/>
              </a:rPr>
              <a:t>つの</a:t>
            </a:r>
            <a:r>
              <a:rPr lang="ja-JP" altLang="en-US" sz="1200" spc="-30" dirty="0">
                <a:solidFill>
                  <a:schemeClr val="tx1"/>
                </a:solidFill>
                <a:latin typeface="メイリオ" panose="020B0604030504040204" pitchFamily="50" charset="-128"/>
                <a:ea typeface="メイリオ" panose="020B0604030504040204" pitchFamily="50" charset="-128"/>
              </a:rPr>
              <a:t>レス</a:t>
            </a:r>
            <a:r>
              <a:rPr lang="ja-JP" altLang="en-US" sz="1200" spc="-60" dirty="0">
                <a:solidFill>
                  <a:schemeClr val="tx1"/>
                </a:solidFill>
                <a:latin typeface="メイリオ" panose="020B0604030504040204" pitchFamily="50" charset="-128"/>
                <a:ea typeface="メイリオ" panose="020B0604030504040204" pitchFamily="50" charset="-128"/>
              </a:rPr>
              <a:t>を推進。</a:t>
            </a:r>
            <a:endParaRPr lang="en-US" altLang="ja-JP" sz="1200" spc="-60" dirty="0">
              <a:solidFill>
                <a:schemeClr val="tx1"/>
              </a:solidFill>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534441" y="1088740"/>
            <a:ext cx="905697" cy="215444"/>
          </a:xfrm>
          <a:prstGeom prst="rect">
            <a:avLst/>
          </a:prstGeom>
          <a:noFill/>
          <a:ln>
            <a:noFill/>
          </a:ln>
        </p:spPr>
        <p:txBody>
          <a:bodyPr wrap="none" lIns="0" tIns="0" rIns="0" bIns="0" rtlCol="0">
            <a:spAutoFit/>
          </a:bodyPr>
          <a:lstStyle/>
          <a:p>
            <a:pPr>
              <a:defRPr/>
            </a:pPr>
            <a:r>
              <a:rPr lang="en-US" altLang="ja-JP" sz="14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はんこレス</a:t>
            </a:r>
            <a:r>
              <a:rPr lang="en-US" altLang="ja-JP" sz="14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p>
        </p:txBody>
      </p:sp>
      <p:sp>
        <p:nvSpPr>
          <p:cNvPr id="37" name="テキスト ボックス 36"/>
          <p:cNvSpPr txBox="1"/>
          <p:nvPr/>
        </p:nvSpPr>
        <p:spPr>
          <a:xfrm>
            <a:off x="566555" y="1313765"/>
            <a:ext cx="7890874" cy="405219"/>
          </a:xfrm>
          <a:prstGeom prst="rect">
            <a:avLst/>
          </a:prstGeom>
          <a:noFill/>
          <a:ln>
            <a:noFill/>
            <a:prstDash val="dash"/>
          </a:ln>
        </p:spPr>
        <p:txBody>
          <a:bodyPr wrap="square" rtlCol="0">
            <a:noAutofit/>
          </a:bodyPr>
          <a:lstStyle/>
          <a:p>
            <a:pPr marL="88900" indent="-88900">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月に申請書等について、「押印義務見直し指針」を策定し、認印の原則撤廃等を実施。</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法令の定めがあるもの等について、国の動きに合わせて</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対応。</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p:cNvSpPr/>
          <p:nvPr/>
        </p:nvSpPr>
        <p:spPr>
          <a:xfrm>
            <a:off x="837745" y="1805112"/>
            <a:ext cx="7557566" cy="638035"/>
          </a:xfrm>
          <a:prstGeom prst="rect">
            <a:avLst/>
          </a:prstGeom>
          <a:solidFill>
            <a:srgbClr val="FEFAD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defRPr/>
            </a:pPr>
            <a:endParaRPr lang="en-US" altLang="ja-JP" sz="700" b="1" dirty="0">
              <a:solidFill>
                <a:prstClr val="black"/>
              </a:solidFill>
              <a:latin typeface="メイリオ" panose="020B0604030504040204" pitchFamily="50" charset="-128"/>
              <a:ea typeface="メイリオ" panose="020B0604030504040204" pitchFamily="50" charset="-128"/>
            </a:endParaRPr>
          </a:p>
        </p:txBody>
      </p:sp>
      <p:sp>
        <p:nvSpPr>
          <p:cNvPr id="77" name="テキスト ボックス 76"/>
          <p:cNvSpPr txBox="1"/>
          <p:nvPr/>
        </p:nvSpPr>
        <p:spPr>
          <a:xfrm>
            <a:off x="1031648" y="1943835"/>
            <a:ext cx="4810612" cy="428322"/>
          </a:xfrm>
          <a:prstGeom prst="rect">
            <a:avLst/>
          </a:prstGeom>
          <a:noFill/>
          <a:ln>
            <a:noFill/>
            <a:prstDash val="dash"/>
          </a:ln>
        </p:spPr>
        <p:txBody>
          <a:bodyPr wrap="none" lIns="0" tIns="0" rIns="0" bIns="0" rtlCol="0">
            <a:spAutoFit/>
          </a:bodyPr>
          <a:lstStyle/>
          <a:p>
            <a:pPr marL="85725" indent="-85725">
              <a:buFont typeface="Wingdings" panose="05000000000000000000" pitchFamily="2" charset="2"/>
              <a:buChar char="l"/>
              <a:defRPr/>
            </a:pPr>
            <a:r>
              <a:rPr lang="ja-JP" altLang="en-US" sz="9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認印　 </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法令による制約がない認印（約</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3,900</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件）</a:t>
            </a:r>
            <a:r>
              <a:rPr lang="ja-JP" altLang="en-US" sz="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　⇒  押印義務を撤廃（</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R2</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年度～）</a:t>
            </a:r>
            <a:endParaRPr lang="en-US" altLang="ja-JP" sz="900" strike="sngStrike" dirty="0">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法令による制約がある認印（約</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70</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件）</a:t>
            </a:r>
            <a:r>
              <a:rPr lang="ja-JP" altLang="en-US" sz="2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　国の動きに応じて対応（随時）</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a:lnSpc>
                <a:spcPts val="100"/>
              </a:lnSpc>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85725" indent="-85725">
              <a:buFont typeface="Wingdings" panose="05000000000000000000" pitchFamily="2" charset="2"/>
              <a:buChar char="l"/>
              <a:defRPr/>
            </a:pPr>
            <a:r>
              <a:rPr lang="ja-JP" altLang="en-US" sz="900" b="1" dirty="0">
                <a:latin typeface="Meiryo UI" panose="020B0604030504040204" pitchFamily="50" charset="-128"/>
                <a:ea typeface="Meiryo UI" panose="020B0604030504040204" pitchFamily="50" charset="-128"/>
                <a:cs typeface="メイリオ" panose="020B0604030504040204" pitchFamily="50" charset="-128"/>
              </a:rPr>
              <a:t>実印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（約</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1,000</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件）</a:t>
            </a:r>
            <a:r>
              <a:rPr lang="ja-JP" altLang="en-US" sz="9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 　 　　　⇒  約</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830</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件の押印義務を廃止（</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R2</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年度～）</a:t>
            </a:r>
            <a:endParaRPr lang="ja-JP" altLang="en-US" sz="900" strike="sngStrike" dirty="0">
              <a:latin typeface="Meiryo UI" panose="020B0604030504040204" pitchFamily="50" charset="-128"/>
              <a:ea typeface="Meiryo UI" panose="020B0604030504040204" pitchFamily="50" charset="-128"/>
            </a:endParaRPr>
          </a:p>
        </p:txBody>
      </p:sp>
      <p:sp>
        <p:nvSpPr>
          <p:cNvPr id="69" name="角丸四角形 68"/>
          <p:cNvSpPr/>
          <p:nvPr/>
        </p:nvSpPr>
        <p:spPr>
          <a:xfrm>
            <a:off x="837745" y="1717233"/>
            <a:ext cx="741859" cy="181597"/>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t"/>
          <a:lstStyle/>
          <a:p>
            <a:pPr algn="ctr">
              <a:lnSpc>
                <a:spcPts val="900"/>
              </a:lnSpc>
              <a:defRPr/>
            </a:pPr>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12" name="テキスト ボックス 11"/>
          <p:cNvSpPr txBox="1"/>
          <p:nvPr/>
        </p:nvSpPr>
        <p:spPr>
          <a:xfrm>
            <a:off x="656565" y="4239090"/>
            <a:ext cx="7737418" cy="329469"/>
          </a:xfrm>
          <a:prstGeom prst="rect">
            <a:avLst/>
          </a:prstGeom>
          <a:noFill/>
          <a:ln>
            <a:noFill/>
            <a:prstDash val="dash"/>
          </a:ln>
        </p:spPr>
        <p:txBody>
          <a:bodyPr wrap="square" lIns="0" tIns="0" rIns="0" bIns="0" rtlCol="0">
            <a:noAutofit/>
          </a:bodyPr>
          <a:lstStyle/>
          <a:p>
            <a:pPr marL="88900" indent="-88900">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施設の利用料や事務手数料のキャッシュレス化について、導入費用等も踏まえながら順次導入。</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534441" y="3969060"/>
            <a:ext cx="1123706" cy="215444"/>
          </a:xfrm>
          <a:prstGeom prst="rect">
            <a:avLst/>
          </a:prstGeom>
          <a:noFill/>
          <a:ln>
            <a:noFill/>
            <a:prstDash val="dash"/>
          </a:ln>
        </p:spPr>
        <p:txBody>
          <a:bodyPr wrap="none" lIns="0" tIns="0" rIns="0" bIns="0" rtlCol="0">
            <a:spAutoFit/>
          </a:bodyPr>
          <a:lstStyle/>
          <a:p>
            <a:pPr>
              <a:spcBef>
                <a:spcPts val="225"/>
              </a:spcBef>
              <a:defRPr/>
            </a:pPr>
            <a:r>
              <a:rPr lang="en-US" altLang="ja-JP" sz="1400" b="1" dirty="0">
                <a:solidFill>
                  <a:prstClr val="black"/>
                </a:solidFill>
                <a:latin typeface="Meiryo UI" panose="020B0604030504040204" pitchFamily="50" charset="-128"/>
                <a:ea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rPr>
              <a:t>キャッシュレス</a:t>
            </a:r>
            <a:r>
              <a:rPr lang="en-US" altLang="ja-JP" sz="1400" b="1" dirty="0">
                <a:solidFill>
                  <a:prstClr val="black"/>
                </a:solidFill>
                <a:latin typeface="Meiryo UI" panose="020B0604030504040204" pitchFamily="50" charset="-128"/>
                <a:ea typeface="Meiryo UI" panose="020B0604030504040204" pitchFamily="50" charset="-128"/>
              </a:rPr>
              <a:t>》</a:t>
            </a:r>
          </a:p>
        </p:txBody>
      </p:sp>
      <p:sp>
        <p:nvSpPr>
          <p:cNvPr id="14" name="テキスト ボックス 13"/>
          <p:cNvSpPr txBox="1"/>
          <p:nvPr/>
        </p:nvSpPr>
        <p:spPr>
          <a:xfrm>
            <a:off x="534441" y="2483895"/>
            <a:ext cx="1088439" cy="215444"/>
          </a:xfrm>
          <a:prstGeom prst="rect">
            <a:avLst/>
          </a:prstGeom>
          <a:noFill/>
          <a:ln>
            <a:noFill/>
            <a:prstDash val="dash"/>
          </a:ln>
        </p:spPr>
        <p:txBody>
          <a:bodyPr wrap="none" lIns="0" tIns="0" rIns="0" bIns="0" rtlCol="0">
            <a:spAutoFit/>
          </a:bodyPr>
          <a:lstStyle/>
          <a:p>
            <a:pPr>
              <a:spcBef>
                <a:spcPts val="225"/>
              </a:spcBef>
              <a:defRPr/>
            </a:pPr>
            <a:r>
              <a:rPr lang="en-US" altLang="ja-JP" sz="1400" b="1" dirty="0">
                <a:solidFill>
                  <a:prstClr val="black"/>
                </a:solidFill>
                <a:latin typeface="Meiryo UI" panose="020B0604030504040204" pitchFamily="50" charset="-128"/>
                <a:ea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rPr>
              <a:t>ペーパーレス</a:t>
            </a:r>
            <a:r>
              <a:rPr lang="en-US" altLang="ja-JP" sz="1400" b="1" dirty="0">
                <a:solidFill>
                  <a:prstClr val="black"/>
                </a:solidFill>
                <a:latin typeface="Meiryo UI" panose="020B0604030504040204" pitchFamily="50" charset="-128"/>
                <a:ea typeface="Meiryo UI" panose="020B0604030504040204" pitchFamily="50" charset="-128"/>
              </a:rPr>
              <a:t>》</a:t>
            </a:r>
          </a:p>
        </p:txBody>
      </p:sp>
      <p:sp>
        <p:nvSpPr>
          <p:cNvPr id="38" name="テキスト ボックス 37"/>
          <p:cNvSpPr txBox="1"/>
          <p:nvPr/>
        </p:nvSpPr>
        <p:spPr>
          <a:xfrm>
            <a:off x="656565" y="2764668"/>
            <a:ext cx="7890872" cy="169277"/>
          </a:xfrm>
          <a:prstGeom prst="rect">
            <a:avLst/>
          </a:prstGeom>
          <a:noFill/>
          <a:ln>
            <a:noFill/>
            <a:prstDash val="dash"/>
          </a:ln>
        </p:spPr>
        <p:txBody>
          <a:bodyPr wrap="square" lIns="0" tIns="0" rIns="0" bIns="0" rtlCol="0">
            <a:spAutoFit/>
          </a:bodyPr>
          <a:lstStyle/>
          <a:p>
            <a:pPr marL="88900" indent="-88900">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月に「ペーパーレス会議指針」を策定するとともに、ペーパーレス専用端末等の</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環境を整備。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837118" y="2979163"/>
            <a:ext cx="7558193" cy="937285"/>
            <a:chOff x="815182" y="3076096"/>
            <a:chExt cx="7707247" cy="952477"/>
          </a:xfrm>
        </p:grpSpPr>
        <p:sp>
          <p:nvSpPr>
            <p:cNvPr id="75" name="正方形/長方形 74"/>
            <p:cNvSpPr/>
            <p:nvPr/>
          </p:nvSpPr>
          <p:spPr>
            <a:xfrm>
              <a:off x="815821" y="3177093"/>
              <a:ext cx="7706608" cy="851480"/>
            </a:xfrm>
            <a:prstGeom prst="rect">
              <a:avLst/>
            </a:prstGeom>
            <a:solidFill>
              <a:srgbClr val="FEFAD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defRPr/>
              </a:pPr>
              <a:endParaRPr lang="en-US" altLang="ja-JP" sz="700" b="1" dirty="0">
                <a:solidFill>
                  <a:prstClr val="black"/>
                </a:solidFill>
                <a:latin typeface="メイリオ" panose="020B0604030504040204" pitchFamily="50" charset="-128"/>
                <a:ea typeface="メイリオ" panose="020B0604030504040204" pitchFamily="50" charset="-128"/>
              </a:endParaRPr>
            </a:p>
          </p:txBody>
        </p:sp>
        <p:sp>
          <p:nvSpPr>
            <p:cNvPr id="70" name="角丸四角形 69"/>
            <p:cNvSpPr/>
            <p:nvPr/>
          </p:nvSpPr>
          <p:spPr>
            <a:xfrm>
              <a:off x="815182" y="3076096"/>
              <a:ext cx="733013" cy="180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t"/>
            <a:lstStyle/>
            <a:p>
              <a:pPr algn="ctr">
                <a:lnSpc>
                  <a:spcPts val="900"/>
                </a:lnSpc>
                <a:defRPr/>
              </a:pPr>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80" name="テキスト ボックス 79"/>
            <p:cNvSpPr txBox="1"/>
            <p:nvPr/>
          </p:nvSpPr>
          <p:spPr>
            <a:xfrm>
              <a:off x="1052558" y="3293351"/>
              <a:ext cx="4902212" cy="667232"/>
            </a:xfrm>
            <a:prstGeom prst="rect">
              <a:avLst/>
            </a:prstGeom>
            <a:noFill/>
            <a:ln>
              <a:noFill/>
              <a:prstDash val="dash"/>
            </a:ln>
          </p:spPr>
          <p:txBody>
            <a:bodyPr wrap="none" lIns="0" tIns="0" rIns="0" bIns="0" rtlCol="0">
              <a:spAutoFit/>
            </a:bodyPr>
            <a:lstStyle/>
            <a:p>
              <a:pPr>
                <a:lnSpc>
                  <a:spcPts val="200"/>
                </a:lnSpc>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85725" indent="-85725">
                <a:buFont typeface="Wingdings" panose="05000000000000000000" pitchFamily="2" charset="2"/>
                <a:buChar char="l"/>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ペーパーレス化の具体的な手法や取組み事例を示す「ペーパーレス会議指針」を策定（</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R2</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年度）</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a:lnSpc>
                  <a:spcPts val="200"/>
                </a:lnSpc>
                <a:defRPr/>
              </a:pPr>
              <a:endParaRPr lang="en-US" altLang="ja-JP" sz="900" b="1" dirty="0">
                <a:latin typeface="Meiryo UI" panose="020B0604030504040204" pitchFamily="50" charset="-128"/>
                <a:ea typeface="Meiryo UI" panose="020B0604030504040204" pitchFamily="50" charset="-128"/>
                <a:cs typeface="メイリオ" panose="020B0604030504040204" pitchFamily="50" charset="-128"/>
              </a:endParaRPr>
            </a:p>
            <a:p>
              <a:pPr marL="85725" indent="-85725">
                <a:buFont typeface="Wingdings" panose="05000000000000000000" pitchFamily="2" charset="2"/>
                <a:buChar char="l"/>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ペーパーレス会議用タブレット端末や液晶モニター等、</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ICT</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環境を整備（同上）</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a:lnSpc>
                  <a:spcPts val="200"/>
                </a:lnSpc>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85725" indent="-85725">
                <a:buFont typeface="Wingdings" panose="05000000000000000000" pitchFamily="2" charset="2"/>
                <a:buChar char="l"/>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知事・副知事レクの原則ペーパーレス化（</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R3</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年度）</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a:lnSpc>
                  <a:spcPts val="200"/>
                </a:lnSpc>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85725" indent="-85725">
                <a:buFont typeface="Wingdings" panose="05000000000000000000" pitchFamily="2" charset="2"/>
                <a:buChar char="l"/>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持ち運びが容易で、どこからでも庁内ネットワークにアクセスできる職員端末機を導入予定（</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R5</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年度～）</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p:txBody>
        </p:sp>
      </p:grpSp>
      <p:grpSp>
        <p:nvGrpSpPr>
          <p:cNvPr id="25" name="グループ化 24"/>
          <p:cNvGrpSpPr/>
          <p:nvPr/>
        </p:nvGrpSpPr>
        <p:grpSpPr bwMode="blackWhite">
          <a:xfrm>
            <a:off x="844550" y="4416447"/>
            <a:ext cx="7651597" cy="2113754"/>
            <a:chOff x="834110" y="4558607"/>
            <a:chExt cx="7701674" cy="2097538"/>
          </a:xfrm>
        </p:grpSpPr>
        <p:sp>
          <p:nvSpPr>
            <p:cNvPr id="87" name="正方形/長方形 86"/>
            <p:cNvSpPr/>
            <p:nvPr/>
          </p:nvSpPr>
          <p:spPr bwMode="blackWhite">
            <a:xfrm>
              <a:off x="834251" y="4675885"/>
              <a:ext cx="7662761" cy="1980260"/>
            </a:xfrm>
            <a:prstGeom prst="rect">
              <a:avLst/>
            </a:prstGeom>
            <a:solidFill>
              <a:srgbClr val="FEFAD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spcBef>
                  <a:spcPts val="225"/>
                </a:spcBef>
                <a:defRPr/>
              </a:pPr>
              <a:endParaRPr lang="en-US" altLang="ja-JP" sz="700" b="1" dirty="0">
                <a:solidFill>
                  <a:prstClr val="black"/>
                </a:solidFill>
                <a:latin typeface="Meiryo UI" panose="020B0604030504040204" pitchFamily="50" charset="-128"/>
                <a:ea typeface="Meiryo UI" panose="020B0604030504040204" pitchFamily="50" charset="-128"/>
              </a:endParaRPr>
            </a:p>
          </p:txBody>
        </p:sp>
        <p:sp>
          <p:nvSpPr>
            <p:cNvPr id="71" name="角丸四角形 70"/>
            <p:cNvSpPr/>
            <p:nvPr/>
          </p:nvSpPr>
          <p:spPr bwMode="blackWhite">
            <a:xfrm>
              <a:off x="834110" y="4558607"/>
              <a:ext cx="733013" cy="180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t"/>
            <a:lstStyle/>
            <a:p>
              <a:pPr algn="ctr">
                <a:lnSpc>
                  <a:spcPts val="900"/>
                </a:lnSpc>
                <a:defRPr/>
              </a:pPr>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取組状況</a:t>
              </a:r>
            </a:p>
          </p:txBody>
        </p:sp>
        <p:grpSp>
          <p:nvGrpSpPr>
            <p:cNvPr id="23" name="グループ化 22"/>
            <p:cNvGrpSpPr/>
            <p:nvPr/>
          </p:nvGrpSpPr>
          <p:grpSpPr bwMode="blackWhite">
            <a:xfrm>
              <a:off x="1024715" y="4787424"/>
              <a:ext cx="7511069" cy="1749912"/>
              <a:chOff x="1024715" y="4787424"/>
              <a:chExt cx="7511069" cy="1749912"/>
            </a:xfrm>
          </p:grpSpPr>
          <p:cxnSp>
            <p:nvCxnSpPr>
              <p:cNvPr id="19" name="直線コネクタ 18"/>
              <p:cNvCxnSpPr/>
              <p:nvPr/>
            </p:nvCxnSpPr>
            <p:spPr bwMode="blackWhite">
              <a:xfrm>
                <a:off x="1178813" y="4961724"/>
                <a:ext cx="1413191" cy="0"/>
              </a:xfrm>
              <a:prstGeom prst="line">
                <a:avLst/>
              </a:prstGeom>
              <a:ln w="34925">
                <a:solidFill>
                  <a:schemeClr val="tx2">
                    <a:lumMod val="60000"/>
                    <a:lumOff val="40000"/>
                    <a:alpha val="21000"/>
                  </a:schemeClr>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p:cNvSpPr txBox="1"/>
              <p:nvPr/>
            </p:nvSpPr>
            <p:spPr bwMode="blackWhite">
              <a:xfrm>
                <a:off x="1024715" y="4787424"/>
                <a:ext cx="7511069" cy="1749912"/>
              </a:xfrm>
              <a:prstGeom prst="rect">
                <a:avLst/>
              </a:prstGeom>
              <a:noFill/>
              <a:ln>
                <a:noFill/>
                <a:prstDash val="dash"/>
              </a:ln>
            </p:spPr>
            <p:txBody>
              <a:bodyPr wrap="square" rtlCol="0">
                <a:noAutofit/>
              </a:bodyPr>
              <a:lstStyle/>
              <a:p>
                <a:pPr lvl="0">
                  <a:spcBef>
                    <a:spcPts val="225"/>
                  </a:spcBef>
                  <a:defRPr/>
                </a:pPr>
                <a:r>
                  <a:rPr lang="ja-JP" altLang="en-US" sz="900" b="1" dirty="0">
                    <a:solidFill>
                      <a:prstClr val="black"/>
                    </a:solidFill>
                    <a:latin typeface="Meiryo UI" panose="020B0604030504040204" pitchFamily="50" charset="-128"/>
                    <a:ea typeface="Meiryo UI" panose="020B0604030504040204" pitchFamily="50" charset="-128"/>
                  </a:rPr>
                  <a:t>◆公の施設　</a:t>
                </a:r>
                <a:r>
                  <a:rPr lang="en-US" altLang="ja-JP" sz="700" b="1" dirty="0">
                    <a:solidFill>
                      <a:prstClr val="black"/>
                    </a:solidFill>
                    <a:latin typeface="Meiryo UI" panose="020B0604030504040204" pitchFamily="50" charset="-128"/>
                    <a:ea typeface="Meiryo UI" panose="020B0604030504040204" pitchFamily="50" charset="-128"/>
                  </a:rPr>
                  <a:t>【</a:t>
                </a:r>
                <a:r>
                  <a:rPr lang="zh-TW" altLang="en-US" sz="700" b="1" dirty="0">
                    <a:solidFill>
                      <a:prstClr val="black"/>
                    </a:solidFill>
                    <a:latin typeface="Meiryo UI" panose="020B0604030504040204" pitchFamily="50" charset="-128"/>
                    <a:ea typeface="Meiryo UI" panose="020B0604030504040204" pitchFamily="50" charset="-128"/>
                  </a:rPr>
                  <a:t>財務部 行政経営課</a:t>
                </a:r>
                <a:r>
                  <a:rPr lang="en-US" altLang="ja-JP" sz="700" b="1" dirty="0">
                    <a:solidFill>
                      <a:prstClr val="black"/>
                    </a:solidFill>
                    <a:latin typeface="Meiryo UI" panose="020B0604030504040204" pitchFamily="50" charset="-128"/>
                    <a:ea typeface="Meiryo UI" panose="020B0604030504040204" pitchFamily="50" charset="-128"/>
                  </a:rPr>
                  <a:t>】</a:t>
                </a:r>
              </a:p>
              <a:p>
                <a:pPr lvl="0">
                  <a:spcBef>
                    <a:spcPts val="225"/>
                  </a:spcBef>
                  <a:defRPr/>
                </a:pPr>
                <a:endParaRPr lang="en-US" altLang="ja-JP" sz="100" dirty="0">
                  <a:solidFill>
                    <a:prstClr val="black"/>
                  </a:solidFill>
                  <a:latin typeface="Meiryo UI" panose="020B0604030504040204" pitchFamily="50" charset="-128"/>
                  <a:ea typeface="Meiryo UI" panose="020B0604030504040204" pitchFamily="50" charset="-128"/>
                </a:endParaRPr>
              </a:p>
              <a:p>
                <a:pPr marL="85725"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・江之子島文化芸術創造センター、</a:t>
                </a:r>
                <a:r>
                  <a:rPr lang="ja-JP" altLang="en-US" sz="900" spc="-6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農業公園、府民の森</a:t>
                </a:r>
                <a:r>
                  <a:rPr lang="ja-JP" altLang="en-US" sz="900" spc="-60" dirty="0">
                    <a:latin typeface="Meiryo UI" panose="020B0604030504040204" pitchFamily="50" charset="-128"/>
                    <a:ea typeface="Meiryo UI" panose="020B0604030504040204" pitchFamily="50" charset="-128"/>
                    <a:cs typeface="メイリオ" panose="020B0604030504040204" pitchFamily="50" charset="-128"/>
                  </a:rPr>
                  <a:t>等</a:t>
                </a:r>
                <a:r>
                  <a:rPr lang="en-US" altLang="ja-JP" sz="900" spc="-60" dirty="0">
                    <a:latin typeface="Meiryo UI" panose="020B0604030504040204" pitchFamily="50" charset="-128"/>
                    <a:ea typeface="Meiryo UI" panose="020B0604030504040204" pitchFamily="50" charset="-128"/>
                    <a:cs typeface="メイリオ" panose="020B0604030504040204" pitchFamily="50" charset="-128"/>
                  </a:rPr>
                  <a:t>24</a:t>
                </a:r>
                <a:r>
                  <a:rPr lang="ja-JP" altLang="en-US" sz="900" spc="-60" dirty="0">
                    <a:latin typeface="Meiryo UI" panose="020B0604030504040204" pitchFamily="50" charset="-128"/>
                    <a:ea typeface="Meiryo UI" panose="020B0604030504040204" pitchFamily="50" charset="-128"/>
                    <a:cs typeface="メイリオ" panose="020B0604030504040204" pitchFamily="50" charset="-128"/>
                  </a:rPr>
                  <a:t>施設に</a:t>
                </a:r>
                <a:r>
                  <a:rPr lang="ja-JP" altLang="en-US" sz="900" spc="-6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おいて、一部の料金について、キャッシュレス決済を導入</a:t>
                </a:r>
                <a:endParaRPr lang="en-US" altLang="ja-JP" sz="900" spc="-6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marL="85725">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・指定管理者の選定基準に「利用料金の徴収等におけるキャッシュレス化の推進」を追加（</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R2.7</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marL="85725">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・スマートフォン決済事業者と連携協定を締結（</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R3.8</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指定管理者が負担する決済手数料を割引きし、指定管理者の負担を軽減</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marL="85725">
                  <a:lnSpc>
                    <a:spcPts val="800"/>
                  </a:lnSpc>
                  <a:defRPr/>
                </a:pP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lvl="0">
                  <a:spcBef>
                    <a:spcPts val="225"/>
                  </a:spcBef>
                  <a:defRPr/>
                </a:pPr>
                <a:r>
                  <a:rPr lang="ja-JP" altLang="en-US" sz="900" b="1" dirty="0">
                    <a:solidFill>
                      <a:prstClr val="black"/>
                    </a:solidFill>
                    <a:latin typeface="Meiryo UI" panose="020B0604030504040204" pitchFamily="50" charset="-128"/>
                    <a:ea typeface="Meiryo UI" panose="020B0604030504040204" pitchFamily="50" charset="-128"/>
                  </a:rPr>
                  <a:t>◆手数料収納　</a:t>
                </a:r>
                <a:r>
                  <a:rPr lang="en-US" altLang="ja-JP" sz="700" b="1" dirty="0">
                    <a:solidFill>
                      <a:prstClr val="black"/>
                    </a:solidFill>
                    <a:latin typeface="Meiryo UI" panose="020B0604030504040204" pitchFamily="50" charset="-128"/>
                    <a:ea typeface="Meiryo UI" panose="020B0604030504040204" pitchFamily="50" charset="-128"/>
                  </a:rPr>
                  <a:t>【</a:t>
                </a:r>
                <a:r>
                  <a:rPr lang="zh-TW" altLang="en-US" sz="700" b="1" dirty="0">
                    <a:solidFill>
                      <a:prstClr val="black"/>
                    </a:solidFill>
                    <a:latin typeface="Meiryo UI" panose="020B0604030504040204" pitchFamily="50" charset="-128"/>
                    <a:ea typeface="Meiryo UI" panose="020B0604030504040204" pitchFamily="50" charset="-128"/>
                  </a:rPr>
                  <a:t>会計局 会計総務課</a:t>
                </a:r>
                <a:r>
                  <a:rPr lang="ja-JP" altLang="en-US" sz="700" b="1" dirty="0" err="1">
                    <a:solidFill>
                      <a:prstClr val="black"/>
                    </a:solidFill>
                    <a:latin typeface="Meiryo UI" panose="020B0604030504040204" pitchFamily="50" charset="-128"/>
                    <a:ea typeface="Meiryo UI" panose="020B0604030504040204" pitchFamily="50" charset="-128"/>
                  </a:rPr>
                  <a:t>、</a:t>
                </a:r>
                <a:r>
                  <a:rPr lang="ja-JP" altLang="en-US" sz="700" b="1" dirty="0">
                    <a:solidFill>
                      <a:prstClr val="black"/>
                    </a:solidFill>
                    <a:latin typeface="Meiryo UI" panose="020B0604030504040204" pitchFamily="50" charset="-128"/>
                    <a:ea typeface="Meiryo UI" panose="020B0604030504040204" pitchFamily="50" charset="-128"/>
                  </a:rPr>
                  <a:t>スマートシティ戦略部 デジタル行政推進課</a:t>
                </a:r>
                <a:r>
                  <a:rPr lang="en-US" altLang="ja-JP" sz="700" b="1" dirty="0">
                    <a:solidFill>
                      <a:prstClr val="black"/>
                    </a:solidFill>
                    <a:latin typeface="Meiryo UI" panose="020B0604030504040204" pitchFamily="50" charset="-128"/>
                    <a:ea typeface="Meiryo UI" panose="020B0604030504040204" pitchFamily="50" charset="-128"/>
                  </a:rPr>
                  <a:t>】</a:t>
                </a:r>
              </a:p>
              <a:p>
                <a:pPr lvl="0">
                  <a:spcBef>
                    <a:spcPts val="225"/>
                  </a:spcBef>
                  <a:defRPr/>
                </a:pPr>
                <a:endParaRPr lang="en-US" altLang="ja-JP" sz="100" b="1" dirty="0">
                  <a:solidFill>
                    <a:prstClr val="black"/>
                  </a:solidFill>
                  <a:latin typeface="Meiryo UI" panose="020B0604030504040204" pitchFamily="50" charset="-128"/>
                  <a:ea typeface="Meiryo UI" panose="020B0604030504040204" pitchFamily="50" charset="-128"/>
                </a:endParaRPr>
              </a:p>
              <a:p>
                <a:pPr marL="85725" lvl="0">
                  <a:defRPr/>
                </a:pP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・本庁（本館、別館及び咲洲庁舎）の手数料納付窓口において、クレジットカード決済・電子マネー決済・スマートフォン決済を導入（</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R2.12</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marL="85725">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・「大阪府行政オンラインシステム」に手数料のキャッシュレス決済機能を付加（</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R4.10</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85725">
                  <a:lnSpc>
                    <a:spcPts val="800"/>
                  </a:lnSpc>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lvl="0">
                  <a:spcBef>
                    <a:spcPts val="225"/>
                  </a:spcBef>
                  <a:defRPr/>
                </a:pPr>
                <a:r>
                  <a:rPr lang="ja-JP" altLang="en-US" sz="900" b="1" dirty="0">
                    <a:solidFill>
                      <a:prstClr val="black"/>
                    </a:solidFill>
                    <a:latin typeface="Meiryo UI" panose="020B0604030504040204" pitchFamily="50" charset="-128"/>
                    <a:ea typeface="Meiryo UI" panose="020B0604030504040204" pitchFamily="50" charset="-128"/>
                  </a:rPr>
                  <a:t>◆府税収納</a:t>
                </a:r>
                <a:r>
                  <a:rPr lang="en-US" altLang="ja-JP" sz="700" b="1" dirty="0">
                    <a:solidFill>
                      <a:prstClr val="black"/>
                    </a:solidFill>
                    <a:latin typeface="Meiryo UI" panose="020B0604030504040204" pitchFamily="50" charset="-128"/>
                    <a:ea typeface="Meiryo UI" panose="020B0604030504040204" pitchFamily="50" charset="-128"/>
                  </a:rPr>
                  <a:t>【</a:t>
                </a:r>
                <a:r>
                  <a:rPr lang="zh-TW" altLang="en-US" sz="700" b="1" dirty="0">
                    <a:solidFill>
                      <a:prstClr val="black"/>
                    </a:solidFill>
                    <a:latin typeface="Meiryo UI" panose="020B0604030504040204" pitchFamily="50" charset="-128"/>
                    <a:ea typeface="Meiryo UI" panose="020B0604030504040204" pitchFamily="50" charset="-128"/>
                  </a:rPr>
                  <a:t>財務部 税務局 徴税対策課</a:t>
                </a:r>
                <a:r>
                  <a:rPr lang="en-US" altLang="ja-JP" sz="700" b="1" dirty="0">
                    <a:solidFill>
                      <a:prstClr val="black"/>
                    </a:solidFill>
                    <a:latin typeface="Meiryo UI" panose="020B0604030504040204" pitchFamily="50" charset="-128"/>
                    <a:ea typeface="Meiryo UI" panose="020B0604030504040204" pitchFamily="50" charset="-128"/>
                  </a:rPr>
                  <a:t>】</a:t>
                </a:r>
              </a:p>
              <a:p>
                <a:pPr marL="85725">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・地方税共通納税システムにより、パソコンやスマートフォンを利用した府税（狩猟税・鉱区税を除く）のキャッシュレス収納が</a:t>
                </a:r>
                <a:r>
                  <a:rPr lang="ja-JP" altLang="en-US" sz="900" dirty="0" smtClean="0">
                    <a:latin typeface="Meiryo UI" panose="020B0604030504040204" pitchFamily="50" charset="-128"/>
                    <a:ea typeface="Meiryo UI" panose="020B0604030504040204" pitchFamily="50" charset="-128"/>
                    <a:cs typeface="メイリオ" panose="020B0604030504040204" pitchFamily="50" charset="-128"/>
                  </a:rPr>
                  <a:t>可能に</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
                </a:r>
                <a:br>
                  <a:rPr lang="en-US" altLang="ja-JP" sz="900" dirty="0">
                    <a:latin typeface="Meiryo UI" panose="020B0604030504040204" pitchFamily="50" charset="-128"/>
                    <a:ea typeface="Meiryo UI" panose="020B0604030504040204" pitchFamily="50" charset="-128"/>
                    <a:cs typeface="メイリオ" panose="020B0604030504040204" pitchFamily="50" charset="-128"/>
                  </a:rPr>
                </a:br>
                <a:r>
                  <a:rPr lang="ja-JP" altLang="en-US" sz="9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R5.4</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府たばこ税は</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R5.10</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85725">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85725">
                  <a:defRPr/>
                </a:pPr>
                <a:endPar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grpSp>
      </p:grpSp>
      <p:sp>
        <p:nvSpPr>
          <p:cNvPr id="68" name="正方形/長方形 67"/>
          <p:cNvSpPr/>
          <p:nvPr/>
        </p:nvSpPr>
        <p:spPr>
          <a:xfrm>
            <a:off x="8469433" y="653152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12</a:t>
            </a:r>
            <a:endParaRPr lang="ja-JP" altLang="en-US" dirty="0">
              <a:solidFill>
                <a:prstClr val="black"/>
              </a:solidFill>
              <a:latin typeface="Calibri"/>
              <a:ea typeface="ＭＳ Ｐゴシック" panose="020B0600070205080204" pitchFamily="50" charset="-128"/>
            </a:endParaRPr>
          </a:p>
        </p:txBody>
      </p:sp>
      <p:grpSp>
        <p:nvGrpSpPr>
          <p:cNvPr id="6" name="グループ化 5"/>
          <p:cNvGrpSpPr/>
          <p:nvPr/>
        </p:nvGrpSpPr>
        <p:grpSpPr>
          <a:xfrm>
            <a:off x="7452320" y="4821833"/>
            <a:ext cx="734303" cy="579578"/>
            <a:chOff x="7587335" y="4739632"/>
            <a:chExt cx="734303" cy="579578"/>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7335" y="4800737"/>
              <a:ext cx="454647" cy="503565"/>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51181" t="29919"/>
            <a:stretch/>
          </p:blipFill>
          <p:spPr>
            <a:xfrm>
              <a:off x="7917901" y="4739632"/>
              <a:ext cx="403737" cy="579578"/>
            </a:xfrm>
            <a:prstGeom prst="rect">
              <a:avLst/>
            </a:prstGeom>
          </p:spPr>
        </p:pic>
      </p:grpSp>
      <p:cxnSp>
        <p:nvCxnSpPr>
          <p:cNvPr id="31" name="直線コネクタ 30"/>
          <p:cNvCxnSpPr/>
          <p:nvPr/>
        </p:nvCxnSpPr>
        <p:spPr bwMode="blackWhite">
          <a:xfrm flipV="1">
            <a:off x="1196625" y="5526000"/>
            <a:ext cx="3132000" cy="15922"/>
          </a:xfrm>
          <a:prstGeom prst="line">
            <a:avLst/>
          </a:prstGeom>
          <a:ln w="34925">
            <a:solidFill>
              <a:schemeClr val="tx2">
                <a:lumMod val="60000"/>
                <a:lumOff val="4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blackWhite">
          <a:xfrm>
            <a:off x="1196625" y="6120000"/>
            <a:ext cx="1656000" cy="0"/>
          </a:xfrm>
          <a:prstGeom prst="line">
            <a:avLst/>
          </a:prstGeom>
          <a:ln w="34925">
            <a:solidFill>
              <a:schemeClr val="tx2">
                <a:lumMod val="60000"/>
                <a:lumOff val="40000"/>
                <a:alpha val="20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341530" y="6637717"/>
            <a:ext cx="8567253" cy="197968"/>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はんこレス、ペーパーレス、キャッシュレスの</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dirty="0" err="1">
                <a:latin typeface="メイリオ" panose="020B0604030504040204" pitchFamily="50" charset="-128"/>
                <a:ea typeface="メイリオ" panose="020B0604030504040204" pitchFamily="50" charset="-128"/>
                <a:cs typeface="メイリオ" panose="020B0604030504040204" pitchFamily="50" charset="-128"/>
              </a:rPr>
              <a:t>つの</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取組み。（再掲）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52644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34448" y="398269"/>
            <a:ext cx="8703036" cy="6096728"/>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lgn="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 name="テキスト ボックス 5"/>
          <p:cNvSpPr txBox="1"/>
          <p:nvPr/>
        </p:nvSpPr>
        <p:spPr>
          <a:xfrm>
            <a:off x="386535" y="554757"/>
            <a:ext cx="5580620" cy="4050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を活用した社会課題解決 </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福祉部 高齢介護室 介護支援課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 name="テキスト ボックス 6"/>
          <p:cNvSpPr txBox="1"/>
          <p:nvPr/>
        </p:nvSpPr>
        <p:spPr>
          <a:xfrm>
            <a:off x="629823" y="1279121"/>
            <a:ext cx="8150464" cy="10826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buFont typeface="Arial" panose="020B0604020202020204" pitchFamily="34" charset="0"/>
              <a:buChar cha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介護サービス利用者数の増加による介護保険料のさらなる上昇や介護サービスを担う人材の不足が懸念されるなか、介護保険制度の持続可能性の確保が課題。</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300"/>
              </a:lnSpc>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buFont typeface="Arial" panose="020B0604020202020204" pitchFamily="34" charset="0"/>
              <a:buChar cha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そのため、介護予防ケアマネジメントのアセスメント</a:t>
            </a:r>
            <a:r>
              <a:rPr lang="en-US" altLang="ja-JP" sz="12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baseline="30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ツールを試行導入し（令和</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年度）、地域包括支援センター職員が、より利用者の自立支援に資する効果的なケアプランを作成できるよう取組みを試行中。</a:t>
            </a:r>
          </a:p>
        </p:txBody>
      </p:sp>
      <p:sp>
        <p:nvSpPr>
          <p:cNvPr id="8" name="テキスト ボックス 7"/>
          <p:cNvSpPr txBox="1"/>
          <p:nvPr/>
        </p:nvSpPr>
        <p:spPr>
          <a:xfrm>
            <a:off x="552010" y="915753"/>
            <a:ext cx="7245805" cy="283658"/>
          </a:xfrm>
          <a:prstGeom prst="rect">
            <a:avLst/>
          </a:prstGeom>
          <a:noFill/>
          <a:ln>
            <a:noFill/>
          </a:ln>
        </p:spPr>
        <p:txBody>
          <a:bodyPr wrap="square" lIns="0" rIns="0" rtlCol="0" anchor="ctr">
            <a:noAutofit/>
          </a:bodyPr>
          <a:lstStyle/>
          <a:p>
            <a:pPr>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活用による介護予防ケアマネジメントの効果的な実践</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 name="正方形/長方形 24"/>
          <p:cNvSpPr/>
          <p:nvPr/>
        </p:nvSpPr>
        <p:spPr>
          <a:xfrm>
            <a:off x="8469433" y="64949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13</a:t>
            </a:r>
            <a:endParaRPr lang="ja-JP" altLang="en-US" dirty="0">
              <a:solidFill>
                <a:prstClr val="black"/>
              </a:solidFill>
              <a:latin typeface="Calibri"/>
              <a:ea typeface="ＭＳ Ｐゴシック" panose="020B0600070205080204" pitchFamily="50" charset="-128"/>
            </a:endParaRPr>
          </a:p>
        </p:txBody>
      </p:sp>
      <p:grpSp>
        <p:nvGrpSpPr>
          <p:cNvPr id="2" name="グループ化 1"/>
          <p:cNvGrpSpPr/>
          <p:nvPr/>
        </p:nvGrpSpPr>
        <p:grpSpPr>
          <a:xfrm>
            <a:off x="5562245" y="2393885"/>
            <a:ext cx="3275544" cy="3702550"/>
            <a:chOff x="5607115" y="2557872"/>
            <a:chExt cx="3275544" cy="3702550"/>
          </a:xfrm>
        </p:grpSpPr>
        <p:sp>
          <p:nvSpPr>
            <p:cNvPr id="24" name="テキスト ボックス 23"/>
            <p:cNvSpPr txBox="1"/>
            <p:nvPr/>
          </p:nvSpPr>
          <p:spPr>
            <a:xfrm>
              <a:off x="5652514" y="2611693"/>
              <a:ext cx="3172778" cy="3648729"/>
            </a:xfrm>
            <a:prstGeom prst="rect">
              <a:avLst/>
            </a:prstGeom>
            <a:solidFill>
              <a:srgbClr val="FEFAD2"/>
            </a:solidFill>
            <a:ln w="12700">
              <a:solidFill>
                <a:schemeClr val="dk1"/>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四角形: 角を丸くする 7">
              <a:extLst>
                <a:ext uri="{FF2B5EF4-FFF2-40B4-BE49-F238E27FC236}">
                  <a16:creationId xmlns:a16="http://schemas.microsoft.com/office/drawing/2014/main" id="{FFA686A5-E71E-4912-A97B-37B9DF9057C8}"/>
                </a:ext>
              </a:extLst>
            </p:cNvPr>
            <p:cNvSpPr/>
            <p:nvPr/>
          </p:nvSpPr>
          <p:spPr>
            <a:xfrm>
              <a:off x="5638178" y="2557872"/>
              <a:ext cx="1252173" cy="241468"/>
            </a:xfrm>
            <a:prstGeom prst="round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200" b="1" dirty="0">
                  <a:latin typeface="Meiryo UI" panose="020B0604030504040204" pitchFamily="50" charset="-128"/>
                  <a:ea typeface="Meiryo UI" panose="020B0604030504040204" pitchFamily="50" charset="-128"/>
                </a:rPr>
                <a:t>期待される効果</a:t>
              </a:r>
              <a:endParaRPr lang="en-US" altLang="ja-JP" sz="12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5607117" y="2888940"/>
              <a:ext cx="3242221" cy="1125949"/>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rPr>
                <a:t>◆</a:t>
              </a:r>
              <a:r>
                <a:rPr lang="ja-JP" altLang="en-US" sz="1050" b="1" u="sng" dirty="0">
                  <a:latin typeface="Meiryo UI" panose="020B0604030504040204" pitchFamily="50" charset="-128"/>
                  <a:ea typeface="Meiryo UI" panose="020B0604030504040204" pitchFamily="50" charset="-128"/>
                </a:rPr>
                <a:t>効率的で質の高いアセスメントの実現</a:t>
              </a:r>
              <a:endParaRPr lang="en-US" altLang="ja-JP" sz="1050" b="1" u="sng" dirty="0">
                <a:latin typeface="Meiryo UI" panose="020B0604030504040204" pitchFamily="50" charset="-128"/>
                <a:ea typeface="Meiryo UI" panose="020B0604030504040204" pitchFamily="50" charset="-128"/>
              </a:endParaRPr>
            </a:p>
            <a:p>
              <a:pPr>
                <a:lnSpc>
                  <a:spcPts val="500"/>
                </a:lnSpc>
              </a:pPr>
              <a:endParaRPr lang="en-US" altLang="ja-JP" sz="1050" b="1" u="sng" dirty="0">
                <a:latin typeface="Meiryo UI" panose="020B0604030504040204" pitchFamily="50" charset="-128"/>
                <a:ea typeface="Meiryo UI" panose="020B0604030504040204" pitchFamily="50" charset="-128"/>
              </a:endParaRPr>
            </a:p>
            <a:p>
              <a:pPr marL="88900"/>
              <a:r>
                <a:rPr lang="ja-JP" altLang="en-US" sz="1050" dirty="0">
                  <a:latin typeface="Meiryo UI" panose="020B0604030504040204" pitchFamily="50" charset="-128"/>
                  <a:ea typeface="Meiryo UI" panose="020B0604030504040204" pitchFamily="50" charset="-128"/>
                </a:rPr>
                <a:t>　自立支援のノウハウを反映した</a:t>
              </a:r>
              <a:r>
                <a:rPr lang="en-US" altLang="ja-JP" sz="1050" dirty="0">
                  <a:latin typeface="Meiryo UI" panose="020B0604030504040204" pitchFamily="50" charset="-128"/>
                  <a:ea typeface="Meiryo UI" panose="020B0604030504040204" pitchFamily="50" charset="-128"/>
                </a:rPr>
                <a:t>ICT</a:t>
              </a:r>
              <a:r>
                <a:rPr lang="ja-JP" altLang="en-US" sz="1050" dirty="0">
                  <a:latin typeface="Meiryo UI" panose="020B0604030504040204" pitchFamily="50" charset="-128"/>
                  <a:ea typeface="Meiryo UI" panose="020B0604030504040204" pitchFamily="50" charset="-128"/>
                </a:rPr>
                <a:t>ツールにより、生活　　</a:t>
              </a:r>
              <a:endParaRPr lang="en-US" altLang="ja-JP" sz="1050" dirty="0">
                <a:latin typeface="Meiryo UI" panose="020B0604030504040204" pitchFamily="50" charset="-128"/>
                <a:ea typeface="Meiryo UI" panose="020B0604030504040204" pitchFamily="50" charset="-128"/>
              </a:endParaRPr>
            </a:p>
            <a:p>
              <a:pPr marL="88900"/>
              <a:r>
                <a:rPr lang="ja-JP" altLang="en-US" sz="1050" dirty="0">
                  <a:latin typeface="Meiryo UI" panose="020B0604030504040204" pitchFamily="50" charset="-128"/>
                  <a:ea typeface="Meiryo UI" panose="020B0604030504040204" pitchFamily="50" charset="-128"/>
                </a:rPr>
                <a:t>　行為の工程分析や、身体機能、栄養・口腔も含めた</a:t>
              </a:r>
              <a:endParaRPr lang="en-US" altLang="ja-JP" sz="1050" dirty="0">
                <a:latin typeface="Meiryo UI" panose="020B0604030504040204" pitchFamily="50" charset="-128"/>
                <a:ea typeface="Meiryo UI" panose="020B0604030504040204" pitchFamily="50" charset="-128"/>
              </a:endParaRPr>
            </a:p>
            <a:p>
              <a:pPr marL="88900"/>
              <a:r>
                <a:rPr lang="ja-JP" altLang="en-US" sz="1050" dirty="0">
                  <a:latin typeface="Meiryo UI" panose="020B0604030504040204" pitchFamily="50" charset="-128"/>
                  <a:ea typeface="Meiryo UI" panose="020B0604030504040204" pitchFamily="50" charset="-128"/>
                </a:rPr>
                <a:t>　総合的なアセスメントを支援。</a:t>
              </a:r>
              <a:endParaRPr lang="en-US" altLang="ja-JP" sz="1050" dirty="0">
                <a:latin typeface="Meiryo UI" panose="020B0604030504040204" pitchFamily="50" charset="-128"/>
                <a:ea typeface="Meiryo UI" panose="020B0604030504040204" pitchFamily="50" charset="-128"/>
              </a:endParaRPr>
            </a:p>
            <a:p>
              <a:pPr marL="88900"/>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ICT</a:t>
              </a:r>
              <a:r>
                <a:rPr lang="ja-JP" altLang="en-US" sz="1050" dirty="0">
                  <a:latin typeface="Meiryo UI" panose="020B0604030504040204" pitchFamily="50" charset="-128"/>
                  <a:ea typeface="Meiryo UI" panose="020B0604030504040204" pitchFamily="50" charset="-128"/>
                </a:rPr>
                <a:t>で継続して行うアセスメントを通じたデータの蓄積、　</a:t>
              </a:r>
              <a:endParaRPr lang="en-US" altLang="ja-JP" sz="1050" dirty="0">
                <a:latin typeface="Meiryo UI" panose="020B0604030504040204" pitchFamily="50" charset="-128"/>
                <a:ea typeface="Meiryo UI" panose="020B0604030504040204" pitchFamily="50" charset="-128"/>
              </a:endParaRPr>
            </a:p>
            <a:p>
              <a:pPr marL="88900"/>
              <a:r>
                <a:rPr lang="ja-JP" altLang="en-US" sz="1050" dirty="0">
                  <a:latin typeface="Meiryo UI" panose="020B0604030504040204" pitchFamily="50" charset="-128"/>
                  <a:ea typeface="Meiryo UI" panose="020B0604030504040204" pitchFamily="50" charset="-128"/>
                </a:rPr>
                <a:t>　地域包括支援センター職員のスキルアップ・負担軽減。</a:t>
              </a:r>
              <a:endParaRPr lang="en-US" altLang="ja-JP" sz="1050" dirty="0">
                <a:latin typeface="Meiryo UI" panose="020B0604030504040204" pitchFamily="50" charset="-128"/>
                <a:ea typeface="Meiryo UI" panose="020B0604030504040204" pitchFamily="50" charset="-128"/>
              </a:endParaRPr>
            </a:p>
          </p:txBody>
        </p:sp>
        <p:sp>
          <p:nvSpPr>
            <p:cNvPr id="20" name="正方形/長方形 19"/>
            <p:cNvSpPr/>
            <p:nvPr/>
          </p:nvSpPr>
          <p:spPr>
            <a:xfrm>
              <a:off x="5607115" y="4149080"/>
              <a:ext cx="3275544" cy="964367"/>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rPr>
                <a:t>◆</a:t>
              </a:r>
              <a:r>
                <a:rPr lang="ja-JP" altLang="en-US" sz="1050" b="1" u="sng" dirty="0">
                  <a:latin typeface="Meiryo UI" panose="020B0604030504040204" pitchFamily="50" charset="-128"/>
                  <a:ea typeface="Meiryo UI" panose="020B0604030504040204" pitchFamily="50" charset="-128"/>
                </a:rPr>
                <a:t>自立支援に資するケアプランの作成</a:t>
              </a:r>
              <a:endParaRPr lang="en-US" altLang="ja-JP" sz="1050" b="1" u="sng" dirty="0">
                <a:latin typeface="Meiryo UI" panose="020B0604030504040204" pitchFamily="50" charset="-128"/>
                <a:ea typeface="Meiryo UI" panose="020B0604030504040204" pitchFamily="50" charset="-128"/>
              </a:endParaRPr>
            </a:p>
            <a:p>
              <a:pPr>
                <a:lnSpc>
                  <a:spcPts val="500"/>
                </a:lnSpc>
              </a:pPr>
              <a:endParaRPr lang="ja-JP" altLang="en-US" sz="1050" b="1" u="sng" dirty="0">
                <a:latin typeface="Meiryo UI" panose="020B0604030504040204" pitchFamily="50" charset="-128"/>
                <a:ea typeface="Meiryo UI" panose="020B0604030504040204" pitchFamily="50" charset="-128"/>
              </a:endParaRPr>
            </a:p>
            <a:p>
              <a:pPr marL="88900" lvl="0"/>
              <a:r>
                <a:rPr lang="ja-JP" altLang="en-US" sz="1050" dirty="0">
                  <a:latin typeface="Meiryo UI" panose="020B0604030504040204" pitchFamily="50" charset="-128"/>
                  <a:ea typeface="Meiryo UI" panose="020B0604030504040204" pitchFamily="50" charset="-128"/>
                </a:rPr>
                <a:t>　アセスメント結果がケアプランの一部に反映され、自立</a:t>
              </a:r>
              <a:endParaRPr lang="en-US" altLang="ja-JP" sz="1050" dirty="0">
                <a:latin typeface="Meiryo UI" panose="020B0604030504040204" pitchFamily="50" charset="-128"/>
                <a:ea typeface="Meiryo UI" panose="020B0604030504040204" pitchFamily="50" charset="-128"/>
              </a:endParaRPr>
            </a:p>
            <a:p>
              <a:pPr marL="88900" lvl="0"/>
              <a:r>
                <a:rPr lang="ja-JP" altLang="en-US" sz="1050" dirty="0">
                  <a:latin typeface="Meiryo UI" panose="020B0604030504040204" pitchFamily="50" charset="-128"/>
                  <a:ea typeface="Meiryo UI" panose="020B0604030504040204" pitchFamily="50" charset="-128"/>
                </a:rPr>
                <a:t>　支援に資するサービスへ効果的につなげることが可能に。</a:t>
              </a:r>
              <a:endParaRPr lang="en-US" altLang="ja-JP" sz="1050" dirty="0">
                <a:latin typeface="Meiryo UI" panose="020B0604030504040204" pitchFamily="50" charset="-128"/>
                <a:ea typeface="Meiryo UI" panose="020B0604030504040204" pitchFamily="50" charset="-128"/>
              </a:endParaRPr>
            </a:p>
            <a:p>
              <a:pPr marL="88900" lvl="0"/>
              <a:r>
                <a:rPr lang="ja-JP" altLang="en-US" sz="1050" dirty="0">
                  <a:latin typeface="Meiryo UI" panose="020B0604030504040204" pitchFamily="50" charset="-128"/>
                  <a:ea typeface="Meiryo UI" panose="020B0604030504040204" pitchFamily="50" charset="-128"/>
                </a:rPr>
                <a:t>　生活機能を改善するための運動機能の向上や栄養改</a:t>
              </a:r>
              <a:endParaRPr lang="en-US" altLang="ja-JP" sz="1050" dirty="0">
                <a:latin typeface="Meiryo UI" panose="020B0604030504040204" pitchFamily="50" charset="-128"/>
                <a:ea typeface="Meiryo UI" panose="020B0604030504040204" pitchFamily="50" charset="-128"/>
              </a:endParaRPr>
            </a:p>
            <a:p>
              <a:pPr marL="88900" lvl="0"/>
              <a:r>
                <a:rPr lang="ja-JP" altLang="en-US" sz="1050" dirty="0">
                  <a:latin typeface="Meiryo UI" panose="020B0604030504040204" pitchFamily="50" charset="-128"/>
                  <a:ea typeface="Meiryo UI" panose="020B0604030504040204" pitchFamily="50" charset="-128"/>
                </a:rPr>
                <a:t>　善プログラム等を実施。</a:t>
              </a:r>
              <a:endParaRPr lang="en-US" altLang="ja-JP" sz="1050" dirty="0">
                <a:latin typeface="Meiryo UI" panose="020B0604030504040204" pitchFamily="50" charset="-128"/>
                <a:ea typeface="Meiryo UI" panose="020B0604030504040204" pitchFamily="50" charset="-128"/>
              </a:endParaRPr>
            </a:p>
          </p:txBody>
        </p:sp>
        <p:sp>
          <p:nvSpPr>
            <p:cNvPr id="21" name="正方形/長方形 20"/>
            <p:cNvSpPr/>
            <p:nvPr/>
          </p:nvSpPr>
          <p:spPr>
            <a:xfrm>
              <a:off x="5652514" y="5274205"/>
              <a:ext cx="3196824" cy="777136"/>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rPr>
                <a:t>◆</a:t>
              </a:r>
              <a:r>
                <a:rPr lang="ja-JP" altLang="en-US" sz="1050" b="1" u="sng" dirty="0">
                  <a:latin typeface="Meiryo UI" panose="020B0604030504040204" pitchFamily="50" charset="-128"/>
                  <a:ea typeface="Meiryo UI" panose="020B0604030504040204" pitchFamily="50" charset="-128"/>
                </a:rPr>
                <a:t>本人が望む生活の実現</a:t>
              </a:r>
              <a:endParaRPr lang="en-US" altLang="ja-JP" sz="1050" b="1" u="sng" dirty="0">
                <a:latin typeface="Meiryo UI" panose="020B0604030504040204" pitchFamily="50" charset="-128"/>
                <a:ea typeface="Meiryo UI" panose="020B0604030504040204" pitchFamily="50" charset="-128"/>
              </a:endParaRPr>
            </a:p>
            <a:p>
              <a:pPr>
                <a:lnSpc>
                  <a:spcPts val="300"/>
                </a:lnSpc>
              </a:pPr>
              <a:r>
                <a:rPr lang="ja-JP" altLang="en-US" sz="1050" dirty="0">
                  <a:latin typeface="Meiryo UI" panose="020B0604030504040204" pitchFamily="50" charset="-128"/>
                  <a:ea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より多くの高齢者が 「短期集中予防サービス」等</a:t>
              </a:r>
              <a:r>
                <a:rPr lang="ja-JP" altLang="en-US" sz="1050" dirty="0" smtClean="0">
                  <a:latin typeface="Meiryo UI" panose="020B0604030504040204" pitchFamily="50" charset="-128"/>
                  <a:ea typeface="Meiryo UI" panose="020B0604030504040204" pitchFamily="50" charset="-128"/>
                </a:rPr>
                <a:t>を通じ</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て</a:t>
              </a:r>
              <a:r>
                <a:rPr lang="ja-JP" altLang="en-US" sz="1050" dirty="0">
                  <a:latin typeface="Meiryo UI" panose="020B0604030504040204" pitchFamily="50" charset="-128"/>
                  <a:ea typeface="Meiryo UI" panose="020B0604030504040204" pitchFamily="50" charset="-128"/>
                </a:rPr>
                <a:t>、状態が改善し、元気になることで、</a:t>
              </a:r>
              <a:r>
                <a:rPr lang="ja-JP" altLang="en-US" sz="1050" dirty="0" smtClean="0">
                  <a:latin typeface="Meiryo UI" panose="020B0604030504040204" pitchFamily="50" charset="-128"/>
                  <a:ea typeface="Meiryo UI" panose="020B0604030504040204" pitchFamily="50" charset="-128"/>
                </a:rPr>
                <a:t>住み慣れた地域</a:t>
              </a:r>
              <a:endParaRPr lang="en-US" altLang="ja-JP" sz="1050" dirty="0" smtClean="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で</a:t>
              </a:r>
              <a:r>
                <a:rPr lang="ja-JP" altLang="en-US" sz="1050" dirty="0">
                  <a:latin typeface="Meiryo UI" panose="020B0604030504040204" pitchFamily="50" charset="-128"/>
                  <a:ea typeface="Meiryo UI" panose="020B0604030504040204" pitchFamily="50" charset="-128"/>
                </a:rPr>
                <a:t>本人が望む生活を実現。</a:t>
              </a:r>
            </a:p>
          </p:txBody>
        </p:sp>
      </p:grpSp>
      <p:sp>
        <p:nvSpPr>
          <p:cNvPr id="10" name="テキスト ボックス 9">
            <a:extLst>
              <a:ext uri="{FF2B5EF4-FFF2-40B4-BE49-F238E27FC236}">
                <a16:creationId xmlns:a16="http://schemas.microsoft.com/office/drawing/2014/main" id="{FE8A15C8-36B7-4F21-9908-3DE114436C3C}"/>
              </a:ext>
            </a:extLst>
          </p:cNvPr>
          <p:cNvSpPr txBox="1"/>
          <p:nvPr/>
        </p:nvSpPr>
        <p:spPr>
          <a:xfrm>
            <a:off x="476548" y="6511451"/>
            <a:ext cx="7992886" cy="2810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利用者の動作自立度の確認を行い、日常動作の中で、何に困っているかの課題・阻害要因を抽出することで、本人の改善可能性のある動作を予測</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lvl="0" indent="-361950">
              <a:defRPr/>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すること。</a:t>
            </a:r>
          </a:p>
        </p:txBody>
      </p:sp>
      <p:grpSp>
        <p:nvGrpSpPr>
          <p:cNvPr id="16" name="グループ化 15"/>
          <p:cNvGrpSpPr/>
          <p:nvPr/>
        </p:nvGrpSpPr>
        <p:grpSpPr>
          <a:xfrm>
            <a:off x="594970" y="2502086"/>
            <a:ext cx="4840774" cy="3582208"/>
            <a:chOff x="2949521" y="4582717"/>
            <a:chExt cx="6400088" cy="4736113"/>
          </a:xfrm>
        </p:grpSpPr>
        <p:sp>
          <p:nvSpPr>
            <p:cNvPr id="22" name="正方形/長方形 21"/>
            <p:cNvSpPr/>
            <p:nvPr/>
          </p:nvSpPr>
          <p:spPr>
            <a:xfrm>
              <a:off x="8048641" y="4712846"/>
              <a:ext cx="1300968" cy="3987434"/>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8186482" y="6666494"/>
              <a:ext cx="1031887" cy="700115"/>
            </a:xfrm>
            <a:prstGeom prst="roundRect">
              <a:avLst/>
            </a:prstGeom>
            <a:solidFill>
              <a:srgbClr val="FFFFCC"/>
            </a:solid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角丸四角形 25"/>
            <p:cNvSpPr/>
            <p:nvPr/>
          </p:nvSpPr>
          <p:spPr>
            <a:xfrm>
              <a:off x="8199127" y="5205612"/>
              <a:ext cx="1031887" cy="1101655"/>
            </a:xfrm>
            <a:prstGeom prst="roundRect">
              <a:avLst/>
            </a:prstGeom>
            <a:solidFill>
              <a:srgbClr val="FFFFCC"/>
            </a:solid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2949521" y="4751529"/>
              <a:ext cx="4837671" cy="3253814"/>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ja-JP" altLang="en-US"/>
            </a:p>
          </p:txBody>
        </p:sp>
        <p:pic>
          <p:nvPicPr>
            <p:cNvPr id="28" name="図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8052" y="4805298"/>
              <a:ext cx="702664" cy="654935"/>
            </a:xfrm>
            <a:prstGeom prst="rect">
              <a:avLst/>
            </a:prstGeom>
            <a:ln>
              <a:solidFill>
                <a:schemeClr val="tx1"/>
              </a:solidFill>
            </a:ln>
          </p:spPr>
        </p:pic>
        <p:sp>
          <p:nvSpPr>
            <p:cNvPr id="29" name="角丸四角形 28"/>
            <p:cNvSpPr/>
            <p:nvPr/>
          </p:nvSpPr>
          <p:spPr>
            <a:xfrm>
              <a:off x="3129961" y="5370700"/>
              <a:ext cx="734024" cy="378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モデル</a:t>
              </a:r>
              <a:endParaRPr kumimoji="1" lang="en-US" altLang="ja-JP"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市町村</a:t>
              </a:r>
            </a:p>
          </p:txBody>
        </p:sp>
        <p:grpSp>
          <p:nvGrpSpPr>
            <p:cNvPr id="30" name="グループ化 29"/>
            <p:cNvGrpSpPr>
              <a:grpSpLocks noChangeAspect="1"/>
            </p:cNvGrpSpPr>
            <p:nvPr/>
          </p:nvGrpSpPr>
          <p:grpSpPr>
            <a:xfrm>
              <a:off x="3985788" y="4890290"/>
              <a:ext cx="687031" cy="739412"/>
              <a:chOff x="6567026" y="5538053"/>
              <a:chExt cx="839510" cy="750252"/>
            </a:xfrm>
          </p:grpSpPr>
          <p:pic>
            <p:nvPicPr>
              <p:cNvPr id="70" name="図 69" descr="building03_cl2.wmf"/>
              <p:cNvPicPr>
                <a:picLocks noChangeAspect="1"/>
              </p:cNvPicPr>
              <p:nvPr/>
            </p:nvPicPr>
            <p:blipFill>
              <a:blip r:embed="rId3" cstate="print"/>
              <a:stretch>
                <a:fillRect/>
              </a:stretch>
            </p:blipFill>
            <p:spPr>
              <a:xfrm flipH="1">
                <a:off x="6758774" y="5691426"/>
                <a:ext cx="647762" cy="551017"/>
              </a:xfrm>
              <a:prstGeom prst="rect">
                <a:avLst/>
              </a:prstGeom>
            </p:spPr>
          </p:pic>
          <p:pic>
            <p:nvPicPr>
              <p:cNvPr id="71" name="図 70" descr="person_0290.wmf"/>
              <p:cNvPicPr>
                <a:picLocks noChangeAspect="1"/>
              </p:cNvPicPr>
              <p:nvPr/>
            </p:nvPicPr>
            <p:blipFill>
              <a:blip r:embed="rId4" cstate="print"/>
              <a:stretch>
                <a:fillRect/>
              </a:stretch>
            </p:blipFill>
            <p:spPr>
              <a:xfrm flipH="1">
                <a:off x="6567026" y="5538053"/>
                <a:ext cx="449663" cy="750252"/>
              </a:xfrm>
              <a:prstGeom prst="rect">
                <a:avLst/>
              </a:prstGeom>
            </p:spPr>
          </p:pic>
        </p:grpSp>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337" y="5017048"/>
              <a:ext cx="597470" cy="620853"/>
            </a:xfrm>
            <a:prstGeom prst="rect">
              <a:avLst/>
            </a:prstGeom>
          </p:spPr>
        </p:pic>
        <p:pic>
          <p:nvPicPr>
            <p:cNvPr id="32" name="図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0253" y="4852335"/>
              <a:ext cx="493549" cy="775715"/>
            </a:xfrm>
            <a:prstGeom prst="rect">
              <a:avLst/>
            </a:prstGeom>
          </p:spPr>
        </p:pic>
        <p:sp>
          <p:nvSpPr>
            <p:cNvPr id="33" name="右矢印 32"/>
            <p:cNvSpPr/>
            <p:nvPr/>
          </p:nvSpPr>
          <p:spPr>
            <a:xfrm>
              <a:off x="4936025" y="4950716"/>
              <a:ext cx="1104179" cy="869541"/>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nchorCtr="1"/>
            <a:lstStyle/>
            <a:p>
              <a:pPr algn="ctr">
                <a:defRPr/>
              </a:pPr>
              <a:endParaRPr lang="en-US" altLang="ja-JP" sz="1000" b="1" dirty="0">
                <a:solidFill>
                  <a:prstClr val="black"/>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4888011" y="5165331"/>
              <a:ext cx="1091657" cy="447609"/>
            </a:xfrm>
            <a:prstGeom prst="rect">
              <a:avLst/>
            </a:prstGeom>
            <a:noFill/>
          </p:spPr>
          <p:txBody>
            <a:bodyPr wrap="square" rtlCol="0">
              <a:spAutoFit/>
            </a:bodyPr>
            <a:lstStyle/>
            <a:p>
              <a:pPr algn="ctr">
                <a:defRPr/>
              </a:pPr>
              <a:r>
                <a:rPr lang="ja-JP" altLang="en-US" sz="800" b="1" dirty="0">
                  <a:solidFill>
                    <a:prstClr val="black"/>
                  </a:solidFill>
                  <a:latin typeface="Meiryo UI" panose="020B0604030504040204" pitchFamily="50" charset="-128"/>
                  <a:ea typeface="Meiryo UI" panose="020B0604030504040204" pitchFamily="50" charset="-128"/>
                </a:rPr>
                <a:t>生活行為の</a:t>
              </a:r>
              <a:endParaRPr lang="en-US" altLang="ja-JP" sz="800" b="1" dirty="0">
                <a:solidFill>
                  <a:prstClr val="black"/>
                </a:solidFill>
                <a:latin typeface="Meiryo UI" panose="020B0604030504040204" pitchFamily="50" charset="-128"/>
                <a:ea typeface="Meiryo UI" panose="020B0604030504040204" pitchFamily="50" charset="-128"/>
              </a:endParaRPr>
            </a:p>
            <a:p>
              <a:pPr algn="ctr">
                <a:defRPr/>
              </a:pPr>
              <a:r>
                <a:rPr lang="ja-JP" altLang="en-US" sz="800" b="1" dirty="0">
                  <a:solidFill>
                    <a:prstClr val="black"/>
                  </a:solidFill>
                  <a:latin typeface="Meiryo UI" panose="020B0604030504040204" pitchFamily="50" charset="-128"/>
                  <a:ea typeface="Meiryo UI" panose="020B0604030504040204" pitchFamily="50" charset="-128"/>
                </a:rPr>
                <a:t>アセスメント</a:t>
              </a:r>
              <a:endParaRPr lang="en-US" altLang="ja-JP" sz="800" b="1" dirty="0">
                <a:solidFill>
                  <a:prstClr val="black"/>
                </a:solidFill>
                <a:latin typeface="Meiryo UI" panose="020B0604030504040204" pitchFamily="50" charset="-128"/>
                <a:ea typeface="Meiryo UI" panose="020B0604030504040204" pitchFamily="50" charset="-128"/>
              </a:endParaRPr>
            </a:p>
          </p:txBody>
        </p:sp>
        <p:sp>
          <p:nvSpPr>
            <p:cNvPr id="35" name="角丸四角形 34"/>
            <p:cNvSpPr/>
            <p:nvPr/>
          </p:nvSpPr>
          <p:spPr>
            <a:xfrm>
              <a:off x="4161496" y="4601348"/>
              <a:ext cx="2760588" cy="256838"/>
            </a:xfrm>
            <a:prstGeom prst="roundRect">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介 護 予 防 ケ ア マ ネ ジ メ ン ト</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6098261" y="5649803"/>
              <a:ext cx="857094" cy="220280"/>
            </a:xfrm>
            <a:prstGeom prst="rect">
              <a:avLst/>
            </a:prstGeom>
            <a:solidFill>
              <a:schemeClr val="lt1"/>
            </a:solidFill>
            <a:ln>
              <a:solidFill>
                <a:schemeClr val="accent6"/>
              </a:solidFill>
              <a:prstDash val="sysDash"/>
            </a:ln>
          </p:spPr>
          <p:style>
            <a:lnRef idx="2">
              <a:schemeClr val="accent5"/>
            </a:lnRef>
            <a:fillRef idx="1">
              <a:schemeClr val="lt1"/>
            </a:fillRef>
            <a:effectRef idx="0">
              <a:schemeClr val="accent5"/>
            </a:effectRef>
            <a:fontRef idx="minor">
              <a:schemeClr val="dk1"/>
            </a:fontRef>
          </p:style>
          <p:txBody>
            <a:bodyPr wrap="square" lIns="0" tIns="36000" rIns="0" bIns="0" rtlCol="0" anchor="t" anchorCtr="0">
              <a:noAutofit/>
            </a:bodyPr>
            <a:lstStyle/>
            <a:p>
              <a:pPr lvl="0" algn="ctr">
                <a:defRPr/>
              </a:pPr>
              <a:r>
                <a:rPr lang="ja-JP" altLang="en-US" sz="700" b="1" dirty="0">
                  <a:latin typeface="Meiryo UI" panose="020B0604030504040204" pitchFamily="50" charset="-128"/>
                  <a:ea typeface="Meiryo UI" panose="020B0604030504040204" pitchFamily="50" charset="-128"/>
                </a:rPr>
                <a:t>要支援者等</a:t>
              </a:r>
              <a:endParaRPr lang="en-US" altLang="ja-JP" sz="700" b="1" dirty="0">
                <a:latin typeface="Meiryo UI" panose="020B0604030504040204" pitchFamily="50" charset="-128"/>
                <a:ea typeface="Meiryo UI" panose="020B0604030504040204" pitchFamily="50" charset="-128"/>
              </a:endParaRPr>
            </a:p>
          </p:txBody>
        </p:sp>
        <p:sp>
          <p:nvSpPr>
            <p:cNvPr id="37" name="楕円 36"/>
            <p:cNvSpPr/>
            <p:nvPr/>
          </p:nvSpPr>
          <p:spPr>
            <a:xfrm>
              <a:off x="8384798" y="5513563"/>
              <a:ext cx="664734" cy="698782"/>
            </a:xfrm>
            <a:prstGeom prst="ellipse">
              <a:avLst/>
            </a:prstGeom>
            <a:noFill/>
            <a:ln w="38100" cmpd="sng">
              <a:solidFill>
                <a:srgbClr val="FF0000">
                  <a:alpha val="50000"/>
                </a:srgb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38" name="図 37"/>
            <p:cNvPicPr>
              <a:picLocks noChangeAspect="1"/>
            </p:cNvPicPr>
            <p:nvPr/>
          </p:nvPicPr>
          <p:blipFill>
            <a:blip r:embed="rId7"/>
            <a:stretch>
              <a:fillRect/>
            </a:stretch>
          </p:blipFill>
          <p:spPr>
            <a:xfrm>
              <a:off x="8607409" y="5418948"/>
              <a:ext cx="217727" cy="277385"/>
            </a:xfrm>
            <a:prstGeom prst="rect">
              <a:avLst/>
            </a:prstGeom>
          </p:spPr>
        </p:pic>
        <p:pic>
          <p:nvPicPr>
            <p:cNvPr id="40" name="図 39"/>
            <p:cNvPicPr>
              <a:picLocks noChangeAspect="1"/>
            </p:cNvPicPr>
            <p:nvPr/>
          </p:nvPicPr>
          <p:blipFill>
            <a:blip r:embed="rId8" cstate="print">
              <a:extLst>
                <a:ext uri="{BEBA8EAE-BF5A-486C-A8C5-ECC9F3942E4B}">
                  <a14:imgProps xmlns:a14="http://schemas.microsoft.com/office/drawing/2010/main">
                    <a14:imgLayer r:embed="rId9">
                      <a14:imgEffect>
                        <a14:backgroundRemoval t="368" b="100000" l="0" r="100000"/>
                      </a14:imgEffect>
                    </a14:imgLayer>
                  </a14:imgProps>
                </a:ext>
                <a:ext uri="{28A0092B-C50C-407E-A947-70E740481C1C}">
                  <a14:useLocalDpi xmlns:a14="http://schemas.microsoft.com/office/drawing/2010/main" val="0"/>
                </a:ext>
              </a:extLst>
            </a:blip>
            <a:stretch>
              <a:fillRect/>
            </a:stretch>
          </p:blipFill>
          <p:spPr>
            <a:xfrm>
              <a:off x="8769641" y="5807375"/>
              <a:ext cx="327906" cy="431113"/>
            </a:xfrm>
            <a:prstGeom prst="rect">
              <a:avLst/>
            </a:prstGeom>
          </p:spPr>
        </p:pic>
        <p:sp>
          <p:nvSpPr>
            <p:cNvPr id="42" name="テキスト ボックス 41"/>
            <p:cNvSpPr txBox="1"/>
            <p:nvPr/>
          </p:nvSpPr>
          <p:spPr>
            <a:xfrm>
              <a:off x="8772979" y="6045429"/>
              <a:ext cx="418704" cy="136855"/>
            </a:xfrm>
            <a:prstGeom prst="rect">
              <a:avLst/>
            </a:prstGeom>
            <a:ln/>
          </p:spPr>
          <p:style>
            <a:lnRef idx="1">
              <a:schemeClr val="accent4"/>
            </a:lnRef>
            <a:fillRef idx="2">
              <a:schemeClr val="accent4"/>
            </a:fillRef>
            <a:effectRef idx="1">
              <a:schemeClr val="accent4"/>
            </a:effectRef>
            <a:fontRef idx="minor">
              <a:schemeClr val="dk1"/>
            </a:fontRef>
          </p:style>
          <p:txBody>
            <a:bodyPr wrap="none" rtlCol="0" anchor="ctr" anchorCtr="1">
              <a:noAutofit/>
            </a:bodyPr>
            <a:lstStyle/>
            <a:p>
              <a:r>
                <a:rPr lang="ja-JP" altLang="en-US" sz="700" b="1" dirty="0"/>
                <a:t>口 腔</a:t>
              </a:r>
              <a:endParaRPr kumimoji="1" lang="ja-JP" altLang="en-US" sz="700" b="1" dirty="0"/>
            </a:p>
          </p:txBody>
        </p:sp>
        <p:sp>
          <p:nvSpPr>
            <p:cNvPr id="43" name="テキスト ボックス 42"/>
            <p:cNvSpPr txBox="1"/>
            <p:nvPr/>
          </p:nvSpPr>
          <p:spPr>
            <a:xfrm>
              <a:off x="8496812" y="5664513"/>
              <a:ext cx="418704" cy="136855"/>
            </a:xfrm>
            <a:prstGeom prst="rect">
              <a:avLst/>
            </a:prstGeom>
            <a:ln/>
          </p:spPr>
          <p:style>
            <a:lnRef idx="1">
              <a:schemeClr val="accent4"/>
            </a:lnRef>
            <a:fillRef idx="2">
              <a:schemeClr val="accent4"/>
            </a:fillRef>
            <a:effectRef idx="1">
              <a:schemeClr val="accent4"/>
            </a:effectRef>
            <a:fontRef idx="minor">
              <a:schemeClr val="dk1"/>
            </a:fontRef>
          </p:style>
          <p:txBody>
            <a:bodyPr wrap="none" rtlCol="0" anchor="ctr" anchorCtr="1">
              <a:noAutofit/>
            </a:bodyPr>
            <a:lstStyle/>
            <a:p>
              <a:pPr algn="ctr"/>
              <a:r>
                <a:rPr lang="ja-JP" altLang="en-US" sz="700" b="1" dirty="0"/>
                <a:t>運 動</a:t>
              </a:r>
              <a:endParaRPr kumimoji="1" lang="ja-JP" altLang="en-US" sz="700" b="1" dirty="0"/>
            </a:p>
          </p:txBody>
        </p:sp>
        <p:sp>
          <p:nvSpPr>
            <p:cNvPr id="44" name="テキスト ボックス 43"/>
            <p:cNvSpPr txBox="1"/>
            <p:nvPr/>
          </p:nvSpPr>
          <p:spPr>
            <a:xfrm>
              <a:off x="8277175" y="4939599"/>
              <a:ext cx="848228" cy="355208"/>
            </a:xfrm>
            <a:prstGeom prst="rect">
              <a:avLst/>
            </a:prstGeom>
            <a:solidFill>
              <a:schemeClr val="lt1"/>
            </a:solidFill>
            <a:ln>
              <a:solidFill>
                <a:schemeClr val="accent4"/>
              </a:solidFill>
              <a:prstDash val="sysDash"/>
            </a:ln>
          </p:spPr>
          <p:style>
            <a:lnRef idx="2">
              <a:schemeClr val="accent5"/>
            </a:lnRef>
            <a:fillRef idx="1">
              <a:schemeClr val="lt1"/>
            </a:fillRef>
            <a:effectRef idx="0">
              <a:schemeClr val="accent5"/>
            </a:effectRef>
            <a:fontRef idx="minor">
              <a:schemeClr val="dk1"/>
            </a:fontRef>
          </p:style>
          <p:txBody>
            <a:bodyPr wrap="square" lIns="0" tIns="3600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短期集中</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予防サービス</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45" name="図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9466" y="6741481"/>
              <a:ext cx="405096" cy="566128"/>
            </a:xfrm>
            <a:prstGeom prst="rect">
              <a:avLst/>
            </a:prstGeom>
          </p:spPr>
        </p:pic>
        <p:pic>
          <p:nvPicPr>
            <p:cNvPr id="46" name="図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7973" y="6729495"/>
              <a:ext cx="416830" cy="582526"/>
            </a:xfrm>
            <a:prstGeom prst="rect">
              <a:avLst/>
            </a:prstGeom>
          </p:spPr>
        </p:pic>
        <p:sp>
          <p:nvSpPr>
            <p:cNvPr id="47" name="テキスト ボックス 46"/>
            <p:cNvSpPr txBox="1"/>
            <p:nvPr/>
          </p:nvSpPr>
          <p:spPr>
            <a:xfrm>
              <a:off x="8263877" y="6503913"/>
              <a:ext cx="848228" cy="220606"/>
            </a:xfrm>
            <a:prstGeom prst="rect">
              <a:avLst/>
            </a:prstGeom>
            <a:solidFill>
              <a:schemeClr val="lt1"/>
            </a:solidFill>
            <a:ln>
              <a:solidFill>
                <a:schemeClr val="accent4"/>
              </a:solidFill>
              <a:prstDash val="sysDash"/>
            </a:ln>
          </p:spPr>
          <p:style>
            <a:lnRef idx="2">
              <a:schemeClr val="accent5"/>
            </a:lnRef>
            <a:fillRef idx="1">
              <a:schemeClr val="lt1"/>
            </a:fillRef>
            <a:effectRef idx="0">
              <a:schemeClr val="accent5"/>
            </a:effectRef>
            <a:fontRef idx="minor">
              <a:schemeClr val="dk1"/>
            </a:fontRef>
          </p:style>
          <p:txBody>
            <a:bodyPr wrap="square" lIns="0" tIns="36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通いの場</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角丸四角形 47"/>
            <p:cNvSpPr/>
            <p:nvPr/>
          </p:nvSpPr>
          <p:spPr>
            <a:xfrm>
              <a:off x="8151413" y="4582717"/>
              <a:ext cx="1100073" cy="273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適切なサービス</a:t>
              </a:r>
            </a:p>
          </p:txBody>
        </p:sp>
        <p:sp>
          <p:nvSpPr>
            <p:cNvPr id="49" name="角丸四角形 48"/>
            <p:cNvSpPr/>
            <p:nvPr/>
          </p:nvSpPr>
          <p:spPr>
            <a:xfrm>
              <a:off x="8185345" y="7810888"/>
              <a:ext cx="1031887" cy="700115"/>
            </a:xfrm>
            <a:prstGeom prst="roundRect">
              <a:avLst/>
            </a:prstGeom>
            <a:solidFill>
              <a:srgbClr val="FFFFCC"/>
            </a:solid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0" name="テキスト ボックス 49"/>
            <p:cNvSpPr txBox="1"/>
            <p:nvPr/>
          </p:nvSpPr>
          <p:spPr>
            <a:xfrm>
              <a:off x="8240427" y="7548052"/>
              <a:ext cx="898830" cy="362330"/>
            </a:xfrm>
            <a:prstGeom prst="rect">
              <a:avLst/>
            </a:prstGeom>
            <a:solidFill>
              <a:schemeClr val="lt1"/>
            </a:solidFill>
            <a:ln>
              <a:solidFill>
                <a:schemeClr val="accent4"/>
              </a:solidFill>
              <a:prstDash val="sysDash"/>
            </a:ln>
          </p:spPr>
          <p:style>
            <a:lnRef idx="2">
              <a:schemeClr val="accent5"/>
            </a:lnRef>
            <a:fillRef idx="1">
              <a:schemeClr val="lt1"/>
            </a:fillRef>
            <a:effectRef idx="0">
              <a:schemeClr val="accent5"/>
            </a:effectRef>
            <a:fontRef idx="minor">
              <a:schemeClr val="dk1"/>
            </a:fontRef>
          </p:style>
          <p:txBody>
            <a:bodyPr wrap="square" lIns="0" tIns="36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noProof="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訪問型・通所型</a:t>
              </a:r>
              <a:endParaRPr kumimoji="1" lang="en-US" altLang="ja-JP" sz="700" b="1" noProof="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サービス等</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02083" y="7932151"/>
              <a:ext cx="678050" cy="543947"/>
            </a:xfrm>
            <a:prstGeom prst="rect">
              <a:avLst/>
            </a:prstGeom>
          </p:spPr>
        </p:pic>
        <p:pic>
          <p:nvPicPr>
            <p:cNvPr id="52" name="図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17345" y="8009960"/>
              <a:ext cx="390064" cy="439509"/>
            </a:xfrm>
            <a:prstGeom prst="rect">
              <a:avLst/>
            </a:prstGeom>
          </p:spPr>
        </p:pic>
        <p:pic>
          <p:nvPicPr>
            <p:cNvPr id="53" name="図 52"/>
            <p:cNvPicPr>
              <a:picLocks noChangeAspect="1"/>
            </p:cNvPicPr>
            <p:nvPr/>
          </p:nvPicPr>
          <p:blipFill>
            <a:blip r:embed="rId14"/>
            <a:stretch>
              <a:fillRect/>
            </a:stretch>
          </p:blipFill>
          <p:spPr>
            <a:xfrm>
              <a:off x="4255036" y="8391741"/>
              <a:ext cx="698171" cy="698171"/>
            </a:xfrm>
            <a:prstGeom prst="rect">
              <a:avLst/>
            </a:prstGeom>
          </p:spPr>
        </p:pic>
        <p:sp>
          <p:nvSpPr>
            <p:cNvPr id="54" name="角丸四角形 53"/>
            <p:cNvSpPr/>
            <p:nvPr/>
          </p:nvSpPr>
          <p:spPr>
            <a:xfrm>
              <a:off x="6037814" y="8856000"/>
              <a:ext cx="860776" cy="212327"/>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chemeClr val="accent2"/>
                  </a:solidFill>
                  <a:effectLst/>
                  <a:uLnTx/>
                  <a:uFillTx/>
                  <a:latin typeface="Meiryo UI" panose="020B0604030504040204" pitchFamily="50" charset="-128"/>
                  <a:ea typeface="Meiryo UI" panose="020B0604030504040204" pitchFamily="50" charset="-128"/>
                </a:rPr>
                <a:t>民間事業者</a:t>
              </a:r>
            </a:p>
          </p:txBody>
        </p:sp>
        <p:sp>
          <p:nvSpPr>
            <p:cNvPr id="55" name="楕円 54"/>
            <p:cNvSpPr/>
            <p:nvPr/>
          </p:nvSpPr>
          <p:spPr>
            <a:xfrm>
              <a:off x="3030957" y="8280977"/>
              <a:ext cx="4651681" cy="1037853"/>
            </a:xfrm>
            <a:prstGeom prst="ellipse">
              <a:avLst/>
            </a:prstGeom>
            <a:noFill/>
            <a:ln w="19050"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6" name="左右矢印 55"/>
            <p:cNvSpPr/>
            <p:nvPr/>
          </p:nvSpPr>
          <p:spPr>
            <a:xfrm>
              <a:off x="5110916" y="8589787"/>
              <a:ext cx="716637" cy="381540"/>
            </a:xfrm>
            <a:prstGeom prst="leftRigh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ja-JP" altLang="en-US" sz="600" b="1" dirty="0">
                  <a:solidFill>
                    <a:schemeClr val="tx1"/>
                  </a:solidFill>
                  <a:latin typeface="Meiryo UI" panose="020B0604030504040204" pitchFamily="50" charset="-128"/>
                  <a:ea typeface="Meiryo UI" panose="020B0604030504040204" pitchFamily="50" charset="-128"/>
                </a:rPr>
                <a:t>協　力</a:t>
              </a:r>
            </a:p>
          </p:txBody>
        </p:sp>
        <p:sp>
          <p:nvSpPr>
            <p:cNvPr id="57" name="テキスト ボックス 56"/>
            <p:cNvSpPr txBox="1"/>
            <p:nvPr/>
          </p:nvSpPr>
          <p:spPr>
            <a:xfrm>
              <a:off x="3916685" y="5548272"/>
              <a:ext cx="825716" cy="380771"/>
            </a:xfrm>
            <a:prstGeom prst="rect">
              <a:avLst/>
            </a:prstGeom>
            <a:solidFill>
              <a:schemeClr val="lt1"/>
            </a:solidFill>
            <a:ln>
              <a:solidFill>
                <a:schemeClr val="accent6"/>
              </a:solidFill>
              <a:prstDash val="sysDash"/>
            </a:ln>
          </p:spPr>
          <p:style>
            <a:lnRef idx="2">
              <a:schemeClr val="accent5"/>
            </a:lnRef>
            <a:fillRef idx="1">
              <a:schemeClr val="lt1"/>
            </a:fillRef>
            <a:effectRef idx="0">
              <a:schemeClr val="accent5"/>
            </a:effectRef>
            <a:fontRef idx="minor">
              <a:schemeClr val="dk1"/>
            </a:fontRef>
          </p:style>
          <p:txBody>
            <a:bodyPr wrap="square" lIns="0" tIns="36000" rIns="0" bIns="0" rtlCol="0">
              <a:spAutoFit/>
            </a:bodyPr>
            <a:lstStyle/>
            <a:p>
              <a:pPr lvl="0" algn="ctr">
                <a:defRPr/>
              </a:pPr>
              <a:r>
                <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地域包括支援</a:t>
              </a:r>
            </a:p>
            <a:p>
              <a:pPr lvl="0" algn="ctr">
                <a:defRPr/>
              </a:pPr>
              <a:r>
                <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センター職員</a:t>
              </a:r>
            </a:p>
          </p:txBody>
        </p:sp>
        <p:pic>
          <p:nvPicPr>
            <p:cNvPr id="58" name="図 5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02801" y="8360399"/>
              <a:ext cx="736286" cy="516469"/>
            </a:xfrm>
            <a:prstGeom prst="rect">
              <a:avLst/>
            </a:prstGeom>
          </p:spPr>
        </p:pic>
        <p:sp>
          <p:nvSpPr>
            <p:cNvPr id="59" name="正方形/長方形 58"/>
            <p:cNvSpPr/>
            <p:nvPr/>
          </p:nvSpPr>
          <p:spPr>
            <a:xfrm>
              <a:off x="3026251" y="6112690"/>
              <a:ext cx="4658532" cy="176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ローチャート: 組合せ 59"/>
            <p:cNvSpPr/>
            <p:nvPr/>
          </p:nvSpPr>
          <p:spPr>
            <a:xfrm>
              <a:off x="4956184" y="7311810"/>
              <a:ext cx="897429" cy="101479"/>
            </a:xfrm>
            <a:prstGeom prst="flowChartMerg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4384208" y="5961603"/>
              <a:ext cx="2231762" cy="309754"/>
            </a:xfrm>
            <a:prstGeom prst="rect">
              <a:avLst/>
            </a:prstGeom>
            <a:solidFill>
              <a:schemeClr val="tx2"/>
            </a:solidFill>
          </p:spPr>
          <p:txBody>
            <a:bodyPr vert="horz" wrap="square" lIns="36000" tIns="36000" rIns="36000" bIns="36000" rtlCol="0" anchor="ctr" anchorCtr="1">
              <a:spAutoFit/>
            </a:bodyPr>
            <a:lstStyle/>
            <a:p>
              <a:r>
                <a:rPr kumimoji="1" lang="ja-JP" altLang="en-US" sz="1050" b="1" dirty="0">
                  <a:solidFill>
                    <a:schemeClr val="bg1"/>
                  </a:solidFill>
                  <a:latin typeface="Meiryo UI" panose="020B0604030504040204" pitchFamily="50" charset="-128"/>
                  <a:ea typeface="Meiryo UI" panose="020B0604030504040204" pitchFamily="50" charset="-128"/>
                </a:rPr>
                <a:t>アセスメントへの</a:t>
              </a:r>
              <a:r>
                <a:rPr kumimoji="1" lang="en-US" altLang="ja-JP" sz="1050" b="1" dirty="0">
                  <a:solidFill>
                    <a:schemeClr val="bg1"/>
                  </a:solidFill>
                  <a:latin typeface="Meiryo UI" panose="020B0604030504040204" pitchFamily="50" charset="-128"/>
                  <a:ea typeface="Meiryo UI" panose="020B0604030504040204" pitchFamily="50" charset="-128"/>
                </a:rPr>
                <a:t>ICT</a:t>
              </a:r>
              <a:r>
                <a:rPr kumimoji="1" lang="ja-JP" altLang="en-US" sz="1050" b="1" dirty="0">
                  <a:solidFill>
                    <a:schemeClr val="bg1"/>
                  </a:solidFill>
                  <a:latin typeface="Meiryo UI" panose="020B0604030504040204" pitchFamily="50" charset="-128"/>
                  <a:ea typeface="Meiryo UI" panose="020B0604030504040204" pitchFamily="50" charset="-128"/>
                </a:rPr>
                <a:t>導入</a:t>
              </a:r>
              <a:endParaRPr kumimoji="1" lang="en-US" altLang="ja-JP" sz="1050" b="1" dirty="0">
                <a:solidFill>
                  <a:schemeClr val="bg1"/>
                </a:solidFill>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3168001" y="6296051"/>
              <a:ext cx="4385111" cy="956257"/>
            </a:xfrm>
            <a:prstGeom prst="rect">
              <a:avLst/>
            </a:prstGeom>
            <a:noFill/>
            <a:ln>
              <a:solidFill>
                <a:schemeClr val="tx2"/>
              </a:solidFill>
              <a:prstDash val="sys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①食事・排泄・入浴・更衣等の日常生活を送る上で必要な、日々普通に</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行っている動作（</a:t>
              </a:r>
              <a:r>
                <a:rPr kumimoji="1" lang="en-US" altLang="ja-JP" sz="800" dirty="0">
                  <a:latin typeface="Meiryo UI" panose="020B0604030504040204" pitchFamily="50" charset="-128"/>
                  <a:ea typeface="Meiryo UI" panose="020B0604030504040204" pitchFamily="50" charset="-128"/>
                </a:rPr>
                <a:t>ADL</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endParaRPr kumimoji="1" lang="en-US" altLang="ja-JP" sz="5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②家事全般・買い物・金銭管理・趣味活動等の日常生活を送る上で</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より複雑で高次な動作（</a:t>
              </a:r>
              <a:r>
                <a:rPr kumimoji="1" lang="en-US" altLang="ja-JP" sz="800" dirty="0">
                  <a:latin typeface="Meiryo UI" panose="020B0604030504040204" pitchFamily="50" charset="-128"/>
                  <a:ea typeface="Meiryo UI" panose="020B0604030504040204" pitchFamily="50" charset="-128"/>
                </a:rPr>
                <a:t>IADL</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63" name="右矢印 62"/>
            <p:cNvSpPr/>
            <p:nvPr/>
          </p:nvSpPr>
          <p:spPr>
            <a:xfrm>
              <a:off x="7061338" y="4951062"/>
              <a:ext cx="1104178" cy="8695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nchorCtr="1"/>
            <a:lstStyle/>
            <a:p>
              <a:pPr algn="ctr">
                <a:defRPr/>
              </a:pPr>
              <a:endParaRPr lang="en-US" altLang="ja-JP" sz="1000" b="1" dirty="0">
                <a:solidFill>
                  <a:prstClr val="black"/>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7046459" y="5156469"/>
              <a:ext cx="935609" cy="447609"/>
            </a:xfrm>
            <a:prstGeom prst="rect">
              <a:avLst/>
            </a:prstGeom>
            <a:noFill/>
          </p:spPr>
          <p:txBody>
            <a:bodyPr wrap="square" rtlCol="0">
              <a:spAutoFit/>
            </a:bodyPr>
            <a:lstStyle/>
            <a:p>
              <a:pPr algn="ctr">
                <a:defRPr/>
              </a:pPr>
              <a:r>
                <a:rPr lang="ja-JP" altLang="en-US" sz="800" b="1" dirty="0">
                  <a:solidFill>
                    <a:prstClr val="black"/>
                  </a:solidFill>
                  <a:latin typeface="Meiryo UI" panose="020B0604030504040204" pitchFamily="50" charset="-128"/>
                  <a:ea typeface="Meiryo UI" panose="020B0604030504040204" pitchFamily="50" charset="-128"/>
                </a:rPr>
                <a:t>ケアプラン</a:t>
              </a:r>
              <a:endParaRPr lang="en-US" altLang="ja-JP" sz="800" b="1" dirty="0">
                <a:solidFill>
                  <a:prstClr val="black"/>
                </a:solidFill>
                <a:latin typeface="Meiryo UI" panose="020B0604030504040204" pitchFamily="50" charset="-128"/>
                <a:ea typeface="Meiryo UI" panose="020B0604030504040204" pitchFamily="50" charset="-128"/>
              </a:endParaRPr>
            </a:p>
            <a:p>
              <a:pPr algn="ctr">
                <a:defRPr/>
              </a:pPr>
              <a:r>
                <a:rPr lang="ja-JP" altLang="en-US" sz="800" b="1" dirty="0">
                  <a:solidFill>
                    <a:prstClr val="black"/>
                  </a:solidFill>
                  <a:latin typeface="Meiryo UI" panose="020B0604030504040204" pitchFamily="50" charset="-128"/>
                  <a:ea typeface="Meiryo UI" panose="020B0604030504040204" pitchFamily="50" charset="-128"/>
                </a:rPr>
                <a:t>の作成</a:t>
              </a:r>
              <a:endParaRPr lang="en-US" altLang="ja-JP" sz="800" b="1" dirty="0">
                <a:solidFill>
                  <a:prstClr val="black"/>
                </a:solidFill>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3629965" y="7440410"/>
              <a:ext cx="3905107" cy="406918"/>
            </a:xfrm>
            <a:prstGeom prst="rect">
              <a:avLst/>
            </a:prstGeom>
            <a:noFill/>
          </p:spPr>
          <p:txBody>
            <a:bodyPr wrap="square" rtlCol="0">
              <a:spAutoFit/>
            </a:bodyPr>
            <a:lstStyle/>
            <a:p>
              <a:r>
                <a:rPr kumimoji="1" lang="ja-JP" altLang="en-US" sz="700" b="1" dirty="0">
                  <a:latin typeface="Meiryo UI" panose="020B0604030504040204" pitchFamily="50" charset="-128"/>
                  <a:ea typeface="Meiryo UI" panose="020B0604030504040204" pitchFamily="50" charset="-128"/>
                </a:rPr>
                <a:t>それぞれの動作の自立度の確認、課題・阻害要因の抽出、改善可能性の</a:t>
              </a:r>
              <a:endParaRPr kumimoji="1" lang="en-US" altLang="ja-JP" sz="700" b="1" dirty="0">
                <a:latin typeface="Meiryo UI" panose="020B0604030504040204" pitchFamily="50" charset="-128"/>
                <a:ea typeface="Meiryo UI" panose="020B0604030504040204" pitchFamily="50" charset="-128"/>
              </a:endParaRPr>
            </a:p>
            <a:p>
              <a:r>
                <a:rPr kumimoji="1" lang="ja-JP" altLang="en-US" sz="700" b="1" dirty="0">
                  <a:latin typeface="Meiryo UI" panose="020B0604030504040204" pitchFamily="50" charset="-128"/>
                  <a:ea typeface="Meiryo UI" panose="020B0604030504040204" pitchFamily="50" charset="-128"/>
                </a:rPr>
                <a:t>ある動作の予測をソフトウェアのガイドに沿って、タブレット端末上で実施</a:t>
              </a:r>
            </a:p>
          </p:txBody>
        </p:sp>
        <p:pic>
          <p:nvPicPr>
            <p:cNvPr id="66" name="図 6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77949" y="7311810"/>
              <a:ext cx="549303" cy="473281"/>
            </a:xfrm>
            <a:prstGeom prst="rect">
              <a:avLst/>
            </a:prstGeom>
            <a:noFill/>
            <a:ln w="15875">
              <a:solidFill>
                <a:schemeClr val="tx2"/>
              </a:solidFill>
            </a:ln>
          </p:spPr>
        </p:pic>
        <p:sp>
          <p:nvSpPr>
            <p:cNvPr id="67" name="テキスト ボックス 66"/>
            <p:cNvSpPr txBox="1"/>
            <p:nvPr/>
          </p:nvSpPr>
          <p:spPr>
            <a:xfrm>
              <a:off x="3009307" y="7770172"/>
              <a:ext cx="686806" cy="136855"/>
            </a:xfrm>
            <a:prstGeom prst="rect">
              <a:avLst/>
            </a:prstGeom>
            <a:solidFill>
              <a:schemeClr val="tx2"/>
            </a:solidFill>
            <a:ln w="15875">
              <a:solidFill>
                <a:schemeClr val="tx2"/>
              </a:solidFill>
            </a:ln>
          </p:spPr>
          <p:style>
            <a:lnRef idx="1">
              <a:schemeClr val="accent4"/>
            </a:lnRef>
            <a:fillRef idx="2">
              <a:schemeClr val="accent4"/>
            </a:fillRef>
            <a:effectRef idx="1">
              <a:schemeClr val="accent4"/>
            </a:effectRef>
            <a:fontRef idx="minor">
              <a:schemeClr val="dk1"/>
            </a:fontRef>
          </p:style>
          <p:txBody>
            <a:bodyPr wrap="none" rtlCol="0" anchor="ctr" anchorCtr="1">
              <a:noAutofit/>
            </a:bodyPr>
            <a:lstStyle/>
            <a:p>
              <a:pPr algn="ctr"/>
              <a:r>
                <a:rPr lang="en-US" altLang="ja-JP" sz="800" b="1" dirty="0">
                  <a:solidFill>
                    <a:schemeClr val="bg1"/>
                  </a:solidFill>
                  <a:latin typeface="Meiryo UI" panose="020B0604030504040204" pitchFamily="50" charset="-128"/>
                  <a:ea typeface="Meiryo UI" panose="020B0604030504040204" pitchFamily="50" charset="-128"/>
                </a:rPr>
                <a:t>ICT</a:t>
              </a:r>
              <a:r>
                <a:rPr lang="ja-JP" altLang="en-US" sz="800" b="1" dirty="0">
                  <a:solidFill>
                    <a:schemeClr val="bg1"/>
                  </a:solidFill>
                  <a:latin typeface="Meiryo UI" panose="020B0604030504040204" pitchFamily="50" charset="-128"/>
                  <a:ea typeface="Meiryo UI" panose="020B0604030504040204" pitchFamily="50" charset="-128"/>
                </a:rPr>
                <a:t>ツール</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68" name="上矢印 67"/>
            <p:cNvSpPr/>
            <p:nvPr/>
          </p:nvSpPr>
          <p:spPr>
            <a:xfrm>
              <a:off x="3347343" y="8053934"/>
              <a:ext cx="440336" cy="907883"/>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角丸四角形 68"/>
            <p:cNvSpPr/>
            <p:nvPr/>
          </p:nvSpPr>
          <p:spPr>
            <a:xfrm>
              <a:off x="3290486" y="8609164"/>
              <a:ext cx="903797" cy="35265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試行実施</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3" name="図 2"/>
          <p:cNvPicPr>
            <a:picLocks noChangeAspect="1"/>
          </p:cNvPicPr>
          <p:nvPr/>
        </p:nvPicPr>
        <p:blipFill>
          <a:blip r:embed="rId17"/>
          <a:stretch>
            <a:fillRect/>
          </a:stretch>
        </p:blipFill>
        <p:spPr>
          <a:xfrm>
            <a:off x="4639549" y="3413022"/>
            <a:ext cx="237489" cy="286131"/>
          </a:xfrm>
          <a:prstGeom prst="rect">
            <a:avLst/>
          </a:prstGeom>
        </p:spPr>
      </p:pic>
      <p:sp>
        <p:nvSpPr>
          <p:cNvPr id="76" name="テキスト ボックス 75"/>
          <p:cNvSpPr txBox="1"/>
          <p:nvPr/>
        </p:nvSpPr>
        <p:spPr>
          <a:xfrm>
            <a:off x="4622922" y="3607200"/>
            <a:ext cx="316800" cy="104400"/>
          </a:xfrm>
          <a:prstGeom prst="rect">
            <a:avLst/>
          </a:prstGeom>
          <a:ln/>
        </p:spPr>
        <p:style>
          <a:lnRef idx="1">
            <a:schemeClr val="accent4"/>
          </a:lnRef>
          <a:fillRef idx="2">
            <a:schemeClr val="accent4"/>
          </a:fillRef>
          <a:effectRef idx="1">
            <a:schemeClr val="accent4"/>
          </a:effectRef>
          <a:fontRef idx="minor">
            <a:schemeClr val="dk1"/>
          </a:fontRef>
        </p:style>
        <p:txBody>
          <a:bodyPr wrap="none" rtlCol="0" anchor="ctr" anchorCtr="1">
            <a:noAutofit/>
          </a:bodyPr>
          <a:lstStyle/>
          <a:p>
            <a:r>
              <a:rPr lang="ja-JP" altLang="en-US" sz="700" b="1" dirty="0"/>
              <a:t>栄 養</a:t>
            </a:r>
            <a:endParaRPr kumimoji="1" lang="ja-JP" altLang="en-US" sz="700" b="1" dirty="0"/>
          </a:p>
        </p:txBody>
      </p:sp>
    </p:spTree>
    <p:extLst>
      <p:ext uri="{BB962C8B-B14F-4D97-AF65-F5344CB8AC3E}">
        <p14:creationId xmlns:p14="http://schemas.microsoft.com/office/powerpoint/2010/main" val="2123833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39"/>
          <p:cNvSpPr/>
          <p:nvPr/>
        </p:nvSpPr>
        <p:spPr>
          <a:xfrm>
            <a:off x="361404" y="950900"/>
            <a:ext cx="4222988" cy="5620190"/>
          </a:xfrm>
          <a:prstGeom prst="roundRect">
            <a:avLst>
              <a:gd name="adj" fmla="val 4098"/>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defRPr/>
            </a:pPr>
            <a:endPar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下矢印 22"/>
          <p:cNvSpPr/>
          <p:nvPr/>
        </p:nvSpPr>
        <p:spPr>
          <a:xfrm>
            <a:off x="1623974" y="2794095"/>
            <a:ext cx="267630" cy="212861"/>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ja-JP" altLang="en-US" sz="900" b="1" dirty="0">
              <a:solidFill>
                <a:schemeClr val="tx1"/>
              </a:solidFill>
              <a:latin typeface="Meiryo UI" panose="020B0604030504040204" pitchFamily="50" charset="-128"/>
              <a:ea typeface="Meiryo UI" panose="020B0604030504040204" pitchFamily="50" charset="-128"/>
            </a:endParaRPr>
          </a:p>
        </p:txBody>
      </p:sp>
      <p:grpSp>
        <p:nvGrpSpPr>
          <p:cNvPr id="12" name="グループ化 11">
            <a:extLst>
              <a:ext uri="{FF2B5EF4-FFF2-40B4-BE49-F238E27FC236}">
                <a16:creationId xmlns:a16="http://schemas.microsoft.com/office/drawing/2014/main" id="{EAE7676D-602B-4A38-80F7-E6E2F3444668}"/>
              </a:ext>
            </a:extLst>
          </p:cNvPr>
          <p:cNvGrpSpPr/>
          <p:nvPr/>
        </p:nvGrpSpPr>
        <p:grpSpPr>
          <a:xfrm>
            <a:off x="526148" y="2284423"/>
            <a:ext cx="2096768" cy="1406824"/>
            <a:chOff x="584044" y="2519404"/>
            <a:chExt cx="2096768" cy="1406824"/>
          </a:xfrm>
        </p:grpSpPr>
        <p:sp>
          <p:nvSpPr>
            <p:cNvPr id="15" name="楕円 14"/>
            <p:cNvSpPr/>
            <p:nvPr/>
          </p:nvSpPr>
          <p:spPr>
            <a:xfrm>
              <a:off x="650272" y="2526347"/>
              <a:ext cx="756184" cy="379535"/>
            </a:xfrm>
            <a:prstGeom prst="ellipse">
              <a:avLst/>
            </a:prstGeom>
            <a:gradFill flip="none" rotWithShape="1">
              <a:gsLst>
                <a:gs pos="0">
                  <a:schemeClr val="bg1"/>
                </a:gs>
                <a:gs pos="26000">
                  <a:schemeClr val="accent6">
                    <a:lumMod val="60000"/>
                    <a:lumOff val="40000"/>
                  </a:schemeClr>
                </a:gs>
                <a:gs pos="100000">
                  <a:schemeClr val="accent6"/>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a:extLst>
                <a:ext uri="{FF2B5EF4-FFF2-40B4-BE49-F238E27FC236}">
                  <a16:creationId xmlns:a16="http://schemas.microsoft.com/office/drawing/2014/main" id="{444FBB97-10F4-401F-B3FF-4A25404F938F}"/>
                </a:ext>
              </a:extLst>
            </p:cNvPr>
            <p:cNvGrpSpPr/>
            <p:nvPr/>
          </p:nvGrpSpPr>
          <p:grpSpPr>
            <a:xfrm>
              <a:off x="584044" y="2519404"/>
              <a:ext cx="2096768" cy="1406824"/>
              <a:chOff x="585022" y="2537489"/>
              <a:chExt cx="2096768" cy="1406824"/>
            </a:xfrm>
          </p:grpSpPr>
          <p:grpSp>
            <p:nvGrpSpPr>
              <p:cNvPr id="19" name="グループ化 18"/>
              <p:cNvGrpSpPr/>
              <p:nvPr/>
            </p:nvGrpSpPr>
            <p:grpSpPr>
              <a:xfrm>
                <a:off x="1483741" y="2537489"/>
                <a:ext cx="632280" cy="491334"/>
                <a:chOff x="5062017" y="1855734"/>
                <a:chExt cx="1020652" cy="771966"/>
              </a:xfrm>
            </p:grpSpPr>
            <p:sp>
              <p:nvSpPr>
                <p:cNvPr id="30" name="テキスト ボックス 29"/>
                <p:cNvSpPr txBox="1"/>
                <p:nvPr/>
              </p:nvSpPr>
              <p:spPr>
                <a:xfrm>
                  <a:off x="5062017" y="2289127"/>
                  <a:ext cx="995820" cy="338573"/>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rPr>
                    <a:t>各種相談</a:t>
                  </a:r>
                </a:p>
              </p:txBody>
            </p:sp>
            <p:pic>
              <p:nvPicPr>
                <p:cNvPr id="31" name="図 3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1833" y="1855734"/>
                  <a:ext cx="940836" cy="484080"/>
                </a:xfrm>
                <a:prstGeom prst="rect">
                  <a:avLst/>
                </a:prstGeom>
              </p:spPr>
            </p:pic>
          </p:grpSp>
          <p:pic>
            <p:nvPicPr>
              <p:cNvPr id="20" name="図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9734" y="3404253"/>
                <a:ext cx="361402" cy="412431"/>
              </a:xfrm>
              <a:prstGeom prst="rect">
                <a:avLst/>
              </a:prstGeom>
              <a:ln>
                <a:noFill/>
              </a:ln>
            </p:spPr>
          </p:pic>
          <p:sp>
            <p:nvSpPr>
              <p:cNvPr id="21" name="正方形/長方形 20"/>
              <p:cNvSpPr/>
              <p:nvPr/>
            </p:nvSpPr>
            <p:spPr>
              <a:xfrm>
                <a:off x="1533145" y="3245042"/>
                <a:ext cx="635382" cy="177464"/>
              </a:xfrm>
              <a:prstGeom prst="rect">
                <a:avLst/>
              </a:prstGeom>
            </p:spPr>
            <p:txBody>
              <a:bodyPr wrap="none">
                <a:spAutoFit/>
              </a:bodyPr>
              <a:lstStyle/>
              <a:p>
                <a:pPr algn="ctr"/>
                <a:r>
                  <a:rPr lang="ja-JP" altLang="en-US" sz="800" b="1" dirty="0">
                    <a:latin typeface="Meiryo UI" panose="020B0604030504040204" pitchFamily="50" charset="-128"/>
                    <a:ea typeface="Meiryo UI" panose="020B0604030504040204" pitchFamily="50" charset="-128"/>
                  </a:rPr>
                  <a:t>コールセンター</a:t>
                </a:r>
                <a:endParaRPr lang="ja-JP" altLang="en-US" sz="800" b="1" dirty="0"/>
              </a:p>
            </p:txBody>
          </p:sp>
          <p:pic>
            <p:nvPicPr>
              <p:cNvPr id="22" name="図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0510" y="3324180"/>
                <a:ext cx="407598" cy="461978"/>
              </a:xfrm>
              <a:prstGeom prst="rect">
                <a:avLst/>
              </a:prstGeom>
            </p:spPr>
          </p:pic>
          <p:sp>
            <p:nvSpPr>
              <p:cNvPr id="24" name="下矢印 23"/>
              <p:cNvSpPr/>
              <p:nvPr/>
            </p:nvSpPr>
            <p:spPr>
              <a:xfrm rot="19613480">
                <a:off x="2244208" y="3051122"/>
                <a:ext cx="267630" cy="212861"/>
              </a:xfrm>
              <a:prstGeom prst="downArrow">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ja-JP" altLang="en-US" sz="900" b="1" dirty="0">
                  <a:solidFill>
                    <a:schemeClr val="tx1"/>
                  </a:solidFill>
                  <a:latin typeface="Meiryo UI" panose="020B0604030504040204" pitchFamily="50" charset="-128"/>
                  <a:ea typeface="Meiryo UI" panose="020B0604030504040204" pitchFamily="50" charset="-128"/>
                </a:endParaRPr>
              </a:p>
            </p:txBody>
          </p:sp>
          <p:sp>
            <p:nvSpPr>
              <p:cNvPr id="25" name="楕円 24"/>
              <p:cNvSpPr/>
              <p:nvPr/>
            </p:nvSpPr>
            <p:spPr>
              <a:xfrm>
                <a:off x="656565" y="3169690"/>
                <a:ext cx="829350" cy="774623"/>
              </a:xfrm>
              <a:prstGeom prst="ellipse">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ja-JP" altLang="en-US" sz="900" b="1"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105" y="3451058"/>
                <a:ext cx="741902" cy="410555"/>
              </a:xfrm>
              <a:prstGeom prst="rect">
                <a:avLst/>
              </a:prstGeom>
              <a:ln>
                <a:solidFill>
                  <a:schemeClr val="dk1"/>
                </a:solidFill>
              </a:ln>
            </p:spPr>
          </p:pic>
          <p:sp>
            <p:nvSpPr>
              <p:cNvPr id="27" name="テキスト ボックス 26"/>
              <p:cNvSpPr txBox="1"/>
              <p:nvPr/>
            </p:nvSpPr>
            <p:spPr>
              <a:xfrm>
                <a:off x="708659" y="3270515"/>
                <a:ext cx="767194" cy="190139"/>
              </a:xfrm>
              <a:prstGeom prst="rect">
                <a:avLst/>
              </a:prstGeom>
              <a:solidFill>
                <a:schemeClr val="tx2"/>
              </a:solidFill>
              <a:ln>
                <a:solidFill>
                  <a:schemeClr val="tx1"/>
                </a:solidFill>
              </a:ln>
            </p:spPr>
            <p:txBody>
              <a:bodyPr wrap="square" lIns="0" rIns="0" rtlCol="0">
                <a:spAutoFit/>
              </a:bodyPr>
              <a:lstStyle/>
              <a:p>
                <a:pPr algn="ctr"/>
                <a:r>
                  <a:rPr lang="en-US" altLang="ja-JP" sz="900" b="1" dirty="0">
                    <a:solidFill>
                      <a:schemeClr val="bg1"/>
                    </a:solidFill>
                    <a:latin typeface="Meiryo UI" panose="020B0604030504040204" pitchFamily="50" charset="-128"/>
                    <a:ea typeface="Meiryo UI" panose="020B0604030504040204" pitchFamily="50" charset="-128"/>
                  </a:rPr>
                  <a:t>AI</a:t>
                </a:r>
                <a:r>
                  <a:rPr lang="ja-JP" altLang="en-US" sz="900" b="1" dirty="0">
                    <a:solidFill>
                      <a:schemeClr val="bg1"/>
                    </a:solidFill>
                    <a:latin typeface="Meiryo UI" panose="020B0604030504040204" pitchFamily="50" charset="-128"/>
                    <a:ea typeface="Meiryo UI" panose="020B0604030504040204" pitchFamily="50" charset="-128"/>
                  </a:rPr>
                  <a:t>チャットボット</a:t>
                </a:r>
              </a:p>
            </p:txBody>
          </p:sp>
          <p:sp>
            <p:nvSpPr>
              <p:cNvPr id="28" name="楕円 27"/>
              <p:cNvSpPr/>
              <p:nvPr/>
            </p:nvSpPr>
            <p:spPr>
              <a:xfrm>
                <a:off x="1139341" y="3691350"/>
                <a:ext cx="470707" cy="13464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800" b="1" dirty="0">
                    <a:solidFill>
                      <a:schemeClr val="bg1"/>
                    </a:solidFill>
                    <a:latin typeface="Meiryo UI" panose="020B0604030504040204" pitchFamily="50" charset="-128"/>
                    <a:ea typeface="Meiryo UI" panose="020B0604030504040204" pitchFamily="50" charset="-128"/>
                  </a:rPr>
                  <a:t>FAQ</a:t>
                </a:r>
                <a:endParaRPr lang="ja-JP" altLang="en-US" sz="800" b="1" dirty="0">
                  <a:solidFill>
                    <a:schemeClr val="bg1"/>
                  </a:solidFill>
                  <a:latin typeface="Meiryo UI" panose="020B0604030504040204" pitchFamily="50" charset="-128"/>
                  <a:ea typeface="Meiryo UI" panose="020B0604030504040204" pitchFamily="50" charset="-128"/>
                </a:endParaRPr>
              </a:p>
            </p:txBody>
          </p:sp>
          <p:sp>
            <p:nvSpPr>
              <p:cNvPr id="29" name="下矢印 28"/>
              <p:cNvSpPr/>
              <p:nvPr/>
            </p:nvSpPr>
            <p:spPr>
              <a:xfrm rot="2275901">
                <a:off x="1112196" y="3040384"/>
                <a:ext cx="267630" cy="212861"/>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ja-JP" altLang="en-US" sz="900" b="1"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BD70CACF-473C-4DD5-A376-F8BCEF112F25}"/>
                  </a:ext>
                </a:extLst>
              </p:cNvPr>
              <p:cNvSpPr/>
              <p:nvPr/>
            </p:nvSpPr>
            <p:spPr>
              <a:xfrm>
                <a:off x="585022" y="2556144"/>
                <a:ext cx="859777" cy="430235"/>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t"/>
              <a:lstStyle/>
              <a:p>
                <a:pPr algn="ctr"/>
                <a:r>
                  <a:rPr lang="ja-JP" altLang="en-US" sz="7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簡易な質問は</a:t>
                </a:r>
              </a:p>
              <a:p>
                <a:pPr algn="ctr"/>
                <a:r>
                  <a:rPr lang="ja-JP" altLang="en-US" sz="7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チャットボットで完結</a:t>
                </a:r>
                <a:r>
                  <a:rPr lang="en-US" altLang="ja-JP"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p>
            </p:txBody>
          </p:sp>
          <p:sp>
            <p:nvSpPr>
              <p:cNvPr id="17" name="テキスト ボックス 16">
                <a:extLst>
                  <a:ext uri="{FF2B5EF4-FFF2-40B4-BE49-F238E27FC236}">
                    <a16:creationId xmlns:a16="http://schemas.microsoft.com/office/drawing/2014/main" id="{4F5B6534-2866-4C79-83FB-B226BE699711}"/>
                  </a:ext>
                </a:extLst>
              </p:cNvPr>
              <p:cNvSpPr txBox="1"/>
              <p:nvPr/>
            </p:nvSpPr>
            <p:spPr>
              <a:xfrm>
                <a:off x="2233432" y="3534941"/>
                <a:ext cx="448358" cy="194925"/>
              </a:xfrm>
              <a:prstGeom prst="rect">
                <a:avLst/>
              </a:prstGeom>
              <a:solidFill>
                <a:schemeClr val="bg1">
                  <a:lumMod val="50000"/>
                </a:schemeClr>
              </a:solidFill>
              <a:ln w="22225">
                <a:noFill/>
              </a:ln>
            </p:spPr>
            <p:txBody>
              <a:bodyPr wrap="square" rtlCol="0">
                <a:spAutoFit/>
              </a:bodyPr>
              <a:lstStyle/>
              <a:p>
                <a:pPr algn="ctr">
                  <a:lnSpc>
                    <a:spcPts val="800"/>
                  </a:lnSpc>
                </a:pPr>
                <a:r>
                  <a:rPr lang="ja-JP" altLang="en-US" sz="700" b="1" dirty="0">
                    <a:solidFill>
                      <a:schemeClr val="bg1"/>
                    </a:solidFill>
                    <a:latin typeface="Meiryo UI" panose="020B0604030504040204" pitchFamily="50" charset="-128"/>
                    <a:ea typeface="Meiryo UI" panose="020B0604030504040204" pitchFamily="50" charset="-128"/>
                  </a:rPr>
                  <a:t>窓　口</a:t>
                </a:r>
              </a:p>
            </p:txBody>
          </p:sp>
        </p:grpSp>
      </p:grpSp>
      <p:sp>
        <p:nvSpPr>
          <p:cNvPr id="2" name="角丸四角形 1"/>
          <p:cNvSpPr/>
          <p:nvPr/>
        </p:nvSpPr>
        <p:spPr>
          <a:xfrm>
            <a:off x="261398" y="458670"/>
            <a:ext cx="8801223" cy="6217619"/>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lvl="0">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等を活用した相談体制の充実</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indent="-261938">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55451" y="143635"/>
            <a:ext cx="1590095" cy="453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テキスト ボックス 3"/>
          <p:cNvSpPr txBox="1"/>
          <p:nvPr/>
        </p:nvSpPr>
        <p:spPr>
          <a:xfrm>
            <a:off x="277076" y="1030180"/>
            <a:ext cx="2610288" cy="3064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261938" indent="-261938">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AI</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a:t>
            </a:r>
            <a:r>
              <a:rPr lang="en-US" altLang="ja-JP" sz="14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baseline="30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en-US" altLang="ja-JP" sz="1400" baseline="300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554644" y="1262198"/>
            <a:ext cx="4029747" cy="858918"/>
          </a:xfrm>
          <a:prstGeom prst="rect">
            <a:avLst/>
          </a:prstGeom>
          <a:noFill/>
          <a:ln>
            <a:noFill/>
          </a:ln>
        </p:spPr>
        <p:txBody>
          <a:bodyPr wrap="square" rtlCol="0">
            <a:noAutofit/>
          </a:bodyPr>
          <a:lstStyle/>
          <a:p>
            <a:pPr marL="88900" lvl="0" indent="-88900">
              <a:buFont typeface="Arial" panose="020B0604020202020204" pitchFamily="34" charset="0"/>
              <a:buChar char="•"/>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これまで、コールセンター等で対応していた問い合わせについて、</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チャットボットを活用することにより、</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時間いつでも対応可能となるなど、府民サービスの向上及び業務効率化を実現。</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p:nvSpPr>
        <p:spPr>
          <a:xfrm>
            <a:off x="4631654" y="1030180"/>
            <a:ext cx="1652236" cy="2999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261938" indent="-261938">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SNS</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等相談</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4912617" y="1264863"/>
            <a:ext cx="4069873" cy="404655"/>
          </a:xfrm>
          <a:prstGeom prst="rect">
            <a:avLst/>
          </a:prstGeom>
          <a:noFill/>
          <a:ln>
            <a:noFill/>
          </a:ln>
        </p:spPr>
        <p:txBody>
          <a:bodyPr wrap="square" rtlCol="0">
            <a:noAutofit/>
          </a:bodyPr>
          <a:lstStyle/>
          <a:p>
            <a:pPr marL="88900" lvl="0" indent="-88900">
              <a:buFont typeface="Arial" panose="020B0604020202020204" pitchFamily="34" charset="0"/>
              <a:buChar char="•"/>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を活用することにより相談手法を多様化し、府民の悩みにきめ細やかに対応。</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p:cNvSpPr txBox="1"/>
          <p:nvPr/>
        </p:nvSpPr>
        <p:spPr>
          <a:xfrm>
            <a:off x="386535" y="6669840"/>
            <a:ext cx="7869417" cy="1872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8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あらかじめ作成した質問と回答の中から、自動で回答を選択してやりとりを行う「自動会話プログラム」。</a:t>
            </a:r>
          </a:p>
        </p:txBody>
      </p:sp>
      <p:sp>
        <p:nvSpPr>
          <p:cNvPr id="50" name="角丸四角形 49"/>
          <p:cNvSpPr/>
          <p:nvPr/>
        </p:nvSpPr>
        <p:spPr>
          <a:xfrm>
            <a:off x="4679161" y="950900"/>
            <a:ext cx="4299133" cy="5620190"/>
          </a:xfrm>
          <a:prstGeom prst="roundRect">
            <a:avLst>
              <a:gd name="adj" fmla="val 4098"/>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defRPr/>
            </a:pPr>
            <a:endPar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角丸四角形 47"/>
          <p:cNvSpPr/>
          <p:nvPr/>
        </p:nvSpPr>
        <p:spPr>
          <a:xfrm>
            <a:off x="4845790" y="1853825"/>
            <a:ext cx="1847529" cy="216000"/>
          </a:xfrm>
          <a:prstGeom prst="roundRect">
            <a:avLst/>
          </a:prstGeom>
          <a:solidFill>
            <a:schemeClr val="accent1">
              <a:lumMod val="20000"/>
              <a:lumOff val="80000"/>
            </a:schemeClr>
          </a:solidFill>
          <a:ln w="1270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主な導入事例</a:t>
            </a:r>
            <a:endParaRPr kumimoji="0" lang="en-US" altLang="ja-JP" sz="1100" b="1" kern="0" dirty="0">
              <a:latin typeface="Meiryo UI" panose="020B0604030504040204" pitchFamily="50" charset="-128"/>
              <a:ea typeface="Meiryo UI" panose="020B0604030504040204" pitchFamily="50" charset="-128"/>
            </a:endParaRPr>
          </a:p>
        </p:txBody>
      </p:sp>
      <p:sp>
        <p:nvSpPr>
          <p:cNvPr id="36" name="正方形/長方形 35"/>
          <p:cNvSpPr/>
          <p:nvPr/>
        </p:nvSpPr>
        <p:spPr>
          <a:xfrm>
            <a:off x="8429772" y="646012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14</a:t>
            </a:r>
            <a:endParaRPr lang="ja-JP" altLang="en-US" dirty="0">
              <a:solidFill>
                <a:prstClr val="black"/>
              </a:solidFill>
              <a:latin typeface="Calibri"/>
              <a:ea typeface="ＭＳ Ｐゴシック" panose="020B0600070205080204" pitchFamily="50" charset="-128"/>
            </a:endParaRPr>
          </a:p>
        </p:txBody>
      </p:sp>
      <p:sp>
        <p:nvSpPr>
          <p:cNvPr id="10" name="テキスト ボックス 9"/>
          <p:cNvSpPr txBox="1"/>
          <p:nvPr/>
        </p:nvSpPr>
        <p:spPr>
          <a:xfrm>
            <a:off x="2771800" y="2209467"/>
            <a:ext cx="1621158" cy="1591153"/>
          </a:xfrm>
          <a:prstGeom prst="rect">
            <a:avLst/>
          </a:prstGeom>
          <a:solidFill>
            <a:srgbClr val="FEFAD2"/>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177800" indent="-88900"/>
            <a:endParaRPr lang="en-US" altLang="ja-JP" sz="1000" dirty="0">
              <a:latin typeface="メイリオ" panose="020B0604030504040204" pitchFamily="50" charset="-128"/>
              <a:ea typeface="メイリオ" panose="020B0604030504040204" pitchFamily="50" charset="-128"/>
            </a:endParaRPr>
          </a:p>
          <a:p>
            <a:pPr marL="177800" indent="-88900"/>
            <a:r>
              <a:rPr lang="ja-JP" altLang="en-US" sz="1000" dirty="0">
                <a:latin typeface="メイリオ" panose="020B0604030504040204" pitchFamily="50" charset="-128"/>
                <a:ea typeface="メイリオ" panose="020B0604030504040204" pitchFamily="50" charset="-128"/>
              </a:rPr>
              <a:t>■府民サービスの向上</a:t>
            </a:r>
            <a:endParaRPr lang="en-US" altLang="ja-JP" sz="1000" dirty="0">
              <a:latin typeface="メイリオ" panose="020B0604030504040204" pitchFamily="50" charset="-128"/>
              <a:ea typeface="メイリオ" panose="020B0604030504040204" pitchFamily="50" charset="-128"/>
            </a:endParaRPr>
          </a:p>
          <a:p>
            <a:pPr marL="266700" indent="-88900"/>
            <a:r>
              <a:rPr lang="ja-JP" altLang="en-US" sz="900" dirty="0">
                <a:latin typeface="メイリオ" panose="020B0604030504040204" pitchFamily="50" charset="-128"/>
                <a:ea typeface="メイリオ" panose="020B0604030504040204" pitchFamily="50" charset="-128"/>
              </a:rPr>
              <a:t>⇒</a:t>
            </a:r>
            <a:r>
              <a:rPr lang="ja-JP" altLang="en-US" sz="900" dirty="0">
                <a:latin typeface="Meiryo UI" panose="020B0604030504040204" pitchFamily="50" charset="-128"/>
                <a:ea typeface="Meiryo UI" panose="020B0604030504040204" pitchFamily="50" charset="-128"/>
              </a:rPr>
              <a:t>府民は</a:t>
            </a:r>
            <a:r>
              <a:rPr lang="en-US" altLang="ja-JP" sz="900" dirty="0">
                <a:latin typeface="Meiryo UI" panose="020B0604030504040204" pitchFamily="50" charset="-128"/>
                <a:ea typeface="Meiryo UI" panose="020B0604030504040204" pitchFamily="50" charset="-128"/>
              </a:rPr>
              <a:t>24</a:t>
            </a:r>
            <a:r>
              <a:rPr lang="ja-JP" altLang="en-US" sz="900" dirty="0">
                <a:latin typeface="Meiryo UI" panose="020B0604030504040204" pitchFamily="50" charset="-128"/>
                <a:ea typeface="Meiryo UI" panose="020B0604030504040204" pitchFamily="50" charset="-128"/>
              </a:rPr>
              <a:t>時間いつでも問い合わせが可能</a:t>
            </a:r>
            <a:endParaRPr lang="en-US" altLang="ja-JP" sz="900" dirty="0">
              <a:latin typeface="Meiryo UI" panose="020B0604030504040204" pitchFamily="50" charset="-128"/>
              <a:ea typeface="Meiryo UI" panose="020B0604030504040204" pitchFamily="50" charset="-128"/>
            </a:endParaRPr>
          </a:p>
          <a:p>
            <a:endParaRPr lang="en-US" altLang="ja-JP" sz="900" dirty="0">
              <a:latin typeface="メイリオ" panose="020B0604030504040204" pitchFamily="50" charset="-128"/>
              <a:ea typeface="メイリオ" panose="020B0604030504040204" pitchFamily="50" charset="-128"/>
            </a:endParaRPr>
          </a:p>
          <a:p>
            <a:pPr marL="88900"/>
            <a:r>
              <a:rPr lang="ja-JP" altLang="en-US" sz="1000" dirty="0">
                <a:latin typeface="メイリオ" panose="020B0604030504040204" pitchFamily="50" charset="-128"/>
                <a:ea typeface="メイリオ" panose="020B0604030504040204" pitchFamily="50" charset="-128"/>
              </a:rPr>
              <a:t>■業務の効率化</a:t>
            </a:r>
            <a:r>
              <a:rPr lang="ja-JP" altLang="en-US" sz="900" dirty="0">
                <a:latin typeface="Meiryo UI" panose="020B0604030504040204" pitchFamily="50" charset="-128"/>
                <a:ea typeface="Meiryo UI" panose="020B0604030504040204" pitchFamily="50" charset="-128"/>
              </a:rPr>
              <a:t>　　　　　　　　</a:t>
            </a:r>
            <a:r>
              <a:rPr lang="ja-JP" altLang="en-US" sz="900" b="1" dirty="0">
                <a:latin typeface="Meiryo UI" panose="020B0604030504040204" pitchFamily="50" charset="-128"/>
                <a:ea typeface="Meiryo UI" panose="020B0604030504040204" pitchFamily="50" charset="-128"/>
              </a:rPr>
              <a:t> 　</a:t>
            </a:r>
            <a:endParaRPr lang="en-US" altLang="ja-JP" sz="900" b="1" dirty="0">
              <a:latin typeface="Meiryo UI" panose="020B0604030504040204" pitchFamily="50" charset="-128"/>
              <a:ea typeface="Meiryo UI" panose="020B0604030504040204" pitchFamily="50" charset="-128"/>
            </a:endParaRPr>
          </a:p>
          <a:p>
            <a:pPr marL="266700" indent="-177800"/>
            <a:r>
              <a:rPr lang="ja-JP" altLang="en-US" sz="900" b="1"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窓口への問い合わせが減少し、限られたマンパワーを他の業務に振り分けることが可能　　</a:t>
            </a:r>
            <a:endPar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角丸四角形 50"/>
          <p:cNvSpPr/>
          <p:nvPr/>
        </p:nvSpPr>
        <p:spPr>
          <a:xfrm>
            <a:off x="2771800" y="2078850"/>
            <a:ext cx="1621158" cy="254630"/>
          </a:xfrm>
          <a:prstGeom prst="roundRect">
            <a:avLst/>
          </a:prstGeom>
          <a:solidFill>
            <a:schemeClr val="bg1"/>
          </a:solidFill>
          <a:ln w="19050" cap="flat" cmpd="sng" algn="ctr">
            <a:solidFill>
              <a:schemeClr val="tx2"/>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導入効果</a:t>
            </a:r>
            <a:endParaRPr kumimoji="0" lang="en-US" altLang="ja-JP" sz="1100" b="1" kern="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824419" y="2033845"/>
            <a:ext cx="4194542" cy="4540070"/>
          </a:xfrm>
          <a:prstGeom prst="rect">
            <a:avLst/>
          </a:prstGeom>
          <a:noFill/>
          <a:ln>
            <a:noFill/>
          </a:ln>
        </p:spPr>
        <p:txBody>
          <a:bodyPr wrap="square" rtlCol="0">
            <a:noAutofit/>
          </a:bodyPr>
          <a:lstStyle/>
          <a:p>
            <a:pPr>
              <a:lnSpc>
                <a:spcPct val="150000"/>
              </a:lnSpc>
              <a:defRPr/>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■教育相談</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教育庁 教育センター</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defRPr/>
            </a:pP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85725">
              <a:buFont typeface="Arial" panose="020B0604020202020204" pitchFamily="34" charset="0"/>
              <a:buChar char="•"/>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子どもを対象に、いじめを含むあらゆる悩みや困りごとに関して、</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を活用した相談。</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⇒相談対応件数</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1,162</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R3</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180975">
              <a:defRPr/>
            </a:pPr>
            <a:endParaRPr lang="en-US" altLang="ja-JP" sz="6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■児童虐待防止相談</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福祉部 子ども家庭局 家庭支援課</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00"/>
              </a:lnSpc>
              <a:defRPr/>
            </a:pPr>
            <a:endParaRPr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defRPr/>
            </a:pPr>
            <a:endParaRPr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88900">
              <a:buFont typeface="Arial" panose="020B0604020202020204" pitchFamily="34" charset="0"/>
              <a:buChar char="•"/>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家庭での不安や子育ての悩みなどを気軽に相談してもらい、児童虐待の未然防止・早期発見・早期対応を図るため、府内在住の子ども及び保護者を対象に、大阪市・堺市と共同で</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を活用した相談。</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R5.2</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より国が整備するシステムに移行）</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⇒相談受付件数</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921</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件</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（大阪市・堺市分を除く大阪府管轄のみの件数）</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180975">
              <a:defRPr/>
            </a:pPr>
            <a:endParaRPr lang="en-US" altLang="ja-JP" sz="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■こころの相談</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健康医療部 保健医療室 地域保健課</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00"/>
              </a:lnSpc>
              <a:defRPr/>
            </a:pP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85725">
              <a:buFont typeface="Arial" panose="020B0604020202020204" pitchFamily="34" charset="0"/>
              <a:buChar char="•"/>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若年者の様々な悩みに応じたきめ細やかな支援を行うため、</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を活用した相談。</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⇒相談受付件数</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564</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R3</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180975">
              <a:defRPr/>
            </a:pPr>
            <a:endParaRPr lang="en-US" altLang="ja-JP" sz="500"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85725">
              <a:buFont typeface="Arial" panose="020B0604020202020204" pitchFamily="34" charset="0"/>
              <a:buChar char="•"/>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新型コロナウイルス感染拡大の影響による不安やストレスなどこころの健康に関して、</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を活用した相談。</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⇒相談受付件数</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1,154</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R3</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■依存症相談</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健康医療部 保健医療室 地域保健課</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00"/>
              </a:lnSpc>
              <a:defRPr/>
            </a:pP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85725">
              <a:buFont typeface="Arial" panose="020B0604020202020204" pitchFamily="34" charset="0"/>
              <a:buChar char="•"/>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依存症に関することで悩んでいる方を対象に、</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を活用した相談</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（試行実施）。</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⇒相談対応件数</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158</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R4.7</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180975">
              <a:defRPr/>
            </a:pP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■女性相談</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府民文化部  男女参画・府民協働課</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pPr>
              <a:lnSpc>
                <a:spcPts val="100"/>
              </a:lnSpc>
              <a:defRPr/>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85725">
              <a:buFont typeface="Arial" panose="020B0604020202020204" pitchFamily="34" charset="0"/>
              <a:buChar char="•"/>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様々な悩みを抱える女性に対する相談体制の充実を図るため、チャット相談専用システム（</a:t>
            </a:r>
            <a:r>
              <a:rPr lang="en-US" altLang="ja-JP" sz="900" dirty="0" err="1">
                <a:latin typeface="メイリオ" panose="020B0604030504040204" pitchFamily="50" charset="-128"/>
                <a:ea typeface="メイリオ" panose="020B0604030504040204" pitchFamily="50" charset="-128"/>
                <a:cs typeface="メイリオ" panose="020B0604030504040204" pitchFamily="50" charset="-128"/>
              </a:rPr>
              <a:t>CureTime</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）を活用した相談。</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⇒相談受付件数</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146</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R3</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180975">
              <a:defRPr/>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a:defRPr/>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3" name="直線コネクタ 52"/>
          <p:cNvCxnSpPr/>
          <p:nvPr/>
        </p:nvCxnSpPr>
        <p:spPr bwMode="blackWhite">
          <a:xfrm>
            <a:off x="5045251" y="2970000"/>
            <a:ext cx="2736000" cy="0"/>
          </a:xfrm>
          <a:prstGeom prst="line">
            <a:avLst/>
          </a:prstGeom>
          <a:ln w="34925">
            <a:solidFill>
              <a:schemeClr val="accent1">
                <a:lumMod val="5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blackWhite">
          <a:xfrm>
            <a:off x="5053051" y="3996000"/>
            <a:ext cx="2556000" cy="0"/>
          </a:xfrm>
          <a:prstGeom prst="line">
            <a:avLst/>
          </a:prstGeom>
          <a:ln w="34925">
            <a:solidFill>
              <a:schemeClr val="accent1">
                <a:lumMod val="5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blackWhite">
          <a:xfrm>
            <a:off x="5053051" y="5144400"/>
            <a:ext cx="2484000" cy="0"/>
          </a:xfrm>
          <a:prstGeom prst="line">
            <a:avLst/>
          </a:prstGeom>
          <a:ln w="34925">
            <a:solidFill>
              <a:schemeClr val="accent1">
                <a:lumMod val="5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blackWhite">
          <a:xfrm>
            <a:off x="5053051" y="5940000"/>
            <a:ext cx="2340000" cy="0"/>
          </a:xfrm>
          <a:prstGeom prst="line">
            <a:avLst/>
          </a:prstGeom>
          <a:ln w="34925">
            <a:solidFill>
              <a:schemeClr val="accent1">
                <a:lumMod val="5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blackWhite">
          <a:xfrm>
            <a:off x="5045251" y="2284423"/>
            <a:ext cx="1764000" cy="0"/>
          </a:xfrm>
          <a:prstGeom prst="line">
            <a:avLst/>
          </a:prstGeom>
          <a:ln w="34925">
            <a:solidFill>
              <a:schemeClr val="accent1">
                <a:lumMod val="50000"/>
                <a:alpha val="20000"/>
              </a:schemeClr>
            </a:solidFill>
          </a:ln>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641486" y="3939596"/>
            <a:ext cx="1847529" cy="216000"/>
          </a:xfrm>
          <a:prstGeom prst="roundRect">
            <a:avLst/>
          </a:prstGeom>
          <a:solidFill>
            <a:schemeClr val="accent1">
              <a:lumMod val="20000"/>
              <a:lumOff val="80000"/>
            </a:schemeClr>
          </a:solidFill>
          <a:ln w="1270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主な導入事例</a:t>
            </a:r>
            <a:endParaRPr kumimoji="0" lang="en-US" altLang="ja-JP" sz="1100" b="1" kern="0"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624823" y="4129943"/>
            <a:ext cx="3947177" cy="2179562"/>
          </a:xfrm>
          <a:prstGeom prst="rect">
            <a:avLst/>
          </a:prstGeom>
          <a:noFill/>
          <a:ln>
            <a:noFill/>
          </a:ln>
        </p:spPr>
        <p:txBody>
          <a:bodyPr wrap="square" rtlCol="0">
            <a:noAutofit/>
          </a:bodyPr>
          <a:lstStyle/>
          <a:p>
            <a:pPr marL="261938" indent="-261938">
              <a:lnSpc>
                <a:spcPct val="150000"/>
              </a:lnSpc>
              <a:defRPr/>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■消費生活相談　</a:t>
            </a:r>
            <a:r>
              <a:rPr lang="en-US" altLang="ja-JP" sz="8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a:latin typeface="Meiryo UI" panose="020B0604030504040204" pitchFamily="50" charset="-128"/>
                <a:ea typeface="Meiryo UI" panose="020B0604030504040204" pitchFamily="50" charset="-128"/>
                <a:cs typeface="メイリオ" panose="020B0604030504040204" pitchFamily="50" charset="-128"/>
              </a:rPr>
              <a:t>府民文化部 消費生活センター</a:t>
            </a:r>
            <a:r>
              <a:rPr lang="en-US" altLang="ja-JP" sz="800" dirty="0">
                <a:latin typeface="Meiryo UI" panose="020B0604030504040204" pitchFamily="50" charset="-128"/>
                <a:ea typeface="Meiryo UI" panose="020B0604030504040204" pitchFamily="50" charset="-128"/>
                <a:cs typeface="メイリオ" panose="020B0604030504040204" pitchFamily="50" charset="-128"/>
              </a:rPr>
              <a:t>】</a:t>
            </a:r>
          </a:p>
          <a:p>
            <a:pPr marL="261938" indent="-261938">
              <a:defRPr/>
            </a:pPr>
            <a:endParaRPr lang="en-US" altLang="ja-JP" sz="1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defRPr/>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　・商品やサービスの購入・契約などの消費生活に関するよくある問い合わせ。</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defRPr/>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⇒相談受付件数</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1,602</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件（全体</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9,301</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件）　（</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R3</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年度）</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lnSpc>
                <a:spcPts val="500"/>
              </a:lnSpc>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lnSpc>
                <a:spcPct val="150000"/>
              </a:lnSpc>
              <a:defRPr/>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■自動車税のお問合せ　</a:t>
            </a:r>
            <a:r>
              <a:rPr lang="en-US" altLang="ja-JP" sz="8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a:latin typeface="Meiryo UI" panose="020B0604030504040204" pitchFamily="50" charset="-128"/>
                <a:ea typeface="Meiryo UI" panose="020B0604030504040204" pitchFamily="50" charset="-128"/>
                <a:cs typeface="メイリオ" panose="020B0604030504040204" pitchFamily="50" charset="-128"/>
              </a:rPr>
              <a:t>財務部 税務局 徴税対策課</a:t>
            </a:r>
            <a:r>
              <a:rPr lang="en-US" altLang="ja-JP" sz="800" dirty="0">
                <a:latin typeface="Meiryo UI" panose="020B0604030504040204" pitchFamily="50" charset="-128"/>
                <a:ea typeface="Meiryo UI" panose="020B0604030504040204" pitchFamily="50" charset="-128"/>
                <a:cs typeface="メイリオ" panose="020B0604030504040204" pitchFamily="50" charset="-128"/>
              </a:rPr>
              <a:t>】</a:t>
            </a:r>
          </a:p>
          <a:p>
            <a:pPr marL="261938" indent="-261938">
              <a:defRPr/>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・自動車税に関するよくある問い合わせ。</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　　   　⇒問合せ受付件数</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6,235</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件（</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R4.12</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末時点）</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lnSpc>
                <a:spcPts val="500"/>
              </a:lnSpc>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lnSpc>
                <a:spcPct val="150000"/>
              </a:lnSpc>
              <a:defRPr/>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■私立高校等の学費支援のお問合せ　</a:t>
            </a:r>
            <a:r>
              <a:rPr lang="en-US" altLang="ja-JP" sz="8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800" dirty="0">
                <a:latin typeface="Meiryo UI" panose="020B0604030504040204" pitchFamily="50" charset="-128"/>
                <a:ea typeface="Meiryo UI" panose="020B0604030504040204" pitchFamily="50" charset="-128"/>
                <a:cs typeface="メイリオ" panose="020B0604030504040204" pitchFamily="50" charset="-128"/>
              </a:rPr>
              <a:t>教育庁 私学課</a:t>
            </a:r>
            <a:r>
              <a:rPr lang="en-US" altLang="ja-JP" sz="800" dirty="0">
                <a:latin typeface="Meiryo UI" panose="020B0604030504040204" pitchFamily="50" charset="-128"/>
                <a:ea typeface="Meiryo UI" panose="020B0604030504040204" pitchFamily="50" charset="-128"/>
                <a:cs typeface="メイリオ" panose="020B0604030504040204" pitchFamily="50" charset="-128"/>
              </a:rPr>
              <a:t>】</a:t>
            </a:r>
          </a:p>
          <a:p>
            <a:pPr marL="261938" indent="-261938">
              <a:defRPr/>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・私立高校生等に対する授業料等の支援に関する問い合わせ。</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　　　   ⇒問合せ受付件数</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3,226</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件（</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R4.12</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末時点）</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defRPr/>
            </a:pP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pPr marL="261938" indent="-261938">
              <a:defRPr/>
            </a:pPr>
            <a:r>
              <a:rPr lang="ja-JP" altLang="en-US" sz="9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「自動車税のお問合せ」、「私立高校等の学費支援のお問合せ」については、府民お問合せセンター運営業務（府民文化部府政情報室広報広聴課）において実施。</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45" name="直線コネクタ 44"/>
          <p:cNvCxnSpPr/>
          <p:nvPr/>
        </p:nvCxnSpPr>
        <p:spPr bwMode="blackWhite">
          <a:xfrm>
            <a:off x="844236" y="4397117"/>
            <a:ext cx="2232000" cy="0"/>
          </a:xfrm>
          <a:prstGeom prst="line">
            <a:avLst/>
          </a:prstGeom>
          <a:ln w="34925">
            <a:solidFill>
              <a:schemeClr val="accent1">
                <a:lumMod val="5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bwMode="blackWhite">
          <a:xfrm>
            <a:off x="828000" y="5022000"/>
            <a:ext cx="2520000" cy="0"/>
          </a:xfrm>
          <a:prstGeom prst="line">
            <a:avLst/>
          </a:prstGeom>
          <a:ln w="34925">
            <a:solidFill>
              <a:schemeClr val="accent1">
                <a:lumMod val="5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bwMode="blackWhite">
          <a:xfrm>
            <a:off x="844236" y="5634245"/>
            <a:ext cx="2772000" cy="0"/>
          </a:xfrm>
          <a:prstGeom prst="line">
            <a:avLst/>
          </a:prstGeom>
          <a:ln w="34925">
            <a:solidFill>
              <a:schemeClr val="accent1">
                <a:lumMod val="50000"/>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211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228912" y="593684"/>
            <a:ext cx="8821395" cy="592278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RPA</a:t>
            </a:r>
            <a:r>
              <a:rPr lang="en-US" altLang="ja-JP" sz="16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を活用した業務の効率化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indent="-261938">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indent="-261938">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indent="-261938">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15"/>
          <p:cNvSpPr>
            <a:spLocks noChangeArrowheads="1"/>
          </p:cNvSpPr>
          <p:nvPr/>
        </p:nvSpPr>
        <p:spPr bwMode="auto">
          <a:xfrm>
            <a:off x="152402" y="196334"/>
            <a:ext cx="1690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63" name="正方形/長方形 62"/>
          <p:cNvSpPr/>
          <p:nvPr/>
        </p:nvSpPr>
        <p:spPr>
          <a:xfrm>
            <a:off x="153762" y="123693"/>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 name="角丸四角形 5"/>
          <p:cNvSpPr/>
          <p:nvPr/>
        </p:nvSpPr>
        <p:spPr>
          <a:xfrm>
            <a:off x="506389" y="1050887"/>
            <a:ext cx="4156030" cy="5303438"/>
          </a:xfrm>
          <a:prstGeom prst="roundRect">
            <a:avLst>
              <a:gd name="adj" fmla="val 4098"/>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defRPr/>
            </a:pPr>
            <a:endPar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角丸四角形 103"/>
          <p:cNvSpPr/>
          <p:nvPr/>
        </p:nvSpPr>
        <p:spPr>
          <a:xfrm>
            <a:off x="4854007" y="1066801"/>
            <a:ext cx="3993236" cy="5287524"/>
          </a:xfrm>
          <a:prstGeom prst="roundRect">
            <a:avLst>
              <a:gd name="adj" fmla="val 3182"/>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defRPr/>
            </a:pPr>
            <a:endPar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テキスト ボックス 104"/>
          <p:cNvSpPr txBox="1"/>
          <p:nvPr/>
        </p:nvSpPr>
        <p:spPr>
          <a:xfrm>
            <a:off x="5035062" y="1313765"/>
            <a:ext cx="3602549" cy="451749"/>
          </a:xfrm>
          <a:prstGeom prst="rect">
            <a:avLst/>
          </a:prstGeom>
          <a:noFill/>
          <a:ln>
            <a:noFill/>
          </a:ln>
        </p:spPr>
        <p:txBody>
          <a:bodyPr wrap="square" rtlCol="0">
            <a:noAutofit/>
          </a:bodyPr>
          <a:lstStyle/>
          <a:p>
            <a:pPr>
              <a:lnSpc>
                <a:spcPts val="300"/>
              </a:lnSpc>
              <a:defRPr/>
            </a:pP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buFont typeface="Arial" panose="020B0604020202020204" pitchFamily="34" charset="0"/>
              <a:buChar char="•"/>
              <a:defRP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府職員がパソコン上で行っている単純な繰り返し作業を</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RPA</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により自動化し、業務を効率化。</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テキスト ボックス 105"/>
          <p:cNvSpPr txBox="1"/>
          <p:nvPr/>
        </p:nvSpPr>
        <p:spPr>
          <a:xfrm>
            <a:off x="5101530" y="4757102"/>
            <a:ext cx="1654542" cy="877143"/>
          </a:xfrm>
          <a:prstGeom prst="rect">
            <a:avLst/>
          </a:prstGeom>
          <a:noFill/>
          <a:ln>
            <a:noFill/>
          </a:ln>
        </p:spPr>
        <p:txBody>
          <a:bodyPr wrap="square" rtlCol="0">
            <a:noAutofit/>
          </a:bodyPr>
          <a:lstStyle/>
          <a:p>
            <a:pPr>
              <a:defRPr/>
            </a:pP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（適している業務）</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・電子化済み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・定常的に発生する業務</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・判断基準が明確</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・承認行為がない</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07" name="表 106"/>
          <p:cNvGraphicFramePr>
            <a:graphicFrameLocks noGrp="1"/>
          </p:cNvGraphicFramePr>
          <p:nvPr>
            <p:extLst>
              <p:ext uri="{D42A27DB-BD31-4B8C-83A1-F6EECF244321}">
                <p14:modId xmlns:p14="http://schemas.microsoft.com/office/powerpoint/2010/main" val="3746215381"/>
              </p:ext>
            </p:extLst>
          </p:nvPr>
        </p:nvGraphicFramePr>
        <p:xfrm>
          <a:off x="5116810" y="2100153"/>
          <a:ext cx="3580088" cy="2520392"/>
        </p:xfrm>
        <a:graphic>
          <a:graphicData uri="http://schemas.openxmlformats.org/drawingml/2006/table">
            <a:tbl>
              <a:tblPr firstRow="1" bandRow="1">
                <a:tableStyleId>{5C22544A-7EE6-4342-B048-85BDC9FD1C3A}</a:tableStyleId>
              </a:tblPr>
              <a:tblGrid>
                <a:gridCol w="1064579">
                  <a:extLst>
                    <a:ext uri="{9D8B030D-6E8A-4147-A177-3AD203B41FA5}">
                      <a16:colId xmlns:a16="http://schemas.microsoft.com/office/drawing/2014/main" val="1638670621"/>
                    </a:ext>
                  </a:extLst>
                </a:gridCol>
                <a:gridCol w="2515509">
                  <a:extLst>
                    <a:ext uri="{9D8B030D-6E8A-4147-A177-3AD203B41FA5}">
                      <a16:colId xmlns:a16="http://schemas.microsoft.com/office/drawing/2014/main" val="696297022"/>
                    </a:ext>
                  </a:extLst>
                </a:gridCol>
              </a:tblGrid>
              <a:tr h="195049">
                <a:tc>
                  <a:txBody>
                    <a:bodyPr/>
                    <a:lstStyle/>
                    <a:p>
                      <a:pPr algn="ctr"/>
                      <a:r>
                        <a:rPr kumimoji="1" lang="ja-JP" altLang="en-US" sz="700" dirty="0">
                          <a:solidFill>
                            <a:schemeClr val="bg1"/>
                          </a:solidFill>
                          <a:latin typeface="メイリオ" panose="020B0604030504040204" pitchFamily="50" charset="-128"/>
                          <a:ea typeface="メイリオ" panose="020B0604030504040204" pitchFamily="50" charset="-128"/>
                        </a:rPr>
                        <a:t>業務名</a:t>
                      </a:r>
                    </a:p>
                  </a:txBody>
                  <a:tcPr/>
                </a:tc>
                <a:tc>
                  <a:txBody>
                    <a:bodyPr/>
                    <a:lstStyle/>
                    <a:p>
                      <a:pPr algn="ctr"/>
                      <a:r>
                        <a:rPr kumimoji="1" lang="ja-JP" altLang="en-US" sz="700" dirty="0">
                          <a:solidFill>
                            <a:schemeClr val="bg1"/>
                          </a:solidFill>
                          <a:latin typeface="メイリオ" panose="020B0604030504040204" pitchFamily="50" charset="-128"/>
                          <a:ea typeface="メイリオ" panose="020B0604030504040204" pitchFamily="50" charset="-128"/>
                        </a:rPr>
                        <a:t>業務内容</a:t>
                      </a:r>
                    </a:p>
                  </a:txBody>
                  <a:tcPr/>
                </a:tc>
                <a:extLst>
                  <a:ext uri="{0D108BD9-81ED-4DB2-BD59-A6C34878D82A}">
                    <a16:rowId xmlns:a16="http://schemas.microsoft.com/office/drawing/2014/main" val="3383648032"/>
                  </a:ext>
                </a:extLst>
              </a:tr>
              <a:tr h="1950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時間外集計報告業務　　　　　　 </a:t>
                      </a:r>
                      <a:endParaRPr kumimoji="1" lang="ja-JP" altLang="en-US" sz="700" b="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システムから各職員の残業時間を抽出し、</a:t>
                      </a:r>
                      <a:r>
                        <a:rPr kumimoji="1" lang="en-US" altLang="ja-JP" sz="700" dirty="0">
                          <a:solidFill>
                            <a:schemeClr val="tx1"/>
                          </a:solidFill>
                          <a:latin typeface="メイリオ" panose="020B0604030504040204" pitchFamily="50" charset="-128"/>
                          <a:ea typeface="メイリオ" panose="020B0604030504040204" pitchFamily="50" charset="-128"/>
                        </a:rPr>
                        <a:t>Excel</a:t>
                      </a:r>
                      <a:r>
                        <a:rPr kumimoji="1" lang="ja-JP" altLang="en-US" sz="700" dirty="0">
                          <a:solidFill>
                            <a:schemeClr val="tx1"/>
                          </a:solidFill>
                          <a:latin typeface="メイリオ" panose="020B0604030504040204" pitchFamily="50" charset="-128"/>
                          <a:ea typeface="メイリオ" panose="020B0604030504040204" pitchFamily="50" charset="-128"/>
                        </a:rPr>
                        <a:t>で集計</a:t>
                      </a:r>
                    </a:p>
                  </a:txBody>
                  <a:tcPr anchor="ctr"/>
                </a:tc>
                <a:extLst>
                  <a:ext uri="{0D108BD9-81ED-4DB2-BD59-A6C34878D82A}">
                    <a16:rowId xmlns:a16="http://schemas.microsoft.com/office/drawing/2014/main" val="812519125"/>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rPr>
                        <a:t>予防接種実施状況照会業務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厚生労働省の予防接種実施状況調査における市町村の回答を集計する業務</a:t>
                      </a:r>
                    </a:p>
                  </a:txBody>
                  <a:tcPr anchor="ctr"/>
                </a:tc>
                <a:extLst>
                  <a:ext uri="{0D108BD9-81ED-4DB2-BD59-A6C34878D82A}">
                    <a16:rowId xmlns:a16="http://schemas.microsoft.com/office/drawing/2014/main" val="3693022547"/>
                  </a:ext>
                </a:extLst>
              </a:tr>
              <a:tr h="300076">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決算統計に係る業務</a:t>
                      </a:r>
                      <a:endParaRPr kumimoji="1" lang="ja-JP" altLang="en-US" sz="700" strike="sngStrike" dirty="0">
                        <a:solidFill>
                          <a:srgbClr val="FF0000"/>
                        </a:solidFill>
                        <a:latin typeface="メイリオ" panose="020B0604030504040204" pitchFamily="50" charset="-128"/>
                        <a:ea typeface="メイリオ" panose="020B0604030504040204" pitchFamily="50" charset="-128"/>
                      </a:endParaRPr>
                    </a:p>
                  </a:txBody>
                  <a:tcPr anchor="ctr"/>
                </a:tc>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決算統計に係る提出書類の根拠資料（データ）の作成</a:t>
                      </a:r>
                    </a:p>
                  </a:txBody>
                  <a:tcPr anchor="ctr"/>
                </a:tc>
                <a:extLst>
                  <a:ext uri="{0D108BD9-81ED-4DB2-BD59-A6C34878D82A}">
                    <a16:rowId xmlns:a16="http://schemas.microsoft.com/office/drawing/2014/main" val="2234769576"/>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通勤経路検索</a:t>
                      </a:r>
                      <a:endParaRPr lang="en-US" altLang="ja-JP"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r>
                        <a:rPr kumimoji="1" lang="ja-JP" altLang="en-US" sz="700" strike="noStrike" dirty="0">
                          <a:solidFill>
                            <a:schemeClr val="tx1"/>
                          </a:solidFill>
                          <a:latin typeface="メイリオ" panose="020B0604030504040204" pitchFamily="50" charset="-128"/>
                          <a:ea typeface="メイリオ" panose="020B0604030504040204" pitchFamily="50" charset="-128"/>
                        </a:rPr>
                        <a:t>人事異動対象者について、異動先検討のための各拠点との通勤時間調査の自動化</a:t>
                      </a:r>
                    </a:p>
                  </a:txBody>
                  <a:tcPr anchor="ctr"/>
                </a:tc>
                <a:extLst>
                  <a:ext uri="{0D108BD9-81ED-4DB2-BD59-A6C34878D82A}">
                    <a16:rowId xmlns:a16="http://schemas.microsoft.com/office/drawing/2014/main" val="229992362"/>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rPr>
                        <a:t>派遣調整業務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職員を派遣している団体へ通知するファイル、メール作成を自動化</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856650560"/>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照会集計業務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市町村や外部団体等からの照会結果の</a:t>
                      </a:r>
                      <a:r>
                        <a:rPr kumimoji="1" lang="en-US" altLang="ja-JP" sz="700" strike="noStrike" dirty="0">
                          <a:solidFill>
                            <a:schemeClr val="tx1"/>
                          </a:solidFill>
                          <a:latin typeface="メイリオ" panose="020B0604030504040204" pitchFamily="50" charset="-128"/>
                          <a:ea typeface="メイリオ" panose="020B0604030504040204" pitchFamily="50" charset="-128"/>
                        </a:rPr>
                        <a:t>Excel</a:t>
                      </a:r>
                      <a:r>
                        <a:rPr kumimoji="1" lang="ja-JP" altLang="en-US" sz="700" strike="noStrike" dirty="0">
                          <a:solidFill>
                            <a:schemeClr val="tx1"/>
                          </a:solidFill>
                          <a:latin typeface="メイリオ" panose="020B0604030504040204" pitchFamily="50" charset="-128"/>
                          <a:ea typeface="メイリオ" panose="020B0604030504040204" pitchFamily="50" charset="-128"/>
                        </a:rPr>
                        <a:t>集計作業を自動化</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672143638"/>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メール一括作成業務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市町村や外部団体等へ送付するメール作成業務を自動化</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432359474"/>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rPr>
                        <a:t>特殊車両通行許可申請業務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行政文書管理システムでの起案、公印申請、施行の作業を自動化</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732804451"/>
                  </a:ext>
                </a:extLst>
              </a:tr>
            </a:tbl>
          </a:graphicData>
        </a:graphic>
      </p:graphicFrame>
      <p:sp>
        <p:nvSpPr>
          <p:cNvPr id="108" name="テキスト ボックス 107"/>
          <p:cNvSpPr txBox="1"/>
          <p:nvPr/>
        </p:nvSpPr>
        <p:spPr>
          <a:xfrm>
            <a:off x="6589864" y="4757102"/>
            <a:ext cx="2071542" cy="763127"/>
          </a:xfrm>
          <a:prstGeom prst="rect">
            <a:avLst/>
          </a:prstGeom>
          <a:noFill/>
          <a:ln>
            <a:noFill/>
          </a:ln>
        </p:spPr>
        <p:txBody>
          <a:bodyPr wrap="square" rtlCol="0">
            <a:noAutofit/>
          </a:bodyPr>
          <a:lstStyle/>
          <a:p>
            <a:pPr>
              <a:defRPr/>
            </a:pP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a:t>
            </a:r>
          </a:p>
          <a:p>
            <a:pPr>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・作業時間の削減　　</a:t>
            </a:r>
          </a:p>
          <a:p>
            <a:pPr>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・人為的ミスの防止　　</a:t>
            </a:r>
          </a:p>
          <a:p>
            <a:pPr>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・人事異動時等の引継ぎの円滑化</a:t>
            </a:r>
          </a:p>
        </p:txBody>
      </p:sp>
      <p:sp>
        <p:nvSpPr>
          <p:cNvPr id="65" name="正方形/長方形 64"/>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15</a:t>
            </a:r>
          </a:p>
        </p:txBody>
      </p:sp>
      <p:sp>
        <p:nvSpPr>
          <p:cNvPr id="110" name="テキスト ボックス 109"/>
          <p:cNvSpPr txBox="1"/>
          <p:nvPr/>
        </p:nvSpPr>
        <p:spPr>
          <a:xfrm>
            <a:off x="4835997" y="1113615"/>
            <a:ext cx="4239403" cy="187969"/>
          </a:xfrm>
          <a:prstGeom prst="rect">
            <a:avLst/>
          </a:prstGeom>
          <a:noFill/>
          <a:ln>
            <a:noFill/>
          </a:ln>
        </p:spPr>
        <p:txBody>
          <a:bodyPr wrap="square" rtlCol="0">
            <a:noAutofit/>
          </a:bodyPr>
          <a:lstStyle/>
          <a:p>
            <a:pPr marL="261938" indent="-261938">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《RPA</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を活用した庁内業務の効率化</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9" name="テキスト ボックス 58"/>
          <p:cNvSpPr txBox="1"/>
          <p:nvPr/>
        </p:nvSpPr>
        <p:spPr>
          <a:xfrm>
            <a:off x="401722" y="6519011"/>
            <a:ext cx="8203650" cy="375374"/>
          </a:xfrm>
          <a:prstGeom prst="rect">
            <a:avLst/>
          </a:prstGeom>
          <a:noFill/>
          <a:ln>
            <a:noFill/>
          </a:ln>
        </p:spPr>
        <p:txBody>
          <a:bodyPr wrap="none" rtlCol="0">
            <a:noAutofit/>
          </a:bodyPr>
          <a:lstStyle/>
          <a:p>
            <a:pPr>
              <a:defRPr/>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Robotic Process Automation</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a:t>
            </a:r>
          </a:p>
          <a:p>
            <a:pPr>
              <a:defRPr/>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パソコン操作を自動化することができる。（再掲）</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p:nvPr/>
        </p:nvGrpSpPr>
        <p:grpSpPr>
          <a:xfrm>
            <a:off x="720354" y="3580129"/>
            <a:ext cx="3886189" cy="1874096"/>
            <a:chOff x="720354" y="3208920"/>
            <a:chExt cx="3886189" cy="1874096"/>
          </a:xfrm>
        </p:grpSpPr>
        <p:grpSp>
          <p:nvGrpSpPr>
            <p:cNvPr id="7" name="グループ化 6"/>
            <p:cNvGrpSpPr/>
            <p:nvPr/>
          </p:nvGrpSpPr>
          <p:grpSpPr>
            <a:xfrm>
              <a:off x="720354" y="3208920"/>
              <a:ext cx="3886189" cy="1797468"/>
              <a:chOff x="608545" y="4547243"/>
              <a:chExt cx="3886189" cy="1797468"/>
            </a:xfrm>
          </p:grpSpPr>
          <p:grpSp>
            <p:nvGrpSpPr>
              <p:cNvPr id="70" name="グループ化 69"/>
              <p:cNvGrpSpPr/>
              <p:nvPr/>
            </p:nvGrpSpPr>
            <p:grpSpPr>
              <a:xfrm>
                <a:off x="664025" y="4741580"/>
                <a:ext cx="3830709" cy="1603131"/>
                <a:chOff x="3296813" y="2528119"/>
                <a:chExt cx="3799348" cy="1541817"/>
              </a:xfrm>
            </p:grpSpPr>
            <p:grpSp>
              <p:nvGrpSpPr>
                <p:cNvPr id="83" name="グループ化 82"/>
                <p:cNvGrpSpPr/>
                <p:nvPr/>
              </p:nvGrpSpPr>
              <p:grpSpPr>
                <a:xfrm>
                  <a:off x="3296813" y="2547753"/>
                  <a:ext cx="3799348" cy="1164453"/>
                  <a:chOff x="3008781" y="2562284"/>
                  <a:chExt cx="4022839" cy="1164453"/>
                </a:xfrm>
              </p:grpSpPr>
              <p:pic>
                <p:nvPicPr>
                  <p:cNvPr id="84" name="図 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8867" y="2668075"/>
                    <a:ext cx="575012" cy="325207"/>
                  </a:xfrm>
                  <a:prstGeom prst="rect">
                    <a:avLst/>
                  </a:prstGeom>
                </p:spPr>
              </p:pic>
              <p:pic>
                <p:nvPicPr>
                  <p:cNvPr id="85" name="図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942" y="2686518"/>
                    <a:ext cx="810002" cy="810000"/>
                  </a:xfrm>
                  <a:prstGeom prst="rect">
                    <a:avLst/>
                  </a:prstGeom>
                </p:spPr>
              </p:pic>
              <p:pic>
                <p:nvPicPr>
                  <p:cNvPr id="86" name="図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85775" y="3467537"/>
                    <a:ext cx="238256" cy="259200"/>
                  </a:xfrm>
                  <a:prstGeom prst="rect">
                    <a:avLst/>
                  </a:prstGeom>
                </p:spPr>
              </p:pic>
              <p:pic>
                <p:nvPicPr>
                  <p:cNvPr id="87" name="図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51275" y="3133362"/>
                    <a:ext cx="238256" cy="259200"/>
                  </a:xfrm>
                  <a:prstGeom prst="rect">
                    <a:avLst/>
                  </a:prstGeom>
                </p:spPr>
              </p:pic>
              <p:pic>
                <p:nvPicPr>
                  <p:cNvPr id="88" name="図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212" y="3090695"/>
                    <a:ext cx="291600" cy="388800"/>
                  </a:xfrm>
                  <a:prstGeom prst="rect">
                    <a:avLst/>
                  </a:prstGeom>
                </p:spPr>
              </p:pic>
              <p:grpSp>
                <p:nvGrpSpPr>
                  <p:cNvPr id="89" name="グループ化 88"/>
                  <p:cNvGrpSpPr>
                    <a:grpSpLocks noChangeAspect="1"/>
                  </p:cNvGrpSpPr>
                  <p:nvPr/>
                </p:nvGrpSpPr>
                <p:grpSpPr>
                  <a:xfrm>
                    <a:off x="5204226" y="3023338"/>
                    <a:ext cx="461653" cy="574479"/>
                    <a:chOff x="0" y="-626427"/>
                    <a:chExt cx="949902" cy="1182055"/>
                  </a:xfrm>
                </p:grpSpPr>
                <p:pic>
                  <p:nvPicPr>
                    <p:cNvPr id="100" name="図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6427"/>
                      <a:ext cx="949902" cy="1182055"/>
                    </a:xfrm>
                    <a:prstGeom prst="rect">
                      <a:avLst/>
                    </a:prstGeom>
                  </p:spPr>
                </p:pic>
                <p:sp>
                  <p:nvSpPr>
                    <p:cNvPr id="101" name="爆発 1 100"/>
                    <p:cNvSpPr/>
                    <p:nvPr/>
                  </p:nvSpPr>
                  <p:spPr>
                    <a:xfrm>
                      <a:off x="567171" y="-497408"/>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sz="1050">
                        <a:solidFill>
                          <a:prstClr val="black"/>
                        </a:solidFill>
                        <a:latin typeface="Calibri"/>
                        <a:ea typeface="ＭＳ Ｐゴシック" panose="020B0600070205080204" pitchFamily="50" charset="-128"/>
                      </a:endParaRPr>
                    </a:p>
                  </p:txBody>
                </p:sp>
                <p:sp>
                  <p:nvSpPr>
                    <p:cNvPr id="102" name="爆発 1 101"/>
                    <p:cNvSpPr/>
                    <p:nvPr/>
                  </p:nvSpPr>
                  <p:spPr>
                    <a:xfrm>
                      <a:off x="433819" y="83617"/>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sz="1050">
                        <a:solidFill>
                          <a:prstClr val="black"/>
                        </a:solidFill>
                        <a:latin typeface="Calibri"/>
                        <a:ea typeface="ＭＳ Ｐゴシック" panose="020B0600070205080204" pitchFamily="50" charset="-128"/>
                      </a:endParaRPr>
                    </a:p>
                  </p:txBody>
                </p:sp>
                <p:sp>
                  <p:nvSpPr>
                    <p:cNvPr id="103" name="爆発 1 102"/>
                    <p:cNvSpPr/>
                    <p:nvPr/>
                  </p:nvSpPr>
                  <p:spPr>
                    <a:xfrm>
                      <a:off x="233795" y="-316432"/>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sz="1050">
                        <a:solidFill>
                          <a:prstClr val="black"/>
                        </a:solidFill>
                        <a:latin typeface="Calibri"/>
                        <a:ea typeface="ＭＳ Ｐゴシック" panose="020B0600070205080204" pitchFamily="50" charset="-128"/>
                      </a:endParaRPr>
                    </a:p>
                  </p:txBody>
                </p:sp>
              </p:grpSp>
              <p:pic>
                <p:nvPicPr>
                  <p:cNvPr id="90" name="図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348" y="3154035"/>
                    <a:ext cx="518400" cy="387761"/>
                  </a:xfrm>
                  <a:prstGeom prst="rect">
                    <a:avLst/>
                  </a:prstGeom>
                </p:spPr>
              </p:pic>
              <p:sp>
                <p:nvSpPr>
                  <p:cNvPr id="91" name="ホームベース 90"/>
                  <p:cNvSpPr/>
                  <p:nvPr/>
                </p:nvSpPr>
                <p:spPr>
                  <a:xfrm>
                    <a:off x="4434541" y="3084968"/>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b="1" dirty="0">
                      <a:solidFill>
                        <a:prstClr val="white"/>
                      </a:solidFill>
                      <a:latin typeface="Calibri"/>
                      <a:ea typeface="ＭＳ Ｐゴシック" panose="020B0600070205080204" pitchFamily="50" charset="-128"/>
                    </a:endParaRPr>
                  </a:p>
                </p:txBody>
              </p:sp>
              <p:sp>
                <p:nvSpPr>
                  <p:cNvPr id="92" name="ホームベース 91"/>
                  <p:cNvSpPr/>
                  <p:nvPr/>
                </p:nvSpPr>
                <p:spPr>
                  <a:xfrm>
                    <a:off x="5055439" y="3083769"/>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b="1" dirty="0">
                      <a:solidFill>
                        <a:prstClr val="white"/>
                      </a:solidFill>
                      <a:latin typeface="Calibri"/>
                      <a:ea typeface="ＭＳ Ｐゴシック" panose="020B0600070205080204" pitchFamily="50" charset="-128"/>
                    </a:endParaRPr>
                  </a:p>
                </p:txBody>
              </p:sp>
              <p:pic>
                <p:nvPicPr>
                  <p:cNvPr id="93" name="図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045" y="2955010"/>
                    <a:ext cx="545575" cy="680400"/>
                  </a:xfrm>
                  <a:prstGeom prst="rect">
                    <a:avLst/>
                  </a:prstGeom>
                </p:spPr>
              </p:pic>
              <p:sp>
                <p:nvSpPr>
                  <p:cNvPr id="94" name="ホームベース 93"/>
                  <p:cNvSpPr/>
                  <p:nvPr/>
                </p:nvSpPr>
                <p:spPr>
                  <a:xfrm>
                    <a:off x="6362090" y="3094583"/>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b="1" dirty="0">
                      <a:solidFill>
                        <a:prstClr val="white"/>
                      </a:solidFill>
                      <a:latin typeface="Calibri"/>
                      <a:ea typeface="ＭＳ Ｐゴシック" panose="020B0600070205080204" pitchFamily="50" charset="-128"/>
                    </a:endParaRPr>
                  </a:p>
                </p:txBody>
              </p:sp>
              <p:pic>
                <p:nvPicPr>
                  <p:cNvPr id="95" name="図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713" y="3106033"/>
                    <a:ext cx="518400" cy="387761"/>
                  </a:xfrm>
                  <a:prstGeom prst="rect">
                    <a:avLst/>
                  </a:prstGeom>
                </p:spPr>
              </p:pic>
              <p:sp>
                <p:nvSpPr>
                  <p:cNvPr id="96" name="雲形吹き出し 95"/>
                  <p:cNvSpPr/>
                  <p:nvPr/>
                </p:nvSpPr>
                <p:spPr>
                  <a:xfrm>
                    <a:off x="4046622" y="2562284"/>
                    <a:ext cx="935703" cy="511637"/>
                  </a:xfrm>
                  <a:prstGeom prst="cloudCallout">
                    <a:avLst>
                      <a:gd name="adj1" fmla="val 25473"/>
                      <a:gd name="adj2" fmla="val 79962"/>
                    </a:avLst>
                  </a:prstGeom>
                  <a:noFill/>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en-US" altLang="ja-JP" sz="1050" dirty="0">
                      <a:solidFill>
                        <a:sysClr val="windowText" lastClr="000000"/>
                      </a:solidFill>
                      <a:latin typeface="Calibri"/>
                      <a:ea typeface="ＭＳ Ｐゴシック" panose="020B0600070205080204" pitchFamily="50" charset="-128"/>
                    </a:endParaRPr>
                  </a:p>
                  <a:p>
                    <a:pPr>
                      <a:defRPr/>
                    </a:pPr>
                    <a:endParaRPr lang="en-US" altLang="ja-JP" sz="1050" dirty="0">
                      <a:solidFill>
                        <a:sysClr val="windowText" lastClr="000000"/>
                      </a:solidFill>
                      <a:latin typeface="Calibri"/>
                      <a:ea typeface="ＭＳ Ｐゴシック" panose="020B0600070205080204" pitchFamily="50" charset="-128"/>
                    </a:endParaRPr>
                  </a:p>
                  <a:p>
                    <a:pPr>
                      <a:defRPr/>
                    </a:pPr>
                    <a:endParaRPr lang="en-US" altLang="ja-JP" sz="1050" dirty="0">
                      <a:solidFill>
                        <a:sysClr val="windowText" lastClr="000000"/>
                      </a:solidFill>
                      <a:latin typeface="Calibri"/>
                      <a:ea typeface="ＭＳ Ｐゴシック" panose="020B0600070205080204" pitchFamily="50" charset="-128"/>
                    </a:endParaRPr>
                  </a:p>
                  <a:p>
                    <a:pPr>
                      <a:defRPr/>
                    </a:pPr>
                    <a:endParaRPr lang="en-US" altLang="ja-JP" sz="1050" dirty="0">
                      <a:solidFill>
                        <a:sysClr val="windowText" lastClr="000000"/>
                      </a:solidFill>
                      <a:latin typeface="Calibri"/>
                      <a:ea typeface="ＭＳ Ｐゴシック" panose="020B0600070205080204" pitchFamily="50" charset="-128"/>
                    </a:endParaRPr>
                  </a:p>
                  <a:p>
                    <a:pPr>
                      <a:defRPr/>
                    </a:pPr>
                    <a:endParaRPr lang="en-US" altLang="ja-JP" sz="1050" dirty="0">
                      <a:solidFill>
                        <a:sysClr val="windowText" lastClr="000000"/>
                      </a:solidFill>
                      <a:latin typeface="Calibri"/>
                      <a:ea typeface="ＭＳ Ｐゴシック" panose="020B0600070205080204" pitchFamily="50" charset="-128"/>
                    </a:endParaRPr>
                  </a:p>
                  <a:p>
                    <a:pPr>
                      <a:defRPr/>
                    </a:pPr>
                    <a:endParaRPr lang="en-US" altLang="ja-JP" sz="1050" dirty="0">
                      <a:solidFill>
                        <a:sysClr val="windowText" lastClr="000000"/>
                      </a:solidFill>
                      <a:latin typeface="Calibri"/>
                      <a:ea typeface="ＭＳ Ｐゴシック" panose="020B0600070205080204" pitchFamily="50" charset="-128"/>
                    </a:endParaRPr>
                  </a:p>
                </p:txBody>
              </p:sp>
              <p:sp>
                <p:nvSpPr>
                  <p:cNvPr id="97" name="テキスト ボックス 10"/>
                  <p:cNvSpPr txBox="1"/>
                  <p:nvPr/>
                </p:nvSpPr>
                <p:spPr>
                  <a:xfrm>
                    <a:off x="4270355" y="2664139"/>
                    <a:ext cx="522922" cy="249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b="1">
                        <a:solidFill>
                          <a:prstClr val="black"/>
                        </a:solidFill>
                        <a:latin typeface="Calibri"/>
                        <a:ea typeface="ＭＳ Ｐゴシック" panose="020B0600070205080204" pitchFamily="50" charset="-128"/>
                      </a:rPr>
                      <a:t>ＡＩ</a:t>
                    </a:r>
                  </a:p>
                </p:txBody>
              </p:sp>
              <p:sp>
                <p:nvSpPr>
                  <p:cNvPr id="98" name="ホームベース 97"/>
                  <p:cNvSpPr/>
                  <p:nvPr/>
                </p:nvSpPr>
                <p:spPr>
                  <a:xfrm>
                    <a:off x="5716904" y="3094583"/>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b="1" dirty="0">
                      <a:solidFill>
                        <a:prstClr val="white"/>
                      </a:solidFill>
                      <a:latin typeface="Calibri"/>
                      <a:ea typeface="ＭＳ Ｐゴシック" panose="020B0600070205080204" pitchFamily="50" charset="-128"/>
                    </a:endParaRPr>
                  </a:p>
                </p:txBody>
              </p:sp>
              <p:pic>
                <p:nvPicPr>
                  <p:cNvPr id="99" name="図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781" y="3039521"/>
                    <a:ext cx="238256" cy="259200"/>
                  </a:xfrm>
                  <a:prstGeom prst="rect">
                    <a:avLst/>
                  </a:prstGeom>
                </p:spPr>
              </p:pic>
            </p:grpSp>
            <p:sp>
              <p:nvSpPr>
                <p:cNvPr id="82" name="テキスト ボックス 81"/>
                <p:cNvSpPr txBox="1"/>
                <p:nvPr/>
              </p:nvSpPr>
              <p:spPr>
                <a:xfrm>
                  <a:off x="5438970" y="3742441"/>
                  <a:ext cx="1392846" cy="327495"/>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a:defRPr/>
                  </a:pPr>
                  <a:r>
                    <a:rPr lang="ja-JP" altLang="en-US" sz="700" dirty="0">
                      <a:solidFill>
                        <a:srgbClr val="1F497D"/>
                      </a:solidFill>
                      <a:latin typeface="Calibri"/>
                      <a:ea typeface="ＭＳ Ｐゴシック" panose="020B0600070205080204" pitchFamily="50" charset="-128"/>
                    </a:rPr>
                    <a:t>③　発言メモや音声データを使い、</a:t>
                  </a:r>
                  <a:endParaRPr lang="en-US" altLang="ja-JP" sz="700" dirty="0">
                    <a:solidFill>
                      <a:srgbClr val="1F497D"/>
                    </a:solidFill>
                    <a:latin typeface="Calibri"/>
                    <a:ea typeface="ＭＳ Ｐゴシック" panose="020B0600070205080204" pitchFamily="50" charset="-128"/>
                  </a:endParaRPr>
                </a:p>
                <a:p>
                  <a:pPr>
                    <a:defRPr/>
                  </a:pPr>
                  <a:r>
                    <a:rPr lang="ja-JP" altLang="en-US" sz="700" dirty="0">
                      <a:solidFill>
                        <a:srgbClr val="1F497D"/>
                      </a:solidFill>
                      <a:latin typeface="Calibri"/>
                      <a:ea typeface="ＭＳ Ｐゴシック" panose="020B0600070205080204" pitchFamily="50" charset="-128"/>
                    </a:rPr>
                    <a:t>　　 誤変換を修正</a:t>
                  </a:r>
                </a:p>
              </p:txBody>
            </p:sp>
            <p:sp>
              <p:nvSpPr>
                <p:cNvPr id="81" name="テキスト ボックス 80"/>
                <p:cNvSpPr txBox="1"/>
                <p:nvPr/>
              </p:nvSpPr>
              <p:spPr>
                <a:xfrm>
                  <a:off x="5222156" y="2528119"/>
                  <a:ext cx="1729684" cy="327495"/>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defPPr>
                    <a:defRPr lang="ja-JP"/>
                  </a:defPPr>
                  <a:lvl1pPr>
                    <a:defRPr sz="800"/>
                  </a:lvl1pPr>
                </a:lstStyle>
                <a:p>
                  <a:pPr>
                    <a:defRPr/>
                  </a:pPr>
                  <a:r>
                    <a:rPr lang="ja-JP" altLang="en-US" sz="700" dirty="0">
                      <a:solidFill>
                        <a:srgbClr val="1F497D"/>
                      </a:solidFill>
                      <a:latin typeface="Calibri"/>
                      <a:ea typeface="ＭＳ Ｐゴシック" panose="020B0600070205080204" pitchFamily="50" charset="-128"/>
                    </a:rPr>
                    <a:t>②  ・音声認識支援ツールによりテキスト化</a:t>
                  </a:r>
                  <a:endParaRPr lang="en-US" altLang="ja-JP" sz="700" dirty="0">
                    <a:solidFill>
                      <a:srgbClr val="1F497D"/>
                    </a:solidFill>
                    <a:latin typeface="Calibri"/>
                    <a:ea typeface="ＭＳ Ｐゴシック" panose="020B0600070205080204" pitchFamily="50" charset="-128"/>
                  </a:endParaRPr>
                </a:p>
                <a:p>
                  <a:pPr>
                    <a:defRPr/>
                  </a:pPr>
                  <a:r>
                    <a:rPr lang="ja-JP" altLang="en-US" sz="700" dirty="0">
                      <a:solidFill>
                        <a:srgbClr val="1F497D"/>
                      </a:solidFill>
                      <a:latin typeface="Calibri"/>
                      <a:ea typeface="ＭＳ Ｐゴシック" panose="020B0600070205080204" pitchFamily="50" charset="-128"/>
                    </a:rPr>
                    <a:t>　    ・辞書登録により変換率を向上</a:t>
                  </a:r>
                </a:p>
              </p:txBody>
            </p:sp>
          </p:grpSp>
          <p:sp>
            <p:nvSpPr>
              <p:cNvPr id="74" name="テキスト ボックス 73"/>
              <p:cNvSpPr txBox="1"/>
              <p:nvPr/>
            </p:nvSpPr>
            <p:spPr>
              <a:xfrm>
                <a:off x="608545" y="4547243"/>
                <a:ext cx="898336" cy="253916"/>
              </a:xfrm>
              <a:prstGeom prst="rect">
                <a:avLst/>
              </a:prstGeom>
              <a:noFill/>
            </p:spPr>
            <p:txBody>
              <a:bodyPr wrap="square" rtlCol="0">
                <a:spAutoFit/>
              </a:bodyPr>
              <a:lstStyle/>
              <a:p>
                <a:pPr>
                  <a:defRPr/>
                </a:pPr>
                <a:r>
                  <a:rPr lang="ja-JP" altLang="en-US" sz="1050" b="1" dirty="0">
                    <a:solidFill>
                      <a:prstClr val="black"/>
                    </a:solidFill>
                    <a:latin typeface="メイリオ" panose="020B0604030504040204" pitchFamily="50" charset="-128"/>
                    <a:ea typeface="メイリオ" panose="020B0604030504040204" pitchFamily="50" charset="-128"/>
                  </a:rPr>
                  <a:t>（導入後）</a:t>
                </a:r>
              </a:p>
            </p:txBody>
          </p:sp>
        </p:grpSp>
        <p:sp>
          <p:nvSpPr>
            <p:cNvPr id="5" name="吹き出し: 角を丸めた四角形 4">
              <a:extLst>
                <a:ext uri="{FF2B5EF4-FFF2-40B4-BE49-F238E27FC236}">
                  <a16:creationId xmlns:a16="http://schemas.microsoft.com/office/drawing/2014/main" id="{30DFBCC0-E894-467E-BAA9-009A1570903C}"/>
                </a:ext>
              </a:extLst>
            </p:cNvPr>
            <p:cNvSpPr/>
            <p:nvPr/>
          </p:nvSpPr>
          <p:spPr>
            <a:xfrm>
              <a:off x="926941" y="4665813"/>
              <a:ext cx="1588185" cy="417203"/>
            </a:xfrm>
            <a:prstGeom prst="wedgeRoundRectCallout">
              <a:avLst>
                <a:gd name="adj1" fmla="val -5169"/>
                <a:gd name="adj2" fmla="val 18092"/>
                <a:gd name="adj3" fmla="val 16667"/>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defRPr/>
              </a:pPr>
              <a:r>
                <a:rPr lang="ja-JP" altLang="en-US" sz="700" dirty="0">
                  <a:solidFill>
                    <a:srgbClr val="1F497D"/>
                  </a:solidFill>
                  <a:latin typeface="Calibri"/>
                  <a:ea typeface="ＭＳ Ｐゴシック" panose="020B0600070205080204" pitchFamily="50" charset="-128"/>
                </a:rPr>
                <a:t>①  ・</a:t>
              </a:r>
              <a:r>
                <a:rPr lang="en-US" altLang="ja-JP" sz="700" dirty="0">
                  <a:solidFill>
                    <a:srgbClr val="1F497D"/>
                  </a:solidFill>
                  <a:latin typeface="Calibri"/>
                  <a:ea typeface="ＭＳ Ｐゴシック" panose="020B0600070205080204" pitchFamily="50" charset="-128"/>
                </a:rPr>
                <a:t>IC</a:t>
              </a:r>
              <a:r>
                <a:rPr lang="ja-JP" altLang="en-US" sz="700" dirty="0">
                  <a:solidFill>
                    <a:srgbClr val="1F497D"/>
                  </a:solidFill>
                  <a:latin typeface="Calibri"/>
                  <a:ea typeface="ＭＳ Ｐゴシック" panose="020B0600070205080204" pitchFamily="50" charset="-128"/>
                </a:rPr>
                <a:t>レコーダー等で音声を録音</a:t>
              </a:r>
              <a:endParaRPr lang="en-US" altLang="ja-JP" sz="700" dirty="0">
                <a:solidFill>
                  <a:srgbClr val="1F497D"/>
                </a:solidFill>
                <a:latin typeface="Calibri"/>
                <a:ea typeface="ＭＳ Ｐゴシック" panose="020B0600070205080204" pitchFamily="50" charset="-128"/>
              </a:endParaRPr>
            </a:p>
            <a:p>
              <a:pPr>
                <a:defRPr/>
              </a:pPr>
              <a:r>
                <a:rPr lang="ja-JP" altLang="en-US" sz="700" dirty="0">
                  <a:solidFill>
                    <a:srgbClr val="1F497D"/>
                  </a:solidFill>
                  <a:latin typeface="Calibri"/>
                  <a:ea typeface="ＭＳ Ｐゴシック" panose="020B0600070205080204" pitchFamily="50" charset="-128"/>
                </a:rPr>
                <a:t>       ・マイクにより音声認識率を向上</a:t>
              </a:r>
              <a:endParaRPr lang="en-US" altLang="ja-JP" sz="700" dirty="0">
                <a:solidFill>
                  <a:srgbClr val="1F497D"/>
                </a:solidFill>
                <a:latin typeface="Calibri"/>
                <a:ea typeface="ＭＳ Ｐゴシック" panose="020B0600070205080204" pitchFamily="50" charset="-128"/>
              </a:endParaRPr>
            </a:p>
            <a:p>
              <a:pPr>
                <a:defRPr/>
              </a:pPr>
              <a:r>
                <a:rPr lang="ja-JP" altLang="en-US" sz="700" dirty="0">
                  <a:solidFill>
                    <a:srgbClr val="1F497D"/>
                  </a:solidFill>
                  <a:latin typeface="Calibri"/>
                  <a:ea typeface="ＭＳ Ｐゴシック" panose="020B0600070205080204" pitchFamily="50" charset="-128"/>
                </a:rPr>
                <a:t>       ・ミキサーにより音声を集約</a:t>
              </a:r>
              <a:endParaRPr lang="ja-JP" altLang="en-US" sz="7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64" name="テキスト ボックス 63">
            <a:extLst>
              <a:ext uri="{FF2B5EF4-FFF2-40B4-BE49-F238E27FC236}">
                <a16:creationId xmlns:a16="http://schemas.microsoft.com/office/drawing/2014/main" id="{3A8401D5-72AB-4399-B8DF-9BFD41918A0A}"/>
              </a:ext>
            </a:extLst>
          </p:cNvPr>
          <p:cNvSpPr txBox="1"/>
          <p:nvPr/>
        </p:nvSpPr>
        <p:spPr>
          <a:xfrm>
            <a:off x="4917980" y="1899901"/>
            <a:ext cx="2780023" cy="220643"/>
          </a:xfrm>
          <a:prstGeom prst="rect">
            <a:avLst/>
          </a:prstGeom>
          <a:noFill/>
          <a:ln>
            <a:noFill/>
          </a:ln>
        </p:spPr>
        <p:txBody>
          <a:bodyPr wrap="square" rtlCol="0">
            <a:noAutofit/>
          </a:bodyPr>
          <a:lstStyle/>
          <a:p>
            <a:pPr>
              <a:defRPr/>
            </a:pP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年度活用事例</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R4.12</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時点）</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a:extLst>
              <a:ext uri="{FF2B5EF4-FFF2-40B4-BE49-F238E27FC236}">
                <a16:creationId xmlns:a16="http://schemas.microsoft.com/office/drawing/2014/main" id="{2021763F-13FD-4F2B-910F-7C3C5F111C68}"/>
              </a:ext>
            </a:extLst>
          </p:cNvPr>
          <p:cNvSpPr txBox="1"/>
          <p:nvPr/>
        </p:nvSpPr>
        <p:spPr>
          <a:xfrm>
            <a:off x="5148680" y="5648291"/>
            <a:ext cx="3548217" cy="553998"/>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wrap="square" lIns="0" rIns="0" rtlCol="0" anchor="ctr" anchorCtr="0">
            <a:spAutoFit/>
          </a:bodyPr>
          <a:lstStyle/>
          <a:p>
            <a:pPr lvl="0">
              <a:defRPr/>
            </a:pPr>
            <a:r>
              <a:rPr lang="ja-JP" altLang="en-US" sz="1000" b="1" dirty="0">
                <a:solidFill>
                  <a:prstClr val="black"/>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b="1" dirty="0">
                <a:solidFill>
                  <a:schemeClr val="tx1"/>
                </a:solidFill>
                <a:latin typeface="Meiryo UI" panose="020B0604030504040204" pitchFamily="50" charset="-128"/>
                <a:ea typeface="Meiryo UI" panose="020B0604030504040204" pitchFamily="50" charset="-128"/>
              </a:rPr>
              <a:t>RPA</a:t>
            </a:r>
            <a:r>
              <a:rPr lang="ja-JP" altLang="en-US" sz="1000" b="1" dirty="0">
                <a:solidFill>
                  <a:schemeClr val="tx1"/>
                </a:solidFill>
                <a:latin typeface="Meiryo UI" panose="020B0604030504040204" pitchFamily="50" charset="-128"/>
                <a:ea typeface="Meiryo UI" panose="020B0604030504040204" pitchFamily="50" charset="-128"/>
              </a:rPr>
              <a:t>活用見込み（</a:t>
            </a:r>
            <a:r>
              <a:rPr lang="en-US" altLang="ja-JP" sz="1000" b="1" dirty="0">
                <a:solidFill>
                  <a:schemeClr val="tx1"/>
                </a:solidFill>
                <a:latin typeface="Meiryo UI" panose="020B0604030504040204" pitchFamily="50" charset="-128"/>
                <a:ea typeface="Meiryo UI" panose="020B0604030504040204" pitchFamily="50" charset="-128"/>
              </a:rPr>
              <a:t>R4</a:t>
            </a:r>
            <a:r>
              <a:rPr lang="ja-JP" altLang="en-US" sz="1000" b="1" dirty="0">
                <a:solidFill>
                  <a:schemeClr val="tx1"/>
                </a:solidFill>
                <a:latin typeface="Meiryo UI" panose="020B0604030504040204" pitchFamily="50" charset="-128"/>
                <a:ea typeface="Meiryo UI" panose="020B0604030504040204" pitchFamily="50" charset="-128"/>
              </a:rPr>
              <a:t>年度）</a:t>
            </a:r>
          </a:p>
          <a:p>
            <a:pPr lvl="0">
              <a:defRPr/>
            </a:pPr>
            <a:r>
              <a:rPr lang="ja-JP" altLang="en-US" sz="1000" dirty="0">
                <a:solidFill>
                  <a:schemeClr val="tx1"/>
                </a:solidFill>
                <a:latin typeface="Meiryo UI" panose="020B0604030504040204" pitchFamily="50" charset="-128"/>
                <a:ea typeface="Meiryo UI" panose="020B0604030504040204" pitchFamily="50" charset="-128"/>
              </a:rPr>
              <a:t>　　利用業務数　 ⇒　</a:t>
            </a:r>
            <a:r>
              <a:rPr lang="en-US" altLang="ja-JP" sz="1000" dirty="0">
                <a:solidFill>
                  <a:schemeClr val="tx1"/>
                </a:solidFill>
                <a:latin typeface="Meiryo UI" panose="020B0604030504040204" pitchFamily="50" charset="-128"/>
                <a:ea typeface="Meiryo UI" panose="020B0604030504040204" pitchFamily="50" charset="-128"/>
              </a:rPr>
              <a:t>14</a:t>
            </a:r>
            <a:r>
              <a:rPr lang="ja-JP" altLang="en-US" sz="1000" dirty="0">
                <a:solidFill>
                  <a:schemeClr val="tx1"/>
                </a:solidFill>
                <a:latin typeface="Meiryo UI" panose="020B0604030504040204" pitchFamily="50" charset="-128"/>
                <a:ea typeface="Meiryo UI" panose="020B0604030504040204" pitchFamily="50" charset="-128"/>
              </a:rPr>
              <a:t>業務</a:t>
            </a:r>
          </a:p>
          <a:p>
            <a:pPr lvl="0">
              <a:defRPr/>
            </a:pPr>
            <a:r>
              <a:rPr lang="ja-JP" altLang="en-US" sz="1000" dirty="0">
                <a:solidFill>
                  <a:schemeClr val="tx1"/>
                </a:solidFill>
                <a:latin typeface="Meiryo UI" panose="020B0604030504040204" pitchFamily="50" charset="-128"/>
                <a:ea typeface="Meiryo UI" panose="020B0604030504040204" pitchFamily="50" charset="-128"/>
              </a:rPr>
              <a:t>　　概算効果　　　⇒　作業時間を</a:t>
            </a:r>
            <a:r>
              <a:rPr lang="en-US" altLang="ja-JP" sz="1000" dirty="0">
                <a:solidFill>
                  <a:schemeClr val="tx1"/>
                </a:solidFill>
                <a:latin typeface="Meiryo UI" panose="020B0604030504040204" pitchFamily="50" charset="-128"/>
                <a:ea typeface="Meiryo UI" panose="020B0604030504040204" pitchFamily="50" charset="-128"/>
              </a:rPr>
              <a:t>3,600</a:t>
            </a:r>
            <a:r>
              <a:rPr lang="ja-JP" altLang="en-US" sz="1000" dirty="0">
                <a:solidFill>
                  <a:schemeClr val="tx1"/>
                </a:solidFill>
                <a:latin typeface="Meiryo UI" panose="020B0604030504040204" pitchFamily="50" charset="-128"/>
                <a:ea typeface="Meiryo UI" panose="020B0604030504040204" pitchFamily="50" charset="-128"/>
              </a:rPr>
              <a:t>時間削減</a:t>
            </a:r>
          </a:p>
        </p:txBody>
      </p:sp>
      <p:sp>
        <p:nvSpPr>
          <p:cNvPr id="69" name="テキスト ボックス 68">
            <a:extLst>
              <a:ext uri="{FF2B5EF4-FFF2-40B4-BE49-F238E27FC236}">
                <a16:creationId xmlns:a16="http://schemas.microsoft.com/office/drawing/2014/main" id="{72F80DAC-4FF7-420B-8841-B2995CC26606}"/>
              </a:ext>
            </a:extLst>
          </p:cNvPr>
          <p:cNvSpPr txBox="1"/>
          <p:nvPr/>
        </p:nvSpPr>
        <p:spPr>
          <a:xfrm>
            <a:off x="942464" y="5665312"/>
            <a:ext cx="3397552" cy="553998"/>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wrap="square" lIns="36000" rIns="0" rtlCol="0" anchor="ctr" anchorCtr="0">
            <a:spAutoFit/>
          </a:bodyPr>
          <a:lstStyle/>
          <a:p>
            <a:pPr>
              <a:defRPr/>
            </a:pPr>
            <a:r>
              <a:rPr lang="ja-JP" altLang="en-US" sz="1000" b="1" dirty="0">
                <a:solidFill>
                  <a:prstClr val="black"/>
                </a:solidFill>
                <a:latin typeface="Meiryo UI" panose="020B0604030504040204" pitchFamily="50" charset="-128"/>
                <a:ea typeface="Meiryo UI" panose="020B0604030504040204" pitchFamily="50" charset="-128"/>
              </a:rPr>
              <a:t> ◆</a:t>
            </a:r>
            <a:r>
              <a:rPr lang="en-US" altLang="ja-JP" sz="1000" b="1" dirty="0">
                <a:solidFill>
                  <a:prstClr val="black"/>
                </a:solidFill>
                <a:latin typeface="Meiryo UI" panose="020B0604030504040204" pitchFamily="50" charset="-128"/>
                <a:ea typeface="Meiryo UI" panose="020B0604030504040204" pitchFamily="50" charset="-128"/>
              </a:rPr>
              <a:t>AI</a:t>
            </a:r>
            <a:r>
              <a:rPr lang="ja-JP" altLang="en-US" sz="1000" b="1" dirty="0">
                <a:solidFill>
                  <a:prstClr val="black"/>
                </a:solidFill>
                <a:latin typeface="Meiryo UI" panose="020B0604030504040204" pitchFamily="50" charset="-128"/>
                <a:ea typeface="Meiryo UI" panose="020B0604030504040204" pitchFamily="50" charset="-128"/>
              </a:rPr>
              <a:t>議事録活用見込み（</a:t>
            </a:r>
            <a:r>
              <a:rPr lang="en-US" altLang="ja-JP" sz="1000" b="1" dirty="0">
                <a:solidFill>
                  <a:prstClr val="black"/>
                </a:solidFill>
                <a:latin typeface="Meiryo UI" panose="020B0604030504040204" pitchFamily="50" charset="-128"/>
                <a:ea typeface="Meiryo UI" panose="020B0604030504040204" pitchFamily="50" charset="-128"/>
              </a:rPr>
              <a:t>R4</a:t>
            </a:r>
            <a:r>
              <a:rPr lang="ja-JP" altLang="en-US" sz="1000" b="1" dirty="0">
                <a:solidFill>
                  <a:prstClr val="black"/>
                </a:solidFill>
                <a:latin typeface="Meiryo UI" panose="020B0604030504040204" pitchFamily="50" charset="-128"/>
                <a:ea typeface="Meiryo UI" panose="020B0604030504040204" pitchFamily="50" charset="-128"/>
              </a:rPr>
              <a:t>年度）</a:t>
            </a:r>
          </a:p>
          <a:p>
            <a:pPr>
              <a:defRPr/>
            </a:pPr>
            <a:r>
              <a:rPr lang="ja-JP" altLang="en-US" sz="1000" b="1"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所属　　　　⇒　</a:t>
            </a:r>
            <a:r>
              <a:rPr lang="en-US" altLang="ja-JP" sz="1000" dirty="0">
                <a:solidFill>
                  <a:prstClr val="black"/>
                </a:solidFill>
                <a:latin typeface="Meiryo UI" panose="020B0604030504040204" pitchFamily="50" charset="-128"/>
                <a:ea typeface="Meiryo UI" panose="020B0604030504040204" pitchFamily="50" charset="-128"/>
              </a:rPr>
              <a:t>230</a:t>
            </a:r>
            <a:r>
              <a:rPr lang="ja-JP" altLang="en-US" sz="1000" dirty="0">
                <a:solidFill>
                  <a:prstClr val="black"/>
                </a:solidFill>
                <a:latin typeface="Meiryo UI" panose="020B0604030504040204" pitchFamily="50" charset="-128"/>
                <a:ea typeface="Meiryo UI" panose="020B0604030504040204" pitchFamily="50" charset="-128"/>
              </a:rPr>
              <a:t>所属　</a:t>
            </a:r>
          </a:p>
          <a:p>
            <a:pPr>
              <a:defRPr/>
            </a:pPr>
            <a:r>
              <a:rPr lang="ja-JP" altLang="en-US" sz="1000" dirty="0">
                <a:solidFill>
                  <a:prstClr val="black"/>
                </a:solidFill>
                <a:latin typeface="Meiryo UI" panose="020B0604030504040204" pitchFamily="50" charset="-128"/>
                <a:ea typeface="Meiryo UI" panose="020B0604030504040204" pitchFamily="50" charset="-128"/>
              </a:rPr>
              <a:t>　　概算効果　⇒　作業時間を</a:t>
            </a:r>
            <a:r>
              <a:rPr lang="en-US" altLang="ja-JP" sz="1000" dirty="0">
                <a:solidFill>
                  <a:prstClr val="black"/>
                </a:solidFill>
                <a:latin typeface="Meiryo UI" panose="020B0604030504040204" pitchFamily="50" charset="-128"/>
                <a:ea typeface="Meiryo UI" panose="020B0604030504040204" pitchFamily="50" charset="-128"/>
              </a:rPr>
              <a:t>4,100</a:t>
            </a:r>
            <a:r>
              <a:rPr lang="ja-JP" altLang="en-US" sz="1000" dirty="0">
                <a:solidFill>
                  <a:prstClr val="black"/>
                </a:solidFill>
                <a:latin typeface="Meiryo UI" panose="020B0604030504040204" pitchFamily="50" charset="-128"/>
                <a:ea typeface="Meiryo UI" panose="020B0604030504040204" pitchFamily="50" charset="-128"/>
              </a:rPr>
              <a:t>時間削減</a:t>
            </a:r>
          </a:p>
        </p:txBody>
      </p:sp>
      <p:sp>
        <p:nvSpPr>
          <p:cNvPr id="66" name="テキスト ボックス 65"/>
          <p:cNvSpPr txBox="1"/>
          <p:nvPr/>
        </p:nvSpPr>
        <p:spPr>
          <a:xfrm>
            <a:off x="543747" y="1135421"/>
            <a:ext cx="4239403" cy="208966"/>
          </a:xfrm>
          <a:prstGeom prst="rect">
            <a:avLst/>
          </a:prstGeom>
          <a:noFill/>
          <a:ln>
            <a:noFill/>
          </a:ln>
        </p:spPr>
        <p:txBody>
          <a:bodyPr wrap="square" rtlCol="0">
            <a:noAutofit/>
          </a:bodyPr>
          <a:lstStyle/>
          <a:p>
            <a:pPr marL="261938" indent="-261938">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音声認識技術（</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）を活用した議事録作成</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a:extLst>
              <a:ext uri="{FF2B5EF4-FFF2-40B4-BE49-F238E27FC236}">
                <a16:creationId xmlns:a16="http://schemas.microsoft.com/office/drawing/2014/main" id="{ECA54964-F874-4CCD-8ADE-87DC8BC5373E}"/>
              </a:ext>
            </a:extLst>
          </p:cNvPr>
          <p:cNvSpPr txBox="1"/>
          <p:nvPr/>
        </p:nvSpPr>
        <p:spPr>
          <a:xfrm>
            <a:off x="755862" y="1384913"/>
            <a:ext cx="3924567" cy="261171"/>
          </a:xfrm>
          <a:prstGeom prst="rect">
            <a:avLst/>
          </a:prstGeom>
          <a:noFill/>
          <a:ln>
            <a:noFill/>
          </a:ln>
        </p:spPr>
        <p:txBody>
          <a:bodyPr wrap="square" rtlCol="0">
            <a:noAutofit/>
          </a:bodyPr>
          <a:lstStyle/>
          <a:p>
            <a:pPr marL="88900" indent="-88900">
              <a:buFont typeface="Arial" panose="020B0604020202020204" pitchFamily="34" charset="0"/>
              <a:buChar char="•"/>
              <a:defRPr/>
            </a:pP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による音声認識技術を使い、議事録作成業務を効率化。</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1434767" y="2976726"/>
            <a:ext cx="2299277" cy="407269"/>
            <a:chOff x="1434767" y="2798930"/>
            <a:chExt cx="2299277" cy="407269"/>
          </a:xfrm>
        </p:grpSpPr>
        <p:sp>
          <p:nvSpPr>
            <p:cNvPr id="76" name="ホームベース 75"/>
            <p:cNvSpPr/>
            <p:nvPr/>
          </p:nvSpPr>
          <p:spPr>
            <a:xfrm rot="5400000">
              <a:off x="2409274" y="1881429"/>
              <a:ext cx="350263" cy="2299277"/>
            </a:xfrm>
            <a:prstGeom prst="homePlate">
              <a:avLst>
                <a:gd name="adj" fmla="val 105217"/>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ja-JP" altLang="en-US" sz="1600">
                <a:solidFill>
                  <a:prstClr val="black"/>
                </a:solidFill>
                <a:latin typeface="Calibri"/>
                <a:ea typeface="ＭＳ Ｐゴシック" panose="020B0600070205080204" pitchFamily="50" charset="-128"/>
              </a:endParaRPr>
            </a:p>
          </p:txBody>
        </p:sp>
        <p:sp>
          <p:nvSpPr>
            <p:cNvPr id="77" name="テキスト ボックス 76"/>
            <p:cNvSpPr txBox="1"/>
            <p:nvPr/>
          </p:nvSpPr>
          <p:spPr>
            <a:xfrm>
              <a:off x="1663884" y="2798930"/>
              <a:ext cx="1939759" cy="338555"/>
            </a:xfrm>
            <a:prstGeom prst="rect">
              <a:avLst/>
            </a:prstGeom>
            <a:noFill/>
          </p:spPr>
          <p:txBody>
            <a:bodyPr vert="horz" wrap="square" rtlCol="0">
              <a:spAutoFit/>
            </a:bodyPr>
            <a:lstStyle/>
            <a:p>
              <a:pPr algn="ctr">
                <a:defRPr/>
              </a:pPr>
              <a:r>
                <a:rPr lang="ja-JP" altLang="en-US" sz="800" b="1" dirty="0">
                  <a:solidFill>
                    <a:srgbClr val="1F497D"/>
                  </a:solidFill>
                  <a:latin typeface="Calibri"/>
                  <a:ea typeface="ＭＳ Ｐゴシック" panose="020B0600070205080204" pitchFamily="50" charset="-128"/>
                </a:rPr>
                <a:t>ＡＩの活用による働き方改革！</a:t>
              </a:r>
              <a:endParaRPr lang="en-US" altLang="ja-JP" sz="800" b="1" dirty="0">
                <a:solidFill>
                  <a:srgbClr val="1F497D"/>
                </a:solidFill>
                <a:latin typeface="Calibri"/>
                <a:ea typeface="ＭＳ Ｐゴシック" panose="020B0600070205080204" pitchFamily="50" charset="-128"/>
              </a:endParaRPr>
            </a:p>
            <a:p>
              <a:pPr algn="ctr">
                <a:defRPr/>
              </a:pPr>
              <a:r>
                <a:rPr lang="ja-JP" altLang="en-US" sz="800" b="1" dirty="0">
                  <a:solidFill>
                    <a:srgbClr val="1F497D"/>
                  </a:solidFill>
                  <a:latin typeface="Calibri"/>
                  <a:ea typeface="ＭＳ Ｐゴシック" panose="020B0600070205080204" pitchFamily="50" charset="-128"/>
                </a:rPr>
                <a:t>（会議における事務負担の軽減）</a:t>
              </a:r>
            </a:p>
          </p:txBody>
        </p:sp>
      </p:grpSp>
      <p:grpSp>
        <p:nvGrpSpPr>
          <p:cNvPr id="9" name="グループ化 8"/>
          <p:cNvGrpSpPr/>
          <p:nvPr/>
        </p:nvGrpSpPr>
        <p:grpSpPr>
          <a:xfrm>
            <a:off x="720354" y="1763815"/>
            <a:ext cx="3658933" cy="1035115"/>
            <a:chOff x="720354" y="1656648"/>
            <a:chExt cx="3658933" cy="1035115"/>
          </a:xfrm>
        </p:grpSpPr>
        <p:sp>
          <p:nvSpPr>
            <p:cNvPr id="62" name="ホームベース 61"/>
            <p:cNvSpPr/>
            <p:nvPr/>
          </p:nvSpPr>
          <p:spPr>
            <a:xfrm>
              <a:off x="2282802" y="2204837"/>
              <a:ext cx="123425" cy="363450"/>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00" b="1" dirty="0">
                <a:solidFill>
                  <a:prstClr val="white"/>
                </a:solidFill>
                <a:latin typeface="Calibri"/>
                <a:ea typeface="ＭＳ Ｐゴシック" panose="020B0600070205080204" pitchFamily="50" charset="-128"/>
              </a:endParaRPr>
            </a:p>
          </p:txBody>
        </p:sp>
        <p:grpSp>
          <p:nvGrpSpPr>
            <p:cNvPr id="8" name="グループ化 7"/>
            <p:cNvGrpSpPr/>
            <p:nvPr/>
          </p:nvGrpSpPr>
          <p:grpSpPr>
            <a:xfrm>
              <a:off x="720354" y="1656648"/>
              <a:ext cx="3658933" cy="1035115"/>
              <a:chOff x="720354" y="1664543"/>
              <a:chExt cx="3658933" cy="1035115"/>
            </a:xfrm>
          </p:grpSpPr>
          <p:grpSp>
            <p:nvGrpSpPr>
              <p:cNvPr id="79" name="グループ化 78"/>
              <p:cNvGrpSpPr/>
              <p:nvPr/>
            </p:nvGrpSpPr>
            <p:grpSpPr>
              <a:xfrm>
                <a:off x="927488" y="1979520"/>
                <a:ext cx="3451799" cy="720138"/>
                <a:chOff x="761697" y="3705074"/>
                <a:chExt cx="3796815" cy="809999"/>
              </a:xfrm>
            </p:grpSpPr>
            <p:pic>
              <p:nvPicPr>
                <p:cNvPr id="109" name="図 10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97" y="3705074"/>
                  <a:ext cx="810001" cy="809999"/>
                </a:xfrm>
                <a:prstGeom prst="rect">
                  <a:avLst/>
                </a:prstGeom>
              </p:spPr>
            </p:pic>
            <p:pic>
              <p:nvPicPr>
                <p:cNvPr id="112" name="図 1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3156" y="3858553"/>
                  <a:ext cx="453600" cy="565696"/>
                </a:xfrm>
                <a:prstGeom prst="rect">
                  <a:avLst/>
                </a:prstGeom>
              </p:spPr>
            </p:pic>
            <p:sp>
              <p:nvSpPr>
                <p:cNvPr id="113" name="テキスト ボックス 112"/>
                <p:cNvSpPr txBox="1"/>
                <p:nvPr/>
              </p:nvSpPr>
              <p:spPr>
                <a:xfrm>
                  <a:off x="3013801" y="3766178"/>
                  <a:ext cx="1544711" cy="651118"/>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a:defRPr/>
                  </a:pPr>
                  <a:r>
                    <a:rPr lang="ja-JP" altLang="en-US" sz="700" dirty="0">
                      <a:solidFill>
                        <a:srgbClr val="1F497D"/>
                      </a:solidFill>
                      <a:latin typeface="Calibri"/>
                      <a:ea typeface="ＭＳ Ｐゴシック" panose="020B0600070205080204" pitchFamily="50" charset="-128"/>
                    </a:rPr>
                    <a:t>・会議中に職員が発言をメモとり</a:t>
                  </a:r>
                </a:p>
                <a:p>
                  <a:pPr>
                    <a:defRPr/>
                  </a:pPr>
                  <a:r>
                    <a:rPr lang="ja-JP" altLang="en-US" sz="700" dirty="0">
                      <a:solidFill>
                        <a:srgbClr val="1F497D"/>
                      </a:solidFill>
                      <a:latin typeface="Calibri"/>
                      <a:ea typeface="ＭＳ Ｐゴシック" panose="020B0600070205080204" pitchFamily="50" charset="-128"/>
                    </a:rPr>
                    <a:t>・加えて後日ボイスレコーダーを</a:t>
                  </a:r>
                  <a:endParaRPr lang="en-US" altLang="ja-JP" sz="700" dirty="0">
                    <a:solidFill>
                      <a:srgbClr val="1F497D"/>
                    </a:solidFill>
                    <a:latin typeface="Calibri"/>
                    <a:ea typeface="ＭＳ Ｐゴシック" panose="020B0600070205080204" pitchFamily="50" charset="-128"/>
                  </a:endParaRPr>
                </a:p>
                <a:p>
                  <a:pPr>
                    <a:defRPr/>
                  </a:pPr>
                  <a:r>
                    <a:rPr lang="ja-JP" altLang="en-US" sz="700" dirty="0">
                      <a:solidFill>
                        <a:srgbClr val="1F497D"/>
                      </a:solidFill>
                      <a:latin typeface="Calibri"/>
                      <a:ea typeface="ＭＳ Ｐゴシック" panose="020B0600070205080204" pitchFamily="50" charset="-128"/>
                    </a:rPr>
                    <a:t>　聞きながら作成</a:t>
                  </a:r>
                </a:p>
                <a:p>
                  <a:pPr>
                    <a:defRPr/>
                  </a:pPr>
                  <a:r>
                    <a:rPr lang="ja-JP" altLang="en-US" sz="700" dirty="0">
                      <a:solidFill>
                        <a:srgbClr val="1F497D"/>
                      </a:solidFill>
                      <a:latin typeface="Calibri"/>
                      <a:ea typeface="ＭＳ Ｐゴシック" panose="020B0600070205080204" pitchFamily="50" charset="-128"/>
                    </a:rPr>
                    <a:t>・所要時間は会議時間の</a:t>
                  </a:r>
                  <a:r>
                    <a:rPr lang="en-US" altLang="ja-JP" sz="700" dirty="0">
                      <a:solidFill>
                        <a:srgbClr val="1F497D"/>
                      </a:solidFill>
                      <a:latin typeface="Calibri"/>
                      <a:ea typeface="ＭＳ Ｐゴシック" panose="020B0600070205080204" pitchFamily="50" charset="-128"/>
                    </a:rPr>
                    <a:t>3</a:t>
                  </a:r>
                  <a:r>
                    <a:rPr lang="ja-JP" altLang="en-US" sz="700" dirty="0">
                      <a:solidFill>
                        <a:srgbClr val="1F497D"/>
                      </a:solidFill>
                      <a:latin typeface="Calibri"/>
                      <a:ea typeface="ＭＳ Ｐゴシック" panose="020B0600070205080204" pitchFamily="50" charset="-128"/>
                    </a:rPr>
                    <a:t>倍程度</a:t>
                  </a:r>
                </a:p>
              </p:txBody>
            </p:sp>
          </p:grpSp>
          <p:sp>
            <p:nvSpPr>
              <p:cNvPr id="80" name="テキスト ボックス 79"/>
              <p:cNvSpPr txBox="1"/>
              <p:nvPr/>
            </p:nvSpPr>
            <p:spPr>
              <a:xfrm>
                <a:off x="720354" y="1664543"/>
                <a:ext cx="893731" cy="253917"/>
              </a:xfrm>
              <a:prstGeom prst="rect">
                <a:avLst/>
              </a:prstGeom>
              <a:noFill/>
            </p:spPr>
            <p:txBody>
              <a:bodyPr wrap="square" rtlCol="0">
                <a:spAutoFit/>
              </a:bodyPr>
              <a:lstStyle/>
              <a:p>
                <a:pPr>
                  <a:defRPr/>
                </a:pPr>
                <a:r>
                  <a:rPr lang="ja-JP" altLang="en-US" sz="1050" b="1" dirty="0">
                    <a:solidFill>
                      <a:prstClr val="black"/>
                    </a:solidFill>
                    <a:latin typeface="メイリオ" panose="020B0604030504040204" pitchFamily="50" charset="-128"/>
                    <a:ea typeface="メイリオ" panose="020B0604030504040204" pitchFamily="50" charset="-128"/>
                  </a:rPr>
                  <a:t>（導入前）</a:t>
                </a:r>
              </a:p>
            </p:txBody>
          </p:sp>
          <p:pic>
            <p:nvPicPr>
              <p:cNvPr id="75" name="図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82382" y="2152145"/>
                <a:ext cx="376755" cy="376755"/>
              </a:xfrm>
              <a:prstGeom prst="rect">
                <a:avLst/>
              </a:prstGeom>
            </p:spPr>
          </p:pic>
        </p:grpSp>
      </p:grpSp>
    </p:spTree>
    <p:extLst>
      <p:ext uri="{BB962C8B-B14F-4D97-AF65-F5344CB8AC3E}">
        <p14:creationId xmlns:p14="http://schemas.microsoft.com/office/powerpoint/2010/main" val="308893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4802" y="4075740"/>
            <a:ext cx="2852703" cy="1474109"/>
          </a:xfrm>
          <a:prstGeom prst="rect">
            <a:avLst/>
          </a:prstGeom>
        </p:spPr>
      </p:pic>
      <p:sp>
        <p:nvSpPr>
          <p:cNvPr id="2" name="角丸四角形 1"/>
          <p:cNvSpPr/>
          <p:nvPr/>
        </p:nvSpPr>
        <p:spPr>
          <a:xfrm>
            <a:off x="93208" y="413665"/>
            <a:ext cx="8913195" cy="634570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15505" y="8318"/>
            <a:ext cx="1791210"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7" name="テキスト ボックス 26"/>
          <p:cNvSpPr txBox="1"/>
          <p:nvPr/>
        </p:nvSpPr>
        <p:spPr>
          <a:xfrm>
            <a:off x="206517" y="998730"/>
            <a:ext cx="5569975" cy="199052"/>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大阪府都市基盤施設維持管理データベースシステム</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6" name="正方形/長方形 65"/>
          <p:cNvSpPr/>
          <p:nvPr/>
        </p:nvSpPr>
        <p:spPr>
          <a:xfrm>
            <a:off x="697487" y="2505299"/>
            <a:ext cx="8059978" cy="1103721"/>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p:cNvSpPr/>
          <p:nvPr/>
        </p:nvSpPr>
        <p:spPr>
          <a:xfrm>
            <a:off x="746575" y="2574974"/>
            <a:ext cx="1863758" cy="180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b="1" dirty="0">
                <a:solidFill>
                  <a:schemeClr val="bg1"/>
                </a:solidFill>
                <a:latin typeface="Meiryo UI" panose="020B0604030504040204" pitchFamily="50" charset="-128"/>
                <a:ea typeface="Meiryo UI" panose="020B0604030504040204" pitchFamily="50" charset="-128"/>
              </a:rPr>
              <a:t>Web</a:t>
            </a:r>
            <a:r>
              <a:rPr lang="ja-JP" altLang="en-US" sz="900" b="1" dirty="0">
                <a:solidFill>
                  <a:schemeClr val="bg1"/>
                </a:solidFill>
                <a:latin typeface="Meiryo UI" panose="020B0604030504040204" pitchFamily="50" charset="-128"/>
                <a:ea typeface="Meiryo UI" panose="020B0604030504040204" pitchFamily="50" charset="-128"/>
              </a:rPr>
              <a:t>ブラウザ（共有システム）</a:t>
            </a:r>
          </a:p>
        </p:txBody>
      </p:sp>
      <p:sp>
        <p:nvSpPr>
          <p:cNvPr id="68" name="正方形/長方形 67"/>
          <p:cNvSpPr/>
          <p:nvPr/>
        </p:nvSpPr>
        <p:spPr>
          <a:xfrm>
            <a:off x="2601310" y="2573933"/>
            <a:ext cx="5624218" cy="180000"/>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chemeClr val="tx2">
                    <a:lumMod val="50000"/>
                  </a:schemeClr>
                </a:solidFill>
                <a:latin typeface="Meiryo UI" panose="020B0604030504040204" pitchFamily="50" charset="-128"/>
                <a:ea typeface="Meiryo UI" panose="020B0604030504040204" pitchFamily="50" charset="-128"/>
              </a:rPr>
              <a:t>インターネット回線を通じて、施設データ、点検・補修履歴、地図情報、写真・図面等の閲覧等が可能</a:t>
            </a:r>
            <a:endParaRPr lang="ja-JP" altLang="en-US" sz="900" strike="sngStrike" dirty="0">
              <a:solidFill>
                <a:schemeClr val="tx2">
                  <a:lumMod val="50000"/>
                </a:schemeClr>
              </a:solidFill>
              <a:latin typeface="Meiryo UI" panose="020B0604030504040204" pitchFamily="50" charset="-128"/>
              <a:ea typeface="Meiryo UI" panose="020B0604030504040204" pitchFamily="50" charset="-128"/>
            </a:endParaRPr>
          </a:p>
        </p:txBody>
      </p:sp>
      <p:sp>
        <p:nvSpPr>
          <p:cNvPr id="69" name="正方形/長方形 68"/>
          <p:cNvSpPr/>
          <p:nvPr/>
        </p:nvSpPr>
        <p:spPr>
          <a:xfrm>
            <a:off x="746575" y="2844000"/>
            <a:ext cx="1854370" cy="180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b="1" dirty="0">
                <a:solidFill>
                  <a:schemeClr val="bg1"/>
                </a:solidFill>
                <a:latin typeface="Meiryo UI" panose="020B0604030504040204" pitchFamily="50" charset="-128"/>
                <a:ea typeface="Meiryo UI" panose="020B0604030504040204" pitchFamily="50" charset="-128"/>
              </a:rPr>
              <a:t>長寿命化計画サブシステム</a:t>
            </a:r>
          </a:p>
        </p:txBody>
      </p:sp>
      <p:sp>
        <p:nvSpPr>
          <p:cNvPr id="70" name="正方形/長方形 69"/>
          <p:cNvSpPr/>
          <p:nvPr/>
        </p:nvSpPr>
        <p:spPr>
          <a:xfrm>
            <a:off x="741249" y="3091948"/>
            <a:ext cx="1854370" cy="180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b="1" dirty="0">
                <a:solidFill>
                  <a:schemeClr val="bg1"/>
                </a:solidFill>
                <a:latin typeface="Meiryo UI" panose="020B0604030504040204" pitchFamily="50" charset="-128"/>
                <a:ea typeface="Meiryo UI" panose="020B0604030504040204" pitchFamily="50" charset="-128"/>
              </a:rPr>
              <a:t>現地調査サブシステム</a:t>
            </a:r>
          </a:p>
        </p:txBody>
      </p:sp>
      <p:sp>
        <p:nvSpPr>
          <p:cNvPr id="71" name="正方形/長方形 70"/>
          <p:cNvSpPr/>
          <p:nvPr/>
        </p:nvSpPr>
        <p:spPr>
          <a:xfrm>
            <a:off x="2597218" y="2843955"/>
            <a:ext cx="5620187" cy="180000"/>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chemeClr val="tx2">
                    <a:lumMod val="50000"/>
                  </a:schemeClr>
                </a:solidFill>
                <a:latin typeface="Meiryo UI" panose="020B0604030504040204" pitchFamily="50" charset="-128"/>
                <a:ea typeface="Meiryo UI" panose="020B0604030504040204" pitchFamily="50" charset="-128"/>
              </a:rPr>
              <a:t>点検結果や補修履歴を基に、施設の劣化予測やライフサイクルコスト計算を行い、最適な補修計画の立案を支援</a:t>
            </a:r>
            <a:endParaRPr lang="ja-JP" altLang="en-US" sz="900" strike="sngStrike" dirty="0">
              <a:solidFill>
                <a:schemeClr val="tx2">
                  <a:lumMod val="50000"/>
                </a:schemeClr>
              </a:solidFill>
              <a:latin typeface="Meiryo UI" panose="020B0604030504040204" pitchFamily="50" charset="-128"/>
              <a:ea typeface="Meiryo UI" panose="020B0604030504040204" pitchFamily="50" charset="-128"/>
            </a:endParaRPr>
          </a:p>
        </p:txBody>
      </p:sp>
      <p:sp>
        <p:nvSpPr>
          <p:cNvPr id="72" name="正方形/長方形 71"/>
          <p:cNvSpPr/>
          <p:nvPr/>
        </p:nvSpPr>
        <p:spPr>
          <a:xfrm>
            <a:off x="2595619" y="3089837"/>
            <a:ext cx="5620190" cy="180000"/>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chemeClr val="tx2">
                    <a:lumMod val="50000"/>
                  </a:schemeClr>
                </a:solidFill>
                <a:latin typeface="Meiryo UI" panose="020B0604030504040204" pitchFamily="50" charset="-128"/>
                <a:ea typeface="Meiryo UI" panose="020B0604030504040204" pitchFamily="50" charset="-128"/>
              </a:rPr>
              <a:t>現地でタブレットを用いてシステムの閲覧ができ、タブレットで撮影した写真やコメントを現地で共有システムに登録可能</a:t>
            </a:r>
          </a:p>
        </p:txBody>
      </p:sp>
      <p:sp>
        <p:nvSpPr>
          <p:cNvPr id="73" name="フローチャート : 代替処理 52"/>
          <p:cNvSpPr/>
          <p:nvPr/>
        </p:nvSpPr>
        <p:spPr>
          <a:xfrm>
            <a:off x="8047603" y="2638003"/>
            <a:ext cx="642728" cy="551954"/>
          </a:xfrm>
          <a:prstGeom prst="flowChartAlternateProcess">
            <a:avLst/>
          </a:prstGeom>
          <a:solidFill>
            <a:schemeClr val="accent6">
              <a:lumMod val="75000"/>
            </a:schemeClr>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市町村</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関係機関</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741249" y="3363589"/>
            <a:ext cx="1855871" cy="180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b="1" dirty="0">
                <a:solidFill>
                  <a:schemeClr val="bg1"/>
                </a:solidFill>
                <a:latin typeface="Meiryo UI" panose="020B0604030504040204" pitchFamily="50" charset="-128"/>
                <a:ea typeface="Meiryo UI" panose="020B0604030504040204" pitchFamily="50" charset="-128"/>
              </a:rPr>
              <a:t>台帳等データ作成支援サブシステム</a:t>
            </a:r>
          </a:p>
        </p:txBody>
      </p:sp>
      <p:sp>
        <p:nvSpPr>
          <p:cNvPr id="75" name="正方形/長方形 74"/>
          <p:cNvSpPr/>
          <p:nvPr/>
        </p:nvSpPr>
        <p:spPr>
          <a:xfrm>
            <a:off x="2595619" y="3361968"/>
            <a:ext cx="5646134" cy="180000"/>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chemeClr val="tx2">
                    <a:lumMod val="50000"/>
                  </a:schemeClr>
                </a:solidFill>
                <a:latin typeface="Meiryo UI" panose="020B0604030504040204" pitchFamily="50" charset="-128"/>
                <a:ea typeface="Meiryo UI" panose="020B0604030504040204" pitchFamily="50" charset="-128"/>
              </a:rPr>
              <a:t>受注業者が点検や補修工事の成果を作成・登録</a:t>
            </a:r>
          </a:p>
        </p:txBody>
      </p:sp>
      <p:sp>
        <p:nvSpPr>
          <p:cNvPr id="76" name="フローチャート : 代替処理 53"/>
          <p:cNvSpPr/>
          <p:nvPr/>
        </p:nvSpPr>
        <p:spPr>
          <a:xfrm>
            <a:off x="8044858" y="3343626"/>
            <a:ext cx="642728" cy="206796"/>
          </a:xfrm>
          <a:prstGeom prst="flowChartAlternateProcess">
            <a:avLst/>
          </a:prstGeom>
          <a:solidFill>
            <a:schemeClr val="accent6">
              <a:lumMod val="75000"/>
            </a:schemeClr>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受注業者</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460089" y="1275634"/>
            <a:ext cx="8179431" cy="473496"/>
          </a:xfrm>
          <a:prstGeom prst="rect">
            <a:avLst/>
          </a:prstGeom>
          <a:noFill/>
          <a:ln>
            <a:noFill/>
          </a:ln>
        </p:spPr>
        <p:txBody>
          <a:bodyPr wrap="square" rtlCol="0">
            <a:noAutofit/>
          </a:bodyPr>
          <a:lstStyle/>
          <a:p>
            <a:pPr marL="88900" lvl="0" indent="-88900">
              <a:buFont typeface="Arial" panose="020B0604020202020204" pitchFamily="34" charset="0"/>
              <a:buChar cha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高度経済成長期に大量かつ集中的に整備された道路や河川、港湾、公園などの都市基盤施設を良好な状態で将来世代に引き継ぐ</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ため、デジタル技術を活用し、効率的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・効果的な維持管理を推進。</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角丸四角形 79"/>
          <p:cNvSpPr/>
          <p:nvPr/>
        </p:nvSpPr>
        <p:spPr>
          <a:xfrm>
            <a:off x="386535" y="2258868"/>
            <a:ext cx="1432693" cy="304378"/>
          </a:xfrm>
          <a:prstGeom prst="roundRect">
            <a:avLst/>
          </a:prstGeom>
          <a:noFill/>
          <a:ln>
            <a:noFill/>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（システムの概要）</a:t>
            </a:r>
          </a:p>
        </p:txBody>
      </p:sp>
      <p:sp>
        <p:nvSpPr>
          <p:cNvPr id="81" name="テキスト ボックス 80"/>
          <p:cNvSpPr txBox="1"/>
          <p:nvPr/>
        </p:nvSpPr>
        <p:spPr>
          <a:xfrm>
            <a:off x="765745" y="1628800"/>
            <a:ext cx="8240656" cy="720786"/>
          </a:xfrm>
          <a:prstGeom prst="rect">
            <a:avLst/>
          </a:prstGeom>
          <a:noFill/>
          <a:ln w="3175">
            <a:noFill/>
            <a:prstDash val="sysDash"/>
          </a:ln>
        </p:spPr>
        <p:txBody>
          <a:bodyPr wrap="square" rtlCol="0">
            <a:noAutofit/>
          </a:bodyPr>
          <a:lstStyle/>
          <a:p>
            <a:pPr marL="171450" indent="-171450">
              <a:buFont typeface="Wingdings" panose="05000000000000000000" pitchFamily="2" charset="2"/>
              <a:buChar char="Ø"/>
              <a:defRPr/>
            </a:pPr>
            <a:r>
              <a:rPr lang="ja-JP" altLang="en-US" sz="1100" dirty="0">
                <a:latin typeface="Meiryo UI" panose="020B0604030504040204" pitchFamily="50" charset="-128"/>
                <a:ea typeface="Meiryo UI" panose="020B0604030504040204" pitchFamily="50" charset="-128"/>
                <a:cs typeface="メイリオ" panose="020B0604030504040204" pitchFamily="50" charset="-128"/>
              </a:rPr>
              <a:t>各施設の点検・診断結果や補修履歴等のデータをクラウド上で蓄積・一元管理することで、災害等での庁舎被害時のデータ喪失を防止し</a:t>
            </a:r>
            <a:endParaRPr lang="en-US" altLang="ja-JP" sz="1100" dirty="0">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メイリオ" panose="020B0604030504040204" pitchFamily="50" charset="-128"/>
              </a:rPr>
              <a:t>　　確実なデータ保存が可能。また、蓄積されたデータと長寿命化計画サブシステムを用い、施設の劣化予測や被災対策の検討に活用が可能。</a:t>
            </a:r>
            <a:endParaRPr lang="en-US" altLang="ja-JP" sz="1100" strike="sngStrike" dirty="0">
              <a:latin typeface="Meiryo UI" panose="020B0604030504040204" pitchFamily="50" charset="-128"/>
              <a:ea typeface="Meiryo UI" panose="020B0604030504040204" pitchFamily="50" charset="-128"/>
              <a:cs typeface="メイリオ" panose="020B0604030504040204" pitchFamily="50" charset="-128"/>
            </a:endParaRPr>
          </a:p>
          <a:p>
            <a:pPr marL="171450" indent="-171450">
              <a:buFont typeface="Wingdings" panose="05000000000000000000" pitchFamily="2" charset="2"/>
              <a:buChar char="Ø"/>
              <a:defRPr/>
            </a:pPr>
            <a:r>
              <a:rPr lang="ja-JP" altLang="en-US" sz="1100" dirty="0">
                <a:latin typeface="Meiryo UI" panose="020B0604030504040204" pitchFamily="50" charset="-128"/>
                <a:ea typeface="Meiryo UI" panose="020B0604030504040204" pitchFamily="50" charset="-128"/>
                <a:cs typeface="メイリオ" panose="020B0604030504040204" pitchFamily="50" charset="-128"/>
              </a:rPr>
              <a:t>府内公共団体も低コストで共同利用が可能。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テキスト ボックス 82">
            <a:extLst>
              <a:ext uri="{FF2B5EF4-FFF2-40B4-BE49-F238E27FC236}">
                <a16:creationId xmlns:a16="http://schemas.microsoft.com/office/drawing/2014/main" id="{CA5047B7-A504-4D5E-8733-7D9DC21ECACD}"/>
              </a:ext>
            </a:extLst>
          </p:cNvPr>
          <p:cNvSpPr txBox="1"/>
          <p:nvPr/>
        </p:nvSpPr>
        <p:spPr>
          <a:xfrm>
            <a:off x="206515" y="3789040"/>
            <a:ext cx="5569976" cy="305124"/>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まいど通報システム</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100" b="1"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四角形: 角を丸くする 10">
            <a:extLst>
              <a:ext uri="{FF2B5EF4-FFF2-40B4-BE49-F238E27FC236}">
                <a16:creationId xmlns:a16="http://schemas.microsoft.com/office/drawing/2014/main" id="{45D155AC-53C2-4E8A-BFBB-74DD715056D1}"/>
              </a:ext>
            </a:extLst>
          </p:cNvPr>
          <p:cNvSpPr/>
          <p:nvPr/>
        </p:nvSpPr>
        <p:spPr>
          <a:xfrm>
            <a:off x="3324268" y="4914165"/>
            <a:ext cx="2912919" cy="1582455"/>
          </a:xfrm>
          <a:prstGeom prst="roundRect">
            <a:avLst>
              <a:gd name="adj" fmla="val 5766"/>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ts val="1300"/>
              </a:lnSpc>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1300"/>
              </a:lnSpc>
              <a:buFont typeface="Wingdings" panose="05000000000000000000" pitchFamily="2" charset="2"/>
              <a:buChar char="ü"/>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道路施設の不具合に関する府民からの通報は年間約</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万件</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（主に電話や窓口対応）</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1300"/>
              </a:lnSpc>
              <a:buFont typeface="Wingdings" panose="05000000000000000000" pitchFamily="2" charset="2"/>
              <a:buChar char="ü"/>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府民が電話で説明したり、事務所に出向いたりする必要がなくなり、気軽に</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時間いつでも通報が可能に！</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二等辺三角形 90">
            <a:extLst>
              <a:ext uri="{FF2B5EF4-FFF2-40B4-BE49-F238E27FC236}">
                <a16:creationId xmlns:a16="http://schemas.microsoft.com/office/drawing/2014/main" id="{4B45FC5A-6A0B-4160-8960-55F335DFA1A2}"/>
              </a:ext>
            </a:extLst>
          </p:cNvPr>
          <p:cNvSpPr/>
          <p:nvPr/>
        </p:nvSpPr>
        <p:spPr>
          <a:xfrm rot="10800000">
            <a:off x="4325107" y="5589240"/>
            <a:ext cx="887266" cy="234132"/>
          </a:xfrm>
          <a:prstGeom prst="triangle">
            <a:avLst/>
          </a:prstGeom>
          <a:gradFill flip="none" rotWithShape="1">
            <a:gsLst>
              <a:gs pos="0">
                <a:schemeClr val="bg1"/>
              </a:gs>
              <a:gs pos="26000">
                <a:schemeClr val="bg1">
                  <a:lumMod val="75000"/>
                </a:schemeClr>
              </a:gs>
              <a:gs pos="100000">
                <a:schemeClr val="bg1">
                  <a:lumMod val="50000"/>
                </a:schemeClr>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88" name="四角形: 角を丸くする 7">
            <a:extLst>
              <a:ext uri="{FF2B5EF4-FFF2-40B4-BE49-F238E27FC236}">
                <a16:creationId xmlns:a16="http://schemas.microsoft.com/office/drawing/2014/main" id="{D517F6F5-B05F-469E-9158-6EAD6EF85B64}"/>
              </a:ext>
            </a:extLst>
          </p:cNvPr>
          <p:cNvSpPr/>
          <p:nvPr/>
        </p:nvSpPr>
        <p:spPr>
          <a:xfrm>
            <a:off x="3356865" y="4734145"/>
            <a:ext cx="2790310" cy="286272"/>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lgn="ct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システム導入によるメリット</a:t>
            </a:r>
          </a:p>
        </p:txBody>
      </p:sp>
      <p:sp>
        <p:nvSpPr>
          <p:cNvPr id="92" name="四角形: 角を丸くする 7">
            <a:extLst>
              <a:ext uri="{FF2B5EF4-FFF2-40B4-BE49-F238E27FC236}">
                <a16:creationId xmlns:a16="http://schemas.microsoft.com/office/drawing/2014/main" id="{D517F6F5-B05F-469E-9158-6EAD6EF85B64}"/>
              </a:ext>
            </a:extLst>
          </p:cNvPr>
          <p:cNvSpPr/>
          <p:nvPr/>
        </p:nvSpPr>
        <p:spPr>
          <a:xfrm>
            <a:off x="555050" y="4734147"/>
            <a:ext cx="2610266" cy="299533"/>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lgn="ct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通報手順［道路施設の場合］</a:t>
            </a:r>
          </a:p>
        </p:txBody>
      </p:sp>
      <p:sp>
        <p:nvSpPr>
          <p:cNvPr id="9" name="テキスト ボックス 8"/>
          <p:cNvSpPr txBox="1"/>
          <p:nvPr/>
        </p:nvSpPr>
        <p:spPr>
          <a:xfrm>
            <a:off x="6396139" y="5667882"/>
            <a:ext cx="2409178" cy="763228"/>
          </a:xfrm>
          <a:prstGeom prst="rect">
            <a:avLst/>
          </a:prstGeom>
          <a:solidFill>
            <a:srgbClr val="FEFAD2"/>
          </a:solidFill>
          <a:ln w="12700">
            <a:solidFill>
              <a:schemeClr val="dk1"/>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100" b="1" dirty="0">
                <a:solidFill>
                  <a:schemeClr val="tx1"/>
                </a:solidFill>
                <a:latin typeface="メイリオ" panose="020B0604030504040204" pitchFamily="50" charset="-128"/>
                <a:ea typeface="メイリオ" panose="020B0604030504040204" pitchFamily="50" charset="-128"/>
              </a:rPr>
              <a:t>R4</a:t>
            </a:r>
            <a:r>
              <a:rPr lang="ja-JP" altLang="en-US" sz="1100" b="1" dirty="0">
                <a:solidFill>
                  <a:schemeClr val="tx1"/>
                </a:solidFill>
                <a:latin typeface="メイリオ" panose="020B0604030504040204" pitchFamily="50" charset="-128"/>
                <a:ea typeface="メイリオ" panose="020B0604030504040204" pitchFamily="50" charset="-128"/>
              </a:rPr>
              <a:t>年度通報件数（</a:t>
            </a:r>
            <a:r>
              <a:rPr lang="en-US" altLang="ja-JP" sz="1100" b="1" dirty="0">
                <a:solidFill>
                  <a:schemeClr val="tx1"/>
                </a:solidFill>
                <a:latin typeface="メイリオ" panose="020B0604030504040204" pitchFamily="50" charset="-128"/>
                <a:ea typeface="メイリオ" panose="020B0604030504040204" pitchFamily="50" charset="-128"/>
              </a:rPr>
              <a:t>12</a:t>
            </a:r>
            <a:r>
              <a:rPr lang="ja-JP" altLang="en-US" sz="1100" b="1" dirty="0">
                <a:solidFill>
                  <a:schemeClr val="tx1"/>
                </a:solidFill>
                <a:latin typeface="メイリオ" panose="020B0604030504040204" pitchFamily="50" charset="-128"/>
                <a:ea typeface="メイリオ" panose="020B0604030504040204" pitchFamily="50" charset="-128"/>
              </a:rPr>
              <a:t>月末まで）</a:t>
            </a:r>
            <a:endParaRPr lang="ja-JP" altLang="en-US" sz="1050" b="1" dirty="0">
              <a:solidFill>
                <a:schemeClr val="tx1"/>
              </a:solidFill>
              <a:latin typeface="メイリオ" panose="020B0604030504040204" pitchFamily="50" charset="-128"/>
              <a:ea typeface="メイリオ" panose="020B0604030504040204" pitchFamily="50" charset="-128"/>
            </a:endParaRPr>
          </a:p>
          <a:p>
            <a:r>
              <a:rPr lang="ja-JP" altLang="en-US" sz="1050" dirty="0">
                <a:solidFill>
                  <a:schemeClr val="tx1"/>
                </a:solidFill>
                <a:latin typeface="メイリオ" panose="020B0604030504040204" pitchFamily="50" charset="-128"/>
                <a:ea typeface="メイリオ" panose="020B0604030504040204" pitchFamily="50" charset="-128"/>
              </a:rPr>
              <a:t> ○府管理施設に係る分　</a:t>
            </a:r>
            <a:r>
              <a:rPr lang="en-US" altLang="ja-JP" sz="1050" dirty="0">
                <a:solidFill>
                  <a:schemeClr val="tx1"/>
                </a:solidFill>
                <a:latin typeface="メイリオ" panose="020B0604030504040204" pitchFamily="50" charset="-128"/>
                <a:ea typeface="メイリオ" panose="020B0604030504040204" pitchFamily="50" charset="-128"/>
              </a:rPr>
              <a:t>213</a:t>
            </a:r>
            <a:r>
              <a:rPr lang="ja-JP" altLang="en-US" sz="1050" dirty="0">
                <a:solidFill>
                  <a:schemeClr val="tx1"/>
                </a:solidFill>
                <a:latin typeface="メイリオ" panose="020B0604030504040204" pitchFamily="50" charset="-128"/>
                <a:ea typeface="メイリオ" panose="020B0604030504040204" pitchFamily="50" charset="-128"/>
              </a:rPr>
              <a:t>件</a:t>
            </a:r>
          </a:p>
          <a:p>
            <a:r>
              <a:rPr lang="ja-JP" altLang="en-US" sz="1050" dirty="0">
                <a:solidFill>
                  <a:schemeClr val="tx1"/>
                </a:solidFill>
                <a:latin typeface="メイリオ" panose="020B0604030504040204" pitchFamily="50" charset="-128"/>
                <a:ea typeface="メイリオ" panose="020B0604030504040204" pitchFamily="50" charset="-128"/>
              </a:rPr>
              <a:t> ○国道、市町村道に係る分　</a:t>
            </a:r>
            <a:r>
              <a:rPr lang="en-US" altLang="ja-JP" sz="1050" dirty="0">
                <a:solidFill>
                  <a:schemeClr val="tx1"/>
                </a:solidFill>
                <a:latin typeface="メイリオ" panose="020B0604030504040204" pitchFamily="50" charset="-128"/>
                <a:ea typeface="メイリオ" panose="020B0604030504040204" pitchFamily="50" charset="-128"/>
              </a:rPr>
              <a:t>336</a:t>
            </a:r>
            <a:r>
              <a:rPr lang="ja-JP" altLang="en-US" sz="1050" dirty="0">
                <a:solidFill>
                  <a:schemeClr val="tx1"/>
                </a:solidFill>
                <a:latin typeface="メイリオ" panose="020B0604030504040204" pitchFamily="50" charset="-128"/>
                <a:ea typeface="メイリオ" panose="020B0604030504040204" pitchFamily="50" charset="-128"/>
              </a:rPr>
              <a:t>件</a:t>
            </a:r>
          </a:p>
          <a:p>
            <a:r>
              <a:rPr lang="ja-JP" altLang="en-US" sz="1050" dirty="0">
                <a:solidFill>
                  <a:schemeClr val="tx1"/>
                </a:solidFill>
                <a:latin typeface="メイリオ" panose="020B0604030504040204" pitchFamily="50" charset="-128"/>
                <a:ea typeface="メイリオ" panose="020B0604030504040204" pitchFamily="50" charset="-128"/>
              </a:rPr>
              <a:t> ○その他　</a:t>
            </a:r>
            <a:r>
              <a:rPr lang="en-US" altLang="ja-JP" sz="1050" dirty="0">
                <a:solidFill>
                  <a:schemeClr val="tx1"/>
                </a:solidFill>
                <a:latin typeface="メイリオ" panose="020B0604030504040204" pitchFamily="50" charset="-128"/>
                <a:ea typeface="メイリオ" panose="020B0604030504040204" pitchFamily="50" charset="-128"/>
              </a:rPr>
              <a:t>327</a:t>
            </a:r>
            <a:r>
              <a:rPr lang="ja-JP" altLang="en-US" sz="1050" dirty="0">
                <a:solidFill>
                  <a:schemeClr val="tx1"/>
                </a:solidFill>
                <a:latin typeface="メイリオ" panose="020B0604030504040204" pitchFamily="50" charset="-128"/>
                <a:ea typeface="メイリオ" panose="020B0604030504040204" pitchFamily="50" charset="-128"/>
              </a:rPr>
              <a:t>件</a:t>
            </a:r>
          </a:p>
        </p:txBody>
      </p:sp>
      <p:sp>
        <p:nvSpPr>
          <p:cNvPr id="11" name="テキスト ボックス 10"/>
          <p:cNvSpPr txBox="1"/>
          <p:nvPr/>
        </p:nvSpPr>
        <p:spPr>
          <a:xfrm>
            <a:off x="312582" y="5094185"/>
            <a:ext cx="2959542" cy="1437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（ステップ</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不具合箇所のエリアを選択</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（ステップ</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道路の種類を選択（府道、国道、市町村道）</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（ステップ</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不具合の内容を選択（路面の穴</a:t>
            </a:r>
            <a:r>
              <a:rPr lang="ja-JP" altLang="en-US" sz="9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ぼこ</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・水たま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り、側溝等の損傷など）</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（ステップ</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不具合箇所の①状況写真と②位置情報の</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点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を送信（カメラ機能と</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GPS</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機能を利用）</a:t>
            </a:r>
          </a:p>
        </p:txBody>
      </p:sp>
      <p:sp>
        <p:nvSpPr>
          <p:cNvPr id="13" name="正方形/長方形 12"/>
          <p:cNvSpPr/>
          <p:nvPr/>
        </p:nvSpPr>
        <p:spPr>
          <a:xfrm>
            <a:off x="8469433" y="6516162"/>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16</a:t>
            </a:r>
            <a:endParaRPr lang="ja-JP" altLang="en-US" dirty="0">
              <a:solidFill>
                <a:prstClr val="black"/>
              </a:solidFill>
              <a:latin typeface="Calibri"/>
              <a:ea typeface="ＭＳ Ｐゴシック" panose="020B0600070205080204" pitchFamily="50" charset="-128"/>
            </a:endParaRPr>
          </a:p>
        </p:txBody>
      </p:sp>
      <p:sp>
        <p:nvSpPr>
          <p:cNvPr id="4" name="テキスト ボックス 3"/>
          <p:cNvSpPr txBox="1"/>
          <p:nvPr/>
        </p:nvSpPr>
        <p:spPr>
          <a:xfrm>
            <a:off x="127556" y="562455"/>
            <a:ext cx="7607754" cy="4232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都市整備部 事業調整室 事業企画課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3" name="テキスト ボックス 32">
            <a:extLst>
              <a:ext uri="{FF2B5EF4-FFF2-40B4-BE49-F238E27FC236}">
                <a16:creationId xmlns:a16="http://schemas.microsoft.com/office/drawing/2014/main" id="{0AFFF47D-62C0-406E-835D-EEC2B4E0A2E1}"/>
              </a:ext>
            </a:extLst>
          </p:cNvPr>
          <p:cNvSpPr txBox="1"/>
          <p:nvPr/>
        </p:nvSpPr>
        <p:spPr>
          <a:xfrm>
            <a:off x="460089" y="4058939"/>
            <a:ext cx="5680817" cy="572409"/>
          </a:xfrm>
          <a:prstGeom prst="rect">
            <a:avLst/>
          </a:prstGeom>
          <a:noFill/>
          <a:ln>
            <a:noFill/>
          </a:ln>
        </p:spPr>
        <p:txBody>
          <a:bodyPr wrap="square" rtlCol="0">
            <a:noAutofit/>
          </a:bodyPr>
          <a:lstStyle/>
          <a:p>
            <a:pPr marL="88900" indent="-88900">
              <a:buFont typeface="Arial" panose="020B0604020202020204" pitchFamily="34" charset="0"/>
              <a:buChar cha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大阪府管理の一般国道及び府道、河川、府営公園の損傷など</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の不具合に関して、府民等から簡単に通報いただけるよう、</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を活用した通報システムを運用。</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85804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6515" y="1632860"/>
            <a:ext cx="8805700" cy="2677656"/>
          </a:xfrm>
          <a:prstGeom prst="rect">
            <a:avLst/>
          </a:prstGeom>
          <a:noFill/>
          <a:ln>
            <a:noFill/>
          </a:ln>
        </p:spPr>
        <p:txBody>
          <a:bodyPr wrap="square" rtlCol="0">
            <a:spAutoFit/>
          </a:bodyPr>
          <a:lstStyle/>
          <a:p>
            <a:pPr marL="342900" indent="-342900" defTabSz="647700">
              <a:lnSpc>
                <a:spcPct val="150000"/>
              </a:lnSpc>
              <a:spcBef>
                <a:spcPct val="0"/>
              </a:spcBef>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latin typeface="Meiryo UI" panose="020B0604030504040204" pitchFamily="50" charset="-128"/>
                <a:ea typeface="Meiryo UI" panose="020B0604030504040204" pitchFamily="50" charset="-128"/>
                <a:cs typeface="Meiryo UI" panose="020B0604030504040204" pitchFamily="50" charset="-128"/>
              </a:rPr>
              <a:t>はじめに</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「大阪府行政経営の取組み」は、「行財政改革推進プラン（案）（平成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年度）」終了後も、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「自律的で創造性を発揮する行財政運営体制の確立」に向けた改革の取組みを継続するため、毎年度の</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府の取組みをまとめているものです。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府のみならず、府民・企業・市町村・国など、社会全体で課題解決する「新たな行政経営の取組み」と、</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毎年度の予算査定、出資法人、公の施設の点検結果等を通じた「健全で規律ある行財政運営」を通じ</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て、大阪府は、今後もたゆみない改革を進めていきます。</a:t>
            </a:r>
          </a:p>
        </p:txBody>
      </p:sp>
    </p:spTree>
    <p:extLst>
      <p:ext uri="{BB962C8B-B14F-4D97-AF65-F5344CB8AC3E}">
        <p14:creationId xmlns:p14="http://schemas.microsoft.com/office/powerpoint/2010/main" val="38268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（２）効果的な情報発信</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17</a:t>
            </a:r>
            <a:endParaRPr lang="ja-JP" altLang="en-US" dirty="0">
              <a:solidFill>
                <a:prstClr val="black"/>
              </a:solidFill>
              <a:latin typeface="Calibri"/>
              <a:ea typeface="ＭＳ Ｐゴシック" panose="020B0600070205080204" pitchFamily="50" charset="-128"/>
            </a:endParaRPr>
          </a:p>
        </p:txBody>
      </p:sp>
      <p:grpSp>
        <p:nvGrpSpPr>
          <p:cNvPr id="2" name="グループ化 1"/>
          <p:cNvGrpSpPr/>
          <p:nvPr/>
        </p:nvGrpSpPr>
        <p:grpSpPr>
          <a:xfrm>
            <a:off x="518924" y="2003928"/>
            <a:ext cx="8188829" cy="2460188"/>
            <a:chOff x="471487" y="2469590"/>
            <a:chExt cx="8188829" cy="2460188"/>
          </a:xfrm>
        </p:grpSpPr>
        <p:sp>
          <p:nvSpPr>
            <p:cNvPr id="18" name="正方形/長方形 17"/>
            <p:cNvSpPr/>
            <p:nvPr/>
          </p:nvSpPr>
          <p:spPr>
            <a:xfrm>
              <a:off x="530549" y="2469590"/>
              <a:ext cx="8129767" cy="2460188"/>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分かりやすい表示</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おおさか防災</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ネット</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・水防災情報システム</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5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メタバース</a:t>
              </a:r>
              <a:r>
                <a:rPr lang="en-US" altLang="ja-JP" sz="1400" baseline="30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aseline="30000"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活用した大阪の魅力発信</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企業等との連携による情報発信</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・企業のネットワーク等を活用した府政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OSAKA</a:t>
              </a: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KOUMIN Action Platform</a:t>
              </a:r>
              <a:r>
                <a:rPr lang="ja-JP" altLang="en-US" sz="1400" dirty="0">
                  <a:latin typeface="メイリオ" panose="020B0604030504040204" pitchFamily="50" charset="-128"/>
                  <a:ea typeface="メイリオ" panose="020B0604030504040204" pitchFamily="50" charset="-128"/>
                </a:rPr>
                <a:t>を通じた府政</a:t>
              </a:r>
              <a:r>
                <a:rPr lang="en-US" altLang="ja-JP" sz="1400" dirty="0">
                  <a:latin typeface="メイリオ" panose="020B0604030504040204" pitchFamily="50" charset="-128"/>
                  <a:ea typeface="メイリオ" panose="020B0604030504040204" pitchFamily="50" charset="-128"/>
                </a:rPr>
                <a:t>PR</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471487" y="2589517"/>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正方形/長方形 2">
            <a:extLst>
              <a:ext uri="{FF2B5EF4-FFF2-40B4-BE49-F238E27FC236}">
                <a16:creationId xmlns:a16="http://schemas.microsoft.com/office/drawing/2014/main" id="{A55CF804-E454-3B4B-4C01-2579072C7FA3}"/>
              </a:ext>
            </a:extLst>
          </p:cNvPr>
          <p:cNvSpPr/>
          <p:nvPr/>
        </p:nvSpPr>
        <p:spPr>
          <a:xfrm>
            <a:off x="436247" y="947952"/>
            <a:ext cx="8252432"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285750" lvl="0" indent="-285750">
              <a:buFont typeface="メイリオ" panose="020B0604030504040204" pitchFamily="50" charset="-128"/>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府民が情報を得る手段が多様化する中、府政に関する情報発信にあたっては、発信内容や発信方法を工夫することにより、「必要な人に、必要な情報が届く」情報発信に取り組みます。</a:t>
            </a:r>
          </a:p>
        </p:txBody>
      </p:sp>
      <p:sp>
        <p:nvSpPr>
          <p:cNvPr id="10" name="テキスト ボックス 9">
            <a:extLst>
              <a:ext uri="{FF2B5EF4-FFF2-40B4-BE49-F238E27FC236}">
                <a16:creationId xmlns:a16="http://schemas.microsoft.com/office/drawing/2014/main" id="{D1070023-A018-4754-A8BF-ED3106433D5D}"/>
              </a:ext>
            </a:extLst>
          </p:cNvPr>
          <p:cNvSpPr txBox="1"/>
          <p:nvPr/>
        </p:nvSpPr>
        <p:spPr>
          <a:xfrm>
            <a:off x="533766" y="6199769"/>
            <a:ext cx="8057393" cy="3669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インターネット上に構築された仮想空間内で、自分の分身となるアバターを用いて交流ができるサービスのことで、</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meta</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（＝超越、超）と</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universe</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（＝宇宙）を組み合わせた造語。</a:t>
            </a:r>
          </a:p>
        </p:txBody>
      </p:sp>
      <p:cxnSp>
        <p:nvCxnSpPr>
          <p:cNvPr id="11" name="直線コネクタ 10"/>
          <p:cNvCxnSpPr/>
          <p:nvPr/>
        </p:nvCxnSpPr>
        <p:spPr>
          <a:xfrm>
            <a:off x="331383" y="6183491"/>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463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24660" y="437806"/>
            <a:ext cx="8760425" cy="627656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◆分かりやすい表示　</a:t>
            </a: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sz="1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424241" y="1313765"/>
            <a:ext cx="4237771" cy="25411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18</a:t>
            </a:r>
            <a:endParaRPr lang="ja-JP" altLang="en-US" dirty="0">
              <a:solidFill>
                <a:prstClr val="black"/>
              </a:solidFill>
              <a:latin typeface="Calibri"/>
              <a:ea typeface="ＭＳ Ｐゴシック" panose="020B0600070205080204" pitchFamily="50" charset="-128"/>
            </a:endParaRPr>
          </a:p>
        </p:txBody>
      </p:sp>
      <p:sp>
        <p:nvSpPr>
          <p:cNvPr id="70" name="テキスト ボックス 69">
            <a:extLst>
              <a:ext uri="{FF2B5EF4-FFF2-40B4-BE49-F238E27FC236}">
                <a16:creationId xmlns:a16="http://schemas.microsoft.com/office/drawing/2014/main" id="{8DF91A3D-0454-447E-9500-67BA03AD2668}"/>
              </a:ext>
            </a:extLst>
          </p:cNvPr>
          <p:cNvSpPr txBox="1"/>
          <p:nvPr/>
        </p:nvSpPr>
        <p:spPr>
          <a:xfrm>
            <a:off x="174279" y="4739891"/>
            <a:ext cx="6889485" cy="220055"/>
          </a:xfrm>
          <a:prstGeom prst="rect">
            <a:avLst/>
          </a:prstGeom>
          <a:noFill/>
          <a:ln>
            <a:noFill/>
          </a:ln>
        </p:spPr>
        <p:txBody>
          <a:bodyPr wrap="square" rtlCol="0">
            <a:noAutofit/>
          </a:bodyPr>
          <a:lstStyle/>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水防災情報システム</a:t>
            </a:r>
            <a:r>
              <a:rPr lang="en-US" altLang="zh-TW"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zh-TW"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都市整備部 河川室 河川整備課</a:t>
            </a:r>
            <a:r>
              <a:rPr lang="en-US" altLang="zh-TW"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a:extLst>
              <a:ext uri="{FF2B5EF4-FFF2-40B4-BE49-F238E27FC236}">
                <a16:creationId xmlns:a16="http://schemas.microsoft.com/office/drawing/2014/main" id="{287E82FF-1FBF-4A47-A55C-7489C6CF1FA8}"/>
              </a:ext>
            </a:extLst>
          </p:cNvPr>
          <p:cNvSpPr txBox="1"/>
          <p:nvPr/>
        </p:nvSpPr>
        <p:spPr>
          <a:xfrm>
            <a:off x="612432" y="5067732"/>
            <a:ext cx="5655608" cy="4437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府内河川に関する防災情報を収集・提供する「水防災情報システム」の再整備に伴い、府民向けホームページをリニューアル（</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R4.12</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テキスト ボックス 71">
            <a:extLst>
              <a:ext uri="{FF2B5EF4-FFF2-40B4-BE49-F238E27FC236}">
                <a16:creationId xmlns:a16="http://schemas.microsoft.com/office/drawing/2014/main" id="{1420520E-E256-41DC-B307-9B2C87DF478A}"/>
              </a:ext>
            </a:extLst>
          </p:cNvPr>
          <p:cNvSpPr txBox="1"/>
          <p:nvPr/>
        </p:nvSpPr>
        <p:spPr>
          <a:xfrm>
            <a:off x="767040" y="5806672"/>
            <a:ext cx="5686477" cy="7340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88900" indent="-88900">
              <a:buFont typeface="Arial" panose="020B0604020202020204" pitchFamily="34" charset="0"/>
              <a:buChar char="•"/>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河川水位など防災情報の提供をさらに迅速化。（情報更新が約</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分毎から約</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分毎に）</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buFont typeface="Arial" panose="020B0604020202020204" pitchFamily="34" charset="0"/>
              <a:buChar char="•"/>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大雨時の避難に関する情報などを同一画面上で分かりやすく表示。</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buFont typeface="Arial" panose="020B0604020202020204" pitchFamily="34" charset="0"/>
              <a:buChar char="•"/>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スマートフォンの</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GPS</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機能により、外出時に周辺の河川状況などが確認可能に。</a:t>
            </a:r>
          </a:p>
        </p:txBody>
      </p:sp>
      <p:sp>
        <p:nvSpPr>
          <p:cNvPr id="17" name="テキスト ボックス 16"/>
          <p:cNvSpPr txBox="1"/>
          <p:nvPr/>
        </p:nvSpPr>
        <p:spPr>
          <a:xfrm>
            <a:off x="174279" y="843904"/>
            <a:ext cx="6889485" cy="220055"/>
          </a:xfrm>
          <a:prstGeom prst="rect">
            <a:avLst/>
          </a:prstGeom>
          <a:noFill/>
          <a:ln>
            <a:noFill/>
          </a:ln>
        </p:spPr>
        <p:txBody>
          <a:bodyPr wrap="square" rtlCol="0">
            <a:noAutofit/>
          </a:bodyPr>
          <a:lstStyle/>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おおさか防災ネット</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危機管理室 災害対策課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612432" y="1125313"/>
            <a:ext cx="8280048" cy="6829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88900" indent="-88900">
              <a:buFont typeface="Arial" panose="020B0604020202020204" pitchFamily="34" charset="0"/>
              <a:buChar cha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府民の皆様への災害情報の提供を行う「おおさか防災ネット」と大阪府と市町村の職員が災害情報の収集を行う「大阪府防災情</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報システム」を統合し、リニューアル（</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R4.3</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712590" y="1966759"/>
            <a:ext cx="7996003" cy="82214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88900" indent="-88900">
              <a:buFont typeface="Arial" panose="020B0604020202020204" pitchFamily="34" charset="0"/>
              <a:buChar cha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災害時の避難情報や避難所情報等を地図でも閲覧できるようビジュアル化し、より分かりやすく表示。</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現在地が避難指示エリアかどうかや近くの避難所等を地図上で確認できるようにすることで、府民の迅速な避難行動を促進。</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300"/>
              </a:lnSpc>
              <a:buFont typeface="Arial" panose="020B0604020202020204" pitchFamily="34" charset="0"/>
              <a:buChar char="•"/>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buFont typeface="Arial" panose="020B0604020202020204" pitchFamily="34" charset="0"/>
              <a:buChar char="•"/>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大阪府と市町村の災害対応業務を「より早く」実施できるように、災害現場から本部への情報伝達業務に</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技術を活用する等、業務の迅速化・効率化。</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 16">
            <a:extLst>
              <a:ext uri="{FF2B5EF4-FFF2-40B4-BE49-F238E27FC236}">
                <a16:creationId xmlns:a16="http://schemas.microsoft.com/office/drawing/2014/main" id="{CB87DEF4-9576-CB77-6D53-1520E4D705A8}"/>
              </a:ext>
            </a:extLst>
          </p:cNvPr>
          <p:cNvSpPr/>
          <p:nvPr/>
        </p:nvSpPr>
        <p:spPr>
          <a:xfrm>
            <a:off x="701570" y="1643893"/>
            <a:ext cx="1847529" cy="216000"/>
          </a:xfrm>
          <a:prstGeom prst="roundRect">
            <a:avLst>
              <a:gd name="adj" fmla="val 16667"/>
            </a:avLst>
          </a:prstGeom>
          <a:noFill/>
          <a:ln w="25400" cap="flat" cmpd="sng" algn="ctr">
            <a:solidFill>
              <a:schemeClr val="accent1"/>
            </a:solidFill>
            <a:prstDash val="solid"/>
            <a:miter lim="800000"/>
          </a:ln>
          <a:effectLst/>
        </p:spPr>
        <p:txBody>
          <a:bodyPr vert="horz" lIns="36000" rIns="36000" rtlCol="0" anchor="ctr"/>
          <a:lstStyle/>
          <a:p>
            <a:pPr algn="ctr" defTabSz="457189">
              <a:defRPr/>
            </a:pPr>
            <a:r>
              <a:rPr kumimoji="0" lang="ja-JP" altLang="en-US" sz="1050" b="1" kern="0" dirty="0">
                <a:latin typeface="Meiryo UI" panose="020B0604030504040204" pitchFamily="50" charset="-128"/>
                <a:ea typeface="Meiryo UI" panose="020B0604030504040204" pitchFamily="50" charset="-128"/>
              </a:rPr>
              <a:t>主なリニューアルのポイント</a:t>
            </a:r>
            <a:endParaRPr kumimoji="0" lang="en-US" altLang="ja-JP" sz="1050" b="1" kern="0" dirty="0">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CF340E97-1955-471B-A368-C9240E02FF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237050" y="4638890"/>
            <a:ext cx="2623154" cy="1901807"/>
          </a:xfrm>
          <a:prstGeom prst="rect">
            <a:avLst/>
          </a:prstGeom>
          <a:noFill/>
          <a:ln>
            <a:noFill/>
          </a:ln>
        </p:spPr>
      </p:pic>
      <p:sp>
        <p:nvSpPr>
          <p:cNvPr id="20" name="角丸四角形 16">
            <a:extLst>
              <a:ext uri="{FF2B5EF4-FFF2-40B4-BE49-F238E27FC236}">
                <a16:creationId xmlns:a16="http://schemas.microsoft.com/office/drawing/2014/main" id="{CB87DEF4-9576-CB77-6D53-1520E4D705A8}"/>
              </a:ext>
            </a:extLst>
          </p:cNvPr>
          <p:cNvSpPr/>
          <p:nvPr/>
        </p:nvSpPr>
        <p:spPr>
          <a:xfrm>
            <a:off x="701570" y="5629023"/>
            <a:ext cx="1847529" cy="216000"/>
          </a:xfrm>
          <a:prstGeom prst="roundRect">
            <a:avLst>
              <a:gd name="adj" fmla="val 16667"/>
            </a:avLst>
          </a:prstGeom>
          <a:noFill/>
          <a:ln w="25400" cap="flat" cmpd="sng" algn="ctr">
            <a:solidFill>
              <a:schemeClr val="accent1"/>
            </a:solidFill>
            <a:prstDash val="solid"/>
            <a:miter lim="800000"/>
          </a:ln>
          <a:effectLst/>
        </p:spPr>
        <p:txBody>
          <a:bodyPr vert="horz" lIns="36000" rIns="36000" rtlCol="0" anchor="ctr"/>
          <a:lstStyle/>
          <a:p>
            <a:pPr algn="ctr" defTabSz="457189">
              <a:defRPr/>
            </a:pPr>
            <a:r>
              <a:rPr kumimoji="0" lang="ja-JP" altLang="en-US" sz="1050" b="1" kern="0" dirty="0">
                <a:latin typeface="Meiryo UI" panose="020B0604030504040204" pitchFamily="50" charset="-128"/>
                <a:ea typeface="Meiryo UI" panose="020B0604030504040204" pitchFamily="50" charset="-128"/>
              </a:rPr>
              <a:t>主なリニューアルのポイント</a:t>
            </a:r>
            <a:endParaRPr kumimoji="0" lang="en-US" altLang="ja-JP" sz="1050" b="1" kern="0" dirty="0">
              <a:latin typeface="Meiryo UI" panose="020B0604030504040204" pitchFamily="50" charset="-128"/>
              <a:ea typeface="Meiryo UI" panose="020B0604030504040204" pitchFamily="50" charset="-128"/>
            </a:endParaRPr>
          </a:p>
        </p:txBody>
      </p:sp>
      <p:pic>
        <p:nvPicPr>
          <p:cNvPr id="23" name="図 22">
            <a:extLst>
              <a:ext uri="{FF2B5EF4-FFF2-40B4-BE49-F238E27FC236}">
                <a16:creationId xmlns:a16="http://schemas.microsoft.com/office/drawing/2014/main" id="{4B2C976C-BF5B-4541-80B5-420506605A92}"/>
              </a:ext>
            </a:extLst>
          </p:cNvPr>
          <p:cNvPicPr>
            <a:picLocks noChangeAspect="1"/>
          </p:cNvPicPr>
          <p:nvPr/>
        </p:nvPicPr>
        <p:blipFill rotWithShape="1">
          <a:blip r:embed="rId3"/>
          <a:srcRect l="1683"/>
          <a:stretch/>
        </p:blipFill>
        <p:spPr>
          <a:xfrm>
            <a:off x="746575" y="2954875"/>
            <a:ext cx="4095104" cy="1514624"/>
          </a:xfrm>
          <a:prstGeom prst="rect">
            <a:avLst/>
          </a:prstGeom>
        </p:spPr>
      </p:pic>
      <p:sp>
        <p:nvSpPr>
          <p:cNvPr id="24" name="楕円 20">
            <a:extLst>
              <a:ext uri="{FF2B5EF4-FFF2-40B4-BE49-F238E27FC236}">
                <a16:creationId xmlns:a16="http://schemas.microsoft.com/office/drawing/2014/main" id="{CA675BCD-5DC4-485A-AFF6-0E1835B3CAF9}"/>
              </a:ext>
            </a:extLst>
          </p:cNvPr>
          <p:cNvSpPr/>
          <p:nvPr/>
        </p:nvSpPr>
        <p:spPr>
          <a:xfrm>
            <a:off x="775710" y="2735639"/>
            <a:ext cx="2160000" cy="196221"/>
          </a:xfrm>
          <a:prstGeom prst="roundRect">
            <a:avLst/>
          </a:prstGeom>
          <a:solidFill>
            <a:srgbClr val="00B0F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tx1"/>
                </a:solidFill>
                <a:latin typeface="HG丸ｺﾞｼｯｸM-PRO" panose="020F0600000000000000" pitchFamily="50" charset="-128"/>
                <a:ea typeface="HG丸ｺﾞｼｯｸM-PRO" panose="020F0600000000000000" pitchFamily="50" charset="-128"/>
              </a:rPr>
              <a:t>地図を活用したわかりやすい情報提供</a:t>
            </a:r>
          </a:p>
        </p:txBody>
      </p:sp>
      <p:sp>
        <p:nvSpPr>
          <p:cNvPr id="25" name="角丸四角形 79">
            <a:extLst>
              <a:ext uri="{FF2B5EF4-FFF2-40B4-BE49-F238E27FC236}">
                <a16:creationId xmlns:a16="http://schemas.microsoft.com/office/drawing/2014/main" id="{759CC2E6-BC94-42D7-8929-CF83A3D22855}"/>
              </a:ext>
            </a:extLst>
          </p:cNvPr>
          <p:cNvSpPr/>
          <p:nvPr/>
        </p:nvSpPr>
        <p:spPr>
          <a:xfrm>
            <a:off x="3007330" y="2735639"/>
            <a:ext cx="1728000" cy="196221"/>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900" dirty="0">
                <a:solidFill>
                  <a:srgbClr val="FF0000"/>
                </a:solidFill>
                <a:latin typeface="HG丸ｺﾞｼｯｸM-PRO" panose="020F0600000000000000" pitchFamily="50" charset="-128"/>
                <a:ea typeface="HG丸ｺﾞｼｯｸM-PRO" panose="020F0600000000000000" pitchFamily="50" charset="-128"/>
              </a:rPr>
              <a:t>スマホ等からもご利用可能</a:t>
            </a:r>
          </a:p>
        </p:txBody>
      </p:sp>
      <p:sp>
        <p:nvSpPr>
          <p:cNvPr id="28" name="円形吹き出し 66">
            <a:extLst>
              <a:ext uri="{FF2B5EF4-FFF2-40B4-BE49-F238E27FC236}">
                <a16:creationId xmlns:a16="http://schemas.microsoft.com/office/drawing/2014/main" id="{CD777F15-8536-4E6C-9275-7C16ED7A77F9}"/>
              </a:ext>
            </a:extLst>
          </p:cNvPr>
          <p:cNvSpPr/>
          <p:nvPr/>
        </p:nvSpPr>
        <p:spPr>
          <a:xfrm>
            <a:off x="881590" y="3686147"/>
            <a:ext cx="810802" cy="348985"/>
          </a:xfrm>
          <a:prstGeom prst="wedgeEllipseCallout">
            <a:avLst>
              <a:gd name="adj1" fmla="val -31575"/>
              <a:gd name="adj2" fmla="val -749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600" dirty="0">
                <a:solidFill>
                  <a:srgbClr val="002060"/>
                </a:solidFill>
                <a:latin typeface="HG丸ｺﾞｼｯｸM-PRO" panose="020F0600000000000000" pitchFamily="50" charset="-128"/>
                <a:ea typeface="HG丸ｺﾞｼｯｸM-PRO" panose="020F0600000000000000" pitchFamily="50" charset="-128"/>
              </a:rPr>
              <a:t>府内の気象に</a:t>
            </a:r>
            <a:endParaRPr lang="en-US" altLang="ja-JP" sz="600" dirty="0">
              <a:solidFill>
                <a:srgbClr val="002060"/>
              </a:solidFill>
              <a:latin typeface="HG丸ｺﾞｼｯｸM-PRO" panose="020F0600000000000000" pitchFamily="50" charset="-128"/>
              <a:ea typeface="HG丸ｺﾞｼｯｸM-PRO" panose="020F0600000000000000" pitchFamily="50" charset="-128"/>
            </a:endParaRPr>
          </a:p>
          <a:p>
            <a:pPr algn="ctr">
              <a:defRPr/>
            </a:pPr>
            <a:r>
              <a:rPr lang="ja-JP" altLang="en-US" sz="600" dirty="0">
                <a:solidFill>
                  <a:srgbClr val="002060"/>
                </a:solidFill>
                <a:latin typeface="HG丸ｺﾞｼｯｸM-PRO" panose="020F0600000000000000" pitchFamily="50" charset="-128"/>
                <a:ea typeface="HG丸ｺﾞｼｯｸM-PRO" panose="020F0600000000000000" pitchFamily="50" charset="-128"/>
              </a:rPr>
              <a:t>関する警報等の発令状況</a:t>
            </a:r>
          </a:p>
        </p:txBody>
      </p:sp>
      <p:sp>
        <p:nvSpPr>
          <p:cNvPr id="29" name="円形吹き出し 65">
            <a:extLst>
              <a:ext uri="{FF2B5EF4-FFF2-40B4-BE49-F238E27FC236}">
                <a16:creationId xmlns:a16="http://schemas.microsoft.com/office/drawing/2014/main" id="{0DBAE915-D4CB-49ED-85D0-347CD34249CF}"/>
              </a:ext>
            </a:extLst>
          </p:cNvPr>
          <p:cNvSpPr/>
          <p:nvPr/>
        </p:nvSpPr>
        <p:spPr>
          <a:xfrm>
            <a:off x="2041004" y="3446120"/>
            <a:ext cx="661914" cy="459350"/>
          </a:xfrm>
          <a:prstGeom prst="wedgeEllipseCallout">
            <a:avLst>
              <a:gd name="adj1" fmla="val 51646"/>
              <a:gd name="adj2" fmla="val -312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ja-JP" altLang="en-US" sz="500" dirty="0">
                <a:solidFill>
                  <a:srgbClr val="002060"/>
                </a:solidFill>
                <a:latin typeface="HG丸ｺﾞｼｯｸM-PRO" panose="020F0600000000000000" pitchFamily="50" charset="-128"/>
                <a:ea typeface="HG丸ｺﾞｼｯｸM-PRO" panose="020F0600000000000000" pitchFamily="50" charset="-128"/>
              </a:rPr>
              <a:t>気象情報・地震津波情報・避難情報・避難所情報の切替</a:t>
            </a:r>
          </a:p>
        </p:txBody>
      </p:sp>
      <p:grpSp>
        <p:nvGrpSpPr>
          <p:cNvPr id="30" name="グループ化 29">
            <a:extLst>
              <a:ext uri="{FF2B5EF4-FFF2-40B4-BE49-F238E27FC236}">
                <a16:creationId xmlns:a16="http://schemas.microsoft.com/office/drawing/2014/main" id="{38ED2B1D-8481-409A-A511-2EA8E21B2021}"/>
              </a:ext>
            </a:extLst>
          </p:cNvPr>
          <p:cNvGrpSpPr/>
          <p:nvPr/>
        </p:nvGrpSpPr>
        <p:grpSpPr>
          <a:xfrm>
            <a:off x="6900692" y="3446994"/>
            <a:ext cx="2031883" cy="1022505"/>
            <a:chOff x="6142645" y="1799701"/>
            <a:chExt cx="6066985" cy="2882241"/>
          </a:xfrm>
        </p:grpSpPr>
        <p:pic>
          <p:nvPicPr>
            <p:cNvPr id="31" name="図 30">
              <a:extLst>
                <a:ext uri="{FF2B5EF4-FFF2-40B4-BE49-F238E27FC236}">
                  <a16:creationId xmlns:a16="http://schemas.microsoft.com/office/drawing/2014/main" id="{183453CF-A73B-4597-8095-5D44D17EF8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2645" y="1958258"/>
              <a:ext cx="5402265" cy="2675788"/>
            </a:xfrm>
            <a:prstGeom prst="rect">
              <a:avLst/>
            </a:prstGeom>
          </p:spPr>
        </p:pic>
        <p:sp>
          <p:nvSpPr>
            <p:cNvPr id="32" name="楕円 31">
              <a:extLst>
                <a:ext uri="{FF2B5EF4-FFF2-40B4-BE49-F238E27FC236}">
                  <a16:creationId xmlns:a16="http://schemas.microsoft.com/office/drawing/2014/main" id="{1E0D15FE-612B-430F-B05C-3C0994396F0D}"/>
                </a:ext>
              </a:extLst>
            </p:cNvPr>
            <p:cNvSpPr/>
            <p:nvPr/>
          </p:nvSpPr>
          <p:spPr>
            <a:xfrm>
              <a:off x="7970446" y="2243925"/>
              <a:ext cx="689445" cy="707876"/>
            </a:xfrm>
            <a:prstGeom prst="ellipse">
              <a:avLst/>
            </a:prstGeom>
            <a:noFill/>
            <a:ln w="793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5" dirty="0"/>
            </a:p>
          </p:txBody>
        </p:sp>
        <p:sp>
          <p:nvSpPr>
            <p:cNvPr id="33" name="フリーフォーム 13">
              <a:extLst>
                <a:ext uri="{FF2B5EF4-FFF2-40B4-BE49-F238E27FC236}">
                  <a16:creationId xmlns:a16="http://schemas.microsoft.com/office/drawing/2014/main" id="{596E80FB-350A-434D-8771-87B21E81B4D5}"/>
                </a:ext>
              </a:extLst>
            </p:cNvPr>
            <p:cNvSpPr/>
            <p:nvPr/>
          </p:nvSpPr>
          <p:spPr>
            <a:xfrm>
              <a:off x="7444860" y="1999847"/>
              <a:ext cx="4231821" cy="2577516"/>
            </a:xfrm>
            <a:custGeom>
              <a:avLst/>
              <a:gdLst>
                <a:gd name="connsiteX0" fmla="*/ 3943350 w 5924550"/>
                <a:gd name="connsiteY0" fmla="*/ 1457325 h 3990975"/>
                <a:gd name="connsiteX1" fmla="*/ 4162425 w 5924550"/>
                <a:gd name="connsiteY1" fmla="*/ 1533525 h 3990975"/>
                <a:gd name="connsiteX2" fmla="*/ 4438650 w 5924550"/>
                <a:gd name="connsiteY2" fmla="*/ 1295400 h 3990975"/>
                <a:gd name="connsiteX3" fmla="*/ 4695825 w 5924550"/>
                <a:gd name="connsiteY3" fmla="*/ 1219200 h 3990975"/>
                <a:gd name="connsiteX4" fmla="*/ 4572000 w 5924550"/>
                <a:gd name="connsiteY4" fmla="*/ 781050 h 3990975"/>
                <a:gd name="connsiteX5" fmla="*/ 4267200 w 5924550"/>
                <a:gd name="connsiteY5" fmla="*/ 371475 h 3990975"/>
                <a:gd name="connsiteX6" fmla="*/ 4848225 w 5924550"/>
                <a:gd name="connsiteY6" fmla="*/ 0 h 3990975"/>
                <a:gd name="connsiteX7" fmla="*/ 5915025 w 5924550"/>
                <a:gd name="connsiteY7" fmla="*/ 0 h 3990975"/>
                <a:gd name="connsiteX8" fmla="*/ 5924550 w 5924550"/>
                <a:gd name="connsiteY8" fmla="*/ 733425 h 3990975"/>
                <a:gd name="connsiteX9" fmla="*/ 5429250 w 5924550"/>
                <a:gd name="connsiteY9" fmla="*/ 1047750 h 3990975"/>
                <a:gd name="connsiteX10" fmla="*/ 4867275 w 5924550"/>
                <a:gd name="connsiteY10" fmla="*/ 1990725 h 3990975"/>
                <a:gd name="connsiteX11" fmla="*/ 4391025 w 5924550"/>
                <a:gd name="connsiteY11" fmla="*/ 2647950 h 3990975"/>
                <a:gd name="connsiteX12" fmla="*/ 4476750 w 5924550"/>
                <a:gd name="connsiteY12" fmla="*/ 2943225 h 3990975"/>
                <a:gd name="connsiteX13" fmla="*/ 5591175 w 5924550"/>
                <a:gd name="connsiteY13" fmla="*/ 2657475 h 3990975"/>
                <a:gd name="connsiteX14" fmla="*/ 5715000 w 5924550"/>
                <a:gd name="connsiteY14" fmla="*/ 3381375 h 3990975"/>
                <a:gd name="connsiteX15" fmla="*/ 4886325 w 5924550"/>
                <a:gd name="connsiteY15" fmla="*/ 3990975 h 3990975"/>
                <a:gd name="connsiteX16" fmla="*/ 866775 w 5924550"/>
                <a:gd name="connsiteY16" fmla="*/ 3981450 h 3990975"/>
                <a:gd name="connsiteX17" fmla="*/ 666750 w 5924550"/>
                <a:gd name="connsiteY17" fmla="*/ 3495675 h 3990975"/>
                <a:gd name="connsiteX18" fmla="*/ 0 w 5924550"/>
                <a:gd name="connsiteY18" fmla="*/ 3019425 h 3990975"/>
                <a:gd name="connsiteX19" fmla="*/ 457200 w 5924550"/>
                <a:gd name="connsiteY19" fmla="*/ 2333625 h 3990975"/>
                <a:gd name="connsiteX20" fmla="*/ 1409700 w 5924550"/>
                <a:gd name="connsiteY20" fmla="*/ 2971800 h 3990975"/>
                <a:gd name="connsiteX21" fmla="*/ 2809875 w 5924550"/>
                <a:gd name="connsiteY21" fmla="*/ 2038350 h 3990975"/>
                <a:gd name="connsiteX22" fmla="*/ 2085975 w 5924550"/>
                <a:gd name="connsiteY22" fmla="*/ 1285875 h 3990975"/>
                <a:gd name="connsiteX23" fmla="*/ 2305050 w 5924550"/>
                <a:gd name="connsiteY23" fmla="*/ 952500 h 3990975"/>
                <a:gd name="connsiteX24" fmla="*/ 2876550 w 5924550"/>
                <a:gd name="connsiteY24" fmla="*/ 1000125 h 3990975"/>
                <a:gd name="connsiteX25" fmla="*/ 3486150 w 5924550"/>
                <a:gd name="connsiteY25" fmla="*/ 1352550 h 3990975"/>
                <a:gd name="connsiteX26" fmla="*/ 3552825 w 5924550"/>
                <a:gd name="connsiteY26" fmla="*/ 1647825 h 3990975"/>
                <a:gd name="connsiteX27" fmla="*/ 3943350 w 5924550"/>
                <a:gd name="connsiteY27" fmla="*/ 1457325 h 39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24550" h="3990975">
                  <a:moveTo>
                    <a:pt x="3943350" y="1457325"/>
                  </a:moveTo>
                  <a:lnTo>
                    <a:pt x="4162425" y="1533525"/>
                  </a:lnTo>
                  <a:lnTo>
                    <a:pt x="4438650" y="1295400"/>
                  </a:lnTo>
                  <a:lnTo>
                    <a:pt x="4695825" y="1219200"/>
                  </a:lnTo>
                  <a:lnTo>
                    <a:pt x="4572000" y="781050"/>
                  </a:lnTo>
                  <a:lnTo>
                    <a:pt x="4267200" y="371475"/>
                  </a:lnTo>
                  <a:lnTo>
                    <a:pt x="4848225" y="0"/>
                  </a:lnTo>
                  <a:lnTo>
                    <a:pt x="5915025" y="0"/>
                  </a:lnTo>
                  <a:lnTo>
                    <a:pt x="5924550" y="733425"/>
                  </a:lnTo>
                  <a:lnTo>
                    <a:pt x="5429250" y="1047750"/>
                  </a:lnTo>
                  <a:lnTo>
                    <a:pt x="4867275" y="1990725"/>
                  </a:lnTo>
                  <a:lnTo>
                    <a:pt x="4391025" y="2647950"/>
                  </a:lnTo>
                  <a:lnTo>
                    <a:pt x="4476750" y="2943225"/>
                  </a:lnTo>
                  <a:lnTo>
                    <a:pt x="5591175" y="2657475"/>
                  </a:lnTo>
                  <a:lnTo>
                    <a:pt x="5715000" y="3381375"/>
                  </a:lnTo>
                  <a:lnTo>
                    <a:pt x="4886325" y="3990975"/>
                  </a:lnTo>
                  <a:lnTo>
                    <a:pt x="866775" y="3981450"/>
                  </a:lnTo>
                  <a:lnTo>
                    <a:pt x="666750" y="3495675"/>
                  </a:lnTo>
                  <a:lnTo>
                    <a:pt x="0" y="3019425"/>
                  </a:lnTo>
                  <a:lnTo>
                    <a:pt x="457200" y="2333625"/>
                  </a:lnTo>
                  <a:lnTo>
                    <a:pt x="1409700" y="2971800"/>
                  </a:lnTo>
                  <a:lnTo>
                    <a:pt x="2809875" y="2038350"/>
                  </a:lnTo>
                  <a:lnTo>
                    <a:pt x="2085975" y="1285875"/>
                  </a:lnTo>
                  <a:lnTo>
                    <a:pt x="2305050" y="952500"/>
                  </a:lnTo>
                  <a:lnTo>
                    <a:pt x="2876550" y="1000125"/>
                  </a:lnTo>
                  <a:lnTo>
                    <a:pt x="3486150" y="1352550"/>
                  </a:lnTo>
                  <a:lnTo>
                    <a:pt x="3552825" y="1647825"/>
                  </a:lnTo>
                  <a:lnTo>
                    <a:pt x="3943350" y="1457325"/>
                  </a:lnTo>
                  <a:close/>
                </a:path>
              </a:pathLst>
            </a:custGeom>
            <a:solidFill>
              <a:srgbClr val="CC00FF">
                <a:alpha val="25000"/>
              </a:srgbClr>
            </a:solidFill>
            <a:ln w="635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5" dirty="0"/>
            </a:p>
          </p:txBody>
        </p:sp>
        <p:grpSp>
          <p:nvGrpSpPr>
            <p:cNvPr id="34" name="グループ化 33">
              <a:extLst>
                <a:ext uri="{FF2B5EF4-FFF2-40B4-BE49-F238E27FC236}">
                  <a16:creationId xmlns:a16="http://schemas.microsoft.com/office/drawing/2014/main" id="{5101CB2E-DEC0-4E80-AE47-55EF0962F5F8}"/>
                </a:ext>
              </a:extLst>
            </p:cNvPr>
            <p:cNvGrpSpPr/>
            <p:nvPr/>
          </p:nvGrpSpPr>
          <p:grpSpPr>
            <a:xfrm>
              <a:off x="10955856" y="1799701"/>
              <a:ext cx="1253774" cy="2882241"/>
              <a:chOff x="15381857" y="2538146"/>
              <a:chExt cx="1770936" cy="4463444"/>
            </a:xfrm>
          </p:grpSpPr>
          <p:sp>
            <p:nvSpPr>
              <p:cNvPr id="35" name="角丸四角形 52">
                <a:extLst>
                  <a:ext uri="{FF2B5EF4-FFF2-40B4-BE49-F238E27FC236}">
                    <a16:creationId xmlns:a16="http://schemas.microsoft.com/office/drawing/2014/main" id="{9D85AC56-6E6E-45A9-9E9A-230AFAA326F1}"/>
                  </a:ext>
                </a:extLst>
              </p:cNvPr>
              <p:cNvSpPr/>
              <p:nvPr/>
            </p:nvSpPr>
            <p:spPr>
              <a:xfrm>
                <a:off x="15477653" y="2622442"/>
                <a:ext cx="1446531" cy="4323521"/>
              </a:xfrm>
              <a:prstGeom prst="roundRect">
                <a:avLst/>
              </a:prstGeom>
              <a:solidFill>
                <a:schemeClr val="accent1">
                  <a:lumMod val="40000"/>
                  <a:lumOff val="6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5" dirty="0"/>
              </a:p>
            </p:txBody>
          </p:sp>
          <p:pic>
            <p:nvPicPr>
              <p:cNvPr id="36" name="図 35">
                <a:extLst>
                  <a:ext uri="{FF2B5EF4-FFF2-40B4-BE49-F238E27FC236}">
                    <a16:creationId xmlns:a16="http://schemas.microsoft.com/office/drawing/2014/main" id="{6898739B-67F8-4170-9D59-2D4CDA85A1C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487775" y="2973401"/>
                <a:ext cx="1386119" cy="1496922"/>
              </a:xfrm>
              <a:prstGeom prst="rect">
                <a:avLst/>
              </a:prstGeom>
            </p:spPr>
          </p:pic>
          <p:pic>
            <p:nvPicPr>
              <p:cNvPr id="37" name="図 36">
                <a:extLst>
                  <a:ext uri="{FF2B5EF4-FFF2-40B4-BE49-F238E27FC236}">
                    <a16:creationId xmlns:a16="http://schemas.microsoft.com/office/drawing/2014/main" id="{FDD3AC39-2B06-449F-AD64-BEE56D0421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459835" y="5483834"/>
                <a:ext cx="1405410" cy="1517756"/>
              </a:xfrm>
              <a:prstGeom prst="rect">
                <a:avLst/>
              </a:prstGeom>
            </p:spPr>
          </p:pic>
          <p:sp>
            <p:nvSpPr>
              <p:cNvPr id="38" name="テキスト ボックス 37">
                <a:extLst>
                  <a:ext uri="{FF2B5EF4-FFF2-40B4-BE49-F238E27FC236}">
                    <a16:creationId xmlns:a16="http://schemas.microsoft.com/office/drawing/2014/main" id="{10836D2C-214D-4E41-A709-152083524943}"/>
                  </a:ext>
                </a:extLst>
              </p:cNvPr>
              <p:cNvSpPr txBox="1"/>
              <p:nvPr/>
            </p:nvSpPr>
            <p:spPr>
              <a:xfrm>
                <a:off x="15381857" y="2538146"/>
                <a:ext cx="1770936" cy="806105"/>
              </a:xfrm>
              <a:prstGeom prst="rect">
                <a:avLst/>
              </a:prstGeom>
              <a:noFill/>
              <a:ln w="19050">
                <a:noFill/>
                <a:prstDash val="dash"/>
              </a:ln>
            </p:spPr>
            <p:txBody>
              <a:bodyPr wrap="square" rtlCol="0">
                <a:spAutoFit/>
              </a:bodyPr>
              <a:lstStyle/>
              <a:p>
                <a:r>
                  <a:rPr lang="ja-JP" altLang="en-US" sz="600" dirty="0">
                    <a:latin typeface="UD デジタル 教科書体 N-B" panose="02020700000000000000" pitchFamily="17" charset="-128"/>
                    <a:ea typeface="UD デジタル 教科書体 N-B" panose="02020700000000000000" pitchFamily="17" charset="-128"/>
                  </a:rPr>
                  <a:t>避難所</a:t>
                </a:r>
              </a:p>
            </p:txBody>
          </p:sp>
          <p:pic>
            <p:nvPicPr>
              <p:cNvPr id="39" name="図 38">
                <a:extLst>
                  <a:ext uri="{FF2B5EF4-FFF2-40B4-BE49-F238E27FC236}">
                    <a16:creationId xmlns:a16="http://schemas.microsoft.com/office/drawing/2014/main" id="{73AAB92B-2E98-4D4F-8032-E08A5F7F7DC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512119" y="4240514"/>
                <a:ext cx="1337143" cy="1485714"/>
              </a:xfrm>
              <a:prstGeom prst="rect">
                <a:avLst/>
              </a:prstGeom>
            </p:spPr>
          </p:pic>
        </p:grpSp>
      </p:grpSp>
      <p:pic>
        <p:nvPicPr>
          <p:cNvPr id="40" name="図 39">
            <a:extLst>
              <a:ext uri="{FF2B5EF4-FFF2-40B4-BE49-F238E27FC236}">
                <a16:creationId xmlns:a16="http://schemas.microsoft.com/office/drawing/2014/main" id="{C34DAC43-91F9-43BB-A865-7B4B3C1182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01375" y="3289013"/>
            <a:ext cx="1942342" cy="1183973"/>
          </a:xfrm>
          <a:prstGeom prst="rect">
            <a:avLst/>
          </a:prstGeom>
        </p:spPr>
      </p:pic>
      <p:cxnSp>
        <p:nvCxnSpPr>
          <p:cNvPr id="41" name="直線コネクタ 40">
            <a:extLst>
              <a:ext uri="{FF2B5EF4-FFF2-40B4-BE49-F238E27FC236}">
                <a16:creationId xmlns:a16="http://schemas.microsoft.com/office/drawing/2014/main" id="{C26E5247-E144-4D30-AC1A-3B641652B042}"/>
              </a:ext>
            </a:extLst>
          </p:cNvPr>
          <p:cNvCxnSpPr>
            <a:cxnSpLocks/>
          </p:cNvCxnSpPr>
          <p:nvPr/>
        </p:nvCxnSpPr>
        <p:spPr>
          <a:xfrm flipV="1">
            <a:off x="7557293" y="3483572"/>
            <a:ext cx="1008000" cy="10798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48960288-A537-4936-ACF8-D51D76992A85}"/>
              </a:ext>
            </a:extLst>
          </p:cNvPr>
          <p:cNvCxnSpPr>
            <a:cxnSpLocks/>
            <a:endCxn id="33" idx="15"/>
          </p:cNvCxnSpPr>
          <p:nvPr/>
        </p:nvCxnSpPr>
        <p:spPr>
          <a:xfrm>
            <a:off x="7569661" y="3866957"/>
            <a:ext cx="936061" cy="56544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C51A83A4-C9D1-4792-BAF1-05687B3209EC}"/>
              </a:ext>
            </a:extLst>
          </p:cNvPr>
          <p:cNvGrpSpPr/>
          <p:nvPr/>
        </p:nvGrpSpPr>
        <p:grpSpPr>
          <a:xfrm>
            <a:off x="4907429" y="2708920"/>
            <a:ext cx="1992723" cy="337845"/>
            <a:chOff x="128073" y="7683713"/>
            <a:chExt cx="7908589" cy="1873577"/>
          </a:xfrm>
        </p:grpSpPr>
        <p:sp>
          <p:nvSpPr>
            <p:cNvPr id="44" name="角丸四角形 5">
              <a:extLst>
                <a:ext uri="{FF2B5EF4-FFF2-40B4-BE49-F238E27FC236}">
                  <a16:creationId xmlns:a16="http://schemas.microsoft.com/office/drawing/2014/main" id="{DD8AC3C8-F964-4A8A-80C7-3AE95264DC4C}"/>
                </a:ext>
              </a:extLst>
            </p:cNvPr>
            <p:cNvSpPr/>
            <p:nvPr/>
          </p:nvSpPr>
          <p:spPr>
            <a:xfrm>
              <a:off x="128073" y="7791797"/>
              <a:ext cx="7648681" cy="1765493"/>
            </a:xfrm>
            <a:prstGeom prst="roundRect">
              <a:avLst>
                <a:gd name="adj" fmla="val 9362"/>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5" dirty="0"/>
            </a:p>
          </p:txBody>
        </p:sp>
        <p:sp>
          <p:nvSpPr>
            <p:cNvPr id="45" name="正方形/長方形 44">
              <a:extLst>
                <a:ext uri="{FF2B5EF4-FFF2-40B4-BE49-F238E27FC236}">
                  <a16:creationId xmlns:a16="http://schemas.microsoft.com/office/drawing/2014/main" id="{4107390A-0F00-4E80-8460-44563A14626E}"/>
                </a:ext>
              </a:extLst>
            </p:cNvPr>
            <p:cNvSpPr/>
            <p:nvPr/>
          </p:nvSpPr>
          <p:spPr bwMode="gray">
            <a:xfrm>
              <a:off x="373313" y="7683713"/>
              <a:ext cx="7257118" cy="1032318"/>
            </a:xfrm>
            <a:prstGeom prst="rect">
              <a:avLst/>
            </a:prstGeom>
            <a:noFill/>
            <a:ln w="6350">
              <a:noFill/>
            </a:ln>
            <a:effectLst/>
          </p:spPr>
          <p:txBody>
            <a:bodyPr rot="0" spcFirstLastPara="0" vertOverflow="overflow" horzOverflow="overflow" vert="horz" wrap="square" lIns="36000" tIns="54000" rIns="36000" bIns="18000" numCol="1" spcCol="0" rtlCol="0" fromWordArt="0" anchor="ctr" anchorCtr="0" forceAA="0" compatLnSpc="1">
              <a:prstTxWarp prst="textNoShape">
                <a:avLst/>
              </a:prstTxWarp>
              <a:noAutofit/>
            </a:bodyPr>
            <a:lstStyle/>
            <a:p>
              <a:r>
                <a:rPr lang="ja-JP" altLang="en-US" sz="800" b="1" dirty="0">
                  <a:latin typeface="HG丸ｺﾞｼｯｸM-PRO" panose="020F0600000000000000" pitchFamily="50" charset="-128"/>
                  <a:ea typeface="HG丸ｺﾞｼｯｸM-PRO" panose="020F0600000000000000" pitchFamily="50" charset="-128"/>
                </a:rPr>
                <a:t>●避難情報等を地図上で表示</a:t>
              </a:r>
            </a:p>
          </p:txBody>
        </p:sp>
        <p:sp>
          <p:nvSpPr>
            <p:cNvPr id="46" name="テキスト ボックス 45">
              <a:extLst>
                <a:ext uri="{FF2B5EF4-FFF2-40B4-BE49-F238E27FC236}">
                  <a16:creationId xmlns:a16="http://schemas.microsoft.com/office/drawing/2014/main" id="{359F8735-018E-444D-AA9E-53A62C8FE978}"/>
                </a:ext>
              </a:extLst>
            </p:cNvPr>
            <p:cNvSpPr txBox="1"/>
            <p:nvPr/>
          </p:nvSpPr>
          <p:spPr>
            <a:xfrm>
              <a:off x="565594" y="8533261"/>
              <a:ext cx="7471068" cy="821199"/>
            </a:xfrm>
            <a:prstGeom prst="rect">
              <a:avLst/>
            </a:prstGeom>
            <a:noFill/>
          </p:spPr>
          <p:txBody>
            <a:bodyPr wrap="square" rtlCol="0">
              <a:spAutoFit/>
            </a:bodyPr>
            <a:lstStyle/>
            <a:p>
              <a:r>
                <a:rPr lang="ja-JP" altLang="en-US" sz="600" u="sng" dirty="0">
                  <a:latin typeface="HG丸ｺﾞｼｯｸM-PRO" panose="020F0600000000000000" pitchFamily="50" charset="-128"/>
                  <a:ea typeface="HG丸ｺﾞｼｯｸM-PRO" panose="020F0600000000000000" pitchFamily="50" charset="-128"/>
                </a:rPr>
                <a:t>府内全体</a:t>
              </a:r>
              <a:r>
                <a:rPr lang="ja-JP" altLang="en-US" sz="600" dirty="0">
                  <a:latin typeface="HG丸ｺﾞｼｯｸM-PRO" panose="020F0600000000000000" pitchFamily="50" charset="-128"/>
                  <a:ea typeface="HG丸ｺﾞｼｯｸM-PRO" panose="020F0600000000000000" pitchFamily="50" charset="-128"/>
                </a:rPr>
                <a:t>の避難情報等を地図上で一括表示</a:t>
              </a:r>
            </a:p>
          </p:txBody>
        </p:sp>
      </p:grpSp>
      <p:grpSp>
        <p:nvGrpSpPr>
          <p:cNvPr id="47" name="グループ化 46">
            <a:extLst>
              <a:ext uri="{FF2B5EF4-FFF2-40B4-BE49-F238E27FC236}">
                <a16:creationId xmlns:a16="http://schemas.microsoft.com/office/drawing/2014/main" id="{F9A2EBF2-BCD9-41BC-9078-22093D054093}"/>
              </a:ext>
            </a:extLst>
          </p:cNvPr>
          <p:cNvGrpSpPr/>
          <p:nvPr/>
        </p:nvGrpSpPr>
        <p:grpSpPr>
          <a:xfrm>
            <a:off x="6847915" y="2724824"/>
            <a:ext cx="2102537" cy="696324"/>
            <a:chOff x="7789280" y="7853094"/>
            <a:chExt cx="8497438" cy="3751800"/>
          </a:xfrm>
        </p:grpSpPr>
        <p:sp>
          <p:nvSpPr>
            <p:cNvPr id="48" name="角丸四角形 70">
              <a:extLst>
                <a:ext uri="{FF2B5EF4-FFF2-40B4-BE49-F238E27FC236}">
                  <a16:creationId xmlns:a16="http://schemas.microsoft.com/office/drawing/2014/main" id="{433534EB-5309-40D0-B12E-EC81F1009F7A}"/>
                </a:ext>
              </a:extLst>
            </p:cNvPr>
            <p:cNvSpPr/>
            <p:nvPr/>
          </p:nvSpPr>
          <p:spPr>
            <a:xfrm>
              <a:off x="7964044" y="7853094"/>
              <a:ext cx="8094352" cy="3697953"/>
            </a:xfrm>
            <a:prstGeom prst="roundRect">
              <a:avLst>
                <a:gd name="adj" fmla="val 9362"/>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5" dirty="0"/>
            </a:p>
          </p:txBody>
        </p:sp>
        <p:sp>
          <p:nvSpPr>
            <p:cNvPr id="49" name="正方形/長方形 48">
              <a:extLst>
                <a:ext uri="{FF2B5EF4-FFF2-40B4-BE49-F238E27FC236}">
                  <a16:creationId xmlns:a16="http://schemas.microsoft.com/office/drawing/2014/main" id="{0721BD09-BEC2-47D2-B143-AF7C4128E89A}"/>
                </a:ext>
              </a:extLst>
            </p:cNvPr>
            <p:cNvSpPr/>
            <p:nvPr/>
          </p:nvSpPr>
          <p:spPr bwMode="gray">
            <a:xfrm>
              <a:off x="7789280" y="8034842"/>
              <a:ext cx="5342707" cy="540003"/>
            </a:xfrm>
            <a:prstGeom prst="rect">
              <a:avLst/>
            </a:prstGeom>
            <a:noFill/>
            <a:ln w="6350">
              <a:noFill/>
            </a:ln>
            <a:effectLst/>
          </p:spPr>
          <p:txBody>
            <a:bodyPr rot="0" spcFirstLastPara="0" vertOverflow="overflow" horzOverflow="overflow" vert="horz" wrap="square" lIns="36000" tIns="54000" rIns="36000" bIns="18000" numCol="1" spcCol="0" rtlCol="0" fromWordArt="0" anchor="ctr" anchorCtr="0" forceAA="0" compatLnSpc="1">
              <a:prstTxWarp prst="textNoShape">
                <a:avLst/>
              </a:prstTxWarp>
              <a:noAutofit/>
            </a:bodyPr>
            <a:lstStyle/>
            <a:p>
              <a:pPr algn="ctr"/>
              <a:r>
                <a:rPr lang="ja-JP" altLang="en-US" sz="800" b="1" dirty="0">
                  <a:latin typeface="HG丸ｺﾞｼｯｸM-PRO" panose="020F0600000000000000" pitchFamily="50" charset="-128"/>
                  <a:ea typeface="HG丸ｺﾞｼｯｸM-PRO" panose="020F0600000000000000" pitchFamily="50" charset="-128"/>
                </a:rPr>
                <a:t>●避難指示エリアを表示</a:t>
              </a:r>
            </a:p>
          </p:txBody>
        </p:sp>
        <p:sp>
          <p:nvSpPr>
            <p:cNvPr id="50" name="テキスト ボックス 49">
              <a:extLst>
                <a:ext uri="{FF2B5EF4-FFF2-40B4-BE49-F238E27FC236}">
                  <a16:creationId xmlns:a16="http://schemas.microsoft.com/office/drawing/2014/main" id="{CEE58C0A-D91B-407C-8892-DF903788787B}"/>
                </a:ext>
              </a:extLst>
            </p:cNvPr>
            <p:cNvSpPr txBox="1"/>
            <p:nvPr/>
          </p:nvSpPr>
          <p:spPr>
            <a:xfrm>
              <a:off x="8155219" y="8554899"/>
              <a:ext cx="7963873" cy="1492473"/>
            </a:xfrm>
            <a:prstGeom prst="rect">
              <a:avLst/>
            </a:prstGeom>
            <a:noFill/>
          </p:spPr>
          <p:txBody>
            <a:bodyPr wrap="square" rtlCol="0">
              <a:spAutoFit/>
            </a:bodyPr>
            <a:lstStyle/>
            <a:p>
              <a:r>
                <a:rPr lang="ja-JP" altLang="en-US" sz="600" u="sng" dirty="0">
                  <a:latin typeface="HG丸ｺﾞｼｯｸM-PRO" panose="020F0600000000000000" pitchFamily="50" charset="-128"/>
                  <a:ea typeface="HG丸ｺﾞｼｯｸM-PRO" panose="020F0600000000000000" pitchFamily="50" charset="-128"/>
                </a:rPr>
                <a:t>市町村</a:t>
              </a:r>
              <a:r>
                <a:rPr lang="ja-JP" altLang="en-US" sz="600" dirty="0">
                  <a:latin typeface="HG丸ｺﾞｼｯｸM-PRO" panose="020F0600000000000000" pitchFamily="50" charset="-128"/>
                  <a:ea typeface="HG丸ｺﾞｼｯｸM-PRO" panose="020F0600000000000000" pitchFamily="50" charset="-128"/>
                </a:rPr>
                <a:t>が発令した避難指示エリアを警戒レベル別に色分けして表示</a:t>
              </a:r>
            </a:p>
          </p:txBody>
        </p:sp>
        <p:sp>
          <p:nvSpPr>
            <p:cNvPr id="51" name="正方形/長方形 50">
              <a:extLst>
                <a:ext uri="{FF2B5EF4-FFF2-40B4-BE49-F238E27FC236}">
                  <a16:creationId xmlns:a16="http://schemas.microsoft.com/office/drawing/2014/main" id="{4D4B7FFC-BF80-45A3-B89E-CABCCD45159E}"/>
                </a:ext>
              </a:extLst>
            </p:cNvPr>
            <p:cNvSpPr/>
            <p:nvPr/>
          </p:nvSpPr>
          <p:spPr bwMode="gray">
            <a:xfrm>
              <a:off x="7799739" y="10083897"/>
              <a:ext cx="6874983" cy="540003"/>
            </a:xfrm>
            <a:prstGeom prst="rect">
              <a:avLst/>
            </a:prstGeom>
            <a:noFill/>
            <a:ln w="6350">
              <a:noFill/>
            </a:ln>
            <a:effectLst/>
          </p:spPr>
          <p:txBody>
            <a:bodyPr rot="0" spcFirstLastPara="0" vertOverflow="overflow" horzOverflow="overflow" vert="horz" wrap="square" lIns="36000" tIns="54000" rIns="36000" bIns="18000" numCol="1" spcCol="0" rtlCol="0" fromWordArt="0" anchor="ctr" anchorCtr="0" forceAA="0" compatLnSpc="1">
              <a:prstTxWarp prst="textNoShape">
                <a:avLst/>
              </a:prstTxWarp>
              <a:noAutofit/>
            </a:bodyPr>
            <a:lstStyle/>
            <a:p>
              <a:pPr algn="ctr"/>
              <a:r>
                <a:rPr lang="ja-JP" altLang="en-US" sz="800" b="1" dirty="0">
                  <a:latin typeface="UD デジタル 教科書体 N-B" panose="02020700000000000000" pitchFamily="17" charset="-128"/>
                  <a:ea typeface="UD デジタル 教科書体 N-B" panose="02020700000000000000" pitchFamily="17" charset="-128"/>
                </a:rPr>
                <a:t>●</a:t>
              </a:r>
              <a:r>
                <a:rPr lang="ja-JP" altLang="en-US" sz="800" b="1" dirty="0">
                  <a:latin typeface="HG丸ｺﾞｼｯｸM-PRO" panose="020F0600000000000000" pitchFamily="50" charset="-128"/>
                  <a:ea typeface="HG丸ｺﾞｼｯｸM-PRO" panose="020F0600000000000000" pitchFamily="50" charset="-128"/>
                </a:rPr>
                <a:t>避難所の位置・開設状況を表示</a:t>
              </a:r>
            </a:p>
          </p:txBody>
        </p:sp>
        <p:sp>
          <p:nvSpPr>
            <p:cNvPr id="52" name="テキスト ボックス 51">
              <a:extLst>
                <a:ext uri="{FF2B5EF4-FFF2-40B4-BE49-F238E27FC236}">
                  <a16:creationId xmlns:a16="http://schemas.microsoft.com/office/drawing/2014/main" id="{560CF045-4F38-4BDF-9725-5AAE9F240C48}"/>
                </a:ext>
              </a:extLst>
            </p:cNvPr>
            <p:cNvSpPr txBox="1"/>
            <p:nvPr/>
          </p:nvSpPr>
          <p:spPr>
            <a:xfrm>
              <a:off x="8192365" y="10609912"/>
              <a:ext cx="8094353" cy="994982"/>
            </a:xfrm>
            <a:prstGeom prst="rect">
              <a:avLst/>
            </a:prstGeom>
            <a:noFill/>
          </p:spPr>
          <p:txBody>
            <a:bodyPr wrap="square" rtlCol="0">
              <a:spAutoFit/>
            </a:bodyPr>
            <a:lstStyle/>
            <a:p>
              <a:r>
                <a:rPr lang="ja-JP" altLang="en-US" sz="600" dirty="0">
                  <a:latin typeface="HG丸ｺﾞｼｯｸM-PRO" panose="020F0600000000000000" pitchFamily="50" charset="-128"/>
                  <a:ea typeface="HG丸ｺﾞｼｯｸM-PRO" panose="020F0600000000000000" pitchFamily="50" charset="-128"/>
                </a:rPr>
                <a:t>混雑状況も３段階</a:t>
              </a:r>
              <a:r>
                <a:rPr lang="en-US" altLang="ja-JP" sz="600" dirty="0">
                  <a:latin typeface="HG丸ｺﾞｼｯｸM-PRO" panose="020F0600000000000000" pitchFamily="50" charset="-128"/>
                  <a:ea typeface="HG丸ｺﾞｼｯｸM-PRO" panose="020F0600000000000000" pitchFamily="50" charset="-128"/>
                </a:rPr>
                <a:t>(</a:t>
              </a:r>
              <a:r>
                <a:rPr lang="ja-JP" altLang="en-US" sz="600" dirty="0">
                  <a:latin typeface="HG丸ｺﾞｼｯｸM-PRO" panose="020F0600000000000000" pitchFamily="50" charset="-128"/>
                  <a:ea typeface="HG丸ｺﾞｼｯｸM-PRO" panose="020F0600000000000000" pitchFamily="50" charset="-128"/>
                </a:rPr>
                <a:t>空きあり・混雑・空きなし</a:t>
              </a:r>
              <a:r>
                <a:rPr lang="en-US" altLang="ja-JP" sz="600" dirty="0">
                  <a:latin typeface="HG丸ｺﾞｼｯｸM-PRO" panose="020F0600000000000000" pitchFamily="50" charset="-128"/>
                  <a:ea typeface="HG丸ｺﾞｼｯｸM-PRO" panose="020F0600000000000000" pitchFamily="50" charset="-128"/>
                </a:rPr>
                <a:t>)</a:t>
              </a:r>
              <a:r>
                <a:rPr lang="ja-JP" altLang="en-US" sz="600" dirty="0">
                  <a:latin typeface="HG丸ｺﾞｼｯｸM-PRO" panose="020F0600000000000000" pitchFamily="50" charset="-128"/>
                  <a:ea typeface="HG丸ｺﾞｼｯｸM-PRO" panose="020F0600000000000000" pitchFamily="50" charset="-128"/>
                </a:rPr>
                <a:t>で</a:t>
              </a:r>
              <a:r>
                <a:rPr lang="ja-JP" altLang="en-US" sz="600" dirty="0" smtClean="0">
                  <a:latin typeface="HG丸ｺﾞｼｯｸM-PRO" panose="020F0600000000000000" pitchFamily="50" charset="-128"/>
                  <a:ea typeface="HG丸ｺﾞｼｯｸM-PRO" panose="020F0600000000000000" pitchFamily="50" charset="-128"/>
                </a:rPr>
                <a:t>表示</a:t>
              </a:r>
              <a:endParaRPr lang="en-US" altLang="ja-JP" sz="600" dirty="0">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54063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3208" y="422667"/>
            <a:ext cx="8913195" cy="6066673"/>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◆メタバース</a:t>
            </a:r>
            <a:r>
              <a:rPr lang="en-US" altLang="ja-JP" sz="1600" b="1" baseline="30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baseline="30000"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活用した大阪の魅力発信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万博推進局 事業推進部 出展企画課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15507" y="8318"/>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角丸四角形 18"/>
          <p:cNvSpPr/>
          <p:nvPr/>
        </p:nvSpPr>
        <p:spPr>
          <a:xfrm>
            <a:off x="375137" y="3038088"/>
            <a:ext cx="1679572" cy="216000"/>
          </a:xfrm>
          <a:prstGeom prst="roundRect">
            <a:avLst/>
          </a:prstGeom>
          <a:solidFill>
            <a:schemeClr val="bg1"/>
          </a:solidFill>
          <a:ln w="31750" cap="flat" cmpd="sng" algn="ctr">
            <a:solidFill>
              <a:schemeClr val="accent1"/>
            </a:solidFill>
            <a:prstDash val="solid"/>
            <a:miter lim="800000"/>
          </a:ln>
          <a:effectLst/>
        </p:spPr>
        <p:txBody>
          <a:bodyPr vert="horz" lIns="36000" rIns="36000" rtlCol="0" anchor="ctr"/>
          <a:lstStyle/>
          <a:p>
            <a:pPr algn="ctr" defTabSz="457189">
              <a:defRPr/>
            </a:pPr>
            <a:r>
              <a:rPr kumimoji="0" lang="ja-JP" altLang="en-US" sz="1200" b="1" kern="0" dirty="0">
                <a:latin typeface="Meiryo UI" panose="020B0604030504040204" pitchFamily="50" charset="-128"/>
                <a:ea typeface="Meiryo UI" panose="020B0604030504040204" pitchFamily="50" charset="-128"/>
              </a:rPr>
              <a:t>エリア構成</a:t>
            </a:r>
            <a:endParaRPr kumimoji="0" lang="en-US" altLang="ja-JP" sz="1200" b="1" kern="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195368" y="835940"/>
            <a:ext cx="1946362" cy="275817"/>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バーチャル</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D1070023-A018-4754-A8BF-ED3106433D5D}"/>
              </a:ext>
            </a:extLst>
          </p:cNvPr>
          <p:cNvSpPr txBox="1"/>
          <p:nvPr/>
        </p:nvSpPr>
        <p:spPr>
          <a:xfrm>
            <a:off x="215507" y="6510266"/>
            <a:ext cx="8057393" cy="2195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インターネット上に構築された仮想空間内で、自分の分身となるアバターを用いて交流ができるサービスのことで、</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meta</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（＝超越、超）と</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universe</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（＝宇宙）を組み合わせた造語。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再掲</a:t>
            </a:r>
            <a:r>
              <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19</a:t>
            </a:r>
            <a:endParaRPr lang="ja-JP" altLang="en-US" dirty="0">
              <a:solidFill>
                <a:prstClr val="black"/>
              </a:solidFill>
              <a:latin typeface="Calibri"/>
              <a:ea typeface="ＭＳ Ｐゴシック" panose="020B0600070205080204" pitchFamily="50" charset="-128"/>
            </a:endParaRPr>
          </a:p>
        </p:txBody>
      </p:sp>
      <p:sp>
        <p:nvSpPr>
          <p:cNvPr id="24" name="正方形/長方形 23"/>
          <p:cNvSpPr/>
          <p:nvPr/>
        </p:nvSpPr>
        <p:spPr>
          <a:xfrm>
            <a:off x="231445" y="1043735"/>
            <a:ext cx="8830125" cy="1316478"/>
          </a:xfrm>
          <a:prstGeom prst="rect">
            <a:avLst/>
          </a:prstGeom>
          <a:noFill/>
          <a:ln w="19050">
            <a:noFill/>
          </a:ln>
        </p:spPr>
        <p:txBody>
          <a:bodyPr wrap="square" lIns="135345" tIns="67673" rIns="135345" bIns="67673" anchor="t" anchorCtr="0">
            <a:spAutoFit/>
          </a:bodyPr>
          <a:lstStyle/>
          <a:p>
            <a:pPr marL="177800" indent="-88900">
              <a:lnSpc>
                <a:spcPts val="1500"/>
              </a:lnSpc>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rPr>
              <a:t>バーチャル大阪は、万博開催に先がけ、大阪の都市魅力を国内外に発信し、万博への期待感を高めるとともに、“</a:t>
            </a:r>
            <a:r>
              <a:rPr lang="en-US" altLang="ja-JP" sz="1100" dirty="0">
                <a:latin typeface="メイリオ" panose="020B0604030504040204" pitchFamily="50" charset="-128"/>
                <a:ea typeface="メイリオ" panose="020B0604030504040204" pitchFamily="50" charset="-128"/>
              </a:rPr>
              <a:t>City of Emergence”</a:t>
            </a:r>
            <a:r>
              <a:rPr lang="ja-JP" altLang="en-US" sz="1100" dirty="0">
                <a:latin typeface="メイリオ" panose="020B0604030504040204" pitchFamily="50" charset="-128"/>
                <a:ea typeface="メイリオ" panose="020B0604030504040204" pitchFamily="50" charset="-128"/>
              </a:rPr>
              <a:t>（創発する都市）をテーマに、様々な人が集まり、一人ひとりの新たな体験や表現を通じ、大阪の新たな文化の創出・コミュニティ</a:t>
            </a:r>
            <a:r>
              <a:rPr lang="ja-JP" altLang="en-US" sz="1100" dirty="0" smtClean="0">
                <a:latin typeface="メイリオ" panose="020B0604030504040204" pitchFamily="50" charset="-128"/>
                <a:ea typeface="メイリオ" panose="020B0604030504040204" pitchFamily="50" charset="-128"/>
              </a:rPr>
              <a:t>の形成</a:t>
            </a:r>
            <a:r>
              <a:rPr lang="ja-JP" altLang="en-US" sz="1100" dirty="0">
                <a:latin typeface="メイリオ" panose="020B0604030504040204" pitchFamily="50" charset="-128"/>
                <a:ea typeface="メイリオ" panose="020B0604030504040204" pitchFamily="50" charset="-128"/>
              </a:rPr>
              <a:t>にも寄与するため構築する都市連動型</a:t>
            </a:r>
            <a:r>
              <a:rPr lang="ja-JP" altLang="en-US" sz="1100" dirty="0" smtClean="0">
                <a:latin typeface="メイリオ" panose="020B0604030504040204" pitchFamily="50" charset="-128"/>
                <a:ea typeface="メイリオ" panose="020B0604030504040204" pitchFamily="50" charset="-128"/>
              </a:rPr>
              <a:t>メタバース。</a:t>
            </a:r>
            <a:endParaRPr lang="en-US" altLang="ja-JP" sz="1100" dirty="0" smtClean="0">
              <a:latin typeface="メイリオ" panose="020B0604030504040204" pitchFamily="50" charset="-128"/>
              <a:ea typeface="メイリオ" panose="020B0604030504040204" pitchFamily="50" charset="-128"/>
            </a:endParaRPr>
          </a:p>
          <a:p>
            <a:pPr marL="88900">
              <a:lnSpc>
                <a:spcPts val="300"/>
              </a:lnSpc>
            </a:pPr>
            <a:endParaRPr lang="ja-JP" altLang="en-US" sz="1100" dirty="0">
              <a:latin typeface="メイリオ" panose="020B0604030504040204" pitchFamily="50" charset="-128"/>
              <a:ea typeface="メイリオ" panose="020B0604030504040204" pitchFamily="50" charset="-128"/>
            </a:endParaRPr>
          </a:p>
          <a:p>
            <a:pPr marL="177800" indent="-88900">
              <a:lnSpc>
                <a:spcPts val="1500"/>
              </a:lnSpc>
              <a:buFont typeface="Arial" panose="020B0604020202020204" pitchFamily="34" charset="0"/>
              <a:buChar char="•"/>
            </a:pPr>
            <a:r>
              <a:rPr lang="ja-JP" altLang="en-US" sz="1100" dirty="0" smtClean="0">
                <a:latin typeface="メイリオ" panose="020B0604030504040204" pitchFamily="50" charset="-128"/>
                <a:ea typeface="メイリオ" panose="020B0604030504040204" pitchFamily="50" charset="-128"/>
              </a:rPr>
              <a:t>自宅</a:t>
            </a:r>
            <a:r>
              <a:rPr lang="ja-JP" altLang="en-US" sz="1100" dirty="0">
                <a:latin typeface="メイリオ" panose="020B0604030504040204" pitchFamily="50" charset="-128"/>
                <a:ea typeface="メイリオ" panose="020B0604030504040204" pitchFamily="50" charset="-128"/>
              </a:rPr>
              <a:t>や外出先から多様なデバイスを使用してバーチャル大阪に参加することで、リアルタイムで世界中の人とコミュニケーションを取りながら、バーチャル音楽ライブ等のエンタメコンテンツやアバターを介したユーザー自らの創作活動など、様々な楽しみ方を</a:t>
            </a:r>
            <a:r>
              <a:rPr lang="ja-JP" altLang="en-US" sz="1100" dirty="0" smtClean="0">
                <a:latin typeface="メイリオ" panose="020B0604030504040204" pitchFamily="50" charset="-128"/>
                <a:ea typeface="メイリオ" panose="020B0604030504040204" pitchFamily="50" charset="-128"/>
              </a:rPr>
              <a:t>体験可能。</a:t>
            </a:r>
            <a:endParaRPr lang="ja-JP" altLang="en-US" sz="1100" dirty="0">
              <a:latin typeface="メイリオ" panose="020B0604030504040204" pitchFamily="50" charset="-128"/>
              <a:ea typeface="メイリオ" panose="020B0604030504040204" pitchFamily="50" charset="-128"/>
            </a:endParaRPr>
          </a:p>
        </p:txBody>
      </p:sp>
      <p:sp>
        <p:nvSpPr>
          <p:cNvPr id="28" name="正方形/長方形 27"/>
          <p:cNvSpPr/>
          <p:nvPr/>
        </p:nvSpPr>
        <p:spPr>
          <a:xfrm>
            <a:off x="382331" y="2566957"/>
            <a:ext cx="8455783" cy="521388"/>
          </a:xfrm>
          <a:prstGeom prst="rect">
            <a:avLst/>
          </a:prstGeom>
          <a:noFill/>
          <a:ln w="19050">
            <a:noFill/>
          </a:ln>
        </p:spPr>
        <p:txBody>
          <a:bodyPr wrap="square" lIns="135345" tIns="67673" rIns="135345" bIns="67673" anchor="t" anchorCtr="0">
            <a:spAutoFit/>
          </a:bodyPr>
          <a:lstStyle/>
          <a:p>
            <a:pPr marL="85725" indent="-85725">
              <a:lnSpc>
                <a:spcPts val="1500"/>
              </a:lnSpc>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rPr>
              <a:t>令和</a:t>
            </a:r>
            <a:r>
              <a:rPr lang="en-US" altLang="ja-JP" sz="1100" dirty="0">
                <a:latin typeface="メイリオ" panose="020B0604030504040204" pitchFamily="50" charset="-128"/>
                <a:ea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rPr>
              <a:t>年度に大阪府市が構築。令和</a:t>
            </a:r>
            <a:r>
              <a:rPr lang="en-US" altLang="ja-JP" sz="1100" dirty="0">
                <a:latin typeface="メイリオ" panose="020B0604030504040204" pitchFamily="50" charset="-128"/>
                <a:ea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rPr>
              <a:t>年度からは民間主体のコンソーシアム（</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未来大阪プロジェクト）により自走運営（府市</a:t>
            </a:r>
            <a:r>
              <a:rPr lang="ja-JP" altLang="en-US" sz="1100" dirty="0" smtClean="0">
                <a:latin typeface="メイリオ" panose="020B0604030504040204" pitchFamily="50" charset="-128"/>
                <a:ea typeface="メイリオ" panose="020B0604030504040204" pitchFamily="50" charset="-128"/>
              </a:rPr>
              <a:t>も参画）。</a:t>
            </a:r>
            <a:endParaRPr lang="en-US" altLang="ja-JP" sz="1100" dirty="0">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2"/>
          <a:stretch>
            <a:fillRect/>
          </a:stretch>
        </p:blipFill>
        <p:spPr>
          <a:xfrm>
            <a:off x="520237" y="3344098"/>
            <a:ext cx="5890248" cy="2609121"/>
          </a:xfrm>
          <a:prstGeom prst="rect">
            <a:avLst/>
          </a:prstGeom>
        </p:spPr>
      </p:pic>
      <p:sp>
        <p:nvSpPr>
          <p:cNvPr id="18" name="角丸四角形 17"/>
          <p:cNvSpPr/>
          <p:nvPr/>
        </p:nvSpPr>
        <p:spPr>
          <a:xfrm>
            <a:off x="375137" y="2348880"/>
            <a:ext cx="1679572" cy="216000"/>
          </a:xfrm>
          <a:prstGeom prst="roundRect">
            <a:avLst/>
          </a:prstGeom>
          <a:solidFill>
            <a:schemeClr val="bg1"/>
          </a:solidFill>
          <a:ln w="31750" cap="flat" cmpd="sng" algn="ctr">
            <a:solidFill>
              <a:schemeClr val="accent1"/>
            </a:solidFill>
            <a:prstDash val="solid"/>
            <a:miter lim="800000"/>
          </a:ln>
          <a:effectLst/>
        </p:spPr>
        <p:txBody>
          <a:bodyPr vert="horz" lIns="36000" rIns="36000" rtlCol="0" anchor="ctr"/>
          <a:lstStyle/>
          <a:p>
            <a:pPr algn="ctr" defTabSz="457189">
              <a:defRPr/>
            </a:pPr>
            <a:r>
              <a:rPr kumimoji="0" lang="ja-JP" altLang="en-US" sz="1200" b="1" kern="0" dirty="0">
                <a:latin typeface="Meiryo UI" panose="020B0604030504040204" pitchFamily="50" charset="-128"/>
                <a:ea typeface="Meiryo UI" panose="020B0604030504040204" pitchFamily="50" charset="-128"/>
              </a:rPr>
              <a:t>運営体制</a:t>
            </a:r>
            <a:endParaRPr kumimoji="0" lang="en-US" altLang="ja-JP" sz="1200" b="1" kern="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895747" y="3224818"/>
            <a:ext cx="1377153" cy="18148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（アバターイメージ）</a:t>
            </a:r>
          </a:p>
        </p:txBody>
      </p:sp>
      <p:sp>
        <p:nvSpPr>
          <p:cNvPr id="16" name="角丸四角形吹き出し 15"/>
          <p:cNvSpPr/>
          <p:nvPr/>
        </p:nvSpPr>
        <p:spPr>
          <a:xfrm>
            <a:off x="661315" y="6031957"/>
            <a:ext cx="6144188" cy="367373"/>
          </a:xfrm>
          <a:prstGeom prst="wedgeRoundRectCallout">
            <a:avLst>
              <a:gd name="adj1" fmla="val -40781"/>
              <a:gd name="adj2" fmla="val 23973"/>
              <a:gd name="adj3" fmla="val 16667"/>
            </a:avLst>
          </a:prstGeom>
          <a:solidFill>
            <a:schemeClr val="accent6">
              <a:lumMod val="40000"/>
              <a:lumOff val="60000"/>
            </a:schemeClr>
          </a:solidFill>
          <a:ln w="34925" cmpd="dbl">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★大阪の様々な地域をモチーフに作られた街中が散策可能となっており、大阪の魅力を国内外に</a:t>
            </a:r>
            <a:r>
              <a:rPr lang="ja-JP" altLang="en-US" sz="11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発信</a:t>
            </a:r>
            <a:endParaRPr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050" name="Picture 2" descr="5a9ee8d7-a8cf-4b78-b18e-f21e4d18f4b5@JPNP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0485" y="3444945"/>
            <a:ext cx="2313825" cy="106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f541fcd-0afa-4143-a633-52ed53eb0f2b@JPNP2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3535" y="4603532"/>
            <a:ext cx="2310775" cy="106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821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8638" y="377984"/>
            <a:ext cx="8760425" cy="624335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◆企業等との連携による情報発信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sz="1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36599" y="8622"/>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p:cNvSpPr txBox="1"/>
          <p:nvPr/>
        </p:nvSpPr>
        <p:spPr>
          <a:xfrm>
            <a:off x="483394" y="851401"/>
            <a:ext cx="3326983" cy="242174"/>
          </a:xfrm>
          <a:prstGeom prst="rect">
            <a:avLst/>
          </a:prstGeom>
          <a:noFill/>
          <a:ln>
            <a:noFill/>
          </a:ln>
        </p:spPr>
        <p:txBody>
          <a:bodyPr wrap="square" rtlCol="0">
            <a:noAutofit/>
          </a:bodyPr>
          <a:lstStyle/>
          <a:p>
            <a:pPr>
              <a:lnSpc>
                <a:spcPts val="1477"/>
              </a:lnSpc>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企業のネットワーク等を活用した府政</a:t>
            </a:r>
            <a:r>
              <a:rPr lang="en-US" altLang="ja-JP" sz="1400" b="1" dirty="0">
                <a:latin typeface="Meiryo UI" panose="020B0604030504040204" pitchFamily="50" charset="-128"/>
                <a:ea typeface="Meiryo UI" panose="020B0604030504040204" pitchFamily="50" charset="-128"/>
              </a:rPr>
              <a:t>PR》</a:t>
            </a:r>
          </a:p>
        </p:txBody>
      </p:sp>
      <p:sp>
        <p:nvSpPr>
          <p:cNvPr id="49" name="テキスト ボックス 48"/>
          <p:cNvSpPr txBox="1"/>
          <p:nvPr/>
        </p:nvSpPr>
        <p:spPr>
          <a:xfrm>
            <a:off x="611560" y="1114725"/>
            <a:ext cx="7425412" cy="1054135"/>
          </a:xfrm>
          <a:prstGeom prst="rect">
            <a:avLst/>
          </a:prstGeom>
          <a:noFill/>
        </p:spPr>
        <p:txBody>
          <a:bodyPr wrap="square" rtlCol="0">
            <a:spAutoFit/>
          </a:bodyPr>
          <a:lstStyle/>
          <a:p>
            <a:pPr marL="88900" indent="-88900">
              <a:lnSpc>
                <a:spcPts val="1477"/>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企業の店舗や取引先ネットワーク、広報誌、サイネージ等を活用した府政</a:t>
            </a:r>
            <a:r>
              <a:rPr lang="en-US" altLang="ja-JP" sz="1200" dirty="0">
                <a:latin typeface="メイリオ" panose="020B0604030504040204" pitchFamily="50" charset="-128"/>
                <a:ea typeface="メイリオ" panose="020B0604030504040204" pitchFamily="50" charset="-128"/>
              </a:rPr>
              <a:t>PR</a:t>
            </a:r>
            <a:r>
              <a:rPr lang="ja-JP" altLang="en-US" sz="1200" dirty="0">
                <a:latin typeface="メイリオ" panose="020B0604030504040204" pitchFamily="50" charset="-128"/>
                <a:ea typeface="メイリオ" panose="020B0604030504040204" pitchFamily="50" charset="-128"/>
              </a:rPr>
              <a:t>を実施。</a:t>
            </a:r>
            <a:endParaRPr lang="en-US" altLang="ja-JP" sz="1200" dirty="0">
              <a:latin typeface="メイリオ" panose="020B0604030504040204" pitchFamily="50" charset="-128"/>
              <a:ea typeface="メイリオ" panose="020B0604030504040204" pitchFamily="50" charset="-128"/>
            </a:endParaRPr>
          </a:p>
          <a:p>
            <a:pPr marL="171450" indent="-82550">
              <a:lnSpc>
                <a:spcPts val="1477"/>
              </a:lnSpc>
              <a:buFont typeface="Wingdings" panose="05000000000000000000" pitchFamily="2" charset="2"/>
              <a:buChar char="Ø"/>
            </a:pPr>
            <a:r>
              <a:rPr lang="ja-JP" altLang="en-US" sz="1200" dirty="0">
                <a:latin typeface="メイリオ" panose="020B0604030504040204" pitchFamily="50" charset="-128"/>
                <a:ea typeface="メイリオ" panose="020B0604030504040204" pitchFamily="50" charset="-128"/>
              </a:rPr>
              <a:t>サイネージや会員向け機関誌、顧客向け案内状等への掲載。</a:t>
            </a:r>
            <a:endParaRPr lang="en-US" altLang="ja-JP" sz="1200" dirty="0">
              <a:latin typeface="メイリオ" panose="020B0604030504040204" pitchFamily="50" charset="-128"/>
              <a:ea typeface="メイリオ" panose="020B0604030504040204" pitchFamily="50" charset="-128"/>
            </a:endParaRPr>
          </a:p>
          <a:p>
            <a:pPr marL="171450" indent="-82550">
              <a:lnSpc>
                <a:spcPts val="1477"/>
              </a:lnSpc>
              <a:buFont typeface="Wingdings" panose="05000000000000000000" pitchFamily="2" charset="2"/>
              <a:buChar char="Ø"/>
            </a:pPr>
            <a:r>
              <a:rPr lang="ja-JP" altLang="en-US" sz="1200" dirty="0">
                <a:latin typeface="メイリオ" panose="020B0604030504040204" pitchFamily="50" charset="-128"/>
                <a:ea typeface="メイリオ" panose="020B0604030504040204" pitchFamily="50" charset="-128"/>
              </a:rPr>
              <a:t>オリジナルポスターやリーフレットの制作・掲示・配布。</a:t>
            </a:r>
            <a:endParaRPr lang="en-US" altLang="ja-JP" sz="1200" dirty="0">
              <a:latin typeface="メイリオ" panose="020B0604030504040204" pitchFamily="50" charset="-128"/>
              <a:ea typeface="メイリオ" panose="020B0604030504040204" pitchFamily="50" charset="-128"/>
            </a:endParaRPr>
          </a:p>
          <a:p>
            <a:pPr marL="171450" indent="-82550">
              <a:lnSpc>
                <a:spcPts val="1477"/>
              </a:lnSpc>
              <a:buFont typeface="Wingdings" panose="05000000000000000000" pitchFamily="2" charset="2"/>
              <a:buChar char="Ø"/>
            </a:pPr>
            <a:r>
              <a:rPr lang="en-US" altLang="ja-JP" sz="1200" dirty="0">
                <a:latin typeface="メイリオ" panose="020B0604030504040204" pitchFamily="50" charset="-128"/>
                <a:ea typeface="メイリオ" panose="020B0604030504040204" pitchFamily="50" charset="-128"/>
              </a:rPr>
              <a:t>FM</a:t>
            </a:r>
            <a:r>
              <a:rPr lang="ja-JP" altLang="en-US" sz="1200" dirty="0">
                <a:latin typeface="メイリオ" panose="020B0604030504040204" pitchFamily="50" charset="-128"/>
                <a:ea typeface="メイリオ" panose="020B0604030504040204" pitchFamily="50" charset="-128"/>
              </a:rPr>
              <a:t>ラジオ等の企業の番組枠や、企業公式アプリの活用。</a:t>
            </a:r>
            <a:endParaRPr lang="en-US" altLang="ja-JP" sz="1200" dirty="0">
              <a:latin typeface="メイリオ" panose="020B0604030504040204" pitchFamily="50" charset="-128"/>
              <a:ea typeface="メイリオ" panose="020B0604030504040204" pitchFamily="50" charset="-128"/>
            </a:endParaRPr>
          </a:p>
          <a:p>
            <a:pPr marL="171450" indent="-82550">
              <a:lnSpc>
                <a:spcPts val="1477"/>
              </a:lnSpc>
              <a:buFont typeface="Wingdings" panose="05000000000000000000" pitchFamily="2" charset="2"/>
              <a:buChar char="Ø"/>
            </a:pPr>
            <a:r>
              <a:rPr lang="ja-JP" altLang="en-US" sz="1200" dirty="0">
                <a:latin typeface="メイリオ" panose="020B0604030504040204" pitchFamily="50" charset="-128"/>
                <a:ea typeface="メイリオ" panose="020B0604030504040204" pitchFamily="50" charset="-128"/>
              </a:rPr>
              <a:t>企業主催イベントへのブース出展や、店舗での府主催イベントの開催。</a:t>
            </a:r>
          </a:p>
        </p:txBody>
      </p:sp>
      <p:sp>
        <p:nvSpPr>
          <p:cNvPr id="15" name="正方形/長方形 14"/>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20</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83" y="2955446"/>
            <a:ext cx="2097270" cy="1401138"/>
          </a:xfrm>
          <a:prstGeom prst="rect">
            <a:avLst/>
          </a:prstGeom>
        </p:spPr>
      </p:pic>
      <p:sp>
        <p:nvSpPr>
          <p:cNvPr id="55" name="正方形/長方形 54"/>
          <p:cNvSpPr/>
          <p:nvPr/>
        </p:nvSpPr>
        <p:spPr>
          <a:xfrm>
            <a:off x="633598" y="2323890"/>
            <a:ext cx="3420380" cy="2522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ja-JP" altLang="en-US" sz="1050" b="1" dirty="0">
                <a:solidFill>
                  <a:srgbClr val="341902"/>
                </a:solidFill>
                <a:latin typeface="Meiryo" panose="020B0604030504040204" pitchFamily="34" charset="-128"/>
                <a:ea typeface="Meiryo" panose="020B0604030504040204" pitchFamily="34" charset="-128"/>
              </a:rPr>
              <a:t>店舗やサイネージを活用した府政</a:t>
            </a:r>
            <a:r>
              <a:rPr lang="en-US" altLang="ja-JP" sz="1050" b="1" dirty="0">
                <a:solidFill>
                  <a:srgbClr val="341902"/>
                </a:solidFill>
                <a:latin typeface="Meiryo" panose="020B0604030504040204" pitchFamily="34" charset="-128"/>
                <a:ea typeface="Meiryo" panose="020B0604030504040204" pitchFamily="34" charset="-128"/>
              </a:rPr>
              <a:t>PR</a:t>
            </a:r>
            <a:endParaRPr lang="ja-JP" altLang="en-US" sz="900" b="1" dirty="0">
              <a:solidFill>
                <a:srgbClr val="341902"/>
              </a:solidFill>
              <a:latin typeface="Meiryo" panose="020B0604030504040204" pitchFamily="34" charset="-128"/>
              <a:ea typeface="Meiryo" panose="020B0604030504040204" pitchFamily="34"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285" y="2919676"/>
            <a:ext cx="2105333" cy="1579000"/>
          </a:xfrm>
          <a:prstGeom prst="rect">
            <a:avLst/>
          </a:prstGeom>
        </p:spPr>
      </p:pic>
      <p:sp>
        <p:nvSpPr>
          <p:cNvPr id="59" name="正方形/長方形 58"/>
          <p:cNvSpPr/>
          <p:nvPr/>
        </p:nvSpPr>
        <p:spPr>
          <a:xfrm>
            <a:off x="4076945" y="2323890"/>
            <a:ext cx="2330166" cy="23988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ja-JP" altLang="en-US" sz="1050" b="1" spc="-20" dirty="0">
                <a:solidFill>
                  <a:srgbClr val="2B3616"/>
                </a:solidFill>
                <a:latin typeface="Meiryo" panose="020B0604030504040204" pitchFamily="34" charset="-128"/>
                <a:ea typeface="Meiryo" panose="020B0604030504040204" pitchFamily="34" charset="-128"/>
              </a:rPr>
              <a:t>機関紙掲載、リーフレット作成等</a:t>
            </a:r>
            <a:endParaRPr lang="en-US" altLang="ja-JP" sz="1050" b="1" spc="-20" dirty="0">
              <a:solidFill>
                <a:srgbClr val="2B3616"/>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AA06E65D-7891-2F4F-982E-67486385BB33}"/>
              </a:ext>
            </a:extLst>
          </p:cNvPr>
          <p:cNvSpPr txBox="1"/>
          <p:nvPr/>
        </p:nvSpPr>
        <p:spPr>
          <a:xfrm>
            <a:off x="627427" y="2540959"/>
            <a:ext cx="3336540" cy="400110"/>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　店舗や駅へのポスター掲示や、設置されているサイネージにより、</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府民へアプローチできるツールが増加</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a:extLst>
              <a:ext uri="{FF2B5EF4-FFF2-40B4-BE49-F238E27FC236}">
                <a16:creationId xmlns:a16="http://schemas.microsoft.com/office/drawing/2014/main" id="{AA06E65D-7891-2F4F-982E-67486385BB33}"/>
              </a:ext>
            </a:extLst>
          </p:cNvPr>
          <p:cNvSpPr txBox="1"/>
          <p:nvPr/>
        </p:nvSpPr>
        <p:spPr>
          <a:xfrm>
            <a:off x="6488269" y="2558733"/>
            <a:ext cx="2629236" cy="246221"/>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　集客施設におけるイベント会場を無償で提供</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l="-2416" t="8656" r="-1776" b="15220"/>
          <a:stretch/>
        </p:blipFill>
        <p:spPr>
          <a:xfrm>
            <a:off x="2852080" y="2953960"/>
            <a:ext cx="1179860" cy="1408385"/>
          </a:xfrm>
          <a:prstGeom prst="rect">
            <a:avLst/>
          </a:prstGeom>
        </p:spPr>
      </p:pic>
      <p:sp>
        <p:nvSpPr>
          <p:cNvPr id="62" name="テキスト ボックス 61"/>
          <p:cNvSpPr txBox="1"/>
          <p:nvPr/>
        </p:nvSpPr>
        <p:spPr>
          <a:xfrm>
            <a:off x="489304" y="4689140"/>
            <a:ext cx="5567863" cy="313535"/>
          </a:xfrm>
          <a:prstGeom prst="rect">
            <a:avLst/>
          </a:prstGeom>
          <a:noFill/>
          <a:ln>
            <a:noFill/>
          </a:ln>
        </p:spPr>
        <p:txBody>
          <a:bodyPr wrap="square" rtlCol="0">
            <a:noAutofit/>
          </a:bodyPr>
          <a:lstStyle/>
          <a:p>
            <a:pPr>
              <a:lnSpc>
                <a:spcPts val="1477"/>
              </a:lnSpc>
            </a:pPr>
            <a:r>
              <a:rPr lang="en-US" altLang="ja-JP" sz="1400" b="1" dirty="0">
                <a:latin typeface="Meiryo UI" panose="020B0604030504040204" pitchFamily="50" charset="-128"/>
                <a:ea typeface="Meiryo UI" panose="020B0604030504040204" pitchFamily="50" charset="-128"/>
              </a:rPr>
              <a:t>《OSAKA</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KOUMIN Action Platform</a:t>
            </a:r>
            <a:r>
              <a:rPr lang="ja-JP" altLang="en-US" sz="1400" b="1" dirty="0">
                <a:latin typeface="Meiryo UI" panose="020B0604030504040204" pitchFamily="50" charset="-128"/>
                <a:ea typeface="Meiryo UI" panose="020B0604030504040204" pitchFamily="50" charset="-128"/>
              </a:rPr>
              <a:t>を通じた府政</a:t>
            </a:r>
            <a:r>
              <a:rPr lang="en-US" altLang="ja-JP" sz="1400" b="1" dirty="0">
                <a:latin typeface="Meiryo UI" panose="020B0604030504040204" pitchFamily="50" charset="-128"/>
                <a:ea typeface="Meiryo UI" panose="020B0604030504040204" pitchFamily="50" charset="-128"/>
              </a:rPr>
              <a:t>PR》</a:t>
            </a:r>
          </a:p>
        </p:txBody>
      </p:sp>
      <p:sp>
        <p:nvSpPr>
          <p:cNvPr id="63" name="テキスト ボックス 62"/>
          <p:cNvSpPr txBox="1"/>
          <p:nvPr/>
        </p:nvSpPr>
        <p:spPr>
          <a:xfrm>
            <a:off x="605392" y="4946247"/>
            <a:ext cx="8182453" cy="1408078"/>
          </a:xfrm>
          <a:prstGeom prst="rect">
            <a:avLst/>
          </a:prstGeom>
          <a:noFill/>
        </p:spPr>
        <p:txBody>
          <a:bodyPr wrap="square" rtlCol="0">
            <a:spAutoFit/>
          </a:bodyPr>
          <a:lstStyle/>
          <a:p>
            <a:pPr marL="88900" indent="-88900">
              <a:lnSpc>
                <a:spcPts val="1477"/>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大阪府及び府内</a:t>
            </a:r>
            <a:r>
              <a:rPr lang="en-US" altLang="ja-JP" sz="1200" dirty="0">
                <a:latin typeface="メイリオ" panose="020B0604030504040204" pitchFamily="50" charset="-128"/>
                <a:ea typeface="メイリオ" panose="020B0604030504040204" pitchFamily="50" charset="-128"/>
              </a:rPr>
              <a:t>43</a:t>
            </a:r>
            <a:r>
              <a:rPr lang="ja-JP" altLang="en-US" sz="1200" dirty="0">
                <a:latin typeface="メイリオ" panose="020B0604030504040204" pitchFamily="50" charset="-128"/>
                <a:ea typeface="メイリオ" panose="020B0604030504040204" pitchFamily="50" charset="-128"/>
              </a:rPr>
              <a:t>市町村の「ひと・もの・こと」の情報を「オール大阪」で発信する情報発信や、イベントの企画・運営を行う公民連携プラットフォーム。</a:t>
            </a:r>
            <a:endParaRPr lang="en-US" altLang="ja-JP" sz="1200" dirty="0">
              <a:latin typeface="メイリオ" panose="020B0604030504040204" pitchFamily="50" charset="-128"/>
              <a:ea typeface="メイリオ" panose="020B0604030504040204" pitchFamily="50" charset="-128"/>
            </a:endParaRPr>
          </a:p>
          <a:p>
            <a:pPr marL="180975" lvl="1" indent="-952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大阪府</a:t>
            </a:r>
            <a:r>
              <a:rPr lang="en-US" altLang="ja-JP" sz="1200" dirty="0">
                <a:latin typeface="Meiryo UI" panose="020B0604030504040204" pitchFamily="50" charset="-128"/>
                <a:ea typeface="Meiryo UI" panose="020B0604030504040204" pitchFamily="50" charset="-128"/>
              </a:rPr>
              <a:t>TV</a:t>
            </a:r>
            <a:r>
              <a:rPr lang="ja-JP" altLang="en-US" sz="1200" dirty="0">
                <a:latin typeface="Meiryo UI" panose="020B0604030504040204" pitchFamily="50" charset="-128"/>
                <a:ea typeface="Meiryo UI" panose="020B0604030504040204" pitchFamily="50" charset="-128"/>
              </a:rPr>
              <a:t>（インターネットテレビ）</a:t>
            </a:r>
            <a:endParaRPr lang="en-US" altLang="ja-JP" sz="1200" dirty="0">
              <a:latin typeface="Meiryo UI" panose="020B0604030504040204" pitchFamily="50" charset="-128"/>
              <a:ea typeface="Meiryo UI" panose="020B0604030504040204" pitchFamily="50" charset="-128"/>
            </a:endParaRPr>
          </a:p>
          <a:p>
            <a:pPr marL="180975" lvl="1" indent="-95250">
              <a:buFont typeface="Wingdings" panose="05000000000000000000" pitchFamily="2" charset="2"/>
              <a:buChar char="Ø"/>
            </a:pPr>
            <a:r>
              <a:rPr lang="en-US" altLang="ja-JP" sz="1200" dirty="0">
                <a:latin typeface="Meiryo UI" panose="020B0604030504040204" pitchFamily="50" charset="-128"/>
                <a:ea typeface="Meiryo UI" panose="020B0604030504040204" pitchFamily="50" charset="-128"/>
              </a:rPr>
              <a:t>OSAKA KOUMIN NEWS</a:t>
            </a:r>
            <a:r>
              <a:rPr lang="ja-JP" altLang="en-US" sz="1200" dirty="0">
                <a:latin typeface="Meiryo UI" panose="020B0604030504040204" pitchFamily="50" charset="-128"/>
                <a:ea typeface="Meiryo UI" panose="020B0604030504040204" pitchFamily="50" charset="-128"/>
              </a:rPr>
              <a:t>（ニュースメディア）</a:t>
            </a:r>
            <a:endParaRPr lang="en-US" altLang="ja-JP" sz="1200" dirty="0">
              <a:latin typeface="Meiryo UI" panose="020B0604030504040204" pitchFamily="50" charset="-128"/>
              <a:ea typeface="Meiryo UI" panose="020B0604030504040204" pitchFamily="50" charset="-128"/>
            </a:endParaRPr>
          </a:p>
          <a:p>
            <a:pPr marL="180975" lvl="1" indent="-95250">
              <a:buFont typeface="Wingdings" panose="05000000000000000000" pitchFamily="2" charset="2"/>
              <a:buChar char="Ø"/>
            </a:pPr>
            <a:r>
              <a:rPr lang="en-US" altLang="ja-JP" sz="1200" dirty="0">
                <a:latin typeface="Meiryo UI" panose="020B0604030504040204" pitchFamily="50" charset="-128"/>
                <a:ea typeface="Meiryo UI" panose="020B0604030504040204" pitchFamily="50" charset="-128"/>
              </a:rPr>
              <a:t>SNS</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Instagram</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Facebook</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Twitter</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180975" lvl="1" indent="-952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ボイスメディア（</a:t>
            </a:r>
            <a:r>
              <a:rPr lang="en-US" altLang="ja-JP" sz="1200" dirty="0">
                <a:latin typeface="Meiryo UI" panose="020B0604030504040204" pitchFamily="50" charset="-128"/>
                <a:ea typeface="Meiryo UI" panose="020B0604030504040204" pitchFamily="50" charset="-128"/>
              </a:rPr>
              <a:t>OSAKA KOUMIN </a:t>
            </a:r>
            <a:r>
              <a:rPr lang="en-US" altLang="ja-JP" sz="1200" dirty="0" err="1">
                <a:latin typeface="Meiryo UI" panose="020B0604030504040204" pitchFamily="50" charset="-128"/>
                <a:ea typeface="Meiryo UI" panose="020B0604030504040204" pitchFamily="50" charset="-128"/>
              </a:rPr>
              <a:t>VoiceCh</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a:t>
            </a:r>
          </a:p>
          <a:p>
            <a:pPr marL="88900" indent="-88900">
              <a:lnSpc>
                <a:spcPts val="1477"/>
              </a:lnSpc>
              <a:buFont typeface="Arial" panose="020B0604020202020204" pitchFamily="34" charset="0"/>
              <a:buChar char="•"/>
            </a:pPr>
            <a:endParaRPr lang="ja-JP" altLang="en-US" sz="1400" b="1" dirty="0">
              <a:latin typeface="メイリオ" panose="020B0604030504040204" pitchFamily="50" charset="-128"/>
              <a:ea typeface="メイリオ" panose="020B0604030504040204" pitchFamily="50" charset="-128"/>
            </a:endParaRPr>
          </a:p>
        </p:txBody>
      </p:sp>
      <p:pic>
        <p:nvPicPr>
          <p:cNvPr id="66" name="図 65"/>
          <p:cNvPicPr>
            <a:picLocks noChangeAspect="1"/>
          </p:cNvPicPr>
          <p:nvPr/>
        </p:nvPicPr>
        <p:blipFill rotWithShape="1">
          <a:blip r:embed="rId5"/>
          <a:srcRect l="7263" t="39990" r="7755" b="30479"/>
          <a:stretch/>
        </p:blipFill>
        <p:spPr>
          <a:xfrm>
            <a:off x="6331699" y="5904275"/>
            <a:ext cx="2341640" cy="457490"/>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7307" y="5499230"/>
            <a:ext cx="1301337" cy="589939"/>
          </a:xfrm>
          <a:prstGeom prst="rect">
            <a:avLst/>
          </a:prstGeom>
        </p:spPr>
      </p:pic>
      <p:pic>
        <p:nvPicPr>
          <p:cNvPr id="23" name="図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2012" y="5499230"/>
            <a:ext cx="1599205" cy="899553"/>
          </a:xfrm>
          <a:prstGeom prst="rect">
            <a:avLst/>
          </a:prstGeom>
        </p:spPr>
      </p:pic>
      <p:sp>
        <p:nvSpPr>
          <p:cNvPr id="26" name="テキスト ボックス 25">
            <a:extLst>
              <a:ext uri="{FF2B5EF4-FFF2-40B4-BE49-F238E27FC236}">
                <a16:creationId xmlns:a16="http://schemas.microsoft.com/office/drawing/2014/main" id="{AA06E65D-7891-2F4F-982E-67486385BB33}"/>
              </a:ext>
            </a:extLst>
          </p:cNvPr>
          <p:cNvSpPr txBox="1"/>
          <p:nvPr/>
        </p:nvSpPr>
        <p:spPr>
          <a:xfrm>
            <a:off x="4103006" y="2566173"/>
            <a:ext cx="2395359" cy="553998"/>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　機関紙等への情報掲載や、</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リーフレットの制作・配布による情報発信</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6462212" y="2323890"/>
            <a:ext cx="2447707" cy="244697"/>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ja-JP" altLang="en-US" sz="1050" b="1" dirty="0">
                <a:solidFill>
                  <a:schemeClr val="tx1"/>
                </a:solidFill>
                <a:latin typeface="Meiryo" panose="020B0604030504040204" pitchFamily="34" charset="-128"/>
                <a:ea typeface="Meiryo" panose="020B0604030504040204" pitchFamily="34" charset="-128"/>
              </a:rPr>
              <a:t>府主催イベントへの会場提供</a:t>
            </a:r>
            <a:endParaRPr lang="ja-JP" altLang="en-US" sz="1050" b="1" strike="sngStrike" dirty="0">
              <a:solidFill>
                <a:schemeClr val="tx1"/>
              </a:solidFill>
              <a:latin typeface="Meiryo" panose="020B0604030504040204" pitchFamily="34" charset="-128"/>
              <a:ea typeface="Meiryo" panose="020B0604030504040204" pitchFamily="34" charset="-128"/>
            </a:endParaRPr>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5051" y="2943787"/>
            <a:ext cx="1471498" cy="979037"/>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1991" y="3752149"/>
            <a:ext cx="1009750" cy="756971"/>
          </a:xfrm>
          <a:prstGeom prst="rect">
            <a:avLst/>
          </a:prstGeom>
        </p:spPr>
      </p:pic>
    </p:spTree>
    <p:extLst>
      <p:ext uri="{BB962C8B-B14F-4D97-AF65-F5344CB8AC3E}">
        <p14:creationId xmlns:p14="http://schemas.microsoft.com/office/powerpoint/2010/main" val="3418909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（３）より幅広い共創の仕組みづくり</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2" name="グループ化 1"/>
          <p:cNvGrpSpPr/>
          <p:nvPr/>
        </p:nvGrpSpPr>
        <p:grpSpPr>
          <a:xfrm>
            <a:off x="341530" y="1853825"/>
            <a:ext cx="8554549" cy="2880320"/>
            <a:chOff x="341530" y="2452324"/>
            <a:chExt cx="8554549" cy="2880320"/>
          </a:xfrm>
        </p:grpSpPr>
        <p:sp>
          <p:nvSpPr>
            <p:cNvPr id="14" name="正方形/長方形 13"/>
            <p:cNvSpPr/>
            <p:nvPr/>
          </p:nvSpPr>
          <p:spPr>
            <a:xfrm>
              <a:off x="481045" y="2452324"/>
              <a:ext cx="8415034" cy="2880320"/>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buFont typeface="Wingdings" panose="05000000000000000000" pitchFamily="2" charset="2"/>
                <a:buChar char="l"/>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多様な企業との対話によるアイデア収集・市場ニーズ</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把握</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公民連携の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推進（公民戦略連携デスクの取組み</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スマートシティ分野における公民連携による課題解決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仕組みづくり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公共施設における民間活力の導入（府営公園の</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型指定管理等</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民間の活躍環境の整備</a:t>
              </a:r>
              <a:r>
                <a:rPr lang="ja-JP" altLang="en-US" sz="1400" spc="-2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（実証事業推進チーム大阪による</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等への実証フィールドの提供</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民間資金の活用</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①効果的な寄附金の確保</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②企業版ふるさと納税（地方創生応援税制）を活用した地方創生の推進</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③民間の資金提供者と協働した</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等活動</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341530" y="2484877"/>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dirty="0" smtClean="0">
                <a:ln>
                  <a:noFill/>
                </a:ln>
                <a:solidFill>
                  <a:prstClr val="black"/>
                </a:solidFill>
                <a:effectLst/>
                <a:uLnTx/>
                <a:uFillTx/>
                <a:latin typeface="Calibri"/>
                <a:ea typeface="ＭＳ Ｐゴシック" panose="020B0600070205080204" pitchFamily="50" charset="-128"/>
                <a:cs typeface="+mn-cs"/>
              </a:rPr>
              <a:t>21</a:t>
            </a:r>
          </a:p>
        </p:txBody>
      </p:sp>
      <p:sp>
        <p:nvSpPr>
          <p:cNvPr id="3" name="正方形/長方形 2">
            <a:extLst>
              <a:ext uri="{FF2B5EF4-FFF2-40B4-BE49-F238E27FC236}">
                <a16:creationId xmlns:a16="http://schemas.microsoft.com/office/drawing/2014/main" id="{EEC1B0B2-B3B2-22BD-11EF-52581A0D262D}"/>
              </a:ext>
            </a:extLst>
          </p:cNvPr>
          <p:cNvSpPr/>
          <p:nvPr/>
        </p:nvSpPr>
        <p:spPr>
          <a:xfrm>
            <a:off x="296074" y="818710"/>
            <a:ext cx="8784976"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lvl="0" indent="-174625">
              <a:defRPr/>
            </a:pP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府民・企業・大学・市町村等多様なプレーヤーとの連携を深め、それらを束ねる「起点」となることで、より多くの社会資源が社会課題解決に振り向けられるよう取り組みます。</a:t>
            </a:r>
          </a:p>
        </p:txBody>
      </p:sp>
    </p:spTree>
    <p:extLst>
      <p:ext uri="{BB962C8B-B14F-4D97-AF65-F5344CB8AC3E}">
        <p14:creationId xmlns:p14="http://schemas.microsoft.com/office/powerpoint/2010/main" val="90881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6829" y="449915"/>
            <a:ext cx="8887636" cy="626445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◆多様な企業との対話によるアイデア収集・市場ニーズ把握　</a:t>
            </a:r>
            <a:r>
              <a:rPr lang="en-US" altLang="ja-JP"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財務部 行政経営課</a:t>
            </a:r>
            <a:r>
              <a:rPr lang="en-US" altLang="ja-JP"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p>
            <a:pPr>
              <a:lnSpc>
                <a:spcPts val="1200"/>
              </a:lnSpc>
              <a:defRPr/>
            </a:pP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サウンディング型市場調査の実施</a:t>
            </a: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p>
            <a:pPr>
              <a:defRPr/>
            </a:pPr>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endPar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endPar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endPar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100" strike="sngStrike"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正方形/長方形 11"/>
          <p:cNvSpPr/>
          <p:nvPr/>
        </p:nvSpPr>
        <p:spPr>
          <a:xfrm>
            <a:off x="236603" y="8624"/>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＜参考事例</a:t>
            </a:r>
            <a:r>
              <a:rPr lang="en-US" altLang="ja-JP" sz="16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14</a:t>
            </a:r>
            <a:r>
              <a:rPr lang="ja-JP" altLang="en-US" sz="16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lang="ja-JP" altLang="en-US" sz="16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テキスト ボックス 6"/>
          <p:cNvSpPr txBox="1"/>
          <p:nvPr/>
        </p:nvSpPr>
        <p:spPr>
          <a:xfrm>
            <a:off x="587009" y="1255431"/>
            <a:ext cx="8359680" cy="706506"/>
          </a:xfrm>
          <a:prstGeom prst="rect">
            <a:avLst/>
          </a:prstGeom>
          <a:noFill/>
          <a:ln>
            <a:noFill/>
          </a:ln>
        </p:spPr>
        <p:txBody>
          <a:bodyPr wrap="square" rtlCol="0">
            <a:noAutofit/>
          </a:bodyPr>
          <a:lstStyle/>
          <a:p>
            <a:pPr marL="93663" indent="-93663">
              <a:buFont typeface="Arial" panose="020B0604020202020204" pitchFamily="34" charset="0"/>
              <a:buChar cha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施策の検討にあたり、</a:t>
            </a: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企業等との「対話」により、公平性と透明性を担保しつつ、幅広く提案・意見を募る市場調査を行い、様々なアイデアや市場のニーズを把握。（例：</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事業実現性の可能性、施設の活性化や跡地活用</a:t>
            </a:r>
            <a:r>
              <a:rPr lang="ja-JP" altLang="en-US" sz="1200" dirty="0">
                <a:latin typeface="メイリオ" panose="020B0604030504040204" pitchFamily="50" charset="-128"/>
                <a:ea typeface="メイリオ" panose="020B0604030504040204" pitchFamily="50" charset="-128"/>
              </a:rPr>
              <a:t>等の検討）</a:t>
            </a:r>
            <a:endParaRPr lang="en-US" altLang="ja-JP" sz="1200" dirty="0">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　</a:t>
            </a:r>
          </a:p>
        </p:txBody>
      </p:sp>
      <p:grpSp>
        <p:nvGrpSpPr>
          <p:cNvPr id="42" name="グループ化 41"/>
          <p:cNvGrpSpPr/>
          <p:nvPr/>
        </p:nvGrpSpPr>
        <p:grpSpPr>
          <a:xfrm>
            <a:off x="358524" y="3401609"/>
            <a:ext cx="8679746" cy="3132736"/>
            <a:chOff x="302744" y="3305849"/>
            <a:chExt cx="8679746" cy="3132736"/>
          </a:xfrm>
        </p:grpSpPr>
        <p:grpSp>
          <p:nvGrpSpPr>
            <p:cNvPr id="43" name="グループ化 42">
              <a:extLst>
                <a:ext uri="{FF2B5EF4-FFF2-40B4-BE49-F238E27FC236}">
                  <a16:creationId xmlns:a16="http://schemas.microsoft.com/office/drawing/2014/main" id="{A67033BF-0625-43D5-AC8E-F7857542EFE7}"/>
                </a:ext>
              </a:extLst>
            </p:cNvPr>
            <p:cNvGrpSpPr/>
            <p:nvPr/>
          </p:nvGrpSpPr>
          <p:grpSpPr>
            <a:xfrm>
              <a:off x="302744" y="3305849"/>
              <a:ext cx="8679746" cy="3132736"/>
              <a:chOff x="539661" y="3425471"/>
              <a:chExt cx="3627294" cy="2878661"/>
            </a:xfrm>
          </p:grpSpPr>
          <p:grpSp>
            <p:nvGrpSpPr>
              <p:cNvPr id="53" name="グループ化 52">
                <a:extLst>
                  <a:ext uri="{FF2B5EF4-FFF2-40B4-BE49-F238E27FC236}">
                    <a16:creationId xmlns:a16="http://schemas.microsoft.com/office/drawing/2014/main" id="{C121A74E-5880-44FA-8C9B-8FC69C78DF09}"/>
                  </a:ext>
                </a:extLst>
              </p:cNvPr>
              <p:cNvGrpSpPr/>
              <p:nvPr/>
            </p:nvGrpSpPr>
            <p:grpSpPr>
              <a:xfrm>
                <a:off x="539661" y="3613111"/>
                <a:ext cx="3627294" cy="2691021"/>
                <a:chOff x="382299" y="3957698"/>
                <a:chExt cx="8590378" cy="1016972"/>
              </a:xfrm>
            </p:grpSpPr>
            <p:sp>
              <p:nvSpPr>
                <p:cNvPr id="55" name="角丸四角形 43">
                  <a:extLst>
                    <a:ext uri="{FF2B5EF4-FFF2-40B4-BE49-F238E27FC236}">
                      <a16:creationId xmlns:a16="http://schemas.microsoft.com/office/drawing/2014/main" id="{1D92579E-8F78-4D8E-98CE-3D54686C9BB7}"/>
                    </a:ext>
                  </a:extLst>
                </p:cNvPr>
                <p:cNvSpPr/>
                <p:nvPr/>
              </p:nvSpPr>
              <p:spPr>
                <a:xfrm>
                  <a:off x="410022" y="3957698"/>
                  <a:ext cx="8441683" cy="1016972"/>
                </a:xfrm>
                <a:prstGeom prst="roundRect">
                  <a:avLst>
                    <a:gd name="adj" fmla="val 5163"/>
                  </a:avLst>
                </a:prstGeom>
                <a:solidFill>
                  <a:schemeClr val="tx2">
                    <a:lumMod val="20000"/>
                    <a:lumOff val="80000"/>
                  </a:schemeClr>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050" b="1"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b="1"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A5762048-8849-4650-97BD-C2436282A577}"/>
                    </a:ext>
                  </a:extLst>
                </p:cNvPr>
                <p:cNvSpPr/>
                <p:nvPr/>
              </p:nvSpPr>
              <p:spPr>
                <a:xfrm>
                  <a:off x="382299" y="4020296"/>
                  <a:ext cx="8590378" cy="9294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nSpc>
                      <a:spcPts val="500"/>
                    </a:lnSpc>
                  </a:pPr>
                  <a:endParaRPr lang="en-US" altLang="ja-JP" sz="1100" b="1"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p:txBody>
            </p:sp>
          </p:grpSp>
          <p:sp>
            <p:nvSpPr>
              <p:cNvPr id="54" name="角丸四角形 34">
                <a:extLst>
                  <a:ext uri="{FF2B5EF4-FFF2-40B4-BE49-F238E27FC236}">
                    <a16:creationId xmlns:a16="http://schemas.microsoft.com/office/drawing/2014/main" id="{74D7B6DC-7D6C-4043-9CC7-4724AFE99661}"/>
                  </a:ext>
                </a:extLst>
              </p:cNvPr>
              <p:cNvSpPr/>
              <p:nvPr/>
            </p:nvSpPr>
            <p:spPr>
              <a:xfrm>
                <a:off x="543313" y="3425471"/>
                <a:ext cx="1268172" cy="290027"/>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対話により事業検討が進展した例</a:t>
                </a:r>
                <a:endParaRPr kumimoji="0" lang="en-US" altLang="ja-JP"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grpSp>
        <p:sp>
          <p:nvSpPr>
            <p:cNvPr id="44" name="テキスト ボックス 43"/>
            <p:cNvSpPr txBox="1"/>
            <p:nvPr/>
          </p:nvSpPr>
          <p:spPr>
            <a:xfrm>
              <a:off x="428995" y="3682874"/>
              <a:ext cx="5668091" cy="2354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○大阪府立花の文化園の施設管理運営方策に関するサウンディング型市場調査</a:t>
              </a:r>
              <a:endParaRPr kumimoji="1"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角丸四角形 44"/>
            <p:cNvSpPr/>
            <p:nvPr/>
          </p:nvSpPr>
          <p:spPr>
            <a:xfrm>
              <a:off x="446083" y="3951688"/>
              <a:ext cx="1774882" cy="2412268"/>
            </a:xfrm>
            <a:prstGeom prst="roundRect">
              <a:avLst>
                <a:gd name="adj" fmla="val 396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50" b="1" dirty="0">
                  <a:solidFill>
                    <a:schemeClr val="tx1"/>
                  </a:solidFill>
                  <a:latin typeface="メイリオ" panose="020B0604030504040204" pitchFamily="50" charset="-128"/>
                  <a:ea typeface="メイリオ" panose="020B0604030504040204" pitchFamily="50" charset="-128"/>
                </a:rPr>
                <a:t>実施の背景・目的</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500"/>
                </a:lnSpc>
              </a:pP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（背 景）</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・開業から</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年以上が経過</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し、施設設備が老朽化</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・価値観の多様化等により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来園者数も減少傾向</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（目 的）</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・施設の</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活性化策や活用方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法等について、民間事業</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者の自由かつ実現可能な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アイデア提案を募集</a:t>
              </a:r>
            </a:p>
            <a:p>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47" name="角丸四角形 46"/>
            <p:cNvSpPr/>
            <p:nvPr/>
          </p:nvSpPr>
          <p:spPr>
            <a:xfrm>
              <a:off x="2649553" y="3951688"/>
              <a:ext cx="1776657" cy="2412267"/>
            </a:xfrm>
            <a:prstGeom prst="roundRect">
              <a:avLst>
                <a:gd name="adj" fmla="val 396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050" b="1" dirty="0">
                  <a:solidFill>
                    <a:schemeClr val="tx1"/>
                  </a:solidFill>
                  <a:latin typeface="メイリオ" panose="020B0604030504040204" pitchFamily="50" charset="-128"/>
                  <a:ea typeface="メイリオ" panose="020B0604030504040204" pitchFamily="50" charset="-128"/>
                </a:rPr>
                <a:t>調査の実施</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500"/>
                </a:lnSpc>
              </a:pPr>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（実施期間）</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R3.6</a:t>
              </a:r>
              <a:r>
                <a:rPr lang="ja-JP" altLang="en-US" sz="900" dirty="0">
                  <a:solidFill>
                    <a:schemeClr val="tx1"/>
                  </a:solidFill>
                  <a:latin typeface="メイリオ" panose="020B0604030504040204" pitchFamily="50" charset="-128"/>
                  <a:ea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rPr>
                <a:t>R3.9</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（参加事業者）</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13</a:t>
              </a:r>
              <a:r>
                <a:rPr lang="ja-JP" altLang="en-US" sz="900" dirty="0">
                  <a:solidFill>
                    <a:schemeClr val="tx1"/>
                  </a:solidFill>
                  <a:latin typeface="メイリオ" panose="020B0604030504040204" pitchFamily="50" charset="-128"/>
                  <a:ea typeface="メイリオ" panose="020B0604030504040204" pitchFamily="50" charset="-128"/>
                </a:rPr>
                <a:t>社</a:t>
              </a:r>
              <a:endParaRPr lang="en-US" altLang="ja-JP" sz="9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（調査結果）</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・レストランや大温室、エ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ントランスゲート等の改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修等による魅力向上</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・自主事業としての観光農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園や</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BBQ</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施設等の設置</a:t>
              </a:r>
            </a:p>
            <a:p>
              <a:r>
                <a:rPr kumimoji="1" lang="ja-JP" altLang="en-US" sz="900" dirty="0">
                  <a:solidFill>
                    <a:schemeClr val="tx1"/>
                  </a:solidFill>
                  <a:latin typeface="メイリオ" panose="020B0604030504040204" pitchFamily="50" charset="-128"/>
                  <a:ea typeface="メイリオ" panose="020B0604030504040204" pitchFamily="50" charset="-128"/>
                </a:rPr>
                <a:t>　・投資可能額は約</a:t>
              </a:r>
              <a:r>
                <a:rPr lang="en-US" altLang="ja-JP" sz="900" dirty="0">
                  <a:solidFill>
                    <a:schemeClr val="tx1"/>
                  </a:solidFill>
                  <a:latin typeface="メイリオ" panose="020B0604030504040204" pitchFamily="50" charset="-128"/>
                  <a:ea typeface="メイリオ" panose="020B0604030504040204" pitchFamily="50" charset="-128"/>
                </a:rPr>
                <a:t>1,000</a:t>
              </a:r>
              <a:r>
                <a:rPr lang="ja-JP" altLang="en-US" sz="900" dirty="0">
                  <a:solidFill>
                    <a:schemeClr val="tx1"/>
                  </a:solidFill>
                  <a:latin typeface="メイリオ" panose="020B0604030504040204" pitchFamily="50" charset="-128"/>
                  <a:ea typeface="メイリオ" panose="020B0604030504040204" pitchFamily="50" charset="-128"/>
                </a:rPr>
                <a:t>万～　</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約</a:t>
              </a:r>
              <a:r>
                <a:rPr lang="en-US" altLang="ja-JP" sz="900" dirty="0">
                  <a:solidFill>
                    <a:schemeClr val="tx1"/>
                  </a:solidFill>
                  <a:latin typeface="メイリオ" panose="020B0604030504040204" pitchFamily="50" charset="-128"/>
                  <a:ea typeface="メイリオ" panose="020B0604030504040204" pitchFamily="50" charset="-128"/>
                </a:rPr>
                <a:t>3,000</a:t>
              </a:r>
              <a:r>
                <a:rPr lang="ja-JP" altLang="en-US" sz="900" dirty="0">
                  <a:solidFill>
                    <a:schemeClr val="tx1"/>
                  </a:solidFill>
                  <a:latin typeface="メイリオ" panose="020B0604030504040204" pitchFamily="50" charset="-128"/>
                  <a:ea typeface="メイリオ" panose="020B0604030504040204" pitchFamily="50" charset="-128"/>
                </a:rPr>
                <a:t>万円まで</a:t>
              </a:r>
              <a:endParaRPr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　・指定期間は投資回収期間　</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r>
                <a:rPr kumimoji="1" lang="ja-JP" altLang="en-US" sz="900" dirty="0">
                  <a:solidFill>
                    <a:schemeClr val="tx1"/>
                  </a:solidFill>
                  <a:latin typeface="メイリオ" panose="020B0604030504040204" pitchFamily="50" charset="-128"/>
                  <a:ea typeface="メイリオ" panose="020B0604030504040204" pitchFamily="50" charset="-128"/>
                </a:rPr>
                <a:t>として</a:t>
              </a:r>
              <a:r>
                <a:rPr kumimoji="1" lang="en-US" altLang="ja-JP" sz="900" dirty="0">
                  <a:solidFill>
                    <a:schemeClr val="tx1"/>
                  </a:solidFill>
                  <a:latin typeface="メイリオ" panose="020B0604030504040204" pitchFamily="50" charset="-128"/>
                  <a:ea typeface="メイリオ" panose="020B0604030504040204" pitchFamily="50" charset="-128"/>
                </a:rPr>
                <a:t>10</a:t>
              </a:r>
              <a:r>
                <a:rPr kumimoji="1" lang="ja-JP" altLang="en-US" sz="900" dirty="0">
                  <a:solidFill>
                    <a:schemeClr val="tx1"/>
                  </a:solidFill>
                  <a:latin typeface="メイリオ" panose="020B0604030504040204" pitchFamily="50" charset="-128"/>
                  <a:ea typeface="メイリオ" panose="020B0604030504040204" pitchFamily="50" charset="-128"/>
                </a:rPr>
                <a:t>年～</a:t>
              </a:r>
              <a:r>
                <a:rPr kumimoji="1" lang="en-US" altLang="ja-JP" sz="900" dirty="0">
                  <a:solidFill>
                    <a:schemeClr val="tx1"/>
                  </a:solidFill>
                  <a:latin typeface="メイリオ" panose="020B0604030504040204" pitchFamily="50" charset="-128"/>
                  <a:ea typeface="メイリオ" panose="020B0604030504040204" pitchFamily="50" charset="-128"/>
                </a:rPr>
                <a:t>15</a:t>
              </a:r>
              <a:r>
                <a:rPr kumimoji="1" lang="ja-JP" altLang="en-US" sz="900" dirty="0">
                  <a:solidFill>
                    <a:schemeClr val="tx1"/>
                  </a:solidFill>
                  <a:latin typeface="メイリオ" panose="020B0604030504040204" pitchFamily="50" charset="-128"/>
                  <a:ea typeface="メイリオ" panose="020B0604030504040204" pitchFamily="50" charset="-128"/>
                </a:rPr>
                <a:t>年が必要</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48" name="角丸四角形 47"/>
            <p:cNvSpPr/>
            <p:nvPr/>
          </p:nvSpPr>
          <p:spPr>
            <a:xfrm>
              <a:off x="4861515" y="3917218"/>
              <a:ext cx="1769940" cy="2446738"/>
            </a:xfrm>
            <a:prstGeom prst="roundRect">
              <a:avLst>
                <a:gd name="adj" fmla="val 396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50" b="1" dirty="0">
                  <a:solidFill>
                    <a:schemeClr val="tx1"/>
                  </a:solidFill>
                  <a:latin typeface="メイリオ" panose="020B0604030504040204" pitchFamily="50" charset="-128"/>
                  <a:ea typeface="メイリオ" panose="020B0604030504040204" pitchFamily="50" charset="-128"/>
                </a:rPr>
                <a:t>募集要項への反映</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500"/>
                </a:lnSpc>
              </a:pP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（最低投資額）</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1,000</a:t>
              </a:r>
              <a:r>
                <a:rPr lang="ja-JP" altLang="en-US" sz="900" dirty="0">
                  <a:solidFill>
                    <a:schemeClr val="tx1"/>
                  </a:solidFill>
                  <a:latin typeface="メイリオ" panose="020B0604030504040204" pitchFamily="50" charset="-128"/>
                  <a:ea typeface="メイリオ" panose="020B0604030504040204" pitchFamily="50" charset="-128"/>
                </a:rPr>
                <a:t>万円</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（指定期間）</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a:t>
              </a:r>
              <a:r>
                <a:rPr kumimoji="1" lang="en-US" altLang="ja-JP" sz="900" dirty="0">
                  <a:solidFill>
                    <a:schemeClr val="tx1"/>
                  </a:solidFill>
                  <a:latin typeface="メイリオ" panose="020B0604030504040204" pitchFamily="50" charset="-128"/>
                  <a:ea typeface="メイリオ" panose="020B0604030504040204" pitchFamily="50" charset="-128"/>
                </a:rPr>
                <a:t>10</a:t>
              </a:r>
              <a:r>
                <a:rPr kumimoji="1" lang="ja-JP" altLang="en-US" sz="900" dirty="0">
                  <a:solidFill>
                    <a:schemeClr val="tx1"/>
                  </a:solidFill>
                  <a:latin typeface="メイリオ" panose="020B0604030504040204" pitchFamily="50" charset="-128"/>
                  <a:ea typeface="メイリオ" panose="020B0604030504040204" pitchFamily="50" charset="-128"/>
                </a:rPr>
                <a:t>年に長期化</a:t>
              </a:r>
              <a:r>
                <a:rPr lang="ja-JP" altLang="en-US" sz="900" dirty="0">
                  <a:solidFill>
                    <a:schemeClr val="tx1"/>
                  </a:solidFill>
                  <a:latin typeface="メイリオ" panose="020B0604030504040204" pitchFamily="50" charset="-128"/>
                  <a:ea typeface="メイリオ" panose="020B0604030504040204" pitchFamily="50" charset="-128"/>
                </a:rPr>
                <a:t>　　　　　</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従来は</a:t>
              </a:r>
              <a:r>
                <a:rPr lang="en-US" altLang="ja-JP" sz="900" dirty="0">
                  <a:solidFill>
                    <a:schemeClr val="tx1"/>
                  </a:solidFill>
                  <a:latin typeface="メイリオ" panose="020B0604030504040204" pitchFamily="50" charset="-128"/>
                  <a:ea typeface="メイリオ" panose="020B0604030504040204" pitchFamily="50" charset="-128"/>
                </a:rPr>
                <a:t>5</a:t>
              </a:r>
              <a:r>
                <a:rPr lang="ja-JP" altLang="en-US" sz="900" dirty="0">
                  <a:solidFill>
                    <a:schemeClr val="tx1"/>
                  </a:solidFill>
                  <a:latin typeface="メイリオ" panose="020B0604030504040204" pitchFamily="50" charset="-128"/>
                  <a:ea typeface="メイリオ" panose="020B0604030504040204" pitchFamily="50" charset="-128"/>
                </a:rPr>
                <a:t>年</a:t>
              </a:r>
              <a:endParaRPr lang="en-US" altLang="ja-JP" sz="9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（利益還元）</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メイリオ" panose="020B0604030504040204" pitchFamily="50" charset="-128"/>
                  <a:ea typeface="メイリオ" panose="020B0604030504040204" pitchFamily="50" charset="-128"/>
                </a:rPr>
                <a:t>収益が費用を上回った場</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合の利益還元の仕組みを</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求める（利益の一定割合　　　</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を魅力づくりのために再　</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投資）</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49" name="角丸四角形 48"/>
            <p:cNvSpPr/>
            <p:nvPr/>
          </p:nvSpPr>
          <p:spPr>
            <a:xfrm>
              <a:off x="6974500" y="3907425"/>
              <a:ext cx="1817193" cy="2456530"/>
            </a:xfrm>
            <a:prstGeom prst="roundRect">
              <a:avLst>
                <a:gd name="adj" fmla="val 8852"/>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50" b="1" dirty="0">
                  <a:solidFill>
                    <a:schemeClr val="tx1"/>
                  </a:solidFill>
                  <a:latin typeface="メイリオ" panose="020B0604030504040204" pitchFamily="50" charset="-128"/>
                  <a:ea typeface="メイリオ" panose="020B0604030504040204" pitchFamily="50" charset="-128"/>
                </a:rPr>
                <a:t>次期指定管理者の決定</a:t>
              </a:r>
              <a:endParaRPr lang="en-US" altLang="ja-JP" sz="1050" b="1" dirty="0">
                <a:solidFill>
                  <a:schemeClr val="tx1"/>
                </a:solidFill>
                <a:latin typeface="メイリオ" panose="020B0604030504040204" pitchFamily="50" charset="-128"/>
                <a:ea typeface="メイリオ" panose="020B0604030504040204" pitchFamily="50" charset="-128"/>
              </a:endParaRPr>
            </a:p>
            <a:p>
              <a:pPr>
                <a:lnSpc>
                  <a:spcPts val="500"/>
                </a:lnSpc>
              </a:pP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（指定管理候補者からの</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提案内容）</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 dirty="0">
                <a:solidFill>
                  <a:schemeClr val="tx1"/>
                </a:solidFill>
                <a:latin typeface="メイリオ" panose="020B0604030504040204" pitchFamily="50" charset="-128"/>
                <a:ea typeface="メイリオ" panose="020B0604030504040204" pitchFamily="50" charset="-128"/>
              </a:endParaRPr>
            </a:p>
            <a:p>
              <a:pPr marL="268288" indent="-93663">
                <a:buFont typeface="Arial" panose="020B0604020202020204" pitchFamily="34" charset="0"/>
                <a:buChar cha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レストランの</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内装リニューアル</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等（投資）や、既存施設を活用した農作業体験や地場産農産物を使ったヘルシーメニュー、健康づくりに向けた体験機会等の</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提供</a:t>
              </a:r>
              <a:endPar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4625">
                <a:lnSpc>
                  <a:spcPts val="200"/>
                </a:lnSpc>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288" indent="-93663">
                <a:buFont typeface="Arial" panose="020B0604020202020204" pitchFamily="34" charset="0"/>
                <a:buChar char="•"/>
              </a:pPr>
              <a:r>
                <a:rPr lang="ja-JP" altLang="en-US" sz="900" dirty="0">
                  <a:solidFill>
                    <a:prstClr val="black"/>
                  </a:solidFill>
                  <a:latin typeface="メイリオ" panose="020B0604030504040204" pitchFamily="50" charset="-128"/>
                  <a:ea typeface="メイリオ" panose="020B0604030504040204" pitchFamily="50" charset="-128"/>
                </a:rPr>
                <a:t>利益の一定割合を施設や設備の整備、改修に還元し、施設の利便性や魅力を向上</a:t>
              </a:r>
              <a:endParaRPr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50" name="二等辺三角形 49"/>
            <p:cNvSpPr/>
            <p:nvPr/>
          </p:nvSpPr>
          <p:spPr>
            <a:xfrm rot="5400000">
              <a:off x="1316398" y="5024496"/>
              <a:ext cx="2247773" cy="191431"/>
            </a:xfrm>
            <a:prstGeom prst="triangl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1" name="二等辺三角形 50"/>
            <p:cNvSpPr/>
            <p:nvPr/>
          </p:nvSpPr>
          <p:spPr>
            <a:xfrm rot="5400000">
              <a:off x="3563247" y="5013223"/>
              <a:ext cx="2247773" cy="191431"/>
            </a:xfrm>
            <a:prstGeom prst="triangl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2" name="二等辺三角形 51"/>
            <p:cNvSpPr/>
            <p:nvPr/>
          </p:nvSpPr>
          <p:spPr>
            <a:xfrm rot="5400000">
              <a:off x="5712744" y="5025426"/>
              <a:ext cx="2247773" cy="191431"/>
            </a:xfrm>
            <a:prstGeom prst="triangl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grpSp>
        <p:nvGrpSpPr>
          <p:cNvPr id="26" name="グループ化 25"/>
          <p:cNvGrpSpPr/>
          <p:nvPr/>
        </p:nvGrpSpPr>
        <p:grpSpPr>
          <a:xfrm>
            <a:off x="386535" y="1673806"/>
            <a:ext cx="8460939" cy="1626652"/>
            <a:chOff x="521550" y="1553705"/>
            <a:chExt cx="8626367" cy="1626652"/>
          </a:xfrm>
        </p:grpSpPr>
        <p:grpSp>
          <p:nvGrpSpPr>
            <p:cNvPr id="27" name="グループ化 26"/>
            <p:cNvGrpSpPr/>
            <p:nvPr/>
          </p:nvGrpSpPr>
          <p:grpSpPr>
            <a:xfrm>
              <a:off x="521550" y="1553705"/>
              <a:ext cx="8626367" cy="1515256"/>
              <a:chOff x="404493" y="1914557"/>
              <a:chExt cx="8626367" cy="1408907"/>
            </a:xfrm>
          </p:grpSpPr>
          <p:pic>
            <p:nvPicPr>
              <p:cNvPr id="30" name="Picture 2" descr="D:\UedaYu\Desktop\nagare5.png"/>
              <p:cNvPicPr>
                <a:picLocks noChangeAspect="1" noChangeArrowheads="1"/>
              </p:cNvPicPr>
              <p:nvPr/>
            </p:nvPicPr>
            <p:blipFill rotWithShape="1">
              <a:blip r:embed="rId3">
                <a:extLst>
                  <a:ext uri="{28A0092B-C50C-407E-A947-70E740481C1C}">
                    <a14:useLocalDpi xmlns:a14="http://schemas.microsoft.com/office/drawing/2010/main" val="0"/>
                  </a:ext>
                </a:extLst>
              </a:blip>
              <a:srcRect l="1567" r="733"/>
              <a:stretch/>
            </p:blipFill>
            <p:spPr bwMode="auto">
              <a:xfrm>
                <a:off x="614925" y="1956403"/>
                <a:ext cx="8415935" cy="1367061"/>
              </a:xfrm>
              <a:prstGeom prst="rect">
                <a:avLst/>
              </a:prstGeom>
              <a:noFill/>
              <a:extLst>
                <a:ext uri="{909E8E84-426E-40DD-AFC4-6F175D3DCCD1}">
                  <a14:hiddenFill xmlns:a14="http://schemas.microsoft.com/office/drawing/2010/main">
                    <a:solidFill>
                      <a:srgbClr val="FFFFFF"/>
                    </a:solidFill>
                  </a14:hiddenFill>
                </a:ext>
              </a:extLst>
            </p:spPr>
          </p:pic>
          <p:sp>
            <p:nvSpPr>
              <p:cNvPr id="31" name="角丸四角形 30"/>
              <p:cNvSpPr/>
              <p:nvPr/>
            </p:nvSpPr>
            <p:spPr>
              <a:xfrm>
                <a:off x="404493" y="1914557"/>
                <a:ext cx="1530170" cy="363710"/>
              </a:xfrm>
              <a:prstGeom prst="roundRect">
                <a:avLst>
                  <a:gd name="adj" fmla="val 22172"/>
                </a:avLst>
              </a:prstGeom>
              <a:noFill/>
              <a:ln w="6350">
                <a:no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基本的な流れ</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28" name="右中かっこ 27"/>
            <p:cNvSpPr/>
            <p:nvPr/>
          </p:nvSpPr>
          <p:spPr>
            <a:xfrm rot="5400000">
              <a:off x="3833147" y="-243159"/>
              <a:ext cx="220343" cy="6210693"/>
            </a:xfrm>
            <a:prstGeom prst="rightBrace">
              <a:avLst>
                <a:gd name="adj1" fmla="val 47819"/>
                <a:gd name="adj2" fmla="val 5205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2956212" y="2933945"/>
              <a:ext cx="1507667" cy="246412"/>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サウンディング型市場調査</a:t>
              </a:r>
            </a:p>
          </p:txBody>
        </p:sp>
      </p:grpSp>
      <p:sp>
        <p:nvSpPr>
          <p:cNvPr id="13" name="正方形/長方形 12"/>
          <p:cNvSpPr/>
          <p:nvPr/>
        </p:nvSpPr>
        <p:spPr>
          <a:xfrm>
            <a:off x="8444404" y="651497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22</a:t>
            </a:r>
            <a:endParaRPr lang="ja-JP" altLang="en-US"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697984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p:cNvGraphicFramePr>
            <a:graphicFrameLocks noGrp="1"/>
          </p:cNvGraphicFramePr>
          <p:nvPr>
            <p:extLst>
              <p:ext uri="{D42A27DB-BD31-4B8C-83A1-F6EECF244321}">
                <p14:modId xmlns:p14="http://schemas.microsoft.com/office/powerpoint/2010/main" val="2245162880"/>
              </p:ext>
            </p:extLst>
          </p:nvPr>
        </p:nvGraphicFramePr>
        <p:xfrm>
          <a:off x="4751697" y="1870651"/>
          <a:ext cx="3980349" cy="2240315"/>
        </p:xfrm>
        <a:graphic>
          <a:graphicData uri="http://schemas.openxmlformats.org/drawingml/2006/table">
            <a:tbl>
              <a:tblPr bandRow="1">
                <a:tableStyleId>{F5AB1C69-6EDB-4FF4-983F-18BD219EF322}</a:tableStyleId>
              </a:tblPr>
              <a:tblGrid>
                <a:gridCol w="1935540">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054699">
                  <a:extLst>
                    <a:ext uri="{9D8B030D-6E8A-4147-A177-3AD203B41FA5}">
                      <a16:colId xmlns:a16="http://schemas.microsoft.com/office/drawing/2014/main" val="682711076"/>
                    </a:ext>
                  </a:extLst>
                </a:gridCol>
              </a:tblGrid>
              <a:tr h="342120">
                <a:tc>
                  <a:txBody>
                    <a:bodyPr/>
                    <a:lstStyle/>
                    <a:p>
                      <a:pPr marL="0" indent="0" algn="ctr">
                        <a:lnSpc>
                          <a:spcPts val="700"/>
                        </a:lnSpc>
                        <a:buFont typeface="Wingdings" panose="05000000000000000000" pitchFamily="2" charset="2"/>
                        <a:buNone/>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1300"/>
                        </a:lnSpc>
                      </a:pPr>
                      <a:r>
                        <a:rPr kumimoji="1" lang="ja-JP" altLang="en-US" sz="1000" b="0" dirty="0">
                          <a:solidFill>
                            <a:schemeClr val="tx1"/>
                          </a:solidFill>
                          <a:latin typeface="メイリオ" panose="020B0604030504040204" pitchFamily="50" charset="-128"/>
                          <a:ea typeface="メイリオ" panose="020B0604030504040204" pitchFamily="50" charset="-128"/>
                        </a:rPr>
                        <a:t>令和</a:t>
                      </a:r>
                      <a:r>
                        <a:rPr kumimoji="1" lang="en-US" altLang="ja-JP" sz="1000" b="0" dirty="0">
                          <a:solidFill>
                            <a:schemeClr val="tx1"/>
                          </a:solidFill>
                          <a:latin typeface="メイリオ" panose="020B0604030504040204" pitchFamily="50" charset="-128"/>
                          <a:ea typeface="メイリオ" panose="020B0604030504040204" pitchFamily="50" charset="-128"/>
                        </a:rPr>
                        <a:t>3</a:t>
                      </a:r>
                      <a:r>
                        <a:rPr kumimoji="1" lang="ja-JP" altLang="en-US" sz="1000" b="0" dirty="0">
                          <a:solidFill>
                            <a:schemeClr val="tx1"/>
                          </a:solidFill>
                          <a:latin typeface="メイリオ" panose="020B0604030504040204" pitchFamily="50" charset="-128"/>
                          <a:ea typeface="メイリオ" panose="020B0604030504040204" pitchFamily="50" charset="-128"/>
                        </a:rPr>
                        <a:t>年度</a:t>
                      </a:r>
                      <a:endParaRPr kumimoji="1" lang="ja-JP" altLang="en-US" sz="10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T="108000" marB="108000" anchor="ct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00" b="0" strike="noStrike" dirty="0">
                          <a:solidFill>
                            <a:schemeClr val="tx1"/>
                          </a:solidFill>
                          <a:latin typeface="メイリオ" panose="020B0604030504040204" pitchFamily="50" charset="-128"/>
                          <a:ea typeface="メイリオ" panose="020B0604030504040204" pitchFamily="50" charset="-128"/>
                        </a:rPr>
                        <a:t>令和</a:t>
                      </a:r>
                      <a:r>
                        <a:rPr kumimoji="1" lang="en-US" altLang="ja-JP" sz="1000" b="0" strike="noStrike" dirty="0">
                          <a:solidFill>
                            <a:schemeClr val="tx1"/>
                          </a:solidFill>
                          <a:latin typeface="メイリオ" panose="020B0604030504040204" pitchFamily="50" charset="-128"/>
                          <a:ea typeface="メイリオ" panose="020B0604030504040204" pitchFamily="50" charset="-128"/>
                        </a:rPr>
                        <a:t>4</a:t>
                      </a:r>
                      <a:r>
                        <a:rPr kumimoji="1" lang="ja-JP" altLang="en-US" sz="1000" b="0" strike="noStrike" dirty="0">
                          <a:solidFill>
                            <a:schemeClr val="tx1"/>
                          </a:solidFill>
                          <a:latin typeface="メイリオ" panose="020B0604030504040204" pitchFamily="50" charset="-128"/>
                          <a:ea typeface="メイリオ" panose="020B0604030504040204" pitchFamily="50" charset="-128"/>
                        </a:rPr>
                        <a:t>年度</a:t>
                      </a:r>
                      <a:endParaRPr kumimoji="1" lang="en-US" altLang="ja-JP" sz="1000" b="0" strike="noStrike"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R4.12</a:t>
                      </a:r>
                      <a:r>
                        <a:rPr kumimoji="1" lang="ja-JP" altLang="en-US"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末時点）</a:t>
                      </a:r>
                      <a:endParaRPr kumimoji="1" lang="ja-JP" altLang="en-US" sz="7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493685583"/>
                  </a:ext>
                </a:extLst>
              </a:tr>
              <a:tr h="465440">
                <a:tc>
                  <a:txBody>
                    <a:bodyPr/>
                    <a:lstStyle/>
                    <a:p>
                      <a:pPr marL="0" indent="0">
                        <a:lnSpc>
                          <a:spcPts val="700"/>
                        </a:lnSpc>
                        <a:buFont typeface="Wingdings" panose="05000000000000000000" pitchFamily="2" charset="2"/>
                        <a:buNone/>
                      </a:pPr>
                      <a:r>
                        <a:rPr kumimoji="1" lang="ja-JP" altLang="en-US" sz="900" dirty="0">
                          <a:latin typeface="Meiryo UI" panose="020B0604030504040204" pitchFamily="50" charset="-128"/>
                          <a:ea typeface="Meiryo UI" panose="020B0604030504040204" pitchFamily="50" charset="-128"/>
                        </a:rPr>
                        <a:t>◆包括連携協定締結数</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5</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ja-JP" altLang="en-US"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marL="0" algn="ctr" defTabSz="914400" rtl="0" eaLnBrk="1" latinLnBrk="0" hangingPunct="1">
                        <a:lnSpc>
                          <a:spcPts val="700"/>
                        </a:lnSpc>
                      </a:pPr>
                      <a:r>
                        <a:rPr kumimoji="1" lang="en-US" altLang="ja-JP" sz="1000" strike="noStrike" kern="1200" dirty="0">
                          <a:solidFill>
                            <a:schemeClr val="tx1"/>
                          </a:solidFill>
                          <a:latin typeface="Meiryo UI" panose="020B0604030504040204" pitchFamily="50" charset="-128"/>
                          <a:ea typeface="Meiryo UI" panose="020B0604030504040204" pitchFamily="50" charset="-128"/>
                        </a:rPr>
                        <a:t>3</a:t>
                      </a:r>
                      <a:r>
                        <a:rPr kumimoji="1" lang="ja-JP" altLang="en-US" sz="1000" strike="noStrike" kern="1200" dirty="0">
                          <a:solidFill>
                            <a:schemeClr val="tx1"/>
                          </a:solidFill>
                          <a:latin typeface="Meiryo UI" panose="020B0604030504040204" pitchFamily="50" charset="-128"/>
                          <a:ea typeface="Meiryo UI" panose="020B0604030504040204" pitchFamily="50" charset="-128"/>
                        </a:rPr>
                        <a:t>件 </a:t>
                      </a:r>
                      <a:r>
                        <a:rPr kumimoji="1" lang="en-US" altLang="ja-JP" sz="1000" strike="noStrike" kern="1200" dirty="0">
                          <a:solidFill>
                            <a:schemeClr val="tx1"/>
                          </a:solidFill>
                          <a:latin typeface="Meiryo UI" panose="020B0604030504040204" pitchFamily="50" charset="-128"/>
                          <a:ea typeface="Meiryo UI" panose="020B0604030504040204" pitchFamily="50" charset="-128"/>
                        </a:rPr>
                        <a:t>※</a:t>
                      </a:r>
                      <a:endParaRPr kumimoji="1" lang="en-US" altLang="ja-JP" sz="1000" b="1" strike="noStrike"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0000"/>
                  </a:ext>
                </a:extLst>
              </a:tr>
              <a:tr h="607605">
                <a:tc>
                  <a:txBody>
                    <a:bodyPr/>
                    <a:lstStyle/>
                    <a:p>
                      <a:pPr>
                        <a:lnSpc>
                          <a:spcPts val="700"/>
                        </a:lnSpc>
                      </a:pPr>
                      <a:r>
                        <a:rPr kumimoji="1" lang="ja-JP" altLang="en-US" sz="900" dirty="0">
                          <a:latin typeface="Meiryo UI" panose="020B0604030504040204" pitchFamily="50" charset="-128"/>
                          <a:ea typeface="Meiryo UI" panose="020B0604030504040204" pitchFamily="50" charset="-128"/>
                        </a:rPr>
                        <a:t>◆デスクがコーディネートした</a:t>
                      </a:r>
                      <a:endParaRPr kumimoji="1" lang="en-US" altLang="ja-JP" sz="900" dirty="0">
                        <a:latin typeface="Meiryo UI" panose="020B0604030504040204" pitchFamily="50" charset="-128"/>
                        <a:ea typeface="Meiryo UI" panose="020B0604030504040204" pitchFamily="50" charset="-128"/>
                      </a:endParaRPr>
                    </a:p>
                    <a:p>
                      <a:pPr>
                        <a:lnSpc>
                          <a:spcPts val="700"/>
                        </a:lnSpc>
                      </a:pPr>
                      <a:endParaRPr kumimoji="1" lang="en-US" altLang="ja-JP" sz="900" dirty="0">
                        <a:latin typeface="Meiryo UI" panose="020B0604030504040204" pitchFamily="50" charset="-128"/>
                        <a:ea typeface="Meiryo UI" panose="020B0604030504040204" pitchFamily="50" charset="-128"/>
                      </a:endParaRPr>
                    </a:p>
                    <a:p>
                      <a:pPr>
                        <a:lnSpc>
                          <a:spcPts val="700"/>
                        </a:lnSpc>
                      </a:pPr>
                      <a:r>
                        <a:rPr kumimoji="1" lang="ja-JP" altLang="en-US" sz="900" dirty="0">
                          <a:latin typeface="Meiryo UI" panose="020B0604030504040204" pitchFamily="50" charset="-128"/>
                          <a:ea typeface="Meiryo UI" panose="020B0604030504040204" pitchFamily="50" charset="-128"/>
                        </a:rPr>
                        <a:t>　 企業・大学と部局等との連携数</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72000"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431</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ja-JP" altLang="en-US" sz="6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383</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en-US" altLang="ja-JP" sz="1000" b="1"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0001"/>
                  </a:ext>
                </a:extLst>
              </a:tr>
              <a:tr h="709970">
                <a:tc>
                  <a:txBody>
                    <a:bodyPr/>
                    <a:lstStyle/>
                    <a:p>
                      <a:pPr>
                        <a:lnSpc>
                          <a:spcPts val="700"/>
                        </a:lnSpc>
                      </a:pPr>
                      <a:r>
                        <a:rPr kumimoji="1" lang="ja-JP" altLang="en-US" sz="900" dirty="0">
                          <a:latin typeface="Meiryo UI" panose="020B0604030504040204" pitchFamily="50" charset="-128"/>
                          <a:ea typeface="Meiryo UI" panose="020B0604030504040204" pitchFamily="50" charset="-128"/>
                        </a:rPr>
                        <a:t>◆直接的効果額</a:t>
                      </a:r>
                      <a:endParaRPr kumimoji="1" lang="en-US" altLang="ja-JP" sz="900" dirty="0">
                        <a:latin typeface="Meiryo UI" panose="020B0604030504040204" pitchFamily="50" charset="-128"/>
                        <a:ea typeface="Meiryo UI" panose="020B0604030504040204" pitchFamily="50" charset="-128"/>
                      </a:endParaRPr>
                    </a:p>
                    <a:p>
                      <a:pPr>
                        <a:lnSpc>
                          <a:spcPts val="300"/>
                        </a:lnSpc>
                      </a:pPr>
                      <a:endParaRPr kumimoji="1" lang="en-US" altLang="ja-JP" sz="900" dirty="0">
                        <a:latin typeface="Meiryo UI" panose="020B0604030504040204" pitchFamily="50" charset="-128"/>
                        <a:ea typeface="Meiryo UI" panose="020B0604030504040204" pitchFamily="50" charset="-128"/>
                      </a:endParaRPr>
                    </a:p>
                    <a:p>
                      <a:pPr>
                        <a:lnSpc>
                          <a:spcPts val="900"/>
                        </a:lnSpc>
                      </a:pP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デスクが関わった取組みについて「仮に府が</a:t>
                      </a:r>
                      <a:endParaRPr kumimoji="1" lang="en-US" altLang="ja-JP" sz="700" dirty="0">
                        <a:latin typeface="Meiryo UI" panose="020B0604030504040204" pitchFamily="50" charset="-128"/>
                        <a:ea typeface="Meiryo UI" panose="020B0604030504040204" pitchFamily="50" charset="-128"/>
                      </a:endParaRPr>
                    </a:p>
                    <a:p>
                      <a:pPr>
                        <a:lnSpc>
                          <a:spcPts val="900"/>
                        </a:lnSpc>
                      </a:pP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直接実施した場合に必要となる金額」を試算）</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1</a:t>
                      </a:r>
                      <a:r>
                        <a:rPr kumimoji="1" lang="ja-JP" altLang="en-US" sz="1000" strike="noStrike" dirty="0">
                          <a:solidFill>
                            <a:schemeClr val="tx1"/>
                          </a:solidFill>
                          <a:latin typeface="Meiryo UI" panose="020B0604030504040204" pitchFamily="50" charset="-128"/>
                          <a:ea typeface="Meiryo UI" panose="020B0604030504040204" pitchFamily="50" charset="-128"/>
                        </a:rPr>
                        <a:t>億</a:t>
                      </a:r>
                      <a:r>
                        <a:rPr kumimoji="1" lang="en-US" altLang="ja-JP" sz="1000" strike="noStrike" dirty="0">
                          <a:solidFill>
                            <a:schemeClr val="tx1"/>
                          </a:solidFill>
                          <a:latin typeface="Meiryo UI" panose="020B0604030504040204" pitchFamily="50" charset="-128"/>
                          <a:ea typeface="Meiryo UI" panose="020B0604030504040204" pitchFamily="50" charset="-128"/>
                        </a:rPr>
                        <a:t>9,000</a:t>
                      </a:r>
                      <a:r>
                        <a:rPr kumimoji="1" lang="ja-JP" altLang="en-US" sz="1000" strike="noStrike" dirty="0">
                          <a:solidFill>
                            <a:schemeClr val="tx1"/>
                          </a:solidFill>
                          <a:latin typeface="Meiryo UI" panose="020B0604030504040204" pitchFamily="50" charset="-128"/>
                          <a:ea typeface="Meiryo UI" panose="020B0604030504040204" pitchFamily="50" charset="-128"/>
                        </a:rPr>
                        <a:t>万円</a:t>
                      </a:r>
                      <a:endParaRPr kumimoji="1" lang="en-US" altLang="ja-JP" sz="6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tc>
                  <a:txBody>
                    <a:bodyPr/>
                    <a:lstStyle/>
                    <a:p>
                      <a:pPr algn="ctr">
                        <a:lnSpc>
                          <a:spcPts val="700"/>
                        </a:lnSpc>
                      </a:pPr>
                      <a:r>
                        <a:rPr kumimoji="1" lang="ja-JP" altLang="en-US" sz="1000" kern="1200" dirty="0">
                          <a:solidFill>
                            <a:schemeClr val="tx1"/>
                          </a:solidFill>
                          <a:latin typeface="Meiryo UI" panose="020B0604030504040204" pitchFamily="50" charset="-128"/>
                          <a:ea typeface="Meiryo UI" panose="020B0604030504040204" pitchFamily="50" charset="-128"/>
                        </a:rPr>
                        <a:t>　ー　</a:t>
                      </a:r>
                      <a:endParaRPr kumimoji="1" lang="en-US" altLang="ja-JP" sz="1000" kern="1200" dirty="0">
                        <a:solidFill>
                          <a:schemeClr val="tx1"/>
                        </a:solidFill>
                        <a:latin typeface="Meiryo UI" panose="020B0604030504040204" pitchFamily="50" charset="-128"/>
                        <a:ea typeface="Meiryo UI" panose="020B0604030504040204" pitchFamily="50" charset="-128"/>
                      </a:endParaRPr>
                    </a:p>
                    <a:p>
                      <a:pPr algn="ctr">
                        <a:lnSpc>
                          <a:spcPts val="700"/>
                        </a:lnSpc>
                      </a:pPr>
                      <a:r>
                        <a:rPr kumimoji="1" lang="en-US" altLang="ja-JP" sz="600" kern="1200" dirty="0">
                          <a:solidFill>
                            <a:schemeClr val="tx1"/>
                          </a:solidFill>
                          <a:latin typeface="Meiryo UI" panose="020B0604030504040204" pitchFamily="50" charset="-128"/>
                          <a:ea typeface="Meiryo UI" panose="020B0604030504040204" pitchFamily="50" charset="-128"/>
                        </a:rPr>
                        <a:t>(</a:t>
                      </a:r>
                      <a:r>
                        <a:rPr kumimoji="1" lang="ja-JP" altLang="en-US" sz="600" kern="1200" dirty="0">
                          <a:solidFill>
                            <a:schemeClr val="tx1"/>
                          </a:solidFill>
                          <a:latin typeface="Meiryo UI" panose="020B0604030504040204" pitchFamily="50" charset="-128"/>
                          <a:ea typeface="Meiryo UI" panose="020B0604030504040204" pitchFamily="50" charset="-128"/>
                        </a:rPr>
                        <a:t>今後公表予定）</a:t>
                      </a:r>
                      <a:endParaRPr kumimoji="1"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extLst>
                  <a:ext uri="{0D108BD9-81ED-4DB2-BD59-A6C34878D82A}">
                    <a16:rowId xmlns:a16="http://schemas.microsoft.com/office/drawing/2014/main" val="10003"/>
                  </a:ext>
                </a:extLst>
              </a:tr>
            </a:tbl>
          </a:graphicData>
        </a:graphic>
      </p:graphicFrame>
      <p:sp>
        <p:nvSpPr>
          <p:cNvPr id="27" name="正方形/長方形 26"/>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タイトル 5"/>
          <p:cNvSpPr txBox="1">
            <a:spLocks/>
          </p:cNvSpPr>
          <p:nvPr/>
        </p:nvSpPr>
        <p:spPr>
          <a:xfrm>
            <a:off x="7343318" y="4112200"/>
            <a:ext cx="1541748" cy="222105"/>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累計数は</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1E933E72-4C7B-422A-AF18-8A05FBFF77EE}"/>
              </a:ext>
            </a:extLst>
          </p:cNvPr>
          <p:cNvSpPr txBox="1"/>
          <p:nvPr/>
        </p:nvSpPr>
        <p:spPr>
          <a:xfrm>
            <a:off x="4841546" y="6014745"/>
            <a:ext cx="2306519"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事例⑦　大阪産</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もん</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の販売促進</a:t>
            </a:r>
            <a:endParaRPr lang="en-US" altLang="ja-JP" sz="1000" b="1"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63CD1C80-9C95-45AC-B38E-AE90071C9DEA}"/>
              </a:ext>
            </a:extLst>
          </p:cNvPr>
          <p:cNvSpPr/>
          <p:nvPr/>
        </p:nvSpPr>
        <p:spPr>
          <a:xfrm>
            <a:off x="521550" y="4785988"/>
            <a:ext cx="1846980" cy="246221"/>
          </a:xfrm>
          <a:prstGeom prst="rect">
            <a:avLst/>
          </a:prstGeom>
        </p:spPr>
        <p:txBody>
          <a:bodyPr wrap="none">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事例①　キャリア教育の実施</a:t>
            </a:r>
            <a:endParaRPr lang="en-US" altLang="ja-JP" sz="1000" b="1" strike="sngStrike"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86F2935B-FBD5-465C-9DF0-67B3139C42FA}"/>
              </a:ext>
            </a:extLst>
          </p:cNvPr>
          <p:cNvSpPr/>
          <p:nvPr/>
        </p:nvSpPr>
        <p:spPr>
          <a:xfrm>
            <a:off x="618330" y="5040668"/>
            <a:ext cx="1910539" cy="6463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子どもたちの</a:t>
            </a:r>
            <a:r>
              <a:rPr lang="en-US" altLang="ja-JP" sz="900" dirty="0">
                <a:latin typeface="Meiryo UI" panose="020B0604030504040204" pitchFamily="50" charset="-128"/>
                <a:ea typeface="Meiryo UI" panose="020B0604030504040204" pitchFamily="50" charset="-128"/>
              </a:rPr>
              <a:t>SDGs</a:t>
            </a:r>
            <a:r>
              <a:rPr lang="ja-JP" altLang="en-US" sz="900" dirty="0">
                <a:latin typeface="Meiryo UI" panose="020B0604030504040204" pitchFamily="50" charset="-128"/>
                <a:ea typeface="Meiryo UI" panose="020B0604030504040204" pitchFamily="50" charset="-128"/>
              </a:rPr>
              <a:t>の理解促進に向け、府内中学校に</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おいてキャリア</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教育を実施</a:t>
            </a:r>
            <a:endParaRPr lang="en-US" altLang="ja-JP" sz="9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F4372709-EB55-4247-A2B9-F341FCCDC636}"/>
              </a:ext>
            </a:extLst>
          </p:cNvPr>
          <p:cNvSpPr/>
          <p:nvPr/>
        </p:nvSpPr>
        <p:spPr>
          <a:xfrm>
            <a:off x="2591782" y="4790042"/>
            <a:ext cx="1688283" cy="246221"/>
          </a:xfrm>
          <a:prstGeom prst="rect">
            <a:avLst/>
          </a:prstGeom>
        </p:spPr>
        <p:txBody>
          <a:bodyPr wrap="none">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事例③　がん検診の啓発</a:t>
            </a:r>
            <a:endParaRPr lang="en-US" altLang="ja-JP" sz="1000" b="1"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0D1B5879-0ECB-4153-BB49-E4B8FAEE2C14}"/>
              </a:ext>
            </a:extLst>
          </p:cNvPr>
          <p:cNvSpPr/>
          <p:nvPr/>
        </p:nvSpPr>
        <p:spPr>
          <a:xfrm>
            <a:off x="2670771" y="5027038"/>
            <a:ext cx="1029384"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乳がん検診を啓発するリーフレットの</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共同制作・配布　</a:t>
            </a:r>
            <a:endParaRPr lang="en-US" altLang="ja-JP" sz="9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27538AD2-3621-4BC3-B6D5-C2282B3935FF}"/>
              </a:ext>
            </a:extLst>
          </p:cNvPr>
          <p:cNvSpPr txBox="1"/>
          <p:nvPr/>
        </p:nvSpPr>
        <p:spPr>
          <a:xfrm>
            <a:off x="521550" y="5835245"/>
            <a:ext cx="2067514"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事例②　福祉課題の啓発</a:t>
            </a:r>
            <a:endParaRPr lang="en-US" altLang="ja-JP" sz="1000" b="1"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538B7A1A-FED1-42D3-B266-E1EF9EDE0EAE}"/>
              </a:ext>
            </a:extLst>
          </p:cNvPr>
          <p:cNvSpPr/>
          <p:nvPr/>
        </p:nvSpPr>
        <p:spPr>
          <a:xfrm>
            <a:off x="624441" y="6029047"/>
            <a:ext cx="1701361"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府が主催する孤独・孤立セミナーへの協力や、里親、オレンジリボンキャンペーンへの協力</a:t>
            </a:r>
          </a:p>
        </p:txBody>
      </p:sp>
      <p:sp>
        <p:nvSpPr>
          <p:cNvPr id="41" name="正方形/長方形 40">
            <a:extLst>
              <a:ext uri="{FF2B5EF4-FFF2-40B4-BE49-F238E27FC236}">
                <a16:creationId xmlns:a16="http://schemas.microsoft.com/office/drawing/2014/main" id="{1304189A-0D61-4743-ABE4-9BB27BCC412C}"/>
              </a:ext>
            </a:extLst>
          </p:cNvPr>
          <p:cNvSpPr/>
          <p:nvPr/>
        </p:nvSpPr>
        <p:spPr>
          <a:xfrm>
            <a:off x="7075085" y="5025600"/>
            <a:ext cx="1952410"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府が主催する、女性活躍推進や多様な人材の活躍をテーマとしたセミナーでの講師の派遣協力　</a:t>
            </a:r>
          </a:p>
        </p:txBody>
      </p:sp>
      <p:sp>
        <p:nvSpPr>
          <p:cNvPr id="42" name="テキスト ボックス 41">
            <a:extLst>
              <a:ext uri="{FF2B5EF4-FFF2-40B4-BE49-F238E27FC236}">
                <a16:creationId xmlns:a16="http://schemas.microsoft.com/office/drawing/2014/main" id="{E776AD9C-01FF-4177-BA5E-69390C57FC28}"/>
              </a:ext>
            </a:extLst>
          </p:cNvPr>
          <p:cNvSpPr txBox="1"/>
          <p:nvPr/>
        </p:nvSpPr>
        <p:spPr>
          <a:xfrm>
            <a:off x="7001993" y="4792238"/>
            <a:ext cx="2065657" cy="253916"/>
          </a:xfrm>
          <a:prstGeom prst="rect">
            <a:avLst/>
          </a:prstGeom>
          <a:noFill/>
          <a:ln w="12700">
            <a:noFill/>
            <a:prstDash val="lgDash"/>
          </a:ln>
        </p:spPr>
        <p:txBody>
          <a:bodyPr wrap="square" rtlCol="0">
            <a:spAutoFit/>
          </a:bodyPr>
          <a:lstStyle>
            <a:defPPr>
              <a:defRPr lang="en-US"/>
            </a:defPPr>
            <a:lvl1pPr>
              <a:defRPr sz="1200" b="1" u="sng">
                <a:solidFill>
                  <a:srgbClr val="FF0000"/>
                </a:solidFill>
                <a:latin typeface="Meiryo UI" panose="020B0604030504040204" pitchFamily="50" charset="-128"/>
                <a:ea typeface="Meiryo UI" panose="020B0604030504040204" pitchFamily="50" charset="-128"/>
              </a:defRPr>
            </a:lvl1pPr>
          </a:lstStyle>
          <a:p>
            <a:pPr marL="171450" indent="-171450">
              <a:buFont typeface="Wingdings" panose="05000000000000000000" pitchFamily="2" charset="2"/>
              <a:buChar char="Ø"/>
            </a:pPr>
            <a:r>
              <a:rPr lang="ja-JP" altLang="en-US" sz="1000" u="none" dirty="0">
                <a:solidFill>
                  <a:schemeClr val="tx1"/>
                </a:solidFill>
              </a:rPr>
              <a:t>事例⑤　セミナーへの講師派遣</a:t>
            </a:r>
            <a:r>
              <a:rPr lang="ja-JP" altLang="en-US" sz="1050" dirty="0">
                <a:solidFill>
                  <a:schemeClr val="tx1"/>
                </a:solidFill>
              </a:rPr>
              <a:t>　</a:t>
            </a:r>
            <a:endParaRPr lang="en-US" altLang="ja-JP" sz="1050" dirty="0">
              <a:solidFill>
                <a:schemeClr val="tx1"/>
              </a:solidFill>
            </a:endParaRPr>
          </a:p>
        </p:txBody>
      </p:sp>
      <p:sp>
        <p:nvSpPr>
          <p:cNvPr id="40" name="テキスト ボックス 39">
            <a:extLst>
              <a:ext uri="{FF2B5EF4-FFF2-40B4-BE49-F238E27FC236}">
                <a16:creationId xmlns:a16="http://schemas.microsoft.com/office/drawing/2014/main" id="{DE53C9D7-9EA9-4501-91CC-570D0FA9481B}"/>
              </a:ext>
            </a:extLst>
          </p:cNvPr>
          <p:cNvSpPr txBox="1"/>
          <p:nvPr/>
        </p:nvSpPr>
        <p:spPr>
          <a:xfrm>
            <a:off x="2586621" y="6025444"/>
            <a:ext cx="2378303"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事例⑥　災害に備えるための啓発</a:t>
            </a:r>
            <a:endParaRPr lang="en-US" altLang="ja-JP" sz="1000" b="1"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8CD71A99-084F-4A68-8F4E-8CBD8988E1F2}"/>
              </a:ext>
            </a:extLst>
          </p:cNvPr>
          <p:cNvSpPr txBox="1"/>
          <p:nvPr/>
        </p:nvSpPr>
        <p:spPr>
          <a:xfrm>
            <a:off x="4867128" y="4778932"/>
            <a:ext cx="2075246" cy="400110"/>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事例④　脱炭素社会実現に</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　　　　　　　 向けた取組み</a:t>
            </a:r>
            <a:endParaRPr lang="en-US" altLang="ja-JP" sz="1000" b="1"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FA35B324-9940-4382-857D-9F38B9B5C265}"/>
              </a:ext>
            </a:extLst>
          </p:cNvPr>
          <p:cNvSpPr/>
          <p:nvPr/>
        </p:nvSpPr>
        <p:spPr>
          <a:xfrm>
            <a:off x="2726797" y="6234181"/>
            <a:ext cx="2037535"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企業が実施するイベント等において、</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ブース出展・府民への啓発を実施</a:t>
            </a:r>
            <a:endParaRPr lang="en-US" altLang="ja-JP" sz="900" dirty="0">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9BC41EB1-945A-4ED6-8E3C-E56366532FE6}"/>
              </a:ext>
            </a:extLst>
          </p:cNvPr>
          <p:cNvSpPr/>
          <p:nvPr/>
        </p:nvSpPr>
        <p:spPr>
          <a:xfrm>
            <a:off x="4929114" y="5128261"/>
            <a:ext cx="1054150" cy="661720"/>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府民のライフスタイル変革を促すため、商業施設等におけるブース出展　　　</a:t>
            </a:r>
            <a:r>
              <a:rPr lang="ja-JP" altLang="en-US" sz="1000" dirty="0">
                <a:latin typeface="Meiryo UI" panose="020B0604030504040204" pitchFamily="50" charset="-128"/>
                <a:ea typeface="Meiryo UI" panose="020B0604030504040204" pitchFamily="50" charset="-128"/>
              </a:rPr>
              <a:t>　　　　　　　　　　</a:t>
            </a:r>
          </a:p>
        </p:txBody>
      </p:sp>
      <p:grpSp>
        <p:nvGrpSpPr>
          <p:cNvPr id="12" name="グループ化 11"/>
          <p:cNvGrpSpPr/>
          <p:nvPr/>
        </p:nvGrpSpPr>
        <p:grpSpPr>
          <a:xfrm>
            <a:off x="7182290" y="1031480"/>
            <a:ext cx="1528593" cy="820936"/>
            <a:chOff x="7182290" y="1031480"/>
            <a:chExt cx="1528593" cy="820936"/>
          </a:xfrm>
        </p:grpSpPr>
        <p:sp>
          <p:nvSpPr>
            <p:cNvPr id="15" name="アーチ 14"/>
            <p:cNvSpPr/>
            <p:nvPr/>
          </p:nvSpPr>
          <p:spPr>
            <a:xfrm>
              <a:off x="7361305" y="1093969"/>
              <a:ext cx="1151996" cy="755647"/>
            </a:xfrm>
            <a:prstGeom prst="blockArc">
              <a:avLst>
                <a:gd name="adj1" fmla="val 8997194"/>
                <a:gd name="adj2" fmla="val 16329466"/>
                <a:gd name="adj3" fmla="val 464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アーチ 16"/>
            <p:cNvSpPr/>
            <p:nvPr/>
          </p:nvSpPr>
          <p:spPr>
            <a:xfrm>
              <a:off x="7367498" y="1113585"/>
              <a:ext cx="1151996" cy="738831"/>
            </a:xfrm>
            <a:prstGeom prst="blockArc">
              <a:avLst>
                <a:gd name="adj1" fmla="val 1667519"/>
                <a:gd name="adj2" fmla="val 9132490"/>
                <a:gd name="adj3" fmla="val 464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アーチ 17"/>
            <p:cNvSpPr/>
            <p:nvPr/>
          </p:nvSpPr>
          <p:spPr>
            <a:xfrm>
              <a:off x="7373557" y="1126419"/>
              <a:ext cx="1151996" cy="691207"/>
            </a:xfrm>
            <a:prstGeom prst="blockArc">
              <a:avLst>
                <a:gd name="adj1" fmla="val 16200000"/>
                <a:gd name="adj2" fmla="val 1800000"/>
                <a:gd name="adj3" fmla="val 464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フリーフォーム 18"/>
            <p:cNvSpPr/>
            <p:nvPr/>
          </p:nvSpPr>
          <p:spPr>
            <a:xfrm>
              <a:off x="7463569" y="1365612"/>
              <a:ext cx="986954" cy="263188"/>
            </a:xfrm>
            <a:custGeom>
              <a:avLst/>
              <a:gdLst>
                <a:gd name="connsiteX0" fmla="*/ 0 w 986954"/>
                <a:gd name="connsiteY0" fmla="*/ 131594 h 263188"/>
                <a:gd name="connsiteX1" fmla="*/ 493477 w 986954"/>
                <a:gd name="connsiteY1" fmla="*/ 0 h 263188"/>
                <a:gd name="connsiteX2" fmla="*/ 986954 w 986954"/>
                <a:gd name="connsiteY2" fmla="*/ 131594 h 263188"/>
                <a:gd name="connsiteX3" fmla="*/ 493477 w 986954"/>
                <a:gd name="connsiteY3" fmla="*/ 263188 h 263188"/>
                <a:gd name="connsiteX4" fmla="*/ 0 w 986954"/>
                <a:gd name="connsiteY4" fmla="*/ 131594 h 26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54" h="263188">
                  <a:moveTo>
                    <a:pt x="0" y="131594"/>
                  </a:moveTo>
                  <a:cubicBezTo>
                    <a:pt x="0" y="58917"/>
                    <a:pt x="220937" y="0"/>
                    <a:pt x="493477" y="0"/>
                  </a:cubicBezTo>
                  <a:cubicBezTo>
                    <a:pt x="766017" y="0"/>
                    <a:pt x="986954" y="58917"/>
                    <a:pt x="986954" y="131594"/>
                  </a:cubicBezTo>
                  <a:cubicBezTo>
                    <a:pt x="986954" y="204271"/>
                    <a:pt x="766017" y="263188"/>
                    <a:pt x="493477" y="263188"/>
                  </a:cubicBezTo>
                  <a:cubicBezTo>
                    <a:pt x="220937" y="263188"/>
                    <a:pt x="0" y="204271"/>
                    <a:pt x="0" y="131594"/>
                  </a:cubicBez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5966" tIns="49973" rIns="155966" bIns="49973" numCol="1" spcCol="1270" anchor="ctr" anchorCtr="0">
              <a:noAutofit/>
            </a:bodyPr>
            <a:lstStyle/>
            <a:p>
              <a:pPr lvl="0" algn="ctr" defTabSz="400050">
                <a:lnSpc>
                  <a:spcPct val="90000"/>
                </a:lnSpc>
                <a:spcBef>
                  <a:spcPct val="0"/>
                </a:spcBef>
                <a:spcAft>
                  <a:spcPct val="35000"/>
                </a:spcAft>
              </a:pPr>
              <a:r>
                <a:rPr kumimoji="1" lang="ja-JP" altLang="en-US" sz="900" kern="1200" dirty="0">
                  <a:latin typeface="Meiryo UI" panose="020B0604030504040204" pitchFamily="50" charset="-128"/>
                  <a:ea typeface="Meiryo UI" panose="020B0604030504040204" pitchFamily="50" charset="-128"/>
                </a:rPr>
                <a:t>三方良し</a:t>
              </a:r>
            </a:p>
          </p:txBody>
        </p:sp>
        <p:sp>
          <p:nvSpPr>
            <p:cNvPr id="20" name="フリーフォーム 19"/>
            <p:cNvSpPr/>
            <p:nvPr/>
          </p:nvSpPr>
          <p:spPr>
            <a:xfrm>
              <a:off x="7702816" y="1031480"/>
              <a:ext cx="493478" cy="230290"/>
            </a:xfrm>
            <a:custGeom>
              <a:avLst/>
              <a:gdLst>
                <a:gd name="connsiteX0" fmla="*/ 0 w 493478"/>
                <a:gd name="connsiteY0" fmla="*/ 115145 h 230290"/>
                <a:gd name="connsiteX1" fmla="*/ 246739 w 493478"/>
                <a:gd name="connsiteY1" fmla="*/ 0 h 230290"/>
                <a:gd name="connsiteX2" fmla="*/ 493478 w 493478"/>
                <a:gd name="connsiteY2" fmla="*/ 115145 h 230290"/>
                <a:gd name="connsiteX3" fmla="*/ 246739 w 493478"/>
                <a:gd name="connsiteY3" fmla="*/ 230290 h 230290"/>
                <a:gd name="connsiteX4" fmla="*/ 0 w 493478"/>
                <a:gd name="connsiteY4" fmla="*/ 115145 h 23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78" h="230290">
                  <a:moveTo>
                    <a:pt x="0" y="115145"/>
                  </a:moveTo>
                  <a:cubicBezTo>
                    <a:pt x="0" y="51552"/>
                    <a:pt x="110469" y="0"/>
                    <a:pt x="246739" y="0"/>
                  </a:cubicBezTo>
                  <a:cubicBezTo>
                    <a:pt x="383009" y="0"/>
                    <a:pt x="493478" y="51552"/>
                    <a:pt x="493478" y="115145"/>
                  </a:cubicBezTo>
                  <a:cubicBezTo>
                    <a:pt x="493478" y="178738"/>
                    <a:pt x="383009" y="230290"/>
                    <a:pt x="246739" y="230290"/>
                  </a:cubicBezTo>
                  <a:cubicBezTo>
                    <a:pt x="110469" y="230290"/>
                    <a:pt x="0" y="178738"/>
                    <a:pt x="0" y="115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428" tIns="43885" rIns="82428" bIns="43885" numCol="1" spcCol="1270" anchor="ctr" anchorCtr="0">
              <a:noAutofit/>
            </a:bodyPr>
            <a:lstStyle/>
            <a:p>
              <a:pPr lvl="0" algn="ctr" defTabSz="355600">
                <a:lnSpc>
                  <a:spcPct val="90000"/>
                </a:lnSpc>
                <a:spcBef>
                  <a:spcPct val="0"/>
                </a:spcBef>
                <a:spcAft>
                  <a:spcPct val="35000"/>
                </a:spcAft>
              </a:pPr>
              <a:r>
                <a:rPr kumimoji="1" lang="ja-JP" altLang="en-US" sz="800" kern="1200" dirty="0">
                  <a:latin typeface="Meiryo UI" panose="020B0604030504040204" pitchFamily="50" charset="-128"/>
                  <a:ea typeface="Meiryo UI" panose="020B0604030504040204" pitchFamily="50" charset="-128"/>
                </a:rPr>
                <a:t>府民</a:t>
              </a:r>
            </a:p>
          </p:txBody>
        </p:sp>
        <p:sp>
          <p:nvSpPr>
            <p:cNvPr id="21" name="フリーフォーム 20"/>
            <p:cNvSpPr/>
            <p:nvPr/>
          </p:nvSpPr>
          <p:spPr>
            <a:xfrm>
              <a:off x="8217405" y="1583795"/>
              <a:ext cx="493478" cy="230290"/>
            </a:xfrm>
            <a:custGeom>
              <a:avLst/>
              <a:gdLst>
                <a:gd name="connsiteX0" fmla="*/ 0 w 493478"/>
                <a:gd name="connsiteY0" fmla="*/ 115145 h 230290"/>
                <a:gd name="connsiteX1" fmla="*/ 246739 w 493478"/>
                <a:gd name="connsiteY1" fmla="*/ 0 h 230290"/>
                <a:gd name="connsiteX2" fmla="*/ 493478 w 493478"/>
                <a:gd name="connsiteY2" fmla="*/ 115145 h 230290"/>
                <a:gd name="connsiteX3" fmla="*/ 246739 w 493478"/>
                <a:gd name="connsiteY3" fmla="*/ 230290 h 230290"/>
                <a:gd name="connsiteX4" fmla="*/ 0 w 493478"/>
                <a:gd name="connsiteY4" fmla="*/ 115145 h 23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78" h="230290">
                  <a:moveTo>
                    <a:pt x="0" y="115145"/>
                  </a:moveTo>
                  <a:cubicBezTo>
                    <a:pt x="0" y="51552"/>
                    <a:pt x="110469" y="0"/>
                    <a:pt x="246739" y="0"/>
                  </a:cubicBezTo>
                  <a:cubicBezTo>
                    <a:pt x="383009" y="0"/>
                    <a:pt x="493478" y="51552"/>
                    <a:pt x="493478" y="115145"/>
                  </a:cubicBezTo>
                  <a:cubicBezTo>
                    <a:pt x="493478" y="178738"/>
                    <a:pt x="383009" y="230290"/>
                    <a:pt x="246739" y="230290"/>
                  </a:cubicBezTo>
                  <a:cubicBezTo>
                    <a:pt x="110469" y="230290"/>
                    <a:pt x="0" y="178738"/>
                    <a:pt x="0" y="115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428" tIns="43885" rIns="82428" bIns="43885" numCol="1" spcCol="1270" anchor="ctr" anchorCtr="0">
              <a:noAutofit/>
            </a:bodyPr>
            <a:lstStyle/>
            <a:p>
              <a:pPr lvl="0" algn="ctr" defTabSz="355600">
                <a:lnSpc>
                  <a:spcPct val="90000"/>
                </a:lnSpc>
                <a:spcBef>
                  <a:spcPct val="0"/>
                </a:spcBef>
                <a:spcAft>
                  <a:spcPct val="35000"/>
                </a:spcAft>
              </a:pPr>
              <a:r>
                <a:rPr kumimoji="1" lang="ja-JP" altLang="en-US" sz="800" kern="1200" dirty="0"/>
                <a:t>行政</a:t>
              </a:r>
            </a:p>
          </p:txBody>
        </p:sp>
        <p:sp>
          <p:nvSpPr>
            <p:cNvPr id="22" name="フリーフォーム 21"/>
            <p:cNvSpPr/>
            <p:nvPr/>
          </p:nvSpPr>
          <p:spPr>
            <a:xfrm>
              <a:off x="7182290" y="1578530"/>
              <a:ext cx="493478" cy="230290"/>
            </a:xfrm>
            <a:custGeom>
              <a:avLst/>
              <a:gdLst>
                <a:gd name="connsiteX0" fmla="*/ 0 w 493478"/>
                <a:gd name="connsiteY0" fmla="*/ 115145 h 230290"/>
                <a:gd name="connsiteX1" fmla="*/ 246739 w 493478"/>
                <a:gd name="connsiteY1" fmla="*/ 0 h 230290"/>
                <a:gd name="connsiteX2" fmla="*/ 493478 w 493478"/>
                <a:gd name="connsiteY2" fmla="*/ 115145 h 230290"/>
                <a:gd name="connsiteX3" fmla="*/ 246739 w 493478"/>
                <a:gd name="connsiteY3" fmla="*/ 230290 h 230290"/>
                <a:gd name="connsiteX4" fmla="*/ 0 w 493478"/>
                <a:gd name="connsiteY4" fmla="*/ 115145 h 23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78" h="230290">
                  <a:moveTo>
                    <a:pt x="0" y="115145"/>
                  </a:moveTo>
                  <a:cubicBezTo>
                    <a:pt x="0" y="51552"/>
                    <a:pt x="110469" y="0"/>
                    <a:pt x="246739" y="0"/>
                  </a:cubicBezTo>
                  <a:cubicBezTo>
                    <a:pt x="383009" y="0"/>
                    <a:pt x="493478" y="51552"/>
                    <a:pt x="493478" y="115145"/>
                  </a:cubicBezTo>
                  <a:cubicBezTo>
                    <a:pt x="493478" y="178738"/>
                    <a:pt x="383009" y="230290"/>
                    <a:pt x="246739" y="230290"/>
                  </a:cubicBezTo>
                  <a:cubicBezTo>
                    <a:pt x="110469" y="230290"/>
                    <a:pt x="0" y="178738"/>
                    <a:pt x="0" y="115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428" tIns="43885" rIns="82428" bIns="43885" numCol="1" spcCol="1270" anchor="ctr" anchorCtr="0">
              <a:noAutofit/>
            </a:bodyPr>
            <a:lstStyle/>
            <a:p>
              <a:pPr lvl="0" algn="ctr" defTabSz="355600">
                <a:lnSpc>
                  <a:spcPct val="90000"/>
                </a:lnSpc>
                <a:spcBef>
                  <a:spcPct val="0"/>
                </a:spcBef>
                <a:spcAft>
                  <a:spcPct val="35000"/>
                </a:spcAft>
              </a:pPr>
              <a:r>
                <a:rPr kumimoji="1" lang="ja-JP" altLang="en-US" sz="800" kern="1200" dirty="0"/>
                <a:t>企業</a:t>
              </a:r>
            </a:p>
          </p:txBody>
        </p:sp>
      </p:grpSp>
      <p:sp>
        <p:nvSpPr>
          <p:cNvPr id="52" name="角丸四角形 51"/>
          <p:cNvSpPr/>
          <p:nvPr/>
        </p:nvSpPr>
        <p:spPr>
          <a:xfrm>
            <a:off x="4751697" y="1353493"/>
            <a:ext cx="1182817"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取組み効果</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角丸四角形 53"/>
          <p:cNvSpPr/>
          <p:nvPr/>
        </p:nvSpPr>
        <p:spPr>
          <a:xfrm>
            <a:off x="578787" y="4575103"/>
            <a:ext cx="1832975"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子ども・教育・福祉</a:t>
            </a:r>
          </a:p>
        </p:txBody>
      </p:sp>
      <p:sp>
        <p:nvSpPr>
          <p:cNvPr id="59" name="角丸四角形 58"/>
          <p:cNvSpPr/>
          <p:nvPr/>
        </p:nvSpPr>
        <p:spPr>
          <a:xfrm>
            <a:off x="2676714" y="4574040"/>
            <a:ext cx="1836000" cy="206892"/>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4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健　康</a:t>
            </a:r>
          </a:p>
        </p:txBody>
      </p:sp>
      <p:sp>
        <p:nvSpPr>
          <p:cNvPr id="61" name="角丸四角形 60"/>
          <p:cNvSpPr/>
          <p:nvPr/>
        </p:nvSpPr>
        <p:spPr>
          <a:xfrm>
            <a:off x="4916272" y="4574040"/>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環　境</a:t>
            </a:r>
          </a:p>
        </p:txBody>
      </p:sp>
      <p:sp>
        <p:nvSpPr>
          <p:cNvPr id="62" name="角丸四角形 61"/>
          <p:cNvSpPr/>
          <p:nvPr/>
        </p:nvSpPr>
        <p:spPr>
          <a:xfrm>
            <a:off x="7044128" y="4574042"/>
            <a:ext cx="1832975" cy="2182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産業・雇用</a:t>
            </a:r>
          </a:p>
        </p:txBody>
      </p:sp>
      <p:sp>
        <p:nvSpPr>
          <p:cNvPr id="63" name="角丸四角形 62"/>
          <p:cNvSpPr/>
          <p:nvPr/>
        </p:nvSpPr>
        <p:spPr>
          <a:xfrm>
            <a:off x="2708848" y="5803850"/>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安全・安心</a:t>
            </a:r>
          </a:p>
        </p:txBody>
      </p:sp>
      <p:sp>
        <p:nvSpPr>
          <p:cNvPr id="64" name="角丸四角形 63"/>
          <p:cNvSpPr/>
          <p:nvPr/>
        </p:nvSpPr>
        <p:spPr>
          <a:xfrm>
            <a:off x="4916272" y="5807513"/>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地域活性化</a:t>
            </a:r>
          </a:p>
        </p:txBody>
      </p:sp>
      <p:sp>
        <p:nvSpPr>
          <p:cNvPr id="35" name="正方形/長方形 34">
            <a:extLst>
              <a:ext uri="{FF2B5EF4-FFF2-40B4-BE49-F238E27FC236}">
                <a16:creationId xmlns:a16="http://schemas.microsoft.com/office/drawing/2014/main" id="{47DC3DA3-F601-4374-B69D-564067A59D4A}"/>
              </a:ext>
            </a:extLst>
          </p:cNvPr>
          <p:cNvSpPr/>
          <p:nvPr/>
        </p:nvSpPr>
        <p:spPr>
          <a:xfrm>
            <a:off x="4931795" y="6226939"/>
            <a:ext cx="2274105"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大阪産（もん）を使用した各社のオリジナル商品（軽食・飲料等）の開発・販売</a:t>
            </a:r>
            <a:endParaRPr lang="en-US" altLang="ja-JP" sz="9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4307" b="8008"/>
          <a:stretch/>
        </p:blipFill>
        <p:spPr>
          <a:xfrm>
            <a:off x="1464334" y="5256135"/>
            <a:ext cx="872896" cy="50834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213" y="5050100"/>
            <a:ext cx="869503" cy="65183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5511" y="5810095"/>
            <a:ext cx="891983" cy="726783"/>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2637" y="5181215"/>
            <a:ext cx="775976" cy="581982"/>
          </a:xfrm>
          <a:prstGeom prst="rect">
            <a:avLst/>
          </a:prstGeom>
        </p:spPr>
      </p:pic>
      <p:pic>
        <p:nvPicPr>
          <p:cNvPr id="5" name="図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55" y="1090602"/>
            <a:ext cx="4115206" cy="3381521"/>
          </a:xfrm>
          <a:prstGeom prst="rect">
            <a:avLst/>
          </a:prstGeom>
        </p:spPr>
      </p:pic>
      <p:sp>
        <p:nvSpPr>
          <p:cNvPr id="11" name="角丸四角形 10"/>
          <p:cNvSpPr/>
          <p:nvPr/>
        </p:nvSpPr>
        <p:spPr>
          <a:xfrm>
            <a:off x="124937" y="368660"/>
            <a:ext cx="8839822" cy="6306736"/>
          </a:xfrm>
          <a:prstGeom prst="roundRect">
            <a:avLst>
              <a:gd name="adj" fmla="val 4447"/>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600"/>
              </a:lnSpc>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8900"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・企業</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･大学等と府庁の各担当部局を繋ぐワンストップ窓口として「公民戦略連携デスク」を設置（平成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の強みと行政の強みを束ね、府民・企業・大学にとっての「三方良し」となる取組みを推進。</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角丸四角形 48"/>
          <p:cNvSpPr/>
          <p:nvPr/>
        </p:nvSpPr>
        <p:spPr>
          <a:xfrm>
            <a:off x="573433" y="4276412"/>
            <a:ext cx="1731763"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年度の取組み事例</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角丸四角形 49"/>
          <p:cNvSpPr/>
          <p:nvPr/>
        </p:nvSpPr>
        <p:spPr>
          <a:xfrm>
            <a:off x="521550" y="1353493"/>
            <a:ext cx="667669"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目　的</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23</a:t>
            </a:r>
            <a:endParaRPr lang="ja-JP" altLang="en-US" dirty="0">
              <a:solidFill>
                <a:schemeClr val="tx1"/>
              </a:solidFill>
            </a:endParaRPr>
          </a:p>
        </p:txBody>
      </p:sp>
    </p:spTree>
    <p:extLst>
      <p:ext uri="{BB962C8B-B14F-4D97-AF65-F5344CB8AC3E}">
        <p14:creationId xmlns:p14="http://schemas.microsoft.com/office/powerpoint/2010/main" val="651248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413666"/>
            <a:ext cx="8839822" cy="617399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◆公民連携の推進（公民戦略連携デスクの取組み）（つづき）</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601" y="22407"/>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24</a:t>
            </a:r>
            <a:endParaRPr lang="ja-JP" altLang="en-US" dirty="0">
              <a:solidFill>
                <a:prstClr val="black"/>
              </a:solidFill>
              <a:latin typeface="Calibri"/>
              <a:ea typeface="ＭＳ Ｐゴシック" panose="020B0600070205080204" pitchFamily="50" charset="-128"/>
            </a:endParaRPr>
          </a:p>
        </p:txBody>
      </p:sp>
      <p:sp>
        <p:nvSpPr>
          <p:cNvPr id="14" name="テキスト ボックス 13"/>
          <p:cNvSpPr txBox="1"/>
          <p:nvPr/>
        </p:nvSpPr>
        <p:spPr>
          <a:xfrm>
            <a:off x="798201" y="1482171"/>
            <a:ext cx="4005340" cy="1015663"/>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200" dirty="0">
                <a:latin typeface="メイリオ" panose="020B0604030504040204" pitchFamily="50" charset="-128"/>
                <a:ea typeface="メイリオ" panose="020B0604030504040204" pitchFamily="50" charset="-128"/>
              </a:rPr>
              <a:t>公民連携に関心のある企業・大学や府内市町村、関係団体を対象に、公民連携の取組み成果や、今後の展望などを共有し、公民連携を促進し、機運を醸成。</a:t>
            </a:r>
            <a:endParaRPr lang="en-US" altLang="ja-JP" sz="1200" dirty="0">
              <a:latin typeface="メイリオ" panose="020B0604030504040204" pitchFamily="50" charset="-128"/>
              <a:ea typeface="メイリオ" panose="020B0604030504040204" pitchFamily="50" charset="-128"/>
            </a:endParaRPr>
          </a:p>
          <a:p>
            <a:pPr>
              <a:defRPr/>
            </a:pPr>
            <a:r>
              <a:rPr lang="ja-JP" altLang="en-US" sz="1200" dirty="0">
                <a:latin typeface="メイリオ" panose="020B0604030504040204" pitchFamily="50" charset="-128"/>
                <a:ea typeface="メイリオ" panose="020B0604030504040204" pitchFamily="50" charset="-128"/>
              </a:rPr>
              <a:t>企業と行政のみならず、企業同士の新たな出会いや共創のきっかけ、ビジネスチャンスの創出。</a:t>
            </a:r>
            <a:endParaRPr lang="en-US" altLang="ja-JP" sz="1200" dirty="0">
              <a:latin typeface="メイリオ" panose="020B0604030504040204" pitchFamily="50" charset="-128"/>
              <a:ea typeface="メイリオ" panose="020B0604030504040204" pitchFamily="50" charset="-128"/>
            </a:endParaRPr>
          </a:p>
        </p:txBody>
      </p:sp>
      <p:sp>
        <p:nvSpPr>
          <p:cNvPr id="42" name="正方形/長方形 41">
            <a:extLst>
              <a:ext uri="{FF2B5EF4-FFF2-40B4-BE49-F238E27FC236}">
                <a16:creationId xmlns:a16="http://schemas.microsoft.com/office/drawing/2014/main" id="{1E6F85F8-2EE4-4FCC-BA8E-881E3E242783}"/>
              </a:ext>
            </a:extLst>
          </p:cNvPr>
          <p:cNvSpPr/>
          <p:nvPr/>
        </p:nvSpPr>
        <p:spPr>
          <a:xfrm>
            <a:off x="431540" y="953725"/>
            <a:ext cx="3057247" cy="307777"/>
          </a:xfrm>
          <a:prstGeom prst="rect">
            <a:avLst/>
          </a:prstGeom>
        </p:spPr>
        <p:txBody>
          <a:bodyPr wrap="none">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複数</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企業・大学との連携・</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協働</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CCA84426-D89E-4C63-A30D-4DABA2076974}"/>
              </a:ext>
            </a:extLst>
          </p:cNvPr>
          <p:cNvSpPr txBox="1"/>
          <p:nvPr/>
        </p:nvSpPr>
        <p:spPr>
          <a:xfrm>
            <a:off x="431540" y="5101443"/>
            <a:ext cx="3622423"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smtClea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連携の取組みの市町村への</a:t>
            </a:r>
            <a:r>
              <a:rPr lang="ja-JP" altLang="en-US" sz="1400" b="1" dirty="0" smtClea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拡大</a:t>
            </a:r>
            <a:r>
              <a:rPr lang="en-US" altLang="ja-JP" sz="1400" b="1" dirty="0" smtClea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2" name="角丸四角形 42">
            <a:extLst>
              <a:ext uri="{FF2B5EF4-FFF2-40B4-BE49-F238E27FC236}">
                <a16:creationId xmlns:a16="http://schemas.microsoft.com/office/drawing/2014/main" id="{AB469BF9-05E8-4D9B-8305-B82EE17B6231}"/>
              </a:ext>
            </a:extLst>
          </p:cNvPr>
          <p:cNvSpPr/>
          <p:nvPr/>
        </p:nvSpPr>
        <p:spPr>
          <a:xfrm>
            <a:off x="746575" y="5300648"/>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marL="85725" indent="-85725">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より幅広い社会課題の解決をめざし、公民連携の取組みを住民に近い市町村へ拡大。</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32">
            <a:extLst>
              <a:ext uri="{FF2B5EF4-FFF2-40B4-BE49-F238E27FC236}">
                <a16:creationId xmlns:a16="http://schemas.microsoft.com/office/drawing/2014/main" id="{2032BAC6-F4DD-48BA-9510-62F5AEF7494A}"/>
              </a:ext>
            </a:extLst>
          </p:cNvPr>
          <p:cNvSpPr/>
          <p:nvPr/>
        </p:nvSpPr>
        <p:spPr>
          <a:xfrm>
            <a:off x="3716907" y="5150015"/>
            <a:ext cx="978539" cy="182031"/>
          </a:xfrm>
          <a:prstGeom prst="roundRect">
            <a:avLst>
              <a:gd name="adj" fmla="val 14009"/>
            </a:avLst>
          </a:prstGeom>
          <a:ln/>
          <a:effectLst>
            <a:outerShdw blurRad="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参照</a:t>
            </a:r>
            <a:endPar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角丸四角形 42"/>
          <p:cNvSpPr/>
          <p:nvPr/>
        </p:nvSpPr>
        <p:spPr>
          <a:xfrm>
            <a:off x="904140" y="5658208"/>
            <a:ext cx="6727398" cy="734325"/>
          </a:xfrm>
          <a:prstGeom prst="roundRect">
            <a:avLst>
              <a:gd name="adj" fmla="val 11951"/>
            </a:avLst>
          </a:prstGeom>
          <a:solidFill>
            <a:srgbClr val="FEFAD2"/>
          </a:solidFill>
          <a:ln w="6350">
            <a:solidFill>
              <a:schemeClr val="tx1"/>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lvl="0"/>
            <a:r>
              <a:rPr lang="ja-JP" altLang="en-US" sz="1200" dirty="0">
                <a:solidFill>
                  <a:schemeClr val="tx1"/>
                </a:solidFill>
                <a:latin typeface="Meiryo UI" panose="020B0604030504040204" pitchFamily="50" charset="-128"/>
                <a:ea typeface="Meiryo UI" panose="020B0604030504040204" pitchFamily="50" charset="-128"/>
              </a:rPr>
              <a:t>◆ 大阪府・市町村公民連携推進協議会における情報共有と発信</a:t>
            </a:r>
          </a:p>
          <a:p>
            <a:r>
              <a:rPr lang="ja-JP" altLang="en-US" sz="1200" dirty="0">
                <a:solidFill>
                  <a:schemeClr val="tx1"/>
                </a:solidFill>
                <a:latin typeface="Meiryo UI" panose="020B0604030504040204" pitchFamily="50" charset="-128"/>
                <a:ea typeface="Meiryo UI" panose="020B0604030504040204" pitchFamily="50" charset="-128"/>
              </a:rPr>
              <a:t>◆ 市町村における公民連携推進への支援</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企業や市町村との公民連携のプラットフォーム「</a:t>
            </a:r>
            <a:r>
              <a:rPr lang="en-US" altLang="ja-JP" sz="1200" dirty="0">
                <a:solidFill>
                  <a:schemeClr val="tx1"/>
                </a:solidFill>
                <a:latin typeface="Meiryo UI" panose="020B0604030504040204" pitchFamily="50" charset="-128"/>
                <a:ea typeface="Meiryo UI" panose="020B0604030504040204" pitchFamily="50" charset="-128"/>
              </a:rPr>
              <a:t>OSAKA</a:t>
            </a: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KOUMIN Action Platform</a:t>
            </a:r>
            <a:r>
              <a:rPr lang="ja-JP" altLang="en-US" sz="1200" dirty="0">
                <a:solidFill>
                  <a:schemeClr val="tx1"/>
                </a:solidFill>
                <a:latin typeface="Meiryo UI" panose="020B0604030504040204" pitchFamily="50" charset="-128"/>
                <a:ea typeface="Meiryo UI" panose="020B0604030504040204" pitchFamily="50" charset="-128"/>
              </a:rPr>
              <a:t>」での連携</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611560" y="1243384"/>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◇公民連携フォーラム</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98506" y="2952286"/>
            <a:ext cx="8150225" cy="646331"/>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200" dirty="0">
                <a:latin typeface="メイリオ" panose="020B0604030504040204" pitchFamily="50" charset="-128"/>
                <a:ea typeface="メイリオ" panose="020B0604030504040204" pitchFamily="50" charset="-128"/>
              </a:rPr>
              <a:t>公民連携で解決すべき行政課題をテーマに設定し、府の現状や取組みを紹介するとともに、企業や市町村等、多様な参加者と共にワークショップを実施することで、「対話」から様々なアイデアを生み出す公民連携の新たな仕組み。</a:t>
            </a:r>
            <a:endParaRPr lang="en-US" altLang="ja-JP" sz="1200" dirty="0">
              <a:latin typeface="メイリオ" panose="020B0604030504040204" pitchFamily="50" charset="-128"/>
              <a:ea typeface="メイリオ" panose="020B0604030504040204" pitchFamily="50" charset="-128"/>
            </a:endParaRPr>
          </a:p>
          <a:p>
            <a:pPr>
              <a:defRPr/>
            </a:pPr>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年度は「カーボンニュートラル」をテーマに開催。</a:t>
            </a:r>
            <a:endParaRPr lang="ja-JP" altLang="en-US" sz="1400" dirty="0">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611560" y="2708920"/>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◇創発ダイアログ</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t="47415"/>
          <a:stretch/>
        </p:blipFill>
        <p:spPr>
          <a:xfrm>
            <a:off x="1601670" y="3555065"/>
            <a:ext cx="2086222" cy="1416170"/>
          </a:xfrm>
          <a:prstGeom prst="rect">
            <a:avLst/>
          </a:prstGeom>
          <a:noFill/>
        </p:spPr>
      </p:pic>
      <p:pic>
        <p:nvPicPr>
          <p:cNvPr id="2" name="図 1"/>
          <p:cNvPicPr>
            <a:picLocks noChangeAspect="1"/>
          </p:cNvPicPr>
          <p:nvPr/>
        </p:nvPicPr>
        <p:blipFill>
          <a:blip r:embed="rId4"/>
          <a:stretch>
            <a:fillRect/>
          </a:stretch>
        </p:blipFill>
        <p:spPr>
          <a:xfrm>
            <a:off x="6901234" y="3744035"/>
            <a:ext cx="1582128" cy="1035115"/>
          </a:xfrm>
          <a:prstGeom prst="rect">
            <a:avLst/>
          </a:prstGeom>
        </p:spPr>
      </p:pic>
      <p:pic>
        <p:nvPicPr>
          <p:cNvPr id="3" name="図 2"/>
          <p:cNvPicPr>
            <a:picLocks noChangeAspect="1"/>
          </p:cNvPicPr>
          <p:nvPr/>
        </p:nvPicPr>
        <p:blipFill>
          <a:blip r:embed="rId5"/>
          <a:stretch>
            <a:fillRect/>
          </a:stretch>
        </p:blipFill>
        <p:spPr>
          <a:xfrm>
            <a:off x="5141087" y="3742531"/>
            <a:ext cx="1571044" cy="1036619"/>
          </a:xfrm>
          <a:prstGeom prst="rect">
            <a:avLst/>
          </a:prstGeom>
        </p:spPr>
      </p:pic>
      <p:pic>
        <p:nvPicPr>
          <p:cNvPr id="10" name="図 9"/>
          <p:cNvPicPr>
            <a:picLocks noChangeAspect="1"/>
          </p:cNvPicPr>
          <p:nvPr/>
        </p:nvPicPr>
        <p:blipFill>
          <a:blip r:embed="rId6"/>
          <a:stretch>
            <a:fillRect/>
          </a:stretch>
        </p:blipFill>
        <p:spPr>
          <a:xfrm>
            <a:off x="6912563" y="1453582"/>
            <a:ext cx="1572904" cy="1030313"/>
          </a:xfrm>
          <a:prstGeom prst="rect">
            <a:avLst/>
          </a:prstGeom>
        </p:spPr>
      </p:pic>
      <p:pic>
        <p:nvPicPr>
          <p:cNvPr id="12" name="図 11"/>
          <p:cNvPicPr>
            <a:picLocks noChangeAspect="1"/>
          </p:cNvPicPr>
          <p:nvPr/>
        </p:nvPicPr>
        <p:blipFill>
          <a:blip r:embed="rId7"/>
          <a:stretch>
            <a:fillRect/>
          </a:stretch>
        </p:blipFill>
        <p:spPr>
          <a:xfrm>
            <a:off x="5137385" y="1453582"/>
            <a:ext cx="1579001" cy="1018120"/>
          </a:xfrm>
          <a:prstGeom prst="rect">
            <a:avLst/>
          </a:prstGeom>
        </p:spPr>
      </p:pic>
    </p:spTree>
    <p:extLst>
      <p:ext uri="{BB962C8B-B14F-4D97-AF65-F5344CB8AC3E}">
        <p14:creationId xmlns:p14="http://schemas.microsoft.com/office/powerpoint/2010/main" val="588083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8" y="371487"/>
            <a:ext cx="8839823" cy="6248179"/>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◆スマートシティ分野における公民</a:t>
            </a:r>
            <a:r>
              <a:rPr lang="ja-JP" altLang="en-US" sz="1600" b="1"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連携</a:t>
            </a: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による課題解決の仕組みづくり</a:t>
            </a:r>
          </a:p>
          <a:p>
            <a:pPr algn="r">
              <a:defRPr/>
            </a:pPr>
            <a:r>
              <a:rPr lang="ja-JP" altLang="en-US" sz="16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地域戦略推進課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61307" y="-27887"/>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a:extLst>
              <a:ext uri="{FF2B5EF4-FFF2-40B4-BE49-F238E27FC236}">
                <a16:creationId xmlns:a16="http://schemas.microsoft.com/office/drawing/2014/main" id="{AA06E65D-7891-2F4F-982E-67486385BB33}"/>
              </a:ext>
            </a:extLst>
          </p:cNvPr>
          <p:cNvSpPr txBox="1"/>
          <p:nvPr/>
        </p:nvSpPr>
        <p:spPr>
          <a:xfrm>
            <a:off x="5391068" y="2478690"/>
            <a:ext cx="3662460" cy="555921"/>
          </a:xfrm>
          <a:prstGeom prst="rect">
            <a:avLst/>
          </a:prstGeom>
          <a:noFill/>
          <a:ln w="3175">
            <a:noFill/>
          </a:ln>
        </p:spPr>
        <p:txBody>
          <a:bodyPr wrap="square" rtlCol="0">
            <a:spAutoFit/>
          </a:bodyPr>
          <a:lstStyle/>
          <a:p>
            <a:pPr>
              <a:lnSpc>
                <a:spcPts val="1200"/>
              </a:lnSpc>
              <a:defRPr/>
            </a:pPr>
            <a:r>
              <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行政の持つデータの活用や社会課題、テクノロジーなどのテーマに応じたワークショップ、企業等と連携したセミナー等の開催。</a:t>
            </a:r>
            <a:endParaRPr lang="en-US" altLang="ja-JP"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2" name="テキスト ボックス 51"/>
          <p:cNvSpPr txBox="1"/>
          <p:nvPr/>
        </p:nvSpPr>
        <p:spPr>
          <a:xfrm>
            <a:off x="338072" y="1274411"/>
            <a:ext cx="8572714" cy="600164"/>
          </a:xfrm>
          <a:prstGeom prst="rect">
            <a:avLst/>
          </a:prstGeom>
          <a:noFill/>
        </p:spPr>
        <p:txBody>
          <a:bodyPr wrap="square" rtlCol="0">
            <a:spAutoFit/>
          </a:bodyPr>
          <a:lstStyle/>
          <a:p>
            <a:pPr marL="88900" indent="-88900">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rPr>
              <a:t>スマートシティ実現に向けて、府内</a:t>
            </a:r>
            <a:r>
              <a:rPr lang="en-US" altLang="ja-JP" sz="1100" dirty="0">
                <a:latin typeface="メイリオ" panose="020B0604030504040204" pitchFamily="50" charset="-128"/>
                <a:ea typeface="メイリオ" panose="020B0604030504040204" pitchFamily="50" charset="-128"/>
              </a:rPr>
              <a:t>43</a:t>
            </a:r>
            <a:r>
              <a:rPr lang="ja-JP" altLang="en-US" sz="1100" dirty="0">
                <a:latin typeface="メイリオ" panose="020B0604030504040204" pitchFamily="50" charset="-128"/>
                <a:ea typeface="メイリオ" panose="020B0604030504040204" pitchFamily="50" charset="-128"/>
              </a:rPr>
              <a:t>市町村、企業、大学、シビックテック</a:t>
            </a:r>
            <a:r>
              <a:rPr lang="en-US" altLang="ja-JP" sz="1100" baseline="30000" dirty="0">
                <a:latin typeface="メイリオ" panose="020B0604030504040204" pitchFamily="50" charset="-128"/>
                <a:ea typeface="メイリオ" panose="020B0604030504040204" pitchFamily="50" charset="-128"/>
              </a:rPr>
              <a:t>*8</a:t>
            </a:r>
            <a:r>
              <a:rPr lang="ja-JP" altLang="en-US" sz="1100" dirty="0">
                <a:latin typeface="メイリオ" panose="020B0604030504040204" pitchFamily="50" charset="-128"/>
                <a:ea typeface="メイリオ" panose="020B0604030504040204" pitchFamily="50" charset="-128"/>
              </a:rPr>
              <a:t>と連携し、デジタル技術を活用することで地域・社会課題を解決していく公民連携プラットフォームとして令和</a:t>
            </a:r>
            <a:r>
              <a:rPr lang="en-US" altLang="ja-JP" sz="1100" dirty="0">
                <a:latin typeface="メイリオ" panose="020B0604030504040204" pitchFamily="50" charset="-128"/>
                <a:ea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8</a:t>
            </a:r>
            <a:r>
              <a:rPr lang="ja-JP" altLang="en-US" sz="1100" dirty="0">
                <a:latin typeface="メイリオ" panose="020B0604030504040204" pitchFamily="50" charset="-128"/>
                <a:ea typeface="メイリオ" panose="020B0604030504040204" pitchFamily="50" charset="-128"/>
              </a:rPr>
              <a:t>月に設立。</a:t>
            </a:r>
            <a:endParaRPr lang="en-US" altLang="ja-JP" sz="1100" dirty="0">
              <a:latin typeface="メイリオ" panose="020B0604030504040204" pitchFamily="50" charset="-128"/>
              <a:ea typeface="メイリオ" panose="020B0604030504040204" pitchFamily="50" charset="-128"/>
            </a:endParaRPr>
          </a:p>
          <a:p>
            <a:pPr marL="88900" indent="-88900">
              <a:buFont typeface="Arial" panose="020B0604020202020204" pitchFamily="34" charset="0"/>
              <a:buChar char="•"/>
              <a:defRPr/>
            </a:pPr>
            <a:r>
              <a:rPr lang="en-US" altLang="ja-JP" sz="1100" dirty="0">
                <a:latin typeface="メイリオ" panose="020B0604030504040204" pitchFamily="50" charset="-128"/>
                <a:ea typeface="メイリオ" panose="020B0604030504040204" pitchFamily="50" charset="-128"/>
              </a:rPr>
              <a:t>466</a:t>
            </a:r>
            <a:r>
              <a:rPr lang="ja-JP" altLang="en-US" sz="1100" dirty="0">
                <a:latin typeface="メイリオ" panose="020B0604030504040204" pitchFamily="50" charset="-128"/>
                <a:ea typeface="メイリオ" panose="020B0604030504040204" pitchFamily="50" charset="-128"/>
              </a:rPr>
              <a:t>企業・団体が参画 （自治体では日本最大規模）（</a:t>
            </a:r>
            <a:r>
              <a:rPr lang="en-US" altLang="ja-JP" sz="1100" dirty="0">
                <a:latin typeface="メイリオ" panose="020B0604030504040204" pitchFamily="50" charset="-128"/>
                <a:ea typeface="メイリオ" panose="020B0604030504040204" pitchFamily="50" charset="-128"/>
              </a:rPr>
              <a:t>R4.12</a:t>
            </a:r>
            <a:r>
              <a:rPr lang="ja-JP" altLang="en-US" sz="1100" dirty="0">
                <a:latin typeface="メイリオ" panose="020B0604030504040204" pitchFamily="50" charset="-128"/>
                <a:ea typeface="メイリオ" panose="020B0604030504040204" pitchFamily="50" charset="-128"/>
              </a:rPr>
              <a:t>末時点）。</a:t>
            </a:r>
            <a:r>
              <a:rPr lang="en-US" altLang="ja-JP" sz="1100" dirty="0">
                <a:latin typeface="メイリオ" panose="020B0604030504040204" pitchFamily="50" charset="-128"/>
                <a:ea typeface="メイリオ" panose="020B0604030504040204" pitchFamily="50" charset="-128"/>
              </a:rPr>
              <a:t>  </a:t>
            </a:r>
          </a:p>
        </p:txBody>
      </p:sp>
      <p:sp>
        <p:nvSpPr>
          <p:cNvPr id="16" name="角丸四角形 15"/>
          <p:cNvSpPr/>
          <p:nvPr/>
        </p:nvSpPr>
        <p:spPr>
          <a:xfrm>
            <a:off x="7768" y="1937354"/>
            <a:ext cx="1620180" cy="335039"/>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■取組みの概要</a:t>
            </a:r>
          </a:p>
        </p:txBody>
      </p:sp>
      <p:sp>
        <p:nvSpPr>
          <p:cNvPr id="35" name="角丸四角形 34"/>
          <p:cNvSpPr/>
          <p:nvPr/>
        </p:nvSpPr>
        <p:spPr>
          <a:xfrm>
            <a:off x="5373862" y="2225607"/>
            <a:ext cx="1946032" cy="212845"/>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ワークショップ・セミナー開催</a:t>
            </a:r>
            <a:endParaRPr kumimoji="0" lang="en-US" altLang="ja-JP" sz="1100" b="1" kern="0" dirty="0">
              <a:latin typeface="Meiryo UI" panose="020B0604030504040204" pitchFamily="50" charset="-128"/>
              <a:ea typeface="Meiryo UI" panose="020B0604030504040204" pitchFamily="50" charset="-128"/>
            </a:endParaRPr>
          </a:p>
        </p:txBody>
      </p:sp>
      <p:sp>
        <p:nvSpPr>
          <p:cNvPr id="37" name="角丸四角形 36"/>
          <p:cNvSpPr/>
          <p:nvPr/>
        </p:nvSpPr>
        <p:spPr>
          <a:xfrm>
            <a:off x="5391068" y="5740661"/>
            <a:ext cx="907839" cy="216507"/>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情報発信</a:t>
            </a:r>
            <a:endParaRPr kumimoji="0" lang="en-US" altLang="ja-JP" sz="1100" b="1" kern="0" dirty="0">
              <a:latin typeface="Meiryo UI" panose="020B0604030504040204" pitchFamily="50" charset="-128"/>
              <a:ea typeface="Meiryo UI" panose="020B0604030504040204" pitchFamily="50" charset="-128"/>
            </a:endParaRPr>
          </a:p>
        </p:txBody>
      </p:sp>
      <p:sp>
        <p:nvSpPr>
          <p:cNvPr id="44" name="角丸四角形 43"/>
          <p:cNvSpPr/>
          <p:nvPr/>
        </p:nvSpPr>
        <p:spPr>
          <a:xfrm>
            <a:off x="386537" y="2228963"/>
            <a:ext cx="1847529" cy="216000"/>
          </a:xfrm>
          <a:prstGeom prst="roundRect">
            <a:avLst/>
          </a:prstGeom>
          <a:solidFill>
            <a:sysClr val="window" lastClr="FFFFFF"/>
          </a:solidFill>
          <a:ln w="31750" cap="flat" cmpd="sng" algn="ctr">
            <a:solidFill>
              <a:schemeClr val="accent1"/>
            </a:solidFill>
            <a:prstDash val="solid"/>
            <a:miter lim="800000"/>
          </a:ln>
          <a:effectLst/>
        </p:spPr>
        <p:txBody>
          <a:bodyPr vert="horz" lIns="36000" rIns="36000" rtlCol="0" anchor="ctr"/>
          <a:lstStyle/>
          <a:p>
            <a:pPr algn="ctr" defTabSz="457189">
              <a:defRPr/>
            </a:pPr>
            <a:r>
              <a:rPr kumimoji="0" lang="en-US" altLang="ja-JP" sz="1100" b="1" kern="0" dirty="0">
                <a:latin typeface="Meiryo UI" panose="020B0604030504040204" pitchFamily="50" charset="-128"/>
                <a:ea typeface="Meiryo UI" panose="020B0604030504040204" pitchFamily="50" charset="-128"/>
              </a:rPr>
              <a:t>OSPF </a:t>
            </a:r>
            <a:r>
              <a:rPr kumimoji="0" lang="ja-JP" altLang="en-US" sz="1100" b="1" kern="0" dirty="0">
                <a:latin typeface="Meiryo UI" panose="020B0604030504040204" pitchFamily="50" charset="-128"/>
                <a:ea typeface="Meiryo UI" panose="020B0604030504040204" pitchFamily="50" charset="-128"/>
              </a:rPr>
              <a:t>プロジェクトの推進</a:t>
            </a:r>
            <a:endParaRPr kumimoji="0" lang="en-US" altLang="ja-JP" sz="1100" b="1" kern="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FE80C3C5-5465-4074-9E52-18E300E0A302}"/>
              </a:ext>
            </a:extLst>
          </p:cNvPr>
          <p:cNvSpPr txBox="1"/>
          <p:nvPr/>
        </p:nvSpPr>
        <p:spPr>
          <a:xfrm>
            <a:off x="338072" y="6619665"/>
            <a:ext cx="8418492" cy="274720"/>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を活用し、市民・企業・技術者等が連携参加して解決していく仕組み。（再掲）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469433" y="651376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25</a:t>
            </a:r>
            <a:endParaRPr lang="ja-JP" altLang="en-US" dirty="0">
              <a:solidFill>
                <a:prstClr val="black"/>
              </a:solidFill>
              <a:latin typeface="Calibri"/>
              <a:ea typeface="ＭＳ Ｐゴシック" panose="020B0600070205080204" pitchFamily="50" charset="-128"/>
            </a:endParaRPr>
          </a:p>
        </p:txBody>
      </p:sp>
      <p:sp>
        <p:nvSpPr>
          <p:cNvPr id="47" name="角丸四角形 46"/>
          <p:cNvSpPr/>
          <p:nvPr/>
        </p:nvSpPr>
        <p:spPr>
          <a:xfrm>
            <a:off x="196532" y="1027378"/>
            <a:ext cx="4871367" cy="335039"/>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大阪スマートシティパートナーズフォーラム（</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OSPF</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a:extLst>
              <a:ext uri="{FF2B5EF4-FFF2-40B4-BE49-F238E27FC236}">
                <a16:creationId xmlns:a16="http://schemas.microsoft.com/office/drawing/2014/main" id="{44BC1697-1533-4942-A015-8708D01023C9}"/>
              </a:ext>
            </a:extLst>
          </p:cNvPr>
          <p:cNvSpPr txBox="1"/>
          <p:nvPr/>
        </p:nvSpPr>
        <p:spPr>
          <a:xfrm>
            <a:off x="432423" y="2491881"/>
            <a:ext cx="4677808" cy="577081"/>
          </a:xfrm>
          <a:prstGeom prst="rect">
            <a:avLst/>
          </a:prstGeom>
          <a:noFill/>
        </p:spPr>
        <p:txBody>
          <a:bodyPr wrap="square">
            <a:spAutoFit/>
          </a:bodyPr>
          <a:lstStyle/>
          <a:p>
            <a:pPr defTabSz="685783">
              <a:defRPr/>
            </a:pPr>
            <a:r>
              <a:rPr lang="ja-JP" altLang="en-US" sz="1050" dirty="0">
                <a:solidFill>
                  <a:prstClr val="black"/>
                </a:solidFill>
                <a:latin typeface="メイリオ" panose="020B0604030504040204" pitchFamily="50" charset="-128"/>
                <a:ea typeface="メイリオ" panose="020B0604030504040204" pitchFamily="50" charset="-128"/>
              </a:rPr>
              <a:t>コーディネーター企業を中心に各分野の課題解決に向けた</a:t>
            </a:r>
            <a:r>
              <a:rPr lang="en-US" altLang="ja-JP" sz="1050" dirty="0">
                <a:solidFill>
                  <a:prstClr val="black"/>
                </a:solidFill>
                <a:latin typeface="メイリオ" panose="020B0604030504040204" pitchFamily="50" charset="-128"/>
                <a:ea typeface="メイリオ" panose="020B0604030504040204" pitchFamily="50" charset="-128"/>
              </a:rPr>
              <a:t>n</a:t>
            </a:r>
            <a:r>
              <a:rPr lang="ja-JP" altLang="en-US" sz="1050" dirty="0">
                <a:solidFill>
                  <a:prstClr val="black"/>
                </a:solidFill>
                <a:latin typeface="メイリオ" panose="020B0604030504040204" pitchFamily="50" charset="-128"/>
                <a:ea typeface="メイリオ" panose="020B0604030504040204" pitchFamily="50" charset="-128"/>
              </a:rPr>
              <a:t>対</a:t>
            </a:r>
            <a:r>
              <a:rPr lang="en-US" altLang="ja-JP" sz="1050" dirty="0">
                <a:solidFill>
                  <a:prstClr val="black"/>
                </a:solidFill>
                <a:latin typeface="メイリオ" panose="020B0604030504040204" pitchFamily="50" charset="-128"/>
                <a:ea typeface="メイリオ" panose="020B0604030504040204" pitchFamily="50" charset="-128"/>
              </a:rPr>
              <a:t>n</a:t>
            </a:r>
            <a:r>
              <a:rPr lang="ja-JP" altLang="en-US" sz="1050" dirty="0">
                <a:solidFill>
                  <a:prstClr val="black"/>
                </a:solidFill>
                <a:latin typeface="メイリオ" panose="020B0604030504040204" pitchFamily="50" charset="-128"/>
                <a:ea typeface="メイリオ" panose="020B0604030504040204" pitchFamily="50" charset="-128"/>
              </a:rPr>
              <a:t>（複数企業対複数市町村）のサービス・ビジネスモデルを実証・実装する。横断的なテーマについては相互に連携。</a:t>
            </a:r>
            <a:endParaRPr lang="en-US" altLang="ja-JP" sz="788" dirty="0">
              <a:solidFill>
                <a:prstClr val="black"/>
              </a:solidFill>
              <a:latin typeface="メイリオ" panose="020B0604030504040204" pitchFamily="50" charset="-128"/>
              <a:ea typeface="メイリオ" panose="020B0604030504040204" pitchFamily="50" charset="-128"/>
            </a:endParaRPr>
          </a:p>
        </p:txBody>
      </p:sp>
      <p:sp>
        <p:nvSpPr>
          <p:cNvPr id="84" name="テキスト ボックス 83"/>
          <p:cNvSpPr txBox="1"/>
          <p:nvPr/>
        </p:nvSpPr>
        <p:spPr>
          <a:xfrm>
            <a:off x="4076945" y="3879050"/>
            <a:ext cx="280058" cy="213585"/>
          </a:xfrm>
          <a:prstGeom prst="rect">
            <a:avLst/>
          </a:prstGeom>
          <a:noFill/>
        </p:spPr>
        <p:txBody>
          <a:bodyPr wrap="square" rtlCol="0">
            <a:spAutoFit/>
          </a:bodyPr>
          <a:lstStyle/>
          <a:p>
            <a:r>
              <a:rPr lang="en-US" altLang="ja-JP" sz="788" dirty="0"/>
              <a:t>※</a:t>
            </a:r>
            <a:endParaRPr lang="ja-JP" altLang="en-US" sz="788" dirty="0"/>
          </a:p>
        </p:txBody>
      </p:sp>
      <p:grpSp>
        <p:nvGrpSpPr>
          <p:cNvPr id="4" name="グループ化 3">
            <a:extLst>
              <a:ext uri="{FF2B5EF4-FFF2-40B4-BE49-F238E27FC236}">
                <a16:creationId xmlns:a16="http://schemas.microsoft.com/office/drawing/2014/main" id="{9525E9A1-74AC-4757-91F0-21FDB88587E1}"/>
              </a:ext>
            </a:extLst>
          </p:cNvPr>
          <p:cNvGrpSpPr/>
          <p:nvPr/>
        </p:nvGrpSpPr>
        <p:grpSpPr>
          <a:xfrm>
            <a:off x="295579" y="3037709"/>
            <a:ext cx="5201626" cy="1171188"/>
            <a:chOff x="228867" y="2893089"/>
            <a:chExt cx="5201626" cy="1171188"/>
          </a:xfrm>
        </p:grpSpPr>
        <p:sp>
          <p:nvSpPr>
            <p:cNvPr id="33" name="正方形/長方形 32">
              <a:extLst>
                <a:ext uri="{FF2B5EF4-FFF2-40B4-BE49-F238E27FC236}">
                  <a16:creationId xmlns:a16="http://schemas.microsoft.com/office/drawing/2014/main" id="{BCDC4053-43C9-4675-B753-8085147D5E37}"/>
                </a:ext>
              </a:extLst>
            </p:cNvPr>
            <p:cNvSpPr/>
            <p:nvPr/>
          </p:nvSpPr>
          <p:spPr>
            <a:xfrm>
              <a:off x="228867" y="2961348"/>
              <a:ext cx="945272" cy="962455"/>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令和</a:t>
              </a:r>
              <a:r>
                <a:rPr lang="en-US" altLang="ja-JP" sz="900" b="1" dirty="0">
                  <a:solidFill>
                    <a:prstClr val="white"/>
                  </a:solidFill>
                  <a:latin typeface="メイリオ" panose="020B0604030504040204" pitchFamily="50" charset="-128"/>
                  <a:ea typeface="メイリオ" panose="020B0604030504040204" pitchFamily="50" charset="-128"/>
                </a:rPr>
                <a:t>4</a:t>
              </a:r>
              <a:r>
                <a:rPr lang="ja-JP" altLang="en-US" sz="900" b="1" dirty="0">
                  <a:solidFill>
                    <a:prstClr val="white"/>
                  </a:solidFill>
                  <a:latin typeface="メイリオ" panose="020B0604030504040204" pitchFamily="50" charset="-128"/>
                  <a:ea typeface="メイリオ" panose="020B0604030504040204" pitchFamily="50" charset="-128"/>
                </a:rPr>
                <a:t>年度</a:t>
              </a:r>
              <a:endParaRPr lang="en-US" altLang="ja-JP" sz="900" b="1" dirty="0">
                <a:solidFill>
                  <a:prstClr val="white"/>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プロジェクト</a:t>
              </a:r>
              <a:endParaRPr lang="en-US" altLang="ja-JP" sz="900" b="1" dirty="0">
                <a:solidFill>
                  <a:prstClr val="white"/>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分野</a:t>
              </a:r>
            </a:p>
          </p:txBody>
        </p:sp>
        <p:sp>
          <p:nvSpPr>
            <p:cNvPr id="34" name="角丸四角形 21">
              <a:extLst>
                <a:ext uri="{FF2B5EF4-FFF2-40B4-BE49-F238E27FC236}">
                  <a16:creationId xmlns:a16="http://schemas.microsoft.com/office/drawing/2014/main" id="{5C68C45C-F6D9-4041-A605-331A5977755B}"/>
                </a:ext>
              </a:extLst>
            </p:cNvPr>
            <p:cNvSpPr/>
            <p:nvPr/>
          </p:nvSpPr>
          <p:spPr>
            <a:xfrm>
              <a:off x="1227771" y="3026111"/>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b" anchorCtr="1"/>
            <a:lstStyle/>
            <a:p>
              <a:pPr algn="ctr" defTabSz="685783">
                <a:defRPr/>
              </a:pPr>
              <a:endParaRPr lang="en-US" altLang="ja-JP" sz="11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スマート</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ヘルスシティ</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38" name="角丸四角形 14">
              <a:extLst>
                <a:ext uri="{FF2B5EF4-FFF2-40B4-BE49-F238E27FC236}">
                  <a16:creationId xmlns:a16="http://schemas.microsoft.com/office/drawing/2014/main" id="{097E15CC-E523-49EC-8C8C-8B5195EE0DB8}"/>
                </a:ext>
              </a:extLst>
            </p:cNvPr>
            <p:cNvSpPr/>
            <p:nvPr/>
          </p:nvSpPr>
          <p:spPr>
            <a:xfrm>
              <a:off x="2236857" y="3026111"/>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825" b="1" dirty="0">
                  <a:solidFill>
                    <a:prstClr val="black"/>
                  </a:solidFill>
                  <a:latin typeface="メイリオ" panose="020B0604030504040204" pitchFamily="50" charset="-128"/>
                  <a:ea typeface="メイリオ" panose="020B0604030504040204" pitchFamily="50" charset="-128"/>
                </a:rPr>
                <a:t>高齢者にやさしい</a:t>
              </a:r>
              <a:endParaRPr lang="en-US" altLang="ja-JP" sz="825"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825" b="1" dirty="0">
                  <a:solidFill>
                    <a:prstClr val="black"/>
                  </a:solidFill>
                  <a:latin typeface="メイリオ" panose="020B0604030504040204" pitchFamily="50" charset="-128"/>
                  <a:ea typeface="メイリオ" panose="020B0604030504040204" pitchFamily="50" charset="-128"/>
                </a:rPr>
                <a:t>まちづくり</a:t>
              </a:r>
              <a:endParaRPr lang="en-US" altLang="ja-JP" sz="825" b="1" dirty="0">
                <a:solidFill>
                  <a:prstClr val="black"/>
                </a:solidFill>
                <a:latin typeface="メイリオ" panose="020B0604030504040204" pitchFamily="50" charset="-128"/>
                <a:ea typeface="メイリオ" panose="020B0604030504040204" pitchFamily="50" charset="-128"/>
              </a:endParaRPr>
            </a:p>
          </p:txBody>
        </p:sp>
        <p:sp>
          <p:nvSpPr>
            <p:cNvPr id="39" name="角丸四角形 18">
              <a:extLst>
                <a:ext uri="{FF2B5EF4-FFF2-40B4-BE49-F238E27FC236}">
                  <a16:creationId xmlns:a16="http://schemas.microsoft.com/office/drawing/2014/main" id="{3B3E21ED-A451-4115-A0F4-36A9EFF17162}"/>
                </a:ext>
              </a:extLst>
            </p:cNvPr>
            <p:cNvSpPr/>
            <p:nvPr/>
          </p:nvSpPr>
          <p:spPr>
            <a:xfrm>
              <a:off x="3254002" y="3026111"/>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子育てしやすい</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40" name="角丸四角形 24">
              <a:extLst>
                <a:ext uri="{FF2B5EF4-FFF2-40B4-BE49-F238E27FC236}">
                  <a16:creationId xmlns:a16="http://schemas.microsoft.com/office/drawing/2014/main" id="{76A7A6EF-1BD8-4898-BFBE-4904FBEF3BF8}"/>
                </a:ext>
              </a:extLst>
            </p:cNvPr>
            <p:cNvSpPr/>
            <p:nvPr/>
          </p:nvSpPr>
          <p:spPr>
            <a:xfrm>
              <a:off x="4282292" y="3026111"/>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移動がスムーズな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41" name="角丸四角形 20">
              <a:extLst>
                <a:ext uri="{FF2B5EF4-FFF2-40B4-BE49-F238E27FC236}">
                  <a16:creationId xmlns:a16="http://schemas.microsoft.com/office/drawing/2014/main" id="{AA210153-C9A1-4554-89E6-20731EAF9C8A}"/>
                </a:ext>
              </a:extLst>
            </p:cNvPr>
            <p:cNvSpPr/>
            <p:nvPr/>
          </p:nvSpPr>
          <p:spPr>
            <a:xfrm>
              <a:off x="1230454" y="3501207"/>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　インバウンド</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・観光の再生</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42" name="角丸四角形 32">
              <a:extLst>
                <a:ext uri="{FF2B5EF4-FFF2-40B4-BE49-F238E27FC236}">
                  <a16:creationId xmlns:a16="http://schemas.microsoft.com/office/drawing/2014/main" id="{A43651EA-2BA1-42F6-97FC-D2738E3A9D32}"/>
                </a:ext>
              </a:extLst>
            </p:cNvPr>
            <p:cNvSpPr/>
            <p:nvPr/>
          </p:nvSpPr>
          <p:spPr>
            <a:xfrm>
              <a:off x="2250105" y="3503094"/>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　大阪ものづくり</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en-US" altLang="ja-JP" sz="900" b="1" dirty="0">
                  <a:solidFill>
                    <a:prstClr val="black"/>
                  </a:solidFill>
                  <a:latin typeface="メイリオ" panose="020B0604030504040204" pitchFamily="50" charset="-128"/>
                  <a:ea typeface="メイリオ" panose="020B0604030504040204" pitchFamily="50" charset="-128"/>
                </a:rPr>
                <a:t>2.0</a:t>
              </a:r>
            </a:p>
          </p:txBody>
        </p:sp>
        <p:sp>
          <p:nvSpPr>
            <p:cNvPr id="45" name="角丸四角形 30">
              <a:extLst>
                <a:ext uri="{FF2B5EF4-FFF2-40B4-BE49-F238E27FC236}">
                  <a16:creationId xmlns:a16="http://schemas.microsoft.com/office/drawing/2014/main" id="{786A2B00-C4B9-45A8-907A-C95F8178B14F}"/>
                </a:ext>
              </a:extLst>
            </p:cNvPr>
            <p:cNvSpPr/>
            <p:nvPr/>
          </p:nvSpPr>
          <p:spPr>
            <a:xfrm>
              <a:off x="4282292" y="3511016"/>
              <a:ext cx="972000" cy="393284"/>
            </a:xfrm>
            <a:prstGeom prst="roundRect">
              <a:avLst>
                <a:gd name="adj" fmla="val 0"/>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データ利活用</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46" name="角丸四角形 30">
              <a:extLst>
                <a:ext uri="{FF2B5EF4-FFF2-40B4-BE49-F238E27FC236}">
                  <a16:creationId xmlns:a16="http://schemas.microsoft.com/office/drawing/2014/main" id="{36A837E8-753E-4545-A4FB-07849EADD85C}"/>
                </a:ext>
              </a:extLst>
            </p:cNvPr>
            <p:cNvSpPr/>
            <p:nvPr/>
          </p:nvSpPr>
          <p:spPr>
            <a:xfrm>
              <a:off x="3266792" y="3505150"/>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　安全・安心な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grpSp>
          <p:nvGrpSpPr>
            <p:cNvPr id="51" name="グループ化 50">
              <a:extLst>
                <a:ext uri="{FF2B5EF4-FFF2-40B4-BE49-F238E27FC236}">
                  <a16:creationId xmlns:a16="http://schemas.microsoft.com/office/drawing/2014/main" id="{952013A7-C684-699A-878D-586F115734F1}"/>
                </a:ext>
              </a:extLst>
            </p:cNvPr>
            <p:cNvGrpSpPr/>
            <p:nvPr/>
          </p:nvGrpSpPr>
          <p:grpSpPr>
            <a:xfrm>
              <a:off x="1211225" y="2894263"/>
              <a:ext cx="190102" cy="190102"/>
              <a:chOff x="586029" y="4976368"/>
              <a:chExt cx="253469" cy="253469"/>
            </a:xfrm>
          </p:grpSpPr>
          <p:sp>
            <p:nvSpPr>
              <p:cNvPr id="55" name="角丸四角形 54">
                <a:extLst>
                  <a:ext uri="{FF2B5EF4-FFF2-40B4-BE49-F238E27FC236}">
                    <a16:creationId xmlns:a16="http://schemas.microsoft.com/office/drawing/2014/main" id="{DF832E86-2B71-2314-B58B-953E6A90B387}"/>
                  </a:ext>
                </a:extLst>
              </p:cNvPr>
              <p:cNvSpPr/>
              <p:nvPr/>
            </p:nvSpPr>
            <p:spPr>
              <a:xfrm>
                <a:off x="586029" y="4976368"/>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56" name="図 55">
                <a:extLst>
                  <a:ext uri="{FF2B5EF4-FFF2-40B4-BE49-F238E27FC236}">
                    <a16:creationId xmlns:a16="http://schemas.microsoft.com/office/drawing/2014/main" id="{400BABF1-1115-9D42-546E-9F84940F162D}"/>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631249" y="5023028"/>
                <a:ext cx="163028" cy="163028"/>
              </a:xfrm>
              <a:prstGeom prst="rect">
                <a:avLst/>
              </a:prstGeom>
            </p:spPr>
          </p:pic>
        </p:grpSp>
        <p:grpSp>
          <p:nvGrpSpPr>
            <p:cNvPr id="57" name="グループ化 56">
              <a:extLst>
                <a:ext uri="{FF2B5EF4-FFF2-40B4-BE49-F238E27FC236}">
                  <a16:creationId xmlns:a16="http://schemas.microsoft.com/office/drawing/2014/main" id="{5910E58E-EC3B-2C60-679E-DC7305C9C847}"/>
                </a:ext>
              </a:extLst>
            </p:cNvPr>
            <p:cNvGrpSpPr/>
            <p:nvPr/>
          </p:nvGrpSpPr>
          <p:grpSpPr>
            <a:xfrm>
              <a:off x="2218461" y="2893089"/>
              <a:ext cx="190102" cy="190102"/>
              <a:chOff x="3278015" y="4239660"/>
              <a:chExt cx="253469" cy="253468"/>
            </a:xfrm>
          </p:grpSpPr>
          <p:sp>
            <p:nvSpPr>
              <p:cNvPr id="58" name="角丸四角形 57">
                <a:extLst>
                  <a:ext uri="{FF2B5EF4-FFF2-40B4-BE49-F238E27FC236}">
                    <a16:creationId xmlns:a16="http://schemas.microsoft.com/office/drawing/2014/main" id="{2C1C5271-6163-8F1E-1E49-10E9D5BADEA8}"/>
                  </a:ext>
                </a:extLst>
              </p:cNvPr>
              <p:cNvSpPr/>
              <p:nvPr/>
            </p:nvSpPr>
            <p:spPr>
              <a:xfrm>
                <a:off x="3278015" y="4239660"/>
                <a:ext cx="253469" cy="253468"/>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59" name="図 58">
                <a:extLst>
                  <a:ext uri="{FF2B5EF4-FFF2-40B4-BE49-F238E27FC236}">
                    <a16:creationId xmlns:a16="http://schemas.microsoft.com/office/drawing/2014/main" id="{D100067B-D528-E721-9DF8-8D52B1991318}"/>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3312467" y="4257233"/>
                <a:ext cx="208646" cy="208648"/>
              </a:xfrm>
              <a:prstGeom prst="rect">
                <a:avLst/>
              </a:prstGeom>
            </p:spPr>
          </p:pic>
        </p:grpSp>
        <p:grpSp>
          <p:nvGrpSpPr>
            <p:cNvPr id="60" name="グループ化 59">
              <a:extLst>
                <a:ext uri="{FF2B5EF4-FFF2-40B4-BE49-F238E27FC236}">
                  <a16:creationId xmlns:a16="http://schemas.microsoft.com/office/drawing/2014/main" id="{C11FDBBD-B3ED-6DC2-603B-DB8147E9D972}"/>
                </a:ext>
              </a:extLst>
            </p:cNvPr>
            <p:cNvGrpSpPr/>
            <p:nvPr/>
          </p:nvGrpSpPr>
          <p:grpSpPr>
            <a:xfrm>
              <a:off x="3244612" y="2893089"/>
              <a:ext cx="190102" cy="190102"/>
              <a:chOff x="5524646" y="4219606"/>
              <a:chExt cx="253469" cy="253469"/>
            </a:xfrm>
          </p:grpSpPr>
          <p:sp>
            <p:nvSpPr>
              <p:cNvPr id="61" name="角丸四角形 60">
                <a:extLst>
                  <a:ext uri="{FF2B5EF4-FFF2-40B4-BE49-F238E27FC236}">
                    <a16:creationId xmlns:a16="http://schemas.microsoft.com/office/drawing/2014/main" id="{A00F5F3D-D410-061D-3EB0-5FFCE1684061}"/>
                  </a:ext>
                </a:extLst>
              </p:cNvPr>
              <p:cNvSpPr/>
              <p:nvPr/>
            </p:nvSpPr>
            <p:spPr>
              <a:xfrm>
                <a:off x="5524646" y="4219606"/>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62" name="図 61">
                <a:extLst>
                  <a:ext uri="{FF2B5EF4-FFF2-40B4-BE49-F238E27FC236}">
                    <a16:creationId xmlns:a16="http://schemas.microsoft.com/office/drawing/2014/main" id="{683FD6F0-18CB-4F39-CC36-0F76F81F932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5556211" y="4237134"/>
                <a:ext cx="199205" cy="199205"/>
              </a:xfrm>
              <a:prstGeom prst="rect">
                <a:avLst/>
              </a:prstGeom>
            </p:spPr>
          </p:pic>
        </p:grpSp>
        <p:grpSp>
          <p:nvGrpSpPr>
            <p:cNvPr id="63" name="グループ化 62">
              <a:extLst>
                <a:ext uri="{FF2B5EF4-FFF2-40B4-BE49-F238E27FC236}">
                  <a16:creationId xmlns:a16="http://schemas.microsoft.com/office/drawing/2014/main" id="{885D5EEC-C84E-648B-3BAA-C2BA924C3783}"/>
                </a:ext>
              </a:extLst>
            </p:cNvPr>
            <p:cNvGrpSpPr/>
            <p:nvPr/>
          </p:nvGrpSpPr>
          <p:grpSpPr>
            <a:xfrm>
              <a:off x="4255637" y="2906668"/>
              <a:ext cx="190102" cy="190102"/>
              <a:chOff x="7680899" y="4913770"/>
              <a:chExt cx="253469" cy="253469"/>
            </a:xfrm>
          </p:grpSpPr>
          <p:sp>
            <p:nvSpPr>
              <p:cNvPr id="64" name="角丸四角形 63">
                <a:extLst>
                  <a:ext uri="{FF2B5EF4-FFF2-40B4-BE49-F238E27FC236}">
                    <a16:creationId xmlns:a16="http://schemas.microsoft.com/office/drawing/2014/main" id="{FD5ABF72-D697-4DB9-8247-0413DEBA81F6}"/>
                  </a:ext>
                </a:extLst>
              </p:cNvPr>
              <p:cNvSpPr/>
              <p:nvPr/>
            </p:nvSpPr>
            <p:spPr>
              <a:xfrm>
                <a:off x="7680899" y="4913770"/>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65" name="図 64">
                <a:extLst>
                  <a:ext uri="{FF2B5EF4-FFF2-40B4-BE49-F238E27FC236}">
                    <a16:creationId xmlns:a16="http://schemas.microsoft.com/office/drawing/2014/main" id="{01B94214-B7C2-AFC6-2295-DB90BC226FF0}"/>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7727356" y="4946521"/>
                <a:ext cx="181416" cy="181416"/>
              </a:xfrm>
              <a:prstGeom prst="rect">
                <a:avLst/>
              </a:prstGeom>
            </p:spPr>
          </p:pic>
        </p:grpSp>
        <p:grpSp>
          <p:nvGrpSpPr>
            <p:cNvPr id="66" name="グループ化 65">
              <a:extLst>
                <a:ext uri="{FF2B5EF4-FFF2-40B4-BE49-F238E27FC236}">
                  <a16:creationId xmlns:a16="http://schemas.microsoft.com/office/drawing/2014/main" id="{9DF668C6-C288-8CBC-4368-D0070273990C}"/>
                </a:ext>
              </a:extLst>
            </p:cNvPr>
            <p:cNvGrpSpPr/>
            <p:nvPr/>
          </p:nvGrpSpPr>
          <p:grpSpPr>
            <a:xfrm>
              <a:off x="1213524" y="3409313"/>
              <a:ext cx="190102" cy="190102"/>
              <a:chOff x="924303" y="6234792"/>
              <a:chExt cx="253469" cy="253470"/>
            </a:xfrm>
          </p:grpSpPr>
          <p:sp>
            <p:nvSpPr>
              <p:cNvPr id="67" name="角丸四角形 66">
                <a:extLst>
                  <a:ext uri="{FF2B5EF4-FFF2-40B4-BE49-F238E27FC236}">
                    <a16:creationId xmlns:a16="http://schemas.microsoft.com/office/drawing/2014/main" id="{692F6713-A2AC-C020-82C1-3D6AA5363FB4}"/>
                  </a:ext>
                </a:extLst>
              </p:cNvPr>
              <p:cNvSpPr/>
              <p:nvPr/>
            </p:nvSpPr>
            <p:spPr>
              <a:xfrm>
                <a:off x="924303" y="6234792"/>
                <a:ext cx="253469" cy="253470"/>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68" name="図 67">
                <a:extLst>
                  <a:ext uri="{FF2B5EF4-FFF2-40B4-BE49-F238E27FC236}">
                    <a16:creationId xmlns:a16="http://schemas.microsoft.com/office/drawing/2014/main" id="{94A087AE-3D6E-5874-4B9E-B56BFC9BF27D}"/>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959259" y="6266211"/>
                <a:ext cx="188185" cy="188184"/>
              </a:xfrm>
              <a:prstGeom prst="rect">
                <a:avLst/>
              </a:prstGeom>
            </p:spPr>
          </p:pic>
        </p:grpSp>
        <p:grpSp>
          <p:nvGrpSpPr>
            <p:cNvPr id="75" name="グループ化 74">
              <a:extLst>
                <a:ext uri="{FF2B5EF4-FFF2-40B4-BE49-F238E27FC236}">
                  <a16:creationId xmlns:a16="http://schemas.microsoft.com/office/drawing/2014/main" id="{0667878C-0B11-44A2-7480-0676FD007860}"/>
                </a:ext>
              </a:extLst>
            </p:cNvPr>
            <p:cNvGrpSpPr/>
            <p:nvPr/>
          </p:nvGrpSpPr>
          <p:grpSpPr>
            <a:xfrm>
              <a:off x="2245803" y="3400345"/>
              <a:ext cx="190102" cy="190102"/>
              <a:chOff x="3296771" y="6430038"/>
              <a:chExt cx="253469" cy="253469"/>
            </a:xfrm>
          </p:grpSpPr>
          <p:sp>
            <p:nvSpPr>
              <p:cNvPr id="76" name="角丸四角形 75">
                <a:extLst>
                  <a:ext uri="{FF2B5EF4-FFF2-40B4-BE49-F238E27FC236}">
                    <a16:creationId xmlns:a16="http://schemas.microsoft.com/office/drawing/2014/main" id="{28BF6FA5-4226-7906-0A77-123BD5DE1519}"/>
                  </a:ext>
                </a:extLst>
              </p:cNvPr>
              <p:cNvSpPr/>
              <p:nvPr/>
            </p:nvSpPr>
            <p:spPr>
              <a:xfrm>
                <a:off x="3296771" y="643003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77" name="図 76">
                <a:extLst>
                  <a:ext uri="{FF2B5EF4-FFF2-40B4-BE49-F238E27FC236}">
                    <a16:creationId xmlns:a16="http://schemas.microsoft.com/office/drawing/2014/main" id="{315B687C-E6DE-9EAF-6924-6E09D1FE1224}"/>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3355839" y="6475953"/>
                <a:ext cx="152806" cy="152806"/>
              </a:xfrm>
              <a:prstGeom prst="rect">
                <a:avLst/>
              </a:prstGeom>
            </p:spPr>
          </p:pic>
        </p:grpSp>
        <p:sp>
          <p:nvSpPr>
            <p:cNvPr id="80" name="テキスト ボックス 79"/>
            <p:cNvSpPr txBox="1"/>
            <p:nvPr/>
          </p:nvSpPr>
          <p:spPr>
            <a:xfrm>
              <a:off x="1978235" y="3725955"/>
              <a:ext cx="280058" cy="213585"/>
            </a:xfrm>
            <a:prstGeom prst="rect">
              <a:avLst/>
            </a:prstGeom>
            <a:noFill/>
          </p:spPr>
          <p:txBody>
            <a:bodyPr wrap="square" rtlCol="0">
              <a:spAutoFit/>
            </a:bodyPr>
            <a:lstStyle/>
            <a:p>
              <a:r>
                <a:rPr lang="en-US" altLang="ja-JP" sz="788" dirty="0"/>
                <a:t>※</a:t>
              </a:r>
              <a:endParaRPr lang="ja-JP" altLang="en-US" sz="788" dirty="0"/>
            </a:p>
          </p:txBody>
        </p:sp>
        <p:sp>
          <p:nvSpPr>
            <p:cNvPr id="81" name="テキスト ボックス 80"/>
            <p:cNvSpPr txBox="1"/>
            <p:nvPr/>
          </p:nvSpPr>
          <p:spPr>
            <a:xfrm>
              <a:off x="4012262" y="3239375"/>
              <a:ext cx="280058" cy="213585"/>
            </a:xfrm>
            <a:prstGeom prst="rect">
              <a:avLst/>
            </a:prstGeom>
            <a:noFill/>
          </p:spPr>
          <p:txBody>
            <a:bodyPr wrap="square" rtlCol="0">
              <a:spAutoFit/>
            </a:bodyPr>
            <a:lstStyle/>
            <a:p>
              <a:r>
                <a:rPr lang="en-US" altLang="ja-JP" sz="788" dirty="0"/>
                <a:t>※</a:t>
              </a:r>
              <a:endParaRPr lang="ja-JP" altLang="en-US" sz="788" dirty="0"/>
            </a:p>
          </p:txBody>
        </p:sp>
        <p:sp>
          <p:nvSpPr>
            <p:cNvPr id="83" name="テキスト ボックス 82"/>
            <p:cNvSpPr txBox="1"/>
            <p:nvPr/>
          </p:nvSpPr>
          <p:spPr>
            <a:xfrm>
              <a:off x="5028480" y="3239375"/>
              <a:ext cx="280058" cy="213585"/>
            </a:xfrm>
            <a:prstGeom prst="rect">
              <a:avLst/>
            </a:prstGeom>
            <a:noFill/>
          </p:spPr>
          <p:txBody>
            <a:bodyPr wrap="square" rtlCol="0">
              <a:spAutoFit/>
            </a:bodyPr>
            <a:lstStyle/>
            <a:p>
              <a:r>
                <a:rPr lang="en-US" altLang="ja-JP" sz="788" dirty="0"/>
                <a:t>※</a:t>
              </a:r>
              <a:endParaRPr lang="ja-JP" altLang="en-US" sz="788" dirty="0"/>
            </a:p>
          </p:txBody>
        </p:sp>
        <p:sp>
          <p:nvSpPr>
            <p:cNvPr id="85" name="テキスト ボックス 84"/>
            <p:cNvSpPr txBox="1"/>
            <p:nvPr/>
          </p:nvSpPr>
          <p:spPr>
            <a:xfrm>
              <a:off x="4313743" y="3943025"/>
              <a:ext cx="1116750" cy="121252"/>
            </a:xfrm>
            <a:prstGeom prst="rect">
              <a:avLst/>
            </a:prstGeom>
            <a:noFill/>
          </p:spPr>
          <p:txBody>
            <a:bodyPr wrap="square" lIns="0" tIns="0" rIns="0" bIns="0" rtlCol="0">
              <a:spAutoFit/>
            </a:bodyPr>
            <a:lstStyle/>
            <a:p>
              <a:r>
                <a:rPr lang="en-US" altLang="ja-JP" sz="788" dirty="0"/>
                <a:t>※ </a:t>
              </a:r>
              <a:r>
                <a:rPr lang="ja-JP" altLang="en-US" sz="788" dirty="0"/>
                <a:t>ワーキンググループ</a:t>
              </a:r>
            </a:p>
          </p:txBody>
        </p:sp>
      </p:grpSp>
      <p:grpSp>
        <p:nvGrpSpPr>
          <p:cNvPr id="72" name="グループ化 71">
            <a:extLst>
              <a:ext uri="{FF2B5EF4-FFF2-40B4-BE49-F238E27FC236}">
                <a16:creationId xmlns:a16="http://schemas.microsoft.com/office/drawing/2014/main" id="{119BBD54-EFF2-51A4-25C4-38F420B3549E}"/>
              </a:ext>
            </a:extLst>
          </p:cNvPr>
          <p:cNvGrpSpPr/>
          <p:nvPr/>
        </p:nvGrpSpPr>
        <p:grpSpPr>
          <a:xfrm>
            <a:off x="4343645" y="3558879"/>
            <a:ext cx="190102" cy="190102"/>
            <a:chOff x="7674754" y="6304797"/>
            <a:chExt cx="253469" cy="253469"/>
          </a:xfrm>
        </p:grpSpPr>
        <p:sp>
          <p:nvSpPr>
            <p:cNvPr id="73" name="角丸四角形 72">
              <a:extLst>
                <a:ext uri="{FF2B5EF4-FFF2-40B4-BE49-F238E27FC236}">
                  <a16:creationId xmlns:a16="http://schemas.microsoft.com/office/drawing/2014/main" id="{66D3408C-6E81-402C-AEA7-15A63B86C0E4}"/>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74" name="図 73">
              <a:extLst>
                <a:ext uri="{FF2B5EF4-FFF2-40B4-BE49-F238E27FC236}">
                  <a16:creationId xmlns:a16="http://schemas.microsoft.com/office/drawing/2014/main" id="{6DB696C5-D2A2-C801-F39C-CDE896AE846D}"/>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7709007" y="6320641"/>
              <a:ext cx="190821" cy="190821"/>
            </a:xfrm>
            <a:prstGeom prst="rect">
              <a:avLst/>
            </a:prstGeom>
          </p:spPr>
        </p:pic>
      </p:grpSp>
      <p:grpSp>
        <p:nvGrpSpPr>
          <p:cNvPr id="69" name="グループ化 68">
            <a:extLst>
              <a:ext uri="{FF2B5EF4-FFF2-40B4-BE49-F238E27FC236}">
                <a16:creationId xmlns:a16="http://schemas.microsoft.com/office/drawing/2014/main" id="{27FFD030-2DE2-821A-245E-513A1796FE63}"/>
              </a:ext>
            </a:extLst>
          </p:cNvPr>
          <p:cNvGrpSpPr/>
          <p:nvPr/>
        </p:nvGrpSpPr>
        <p:grpSpPr>
          <a:xfrm>
            <a:off x="3311324" y="3553933"/>
            <a:ext cx="190102" cy="190102"/>
            <a:chOff x="5448643" y="6302306"/>
            <a:chExt cx="253469" cy="253469"/>
          </a:xfrm>
        </p:grpSpPr>
        <p:sp>
          <p:nvSpPr>
            <p:cNvPr id="70" name="角丸四角形 69">
              <a:extLst>
                <a:ext uri="{FF2B5EF4-FFF2-40B4-BE49-F238E27FC236}">
                  <a16:creationId xmlns:a16="http://schemas.microsoft.com/office/drawing/2014/main" id="{3E69FDC9-335B-F75C-D6B9-691AE578D216}"/>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71" name="図 70">
              <a:extLst>
                <a:ext uri="{FF2B5EF4-FFF2-40B4-BE49-F238E27FC236}">
                  <a16:creationId xmlns:a16="http://schemas.microsoft.com/office/drawing/2014/main" id="{EDE9C4C7-8944-FE77-0679-9355B23B17EB}"/>
                </a:ext>
              </a:extLst>
            </p:cNvPr>
            <p:cNvPicPr>
              <a:picLocks noChangeAspect="1"/>
            </p:cNvPicPr>
            <p:nvPr/>
          </p:nvPicPr>
          <p:blipFill>
            <a:blip r:embed="rId10" cstate="screen">
              <a:biLevel thresh="25000"/>
              <a:extLst>
                <a:ext uri="{28A0092B-C50C-407E-A947-70E740481C1C}">
                  <a14:useLocalDpi xmlns:a14="http://schemas.microsoft.com/office/drawing/2010/main"/>
                </a:ext>
              </a:extLst>
            </a:blip>
            <a:stretch>
              <a:fillRect/>
            </a:stretch>
          </p:blipFill>
          <p:spPr>
            <a:xfrm>
              <a:off x="5486369" y="6344398"/>
              <a:ext cx="182475" cy="182475"/>
            </a:xfrm>
            <a:prstGeom prst="rect">
              <a:avLst/>
            </a:prstGeom>
          </p:spPr>
        </p:pic>
      </p:grpSp>
      <p:sp>
        <p:nvSpPr>
          <p:cNvPr id="82" name="テキスト ボックス 81">
            <a:extLst>
              <a:ext uri="{FF2B5EF4-FFF2-40B4-BE49-F238E27FC236}">
                <a16:creationId xmlns:a16="http://schemas.microsoft.com/office/drawing/2014/main" id="{AA06E65D-7891-2F4F-982E-67486385BB33}"/>
              </a:ext>
            </a:extLst>
          </p:cNvPr>
          <p:cNvSpPr txBox="1"/>
          <p:nvPr/>
        </p:nvSpPr>
        <p:spPr>
          <a:xfrm>
            <a:off x="5381823" y="5999220"/>
            <a:ext cx="3528963" cy="400110"/>
          </a:xfrm>
          <a:prstGeom prst="rect">
            <a:avLst/>
          </a:prstGeom>
          <a:noFill/>
          <a:ln w="3175">
            <a:noFill/>
          </a:ln>
        </p:spPr>
        <p:txBody>
          <a:bodyPr wrap="square" rtlCol="0">
            <a:spAutoFit/>
          </a:bodyPr>
          <a:lstStyle/>
          <a:p>
            <a:pPr>
              <a:lnSpc>
                <a:spcPts val="1200"/>
              </a:lnSpc>
              <a:defRPr/>
            </a:pPr>
            <a:r>
              <a:rPr lang="ja-JP" altLang="en-US" sz="1050" dirty="0">
                <a:solidFill>
                  <a:prstClr val="black"/>
                </a:solidFill>
                <a:latin typeface="Meiryo UI" panose="020B0604030504040204" pitchFamily="50" charset="-128"/>
                <a:ea typeface="Meiryo UI" panose="020B0604030504040204" pitchFamily="50" charset="-128"/>
              </a:rPr>
              <a:t>ウェブサイト情報での会員の取組み紹介など、大阪のスマートシティ推進に関する幅広い情報発信。</a:t>
            </a:r>
            <a:endParaRPr lang="en-US" altLang="ja-JP" sz="1050" dirty="0">
              <a:solidFill>
                <a:prstClr val="black"/>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369910" y="3005136"/>
            <a:ext cx="3745438" cy="1240026"/>
            <a:chOff x="5421396" y="3089074"/>
            <a:chExt cx="3745438" cy="1240026"/>
          </a:xfrm>
        </p:grpSpPr>
        <p:pic>
          <p:nvPicPr>
            <p:cNvPr id="90" name="図 89"/>
            <p:cNvPicPr>
              <a:picLocks noChangeAspect="1"/>
            </p:cNvPicPr>
            <p:nvPr/>
          </p:nvPicPr>
          <p:blipFill rotWithShape="1">
            <a:blip r:embed="rId11"/>
            <a:srcRect t="9879" r="3241"/>
            <a:stretch/>
          </p:blipFill>
          <p:spPr>
            <a:xfrm>
              <a:off x="7210324" y="3264811"/>
              <a:ext cx="1483356" cy="1052040"/>
            </a:xfrm>
            <a:prstGeom prst="rect">
              <a:avLst/>
            </a:prstGeom>
          </p:spPr>
        </p:pic>
        <p:grpSp>
          <p:nvGrpSpPr>
            <p:cNvPr id="2" name="グループ化 1"/>
            <p:cNvGrpSpPr/>
            <p:nvPr/>
          </p:nvGrpSpPr>
          <p:grpSpPr>
            <a:xfrm>
              <a:off x="5421396" y="3089074"/>
              <a:ext cx="1805517" cy="1240026"/>
              <a:chOff x="5421396" y="3089074"/>
              <a:chExt cx="1805517" cy="1240026"/>
            </a:xfrm>
          </p:grpSpPr>
          <p:pic>
            <p:nvPicPr>
              <p:cNvPr id="89" name="図 88"/>
              <p:cNvPicPr>
                <a:picLocks noChangeAspect="1"/>
              </p:cNvPicPr>
              <p:nvPr/>
            </p:nvPicPr>
            <p:blipFill rotWithShape="1">
              <a:blip r:embed="rId12"/>
              <a:srcRect t="3747"/>
              <a:stretch/>
            </p:blipFill>
            <p:spPr>
              <a:xfrm>
                <a:off x="5523586" y="3268636"/>
                <a:ext cx="1446489" cy="1060464"/>
              </a:xfrm>
              <a:prstGeom prst="rect">
                <a:avLst/>
              </a:prstGeom>
            </p:spPr>
          </p:pic>
          <p:sp>
            <p:nvSpPr>
              <p:cNvPr id="91" name="テキスト ボックス 90">
                <a:extLst>
                  <a:ext uri="{FF2B5EF4-FFF2-40B4-BE49-F238E27FC236}">
                    <a16:creationId xmlns:a16="http://schemas.microsoft.com/office/drawing/2014/main" id="{C377B73C-CC12-4D04-B739-2D87D1E85FF3}"/>
                  </a:ext>
                </a:extLst>
              </p:cNvPr>
              <p:cNvSpPr txBox="1"/>
              <p:nvPr/>
            </p:nvSpPr>
            <p:spPr>
              <a:xfrm>
                <a:off x="5421396" y="3089074"/>
                <a:ext cx="1805517" cy="215444"/>
              </a:xfrm>
              <a:prstGeom prst="rect">
                <a:avLst/>
              </a:prstGeom>
              <a:noFill/>
            </p:spPr>
            <p:txBody>
              <a:bodyPr wrap="square">
                <a:spAutoFit/>
              </a:bodyPr>
              <a:lstStyle/>
              <a:p>
                <a:pPr marL="128585" indent="-128585" defTabSz="278599">
                  <a:buFont typeface="Wingdings" panose="05000000000000000000" pitchFamily="2" charset="2"/>
                  <a:buChar char="Ø"/>
                  <a:defRPr/>
                </a:pPr>
                <a:r>
                  <a:rPr lang="en-US" altLang="ja-JP" sz="800" dirty="0">
                    <a:solidFill>
                      <a:prstClr val="black"/>
                    </a:solidFill>
                    <a:latin typeface="メイリオ" panose="020B0604030504040204" pitchFamily="50" charset="-128"/>
                    <a:ea typeface="メイリオ" panose="020B0604030504040204" pitchFamily="50" charset="-128"/>
                  </a:rPr>
                  <a:t>Smart City Osaka Pitch</a:t>
                </a:r>
              </a:p>
            </p:txBody>
          </p:sp>
        </p:grpSp>
        <p:sp>
          <p:nvSpPr>
            <p:cNvPr id="92" name="テキスト ボックス 91">
              <a:extLst>
                <a:ext uri="{FF2B5EF4-FFF2-40B4-BE49-F238E27FC236}">
                  <a16:creationId xmlns:a16="http://schemas.microsoft.com/office/drawing/2014/main" id="{C377B73C-CC12-4D04-B739-2D87D1E85FF3}"/>
                </a:ext>
              </a:extLst>
            </p:cNvPr>
            <p:cNvSpPr txBox="1"/>
            <p:nvPr/>
          </p:nvSpPr>
          <p:spPr>
            <a:xfrm>
              <a:off x="7090483" y="3094009"/>
              <a:ext cx="2076351" cy="215444"/>
            </a:xfrm>
            <a:prstGeom prst="rect">
              <a:avLst/>
            </a:prstGeom>
            <a:noFill/>
          </p:spPr>
          <p:txBody>
            <a:bodyPr wrap="square">
              <a:spAutoFit/>
            </a:bodyPr>
            <a:lstStyle/>
            <a:p>
              <a:pPr marL="128585" indent="-128585" defTabSz="278599">
                <a:buFont typeface="Wingdings" panose="05000000000000000000" pitchFamily="2" charset="2"/>
                <a:buChar char="Ø"/>
                <a:defRPr/>
              </a:pPr>
              <a:r>
                <a:rPr lang="ja-JP" altLang="en-US" sz="800" dirty="0">
                  <a:solidFill>
                    <a:prstClr val="black"/>
                  </a:solidFill>
                  <a:latin typeface="メイリオ" panose="020B0604030504040204" pitchFamily="50" charset="-128"/>
                  <a:ea typeface="メイリオ" panose="020B0604030504040204" pitchFamily="50" charset="-128"/>
                </a:rPr>
                <a:t>自治体職員向け</a:t>
              </a:r>
              <a:r>
                <a:rPr lang="en-US" altLang="ja-JP" sz="800" dirty="0">
                  <a:solidFill>
                    <a:prstClr val="black"/>
                  </a:solidFill>
                  <a:latin typeface="メイリオ" panose="020B0604030504040204" pitchFamily="50" charset="-128"/>
                  <a:ea typeface="メイリオ" panose="020B0604030504040204" pitchFamily="50" charset="-128"/>
                </a:rPr>
                <a:t>LINE</a:t>
              </a:r>
              <a:r>
                <a:rPr lang="ja-JP" altLang="en-US" sz="800" dirty="0">
                  <a:solidFill>
                    <a:prstClr val="black"/>
                  </a:solidFill>
                  <a:latin typeface="メイリオ" panose="020B0604030504040204" pitchFamily="50" charset="-128"/>
                  <a:ea typeface="メイリオ" panose="020B0604030504040204" pitchFamily="50" charset="-128"/>
                </a:rPr>
                <a:t>勉強会</a:t>
              </a:r>
            </a:p>
          </p:txBody>
        </p:sp>
      </p:grpSp>
      <p:grpSp>
        <p:nvGrpSpPr>
          <p:cNvPr id="7" name="グループ化 6"/>
          <p:cNvGrpSpPr/>
          <p:nvPr/>
        </p:nvGrpSpPr>
        <p:grpSpPr>
          <a:xfrm>
            <a:off x="5369910" y="4383686"/>
            <a:ext cx="3715610" cy="1205556"/>
            <a:chOff x="5369910" y="4404266"/>
            <a:chExt cx="3715610" cy="1205556"/>
          </a:xfrm>
        </p:grpSpPr>
        <p:sp>
          <p:nvSpPr>
            <p:cNvPr id="93" name="テキスト ボックス 92">
              <a:extLst>
                <a:ext uri="{FF2B5EF4-FFF2-40B4-BE49-F238E27FC236}">
                  <a16:creationId xmlns:a16="http://schemas.microsoft.com/office/drawing/2014/main" id="{C377B73C-CC12-4D04-B739-2D87D1E85FF3}"/>
                </a:ext>
              </a:extLst>
            </p:cNvPr>
            <p:cNvSpPr txBox="1"/>
            <p:nvPr/>
          </p:nvSpPr>
          <p:spPr>
            <a:xfrm>
              <a:off x="5369910" y="4404266"/>
              <a:ext cx="2128045" cy="215444"/>
            </a:xfrm>
            <a:prstGeom prst="rect">
              <a:avLst/>
            </a:prstGeom>
            <a:noFill/>
          </p:spPr>
          <p:txBody>
            <a:bodyPr wrap="square">
              <a:spAutoFit/>
            </a:bodyPr>
            <a:lstStyle/>
            <a:p>
              <a:pPr marL="128585" indent="-128585" defTabSz="278599">
                <a:buFont typeface="Wingdings" panose="05000000000000000000" pitchFamily="2" charset="2"/>
                <a:buChar char="Ø"/>
                <a:defRPr/>
              </a:pPr>
              <a:r>
                <a:rPr lang="ja-JP" altLang="en-US" sz="800" dirty="0">
                  <a:solidFill>
                    <a:prstClr val="black"/>
                  </a:solidFill>
                  <a:latin typeface="メイリオ" panose="020B0604030504040204" pitchFamily="50" charset="-128"/>
                  <a:ea typeface="メイリオ" panose="020B0604030504040204" pitchFamily="50" charset="-128"/>
                </a:rPr>
                <a:t>データ利活用ワークショップ</a:t>
              </a:r>
              <a:endParaRPr lang="en-US" altLang="ja-JP" sz="800" dirty="0">
                <a:solidFill>
                  <a:prstClr val="black"/>
                </a:solidFill>
                <a:latin typeface="メイリオ" panose="020B0604030504040204" pitchFamily="50" charset="-128"/>
                <a:ea typeface="メイリオ" panose="020B0604030504040204" pitchFamily="50" charset="-128"/>
              </a:endParaRPr>
            </a:p>
          </p:txBody>
        </p:sp>
        <p:pic>
          <p:nvPicPr>
            <p:cNvPr id="94" name="図 93"/>
            <p:cNvPicPr>
              <a:picLocks noChangeAspect="1"/>
            </p:cNvPicPr>
            <p:nvPr/>
          </p:nvPicPr>
          <p:blipFill rotWithShape="1">
            <a:blip r:embed="rId13"/>
            <a:srcRect t="6819" r="586"/>
            <a:stretch/>
          </p:blipFill>
          <p:spPr>
            <a:xfrm>
              <a:off x="5472100" y="4589549"/>
              <a:ext cx="1451369" cy="1020273"/>
            </a:xfrm>
            <a:prstGeom prst="rect">
              <a:avLst/>
            </a:prstGeom>
          </p:spPr>
        </p:pic>
        <p:sp>
          <p:nvSpPr>
            <p:cNvPr id="95" name="テキスト ボックス 94">
              <a:extLst>
                <a:ext uri="{FF2B5EF4-FFF2-40B4-BE49-F238E27FC236}">
                  <a16:creationId xmlns:a16="http://schemas.microsoft.com/office/drawing/2014/main" id="{C377B73C-CC12-4D04-B739-2D87D1E85FF3}"/>
                </a:ext>
              </a:extLst>
            </p:cNvPr>
            <p:cNvSpPr txBox="1"/>
            <p:nvPr/>
          </p:nvSpPr>
          <p:spPr>
            <a:xfrm>
              <a:off x="7036063" y="4404266"/>
              <a:ext cx="2049457" cy="215444"/>
            </a:xfrm>
            <a:prstGeom prst="rect">
              <a:avLst/>
            </a:prstGeom>
            <a:noFill/>
          </p:spPr>
          <p:txBody>
            <a:bodyPr wrap="square">
              <a:spAutoFit/>
            </a:bodyPr>
            <a:lstStyle/>
            <a:p>
              <a:pPr marL="128585" indent="-128585" defTabSz="278599">
                <a:buFont typeface="Wingdings" panose="05000000000000000000" pitchFamily="2" charset="2"/>
                <a:buChar char="Ø"/>
                <a:defRPr/>
              </a:pPr>
              <a:r>
                <a:rPr lang="en-US" altLang="ja-JP" sz="800" dirty="0">
                  <a:solidFill>
                    <a:prstClr val="black"/>
                  </a:solidFill>
                  <a:latin typeface="メイリオ" panose="020B0604030504040204" pitchFamily="50" charset="-128"/>
                  <a:ea typeface="メイリオ" panose="020B0604030504040204" pitchFamily="50" charset="-128"/>
                </a:rPr>
                <a:t>OSAKA Smart City Meet-up</a:t>
              </a:r>
              <a:r>
                <a:rPr lang="ja-JP" altLang="en-US" sz="800" dirty="0">
                  <a:solidFill>
                    <a:prstClr val="black"/>
                  </a:solidFill>
                  <a:latin typeface="メイリオ" panose="020B0604030504040204" pitchFamily="50" charset="-128"/>
                  <a:ea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rPr>
                <a:t>2022</a:t>
              </a:r>
            </a:p>
          </p:txBody>
        </p:sp>
      </p:grpSp>
      <p:pic>
        <p:nvPicPr>
          <p:cNvPr id="97" name="図 96"/>
          <p:cNvPicPr>
            <a:picLocks noChangeAspect="1"/>
          </p:cNvPicPr>
          <p:nvPr/>
        </p:nvPicPr>
        <p:blipFill rotWithShape="1">
          <a:blip r:embed="rId14"/>
          <a:srcRect t="10306" r="2746"/>
          <a:stretch/>
        </p:blipFill>
        <p:spPr>
          <a:xfrm>
            <a:off x="7163277" y="4575747"/>
            <a:ext cx="1483356" cy="1013495"/>
          </a:xfrm>
          <a:prstGeom prst="rect">
            <a:avLst/>
          </a:prstGeom>
        </p:spPr>
      </p:pic>
      <p:sp>
        <p:nvSpPr>
          <p:cNvPr id="87" name="テキスト ボックス 86">
            <a:extLst>
              <a:ext uri="{FF2B5EF4-FFF2-40B4-BE49-F238E27FC236}">
                <a16:creationId xmlns:a16="http://schemas.microsoft.com/office/drawing/2014/main" id="{C377B73C-CC12-4D04-B739-2D87D1E85FF3}"/>
              </a:ext>
            </a:extLst>
          </p:cNvPr>
          <p:cNvSpPr txBox="1"/>
          <p:nvPr/>
        </p:nvSpPr>
        <p:spPr>
          <a:xfrm>
            <a:off x="296500" y="4233593"/>
            <a:ext cx="1748447" cy="2431435"/>
          </a:xfrm>
          <a:prstGeom prst="rect">
            <a:avLst/>
          </a:prstGeom>
          <a:noFill/>
        </p:spPr>
        <p:txBody>
          <a:bodyPr wrap="square">
            <a:spAutoFit/>
          </a:bodyPr>
          <a:lstStyle/>
          <a:p>
            <a:pPr marL="128585" indent="-128585" defTabSz="278599">
              <a:buFont typeface="Wingdings" panose="05000000000000000000" pitchFamily="2" charset="2"/>
              <a:buChar char="Ø"/>
              <a:defRPr/>
            </a:pPr>
            <a:r>
              <a:rPr lang="ja-JP" altLang="en-US" sz="900" dirty="0">
                <a:solidFill>
                  <a:prstClr val="black"/>
                </a:solidFill>
                <a:latin typeface="メイリオ" panose="020B0604030504040204" pitchFamily="50" charset="-128"/>
                <a:ea typeface="メイリオ" panose="020B0604030504040204" pitchFamily="50" charset="-128"/>
              </a:rPr>
              <a:t>「スマートヘルスシティ」「高齢者にやさしいまちづくり」など</a:t>
            </a:r>
            <a:r>
              <a:rPr lang="en-US" altLang="ja-JP" sz="900" dirty="0">
                <a:solidFill>
                  <a:prstClr val="black"/>
                </a:solidFill>
                <a:latin typeface="メイリオ" panose="020B0604030504040204" pitchFamily="50" charset="-128"/>
                <a:ea typeface="メイリオ" panose="020B0604030504040204" pitchFamily="50" charset="-128"/>
              </a:rPr>
              <a:t>8</a:t>
            </a:r>
            <a:r>
              <a:rPr lang="ja-JP" altLang="en-US" sz="900" dirty="0">
                <a:solidFill>
                  <a:prstClr val="black"/>
                </a:solidFill>
                <a:latin typeface="メイリオ" panose="020B0604030504040204" pitchFamily="50" charset="-128"/>
                <a:ea typeface="メイリオ" panose="020B0604030504040204" pitchFamily="50" charset="-128"/>
              </a:rPr>
              <a:t>分野、</a:t>
            </a:r>
            <a:r>
              <a:rPr lang="en-US" altLang="ja-JP" sz="900" dirty="0">
                <a:solidFill>
                  <a:prstClr val="black"/>
                </a:solidFill>
                <a:latin typeface="メイリオ" panose="020B0604030504040204" pitchFamily="50" charset="-128"/>
                <a:ea typeface="メイリオ" panose="020B0604030504040204" pitchFamily="50" charset="-128"/>
              </a:rPr>
              <a:t>16</a:t>
            </a:r>
            <a:r>
              <a:rPr lang="ja-JP" altLang="en-US" sz="900" dirty="0">
                <a:solidFill>
                  <a:prstClr val="black"/>
                </a:solidFill>
                <a:latin typeface="メイリオ" panose="020B0604030504040204" pitchFamily="50" charset="-128"/>
                <a:ea typeface="メイリオ" panose="020B0604030504040204" pitchFamily="50" charset="-128"/>
              </a:rPr>
              <a:t>市町で</a:t>
            </a:r>
            <a:r>
              <a:rPr lang="en-US" altLang="ja-JP" sz="900" dirty="0">
                <a:solidFill>
                  <a:prstClr val="black"/>
                </a:solidFill>
                <a:latin typeface="メイリオ" panose="020B0604030504040204" pitchFamily="50" charset="-128"/>
                <a:ea typeface="メイリオ" panose="020B0604030504040204" pitchFamily="50" charset="-128"/>
              </a:rPr>
              <a:t>22</a:t>
            </a:r>
            <a:r>
              <a:rPr lang="ja-JP" altLang="en-US" sz="900" dirty="0">
                <a:solidFill>
                  <a:prstClr val="black"/>
                </a:solidFill>
                <a:latin typeface="メイリオ" panose="020B0604030504040204" pitchFamily="50" charset="-128"/>
                <a:ea typeface="メイリオ" panose="020B0604030504040204" pitchFamily="50" charset="-128"/>
              </a:rPr>
              <a:t>プロジェクトを推進中。</a:t>
            </a:r>
            <a:endParaRPr lang="en-US" altLang="ja-JP" sz="900" dirty="0">
              <a:solidFill>
                <a:prstClr val="black"/>
              </a:solidFill>
              <a:latin typeface="メイリオ" panose="020B0604030504040204" pitchFamily="50" charset="-128"/>
              <a:ea typeface="メイリオ" panose="020B0604030504040204" pitchFamily="50" charset="-128"/>
            </a:endParaRPr>
          </a:p>
          <a:p>
            <a:pPr defTabSz="278599">
              <a:defRPr/>
            </a:pPr>
            <a:endParaRPr lang="en-US" altLang="ja-JP" sz="675" dirty="0">
              <a:solidFill>
                <a:prstClr val="black"/>
              </a:solidFill>
              <a:latin typeface="メイリオ" panose="020B0604030504040204" pitchFamily="50" charset="-128"/>
              <a:ea typeface="メイリオ" panose="020B0604030504040204" pitchFamily="50" charset="-128"/>
            </a:endParaRPr>
          </a:p>
          <a:p>
            <a:pPr marL="128585" indent="-128585" defTabSz="278599">
              <a:spcBef>
                <a:spcPts val="450"/>
              </a:spcBef>
              <a:buFont typeface="Wingdings" panose="05000000000000000000" pitchFamily="2" charset="2"/>
              <a:buChar char="Ø"/>
              <a:defRPr/>
            </a:pPr>
            <a:r>
              <a:rPr lang="ja-JP" altLang="en-US" sz="900" dirty="0">
                <a:solidFill>
                  <a:prstClr val="black"/>
                </a:solidFill>
                <a:latin typeface="メイリオ" panose="020B0604030504040204" pitchFamily="50" charset="-128"/>
                <a:ea typeface="メイリオ" panose="020B0604030504040204" pitchFamily="50" charset="-128"/>
              </a:rPr>
              <a:t>大企業とスタートアップ・ベンチャー企業等の連携によるプロジェクトを展開。</a:t>
            </a:r>
            <a:endParaRPr lang="en-US" altLang="ja-JP" sz="900" dirty="0">
              <a:solidFill>
                <a:prstClr val="black"/>
              </a:solidFill>
              <a:latin typeface="メイリオ" panose="020B0604030504040204" pitchFamily="50" charset="-128"/>
              <a:ea typeface="メイリオ" panose="020B0604030504040204" pitchFamily="50" charset="-128"/>
            </a:endParaRPr>
          </a:p>
          <a:p>
            <a:pPr marL="128585" indent="-128585" defTabSz="278599">
              <a:spcBef>
                <a:spcPts val="450"/>
              </a:spcBef>
              <a:buFont typeface="Wingdings" panose="05000000000000000000" pitchFamily="2" charset="2"/>
              <a:buChar char="Ø"/>
              <a:defRPr/>
            </a:pPr>
            <a:endParaRPr lang="en-US" altLang="ja-JP" sz="675" dirty="0">
              <a:solidFill>
                <a:prstClr val="black"/>
              </a:solidFill>
              <a:latin typeface="メイリオ" panose="020B0604030504040204" pitchFamily="50" charset="-128"/>
              <a:ea typeface="メイリオ" panose="020B0604030504040204" pitchFamily="50" charset="-128"/>
            </a:endParaRPr>
          </a:p>
          <a:p>
            <a:pPr marL="128585" indent="-128585" defTabSz="278599">
              <a:spcBef>
                <a:spcPts val="450"/>
              </a:spcBef>
              <a:buFont typeface="Wingdings" panose="05000000000000000000" pitchFamily="2" charset="2"/>
              <a:buChar char="Ø"/>
              <a:defRPr/>
            </a:pPr>
            <a:r>
              <a:rPr lang="ja-JP" altLang="en-US" sz="900" dirty="0">
                <a:solidFill>
                  <a:prstClr val="black"/>
                </a:solidFill>
                <a:latin typeface="メイリオ" panose="020B0604030504040204" pitchFamily="50" charset="-128"/>
                <a:ea typeface="メイリオ" panose="020B0604030504040204" pitchFamily="50" charset="-128"/>
              </a:rPr>
              <a:t>複数の市町村が参加するワーキンググループを開催し、課題の見える化を行うとともに、個別サービスの有用性や先行事例の研究をし、実証・実装に向け検討中。</a:t>
            </a:r>
            <a:endParaRPr lang="en-US" altLang="ja-JP" sz="900" dirty="0">
              <a:solidFill>
                <a:prstClr val="black"/>
              </a:solidFill>
              <a:latin typeface="メイリオ" panose="020B0604030504040204" pitchFamily="50" charset="-128"/>
              <a:ea typeface="メイリオ" panose="020B0604030504040204" pitchFamily="50" charset="-128"/>
            </a:endParaRPr>
          </a:p>
        </p:txBody>
      </p:sp>
      <p:pic>
        <p:nvPicPr>
          <p:cNvPr id="79" name="図 78">
            <a:extLst>
              <a:ext uri="{FF2B5EF4-FFF2-40B4-BE49-F238E27FC236}">
                <a16:creationId xmlns:a16="http://schemas.microsoft.com/office/drawing/2014/main" id="{8D6ED52E-9765-4987-96FD-604F1AB8541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21858" y="4235610"/>
            <a:ext cx="3112283" cy="2308568"/>
          </a:xfrm>
          <a:prstGeom prst="rect">
            <a:avLst/>
          </a:prstGeom>
        </p:spPr>
      </p:pic>
    </p:spTree>
    <p:extLst>
      <p:ext uri="{BB962C8B-B14F-4D97-AF65-F5344CB8AC3E}">
        <p14:creationId xmlns:p14="http://schemas.microsoft.com/office/powerpoint/2010/main" val="4176736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3068" y="413667"/>
            <a:ext cx="8887636" cy="6350103"/>
          </a:xfrm>
          <a:prstGeom prst="roundRect">
            <a:avLst>
              <a:gd name="adj" fmla="val 4915"/>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◆公共施設における民間活力の導入（府営公園の</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型指定管理等）</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公園課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四角形: 角を丸くする 6">
            <a:extLst>
              <a:ext uri="{FF2B5EF4-FFF2-40B4-BE49-F238E27FC236}">
                <a16:creationId xmlns:a16="http://schemas.microsoft.com/office/drawing/2014/main" id="{C2C7503B-6D59-424D-8221-ABCB4B6F279D}"/>
              </a:ext>
            </a:extLst>
          </p:cNvPr>
          <p:cNvSpPr/>
          <p:nvPr/>
        </p:nvSpPr>
        <p:spPr>
          <a:xfrm>
            <a:off x="83296" y="950589"/>
            <a:ext cx="5202438" cy="26161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US" altLang="ja-JP" sz="1400" b="1" dirty="0">
                <a:solidFill>
                  <a:schemeClr val="tx1"/>
                </a:solidFill>
                <a:latin typeface="メイリオ" panose="020B0604030504040204" pitchFamily="50" charset="-128"/>
                <a:ea typeface="メイリオ" panose="020B0604030504040204" pitchFamily="50" charset="-128"/>
              </a:rPr>
              <a:t>《PMO</a:t>
            </a:r>
            <a:r>
              <a:rPr lang="ja-JP" altLang="en-US" sz="1400" b="1" dirty="0">
                <a:solidFill>
                  <a:schemeClr val="tx1"/>
                </a:solidFill>
                <a:latin typeface="メイリオ" panose="020B0604030504040204" pitchFamily="50" charset="-128"/>
                <a:ea typeface="メイリオ" panose="020B0604030504040204" pitchFamily="50" charset="-128"/>
              </a:rPr>
              <a:t>型指定管理（施設整備を伴う指定管理者制度）</a:t>
            </a:r>
            <a:r>
              <a:rPr lang="en-US" altLang="ja-JP" sz="1400" b="1" dirty="0">
                <a:solidFill>
                  <a:schemeClr val="tx1"/>
                </a:solidFill>
                <a:latin typeface="メイリオ" panose="020B0604030504040204" pitchFamily="50" charset="-128"/>
                <a:ea typeface="メイリオ" panose="020B0604030504040204" pitchFamily="50" charset="-128"/>
              </a:rPr>
              <a:t>》</a:t>
            </a:r>
            <a:endParaRPr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6">
            <a:extLst>
              <a:ext uri="{FF2B5EF4-FFF2-40B4-BE49-F238E27FC236}">
                <a16:creationId xmlns:a16="http://schemas.microsoft.com/office/drawing/2014/main" id="{C2C7503B-6D59-424D-8221-ABCB4B6F279D}"/>
              </a:ext>
            </a:extLst>
          </p:cNvPr>
          <p:cNvSpPr/>
          <p:nvPr/>
        </p:nvSpPr>
        <p:spPr>
          <a:xfrm>
            <a:off x="3221850" y="2016262"/>
            <a:ext cx="5147720" cy="287614"/>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r>
              <a:rPr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rPr>
              <a:t>R3</a:t>
            </a:r>
            <a:r>
              <a:rPr lang="ja-JP" altLang="en-US" sz="1050" dirty="0">
                <a:solidFill>
                  <a:schemeClr val="tx1"/>
                </a:solidFill>
                <a:latin typeface="メイリオ" panose="020B0604030504040204" pitchFamily="50" charset="-128"/>
                <a:ea typeface="メイリオ" panose="020B0604030504040204" pitchFamily="50" charset="-128"/>
              </a:rPr>
              <a:t>年度に公募、</a:t>
            </a:r>
            <a:r>
              <a:rPr lang="en-US" altLang="ja-JP" sz="1050" dirty="0">
                <a:solidFill>
                  <a:schemeClr val="tx1"/>
                </a:solidFill>
                <a:latin typeface="メイリオ" panose="020B0604030504040204" pitchFamily="50" charset="-128"/>
                <a:ea typeface="メイリオ" panose="020B0604030504040204" pitchFamily="50" charset="-128"/>
              </a:rPr>
              <a:t>R5</a:t>
            </a:r>
            <a:r>
              <a:rPr lang="ja-JP" altLang="en-US" sz="1050" dirty="0" smtClean="0">
                <a:solidFill>
                  <a:schemeClr val="tx1"/>
                </a:solidFill>
                <a:latin typeface="メイリオ" panose="020B0604030504040204" pitchFamily="50" charset="-128"/>
                <a:ea typeface="メイリオ" panose="020B0604030504040204" pitchFamily="50" charset="-128"/>
              </a:rPr>
              <a:t>年度から指定</a:t>
            </a:r>
            <a:r>
              <a:rPr lang="ja-JP" altLang="en-US" sz="1050" dirty="0">
                <a:solidFill>
                  <a:schemeClr val="tx1"/>
                </a:solidFill>
                <a:latin typeface="メイリオ" panose="020B0604030504040204" pitchFamily="50" charset="-128"/>
                <a:ea typeface="メイリオ" panose="020B0604030504040204" pitchFamily="50" charset="-128"/>
              </a:rPr>
              <a:t>管理者による事業開始予定（指定期間</a:t>
            </a:r>
            <a:r>
              <a:rPr lang="en-US" altLang="ja-JP" sz="1050" dirty="0">
                <a:solidFill>
                  <a:schemeClr val="tx1"/>
                </a:solidFill>
                <a:latin typeface="メイリオ" panose="020B0604030504040204" pitchFamily="50" charset="-128"/>
                <a:ea typeface="メイリオ" panose="020B0604030504040204" pitchFamily="50" charset="-128"/>
              </a:rPr>
              <a:t>20</a:t>
            </a:r>
            <a:r>
              <a:rPr lang="ja-JP" altLang="en-US" sz="1050" dirty="0">
                <a:solidFill>
                  <a:schemeClr val="tx1"/>
                </a:solidFill>
                <a:latin typeface="メイリオ" panose="020B0604030504040204" pitchFamily="50" charset="-128"/>
                <a:ea typeface="メイリオ" panose="020B0604030504040204" pitchFamily="50" charset="-128"/>
              </a:rPr>
              <a:t>年））</a:t>
            </a:r>
            <a:endParaRPr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8F87F21C-410C-4980-A5A4-83897D26E628}"/>
              </a:ext>
            </a:extLst>
          </p:cNvPr>
          <p:cNvSpPr txBox="1"/>
          <p:nvPr/>
        </p:nvSpPr>
        <p:spPr>
          <a:xfrm>
            <a:off x="572494" y="1223755"/>
            <a:ext cx="8319986" cy="8252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・公園</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の維持管理だけでなく、施設整備（ハード事業）からイベント企画・立案 （ソフト事業）に至るまでを指定管理者が</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一体</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的</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に行うことにより、公園全体の包括的なマネジメントを実現。</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300"/>
              </a:lnSpc>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・ハード面</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とソフト面の事業を戦略的に展開することにより、利用者サービスの向上など、公園全体の魅力を高め、周辺地域の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性化</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に期待。</a:t>
            </a:r>
          </a:p>
        </p:txBody>
      </p:sp>
      <p:sp>
        <p:nvSpPr>
          <p:cNvPr id="15" name="テキスト ボックス 14">
            <a:extLst>
              <a:ext uri="{FF2B5EF4-FFF2-40B4-BE49-F238E27FC236}">
                <a16:creationId xmlns:a16="http://schemas.microsoft.com/office/drawing/2014/main" id="{E4F5B664-7827-431F-89D9-34D36391B6D7}"/>
              </a:ext>
            </a:extLst>
          </p:cNvPr>
          <p:cNvSpPr txBox="1"/>
          <p:nvPr/>
        </p:nvSpPr>
        <p:spPr>
          <a:xfrm>
            <a:off x="480136" y="2016261"/>
            <a:ext cx="3188061" cy="274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■導入する公園と事業者の提案概要</a:t>
            </a:r>
          </a:p>
        </p:txBody>
      </p:sp>
      <p:grpSp>
        <p:nvGrpSpPr>
          <p:cNvPr id="20" name="グループ化 19"/>
          <p:cNvGrpSpPr/>
          <p:nvPr/>
        </p:nvGrpSpPr>
        <p:grpSpPr>
          <a:xfrm>
            <a:off x="684420" y="2312283"/>
            <a:ext cx="7674960" cy="2106827"/>
            <a:chOff x="649606" y="2348880"/>
            <a:chExt cx="7664760" cy="2106827"/>
          </a:xfrm>
        </p:grpSpPr>
        <p:sp>
          <p:nvSpPr>
            <p:cNvPr id="30" name="角丸四角形 29"/>
            <p:cNvSpPr/>
            <p:nvPr/>
          </p:nvSpPr>
          <p:spPr>
            <a:xfrm>
              <a:off x="705176" y="2491702"/>
              <a:ext cx="7609190" cy="1964005"/>
            </a:xfrm>
            <a:prstGeom prst="roundRect">
              <a:avLst>
                <a:gd name="adj" fmla="val 4492"/>
              </a:avLst>
            </a:prstGeom>
            <a:solidFill>
              <a:schemeClr val="accent6">
                <a:lumMod val="20000"/>
                <a:lumOff val="80000"/>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6" name="角丸四角形 34">
              <a:extLst>
                <a:ext uri="{FF2B5EF4-FFF2-40B4-BE49-F238E27FC236}">
                  <a16:creationId xmlns:a16="http://schemas.microsoft.com/office/drawing/2014/main" id="{9F5A9EE7-AA54-267D-EC4D-A9D52C09CD53}"/>
                </a:ext>
              </a:extLst>
            </p:cNvPr>
            <p:cNvSpPr/>
            <p:nvPr/>
          </p:nvSpPr>
          <p:spPr>
            <a:xfrm>
              <a:off x="649606" y="2348880"/>
              <a:ext cx="1985433" cy="271902"/>
            </a:xfrm>
            <a:prstGeom prst="roundRect">
              <a:avLst/>
            </a:prstGeom>
            <a:solidFill>
              <a:schemeClr val="bg1"/>
            </a:solidFill>
            <a:ln w="3175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服部緑地</a:t>
              </a:r>
              <a:endParaRPr kumimoji="0" lang="en-US" altLang="ja-JP" sz="1100" b="1" kern="0" dirty="0">
                <a:latin typeface="Meiryo UI" panose="020B0604030504040204" pitchFamily="50" charset="-128"/>
                <a:ea typeface="Meiryo UI" panose="020B0604030504040204" pitchFamily="50" charset="-128"/>
              </a:endParaRPr>
            </a:p>
          </p:txBody>
        </p:sp>
      </p:grpSp>
      <p:sp>
        <p:nvSpPr>
          <p:cNvPr id="13" name="正方形/長方形 12"/>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schemeClr val="tx1"/>
                </a:solidFill>
                <a:latin typeface="Calibri"/>
                <a:ea typeface="ＭＳ Ｐゴシック" panose="020B0600070205080204" pitchFamily="50" charset="-128"/>
              </a:rPr>
              <a:t>26</a:t>
            </a:r>
            <a:endParaRPr lang="ja-JP" altLang="en-US" dirty="0">
              <a:solidFill>
                <a:schemeClr val="tx1"/>
              </a:solidFill>
              <a:latin typeface="Calibri"/>
              <a:ea typeface="ＭＳ Ｐゴシック" panose="020B0600070205080204" pitchFamily="50" charset="-128"/>
            </a:endParaRPr>
          </a:p>
        </p:txBody>
      </p:sp>
      <p:grpSp>
        <p:nvGrpSpPr>
          <p:cNvPr id="21" name="グループ化 20"/>
          <p:cNvGrpSpPr/>
          <p:nvPr/>
        </p:nvGrpSpPr>
        <p:grpSpPr>
          <a:xfrm>
            <a:off x="701570" y="4539262"/>
            <a:ext cx="7657810" cy="2099956"/>
            <a:chOff x="649605" y="4554125"/>
            <a:chExt cx="7657810" cy="2099956"/>
          </a:xfrm>
        </p:grpSpPr>
        <p:sp>
          <p:nvSpPr>
            <p:cNvPr id="32" name="角丸四角形 31"/>
            <p:cNvSpPr/>
            <p:nvPr/>
          </p:nvSpPr>
          <p:spPr>
            <a:xfrm>
              <a:off x="705176" y="4690076"/>
              <a:ext cx="7602239" cy="1964005"/>
            </a:xfrm>
            <a:prstGeom prst="roundRect">
              <a:avLst>
                <a:gd name="adj" fmla="val 4492"/>
              </a:avLst>
            </a:prstGeom>
            <a:solidFill>
              <a:schemeClr val="accent6">
                <a:lumMod val="20000"/>
                <a:lumOff val="80000"/>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7" name="角丸四角形 34">
              <a:extLst>
                <a:ext uri="{FF2B5EF4-FFF2-40B4-BE49-F238E27FC236}">
                  <a16:creationId xmlns:a16="http://schemas.microsoft.com/office/drawing/2014/main" id="{903D4337-38D4-17E2-2F98-B77E32FED4A2}"/>
                </a:ext>
              </a:extLst>
            </p:cNvPr>
            <p:cNvSpPr/>
            <p:nvPr/>
          </p:nvSpPr>
          <p:spPr>
            <a:xfrm>
              <a:off x="649605" y="4554125"/>
              <a:ext cx="1985433" cy="271902"/>
            </a:xfrm>
            <a:prstGeom prst="roundRect">
              <a:avLst/>
            </a:prstGeom>
            <a:solidFill>
              <a:schemeClr val="bg1"/>
            </a:solidFill>
            <a:ln w="3175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浜寺公園</a:t>
              </a:r>
              <a:endParaRPr kumimoji="0" lang="en-US" altLang="ja-JP" sz="1100" b="1" kern="0" dirty="0">
                <a:latin typeface="Meiryo UI" panose="020B0604030504040204" pitchFamily="50" charset="-128"/>
                <a:ea typeface="Meiryo UI" panose="020B0604030504040204" pitchFamily="50" charset="-128"/>
              </a:endParaRPr>
            </a:p>
          </p:txBody>
        </p:sp>
      </p:grpSp>
      <p:sp>
        <p:nvSpPr>
          <p:cNvPr id="9" name="テキスト ボックス 8">
            <a:extLst>
              <a:ext uri="{FF2B5EF4-FFF2-40B4-BE49-F238E27FC236}">
                <a16:creationId xmlns:a16="http://schemas.microsoft.com/office/drawing/2014/main" id="{3BB80D30-BFD7-E774-4DEE-96AE42312D17}"/>
              </a:ext>
            </a:extLst>
          </p:cNvPr>
          <p:cNvSpPr txBox="1"/>
          <p:nvPr/>
        </p:nvSpPr>
        <p:spPr>
          <a:xfrm>
            <a:off x="881590" y="3383995"/>
            <a:ext cx="2772000" cy="900000"/>
          </a:xfrm>
          <a:prstGeom prst="rect">
            <a:avLst/>
          </a:prstGeom>
          <a:solidFill>
            <a:schemeClr val="bg1"/>
          </a:solidFill>
          <a:ln w="12700">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♦魅力向上事業の提案</a:t>
            </a:r>
            <a:endPar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・カフェ、スケートボード場等の新設、レストハウ</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ス等の</a:t>
            </a:r>
            <a:r>
              <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改修</a:t>
            </a:r>
            <a:endParaRPr kumimoji="1"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ソフト事業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・大規模アウトドアイベント、スポーツ教室の開催等</a:t>
            </a:r>
            <a:endPar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55FF9270-1F20-ECD3-58C2-485D8B39D6F1}"/>
              </a:ext>
            </a:extLst>
          </p:cNvPr>
          <p:cNvSpPr txBox="1"/>
          <p:nvPr/>
        </p:nvSpPr>
        <p:spPr>
          <a:xfrm>
            <a:off x="881590" y="5639960"/>
            <a:ext cx="2772000" cy="900000"/>
          </a:xfrm>
          <a:prstGeom prst="rect">
            <a:avLst/>
          </a:prstGeom>
          <a:solidFill>
            <a:schemeClr val="bg1"/>
          </a:solidFill>
          <a:ln w="12700">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♦魅力向上事業の提案</a:t>
            </a:r>
            <a:endPar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・カフェ、ランニングバイク練習場等の新設</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ソフト事業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・フィッシングパーク、フードイベントの開催等</a:t>
            </a:r>
            <a:endPar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B3966052-D413-6F83-0540-D022CA919877}"/>
              </a:ext>
            </a:extLst>
          </p:cNvPr>
          <p:cNvSpPr txBox="1"/>
          <p:nvPr/>
        </p:nvSpPr>
        <p:spPr>
          <a:xfrm>
            <a:off x="881590" y="2686227"/>
            <a:ext cx="2772000" cy="587633"/>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～多様な人と自然がつながるサードプレイス～</a:t>
            </a:r>
            <a:endParaRPr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心・体・社会が元気になる公園</a:t>
            </a:r>
            <a:endParaRPr kumimoji="1"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
              </a:lnSpc>
            </a:pPr>
            <a:endParaRPr kumimoji="1"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900" b="1"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Hattori Well-being Park</a:t>
            </a:r>
            <a:endParaRPr kumimoji="1" lang="ja-JP" altLang="en-US" sz="900" b="1"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D2FDDC24-54AC-3986-3C46-88E1DDBFD35A}"/>
              </a:ext>
            </a:extLst>
          </p:cNvPr>
          <p:cNvSpPr txBox="1"/>
          <p:nvPr/>
        </p:nvSpPr>
        <p:spPr>
          <a:xfrm>
            <a:off x="881590" y="4896005"/>
            <a:ext cx="2772000" cy="587633"/>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賑わい・健康・歴史を育む浜寺公園</a:t>
            </a:r>
            <a:endParaRPr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600"/>
              </a:lnSpc>
            </a:pPr>
            <a:endParaRPr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～悠久の松林～</a:t>
            </a:r>
            <a:endParaRPr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3777758" y="2686226"/>
            <a:ext cx="2481329" cy="1615132"/>
            <a:chOff x="3729189" y="2361475"/>
            <a:chExt cx="2983501" cy="1942003"/>
          </a:xfrm>
        </p:grpSpPr>
        <p:pic>
          <p:nvPicPr>
            <p:cNvPr id="24" name="図 23"/>
            <p:cNvPicPr>
              <a:picLocks noChangeAspect="1"/>
            </p:cNvPicPr>
            <p:nvPr/>
          </p:nvPicPr>
          <p:blipFill rotWithShape="1">
            <a:blip r:embed="rId3" cstate="hqprint">
              <a:extLst>
                <a:ext uri="{28A0092B-C50C-407E-A947-70E740481C1C}">
                  <a14:useLocalDpi xmlns:a14="http://schemas.microsoft.com/office/drawing/2010/main"/>
                </a:ext>
              </a:extLst>
            </a:blip>
            <a:srcRect l="2801" t="6730" r="3196" b="7536"/>
            <a:stretch/>
          </p:blipFill>
          <p:spPr bwMode="auto">
            <a:xfrm>
              <a:off x="3729189" y="2361475"/>
              <a:ext cx="2983500" cy="1929416"/>
            </a:xfrm>
            <a:prstGeom prst="rect">
              <a:avLst/>
            </a:prstGeom>
            <a:noFill/>
            <a:ln>
              <a:noFill/>
            </a:ln>
            <a:extLst>
              <a:ext uri="{53640926-AAD7-44D8-BBD7-CCE9431645EC}">
                <a14:shadowObscured xmlns:a14="http://schemas.microsoft.com/office/drawing/2010/main"/>
              </a:ext>
            </a:extLst>
          </p:spPr>
        </p:pic>
        <p:sp>
          <p:nvSpPr>
            <p:cNvPr id="25" name="テキスト ボックス 482"/>
            <p:cNvSpPr txBox="1"/>
            <p:nvPr/>
          </p:nvSpPr>
          <p:spPr>
            <a:xfrm>
              <a:off x="5731633" y="4149285"/>
              <a:ext cx="981057" cy="154193"/>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東中央広場改修 イメージ</a:t>
              </a:r>
            </a:p>
          </p:txBody>
        </p:sp>
      </p:grpSp>
      <p:grpSp>
        <p:nvGrpSpPr>
          <p:cNvPr id="11" name="グループ化 10"/>
          <p:cNvGrpSpPr/>
          <p:nvPr/>
        </p:nvGrpSpPr>
        <p:grpSpPr>
          <a:xfrm>
            <a:off x="6435742" y="2689794"/>
            <a:ext cx="1626354" cy="821819"/>
            <a:chOff x="6338659" y="1367338"/>
            <a:chExt cx="2983500" cy="1507601"/>
          </a:xfrm>
        </p:grpSpPr>
        <p:pic>
          <p:nvPicPr>
            <p:cNvPr id="27" name="図 26" descr="建物, 写真, テーブル, 男 が含まれている画像&#10;&#10;自動的に生成された説明"/>
            <p:cNvPicPr>
              <a:picLocks noChangeAspect="1"/>
            </p:cNvPicPr>
            <p:nvPr/>
          </p:nvPicPr>
          <p:blipFill rotWithShape="1">
            <a:blip r:embed="rId4" cstate="print">
              <a:extLst>
                <a:ext uri="{28A0092B-C50C-407E-A947-70E740481C1C}">
                  <a14:useLocalDpi xmlns:a14="http://schemas.microsoft.com/office/drawing/2010/main" val="0"/>
                </a:ext>
              </a:extLst>
            </a:blip>
            <a:srcRect l="5472" t="17439" r="7273" b="21036"/>
            <a:stretch/>
          </p:blipFill>
          <p:spPr bwMode="auto">
            <a:xfrm>
              <a:off x="6338659" y="1367338"/>
              <a:ext cx="2983500" cy="1491750"/>
            </a:xfrm>
            <a:prstGeom prst="rect">
              <a:avLst/>
            </a:prstGeom>
            <a:ln>
              <a:noFill/>
            </a:ln>
            <a:extLst>
              <a:ext uri="{53640926-AAD7-44D8-BBD7-CCE9431645EC}">
                <a14:shadowObscured xmlns:a14="http://schemas.microsoft.com/office/drawing/2010/main"/>
              </a:ext>
            </a:extLst>
          </p:spPr>
        </p:pic>
        <p:sp>
          <p:nvSpPr>
            <p:cNvPr id="28" name="テキスト ボックス 482"/>
            <p:cNvSpPr txBox="1"/>
            <p:nvPr/>
          </p:nvSpPr>
          <p:spPr>
            <a:xfrm>
              <a:off x="7605094" y="2637192"/>
              <a:ext cx="1717065" cy="237747"/>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レストハウスの建替 イメージ</a:t>
              </a:r>
            </a:p>
          </p:txBody>
        </p:sp>
      </p:grpSp>
      <p:grpSp>
        <p:nvGrpSpPr>
          <p:cNvPr id="10" name="グループ化 9"/>
          <p:cNvGrpSpPr/>
          <p:nvPr/>
        </p:nvGrpSpPr>
        <p:grpSpPr>
          <a:xfrm>
            <a:off x="6432594" y="3538096"/>
            <a:ext cx="1640531" cy="766921"/>
            <a:chOff x="6338659" y="2932091"/>
            <a:chExt cx="2903957" cy="1357552"/>
          </a:xfrm>
        </p:grpSpPr>
        <p:pic>
          <p:nvPicPr>
            <p:cNvPr id="29" name="図 28" descr="草, 民衆, グループ, フィールド が含まれている画像&#10;&#10;自動的に生成された説明"/>
            <p:cNvPicPr>
              <a:picLocks noChangeAspect="1"/>
            </p:cNvPicPr>
            <p:nvPr/>
          </p:nvPicPr>
          <p:blipFill rotWithShape="1">
            <a:blip r:embed="rId5" cstate="print">
              <a:extLst>
                <a:ext uri="{28A0092B-C50C-407E-A947-70E740481C1C}">
                  <a14:useLocalDpi xmlns:a14="http://schemas.microsoft.com/office/drawing/2010/main" val="0"/>
                </a:ext>
              </a:extLst>
            </a:blip>
            <a:srcRect l="4144" t="21380" r="4398" b="18251"/>
            <a:stretch/>
          </p:blipFill>
          <p:spPr bwMode="auto">
            <a:xfrm>
              <a:off x="6338659" y="2932091"/>
              <a:ext cx="2890002" cy="1352357"/>
            </a:xfrm>
            <a:prstGeom prst="rect">
              <a:avLst/>
            </a:prstGeom>
            <a:ln>
              <a:noFill/>
            </a:ln>
            <a:extLst>
              <a:ext uri="{53640926-AAD7-44D8-BBD7-CCE9431645EC}">
                <a14:shadowObscured xmlns:a14="http://schemas.microsoft.com/office/drawing/2010/main"/>
              </a:ext>
            </a:extLst>
          </p:spPr>
        </p:pic>
        <p:sp>
          <p:nvSpPr>
            <p:cNvPr id="31" name="テキスト ボックス 482"/>
            <p:cNvSpPr txBox="1"/>
            <p:nvPr/>
          </p:nvSpPr>
          <p:spPr>
            <a:xfrm>
              <a:off x="7840671" y="4009254"/>
              <a:ext cx="1401945" cy="280389"/>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円形花壇改修 イメージ</a:t>
              </a:r>
            </a:p>
          </p:txBody>
        </p:sp>
      </p:grpSp>
      <p:pic>
        <p:nvPicPr>
          <p:cNvPr id="33" name="図 32"/>
          <p:cNvPicPr>
            <a:picLocks noChangeAspect="1"/>
          </p:cNvPicPr>
          <p:nvPr/>
        </p:nvPicPr>
        <p:blipFill rotWithShape="1">
          <a:blip r:embed="rId6" cstate="print">
            <a:extLst>
              <a:ext uri="{28A0092B-C50C-407E-A947-70E740481C1C}">
                <a14:useLocalDpi xmlns:a14="http://schemas.microsoft.com/office/drawing/2010/main" val="0"/>
              </a:ext>
            </a:extLst>
          </a:blip>
          <a:srcRect l="7389" r="4347"/>
          <a:stretch/>
        </p:blipFill>
        <p:spPr>
          <a:xfrm>
            <a:off x="3777758" y="4906843"/>
            <a:ext cx="2250742" cy="1644773"/>
          </a:xfrm>
          <a:prstGeom prst="rect">
            <a:avLst/>
          </a:prstGeom>
          <a:ln>
            <a:noFill/>
          </a:ln>
          <a:effectLst/>
        </p:spPr>
      </p:pic>
      <p:sp>
        <p:nvSpPr>
          <p:cNvPr id="34" name="テキスト ボックス 482"/>
          <p:cNvSpPr txBox="1"/>
          <p:nvPr/>
        </p:nvSpPr>
        <p:spPr>
          <a:xfrm>
            <a:off x="5556061" y="6423376"/>
            <a:ext cx="479298" cy="12824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カフェ イメージ</a:t>
            </a:r>
          </a:p>
        </p:txBody>
      </p:sp>
      <p:grpSp>
        <p:nvGrpSpPr>
          <p:cNvPr id="17" name="グループ化 16"/>
          <p:cNvGrpSpPr/>
          <p:nvPr/>
        </p:nvGrpSpPr>
        <p:grpSpPr>
          <a:xfrm>
            <a:off x="6108575" y="4902155"/>
            <a:ext cx="1984360" cy="1651305"/>
            <a:chOff x="6137238" y="4293135"/>
            <a:chExt cx="2692361" cy="2240479"/>
          </a:xfrm>
        </p:grpSpPr>
        <p:pic>
          <p:nvPicPr>
            <p:cNvPr id="35" name="図 34"/>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2650" t="25349" r="6777" b="24689"/>
            <a:stretch/>
          </p:blipFill>
          <p:spPr>
            <a:xfrm>
              <a:off x="6137238" y="4293135"/>
              <a:ext cx="2692361" cy="1161411"/>
            </a:xfrm>
            <a:prstGeom prst="rect">
              <a:avLst/>
            </a:prstGeom>
          </p:spPr>
        </p:pic>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0858" y="5595088"/>
              <a:ext cx="1368740" cy="910545"/>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図 3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137238" y="5578398"/>
              <a:ext cx="1273619" cy="955216"/>
            </a:xfrm>
            <a:prstGeom prst="rect">
              <a:avLst/>
            </a:prstGeom>
            <a:ln>
              <a:noFill/>
            </a:ln>
            <a:effectLst/>
          </p:spPr>
        </p:pic>
      </p:grpSp>
      <p:sp>
        <p:nvSpPr>
          <p:cNvPr id="40" name="テキスト ボックス 482"/>
          <p:cNvSpPr txBox="1"/>
          <p:nvPr/>
        </p:nvSpPr>
        <p:spPr>
          <a:xfrm>
            <a:off x="6154402" y="6425220"/>
            <a:ext cx="892873" cy="12824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デジタルサイネージ イメージ</a:t>
            </a:r>
          </a:p>
        </p:txBody>
      </p:sp>
      <p:sp>
        <p:nvSpPr>
          <p:cNvPr id="41" name="テキスト ボックス 482"/>
          <p:cNvSpPr txBox="1"/>
          <p:nvPr/>
        </p:nvSpPr>
        <p:spPr>
          <a:xfrm>
            <a:off x="7020525" y="5635782"/>
            <a:ext cx="1072409" cy="12824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ランニングバイク練習場　イメージ</a:t>
            </a:r>
          </a:p>
        </p:txBody>
      </p:sp>
      <p:sp>
        <p:nvSpPr>
          <p:cNvPr id="42" name="テキスト ボックス 482"/>
          <p:cNvSpPr txBox="1"/>
          <p:nvPr/>
        </p:nvSpPr>
        <p:spPr>
          <a:xfrm>
            <a:off x="7661726" y="6402753"/>
            <a:ext cx="431208" cy="12824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売店 イメージ</a:t>
            </a:r>
          </a:p>
        </p:txBody>
      </p:sp>
    </p:spTree>
    <p:extLst>
      <p:ext uri="{BB962C8B-B14F-4D97-AF65-F5344CB8AC3E}">
        <p14:creationId xmlns:p14="http://schemas.microsoft.com/office/powerpoint/2010/main" val="295926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8" y="81871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4" name="直線コネクタ 3"/>
          <p:cNvCxnSpPr/>
          <p:nvPr/>
        </p:nvCxnSpPr>
        <p:spPr>
          <a:xfrm>
            <a:off x="179512" y="12175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3"/>
          <p:cNvSpPr txBox="1">
            <a:spLocks noChangeArrowheads="1"/>
          </p:cNvSpPr>
          <p:nvPr/>
        </p:nvSpPr>
        <p:spPr>
          <a:xfrm>
            <a:off x="341532" y="1583795"/>
            <a:ext cx="8325925" cy="501675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　行政経営のめざす姿　　・・・・・・・・・・・・・・・・・・・・・・・・・・・・・・・・・・・・・・・・・・・・・・・・・・・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（１）現状認識 　  ・・・・・・・・・・・・・・・・・・・・・・・・・・・・・・・・・・・・・・・・・・・・・・・・・・・・・・・・・・・  </a:t>
            </a: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（２）目標　　 ・・・・・・・・・・・・・・・・・・・・・・・・・・・・・・・・・・・・・・・・・・・・・・・・・・・・・・・・・・・・・・・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（３）行動指針　 　・・・・・・・・・・・・・・・・・・・・・・・・・・・・・・・・・・・・・・・・・・・・・・・・・・・・・・・・・・・  </a:t>
            </a:r>
          </a:p>
          <a:p>
            <a:pPr defTabSz="647700">
              <a:spcBef>
                <a:spcPct val="0"/>
              </a:spcBef>
              <a:buNone/>
              <a:tabLst>
                <a:tab pos="8256588" algn="r"/>
              </a:tabLst>
              <a:defRPr/>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　新たな行政経営の取組み   ・・・・・・・・・・・・・・・・・・・・・・・・・・・・・・・・・・・・・・・・・・・・・・・・　</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（１）デジタル行政の推進　　・・・・・・・・・・・・・・・・・・・・・・・・・・・・・・・・・・・・・・・・・・・・・・・・・・・・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（２）効果的な情報発信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（３）より幅広い共創の仕組みづくり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（４）働き方改革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（１）組織運営体制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（２）財政運営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①歳入確保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②歳出改革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（３）出資法人等の改革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（４）公の施設の改革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＜具体的取組み編＞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3"/>
          <p:cNvSpPr txBox="1">
            <a:spLocks noChangeArrowheads="1"/>
          </p:cNvSpPr>
          <p:nvPr/>
        </p:nvSpPr>
        <p:spPr>
          <a:xfrm>
            <a:off x="8043997" y="1583795"/>
            <a:ext cx="693017" cy="501675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p>
          <a:p>
            <a:pPr algn="r" defTabSz="647700">
              <a:spcBef>
                <a:spcPct val="0"/>
              </a:spcBef>
              <a:buNone/>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33</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38</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41</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44</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45</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82048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44759" y="413665"/>
            <a:ext cx="8887636" cy="6315382"/>
          </a:xfrm>
          <a:prstGeom prst="roundRect">
            <a:avLst>
              <a:gd name="adj" fmla="val 4915"/>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 （府営公園の</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型指定管理等） 　（つづき）</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r">
              <a:defRPr/>
            </a:pP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公園課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四角形: 角を丸くする 6">
            <a:extLst>
              <a:ext uri="{FF2B5EF4-FFF2-40B4-BE49-F238E27FC236}">
                <a16:creationId xmlns:a16="http://schemas.microsoft.com/office/drawing/2014/main" id="{C2C7503B-6D59-424D-8221-ABCB4B6F279D}"/>
              </a:ext>
            </a:extLst>
          </p:cNvPr>
          <p:cNvSpPr/>
          <p:nvPr/>
        </p:nvSpPr>
        <p:spPr>
          <a:xfrm>
            <a:off x="3064073" y="3834044"/>
            <a:ext cx="5693392" cy="360143"/>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rPr>
              <a:t>R3</a:t>
            </a:r>
            <a:r>
              <a:rPr lang="ja-JP" altLang="en-US" sz="1050" dirty="0">
                <a:solidFill>
                  <a:schemeClr val="tx1"/>
                </a:solidFill>
                <a:latin typeface="メイリオ" panose="020B0604030504040204" pitchFamily="50" charset="-128"/>
                <a:ea typeface="メイリオ" panose="020B0604030504040204" pitchFamily="50" charset="-128"/>
              </a:rPr>
              <a:t>年度に公募、</a:t>
            </a:r>
            <a:r>
              <a:rPr lang="en-US" altLang="ja-JP" sz="1050" dirty="0">
                <a:solidFill>
                  <a:schemeClr val="tx1"/>
                </a:solidFill>
                <a:latin typeface="メイリオ" panose="020B0604030504040204" pitchFamily="50" charset="-128"/>
                <a:ea typeface="メイリオ" panose="020B0604030504040204" pitchFamily="50" charset="-128"/>
              </a:rPr>
              <a:t>R5</a:t>
            </a:r>
            <a:r>
              <a:rPr lang="ja-JP" altLang="en-US" sz="1050" dirty="0" smtClean="0">
                <a:solidFill>
                  <a:schemeClr val="tx1"/>
                </a:solidFill>
                <a:latin typeface="メイリオ" panose="020B0604030504040204" pitchFamily="50" charset="-128"/>
                <a:ea typeface="メイリオ" panose="020B0604030504040204" pitchFamily="50" charset="-128"/>
              </a:rPr>
              <a:t>年度</a:t>
            </a:r>
            <a:r>
              <a:rPr lang="ja-JP" altLang="en-US" sz="1050" dirty="0">
                <a:solidFill>
                  <a:schemeClr val="tx1"/>
                </a:solidFill>
                <a:latin typeface="メイリオ" panose="020B0604030504040204" pitchFamily="50" charset="-128"/>
                <a:ea typeface="メイリオ" panose="020B0604030504040204" pitchFamily="50" charset="-128"/>
              </a:rPr>
              <a:t>に</a:t>
            </a:r>
            <a:r>
              <a:rPr lang="ja-JP" altLang="en-US" sz="1050" dirty="0" smtClean="0">
                <a:solidFill>
                  <a:schemeClr val="tx1"/>
                </a:solidFill>
                <a:latin typeface="メイリオ" panose="020B0604030504040204" pitchFamily="50" charset="-128"/>
                <a:ea typeface="メイリオ" panose="020B0604030504040204" pitchFamily="50" charset="-128"/>
              </a:rPr>
              <a:t>公募</a:t>
            </a:r>
            <a:r>
              <a:rPr lang="ja-JP" altLang="en-US" sz="1050" dirty="0">
                <a:solidFill>
                  <a:schemeClr val="tx1"/>
                </a:solidFill>
                <a:latin typeface="メイリオ" panose="020B0604030504040204" pitchFamily="50" charset="-128"/>
                <a:ea typeface="メイリオ" panose="020B0604030504040204" pitchFamily="50" charset="-128"/>
              </a:rPr>
              <a:t>対象公園施設が開業予定（事業期間</a:t>
            </a:r>
            <a:r>
              <a:rPr lang="en-US" altLang="ja-JP" sz="1050" dirty="0">
                <a:solidFill>
                  <a:schemeClr val="tx1"/>
                </a:solidFill>
                <a:latin typeface="メイリオ" panose="020B0604030504040204" pitchFamily="50" charset="-128"/>
                <a:ea typeface="メイリオ" panose="020B0604030504040204" pitchFamily="50" charset="-128"/>
              </a:rPr>
              <a:t>20</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100" baseline="30000" dirty="0">
                <a:solidFill>
                  <a:schemeClr val="tx1"/>
                </a:solidFill>
                <a:latin typeface="メイリオ" panose="020B0604030504040204" pitchFamily="50" charset="-128"/>
                <a:ea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rPr>
              <a:t>））</a:t>
            </a:r>
            <a:endParaRPr lang="en-US" altLang="ja-JP" sz="1050" dirty="0">
              <a:solidFill>
                <a:schemeClr val="tx1"/>
              </a:solidFill>
              <a:latin typeface="メイリオ" panose="020B0604030504040204" pitchFamily="50" charset="-128"/>
              <a:ea typeface="メイリオ" panose="020B0604030504040204" pitchFamily="50" charset="-128"/>
            </a:endParaRPr>
          </a:p>
          <a:p>
            <a:pPr>
              <a:lnSpc>
                <a:spcPts val="100"/>
              </a:lnSpc>
            </a:pPr>
            <a:endParaRPr lang="en-US" altLang="ja-JP" sz="1050" dirty="0">
              <a:solidFill>
                <a:schemeClr val="tx1"/>
              </a:solidFill>
              <a:latin typeface="メイリオ" panose="020B0604030504040204" pitchFamily="50" charset="-128"/>
              <a:ea typeface="メイリオ" panose="020B0604030504040204" pitchFamily="50" charset="-128"/>
            </a:endParaRPr>
          </a:p>
          <a:p>
            <a:pPr algn="r"/>
            <a:r>
              <a:rPr lang="en-US" altLang="ja-JP"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メイリオ" panose="020B0604030504040204" pitchFamily="50" charset="-128"/>
                <a:ea typeface="メイリオ" panose="020B0604030504040204" pitchFamily="50" charset="-128"/>
              </a:rPr>
              <a:t>事業期間</a:t>
            </a:r>
            <a:r>
              <a:rPr lang="en-US" altLang="ja-JP" sz="800" dirty="0">
                <a:solidFill>
                  <a:schemeClr val="tx1"/>
                </a:solidFill>
                <a:latin typeface="メイリオ" panose="020B0604030504040204" pitchFamily="50" charset="-128"/>
                <a:ea typeface="メイリオ" panose="020B0604030504040204" pitchFamily="50" charset="-128"/>
              </a:rPr>
              <a:t>20</a:t>
            </a:r>
            <a:r>
              <a:rPr lang="ja-JP" altLang="en-US" sz="800" dirty="0">
                <a:solidFill>
                  <a:schemeClr val="tx1"/>
                </a:solidFill>
                <a:latin typeface="メイリオ" panose="020B0604030504040204" pitchFamily="50" charset="-128"/>
                <a:ea typeface="メイリオ" panose="020B0604030504040204" pitchFamily="50" charset="-128"/>
              </a:rPr>
              <a:t>年には施設開業前後の設置・撤去に係る期間が含まれる。</a:t>
            </a:r>
          </a:p>
        </p:txBody>
      </p:sp>
      <p:sp>
        <p:nvSpPr>
          <p:cNvPr id="84" name="四角形: 角を丸くする 38">
            <a:extLst>
              <a:ext uri="{FF2B5EF4-FFF2-40B4-BE49-F238E27FC236}">
                <a16:creationId xmlns:a16="http://schemas.microsoft.com/office/drawing/2014/main" id="{D8CEDDE5-58ED-4E9B-BEE5-22F1B1DFB5C4}"/>
              </a:ext>
            </a:extLst>
          </p:cNvPr>
          <p:cNvSpPr/>
          <p:nvPr/>
        </p:nvSpPr>
        <p:spPr>
          <a:xfrm>
            <a:off x="307747" y="3023955"/>
            <a:ext cx="3797442" cy="242107"/>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en-US" altLang="ja-JP" sz="1400" b="1" dirty="0">
                <a:solidFill>
                  <a:schemeClr val="tx1"/>
                </a:solidFill>
                <a:latin typeface="メイリオ" panose="020B0604030504040204" pitchFamily="50" charset="-128"/>
                <a:ea typeface="メイリオ" panose="020B0604030504040204" pitchFamily="50" charset="-128"/>
              </a:rPr>
              <a:t>《P-PFI</a:t>
            </a:r>
            <a:r>
              <a:rPr lang="ja-JP" altLang="en-US" sz="1400" b="1" dirty="0">
                <a:solidFill>
                  <a:schemeClr val="tx1"/>
                </a:solidFill>
                <a:latin typeface="メイリオ" panose="020B0604030504040204" pitchFamily="50" charset="-128"/>
                <a:ea typeface="メイリオ" panose="020B0604030504040204" pitchFamily="50" charset="-128"/>
              </a:rPr>
              <a:t>型施設整備（公募設置管理制度）</a:t>
            </a:r>
            <a:r>
              <a:rPr lang="en-US" altLang="ja-JP" sz="1400" b="1" dirty="0">
                <a:solidFill>
                  <a:schemeClr val="tx1"/>
                </a:solidFill>
                <a:latin typeface="メイリオ" panose="020B0604030504040204" pitchFamily="50" charset="-128"/>
                <a:ea typeface="メイリオ" panose="020B0604030504040204" pitchFamily="50" charset="-128"/>
              </a:rPr>
              <a:t>》</a:t>
            </a:r>
            <a:endParaRPr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476545" y="3834045"/>
            <a:ext cx="3188061" cy="274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■導入する公園と事業者の提案概要</a:t>
            </a:r>
          </a:p>
        </p:txBody>
      </p:sp>
      <p:sp>
        <p:nvSpPr>
          <p:cNvPr id="27" name="テキスト ボックス 26">
            <a:extLst>
              <a:ext uri="{FF2B5EF4-FFF2-40B4-BE49-F238E27FC236}">
                <a16:creationId xmlns:a16="http://schemas.microsoft.com/office/drawing/2014/main" id="{BA0D7C89-DDCA-4574-BC05-F2EBCBD250C2}"/>
              </a:ext>
            </a:extLst>
          </p:cNvPr>
          <p:cNvSpPr txBox="1"/>
          <p:nvPr/>
        </p:nvSpPr>
        <p:spPr>
          <a:xfrm>
            <a:off x="504031" y="3293620"/>
            <a:ext cx="8169091" cy="6160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・公募</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対象エリアにおいて、来園者の利便性向上に資する公募対象公園施設（飲食店・売店等）の設置及び管理と、一般の来園者</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できる特定公園施設（周辺の園路・広場等）の整備を民間事業者が一体的に実施。</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公募エリア外の公園の維持管理とイベント企画立案等については、別途、指定管理者が行う。</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角丸四角形 27"/>
          <p:cNvSpPr/>
          <p:nvPr/>
        </p:nvSpPr>
        <p:spPr>
          <a:xfrm>
            <a:off x="764576" y="1145974"/>
            <a:ext cx="8053666" cy="1734234"/>
          </a:xfrm>
          <a:prstGeom prst="roundRect">
            <a:avLst>
              <a:gd name="adj" fmla="val 4492"/>
            </a:avLst>
          </a:prstGeom>
          <a:solidFill>
            <a:schemeClr val="accent6">
              <a:lumMod val="20000"/>
              <a:lumOff val="80000"/>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 name="角丸四角形 34">
            <a:extLst>
              <a:ext uri="{FF2B5EF4-FFF2-40B4-BE49-F238E27FC236}">
                <a16:creationId xmlns:a16="http://schemas.microsoft.com/office/drawing/2014/main" id="{685E9A69-550F-D2B7-B87D-3A779F5A6578}"/>
              </a:ext>
            </a:extLst>
          </p:cNvPr>
          <p:cNvSpPr/>
          <p:nvPr/>
        </p:nvSpPr>
        <p:spPr>
          <a:xfrm>
            <a:off x="746575" y="1010959"/>
            <a:ext cx="1590529" cy="271902"/>
          </a:xfrm>
          <a:prstGeom prst="roundRect">
            <a:avLst/>
          </a:prstGeom>
          <a:solidFill>
            <a:schemeClr val="bg1"/>
          </a:solidFill>
          <a:ln w="3175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二色の浜公園</a:t>
            </a:r>
            <a:endParaRPr kumimoji="0" lang="en-US" altLang="ja-JP" sz="1100" b="1" kern="0" dirty="0">
              <a:latin typeface="Meiryo UI" panose="020B0604030504040204" pitchFamily="50" charset="-128"/>
              <a:ea typeface="Meiryo UI" panose="020B0604030504040204" pitchFamily="50" charset="-128"/>
            </a:endParaRPr>
          </a:p>
        </p:txBody>
      </p:sp>
      <p:grpSp>
        <p:nvGrpSpPr>
          <p:cNvPr id="53" name="グループ化 52"/>
          <p:cNvGrpSpPr/>
          <p:nvPr/>
        </p:nvGrpSpPr>
        <p:grpSpPr>
          <a:xfrm>
            <a:off x="746575" y="4104075"/>
            <a:ext cx="8026663" cy="2533018"/>
            <a:chOff x="656565" y="4244713"/>
            <a:chExt cx="8026663" cy="2533018"/>
          </a:xfrm>
        </p:grpSpPr>
        <p:grpSp>
          <p:nvGrpSpPr>
            <p:cNvPr id="52" name="グループ化 51"/>
            <p:cNvGrpSpPr/>
            <p:nvPr/>
          </p:nvGrpSpPr>
          <p:grpSpPr>
            <a:xfrm>
              <a:off x="656565" y="4244713"/>
              <a:ext cx="8026663" cy="2533018"/>
              <a:chOff x="820812" y="4244713"/>
              <a:chExt cx="8026663" cy="2533018"/>
            </a:xfrm>
          </p:grpSpPr>
          <p:sp>
            <p:nvSpPr>
              <p:cNvPr id="44" name="角丸四角形 43"/>
              <p:cNvSpPr/>
              <p:nvPr/>
            </p:nvSpPr>
            <p:spPr>
              <a:xfrm>
                <a:off x="838813" y="4365731"/>
                <a:ext cx="8008662" cy="2412000"/>
              </a:xfrm>
              <a:prstGeom prst="roundRect">
                <a:avLst>
                  <a:gd name="adj" fmla="val 4492"/>
                </a:avLst>
              </a:prstGeom>
              <a:solidFill>
                <a:schemeClr val="accent6">
                  <a:lumMod val="20000"/>
                  <a:lumOff val="80000"/>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138C3D9C-C730-C95E-C192-F02590D25D0E}"/>
                  </a:ext>
                </a:extLst>
              </p:cNvPr>
              <p:cNvSpPr txBox="1"/>
              <p:nvPr/>
            </p:nvSpPr>
            <p:spPr>
              <a:xfrm>
                <a:off x="2325366" y="4734414"/>
                <a:ext cx="2974125" cy="809482"/>
              </a:xfrm>
              <a:prstGeom prst="rect">
                <a:avLst/>
              </a:prstGeom>
              <a:solidFill>
                <a:schemeClr val="bg1"/>
              </a:solidFill>
              <a:ln w="6350">
                <a:solidFill>
                  <a:schemeClr val="tx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kumimoji="1"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公募対象公園施設（便益施設）</a:t>
                </a:r>
                <a:r>
                  <a:rPr kumimoji="1"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・汐掛道の北側に飲食施設を</a:t>
                </a:r>
                <a:r>
                  <a:rPr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棟整備</a:t>
                </a:r>
                <a:endParaRPr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（カフェ</a:t>
                </a:r>
                <a:r>
                  <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店舗、レストラン</a:t>
                </a:r>
                <a:r>
                  <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店舗）</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特定公園施設（一般利用可能な施設）</a:t>
                </a:r>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棟の建物の間にデッキを整備</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・自由に利用できる可動式のテーブル・イスセットを設置</a:t>
                </a:r>
                <a:endPar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EB75F426-8E74-ADAC-9A00-A4173BD4098B}"/>
                  </a:ext>
                </a:extLst>
              </p:cNvPr>
              <p:cNvSpPr txBox="1"/>
              <p:nvPr/>
            </p:nvSpPr>
            <p:spPr>
              <a:xfrm>
                <a:off x="2196665" y="4536000"/>
                <a:ext cx="1160200" cy="2750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rtlCol="0">
                <a:noAutofit/>
              </a:bodyPr>
              <a:lstStyle/>
              <a:p>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ハード事業</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117226B2-9FC6-F774-4D7A-846A94730070}"/>
                  </a:ext>
                </a:extLst>
              </p:cNvPr>
              <p:cNvSpPr txBox="1"/>
              <p:nvPr/>
            </p:nvSpPr>
            <p:spPr>
              <a:xfrm>
                <a:off x="2186735" y="5557144"/>
                <a:ext cx="1125125" cy="2250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ソフト</a:t>
                </a:r>
                <a:r>
                  <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821005" y="4536841"/>
                <a:ext cx="1223412" cy="230832"/>
              </a:xfrm>
              <a:prstGeom prst="rect">
                <a:avLst/>
              </a:prstGeom>
            </p:spPr>
            <p:txBody>
              <a:bodyPr wrap="none">
                <a:spAutoFit/>
              </a:bodyPr>
              <a:lstStyle/>
              <a:p>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事業コンセプト</a:t>
                </a:r>
                <a:r>
                  <a:rPr lang="en-US" altLang="ja-JP" sz="900" b="1" dirty="0">
                    <a:latin typeface="メイリオ" panose="020B0604030504040204" pitchFamily="50" charset="-128"/>
                    <a:ea typeface="メイリオ" panose="020B0604030504040204" pitchFamily="50" charset="-128"/>
                  </a:rPr>
                  <a:t>】</a:t>
                </a:r>
                <a:endParaRPr lang="ja-JP" altLang="en-US" sz="900" b="1" dirty="0">
                  <a:latin typeface="メイリオ" panose="020B0604030504040204" pitchFamily="50" charset="-128"/>
                  <a:ea typeface="メイリオ" panose="020B0604030504040204" pitchFamily="50" charset="-128"/>
                </a:endParaRPr>
              </a:p>
            </p:txBody>
          </p:sp>
          <p:sp>
            <p:nvSpPr>
              <p:cNvPr id="30" name="角丸四角形 34">
                <a:extLst>
                  <a:ext uri="{FF2B5EF4-FFF2-40B4-BE49-F238E27FC236}">
                    <a16:creationId xmlns:a16="http://schemas.microsoft.com/office/drawing/2014/main" id="{DF37DCDE-96CA-BDE0-074F-7B260C1B8A84}"/>
                  </a:ext>
                </a:extLst>
              </p:cNvPr>
              <p:cNvSpPr/>
              <p:nvPr/>
            </p:nvSpPr>
            <p:spPr>
              <a:xfrm>
                <a:off x="820812" y="4244713"/>
                <a:ext cx="1538508" cy="264407"/>
              </a:xfrm>
              <a:prstGeom prst="roundRect">
                <a:avLst/>
              </a:prstGeom>
              <a:solidFill>
                <a:schemeClr val="bg1"/>
              </a:solidFill>
              <a:ln w="3175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住吉公園</a:t>
                </a:r>
                <a:endParaRPr kumimoji="0" lang="en-US" altLang="ja-JP" sz="1100" b="1" kern="0"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a:stretch>
                <a:fillRect/>
              </a:stretch>
            </p:blipFill>
            <p:spPr>
              <a:xfrm>
                <a:off x="6933173" y="4566219"/>
                <a:ext cx="1776553" cy="1240010"/>
              </a:xfrm>
              <a:prstGeom prst="rect">
                <a:avLst/>
              </a:prstGeom>
            </p:spPr>
          </p:pic>
          <p:sp>
            <p:nvSpPr>
              <p:cNvPr id="46" name="正方形/長方形 45"/>
              <p:cNvSpPr/>
              <p:nvPr/>
            </p:nvSpPr>
            <p:spPr>
              <a:xfrm>
                <a:off x="946977" y="4762889"/>
                <a:ext cx="1296000" cy="646331"/>
              </a:xfrm>
              <a:prstGeom prst="rect">
                <a:avLst/>
              </a:prstGeom>
              <a:solidFill>
                <a:srgbClr val="00B050"/>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nchor="ctr">
                <a:spAutoFit/>
              </a:bodyPr>
              <a:lstStyle/>
              <a:p>
                <a:pPr algn="ctr"/>
                <a:endParaRPr lang="en-US" altLang="ja-JP" sz="900" dirty="0">
                  <a:latin typeface="UD デジタル 教科書体 NP-B" panose="02020700000000000000" pitchFamily="18" charset="-128"/>
                  <a:ea typeface="UD デジタル 教科書体 NP-B" panose="02020700000000000000" pitchFamily="18" charset="-128"/>
                </a:endParaRPr>
              </a:p>
              <a:p>
                <a:pPr algn="ctr"/>
                <a:r>
                  <a:rPr lang="ja-JP" altLang="en-US" sz="900" dirty="0">
                    <a:latin typeface="UD デジタル 教科書体 NP-B" panose="02020700000000000000" pitchFamily="18" charset="-128"/>
                    <a:ea typeface="UD デジタル 教科書体 NP-B" panose="02020700000000000000" pitchFamily="18" charset="-128"/>
                  </a:rPr>
                  <a:t>まちと楽しむ</a:t>
                </a:r>
                <a:endParaRPr lang="en-US" altLang="ja-JP" sz="900" dirty="0">
                  <a:latin typeface="UD デジタル 教科書体 NP-B" panose="02020700000000000000" pitchFamily="18" charset="-128"/>
                  <a:ea typeface="UD デジタル 教科書体 NP-B" panose="02020700000000000000" pitchFamily="18" charset="-128"/>
                </a:endParaRPr>
              </a:p>
              <a:p>
                <a:pPr algn="ctr"/>
                <a:r>
                  <a:rPr lang="ja-JP" altLang="en-US" sz="900" dirty="0">
                    <a:latin typeface="UD デジタル 教科書体 NP-B" panose="02020700000000000000" pitchFamily="18" charset="-128"/>
                    <a:ea typeface="UD デジタル 教科書体 NP-B" panose="02020700000000000000" pitchFamily="18" charset="-128"/>
                  </a:rPr>
                  <a:t>住吉公園</a:t>
                </a:r>
                <a:endParaRPr lang="en-US" altLang="ja-JP" sz="900" dirty="0">
                  <a:latin typeface="UD デジタル 教科書体 NP-B" panose="02020700000000000000" pitchFamily="18" charset="-128"/>
                  <a:ea typeface="UD デジタル 教科書体 NP-B" panose="02020700000000000000" pitchFamily="18" charset="-128"/>
                </a:endParaRPr>
              </a:p>
              <a:p>
                <a:pPr algn="ctr"/>
                <a:endParaRPr lang="ja-JP" altLang="en-US" sz="900" dirty="0">
                  <a:latin typeface="UD デジタル 教科書体 NP-B" panose="02020700000000000000" pitchFamily="18" charset="-128"/>
                  <a:ea typeface="UD デジタル 教科書体 NP-B" panose="02020700000000000000" pitchFamily="18" charset="-128"/>
                </a:endParaRPr>
              </a:p>
            </p:txBody>
          </p:sp>
          <p:sp>
            <p:nvSpPr>
              <p:cNvPr id="47" name="正方形/長方形 46"/>
              <p:cNvSpPr/>
              <p:nvPr/>
            </p:nvSpPr>
            <p:spPr>
              <a:xfrm>
                <a:off x="946977" y="5504853"/>
                <a:ext cx="1296000" cy="1200329"/>
              </a:xfrm>
              <a:prstGeom prst="rect">
                <a:avLst/>
              </a:prstGeom>
              <a:solidFill>
                <a:srgbClr val="00B050"/>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nchor="ctr">
                <a:spAutoFit/>
              </a:bodyPr>
              <a:lstStyle/>
              <a:p>
                <a:pPr marL="136371" indent="-136371">
                  <a:buFont typeface="Wingdings" panose="05000000000000000000" pitchFamily="2" charset="2"/>
                  <a:buChar char="ü"/>
                </a:pPr>
                <a:r>
                  <a:rPr lang="ja-JP" altLang="en-US" sz="900" spc="-63" dirty="0">
                    <a:latin typeface="UD デジタル 教科書体 N-R" panose="02020400000000000000" pitchFamily="17" charset="-128"/>
                    <a:ea typeface="UD デジタル 教科書体 N-R" panose="02020400000000000000" pitchFamily="17" charset="-128"/>
                  </a:rPr>
                  <a:t>エリアマネジメントにつなげる協働性</a:t>
                </a:r>
                <a:endParaRPr lang="en-US" altLang="ja-JP" sz="900" spc="-63" dirty="0">
                  <a:latin typeface="UD デジタル 教科書体 N-R" panose="02020400000000000000" pitchFamily="17" charset="-128"/>
                  <a:ea typeface="UD デジタル 教科書体 N-R" panose="02020400000000000000" pitchFamily="17" charset="-128"/>
                </a:endParaRPr>
              </a:p>
              <a:p>
                <a:pPr marL="136371" indent="-136371">
                  <a:buFont typeface="Wingdings" panose="05000000000000000000" pitchFamily="2" charset="2"/>
                  <a:buChar char="ü"/>
                </a:pPr>
                <a:endParaRPr lang="en-US" altLang="ja-JP" sz="900" spc="-63" dirty="0">
                  <a:latin typeface="UD デジタル 教科書体 N-R" panose="02020400000000000000" pitchFamily="17" charset="-128"/>
                  <a:ea typeface="UD デジタル 教科書体 N-R" panose="02020400000000000000" pitchFamily="17" charset="-128"/>
                </a:endParaRPr>
              </a:p>
              <a:p>
                <a:pPr marL="136371" indent="-136371">
                  <a:buFont typeface="Wingdings" panose="05000000000000000000" pitchFamily="2" charset="2"/>
                  <a:buChar char="ü"/>
                </a:pPr>
                <a:r>
                  <a:rPr lang="ja-JP" altLang="en-US" sz="900" dirty="0">
                    <a:latin typeface="UD デジタル 教科書体 N-R" panose="02020400000000000000" pitchFamily="17" charset="-128"/>
                    <a:ea typeface="UD デジタル 教科書体 N-R" panose="02020400000000000000" pitchFamily="17" charset="-128"/>
                  </a:rPr>
                  <a:t>門前参道「軸」の賑わい復活</a:t>
                </a:r>
                <a:endParaRPr lang="en-US" altLang="ja-JP" sz="900" dirty="0">
                  <a:latin typeface="UD デジタル 教科書体 N-R" panose="02020400000000000000" pitchFamily="17" charset="-128"/>
                  <a:ea typeface="UD デジタル 教科書体 N-R" panose="02020400000000000000" pitchFamily="17" charset="-128"/>
                </a:endParaRPr>
              </a:p>
              <a:p>
                <a:pPr marL="136371" indent="-136371">
                  <a:buFont typeface="Wingdings" panose="05000000000000000000" pitchFamily="2" charset="2"/>
                  <a:buChar char="ü"/>
                </a:pPr>
                <a:endParaRPr lang="en-US" altLang="ja-JP" sz="900" dirty="0">
                  <a:latin typeface="UD デジタル 教科書体 N-R" panose="02020400000000000000" pitchFamily="17" charset="-128"/>
                  <a:ea typeface="UD デジタル 教科書体 N-R" panose="02020400000000000000" pitchFamily="17" charset="-128"/>
                </a:endParaRPr>
              </a:p>
              <a:p>
                <a:pPr marL="136371" indent="-136371">
                  <a:buFont typeface="Wingdings" panose="05000000000000000000" pitchFamily="2" charset="2"/>
                  <a:buChar char="ü"/>
                </a:pPr>
                <a:r>
                  <a:rPr lang="ja-JP" altLang="en-US" sz="900" dirty="0">
                    <a:latin typeface="UD デジタル 教科書体 N-R" panose="02020400000000000000" pitchFamily="17" charset="-128"/>
                    <a:ea typeface="UD デジタル 教科書体 N-R" panose="02020400000000000000" pitchFamily="17" charset="-128"/>
                  </a:rPr>
                  <a:t>地域住民・インバウンドの利便増進</a:t>
                </a:r>
              </a:p>
            </p:txBody>
          </p:sp>
          <p:pic>
            <p:nvPicPr>
              <p:cNvPr id="24" name="図 23"/>
              <p:cNvPicPr>
                <a:picLocks noChangeAspect="1"/>
              </p:cNvPicPr>
              <p:nvPr/>
            </p:nvPicPr>
            <p:blipFill>
              <a:blip r:embed="rId4"/>
              <a:stretch>
                <a:fillRect/>
              </a:stretch>
            </p:blipFill>
            <p:spPr>
              <a:xfrm>
                <a:off x="5453842" y="4566219"/>
                <a:ext cx="1593434" cy="1267769"/>
              </a:xfrm>
              <a:prstGeom prst="rect">
                <a:avLst/>
              </a:prstGeom>
            </p:spPr>
          </p:pic>
        </p:grpSp>
        <p:sp>
          <p:nvSpPr>
            <p:cNvPr id="37" name="テキスト ボックス 36">
              <a:extLst>
                <a:ext uri="{FF2B5EF4-FFF2-40B4-BE49-F238E27FC236}">
                  <a16:creationId xmlns:a16="http://schemas.microsoft.com/office/drawing/2014/main" id="{4C7FA07B-3CEE-8659-E27C-7F7EC71E923B}"/>
                </a:ext>
              </a:extLst>
            </p:cNvPr>
            <p:cNvSpPr txBox="1"/>
            <p:nvPr/>
          </p:nvSpPr>
          <p:spPr>
            <a:xfrm>
              <a:off x="2161118" y="5738259"/>
              <a:ext cx="2974125" cy="976012"/>
            </a:xfrm>
            <a:prstGeom prst="rect">
              <a:avLst/>
            </a:prstGeom>
            <a:solidFill>
              <a:schemeClr val="bg1"/>
            </a:solidFill>
            <a:ln w="6350">
              <a:solidFill>
                <a:schemeClr val="tx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kumimoji="1" lang="en-US" altLang="ja-JP" sz="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住吉公園全体の魅力向上</a:t>
              </a:r>
              <a:r>
                <a:rPr kumimoji="1"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・住吉公園の資産を活かしたイベントやワークショップの実施</a:t>
              </a:r>
              <a:endParaRPr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地域との連携</a:t>
              </a:r>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・地域で活動する団体等が情報交換できる仕組みの構築や場の提供</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（飲食施設内に一般利用可能なコミュニティスペースを設置）</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指定管理者との連携</a:t>
              </a:r>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・公園全体を管理する指定管理者が実施するイベントへの参画や指</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定管理者との定期的な連絡会を実施。</a:t>
              </a:r>
              <a:endPar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 name="正方形/長方形 12"/>
          <p:cNvSpPr/>
          <p:nvPr/>
        </p:nvSpPr>
        <p:spPr>
          <a:xfrm>
            <a:off x="8469433" y="653152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schemeClr val="tx1"/>
                </a:solidFill>
                <a:latin typeface="Calibri"/>
                <a:ea typeface="ＭＳ Ｐゴシック" panose="020B0600070205080204" pitchFamily="50" charset="-128"/>
              </a:rPr>
              <a:t>27</a:t>
            </a:r>
            <a:endParaRPr lang="ja-JP" altLang="en-US" dirty="0">
              <a:solidFill>
                <a:schemeClr val="tx1"/>
              </a:solidFill>
              <a:latin typeface="Calibri"/>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59FA7A0A-9549-A8F5-4988-6062C42B00B1}"/>
              </a:ext>
            </a:extLst>
          </p:cNvPr>
          <p:cNvSpPr txBox="1"/>
          <p:nvPr/>
        </p:nvSpPr>
        <p:spPr>
          <a:xfrm>
            <a:off x="874564" y="1948131"/>
            <a:ext cx="2772000" cy="862928"/>
          </a:xfrm>
          <a:prstGeom prst="rect">
            <a:avLst/>
          </a:prstGeom>
          <a:solidFill>
            <a:schemeClr val="bg1"/>
          </a:solidFill>
          <a:ln w="12700">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♦魅力向上事業の提案</a:t>
            </a:r>
            <a:endPar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・グランピング施設、</a:t>
            </a:r>
            <a:r>
              <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BBQ</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場、スケートパーク等の</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ソフト事業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・地元農家・飲食店と連携したマルシェの開催等</a:t>
            </a:r>
            <a:endPar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8C756DCC-48C9-7C73-AF30-F4BC7340C787}"/>
              </a:ext>
            </a:extLst>
          </p:cNvPr>
          <p:cNvSpPr txBox="1"/>
          <p:nvPr/>
        </p:nvSpPr>
        <p:spPr>
          <a:xfrm>
            <a:off x="874560" y="1382648"/>
            <a:ext cx="2772000" cy="499061"/>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kumimoji="1"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地域と繋がり、地域と共に育てる公園づくり</a:t>
            </a:r>
          </a:p>
        </p:txBody>
      </p:sp>
      <p:pic>
        <p:nvPicPr>
          <p:cNvPr id="8" name="図 7"/>
          <p:cNvPicPr>
            <a:picLocks noChangeAspect="1"/>
          </p:cNvPicPr>
          <p:nvPr/>
        </p:nvPicPr>
        <p:blipFill>
          <a:blip r:embed="rId5"/>
          <a:stretch>
            <a:fillRect/>
          </a:stretch>
        </p:blipFill>
        <p:spPr>
          <a:xfrm>
            <a:off x="5831258" y="5724255"/>
            <a:ext cx="1215993" cy="854482"/>
          </a:xfrm>
          <a:prstGeom prst="rect">
            <a:avLst/>
          </a:prstGeom>
        </p:spPr>
      </p:pic>
      <p:pic>
        <p:nvPicPr>
          <p:cNvPr id="9" name="図 8"/>
          <p:cNvPicPr>
            <a:picLocks noChangeAspect="1"/>
          </p:cNvPicPr>
          <p:nvPr/>
        </p:nvPicPr>
        <p:blipFill>
          <a:blip r:embed="rId6"/>
          <a:stretch>
            <a:fillRect/>
          </a:stretch>
        </p:blipFill>
        <p:spPr>
          <a:xfrm>
            <a:off x="7153103" y="5724255"/>
            <a:ext cx="1176403" cy="854482"/>
          </a:xfrm>
          <a:prstGeom prst="rect">
            <a:avLst/>
          </a:prstGeom>
        </p:spPr>
      </p:pic>
      <p:grpSp>
        <p:nvGrpSpPr>
          <p:cNvPr id="6" name="グループ化 5"/>
          <p:cNvGrpSpPr/>
          <p:nvPr/>
        </p:nvGrpSpPr>
        <p:grpSpPr>
          <a:xfrm>
            <a:off x="3773674" y="1384454"/>
            <a:ext cx="3273624" cy="1426577"/>
            <a:chOff x="3866240" y="1548355"/>
            <a:chExt cx="2869516" cy="1250475"/>
          </a:xfrm>
        </p:grpSpPr>
        <p:pic>
          <p:nvPicPr>
            <p:cNvPr id="33" name="図 32"/>
            <p:cNvPicPr>
              <a:picLocks noChangeAspect="1"/>
            </p:cNvPicPr>
            <p:nvPr/>
          </p:nvPicPr>
          <p:blipFill rotWithShape="1">
            <a:blip r:embed="rId7" cstate="print">
              <a:extLst>
                <a:ext uri="{28A0092B-C50C-407E-A947-70E740481C1C}">
                  <a14:useLocalDpi xmlns:a14="http://schemas.microsoft.com/office/drawing/2010/main" val="0"/>
                </a:ext>
              </a:extLst>
            </a:blip>
            <a:srcRect t="23095" b="6754"/>
            <a:stretch/>
          </p:blipFill>
          <p:spPr bwMode="auto">
            <a:xfrm>
              <a:off x="3866240" y="1548355"/>
              <a:ext cx="2866500" cy="1250475"/>
            </a:xfrm>
            <a:prstGeom prst="rect">
              <a:avLst/>
            </a:prstGeom>
            <a:ln w="19050">
              <a:solidFill>
                <a:schemeClr val="bg1"/>
              </a:solidFill>
            </a:ln>
            <a:extLst>
              <a:ext uri="{53640926-AAD7-44D8-BBD7-CCE9431645EC}">
                <a14:shadowObscured xmlns:a14="http://schemas.microsoft.com/office/drawing/2010/main"/>
              </a:ext>
            </a:extLst>
          </p:spPr>
        </p:pic>
        <p:sp>
          <p:nvSpPr>
            <p:cNvPr id="38" name="テキスト ボックス 482"/>
            <p:cNvSpPr txBox="1"/>
            <p:nvPr/>
          </p:nvSpPr>
          <p:spPr>
            <a:xfrm>
              <a:off x="5961534" y="2693421"/>
              <a:ext cx="774222" cy="103641"/>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ctr">
                <a:lnSpc>
                  <a:spcPts val="975"/>
                </a:lnSpc>
                <a:tabLst>
                  <a:tab pos="145753" algn="l"/>
                </a:tabLst>
              </a:pPr>
              <a:r>
                <a:rPr lang="en-US" altLang="ja-JP"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BBQ</a:t>
              </a: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ガーデン施設 イメージ</a:t>
              </a:r>
            </a:p>
          </p:txBody>
        </p:sp>
      </p:grpSp>
      <p:grpSp>
        <p:nvGrpSpPr>
          <p:cNvPr id="7" name="グループ化 6"/>
          <p:cNvGrpSpPr/>
          <p:nvPr/>
        </p:nvGrpSpPr>
        <p:grpSpPr>
          <a:xfrm>
            <a:off x="7194259" y="1383747"/>
            <a:ext cx="1083923" cy="1427310"/>
            <a:chOff x="6932250" y="1169435"/>
            <a:chExt cx="1574037" cy="2072690"/>
          </a:xfrm>
        </p:grpSpPr>
        <p:pic>
          <p:nvPicPr>
            <p:cNvPr id="39" name="図 38" descr="C:\Users\05489\Desktop\2015_pj_42-olhf3deljtqmg1y0prf40p7e2jwjvmkbdj9mvp0by8.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2250" y="1169435"/>
              <a:ext cx="1550250" cy="992535"/>
            </a:xfrm>
            <a:prstGeom prst="rect">
              <a:avLst/>
            </a:prstGeom>
            <a:noFill/>
            <a:ln w="19050">
              <a:solidFill>
                <a:schemeClr val="bg1"/>
              </a:solidFill>
            </a:ln>
          </p:spPr>
        </p:pic>
        <p:sp>
          <p:nvSpPr>
            <p:cNvPr id="40" name="テキスト ボックス 482"/>
            <p:cNvSpPr txBox="1"/>
            <p:nvPr/>
          </p:nvSpPr>
          <p:spPr>
            <a:xfrm>
              <a:off x="7062525" y="1989012"/>
              <a:ext cx="1419975" cy="17170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ct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マリンレジャー（</a:t>
              </a:r>
              <a:r>
                <a:rPr lang="en-US" altLang="ja-JP"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SUP</a:t>
              </a: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 イメージ</a:t>
              </a:r>
            </a:p>
          </p:txBody>
        </p:sp>
        <p:pic>
          <p:nvPicPr>
            <p:cNvPr id="41" name="図 40"/>
            <p:cNvPicPr>
              <a:picLocks noChangeAspect="1"/>
            </p:cNvPicPr>
            <p:nvPr/>
          </p:nvPicPr>
          <p:blipFill rotWithShape="1">
            <a:blip r:embed="rId9" cstate="print">
              <a:extLst>
                <a:ext uri="{28A0092B-C50C-407E-A947-70E740481C1C}">
                  <a14:useLocalDpi xmlns:a14="http://schemas.microsoft.com/office/drawing/2010/main" val="0"/>
                </a:ext>
              </a:extLst>
            </a:blip>
            <a:srcRect b="2361"/>
            <a:stretch/>
          </p:blipFill>
          <p:spPr>
            <a:xfrm>
              <a:off x="6937240" y="2234462"/>
              <a:ext cx="1550250" cy="1007663"/>
            </a:xfrm>
            <a:prstGeom prst="rect">
              <a:avLst/>
            </a:prstGeom>
            <a:ln w="19050">
              <a:solidFill>
                <a:schemeClr val="bg1"/>
              </a:solidFill>
            </a:ln>
          </p:spPr>
        </p:pic>
        <p:sp>
          <p:nvSpPr>
            <p:cNvPr id="42" name="テキスト ボックス 482"/>
            <p:cNvSpPr txBox="1"/>
            <p:nvPr/>
          </p:nvSpPr>
          <p:spPr>
            <a:xfrm>
              <a:off x="7329900" y="3052976"/>
              <a:ext cx="1176387" cy="186226"/>
            </a:xfrm>
            <a:prstGeom prst="rect">
              <a:avLst/>
            </a:prstGeom>
            <a:solidFill>
              <a:srgbClr val="FFFFFF">
                <a:alpha val="80000"/>
              </a:srgbClr>
            </a:solid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marL="145753" indent="-145753" algn="ct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スケートパーク イメージ</a:t>
              </a:r>
            </a:p>
          </p:txBody>
        </p:sp>
      </p:grpSp>
    </p:spTree>
    <p:extLst>
      <p:ext uri="{BB962C8B-B14F-4D97-AF65-F5344CB8AC3E}">
        <p14:creationId xmlns:p14="http://schemas.microsoft.com/office/powerpoint/2010/main" val="2519141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46589" y="-2943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46588" y="388249"/>
            <a:ext cx="8853665" cy="6326116"/>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◆民間の活躍環境の整備（実証事業推進チーム大阪による企業等への実証フィールドの提供）</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商工労働部 成長産業振興室 産業創造課、都市整備部 事業調整室 事業企画課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34711" y="982469"/>
            <a:ext cx="8475693" cy="646331"/>
          </a:xfrm>
          <a:prstGeom prst="rect">
            <a:avLst/>
          </a:prstGeom>
        </p:spPr>
        <p:txBody>
          <a:bodyPr wrap="square">
            <a:spAutoFit/>
          </a:bodyPr>
          <a:lstStyle/>
          <a:p>
            <a:pPr marL="85725" indent="-85725">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「実証事業推進チーム大阪」が実証実験を支援。</a:t>
            </a:r>
          </a:p>
          <a:p>
            <a:pPr marL="85725" indent="-85725">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自動運転や空飛ぶクルマなど先端技術を活用した革新的ビジネスについて、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年までに社会実装することをめざし、大阪における新たなビジネス創出への取組み。</a:t>
            </a:r>
          </a:p>
        </p:txBody>
      </p:sp>
      <p:grpSp>
        <p:nvGrpSpPr>
          <p:cNvPr id="18" name="グループ化 17"/>
          <p:cNvGrpSpPr/>
          <p:nvPr/>
        </p:nvGrpSpPr>
        <p:grpSpPr>
          <a:xfrm>
            <a:off x="334711" y="1760537"/>
            <a:ext cx="4201441" cy="1623466"/>
            <a:chOff x="2126366" y="1725188"/>
            <a:chExt cx="4125488" cy="1775504"/>
          </a:xfrm>
        </p:grpSpPr>
        <p:grpSp>
          <p:nvGrpSpPr>
            <p:cNvPr id="23" name="グループ化 22"/>
            <p:cNvGrpSpPr/>
            <p:nvPr/>
          </p:nvGrpSpPr>
          <p:grpSpPr>
            <a:xfrm>
              <a:off x="2126366" y="1725188"/>
              <a:ext cx="4125488" cy="1775504"/>
              <a:chOff x="824413" y="1956914"/>
              <a:chExt cx="4116965" cy="1296066"/>
            </a:xfrm>
          </p:grpSpPr>
          <p:sp>
            <p:nvSpPr>
              <p:cNvPr id="37" name="角丸四角形 36"/>
              <p:cNvSpPr/>
              <p:nvPr/>
            </p:nvSpPr>
            <p:spPr>
              <a:xfrm>
                <a:off x="924618" y="1956914"/>
                <a:ext cx="1792156" cy="306641"/>
              </a:xfrm>
              <a:prstGeom prst="roundRect">
                <a:avLst>
                  <a:gd name="adj" fmla="val 101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実証実験の実施主体</a:t>
                </a:r>
              </a:p>
            </p:txBody>
          </p:sp>
          <p:sp>
            <p:nvSpPr>
              <p:cNvPr id="35" name="角丸四角形 34"/>
              <p:cNvSpPr/>
              <p:nvPr/>
            </p:nvSpPr>
            <p:spPr>
              <a:xfrm>
                <a:off x="3124101" y="2310995"/>
                <a:ext cx="1817277" cy="617607"/>
              </a:xfrm>
              <a:prstGeom prst="roundRect">
                <a:avLst>
                  <a:gd name="adj" fmla="val 72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500"/>
                  </a:lnSpc>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500"/>
                  </a:lnSpc>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大阪商工会議所で構成</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100"/>
                  </a:lnSpc>
                  <a:spcBef>
                    <a:spcPts val="400"/>
                  </a:spcBef>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（窓口：大阪商工会議所）</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912913" y="1996894"/>
                <a:ext cx="1369758" cy="184281"/>
              </a:xfrm>
              <a:prstGeom prst="rect">
                <a:avLst/>
              </a:prstGeom>
            </p:spPr>
            <p:txBody>
              <a:bodyPr wrap="square">
                <a:spAutoFit/>
              </a:bodyPr>
              <a:lstStyle/>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実証フィールド希望</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 32"/>
              <p:cNvSpPr/>
              <p:nvPr/>
            </p:nvSpPr>
            <p:spPr>
              <a:xfrm>
                <a:off x="911727" y="2726047"/>
                <a:ext cx="1794822" cy="526933"/>
              </a:xfrm>
              <a:prstGeom prst="roundRect">
                <a:avLst>
                  <a:gd name="adj" fmla="val 5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大阪府、大阪市、大阪商工会議所の会員企業等の</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関連施設</a:t>
                </a:r>
              </a:p>
            </p:txBody>
          </p:sp>
          <p:sp>
            <p:nvSpPr>
              <p:cNvPr id="29" name="正方形/長方形 28"/>
              <p:cNvSpPr/>
              <p:nvPr/>
            </p:nvSpPr>
            <p:spPr>
              <a:xfrm>
                <a:off x="2998902" y="2980507"/>
                <a:ext cx="1680288" cy="196566"/>
              </a:xfrm>
              <a:prstGeom prst="rect">
                <a:avLst/>
              </a:prstGeom>
            </p:spPr>
            <p:txBody>
              <a:bodyPr wrap="square">
                <a:spAutoFit/>
              </a:bodyPr>
              <a:lstStyle/>
              <a:p>
                <a:pPr marL="88900" indent="-889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フィールド調査・事前協議</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824413" y="2339703"/>
                <a:ext cx="701852" cy="294850"/>
              </a:xfrm>
              <a:prstGeom prst="rect">
                <a:avLst/>
              </a:prstGeom>
            </p:spPr>
            <p:txBody>
              <a:bodyPr wrap="square">
                <a:spAutoFit/>
              </a:bodyPr>
              <a:lstStyle/>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必要な</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費用負担</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7" name="グループ化 16"/>
            <p:cNvGrpSpPr/>
            <p:nvPr/>
          </p:nvGrpSpPr>
          <p:grpSpPr>
            <a:xfrm>
              <a:off x="2752699" y="2000376"/>
              <a:ext cx="1665784" cy="1283564"/>
              <a:chOff x="2752699" y="2000376"/>
              <a:chExt cx="1665784" cy="1283564"/>
            </a:xfrm>
          </p:grpSpPr>
          <p:sp>
            <p:nvSpPr>
              <p:cNvPr id="4" name="テキスト ボックス 3"/>
              <p:cNvSpPr txBox="1"/>
              <p:nvPr/>
            </p:nvSpPr>
            <p:spPr>
              <a:xfrm>
                <a:off x="3061803" y="2244244"/>
                <a:ext cx="1008973" cy="374667"/>
              </a:xfrm>
              <a:prstGeom prst="rect">
                <a:avLst/>
              </a:prstGeom>
              <a:noFill/>
              <a:ln>
                <a:noFill/>
              </a:ln>
            </p:spPr>
            <p:txBody>
              <a:bodyPr wrap="none" rtlCol="0">
                <a:noAutofit/>
              </a:bodyPr>
              <a:lstStyle/>
              <a:p>
                <a:pPr algn="ct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フィールド</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提供</a:t>
                </a:r>
              </a:p>
            </p:txBody>
          </p:sp>
          <p:grpSp>
            <p:nvGrpSpPr>
              <p:cNvPr id="15" name="グループ化 14"/>
              <p:cNvGrpSpPr/>
              <p:nvPr/>
            </p:nvGrpSpPr>
            <p:grpSpPr>
              <a:xfrm>
                <a:off x="2752699" y="2000376"/>
                <a:ext cx="1665784" cy="1283564"/>
                <a:chOff x="2752699" y="2000376"/>
                <a:chExt cx="1665784" cy="1283564"/>
              </a:xfrm>
            </p:grpSpPr>
            <p:sp>
              <p:nvSpPr>
                <p:cNvPr id="40" name="右矢印 39"/>
                <p:cNvSpPr/>
                <p:nvPr/>
              </p:nvSpPr>
              <p:spPr>
                <a:xfrm rot="5400000" flipV="1">
                  <a:off x="2685618" y="2315256"/>
                  <a:ext cx="313026" cy="178864"/>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54" name="右矢印 53"/>
                <p:cNvSpPr/>
                <p:nvPr/>
              </p:nvSpPr>
              <p:spPr>
                <a:xfrm rot="16200000" flipV="1">
                  <a:off x="2944348" y="2282953"/>
                  <a:ext cx="313026" cy="178864"/>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55" name="右矢印 54"/>
                <p:cNvSpPr/>
                <p:nvPr/>
              </p:nvSpPr>
              <p:spPr>
                <a:xfrm rot="1618275" flipV="1">
                  <a:off x="4105457" y="2000376"/>
                  <a:ext cx="313026" cy="178864"/>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56" name="右矢印 55"/>
                <p:cNvSpPr/>
                <p:nvPr/>
              </p:nvSpPr>
              <p:spPr>
                <a:xfrm rot="8083862" flipV="1">
                  <a:off x="4036133" y="3037995"/>
                  <a:ext cx="313026" cy="178864"/>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grpSp>
        </p:grpSp>
      </p:grpSp>
      <p:sp>
        <p:nvSpPr>
          <p:cNvPr id="59" name="正方形/長方形 58"/>
          <p:cNvSpPr/>
          <p:nvPr/>
        </p:nvSpPr>
        <p:spPr>
          <a:xfrm>
            <a:off x="4601557" y="1660981"/>
            <a:ext cx="1578627" cy="1518364"/>
          </a:xfrm>
          <a:prstGeom prst="rect">
            <a:avLst/>
          </a:prstGeom>
          <a:solidFill>
            <a:schemeClr val="accent5">
              <a:lumMod val="20000"/>
              <a:lumOff val="80000"/>
            </a:schemeClr>
          </a:solidFill>
          <a:ln w="3175">
            <a:solidFill>
              <a:schemeClr val="tx1"/>
            </a:solidFill>
          </a:ln>
        </p:spPr>
        <p:txBody>
          <a:bodyPr wrap="square" lIns="0" rIns="0" anchor="ctr">
            <a:spAutoFit/>
          </a:bodyPr>
          <a:lstStyle/>
          <a:p>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対象分野</a:t>
            </a:r>
            <a:r>
              <a:rPr lang="en-US" altLang="ja-JP" sz="11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a:lnSpc>
                <a:spcPts val="200"/>
              </a:lnSpc>
            </a:pP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① 先進的なまちづくり　</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② </a:t>
            </a:r>
            <a:r>
              <a:rPr lang="en-US" altLang="ja-JP" sz="1000" dirty="0" err="1">
                <a:latin typeface="Meiryo UI" panose="020B0604030504040204" pitchFamily="50" charset="-128"/>
                <a:ea typeface="Meiryo UI" panose="020B0604030504040204" pitchFamily="50" charset="-128"/>
                <a:cs typeface="メイリオ" panose="020B0604030504040204" pitchFamily="50" charset="-128"/>
              </a:rPr>
              <a:t>IoT</a:t>
            </a:r>
            <a:r>
              <a:rPr lang="ja-JP" altLang="en-US" sz="1000" dirty="0" err="1">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ロボットテクノロジー</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③ 自動運転</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　④ ドローン　</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　⑤ </a:t>
            </a:r>
            <a:r>
              <a:rPr lang="en-US" altLang="ja-JP" sz="1000" spc="-50" dirty="0">
                <a:latin typeface="Meiryo UI" panose="020B0604030504040204" pitchFamily="50" charset="-128"/>
                <a:ea typeface="Meiryo UI" panose="020B0604030504040204" pitchFamily="50" charset="-128"/>
                <a:cs typeface="メイリオ" panose="020B0604030504040204" pitchFamily="50" charset="-128"/>
              </a:rPr>
              <a:t>AI</a:t>
            </a:r>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（人工知能）</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　⑥ ヘルスケア　</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　⑦ オープンデータ、ビッグデータ</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60" name="正方形/長方形 59"/>
          <p:cNvSpPr/>
          <p:nvPr/>
        </p:nvSpPr>
        <p:spPr>
          <a:xfrm>
            <a:off x="6245589" y="1660270"/>
            <a:ext cx="2619014" cy="1518364"/>
          </a:xfrm>
          <a:prstGeom prst="rect">
            <a:avLst/>
          </a:prstGeom>
          <a:solidFill>
            <a:schemeClr val="accent5">
              <a:lumMod val="20000"/>
              <a:lumOff val="80000"/>
            </a:schemeClr>
          </a:solidFill>
          <a:ln w="3175">
            <a:solidFill>
              <a:schemeClr val="tx1"/>
            </a:solidFill>
          </a:ln>
        </p:spPr>
        <p:txBody>
          <a:bodyPr wrap="square" lIns="0" rIns="0" anchor="ctr">
            <a:spAutoFit/>
          </a:bodyPr>
          <a:lstStyle/>
          <a:p>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支援の内容</a:t>
            </a:r>
            <a:r>
              <a:rPr lang="en-US" altLang="ja-JP" sz="11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a:lnSpc>
                <a:spcPts val="200"/>
              </a:lnSpc>
            </a:pP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180975">
              <a:buFont typeface="+mj-ea"/>
              <a:buAutoNum type="circleNumDbPlain"/>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大阪府・市の関連施設における実証フィールド　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pPr marL="266700" indent="-180975">
              <a:buFont typeface="+mj-ea"/>
              <a:buAutoNum type="circleNumDbPlain"/>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企業間連携による民間企業保有施設における実証フィールドの提供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pPr marL="266700" indent="-180975">
              <a:buFont typeface="+mj-ea"/>
              <a:buAutoNum type="circleNumDbPlain"/>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民間企業による実証実験を支援するサービスの提供</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
            </a:r>
            <a:br>
              <a:rPr lang="en-US" altLang="ja-JP" sz="1000" dirty="0">
                <a:latin typeface="Meiryo UI" panose="020B0604030504040204" pitchFamily="50" charset="-128"/>
                <a:ea typeface="Meiryo UI" panose="020B0604030504040204" pitchFamily="50" charset="-128"/>
                <a:cs typeface="メイリオ" panose="020B0604030504040204" pitchFamily="50" charset="-128"/>
              </a:rPr>
            </a:b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・リスクアセスメントサービスや保険商品</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
            </a:r>
            <a:br>
              <a:rPr lang="en-US" altLang="ja-JP" sz="1000" dirty="0">
                <a:latin typeface="Meiryo UI" panose="020B0604030504040204" pitchFamily="50" charset="-128"/>
                <a:ea typeface="Meiryo UI" panose="020B0604030504040204" pitchFamily="50" charset="-128"/>
                <a:cs typeface="メイリオ" panose="020B0604030504040204" pitchFamily="50" charset="-128"/>
              </a:rPr>
            </a:b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5G</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の技術検証環境の提供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3" name="グループ化 2"/>
          <p:cNvGrpSpPr/>
          <p:nvPr/>
        </p:nvGrpSpPr>
        <p:grpSpPr>
          <a:xfrm>
            <a:off x="383161" y="3519254"/>
            <a:ext cx="8481440" cy="3235338"/>
            <a:chOff x="383160" y="3329537"/>
            <a:chExt cx="8481440" cy="3235338"/>
          </a:xfrm>
        </p:grpSpPr>
        <p:grpSp>
          <p:nvGrpSpPr>
            <p:cNvPr id="14" name="グループ化 13"/>
            <p:cNvGrpSpPr/>
            <p:nvPr/>
          </p:nvGrpSpPr>
          <p:grpSpPr>
            <a:xfrm>
              <a:off x="383160" y="3329537"/>
              <a:ext cx="8481440" cy="3235338"/>
              <a:chOff x="2288761" y="3665832"/>
              <a:chExt cx="8313124" cy="2813905"/>
            </a:xfrm>
          </p:grpSpPr>
          <p:grpSp>
            <p:nvGrpSpPr>
              <p:cNvPr id="12" name="グループ化 11"/>
              <p:cNvGrpSpPr/>
              <p:nvPr/>
            </p:nvGrpSpPr>
            <p:grpSpPr>
              <a:xfrm>
                <a:off x="2328611" y="3781389"/>
                <a:ext cx="8273274" cy="2698348"/>
                <a:chOff x="4667462" y="3830626"/>
                <a:chExt cx="8273274" cy="2698348"/>
              </a:xfrm>
            </p:grpSpPr>
            <p:sp>
              <p:nvSpPr>
                <p:cNvPr id="51" name="角丸四角形 50"/>
                <p:cNvSpPr/>
                <p:nvPr/>
              </p:nvSpPr>
              <p:spPr>
                <a:xfrm>
                  <a:off x="4667462" y="3830626"/>
                  <a:ext cx="8273274" cy="2562098"/>
                </a:xfrm>
                <a:prstGeom prst="roundRect">
                  <a:avLst>
                    <a:gd name="adj" fmla="val 5163"/>
                  </a:avLst>
                </a:prstGeom>
                <a:solidFill>
                  <a:srgbClr val="FFFFCC"/>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t"/>
                <a:lstStyle/>
                <a:p>
                  <a:pPr>
                    <a:lnSpc>
                      <a:spcPts val="500"/>
                    </a:lnSpc>
                  </a:pPr>
                  <a:endParaRPr lang="en-US" altLang="ja-JP" sz="1100" b="1" dirty="0">
                    <a:solidFill>
                      <a:schemeClr val="tx1"/>
                    </a:solidFill>
                    <a:latin typeface="Meiryo UI" panose="020B0604030504040204" pitchFamily="50" charset="-128"/>
                    <a:ea typeface="Meiryo UI" panose="020B0604030504040204" pitchFamily="50" charset="-128"/>
                  </a:endParaRPr>
                </a:p>
                <a:p>
                  <a:pPr>
                    <a:lnSpc>
                      <a:spcPts val="1000"/>
                    </a:lnSpc>
                  </a:pPr>
                  <a:endParaRPr lang="en-US" altLang="ja-JP" sz="12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4858086" y="4208684"/>
                  <a:ext cx="5788171" cy="23202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171450" indent="-171450">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実施主体</a:t>
                  </a:r>
                  <a:r>
                    <a:rPr lang="en-US" altLang="ja-JP" sz="1050" dirty="0">
                      <a:solidFill>
                        <a:schemeClr val="tx1"/>
                      </a:solidFill>
                      <a:latin typeface="メイリオ" panose="020B0604030504040204" pitchFamily="50" charset="-128"/>
                      <a:ea typeface="メイリオ" panose="020B0604030504040204" pitchFamily="50" charset="-128"/>
                    </a:rPr>
                    <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代表法人：大阪市高速電気軌道株式会社</a:t>
                  </a:r>
                  <a:endParaRPr lang="en-US" altLang="ja-JP" sz="10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endParaRPr lang="en-US" altLang="ja-JP" sz="600" dirty="0">
                    <a:solidFill>
                      <a:schemeClr val="tx1"/>
                    </a:solidFill>
                    <a:latin typeface="Meiryo UI" panose="020B0604030504040204" pitchFamily="50" charset="-128"/>
                    <a:ea typeface="Meiryo UI" panose="020B0604030504040204" pitchFamily="50" charset="-128"/>
                  </a:endParaRPr>
                </a:p>
                <a:p>
                  <a:r>
                    <a:rPr lang="ja-JP" altLang="en-US" sz="1100" dirty="0" smtClean="0">
                      <a:solidFill>
                        <a:schemeClr val="tx1"/>
                      </a:solidFill>
                      <a:latin typeface="メイリオ" panose="020B0604030504040204" pitchFamily="50" charset="-128"/>
                      <a:ea typeface="メイリオ" panose="020B0604030504040204" pitchFamily="50" charset="-128"/>
                    </a:rPr>
                    <a:t>■実証</a:t>
                  </a:r>
                  <a:r>
                    <a:rPr lang="ja-JP" altLang="en-US" sz="1100" dirty="0">
                      <a:solidFill>
                        <a:schemeClr val="tx1"/>
                      </a:solidFill>
                      <a:latin typeface="メイリオ" panose="020B0604030504040204" pitchFamily="50" charset="-128"/>
                      <a:ea typeface="メイリオ" panose="020B0604030504040204" pitchFamily="50" charset="-128"/>
                    </a:rPr>
                    <a:t>内容</a:t>
                  </a:r>
                  <a:r>
                    <a:rPr lang="en-US" altLang="ja-JP" sz="1100" dirty="0">
                      <a:solidFill>
                        <a:schemeClr val="tx1"/>
                      </a:solidFill>
                      <a:latin typeface="メイリオ" panose="020B0604030504040204" pitchFamily="50" charset="-128"/>
                      <a:ea typeface="メイリオ" panose="020B0604030504040204" pitchFamily="50" charset="-128"/>
                    </a:rPr>
                    <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smtClean="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舞</a:t>
                  </a:r>
                  <a:r>
                    <a:rPr lang="ja-JP" altLang="en-US" sz="1000" dirty="0">
                      <a:solidFill>
                        <a:schemeClr val="tx1"/>
                      </a:solidFill>
                      <a:latin typeface="メイリオ" panose="020B0604030504040204" pitchFamily="50" charset="-128"/>
                      <a:ea typeface="メイリオ" panose="020B0604030504040204" pitchFamily="50" charset="-128"/>
                    </a:rPr>
                    <a:t>洲スポーツアイランド内に１周約</a:t>
                  </a:r>
                  <a:r>
                    <a:rPr lang="en-US" altLang="ja-JP" sz="1000" dirty="0">
                      <a:solidFill>
                        <a:schemeClr val="tx1"/>
                      </a:solidFill>
                      <a:latin typeface="メイリオ" panose="020B0604030504040204" pitchFamily="50" charset="-128"/>
                      <a:ea typeface="メイリオ" panose="020B0604030504040204" pitchFamily="50" charset="-128"/>
                    </a:rPr>
                    <a:t>400</a:t>
                  </a:r>
                  <a:r>
                    <a:rPr lang="ja-JP" altLang="en-US" sz="1000" dirty="0">
                      <a:solidFill>
                        <a:schemeClr val="tx1"/>
                      </a:solidFill>
                      <a:latin typeface="メイリオ" panose="020B0604030504040204" pitchFamily="50" charset="-128"/>
                      <a:ea typeface="メイリオ" panose="020B0604030504040204" pitchFamily="50" charset="-128"/>
                    </a:rPr>
                    <a:t>メートルのテストコースを整備し</a:t>
                  </a:r>
                  <a:r>
                    <a:rPr lang="ja-JP" altLang="en-US" sz="1000" dirty="0" smtClean="0">
                      <a:solidFill>
                        <a:schemeClr val="tx1"/>
                      </a:solidFill>
                      <a:latin typeface="メイリオ" panose="020B0604030504040204" pitchFamily="50" charset="-128"/>
                      <a:ea typeface="メイリオ" panose="020B0604030504040204" pitchFamily="50" charset="-128"/>
                    </a:rPr>
                    <a:t>、テストコース内と周辺</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公道での</a:t>
                  </a:r>
                  <a:r>
                    <a:rPr lang="ja-JP" altLang="en-US" sz="1000" dirty="0">
                      <a:solidFill>
                        <a:schemeClr val="tx1"/>
                      </a:solidFill>
                      <a:latin typeface="メイリオ" panose="020B0604030504040204" pitchFamily="50" charset="-128"/>
                      <a:ea typeface="メイリオ" panose="020B0604030504040204" pitchFamily="50" charset="-128"/>
                    </a:rPr>
                    <a:t>自動運転車両の走行や、遠隔監視</a:t>
                  </a:r>
                  <a:r>
                    <a:rPr lang="ja-JP" altLang="en-US" sz="1000" dirty="0" smtClean="0">
                      <a:solidFill>
                        <a:schemeClr val="tx1"/>
                      </a:solidFill>
                      <a:latin typeface="メイリオ" panose="020B0604030504040204" pitchFamily="50" charset="-128"/>
                      <a:ea typeface="メイリオ" panose="020B0604030504040204" pitchFamily="50" charset="-128"/>
                    </a:rPr>
                    <a:t>システムでの</a:t>
                  </a:r>
                  <a:r>
                    <a:rPr lang="ja-JP" altLang="en-US" sz="1000" dirty="0">
                      <a:solidFill>
                        <a:schemeClr val="tx1"/>
                      </a:solidFill>
                      <a:latin typeface="メイリオ" panose="020B0604030504040204" pitchFamily="50" charset="-128"/>
                      <a:ea typeface="メイリオ" panose="020B0604030504040204" pitchFamily="50" charset="-128"/>
                    </a:rPr>
                    <a:t>複数の自動運転車両の</a:t>
                  </a:r>
                  <a:r>
                    <a:rPr lang="ja-JP" altLang="en-US" sz="1000" dirty="0" smtClean="0">
                      <a:solidFill>
                        <a:schemeClr val="tx1"/>
                      </a:solidFill>
                      <a:latin typeface="メイリオ" panose="020B0604030504040204" pitchFamily="50" charset="-128"/>
                      <a:ea typeface="メイリオ" panose="020B0604030504040204" pitchFamily="50" charset="-128"/>
                    </a:rPr>
                    <a:t>一元管理に</a:t>
                  </a:r>
                  <a:r>
                    <a:rPr lang="ja-JP" altLang="en-US" sz="1000" dirty="0">
                      <a:solidFill>
                        <a:schemeClr val="tx1"/>
                      </a:solidFill>
                      <a:latin typeface="メイリオ" panose="020B0604030504040204" pitchFamily="50" charset="-128"/>
                      <a:ea typeface="メイリオ" panose="020B0604030504040204" pitchFamily="50" charset="-128"/>
                    </a:rPr>
                    <a:t>よる</a:t>
                  </a:r>
                  <a:r>
                    <a:rPr lang="ja-JP" altLang="en-US" sz="1000" dirty="0" smtClean="0">
                      <a:solidFill>
                        <a:schemeClr val="tx1"/>
                      </a:solidFill>
                      <a:latin typeface="メイリオ" panose="020B0604030504040204" pitchFamily="50" charset="-128"/>
                      <a:ea typeface="メイリオ" panose="020B0604030504040204" pitchFamily="50" charset="-128"/>
                    </a:rPr>
                    <a:t>万博</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会場</a:t>
                  </a:r>
                  <a:r>
                    <a:rPr lang="ja-JP" altLang="en-US" sz="1000" dirty="0">
                      <a:solidFill>
                        <a:schemeClr val="tx1"/>
                      </a:solidFill>
                      <a:latin typeface="メイリオ" panose="020B0604030504040204" pitchFamily="50" charset="-128"/>
                      <a:ea typeface="メイリオ" panose="020B0604030504040204" pitchFamily="50" charset="-128"/>
                    </a:rPr>
                    <a:t>内外の</a:t>
                  </a:r>
                  <a:r>
                    <a:rPr lang="ja-JP" altLang="en-US" sz="1000" dirty="0" smtClean="0">
                      <a:solidFill>
                        <a:schemeClr val="tx1"/>
                      </a:solidFill>
                      <a:latin typeface="メイリオ" panose="020B0604030504040204" pitchFamily="50" charset="-128"/>
                      <a:ea typeface="メイリオ" panose="020B0604030504040204" pitchFamily="50" charset="-128"/>
                    </a:rPr>
                    <a:t>輸送</a:t>
                  </a:r>
                  <a:r>
                    <a:rPr lang="ja-JP" altLang="en-US" sz="1000" dirty="0">
                      <a:solidFill>
                        <a:schemeClr val="tx1"/>
                      </a:solidFill>
                      <a:latin typeface="メイリオ" panose="020B0604030504040204" pitchFamily="50" charset="-128"/>
                      <a:ea typeface="メイリオ" panose="020B0604030504040204" pitchFamily="50" charset="-128"/>
                    </a:rPr>
                    <a:t>における</a:t>
                  </a:r>
                  <a:r>
                    <a:rPr lang="ja-JP" altLang="en-US" sz="1000" dirty="0" smtClean="0">
                      <a:solidFill>
                        <a:schemeClr val="tx1"/>
                      </a:solidFill>
                      <a:latin typeface="メイリオ" panose="020B0604030504040204" pitchFamily="50" charset="-128"/>
                      <a:ea typeface="メイリオ" panose="020B0604030504040204" pitchFamily="50" charset="-128"/>
                    </a:rPr>
                    <a:t>レベル</a:t>
                  </a:r>
                  <a:r>
                    <a:rPr lang="ja-JP" altLang="en-US" sz="1000" dirty="0">
                      <a:solidFill>
                        <a:schemeClr val="tx1"/>
                      </a:solidFill>
                      <a:latin typeface="メイリオ" panose="020B0604030504040204" pitchFamily="50" charset="-128"/>
                      <a:ea typeface="メイリオ" panose="020B0604030504040204" pitchFamily="50" charset="-128"/>
                    </a:rPr>
                    <a:t>４を見据えた自動運転走行に係る課題</a:t>
                  </a:r>
                  <a:r>
                    <a:rPr lang="ja-JP" altLang="en-US" sz="1000" dirty="0" smtClean="0">
                      <a:solidFill>
                        <a:schemeClr val="tx1"/>
                      </a:solidFill>
                      <a:latin typeface="メイリオ" panose="020B0604030504040204" pitchFamily="50" charset="-128"/>
                      <a:ea typeface="メイリオ" panose="020B0604030504040204" pitchFamily="50" charset="-128"/>
                    </a:rPr>
                    <a:t>の抽出</a:t>
                  </a:r>
                  <a:r>
                    <a:rPr lang="ja-JP" altLang="en-US" sz="1000" dirty="0">
                      <a:solidFill>
                        <a:schemeClr val="tx1"/>
                      </a:solidFill>
                      <a:latin typeface="メイリオ" panose="020B0604030504040204" pitchFamily="50" charset="-128"/>
                      <a:ea typeface="メイリオ" panose="020B0604030504040204" pitchFamily="50" charset="-128"/>
                    </a:rPr>
                    <a:t>、</a:t>
                  </a:r>
                  <a:r>
                    <a:rPr lang="ja-JP" altLang="en-US" sz="1000" dirty="0" smtClean="0">
                      <a:solidFill>
                        <a:schemeClr val="tx1"/>
                      </a:solidFill>
                      <a:latin typeface="メイリオ" panose="020B0604030504040204" pitchFamily="50" charset="-128"/>
                      <a:ea typeface="メイリオ" panose="020B0604030504040204" pitchFamily="50" charset="-128"/>
                    </a:rPr>
                    <a:t>非接触</a:t>
                  </a:r>
                  <a:r>
                    <a:rPr lang="ja-JP" altLang="en-US" sz="1000" dirty="0">
                      <a:solidFill>
                        <a:schemeClr val="tx1"/>
                      </a:solidFill>
                      <a:latin typeface="メイリオ" panose="020B0604030504040204" pitchFamily="50" charset="-128"/>
                      <a:ea typeface="メイリオ" panose="020B0604030504040204" pitchFamily="50" charset="-128"/>
                    </a:rPr>
                    <a:t>充電に</a:t>
                  </a:r>
                  <a:r>
                    <a:rPr lang="ja-JP" altLang="en-US" sz="1000" dirty="0" smtClean="0">
                      <a:solidFill>
                        <a:schemeClr val="tx1"/>
                      </a:solidFill>
                      <a:latin typeface="メイリオ" panose="020B0604030504040204" pitchFamily="50" charset="-128"/>
                      <a:ea typeface="メイリオ" panose="020B0604030504040204" pitchFamily="50" charset="-128"/>
                    </a:rPr>
                    <a:t>よる電</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動モビリティ</a:t>
                  </a:r>
                  <a:r>
                    <a:rPr lang="ja-JP" altLang="en-US" sz="1000" dirty="0">
                      <a:solidFill>
                        <a:schemeClr val="tx1"/>
                      </a:solidFill>
                      <a:latin typeface="メイリオ" panose="020B0604030504040204" pitchFamily="50" charset="-128"/>
                      <a:ea typeface="メイリオ" panose="020B0604030504040204" pitchFamily="50" charset="-128"/>
                    </a:rPr>
                    <a:t>への</a:t>
                  </a:r>
                  <a:r>
                    <a:rPr lang="ja-JP" altLang="en-US" sz="1000" dirty="0" smtClean="0">
                      <a:solidFill>
                        <a:schemeClr val="tx1"/>
                      </a:solidFill>
                      <a:latin typeface="メイリオ" panose="020B0604030504040204" pitchFamily="50" charset="-128"/>
                      <a:ea typeface="メイリオ" panose="020B0604030504040204" pitchFamily="50" charset="-128"/>
                    </a:rPr>
                    <a:t>充電</a:t>
                  </a:r>
                  <a:r>
                    <a:rPr lang="ja-JP" altLang="en-US" sz="1000" dirty="0">
                      <a:solidFill>
                        <a:schemeClr val="tx1"/>
                      </a:solidFill>
                      <a:latin typeface="メイリオ" panose="020B0604030504040204" pitchFamily="50" charset="-128"/>
                      <a:ea typeface="メイリオ" panose="020B0604030504040204" pitchFamily="50" charset="-128"/>
                    </a:rPr>
                    <a:t>制御に関するエネルギーマネジメント</a:t>
                  </a:r>
                  <a:r>
                    <a:rPr lang="ja-JP" altLang="en-US" sz="1000" dirty="0" smtClean="0">
                      <a:solidFill>
                        <a:schemeClr val="tx1"/>
                      </a:solidFill>
                      <a:latin typeface="メイリオ" panose="020B0604030504040204" pitchFamily="50" charset="-128"/>
                      <a:ea typeface="メイリオ" panose="020B0604030504040204" pitchFamily="50" charset="-128"/>
                    </a:rPr>
                    <a:t>の技術</a:t>
                  </a:r>
                  <a:r>
                    <a:rPr lang="ja-JP" altLang="en-US" sz="1000" dirty="0">
                      <a:solidFill>
                        <a:schemeClr val="tx1"/>
                      </a:solidFill>
                      <a:latin typeface="メイリオ" panose="020B0604030504040204" pitchFamily="50" charset="-128"/>
                      <a:ea typeface="メイリオ" panose="020B0604030504040204" pitchFamily="50" charset="-128"/>
                    </a:rPr>
                    <a:t>検証等</a:t>
                  </a:r>
                  <a:r>
                    <a:rPr lang="ja-JP" altLang="en-US" sz="1000" dirty="0" smtClean="0">
                      <a:solidFill>
                        <a:schemeClr val="tx1"/>
                      </a:solidFill>
                      <a:latin typeface="メイリオ" panose="020B0604030504040204" pitchFamily="50" charset="-128"/>
                      <a:ea typeface="メイリオ" panose="020B0604030504040204" pitchFamily="50" charset="-128"/>
                    </a:rPr>
                    <a:t>を実施</a:t>
                  </a:r>
                  <a:r>
                    <a:rPr lang="ja-JP" altLang="en-US" sz="1000" dirty="0">
                      <a:solidFill>
                        <a:schemeClr val="tx1"/>
                      </a:solidFill>
                      <a:latin typeface="メイリオ" panose="020B0604030504040204" pitchFamily="50" charset="-128"/>
                      <a:ea typeface="メイリオ" panose="020B0604030504040204" pitchFamily="50" charset="-128"/>
                    </a:rPr>
                    <a:t>。</a:t>
                  </a:r>
                  <a:endParaRPr lang="en-US" altLang="ja-JP" sz="10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endParaRPr lang="en-US" altLang="ja-JP" sz="600" dirty="0">
                    <a:solidFill>
                      <a:schemeClr val="tx1"/>
                    </a:solidFill>
                    <a:latin typeface="メイリオ" panose="020B0604030504040204" pitchFamily="50" charset="-128"/>
                    <a:ea typeface="メイリオ" panose="020B0604030504040204" pitchFamily="50" charset="-128"/>
                  </a:endParaRPr>
                </a:p>
                <a:p>
                  <a:r>
                    <a:rPr lang="ja-JP" altLang="en-US" sz="1100" dirty="0" smtClean="0">
                      <a:solidFill>
                        <a:schemeClr val="tx1"/>
                      </a:solidFill>
                      <a:latin typeface="メイリオ" panose="020B0604030504040204" pitchFamily="50" charset="-128"/>
                      <a:ea typeface="メイリオ" panose="020B0604030504040204" pitchFamily="50" charset="-128"/>
                    </a:rPr>
                    <a:t>■提供</a:t>
                  </a:r>
                  <a:r>
                    <a:rPr lang="ja-JP" altLang="en-US" sz="1100" dirty="0">
                      <a:solidFill>
                        <a:schemeClr val="tx1"/>
                      </a:solidFill>
                      <a:latin typeface="メイリオ" panose="020B0604030504040204" pitchFamily="50" charset="-128"/>
                      <a:ea typeface="メイリオ" panose="020B0604030504040204" pitchFamily="50" charset="-128"/>
                    </a:rPr>
                    <a:t>したフィールド</a:t>
                  </a:r>
                  <a:r>
                    <a:rPr lang="en-US" altLang="ja-JP" sz="1100" dirty="0">
                      <a:solidFill>
                        <a:schemeClr val="tx1"/>
                      </a:solidFill>
                      <a:latin typeface="メイリオ" panose="020B0604030504040204" pitchFamily="50" charset="-128"/>
                      <a:ea typeface="メイリオ" panose="020B0604030504040204" pitchFamily="50" charset="-128"/>
                    </a:rPr>
                    <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smtClean="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舞洲スポーツアイランド内「舞洲実証実験会場」 </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・舞</a:t>
                  </a:r>
                  <a:r>
                    <a:rPr lang="ja-JP" altLang="en-US" sz="1000" dirty="0">
                      <a:solidFill>
                        <a:schemeClr val="tx1"/>
                      </a:solidFill>
                      <a:latin typeface="メイリオ" panose="020B0604030504040204" pitchFamily="50" charset="-128"/>
                      <a:ea typeface="メイリオ" panose="020B0604030504040204" pitchFamily="50" charset="-128"/>
                    </a:rPr>
                    <a:t>洲実証実験</a:t>
                  </a:r>
                  <a:r>
                    <a:rPr lang="ja-JP" altLang="en-US" sz="1000" dirty="0" smtClean="0">
                      <a:solidFill>
                        <a:schemeClr val="tx1"/>
                      </a:solidFill>
                      <a:latin typeface="メイリオ" panose="020B0604030504040204" pitchFamily="50" charset="-128"/>
                      <a:ea typeface="メイリオ" panose="020B0604030504040204" pitchFamily="50" charset="-128"/>
                    </a:rPr>
                    <a:t>会場から</a:t>
                  </a:r>
                  <a:r>
                    <a:rPr lang="ja-JP" altLang="en-US" sz="1000" dirty="0">
                      <a:solidFill>
                        <a:schemeClr val="tx1"/>
                      </a:solidFill>
                      <a:latin typeface="メイリオ" panose="020B0604030504040204" pitchFamily="50" charset="-128"/>
                      <a:ea typeface="メイリオ" panose="020B0604030504040204" pitchFamily="50" charset="-128"/>
                    </a:rPr>
                    <a:t>コスモスクエア駅</a:t>
                  </a:r>
                  <a:r>
                    <a:rPr lang="ja-JP" altLang="en-US" sz="1000" dirty="0" smtClean="0">
                      <a:solidFill>
                        <a:schemeClr val="tx1"/>
                      </a:solidFill>
                      <a:latin typeface="メイリオ" panose="020B0604030504040204" pitchFamily="50" charset="-128"/>
                      <a:ea typeface="メイリオ" panose="020B0604030504040204" pitchFamily="50" charset="-128"/>
                    </a:rPr>
                    <a:t>の区間</a:t>
                  </a:r>
                  <a:r>
                    <a:rPr lang="ja-JP" altLang="en-US" sz="1000" dirty="0">
                      <a:solidFill>
                        <a:schemeClr val="tx1"/>
                      </a:solidFill>
                      <a:latin typeface="メイリオ" panose="020B0604030504040204" pitchFamily="50" charset="-128"/>
                      <a:ea typeface="メイリオ" panose="020B0604030504040204" pitchFamily="50" charset="-128"/>
                    </a:rPr>
                    <a:t>等の公道　</a:t>
                  </a:r>
                  <a:endParaRPr lang="en-US" altLang="ja-JP" sz="1000" b="1"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endParaRPr lang="en-US" altLang="ja-JP" sz="600" b="1"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実施期間</a:t>
                  </a:r>
                  <a:r>
                    <a:rPr lang="en-US" altLang="ja-JP" sz="1100" dirty="0">
                      <a:solidFill>
                        <a:schemeClr val="tx1"/>
                      </a:solidFill>
                      <a:latin typeface="メイリオ" panose="020B0604030504040204" pitchFamily="50" charset="-128"/>
                      <a:ea typeface="メイリオ" panose="020B0604030504040204" pitchFamily="50" charset="-128"/>
                    </a:rPr>
                    <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000" b="1"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第</a:t>
                  </a:r>
                  <a:r>
                    <a:rPr lang="en-US" altLang="ja-JP" sz="1000" dirty="0">
                      <a:solidFill>
                        <a:schemeClr val="tx1"/>
                      </a:solidFill>
                      <a:latin typeface="メイリオ" panose="020B0604030504040204" pitchFamily="50" charset="-128"/>
                      <a:ea typeface="メイリオ" panose="020B0604030504040204" pitchFamily="50" charset="-128"/>
                    </a:rPr>
                    <a:t>1</a:t>
                  </a:r>
                  <a:r>
                    <a:rPr lang="ja-JP" altLang="en-US" sz="1000" dirty="0">
                      <a:solidFill>
                        <a:schemeClr val="tx1"/>
                      </a:solidFill>
                      <a:latin typeface="メイリオ" panose="020B0604030504040204" pitchFamily="50" charset="-128"/>
                      <a:ea typeface="メイリオ" panose="020B0604030504040204" pitchFamily="50" charset="-128"/>
                    </a:rPr>
                    <a:t>回：</a:t>
                  </a:r>
                  <a:r>
                    <a:rPr lang="en-US" altLang="ja-JP" sz="1000" dirty="0">
                      <a:solidFill>
                        <a:schemeClr val="tx1"/>
                      </a:solidFill>
                      <a:latin typeface="メイリオ" panose="020B0604030504040204" pitchFamily="50" charset="-128"/>
                      <a:ea typeface="メイリオ" panose="020B0604030504040204" pitchFamily="50" charset="-128"/>
                    </a:rPr>
                    <a:t>R4.3</a:t>
                  </a:r>
                  <a:r>
                    <a:rPr lang="ja-JP" altLang="en-US" sz="1000" dirty="0">
                      <a:solidFill>
                        <a:schemeClr val="tx1"/>
                      </a:solidFill>
                      <a:latin typeface="メイリオ" panose="020B0604030504040204" pitchFamily="50" charset="-128"/>
                      <a:ea typeface="メイリオ" panose="020B0604030504040204" pitchFamily="50" charset="-128"/>
                    </a:rPr>
                    <a:t>～</a:t>
                  </a:r>
                  <a:r>
                    <a:rPr lang="en-US" altLang="ja-JP" sz="1000" dirty="0">
                      <a:solidFill>
                        <a:schemeClr val="tx1"/>
                      </a:solidFill>
                      <a:latin typeface="メイリオ" panose="020B0604030504040204" pitchFamily="50" charset="-128"/>
                      <a:ea typeface="メイリオ" panose="020B0604030504040204" pitchFamily="50" charset="-128"/>
                    </a:rPr>
                    <a:t>R4.4  </a:t>
                  </a:r>
                  <a:r>
                    <a:rPr lang="ja-JP" altLang="en-US" sz="1000" dirty="0" smtClean="0">
                      <a:solidFill>
                        <a:schemeClr val="tx1"/>
                      </a:solidFill>
                      <a:latin typeface="メイリオ" panose="020B0604030504040204" pitchFamily="50" charset="-128"/>
                      <a:ea typeface="メイリオ" panose="020B0604030504040204" pitchFamily="50" charset="-128"/>
                    </a:rPr>
                    <a:t>　　　　</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b="1" dirty="0">
                      <a:solidFill>
                        <a:schemeClr val="tx1"/>
                      </a:solidFill>
                      <a:latin typeface="メイリオ" panose="020B0604030504040204" pitchFamily="50" charset="-128"/>
                      <a:ea typeface="メイリオ" panose="020B0604030504040204" pitchFamily="50" charset="-128"/>
                    </a:rPr>
                    <a:t>　</a:t>
                  </a:r>
                  <a:r>
                    <a:rPr lang="ja-JP" altLang="en-US" sz="1000" b="1" dirty="0" smtClean="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第</a:t>
                  </a:r>
                  <a:r>
                    <a:rPr lang="en-US" altLang="ja-JP" sz="1000" dirty="0">
                      <a:solidFill>
                        <a:schemeClr val="tx1"/>
                      </a:solidFill>
                      <a:latin typeface="メイリオ" panose="020B0604030504040204" pitchFamily="50" charset="-128"/>
                      <a:ea typeface="メイリオ" panose="020B0604030504040204" pitchFamily="50" charset="-128"/>
                    </a:rPr>
                    <a:t>2</a:t>
                  </a:r>
                  <a:r>
                    <a:rPr lang="ja-JP" altLang="en-US" sz="1000" dirty="0">
                      <a:solidFill>
                        <a:schemeClr val="tx1"/>
                      </a:solidFill>
                      <a:latin typeface="メイリオ" panose="020B0604030504040204" pitchFamily="50" charset="-128"/>
                      <a:ea typeface="メイリオ" panose="020B0604030504040204" pitchFamily="50" charset="-128"/>
                    </a:rPr>
                    <a:t>回</a:t>
                  </a:r>
                  <a:r>
                    <a:rPr lang="ja-JP" altLang="en-US" sz="1000" dirty="0" smtClean="0">
                      <a:solidFill>
                        <a:schemeClr val="tx1"/>
                      </a:solidFill>
                      <a:latin typeface="メイリオ" panose="020B0604030504040204" pitchFamily="50" charset="-128"/>
                      <a:ea typeface="メイリオ" panose="020B0604030504040204" pitchFamily="50" charset="-128"/>
                    </a:rPr>
                    <a:t>：</a:t>
                  </a:r>
                  <a:r>
                    <a:rPr lang="en-US" altLang="ja-JP" sz="1000" dirty="0">
                      <a:solidFill>
                        <a:schemeClr val="tx1"/>
                      </a:solidFill>
                      <a:latin typeface="メイリオ" panose="020B0604030504040204" pitchFamily="50" charset="-128"/>
                      <a:ea typeface="メイリオ" panose="020B0604030504040204" pitchFamily="50" charset="-128"/>
                    </a:rPr>
                    <a:t>R4.12~R5.1</a:t>
                  </a:r>
                </a:p>
              </p:txBody>
            </p:sp>
          </p:grpSp>
          <p:sp>
            <p:nvSpPr>
              <p:cNvPr id="47" name="角丸四角形 34">
                <a:extLst>
                  <a:ext uri="{FF2B5EF4-FFF2-40B4-BE49-F238E27FC236}">
                    <a16:creationId xmlns:a16="http://schemas.microsoft.com/office/drawing/2014/main" id="{4616A6B5-019A-5039-9E44-CE04D4B0C417}"/>
                  </a:ext>
                </a:extLst>
              </p:cNvPr>
              <p:cNvSpPr/>
              <p:nvPr/>
            </p:nvSpPr>
            <p:spPr>
              <a:xfrm>
                <a:off x="2288761" y="3665832"/>
                <a:ext cx="1946032" cy="236484"/>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令和</a:t>
                </a:r>
                <a:r>
                  <a:rPr kumimoji="0" lang="en-US" altLang="ja-JP" sz="1100" b="1" kern="0" dirty="0">
                    <a:latin typeface="Meiryo UI" panose="020B0604030504040204" pitchFamily="50" charset="-128"/>
                    <a:ea typeface="Meiryo UI" panose="020B0604030504040204" pitchFamily="50" charset="-128"/>
                  </a:rPr>
                  <a:t>4</a:t>
                </a:r>
                <a:r>
                  <a:rPr kumimoji="0" lang="ja-JP" altLang="en-US" sz="1100" b="1" kern="0" dirty="0">
                    <a:latin typeface="Meiryo UI" panose="020B0604030504040204" pitchFamily="50" charset="-128"/>
                    <a:ea typeface="Meiryo UI" panose="020B0604030504040204" pitchFamily="50" charset="-128"/>
                  </a:rPr>
                  <a:t>年度の実施例</a:t>
                </a:r>
                <a:endParaRPr kumimoji="0" lang="en-US" altLang="ja-JP" sz="1100" b="1" kern="0" dirty="0">
                  <a:latin typeface="Meiryo UI" panose="020B0604030504040204" pitchFamily="50" charset="-128"/>
                  <a:ea typeface="Meiryo UI" panose="020B0604030504040204" pitchFamily="50" charset="-128"/>
                </a:endParaRPr>
              </a:p>
            </p:txBody>
          </p:sp>
        </p:grpSp>
        <p:sp>
          <p:nvSpPr>
            <p:cNvPr id="39" name="正方形/長方形 38"/>
            <p:cNvSpPr/>
            <p:nvPr/>
          </p:nvSpPr>
          <p:spPr>
            <a:xfrm>
              <a:off x="500412" y="3605121"/>
              <a:ext cx="5466743" cy="2516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500"/>
                </a:lnSpc>
              </a:pPr>
              <a:endParaRPr lang="en-US" altLang="ja-JP" sz="1050" dirty="0">
                <a:solidFill>
                  <a:schemeClr val="tx1"/>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「自動運転を活用した未来社会の実装検討」へのフィールド</a:t>
              </a:r>
              <a:r>
                <a:rPr lang="ja-JP" altLang="en-US" sz="1100" b="1" dirty="0" smtClean="0">
                  <a:solidFill>
                    <a:prstClr val="black"/>
                  </a:solidFill>
                  <a:latin typeface="Meiryo UI" panose="020B0604030504040204" pitchFamily="50" charset="-128"/>
                  <a:ea typeface="Meiryo UI" panose="020B0604030504040204" pitchFamily="50" charset="-128"/>
                </a:rPr>
                <a:t>の提供</a:t>
              </a:r>
              <a:endParaRPr lang="en-US" altLang="ja-JP" sz="1100" dirty="0">
                <a:solidFill>
                  <a:schemeClr val="tx1"/>
                </a:solidFill>
                <a:latin typeface="メイリオ" panose="020B0604030504040204" pitchFamily="50" charset="-128"/>
                <a:ea typeface="メイリオ" panose="020B0604030504040204" pitchFamily="50" charset="-128"/>
              </a:endParaRPr>
            </a:p>
          </p:txBody>
        </p:sp>
      </p:grpSp>
      <p:sp>
        <p:nvSpPr>
          <p:cNvPr id="44" name="正方形/長方形 43"/>
          <p:cNvSpPr/>
          <p:nvPr/>
        </p:nvSpPr>
        <p:spPr>
          <a:xfrm>
            <a:off x="2765910" y="2028253"/>
            <a:ext cx="1699993" cy="261610"/>
          </a:xfrm>
          <a:prstGeom prst="rect">
            <a:avLst/>
          </a:prstGeom>
          <a:solidFill>
            <a:schemeClr val="lt1"/>
          </a:solidFill>
          <a:ln>
            <a:solidFill>
              <a:schemeClr val="bg1">
                <a:alpha val="0"/>
              </a:schemeClr>
            </a:solidFill>
          </a:ln>
        </p:spPr>
        <p:txBody>
          <a:bodyPr wrap="square">
            <a:spAutoFit/>
          </a:bodyPr>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a:t>
            </a:r>
          </a:p>
        </p:txBody>
      </p:sp>
      <p:sp>
        <p:nvSpPr>
          <p:cNvPr id="42" name="正方形/長方形 41"/>
          <p:cNvSpPr/>
          <p:nvPr/>
        </p:nvSpPr>
        <p:spPr>
          <a:xfrm>
            <a:off x="971600" y="1637220"/>
            <a:ext cx="745190" cy="261610"/>
          </a:xfrm>
          <a:prstGeom prst="rect">
            <a:avLst/>
          </a:prstGeom>
          <a:solidFill>
            <a:schemeClr val="bg1"/>
          </a:solidFill>
          <a:ln>
            <a:solidFill>
              <a:schemeClr val="bg1">
                <a:alpha val="0"/>
              </a:schemeClr>
            </a:solidFill>
          </a:ln>
        </p:spPr>
        <p:txBody>
          <a:bodyPr wrap="square">
            <a:spAutoFit/>
          </a:bodyPr>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事業者</a:t>
            </a:r>
          </a:p>
        </p:txBody>
      </p:sp>
      <p:sp>
        <p:nvSpPr>
          <p:cNvPr id="43" name="正方形/長方形 42"/>
          <p:cNvSpPr/>
          <p:nvPr/>
        </p:nvSpPr>
        <p:spPr>
          <a:xfrm>
            <a:off x="694307" y="2552709"/>
            <a:ext cx="1223868" cy="246221"/>
          </a:xfrm>
          <a:prstGeom prst="rect">
            <a:avLst/>
          </a:prstGeom>
          <a:solidFill>
            <a:schemeClr val="bg1"/>
          </a:solidFill>
          <a:ln>
            <a:solidFill>
              <a:schemeClr val="bg1">
                <a:alpha val="0"/>
              </a:schemeClr>
            </a:solidFill>
          </a:ln>
        </p:spPr>
        <p:txBody>
          <a:bodyPr wrap="square">
            <a:spAutoFit/>
          </a:bodyPr>
          <a:lstStyle/>
          <a:p>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フィールド管理者</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666" y="3743234"/>
            <a:ext cx="2098784" cy="2791111"/>
          </a:xfrm>
          <a:prstGeom prst="rect">
            <a:avLst/>
          </a:prstGeom>
        </p:spPr>
      </p:pic>
      <p:sp>
        <p:nvSpPr>
          <p:cNvPr id="41" name="正方形/長方形 40"/>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28</a:t>
            </a:r>
            <a:endParaRPr lang="ja-JP" altLang="en-US" dirty="0">
              <a:solidFill>
                <a:schemeClr val="tx1"/>
              </a:solidFill>
            </a:endParaRPr>
          </a:p>
        </p:txBody>
      </p:sp>
    </p:spTree>
    <p:extLst>
      <p:ext uri="{BB962C8B-B14F-4D97-AF65-F5344CB8AC3E}">
        <p14:creationId xmlns:p14="http://schemas.microsoft.com/office/powerpoint/2010/main" val="4198265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36599" y="409048"/>
            <a:ext cx="8733546" cy="6309933"/>
          </a:xfrm>
          <a:prstGeom prst="roundRect">
            <a:avLst>
              <a:gd name="adj" fmla="val 4915"/>
            </a:avLst>
          </a:prstGeom>
          <a:ln w="25400"/>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◆民間資金の活用①</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236599" y="8622"/>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事例</a:t>
            </a:r>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DD70332A-B0CD-42DD-86EE-C42504D16D51}"/>
              </a:ext>
            </a:extLst>
          </p:cNvPr>
          <p:cNvSpPr/>
          <p:nvPr/>
        </p:nvSpPr>
        <p:spPr>
          <a:xfrm>
            <a:off x="720257" y="1088740"/>
            <a:ext cx="8137199" cy="438582"/>
          </a:xfrm>
          <a:prstGeom prst="rect">
            <a:avLst/>
          </a:prstGeom>
        </p:spPr>
        <p:txBody>
          <a:bodyPr wrap="square">
            <a:spAutoFit/>
          </a:bodyPr>
          <a:lstStyle/>
          <a:p>
            <a:pPr marL="85725" indent="-85725">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大阪府が設置している各基金について、より効果的に寄附金を確保し、事業に活用。</a:t>
            </a:r>
          </a:p>
          <a:p>
            <a:pPr algn="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府が寄附金を募集している基金（</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R5.2</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時点）：</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基金</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8469433" y="6516466"/>
            <a:ext cx="648072" cy="31786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29</a:t>
            </a:r>
            <a:endParaRPr lang="ja-JP" altLang="en-US" dirty="0">
              <a:solidFill>
                <a:schemeClr val="tx1"/>
              </a:solidFill>
            </a:endParaRPr>
          </a:p>
        </p:txBody>
      </p:sp>
      <p:grpSp>
        <p:nvGrpSpPr>
          <p:cNvPr id="18" name="グループ化 17"/>
          <p:cNvGrpSpPr/>
          <p:nvPr/>
        </p:nvGrpSpPr>
        <p:grpSpPr>
          <a:xfrm>
            <a:off x="832815" y="1494350"/>
            <a:ext cx="7564610" cy="793649"/>
            <a:chOff x="697800" y="1538790"/>
            <a:chExt cx="7564610" cy="793649"/>
          </a:xfrm>
        </p:grpSpPr>
        <p:sp>
          <p:nvSpPr>
            <p:cNvPr id="6" name="正方形/長方形 5"/>
            <p:cNvSpPr/>
            <p:nvPr/>
          </p:nvSpPr>
          <p:spPr>
            <a:xfrm>
              <a:off x="697800" y="1538790"/>
              <a:ext cx="7564610" cy="793649"/>
            </a:xfrm>
            <a:prstGeom prst="rect">
              <a:avLst/>
            </a:prstGeom>
            <a:solidFill>
              <a:schemeClr val="accent6">
                <a:lumMod val="20000"/>
                <a:lumOff val="80000"/>
              </a:schemeClr>
            </a:solidFill>
            <a:ln w="3175">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lIns="36000" rIns="36000" rtlCol="0" anchor="t"/>
            <a:lstStyle/>
            <a:p>
              <a:pPr algn="ctr"/>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10" name="雲形吹き出し 9"/>
            <p:cNvSpPr/>
            <p:nvPr/>
          </p:nvSpPr>
          <p:spPr>
            <a:xfrm>
              <a:off x="6556805" y="1740281"/>
              <a:ext cx="1440278" cy="379781"/>
            </a:xfrm>
            <a:prstGeom prst="cloudCallout">
              <a:avLst>
                <a:gd name="adj1" fmla="val -59230"/>
                <a:gd name="adj2" fmla="val 18744"/>
              </a:avLst>
            </a:prstGeom>
            <a:solidFill>
              <a:schemeClr val="accent6">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t"/>
            <a:lstStyle/>
            <a:p>
              <a:pPr algn="ctr"/>
              <a:r>
                <a:rPr lang="ja-JP" altLang="en-US" sz="1000" dirty="0">
                  <a:solidFill>
                    <a:schemeClr val="tx1"/>
                  </a:solidFill>
                  <a:latin typeface="Meiryo UI" panose="020B0604030504040204" pitchFamily="50" charset="-128"/>
                  <a:ea typeface="Meiryo UI" panose="020B0604030504040204" pitchFamily="50" charset="-128"/>
                </a:rPr>
                <a:t>府の施策に共感</a:t>
              </a:r>
            </a:p>
          </p:txBody>
        </p:sp>
        <p:sp>
          <p:nvSpPr>
            <p:cNvPr id="44" name="正方形/長方形 43">
              <a:extLst>
                <a:ext uri="{FF2B5EF4-FFF2-40B4-BE49-F238E27FC236}">
                  <a16:creationId xmlns:a16="http://schemas.microsoft.com/office/drawing/2014/main" id="{DD70332A-B0CD-42DD-86EE-C42504D16D51}"/>
                </a:ext>
              </a:extLst>
            </p:cNvPr>
            <p:cNvSpPr/>
            <p:nvPr/>
          </p:nvSpPr>
          <p:spPr>
            <a:xfrm>
              <a:off x="729893" y="1628800"/>
              <a:ext cx="3253272" cy="561692"/>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cs typeface="メイリオ" panose="020B0604030504040204" pitchFamily="50" charset="-128"/>
                </a:rPr>
                <a:t>○寄附金募集のコミュニケーションサイクル</a:t>
              </a:r>
              <a:endParaRPr lang="en-US" altLang="ja-JP" sz="105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2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府にご寄附いただくためには、府政への共感を得るために</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社会と継続的にコミュニケーションを行うことが必要。</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8" name="グループ化 7"/>
            <p:cNvGrpSpPr/>
            <p:nvPr/>
          </p:nvGrpSpPr>
          <p:grpSpPr>
            <a:xfrm>
              <a:off x="4070279" y="1583795"/>
              <a:ext cx="2280395" cy="712189"/>
              <a:chOff x="3275733" y="1249795"/>
              <a:chExt cx="2280395" cy="819342"/>
            </a:xfrm>
          </p:grpSpPr>
          <p:sp>
            <p:nvSpPr>
              <p:cNvPr id="4" name="下カーブ矢印 3"/>
              <p:cNvSpPr/>
              <p:nvPr/>
            </p:nvSpPr>
            <p:spPr>
              <a:xfrm>
                <a:off x="3576086" y="1413064"/>
                <a:ext cx="1686533" cy="211047"/>
              </a:xfrm>
              <a:prstGeom prst="curvedDownArrow">
                <a:avLst/>
              </a:prstGeom>
              <a:solidFill>
                <a:schemeClr val="accent6">
                  <a:lumMod val="5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5" name="下カーブ矢印 4"/>
              <p:cNvSpPr/>
              <p:nvPr/>
            </p:nvSpPr>
            <p:spPr>
              <a:xfrm flipH="1" flipV="1">
                <a:off x="3533310" y="1848005"/>
                <a:ext cx="1705394" cy="221132"/>
              </a:xfrm>
              <a:prstGeom prst="curvedDownArrow">
                <a:avLst/>
              </a:prstGeom>
              <a:solidFill>
                <a:schemeClr val="accent6">
                  <a:lumMod val="5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39" name="角丸四角形 38"/>
              <p:cNvSpPr/>
              <p:nvPr/>
            </p:nvSpPr>
            <p:spPr>
              <a:xfrm>
                <a:off x="4025531" y="1249795"/>
                <a:ext cx="985186" cy="355092"/>
              </a:xfrm>
              <a:prstGeom prst="roundRect">
                <a:avLst>
                  <a:gd name="adj" fmla="val 0"/>
                </a:avLst>
              </a:prstGeom>
              <a:noFill/>
              <a:ln w="31750" cap="flat" cmpd="sng" algn="ctr">
                <a:noFill/>
                <a:prstDash val="solid"/>
                <a:miter lim="800000"/>
              </a:ln>
              <a:effectLst/>
            </p:spPr>
            <p:txBody>
              <a:bodyPr vert="horz" lIns="36000" rIns="36000" rtlCol="0" anchor="ctr"/>
              <a:lstStyle/>
              <a:p>
                <a:pPr defTabSz="457200">
                  <a:lnSpc>
                    <a:spcPts val="1500"/>
                  </a:lnSpc>
                  <a:defRPr/>
                </a:pPr>
                <a:r>
                  <a:rPr kumimoji="0" lang="ja-JP" altLang="en-US" sz="900" b="1" kern="0" dirty="0">
                    <a:latin typeface="Meiryo UI" panose="020B0604030504040204" pitchFamily="50" charset="-128"/>
                    <a:ea typeface="Meiryo UI" panose="020B0604030504040204" pitchFamily="50" charset="-128"/>
                  </a:rPr>
                  <a:t>①情報発信</a:t>
                </a:r>
                <a:endParaRPr kumimoji="0" lang="en-US" altLang="ja-JP" sz="900" b="1" kern="0" dirty="0">
                  <a:latin typeface="Meiryo UI" panose="020B0604030504040204" pitchFamily="50" charset="-128"/>
                  <a:ea typeface="Meiryo UI" panose="020B0604030504040204" pitchFamily="50" charset="-128"/>
                </a:endParaRPr>
              </a:p>
              <a:p>
                <a:pPr defTabSz="457200">
                  <a:lnSpc>
                    <a:spcPts val="1500"/>
                  </a:lnSpc>
                  <a:defRPr/>
                </a:pPr>
                <a:r>
                  <a:rPr kumimoji="0" lang="ja-JP" altLang="en-US" sz="900" b="1" kern="0" dirty="0">
                    <a:latin typeface="Meiryo UI" panose="020B0604030504040204" pitchFamily="50" charset="-128"/>
                    <a:ea typeface="Meiryo UI" panose="020B0604030504040204" pitchFamily="50" charset="-128"/>
                  </a:rPr>
                  <a:t>③お礼、事業報告</a:t>
                </a:r>
                <a:endParaRPr kumimoji="0" lang="en-US" altLang="ja-JP" sz="900" b="1" kern="0" dirty="0">
                  <a:latin typeface="Meiryo UI" panose="020B0604030504040204" pitchFamily="50" charset="-128"/>
                  <a:ea typeface="Meiryo UI" panose="020B0604030504040204" pitchFamily="50" charset="-128"/>
                </a:endParaRPr>
              </a:p>
            </p:txBody>
          </p:sp>
          <p:sp>
            <p:nvSpPr>
              <p:cNvPr id="35" name="角丸四角形 34"/>
              <p:cNvSpPr/>
              <p:nvPr/>
            </p:nvSpPr>
            <p:spPr>
              <a:xfrm>
                <a:off x="3275733" y="1626022"/>
                <a:ext cx="600351" cy="221121"/>
              </a:xfrm>
              <a:prstGeom prst="roundRect">
                <a:avLst/>
              </a:prstGeom>
              <a:ln/>
            </p:spPr>
            <p:style>
              <a:lnRef idx="1">
                <a:schemeClr val="accent6"/>
              </a:lnRef>
              <a:fillRef idx="3">
                <a:schemeClr val="accent6"/>
              </a:fillRef>
              <a:effectRef idx="2">
                <a:schemeClr val="accent6"/>
              </a:effectRef>
              <a:fontRef idx="minor">
                <a:schemeClr val="lt1"/>
              </a:fontRef>
            </p:style>
            <p:txBody>
              <a:bodyPr vert="horz" lIns="36000" rIns="36000" rtlCol="0" anchor="ctr"/>
              <a:lstStyle/>
              <a:p>
                <a:pPr algn="ctr" defTabSz="457200">
                  <a:defRPr/>
                </a:pPr>
                <a:r>
                  <a:rPr kumimoji="0" lang="ja-JP" altLang="en-US" sz="1000" b="1" kern="0" dirty="0">
                    <a:solidFill>
                      <a:schemeClr val="bg1"/>
                    </a:solidFill>
                    <a:latin typeface="Meiryo UI" panose="020B0604030504040204" pitchFamily="50" charset="-128"/>
                    <a:ea typeface="Meiryo UI" panose="020B0604030504040204" pitchFamily="50" charset="-128"/>
                  </a:rPr>
                  <a:t>大阪府</a:t>
                </a:r>
                <a:endParaRPr kumimoji="0" lang="en-US" altLang="ja-JP" sz="1000" b="1" kern="0"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4955777" y="1624347"/>
                <a:ext cx="600351" cy="221121"/>
              </a:xfrm>
              <a:prstGeom prst="roundRect">
                <a:avLst/>
              </a:prstGeom>
              <a:ln/>
            </p:spPr>
            <p:style>
              <a:lnRef idx="1">
                <a:schemeClr val="accent6"/>
              </a:lnRef>
              <a:fillRef idx="3">
                <a:schemeClr val="accent6"/>
              </a:fillRef>
              <a:effectRef idx="2">
                <a:schemeClr val="accent6"/>
              </a:effectRef>
              <a:fontRef idx="minor">
                <a:schemeClr val="lt1"/>
              </a:fontRef>
            </p:style>
            <p:txBody>
              <a:bodyPr vert="horz" lIns="36000" rIns="36000" rtlCol="0" anchor="ctr"/>
              <a:lstStyle/>
              <a:p>
                <a:pPr algn="ctr" defTabSz="457200">
                  <a:defRPr/>
                </a:pPr>
                <a:r>
                  <a:rPr kumimoji="0" lang="ja-JP" altLang="en-US" sz="1000" b="1" kern="0" dirty="0">
                    <a:solidFill>
                      <a:schemeClr val="bg1"/>
                    </a:solidFill>
                    <a:latin typeface="Meiryo UI" panose="020B0604030504040204" pitchFamily="50" charset="-128"/>
                    <a:ea typeface="Meiryo UI" panose="020B0604030504040204" pitchFamily="50" charset="-128"/>
                  </a:rPr>
                  <a:t>寄附者</a:t>
                </a:r>
                <a:endParaRPr kumimoji="0" lang="en-US" altLang="ja-JP" sz="1000" b="1" kern="0" dirty="0">
                  <a:solidFill>
                    <a:schemeClr val="bg1"/>
                  </a:solidFill>
                  <a:latin typeface="Meiryo UI" panose="020B0604030504040204" pitchFamily="50" charset="-128"/>
                  <a:ea typeface="Meiryo UI" panose="020B0604030504040204" pitchFamily="50" charset="-128"/>
                </a:endParaRPr>
              </a:p>
            </p:txBody>
          </p:sp>
        </p:grpSp>
        <p:sp>
          <p:nvSpPr>
            <p:cNvPr id="26" name="角丸四角形 25"/>
            <p:cNvSpPr/>
            <p:nvPr/>
          </p:nvSpPr>
          <p:spPr>
            <a:xfrm>
              <a:off x="4861522" y="2078850"/>
              <a:ext cx="672895" cy="207505"/>
            </a:xfrm>
            <a:prstGeom prst="roundRect">
              <a:avLst>
                <a:gd name="adj" fmla="val 0"/>
              </a:avLst>
            </a:prstGeom>
            <a:noFill/>
            <a:ln w="31750" cap="flat" cmpd="sng" algn="ctr">
              <a:noFill/>
              <a:prstDash val="solid"/>
              <a:miter lim="800000"/>
            </a:ln>
            <a:effectLst/>
          </p:spPr>
          <p:txBody>
            <a:bodyPr vert="horz" lIns="36000" rIns="36000" rtlCol="0" anchor="ctr"/>
            <a:lstStyle/>
            <a:p>
              <a:pPr defTabSz="457200">
                <a:defRPr/>
              </a:pPr>
              <a:r>
                <a:rPr kumimoji="0" lang="ja-JP" altLang="en-US" sz="900" b="1" kern="0" dirty="0">
                  <a:latin typeface="Meiryo UI" panose="020B0604030504040204" pitchFamily="50" charset="-128"/>
                  <a:ea typeface="Meiryo UI" panose="020B0604030504040204" pitchFamily="50" charset="-128"/>
                </a:rPr>
                <a:t>②ご寄附</a:t>
              </a:r>
              <a:endParaRPr kumimoji="0" lang="en-US" altLang="ja-JP" sz="900" b="1" kern="0" dirty="0">
                <a:latin typeface="Meiryo UI" panose="020B0604030504040204" pitchFamily="50" charset="-128"/>
                <a:ea typeface="Meiryo UI" panose="020B0604030504040204" pitchFamily="50" charset="-128"/>
              </a:endParaRPr>
            </a:p>
          </p:txBody>
        </p:sp>
      </p:grpSp>
      <p:sp>
        <p:nvSpPr>
          <p:cNvPr id="27" name="テキスト ボックス 26">
            <a:extLst>
              <a:ext uri="{FF2B5EF4-FFF2-40B4-BE49-F238E27FC236}">
                <a16:creationId xmlns:a16="http://schemas.microsoft.com/office/drawing/2014/main" id="{F26C24B6-DD08-458D-B479-73F28F204598}"/>
              </a:ext>
            </a:extLst>
          </p:cNvPr>
          <p:cNvSpPr txBox="1"/>
          <p:nvPr/>
        </p:nvSpPr>
        <p:spPr>
          <a:xfrm>
            <a:off x="477655" y="818712"/>
            <a:ext cx="5039449" cy="469359"/>
          </a:xfrm>
          <a:prstGeom prst="rect">
            <a:avLst/>
          </a:prstGeom>
          <a:noFill/>
        </p:spPr>
        <p:txBody>
          <a:bodyPr wrap="square" rtlCol="0">
            <a:spAutoFit/>
          </a:bodyPr>
          <a:lstStyle/>
          <a:p>
            <a:pPr>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効果的な寄附金の確保</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400" b="1" dirty="0">
                <a:latin typeface="メイリオ" panose="020B0604030504040204" pitchFamily="50" charset="-128"/>
                <a:ea typeface="メイリオ" panose="020B0604030504040204" pitchFamily="50" charset="-128"/>
              </a:rPr>
              <a:t> </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9" name="テキスト ボックス 68"/>
          <p:cNvSpPr txBox="1"/>
          <p:nvPr/>
        </p:nvSpPr>
        <p:spPr>
          <a:xfrm>
            <a:off x="923277" y="6155578"/>
            <a:ext cx="8146519" cy="61219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5725" indent="-85725">
              <a:buFont typeface="Arial" panose="020B0604020202020204" pitchFamily="34" charset="0"/>
              <a:buChar cha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寄附金確保に関するノウハウや課題を庁内で共有し、さらなる展開が図られるよう、外部講師を招き、担当者を対象とした研修を実施。（第</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R4.7</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第</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R5.2</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buFont typeface="Arial" panose="020B0604020202020204" pitchFamily="34" charset="0"/>
              <a:buChar cha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各基金において、研修で得たノウハウを活かし、各基金のアピールポイント等を踏まえたチラシや事業報告書の見直し等を実施。</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角丸四角形 47">
            <a:extLst>
              <a:ext uri="{FF2B5EF4-FFF2-40B4-BE49-F238E27FC236}">
                <a16:creationId xmlns:a16="http://schemas.microsoft.com/office/drawing/2014/main" id="{D56891E6-3B78-4296-8647-BA0E3CF6046A}"/>
              </a:ext>
            </a:extLst>
          </p:cNvPr>
          <p:cNvSpPr/>
          <p:nvPr/>
        </p:nvSpPr>
        <p:spPr>
          <a:xfrm>
            <a:off x="1208170" y="5373766"/>
            <a:ext cx="4940802" cy="395494"/>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112713" defTabSz="457200">
              <a:buFont typeface="Arial" panose="020B0604020202020204" pitchFamily="34" charset="0"/>
              <a:buChar char="•"/>
              <a:defRPr/>
            </a:pPr>
            <a:r>
              <a:rPr kumimoji="0"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寄附金を活用して実施した事業等を紹介する事業報告書やニュースレターを作成し、 </a:t>
            </a:r>
            <a:r>
              <a:rPr kumimoji="0" lang="en-US" altLang="ja-JP"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kumimoji="0"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寄附者を個別訪問又は郵送　等</a:t>
            </a:r>
          </a:p>
        </p:txBody>
      </p:sp>
      <p:sp>
        <p:nvSpPr>
          <p:cNvPr id="7" name="テキスト ボックス 6"/>
          <p:cNvSpPr txBox="1"/>
          <p:nvPr/>
        </p:nvSpPr>
        <p:spPr>
          <a:xfrm>
            <a:off x="682610" y="5910216"/>
            <a:ext cx="4601911" cy="2640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■効果的な寄附金確保を目的とした庁内研修の実施</a:t>
            </a:r>
          </a:p>
        </p:txBody>
      </p:sp>
      <p:sp>
        <p:nvSpPr>
          <p:cNvPr id="50" name="テキスト ボックス 49"/>
          <p:cNvSpPr txBox="1"/>
          <p:nvPr/>
        </p:nvSpPr>
        <p:spPr>
          <a:xfrm>
            <a:off x="682610" y="2438892"/>
            <a:ext cx="3709370" cy="26133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■効果的な寄附金確保のための取組み例</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角丸四角形 47">
            <a:extLst>
              <a:ext uri="{FF2B5EF4-FFF2-40B4-BE49-F238E27FC236}">
                <a16:creationId xmlns:a16="http://schemas.microsoft.com/office/drawing/2014/main" id="{AEDBBCB5-6C23-49B6-BBA7-1FE6AB7A1EF3}"/>
              </a:ext>
            </a:extLst>
          </p:cNvPr>
          <p:cNvSpPr/>
          <p:nvPr/>
        </p:nvSpPr>
        <p:spPr>
          <a:xfrm>
            <a:off x="1202079" y="4352092"/>
            <a:ext cx="4700265" cy="292043"/>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95250" defTabSz="457200">
              <a:buFont typeface="Arial" panose="020B0604020202020204" pitchFamily="34" charset="0"/>
              <a:buChar char="•"/>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企業に事業趣旨に共感いただき、売上げの一部やポイントによるご寄附等をいただく　等</a:t>
            </a:r>
            <a:endParaRPr kumimoji="0" lang="en-US" altLang="ja-JP" sz="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47">
            <a:extLst>
              <a:ext uri="{FF2B5EF4-FFF2-40B4-BE49-F238E27FC236}">
                <a16:creationId xmlns:a16="http://schemas.microsoft.com/office/drawing/2014/main" id="{430D3A41-D151-4162-A104-740EBA16B1B0}"/>
              </a:ext>
            </a:extLst>
          </p:cNvPr>
          <p:cNvSpPr/>
          <p:nvPr/>
        </p:nvSpPr>
        <p:spPr>
          <a:xfrm>
            <a:off x="1016605" y="4194085"/>
            <a:ext cx="3788028" cy="144000"/>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民間企業のご理解を得て、寄附金確保の機会を増やす</a:t>
            </a:r>
            <a:endParaRPr kumimoji="0" lang="en-US" altLang="ja-JP" sz="5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47">
            <a:extLst>
              <a:ext uri="{FF2B5EF4-FFF2-40B4-BE49-F238E27FC236}">
                <a16:creationId xmlns:a16="http://schemas.microsoft.com/office/drawing/2014/main" id="{E4E94C3D-B285-4649-B6A2-96F6E50DA562}"/>
              </a:ext>
            </a:extLst>
          </p:cNvPr>
          <p:cNvSpPr/>
          <p:nvPr/>
        </p:nvSpPr>
        <p:spPr>
          <a:xfrm>
            <a:off x="1202079" y="3216304"/>
            <a:ext cx="3564757" cy="212696"/>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95250" defTabSz="457200">
              <a:buFont typeface="Arial" panose="020B0604020202020204" pitchFamily="34" charset="0"/>
              <a:buChar char="•"/>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寄附金を活用した事業の実施時に、基金について</a:t>
            </a:r>
            <a:r>
              <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PR</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等</a:t>
            </a:r>
            <a:endPar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角丸四角形 47">
            <a:extLst>
              <a:ext uri="{FF2B5EF4-FFF2-40B4-BE49-F238E27FC236}">
                <a16:creationId xmlns:a16="http://schemas.microsoft.com/office/drawing/2014/main" id="{430D3A41-D151-4162-A104-740EBA16B1B0}"/>
              </a:ext>
            </a:extLst>
          </p:cNvPr>
          <p:cNvSpPr/>
          <p:nvPr/>
        </p:nvSpPr>
        <p:spPr>
          <a:xfrm>
            <a:off x="1017005" y="3014970"/>
            <a:ext cx="3600000" cy="144000"/>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事業等を通じて、府政の課題や基金への関心を呼びこむ</a:t>
            </a:r>
          </a:p>
        </p:txBody>
      </p:sp>
      <p:sp>
        <p:nvSpPr>
          <p:cNvPr id="34" name="角丸四角形 47">
            <a:extLst>
              <a:ext uri="{FF2B5EF4-FFF2-40B4-BE49-F238E27FC236}">
                <a16:creationId xmlns:a16="http://schemas.microsoft.com/office/drawing/2014/main" id="{E4E94C3D-B285-4649-B6A2-96F6E50DA562}"/>
              </a:ext>
            </a:extLst>
          </p:cNvPr>
          <p:cNvSpPr/>
          <p:nvPr/>
        </p:nvSpPr>
        <p:spPr>
          <a:xfrm>
            <a:off x="1202079" y="3638841"/>
            <a:ext cx="4018619" cy="195204"/>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95250" defTabSz="457200">
              <a:buFont typeface="Arial" panose="020B0604020202020204" pitchFamily="34" charset="0"/>
              <a:buChar char="•"/>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企業等のご協力により、基金を紹介するチラシやポスターを作成　等　</a:t>
            </a:r>
          </a:p>
        </p:txBody>
      </p:sp>
      <p:sp>
        <p:nvSpPr>
          <p:cNvPr id="60" name="角丸四角形 47">
            <a:extLst>
              <a:ext uri="{FF2B5EF4-FFF2-40B4-BE49-F238E27FC236}">
                <a16:creationId xmlns:a16="http://schemas.microsoft.com/office/drawing/2014/main" id="{430D3A41-D151-4162-A104-740EBA16B1B0}"/>
              </a:ext>
            </a:extLst>
          </p:cNvPr>
          <p:cNvSpPr/>
          <p:nvPr/>
        </p:nvSpPr>
        <p:spPr>
          <a:xfrm>
            <a:off x="1023223" y="3432175"/>
            <a:ext cx="4133842" cy="131840"/>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基金についての発信ツールを工夫し、より多くの人に知っていただく</a:t>
            </a:r>
          </a:p>
        </p:txBody>
      </p:sp>
      <p:sp>
        <p:nvSpPr>
          <p:cNvPr id="67" name="角丸四角形 47">
            <a:extLst>
              <a:ext uri="{FF2B5EF4-FFF2-40B4-BE49-F238E27FC236}">
                <a16:creationId xmlns:a16="http://schemas.microsoft.com/office/drawing/2014/main" id="{D0A5DE38-F749-4D6C-A500-7B714A277113}"/>
              </a:ext>
            </a:extLst>
          </p:cNvPr>
          <p:cNvSpPr/>
          <p:nvPr/>
        </p:nvSpPr>
        <p:spPr>
          <a:xfrm>
            <a:off x="1202079" y="4799432"/>
            <a:ext cx="2895535" cy="294753"/>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95250" defTabSz="457200">
              <a:buFont typeface="Arial" panose="020B0604020202020204" pitchFamily="34" charset="0"/>
              <a:buChar char="•"/>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寄附者に大阪マラソン出走権を進呈　等　　</a:t>
            </a:r>
            <a:endPar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47">
            <a:extLst>
              <a:ext uri="{FF2B5EF4-FFF2-40B4-BE49-F238E27FC236}">
                <a16:creationId xmlns:a16="http://schemas.microsoft.com/office/drawing/2014/main" id="{41F0CEA9-DCFC-4B1E-9CAE-881A0B501620}"/>
              </a:ext>
            </a:extLst>
          </p:cNvPr>
          <p:cNvSpPr/>
          <p:nvPr/>
        </p:nvSpPr>
        <p:spPr>
          <a:xfrm>
            <a:off x="1017005" y="4649612"/>
            <a:ext cx="3600000" cy="174543"/>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事業参加機会を提供し、寄附意欲を高める</a:t>
            </a:r>
          </a:p>
        </p:txBody>
      </p:sp>
      <p:sp>
        <p:nvSpPr>
          <p:cNvPr id="53" name="角丸四角形 52"/>
          <p:cNvSpPr/>
          <p:nvPr/>
        </p:nvSpPr>
        <p:spPr>
          <a:xfrm>
            <a:off x="940794" y="2737305"/>
            <a:ext cx="648000" cy="235401"/>
          </a:xfrm>
          <a:prstGeom prst="roundRect">
            <a:avLst/>
          </a:prstGeom>
          <a:solidFill>
            <a:sysClr val="window" lastClr="FFFFFF"/>
          </a:solidFill>
          <a:ln w="19050" cap="flat" cmpd="sng" algn="ctr">
            <a:solidFill>
              <a:srgbClr val="5B9BD5"/>
            </a:solidFill>
            <a:prstDash val="solid"/>
            <a:miter lim="800000"/>
          </a:ln>
          <a:effectLst/>
        </p:spPr>
        <p:txBody>
          <a:bodyPr vert="horz" lIns="36000" rIns="36000" rtlCol="0" anchor="ctr"/>
          <a:lstStyle/>
          <a:p>
            <a:pPr defTabSz="457200">
              <a:defRPr/>
            </a:pPr>
            <a:r>
              <a:rPr kumimoji="0" lang="ja-JP" altLang="en-US" sz="1050" b="1" kern="0" dirty="0">
                <a:latin typeface="Meiryo UI" panose="020B0604030504040204" pitchFamily="50" charset="-128"/>
                <a:ea typeface="Meiryo UI" panose="020B0604030504040204" pitchFamily="50" charset="-128"/>
              </a:rPr>
              <a:t>情報発信</a:t>
            </a:r>
            <a:endParaRPr kumimoji="0" lang="en-US" altLang="ja-JP" sz="1050" b="1" kern="0" dirty="0">
              <a:latin typeface="Meiryo UI" panose="020B0604030504040204" pitchFamily="50" charset="-128"/>
              <a:ea typeface="Meiryo UI" panose="020B0604030504040204" pitchFamily="50" charset="-128"/>
            </a:endParaRPr>
          </a:p>
        </p:txBody>
      </p:sp>
      <p:sp>
        <p:nvSpPr>
          <p:cNvPr id="55" name="角丸四角形 54"/>
          <p:cNvSpPr/>
          <p:nvPr/>
        </p:nvSpPr>
        <p:spPr>
          <a:xfrm>
            <a:off x="949979" y="3879051"/>
            <a:ext cx="2628000" cy="234000"/>
          </a:xfrm>
          <a:prstGeom prst="roundRect">
            <a:avLst/>
          </a:prstGeom>
          <a:solidFill>
            <a:sysClr val="window" lastClr="FFFFFF"/>
          </a:solidFill>
          <a:ln w="19050" cap="flat" cmpd="sng" algn="ctr">
            <a:solidFill>
              <a:srgbClr val="5B9BD5"/>
            </a:solidFill>
            <a:prstDash val="solid"/>
            <a:miter lim="800000"/>
          </a:ln>
          <a:effectLst/>
        </p:spPr>
        <p:txBody>
          <a:bodyPr vert="horz" lIns="36000" rIns="36000" rtlCol="0" anchor="ctr"/>
          <a:lstStyle/>
          <a:p>
            <a:pPr defTabSz="457200">
              <a:defRPr/>
            </a:pPr>
            <a:r>
              <a:rPr kumimoji="0" lang="ja-JP" altLang="en-US" sz="1050" b="1" kern="0" dirty="0">
                <a:latin typeface="Meiryo UI" panose="020B0604030504040204" pitchFamily="50" charset="-128"/>
                <a:ea typeface="Meiryo UI" panose="020B0604030504040204" pitchFamily="50" charset="-128"/>
              </a:rPr>
              <a:t>事業への共感者を増やし、ご寄附いただく工夫</a:t>
            </a:r>
          </a:p>
        </p:txBody>
      </p:sp>
      <p:sp>
        <p:nvSpPr>
          <p:cNvPr id="62" name="角丸四角形 61"/>
          <p:cNvSpPr/>
          <p:nvPr/>
        </p:nvSpPr>
        <p:spPr>
          <a:xfrm>
            <a:off x="949979" y="5130215"/>
            <a:ext cx="1836000" cy="234000"/>
          </a:xfrm>
          <a:prstGeom prst="roundRect">
            <a:avLst/>
          </a:prstGeom>
          <a:solidFill>
            <a:sysClr val="window" lastClr="FFFFFF"/>
          </a:solidFill>
          <a:ln w="19050" cap="flat" cmpd="sng" algn="ctr">
            <a:solidFill>
              <a:srgbClr val="5B9BD5"/>
            </a:solidFill>
            <a:prstDash val="solid"/>
            <a:miter lim="800000"/>
          </a:ln>
          <a:effectLst/>
        </p:spPr>
        <p:txBody>
          <a:bodyPr vert="horz" lIns="36000" rIns="36000" rtlCol="0" anchor="ctr"/>
          <a:lstStyle/>
          <a:p>
            <a:pPr defTabSz="457200">
              <a:defRPr/>
            </a:pPr>
            <a:r>
              <a:rPr kumimoji="0" lang="ja-JP" altLang="en-US" sz="1050" b="1" kern="0" dirty="0">
                <a:latin typeface="Meiryo UI" panose="020B0604030504040204" pitchFamily="50" charset="-128"/>
                <a:ea typeface="Meiryo UI" panose="020B0604030504040204" pitchFamily="50" charset="-128"/>
              </a:rPr>
              <a:t>丁寧かつ迅速なお礼・事業報告</a:t>
            </a:r>
          </a:p>
        </p:txBody>
      </p:sp>
      <p:pic>
        <p:nvPicPr>
          <p:cNvPr id="2" name="図 1"/>
          <p:cNvPicPr>
            <a:picLocks noChangeAspect="1"/>
          </p:cNvPicPr>
          <p:nvPr/>
        </p:nvPicPr>
        <p:blipFill>
          <a:blip r:embed="rId2"/>
          <a:stretch>
            <a:fillRect/>
          </a:stretch>
        </p:blipFill>
        <p:spPr>
          <a:xfrm>
            <a:off x="6168265" y="4034113"/>
            <a:ext cx="1210379" cy="1708771"/>
          </a:xfrm>
          <a:prstGeom prst="rect">
            <a:avLst/>
          </a:prstGeom>
        </p:spPr>
      </p:pic>
      <p:pic>
        <p:nvPicPr>
          <p:cNvPr id="3" name="図 2"/>
          <p:cNvPicPr>
            <a:picLocks noChangeAspect="1"/>
          </p:cNvPicPr>
          <p:nvPr/>
        </p:nvPicPr>
        <p:blipFill>
          <a:blip r:embed="rId3"/>
          <a:stretch>
            <a:fillRect/>
          </a:stretch>
        </p:blipFill>
        <p:spPr>
          <a:xfrm>
            <a:off x="6120559" y="2644129"/>
            <a:ext cx="1380534" cy="1301940"/>
          </a:xfrm>
          <a:prstGeom prst="rect">
            <a:avLst/>
          </a:prstGeom>
        </p:spPr>
      </p:pic>
      <p:pic>
        <p:nvPicPr>
          <p:cNvPr id="12" name="図 11"/>
          <p:cNvPicPr>
            <a:picLocks noChangeAspect="1"/>
          </p:cNvPicPr>
          <p:nvPr/>
        </p:nvPicPr>
        <p:blipFill>
          <a:blip r:embed="rId4"/>
          <a:stretch>
            <a:fillRect/>
          </a:stretch>
        </p:blipFill>
        <p:spPr>
          <a:xfrm>
            <a:off x="7567417" y="4056910"/>
            <a:ext cx="1100037" cy="1601010"/>
          </a:xfrm>
          <a:prstGeom prst="rect">
            <a:avLst/>
          </a:prstGeom>
        </p:spPr>
      </p:pic>
      <p:cxnSp>
        <p:nvCxnSpPr>
          <p:cNvPr id="45" name="直線コネクタ 44"/>
          <p:cNvCxnSpPr/>
          <p:nvPr/>
        </p:nvCxnSpPr>
        <p:spPr bwMode="blackWhite">
          <a:xfrm>
            <a:off x="1202079" y="3168000"/>
            <a:ext cx="3096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bwMode="blackWhite">
          <a:xfrm>
            <a:off x="1242030" y="3564015"/>
            <a:ext cx="3600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bwMode="blackWhite">
          <a:xfrm>
            <a:off x="1241970" y="4356000"/>
            <a:ext cx="3060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bwMode="blackWhite">
          <a:xfrm>
            <a:off x="1223900" y="4824155"/>
            <a:ext cx="2448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586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3068" y="408761"/>
            <a:ext cx="8805832" cy="6350609"/>
          </a:xfrm>
          <a:prstGeom prst="roundRect">
            <a:avLst>
              <a:gd name="adj" fmla="val 4915"/>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◆民間資金の活用②</a:t>
            </a: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236600" y="8626"/>
            <a:ext cx="1846200"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四角形: 角を丸くする 6">
            <a:extLst>
              <a:ext uri="{FF2B5EF4-FFF2-40B4-BE49-F238E27FC236}">
                <a16:creationId xmlns:a16="http://schemas.microsoft.com/office/drawing/2014/main" id="{C2C7503B-6D59-424D-8221-ABCB4B6F279D}"/>
              </a:ext>
            </a:extLst>
          </p:cNvPr>
          <p:cNvSpPr/>
          <p:nvPr/>
        </p:nvSpPr>
        <p:spPr>
          <a:xfrm>
            <a:off x="362734" y="863715"/>
            <a:ext cx="8506945" cy="323139"/>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en-US" altLang="ja-JP" sz="1400" b="1" dirty="0">
                <a:solidFill>
                  <a:schemeClr val="tx1"/>
                </a:solidFill>
                <a:latin typeface="メイリオ" panose="020B0604030504040204" pitchFamily="50" charset="-128"/>
                <a:ea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rPr>
              <a:t>企業版ふるさと納税（地方創生応援税制）を活用した地方創生の推進</a:t>
            </a:r>
            <a:r>
              <a:rPr lang="en-US" altLang="ja-JP" sz="1400" b="1" dirty="0">
                <a:solidFill>
                  <a:schemeClr val="tx1"/>
                </a:solidFill>
                <a:latin typeface="メイリオ" panose="020B0604030504040204" pitchFamily="50" charset="-128"/>
                <a:ea typeface="メイリオ" panose="020B0604030504040204" pitchFamily="50" charset="-128"/>
              </a:rPr>
              <a:t>》</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政策企画部 広域調整室 事業推進課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28022643-27D4-4E3E-A672-0087F3BF1F30}"/>
              </a:ext>
            </a:extLst>
          </p:cNvPr>
          <p:cNvSpPr/>
          <p:nvPr/>
        </p:nvSpPr>
        <p:spPr>
          <a:xfrm>
            <a:off x="572742" y="1128587"/>
            <a:ext cx="5333727" cy="523220"/>
          </a:xfrm>
          <a:prstGeom prst="rect">
            <a:avLst/>
          </a:prstGeom>
          <a:no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 indent="-85725">
              <a:spcBef>
                <a:spcPts val="600"/>
              </a:spcBef>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企業版ふるさと納税を活用し、地方創生の実現に向けた取組みを推進。</a:t>
            </a:r>
            <a:endParaRPr lang="en-US" altLang="ja-JP" sz="1200" dirty="0">
              <a:solidFill>
                <a:schemeClr val="tx1"/>
              </a:solidFill>
              <a:latin typeface="メイリオ" panose="020B0604030504040204" pitchFamily="50" charset="-128"/>
              <a:ea typeface="メイリオ" panose="020B0604030504040204" pitchFamily="50" charset="-128"/>
            </a:endParaRPr>
          </a:p>
          <a:p>
            <a:pPr>
              <a:spcBef>
                <a:spcPts val="600"/>
              </a:spcBef>
            </a:pPr>
            <a:r>
              <a:rPr lang="ja-JP" altLang="en-US" sz="1100" dirty="0">
                <a:solidFill>
                  <a:schemeClr val="tx1"/>
                </a:solidFill>
                <a:latin typeface="メイリオ" panose="020B0604030504040204" pitchFamily="50" charset="-128"/>
                <a:ea typeface="メイリオ" panose="020B0604030504040204" pitchFamily="50" charset="-128"/>
              </a:rPr>
              <a:t>　</a:t>
            </a:r>
          </a:p>
        </p:txBody>
      </p:sp>
      <p:grpSp>
        <p:nvGrpSpPr>
          <p:cNvPr id="5" name="グループ化 4"/>
          <p:cNvGrpSpPr/>
          <p:nvPr/>
        </p:nvGrpSpPr>
        <p:grpSpPr>
          <a:xfrm>
            <a:off x="886357" y="3808309"/>
            <a:ext cx="7871108" cy="2847761"/>
            <a:chOff x="886357" y="3827359"/>
            <a:chExt cx="7871108" cy="2847761"/>
          </a:xfrm>
        </p:grpSpPr>
        <p:sp>
          <p:nvSpPr>
            <p:cNvPr id="29" name="角丸四角形 28"/>
            <p:cNvSpPr/>
            <p:nvPr/>
          </p:nvSpPr>
          <p:spPr>
            <a:xfrm>
              <a:off x="886358" y="3927007"/>
              <a:ext cx="7871107" cy="2748113"/>
            </a:xfrm>
            <a:prstGeom prst="roundRect">
              <a:avLst>
                <a:gd name="adj" fmla="val 373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latin typeface="メイリオ" panose="020B0604030504040204" pitchFamily="50" charset="-128"/>
                <a:ea typeface="メイリオ" panose="020B0604030504040204" pitchFamily="50" charset="-128"/>
              </a:endParaRPr>
            </a:p>
          </p:txBody>
        </p:sp>
        <p:grpSp>
          <p:nvGrpSpPr>
            <p:cNvPr id="45" name="グループ化 44">
              <a:extLst>
                <a:ext uri="{FF2B5EF4-FFF2-40B4-BE49-F238E27FC236}">
                  <a16:creationId xmlns:a16="http://schemas.microsoft.com/office/drawing/2014/main" id="{AB9735F2-58CC-7A5A-7ACE-FBFBA3738754}"/>
                </a:ext>
              </a:extLst>
            </p:cNvPr>
            <p:cNvGrpSpPr/>
            <p:nvPr/>
          </p:nvGrpSpPr>
          <p:grpSpPr>
            <a:xfrm>
              <a:off x="886357" y="3827359"/>
              <a:ext cx="5128951" cy="2823638"/>
              <a:chOff x="536033" y="3747922"/>
              <a:chExt cx="5128951" cy="2833632"/>
            </a:xfrm>
          </p:grpSpPr>
          <p:sp>
            <p:nvSpPr>
              <p:cNvPr id="39" name="角丸四角形 38"/>
              <p:cNvSpPr/>
              <p:nvPr/>
            </p:nvSpPr>
            <p:spPr>
              <a:xfrm>
                <a:off x="536033" y="3747922"/>
                <a:ext cx="2520000" cy="252892"/>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nchorCtr="1"/>
              <a:lstStyle/>
              <a:p>
                <a:pPr algn="ctr"/>
                <a:r>
                  <a:rPr lang="ja-JP" altLang="en-US" sz="1050" b="1" dirty="0">
                    <a:solidFill>
                      <a:schemeClr val="tx1"/>
                    </a:solidFill>
                    <a:latin typeface="Meiryo UI" panose="020B0604030504040204" pitchFamily="50" charset="-128"/>
                    <a:ea typeface="Meiryo UI" panose="020B0604030504040204" pitchFamily="50" charset="-128"/>
                  </a:rPr>
                  <a:t>カーボンニュートラル技術開発・実証事業</a:t>
                </a:r>
              </a:p>
            </p:txBody>
          </p:sp>
          <p:sp>
            <p:nvSpPr>
              <p:cNvPr id="36" name="テキスト ボックス 35">
                <a:extLst>
                  <a:ext uri="{FF2B5EF4-FFF2-40B4-BE49-F238E27FC236}">
                    <a16:creationId xmlns:a16="http://schemas.microsoft.com/office/drawing/2014/main" id="{D83EDCA2-990A-D0DD-A0AA-CF6F5C5F7729}"/>
                  </a:ext>
                </a:extLst>
              </p:cNvPr>
              <p:cNvSpPr txBox="1"/>
              <p:nvPr/>
            </p:nvSpPr>
            <p:spPr>
              <a:xfrm>
                <a:off x="574044" y="4052194"/>
                <a:ext cx="3599918" cy="1109344"/>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（事業概要）</a:t>
                </a:r>
                <a:endParaRPr kumimoji="1" lang="en-US" altLang="ja-JP" sz="1000" b="1" dirty="0">
                  <a:latin typeface="メイリオ" panose="020B0604030504040204" pitchFamily="50" charset="-128"/>
                  <a:ea typeface="メイリオ" panose="020B0604030504040204" pitchFamily="50" charset="-128"/>
                </a:endParaRPr>
              </a:p>
              <a:p>
                <a:pPr>
                  <a:lnSpc>
                    <a:spcPts val="200"/>
                  </a:lnSpc>
                </a:pPr>
                <a:endParaRPr kumimoji="1" lang="en-US" altLang="ja-JP" sz="1000" b="1"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2025</a:t>
                </a:r>
                <a:r>
                  <a:rPr kumimoji="1" lang="ja-JP" altLang="en-US" sz="1000" dirty="0">
                    <a:latin typeface="メイリオ" panose="020B0604030504040204" pitchFamily="50" charset="-128"/>
                    <a:ea typeface="メイリオ" panose="020B0604030504040204" pitchFamily="50" charset="-128"/>
                  </a:rPr>
                  <a:t>年⼤阪・関⻄万博の機会を活かして、カーボン</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ニュートラルに資する最先端技術の開発・実証にチャ</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レンジする企業の取組みを支援する事業。</a:t>
                </a:r>
                <a:endParaRPr kumimoji="1" lang="en-US" altLang="ja-JP" sz="1000" dirty="0">
                  <a:latin typeface="メイリオ" panose="020B0604030504040204" pitchFamily="50" charset="-128"/>
                  <a:ea typeface="メイリオ" panose="020B0604030504040204" pitchFamily="50" charset="-128"/>
                </a:endParaRPr>
              </a:p>
              <a:p>
                <a:pPr>
                  <a:lnSpc>
                    <a:spcPts val="500"/>
                  </a:lnSpc>
                </a:pP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3</a:t>
                </a:r>
                <a:r>
                  <a:rPr kumimoji="1" lang="ja-JP" altLang="en-US" sz="1000" dirty="0">
                    <a:latin typeface="メイリオ" panose="020B0604030504040204" pitchFamily="50" charset="-128"/>
                    <a:ea typeface="メイリオ" panose="020B0604030504040204" pitchFamily="50" charset="-128"/>
                  </a:rPr>
                  <a:t>か年（</a:t>
                </a:r>
                <a:r>
                  <a:rPr kumimoji="1" lang="en-US" altLang="ja-JP" sz="1000" dirty="0">
                    <a:latin typeface="メイリオ" panose="020B0604030504040204" pitchFamily="50" charset="-128"/>
                    <a:ea typeface="メイリオ" panose="020B0604030504040204" pitchFamily="50" charset="-128"/>
                  </a:rPr>
                  <a:t>2022〜2024</a:t>
                </a:r>
                <a:r>
                  <a:rPr kumimoji="1" lang="ja-JP" altLang="en-US" sz="1000" dirty="0">
                    <a:latin typeface="メイリオ" panose="020B0604030504040204" pitchFamily="50" charset="-128"/>
                    <a:ea typeface="メイリオ" panose="020B0604030504040204" pitchFamily="50" charset="-128"/>
                  </a:rPr>
                  <a:t>年度）の技術開発・実証の事業</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計画等を審査して採択事業を決定。</a:t>
                </a:r>
                <a:endParaRPr kumimoji="1" lang="ja-JP" altLang="en-US" sz="1050"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EFFDAC22-0C0E-B4A9-9069-43C621CFE786}"/>
                  </a:ext>
                </a:extLst>
              </p:cNvPr>
              <p:cNvSpPr txBox="1"/>
              <p:nvPr/>
            </p:nvSpPr>
            <p:spPr>
              <a:xfrm>
                <a:off x="564076" y="5999856"/>
                <a:ext cx="4020589" cy="581698"/>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（採択結果）</a:t>
                </a:r>
                <a:endParaRPr kumimoji="1" lang="en-US" altLang="ja-JP" sz="1000" b="1" dirty="0">
                  <a:latin typeface="メイリオ" panose="020B0604030504040204" pitchFamily="50" charset="-128"/>
                  <a:ea typeface="メイリオ" panose="020B0604030504040204" pitchFamily="50" charset="-128"/>
                </a:endParaRPr>
              </a:p>
              <a:p>
                <a:pPr>
                  <a:lnSpc>
                    <a:spcPts val="200"/>
                  </a:lnSpc>
                </a:pPr>
                <a:endParaRPr kumimoji="1" lang="en-US" altLang="ja-JP" sz="1000" b="1"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・応募事業件数　</a:t>
                </a:r>
                <a:r>
                  <a:rPr lang="en-US" altLang="ja-JP" sz="1000" dirty="0">
                    <a:latin typeface="メイリオ" panose="020B0604030504040204" pitchFamily="50" charset="-128"/>
                    <a:ea typeface="メイリオ" panose="020B0604030504040204" pitchFamily="50" charset="-128"/>
                  </a:rPr>
                  <a:t>28</a:t>
                </a:r>
                <a:r>
                  <a:rPr kumimoji="1" lang="ja-JP" altLang="en-US" sz="1000" dirty="0">
                    <a:latin typeface="メイリオ" panose="020B0604030504040204" pitchFamily="50" charset="-128"/>
                    <a:ea typeface="メイリオ" panose="020B0604030504040204" pitchFamily="50" charset="-128"/>
                  </a:rPr>
                  <a:t>件　　　　　　　</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・交付決定件数　  </a:t>
                </a:r>
                <a:r>
                  <a:rPr kumimoji="1" lang="en-US" altLang="ja-JP" sz="1000" dirty="0">
                    <a:latin typeface="メイリオ" panose="020B0604030504040204" pitchFamily="50" charset="-128"/>
                    <a:ea typeface="メイリオ" panose="020B0604030504040204" pitchFamily="50" charset="-128"/>
                  </a:rPr>
                  <a:t>8</a:t>
                </a:r>
                <a:r>
                  <a:rPr kumimoji="1" lang="ja-JP" altLang="en-US" sz="1000" dirty="0">
                    <a:latin typeface="メイリオ" panose="020B0604030504040204" pitchFamily="50" charset="-128"/>
                    <a:ea typeface="メイリオ" panose="020B0604030504040204" pitchFamily="50" charset="-128"/>
                  </a:rPr>
                  <a:t>件</a:t>
                </a:r>
                <a:r>
                  <a:rPr kumimoji="1" lang="en-US" altLang="ja-JP"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交付決定金額（総額）</a:t>
                </a:r>
                <a:r>
                  <a:rPr kumimoji="1" lang="en-US" altLang="ja-JP" sz="1000" dirty="0">
                    <a:latin typeface="メイリオ" panose="020B0604030504040204" pitchFamily="50" charset="-128"/>
                    <a:ea typeface="メイリオ" panose="020B0604030504040204" pitchFamily="50" charset="-128"/>
                  </a:rPr>
                  <a:t>466,313</a:t>
                </a:r>
                <a:r>
                  <a:rPr kumimoji="1" lang="ja-JP" altLang="en-US" sz="1000" dirty="0">
                    <a:latin typeface="メイリオ" panose="020B0604030504040204" pitchFamily="50" charset="-128"/>
                    <a:ea typeface="メイリオ" panose="020B0604030504040204" pitchFamily="50" charset="-128"/>
                  </a:rPr>
                  <a:t>千円</a:t>
                </a:r>
                <a:r>
                  <a:rPr kumimoji="1" lang="en-US" altLang="ja-JP" sz="1000" dirty="0">
                    <a:latin typeface="メイリオ" panose="020B0604030504040204" pitchFamily="50" charset="-128"/>
                    <a:ea typeface="メイリオ" panose="020B0604030504040204" pitchFamily="50" charset="-128"/>
                  </a:rPr>
                  <a:t>)</a:t>
                </a:r>
              </a:p>
            </p:txBody>
          </p:sp>
          <p:sp>
            <p:nvSpPr>
              <p:cNvPr id="41" name="テキスト ボックス 40">
                <a:extLst>
                  <a:ext uri="{FF2B5EF4-FFF2-40B4-BE49-F238E27FC236}">
                    <a16:creationId xmlns:a16="http://schemas.microsoft.com/office/drawing/2014/main" id="{01F343BA-68DD-83B1-BEE1-EADADB87DF7C}"/>
                  </a:ext>
                </a:extLst>
              </p:cNvPr>
              <p:cNvSpPr txBox="1"/>
              <p:nvPr/>
            </p:nvSpPr>
            <p:spPr>
              <a:xfrm>
                <a:off x="4354479" y="4048891"/>
                <a:ext cx="1310505" cy="272831"/>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（採択事業一覧）</a:t>
                </a:r>
                <a:endParaRPr kumimoji="1" lang="en-US" altLang="ja-JP" sz="1000" b="1" dirty="0">
                  <a:latin typeface="メイリオ" panose="020B0604030504040204" pitchFamily="50" charset="-128"/>
                  <a:ea typeface="メイリオ" panose="020B0604030504040204" pitchFamily="50" charset="-128"/>
                </a:endParaRPr>
              </a:p>
              <a:p>
                <a:pPr>
                  <a:lnSpc>
                    <a:spcPts val="200"/>
                  </a:lnSpc>
                </a:pPr>
                <a:endParaRPr kumimoji="1" lang="en-US" altLang="ja-JP" sz="1000" b="1" dirty="0">
                  <a:latin typeface="メイリオ" panose="020B0604030504040204" pitchFamily="50" charset="-128"/>
                  <a:ea typeface="メイリオ" panose="020B0604030504040204" pitchFamily="50" charset="-128"/>
                </a:endParaRPr>
              </a:p>
            </p:txBody>
          </p:sp>
        </p:grpSp>
      </p:grpSp>
      <p:sp>
        <p:nvSpPr>
          <p:cNvPr id="44" name="テキスト ボックス 43">
            <a:extLst>
              <a:ext uri="{FF2B5EF4-FFF2-40B4-BE49-F238E27FC236}">
                <a16:creationId xmlns:a16="http://schemas.microsoft.com/office/drawing/2014/main" id="{126776F3-056E-27FE-6F1A-E2480C51F469}"/>
              </a:ext>
            </a:extLst>
          </p:cNvPr>
          <p:cNvSpPr txBox="1"/>
          <p:nvPr/>
        </p:nvSpPr>
        <p:spPr>
          <a:xfrm>
            <a:off x="646086" y="1383167"/>
            <a:ext cx="8234443" cy="261610"/>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（令和</a:t>
            </a:r>
            <a:r>
              <a:rPr kumimoji="1" lang="en-US" altLang="ja-JP" sz="1100" dirty="0">
                <a:latin typeface="メイリオ" panose="020B0604030504040204" pitchFamily="50" charset="-128"/>
                <a:ea typeface="メイリオ" panose="020B0604030504040204" pitchFamily="50" charset="-128"/>
              </a:rPr>
              <a:t>4</a:t>
            </a:r>
            <a:r>
              <a:rPr kumimoji="1" lang="ja-JP" altLang="en-US" sz="1100" dirty="0">
                <a:latin typeface="メイリオ" panose="020B0604030504040204" pitchFamily="50" charset="-128"/>
                <a:ea typeface="メイリオ" panose="020B0604030504040204" pitchFamily="50" charset="-128"/>
              </a:rPr>
              <a:t>年度対象事業：「カーボンニュートラル技術開発・実証事業」や「スマートシニアライフ事業」等の</a:t>
            </a:r>
            <a:r>
              <a:rPr kumimoji="1" lang="en-US" altLang="ja-JP" sz="1100" dirty="0">
                <a:latin typeface="メイリオ" panose="020B0604030504040204" pitchFamily="50" charset="-128"/>
                <a:ea typeface="メイリオ" panose="020B0604030504040204" pitchFamily="50" charset="-128"/>
              </a:rPr>
              <a:t>18</a:t>
            </a:r>
            <a:r>
              <a:rPr kumimoji="1" lang="ja-JP" altLang="en-US" sz="1100" dirty="0">
                <a:latin typeface="メイリオ" panose="020B0604030504040204" pitchFamily="50" charset="-128"/>
                <a:ea typeface="メイリオ" panose="020B0604030504040204" pitchFamily="50" charset="-128"/>
              </a:rPr>
              <a:t>事業） </a:t>
            </a:r>
          </a:p>
        </p:txBody>
      </p:sp>
      <p:grpSp>
        <p:nvGrpSpPr>
          <p:cNvPr id="4" name="グループ化 3"/>
          <p:cNvGrpSpPr/>
          <p:nvPr/>
        </p:nvGrpSpPr>
        <p:grpSpPr>
          <a:xfrm>
            <a:off x="886357" y="1748719"/>
            <a:ext cx="7871108" cy="1545083"/>
            <a:chOff x="886357" y="1793500"/>
            <a:chExt cx="7871108" cy="1545083"/>
          </a:xfrm>
        </p:grpSpPr>
        <p:sp>
          <p:nvSpPr>
            <p:cNvPr id="16" name="正方形/長方形 15">
              <a:extLst>
                <a:ext uri="{FF2B5EF4-FFF2-40B4-BE49-F238E27FC236}">
                  <a16:creationId xmlns:a16="http://schemas.microsoft.com/office/drawing/2014/main" id="{E23FB886-7941-0638-EA2C-CD310DFD768A}"/>
                </a:ext>
              </a:extLst>
            </p:cNvPr>
            <p:cNvSpPr/>
            <p:nvPr/>
          </p:nvSpPr>
          <p:spPr>
            <a:xfrm>
              <a:off x="914400" y="1956715"/>
              <a:ext cx="7843065" cy="13818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34">
              <a:extLst>
                <a:ext uri="{FF2B5EF4-FFF2-40B4-BE49-F238E27FC236}">
                  <a16:creationId xmlns:a16="http://schemas.microsoft.com/office/drawing/2014/main" id="{C3543188-EDB0-1201-16E5-3ABF1BA98401}"/>
                </a:ext>
              </a:extLst>
            </p:cNvPr>
            <p:cNvSpPr/>
            <p:nvPr/>
          </p:nvSpPr>
          <p:spPr>
            <a:xfrm>
              <a:off x="886357" y="1793500"/>
              <a:ext cx="2520000" cy="289332"/>
            </a:xfrm>
            <a:prstGeom prst="roundRect">
              <a:avLst/>
            </a:prstGeom>
            <a:solidFill>
              <a:schemeClr val="bg1"/>
            </a:solidFill>
            <a:ln w="31750" cap="flat" cmpd="sng" algn="ctr">
              <a:solidFill>
                <a:srgbClr val="5B9BD5"/>
              </a:solidFill>
              <a:prstDash val="solid"/>
              <a:miter lim="800000"/>
            </a:ln>
            <a:effectLst/>
          </p:spPr>
          <p:txBody>
            <a:bodyPr vert="horz" lIns="36000" rIns="36000" rtlCol="0" anchor="b" anchorCtr="1"/>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企業版ふるさと納税制度の概要</a:t>
              </a:r>
            </a:p>
          </p:txBody>
        </p:sp>
        <p:sp>
          <p:nvSpPr>
            <p:cNvPr id="22" name="正方形/長方形 21">
              <a:extLst>
                <a:ext uri="{FF2B5EF4-FFF2-40B4-BE49-F238E27FC236}">
                  <a16:creationId xmlns:a16="http://schemas.microsoft.com/office/drawing/2014/main" id="{28022643-27D4-4E3E-A672-0087F3BF1F30}"/>
                </a:ext>
              </a:extLst>
            </p:cNvPr>
            <p:cNvSpPr/>
            <p:nvPr/>
          </p:nvSpPr>
          <p:spPr>
            <a:xfrm>
              <a:off x="1083352" y="2157761"/>
              <a:ext cx="3939662" cy="1092607"/>
            </a:xfrm>
            <a:prstGeom prst="rect">
              <a:avLst/>
            </a:prstGeom>
            <a:no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 indent="-85725">
                <a:spcBef>
                  <a:spcPts val="600"/>
                </a:spcBef>
                <a:buFont typeface="Arial" panose="020B0604020202020204" pitchFamily="34" charset="0"/>
                <a:buChar char="•"/>
              </a:pPr>
              <a:r>
                <a:rPr lang="ja-JP" altLang="en-US" sz="1000" dirty="0">
                  <a:solidFill>
                    <a:schemeClr val="tx1"/>
                  </a:solidFill>
                  <a:latin typeface="メイリオ" panose="020B0604030504040204" pitchFamily="50" charset="-128"/>
                  <a:ea typeface="メイリオ" panose="020B0604030504040204" pitchFamily="50" charset="-128"/>
                </a:rPr>
                <a:t>国が認定した地方公共団体の地方創生の推進に向けた事業に対して、企業が寄附を行った場合に、法人関係税から税額控除する仕組み。</a:t>
              </a:r>
              <a:endParaRPr lang="en-US" altLang="ja-JP" sz="1000" dirty="0">
                <a:solidFill>
                  <a:schemeClr val="tx1"/>
                </a:solidFill>
                <a:latin typeface="メイリオ" panose="020B0604030504040204" pitchFamily="50" charset="-128"/>
                <a:ea typeface="メイリオ" panose="020B0604030504040204" pitchFamily="50" charset="-128"/>
              </a:endParaRPr>
            </a:p>
            <a:p>
              <a:pPr marL="85725" indent="-85725">
                <a:spcBef>
                  <a:spcPts val="600"/>
                </a:spcBef>
                <a:buFont typeface="Arial" panose="020B0604020202020204" pitchFamily="34" charset="0"/>
                <a:buChar char="•"/>
              </a:pPr>
              <a:r>
                <a:rPr lang="ja-JP" altLang="en-US" sz="1000" dirty="0">
                  <a:solidFill>
                    <a:schemeClr val="tx1"/>
                  </a:solidFill>
                  <a:latin typeface="メイリオ" panose="020B0604030504040204" pitchFamily="50" charset="-128"/>
                  <a:ea typeface="メイリオ" panose="020B0604030504040204" pitchFamily="50" charset="-128"/>
                </a:rPr>
                <a:t>令和</a:t>
              </a:r>
              <a:r>
                <a:rPr lang="en-US" altLang="ja-JP" sz="1000" dirty="0">
                  <a:solidFill>
                    <a:schemeClr val="tx1"/>
                  </a:solidFill>
                  <a:latin typeface="メイリオ" panose="020B0604030504040204" pitchFamily="50" charset="-128"/>
                  <a:ea typeface="メイリオ" panose="020B0604030504040204" pitchFamily="50" charset="-128"/>
                </a:rPr>
                <a:t>2</a:t>
              </a:r>
              <a:r>
                <a:rPr lang="ja-JP" altLang="en-US" sz="1000" dirty="0">
                  <a:solidFill>
                    <a:schemeClr val="tx1"/>
                  </a:solidFill>
                  <a:latin typeface="メイリオ" panose="020B0604030504040204" pitchFamily="50" charset="-128"/>
                  <a:ea typeface="メイリオ" panose="020B0604030504040204" pitchFamily="50" charset="-128"/>
                </a:rPr>
                <a:t>年度から制度改正により、損金算入による軽減効果（寄附額の約</a:t>
              </a:r>
              <a:r>
                <a:rPr lang="en-US" altLang="ja-JP" sz="1000" dirty="0">
                  <a:solidFill>
                    <a:schemeClr val="tx1"/>
                  </a:solidFill>
                  <a:latin typeface="メイリオ" panose="020B0604030504040204" pitchFamily="50" charset="-128"/>
                  <a:ea typeface="メイリオ" panose="020B0604030504040204" pitchFamily="50" charset="-128"/>
                </a:rPr>
                <a:t>3</a:t>
              </a:r>
              <a:r>
                <a:rPr lang="ja-JP" altLang="en-US" sz="1000" dirty="0">
                  <a:solidFill>
                    <a:schemeClr val="tx1"/>
                  </a:solidFill>
                  <a:latin typeface="メイリオ" panose="020B0604030504040204" pitchFamily="50" charset="-128"/>
                  <a:ea typeface="メイリオ" panose="020B0604030504040204" pitchFamily="50" charset="-128"/>
                </a:rPr>
                <a:t>割）と税額控除（寄付額の最大</a:t>
              </a:r>
              <a:r>
                <a:rPr lang="en-US" altLang="ja-JP" sz="1000" dirty="0">
                  <a:solidFill>
                    <a:schemeClr val="tx1"/>
                  </a:solidFill>
                  <a:latin typeface="メイリオ" panose="020B0604030504040204" pitchFamily="50" charset="-128"/>
                  <a:ea typeface="メイリオ" panose="020B0604030504040204" pitchFamily="50" charset="-128"/>
                </a:rPr>
                <a:t>6</a:t>
              </a:r>
              <a:r>
                <a:rPr lang="ja-JP" altLang="en-US" sz="1000" dirty="0">
                  <a:solidFill>
                    <a:schemeClr val="tx1"/>
                  </a:solidFill>
                  <a:latin typeface="メイリオ" panose="020B0604030504040204" pitchFamily="50" charset="-128"/>
                  <a:ea typeface="メイリオ" panose="020B0604030504040204" pitchFamily="50" charset="-128"/>
                </a:rPr>
                <a:t>割）により、 最大で寄附額の約</a:t>
              </a:r>
              <a:r>
                <a:rPr lang="en-US" altLang="ja-JP" sz="1000" dirty="0">
                  <a:solidFill>
                    <a:schemeClr val="tx1"/>
                  </a:solidFill>
                  <a:latin typeface="メイリオ" panose="020B0604030504040204" pitchFamily="50" charset="-128"/>
                  <a:ea typeface="メイリオ" panose="020B0604030504040204" pitchFamily="50" charset="-128"/>
                </a:rPr>
                <a:t>9</a:t>
              </a:r>
              <a:r>
                <a:rPr lang="ja-JP" altLang="en-US" sz="1000" dirty="0">
                  <a:solidFill>
                    <a:schemeClr val="tx1"/>
                  </a:solidFill>
                  <a:latin typeface="メイリオ" panose="020B0604030504040204" pitchFamily="50" charset="-128"/>
                  <a:ea typeface="メイリオ" panose="020B0604030504040204" pitchFamily="50" charset="-128"/>
                </a:rPr>
                <a:t>割が軽減、実質的な企業の負担が約</a:t>
              </a:r>
              <a:r>
                <a:rPr lang="en-US" altLang="ja-JP" sz="1000" dirty="0">
                  <a:solidFill>
                    <a:schemeClr val="tx1"/>
                  </a:solidFill>
                  <a:latin typeface="メイリオ" panose="020B0604030504040204" pitchFamily="50" charset="-128"/>
                  <a:ea typeface="メイリオ" panose="020B0604030504040204" pitchFamily="50" charset="-128"/>
                </a:rPr>
                <a:t>1</a:t>
              </a:r>
              <a:r>
                <a:rPr lang="ja-JP" altLang="en-US" sz="1000" dirty="0">
                  <a:solidFill>
                    <a:schemeClr val="tx1"/>
                  </a:solidFill>
                  <a:latin typeface="メイリオ" panose="020B0604030504040204" pitchFamily="50" charset="-128"/>
                  <a:ea typeface="メイリオ" panose="020B0604030504040204" pitchFamily="50" charset="-128"/>
                </a:rPr>
                <a:t>割まで圧縮。</a:t>
              </a:r>
              <a:endParaRPr lang="en-US" altLang="ja-JP" sz="1000" dirty="0">
                <a:solidFill>
                  <a:schemeClr val="tx1"/>
                </a:solidFill>
                <a:latin typeface="メイリオ" panose="020B0604030504040204" pitchFamily="50" charset="-128"/>
                <a:ea typeface="メイリオ" panose="020B0604030504040204" pitchFamily="50" charset="-128"/>
              </a:endParaRPr>
            </a:p>
          </p:txBody>
        </p:sp>
      </p:grpSp>
      <p:sp>
        <p:nvSpPr>
          <p:cNvPr id="3" name="テキスト ボックス 2"/>
          <p:cNvSpPr txBox="1"/>
          <p:nvPr/>
        </p:nvSpPr>
        <p:spPr>
          <a:xfrm>
            <a:off x="533570" y="3499569"/>
            <a:ext cx="3115712" cy="285884"/>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■寄附金を活用した事業例（令和</a:t>
            </a:r>
            <a:r>
              <a:rPr kumimoji="1" lang="en-US" altLang="ja-JP" sz="1200" b="1" dirty="0">
                <a:latin typeface="Meiryo UI" panose="020B0604030504040204" pitchFamily="50" charset="-128"/>
                <a:ea typeface="Meiryo UI" panose="020B0604030504040204" pitchFamily="50" charset="-128"/>
              </a:rPr>
              <a:t>4</a:t>
            </a:r>
            <a:r>
              <a:rPr kumimoji="1" lang="ja-JP" altLang="en-US" sz="1200" b="1" dirty="0">
                <a:latin typeface="Meiryo UI" panose="020B0604030504040204" pitchFamily="50" charset="-128"/>
                <a:ea typeface="Meiryo UI" panose="020B0604030504040204" pitchFamily="50" charset="-128"/>
              </a:rPr>
              <a:t>年度）</a:t>
            </a:r>
          </a:p>
        </p:txBody>
      </p:sp>
      <p:graphicFrame>
        <p:nvGraphicFramePr>
          <p:cNvPr id="6" name="表 5"/>
          <p:cNvGraphicFramePr>
            <a:graphicFrameLocks noGrp="1"/>
          </p:cNvGraphicFramePr>
          <p:nvPr/>
        </p:nvGraphicFramePr>
        <p:xfrm>
          <a:off x="4926238" y="4329268"/>
          <a:ext cx="3551947" cy="2257650"/>
        </p:xfrm>
        <a:graphic>
          <a:graphicData uri="http://schemas.openxmlformats.org/drawingml/2006/table">
            <a:tbl>
              <a:tblPr firstRow="1" bandRow="1">
                <a:tableStyleId>{5C22544A-7EE6-4342-B048-85BDC9FD1C3A}</a:tableStyleId>
              </a:tblPr>
              <a:tblGrid>
                <a:gridCol w="763272">
                  <a:extLst>
                    <a:ext uri="{9D8B030D-6E8A-4147-A177-3AD203B41FA5}">
                      <a16:colId xmlns:a16="http://schemas.microsoft.com/office/drawing/2014/main" val="1157129171"/>
                    </a:ext>
                  </a:extLst>
                </a:gridCol>
                <a:gridCol w="2788675">
                  <a:extLst>
                    <a:ext uri="{9D8B030D-6E8A-4147-A177-3AD203B41FA5}">
                      <a16:colId xmlns:a16="http://schemas.microsoft.com/office/drawing/2014/main" val="11486830"/>
                    </a:ext>
                  </a:extLst>
                </a:gridCol>
              </a:tblGrid>
              <a:tr h="201208">
                <a:tc>
                  <a:txBody>
                    <a:bodyPr/>
                    <a:lstStyle/>
                    <a:p>
                      <a:pPr algn="ctr"/>
                      <a:r>
                        <a:rPr kumimoji="1" lang="ja-JP" altLang="en-US" sz="800" dirty="0"/>
                        <a:t>技術分野</a:t>
                      </a:r>
                    </a:p>
                  </a:txBody>
                  <a:tcPr marL="67369" marR="67369" marT="33685" marB="33685" anchor="ctr"/>
                </a:tc>
                <a:tc>
                  <a:txBody>
                    <a:bodyPr/>
                    <a:lstStyle/>
                    <a:p>
                      <a:pPr algn="ctr"/>
                      <a:r>
                        <a:rPr kumimoji="1" lang="ja-JP" altLang="en-US" sz="800" dirty="0"/>
                        <a:t>選定事業名</a:t>
                      </a:r>
                    </a:p>
                  </a:txBody>
                  <a:tcPr marL="67369" marR="67369" marT="33685" marB="33685" anchor="ctr"/>
                </a:tc>
                <a:extLst>
                  <a:ext uri="{0D108BD9-81ED-4DB2-BD59-A6C34878D82A}">
                    <a16:rowId xmlns:a16="http://schemas.microsoft.com/office/drawing/2014/main" val="2326587015"/>
                  </a:ext>
                </a:extLst>
              </a:tr>
              <a:tr h="214091">
                <a:tc>
                  <a:txBody>
                    <a:bodyPr/>
                    <a:lstStyle/>
                    <a:p>
                      <a:pPr algn="ctr"/>
                      <a:r>
                        <a:rPr kumimoji="1" lang="ja-JP" altLang="en-US" sz="700" dirty="0">
                          <a:latin typeface="Meiryo UI" panose="020B0604030504040204" pitchFamily="50" charset="-128"/>
                          <a:ea typeface="Meiryo UI" panose="020B0604030504040204" pitchFamily="50" charset="-128"/>
                        </a:rPr>
                        <a:t>水素</a:t>
                      </a:r>
                    </a:p>
                  </a:txBody>
                  <a:tcPr marL="67369" marR="67369" marT="33685" marB="33685" anchor="ctr"/>
                </a:tc>
                <a:tc>
                  <a:txBody>
                    <a:bodyPr/>
                    <a:lstStyle/>
                    <a:p>
                      <a:r>
                        <a:rPr kumimoji="1" lang="en-US" altLang="ja-JP" sz="700" dirty="0">
                          <a:latin typeface="Meiryo UI" panose="020B0604030504040204" pitchFamily="50" charset="-128"/>
                          <a:ea typeface="Meiryo UI" panose="020B0604030504040204" pitchFamily="50" charset="-128"/>
                        </a:rPr>
                        <a:t>SOEC</a:t>
                      </a:r>
                      <a:r>
                        <a:rPr kumimoji="1" lang="ja-JP" altLang="en-US" sz="700" dirty="0">
                          <a:latin typeface="Meiryo UI" panose="020B0604030504040204" pitchFamily="50" charset="-128"/>
                          <a:ea typeface="Meiryo UI" panose="020B0604030504040204" pitchFamily="50" charset="-128"/>
                        </a:rPr>
                        <a:t>（固体酸化物形電解</a:t>
                      </a:r>
                      <a:r>
                        <a:rPr kumimoji="1" lang="ja-JP" altLang="en-US" sz="700">
                          <a:latin typeface="Meiryo UI" panose="020B0604030504040204" pitchFamily="50" charset="-128"/>
                          <a:ea typeface="Meiryo UI" panose="020B0604030504040204" pitchFamily="50" charset="-128"/>
                        </a:rPr>
                        <a:t>セル）水素</a:t>
                      </a:r>
                      <a:r>
                        <a:rPr kumimoji="1" lang="ja-JP" altLang="en-US" sz="700" dirty="0">
                          <a:latin typeface="Meiryo UI" panose="020B0604030504040204" pitchFamily="50" charset="-128"/>
                          <a:ea typeface="Meiryo UI" panose="020B0604030504040204" pitchFamily="50" charset="-128"/>
                        </a:rPr>
                        <a:t>製造装置の開発・実証</a:t>
                      </a:r>
                    </a:p>
                  </a:txBody>
                  <a:tcPr marL="67369" marR="67369" marT="33685" marB="33685" anchor="ctr"/>
                </a:tc>
                <a:extLst>
                  <a:ext uri="{0D108BD9-81ED-4DB2-BD59-A6C34878D82A}">
                    <a16:rowId xmlns:a16="http://schemas.microsoft.com/office/drawing/2014/main" val="2965765002"/>
                  </a:ext>
                </a:extLst>
              </a:tr>
              <a:tr h="298405">
                <a:tc>
                  <a:txBody>
                    <a:bodyPr/>
                    <a:lstStyle/>
                    <a:p>
                      <a:pPr algn="ctr"/>
                      <a:r>
                        <a:rPr kumimoji="1" lang="ja-JP" altLang="en-US" sz="700" dirty="0">
                          <a:latin typeface="Meiryo UI" panose="020B0604030504040204" pitchFamily="50" charset="-128"/>
                          <a:ea typeface="Meiryo UI" panose="020B0604030504040204" pitchFamily="50" charset="-128"/>
                        </a:rPr>
                        <a:t>水素</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小型水素容器の充填温度制御式多連型充填システムの開発・実証及び水素マイクロモビリティの利用実証</a:t>
                      </a:r>
                    </a:p>
                  </a:txBody>
                  <a:tcPr marL="67369" marR="67369" marT="33685" marB="33685" anchor="ctr"/>
                </a:tc>
                <a:extLst>
                  <a:ext uri="{0D108BD9-81ED-4DB2-BD59-A6C34878D82A}">
                    <a16:rowId xmlns:a16="http://schemas.microsoft.com/office/drawing/2014/main" val="3685864325"/>
                  </a:ext>
                </a:extLst>
              </a:tr>
              <a:tr h="298405">
                <a:tc>
                  <a:txBody>
                    <a:bodyPr/>
                    <a:lstStyle/>
                    <a:p>
                      <a:pPr algn="ctr"/>
                      <a:r>
                        <a:rPr kumimoji="1" lang="ja-JP" altLang="en-US" sz="700" dirty="0">
                          <a:latin typeface="Meiryo UI" panose="020B0604030504040204" pitchFamily="50" charset="-128"/>
                          <a:ea typeface="Meiryo UI" panose="020B0604030504040204" pitchFamily="50" charset="-128"/>
                        </a:rPr>
                        <a:t>次世代</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モビリティ</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小型水素容器の充填温度制御式多連型充填システムの開発・実証及び水素マイクロモビリティの利用実証</a:t>
                      </a:r>
                    </a:p>
                  </a:txBody>
                  <a:tcPr marL="67369" marR="67369" marT="33685" marB="33685" anchor="ctr"/>
                </a:tc>
                <a:extLst>
                  <a:ext uri="{0D108BD9-81ED-4DB2-BD59-A6C34878D82A}">
                    <a16:rowId xmlns:a16="http://schemas.microsoft.com/office/drawing/2014/main" val="3255035341"/>
                  </a:ext>
                </a:extLst>
              </a:tr>
              <a:tr h="163792">
                <a:tc>
                  <a:txBody>
                    <a:bodyPr/>
                    <a:lstStyle/>
                    <a:p>
                      <a:pPr algn="ctr"/>
                      <a:r>
                        <a:rPr kumimoji="1" lang="ja-JP" altLang="en-US" sz="700" dirty="0">
                          <a:latin typeface="Meiryo UI" panose="020B0604030504040204" pitchFamily="50" charset="-128"/>
                          <a:ea typeface="Meiryo UI" panose="020B0604030504040204" pitchFamily="50" charset="-128"/>
                        </a:rPr>
                        <a:t>次世代燃料</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移動時ゼロカーボン（ゼロカーボンムーブ）を実現する次世代水上 バス向け大容量ワイヤレス充電システムの開発・実証</a:t>
                      </a:r>
                    </a:p>
                  </a:txBody>
                  <a:tcPr marL="67369" marR="67369" marT="33685" marB="33685" anchor="ctr"/>
                </a:tc>
                <a:extLst>
                  <a:ext uri="{0D108BD9-81ED-4DB2-BD59-A6C34878D82A}">
                    <a16:rowId xmlns:a16="http://schemas.microsoft.com/office/drawing/2014/main" val="3686138485"/>
                  </a:ext>
                </a:extLst>
              </a:tr>
              <a:tr h="218342">
                <a:tc>
                  <a:txBody>
                    <a:bodyPr/>
                    <a:lstStyle/>
                    <a:p>
                      <a:pPr algn="ctr"/>
                      <a:r>
                        <a:rPr kumimoji="1" lang="en-US" altLang="ja-JP" sz="700" dirty="0">
                          <a:latin typeface="Meiryo UI" panose="020B0604030504040204" pitchFamily="50" charset="-128"/>
                          <a:ea typeface="Meiryo UI" panose="020B0604030504040204" pitchFamily="50" charset="-128"/>
                        </a:rPr>
                        <a:t>CO2</a:t>
                      </a:r>
                      <a:r>
                        <a:rPr kumimoji="1" lang="ja-JP" altLang="en-US" sz="700" dirty="0">
                          <a:latin typeface="Meiryo UI" panose="020B0604030504040204" pitchFamily="50" charset="-128"/>
                          <a:ea typeface="Meiryo UI" panose="020B0604030504040204" pitchFamily="50" charset="-128"/>
                        </a:rPr>
                        <a:t>回収 </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リニューアブルディーゼルを用いた建設・輸送分野における脱炭素化実証</a:t>
                      </a:r>
                    </a:p>
                  </a:txBody>
                  <a:tcPr marL="67369" marR="67369" marT="33685" marB="33685" anchor="ctr"/>
                </a:tc>
                <a:extLst>
                  <a:ext uri="{0D108BD9-81ED-4DB2-BD59-A6C34878D82A}">
                    <a16:rowId xmlns:a16="http://schemas.microsoft.com/office/drawing/2014/main" val="3057696516"/>
                  </a:ext>
                </a:extLst>
              </a:tr>
              <a:tr h="120492">
                <a:tc>
                  <a:txBody>
                    <a:bodyPr/>
                    <a:lstStyle/>
                    <a:p>
                      <a:pPr algn="ctr"/>
                      <a:r>
                        <a:rPr kumimoji="1" lang="ja-JP" altLang="en-US" sz="700" dirty="0">
                          <a:latin typeface="Meiryo UI" panose="020B0604030504040204" pitchFamily="50" charset="-128"/>
                          <a:ea typeface="Meiryo UI" panose="020B0604030504040204" pitchFamily="50" charset="-128"/>
                        </a:rPr>
                        <a:t>再生可能</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エネルギー</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大気中</a:t>
                      </a:r>
                      <a:r>
                        <a:rPr kumimoji="1" lang="en-US" altLang="ja-JP" sz="700" dirty="0">
                          <a:latin typeface="Meiryo UI" panose="020B0604030504040204" pitchFamily="50" charset="-128"/>
                          <a:ea typeface="Meiryo UI" panose="020B0604030504040204" pitchFamily="50" charset="-128"/>
                        </a:rPr>
                        <a:t>CO2</a:t>
                      </a:r>
                      <a:r>
                        <a:rPr kumimoji="1" lang="ja-JP" altLang="en-US" sz="700" dirty="0">
                          <a:latin typeface="Meiryo UI" panose="020B0604030504040204" pitchFamily="50" charset="-128"/>
                          <a:ea typeface="Meiryo UI" panose="020B0604030504040204" pitchFamily="50" charset="-128"/>
                        </a:rPr>
                        <a:t>の鉱物固定化と肥料化の技術開発・実証 </a:t>
                      </a:r>
                    </a:p>
                  </a:txBody>
                  <a:tcPr marL="67369" marR="67369" marT="33685" marB="33685" anchor="ctr"/>
                </a:tc>
                <a:extLst>
                  <a:ext uri="{0D108BD9-81ED-4DB2-BD59-A6C34878D82A}">
                    <a16:rowId xmlns:a16="http://schemas.microsoft.com/office/drawing/2014/main" val="2745139866"/>
                  </a:ext>
                </a:extLst>
              </a:tr>
              <a:tr h="205522">
                <a:tc>
                  <a:txBody>
                    <a:bodyPr/>
                    <a:lstStyle/>
                    <a:p>
                      <a:pPr algn="ctr"/>
                      <a:r>
                        <a:rPr kumimoji="1" lang="ja-JP" altLang="en-US" sz="700" dirty="0">
                          <a:latin typeface="Meiryo UI" panose="020B0604030504040204" pitchFamily="50" charset="-128"/>
                          <a:ea typeface="Meiryo UI" panose="020B0604030504040204" pitchFamily="50" charset="-128"/>
                        </a:rPr>
                        <a:t>リサイクル</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未利用バイオマス資源の前処理技術による高効率メタン化システム の開発・実証マイクロ波加熱技術を適用した小型分散型</a:t>
                      </a:r>
                    </a:p>
                  </a:txBody>
                  <a:tcPr marL="67369" marR="67369" marT="33685" marB="33685" anchor="ctr"/>
                </a:tc>
                <a:extLst>
                  <a:ext uri="{0D108BD9-81ED-4DB2-BD59-A6C34878D82A}">
                    <a16:rowId xmlns:a16="http://schemas.microsoft.com/office/drawing/2014/main" val="3314564332"/>
                  </a:ext>
                </a:extLst>
              </a:tr>
              <a:tr h="185009">
                <a:tc>
                  <a:txBody>
                    <a:bodyPr/>
                    <a:lstStyle/>
                    <a:p>
                      <a:pPr algn="ctr"/>
                      <a:r>
                        <a:rPr kumimoji="1" lang="ja-JP" altLang="en-US" sz="700" dirty="0">
                          <a:latin typeface="Meiryo UI" panose="020B0604030504040204" pitchFamily="50" charset="-128"/>
                          <a:ea typeface="Meiryo UI" panose="020B0604030504040204" pitchFamily="50" charset="-128"/>
                        </a:rPr>
                        <a:t>省エネルギー</a:t>
                      </a:r>
                      <a:endParaRPr kumimoji="1" lang="en-US" altLang="ja-JP" sz="700" dirty="0">
                        <a:latin typeface="Meiryo UI" panose="020B0604030504040204" pitchFamily="50" charset="-128"/>
                        <a:ea typeface="Meiryo UI" panose="020B0604030504040204" pitchFamily="50" charset="-128"/>
                      </a:endParaRP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ステンレス密封長寿命不燃真空断熱パネル技術開発・実証 </a:t>
                      </a:r>
                    </a:p>
                  </a:txBody>
                  <a:tcPr marL="67369" marR="67369" marT="33685" marB="33685" anchor="ctr"/>
                </a:tc>
                <a:extLst>
                  <a:ext uri="{0D108BD9-81ED-4DB2-BD59-A6C34878D82A}">
                    <a16:rowId xmlns:a16="http://schemas.microsoft.com/office/drawing/2014/main" val="1369039334"/>
                  </a:ext>
                </a:extLst>
              </a:tr>
            </a:tbl>
          </a:graphicData>
        </a:graphic>
      </p:graphicFrame>
      <p:sp>
        <p:nvSpPr>
          <p:cNvPr id="13" name="正方形/長方形 12"/>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schemeClr val="tx1"/>
                </a:solidFill>
                <a:latin typeface="Calibri"/>
                <a:ea typeface="ＭＳ Ｐゴシック" panose="020B0600070205080204" pitchFamily="50" charset="-128"/>
              </a:rPr>
              <a:t>30</a:t>
            </a:r>
            <a:endParaRPr lang="ja-JP" altLang="en-US" dirty="0">
              <a:solidFill>
                <a:schemeClr val="tx1"/>
              </a:solidFill>
              <a:latin typeface="Calibri"/>
              <a:ea typeface="ＭＳ Ｐゴシック" panose="020B0600070205080204" pitchFamily="50" charset="-128"/>
            </a:endParaRPr>
          </a:p>
        </p:txBody>
      </p:sp>
      <p:grpSp>
        <p:nvGrpSpPr>
          <p:cNvPr id="9" name="グループ化 8"/>
          <p:cNvGrpSpPr/>
          <p:nvPr/>
        </p:nvGrpSpPr>
        <p:grpSpPr>
          <a:xfrm>
            <a:off x="1417320" y="5197889"/>
            <a:ext cx="2983835" cy="770783"/>
            <a:chOff x="1133964" y="5223288"/>
            <a:chExt cx="2983835" cy="770783"/>
          </a:xfrm>
        </p:grpSpPr>
        <p:sp>
          <p:nvSpPr>
            <p:cNvPr id="26" name="角丸四角形 2"/>
            <p:cNvSpPr>
              <a:spLocks noChangeArrowheads="1"/>
            </p:cNvSpPr>
            <p:nvPr/>
          </p:nvSpPr>
          <p:spPr bwMode="auto">
            <a:xfrm>
              <a:off x="1133964" y="5223288"/>
              <a:ext cx="2983835" cy="770783"/>
            </a:xfrm>
            <a:prstGeom prst="roundRect">
              <a:avLst>
                <a:gd name="adj" fmla="val 11264"/>
              </a:avLst>
            </a:prstGeom>
            <a:solidFill>
              <a:srgbClr val="F2F2F2"/>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27" name="テキスト ボックス 37"/>
            <p:cNvSpPr txBox="1">
              <a:spLocks noChangeArrowheads="1"/>
            </p:cNvSpPr>
            <p:nvPr/>
          </p:nvSpPr>
          <p:spPr bwMode="auto">
            <a:xfrm>
              <a:off x="1225789" y="5437781"/>
              <a:ext cx="733777" cy="369442"/>
            </a:xfrm>
            <a:prstGeom prst="rect">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6000"/>
                </a:lnSpc>
                <a:spcBef>
                  <a:spcPct val="0"/>
                </a:spcBef>
                <a:spcAft>
                  <a:spcPct val="0"/>
                </a:spcAft>
                <a:buClrTx/>
                <a:buSzTx/>
                <a:buFontTx/>
                <a:buNone/>
                <a:tabLst/>
              </a:pPr>
              <a:r>
                <a:rPr kumimoji="0" lang="ja-JP" altLang="en-US" sz="500" b="1"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技術開発・実証</a:t>
              </a:r>
            </a:p>
            <a:p>
              <a:pPr marL="0" marR="0" lvl="0" indent="0" algn="ctr" defTabSz="914400" rtl="0" eaLnBrk="0" fontAlgn="base" latinLnBrk="0" hangingPunct="0">
                <a:lnSpc>
                  <a:spcPct val="96000"/>
                </a:lnSpc>
                <a:spcBef>
                  <a:spcPct val="0"/>
                </a:spcBef>
                <a:spcAft>
                  <a:spcPct val="0"/>
                </a:spcAft>
                <a:buClrTx/>
                <a:buSzTx/>
                <a:buFontTx/>
                <a:buNone/>
                <a:tabLst/>
              </a:pPr>
              <a:r>
                <a:rPr kumimoji="0" lang="ja-JP" altLang="en-US" sz="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（経費の一部補助）</a:t>
              </a:r>
              <a:endParaRPr kumimoji="0" lang="ja-JP" altLang="ja-JP" sz="400" b="0" i="0" u="none" strike="noStrike" cap="none" normalizeH="0" baseline="0" dirty="0">
                <a:ln>
                  <a:noFill/>
                </a:ln>
                <a:solidFill>
                  <a:schemeClr val="tx1"/>
                </a:solidFill>
                <a:effectLst/>
                <a:latin typeface="Arial" panose="020B0604020202020204" pitchFamily="34" charset="0"/>
              </a:endParaRPr>
            </a:p>
          </p:txBody>
        </p:sp>
        <p:sp>
          <p:nvSpPr>
            <p:cNvPr id="28" name="Text Box 2"/>
            <p:cNvSpPr txBox="1">
              <a:spLocks noChangeArrowheads="1"/>
            </p:cNvSpPr>
            <p:nvPr/>
          </p:nvSpPr>
          <p:spPr bwMode="auto">
            <a:xfrm>
              <a:off x="1340373" y="5647619"/>
              <a:ext cx="619709" cy="160035"/>
            </a:xfrm>
            <a:prstGeom prst="rect">
              <a:avLst/>
            </a:prstGeom>
            <a:solidFill>
              <a:srgbClr val="44546A"/>
            </a:solidFill>
            <a:ln w="9525">
              <a:solidFill>
                <a:srgbClr val="0070C0"/>
              </a:solidFill>
              <a:miter lim="800000"/>
              <a:headEnd/>
              <a:tailEnd/>
            </a:ln>
          </p:spPr>
          <p:txBody>
            <a:bodyPr vert="horz" wrap="square" lIns="91440" tIns="20520" rIns="91440" bIns="205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ja-JP" altLang="en-US" sz="5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主たる</a:t>
              </a:r>
              <a:endParaRPr kumimoji="0" lang="en-US" altLang="ja-JP" sz="5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p>
              <a:pPr marL="0" marR="0" lvl="0" indent="0" algn="ctr" defTabSz="914400" rtl="0" eaLnBrk="0" fontAlgn="base" latinLnBrk="0" hangingPunct="0">
                <a:lnSpc>
                  <a:spcPts val="100"/>
                </a:lnSpc>
                <a:spcBef>
                  <a:spcPct val="0"/>
                </a:spcBef>
                <a:spcAft>
                  <a:spcPct val="0"/>
                </a:spcAft>
                <a:buClrTx/>
                <a:buSzTx/>
                <a:buFontTx/>
                <a:buNone/>
                <a:tabLst/>
              </a:pPr>
              <a:endParaRPr kumimoji="0" lang="ja-JP" altLang="en-US" sz="5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p>
              <a:pPr marL="0" marR="0" lvl="0" indent="0" algn="ctr" defTabSz="914400" rtl="0" eaLnBrk="0" fontAlgn="base" latinLnBrk="0" hangingPunct="0">
                <a:lnSpc>
                  <a:spcPct val="80000"/>
                </a:lnSpc>
                <a:spcBef>
                  <a:spcPct val="0"/>
                </a:spcBef>
                <a:spcAft>
                  <a:spcPct val="0"/>
                </a:spcAft>
                <a:buClrTx/>
                <a:buSzTx/>
                <a:buFontTx/>
                <a:buNone/>
                <a:tabLst/>
              </a:pPr>
              <a:r>
                <a:rPr kumimoji="0" lang="ja-JP" altLang="en-US" sz="5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技術開発・実証</a:t>
              </a:r>
              <a:endParaRPr kumimoji="0" lang="ja-JP" altLang="ja-JP" sz="1100" b="0" i="0" u="none" strike="noStrike" cap="none" normalizeH="0" baseline="0" dirty="0">
                <a:ln>
                  <a:noFill/>
                </a:ln>
                <a:solidFill>
                  <a:schemeClr val="tx1"/>
                </a:solidFill>
                <a:effectLst/>
                <a:latin typeface="Arial" panose="020B0604020202020204" pitchFamily="34" charset="0"/>
              </a:endParaRPr>
            </a:p>
          </p:txBody>
        </p:sp>
        <p:grpSp>
          <p:nvGrpSpPr>
            <p:cNvPr id="30" name="グループ化 29"/>
            <p:cNvGrpSpPr/>
            <p:nvPr/>
          </p:nvGrpSpPr>
          <p:grpSpPr>
            <a:xfrm>
              <a:off x="1349218" y="5832571"/>
              <a:ext cx="612048" cy="146194"/>
              <a:chOff x="4828583" y="3573301"/>
              <a:chExt cx="1141413" cy="272638"/>
            </a:xfrm>
          </p:grpSpPr>
          <p:cxnSp>
            <p:nvCxnSpPr>
              <p:cNvPr id="53" name="直線矢印コネクタ 9"/>
              <p:cNvCxnSpPr>
                <a:cxnSpLocks noChangeShapeType="1"/>
              </p:cNvCxnSpPr>
              <p:nvPr/>
            </p:nvCxnSpPr>
            <p:spPr bwMode="auto">
              <a:xfrm>
                <a:off x="4828583" y="3689577"/>
                <a:ext cx="1141413" cy="0"/>
              </a:xfrm>
              <a:prstGeom prst="bentConnector3">
                <a:avLst>
                  <a:gd name="adj1" fmla="val 49972"/>
                </a:avLst>
              </a:prstGeom>
              <a:noFill/>
              <a:ln w="1270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54" name="テキスト ボックス 53"/>
              <p:cNvSpPr txBox="1"/>
              <p:nvPr/>
            </p:nvSpPr>
            <p:spPr>
              <a:xfrm>
                <a:off x="5094672" y="3573301"/>
                <a:ext cx="623744" cy="272638"/>
              </a:xfrm>
              <a:prstGeom prst="rect">
                <a:avLst/>
              </a:prstGeom>
              <a:solidFill>
                <a:srgbClr val="F2F2F2"/>
              </a:solidFill>
            </p:spPr>
            <p:txBody>
              <a:bodyPr wrap="square" lIns="7200" rIns="7200" rtlCol="0">
                <a:spAutoFit/>
              </a:bodyPr>
              <a:lstStyle/>
              <a:p>
                <a:r>
                  <a:rPr kumimoji="1" lang="ja-JP" altLang="en-US" sz="350" dirty="0">
                    <a:latin typeface="メイリオ" panose="020B0604030504040204" pitchFamily="50" charset="-128"/>
                    <a:ea typeface="メイリオ" panose="020B0604030504040204" pitchFamily="50" charset="-128"/>
                  </a:rPr>
                  <a:t>府域に限ります</a:t>
                </a:r>
              </a:p>
            </p:txBody>
          </p:sp>
        </p:grpSp>
        <p:grpSp>
          <p:nvGrpSpPr>
            <p:cNvPr id="31" name="Group 6"/>
            <p:cNvGrpSpPr>
              <a:grpSpLocks/>
            </p:cNvGrpSpPr>
            <p:nvPr/>
          </p:nvGrpSpPr>
          <p:grpSpPr bwMode="auto">
            <a:xfrm>
              <a:off x="2012660" y="5483322"/>
              <a:ext cx="230688" cy="278359"/>
              <a:chOff x="4506" y="14725"/>
              <a:chExt cx="676" cy="817"/>
            </a:xfrm>
          </p:grpSpPr>
          <p:sp>
            <p:nvSpPr>
              <p:cNvPr id="50" name="二等辺三角形 10"/>
              <p:cNvSpPr>
                <a:spLocks noChangeArrowheads="1"/>
              </p:cNvSpPr>
              <p:nvPr/>
            </p:nvSpPr>
            <p:spPr bwMode="auto">
              <a:xfrm rot="5400000">
                <a:off x="415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51" name="二等辺三角形 10"/>
              <p:cNvSpPr>
                <a:spLocks noChangeArrowheads="1"/>
              </p:cNvSpPr>
              <p:nvPr/>
            </p:nvSpPr>
            <p:spPr bwMode="auto">
              <a:xfrm rot="5400000">
                <a:off x="442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52" name="二等辺三角形 10"/>
              <p:cNvSpPr>
                <a:spLocks noChangeArrowheads="1"/>
              </p:cNvSpPr>
              <p:nvPr/>
            </p:nvSpPr>
            <p:spPr bwMode="auto">
              <a:xfrm rot="5400000">
                <a:off x="472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grpSp>
        <p:sp>
          <p:nvSpPr>
            <p:cNvPr id="33" name="テキスト ボックス 56"/>
            <p:cNvSpPr txBox="1">
              <a:spLocks noChangeArrowheads="1"/>
            </p:cNvSpPr>
            <p:nvPr/>
          </p:nvSpPr>
          <p:spPr bwMode="auto">
            <a:xfrm>
              <a:off x="2299167" y="5437781"/>
              <a:ext cx="539692" cy="382210"/>
            </a:xfrm>
            <a:prstGeom prst="rect">
              <a:avLst/>
            </a:prstGeom>
            <a:solidFill>
              <a:srgbClr val="FFFFFF"/>
            </a:solidFill>
            <a:ln w="9525">
              <a:solidFill>
                <a:srgbClr val="0070C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万博での披露</a:t>
              </a:r>
              <a:endParaRPr kumimoji="0" lang="ja-JP" altLang="ja-JP" sz="1100" b="0" i="0" u="none" strike="noStrike" cap="none" normalizeH="0" baseline="0" dirty="0">
                <a:ln>
                  <a:noFill/>
                </a:ln>
                <a:solidFill>
                  <a:schemeClr val="tx1"/>
                </a:solidFill>
                <a:effectLst/>
                <a:latin typeface="Arial" panose="020B0604020202020204" pitchFamily="34" charset="0"/>
              </a:endParaRPr>
            </a:p>
          </p:txBody>
        </p:sp>
        <p:cxnSp>
          <p:nvCxnSpPr>
            <p:cNvPr id="34" name="AutoShape 12"/>
            <p:cNvCxnSpPr>
              <a:cxnSpLocks noChangeShapeType="1"/>
            </p:cNvCxnSpPr>
            <p:nvPr/>
          </p:nvCxnSpPr>
          <p:spPr bwMode="auto">
            <a:xfrm>
              <a:off x="2292357" y="5894920"/>
              <a:ext cx="560122" cy="852"/>
            </a:xfrm>
            <a:prstGeom prst="bentConnector3">
              <a:avLst>
                <a:gd name="adj1" fmla="val 50000"/>
              </a:avLst>
            </a:prstGeom>
            <a:noFill/>
            <a:ln w="1270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grpSp>
          <p:nvGrpSpPr>
            <p:cNvPr id="38" name="Group 6"/>
            <p:cNvGrpSpPr>
              <a:grpSpLocks/>
            </p:cNvGrpSpPr>
            <p:nvPr/>
          </p:nvGrpSpPr>
          <p:grpSpPr bwMode="auto">
            <a:xfrm>
              <a:off x="2920248" y="5483492"/>
              <a:ext cx="230688" cy="278359"/>
              <a:chOff x="4506" y="14725"/>
              <a:chExt cx="676" cy="817"/>
            </a:xfrm>
          </p:grpSpPr>
          <p:sp>
            <p:nvSpPr>
              <p:cNvPr id="47" name="二等辺三角形 10"/>
              <p:cNvSpPr>
                <a:spLocks noChangeArrowheads="1"/>
              </p:cNvSpPr>
              <p:nvPr/>
            </p:nvSpPr>
            <p:spPr bwMode="auto">
              <a:xfrm rot="5400000">
                <a:off x="415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48" name="二等辺三角形 10"/>
              <p:cNvSpPr>
                <a:spLocks noChangeArrowheads="1"/>
              </p:cNvSpPr>
              <p:nvPr/>
            </p:nvSpPr>
            <p:spPr bwMode="auto">
              <a:xfrm rot="5400000">
                <a:off x="442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49" name="二等辺三角形 10"/>
              <p:cNvSpPr>
                <a:spLocks noChangeArrowheads="1"/>
              </p:cNvSpPr>
              <p:nvPr/>
            </p:nvSpPr>
            <p:spPr bwMode="auto">
              <a:xfrm rot="5400000">
                <a:off x="472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grpSp>
        <p:sp>
          <p:nvSpPr>
            <p:cNvPr id="42" name="Text Box 13"/>
            <p:cNvSpPr txBox="1">
              <a:spLocks noChangeArrowheads="1"/>
            </p:cNvSpPr>
            <p:nvPr/>
          </p:nvSpPr>
          <p:spPr bwMode="auto">
            <a:xfrm>
              <a:off x="3229129" y="5456082"/>
              <a:ext cx="768678" cy="382210"/>
            </a:xfrm>
            <a:prstGeom prst="rect">
              <a:avLst/>
            </a:prstGeom>
            <a:solidFill>
              <a:srgbClr val="FFFFFF"/>
            </a:solidFill>
            <a:ln>
              <a:noFill/>
            </a:ln>
            <a:extLst>
              <a:ext uri="{91240B29-F687-4F45-9708-019B960494DF}">
                <a14:hiddenLine xmlns:a14="http://schemas.microsoft.com/office/drawing/2010/main" w="9525">
                  <a:solidFill>
                    <a:srgbClr val="0070C0"/>
                  </a:solidFill>
                  <a:miter lim="800000"/>
                  <a:headEnd/>
                  <a:tailEnd/>
                </a14:hiddenLine>
              </a:ext>
            </a:extLst>
          </p:spPr>
          <p:txBody>
            <a:bodyPr vert="horz" wrap="square" lIns="19440" tIns="20520" rIns="19440" bIns="20520" numCol="1" anchor="t"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・最先端技術の社会実装</a:t>
              </a:r>
            </a:p>
            <a:p>
              <a:pPr marL="0" marR="0" lvl="0" indent="0" algn="l" defTabSz="914400" rtl="0" eaLnBrk="0" fontAlgn="base" latinLnBrk="0" hangingPunct="0">
                <a:lnSpc>
                  <a:spcPct val="96000"/>
                </a:lnSpc>
                <a:spcBef>
                  <a:spcPts val="538"/>
                </a:spcBef>
                <a:spcAft>
                  <a:spcPct val="0"/>
                </a:spcAft>
                <a:buClrTx/>
                <a:buSzTx/>
                <a:buFontTx/>
                <a:buNone/>
                <a:tabLst/>
              </a:pPr>
              <a:r>
                <a:rPr kumimoji="0" lang="ja-JP" altLang="en-US"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・次世代のグリーンビジネス</a:t>
              </a:r>
            </a:p>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0" lang="ja-JP" altLang="en-US" sz="500" dirty="0" smtClean="0">
                  <a:latin typeface="Meiryo UI" panose="020B0604030504040204" pitchFamily="50" charset="-128"/>
                  <a:ea typeface="Meiryo UI" panose="020B0604030504040204" pitchFamily="50" charset="-128"/>
                </a:rPr>
                <a:t> </a:t>
              </a:r>
              <a:r>
                <a:rPr kumimoji="0" lang="ja-JP" altLang="en-US" sz="5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と</a:t>
              </a:r>
              <a:r>
                <a:rPr kumimoji="0" lang="ja-JP" altLang="en-US"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して展開・拡大</a:t>
              </a:r>
              <a:endParaRPr kumimoji="0" lang="ja-JP" altLang="ja-JP" sz="1050" b="0" i="0" u="none" strike="noStrike" cap="none" normalizeH="0" baseline="0" dirty="0">
                <a:ln>
                  <a:noFill/>
                </a:ln>
                <a:solidFill>
                  <a:schemeClr val="tx1"/>
                </a:solidFill>
                <a:effectLst/>
                <a:latin typeface="Arial" panose="020B0604020202020204" pitchFamily="34" charset="0"/>
              </a:endParaRPr>
            </a:p>
          </p:txBody>
        </p:sp>
        <p:sp>
          <p:nvSpPr>
            <p:cNvPr id="43" name="テキスト ボックス 42"/>
            <p:cNvSpPr txBox="1"/>
            <p:nvPr/>
          </p:nvSpPr>
          <p:spPr>
            <a:xfrm>
              <a:off x="1380619" y="5285047"/>
              <a:ext cx="497638" cy="171035"/>
            </a:xfrm>
            <a:prstGeom prst="rect">
              <a:avLst/>
            </a:prstGeom>
            <a:noFill/>
          </p:spPr>
          <p:txBody>
            <a:bodyPr wrap="square" rtlCol="0">
              <a:spAutoFit/>
            </a:bodyPr>
            <a:lstStyle/>
            <a:p>
              <a:r>
                <a:rPr kumimoji="1" lang="en-US" altLang="ja-JP" sz="500" dirty="0">
                  <a:latin typeface="メイリオ" panose="020B0604030504040204" pitchFamily="50" charset="-128"/>
                  <a:ea typeface="メイリオ" panose="020B0604030504040204" pitchFamily="50" charset="-128"/>
                </a:rPr>
                <a:t>2022</a:t>
              </a:r>
              <a:r>
                <a:rPr kumimoji="1" lang="ja-JP" altLang="en-US" sz="500" dirty="0">
                  <a:latin typeface="メイリオ" panose="020B0604030504040204" pitchFamily="50" charset="-128"/>
                  <a:ea typeface="メイリオ" panose="020B0604030504040204" pitchFamily="50" charset="-128"/>
                </a:rPr>
                <a:t>年度</a:t>
              </a:r>
            </a:p>
          </p:txBody>
        </p:sp>
        <p:sp>
          <p:nvSpPr>
            <p:cNvPr id="46" name="テキスト ボックス 45"/>
            <p:cNvSpPr txBox="1"/>
            <p:nvPr/>
          </p:nvSpPr>
          <p:spPr>
            <a:xfrm>
              <a:off x="2354841" y="5301236"/>
              <a:ext cx="497638" cy="171035"/>
            </a:xfrm>
            <a:prstGeom prst="rect">
              <a:avLst/>
            </a:prstGeom>
            <a:noFill/>
          </p:spPr>
          <p:txBody>
            <a:bodyPr wrap="square" rtlCol="0">
              <a:spAutoFit/>
            </a:bodyPr>
            <a:lstStyle/>
            <a:p>
              <a:r>
                <a:rPr kumimoji="1" lang="en-US" altLang="ja-JP" sz="500" dirty="0">
                  <a:latin typeface="メイリオ" panose="020B0604030504040204" pitchFamily="50" charset="-128"/>
                  <a:ea typeface="メイリオ" panose="020B0604030504040204" pitchFamily="50" charset="-128"/>
                </a:rPr>
                <a:t>2025</a:t>
              </a:r>
              <a:r>
                <a:rPr kumimoji="1" lang="ja-JP" altLang="en-US" sz="500" dirty="0">
                  <a:latin typeface="メイリオ" panose="020B0604030504040204" pitchFamily="50" charset="-128"/>
                  <a:ea typeface="メイリオ" panose="020B0604030504040204" pitchFamily="50" charset="-128"/>
                </a:rPr>
                <a:t>年度</a:t>
              </a:r>
            </a:p>
          </p:txBody>
        </p:sp>
        <p:sp>
          <p:nvSpPr>
            <p:cNvPr id="56" name="テキスト ボックス 55"/>
            <p:cNvSpPr txBox="1"/>
            <p:nvPr/>
          </p:nvSpPr>
          <p:spPr>
            <a:xfrm>
              <a:off x="2403820" y="5832571"/>
              <a:ext cx="354553" cy="146194"/>
            </a:xfrm>
            <a:prstGeom prst="rect">
              <a:avLst/>
            </a:prstGeom>
            <a:solidFill>
              <a:srgbClr val="F2F2F2"/>
            </a:solidFill>
          </p:spPr>
          <p:txBody>
            <a:bodyPr wrap="square" lIns="7200" rIns="7200" rtlCol="0">
              <a:spAutoFit/>
            </a:bodyPr>
            <a:lstStyle/>
            <a:p>
              <a:r>
                <a:rPr kumimoji="1" lang="ja-JP" altLang="en-US" sz="350" dirty="0">
                  <a:latin typeface="メイリオ" panose="020B0604030504040204" pitchFamily="50" charset="-128"/>
                  <a:ea typeface="メイリオ" panose="020B0604030504040204" pitchFamily="50" charset="-128"/>
                </a:rPr>
                <a:t>府域に限ります</a:t>
              </a:r>
            </a:p>
          </p:txBody>
        </p:sp>
      </p:grpSp>
      <p:grpSp>
        <p:nvGrpSpPr>
          <p:cNvPr id="55" name="グループ化 54"/>
          <p:cNvGrpSpPr/>
          <p:nvPr/>
        </p:nvGrpSpPr>
        <p:grpSpPr>
          <a:xfrm>
            <a:off x="5360055" y="2016004"/>
            <a:ext cx="2969366" cy="1173728"/>
            <a:chOff x="179512" y="3466976"/>
            <a:chExt cx="8552708" cy="3380704"/>
          </a:xfrm>
        </p:grpSpPr>
        <p:cxnSp>
          <p:nvCxnSpPr>
            <p:cNvPr id="57" name="直線矢印コネクタ 56"/>
            <p:cNvCxnSpPr/>
            <p:nvPr/>
          </p:nvCxnSpPr>
          <p:spPr>
            <a:xfrm flipV="1">
              <a:off x="2195978" y="5148590"/>
              <a:ext cx="1406915" cy="18097"/>
            </a:xfrm>
            <a:prstGeom prst="straightConnector1">
              <a:avLst/>
            </a:prstGeom>
            <a:ln w="73025">
              <a:tailEnd type="triangle"/>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9" name="図 58"/>
            <p:cNvPicPr>
              <a:picLocks noChangeAspect="1"/>
            </p:cNvPicPr>
            <p:nvPr/>
          </p:nvPicPr>
          <p:blipFill>
            <a:blip r:embed="rId3"/>
            <a:stretch>
              <a:fillRect/>
            </a:stretch>
          </p:blipFill>
          <p:spPr>
            <a:xfrm>
              <a:off x="755576" y="3466976"/>
              <a:ext cx="1474585" cy="1548934"/>
            </a:xfrm>
            <a:prstGeom prst="rect">
              <a:avLst/>
            </a:prstGeom>
          </p:spPr>
        </p:pic>
        <p:pic>
          <p:nvPicPr>
            <p:cNvPr id="60" name="図 59"/>
            <p:cNvPicPr>
              <a:picLocks noChangeAspect="1"/>
            </p:cNvPicPr>
            <p:nvPr/>
          </p:nvPicPr>
          <p:blipFill>
            <a:blip r:embed="rId4"/>
            <a:stretch>
              <a:fillRect/>
            </a:stretch>
          </p:blipFill>
          <p:spPr>
            <a:xfrm>
              <a:off x="3902787" y="3977042"/>
              <a:ext cx="1461301" cy="2079329"/>
            </a:xfrm>
            <a:prstGeom prst="rect">
              <a:avLst/>
            </a:prstGeom>
          </p:spPr>
        </p:pic>
        <p:pic>
          <p:nvPicPr>
            <p:cNvPr id="61" name="図 60"/>
            <p:cNvPicPr>
              <a:picLocks noChangeAspect="1"/>
            </p:cNvPicPr>
            <p:nvPr/>
          </p:nvPicPr>
          <p:blipFill>
            <a:blip r:embed="rId5"/>
            <a:stretch>
              <a:fillRect/>
            </a:stretch>
          </p:blipFill>
          <p:spPr>
            <a:xfrm>
              <a:off x="179512" y="5257110"/>
              <a:ext cx="2702589" cy="1471707"/>
            </a:xfrm>
            <a:prstGeom prst="rect">
              <a:avLst/>
            </a:prstGeom>
          </p:spPr>
        </p:pic>
        <p:pic>
          <p:nvPicPr>
            <p:cNvPr id="62" name="図 61"/>
            <p:cNvPicPr>
              <a:picLocks noChangeAspect="1"/>
            </p:cNvPicPr>
            <p:nvPr/>
          </p:nvPicPr>
          <p:blipFill>
            <a:blip r:embed="rId6"/>
            <a:stretch>
              <a:fillRect/>
            </a:stretch>
          </p:blipFill>
          <p:spPr>
            <a:xfrm>
              <a:off x="6722479" y="4270953"/>
              <a:ext cx="2009741" cy="1766136"/>
            </a:xfrm>
            <a:prstGeom prst="rect">
              <a:avLst/>
            </a:prstGeom>
          </p:spPr>
        </p:pic>
        <p:pic>
          <p:nvPicPr>
            <p:cNvPr id="64" name="図 63"/>
            <p:cNvPicPr>
              <a:picLocks noChangeAspect="1"/>
            </p:cNvPicPr>
            <p:nvPr/>
          </p:nvPicPr>
          <p:blipFill>
            <a:blip r:embed="rId7"/>
            <a:stretch>
              <a:fillRect/>
            </a:stretch>
          </p:blipFill>
          <p:spPr>
            <a:xfrm flipH="1">
              <a:off x="5748658" y="3837517"/>
              <a:ext cx="663253" cy="948110"/>
            </a:xfrm>
            <a:prstGeom prst="rect">
              <a:avLst/>
            </a:prstGeom>
          </p:spPr>
        </p:pic>
        <p:pic>
          <p:nvPicPr>
            <p:cNvPr id="65" name="図 64"/>
            <p:cNvPicPr>
              <a:picLocks noChangeAspect="1"/>
            </p:cNvPicPr>
            <p:nvPr/>
          </p:nvPicPr>
          <p:blipFill>
            <a:blip r:embed="rId8"/>
            <a:stretch>
              <a:fillRect/>
            </a:stretch>
          </p:blipFill>
          <p:spPr>
            <a:xfrm>
              <a:off x="2381863" y="4733042"/>
              <a:ext cx="856910" cy="773008"/>
            </a:xfrm>
            <a:prstGeom prst="rect">
              <a:avLst/>
            </a:prstGeom>
            <a:ln w="31750">
              <a:solidFill>
                <a:schemeClr val="dk1">
                  <a:shade val="95000"/>
                  <a:satMod val="105000"/>
                </a:schemeClr>
              </a:solidFill>
            </a:ln>
          </p:spPr>
        </p:pic>
        <p:sp>
          <p:nvSpPr>
            <p:cNvPr id="66" name="正方形/長方形 65"/>
            <p:cNvSpPr/>
            <p:nvPr/>
          </p:nvSpPr>
          <p:spPr>
            <a:xfrm>
              <a:off x="5593095" y="5472204"/>
              <a:ext cx="1098569" cy="576221"/>
            </a:xfrm>
            <a:prstGeom prst="rect">
              <a:avLst/>
            </a:prstGeom>
          </p:spPr>
          <p:txBody>
            <a:bodyPr wrap="square">
              <a:spAutoFit/>
            </a:bodyPr>
            <a:lstStyle/>
            <a:p>
              <a:r>
                <a:rPr lang="ja-JP" altLang="en-US" sz="700" b="1" dirty="0">
                  <a:latin typeface="HG丸ｺﾞｼｯｸM-PRO" panose="020F0600000000000000" pitchFamily="50" charset="-128"/>
                  <a:ea typeface="HG丸ｺﾞｼｯｸM-PRO" panose="020F0600000000000000" pitchFamily="50" charset="-128"/>
                  <a:cs typeface="Meiryo UI" panose="020B0604030504040204" pitchFamily="50" charset="-128"/>
                </a:rPr>
                <a:t>寄附</a:t>
              </a:r>
              <a:endParaRPr lang="ja-JP" altLang="en-US" sz="700" b="1" dirty="0">
                <a:latin typeface="HG丸ｺﾞｼｯｸM-PRO" panose="020F0600000000000000" pitchFamily="50" charset="-128"/>
                <a:ea typeface="HG丸ｺﾞｼｯｸM-PRO" panose="020F0600000000000000" pitchFamily="50" charset="-128"/>
              </a:endParaRPr>
            </a:p>
          </p:txBody>
        </p:sp>
        <p:sp>
          <p:nvSpPr>
            <p:cNvPr id="68" name="タイトル 16"/>
            <p:cNvSpPr txBox="1">
              <a:spLocks/>
            </p:cNvSpPr>
            <p:nvPr/>
          </p:nvSpPr>
          <p:spPr>
            <a:xfrm>
              <a:off x="3742951" y="6316052"/>
              <a:ext cx="4148114" cy="531628"/>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00"/>
                </a:lnSpc>
                <a:spcBef>
                  <a:spcPct val="0"/>
                </a:spcBef>
                <a:spcAft>
                  <a:spcPts val="0"/>
                </a:spcAft>
                <a:buClrTx/>
                <a:buSzTx/>
                <a:buFontTx/>
                <a:buNone/>
                <a:tabLst/>
                <a:defRPr/>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寄附金額：１回あたり</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万円以上</a:t>
              </a:r>
            </a:p>
          </p:txBody>
        </p:sp>
        <p:cxnSp>
          <p:nvCxnSpPr>
            <p:cNvPr id="63" name="直線矢印コネクタ 62"/>
            <p:cNvCxnSpPr/>
            <p:nvPr/>
          </p:nvCxnSpPr>
          <p:spPr>
            <a:xfrm flipV="1">
              <a:off x="5450786" y="5157192"/>
              <a:ext cx="1162740" cy="18097"/>
            </a:xfrm>
            <a:prstGeom prst="straightConnector1">
              <a:avLst/>
            </a:prstGeom>
            <a:ln w="73025">
              <a:tailEnd type="triangle"/>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sp>
        <p:nvSpPr>
          <p:cNvPr id="69" name="タイトル 16"/>
          <p:cNvSpPr txBox="1">
            <a:spLocks/>
          </p:cNvSpPr>
          <p:nvPr/>
        </p:nvSpPr>
        <p:spPr>
          <a:xfrm>
            <a:off x="6552220" y="2843935"/>
            <a:ext cx="1755195" cy="305548"/>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00"/>
              </a:lnSpc>
              <a:spcBef>
                <a:spcPct val="0"/>
              </a:spcBef>
              <a:spcAft>
                <a:spcPts val="0"/>
              </a:spcAft>
              <a:buClrTx/>
              <a:buSzTx/>
              <a:buFontTx/>
              <a:buNone/>
              <a:tabLst/>
              <a:defRPr/>
            </a:pPr>
            <a:r>
              <a:rPr kumimoji="1" lang="ja-JP" altLang="en-US" sz="1400" b="1" i="0" u="none" strike="noStrike" kern="1200" cap="none" spc="-150" normalizeH="0" baseline="0" noProof="0" dirty="0">
                <a:ln>
                  <a:noFill/>
                </a:ln>
                <a:solidFill>
                  <a:srgbClr val="FF0066"/>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対象企業：大阪府域外に本社が所在する企業</a:t>
            </a:r>
          </a:p>
        </p:txBody>
      </p:sp>
    </p:spTree>
    <p:extLst>
      <p:ext uri="{BB962C8B-B14F-4D97-AF65-F5344CB8AC3E}">
        <p14:creationId xmlns:p14="http://schemas.microsoft.com/office/powerpoint/2010/main" val="3460232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61510" y="368660"/>
            <a:ext cx="8839822" cy="6314041"/>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◆民間資金の活用③　</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415448" y="1036477"/>
            <a:ext cx="4318979" cy="172354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・民間資金提供者と大阪府が協働して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等の活動を</a:t>
            </a:r>
            <a:r>
              <a:rPr lang="ja-JP" altLang="en-US" sz="1200" dirty="0" err="1">
                <a:latin typeface="メイリオ" panose="020B0604030504040204" pitchFamily="50" charset="-128"/>
                <a:ea typeface="メイリオ" panose="020B0604030504040204" pitchFamily="50" charset="-128"/>
                <a:cs typeface="メイリオ" panose="020B0604030504040204" pitchFamily="50" charset="-128"/>
              </a:rPr>
              <a:t>支援す</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ることで、新型コロナウイルス感染症の影響で顕在化した</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社会課題の解決を図る事業を実施（</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spcBef>
                <a:spcPts val="600"/>
              </a:spcBef>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等がクラウドファンディングで集めた寄附の同額を　民間資金提供者が支援するマッチング寄附の仕組みを導入（</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R3</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spcBef>
                <a:spcPts val="600"/>
              </a:spcBef>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・クラウドファンディング事業者にも参画いただき、</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等の効率的な資金調達をサポート（</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R4</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27" name="表 126"/>
          <p:cNvGraphicFramePr>
            <a:graphicFrameLocks noGrp="1"/>
          </p:cNvGraphicFramePr>
          <p:nvPr>
            <p:extLst>
              <p:ext uri="{D42A27DB-BD31-4B8C-83A1-F6EECF244321}">
                <p14:modId xmlns:p14="http://schemas.microsoft.com/office/powerpoint/2010/main" val="2382925000"/>
              </p:ext>
            </p:extLst>
          </p:nvPr>
        </p:nvGraphicFramePr>
        <p:xfrm>
          <a:off x="328448" y="3218239"/>
          <a:ext cx="8505945" cy="3487399"/>
        </p:xfrm>
        <a:graphic>
          <a:graphicData uri="http://schemas.openxmlformats.org/drawingml/2006/table">
            <a:tbl>
              <a:tblPr/>
              <a:tblGrid>
                <a:gridCol w="2983412">
                  <a:extLst>
                    <a:ext uri="{9D8B030D-6E8A-4147-A177-3AD203B41FA5}">
                      <a16:colId xmlns:a16="http://schemas.microsoft.com/office/drawing/2014/main" val="936517151"/>
                    </a:ext>
                  </a:extLst>
                </a:gridCol>
                <a:gridCol w="4050450">
                  <a:extLst>
                    <a:ext uri="{9D8B030D-6E8A-4147-A177-3AD203B41FA5}">
                      <a16:colId xmlns:a16="http://schemas.microsoft.com/office/drawing/2014/main" val="2715507798"/>
                    </a:ext>
                  </a:extLst>
                </a:gridCol>
                <a:gridCol w="1472083">
                  <a:extLst>
                    <a:ext uri="{9D8B030D-6E8A-4147-A177-3AD203B41FA5}">
                      <a16:colId xmlns:a16="http://schemas.microsoft.com/office/drawing/2014/main" val="2491436315"/>
                    </a:ext>
                  </a:extLst>
                </a:gridCol>
              </a:tblGrid>
              <a:tr h="203997">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ja-JP" altLang="en-US" sz="800" b="1" i="0" u="none" strike="noStrike" dirty="0">
                          <a:solidFill>
                            <a:schemeClr val="tx1"/>
                          </a:solidFill>
                          <a:effectLst/>
                          <a:latin typeface="Meiryo UI" panose="020B0604030504040204" pitchFamily="50" charset="-128"/>
                          <a:ea typeface="Meiryo UI" panose="020B0604030504040204" pitchFamily="50" charset="-128"/>
                        </a:rPr>
                        <a:t>団体名称（所在地）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ja-JP" altLang="en-US" sz="800" b="1" i="0" u="none" strike="noStrike" dirty="0">
                          <a:solidFill>
                            <a:schemeClr val="tx1"/>
                          </a:solidFill>
                          <a:effectLst/>
                          <a:latin typeface="Meiryo UI" panose="020B0604030504040204" pitchFamily="50" charset="-128"/>
                          <a:ea typeface="Meiryo UI" panose="020B0604030504040204" pitchFamily="50" charset="-128"/>
                        </a:rPr>
                        <a:t>事業名称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zh-TW" altLang="en-US" sz="800" b="1" i="0" u="none" strike="noStrike" dirty="0">
                          <a:solidFill>
                            <a:schemeClr val="tx1"/>
                          </a:solidFill>
                          <a:effectLst/>
                          <a:latin typeface="Meiryo UI" panose="020B0604030504040204" pitchFamily="50" charset="-128"/>
                          <a:ea typeface="Meiryo UI" panose="020B0604030504040204" pitchFamily="50" charset="-128"/>
                        </a:rPr>
                        <a:t>事業規模</a:t>
                      </a:r>
                      <a:endParaRPr lang="en-US" altLang="zh-TW" sz="800" b="1"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46578246"/>
                  </a:ext>
                </a:extLst>
              </a:tr>
              <a:tr h="491457">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特例認定</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ASOVIVA</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（南河内郡）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未来へ繋ぐ不登校支援。地域を生きた学びのフィールドへ。</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b"/>
                      <a:r>
                        <a:rPr lang="en-US" altLang="ja-JP" sz="8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子どもも大人も自由に学ぶ</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くつろぎ自由研究室</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を開設したい。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5,904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a:t>
                      </a:r>
                      <a:r>
                        <a:rPr lang="ja-JP" altLang="en-US" sz="800" b="0" i="0" u="none" strike="noStrike">
                          <a:solidFill>
                            <a:schemeClr val="tx1"/>
                          </a:solidFill>
                          <a:effectLst/>
                          <a:latin typeface="Meiryo UI" panose="020B0604030504040204" pitchFamily="50" charset="-128"/>
                          <a:ea typeface="Meiryo UI" panose="020B0604030504040204" pitchFamily="50" charset="-128"/>
                        </a:rPr>
                        <a:t>うち</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2,</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35</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0</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0220052"/>
                  </a:ext>
                </a:extLst>
              </a:tr>
              <a:tr h="372022">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法人キリンこども応援団（泉佐野市）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不登校・ひきこもりの子ども達がオンラインのバーチャル空間で繋がる・学べる居場所創り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6,539</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2,900</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93477"/>
                  </a:ext>
                </a:extLst>
              </a:tr>
              <a:tr h="406162">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Queer and Women’s Resource Center</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（大阪市）</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LGBTQ</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が気軽に集え、相談できて、生きていける地域にするための居場所事業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4,967</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2,400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719384"/>
                  </a:ext>
                </a:extLst>
              </a:tr>
              <a:tr h="41198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一般社団法人こどもの居場所サポートおおさか（大阪市）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生活に困窮する子育て世帯・若者を支援する子ども食堂等に食料品を届ける仕組みづくり</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4,167</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2,0</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0</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0</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4692975"/>
                  </a:ext>
                </a:extLst>
              </a:tr>
              <a:tr h="49603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法人つなげる（兵庫県尼崎市）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コロナ禍の多胎妊産婦支援</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650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組の双子や多胎児ママパパをつなげるプロジェクト</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11,044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5,000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521226"/>
                  </a:ext>
                </a:extLst>
              </a:tr>
              <a:tr h="496030">
                <a:tc>
                  <a:txBody>
                    <a:body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法人日本もったいない食品センター（摂津市）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大きな社会課題である食品ロスと貧困を同時に解決！</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美味しく食べられるのに廃棄となる可能性の高い食品を様々な理由で困窮している人達へ配布</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5,073</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2,500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290140"/>
                  </a:ext>
                </a:extLst>
              </a:tr>
              <a:tr h="372022">
                <a:tc>
                  <a:txBody>
                    <a:body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一般社団法人働き方フランチャイズ（京都府京都市）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大阪府下の生活困窮者へ健康的な食事を！孤立児童へ食の楽しみを！</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「フードロス解決循環型フードレール事業」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10,045</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5,000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9298329"/>
                  </a:ext>
                </a:extLst>
              </a:tr>
              <a:tr h="237699">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b">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b">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41325605"/>
                  </a:ext>
                </a:extLst>
              </a:tr>
            </a:tbl>
          </a:graphicData>
        </a:graphic>
      </p:graphicFrame>
      <p:sp>
        <p:nvSpPr>
          <p:cNvPr id="153" name="角丸四角形 152"/>
          <p:cNvSpPr/>
          <p:nvPr/>
        </p:nvSpPr>
        <p:spPr>
          <a:xfrm>
            <a:off x="328448" y="2867767"/>
            <a:ext cx="1132599" cy="267065"/>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050" b="1" dirty="0">
                <a:solidFill>
                  <a:schemeClr val="tx1"/>
                </a:solidFill>
                <a:latin typeface="Meiryo UI" panose="020B0604030504040204" pitchFamily="50" charset="-128"/>
                <a:ea typeface="Meiryo UI" panose="020B0604030504040204" pitchFamily="50" charset="-128"/>
              </a:rPr>
              <a:t>令和</a:t>
            </a:r>
            <a:r>
              <a:rPr lang="en-US" altLang="ja-JP" sz="1050" b="1" dirty="0">
                <a:solidFill>
                  <a:schemeClr val="tx1"/>
                </a:solidFill>
                <a:latin typeface="Meiryo UI" panose="020B0604030504040204" pitchFamily="50" charset="-128"/>
                <a:ea typeface="Meiryo UI" panose="020B0604030504040204" pitchFamily="50" charset="-128"/>
              </a:rPr>
              <a:t>4</a:t>
            </a:r>
            <a:r>
              <a:rPr lang="ja-JP" altLang="en-US" sz="1050" b="1" dirty="0">
                <a:solidFill>
                  <a:schemeClr val="tx1"/>
                </a:solidFill>
                <a:latin typeface="Meiryo UI" panose="020B0604030504040204" pitchFamily="50" charset="-128"/>
                <a:ea typeface="Meiryo UI" panose="020B0604030504040204" pitchFamily="50" charset="-128"/>
              </a:rPr>
              <a:t>年度実績</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18CA57C8-81D2-4697-9201-929C6C20B488}"/>
              </a:ext>
            </a:extLst>
          </p:cNvPr>
          <p:cNvSpPr txBox="1"/>
          <p:nvPr/>
        </p:nvSpPr>
        <p:spPr>
          <a:xfrm>
            <a:off x="296525" y="780963"/>
            <a:ext cx="6164184"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民間の資金提供者と協働した</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NPO</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等活動支援</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政策企画部 企画室 推進課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4863878" y="718497"/>
            <a:ext cx="4103688" cy="2499742"/>
          </a:xfrm>
          <a:prstGeom prst="rect">
            <a:avLst/>
          </a:prstGeom>
        </p:spPr>
      </p:pic>
      <p:sp>
        <p:nvSpPr>
          <p:cNvPr id="10" name="正方形/長方形 9"/>
          <p:cNvSpPr/>
          <p:nvPr/>
        </p:nvSpPr>
        <p:spPr>
          <a:xfrm>
            <a:off x="8469433" y="6523771"/>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31</a:t>
            </a:r>
            <a:endParaRPr lang="en-US" altLang="ja-JP" dirty="0">
              <a:solidFill>
                <a:schemeClr val="tx1"/>
              </a:solidFill>
            </a:endParaRPr>
          </a:p>
        </p:txBody>
      </p:sp>
    </p:spTree>
    <p:extLst>
      <p:ext uri="{BB962C8B-B14F-4D97-AF65-F5344CB8AC3E}">
        <p14:creationId xmlns:p14="http://schemas.microsoft.com/office/powerpoint/2010/main" val="900399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2"/>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29736" y="818710"/>
            <a:ext cx="8314028" cy="276999"/>
          </a:xfrm>
          <a:prstGeom prst="rect">
            <a:avLst/>
          </a:prstGeom>
        </p:spPr>
        <p:txBody>
          <a:bodyPr wrap="square">
            <a:spAutoFit/>
          </a:bodyPr>
          <a:lstStyle/>
          <a:p>
            <a:pPr marL="85725" indent="-85725">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市町村の人材やノウハウが不足する分野において、連携やサポートを実施。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516929" y="1735589"/>
            <a:ext cx="8105522"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17"/>
          <p:cNvSpPr/>
          <p:nvPr/>
        </p:nvSpPr>
        <p:spPr>
          <a:xfrm>
            <a:off x="1061641" y="2905016"/>
            <a:ext cx="7560810" cy="405076"/>
          </a:xfrm>
          <a:prstGeom prst="roundRect">
            <a:avLst>
              <a:gd name="adj" fmla="val 14009"/>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19"/>
          <p:cNvSpPr/>
          <p:nvPr/>
        </p:nvSpPr>
        <p:spPr>
          <a:xfrm>
            <a:off x="805150" y="4148786"/>
            <a:ext cx="7896950" cy="33855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市町村のデジタル化を進めるにあたり、業務効率化及び財政負担の軽減をめざして、府と府内市町村で構成する“</a:t>
            </a:r>
            <a:r>
              <a:rPr lang="en-US" altLang="ja-JP"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GovTech</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en-US" altLang="ja-JP" sz="1100" baseline="30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中心に、システム共同調達等の取組みを推進。</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514824" y="1133745"/>
            <a:ext cx="5303589"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公民連携の取組みの市町村への拡大</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財務部 行政経営課</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3" name="角丸四角形 42"/>
          <p:cNvSpPr/>
          <p:nvPr/>
        </p:nvSpPr>
        <p:spPr>
          <a:xfrm>
            <a:off x="805150" y="1319547"/>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より幅広い社会課題の解決をめざし、公民連携の取組みを住民に近い市町村へ拡大。</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a:extLst>
              <a:ext uri="{FF2B5EF4-FFF2-40B4-BE49-F238E27FC236}">
                <a16:creationId xmlns:a16="http://schemas.microsoft.com/office/drawing/2014/main" id="{9A41C780-A95C-47DC-A369-78F88C43F6CF}"/>
              </a:ext>
            </a:extLst>
          </p:cNvPr>
          <p:cNvSpPr txBox="1"/>
          <p:nvPr/>
        </p:nvSpPr>
        <p:spPr>
          <a:xfrm>
            <a:off x="386535" y="6570274"/>
            <a:ext cx="8061835" cy="324111"/>
          </a:xfrm>
          <a:prstGeom prst="rect">
            <a:avLst/>
          </a:prstGeom>
          <a:noFill/>
          <a:ln>
            <a:noFill/>
          </a:ln>
        </p:spPr>
        <p:txBody>
          <a:bodyPr wrap="none" rtlCol="0">
            <a:noAutofit/>
          </a:bodyPr>
          <a:lstStyle/>
          <a:p>
            <a:pPr>
              <a:defRPr/>
            </a:pPr>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(*15)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大阪市町村スマートシティ推進連絡会議。府と府内全市町村が、情報システムや情報ネットワーク等に関する情報の交換や共有を行うとともに、連携・協働を図ること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を目的として設立した任意団体。</a:t>
            </a:r>
            <a:r>
              <a:rPr lang="ja-JP" altLang="en-US" sz="800" dirty="0">
                <a:solidFill>
                  <a:prstClr val="black"/>
                </a:solidFill>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5" name="グループ化 14"/>
          <p:cNvGrpSpPr/>
          <p:nvPr/>
        </p:nvGrpSpPr>
        <p:grpSpPr>
          <a:xfrm>
            <a:off x="802338" y="4787398"/>
            <a:ext cx="4804448" cy="1701942"/>
            <a:chOff x="802338" y="4787398"/>
            <a:chExt cx="4804448" cy="1701942"/>
          </a:xfrm>
        </p:grpSpPr>
        <p:sp>
          <p:nvSpPr>
            <p:cNvPr id="4" name="正方形/長方形 3"/>
            <p:cNvSpPr/>
            <p:nvPr/>
          </p:nvSpPr>
          <p:spPr>
            <a:xfrm>
              <a:off x="4593273" y="6230608"/>
              <a:ext cx="981913" cy="2587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US" altLang="ja-JP" sz="900" dirty="0">
                  <a:solidFill>
                    <a:schemeClr val="tx1"/>
                  </a:solidFill>
                  <a:latin typeface="Meiryo UI" panose="020B0604030504040204" pitchFamily="50" charset="-128"/>
                  <a:ea typeface="Meiryo UI" panose="020B0604030504040204" pitchFamily="50" charset="-128"/>
                </a:rPr>
                <a:t>【R4.10</a:t>
              </a:r>
              <a:r>
                <a:rPr lang="ja-JP" altLang="en-US" sz="900" dirty="0">
                  <a:solidFill>
                    <a:schemeClr val="tx1"/>
                  </a:solidFill>
                  <a:latin typeface="Meiryo UI" panose="020B0604030504040204" pitchFamily="50" charset="-128"/>
                  <a:ea typeface="Meiryo UI" panose="020B0604030504040204" pitchFamily="50" charset="-128"/>
                </a:rPr>
                <a:t>時点</a:t>
              </a:r>
              <a:r>
                <a:rPr lang="en-US" altLang="ja-JP" sz="900" dirty="0">
                  <a:solidFill>
                    <a:schemeClr val="tx1"/>
                  </a:solidFill>
                  <a:latin typeface="Meiryo UI" panose="020B0604030504040204" pitchFamily="50" charset="-128"/>
                  <a:ea typeface="Meiryo UI" panose="020B0604030504040204" pitchFamily="50" charset="-128"/>
                </a:rPr>
                <a:t>】</a:t>
              </a:r>
              <a:endParaRPr lang="ja-JP" altLang="en-US" sz="900" dirty="0">
                <a:solidFill>
                  <a:schemeClr val="tx1"/>
                </a:solidFill>
                <a:latin typeface="Meiryo UI" panose="020B0604030504040204" pitchFamily="50" charset="-128"/>
                <a:ea typeface="Meiryo UI" panose="020B0604030504040204" pitchFamily="50" charset="-128"/>
              </a:endParaRPr>
            </a:p>
          </p:txBody>
        </p:sp>
        <p:sp>
          <p:nvSpPr>
            <p:cNvPr id="34" name="角丸四角形 2">
              <a:extLst>
                <a:ext uri="{FF2B5EF4-FFF2-40B4-BE49-F238E27FC236}">
                  <a16:creationId xmlns:a16="http://schemas.microsoft.com/office/drawing/2014/main" id="{BF929A80-F102-487F-A7A6-3C701536D02F}"/>
                </a:ext>
              </a:extLst>
            </p:cNvPr>
            <p:cNvSpPr/>
            <p:nvPr/>
          </p:nvSpPr>
          <p:spPr>
            <a:xfrm>
              <a:off x="802338" y="4787398"/>
              <a:ext cx="4804448" cy="1643359"/>
            </a:xfrm>
            <a:prstGeom prst="roundRect">
              <a:avLst>
                <a:gd name="adj" fmla="val 7322"/>
              </a:avLst>
            </a:prstGeom>
            <a:noFill/>
            <a:ln w="12700"/>
          </p:spPr>
          <p:style>
            <a:lnRef idx="2">
              <a:schemeClr val="accent1"/>
            </a:lnRef>
            <a:fillRef idx="1">
              <a:schemeClr val="lt1"/>
            </a:fillRef>
            <a:effectRef idx="0">
              <a:schemeClr val="accent1"/>
            </a:effectRef>
            <a:fontRef idx="minor">
              <a:schemeClr val="dk1"/>
            </a:fontRef>
          </p:style>
          <p:txBody>
            <a:bodyPr lIns="36000" rIns="36000" rtlCol="0" anchor="t"/>
            <a:lstStyle/>
            <a:p>
              <a:r>
                <a:rPr lang="ja-JP" altLang="en-US" sz="1100" b="1" dirty="0">
                  <a:solidFill>
                    <a:schemeClr val="tx1"/>
                  </a:solidFill>
                  <a:latin typeface="Meiryo UI" panose="020B0604030504040204" pitchFamily="50" charset="-128"/>
                  <a:ea typeface="Meiryo UI" panose="020B0604030504040204" pitchFamily="50" charset="-128"/>
                </a:rPr>
                <a:t>◆Ｒ</a:t>
              </a:r>
              <a:r>
                <a:rPr lang="en-US" altLang="ja-JP" sz="1100" b="1" dirty="0">
                  <a:solidFill>
                    <a:schemeClr val="tx1"/>
                  </a:solidFill>
                  <a:latin typeface="Meiryo UI" panose="020B0604030504040204" pitchFamily="50" charset="-128"/>
                  <a:ea typeface="Meiryo UI" panose="020B0604030504040204" pitchFamily="50" charset="-128"/>
                </a:rPr>
                <a:t>3.5~</a:t>
              </a:r>
              <a:r>
                <a:rPr lang="ja-JP" altLang="en-US" sz="1100" b="1" dirty="0">
                  <a:solidFill>
                    <a:schemeClr val="tx1"/>
                  </a:solidFill>
                  <a:latin typeface="Meiryo UI" panose="020B0604030504040204" pitchFamily="50" charset="-128"/>
                  <a:ea typeface="Meiryo UI" panose="020B0604030504040204" pitchFamily="50" charset="-128"/>
                </a:rPr>
                <a:t>：自治体専用チャットツール</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rPr>
                <a:t>市町村が参加）</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400"/>
                </a:lnSpc>
              </a:pP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・自治体の利用に特化し、高いセキュリティを有するコミュニケーションツール</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600"/>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◆Ｒ</a:t>
              </a:r>
              <a:r>
                <a:rPr lang="en-US" altLang="ja-JP" sz="1100" b="1" dirty="0">
                  <a:solidFill>
                    <a:schemeClr val="tx1"/>
                  </a:solidFill>
                  <a:latin typeface="Meiryo UI" panose="020B0604030504040204" pitchFamily="50" charset="-128"/>
                  <a:ea typeface="Meiryo UI" panose="020B0604030504040204" pitchFamily="50" charset="-128"/>
                </a:rPr>
                <a:t>3.6~</a:t>
              </a:r>
              <a:r>
                <a:rPr lang="ja-JP" altLang="en-US" sz="1100" b="1" dirty="0">
                  <a:solidFill>
                    <a:schemeClr val="tx1"/>
                  </a:solidFill>
                  <a:latin typeface="Meiryo UI" panose="020B0604030504040204" pitchFamily="50" charset="-128"/>
                  <a:ea typeface="Meiryo UI" panose="020B0604030504040204" pitchFamily="50" charset="-128"/>
                </a:rPr>
                <a:t>：電子申請システム</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25</a:t>
              </a:r>
              <a:r>
                <a:rPr lang="ja-JP" altLang="en-US" sz="1100" dirty="0">
                  <a:solidFill>
                    <a:schemeClr val="tx1"/>
                  </a:solidFill>
                  <a:latin typeface="Meiryo UI" panose="020B0604030504040204" pitchFamily="50" charset="-128"/>
                  <a:ea typeface="Meiryo UI" panose="020B0604030504040204" pitchFamily="50" charset="-128"/>
                </a:rPr>
                <a:t>市町村が参加）</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400"/>
                </a:lnSpc>
              </a:pP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・行政手続きを自宅からスマートフォンで申請できるシステム</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600"/>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◆Ｒ</a:t>
              </a:r>
              <a:r>
                <a:rPr lang="en-US" altLang="ja-JP" sz="1100" b="1" dirty="0">
                  <a:solidFill>
                    <a:schemeClr val="tx1"/>
                  </a:solidFill>
                  <a:latin typeface="Meiryo UI" panose="020B0604030504040204" pitchFamily="50" charset="-128"/>
                  <a:ea typeface="Meiryo UI" panose="020B0604030504040204" pitchFamily="50" charset="-128"/>
                </a:rPr>
                <a:t>5.1~</a:t>
              </a:r>
              <a:r>
                <a:rPr lang="ja-JP" altLang="en-US" sz="1100" b="1" dirty="0">
                  <a:solidFill>
                    <a:schemeClr val="tx1"/>
                  </a:solidFill>
                  <a:latin typeface="Meiryo UI" panose="020B0604030504040204" pitchFamily="50" charset="-128"/>
                  <a:ea typeface="Meiryo UI" panose="020B0604030504040204" pitchFamily="50" charset="-128"/>
                </a:rPr>
                <a:t>：文書管理・電子決裁システム</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3</a:t>
              </a:r>
              <a:r>
                <a:rPr lang="ja-JP" altLang="en-US" sz="1100" dirty="0">
                  <a:solidFill>
                    <a:schemeClr val="tx1"/>
                  </a:solidFill>
                  <a:latin typeface="Meiryo UI" panose="020B0604030504040204" pitchFamily="50" charset="-128"/>
                  <a:ea typeface="Meiryo UI" panose="020B0604030504040204" pitchFamily="50" charset="-128"/>
                </a:rPr>
                <a:t>市町村が参加）</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400"/>
                </a:lnSpc>
              </a:pP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・公文書の作成から廃棄までを一体的に維持管理でき、オンラインで決裁（承認）ができるシステム</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800"/>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令和</a:t>
              </a:r>
              <a:r>
                <a:rPr lang="en-US" altLang="ja-JP" sz="900" dirty="0">
                  <a:solidFill>
                    <a:schemeClr val="tx1"/>
                  </a:solidFill>
                  <a:latin typeface="Meiryo UI" panose="020B0604030504040204" pitchFamily="50" charset="-128"/>
                  <a:ea typeface="Meiryo UI" panose="020B0604030504040204" pitchFamily="50" charset="-128"/>
                </a:rPr>
                <a:t>5</a:t>
              </a:r>
              <a:r>
                <a:rPr lang="ja-JP" altLang="en-US" sz="900" dirty="0">
                  <a:solidFill>
                    <a:schemeClr val="tx1"/>
                  </a:solidFill>
                  <a:latin typeface="Meiryo UI" panose="020B0604030504040204" pitchFamily="50" charset="-128"/>
                  <a:ea typeface="Meiryo UI" panose="020B0604030504040204" pitchFamily="50" charset="-128"/>
                </a:rPr>
                <a:t>年度も順次、拡大予定</a:t>
              </a:r>
              <a:endParaRPr lang="en-US" altLang="ja-JP" sz="900" dirty="0">
                <a:solidFill>
                  <a:schemeClr val="tx1"/>
                </a:solidFill>
                <a:latin typeface="Meiryo UI" panose="020B0604030504040204" pitchFamily="50" charset="-128"/>
                <a:ea typeface="Meiryo UI" panose="020B0604030504040204" pitchFamily="50" charset="-128"/>
              </a:endParaRPr>
            </a:p>
            <a:p>
              <a:endParaRPr lang="ja-JP" altLang="en-US" sz="1000" dirty="0">
                <a:solidFill>
                  <a:schemeClr val="tx1"/>
                </a:solidFill>
                <a:latin typeface="Meiryo UI" panose="020B0604030504040204" pitchFamily="50" charset="-128"/>
                <a:ea typeface="Meiryo UI" panose="020B0604030504040204" pitchFamily="50" charset="-128"/>
              </a:endParaRPr>
            </a:p>
          </p:txBody>
        </p:sp>
      </p:grpSp>
      <p:sp>
        <p:nvSpPr>
          <p:cNvPr id="32" name="テキスト ボックス 31"/>
          <p:cNvSpPr txBox="1"/>
          <p:nvPr/>
        </p:nvSpPr>
        <p:spPr>
          <a:xfrm>
            <a:off x="5707275" y="4528159"/>
            <a:ext cx="2960180" cy="2059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実施予定</a:t>
            </a:r>
            <a:endPar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 2">
            <a:extLst>
              <a:ext uri="{FF2B5EF4-FFF2-40B4-BE49-F238E27FC236}">
                <a16:creationId xmlns:a16="http://schemas.microsoft.com/office/drawing/2014/main" id="{BF929A80-F102-487F-A7A6-3C701536D02F}"/>
              </a:ext>
            </a:extLst>
          </p:cNvPr>
          <p:cNvSpPr/>
          <p:nvPr/>
        </p:nvSpPr>
        <p:spPr>
          <a:xfrm>
            <a:off x="5717030" y="4777870"/>
            <a:ext cx="3040435" cy="1648374"/>
          </a:xfrm>
          <a:prstGeom prst="roundRect">
            <a:avLst>
              <a:gd name="adj" fmla="val 7322"/>
            </a:avLst>
          </a:prstGeom>
          <a:noFill/>
          <a:ln w="12700"/>
        </p:spPr>
        <p:style>
          <a:lnRef idx="2">
            <a:schemeClr val="accent1"/>
          </a:lnRef>
          <a:fillRef idx="1">
            <a:schemeClr val="lt1"/>
          </a:fillRef>
          <a:effectRef idx="0">
            <a:schemeClr val="accent1"/>
          </a:effectRef>
          <a:fontRef idx="minor">
            <a:schemeClr val="dk1"/>
          </a:fontRef>
        </p:style>
        <p:txBody>
          <a:bodyPr lIns="36000" rIns="36000" rtlCol="0" anchor="t"/>
          <a:lstStyle/>
          <a:p>
            <a:r>
              <a:rPr lang="ja-JP" altLang="en-US" sz="1100" b="1" dirty="0">
                <a:solidFill>
                  <a:schemeClr val="tx1"/>
                </a:solidFill>
                <a:latin typeface="Meiryo UI" panose="020B0604030504040204" pitchFamily="50" charset="-128"/>
                <a:ea typeface="Meiryo UI" panose="020B0604030504040204" pitchFamily="50" charset="-128"/>
              </a:rPr>
              <a:t>◆電子契約システム</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17</a:t>
            </a:r>
            <a:r>
              <a:rPr lang="ja-JP" altLang="en-US" sz="1100" dirty="0">
                <a:solidFill>
                  <a:schemeClr val="tx1"/>
                </a:solidFill>
                <a:latin typeface="Meiryo UI" panose="020B0604030504040204" pitchFamily="50" charset="-128"/>
                <a:ea typeface="Meiryo UI" panose="020B0604030504040204" pitchFamily="50" charset="-128"/>
              </a:rPr>
              <a:t>市町村が参加予定）</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00"/>
              </a:lnSpc>
            </a:pPr>
            <a:endParaRPr lang="en-US" altLang="ja-JP" sz="1100" dirty="0">
              <a:solidFill>
                <a:schemeClr val="tx1"/>
              </a:solidFill>
              <a:latin typeface="Meiryo UI" panose="020B0604030504040204" pitchFamily="50" charset="-128"/>
              <a:ea typeface="Meiryo UI" panose="020B0604030504040204" pitchFamily="50" charset="-128"/>
            </a:endParaRPr>
          </a:p>
          <a:p>
            <a:pPr marL="266700" indent="-85725">
              <a:buFont typeface="Arial" panose="020B0604020202020204" pitchFamily="34" charset="0"/>
              <a:buChar char="•"/>
            </a:pPr>
            <a:r>
              <a:rPr lang="ja-JP" altLang="en-US" sz="900" dirty="0">
                <a:solidFill>
                  <a:schemeClr val="tx1"/>
                </a:solidFill>
                <a:latin typeface="Meiryo UI" panose="020B0604030504040204" pitchFamily="50" charset="-128"/>
                <a:ea typeface="Meiryo UI" panose="020B0604030504040204" pitchFamily="50" charset="-128"/>
              </a:rPr>
              <a:t>「紙</a:t>
            </a:r>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押印」に変わり、「電子文書</a:t>
            </a:r>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電子署名」で契約書を締結することができるシステム</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500"/>
              </a:lnSpc>
            </a:pP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dirty="0">
                <a:solidFill>
                  <a:schemeClr val="tx1"/>
                </a:solidFill>
                <a:latin typeface="Meiryo UI" panose="020B0604030504040204" pitchFamily="50" charset="-128"/>
                <a:ea typeface="Meiryo UI"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rPr>
              <a:t>大阪版デジタル人材シェアリング事業</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15</a:t>
            </a:r>
            <a:r>
              <a:rPr lang="ja-JP" altLang="en-US" sz="1100" dirty="0">
                <a:solidFill>
                  <a:schemeClr val="tx1"/>
                </a:solidFill>
                <a:latin typeface="Meiryo UI" panose="020B0604030504040204" pitchFamily="50" charset="-128"/>
                <a:ea typeface="Meiryo UI" panose="020B0604030504040204" pitchFamily="50" charset="-128"/>
              </a:rPr>
              <a:t>市町村が参加予定）</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00"/>
              </a:lnSpc>
            </a:pPr>
            <a:endParaRPr lang="en-US" altLang="ja-JP" sz="1100" dirty="0">
              <a:solidFill>
                <a:schemeClr val="tx1"/>
              </a:solidFill>
              <a:latin typeface="Meiryo UI" panose="020B0604030504040204" pitchFamily="50" charset="-128"/>
              <a:ea typeface="Meiryo UI" panose="020B0604030504040204" pitchFamily="50" charset="-128"/>
            </a:endParaRPr>
          </a:p>
          <a:p>
            <a:pPr marL="266700" indent="-85725">
              <a:buFont typeface="Arial" panose="020B0604020202020204" pitchFamily="34" charset="0"/>
              <a:buChar char="•"/>
            </a:pPr>
            <a:r>
              <a:rPr lang="ja-JP" altLang="en-US" sz="900" dirty="0">
                <a:solidFill>
                  <a:schemeClr val="tx1"/>
                </a:solidFill>
                <a:latin typeface="Meiryo UI" panose="020B0604030504040204" pitchFamily="50" charset="-128"/>
                <a:ea typeface="Meiryo UI" panose="020B0604030504040204" pitchFamily="50" charset="-128"/>
              </a:rPr>
              <a:t>様々な専門分野の外部デジタル人材を、市町村が共同で</a:t>
            </a:r>
            <a:r>
              <a:rPr lang="en-US" altLang="ja-JP" sz="900" dirty="0">
                <a:solidFill>
                  <a:schemeClr val="tx1"/>
                </a:solidFill>
                <a:latin typeface="Meiryo UI" panose="020B0604030504040204" pitchFamily="50" charset="-128"/>
                <a:ea typeface="Meiryo UI" panose="020B0604030504040204" pitchFamily="50" charset="-128"/>
              </a:rPr>
              <a:t/>
            </a:r>
            <a:br>
              <a:rPr lang="en-US" altLang="ja-JP" sz="900" dirty="0">
                <a:solidFill>
                  <a:schemeClr val="tx1"/>
                </a:solidFill>
                <a:latin typeface="Meiryo UI" panose="020B0604030504040204" pitchFamily="50" charset="-128"/>
                <a:ea typeface="Meiryo UI" panose="020B0604030504040204" pitchFamily="50" charset="-128"/>
              </a:rPr>
            </a:br>
            <a:r>
              <a:rPr lang="ja-JP" altLang="en-US" sz="900" dirty="0">
                <a:solidFill>
                  <a:schemeClr val="tx1"/>
                </a:solidFill>
                <a:latin typeface="Meiryo UI" panose="020B0604030504040204" pitchFamily="50" charset="-128"/>
                <a:ea typeface="Meiryo UI" panose="020B0604030504040204" pitchFamily="50" charset="-128"/>
              </a:rPr>
              <a:t>確保し活用する仕組み</a:t>
            </a:r>
            <a:endParaRPr lang="en-US" altLang="ja-JP" sz="700" dirty="0">
              <a:solidFill>
                <a:schemeClr val="tx1"/>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740765" y="4528800"/>
            <a:ext cx="2976595" cy="2260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年度実施開始</a:t>
            </a:r>
            <a:endPar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p:nvPr/>
        </p:nvGrpSpPr>
        <p:grpSpPr>
          <a:xfrm>
            <a:off x="791580" y="1628800"/>
            <a:ext cx="7761346" cy="1929432"/>
            <a:chOff x="949839" y="1685328"/>
            <a:chExt cx="7603087" cy="1929432"/>
          </a:xfrm>
        </p:grpSpPr>
        <p:sp>
          <p:nvSpPr>
            <p:cNvPr id="3" name="角丸四角形 2"/>
            <p:cNvSpPr/>
            <p:nvPr/>
          </p:nvSpPr>
          <p:spPr>
            <a:xfrm>
              <a:off x="949839" y="1712443"/>
              <a:ext cx="7603087" cy="1896577"/>
            </a:xfrm>
            <a:prstGeom prst="roundRect">
              <a:avLst>
                <a:gd name="adj" fmla="val 6795"/>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lang="ja-JP" altLang="en-US" sz="9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1307901" y="1980087"/>
              <a:ext cx="5472148" cy="40316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府内</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43</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市町村の公民連携担当者向けに、オンラインによる研修会を実施（登壇市：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6</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町）</a:t>
              </a: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OSAKA</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公民連携</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DB</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（データベース）を活用し、大阪府及び府内</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43</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市町村の公民連携の好事例を発信</a:t>
              </a: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公民連携フォーラムでの連携を通じて、市町村における公民連携を加速</a:t>
              </a:r>
            </a:p>
          </p:txBody>
        </p:sp>
        <p:sp>
          <p:nvSpPr>
            <p:cNvPr id="66" name="角丸四角形 66">
              <a:extLst>
                <a:ext uri="{FF2B5EF4-FFF2-40B4-BE49-F238E27FC236}">
                  <a16:creationId xmlns:a16="http://schemas.microsoft.com/office/drawing/2014/main" id="{65D7729D-2585-4B0C-A584-58C80A830151}"/>
                </a:ext>
              </a:extLst>
            </p:cNvPr>
            <p:cNvSpPr/>
            <p:nvPr/>
          </p:nvSpPr>
          <p:spPr>
            <a:xfrm>
              <a:off x="1088295" y="1685328"/>
              <a:ext cx="4650685" cy="308054"/>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◆大阪府・市町村公民連携推進協議会における情報の共有と発信</a:t>
              </a:r>
            </a:p>
          </p:txBody>
        </p:sp>
        <p:sp>
          <p:nvSpPr>
            <p:cNvPr id="67" name="角丸四角形 43">
              <a:extLst>
                <a:ext uri="{FF2B5EF4-FFF2-40B4-BE49-F238E27FC236}">
                  <a16:creationId xmlns:a16="http://schemas.microsoft.com/office/drawing/2014/main" id="{1FD4D2DA-7740-4362-8562-7F19B4767B52}"/>
                </a:ext>
              </a:extLst>
            </p:cNvPr>
            <p:cNvSpPr/>
            <p:nvPr/>
          </p:nvSpPr>
          <p:spPr>
            <a:xfrm>
              <a:off x="1310344" y="2624327"/>
              <a:ext cx="5720785" cy="35462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専任（担当）部署設置に向けた働きかけ（設置市：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19</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2</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町（</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R5.1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公民連携研修の実施支援、市町村から公民戦略連携デスクへ研修生の受け入れ（</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R4</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年度：</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名）　他</a:t>
              </a:r>
            </a:p>
          </p:txBody>
        </p:sp>
        <p:sp>
          <p:nvSpPr>
            <p:cNvPr id="69" name="角丸四角形 51">
              <a:extLst>
                <a:ext uri="{FF2B5EF4-FFF2-40B4-BE49-F238E27FC236}">
                  <a16:creationId xmlns:a16="http://schemas.microsoft.com/office/drawing/2014/main" id="{58D873B5-34AB-4B0C-A1E8-1A3896ACB732}"/>
                </a:ext>
              </a:extLst>
            </p:cNvPr>
            <p:cNvSpPr/>
            <p:nvPr/>
          </p:nvSpPr>
          <p:spPr>
            <a:xfrm>
              <a:off x="1093902" y="2449224"/>
              <a:ext cx="2916276" cy="207339"/>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◆市町村における公民連携推進への支援</a:t>
              </a:r>
            </a:p>
          </p:txBody>
        </p:sp>
        <p:sp>
          <p:nvSpPr>
            <p:cNvPr id="71" name="角丸四角形 45">
              <a:extLst>
                <a:ext uri="{FF2B5EF4-FFF2-40B4-BE49-F238E27FC236}">
                  <a16:creationId xmlns:a16="http://schemas.microsoft.com/office/drawing/2014/main" id="{99F4AECD-85E6-49BD-9DA7-E0F7CFC37D75}"/>
                </a:ext>
              </a:extLst>
            </p:cNvPr>
            <p:cNvSpPr/>
            <p:nvPr/>
          </p:nvSpPr>
          <p:spPr>
            <a:xfrm>
              <a:off x="1272472" y="3214160"/>
              <a:ext cx="7195711" cy="4006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インターネットテレビの実施（大阪市、岸和田市、富田林市、阪南市、東大阪市、守口市、太子町）</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子どもの夢応援事業の実施 （第</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SDGs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ギネス世界記録チャレンジによる子どもたちの世界記録への挑戦（</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R5.1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　他</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角丸四角形 49">
              <a:extLst>
                <a:ext uri="{FF2B5EF4-FFF2-40B4-BE49-F238E27FC236}">
                  <a16:creationId xmlns:a16="http://schemas.microsoft.com/office/drawing/2014/main" id="{7DDCEC6D-3F87-424B-9B00-A045052D340B}"/>
                </a:ext>
              </a:extLst>
            </p:cNvPr>
            <p:cNvSpPr/>
            <p:nvPr/>
          </p:nvSpPr>
          <p:spPr>
            <a:xfrm>
              <a:off x="1088293" y="2975410"/>
              <a:ext cx="6628448" cy="272373"/>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KOUMIN Action Platform</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」での連携</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161" y="1723937"/>
              <a:ext cx="1274170" cy="1274170"/>
            </a:xfrm>
            <a:prstGeom prst="rect">
              <a:avLst/>
            </a:prstGeom>
          </p:spPr>
        </p:pic>
      </p:grpSp>
      <p:sp>
        <p:nvSpPr>
          <p:cNvPr id="47" name="正方形/長方形 46"/>
          <p:cNvSpPr/>
          <p:nvPr/>
        </p:nvSpPr>
        <p:spPr>
          <a:xfrm>
            <a:off x="516929" y="3811492"/>
            <a:ext cx="6021432" cy="307777"/>
          </a:xfrm>
          <a:prstGeom prst="rect">
            <a:avLst/>
          </a:prstGeom>
          <a:noFill/>
          <a:ln>
            <a:noFill/>
          </a:ln>
        </p:spPr>
        <p:txBody>
          <a:bodyPr wrap="square">
            <a:spAutoFit/>
          </a:bodyPr>
          <a:lstStyle/>
          <a:p>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情報システム等の共同調達</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地域戦略推進課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 name="角丸四角形 10"/>
          <p:cNvSpPr/>
          <p:nvPr/>
        </p:nvSpPr>
        <p:spPr>
          <a:xfrm>
            <a:off x="340266" y="384766"/>
            <a:ext cx="8712000" cy="6185508"/>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8469433" y="648651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32</a:t>
            </a:r>
            <a:endParaRPr lang="ja-JP" altLang="en-US" dirty="0">
              <a:solidFill>
                <a:schemeClr val="tx1"/>
              </a:solidFill>
            </a:endParaRPr>
          </a:p>
        </p:txBody>
      </p:sp>
      <p:cxnSp>
        <p:nvCxnSpPr>
          <p:cNvPr id="31" name="直線コネクタ 30"/>
          <p:cNvCxnSpPr/>
          <p:nvPr/>
        </p:nvCxnSpPr>
        <p:spPr bwMode="blackWhite">
          <a:xfrm>
            <a:off x="1061610" y="1853825"/>
            <a:ext cx="4032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blackWhite">
          <a:xfrm>
            <a:off x="1061641" y="2556000"/>
            <a:ext cx="2484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bwMode="blackWhite">
          <a:xfrm>
            <a:off x="1061610" y="3114000"/>
            <a:ext cx="3312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43DBF86-2201-404C-838F-C9BBDDF720A3}"/>
              </a:ext>
            </a:extLst>
          </p:cNvPr>
          <p:cNvCxnSpPr/>
          <p:nvPr/>
        </p:nvCxnSpPr>
        <p:spPr bwMode="blackWhite">
          <a:xfrm>
            <a:off x="955095" y="5040000"/>
            <a:ext cx="2160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07CFEB6B-6960-4A94-8010-C04658AFFF52}"/>
              </a:ext>
            </a:extLst>
          </p:cNvPr>
          <p:cNvCxnSpPr/>
          <p:nvPr/>
        </p:nvCxnSpPr>
        <p:spPr bwMode="blackWhite">
          <a:xfrm>
            <a:off x="955095" y="5454000"/>
            <a:ext cx="1728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6DEC08D-FEF3-4F40-ABB7-ED80F90A680F}"/>
              </a:ext>
            </a:extLst>
          </p:cNvPr>
          <p:cNvCxnSpPr/>
          <p:nvPr/>
        </p:nvCxnSpPr>
        <p:spPr bwMode="blackWhite">
          <a:xfrm>
            <a:off x="955095" y="5922000"/>
            <a:ext cx="2376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22DCF84-F62A-44F4-A4E8-6CD93578A709}"/>
              </a:ext>
            </a:extLst>
          </p:cNvPr>
          <p:cNvCxnSpPr/>
          <p:nvPr/>
        </p:nvCxnSpPr>
        <p:spPr bwMode="blackWhite">
          <a:xfrm>
            <a:off x="5877145" y="5004175"/>
            <a:ext cx="1116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94A26E9-F692-4296-80C0-BEE7C29DB03A}"/>
              </a:ext>
            </a:extLst>
          </p:cNvPr>
          <p:cNvCxnSpPr/>
          <p:nvPr/>
        </p:nvCxnSpPr>
        <p:spPr bwMode="blackWhite">
          <a:xfrm>
            <a:off x="5922150" y="5679250"/>
            <a:ext cx="2124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941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（４）働き方改革</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33</a:t>
            </a:r>
            <a:endParaRPr lang="ja-JP" altLang="en-US" dirty="0">
              <a:solidFill>
                <a:prstClr val="black"/>
              </a:solidFill>
              <a:latin typeface="Calibri"/>
              <a:ea typeface="ＭＳ Ｐゴシック" panose="020B0600070205080204" pitchFamily="50" charset="-128"/>
            </a:endParaRPr>
          </a:p>
        </p:txBody>
      </p:sp>
      <p:grpSp>
        <p:nvGrpSpPr>
          <p:cNvPr id="2" name="グループ化 1"/>
          <p:cNvGrpSpPr/>
          <p:nvPr/>
        </p:nvGrpSpPr>
        <p:grpSpPr>
          <a:xfrm>
            <a:off x="416679" y="2427847"/>
            <a:ext cx="8319363" cy="1815884"/>
            <a:chOff x="386535" y="2560474"/>
            <a:chExt cx="8319363" cy="1815884"/>
          </a:xfrm>
        </p:grpSpPr>
        <p:sp>
          <p:nvSpPr>
            <p:cNvPr id="18" name="正方形/長方形 17"/>
            <p:cNvSpPr/>
            <p:nvPr/>
          </p:nvSpPr>
          <p:spPr>
            <a:xfrm>
              <a:off x="636255" y="2560474"/>
              <a:ext cx="8069643" cy="1815884"/>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lvl="0">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働きやすい環境づくり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パソコン一斉シャットダウンシステムの運用を契機とした職員の意識改革</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子育てしやすい環境づくり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勤務時間の柔軟化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働く場所にとらわれない職場環境の実現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86535" y="2630991"/>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 name="正方形/長方形 8">
            <a:extLst>
              <a:ext uri="{FF2B5EF4-FFF2-40B4-BE49-F238E27FC236}">
                <a16:creationId xmlns:a16="http://schemas.microsoft.com/office/drawing/2014/main" id="{A55CF804-E454-3B4B-4C01-2579072C7FA3}"/>
              </a:ext>
            </a:extLst>
          </p:cNvPr>
          <p:cNvSpPr/>
          <p:nvPr/>
        </p:nvSpPr>
        <p:spPr>
          <a:xfrm>
            <a:off x="229300" y="1149434"/>
            <a:ext cx="8252432"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285750" lvl="0" indent="-285750">
              <a:buFont typeface="メイリオ" panose="020B0604030504040204" pitchFamily="50" charset="-128"/>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職員のさらなるワークライフバランスの実現等に向け、パソコン一斉シャットダウンシステムの運用などの組織風土改革や、フレックス制度の運用による柔軟な働き方の実施に取り組み、働き方改革を着実に進めます。</a:t>
            </a:r>
          </a:p>
        </p:txBody>
      </p:sp>
    </p:spTree>
    <p:extLst>
      <p:ext uri="{BB962C8B-B14F-4D97-AF65-F5344CB8AC3E}">
        <p14:creationId xmlns:p14="http://schemas.microsoft.com/office/powerpoint/2010/main" val="3203334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61512"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40413" y="521402"/>
            <a:ext cx="7845791" cy="338554"/>
          </a:xfrm>
          <a:prstGeom prst="rect">
            <a:avLst/>
          </a:prstGeom>
        </p:spPr>
        <p:txBody>
          <a:bodyPr wrap="square">
            <a:spAutoFit/>
          </a:bodyPr>
          <a:lstStyle/>
          <a:p>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◆働き方改革</a:t>
            </a:r>
            <a:endParaRPr lang="ja-JP" altLang="en-US" sz="1100" dirty="0"/>
          </a:p>
        </p:txBody>
      </p:sp>
      <p:sp>
        <p:nvSpPr>
          <p:cNvPr id="6" name="テキスト ボックス 5">
            <a:extLst>
              <a:ext uri="{FF2B5EF4-FFF2-40B4-BE49-F238E27FC236}">
                <a16:creationId xmlns:a16="http://schemas.microsoft.com/office/drawing/2014/main" id="{BBCDF922-C2F7-294E-E34E-479420B9248F}"/>
              </a:ext>
            </a:extLst>
          </p:cNvPr>
          <p:cNvSpPr txBox="1"/>
          <p:nvPr/>
        </p:nvSpPr>
        <p:spPr>
          <a:xfrm>
            <a:off x="392651" y="899421"/>
            <a:ext cx="7504400" cy="3463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働きやすい環境づくり</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ja-JP" altLang="en-US" sz="1000" b="1"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a:xfrm>
            <a:off x="152402" y="368663"/>
            <a:ext cx="8875095" cy="6345702"/>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86E26496-EDA2-424B-BF94-452C03FD1E56}"/>
              </a:ext>
            </a:extLst>
          </p:cNvPr>
          <p:cNvSpPr txBox="1"/>
          <p:nvPr/>
        </p:nvSpPr>
        <p:spPr>
          <a:xfrm>
            <a:off x="434355" y="3420548"/>
            <a:ext cx="8312443" cy="252990"/>
          </a:xfrm>
          <a:prstGeom prst="rect">
            <a:avLst/>
          </a:prstGeom>
          <a:noFill/>
          <a:ln>
            <a:noFill/>
          </a:ln>
        </p:spPr>
        <p:txBody>
          <a:bodyPr wrap="square" rtlCol="0">
            <a:noAutofit/>
          </a:bodyPr>
          <a:lstStyle/>
          <a:p>
            <a:r>
              <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spc="-70" dirty="0">
                <a:latin typeface="メイリオ" panose="020B0604030504040204" pitchFamily="50" charset="-128"/>
                <a:ea typeface="メイリオ" panose="020B0604030504040204" pitchFamily="50" charset="-128"/>
                <a:cs typeface="メイリオ" panose="020B0604030504040204" pitchFamily="50" charset="-128"/>
              </a:rPr>
              <a:t>パソコン一斉シャットダウンシステムの運用を契機とした職員の意識改革</a:t>
            </a:r>
            <a:r>
              <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spc="-7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400" b="1" spc="-7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a:extLst>
              <a:ext uri="{FF2B5EF4-FFF2-40B4-BE49-F238E27FC236}">
                <a16:creationId xmlns:a16="http://schemas.microsoft.com/office/drawing/2014/main" id="{9D69DFA2-5DA3-4759-BC94-A27FBFE38F82}"/>
              </a:ext>
            </a:extLst>
          </p:cNvPr>
          <p:cNvSpPr txBox="1"/>
          <p:nvPr/>
        </p:nvSpPr>
        <p:spPr>
          <a:xfrm>
            <a:off x="672080" y="3695461"/>
            <a:ext cx="8212891" cy="411129"/>
          </a:xfrm>
          <a:prstGeom prst="rect">
            <a:avLst/>
          </a:prstGeom>
          <a:noFill/>
          <a:ln>
            <a:noFill/>
          </a:ln>
        </p:spPr>
        <p:txBody>
          <a:bodyPr wrap="square" rtlCol="0">
            <a:noAutofit/>
          </a:bodyPr>
          <a:lstStyle/>
          <a:p>
            <a:pPr marL="88900" indent="-88900">
              <a:buFont typeface="Arial" panose="020B0604020202020204" pitchFamily="34" charset="0"/>
              <a:buChar char="•"/>
            </a:pPr>
            <a:r>
              <a:rPr lang="ja-JP" altLang="en-US" sz="1200" spc="-70" dirty="0">
                <a:latin typeface="メイリオ" panose="020B0604030504040204" pitchFamily="50" charset="-128"/>
                <a:ea typeface="メイリオ" panose="020B0604030504040204" pitchFamily="50" charset="-128"/>
                <a:cs typeface="メイリオ" panose="020B0604030504040204" pitchFamily="50" charset="-128"/>
              </a:rPr>
              <a:t>上司と職員のコミュニケーション機会の増加を図るとともに、仕事が効率的にできているか、改善すべき点がないか、常に問題意識を持つなど、職員の意識改革を実施。</a:t>
            </a:r>
          </a:p>
        </p:txBody>
      </p:sp>
      <p:sp>
        <p:nvSpPr>
          <p:cNvPr id="2" name="テキスト ボックス 1"/>
          <p:cNvSpPr txBox="1"/>
          <p:nvPr/>
        </p:nvSpPr>
        <p:spPr>
          <a:xfrm>
            <a:off x="602351" y="1207063"/>
            <a:ext cx="8110109" cy="4612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lnSpc>
                <a:spcPts val="1200"/>
              </a:lnSpc>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大阪府では、令和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月に「働く場所にとらわれない職場環境」の実現に向けた具体的手法を「働き方改革ガイドライン」としてとりまとめるなど、働き方改革を推進。</a:t>
            </a:r>
          </a:p>
        </p:txBody>
      </p:sp>
      <p:grpSp>
        <p:nvGrpSpPr>
          <p:cNvPr id="8" name="グループ化 7"/>
          <p:cNvGrpSpPr/>
          <p:nvPr/>
        </p:nvGrpSpPr>
        <p:grpSpPr>
          <a:xfrm>
            <a:off x="4724502" y="4357810"/>
            <a:ext cx="4372335" cy="2142770"/>
            <a:chOff x="4601393" y="4351493"/>
            <a:chExt cx="4372335" cy="2142770"/>
          </a:xfrm>
        </p:grpSpPr>
        <p:sp>
          <p:nvSpPr>
            <p:cNvPr id="52" name="正方形/長方形 51">
              <a:extLst>
                <a:ext uri="{FF2B5EF4-FFF2-40B4-BE49-F238E27FC236}">
                  <a16:creationId xmlns:a16="http://schemas.microsoft.com/office/drawing/2014/main" id="{17F4657C-8D32-4294-A38F-8C3A588E0935}"/>
                </a:ext>
              </a:extLst>
            </p:cNvPr>
            <p:cNvSpPr/>
            <p:nvPr/>
          </p:nvSpPr>
          <p:spPr>
            <a:xfrm>
              <a:off x="4824820" y="4474675"/>
              <a:ext cx="3937042" cy="20195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3" name="四角形: 角を丸くする 52">
              <a:extLst>
                <a:ext uri="{FF2B5EF4-FFF2-40B4-BE49-F238E27FC236}">
                  <a16:creationId xmlns:a16="http://schemas.microsoft.com/office/drawing/2014/main" id="{186DD30C-05CC-4BFE-BFB6-F08F0D155956}"/>
                </a:ext>
              </a:extLst>
            </p:cNvPr>
            <p:cNvSpPr/>
            <p:nvPr/>
          </p:nvSpPr>
          <p:spPr>
            <a:xfrm>
              <a:off x="4815760" y="4351493"/>
              <a:ext cx="1389922" cy="216000"/>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algn="ctr"/>
              <a:r>
                <a:rPr lang="ja-JP" altLang="en-US" sz="1000" b="1" dirty="0">
                  <a:solidFill>
                    <a:schemeClr val="tx1"/>
                  </a:solidFill>
                  <a:latin typeface="メイリオ" panose="020B0604030504040204" pitchFamily="50" charset="-128"/>
                  <a:ea typeface="メイリオ" panose="020B0604030504040204" pitchFamily="50" charset="-128"/>
                </a:rPr>
                <a:t>職員アンケート結果</a:t>
              </a:r>
            </a:p>
          </p:txBody>
        </p:sp>
        <p:sp>
          <p:nvSpPr>
            <p:cNvPr id="11" name="テキスト ボックス 10"/>
            <p:cNvSpPr txBox="1"/>
            <p:nvPr/>
          </p:nvSpPr>
          <p:spPr>
            <a:xfrm>
              <a:off x="4802522" y="4646692"/>
              <a:ext cx="4156571" cy="2611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○システム導入による業務や時間外勤務に対しての意識変化</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N=3,781</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2" name="テキスト ボックス 41"/>
            <p:cNvSpPr txBox="1"/>
            <p:nvPr/>
          </p:nvSpPr>
          <p:spPr>
            <a:xfrm>
              <a:off x="4817157" y="5402903"/>
              <a:ext cx="4156571" cy="206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○システム導入による意識変化があった主な内容</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（上位</a:t>
              </a:r>
              <a:r>
                <a:rPr lang="en-US" altLang="ja-JP"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回答抜粋）（</a:t>
              </a:r>
              <a:r>
                <a:rPr lang="en-US" altLang="ja-JP"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N=2,007</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4601393" y="6257999"/>
              <a:ext cx="1867490" cy="1800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US" altLang="ja-JP" sz="700" b="1" dirty="0">
                  <a:solidFill>
                    <a:schemeClr val="tx1"/>
                  </a:solidFill>
                  <a:latin typeface="メイリオ" panose="020B0604030504040204" pitchFamily="50" charset="-128"/>
                  <a:ea typeface="メイリオ" panose="020B0604030504040204" pitchFamily="50" charset="-128"/>
                </a:rPr>
                <a:t>※</a:t>
              </a:r>
              <a:r>
                <a:rPr lang="ja-JP" altLang="en-US" sz="700" b="1" dirty="0">
                  <a:solidFill>
                    <a:schemeClr val="tx1"/>
                  </a:solidFill>
                  <a:latin typeface="メイリオ" panose="020B0604030504040204" pitchFamily="50" charset="-128"/>
                  <a:ea typeface="メイリオ" panose="020B0604030504040204" pitchFamily="50" charset="-128"/>
                </a:rPr>
                <a:t>職員アンケートＲ</a:t>
              </a:r>
              <a:r>
                <a:rPr lang="en-US" altLang="ja-JP" sz="700" b="1" dirty="0">
                  <a:solidFill>
                    <a:schemeClr val="tx1"/>
                  </a:solidFill>
                  <a:latin typeface="メイリオ" panose="020B0604030504040204" pitchFamily="50" charset="-128"/>
                  <a:ea typeface="メイリオ" panose="020B0604030504040204" pitchFamily="50" charset="-128"/>
                </a:rPr>
                <a:t>4.10</a:t>
              </a:r>
              <a:r>
                <a:rPr lang="ja-JP" altLang="en-US" sz="700" b="1" dirty="0">
                  <a:solidFill>
                    <a:schemeClr val="tx1"/>
                  </a:solidFill>
                  <a:latin typeface="メイリオ" panose="020B0604030504040204" pitchFamily="50" charset="-128"/>
                  <a:ea typeface="メイリオ" panose="020B0604030504040204" pitchFamily="50" charset="-128"/>
                </a:rPr>
                <a:t>実施</a:t>
              </a:r>
            </a:p>
          </p:txBody>
        </p:sp>
      </p:grpSp>
      <p:grpSp>
        <p:nvGrpSpPr>
          <p:cNvPr id="56" name="グループ化 55"/>
          <p:cNvGrpSpPr/>
          <p:nvPr/>
        </p:nvGrpSpPr>
        <p:grpSpPr>
          <a:xfrm>
            <a:off x="657136" y="1626354"/>
            <a:ext cx="8125790" cy="1547429"/>
            <a:chOff x="561689" y="2066767"/>
            <a:chExt cx="7870839" cy="1547429"/>
          </a:xfrm>
        </p:grpSpPr>
        <p:sp>
          <p:nvSpPr>
            <p:cNvPr id="64" name="角丸四角形 63"/>
            <p:cNvSpPr/>
            <p:nvPr/>
          </p:nvSpPr>
          <p:spPr>
            <a:xfrm>
              <a:off x="655585" y="2066767"/>
              <a:ext cx="6931028"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66" name="正方形/長方形 65"/>
            <p:cNvSpPr/>
            <p:nvPr/>
          </p:nvSpPr>
          <p:spPr>
            <a:xfrm>
              <a:off x="572310" y="2300552"/>
              <a:ext cx="7860218" cy="1313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7" name="テキスト ボックス 66"/>
            <p:cNvSpPr txBox="1"/>
            <p:nvPr/>
          </p:nvSpPr>
          <p:spPr>
            <a:xfrm>
              <a:off x="607487" y="2577796"/>
              <a:ext cx="4119122" cy="89037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テレワークという新しい働き方をきっかけとして、デジタルツールの活用や組織風土改革により、対面重視や紙文化といった従来型の働き方を見直し、大阪府庁の「働き方改革」を進める上での基本的な考え方や実践する上で必要となる最低限のポイントをとりまとめ</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た。</a:t>
              </a:r>
            </a:p>
          </p:txBody>
        </p:sp>
        <p:sp>
          <p:nvSpPr>
            <p:cNvPr id="68" name="四角形: 角を丸くする 3">
              <a:extLst>
                <a:ext uri="{FF2B5EF4-FFF2-40B4-BE49-F238E27FC236}">
                  <a16:creationId xmlns:a16="http://schemas.microsoft.com/office/drawing/2014/main" id="{3DF23BA0-7849-4665-9B50-FF19CE9617B5}"/>
                </a:ext>
              </a:extLst>
            </p:cNvPr>
            <p:cNvSpPr/>
            <p:nvPr/>
          </p:nvSpPr>
          <p:spPr>
            <a:xfrm>
              <a:off x="561689" y="2198163"/>
              <a:ext cx="2543433" cy="221823"/>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1000" b="1" dirty="0">
                  <a:solidFill>
                    <a:schemeClr val="tx1"/>
                  </a:solidFill>
                  <a:latin typeface="メイリオ" panose="020B0604030504040204" pitchFamily="50" charset="-128"/>
                  <a:ea typeface="メイリオ" panose="020B0604030504040204" pitchFamily="50" charset="-128"/>
                </a:rPr>
                <a:t>働き方改革ガイドライン概要</a:t>
              </a:r>
            </a:p>
          </p:txBody>
        </p:sp>
        <p:pic>
          <p:nvPicPr>
            <p:cNvPr id="70" name="図 69">
              <a:extLst>
                <a:ext uri="{FF2B5EF4-FFF2-40B4-BE49-F238E27FC236}">
                  <a16:creationId xmlns:a16="http://schemas.microsoft.com/office/drawing/2014/main" id="{47E4DDA2-9897-4928-A95D-1C88FB62D3D4}"/>
                </a:ext>
              </a:extLst>
            </p:cNvPr>
            <p:cNvPicPr>
              <a:picLocks noChangeAspect="1"/>
            </p:cNvPicPr>
            <p:nvPr/>
          </p:nvPicPr>
          <p:blipFill>
            <a:blip r:embed="rId2"/>
            <a:stretch>
              <a:fillRect/>
            </a:stretch>
          </p:blipFill>
          <p:spPr>
            <a:xfrm>
              <a:off x="4898447" y="2360983"/>
              <a:ext cx="3499086" cy="1190745"/>
            </a:xfrm>
            <a:prstGeom prst="rect">
              <a:avLst/>
            </a:prstGeom>
          </p:spPr>
        </p:pic>
      </p:grpSp>
      <p:grpSp>
        <p:nvGrpSpPr>
          <p:cNvPr id="5" name="グループ化 4"/>
          <p:cNvGrpSpPr/>
          <p:nvPr/>
        </p:nvGrpSpPr>
        <p:grpSpPr>
          <a:xfrm>
            <a:off x="674158" y="4357810"/>
            <a:ext cx="4151059" cy="2142770"/>
            <a:chOff x="574260" y="4366675"/>
            <a:chExt cx="4151059" cy="2142770"/>
          </a:xfrm>
        </p:grpSpPr>
        <p:sp>
          <p:nvSpPr>
            <p:cNvPr id="39" name="テキスト ボックス 38">
              <a:extLst>
                <a:ext uri="{FF2B5EF4-FFF2-40B4-BE49-F238E27FC236}">
                  <a16:creationId xmlns:a16="http://schemas.microsoft.com/office/drawing/2014/main" id="{93A2DD92-20A7-49B2-9652-FC33A737B230}"/>
                </a:ext>
              </a:extLst>
            </p:cNvPr>
            <p:cNvSpPr txBox="1"/>
            <p:nvPr/>
          </p:nvSpPr>
          <p:spPr>
            <a:xfrm>
              <a:off x="715563" y="4611509"/>
              <a:ext cx="4000695" cy="702025"/>
            </a:xfrm>
            <a:prstGeom prst="rect">
              <a:avLst/>
            </a:prstGeom>
            <a:noFill/>
            <a:ln>
              <a:noFill/>
            </a:ln>
          </p:spPr>
          <p:txBody>
            <a:bodyPr wrap="square" rtlCol="0">
              <a:noAutofit/>
            </a:bodyPr>
            <a:lstStyle/>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対象職員</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管理職以外の全職員（府立学校及び警察を除く）</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内　　　容</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原則、勤務時間終了</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25</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分後に職員端末を自動的にシャット</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ダウン</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時間外勤務申請（承認）により事前解除可能）           　</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C7CD5F82-FDD0-4C51-813F-F4A13691B032}"/>
                </a:ext>
              </a:extLst>
            </p:cNvPr>
            <p:cNvSpPr txBox="1"/>
            <p:nvPr/>
          </p:nvSpPr>
          <p:spPr>
            <a:xfrm>
              <a:off x="1418038" y="6248159"/>
              <a:ext cx="2595743" cy="205041"/>
            </a:xfrm>
            <a:prstGeom prst="rect">
              <a:avLst/>
            </a:prstGeom>
            <a:noFill/>
            <a:ln>
              <a:noFill/>
            </a:ln>
          </p:spPr>
          <p:txBody>
            <a:bodyPr wrap="square" rtlCol="0">
              <a:noAutofit/>
            </a:bodyPr>
            <a:lstStyle/>
            <a:p>
              <a:r>
                <a:rPr lang="ja-JP" altLang="en-US" sz="600" dirty="0">
                  <a:latin typeface="Meiryo UI" panose="020B0604030504040204" pitchFamily="50" charset="-128"/>
                  <a:ea typeface="Meiryo UI" panose="020B0604030504040204" pitchFamily="50" charset="-128"/>
                  <a:cs typeface="メイリオ" panose="020B0604030504040204" pitchFamily="50" charset="-128"/>
                </a:rPr>
                <a:t>＜勤務時間が</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9:30</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18:00</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の職員が、</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21:00</a:t>
              </a:r>
              <a:r>
                <a:rPr lang="ja-JP" altLang="en-US" sz="600" dirty="0" err="1">
                  <a:latin typeface="Meiryo UI" panose="020B0604030504040204" pitchFamily="50" charset="-128"/>
                  <a:ea typeface="Meiryo UI" panose="020B0604030504040204" pitchFamily="50" charset="-128"/>
                  <a:cs typeface="メイリオ" panose="020B0604030504040204" pitchFamily="50" charset="-128"/>
                </a:rPr>
                <a:t>まで</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時間外勤務を行う場合＞</a:t>
              </a:r>
              <a:endParaRPr lang="en-US" altLang="ja-JP" sz="6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正方形/長方形 18">
              <a:extLst>
                <a:ext uri="{FF2B5EF4-FFF2-40B4-BE49-F238E27FC236}">
                  <a16:creationId xmlns:a16="http://schemas.microsoft.com/office/drawing/2014/main" id="{E5CB16FC-88CC-4A26-A349-30213E617B8D}"/>
                </a:ext>
              </a:extLst>
            </p:cNvPr>
            <p:cNvSpPr/>
            <p:nvPr/>
          </p:nvSpPr>
          <p:spPr>
            <a:xfrm>
              <a:off x="591455" y="4474674"/>
              <a:ext cx="4133864" cy="20347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 name="四角形: 角を丸くする 3">
              <a:extLst>
                <a:ext uri="{FF2B5EF4-FFF2-40B4-BE49-F238E27FC236}">
                  <a16:creationId xmlns:a16="http://schemas.microsoft.com/office/drawing/2014/main" id="{3DF23BA0-7849-4665-9B50-FF19CE9617B5}"/>
                </a:ext>
              </a:extLst>
            </p:cNvPr>
            <p:cNvSpPr/>
            <p:nvPr/>
          </p:nvSpPr>
          <p:spPr>
            <a:xfrm>
              <a:off x="574260" y="4366675"/>
              <a:ext cx="2543433" cy="216000"/>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1000" b="1" dirty="0">
                  <a:solidFill>
                    <a:schemeClr val="tx1"/>
                  </a:solidFill>
                  <a:latin typeface="メイリオ" panose="020B0604030504040204" pitchFamily="50" charset="-128"/>
                  <a:ea typeface="メイリオ" panose="020B0604030504040204" pitchFamily="50" charset="-128"/>
                </a:rPr>
                <a:t>システム概要</a:t>
              </a:r>
            </a:p>
          </p:txBody>
        </p:sp>
      </p:grpSp>
      <p:sp>
        <p:nvSpPr>
          <p:cNvPr id="65" name="正方形/長方形 64"/>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34</a:t>
            </a:r>
            <a:endParaRPr lang="ja-JP" altLang="en-US" dirty="0">
              <a:solidFill>
                <a:prstClr val="black"/>
              </a:solidFill>
              <a:latin typeface="Calibri"/>
              <a:ea typeface="ＭＳ Ｐゴシック" panose="020B0600070205080204" pitchFamily="50" charset="-128"/>
            </a:endParaRPr>
          </a:p>
        </p:txBody>
      </p:sp>
      <p:pic>
        <p:nvPicPr>
          <p:cNvPr id="35" name="図 34"/>
          <p:cNvPicPr>
            <a:picLocks noChangeAspect="1" noChangeArrowheads="1"/>
            <a:extLst>
              <a:ext uri="{84589F7E-364E-4C9E-8A38-B11213B215E9}">
                <a14:cameraTool xmlns:a14="http://schemas.microsoft.com/office/drawing/2010/main" cellRange="$B$4:$C$5"/>
              </a:ext>
            </a:extLst>
          </p:cNvPicPr>
          <p:nvPr/>
        </p:nvPicPr>
        <p:blipFill>
          <a:blip r:embed="rId3"/>
          <a:srcRect/>
          <a:stretch>
            <a:fillRect/>
          </a:stretch>
        </p:blipFill>
        <p:spPr bwMode="auto">
          <a:xfrm>
            <a:off x="5112060" y="4914165"/>
            <a:ext cx="1296591" cy="304663"/>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pic>
        <p:nvPicPr>
          <p:cNvPr id="36" name="図 35"/>
          <p:cNvPicPr preferRelativeResize="0">
            <a:picLocks noChangeArrowheads="1"/>
            <a:extLst>
              <a:ext uri="{84589F7E-364E-4C9E-8A38-B11213B215E9}">
                <a14:cameraTool xmlns:a14="http://schemas.microsoft.com/office/drawing/2010/main" cellRange="$I$4:$J$6"/>
              </a:ext>
            </a:extLst>
          </p:cNvPicPr>
          <p:nvPr/>
        </p:nvPicPr>
        <p:blipFill>
          <a:blip r:embed="rId4"/>
          <a:srcRect/>
          <a:stretch>
            <a:fillRect/>
          </a:stretch>
        </p:blipFill>
        <p:spPr bwMode="auto">
          <a:xfrm>
            <a:off x="5112060" y="5679250"/>
            <a:ext cx="3713263" cy="408800"/>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grpSp>
        <p:nvGrpSpPr>
          <p:cNvPr id="131" name="グループ化 130"/>
          <p:cNvGrpSpPr/>
          <p:nvPr/>
        </p:nvGrpSpPr>
        <p:grpSpPr>
          <a:xfrm>
            <a:off x="1218383" y="5274205"/>
            <a:ext cx="3194848" cy="870395"/>
            <a:chOff x="718218" y="2524345"/>
            <a:chExt cx="3194848" cy="870395"/>
          </a:xfrm>
        </p:grpSpPr>
        <p:grpSp>
          <p:nvGrpSpPr>
            <p:cNvPr id="132" name="グループ化 131"/>
            <p:cNvGrpSpPr/>
            <p:nvPr/>
          </p:nvGrpSpPr>
          <p:grpSpPr>
            <a:xfrm>
              <a:off x="718218" y="2524345"/>
              <a:ext cx="3194848" cy="870395"/>
              <a:chOff x="673767" y="479224"/>
              <a:chExt cx="11025173" cy="3003670"/>
            </a:xfrm>
          </p:grpSpPr>
          <p:grpSp>
            <p:nvGrpSpPr>
              <p:cNvPr id="138" name="グループ化 137"/>
              <p:cNvGrpSpPr/>
              <p:nvPr/>
            </p:nvGrpSpPr>
            <p:grpSpPr>
              <a:xfrm>
                <a:off x="989206" y="2834894"/>
                <a:ext cx="10095886" cy="648000"/>
                <a:chOff x="989206" y="2834894"/>
                <a:chExt cx="10095886" cy="648000"/>
              </a:xfrm>
            </p:grpSpPr>
            <p:sp>
              <p:nvSpPr>
                <p:cNvPr id="154" name="左右矢印 153"/>
                <p:cNvSpPr/>
                <p:nvPr/>
              </p:nvSpPr>
              <p:spPr>
                <a:xfrm>
                  <a:off x="989206" y="2834894"/>
                  <a:ext cx="4390150" cy="648000"/>
                </a:xfrm>
                <a:prstGeom prst="leftRightArrow">
                  <a:avLst/>
                </a:prstGeom>
                <a:solidFill>
                  <a:schemeClr val="bg1"/>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時間外勤務事前承認</a:t>
                  </a:r>
                </a:p>
              </p:txBody>
            </p:sp>
            <p:sp>
              <p:nvSpPr>
                <p:cNvPr id="155" name="左右矢印 154"/>
                <p:cNvSpPr/>
                <p:nvPr/>
              </p:nvSpPr>
              <p:spPr>
                <a:xfrm>
                  <a:off x="7855563" y="2834894"/>
                  <a:ext cx="3229529" cy="648000"/>
                </a:xfrm>
                <a:prstGeom prst="leftRightArrow">
                  <a:avLst/>
                </a:prstGeom>
                <a:solidFill>
                  <a:schemeClr val="bg1"/>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承認時間外勤務</a:t>
                  </a:r>
                </a:p>
              </p:txBody>
            </p:sp>
          </p:grpSp>
          <p:grpSp>
            <p:nvGrpSpPr>
              <p:cNvPr id="139" name="グループ化 138"/>
              <p:cNvGrpSpPr/>
              <p:nvPr/>
            </p:nvGrpSpPr>
            <p:grpSpPr>
              <a:xfrm>
                <a:off x="673767" y="479224"/>
                <a:ext cx="11025173" cy="540000"/>
                <a:chOff x="673767" y="479224"/>
                <a:chExt cx="11025173" cy="540000"/>
              </a:xfrm>
            </p:grpSpPr>
            <p:sp>
              <p:nvSpPr>
                <p:cNvPr id="150" name="正方形/長方形 149"/>
                <p:cNvSpPr/>
                <p:nvPr/>
              </p:nvSpPr>
              <p:spPr>
                <a:xfrm>
                  <a:off x="673767" y="547318"/>
                  <a:ext cx="11025173"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メイリオ" panose="020B0604030504040204" pitchFamily="50" charset="-128"/>
                    <a:ea typeface="メイリオ" panose="020B0604030504040204" pitchFamily="50" charset="-128"/>
                  </a:endParaRPr>
                </a:p>
              </p:txBody>
            </p:sp>
            <p:sp>
              <p:nvSpPr>
                <p:cNvPr id="151" name="角丸四角形 150"/>
                <p:cNvSpPr/>
                <p:nvPr/>
              </p:nvSpPr>
              <p:spPr>
                <a:xfrm>
                  <a:off x="673767" y="479224"/>
                  <a:ext cx="1188001" cy="540000"/>
                </a:xfrm>
                <a:prstGeom prst="round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始業</a:t>
                  </a:r>
                  <a:endPar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
              <p:nvSpPr>
                <p:cNvPr id="152" name="角丸四角形 151"/>
                <p:cNvSpPr/>
                <p:nvPr/>
              </p:nvSpPr>
              <p:spPr>
                <a:xfrm>
                  <a:off x="6088164" y="479224"/>
                  <a:ext cx="1188001" cy="540000"/>
                </a:xfrm>
                <a:prstGeom prst="round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終業</a:t>
                  </a:r>
                  <a:endPar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
              <p:nvSpPr>
                <p:cNvPr id="153" name="角丸四角形 152"/>
                <p:cNvSpPr/>
                <p:nvPr/>
              </p:nvSpPr>
              <p:spPr>
                <a:xfrm>
                  <a:off x="8428421" y="479224"/>
                  <a:ext cx="1188001" cy="540000"/>
                </a:xfrm>
                <a:prstGeom prst="round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残業</a:t>
                  </a:r>
                  <a:endPar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grpSp>
          <p:sp>
            <p:nvSpPr>
              <p:cNvPr id="140" name="テキスト ボックス 139"/>
              <p:cNvSpPr txBox="1"/>
              <p:nvPr/>
            </p:nvSpPr>
            <p:spPr>
              <a:xfrm>
                <a:off x="673767" y="1063163"/>
                <a:ext cx="11025173" cy="584163"/>
              </a:xfrm>
              <a:prstGeom prst="rect">
                <a:avLst/>
              </a:prstGeom>
              <a:noFill/>
            </p:spPr>
            <p:txBody>
              <a:bodyPr wrap="square" rtlCol="0">
                <a:spAutoFit/>
              </a:bodyPr>
              <a:lstStyle/>
              <a:p>
                <a:r>
                  <a:rPr lang="en-US" altLang="ja-JP" sz="500" dirty="0">
                    <a:latin typeface="メイリオ" panose="020B0604030504040204" pitchFamily="50" charset="-128"/>
                    <a:ea typeface="メイリオ" panose="020B0604030504040204" pitchFamily="50" charset="-128"/>
                  </a:rPr>
                  <a:t>9:30             12:30 </a:t>
                </a:r>
                <a:r>
                  <a:rPr lang="ja-JP" altLang="en-US" sz="500" dirty="0">
                    <a:latin typeface="メイリオ" panose="020B0604030504040204" pitchFamily="50" charset="-128"/>
                    <a:ea typeface="メイリオ" panose="020B0604030504040204" pitchFamily="50" charset="-128"/>
                  </a:rPr>
                  <a:t>　      　       </a:t>
                </a:r>
                <a:r>
                  <a:rPr lang="en-US" altLang="ja-JP" sz="500" dirty="0">
                    <a:latin typeface="メイリオ" panose="020B0604030504040204" pitchFamily="50" charset="-128"/>
                    <a:ea typeface="メイリオ" panose="020B0604030504040204" pitchFamily="50" charset="-128"/>
                  </a:rPr>
                  <a:t>     </a:t>
                </a:r>
                <a:r>
                  <a:rPr lang="ja-JP" altLang="en-US" sz="500" dirty="0">
                    <a:latin typeface="メイリオ" panose="020B0604030504040204" pitchFamily="50" charset="-128"/>
                    <a:ea typeface="メイリオ" panose="020B0604030504040204" pitchFamily="50" charset="-128"/>
                  </a:rPr>
                  <a:t> </a:t>
                </a:r>
                <a:r>
                  <a:rPr lang="en-US" altLang="ja-JP" sz="500" dirty="0">
                    <a:latin typeface="メイリオ" panose="020B0604030504040204" pitchFamily="50" charset="-128"/>
                    <a:ea typeface="メイリオ" panose="020B0604030504040204" pitchFamily="50" charset="-128"/>
                  </a:rPr>
                  <a:t>17:00        18:00       18:15       18:25                  21:00</a:t>
                </a:r>
                <a:endParaRPr kumimoji="1" lang="ja-JP" altLang="en-US" sz="500" dirty="0">
                  <a:latin typeface="メイリオ" panose="020B0604030504040204" pitchFamily="50" charset="-128"/>
                  <a:ea typeface="メイリオ" panose="020B0604030504040204" pitchFamily="50" charset="-128"/>
                </a:endParaRPr>
              </a:p>
            </p:txBody>
          </p:sp>
          <p:grpSp>
            <p:nvGrpSpPr>
              <p:cNvPr id="141" name="グループ化 140"/>
              <p:cNvGrpSpPr/>
              <p:nvPr/>
            </p:nvGrpSpPr>
            <p:grpSpPr>
              <a:xfrm>
                <a:off x="2210667" y="1453609"/>
                <a:ext cx="9488272" cy="1334983"/>
                <a:chOff x="2210667" y="1453609"/>
                <a:chExt cx="9488272" cy="1334983"/>
              </a:xfrm>
            </p:grpSpPr>
            <p:sp>
              <p:nvSpPr>
                <p:cNvPr id="142" name="角丸四角形 141"/>
                <p:cNvSpPr/>
                <p:nvPr/>
              </p:nvSpPr>
              <p:spPr>
                <a:xfrm>
                  <a:off x="10510938" y="2162950"/>
                  <a:ext cx="1188001"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dirty="0">
                      <a:solidFill>
                        <a:schemeClr val="tx1"/>
                      </a:solidFill>
                      <a:latin typeface="メイリオ" panose="020B0604030504040204" pitchFamily="50" charset="-128"/>
                      <a:ea typeface="メイリオ" panose="020B0604030504040204" pitchFamily="50" charset="-128"/>
                    </a:rPr>
                    <a:t>シャット</a:t>
                  </a:r>
                  <a:endParaRPr kumimoji="1" lang="en-US" altLang="ja-JP" sz="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400" dirty="0">
                      <a:solidFill>
                        <a:schemeClr val="tx1"/>
                      </a:solidFill>
                      <a:latin typeface="メイリオ" panose="020B0604030504040204" pitchFamily="50" charset="-128"/>
                      <a:ea typeface="メイリオ" panose="020B0604030504040204" pitchFamily="50" charset="-128"/>
                    </a:rPr>
                    <a:t>ダウン</a:t>
                  </a:r>
                </a:p>
              </p:txBody>
            </p:sp>
            <p:sp>
              <p:nvSpPr>
                <p:cNvPr id="143" name="角丸四角形 142"/>
                <p:cNvSpPr/>
                <p:nvPr/>
              </p:nvSpPr>
              <p:spPr>
                <a:xfrm>
                  <a:off x="8475367" y="2162950"/>
                  <a:ext cx="1079141"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dirty="0">
                      <a:solidFill>
                        <a:schemeClr val="tx1"/>
                      </a:solidFill>
                      <a:latin typeface="メイリオ" panose="020B0604030504040204" pitchFamily="50" charset="-128"/>
                      <a:ea typeface="メイリオ" panose="020B0604030504040204" pitchFamily="50" charset="-128"/>
                    </a:rPr>
                    <a:t>シャット</a:t>
                  </a:r>
                  <a:endParaRPr kumimoji="1" lang="en-US" altLang="ja-JP" sz="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400" dirty="0">
                      <a:solidFill>
                        <a:schemeClr val="tx1"/>
                      </a:solidFill>
                      <a:latin typeface="メイリオ" panose="020B0604030504040204" pitchFamily="50" charset="-128"/>
                      <a:ea typeface="メイリオ" panose="020B0604030504040204" pitchFamily="50" charset="-128"/>
                    </a:rPr>
                    <a:t>ダウン</a:t>
                  </a:r>
                </a:p>
              </p:txBody>
            </p:sp>
            <p:sp>
              <p:nvSpPr>
                <p:cNvPr id="144" name="角丸四角形 143"/>
                <p:cNvSpPr/>
                <p:nvPr/>
              </p:nvSpPr>
              <p:spPr>
                <a:xfrm>
                  <a:off x="6031186" y="2162950"/>
                  <a:ext cx="1112826"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400" dirty="0">
                      <a:solidFill>
                        <a:schemeClr val="tx1"/>
                      </a:solidFill>
                      <a:latin typeface="メイリオ" panose="020B0604030504040204" pitchFamily="50" charset="-128"/>
                      <a:ea typeface="メイリオ" panose="020B0604030504040204" pitchFamily="50" charset="-128"/>
                    </a:rPr>
                    <a:t>警告①</a:t>
                  </a:r>
                  <a:endParaRPr kumimoji="1" lang="en-US" altLang="ja-JP" sz="400" dirty="0">
                    <a:solidFill>
                      <a:schemeClr val="tx1"/>
                    </a:solidFill>
                    <a:latin typeface="メイリオ" panose="020B0604030504040204" pitchFamily="50" charset="-128"/>
                    <a:ea typeface="メイリオ" panose="020B0604030504040204" pitchFamily="50" charset="-128"/>
                  </a:endParaRPr>
                </a:p>
              </p:txBody>
            </p:sp>
            <p:sp>
              <p:nvSpPr>
                <p:cNvPr id="145" name="角丸四角形 144"/>
                <p:cNvSpPr/>
                <p:nvPr/>
              </p:nvSpPr>
              <p:spPr>
                <a:xfrm>
                  <a:off x="7256056" y="2162950"/>
                  <a:ext cx="1054809"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400" dirty="0">
                      <a:solidFill>
                        <a:schemeClr val="tx1"/>
                      </a:solidFill>
                      <a:latin typeface="メイリオ" panose="020B0604030504040204" pitchFamily="50" charset="-128"/>
                      <a:ea typeface="メイリオ" panose="020B0604030504040204" pitchFamily="50" charset="-128"/>
                    </a:rPr>
                    <a:t>警告②</a:t>
                  </a:r>
                  <a:endParaRPr kumimoji="1" lang="en-US" altLang="ja-JP" sz="400" dirty="0">
                    <a:solidFill>
                      <a:schemeClr val="tx1"/>
                    </a:solidFill>
                    <a:latin typeface="メイリオ" panose="020B0604030504040204" pitchFamily="50" charset="-128"/>
                    <a:ea typeface="メイリオ" panose="020B0604030504040204" pitchFamily="50" charset="-128"/>
                  </a:endParaRPr>
                </a:p>
              </p:txBody>
            </p:sp>
            <p:grpSp>
              <p:nvGrpSpPr>
                <p:cNvPr id="146" name="グループ化 145"/>
                <p:cNvGrpSpPr/>
                <p:nvPr/>
              </p:nvGrpSpPr>
              <p:grpSpPr>
                <a:xfrm>
                  <a:off x="4789158" y="1453609"/>
                  <a:ext cx="1188000" cy="1334983"/>
                  <a:chOff x="10494898" y="1428643"/>
                  <a:chExt cx="1188000" cy="1334983"/>
                </a:xfrm>
              </p:grpSpPr>
              <p:sp>
                <p:nvSpPr>
                  <p:cNvPr id="148" name="角丸四角形 147"/>
                  <p:cNvSpPr/>
                  <p:nvPr/>
                </p:nvSpPr>
                <p:spPr>
                  <a:xfrm>
                    <a:off x="10494898" y="2137984"/>
                    <a:ext cx="1188000"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400" dirty="0">
                        <a:solidFill>
                          <a:schemeClr val="tx1"/>
                        </a:solidFill>
                        <a:latin typeface="メイリオ" panose="020B0604030504040204" pitchFamily="50" charset="-128"/>
                        <a:ea typeface="メイリオ" panose="020B0604030504040204" pitchFamily="50" charset="-128"/>
                      </a:rPr>
                      <a:t>時間外</a:t>
                    </a:r>
                    <a:endParaRPr lang="en-US" altLang="ja-JP" sz="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400" dirty="0">
                        <a:solidFill>
                          <a:schemeClr val="tx1"/>
                        </a:solidFill>
                        <a:latin typeface="メイリオ" panose="020B0604030504040204" pitchFamily="50" charset="-128"/>
                        <a:ea typeface="メイリオ" panose="020B0604030504040204" pitchFamily="50" charset="-128"/>
                      </a:rPr>
                      <a:t>承認〆</a:t>
                    </a:r>
                    <a:endParaRPr kumimoji="1" lang="en-US" altLang="ja-JP" sz="400" dirty="0">
                      <a:solidFill>
                        <a:schemeClr val="tx1"/>
                      </a:solidFill>
                      <a:latin typeface="メイリオ" panose="020B0604030504040204" pitchFamily="50" charset="-128"/>
                      <a:ea typeface="メイリオ" panose="020B0604030504040204" pitchFamily="50" charset="-128"/>
                    </a:endParaRPr>
                  </a:p>
                </p:txBody>
              </p:sp>
              <p:cxnSp>
                <p:nvCxnSpPr>
                  <p:cNvPr id="149" name="直線矢印コネクタ 148"/>
                  <p:cNvCxnSpPr/>
                  <p:nvPr/>
                </p:nvCxnSpPr>
                <p:spPr>
                  <a:xfrm flipV="1">
                    <a:off x="11085095" y="1428643"/>
                    <a:ext cx="0" cy="707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7" name="角丸四角形 146"/>
                <p:cNvSpPr/>
                <p:nvPr/>
              </p:nvSpPr>
              <p:spPr>
                <a:xfrm>
                  <a:off x="2210667" y="2162953"/>
                  <a:ext cx="1188001" cy="625639"/>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400" dirty="0">
                      <a:solidFill>
                        <a:schemeClr val="tx1"/>
                      </a:solidFill>
                      <a:latin typeface="メイリオ" panose="020B0604030504040204" pitchFamily="50" charset="-128"/>
                      <a:ea typeface="メイリオ" panose="020B0604030504040204" pitchFamily="50" charset="-128"/>
                    </a:rPr>
                    <a:t>お知らせ</a:t>
                  </a:r>
                  <a:endParaRPr lang="en-US" altLang="ja-JP" sz="400" dirty="0">
                    <a:solidFill>
                      <a:schemeClr val="tx1"/>
                    </a:solidFill>
                    <a:latin typeface="メイリオ" panose="020B0604030504040204" pitchFamily="50" charset="-128"/>
                    <a:ea typeface="メイリオ" panose="020B0604030504040204" pitchFamily="50" charset="-128"/>
                  </a:endParaRPr>
                </a:p>
                <a:p>
                  <a:pPr algn="ctr"/>
                  <a:r>
                    <a:rPr lang="ja-JP" altLang="en-US" sz="400" dirty="0">
                      <a:solidFill>
                        <a:schemeClr val="tx1"/>
                      </a:solidFill>
                      <a:latin typeface="メイリオ" panose="020B0604030504040204" pitchFamily="50" charset="-128"/>
                      <a:ea typeface="メイリオ" panose="020B0604030504040204" pitchFamily="50" charset="-128"/>
                    </a:rPr>
                    <a:t>表示</a:t>
                  </a:r>
                  <a:endParaRPr lang="en-US" altLang="ja-JP" sz="400" dirty="0">
                    <a:solidFill>
                      <a:schemeClr val="tx1"/>
                    </a:solidFill>
                    <a:latin typeface="メイリオ" panose="020B0604030504040204" pitchFamily="50" charset="-128"/>
                    <a:ea typeface="メイリオ" panose="020B0604030504040204" pitchFamily="50" charset="-128"/>
                  </a:endParaRPr>
                </a:p>
              </p:txBody>
            </p:sp>
          </p:grpSp>
        </p:grpSp>
        <p:cxnSp>
          <p:nvCxnSpPr>
            <p:cNvPr id="133" name="直線矢印コネクタ 132"/>
            <p:cNvCxnSpPr/>
            <p:nvPr/>
          </p:nvCxnSpPr>
          <p:spPr>
            <a:xfrm flipV="1">
              <a:off x="1332492" y="2806700"/>
              <a:ext cx="0" cy="20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flipV="1">
              <a:off x="2459617" y="2808859"/>
              <a:ext cx="0" cy="20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flipV="1">
              <a:off x="2799342" y="2806700"/>
              <a:ext cx="0" cy="20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flipV="1">
              <a:off x="3137471" y="2806700"/>
              <a:ext cx="0" cy="20491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矢印コネクタ 136"/>
            <p:cNvCxnSpPr/>
            <p:nvPr/>
          </p:nvCxnSpPr>
          <p:spPr>
            <a:xfrm flipV="1">
              <a:off x="3735187" y="2806700"/>
              <a:ext cx="0" cy="20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8580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p:cNvSpPr>
            <a:spLocks noChangeArrowheads="1"/>
          </p:cNvSpPr>
          <p:nvPr/>
        </p:nvSpPr>
        <p:spPr bwMode="auto">
          <a:xfrm>
            <a:off x="152400" y="196334"/>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24" name="Rectangle 18"/>
          <p:cNvSpPr>
            <a:spLocks noChangeArrowheads="1"/>
          </p:cNvSpPr>
          <p:nvPr/>
        </p:nvSpPr>
        <p:spPr bwMode="auto">
          <a:xfrm>
            <a:off x="26495" y="499029"/>
            <a:ext cx="3193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13" name="Rectangle 15"/>
          <p:cNvSpPr>
            <a:spLocks noChangeArrowheads="1"/>
          </p:cNvSpPr>
          <p:nvPr/>
        </p:nvSpPr>
        <p:spPr bwMode="auto">
          <a:xfrm>
            <a:off x="152400" y="196334"/>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14" name="Rectangle 18"/>
          <p:cNvSpPr>
            <a:spLocks noChangeArrowheads="1"/>
          </p:cNvSpPr>
          <p:nvPr/>
        </p:nvSpPr>
        <p:spPr bwMode="auto">
          <a:xfrm>
            <a:off x="26495" y="499029"/>
            <a:ext cx="3193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63" name="正方形/長方形 62"/>
          <p:cNvSpPr/>
          <p:nvPr/>
        </p:nvSpPr>
        <p:spPr>
          <a:xfrm>
            <a:off x="161512"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大かっこ 22"/>
          <p:cNvSpPr/>
          <p:nvPr/>
        </p:nvSpPr>
        <p:spPr>
          <a:xfrm>
            <a:off x="535653" y="937687"/>
            <a:ext cx="7635375" cy="1214305"/>
          </a:xfrm>
          <a:prstGeom prst="bracketPair">
            <a:avLst>
              <a:gd name="adj" fmla="val 9463"/>
            </a:avLst>
          </a:prstGeom>
          <a:ln>
            <a:noFill/>
          </a:ln>
        </p:spPr>
        <p:style>
          <a:lnRef idx="1">
            <a:schemeClr val="dk1"/>
          </a:lnRef>
          <a:fillRef idx="0">
            <a:schemeClr val="dk1"/>
          </a:fillRef>
          <a:effectRef idx="0">
            <a:schemeClr val="dk1"/>
          </a:effectRef>
          <a:fontRef idx="minor">
            <a:schemeClr val="tx1"/>
          </a:fontRef>
        </p:style>
        <p:txBody>
          <a:bodyPr rtlCol="0" anchor="t"/>
          <a:lstStyle/>
          <a:p>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200" dirty="0"/>
          </a:p>
        </p:txBody>
      </p:sp>
      <p:sp>
        <p:nvSpPr>
          <p:cNvPr id="3" name="正方形/長方形 2"/>
          <p:cNvSpPr/>
          <p:nvPr/>
        </p:nvSpPr>
        <p:spPr>
          <a:xfrm>
            <a:off x="277295" y="415910"/>
            <a:ext cx="7845791" cy="338554"/>
          </a:xfrm>
          <a:prstGeom prst="rect">
            <a:avLst/>
          </a:prstGeom>
        </p:spPr>
        <p:txBody>
          <a:bodyPr wrap="square">
            <a:spAutoFit/>
          </a:bodyPr>
          <a:lstStyle/>
          <a:p>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◆働き方改革 </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（つづき）</a:t>
            </a:r>
            <a:endParaRPr lang="ja-JP" altLang="en-US" sz="1100" dirty="0"/>
          </a:p>
        </p:txBody>
      </p:sp>
      <p:sp>
        <p:nvSpPr>
          <p:cNvPr id="55" name="テキスト ボックス 54">
            <a:extLst>
              <a:ext uri="{FF2B5EF4-FFF2-40B4-BE49-F238E27FC236}">
                <a16:creationId xmlns:a16="http://schemas.microsoft.com/office/drawing/2014/main" id="{BAD25D76-AB34-4DDB-BD0C-56BD77A83575}"/>
              </a:ext>
            </a:extLst>
          </p:cNvPr>
          <p:cNvSpPr txBox="1"/>
          <p:nvPr/>
        </p:nvSpPr>
        <p:spPr>
          <a:xfrm>
            <a:off x="277295" y="4134117"/>
            <a:ext cx="4705138" cy="239988"/>
          </a:xfrm>
          <a:prstGeom prst="rect">
            <a:avLst/>
          </a:prstGeom>
          <a:noFill/>
          <a:ln>
            <a:noFill/>
          </a:ln>
        </p:spPr>
        <p:txBody>
          <a:bodyPr wrap="square" rtlCol="0">
            <a:noAutofit/>
          </a:bodyPr>
          <a:lstStyle/>
          <a:p>
            <a:pPr marL="261938"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勤務時間の柔軟化</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000" b="1" dirty="0">
              <a:latin typeface="メイリオ" panose="020B0604030504040204" pitchFamily="50" charset="-128"/>
              <a:ea typeface="メイリオ" panose="020B0604030504040204" pitchFamily="50" charset="-128"/>
              <a:cs typeface="メイリオ" panose="020B0604030504040204" pitchFamily="50" charset="-128"/>
            </a:endParaRPr>
          </a:p>
          <a:p>
            <a:pPr marL="261938" indent="-261938">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b="1"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a:extLst>
              <a:ext uri="{FF2B5EF4-FFF2-40B4-BE49-F238E27FC236}">
                <a16:creationId xmlns:a16="http://schemas.microsoft.com/office/drawing/2014/main" id="{BAC4C11E-2FEC-4B75-9FA5-6CE3FBF63B8F}"/>
              </a:ext>
            </a:extLst>
          </p:cNvPr>
          <p:cNvSpPr txBox="1"/>
          <p:nvPr/>
        </p:nvSpPr>
        <p:spPr>
          <a:xfrm>
            <a:off x="498130" y="4374105"/>
            <a:ext cx="8091249" cy="332270"/>
          </a:xfrm>
          <a:prstGeom prst="rect">
            <a:avLst/>
          </a:prstGeom>
          <a:noFill/>
          <a:ln>
            <a:noFill/>
          </a:ln>
        </p:spPr>
        <p:txBody>
          <a:bodyPr wrap="square" rtlCol="0">
            <a:noAutofit/>
          </a:bodyPr>
          <a:lstStyle/>
          <a:p>
            <a:pPr marL="88900" indent="-8890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職員のさらなるワーク・ライフ・バランスの実現に向け、フレックスタイム制度を令和</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月より運用し、働き方の選択肢を拡大。</a:t>
            </a:r>
          </a:p>
        </p:txBody>
      </p:sp>
      <p:sp>
        <p:nvSpPr>
          <p:cNvPr id="59" name="テキスト ボックス 58">
            <a:extLst>
              <a:ext uri="{FF2B5EF4-FFF2-40B4-BE49-F238E27FC236}">
                <a16:creationId xmlns:a16="http://schemas.microsoft.com/office/drawing/2014/main" id="{E5E4BB94-DA91-40CE-A5B8-F8447BDB2A75}"/>
              </a:ext>
            </a:extLst>
          </p:cNvPr>
          <p:cNvSpPr txBox="1"/>
          <p:nvPr/>
        </p:nvSpPr>
        <p:spPr>
          <a:xfrm>
            <a:off x="518098" y="5099016"/>
            <a:ext cx="4455121" cy="1342593"/>
          </a:xfrm>
          <a:prstGeom prst="rect">
            <a:avLst/>
          </a:prstGeom>
          <a:noFill/>
          <a:ln>
            <a:noFill/>
          </a:ln>
        </p:spPr>
        <p:txBody>
          <a:bodyPr wrap="square" rtlCol="0">
            <a:noAutofit/>
          </a:bodyPr>
          <a:lstStyle/>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対象職員</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知事部局及び行政委員会事務局の全職員</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（教育庁及び議会事務局を含む）</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手続き</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職員の申告に基づき、所属長が承認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単位時間</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原則</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週（</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週間で</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155</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時間の勤務時間を割り振る）</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コアタイム</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フレキシブルタイム</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a:t>
            </a: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その他</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育児・介護等の要件のある職員は、週休</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日も可能</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2">
            <a:extLst>
              <a:ext uri="{FF2B5EF4-FFF2-40B4-BE49-F238E27FC236}">
                <a16:creationId xmlns:a16="http://schemas.microsoft.com/office/drawing/2014/main" id="{45FB3C39-A123-43E6-9377-91DB09D71F24}"/>
              </a:ext>
            </a:extLst>
          </p:cNvPr>
          <p:cNvSpPr txBox="1">
            <a:spLocks noChangeArrowheads="1"/>
          </p:cNvSpPr>
          <p:nvPr/>
        </p:nvSpPr>
        <p:spPr bwMode="auto">
          <a:xfrm>
            <a:off x="4796806" y="5994608"/>
            <a:ext cx="3954133" cy="449729"/>
          </a:xfrm>
          <a:prstGeom prst="rect">
            <a:avLst/>
          </a:prstGeom>
          <a:noFill/>
          <a:ln w="6350">
            <a:noFill/>
            <a:prstDash val="sysDash"/>
            <a:miter lim="800000"/>
            <a:headEnd/>
            <a:tailEnd/>
          </a:ln>
        </p:spPr>
        <p:txBody>
          <a:bodyPr rot="0" vert="horz" wrap="square" lIns="36000" tIns="36000" rIns="36000" bIns="36000" anchor="t" anchorCtr="0">
            <a:spAutoFit/>
          </a:bodyPr>
          <a:lstStyle/>
          <a:p>
            <a:pPr algn="just"/>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勤務時間は、最短：</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4</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時間</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分（休憩</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45</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分を除く）、最長：</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時間（休憩</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時間を除く）</a:t>
            </a:r>
            <a:endParaRPr lang="en-US" altLang="ja-JP" sz="7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日の勤務時間が</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8</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時間を超える場合は、昼休憩とは別に</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分の休憩を確保</a:t>
            </a:r>
          </a:p>
          <a:p>
            <a:pPr algn="just"/>
            <a:endParaRPr lang="ja-JP" altLang="en-US"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9DD131D7-1409-4930-9209-6380DA3BCA0D}"/>
              </a:ext>
            </a:extLst>
          </p:cNvPr>
          <p:cNvSpPr/>
          <p:nvPr/>
        </p:nvSpPr>
        <p:spPr>
          <a:xfrm>
            <a:off x="596740" y="4957219"/>
            <a:ext cx="8080798" cy="14241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70" name="四角形: 角を丸くする 69">
            <a:extLst>
              <a:ext uri="{FF2B5EF4-FFF2-40B4-BE49-F238E27FC236}">
                <a16:creationId xmlns:a16="http://schemas.microsoft.com/office/drawing/2014/main" id="{C75CEB29-8585-4D0A-857D-8AC41AAE088B}"/>
              </a:ext>
            </a:extLst>
          </p:cNvPr>
          <p:cNvSpPr/>
          <p:nvPr/>
        </p:nvSpPr>
        <p:spPr>
          <a:xfrm>
            <a:off x="568558" y="4869160"/>
            <a:ext cx="1379502" cy="220642"/>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algn="ctr"/>
            <a:r>
              <a:rPr lang="ja-JP" altLang="en-US" sz="1000" b="1" dirty="0">
                <a:solidFill>
                  <a:schemeClr val="tx1"/>
                </a:solidFill>
                <a:latin typeface="メイリオ" panose="020B0604030504040204" pitchFamily="50" charset="-128"/>
                <a:ea typeface="メイリオ" panose="020B0604030504040204" pitchFamily="50" charset="-128"/>
              </a:rPr>
              <a:t>制度概要</a:t>
            </a:r>
          </a:p>
        </p:txBody>
      </p:sp>
      <p:sp>
        <p:nvSpPr>
          <p:cNvPr id="12" name="角丸四角形 11"/>
          <p:cNvSpPr/>
          <p:nvPr/>
        </p:nvSpPr>
        <p:spPr>
          <a:xfrm>
            <a:off x="152402" y="356870"/>
            <a:ext cx="8875095" cy="631249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35</a:t>
            </a:r>
            <a:endParaRPr lang="ja-JP" altLang="en-US" dirty="0">
              <a:solidFill>
                <a:prstClr val="black"/>
              </a:solidFill>
              <a:latin typeface="Calibri"/>
              <a:ea typeface="ＭＳ Ｐゴシック" panose="020B0600070205080204" pitchFamily="50" charset="-128"/>
            </a:endParaRPr>
          </a:p>
        </p:txBody>
      </p:sp>
      <p:sp>
        <p:nvSpPr>
          <p:cNvPr id="34" name="テキスト ボックス 33">
            <a:extLst>
              <a:ext uri="{FF2B5EF4-FFF2-40B4-BE49-F238E27FC236}">
                <a16:creationId xmlns:a16="http://schemas.microsoft.com/office/drawing/2014/main" id="{9EC59BC2-0C16-63F5-4ADE-76BBA06B259C}"/>
              </a:ext>
            </a:extLst>
          </p:cNvPr>
          <p:cNvSpPr txBox="1"/>
          <p:nvPr/>
        </p:nvSpPr>
        <p:spPr>
          <a:xfrm>
            <a:off x="277295" y="899662"/>
            <a:ext cx="4678769" cy="279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子育てしやすい環境づくり</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5" name="テキスト ボックス 34">
            <a:extLst>
              <a:ext uri="{FF2B5EF4-FFF2-40B4-BE49-F238E27FC236}">
                <a16:creationId xmlns:a16="http://schemas.microsoft.com/office/drawing/2014/main" id="{AC199B37-E1D6-76D2-1D77-7FD5F5A6555C}"/>
              </a:ext>
            </a:extLst>
          </p:cNvPr>
          <p:cNvSpPr txBox="1"/>
          <p:nvPr/>
        </p:nvSpPr>
        <p:spPr>
          <a:xfrm>
            <a:off x="480399" y="1225051"/>
            <a:ext cx="8120140" cy="62725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buFont typeface="Arial" panose="020B0604020202020204" pitchFamily="34" charset="0"/>
              <a:buChar cha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職員一人一人がその能力を十分に発揮し業務に意欲的に取り組むとともに、家庭や地域での生活を重視し、子育てや家事等で役割を適切に果たすことにより、仕事と生活の調和（ワーク・ライフ・</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バランス</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）の実現を後押し。</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buFont typeface="Arial" panose="020B0604020202020204" pitchFamily="34" charset="0"/>
              <a:buChar cha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子育て中の職員を支援するとともに、すべての職員が働きやすい職場環境づくりを</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a:t>
            </a:r>
          </a:p>
        </p:txBody>
      </p:sp>
      <p:sp>
        <p:nvSpPr>
          <p:cNvPr id="48" name="テキスト ボックス 47"/>
          <p:cNvSpPr txBox="1"/>
          <p:nvPr/>
        </p:nvSpPr>
        <p:spPr>
          <a:xfrm>
            <a:off x="4281414" y="2382337"/>
            <a:ext cx="4307965" cy="5937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buFont typeface="Arial" panose="020B0604020202020204" pitchFamily="34" charset="0"/>
              <a:buChar cha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職員の妊娠・出産・育児等と仕事の両立支援に向けて、「職員のための子育て支援サイト」をより見やすく、より分かりやすくリニューアル。</a:t>
            </a:r>
          </a:p>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49" name="テキスト ボックス 48"/>
          <p:cNvSpPr txBox="1"/>
          <p:nvPr/>
        </p:nvSpPr>
        <p:spPr>
          <a:xfrm>
            <a:off x="4167658" y="2993330"/>
            <a:ext cx="4378984" cy="885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リニューアル概要</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300"/>
              </a:lnSpc>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88900">
              <a:buFont typeface="Arial" panose="020B0604020202020204" pitchFamily="34" charset="0"/>
              <a:buChar cha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ライフステージ別に取得可能な制度を一覧化</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88900">
              <a:buFont typeface="Arial" panose="020B0604020202020204" pitchFamily="34" charset="0"/>
              <a:buChar cha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妊娠、出産を申し出た職員（配偶者の妊娠・出産を含む）に対し、所属がすべきことをまとめたページを作成　等</a:t>
            </a:r>
          </a:p>
        </p:txBody>
      </p:sp>
      <p:sp>
        <p:nvSpPr>
          <p:cNvPr id="54" name="正方形/長方形 53"/>
          <p:cNvSpPr/>
          <p:nvPr/>
        </p:nvSpPr>
        <p:spPr>
          <a:xfrm>
            <a:off x="604025" y="1989157"/>
            <a:ext cx="3352815" cy="18246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1" name="正方形/長方形 60"/>
          <p:cNvSpPr/>
          <p:nvPr/>
        </p:nvSpPr>
        <p:spPr>
          <a:xfrm>
            <a:off x="4083516" y="1989156"/>
            <a:ext cx="4534820" cy="18062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37" name="図 36"/>
          <p:cNvPicPr>
            <a:picLocks noChangeAspect="1"/>
          </p:cNvPicPr>
          <p:nvPr/>
        </p:nvPicPr>
        <p:blipFill>
          <a:blip r:embed="rId2"/>
          <a:stretch>
            <a:fillRect/>
          </a:stretch>
        </p:blipFill>
        <p:spPr>
          <a:xfrm>
            <a:off x="1075246" y="2959882"/>
            <a:ext cx="2461641" cy="824115"/>
          </a:xfrm>
          <a:prstGeom prst="rect">
            <a:avLst/>
          </a:prstGeom>
        </p:spPr>
      </p:pic>
      <p:sp>
        <p:nvSpPr>
          <p:cNvPr id="52" name="テキスト ボックス 51">
            <a:extLst>
              <a:ext uri="{FF2B5EF4-FFF2-40B4-BE49-F238E27FC236}">
                <a16:creationId xmlns:a16="http://schemas.microsoft.com/office/drawing/2014/main" id="{5A1980A3-D5B4-571E-E061-860F2ADF5F69}"/>
              </a:ext>
            </a:extLst>
          </p:cNvPr>
          <p:cNvSpPr txBox="1"/>
          <p:nvPr/>
        </p:nvSpPr>
        <p:spPr>
          <a:xfrm>
            <a:off x="596740" y="2092116"/>
            <a:ext cx="1818080" cy="31620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t">
            <a:noAutofit/>
          </a:bodyPr>
          <a:lstStyle/>
          <a:p>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♦イクボス運動の展開</a:t>
            </a: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C9CD0BEE-E96A-40A8-89A5-07C9327A6C27}"/>
              </a:ext>
            </a:extLst>
          </p:cNvPr>
          <p:cNvSpPr txBox="1"/>
          <p:nvPr/>
        </p:nvSpPr>
        <p:spPr>
          <a:xfrm>
            <a:off x="4149648" y="2090135"/>
            <a:ext cx="3614255" cy="220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t">
            <a:noAutofit/>
          </a:bodyPr>
          <a:lstStyle/>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♦「子育て支援サイト」をリニューアル</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p:cNvSpPr txBox="1"/>
          <p:nvPr/>
        </p:nvSpPr>
        <p:spPr>
          <a:xfrm>
            <a:off x="739740" y="2436201"/>
            <a:ext cx="3265994" cy="4977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ワーク・ライフ・バランスの実現をめざし、上司が「イクボス」となり職員の育児参加などへの支援や自らも実践する取組みを推進。</a:t>
            </a:r>
          </a:p>
          <a:p>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6" name="直線コネクタ 35"/>
          <p:cNvCxnSpPr/>
          <p:nvPr/>
        </p:nvCxnSpPr>
        <p:spPr bwMode="blackWhite">
          <a:xfrm>
            <a:off x="773750" y="2286000"/>
            <a:ext cx="1476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bwMode="blackWhite">
          <a:xfrm>
            <a:off x="4346975" y="2286000"/>
            <a:ext cx="2700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グループ化 74"/>
          <p:cNvGrpSpPr/>
          <p:nvPr/>
        </p:nvGrpSpPr>
        <p:grpSpPr>
          <a:xfrm>
            <a:off x="4796806" y="5208779"/>
            <a:ext cx="3698440" cy="693914"/>
            <a:chOff x="1065497" y="1096843"/>
            <a:chExt cx="7276015" cy="1365158"/>
          </a:xfrm>
        </p:grpSpPr>
        <p:sp>
          <p:nvSpPr>
            <p:cNvPr id="76" name="テキスト ボックス 75"/>
            <p:cNvSpPr txBox="1"/>
            <p:nvPr/>
          </p:nvSpPr>
          <p:spPr>
            <a:xfrm>
              <a:off x="1065497" y="1096843"/>
              <a:ext cx="1979999" cy="184667"/>
            </a:xfrm>
            <a:prstGeom prst="rect">
              <a:avLst/>
            </a:prstGeom>
            <a:noFill/>
          </p:spPr>
          <p:txBody>
            <a:bodyPr wrap="square" rtlCol="0">
              <a:spAutoFit/>
            </a:bodyPr>
            <a:lstStyle/>
            <a:p>
              <a:pPr algn="ctr"/>
              <a:r>
                <a:rPr kumimoji="1" lang="en-US" altLang="ja-JP" sz="600" dirty="0">
                  <a:latin typeface="Meiryo UI" panose="020B0604030504040204" pitchFamily="50" charset="-128"/>
                  <a:ea typeface="Meiryo UI" panose="020B0604030504040204" pitchFamily="50" charset="-128"/>
                </a:rPr>
                <a:t>AM</a:t>
              </a:r>
              <a:r>
                <a:rPr lang="en-US" altLang="ja-JP" sz="600" dirty="0">
                  <a:latin typeface="Meiryo UI" panose="020B0604030504040204" pitchFamily="50" charset="-128"/>
                  <a:ea typeface="Meiryo UI" panose="020B0604030504040204" pitchFamily="50" charset="-128"/>
                </a:rPr>
                <a:t>7</a:t>
              </a:r>
              <a:r>
                <a:rPr kumimoji="1" lang="ja-JP" altLang="en-US" sz="600" dirty="0">
                  <a:latin typeface="Meiryo UI" panose="020B0604030504040204" pitchFamily="50" charset="-128"/>
                  <a:ea typeface="Meiryo UI" panose="020B0604030504040204" pitchFamily="50" charset="-128"/>
                </a:rPr>
                <a:t>時～</a:t>
              </a:r>
              <a:r>
                <a:rPr kumimoji="1" lang="en-US" altLang="ja-JP" sz="600" dirty="0">
                  <a:latin typeface="Meiryo UI" panose="020B0604030504040204" pitchFamily="50" charset="-128"/>
                  <a:ea typeface="Meiryo UI" panose="020B0604030504040204" pitchFamily="50" charset="-128"/>
                </a:rPr>
                <a:t>10</a:t>
              </a:r>
              <a:r>
                <a:rPr kumimoji="1" lang="ja-JP" altLang="en-US" sz="600" dirty="0">
                  <a:latin typeface="Meiryo UI" panose="020B0604030504040204" pitchFamily="50" charset="-128"/>
                  <a:ea typeface="Meiryo UI" panose="020B0604030504040204" pitchFamily="50" charset="-128"/>
                </a:rPr>
                <a:t>時</a:t>
              </a:r>
            </a:p>
          </p:txBody>
        </p:sp>
        <p:sp>
          <p:nvSpPr>
            <p:cNvPr id="77" name="テキスト ボックス 76"/>
            <p:cNvSpPr txBox="1"/>
            <p:nvPr/>
          </p:nvSpPr>
          <p:spPr>
            <a:xfrm>
              <a:off x="3064050" y="1101984"/>
              <a:ext cx="2368941" cy="184667"/>
            </a:xfrm>
            <a:prstGeom prst="rect">
              <a:avLst/>
            </a:prstGeom>
            <a:noFill/>
          </p:spPr>
          <p:txBody>
            <a:bodyPr wrap="square" rtlCol="0">
              <a:spAutoFit/>
            </a:bodyPr>
            <a:lstStyle/>
            <a:p>
              <a:pPr algn="ctr"/>
              <a:r>
                <a:rPr kumimoji="1" lang="en-US" altLang="ja-JP" sz="600" dirty="0">
                  <a:latin typeface="Meiryo UI" panose="020B0604030504040204" pitchFamily="50" charset="-128"/>
                  <a:ea typeface="Meiryo UI" panose="020B0604030504040204" pitchFamily="50" charset="-128"/>
                </a:rPr>
                <a:t>AM10</a:t>
              </a:r>
              <a:r>
                <a:rPr kumimoji="1" lang="ja-JP" altLang="en-US" sz="600" dirty="0">
                  <a:latin typeface="Meiryo UI" panose="020B0604030504040204" pitchFamily="50" charset="-128"/>
                  <a:ea typeface="Meiryo UI" panose="020B0604030504040204" pitchFamily="50" charset="-128"/>
                </a:rPr>
                <a:t>時～</a:t>
              </a:r>
              <a:r>
                <a:rPr kumimoji="1" lang="en-US" altLang="ja-JP" sz="600" dirty="0">
                  <a:latin typeface="Meiryo UI" panose="020B0604030504040204" pitchFamily="50" charset="-128"/>
                  <a:ea typeface="Meiryo UI" panose="020B0604030504040204" pitchFamily="50" charset="-128"/>
                </a:rPr>
                <a:t>PM</a:t>
              </a:r>
              <a:r>
                <a:rPr lang="en-US" altLang="ja-JP" sz="600" dirty="0">
                  <a:latin typeface="Meiryo UI" panose="020B0604030504040204" pitchFamily="50" charset="-128"/>
                  <a:ea typeface="Meiryo UI" panose="020B0604030504040204" pitchFamily="50" charset="-128"/>
                </a:rPr>
                <a:t>3</a:t>
              </a:r>
              <a:r>
                <a:rPr kumimoji="1" lang="ja-JP" altLang="en-US" sz="600" dirty="0">
                  <a:latin typeface="Meiryo UI" panose="020B0604030504040204" pitchFamily="50" charset="-128"/>
                  <a:ea typeface="Meiryo UI" panose="020B0604030504040204" pitchFamily="50" charset="-128"/>
                </a:rPr>
                <a:t>時</a:t>
              </a:r>
            </a:p>
          </p:txBody>
        </p:sp>
        <p:sp>
          <p:nvSpPr>
            <p:cNvPr id="78" name="テキスト ボックス 77"/>
            <p:cNvSpPr txBox="1"/>
            <p:nvPr/>
          </p:nvSpPr>
          <p:spPr>
            <a:xfrm>
              <a:off x="5461513" y="1098755"/>
              <a:ext cx="2879999" cy="184667"/>
            </a:xfrm>
            <a:prstGeom prst="rect">
              <a:avLst/>
            </a:prstGeom>
            <a:noFill/>
          </p:spPr>
          <p:txBody>
            <a:bodyPr wrap="square" rtlCol="0">
              <a:spAutoFit/>
            </a:bodyPr>
            <a:lstStyle/>
            <a:p>
              <a:pPr algn="ctr"/>
              <a:r>
                <a:rPr lang="en-US" altLang="ja-JP" sz="600" dirty="0">
                  <a:latin typeface="Meiryo UI" panose="020B0604030504040204" pitchFamily="50" charset="-128"/>
                  <a:ea typeface="Meiryo UI" panose="020B0604030504040204" pitchFamily="50" charset="-128"/>
                </a:rPr>
                <a:t>PM3</a:t>
              </a:r>
              <a:r>
                <a:rPr kumimoji="1" lang="ja-JP" altLang="en-US" sz="600" dirty="0">
                  <a:latin typeface="Meiryo UI" panose="020B0604030504040204" pitchFamily="50" charset="-128"/>
                  <a:ea typeface="Meiryo UI" panose="020B0604030504040204" pitchFamily="50" charset="-128"/>
                </a:rPr>
                <a:t>時～</a:t>
              </a:r>
              <a:r>
                <a:rPr lang="en-US" altLang="ja-JP" sz="600" dirty="0">
                  <a:latin typeface="Meiryo UI" panose="020B0604030504040204" pitchFamily="50" charset="-128"/>
                  <a:ea typeface="Meiryo UI" panose="020B0604030504040204" pitchFamily="50" charset="-128"/>
                </a:rPr>
                <a:t>10</a:t>
              </a:r>
              <a:r>
                <a:rPr kumimoji="1" lang="ja-JP" altLang="en-US" sz="600" dirty="0">
                  <a:latin typeface="Meiryo UI" panose="020B0604030504040204" pitchFamily="50" charset="-128"/>
                  <a:ea typeface="Meiryo UI" panose="020B0604030504040204" pitchFamily="50" charset="-128"/>
                </a:rPr>
                <a:t>時</a:t>
              </a:r>
            </a:p>
          </p:txBody>
        </p:sp>
        <p:sp>
          <p:nvSpPr>
            <p:cNvPr id="79" name="テキスト ボックス 78"/>
            <p:cNvSpPr txBox="1"/>
            <p:nvPr/>
          </p:nvSpPr>
          <p:spPr>
            <a:xfrm>
              <a:off x="1069512" y="1436440"/>
              <a:ext cx="1968894" cy="283296"/>
            </a:xfrm>
            <a:prstGeom prst="rect">
              <a:avLst/>
            </a:prstGeom>
            <a:solidFill>
              <a:schemeClr val="accent5">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フレキシブルタイム</a:t>
              </a:r>
              <a:endParaRPr kumimoji="1" lang="ja-JP" altLang="en-US" sz="600" dirty="0">
                <a:latin typeface="Meiryo UI" panose="020B0604030504040204" pitchFamily="50" charset="-128"/>
                <a:ea typeface="Meiryo UI" panose="020B0604030504040204" pitchFamily="50" charset="-128"/>
              </a:endParaRPr>
            </a:p>
          </p:txBody>
        </p:sp>
        <p:sp>
          <p:nvSpPr>
            <p:cNvPr id="80" name="テキスト ボックス 79"/>
            <p:cNvSpPr txBox="1"/>
            <p:nvPr/>
          </p:nvSpPr>
          <p:spPr>
            <a:xfrm>
              <a:off x="4532991" y="1436440"/>
              <a:ext cx="900000" cy="283296"/>
            </a:xfrm>
            <a:prstGeom prst="rect">
              <a:avLst/>
            </a:prstGeom>
            <a:solidFill>
              <a:schemeClr val="accent5">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コアタイム</a:t>
              </a:r>
              <a:endParaRPr kumimoji="1" lang="ja-JP" altLang="en-US" sz="600" dirty="0">
                <a:latin typeface="Meiryo UI" panose="020B0604030504040204" pitchFamily="50" charset="-128"/>
                <a:ea typeface="Meiryo UI" panose="020B0604030504040204" pitchFamily="50" charset="-128"/>
              </a:endParaRPr>
            </a:p>
          </p:txBody>
        </p:sp>
        <p:sp>
          <p:nvSpPr>
            <p:cNvPr id="81" name="テキスト ボックス 80"/>
            <p:cNvSpPr txBox="1"/>
            <p:nvPr/>
          </p:nvSpPr>
          <p:spPr>
            <a:xfrm>
              <a:off x="3064050" y="1436440"/>
              <a:ext cx="900000" cy="283296"/>
            </a:xfrm>
            <a:prstGeom prst="rect">
              <a:avLst/>
            </a:prstGeom>
            <a:solidFill>
              <a:schemeClr val="accent5">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コアタイム</a:t>
              </a:r>
              <a:endParaRPr kumimoji="1" lang="ja-JP" altLang="en-US" sz="600" dirty="0">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5457358" y="1436438"/>
              <a:ext cx="2879999" cy="283296"/>
            </a:xfrm>
            <a:prstGeom prst="rect">
              <a:avLst/>
            </a:prstGeom>
            <a:solidFill>
              <a:schemeClr val="accent5">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フレキシブルタイム</a:t>
              </a:r>
              <a:endParaRPr kumimoji="1" lang="ja-JP" altLang="en-US" sz="6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3981931" y="1436440"/>
              <a:ext cx="532504" cy="283296"/>
            </a:xfrm>
            <a:prstGeom prst="rect">
              <a:avLst/>
            </a:prstGeom>
            <a:solidFill>
              <a:schemeClr val="accent4">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休憩</a:t>
              </a:r>
              <a:endParaRPr kumimoji="1" lang="ja-JP" altLang="en-US" sz="600" dirty="0">
                <a:latin typeface="Meiryo UI" panose="020B0604030504040204" pitchFamily="50" charset="-128"/>
                <a:ea typeface="Meiryo UI" panose="020B0604030504040204" pitchFamily="50" charset="-128"/>
              </a:endParaRPr>
            </a:p>
          </p:txBody>
        </p:sp>
        <p:cxnSp>
          <p:nvCxnSpPr>
            <p:cNvPr id="84" name="直線矢印コネクタ 83"/>
            <p:cNvCxnSpPr/>
            <p:nvPr/>
          </p:nvCxnSpPr>
          <p:spPr>
            <a:xfrm>
              <a:off x="1069512" y="1865581"/>
              <a:ext cx="1980000"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3049512" y="1865581"/>
              <a:ext cx="2383478"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a:off x="5457358" y="1865581"/>
              <a:ext cx="2884154"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1252463" y="1977603"/>
              <a:ext cx="1606065" cy="484398"/>
            </a:xfrm>
            <a:prstGeom prst="rect">
              <a:avLst/>
            </a:prstGeom>
            <a:noFill/>
          </p:spPr>
          <p:txBody>
            <a:bodyPr wrap="square" rtlCol="0">
              <a:spAutoFit/>
            </a:bodyPr>
            <a:lstStyle/>
            <a:p>
              <a:pPr algn="ctr"/>
              <a:r>
                <a:rPr lang="ja-JP" altLang="en-US" sz="500" dirty="0">
                  <a:latin typeface="Meiryo UI" panose="020B0604030504040204" pitchFamily="50" charset="-128"/>
                  <a:ea typeface="Meiryo UI" panose="020B0604030504040204" pitchFamily="50" charset="-128"/>
                </a:rPr>
                <a:t>始業時刻を設定できる</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時間帯</a:t>
              </a:r>
              <a:endParaRPr kumimoji="1" lang="ja-JP" altLang="en-US" sz="500"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3188322" y="1977603"/>
              <a:ext cx="2105853" cy="333024"/>
            </a:xfrm>
            <a:prstGeom prst="rect">
              <a:avLst/>
            </a:prstGeom>
            <a:noFill/>
          </p:spPr>
          <p:txBody>
            <a:bodyPr wrap="square" rtlCol="0">
              <a:spAutoFit/>
            </a:bodyPr>
            <a:lstStyle/>
            <a:p>
              <a:pPr algn="ctr"/>
              <a:r>
                <a:rPr lang="ja-JP" altLang="en-US" sz="500" dirty="0">
                  <a:latin typeface="Meiryo UI" panose="020B0604030504040204" pitchFamily="50" charset="-128"/>
                  <a:ea typeface="Meiryo UI" panose="020B0604030504040204" pitchFamily="50" charset="-128"/>
                </a:rPr>
                <a:t>全ての職員に共通する勤務時間帯</a:t>
              </a:r>
              <a:endParaRPr lang="en-US" altLang="ja-JP" sz="500" dirty="0">
                <a:latin typeface="Meiryo UI" panose="020B0604030504040204" pitchFamily="50" charset="-128"/>
                <a:ea typeface="Meiryo UI" panose="020B0604030504040204" pitchFamily="50" charset="-128"/>
              </a:endParaRPr>
            </a:p>
          </p:txBody>
        </p:sp>
        <p:sp>
          <p:nvSpPr>
            <p:cNvPr id="89" name="テキスト ボックス 88"/>
            <p:cNvSpPr txBox="1"/>
            <p:nvPr/>
          </p:nvSpPr>
          <p:spPr>
            <a:xfrm>
              <a:off x="5457358" y="1977601"/>
              <a:ext cx="2879999" cy="333024"/>
            </a:xfrm>
            <a:prstGeom prst="rect">
              <a:avLst/>
            </a:prstGeom>
            <a:noFill/>
          </p:spPr>
          <p:txBody>
            <a:bodyPr wrap="square" rtlCol="0">
              <a:spAutoFit/>
            </a:bodyPr>
            <a:lstStyle/>
            <a:p>
              <a:pPr algn="ctr"/>
              <a:r>
                <a:rPr lang="ja-JP" altLang="en-US" sz="500" dirty="0">
                  <a:latin typeface="Meiryo UI" panose="020B0604030504040204" pitchFamily="50" charset="-128"/>
                  <a:ea typeface="Meiryo UI" panose="020B0604030504040204" pitchFamily="50" charset="-128"/>
                </a:rPr>
                <a:t>終業時刻を設定できる時間帯</a:t>
              </a:r>
              <a:endParaRPr lang="en-US" altLang="ja-JP" sz="5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987292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330635" y="478436"/>
            <a:ext cx="8740263" cy="618759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働き方改革（つづき）　　</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indent="-261938">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8EA99D18-26E6-7627-4C43-32BB97679058}"/>
              </a:ext>
            </a:extLst>
          </p:cNvPr>
          <p:cNvSpPr txBox="1"/>
          <p:nvPr/>
        </p:nvSpPr>
        <p:spPr>
          <a:xfrm>
            <a:off x="785358" y="1927013"/>
            <a:ext cx="7616281" cy="1285665"/>
          </a:xfrm>
          <a:prstGeom prst="rect">
            <a:avLst/>
          </a:prstGeom>
          <a:noFill/>
          <a:ln w="19050">
            <a:solidFill>
              <a:schemeClr val="dk1"/>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229078" y="7663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a:xfrm>
            <a:off x="1184308" y="2484109"/>
            <a:ext cx="5605261"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827152" y="1219644"/>
            <a:ext cx="8100900" cy="468003"/>
          </a:xfrm>
          <a:prstGeom prst="rect">
            <a:avLst/>
          </a:prstGeom>
          <a:noFill/>
          <a:ln>
            <a:noFill/>
          </a:ln>
        </p:spPr>
        <p:txBody>
          <a:bodyPr wrap="square" rtlCol="0">
            <a:noAutofit/>
          </a:bodyPr>
          <a:lstStyle/>
          <a:p>
            <a:pPr marL="88900" indent="-8890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どこからでも庁内ネットワークにアクセスできるよう、軽量かつ通信回線付き端末機の導入など</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新た</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な</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環境を整備し、職員が必要なときに場所にとらわれずに働くことができる職場環境を実現。</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大かっこ 3"/>
          <p:cNvSpPr/>
          <p:nvPr/>
        </p:nvSpPr>
        <p:spPr>
          <a:xfrm>
            <a:off x="1123545" y="4993194"/>
            <a:ext cx="7371538" cy="814245"/>
          </a:xfrm>
          <a:prstGeom prst="bracketPair">
            <a:avLst>
              <a:gd name="adj" fmla="val 12425"/>
            </a:avLst>
          </a:prstGeom>
          <a:ln>
            <a:noFill/>
          </a:ln>
        </p:spPr>
        <p:style>
          <a:lnRef idx="1">
            <a:schemeClr val="dk1"/>
          </a:lnRef>
          <a:fillRef idx="0">
            <a:schemeClr val="dk1"/>
          </a:fillRef>
          <a:effectRef idx="0">
            <a:schemeClr val="dk1"/>
          </a:effectRef>
          <a:fontRef idx="minor">
            <a:schemeClr val="tx1"/>
          </a:fontRef>
        </p:style>
        <p:txBody>
          <a:bodyPr rtlCol="0" anchor="ctr"/>
          <a:lstStyle/>
          <a:p>
            <a:endParaRPr lang="ja-JP" altLang="en-US" sz="1200" dirty="0"/>
          </a:p>
        </p:txBody>
      </p:sp>
      <p:sp>
        <p:nvSpPr>
          <p:cNvPr id="5" name="テキスト ボックス 4">
            <a:extLst>
              <a:ext uri="{FF2B5EF4-FFF2-40B4-BE49-F238E27FC236}">
                <a16:creationId xmlns:a16="http://schemas.microsoft.com/office/drawing/2014/main" id="{692F6A5E-4073-48EB-9376-14B1AC0D11A9}"/>
              </a:ext>
            </a:extLst>
          </p:cNvPr>
          <p:cNvSpPr txBox="1"/>
          <p:nvPr/>
        </p:nvSpPr>
        <p:spPr>
          <a:xfrm>
            <a:off x="573806" y="926802"/>
            <a:ext cx="6973800" cy="3101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働く場所にとらわれない職場環境の実現</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5" name="四角形: 角を丸くする 14">
            <a:extLst>
              <a:ext uri="{FF2B5EF4-FFF2-40B4-BE49-F238E27FC236}">
                <a16:creationId xmlns:a16="http://schemas.microsoft.com/office/drawing/2014/main" id="{9D8CC46F-DCE1-C5B3-8D1D-7A1BDCE9E641}"/>
              </a:ext>
            </a:extLst>
          </p:cNvPr>
          <p:cNvSpPr/>
          <p:nvPr/>
        </p:nvSpPr>
        <p:spPr>
          <a:xfrm>
            <a:off x="764208" y="1808820"/>
            <a:ext cx="1174572" cy="231838"/>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1200" b="1" dirty="0">
                <a:solidFill>
                  <a:schemeClr val="tx1"/>
                </a:solidFill>
                <a:latin typeface="メイリオ" panose="020B0604030504040204" pitchFamily="50" charset="-128"/>
                <a:ea typeface="メイリオ" panose="020B0604030504040204" pitchFamily="50" charset="-128"/>
              </a:rPr>
              <a:t>整備概要</a:t>
            </a:r>
          </a:p>
        </p:txBody>
      </p:sp>
      <p:pic>
        <p:nvPicPr>
          <p:cNvPr id="19" name="図 18">
            <a:extLst>
              <a:ext uri="{FF2B5EF4-FFF2-40B4-BE49-F238E27FC236}">
                <a16:creationId xmlns:a16="http://schemas.microsoft.com/office/drawing/2014/main" id="{1A0754E3-6B42-7ABF-F945-73670C65B0FF}"/>
              </a:ext>
            </a:extLst>
          </p:cNvPr>
          <p:cNvPicPr>
            <a:picLocks noChangeAspect="1"/>
          </p:cNvPicPr>
          <p:nvPr/>
        </p:nvPicPr>
        <p:blipFill>
          <a:blip r:embed="rId2"/>
          <a:stretch>
            <a:fillRect/>
          </a:stretch>
        </p:blipFill>
        <p:spPr>
          <a:xfrm>
            <a:off x="4526995" y="5426540"/>
            <a:ext cx="4449493" cy="1062225"/>
          </a:xfrm>
          <a:prstGeom prst="rect">
            <a:avLst/>
          </a:prstGeom>
        </p:spPr>
      </p:pic>
      <p:pic>
        <p:nvPicPr>
          <p:cNvPr id="21" name="図 20">
            <a:extLst>
              <a:ext uri="{FF2B5EF4-FFF2-40B4-BE49-F238E27FC236}">
                <a16:creationId xmlns:a16="http://schemas.microsoft.com/office/drawing/2014/main" id="{E7801651-C96E-8F75-049F-A2818F2E98D9}"/>
              </a:ext>
            </a:extLst>
          </p:cNvPr>
          <p:cNvPicPr>
            <a:picLocks noChangeAspect="1"/>
          </p:cNvPicPr>
          <p:nvPr/>
        </p:nvPicPr>
        <p:blipFill>
          <a:blip r:embed="rId3"/>
          <a:stretch>
            <a:fillRect/>
          </a:stretch>
        </p:blipFill>
        <p:spPr>
          <a:xfrm>
            <a:off x="585732" y="3419279"/>
            <a:ext cx="3786203" cy="3085461"/>
          </a:xfrm>
          <a:prstGeom prst="rect">
            <a:avLst/>
          </a:prstGeom>
        </p:spPr>
      </p:pic>
      <p:sp>
        <p:nvSpPr>
          <p:cNvPr id="27" name="角丸四角形 36">
            <a:extLst>
              <a:ext uri="{FF2B5EF4-FFF2-40B4-BE49-F238E27FC236}">
                <a16:creationId xmlns:a16="http://schemas.microsoft.com/office/drawing/2014/main" id="{75FC93C2-9711-D7BA-9633-E586A1916A03}"/>
              </a:ext>
            </a:extLst>
          </p:cNvPr>
          <p:cNvSpPr/>
          <p:nvPr/>
        </p:nvSpPr>
        <p:spPr>
          <a:xfrm>
            <a:off x="4550016" y="3338991"/>
            <a:ext cx="4315586" cy="16542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5" name="正方形/長方形 64"/>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36</a:t>
            </a:r>
            <a:endParaRPr lang="ja-JP" altLang="en-US" dirty="0">
              <a:solidFill>
                <a:prstClr val="black"/>
              </a:solidFill>
              <a:latin typeface="Calibri"/>
              <a:ea typeface="ＭＳ Ｐゴシック" panose="020B0600070205080204" pitchFamily="50" charset="-128"/>
            </a:endParaRPr>
          </a:p>
        </p:txBody>
      </p:sp>
      <p:sp>
        <p:nvSpPr>
          <p:cNvPr id="67" name="テキスト ボックス 66">
            <a:extLst>
              <a:ext uri="{FF2B5EF4-FFF2-40B4-BE49-F238E27FC236}">
                <a16:creationId xmlns:a16="http://schemas.microsoft.com/office/drawing/2014/main" id="{AFD98C67-DD69-A539-F4B1-231C942FCCD9}"/>
              </a:ext>
            </a:extLst>
          </p:cNvPr>
          <p:cNvSpPr txBox="1"/>
          <p:nvPr/>
        </p:nvSpPr>
        <p:spPr>
          <a:xfrm>
            <a:off x="4462020" y="5173677"/>
            <a:ext cx="1477384" cy="2477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&lt;Web</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会議環境</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&gt;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a:extLst>
              <a:ext uri="{FF2B5EF4-FFF2-40B4-BE49-F238E27FC236}">
                <a16:creationId xmlns:a16="http://schemas.microsoft.com/office/drawing/2014/main" id="{27B80983-C066-076F-D6C2-0C1C33828E52}"/>
              </a:ext>
            </a:extLst>
          </p:cNvPr>
          <p:cNvSpPr txBox="1"/>
          <p:nvPr/>
        </p:nvSpPr>
        <p:spPr>
          <a:xfrm>
            <a:off x="4462020" y="3383997"/>
            <a:ext cx="1421250" cy="2298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テレワーク環境</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&gt;</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2" name="グループ化 141"/>
          <p:cNvGrpSpPr/>
          <p:nvPr/>
        </p:nvGrpSpPr>
        <p:grpSpPr>
          <a:xfrm>
            <a:off x="4707017" y="3592062"/>
            <a:ext cx="2922999" cy="1682145"/>
            <a:chOff x="-13334" y="-102869"/>
            <a:chExt cx="2735879" cy="1499234"/>
          </a:xfrm>
        </p:grpSpPr>
        <p:grpSp>
          <p:nvGrpSpPr>
            <p:cNvPr id="144" name="グループ化 143"/>
            <p:cNvGrpSpPr/>
            <p:nvPr/>
          </p:nvGrpSpPr>
          <p:grpSpPr>
            <a:xfrm>
              <a:off x="-13334" y="230306"/>
              <a:ext cx="2528465" cy="1166059"/>
              <a:chOff x="-13335" y="77906"/>
              <a:chExt cx="2528570" cy="1166059"/>
            </a:xfrm>
          </p:grpSpPr>
          <p:grpSp>
            <p:nvGrpSpPr>
              <p:cNvPr id="165" name="Group 364"/>
              <p:cNvGrpSpPr>
                <a:grpSpLocks/>
              </p:cNvGrpSpPr>
              <p:nvPr/>
            </p:nvGrpSpPr>
            <p:grpSpPr bwMode="auto">
              <a:xfrm>
                <a:off x="-13335" y="102235"/>
                <a:ext cx="2528570" cy="1141730"/>
                <a:chOff x="1250" y="8221"/>
                <a:chExt cx="3982" cy="1798"/>
              </a:xfrm>
            </p:grpSpPr>
            <p:grpSp>
              <p:nvGrpSpPr>
                <p:cNvPr id="168" name="グループ化 167"/>
                <p:cNvGrpSpPr>
                  <a:grpSpLocks/>
                </p:cNvGrpSpPr>
                <p:nvPr/>
              </p:nvGrpSpPr>
              <p:grpSpPr bwMode="auto">
                <a:xfrm>
                  <a:off x="1466" y="8221"/>
                  <a:ext cx="788" cy="810"/>
                  <a:chOff x="210864" y="216395"/>
                  <a:chExt cx="765175" cy="831850"/>
                </a:xfrm>
              </p:grpSpPr>
              <p:sp>
                <p:nvSpPr>
                  <p:cNvPr id="185" name="Freeform 141"/>
                  <p:cNvSpPr>
                    <a:spLocks/>
                  </p:cNvSpPr>
                  <p:nvPr/>
                </p:nvSpPr>
                <p:spPr bwMode="auto">
                  <a:xfrm>
                    <a:off x="361676" y="628074"/>
                    <a:ext cx="66675" cy="26989"/>
                  </a:xfrm>
                  <a:custGeom>
                    <a:avLst/>
                    <a:gdLst>
                      <a:gd name="T0" fmla="*/ 3054 w 262"/>
                      <a:gd name="T1" fmla="*/ 12716 h 104"/>
                      <a:gd name="T2" fmla="*/ 3054 w 262"/>
                      <a:gd name="T3" fmla="*/ 23874 h 104"/>
                      <a:gd name="T4" fmla="*/ 8398 w 262"/>
                      <a:gd name="T5" fmla="*/ 26210 h 104"/>
                      <a:gd name="T6" fmla="*/ 13742 w 262"/>
                      <a:gd name="T7" fmla="*/ 23874 h 104"/>
                      <a:gd name="T8" fmla="*/ 33338 w 262"/>
                      <a:gd name="T9" fmla="*/ 15570 h 104"/>
                      <a:gd name="T10" fmla="*/ 52933 w 262"/>
                      <a:gd name="T11" fmla="*/ 23874 h 104"/>
                      <a:gd name="T12" fmla="*/ 63621 w 262"/>
                      <a:gd name="T13" fmla="*/ 23874 h 104"/>
                      <a:gd name="T14" fmla="*/ 63621 w 262"/>
                      <a:gd name="T15" fmla="*/ 12716 h 104"/>
                      <a:gd name="T16" fmla="*/ 33338 w 262"/>
                      <a:gd name="T17" fmla="*/ 0 h 104"/>
                      <a:gd name="T18" fmla="*/ 3054 w 262"/>
                      <a:gd name="T19" fmla="*/ 12716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 h="104">
                        <a:moveTo>
                          <a:pt x="12" y="49"/>
                        </a:moveTo>
                        <a:cubicBezTo>
                          <a:pt x="0" y="61"/>
                          <a:pt x="0" y="80"/>
                          <a:pt x="12" y="92"/>
                        </a:cubicBezTo>
                        <a:cubicBezTo>
                          <a:pt x="18" y="98"/>
                          <a:pt x="25" y="101"/>
                          <a:pt x="33" y="101"/>
                        </a:cubicBezTo>
                        <a:cubicBezTo>
                          <a:pt x="41" y="101"/>
                          <a:pt x="48" y="98"/>
                          <a:pt x="54" y="92"/>
                        </a:cubicBezTo>
                        <a:cubicBezTo>
                          <a:pt x="75" y="71"/>
                          <a:pt x="102" y="60"/>
                          <a:pt x="131" y="60"/>
                        </a:cubicBezTo>
                        <a:cubicBezTo>
                          <a:pt x="160" y="60"/>
                          <a:pt x="187" y="71"/>
                          <a:pt x="208" y="92"/>
                        </a:cubicBezTo>
                        <a:cubicBezTo>
                          <a:pt x="219" y="104"/>
                          <a:pt x="238" y="104"/>
                          <a:pt x="250" y="92"/>
                        </a:cubicBezTo>
                        <a:cubicBezTo>
                          <a:pt x="262" y="80"/>
                          <a:pt x="262" y="61"/>
                          <a:pt x="250" y="49"/>
                        </a:cubicBezTo>
                        <a:cubicBezTo>
                          <a:pt x="218" y="18"/>
                          <a:pt x="176" y="0"/>
                          <a:pt x="131" y="0"/>
                        </a:cubicBezTo>
                        <a:cubicBezTo>
                          <a:pt x="86" y="0"/>
                          <a:pt x="44" y="18"/>
                          <a:pt x="12"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6" name="Freeform 142"/>
                  <p:cNvSpPr>
                    <a:spLocks/>
                  </p:cNvSpPr>
                  <p:nvPr/>
                </p:nvSpPr>
                <p:spPr bwMode="auto">
                  <a:xfrm>
                    <a:off x="333101" y="583624"/>
                    <a:ext cx="123825" cy="46038"/>
                  </a:xfrm>
                  <a:custGeom>
                    <a:avLst/>
                    <a:gdLst>
                      <a:gd name="T0" fmla="*/ 115452 w 488"/>
                      <a:gd name="T1" fmla="*/ 45279 h 182"/>
                      <a:gd name="T2" fmla="*/ 121034 w 488"/>
                      <a:gd name="T3" fmla="*/ 43003 h 182"/>
                      <a:gd name="T4" fmla="*/ 121034 w 488"/>
                      <a:gd name="T5" fmla="*/ 32378 h 182"/>
                      <a:gd name="T6" fmla="*/ 2791 w 488"/>
                      <a:gd name="T7" fmla="*/ 32378 h 182"/>
                      <a:gd name="T8" fmla="*/ 2791 w 488"/>
                      <a:gd name="T9" fmla="*/ 43003 h 182"/>
                      <a:gd name="T10" fmla="*/ 13702 w 488"/>
                      <a:gd name="T11" fmla="*/ 43003 h 182"/>
                      <a:gd name="T12" fmla="*/ 110123 w 488"/>
                      <a:gd name="T13" fmla="*/ 43003 h 182"/>
                      <a:gd name="T14" fmla="*/ 115452 w 488"/>
                      <a:gd name="T15" fmla="*/ 45279 h 1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8" h="182">
                        <a:moveTo>
                          <a:pt x="455" y="179"/>
                        </a:moveTo>
                        <a:cubicBezTo>
                          <a:pt x="463" y="179"/>
                          <a:pt x="471" y="176"/>
                          <a:pt x="477" y="170"/>
                        </a:cubicBezTo>
                        <a:cubicBezTo>
                          <a:pt x="488" y="159"/>
                          <a:pt x="488" y="140"/>
                          <a:pt x="477" y="128"/>
                        </a:cubicBezTo>
                        <a:cubicBezTo>
                          <a:pt x="348" y="0"/>
                          <a:pt x="140" y="0"/>
                          <a:pt x="11" y="128"/>
                        </a:cubicBezTo>
                        <a:cubicBezTo>
                          <a:pt x="0" y="140"/>
                          <a:pt x="0" y="159"/>
                          <a:pt x="11" y="170"/>
                        </a:cubicBezTo>
                        <a:cubicBezTo>
                          <a:pt x="23" y="182"/>
                          <a:pt x="42" y="182"/>
                          <a:pt x="54" y="170"/>
                        </a:cubicBezTo>
                        <a:cubicBezTo>
                          <a:pt x="159" y="65"/>
                          <a:pt x="329" y="65"/>
                          <a:pt x="434" y="170"/>
                        </a:cubicBezTo>
                        <a:cubicBezTo>
                          <a:pt x="440" y="176"/>
                          <a:pt x="448" y="179"/>
                          <a:pt x="455" y="1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7" name="Freeform 143"/>
                  <p:cNvSpPr>
                    <a:spLocks/>
                  </p:cNvSpPr>
                  <p:nvPr/>
                </p:nvSpPr>
                <p:spPr bwMode="auto">
                  <a:xfrm>
                    <a:off x="302940" y="553463"/>
                    <a:ext cx="184150" cy="50800"/>
                  </a:xfrm>
                  <a:custGeom>
                    <a:avLst/>
                    <a:gdLst>
                      <a:gd name="T0" fmla="*/ 13659 w 728"/>
                      <a:gd name="T1" fmla="*/ 47752 h 200"/>
                      <a:gd name="T2" fmla="*/ 92075 w 728"/>
                      <a:gd name="T3" fmla="*/ 15240 h 200"/>
                      <a:gd name="T4" fmla="*/ 170491 w 728"/>
                      <a:gd name="T5" fmla="*/ 47752 h 200"/>
                      <a:gd name="T6" fmla="*/ 175803 w 728"/>
                      <a:gd name="T7" fmla="*/ 50038 h 200"/>
                      <a:gd name="T8" fmla="*/ 181115 w 728"/>
                      <a:gd name="T9" fmla="*/ 47752 h 200"/>
                      <a:gd name="T10" fmla="*/ 181115 w 728"/>
                      <a:gd name="T11" fmla="*/ 37084 h 200"/>
                      <a:gd name="T12" fmla="*/ 92075 w 728"/>
                      <a:gd name="T13" fmla="*/ 0 h 200"/>
                      <a:gd name="T14" fmla="*/ 92075 w 728"/>
                      <a:gd name="T15" fmla="*/ 0 h 200"/>
                      <a:gd name="T16" fmla="*/ 3035 w 728"/>
                      <a:gd name="T17" fmla="*/ 37084 h 200"/>
                      <a:gd name="T18" fmla="*/ 3035 w 728"/>
                      <a:gd name="T19" fmla="*/ 47752 h 200"/>
                      <a:gd name="T20" fmla="*/ 13659 w 728"/>
                      <a:gd name="T21" fmla="*/ 47752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8" h="200">
                        <a:moveTo>
                          <a:pt x="54" y="188"/>
                        </a:moveTo>
                        <a:cubicBezTo>
                          <a:pt x="137" y="105"/>
                          <a:pt x="247" y="60"/>
                          <a:pt x="364" y="60"/>
                        </a:cubicBezTo>
                        <a:cubicBezTo>
                          <a:pt x="481" y="60"/>
                          <a:pt x="591" y="105"/>
                          <a:pt x="674" y="188"/>
                        </a:cubicBezTo>
                        <a:cubicBezTo>
                          <a:pt x="679" y="194"/>
                          <a:pt x="687" y="197"/>
                          <a:pt x="695" y="197"/>
                        </a:cubicBezTo>
                        <a:cubicBezTo>
                          <a:pt x="702" y="197"/>
                          <a:pt x="710" y="194"/>
                          <a:pt x="716" y="188"/>
                        </a:cubicBezTo>
                        <a:cubicBezTo>
                          <a:pt x="728" y="176"/>
                          <a:pt x="728" y="157"/>
                          <a:pt x="716" y="146"/>
                        </a:cubicBezTo>
                        <a:cubicBezTo>
                          <a:pt x="622" y="52"/>
                          <a:pt x="497" y="0"/>
                          <a:pt x="364" y="0"/>
                        </a:cubicBezTo>
                        <a:cubicBezTo>
                          <a:pt x="364" y="0"/>
                          <a:pt x="364" y="0"/>
                          <a:pt x="364" y="0"/>
                        </a:cubicBezTo>
                        <a:cubicBezTo>
                          <a:pt x="231" y="0"/>
                          <a:pt x="106" y="52"/>
                          <a:pt x="12" y="146"/>
                        </a:cubicBezTo>
                        <a:cubicBezTo>
                          <a:pt x="0" y="157"/>
                          <a:pt x="0" y="176"/>
                          <a:pt x="12" y="188"/>
                        </a:cubicBezTo>
                        <a:cubicBezTo>
                          <a:pt x="24" y="200"/>
                          <a:pt x="43" y="200"/>
                          <a:pt x="54" y="18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8" name="Freeform 144"/>
                  <p:cNvSpPr>
                    <a:spLocks noEditPoints="1"/>
                  </p:cNvSpPr>
                  <p:nvPr/>
                </p:nvSpPr>
                <p:spPr bwMode="auto">
                  <a:xfrm>
                    <a:off x="210864" y="216395"/>
                    <a:ext cx="765175" cy="831850"/>
                  </a:xfrm>
                  <a:custGeom>
                    <a:avLst/>
                    <a:gdLst>
                      <a:gd name="T0" fmla="*/ 755017 w 3013"/>
                      <a:gd name="T1" fmla="*/ 272800 h 3278"/>
                      <a:gd name="T2" fmla="*/ 397698 w 3013"/>
                      <a:gd name="T3" fmla="*/ 5075 h 3278"/>
                      <a:gd name="T4" fmla="*/ 382461 w 3013"/>
                      <a:gd name="T5" fmla="*/ 0 h 3278"/>
                      <a:gd name="T6" fmla="*/ 367223 w 3013"/>
                      <a:gd name="T7" fmla="*/ 5075 h 3278"/>
                      <a:gd name="T8" fmla="*/ 10158 w 3013"/>
                      <a:gd name="T9" fmla="*/ 272800 h 3278"/>
                      <a:gd name="T10" fmla="*/ 0 w 3013"/>
                      <a:gd name="T11" fmla="*/ 293102 h 3278"/>
                      <a:gd name="T12" fmla="*/ 0 w 3013"/>
                      <a:gd name="T13" fmla="*/ 806473 h 3278"/>
                      <a:gd name="T14" fmla="*/ 25396 w 3013"/>
                      <a:gd name="T15" fmla="*/ 831850 h 3278"/>
                      <a:gd name="T16" fmla="*/ 739779 w 3013"/>
                      <a:gd name="T17" fmla="*/ 831850 h 3278"/>
                      <a:gd name="T18" fmla="*/ 765175 w 3013"/>
                      <a:gd name="T19" fmla="*/ 806473 h 3278"/>
                      <a:gd name="T20" fmla="*/ 765175 w 3013"/>
                      <a:gd name="T21" fmla="*/ 293102 h 3278"/>
                      <a:gd name="T22" fmla="*/ 755017 w 3013"/>
                      <a:gd name="T23" fmla="*/ 272800 h 3278"/>
                      <a:gd name="T24" fmla="*/ 739779 w 3013"/>
                      <a:gd name="T25" fmla="*/ 806473 h 3278"/>
                      <a:gd name="T26" fmla="*/ 25396 w 3013"/>
                      <a:gd name="T27" fmla="*/ 806473 h 3278"/>
                      <a:gd name="T28" fmla="*/ 25396 w 3013"/>
                      <a:gd name="T29" fmla="*/ 293102 h 3278"/>
                      <a:gd name="T30" fmla="*/ 382461 w 3013"/>
                      <a:gd name="T31" fmla="*/ 25377 h 3278"/>
                      <a:gd name="T32" fmla="*/ 739779 w 3013"/>
                      <a:gd name="T33" fmla="*/ 293102 h 3278"/>
                      <a:gd name="T34" fmla="*/ 739779 w 3013"/>
                      <a:gd name="T35" fmla="*/ 806473 h 32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13" h="3278">
                        <a:moveTo>
                          <a:pt x="2973" y="1075"/>
                        </a:moveTo>
                        <a:cubicBezTo>
                          <a:pt x="1566" y="20"/>
                          <a:pt x="1566" y="20"/>
                          <a:pt x="1566" y="20"/>
                        </a:cubicBezTo>
                        <a:cubicBezTo>
                          <a:pt x="1549" y="7"/>
                          <a:pt x="1528" y="0"/>
                          <a:pt x="1506" y="0"/>
                        </a:cubicBezTo>
                        <a:cubicBezTo>
                          <a:pt x="1485" y="0"/>
                          <a:pt x="1464" y="7"/>
                          <a:pt x="1446" y="20"/>
                        </a:cubicBezTo>
                        <a:cubicBezTo>
                          <a:pt x="40" y="1075"/>
                          <a:pt x="40" y="1075"/>
                          <a:pt x="40" y="1075"/>
                        </a:cubicBezTo>
                        <a:cubicBezTo>
                          <a:pt x="15" y="1094"/>
                          <a:pt x="0" y="1124"/>
                          <a:pt x="0" y="1155"/>
                        </a:cubicBezTo>
                        <a:cubicBezTo>
                          <a:pt x="0" y="3178"/>
                          <a:pt x="0" y="3178"/>
                          <a:pt x="0" y="3178"/>
                        </a:cubicBezTo>
                        <a:cubicBezTo>
                          <a:pt x="0" y="3233"/>
                          <a:pt x="44" y="3278"/>
                          <a:pt x="100" y="3278"/>
                        </a:cubicBezTo>
                        <a:cubicBezTo>
                          <a:pt x="2913" y="3278"/>
                          <a:pt x="2913" y="3278"/>
                          <a:pt x="2913" y="3278"/>
                        </a:cubicBezTo>
                        <a:cubicBezTo>
                          <a:pt x="2968" y="3278"/>
                          <a:pt x="3013" y="3233"/>
                          <a:pt x="3013" y="3178"/>
                        </a:cubicBezTo>
                        <a:cubicBezTo>
                          <a:pt x="3013" y="1155"/>
                          <a:pt x="3013" y="1155"/>
                          <a:pt x="3013" y="1155"/>
                        </a:cubicBezTo>
                        <a:cubicBezTo>
                          <a:pt x="3013" y="1124"/>
                          <a:pt x="2998" y="1094"/>
                          <a:pt x="2973" y="1075"/>
                        </a:cubicBezTo>
                        <a:close/>
                        <a:moveTo>
                          <a:pt x="2913" y="3178"/>
                        </a:moveTo>
                        <a:cubicBezTo>
                          <a:pt x="100" y="3178"/>
                          <a:pt x="100" y="3178"/>
                          <a:pt x="100" y="3178"/>
                        </a:cubicBezTo>
                        <a:cubicBezTo>
                          <a:pt x="100" y="1155"/>
                          <a:pt x="100" y="1155"/>
                          <a:pt x="100" y="1155"/>
                        </a:cubicBezTo>
                        <a:cubicBezTo>
                          <a:pt x="1506" y="100"/>
                          <a:pt x="1506" y="100"/>
                          <a:pt x="1506" y="100"/>
                        </a:cubicBezTo>
                        <a:cubicBezTo>
                          <a:pt x="2913" y="1155"/>
                          <a:pt x="2913" y="1155"/>
                          <a:pt x="2913" y="1155"/>
                        </a:cubicBezTo>
                        <a:lnTo>
                          <a:pt x="2913" y="31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9" name="Freeform 145"/>
                  <p:cNvSpPr>
                    <a:spLocks noEditPoints="1"/>
                  </p:cNvSpPr>
                  <p:nvPr/>
                </p:nvSpPr>
                <p:spPr bwMode="auto">
                  <a:xfrm>
                    <a:off x="280714" y="703657"/>
                    <a:ext cx="617538" cy="252412"/>
                  </a:xfrm>
                  <a:custGeom>
                    <a:avLst/>
                    <a:gdLst>
                      <a:gd name="T0" fmla="*/ 203394 w 2435"/>
                      <a:gd name="T1" fmla="*/ 37112 h 993"/>
                      <a:gd name="T2" fmla="*/ 196293 w 2435"/>
                      <a:gd name="T3" fmla="*/ 32282 h 993"/>
                      <a:gd name="T4" fmla="*/ 8115 w 2435"/>
                      <a:gd name="T5" fmla="*/ 32282 h 993"/>
                      <a:gd name="T6" fmla="*/ 1775 w 2435"/>
                      <a:gd name="T7" fmla="*/ 35587 h 993"/>
                      <a:gd name="T8" fmla="*/ 1014 w 2435"/>
                      <a:gd name="T9" fmla="*/ 42704 h 993"/>
                      <a:gd name="T10" fmla="*/ 76336 w 2435"/>
                      <a:gd name="T11" fmla="*/ 232586 h 993"/>
                      <a:gd name="T12" fmla="*/ 83437 w 2435"/>
                      <a:gd name="T13" fmla="*/ 237416 h 993"/>
                      <a:gd name="T14" fmla="*/ 99415 w 2435"/>
                      <a:gd name="T15" fmla="*/ 237416 h 993"/>
                      <a:gd name="T16" fmla="*/ 93582 w 2435"/>
                      <a:gd name="T17" fmla="*/ 244787 h 993"/>
                      <a:gd name="T18" fmla="*/ 101190 w 2435"/>
                      <a:gd name="T19" fmla="*/ 252413 h 993"/>
                      <a:gd name="T20" fmla="*/ 396645 w 2435"/>
                      <a:gd name="T21" fmla="*/ 252413 h 993"/>
                      <a:gd name="T22" fmla="*/ 404253 w 2435"/>
                      <a:gd name="T23" fmla="*/ 244787 h 993"/>
                      <a:gd name="T24" fmla="*/ 396645 w 2435"/>
                      <a:gd name="T25" fmla="*/ 237161 h 993"/>
                      <a:gd name="T26" fmla="*/ 273644 w 2435"/>
                      <a:gd name="T27" fmla="*/ 237161 h 993"/>
                      <a:gd name="T28" fmla="*/ 277956 w 2435"/>
                      <a:gd name="T29" fmla="*/ 234111 h 993"/>
                      <a:gd name="T30" fmla="*/ 278716 w 2435"/>
                      <a:gd name="T31" fmla="*/ 226994 h 993"/>
                      <a:gd name="T32" fmla="*/ 270601 w 2435"/>
                      <a:gd name="T33" fmla="*/ 206913 h 993"/>
                      <a:gd name="T34" fmla="*/ 356067 w 2435"/>
                      <a:gd name="T35" fmla="*/ 205896 h 993"/>
                      <a:gd name="T36" fmla="*/ 392587 w 2435"/>
                      <a:gd name="T37" fmla="*/ 190898 h 993"/>
                      <a:gd name="T38" fmla="*/ 434686 w 2435"/>
                      <a:gd name="T39" fmla="*/ 150482 h 993"/>
                      <a:gd name="T40" fmla="*/ 434686 w 2435"/>
                      <a:gd name="T41" fmla="*/ 251396 h 993"/>
                      <a:gd name="T42" fmla="*/ 617538 w 2435"/>
                      <a:gd name="T43" fmla="*/ 251396 h 993"/>
                      <a:gd name="T44" fmla="*/ 617538 w 2435"/>
                      <a:gd name="T45" fmla="*/ 77783 h 993"/>
                      <a:gd name="T46" fmla="*/ 539934 w 2435"/>
                      <a:gd name="T47" fmla="*/ 0 h 993"/>
                      <a:gd name="T48" fmla="*/ 512290 w 2435"/>
                      <a:gd name="T49" fmla="*/ 0 h 993"/>
                      <a:gd name="T50" fmla="*/ 452185 w 2435"/>
                      <a:gd name="T51" fmla="*/ 28724 h 993"/>
                      <a:gd name="T52" fmla="*/ 346684 w 2435"/>
                      <a:gd name="T53" fmla="*/ 138789 h 993"/>
                      <a:gd name="T54" fmla="*/ 246254 w 2435"/>
                      <a:gd name="T55" fmla="*/ 145652 h 993"/>
                      <a:gd name="T56" fmla="*/ 203394 w 2435"/>
                      <a:gd name="T57" fmla="*/ 37112 h 993"/>
                      <a:gd name="T58" fmla="*/ 260203 w 2435"/>
                      <a:gd name="T59" fmla="*/ 222164 h 993"/>
                      <a:gd name="T60" fmla="*/ 88510 w 2435"/>
                      <a:gd name="T61" fmla="*/ 222164 h 993"/>
                      <a:gd name="T62" fmla="*/ 19274 w 2435"/>
                      <a:gd name="T63" fmla="*/ 47534 h 993"/>
                      <a:gd name="T64" fmla="*/ 190968 w 2435"/>
                      <a:gd name="T65" fmla="*/ 47534 h 993"/>
                      <a:gd name="T66" fmla="*/ 230531 w 2435"/>
                      <a:gd name="T67" fmla="*/ 146923 h 993"/>
                      <a:gd name="T68" fmla="*/ 213032 w 2435"/>
                      <a:gd name="T69" fmla="*/ 147940 h 993"/>
                      <a:gd name="T70" fmla="*/ 184120 w 2435"/>
                      <a:gd name="T71" fmla="*/ 178951 h 993"/>
                      <a:gd name="T72" fmla="*/ 215060 w 2435"/>
                      <a:gd name="T73" fmla="*/ 207929 h 993"/>
                      <a:gd name="T74" fmla="*/ 254370 w 2435"/>
                      <a:gd name="T75" fmla="*/ 207167 h 993"/>
                      <a:gd name="T76" fmla="*/ 260203 w 2435"/>
                      <a:gd name="T77" fmla="*/ 222164 h 9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35" h="993">
                        <a:moveTo>
                          <a:pt x="802" y="146"/>
                        </a:moveTo>
                        <a:cubicBezTo>
                          <a:pt x="797" y="134"/>
                          <a:pt x="786" y="127"/>
                          <a:pt x="774" y="127"/>
                        </a:cubicBezTo>
                        <a:cubicBezTo>
                          <a:pt x="32" y="127"/>
                          <a:pt x="32" y="127"/>
                          <a:pt x="32" y="127"/>
                        </a:cubicBezTo>
                        <a:cubicBezTo>
                          <a:pt x="22" y="127"/>
                          <a:pt x="12" y="132"/>
                          <a:pt x="7" y="140"/>
                        </a:cubicBezTo>
                        <a:cubicBezTo>
                          <a:pt x="1" y="148"/>
                          <a:pt x="0" y="159"/>
                          <a:pt x="4" y="168"/>
                        </a:cubicBezTo>
                        <a:cubicBezTo>
                          <a:pt x="301" y="915"/>
                          <a:pt x="301" y="915"/>
                          <a:pt x="301" y="915"/>
                        </a:cubicBezTo>
                        <a:cubicBezTo>
                          <a:pt x="305" y="926"/>
                          <a:pt x="316" y="934"/>
                          <a:pt x="329" y="934"/>
                        </a:cubicBezTo>
                        <a:cubicBezTo>
                          <a:pt x="392" y="934"/>
                          <a:pt x="392" y="934"/>
                          <a:pt x="392" y="934"/>
                        </a:cubicBezTo>
                        <a:cubicBezTo>
                          <a:pt x="379" y="937"/>
                          <a:pt x="369" y="949"/>
                          <a:pt x="369" y="963"/>
                        </a:cubicBezTo>
                        <a:cubicBezTo>
                          <a:pt x="369" y="979"/>
                          <a:pt x="383" y="993"/>
                          <a:pt x="399" y="993"/>
                        </a:cubicBezTo>
                        <a:cubicBezTo>
                          <a:pt x="1564" y="993"/>
                          <a:pt x="1564" y="993"/>
                          <a:pt x="1564" y="993"/>
                        </a:cubicBezTo>
                        <a:cubicBezTo>
                          <a:pt x="1581" y="993"/>
                          <a:pt x="1594" y="979"/>
                          <a:pt x="1594" y="963"/>
                        </a:cubicBezTo>
                        <a:cubicBezTo>
                          <a:pt x="1594" y="946"/>
                          <a:pt x="1581" y="933"/>
                          <a:pt x="1564" y="933"/>
                        </a:cubicBezTo>
                        <a:cubicBezTo>
                          <a:pt x="1079" y="933"/>
                          <a:pt x="1079" y="933"/>
                          <a:pt x="1079" y="933"/>
                        </a:cubicBezTo>
                        <a:cubicBezTo>
                          <a:pt x="1085" y="931"/>
                          <a:pt x="1091" y="927"/>
                          <a:pt x="1096" y="921"/>
                        </a:cubicBezTo>
                        <a:cubicBezTo>
                          <a:pt x="1101" y="913"/>
                          <a:pt x="1102" y="902"/>
                          <a:pt x="1099" y="893"/>
                        </a:cubicBezTo>
                        <a:cubicBezTo>
                          <a:pt x="1067" y="814"/>
                          <a:pt x="1067" y="814"/>
                          <a:pt x="1067" y="814"/>
                        </a:cubicBezTo>
                        <a:cubicBezTo>
                          <a:pt x="1404" y="810"/>
                          <a:pt x="1404" y="810"/>
                          <a:pt x="1404" y="810"/>
                        </a:cubicBezTo>
                        <a:cubicBezTo>
                          <a:pt x="1457" y="809"/>
                          <a:pt x="1509" y="788"/>
                          <a:pt x="1548" y="751"/>
                        </a:cubicBezTo>
                        <a:cubicBezTo>
                          <a:pt x="1714" y="592"/>
                          <a:pt x="1714" y="592"/>
                          <a:pt x="1714" y="592"/>
                        </a:cubicBezTo>
                        <a:cubicBezTo>
                          <a:pt x="1714" y="989"/>
                          <a:pt x="1714" y="989"/>
                          <a:pt x="1714" y="989"/>
                        </a:cubicBezTo>
                        <a:cubicBezTo>
                          <a:pt x="2435" y="989"/>
                          <a:pt x="2435" y="989"/>
                          <a:pt x="2435" y="989"/>
                        </a:cubicBezTo>
                        <a:cubicBezTo>
                          <a:pt x="2435" y="306"/>
                          <a:pt x="2435" y="306"/>
                          <a:pt x="2435" y="306"/>
                        </a:cubicBezTo>
                        <a:cubicBezTo>
                          <a:pt x="2435" y="137"/>
                          <a:pt x="2298" y="0"/>
                          <a:pt x="2129" y="0"/>
                        </a:cubicBezTo>
                        <a:cubicBezTo>
                          <a:pt x="2020" y="0"/>
                          <a:pt x="2020" y="0"/>
                          <a:pt x="2020" y="0"/>
                        </a:cubicBezTo>
                        <a:cubicBezTo>
                          <a:pt x="1924" y="0"/>
                          <a:pt x="1839" y="44"/>
                          <a:pt x="1783" y="113"/>
                        </a:cubicBezTo>
                        <a:cubicBezTo>
                          <a:pt x="1367" y="546"/>
                          <a:pt x="1367" y="546"/>
                          <a:pt x="1367" y="546"/>
                        </a:cubicBezTo>
                        <a:cubicBezTo>
                          <a:pt x="971" y="573"/>
                          <a:pt x="971" y="573"/>
                          <a:pt x="971" y="573"/>
                        </a:cubicBezTo>
                        <a:lnTo>
                          <a:pt x="802" y="146"/>
                        </a:lnTo>
                        <a:close/>
                        <a:moveTo>
                          <a:pt x="1026" y="874"/>
                        </a:moveTo>
                        <a:cubicBezTo>
                          <a:pt x="349" y="874"/>
                          <a:pt x="349" y="874"/>
                          <a:pt x="349" y="874"/>
                        </a:cubicBezTo>
                        <a:cubicBezTo>
                          <a:pt x="76" y="187"/>
                          <a:pt x="76" y="187"/>
                          <a:pt x="76" y="187"/>
                        </a:cubicBezTo>
                        <a:cubicBezTo>
                          <a:pt x="753" y="187"/>
                          <a:pt x="753" y="187"/>
                          <a:pt x="753" y="187"/>
                        </a:cubicBezTo>
                        <a:cubicBezTo>
                          <a:pt x="909" y="578"/>
                          <a:pt x="909" y="578"/>
                          <a:pt x="909" y="578"/>
                        </a:cubicBezTo>
                        <a:cubicBezTo>
                          <a:pt x="840" y="582"/>
                          <a:pt x="840" y="582"/>
                          <a:pt x="840" y="582"/>
                        </a:cubicBezTo>
                        <a:cubicBezTo>
                          <a:pt x="775" y="585"/>
                          <a:pt x="724" y="639"/>
                          <a:pt x="726" y="704"/>
                        </a:cubicBezTo>
                        <a:cubicBezTo>
                          <a:pt x="728" y="769"/>
                          <a:pt x="783" y="820"/>
                          <a:pt x="848" y="818"/>
                        </a:cubicBezTo>
                        <a:cubicBezTo>
                          <a:pt x="1003" y="815"/>
                          <a:pt x="1003" y="815"/>
                          <a:pt x="1003" y="815"/>
                        </a:cubicBezTo>
                        <a:lnTo>
                          <a:pt x="1026" y="8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90" name="Oval 146"/>
                  <p:cNvSpPr>
                    <a:spLocks noChangeArrowheads="1"/>
                  </p:cNvSpPr>
                  <p:nvPr/>
                </p:nvSpPr>
                <p:spPr bwMode="auto">
                  <a:xfrm>
                    <a:off x="731564" y="535937"/>
                    <a:ext cx="150813" cy="1508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grpSp>
              <p:nvGrpSpPr>
                <p:cNvPr id="169" name="グループ化 168"/>
                <p:cNvGrpSpPr>
                  <a:grpSpLocks/>
                </p:cNvGrpSpPr>
                <p:nvPr/>
              </p:nvGrpSpPr>
              <p:grpSpPr bwMode="auto">
                <a:xfrm>
                  <a:off x="2334" y="8637"/>
                  <a:ext cx="917" cy="1073"/>
                  <a:chOff x="683062" y="469162"/>
                  <a:chExt cx="1987914" cy="2359026"/>
                </a:xfrm>
              </p:grpSpPr>
              <p:sp>
                <p:nvSpPr>
                  <p:cNvPr id="178" name="Freeform 19"/>
                  <p:cNvSpPr>
                    <a:spLocks noEditPoints="1"/>
                  </p:cNvSpPr>
                  <p:nvPr/>
                </p:nvSpPr>
                <p:spPr bwMode="auto">
                  <a:xfrm>
                    <a:off x="683062" y="469162"/>
                    <a:ext cx="1987914" cy="2359026"/>
                  </a:xfrm>
                  <a:custGeom>
                    <a:avLst/>
                    <a:gdLst>
                      <a:gd name="T0" fmla="*/ 1067204 w 2853"/>
                      <a:gd name="T1" fmla="*/ 0 h 3850"/>
                      <a:gd name="T2" fmla="*/ 397598 w 2853"/>
                      <a:gd name="T3" fmla="*/ 803907 h 3850"/>
                      <a:gd name="T4" fmla="*/ 116400 w 2853"/>
                      <a:gd name="T5" fmla="*/ 892141 h 3850"/>
                      <a:gd name="T6" fmla="*/ 0 w 2853"/>
                      <a:gd name="T7" fmla="*/ 2359026 h 3850"/>
                      <a:gd name="T8" fmla="*/ 426392 w 2853"/>
                      <a:gd name="T9" fmla="*/ 2167240 h 3850"/>
                      <a:gd name="T10" fmla="*/ 658579 w 2853"/>
                      <a:gd name="T11" fmla="*/ 2359026 h 3850"/>
                      <a:gd name="T12" fmla="*/ 1084971 w 2853"/>
                      <a:gd name="T13" fmla="*/ 1361495 h 3850"/>
                      <a:gd name="T14" fmla="*/ 127427 w 2853"/>
                      <a:gd name="T15" fmla="*/ 1080250 h 3850"/>
                      <a:gd name="T16" fmla="*/ 626722 w 2853"/>
                      <a:gd name="T17" fmla="*/ 1199733 h 3850"/>
                      <a:gd name="T18" fmla="*/ 127427 w 2853"/>
                      <a:gd name="T19" fmla="*/ 1080250 h 3850"/>
                      <a:gd name="T20" fmla="*/ 950192 w 2853"/>
                      <a:gd name="T21" fmla="*/ 1988935 h 3850"/>
                      <a:gd name="T22" fmla="*/ 127427 w 2853"/>
                      <a:gd name="T23" fmla="*/ 1870064 h 3850"/>
                      <a:gd name="T24" fmla="*/ 950192 w 2853"/>
                      <a:gd name="T25" fmla="*/ 1958911 h 3850"/>
                      <a:gd name="T26" fmla="*/ 950192 w 2853"/>
                      <a:gd name="T27" fmla="*/ 1726072 h 3850"/>
                      <a:gd name="T28" fmla="*/ 127427 w 2853"/>
                      <a:gd name="T29" fmla="*/ 1607201 h 3850"/>
                      <a:gd name="T30" fmla="*/ 950192 w 2853"/>
                      <a:gd name="T31" fmla="*/ 1696048 h 3850"/>
                      <a:gd name="T32" fmla="*/ 127427 w 2853"/>
                      <a:gd name="T33" fmla="*/ 1462596 h 3850"/>
                      <a:gd name="T34" fmla="*/ 911596 w 2853"/>
                      <a:gd name="T35" fmla="*/ 1343726 h 3850"/>
                      <a:gd name="T36" fmla="*/ 950192 w 2853"/>
                      <a:gd name="T37" fmla="*/ 1432572 h 3850"/>
                      <a:gd name="T38" fmla="*/ 1084971 w 2853"/>
                      <a:gd name="T39" fmla="*/ 1291031 h 3850"/>
                      <a:gd name="T40" fmla="*/ 1067204 w 2853"/>
                      <a:gd name="T41" fmla="*/ 1291643 h 3850"/>
                      <a:gd name="T42" fmla="*/ 1031059 w 2853"/>
                      <a:gd name="T43" fmla="*/ 1290418 h 3850"/>
                      <a:gd name="T44" fmla="*/ 1002878 w 2853"/>
                      <a:gd name="T45" fmla="*/ 1288580 h 3850"/>
                      <a:gd name="T46" fmla="*/ 968571 w 2853"/>
                      <a:gd name="T47" fmla="*/ 1283678 h 3850"/>
                      <a:gd name="T48" fmla="*/ 940390 w 2853"/>
                      <a:gd name="T49" fmla="*/ 1278163 h 3850"/>
                      <a:gd name="T50" fmla="*/ 906695 w 2853"/>
                      <a:gd name="T51" fmla="*/ 1270198 h 3850"/>
                      <a:gd name="T52" fmla="*/ 879739 w 2853"/>
                      <a:gd name="T53" fmla="*/ 1262232 h 3850"/>
                      <a:gd name="T54" fmla="*/ 845432 w 2853"/>
                      <a:gd name="T55" fmla="*/ 1249977 h 3850"/>
                      <a:gd name="T56" fmla="*/ 820926 w 2853"/>
                      <a:gd name="T57" fmla="*/ 1240174 h 3850"/>
                      <a:gd name="T58" fmla="*/ 765790 w 2853"/>
                      <a:gd name="T59" fmla="*/ 1211988 h 3850"/>
                      <a:gd name="T60" fmla="*/ 744960 w 2853"/>
                      <a:gd name="T61" fmla="*/ 1199733 h 3850"/>
                      <a:gd name="T62" fmla="*/ 605280 w 2853"/>
                      <a:gd name="T63" fmla="*/ 1080250 h 3850"/>
                      <a:gd name="T64" fmla="*/ 539116 w 2853"/>
                      <a:gd name="T65" fmla="*/ 987727 h 3850"/>
                      <a:gd name="T66" fmla="*/ 520737 w 2853"/>
                      <a:gd name="T67" fmla="*/ 954027 h 3850"/>
                      <a:gd name="T68" fmla="*/ 490718 w 2853"/>
                      <a:gd name="T69" fmla="*/ 883562 h 3850"/>
                      <a:gd name="T70" fmla="*/ 479691 w 2853"/>
                      <a:gd name="T71" fmla="*/ 848637 h 3850"/>
                      <a:gd name="T72" fmla="*/ 468663 w 2853"/>
                      <a:gd name="T73" fmla="*/ 803907 h 3850"/>
                      <a:gd name="T74" fmla="*/ 456411 w 2853"/>
                      <a:gd name="T75" fmla="*/ 680748 h 3850"/>
                      <a:gd name="T76" fmla="*/ 1677998 w 2853"/>
                      <a:gd name="T77" fmla="*/ 680748 h 38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3" h="3850">
                        <a:moveTo>
                          <a:pt x="2853" y="1111"/>
                        </a:moveTo>
                        <a:cubicBezTo>
                          <a:pt x="2853" y="498"/>
                          <a:pt x="2355" y="0"/>
                          <a:pt x="1742" y="0"/>
                        </a:cubicBezTo>
                        <a:cubicBezTo>
                          <a:pt x="1129" y="0"/>
                          <a:pt x="630" y="498"/>
                          <a:pt x="630" y="1111"/>
                        </a:cubicBezTo>
                        <a:cubicBezTo>
                          <a:pt x="630" y="1180"/>
                          <a:pt x="637" y="1247"/>
                          <a:pt x="649" y="1312"/>
                        </a:cubicBezTo>
                        <a:cubicBezTo>
                          <a:pt x="190" y="1312"/>
                          <a:pt x="190" y="1312"/>
                          <a:pt x="190" y="1312"/>
                        </a:cubicBezTo>
                        <a:cubicBezTo>
                          <a:pt x="190" y="1456"/>
                          <a:pt x="190" y="1456"/>
                          <a:pt x="190" y="1456"/>
                        </a:cubicBezTo>
                        <a:cubicBezTo>
                          <a:pt x="0" y="1456"/>
                          <a:pt x="0" y="1456"/>
                          <a:pt x="0" y="1456"/>
                        </a:cubicBezTo>
                        <a:cubicBezTo>
                          <a:pt x="0" y="3850"/>
                          <a:pt x="0" y="3850"/>
                          <a:pt x="0" y="3850"/>
                        </a:cubicBezTo>
                        <a:cubicBezTo>
                          <a:pt x="696" y="3850"/>
                          <a:pt x="696" y="3850"/>
                          <a:pt x="696" y="3850"/>
                        </a:cubicBezTo>
                        <a:cubicBezTo>
                          <a:pt x="696" y="3537"/>
                          <a:pt x="696" y="3537"/>
                          <a:pt x="696" y="3537"/>
                        </a:cubicBezTo>
                        <a:cubicBezTo>
                          <a:pt x="1075" y="3537"/>
                          <a:pt x="1075" y="3537"/>
                          <a:pt x="1075" y="3537"/>
                        </a:cubicBezTo>
                        <a:cubicBezTo>
                          <a:pt x="1075" y="3850"/>
                          <a:pt x="1075" y="3850"/>
                          <a:pt x="1075" y="3850"/>
                        </a:cubicBezTo>
                        <a:cubicBezTo>
                          <a:pt x="1771" y="3850"/>
                          <a:pt x="1771" y="3850"/>
                          <a:pt x="1771" y="3850"/>
                        </a:cubicBezTo>
                        <a:cubicBezTo>
                          <a:pt x="1771" y="2222"/>
                          <a:pt x="1771" y="2222"/>
                          <a:pt x="1771" y="2222"/>
                        </a:cubicBezTo>
                        <a:cubicBezTo>
                          <a:pt x="2370" y="2206"/>
                          <a:pt x="2853" y="1714"/>
                          <a:pt x="2853" y="1111"/>
                        </a:cubicBezTo>
                        <a:close/>
                        <a:moveTo>
                          <a:pt x="208" y="1763"/>
                        </a:moveTo>
                        <a:cubicBezTo>
                          <a:pt x="842" y="1763"/>
                          <a:pt x="842" y="1763"/>
                          <a:pt x="842" y="1763"/>
                        </a:cubicBezTo>
                        <a:cubicBezTo>
                          <a:pt x="895" y="1835"/>
                          <a:pt x="955" y="1900"/>
                          <a:pt x="1023" y="1958"/>
                        </a:cubicBezTo>
                        <a:cubicBezTo>
                          <a:pt x="208" y="1958"/>
                          <a:pt x="208" y="1958"/>
                          <a:pt x="208" y="1958"/>
                        </a:cubicBezTo>
                        <a:lnTo>
                          <a:pt x="208" y="1763"/>
                        </a:lnTo>
                        <a:close/>
                        <a:moveTo>
                          <a:pt x="1551" y="3197"/>
                        </a:moveTo>
                        <a:cubicBezTo>
                          <a:pt x="1551" y="3246"/>
                          <a:pt x="1551" y="3246"/>
                          <a:pt x="1551" y="3246"/>
                        </a:cubicBezTo>
                        <a:cubicBezTo>
                          <a:pt x="208" y="3246"/>
                          <a:pt x="208" y="3246"/>
                          <a:pt x="208" y="3246"/>
                        </a:cubicBezTo>
                        <a:cubicBezTo>
                          <a:pt x="208" y="3052"/>
                          <a:pt x="208" y="3052"/>
                          <a:pt x="208" y="3052"/>
                        </a:cubicBezTo>
                        <a:cubicBezTo>
                          <a:pt x="1551" y="3052"/>
                          <a:pt x="1551" y="3052"/>
                          <a:pt x="1551" y="3052"/>
                        </a:cubicBezTo>
                        <a:lnTo>
                          <a:pt x="1551" y="3197"/>
                        </a:lnTo>
                        <a:close/>
                        <a:moveTo>
                          <a:pt x="1551" y="2768"/>
                        </a:moveTo>
                        <a:cubicBezTo>
                          <a:pt x="1551" y="2817"/>
                          <a:pt x="1551" y="2817"/>
                          <a:pt x="1551" y="2817"/>
                        </a:cubicBezTo>
                        <a:cubicBezTo>
                          <a:pt x="208" y="2817"/>
                          <a:pt x="208" y="2817"/>
                          <a:pt x="208" y="2817"/>
                        </a:cubicBezTo>
                        <a:cubicBezTo>
                          <a:pt x="208" y="2623"/>
                          <a:pt x="208" y="2623"/>
                          <a:pt x="208" y="2623"/>
                        </a:cubicBezTo>
                        <a:cubicBezTo>
                          <a:pt x="1551" y="2623"/>
                          <a:pt x="1551" y="2623"/>
                          <a:pt x="1551" y="2623"/>
                        </a:cubicBezTo>
                        <a:lnTo>
                          <a:pt x="1551" y="2768"/>
                        </a:lnTo>
                        <a:close/>
                        <a:moveTo>
                          <a:pt x="1551" y="2387"/>
                        </a:moveTo>
                        <a:cubicBezTo>
                          <a:pt x="208" y="2387"/>
                          <a:pt x="208" y="2387"/>
                          <a:pt x="208" y="2387"/>
                        </a:cubicBezTo>
                        <a:cubicBezTo>
                          <a:pt x="208" y="2193"/>
                          <a:pt x="208" y="2193"/>
                          <a:pt x="208" y="2193"/>
                        </a:cubicBezTo>
                        <a:cubicBezTo>
                          <a:pt x="1488" y="2193"/>
                          <a:pt x="1488" y="2193"/>
                          <a:pt x="1488" y="2193"/>
                        </a:cubicBezTo>
                        <a:cubicBezTo>
                          <a:pt x="1509" y="2198"/>
                          <a:pt x="1530" y="2202"/>
                          <a:pt x="1551" y="2206"/>
                        </a:cubicBezTo>
                        <a:cubicBezTo>
                          <a:pt x="1551" y="2338"/>
                          <a:pt x="1551" y="2338"/>
                          <a:pt x="1551" y="2338"/>
                        </a:cubicBezTo>
                        <a:lnTo>
                          <a:pt x="1551" y="2387"/>
                        </a:lnTo>
                        <a:close/>
                        <a:moveTo>
                          <a:pt x="1771" y="2107"/>
                        </a:moveTo>
                        <a:cubicBezTo>
                          <a:pt x="1771" y="2107"/>
                          <a:pt x="1771" y="2107"/>
                          <a:pt x="1771" y="2107"/>
                        </a:cubicBezTo>
                        <a:cubicBezTo>
                          <a:pt x="1761" y="2108"/>
                          <a:pt x="1751" y="2108"/>
                          <a:pt x="1742" y="2108"/>
                        </a:cubicBezTo>
                        <a:cubicBezTo>
                          <a:pt x="1726" y="2108"/>
                          <a:pt x="1711" y="2108"/>
                          <a:pt x="1696" y="2107"/>
                        </a:cubicBezTo>
                        <a:cubicBezTo>
                          <a:pt x="1692" y="2107"/>
                          <a:pt x="1688" y="2106"/>
                          <a:pt x="1683" y="2106"/>
                        </a:cubicBezTo>
                        <a:cubicBezTo>
                          <a:pt x="1671" y="2105"/>
                          <a:pt x="1659" y="2105"/>
                          <a:pt x="1647" y="2103"/>
                        </a:cubicBezTo>
                        <a:cubicBezTo>
                          <a:pt x="1644" y="2103"/>
                          <a:pt x="1640" y="2103"/>
                          <a:pt x="1637" y="2103"/>
                        </a:cubicBezTo>
                        <a:cubicBezTo>
                          <a:pt x="1623" y="2101"/>
                          <a:pt x="1609" y="2099"/>
                          <a:pt x="1595" y="2097"/>
                        </a:cubicBezTo>
                        <a:cubicBezTo>
                          <a:pt x="1590" y="2096"/>
                          <a:pt x="1585" y="2096"/>
                          <a:pt x="1581" y="2095"/>
                        </a:cubicBezTo>
                        <a:cubicBezTo>
                          <a:pt x="1571" y="2093"/>
                          <a:pt x="1561" y="2091"/>
                          <a:pt x="1551" y="2089"/>
                        </a:cubicBezTo>
                        <a:cubicBezTo>
                          <a:pt x="1545" y="2088"/>
                          <a:pt x="1540" y="2088"/>
                          <a:pt x="1535" y="2086"/>
                        </a:cubicBezTo>
                        <a:cubicBezTo>
                          <a:pt x="1522" y="2084"/>
                          <a:pt x="1509" y="2081"/>
                          <a:pt x="1496" y="2077"/>
                        </a:cubicBezTo>
                        <a:cubicBezTo>
                          <a:pt x="1491" y="2076"/>
                          <a:pt x="1485" y="2075"/>
                          <a:pt x="1480" y="2073"/>
                        </a:cubicBezTo>
                        <a:cubicBezTo>
                          <a:pt x="1472" y="2071"/>
                          <a:pt x="1464" y="2069"/>
                          <a:pt x="1456" y="2066"/>
                        </a:cubicBezTo>
                        <a:cubicBezTo>
                          <a:pt x="1449" y="2064"/>
                          <a:pt x="1443" y="2062"/>
                          <a:pt x="1436" y="2060"/>
                        </a:cubicBezTo>
                        <a:cubicBezTo>
                          <a:pt x="1429" y="2058"/>
                          <a:pt x="1422" y="2055"/>
                          <a:pt x="1415" y="2053"/>
                        </a:cubicBezTo>
                        <a:cubicBezTo>
                          <a:pt x="1403" y="2049"/>
                          <a:pt x="1392" y="2045"/>
                          <a:pt x="1380" y="2040"/>
                        </a:cubicBezTo>
                        <a:cubicBezTo>
                          <a:pt x="1375" y="2038"/>
                          <a:pt x="1369" y="2036"/>
                          <a:pt x="1363" y="2034"/>
                        </a:cubicBezTo>
                        <a:cubicBezTo>
                          <a:pt x="1356" y="2030"/>
                          <a:pt x="1348" y="2027"/>
                          <a:pt x="1340" y="2024"/>
                        </a:cubicBezTo>
                        <a:cubicBezTo>
                          <a:pt x="1336" y="2022"/>
                          <a:pt x="1332" y="2020"/>
                          <a:pt x="1327" y="2018"/>
                        </a:cubicBezTo>
                        <a:cubicBezTo>
                          <a:pt x="1301" y="2006"/>
                          <a:pt x="1275" y="1992"/>
                          <a:pt x="1250" y="1978"/>
                        </a:cubicBezTo>
                        <a:cubicBezTo>
                          <a:pt x="1247" y="1976"/>
                          <a:pt x="1243" y="1974"/>
                          <a:pt x="1240" y="1973"/>
                        </a:cubicBezTo>
                        <a:cubicBezTo>
                          <a:pt x="1232" y="1968"/>
                          <a:pt x="1224" y="1963"/>
                          <a:pt x="1216" y="1958"/>
                        </a:cubicBezTo>
                        <a:cubicBezTo>
                          <a:pt x="1216" y="1958"/>
                          <a:pt x="1216" y="1958"/>
                          <a:pt x="1216" y="1958"/>
                        </a:cubicBezTo>
                        <a:cubicBezTo>
                          <a:pt x="1130" y="1905"/>
                          <a:pt x="1054" y="1839"/>
                          <a:pt x="988" y="1763"/>
                        </a:cubicBezTo>
                        <a:cubicBezTo>
                          <a:pt x="988" y="1763"/>
                          <a:pt x="988" y="1763"/>
                          <a:pt x="988" y="1763"/>
                        </a:cubicBezTo>
                        <a:cubicBezTo>
                          <a:pt x="947" y="1716"/>
                          <a:pt x="911" y="1666"/>
                          <a:pt x="880" y="1612"/>
                        </a:cubicBezTo>
                        <a:cubicBezTo>
                          <a:pt x="879" y="1610"/>
                          <a:pt x="878" y="1608"/>
                          <a:pt x="877" y="1607"/>
                        </a:cubicBezTo>
                        <a:cubicBezTo>
                          <a:pt x="868" y="1591"/>
                          <a:pt x="859" y="1574"/>
                          <a:pt x="850" y="1557"/>
                        </a:cubicBezTo>
                        <a:cubicBezTo>
                          <a:pt x="849" y="1556"/>
                          <a:pt x="849" y="1554"/>
                          <a:pt x="848" y="1552"/>
                        </a:cubicBezTo>
                        <a:cubicBezTo>
                          <a:pt x="830" y="1517"/>
                          <a:pt x="815" y="1480"/>
                          <a:pt x="801" y="1442"/>
                        </a:cubicBezTo>
                        <a:cubicBezTo>
                          <a:pt x="800" y="1437"/>
                          <a:pt x="798" y="1432"/>
                          <a:pt x="796" y="1428"/>
                        </a:cubicBezTo>
                        <a:cubicBezTo>
                          <a:pt x="792" y="1414"/>
                          <a:pt x="787" y="1399"/>
                          <a:pt x="783" y="1385"/>
                        </a:cubicBezTo>
                        <a:cubicBezTo>
                          <a:pt x="782" y="1380"/>
                          <a:pt x="780" y="1375"/>
                          <a:pt x="779" y="1369"/>
                        </a:cubicBezTo>
                        <a:cubicBezTo>
                          <a:pt x="774" y="1350"/>
                          <a:pt x="769" y="1331"/>
                          <a:pt x="765" y="1312"/>
                        </a:cubicBezTo>
                        <a:cubicBezTo>
                          <a:pt x="765" y="1312"/>
                          <a:pt x="765" y="1312"/>
                          <a:pt x="765" y="1312"/>
                        </a:cubicBezTo>
                        <a:cubicBezTo>
                          <a:pt x="752" y="1247"/>
                          <a:pt x="745" y="1180"/>
                          <a:pt x="745" y="1111"/>
                        </a:cubicBezTo>
                        <a:cubicBezTo>
                          <a:pt x="745" y="560"/>
                          <a:pt x="1191" y="114"/>
                          <a:pt x="1742" y="114"/>
                        </a:cubicBezTo>
                        <a:cubicBezTo>
                          <a:pt x="2292" y="114"/>
                          <a:pt x="2739" y="560"/>
                          <a:pt x="2739" y="1111"/>
                        </a:cubicBezTo>
                        <a:cubicBezTo>
                          <a:pt x="2739" y="1652"/>
                          <a:pt x="2308" y="2092"/>
                          <a:pt x="1771" y="21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79" name="Freeform 20"/>
                  <p:cNvSpPr>
                    <a:spLocks/>
                  </p:cNvSpPr>
                  <p:nvPr/>
                </p:nvSpPr>
                <p:spPr bwMode="auto">
                  <a:xfrm>
                    <a:off x="1485440" y="1018437"/>
                    <a:ext cx="104775" cy="39688"/>
                  </a:xfrm>
                  <a:custGeom>
                    <a:avLst/>
                    <a:gdLst>
                      <a:gd name="T0" fmla="*/ 4960 w 169"/>
                      <a:gd name="T1" fmla="*/ 18955 h 67"/>
                      <a:gd name="T2" fmla="*/ 4960 w 169"/>
                      <a:gd name="T3" fmla="*/ 34949 h 67"/>
                      <a:gd name="T4" fmla="*/ 13019 w 169"/>
                      <a:gd name="T5" fmla="*/ 38503 h 67"/>
                      <a:gd name="T6" fmla="*/ 21699 w 169"/>
                      <a:gd name="T7" fmla="*/ 34949 h 67"/>
                      <a:gd name="T8" fmla="*/ 52697 w 169"/>
                      <a:gd name="T9" fmla="*/ 23102 h 67"/>
                      <a:gd name="T10" fmla="*/ 83076 w 169"/>
                      <a:gd name="T11" fmla="*/ 34949 h 67"/>
                      <a:gd name="T12" fmla="*/ 99815 w 169"/>
                      <a:gd name="T13" fmla="*/ 34949 h 67"/>
                      <a:gd name="T14" fmla="*/ 99815 w 169"/>
                      <a:gd name="T15" fmla="*/ 18955 h 67"/>
                      <a:gd name="T16" fmla="*/ 52697 w 169"/>
                      <a:gd name="T17" fmla="*/ 0 h 67"/>
                      <a:gd name="T18" fmla="*/ 4960 w 169"/>
                      <a:gd name="T19" fmla="*/ 18955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9" h="67">
                        <a:moveTo>
                          <a:pt x="8" y="32"/>
                        </a:moveTo>
                        <a:cubicBezTo>
                          <a:pt x="0" y="40"/>
                          <a:pt x="0" y="52"/>
                          <a:pt x="8" y="59"/>
                        </a:cubicBezTo>
                        <a:cubicBezTo>
                          <a:pt x="12" y="63"/>
                          <a:pt x="16" y="65"/>
                          <a:pt x="21" y="65"/>
                        </a:cubicBezTo>
                        <a:cubicBezTo>
                          <a:pt x="26" y="65"/>
                          <a:pt x="31" y="63"/>
                          <a:pt x="35" y="59"/>
                        </a:cubicBezTo>
                        <a:cubicBezTo>
                          <a:pt x="48" y="46"/>
                          <a:pt x="66" y="39"/>
                          <a:pt x="85" y="39"/>
                        </a:cubicBezTo>
                        <a:cubicBezTo>
                          <a:pt x="103" y="39"/>
                          <a:pt x="121" y="46"/>
                          <a:pt x="134" y="59"/>
                        </a:cubicBezTo>
                        <a:cubicBezTo>
                          <a:pt x="142" y="67"/>
                          <a:pt x="154" y="67"/>
                          <a:pt x="161" y="59"/>
                        </a:cubicBezTo>
                        <a:cubicBezTo>
                          <a:pt x="169" y="52"/>
                          <a:pt x="169" y="40"/>
                          <a:pt x="161" y="32"/>
                        </a:cubicBezTo>
                        <a:cubicBezTo>
                          <a:pt x="141" y="11"/>
                          <a:pt x="114" y="0"/>
                          <a:pt x="85" y="0"/>
                        </a:cubicBezTo>
                        <a:cubicBezTo>
                          <a:pt x="56" y="0"/>
                          <a:pt x="28" y="11"/>
                          <a:pt x="8"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0" name="Freeform 21"/>
                  <p:cNvSpPr>
                    <a:spLocks/>
                  </p:cNvSpPr>
                  <p:nvPr/>
                </p:nvSpPr>
                <p:spPr bwMode="auto">
                  <a:xfrm>
                    <a:off x="1440990" y="948587"/>
                    <a:ext cx="193675" cy="71438"/>
                  </a:xfrm>
                  <a:custGeom>
                    <a:avLst/>
                    <a:gdLst>
                      <a:gd name="T0" fmla="*/ 180763 w 315"/>
                      <a:gd name="T1" fmla="*/ 70217 h 117"/>
                      <a:gd name="T2" fmla="*/ 189371 w 315"/>
                      <a:gd name="T3" fmla="*/ 67164 h 117"/>
                      <a:gd name="T4" fmla="*/ 189371 w 315"/>
                      <a:gd name="T5" fmla="*/ 50068 h 117"/>
                      <a:gd name="T6" fmla="*/ 4304 w 315"/>
                      <a:gd name="T7" fmla="*/ 50068 h 117"/>
                      <a:gd name="T8" fmla="*/ 4304 w 315"/>
                      <a:gd name="T9" fmla="*/ 67164 h 117"/>
                      <a:gd name="T10" fmla="*/ 21519 w 315"/>
                      <a:gd name="T11" fmla="*/ 67164 h 117"/>
                      <a:gd name="T12" fmla="*/ 172156 w 315"/>
                      <a:gd name="T13" fmla="*/ 67164 h 117"/>
                      <a:gd name="T14" fmla="*/ 180763 w 315"/>
                      <a:gd name="T15" fmla="*/ 70217 h 1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5" h="117">
                        <a:moveTo>
                          <a:pt x="294" y="115"/>
                        </a:moveTo>
                        <a:cubicBezTo>
                          <a:pt x="299" y="115"/>
                          <a:pt x="304" y="114"/>
                          <a:pt x="308" y="110"/>
                        </a:cubicBezTo>
                        <a:cubicBezTo>
                          <a:pt x="315" y="102"/>
                          <a:pt x="315" y="90"/>
                          <a:pt x="308" y="82"/>
                        </a:cubicBezTo>
                        <a:cubicBezTo>
                          <a:pt x="225" y="0"/>
                          <a:pt x="90" y="0"/>
                          <a:pt x="7" y="82"/>
                        </a:cubicBezTo>
                        <a:cubicBezTo>
                          <a:pt x="0" y="90"/>
                          <a:pt x="0" y="102"/>
                          <a:pt x="7" y="110"/>
                        </a:cubicBezTo>
                        <a:cubicBezTo>
                          <a:pt x="15" y="117"/>
                          <a:pt x="27" y="117"/>
                          <a:pt x="35" y="110"/>
                        </a:cubicBezTo>
                        <a:cubicBezTo>
                          <a:pt x="103" y="42"/>
                          <a:pt x="213" y="42"/>
                          <a:pt x="280" y="110"/>
                        </a:cubicBezTo>
                        <a:cubicBezTo>
                          <a:pt x="284" y="114"/>
                          <a:pt x="289" y="115"/>
                          <a:pt x="294" y="1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1" name="Freeform 22"/>
                  <p:cNvSpPr>
                    <a:spLocks/>
                  </p:cNvSpPr>
                  <p:nvPr/>
                </p:nvSpPr>
                <p:spPr bwMode="auto">
                  <a:xfrm>
                    <a:off x="1394953" y="883500"/>
                    <a:ext cx="285750" cy="98425"/>
                  </a:xfrm>
                  <a:custGeom>
                    <a:avLst/>
                    <a:gdLst>
                      <a:gd name="T0" fmla="*/ 21325 w 469"/>
                      <a:gd name="T1" fmla="*/ 93534 h 161"/>
                      <a:gd name="T2" fmla="*/ 264425 w 469"/>
                      <a:gd name="T3" fmla="*/ 93534 h 161"/>
                      <a:gd name="T4" fmla="*/ 272955 w 469"/>
                      <a:gd name="T5" fmla="*/ 97202 h 161"/>
                      <a:gd name="T6" fmla="*/ 281485 w 469"/>
                      <a:gd name="T7" fmla="*/ 93534 h 161"/>
                      <a:gd name="T8" fmla="*/ 281485 w 469"/>
                      <a:gd name="T9" fmla="*/ 77028 h 161"/>
                      <a:gd name="T10" fmla="*/ 4874 w 469"/>
                      <a:gd name="T11" fmla="*/ 77028 h 161"/>
                      <a:gd name="T12" fmla="*/ 4874 w 469"/>
                      <a:gd name="T13" fmla="*/ 93534 h 161"/>
                      <a:gd name="T14" fmla="*/ 21325 w 469"/>
                      <a:gd name="T15" fmla="*/ 93534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9" h="161">
                        <a:moveTo>
                          <a:pt x="35" y="153"/>
                        </a:moveTo>
                        <a:cubicBezTo>
                          <a:pt x="145" y="43"/>
                          <a:pt x="324" y="43"/>
                          <a:pt x="434" y="153"/>
                        </a:cubicBezTo>
                        <a:cubicBezTo>
                          <a:pt x="438" y="157"/>
                          <a:pt x="443" y="159"/>
                          <a:pt x="448" y="159"/>
                        </a:cubicBezTo>
                        <a:cubicBezTo>
                          <a:pt x="453" y="159"/>
                          <a:pt x="458" y="157"/>
                          <a:pt x="462" y="153"/>
                        </a:cubicBezTo>
                        <a:cubicBezTo>
                          <a:pt x="469" y="145"/>
                          <a:pt x="469" y="133"/>
                          <a:pt x="462" y="126"/>
                        </a:cubicBezTo>
                        <a:cubicBezTo>
                          <a:pt x="336" y="0"/>
                          <a:pt x="133" y="0"/>
                          <a:pt x="8" y="126"/>
                        </a:cubicBezTo>
                        <a:cubicBezTo>
                          <a:pt x="0" y="133"/>
                          <a:pt x="0" y="145"/>
                          <a:pt x="8" y="153"/>
                        </a:cubicBezTo>
                        <a:cubicBezTo>
                          <a:pt x="15" y="161"/>
                          <a:pt x="27" y="161"/>
                          <a:pt x="35" y="1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2" name="Oval 23"/>
                  <p:cNvSpPr>
                    <a:spLocks noChangeArrowheads="1"/>
                  </p:cNvSpPr>
                  <p:nvPr/>
                </p:nvSpPr>
                <p:spPr bwMode="auto">
                  <a:xfrm>
                    <a:off x="2061703" y="848575"/>
                    <a:ext cx="233363" cy="2317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3" name="Freeform 24"/>
                  <p:cNvSpPr>
                    <a:spLocks noEditPoints="1"/>
                  </p:cNvSpPr>
                  <p:nvPr/>
                </p:nvSpPr>
                <p:spPr bwMode="auto">
                  <a:xfrm>
                    <a:off x="1350503" y="1094637"/>
                    <a:ext cx="969963" cy="390525"/>
                  </a:xfrm>
                  <a:custGeom>
                    <a:avLst/>
                    <a:gdLst>
                      <a:gd name="T0" fmla="*/ 849254 w 1583"/>
                      <a:gd name="T1" fmla="*/ 0 h 638"/>
                      <a:gd name="T2" fmla="*/ 805749 w 1583"/>
                      <a:gd name="T3" fmla="*/ 0 h 638"/>
                      <a:gd name="T4" fmla="*/ 712001 w 1583"/>
                      <a:gd name="T5" fmla="*/ 44072 h 638"/>
                      <a:gd name="T6" fmla="*/ 577198 w 1583"/>
                      <a:gd name="T7" fmla="*/ 214850 h 638"/>
                      <a:gd name="T8" fmla="*/ 438107 w 1583"/>
                      <a:gd name="T9" fmla="*/ 223419 h 638"/>
                      <a:gd name="T10" fmla="*/ 379284 w 1583"/>
                      <a:gd name="T11" fmla="*/ 65496 h 638"/>
                      <a:gd name="T12" fmla="*/ 344358 w 1583"/>
                      <a:gd name="T13" fmla="*/ 41623 h 638"/>
                      <a:gd name="T14" fmla="*/ 39215 w 1583"/>
                      <a:gd name="T15" fmla="*/ 41623 h 638"/>
                      <a:gd name="T16" fmla="*/ 8578 w 1583"/>
                      <a:gd name="T17" fmla="*/ 57538 h 638"/>
                      <a:gd name="T18" fmla="*/ 4289 w 1583"/>
                      <a:gd name="T19" fmla="*/ 91816 h 638"/>
                      <a:gd name="T20" fmla="*/ 87621 w 1583"/>
                      <a:gd name="T21" fmla="*/ 313399 h 638"/>
                      <a:gd name="T22" fmla="*/ 122547 w 1583"/>
                      <a:gd name="T23" fmla="*/ 337272 h 638"/>
                      <a:gd name="T24" fmla="*/ 427078 w 1583"/>
                      <a:gd name="T25" fmla="*/ 337272 h 638"/>
                      <a:gd name="T26" fmla="*/ 457715 w 1583"/>
                      <a:gd name="T27" fmla="*/ 321357 h 638"/>
                      <a:gd name="T28" fmla="*/ 458940 w 1583"/>
                      <a:gd name="T29" fmla="*/ 318908 h 638"/>
                      <a:gd name="T30" fmla="*/ 574135 w 1583"/>
                      <a:gd name="T31" fmla="*/ 319520 h 638"/>
                      <a:gd name="T32" fmla="*/ 639085 w 1583"/>
                      <a:gd name="T33" fmla="*/ 295648 h 638"/>
                      <a:gd name="T34" fmla="*/ 685040 w 1583"/>
                      <a:gd name="T35" fmla="*/ 237498 h 638"/>
                      <a:gd name="T36" fmla="*/ 685040 w 1583"/>
                      <a:gd name="T37" fmla="*/ 390525 h 638"/>
                      <a:gd name="T38" fmla="*/ 969963 w 1583"/>
                      <a:gd name="T39" fmla="*/ 390525 h 638"/>
                      <a:gd name="T40" fmla="*/ 969963 w 1583"/>
                      <a:gd name="T41" fmla="*/ 120585 h 638"/>
                      <a:gd name="T42" fmla="*/ 849254 w 1583"/>
                      <a:gd name="T43" fmla="*/ 0 h 638"/>
                      <a:gd name="T44" fmla="*/ 39215 w 1583"/>
                      <a:gd name="T45" fmla="*/ 78350 h 638"/>
                      <a:gd name="T46" fmla="*/ 344358 w 1583"/>
                      <a:gd name="T47" fmla="*/ 78350 h 638"/>
                      <a:gd name="T48" fmla="*/ 399505 w 1583"/>
                      <a:gd name="T49" fmla="*/ 225868 h 638"/>
                      <a:gd name="T50" fmla="*/ 354775 w 1583"/>
                      <a:gd name="T51" fmla="*/ 274224 h 638"/>
                      <a:gd name="T52" fmla="*/ 363966 w 1583"/>
                      <a:gd name="T53" fmla="*/ 299933 h 638"/>
                      <a:gd name="T54" fmla="*/ 122547 w 1583"/>
                      <a:gd name="T55" fmla="*/ 299933 h 638"/>
                      <a:gd name="T56" fmla="*/ 39215 w 1583"/>
                      <a:gd name="T57" fmla="*/ 78350 h 6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83" h="638">
                        <a:moveTo>
                          <a:pt x="1386" y="0"/>
                        </a:moveTo>
                        <a:cubicBezTo>
                          <a:pt x="1315" y="0"/>
                          <a:pt x="1315" y="0"/>
                          <a:pt x="1315" y="0"/>
                        </a:cubicBezTo>
                        <a:cubicBezTo>
                          <a:pt x="1253" y="0"/>
                          <a:pt x="1198" y="28"/>
                          <a:pt x="1162" y="72"/>
                        </a:cubicBezTo>
                        <a:cubicBezTo>
                          <a:pt x="942" y="351"/>
                          <a:pt x="942" y="351"/>
                          <a:pt x="942" y="351"/>
                        </a:cubicBezTo>
                        <a:cubicBezTo>
                          <a:pt x="715" y="365"/>
                          <a:pt x="715" y="365"/>
                          <a:pt x="715" y="365"/>
                        </a:cubicBezTo>
                        <a:cubicBezTo>
                          <a:pt x="619" y="107"/>
                          <a:pt x="619" y="107"/>
                          <a:pt x="619" y="107"/>
                        </a:cubicBezTo>
                        <a:cubicBezTo>
                          <a:pt x="610" y="84"/>
                          <a:pt x="587" y="68"/>
                          <a:pt x="562" y="68"/>
                        </a:cubicBezTo>
                        <a:cubicBezTo>
                          <a:pt x="64" y="68"/>
                          <a:pt x="64" y="68"/>
                          <a:pt x="64" y="68"/>
                        </a:cubicBezTo>
                        <a:cubicBezTo>
                          <a:pt x="44" y="68"/>
                          <a:pt x="26" y="78"/>
                          <a:pt x="14" y="94"/>
                        </a:cubicBezTo>
                        <a:cubicBezTo>
                          <a:pt x="3" y="110"/>
                          <a:pt x="0" y="131"/>
                          <a:pt x="7" y="150"/>
                        </a:cubicBezTo>
                        <a:cubicBezTo>
                          <a:pt x="143" y="512"/>
                          <a:pt x="143" y="512"/>
                          <a:pt x="143" y="512"/>
                        </a:cubicBezTo>
                        <a:cubicBezTo>
                          <a:pt x="152" y="535"/>
                          <a:pt x="174" y="551"/>
                          <a:pt x="200" y="551"/>
                        </a:cubicBezTo>
                        <a:cubicBezTo>
                          <a:pt x="697" y="551"/>
                          <a:pt x="697" y="551"/>
                          <a:pt x="697" y="551"/>
                        </a:cubicBezTo>
                        <a:cubicBezTo>
                          <a:pt x="717" y="551"/>
                          <a:pt x="736" y="541"/>
                          <a:pt x="747" y="525"/>
                        </a:cubicBezTo>
                        <a:cubicBezTo>
                          <a:pt x="748" y="524"/>
                          <a:pt x="748" y="523"/>
                          <a:pt x="749" y="521"/>
                        </a:cubicBezTo>
                        <a:cubicBezTo>
                          <a:pt x="937" y="522"/>
                          <a:pt x="937" y="522"/>
                          <a:pt x="937" y="522"/>
                        </a:cubicBezTo>
                        <a:cubicBezTo>
                          <a:pt x="981" y="522"/>
                          <a:pt x="1021" y="511"/>
                          <a:pt x="1043" y="483"/>
                        </a:cubicBezTo>
                        <a:cubicBezTo>
                          <a:pt x="1118" y="388"/>
                          <a:pt x="1118" y="388"/>
                          <a:pt x="1118" y="388"/>
                        </a:cubicBezTo>
                        <a:cubicBezTo>
                          <a:pt x="1118" y="638"/>
                          <a:pt x="1118" y="638"/>
                          <a:pt x="1118" y="638"/>
                        </a:cubicBezTo>
                        <a:cubicBezTo>
                          <a:pt x="1583" y="638"/>
                          <a:pt x="1583" y="638"/>
                          <a:pt x="1583" y="638"/>
                        </a:cubicBezTo>
                        <a:cubicBezTo>
                          <a:pt x="1583" y="197"/>
                          <a:pt x="1583" y="197"/>
                          <a:pt x="1583" y="197"/>
                        </a:cubicBezTo>
                        <a:cubicBezTo>
                          <a:pt x="1583" y="88"/>
                          <a:pt x="1495" y="0"/>
                          <a:pt x="1386" y="0"/>
                        </a:cubicBezTo>
                        <a:close/>
                        <a:moveTo>
                          <a:pt x="64" y="128"/>
                        </a:moveTo>
                        <a:cubicBezTo>
                          <a:pt x="562" y="128"/>
                          <a:pt x="562" y="128"/>
                          <a:pt x="562" y="128"/>
                        </a:cubicBezTo>
                        <a:cubicBezTo>
                          <a:pt x="652" y="369"/>
                          <a:pt x="652" y="369"/>
                          <a:pt x="652" y="369"/>
                        </a:cubicBezTo>
                        <a:cubicBezTo>
                          <a:pt x="610" y="371"/>
                          <a:pt x="578" y="406"/>
                          <a:pt x="579" y="448"/>
                        </a:cubicBezTo>
                        <a:cubicBezTo>
                          <a:pt x="580" y="464"/>
                          <a:pt x="585" y="478"/>
                          <a:pt x="594" y="490"/>
                        </a:cubicBezTo>
                        <a:cubicBezTo>
                          <a:pt x="200" y="490"/>
                          <a:pt x="200" y="490"/>
                          <a:pt x="200" y="490"/>
                        </a:cubicBezTo>
                        <a:lnTo>
                          <a:pt x="64"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4" name="Freeform 25"/>
                  <p:cNvSpPr>
                    <a:spLocks/>
                  </p:cNvSpPr>
                  <p:nvPr/>
                </p:nvSpPr>
                <p:spPr bwMode="auto">
                  <a:xfrm>
                    <a:off x="1493378" y="1440712"/>
                    <a:ext cx="495300" cy="38100"/>
                  </a:xfrm>
                  <a:custGeom>
                    <a:avLst/>
                    <a:gdLst>
                      <a:gd name="T0" fmla="*/ 476910 w 808"/>
                      <a:gd name="T1" fmla="*/ 0 h 61"/>
                      <a:gd name="T2" fmla="*/ 19003 w 808"/>
                      <a:gd name="T3" fmla="*/ 0 h 61"/>
                      <a:gd name="T4" fmla="*/ 0 w 808"/>
                      <a:gd name="T5" fmla="*/ 19362 h 61"/>
                      <a:gd name="T6" fmla="*/ 19003 w 808"/>
                      <a:gd name="T7" fmla="*/ 38100 h 61"/>
                      <a:gd name="T8" fmla="*/ 476910 w 808"/>
                      <a:gd name="T9" fmla="*/ 38100 h 61"/>
                      <a:gd name="T10" fmla="*/ 495300 w 808"/>
                      <a:gd name="T11" fmla="*/ 19362 h 61"/>
                      <a:gd name="T12" fmla="*/ 476910 w 808"/>
                      <a:gd name="T13" fmla="*/ 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8" h="61">
                        <a:moveTo>
                          <a:pt x="778" y="0"/>
                        </a:moveTo>
                        <a:cubicBezTo>
                          <a:pt x="31" y="0"/>
                          <a:pt x="31" y="0"/>
                          <a:pt x="31" y="0"/>
                        </a:cubicBezTo>
                        <a:cubicBezTo>
                          <a:pt x="14" y="0"/>
                          <a:pt x="0" y="14"/>
                          <a:pt x="0" y="31"/>
                        </a:cubicBezTo>
                        <a:cubicBezTo>
                          <a:pt x="0" y="47"/>
                          <a:pt x="14" y="61"/>
                          <a:pt x="31" y="61"/>
                        </a:cubicBezTo>
                        <a:cubicBezTo>
                          <a:pt x="778" y="61"/>
                          <a:pt x="778" y="61"/>
                          <a:pt x="778" y="61"/>
                        </a:cubicBezTo>
                        <a:cubicBezTo>
                          <a:pt x="794" y="61"/>
                          <a:pt x="808" y="47"/>
                          <a:pt x="808" y="31"/>
                        </a:cubicBezTo>
                        <a:cubicBezTo>
                          <a:pt x="808" y="14"/>
                          <a:pt x="794" y="0"/>
                          <a:pt x="77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170" name="テキスト ボックス 270"/>
                <p:cNvSpPr txBox="1">
                  <a:spLocks noChangeArrowheads="1"/>
                </p:cNvSpPr>
                <p:nvPr/>
              </p:nvSpPr>
              <p:spPr bwMode="auto">
                <a:xfrm>
                  <a:off x="1250" y="8945"/>
                  <a:ext cx="1434"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79285" tIns="143428" rIns="179285" bIns="143428" anchor="t" anchorCtr="0" upright="1">
                  <a:noAutofit/>
                </a:bodyPr>
                <a:lstStyle/>
                <a:p>
                  <a:pPr algn="ctr">
                    <a:lnSpc>
                      <a:spcPts val="1000"/>
                    </a:lnSpc>
                  </a:pPr>
                  <a:r>
                    <a:rPr lang="ja-JP" altLang="en-US" sz="700" u="sng">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出先</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1000"/>
                    </a:lnSpc>
                  </a:pPr>
                  <a:r>
                    <a:rPr lang="ja-JP" altLang="en-US" sz="700" u="sng">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出張先</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171" name="グループ化 170"/>
                <p:cNvGrpSpPr>
                  <a:grpSpLocks/>
                </p:cNvGrpSpPr>
                <p:nvPr/>
              </p:nvGrpSpPr>
              <p:grpSpPr bwMode="auto">
                <a:xfrm>
                  <a:off x="4334" y="8307"/>
                  <a:ext cx="898" cy="638"/>
                  <a:chOff x="2031864" y="263173"/>
                  <a:chExt cx="816725" cy="419838"/>
                </a:xfrm>
              </p:grpSpPr>
              <p:sp>
                <p:nvSpPr>
                  <p:cNvPr id="176" name="Freeform 23"/>
                  <p:cNvSpPr>
                    <a:spLocks noEditPoints="1"/>
                  </p:cNvSpPr>
                  <p:nvPr/>
                </p:nvSpPr>
                <p:spPr bwMode="auto">
                  <a:xfrm>
                    <a:off x="2402160" y="266257"/>
                    <a:ext cx="446429" cy="324032"/>
                  </a:xfrm>
                  <a:custGeom>
                    <a:avLst/>
                    <a:gdLst>
                      <a:gd name="T0" fmla="*/ 421580 w 5803"/>
                      <a:gd name="T1" fmla="*/ 0 h 4212"/>
                      <a:gd name="T2" fmla="*/ 31926 w 5803"/>
                      <a:gd name="T3" fmla="*/ 16925 h 4212"/>
                      <a:gd name="T4" fmla="*/ 0 w 5803"/>
                      <a:gd name="T5" fmla="*/ 324032 h 4212"/>
                      <a:gd name="T6" fmla="*/ 196558 w 5803"/>
                      <a:gd name="T7" fmla="*/ 272642 h 4212"/>
                      <a:gd name="T8" fmla="*/ 254410 w 5803"/>
                      <a:gd name="T9" fmla="*/ 324032 h 4212"/>
                      <a:gd name="T10" fmla="*/ 446429 w 5803"/>
                      <a:gd name="T11" fmla="*/ 16925 h 4212"/>
                      <a:gd name="T12" fmla="*/ 90624 w 5803"/>
                      <a:gd name="T13" fmla="*/ 229176 h 4212"/>
                      <a:gd name="T14" fmla="*/ 35388 w 5803"/>
                      <a:gd name="T15" fmla="*/ 197173 h 4212"/>
                      <a:gd name="T16" fmla="*/ 90624 w 5803"/>
                      <a:gd name="T17" fmla="*/ 229176 h 4212"/>
                      <a:gd name="T18" fmla="*/ 35388 w 5803"/>
                      <a:gd name="T19" fmla="*/ 159554 h 4212"/>
                      <a:gd name="T20" fmla="*/ 90624 w 5803"/>
                      <a:gd name="T21" fmla="*/ 127628 h 4212"/>
                      <a:gd name="T22" fmla="*/ 90624 w 5803"/>
                      <a:gd name="T23" fmla="*/ 87778 h 4212"/>
                      <a:gd name="T24" fmla="*/ 35388 w 5803"/>
                      <a:gd name="T25" fmla="*/ 55775 h 4212"/>
                      <a:gd name="T26" fmla="*/ 90624 w 5803"/>
                      <a:gd name="T27" fmla="*/ 87778 h 4212"/>
                      <a:gd name="T28" fmla="*/ 145861 w 5803"/>
                      <a:gd name="T29" fmla="*/ 231023 h 4212"/>
                      <a:gd name="T30" fmla="*/ 200943 w 5803"/>
                      <a:gd name="T31" fmla="*/ 199174 h 4212"/>
                      <a:gd name="T32" fmla="*/ 200943 w 5803"/>
                      <a:gd name="T33" fmla="*/ 161401 h 4212"/>
                      <a:gd name="T34" fmla="*/ 145861 w 5803"/>
                      <a:gd name="T35" fmla="*/ 129397 h 4212"/>
                      <a:gd name="T36" fmla="*/ 200943 w 5803"/>
                      <a:gd name="T37" fmla="*/ 161401 h 4212"/>
                      <a:gd name="T38" fmla="*/ 145861 w 5803"/>
                      <a:gd name="T39" fmla="*/ 87778 h 4212"/>
                      <a:gd name="T40" fmla="*/ 200943 w 5803"/>
                      <a:gd name="T41" fmla="*/ 55775 h 4212"/>
                      <a:gd name="T42" fmla="*/ 311416 w 5803"/>
                      <a:gd name="T43" fmla="*/ 231023 h 4212"/>
                      <a:gd name="T44" fmla="*/ 256179 w 5803"/>
                      <a:gd name="T45" fmla="*/ 199174 h 4212"/>
                      <a:gd name="T46" fmla="*/ 311416 w 5803"/>
                      <a:gd name="T47" fmla="*/ 231023 h 4212"/>
                      <a:gd name="T48" fmla="*/ 256179 w 5803"/>
                      <a:gd name="T49" fmla="*/ 161401 h 4212"/>
                      <a:gd name="T50" fmla="*/ 311416 w 5803"/>
                      <a:gd name="T51" fmla="*/ 129397 h 4212"/>
                      <a:gd name="T52" fmla="*/ 311416 w 5803"/>
                      <a:gd name="T53" fmla="*/ 87778 h 4212"/>
                      <a:gd name="T54" fmla="*/ 256179 w 5803"/>
                      <a:gd name="T55" fmla="*/ 55775 h 4212"/>
                      <a:gd name="T56" fmla="*/ 311416 w 5803"/>
                      <a:gd name="T57" fmla="*/ 87778 h 4212"/>
                      <a:gd name="T58" fmla="*/ 366498 w 5803"/>
                      <a:gd name="T59" fmla="*/ 229176 h 4212"/>
                      <a:gd name="T60" fmla="*/ 421734 w 5803"/>
                      <a:gd name="T61" fmla="*/ 197173 h 4212"/>
                      <a:gd name="T62" fmla="*/ 421734 w 5803"/>
                      <a:gd name="T63" fmla="*/ 159554 h 4212"/>
                      <a:gd name="T64" fmla="*/ 366498 w 5803"/>
                      <a:gd name="T65" fmla="*/ 127628 h 4212"/>
                      <a:gd name="T66" fmla="*/ 421734 w 5803"/>
                      <a:gd name="T67" fmla="*/ 159554 h 4212"/>
                      <a:gd name="T68" fmla="*/ 366498 w 5803"/>
                      <a:gd name="T69" fmla="*/ 87778 h 4212"/>
                      <a:gd name="T70" fmla="*/ 421734 w 5803"/>
                      <a:gd name="T71" fmla="*/ 55775 h 42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03" h="4212">
                        <a:moveTo>
                          <a:pt x="5480" y="220"/>
                        </a:moveTo>
                        <a:lnTo>
                          <a:pt x="5480" y="0"/>
                        </a:lnTo>
                        <a:lnTo>
                          <a:pt x="415" y="0"/>
                        </a:lnTo>
                        <a:lnTo>
                          <a:pt x="415" y="220"/>
                        </a:lnTo>
                        <a:lnTo>
                          <a:pt x="0" y="220"/>
                        </a:lnTo>
                        <a:lnTo>
                          <a:pt x="0" y="4212"/>
                        </a:lnTo>
                        <a:lnTo>
                          <a:pt x="2555" y="4212"/>
                        </a:lnTo>
                        <a:lnTo>
                          <a:pt x="2555" y="3544"/>
                        </a:lnTo>
                        <a:lnTo>
                          <a:pt x="3307" y="3544"/>
                        </a:lnTo>
                        <a:lnTo>
                          <a:pt x="3307" y="4212"/>
                        </a:lnTo>
                        <a:lnTo>
                          <a:pt x="5803" y="4212"/>
                        </a:lnTo>
                        <a:lnTo>
                          <a:pt x="5803" y="220"/>
                        </a:lnTo>
                        <a:lnTo>
                          <a:pt x="5480" y="220"/>
                        </a:lnTo>
                        <a:close/>
                        <a:moveTo>
                          <a:pt x="1178" y="2979"/>
                        </a:moveTo>
                        <a:lnTo>
                          <a:pt x="460" y="2979"/>
                        </a:lnTo>
                        <a:lnTo>
                          <a:pt x="460" y="2563"/>
                        </a:lnTo>
                        <a:lnTo>
                          <a:pt x="1178" y="2563"/>
                        </a:lnTo>
                        <a:lnTo>
                          <a:pt x="1178" y="2979"/>
                        </a:lnTo>
                        <a:close/>
                        <a:moveTo>
                          <a:pt x="1178" y="2074"/>
                        </a:moveTo>
                        <a:lnTo>
                          <a:pt x="460" y="2074"/>
                        </a:lnTo>
                        <a:lnTo>
                          <a:pt x="460" y="1659"/>
                        </a:lnTo>
                        <a:lnTo>
                          <a:pt x="1178" y="1659"/>
                        </a:lnTo>
                        <a:lnTo>
                          <a:pt x="1178" y="2074"/>
                        </a:lnTo>
                        <a:close/>
                        <a:moveTo>
                          <a:pt x="1178" y="1141"/>
                        </a:moveTo>
                        <a:lnTo>
                          <a:pt x="460" y="1141"/>
                        </a:lnTo>
                        <a:lnTo>
                          <a:pt x="460" y="725"/>
                        </a:lnTo>
                        <a:lnTo>
                          <a:pt x="1178" y="725"/>
                        </a:lnTo>
                        <a:lnTo>
                          <a:pt x="1178" y="1141"/>
                        </a:lnTo>
                        <a:close/>
                        <a:moveTo>
                          <a:pt x="2612" y="3003"/>
                        </a:moveTo>
                        <a:lnTo>
                          <a:pt x="1896" y="3003"/>
                        </a:lnTo>
                        <a:lnTo>
                          <a:pt x="1896" y="2589"/>
                        </a:lnTo>
                        <a:lnTo>
                          <a:pt x="2612" y="2589"/>
                        </a:lnTo>
                        <a:lnTo>
                          <a:pt x="2612" y="3003"/>
                        </a:lnTo>
                        <a:close/>
                        <a:moveTo>
                          <a:pt x="2612" y="2098"/>
                        </a:moveTo>
                        <a:lnTo>
                          <a:pt x="1896" y="2098"/>
                        </a:lnTo>
                        <a:lnTo>
                          <a:pt x="1896" y="1682"/>
                        </a:lnTo>
                        <a:lnTo>
                          <a:pt x="2612" y="1682"/>
                        </a:lnTo>
                        <a:lnTo>
                          <a:pt x="2612" y="2098"/>
                        </a:lnTo>
                        <a:close/>
                        <a:moveTo>
                          <a:pt x="2612" y="1141"/>
                        </a:moveTo>
                        <a:lnTo>
                          <a:pt x="1896" y="1141"/>
                        </a:lnTo>
                        <a:lnTo>
                          <a:pt x="1896" y="725"/>
                        </a:lnTo>
                        <a:lnTo>
                          <a:pt x="2612" y="725"/>
                        </a:lnTo>
                        <a:lnTo>
                          <a:pt x="2612" y="1141"/>
                        </a:lnTo>
                        <a:close/>
                        <a:moveTo>
                          <a:pt x="4048" y="3003"/>
                        </a:moveTo>
                        <a:lnTo>
                          <a:pt x="3330" y="3003"/>
                        </a:lnTo>
                        <a:lnTo>
                          <a:pt x="3330" y="2589"/>
                        </a:lnTo>
                        <a:lnTo>
                          <a:pt x="4048" y="2589"/>
                        </a:lnTo>
                        <a:lnTo>
                          <a:pt x="4048" y="3003"/>
                        </a:lnTo>
                        <a:close/>
                        <a:moveTo>
                          <a:pt x="4048" y="2098"/>
                        </a:moveTo>
                        <a:lnTo>
                          <a:pt x="3330" y="2098"/>
                        </a:lnTo>
                        <a:lnTo>
                          <a:pt x="3330" y="1682"/>
                        </a:lnTo>
                        <a:lnTo>
                          <a:pt x="4048" y="1682"/>
                        </a:lnTo>
                        <a:lnTo>
                          <a:pt x="4048" y="2098"/>
                        </a:lnTo>
                        <a:close/>
                        <a:moveTo>
                          <a:pt x="4048" y="1141"/>
                        </a:moveTo>
                        <a:lnTo>
                          <a:pt x="3330" y="1141"/>
                        </a:lnTo>
                        <a:lnTo>
                          <a:pt x="3330" y="725"/>
                        </a:lnTo>
                        <a:lnTo>
                          <a:pt x="4048" y="725"/>
                        </a:lnTo>
                        <a:lnTo>
                          <a:pt x="4048" y="1141"/>
                        </a:lnTo>
                        <a:close/>
                        <a:moveTo>
                          <a:pt x="5482" y="2979"/>
                        </a:moveTo>
                        <a:lnTo>
                          <a:pt x="4764" y="2979"/>
                        </a:lnTo>
                        <a:lnTo>
                          <a:pt x="4764" y="2563"/>
                        </a:lnTo>
                        <a:lnTo>
                          <a:pt x="5482" y="2563"/>
                        </a:lnTo>
                        <a:lnTo>
                          <a:pt x="5482" y="2979"/>
                        </a:lnTo>
                        <a:close/>
                        <a:moveTo>
                          <a:pt x="5482" y="2074"/>
                        </a:moveTo>
                        <a:lnTo>
                          <a:pt x="4764" y="2074"/>
                        </a:lnTo>
                        <a:lnTo>
                          <a:pt x="4764" y="1659"/>
                        </a:lnTo>
                        <a:lnTo>
                          <a:pt x="5482" y="1659"/>
                        </a:lnTo>
                        <a:lnTo>
                          <a:pt x="5482" y="2074"/>
                        </a:lnTo>
                        <a:close/>
                        <a:moveTo>
                          <a:pt x="5482" y="1141"/>
                        </a:moveTo>
                        <a:lnTo>
                          <a:pt x="4764" y="1141"/>
                        </a:lnTo>
                        <a:lnTo>
                          <a:pt x="4764" y="725"/>
                        </a:lnTo>
                        <a:lnTo>
                          <a:pt x="5482" y="725"/>
                        </a:lnTo>
                        <a:lnTo>
                          <a:pt x="5482" y="1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77" name="Freeform 24"/>
                  <p:cNvSpPr>
                    <a:spLocks noEditPoints="1"/>
                  </p:cNvSpPr>
                  <p:nvPr/>
                </p:nvSpPr>
                <p:spPr bwMode="auto">
                  <a:xfrm>
                    <a:off x="2031864" y="263173"/>
                    <a:ext cx="335847" cy="419838"/>
                  </a:xfrm>
                  <a:custGeom>
                    <a:avLst/>
                    <a:gdLst>
                      <a:gd name="T0" fmla="*/ 299917 w 5814"/>
                      <a:gd name="T1" fmla="*/ 23857 h 7268"/>
                      <a:gd name="T2" fmla="*/ 299917 w 5814"/>
                      <a:gd name="T3" fmla="*/ 0 h 7268"/>
                      <a:gd name="T4" fmla="*/ 35930 w 5814"/>
                      <a:gd name="T5" fmla="*/ 0 h 7268"/>
                      <a:gd name="T6" fmla="*/ 35930 w 5814"/>
                      <a:gd name="T7" fmla="*/ 23857 h 7268"/>
                      <a:gd name="T8" fmla="*/ 0 w 5814"/>
                      <a:gd name="T9" fmla="*/ 23857 h 7268"/>
                      <a:gd name="T10" fmla="*/ 0 w 5814"/>
                      <a:gd name="T11" fmla="*/ 419838 h 7268"/>
                      <a:gd name="T12" fmla="*/ 131994 w 5814"/>
                      <a:gd name="T13" fmla="*/ 419838 h 7268"/>
                      <a:gd name="T14" fmla="*/ 131994 w 5814"/>
                      <a:gd name="T15" fmla="*/ 359820 h 7268"/>
                      <a:gd name="T16" fmla="*/ 203853 w 5814"/>
                      <a:gd name="T17" fmla="*/ 359820 h 7268"/>
                      <a:gd name="T18" fmla="*/ 203853 w 5814"/>
                      <a:gd name="T19" fmla="*/ 419838 h 7268"/>
                      <a:gd name="T20" fmla="*/ 335847 w 5814"/>
                      <a:gd name="T21" fmla="*/ 419838 h 7268"/>
                      <a:gd name="T22" fmla="*/ 335847 w 5814"/>
                      <a:gd name="T23" fmla="*/ 23857 h 7268"/>
                      <a:gd name="T24" fmla="*/ 299917 w 5814"/>
                      <a:gd name="T25" fmla="*/ 23857 h 7268"/>
                      <a:gd name="T26" fmla="*/ 294198 w 5814"/>
                      <a:gd name="T27" fmla="*/ 311759 h 7268"/>
                      <a:gd name="T28" fmla="*/ 39454 w 5814"/>
                      <a:gd name="T29" fmla="*/ 311759 h 7268"/>
                      <a:gd name="T30" fmla="*/ 39454 w 5814"/>
                      <a:gd name="T31" fmla="*/ 287902 h 7268"/>
                      <a:gd name="T32" fmla="*/ 294198 w 5814"/>
                      <a:gd name="T33" fmla="*/ 287902 h 7268"/>
                      <a:gd name="T34" fmla="*/ 294198 w 5814"/>
                      <a:gd name="T35" fmla="*/ 311759 h 7268"/>
                      <a:gd name="T36" fmla="*/ 294198 w 5814"/>
                      <a:gd name="T37" fmla="*/ 240823 h 7268"/>
                      <a:gd name="T38" fmla="*/ 39454 w 5814"/>
                      <a:gd name="T39" fmla="*/ 240823 h 7268"/>
                      <a:gd name="T40" fmla="*/ 39454 w 5814"/>
                      <a:gd name="T41" fmla="*/ 216793 h 7268"/>
                      <a:gd name="T42" fmla="*/ 294198 w 5814"/>
                      <a:gd name="T43" fmla="*/ 216793 h 7268"/>
                      <a:gd name="T44" fmla="*/ 294198 w 5814"/>
                      <a:gd name="T45" fmla="*/ 240823 h 7268"/>
                      <a:gd name="T46" fmla="*/ 294198 w 5814"/>
                      <a:gd name="T47" fmla="*/ 169714 h 7268"/>
                      <a:gd name="T48" fmla="*/ 39454 w 5814"/>
                      <a:gd name="T49" fmla="*/ 169714 h 7268"/>
                      <a:gd name="T50" fmla="*/ 39454 w 5814"/>
                      <a:gd name="T51" fmla="*/ 145742 h 7268"/>
                      <a:gd name="T52" fmla="*/ 294198 w 5814"/>
                      <a:gd name="T53" fmla="*/ 145742 h 7268"/>
                      <a:gd name="T54" fmla="*/ 294198 w 5814"/>
                      <a:gd name="T55" fmla="*/ 169714 h 7268"/>
                      <a:gd name="T56" fmla="*/ 294198 w 5814"/>
                      <a:gd name="T57" fmla="*/ 98663 h 7268"/>
                      <a:gd name="T58" fmla="*/ 39454 w 5814"/>
                      <a:gd name="T59" fmla="*/ 98663 h 7268"/>
                      <a:gd name="T60" fmla="*/ 39454 w 5814"/>
                      <a:gd name="T61" fmla="*/ 74633 h 7268"/>
                      <a:gd name="T62" fmla="*/ 294198 w 5814"/>
                      <a:gd name="T63" fmla="*/ 74633 h 7268"/>
                      <a:gd name="T64" fmla="*/ 294198 w 5814"/>
                      <a:gd name="T65" fmla="*/ 98663 h 72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814" h="7268">
                        <a:moveTo>
                          <a:pt x="5192" y="413"/>
                        </a:moveTo>
                        <a:lnTo>
                          <a:pt x="5192" y="0"/>
                        </a:lnTo>
                        <a:lnTo>
                          <a:pt x="622" y="0"/>
                        </a:lnTo>
                        <a:lnTo>
                          <a:pt x="622" y="413"/>
                        </a:lnTo>
                        <a:lnTo>
                          <a:pt x="0" y="413"/>
                        </a:lnTo>
                        <a:lnTo>
                          <a:pt x="0" y="7268"/>
                        </a:lnTo>
                        <a:lnTo>
                          <a:pt x="2285" y="7268"/>
                        </a:lnTo>
                        <a:lnTo>
                          <a:pt x="2285" y="6229"/>
                        </a:lnTo>
                        <a:lnTo>
                          <a:pt x="3529" y="6229"/>
                        </a:lnTo>
                        <a:lnTo>
                          <a:pt x="3529" y="7268"/>
                        </a:lnTo>
                        <a:lnTo>
                          <a:pt x="5814" y="7268"/>
                        </a:lnTo>
                        <a:lnTo>
                          <a:pt x="5814" y="413"/>
                        </a:lnTo>
                        <a:lnTo>
                          <a:pt x="5192" y="413"/>
                        </a:lnTo>
                        <a:close/>
                        <a:moveTo>
                          <a:pt x="5093" y="5397"/>
                        </a:moveTo>
                        <a:lnTo>
                          <a:pt x="683" y="5397"/>
                        </a:lnTo>
                        <a:lnTo>
                          <a:pt x="683" y="4984"/>
                        </a:lnTo>
                        <a:lnTo>
                          <a:pt x="5093" y="4984"/>
                        </a:lnTo>
                        <a:lnTo>
                          <a:pt x="5093" y="5397"/>
                        </a:lnTo>
                        <a:close/>
                        <a:moveTo>
                          <a:pt x="5093" y="4169"/>
                        </a:moveTo>
                        <a:lnTo>
                          <a:pt x="683" y="4169"/>
                        </a:lnTo>
                        <a:lnTo>
                          <a:pt x="683" y="3753"/>
                        </a:lnTo>
                        <a:lnTo>
                          <a:pt x="5093" y="3753"/>
                        </a:lnTo>
                        <a:lnTo>
                          <a:pt x="5093" y="4169"/>
                        </a:lnTo>
                        <a:close/>
                        <a:moveTo>
                          <a:pt x="5093" y="2938"/>
                        </a:moveTo>
                        <a:lnTo>
                          <a:pt x="683" y="2938"/>
                        </a:lnTo>
                        <a:lnTo>
                          <a:pt x="683" y="2523"/>
                        </a:lnTo>
                        <a:lnTo>
                          <a:pt x="5093" y="2523"/>
                        </a:lnTo>
                        <a:lnTo>
                          <a:pt x="5093" y="2938"/>
                        </a:lnTo>
                        <a:close/>
                        <a:moveTo>
                          <a:pt x="5093" y="1708"/>
                        </a:moveTo>
                        <a:lnTo>
                          <a:pt x="683" y="1708"/>
                        </a:lnTo>
                        <a:lnTo>
                          <a:pt x="683" y="1292"/>
                        </a:lnTo>
                        <a:lnTo>
                          <a:pt x="5093" y="1292"/>
                        </a:lnTo>
                        <a:lnTo>
                          <a:pt x="5093" y="17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172" name="フリーフォーム: 図形 130"/>
                <p:cNvSpPr>
                  <a:spLocks/>
                </p:cNvSpPr>
                <p:nvPr/>
              </p:nvSpPr>
              <p:spPr bwMode="auto">
                <a:xfrm>
                  <a:off x="2500" y="8503"/>
                  <a:ext cx="1626" cy="365"/>
                </a:xfrm>
                <a:custGeom>
                  <a:avLst/>
                  <a:gdLst>
                    <a:gd name="T0" fmla="*/ 0 w 2527300"/>
                    <a:gd name="T1" fmla="*/ 0 h 520700"/>
                    <a:gd name="T2" fmla="*/ 726230 w 2527300"/>
                    <a:gd name="T3" fmla="*/ 50864 h 520700"/>
                    <a:gd name="T4" fmla="*/ 1032284 w 2527300"/>
                    <a:gd name="T5" fmla="*/ 231712 h 520700"/>
                    <a:gd name="T6" fmla="*/ 0 60000 65536"/>
                    <a:gd name="T7" fmla="*/ 0 60000 65536"/>
                    <a:gd name="T8" fmla="*/ 0 60000 65536"/>
                  </a:gdLst>
                  <a:ahLst/>
                  <a:cxnLst>
                    <a:cxn ang="T6">
                      <a:pos x="T0" y="T1"/>
                    </a:cxn>
                    <a:cxn ang="T7">
                      <a:pos x="T2" y="T3"/>
                    </a:cxn>
                    <a:cxn ang="T8">
                      <a:pos x="T4" y="T5"/>
                    </a:cxn>
                  </a:cxnLst>
                  <a:rect l="0" t="0" r="r" b="b"/>
                  <a:pathLst>
                    <a:path w="2527300" h="520700">
                      <a:moveTo>
                        <a:pt x="0" y="0"/>
                      </a:moveTo>
                      <a:cubicBezTo>
                        <a:pt x="678391" y="13758"/>
                        <a:pt x="1356783" y="27517"/>
                        <a:pt x="1778000" y="114300"/>
                      </a:cubicBezTo>
                      <a:cubicBezTo>
                        <a:pt x="2199217" y="201083"/>
                        <a:pt x="2363258" y="360891"/>
                        <a:pt x="2527300" y="520700"/>
                      </a:cubicBezTo>
                    </a:path>
                  </a:pathLst>
                </a:custGeom>
                <a:noFill/>
                <a:ln w="31750" cap="flat" cmpd="sng" algn="ctr">
                  <a:solidFill>
                    <a:srgbClr val="000000"/>
                  </a:solidFill>
                  <a:prstDash val="sysDot"/>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ja-JP" altLang="en-US"/>
                </a:p>
              </p:txBody>
            </p:sp>
            <p:cxnSp>
              <p:nvCxnSpPr>
                <p:cNvPr id="173" name="Straight Arrow Connector 280"/>
                <p:cNvCxnSpPr>
                  <a:cxnSpLocks/>
                </p:cNvCxnSpPr>
                <p:nvPr/>
              </p:nvCxnSpPr>
              <p:spPr bwMode="auto">
                <a:xfrm>
                  <a:off x="2983" y="9395"/>
                  <a:ext cx="988" cy="12"/>
                </a:xfrm>
                <a:prstGeom prst="straightConnector1">
                  <a:avLst/>
                </a:prstGeom>
                <a:noFill/>
                <a:ln w="31750" cap="rnd" cmpd="sng" algn="ctr">
                  <a:solidFill>
                    <a:srgbClr val="000000"/>
                  </a:solidFill>
                  <a:prstDash val="sysDot"/>
                  <a:miter lim="800000"/>
                  <a:headEnd type="none" w="med" len="med"/>
                  <a:tailEnd type="triangle" w="med" len="med"/>
                </a:ln>
                <a:extLst>
                  <a:ext uri="{909E8E84-426E-40DD-AFC4-6F175D3DCCD1}">
                    <a14:hiddenFill xmlns:a14="http://schemas.microsoft.com/office/drawing/2010/main">
                      <a:noFill/>
                    </a14:hiddenFill>
                  </a:ext>
                </a:extLst>
              </p:spPr>
            </p:cxnSp>
            <p:sp>
              <p:nvSpPr>
                <p:cNvPr id="174" name="円: 塗りつぶしなし 82"/>
                <p:cNvSpPr>
                  <a:spLocks noChangeArrowheads="1"/>
                </p:cNvSpPr>
                <p:nvPr/>
              </p:nvSpPr>
              <p:spPr bwMode="auto">
                <a:xfrm>
                  <a:off x="3320" y="8378"/>
                  <a:ext cx="301" cy="301"/>
                </a:xfrm>
                <a:prstGeom prst="donut">
                  <a:avLst>
                    <a:gd name="adj" fmla="val 24991"/>
                  </a:avLst>
                </a:prstGeom>
                <a:solidFill>
                  <a:srgbClr val="92D050"/>
                </a:solidFill>
                <a:ln w="12700" cap="flat" cmpd="sng" algn="ctr">
                  <a:solidFill>
                    <a:srgbClr val="92D050"/>
                  </a:solidFill>
                  <a:prstDash val="solid"/>
                  <a:miter lim="800000"/>
                  <a:headEnd/>
                  <a:tailEnd/>
                </a:ln>
              </p:spPr>
              <p:txBody>
                <a:bodyPr rot="0" vert="horz" wrap="square" lIns="91440" tIns="45720" rIns="91440" bIns="45720" anchor="ctr" anchorCtr="0" upright="1">
                  <a:noAutofit/>
                </a:bodyPr>
                <a:lstStyle/>
                <a:p>
                  <a:endParaRPr lang="ja-JP" altLang="en-US"/>
                </a:p>
              </p:txBody>
            </p:sp>
            <p:sp>
              <p:nvSpPr>
                <p:cNvPr id="175" name="円: 塗りつぶしなし 82"/>
                <p:cNvSpPr>
                  <a:spLocks noChangeArrowheads="1"/>
                </p:cNvSpPr>
                <p:nvPr/>
              </p:nvSpPr>
              <p:spPr bwMode="auto">
                <a:xfrm>
                  <a:off x="3209" y="9268"/>
                  <a:ext cx="301" cy="301"/>
                </a:xfrm>
                <a:prstGeom prst="donut">
                  <a:avLst>
                    <a:gd name="adj" fmla="val 24991"/>
                  </a:avLst>
                </a:prstGeom>
                <a:solidFill>
                  <a:srgbClr val="92D050"/>
                </a:solidFill>
                <a:ln w="12700" cap="flat" cmpd="sng" algn="ctr">
                  <a:solidFill>
                    <a:srgbClr val="92D050"/>
                  </a:solidFill>
                  <a:prstDash val="solid"/>
                  <a:miter lim="800000"/>
                  <a:headEnd/>
                  <a:tailEnd/>
                </a:ln>
              </p:spPr>
              <p:txBody>
                <a:bodyPr rot="0" vert="horz" wrap="square" lIns="91440" tIns="45720" rIns="91440" bIns="45720" anchor="ctr" anchorCtr="0" upright="1">
                  <a:noAutofit/>
                </a:bodyPr>
                <a:lstStyle/>
                <a:p>
                  <a:endParaRPr lang="ja-JP" altLang="en-US"/>
                </a:p>
              </p:txBody>
            </p:sp>
          </p:grpSp>
          <p:sp>
            <p:nvSpPr>
              <p:cNvPr id="166" name="テキスト ボックス 261">
                <a:extLst>
                  <a:ext uri="{FF2B5EF4-FFF2-40B4-BE49-F238E27FC236}">
                    <a16:creationId xmlns:a16="http://schemas.microsoft.com/office/drawing/2014/main" id="{B7F17B8A-578A-4AE3-870C-6674C4BE31C2}"/>
                  </a:ext>
                </a:extLst>
              </p:cNvPr>
              <p:cNvSpPr txBox="1">
                <a:spLocks/>
              </p:cNvSpPr>
              <p:nvPr/>
            </p:nvSpPr>
            <p:spPr>
              <a:xfrm>
                <a:off x="576316" y="77906"/>
                <a:ext cx="397565" cy="222637"/>
              </a:xfrm>
              <a:prstGeom prst="rect">
                <a:avLst/>
              </a:prstGeom>
              <a:noFill/>
            </p:spPr>
            <p:txBody>
              <a:bodyPr wrap="square" lIns="36000" tIns="36000" rIns="36000" bIns="36000" rtlCol="0">
                <a:noAutofit/>
              </a:bodyPr>
              <a:lstStyle/>
              <a:p>
                <a:pPr algn="just">
                  <a:lnSpc>
                    <a:spcPct val="90000"/>
                  </a:lnSpc>
                  <a:spcAft>
                    <a:spcPts val="590"/>
                  </a:spcAft>
                </a:pPr>
                <a:r>
                  <a:rPr lang="ja-JP" altLang="en-US" sz="700" u="sng">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自宅</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p:txBody>
          </p:sp>
        </p:grpSp>
        <p:grpSp>
          <p:nvGrpSpPr>
            <p:cNvPr id="145" name="グループ化 144"/>
            <p:cNvGrpSpPr/>
            <p:nvPr/>
          </p:nvGrpSpPr>
          <p:grpSpPr>
            <a:xfrm>
              <a:off x="1771650" y="749300"/>
              <a:ext cx="926603" cy="484496"/>
              <a:chOff x="0" y="0"/>
              <a:chExt cx="926603" cy="484496"/>
            </a:xfrm>
          </p:grpSpPr>
          <p:sp>
            <p:nvSpPr>
              <p:cNvPr id="147" name="吹き出し: 角を丸めた四角形 88"/>
              <p:cNvSpPr>
                <a:spLocks noChangeArrowheads="1"/>
              </p:cNvSpPr>
              <p:nvPr/>
            </p:nvSpPr>
            <p:spPr bwMode="auto">
              <a:xfrm>
                <a:off x="0" y="0"/>
                <a:ext cx="873760" cy="484496"/>
              </a:xfrm>
              <a:prstGeom prst="wedgeRoundRectCallout">
                <a:avLst>
                  <a:gd name="adj1" fmla="val 14546"/>
                  <a:gd name="adj2" fmla="val -66069"/>
                  <a:gd name="adj3" fmla="val 16667"/>
                </a:avLst>
              </a:prstGeom>
              <a:solidFill>
                <a:srgbClr val="FFFFFF"/>
              </a:solidFill>
              <a:ln w="12700" cap="flat" cmpd="sng" algn="ctr">
                <a:solidFill>
                  <a:srgbClr val="5558AF"/>
                </a:solidFill>
                <a:prstDash val="solid"/>
                <a:miter lim="800000"/>
                <a:headEnd/>
                <a:tailEnd/>
              </a:ln>
            </p:spPr>
            <p:txBody>
              <a:bodyPr rot="0" vert="horz" wrap="square" lIns="91440" tIns="45720" rIns="91440" bIns="45720" anchor="ctr" anchorCtr="0" upright="1">
                <a:noAutofit/>
              </a:bodyPr>
              <a:lstStyle/>
              <a:p>
                <a:endParaRPr lang="ja-JP" altLang="en-US"/>
              </a:p>
            </p:txBody>
          </p:sp>
          <p:grpSp>
            <p:nvGrpSpPr>
              <p:cNvPr id="148" name="グループ化 147"/>
              <p:cNvGrpSpPr>
                <a:grpSpLocks/>
              </p:cNvGrpSpPr>
              <p:nvPr/>
            </p:nvGrpSpPr>
            <p:grpSpPr bwMode="auto">
              <a:xfrm>
                <a:off x="571500" y="184150"/>
                <a:ext cx="178428" cy="268605"/>
                <a:chOff x="2305568" y="937709"/>
                <a:chExt cx="5175250" cy="6862184"/>
              </a:xfrm>
            </p:grpSpPr>
            <p:sp>
              <p:nvSpPr>
                <p:cNvPr id="157" name="Freeform 5"/>
                <p:cNvSpPr>
                  <a:spLocks noEditPoints="1"/>
                </p:cNvSpPr>
                <p:nvPr/>
              </p:nvSpPr>
              <p:spPr bwMode="auto">
                <a:xfrm>
                  <a:off x="2305568" y="937709"/>
                  <a:ext cx="4149731" cy="5840795"/>
                </a:xfrm>
                <a:custGeom>
                  <a:avLst/>
                  <a:gdLst>
                    <a:gd name="T0" fmla="*/ 4149725 w 2614"/>
                    <a:gd name="T1" fmla="*/ 5837238 h 3677"/>
                    <a:gd name="T2" fmla="*/ 4149725 w 2614"/>
                    <a:gd name="T3" fmla="*/ 5573713 h 3677"/>
                    <a:gd name="T4" fmla="*/ 4149725 w 2614"/>
                    <a:gd name="T5" fmla="*/ 263525 h 3677"/>
                    <a:gd name="T6" fmla="*/ 4149725 w 2614"/>
                    <a:gd name="T7" fmla="*/ 0 h 3677"/>
                    <a:gd name="T8" fmla="*/ 3886200 w 2614"/>
                    <a:gd name="T9" fmla="*/ 0 h 3677"/>
                    <a:gd name="T10" fmla="*/ 263525 w 2614"/>
                    <a:gd name="T11" fmla="*/ 0 h 3677"/>
                    <a:gd name="T12" fmla="*/ 0 w 2614"/>
                    <a:gd name="T13" fmla="*/ 0 h 3677"/>
                    <a:gd name="T14" fmla="*/ 0 w 2614"/>
                    <a:gd name="T15" fmla="*/ 263525 h 3677"/>
                    <a:gd name="T16" fmla="*/ 0 w 2614"/>
                    <a:gd name="T17" fmla="*/ 5573713 h 3677"/>
                    <a:gd name="T18" fmla="*/ 0 w 2614"/>
                    <a:gd name="T19" fmla="*/ 5837238 h 3677"/>
                    <a:gd name="T20" fmla="*/ 263525 w 2614"/>
                    <a:gd name="T21" fmla="*/ 5837238 h 3677"/>
                    <a:gd name="T22" fmla="*/ 3886200 w 2614"/>
                    <a:gd name="T23" fmla="*/ 5837238 h 3677"/>
                    <a:gd name="T24" fmla="*/ 4149725 w 2614"/>
                    <a:gd name="T25" fmla="*/ 5837238 h 3677"/>
                    <a:gd name="T26" fmla="*/ 263525 w 2614"/>
                    <a:gd name="T27" fmla="*/ 263525 h 3677"/>
                    <a:gd name="T28" fmla="*/ 3886200 w 2614"/>
                    <a:gd name="T29" fmla="*/ 263525 h 3677"/>
                    <a:gd name="T30" fmla="*/ 3886200 w 2614"/>
                    <a:gd name="T31" fmla="*/ 5573713 h 3677"/>
                    <a:gd name="T32" fmla="*/ 263525 w 2614"/>
                    <a:gd name="T33" fmla="*/ 5573713 h 3677"/>
                    <a:gd name="T34" fmla="*/ 263525 w 2614"/>
                    <a:gd name="T35" fmla="*/ 263525 h 36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14" h="3677">
                      <a:moveTo>
                        <a:pt x="2614" y="3677"/>
                      </a:moveTo>
                      <a:lnTo>
                        <a:pt x="2614" y="3511"/>
                      </a:lnTo>
                      <a:lnTo>
                        <a:pt x="2614" y="166"/>
                      </a:lnTo>
                      <a:lnTo>
                        <a:pt x="2614" y="0"/>
                      </a:lnTo>
                      <a:lnTo>
                        <a:pt x="2448" y="0"/>
                      </a:lnTo>
                      <a:lnTo>
                        <a:pt x="166" y="0"/>
                      </a:lnTo>
                      <a:lnTo>
                        <a:pt x="0" y="0"/>
                      </a:lnTo>
                      <a:lnTo>
                        <a:pt x="0" y="166"/>
                      </a:lnTo>
                      <a:lnTo>
                        <a:pt x="0" y="3511"/>
                      </a:lnTo>
                      <a:lnTo>
                        <a:pt x="0" y="3677"/>
                      </a:lnTo>
                      <a:lnTo>
                        <a:pt x="166" y="3677"/>
                      </a:lnTo>
                      <a:lnTo>
                        <a:pt x="2448" y="3677"/>
                      </a:lnTo>
                      <a:lnTo>
                        <a:pt x="2614" y="3677"/>
                      </a:lnTo>
                      <a:close/>
                      <a:moveTo>
                        <a:pt x="166" y="166"/>
                      </a:moveTo>
                      <a:lnTo>
                        <a:pt x="2448" y="166"/>
                      </a:lnTo>
                      <a:lnTo>
                        <a:pt x="2448" y="3511"/>
                      </a:lnTo>
                      <a:lnTo>
                        <a:pt x="166" y="3511"/>
                      </a:lnTo>
                      <a:lnTo>
                        <a:pt x="166" y="166"/>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8" name="Freeform 6"/>
                <p:cNvSpPr>
                  <a:spLocks/>
                </p:cNvSpPr>
                <p:nvPr/>
              </p:nvSpPr>
              <p:spPr bwMode="auto">
                <a:xfrm>
                  <a:off x="3096143" y="3299330"/>
                  <a:ext cx="2425700" cy="263525"/>
                </a:xfrm>
                <a:custGeom>
                  <a:avLst/>
                  <a:gdLst>
                    <a:gd name="T0" fmla="*/ 2293938 w 1528"/>
                    <a:gd name="T1" fmla="*/ 0 h 166"/>
                    <a:gd name="T2" fmla="*/ 131763 w 1528"/>
                    <a:gd name="T3" fmla="*/ 0 h 166"/>
                    <a:gd name="T4" fmla="*/ 131763 w 1528"/>
                    <a:gd name="T5" fmla="*/ 0 h 166"/>
                    <a:gd name="T6" fmla="*/ 106363 w 1528"/>
                    <a:gd name="T7" fmla="*/ 3175 h 166"/>
                    <a:gd name="T8" fmla="*/ 79375 w 1528"/>
                    <a:gd name="T9" fmla="*/ 9525 h 166"/>
                    <a:gd name="T10" fmla="*/ 58738 w 1528"/>
                    <a:gd name="T11" fmla="*/ 23813 h 166"/>
                    <a:gd name="T12" fmla="*/ 36513 w 1528"/>
                    <a:gd name="T13" fmla="*/ 39688 h 166"/>
                    <a:gd name="T14" fmla="*/ 22225 w 1528"/>
                    <a:gd name="T15" fmla="*/ 60325 h 166"/>
                    <a:gd name="T16" fmla="*/ 11113 w 1528"/>
                    <a:gd name="T17" fmla="*/ 80963 h 166"/>
                    <a:gd name="T18" fmla="*/ 3175 w 1528"/>
                    <a:gd name="T19" fmla="*/ 104775 h 166"/>
                    <a:gd name="T20" fmla="*/ 0 w 1528"/>
                    <a:gd name="T21" fmla="*/ 131763 h 166"/>
                    <a:gd name="T22" fmla="*/ 0 w 1528"/>
                    <a:gd name="T23" fmla="*/ 131763 h 166"/>
                    <a:gd name="T24" fmla="*/ 3175 w 1528"/>
                    <a:gd name="T25" fmla="*/ 160338 h 166"/>
                    <a:gd name="T26" fmla="*/ 11113 w 1528"/>
                    <a:gd name="T27" fmla="*/ 184150 h 166"/>
                    <a:gd name="T28" fmla="*/ 22225 w 1528"/>
                    <a:gd name="T29" fmla="*/ 204788 h 166"/>
                    <a:gd name="T30" fmla="*/ 36513 w 1528"/>
                    <a:gd name="T31" fmla="*/ 227013 h 166"/>
                    <a:gd name="T32" fmla="*/ 58738 w 1528"/>
                    <a:gd name="T33" fmla="*/ 242888 h 166"/>
                    <a:gd name="T34" fmla="*/ 79375 w 1528"/>
                    <a:gd name="T35" fmla="*/ 255588 h 166"/>
                    <a:gd name="T36" fmla="*/ 106363 w 1528"/>
                    <a:gd name="T37" fmla="*/ 260350 h 166"/>
                    <a:gd name="T38" fmla="*/ 131763 w 1528"/>
                    <a:gd name="T39" fmla="*/ 263525 h 166"/>
                    <a:gd name="T40" fmla="*/ 2293938 w 1528"/>
                    <a:gd name="T41" fmla="*/ 263525 h 166"/>
                    <a:gd name="T42" fmla="*/ 2293938 w 1528"/>
                    <a:gd name="T43" fmla="*/ 263525 h 166"/>
                    <a:gd name="T44" fmla="*/ 2320925 w 1528"/>
                    <a:gd name="T45" fmla="*/ 260350 h 166"/>
                    <a:gd name="T46" fmla="*/ 2346325 w 1528"/>
                    <a:gd name="T47" fmla="*/ 255588 h 166"/>
                    <a:gd name="T48" fmla="*/ 2368550 w 1528"/>
                    <a:gd name="T49" fmla="*/ 242888 h 166"/>
                    <a:gd name="T50" fmla="*/ 2389188 w 1528"/>
                    <a:gd name="T51" fmla="*/ 227013 h 166"/>
                    <a:gd name="T52" fmla="*/ 2405063 w 1528"/>
                    <a:gd name="T53" fmla="*/ 204788 h 166"/>
                    <a:gd name="T54" fmla="*/ 2414588 w 1528"/>
                    <a:gd name="T55" fmla="*/ 184150 h 166"/>
                    <a:gd name="T56" fmla="*/ 2422525 w 1528"/>
                    <a:gd name="T57" fmla="*/ 160338 h 166"/>
                    <a:gd name="T58" fmla="*/ 2425700 w 1528"/>
                    <a:gd name="T59" fmla="*/ 131763 h 166"/>
                    <a:gd name="T60" fmla="*/ 2425700 w 1528"/>
                    <a:gd name="T61" fmla="*/ 131763 h 166"/>
                    <a:gd name="T62" fmla="*/ 2422525 w 1528"/>
                    <a:gd name="T63" fmla="*/ 104775 h 166"/>
                    <a:gd name="T64" fmla="*/ 2414588 w 1528"/>
                    <a:gd name="T65" fmla="*/ 80963 h 166"/>
                    <a:gd name="T66" fmla="*/ 2405063 w 1528"/>
                    <a:gd name="T67" fmla="*/ 60325 h 166"/>
                    <a:gd name="T68" fmla="*/ 2389188 w 1528"/>
                    <a:gd name="T69" fmla="*/ 39688 h 166"/>
                    <a:gd name="T70" fmla="*/ 2368550 w 1528"/>
                    <a:gd name="T71" fmla="*/ 23813 h 166"/>
                    <a:gd name="T72" fmla="*/ 2346325 w 1528"/>
                    <a:gd name="T73" fmla="*/ 9525 h 166"/>
                    <a:gd name="T74" fmla="*/ 2320925 w 1528"/>
                    <a:gd name="T75" fmla="*/ 3175 h 166"/>
                    <a:gd name="T76" fmla="*/ 2293938 w 1528"/>
                    <a:gd name="T77" fmla="*/ 0 h 166"/>
                    <a:gd name="T78" fmla="*/ 2293938 w 1528"/>
                    <a:gd name="T79" fmla="*/ 0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28" h="166">
                      <a:moveTo>
                        <a:pt x="1445" y="0"/>
                      </a:moveTo>
                      <a:lnTo>
                        <a:pt x="83" y="0"/>
                      </a:lnTo>
                      <a:lnTo>
                        <a:pt x="67" y="2"/>
                      </a:lnTo>
                      <a:lnTo>
                        <a:pt x="50" y="6"/>
                      </a:lnTo>
                      <a:lnTo>
                        <a:pt x="37" y="15"/>
                      </a:lnTo>
                      <a:lnTo>
                        <a:pt x="23" y="25"/>
                      </a:lnTo>
                      <a:lnTo>
                        <a:pt x="14" y="38"/>
                      </a:lnTo>
                      <a:lnTo>
                        <a:pt x="7" y="51"/>
                      </a:lnTo>
                      <a:lnTo>
                        <a:pt x="2" y="66"/>
                      </a:lnTo>
                      <a:lnTo>
                        <a:pt x="0" y="83"/>
                      </a:lnTo>
                      <a:lnTo>
                        <a:pt x="2" y="101"/>
                      </a:lnTo>
                      <a:lnTo>
                        <a:pt x="7" y="116"/>
                      </a:lnTo>
                      <a:lnTo>
                        <a:pt x="14" y="129"/>
                      </a:lnTo>
                      <a:lnTo>
                        <a:pt x="23" y="143"/>
                      </a:lnTo>
                      <a:lnTo>
                        <a:pt x="37" y="153"/>
                      </a:lnTo>
                      <a:lnTo>
                        <a:pt x="50" y="161"/>
                      </a:lnTo>
                      <a:lnTo>
                        <a:pt x="67" y="164"/>
                      </a:lnTo>
                      <a:lnTo>
                        <a:pt x="83" y="166"/>
                      </a:lnTo>
                      <a:lnTo>
                        <a:pt x="1445" y="166"/>
                      </a:lnTo>
                      <a:lnTo>
                        <a:pt x="1462" y="164"/>
                      </a:lnTo>
                      <a:lnTo>
                        <a:pt x="1478" y="161"/>
                      </a:lnTo>
                      <a:lnTo>
                        <a:pt x="1492" y="153"/>
                      </a:lnTo>
                      <a:lnTo>
                        <a:pt x="1505" y="143"/>
                      </a:lnTo>
                      <a:lnTo>
                        <a:pt x="1515" y="129"/>
                      </a:lnTo>
                      <a:lnTo>
                        <a:pt x="1521" y="116"/>
                      </a:lnTo>
                      <a:lnTo>
                        <a:pt x="1526" y="101"/>
                      </a:lnTo>
                      <a:lnTo>
                        <a:pt x="1528" y="83"/>
                      </a:lnTo>
                      <a:lnTo>
                        <a:pt x="1526" y="66"/>
                      </a:lnTo>
                      <a:lnTo>
                        <a:pt x="1521" y="51"/>
                      </a:lnTo>
                      <a:lnTo>
                        <a:pt x="1515" y="38"/>
                      </a:lnTo>
                      <a:lnTo>
                        <a:pt x="1505" y="25"/>
                      </a:lnTo>
                      <a:lnTo>
                        <a:pt x="1492" y="15"/>
                      </a:lnTo>
                      <a:lnTo>
                        <a:pt x="1478" y="6"/>
                      </a:lnTo>
                      <a:lnTo>
                        <a:pt x="1462" y="2"/>
                      </a:lnTo>
                      <a:lnTo>
                        <a:pt x="144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9" name="Freeform 7"/>
                <p:cNvSpPr>
                  <a:spLocks/>
                </p:cNvSpPr>
                <p:nvPr/>
              </p:nvSpPr>
              <p:spPr bwMode="auto">
                <a:xfrm>
                  <a:off x="3096143" y="2634168"/>
                  <a:ext cx="2425700" cy="263525"/>
                </a:xfrm>
                <a:custGeom>
                  <a:avLst/>
                  <a:gdLst>
                    <a:gd name="T0" fmla="*/ 2293938 w 1528"/>
                    <a:gd name="T1" fmla="*/ 0 h 166"/>
                    <a:gd name="T2" fmla="*/ 131763 w 1528"/>
                    <a:gd name="T3" fmla="*/ 0 h 166"/>
                    <a:gd name="T4" fmla="*/ 131763 w 1528"/>
                    <a:gd name="T5" fmla="*/ 0 h 166"/>
                    <a:gd name="T6" fmla="*/ 106363 w 1528"/>
                    <a:gd name="T7" fmla="*/ 3175 h 166"/>
                    <a:gd name="T8" fmla="*/ 79375 w 1528"/>
                    <a:gd name="T9" fmla="*/ 11113 h 166"/>
                    <a:gd name="T10" fmla="*/ 58738 w 1528"/>
                    <a:gd name="T11" fmla="*/ 22225 h 166"/>
                    <a:gd name="T12" fmla="*/ 36513 w 1528"/>
                    <a:gd name="T13" fmla="*/ 38100 h 166"/>
                    <a:gd name="T14" fmla="*/ 22225 w 1528"/>
                    <a:gd name="T15" fmla="*/ 58738 h 166"/>
                    <a:gd name="T16" fmla="*/ 11113 w 1528"/>
                    <a:gd name="T17" fmla="*/ 79375 h 166"/>
                    <a:gd name="T18" fmla="*/ 3175 w 1528"/>
                    <a:gd name="T19" fmla="*/ 106363 h 166"/>
                    <a:gd name="T20" fmla="*/ 0 w 1528"/>
                    <a:gd name="T21" fmla="*/ 131763 h 166"/>
                    <a:gd name="T22" fmla="*/ 0 w 1528"/>
                    <a:gd name="T23" fmla="*/ 131763 h 166"/>
                    <a:gd name="T24" fmla="*/ 3175 w 1528"/>
                    <a:gd name="T25" fmla="*/ 158750 h 166"/>
                    <a:gd name="T26" fmla="*/ 11113 w 1528"/>
                    <a:gd name="T27" fmla="*/ 182563 h 166"/>
                    <a:gd name="T28" fmla="*/ 22225 w 1528"/>
                    <a:gd name="T29" fmla="*/ 206375 h 166"/>
                    <a:gd name="T30" fmla="*/ 36513 w 1528"/>
                    <a:gd name="T31" fmla="*/ 223838 h 166"/>
                    <a:gd name="T32" fmla="*/ 58738 w 1528"/>
                    <a:gd name="T33" fmla="*/ 239713 h 166"/>
                    <a:gd name="T34" fmla="*/ 79375 w 1528"/>
                    <a:gd name="T35" fmla="*/ 254000 h 166"/>
                    <a:gd name="T36" fmla="*/ 106363 w 1528"/>
                    <a:gd name="T37" fmla="*/ 261938 h 166"/>
                    <a:gd name="T38" fmla="*/ 131763 w 1528"/>
                    <a:gd name="T39" fmla="*/ 263525 h 166"/>
                    <a:gd name="T40" fmla="*/ 2293938 w 1528"/>
                    <a:gd name="T41" fmla="*/ 263525 h 166"/>
                    <a:gd name="T42" fmla="*/ 2293938 w 1528"/>
                    <a:gd name="T43" fmla="*/ 263525 h 166"/>
                    <a:gd name="T44" fmla="*/ 2320925 w 1528"/>
                    <a:gd name="T45" fmla="*/ 261938 h 166"/>
                    <a:gd name="T46" fmla="*/ 2346325 w 1528"/>
                    <a:gd name="T47" fmla="*/ 254000 h 166"/>
                    <a:gd name="T48" fmla="*/ 2368550 w 1528"/>
                    <a:gd name="T49" fmla="*/ 239713 h 166"/>
                    <a:gd name="T50" fmla="*/ 2389188 w 1528"/>
                    <a:gd name="T51" fmla="*/ 223838 h 166"/>
                    <a:gd name="T52" fmla="*/ 2405063 w 1528"/>
                    <a:gd name="T53" fmla="*/ 206375 h 166"/>
                    <a:gd name="T54" fmla="*/ 2414588 w 1528"/>
                    <a:gd name="T55" fmla="*/ 182563 h 166"/>
                    <a:gd name="T56" fmla="*/ 2422525 w 1528"/>
                    <a:gd name="T57" fmla="*/ 158750 h 166"/>
                    <a:gd name="T58" fmla="*/ 2425700 w 1528"/>
                    <a:gd name="T59" fmla="*/ 131763 h 166"/>
                    <a:gd name="T60" fmla="*/ 2425700 w 1528"/>
                    <a:gd name="T61" fmla="*/ 131763 h 166"/>
                    <a:gd name="T62" fmla="*/ 2422525 w 1528"/>
                    <a:gd name="T63" fmla="*/ 106363 h 166"/>
                    <a:gd name="T64" fmla="*/ 2414588 w 1528"/>
                    <a:gd name="T65" fmla="*/ 79375 h 166"/>
                    <a:gd name="T66" fmla="*/ 2405063 w 1528"/>
                    <a:gd name="T67" fmla="*/ 58738 h 166"/>
                    <a:gd name="T68" fmla="*/ 2389188 w 1528"/>
                    <a:gd name="T69" fmla="*/ 38100 h 166"/>
                    <a:gd name="T70" fmla="*/ 2368550 w 1528"/>
                    <a:gd name="T71" fmla="*/ 22225 h 166"/>
                    <a:gd name="T72" fmla="*/ 2346325 w 1528"/>
                    <a:gd name="T73" fmla="*/ 11113 h 166"/>
                    <a:gd name="T74" fmla="*/ 2320925 w 1528"/>
                    <a:gd name="T75" fmla="*/ 3175 h 166"/>
                    <a:gd name="T76" fmla="*/ 2293938 w 1528"/>
                    <a:gd name="T77" fmla="*/ 0 h 166"/>
                    <a:gd name="T78" fmla="*/ 2293938 w 1528"/>
                    <a:gd name="T79" fmla="*/ 0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28" h="166">
                      <a:moveTo>
                        <a:pt x="1445" y="0"/>
                      </a:moveTo>
                      <a:lnTo>
                        <a:pt x="83" y="0"/>
                      </a:lnTo>
                      <a:lnTo>
                        <a:pt x="67" y="2"/>
                      </a:lnTo>
                      <a:lnTo>
                        <a:pt x="50" y="7"/>
                      </a:lnTo>
                      <a:lnTo>
                        <a:pt x="37" y="14"/>
                      </a:lnTo>
                      <a:lnTo>
                        <a:pt x="23" y="24"/>
                      </a:lnTo>
                      <a:lnTo>
                        <a:pt x="14" y="37"/>
                      </a:lnTo>
                      <a:lnTo>
                        <a:pt x="7" y="50"/>
                      </a:lnTo>
                      <a:lnTo>
                        <a:pt x="2" y="67"/>
                      </a:lnTo>
                      <a:lnTo>
                        <a:pt x="0" y="83"/>
                      </a:lnTo>
                      <a:lnTo>
                        <a:pt x="2" y="100"/>
                      </a:lnTo>
                      <a:lnTo>
                        <a:pt x="7" y="115"/>
                      </a:lnTo>
                      <a:lnTo>
                        <a:pt x="14" y="130"/>
                      </a:lnTo>
                      <a:lnTo>
                        <a:pt x="23" y="141"/>
                      </a:lnTo>
                      <a:lnTo>
                        <a:pt x="37" y="151"/>
                      </a:lnTo>
                      <a:lnTo>
                        <a:pt x="50" y="160"/>
                      </a:lnTo>
                      <a:lnTo>
                        <a:pt x="67" y="165"/>
                      </a:lnTo>
                      <a:lnTo>
                        <a:pt x="83" y="166"/>
                      </a:lnTo>
                      <a:lnTo>
                        <a:pt x="1445" y="166"/>
                      </a:lnTo>
                      <a:lnTo>
                        <a:pt x="1462" y="165"/>
                      </a:lnTo>
                      <a:lnTo>
                        <a:pt x="1478" y="160"/>
                      </a:lnTo>
                      <a:lnTo>
                        <a:pt x="1492" y="151"/>
                      </a:lnTo>
                      <a:lnTo>
                        <a:pt x="1505" y="141"/>
                      </a:lnTo>
                      <a:lnTo>
                        <a:pt x="1515" y="130"/>
                      </a:lnTo>
                      <a:lnTo>
                        <a:pt x="1521" y="115"/>
                      </a:lnTo>
                      <a:lnTo>
                        <a:pt x="1526" y="100"/>
                      </a:lnTo>
                      <a:lnTo>
                        <a:pt x="1528" y="83"/>
                      </a:lnTo>
                      <a:lnTo>
                        <a:pt x="1526" y="67"/>
                      </a:lnTo>
                      <a:lnTo>
                        <a:pt x="1521" y="50"/>
                      </a:lnTo>
                      <a:lnTo>
                        <a:pt x="1515" y="37"/>
                      </a:lnTo>
                      <a:lnTo>
                        <a:pt x="1505" y="24"/>
                      </a:lnTo>
                      <a:lnTo>
                        <a:pt x="1492" y="14"/>
                      </a:lnTo>
                      <a:lnTo>
                        <a:pt x="1478" y="7"/>
                      </a:lnTo>
                      <a:lnTo>
                        <a:pt x="1462" y="2"/>
                      </a:lnTo>
                      <a:lnTo>
                        <a:pt x="144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0" name="Freeform 8"/>
                <p:cNvSpPr>
                  <a:spLocks/>
                </p:cNvSpPr>
                <p:nvPr/>
              </p:nvSpPr>
              <p:spPr bwMode="auto">
                <a:xfrm>
                  <a:off x="3096143" y="3966080"/>
                  <a:ext cx="2425700" cy="263525"/>
                </a:xfrm>
                <a:custGeom>
                  <a:avLst/>
                  <a:gdLst>
                    <a:gd name="T0" fmla="*/ 2293938 w 1528"/>
                    <a:gd name="T1" fmla="*/ 0 h 166"/>
                    <a:gd name="T2" fmla="*/ 131763 w 1528"/>
                    <a:gd name="T3" fmla="*/ 0 h 166"/>
                    <a:gd name="T4" fmla="*/ 131763 w 1528"/>
                    <a:gd name="T5" fmla="*/ 0 h 166"/>
                    <a:gd name="T6" fmla="*/ 106363 w 1528"/>
                    <a:gd name="T7" fmla="*/ 3175 h 166"/>
                    <a:gd name="T8" fmla="*/ 79375 w 1528"/>
                    <a:gd name="T9" fmla="*/ 11113 h 166"/>
                    <a:gd name="T10" fmla="*/ 58738 w 1528"/>
                    <a:gd name="T11" fmla="*/ 23813 h 166"/>
                    <a:gd name="T12" fmla="*/ 36513 w 1528"/>
                    <a:gd name="T13" fmla="*/ 39688 h 166"/>
                    <a:gd name="T14" fmla="*/ 22225 w 1528"/>
                    <a:gd name="T15" fmla="*/ 58738 h 166"/>
                    <a:gd name="T16" fmla="*/ 11113 w 1528"/>
                    <a:gd name="T17" fmla="*/ 82550 h 166"/>
                    <a:gd name="T18" fmla="*/ 3175 w 1528"/>
                    <a:gd name="T19" fmla="*/ 104775 h 166"/>
                    <a:gd name="T20" fmla="*/ 0 w 1528"/>
                    <a:gd name="T21" fmla="*/ 131763 h 166"/>
                    <a:gd name="T22" fmla="*/ 0 w 1528"/>
                    <a:gd name="T23" fmla="*/ 131763 h 166"/>
                    <a:gd name="T24" fmla="*/ 3175 w 1528"/>
                    <a:gd name="T25" fmla="*/ 158750 h 166"/>
                    <a:gd name="T26" fmla="*/ 11113 w 1528"/>
                    <a:gd name="T27" fmla="*/ 184150 h 166"/>
                    <a:gd name="T28" fmla="*/ 22225 w 1528"/>
                    <a:gd name="T29" fmla="*/ 206375 h 166"/>
                    <a:gd name="T30" fmla="*/ 36513 w 1528"/>
                    <a:gd name="T31" fmla="*/ 227013 h 166"/>
                    <a:gd name="T32" fmla="*/ 58738 w 1528"/>
                    <a:gd name="T33" fmla="*/ 242888 h 166"/>
                    <a:gd name="T34" fmla="*/ 79375 w 1528"/>
                    <a:gd name="T35" fmla="*/ 252413 h 166"/>
                    <a:gd name="T36" fmla="*/ 106363 w 1528"/>
                    <a:gd name="T37" fmla="*/ 260350 h 166"/>
                    <a:gd name="T38" fmla="*/ 131763 w 1528"/>
                    <a:gd name="T39" fmla="*/ 263525 h 166"/>
                    <a:gd name="T40" fmla="*/ 2293938 w 1528"/>
                    <a:gd name="T41" fmla="*/ 263525 h 166"/>
                    <a:gd name="T42" fmla="*/ 2293938 w 1528"/>
                    <a:gd name="T43" fmla="*/ 263525 h 166"/>
                    <a:gd name="T44" fmla="*/ 2320925 w 1528"/>
                    <a:gd name="T45" fmla="*/ 260350 h 166"/>
                    <a:gd name="T46" fmla="*/ 2346325 w 1528"/>
                    <a:gd name="T47" fmla="*/ 252413 h 166"/>
                    <a:gd name="T48" fmla="*/ 2368550 w 1528"/>
                    <a:gd name="T49" fmla="*/ 242888 h 166"/>
                    <a:gd name="T50" fmla="*/ 2389188 w 1528"/>
                    <a:gd name="T51" fmla="*/ 227013 h 166"/>
                    <a:gd name="T52" fmla="*/ 2405063 w 1528"/>
                    <a:gd name="T53" fmla="*/ 206375 h 166"/>
                    <a:gd name="T54" fmla="*/ 2414588 w 1528"/>
                    <a:gd name="T55" fmla="*/ 184150 h 166"/>
                    <a:gd name="T56" fmla="*/ 2422525 w 1528"/>
                    <a:gd name="T57" fmla="*/ 158750 h 166"/>
                    <a:gd name="T58" fmla="*/ 2425700 w 1528"/>
                    <a:gd name="T59" fmla="*/ 131763 h 166"/>
                    <a:gd name="T60" fmla="*/ 2425700 w 1528"/>
                    <a:gd name="T61" fmla="*/ 131763 h 166"/>
                    <a:gd name="T62" fmla="*/ 2422525 w 1528"/>
                    <a:gd name="T63" fmla="*/ 104775 h 166"/>
                    <a:gd name="T64" fmla="*/ 2414588 w 1528"/>
                    <a:gd name="T65" fmla="*/ 82550 h 166"/>
                    <a:gd name="T66" fmla="*/ 2405063 w 1528"/>
                    <a:gd name="T67" fmla="*/ 58738 h 166"/>
                    <a:gd name="T68" fmla="*/ 2389188 w 1528"/>
                    <a:gd name="T69" fmla="*/ 39688 h 166"/>
                    <a:gd name="T70" fmla="*/ 2368550 w 1528"/>
                    <a:gd name="T71" fmla="*/ 23813 h 166"/>
                    <a:gd name="T72" fmla="*/ 2346325 w 1528"/>
                    <a:gd name="T73" fmla="*/ 11113 h 166"/>
                    <a:gd name="T74" fmla="*/ 2320925 w 1528"/>
                    <a:gd name="T75" fmla="*/ 3175 h 166"/>
                    <a:gd name="T76" fmla="*/ 2293938 w 1528"/>
                    <a:gd name="T77" fmla="*/ 0 h 166"/>
                    <a:gd name="T78" fmla="*/ 2293938 w 1528"/>
                    <a:gd name="T79" fmla="*/ 0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28" h="166">
                      <a:moveTo>
                        <a:pt x="1445" y="0"/>
                      </a:moveTo>
                      <a:lnTo>
                        <a:pt x="83" y="0"/>
                      </a:lnTo>
                      <a:lnTo>
                        <a:pt x="67" y="2"/>
                      </a:lnTo>
                      <a:lnTo>
                        <a:pt x="50" y="7"/>
                      </a:lnTo>
                      <a:lnTo>
                        <a:pt x="37" y="15"/>
                      </a:lnTo>
                      <a:lnTo>
                        <a:pt x="23" y="25"/>
                      </a:lnTo>
                      <a:lnTo>
                        <a:pt x="14" y="37"/>
                      </a:lnTo>
                      <a:lnTo>
                        <a:pt x="7" y="52"/>
                      </a:lnTo>
                      <a:lnTo>
                        <a:pt x="2" y="66"/>
                      </a:lnTo>
                      <a:lnTo>
                        <a:pt x="0" y="83"/>
                      </a:lnTo>
                      <a:lnTo>
                        <a:pt x="2" y="100"/>
                      </a:lnTo>
                      <a:lnTo>
                        <a:pt x="7" y="116"/>
                      </a:lnTo>
                      <a:lnTo>
                        <a:pt x="14" y="130"/>
                      </a:lnTo>
                      <a:lnTo>
                        <a:pt x="23" y="143"/>
                      </a:lnTo>
                      <a:lnTo>
                        <a:pt x="37" y="153"/>
                      </a:lnTo>
                      <a:lnTo>
                        <a:pt x="50" y="159"/>
                      </a:lnTo>
                      <a:lnTo>
                        <a:pt x="67" y="164"/>
                      </a:lnTo>
                      <a:lnTo>
                        <a:pt x="83" y="166"/>
                      </a:lnTo>
                      <a:lnTo>
                        <a:pt x="1445" y="166"/>
                      </a:lnTo>
                      <a:lnTo>
                        <a:pt x="1462" y="164"/>
                      </a:lnTo>
                      <a:lnTo>
                        <a:pt x="1478" y="159"/>
                      </a:lnTo>
                      <a:lnTo>
                        <a:pt x="1492" y="153"/>
                      </a:lnTo>
                      <a:lnTo>
                        <a:pt x="1505" y="143"/>
                      </a:lnTo>
                      <a:lnTo>
                        <a:pt x="1515" y="130"/>
                      </a:lnTo>
                      <a:lnTo>
                        <a:pt x="1521" y="116"/>
                      </a:lnTo>
                      <a:lnTo>
                        <a:pt x="1526" y="100"/>
                      </a:lnTo>
                      <a:lnTo>
                        <a:pt x="1528" y="83"/>
                      </a:lnTo>
                      <a:lnTo>
                        <a:pt x="1526" y="66"/>
                      </a:lnTo>
                      <a:lnTo>
                        <a:pt x="1521" y="52"/>
                      </a:lnTo>
                      <a:lnTo>
                        <a:pt x="1515" y="37"/>
                      </a:lnTo>
                      <a:lnTo>
                        <a:pt x="1505" y="25"/>
                      </a:lnTo>
                      <a:lnTo>
                        <a:pt x="1492" y="15"/>
                      </a:lnTo>
                      <a:lnTo>
                        <a:pt x="1478" y="7"/>
                      </a:lnTo>
                      <a:lnTo>
                        <a:pt x="1462" y="2"/>
                      </a:lnTo>
                      <a:lnTo>
                        <a:pt x="144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1" name="Freeform 9"/>
                <p:cNvSpPr>
                  <a:spLocks/>
                </p:cNvSpPr>
                <p:nvPr/>
              </p:nvSpPr>
              <p:spPr bwMode="auto">
                <a:xfrm>
                  <a:off x="3096143" y="4632830"/>
                  <a:ext cx="2425700" cy="263525"/>
                </a:xfrm>
                <a:custGeom>
                  <a:avLst/>
                  <a:gdLst>
                    <a:gd name="T0" fmla="*/ 2293938 w 1528"/>
                    <a:gd name="T1" fmla="*/ 0 h 166"/>
                    <a:gd name="T2" fmla="*/ 131763 w 1528"/>
                    <a:gd name="T3" fmla="*/ 0 h 166"/>
                    <a:gd name="T4" fmla="*/ 131763 w 1528"/>
                    <a:gd name="T5" fmla="*/ 0 h 166"/>
                    <a:gd name="T6" fmla="*/ 106363 w 1528"/>
                    <a:gd name="T7" fmla="*/ 3175 h 166"/>
                    <a:gd name="T8" fmla="*/ 79375 w 1528"/>
                    <a:gd name="T9" fmla="*/ 11113 h 166"/>
                    <a:gd name="T10" fmla="*/ 58738 w 1528"/>
                    <a:gd name="T11" fmla="*/ 23813 h 166"/>
                    <a:gd name="T12" fmla="*/ 36513 w 1528"/>
                    <a:gd name="T13" fmla="*/ 39688 h 166"/>
                    <a:gd name="T14" fmla="*/ 22225 w 1528"/>
                    <a:gd name="T15" fmla="*/ 58738 h 166"/>
                    <a:gd name="T16" fmla="*/ 11113 w 1528"/>
                    <a:gd name="T17" fmla="*/ 82550 h 166"/>
                    <a:gd name="T18" fmla="*/ 3175 w 1528"/>
                    <a:gd name="T19" fmla="*/ 106363 h 166"/>
                    <a:gd name="T20" fmla="*/ 0 w 1528"/>
                    <a:gd name="T21" fmla="*/ 131763 h 166"/>
                    <a:gd name="T22" fmla="*/ 0 w 1528"/>
                    <a:gd name="T23" fmla="*/ 131763 h 166"/>
                    <a:gd name="T24" fmla="*/ 3175 w 1528"/>
                    <a:gd name="T25" fmla="*/ 158750 h 166"/>
                    <a:gd name="T26" fmla="*/ 11113 w 1528"/>
                    <a:gd name="T27" fmla="*/ 185738 h 166"/>
                    <a:gd name="T28" fmla="*/ 22225 w 1528"/>
                    <a:gd name="T29" fmla="*/ 206375 h 166"/>
                    <a:gd name="T30" fmla="*/ 36513 w 1528"/>
                    <a:gd name="T31" fmla="*/ 227013 h 166"/>
                    <a:gd name="T32" fmla="*/ 58738 w 1528"/>
                    <a:gd name="T33" fmla="*/ 242888 h 166"/>
                    <a:gd name="T34" fmla="*/ 79375 w 1528"/>
                    <a:gd name="T35" fmla="*/ 254000 h 166"/>
                    <a:gd name="T36" fmla="*/ 106363 w 1528"/>
                    <a:gd name="T37" fmla="*/ 261938 h 166"/>
                    <a:gd name="T38" fmla="*/ 131763 w 1528"/>
                    <a:gd name="T39" fmla="*/ 263525 h 166"/>
                    <a:gd name="T40" fmla="*/ 2293938 w 1528"/>
                    <a:gd name="T41" fmla="*/ 263525 h 166"/>
                    <a:gd name="T42" fmla="*/ 2293938 w 1528"/>
                    <a:gd name="T43" fmla="*/ 263525 h 166"/>
                    <a:gd name="T44" fmla="*/ 2320925 w 1528"/>
                    <a:gd name="T45" fmla="*/ 261938 h 166"/>
                    <a:gd name="T46" fmla="*/ 2346325 w 1528"/>
                    <a:gd name="T47" fmla="*/ 254000 h 166"/>
                    <a:gd name="T48" fmla="*/ 2368550 w 1528"/>
                    <a:gd name="T49" fmla="*/ 242888 h 166"/>
                    <a:gd name="T50" fmla="*/ 2389188 w 1528"/>
                    <a:gd name="T51" fmla="*/ 227013 h 166"/>
                    <a:gd name="T52" fmla="*/ 2405063 w 1528"/>
                    <a:gd name="T53" fmla="*/ 206375 h 166"/>
                    <a:gd name="T54" fmla="*/ 2414588 w 1528"/>
                    <a:gd name="T55" fmla="*/ 185738 h 166"/>
                    <a:gd name="T56" fmla="*/ 2422525 w 1528"/>
                    <a:gd name="T57" fmla="*/ 158750 h 166"/>
                    <a:gd name="T58" fmla="*/ 2425700 w 1528"/>
                    <a:gd name="T59" fmla="*/ 131763 h 166"/>
                    <a:gd name="T60" fmla="*/ 2425700 w 1528"/>
                    <a:gd name="T61" fmla="*/ 131763 h 166"/>
                    <a:gd name="T62" fmla="*/ 2422525 w 1528"/>
                    <a:gd name="T63" fmla="*/ 106363 h 166"/>
                    <a:gd name="T64" fmla="*/ 2414588 w 1528"/>
                    <a:gd name="T65" fmla="*/ 82550 h 166"/>
                    <a:gd name="T66" fmla="*/ 2405063 w 1528"/>
                    <a:gd name="T67" fmla="*/ 58738 h 166"/>
                    <a:gd name="T68" fmla="*/ 2389188 w 1528"/>
                    <a:gd name="T69" fmla="*/ 39688 h 166"/>
                    <a:gd name="T70" fmla="*/ 2368550 w 1528"/>
                    <a:gd name="T71" fmla="*/ 23813 h 166"/>
                    <a:gd name="T72" fmla="*/ 2346325 w 1528"/>
                    <a:gd name="T73" fmla="*/ 11113 h 166"/>
                    <a:gd name="T74" fmla="*/ 2320925 w 1528"/>
                    <a:gd name="T75" fmla="*/ 3175 h 166"/>
                    <a:gd name="T76" fmla="*/ 2293938 w 1528"/>
                    <a:gd name="T77" fmla="*/ 0 h 166"/>
                    <a:gd name="T78" fmla="*/ 2293938 w 1528"/>
                    <a:gd name="T79" fmla="*/ 0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28" h="166">
                      <a:moveTo>
                        <a:pt x="1445" y="0"/>
                      </a:moveTo>
                      <a:lnTo>
                        <a:pt x="83" y="0"/>
                      </a:lnTo>
                      <a:lnTo>
                        <a:pt x="67" y="2"/>
                      </a:lnTo>
                      <a:lnTo>
                        <a:pt x="50" y="7"/>
                      </a:lnTo>
                      <a:lnTo>
                        <a:pt x="37" y="15"/>
                      </a:lnTo>
                      <a:lnTo>
                        <a:pt x="23" y="25"/>
                      </a:lnTo>
                      <a:lnTo>
                        <a:pt x="14" y="37"/>
                      </a:lnTo>
                      <a:lnTo>
                        <a:pt x="7" y="52"/>
                      </a:lnTo>
                      <a:lnTo>
                        <a:pt x="2" y="67"/>
                      </a:lnTo>
                      <a:lnTo>
                        <a:pt x="0" y="83"/>
                      </a:lnTo>
                      <a:lnTo>
                        <a:pt x="2" y="100"/>
                      </a:lnTo>
                      <a:lnTo>
                        <a:pt x="7" y="117"/>
                      </a:lnTo>
                      <a:lnTo>
                        <a:pt x="14" y="130"/>
                      </a:lnTo>
                      <a:lnTo>
                        <a:pt x="23" y="143"/>
                      </a:lnTo>
                      <a:lnTo>
                        <a:pt x="37" y="153"/>
                      </a:lnTo>
                      <a:lnTo>
                        <a:pt x="50" y="160"/>
                      </a:lnTo>
                      <a:lnTo>
                        <a:pt x="67" y="165"/>
                      </a:lnTo>
                      <a:lnTo>
                        <a:pt x="83" y="166"/>
                      </a:lnTo>
                      <a:lnTo>
                        <a:pt x="1445" y="166"/>
                      </a:lnTo>
                      <a:lnTo>
                        <a:pt x="1462" y="165"/>
                      </a:lnTo>
                      <a:lnTo>
                        <a:pt x="1478" y="160"/>
                      </a:lnTo>
                      <a:lnTo>
                        <a:pt x="1492" y="153"/>
                      </a:lnTo>
                      <a:lnTo>
                        <a:pt x="1505" y="143"/>
                      </a:lnTo>
                      <a:lnTo>
                        <a:pt x="1515" y="130"/>
                      </a:lnTo>
                      <a:lnTo>
                        <a:pt x="1521" y="117"/>
                      </a:lnTo>
                      <a:lnTo>
                        <a:pt x="1526" y="100"/>
                      </a:lnTo>
                      <a:lnTo>
                        <a:pt x="1528" y="83"/>
                      </a:lnTo>
                      <a:lnTo>
                        <a:pt x="1526" y="67"/>
                      </a:lnTo>
                      <a:lnTo>
                        <a:pt x="1521" y="52"/>
                      </a:lnTo>
                      <a:lnTo>
                        <a:pt x="1515" y="37"/>
                      </a:lnTo>
                      <a:lnTo>
                        <a:pt x="1505" y="25"/>
                      </a:lnTo>
                      <a:lnTo>
                        <a:pt x="1492" y="15"/>
                      </a:lnTo>
                      <a:lnTo>
                        <a:pt x="1478" y="7"/>
                      </a:lnTo>
                      <a:lnTo>
                        <a:pt x="1462" y="2"/>
                      </a:lnTo>
                      <a:lnTo>
                        <a:pt x="144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2" name="Freeform 10"/>
                <p:cNvSpPr>
                  <a:spLocks/>
                </p:cNvSpPr>
                <p:nvPr/>
              </p:nvSpPr>
              <p:spPr bwMode="auto">
                <a:xfrm>
                  <a:off x="3096143" y="5299580"/>
                  <a:ext cx="1363663" cy="265113"/>
                </a:xfrm>
                <a:custGeom>
                  <a:avLst/>
                  <a:gdLst>
                    <a:gd name="T0" fmla="*/ 1231900 w 859"/>
                    <a:gd name="T1" fmla="*/ 0 h 167"/>
                    <a:gd name="T2" fmla="*/ 131763 w 859"/>
                    <a:gd name="T3" fmla="*/ 0 h 167"/>
                    <a:gd name="T4" fmla="*/ 131763 w 859"/>
                    <a:gd name="T5" fmla="*/ 0 h 167"/>
                    <a:gd name="T6" fmla="*/ 106363 w 859"/>
                    <a:gd name="T7" fmla="*/ 3175 h 167"/>
                    <a:gd name="T8" fmla="*/ 79375 w 859"/>
                    <a:gd name="T9" fmla="*/ 11113 h 167"/>
                    <a:gd name="T10" fmla="*/ 58738 w 859"/>
                    <a:gd name="T11" fmla="*/ 23813 h 167"/>
                    <a:gd name="T12" fmla="*/ 36513 w 859"/>
                    <a:gd name="T13" fmla="*/ 39688 h 167"/>
                    <a:gd name="T14" fmla="*/ 22225 w 859"/>
                    <a:gd name="T15" fmla="*/ 58738 h 167"/>
                    <a:gd name="T16" fmla="*/ 11113 w 859"/>
                    <a:gd name="T17" fmla="*/ 82550 h 167"/>
                    <a:gd name="T18" fmla="*/ 3175 w 859"/>
                    <a:gd name="T19" fmla="*/ 106363 h 167"/>
                    <a:gd name="T20" fmla="*/ 0 w 859"/>
                    <a:gd name="T21" fmla="*/ 133350 h 167"/>
                    <a:gd name="T22" fmla="*/ 0 w 859"/>
                    <a:gd name="T23" fmla="*/ 133350 h 167"/>
                    <a:gd name="T24" fmla="*/ 3175 w 859"/>
                    <a:gd name="T25" fmla="*/ 158750 h 167"/>
                    <a:gd name="T26" fmla="*/ 11113 w 859"/>
                    <a:gd name="T27" fmla="*/ 185738 h 167"/>
                    <a:gd name="T28" fmla="*/ 22225 w 859"/>
                    <a:gd name="T29" fmla="*/ 206375 h 167"/>
                    <a:gd name="T30" fmla="*/ 36513 w 859"/>
                    <a:gd name="T31" fmla="*/ 227013 h 167"/>
                    <a:gd name="T32" fmla="*/ 58738 w 859"/>
                    <a:gd name="T33" fmla="*/ 242888 h 167"/>
                    <a:gd name="T34" fmla="*/ 79375 w 859"/>
                    <a:gd name="T35" fmla="*/ 254000 h 167"/>
                    <a:gd name="T36" fmla="*/ 106363 w 859"/>
                    <a:gd name="T37" fmla="*/ 261938 h 167"/>
                    <a:gd name="T38" fmla="*/ 131763 w 859"/>
                    <a:gd name="T39" fmla="*/ 265113 h 167"/>
                    <a:gd name="T40" fmla="*/ 1231900 w 859"/>
                    <a:gd name="T41" fmla="*/ 265113 h 167"/>
                    <a:gd name="T42" fmla="*/ 1231900 w 859"/>
                    <a:gd name="T43" fmla="*/ 265113 h 167"/>
                    <a:gd name="T44" fmla="*/ 1257300 w 859"/>
                    <a:gd name="T45" fmla="*/ 261938 h 167"/>
                    <a:gd name="T46" fmla="*/ 1284288 w 859"/>
                    <a:gd name="T47" fmla="*/ 254000 h 167"/>
                    <a:gd name="T48" fmla="*/ 1304925 w 859"/>
                    <a:gd name="T49" fmla="*/ 242888 h 167"/>
                    <a:gd name="T50" fmla="*/ 1327150 w 859"/>
                    <a:gd name="T51" fmla="*/ 227013 h 167"/>
                    <a:gd name="T52" fmla="*/ 1343025 w 859"/>
                    <a:gd name="T53" fmla="*/ 206375 h 167"/>
                    <a:gd name="T54" fmla="*/ 1352550 w 859"/>
                    <a:gd name="T55" fmla="*/ 185738 h 167"/>
                    <a:gd name="T56" fmla="*/ 1360488 w 859"/>
                    <a:gd name="T57" fmla="*/ 158750 h 167"/>
                    <a:gd name="T58" fmla="*/ 1363663 w 859"/>
                    <a:gd name="T59" fmla="*/ 133350 h 167"/>
                    <a:gd name="T60" fmla="*/ 1363663 w 859"/>
                    <a:gd name="T61" fmla="*/ 133350 h 167"/>
                    <a:gd name="T62" fmla="*/ 1360488 w 859"/>
                    <a:gd name="T63" fmla="*/ 106363 h 167"/>
                    <a:gd name="T64" fmla="*/ 1352550 w 859"/>
                    <a:gd name="T65" fmla="*/ 82550 h 167"/>
                    <a:gd name="T66" fmla="*/ 1343025 w 859"/>
                    <a:gd name="T67" fmla="*/ 58738 h 167"/>
                    <a:gd name="T68" fmla="*/ 1327150 w 859"/>
                    <a:gd name="T69" fmla="*/ 39688 h 167"/>
                    <a:gd name="T70" fmla="*/ 1304925 w 859"/>
                    <a:gd name="T71" fmla="*/ 23813 h 167"/>
                    <a:gd name="T72" fmla="*/ 1284288 w 859"/>
                    <a:gd name="T73" fmla="*/ 11113 h 167"/>
                    <a:gd name="T74" fmla="*/ 1257300 w 859"/>
                    <a:gd name="T75" fmla="*/ 3175 h 167"/>
                    <a:gd name="T76" fmla="*/ 1231900 w 859"/>
                    <a:gd name="T77" fmla="*/ 0 h 167"/>
                    <a:gd name="T78" fmla="*/ 1231900 w 859"/>
                    <a:gd name="T79" fmla="*/ 0 h 1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9" h="167">
                      <a:moveTo>
                        <a:pt x="776" y="0"/>
                      </a:moveTo>
                      <a:lnTo>
                        <a:pt x="83" y="0"/>
                      </a:lnTo>
                      <a:lnTo>
                        <a:pt x="67" y="2"/>
                      </a:lnTo>
                      <a:lnTo>
                        <a:pt x="50" y="7"/>
                      </a:lnTo>
                      <a:lnTo>
                        <a:pt x="37" y="15"/>
                      </a:lnTo>
                      <a:lnTo>
                        <a:pt x="23" y="25"/>
                      </a:lnTo>
                      <a:lnTo>
                        <a:pt x="14" y="37"/>
                      </a:lnTo>
                      <a:lnTo>
                        <a:pt x="7" y="52"/>
                      </a:lnTo>
                      <a:lnTo>
                        <a:pt x="2" y="67"/>
                      </a:lnTo>
                      <a:lnTo>
                        <a:pt x="0" y="84"/>
                      </a:lnTo>
                      <a:lnTo>
                        <a:pt x="2" y="100"/>
                      </a:lnTo>
                      <a:lnTo>
                        <a:pt x="7" y="117"/>
                      </a:lnTo>
                      <a:lnTo>
                        <a:pt x="14" y="130"/>
                      </a:lnTo>
                      <a:lnTo>
                        <a:pt x="23" y="143"/>
                      </a:lnTo>
                      <a:lnTo>
                        <a:pt x="37" y="153"/>
                      </a:lnTo>
                      <a:lnTo>
                        <a:pt x="50" y="160"/>
                      </a:lnTo>
                      <a:lnTo>
                        <a:pt x="67" y="165"/>
                      </a:lnTo>
                      <a:lnTo>
                        <a:pt x="83" y="167"/>
                      </a:lnTo>
                      <a:lnTo>
                        <a:pt x="776" y="167"/>
                      </a:lnTo>
                      <a:lnTo>
                        <a:pt x="792" y="165"/>
                      </a:lnTo>
                      <a:lnTo>
                        <a:pt x="809" y="160"/>
                      </a:lnTo>
                      <a:lnTo>
                        <a:pt x="822" y="153"/>
                      </a:lnTo>
                      <a:lnTo>
                        <a:pt x="836" y="143"/>
                      </a:lnTo>
                      <a:lnTo>
                        <a:pt x="846" y="130"/>
                      </a:lnTo>
                      <a:lnTo>
                        <a:pt x="852" y="117"/>
                      </a:lnTo>
                      <a:lnTo>
                        <a:pt x="857" y="100"/>
                      </a:lnTo>
                      <a:lnTo>
                        <a:pt x="859" y="84"/>
                      </a:lnTo>
                      <a:lnTo>
                        <a:pt x="857" y="67"/>
                      </a:lnTo>
                      <a:lnTo>
                        <a:pt x="852" y="52"/>
                      </a:lnTo>
                      <a:lnTo>
                        <a:pt x="846" y="37"/>
                      </a:lnTo>
                      <a:lnTo>
                        <a:pt x="836" y="25"/>
                      </a:lnTo>
                      <a:lnTo>
                        <a:pt x="822" y="15"/>
                      </a:lnTo>
                      <a:lnTo>
                        <a:pt x="809" y="7"/>
                      </a:lnTo>
                      <a:lnTo>
                        <a:pt x="792" y="2"/>
                      </a:lnTo>
                      <a:lnTo>
                        <a:pt x="776"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3" name="Freeform 11"/>
                <p:cNvSpPr>
                  <a:spLocks/>
                </p:cNvSpPr>
                <p:nvPr/>
              </p:nvSpPr>
              <p:spPr bwMode="auto">
                <a:xfrm>
                  <a:off x="2899293" y="1748343"/>
                  <a:ext cx="4071938" cy="5545138"/>
                </a:xfrm>
                <a:custGeom>
                  <a:avLst/>
                  <a:gdLst>
                    <a:gd name="T0" fmla="*/ 4071938 w 2565"/>
                    <a:gd name="T1" fmla="*/ 0 h 3493"/>
                    <a:gd name="T2" fmla="*/ 3808413 w 2565"/>
                    <a:gd name="T3" fmla="*/ 0 h 3493"/>
                    <a:gd name="T4" fmla="*/ 3808413 w 2565"/>
                    <a:gd name="T5" fmla="*/ 5281613 h 3493"/>
                    <a:gd name="T6" fmla="*/ 0 w 2565"/>
                    <a:gd name="T7" fmla="*/ 5281613 h 3493"/>
                    <a:gd name="T8" fmla="*/ 0 w 2565"/>
                    <a:gd name="T9" fmla="*/ 5545138 h 3493"/>
                    <a:gd name="T10" fmla="*/ 4071938 w 2565"/>
                    <a:gd name="T11" fmla="*/ 5545138 h 3493"/>
                    <a:gd name="T12" fmla="*/ 4071938 w 2565"/>
                    <a:gd name="T13" fmla="*/ 0 h 34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5" h="3493">
                      <a:moveTo>
                        <a:pt x="2565" y="0"/>
                      </a:moveTo>
                      <a:lnTo>
                        <a:pt x="2399" y="0"/>
                      </a:lnTo>
                      <a:lnTo>
                        <a:pt x="2399" y="3327"/>
                      </a:lnTo>
                      <a:lnTo>
                        <a:pt x="0" y="3327"/>
                      </a:lnTo>
                      <a:lnTo>
                        <a:pt x="0" y="3493"/>
                      </a:lnTo>
                      <a:lnTo>
                        <a:pt x="2565" y="3493"/>
                      </a:lnTo>
                      <a:lnTo>
                        <a:pt x="256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4" name="Freeform 12"/>
                <p:cNvSpPr>
                  <a:spLocks/>
                </p:cNvSpPr>
                <p:nvPr/>
              </p:nvSpPr>
              <p:spPr bwMode="auto">
                <a:xfrm>
                  <a:off x="3405705" y="2254755"/>
                  <a:ext cx="4075113" cy="5545138"/>
                </a:xfrm>
                <a:custGeom>
                  <a:avLst/>
                  <a:gdLst>
                    <a:gd name="T0" fmla="*/ 3811588 w 2567"/>
                    <a:gd name="T1" fmla="*/ 0 h 3493"/>
                    <a:gd name="T2" fmla="*/ 3811588 w 2567"/>
                    <a:gd name="T3" fmla="*/ 5281613 h 3493"/>
                    <a:gd name="T4" fmla="*/ 0 w 2567"/>
                    <a:gd name="T5" fmla="*/ 5281613 h 3493"/>
                    <a:gd name="T6" fmla="*/ 0 w 2567"/>
                    <a:gd name="T7" fmla="*/ 5545138 h 3493"/>
                    <a:gd name="T8" fmla="*/ 4075113 w 2567"/>
                    <a:gd name="T9" fmla="*/ 5545138 h 3493"/>
                    <a:gd name="T10" fmla="*/ 4075113 w 2567"/>
                    <a:gd name="T11" fmla="*/ 0 h 3493"/>
                    <a:gd name="T12" fmla="*/ 3811588 w 2567"/>
                    <a:gd name="T13" fmla="*/ 0 h 34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493">
                      <a:moveTo>
                        <a:pt x="2401" y="0"/>
                      </a:moveTo>
                      <a:lnTo>
                        <a:pt x="2401" y="3327"/>
                      </a:lnTo>
                      <a:lnTo>
                        <a:pt x="0" y="3327"/>
                      </a:lnTo>
                      <a:lnTo>
                        <a:pt x="0" y="3493"/>
                      </a:lnTo>
                      <a:lnTo>
                        <a:pt x="2567" y="3493"/>
                      </a:lnTo>
                      <a:lnTo>
                        <a:pt x="2567" y="0"/>
                      </a:lnTo>
                      <a:lnTo>
                        <a:pt x="2401"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grpSp>
            <p:nvGrpSpPr>
              <p:cNvPr id="149" name="グループ化 148"/>
              <p:cNvGrpSpPr>
                <a:grpSpLocks noChangeAspect="1"/>
              </p:cNvGrpSpPr>
              <p:nvPr/>
            </p:nvGrpSpPr>
            <p:grpSpPr bwMode="auto">
              <a:xfrm>
                <a:off x="139700" y="177800"/>
                <a:ext cx="250180" cy="278130"/>
                <a:chOff x="1912218" y="946162"/>
                <a:chExt cx="11520484" cy="10412413"/>
              </a:xfrm>
            </p:grpSpPr>
            <p:sp>
              <p:nvSpPr>
                <p:cNvPr id="152" name="Freeform 32"/>
                <p:cNvSpPr>
                  <a:spLocks noEditPoints="1"/>
                </p:cNvSpPr>
                <p:nvPr/>
              </p:nvSpPr>
              <p:spPr bwMode="auto">
                <a:xfrm>
                  <a:off x="4401423" y="5056200"/>
                  <a:ext cx="1643063" cy="2616200"/>
                </a:xfrm>
                <a:custGeom>
                  <a:avLst/>
                  <a:gdLst>
                    <a:gd name="T0" fmla="*/ 1035 w 1035"/>
                    <a:gd name="T1" fmla="*/ 1235 h 1648"/>
                    <a:gd name="T2" fmla="*/ 1035 w 1035"/>
                    <a:gd name="T3" fmla="*/ 1164 h 1648"/>
                    <a:gd name="T4" fmla="*/ 1035 w 1035"/>
                    <a:gd name="T5" fmla="*/ 0 h 1648"/>
                    <a:gd name="T6" fmla="*/ 0 w 1035"/>
                    <a:gd name="T7" fmla="*/ 0 h 1648"/>
                    <a:gd name="T8" fmla="*/ 0 w 1035"/>
                    <a:gd name="T9" fmla="*/ 1164 h 1648"/>
                    <a:gd name="T10" fmla="*/ 0 w 1035"/>
                    <a:gd name="T11" fmla="*/ 1235 h 1648"/>
                    <a:gd name="T12" fmla="*/ 0 w 1035"/>
                    <a:gd name="T13" fmla="*/ 1648 h 1648"/>
                    <a:gd name="T14" fmla="*/ 1035 w 1035"/>
                    <a:gd name="T15" fmla="*/ 1648 h 1648"/>
                    <a:gd name="T16" fmla="*/ 1035 w 1035"/>
                    <a:gd name="T17" fmla="*/ 1235 h 1648"/>
                    <a:gd name="T18" fmla="*/ 829 w 1035"/>
                    <a:gd name="T19" fmla="*/ 1029 h 1648"/>
                    <a:gd name="T20" fmla="*/ 206 w 1035"/>
                    <a:gd name="T21" fmla="*/ 1029 h 1648"/>
                    <a:gd name="T22" fmla="*/ 206 w 1035"/>
                    <a:gd name="T23" fmla="*/ 207 h 1648"/>
                    <a:gd name="T24" fmla="*/ 829 w 1035"/>
                    <a:gd name="T25" fmla="*/ 207 h 1648"/>
                    <a:gd name="T26" fmla="*/ 829 w 1035"/>
                    <a:gd name="T27" fmla="*/ 1029 h 16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5" h="1648">
                      <a:moveTo>
                        <a:pt x="1035" y="1235"/>
                      </a:moveTo>
                      <a:lnTo>
                        <a:pt x="1035" y="1164"/>
                      </a:lnTo>
                      <a:lnTo>
                        <a:pt x="1035" y="0"/>
                      </a:lnTo>
                      <a:lnTo>
                        <a:pt x="0" y="0"/>
                      </a:lnTo>
                      <a:lnTo>
                        <a:pt x="0" y="1164"/>
                      </a:lnTo>
                      <a:lnTo>
                        <a:pt x="0" y="1235"/>
                      </a:lnTo>
                      <a:lnTo>
                        <a:pt x="0" y="1648"/>
                      </a:lnTo>
                      <a:lnTo>
                        <a:pt x="1035" y="1648"/>
                      </a:lnTo>
                      <a:lnTo>
                        <a:pt x="1035" y="1235"/>
                      </a:lnTo>
                      <a:close/>
                      <a:moveTo>
                        <a:pt x="829" y="1029"/>
                      </a:moveTo>
                      <a:lnTo>
                        <a:pt x="206" y="1029"/>
                      </a:lnTo>
                      <a:lnTo>
                        <a:pt x="206" y="207"/>
                      </a:lnTo>
                      <a:lnTo>
                        <a:pt x="829" y="207"/>
                      </a:lnTo>
                      <a:lnTo>
                        <a:pt x="829" y="1029"/>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3" name="Freeform 33"/>
                <p:cNvSpPr>
                  <a:spLocks noEditPoints="1"/>
                </p:cNvSpPr>
                <p:nvPr/>
              </p:nvSpPr>
              <p:spPr bwMode="auto">
                <a:xfrm>
                  <a:off x="6850933" y="5343535"/>
                  <a:ext cx="1641470" cy="2328864"/>
                </a:xfrm>
                <a:custGeom>
                  <a:avLst/>
                  <a:gdLst>
                    <a:gd name="T0" fmla="*/ 0 w 1034"/>
                    <a:gd name="T1" fmla="*/ 619 h 1467"/>
                    <a:gd name="T2" fmla="*/ 0 w 1034"/>
                    <a:gd name="T3" fmla="*/ 832 h 1467"/>
                    <a:gd name="T4" fmla="*/ 0 w 1034"/>
                    <a:gd name="T5" fmla="*/ 1467 h 1467"/>
                    <a:gd name="T6" fmla="*/ 1034 w 1034"/>
                    <a:gd name="T7" fmla="*/ 1467 h 1467"/>
                    <a:gd name="T8" fmla="*/ 1034 w 1034"/>
                    <a:gd name="T9" fmla="*/ 832 h 1467"/>
                    <a:gd name="T10" fmla="*/ 1034 w 1034"/>
                    <a:gd name="T11" fmla="*/ 619 h 1467"/>
                    <a:gd name="T12" fmla="*/ 1034 w 1034"/>
                    <a:gd name="T13" fmla="*/ 0 h 1467"/>
                    <a:gd name="T14" fmla="*/ 0 w 1034"/>
                    <a:gd name="T15" fmla="*/ 0 h 1467"/>
                    <a:gd name="T16" fmla="*/ 0 w 1034"/>
                    <a:gd name="T17" fmla="*/ 619 h 1467"/>
                    <a:gd name="T18" fmla="*/ 201 w 1034"/>
                    <a:gd name="T19" fmla="*/ 199 h 1467"/>
                    <a:gd name="T20" fmla="*/ 834 w 1034"/>
                    <a:gd name="T21" fmla="*/ 199 h 1467"/>
                    <a:gd name="T22" fmla="*/ 834 w 1034"/>
                    <a:gd name="T23" fmla="*/ 619 h 1467"/>
                    <a:gd name="T24" fmla="*/ 201 w 1034"/>
                    <a:gd name="T25" fmla="*/ 619 h 1467"/>
                    <a:gd name="T26" fmla="*/ 201 w 1034"/>
                    <a:gd name="T27" fmla="*/ 199 h 14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4" h="1467">
                      <a:moveTo>
                        <a:pt x="0" y="619"/>
                      </a:moveTo>
                      <a:lnTo>
                        <a:pt x="0" y="832"/>
                      </a:lnTo>
                      <a:lnTo>
                        <a:pt x="0" y="1467"/>
                      </a:lnTo>
                      <a:lnTo>
                        <a:pt x="1034" y="1467"/>
                      </a:lnTo>
                      <a:lnTo>
                        <a:pt x="1034" y="832"/>
                      </a:lnTo>
                      <a:lnTo>
                        <a:pt x="1034" y="619"/>
                      </a:lnTo>
                      <a:lnTo>
                        <a:pt x="1034" y="0"/>
                      </a:lnTo>
                      <a:lnTo>
                        <a:pt x="0" y="0"/>
                      </a:lnTo>
                      <a:lnTo>
                        <a:pt x="0" y="619"/>
                      </a:lnTo>
                      <a:close/>
                      <a:moveTo>
                        <a:pt x="201" y="199"/>
                      </a:moveTo>
                      <a:lnTo>
                        <a:pt x="834" y="199"/>
                      </a:lnTo>
                      <a:lnTo>
                        <a:pt x="834" y="619"/>
                      </a:lnTo>
                      <a:lnTo>
                        <a:pt x="201" y="619"/>
                      </a:lnTo>
                      <a:lnTo>
                        <a:pt x="201" y="199"/>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4" name="Freeform 34"/>
                <p:cNvSpPr>
                  <a:spLocks noEditPoints="1"/>
                </p:cNvSpPr>
                <p:nvPr/>
              </p:nvSpPr>
              <p:spPr bwMode="auto">
                <a:xfrm>
                  <a:off x="9298861" y="4129100"/>
                  <a:ext cx="1643063" cy="3543300"/>
                </a:xfrm>
                <a:custGeom>
                  <a:avLst/>
                  <a:gdLst>
                    <a:gd name="T0" fmla="*/ 0 w 1035"/>
                    <a:gd name="T1" fmla="*/ 513 h 2232"/>
                    <a:gd name="T2" fmla="*/ 0 w 1035"/>
                    <a:gd name="T3" fmla="*/ 1264 h 2232"/>
                    <a:gd name="T4" fmla="*/ 0 w 1035"/>
                    <a:gd name="T5" fmla="*/ 2232 h 2232"/>
                    <a:gd name="T6" fmla="*/ 1035 w 1035"/>
                    <a:gd name="T7" fmla="*/ 2232 h 2232"/>
                    <a:gd name="T8" fmla="*/ 1035 w 1035"/>
                    <a:gd name="T9" fmla="*/ 1264 h 2232"/>
                    <a:gd name="T10" fmla="*/ 1035 w 1035"/>
                    <a:gd name="T11" fmla="*/ 513 h 2232"/>
                    <a:gd name="T12" fmla="*/ 1035 w 1035"/>
                    <a:gd name="T13" fmla="*/ 0 h 2232"/>
                    <a:gd name="T14" fmla="*/ 0 w 1035"/>
                    <a:gd name="T15" fmla="*/ 0 h 2232"/>
                    <a:gd name="T16" fmla="*/ 0 w 1035"/>
                    <a:gd name="T17" fmla="*/ 513 h 2232"/>
                    <a:gd name="T18" fmla="*/ 192 w 1035"/>
                    <a:gd name="T19" fmla="*/ 191 h 2232"/>
                    <a:gd name="T20" fmla="*/ 844 w 1035"/>
                    <a:gd name="T21" fmla="*/ 191 h 2232"/>
                    <a:gd name="T22" fmla="*/ 844 w 1035"/>
                    <a:gd name="T23" fmla="*/ 513 h 2232"/>
                    <a:gd name="T24" fmla="*/ 192 w 1035"/>
                    <a:gd name="T25" fmla="*/ 513 h 2232"/>
                    <a:gd name="T26" fmla="*/ 192 w 1035"/>
                    <a:gd name="T27" fmla="*/ 191 h 22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5" h="2232">
                      <a:moveTo>
                        <a:pt x="0" y="513"/>
                      </a:moveTo>
                      <a:lnTo>
                        <a:pt x="0" y="1264"/>
                      </a:lnTo>
                      <a:lnTo>
                        <a:pt x="0" y="2232"/>
                      </a:lnTo>
                      <a:lnTo>
                        <a:pt x="1035" y="2232"/>
                      </a:lnTo>
                      <a:lnTo>
                        <a:pt x="1035" y="1264"/>
                      </a:lnTo>
                      <a:lnTo>
                        <a:pt x="1035" y="513"/>
                      </a:lnTo>
                      <a:lnTo>
                        <a:pt x="1035" y="0"/>
                      </a:lnTo>
                      <a:lnTo>
                        <a:pt x="0" y="0"/>
                      </a:lnTo>
                      <a:lnTo>
                        <a:pt x="0" y="513"/>
                      </a:lnTo>
                      <a:close/>
                      <a:moveTo>
                        <a:pt x="192" y="191"/>
                      </a:moveTo>
                      <a:lnTo>
                        <a:pt x="844" y="191"/>
                      </a:lnTo>
                      <a:lnTo>
                        <a:pt x="844" y="513"/>
                      </a:lnTo>
                      <a:lnTo>
                        <a:pt x="192" y="513"/>
                      </a:lnTo>
                      <a:lnTo>
                        <a:pt x="192" y="191"/>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5" name="Freeform 35"/>
                <p:cNvSpPr>
                  <a:spLocks/>
                </p:cNvSpPr>
                <p:nvPr/>
              </p:nvSpPr>
              <p:spPr bwMode="auto">
                <a:xfrm>
                  <a:off x="4712575" y="2336809"/>
                  <a:ext cx="5921373" cy="2460625"/>
                </a:xfrm>
                <a:custGeom>
                  <a:avLst/>
                  <a:gdLst>
                    <a:gd name="T0" fmla="*/ 136 w 1579"/>
                    <a:gd name="T1" fmla="*/ 520 h 656"/>
                    <a:gd name="T2" fmla="*/ 257 w 1579"/>
                    <a:gd name="T3" fmla="*/ 446 h 656"/>
                    <a:gd name="T4" fmla="*/ 653 w 1579"/>
                    <a:gd name="T5" fmla="*/ 529 h 656"/>
                    <a:gd name="T6" fmla="*/ 789 w 1579"/>
                    <a:gd name="T7" fmla="*/ 656 h 656"/>
                    <a:gd name="T8" fmla="*/ 925 w 1579"/>
                    <a:gd name="T9" fmla="*/ 520 h 656"/>
                    <a:gd name="T10" fmla="*/ 921 w 1579"/>
                    <a:gd name="T11" fmla="*/ 485 h 656"/>
                    <a:gd name="T12" fmla="*/ 1348 w 1579"/>
                    <a:gd name="T13" fmla="*/ 234 h 656"/>
                    <a:gd name="T14" fmla="*/ 1442 w 1579"/>
                    <a:gd name="T15" fmla="*/ 272 h 656"/>
                    <a:gd name="T16" fmla="*/ 1579 w 1579"/>
                    <a:gd name="T17" fmla="*/ 136 h 656"/>
                    <a:gd name="T18" fmla="*/ 1442 w 1579"/>
                    <a:gd name="T19" fmla="*/ 0 h 656"/>
                    <a:gd name="T20" fmla="*/ 1306 w 1579"/>
                    <a:gd name="T21" fmla="*/ 136 h 656"/>
                    <a:gd name="T22" fmla="*/ 1311 w 1579"/>
                    <a:gd name="T23" fmla="*/ 171 h 656"/>
                    <a:gd name="T24" fmla="*/ 884 w 1579"/>
                    <a:gd name="T25" fmla="*/ 422 h 656"/>
                    <a:gd name="T26" fmla="*/ 789 w 1579"/>
                    <a:gd name="T27" fmla="*/ 384 h 656"/>
                    <a:gd name="T28" fmla="*/ 668 w 1579"/>
                    <a:gd name="T29" fmla="*/ 457 h 656"/>
                    <a:gd name="T30" fmla="*/ 272 w 1579"/>
                    <a:gd name="T31" fmla="*/ 375 h 656"/>
                    <a:gd name="T32" fmla="*/ 136 w 1579"/>
                    <a:gd name="T33" fmla="*/ 247 h 656"/>
                    <a:gd name="T34" fmla="*/ 0 w 1579"/>
                    <a:gd name="T35" fmla="*/ 384 h 656"/>
                    <a:gd name="T36" fmla="*/ 136 w 1579"/>
                    <a:gd name="T37" fmla="*/ 520 h 6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9" h="656">
                      <a:moveTo>
                        <a:pt x="136" y="520"/>
                      </a:moveTo>
                      <a:cubicBezTo>
                        <a:pt x="189" y="520"/>
                        <a:pt x="234" y="490"/>
                        <a:pt x="257" y="446"/>
                      </a:cubicBezTo>
                      <a:cubicBezTo>
                        <a:pt x="653" y="529"/>
                        <a:pt x="653" y="529"/>
                        <a:pt x="653" y="529"/>
                      </a:cubicBezTo>
                      <a:cubicBezTo>
                        <a:pt x="658" y="600"/>
                        <a:pt x="717" y="656"/>
                        <a:pt x="789" y="656"/>
                      </a:cubicBezTo>
                      <a:cubicBezTo>
                        <a:pt x="864" y="656"/>
                        <a:pt x="925" y="595"/>
                        <a:pt x="925" y="520"/>
                      </a:cubicBezTo>
                      <a:cubicBezTo>
                        <a:pt x="925" y="508"/>
                        <a:pt x="924" y="496"/>
                        <a:pt x="921" y="485"/>
                      </a:cubicBezTo>
                      <a:cubicBezTo>
                        <a:pt x="1348" y="234"/>
                        <a:pt x="1348" y="234"/>
                        <a:pt x="1348" y="234"/>
                      </a:cubicBezTo>
                      <a:cubicBezTo>
                        <a:pt x="1372" y="257"/>
                        <a:pt x="1406" y="272"/>
                        <a:pt x="1442" y="272"/>
                      </a:cubicBezTo>
                      <a:cubicBezTo>
                        <a:pt x="1517" y="272"/>
                        <a:pt x="1579" y="211"/>
                        <a:pt x="1579" y="136"/>
                      </a:cubicBezTo>
                      <a:cubicBezTo>
                        <a:pt x="1579" y="61"/>
                        <a:pt x="1517" y="0"/>
                        <a:pt x="1442" y="0"/>
                      </a:cubicBezTo>
                      <a:cubicBezTo>
                        <a:pt x="1367" y="0"/>
                        <a:pt x="1306" y="61"/>
                        <a:pt x="1306" y="136"/>
                      </a:cubicBezTo>
                      <a:cubicBezTo>
                        <a:pt x="1306" y="148"/>
                        <a:pt x="1308" y="160"/>
                        <a:pt x="1311" y="171"/>
                      </a:cubicBezTo>
                      <a:cubicBezTo>
                        <a:pt x="884" y="422"/>
                        <a:pt x="884" y="422"/>
                        <a:pt x="884" y="422"/>
                      </a:cubicBezTo>
                      <a:cubicBezTo>
                        <a:pt x="859" y="398"/>
                        <a:pt x="826" y="384"/>
                        <a:pt x="789" y="384"/>
                      </a:cubicBezTo>
                      <a:cubicBezTo>
                        <a:pt x="737" y="384"/>
                        <a:pt x="691" y="414"/>
                        <a:pt x="668" y="457"/>
                      </a:cubicBezTo>
                      <a:cubicBezTo>
                        <a:pt x="272" y="375"/>
                        <a:pt x="272" y="375"/>
                        <a:pt x="272" y="375"/>
                      </a:cubicBezTo>
                      <a:cubicBezTo>
                        <a:pt x="267" y="304"/>
                        <a:pt x="208" y="247"/>
                        <a:pt x="136" y="247"/>
                      </a:cubicBezTo>
                      <a:cubicBezTo>
                        <a:pt x="61" y="247"/>
                        <a:pt x="0" y="308"/>
                        <a:pt x="0" y="384"/>
                      </a:cubicBezTo>
                      <a:cubicBezTo>
                        <a:pt x="0" y="459"/>
                        <a:pt x="61" y="520"/>
                        <a:pt x="136" y="520"/>
                      </a:cubicBez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6" name="Freeform 36"/>
                <p:cNvSpPr>
                  <a:spLocks noEditPoints="1"/>
                </p:cNvSpPr>
                <p:nvPr/>
              </p:nvSpPr>
              <p:spPr bwMode="auto">
                <a:xfrm>
                  <a:off x="1912218" y="946162"/>
                  <a:ext cx="11520484" cy="10412413"/>
                </a:xfrm>
                <a:custGeom>
                  <a:avLst/>
                  <a:gdLst>
                    <a:gd name="T0" fmla="*/ 2990 w 3072"/>
                    <a:gd name="T1" fmla="*/ 0 h 2777"/>
                    <a:gd name="T2" fmla="*/ 82 w 3072"/>
                    <a:gd name="T3" fmla="*/ 0 h 2777"/>
                    <a:gd name="T4" fmla="*/ 0 w 3072"/>
                    <a:gd name="T5" fmla="*/ 82 h 2777"/>
                    <a:gd name="T6" fmla="*/ 0 w 3072"/>
                    <a:gd name="T7" fmla="*/ 2097 h 2777"/>
                    <a:gd name="T8" fmla="*/ 82 w 3072"/>
                    <a:gd name="T9" fmla="*/ 2179 h 2777"/>
                    <a:gd name="T10" fmla="*/ 1268 w 3072"/>
                    <a:gd name="T11" fmla="*/ 2179 h 2777"/>
                    <a:gd name="T12" fmla="*/ 1268 w 3072"/>
                    <a:gd name="T13" fmla="*/ 2616 h 2777"/>
                    <a:gd name="T14" fmla="*/ 664 w 3072"/>
                    <a:gd name="T15" fmla="*/ 2616 h 2777"/>
                    <a:gd name="T16" fmla="*/ 664 w 3072"/>
                    <a:gd name="T17" fmla="*/ 2777 h 2777"/>
                    <a:gd name="T18" fmla="*/ 2408 w 3072"/>
                    <a:gd name="T19" fmla="*/ 2777 h 2777"/>
                    <a:gd name="T20" fmla="*/ 2408 w 3072"/>
                    <a:gd name="T21" fmla="*/ 2616 h 2777"/>
                    <a:gd name="T22" fmla="*/ 1804 w 3072"/>
                    <a:gd name="T23" fmla="*/ 2616 h 2777"/>
                    <a:gd name="T24" fmla="*/ 1804 w 3072"/>
                    <a:gd name="T25" fmla="*/ 2179 h 2777"/>
                    <a:gd name="T26" fmla="*/ 2990 w 3072"/>
                    <a:gd name="T27" fmla="*/ 2179 h 2777"/>
                    <a:gd name="T28" fmla="*/ 3072 w 3072"/>
                    <a:gd name="T29" fmla="*/ 2097 h 2777"/>
                    <a:gd name="T30" fmla="*/ 3072 w 3072"/>
                    <a:gd name="T31" fmla="*/ 82 h 2777"/>
                    <a:gd name="T32" fmla="*/ 2990 w 3072"/>
                    <a:gd name="T33" fmla="*/ 0 h 2777"/>
                    <a:gd name="T34" fmla="*/ 2912 w 3072"/>
                    <a:gd name="T35" fmla="*/ 2018 h 2777"/>
                    <a:gd name="T36" fmla="*/ 161 w 3072"/>
                    <a:gd name="T37" fmla="*/ 2018 h 2777"/>
                    <a:gd name="T38" fmla="*/ 161 w 3072"/>
                    <a:gd name="T39" fmla="*/ 161 h 2777"/>
                    <a:gd name="T40" fmla="*/ 2912 w 3072"/>
                    <a:gd name="T41" fmla="*/ 161 h 2777"/>
                    <a:gd name="T42" fmla="*/ 2912 w 3072"/>
                    <a:gd name="T43" fmla="*/ 2018 h 27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72" h="2777">
                      <a:moveTo>
                        <a:pt x="2990" y="0"/>
                      </a:moveTo>
                      <a:cubicBezTo>
                        <a:pt x="82" y="0"/>
                        <a:pt x="82" y="0"/>
                        <a:pt x="82" y="0"/>
                      </a:cubicBezTo>
                      <a:cubicBezTo>
                        <a:pt x="37" y="0"/>
                        <a:pt x="0" y="37"/>
                        <a:pt x="0" y="82"/>
                      </a:cubicBezTo>
                      <a:cubicBezTo>
                        <a:pt x="0" y="2097"/>
                        <a:pt x="0" y="2097"/>
                        <a:pt x="0" y="2097"/>
                      </a:cubicBezTo>
                      <a:cubicBezTo>
                        <a:pt x="0" y="2142"/>
                        <a:pt x="37" y="2179"/>
                        <a:pt x="82" y="2179"/>
                      </a:cubicBezTo>
                      <a:cubicBezTo>
                        <a:pt x="1268" y="2179"/>
                        <a:pt x="1268" y="2179"/>
                        <a:pt x="1268" y="2179"/>
                      </a:cubicBezTo>
                      <a:cubicBezTo>
                        <a:pt x="1268" y="2616"/>
                        <a:pt x="1268" y="2616"/>
                        <a:pt x="1268" y="2616"/>
                      </a:cubicBezTo>
                      <a:cubicBezTo>
                        <a:pt x="664" y="2616"/>
                        <a:pt x="664" y="2616"/>
                        <a:pt x="664" y="2616"/>
                      </a:cubicBezTo>
                      <a:cubicBezTo>
                        <a:pt x="664" y="2777"/>
                        <a:pt x="664" y="2777"/>
                        <a:pt x="664" y="2777"/>
                      </a:cubicBezTo>
                      <a:cubicBezTo>
                        <a:pt x="2408" y="2777"/>
                        <a:pt x="2408" y="2777"/>
                        <a:pt x="2408" y="2777"/>
                      </a:cubicBezTo>
                      <a:cubicBezTo>
                        <a:pt x="2408" y="2616"/>
                        <a:pt x="2408" y="2616"/>
                        <a:pt x="2408" y="2616"/>
                      </a:cubicBezTo>
                      <a:cubicBezTo>
                        <a:pt x="1804" y="2616"/>
                        <a:pt x="1804" y="2616"/>
                        <a:pt x="1804" y="2616"/>
                      </a:cubicBezTo>
                      <a:cubicBezTo>
                        <a:pt x="1804" y="2179"/>
                        <a:pt x="1804" y="2179"/>
                        <a:pt x="1804" y="2179"/>
                      </a:cubicBezTo>
                      <a:cubicBezTo>
                        <a:pt x="2990" y="2179"/>
                        <a:pt x="2990" y="2179"/>
                        <a:pt x="2990" y="2179"/>
                      </a:cubicBezTo>
                      <a:cubicBezTo>
                        <a:pt x="3036" y="2179"/>
                        <a:pt x="3072" y="2142"/>
                        <a:pt x="3072" y="2097"/>
                      </a:cubicBezTo>
                      <a:cubicBezTo>
                        <a:pt x="3072" y="82"/>
                        <a:pt x="3072" y="82"/>
                        <a:pt x="3072" y="82"/>
                      </a:cubicBezTo>
                      <a:cubicBezTo>
                        <a:pt x="3072" y="37"/>
                        <a:pt x="3036" y="0"/>
                        <a:pt x="2990" y="0"/>
                      </a:cubicBezTo>
                      <a:close/>
                      <a:moveTo>
                        <a:pt x="2912" y="2018"/>
                      </a:moveTo>
                      <a:cubicBezTo>
                        <a:pt x="161" y="2018"/>
                        <a:pt x="161" y="2018"/>
                        <a:pt x="161" y="2018"/>
                      </a:cubicBezTo>
                      <a:cubicBezTo>
                        <a:pt x="161" y="161"/>
                        <a:pt x="161" y="161"/>
                        <a:pt x="161" y="161"/>
                      </a:cubicBezTo>
                      <a:cubicBezTo>
                        <a:pt x="2912" y="161"/>
                        <a:pt x="2912" y="161"/>
                        <a:pt x="2912" y="161"/>
                      </a:cubicBezTo>
                      <a:lnTo>
                        <a:pt x="2912" y="2018"/>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150" name="テキスト ボックス 279"/>
              <p:cNvSpPr txBox="1">
                <a:spLocks noChangeArrowheads="1"/>
              </p:cNvSpPr>
              <p:nvPr/>
            </p:nvSpPr>
            <p:spPr bwMode="auto">
              <a:xfrm>
                <a:off x="104019" y="7811"/>
                <a:ext cx="436862" cy="24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algn="just">
                  <a:lnSpc>
                    <a:spcPct val="90000"/>
                  </a:lnSpc>
                  <a:spcAft>
                    <a:spcPts val="590"/>
                  </a:spcAft>
                </a:pPr>
                <a:r>
                  <a:rPr lang="ja-JP" altLang="en-US" sz="700" spc="-60">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システム</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1" name="テキスト ボックス 280"/>
              <p:cNvSpPr txBox="1">
                <a:spLocks noChangeArrowheads="1"/>
              </p:cNvSpPr>
              <p:nvPr/>
            </p:nvSpPr>
            <p:spPr bwMode="auto">
              <a:xfrm>
                <a:off x="504980" y="9422"/>
                <a:ext cx="421623" cy="25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algn="just">
                  <a:lnSpc>
                    <a:spcPct val="90000"/>
                  </a:lnSpc>
                  <a:spcAft>
                    <a:spcPts val="590"/>
                  </a:spcAft>
                </a:pPr>
                <a:r>
                  <a:rPr lang="ja-JP" altLang="en-US" sz="700" spc="-60">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ファイル</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p:txBody>
          </p:sp>
        </p:grpSp>
        <p:sp>
          <p:nvSpPr>
            <p:cNvPr id="146" name="正方形/長方形 145"/>
            <p:cNvSpPr/>
            <p:nvPr/>
          </p:nvSpPr>
          <p:spPr>
            <a:xfrm>
              <a:off x="20620" y="-102869"/>
              <a:ext cx="2701925" cy="2095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pPr>
              <a:r>
                <a:rPr lang="ja-JP" altLang="en-US" sz="900" b="1" kern="0" dirty="0">
                  <a:latin typeface="ＭＳ 明朝" panose="02020609040205080304" pitchFamily="17" charset="-128"/>
                  <a:ea typeface="HG丸ｺﾞｼｯｸM-PRO" panose="020F0600000000000000" pitchFamily="50" charset="-128"/>
                  <a:cs typeface="Times New Roman" panose="02020603050405020304" pitchFamily="18" charset="0"/>
                </a:rPr>
                <a:t>庁外から庁内情報資産への自由なアクセス</a:t>
              </a:r>
              <a:endParaRPr lang="ja-JP" altLang="en-US" sz="1200" kern="100" spc="-60" dirty="0">
                <a:latin typeface="ＭＳ 明朝" panose="02020609040205080304" pitchFamily="17" charset="-128"/>
                <a:ea typeface="ＭＳ 明朝" panose="02020609040205080304" pitchFamily="17" charset="-128"/>
                <a:cs typeface="Times New Roman" panose="02020603050405020304" pitchFamily="18" charset="0"/>
              </a:endParaRPr>
            </a:p>
          </p:txBody>
        </p:sp>
      </p:grpSp>
      <p:grpSp>
        <p:nvGrpSpPr>
          <p:cNvPr id="3" name="グループ化 2"/>
          <p:cNvGrpSpPr/>
          <p:nvPr/>
        </p:nvGrpSpPr>
        <p:grpSpPr>
          <a:xfrm>
            <a:off x="4462020" y="2166391"/>
            <a:ext cx="3906519" cy="992579"/>
            <a:chOff x="4462020" y="2245480"/>
            <a:chExt cx="3906519" cy="992579"/>
          </a:xfrm>
        </p:grpSpPr>
        <p:sp>
          <p:nvSpPr>
            <p:cNvPr id="16" name="テキスト ボックス 15">
              <a:extLst>
                <a:ext uri="{FF2B5EF4-FFF2-40B4-BE49-F238E27FC236}">
                  <a16:creationId xmlns:a16="http://schemas.microsoft.com/office/drawing/2014/main" id="{BAD6660E-CC6D-DE56-2F39-E0D71C28AAC5}"/>
                </a:ext>
              </a:extLst>
            </p:cNvPr>
            <p:cNvSpPr txBox="1"/>
            <p:nvPr/>
          </p:nvSpPr>
          <p:spPr>
            <a:xfrm>
              <a:off x="4462020" y="2245480"/>
              <a:ext cx="3906519" cy="992579"/>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③出先機関の無線化への現地調査実施</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アクセスポイント</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設置場所及び必要個数調査</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④スマートフォン等を利⽤したコミュニケーション基盤の構築</a:t>
              </a:r>
            </a:p>
            <a:p>
              <a:endParaRPr lang="en-US" altLang="ja-JP" sz="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スマホやタブレット端末から庁内メール</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Microsoft Teams</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できる接続</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環境整備（</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R4.12</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9" name="直線コネクタ 78"/>
            <p:cNvCxnSpPr/>
            <p:nvPr/>
          </p:nvCxnSpPr>
          <p:spPr bwMode="blackWhite">
            <a:xfrm>
              <a:off x="4464000" y="2393885"/>
              <a:ext cx="2268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bwMode="blackWhite">
            <a:xfrm>
              <a:off x="4464160" y="2843935"/>
              <a:ext cx="3744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1003005" y="2168860"/>
            <a:ext cx="3231654" cy="861774"/>
            <a:chOff x="1003005" y="2168860"/>
            <a:chExt cx="3231654" cy="861774"/>
          </a:xfrm>
        </p:grpSpPr>
        <p:sp>
          <p:nvSpPr>
            <p:cNvPr id="72" name="テキスト ボックス 71">
              <a:extLst>
                <a:ext uri="{FF2B5EF4-FFF2-40B4-BE49-F238E27FC236}">
                  <a16:creationId xmlns:a16="http://schemas.microsoft.com/office/drawing/2014/main" id="{BAD6660E-CC6D-DE56-2F39-E0D71C28AAC5}"/>
                </a:ext>
              </a:extLst>
            </p:cNvPr>
            <p:cNvSpPr txBox="1"/>
            <p:nvPr/>
          </p:nvSpPr>
          <p:spPr>
            <a:xfrm>
              <a:off x="1003005" y="2168860"/>
              <a:ext cx="3231654" cy="861774"/>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どこからでも庁内に接続できる環境の全体設計</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端末・ネットワーク・セキュリティを総合的に設計</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②セキュリティ対策の⾼度化</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個⼈情報・機密情報の漏洩対策の強化</a:t>
              </a:r>
            </a:p>
          </p:txBody>
        </p:sp>
        <p:cxnSp>
          <p:nvCxnSpPr>
            <p:cNvPr id="75" name="直線コネクタ 74"/>
            <p:cNvCxnSpPr/>
            <p:nvPr/>
          </p:nvCxnSpPr>
          <p:spPr bwMode="blackWhite">
            <a:xfrm>
              <a:off x="1007860" y="2301698"/>
              <a:ext cx="2916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bwMode="blackWhite">
            <a:xfrm>
              <a:off x="1008000" y="2751748"/>
              <a:ext cx="1728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107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1581071"/>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１　行政経営のめざす姿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971600" y="2636912"/>
            <a:ext cx="7200800" cy="1280735"/>
          </a:xfrm>
          <a:prstGeom prst="rect">
            <a:avLst/>
          </a:prstGeom>
        </p:spPr>
        <p:txBody>
          <a:bodyPr wrap="square" numCol="1">
            <a:spAutoFit/>
          </a:bodyPr>
          <a:lstStyle/>
          <a:p>
            <a:pPr defTabSz="647700">
              <a:lnSpc>
                <a:spcPct val="150000"/>
              </a:lnSpc>
              <a:spcBef>
                <a:spcPct val="0"/>
              </a:spcBef>
              <a:tabLst>
                <a:tab pos="8256588" algn="r"/>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（１）現状認識</a:t>
            </a:r>
          </a:p>
          <a:p>
            <a:pPr>
              <a:lnSpc>
                <a:spcPct val="15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（３）行動指針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402376" y="644433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1</a:t>
            </a:r>
          </a:p>
        </p:txBody>
      </p:sp>
    </p:spTree>
    <p:extLst>
      <p:ext uri="{BB962C8B-B14F-4D97-AF65-F5344CB8AC3E}">
        <p14:creationId xmlns:p14="http://schemas.microsoft.com/office/powerpoint/2010/main" val="3843782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37</a:t>
            </a:r>
            <a:endParaRPr lang="ja-JP" altLang="en-US" dirty="0">
              <a:solidFill>
                <a:schemeClr val="tx1"/>
              </a:solidFill>
            </a:endParaRPr>
          </a:p>
        </p:txBody>
      </p:sp>
      <p:cxnSp>
        <p:nvCxnSpPr>
          <p:cNvPr id="6" name="直線コネクタ 5"/>
          <p:cNvCxnSpPr/>
          <p:nvPr/>
        </p:nvCxnSpPr>
        <p:spPr>
          <a:xfrm>
            <a:off x="971600" y="1281066"/>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テキスト ボックス 8"/>
          <p:cNvSpPr txBox="1"/>
          <p:nvPr/>
        </p:nvSpPr>
        <p:spPr>
          <a:xfrm>
            <a:off x="705620" y="683695"/>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70735" y="1493785"/>
            <a:ext cx="7200800" cy="2527230"/>
          </a:xfrm>
          <a:prstGeom prst="rect">
            <a:avLst/>
          </a:prstGeom>
        </p:spPr>
        <p:txBody>
          <a:bodyPr wrap="square" numCol="1">
            <a:spAutoFit/>
          </a:bodyPr>
          <a:lstStyle/>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（１）組織運営体制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①歳入確保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②歳出改革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（３）出資法人等の改革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（４）公の施設の改革</a:t>
            </a:r>
          </a:p>
        </p:txBody>
      </p:sp>
    </p:spTree>
    <p:extLst>
      <p:ext uri="{BB962C8B-B14F-4D97-AF65-F5344CB8AC3E}">
        <p14:creationId xmlns:p14="http://schemas.microsoft.com/office/powerpoint/2010/main" val="3161687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（１）組織運営体制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8509901"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38</a:t>
            </a:r>
            <a:endParaRPr lang="ja-JP" altLang="en-US" dirty="0">
              <a:solidFill>
                <a:prstClr val="black"/>
              </a:solidFill>
            </a:endParaRPr>
          </a:p>
        </p:txBody>
      </p:sp>
      <p:sp>
        <p:nvSpPr>
          <p:cNvPr id="8" name="正方形/長方形 7"/>
          <p:cNvSpPr/>
          <p:nvPr/>
        </p:nvSpPr>
        <p:spPr>
          <a:xfrm>
            <a:off x="192062" y="794895"/>
            <a:ext cx="8668748" cy="5016758"/>
          </a:xfrm>
          <a:prstGeom prst="rect">
            <a:avLst/>
          </a:prstGeom>
          <a:solidFill>
            <a:schemeClr val="bg1"/>
          </a:solidFill>
          <a:ln>
            <a:solidFill>
              <a:schemeClr val="bg1">
                <a:alpha val="0"/>
              </a:schemeClr>
            </a:solidFill>
          </a:ln>
        </p:spPr>
        <p:txBody>
          <a:bodyPr wrap="square">
            <a:spAutoFit/>
          </a:bodyPr>
          <a:lstStyle/>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自律的な改革を支える体制の構築</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新たな課題に的確に対応し、最大のパフォーマンスを発揮することができるよう、求める人材を適切に確保するとともに、職員が働きやすい環境づくりを進め、女性職員を幅広い分野へ積極的に任用します。</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令和５年度からの定年年齢の段階的な引き上げによる高齢期の職員の活用を見据えつつ、再任用職員の短時間・フルタイム勤務の運用等、府庁の様々な人材を最大限活用することにより、必要な組織人員体制を整え、自律的な改革を進めます。</a:t>
            </a:r>
          </a:p>
          <a:p>
            <a:pPr marL="174625" indent="-174625" defTabSz="647700">
              <a:spcBef>
                <a:spcPct val="0"/>
              </a:spcBef>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働き方改革の実現</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庁版「働き方改革」を踏まえ、フレックスタイム制度の活用など柔軟な働き方の浸透を図るとともに、長時間労働の是正や育児休業等の取得促進などに一層取り組み、働く職員の心身の健康確保・ワークライフバランス・女性活躍の促進等を図り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令和５年度の組織体制と人員編成</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府政</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の重要課題に適切に対応するとともに、効率的かつ効果的な行政運営を図るため、必要な組織体制の整備を行います。</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人員編成については、事務事業の見直しや事務の効率化等による組織のスリム化に努めつつ、万博に向けた取組みなど緊急かつ重要な行政需要に適切に対応していくことができるよう重点的に人員を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配置します。なお、コロナ対策においては、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感染症法上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の５類感染症への位置づけ見直しも踏まえ、必要な体制を確保していきます。</a:t>
            </a:r>
          </a:p>
          <a:p>
            <a:pPr marL="174625" indent="-174625" defTabSz="647700">
              <a:spcBef>
                <a:spcPct val="0"/>
              </a:spcBef>
              <a:tabLst>
                <a:tab pos="8256588" algn="r"/>
              </a:tabLst>
              <a:defRPr/>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07173" y="5679250"/>
            <a:ext cx="8453637" cy="662530"/>
          </a:xfrm>
          <a:prstGeom prst="rect">
            <a:avLst/>
          </a:prstGeom>
          <a:noFill/>
          <a:ln w="190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職員数管理目標</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令和</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の職員数管理目標は</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、令和４年度当初の職員数と同規模の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8,600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人（グロス</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職員数</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グロス職員数＝　常勤職員数（フルタイム再任用数含む）＋常勤換算後の短時間再任用数）</a:t>
            </a:r>
          </a:p>
        </p:txBody>
      </p:sp>
    </p:spTree>
    <p:extLst>
      <p:ext uri="{BB962C8B-B14F-4D97-AF65-F5344CB8AC3E}">
        <p14:creationId xmlns:p14="http://schemas.microsoft.com/office/powerpoint/2010/main" val="3230212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8451308"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39</a:t>
            </a:r>
            <a:endParaRPr lang="ja-JP" altLang="en-US" dirty="0">
              <a:solidFill>
                <a:prstClr val="black"/>
              </a:solidFill>
            </a:endParaRPr>
          </a:p>
        </p:txBody>
      </p: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98655" y="799172"/>
            <a:ext cx="8558810" cy="5124480"/>
          </a:xfrm>
          <a:prstGeom prst="rect">
            <a:avLst/>
          </a:prstGeom>
          <a:noFill/>
        </p:spPr>
        <p:txBody>
          <a:bodyPr wrap="square" rtlCol="0">
            <a:spAutoFit/>
          </a:bodyPr>
          <a:lstStyle/>
          <a:p>
            <a:pPr marL="252000" indent="-4572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財政規律の確保</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25200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以降も多額の収支不足が見込まれることから、これまでの改革の取組みを継承しつつ、財政運営基本条例に基づき、将来世代に負担を先送りしないよう、健全で規律ある財政運営を行います。</a:t>
            </a:r>
          </a:p>
          <a:p>
            <a:pPr marL="252000" indent="-457200"/>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収支不足への対応</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r>
              <a:rPr lang="ja-JP" altLang="en-US" sz="1400" dirty="0">
                <a:latin typeface="Meiryo UI" panose="020B0604030504040204" pitchFamily="50" charset="-128"/>
                <a:ea typeface="Meiryo UI" panose="020B0604030504040204" pitchFamily="50" charset="-128"/>
                <a:cs typeface="Meiryo UI" panose="020B0604030504040204" pitchFamily="50" charset="-128"/>
              </a:rPr>
              <a:t>　「具体的取組み編」に掲げる歳入確保や歳出の見直しについて検討・具体化を進めるとともに、それでもなお収支不足額が生じる場合は、財政調整基金を機動的に活用したうえで、年度を通じた効果的・効率的な予算執行により対応していき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財政調整基金の確保</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年度末に財政運営基本条例に基づく目標額（令和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年度末までに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1,400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億円）を確保できる見込みですが、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年度以降も収支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不足が見込まれるなか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、財政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リスク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に対応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していくため、引き続き安定的な確保に努めます。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04000" indent="-457200"/>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504000" indent="-457200"/>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財政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調整基金残高（令和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年度末見込み）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1,619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504000" indent="-45720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上記残高には、後年度の普通交付税算定における精算対応のための一時的な積立分を含まない</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504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04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減債基金積立不足額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復元完了</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財政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再建団体転落回避のため、平成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年度の間に、減債基金から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借入れを実施した合計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5,202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億円の積立不足額については、令和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に復元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が完了する見込みです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10265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2597" y="1136647"/>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①歳入確保</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府税については、課税自主権を活用した収入確保に取り組むとともに、徴収向上方策の推進に取り組みます。また、 「大阪府ファシリティマネジメント基本方針</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（令和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月改訂）</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基づく取組みなどによる府有財産の売却等を進めます。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509901"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40</a:t>
            </a:r>
            <a:endParaRPr lang="ja-JP" altLang="en-US" dirty="0">
              <a:solidFill>
                <a:prstClr val="black"/>
              </a:solidFill>
            </a:endParaRPr>
          </a:p>
        </p:txBody>
      </p:sp>
      <p:cxnSp>
        <p:nvCxnSpPr>
          <p:cNvPr id="17" name="直線コネクタ 16"/>
          <p:cNvCxnSpPr/>
          <p:nvPr/>
        </p:nvCxnSpPr>
        <p:spPr>
          <a:xfrm>
            <a:off x="183873" y="7737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26495" y="107342"/>
            <a:ext cx="8820472" cy="646331"/>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①歳入確保、②歳出改革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大かっこ 8"/>
          <p:cNvSpPr/>
          <p:nvPr/>
        </p:nvSpPr>
        <p:spPr>
          <a:xfrm>
            <a:off x="586791" y="5049180"/>
            <a:ext cx="8300177" cy="1260140"/>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＜主な取組み＞</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・ファシリティマネジメント基本</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方針に</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基づき、計画的な改修（予防保全</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着実に実施し、</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長</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寿命化</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により維持･更新（建替）経費の軽減･平準化を図るとともに、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引き続き</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、総量の最適化</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有効</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活用に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取り組みます。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・地域福祉・高齢者福祉交付金について、新基準による交付金配分の効果検証を踏まえ、引き続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err="1">
                <a:latin typeface="メイリオ" panose="020B0604030504040204" pitchFamily="50" charset="-128"/>
                <a:ea typeface="メイリオ" panose="020B0604030504040204" pitchFamily="50" charset="-128"/>
                <a:cs typeface="メイリオ" panose="020B0604030504040204" pitchFamily="50" charset="-128"/>
              </a:rPr>
              <a:t>き</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より効果的な配分方法等の検討を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行います。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333507" y="3791942"/>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②歳出改革</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85738"/>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限られた財源や人材で最大の効果を発揮していくため、</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サイクルによる施策効果の高い事業への重点化や、政策実現に向けた民間との幅広い分野の連携、業務フローの点検見直しによる業務の改善と効率化などに取り組みます。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大かっこ 10"/>
          <p:cNvSpPr/>
          <p:nvPr/>
        </p:nvSpPr>
        <p:spPr>
          <a:xfrm>
            <a:off x="586789" y="2245551"/>
            <a:ext cx="8080666" cy="127346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＜主な取組み＞</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森林環境税、宿泊税、</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法人二税の超過課税による収入確保に</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取り組みます。</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・大阪府域地方税徴収機構の共同徴収を継続</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します。</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・元府立高校など府有財産の売却を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進めます。</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Tree>
    <p:extLst>
      <p:ext uri="{BB962C8B-B14F-4D97-AF65-F5344CB8AC3E}">
        <p14:creationId xmlns:p14="http://schemas.microsoft.com/office/powerpoint/2010/main" val="841404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右矢印 50"/>
          <p:cNvSpPr/>
          <p:nvPr/>
        </p:nvSpPr>
        <p:spPr bwMode="auto">
          <a:xfrm>
            <a:off x="2740757" y="3173146"/>
            <a:ext cx="3316822" cy="1522789"/>
          </a:xfrm>
          <a:prstGeom prst="rightArrow">
            <a:avLst>
              <a:gd name="adj1" fmla="val 50000"/>
              <a:gd name="adj2" fmla="val 208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nvGraphicFramePr>
        <p:xfrm>
          <a:off x="7452320" y="6237312"/>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8" name="正方形/長方形 7"/>
          <p:cNvSpPr/>
          <p:nvPr/>
        </p:nvSpPr>
        <p:spPr>
          <a:xfrm>
            <a:off x="161631" y="728700"/>
            <a:ext cx="8730970" cy="861774"/>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定出資法人（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これまでに策定した行財政計画に基づく取組み状況や進捗状況を踏まえ、点検を実施しました。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○引き続き、点検に基づく改革の方向性の具体化を図るとともに、「出資法人等への関与事項等を定める条例」 に基づく経営評価制度や</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人的関与の必要性の点検等により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、府としての法人に対する関与の見直し、法人の経営改善を進めます。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26497" y="44624"/>
            <a:ext cx="8333101"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4" name="直線コネクタ 53"/>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318" name="正方形/長方形 36"/>
          <p:cNvSpPr>
            <a:spLocks noChangeArrowheads="1"/>
          </p:cNvSpPr>
          <p:nvPr/>
        </p:nvSpPr>
        <p:spPr bwMode="auto">
          <a:xfrm>
            <a:off x="126011" y="1833743"/>
            <a:ext cx="22992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＜出資法人改革の進捗＞</a:t>
            </a:r>
          </a:p>
        </p:txBody>
      </p:sp>
      <p:grpSp>
        <p:nvGrpSpPr>
          <p:cNvPr id="3" name="グループ化 2"/>
          <p:cNvGrpSpPr/>
          <p:nvPr/>
        </p:nvGrpSpPr>
        <p:grpSpPr>
          <a:xfrm>
            <a:off x="273091" y="2161854"/>
            <a:ext cx="2342764" cy="4160344"/>
            <a:chOff x="322201" y="2078851"/>
            <a:chExt cx="2342764" cy="3859118"/>
          </a:xfrm>
        </p:grpSpPr>
        <p:sp>
          <p:nvSpPr>
            <p:cNvPr id="85" name="角丸四角形 4"/>
            <p:cNvSpPr>
              <a:spLocks noChangeArrowheads="1"/>
            </p:cNvSpPr>
            <p:nvPr/>
          </p:nvSpPr>
          <p:spPr bwMode="auto">
            <a:xfrm>
              <a:off x="425143" y="2179697"/>
              <a:ext cx="2071189" cy="371654"/>
            </a:xfrm>
            <a:prstGeom prst="roundRect">
              <a:avLst>
                <a:gd name="adj" fmla="val 16667"/>
              </a:avLst>
            </a:prstGeom>
            <a:solidFill>
              <a:srgbClr val="0070C0"/>
            </a:solidFill>
            <a:ln w="19050" algn="ctr">
              <a:solidFill>
                <a:srgbClr val="002060"/>
              </a:solidFill>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財政再建プログラム（案）</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H20.6</a:t>
              </a:r>
            </a:p>
            <a:p>
              <a:pPr algn="ctr"/>
              <a:r>
                <a:rPr lang="ja-JP" altLang="en-US"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正方形/長方形 134"/>
            <p:cNvSpPr/>
            <p:nvPr/>
          </p:nvSpPr>
          <p:spPr bwMode="auto">
            <a:xfrm>
              <a:off x="456578" y="3598528"/>
              <a:ext cx="2012591" cy="401912"/>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・類似の事業を行う法人と統合する法人</a:t>
              </a:r>
              <a:endParaRPr lang="ja-JP" altLang="en-US" sz="7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正方形/長方形 135"/>
            <p:cNvSpPr/>
            <p:nvPr/>
          </p:nvSpPr>
          <p:spPr bwMode="auto">
            <a:xfrm>
              <a:off x="447103" y="4085372"/>
              <a:ext cx="2027265" cy="340395"/>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・事業を民営化する法人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正方形/長方形 136"/>
            <p:cNvSpPr/>
            <p:nvPr/>
          </p:nvSpPr>
          <p:spPr bwMode="auto">
            <a:xfrm>
              <a:off x="449680" y="4495810"/>
              <a:ext cx="2024688" cy="674531"/>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・一定の自己収入を有する法人で、府の財</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政的・人的関与を最小限に抑制し、自立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化を促す法人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正方形/長方形 137"/>
            <p:cNvSpPr/>
            <p:nvPr/>
          </p:nvSpPr>
          <p:spPr bwMode="auto">
            <a:xfrm>
              <a:off x="456578" y="5240385"/>
              <a:ext cx="2033060" cy="413344"/>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bwMode="auto">
            <a:xfrm>
              <a:off x="322201" y="2078851"/>
              <a:ext cx="2342764" cy="3859118"/>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bwMode="auto">
            <a:xfrm>
              <a:off x="456578" y="2626207"/>
              <a:ext cx="2008317" cy="882176"/>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撤退</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・法人が行う事業を見直した結果、廃止</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又は撤退する法人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・府の施策を代替している法人で、事業</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精査後、事業を府で実施し、廃止する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8" name="グループ化 37"/>
          <p:cNvGrpSpPr/>
          <p:nvPr/>
        </p:nvGrpSpPr>
        <p:grpSpPr>
          <a:xfrm>
            <a:off x="6091012" y="2044212"/>
            <a:ext cx="2385265" cy="4170122"/>
            <a:chOff x="6485738" y="2560238"/>
            <a:chExt cx="2623792" cy="3914179"/>
          </a:xfrm>
        </p:grpSpPr>
        <p:sp>
          <p:nvSpPr>
            <p:cNvPr id="40" name="角丸四角形 4"/>
            <p:cNvSpPr>
              <a:spLocks noChangeArrowheads="1"/>
            </p:cNvSpPr>
            <p:nvPr/>
          </p:nvSpPr>
          <p:spPr bwMode="auto">
            <a:xfrm>
              <a:off x="6634255" y="2612256"/>
              <a:ext cx="2314050" cy="37290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年度行政経営の取組み</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法人</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bwMode="auto">
            <a:xfrm>
              <a:off x="6614252" y="3164351"/>
              <a:ext cx="2377001" cy="539403"/>
            </a:xfrm>
            <a:prstGeom prst="rect">
              <a:avLst/>
            </a:prstGeom>
            <a:solidFill>
              <a:schemeClr val="accent4">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133985">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大阪鶴見フラワーセンター</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大阪外環状鉄道</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7" name="正方形/長方形 56"/>
            <p:cNvSpPr/>
            <p:nvPr/>
          </p:nvSpPr>
          <p:spPr bwMode="auto">
            <a:xfrm>
              <a:off x="6614252" y="3839500"/>
              <a:ext cx="2377001" cy="584041"/>
            </a:xfrm>
            <a:prstGeom prst="rect">
              <a:avLst/>
            </a:prstGeom>
            <a:solidFill>
              <a:schemeClr val="accent2">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○抜本的見直し</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大阪府保健医療財団</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大阪府道路公社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堺泉北埠頭</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8" name="正方形/長方形 57"/>
            <p:cNvSpPr/>
            <p:nvPr/>
          </p:nvSpPr>
          <p:spPr bwMode="auto">
            <a:xfrm>
              <a:off x="6614252" y="4578603"/>
              <a:ext cx="2377001" cy="1699259"/>
            </a:xfrm>
            <a:prstGeom prst="rect">
              <a:avLst/>
            </a:prstGeom>
            <a:solidFill>
              <a:schemeClr val="bg1">
                <a:lumMod val="95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9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大阪国際平和センター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大阪府国際交流財団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大阪産業局</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千里ライフサイエンス振興財団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西成労働福祉センター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大阪信用保証協会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大阪府みどり公社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大阪府漁業振興基金</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大阪府都市整備推進センター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大阪モノレール</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大阪府土地開発公社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大阪府住宅供給公社</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大阪府文化財センター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大阪府育英会</a:t>
              </a:r>
            </a:p>
          </p:txBody>
        </p:sp>
        <p:sp>
          <p:nvSpPr>
            <p:cNvPr id="59" name="正方形/長方形 58"/>
            <p:cNvSpPr/>
            <p:nvPr/>
          </p:nvSpPr>
          <p:spPr bwMode="auto">
            <a:xfrm>
              <a:off x="6485738" y="2560238"/>
              <a:ext cx="2623792" cy="391417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 name="グループ化 5"/>
          <p:cNvGrpSpPr/>
          <p:nvPr/>
        </p:nvGrpSpPr>
        <p:grpSpPr>
          <a:xfrm>
            <a:off x="3092514" y="2102995"/>
            <a:ext cx="2356899" cy="4251330"/>
            <a:chOff x="3101955" y="1823912"/>
            <a:chExt cx="2356899" cy="4251330"/>
          </a:xfrm>
        </p:grpSpPr>
        <p:sp>
          <p:nvSpPr>
            <p:cNvPr id="61" name="正方形/長方形 60"/>
            <p:cNvSpPr/>
            <p:nvPr/>
          </p:nvSpPr>
          <p:spPr bwMode="auto">
            <a:xfrm>
              <a:off x="3189315" y="2778666"/>
              <a:ext cx="2269539" cy="547200"/>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大阪国際ビジネス振興協会 </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大阪がん予防検診センター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大阪府タウン管理財団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bwMode="auto">
            <a:xfrm>
              <a:off x="3185196" y="3363239"/>
              <a:ext cx="2273658" cy="45584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大阪府都市開発（株）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大阪府食品流通センター</a:t>
              </a:r>
            </a:p>
          </p:txBody>
        </p:sp>
        <p:sp>
          <p:nvSpPr>
            <p:cNvPr id="63" name="正方形/長方形 62"/>
            <p:cNvSpPr/>
            <p:nvPr/>
          </p:nvSpPr>
          <p:spPr bwMode="auto">
            <a:xfrm>
              <a:off x="3185196" y="3865090"/>
              <a:ext cx="2273658" cy="1860754"/>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大阪府マリーナ協会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大阪府公園協会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大阪府総合福祉協会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大阪繊維リソースセンター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大阪府職業能力開発協会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アジア・太平洋人権情報センター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世紀協会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大阪府男女共同参画推進財団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大阪府スポーツ・教育振興財団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大阪国際児童文学館</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大阪体育協会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大阪府青少年活動財団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大阪府地域福祉推進財団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大阪府障害者福祉事業団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auto">
            <a:xfrm>
              <a:off x="3190948" y="2183952"/>
              <a:ext cx="2267906" cy="548709"/>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大阪生涯職業教育振興協会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大阪府水道サービス公社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大阪府産業基盤整備協会</a:t>
              </a:r>
              <a:endPar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3101955" y="5736688"/>
              <a:ext cx="2298872" cy="338554"/>
            </a:xfrm>
            <a:prstGeom prst="rect">
              <a:avLst/>
            </a:prstGeom>
          </p:spPr>
          <p:txBody>
            <a:bodyPr wrap="square">
              <a:spAutoFit/>
            </a:bodyPr>
            <a:lstStyle/>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法人名称については、財政再建プログラム</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　　</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策定時のものとする。</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4"/>
            <p:cNvSpPr>
              <a:spLocks noChangeArrowheads="1"/>
            </p:cNvSpPr>
            <p:nvPr/>
          </p:nvSpPr>
          <p:spPr bwMode="auto">
            <a:xfrm>
              <a:off x="3269914" y="1823912"/>
              <a:ext cx="2103681" cy="29524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廃止・統合等（</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3" name="正方形/長方形 32"/>
          <p:cNvSpPr/>
          <p:nvPr/>
        </p:nvSpPr>
        <p:spPr bwMode="auto">
          <a:xfrm>
            <a:off x="386523" y="6061736"/>
            <a:ext cx="2033060" cy="2144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引き続き調整を行う法人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41</a:t>
            </a:r>
            <a:endParaRPr lang="ja-JP" altLang="en-US" dirty="0">
              <a:solidFill>
                <a:schemeClr val="tx1"/>
              </a:solidFill>
            </a:endParaRPr>
          </a:p>
        </p:txBody>
      </p:sp>
    </p:spTree>
    <p:extLst>
      <p:ext uri="{BB962C8B-B14F-4D97-AF65-F5344CB8AC3E}">
        <p14:creationId xmlns:p14="http://schemas.microsoft.com/office/powerpoint/2010/main" val="21095329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p:cNvSpPr/>
          <p:nvPr/>
        </p:nvSpPr>
        <p:spPr bwMode="auto">
          <a:xfrm>
            <a:off x="2981227" y="3605198"/>
            <a:ext cx="3435978" cy="1522789"/>
          </a:xfrm>
          <a:prstGeom prst="rightArrow">
            <a:avLst>
              <a:gd name="adj1" fmla="val 50000"/>
              <a:gd name="adj2" fmla="val 17023"/>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597" name="テキスト ボックス 7"/>
          <p:cNvSpPr txBox="1">
            <a:spLocks noChangeArrowheads="1"/>
          </p:cNvSpPr>
          <p:nvPr/>
        </p:nvSpPr>
        <p:spPr bwMode="auto">
          <a:xfrm>
            <a:off x="179420" y="6264315"/>
            <a:ext cx="58118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prstClr val="black"/>
                </a:solidFill>
                <a:latin typeface="ＭＳ Ｐゴシック"/>
                <a:ea typeface="ＭＳ Ｐゴシック"/>
                <a:cs typeface="Meiryo UI" panose="020B0604030504040204" pitchFamily="50" charset="-128"/>
              </a:rPr>
              <a:t>平成</a:t>
            </a:r>
            <a:r>
              <a:rPr lang="en-US" altLang="ja-JP" sz="800" dirty="0">
                <a:solidFill>
                  <a:prstClr val="black"/>
                </a:solidFill>
                <a:latin typeface="ＭＳ Ｐゴシック"/>
                <a:ea typeface="ＭＳ Ｐゴシック"/>
                <a:cs typeface="Meiryo UI" pitchFamily="50" charset="-128"/>
              </a:rPr>
              <a:t>22</a:t>
            </a:r>
            <a:r>
              <a:rPr lang="ja-JP" altLang="en-US" sz="800" dirty="0">
                <a:solidFill>
                  <a:prstClr val="black"/>
                </a:solidFill>
                <a:latin typeface="ＭＳ Ｐゴシック"/>
                <a:ea typeface="ＭＳ Ｐゴシック"/>
                <a:cs typeface="Meiryo UI" pitchFamily="50" charset="-128"/>
              </a:rPr>
              <a:t>年度から、指定出資法人による孫法人への委託など孫法人の状況について点検を実施し、府</a:t>
            </a:r>
            <a:r>
              <a:rPr lang="en-US" altLang="ja-JP" sz="800" dirty="0">
                <a:solidFill>
                  <a:prstClr val="black"/>
                </a:solidFill>
                <a:latin typeface="ＭＳ Ｐゴシック"/>
                <a:ea typeface="ＭＳ Ｐゴシック"/>
                <a:cs typeface="Meiryo UI" pitchFamily="50" charset="-128"/>
              </a:rPr>
              <a:t>HP</a:t>
            </a:r>
            <a:r>
              <a:rPr lang="ja-JP" altLang="en-US" sz="800" dirty="0">
                <a:solidFill>
                  <a:prstClr val="black"/>
                </a:solidFill>
                <a:latin typeface="ＭＳ Ｐゴシック"/>
                <a:ea typeface="ＭＳ Ｐゴシック"/>
                <a:cs typeface="Meiryo UI" panose="020B0604030504040204" pitchFamily="50" charset="-128"/>
              </a:rPr>
              <a:t>に公表</a:t>
            </a:r>
            <a:endParaRPr lang="en-US" altLang="ja-JP" sz="800" dirty="0">
              <a:solidFill>
                <a:prstClr val="black"/>
              </a:solidFill>
              <a:latin typeface="ＭＳ Ｐゴシック"/>
              <a:ea typeface="ＭＳ Ｐゴシック"/>
              <a:cs typeface="Meiryo UI" panose="020B0604030504040204" pitchFamily="50" charset="-128"/>
            </a:endParaRPr>
          </a:p>
        </p:txBody>
      </p:sp>
      <p:sp>
        <p:nvSpPr>
          <p:cNvPr id="22599" name="角丸四角形 4"/>
          <p:cNvSpPr>
            <a:spLocks noChangeArrowheads="1"/>
          </p:cNvSpPr>
          <p:nvPr/>
        </p:nvSpPr>
        <p:spPr bwMode="auto">
          <a:xfrm>
            <a:off x="297099" y="1763815"/>
            <a:ext cx="2964058"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大阪府財政構造改革プラン（案）</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H22.10</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 </a:t>
            </a:r>
            <a:endPar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endParaRPr>
          </a:p>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9</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法人）</a:t>
            </a:r>
            <a:endPar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endParaRPr>
          </a:p>
        </p:txBody>
      </p:sp>
      <p:sp>
        <p:nvSpPr>
          <p:cNvPr id="23" name="角丸四角形 4"/>
          <p:cNvSpPr>
            <a:spLocks noChangeArrowheads="1"/>
          </p:cNvSpPr>
          <p:nvPr/>
        </p:nvSpPr>
        <p:spPr bwMode="auto">
          <a:xfrm>
            <a:off x="3491882" y="1763815"/>
            <a:ext cx="2549689"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ＭＳ Ｐゴシック" charset="-128"/>
                <a:ea typeface="Meiryo UI" pitchFamily="50" charset="-128"/>
                <a:cs typeface="Meiryo UI" pitchFamily="50" charset="-128"/>
              </a:rPr>
              <a:t>民営化・解散（</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sp>
        <p:nvSpPr>
          <p:cNvPr id="22" name="角丸四角形 4"/>
          <p:cNvSpPr>
            <a:spLocks noChangeArrowheads="1"/>
          </p:cNvSpPr>
          <p:nvPr/>
        </p:nvSpPr>
        <p:spPr bwMode="auto">
          <a:xfrm>
            <a:off x="6462210" y="1763815"/>
            <a:ext cx="2232000"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令和</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5</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年</a:t>
            </a:r>
            <a:r>
              <a:rPr lang="ja-JP" altLang="en-US" sz="1100" b="1" dirty="0">
                <a:solidFill>
                  <a:prstClr val="white"/>
                </a:solidFill>
                <a:latin typeface="ＭＳ Ｐゴシック" charset="-128"/>
                <a:ea typeface="Meiryo UI" pitchFamily="50" charset="-128"/>
                <a:cs typeface="Meiryo UI" pitchFamily="50" charset="-128"/>
              </a:rPr>
              <a:t>度行政経営の取組み</a:t>
            </a:r>
            <a:endParaRPr lang="en-US" altLang="ja-JP" sz="1100" b="1" dirty="0">
              <a:solidFill>
                <a:prstClr val="white"/>
              </a:solidFill>
              <a:latin typeface="ＭＳ Ｐゴシック" charset="-128"/>
              <a:ea typeface="Meiryo UI" pitchFamily="50" charset="-128"/>
              <a:cs typeface="Meiryo UI" pitchFamily="50" charset="-128"/>
            </a:endParaRPr>
          </a:p>
          <a:p>
            <a:pPr algn="ctr"/>
            <a:r>
              <a:rPr lang="ja-JP" altLang="en-US" sz="1100" b="1" dirty="0">
                <a:solidFill>
                  <a:prstClr val="white"/>
                </a:solidFill>
                <a:latin typeface="ＭＳ Ｐゴシック" charset="-128"/>
                <a:ea typeface="Meiryo UI" pitchFamily="50" charset="-128"/>
                <a:cs typeface="Meiryo UI" pitchFamily="50" charset="-128"/>
              </a:rPr>
              <a:t>（</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graphicFrame>
        <p:nvGraphicFramePr>
          <p:cNvPr id="3" name="表 2"/>
          <p:cNvGraphicFramePr>
            <a:graphicFrameLocks noGrp="1"/>
          </p:cNvGraphicFramePr>
          <p:nvPr/>
        </p:nvGraphicFramePr>
        <p:xfrm>
          <a:off x="6462210" y="2303877"/>
          <a:ext cx="2232000" cy="2002267"/>
        </p:xfrm>
        <a:graphic>
          <a:graphicData uri="http://schemas.openxmlformats.org/drawingml/2006/table">
            <a:tbl>
              <a:tblPr/>
              <a:tblGrid>
                <a:gridCol w="2232000">
                  <a:extLst>
                    <a:ext uri="{9D8B030D-6E8A-4147-A177-3AD203B41FA5}">
                      <a16:colId xmlns:a16="http://schemas.microsoft.com/office/drawing/2014/main" val="20000"/>
                    </a:ext>
                  </a:extLst>
                </a:gridCol>
              </a:tblGrid>
              <a:tr h="43545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引き続き点検を実施する</a:t>
                      </a:r>
                      <a:endPar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　　　　　　　孫法人</a:t>
                      </a:r>
                      <a:r>
                        <a:rPr kumimoji="1" lang="en-US" altLang="ja-JP" sz="105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493441">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668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大阪モノレールサービス㈱</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3668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千里北センター㈱</a:t>
                      </a:r>
                      <a:endParaRPr kumimoji="1" lang="en-US" altLang="ja-JP"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5" name="正方形/長方形 24"/>
          <p:cNvSpPr/>
          <p:nvPr/>
        </p:nvSpPr>
        <p:spPr>
          <a:xfrm>
            <a:off x="26495" y="44333"/>
            <a:ext cx="8136904"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129991" y="636486"/>
            <a:ext cx="8730970" cy="861774"/>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指定出資法人が出資等をする法人（いわゆる孫法人）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「大阪府財政構造改革プラン（案）」以降、孫法人について、出資元法人の関与の状況等を確認・点検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しており、平成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に設立された保証協会コンピュータサービス（株）</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出資元：大阪信用保証協会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を含め、引き続き点検を実施する法人は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法人です。</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今後も孫法人については、その必要性などについて定期的に点検を行います。</a:t>
            </a:r>
          </a:p>
        </p:txBody>
      </p:sp>
      <p:graphicFrame>
        <p:nvGraphicFramePr>
          <p:cNvPr id="2" name="表 1"/>
          <p:cNvGraphicFramePr>
            <a:graphicFrameLocks noGrp="1"/>
          </p:cNvGraphicFramePr>
          <p:nvPr/>
        </p:nvGraphicFramePr>
        <p:xfrm>
          <a:off x="251518" y="2280337"/>
          <a:ext cx="2974818" cy="3869787"/>
        </p:xfrm>
        <a:graphic>
          <a:graphicData uri="http://schemas.openxmlformats.org/drawingml/2006/table">
            <a:tbl>
              <a:tblPr firstRow="1" bandRow="1">
                <a:tableStyleId>{5940675A-B579-460E-94D1-54222C63F5DA}</a:tableStyleId>
              </a:tblPr>
              <a:tblGrid>
                <a:gridCol w="1487409">
                  <a:extLst>
                    <a:ext uri="{9D8B030D-6E8A-4147-A177-3AD203B41FA5}">
                      <a16:colId xmlns:a16="http://schemas.microsoft.com/office/drawing/2014/main" val="1638183848"/>
                    </a:ext>
                  </a:extLst>
                </a:gridCol>
                <a:gridCol w="1487409">
                  <a:extLst>
                    <a:ext uri="{9D8B030D-6E8A-4147-A177-3AD203B41FA5}">
                      <a16:colId xmlns:a16="http://schemas.microsoft.com/office/drawing/2014/main" val="1845804885"/>
                    </a:ext>
                  </a:extLst>
                </a:gridCol>
              </a:tblGrid>
              <a:tr h="434289">
                <a:tc>
                  <a:txBody>
                    <a:bodyPr/>
                    <a:lstStyle/>
                    <a:p>
                      <a:pPr algn="ctr"/>
                      <a:r>
                        <a:rPr kumimoji="1" lang="zh-TW" altLang="en-US" sz="1100" b="1" dirty="0">
                          <a:latin typeface="Meiryo UI" panose="020B0604030504040204" pitchFamily="50" charset="-128"/>
                          <a:ea typeface="Meiryo UI" panose="020B0604030504040204" pitchFamily="50" charset="-128"/>
                        </a:rPr>
                        <a:t>出資元法人名</a:t>
                      </a:r>
                      <a:endParaRPr kumimoji="1" lang="ja-JP" altLang="en-US" sz="1100" b="1"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孫法人名</a:t>
                      </a:r>
                      <a:endParaRPr kumimoji="1" lang="en-US" altLang="ja-JP"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anchor="ctr">
                    <a:solidFill>
                      <a:schemeClr val="accent1">
                        <a:lumMod val="20000"/>
                        <a:lumOff val="80000"/>
                      </a:schemeClr>
                    </a:solidFill>
                  </a:tcPr>
                </a:tc>
                <a:extLst>
                  <a:ext uri="{0D108BD9-81ED-4DB2-BD59-A6C34878D82A}">
                    <a16:rowId xmlns:a16="http://schemas.microsoft.com/office/drawing/2014/main" val="2021701094"/>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㈱大阪府食品流通センター</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㈱北部冷蔵サービスセンター</a:t>
                      </a:r>
                    </a:p>
                  </a:txBody>
                  <a:tcPr marL="90012" marR="90012" marT="46806" marB="46806" anchor="ctr" horzOverflow="overflow">
                    <a:solidFill>
                      <a:schemeClr val="bg1"/>
                    </a:solidFill>
                  </a:tcPr>
                </a:tc>
                <a:extLst>
                  <a:ext uri="{0D108BD9-81ED-4DB2-BD59-A6C34878D82A}">
                    <a16:rowId xmlns:a16="http://schemas.microsoft.com/office/drawing/2014/main" val="3917405127"/>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大阪高速鉄道㈱</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大阪モノレールサービス㈱</a:t>
                      </a:r>
                    </a:p>
                  </a:txBody>
                  <a:tcPr marL="90012" marR="90012" marT="46806" marB="46806" anchor="ctr" horzOverflow="overflow">
                    <a:solidFill>
                      <a:schemeClr val="bg1"/>
                    </a:solidFill>
                  </a:tcPr>
                </a:tc>
                <a:extLst>
                  <a:ext uri="{0D108BD9-81ED-4DB2-BD59-A6C34878D82A}">
                    <a16:rowId xmlns:a16="http://schemas.microsoft.com/office/drawing/2014/main" val="859372990"/>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大阪りんくうホテル㈱ </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734114006"/>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りんくう国際物流㈱</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36285157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泉北鉄道サービス㈱</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896362011"/>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泉鉄産業㈱</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61895820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㈱パンジョ</a:t>
                      </a:r>
                    </a:p>
                  </a:txBody>
                  <a:tcPr marL="90012" marR="90012" marT="46806" marB="46806" anchor="ctr" horzOverflow="overflow">
                    <a:solidFill>
                      <a:schemeClr val="bg1"/>
                    </a:solidFill>
                  </a:tcPr>
                </a:tc>
                <a:extLst>
                  <a:ext uri="{0D108BD9-81ED-4DB2-BD59-A6C34878D82A}">
                    <a16:rowId xmlns:a16="http://schemas.microsoft.com/office/drawing/2014/main" val="292954868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大阪府住宅供給公社</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㈱大阪住宅公社サービス</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522726171"/>
                  </a:ext>
                </a:extLst>
              </a:tr>
              <a:tr h="381722">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大阪府タウン管理財団</a:t>
                      </a:r>
                      <a:endPar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千里北センター㈱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147855025"/>
                  </a:ext>
                </a:extLst>
              </a:tr>
            </a:tbl>
          </a:graphicData>
        </a:graphic>
      </p:graphicFrame>
      <p:graphicFrame>
        <p:nvGraphicFramePr>
          <p:cNvPr id="34" name="表 33"/>
          <p:cNvGraphicFramePr>
            <a:graphicFrameLocks noGrp="1"/>
          </p:cNvGraphicFramePr>
          <p:nvPr/>
        </p:nvGraphicFramePr>
        <p:xfrm>
          <a:off x="3493716" y="2280332"/>
          <a:ext cx="2546016" cy="2762748"/>
        </p:xfrm>
        <a:graphic>
          <a:graphicData uri="http://schemas.openxmlformats.org/drawingml/2006/table">
            <a:tbl>
              <a:tblPr firstRow="1" bandRow="1">
                <a:tableStyleId>{5940675A-B579-460E-94D1-54222C63F5DA}</a:tableStyleId>
              </a:tblPr>
              <a:tblGrid>
                <a:gridCol w="2546016">
                  <a:extLst>
                    <a:ext uri="{9D8B030D-6E8A-4147-A177-3AD203B41FA5}">
                      <a16:colId xmlns:a16="http://schemas.microsoft.com/office/drawing/2014/main" val="1845804885"/>
                    </a:ext>
                  </a:extLst>
                </a:gridCol>
              </a:tblGrid>
              <a:tr h="3906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出資元法人の民営化により</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anchor="ctr">
                    <a:solidFill>
                      <a:schemeClr val="accent1">
                        <a:lumMod val="20000"/>
                        <a:lumOff val="80000"/>
                      </a:schemeClr>
                    </a:solidFill>
                  </a:tcPr>
                </a:tc>
                <a:extLst>
                  <a:ext uri="{0D108BD9-81ED-4DB2-BD59-A6C34878D82A}">
                    <a16:rowId xmlns:a16="http://schemas.microsoft.com/office/drawing/2014/main" val="2021701094"/>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泉北鉄道サービス㈱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4124514011"/>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泉鉄産業㈱</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917405127"/>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㈱パンジョ</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859372990"/>
                  </a:ext>
                </a:extLst>
              </a:tr>
              <a:tr h="392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出資元法人の株式譲渡により</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734114006"/>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㈱北部冷蔵サービスセンター</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H26.6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3362851573"/>
                  </a:ext>
                </a:extLst>
              </a:tr>
              <a:tr h="24254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解散した孫法人：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3896362011"/>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大阪りんくうホテル㈱（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H23.11</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618958203"/>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りんくう国際物流㈱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H24.2</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929548683"/>
                  </a:ext>
                </a:extLst>
              </a:tr>
              <a:tr h="242548">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㈱大阪住宅公社サービス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H24.3</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147855025"/>
                  </a:ext>
                </a:extLst>
              </a:tr>
            </a:tbl>
          </a:graphicData>
        </a:graphic>
      </p:graphicFrame>
      <p:graphicFrame>
        <p:nvGraphicFramePr>
          <p:cNvPr id="14" name="表 13"/>
          <p:cNvGraphicFramePr>
            <a:graphicFrameLocks noGrp="1"/>
          </p:cNvGraphicFramePr>
          <p:nvPr/>
        </p:nvGraphicFramePr>
        <p:xfrm>
          <a:off x="3491880" y="5658098"/>
          <a:ext cx="2546016" cy="492024"/>
        </p:xfrm>
        <a:graphic>
          <a:graphicData uri="http://schemas.openxmlformats.org/drawingml/2006/table">
            <a:tbl>
              <a:tblPr firstRow="1" bandRow="1">
                <a:tableStyleId>{5940675A-B579-460E-94D1-54222C63F5DA}</a:tableStyleId>
              </a:tblPr>
              <a:tblGrid>
                <a:gridCol w="2546016">
                  <a:extLst>
                    <a:ext uri="{9D8B030D-6E8A-4147-A177-3AD203B41FA5}">
                      <a16:colId xmlns:a16="http://schemas.microsoft.com/office/drawing/2014/main" val="1845804885"/>
                    </a:ext>
                  </a:extLst>
                </a:gridCol>
              </a:tblGrid>
              <a:tr h="194043">
                <a:tc>
                  <a:txBody>
                    <a:bodyPr/>
                    <a:lstStyle/>
                    <a:p>
                      <a:pPr marL="0" marR="0" lvl="0" indent="0" algn="ctr"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新たに設立した孫法人：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1465321100"/>
                  </a:ext>
                </a:extLst>
              </a:tr>
              <a:tr h="194043">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H27.6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2122291934"/>
                  </a:ext>
                </a:extLst>
              </a:tr>
            </a:tbl>
          </a:graphicData>
        </a:graphic>
      </p:graphicFrame>
      <p:sp>
        <p:nvSpPr>
          <p:cNvPr id="16" name="角丸四角形 4"/>
          <p:cNvSpPr>
            <a:spLocks noChangeArrowheads="1"/>
          </p:cNvSpPr>
          <p:nvPr/>
        </p:nvSpPr>
        <p:spPr bwMode="auto">
          <a:xfrm>
            <a:off x="3491882" y="5184195"/>
            <a:ext cx="2549689"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ＭＳ Ｐゴシック" charset="-128"/>
                <a:ea typeface="Meiryo UI" pitchFamily="50" charset="-128"/>
                <a:cs typeface="Meiryo UI" pitchFamily="50" charset="-128"/>
              </a:rPr>
              <a:t>新規設立（</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sp>
        <p:nvSpPr>
          <p:cNvPr id="18" name="正方形/長方形 17"/>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42</a:t>
            </a:r>
            <a:endParaRPr lang="ja-JP" altLang="en-US" dirty="0">
              <a:solidFill>
                <a:schemeClr val="tx1"/>
              </a:solidFill>
            </a:endParaRPr>
          </a:p>
        </p:txBody>
      </p:sp>
    </p:spTree>
    <p:extLst>
      <p:ext uri="{BB962C8B-B14F-4D97-AF65-F5344CB8AC3E}">
        <p14:creationId xmlns:p14="http://schemas.microsoft.com/office/powerpoint/2010/main" val="1989426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5"/>
          <p:cNvSpPr>
            <a:spLocks noChangeArrowheads="1"/>
          </p:cNvSpPr>
          <p:nvPr/>
        </p:nvSpPr>
        <p:spPr bwMode="auto">
          <a:xfrm>
            <a:off x="179512" y="548680"/>
            <a:ext cx="8457836" cy="491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ts val="1350"/>
              </a:lnSpc>
              <a:spcBef>
                <a:spcPct val="0"/>
              </a:spcBef>
              <a:spcAft>
                <a:spcPct val="0"/>
              </a:spcAft>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■地方独立行政法人</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50"/>
              </a:lnSpc>
              <a:spcBef>
                <a:spcPct val="0"/>
              </a:spcBef>
              <a:spcAft>
                <a:spcPct val="0"/>
              </a:spcAf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引き続き、大阪市の法人との統合等をめざします。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50"/>
              </a:lnSpc>
              <a:spcBef>
                <a:spcPct val="0"/>
              </a:spcBef>
              <a:spcAft>
                <a:spcPct val="0"/>
              </a:spcAft>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＜これまでの経過＞</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公立大学法人大阪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月］公立大学法人大阪府立大学を設立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公立大学法人大阪府立大学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と公立大学法人大阪</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市立大学</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とを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法人統合し、</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公立大学法人大阪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を設立</a:t>
            </a:r>
            <a:endParaRPr lang="en-US" altLang="ja-JP" sz="1200" strike="dblStrike"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［令和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月］府立大学と市立大学とを大学統合し、大阪公立大学を開学</a:t>
            </a:r>
            <a:endParaRPr lang="en-US" altLang="ja-JP" sz="1200" strike="dblStrike"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地方独立行政法人大阪府立病院機構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地方独立行政法人大阪産業技術研究所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月］（地独）大阪府立産業技術総合研究所を設立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月］（地独）大阪府立産業技術総合研究所と（地独）大阪市立工業研究所とを法人統合し、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地独）大阪産業技術研究所を設立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地方独立行政法人大阪府立環境農林水産総合研究所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地方独立行政法人大阪健康安全基盤研究所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設立（府立公衆衛生研究所と市立環境科学研究所衛生部門とを統合）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＜現在の取組状況＞</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（府市の地方独立行政法人の統合）</a:t>
            </a: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市及び府・市法人と連携を図り、府立病院機構、市民病院機構の法人統合に向けて検討を進める。</a:t>
            </a: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（市の地方独立行政法人への合流）</a:t>
            </a:r>
            <a:endParaRPr lang="ja-JP"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府の博物館</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施設について、大阪市等との協議の結果、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地独</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大阪市博物館機構への合流に替え、広報や調査研究・展示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など事業面での連携を進めることとした。</a:t>
            </a:r>
          </a:p>
          <a:p>
            <a:pPr eaLnBrk="0" fontAlgn="base" hangingPunct="0">
              <a:lnSpc>
                <a:spcPts val="1275"/>
              </a:lnSpc>
              <a:spcBef>
                <a:spcPct val="0"/>
              </a:spcBef>
              <a:spcAft>
                <a:spcPct val="0"/>
              </a:spcAft>
              <a:defRPr/>
            </a:pPr>
            <a:r>
              <a:rPr lang="en-US" altLang="ja-JP" sz="1100" strike="sngStrik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strike="sngStrike"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26495" y="44333"/>
            <a:ext cx="8136904"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a:extLst>
              <a:ext uri="{FF2B5EF4-FFF2-40B4-BE49-F238E27FC236}">
                <a16:creationId xmlns:a16="http://schemas.microsoft.com/office/drawing/2014/main" id="{992A0A5A-1FA2-4702-BEDA-7ABFEEBBEA0C}"/>
              </a:ext>
            </a:extLst>
          </p:cNvPr>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43</a:t>
            </a:r>
            <a:endParaRPr lang="ja-JP" altLang="en-US" dirty="0">
              <a:solidFill>
                <a:prstClr val="black"/>
              </a:solidFill>
            </a:endParaRPr>
          </a:p>
        </p:txBody>
      </p:sp>
    </p:spTree>
    <p:extLst>
      <p:ext uri="{BB962C8B-B14F-4D97-AF65-F5344CB8AC3E}">
        <p14:creationId xmlns:p14="http://schemas.microsoft.com/office/powerpoint/2010/main" val="2071906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正方形/長方形 1"/>
          <p:cNvSpPr>
            <a:spLocks noChangeArrowheads="1"/>
          </p:cNvSpPr>
          <p:nvPr/>
        </p:nvSpPr>
        <p:spPr bwMode="auto">
          <a:xfrm>
            <a:off x="269524" y="1380256"/>
            <a:ext cx="2817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ja-JP" altLang="en-US" sz="1400" dirty="0">
                <a:solidFill>
                  <a:prstClr val="black"/>
                </a:solidFill>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公の施設の点検状況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2051" name="グループ化 2"/>
          <p:cNvGrpSpPr>
            <a:grpSpLocks/>
          </p:cNvGrpSpPr>
          <p:nvPr/>
        </p:nvGrpSpPr>
        <p:grpSpPr bwMode="auto">
          <a:xfrm>
            <a:off x="656567" y="1858019"/>
            <a:ext cx="8121081" cy="4721333"/>
            <a:chOff x="398576" y="1319344"/>
            <a:chExt cx="8551384" cy="3954218"/>
          </a:xfrm>
        </p:grpSpPr>
        <p:sp>
          <p:nvSpPr>
            <p:cNvPr id="5" name="正方形/長方形 4"/>
            <p:cNvSpPr/>
            <p:nvPr/>
          </p:nvSpPr>
          <p:spPr>
            <a:xfrm>
              <a:off x="416386" y="1678096"/>
              <a:ext cx="2322091" cy="3451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○万国博覧会記念公園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○男女共同参画・青少年センター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上方演芸資料館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○江之子島文化芸術創造センター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者交流促進センター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稲スポーツセンター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○福祉情報コミュニケーションセンター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者自立センター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○砂川厚生福祉センター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こんごう福祉センター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○青少年海洋センター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青少年海洋センター・ファミリー棟</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○母子・父子福祉センター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修徳学院</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子どもライフサポートセンター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女性自立支援センター（</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寮）</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中河内救命救急センター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高等職業技術専門校（</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schemeClr val="tx1"/>
                </a:solidFill>
                <a:ea typeface="ＭＳ 明朝"/>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ctr">
                <a:lnSpc>
                  <a:spcPts val="1500"/>
                </a:lnSpc>
                <a:defRPr/>
              </a:pPr>
              <a:r>
                <a:rPr lang="en-US" sz="1000" kern="100" dirty="0">
                  <a:solidFill>
                    <a:srgbClr val="000000"/>
                  </a:solidFill>
                  <a:latin typeface="ＭＳ ゴシック"/>
                  <a:ea typeface="ＭＳ 明朝"/>
                  <a:cs typeface="Times New Roman"/>
                </a:rPr>
                <a:t> </a:t>
              </a:r>
              <a:endParaRPr lang="ja-JP" altLang="en-US" sz="1000" kern="100" dirty="0">
                <a:solidFill>
                  <a:prstClr val="white"/>
                </a:solidFill>
                <a:ea typeface="ＭＳ 明朝"/>
                <a:cs typeface="Times New Roman"/>
              </a:endParaRPr>
            </a:p>
          </p:txBody>
        </p:sp>
        <p:sp>
          <p:nvSpPr>
            <p:cNvPr id="6" name="正方形/長方形 5"/>
            <p:cNvSpPr/>
            <p:nvPr/>
          </p:nvSpPr>
          <p:spPr>
            <a:xfrm>
              <a:off x="2548911" y="1662253"/>
              <a:ext cx="1946423" cy="3521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○府民の森（</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園地）</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○金剛登山道駐車場</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○花の文化園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○中央卸売市場</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○府営駐車場（</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狭山池博物館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○府営公園（</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○港湾施設</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門真スポーツセンター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○体育会館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○臨海スポーツセンター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○漕艇センター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少年自然の家</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○中央図書館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中之島図書館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○弥生文化博物館</a:t>
              </a: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飛鳥博物館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＋府営住宅（</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305</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団地）</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公表時点</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just">
                <a:lnSpc>
                  <a:spcPts val="1500"/>
                </a:lnSpc>
                <a:defRPr/>
              </a:pPr>
              <a:endParaRPr lang="ja-JP" altLang="en-US" sz="1000" kern="100" dirty="0">
                <a:solidFill>
                  <a:prstClr val="white"/>
                </a:solidFill>
                <a:ea typeface="ＭＳ 明朝"/>
                <a:cs typeface="Times New Roman"/>
              </a:endParaRPr>
            </a:p>
          </p:txBody>
        </p:sp>
        <p:sp>
          <p:nvSpPr>
            <p:cNvPr id="7" name="角丸四角形 6"/>
            <p:cNvSpPr/>
            <p:nvPr/>
          </p:nvSpPr>
          <p:spPr>
            <a:xfrm>
              <a:off x="398576" y="1467691"/>
              <a:ext cx="3903757" cy="3805871"/>
            </a:xfrm>
            <a:prstGeom prst="roundRect">
              <a:avLst>
                <a:gd name="adj" fmla="val 9167"/>
              </a:avLst>
            </a:prstGeom>
            <a:no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prstClr val="white"/>
                </a:solidFill>
              </a:endParaRPr>
            </a:p>
          </p:txBody>
        </p:sp>
        <p:sp>
          <p:nvSpPr>
            <p:cNvPr id="4" name="正方形/長方形 3"/>
            <p:cNvSpPr/>
            <p:nvPr/>
          </p:nvSpPr>
          <p:spPr>
            <a:xfrm>
              <a:off x="1648514" y="1320867"/>
              <a:ext cx="1326907" cy="2743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公の施設</a:t>
              </a:r>
              <a:endParaRPr lang="ja-JP" altLang="en-US" sz="1400"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5125755" y="1467691"/>
              <a:ext cx="3824205" cy="3805871"/>
            </a:xfrm>
            <a:prstGeom prst="roundRect">
              <a:avLst>
                <a:gd name="adj" fmla="val 5190"/>
              </a:avLst>
            </a:prstGeom>
            <a:noFill/>
            <a:ln w="38100" cap="flat" cmpd="sng" algn="ctr">
              <a:solidFill>
                <a:srgbClr val="4F81BD">
                  <a:shade val="50000"/>
                </a:srgbClr>
              </a:solidFill>
              <a:prstDash val="solid"/>
            </a:ln>
            <a:effectLst>
              <a:outerShdw blurRad="50800" dist="38100" dir="2700000" algn="tl" rotWithShape="0">
                <a:prstClr val="black">
                  <a:alpha val="40000"/>
                </a:prstClr>
              </a:outerShdw>
            </a:effectLst>
          </p:spPr>
          <p:txBody>
            <a:bodyPr/>
            <a:lstStyle/>
            <a:p>
              <a:pPr indent="114300">
                <a:defRPr/>
              </a:pPr>
              <a:r>
                <a:rPr lang="en-US" sz="900" kern="100" dirty="0">
                  <a:solidFill>
                    <a:prstClr val="black"/>
                  </a:solidFill>
                  <a:latin typeface="ＭＳ ゴシック"/>
                  <a:ea typeface="ＭＳ 明朝"/>
                  <a:cs typeface="Times New Roman"/>
                </a:rPr>
                <a:t> </a:t>
              </a:r>
              <a:endParaRPr lang="ja-JP" altLang="en-US" sz="1050" kern="100" dirty="0">
                <a:solidFill>
                  <a:prstClr val="black"/>
                </a:solidFill>
                <a:latin typeface="Century"/>
                <a:ea typeface="ＭＳ 明朝"/>
                <a:cs typeface="Times New Roman"/>
              </a:endParaRPr>
            </a:p>
          </p:txBody>
        </p:sp>
        <p:sp>
          <p:nvSpPr>
            <p:cNvPr id="13" name="正方形/長方形 12"/>
            <p:cNvSpPr/>
            <p:nvPr/>
          </p:nvSpPr>
          <p:spPr>
            <a:xfrm>
              <a:off x="5652644" y="1319344"/>
              <a:ext cx="2802167" cy="274323"/>
            </a:xfrm>
            <a:prstGeom prst="rect">
              <a:avLst/>
            </a:prstGeom>
            <a:solidFill>
              <a:sysClr val="window" lastClr="FFFFFF"/>
            </a:solidFill>
            <a:ln w="25400" cap="flat" cmpd="sng" algn="ctr">
              <a:solidFill>
                <a:srgbClr val="4F81BD">
                  <a:shade val="50000"/>
                </a:srgbClr>
              </a:solidFill>
              <a:prstDash val="solid"/>
            </a:ln>
            <a:effectLst/>
          </p:spPr>
          <p:txBody>
            <a:bodyPr anchor="ctr"/>
            <a:lstStyle/>
            <a:p>
              <a:pPr algn="ctr">
                <a:defRPr/>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重点的に取組みを進める施設</a:t>
              </a:r>
            </a:p>
          </p:txBody>
        </p:sp>
        <p:sp>
          <p:nvSpPr>
            <p:cNvPr id="2062" name="右矢印 14"/>
            <p:cNvSpPr>
              <a:spLocks noChangeArrowheads="1"/>
            </p:cNvSpPr>
            <p:nvPr/>
          </p:nvSpPr>
          <p:spPr bwMode="auto">
            <a:xfrm>
              <a:off x="4499932" y="2535885"/>
              <a:ext cx="371437" cy="1617804"/>
            </a:xfrm>
            <a:prstGeom prst="rightArrow">
              <a:avLst>
                <a:gd name="adj1" fmla="val 47944"/>
                <a:gd name="adj2" fmla="val 50000"/>
              </a:avLst>
            </a:prstGeom>
            <a:solidFill>
              <a:srgbClr val="4F81BD"/>
            </a:solidFill>
            <a:ln w="25400" algn="ctr">
              <a:solidFill>
                <a:srgbClr val="385D8A"/>
              </a:solidFill>
              <a:miter lim="800000"/>
              <a:headEnd/>
              <a:tailEnd/>
            </a:ln>
          </p:spPr>
          <p:txBody>
            <a:bodyPr anchor="ctr"/>
            <a:lstStyle/>
            <a:p>
              <a:pPr fontAlgn="base">
                <a:spcBef>
                  <a:spcPct val="0"/>
                </a:spcBef>
                <a:spcAft>
                  <a:spcPct val="0"/>
                </a:spcAft>
              </a:pPr>
              <a:endParaRPr lang="ja-JP" altLang="en-US">
                <a:solidFill>
                  <a:prstClr val="black"/>
                </a:solidFill>
              </a:endParaRPr>
            </a:p>
          </p:txBody>
        </p:sp>
      </p:grpSp>
      <p:sp>
        <p:nvSpPr>
          <p:cNvPr id="2053" name="正方形/長方形 15"/>
          <p:cNvSpPr>
            <a:spLocks noChangeArrowheads="1"/>
          </p:cNvSpPr>
          <p:nvPr/>
        </p:nvSpPr>
        <p:spPr bwMode="auto">
          <a:xfrm>
            <a:off x="372219" y="568132"/>
            <a:ext cx="8577953" cy="784830"/>
          </a:xfrm>
          <a:prstGeom prst="rect">
            <a:avLst/>
          </a:prstGeom>
          <a:noFill/>
          <a:ln>
            <a:noFill/>
          </a:ln>
        </p:spPr>
        <p:txBody>
          <a:bodyPr wrap="square">
            <a:spAutoFit/>
          </a:bodyPr>
          <a:lstStyle/>
          <a:p>
            <a:pPr fontAlgn="base">
              <a:lnSpc>
                <a:spcPts val="1800"/>
              </a:lnSpc>
              <a:spcBef>
                <a:spcPct val="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公の施設（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施設（府営住宅を除く）＋府営住宅</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団地）について、これまでの取組みの進捗状況や社会情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勢の変化を踏まえた点検を実施し、令和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年度については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について重点的に取組みを進めていきます。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その他の施設についても、「ファシリティマネジメント基本方針」に基づく総量最適化等の観点から、点検を行います。　</a:t>
            </a:r>
          </a:p>
        </p:txBody>
      </p:sp>
      <p:sp>
        <p:nvSpPr>
          <p:cNvPr id="23" name="正方形/長方形 22"/>
          <p:cNvSpPr/>
          <p:nvPr/>
        </p:nvSpPr>
        <p:spPr>
          <a:xfrm>
            <a:off x="170511" y="893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4772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bwMode="auto">
          <a:xfrm>
            <a:off x="5463562" y="2394557"/>
            <a:ext cx="3271483" cy="3780420"/>
          </a:xfrm>
          <a:prstGeom prst="rect">
            <a:avLst/>
          </a:prstGeom>
          <a:noFill/>
          <a:ln w="25400" cap="flat" cmpd="sng" algn="ctr">
            <a:noFill/>
            <a:prstDash val="solid"/>
          </a:ln>
          <a:effectLst/>
        </p:spPr>
        <p:txBody>
          <a:bodyPr/>
          <a:lstStyle/>
          <a:p>
            <a:pPr>
              <a:lnSpc>
                <a:spcPct val="20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青少年海洋センター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青少年海洋センター・ファミリー棟</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中河内救命救急</a:t>
            </a:r>
            <a:r>
              <a:rPr lang="ja-JP" altLang="ja-JP" sz="13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中央卸売市場</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20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府営公園（久宝寺緑地、りんくう公園）</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20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弥生文化博物館</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近</a:t>
            </a:r>
            <a:r>
              <a:rPr lang="ja-JP" altLang="en-US" sz="1300" kern="100" dirty="0" err="1">
                <a:latin typeface="Meiryo UI" panose="020B0604030504040204" pitchFamily="50" charset="-128"/>
                <a:ea typeface="Meiryo UI" panose="020B0604030504040204" pitchFamily="50" charset="-128"/>
                <a:cs typeface="Meiryo UI" panose="020B0604030504040204" pitchFamily="50" charset="-128"/>
              </a:rPr>
              <a:t>つ</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飛鳥博物館　　　</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a:t>
            </a:r>
            <a:r>
              <a:rPr lang="ja-JP" altLang="en-US" sz="13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a:extLst>
              <a:ext uri="{FF2B5EF4-FFF2-40B4-BE49-F238E27FC236}">
                <a16:creationId xmlns:a16="http://schemas.microsoft.com/office/drawing/2014/main" id="{992A0A5A-1FA2-4702-BEDA-7ABFEEBBEA0C}"/>
              </a:ext>
            </a:extLst>
          </p:cNvPr>
          <p:cNvSpPr/>
          <p:nvPr/>
        </p:nvSpPr>
        <p:spPr>
          <a:xfrm>
            <a:off x="8432528"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44</a:t>
            </a:r>
            <a:endParaRPr lang="ja-JP" altLang="en-US" dirty="0">
              <a:solidFill>
                <a:prstClr val="black"/>
              </a:solidFill>
            </a:endParaRPr>
          </a:p>
        </p:txBody>
      </p:sp>
    </p:spTree>
    <p:extLst>
      <p:ext uri="{BB962C8B-B14F-4D97-AF65-F5344CB8AC3E}">
        <p14:creationId xmlns:p14="http://schemas.microsoft.com/office/powerpoint/2010/main" val="3476595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7058" y="1493787"/>
            <a:ext cx="8136904" cy="1200329"/>
          </a:xfrm>
          <a:prstGeom prst="rect">
            <a:avLst/>
          </a:prstGeom>
          <a:ln w="6350">
            <a:solidFill>
              <a:schemeClr val="tx1"/>
            </a:solidFill>
          </a:ln>
        </p:spPr>
        <p:txBody>
          <a:bodyPr wrap="square">
            <a:spAutoFit/>
          </a:bodyPr>
          <a:lstStyle/>
          <a:p>
            <a:pPr algn="ct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b="1" dirty="0">
                <a:latin typeface="Meiryo UI" panose="020B0604030504040204" pitchFamily="50" charset="-128"/>
                <a:ea typeface="Meiryo UI" panose="020B0604030504040204" pitchFamily="50" charset="-128"/>
                <a:cs typeface="Meiryo UI" panose="020B0604030504040204" pitchFamily="50" charset="-128"/>
              </a:rPr>
              <a:t>5</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年度大阪府行政経営の取組み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＜具体的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取組み編＞</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41142" y="3383997"/>
            <a:ext cx="8325925" cy="1323439"/>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None/>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＜目次＞</a:t>
            </a:r>
          </a:p>
          <a:p>
            <a:pPr defTabSz="647700">
              <a:spcBef>
                <a:spcPct val="0"/>
              </a:spcBef>
              <a:buNone/>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　　・・・・・・・・・・・・・・・・・・・・・・・・・・・・・・・・・・・・・・・・・・・・・・・・・・・・・・・・</a:t>
            </a:r>
          </a:p>
          <a:p>
            <a:pP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　　 ・・・・・・・・・・・・・・・・・・・・・・・・・・・・・・・・・・・・・・・・・・・・・・・・</a:t>
            </a:r>
          </a:p>
          <a:p>
            <a:pP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公の施設の改革　　・・・・・・・・・・・・・・・・・・・・・・・・・・・・・・・・・・・・・・・・・・・・・・・・・・・</a:t>
            </a:r>
          </a:p>
        </p:txBody>
      </p:sp>
      <p:sp>
        <p:nvSpPr>
          <p:cNvPr id="5" name="正方形/長方形 4">
            <a:extLst>
              <a:ext uri="{FF2B5EF4-FFF2-40B4-BE49-F238E27FC236}">
                <a16:creationId xmlns:a16="http://schemas.microsoft.com/office/drawing/2014/main" id="{992A0A5A-1FA2-4702-BEDA-7ABFEEBBEA0C}"/>
              </a:ext>
            </a:extLst>
          </p:cNvPr>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45</a:t>
            </a:r>
            <a:endParaRPr lang="ja-JP" altLang="en-US" dirty="0">
              <a:solidFill>
                <a:prstClr val="black"/>
              </a:solidFill>
            </a:endParaRPr>
          </a:p>
        </p:txBody>
      </p:sp>
      <p:sp>
        <p:nvSpPr>
          <p:cNvPr id="2" name="テキスト ボックス 1"/>
          <p:cNvSpPr txBox="1"/>
          <p:nvPr/>
        </p:nvSpPr>
        <p:spPr>
          <a:xfrm>
            <a:off x="7850838" y="3635729"/>
            <a:ext cx="546587" cy="100840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r"/>
            <a:r>
              <a:rPr kumimoji="1" lang="en-US" altLang="ja-JP" sz="16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46</a:t>
            </a:r>
            <a:endParaRPr kumimoji="1" lang="en-US" altLang="ja-JP"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r"/>
            <a:r>
              <a:rPr lang="en-US" altLang="ja-JP" sz="16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50</a:t>
            </a:r>
            <a:endParaRPr lang="en-US" altLang="ja-JP"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r"/>
            <a:r>
              <a:rPr kumimoji="1" lang="en-US" altLang="ja-JP" sz="16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57</a:t>
            </a:r>
            <a:endParaRPr kumimoji="1" lang="en-US" altLang="ja-JP"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r"/>
            <a:r>
              <a:rPr lang="en-US" altLang="ja-JP" sz="16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65</a:t>
            </a:r>
            <a:endParaRPr lang="en-US" altLang="ja-JP"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r"/>
            <a:endParaRPr kumimoji="1" lang="ja-JP" altLang="en-US"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76869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1510" y="174410"/>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2" y="50367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テキスト ボックス 4"/>
          <p:cNvSpPr txBox="1"/>
          <p:nvPr/>
        </p:nvSpPr>
        <p:spPr>
          <a:xfrm>
            <a:off x="161510" y="579596"/>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府税収入の確保</a:t>
            </a:r>
          </a:p>
        </p:txBody>
      </p:sp>
      <p:graphicFrame>
        <p:nvGraphicFramePr>
          <p:cNvPr id="6" name="表 5"/>
          <p:cNvGraphicFramePr>
            <a:graphicFrameLocks noGrp="1"/>
          </p:cNvGraphicFramePr>
          <p:nvPr>
            <p:extLst>
              <p:ext uri="{D42A27DB-BD31-4B8C-83A1-F6EECF244321}">
                <p14:modId xmlns:p14="http://schemas.microsoft.com/office/powerpoint/2010/main" val="345920158"/>
              </p:ext>
            </p:extLst>
          </p:nvPr>
        </p:nvGraphicFramePr>
        <p:xfrm>
          <a:off x="246143" y="954007"/>
          <a:ext cx="8676000" cy="5309635"/>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1737220151"/>
                    </a:ext>
                  </a:extLst>
                </a:gridCol>
              </a:tblGrid>
              <a:tr h="57913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92725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rPr>
                        <a:t>課税自主権の活用</a:t>
                      </a:r>
                    </a:p>
                  </a:txBody>
                  <a:tcPr vert="eaVert" anchor="ctr">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森林環境税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森林及び都市の緑の有する公益的機能を維持増進する環境整備のため、森林環境税を徴収。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12.5</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森林及び都市の緑の有する公益的機能を維持増進する環境整備のため、森林環境税を徴収。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12.9</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10001"/>
                  </a:ext>
                </a:extLst>
              </a:tr>
              <a:tr h="96860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宿泊税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観光客の受入環境整備をはじめとする大阪の観光振興の取組みを推進するため、宿泊税を徴収。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9.0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観光客の受入環境整備をはじめとする大阪の観光振興の取組みを推進するため、宿泊税を徴収。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11.7</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10002"/>
                  </a:ext>
                </a:extLst>
              </a:tr>
              <a:tr h="2233095">
                <a:tc vMerge="1">
                  <a:txBody>
                    <a:bodyPr/>
                    <a:lstStyle/>
                    <a:p>
                      <a:endParaRPr kumimoji="1" lang="ja-JP" altLang="en-US"/>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法人二税の超過課税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・道路網などの都市基盤整備や防災対策の充実といった大都市圏特有の緊急かつ膨大な財政需要に対処するため、法人府民税法人税割及び法人事業税の超過課税を引き続き実施。また、期限が令和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月末であることから、令和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月以降も引き続き実施するため法人府民税法人税割及び法人事業税の超過課税の延長に係る議案を令和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月議会へ提出。</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430.1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・大阪経済の成長に向けた施策を推進するため、法人府民税均等割の超過課税を引き続き実施。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54.5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・道路網などの都市基盤整備や防災対策の充実といった大都市圏特有の緊急かつ膨大な財政需要に対処するため、法人府民税法人税割及び法人事業税の超過課税を引き続き実施。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428.1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・大阪経済の成長に向けた施策を推進するため、法人府民税均等割の超過課税を引き続き実施。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55.1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noFill/>
                  </a:tcPr>
                </a:tc>
                <a:extLst>
                  <a:ext uri="{0D108BD9-81ED-4DB2-BD59-A6C34878D82A}">
                    <a16:rowId xmlns:a16="http://schemas.microsoft.com/office/drawing/2014/main" val="10003"/>
                  </a:ext>
                </a:extLst>
              </a:tr>
            </a:tbl>
          </a:graphicData>
        </a:graphic>
      </p:graphicFrame>
      <p:sp>
        <p:nvSpPr>
          <p:cNvPr id="8" name="正方形/長方形 7"/>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46</a:t>
            </a:r>
            <a:endParaRPr lang="ja-JP" altLang="en-US" dirty="0">
              <a:solidFill>
                <a:prstClr val="black"/>
              </a:solidFill>
            </a:endParaRPr>
          </a:p>
        </p:txBody>
      </p:sp>
    </p:spTree>
    <p:extLst>
      <p:ext uri="{BB962C8B-B14F-4D97-AF65-F5344CB8AC3E}">
        <p14:creationId xmlns:p14="http://schemas.microsoft.com/office/powerpoint/2010/main" val="217459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8510" y="986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（１）現状認識</a:t>
            </a:r>
          </a:p>
        </p:txBody>
      </p:sp>
      <p:sp>
        <p:nvSpPr>
          <p:cNvPr id="6" name="正方形/長方形 5"/>
          <p:cNvSpPr/>
          <p:nvPr/>
        </p:nvSpPr>
        <p:spPr>
          <a:xfrm>
            <a:off x="183873" y="908719"/>
            <a:ext cx="8640960" cy="3539430"/>
          </a:xfrm>
          <a:prstGeom prst="rect">
            <a:avLst/>
          </a:prstGeom>
        </p:spPr>
        <p:txBody>
          <a:bodyPr wrap="square">
            <a:spAutoFit/>
          </a:bodyPr>
          <a:lstStyle/>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人口減少・高齢化の同時進行、低所得層の増加などの課題が浮き彫りになる中、大阪の成長の実現と安全・安心の確保を同時に図っていかなければなりません。</a:t>
            </a:r>
            <a:br>
              <a:rPr lang="ja-JP" altLang="en-US"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また、新型コロナウイルス感染症への適切な対応や、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年の大阪・関西万博のインパクトを最大限に活かした、さらなる大阪の成長・飛躍に向けた土台づくりにも取り組んでいく必要があります。</a:t>
            </a:r>
          </a:p>
          <a:p>
            <a:pPr marL="174625" indent="-174625"/>
            <a:endParaRPr lang="en-US" altLang="ja-JP" sz="1600" i="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このため、大阪府は、財政規律を堅持し、課題に的確に対応しうる行財政運営体制の確立に取り組んでいます。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一方、社会においては、社会課題の解決に挑む企業の増加や個人の社会参加意欲の高まりに加え、コロナへの対応を機にデジタル技術の活用や働き方の見直しが一層進んでいます。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今後も、持続可能な社会を構築</a:t>
            </a:r>
            <a:r>
              <a:rPr lang="en-US" altLang="ja-JP" sz="1600" baseline="30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ていくため、府は、府民・企業・市町村・国との連携を一層深め、社会全体で課題解決する「起点」としての役割を果たすとともに、新たな技術も活用し、従来の手法や発想に捉われない行政経営を行っていく必要があります。</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60286" y="6084295"/>
            <a:ext cx="8640960" cy="584775"/>
          </a:xfrm>
          <a:prstGeom prst="rect">
            <a:avLst/>
          </a:prstGeom>
        </p:spPr>
        <p:txBody>
          <a:bodyPr wrap="square">
            <a:spAutoFit/>
          </a:bodyPr>
          <a:lstStyle/>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大阪府は、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年大阪・関西万博の開催都市として、先頭に立って</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先進都市」をめざしている。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年の国連持続可能な開発サミットで採択された「持続可能な開発のための</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アジェンダ」で設定された国際目標。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「誰一人取り残さない持続可能な世界の実現」に向け、大胆に変革していくことを基本理念に、経済・社会・環境の三側面から、持続的社会の実現に向け総合的に取り組んでいくこととしている。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255881" y="6039290"/>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8469433" y="653152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2</a:t>
            </a:r>
          </a:p>
        </p:txBody>
      </p:sp>
    </p:spTree>
    <p:extLst>
      <p:ext uri="{BB962C8B-B14F-4D97-AF65-F5344CB8AC3E}">
        <p14:creationId xmlns:p14="http://schemas.microsoft.com/office/powerpoint/2010/main" val="4168858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3414485137"/>
              </p:ext>
            </p:extLst>
          </p:nvPr>
        </p:nvGraphicFramePr>
        <p:xfrm>
          <a:off x="246145" y="954006"/>
          <a:ext cx="8676000" cy="2518007"/>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2053537550"/>
                    </a:ext>
                  </a:extLst>
                </a:gridCol>
              </a:tblGrid>
              <a:tr h="51919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05569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dirty="0">
                          <a:latin typeface="メイリオ" panose="020B0604030504040204" pitchFamily="50" charset="-128"/>
                          <a:ea typeface="メイリオ" panose="020B0604030504040204" pitchFamily="50" charset="-128"/>
                          <a:cs typeface="Meiryo UI" panose="020B0604030504040204" pitchFamily="50" charset="-128"/>
                        </a:rPr>
                        <a:t>徴収向上方策</a:t>
                      </a: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個人住民税（</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府民税及び市町村民税）</a:t>
                      </a: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の大阪府域地方税徴収機構における共同徴収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大阪府域地方税徴収機構において、令和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年度は府内</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市町と共同徴収を実施。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億円（個人府民税）</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個人住民税をはじめとした地方税の税収確保を図るため、府と参加団体が引き続き共同徴収を推進。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億円（個人府民税）</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1009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課税調査の推進</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府が自ら徴収する税目について、厳正な課税調査を推進。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10.2</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府が自ら徴収する税目について、厳正な課税調査を推進。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98599096"/>
                  </a:ext>
                </a:extLst>
              </a:tr>
            </a:tbl>
          </a:graphicData>
        </a:graphic>
      </p:graphicFrame>
      <p:sp>
        <p:nvSpPr>
          <p:cNvPr id="17" name="正方形/長方形 16"/>
          <p:cNvSpPr/>
          <p:nvPr/>
        </p:nvSpPr>
        <p:spPr>
          <a:xfrm>
            <a:off x="161510" y="174411"/>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9" name="テキスト ボックス 18"/>
          <p:cNvSpPr txBox="1"/>
          <p:nvPr/>
        </p:nvSpPr>
        <p:spPr>
          <a:xfrm>
            <a:off x="161510" y="579597"/>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府税収入の確保</a:t>
            </a:r>
          </a:p>
        </p:txBody>
      </p:sp>
      <p:sp>
        <p:nvSpPr>
          <p:cNvPr id="9" name="正方形/長方形 8"/>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47</a:t>
            </a:r>
            <a:endParaRPr lang="ja-JP" altLang="en-US" dirty="0">
              <a:solidFill>
                <a:prstClr val="black"/>
              </a:solidFill>
            </a:endParaRPr>
          </a:p>
        </p:txBody>
      </p:sp>
    </p:spTree>
    <p:extLst>
      <p:ext uri="{BB962C8B-B14F-4D97-AF65-F5344CB8AC3E}">
        <p14:creationId xmlns:p14="http://schemas.microsoft.com/office/powerpoint/2010/main" val="1722894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1808050955"/>
              </p:ext>
            </p:extLst>
          </p:nvPr>
        </p:nvGraphicFramePr>
        <p:xfrm>
          <a:off x="262478" y="1036313"/>
          <a:ext cx="8676000" cy="5012392"/>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343836115"/>
                    </a:ext>
                  </a:extLst>
                </a:gridCol>
              </a:tblGrid>
              <a:tr h="48321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234400">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rPr>
                        <a:t>府有財産の活用・売却</a:t>
                      </a: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メイリオ" panose="020B0604030504040204" pitchFamily="50" charset="-128"/>
                          <a:ea typeface="メイリオ" panose="020B0604030504040204" pitchFamily="50" charset="-128"/>
                        </a:rPr>
                        <a:t>マイドームおおさか</a:t>
                      </a:r>
                      <a:endParaRPr lang="en-US" altLang="ja-JP" sz="1200" dirty="0">
                        <a:solidFill>
                          <a:schemeClr val="tx1"/>
                        </a:solidFill>
                        <a:latin typeface="メイリオ" panose="020B0604030504040204" pitchFamily="50" charset="-128"/>
                        <a:ea typeface="メイリオ" panose="020B0604030504040204" pitchFamily="50" charset="-128"/>
                      </a:endParaRPr>
                    </a:p>
                    <a:p>
                      <a:pPr algn="l"/>
                      <a:endParaRPr lang="en-US" altLang="ja-JP" sz="1200" dirty="0">
                        <a:solidFill>
                          <a:schemeClr val="tx1"/>
                        </a:solidFill>
                        <a:latin typeface="メイリオ" panose="020B0604030504040204" pitchFamily="50" charset="-128"/>
                        <a:ea typeface="メイリオ" panose="020B0604030504040204" pitchFamily="50" charset="-128"/>
                      </a:endParaRPr>
                    </a:p>
                    <a:p>
                      <a:pPr algn="l"/>
                      <a:endParaRPr lang="en-US" altLang="ja-JP" sz="12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平成</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31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月に</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大阪産業振興機構と</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大阪市都市型産業振興センターを統合して</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大阪産業局が設立された。中小企業支援機能の強化を図る観点から、売却も含めた最良の方法について検討を進めている。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中小企業支援機能の強化を図る観点から、売却も含めた最良の方法を検討していく。</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0001"/>
                  </a:ext>
                </a:extLst>
              </a:tr>
              <a:tr h="720000">
                <a:tc vMerge="1">
                  <a:txBody>
                    <a:bodyPr/>
                    <a:lstStyle/>
                    <a:p>
                      <a:endParaRPr lang="ja-JP"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a:t>
                      </a:r>
                      <a:r>
                        <a:rPr lang="ja-JP" altLang="en-US" sz="12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泉北港の府営</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府営上屋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棟について、順次民間に有償譲渡等ができるよう、現在の上屋利用者と協議を進めた。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府営上屋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棟について、順次民間に有償譲渡等ができるよう、現在の上屋利用者と協議を進める。</a:t>
                      </a: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3579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TW"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元雇用促進住宅田中宿舎</a:t>
                      </a:r>
                      <a:endParaRPr lang="en-US" altLang="zh-TW"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一般競争入札により令和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月に売却。</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売却額：</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8.51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1530410147"/>
                  </a:ext>
                </a:extLst>
              </a:tr>
              <a:tr h="6543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府警待機宿舎</a:t>
                      </a:r>
                      <a:r>
                        <a:rPr lang="ja-JP" altLang="en-US" sz="1200" baseline="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堺北②</a:t>
                      </a:r>
                      <a:endParaRPr lang="en-US" altLang="ja-JP" sz="1200" baseline="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随意契約により売却予定。</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672078985"/>
                  </a:ext>
                </a:extLst>
              </a:tr>
              <a:tr h="560160">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寝屋川水系工営所元東部工区事務所</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年度中の売却に向け取り組む。</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extLst>
                  <a:ext uri="{0D108BD9-81ED-4DB2-BD59-A6C34878D82A}">
                    <a16:rowId xmlns:a16="http://schemas.microsoft.com/office/drawing/2014/main" val="1177830723"/>
                  </a:ext>
                </a:extLst>
              </a:tr>
              <a:tr h="484370">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府警待機宿舎　旭</a:t>
                      </a:r>
                      <a:endParaRPr lang="en-US" altLang="ja-JP" sz="1200" baseline="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年度中の売却に向け取り組む。</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extLst>
                  <a:ext uri="{0D108BD9-81ED-4DB2-BD59-A6C34878D82A}">
                    <a16:rowId xmlns:a16="http://schemas.microsoft.com/office/drawing/2014/main" val="3781312591"/>
                  </a:ext>
                </a:extLst>
              </a:tr>
            </a:tbl>
          </a:graphicData>
        </a:graphic>
      </p:graphicFrame>
      <p:sp>
        <p:nvSpPr>
          <p:cNvPr id="10" name="テキスト ボックス 9"/>
          <p:cNvSpPr txBox="1"/>
          <p:nvPr/>
        </p:nvSpPr>
        <p:spPr>
          <a:xfrm>
            <a:off x="161510" y="565348"/>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府有財産の活用・売却など</a:t>
            </a:r>
          </a:p>
        </p:txBody>
      </p:sp>
      <p:sp>
        <p:nvSpPr>
          <p:cNvPr id="11" name="正方形/長方形 10"/>
          <p:cNvSpPr/>
          <p:nvPr/>
        </p:nvSpPr>
        <p:spPr>
          <a:xfrm>
            <a:off x="161510" y="16959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9885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48</a:t>
            </a:r>
            <a:endParaRPr lang="ja-JP" altLang="en-US" dirty="0">
              <a:solidFill>
                <a:prstClr val="black"/>
              </a:solidFill>
            </a:endParaRPr>
          </a:p>
        </p:txBody>
      </p:sp>
    </p:spTree>
    <p:extLst>
      <p:ext uri="{BB962C8B-B14F-4D97-AF65-F5344CB8AC3E}">
        <p14:creationId xmlns:p14="http://schemas.microsoft.com/office/powerpoint/2010/main" val="1463007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1432182066"/>
              </p:ext>
            </p:extLst>
          </p:nvPr>
        </p:nvGraphicFramePr>
        <p:xfrm>
          <a:off x="310687" y="1108514"/>
          <a:ext cx="8676000" cy="3088398"/>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3039791570"/>
                    </a:ext>
                  </a:extLst>
                </a:gridCol>
              </a:tblGrid>
              <a:tr h="41768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45467">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府有財産の活用・売却</a:t>
                      </a: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元咲洲高校</a:t>
                      </a:r>
                      <a:endParaRPr lang="en-US" altLang="ja-JP"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年度中の売却に向け取り組む。</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64245394"/>
                  </a:ext>
                </a:extLst>
              </a:tr>
              <a:tr h="592253">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元泉大津公共職業安定所敷地</a:t>
                      </a:r>
                      <a:endParaRPr lang="en-US" altLang="ja-JP"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引き続き、売却に向けた手続きを進める。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936535367"/>
                  </a:ext>
                </a:extLst>
              </a:tr>
              <a:tr h="537240">
                <a:tc vMerge="1">
                  <a:txBody>
                    <a:bodyPr/>
                    <a:lstStyle/>
                    <a:p>
                      <a:endParaRPr kumimoji="1" lang="ja-JP" altLang="en-US"/>
                    </a:p>
                  </a:txBody>
                  <a:tcPr/>
                </a:tc>
                <a:tc>
                  <a:txBody>
                    <a:bodyPr/>
                    <a:lstStyle/>
                    <a:p>
                      <a:r>
                        <a:rPr lang="ja-JP" altLang="en-US" sz="1200" dirty="0">
                          <a:solidFill>
                            <a:schemeClr val="tx1"/>
                          </a:solidFill>
                          <a:effectLst/>
                          <a:latin typeface="Meiryo UI" panose="020B0604030504040204" pitchFamily="50" charset="-128"/>
                          <a:ea typeface="Meiryo UI" panose="020B0604030504040204" pitchFamily="50" charset="-128"/>
                        </a:rPr>
                        <a:t>元ひらおか山荘跡</a:t>
                      </a:r>
                      <a:endParaRPr lang="en-US" altLang="ja-JP" sz="1200" dirty="0">
                        <a:solidFill>
                          <a:schemeClr val="tx1"/>
                        </a:solidFill>
                        <a:effectLst/>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引き続き、売却に向けた手続きを進める。</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2054027731"/>
                  </a:ext>
                </a:extLst>
              </a:tr>
              <a:tr h="9957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株式売却</a:t>
                      </a:r>
                      <a:endParaRPr kumimoji="1" lang="ja-JP" altLang="en-US" sz="1200" b="0" strike="sngStrike"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株式会社大阪鶴見フラワーセンターの株式売却</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株式売却について、検討中。なお、売却時期については、今後必要となる大規模修繕等を踏まえ、企業価値を見極めた上で判断する。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株式売却について、引き続き検討する。ただし、売却時期については、今後必要となる大規模修繕等を踏まえ、企業価値を見極めた上で判断する。</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58562604"/>
                  </a:ext>
                </a:extLst>
              </a:tr>
            </a:tbl>
          </a:graphicData>
        </a:graphic>
      </p:graphicFrame>
      <p:sp>
        <p:nvSpPr>
          <p:cNvPr id="10" name="テキスト ボックス 9"/>
          <p:cNvSpPr txBox="1"/>
          <p:nvPr/>
        </p:nvSpPr>
        <p:spPr>
          <a:xfrm>
            <a:off x="161510" y="570166"/>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府有財産の活用・売却など</a:t>
            </a:r>
          </a:p>
        </p:txBody>
      </p:sp>
      <p:sp>
        <p:nvSpPr>
          <p:cNvPr id="18" name="正方形/長方形 17"/>
          <p:cNvSpPr/>
          <p:nvPr/>
        </p:nvSpPr>
        <p:spPr>
          <a:xfrm>
            <a:off x="161510" y="174411"/>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コネクタ 18"/>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49</a:t>
            </a:r>
            <a:endParaRPr lang="ja-JP" altLang="en-US" dirty="0">
              <a:solidFill>
                <a:prstClr val="black"/>
              </a:solidFill>
            </a:endParaRPr>
          </a:p>
        </p:txBody>
      </p:sp>
    </p:spTree>
    <p:extLst>
      <p:ext uri="{BB962C8B-B14F-4D97-AF65-F5344CB8AC3E}">
        <p14:creationId xmlns:p14="http://schemas.microsoft.com/office/powerpoint/2010/main" val="384812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877753122"/>
              </p:ext>
            </p:extLst>
          </p:nvPr>
        </p:nvGraphicFramePr>
        <p:xfrm>
          <a:off x="179512" y="938756"/>
          <a:ext cx="8676000" cy="5392014"/>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42398630"/>
                    </a:ext>
                  </a:extLst>
                </a:gridCol>
              </a:tblGrid>
              <a:tr h="42565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3594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市町村振興補助金</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市町村が将来に向けて自律していくことを府として後押しするため、府内市町村の中核市移行や広域連携などの自律化に向けた体制整備及び行財政基盤を強化する取組みを支援する。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市町村の分権改革の取組みを支援する制度として運用し、新たな権限移譲及び広域連携体制の整備、並びに分権改革を支える行財政改革を進めた。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また、住民サービスの向上に繋がる広域での取組みやＤＸなど、基礎自治機能の充実・強化に取り組むインセンティブとなるよう、令和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年度に向けて制度の見直しを検討した。</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今回の見直し内容を踏まえ、市町村における基礎自治機能の充実・強化に向けた取組みを後押しする制度として運用するとともに、その役割を果たしているか、引き続き効果を検証していく。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a:txBody>
                  <a:tcPr marT="72000" marB="720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992106"/>
                  </a:ext>
                </a:extLst>
              </a:tr>
              <a:tr h="1353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地域福祉・</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高齢者福祉交付金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地域福祉、高齢者福祉の各分野を対象に、市町村が創意工夫を凝らし、地域の実情に沿った施策の立案、推進を行うことで、府民サービスの向上に資することを目的に交付する。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年度より新基準による配分を実施。従来は、基本的に事業費が大きいほど交付額が大きくなる仕組みであったが、前々年度と前年度の事業の実績を比較し、その伸び率などをもとに交付金を配分した。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新基準による交付金の配分について効果検証を行い、より効果的な配分方法等を引き続き検討する。</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0" name="直線コネクタ 9"/>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69433" y="651597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50</a:t>
            </a:r>
            <a:endParaRPr lang="ja-JP" altLang="en-US" dirty="0">
              <a:solidFill>
                <a:prstClr val="black"/>
              </a:solidFill>
            </a:endParaRPr>
          </a:p>
        </p:txBody>
      </p:sp>
      <p:sp>
        <p:nvSpPr>
          <p:cNvPr id="8" name="大かっこ 7">
            <a:extLst>
              <a:ext uri="{FF2B5EF4-FFF2-40B4-BE49-F238E27FC236}">
                <a16:creationId xmlns:a16="http://schemas.microsoft.com/office/drawing/2014/main" id="{F8269C35-84A7-4D71-ABD1-DB4DE7BAF55A}"/>
              </a:ext>
            </a:extLst>
          </p:cNvPr>
          <p:cNvSpPr/>
          <p:nvPr/>
        </p:nvSpPr>
        <p:spPr>
          <a:xfrm>
            <a:off x="3536887" y="2393885"/>
            <a:ext cx="2475275" cy="1440160"/>
          </a:xfrm>
          <a:prstGeom prst="bracketPair">
            <a:avLst>
              <a:gd name="adj" fmla="val 5103"/>
            </a:avLst>
          </a:prstGeom>
          <a:ln w="12700"/>
        </p:spPr>
        <p:style>
          <a:lnRef idx="1">
            <a:schemeClr val="dk1"/>
          </a:lnRef>
          <a:fillRef idx="0">
            <a:schemeClr val="dk1"/>
          </a:fillRef>
          <a:effectRef idx="0">
            <a:schemeClr val="dk1"/>
          </a:effectRef>
          <a:fontRef idx="minor">
            <a:schemeClr val="tx1"/>
          </a:fontRef>
        </p:style>
        <p:txBody>
          <a:bodyPr lIns="72000" tIns="36000" rIns="0" bIns="36000" rtlCol="0" anchor="ctr"/>
          <a:lstStyle/>
          <a:p>
            <a:pPr>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実施事業</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・基礎自治機能の維持・充実に向けた</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取組み</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（中長期財政シミュレーション　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・広域連携体制の整備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（消防事務の委託　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・行財政改革の推進</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（施設の統廃合　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47964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426339242"/>
              </p:ext>
            </p:extLst>
          </p:nvPr>
        </p:nvGraphicFramePr>
        <p:xfrm>
          <a:off x="234000" y="669378"/>
          <a:ext cx="8676000" cy="5681306"/>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786328602"/>
                    </a:ext>
                  </a:extLst>
                </a:gridCol>
              </a:tblGrid>
              <a:tr h="45181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20613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新子育て支援交付金</a:t>
                      </a:r>
                    </a:p>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乳幼児医療費助成制度の再構築に伴い、市町村における医療費助成をはじめとした子育て支援施策の充実を支援するため、交付金を交付する。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市町村において交付金を活用している全事業の実績を包括的に確認し、効果検証が行えるよう、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err="1">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つの</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配分枠に関する申請等の手続きの一本化を実施した。</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市町村における効果検証を踏まえ、より効果的な運用について、引き続き検討する。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0001"/>
                  </a:ext>
                </a:extLst>
              </a:tr>
              <a:tr h="7772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重度障がい者在宅生活応援制度事業費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障がい者の自立と社会参加に向け、重度障がい者と介護する方々への在宅生活の推進とさらなる応援を目的として、重度障がい者と同居している介護者へ給付金を支給する。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年度の検証に向けて、当事者を取り巻く状況の変化等の把握に努めた。</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年度を目途に、事業効果や受給者のニーズの変化等について、検証していく。</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750100093"/>
                  </a:ext>
                </a:extLst>
              </a:tr>
              <a:tr h="78070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高等職業技術専門校運営費</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新規学校卒業者及び中高年齢者等に対し基礎的な技能訓練を実施し、就職の促進を図り、産業界の要求する技能労働者の養成を図る。また、職業訓練指導員の技術指導、生活・職業指導の両面での資質向上を図るため、計画的・効率的な指導員研修を実施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次大阪府職業能力開発計画（</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R4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R8</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年度）に基づき、高等職業技術専門校の機能の充実強化を図るため、各訓練科目の入校率と就職率を成果指標として、事業効果の検証を行った。</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また、北大阪校の</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3D</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マシンクラフト科とモールドクラフト科を再編統合し、新たに</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3D</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モデルクラフト科を開設するなど、地域の産業人材育成拠点としての機能強化を図るとともに、一部科目において募集定員の見直しを行った。</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次大阪府職業能力開発計画に基づき、高等職業技術専門校の機能の充実強化を図るため、各訓練科目の入校率と就職率を成果指標として、事業効果の検証を行う。</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東大阪校の溶接・板金技術科とものづくり基礎科を再編統合し、ものづくり金属科を開設するとともに、同校にビル管理科を新設するなど、地域の産業人材育成拠点としての機能強化を図る。また、夕陽丘校の一部科目において新たに高年齢の方の優先枠を設ける。</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902072553"/>
                  </a:ext>
                </a:extLst>
              </a:tr>
            </a:tbl>
          </a:graphicData>
        </a:graphic>
      </p:graphicFrame>
      <p:sp>
        <p:nvSpPr>
          <p:cNvPr id="8" name="正方形/長方形 7"/>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49438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51</a:t>
            </a:r>
            <a:endParaRPr lang="ja-JP" altLang="en-US" dirty="0">
              <a:solidFill>
                <a:prstClr val="black"/>
              </a:solidFill>
            </a:endParaRPr>
          </a:p>
        </p:txBody>
      </p:sp>
    </p:spTree>
    <p:extLst>
      <p:ext uri="{BB962C8B-B14F-4D97-AF65-F5344CB8AC3E}">
        <p14:creationId xmlns:p14="http://schemas.microsoft.com/office/powerpoint/2010/main" val="1530247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2530411053"/>
              </p:ext>
            </p:extLst>
          </p:nvPr>
        </p:nvGraphicFramePr>
        <p:xfrm>
          <a:off x="250754" y="869994"/>
          <a:ext cx="8676000" cy="4671383"/>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773882730"/>
                    </a:ext>
                  </a:extLst>
                </a:gridCol>
              </a:tblGrid>
              <a:tr h="41080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3403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中小企業向け融資資金貸付金</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様々に頑張っている府内中小企業者に対して、事業に必要な資金を融資することにより、中小企業者の健全な事業の振興及び発展を図る。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5,037</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中小企業者をより支援するため、新型コロナウイルス感染症関連融資制度に、新たなメニュー（経営改善サポート資金）を追加した。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年度の総融資枠等については、</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融資実績及び今後の見通しを踏まえ設定した。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5,440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新型コロナウイルス感染症関連融資制度を引き続き実施する。</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なお、年度途中の国の制度改正に伴う融資メニューの創設等により、後年度の財政負担の増加が見込まれる場合は、適宜、損失補償割合や融資条件の見直しを行う。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年度の総融資枠については、実績等を検証し、当年度当初予算要求時に議論する。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6518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狭山池博物館運営事業費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狭山池の「平成の大改修」に伴う埋蔵文化財調査で発掘された土木遺産を保存、展示し、後世にわかりやすく親しみやすく紹介し、府民の文化的向上を図る。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ESCO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事業のサービスを継続するとともに、狭山池博物館運営審議会からの「効果的・効率的な運営についての最終答申（</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R3.12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）」に基づき、</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自主財源の確保を目的とした使用料等の見直し案の作成を行った。</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また、博物館駐車場の有料化に向けて、駐車場利用者増加の方策について関係機関との協議を実施した。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ESCO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事業のサービスを継続するとともに、</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使用料等の見直しと新たな料金設定を行う。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また、博物館駐車場の有料化に向けて、関係機関との協議を引き続き実施する。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5" name="正方形/長方形 14"/>
          <p:cNvSpPr/>
          <p:nvPr/>
        </p:nvSpPr>
        <p:spPr>
          <a:xfrm>
            <a:off x="161510" y="17934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p:nvPr/>
        </p:nvCxnSpPr>
        <p:spPr>
          <a:xfrm>
            <a:off x="179512" y="53938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52</a:t>
            </a:r>
            <a:endParaRPr lang="en-US" altLang="ja-JP" dirty="0">
              <a:solidFill>
                <a:prstClr val="black"/>
              </a:solidFill>
            </a:endParaRPr>
          </a:p>
        </p:txBody>
      </p:sp>
    </p:spTree>
    <p:extLst>
      <p:ext uri="{BB962C8B-B14F-4D97-AF65-F5344CB8AC3E}">
        <p14:creationId xmlns:p14="http://schemas.microsoft.com/office/powerpoint/2010/main" val="1549497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2154735217"/>
              </p:ext>
            </p:extLst>
          </p:nvPr>
        </p:nvGraphicFramePr>
        <p:xfrm>
          <a:off x="242519" y="836671"/>
          <a:ext cx="8676000" cy="4617554"/>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894706128"/>
                    </a:ext>
                  </a:extLst>
                </a:gridCol>
              </a:tblGrid>
              <a:tr h="4770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38526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i="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流域下水道事業会計繰出金</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下水道サービスを安定的に供給するため、地方公営企業法に定める経費の負担の原則に従い、大阪府流域下水道事業会計に対して補助・出資を行う。</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年度以降に国から示される基本方針に基づく、</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「大阪湾流域別下水道整備総合計画」</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（流総計画）の見直しに向け、令和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年度は、昨年度にとりまとめた将来諸元を基に、国土交通省と連携して、大阪湾の環境基準達成に必要な目標負荷量を算定した。</a:t>
                      </a:r>
                      <a:endParaRPr kumimoji="1" lang="en-US" altLang="ja-JP" sz="1200" u="none"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gn="l"/>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なお、見直しまでの間においても、老朽化した施設については、適切な規模での改築・長寿命化を進めている。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国から示される基本方針に基づく、流総計画の見直し作業を進めていく。</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なお、流総計画の見直しまでの間においても、適切な規模での改築・長寿命化を進めるとともに、施設の効率的運転による電力削減など維持管理コストの縮減に取り組む。</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10001"/>
                  </a:ext>
                </a:extLst>
              </a:tr>
              <a:tr h="17551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密集住宅市街地整備促進事業費</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地震時等に大きな被害が想定される密集市街地の防災性の向上や住環境の改善のため、道路・公園などの地区公共施設の整備、老朽建築物の除却等を行う市に対し補助を行う。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府密集市街地整備方針（</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R3.3</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改定）及び各市密集市街地整備アクションプログラム（</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R4.3</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更新）に基づく市の事業に対し、補助を行った。</a:t>
                      </a:r>
                    </a:p>
                    <a:p>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また、各市が毎年度行うアクションプログラム</a:t>
                      </a:r>
                      <a:r>
                        <a:rPr kumimoji="1" lang="ja-JP" altLang="en-US" sz="1200" strike="noStrike" kern="1200" dirty="0">
                          <a:solidFill>
                            <a:schemeClr val="tx1"/>
                          </a:solidFill>
                          <a:effectLst/>
                          <a:latin typeface="メイリオ" panose="020B0604030504040204" pitchFamily="50" charset="-128"/>
                          <a:ea typeface="メイリオ" panose="020B0604030504040204" pitchFamily="50" charset="-128"/>
                          <a:cs typeface="+mn-cs"/>
                        </a:rPr>
                        <a:t>の</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更新にあたり、事業の進捗状況を踏まえ、事業手法等の見直しに対する支援を行った。</a:t>
                      </a:r>
                    </a:p>
                  </a:txBody>
                  <a:tcPr>
                    <a:lnL w="12700" cap="flat" cmpd="sng" algn="ctr">
                      <a:solidFill>
                        <a:schemeClr val="tx1"/>
                      </a:solidFill>
                      <a:prstDash val="solid"/>
                      <a:round/>
                      <a:headEnd type="none" w="med" len="med"/>
                      <a:tailEnd type="none" w="med" len="med"/>
                    </a:lnL>
                    <a:lnTlToBr w="12700" cap="flat" cmpd="sng" algn="ctr">
                      <a:noFill/>
                      <a:prstDash val="solid"/>
                      <a:round/>
                      <a:headEnd type="none" w="med" len="med"/>
                      <a:tailEnd type="none" w="med" len="med"/>
                    </a:lnTlToBr>
                    <a:solidFill>
                      <a:schemeClr val="bg1"/>
                    </a:solid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年度以降の事業実施について、「当面の財政運営の取組み（案）（</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H28.10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）」での議論を踏まえ、令和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年度中に、事業主体である市に対する支援手法の抜本的見直しを検討する。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2970749557"/>
                  </a:ext>
                </a:extLst>
              </a:tr>
            </a:tbl>
          </a:graphicData>
        </a:graphic>
      </p:graphicFrame>
      <p:sp>
        <p:nvSpPr>
          <p:cNvPr id="9" name="正方形/長方形 8"/>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53</a:t>
            </a:r>
            <a:endParaRPr lang="ja-JP" altLang="en-US" dirty="0">
              <a:solidFill>
                <a:prstClr val="black"/>
              </a:solidFill>
            </a:endParaRPr>
          </a:p>
        </p:txBody>
      </p:sp>
    </p:spTree>
    <p:extLst>
      <p:ext uri="{BB962C8B-B14F-4D97-AF65-F5344CB8AC3E}">
        <p14:creationId xmlns:p14="http://schemas.microsoft.com/office/powerpoint/2010/main" val="3660363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54</a:t>
            </a:r>
            <a:endParaRPr lang="ja-JP" altLang="en-US" dirty="0">
              <a:solidFill>
                <a:prstClr val="black"/>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657540850"/>
              </p:ext>
            </p:extLst>
          </p:nvPr>
        </p:nvGraphicFramePr>
        <p:xfrm>
          <a:off x="161512" y="847200"/>
          <a:ext cx="8675909" cy="4440817"/>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4010674733"/>
                    </a:ext>
                  </a:extLst>
                </a:gridCol>
              </a:tblGrid>
              <a:tr h="4381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347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府立高等学校再編整備事業費</a:t>
                      </a: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府立高等学校の再編整備を推進する。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機能統合による再編や工科高校の改編等のため、実習室の整備や実習用設備の調達など、</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教育環境</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整備</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に必要不可欠な事業を実施している。</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閉校により生じる財源の範囲内で再編整備（学科の⾒直し等）に必要不可⽋な事業のみを実施する。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なお、閉校により生じる財源は将来的なものであり、不確実性が存在することから、事業の実施にあたっては、⼀定の⾒込みを精査したうえで判断を⾏う。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6396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障がいのある生徒の高校生活支援事業費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障がいのある生徒の高校生活を支援するため、エキスパート支援員・学校生活支援員等を府立高等学校に配置する。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事業費のうち高校へのスクールカウンセラーの配置経費の一部に国庫補助金を活用。</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また、他府県の水準や国の動き等も踏まえ、持続可能な制度となるよう事業のあり方を検討している。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引き続き、他府県の水準や国の動き等も踏まえ、持続可能な制度となるよう事業のあり方を検討していく。</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548926"/>
                  </a:ext>
                </a:extLst>
              </a:tr>
              <a:tr h="100392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私立高等学校等振興助成費</a:t>
                      </a: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教育条件の維持向上、保護者負担の軽減及び経営</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の健全化</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を図り、私立学校の健全な発展に資する。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財政再建プログラム（案）等の方向性を踏まえ、事業効果や見直した場合の影響の把握に努めるなど、引き続き、検討を行う。</a:t>
                      </a:r>
                      <a:endParaRPr kumimoji="1" lang="en-US" altLang="ja-JP" sz="120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974896"/>
                  </a:ext>
                </a:extLst>
              </a:tr>
            </a:tbl>
          </a:graphicData>
        </a:graphic>
      </p:graphicFrame>
    </p:spTree>
    <p:extLst>
      <p:ext uri="{BB962C8B-B14F-4D97-AF65-F5344CB8AC3E}">
        <p14:creationId xmlns:p14="http://schemas.microsoft.com/office/powerpoint/2010/main" val="14592013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55</a:t>
            </a:r>
            <a:endParaRPr lang="ja-JP" altLang="en-US" dirty="0">
              <a:solidFill>
                <a:prstClr val="black"/>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4241945517"/>
              </p:ext>
            </p:extLst>
          </p:nvPr>
        </p:nvGraphicFramePr>
        <p:xfrm>
          <a:off x="161512" y="840315"/>
          <a:ext cx="8675909" cy="4329580"/>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4010674733"/>
                    </a:ext>
                  </a:extLst>
                </a:gridCol>
              </a:tblGrid>
              <a:tr h="4381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9803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メイリオ" panose="020B0604030504040204" pitchFamily="50" charset="-128"/>
                          <a:ea typeface="メイリオ" panose="020B0604030504040204" pitchFamily="50" charset="-128"/>
                          <a:cs typeface="Meiryo UI" panose="020B0604030504040204" pitchFamily="50" charset="-128"/>
                        </a:rPr>
                        <a:t>私立幼稚園振興助成費</a:t>
                      </a: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a:t>
                      </a:r>
                      <a:r>
                        <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保護者負担の軽減及び経営の健全化を図り、私立幼稚園の健全な発展に資する。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財政再建プログラム（案）等の方向性を踏まえ、事業効果や見直した場合の影響の把握に努めるなど、引き続き、検討を行う。</a:t>
                      </a:r>
                      <a:endParaRPr kumimoji="1" lang="en-US" altLang="ja-JP" sz="1200" b="0"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9967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私立専修学校等振興助成費</a:t>
                      </a:r>
                      <a:endParaRPr kumimoji="1" lang="en-US" altLang="zh-TW"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教育条件の維持向上、修学上の経済的負担の軽減及び経営の健全化を図り、私立専修学校及び私立外国人学校の健全な発達に資する。 </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財政再建プログラム（案）等の方向性を踏まえ、事業効果や見直した場合の影響の把握に努めるなど、引き続き、検討を行う。</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5512673"/>
                  </a:ext>
                </a:extLst>
              </a:tr>
              <a:tr h="16858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交通安全施設等整備事業費</a:t>
                      </a: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交通事故が多発している道路、交通の安全を確保する必要がある道路について、信号機、道路標識、道路標示等を計画的に整備することで、交通環境の改善を行い、交通事故の防止を図り、交通の円滑化に資する。</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交通安全施設を計画的に整備した。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ファシリティマネジメントの観点や耐用年数超過状況等を総合的に勘案しつつ、適正な事業規模を判断する。</a:t>
                      </a:r>
                      <a:endParaRPr kumimoji="1" lang="en-US" altLang="ja-JP" sz="120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484088"/>
                  </a:ext>
                </a:extLst>
              </a:tr>
            </a:tbl>
          </a:graphicData>
        </a:graphic>
      </p:graphicFrame>
    </p:spTree>
    <p:extLst>
      <p:ext uri="{BB962C8B-B14F-4D97-AF65-F5344CB8AC3E}">
        <p14:creationId xmlns:p14="http://schemas.microsoft.com/office/powerpoint/2010/main" val="4040047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384182419"/>
              </p:ext>
            </p:extLst>
          </p:nvPr>
        </p:nvGraphicFramePr>
        <p:xfrm>
          <a:off x="193012" y="871457"/>
          <a:ext cx="8676000" cy="2782568"/>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892612947"/>
                    </a:ext>
                  </a:extLst>
                </a:gridCol>
              </a:tblGrid>
              <a:tr h="40504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3775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メイリオ" panose="020B0604030504040204" pitchFamily="50" charset="-128"/>
                          <a:ea typeface="メイリオ" panose="020B0604030504040204" pitchFamily="50" charset="-128"/>
                          <a:cs typeface="Meiryo UI" panose="020B0604030504040204" pitchFamily="50" charset="-128"/>
                        </a:rPr>
                        <a:t>警察職員待機宿舎整備事業費</a:t>
                      </a: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警察職員待機宿舎は、大規模災害等の発生時において、大量の警察力を迅速に動員し、初動措置を行うための体制を確立するために、警察職員を集団的に居住させる施設であるが、大阪府警察待機宿舎整備基本計画に基づき、老朽及び狭隘化が著しい宿舎の解消と整理統廃合を実施し、効果的な整備を図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計画に基づき、老朽及び狭隘化が著しい宿舎の解消と整理統廃合を実施した。</a:t>
                      </a:r>
                      <a:endParaRPr lang="en-US" altLang="ja-JP" sz="1200" u="none" dirty="0">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大規模災害等の発生時における初動措置を行う体制（集団警察力）の維持に取り組み、必要に応じて計画の検証・見直しを検討する。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正方形/長方形 9"/>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56</a:t>
            </a:r>
            <a:endParaRPr lang="ja-JP" altLang="en-US" dirty="0">
              <a:solidFill>
                <a:prstClr val="black"/>
              </a:solidFill>
            </a:endParaRPr>
          </a:p>
        </p:txBody>
      </p:sp>
    </p:spTree>
    <p:extLst>
      <p:ext uri="{BB962C8B-B14F-4D97-AF65-F5344CB8AC3E}">
        <p14:creationId xmlns:p14="http://schemas.microsoft.com/office/powerpoint/2010/main" val="195698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1500" y="134343"/>
            <a:ext cx="7953031"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目標</a:t>
            </a:r>
          </a:p>
        </p:txBody>
      </p:sp>
      <p:cxnSp>
        <p:nvCxnSpPr>
          <p:cNvPr id="4" name="直線コネクタ 3"/>
          <p:cNvCxnSpPr/>
          <p:nvPr/>
        </p:nvCxnSpPr>
        <p:spPr>
          <a:xfrm>
            <a:off x="183873" y="533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9" name="正方形/長方形 28"/>
          <p:cNvSpPr/>
          <p:nvPr/>
        </p:nvSpPr>
        <p:spPr>
          <a:xfrm>
            <a:off x="116505" y="737409"/>
            <a:ext cx="8884399" cy="584775"/>
          </a:xfrm>
          <a:prstGeom prst="rect">
            <a:avLst/>
          </a:prstGeom>
          <a:noFill/>
        </p:spPr>
        <p:txBody>
          <a:bodyPr wrap="square">
            <a:spAutoFit/>
          </a:bodyPr>
          <a:lstStyle/>
          <a:p>
            <a:pPr marL="355600" lvl="0" indent="-355600"/>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社会全体で課題解決していくためには、行政だけでなく、府民、団体、企業などの多様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なプレーヤーが、中長期的にめざす社会の姿を共有していることが重要です。</a:t>
            </a:r>
          </a:p>
        </p:txBody>
      </p:sp>
      <p:sp>
        <p:nvSpPr>
          <p:cNvPr id="12" name="角丸四角形 11"/>
          <p:cNvSpPr/>
          <p:nvPr/>
        </p:nvSpPr>
        <p:spPr>
          <a:xfrm>
            <a:off x="521550" y="1749297"/>
            <a:ext cx="8456712" cy="2129753"/>
          </a:xfrm>
          <a:prstGeom prst="roundRect">
            <a:avLst>
              <a:gd name="adj" fmla="val 8043"/>
            </a:avLst>
          </a:prstGeom>
          <a:ln/>
        </p:spPr>
        <p:style>
          <a:lnRef idx="2">
            <a:schemeClr val="accent1"/>
          </a:lnRef>
          <a:fillRef idx="1">
            <a:schemeClr val="lt1"/>
          </a:fillRef>
          <a:effectRef idx="0">
            <a:schemeClr val="accent1"/>
          </a:effectRef>
          <a:fontRef idx="minor">
            <a:schemeClr val="dk1"/>
          </a:fontRef>
        </p:style>
        <p:txBody>
          <a:bodyPr wrap="square" lIns="36000" tIns="36000" rIns="72000" bIns="36000" rtlCol="0" anchor="ctr"/>
          <a:lstStyle/>
          <a:p>
            <a:pPr marL="622300" indent="-622300"/>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めざす社会の姿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622300" indent="-62230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府民の生活の質（</a:t>
            </a:r>
            <a:r>
              <a:rPr lang="en-US" altLang="ja-JP" sz="16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）を向上させつつ、社会保障や環境の基盤が持続可能な形で</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6223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次世代に引き継がれている。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lnSpc>
                <a:spcPts val="800"/>
              </a:lnSpc>
            </a:pP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学びや活躍の機会の提供を通じ、多様な人材が社会の担い手として育まれ、全員参</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加型の社会が形成されている。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lnSpc>
                <a:spcPts val="800"/>
              </a:lnSpc>
            </a:pP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生活と経済活動を支えるインフラについて、中長期を見通し、最少の経費で最適な</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設計・運営が行われている。</a:t>
            </a:r>
          </a:p>
        </p:txBody>
      </p:sp>
      <p:sp>
        <p:nvSpPr>
          <p:cNvPr id="14" name="正方形/長方形 13"/>
          <p:cNvSpPr/>
          <p:nvPr/>
        </p:nvSpPr>
        <p:spPr>
          <a:xfrm>
            <a:off x="244906" y="4204126"/>
            <a:ext cx="8766346" cy="584775"/>
          </a:xfrm>
          <a:prstGeom prst="rect">
            <a:avLst/>
          </a:prstGeom>
          <a:noFill/>
        </p:spPr>
        <p:txBody>
          <a:bodyPr wrap="square">
            <a:spAutoFit/>
          </a:bodyPr>
          <a:lstStyle/>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この「めざす社会の姿」を追求していくため、府は、引き続き、「自律的で創造性を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発揮する行財政運営体制の確立」に向け、取り組みます。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a:t>
            </a:r>
            <a:endParaRPr lang="ja-JP" altLang="en-US" dirty="0">
              <a:solidFill>
                <a:schemeClr val="tx1"/>
              </a:solidFill>
            </a:endParaRPr>
          </a:p>
        </p:txBody>
      </p:sp>
    </p:spTree>
    <p:extLst>
      <p:ext uri="{BB962C8B-B14F-4D97-AF65-F5344CB8AC3E}">
        <p14:creationId xmlns:p14="http://schemas.microsoft.com/office/powerpoint/2010/main" val="3965963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ext uri="{D42A27DB-BD31-4B8C-83A1-F6EECF244321}">
                <p14:modId xmlns:p14="http://schemas.microsoft.com/office/powerpoint/2010/main" val="2779085775"/>
              </p:ext>
            </p:extLst>
          </p:nvPr>
        </p:nvGraphicFramePr>
        <p:xfrm>
          <a:off x="179512" y="775221"/>
          <a:ext cx="8794222" cy="5512177"/>
        </p:xfrm>
        <a:graphic>
          <a:graphicData uri="http://schemas.openxmlformats.org/drawingml/2006/table">
            <a:tbl>
              <a:tblPr firstRow="1" firstCol="1" bandRow="1">
                <a:tableStyleId>{BC89EF96-8CEA-46FF-86C4-4CE0E7609802}</a:tableStyleId>
              </a:tblPr>
              <a:tblGrid>
                <a:gridCol w="1421422">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38683">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05006">
                <a:tc rowSpan="3">
                  <a:txBody>
                    <a:bodyPr/>
                    <a:lstStyle/>
                    <a:p>
                      <a:pPr algn="just">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ja-JP" altLang="en-US"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大阪鶴見フラワー</a:t>
                      </a:r>
                      <a:endParaRPr lang="en-US" alt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・府保有の株式の売却による民営化</a:t>
                      </a:r>
                    </a:p>
                    <a:p>
                      <a:pPr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・ただし、売却時期については、今後必要と</a:t>
                      </a:r>
                      <a:r>
                        <a:rPr lang="ja-JP" altLang="en-US" sz="1000" b="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る</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大規模修繕等を踏まえ、企業価値を見極 </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めた</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上で判断する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33350" indent="-133350" algn="just">
                        <a:lnSpc>
                          <a:spcPts val="12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末に累積</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赤字</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は</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解消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indent="-215900" algn="just">
                        <a:lnSpc>
                          <a:spcPts val="12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○府保有の株式の売却について検討を</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進めて</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indent="-212725"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○令和元年</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中期経営計画</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年度～</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82575" indent="-282575" algn="just">
                        <a:lnSpc>
                          <a:spcPts val="12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・市場の活性化、施設の改修に向けた</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取組みの推進</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・単年度黒字の維持</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indent="-212725"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○新型コロナウイルスの影響による花</a:t>
                      </a:r>
                      <a:r>
                        <a:rPr lang="ja-JP" altLang="en-US" sz="1000" u="none"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需要　の落ち込み等により、</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期連続で当期純損失が発生したが、令和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年度は支出を抑制したことにより、黒字を確保</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令和元年度△</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22,023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32,334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22,282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33350" indent="-133350" algn="just">
                        <a:lnSpc>
                          <a:spcPts val="1200"/>
                        </a:lnSpc>
                        <a:spcAft>
                          <a:spcPts val="0"/>
                        </a:spcAft>
                      </a:pPr>
                      <a:r>
                        <a:rPr lang="ja-JP" altLang="en-US" sz="9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年度から、セリのオンライン化や時　</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間帯の変更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早朝から夜間に変更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の市場の活性化に向けた取組みを実施</a:t>
                      </a:r>
                      <a:endParaRPr lang="en-US" altLang="ja-JP" sz="9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Bef>
                          <a:spcPts val="600"/>
                        </a:spcBef>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　題</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33350" indent="-133350" algn="just">
                        <a:lnSpc>
                          <a:spcPts val="1200"/>
                        </a:lnSpc>
                        <a:spcAft>
                          <a:spcPts val="0"/>
                        </a:spcAft>
                      </a:pPr>
                      <a:r>
                        <a:rPr lang="ja-JP" altLang="en-US" sz="1000" b="1"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○収支改善に向けた取組み</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96863" indent="-296863"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・市場の活性化に向けた取組み等による収益の向上</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6375" indent="-206375" algn="just">
                        <a:lnSpc>
                          <a:spcPts val="1200"/>
                        </a:lnSpc>
                        <a:spcAft>
                          <a:spcPts val="0"/>
                        </a:spcAft>
                      </a:pP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○市場施設との合築である交流施設が令和</a:t>
                      </a:r>
                      <a:r>
                        <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月に閉館することから、今後のあり方について、関係者間で検討が必要</a:t>
                      </a:r>
                    </a:p>
                    <a:p>
                      <a:pPr marL="133350" indent="-133350" algn="just">
                        <a:lnSpc>
                          <a:spcPts val="1200"/>
                        </a:lnSpc>
                        <a:spcAft>
                          <a:spcPts val="0"/>
                        </a:spcAft>
                      </a:pP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民営化に向けた条件整備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12738" indent="-312738"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・施設の老朽化に伴う大規模修繕、設備更新等への対応</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04800" indent="-30480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・市場建設時に導入した国庫補助金の返還について、国と協議</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が必要</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04800" indent="-304800"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・市場運営を支える卸売業者や仲卸業者等の理解・協力　　など</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indent="-133350" algn="just" defTabSz="914400" rtl="0" eaLnBrk="1" fontAlgn="auto" latinLnBrk="0" hangingPunct="1">
                        <a:lnSpc>
                          <a:spcPts val="1200"/>
                        </a:lnSpc>
                        <a:spcBef>
                          <a:spcPts val="0"/>
                        </a:spcBef>
                        <a:spcAft>
                          <a:spcPts val="0"/>
                        </a:spcAft>
                        <a:buClrTx/>
                        <a:buSzTx/>
                        <a:buFontTx/>
                        <a:buNone/>
                        <a:tabLst/>
                        <a:defRPr/>
                      </a:pP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144000" indent="-720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・府保有の株式の売却による民営化</a:t>
                      </a:r>
                    </a:p>
                    <a:p>
                      <a:pPr marL="144000" indent="-720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・ただし、売却時期については、今後必要と</a:t>
                      </a:r>
                      <a:r>
                        <a:rPr lang="ja-JP" altLang="en-US" sz="1000" b="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る</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大規模修繕等を踏まえ、企業価値を見極めた上で判断する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731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573980876"/>
                  </a:ext>
                </a:extLst>
              </a:tr>
              <a:tr h="34411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44000" indent="-7200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・企業価値の向上に向け、引き続き、市場活</a:t>
                      </a:r>
                    </a:p>
                    <a:p>
                      <a:pPr marL="144000" indent="-7200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性化の取組みや経営状況を勘案した施設改修を進める</a:t>
                      </a:r>
                    </a:p>
                    <a:p>
                      <a:pPr marL="144000" indent="-7200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年度からの次期中期経営計画において、民営化を踏まえた収支計画や施設改修計画等を検討する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060132"/>
                  </a:ext>
                </a:extLst>
              </a:tr>
            </a:tbl>
          </a:graphicData>
        </a:graphic>
      </p:graphicFrame>
      <p:sp>
        <p:nvSpPr>
          <p:cNvPr id="5" name="正方形/長方形 4"/>
          <p:cNvSpPr>
            <a:spLocks noChangeArrowheads="1"/>
          </p:cNvSpPr>
          <p:nvPr/>
        </p:nvSpPr>
        <p:spPr bwMode="auto">
          <a:xfrm>
            <a:off x="179512" y="435442"/>
            <a:ext cx="3177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今後の方向性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民営化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6495" y="44333"/>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Ⅲ</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出資法人等の改革</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57</a:t>
            </a:r>
            <a:endParaRPr lang="ja-JP" altLang="en-US" dirty="0">
              <a:solidFill>
                <a:schemeClr val="tx1"/>
              </a:solidFill>
            </a:endParaRPr>
          </a:p>
        </p:txBody>
      </p:sp>
    </p:spTree>
    <p:extLst>
      <p:ext uri="{BB962C8B-B14F-4D97-AF65-F5344CB8AC3E}">
        <p14:creationId xmlns:p14="http://schemas.microsoft.com/office/powerpoint/2010/main" val="380469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166091" y="1268760"/>
          <a:ext cx="8794800" cy="4275475"/>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20149">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533400" marR="0" lvl="0" indent="-53340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70061">
                <a:tc rowSpan="3">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大阪外環状鉄道（株）</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・資本的関与について、借入金の完済時に</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株式の売却が行えるよう見直しを進める</a:t>
                      </a: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401320" indent="-401320" algn="just">
                        <a:lnSpc>
                          <a:spcPts val="1500"/>
                        </a:lnSpc>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401320" indent="-401320" algn="just">
                        <a:lnSpc>
                          <a:spcPts val="1500"/>
                        </a:lnSpc>
                        <a:spcAft>
                          <a:spcPts val="0"/>
                        </a:spcAft>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事業計画に基づき、平成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年度末に全</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線開業</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○開業後、令和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年度末まで家屋補償及</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び</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環境アセス対応等の残事業を実施</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○残事業完了後は、府の人的関与を終了</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し、府派遣職員を引き揚げ</a:t>
                      </a:r>
                      <a:endParaRPr lang="en-US" altLang="ja-JP" sz="1000" b="0" u="none" strike="sng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輸送の安全管理及び借入金の着実な</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償還をミッションとする管理会社に移行</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・資本的関与について、借入金の完済時に</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株式の売却が行えるよう見直しを進める</a:t>
                      </a: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003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266700" marR="0" lvl="0" indent="-266700" algn="ctr"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91391724"/>
                  </a:ext>
                </a:extLst>
              </a:tr>
              <a:tr h="211523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・借入金の完済</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年度予定</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に向け、計画的な返済を進める。</a:t>
                      </a: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030964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42430" y="648651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58</a:t>
            </a:r>
            <a:endParaRPr lang="ja-JP" altLang="en-US" dirty="0">
              <a:solidFill>
                <a:schemeClr val="tx1"/>
              </a:solidFill>
            </a:endParaRPr>
          </a:p>
        </p:txBody>
      </p:sp>
    </p:spTree>
    <p:extLst>
      <p:ext uri="{BB962C8B-B14F-4D97-AF65-F5344CB8AC3E}">
        <p14:creationId xmlns:p14="http://schemas.microsoft.com/office/powerpoint/2010/main" val="1642843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218939" y="730522"/>
            <a:ext cx="3810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661793911"/>
              </p:ext>
            </p:extLst>
          </p:nvPr>
        </p:nvGraphicFramePr>
        <p:xfrm>
          <a:off x="218939" y="1109372"/>
          <a:ext cx="8792853" cy="3890032"/>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77">
                  <a:extLst>
                    <a:ext uri="{9D8B030D-6E8A-4147-A177-3AD203B41FA5}">
                      <a16:colId xmlns:a16="http://schemas.microsoft.com/office/drawing/2014/main" val="20001"/>
                    </a:ext>
                  </a:extLst>
                </a:gridCol>
                <a:gridCol w="2696381">
                  <a:extLst>
                    <a:ext uri="{9D8B030D-6E8A-4147-A177-3AD203B41FA5}">
                      <a16:colId xmlns:a16="http://schemas.microsoft.com/office/drawing/2014/main" val="20002"/>
                    </a:ext>
                  </a:extLst>
                </a:gridCol>
                <a:gridCol w="2165195">
                  <a:extLst>
                    <a:ext uri="{9D8B030D-6E8A-4147-A177-3AD203B41FA5}">
                      <a16:colId xmlns:a16="http://schemas.microsoft.com/office/drawing/2014/main" val="20003"/>
                    </a:ext>
                  </a:extLst>
                </a:gridCol>
              </a:tblGrid>
              <a:tr h="217824">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51754">
                <a:tc row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（株）大阪国際会議場</a:t>
                      </a: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・府の法人に対する関与のあり方については、今後の施設のあり方とあわせ、その具体的な方向性を検討する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216000" marR="0" lvl="0" indent="-126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月、府立国際会議場の次期指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定管理者に、公募により法人を指定</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＜指定期間＞令和元年度～令和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7200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○経営状況等</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・新型コロナウイルスの影響により、国際会議は依然開催出来ていない状況ではあるが、令和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年度は自衛隊大阪大規模ワクチン接種センターの会場となったこと等により、税引前当期純利益は</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346,863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千円となった</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・コロナ後を見据え、</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Web</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を活用した新たな会議様式等の提案により誘致を図っている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○府立国際会議場の今後のあり方については、</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の開業や万博終了後の利用状況等を見極めて判断することとしている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・府の法人に対する関与のあり方については、今後の施設のあり方とあわせ、その具体的な方向性を検討する</a:t>
                      </a: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73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33350" marR="0" lvl="0" indent="-133350" algn="ctr" defTabSz="914400" rtl="0" eaLnBrk="1" fontAlgn="base" latinLnBrk="0" hangingPunct="1">
                        <a:lnSpc>
                          <a:spcPts val="1400"/>
                        </a:lnSpc>
                        <a:spcBef>
                          <a:spcPct val="0"/>
                        </a:spcBef>
                        <a:spcAft>
                          <a:spcPct val="0"/>
                        </a:spcAft>
                        <a:buClrTx/>
                        <a:buSzTx/>
                        <a:buFontTx/>
                        <a:buNone/>
                        <a:tabLst/>
                        <a:defRPr/>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14085745"/>
                  </a:ext>
                </a:extLst>
              </a:tr>
              <a:tr h="176315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・府立国際会議場のあり方について、万博終了後の令和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年度における利用状況等を見極め、具体的な方向性を検討する</a:t>
                      </a: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921045"/>
                  </a:ext>
                </a:extLst>
              </a:tr>
            </a:tbl>
          </a:graphicData>
        </a:graphic>
      </p:graphicFrame>
      <p:sp>
        <p:nvSpPr>
          <p:cNvPr id="8" name="正方形/長方形 7"/>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8442430" y="648651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59</a:t>
            </a:r>
            <a:endParaRPr lang="ja-JP" altLang="en-US" dirty="0">
              <a:solidFill>
                <a:schemeClr val="tx1"/>
              </a:solidFill>
            </a:endParaRPr>
          </a:p>
        </p:txBody>
      </p:sp>
    </p:spTree>
    <p:extLst>
      <p:ext uri="{BB962C8B-B14F-4D97-AF65-F5344CB8AC3E}">
        <p14:creationId xmlns:p14="http://schemas.microsoft.com/office/powerpoint/2010/main" val="503302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2964157341"/>
              </p:ext>
            </p:extLst>
          </p:nvPr>
        </p:nvGraphicFramePr>
        <p:xfrm>
          <a:off x="197747" y="810192"/>
          <a:ext cx="8852400" cy="5544133"/>
        </p:xfrm>
        <a:graphic>
          <a:graphicData uri="http://schemas.openxmlformats.org/drawingml/2006/table">
            <a:tbl>
              <a:tblPr/>
              <a:tblGrid>
                <a:gridCol w="1422000">
                  <a:extLst>
                    <a:ext uri="{9D8B030D-6E8A-4147-A177-3AD203B41FA5}">
                      <a16:colId xmlns:a16="http://schemas.microsoft.com/office/drawing/2014/main" val="20000"/>
                    </a:ext>
                  </a:extLst>
                </a:gridCol>
                <a:gridCol w="25668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096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2069336">
                <a:tc row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（公財）大阪府保健医療財団</a:t>
                      </a: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期中期経営計画期間中、がん予防検診事業の安定的な収支バランスの均衡を図り、法人経営の自立化を進める</a:t>
                      </a: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215900" marR="0" lvl="0" indent="-215900" algn="just" defTabSz="914400" rtl="0" eaLnBrk="1" fontAlgn="base" latinLnBrk="0" hangingPunct="1">
                        <a:lnSpc>
                          <a:spcPts val="1400"/>
                        </a:lnSpc>
                        <a:spcBef>
                          <a:spcPct val="0"/>
                        </a:spcBef>
                        <a:spcAft>
                          <a:spcPct val="0"/>
                        </a:spcAft>
                        <a:buClrTx/>
                        <a:buSzTx/>
                        <a:buFontTx/>
                        <a:buNone/>
                        <a:tabLst/>
                        <a:defRPr/>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月に策定した</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経営計画</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に基づき、収支改善の取組みを進めた結果、がん予防検診事業会計の正味財産増減額は、令和元年度は</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百万円となった</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8600" marR="0" lvl="0" indent="-2286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年度は新型コロナウイルスによる検診中止等を受け△</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kumimoji="1" lang="zh-TW"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年度は大規模検診を受託できなかったことに加え、新型コロナウイルスによる受診控えの影響で△</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百万円となった</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8600" marR="0" lvl="0" indent="-22860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期中期経営計画の達成状況を踏まえ、令和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を策定。収支計画において、令和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年度にがん予防検診事業の収支均衡を達成予定</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年度より、循環器病予防部門の事業</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府委託事業</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大阪健康安全基盤研究所に移転予定</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marR="0" lvl="0" indent="-212725"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○循環器病予防部門の事業移転後も法人経営の安定化を図るため、引き続きがん予防検診事業の収支均衡に向けた取組みが必要</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ja-JP" sz="1000" b="0" i="0" u="none" strike="noStrike" cap="none" normalizeH="0" baseline="0" dirty="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期中期経営計画期間中の令和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年度末に、がん予防検診事業の安定的な収支バランスの均衡を図り、法人経営の自立化を進める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951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2646694209"/>
                  </a:ext>
                </a:extLst>
              </a:tr>
              <a:tr h="300564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年度における検診料金の改定を通じた財務基盤の強化を図る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・受診者数の確保に向け、受診者ニーズに対</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応した</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検診サービスの実施、過去の受診者</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への受診勧奨及び受診団体への営業活動の強化を行う</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47103156"/>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1366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60</a:t>
            </a:r>
            <a:endParaRPr lang="ja-JP" altLang="en-US" dirty="0">
              <a:solidFill>
                <a:schemeClr val="tx1"/>
              </a:solidFill>
            </a:endParaRPr>
          </a:p>
        </p:txBody>
      </p:sp>
    </p:spTree>
    <p:extLst>
      <p:ext uri="{BB962C8B-B14F-4D97-AF65-F5344CB8AC3E}">
        <p14:creationId xmlns:p14="http://schemas.microsoft.com/office/powerpoint/2010/main" val="1505500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700275895"/>
              </p:ext>
            </p:extLst>
          </p:nvPr>
        </p:nvGraphicFramePr>
        <p:xfrm>
          <a:off x="179512" y="519865"/>
          <a:ext cx="8851857" cy="5708966"/>
        </p:xfrm>
        <a:graphic>
          <a:graphicData uri="http://schemas.openxmlformats.org/drawingml/2006/table">
            <a:tbl>
              <a:tblPr/>
              <a:tblGrid>
                <a:gridCol w="1431183">
                  <a:extLst>
                    <a:ext uri="{9D8B030D-6E8A-4147-A177-3AD203B41FA5}">
                      <a16:colId xmlns:a16="http://schemas.microsoft.com/office/drawing/2014/main" val="20000"/>
                    </a:ext>
                  </a:extLst>
                </a:gridCol>
                <a:gridCol w="2500302">
                  <a:extLst>
                    <a:ext uri="{9D8B030D-6E8A-4147-A177-3AD203B41FA5}">
                      <a16:colId xmlns:a16="http://schemas.microsoft.com/office/drawing/2014/main" val="20001"/>
                    </a:ext>
                  </a:extLst>
                </a:gridCol>
                <a:gridCol w="2427577">
                  <a:extLst>
                    <a:ext uri="{9D8B030D-6E8A-4147-A177-3AD203B41FA5}">
                      <a16:colId xmlns:a16="http://schemas.microsoft.com/office/drawing/2014/main" val="20002"/>
                    </a:ext>
                  </a:extLst>
                </a:gridCol>
                <a:gridCol w="2492795">
                  <a:extLst>
                    <a:ext uri="{9D8B030D-6E8A-4147-A177-3AD203B41FA5}">
                      <a16:colId xmlns:a16="http://schemas.microsoft.com/office/drawing/2014/main" val="20003"/>
                    </a:ext>
                  </a:extLst>
                </a:gridCol>
              </a:tblGrid>
              <a:tr h="2225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r>
                        <a:rPr kumimoji="1" lang="en-US" alt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2686569">
                <a:tc row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大阪府道路公社</a:t>
                      </a: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・引き続き、利用促進、経費節減による収支改善に取り組むなど、建設費の計画的な償還に努める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・利用者の視点に立った近畿圏高速道路の料金体系一元化の実現に向け、検討が進められる新御堂筋の機能強化の内容も踏まえ、箕面有料道路の高速道路会社への早期移管をめざす</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・また、路線移管後の公社のあり方について、　検討を進める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○収支改善の取組み</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を推進</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鳥飼仁和寺大橋</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の料金徴収期間</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延長</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月→令和</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「大阪府道路公社 中期経営計画</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」に基づき、引き続き経営改善</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コスト縮減・人員削減</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に取り組んでいる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3200" marR="0" lvl="0" indent="-203200" algn="just" defTabSz="914400" rtl="0" eaLnBrk="1" fontAlgn="base" latinLnBrk="0" hangingPunct="1">
                        <a:lnSpc>
                          <a:spcPts val="1200"/>
                        </a:lnSpc>
                        <a:spcBef>
                          <a:spcPct val="0"/>
                        </a:spcBef>
                        <a:spcAft>
                          <a:spcPct val="0"/>
                        </a:spcAft>
                        <a:buClrTx/>
                        <a:buSzTx/>
                        <a:buFontTx/>
                        <a:buNone/>
                        <a:tabLst>
                          <a:tab pos="234950" algn="l"/>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○近畿圏高速道路の料金体系一元化</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3200" marR="0" lvl="0" indent="-203200" algn="just" defTabSz="914400" rtl="0" eaLnBrk="1" fontAlgn="base" latinLnBrk="0" hangingPunct="1">
                        <a:lnSpc>
                          <a:spcPts val="1200"/>
                        </a:lnSpc>
                        <a:spcBef>
                          <a:spcPct val="0"/>
                        </a:spcBef>
                        <a:spcAft>
                          <a:spcPct val="0"/>
                        </a:spcAft>
                        <a:buClrTx/>
                        <a:buSzTx/>
                        <a:buFontTx/>
                        <a:buNone/>
                        <a:tabLst>
                          <a:tab pos="234950" algn="l"/>
                        </a:tabLst>
                        <a:defRPr/>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及び路線移管の状況</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・堺泉北、南阪奈は平成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第二阪奈は平成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西日本へ移管</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・当該路線の料金体系一元化は移管時に</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6510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・箕面有料道路の路線移管については、接続する新名神との連続利用が想定ほど伸びず、</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西日本が一体的に管理し、シームレスな料金体系とすることの必要性やメリットが十分とは言えないことから、国との合意に至っていない</a:t>
                      </a:r>
                    </a:p>
                    <a:p>
                      <a:pPr marL="171450" marR="0" lvl="0" indent="-12700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・一方、箕面有料道路と接続する新御堂筋は、慢性的な渋滞の発生に加え、高速道路をつなぐ南北軸の強化等の観点から、抜本的機能強化が必要であると、府と国での協議の中で共通認識を得ている</a:t>
                      </a:r>
                    </a:p>
                    <a:p>
                      <a:pPr marL="184150" marR="0" lvl="0" indent="-1587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新名神高速道路の連続利用の促進に向け、新名神高速道路の全線開通による新たな利用者の獲得、箕面</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有料道路</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自体の利用促進につながる取組</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み</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、新御堂筋の機能強化により新名神高速道路から大阪都心部への円滑な交通流を確保する</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ために関係者との検討</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を</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進めている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kumimoji="1" lang="ja-JP" altLang="en-US"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建設費の計画的な償還</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○路線移管の推進</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・引き続き、利用促進、経費節減による収支改善に取り組むなど、建設費の計画的な償還に努める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・利用者の視点に立った近畿圏高速道路の料金体系一元化の実現に向け、検討が進められる新御堂筋の機能強化の内容も踏まえ、箕面有料道路の高速道路会社への早期移管をめざす</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・また、路線移管後の公社のあり方について、　検討を進める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502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371793823"/>
                  </a:ext>
                </a:extLst>
              </a:tr>
              <a:tr h="203200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44000" marR="0" lvl="0" indent="-72000" algn="just" defTabSz="914400" rtl="0" eaLnBrk="1" fontAlgn="base" latinLnBrk="0" hangingPunct="1">
                        <a:lnSpc>
                          <a:spcPts val="15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・箕面有料道路と新名神高速道路との連続利用の促進に向け、新御堂筋の機能強化の検討を行うとともに、路線移管にかかる課題抽出・整理を</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西日本と行うなど、国との合意形成に向けた検討を進める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94435043"/>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61</a:t>
            </a:r>
            <a:endParaRPr lang="ja-JP" altLang="en-US" dirty="0">
              <a:solidFill>
                <a:schemeClr val="tx1"/>
              </a:solidFill>
            </a:endParaRPr>
          </a:p>
        </p:txBody>
      </p:sp>
    </p:spTree>
    <p:extLst>
      <p:ext uri="{BB962C8B-B14F-4D97-AF65-F5344CB8AC3E}">
        <p14:creationId xmlns:p14="http://schemas.microsoft.com/office/powerpoint/2010/main" val="3971948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198191" y="593685"/>
          <a:ext cx="8794800" cy="5670630"/>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435045">
                  <a:extLst>
                    <a:ext uri="{9D8B030D-6E8A-4147-A177-3AD203B41FA5}">
                      <a16:colId xmlns:a16="http://schemas.microsoft.com/office/drawing/2014/main" val="20002"/>
                    </a:ext>
                  </a:extLst>
                </a:gridCol>
                <a:gridCol w="2428555">
                  <a:extLst>
                    <a:ext uri="{9D8B030D-6E8A-4147-A177-3AD203B41FA5}">
                      <a16:colId xmlns:a16="http://schemas.microsoft.com/office/drawing/2014/main" val="20003"/>
                    </a:ext>
                  </a:extLst>
                </a:gridCol>
              </a:tblGrid>
              <a:tr h="252545">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84560">
                <a:tc rowSpan="3">
                  <a:txBody>
                    <a:bodyPr/>
                    <a:lstStyle/>
                    <a:p>
                      <a:pPr algn="just">
                        <a:spcAft>
                          <a:spcPts val="0"/>
                        </a:spcAft>
                      </a:pP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堺泉北埠頭（株）</a:t>
                      </a: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めざす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、法人として</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収益性の向上、安定的な経営の維持や事業展開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行う</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33985" indent="-133985"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年度に府市統合本部会議</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戦略本部会議で基本的方向性を決定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府市港湾事業の統合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34950" indent="-2349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と神戸港埠頭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の経営</a:t>
                      </a:r>
                      <a:r>
                        <a:rPr lang="ja-JP" altLang="en-US"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統合後</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泉北埠頭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との経営統合をめ</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ざ</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す</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34950" indent="-228600" algn="just">
                        <a:lnSpc>
                          <a:spcPts val="15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在来埠頭を含め府直営部分について、可能なところから管理運営を委ねることで、港湾運営会社指定に向け、運営</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ノウ</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ウ</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の蓄積を図る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396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月、大阪港埠頭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と神戸港埠頭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の経営統合により、阪神国際港湾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月、府から港湾運営会社の指定を受け、</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月より助松地区及び汐見地区のｺﾝﾃﾅ、ﾌｪﾘｰ、</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RORO</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埠頭において港湾運営を開始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月より、府から一部の府営上屋について事業移管を受け、既存の自社上屋と併せ上屋の一元管理を実施　</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月、港湾管理の一元化に向け、府市の港湾局の事務組織を統合した大阪港湾局が業務を開始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endPar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安定的な利益の確保</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○老朽化した施設等の計画的な更新・修繕</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めざす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、法人として</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収益性の向上、安定的な経営の維持や事業展開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行う</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3984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217984068"/>
                  </a:ext>
                </a:extLst>
              </a:tr>
              <a:tr h="309368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・港湾情報の共同発信、フェリー振興等、府市港湾における事業連携の取組みを推進する</a:t>
                      </a: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2946643"/>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62</a:t>
            </a:r>
            <a:endParaRPr lang="ja-JP" altLang="en-US" dirty="0">
              <a:solidFill>
                <a:schemeClr val="tx1"/>
              </a:solidFill>
            </a:endParaRPr>
          </a:p>
        </p:txBody>
      </p:sp>
    </p:spTree>
    <p:extLst>
      <p:ext uri="{BB962C8B-B14F-4D97-AF65-F5344CB8AC3E}">
        <p14:creationId xmlns:p14="http://schemas.microsoft.com/office/powerpoint/2010/main" val="29100295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a:spLocks noChangeArrowheads="1"/>
          </p:cNvSpPr>
          <p:nvPr/>
        </p:nvSpPr>
        <p:spPr bwMode="auto">
          <a:xfrm>
            <a:off x="179512" y="921206"/>
            <a:ext cx="30396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　続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146668339"/>
              </p:ext>
            </p:extLst>
          </p:nvPr>
        </p:nvGraphicFramePr>
        <p:xfrm>
          <a:off x="386535" y="1359488"/>
          <a:ext cx="8045993" cy="4896359"/>
        </p:xfrm>
        <a:graphic>
          <a:graphicData uri="http://schemas.openxmlformats.org/drawingml/2006/table">
            <a:tbl>
              <a:tblPr firstRow="1" firstCol="1" bandRow="1">
                <a:tableStyleId>{BC89EF96-8CEA-46FF-86C4-4CE0E7609802}</a:tableStyleId>
              </a:tblPr>
              <a:tblGrid>
                <a:gridCol w="2430270">
                  <a:extLst>
                    <a:ext uri="{9D8B030D-6E8A-4147-A177-3AD203B41FA5}">
                      <a16:colId xmlns:a16="http://schemas.microsoft.com/office/drawing/2014/main" val="20000"/>
                    </a:ext>
                  </a:extLst>
                </a:gridCol>
                <a:gridCol w="675075">
                  <a:extLst>
                    <a:ext uri="{9D8B030D-6E8A-4147-A177-3AD203B41FA5}">
                      <a16:colId xmlns:a16="http://schemas.microsoft.com/office/drawing/2014/main" val="20003"/>
                    </a:ext>
                  </a:extLst>
                </a:gridCol>
                <a:gridCol w="4940648">
                  <a:extLst>
                    <a:ext uri="{9D8B030D-6E8A-4147-A177-3AD203B41FA5}">
                      <a16:colId xmlns:a16="http://schemas.microsoft.com/office/drawing/2014/main" val="2507512088"/>
                    </a:ext>
                  </a:extLst>
                </a:gridCol>
              </a:tblGrid>
              <a:tr h="236787">
                <a:tc>
                  <a:txBody>
                    <a:bodyPr/>
                    <a:lstStyle/>
                    <a:p>
                      <a:pPr algn="ctr">
                        <a:spcAft>
                          <a:spcPts val="0"/>
                        </a:spcAft>
                      </a:pPr>
                      <a:r>
                        <a:rPr lang="ja-JP" sz="1000" kern="10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10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rPr>
                        <a:t>今後</a:t>
                      </a:r>
                      <a:r>
                        <a:rPr lang="ja-JP" altLang="ja-JP" sz="1000" kern="10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8324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（公財）大阪国際平和センター</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ctr"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・ピースおおさかの運営を通じ、大阪空襲犠牲者を追悼し、戦争の悲惨さ・平和の尊さを次の世代に伝える</a:t>
                      </a:r>
                      <a:endParaRPr kumimoji="1" lang="en-US" altLang="ja-JP"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3295">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a:t>
                      </a:r>
                      <a:r>
                        <a:rPr kumimoji="1" lang="ja-JP"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a:t>
                      </a: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府国際交流財団</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メイリオ" panose="020B0604030504040204" pitchFamily="50" charset="-128"/>
                          <a:ea typeface="メイリオ" panose="020B0604030504040204" pitchFamily="50" charset="-128"/>
                        </a:rPr>
                        <a:t>・</a:t>
                      </a:r>
                      <a:r>
                        <a:rPr lang="ja-JP" altLang="ja-JP"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多文化共生の拠点機関として、府内市町村や国際交流協会等と</a:t>
                      </a:r>
                      <a:r>
                        <a:rPr lang="ja-JP" altLang="en-US"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引き続き</a:t>
                      </a:r>
                      <a:r>
                        <a:rPr lang="ja-JP" altLang="ja-JP"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連携し、在</a:t>
                      </a:r>
                      <a:r>
                        <a:rPr lang="ja-JP" altLang="en-US"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endParaRPr lang="en-US" altLang="ja-JP"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en-US"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住外国人の相談対応や災害時の多言語支援等に取り組む</a:t>
                      </a:r>
                      <a:endParaRPr kumimoji="1" lang="ja-JP" altLang="en-US" sz="1000"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654217"/>
                  </a:ext>
                </a:extLst>
              </a:tr>
              <a:tr h="3232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（公財）大阪産業局</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strike="noStrike" dirty="0">
                          <a:solidFill>
                            <a:schemeClr val="tx1"/>
                          </a:solidFill>
                          <a:latin typeface="メイリオ" panose="020B0604030504040204" pitchFamily="50" charset="-128"/>
                          <a:ea typeface="メイリオ" panose="020B0604030504040204" pitchFamily="50" charset="-128"/>
                        </a:rPr>
                        <a:t>・大阪府［政策立案機能］と</a:t>
                      </a:r>
                      <a:r>
                        <a:rPr kumimoji="1" lang="en-US" altLang="ja-JP" sz="1000" strike="noStrike" dirty="0">
                          <a:solidFill>
                            <a:schemeClr val="tx1"/>
                          </a:solidFill>
                          <a:latin typeface="メイリオ" panose="020B0604030504040204" pitchFamily="50" charset="-128"/>
                          <a:ea typeface="メイリオ" panose="020B0604030504040204" pitchFamily="50" charset="-128"/>
                        </a:rPr>
                        <a:t>(</a:t>
                      </a:r>
                      <a:r>
                        <a:rPr kumimoji="1" lang="ja-JP" altLang="en-US" sz="1000" strike="noStrike" dirty="0">
                          <a:solidFill>
                            <a:schemeClr val="tx1"/>
                          </a:solidFill>
                          <a:latin typeface="メイリオ" panose="020B0604030504040204" pitchFamily="50" charset="-128"/>
                          <a:ea typeface="メイリオ" panose="020B0604030504040204" pitchFamily="50" charset="-128"/>
                        </a:rPr>
                        <a:t>公財</a:t>
                      </a:r>
                      <a:r>
                        <a:rPr kumimoji="1" lang="en-US" altLang="ja-JP" sz="1000" strike="noStrike" dirty="0">
                          <a:solidFill>
                            <a:schemeClr val="tx1"/>
                          </a:solidFill>
                          <a:latin typeface="メイリオ" panose="020B0604030504040204" pitchFamily="50" charset="-128"/>
                          <a:ea typeface="メイリオ" panose="020B0604030504040204" pitchFamily="50" charset="-128"/>
                        </a:rPr>
                        <a:t>)</a:t>
                      </a:r>
                      <a:r>
                        <a:rPr kumimoji="1" lang="ja-JP" altLang="en-US" sz="1000" strike="noStrike" dirty="0">
                          <a:solidFill>
                            <a:schemeClr val="tx1"/>
                          </a:solidFill>
                          <a:latin typeface="メイリオ" panose="020B0604030504040204" pitchFamily="50" charset="-128"/>
                          <a:ea typeface="メイリオ" panose="020B0604030504040204" pitchFamily="50" charset="-128"/>
                        </a:rPr>
                        <a:t>大阪産業局［事業実施］の役割分担のもと、</a:t>
                      </a:r>
                      <a:r>
                        <a:rPr kumimoji="1" lang="ja-JP" altLang="en-US" sz="1000" dirty="0">
                          <a:solidFill>
                            <a:schemeClr val="tx1"/>
                          </a:solidFill>
                          <a:latin typeface="メイリオ" panose="020B0604030504040204" pitchFamily="50" charset="-128"/>
                          <a:ea typeface="メイリオ" panose="020B0604030504040204" pitchFamily="50" charset="-128"/>
                        </a:rPr>
                        <a:t>オー</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ル大阪の中小企業支援体制構築における中核的役割を担う</a:t>
                      </a:r>
                      <a:endParaRPr kumimoji="1" lang="en-US" altLang="ja-JP" sz="1000"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9400307"/>
                  </a:ext>
                </a:extLst>
              </a:tr>
              <a:tr h="30071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（公財）千里ライフサイエンス振興財団</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・ライフサイエンス分野の専門的役割を担う法人として事業を継続する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25098"/>
                  </a:ext>
                </a:extLst>
              </a:tr>
              <a:tr h="3232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（公財）西成労働福祉センター</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メイリオ" panose="020B0604030504040204" pitchFamily="50" charset="-128"/>
                          <a:ea typeface="メイリオ" panose="020B0604030504040204" pitchFamily="50" charset="-128"/>
                        </a:rPr>
                        <a:t>・効率的・効果的な事業実施により、あい</a:t>
                      </a:r>
                      <a:r>
                        <a:rPr kumimoji="1" lang="ja-JP" altLang="en-US" sz="1000" dirty="0" err="1">
                          <a:solidFill>
                            <a:schemeClr val="tx1"/>
                          </a:solidFill>
                          <a:latin typeface="メイリオ" panose="020B0604030504040204" pitchFamily="50" charset="-128"/>
                          <a:ea typeface="メイリオ" panose="020B0604030504040204" pitchFamily="50" charset="-128"/>
                        </a:rPr>
                        <a:t>りん</a:t>
                      </a:r>
                      <a:r>
                        <a:rPr kumimoji="1" lang="ja-JP" altLang="en-US" sz="1000" dirty="0">
                          <a:solidFill>
                            <a:schemeClr val="tx1"/>
                          </a:solidFill>
                          <a:latin typeface="メイリオ" panose="020B0604030504040204" pitchFamily="50" charset="-128"/>
                          <a:ea typeface="メイリオ" panose="020B0604030504040204" pitchFamily="50" charset="-128"/>
                        </a:rPr>
                        <a:t>地域の労働者の就労安定と労働者福祉</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の増進を図る</a:t>
                      </a:r>
                      <a:endParaRPr kumimoji="1" lang="en-US" altLang="ja-JP" sz="1000"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3800483"/>
                  </a:ext>
                </a:extLst>
              </a:tr>
              <a:tr h="3232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大阪信用保証協会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strike="noStrike" dirty="0">
                          <a:solidFill>
                            <a:schemeClr val="tx1"/>
                          </a:solidFill>
                          <a:latin typeface="メイリオ" panose="020B0604030504040204" pitchFamily="50" charset="-128"/>
                          <a:ea typeface="メイリオ" panose="020B0604030504040204" pitchFamily="50" charset="-128"/>
                        </a:rPr>
                        <a:t>・信用保証による金融支援、経営支援業務を通じて、中小企業者の経営の安定・成長</a:t>
                      </a:r>
                      <a:endParaRPr kumimoji="1" lang="en-US" altLang="ja-JP" sz="1000" strike="noStrike" dirty="0">
                        <a:solidFill>
                          <a:schemeClr val="tx1"/>
                        </a:solidFill>
                        <a:latin typeface="メイリオ" panose="020B0604030504040204" pitchFamily="50" charset="-128"/>
                        <a:ea typeface="メイリオ" panose="020B0604030504040204" pitchFamily="50" charset="-128"/>
                      </a:endParaRPr>
                    </a:p>
                    <a:p>
                      <a:r>
                        <a:rPr kumimoji="1" lang="ja-JP" altLang="en-US" sz="1000" strike="noStrike" dirty="0">
                          <a:solidFill>
                            <a:schemeClr val="tx1"/>
                          </a:solidFill>
                          <a:latin typeface="メイリオ" panose="020B0604030504040204" pitchFamily="50" charset="-128"/>
                          <a:ea typeface="メイリオ" panose="020B0604030504040204" pitchFamily="50" charset="-128"/>
                        </a:rPr>
                        <a:t>　を支援していく</a:t>
                      </a:r>
                      <a:endParaRPr kumimoji="1" lang="en-US" altLang="ja-JP" sz="1000" strike="noStrike"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4149102"/>
                  </a:ext>
                </a:extLst>
              </a:tr>
              <a:tr h="30071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（一財）大阪府みどり公社</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・農地中間管理機構として、法令に基づく事業を実施する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697891"/>
                  </a:ext>
                </a:extLst>
              </a:tr>
              <a:tr h="3232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（公財）大阪府漁業振興基金</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・大阪府栽培漁業基本計画に基づき、効率的な栽培漁業の展開を図るとともに、安定</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的な法人運営に努める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3861076"/>
                  </a:ext>
                </a:extLst>
              </a:tr>
              <a:tr h="3232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（公財）大阪府都市整備推進センター</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メイリオ" panose="020B0604030504040204" pitchFamily="50" charset="-128"/>
                          <a:ea typeface="メイリオ" panose="020B0604030504040204" pitchFamily="50" charset="-128"/>
                        </a:rPr>
                        <a:t>・府や市町村との連携により様々な都市的課題の解決に貢献する「まちづくりの総合</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コーディネート財団」として事業を継続する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1655983"/>
                  </a:ext>
                </a:extLst>
              </a:tr>
              <a:tr h="3232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大阪モノレール</a:t>
                      </a:r>
                      <a:r>
                        <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株</a:t>
                      </a:r>
                      <a:r>
                        <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メイリオ" panose="020B0604030504040204" pitchFamily="50" charset="-128"/>
                          <a:ea typeface="メイリオ" panose="020B0604030504040204" pitchFamily="50" charset="-128"/>
                        </a:rPr>
                        <a:t>・「安全・安定輸送の確保」を第一に、安定した需要確保、経営基盤の強化に努める</a:t>
                      </a:r>
                    </a:p>
                    <a:p>
                      <a:r>
                        <a:rPr kumimoji="1" lang="ja-JP" altLang="en-US" sz="1000" dirty="0">
                          <a:solidFill>
                            <a:schemeClr val="tx1"/>
                          </a:solidFill>
                          <a:latin typeface="メイリオ" panose="020B0604030504040204" pitchFamily="50" charset="-128"/>
                          <a:ea typeface="メイリオ" panose="020B0604030504040204" pitchFamily="50" charset="-128"/>
                        </a:rPr>
                        <a:t>・令和</a:t>
                      </a:r>
                      <a:r>
                        <a:rPr kumimoji="1" lang="en-US" altLang="ja-JP" sz="1000" dirty="0">
                          <a:solidFill>
                            <a:schemeClr val="tx1"/>
                          </a:solidFill>
                          <a:latin typeface="メイリオ" panose="020B0604030504040204" pitchFamily="50" charset="-128"/>
                          <a:ea typeface="メイリオ" panose="020B0604030504040204" pitchFamily="50" charset="-128"/>
                        </a:rPr>
                        <a:t>11</a:t>
                      </a:r>
                      <a:r>
                        <a:rPr kumimoji="1" lang="ja-JP" altLang="en-US" sz="1000" dirty="0">
                          <a:solidFill>
                            <a:schemeClr val="tx1"/>
                          </a:solidFill>
                          <a:latin typeface="メイリオ" panose="020B0604030504040204" pitchFamily="50" charset="-128"/>
                          <a:ea typeface="メイリオ" panose="020B0604030504040204" pitchFamily="50" charset="-128"/>
                        </a:rPr>
                        <a:t>年の延伸区間開業に向け、府と緊密に連携して事業を進める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7326219"/>
                  </a:ext>
                </a:extLst>
              </a:tr>
              <a:tr h="48494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大阪府土地開発公社</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メイリオ" panose="020B0604030504040204" pitchFamily="50" charset="-128"/>
                          <a:ea typeface="メイリオ" panose="020B0604030504040204" pitchFamily="50" charset="-128"/>
                        </a:rPr>
                        <a:t>・府の用地取得規模が一定程度縮小する</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公社を活用せず府の用地取得体制のみで実</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メイリオ" panose="020B0604030504040204" pitchFamily="50" charset="-128"/>
                          <a:ea typeface="メイリオ" panose="020B0604030504040204" pitchFamily="50" charset="-128"/>
                        </a:rPr>
                        <a:t>　施できる規模</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までは、公社を活用した用地取得体制を維持する</a:t>
                      </a:r>
                    </a:p>
                    <a:p>
                      <a:r>
                        <a:rPr kumimoji="1" lang="ja-JP" altLang="en-US" sz="1000" dirty="0">
                          <a:solidFill>
                            <a:schemeClr val="tx1"/>
                          </a:solidFill>
                          <a:latin typeface="メイリオ" panose="020B0604030504040204" pitchFamily="50" charset="-128"/>
                          <a:ea typeface="メイリオ" panose="020B0604030504040204" pitchFamily="50" charset="-128"/>
                        </a:rPr>
                        <a:t>・新規取得した用地の計画的な処分に努める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5859685"/>
                  </a:ext>
                </a:extLst>
              </a:tr>
              <a:tr h="33051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大阪府住宅供給公社</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メイリオ" panose="020B0604030504040204" pitchFamily="50" charset="-128"/>
                          <a:ea typeface="メイリオ" panose="020B0604030504040204" pitchFamily="50" charset="-128"/>
                        </a:rPr>
                        <a:t>・賃貸住宅事業の収益向上をめざすとともに、公社債の発行など安定的かつ低利な資　</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金調達による収支改善に努め、引き続き借入金残高の縮減を進める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4103318"/>
                  </a:ext>
                </a:extLst>
              </a:tr>
              <a:tr h="300719">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（公財）大阪府文化財センター</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メイリオ" panose="020B0604030504040204" pitchFamily="50" charset="-128"/>
                          <a:ea typeface="メイリオ" panose="020B0604030504040204" pitchFamily="50" charset="-128"/>
                        </a:rPr>
                        <a:t>・府が実施する文化財調査事業の補完及び文化財の普及啓発を行う</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663160"/>
                  </a:ext>
                </a:extLst>
              </a:tr>
              <a:tr h="323295">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（公財）大阪府育英会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latin typeface="メイリオ" panose="020B0604030504040204" pitchFamily="50" charset="-128"/>
                          <a:ea typeface="メイリオ" panose="020B0604030504040204" pitchFamily="50" charset="-128"/>
                        </a:rPr>
                        <a:t>・経済的に困難な状況にある高校生等が修学を断念することがないよう教育の機会均　</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等を保障する役割を果たす</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1177908"/>
                  </a:ext>
                </a:extLst>
              </a:tr>
            </a:tbl>
          </a:graphicData>
        </a:graphic>
      </p:graphicFrame>
      <p:sp>
        <p:nvSpPr>
          <p:cNvPr id="12" name="正方形/長方形 11"/>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63</a:t>
            </a:r>
            <a:endParaRPr lang="ja-JP" altLang="en-US" dirty="0">
              <a:solidFill>
                <a:schemeClr val="tx1"/>
              </a:solidFill>
            </a:endParaRPr>
          </a:p>
        </p:txBody>
      </p:sp>
    </p:spTree>
    <p:extLst>
      <p:ext uri="{BB962C8B-B14F-4D97-AF65-F5344CB8AC3E}">
        <p14:creationId xmlns:p14="http://schemas.microsoft.com/office/powerpoint/2010/main" val="1463054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1266832767"/>
              </p:ext>
            </p:extLst>
          </p:nvPr>
        </p:nvGraphicFramePr>
        <p:xfrm>
          <a:off x="347119" y="857328"/>
          <a:ext cx="8410345" cy="4472413"/>
        </p:xfrm>
        <a:graphic>
          <a:graphicData uri="http://schemas.openxmlformats.org/drawingml/2006/table">
            <a:tbl>
              <a:tblPr firstRow="1" firstCol="1" bandRow="1">
                <a:tableStyleId>{BC89EF96-8CEA-46FF-86C4-4CE0E7609802}</a:tableStyleId>
              </a:tblPr>
              <a:tblGrid>
                <a:gridCol w="1830232">
                  <a:extLst>
                    <a:ext uri="{9D8B030D-6E8A-4147-A177-3AD203B41FA5}">
                      <a16:colId xmlns:a16="http://schemas.microsoft.com/office/drawing/2014/main" val="20000"/>
                    </a:ext>
                  </a:extLst>
                </a:gridCol>
                <a:gridCol w="1743074">
                  <a:extLst>
                    <a:ext uri="{9D8B030D-6E8A-4147-A177-3AD203B41FA5}">
                      <a16:colId xmlns:a16="http://schemas.microsoft.com/office/drawing/2014/main" val="20001"/>
                    </a:ext>
                  </a:extLst>
                </a:gridCol>
                <a:gridCol w="2353153">
                  <a:extLst>
                    <a:ext uri="{9D8B030D-6E8A-4147-A177-3AD203B41FA5}">
                      <a16:colId xmlns:a16="http://schemas.microsoft.com/office/drawing/2014/main" val="20005"/>
                    </a:ext>
                  </a:extLst>
                </a:gridCol>
                <a:gridCol w="2483886">
                  <a:extLst>
                    <a:ext uri="{9D8B030D-6E8A-4147-A177-3AD203B41FA5}">
                      <a16:colId xmlns:a16="http://schemas.microsoft.com/office/drawing/2014/main" val="3039365058"/>
                    </a:ext>
                  </a:extLst>
                </a:gridCol>
              </a:tblGrid>
              <a:tr h="453553">
                <a:tc>
                  <a:txBody>
                    <a:bodyPr/>
                    <a:lstStyle/>
                    <a:p>
                      <a:pPr algn="ctr">
                        <a:spcAft>
                          <a:spcPts val="0"/>
                        </a:spcAft>
                      </a:pPr>
                      <a:r>
                        <a:rPr lang="ja-JP" sz="12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39689" marR="396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kumimoji="1" lang="ja-JP" altLang="en-US" sz="1200" b="1" kern="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今後の方向性</a:t>
                      </a:r>
                      <a:endParaRPr kumimoji="1" lang="en-US" altLang="ja-JP" sz="1200" b="1" kern="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9689" marR="396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p>
                  </a:txBody>
                  <a:tcPr marL="39689" marR="396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marL="39689" marR="396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596404">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地独</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大阪府立病院機構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府立病院機構、</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市民病院機構の法人統合</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95250" algn="just" defTabSz="914400" rtl="0" eaLnBrk="1" fontAlgn="base" latinLnBrk="0" hangingPunct="1">
                        <a:lnSpc>
                          <a:spcPts val="14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市及び府・市法人と連携を図り、法人統合に向けて引き続き検討を行った。</a:t>
                      </a:r>
                      <a:endPar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9163" marR="3916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95250" algn="just" defTabSz="914400" rtl="0" eaLnBrk="1" fontAlgn="base" latinLnBrk="0" hangingPunct="1">
                        <a:lnSpc>
                          <a:spcPts val="14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引き続き、市及び府・市法人と連携を図り、法人統合に向けて検討を進める。</a:t>
                      </a:r>
                      <a:endPar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9163" marR="3916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422456">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文化施設（対象施設）</a:t>
                      </a:r>
                    </a:p>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府：弥生文化博物館、</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kumimoji="1" lang="ja-JP" altLang="en-US" sz="1050" b="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飛鳥博物館、</a:t>
                      </a:r>
                    </a:p>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日本民家集落博物館</a:t>
                      </a:r>
                    </a:p>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市：大阪歴史博物館、</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東洋陶磁美術館、</a:t>
                      </a:r>
                    </a:p>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自然史博物館、</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美術館、科学館、</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大阪中之島美術館</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市が設立した地方独立行政法人に府施設を合流し、府市の文化施設（博物館等）を一体運営</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府の博物館</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施設について、</a:t>
                      </a:r>
                      <a:r>
                        <a:rPr lang="ja-JP" altLang="en-US"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大阪市等との協議の結果、</a:t>
                      </a:r>
                      <a:r>
                        <a:rPr lang="en-US" altLang="ja-JP"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50" strike="noStrike"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地独</a:t>
                      </a:r>
                      <a:r>
                        <a:rPr lang="en-US" altLang="ja-JP" sz="1050" strike="noStrike"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大阪市博物館機構への合流に替え、広報や調査研究・展示など事業面での連携を進めることとした。</a:t>
                      </a:r>
                      <a:endParaRPr lang="en-US" altLang="ja-JP"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10003"/>
                  </a:ext>
                </a:extLst>
              </a:tr>
            </a:tbl>
          </a:graphicData>
        </a:graphic>
      </p:graphicFrame>
      <p:sp>
        <p:nvSpPr>
          <p:cNvPr id="12" name="正方形/長方形 4"/>
          <p:cNvSpPr>
            <a:spLocks noChangeArrowheads="1"/>
          </p:cNvSpPr>
          <p:nvPr/>
        </p:nvSpPr>
        <p:spPr bwMode="auto">
          <a:xfrm>
            <a:off x="341530" y="496997"/>
            <a:ext cx="21675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地方独立行政法人</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64</a:t>
            </a:r>
            <a:endParaRPr lang="ja-JP" altLang="en-US" dirty="0">
              <a:solidFill>
                <a:schemeClr val="tx1"/>
              </a:solidFill>
            </a:endParaRPr>
          </a:p>
        </p:txBody>
      </p:sp>
    </p:spTree>
    <p:extLst>
      <p:ext uri="{BB962C8B-B14F-4D97-AF65-F5344CB8AC3E}">
        <p14:creationId xmlns:p14="http://schemas.microsoft.com/office/powerpoint/2010/main" val="3517175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0511" y="12756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0511"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2" name="表 1"/>
          <p:cNvGraphicFramePr>
            <a:graphicFrameLocks noGrp="1"/>
          </p:cNvGraphicFramePr>
          <p:nvPr/>
        </p:nvGraphicFramePr>
        <p:xfrm>
          <a:off x="476762" y="967822"/>
          <a:ext cx="8284023" cy="4216375"/>
        </p:xfrm>
        <a:graphic>
          <a:graphicData uri="http://schemas.openxmlformats.org/drawingml/2006/table">
            <a:tbl>
              <a:tblPr firstRow="1" bandRow="1">
                <a:tableStyleId>{5940675A-B579-460E-94D1-54222C63F5DA}</a:tableStyleId>
              </a:tblPr>
              <a:tblGrid>
                <a:gridCol w="1621732">
                  <a:extLst>
                    <a:ext uri="{9D8B030D-6E8A-4147-A177-3AD203B41FA5}">
                      <a16:colId xmlns:a16="http://schemas.microsoft.com/office/drawing/2014/main" val="20000"/>
                    </a:ext>
                  </a:extLst>
                </a:gridCol>
                <a:gridCol w="1935215">
                  <a:extLst>
                    <a:ext uri="{9D8B030D-6E8A-4147-A177-3AD203B41FA5}">
                      <a16:colId xmlns:a16="http://schemas.microsoft.com/office/drawing/2014/main" val="20001"/>
                    </a:ext>
                  </a:extLst>
                </a:gridCol>
                <a:gridCol w="2295255">
                  <a:extLst>
                    <a:ext uri="{9D8B030D-6E8A-4147-A177-3AD203B41FA5}">
                      <a16:colId xmlns:a16="http://schemas.microsoft.com/office/drawing/2014/main" val="20002"/>
                    </a:ext>
                  </a:extLst>
                </a:gridCol>
                <a:gridCol w="2431821">
                  <a:extLst>
                    <a:ext uri="{9D8B030D-6E8A-4147-A177-3AD203B41FA5}">
                      <a16:colId xmlns:a16="http://schemas.microsoft.com/office/drawing/2014/main" val="20003"/>
                    </a:ext>
                  </a:extLst>
                </a:gridCol>
              </a:tblGrid>
              <a:tr h="41317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42957">
                <a:tc rowSpan="2">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青少年海洋センター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rowSpan="3">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青少年に自然と親しむ健康で文化的なレクリエーション活動の場を提供し、もって青少年の健全な育成を図る。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施設の老朽化や利用形態の変化等に対応するため、</a:t>
                      </a:r>
                      <a:r>
                        <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の導入について検討したが、新型コロナウイルス感染症拡大による影響等を踏まえ、次期指定期間（令和</a:t>
                      </a:r>
                      <a:r>
                        <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年度）からの</a:t>
                      </a:r>
                      <a:r>
                        <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の導入は行わないこととし、施設保全により長寿命化を図ることとした。</a:t>
                      </a:r>
                      <a:endPar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次期指定管理者を公募するとともに、ポストコロナの状況や周辺環境の変化、大阪・関西万博の影響等を見据え、</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の導入も含めた施設活性化方策について検討する。</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6743389"/>
                  </a:ext>
                </a:extLst>
              </a:tr>
              <a:tr h="124883">
                <a:tc vMerge="1">
                  <a:txBody>
                    <a:bodyPr/>
                    <a:lstStyle/>
                    <a:p>
                      <a:endParaRPr kumimoji="1" lang="ja-JP" altLang="en-US"/>
                    </a:p>
                  </a:txBody>
                  <a:tcPr/>
                </a:tc>
                <a:tc vMerge="1">
                  <a:txBody>
                    <a:bodyPr/>
                    <a:lstStyle/>
                    <a:p>
                      <a:endParaRPr kumimoji="1" lang="ja-JP" alt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現在休館中であるが、早急な開館に向け、施設運営に必要な改修工事を実施している。</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開館後の利用状況や管理運営の状況を踏まえながら、引き続き、施設のあり方について検討する。</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7246476"/>
                  </a:ext>
                </a:extLst>
              </a:tr>
              <a:tr h="685207">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青少年海洋センター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・ファミリー棟</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50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稲スポーツセンター</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障がい者のスポーツ及び文化・レクリエーションの活動を支援し、もって障がい者</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の社会参加の促進に資する。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さらなる広域的拠点性の確保を図る観点から、</a:t>
                      </a:r>
                      <a:r>
                        <a:rPr lang="ja-JP" altLang="en-US" sz="1100" u="none" strike="noStrike"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者交流促進センターとの連携のための体制確保を条件とした上で、両施設の連携方策に係る積極的な提案を求める公募を行い、次期指定管理者を選定した。</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2614840993"/>
                  </a:ext>
                </a:extLst>
              </a:tr>
            </a:tbl>
          </a:graphicData>
        </a:graphic>
      </p:graphicFrame>
      <p:sp>
        <p:nvSpPr>
          <p:cNvPr id="3" name="テキスト ボックス 2"/>
          <p:cNvSpPr txBox="1"/>
          <p:nvPr/>
        </p:nvSpPr>
        <p:spPr>
          <a:xfrm>
            <a:off x="296525" y="575138"/>
            <a:ext cx="7290810" cy="307777"/>
          </a:xfrm>
          <a:prstGeom prst="rect">
            <a:avLst/>
          </a:prstGeom>
          <a:noFill/>
        </p:spPr>
        <p:txBody>
          <a:bodyPr wrap="square" rtlCol="0">
            <a:spAutoFit/>
          </a:bodyPr>
          <a:lstStyle/>
          <a:p>
            <a:r>
              <a:rPr lang="ja-JP" altLang="en-US" sz="1400" dirty="0">
                <a:solidFill>
                  <a:schemeClr val="tx1">
                    <a:lumMod val="95000"/>
                    <a:lumOff val="5000"/>
                  </a:schemeClr>
                </a:solidFill>
                <a:latin typeface="+mj-ea"/>
                <a:ea typeface="+mj-ea"/>
                <a:cs typeface="メイリオ" panose="020B0604030504040204" pitchFamily="50" charset="-128"/>
              </a:rPr>
              <a:t>「令和</a:t>
            </a:r>
            <a:r>
              <a:rPr lang="en-US" altLang="ja-JP" sz="1400" dirty="0">
                <a:solidFill>
                  <a:schemeClr val="tx1">
                    <a:lumMod val="95000"/>
                    <a:lumOff val="5000"/>
                  </a:schemeClr>
                </a:solidFill>
                <a:latin typeface="+mj-ea"/>
                <a:ea typeface="+mj-ea"/>
                <a:cs typeface="メイリオ" panose="020B0604030504040204" pitchFamily="50" charset="-128"/>
              </a:rPr>
              <a:t>4</a:t>
            </a:r>
            <a:r>
              <a:rPr lang="ja-JP" altLang="en-US" sz="1400" dirty="0">
                <a:solidFill>
                  <a:schemeClr val="tx1">
                    <a:lumMod val="95000"/>
                    <a:lumOff val="5000"/>
                  </a:schemeClr>
                </a:solidFill>
                <a:latin typeface="+mj-ea"/>
                <a:ea typeface="+mj-ea"/>
                <a:cs typeface="メイリオ" panose="020B0604030504040204" pitchFamily="50" charset="-128"/>
              </a:rPr>
              <a:t>年度大阪府行政経営の取組み」掲載項目の取組み状況及び令和</a:t>
            </a:r>
            <a:r>
              <a:rPr lang="en-US" altLang="ja-JP" sz="1400" dirty="0">
                <a:solidFill>
                  <a:schemeClr val="tx1">
                    <a:lumMod val="95000"/>
                    <a:lumOff val="5000"/>
                  </a:schemeClr>
                </a:solidFill>
                <a:latin typeface="+mj-ea"/>
                <a:ea typeface="+mj-ea"/>
                <a:cs typeface="メイリオ" panose="020B0604030504040204" pitchFamily="50" charset="-128"/>
              </a:rPr>
              <a:t>5</a:t>
            </a:r>
            <a:r>
              <a:rPr lang="ja-JP" altLang="en-US" sz="1400" dirty="0">
                <a:solidFill>
                  <a:schemeClr val="tx1">
                    <a:lumMod val="95000"/>
                    <a:lumOff val="5000"/>
                  </a:schemeClr>
                </a:solidFill>
                <a:latin typeface="+mj-ea"/>
                <a:ea typeface="+mj-ea"/>
                <a:cs typeface="メイリオ" panose="020B0604030504040204" pitchFamily="50" charset="-128"/>
              </a:rPr>
              <a:t>年度の取組み</a:t>
            </a:r>
          </a:p>
        </p:txBody>
      </p:sp>
      <p:sp>
        <p:nvSpPr>
          <p:cNvPr id="6" name="正方形/長方形 5">
            <a:extLst>
              <a:ext uri="{FF2B5EF4-FFF2-40B4-BE49-F238E27FC236}">
                <a16:creationId xmlns:a16="http://schemas.microsoft.com/office/drawing/2014/main" id="{E412E4DA-537F-46B5-9C3F-E7BCD2A7A5CD}"/>
              </a:ext>
            </a:extLst>
          </p:cNvPr>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65</a:t>
            </a:r>
            <a:endParaRPr lang="ja-JP" altLang="en-US" dirty="0">
              <a:solidFill>
                <a:prstClr val="black"/>
              </a:solidFill>
            </a:endParaRPr>
          </a:p>
        </p:txBody>
      </p:sp>
    </p:spTree>
    <p:extLst>
      <p:ext uri="{BB962C8B-B14F-4D97-AF65-F5344CB8AC3E}">
        <p14:creationId xmlns:p14="http://schemas.microsoft.com/office/powerpoint/2010/main" val="357490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1891" y="148869"/>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2335622536"/>
              </p:ext>
            </p:extLst>
          </p:nvPr>
        </p:nvGraphicFramePr>
        <p:xfrm>
          <a:off x="369022" y="743063"/>
          <a:ext cx="8431716" cy="5248818"/>
        </p:xfrm>
        <a:graphic>
          <a:graphicData uri="http://schemas.openxmlformats.org/drawingml/2006/table">
            <a:tbl>
              <a:tblPr firstRow="1" bandRow="1">
                <a:tableStyleId>{5940675A-B579-460E-94D1-54222C63F5DA}</a:tableStyleId>
              </a:tblPr>
              <a:tblGrid>
                <a:gridCol w="1772708">
                  <a:extLst>
                    <a:ext uri="{9D8B030D-6E8A-4147-A177-3AD203B41FA5}">
                      <a16:colId xmlns:a16="http://schemas.microsoft.com/office/drawing/2014/main" val="722862019"/>
                    </a:ext>
                  </a:extLst>
                </a:gridCol>
                <a:gridCol w="1845205">
                  <a:extLst>
                    <a:ext uri="{9D8B030D-6E8A-4147-A177-3AD203B41FA5}">
                      <a16:colId xmlns:a16="http://schemas.microsoft.com/office/drawing/2014/main" val="2328954444"/>
                    </a:ext>
                  </a:extLst>
                </a:gridCol>
                <a:gridCol w="2340260">
                  <a:extLst>
                    <a:ext uri="{9D8B030D-6E8A-4147-A177-3AD203B41FA5}">
                      <a16:colId xmlns:a16="http://schemas.microsoft.com/office/drawing/2014/main" val="2798291691"/>
                    </a:ext>
                  </a:extLst>
                </a:gridCol>
                <a:gridCol w="2473543">
                  <a:extLst>
                    <a:ext uri="{9D8B030D-6E8A-4147-A177-3AD203B41FA5}">
                      <a16:colId xmlns:a16="http://schemas.microsoft.com/office/drawing/2014/main" val="203187343"/>
                    </a:ext>
                  </a:extLst>
                </a:gridCol>
              </a:tblGrid>
              <a:tr h="39068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1353916">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中河内救命救急センター</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救急患者に対し救命医療を行い、府民の生命及び健康の保持に資する。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運営形態のあり方について検討するため、府・東大阪市・</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地独</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市立東大阪医療センターで構成する検討会議を開催し、これまでの指定管理運営に係る効果や今後の改善策等について、検討を行っている。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これまでの検討の結果を踏まえ、令和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5</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年度中に、施設の効率的な運営のあり方について取りまとめる。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3377012799"/>
                  </a:ext>
                </a:extLst>
              </a:tr>
              <a:tr h="1980220">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労働センター</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労働組合の健全な発展並びに労働者の教養の向上及び福祉の増進に資する集会、催物等の場を提供する。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南館を含む施設全体のあり方について検討した結果、利用者ニーズを踏まえ、令和</a:t>
                      </a:r>
                      <a:r>
                        <a:rPr lang="en-US" altLang="ja-JP"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年度から、本館の展示室を広範な利用が可能な会議室に変更し、集客力の向上や管理運営の効率化を図ることとした。</a:t>
                      </a:r>
                      <a:endParaRPr lang="en-US" altLang="ja-JP"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また、本館の集会室を廃止の上、南館の庁舎部分の一部を令和</a:t>
                      </a:r>
                      <a:r>
                        <a:rPr lang="en-US" altLang="ja-JP"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年度から順次移転し、府の労働施策推進の拠点として機能強化を図ることとした。</a:t>
                      </a:r>
                      <a:endParaRPr lang="en-US" altLang="ja-JP"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1053045079"/>
                  </a:ext>
                </a:extLst>
              </a:tr>
              <a:tr h="762000">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府民の森</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（ちはや園地）</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府民に自然の風景地と親しむ場を提供し、もって府民の健康で文化的な生活の確保に資する。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3</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年度に実施したサウンディング型市場調査の結果を踏まえ、</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施設の活性化や管理運営の効率化を図るため、両施設一体で管理運営することを条件とした公募を行い、次期指定管理者を選定した。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3471639168"/>
                  </a:ext>
                </a:extLst>
              </a:tr>
              <a:tr h="762000">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金剛登山道駐車場</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金剛生駒紀泉国定公園の利用の増進を図る。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2963374690"/>
                  </a:ext>
                </a:extLst>
              </a:tr>
            </a:tbl>
          </a:graphicData>
        </a:graphic>
      </p:graphicFrame>
      <p:sp>
        <p:nvSpPr>
          <p:cNvPr id="5" name="正方形/長方形 4">
            <a:extLst>
              <a:ext uri="{FF2B5EF4-FFF2-40B4-BE49-F238E27FC236}">
                <a16:creationId xmlns:a16="http://schemas.microsoft.com/office/drawing/2014/main" id="{FBC5B6AF-9ED5-4990-9996-E5E5308CA529}"/>
              </a:ext>
            </a:extLst>
          </p:cNvPr>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66</a:t>
            </a:r>
            <a:endParaRPr lang="ja-JP" altLang="en-US" dirty="0">
              <a:solidFill>
                <a:prstClr val="black"/>
              </a:solidFill>
            </a:endParaRPr>
          </a:p>
        </p:txBody>
      </p:sp>
    </p:spTree>
    <p:extLst>
      <p:ext uri="{BB962C8B-B14F-4D97-AF65-F5344CB8AC3E}">
        <p14:creationId xmlns:p14="http://schemas.microsoft.com/office/powerpoint/2010/main" val="387827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83873" y="533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8520" y="164479"/>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）行動指針</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73418" y="728700"/>
            <a:ext cx="8960127" cy="830997"/>
          </a:xfrm>
          <a:prstGeom prst="rect">
            <a:avLst/>
          </a:prstGeom>
          <a:noFill/>
        </p:spPr>
        <p:txBody>
          <a:bodyPr wrap="square">
            <a:spAutoFit/>
          </a:bodyPr>
          <a:lstStyle/>
          <a:p>
            <a:pPr marL="177800" lvl="0" indent="-1778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「自律的で創造性を発揮する行財政運営体制の確立」に向け、行財政改革推進プラン（案）</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に掲げた「組み換え（シフト）」と「強みを束ねる」を改革の視点に、次の行動指針のもと、</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着実に成果を生み出していきます。</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74522" y="2808512"/>
            <a:ext cx="8268212"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選　択　</a:t>
            </a:r>
            <a:r>
              <a:rPr lang="ja-JP" altLang="en-US" sz="14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～多様なプレーヤーを束ね、より良い道筋を見出す</a:t>
            </a:r>
            <a:endParaRPr lang="ja-JP" altLang="en-US" sz="16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575209" y="1760833"/>
            <a:ext cx="8234579"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発　見　</a:t>
            </a:r>
            <a:r>
              <a:rPr lang="ja-JP" altLang="en-US" sz="14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～多様な「知」と交わり、新たな「気づき」を得る</a:t>
            </a:r>
          </a:p>
        </p:txBody>
      </p:sp>
      <p:sp>
        <p:nvSpPr>
          <p:cNvPr id="27" name="正方形/長方形 26"/>
          <p:cNvSpPr/>
          <p:nvPr/>
        </p:nvSpPr>
        <p:spPr>
          <a:xfrm>
            <a:off x="735444" y="3158915"/>
            <a:ext cx="8009850"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様々な社会課題解決に臨む多様なプレーヤーを束ねる「起点」となり、社会全体としてより最適な解決方法を選択する。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55581" y="2140695"/>
            <a:ext cx="8046889"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外部の多様な価値観・アイデア・テクノロジーとの積極的な交流を通じ、課題の発見や解決に向けた新たな「気づき」が生まれやすい環境をつくる。</a:t>
            </a:r>
          </a:p>
        </p:txBody>
      </p:sp>
      <p:sp>
        <p:nvSpPr>
          <p:cNvPr id="29" name="正方形/長方形 28"/>
          <p:cNvSpPr/>
          <p:nvPr/>
        </p:nvSpPr>
        <p:spPr>
          <a:xfrm>
            <a:off x="596121" y="3786877"/>
            <a:ext cx="8251354" cy="302006"/>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実　践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～固定観念に捉われず、新しい取組みに挑戦する</a:t>
            </a:r>
          </a:p>
        </p:txBody>
      </p:sp>
      <p:sp>
        <p:nvSpPr>
          <p:cNvPr id="30" name="正方形/長方形 29"/>
          <p:cNvSpPr/>
          <p:nvPr/>
        </p:nvSpPr>
        <p:spPr>
          <a:xfrm>
            <a:off x="763356" y="4149080"/>
            <a:ext cx="7981938" cy="523220"/>
          </a:xfrm>
          <a:prstGeom prst="rect">
            <a:avLst/>
          </a:prstGeom>
          <a:noFill/>
        </p:spPr>
        <p:txBody>
          <a:bodyPr wrap="square">
            <a:spAutoFit/>
          </a:bodyPr>
          <a:lstStyle/>
          <a:p>
            <a:pPr>
              <a:tabLst>
                <a:tab pos="449263" algn="l"/>
              </a:tabLst>
            </a:pPr>
            <a:r>
              <a:rPr lang="ja-JP" altLang="en-US" sz="1400" spc="-50" dirty="0">
                <a:latin typeface="メイリオ" panose="020B0604030504040204" pitchFamily="50" charset="-128"/>
                <a:ea typeface="メイリオ" panose="020B0604030504040204" pitchFamily="50" charset="-128"/>
                <a:cs typeface="メイリオ" panose="020B0604030504040204" pitchFamily="50" charset="-128"/>
              </a:rPr>
              <a:t>社会のあり方や府民ニーズの変化を見据え、様々な技術を柔軟に取り入れながら、従来の発想や手法に捉われない最適な解決方法を大胆に実践する。</a:t>
            </a:r>
          </a:p>
        </p:txBody>
      </p:sp>
      <p:sp>
        <p:nvSpPr>
          <p:cNvPr id="19" name="ホームベース 18"/>
          <p:cNvSpPr/>
          <p:nvPr/>
        </p:nvSpPr>
        <p:spPr>
          <a:xfrm>
            <a:off x="570638" y="5117523"/>
            <a:ext cx="8411852" cy="1596842"/>
          </a:xfrm>
          <a:prstGeom prst="homePlate">
            <a:avLst>
              <a:gd name="adj" fmla="val 237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タイトル 1"/>
          <p:cNvSpPr txBox="1">
            <a:spLocks/>
          </p:cNvSpPr>
          <p:nvPr/>
        </p:nvSpPr>
        <p:spPr>
          <a:xfrm>
            <a:off x="701570" y="4959170"/>
            <a:ext cx="1485165" cy="271862"/>
          </a:xfrm>
          <a:prstGeom prst="rect">
            <a:avLst/>
          </a:prstGeom>
          <a:solidFill>
            <a:schemeClr val="bg1">
              <a:lumMod val="85000"/>
            </a:schemeClr>
          </a:solidFill>
          <a:ln>
            <a:noFill/>
          </a:ln>
          <a:scene3d>
            <a:camera prst="orthographicFront"/>
            <a:lightRig rig="threePt" dir="t"/>
          </a:scene3d>
          <a:sp3d>
            <a:bevelT/>
          </a:sp3d>
        </p:spPr>
        <p:txBody>
          <a:bodyPr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改革の継承と深化</a:t>
            </a:r>
          </a:p>
        </p:txBody>
      </p:sp>
      <p:grpSp>
        <p:nvGrpSpPr>
          <p:cNvPr id="22" name="グループ化 21"/>
          <p:cNvGrpSpPr/>
          <p:nvPr/>
        </p:nvGrpSpPr>
        <p:grpSpPr>
          <a:xfrm>
            <a:off x="1030500" y="5272694"/>
            <a:ext cx="7826787" cy="1351661"/>
            <a:chOff x="-94625" y="513468"/>
            <a:chExt cx="7826787" cy="1351661"/>
          </a:xfrm>
        </p:grpSpPr>
        <p:sp>
          <p:nvSpPr>
            <p:cNvPr id="23" name="山形 22"/>
            <p:cNvSpPr/>
            <p:nvPr/>
          </p:nvSpPr>
          <p:spPr>
            <a:xfrm>
              <a:off x="-94625" y="516715"/>
              <a:ext cx="3496495" cy="1348414"/>
            </a:xfrm>
            <a:prstGeom prst="chevron">
              <a:avLst>
                <a:gd name="adj" fmla="val 24898"/>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376896" y="571211"/>
              <a:ext cx="2553451" cy="328936"/>
            </a:xfrm>
            <a:prstGeom prst="rect">
              <a:avLst/>
            </a:prstGeom>
            <a:noFill/>
          </p:spPr>
          <p:txBody>
            <a:bodyPr wrap="square" rtlCol="0">
              <a:spAutoFit/>
            </a:bodyPr>
            <a:lstStyle/>
            <a:p>
              <a:pPr>
                <a:lnSpc>
                  <a:spcPts val="9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H27</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H29</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行財政改革推進プラン（案）</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山形 30"/>
            <p:cNvSpPr/>
            <p:nvPr/>
          </p:nvSpPr>
          <p:spPr>
            <a:xfrm>
              <a:off x="3176844" y="513468"/>
              <a:ext cx="4265573" cy="1348414"/>
            </a:xfrm>
            <a:prstGeom prst="chevron">
              <a:avLst>
                <a:gd name="adj" fmla="val 24865"/>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3489819" y="593953"/>
              <a:ext cx="4242343" cy="477054"/>
            </a:xfrm>
            <a:prstGeom prst="rect">
              <a:avLst/>
            </a:prstGeom>
            <a:noFill/>
          </p:spPr>
          <p:txBody>
            <a:bodyPr wrap="square" rtlCol="0">
              <a:spAutoFit/>
            </a:bodyPr>
            <a:lstStyle/>
            <a:p>
              <a:pPr>
                <a:lnSpc>
                  <a:spcPts val="10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H30</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行政経営の取組み」</a:t>
              </a: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pP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中長期的な視点も持ちつつ、単年度の取組みとして、毎年</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月公表</a:t>
              </a:r>
            </a:p>
            <a:p>
              <a:pPr>
                <a:lnSpc>
                  <a:spcPts val="1000"/>
                </a:lnSpc>
              </a:pP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右矢印 32"/>
            <p:cNvSpPr/>
            <p:nvPr/>
          </p:nvSpPr>
          <p:spPr>
            <a:xfrm>
              <a:off x="535445" y="828083"/>
              <a:ext cx="2553451" cy="496986"/>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新たな発想・視点からの行政展開</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自律的な行財政マネジメント</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右矢印 33"/>
            <p:cNvSpPr/>
            <p:nvPr/>
          </p:nvSpPr>
          <p:spPr>
            <a:xfrm>
              <a:off x="535445" y="1310317"/>
              <a:ext cx="2553451"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持続可能で安定的な財政運営の実現</a:t>
              </a:r>
            </a:p>
          </p:txBody>
        </p:sp>
        <p:sp>
          <p:nvSpPr>
            <p:cNvPr id="35" name="右矢印 34"/>
            <p:cNvSpPr/>
            <p:nvPr/>
          </p:nvSpPr>
          <p:spPr>
            <a:xfrm>
              <a:off x="3586250" y="875019"/>
              <a:ext cx="3326009" cy="468817"/>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新たな行政経営の取組み</a:t>
              </a:r>
            </a:p>
          </p:txBody>
        </p:sp>
        <p:sp>
          <p:nvSpPr>
            <p:cNvPr id="36" name="右矢印 35"/>
            <p:cNvSpPr/>
            <p:nvPr/>
          </p:nvSpPr>
          <p:spPr>
            <a:xfrm>
              <a:off x="3586252" y="1325069"/>
              <a:ext cx="3326008"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健全で規律ある行財政運営</a:t>
              </a:r>
            </a:p>
          </p:txBody>
        </p:sp>
      </p:grpSp>
      <p:sp>
        <p:nvSpPr>
          <p:cNvPr id="5" name="正方形/長方形 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a:t>
            </a:r>
            <a:endParaRPr lang="ja-JP" altLang="en-US" dirty="0">
              <a:solidFill>
                <a:prstClr val="black"/>
              </a:solidFill>
            </a:endParaRPr>
          </a:p>
        </p:txBody>
      </p:sp>
    </p:spTree>
    <p:extLst>
      <p:ext uri="{BB962C8B-B14F-4D97-AF65-F5344CB8AC3E}">
        <p14:creationId xmlns:p14="http://schemas.microsoft.com/office/powerpoint/2010/main" val="2980251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17639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nvGraphicFramePr>
        <p:xfrm>
          <a:off x="354974" y="802181"/>
          <a:ext cx="8312483" cy="5586371"/>
        </p:xfrm>
        <a:graphic>
          <a:graphicData uri="http://schemas.openxmlformats.org/drawingml/2006/table">
            <a:tbl>
              <a:tblPr firstRow="1" bandRow="1">
                <a:tableStyleId>{5940675A-B579-460E-94D1-54222C63F5DA}</a:tableStyleId>
              </a:tblPr>
              <a:tblGrid>
                <a:gridCol w="1651443">
                  <a:extLst>
                    <a:ext uri="{9D8B030D-6E8A-4147-A177-3AD203B41FA5}">
                      <a16:colId xmlns:a16="http://schemas.microsoft.com/office/drawing/2014/main" val="722862019"/>
                    </a:ext>
                  </a:extLst>
                </a:gridCol>
                <a:gridCol w="1874728">
                  <a:extLst>
                    <a:ext uri="{9D8B030D-6E8A-4147-A177-3AD203B41FA5}">
                      <a16:colId xmlns:a16="http://schemas.microsoft.com/office/drawing/2014/main" val="2328954444"/>
                    </a:ext>
                  </a:extLst>
                </a:gridCol>
                <a:gridCol w="2393156">
                  <a:extLst>
                    <a:ext uri="{9D8B030D-6E8A-4147-A177-3AD203B41FA5}">
                      <a16:colId xmlns:a16="http://schemas.microsoft.com/office/drawing/2014/main" val="2798291691"/>
                    </a:ext>
                  </a:extLst>
                </a:gridCol>
                <a:gridCol w="2393156">
                  <a:extLst>
                    <a:ext uri="{9D8B030D-6E8A-4147-A177-3AD203B41FA5}">
                      <a16:colId xmlns:a16="http://schemas.microsoft.com/office/drawing/2014/main" val="203187343"/>
                    </a:ext>
                  </a:extLst>
                </a:gridCol>
              </a:tblGrid>
              <a:tr h="38230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1389420">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花の文化園</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花</a:t>
                      </a:r>
                      <a:r>
                        <a:rPr lang="ja-JP" altLang="en-US" sz="1100"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きを</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学び、花きに憩う場を府民に提供し、もって府民の花きに関する理解に資する。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施設の活性化基本方針を踏まえ、「食と健康の増進」や「園の機能充実」につながる投資を行うことや、</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利益の一部を施設に還元する</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ことを条件とし、指定期間</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10</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年で公募を行い、次期指定管理者を選定した。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795037230"/>
                  </a:ext>
                </a:extLst>
              </a:tr>
              <a:tr h="1892075">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中央卸売市場</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生鮮食料品の安定供給を通じて、府民の健康と食生活を支える。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民間資本を活用した建替え再整備について、市場機能の強化内容を整理するとともに、整備手法等の検討を行い、基本計画</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（たたき台）</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を</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作成</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また、学識経験者及び場内事業者で構成する再整備検討会議を立ち上げ、基本計画（たたき台）に関する意見交換・調整を実施することとした。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基本計画（たたき台）を基に、場内事業者との意見交換・調整を行うとともに、民間資本を活用した再整備方針についてさらなる検討を行った上で、令和</a:t>
                      </a:r>
                      <a:r>
                        <a:rPr kumimoji="1" lang="en-US" altLang="ja-JP"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年度末までに基本計画を策定する。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9377110"/>
                  </a:ext>
                </a:extLst>
              </a:tr>
              <a:tr h="1879430">
                <a:tc>
                  <a:txBody>
                    <a:bodyPr/>
                    <a:lstStyle/>
                    <a:p>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府営駐車場</a:t>
                      </a:r>
                      <a:endPar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（江坂・茨木）</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路上駐車による交通機能の阻害を防止し、安全かつ円滑な交通の確保に資する。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江坂立体駐車場については、昨年度実施した占用事業者公募の条件を見直した上で再公募を実施の上、事業者を選定し、府営駐車場としては、令和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4</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年度末をもって廃止することとした。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茨木地下駐車場については、民間駐車場も含めた需要供給バランス等を検証した結果、令和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4</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年度末をもって廃止することとした。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4093441973"/>
                  </a:ext>
                </a:extLst>
              </a:tr>
            </a:tbl>
          </a:graphicData>
        </a:graphic>
      </p:graphicFrame>
      <p:sp>
        <p:nvSpPr>
          <p:cNvPr id="5" name="正方形/長方形 4">
            <a:extLst>
              <a:ext uri="{FF2B5EF4-FFF2-40B4-BE49-F238E27FC236}">
                <a16:creationId xmlns:a16="http://schemas.microsoft.com/office/drawing/2014/main" id="{03AB0F6A-4940-41D7-899A-4A98A6EB0393}"/>
              </a:ext>
            </a:extLst>
          </p:cNvPr>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67</a:t>
            </a:r>
            <a:endParaRPr lang="ja-JP" altLang="en-US" dirty="0">
              <a:solidFill>
                <a:prstClr val="black"/>
              </a:solidFill>
            </a:endParaRPr>
          </a:p>
        </p:txBody>
      </p:sp>
    </p:spTree>
    <p:extLst>
      <p:ext uri="{BB962C8B-B14F-4D97-AF65-F5344CB8AC3E}">
        <p14:creationId xmlns:p14="http://schemas.microsoft.com/office/powerpoint/2010/main" val="23886752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17639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457783141"/>
              </p:ext>
            </p:extLst>
          </p:nvPr>
        </p:nvGraphicFramePr>
        <p:xfrm>
          <a:off x="311138" y="728702"/>
          <a:ext cx="8521727" cy="5741309"/>
        </p:xfrm>
        <a:graphic>
          <a:graphicData uri="http://schemas.openxmlformats.org/drawingml/2006/table">
            <a:tbl>
              <a:tblPr firstRow="1" bandRow="1">
                <a:tableStyleId>{5940675A-B579-460E-94D1-54222C63F5DA}</a:tableStyleId>
              </a:tblPr>
              <a:tblGrid>
                <a:gridCol w="1515559">
                  <a:extLst>
                    <a:ext uri="{9D8B030D-6E8A-4147-A177-3AD203B41FA5}">
                      <a16:colId xmlns:a16="http://schemas.microsoft.com/office/drawing/2014/main" val="722862019"/>
                    </a:ext>
                  </a:extLst>
                </a:gridCol>
                <a:gridCol w="1800200">
                  <a:extLst>
                    <a:ext uri="{9D8B030D-6E8A-4147-A177-3AD203B41FA5}">
                      <a16:colId xmlns:a16="http://schemas.microsoft.com/office/drawing/2014/main" val="2328954444"/>
                    </a:ext>
                  </a:extLst>
                </a:gridCol>
                <a:gridCol w="2602984">
                  <a:extLst>
                    <a:ext uri="{9D8B030D-6E8A-4147-A177-3AD203B41FA5}">
                      <a16:colId xmlns:a16="http://schemas.microsoft.com/office/drawing/2014/main" val="2798291691"/>
                    </a:ext>
                  </a:extLst>
                </a:gridCol>
                <a:gridCol w="2602984">
                  <a:extLst>
                    <a:ext uri="{9D8B030D-6E8A-4147-A177-3AD203B41FA5}">
                      <a16:colId xmlns:a16="http://schemas.microsoft.com/office/drawing/2014/main" val="203187343"/>
                    </a:ext>
                  </a:extLst>
                </a:gridCol>
              </a:tblGrid>
              <a:tr h="35570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35017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府営公園</a:t>
                      </a:r>
                      <a:endPar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（久宝寺緑地、りんくう公園）</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lumMod val="95000"/>
                              <a:lumOff val="5000"/>
                            </a:schemeClr>
                          </a:solidFill>
                          <a:latin typeface="メイリオ" panose="020B0604030504040204" pitchFamily="50" charset="-128"/>
                          <a:ea typeface="メイリオ" panose="020B0604030504040204" pitchFamily="50" charset="-128"/>
                        </a:rPr>
                        <a:t>憩いの場の提供、みどり空間の確保、災害時の避難場所の確保などさまざまな役割を果たすことにより、府民の福祉の増進に資する。</a:t>
                      </a:r>
                      <a:endParaRPr lang="en-US" altLang="ja-JP" sz="1100" b="0" dirty="0">
                        <a:solidFill>
                          <a:schemeClr val="tx1">
                            <a:lumMod val="95000"/>
                            <a:lumOff val="5000"/>
                          </a:schemeClr>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各公園において、民間活力導入による、新たな管理運営制度を展開し、各公園の立地特性等を活かした魅力向上を進めている。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久宝寺緑地</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PFI</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等に係る導入可能性調査やサウンディング型市場調査の結果を踏まえ、老朽化したプールの再整備と公園全体の管理運営を一体的に行う、</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PFI</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と指定管理者制度の両制度を活用した新たな仕組みを導入することとした。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りんくう公園（中地区）</a:t>
                      </a: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新規開設予定区域である中地区について、</a:t>
                      </a: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P-PFI</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により、民間収益施設と併せた公園整備を行い、</a:t>
                      </a: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P-PFI</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事業者が指定管理者として管理運営を行う新たな仕組みを導入することとした。</a:t>
                      </a:r>
                      <a:endPar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引き続き、民間活力導入によるさらなる公園の魅力向上に向けた取組みを進める。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久宝寺緑地</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rPr>
                        <a:t>PFI</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に係る実施方針の策定や特定事業の選定等を行った上で、事業者を公募する。</a:t>
                      </a:r>
                      <a:endPar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りんくう公園（中地区）</a:t>
                      </a: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P-PFI</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に係る公募設置等指針及び指定管理者募集要項を定めた上で、事業者を公募する。</a:t>
                      </a:r>
                      <a:endPar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extLst>
                  <a:ext uri="{0D108BD9-81ED-4DB2-BD59-A6C34878D82A}">
                    <a16:rowId xmlns:a16="http://schemas.microsoft.com/office/drawing/2014/main" val="2812044281"/>
                  </a:ext>
                </a:extLst>
              </a:tr>
              <a:tr h="403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弥生文化博物館</a:t>
                      </a:r>
                    </a:p>
                  </a:txBody>
                  <a:tcPr>
                    <a:lnR w="12700" cap="flat" cmpd="sng" algn="ctr">
                      <a:solidFill>
                        <a:schemeClr val="tx1"/>
                      </a:solidFill>
                      <a:prstDash val="solid"/>
                      <a:round/>
                      <a:headEnd type="none" w="med" len="med"/>
                      <a:tailEnd type="none" w="med" len="med"/>
                    </a:ln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歴史、民俗等に関する資料を収集し、保管し、及び展示して府民の利用に供し、もって府民の文化的向上に資する。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メイリオ" panose="020B0604030504040204" pitchFamily="50" charset="-128"/>
                          <a:ea typeface="メイリオ" panose="020B0604030504040204" pitchFamily="50" charset="-128"/>
                        </a:rPr>
                        <a:t>各施設に係る活性化についての検討や、関係者との協議を行うため、それに</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必要な期間（令和</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年度）について、次期指定管理者を公募により選定した。</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大阪市博物館機構への合流については、大阪市等との協議の結果、合流に替え、広報や調査研究・展示など事業面での連携を進めることとした。</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各施設の活性化に向けた検討を行うとともに、関係機関との協議を行う。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extLst>
                  <a:ext uri="{0D108BD9-81ED-4DB2-BD59-A6C34878D82A}">
                    <a16:rowId xmlns:a16="http://schemas.microsoft.com/office/drawing/2014/main" val="2724967443"/>
                  </a:ext>
                </a:extLst>
              </a:tr>
              <a:tr h="509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近</a:t>
                      </a:r>
                      <a:r>
                        <a:rPr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飛鳥博物館</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409180621"/>
                  </a:ext>
                </a:extLst>
              </a:tr>
              <a:tr h="954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近</a:t>
                      </a:r>
                      <a:r>
                        <a:rPr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飛鳥風土記の丘</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一須賀古墳群を保存するとともに府民にこれと親しむ場を提供し、もって府民の文化的向上に資する。</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endParaRPr kumimoji="1" lang="ja-JP" altLang="en-US"/>
                    </a:p>
                  </a:txBody>
                  <a:tcPr/>
                </a:tc>
                <a:tc vMerge="1">
                  <a:txBody>
                    <a:bodyPr/>
                    <a:lstStyle/>
                    <a:p>
                      <a:endParaRPr kumimoji="1" lang="ja-JP" altLang="en-US" dirty="0"/>
                    </a:p>
                  </a:txBody>
                  <a:tcPr/>
                </a:tc>
                <a:extLst>
                  <a:ext uri="{0D108BD9-81ED-4DB2-BD59-A6C34878D82A}">
                    <a16:rowId xmlns:a16="http://schemas.microsoft.com/office/drawing/2014/main" val="999902278"/>
                  </a:ext>
                </a:extLst>
              </a:tr>
            </a:tbl>
          </a:graphicData>
        </a:graphic>
      </p:graphicFrame>
      <p:sp>
        <p:nvSpPr>
          <p:cNvPr id="5" name="正方形/長方形 4">
            <a:extLst>
              <a:ext uri="{FF2B5EF4-FFF2-40B4-BE49-F238E27FC236}">
                <a16:creationId xmlns:a16="http://schemas.microsoft.com/office/drawing/2014/main" id="{D4316DA2-1463-406B-8DB5-3ABCC60AE9D5}"/>
              </a:ext>
            </a:extLst>
          </p:cNvPr>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68</a:t>
            </a:r>
            <a:endParaRPr lang="ja-JP" altLang="en-US" dirty="0">
              <a:solidFill>
                <a:prstClr val="black"/>
              </a:solidFill>
            </a:endParaRPr>
          </a:p>
        </p:txBody>
      </p:sp>
    </p:spTree>
    <p:extLst>
      <p:ext uri="{BB962C8B-B14F-4D97-AF65-F5344CB8AC3E}">
        <p14:creationId xmlns:p14="http://schemas.microsoft.com/office/powerpoint/2010/main" val="2736055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1538790"/>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969495" y="1673807"/>
            <a:ext cx="7200800" cy="2215607"/>
          </a:xfrm>
          <a:prstGeom prst="rect">
            <a:avLst/>
          </a:prstGeom>
        </p:spPr>
        <p:txBody>
          <a:bodyPr wrap="square" numCol="1">
            <a:spAutoFit/>
          </a:bodyPr>
          <a:lstStyle/>
          <a:p>
            <a:pPr defTabSz="647700">
              <a:lnSpc>
                <a:spcPct val="20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（１）デジタル行政の推進</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20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（２）効果的な情報発信</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20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（３）より幅広い共創の仕組みづくり</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20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（４）働き方改革</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5</a:t>
            </a:r>
          </a:p>
        </p:txBody>
      </p:sp>
      <p:sp>
        <p:nvSpPr>
          <p:cNvPr id="9" name="テキスト ボックス 8"/>
          <p:cNvSpPr txBox="1"/>
          <p:nvPr/>
        </p:nvSpPr>
        <p:spPr>
          <a:xfrm>
            <a:off x="881590" y="1015570"/>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２　新たな行政経営の取組み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95929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（１）デジタル行政の推進</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418802" y="823380"/>
            <a:ext cx="8474171"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285750" indent="-285750">
              <a:buFont typeface="メイリオ" panose="020B0604030504040204" pitchFamily="50" charset="-128"/>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技術を最大限に活かしたデジタルトランスフォーメーション（</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baseline="30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aseline="300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）を進め、住民の生活の質（</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）の向上を実現する、デジタル行政の推進に取り組みます。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6</a:t>
            </a:r>
          </a:p>
        </p:txBody>
      </p:sp>
      <p:sp>
        <p:nvSpPr>
          <p:cNvPr id="6" name="テキスト ボックス 5"/>
          <p:cNvSpPr txBox="1"/>
          <p:nvPr/>
        </p:nvSpPr>
        <p:spPr>
          <a:xfrm>
            <a:off x="418802" y="5658303"/>
            <a:ext cx="8567253" cy="1222583"/>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新たな価値を創造することを目的に、デジタル技術の駆使によって既存の枠組みを変化させること。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国、地方公共団体及び事業者が保有する官民データのうち、国民誰もがインターネット等を通じて容易に利用（加工、編集、再配布等）できるよう、①営利目的、非営利目的を</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問わず二次利用可能なルールが適用されたもの、②機械判読に適したもの、③無償で利用できるもの、のいずれの項目にも該当する形で公開されたデータ。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 『Osaka Regional Data Exchange Network』</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の頭文字。</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(*5)  Evidence-Based Policy Making</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の略。証拠に基づく政策立案。政策の企画をその場限りのエピソードに頼るのではなく、政策目的を明確化したうえで合理的根拠（エビデンス）</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に基づくものとすること。</a:t>
            </a: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はんこレス、ペーパーレス、キャッシュレスの</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dirty="0" err="1">
                <a:latin typeface="メイリオ" panose="020B0604030504040204" pitchFamily="50" charset="-128"/>
                <a:ea typeface="メイリオ" panose="020B0604030504040204" pitchFamily="50" charset="-128"/>
                <a:cs typeface="メイリオ" panose="020B0604030504040204" pitchFamily="50" charset="-128"/>
              </a:rPr>
              <a:t>つの</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取組み。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(*7)  Robotic Process Automation</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a:t>
            </a:r>
          </a:p>
          <a:p>
            <a:pP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パソコン操作を自動化することができる。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3FF6DC82-301C-4A36-A64E-DD824FCDFD64}"/>
              </a:ext>
            </a:extLst>
          </p:cNvPr>
          <p:cNvSpPr/>
          <p:nvPr/>
        </p:nvSpPr>
        <p:spPr>
          <a:xfrm>
            <a:off x="656138" y="1811752"/>
            <a:ext cx="7999497" cy="3060340"/>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buFont typeface="Wingdings" panose="05000000000000000000" pitchFamily="2" charset="2"/>
              <a:buChar char="l"/>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データの利活用の推進</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➀オープンデータ</a:t>
            </a:r>
            <a:r>
              <a:rPr lang="ja-JP" altLang="en-US" sz="1400" spc="-4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spc="-4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p>
          <a:p>
            <a:pPr lvl="0">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②大阪広域データ連携基盤（</a:t>
            </a:r>
            <a:r>
              <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ORDEN</a:t>
            </a:r>
            <a:r>
              <a:rPr lang="en-US" altLang="ja-JP" sz="1400" spc="-4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）の運用及び活用促進</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lnSpc>
                <a:spcPts val="200"/>
              </a:lnSpc>
              <a:defRPr/>
            </a:pP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データ分析に基づいた効果的な政策立案（</a:t>
            </a:r>
            <a:r>
              <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EBPM</a:t>
            </a:r>
            <a:r>
              <a:rPr lang="en-US" altLang="ja-JP" sz="1400" spc="-4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行政手続きのオンライン化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レス</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を活用した社会課題解決</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等を活用した相談体制の充実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RPA</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を活用した業務の効率化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611560" y="1811752"/>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255881" y="5544235"/>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5196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20000"/>
            <a:lumOff val="80000"/>
          </a:schemeClr>
        </a:solidFill>
        <a:ln w="9525">
          <a:solidFill>
            <a:schemeClr val="accent1"/>
          </a:solidFill>
        </a:ln>
      </a:spPr>
      <a:bodyPr lIns="72000" rIns="72000" rtlCol="0" anchor="t"/>
      <a:lstStyle>
        <a:defPPr algn="ctr">
          <a:defRPr kumimoji="1" sz="1050" b="1" dirty="0">
            <a:solidFill>
              <a:schemeClr val="tx1"/>
            </a:solidFill>
            <a:latin typeface="メイリオ" panose="020B0604030504040204" pitchFamily="50" charset="-128"/>
            <a:ea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lumMod val="40000"/>
            <a:lumOff val="60000"/>
          </a:schemeClr>
        </a:solidFill>
        <a:ln>
          <a:noFill/>
        </a:ln>
      </a:spPr>
      <a:bodyPr wrap="square" rtlCol="0">
        <a:noAutofit/>
      </a:bodyPr>
      <a:lstStyle>
        <a:defPPr>
          <a:defRPr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07E6B2563C5974F855A033BF4CD7D6B" ma:contentTypeVersion="1" ma:contentTypeDescription="新しいドキュメントを作成します。" ma:contentTypeScope="" ma:versionID="b52222f96eb85fa396d0288595578117">
  <xsd:schema xmlns:xsd="http://www.w3.org/2001/XMLSchema" xmlns:xs="http://www.w3.org/2001/XMLSchema" xmlns:p="http://schemas.microsoft.com/office/2006/metadata/properties" xmlns:ns2="d2154339-bb8e-4cd7-baa9-573b28e40672" targetNamespace="http://schemas.microsoft.com/office/2006/metadata/properties" ma:root="true" ma:fieldsID="b05fdce7faa1f2ad82d7c0eafa9f5a81" ns2:_="">
    <xsd:import namespace="d2154339-bb8e-4cd7-baa9-573b28e4067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54339-bb8e-4cd7-baa9-573b28e40672"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13421D-47B8-4EE1-AFD8-43F894A84F80}">
  <ds:schemaRefs>
    <ds:schemaRef ds:uri="http://schemas.microsoft.com/sharepoint/v3/contenttype/forms"/>
  </ds:schemaRefs>
</ds:datastoreItem>
</file>

<file path=customXml/itemProps2.xml><?xml version="1.0" encoding="utf-8"?>
<ds:datastoreItem xmlns:ds="http://schemas.openxmlformats.org/officeDocument/2006/customXml" ds:itemID="{B532240C-9678-49BC-876E-9028F5F0CBF7}">
  <ds:schemaRefs>
    <ds:schemaRef ds:uri="http://purl.org/dc/elements/1.1/"/>
    <ds:schemaRef ds:uri="http://purl.org/dc/dcmitype/"/>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terms/"/>
    <ds:schemaRef ds:uri="d2154339-bb8e-4cd7-baa9-573b28e40672"/>
  </ds:schemaRefs>
</ds:datastoreItem>
</file>

<file path=customXml/itemProps3.xml><?xml version="1.0" encoding="utf-8"?>
<ds:datastoreItem xmlns:ds="http://schemas.openxmlformats.org/officeDocument/2006/customXml" ds:itemID="{C2094BF0-82E0-4D7A-A68F-9CC54AB96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154339-bb8e-4cd7-baa9-573b28e40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64276</TotalTime>
  <Words>26678</Words>
  <Application>Microsoft Office PowerPoint</Application>
  <PresentationFormat>画面に合わせる (4:3)</PresentationFormat>
  <Paragraphs>2578</Paragraphs>
  <Slides>71</Slides>
  <Notes>17</Notes>
  <HiddenSlides>0</HiddenSlides>
  <MMClips>0</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0</vt:i4>
      </vt:variant>
      <vt:variant>
        <vt:lpstr>スライド タイトル</vt:lpstr>
      </vt:variant>
      <vt:variant>
        <vt:i4>71</vt:i4>
      </vt:variant>
    </vt:vector>
  </HeadingPairs>
  <TitlesOfParts>
    <vt:vector size="90" baseType="lpstr">
      <vt:lpstr>BIZ UDPゴシック</vt:lpstr>
      <vt:lpstr>HG丸ｺﾞｼｯｸM-PRO</vt:lpstr>
      <vt:lpstr>Meiryo UI</vt:lpstr>
      <vt:lpstr>ＭＳ Ｐゴシック</vt:lpstr>
      <vt:lpstr>ＭＳ ゴシック</vt:lpstr>
      <vt:lpstr>ＭＳ 明朝</vt:lpstr>
      <vt:lpstr>UD デジタル 教科書体 N-B</vt:lpstr>
      <vt:lpstr>UD デジタル 教科書体 NK-R</vt:lpstr>
      <vt:lpstr>UD デジタル 教科書体 NP-B</vt:lpstr>
      <vt:lpstr>UD デジタル 教科書体 N-R</vt:lpstr>
      <vt:lpstr>メイリオ</vt:lpstr>
      <vt:lpstr>メイリオ</vt:lpstr>
      <vt:lpstr>游ゴシック</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宮崎　弘行</cp:lastModifiedBy>
  <cp:revision>6796</cp:revision>
  <cp:lastPrinted>2023-02-09T12:17:12Z</cp:lastPrinted>
  <dcterms:created xsi:type="dcterms:W3CDTF">2014-06-17T12:02:58Z</dcterms:created>
  <dcterms:modified xsi:type="dcterms:W3CDTF">2023-03-20T02:38:57Z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0x010100807E6B2563C5974F855A033BF4CD7D6B</vt:lpwstr>
  </property>
</Properties>
</file>