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4"/>
  </p:sldMasterIdLst>
  <p:notesMasterIdLst>
    <p:notesMasterId r:id="rId11"/>
  </p:notesMasterIdLst>
  <p:sldIdLst>
    <p:sldId id="256" r:id="rId5"/>
    <p:sldId id="296" r:id="rId6"/>
    <p:sldId id="483" r:id="rId7"/>
    <p:sldId id="488" r:id="rId8"/>
    <p:sldId id="474" r:id="rId9"/>
    <p:sldId id="492" r:id="rId10"/>
  </p:sldIdLst>
  <p:sldSz cx="9144000" cy="6858000" type="screen4x3"/>
  <p:notesSz cx="6807200" cy="9939338"/>
  <p:kinsoku lang="ja-JP" invalStChars="、。，．・：；？！゛゜ヽヾゝゞ々ー’”）〕］｝〉》」』】°‰′″℃￠％ぁぃぅぇぉっゃゅょゎァィゥェォッャュョヮヵヶ!%),.:;?]}｡｣､･ｧｨｩｪｫｬｭｮｯｰﾞﾟ" invalEndChars="‘“（〔［｛〈《「『【￥＄$([\{｢￡"/>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大橋　秋桜" initials="大橋　秋桜" lastIdx="10" clrIdx="0">
    <p:extLst>
      <p:ext uri="{19B8F6BF-5375-455C-9EA6-DF929625EA0E}">
        <p15:presenceInfo xmlns:p15="http://schemas.microsoft.com/office/powerpoint/2012/main" userId="S::OhashiAs@lan.pref.osaka.jp::59df7bb3-c9b1-4e0e-bdf4-7a6a451afc7d" providerId="AD"/>
      </p:ext>
    </p:extLst>
  </p:cmAuthor>
  <p:cmAuthor id="2" name="宇都宮　福敬" initials="宇都宮　福敬" lastIdx="2" clrIdx="1">
    <p:extLst>
      <p:ext uri="{19B8F6BF-5375-455C-9EA6-DF929625EA0E}">
        <p15:presenceInfo xmlns:p15="http://schemas.microsoft.com/office/powerpoint/2012/main" userId="S::UtsunomiyaY@lan.pref.osaka.jp::4ae4006a-f9b9-44bf-9307-76087a106333" providerId="AD"/>
      </p:ext>
    </p:extLst>
  </p:cmAuthor>
  <p:cmAuthor id="3" name="松原　充寛" initials="松原　充寛" lastIdx="1" clrIdx="2">
    <p:extLst>
      <p:ext uri="{19B8F6BF-5375-455C-9EA6-DF929625EA0E}">
        <p15:presenceInfo xmlns:p15="http://schemas.microsoft.com/office/powerpoint/2012/main" userId="S::MatsubaraM@lan.pref.osaka.jp::cf662c0f-4f0d-44c8-b267-bfbea42e230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0F0"/>
    <a:srgbClr val="FF9999"/>
    <a:srgbClr val="FF0066"/>
    <a:srgbClr val="FF99FF"/>
    <a:srgbClr val="FF7C80"/>
    <a:srgbClr val="FF6600"/>
    <a:srgbClr val="FF9966"/>
    <a:srgbClr val="FFFFFF"/>
    <a:srgbClr val="8FAADC"/>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23" autoAdjust="0"/>
    <p:restoredTop sz="95896" autoAdjust="0"/>
  </p:normalViewPr>
  <p:slideViewPr>
    <p:cSldViewPr snapToGrid="0">
      <p:cViewPr varScale="1">
        <p:scale>
          <a:sx n="93" d="100"/>
          <a:sy n="93" d="100"/>
        </p:scale>
        <p:origin x="1109" y="82"/>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2949787" cy="498693"/>
          </a:xfrm>
          <a:prstGeom prst="rect">
            <a:avLst/>
          </a:prstGeom>
        </p:spPr>
        <p:txBody>
          <a:bodyPr vert="horz" lIns="91424" tIns="45712" rIns="91424" bIns="4571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2"/>
            <a:ext cx="2949787" cy="498693"/>
          </a:xfrm>
          <a:prstGeom prst="rect">
            <a:avLst/>
          </a:prstGeom>
        </p:spPr>
        <p:txBody>
          <a:bodyPr vert="horz" lIns="91424" tIns="45712" rIns="91424" bIns="45712" rtlCol="0"/>
          <a:lstStyle>
            <a:lvl1pPr algn="r">
              <a:defRPr sz="1200"/>
            </a:lvl1pPr>
          </a:lstStyle>
          <a:p>
            <a:fld id="{834E557F-5872-430A-9BA2-37F879BE762B}" type="datetimeFigureOut">
              <a:rPr kumimoji="1" lang="ja-JP" altLang="en-US" smtClean="0"/>
              <a:t>2026/3/25</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24" tIns="45712" rIns="91424" bIns="45712" rtlCol="0" anchor="ctr"/>
          <a:lstStyle/>
          <a:p>
            <a:endParaRPr lang="ja-JP" altLang="en-US"/>
          </a:p>
        </p:txBody>
      </p:sp>
      <p:sp>
        <p:nvSpPr>
          <p:cNvPr id="5" name="ノート プレースホルダー 4"/>
          <p:cNvSpPr>
            <a:spLocks noGrp="1"/>
          </p:cNvSpPr>
          <p:nvPr>
            <p:ph type="body" sz="quarter" idx="3"/>
          </p:nvPr>
        </p:nvSpPr>
        <p:spPr>
          <a:xfrm>
            <a:off x="680721" y="4783308"/>
            <a:ext cx="5445760" cy="3913614"/>
          </a:xfrm>
          <a:prstGeom prst="rect">
            <a:avLst/>
          </a:prstGeom>
        </p:spPr>
        <p:txBody>
          <a:bodyPr vert="horz" lIns="91424" tIns="45712" rIns="91424" bIns="457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24" tIns="45712" rIns="91424" bIns="4571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8692"/>
          </a:xfrm>
          <a:prstGeom prst="rect">
            <a:avLst/>
          </a:prstGeom>
        </p:spPr>
        <p:txBody>
          <a:bodyPr vert="horz" lIns="91424" tIns="45712" rIns="91424" bIns="45712" rtlCol="0" anchor="b"/>
          <a:lstStyle>
            <a:lvl1pPr algn="r">
              <a:defRPr sz="1200"/>
            </a:lvl1pPr>
          </a:lstStyle>
          <a:p>
            <a:fld id="{5BE3E63B-ECAD-403F-9286-6C7AC3DBA66A}" type="slidenum">
              <a:rPr kumimoji="1" lang="ja-JP" altLang="en-US" smtClean="0"/>
              <a:t>‹#›</a:t>
            </a:fld>
            <a:endParaRPr kumimoji="1" lang="ja-JP" altLang="en-US"/>
          </a:p>
        </p:txBody>
      </p:sp>
    </p:spTree>
    <p:extLst>
      <p:ext uri="{BB962C8B-B14F-4D97-AF65-F5344CB8AC3E}">
        <p14:creationId xmlns:p14="http://schemas.microsoft.com/office/powerpoint/2010/main" val="169344713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7B6B81B-E5E7-4467-B50C-09A848497A77}" type="datetime1">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081484" y="6480816"/>
            <a:ext cx="2057400" cy="365125"/>
          </a:xfrm>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1191542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7B8EDF4-7DA5-4065-AC61-67A757CD022A}" type="datetime1">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3091246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004C400-959D-4011-A611-69213912A1F9}" type="datetime1">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2815563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26E35E-B5D2-437C-BE16-A2BC390D1FAC}" type="datetime1">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2726900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B4154AD-84F3-4133-9441-54847B079BE1}" type="datetime1">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3751005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AD11874-19B8-41C0-894F-B99755DE0765}" type="datetime1">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740355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4768CC8-B688-4849-8E9C-AA5E6178CCF7}" type="datetime1">
              <a:rPr kumimoji="1" lang="ja-JP" altLang="en-US" smtClean="0"/>
              <a:t>2026/3/25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488300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A408194-F8DA-4E80-8B94-C161AAE542DC}" type="datetime1">
              <a:rPr kumimoji="1" lang="ja-JP" altLang="en-US" smtClean="0"/>
              <a:t>2026/3/25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1820963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8A37E4-19AC-4346-8E34-32EE1FCC6632}" type="datetime1">
              <a:rPr kumimoji="1" lang="ja-JP" altLang="en-US" smtClean="0"/>
              <a:t>2026/3/25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a:xfrm>
            <a:off x="7086600" y="6489370"/>
            <a:ext cx="2057400" cy="365125"/>
          </a:xfrm>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2918124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673CF5E-A6AF-4D98-BF43-F6167D415FFA}" type="datetime1">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16781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878A3F8-C9E2-4804-8BC2-CB4B645D6A70}" type="datetime1">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2759439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B28A2B-D479-4999-8160-534C909F6E39}" type="datetime1">
              <a:rPr kumimoji="1" lang="ja-JP" altLang="en-US" smtClean="0"/>
              <a:t>2026/3/25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086600" y="6489324"/>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38009180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osakametrofy21-my.sharepoint.com/personal/torii-a116_osakametro_co_jp/Documents/Microsoft%20Teams%20%E3%83%81%E3%83%A3%E3%83%83%E3%83%88%20%E3%83%95%E3%82%A1%E3%82%A4%E3%83%AB/HP%E3%81%8A%E7%9F%A5%E3%82%89%E3%81%9B%EF%BC%8825%E5%8F%B7%E7%B3%BB%E7%B5%B1%E8%87%AA%E5%8B%95%E9%81%8B%E8%BB%A2%E5%AE%9F%E8%A8%BC%E5%AE%9F%E9%A8%93%EF%BC%89.docx?web=1"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DA6DC90D-BB0F-46E8-B509-E34ACC12C927}"/>
              </a:ext>
            </a:extLst>
          </p:cNvPr>
          <p:cNvSpPr>
            <a:spLocks noGrp="1"/>
          </p:cNvSpPr>
          <p:nvPr>
            <p:ph type="ctrTitle"/>
          </p:nvPr>
        </p:nvSpPr>
        <p:spPr>
          <a:xfrm>
            <a:off x="135385" y="1122363"/>
            <a:ext cx="8876211" cy="2387600"/>
          </a:xfrm>
        </p:spPr>
        <p:txBody>
          <a:bodyPr>
            <a:normAutofit/>
          </a:bodyPr>
          <a:lstStyle/>
          <a:p>
            <a:r>
              <a:rPr lang="ja-JP" altLang="en-US" sz="2800" dirty="0">
                <a:latin typeface="+mn-ea"/>
                <a:ea typeface="+mn-ea"/>
              </a:rPr>
              <a:t>新モビリティ導入に向けた検討状況について</a:t>
            </a:r>
            <a:br>
              <a:rPr lang="en-US" altLang="ja-JP" sz="2800" b="1" dirty="0">
                <a:latin typeface="+mn-ea"/>
                <a:ea typeface="+mn-ea"/>
              </a:rPr>
            </a:br>
            <a:br>
              <a:rPr lang="en-US" altLang="ja-JP" sz="4000" b="1" dirty="0">
                <a:latin typeface="+mn-ea"/>
                <a:ea typeface="+mn-ea"/>
              </a:rPr>
            </a:br>
            <a:r>
              <a:rPr lang="ja-JP" altLang="en-US" sz="3200" b="1" dirty="0">
                <a:latin typeface="+mn-ea"/>
                <a:ea typeface="+mn-ea"/>
              </a:rPr>
              <a:t>南河内地域での実証実験（先導的モデル事業）</a:t>
            </a:r>
            <a:endParaRPr lang="ja-JP" altLang="en-US" sz="4000" b="1" dirty="0">
              <a:latin typeface="+mn-ea"/>
              <a:ea typeface="+mn-ea"/>
            </a:endParaRPr>
          </a:p>
        </p:txBody>
      </p:sp>
      <p:cxnSp>
        <p:nvCxnSpPr>
          <p:cNvPr id="10" name="直線コネクタ 9">
            <a:extLst>
              <a:ext uri="{FF2B5EF4-FFF2-40B4-BE49-F238E27FC236}">
                <a16:creationId xmlns:a16="http://schemas.microsoft.com/office/drawing/2014/main" id="{E713C630-2CD8-4D46-BD15-0B464776AFB0}"/>
              </a:ext>
            </a:extLst>
          </p:cNvPr>
          <p:cNvCxnSpPr>
            <a:cxnSpLocks/>
          </p:cNvCxnSpPr>
          <p:nvPr/>
        </p:nvCxnSpPr>
        <p:spPr>
          <a:xfrm>
            <a:off x="223484" y="3512820"/>
            <a:ext cx="8688504" cy="0"/>
          </a:xfrm>
          <a:prstGeom prst="line">
            <a:avLst/>
          </a:prstGeom>
          <a:ln w="127000" cmpd="tri">
            <a:solidFill>
              <a:srgbClr val="00B050"/>
            </a:solidFill>
          </a:ln>
        </p:spPr>
        <p:style>
          <a:lnRef idx="1">
            <a:schemeClr val="dk1"/>
          </a:lnRef>
          <a:fillRef idx="0">
            <a:schemeClr val="dk1"/>
          </a:fillRef>
          <a:effectRef idx="0">
            <a:schemeClr val="dk1"/>
          </a:effectRef>
          <a:fontRef idx="minor">
            <a:schemeClr val="tx1"/>
          </a:fontRef>
        </p:style>
      </p:cxnSp>
      <p:sp>
        <p:nvSpPr>
          <p:cNvPr id="12" name="正方形/長方形 11">
            <a:extLst>
              <a:ext uri="{FF2B5EF4-FFF2-40B4-BE49-F238E27FC236}">
                <a16:creationId xmlns:a16="http://schemas.microsoft.com/office/drawing/2014/main" id="{ADD7A486-4B9E-4E2F-9EEA-43A769878E60}"/>
              </a:ext>
            </a:extLst>
          </p:cNvPr>
          <p:cNvSpPr/>
          <p:nvPr/>
        </p:nvSpPr>
        <p:spPr>
          <a:xfrm>
            <a:off x="6431280" y="714661"/>
            <a:ext cx="2480708" cy="72332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a:latin typeface="+mn-ea"/>
              </a:rPr>
              <a:t>令和８年３月</a:t>
            </a:r>
            <a:r>
              <a:rPr kumimoji="1" lang="en-US" altLang="ja-JP" sz="1600" dirty="0">
                <a:latin typeface="+mn-ea"/>
              </a:rPr>
              <a:t>26</a:t>
            </a:r>
            <a:r>
              <a:rPr kumimoji="1" lang="ja-JP" altLang="en-US" sz="1600" dirty="0">
                <a:latin typeface="+mn-ea"/>
              </a:rPr>
              <a:t>日</a:t>
            </a:r>
            <a:endParaRPr kumimoji="1" lang="en-US" altLang="ja-JP" sz="1600" dirty="0">
              <a:latin typeface="+mn-ea"/>
            </a:endParaRPr>
          </a:p>
          <a:p>
            <a:pPr algn="ctr"/>
            <a:r>
              <a:rPr kumimoji="1" lang="ja-JP" altLang="en-US" sz="1600" dirty="0">
                <a:latin typeface="+mn-ea"/>
              </a:rPr>
              <a:t>第８回検討協議会資料</a:t>
            </a:r>
          </a:p>
        </p:txBody>
      </p:sp>
      <p:sp>
        <p:nvSpPr>
          <p:cNvPr id="8" name="正方形/長方形 7">
            <a:extLst>
              <a:ext uri="{FF2B5EF4-FFF2-40B4-BE49-F238E27FC236}">
                <a16:creationId xmlns:a16="http://schemas.microsoft.com/office/drawing/2014/main" id="{C37222D5-8C95-4CCD-ABA0-0B8BBCD90048}"/>
              </a:ext>
            </a:extLst>
          </p:cNvPr>
          <p:cNvSpPr/>
          <p:nvPr/>
        </p:nvSpPr>
        <p:spPr>
          <a:xfrm>
            <a:off x="7795988" y="149923"/>
            <a:ext cx="1116000" cy="468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400" dirty="0">
                <a:latin typeface="ＭＳ ゴシック" panose="020B0609070205080204" pitchFamily="49" charset="-128"/>
                <a:ea typeface="ＭＳ ゴシック" panose="020B0609070205080204" pitchFamily="49" charset="-128"/>
              </a:rPr>
              <a:t>資料２</a:t>
            </a:r>
          </a:p>
        </p:txBody>
      </p:sp>
    </p:spTree>
    <p:extLst>
      <p:ext uri="{BB962C8B-B14F-4D97-AF65-F5344CB8AC3E}">
        <p14:creationId xmlns:p14="http://schemas.microsoft.com/office/powerpoint/2010/main" val="1190190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2">
            <a:extLst>
              <a:ext uri="{FF2B5EF4-FFF2-40B4-BE49-F238E27FC236}">
                <a16:creationId xmlns:a16="http://schemas.microsoft.com/office/drawing/2014/main" id="{D04EDAA4-9398-488E-975C-3104F4E20843}"/>
              </a:ext>
            </a:extLst>
          </p:cNvPr>
          <p:cNvGraphicFramePr>
            <a:graphicFrameLocks noGrp="1"/>
          </p:cNvGraphicFramePr>
          <p:nvPr>
            <p:extLst>
              <p:ext uri="{D42A27DB-BD31-4B8C-83A1-F6EECF244321}">
                <p14:modId xmlns:p14="http://schemas.microsoft.com/office/powerpoint/2010/main" val="4257388257"/>
              </p:ext>
            </p:extLst>
          </p:nvPr>
        </p:nvGraphicFramePr>
        <p:xfrm>
          <a:off x="182880" y="1555909"/>
          <a:ext cx="8624789" cy="2811891"/>
        </p:xfrm>
        <a:graphic>
          <a:graphicData uri="http://schemas.openxmlformats.org/drawingml/2006/table">
            <a:tbl>
              <a:tblPr bandRow="1">
                <a:tableStyleId>{2D5ABB26-0587-4C30-8999-92F81FD0307C}</a:tableStyleId>
              </a:tblPr>
              <a:tblGrid>
                <a:gridCol w="7818120">
                  <a:extLst>
                    <a:ext uri="{9D8B030D-6E8A-4147-A177-3AD203B41FA5}">
                      <a16:colId xmlns:a16="http://schemas.microsoft.com/office/drawing/2014/main" val="3292849240"/>
                    </a:ext>
                  </a:extLst>
                </a:gridCol>
                <a:gridCol w="806669">
                  <a:extLst>
                    <a:ext uri="{9D8B030D-6E8A-4147-A177-3AD203B41FA5}">
                      <a16:colId xmlns:a16="http://schemas.microsoft.com/office/drawing/2014/main" val="2605252476"/>
                    </a:ext>
                  </a:extLst>
                </a:gridCol>
              </a:tblGrid>
              <a:tr h="937297">
                <a:tc>
                  <a:txBody>
                    <a:bodyPr/>
                    <a:lstStyle/>
                    <a:p>
                      <a:r>
                        <a:rPr kumimoji="1" lang="ja-JP" altLang="en-US" sz="2400" b="1" dirty="0">
                          <a:latin typeface="Meiryo UI" panose="020B0604030504040204" pitchFamily="50" charset="-128"/>
                          <a:ea typeface="Meiryo UI" panose="020B0604030504040204" pitchFamily="50" charset="-128"/>
                        </a:rPr>
                        <a:t>　１</a:t>
                      </a:r>
                      <a:r>
                        <a:rPr kumimoji="1" lang="en-US" altLang="ja-JP" sz="2400" b="1" dirty="0">
                          <a:latin typeface="Meiryo UI" panose="020B0604030504040204" pitchFamily="50" charset="-128"/>
                          <a:ea typeface="Meiryo UI" panose="020B0604030504040204" pitchFamily="50" charset="-128"/>
                        </a:rPr>
                        <a:t>.</a:t>
                      </a:r>
                      <a:r>
                        <a:rPr kumimoji="1" lang="ja-JP" altLang="en-US" sz="2400" b="1" dirty="0">
                          <a:latin typeface="Meiryo UI" panose="020B0604030504040204" pitchFamily="50" charset="-128"/>
                          <a:ea typeface="Meiryo UI" panose="020B0604030504040204" pitchFamily="50" charset="-128"/>
                        </a:rPr>
                        <a:t>　車両の特別点検等の状況</a:t>
                      </a:r>
                      <a:endParaRPr kumimoji="1" lang="ja-JP" altLang="en-US" sz="2400" b="1" strike="sngStrik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l"/>
                      <a:r>
                        <a:rPr kumimoji="1" lang="en-US" altLang="ja-JP" sz="2400" b="1" strike="noStrike">
                          <a:latin typeface="Meiryo UI" panose="020B0604030504040204" pitchFamily="50" charset="-128"/>
                          <a:ea typeface="Meiryo UI" panose="020B0604030504040204" pitchFamily="50" charset="-128"/>
                        </a:rPr>
                        <a:t>P</a:t>
                      </a:r>
                      <a:r>
                        <a:rPr kumimoji="1" lang="ja-JP" altLang="en-US" sz="2400" b="1" strike="noStrike">
                          <a:latin typeface="Meiryo UI" panose="020B0604030504040204" pitchFamily="50" charset="-128"/>
                          <a:ea typeface="Meiryo UI" panose="020B0604030504040204" pitchFamily="50" charset="-128"/>
                        </a:rPr>
                        <a:t>１</a:t>
                      </a:r>
                      <a:endParaRPr kumimoji="1" lang="ja-JP" altLang="en-US" sz="2400" b="1" strike="noStrike"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516576390"/>
                  </a:ext>
                </a:extLst>
              </a:tr>
              <a:tr h="9372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dirty="0">
                          <a:latin typeface="Meiryo UI" panose="020B0604030504040204" pitchFamily="50" charset="-128"/>
                          <a:ea typeface="Meiryo UI" panose="020B0604030504040204" pitchFamily="50" charset="-128"/>
                        </a:rPr>
                        <a:t>　 </a:t>
                      </a:r>
                      <a:r>
                        <a:rPr kumimoji="1" lang="en-US" altLang="ja-JP" sz="2400" b="1" dirty="0">
                          <a:latin typeface="Meiryo UI" panose="020B0604030504040204" pitchFamily="50" charset="-128"/>
                          <a:ea typeface="Meiryo UI" panose="020B0604030504040204" pitchFamily="50" charset="-128"/>
                        </a:rPr>
                        <a:t>2</a:t>
                      </a:r>
                      <a:r>
                        <a:rPr kumimoji="1" lang="ja-JP" altLang="en-US" sz="2400" b="1" dirty="0">
                          <a:latin typeface="Meiryo UI" panose="020B0604030504040204" pitchFamily="50" charset="-128"/>
                          <a:ea typeface="Meiryo UI" panose="020B0604030504040204" pitchFamily="50" charset="-128"/>
                        </a:rPr>
                        <a:t>．今後の進め方</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1" strike="noStrike" dirty="0">
                          <a:latin typeface="Meiryo UI" panose="020B0604030504040204" pitchFamily="50" charset="-128"/>
                          <a:ea typeface="Meiryo UI" panose="020B0604030504040204" pitchFamily="50" charset="-128"/>
                        </a:rPr>
                        <a:t>P 3</a:t>
                      </a:r>
                      <a:r>
                        <a:rPr kumimoji="1" lang="ja-JP" altLang="en-US" sz="2400" b="1" strike="noStrike" dirty="0">
                          <a:latin typeface="Meiryo UI" panose="020B0604030504040204" pitchFamily="50" charset="-128"/>
                          <a:ea typeface="Meiryo UI" panose="020B0604030504040204" pitchFamily="50" charset="-128"/>
                        </a:rPr>
                        <a:t>　</a:t>
                      </a:r>
                    </a:p>
                  </a:txBody>
                  <a:tcPr anchor="ctr"/>
                </a:tc>
                <a:extLst>
                  <a:ext uri="{0D108BD9-81ED-4DB2-BD59-A6C34878D82A}">
                    <a16:rowId xmlns:a16="http://schemas.microsoft.com/office/drawing/2014/main" val="752273535"/>
                  </a:ext>
                </a:extLst>
              </a:tr>
              <a:tr h="9372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dirty="0">
                          <a:latin typeface="Meiryo UI" panose="020B0604030504040204" pitchFamily="50" charset="-128"/>
                          <a:ea typeface="Meiryo UI" panose="020B0604030504040204" pitchFamily="50" charset="-128"/>
                        </a:rPr>
                        <a:t>　 </a:t>
                      </a:r>
                      <a:r>
                        <a:rPr kumimoji="1" lang="en-US" altLang="ja-JP" sz="2400" b="1" dirty="0">
                          <a:latin typeface="Meiryo UI" panose="020B0604030504040204" pitchFamily="50" charset="-128"/>
                          <a:ea typeface="Meiryo UI" panose="020B0604030504040204" pitchFamily="50" charset="-128"/>
                        </a:rPr>
                        <a:t>3</a:t>
                      </a:r>
                      <a:r>
                        <a:rPr kumimoji="1" lang="ja-JP" altLang="en-US" sz="2400" b="1" dirty="0">
                          <a:latin typeface="Meiryo UI" panose="020B0604030504040204" pitchFamily="50" charset="-128"/>
                          <a:ea typeface="Meiryo UI" panose="020B0604030504040204" pitchFamily="50" charset="-128"/>
                        </a:rPr>
                        <a:t>．機運醸成の取組</a:t>
                      </a:r>
                    </a:p>
                  </a:txBody>
                  <a:tcPr anchor="ctr"/>
                </a:tc>
                <a:tc>
                  <a:txBody>
                    <a:bodyPr/>
                    <a:lstStyle/>
                    <a:p>
                      <a:pPr algn="l"/>
                      <a:r>
                        <a:rPr kumimoji="1" lang="en-US" altLang="ja-JP" sz="2400" b="1" strike="noStrike" dirty="0">
                          <a:latin typeface="Meiryo UI" panose="020B0604030504040204" pitchFamily="50" charset="-128"/>
                          <a:ea typeface="Meiryo UI" panose="020B0604030504040204" pitchFamily="50" charset="-128"/>
                        </a:rPr>
                        <a:t>P</a:t>
                      </a:r>
                      <a:r>
                        <a:rPr kumimoji="1" lang="ja-JP" altLang="en-US" sz="2400" b="1" strike="noStrike" dirty="0">
                          <a:latin typeface="Meiryo UI" panose="020B0604030504040204" pitchFamily="50" charset="-128"/>
                          <a:ea typeface="Meiryo UI" panose="020B0604030504040204" pitchFamily="50" charset="-128"/>
                        </a:rPr>
                        <a:t> </a:t>
                      </a:r>
                      <a:r>
                        <a:rPr kumimoji="1" lang="en-US" altLang="ja-JP" sz="2400" b="1" strike="noStrike" dirty="0">
                          <a:latin typeface="Meiryo UI" panose="020B0604030504040204" pitchFamily="50" charset="-128"/>
                          <a:ea typeface="Meiryo UI" panose="020B0604030504040204" pitchFamily="50" charset="-128"/>
                        </a:rPr>
                        <a:t>4</a:t>
                      </a:r>
                      <a:endParaRPr kumimoji="1" lang="ja-JP" altLang="en-US" sz="2400" b="1" strike="noStrike"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896952286"/>
                  </a:ext>
                </a:extLst>
              </a:tr>
            </a:tbl>
          </a:graphicData>
        </a:graphic>
      </p:graphicFrame>
      <p:sp>
        <p:nvSpPr>
          <p:cNvPr id="3" name="テキスト ボックス 2">
            <a:extLst>
              <a:ext uri="{FF2B5EF4-FFF2-40B4-BE49-F238E27FC236}">
                <a16:creationId xmlns:a16="http://schemas.microsoft.com/office/drawing/2014/main" id="{7FE810FA-4290-4D9F-BF3C-4BEC6F93FBBF}"/>
              </a:ext>
            </a:extLst>
          </p:cNvPr>
          <p:cNvSpPr txBox="1"/>
          <p:nvPr/>
        </p:nvSpPr>
        <p:spPr>
          <a:xfrm>
            <a:off x="441524" y="682932"/>
            <a:ext cx="1415772" cy="461665"/>
          </a:xfrm>
          <a:prstGeom prst="rect">
            <a:avLst/>
          </a:prstGeom>
          <a:noFill/>
          <a:ln w="6350">
            <a:solidFill>
              <a:schemeClr val="tx1"/>
            </a:solidFill>
          </a:ln>
        </p:spPr>
        <p:txBody>
          <a:bodyPr wrap="none" rtlCol="0" anchor="ctr">
            <a:spAutoFit/>
          </a:bodyPr>
          <a:lstStyle/>
          <a:p>
            <a:pPr algn="ctr"/>
            <a:r>
              <a:rPr kumimoji="1" lang="ja-JP" altLang="en-US" sz="2400" b="1" dirty="0"/>
              <a:t>目　　次</a:t>
            </a:r>
          </a:p>
        </p:txBody>
      </p:sp>
    </p:spTree>
    <p:extLst>
      <p:ext uri="{BB962C8B-B14F-4D97-AF65-F5344CB8AC3E}">
        <p14:creationId xmlns:p14="http://schemas.microsoft.com/office/powerpoint/2010/main" val="15617673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CF2887DC-BE14-4C35-8ACF-A3318FBE322B}"/>
              </a:ext>
            </a:extLst>
          </p:cNvPr>
          <p:cNvSpPr txBox="1"/>
          <p:nvPr/>
        </p:nvSpPr>
        <p:spPr>
          <a:xfrm>
            <a:off x="0" y="504000"/>
            <a:ext cx="2694969" cy="338554"/>
          </a:xfrm>
          <a:prstGeom prst="rect">
            <a:avLst/>
          </a:prstGeom>
          <a:noFill/>
        </p:spPr>
        <p:txBody>
          <a:bodyPr wrap="none" rtlCol="0">
            <a:spAutoFit/>
          </a:bodyPr>
          <a:lstStyle/>
          <a:p>
            <a:r>
              <a:rPr kumimoji="1" lang="ja-JP" altLang="en-US" sz="1600" b="1" dirty="0">
                <a:latin typeface="Meiryo UI" panose="020B0604030504040204" pitchFamily="50" charset="-128"/>
                <a:ea typeface="Meiryo UI" panose="020B0604030504040204" pitchFamily="50" charset="-128"/>
              </a:rPr>
              <a:t>■これまでの全体スケジュール</a:t>
            </a:r>
          </a:p>
        </p:txBody>
      </p:sp>
      <p:graphicFrame>
        <p:nvGraphicFramePr>
          <p:cNvPr id="3" name="表 3">
            <a:extLst>
              <a:ext uri="{FF2B5EF4-FFF2-40B4-BE49-F238E27FC236}">
                <a16:creationId xmlns:a16="http://schemas.microsoft.com/office/drawing/2014/main" id="{8D2AB0AE-7BC8-469F-B3F4-5D7E63FA1920}"/>
              </a:ext>
            </a:extLst>
          </p:cNvPr>
          <p:cNvGraphicFramePr>
            <a:graphicFrameLocks noGrp="1"/>
          </p:cNvGraphicFramePr>
          <p:nvPr>
            <p:extLst>
              <p:ext uri="{D42A27DB-BD31-4B8C-83A1-F6EECF244321}">
                <p14:modId xmlns:p14="http://schemas.microsoft.com/office/powerpoint/2010/main" val="1291313964"/>
              </p:ext>
            </p:extLst>
          </p:nvPr>
        </p:nvGraphicFramePr>
        <p:xfrm>
          <a:off x="89338" y="828001"/>
          <a:ext cx="8892000" cy="5400000"/>
        </p:xfrm>
        <a:graphic>
          <a:graphicData uri="http://schemas.openxmlformats.org/drawingml/2006/table">
            <a:tbl>
              <a:tblPr firstRow="1" bandRow="1">
                <a:tableStyleId>{5C22544A-7EE6-4342-B048-85BDC9FD1C3A}</a:tableStyleId>
              </a:tblPr>
              <a:tblGrid>
                <a:gridCol w="1482000">
                  <a:extLst>
                    <a:ext uri="{9D8B030D-6E8A-4147-A177-3AD203B41FA5}">
                      <a16:colId xmlns:a16="http://schemas.microsoft.com/office/drawing/2014/main" val="3524824610"/>
                    </a:ext>
                  </a:extLst>
                </a:gridCol>
                <a:gridCol w="1482000">
                  <a:extLst>
                    <a:ext uri="{9D8B030D-6E8A-4147-A177-3AD203B41FA5}">
                      <a16:colId xmlns:a16="http://schemas.microsoft.com/office/drawing/2014/main" val="1434526358"/>
                    </a:ext>
                  </a:extLst>
                </a:gridCol>
                <a:gridCol w="2964000">
                  <a:extLst>
                    <a:ext uri="{9D8B030D-6E8A-4147-A177-3AD203B41FA5}">
                      <a16:colId xmlns:a16="http://schemas.microsoft.com/office/drawing/2014/main" val="1513432144"/>
                    </a:ext>
                  </a:extLst>
                </a:gridCol>
                <a:gridCol w="2964000">
                  <a:extLst>
                    <a:ext uri="{9D8B030D-6E8A-4147-A177-3AD203B41FA5}">
                      <a16:colId xmlns:a16="http://schemas.microsoft.com/office/drawing/2014/main" val="1489586392"/>
                    </a:ext>
                  </a:extLst>
                </a:gridCol>
              </a:tblGrid>
              <a:tr h="356320">
                <a:tc gridSpan="2">
                  <a:txBody>
                    <a:bodyPr/>
                    <a:lstStyle/>
                    <a:p>
                      <a:pPr algn="ctr"/>
                      <a:r>
                        <a:rPr kumimoji="1" lang="ja-JP" altLang="en-US" sz="1600" dirty="0">
                          <a:latin typeface="BIZ UDゴシック" panose="020B0400000000000000" pitchFamily="49" charset="-128"/>
                          <a:ea typeface="BIZ UDゴシック" panose="020B0400000000000000" pitchFamily="49" charset="-128"/>
                        </a:rPr>
                        <a:t>Ｒ７</a:t>
                      </a:r>
                      <a:r>
                        <a:rPr kumimoji="1" lang="en-US" altLang="ja-JP" sz="1600" dirty="0">
                          <a:latin typeface="BIZ UDゴシック" panose="020B0400000000000000" pitchFamily="49" charset="-128"/>
                          <a:ea typeface="BIZ UDゴシック" panose="020B0400000000000000" pitchFamily="49" charset="-128"/>
                        </a:rPr>
                        <a:t>(2025)</a:t>
                      </a:r>
                      <a:endParaRPr kumimoji="1" lang="ja-JP" altLang="en-US" sz="1600" dirty="0">
                        <a:latin typeface="BIZ UDゴシック" panose="020B0400000000000000" pitchFamily="49" charset="-128"/>
                        <a:ea typeface="BIZ UDゴシック" panose="020B0400000000000000" pitchFamily="49" charset="-128"/>
                      </a:endParaRPr>
                    </a:p>
                  </a:txBody>
                  <a:tcPr anchor="ctr"/>
                </a:tc>
                <a:tc hMerge="1">
                  <a:txBody>
                    <a:bodyPr/>
                    <a:lstStyle/>
                    <a:p>
                      <a:endParaRPr kumimoji="1" lang="ja-JP" altLang="en-US" dirty="0"/>
                    </a:p>
                  </a:txBody>
                  <a:tcPr anchor="ctr"/>
                </a:tc>
                <a:tc>
                  <a:txBody>
                    <a:bodyPr/>
                    <a:lstStyle/>
                    <a:p>
                      <a:pPr algn="ctr"/>
                      <a:r>
                        <a:rPr kumimoji="1" lang="ja-JP" altLang="en-US" sz="1600" dirty="0">
                          <a:latin typeface="BIZ UDゴシック" panose="020B0400000000000000" pitchFamily="49" charset="-128"/>
                          <a:ea typeface="BIZ UDゴシック" panose="020B0400000000000000" pitchFamily="49" charset="-128"/>
                        </a:rPr>
                        <a:t>Ｒ８</a:t>
                      </a:r>
                      <a:r>
                        <a:rPr kumimoji="1" lang="en-US" altLang="ja-JP" sz="1600" dirty="0">
                          <a:latin typeface="BIZ UDゴシック" panose="020B0400000000000000" pitchFamily="49" charset="-128"/>
                          <a:ea typeface="BIZ UDゴシック" panose="020B0400000000000000" pitchFamily="49" charset="-128"/>
                        </a:rPr>
                        <a:t>(2026)</a:t>
                      </a:r>
                      <a:endParaRPr kumimoji="1" lang="ja-JP" altLang="en-US" sz="1600" dirty="0">
                        <a:latin typeface="BIZ UDゴシック" panose="020B0400000000000000" pitchFamily="49" charset="-128"/>
                        <a:ea typeface="BIZ UDゴシック" panose="020B0400000000000000" pitchFamily="49" charset="-128"/>
                      </a:endParaRPr>
                    </a:p>
                  </a:txBody>
                  <a:tcPr anchor="ctr"/>
                </a:tc>
                <a:tc>
                  <a:txBody>
                    <a:bodyPr/>
                    <a:lstStyle/>
                    <a:p>
                      <a:pPr algn="ctr"/>
                      <a:r>
                        <a:rPr kumimoji="1" lang="ja-JP" altLang="en-US" sz="1600" dirty="0">
                          <a:latin typeface="BIZ UDゴシック" panose="020B0400000000000000" pitchFamily="49" charset="-128"/>
                          <a:ea typeface="BIZ UDゴシック" panose="020B0400000000000000" pitchFamily="49" charset="-128"/>
                        </a:rPr>
                        <a:t>Ｒ９</a:t>
                      </a:r>
                      <a:r>
                        <a:rPr kumimoji="1" lang="en-US" altLang="ja-JP" sz="1600" dirty="0">
                          <a:latin typeface="BIZ UDゴシック" panose="020B0400000000000000" pitchFamily="49" charset="-128"/>
                          <a:ea typeface="BIZ UDゴシック" panose="020B0400000000000000" pitchFamily="49" charset="-128"/>
                        </a:rPr>
                        <a:t>(2027)</a:t>
                      </a:r>
                      <a:r>
                        <a:rPr kumimoji="1" lang="ja-JP" altLang="en-US" sz="1600" dirty="0">
                          <a:latin typeface="BIZ UDゴシック" panose="020B0400000000000000" pitchFamily="49" charset="-128"/>
                          <a:ea typeface="BIZ UDゴシック" panose="020B0400000000000000" pitchFamily="49" charset="-128"/>
                        </a:rPr>
                        <a:t>～Ｒ</a:t>
                      </a:r>
                      <a:r>
                        <a:rPr kumimoji="1" lang="en-US" altLang="ja-JP" sz="1600" dirty="0">
                          <a:latin typeface="BIZ UDゴシック" panose="020B0400000000000000" pitchFamily="49" charset="-128"/>
                          <a:ea typeface="BIZ UDゴシック" panose="020B0400000000000000" pitchFamily="49" charset="-128"/>
                        </a:rPr>
                        <a:t>10(2028)</a:t>
                      </a:r>
                      <a:endParaRPr kumimoji="1" lang="ja-JP" altLang="en-US" sz="1600"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2351165749"/>
                  </a:ext>
                </a:extLst>
              </a:tr>
              <a:tr h="5043680">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extLst>
                  <a:ext uri="{0D108BD9-81ED-4DB2-BD59-A6C34878D82A}">
                    <a16:rowId xmlns:a16="http://schemas.microsoft.com/office/drawing/2014/main" val="1982777938"/>
                  </a:ext>
                </a:extLst>
              </a:tr>
            </a:tbl>
          </a:graphicData>
        </a:graphic>
      </p:graphicFrame>
      <p:sp>
        <p:nvSpPr>
          <p:cNvPr id="61" name="正方形/長方形 60">
            <a:extLst>
              <a:ext uri="{FF2B5EF4-FFF2-40B4-BE49-F238E27FC236}">
                <a16:creationId xmlns:a16="http://schemas.microsoft.com/office/drawing/2014/main" id="{73ABB0F8-36FA-4263-9B51-C5F237378FB2}"/>
              </a:ext>
            </a:extLst>
          </p:cNvPr>
          <p:cNvSpPr/>
          <p:nvPr/>
        </p:nvSpPr>
        <p:spPr>
          <a:xfrm>
            <a:off x="8769813" y="1216813"/>
            <a:ext cx="268837" cy="5004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latin typeface="BIZ UDゴシック" panose="020B0400000000000000" pitchFamily="49" charset="-128"/>
                <a:ea typeface="BIZ UDゴシック" panose="020B0400000000000000" pitchFamily="49" charset="-128"/>
              </a:rPr>
              <a:t>検証結果を踏まえた取組</a:t>
            </a:r>
          </a:p>
        </p:txBody>
      </p:sp>
      <p:sp>
        <p:nvSpPr>
          <p:cNvPr id="4" name="テキスト ボックス 3">
            <a:extLst>
              <a:ext uri="{FF2B5EF4-FFF2-40B4-BE49-F238E27FC236}">
                <a16:creationId xmlns:a16="http://schemas.microsoft.com/office/drawing/2014/main" id="{5A462F3B-0CC4-4794-90EC-928362DBE3ED}"/>
              </a:ext>
            </a:extLst>
          </p:cNvPr>
          <p:cNvSpPr txBox="1"/>
          <p:nvPr/>
        </p:nvSpPr>
        <p:spPr>
          <a:xfrm>
            <a:off x="6810787" y="6227177"/>
            <a:ext cx="1959191" cy="430887"/>
          </a:xfrm>
          <a:prstGeom prst="rect">
            <a:avLst/>
          </a:prstGeom>
          <a:noFill/>
        </p:spPr>
        <p:txBody>
          <a:bodyPr wrap="none" rtlCol="0">
            <a:spAutoFit/>
          </a:bodyPr>
          <a:lstStyle/>
          <a:p>
            <a:r>
              <a:rPr kumimoji="1" lang="ja-JP" altLang="en-US" sz="1100" dirty="0">
                <a:latin typeface="Meiryo UI" panose="020B0604030504040204" pitchFamily="50" charset="-128"/>
                <a:ea typeface="Meiryo UI" panose="020B0604030504040204" pitchFamily="50" charset="-128"/>
              </a:rPr>
              <a:t>実証実験結果をフィードバック</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のうえ、市町村の取組に繋げる</a:t>
            </a:r>
          </a:p>
        </p:txBody>
      </p:sp>
      <p:sp>
        <p:nvSpPr>
          <p:cNvPr id="6" name="四角形: 角を丸くする 5">
            <a:extLst>
              <a:ext uri="{FF2B5EF4-FFF2-40B4-BE49-F238E27FC236}">
                <a16:creationId xmlns:a16="http://schemas.microsoft.com/office/drawing/2014/main" id="{9ADD3A64-3243-4B33-B469-7F0D42A896C3}"/>
              </a:ext>
            </a:extLst>
          </p:cNvPr>
          <p:cNvSpPr/>
          <p:nvPr/>
        </p:nvSpPr>
        <p:spPr>
          <a:xfrm>
            <a:off x="120434" y="1212193"/>
            <a:ext cx="1452056" cy="5004000"/>
          </a:xfrm>
          <a:prstGeom prst="roundRect">
            <a:avLst/>
          </a:prstGeom>
          <a:solidFill>
            <a:schemeClr val="accent2">
              <a:lumMod val="20000"/>
              <a:lumOff val="80000"/>
            </a:schemeClr>
          </a:solidFill>
          <a:ln w="25400" cap="rnd" cmpd="sng">
            <a:solidFill>
              <a:schemeClr val="tx1"/>
            </a:solidFill>
            <a:prstDash val="lg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矢印: 右 4">
            <a:extLst>
              <a:ext uri="{FF2B5EF4-FFF2-40B4-BE49-F238E27FC236}">
                <a16:creationId xmlns:a16="http://schemas.microsoft.com/office/drawing/2014/main" id="{232844BD-5B11-4868-8BFC-37C360330153}"/>
              </a:ext>
            </a:extLst>
          </p:cNvPr>
          <p:cNvSpPr/>
          <p:nvPr/>
        </p:nvSpPr>
        <p:spPr>
          <a:xfrm>
            <a:off x="108000" y="1283590"/>
            <a:ext cx="8640000" cy="1188000"/>
          </a:xfrm>
          <a:prstGeom prst="rightArrow">
            <a:avLst>
              <a:gd name="adj1" fmla="val 66292"/>
              <a:gd name="adj2" fmla="val 42431"/>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テキスト ボックス 61">
            <a:extLst>
              <a:ext uri="{FF2B5EF4-FFF2-40B4-BE49-F238E27FC236}">
                <a16:creationId xmlns:a16="http://schemas.microsoft.com/office/drawing/2014/main" id="{69860CE7-1951-4D5C-8A67-BE4EDB336BC1}"/>
              </a:ext>
            </a:extLst>
          </p:cNvPr>
          <p:cNvSpPr txBox="1"/>
          <p:nvPr/>
        </p:nvSpPr>
        <p:spPr>
          <a:xfrm>
            <a:off x="395056" y="1244521"/>
            <a:ext cx="902811" cy="307777"/>
          </a:xfrm>
          <a:prstGeom prst="rect">
            <a:avLst/>
          </a:prstGeom>
          <a:noFill/>
        </p:spPr>
        <p:txBody>
          <a:bodyPr wrap="none" rtlCol="0">
            <a:spAutoFit/>
          </a:bodyPr>
          <a:lstStyle/>
          <a:p>
            <a:r>
              <a:rPr kumimoji="1" lang="ja-JP" altLang="en-US" sz="1400" dirty="0">
                <a:latin typeface="UD デジタル 教科書体 NK-B" panose="02020700000000000000" pitchFamily="18" charset="-128"/>
                <a:ea typeface="UD デジタル 教科書体 NK-B" panose="02020700000000000000" pitchFamily="18" charset="-128"/>
              </a:rPr>
              <a:t>万博期間</a:t>
            </a:r>
          </a:p>
        </p:txBody>
      </p:sp>
      <p:sp>
        <p:nvSpPr>
          <p:cNvPr id="63" name="矢印: 右 62">
            <a:extLst>
              <a:ext uri="{FF2B5EF4-FFF2-40B4-BE49-F238E27FC236}">
                <a16:creationId xmlns:a16="http://schemas.microsoft.com/office/drawing/2014/main" id="{36E1ECA0-9376-4566-8DB9-10C62F715A2B}"/>
              </a:ext>
            </a:extLst>
          </p:cNvPr>
          <p:cNvSpPr/>
          <p:nvPr/>
        </p:nvSpPr>
        <p:spPr>
          <a:xfrm>
            <a:off x="108000" y="5023131"/>
            <a:ext cx="8640000" cy="1188000"/>
          </a:xfrm>
          <a:prstGeom prst="rightArrow">
            <a:avLst>
              <a:gd name="adj1" fmla="val 66292"/>
              <a:gd name="adj2" fmla="val 42431"/>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1EA2C7C2-872C-4078-A7F5-C144D5ABAF32}"/>
              </a:ext>
            </a:extLst>
          </p:cNvPr>
          <p:cNvSpPr/>
          <p:nvPr/>
        </p:nvSpPr>
        <p:spPr>
          <a:xfrm>
            <a:off x="0" y="432000"/>
            <a:ext cx="9144000" cy="36000"/>
          </a:xfrm>
          <a:prstGeom prst="rect">
            <a:avLst/>
          </a:prstGeom>
          <a:ln>
            <a:no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97A3181E-F29F-4F88-A6CC-07A9DED5C3F2}"/>
              </a:ext>
            </a:extLst>
          </p:cNvPr>
          <p:cNvSpPr txBox="1"/>
          <p:nvPr/>
        </p:nvSpPr>
        <p:spPr>
          <a:xfrm>
            <a:off x="0" y="0"/>
            <a:ext cx="4134465" cy="461665"/>
          </a:xfrm>
          <a:prstGeom prst="rect">
            <a:avLst/>
          </a:prstGeom>
          <a:noFill/>
        </p:spPr>
        <p:txBody>
          <a:bodyPr wrap="none" rtlCol="0">
            <a:spAutoFit/>
          </a:bodyPr>
          <a:lstStyle/>
          <a:p>
            <a:r>
              <a:rPr kumimoji="1" lang="ja-JP" altLang="en-US" sz="2400" b="1" dirty="0">
                <a:latin typeface="Meiryo UI" panose="020B0604030504040204" pitchFamily="50" charset="-128"/>
                <a:ea typeface="Meiryo UI" panose="020B0604030504040204" pitchFamily="50" charset="-128"/>
              </a:rPr>
              <a:t>１．車両の特別点検等の状況</a:t>
            </a:r>
          </a:p>
        </p:txBody>
      </p:sp>
      <p:sp>
        <p:nvSpPr>
          <p:cNvPr id="11" name="矢印: 右 10">
            <a:extLst>
              <a:ext uri="{FF2B5EF4-FFF2-40B4-BE49-F238E27FC236}">
                <a16:creationId xmlns:a16="http://schemas.microsoft.com/office/drawing/2014/main" id="{5538AFBE-85FB-417B-AF52-E82350F505BD}"/>
              </a:ext>
            </a:extLst>
          </p:cNvPr>
          <p:cNvSpPr/>
          <p:nvPr/>
        </p:nvSpPr>
        <p:spPr>
          <a:xfrm>
            <a:off x="120434" y="2520000"/>
            <a:ext cx="1440000" cy="1944000"/>
          </a:xfrm>
          <a:prstGeom prst="rightArrow">
            <a:avLst>
              <a:gd name="adj1" fmla="val 82728"/>
              <a:gd name="adj2" fmla="val 25920"/>
            </a:avLst>
          </a:prstGeom>
          <a:solidFill>
            <a:schemeClr val="bg1">
              <a:lumMod val="75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矢印: 右 16">
            <a:extLst>
              <a:ext uri="{FF2B5EF4-FFF2-40B4-BE49-F238E27FC236}">
                <a16:creationId xmlns:a16="http://schemas.microsoft.com/office/drawing/2014/main" id="{FF11121D-B0C1-4352-AB1A-3556EC6DC396}"/>
              </a:ext>
            </a:extLst>
          </p:cNvPr>
          <p:cNvSpPr/>
          <p:nvPr/>
        </p:nvSpPr>
        <p:spPr>
          <a:xfrm>
            <a:off x="1995976" y="2520000"/>
            <a:ext cx="828000" cy="1944000"/>
          </a:xfrm>
          <a:prstGeom prst="rightArrow">
            <a:avLst>
              <a:gd name="adj1" fmla="val 82728"/>
              <a:gd name="adj2" fmla="val 25920"/>
            </a:avLst>
          </a:prstGeom>
          <a:solidFill>
            <a:schemeClr val="bg1">
              <a:lumMod val="65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右 19">
            <a:extLst>
              <a:ext uri="{FF2B5EF4-FFF2-40B4-BE49-F238E27FC236}">
                <a16:creationId xmlns:a16="http://schemas.microsoft.com/office/drawing/2014/main" id="{E37C67AC-02A0-4BD3-8D28-D3E6460F76AB}"/>
              </a:ext>
            </a:extLst>
          </p:cNvPr>
          <p:cNvSpPr/>
          <p:nvPr/>
        </p:nvSpPr>
        <p:spPr>
          <a:xfrm>
            <a:off x="6031775" y="2520000"/>
            <a:ext cx="2700000" cy="1944000"/>
          </a:xfrm>
          <a:prstGeom prst="rightArrow">
            <a:avLst>
              <a:gd name="adj1" fmla="val 82728"/>
              <a:gd name="adj2" fmla="val 24719"/>
            </a:avLst>
          </a:prstGeom>
          <a:solidFill>
            <a:schemeClr val="bg1">
              <a:lumMod val="5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矢印: 右 20">
            <a:extLst>
              <a:ext uri="{FF2B5EF4-FFF2-40B4-BE49-F238E27FC236}">
                <a16:creationId xmlns:a16="http://schemas.microsoft.com/office/drawing/2014/main" id="{4FA3E8AF-4671-44EC-85F4-1A76332AE51E}"/>
              </a:ext>
            </a:extLst>
          </p:cNvPr>
          <p:cNvSpPr/>
          <p:nvPr/>
        </p:nvSpPr>
        <p:spPr>
          <a:xfrm>
            <a:off x="2760845" y="4599722"/>
            <a:ext cx="5978399" cy="432000"/>
          </a:xfrm>
          <a:prstGeom prst="rightArrow">
            <a:avLst>
              <a:gd name="adj1" fmla="val 52588"/>
              <a:gd name="adj2" fmla="val 116375"/>
            </a:avLst>
          </a:prstGeom>
          <a:solidFill>
            <a:schemeClr val="bg1"/>
          </a:solidFill>
          <a:ln w="28575" cap="rnd">
            <a:prstDash val="sysDot"/>
            <a:round/>
          </a:ln>
        </p:spPr>
        <p:style>
          <a:lnRef idx="2">
            <a:schemeClr val="dk1"/>
          </a:lnRef>
          <a:fillRef idx="1">
            <a:schemeClr val="lt1"/>
          </a:fillRef>
          <a:effectRef idx="0">
            <a:schemeClr val="dk1"/>
          </a:effectRef>
          <a:fontRef idx="minor">
            <a:schemeClr val="dk1"/>
          </a:fontRef>
        </p:style>
        <p:txBody>
          <a:bodyPr anchor="ctr"/>
          <a:lstStyle/>
          <a:p>
            <a:pPr algn="ctr">
              <a:defRPr/>
            </a:pPr>
            <a:r>
              <a:rPr lang="ja-JP" altLang="en-US" sz="1100" dirty="0">
                <a:latin typeface="Meiryo UI" panose="020B0604030504040204" pitchFamily="50" charset="-128"/>
                <a:ea typeface="Meiryo UI" panose="020B0604030504040204" pitchFamily="50" charset="-128"/>
              </a:rPr>
              <a:t>（結果に応じて）必要な整備の追加</a:t>
            </a:r>
          </a:p>
        </p:txBody>
      </p:sp>
      <p:sp>
        <p:nvSpPr>
          <p:cNvPr id="22" name="矢印: 上下 21">
            <a:extLst>
              <a:ext uri="{FF2B5EF4-FFF2-40B4-BE49-F238E27FC236}">
                <a16:creationId xmlns:a16="http://schemas.microsoft.com/office/drawing/2014/main" id="{F477E798-6E7D-4324-A44D-7A4F1E30857D}"/>
              </a:ext>
            </a:extLst>
          </p:cNvPr>
          <p:cNvSpPr/>
          <p:nvPr/>
        </p:nvSpPr>
        <p:spPr>
          <a:xfrm>
            <a:off x="2977807" y="4327951"/>
            <a:ext cx="268837" cy="324000"/>
          </a:xfrm>
          <a:prstGeom prst="upDownArrow">
            <a:avLst>
              <a:gd name="adj1" fmla="val 75195"/>
              <a:gd name="adj2" fmla="val 37403"/>
            </a:avLst>
          </a:prstGeom>
          <a:solidFill>
            <a:schemeClr val="accent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矢印: 上下 22">
            <a:extLst>
              <a:ext uri="{FF2B5EF4-FFF2-40B4-BE49-F238E27FC236}">
                <a16:creationId xmlns:a16="http://schemas.microsoft.com/office/drawing/2014/main" id="{AAB7FF42-05BC-4425-8577-520360DDAFE6}"/>
              </a:ext>
            </a:extLst>
          </p:cNvPr>
          <p:cNvSpPr/>
          <p:nvPr/>
        </p:nvSpPr>
        <p:spPr>
          <a:xfrm>
            <a:off x="4856608" y="4327951"/>
            <a:ext cx="268837" cy="324000"/>
          </a:xfrm>
          <a:prstGeom prst="upDownArrow">
            <a:avLst>
              <a:gd name="adj1" fmla="val 75195"/>
              <a:gd name="adj2" fmla="val 37403"/>
            </a:avLst>
          </a:prstGeom>
          <a:solidFill>
            <a:schemeClr val="accent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矢印: 上下 23">
            <a:extLst>
              <a:ext uri="{FF2B5EF4-FFF2-40B4-BE49-F238E27FC236}">
                <a16:creationId xmlns:a16="http://schemas.microsoft.com/office/drawing/2014/main" id="{473109E3-F358-4FDB-9A99-CE6D63C62858}"/>
              </a:ext>
            </a:extLst>
          </p:cNvPr>
          <p:cNvSpPr/>
          <p:nvPr/>
        </p:nvSpPr>
        <p:spPr>
          <a:xfrm>
            <a:off x="7136415" y="4327951"/>
            <a:ext cx="268837" cy="324000"/>
          </a:xfrm>
          <a:prstGeom prst="upDownArrow">
            <a:avLst>
              <a:gd name="adj1" fmla="val 75195"/>
              <a:gd name="adj2" fmla="val 37403"/>
            </a:avLst>
          </a:prstGeom>
          <a:solidFill>
            <a:schemeClr val="accent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a:extLst>
              <a:ext uri="{FF2B5EF4-FFF2-40B4-BE49-F238E27FC236}">
                <a16:creationId xmlns:a16="http://schemas.microsoft.com/office/drawing/2014/main" id="{34EE86F4-45E1-45B3-A1A5-E71FA9289708}"/>
              </a:ext>
            </a:extLst>
          </p:cNvPr>
          <p:cNvSpPr txBox="1"/>
          <p:nvPr/>
        </p:nvSpPr>
        <p:spPr>
          <a:xfrm>
            <a:off x="30954" y="2844000"/>
            <a:ext cx="1433406" cy="1138773"/>
          </a:xfrm>
          <a:prstGeom prst="rect">
            <a:avLst/>
          </a:prstGeom>
          <a:noFill/>
        </p:spPr>
        <p:txBody>
          <a:bodyPr wrap="none" rtlCol="0">
            <a:spAutoFit/>
          </a:bodyPr>
          <a:lstStyle/>
          <a:p>
            <a:r>
              <a:rPr kumimoji="1" lang="ja-JP" altLang="en-US" sz="1200" b="1" dirty="0">
                <a:solidFill>
                  <a:schemeClr val="bg1"/>
                </a:solidFill>
                <a:latin typeface="Meiryo UI" panose="020B0604030504040204" pitchFamily="50" charset="-128"/>
                <a:ea typeface="Meiryo UI" panose="020B0604030504040204" pitchFamily="50" charset="-128"/>
              </a:rPr>
              <a:t>＜走行環境整備＞</a:t>
            </a:r>
            <a:endParaRPr kumimoji="1" lang="en-US" altLang="ja-JP" sz="1200" b="1" dirty="0">
              <a:solidFill>
                <a:schemeClr val="bg1"/>
              </a:solidFill>
              <a:latin typeface="Meiryo UI" panose="020B0604030504040204" pitchFamily="50" charset="-128"/>
              <a:ea typeface="Meiryo UI" panose="020B0604030504040204" pitchFamily="50" charset="-128"/>
            </a:endParaRPr>
          </a:p>
          <a:p>
            <a:r>
              <a:rPr kumimoji="1" lang="ja-JP" altLang="en-US" sz="1200" dirty="0">
                <a:solidFill>
                  <a:schemeClr val="bg1"/>
                </a:solidFill>
                <a:latin typeface="Meiryo UI" panose="020B0604030504040204" pitchFamily="50" charset="-128"/>
                <a:ea typeface="Meiryo UI" panose="020B0604030504040204" pitchFamily="50" charset="-128"/>
              </a:rPr>
              <a:t> </a:t>
            </a:r>
            <a:r>
              <a:rPr kumimoji="1" lang="en-US" altLang="ja-JP" sz="1200" b="1" dirty="0">
                <a:solidFill>
                  <a:schemeClr val="bg1"/>
                </a:solidFill>
                <a:latin typeface="Meiryo UI" panose="020B0604030504040204" pitchFamily="50" charset="-128"/>
                <a:ea typeface="Meiryo UI" panose="020B0604030504040204" pitchFamily="50" charset="-128"/>
              </a:rPr>
              <a:t>•</a:t>
            </a:r>
            <a:r>
              <a:rPr kumimoji="1" lang="ja-JP" altLang="en-US" sz="1200" b="1" dirty="0">
                <a:solidFill>
                  <a:schemeClr val="bg1"/>
                </a:solidFill>
                <a:latin typeface="Meiryo UI" panose="020B0604030504040204" pitchFamily="50" charset="-128"/>
                <a:ea typeface="Meiryo UI" panose="020B0604030504040204" pitchFamily="50" charset="-128"/>
              </a:rPr>
              <a:t>車庫</a:t>
            </a:r>
            <a:endParaRPr kumimoji="1" lang="en-US" altLang="ja-JP" sz="1200" b="1" dirty="0">
              <a:solidFill>
                <a:schemeClr val="bg1"/>
              </a:solidFill>
              <a:latin typeface="Meiryo UI" panose="020B0604030504040204" pitchFamily="50" charset="-128"/>
              <a:ea typeface="Meiryo UI" panose="020B0604030504040204" pitchFamily="50" charset="-128"/>
            </a:endParaRPr>
          </a:p>
          <a:p>
            <a:r>
              <a:rPr kumimoji="1" lang="ja-JP" altLang="en-US" sz="1200" b="1" dirty="0">
                <a:solidFill>
                  <a:schemeClr val="bg1"/>
                </a:solidFill>
                <a:latin typeface="Meiryo UI" panose="020B0604030504040204" pitchFamily="50" charset="-128"/>
                <a:ea typeface="Meiryo UI" panose="020B0604030504040204" pitchFamily="50" charset="-128"/>
              </a:rPr>
              <a:t> </a:t>
            </a:r>
            <a:r>
              <a:rPr kumimoji="1" lang="en-US" altLang="ja-JP" sz="1200" b="1" dirty="0">
                <a:solidFill>
                  <a:schemeClr val="bg1"/>
                </a:solidFill>
                <a:latin typeface="Meiryo UI" panose="020B0604030504040204" pitchFamily="50" charset="-128"/>
                <a:ea typeface="Meiryo UI" panose="020B0604030504040204" pitchFamily="50" charset="-128"/>
              </a:rPr>
              <a:t>•</a:t>
            </a:r>
            <a:r>
              <a:rPr kumimoji="1" lang="ja-JP" altLang="en-US" sz="1200" b="1" dirty="0">
                <a:solidFill>
                  <a:schemeClr val="bg1"/>
                </a:solidFill>
                <a:latin typeface="Meiryo UI" panose="020B0604030504040204" pitchFamily="50" charset="-128"/>
                <a:ea typeface="Meiryo UI" panose="020B0604030504040204" pitchFamily="50" charset="-128"/>
              </a:rPr>
              <a:t>乗務員休憩所</a:t>
            </a:r>
            <a:endParaRPr kumimoji="1" lang="en-US" altLang="ja-JP" sz="1200" b="1" dirty="0">
              <a:solidFill>
                <a:schemeClr val="bg1"/>
              </a:solidFill>
              <a:latin typeface="Meiryo UI" panose="020B0604030504040204" pitchFamily="50" charset="-128"/>
              <a:ea typeface="Meiryo UI" panose="020B0604030504040204" pitchFamily="50" charset="-128"/>
            </a:endParaRPr>
          </a:p>
          <a:p>
            <a:r>
              <a:rPr kumimoji="1" lang="ja-JP" altLang="en-US" sz="800" b="1" dirty="0">
                <a:solidFill>
                  <a:schemeClr val="bg1"/>
                </a:solidFill>
                <a:latin typeface="Meiryo UI" panose="020B0604030504040204" pitchFamily="50" charset="-128"/>
                <a:ea typeface="Meiryo UI" panose="020B0604030504040204" pitchFamily="50" charset="-128"/>
              </a:rPr>
              <a:t>　</a:t>
            </a:r>
            <a:endParaRPr kumimoji="1" lang="en-US" altLang="ja-JP" sz="800" b="1" dirty="0">
              <a:solidFill>
                <a:schemeClr val="bg1"/>
              </a:solidFill>
              <a:latin typeface="Meiryo UI" panose="020B0604030504040204" pitchFamily="50" charset="-128"/>
              <a:ea typeface="Meiryo UI" panose="020B0604030504040204" pitchFamily="50" charset="-128"/>
            </a:endParaRPr>
          </a:p>
          <a:p>
            <a:r>
              <a:rPr kumimoji="1" lang="ja-JP" altLang="en-US" sz="1200" dirty="0">
                <a:solidFill>
                  <a:schemeClr val="bg1"/>
                </a:solidFill>
                <a:latin typeface="Meiryo UI" panose="020B0604030504040204" pitchFamily="50" charset="-128"/>
                <a:ea typeface="Meiryo UI" panose="020B0604030504040204" pitchFamily="50" charset="-128"/>
              </a:rPr>
              <a:t>　</a:t>
            </a:r>
            <a:r>
              <a:rPr kumimoji="1" lang="ja-JP" altLang="en-US" sz="1200" b="1" dirty="0">
                <a:solidFill>
                  <a:schemeClr val="bg1"/>
                </a:solidFill>
                <a:latin typeface="Meiryo UI" panose="020B0604030504040204" pitchFamily="50" charset="-128"/>
                <a:ea typeface="Meiryo UI" panose="020B0604030504040204" pitchFamily="50" charset="-128"/>
              </a:rPr>
              <a:t>＜調査業務＞</a:t>
            </a:r>
            <a:endParaRPr kumimoji="1" lang="en-US" altLang="ja-JP" sz="1200" b="1" dirty="0">
              <a:solidFill>
                <a:schemeClr val="bg1"/>
              </a:solidFill>
              <a:latin typeface="Meiryo UI" panose="020B0604030504040204" pitchFamily="50" charset="-128"/>
              <a:ea typeface="Meiryo UI" panose="020B0604030504040204" pitchFamily="50" charset="-128"/>
            </a:endParaRPr>
          </a:p>
          <a:p>
            <a:r>
              <a:rPr kumimoji="1" lang="ja-JP" altLang="en-US" sz="1200" dirty="0">
                <a:solidFill>
                  <a:schemeClr val="bg1"/>
                </a:solidFill>
                <a:latin typeface="Meiryo UI" panose="020B0604030504040204" pitchFamily="50" charset="-128"/>
                <a:ea typeface="Meiryo UI" panose="020B0604030504040204" pitchFamily="50" charset="-128"/>
              </a:rPr>
              <a:t> </a:t>
            </a:r>
            <a:r>
              <a:rPr kumimoji="1" lang="en-US" altLang="ja-JP" sz="1200" b="1" dirty="0">
                <a:solidFill>
                  <a:schemeClr val="bg1"/>
                </a:solidFill>
                <a:latin typeface="Meiryo UI" panose="020B0604030504040204" pitchFamily="50" charset="-128"/>
                <a:ea typeface="Meiryo UI" panose="020B0604030504040204" pitchFamily="50" charset="-128"/>
              </a:rPr>
              <a:t>•</a:t>
            </a:r>
            <a:r>
              <a:rPr kumimoji="1" lang="ja-JP" altLang="en-US" sz="1200" b="1" dirty="0">
                <a:solidFill>
                  <a:schemeClr val="bg1"/>
                </a:solidFill>
                <a:latin typeface="Meiryo UI" panose="020B0604030504040204" pitchFamily="50" charset="-128"/>
                <a:ea typeface="Meiryo UI" panose="020B0604030504040204" pitchFamily="50" charset="-128"/>
              </a:rPr>
              <a:t>リスクアセスメント</a:t>
            </a:r>
            <a:endParaRPr kumimoji="1" lang="en-US" altLang="ja-JP" sz="1200" b="1" dirty="0">
              <a:solidFill>
                <a:schemeClr val="bg1"/>
              </a:solidFill>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964BF25A-F170-4642-9ADC-640E18E61AA9}"/>
              </a:ext>
            </a:extLst>
          </p:cNvPr>
          <p:cNvSpPr txBox="1"/>
          <p:nvPr/>
        </p:nvSpPr>
        <p:spPr>
          <a:xfrm>
            <a:off x="2546857" y="2367797"/>
            <a:ext cx="723275" cy="307777"/>
          </a:xfrm>
          <a:prstGeom prst="rect">
            <a:avLst/>
          </a:prstGeom>
          <a:noFill/>
        </p:spPr>
        <p:txBody>
          <a:bodyPr wrap="none" rtlCol="0">
            <a:spAutoFit/>
          </a:bodyPr>
          <a:lstStyle/>
          <a:p>
            <a:r>
              <a:rPr kumimoji="1" lang="ja-JP" altLang="en-US" sz="1400" b="1" dirty="0">
                <a:latin typeface="Meiryo UI" panose="020B0604030504040204" pitchFamily="50" charset="-128"/>
                <a:ea typeface="Meiryo UI" panose="020B0604030504040204" pitchFamily="50" charset="-128"/>
              </a:rPr>
              <a:t>３月～</a:t>
            </a:r>
          </a:p>
        </p:txBody>
      </p:sp>
      <p:sp>
        <p:nvSpPr>
          <p:cNvPr id="19" name="矢印: 右 18">
            <a:extLst>
              <a:ext uri="{FF2B5EF4-FFF2-40B4-BE49-F238E27FC236}">
                <a16:creationId xmlns:a16="http://schemas.microsoft.com/office/drawing/2014/main" id="{4082480E-6D2E-4D56-9A0D-0C2D50CEA465}"/>
              </a:ext>
            </a:extLst>
          </p:cNvPr>
          <p:cNvSpPr/>
          <p:nvPr/>
        </p:nvSpPr>
        <p:spPr>
          <a:xfrm>
            <a:off x="3627244" y="2520000"/>
            <a:ext cx="2844000" cy="1944000"/>
          </a:xfrm>
          <a:prstGeom prst="rightArrow">
            <a:avLst>
              <a:gd name="adj1" fmla="val 82728"/>
              <a:gd name="adj2" fmla="val 25920"/>
            </a:avLst>
          </a:prstGeom>
          <a:solidFill>
            <a:schemeClr val="bg1">
              <a:lumMod val="5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矢印: 右 17">
            <a:extLst>
              <a:ext uri="{FF2B5EF4-FFF2-40B4-BE49-F238E27FC236}">
                <a16:creationId xmlns:a16="http://schemas.microsoft.com/office/drawing/2014/main" id="{078FB157-17A3-4BE2-A86C-D097F5F7A91C}"/>
              </a:ext>
            </a:extLst>
          </p:cNvPr>
          <p:cNvSpPr/>
          <p:nvPr/>
        </p:nvSpPr>
        <p:spPr>
          <a:xfrm>
            <a:off x="2847558" y="2520000"/>
            <a:ext cx="1044000" cy="1944000"/>
          </a:xfrm>
          <a:prstGeom prst="rightArrow">
            <a:avLst>
              <a:gd name="adj1" fmla="val 82728"/>
              <a:gd name="adj2" fmla="val 25920"/>
            </a:avLst>
          </a:prstGeom>
          <a:solidFill>
            <a:schemeClr val="bg1">
              <a:lumMod val="5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6D8A961E-1646-4D7D-8936-A48673D07F5C}"/>
              </a:ext>
            </a:extLst>
          </p:cNvPr>
          <p:cNvSpPr txBox="1"/>
          <p:nvPr/>
        </p:nvSpPr>
        <p:spPr>
          <a:xfrm>
            <a:off x="2727227" y="2867371"/>
            <a:ext cx="1172116" cy="707886"/>
          </a:xfrm>
          <a:prstGeom prst="rect">
            <a:avLst/>
          </a:prstGeom>
          <a:noFill/>
        </p:spPr>
        <p:txBody>
          <a:bodyPr wrap="none" rtlCol="0">
            <a:spAutoFit/>
          </a:bodyPr>
          <a:lstStyle/>
          <a:p>
            <a:r>
              <a:rPr kumimoji="1" lang="ja-JP" altLang="en-US" sz="1200" b="1" dirty="0">
                <a:solidFill>
                  <a:schemeClr val="bg1"/>
                </a:solidFill>
                <a:latin typeface="Meiryo UI" panose="020B0604030504040204" pitchFamily="50" charset="-128"/>
                <a:ea typeface="Meiryo UI" panose="020B0604030504040204" pitchFamily="50" charset="-128"/>
              </a:rPr>
              <a:t>＜実験開始＞</a:t>
            </a:r>
            <a:endParaRPr kumimoji="1" lang="en-US" altLang="ja-JP" sz="1200" b="1" dirty="0">
              <a:solidFill>
                <a:schemeClr val="bg1"/>
              </a:solidFill>
              <a:latin typeface="Meiryo UI" panose="020B0604030504040204" pitchFamily="50" charset="-128"/>
              <a:ea typeface="Meiryo UI" panose="020B0604030504040204" pitchFamily="50" charset="-128"/>
            </a:endParaRPr>
          </a:p>
          <a:p>
            <a:endParaRPr kumimoji="1" lang="en-US" altLang="ja-JP" sz="600" b="1" dirty="0">
              <a:solidFill>
                <a:schemeClr val="bg1"/>
              </a:solidFill>
              <a:latin typeface="Meiryo UI" panose="020B0604030504040204" pitchFamily="50" charset="-128"/>
              <a:ea typeface="Meiryo UI" panose="020B0604030504040204" pitchFamily="50" charset="-128"/>
            </a:endParaRPr>
          </a:p>
          <a:p>
            <a:r>
              <a:rPr kumimoji="1" lang="ja-JP" altLang="en-US" sz="1100" b="1" dirty="0">
                <a:solidFill>
                  <a:schemeClr val="bg1"/>
                </a:solidFill>
                <a:latin typeface="Meiryo UI" panose="020B0604030504040204" pitchFamily="50" charset="-128"/>
                <a:ea typeface="Meiryo UI" panose="020B0604030504040204" pitchFamily="50" charset="-128"/>
              </a:rPr>
              <a:t>  </a:t>
            </a:r>
            <a:r>
              <a:rPr kumimoji="1" lang="en-US" altLang="ja-JP" sz="1100" b="1" dirty="0">
                <a:solidFill>
                  <a:schemeClr val="bg1"/>
                </a:solidFill>
                <a:latin typeface="Meiryo UI" panose="020B0604030504040204" pitchFamily="50" charset="-128"/>
                <a:ea typeface="Meiryo UI" panose="020B0604030504040204" pitchFamily="50" charset="-128"/>
              </a:rPr>
              <a:t>•</a:t>
            </a:r>
            <a:r>
              <a:rPr kumimoji="1" lang="ja-JP" altLang="en-US" sz="1100" b="1" dirty="0">
                <a:solidFill>
                  <a:schemeClr val="bg1"/>
                </a:solidFill>
                <a:latin typeface="Meiryo UI" panose="020B0604030504040204" pitchFamily="50" charset="-128"/>
                <a:ea typeface="Meiryo UI" panose="020B0604030504040204" pitchFamily="50" charset="-128"/>
              </a:rPr>
              <a:t>テスト走行</a:t>
            </a:r>
            <a:endParaRPr kumimoji="1" lang="en-US" altLang="ja-JP" sz="1100" b="1" dirty="0">
              <a:solidFill>
                <a:schemeClr val="bg1"/>
              </a:solidFill>
              <a:latin typeface="Meiryo UI" panose="020B0604030504040204" pitchFamily="50" charset="-128"/>
              <a:ea typeface="Meiryo UI" panose="020B0604030504040204" pitchFamily="50" charset="-128"/>
            </a:endParaRPr>
          </a:p>
          <a:p>
            <a:r>
              <a:rPr kumimoji="1" lang="ja-JP" altLang="en-US" sz="1100" b="1" dirty="0">
                <a:solidFill>
                  <a:schemeClr val="bg1"/>
                </a:solidFill>
                <a:latin typeface="Meiryo UI" panose="020B0604030504040204" pitchFamily="50" charset="-128"/>
                <a:ea typeface="Meiryo UI" panose="020B0604030504040204" pitchFamily="50" charset="-128"/>
              </a:rPr>
              <a:t>  </a:t>
            </a:r>
            <a:r>
              <a:rPr kumimoji="1" lang="en-US" altLang="ja-JP" sz="1100" b="1" dirty="0">
                <a:solidFill>
                  <a:schemeClr val="bg1"/>
                </a:solidFill>
                <a:latin typeface="Meiryo UI" panose="020B0604030504040204" pitchFamily="50" charset="-128"/>
                <a:ea typeface="Meiryo UI" panose="020B0604030504040204" pitchFamily="50" charset="-128"/>
              </a:rPr>
              <a:t>•</a:t>
            </a:r>
            <a:r>
              <a:rPr kumimoji="1" lang="ja-JP" altLang="en-US" sz="1100" b="1" dirty="0">
                <a:solidFill>
                  <a:schemeClr val="bg1"/>
                </a:solidFill>
                <a:latin typeface="Meiryo UI" panose="020B0604030504040204" pitchFamily="50" charset="-128"/>
                <a:ea typeface="Meiryo UI" panose="020B0604030504040204" pitchFamily="50" charset="-128"/>
              </a:rPr>
              <a:t>車両調整　等</a:t>
            </a:r>
          </a:p>
        </p:txBody>
      </p:sp>
      <p:sp>
        <p:nvSpPr>
          <p:cNvPr id="29" name="テキスト ボックス 28">
            <a:extLst>
              <a:ext uri="{FF2B5EF4-FFF2-40B4-BE49-F238E27FC236}">
                <a16:creationId xmlns:a16="http://schemas.microsoft.com/office/drawing/2014/main" id="{A874AB21-0D99-46BA-8E04-1B6290580595}"/>
              </a:ext>
            </a:extLst>
          </p:cNvPr>
          <p:cNvSpPr txBox="1"/>
          <p:nvPr/>
        </p:nvSpPr>
        <p:spPr>
          <a:xfrm>
            <a:off x="1654244" y="1474865"/>
            <a:ext cx="5339289" cy="307777"/>
          </a:xfrm>
          <a:prstGeom prst="rect">
            <a:avLst/>
          </a:prstGeom>
          <a:noFill/>
        </p:spPr>
        <p:txBody>
          <a:bodyPr wrap="square">
            <a:spAutoFit/>
          </a:bodyPr>
          <a:lstStyle/>
          <a:p>
            <a:r>
              <a:rPr lang="ja-JP" altLang="en-US" sz="1400" b="1" dirty="0">
                <a:latin typeface="Meiryo UI" panose="020B0604030504040204" pitchFamily="50" charset="-128"/>
                <a:ea typeface="Meiryo UI" panose="020B0604030504040204" pitchFamily="50" charset="-128"/>
              </a:rPr>
              <a:t>関係者（</a:t>
            </a:r>
            <a:r>
              <a:rPr lang="en-US" altLang="ja-JP" sz="1400" b="1" dirty="0">
                <a:latin typeface="Meiryo UI" panose="020B0604030504040204" pitchFamily="50" charset="-128"/>
                <a:ea typeface="Meiryo UI" panose="020B0604030504040204" pitchFamily="50" charset="-128"/>
              </a:rPr>
              <a:t>Osaka Metro</a:t>
            </a:r>
            <a:r>
              <a:rPr lang="ja-JP" altLang="en-US" sz="1400" b="1" dirty="0">
                <a:latin typeface="Meiryo UI" panose="020B0604030504040204" pitchFamily="50" charset="-128"/>
                <a:ea typeface="Meiryo UI" panose="020B0604030504040204" pitchFamily="50" charset="-128"/>
              </a:rPr>
              <a:t>、国、警察、交通事業者等）との調整</a:t>
            </a:r>
          </a:p>
        </p:txBody>
      </p:sp>
      <p:sp>
        <p:nvSpPr>
          <p:cNvPr id="7" name="テキスト ボックス 6">
            <a:extLst>
              <a:ext uri="{FF2B5EF4-FFF2-40B4-BE49-F238E27FC236}">
                <a16:creationId xmlns:a16="http://schemas.microsoft.com/office/drawing/2014/main" id="{8AAC1696-9CE0-4E46-8554-C536C1838729}"/>
              </a:ext>
            </a:extLst>
          </p:cNvPr>
          <p:cNvSpPr txBox="1"/>
          <p:nvPr/>
        </p:nvSpPr>
        <p:spPr>
          <a:xfrm>
            <a:off x="3344728" y="5219972"/>
            <a:ext cx="1056700" cy="307777"/>
          </a:xfrm>
          <a:prstGeom prst="rect">
            <a:avLst/>
          </a:prstGeom>
          <a:noFill/>
        </p:spPr>
        <p:txBody>
          <a:bodyPr wrap="none" rtlCol="0">
            <a:spAutoFit/>
          </a:bodyPr>
          <a:lstStyle/>
          <a:p>
            <a:r>
              <a:rPr kumimoji="1" lang="ja-JP" altLang="en-US" sz="1400" b="1" spc="300" dirty="0">
                <a:latin typeface="Meiryo UI" panose="020B0604030504040204" pitchFamily="50" charset="-128"/>
                <a:ea typeface="Meiryo UI" panose="020B0604030504040204" pitchFamily="50" charset="-128"/>
              </a:rPr>
              <a:t>機運醸成</a:t>
            </a:r>
          </a:p>
        </p:txBody>
      </p:sp>
      <p:grpSp>
        <p:nvGrpSpPr>
          <p:cNvPr id="30" name="グループ化 29">
            <a:extLst>
              <a:ext uri="{FF2B5EF4-FFF2-40B4-BE49-F238E27FC236}">
                <a16:creationId xmlns:a16="http://schemas.microsoft.com/office/drawing/2014/main" id="{28B9940E-4AB6-4846-9A55-E792FB058874}"/>
              </a:ext>
            </a:extLst>
          </p:cNvPr>
          <p:cNvGrpSpPr/>
          <p:nvPr/>
        </p:nvGrpSpPr>
        <p:grpSpPr>
          <a:xfrm>
            <a:off x="2889131" y="3724298"/>
            <a:ext cx="723275" cy="253916"/>
            <a:chOff x="2891389" y="3648012"/>
            <a:chExt cx="723275" cy="253916"/>
          </a:xfrm>
        </p:grpSpPr>
        <p:sp>
          <p:nvSpPr>
            <p:cNvPr id="27" name="テキスト ボックス 26">
              <a:extLst>
                <a:ext uri="{FF2B5EF4-FFF2-40B4-BE49-F238E27FC236}">
                  <a16:creationId xmlns:a16="http://schemas.microsoft.com/office/drawing/2014/main" id="{8605E6E5-BD06-40F0-A7ED-7405AE1E9D71}"/>
                </a:ext>
              </a:extLst>
            </p:cNvPr>
            <p:cNvSpPr txBox="1"/>
            <p:nvPr/>
          </p:nvSpPr>
          <p:spPr>
            <a:xfrm>
              <a:off x="2891389" y="3648012"/>
              <a:ext cx="723275" cy="253916"/>
            </a:xfrm>
            <a:prstGeom prst="rect">
              <a:avLst/>
            </a:prstGeom>
            <a:noFill/>
          </p:spPr>
          <p:txBody>
            <a:bodyPr wrap="none" rtlCol="0">
              <a:spAutoFit/>
            </a:bodyPr>
            <a:lstStyle/>
            <a:p>
              <a:r>
                <a:rPr kumimoji="1" lang="ja-JP" altLang="en-US" sz="1050" b="1" dirty="0">
                  <a:solidFill>
                    <a:schemeClr val="bg1"/>
                  </a:solidFill>
                  <a:latin typeface="BIZ UDゴシック" panose="020B0400000000000000" pitchFamily="49" charset="-128"/>
                  <a:ea typeface="BIZ UDゴシック" panose="020B0400000000000000" pitchFamily="49" charset="-128"/>
                </a:rPr>
                <a:t>乗客なし</a:t>
              </a:r>
            </a:p>
          </p:txBody>
        </p:sp>
        <p:sp>
          <p:nvSpPr>
            <p:cNvPr id="28" name="正方形/長方形 27">
              <a:extLst>
                <a:ext uri="{FF2B5EF4-FFF2-40B4-BE49-F238E27FC236}">
                  <a16:creationId xmlns:a16="http://schemas.microsoft.com/office/drawing/2014/main" id="{9F092160-C008-417A-AA25-E9D176EA34AE}"/>
                </a:ext>
              </a:extLst>
            </p:cNvPr>
            <p:cNvSpPr/>
            <p:nvPr/>
          </p:nvSpPr>
          <p:spPr>
            <a:xfrm>
              <a:off x="2939741" y="3677577"/>
              <a:ext cx="612000" cy="216000"/>
            </a:xfrm>
            <a:prstGeom prst="rect">
              <a:avLst/>
            </a:prstGeom>
            <a:no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2" name="四角形: 角を丸くする 31">
            <a:extLst>
              <a:ext uri="{FF2B5EF4-FFF2-40B4-BE49-F238E27FC236}">
                <a16:creationId xmlns:a16="http://schemas.microsoft.com/office/drawing/2014/main" id="{19026A4E-F691-4614-8FFC-BC55F2460D9A}"/>
              </a:ext>
            </a:extLst>
          </p:cNvPr>
          <p:cNvSpPr/>
          <p:nvPr/>
        </p:nvSpPr>
        <p:spPr>
          <a:xfrm>
            <a:off x="2839565" y="2627281"/>
            <a:ext cx="5904000" cy="252000"/>
          </a:xfrm>
          <a:prstGeom prst="round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DBE32914-766B-46A7-B931-0B1F6A8C6A06}"/>
              </a:ext>
            </a:extLst>
          </p:cNvPr>
          <p:cNvSpPr txBox="1"/>
          <p:nvPr/>
        </p:nvSpPr>
        <p:spPr>
          <a:xfrm>
            <a:off x="4409352" y="2609012"/>
            <a:ext cx="2185214" cy="276999"/>
          </a:xfrm>
          <a:prstGeom prst="rect">
            <a:avLst/>
          </a:prstGeom>
          <a:noFill/>
        </p:spPr>
        <p:txBody>
          <a:bodyPr wrap="none" rtlCol="0">
            <a:spAutoFit/>
          </a:bodyPr>
          <a:lstStyle/>
          <a:p>
            <a:r>
              <a:rPr kumimoji="1" lang="ja-JP" altLang="en-US" sz="1200" b="1" dirty="0">
                <a:latin typeface="BIZ UDゴシック" panose="020B0400000000000000" pitchFamily="49" charset="-128"/>
                <a:ea typeface="BIZ UDゴシック" panose="020B0400000000000000" pitchFamily="49" charset="-128"/>
              </a:rPr>
              <a:t>南河内地域における実証実験</a:t>
            </a:r>
          </a:p>
        </p:txBody>
      </p:sp>
      <p:sp>
        <p:nvSpPr>
          <p:cNvPr id="33" name="矢印: 五方向 32">
            <a:extLst>
              <a:ext uri="{FF2B5EF4-FFF2-40B4-BE49-F238E27FC236}">
                <a16:creationId xmlns:a16="http://schemas.microsoft.com/office/drawing/2014/main" id="{E74C67C8-00B7-4488-BE3F-36EB92475BE5}"/>
              </a:ext>
            </a:extLst>
          </p:cNvPr>
          <p:cNvSpPr/>
          <p:nvPr/>
        </p:nvSpPr>
        <p:spPr>
          <a:xfrm>
            <a:off x="109738" y="1733041"/>
            <a:ext cx="3132000" cy="540000"/>
          </a:xfrm>
          <a:prstGeom prst="homePlat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矢印: 五方向 37">
            <a:extLst>
              <a:ext uri="{FF2B5EF4-FFF2-40B4-BE49-F238E27FC236}">
                <a16:creationId xmlns:a16="http://schemas.microsoft.com/office/drawing/2014/main" id="{2CD70BBE-8C3B-4562-ACF7-00E30BA05484}"/>
              </a:ext>
            </a:extLst>
          </p:cNvPr>
          <p:cNvSpPr/>
          <p:nvPr/>
        </p:nvSpPr>
        <p:spPr>
          <a:xfrm>
            <a:off x="112749" y="5466951"/>
            <a:ext cx="3132000" cy="540000"/>
          </a:xfrm>
          <a:prstGeom prst="homePlat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テキスト ボックス 33">
            <a:extLst>
              <a:ext uri="{FF2B5EF4-FFF2-40B4-BE49-F238E27FC236}">
                <a16:creationId xmlns:a16="http://schemas.microsoft.com/office/drawing/2014/main" id="{7098E027-086A-4DBB-B712-CC90654D35A5}"/>
              </a:ext>
            </a:extLst>
          </p:cNvPr>
          <p:cNvSpPr txBox="1"/>
          <p:nvPr/>
        </p:nvSpPr>
        <p:spPr>
          <a:xfrm>
            <a:off x="144000" y="1696774"/>
            <a:ext cx="3087705" cy="615553"/>
          </a:xfrm>
          <a:prstGeom prst="rect">
            <a:avLst/>
          </a:prstGeom>
          <a:noFill/>
        </p:spPr>
        <p:txBody>
          <a:bodyPr wrap="none" rtlCol="0">
            <a:spAutoFit/>
          </a:bodyPr>
          <a:lstStyle/>
          <a:p>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新モビリティ導入検討協議会</a:t>
            </a:r>
            <a:endParaRPr kumimoji="1" lang="en-US" altLang="ja-JP" sz="1200" b="1" dirty="0">
              <a:latin typeface="Meiryo UI" panose="020B0604030504040204" pitchFamily="50" charset="-128"/>
              <a:ea typeface="Meiryo UI" panose="020B0604030504040204" pitchFamily="50" charset="-128"/>
            </a:endParaRPr>
          </a:p>
          <a:p>
            <a:r>
              <a:rPr kumimoji="1" lang="en-US" altLang="ja-JP" sz="1000" b="1" dirty="0">
                <a:latin typeface="Meiryo UI" panose="020B0604030504040204" pitchFamily="50" charset="-128"/>
                <a:ea typeface="Meiryo UI" panose="020B0604030504040204" pitchFamily="50" charset="-128"/>
              </a:rPr>
              <a:t>                      </a:t>
            </a:r>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8</a:t>
            </a:r>
            <a:r>
              <a:rPr kumimoji="1" lang="ja-JP" altLang="en-US" sz="1000" dirty="0">
                <a:latin typeface="Meiryo UI" panose="020B0604030504040204" pitchFamily="50" charset="-128"/>
                <a:ea typeface="Meiryo UI" panose="020B0604030504040204" pitchFamily="50" charset="-128"/>
              </a:rPr>
              <a:t>月、</a:t>
            </a:r>
            <a:r>
              <a:rPr kumimoji="1" lang="en-US" altLang="ja-JP" sz="1000" dirty="0">
                <a:latin typeface="Meiryo UI" panose="020B0604030504040204" pitchFamily="50" charset="-128"/>
                <a:ea typeface="Meiryo UI" panose="020B0604030504040204" pitchFamily="50" charset="-128"/>
              </a:rPr>
              <a:t>10</a:t>
            </a:r>
            <a:r>
              <a:rPr kumimoji="1" lang="ja-JP" altLang="en-US" sz="1000" dirty="0">
                <a:latin typeface="Meiryo UI" panose="020B0604030504040204" pitchFamily="50" charset="-128"/>
                <a:ea typeface="Meiryo UI" panose="020B0604030504040204" pitchFamily="50" charset="-128"/>
              </a:rPr>
              <a:t>月、</a:t>
            </a:r>
            <a:r>
              <a:rPr kumimoji="1" lang="en-US" altLang="ja-JP" sz="1000" dirty="0">
                <a:latin typeface="Meiryo UI" panose="020B0604030504040204" pitchFamily="50" charset="-128"/>
                <a:ea typeface="Meiryo UI" panose="020B0604030504040204" pitchFamily="50" charset="-128"/>
              </a:rPr>
              <a:t>1</a:t>
            </a:r>
            <a:r>
              <a:rPr kumimoji="1" lang="ja-JP" altLang="en-US" sz="1000" dirty="0">
                <a:latin typeface="Meiryo UI" panose="020B0604030504040204" pitchFamily="50" charset="-128"/>
                <a:ea typeface="Meiryo UI" panose="020B0604030504040204" pitchFamily="50" charset="-128"/>
              </a:rPr>
              <a:t>月、</a:t>
            </a:r>
            <a:r>
              <a:rPr kumimoji="1" lang="en-US" altLang="ja-JP" sz="1000" dirty="0">
                <a:latin typeface="Meiryo UI" panose="020B0604030504040204" pitchFamily="50" charset="-128"/>
                <a:ea typeface="Meiryo UI" panose="020B0604030504040204" pitchFamily="50" charset="-128"/>
              </a:rPr>
              <a:t>4</a:t>
            </a:r>
            <a:r>
              <a:rPr kumimoji="1" lang="ja-JP" altLang="en-US" sz="1000" dirty="0">
                <a:latin typeface="Meiryo UI" panose="020B0604030504040204" pitchFamily="50" charset="-128"/>
                <a:ea typeface="Meiryo UI" panose="020B0604030504040204" pitchFamily="50" charset="-128"/>
              </a:rPr>
              <a:t>月予定）</a:t>
            </a:r>
            <a:endParaRPr kumimoji="1" lang="en-US" altLang="ja-JP" sz="1000" dirty="0">
              <a:latin typeface="Meiryo UI" panose="020B0604030504040204" pitchFamily="50" charset="-128"/>
              <a:ea typeface="Meiryo UI" panose="020B0604030504040204" pitchFamily="50" charset="-128"/>
            </a:endParaRPr>
          </a:p>
          <a:p>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地域コミッティ</a:t>
            </a:r>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8</a:t>
            </a:r>
            <a:r>
              <a:rPr kumimoji="1" lang="ja-JP" altLang="en-US" sz="1000" dirty="0">
                <a:latin typeface="Meiryo UI" panose="020B0604030504040204" pitchFamily="50" charset="-128"/>
                <a:ea typeface="Meiryo UI" panose="020B0604030504040204" pitchFamily="50" charset="-128"/>
              </a:rPr>
              <a:t>月、</a:t>
            </a:r>
            <a:r>
              <a:rPr kumimoji="1" lang="en-US" altLang="ja-JP" sz="1000" dirty="0">
                <a:latin typeface="Meiryo UI" panose="020B0604030504040204" pitchFamily="50" charset="-128"/>
                <a:ea typeface="Meiryo UI" panose="020B0604030504040204" pitchFamily="50" charset="-128"/>
              </a:rPr>
              <a:t>11</a:t>
            </a:r>
            <a:r>
              <a:rPr kumimoji="1" lang="ja-JP" altLang="en-US" sz="1000" dirty="0">
                <a:latin typeface="Meiryo UI" panose="020B0604030504040204" pitchFamily="50" charset="-128"/>
                <a:ea typeface="Meiryo UI" panose="020B0604030504040204" pitchFamily="50" charset="-128"/>
              </a:rPr>
              <a:t>月、</a:t>
            </a:r>
            <a:r>
              <a:rPr kumimoji="1" lang="en-US" altLang="ja-JP" sz="1000" dirty="0">
                <a:latin typeface="Meiryo UI" panose="020B0604030504040204" pitchFamily="50" charset="-128"/>
                <a:ea typeface="Meiryo UI" panose="020B0604030504040204" pitchFamily="50" charset="-128"/>
              </a:rPr>
              <a:t>2</a:t>
            </a:r>
            <a:r>
              <a:rPr kumimoji="1" lang="ja-JP" altLang="en-US" sz="1000" dirty="0">
                <a:latin typeface="Meiryo UI" panose="020B0604030504040204" pitchFamily="50" charset="-128"/>
                <a:ea typeface="Meiryo UI" panose="020B0604030504040204" pitchFamily="50" charset="-128"/>
              </a:rPr>
              <a:t>月予定、</a:t>
            </a:r>
            <a:r>
              <a:rPr kumimoji="1" lang="en-US" altLang="ja-JP" sz="1000" dirty="0">
                <a:latin typeface="Meiryo UI" panose="020B0604030504040204" pitchFamily="50" charset="-128"/>
                <a:ea typeface="Meiryo UI" panose="020B0604030504040204" pitchFamily="50" charset="-128"/>
              </a:rPr>
              <a:t>4</a:t>
            </a:r>
            <a:r>
              <a:rPr kumimoji="1" lang="ja-JP" altLang="en-US" sz="1000" dirty="0">
                <a:latin typeface="Meiryo UI" panose="020B0604030504040204" pitchFamily="50" charset="-128"/>
                <a:ea typeface="Meiryo UI" panose="020B0604030504040204" pitchFamily="50" charset="-128"/>
              </a:rPr>
              <a:t>月予定）</a:t>
            </a:r>
            <a:endParaRPr kumimoji="1" lang="ja-JP" altLang="en-US" sz="1200" dirty="0">
              <a:latin typeface="Meiryo UI" panose="020B0604030504040204" pitchFamily="50" charset="-128"/>
              <a:ea typeface="Meiryo UI" panose="020B0604030504040204" pitchFamily="50" charset="-128"/>
            </a:endParaRPr>
          </a:p>
        </p:txBody>
      </p:sp>
      <p:sp>
        <p:nvSpPr>
          <p:cNvPr id="40" name="テキスト ボックス 39">
            <a:extLst>
              <a:ext uri="{FF2B5EF4-FFF2-40B4-BE49-F238E27FC236}">
                <a16:creationId xmlns:a16="http://schemas.microsoft.com/office/drawing/2014/main" id="{CD0402C8-2F0E-4857-B2F1-CBA530581836}"/>
              </a:ext>
            </a:extLst>
          </p:cNvPr>
          <p:cNvSpPr txBox="1"/>
          <p:nvPr/>
        </p:nvSpPr>
        <p:spPr>
          <a:xfrm>
            <a:off x="144000" y="5511624"/>
            <a:ext cx="2929007" cy="461665"/>
          </a:xfrm>
          <a:prstGeom prst="rect">
            <a:avLst/>
          </a:prstGeom>
          <a:noFill/>
        </p:spPr>
        <p:txBody>
          <a:bodyPr wrap="none" rtlCol="0">
            <a:spAutoFit/>
          </a:bodyPr>
          <a:lstStyle/>
          <a:p>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ロゴマーク・動画作成</a:t>
            </a:r>
            <a:endParaRPr kumimoji="1" lang="en-US" altLang="ja-JP" sz="1200" b="1" dirty="0">
              <a:latin typeface="Meiryo UI" panose="020B0604030504040204" pitchFamily="50" charset="-128"/>
              <a:ea typeface="Meiryo UI" panose="020B0604030504040204" pitchFamily="50" charset="-128"/>
            </a:endParaRPr>
          </a:p>
          <a:p>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機運醸成イベント実施（数回開催予定）</a:t>
            </a:r>
          </a:p>
        </p:txBody>
      </p:sp>
      <p:sp>
        <p:nvSpPr>
          <p:cNvPr id="41" name="テキスト ボックス 40">
            <a:extLst>
              <a:ext uri="{FF2B5EF4-FFF2-40B4-BE49-F238E27FC236}">
                <a16:creationId xmlns:a16="http://schemas.microsoft.com/office/drawing/2014/main" id="{F97F0319-DC88-468C-A7BC-CB505A747CB1}"/>
              </a:ext>
            </a:extLst>
          </p:cNvPr>
          <p:cNvSpPr txBox="1"/>
          <p:nvPr/>
        </p:nvSpPr>
        <p:spPr>
          <a:xfrm>
            <a:off x="3312000" y="1852478"/>
            <a:ext cx="1879041" cy="276999"/>
          </a:xfrm>
          <a:prstGeom prst="rect">
            <a:avLst/>
          </a:prstGeom>
          <a:noFill/>
        </p:spPr>
        <p:txBody>
          <a:bodyPr wrap="none" rtlCol="0">
            <a:spAutoFit/>
          </a:bodyPr>
          <a:lstStyle/>
          <a:p>
            <a:r>
              <a:rPr kumimoji="1" lang="en-US" altLang="ja-JP" sz="1200" b="1" dirty="0">
                <a:latin typeface="Meiryo UI" panose="020B0604030504040204" pitchFamily="50" charset="-128"/>
                <a:ea typeface="Meiryo UI" panose="020B0604030504040204" pitchFamily="50" charset="-128"/>
              </a:rPr>
              <a:t>R8</a:t>
            </a:r>
            <a:r>
              <a:rPr kumimoji="1" lang="ja-JP" altLang="en-US" sz="1200" b="1" dirty="0">
                <a:latin typeface="Meiryo UI" panose="020B0604030504040204" pitchFamily="50" charset="-128"/>
                <a:ea typeface="Meiryo UI" panose="020B0604030504040204" pitchFamily="50" charset="-128"/>
              </a:rPr>
              <a:t>～</a:t>
            </a:r>
            <a:r>
              <a:rPr kumimoji="1" lang="en-US" altLang="ja-JP" sz="1200" b="1" dirty="0">
                <a:latin typeface="Meiryo UI" panose="020B0604030504040204" pitchFamily="50" charset="-128"/>
                <a:ea typeface="Meiryo UI" panose="020B0604030504040204" pitchFamily="50" charset="-128"/>
              </a:rPr>
              <a:t>R10</a:t>
            </a:r>
            <a:r>
              <a:rPr kumimoji="1" lang="ja-JP" altLang="en-US" sz="1200" b="1" dirty="0">
                <a:latin typeface="Meiryo UI" panose="020B0604030504040204" pitchFamily="50" charset="-128"/>
                <a:ea typeface="Meiryo UI" panose="020B0604030504040204" pitchFamily="50" charset="-128"/>
              </a:rPr>
              <a:t>　継続的に実施</a:t>
            </a:r>
          </a:p>
        </p:txBody>
      </p:sp>
      <p:sp>
        <p:nvSpPr>
          <p:cNvPr id="42" name="テキスト ボックス 41">
            <a:extLst>
              <a:ext uri="{FF2B5EF4-FFF2-40B4-BE49-F238E27FC236}">
                <a16:creationId xmlns:a16="http://schemas.microsoft.com/office/drawing/2014/main" id="{3A1453A5-35EB-4228-899F-AF46F37C4227}"/>
              </a:ext>
            </a:extLst>
          </p:cNvPr>
          <p:cNvSpPr txBox="1"/>
          <p:nvPr/>
        </p:nvSpPr>
        <p:spPr>
          <a:xfrm>
            <a:off x="5256000" y="1762332"/>
            <a:ext cx="2090637" cy="461665"/>
          </a:xfrm>
          <a:prstGeom prst="rect">
            <a:avLst/>
          </a:prstGeom>
          <a:noFill/>
        </p:spPr>
        <p:txBody>
          <a:bodyPr wrap="none" rtlCol="0">
            <a:spAutoFit/>
          </a:bodyPr>
          <a:lstStyle/>
          <a:p>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新モビリティ導入検討協議会</a:t>
            </a:r>
            <a:endParaRPr kumimoji="1" lang="en-US" altLang="ja-JP" sz="1000" dirty="0">
              <a:latin typeface="Meiryo UI" panose="020B0604030504040204" pitchFamily="50" charset="-128"/>
              <a:ea typeface="Meiryo UI" panose="020B0604030504040204" pitchFamily="50" charset="-128"/>
            </a:endParaRPr>
          </a:p>
          <a:p>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地域コミッティ</a:t>
            </a:r>
            <a:endParaRPr kumimoji="1" lang="ja-JP" altLang="en-US" sz="1200" dirty="0">
              <a:latin typeface="Meiryo UI" panose="020B0604030504040204" pitchFamily="50" charset="-128"/>
              <a:ea typeface="Meiryo UI" panose="020B0604030504040204" pitchFamily="50" charset="-128"/>
            </a:endParaRPr>
          </a:p>
        </p:txBody>
      </p:sp>
      <p:sp>
        <p:nvSpPr>
          <p:cNvPr id="36" name="左中かっこ 35">
            <a:extLst>
              <a:ext uri="{FF2B5EF4-FFF2-40B4-BE49-F238E27FC236}">
                <a16:creationId xmlns:a16="http://schemas.microsoft.com/office/drawing/2014/main" id="{76571855-D29E-4E87-8A25-F4D8E43ED0BA}"/>
              </a:ext>
            </a:extLst>
          </p:cNvPr>
          <p:cNvSpPr/>
          <p:nvPr/>
        </p:nvSpPr>
        <p:spPr>
          <a:xfrm>
            <a:off x="5186913" y="1803538"/>
            <a:ext cx="89338" cy="360000"/>
          </a:xfrm>
          <a:prstGeom prst="leftBrace">
            <a:avLst>
              <a:gd name="adj1" fmla="val 64607"/>
              <a:gd name="adj2" fmla="val 50000"/>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4" name="テキスト ボックス 43">
            <a:extLst>
              <a:ext uri="{FF2B5EF4-FFF2-40B4-BE49-F238E27FC236}">
                <a16:creationId xmlns:a16="http://schemas.microsoft.com/office/drawing/2014/main" id="{F1A2D4D3-C461-4A46-B1EF-FF4EE68E48C2}"/>
              </a:ext>
            </a:extLst>
          </p:cNvPr>
          <p:cNvSpPr txBox="1"/>
          <p:nvPr/>
        </p:nvSpPr>
        <p:spPr>
          <a:xfrm>
            <a:off x="3312000" y="5596752"/>
            <a:ext cx="1879041" cy="276999"/>
          </a:xfrm>
          <a:prstGeom prst="rect">
            <a:avLst/>
          </a:prstGeom>
          <a:noFill/>
        </p:spPr>
        <p:txBody>
          <a:bodyPr wrap="none" rtlCol="0">
            <a:spAutoFit/>
          </a:bodyPr>
          <a:lstStyle/>
          <a:p>
            <a:r>
              <a:rPr kumimoji="1" lang="en-US" altLang="ja-JP" sz="1200" b="1" dirty="0">
                <a:latin typeface="Meiryo UI" panose="020B0604030504040204" pitchFamily="50" charset="-128"/>
                <a:ea typeface="Meiryo UI" panose="020B0604030504040204" pitchFamily="50" charset="-128"/>
              </a:rPr>
              <a:t>R8</a:t>
            </a:r>
            <a:r>
              <a:rPr kumimoji="1" lang="ja-JP" altLang="en-US" sz="1200" b="1" dirty="0">
                <a:latin typeface="Meiryo UI" panose="020B0604030504040204" pitchFamily="50" charset="-128"/>
                <a:ea typeface="Meiryo UI" panose="020B0604030504040204" pitchFamily="50" charset="-128"/>
              </a:rPr>
              <a:t>～</a:t>
            </a:r>
            <a:r>
              <a:rPr kumimoji="1" lang="en-US" altLang="ja-JP" sz="1200" b="1" dirty="0">
                <a:latin typeface="Meiryo UI" panose="020B0604030504040204" pitchFamily="50" charset="-128"/>
                <a:ea typeface="Meiryo UI" panose="020B0604030504040204" pitchFamily="50" charset="-128"/>
              </a:rPr>
              <a:t>R10</a:t>
            </a:r>
            <a:r>
              <a:rPr kumimoji="1" lang="ja-JP" altLang="en-US" sz="1200" b="1" dirty="0">
                <a:latin typeface="Meiryo UI" panose="020B0604030504040204" pitchFamily="50" charset="-128"/>
                <a:ea typeface="Meiryo UI" panose="020B0604030504040204" pitchFamily="50" charset="-128"/>
              </a:rPr>
              <a:t>　継続的に実施</a:t>
            </a:r>
          </a:p>
        </p:txBody>
      </p:sp>
      <p:sp>
        <p:nvSpPr>
          <p:cNvPr id="45" name="テキスト ボックス 44">
            <a:extLst>
              <a:ext uri="{FF2B5EF4-FFF2-40B4-BE49-F238E27FC236}">
                <a16:creationId xmlns:a16="http://schemas.microsoft.com/office/drawing/2014/main" id="{98BA30FC-3F0D-46C5-BB2D-47EC081E6866}"/>
              </a:ext>
            </a:extLst>
          </p:cNvPr>
          <p:cNvSpPr txBox="1"/>
          <p:nvPr/>
        </p:nvSpPr>
        <p:spPr>
          <a:xfrm>
            <a:off x="5256000" y="5598000"/>
            <a:ext cx="1710725" cy="276999"/>
          </a:xfrm>
          <a:prstGeom prst="rect">
            <a:avLst/>
          </a:prstGeom>
          <a:noFill/>
        </p:spPr>
        <p:txBody>
          <a:bodyPr wrap="none" rtlCol="0">
            <a:spAutoFit/>
          </a:bodyPr>
          <a:lstStyle/>
          <a:p>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機運醸成イベント　等</a:t>
            </a:r>
            <a:endParaRPr kumimoji="1" lang="en-US" altLang="ja-JP" sz="1000" dirty="0">
              <a:latin typeface="Meiryo UI" panose="020B0604030504040204" pitchFamily="50" charset="-128"/>
              <a:ea typeface="Meiryo UI" panose="020B0604030504040204" pitchFamily="50" charset="-128"/>
            </a:endParaRPr>
          </a:p>
        </p:txBody>
      </p:sp>
      <p:sp>
        <p:nvSpPr>
          <p:cNvPr id="46" name="左中かっこ 45">
            <a:extLst>
              <a:ext uri="{FF2B5EF4-FFF2-40B4-BE49-F238E27FC236}">
                <a16:creationId xmlns:a16="http://schemas.microsoft.com/office/drawing/2014/main" id="{0839D682-4633-4120-BC93-C9263EF9DDD2}"/>
              </a:ext>
            </a:extLst>
          </p:cNvPr>
          <p:cNvSpPr/>
          <p:nvPr/>
        </p:nvSpPr>
        <p:spPr>
          <a:xfrm>
            <a:off x="5184000" y="5555251"/>
            <a:ext cx="89338" cy="360000"/>
          </a:xfrm>
          <a:prstGeom prst="leftBrace">
            <a:avLst>
              <a:gd name="adj1" fmla="val 64607"/>
              <a:gd name="adj2" fmla="val 50000"/>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7" name="テキスト ボックス 46">
            <a:extLst>
              <a:ext uri="{FF2B5EF4-FFF2-40B4-BE49-F238E27FC236}">
                <a16:creationId xmlns:a16="http://schemas.microsoft.com/office/drawing/2014/main" id="{092400B5-CA16-44EE-9508-4F1883F2A40A}"/>
              </a:ext>
            </a:extLst>
          </p:cNvPr>
          <p:cNvSpPr txBox="1"/>
          <p:nvPr/>
        </p:nvSpPr>
        <p:spPr>
          <a:xfrm>
            <a:off x="5263413" y="2843110"/>
            <a:ext cx="1864613" cy="369332"/>
          </a:xfrm>
          <a:prstGeom prst="rect">
            <a:avLst/>
          </a:prstGeom>
          <a:noFill/>
        </p:spPr>
        <p:txBody>
          <a:bodyPr wrap="none" rtlCol="0">
            <a:spAutoFit/>
          </a:bodyPr>
          <a:lstStyle/>
          <a:p>
            <a:r>
              <a:rPr kumimoji="1" lang="ja-JP" altLang="en-US" sz="1200" b="1" dirty="0">
                <a:solidFill>
                  <a:schemeClr val="bg1"/>
                </a:solidFill>
                <a:latin typeface="Meiryo UI" panose="020B0604030504040204" pitchFamily="50" charset="-128"/>
                <a:ea typeface="Meiryo UI" panose="020B0604030504040204" pitchFamily="50" charset="-128"/>
              </a:rPr>
              <a:t>＜乗客乗車の実証実験＞</a:t>
            </a:r>
            <a:endParaRPr kumimoji="1" lang="en-US" altLang="ja-JP" sz="1200" b="1" dirty="0">
              <a:solidFill>
                <a:schemeClr val="bg1"/>
              </a:solidFill>
              <a:latin typeface="Meiryo UI" panose="020B0604030504040204" pitchFamily="50" charset="-128"/>
              <a:ea typeface="Meiryo UI" panose="020B0604030504040204" pitchFamily="50" charset="-128"/>
            </a:endParaRPr>
          </a:p>
          <a:p>
            <a:endParaRPr kumimoji="1" lang="en-US" altLang="ja-JP" sz="600" b="1" dirty="0">
              <a:solidFill>
                <a:schemeClr val="bg1"/>
              </a:solidFill>
              <a:latin typeface="Meiryo UI" panose="020B0604030504040204" pitchFamily="50" charset="-128"/>
              <a:ea typeface="Meiryo UI" panose="020B0604030504040204" pitchFamily="50" charset="-128"/>
            </a:endParaRPr>
          </a:p>
        </p:txBody>
      </p:sp>
      <p:sp>
        <p:nvSpPr>
          <p:cNvPr id="48" name="テキスト ボックス 47">
            <a:extLst>
              <a:ext uri="{FF2B5EF4-FFF2-40B4-BE49-F238E27FC236}">
                <a16:creationId xmlns:a16="http://schemas.microsoft.com/office/drawing/2014/main" id="{B57916DE-0781-4354-8910-E8A1FACECD7B}"/>
              </a:ext>
            </a:extLst>
          </p:cNvPr>
          <p:cNvSpPr txBox="1"/>
          <p:nvPr/>
        </p:nvSpPr>
        <p:spPr>
          <a:xfrm>
            <a:off x="6384890" y="3045302"/>
            <a:ext cx="2406428" cy="1061829"/>
          </a:xfrm>
          <a:prstGeom prst="rect">
            <a:avLst/>
          </a:prstGeom>
          <a:noFill/>
        </p:spPr>
        <p:txBody>
          <a:bodyPr wrap="none" rtlCol="0">
            <a:spAutoFit/>
          </a:bodyPr>
          <a:lstStyle/>
          <a:p>
            <a:r>
              <a:rPr kumimoji="1" lang="ja-JP" altLang="en-US" sz="1200" b="1" dirty="0">
                <a:solidFill>
                  <a:schemeClr val="bg1"/>
                </a:solidFill>
                <a:latin typeface="Meiryo UI" panose="020B0604030504040204" pitchFamily="50" charset="-128"/>
                <a:ea typeface="Meiryo UI" panose="020B0604030504040204" pitchFamily="50" charset="-128"/>
              </a:rPr>
              <a:t>▷</a:t>
            </a:r>
            <a:r>
              <a:rPr kumimoji="1" lang="en-US" altLang="ja-JP" sz="1200" b="1" dirty="0">
                <a:solidFill>
                  <a:schemeClr val="bg1"/>
                </a:solidFill>
                <a:latin typeface="Meiryo UI" panose="020B0604030504040204" pitchFamily="50" charset="-128"/>
                <a:ea typeface="Meiryo UI" panose="020B0604030504040204" pitchFamily="50" charset="-128"/>
              </a:rPr>
              <a:t>【</a:t>
            </a:r>
            <a:r>
              <a:rPr kumimoji="1" lang="ja-JP" altLang="en-US" sz="1200" b="1" dirty="0">
                <a:solidFill>
                  <a:schemeClr val="bg1"/>
                </a:solidFill>
                <a:latin typeface="Meiryo UI" panose="020B0604030504040204" pitchFamily="50" charset="-128"/>
                <a:ea typeface="Meiryo UI" panose="020B0604030504040204" pitchFamily="50" charset="-128"/>
              </a:rPr>
              <a:t>乗客あり</a:t>
            </a:r>
            <a:r>
              <a:rPr kumimoji="1" lang="en-US" altLang="ja-JP" sz="1200" b="1" dirty="0">
                <a:solidFill>
                  <a:schemeClr val="bg1"/>
                </a:solidFill>
                <a:latin typeface="Meiryo UI" panose="020B0604030504040204" pitchFamily="50" charset="-128"/>
                <a:ea typeface="Meiryo UI" panose="020B0604030504040204" pitchFamily="50" charset="-128"/>
              </a:rPr>
              <a:t>】</a:t>
            </a:r>
            <a:r>
              <a:rPr kumimoji="1" lang="en-US" altLang="ja-JP" sz="1000" b="1" dirty="0">
                <a:solidFill>
                  <a:schemeClr val="bg1"/>
                </a:solidFill>
                <a:latin typeface="Meiryo UI" panose="020B0604030504040204" pitchFamily="50" charset="-128"/>
                <a:ea typeface="Meiryo UI" panose="020B0604030504040204" pitchFamily="50" charset="-128"/>
              </a:rPr>
              <a:t>…</a:t>
            </a:r>
            <a:r>
              <a:rPr kumimoji="1" lang="ja-JP" altLang="en-US" sz="1000" b="1" dirty="0">
                <a:solidFill>
                  <a:schemeClr val="bg1"/>
                </a:solidFill>
                <a:latin typeface="Meiryo UI" panose="020B0604030504040204" pitchFamily="50" charset="-128"/>
                <a:ea typeface="Meiryo UI" panose="020B0604030504040204" pitchFamily="50" charset="-128"/>
              </a:rPr>
              <a:t>運行用車両１台</a:t>
            </a:r>
            <a:endParaRPr kumimoji="1" lang="en-US" altLang="ja-JP" sz="800" b="1" dirty="0">
              <a:solidFill>
                <a:schemeClr val="bg1"/>
              </a:solidFill>
              <a:latin typeface="Meiryo UI" panose="020B0604030504040204" pitchFamily="50" charset="-128"/>
              <a:ea typeface="Meiryo UI" panose="020B0604030504040204" pitchFamily="50" charset="-128"/>
            </a:endParaRPr>
          </a:p>
          <a:p>
            <a:r>
              <a:rPr kumimoji="1" lang="en-US" altLang="ja-JP" sz="800" dirty="0">
                <a:solidFill>
                  <a:schemeClr val="bg1"/>
                </a:solidFill>
                <a:latin typeface="Meiryo UI" panose="020B0604030504040204" pitchFamily="50" charset="-128"/>
                <a:ea typeface="Meiryo UI" panose="020B0604030504040204" pitchFamily="50" charset="-128"/>
              </a:rPr>
              <a:t> </a:t>
            </a:r>
            <a:r>
              <a:rPr kumimoji="1" lang="en-US" altLang="ja-JP" sz="900" dirty="0">
                <a:solidFill>
                  <a:schemeClr val="bg1"/>
                </a:solidFill>
                <a:latin typeface="Meiryo UI" panose="020B0604030504040204" pitchFamily="50" charset="-128"/>
                <a:ea typeface="Meiryo UI" panose="020B0604030504040204" pitchFamily="50" charset="-128"/>
              </a:rPr>
              <a:t>•</a:t>
            </a:r>
            <a:r>
              <a:rPr kumimoji="1" lang="ja-JP" altLang="en-US" sz="900" dirty="0">
                <a:solidFill>
                  <a:schemeClr val="bg1"/>
                </a:solidFill>
                <a:latin typeface="Meiryo UI" panose="020B0604030504040204" pitchFamily="50" charset="-128"/>
                <a:ea typeface="Meiryo UI" panose="020B0604030504040204" pitchFamily="50" charset="-128"/>
              </a:rPr>
              <a:t>車両</a:t>
            </a:r>
            <a:r>
              <a:rPr kumimoji="1" lang="en-US" altLang="ja-JP" sz="900" dirty="0">
                <a:solidFill>
                  <a:schemeClr val="bg1"/>
                </a:solidFill>
                <a:latin typeface="Meiryo UI" panose="020B0604030504040204" pitchFamily="50" charset="-128"/>
                <a:ea typeface="Meiryo UI" panose="020B0604030504040204" pitchFamily="50" charset="-128"/>
              </a:rPr>
              <a:t>1</a:t>
            </a:r>
            <a:r>
              <a:rPr kumimoji="1" lang="ja-JP" altLang="en-US" sz="900" dirty="0">
                <a:solidFill>
                  <a:schemeClr val="bg1"/>
                </a:solidFill>
                <a:latin typeface="Meiryo UI" panose="020B0604030504040204" pitchFamily="50" charset="-128"/>
                <a:ea typeface="Meiryo UI" panose="020B0604030504040204" pitchFamily="50" charset="-128"/>
              </a:rPr>
              <a:t>台で、北部・南部ルートを交互に運行</a:t>
            </a:r>
            <a:endParaRPr kumimoji="1" lang="en-US" altLang="ja-JP" sz="900" dirty="0">
              <a:solidFill>
                <a:schemeClr val="bg1"/>
              </a:solidFill>
              <a:latin typeface="Meiryo UI" panose="020B0604030504040204" pitchFamily="50" charset="-128"/>
              <a:ea typeface="Meiryo UI" panose="020B0604030504040204" pitchFamily="50" charset="-128"/>
            </a:endParaRPr>
          </a:p>
          <a:p>
            <a:r>
              <a:rPr kumimoji="1" lang="en-US" altLang="ja-JP" sz="900" dirty="0">
                <a:solidFill>
                  <a:schemeClr val="bg1"/>
                </a:solidFill>
                <a:latin typeface="Meiryo UI" panose="020B0604030504040204" pitchFamily="50" charset="-128"/>
                <a:ea typeface="Meiryo UI" panose="020B0604030504040204" pitchFamily="50" charset="-128"/>
              </a:rPr>
              <a:t> •</a:t>
            </a:r>
            <a:r>
              <a:rPr kumimoji="1" lang="ja-JP" altLang="en-US" sz="900" dirty="0">
                <a:solidFill>
                  <a:schemeClr val="bg1"/>
                </a:solidFill>
                <a:latin typeface="Meiryo UI" panose="020B0604030504040204" pitchFamily="50" charset="-128"/>
                <a:ea typeface="Meiryo UI" panose="020B0604030504040204" pitchFamily="50" charset="-128"/>
              </a:rPr>
              <a:t>自動運転バスの認知度と社会受容性を高める</a:t>
            </a:r>
            <a:endParaRPr kumimoji="1" lang="en-US" altLang="ja-JP" sz="900" dirty="0">
              <a:solidFill>
                <a:schemeClr val="bg1"/>
              </a:solidFill>
              <a:latin typeface="Meiryo UI" panose="020B0604030504040204" pitchFamily="50" charset="-128"/>
              <a:ea typeface="Meiryo UI" panose="020B0604030504040204" pitchFamily="50" charset="-128"/>
            </a:endParaRPr>
          </a:p>
          <a:p>
            <a:endParaRPr kumimoji="1" lang="en-US" altLang="ja-JP" sz="300" b="1" dirty="0">
              <a:solidFill>
                <a:schemeClr val="bg1"/>
              </a:solidFill>
              <a:latin typeface="Meiryo UI" panose="020B0604030504040204" pitchFamily="50" charset="-128"/>
              <a:ea typeface="Meiryo UI" panose="020B0604030504040204" pitchFamily="50" charset="-128"/>
            </a:endParaRPr>
          </a:p>
          <a:p>
            <a:r>
              <a:rPr kumimoji="1" lang="ja-JP" altLang="en-US" sz="1200" b="1" dirty="0">
                <a:solidFill>
                  <a:schemeClr val="bg1"/>
                </a:solidFill>
                <a:latin typeface="Meiryo UI" panose="020B0604030504040204" pitchFamily="50" charset="-128"/>
                <a:ea typeface="Meiryo UI" panose="020B0604030504040204" pitchFamily="50" charset="-128"/>
              </a:rPr>
              <a:t>▷</a:t>
            </a:r>
            <a:r>
              <a:rPr kumimoji="1" lang="en-US" altLang="ja-JP" sz="1200" b="1" dirty="0">
                <a:solidFill>
                  <a:schemeClr val="bg1"/>
                </a:solidFill>
                <a:latin typeface="Meiryo UI" panose="020B0604030504040204" pitchFamily="50" charset="-128"/>
                <a:ea typeface="Meiryo UI" panose="020B0604030504040204" pitchFamily="50" charset="-128"/>
              </a:rPr>
              <a:t>【</a:t>
            </a:r>
            <a:r>
              <a:rPr kumimoji="1" lang="ja-JP" altLang="en-US" sz="1200" b="1" dirty="0">
                <a:solidFill>
                  <a:schemeClr val="bg1"/>
                </a:solidFill>
                <a:latin typeface="Meiryo UI" panose="020B0604030504040204" pitchFamily="50" charset="-128"/>
                <a:ea typeface="Meiryo UI" panose="020B0604030504040204" pitchFamily="50" charset="-128"/>
              </a:rPr>
              <a:t>乗客なし</a:t>
            </a:r>
            <a:r>
              <a:rPr kumimoji="1" lang="en-US" altLang="ja-JP" sz="1200" b="1" dirty="0">
                <a:solidFill>
                  <a:schemeClr val="bg1"/>
                </a:solidFill>
                <a:latin typeface="Meiryo UI" panose="020B0604030504040204" pitchFamily="50" charset="-128"/>
                <a:ea typeface="Meiryo UI" panose="020B0604030504040204" pitchFamily="50" charset="-128"/>
              </a:rPr>
              <a:t>】</a:t>
            </a:r>
            <a:r>
              <a:rPr kumimoji="1" lang="en-US" altLang="ja-JP" sz="1000" b="1" dirty="0">
                <a:solidFill>
                  <a:schemeClr val="bg1"/>
                </a:solidFill>
                <a:latin typeface="Meiryo UI" panose="020B0604030504040204" pitchFamily="50" charset="-128"/>
                <a:ea typeface="Meiryo UI" panose="020B0604030504040204" pitchFamily="50" charset="-128"/>
              </a:rPr>
              <a:t>…</a:t>
            </a:r>
            <a:r>
              <a:rPr kumimoji="1" lang="ja-JP" altLang="en-US" sz="1000" b="1" dirty="0">
                <a:solidFill>
                  <a:schemeClr val="bg1"/>
                </a:solidFill>
                <a:latin typeface="Meiryo UI" panose="020B0604030504040204" pitchFamily="50" charset="-128"/>
                <a:ea typeface="Meiryo UI" panose="020B0604030504040204" pitchFamily="50" charset="-128"/>
              </a:rPr>
              <a:t>調律用車両１台</a:t>
            </a:r>
            <a:endParaRPr kumimoji="1" lang="en-US" altLang="ja-JP" sz="800" b="1" dirty="0">
              <a:solidFill>
                <a:schemeClr val="bg1"/>
              </a:solidFill>
              <a:latin typeface="Meiryo UI" panose="020B0604030504040204" pitchFamily="50" charset="-128"/>
              <a:ea typeface="Meiryo UI" panose="020B0604030504040204" pitchFamily="50" charset="-128"/>
            </a:endParaRPr>
          </a:p>
          <a:p>
            <a:r>
              <a:rPr kumimoji="1" lang="ja-JP" altLang="en-US" sz="900" dirty="0">
                <a:solidFill>
                  <a:schemeClr val="bg1"/>
                </a:solidFill>
                <a:latin typeface="Meiryo UI" panose="020B0604030504040204" pitchFamily="50" charset="-128"/>
                <a:ea typeface="Meiryo UI" panose="020B0604030504040204" pitchFamily="50" charset="-128"/>
              </a:rPr>
              <a:t> </a:t>
            </a:r>
            <a:r>
              <a:rPr kumimoji="1" lang="en-US" altLang="ja-JP" sz="900" dirty="0">
                <a:solidFill>
                  <a:schemeClr val="bg1"/>
                </a:solidFill>
                <a:latin typeface="Meiryo UI" panose="020B0604030504040204" pitchFamily="50" charset="-128"/>
                <a:ea typeface="Meiryo UI" panose="020B0604030504040204" pitchFamily="50" charset="-128"/>
              </a:rPr>
              <a:t>•L4</a:t>
            </a:r>
            <a:r>
              <a:rPr kumimoji="1" lang="ja-JP" altLang="en-US" sz="900" dirty="0">
                <a:solidFill>
                  <a:schemeClr val="bg1"/>
                </a:solidFill>
                <a:latin typeface="Meiryo UI" panose="020B0604030504040204" pitchFamily="50" charset="-128"/>
                <a:ea typeface="Meiryo UI" panose="020B0604030504040204" pitchFamily="50" charset="-128"/>
              </a:rPr>
              <a:t>取得に向けた車両調整に専念</a:t>
            </a:r>
            <a:endParaRPr kumimoji="1" lang="en-US" altLang="ja-JP" sz="900" dirty="0">
              <a:solidFill>
                <a:schemeClr val="bg1"/>
              </a:solidFill>
              <a:latin typeface="Meiryo UI" panose="020B0604030504040204" pitchFamily="50" charset="-128"/>
              <a:ea typeface="Meiryo UI" panose="020B0604030504040204" pitchFamily="50" charset="-128"/>
            </a:endParaRPr>
          </a:p>
          <a:p>
            <a:r>
              <a:rPr kumimoji="1" lang="ja-JP" altLang="en-US" sz="900" dirty="0">
                <a:solidFill>
                  <a:schemeClr val="bg1"/>
                </a:solidFill>
                <a:latin typeface="Meiryo UI" panose="020B0604030504040204" pitchFamily="50" charset="-128"/>
                <a:ea typeface="Meiryo UI" panose="020B0604030504040204" pitchFamily="50" charset="-128"/>
              </a:rPr>
              <a:t> </a:t>
            </a:r>
            <a:r>
              <a:rPr kumimoji="1" lang="en-US" altLang="ja-JP" sz="900" dirty="0">
                <a:solidFill>
                  <a:schemeClr val="bg1"/>
                </a:solidFill>
                <a:latin typeface="Meiryo UI" panose="020B0604030504040204" pitchFamily="50" charset="-128"/>
                <a:ea typeface="Meiryo UI" panose="020B0604030504040204" pitchFamily="50" charset="-128"/>
              </a:rPr>
              <a:t>•</a:t>
            </a:r>
            <a:r>
              <a:rPr kumimoji="1" lang="ja-JP" altLang="en-US" sz="900" dirty="0">
                <a:solidFill>
                  <a:schemeClr val="bg1"/>
                </a:solidFill>
                <a:latin typeface="Meiryo UI" panose="020B0604030504040204" pitchFamily="50" charset="-128"/>
                <a:ea typeface="Meiryo UI" panose="020B0604030504040204" pitchFamily="50" charset="-128"/>
              </a:rPr>
              <a:t>その技術を乗客乗車の車両に移行</a:t>
            </a:r>
            <a:endParaRPr kumimoji="1" lang="en-US" altLang="ja-JP" sz="900" dirty="0">
              <a:solidFill>
                <a:schemeClr val="bg1"/>
              </a:solidFill>
              <a:latin typeface="Meiryo UI" panose="020B0604030504040204" pitchFamily="50" charset="-128"/>
              <a:ea typeface="Meiryo UI" panose="020B0604030504040204" pitchFamily="50" charset="-128"/>
            </a:endParaRPr>
          </a:p>
        </p:txBody>
      </p:sp>
      <p:sp>
        <p:nvSpPr>
          <p:cNvPr id="49" name="テキスト ボックス 48">
            <a:extLst>
              <a:ext uri="{FF2B5EF4-FFF2-40B4-BE49-F238E27FC236}">
                <a16:creationId xmlns:a16="http://schemas.microsoft.com/office/drawing/2014/main" id="{52629871-A0AF-4593-A3DC-BD7640A2949E}"/>
              </a:ext>
            </a:extLst>
          </p:cNvPr>
          <p:cNvSpPr txBox="1"/>
          <p:nvPr/>
        </p:nvSpPr>
        <p:spPr>
          <a:xfrm>
            <a:off x="3810302" y="3016058"/>
            <a:ext cx="2677336" cy="1292662"/>
          </a:xfrm>
          <a:prstGeom prst="rect">
            <a:avLst/>
          </a:prstGeom>
          <a:noFill/>
        </p:spPr>
        <p:txBody>
          <a:bodyPr wrap="none" rtlCol="0">
            <a:spAutoFit/>
          </a:bodyPr>
          <a:lstStyle/>
          <a:p>
            <a:r>
              <a:rPr kumimoji="1" lang="ja-JP" altLang="en-US" sz="1200" b="1" dirty="0">
                <a:solidFill>
                  <a:schemeClr val="bg1"/>
                </a:solidFill>
                <a:latin typeface="Meiryo UI" panose="020B0604030504040204" pitchFamily="50" charset="-128"/>
                <a:ea typeface="Meiryo UI" panose="020B0604030504040204" pitchFamily="50" charset="-128"/>
              </a:rPr>
              <a:t>▷</a:t>
            </a:r>
            <a:r>
              <a:rPr kumimoji="1" lang="en-US" altLang="ja-JP" sz="1200" b="1" dirty="0">
                <a:solidFill>
                  <a:schemeClr val="bg1"/>
                </a:solidFill>
                <a:latin typeface="Meiryo UI" panose="020B0604030504040204" pitchFamily="50" charset="-128"/>
                <a:ea typeface="Meiryo UI" panose="020B0604030504040204" pitchFamily="50" charset="-128"/>
              </a:rPr>
              <a:t>【</a:t>
            </a:r>
            <a:r>
              <a:rPr kumimoji="1" lang="ja-JP" altLang="en-US" sz="1200" b="1" dirty="0">
                <a:solidFill>
                  <a:schemeClr val="bg1"/>
                </a:solidFill>
                <a:latin typeface="Meiryo UI" panose="020B0604030504040204" pitchFamily="50" charset="-128"/>
                <a:ea typeface="Meiryo UI" panose="020B0604030504040204" pitchFamily="50" charset="-128"/>
              </a:rPr>
              <a:t>乗客あり</a:t>
            </a:r>
            <a:r>
              <a:rPr kumimoji="1" lang="en-US" altLang="ja-JP" sz="1200" b="1" dirty="0">
                <a:solidFill>
                  <a:schemeClr val="bg1"/>
                </a:solidFill>
                <a:latin typeface="Meiryo UI" panose="020B0604030504040204" pitchFamily="50" charset="-128"/>
                <a:ea typeface="Meiryo UI" panose="020B0604030504040204" pitchFamily="50" charset="-128"/>
              </a:rPr>
              <a:t>】</a:t>
            </a:r>
            <a:r>
              <a:rPr kumimoji="1" lang="en-US" altLang="ja-JP" sz="900" b="1" dirty="0">
                <a:solidFill>
                  <a:schemeClr val="bg1"/>
                </a:solidFill>
                <a:latin typeface="Meiryo UI" panose="020B0604030504040204" pitchFamily="50" charset="-128"/>
                <a:ea typeface="Meiryo UI" panose="020B0604030504040204" pitchFamily="50" charset="-128"/>
              </a:rPr>
              <a:t>…</a:t>
            </a:r>
            <a:r>
              <a:rPr kumimoji="1" lang="ja-JP" altLang="en-US" sz="1000" b="1" dirty="0">
                <a:solidFill>
                  <a:schemeClr val="bg1"/>
                </a:solidFill>
                <a:latin typeface="Meiryo UI" panose="020B0604030504040204" pitchFamily="50" charset="-128"/>
                <a:ea typeface="Meiryo UI" panose="020B0604030504040204" pitchFamily="50" charset="-128"/>
              </a:rPr>
              <a:t>運行用車両１台</a:t>
            </a:r>
            <a:endParaRPr kumimoji="1" lang="en-US" altLang="ja-JP" sz="1000" b="1" dirty="0">
              <a:solidFill>
                <a:schemeClr val="bg1"/>
              </a:solidFill>
              <a:latin typeface="Meiryo UI" panose="020B0604030504040204" pitchFamily="50" charset="-128"/>
              <a:ea typeface="Meiryo UI" panose="020B0604030504040204" pitchFamily="50" charset="-128"/>
            </a:endParaRPr>
          </a:p>
          <a:p>
            <a:r>
              <a:rPr kumimoji="1" lang="en-US" altLang="ja-JP" sz="900" dirty="0">
                <a:solidFill>
                  <a:schemeClr val="bg1"/>
                </a:solidFill>
                <a:latin typeface="Meiryo UI" panose="020B0604030504040204" pitchFamily="50" charset="-128"/>
                <a:ea typeface="Meiryo UI" panose="020B0604030504040204" pitchFamily="50" charset="-128"/>
              </a:rPr>
              <a:t> •</a:t>
            </a:r>
            <a:r>
              <a:rPr kumimoji="1" lang="ja-JP" altLang="en-US" sz="900" dirty="0">
                <a:solidFill>
                  <a:schemeClr val="bg1"/>
                </a:solidFill>
                <a:latin typeface="Meiryo UI" panose="020B0604030504040204" pitchFamily="50" charset="-128"/>
                <a:ea typeface="Meiryo UI" panose="020B0604030504040204" pitchFamily="50" charset="-128"/>
              </a:rPr>
              <a:t>運行は車両１台で、北部・南部ルートを交互に運行</a:t>
            </a:r>
            <a:endParaRPr kumimoji="1" lang="en-US" altLang="ja-JP" sz="900" dirty="0">
              <a:solidFill>
                <a:schemeClr val="bg1"/>
              </a:solidFill>
              <a:latin typeface="Meiryo UI" panose="020B0604030504040204" pitchFamily="50" charset="-128"/>
              <a:ea typeface="Meiryo UI" panose="020B0604030504040204" pitchFamily="50" charset="-128"/>
            </a:endParaRPr>
          </a:p>
          <a:p>
            <a:r>
              <a:rPr kumimoji="1" lang="en-US" altLang="ja-JP" sz="900" dirty="0">
                <a:solidFill>
                  <a:schemeClr val="bg1"/>
                </a:solidFill>
                <a:latin typeface="Meiryo UI" panose="020B0604030504040204" pitchFamily="50" charset="-128"/>
                <a:ea typeface="Meiryo UI" panose="020B0604030504040204" pitchFamily="50" charset="-128"/>
              </a:rPr>
              <a:t> •</a:t>
            </a:r>
            <a:r>
              <a:rPr kumimoji="1" lang="ja-JP" altLang="en-US" sz="900" dirty="0">
                <a:solidFill>
                  <a:schemeClr val="bg1"/>
                </a:solidFill>
                <a:latin typeface="Meiryo UI" panose="020B0604030504040204" pitchFamily="50" charset="-128"/>
                <a:ea typeface="Meiryo UI" panose="020B0604030504040204" pitchFamily="50" charset="-128"/>
              </a:rPr>
              <a:t>点検頻度を高め確実に安全を確保し、点検期間中</a:t>
            </a:r>
            <a:endParaRPr kumimoji="1" lang="en-US" altLang="ja-JP" sz="900" dirty="0">
              <a:solidFill>
                <a:schemeClr val="bg1"/>
              </a:solidFill>
              <a:latin typeface="Meiryo UI" panose="020B0604030504040204" pitchFamily="50" charset="-128"/>
              <a:ea typeface="Meiryo UI" panose="020B0604030504040204" pitchFamily="50" charset="-128"/>
            </a:endParaRPr>
          </a:p>
          <a:p>
            <a:r>
              <a:rPr kumimoji="1" lang="ja-JP" altLang="en-US" sz="900" dirty="0">
                <a:solidFill>
                  <a:schemeClr val="bg1"/>
                </a:solidFill>
                <a:latin typeface="Meiryo UI" panose="020B0604030504040204" pitchFamily="50" charset="-128"/>
                <a:ea typeface="Meiryo UI" panose="020B0604030504040204" pitchFamily="50" charset="-128"/>
              </a:rPr>
              <a:t>  の運行は調律用車両の活用を検討</a:t>
            </a:r>
            <a:endParaRPr kumimoji="1" lang="en-US" altLang="ja-JP" sz="900" dirty="0">
              <a:solidFill>
                <a:schemeClr val="bg1"/>
              </a:solidFill>
              <a:latin typeface="Meiryo UI" panose="020B0604030504040204" pitchFamily="50" charset="-128"/>
              <a:ea typeface="Meiryo UI" panose="020B0604030504040204" pitchFamily="50" charset="-128"/>
            </a:endParaRPr>
          </a:p>
          <a:p>
            <a:r>
              <a:rPr kumimoji="1" lang="en-US" altLang="ja-JP" sz="900" dirty="0">
                <a:solidFill>
                  <a:schemeClr val="bg1"/>
                </a:solidFill>
                <a:latin typeface="Meiryo UI" panose="020B0604030504040204" pitchFamily="50" charset="-128"/>
                <a:ea typeface="Meiryo UI" panose="020B0604030504040204" pitchFamily="50" charset="-128"/>
              </a:rPr>
              <a:t> •</a:t>
            </a:r>
            <a:r>
              <a:rPr kumimoji="1" lang="ja-JP" altLang="en-US" sz="900" dirty="0">
                <a:solidFill>
                  <a:schemeClr val="bg1"/>
                </a:solidFill>
                <a:latin typeface="Meiryo UI" panose="020B0604030504040204" pitchFamily="50" charset="-128"/>
                <a:ea typeface="Meiryo UI" panose="020B0604030504040204" pitchFamily="50" charset="-128"/>
              </a:rPr>
              <a:t>自動運転バスの認知度と社会受容性を高める</a:t>
            </a:r>
            <a:endParaRPr kumimoji="1" lang="en-US" altLang="ja-JP" sz="900" dirty="0">
              <a:solidFill>
                <a:schemeClr val="bg1"/>
              </a:solidFill>
              <a:latin typeface="Meiryo UI" panose="020B0604030504040204" pitchFamily="50" charset="-128"/>
              <a:ea typeface="Meiryo UI" panose="020B0604030504040204" pitchFamily="50" charset="-128"/>
            </a:endParaRPr>
          </a:p>
          <a:p>
            <a:r>
              <a:rPr kumimoji="1" lang="ja-JP" altLang="en-US" sz="1200" b="1" dirty="0">
                <a:solidFill>
                  <a:schemeClr val="bg1"/>
                </a:solidFill>
                <a:latin typeface="Meiryo UI" panose="020B0604030504040204" pitchFamily="50" charset="-128"/>
                <a:ea typeface="Meiryo UI" panose="020B0604030504040204" pitchFamily="50" charset="-128"/>
              </a:rPr>
              <a:t>▷</a:t>
            </a:r>
            <a:r>
              <a:rPr kumimoji="1" lang="en-US" altLang="ja-JP" sz="1200" b="1" dirty="0">
                <a:solidFill>
                  <a:schemeClr val="bg1"/>
                </a:solidFill>
                <a:latin typeface="Meiryo UI" panose="020B0604030504040204" pitchFamily="50" charset="-128"/>
                <a:ea typeface="Meiryo UI" panose="020B0604030504040204" pitchFamily="50" charset="-128"/>
              </a:rPr>
              <a:t>【</a:t>
            </a:r>
            <a:r>
              <a:rPr kumimoji="1" lang="ja-JP" altLang="en-US" sz="1200" b="1" dirty="0">
                <a:solidFill>
                  <a:schemeClr val="bg1"/>
                </a:solidFill>
                <a:latin typeface="Meiryo UI" panose="020B0604030504040204" pitchFamily="50" charset="-128"/>
                <a:ea typeface="Meiryo UI" panose="020B0604030504040204" pitchFamily="50" charset="-128"/>
              </a:rPr>
              <a:t>乗客なし</a:t>
            </a:r>
            <a:r>
              <a:rPr kumimoji="1" lang="en-US" altLang="ja-JP" sz="1200" b="1" dirty="0">
                <a:solidFill>
                  <a:schemeClr val="bg1"/>
                </a:solidFill>
                <a:latin typeface="Meiryo UI" panose="020B0604030504040204" pitchFamily="50" charset="-128"/>
                <a:ea typeface="Meiryo UI" panose="020B0604030504040204" pitchFamily="50" charset="-128"/>
              </a:rPr>
              <a:t>】</a:t>
            </a:r>
            <a:r>
              <a:rPr kumimoji="1" lang="en-US" altLang="ja-JP" sz="1000" b="1" dirty="0">
                <a:solidFill>
                  <a:schemeClr val="bg1"/>
                </a:solidFill>
                <a:latin typeface="Meiryo UI" panose="020B0604030504040204" pitchFamily="50" charset="-128"/>
                <a:ea typeface="Meiryo UI" panose="020B0604030504040204" pitchFamily="50" charset="-128"/>
              </a:rPr>
              <a:t>…</a:t>
            </a:r>
            <a:r>
              <a:rPr kumimoji="1" lang="ja-JP" altLang="en-US" sz="1000" b="1" dirty="0">
                <a:solidFill>
                  <a:schemeClr val="bg1"/>
                </a:solidFill>
                <a:latin typeface="Meiryo UI" panose="020B0604030504040204" pitchFamily="50" charset="-128"/>
                <a:ea typeface="Meiryo UI" panose="020B0604030504040204" pitchFamily="50" charset="-128"/>
              </a:rPr>
              <a:t>調律用車両１台</a:t>
            </a:r>
            <a:r>
              <a:rPr kumimoji="1" lang="en-US" altLang="ja-JP" sz="1000" b="1" dirty="0">
                <a:solidFill>
                  <a:schemeClr val="bg1"/>
                </a:solidFill>
                <a:latin typeface="Meiryo UI" panose="020B0604030504040204" pitchFamily="50" charset="-128"/>
                <a:ea typeface="Meiryo UI" panose="020B0604030504040204" pitchFamily="50" charset="-128"/>
              </a:rPr>
              <a:t>※</a:t>
            </a:r>
            <a:endParaRPr kumimoji="1" lang="en-US" altLang="ja-JP" sz="800" b="1" dirty="0">
              <a:solidFill>
                <a:schemeClr val="bg1"/>
              </a:solidFill>
              <a:latin typeface="Meiryo UI" panose="020B0604030504040204" pitchFamily="50" charset="-128"/>
              <a:ea typeface="Meiryo UI" panose="020B0604030504040204" pitchFamily="50" charset="-128"/>
            </a:endParaRPr>
          </a:p>
          <a:p>
            <a:r>
              <a:rPr kumimoji="1" lang="ja-JP" altLang="en-US" sz="800" dirty="0">
                <a:solidFill>
                  <a:schemeClr val="bg1"/>
                </a:solidFill>
                <a:latin typeface="Meiryo UI" panose="020B0604030504040204" pitchFamily="50" charset="-128"/>
                <a:ea typeface="Meiryo UI" panose="020B0604030504040204" pitchFamily="50" charset="-128"/>
              </a:rPr>
              <a:t> </a:t>
            </a:r>
            <a:r>
              <a:rPr kumimoji="1" lang="en-US" altLang="ja-JP" sz="900" dirty="0">
                <a:solidFill>
                  <a:schemeClr val="bg1"/>
                </a:solidFill>
                <a:latin typeface="Meiryo UI" panose="020B0604030504040204" pitchFamily="50" charset="-128"/>
                <a:ea typeface="Meiryo UI" panose="020B0604030504040204" pitchFamily="50" charset="-128"/>
              </a:rPr>
              <a:t>•L4</a:t>
            </a:r>
            <a:r>
              <a:rPr kumimoji="1" lang="ja-JP" altLang="en-US" sz="900" dirty="0">
                <a:solidFill>
                  <a:schemeClr val="bg1"/>
                </a:solidFill>
                <a:latin typeface="Meiryo UI" panose="020B0604030504040204" pitchFamily="50" charset="-128"/>
                <a:ea typeface="Meiryo UI" panose="020B0604030504040204" pitchFamily="50" charset="-128"/>
              </a:rPr>
              <a:t>取得に向けた車両調整に専念</a:t>
            </a:r>
            <a:endParaRPr kumimoji="1" lang="en-US" altLang="ja-JP" sz="900" dirty="0">
              <a:solidFill>
                <a:schemeClr val="bg1"/>
              </a:solidFill>
              <a:latin typeface="Meiryo UI" panose="020B0604030504040204" pitchFamily="50" charset="-128"/>
              <a:ea typeface="Meiryo UI" panose="020B0604030504040204" pitchFamily="50" charset="-128"/>
            </a:endParaRPr>
          </a:p>
          <a:p>
            <a:r>
              <a:rPr kumimoji="1" lang="en-US" altLang="ja-JP" sz="900" dirty="0">
                <a:solidFill>
                  <a:schemeClr val="bg1"/>
                </a:solidFill>
                <a:latin typeface="Meiryo UI" panose="020B0604030504040204" pitchFamily="50" charset="-128"/>
                <a:ea typeface="Meiryo UI" panose="020B0604030504040204" pitchFamily="50" charset="-128"/>
              </a:rPr>
              <a:t> •</a:t>
            </a:r>
            <a:r>
              <a:rPr kumimoji="1" lang="ja-JP" altLang="en-US" sz="900" dirty="0">
                <a:solidFill>
                  <a:schemeClr val="bg1"/>
                </a:solidFill>
                <a:latin typeface="Meiryo UI" panose="020B0604030504040204" pitchFamily="50" charset="-128"/>
                <a:ea typeface="Meiryo UI" panose="020B0604030504040204" pitchFamily="50" charset="-128"/>
              </a:rPr>
              <a:t>その技術を乗客乗車の車両に移行</a:t>
            </a:r>
            <a:endParaRPr kumimoji="1" lang="en-US" altLang="ja-JP" sz="900" dirty="0">
              <a:solidFill>
                <a:schemeClr val="bg1"/>
              </a:solidFill>
              <a:latin typeface="Meiryo UI" panose="020B0604030504040204" pitchFamily="50" charset="-128"/>
              <a:ea typeface="Meiryo UI" panose="020B0604030504040204" pitchFamily="50" charset="-128"/>
            </a:endParaRPr>
          </a:p>
        </p:txBody>
      </p:sp>
      <p:sp>
        <p:nvSpPr>
          <p:cNvPr id="14" name="矢印: 五方向 13">
            <a:extLst>
              <a:ext uri="{FF2B5EF4-FFF2-40B4-BE49-F238E27FC236}">
                <a16:creationId xmlns:a16="http://schemas.microsoft.com/office/drawing/2014/main" id="{3CA78A35-D9CF-4C17-AFDA-5F3AD655B48D}"/>
              </a:ext>
            </a:extLst>
          </p:cNvPr>
          <p:cNvSpPr/>
          <p:nvPr/>
        </p:nvSpPr>
        <p:spPr>
          <a:xfrm>
            <a:off x="1572490" y="2687323"/>
            <a:ext cx="684000" cy="1609200"/>
          </a:xfrm>
          <a:prstGeom prst="homePlate">
            <a:avLst>
              <a:gd name="adj" fmla="val 34041"/>
            </a:avLst>
          </a:prstGeom>
          <a:solidFill>
            <a:schemeClr val="bg1">
              <a:lumMod val="65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テキスト ボックス 49">
            <a:extLst>
              <a:ext uri="{FF2B5EF4-FFF2-40B4-BE49-F238E27FC236}">
                <a16:creationId xmlns:a16="http://schemas.microsoft.com/office/drawing/2014/main" id="{67CCE382-88EA-4374-84E3-FC23B6F5E239}"/>
              </a:ext>
            </a:extLst>
          </p:cNvPr>
          <p:cNvSpPr txBox="1"/>
          <p:nvPr/>
        </p:nvSpPr>
        <p:spPr>
          <a:xfrm>
            <a:off x="1470252" y="2858289"/>
            <a:ext cx="1415772" cy="276999"/>
          </a:xfrm>
          <a:prstGeom prst="rect">
            <a:avLst/>
          </a:prstGeom>
          <a:noFill/>
        </p:spPr>
        <p:txBody>
          <a:bodyPr wrap="none" rtlCol="0">
            <a:spAutoFit/>
          </a:bodyPr>
          <a:lstStyle/>
          <a:p>
            <a:r>
              <a:rPr kumimoji="1" lang="ja-JP" altLang="en-US" sz="1200" b="1" dirty="0">
                <a:solidFill>
                  <a:schemeClr val="bg1"/>
                </a:solidFill>
                <a:latin typeface="Meiryo UI" panose="020B0604030504040204" pitchFamily="50" charset="-128"/>
                <a:ea typeface="Meiryo UI" panose="020B0604030504040204" pitchFamily="50" charset="-128"/>
              </a:rPr>
              <a:t>＜車両安全確認＞</a:t>
            </a:r>
            <a:endParaRPr kumimoji="1" lang="en-US" altLang="ja-JP" sz="1200" b="1" dirty="0">
              <a:solidFill>
                <a:schemeClr val="bg1"/>
              </a:solidFill>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A37A1CCD-03AD-41A5-9EAE-5C8572CE9BC7}"/>
              </a:ext>
            </a:extLst>
          </p:cNvPr>
          <p:cNvSpPr txBox="1"/>
          <p:nvPr/>
        </p:nvSpPr>
        <p:spPr>
          <a:xfrm>
            <a:off x="2053899" y="3138368"/>
            <a:ext cx="869149" cy="907941"/>
          </a:xfrm>
          <a:prstGeom prst="rect">
            <a:avLst/>
          </a:prstGeom>
          <a:noFill/>
        </p:spPr>
        <p:txBody>
          <a:bodyPr wrap="none" rtlCol="0">
            <a:spAutoFit/>
          </a:bodyPr>
          <a:lstStyle/>
          <a:p>
            <a:r>
              <a:rPr kumimoji="1" lang="ja-JP" altLang="en-US" sz="1100" b="1" dirty="0">
                <a:solidFill>
                  <a:schemeClr val="bg1"/>
                </a:solidFill>
                <a:latin typeface="Meiryo UI" panose="020B0604030504040204" pitchFamily="50" charset="-128"/>
                <a:ea typeface="Meiryo UI" panose="020B0604030504040204" pitchFamily="50" charset="-128"/>
              </a:rPr>
              <a:t>　</a:t>
            </a:r>
            <a:r>
              <a:rPr kumimoji="1" lang="en-US" altLang="ja-JP" sz="1000" b="1" dirty="0">
                <a:solidFill>
                  <a:schemeClr val="bg1"/>
                </a:solidFill>
                <a:latin typeface="Meiryo UI" panose="020B0604030504040204" pitchFamily="50" charset="-128"/>
                <a:ea typeface="Meiryo UI" panose="020B0604030504040204" pitchFamily="50" charset="-128"/>
              </a:rPr>
              <a:t>•</a:t>
            </a:r>
            <a:r>
              <a:rPr kumimoji="1" lang="ja-JP" altLang="en-US" sz="1000" b="1" dirty="0">
                <a:solidFill>
                  <a:schemeClr val="bg1"/>
                </a:solidFill>
                <a:latin typeface="Meiryo UI" panose="020B0604030504040204" pitchFamily="50" charset="-128"/>
                <a:ea typeface="Meiryo UI" panose="020B0604030504040204" pitchFamily="50" charset="-128"/>
              </a:rPr>
              <a:t>リコール</a:t>
            </a:r>
            <a:endParaRPr kumimoji="1" lang="en-US" altLang="ja-JP" sz="1000" b="1" dirty="0">
              <a:solidFill>
                <a:schemeClr val="bg1"/>
              </a:solidFill>
              <a:latin typeface="Meiryo UI" panose="020B0604030504040204" pitchFamily="50" charset="-128"/>
              <a:ea typeface="Meiryo UI" panose="020B0604030504040204" pitchFamily="50" charset="-128"/>
            </a:endParaRPr>
          </a:p>
          <a:p>
            <a:r>
              <a:rPr kumimoji="1" lang="ja-JP" altLang="en-US" sz="1000" b="1" dirty="0">
                <a:solidFill>
                  <a:schemeClr val="bg1"/>
                </a:solidFill>
                <a:latin typeface="Meiryo UI" panose="020B0604030504040204" pitchFamily="50" charset="-128"/>
                <a:ea typeface="Meiryo UI" panose="020B0604030504040204" pitchFamily="50" charset="-128"/>
              </a:rPr>
              <a:t>　　対応</a:t>
            </a:r>
            <a:endParaRPr kumimoji="1" lang="en-US" altLang="ja-JP" sz="1000" b="1" dirty="0">
              <a:solidFill>
                <a:schemeClr val="bg1"/>
              </a:solidFill>
              <a:latin typeface="Meiryo UI" panose="020B0604030504040204" pitchFamily="50" charset="-128"/>
              <a:ea typeface="Meiryo UI" panose="020B0604030504040204" pitchFamily="50" charset="-128"/>
            </a:endParaRPr>
          </a:p>
          <a:p>
            <a:r>
              <a:rPr kumimoji="1" lang="ja-JP" altLang="en-US" sz="200" b="1" dirty="0">
                <a:solidFill>
                  <a:schemeClr val="bg1"/>
                </a:solidFill>
                <a:latin typeface="Meiryo UI" panose="020B0604030504040204" pitchFamily="50" charset="-128"/>
                <a:ea typeface="Meiryo UI" panose="020B0604030504040204" pitchFamily="50" charset="-128"/>
              </a:rPr>
              <a:t>  </a:t>
            </a:r>
            <a:endParaRPr kumimoji="1" lang="en-US" altLang="ja-JP" sz="200" b="1" dirty="0">
              <a:solidFill>
                <a:schemeClr val="bg1"/>
              </a:solidFill>
              <a:latin typeface="Meiryo UI" panose="020B0604030504040204" pitchFamily="50" charset="-128"/>
              <a:ea typeface="Meiryo UI" panose="020B0604030504040204" pitchFamily="50" charset="-128"/>
            </a:endParaRPr>
          </a:p>
          <a:p>
            <a:r>
              <a:rPr kumimoji="1" lang="ja-JP" altLang="en-US" sz="1000" b="1" dirty="0">
                <a:solidFill>
                  <a:schemeClr val="bg1"/>
                </a:solidFill>
                <a:latin typeface="Meiryo UI" panose="020B0604030504040204" pitchFamily="50" charset="-128"/>
                <a:ea typeface="Meiryo UI" panose="020B0604030504040204" pitchFamily="50" charset="-128"/>
              </a:rPr>
              <a:t>　</a:t>
            </a:r>
            <a:r>
              <a:rPr kumimoji="1" lang="en-US" altLang="ja-JP" sz="1000" b="1" dirty="0">
                <a:solidFill>
                  <a:schemeClr val="bg1"/>
                </a:solidFill>
                <a:latin typeface="Meiryo UI" panose="020B0604030504040204" pitchFamily="50" charset="-128"/>
                <a:ea typeface="Meiryo UI" panose="020B0604030504040204" pitchFamily="50" charset="-128"/>
              </a:rPr>
              <a:t>•</a:t>
            </a:r>
            <a:r>
              <a:rPr kumimoji="1" lang="ja-JP" altLang="en-US" sz="1000" b="1" dirty="0">
                <a:solidFill>
                  <a:schemeClr val="bg1"/>
                </a:solidFill>
                <a:latin typeface="Meiryo UI" panose="020B0604030504040204" pitchFamily="50" charset="-128"/>
                <a:ea typeface="Meiryo UI" panose="020B0604030504040204" pitchFamily="50" charset="-128"/>
              </a:rPr>
              <a:t>特別点検</a:t>
            </a:r>
            <a:endParaRPr kumimoji="1" lang="en-US" altLang="ja-JP" sz="1000" b="1" dirty="0">
              <a:solidFill>
                <a:schemeClr val="bg1"/>
              </a:solidFill>
              <a:latin typeface="Meiryo UI" panose="020B0604030504040204" pitchFamily="50" charset="-128"/>
              <a:ea typeface="Meiryo UI" panose="020B0604030504040204" pitchFamily="50" charset="-128"/>
            </a:endParaRPr>
          </a:p>
          <a:p>
            <a:r>
              <a:rPr kumimoji="1" lang="ja-JP" altLang="en-US" sz="1000" b="1" dirty="0">
                <a:solidFill>
                  <a:schemeClr val="bg1"/>
                </a:solidFill>
                <a:latin typeface="Meiryo UI" panose="020B0604030504040204" pitchFamily="50" charset="-128"/>
                <a:ea typeface="Meiryo UI" panose="020B0604030504040204" pitchFamily="50" charset="-128"/>
              </a:rPr>
              <a:t>　  ・試走</a:t>
            </a:r>
            <a:endParaRPr kumimoji="1" lang="en-US" altLang="ja-JP" sz="1000" b="1" dirty="0">
              <a:solidFill>
                <a:schemeClr val="bg1"/>
              </a:solidFill>
              <a:latin typeface="Meiryo UI" panose="020B0604030504040204" pitchFamily="50" charset="-128"/>
              <a:ea typeface="Meiryo UI" panose="020B0604030504040204" pitchFamily="50" charset="-128"/>
            </a:endParaRPr>
          </a:p>
          <a:p>
            <a:r>
              <a:rPr kumimoji="1" lang="en-US" altLang="ja-JP" sz="1000" b="1" dirty="0">
                <a:solidFill>
                  <a:schemeClr val="bg1"/>
                </a:solidFill>
                <a:latin typeface="Meiryo UI" panose="020B0604030504040204" pitchFamily="50" charset="-128"/>
                <a:ea typeface="Meiryo UI" panose="020B0604030504040204" pitchFamily="50" charset="-128"/>
              </a:rPr>
              <a:t>         </a:t>
            </a:r>
            <a:r>
              <a:rPr kumimoji="1" lang="ja-JP" altLang="en-US" sz="1000" b="1" dirty="0">
                <a:solidFill>
                  <a:schemeClr val="bg1"/>
                </a:solidFill>
                <a:latin typeface="Meiryo UI" panose="020B0604030504040204" pitchFamily="50" charset="-128"/>
                <a:ea typeface="Meiryo UI" panose="020B0604030504040204" pitchFamily="50" charset="-128"/>
              </a:rPr>
              <a:t>等</a:t>
            </a:r>
            <a:endParaRPr kumimoji="1" lang="en-US" altLang="ja-JP" sz="1000" b="1" dirty="0">
              <a:solidFill>
                <a:schemeClr val="bg1"/>
              </a:solidFill>
              <a:latin typeface="Meiryo UI" panose="020B0604030504040204" pitchFamily="50" charset="-128"/>
              <a:ea typeface="Meiryo UI" panose="020B0604030504040204" pitchFamily="50" charset="-128"/>
            </a:endParaRPr>
          </a:p>
        </p:txBody>
      </p:sp>
      <p:sp>
        <p:nvSpPr>
          <p:cNvPr id="51" name="テキスト ボックス 50">
            <a:extLst>
              <a:ext uri="{FF2B5EF4-FFF2-40B4-BE49-F238E27FC236}">
                <a16:creationId xmlns:a16="http://schemas.microsoft.com/office/drawing/2014/main" id="{63D33B76-03FA-4F02-96DF-F5249FB46163}"/>
              </a:ext>
            </a:extLst>
          </p:cNvPr>
          <p:cNvSpPr txBox="1"/>
          <p:nvPr/>
        </p:nvSpPr>
        <p:spPr>
          <a:xfrm>
            <a:off x="1385134" y="3155172"/>
            <a:ext cx="942887" cy="861774"/>
          </a:xfrm>
          <a:prstGeom prst="rect">
            <a:avLst/>
          </a:prstGeom>
          <a:noFill/>
        </p:spPr>
        <p:txBody>
          <a:bodyPr wrap="none" rtlCol="0">
            <a:spAutoFit/>
          </a:bodyPr>
          <a:lstStyle/>
          <a:p>
            <a:r>
              <a:rPr kumimoji="1" lang="ja-JP" altLang="en-US" sz="1000" b="1" dirty="0">
                <a:solidFill>
                  <a:schemeClr val="bg1"/>
                </a:solidFill>
                <a:latin typeface="Meiryo UI" panose="020B0604030504040204" pitchFamily="50" charset="-128"/>
                <a:ea typeface="Meiryo UI" panose="020B0604030504040204" pitchFamily="50" charset="-128"/>
              </a:rPr>
              <a:t>　</a:t>
            </a:r>
            <a:r>
              <a:rPr kumimoji="1" lang="en-US" altLang="ja-JP" sz="1000" b="1" dirty="0">
                <a:solidFill>
                  <a:schemeClr val="bg1"/>
                </a:solidFill>
                <a:latin typeface="Meiryo UI" panose="020B0604030504040204" pitchFamily="50" charset="-128"/>
                <a:ea typeface="Meiryo UI" panose="020B0604030504040204" pitchFamily="50" charset="-128"/>
              </a:rPr>
              <a:t>•</a:t>
            </a:r>
            <a:r>
              <a:rPr kumimoji="1" lang="ja-JP" altLang="en-US" sz="1000" b="1" dirty="0">
                <a:solidFill>
                  <a:schemeClr val="bg1"/>
                </a:solidFill>
                <a:latin typeface="Meiryo UI" panose="020B0604030504040204" pitchFamily="50" charset="-128"/>
                <a:ea typeface="Meiryo UI" panose="020B0604030504040204" pitchFamily="50" charset="-128"/>
              </a:rPr>
              <a:t>点検内容</a:t>
            </a:r>
            <a:endParaRPr kumimoji="1" lang="en-US" altLang="ja-JP" sz="1000" b="1" dirty="0">
              <a:solidFill>
                <a:schemeClr val="bg1"/>
              </a:solidFill>
              <a:latin typeface="Meiryo UI" panose="020B0604030504040204" pitchFamily="50" charset="-128"/>
              <a:ea typeface="Meiryo UI" panose="020B0604030504040204" pitchFamily="50" charset="-128"/>
            </a:endParaRPr>
          </a:p>
          <a:p>
            <a:r>
              <a:rPr kumimoji="1" lang="ja-JP" altLang="en-US" sz="1000" b="1" dirty="0">
                <a:solidFill>
                  <a:schemeClr val="bg1"/>
                </a:solidFill>
                <a:latin typeface="Meiryo UI" panose="020B0604030504040204" pitchFamily="50" charset="-128"/>
                <a:ea typeface="Meiryo UI" panose="020B0604030504040204" pitchFamily="50" charset="-128"/>
              </a:rPr>
              <a:t>　　など安定性</a:t>
            </a:r>
            <a:endParaRPr kumimoji="1" lang="en-US" altLang="ja-JP" sz="1000" b="1" dirty="0">
              <a:solidFill>
                <a:schemeClr val="bg1"/>
              </a:solidFill>
              <a:latin typeface="Meiryo UI" panose="020B0604030504040204" pitchFamily="50" charset="-128"/>
              <a:ea typeface="Meiryo UI" panose="020B0604030504040204" pitchFamily="50" charset="-128"/>
            </a:endParaRPr>
          </a:p>
          <a:p>
            <a:r>
              <a:rPr kumimoji="1" lang="ja-JP" altLang="en-US" sz="1000" b="1" dirty="0">
                <a:solidFill>
                  <a:schemeClr val="bg1"/>
                </a:solidFill>
                <a:latin typeface="Meiryo UI" panose="020B0604030504040204" pitchFamily="50" charset="-128"/>
                <a:ea typeface="Meiryo UI" panose="020B0604030504040204" pitchFamily="50" charset="-128"/>
              </a:rPr>
              <a:t>　　・安全性</a:t>
            </a:r>
            <a:endParaRPr kumimoji="1" lang="en-US" altLang="ja-JP" sz="1000" b="1" dirty="0">
              <a:solidFill>
                <a:schemeClr val="bg1"/>
              </a:solidFill>
              <a:latin typeface="Meiryo UI" panose="020B0604030504040204" pitchFamily="50" charset="-128"/>
              <a:ea typeface="Meiryo UI" panose="020B0604030504040204" pitchFamily="50" charset="-128"/>
            </a:endParaRPr>
          </a:p>
          <a:p>
            <a:r>
              <a:rPr kumimoji="1" lang="ja-JP" altLang="en-US" sz="1000" b="1" dirty="0">
                <a:solidFill>
                  <a:schemeClr val="bg1"/>
                </a:solidFill>
                <a:latin typeface="Meiryo UI" panose="020B0604030504040204" pitchFamily="50" charset="-128"/>
                <a:ea typeface="Meiryo UI" panose="020B0604030504040204" pitchFamily="50" charset="-128"/>
              </a:rPr>
              <a:t>　　確保の</a:t>
            </a:r>
            <a:endParaRPr kumimoji="1" lang="en-US" altLang="ja-JP" sz="1000" b="1" dirty="0">
              <a:solidFill>
                <a:schemeClr val="bg1"/>
              </a:solidFill>
              <a:latin typeface="Meiryo UI" panose="020B0604030504040204" pitchFamily="50" charset="-128"/>
              <a:ea typeface="Meiryo UI" panose="020B0604030504040204" pitchFamily="50" charset="-128"/>
            </a:endParaRPr>
          </a:p>
          <a:p>
            <a:r>
              <a:rPr kumimoji="1" lang="ja-JP" altLang="en-US" sz="1000" b="1" dirty="0">
                <a:solidFill>
                  <a:schemeClr val="bg1"/>
                </a:solidFill>
                <a:latin typeface="Meiryo UI" panose="020B0604030504040204" pitchFamily="50" charset="-128"/>
                <a:ea typeface="Meiryo UI" panose="020B0604030504040204" pitchFamily="50" charset="-128"/>
              </a:rPr>
              <a:t>　　検討</a:t>
            </a:r>
            <a:endParaRPr kumimoji="1" lang="en-US" altLang="ja-JP" sz="1000" b="1" dirty="0">
              <a:solidFill>
                <a:schemeClr val="bg1"/>
              </a:solidFill>
              <a:latin typeface="Meiryo UI" panose="020B0604030504040204" pitchFamily="50" charset="-128"/>
              <a:ea typeface="Meiryo UI" panose="020B0604030504040204" pitchFamily="50" charset="-128"/>
            </a:endParaRPr>
          </a:p>
        </p:txBody>
      </p:sp>
      <p:sp>
        <p:nvSpPr>
          <p:cNvPr id="52" name="テキスト ボックス 51">
            <a:extLst>
              <a:ext uri="{FF2B5EF4-FFF2-40B4-BE49-F238E27FC236}">
                <a16:creationId xmlns:a16="http://schemas.microsoft.com/office/drawing/2014/main" id="{353B11DC-A37B-407D-AC96-6495BB93FC77}"/>
              </a:ext>
            </a:extLst>
          </p:cNvPr>
          <p:cNvSpPr txBox="1"/>
          <p:nvPr/>
        </p:nvSpPr>
        <p:spPr>
          <a:xfrm>
            <a:off x="3545952" y="2376564"/>
            <a:ext cx="723275" cy="307777"/>
          </a:xfrm>
          <a:prstGeom prst="rect">
            <a:avLst/>
          </a:prstGeom>
          <a:noFill/>
        </p:spPr>
        <p:txBody>
          <a:bodyPr wrap="none" rtlCol="0">
            <a:spAutoFit/>
          </a:bodyPr>
          <a:lstStyle/>
          <a:p>
            <a:r>
              <a:rPr kumimoji="1" lang="ja-JP" altLang="en-US" sz="1400" b="1" dirty="0">
                <a:latin typeface="Meiryo UI" panose="020B0604030504040204" pitchFamily="50" charset="-128"/>
                <a:ea typeface="Meiryo UI" panose="020B0604030504040204" pitchFamily="50" charset="-128"/>
              </a:rPr>
              <a:t>６月～</a:t>
            </a:r>
          </a:p>
        </p:txBody>
      </p:sp>
      <p:sp>
        <p:nvSpPr>
          <p:cNvPr id="16" name="テキスト ボックス 15">
            <a:extLst>
              <a:ext uri="{FF2B5EF4-FFF2-40B4-BE49-F238E27FC236}">
                <a16:creationId xmlns:a16="http://schemas.microsoft.com/office/drawing/2014/main" id="{CA3C254C-A620-4381-B071-6BFD0A9B7108}"/>
              </a:ext>
            </a:extLst>
          </p:cNvPr>
          <p:cNvSpPr txBox="1"/>
          <p:nvPr/>
        </p:nvSpPr>
        <p:spPr>
          <a:xfrm>
            <a:off x="5147258" y="4270570"/>
            <a:ext cx="880369" cy="307777"/>
          </a:xfrm>
          <a:prstGeom prst="rect">
            <a:avLst/>
          </a:prstGeom>
          <a:noFill/>
        </p:spPr>
        <p:txBody>
          <a:bodyPr wrap="none" rtlCol="0">
            <a:spAutoFit/>
          </a:bodyPr>
          <a:lstStyle/>
          <a:p>
            <a:r>
              <a:rPr kumimoji="1" lang="en-US" altLang="ja-JP" sz="700" dirty="0">
                <a:latin typeface="Meiryo UI" panose="020B0604030504040204" pitchFamily="50" charset="-128"/>
                <a:ea typeface="Meiryo UI" panose="020B0604030504040204" pitchFamily="50" charset="-128"/>
              </a:rPr>
              <a:t>※</a:t>
            </a:r>
            <a:r>
              <a:rPr kumimoji="1" lang="ja-JP" altLang="en-US" sz="700" dirty="0">
                <a:latin typeface="Meiryo UI" panose="020B0604030504040204" pitchFamily="50" charset="-128"/>
                <a:ea typeface="Meiryo UI" panose="020B0604030504040204" pitchFamily="50" charset="-128"/>
              </a:rPr>
              <a:t>一定期間は</a:t>
            </a:r>
            <a:endParaRPr kumimoji="1" lang="en-US" altLang="ja-JP" sz="700" dirty="0">
              <a:latin typeface="Meiryo UI" panose="020B0604030504040204" pitchFamily="50" charset="-128"/>
              <a:ea typeface="Meiryo UI" panose="020B0604030504040204" pitchFamily="50" charset="-128"/>
            </a:endParaRPr>
          </a:p>
          <a:p>
            <a:r>
              <a:rPr kumimoji="1" lang="ja-JP" altLang="en-US" sz="700" dirty="0">
                <a:latin typeface="Meiryo UI" panose="020B0604030504040204" pitchFamily="50" charset="-128"/>
                <a:ea typeface="Meiryo UI" panose="020B0604030504040204" pitchFamily="50" charset="-128"/>
              </a:rPr>
              <a:t> 　車両２台を使用</a:t>
            </a:r>
          </a:p>
        </p:txBody>
      </p:sp>
      <p:sp>
        <p:nvSpPr>
          <p:cNvPr id="53" name="テキスト ボックス 52">
            <a:extLst>
              <a:ext uri="{FF2B5EF4-FFF2-40B4-BE49-F238E27FC236}">
                <a16:creationId xmlns:a16="http://schemas.microsoft.com/office/drawing/2014/main" id="{638E94D4-10C0-4898-A29C-0A50B8F94B22}"/>
              </a:ext>
            </a:extLst>
          </p:cNvPr>
          <p:cNvSpPr txBox="1"/>
          <p:nvPr/>
        </p:nvSpPr>
        <p:spPr>
          <a:xfrm>
            <a:off x="1725783" y="2383991"/>
            <a:ext cx="837089" cy="307777"/>
          </a:xfrm>
          <a:prstGeom prst="rect">
            <a:avLst/>
          </a:prstGeom>
          <a:noFill/>
        </p:spPr>
        <p:txBody>
          <a:bodyPr wrap="none" rtlCol="0">
            <a:spAutoFit/>
          </a:bodyPr>
          <a:lstStyle/>
          <a:p>
            <a:r>
              <a:rPr kumimoji="1" lang="en-US" altLang="ja-JP" sz="1400" b="1" dirty="0">
                <a:latin typeface="Meiryo UI" panose="020B0604030504040204" pitchFamily="50" charset="-128"/>
                <a:ea typeface="Meiryo UI" panose="020B0604030504040204" pitchFamily="50" charset="-128"/>
              </a:rPr>
              <a:t>1/30</a:t>
            </a:r>
            <a:r>
              <a:rPr kumimoji="1" lang="ja-JP" altLang="en-US" sz="1400" b="1" dirty="0">
                <a:latin typeface="Meiryo UI" panose="020B0604030504040204" pitchFamily="50" charset="-128"/>
                <a:ea typeface="Meiryo UI" panose="020B0604030504040204" pitchFamily="50" charset="-128"/>
              </a:rPr>
              <a:t>～</a:t>
            </a:r>
          </a:p>
        </p:txBody>
      </p:sp>
      <p:sp>
        <p:nvSpPr>
          <p:cNvPr id="54" name="正方形/長方形 53">
            <a:extLst>
              <a:ext uri="{FF2B5EF4-FFF2-40B4-BE49-F238E27FC236}">
                <a16:creationId xmlns:a16="http://schemas.microsoft.com/office/drawing/2014/main" id="{9D138CB4-9AC3-4D21-9635-86C76E6060D9}"/>
              </a:ext>
            </a:extLst>
          </p:cNvPr>
          <p:cNvSpPr/>
          <p:nvPr/>
        </p:nvSpPr>
        <p:spPr>
          <a:xfrm>
            <a:off x="8748000" y="6480000"/>
            <a:ext cx="360000" cy="360000"/>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5" name="テキスト ボックス 54">
            <a:extLst>
              <a:ext uri="{FF2B5EF4-FFF2-40B4-BE49-F238E27FC236}">
                <a16:creationId xmlns:a16="http://schemas.microsoft.com/office/drawing/2014/main" id="{0FD6D978-2067-4D9E-B230-3D807D3BC3F4}"/>
              </a:ext>
            </a:extLst>
          </p:cNvPr>
          <p:cNvSpPr txBox="1"/>
          <p:nvPr/>
        </p:nvSpPr>
        <p:spPr>
          <a:xfrm>
            <a:off x="8705778" y="6470668"/>
            <a:ext cx="38023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white">
                    <a:lumMod val="65000"/>
                  </a:prstClr>
                </a:solidFill>
                <a:effectLst/>
                <a:uLnTx/>
                <a:uFillTx/>
                <a:latin typeface="Cooper Black" panose="0208090404030B020404" pitchFamily="18" charset="0"/>
                <a:ea typeface="游ゴシック" panose="020B0400000000000000" pitchFamily="50" charset="-128"/>
                <a:cs typeface="+mn-cs"/>
              </a:rPr>
              <a:t> 1</a:t>
            </a:r>
            <a:endParaRPr kumimoji="1" lang="ja-JP" altLang="en-US" sz="1800" b="0" i="0" u="none" strike="noStrike" kern="1200" cap="none" spc="0" normalizeH="0" baseline="0" noProof="0" dirty="0">
              <a:ln>
                <a:noFill/>
              </a:ln>
              <a:solidFill>
                <a:prstClr val="white">
                  <a:lumMod val="65000"/>
                </a:prstClr>
              </a:solidFill>
              <a:effectLst/>
              <a:uLnTx/>
              <a:uFillTx/>
              <a:latin typeface="Cooper Black" panose="0208090404030B020404" pitchFamily="18" charset="0"/>
              <a:ea typeface="游ゴシック" panose="020B0400000000000000" pitchFamily="50" charset="-128"/>
              <a:cs typeface="+mn-cs"/>
            </a:endParaRPr>
          </a:p>
        </p:txBody>
      </p:sp>
      <p:sp>
        <p:nvSpPr>
          <p:cNvPr id="8" name="テキスト ボックス 7">
            <a:extLst>
              <a:ext uri="{FF2B5EF4-FFF2-40B4-BE49-F238E27FC236}">
                <a16:creationId xmlns:a16="http://schemas.microsoft.com/office/drawing/2014/main" id="{E7837526-08F0-45E9-9C24-73A52654A924}"/>
              </a:ext>
            </a:extLst>
          </p:cNvPr>
          <p:cNvSpPr txBox="1"/>
          <p:nvPr/>
        </p:nvSpPr>
        <p:spPr>
          <a:xfrm>
            <a:off x="6024650" y="459976"/>
            <a:ext cx="3105337" cy="261610"/>
          </a:xfrm>
          <a:prstGeom prst="rect">
            <a:avLst/>
          </a:prstGeom>
          <a:noFill/>
        </p:spPr>
        <p:txBody>
          <a:bodyPr wrap="none" rtlCol="0">
            <a:spAutoFit/>
          </a:bodyPr>
          <a:lstStyle/>
          <a:p>
            <a:r>
              <a:rPr kumimoji="1" lang="ja-JP" altLang="en-US" sz="1100" dirty="0">
                <a:latin typeface="Meiryo UI" panose="020B0604030504040204" pitchFamily="50" charset="-128"/>
                <a:ea typeface="Meiryo UI" panose="020B0604030504040204" pitchFamily="50" charset="-128"/>
              </a:rPr>
              <a:t>（出典）第７回新モビリティ導入検討協議会資料</a:t>
            </a:r>
          </a:p>
        </p:txBody>
      </p:sp>
      <p:sp>
        <p:nvSpPr>
          <p:cNvPr id="31" name="楕円 30">
            <a:extLst>
              <a:ext uri="{FF2B5EF4-FFF2-40B4-BE49-F238E27FC236}">
                <a16:creationId xmlns:a16="http://schemas.microsoft.com/office/drawing/2014/main" id="{B56FE417-39BB-4CB2-BD67-25D6AE253919}"/>
              </a:ext>
            </a:extLst>
          </p:cNvPr>
          <p:cNvSpPr/>
          <p:nvPr/>
        </p:nvSpPr>
        <p:spPr>
          <a:xfrm>
            <a:off x="1907627" y="2163538"/>
            <a:ext cx="1294473" cy="2671343"/>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25999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CF2887DC-BE14-4C35-8ACF-A3318FBE322B}"/>
              </a:ext>
            </a:extLst>
          </p:cNvPr>
          <p:cNvSpPr txBox="1"/>
          <p:nvPr/>
        </p:nvSpPr>
        <p:spPr>
          <a:xfrm>
            <a:off x="0" y="438096"/>
            <a:ext cx="2920992" cy="338554"/>
          </a:xfrm>
          <a:prstGeom prst="rect">
            <a:avLst/>
          </a:prstGeom>
          <a:noFill/>
        </p:spPr>
        <p:txBody>
          <a:bodyPr wrap="square" rtlCol="0">
            <a:spAutoFit/>
          </a:bodyPr>
          <a:lstStyle/>
          <a:p>
            <a:r>
              <a:rPr kumimoji="1" lang="ja-JP" altLang="en-US" sz="1600" b="1" dirty="0">
                <a:latin typeface="Meiryo UI" panose="020B0604030504040204" pitchFamily="50" charset="-128"/>
                <a:ea typeface="Meiryo UI" panose="020B0604030504040204" pitchFamily="50" charset="-128"/>
              </a:rPr>
              <a:t>■特別点検・試走のスケジュール</a:t>
            </a:r>
          </a:p>
        </p:txBody>
      </p:sp>
      <p:sp>
        <p:nvSpPr>
          <p:cNvPr id="9" name="正方形/長方形 8">
            <a:extLst>
              <a:ext uri="{FF2B5EF4-FFF2-40B4-BE49-F238E27FC236}">
                <a16:creationId xmlns:a16="http://schemas.microsoft.com/office/drawing/2014/main" id="{1EA2C7C2-872C-4078-A7F5-C144D5ABAF32}"/>
              </a:ext>
            </a:extLst>
          </p:cNvPr>
          <p:cNvSpPr/>
          <p:nvPr/>
        </p:nvSpPr>
        <p:spPr>
          <a:xfrm>
            <a:off x="0" y="432000"/>
            <a:ext cx="9144000" cy="36000"/>
          </a:xfrm>
          <a:prstGeom prst="rect">
            <a:avLst/>
          </a:prstGeom>
          <a:ln>
            <a:no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97A3181E-F29F-4F88-A6CC-07A9DED5C3F2}"/>
              </a:ext>
            </a:extLst>
          </p:cNvPr>
          <p:cNvSpPr txBox="1"/>
          <p:nvPr/>
        </p:nvSpPr>
        <p:spPr>
          <a:xfrm>
            <a:off x="0" y="0"/>
            <a:ext cx="4134465" cy="461665"/>
          </a:xfrm>
          <a:prstGeom prst="rect">
            <a:avLst/>
          </a:prstGeom>
          <a:noFill/>
        </p:spPr>
        <p:txBody>
          <a:bodyPr wrap="none" rtlCol="0">
            <a:spAutoFit/>
          </a:bodyPr>
          <a:lstStyle/>
          <a:p>
            <a:r>
              <a:rPr kumimoji="1" lang="ja-JP" altLang="en-US" sz="2400" b="1" dirty="0">
                <a:latin typeface="Meiryo UI" panose="020B0604030504040204" pitchFamily="50" charset="-128"/>
                <a:ea typeface="Meiryo UI" panose="020B0604030504040204" pitchFamily="50" charset="-128"/>
              </a:rPr>
              <a:t>１．車両の特別点検等の状況</a:t>
            </a:r>
          </a:p>
        </p:txBody>
      </p:sp>
      <p:sp>
        <p:nvSpPr>
          <p:cNvPr id="33" name="テキスト ボックス 32">
            <a:extLst>
              <a:ext uri="{FF2B5EF4-FFF2-40B4-BE49-F238E27FC236}">
                <a16:creationId xmlns:a16="http://schemas.microsoft.com/office/drawing/2014/main" id="{25727205-4A1E-4BB4-8B82-9A5422AFC324}"/>
              </a:ext>
            </a:extLst>
          </p:cNvPr>
          <p:cNvSpPr txBox="1"/>
          <p:nvPr/>
        </p:nvSpPr>
        <p:spPr>
          <a:xfrm>
            <a:off x="6024650" y="459976"/>
            <a:ext cx="3105337" cy="261610"/>
          </a:xfrm>
          <a:prstGeom prst="rect">
            <a:avLst/>
          </a:prstGeom>
          <a:noFill/>
        </p:spPr>
        <p:txBody>
          <a:bodyPr wrap="none" rtlCol="0">
            <a:spAutoFit/>
          </a:bodyPr>
          <a:lstStyle/>
          <a:p>
            <a:r>
              <a:rPr kumimoji="1" lang="ja-JP" altLang="en-US" sz="1100" dirty="0">
                <a:latin typeface="Meiryo UI" panose="020B0604030504040204" pitchFamily="50" charset="-128"/>
                <a:ea typeface="Meiryo UI" panose="020B0604030504040204" pitchFamily="50" charset="-128"/>
              </a:rPr>
              <a:t>（出典）第７回新モビリティ導入検討協議会資料</a:t>
            </a:r>
          </a:p>
        </p:txBody>
      </p:sp>
      <p:sp>
        <p:nvSpPr>
          <p:cNvPr id="36" name="テキスト ボックス 35">
            <a:extLst>
              <a:ext uri="{FF2B5EF4-FFF2-40B4-BE49-F238E27FC236}">
                <a16:creationId xmlns:a16="http://schemas.microsoft.com/office/drawing/2014/main" id="{58EFEA16-BC6B-43B3-9004-0E9F40F08749}"/>
              </a:ext>
            </a:extLst>
          </p:cNvPr>
          <p:cNvSpPr txBox="1"/>
          <p:nvPr/>
        </p:nvSpPr>
        <p:spPr>
          <a:xfrm>
            <a:off x="27547" y="2074633"/>
            <a:ext cx="9088821" cy="1723549"/>
          </a:xfrm>
          <a:prstGeom prst="rect">
            <a:avLst/>
          </a:prstGeom>
          <a:noFill/>
        </p:spPr>
        <p:txBody>
          <a:bodyPr wrap="square" rtlCol="0">
            <a:spAutoFit/>
          </a:bodyPr>
          <a:lstStyle/>
          <a:p>
            <a:r>
              <a:rPr kumimoji="1" lang="ja-JP" altLang="en-US" sz="1600" b="1" u="sng" dirty="0">
                <a:latin typeface="Meiryo UI" panose="020B0604030504040204" pitchFamily="50" charset="-128"/>
                <a:ea typeface="Meiryo UI" panose="020B0604030504040204" pitchFamily="50" charset="-128"/>
              </a:rPr>
              <a:t>■現状・経過等</a:t>
            </a:r>
            <a:r>
              <a:rPr kumimoji="1" lang="ja-JP" altLang="en-US" sz="16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特別点検・試走の状況）</a:t>
            </a:r>
            <a:endParaRPr kumimoji="1" lang="en-US" altLang="ja-JP" sz="1400" dirty="0">
              <a:latin typeface="Meiryo UI" panose="020B0604030504040204" pitchFamily="50" charset="-128"/>
              <a:ea typeface="Meiryo UI" panose="020B0604030504040204" pitchFamily="50" charset="-128"/>
            </a:endParaRPr>
          </a:p>
          <a:p>
            <a:endParaRPr kumimoji="1" lang="en-US" altLang="ja-JP" sz="5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 • 1</a:t>
            </a:r>
            <a:r>
              <a:rPr kumimoji="1" lang="ja-JP" altLang="en-US" sz="1400" dirty="0">
                <a:latin typeface="Meiryo UI" panose="020B0604030504040204" pitchFamily="50" charset="-128"/>
                <a:ea typeface="Meiryo UI" panose="020B0604030504040204" pitchFamily="50" charset="-128"/>
              </a:rPr>
              <a:t>月</a:t>
            </a:r>
            <a:r>
              <a:rPr kumimoji="1" lang="en-US" altLang="ja-JP" sz="1400" dirty="0">
                <a:latin typeface="Meiryo UI" panose="020B0604030504040204" pitchFamily="50" charset="-128"/>
                <a:ea typeface="Meiryo UI" panose="020B0604030504040204" pitchFamily="50" charset="-128"/>
              </a:rPr>
              <a:t>30</a:t>
            </a:r>
            <a:r>
              <a:rPr kumimoji="1" lang="ja-JP" altLang="en-US" sz="1400" dirty="0">
                <a:latin typeface="Meiryo UI" panose="020B0604030504040204" pitchFamily="50" charset="-128"/>
                <a:ea typeface="Meiryo UI" panose="020B0604030504040204" pitchFamily="50" charset="-128"/>
              </a:rPr>
              <a:t>日、特別点検・試走開始</a:t>
            </a:r>
            <a:endParaRPr kumimoji="1" lang="en-US" altLang="ja-JP" sz="1400" dirty="0">
              <a:latin typeface="Meiryo UI" panose="020B0604030504040204" pitchFamily="50" charset="-128"/>
              <a:ea typeface="Meiryo UI" panose="020B0604030504040204" pitchFamily="50" charset="-128"/>
            </a:endParaRPr>
          </a:p>
          <a:p>
            <a:endParaRPr kumimoji="1" lang="en-US" altLang="ja-JP" sz="500" dirty="0">
              <a:latin typeface="Meiryo UI" panose="020B0604030504040204" pitchFamily="50" charset="-128"/>
              <a:ea typeface="Meiryo UI" panose="020B0604030504040204" pitchFamily="50" charset="-128"/>
            </a:endParaRPr>
          </a:p>
          <a:p>
            <a:r>
              <a:rPr kumimoji="1" lang="en-US" altLang="ja-JP" sz="1400" dirty="0">
                <a:latin typeface="Meiryo UI" panose="020B0604030504040204" pitchFamily="50" charset="-128"/>
                <a:ea typeface="Meiryo UI" panose="020B0604030504040204" pitchFamily="50" charset="-128"/>
              </a:rPr>
              <a:t>    • 2</a:t>
            </a:r>
            <a:r>
              <a:rPr kumimoji="1" lang="ja-JP" altLang="en-US" sz="1400" dirty="0">
                <a:latin typeface="Meiryo UI" panose="020B0604030504040204" pitchFamily="50" charset="-128"/>
                <a:ea typeface="Meiryo UI" panose="020B0604030504040204" pitchFamily="50" charset="-128"/>
              </a:rPr>
              <a:t>月</a:t>
            </a:r>
            <a:r>
              <a:rPr kumimoji="1" lang="en-US" altLang="ja-JP" sz="1400" dirty="0">
                <a:latin typeface="Meiryo UI" panose="020B0604030504040204" pitchFamily="50" charset="-128"/>
                <a:ea typeface="Meiryo UI" panose="020B0604030504040204" pitchFamily="50" charset="-128"/>
              </a:rPr>
              <a:t>25</a:t>
            </a:r>
            <a:r>
              <a:rPr kumimoji="1" lang="ja-JP" altLang="en-US" sz="1400" dirty="0">
                <a:latin typeface="Meiryo UI" panose="020B0604030504040204" pitchFamily="50" charset="-128"/>
                <a:ea typeface="Meiryo UI" panose="020B0604030504040204" pitchFamily="50" charset="-128"/>
              </a:rPr>
              <a:t>日、試走中の一部車両において、ラテラルロッド取付部の破断が判明。</a:t>
            </a:r>
            <a:r>
              <a:rPr lang="en-US" altLang="ja-JP" sz="1400" kern="100" dirty="0">
                <a:effectLst/>
                <a:latin typeface="Meiryo UI" panose="020B0604030504040204" pitchFamily="50" charset="-128"/>
                <a:ea typeface="Meiryo UI" panose="020B0604030504040204" pitchFamily="50" charset="-128"/>
                <a:cs typeface="Times New Roman" panose="02020603050405020304" pitchFamily="18" charset="0"/>
              </a:rPr>
              <a:t>EVMJ</a:t>
            </a:r>
            <a:r>
              <a:rPr lang="ja-JP" altLang="en-US" sz="1400" kern="100" dirty="0">
                <a:effectLst/>
                <a:latin typeface="Meiryo UI" panose="020B0604030504040204" pitchFamily="50" charset="-128"/>
                <a:ea typeface="Meiryo UI" panose="020B0604030504040204" pitchFamily="50" charset="-128"/>
                <a:cs typeface="Times New Roman" panose="02020603050405020304" pitchFamily="18" charset="0"/>
              </a:rPr>
              <a:t>社において原因究明開始</a:t>
            </a:r>
            <a:r>
              <a:rPr kumimoji="1" lang="ja-JP" altLang="en-US" sz="1400" dirty="0">
                <a:latin typeface="Meiryo UI" panose="020B0604030504040204" pitchFamily="50" charset="-128"/>
                <a:ea typeface="Meiryo UI" panose="020B0604030504040204" pitchFamily="50" charset="-128"/>
              </a:rPr>
              <a:t>　　</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　</a:t>
            </a:r>
            <a:r>
              <a:rPr kumimoji="1" lang="en-US" altLang="ja-JP" sz="1400" dirty="0">
                <a:latin typeface="Meiryo UI" panose="020B0604030504040204" pitchFamily="50" charset="-128"/>
                <a:ea typeface="Meiryo UI" panose="020B0604030504040204" pitchFamily="50" charset="-128"/>
              </a:rPr>
              <a:t>Osaka Metro</a:t>
            </a:r>
            <a:r>
              <a:rPr kumimoji="1" lang="ja-JP" altLang="en-US" sz="1400" dirty="0">
                <a:latin typeface="Meiryo UI" panose="020B0604030504040204" pitchFamily="50" charset="-128"/>
                <a:ea typeface="Meiryo UI" panose="020B0604030504040204" pitchFamily="50" charset="-128"/>
              </a:rPr>
              <a:t>から大阪府へ</a:t>
            </a:r>
            <a:r>
              <a:rPr kumimoji="1" lang="en-US" altLang="ja-JP" sz="1400" dirty="0">
                <a:latin typeface="Meiryo UI" panose="020B0604030504040204" pitchFamily="50" charset="-128"/>
                <a:ea typeface="Meiryo UI" panose="020B0604030504040204" pitchFamily="50" charset="-128"/>
              </a:rPr>
              <a:t>2</a:t>
            </a:r>
            <a:r>
              <a:rPr kumimoji="1" lang="ja-JP" altLang="en-US" sz="1400" dirty="0">
                <a:latin typeface="Meiryo UI" panose="020B0604030504040204" pitchFamily="50" charset="-128"/>
                <a:ea typeface="Meiryo UI" panose="020B0604030504040204" pitchFamily="50" charset="-128"/>
              </a:rPr>
              <a:t>月</a:t>
            </a:r>
            <a:r>
              <a:rPr kumimoji="1" lang="en-US" altLang="ja-JP" sz="1400" dirty="0">
                <a:latin typeface="Meiryo UI" panose="020B0604030504040204" pitchFamily="50" charset="-128"/>
                <a:ea typeface="Meiryo UI" panose="020B0604030504040204" pitchFamily="50" charset="-128"/>
              </a:rPr>
              <a:t>26</a:t>
            </a:r>
            <a:r>
              <a:rPr kumimoji="1" lang="ja-JP" altLang="en-US" sz="1400" dirty="0">
                <a:latin typeface="Meiryo UI" panose="020B0604030504040204" pitchFamily="50" charset="-128"/>
                <a:ea typeface="Meiryo UI" panose="020B0604030504040204" pitchFamily="50" charset="-128"/>
              </a:rPr>
              <a:t>日に一報　</a:t>
            </a:r>
            <a:endParaRPr kumimoji="1" lang="en-US" altLang="ja-JP" sz="1400" dirty="0">
              <a:latin typeface="Meiryo UI" panose="020B0604030504040204" pitchFamily="50" charset="-128"/>
              <a:ea typeface="Meiryo UI" panose="020B0604030504040204" pitchFamily="50" charset="-128"/>
            </a:endParaRPr>
          </a:p>
          <a:p>
            <a:pPr algn="just"/>
            <a:endParaRPr kumimoji="1" lang="en-US" altLang="ja-JP" sz="500" dirty="0">
              <a:latin typeface="Meiryo UI" panose="020B0604030504040204" pitchFamily="50" charset="-128"/>
              <a:ea typeface="Meiryo UI" panose="020B0604030504040204" pitchFamily="50" charset="-128"/>
            </a:endParaRPr>
          </a:p>
          <a:p>
            <a:pPr algn="just"/>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 • 2</a:t>
            </a:r>
            <a:r>
              <a:rPr kumimoji="1" lang="ja-JP" altLang="en-US" sz="1400" dirty="0">
                <a:latin typeface="Meiryo UI" panose="020B0604030504040204" pitchFamily="50" charset="-128"/>
                <a:ea typeface="Meiryo UI" panose="020B0604030504040204" pitchFamily="50" charset="-128"/>
              </a:rPr>
              <a:t>月</a:t>
            </a:r>
            <a:r>
              <a:rPr kumimoji="1" lang="en-US" altLang="ja-JP" sz="1400" dirty="0">
                <a:latin typeface="Meiryo UI" panose="020B0604030504040204" pitchFamily="50" charset="-128"/>
                <a:ea typeface="Meiryo UI" panose="020B0604030504040204" pitchFamily="50" charset="-128"/>
              </a:rPr>
              <a:t>27</a:t>
            </a:r>
            <a:r>
              <a:rPr kumimoji="1" lang="ja-JP" altLang="en-US" sz="1400" dirty="0">
                <a:latin typeface="Meiryo UI" panose="020B0604030504040204" pitchFamily="50" charset="-128"/>
                <a:ea typeface="Meiryo UI" panose="020B0604030504040204" pitchFamily="50" charset="-128"/>
              </a:rPr>
              <a:t>日、</a:t>
            </a:r>
            <a:r>
              <a:rPr lang="ja-JP" altLang="en-US" sz="1400" kern="100" dirty="0">
                <a:effectLst/>
                <a:latin typeface="Meiryo UI" panose="020B0604030504040204" pitchFamily="50" charset="-128"/>
                <a:ea typeface="Meiryo UI" panose="020B0604030504040204" pitchFamily="50" charset="-128"/>
                <a:cs typeface="Times New Roman" panose="02020603050405020304" pitchFamily="18" charset="0"/>
              </a:rPr>
              <a:t>不具合の</a:t>
            </a:r>
            <a:r>
              <a:rPr lang="ja-JP" altLang="ja-JP" sz="1400" kern="100" dirty="0">
                <a:effectLst/>
                <a:latin typeface="Meiryo UI" panose="020B0604030504040204" pitchFamily="50" charset="-128"/>
                <a:ea typeface="Meiryo UI" panose="020B0604030504040204" pitchFamily="50" charset="-128"/>
                <a:cs typeface="Times New Roman" panose="02020603050405020304" pitchFamily="18" charset="0"/>
              </a:rPr>
              <a:t>事象について</a:t>
            </a:r>
            <a:r>
              <a:rPr lang="en-US" altLang="ja-JP" sz="1400" kern="100" dirty="0">
                <a:effectLst/>
                <a:latin typeface="Meiryo UI" panose="020B0604030504040204" pitchFamily="50" charset="-128"/>
                <a:ea typeface="Meiryo UI" panose="020B0604030504040204" pitchFamily="50" charset="-128"/>
                <a:cs typeface="Times New Roman" panose="02020603050405020304" pitchFamily="18" charset="0"/>
              </a:rPr>
              <a:t>EVMJ</a:t>
            </a:r>
            <a:r>
              <a:rPr lang="ja-JP" altLang="en-US" sz="1400" kern="100" dirty="0">
                <a:effectLst/>
                <a:latin typeface="Meiryo UI" panose="020B0604030504040204" pitchFamily="50" charset="-128"/>
                <a:ea typeface="Meiryo UI" panose="020B0604030504040204" pitchFamily="50" charset="-128"/>
                <a:cs typeface="Times New Roman" panose="02020603050405020304" pitchFamily="18" charset="0"/>
              </a:rPr>
              <a:t>社より</a:t>
            </a:r>
            <a:r>
              <a:rPr lang="ja-JP" altLang="ja-JP" sz="1400" kern="100" dirty="0">
                <a:effectLst/>
                <a:latin typeface="Meiryo UI" panose="020B0604030504040204" pitchFamily="50" charset="-128"/>
                <a:ea typeface="Meiryo UI" panose="020B0604030504040204" pitchFamily="50" charset="-128"/>
                <a:cs typeface="Times New Roman" panose="02020603050405020304" pitchFamily="18" charset="0"/>
              </a:rPr>
              <a:t>国交省へ報告</a:t>
            </a:r>
            <a:endParaRPr lang="en-US" altLang="ja-JP" sz="1400" kern="100" dirty="0">
              <a:effectLst/>
              <a:latin typeface="Meiryo UI" panose="020B0604030504040204" pitchFamily="50" charset="-128"/>
              <a:ea typeface="Meiryo UI" panose="020B0604030504040204" pitchFamily="50" charset="-128"/>
              <a:cs typeface="Times New Roman" panose="02020603050405020304" pitchFamily="18" charset="0"/>
            </a:endParaRPr>
          </a:p>
          <a:p>
            <a:endParaRPr lang="en-US" altLang="ja-JP" sz="500" kern="100" dirty="0">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400" kern="100" dirty="0">
                <a:latin typeface="Meiryo UI" panose="020B0604030504040204" pitchFamily="50" charset="-128"/>
                <a:ea typeface="Meiryo UI" panose="020B0604030504040204" pitchFamily="50" charset="-128"/>
                <a:cs typeface="Times New Roman" panose="02020603050405020304" pitchFamily="18" charset="0"/>
              </a:rPr>
              <a:t>　</a:t>
            </a:r>
            <a:r>
              <a:rPr kumimoji="1" lang="en-US" altLang="ja-JP"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 3</a:t>
            </a:r>
            <a:r>
              <a:rPr kumimoji="1" lang="ja-JP" altLang="en-US" sz="1400" dirty="0">
                <a:latin typeface="Meiryo UI" panose="020B0604030504040204" pitchFamily="50" charset="-128"/>
                <a:ea typeface="Meiryo UI" panose="020B0604030504040204" pitchFamily="50" charset="-128"/>
              </a:rPr>
              <a:t>月</a:t>
            </a:r>
            <a:r>
              <a:rPr kumimoji="1" lang="en-US" altLang="ja-JP" sz="1400" dirty="0">
                <a:latin typeface="Meiryo UI" panose="020B0604030504040204" pitchFamily="50" charset="-128"/>
                <a:ea typeface="Meiryo UI" panose="020B0604030504040204" pitchFamily="50" charset="-128"/>
              </a:rPr>
              <a:t>16</a:t>
            </a:r>
            <a:r>
              <a:rPr kumimoji="1" lang="ja-JP" altLang="en-US" sz="1400" dirty="0">
                <a:latin typeface="Meiryo UI" panose="020B0604030504040204" pitchFamily="50" charset="-128"/>
                <a:ea typeface="Meiryo UI" panose="020B0604030504040204" pitchFamily="50" charset="-128"/>
              </a:rPr>
              <a:t>日、</a:t>
            </a:r>
            <a:r>
              <a:rPr kumimoji="1" lang="en-US" altLang="ja-JP" sz="1400" dirty="0">
                <a:latin typeface="Meiryo UI" panose="020B0604030504040204" pitchFamily="50" charset="-128"/>
                <a:ea typeface="Meiryo UI" panose="020B0604030504040204" pitchFamily="50" charset="-128"/>
              </a:rPr>
              <a:t>EVMJ</a:t>
            </a:r>
            <a:r>
              <a:rPr kumimoji="1" lang="ja-JP" altLang="en-US" sz="1400" dirty="0">
                <a:latin typeface="Meiryo UI" panose="020B0604030504040204" pitchFamily="50" charset="-128"/>
                <a:ea typeface="Meiryo UI" panose="020B0604030504040204" pitchFamily="50" charset="-128"/>
              </a:rPr>
              <a:t>社から、引き続き破断部品の原因解析中との状況報告受領。</a:t>
            </a:r>
            <a:r>
              <a:rPr kumimoji="1" lang="ja-JP" altLang="en-US" sz="1400" dirty="0">
                <a:highlight>
                  <a:srgbClr val="FFFF00"/>
                </a:highlight>
                <a:latin typeface="Meiryo UI" panose="020B0604030504040204" pitchFamily="50" charset="-128"/>
                <a:ea typeface="Meiryo UI" panose="020B0604030504040204" pitchFamily="50" charset="-128"/>
              </a:rPr>
              <a:t>　　　　　　</a:t>
            </a:r>
            <a:endParaRPr kumimoji="1" lang="en-US" altLang="ja-JP" sz="1400" dirty="0">
              <a:highlight>
                <a:srgbClr val="FFFF00"/>
              </a:highlight>
              <a:latin typeface="Meiryo UI" panose="020B0604030504040204" pitchFamily="50" charset="-128"/>
              <a:ea typeface="Meiryo UI" panose="020B0604030504040204" pitchFamily="50" charset="-128"/>
            </a:endParaRPr>
          </a:p>
        </p:txBody>
      </p:sp>
      <p:sp>
        <p:nvSpPr>
          <p:cNvPr id="37" name="テキスト ボックス 36">
            <a:extLst>
              <a:ext uri="{FF2B5EF4-FFF2-40B4-BE49-F238E27FC236}">
                <a16:creationId xmlns:a16="http://schemas.microsoft.com/office/drawing/2014/main" id="{C3A6394C-8B0B-4455-BE4D-FF34683370B7}"/>
              </a:ext>
            </a:extLst>
          </p:cNvPr>
          <p:cNvSpPr txBox="1"/>
          <p:nvPr/>
        </p:nvSpPr>
        <p:spPr>
          <a:xfrm>
            <a:off x="190543" y="3936490"/>
            <a:ext cx="8690187" cy="1969770"/>
          </a:xfrm>
          <a:prstGeom prst="rect">
            <a:avLst/>
          </a:prstGeom>
          <a:noFill/>
          <a:ln>
            <a:solidFill>
              <a:schemeClr val="accent1"/>
            </a:solidFill>
            <a:prstDash val="dash"/>
          </a:ln>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（不具合の事象）</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・日時：</a:t>
            </a:r>
            <a:r>
              <a:rPr kumimoji="1" lang="en-US" altLang="ja-JP" sz="1400" dirty="0">
                <a:latin typeface="Meiryo UI" panose="020B0604030504040204" pitchFamily="50" charset="-128"/>
                <a:ea typeface="Meiryo UI" panose="020B0604030504040204" pitchFamily="50" charset="-128"/>
              </a:rPr>
              <a:t>2026</a:t>
            </a:r>
            <a:r>
              <a:rPr kumimoji="1" lang="ja-JP" altLang="en-US" sz="1400" dirty="0">
                <a:latin typeface="Meiryo UI" panose="020B0604030504040204" pitchFamily="50" charset="-128"/>
                <a:ea typeface="Meiryo UI" panose="020B0604030504040204" pitchFamily="50" charset="-128"/>
              </a:rPr>
              <a:t>年</a:t>
            </a:r>
            <a:r>
              <a:rPr kumimoji="1" lang="en-US" altLang="ja-JP" sz="1400" dirty="0">
                <a:latin typeface="Meiryo UI" panose="020B0604030504040204" pitchFamily="50" charset="-128"/>
                <a:ea typeface="Meiryo UI" panose="020B0604030504040204" pitchFamily="50" charset="-128"/>
              </a:rPr>
              <a:t>2</a:t>
            </a:r>
            <a:r>
              <a:rPr kumimoji="1" lang="ja-JP" altLang="en-US" sz="1400" dirty="0">
                <a:latin typeface="Meiryo UI" panose="020B0604030504040204" pitchFamily="50" charset="-128"/>
                <a:ea typeface="Meiryo UI" panose="020B0604030504040204" pitchFamily="50" charset="-128"/>
              </a:rPr>
              <a:t>月</a:t>
            </a:r>
            <a:r>
              <a:rPr kumimoji="1" lang="en-US" altLang="ja-JP" sz="1400" dirty="0">
                <a:latin typeface="Meiryo UI" panose="020B0604030504040204" pitchFamily="50" charset="-128"/>
                <a:ea typeface="Meiryo UI" panose="020B0604030504040204" pitchFamily="50" charset="-128"/>
              </a:rPr>
              <a:t>25</a:t>
            </a:r>
            <a:r>
              <a:rPr kumimoji="1" lang="ja-JP" altLang="en-US" sz="1400" dirty="0">
                <a:latin typeface="Meiryo UI" panose="020B0604030504040204" pitchFamily="50" charset="-128"/>
                <a:ea typeface="Meiryo UI" panose="020B0604030504040204" pitchFamily="50" charset="-128"/>
              </a:rPr>
              <a:t>日（水）</a:t>
            </a:r>
            <a:r>
              <a:rPr kumimoji="1" lang="en-US" altLang="ja-JP" sz="1400" dirty="0">
                <a:latin typeface="Meiryo UI" panose="020B0604030504040204" pitchFamily="50" charset="-128"/>
                <a:ea typeface="Meiryo UI" panose="020B0604030504040204" pitchFamily="50" charset="-128"/>
              </a:rPr>
              <a:t>10:00</a:t>
            </a:r>
            <a:r>
              <a:rPr kumimoji="1" lang="ja-JP" altLang="en-US" sz="1400" dirty="0">
                <a:latin typeface="Meiryo UI" panose="020B0604030504040204" pitchFamily="50" charset="-128"/>
                <a:ea typeface="Meiryo UI" panose="020B0604030504040204" pitchFamily="50" charset="-128"/>
              </a:rPr>
              <a:t>頃</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・場所：</a:t>
            </a:r>
            <a:r>
              <a:rPr kumimoji="1" lang="en-US" altLang="ja-JP" sz="1400" dirty="0">
                <a:latin typeface="Meiryo UI" panose="020B0604030504040204" pitchFamily="50" charset="-128"/>
                <a:ea typeface="Meiryo UI" panose="020B0604030504040204" pitchFamily="50" charset="-128"/>
              </a:rPr>
              <a:t>EVMJ</a:t>
            </a:r>
            <a:r>
              <a:rPr kumimoji="1" lang="ja-JP" altLang="en-US" sz="1400" dirty="0">
                <a:latin typeface="Meiryo UI" panose="020B0604030504040204" pitchFamily="50" charset="-128"/>
                <a:ea typeface="Meiryo UI" panose="020B0604030504040204" pitchFamily="50" charset="-128"/>
              </a:rPr>
              <a:t>社テストコース</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・概要</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試験走行中、リアアクスル付近から異音を確認</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走行試験を中止し、床下を点検した結果、　ラテラルロッド取付部の破断を確認</a:t>
            </a:r>
            <a:endParaRPr kumimoji="1" lang="en-US" altLang="ja-JP" sz="1400" dirty="0">
              <a:latin typeface="Meiryo UI" panose="020B0604030504040204" pitchFamily="50" charset="-128"/>
              <a:ea typeface="Meiryo UI" panose="020B0604030504040204" pitchFamily="50" charset="-128"/>
            </a:endParaRPr>
          </a:p>
          <a:p>
            <a:pPr>
              <a:spcBef>
                <a:spcPts val="600"/>
              </a:spcBef>
            </a:pPr>
            <a:r>
              <a:rPr kumimoji="1" lang="ja-JP" altLang="en-US" sz="1400" dirty="0">
                <a:latin typeface="Meiryo UI" panose="020B0604030504040204" pitchFamily="50" charset="-128"/>
                <a:ea typeface="Meiryo UI" panose="020B0604030504040204" pitchFamily="50" charset="-128"/>
              </a:rPr>
              <a:t>・試験走行距離：約</a:t>
            </a:r>
            <a:r>
              <a:rPr kumimoji="1" lang="en-US" altLang="ja-JP" sz="1400" dirty="0">
                <a:latin typeface="Meiryo UI" panose="020B0604030504040204" pitchFamily="50" charset="-128"/>
                <a:ea typeface="Meiryo UI" panose="020B0604030504040204" pitchFamily="50" charset="-128"/>
              </a:rPr>
              <a:t>2,700㎞</a:t>
            </a:r>
          </a:p>
          <a:p>
            <a:pPr>
              <a:spcBef>
                <a:spcPts val="600"/>
              </a:spcBef>
            </a:pPr>
            <a:r>
              <a:rPr kumimoji="1" lang="ja-JP" altLang="en-US" sz="1400" dirty="0">
                <a:latin typeface="Meiryo UI" panose="020B0604030504040204" pitchFamily="50" charset="-128"/>
                <a:ea typeface="Meiryo UI" panose="020B0604030504040204" pitchFamily="50" charset="-128"/>
              </a:rPr>
              <a:t>・被害状況：人的被害なし</a:t>
            </a:r>
            <a:endParaRPr kumimoji="1" lang="en-US" altLang="ja-JP" sz="1400" dirty="0">
              <a:latin typeface="Meiryo UI" panose="020B0604030504040204" pitchFamily="50" charset="-128"/>
              <a:ea typeface="Meiryo UI" panose="020B0604030504040204" pitchFamily="50" charset="-128"/>
            </a:endParaRPr>
          </a:p>
        </p:txBody>
      </p:sp>
      <p:grpSp>
        <p:nvGrpSpPr>
          <p:cNvPr id="55" name="グループ化 54">
            <a:extLst>
              <a:ext uri="{FF2B5EF4-FFF2-40B4-BE49-F238E27FC236}">
                <a16:creationId xmlns:a16="http://schemas.microsoft.com/office/drawing/2014/main" id="{E9DEC297-8A01-B8B9-FE6C-E60BE073C9C3}"/>
              </a:ext>
            </a:extLst>
          </p:cNvPr>
          <p:cNvGrpSpPr/>
          <p:nvPr/>
        </p:nvGrpSpPr>
        <p:grpSpPr>
          <a:xfrm>
            <a:off x="7138562" y="3975912"/>
            <a:ext cx="1462513" cy="1999366"/>
            <a:chOff x="3539152" y="4449913"/>
            <a:chExt cx="1190625" cy="1657350"/>
          </a:xfrm>
        </p:grpSpPr>
        <p:grpSp>
          <p:nvGrpSpPr>
            <p:cNvPr id="53" name="グループ化 52">
              <a:extLst>
                <a:ext uri="{FF2B5EF4-FFF2-40B4-BE49-F238E27FC236}">
                  <a16:creationId xmlns:a16="http://schemas.microsoft.com/office/drawing/2014/main" id="{E4C7FCDB-050F-C878-4F66-542748B3BD87}"/>
                </a:ext>
              </a:extLst>
            </p:cNvPr>
            <p:cNvGrpSpPr/>
            <p:nvPr/>
          </p:nvGrpSpPr>
          <p:grpSpPr>
            <a:xfrm>
              <a:off x="3539152" y="4449913"/>
              <a:ext cx="1190625" cy="1657350"/>
              <a:chOff x="3539152" y="4449913"/>
              <a:chExt cx="1190625" cy="1657350"/>
            </a:xfrm>
          </p:grpSpPr>
          <p:pic>
            <p:nvPicPr>
              <p:cNvPr id="30" name="図 29">
                <a:extLst>
                  <a:ext uri="{FF2B5EF4-FFF2-40B4-BE49-F238E27FC236}">
                    <a16:creationId xmlns:a16="http://schemas.microsoft.com/office/drawing/2014/main" id="{9AE7971A-A95F-9FBA-0BC3-3FF8339F10F9}"/>
                  </a:ext>
                </a:extLst>
              </p:cNvPr>
              <p:cNvPicPr>
                <a:picLocks noChangeAspect="1"/>
              </p:cNvPicPr>
              <p:nvPr/>
            </p:nvPicPr>
            <p:blipFill>
              <a:blip r:embed="rId2">
                <a:alphaModFix amt="40000"/>
              </a:blip>
              <a:stretch>
                <a:fillRect/>
              </a:stretch>
            </p:blipFill>
            <p:spPr>
              <a:xfrm>
                <a:off x="3539152" y="4449913"/>
                <a:ext cx="1190625" cy="1657350"/>
              </a:xfrm>
              <a:prstGeom prst="rect">
                <a:avLst/>
              </a:prstGeom>
            </p:spPr>
          </p:pic>
          <p:cxnSp>
            <p:nvCxnSpPr>
              <p:cNvPr id="42" name="直線コネクタ 41">
                <a:extLst>
                  <a:ext uri="{FF2B5EF4-FFF2-40B4-BE49-F238E27FC236}">
                    <a16:creationId xmlns:a16="http://schemas.microsoft.com/office/drawing/2014/main" id="{019B2200-82C0-BE78-AE60-35F58C6B65D7}"/>
                  </a:ext>
                </a:extLst>
              </p:cNvPr>
              <p:cNvCxnSpPr/>
              <p:nvPr/>
            </p:nvCxnSpPr>
            <p:spPr>
              <a:xfrm>
                <a:off x="3775038" y="5916950"/>
                <a:ext cx="672652" cy="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45" name="四角形: 角を丸くする 44">
                <a:extLst>
                  <a:ext uri="{FF2B5EF4-FFF2-40B4-BE49-F238E27FC236}">
                    <a16:creationId xmlns:a16="http://schemas.microsoft.com/office/drawing/2014/main" id="{4027CC93-89C4-4479-B7B2-17E372894519}"/>
                  </a:ext>
                </a:extLst>
              </p:cNvPr>
              <p:cNvSpPr/>
              <p:nvPr/>
            </p:nvSpPr>
            <p:spPr>
              <a:xfrm>
                <a:off x="3610578" y="5793459"/>
                <a:ext cx="72000" cy="273897"/>
              </a:xfrm>
              <a:prstGeom prst="roundRect">
                <a:avLst/>
              </a:prstGeom>
              <a:solidFill>
                <a:schemeClr val="tx1">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四角形: 角を丸くする 45">
                <a:extLst>
                  <a:ext uri="{FF2B5EF4-FFF2-40B4-BE49-F238E27FC236}">
                    <a16:creationId xmlns:a16="http://schemas.microsoft.com/office/drawing/2014/main" id="{8F8493E7-D6B8-F7A3-9C47-D3742CEBDE9B}"/>
                  </a:ext>
                </a:extLst>
              </p:cNvPr>
              <p:cNvSpPr/>
              <p:nvPr/>
            </p:nvSpPr>
            <p:spPr>
              <a:xfrm>
                <a:off x="3702017" y="5794052"/>
                <a:ext cx="72000" cy="273897"/>
              </a:xfrm>
              <a:prstGeom prst="roundRect">
                <a:avLst/>
              </a:prstGeom>
              <a:solidFill>
                <a:schemeClr val="tx1">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四角形: 角を丸くする 47">
                <a:extLst>
                  <a:ext uri="{FF2B5EF4-FFF2-40B4-BE49-F238E27FC236}">
                    <a16:creationId xmlns:a16="http://schemas.microsoft.com/office/drawing/2014/main" id="{53FB5888-10AE-F160-74B8-75E51BA45581}"/>
                  </a:ext>
                </a:extLst>
              </p:cNvPr>
              <p:cNvSpPr/>
              <p:nvPr/>
            </p:nvSpPr>
            <p:spPr>
              <a:xfrm>
                <a:off x="4444561" y="5787303"/>
                <a:ext cx="72000" cy="273897"/>
              </a:xfrm>
              <a:prstGeom prst="roundRect">
                <a:avLst/>
              </a:prstGeom>
              <a:solidFill>
                <a:schemeClr val="tx1">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四角形: 角を丸くする 48">
                <a:extLst>
                  <a:ext uri="{FF2B5EF4-FFF2-40B4-BE49-F238E27FC236}">
                    <a16:creationId xmlns:a16="http://schemas.microsoft.com/office/drawing/2014/main" id="{E567A270-35D4-018A-F237-D3280479D1FA}"/>
                  </a:ext>
                </a:extLst>
              </p:cNvPr>
              <p:cNvSpPr/>
              <p:nvPr/>
            </p:nvSpPr>
            <p:spPr>
              <a:xfrm>
                <a:off x="4536000" y="5783740"/>
                <a:ext cx="72000" cy="273897"/>
              </a:xfrm>
              <a:prstGeom prst="roundRect">
                <a:avLst/>
              </a:prstGeom>
              <a:solidFill>
                <a:schemeClr val="tx1">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正方形/長方形 49">
                <a:extLst>
                  <a:ext uri="{FF2B5EF4-FFF2-40B4-BE49-F238E27FC236}">
                    <a16:creationId xmlns:a16="http://schemas.microsoft.com/office/drawing/2014/main" id="{767C5906-5BEA-88BD-1905-31C56F408FDE}"/>
                  </a:ext>
                </a:extLst>
              </p:cNvPr>
              <p:cNvSpPr/>
              <p:nvPr/>
            </p:nvSpPr>
            <p:spPr>
              <a:xfrm>
                <a:off x="3582102" y="5685896"/>
                <a:ext cx="1073024" cy="45719"/>
              </a:xfrm>
              <a:prstGeom prst="rect">
                <a:avLst/>
              </a:prstGeom>
              <a:solidFill>
                <a:schemeClr val="tx1">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正方形/長方形 50">
                <a:extLst>
                  <a:ext uri="{FF2B5EF4-FFF2-40B4-BE49-F238E27FC236}">
                    <a16:creationId xmlns:a16="http://schemas.microsoft.com/office/drawing/2014/main" id="{BA654744-9FEC-382A-588E-D63C1DC26495}"/>
                  </a:ext>
                </a:extLst>
              </p:cNvPr>
              <p:cNvSpPr/>
              <p:nvPr/>
            </p:nvSpPr>
            <p:spPr>
              <a:xfrm rot="20969133">
                <a:off x="3808864" y="5810683"/>
                <a:ext cx="612000" cy="36000"/>
              </a:xfrm>
              <a:prstGeom prst="rect">
                <a:avLst/>
              </a:prstGeom>
              <a:solidFill>
                <a:schemeClr val="accent1"/>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3" name="直線コネクタ 42">
                <a:extLst>
                  <a:ext uri="{FF2B5EF4-FFF2-40B4-BE49-F238E27FC236}">
                    <a16:creationId xmlns:a16="http://schemas.microsoft.com/office/drawing/2014/main" id="{07FAB810-E0FF-9FED-D3F3-91E6EED7C200}"/>
                  </a:ext>
                </a:extLst>
              </p:cNvPr>
              <p:cNvCxnSpPr>
                <a:cxnSpLocks/>
              </p:cNvCxnSpPr>
              <p:nvPr/>
            </p:nvCxnSpPr>
            <p:spPr>
              <a:xfrm rot="16200000">
                <a:off x="3831655" y="5878158"/>
                <a:ext cx="72000" cy="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47" name="直線コネクタ 46">
                <a:extLst>
                  <a:ext uri="{FF2B5EF4-FFF2-40B4-BE49-F238E27FC236}">
                    <a16:creationId xmlns:a16="http://schemas.microsoft.com/office/drawing/2014/main" id="{3AA9D4C0-42A9-FD4C-1611-A40457F159A9}"/>
                  </a:ext>
                </a:extLst>
              </p:cNvPr>
              <p:cNvCxnSpPr>
                <a:cxnSpLocks/>
              </p:cNvCxnSpPr>
              <p:nvPr/>
            </p:nvCxnSpPr>
            <p:spPr>
              <a:xfrm rot="16200000">
                <a:off x="4323442" y="5731615"/>
                <a:ext cx="108000" cy="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grpSp>
        <p:sp>
          <p:nvSpPr>
            <p:cNvPr id="54" name="四角形: 上の 2 つの角を切り取る 53">
              <a:extLst>
                <a:ext uri="{FF2B5EF4-FFF2-40B4-BE49-F238E27FC236}">
                  <a16:creationId xmlns:a16="http://schemas.microsoft.com/office/drawing/2014/main" id="{CAB171A6-F789-1F5B-0970-C1C47B18529B}"/>
                </a:ext>
              </a:extLst>
            </p:cNvPr>
            <p:cNvSpPr/>
            <p:nvPr/>
          </p:nvSpPr>
          <p:spPr>
            <a:xfrm>
              <a:off x="3569635" y="4508499"/>
              <a:ext cx="1085491" cy="1178625"/>
            </a:xfrm>
            <a:prstGeom prst="snip2SameRect">
              <a:avLst>
                <a:gd name="adj1" fmla="val 8477"/>
                <a:gd name="adj2" fmla="val 0"/>
              </a:avLst>
            </a:prstGeom>
            <a:noFill/>
            <a:ln w="38100">
              <a:solidFill>
                <a:schemeClr val="tx1">
                  <a:alpha val="2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8" name="吹き出し: 折線 57">
            <a:extLst>
              <a:ext uri="{FF2B5EF4-FFF2-40B4-BE49-F238E27FC236}">
                <a16:creationId xmlns:a16="http://schemas.microsoft.com/office/drawing/2014/main" id="{BA479DBA-1BB6-3C71-1C42-5C926C858D17}"/>
              </a:ext>
            </a:extLst>
          </p:cNvPr>
          <p:cNvSpPr/>
          <p:nvPr/>
        </p:nvSpPr>
        <p:spPr>
          <a:xfrm>
            <a:off x="7781833" y="6040387"/>
            <a:ext cx="966167" cy="198783"/>
          </a:xfrm>
          <a:prstGeom prst="borderCallout2">
            <a:avLst>
              <a:gd name="adj1" fmla="val 2750"/>
              <a:gd name="adj2" fmla="val 37391"/>
              <a:gd name="adj3" fmla="val -1250"/>
              <a:gd name="adj4" fmla="val 36747"/>
              <a:gd name="adj5" fmla="val -199500"/>
              <a:gd name="adj6" fmla="val 5568"/>
            </a:avLst>
          </a:prstGeom>
          <a:noFill/>
          <a:ln w="9525">
            <a:solidFill>
              <a:schemeClr val="accent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900" dirty="0">
                <a:solidFill>
                  <a:sysClr val="windowText" lastClr="000000"/>
                </a:solidFill>
              </a:rPr>
              <a:t>ラテラルロッド</a:t>
            </a:r>
          </a:p>
        </p:txBody>
      </p:sp>
      <p:graphicFrame>
        <p:nvGraphicFramePr>
          <p:cNvPr id="68" name="表 4">
            <a:extLst>
              <a:ext uri="{FF2B5EF4-FFF2-40B4-BE49-F238E27FC236}">
                <a16:creationId xmlns:a16="http://schemas.microsoft.com/office/drawing/2014/main" id="{42B141B8-F9F5-D412-433B-58092069E7F9}"/>
              </a:ext>
            </a:extLst>
          </p:cNvPr>
          <p:cNvGraphicFramePr>
            <a:graphicFrameLocks noGrp="1"/>
          </p:cNvGraphicFramePr>
          <p:nvPr>
            <p:extLst>
              <p:ext uri="{D42A27DB-BD31-4B8C-83A1-F6EECF244321}">
                <p14:modId xmlns:p14="http://schemas.microsoft.com/office/powerpoint/2010/main" val="4216569788"/>
              </p:ext>
            </p:extLst>
          </p:nvPr>
        </p:nvGraphicFramePr>
        <p:xfrm>
          <a:off x="96252" y="826359"/>
          <a:ext cx="8878770" cy="1188720"/>
        </p:xfrm>
        <a:graphic>
          <a:graphicData uri="http://schemas.openxmlformats.org/drawingml/2006/table">
            <a:tbl>
              <a:tblPr firstRow="1" bandRow="1">
                <a:tableStyleId>{5940675A-B579-460E-94D1-54222C63F5DA}</a:tableStyleId>
              </a:tblPr>
              <a:tblGrid>
                <a:gridCol w="1479795">
                  <a:extLst>
                    <a:ext uri="{9D8B030D-6E8A-4147-A177-3AD203B41FA5}">
                      <a16:colId xmlns:a16="http://schemas.microsoft.com/office/drawing/2014/main" val="58209227"/>
                    </a:ext>
                  </a:extLst>
                </a:gridCol>
                <a:gridCol w="1479795">
                  <a:extLst>
                    <a:ext uri="{9D8B030D-6E8A-4147-A177-3AD203B41FA5}">
                      <a16:colId xmlns:a16="http://schemas.microsoft.com/office/drawing/2014/main" val="2915185537"/>
                    </a:ext>
                  </a:extLst>
                </a:gridCol>
                <a:gridCol w="1479795">
                  <a:extLst>
                    <a:ext uri="{9D8B030D-6E8A-4147-A177-3AD203B41FA5}">
                      <a16:colId xmlns:a16="http://schemas.microsoft.com/office/drawing/2014/main" val="2880620856"/>
                    </a:ext>
                  </a:extLst>
                </a:gridCol>
                <a:gridCol w="1479795">
                  <a:extLst>
                    <a:ext uri="{9D8B030D-6E8A-4147-A177-3AD203B41FA5}">
                      <a16:colId xmlns:a16="http://schemas.microsoft.com/office/drawing/2014/main" val="4258264184"/>
                    </a:ext>
                  </a:extLst>
                </a:gridCol>
                <a:gridCol w="1479795">
                  <a:extLst>
                    <a:ext uri="{9D8B030D-6E8A-4147-A177-3AD203B41FA5}">
                      <a16:colId xmlns:a16="http://schemas.microsoft.com/office/drawing/2014/main" val="2657051048"/>
                    </a:ext>
                  </a:extLst>
                </a:gridCol>
                <a:gridCol w="1479795">
                  <a:extLst>
                    <a:ext uri="{9D8B030D-6E8A-4147-A177-3AD203B41FA5}">
                      <a16:colId xmlns:a16="http://schemas.microsoft.com/office/drawing/2014/main" val="3637555171"/>
                    </a:ext>
                  </a:extLst>
                </a:gridCol>
              </a:tblGrid>
              <a:tr h="214933">
                <a:tc>
                  <a:txBody>
                    <a:bodyPr/>
                    <a:lstStyle/>
                    <a:p>
                      <a:pPr algn="ctr"/>
                      <a:r>
                        <a:rPr kumimoji="1" lang="ja-JP" altLang="en-US" sz="1200" dirty="0">
                          <a:latin typeface="BIZ UDPゴシック" panose="020B0400000000000000" pitchFamily="50" charset="-128"/>
                          <a:ea typeface="BIZ UDPゴシック" panose="020B0400000000000000" pitchFamily="50" charset="-128"/>
                        </a:rPr>
                        <a:t>～</a:t>
                      </a:r>
                      <a:r>
                        <a:rPr kumimoji="1" lang="en-US" altLang="ja-JP" sz="1200" dirty="0">
                          <a:latin typeface="BIZ UDPゴシック" panose="020B0400000000000000" pitchFamily="50" charset="-128"/>
                          <a:ea typeface="BIZ UDPゴシック" panose="020B0400000000000000" pitchFamily="50" charset="-128"/>
                        </a:rPr>
                        <a:t>2026</a:t>
                      </a:r>
                      <a:r>
                        <a:rPr kumimoji="1" lang="ja-JP" altLang="en-US" sz="1200" dirty="0">
                          <a:latin typeface="BIZ UDPゴシック" panose="020B0400000000000000" pitchFamily="50" charset="-128"/>
                          <a:ea typeface="BIZ UDPゴシック" panose="020B0400000000000000" pitchFamily="50" charset="-128"/>
                        </a:rPr>
                        <a:t>年</a:t>
                      </a:r>
                      <a:r>
                        <a:rPr kumimoji="1" lang="en-US" altLang="ja-JP" sz="1200" dirty="0">
                          <a:latin typeface="BIZ UDPゴシック" panose="020B0400000000000000" pitchFamily="50" charset="-128"/>
                          <a:ea typeface="BIZ UDPゴシック" panose="020B0400000000000000" pitchFamily="50" charset="-128"/>
                        </a:rPr>
                        <a:t>1</a:t>
                      </a:r>
                      <a:r>
                        <a:rPr kumimoji="1" lang="ja-JP" altLang="en-US" sz="120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２月</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３月</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４月</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５月</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６月</a:t>
                      </a:r>
                    </a:p>
                  </a:txBody>
                  <a:tcPr anchor="ctr"/>
                </a:tc>
                <a:extLst>
                  <a:ext uri="{0D108BD9-81ED-4DB2-BD59-A6C34878D82A}">
                    <a16:rowId xmlns:a16="http://schemas.microsoft.com/office/drawing/2014/main" val="2303885779"/>
                  </a:ext>
                </a:extLst>
              </a:tr>
              <a:tr h="716443">
                <a:tc>
                  <a:txBody>
                    <a:bodyPr/>
                    <a:lstStyle/>
                    <a:p>
                      <a:pPr algn="ctr"/>
                      <a:endParaRPr kumimoji="1" lang="en-US" altLang="ja-JP" dirty="0"/>
                    </a:p>
                    <a:p>
                      <a:pPr algn="ctr"/>
                      <a:endParaRPr kumimoji="1" lang="en-US" altLang="ja-JP" dirty="0"/>
                    </a:p>
                    <a:p>
                      <a:pPr algn="ctr"/>
                      <a:endParaRPr kumimoji="1" lang="ja-JP" altLang="en-US" dirty="0"/>
                    </a:p>
                  </a:txBody>
                  <a:tcPr anchor="ctr"/>
                </a:tc>
                <a:tc>
                  <a:txBody>
                    <a:bodyPr/>
                    <a:lstStyle/>
                    <a:p>
                      <a:pPr algn="ctr"/>
                      <a:endParaRPr kumimoji="1" lang="ja-JP" altLang="en-US" dirty="0"/>
                    </a:p>
                  </a:txBody>
                  <a:tcPr anchor="ctr"/>
                </a:tc>
                <a:tc>
                  <a:txBody>
                    <a:bodyPr/>
                    <a:lstStyle/>
                    <a:p>
                      <a:pPr algn="ctr"/>
                      <a:endParaRPr kumimoji="1" lang="ja-JP" altLang="en-US" dirty="0"/>
                    </a:p>
                  </a:txBody>
                  <a:tcPr anchor="ctr"/>
                </a:tc>
                <a:tc>
                  <a:txBody>
                    <a:bodyPr/>
                    <a:lstStyle/>
                    <a:p>
                      <a:pPr algn="ctr"/>
                      <a:endParaRPr kumimoji="1" lang="ja-JP" altLang="en-US"/>
                    </a:p>
                  </a:txBody>
                  <a:tcPr anchor="ctr"/>
                </a:tc>
                <a:tc>
                  <a:txBody>
                    <a:bodyPr/>
                    <a:lstStyle/>
                    <a:p>
                      <a:pPr algn="ctr"/>
                      <a:endParaRPr kumimoji="1" lang="ja-JP" altLang="en-US" dirty="0"/>
                    </a:p>
                  </a:txBody>
                  <a:tcPr anchor="ctr"/>
                </a:tc>
                <a:tc>
                  <a:txBody>
                    <a:bodyPr/>
                    <a:lstStyle/>
                    <a:p>
                      <a:pPr algn="ctr"/>
                      <a:endParaRPr kumimoji="1" lang="ja-JP" altLang="en-US" dirty="0"/>
                    </a:p>
                  </a:txBody>
                  <a:tcPr anchor="ctr"/>
                </a:tc>
                <a:extLst>
                  <a:ext uri="{0D108BD9-81ED-4DB2-BD59-A6C34878D82A}">
                    <a16:rowId xmlns:a16="http://schemas.microsoft.com/office/drawing/2014/main" val="2825933563"/>
                  </a:ext>
                </a:extLst>
              </a:tr>
            </a:tbl>
          </a:graphicData>
        </a:graphic>
      </p:graphicFrame>
      <p:sp>
        <p:nvSpPr>
          <p:cNvPr id="72" name="矢印: 右 71">
            <a:extLst>
              <a:ext uri="{FF2B5EF4-FFF2-40B4-BE49-F238E27FC236}">
                <a16:creationId xmlns:a16="http://schemas.microsoft.com/office/drawing/2014/main" id="{9AE9CDFB-43C5-896F-CFAB-2780F07B4C8F}"/>
              </a:ext>
            </a:extLst>
          </p:cNvPr>
          <p:cNvSpPr/>
          <p:nvPr/>
        </p:nvSpPr>
        <p:spPr>
          <a:xfrm>
            <a:off x="94635" y="1204816"/>
            <a:ext cx="1604769" cy="720000"/>
          </a:xfrm>
          <a:prstGeom prst="rightArrow">
            <a:avLst>
              <a:gd name="adj1" fmla="val 100000"/>
              <a:gd name="adj2" fmla="val 18315"/>
            </a:avLst>
          </a:prstGeom>
          <a:solidFill>
            <a:schemeClr val="bg2">
              <a:lumMod val="50000"/>
              <a:alpha val="69804"/>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vert="horz" lIns="72000" tIns="0" rIns="72000" bIns="0" rtlCol="0" anchor="ctr" anchorCtr="0">
            <a:noAutofit/>
          </a:bodyPr>
          <a:lstStyle/>
          <a:p>
            <a:r>
              <a:rPr kumimoji="1" lang="ja-JP" altLang="en-US" sz="1300" b="1" dirty="0">
                <a:solidFill>
                  <a:schemeClr val="bg1"/>
                </a:solidFill>
                <a:latin typeface="Meiryo UI" panose="020B0604030504040204" pitchFamily="50" charset="-128"/>
                <a:ea typeface="Meiryo UI" panose="020B0604030504040204" pitchFamily="50" charset="-128"/>
              </a:rPr>
              <a:t>　点検内容など</a:t>
            </a:r>
            <a:endParaRPr kumimoji="1" lang="en-US" altLang="ja-JP" sz="1300" b="1" dirty="0">
              <a:solidFill>
                <a:schemeClr val="bg1"/>
              </a:solidFill>
              <a:latin typeface="Meiryo UI" panose="020B0604030504040204" pitchFamily="50" charset="-128"/>
              <a:ea typeface="Meiryo UI" panose="020B0604030504040204" pitchFamily="50" charset="-128"/>
            </a:endParaRPr>
          </a:p>
          <a:p>
            <a:r>
              <a:rPr kumimoji="1" lang="ja-JP" altLang="en-US" sz="1300" b="1" dirty="0">
                <a:solidFill>
                  <a:schemeClr val="bg1"/>
                </a:solidFill>
                <a:latin typeface="Meiryo UI" panose="020B0604030504040204" pitchFamily="50" charset="-128"/>
                <a:ea typeface="Meiryo UI" panose="020B0604030504040204" pitchFamily="50" charset="-128"/>
              </a:rPr>
              <a:t>　安定性・安全性</a:t>
            </a:r>
            <a:endParaRPr kumimoji="1" lang="en-US" altLang="ja-JP" sz="1300" b="1" dirty="0">
              <a:solidFill>
                <a:schemeClr val="bg1"/>
              </a:solidFill>
              <a:latin typeface="Meiryo UI" panose="020B0604030504040204" pitchFamily="50" charset="-128"/>
              <a:ea typeface="Meiryo UI" panose="020B0604030504040204" pitchFamily="50" charset="-128"/>
            </a:endParaRPr>
          </a:p>
          <a:p>
            <a:r>
              <a:rPr kumimoji="1" lang="ja-JP" altLang="en-US" sz="1300" b="1" dirty="0">
                <a:solidFill>
                  <a:schemeClr val="bg1"/>
                </a:solidFill>
                <a:latin typeface="Meiryo UI" panose="020B0604030504040204" pitchFamily="50" charset="-128"/>
                <a:ea typeface="Meiryo UI" panose="020B0604030504040204" pitchFamily="50" charset="-128"/>
              </a:rPr>
              <a:t>　確保の検討</a:t>
            </a:r>
          </a:p>
        </p:txBody>
      </p:sp>
      <p:sp>
        <p:nvSpPr>
          <p:cNvPr id="73" name="矢印: 右 72">
            <a:extLst>
              <a:ext uri="{FF2B5EF4-FFF2-40B4-BE49-F238E27FC236}">
                <a16:creationId xmlns:a16="http://schemas.microsoft.com/office/drawing/2014/main" id="{DE7413A2-3FC0-3BF5-7FC8-50D283677D30}"/>
              </a:ext>
            </a:extLst>
          </p:cNvPr>
          <p:cNvSpPr/>
          <p:nvPr/>
        </p:nvSpPr>
        <p:spPr>
          <a:xfrm>
            <a:off x="1570008" y="1213073"/>
            <a:ext cx="2270472" cy="720000"/>
          </a:xfrm>
          <a:prstGeom prst="rightArrow">
            <a:avLst>
              <a:gd name="adj1" fmla="val 100000"/>
              <a:gd name="adj2" fmla="val 18315"/>
            </a:avLst>
          </a:prstGeom>
          <a:solidFill>
            <a:srgbClr val="FF0000">
              <a:alpha val="6980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vert="horz" lIns="72000" tIns="0" rIns="72000" bIns="0" rtlCol="0" anchor="ctr" anchorCtr="0">
            <a:noAutofit/>
          </a:bodyP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特別点検・試走</a:t>
            </a:r>
            <a:endParaRPr kumimoji="1" lang="en-US" altLang="ja-JP" sz="1400" b="1" dirty="0">
              <a:solidFill>
                <a:schemeClr val="bg1"/>
              </a:solidFill>
              <a:latin typeface="Meiryo UI" panose="020B0604030504040204" pitchFamily="50" charset="-128"/>
              <a:ea typeface="Meiryo UI" panose="020B0604030504040204" pitchFamily="50" charset="-128"/>
            </a:endParaRPr>
          </a:p>
          <a:p>
            <a:pPr algn="ctr"/>
            <a:r>
              <a:rPr kumimoji="1" lang="ja-JP" altLang="en-US" sz="1400" b="1" dirty="0">
                <a:solidFill>
                  <a:schemeClr val="bg1"/>
                </a:solidFill>
                <a:latin typeface="Meiryo UI" panose="020B0604030504040204" pitchFamily="50" charset="-128"/>
                <a:ea typeface="Meiryo UI" panose="020B0604030504040204" pitchFamily="50" charset="-128"/>
              </a:rPr>
              <a:t>（約</a:t>
            </a:r>
            <a:r>
              <a:rPr kumimoji="1" lang="en-US" altLang="ja-JP" sz="1400" b="1" dirty="0">
                <a:solidFill>
                  <a:schemeClr val="bg1"/>
                </a:solidFill>
                <a:latin typeface="Meiryo UI" panose="020B0604030504040204" pitchFamily="50" charset="-128"/>
                <a:ea typeface="Meiryo UI" panose="020B0604030504040204" pitchFamily="50" charset="-128"/>
              </a:rPr>
              <a:t>1.5</a:t>
            </a:r>
            <a:r>
              <a:rPr kumimoji="1" lang="ja-JP" altLang="en-US" sz="1400" b="1" dirty="0">
                <a:solidFill>
                  <a:schemeClr val="bg1"/>
                </a:solidFill>
                <a:latin typeface="Meiryo UI" panose="020B0604030504040204" pitchFamily="50" charset="-128"/>
                <a:ea typeface="Meiryo UI" panose="020B0604030504040204" pitchFamily="50" charset="-128"/>
              </a:rPr>
              <a:t>か月）</a:t>
            </a:r>
          </a:p>
        </p:txBody>
      </p:sp>
      <p:sp>
        <p:nvSpPr>
          <p:cNvPr id="74" name="楕円 73">
            <a:extLst>
              <a:ext uri="{FF2B5EF4-FFF2-40B4-BE49-F238E27FC236}">
                <a16:creationId xmlns:a16="http://schemas.microsoft.com/office/drawing/2014/main" id="{9C72AE5A-A636-2CF3-1014-B2A6E4601D0A}"/>
              </a:ext>
            </a:extLst>
          </p:cNvPr>
          <p:cNvSpPr/>
          <p:nvPr/>
        </p:nvSpPr>
        <p:spPr>
          <a:xfrm>
            <a:off x="1703120" y="1113786"/>
            <a:ext cx="1866957" cy="905703"/>
          </a:xfrm>
          <a:prstGeom prst="ellipse">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矢印: 右 2">
            <a:extLst>
              <a:ext uri="{FF2B5EF4-FFF2-40B4-BE49-F238E27FC236}">
                <a16:creationId xmlns:a16="http://schemas.microsoft.com/office/drawing/2014/main" id="{DB7611CF-26C4-3650-AAB2-E8E25C18A4CF}"/>
              </a:ext>
            </a:extLst>
          </p:cNvPr>
          <p:cNvSpPr/>
          <p:nvPr/>
        </p:nvSpPr>
        <p:spPr>
          <a:xfrm>
            <a:off x="3703189" y="1210584"/>
            <a:ext cx="3870803" cy="720000"/>
          </a:xfrm>
          <a:prstGeom prst="rightArrow">
            <a:avLst>
              <a:gd name="adj1" fmla="val 100000"/>
              <a:gd name="adj2" fmla="val 23679"/>
            </a:avLst>
          </a:prstGeom>
          <a:noFill/>
          <a:ln w="1905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lIns="18000" tIns="0" rIns="18000" bIns="0" rtlCol="0" anchor="ctr"/>
          <a:lstStyle/>
          <a:p>
            <a:pPr algn="ctr"/>
            <a:r>
              <a:rPr kumimoji="1" lang="ja-JP" altLang="en-US" sz="1400" b="1" dirty="0">
                <a:solidFill>
                  <a:schemeClr val="bg2">
                    <a:lumMod val="75000"/>
                  </a:schemeClr>
                </a:solidFill>
                <a:latin typeface="Meiryo UI" panose="020B0604030504040204" pitchFamily="50" charset="-128"/>
                <a:ea typeface="Meiryo UI" panose="020B0604030504040204" pitchFamily="50" charset="-128"/>
              </a:rPr>
              <a:t>実証実験（テスト走行・車両調整など）</a:t>
            </a:r>
            <a:endParaRPr kumimoji="1" lang="en-US" altLang="ja-JP" sz="1400" b="1" dirty="0">
              <a:solidFill>
                <a:schemeClr val="bg2">
                  <a:lumMod val="75000"/>
                </a:schemeClr>
              </a:solidFill>
              <a:latin typeface="Meiryo UI" panose="020B0604030504040204" pitchFamily="50" charset="-128"/>
              <a:ea typeface="Meiryo UI" panose="020B0604030504040204" pitchFamily="50" charset="-128"/>
            </a:endParaRPr>
          </a:p>
          <a:p>
            <a:pPr algn="ctr"/>
            <a:r>
              <a:rPr kumimoji="1" lang="ja-JP" altLang="en-US" sz="1400" b="1" dirty="0">
                <a:solidFill>
                  <a:schemeClr val="bg2">
                    <a:lumMod val="75000"/>
                  </a:schemeClr>
                </a:solidFill>
                <a:latin typeface="Meiryo UI" panose="020B0604030504040204" pitchFamily="50" charset="-128"/>
                <a:ea typeface="Meiryo UI" panose="020B0604030504040204" pitchFamily="50" charset="-128"/>
              </a:rPr>
              <a:t>（約</a:t>
            </a:r>
            <a:r>
              <a:rPr kumimoji="1" lang="en-US" altLang="ja-JP" sz="1400" b="1" dirty="0">
                <a:solidFill>
                  <a:schemeClr val="bg2">
                    <a:lumMod val="75000"/>
                  </a:schemeClr>
                </a:solidFill>
                <a:latin typeface="Meiryo UI" panose="020B0604030504040204" pitchFamily="50" charset="-128"/>
                <a:ea typeface="Meiryo UI" panose="020B0604030504040204" pitchFamily="50" charset="-128"/>
              </a:rPr>
              <a:t>3</a:t>
            </a:r>
            <a:r>
              <a:rPr kumimoji="1" lang="ja-JP" altLang="en-US" sz="1400" b="1" dirty="0">
                <a:solidFill>
                  <a:schemeClr val="bg2">
                    <a:lumMod val="75000"/>
                  </a:schemeClr>
                </a:solidFill>
                <a:latin typeface="Meiryo UI" panose="020B0604030504040204" pitchFamily="50" charset="-128"/>
                <a:ea typeface="Meiryo UI" panose="020B0604030504040204" pitchFamily="50" charset="-128"/>
              </a:rPr>
              <a:t>カ月）</a:t>
            </a:r>
            <a:endParaRPr kumimoji="1" lang="en-US" altLang="ja-JP" sz="1400" b="1" dirty="0">
              <a:solidFill>
                <a:schemeClr val="bg2">
                  <a:lumMod val="75000"/>
                </a:schemeClr>
              </a:solidFill>
              <a:latin typeface="Meiryo UI" panose="020B0604030504040204" pitchFamily="50" charset="-128"/>
              <a:ea typeface="Meiryo UI" panose="020B0604030504040204" pitchFamily="50" charset="-128"/>
            </a:endParaRPr>
          </a:p>
          <a:p>
            <a:pPr algn="ctr"/>
            <a:r>
              <a:rPr kumimoji="1" lang="ja-JP" altLang="en-US" sz="1400" b="1" dirty="0">
                <a:solidFill>
                  <a:schemeClr val="bg2">
                    <a:lumMod val="75000"/>
                  </a:schemeClr>
                </a:solidFill>
                <a:latin typeface="Meiryo UI" panose="020B0604030504040204" pitchFamily="50" charset="-128"/>
                <a:ea typeface="Meiryo UI" panose="020B0604030504040204" pitchFamily="50" charset="-128"/>
              </a:rPr>
              <a:t>一定周期ごとにメーカー点検実施</a:t>
            </a:r>
            <a:endParaRPr kumimoji="1" lang="en-US" altLang="ja-JP" sz="1400" b="1" dirty="0">
              <a:solidFill>
                <a:schemeClr val="bg2">
                  <a:lumMod val="75000"/>
                </a:schemeClr>
              </a:solidFill>
              <a:latin typeface="Meiryo UI" panose="020B0604030504040204" pitchFamily="50" charset="-128"/>
              <a:ea typeface="Meiryo UI" panose="020B0604030504040204" pitchFamily="50" charset="-128"/>
            </a:endParaRPr>
          </a:p>
        </p:txBody>
      </p:sp>
      <p:sp>
        <p:nvSpPr>
          <p:cNvPr id="4" name="矢印: 右 3">
            <a:extLst>
              <a:ext uri="{FF2B5EF4-FFF2-40B4-BE49-F238E27FC236}">
                <a16:creationId xmlns:a16="http://schemas.microsoft.com/office/drawing/2014/main" id="{2659F17E-5F53-79B4-C37C-F39AE6C27643}"/>
              </a:ext>
            </a:extLst>
          </p:cNvPr>
          <p:cNvSpPr/>
          <p:nvPr/>
        </p:nvSpPr>
        <p:spPr>
          <a:xfrm>
            <a:off x="7214852" y="1169753"/>
            <a:ext cx="254940" cy="792000"/>
          </a:xfrm>
          <a:prstGeom prst="rightArrow">
            <a:avLst>
              <a:gd name="adj1" fmla="val 100000"/>
              <a:gd name="adj2" fmla="val 0"/>
            </a:avLst>
          </a:prstGeom>
          <a:noFill/>
          <a:ln w="12700" cap="rnd">
            <a:solidFill>
              <a:schemeClr val="tx1"/>
            </a:solidFill>
            <a:prstDash val="dash"/>
            <a:round/>
          </a:ln>
        </p:spPr>
        <p:style>
          <a:lnRef idx="2">
            <a:schemeClr val="accent1">
              <a:shade val="15000"/>
            </a:schemeClr>
          </a:lnRef>
          <a:fillRef idx="1">
            <a:schemeClr val="accent1"/>
          </a:fillRef>
          <a:effectRef idx="0">
            <a:schemeClr val="accent1"/>
          </a:effectRef>
          <a:fontRef idx="minor">
            <a:schemeClr val="lt1"/>
          </a:fontRef>
        </p:style>
        <p:txBody>
          <a:bodyPr vert="eaVert" lIns="18000" tIns="0" rIns="18000" bIns="0" rtlCol="0" anchor="ctr"/>
          <a:lstStyle/>
          <a:p>
            <a:pPr algn="ctr"/>
            <a:r>
              <a:rPr kumimoji="1" lang="ja-JP" altLang="en-US" sz="1050" b="1" dirty="0">
                <a:solidFill>
                  <a:schemeClr val="bg2">
                    <a:lumMod val="75000"/>
                  </a:schemeClr>
                </a:solidFill>
                <a:latin typeface="+mn-ea"/>
              </a:rPr>
              <a:t>運行見極め</a:t>
            </a:r>
            <a:endParaRPr kumimoji="1" lang="en-US" altLang="ja-JP" sz="1050" b="1" dirty="0">
              <a:solidFill>
                <a:schemeClr val="bg2">
                  <a:lumMod val="75000"/>
                </a:schemeClr>
              </a:solidFill>
              <a:latin typeface="+mn-ea"/>
            </a:endParaRPr>
          </a:p>
        </p:txBody>
      </p:sp>
      <p:sp>
        <p:nvSpPr>
          <p:cNvPr id="5" name="矢印: 右 4">
            <a:extLst>
              <a:ext uri="{FF2B5EF4-FFF2-40B4-BE49-F238E27FC236}">
                <a16:creationId xmlns:a16="http://schemas.microsoft.com/office/drawing/2014/main" id="{7E9BD620-00DA-5DF4-C87D-35BE29E404B5}"/>
              </a:ext>
            </a:extLst>
          </p:cNvPr>
          <p:cNvSpPr/>
          <p:nvPr/>
        </p:nvSpPr>
        <p:spPr>
          <a:xfrm>
            <a:off x="7469792" y="1208007"/>
            <a:ext cx="1489593" cy="720000"/>
          </a:xfrm>
          <a:prstGeom prst="rightArrow">
            <a:avLst>
              <a:gd name="adj1" fmla="val 100000"/>
              <a:gd name="adj2" fmla="val 23679"/>
            </a:avLst>
          </a:prstGeom>
          <a:noFill/>
          <a:ln w="19050">
            <a:solidFill>
              <a:schemeClr val="accent5">
                <a:lumMod val="50000"/>
              </a:schemeClr>
            </a:solidFill>
            <a:prstDash val="dash"/>
          </a:ln>
        </p:spPr>
        <p:style>
          <a:lnRef idx="2">
            <a:schemeClr val="accent1">
              <a:shade val="15000"/>
            </a:schemeClr>
          </a:lnRef>
          <a:fillRef idx="1">
            <a:schemeClr val="accent1"/>
          </a:fillRef>
          <a:effectRef idx="0">
            <a:schemeClr val="accent1"/>
          </a:effectRef>
          <a:fontRef idx="minor">
            <a:schemeClr val="lt1"/>
          </a:fontRef>
        </p:style>
        <p:txBody>
          <a:bodyPr vert="horz" lIns="18000" tIns="0" rIns="18000" bIns="0" rtlCol="0" anchor="ctr"/>
          <a:lstStyle/>
          <a:p>
            <a:pPr algn="ctr"/>
            <a:r>
              <a:rPr kumimoji="1" lang="ja-JP" altLang="en-US" sz="1400" b="1" dirty="0">
                <a:solidFill>
                  <a:schemeClr val="bg2">
                    <a:lumMod val="75000"/>
                  </a:schemeClr>
                </a:solidFill>
                <a:latin typeface="Meiryo UI" panose="020B0604030504040204" pitchFamily="50" charset="-128"/>
                <a:ea typeface="Meiryo UI" panose="020B0604030504040204" pitchFamily="50" charset="-128"/>
              </a:rPr>
              <a:t>実証実験</a:t>
            </a:r>
            <a:endParaRPr kumimoji="1" lang="en-US" altLang="ja-JP" sz="1400" b="1" dirty="0">
              <a:solidFill>
                <a:schemeClr val="bg2">
                  <a:lumMod val="75000"/>
                </a:schemeClr>
              </a:solidFill>
              <a:latin typeface="Meiryo UI" panose="020B0604030504040204" pitchFamily="50" charset="-128"/>
              <a:ea typeface="Meiryo UI" panose="020B0604030504040204" pitchFamily="50" charset="-128"/>
            </a:endParaRPr>
          </a:p>
          <a:p>
            <a:pPr algn="ctr"/>
            <a:r>
              <a:rPr kumimoji="1" lang="ja-JP" altLang="en-US" sz="1400" b="1" dirty="0">
                <a:solidFill>
                  <a:schemeClr val="bg2">
                    <a:lumMod val="75000"/>
                  </a:schemeClr>
                </a:solidFill>
                <a:latin typeface="Meiryo UI" panose="020B0604030504040204" pitchFamily="50" charset="-128"/>
                <a:ea typeface="Meiryo UI" panose="020B0604030504040204" pitchFamily="50" charset="-128"/>
              </a:rPr>
              <a:t>（乗客乗車）</a:t>
            </a:r>
            <a:endParaRPr kumimoji="1" lang="en-US" altLang="ja-JP" sz="1400" b="1" dirty="0">
              <a:solidFill>
                <a:schemeClr val="bg2">
                  <a:lumMod val="75000"/>
                </a:schemeClr>
              </a:solidFill>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764CFF07-6359-B59E-D2C6-0DC1201997D1}"/>
              </a:ext>
            </a:extLst>
          </p:cNvPr>
          <p:cNvSpPr txBox="1"/>
          <p:nvPr/>
        </p:nvSpPr>
        <p:spPr>
          <a:xfrm>
            <a:off x="6327562" y="6248986"/>
            <a:ext cx="2568332" cy="461665"/>
          </a:xfrm>
          <a:prstGeom prst="rect">
            <a:avLst/>
          </a:prstGeom>
          <a:noFill/>
        </p:spPr>
        <p:txBody>
          <a:bodyPr wrap="none" rtlCol="0">
            <a:spAutoFit/>
          </a:bodyPr>
          <a:lstStyle/>
          <a:p>
            <a:r>
              <a:rPr kumimoji="1" lang="en-US" altLang="ja-JP" sz="800" dirty="0">
                <a:latin typeface="Meiryo UI" panose="020B0604030504040204" pitchFamily="50" charset="-128"/>
                <a:ea typeface="Meiryo UI" panose="020B0604030504040204" pitchFamily="50" charset="-128"/>
              </a:rPr>
              <a:t>※</a:t>
            </a:r>
            <a:r>
              <a:rPr kumimoji="1" lang="ja-JP" altLang="en-US" sz="800" dirty="0">
                <a:latin typeface="Meiryo UI" panose="020B0604030504040204" pitchFamily="50" charset="-128"/>
                <a:ea typeface="Meiryo UI" panose="020B0604030504040204" pitchFamily="50" charset="-128"/>
              </a:rPr>
              <a:t>ラテラルロッド：車軸（アクスル）と車体を左右につなぎ、</a:t>
            </a:r>
            <a:endParaRPr kumimoji="1" lang="en-US" altLang="ja-JP" sz="800" dirty="0">
              <a:latin typeface="Meiryo UI" panose="020B0604030504040204" pitchFamily="50" charset="-128"/>
              <a:ea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rPr>
              <a:t>　　　　　　　　　　 横方向の剛性を支える部品</a:t>
            </a:r>
            <a:endParaRPr kumimoji="1" lang="en-US" altLang="ja-JP" sz="800" dirty="0">
              <a:latin typeface="Meiryo UI" panose="020B0604030504040204" pitchFamily="50" charset="-128"/>
              <a:ea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rPr>
              <a:t>　　　　　　　　　　 （斜めに設置されている）</a:t>
            </a:r>
            <a:endParaRPr kumimoji="1" lang="en-US" altLang="ja-JP" sz="800" dirty="0">
              <a:latin typeface="Meiryo UI" panose="020B0604030504040204" pitchFamily="50" charset="-128"/>
              <a:ea typeface="Meiryo UI" panose="020B0604030504040204" pitchFamily="50" charset="-128"/>
            </a:endParaRPr>
          </a:p>
        </p:txBody>
      </p:sp>
      <p:sp>
        <p:nvSpPr>
          <p:cNvPr id="26" name="正方形/長方形 25">
            <a:extLst>
              <a:ext uri="{FF2B5EF4-FFF2-40B4-BE49-F238E27FC236}">
                <a16:creationId xmlns:a16="http://schemas.microsoft.com/office/drawing/2014/main" id="{3DB30932-EAD6-40EC-9446-C3B8EF682636}"/>
              </a:ext>
            </a:extLst>
          </p:cNvPr>
          <p:cNvSpPr/>
          <p:nvPr/>
        </p:nvSpPr>
        <p:spPr>
          <a:xfrm>
            <a:off x="8748000" y="6480000"/>
            <a:ext cx="360000" cy="360000"/>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7" name="テキスト ボックス 26">
            <a:extLst>
              <a:ext uri="{FF2B5EF4-FFF2-40B4-BE49-F238E27FC236}">
                <a16:creationId xmlns:a16="http://schemas.microsoft.com/office/drawing/2014/main" id="{A8F4197F-5D30-416D-9D20-4F03978E6CAF}"/>
              </a:ext>
            </a:extLst>
          </p:cNvPr>
          <p:cNvSpPr txBox="1"/>
          <p:nvPr/>
        </p:nvSpPr>
        <p:spPr>
          <a:xfrm>
            <a:off x="8705778" y="6470668"/>
            <a:ext cx="38023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white">
                    <a:lumMod val="65000"/>
                  </a:prstClr>
                </a:solidFill>
                <a:effectLst/>
                <a:uLnTx/>
                <a:uFillTx/>
                <a:latin typeface="Cooper Black" panose="0208090404030B020404" pitchFamily="18" charset="0"/>
                <a:ea typeface="游ゴシック" panose="020B0400000000000000" pitchFamily="50" charset="-128"/>
                <a:cs typeface="+mn-cs"/>
              </a:rPr>
              <a:t> 2</a:t>
            </a:r>
            <a:endParaRPr kumimoji="1" lang="ja-JP" altLang="en-US" sz="1800" b="0" i="0" u="none" strike="noStrike" kern="1200" cap="none" spc="0" normalizeH="0" baseline="0" noProof="0" dirty="0">
              <a:ln>
                <a:noFill/>
              </a:ln>
              <a:solidFill>
                <a:prstClr val="white">
                  <a:lumMod val="65000"/>
                </a:prstClr>
              </a:solidFill>
              <a:effectLst/>
              <a:uLnTx/>
              <a:uFillTx/>
              <a:latin typeface="Cooper Black" panose="0208090404030B020404" pitchFamily="18" charset="0"/>
              <a:ea typeface="游ゴシック" panose="020B0400000000000000" pitchFamily="50" charset="-128"/>
              <a:cs typeface="+mn-cs"/>
            </a:endParaRPr>
          </a:p>
        </p:txBody>
      </p:sp>
      <p:sp>
        <p:nvSpPr>
          <p:cNvPr id="8" name="楕円 7">
            <a:extLst>
              <a:ext uri="{FF2B5EF4-FFF2-40B4-BE49-F238E27FC236}">
                <a16:creationId xmlns:a16="http://schemas.microsoft.com/office/drawing/2014/main" id="{53F36621-E06F-0022-08A2-9F1F80050D6C}"/>
              </a:ext>
            </a:extLst>
          </p:cNvPr>
          <p:cNvSpPr/>
          <p:nvPr/>
        </p:nvSpPr>
        <p:spPr>
          <a:xfrm>
            <a:off x="7382653" y="5584992"/>
            <a:ext cx="296968" cy="280152"/>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3871407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二等辺三角形 8">
            <a:extLst>
              <a:ext uri="{FF2B5EF4-FFF2-40B4-BE49-F238E27FC236}">
                <a16:creationId xmlns:a16="http://schemas.microsoft.com/office/drawing/2014/main" id="{0688DBD5-7A9A-4EE7-8AFA-B2D099766D45}"/>
              </a:ext>
            </a:extLst>
          </p:cNvPr>
          <p:cNvSpPr/>
          <p:nvPr/>
        </p:nvSpPr>
        <p:spPr>
          <a:xfrm rot="10800000">
            <a:off x="3547177" y="3338020"/>
            <a:ext cx="2160000" cy="288000"/>
          </a:xfrm>
          <a:prstGeom prst="triangle">
            <a:avLst/>
          </a:prstGeom>
          <a:solidFill>
            <a:schemeClr val="accent1">
              <a:lumMod val="40000"/>
              <a:lumOff val="60000"/>
            </a:schemeClr>
          </a:solidFill>
          <a:ln w="3810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F32B8387-5F29-4977-8FA7-CDFE281FA70D}"/>
              </a:ext>
            </a:extLst>
          </p:cNvPr>
          <p:cNvSpPr txBox="1"/>
          <p:nvPr/>
        </p:nvSpPr>
        <p:spPr>
          <a:xfrm>
            <a:off x="599637" y="3846778"/>
            <a:ext cx="8136000" cy="2292551"/>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rPr>
              <a:t>■対応方針</a:t>
            </a:r>
            <a:endParaRPr kumimoji="1" lang="en-US" altLang="ja-JP" b="1" dirty="0">
              <a:latin typeface="Meiryo UI" panose="020B0604030504040204" pitchFamily="50" charset="-128"/>
              <a:ea typeface="Meiryo UI" panose="020B0604030504040204" pitchFamily="50" charset="-128"/>
            </a:endParaRPr>
          </a:p>
          <a:p>
            <a:endParaRPr kumimoji="1" lang="en-US" altLang="ja-JP" sz="400" b="1" dirty="0">
              <a:latin typeface="Meiryo UI" panose="020B0604030504040204" pitchFamily="50" charset="-128"/>
              <a:ea typeface="Meiryo UI" panose="020B0604030504040204" pitchFamily="50" charset="-128"/>
            </a:endParaRPr>
          </a:p>
          <a:p>
            <a:pPr marL="533400" indent="-400050" algn="just">
              <a:lnSpc>
                <a:spcPts val="2400"/>
              </a:lnSpc>
            </a:pPr>
            <a:r>
              <a:rPr kumimoji="1" lang="ja-JP" altLang="en-US" b="1" dirty="0">
                <a:latin typeface="Meiryo UI" panose="020B0604030504040204" pitchFamily="50" charset="-128"/>
                <a:ea typeface="Meiryo UI" panose="020B0604030504040204" pitchFamily="50" charset="-128"/>
              </a:rPr>
              <a:t>○実証実験で走行する自動運転バスの安全性を確保することが最も重要</a:t>
            </a:r>
            <a:endParaRPr kumimoji="1" lang="en-US" altLang="ja-JP" b="1" dirty="0">
              <a:latin typeface="Meiryo UI" panose="020B0604030504040204" pitchFamily="50" charset="-128"/>
              <a:ea typeface="Meiryo UI" panose="020B0604030504040204" pitchFamily="50" charset="-128"/>
            </a:endParaRPr>
          </a:p>
          <a:p>
            <a:pPr marL="533400" indent="-400050" algn="just">
              <a:lnSpc>
                <a:spcPts val="2400"/>
              </a:lnSpc>
            </a:pPr>
            <a:r>
              <a:rPr kumimoji="1" lang="ja-JP" altLang="en-US" b="1" dirty="0">
                <a:latin typeface="Meiryo UI" panose="020B0604030504040204" pitchFamily="50" charset="-128"/>
                <a:ea typeface="Meiryo UI" panose="020B0604030504040204" pitchFamily="50" charset="-128"/>
              </a:rPr>
              <a:t>　 </a:t>
            </a:r>
            <a:r>
              <a:rPr kumimoji="1" lang="ja-JP" altLang="en-US" b="1" u="sng" dirty="0">
                <a:latin typeface="Meiryo UI" panose="020B0604030504040204" pitchFamily="50" charset="-128"/>
                <a:ea typeface="Meiryo UI" panose="020B0604030504040204" pitchFamily="50" charset="-128"/>
              </a:rPr>
              <a:t>不具合の原因調査中</a:t>
            </a:r>
            <a:r>
              <a:rPr kumimoji="1" lang="ja-JP" altLang="en-US" b="1" dirty="0">
                <a:latin typeface="Meiryo UI" panose="020B0604030504040204" pitchFamily="50" charset="-128"/>
                <a:ea typeface="Meiryo UI" panose="020B0604030504040204" pitchFamily="50" charset="-128"/>
              </a:rPr>
              <a:t>のため、</a:t>
            </a:r>
            <a:endParaRPr kumimoji="1" lang="en-US" altLang="ja-JP" b="1" u="sng" dirty="0">
              <a:latin typeface="Meiryo UI" panose="020B0604030504040204" pitchFamily="50" charset="-128"/>
              <a:ea typeface="Meiryo UI" panose="020B0604030504040204" pitchFamily="50" charset="-128"/>
            </a:endParaRPr>
          </a:p>
          <a:p>
            <a:pPr marL="533400" indent="-400050" algn="just">
              <a:lnSpc>
                <a:spcPts val="1500"/>
              </a:lnSpc>
            </a:pPr>
            <a:r>
              <a:rPr kumimoji="1" lang="ja-JP" altLang="en-US" b="1" dirty="0">
                <a:latin typeface="Meiryo UI" panose="020B0604030504040204" pitchFamily="50" charset="-128"/>
                <a:ea typeface="Meiryo UI" panose="020B0604030504040204" pitchFamily="50" charset="-128"/>
              </a:rPr>
              <a:t>   　</a:t>
            </a:r>
            <a:r>
              <a:rPr kumimoji="1" lang="ja-JP" altLang="en-US" b="1" u="sng" dirty="0">
                <a:latin typeface="Meiryo UI" panose="020B0604030504040204" pitchFamily="50" charset="-128"/>
                <a:ea typeface="Meiryo UI" panose="020B0604030504040204" pitchFamily="50" charset="-128"/>
              </a:rPr>
              <a:t>・</a:t>
            </a:r>
            <a:r>
              <a:rPr kumimoji="1" lang="en-US" altLang="ja-JP" b="1" u="sng" dirty="0">
                <a:latin typeface="Meiryo UI" panose="020B0604030504040204" pitchFamily="50" charset="-128"/>
                <a:ea typeface="Meiryo UI" panose="020B0604030504040204" pitchFamily="50" charset="-128"/>
              </a:rPr>
              <a:t>3</a:t>
            </a:r>
            <a:r>
              <a:rPr kumimoji="1" lang="ja-JP" altLang="en-US" b="1" u="sng" dirty="0">
                <a:latin typeface="Meiryo UI" panose="020B0604030504040204" pitchFamily="50" charset="-128"/>
                <a:ea typeface="Meiryo UI" panose="020B0604030504040204" pitchFamily="50" charset="-128"/>
              </a:rPr>
              <a:t>月から実証実験（テスト走行）開始は延期</a:t>
            </a:r>
            <a:endParaRPr kumimoji="1" lang="en-US" altLang="ja-JP" b="1" u="sng" dirty="0">
              <a:latin typeface="Meiryo UI" panose="020B0604030504040204" pitchFamily="50" charset="-128"/>
              <a:ea typeface="Meiryo UI" panose="020B0604030504040204" pitchFamily="50" charset="-128"/>
            </a:endParaRPr>
          </a:p>
          <a:p>
            <a:r>
              <a:rPr kumimoji="1" lang="ja-JP" altLang="en-US" b="1" dirty="0">
                <a:latin typeface="Meiryo UI" panose="020B0604030504040204" pitchFamily="50" charset="-128"/>
                <a:ea typeface="Meiryo UI" panose="020B0604030504040204" pitchFamily="50" charset="-128"/>
              </a:rPr>
              <a:t>   　　</a:t>
            </a:r>
            <a:r>
              <a:rPr kumimoji="1" lang="ja-JP" altLang="en-US" b="1" u="sng" dirty="0">
                <a:latin typeface="Meiryo UI" panose="020B0604030504040204" pitchFamily="50" charset="-128"/>
                <a:ea typeface="Meiryo UI" panose="020B0604030504040204" pitchFamily="50" charset="-128"/>
              </a:rPr>
              <a:t>・</a:t>
            </a:r>
            <a:r>
              <a:rPr kumimoji="1" lang="en-US" altLang="ja-JP" sz="1800" b="1" u="sng" dirty="0">
                <a:latin typeface="Meiryo UI" panose="020B0604030504040204" pitchFamily="50" charset="-128"/>
                <a:ea typeface="Meiryo UI" panose="020B0604030504040204" pitchFamily="50" charset="-128"/>
              </a:rPr>
              <a:t>3</a:t>
            </a:r>
            <a:r>
              <a:rPr kumimoji="1" lang="ja-JP" altLang="en-US" sz="1800" b="1" u="sng" dirty="0">
                <a:latin typeface="Meiryo UI" panose="020B0604030504040204" pitchFamily="50" charset="-128"/>
                <a:ea typeface="Meiryo UI" panose="020B0604030504040204" pitchFamily="50" charset="-128"/>
              </a:rPr>
              <a:t>月</a:t>
            </a:r>
            <a:r>
              <a:rPr kumimoji="1" lang="en-US" altLang="ja-JP" sz="1800" b="1" u="sng" dirty="0">
                <a:latin typeface="Meiryo UI" panose="020B0604030504040204" pitchFamily="50" charset="-128"/>
                <a:ea typeface="Meiryo UI" panose="020B0604030504040204" pitchFamily="50" charset="-128"/>
              </a:rPr>
              <a:t>28</a:t>
            </a:r>
            <a:r>
              <a:rPr kumimoji="1" lang="ja-JP" altLang="en-US" sz="1800" b="1" u="sng" dirty="0">
                <a:latin typeface="Meiryo UI" panose="020B0604030504040204" pitchFamily="50" charset="-128"/>
                <a:ea typeface="Meiryo UI" panose="020B0604030504040204" pitchFamily="50" charset="-128"/>
              </a:rPr>
              <a:t>日のイベントでのバスの走行・展示は見合わせ</a:t>
            </a:r>
            <a:endParaRPr kumimoji="1" lang="en-US" altLang="ja-JP" sz="1800" b="1" u="sng" dirty="0">
              <a:latin typeface="Meiryo UI" panose="020B0604030504040204" pitchFamily="50" charset="-128"/>
              <a:ea typeface="Meiryo UI" panose="020B0604030504040204" pitchFamily="50" charset="-128"/>
            </a:endParaRPr>
          </a:p>
          <a:p>
            <a:pPr marL="533400" indent="-400050" algn="just">
              <a:lnSpc>
                <a:spcPts val="1500"/>
              </a:lnSpc>
            </a:pPr>
            <a:endParaRPr kumimoji="1" lang="en-US" altLang="ja-JP" b="1" u="sng" dirty="0">
              <a:solidFill>
                <a:srgbClr val="FF0000"/>
              </a:solidFill>
              <a:latin typeface="Meiryo UI" panose="020B0604030504040204" pitchFamily="50" charset="-128"/>
              <a:ea typeface="Meiryo UI" panose="020B0604030504040204" pitchFamily="50" charset="-128"/>
            </a:endParaRPr>
          </a:p>
          <a:p>
            <a:pPr marL="533400" indent="-400050" algn="just">
              <a:lnSpc>
                <a:spcPts val="2400"/>
              </a:lnSpc>
            </a:pPr>
            <a:r>
              <a:rPr kumimoji="1" lang="ja-JP" altLang="en-US" b="1" dirty="0">
                <a:latin typeface="Meiryo UI" panose="020B0604030504040204" pitchFamily="50" charset="-128"/>
                <a:ea typeface="Meiryo UI" panose="020B0604030504040204" pitchFamily="50" charset="-128"/>
              </a:rPr>
              <a:t>○</a:t>
            </a:r>
            <a:r>
              <a:rPr kumimoji="1" lang="en-US" altLang="ja-JP" b="1" u="sng" dirty="0">
                <a:latin typeface="Meiryo UI" panose="020B0604030504040204" pitchFamily="50" charset="-128"/>
                <a:ea typeface="Meiryo UI" panose="020B0604030504040204" pitchFamily="50" charset="-128"/>
              </a:rPr>
              <a:t> EVMJ</a:t>
            </a:r>
            <a:r>
              <a:rPr kumimoji="1" lang="ja-JP" altLang="en-US" b="1" u="sng" dirty="0">
                <a:latin typeface="Meiryo UI" panose="020B0604030504040204" pitchFamily="50" charset="-128"/>
                <a:ea typeface="Meiryo UI" panose="020B0604030504040204" pitchFamily="50" charset="-128"/>
              </a:rPr>
              <a:t>社からの原因究明等の状況を見据え、次回協議会に向け、</a:t>
            </a:r>
            <a:r>
              <a:rPr kumimoji="1" lang="en-US" altLang="ja-JP" sz="1800" b="1" u="sng" dirty="0">
                <a:latin typeface="Meiryo UI" panose="020B0604030504040204" pitchFamily="50" charset="-128"/>
                <a:ea typeface="Meiryo UI" panose="020B0604030504040204" pitchFamily="50" charset="-128"/>
              </a:rPr>
              <a:t>EVMJ</a:t>
            </a:r>
            <a:r>
              <a:rPr kumimoji="1" lang="ja-JP" altLang="en-US" sz="1800" b="1" u="sng" dirty="0">
                <a:latin typeface="Meiryo UI" panose="020B0604030504040204" pitchFamily="50" charset="-128"/>
                <a:ea typeface="Meiryo UI" panose="020B0604030504040204" pitchFamily="50" charset="-128"/>
              </a:rPr>
              <a:t>車両に</a:t>
            </a:r>
            <a:endParaRPr kumimoji="1" lang="en-US" altLang="ja-JP" sz="1800" b="1" u="sng" dirty="0">
              <a:latin typeface="Meiryo UI" panose="020B0604030504040204" pitchFamily="50" charset="-128"/>
              <a:ea typeface="Meiryo UI" panose="020B0604030504040204" pitchFamily="50" charset="-128"/>
            </a:endParaRPr>
          </a:p>
          <a:p>
            <a:pPr marL="533400" indent="-400050" algn="just">
              <a:lnSpc>
                <a:spcPts val="2400"/>
              </a:lnSpc>
            </a:pPr>
            <a:r>
              <a:rPr kumimoji="1" lang="ja-JP" altLang="en-US" b="1" dirty="0">
                <a:latin typeface="Meiryo UI" panose="020B0604030504040204" pitchFamily="50" charset="-128"/>
                <a:ea typeface="Meiryo UI" panose="020B0604030504040204" pitchFamily="50" charset="-128"/>
              </a:rPr>
              <a:t>　　</a:t>
            </a:r>
            <a:r>
              <a:rPr kumimoji="1" lang="ja-JP" altLang="en-US" sz="1800" b="1" u="sng" dirty="0">
                <a:latin typeface="Meiryo UI" panose="020B0604030504040204" pitchFamily="50" charset="-128"/>
                <a:ea typeface="Meiryo UI" panose="020B0604030504040204" pitchFamily="50" charset="-128"/>
              </a:rPr>
              <a:t>拘らず</a:t>
            </a:r>
            <a:r>
              <a:rPr kumimoji="1" lang="ja-JP" altLang="en-US" b="1" u="sng" dirty="0">
                <a:latin typeface="Meiryo UI" panose="020B0604030504040204" pitchFamily="50" charset="-128"/>
                <a:ea typeface="Meiryo UI" panose="020B0604030504040204" pitchFamily="50" charset="-128"/>
              </a:rPr>
              <a:t>、使用車両についても検討を進める</a:t>
            </a:r>
            <a:endParaRPr kumimoji="1" lang="en-US" altLang="ja-JP" b="1" u="sng" strike="sngStrike" dirty="0">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ED290569-7E9A-48F6-9A5E-EEE8047EDC8B}"/>
              </a:ext>
            </a:extLst>
          </p:cNvPr>
          <p:cNvSpPr/>
          <p:nvPr/>
        </p:nvSpPr>
        <p:spPr>
          <a:xfrm>
            <a:off x="361559" y="3850597"/>
            <a:ext cx="8410901" cy="244324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B82ACB7D-579A-4B29-93B4-5FFE2EA267A1}"/>
              </a:ext>
            </a:extLst>
          </p:cNvPr>
          <p:cNvSpPr/>
          <p:nvPr/>
        </p:nvSpPr>
        <p:spPr>
          <a:xfrm>
            <a:off x="0" y="432000"/>
            <a:ext cx="9144000" cy="36000"/>
          </a:xfrm>
          <a:prstGeom prst="rect">
            <a:avLst/>
          </a:prstGeom>
          <a:ln>
            <a:no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41BCD1B7-5EC3-4AA3-BFDB-22782ACC425D}"/>
              </a:ext>
            </a:extLst>
          </p:cNvPr>
          <p:cNvSpPr txBox="1"/>
          <p:nvPr/>
        </p:nvSpPr>
        <p:spPr>
          <a:xfrm>
            <a:off x="0" y="0"/>
            <a:ext cx="2480166" cy="461665"/>
          </a:xfrm>
          <a:prstGeom prst="rect">
            <a:avLst/>
          </a:prstGeom>
          <a:noFill/>
        </p:spPr>
        <p:txBody>
          <a:bodyPr wrap="none" rtlCol="0">
            <a:spAutoFit/>
          </a:bodyPr>
          <a:lstStyle/>
          <a:p>
            <a:r>
              <a:rPr kumimoji="1" lang="en-US" altLang="ja-JP" sz="2400" b="1" dirty="0">
                <a:latin typeface="Meiryo UI" panose="020B0604030504040204" pitchFamily="50" charset="-128"/>
                <a:ea typeface="Meiryo UI" panose="020B0604030504040204" pitchFamily="50" charset="-128"/>
              </a:rPr>
              <a:t>2</a:t>
            </a:r>
            <a:r>
              <a:rPr kumimoji="1" lang="ja-JP" altLang="en-US" sz="2400" b="1" dirty="0">
                <a:latin typeface="Meiryo UI" panose="020B0604030504040204" pitchFamily="50" charset="-128"/>
                <a:ea typeface="Meiryo UI" panose="020B0604030504040204" pitchFamily="50" charset="-128"/>
              </a:rPr>
              <a:t>．今後の進め方</a:t>
            </a:r>
          </a:p>
        </p:txBody>
      </p:sp>
      <p:sp>
        <p:nvSpPr>
          <p:cNvPr id="15" name="正方形/長方形 14">
            <a:extLst>
              <a:ext uri="{FF2B5EF4-FFF2-40B4-BE49-F238E27FC236}">
                <a16:creationId xmlns:a16="http://schemas.microsoft.com/office/drawing/2014/main" id="{FEB369AB-5972-4F78-A52A-39340286DDAC}"/>
              </a:ext>
            </a:extLst>
          </p:cNvPr>
          <p:cNvSpPr/>
          <p:nvPr/>
        </p:nvSpPr>
        <p:spPr>
          <a:xfrm>
            <a:off x="8738034" y="6498000"/>
            <a:ext cx="360000" cy="360000"/>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4" name="テキスト ボックス 13">
            <a:extLst>
              <a:ext uri="{FF2B5EF4-FFF2-40B4-BE49-F238E27FC236}">
                <a16:creationId xmlns:a16="http://schemas.microsoft.com/office/drawing/2014/main" id="{E5C1D60F-0C61-42F7-A216-28DA930636F5}"/>
              </a:ext>
            </a:extLst>
          </p:cNvPr>
          <p:cNvSpPr txBox="1"/>
          <p:nvPr/>
        </p:nvSpPr>
        <p:spPr>
          <a:xfrm>
            <a:off x="8772460" y="6473047"/>
            <a:ext cx="306370" cy="37310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dirty="0">
                <a:solidFill>
                  <a:prstClr val="white">
                    <a:lumMod val="65000"/>
                  </a:prstClr>
                </a:solidFill>
                <a:latin typeface="Cooper Black" panose="0208090404030B020404" pitchFamily="18" charset="0"/>
                <a:ea typeface="游ゴシック" panose="020B0400000000000000" pitchFamily="50" charset="-128"/>
              </a:rPr>
              <a:t>3</a:t>
            </a:r>
            <a:endParaRPr kumimoji="1" lang="ja-JP" altLang="en-US" sz="1800" b="0" i="0" u="none" strike="noStrike" kern="1200" cap="none" spc="0" normalizeH="0" baseline="0" noProof="0" dirty="0">
              <a:ln>
                <a:noFill/>
              </a:ln>
              <a:solidFill>
                <a:prstClr val="white">
                  <a:lumMod val="65000"/>
                </a:prstClr>
              </a:solidFill>
              <a:effectLst/>
              <a:uLnTx/>
              <a:uFillTx/>
              <a:latin typeface="Cooper Black" panose="0208090404030B020404" pitchFamily="18" charset="0"/>
              <a:ea typeface="游ゴシック" panose="020B0400000000000000" pitchFamily="50" charset="-128"/>
              <a:cs typeface="+mn-cs"/>
            </a:endParaRPr>
          </a:p>
        </p:txBody>
      </p:sp>
      <p:sp>
        <p:nvSpPr>
          <p:cNvPr id="3" name="テキスト ボックス 2">
            <a:extLst>
              <a:ext uri="{FF2B5EF4-FFF2-40B4-BE49-F238E27FC236}">
                <a16:creationId xmlns:a16="http://schemas.microsoft.com/office/drawing/2014/main" id="{A86650A2-9C9A-81AD-182B-B9D4ED64785F}"/>
              </a:ext>
            </a:extLst>
          </p:cNvPr>
          <p:cNvSpPr txBox="1"/>
          <p:nvPr/>
        </p:nvSpPr>
        <p:spPr>
          <a:xfrm>
            <a:off x="55178" y="448824"/>
            <a:ext cx="9143999" cy="2831544"/>
          </a:xfrm>
          <a:prstGeom prst="rect">
            <a:avLst/>
          </a:prstGeom>
          <a:noFill/>
        </p:spPr>
        <p:txBody>
          <a:bodyPr wrap="square" rtlCol="0">
            <a:spAutoFit/>
          </a:bodyPr>
          <a:lstStyle/>
          <a:p>
            <a:r>
              <a:rPr kumimoji="1" lang="ja-JP" altLang="en-US" b="1" u="sng" dirty="0">
                <a:latin typeface="Meiryo UI" panose="020B0604030504040204" pitchFamily="50" charset="-128"/>
                <a:ea typeface="Meiryo UI" panose="020B0604030504040204" pitchFamily="50" charset="-128"/>
              </a:rPr>
              <a:t>■今後の対応について</a:t>
            </a:r>
            <a:endParaRPr kumimoji="1" lang="en-US" altLang="ja-JP" b="1" u="sng" dirty="0">
              <a:latin typeface="Meiryo UI" panose="020B0604030504040204" pitchFamily="50" charset="-128"/>
              <a:ea typeface="Meiryo UI" panose="020B0604030504040204" pitchFamily="50" charset="-128"/>
            </a:endParaRPr>
          </a:p>
          <a:p>
            <a:r>
              <a:rPr kumimoji="1" lang="en-US" altLang="ja-JP" sz="600" b="1" dirty="0">
                <a:latin typeface="Meiryo UI" panose="020B0604030504040204" pitchFamily="50" charset="-128"/>
                <a:ea typeface="Meiryo UI" panose="020B0604030504040204" pitchFamily="50" charset="-128"/>
              </a:rPr>
              <a:t> </a:t>
            </a:r>
          </a:p>
          <a:p>
            <a:r>
              <a:rPr kumimoji="1" lang="en-US" altLang="ja-JP" sz="1600" b="1" dirty="0">
                <a:latin typeface="Meiryo UI" panose="020B0604030504040204" pitchFamily="50" charset="-128"/>
                <a:ea typeface="Meiryo UI" panose="020B0604030504040204" pitchFamily="50" charset="-128"/>
              </a:rPr>
              <a:t> </a:t>
            </a:r>
            <a:r>
              <a:rPr kumimoji="1" lang="ja-JP" altLang="en-US" sz="1600" dirty="0">
                <a:latin typeface="Meiryo UI" panose="020B0604030504040204" pitchFamily="50" charset="-128"/>
                <a:ea typeface="Meiryo UI" panose="020B0604030504040204" pitchFamily="50" charset="-128"/>
              </a:rPr>
              <a:t>◆</a:t>
            </a:r>
            <a:r>
              <a:rPr kumimoji="1" lang="en-US" altLang="ja-JP" sz="1600" dirty="0">
                <a:latin typeface="Meiryo UI" panose="020B0604030504040204" pitchFamily="50" charset="-128"/>
                <a:ea typeface="Meiryo UI" panose="020B0604030504040204" pitchFamily="50" charset="-128"/>
              </a:rPr>
              <a:t>Osaka Metro</a:t>
            </a:r>
            <a:r>
              <a:rPr kumimoji="1" lang="ja-JP" altLang="en-US" sz="1600" dirty="0">
                <a:latin typeface="Meiryo UI" panose="020B0604030504040204" pitchFamily="50" charset="-128"/>
                <a:ea typeface="Meiryo UI" panose="020B0604030504040204" pitchFamily="50" charset="-128"/>
              </a:rPr>
              <a:t>の見解</a:t>
            </a:r>
            <a:endParaRPr kumimoji="1" lang="en-US" altLang="ja-JP" sz="1600" dirty="0">
              <a:latin typeface="Meiryo UI" panose="020B0604030504040204" pitchFamily="50" charset="-128"/>
              <a:ea typeface="Meiryo UI" panose="020B0604030504040204" pitchFamily="50" charset="-128"/>
            </a:endParaRPr>
          </a:p>
          <a:p>
            <a:r>
              <a:rPr kumimoji="1" lang="ja-JP" altLang="en-US" sz="1600" b="1" dirty="0">
                <a:latin typeface="Meiryo UI" panose="020B0604030504040204" pitchFamily="50" charset="-128"/>
                <a:ea typeface="Meiryo UI" panose="020B0604030504040204" pitchFamily="50" charset="-128"/>
              </a:rPr>
              <a:t>　</a:t>
            </a:r>
            <a:r>
              <a:rPr kumimoji="1" lang="ja-JP" altLang="en-US" sz="1600" dirty="0">
                <a:latin typeface="Meiryo UI" panose="020B0604030504040204" pitchFamily="50" charset="-128"/>
                <a:ea typeface="Meiryo UI" panose="020B0604030504040204" pitchFamily="50" charset="-128"/>
              </a:rPr>
              <a:t>　○不具合の原因究明中であるため、現時点で車両の安全性の担保が取れないことから、</a:t>
            </a:r>
            <a:r>
              <a:rPr kumimoji="1" lang="en-US" altLang="ja-JP" sz="1600" u="sng" dirty="0">
                <a:latin typeface="Meiryo UI" panose="020B0604030504040204" pitchFamily="50" charset="-128"/>
                <a:ea typeface="Meiryo UI" panose="020B0604030504040204" pitchFamily="50" charset="-128"/>
              </a:rPr>
              <a:t> 3</a:t>
            </a:r>
            <a:r>
              <a:rPr kumimoji="1" lang="ja-JP" altLang="en-US" sz="1600" u="sng" dirty="0">
                <a:latin typeface="Meiryo UI" panose="020B0604030504040204" pitchFamily="50" charset="-128"/>
                <a:ea typeface="Meiryo UI" panose="020B0604030504040204" pitchFamily="50" charset="-128"/>
              </a:rPr>
              <a:t>月からのテス　　</a:t>
            </a:r>
            <a:endParaRPr kumimoji="1" lang="en-US" altLang="ja-JP" sz="1600" u="sng"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　　 　</a:t>
            </a:r>
            <a:r>
              <a:rPr kumimoji="1" lang="ja-JP" altLang="en-US" sz="1600" u="sng" dirty="0">
                <a:latin typeface="Meiryo UI" panose="020B0604030504040204" pitchFamily="50" charset="-128"/>
                <a:ea typeface="Meiryo UI" panose="020B0604030504040204" pitchFamily="50" charset="-128"/>
              </a:rPr>
              <a:t>ト走行は実施できない（開始時期は延期になる）。また、</a:t>
            </a:r>
            <a:r>
              <a:rPr kumimoji="1" lang="en-US" altLang="ja-JP" sz="1600" u="sng" dirty="0">
                <a:latin typeface="Meiryo UI" panose="020B0604030504040204" pitchFamily="50" charset="-128"/>
                <a:ea typeface="Meiryo UI" panose="020B0604030504040204" pitchFamily="50" charset="-128"/>
              </a:rPr>
              <a:t>3</a:t>
            </a:r>
            <a:r>
              <a:rPr kumimoji="1" lang="ja-JP" altLang="en-US" sz="1600" u="sng" dirty="0">
                <a:latin typeface="Meiryo UI" panose="020B0604030504040204" pitchFamily="50" charset="-128"/>
                <a:ea typeface="Meiryo UI" panose="020B0604030504040204" pitchFamily="50" charset="-128"/>
              </a:rPr>
              <a:t>月</a:t>
            </a:r>
            <a:r>
              <a:rPr kumimoji="1" lang="en-US" altLang="ja-JP" sz="1600" u="sng" dirty="0">
                <a:latin typeface="Meiryo UI" panose="020B0604030504040204" pitchFamily="50" charset="-128"/>
                <a:ea typeface="Meiryo UI" panose="020B0604030504040204" pitchFamily="50" charset="-128"/>
              </a:rPr>
              <a:t>28</a:t>
            </a:r>
            <a:r>
              <a:rPr kumimoji="1" lang="ja-JP" altLang="en-US" sz="1600" u="sng" dirty="0">
                <a:latin typeface="Meiryo UI" panose="020B0604030504040204" pitchFamily="50" charset="-128"/>
                <a:ea typeface="Meiryo UI" panose="020B0604030504040204" pitchFamily="50" charset="-128"/>
              </a:rPr>
              <a:t>日のイベントでのバスの走行・展示  </a:t>
            </a:r>
            <a:endParaRPr kumimoji="1" lang="en-US" altLang="ja-JP" sz="1600" u="sng" dirty="0">
              <a:latin typeface="Meiryo UI" panose="020B0604030504040204" pitchFamily="50" charset="-128"/>
              <a:ea typeface="Meiryo UI" panose="020B0604030504040204" pitchFamily="50" charset="-128"/>
            </a:endParaRPr>
          </a:p>
          <a:p>
            <a:r>
              <a:rPr kumimoji="1" lang="en-US" altLang="ja-JP" sz="1600" dirty="0">
                <a:latin typeface="Meiryo UI" panose="020B0604030504040204" pitchFamily="50" charset="-128"/>
                <a:ea typeface="Meiryo UI" panose="020B0604030504040204" pitchFamily="50" charset="-128"/>
              </a:rPr>
              <a:t>       </a:t>
            </a:r>
            <a:r>
              <a:rPr kumimoji="1" lang="ja-JP" altLang="en-US" sz="1600" u="sng" dirty="0">
                <a:latin typeface="Meiryo UI" panose="020B0604030504040204" pitchFamily="50" charset="-128"/>
                <a:ea typeface="Meiryo UI" panose="020B0604030504040204" pitchFamily="50" charset="-128"/>
              </a:rPr>
              <a:t>は見合わせたい</a:t>
            </a:r>
            <a:endParaRPr kumimoji="1" lang="en-US" altLang="ja-JP" sz="1600" u="sng" dirty="0">
              <a:latin typeface="Meiryo UI" panose="020B0604030504040204" pitchFamily="50" charset="-128"/>
              <a:ea typeface="Meiryo UI" panose="020B0604030504040204" pitchFamily="50" charset="-128"/>
            </a:endParaRPr>
          </a:p>
          <a:p>
            <a:pPr marL="533400" indent="-400050" algn="just"/>
            <a:endParaRPr kumimoji="1" lang="en-US" altLang="ja-JP" sz="1000" u="sng" dirty="0">
              <a:latin typeface="Meiryo UI" panose="020B0604030504040204" pitchFamily="50" charset="-128"/>
              <a:ea typeface="Meiryo UI" panose="020B0604030504040204" pitchFamily="50" charset="-128"/>
            </a:endParaRPr>
          </a:p>
          <a:p>
            <a:pPr marL="533400" indent="-400050" algn="just"/>
            <a:r>
              <a:rPr kumimoji="1" lang="ja-JP" altLang="en-US" sz="1600" dirty="0">
                <a:latin typeface="Meiryo UI" panose="020B0604030504040204" pitchFamily="50" charset="-128"/>
                <a:ea typeface="Meiryo UI" panose="020B0604030504040204" pitchFamily="50" charset="-128"/>
              </a:rPr>
              <a:t>  ○</a:t>
            </a:r>
            <a:r>
              <a:rPr kumimoji="1" lang="ja-JP" altLang="en-US" sz="1600" u="sng" dirty="0">
                <a:latin typeface="Meiryo UI" panose="020B0604030504040204" pitchFamily="50" charset="-128"/>
                <a:ea typeface="Meiryo UI" panose="020B0604030504040204" pitchFamily="50" charset="-128"/>
              </a:rPr>
              <a:t>また、不具合原因究明等の時期についても目途が立たない状況であり、早期の実証実験（テスト走行）の開始は難しい状況。</a:t>
            </a:r>
            <a:endParaRPr kumimoji="1" lang="en-US" altLang="ja-JP" sz="1600" u="sng" dirty="0">
              <a:latin typeface="Meiryo UI" panose="020B0604030504040204" pitchFamily="50" charset="-128"/>
              <a:ea typeface="Meiryo UI" panose="020B0604030504040204" pitchFamily="50" charset="-128"/>
            </a:endParaRPr>
          </a:p>
          <a:p>
            <a:pPr marL="533400" indent="-400050" algn="just"/>
            <a:endParaRPr kumimoji="1" lang="en-US" altLang="ja-JP" sz="1600" u="sng" dirty="0">
              <a:latin typeface="Meiryo UI" panose="020B0604030504040204" pitchFamily="50" charset="-128"/>
              <a:ea typeface="Meiryo UI" panose="020B0604030504040204" pitchFamily="50" charset="-128"/>
            </a:endParaRPr>
          </a:p>
          <a:p>
            <a:pPr marL="533400" indent="-400050" algn="just"/>
            <a:r>
              <a:rPr kumimoji="1" lang="ja-JP" altLang="en-US" sz="1600" dirty="0">
                <a:latin typeface="Meiryo UI" panose="020B0604030504040204" pitchFamily="50" charset="-128"/>
                <a:ea typeface="Meiryo UI" panose="020B0604030504040204" pitchFamily="50" charset="-128"/>
              </a:rPr>
              <a:t>  ○</a:t>
            </a:r>
            <a:r>
              <a:rPr kumimoji="1" lang="ja-JP" altLang="en-US" sz="1600" u="sng" dirty="0">
                <a:latin typeface="Meiryo UI" panose="020B0604030504040204" pitchFamily="50" charset="-128"/>
                <a:ea typeface="Meiryo UI" panose="020B0604030504040204" pitchFamily="50" charset="-128"/>
              </a:rPr>
              <a:t>これらの状況を踏まえ、本実証実験における使用車両について、</a:t>
            </a:r>
            <a:r>
              <a:rPr kumimoji="1" lang="ja-JP" altLang="en-US" sz="1600" u="sng" dirty="0">
                <a:latin typeface="Meiryo UI" panose="020B0604030504040204" pitchFamily="50" charset="-128"/>
                <a:ea typeface="Meiryo UI" panose="020B0604030504040204" pitchFamily="50" charset="-128"/>
                <a:hlinkClick r:id="rId2">
                  <a:extLst>
                    <a:ext uri="{A12FA001-AC4F-418D-AE19-62706E023703}">
                      <ahyp:hlinkClr xmlns:ahyp="http://schemas.microsoft.com/office/drawing/2018/hyperlinkcolor" val="tx"/>
                    </a:ext>
                  </a:extLst>
                </a:hlinkClick>
              </a:rPr>
              <a:t>検討</a:t>
            </a:r>
            <a:r>
              <a:rPr kumimoji="1" lang="ja-JP" altLang="en-US" sz="1600" u="sng" dirty="0">
                <a:latin typeface="Meiryo UI" panose="020B0604030504040204" pitchFamily="50" charset="-128"/>
                <a:ea typeface="Meiryo UI" panose="020B0604030504040204" pitchFamily="50" charset="-128"/>
              </a:rPr>
              <a:t>が必要な状況と認識</a:t>
            </a:r>
            <a:endParaRPr kumimoji="1" lang="en-US" altLang="ja-JP" sz="1600" u="sng" dirty="0">
              <a:latin typeface="Meiryo UI" panose="020B0604030504040204" pitchFamily="50" charset="-128"/>
              <a:ea typeface="Meiryo UI" panose="020B0604030504040204" pitchFamily="50" charset="-128"/>
            </a:endParaRPr>
          </a:p>
          <a:p>
            <a:pPr marL="533400" indent="-400050" algn="just"/>
            <a:endParaRPr kumimoji="1" lang="en-US" altLang="ja-JP"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0995158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正方形/長方形 25">
            <a:extLst>
              <a:ext uri="{FF2B5EF4-FFF2-40B4-BE49-F238E27FC236}">
                <a16:creationId xmlns:a16="http://schemas.microsoft.com/office/drawing/2014/main" id="{161D642E-93C9-4017-B56B-AB089CFCE8A7}"/>
              </a:ext>
            </a:extLst>
          </p:cNvPr>
          <p:cNvSpPr/>
          <p:nvPr/>
        </p:nvSpPr>
        <p:spPr>
          <a:xfrm>
            <a:off x="0" y="432000"/>
            <a:ext cx="9144000" cy="36000"/>
          </a:xfrm>
          <a:prstGeom prst="rect">
            <a:avLst/>
          </a:prstGeom>
          <a:ln>
            <a:no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27" name="テキスト ボックス 26">
            <a:extLst>
              <a:ext uri="{FF2B5EF4-FFF2-40B4-BE49-F238E27FC236}">
                <a16:creationId xmlns:a16="http://schemas.microsoft.com/office/drawing/2014/main" id="{256973D7-BE67-4035-9734-554D5BE3E6DF}"/>
              </a:ext>
            </a:extLst>
          </p:cNvPr>
          <p:cNvSpPr txBox="1"/>
          <p:nvPr/>
        </p:nvSpPr>
        <p:spPr>
          <a:xfrm>
            <a:off x="0" y="0"/>
            <a:ext cx="2929007" cy="461665"/>
          </a:xfrm>
          <a:prstGeom prst="rect">
            <a:avLst/>
          </a:prstGeom>
          <a:noFill/>
        </p:spPr>
        <p:txBody>
          <a:bodyPr wrap="none" rtlCol="0">
            <a:spAutoFit/>
          </a:bodyPr>
          <a:lstStyle/>
          <a:p>
            <a:r>
              <a:rPr kumimoji="1" lang="ja-JP" altLang="en-US" sz="2400" b="1" dirty="0">
                <a:latin typeface="Meiryo UI" panose="020B0604030504040204" pitchFamily="50" charset="-128"/>
                <a:ea typeface="Meiryo UI" panose="020B0604030504040204" pitchFamily="50" charset="-128"/>
              </a:rPr>
              <a:t>３．機運醸成の取組</a:t>
            </a:r>
          </a:p>
        </p:txBody>
      </p:sp>
      <p:sp>
        <p:nvSpPr>
          <p:cNvPr id="33" name="テキスト ボックス 32">
            <a:extLst>
              <a:ext uri="{FF2B5EF4-FFF2-40B4-BE49-F238E27FC236}">
                <a16:creationId xmlns:a16="http://schemas.microsoft.com/office/drawing/2014/main" id="{4CF1E3AC-8484-4E6F-AE41-4244D3C1EEDF}"/>
              </a:ext>
            </a:extLst>
          </p:cNvPr>
          <p:cNvSpPr txBox="1"/>
          <p:nvPr/>
        </p:nvSpPr>
        <p:spPr>
          <a:xfrm>
            <a:off x="-19238" y="602911"/>
            <a:ext cx="9098068" cy="400110"/>
          </a:xfrm>
          <a:prstGeom prst="rect">
            <a:avLst/>
          </a:prstGeom>
          <a:noFill/>
        </p:spPr>
        <p:txBody>
          <a:bodyPr wrap="none" rtlCol="0">
            <a:spAutoFit/>
          </a:bodyPr>
          <a:lstStyle/>
          <a:p>
            <a:r>
              <a:rPr kumimoji="1" lang="ja-JP" altLang="en-US" b="1" dirty="0">
                <a:latin typeface="メイリオ" panose="020B0604030504040204" pitchFamily="50" charset="-128"/>
                <a:ea typeface="メイリオ" panose="020B0604030504040204" pitchFamily="50" charset="-128"/>
              </a:rPr>
              <a:t>■</a:t>
            </a:r>
            <a:r>
              <a:rPr kumimoji="1" lang="ja-JP" altLang="en-US" sz="2000" b="1" dirty="0">
                <a:latin typeface="メイリオ" panose="020B0604030504040204" pitchFamily="50" charset="-128"/>
                <a:ea typeface="メイリオ" panose="020B0604030504040204" pitchFamily="50" charset="-128"/>
              </a:rPr>
              <a:t>新モビ</a:t>
            </a:r>
            <a:r>
              <a:rPr kumimoji="1" lang="en-US" altLang="ja-JP" sz="2000" b="1" dirty="0">
                <a:latin typeface="メイリオ" panose="020B0604030504040204" pitchFamily="50" charset="-128"/>
                <a:ea typeface="メイリオ" panose="020B0604030504040204" pitchFamily="50" charset="-128"/>
              </a:rPr>
              <a:t>FESTA</a:t>
            </a:r>
            <a:r>
              <a:rPr kumimoji="1" lang="en-US" altLang="ja-JP" b="1" dirty="0">
                <a:latin typeface="メイリオ" panose="020B0604030504040204" pitchFamily="50" charset="-128"/>
                <a:ea typeface="メイリオ" panose="020B0604030504040204" pitchFamily="50" charset="-128"/>
              </a:rPr>
              <a:t> </a:t>
            </a:r>
            <a:r>
              <a:rPr kumimoji="1" lang="ja-JP" altLang="en-US" b="1" dirty="0">
                <a:latin typeface="メイリオ" panose="020B0604030504040204" pitchFamily="50" charset="-128"/>
                <a:ea typeface="メイリオ" panose="020B0604030504040204" pitchFamily="50" charset="-128"/>
              </a:rPr>
              <a:t>㏌ 南河内地域（太子町・河南町・千早赤阪村とのコラボイベント</a:t>
            </a:r>
            <a:r>
              <a:rPr kumimoji="1" lang="ja-JP" altLang="en-US" b="1" dirty="0">
                <a:latin typeface="Meiryo UI" panose="020B0604030504040204" pitchFamily="50" charset="-128"/>
                <a:ea typeface="Meiryo UI" panose="020B0604030504040204" pitchFamily="50" charset="-128"/>
              </a:rPr>
              <a:t>）</a:t>
            </a:r>
            <a:endParaRPr kumimoji="1" lang="ja-JP" altLang="en-US" b="1" dirty="0">
              <a:latin typeface="メイリオ" panose="020B0604030504040204" pitchFamily="50" charset="-128"/>
              <a:ea typeface="メイリオ" panose="020B0604030504040204" pitchFamily="50" charset="-128"/>
            </a:endParaRPr>
          </a:p>
        </p:txBody>
      </p:sp>
      <p:graphicFrame>
        <p:nvGraphicFramePr>
          <p:cNvPr id="2" name="表 3">
            <a:extLst>
              <a:ext uri="{FF2B5EF4-FFF2-40B4-BE49-F238E27FC236}">
                <a16:creationId xmlns:a16="http://schemas.microsoft.com/office/drawing/2014/main" id="{40CDAA5A-05AB-43F2-B1E3-3E7FD7DC1724}"/>
              </a:ext>
            </a:extLst>
          </p:cNvPr>
          <p:cNvGraphicFramePr>
            <a:graphicFrameLocks noGrp="1"/>
          </p:cNvGraphicFramePr>
          <p:nvPr>
            <p:extLst>
              <p:ext uri="{D42A27DB-BD31-4B8C-83A1-F6EECF244321}">
                <p14:modId xmlns:p14="http://schemas.microsoft.com/office/powerpoint/2010/main" val="1018885478"/>
              </p:ext>
            </p:extLst>
          </p:nvPr>
        </p:nvGraphicFramePr>
        <p:xfrm>
          <a:off x="399088" y="1150603"/>
          <a:ext cx="8345823" cy="4884787"/>
        </p:xfrm>
        <a:graphic>
          <a:graphicData uri="http://schemas.openxmlformats.org/drawingml/2006/table">
            <a:tbl>
              <a:tblPr firstRow="1" bandRow="1">
                <a:tableStyleId>{69CF1AB2-1976-4502-BF36-3FF5EA218861}</a:tableStyleId>
              </a:tblPr>
              <a:tblGrid>
                <a:gridCol w="1663438">
                  <a:extLst>
                    <a:ext uri="{9D8B030D-6E8A-4147-A177-3AD203B41FA5}">
                      <a16:colId xmlns:a16="http://schemas.microsoft.com/office/drawing/2014/main" val="1014730001"/>
                    </a:ext>
                  </a:extLst>
                </a:gridCol>
                <a:gridCol w="6682385">
                  <a:extLst>
                    <a:ext uri="{9D8B030D-6E8A-4147-A177-3AD203B41FA5}">
                      <a16:colId xmlns:a16="http://schemas.microsoft.com/office/drawing/2014/main" val="4030684082"/>
                    </a:ext>
                  </a:extLst>
                </a:gridCol>
              </a:tblGrid>
              <a:tr h="445180">
                <a:tc>
                  <a:txBody>
                    <a:bodyPr/>
                    <a:lstStyle/>
                    <a:p>
                      <a:pPr algn="dist"/>
                      <a:r>
                        <a:rPr kumimoji="1" lang="en-US" altLang="ja-JP" sz="1600" b="0" dirty="0">
                          <a:latin typeface="BIZ UDPゴシック" panose="020B0400000000000000" pitchFamily="50" charset="-128"/>
                          <a:ea typeface="BIZ UDPゴシック" panose="020B0400000000000000" pitchFamily="50" charset="-128"/>
                        </a:rPr>
                        <a:t>【</a:t>
                      </a:r>
                      <a:r>
                        <a:rPr kumimoji="1" lang="ja-JP" altLang="en-US" sz="1600" b="0" dirty="0">
                          <a:latin typeface="BIZ UDPゴシック" panose="020B0400000000000000" pitchFamily="50" charset="-128"/>
                          <a:ea typeface="BIZ UDPゴシック" panose="020B0400000000000000" pitchFamily="50" charset="-128"/>
                        </a:rPr>
                        <a:t>開催日時</a:t>
                      </a:r>
                      <a:r>
                        <a:rPr kumimoji="1" lang="en-US" altLang="ja-JP" sz="1600" b="0" dirty="0">
                          <a:latin typeface="BIZ UDPゴシック" panose="020B0400000000000000" pitchFamily="50" charset="-128"/>
                          <a:ea typeface="BIZ UDPゴシック" panose="020B0400000000000000" pitchFamily="50" charset="-128"/>
                        </a:rPr>
                        <a:t>】</a:t>
                      </a:r>
                      <a:endParaRPr kumimoji="1" lang="ja-JP" altLang="en-US" sz="16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en-US" altLang="ja-JP" sz="1600" b="1" u="sng" dirty="0">
                          <a:latin typeface="Meiryo UI" panose="020B0604030504040204" pitchFamily="50" charset="-128"/>
                          <a:ea typeface="Meiryo UI" panose="020B0604030504040204" pitchFamily="50" charset="-128"/>
                        </a:rPr>
                        <a:t>3</a:t>
                      </a:r>
                      <a:r>
                        <a:rPr kumimoji="1" lang="ja-JP" altLang="en-US" sz="1600" b="1" u="sng" dirty="0">
                          <a:latin typeface="Meiryo UI" panose="020B0604030504040204" pitchFamily="50" charset="-128"/>
                          <a:ea typeface="Meiryo UI" panose="020B0604030504040204" pitchFamily="50" charset="-128"/>
                        </a:rPr>
                        <a:t>月</a:t>
                      </a:r>
                      <a:r>
                        <a:rPr kumimoji="1" lang="en-US" altLang="ja-JP" sz="1600" b="1" u="sng" dirty="0">
                          <a:latin typeface="Meiryo UI" panose="020B0604030504040204" pitchFamily="50" charset="-128"/>
                          <a:ea typeface="Meiryo UI" panose="020B0604030504040204" pitchFamily="50" charset="-128"/>
                        </a:rPr>
                        <a:t>28</a:t>
                      </a:r>
                      <a:r>
                        <a:rPr kumimoji="1" lang="ja-JP" altLang="en-US" sz="1600" b="1" u="sng" dirty="0">
                          <a:latin typeface="Meiryo UI" panose="020B0604030504040204" pitchFamily="50" charset="-128"/>
                          <a:ea typeface="Meiryo UI" panose="020B0604030504040204" pitchFamily="50" charset="-128"/>
                        </a:rPr>
                        <a:t>日（土）　</a:t>
                      </a:r>
                      <a:r>
                        <a:rPr kumimoji="1" lang="en-US" altLang="ja-JP" sz="1600" b="1" u="sng" dirty="0">
                          <a:latin typeface="Meiryo UI" panose="020B0604030504040204" pitchFamily="50" charset="-128"/>
                          <a:ea typeface="Meiryo UI" panose="020B0604030504040204" pitchFamily="50" charset="-128"/>
                        </a:rPr>
                        <a:t>10</a:t>
                      </a:r>
                      <a:r>
                        <a:rPr kumimoji="1" lang="ja-JP" altLang="en-US" sz="1600" b="1" u="sng" dirty="0">
                          <a:latin typeface="Meiryo UI" panose="020B0604030504040204" pitchFamily="50" charset="-128"/>
                          <a:ea typeface="Meiryo UI" panose="020B0604030504040204" pitchFamily="50" charset="-128"/>
                        </a:rPr>
                        <a:t>時</a:t>
                      </a:r>
                      <a:r>
                        <a:rPr kumimoji="1" lang="en-US" altLang="ja-JP" sz="1600" b="1" u="sng" dirty="0">
                          <a:latin typeface="Meiryo UI" panose="020B0604030504040204" pitchFamily="50" charset="-128"/>
                          <a:ea typeface="Meiryo UI" panose="020B0604030504040204" pitchFamily="50" charset="-128"/>
                        </a:rPr>
                        <a:t>00</a:t>
                      </a:r>
                      <a:r>
                        <a:rPr kumimoji="1" lang="ja-JP" altLang="en-US" sz="1600" b="1" u="sng" dirty="0">
                          <a:latin typeface="Meiryo UI" panose="020B0604030504040204" pitchFamily="50" charset="-128"/>
                          <a:ea typeface="Meiryo UI" panose="020B0604030504040204" pitchFamily="50" charset="-128"/>
                        </a:rPr>
                        <a:t>分から</a:t>
                      </a:r>
                      <a:r>
                        <a:rPr kumimoji="1" lang="en-US" altLang="ja-JP" sz="1600" b="1" u="sng" dirty="0">
                          <a:latin typeface="Meiryo UI" panose="020B0604030504040204" pitchFamily="50" charset="-128"/>
                          <a:ea typeface="Meiryo UI" panose="020B0604030504040204" pitchFamily="50" charset="-128"/>
                        </a:rPr>
                        <a:t>15</a:t>
                      </a:r>
                      <a:r>
                        <a:rPr kumimoji="1" lang="ja-JP" altLang="en-US" sz="1600" b="1" u="sng" dirty="0">
                          <a:latin typeface="Meiryo UI" panose="020B0604030504040204" pitchFamily="50" charset="-128"/>
                          <a:ea typeface="Meiryo UI" panose="020B0604030504040204" pitchFamily="50" charset="-128"/>
                        </a:rPr>
                        <a:t>時</a:t>
                      </a:r>
                      <a:r>
                        <a:rPr kumimoji="1" lang="en-US" altLang="ja-JP" sz="1600" b="1" u="sng" dirty="0">
                          <a:latin typeface="Meiryo UI" panose="020B0604030504040204" pitchFamily="50" charset="-128"/>
                          <a:ea typeface="Meiryo UI" panose="020B0604030504040204" pitchFamily="50" charset="-128"/>
                        </a:rPr>
                        <a:t>00</a:t>
                      </a:r>
                      <a:r>
                        <a:rPr kumimoji="1" lang="ja-JP" altLang="en-US" sz="1600" b="1" u="sng" dirty="0">
                          <a:latin typeface="Meiryo UI" panose="020B0604030504040204" pitchFamily="50" charset="-128"/>
                          <a:ea typeface="Meiryo UI" panose="020B0604030504040204" pitchFamily="50" charset="-128"/>
                        </a:rPr>
                        <a:t>分</a:t>
                      </a:r>
                    </a:p>
                  </a:txBody>
                  <a:tcPr anchor="ctr"/>
                </a:tc>
                <a:extLst>
                  <a:ext uri="{0D108BD9-81ED-4DB2-BD59-A6C34878D82A}">
                    <a16:rowId xmlns:a16="http://schemas.microsoft.com/office/drawing/2014/main" val="3453154275"/>
                  </a:ext>
                </a:extLst>
              </a:tr>
              <a:tr h="987935">
                <a:tc>
                  <a:txBody>
                    <a:bodyPr/>
                    <a:lstStyle/>
                    <a:p>
                      <a:pPr algn="dist"/>
                      <a:r>
                        <a:rPr kumimoji="1" lang="en-US" altLang="ja-JP" sz="1600" b="0" dirty="0">
                          <a:latin typeface="BIZ UDPゴシック" panose="020B0400000000000000" pitchFamily="50" charset="-128"/>
                          <a:ea typeface="BIZ UDPゴシック" panose="020B0400000000000000" pitchFamily="50" charset="-128"/>
                        </a:rPr>
                        <a:t>【</a:t>
                      </a:r>
                      <a:r>
                        <a:rPr kumimoji="1" lang="ja-JP" altLang="en-US" sz="1600" b="0" dirty="0">
                          <a:latin typeface="BIZ UDPゴシック" panose="020B0400000000000000" pitchFamily="50" charset="-128"/>
                          <a:ea typeface="BIZ UDPゴシック" panose="020B0400000000000000" pitchFamily="50" charset="-128"/>
                        </a:rPr>
                        <a:t>開催場所</a:t>
                      </a:r>
                      <a:r>
                        <a:rPr kumimoji="1" lang="en-US" altLang="ja-JP" sz="1600" b="0" dirty="0">
                          <a:latin typeface="BIZ UDPゴシック" panose="020B0400000000000000" pitchFamily="50" charset="-128"/>
                          <a:ea typeface="BIZ UDPゴシック" panose="020B0400000000000000" pitchFamily="50" charset="-128"/>
                        </a:rPr>
                        <a:t>】</a:t>
                      </a:r>
                      <a:endParaRPr kumimoji="1" lang="ja-JP" altLang="en-US" sz="16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600" dirty="0">
                          <a:latin typeface="Meiryo UI" panose="020B0604030504040204" pitchFamily="50" charset="-128"/>
                          <a:ea typeface="Meiryo UI" panose="020B0604030504040204" pitchFamily="50" charset="-128"/>
                        </a:rPr>
                        <a:t>楠公誕生地前広場（千早赤阪村）</a:t>
                      </a:r>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くすのき市</a:t>
                      </a:r>
                      <a:r>
                        <a:rPr kumimoji="1" lang="en-US" altLang="ja-JP" sz="1600" dirty="0">
                          <a:latin typeface="Meiryo UI" panose="020B0604030504040204" pitchFamily="50" charset="-128"/>
                          <a:ea typeface="Meiryo UI" panose="020B0604030504040204" pitchFamily="50" charset="-128"/>
                        </a:rPr>
                        <a:t>』</a:t>
                      </a:r>
                    </a:p>
                    <a:p>
                      <a:r>
                        <a:rPr kumimoji="1" lang="ja-JP" altLang="en-US" sz="1600" dirty="0">
                          <a:latin typeface="Meiryo UI" panose="020B0604030504040204" pitchFamily="50" charset="-128"/>
                          <a:ea typeface="Meiryo UI" panose="020B0604030504040204" pitchFamily="50" charset="-128"/>
                        </a:rPr>
                        <a:t>白木山公園（河南町）　            </a:t>
                      </a:r>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かなん桜まつり</a:t>
                      </a:r>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いちごマルシェ</a:t>
                      </a:r>
                      <a:r>
                        <a:rPr kumimoji="1" lang="en-US" altLang="ja-JP" sz="1600" dirty="0">
                          <a:latin typeface="Meiryo UI" panose="020B0604030504040204" pitchFamily="50" charset="-128"/>
                          <a:ea typeface="Meiryo UI" panose="020B0604030504040204" pitchFamily="50" charset="-128"/>
                        </a:rPr>
                        <a:t>』</a:t>
                      </a:r>
                    </a:p>
                    <a:p>
                      <a:r>
                        <a:rPr kumimoji="1" lang="ja-JP" altLang="en-US" sz="1600" dirty="0">
                          <a:latin typeface="Meiryo UI" panose="020B0604030504040204" pitchFamily="50" charset="-128"/>
                          <a:ea typeface="Meiryo UI" panose="020B0604030504040204" pitchFamily="50" charset="-128"/>
                        </a:rPr>
                        <a:t>太子・和みの広場（太子町）　   </a:t>
                      </a:r>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マルシェ</a:t>
                      </a:r>
                      <a:r>
                        <a:rPr kumimoji="1" lang="en-US" altLang="ja-JP" sz="1600" dirty="0">
                          <a:latin typeface="Meiryo UI" panose="020B0604030504040204" pitchFamily="50" charset="-128"/>
                          <a:ea typeface="Meiryo UI" panose="020B0604030504040204" pitchFamily="50" charset="-128"/>
                        </a:rPr>
                        <a:t>de</a:t>
                      </a:r>
                      <a:r>
                        <a:rPr kumimoji="1" lang="ja-JP" altLang="en-US" sz="1600" dirty="0">
                          <a:latin typeface="Meiryo UI" panose="020B0604030504040204" pitchFamily="50" charset="-128"/>
                          <a:ea typeface="Meiryo UI" panose="020B0604030504040204" pitchFamily="50" charset="-128"/>
                        </a:rPr>
                        <a:t>たいし</a:t>
                      </a:r>
                      <a:r>
                        <a:rPr kumimoji="1" lang="en-US" altLang="ja-JP" sz="1600" dirty="0">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2725013451"/>
                  </a:ext>
                </a:extLst>
              </a:tr>
              <a:tr h="987935">
                <a:tc>
                  <a:txBody>
                    <a:bodyPr/>
                    <a:lstStyle/>
                    <a:p>
                      <a:pPr algn="dist"/>
                      <a:r>
                        <a:rPr kumimoji="1" lang="en-US" altLang="ja-JP" sz="1600" b="0" dirty="0">
                          <a:latin typeface="BIZ UDPゴシック" panose="020B0400000000000000" pitchFamily="50" charset="-128"/>
                          <a:ea typeface="BIZ UDPゴシック" panose="020B0400000000000000" pitchFamily="50" charset="-128"/>
                        </a:rPr>
                        <a:t>【</a:t>
                      </a:r>
                      <a:r>
                        <a:rPr kumimoji="1" lang="ja-JP" altLang="en-US" sz="1600" b="0" dirty="0">
                          <a:latin typeface="BIZ UDPゴシック" panose="020B0400000000000000" pitchFamily="50" charset="-128"/>
                          <a:ea typeface="BIZ UDPゴシック" panose="020B0400000000000000" pitchFamily="50" charset="-128"/>
                        </a:rPr>
                        <a:t>目的</a:t>
                      </a:r>
                      <a:r>
                        <a:rPr kumimoji="1" lang="en-US" altLang="ja-JP" sz="1600" b="0" dirty="0">
                          <a:latin typeface="BIZ UDPゴシック" panose="020B0400000000000000" pitchFamily="50" charset="-128"/>
                          <a:ea typeface="BIZ UDPゴシック" panose="020B0400000000000000" pitchFamily="50" charset="-128"/>
                        </a:rPr>
                        <a:t>】</a:t>
                      </a:r>
                      <a:endParaRPr kumimoji="1" lang="ja-JP" altLang="en-US" sz="16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600" dirty="0">
                          <a:latin typeface="Meiryo UI" panose="020B0604030504040204" pitchFamily="50" charset="-128"/>
                          <a:ea typeface="Meiryo UI" panose="020B0604030504040204" pitchFamily="50" charset="-128"/>
                        </a:rPr>
                        <a:t>南河内地域において、持続可能な地域公共交通を確保するため、</a:t>
                      </a:r>
                      <a:r>
                        <a:rPr kumimoji="1" lang="ja-JP" altLang="en-US" sz="1600" b="1" u="sng" dirty="0">
                          <a:latin typeface="Meiryo UI" panose="020B0604030504040204" pitchFamily="50" charset="-128"/>
                          <a:ea typeface="Meiryo UI" panose="020B0604030504040204" pitchFamily="50" charset="-128"/>
                        </a:rPr>
                        <a:t>万博レガシーである</a:t>
                      </a:r>
                      <a:r>
                        <a:rPr kumimoji="1" lang="ja-JP" altLang="en-US" sz="1600" b="1" u="sng" dirty="0">
                          <a:solidFill>
                            <a:schemeClr val="tx1"/>
                          </a:solidFill>
                          <a:latin typeface="Meiryo UI" panose="020B0604030504040204" pitchFamily="50" charset="-128"/>
                          <a:ea typeface="Meiryo UI" panose="020B0604030504040204" pitchFamily="50" charset="-128"/>
                        </a:rPr>
                        <a:t>自動運転技術等を紹介</a:t>
                      </a:r>
                      <a:r>
                        <a:rPr kumimoji="1" lang="ja-JP" altLang="en-US" sz="1600" dirty="0">
                          <a:solidFill>
                            <a:schemeClr val="tx1"/>
                          </a:solidFill>
                          <a:latin typeface="Meiryo UI" panose="020B0604030504040204" pitchFamily="50" charset="-128"/>
                          <a:ea typeface="Meiryo UI" panose="020B0604030504040204" pitchFamily="50" charset="-128"/>
                        </a:rPr>
                        <a:t>することにより、</a:t>
                      </a:r>
                      <a:r>
                        <a:rPr kumimoji="1" lang="en-US" altLang="ja-JP" sz="1600" dirty="0">
                          <a:solidFill>
                            <a:schemeClr val="tx1"/>
                          </a:solidFill>
                          <a:latin typeface="Meiryo UI" panose="020B0604030504040204" pitchFamily="50" charset="-128"/>
                          <a:ea typeface="Meiryo UI" panose="020B0604030504040204" pitchFamily="50" charset="-128"/>
                        </a:rPr>
                        <a:t>『</a:t>
                      </a:r>
                      <a:r>
                        <a:rPr kumimoji="1" lang="ja-JP" altLang="en-US" sz="1600" dirty="0">
                          <a:solidFill>
                            <a:schemeClr val="tx1"/>
                          </a:solidFill>
                          <a:latin typeface="Meiryo UI" panose="020B0604030504040204" pitchFamily="50" charset="-128"/>
                          <a:ea typeface="Meiryo UI" panose="020B0604030504040204" pitchFamily="50" charset="-128"/>
                        </a:rPr>
                        <a:t>南河内新モビリティプロジェクト</a:t>
                      </a:r>
                      <a:r>
                        <a:rPr kumimoji="1" lang="en-US" altLang="ja-JP" sz="1600" dirty="0">
                          <a:solidFill>
                            <a:schemeClr val="tx1"/>
                          </a:solidFill>
                          <a:latin typeface="Meiryo UI" panose="020B0604030504040204" pitchFamily="50" charset="-128"/>
                          <a:ea typeface="Meiryo UI" panose="020B0604030504040204" pitchFamily="50" charset="-128"/>
                        </a:rPr>
                        <a:t>』</a:t>
                      </a:r>
                      <a:r>
                        <a:rPr kumimoji="1" lang="ja-JP" altLang="en-US" sz="1600" dirty="0">
                          <a:solidFill>
                            <a:schemeClr val="tx1"/>
                          </a:solidFill>
                          <a:latin typeface="Meiryo UI" panose="020B0604030504040204" pitchFamily="50" charset="-128"/>
                          <a:ea typeface="Meiryo UI" panose="020B0604030504040204" pitchFamily="50" charset="-128"/>
                        </a:rPr>
                        <a:t>での実証実</a:t>
                      </a:r>
                      <a:r>
                        <a:rPr kumimoji="1" lang="ja-JP" altLang="en-US" sz="1600" dirty="0">
                          <a:latin typeface="Meiryo UI" panose="020B0604030504040204" pitchFamily="50" charset="-128"/>
                          <a:ea typeface="Meiryo UI" panose="020B0604030504040204" pitchFamily="50" charset="-128"/>
                        </a:rPr>
                        <a:t>験に向けた</a:t>
                      </a:r>
                      <a:r>
                        <a:rPr kumimoji="1" lang="ja-JP" altLang="en-US" sz="1600" b="1" u="sng" dirty="0">
                          <a:latin typeface="Meiryo UI" panose="020B0604030504040204" pitchFamily="50" charset="-128"/>
                          <a:ea typeface="Meiryo UI" panose="020B0604030504040204" pitchFamily="50" charset="-128"/>
                        </a:rPr>
                        <a:t>地域住民の機運醸成及び社会受容性の向上</a:t>
                      </a:r>
                      <a:r>
                        <a:rPr kumimoji="1" lang="ja-JP" altLang="en-US" sz="1600" dirty="0">
                          <a:latin typeface="Meiryo UI" panose="020B0604030504040204" pitchFamily="50" charset="-128"/>
                          <a:ea typeface="Meiryo UI" panose="020B0604030504040204" pitchFamily="50" charset="-128"/>
                        </a:rPr>
                        <a:t>を図る</a:t>
                      </a:r>
                    </a:p>
                  </a:txBody>
                  <a:tcPr anchor="ctr"/>
                </a:tc>
                <a:extLst>
                  <a:ext uri="{0D108BD9-81ED-4DB2-BD59-A6C34878D82A}">
                    <a16:rowId xmlns:a16="http://schemas.microsoft.com/office/drawing/2014/main" val="587825375"/>
                  </a:ext>
                </a:extLst>
              </a:tr>
              <a:tr h="445180">
                <a:tc>
                  <a:txBody>
                    <a:bodyPr/>
                    <a:lstStyle/>
                    <a:p>
                      <a:pPr algn="dist"/>
                      <a:r>
                        <a:rPr kumimoji="1" lang="en-US" altLang="ja-JP" sz="1600" b="0" dirty="0">
                          <a:latin typeface="BIZ UDPゴシック" panose="020B0400000000000000" pitchFamily="50" charset="-128"/>
                          <a:ea typeface="BIZ UDPゴシック" panose="020B0400000000000000" pitchFamily="50" charset="-128"/>
                        </a:rPr>
                        <a:t>【</a:t>
                      </a:r>
                      <a:r>
                        <a:rPr kumimoji="1" lang="ja-JP" altLang="en-US" sz="1600" b="0" dirty="0">
                          <a:latin typeface="BIZ UDPゴシック" panose="020B0400000000000000" pitchFamily="50" charset="-128"/>
                          <a:ea typeface="BIZ UDPゴシック" panose="020B0400000000000000" pitchFamily="50" charset="-128"/>
                        </a:rPr>
                        <a:t>出席者</a:t>
                      </a:r>
                      <a:r>
                        <a:rPr kumimoji="1" lang="en-US" altLang="ja-JP" sz="1600" b="0" dirty="0">
                          <a:latin typeface="BIZ UDPゴシック" panose="020B0400000000000000" pitchFamily="50" charset="-128"/>
                          <a:ea typeface="BIZ UDPゴシック" panose="020B0400000000000000" pitchFamily="50" charset="-128"/>
                        </a:rPr>
                        <a:t>】</a:t>
                      </a:r>
                      <a:endParaRPr kumimoji="1" lang="ja-JP" altLang="en-US" sz="1600" b="0" dirty="0">
                        <a:latin typeface="BIZ UDPゴシック" panose="020B0400000000000000" pitchFamily="50" charset="-128"/>
                        <a:ea typeface="BIZ UDPゴシック" panose="020B0400000000000000" pitchFamily="50" charset="-128"/>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Meiryo UI" panose="020B0604030504040204" pitchFamily="50" charset="-128"/>
                          <a:ea typeface="Meiryo UI" panose="020B0604030504040204" pitchFamily="50" charset="-128"/>
                        </a:rPr>
                        <a:t>森岡副知事、地元選出議員、首長ほか</a:t>
                      </a:r>
                    </a:p>
                  </a:txBody>
                  <a:tcPr anchor="ctr"/>
                </a:tc>
                <a:extLst>
                  <a:ext uri="{0D108BD9-81ED-4DB2-BD59-A6C34878D82A}">
                    <a16:rowId xmlns:a16="http://schemas.microsoft.com/office/drawing/2014/main" val="357717718"/>
                  </a:ext>
                </a:extLst>
              </a:tr>
              <a:tr h="1573377">
                <a:tc>
                  <a:txBody>
                    <a:bodyPr/>
                    <a:lstStyle/>
                    <a:p>
                      <a:pPr algn="dist"/>
                      <a:r>
                        <a:rPr kumimoji="1" lang="en-US" altLang="ja-JP" sz="1600" b="0" dirty="0">
                          <a:latin typeface="BIZ UDPゴシック" panose="020B0400000000000000" pitchFamily="50" charset="-128"/>
                          <a:ea typeface="BIZ UDPゴシック" panose="020B0400000000000000" pitchFamily="50" charset="-128"/>
                        </a:rPr>
                        <a:t>【</a:t>
                      </a:r>
                      <a:r>
                        <a:rPr kumimoji="1" lang="ja-JP" altLang="en-US" sz="1600" b="0" dirty="0">
                          <a:latin typeface="BIZ UDPゴシック" panose="020B0400000000000000" pitchFamily="50" charset="-128"/>
                          <a:ea typeface="BIZ UDPゴシック" panose="020B0400000000000000" pitchFamily="50" charset="-128"/>
                        </a:rPr>
                        <a:t>ブース出展</a:t>
                      </a:r>
                      <a:r>
                        <a:rPr kumimoji="1" lang="en-US" altLang="ja-JP" sz="1600" b="0" dirty="0">
                          <a:latin typeface="BIZ UDPゴシック" panose="020B0400000000000000" pitchFamily="50" charset="-128"/>
                          <a:ea typeface="BIZ UDPゴシック" panose="020B0400000000000000" pitchFamily="50" charset="-128"/>
                        </a:rPr>
                        <a:t>】</a:t>
                      </a:r>
                      <a:endParaRPr kumimoji="1" lang="ja-JP" altLang="en-US" sz="16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600" dirty="0">
                          <a:latin typeface="Meiryo UI" panose="020B0604030504040204" pitchFamily="50" charset="-128"/>
                          <a:ea typeface="Meiryo UI" panose="020B0604030504040204" pitchFamily="50" charset="-128"/>
                        </a:rPr>
                        <a:t>自動運転クイズ・オリジナルグッズ配布</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万博関連パネル展示</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万博時の自動運転走行の動画放映</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車載用レーダー（</a:t>
                      </a:r>
                      <a:r>
                        <a:rPr kumimoji="1" lang="en-US" altLang="ja-JP" sz="1600" dirty="0">
                          <a:latin typeface="Meiryo UI" panose="020B0604030504040204" pitchFamily="50" charset="-128"/>
                          <a:ea typeface="Meiryo UI" panose="020B0604030504040204" pitchFamily="50" charset="-128"/>
                        </a:rPr>
                        <a:t>LiDAR</a:t>
                      </a:r>
                      <a:r>
                        <a:rPr kumimoji="1" lang="ja-JP" altLang="en-US" sz="1600" dirty="0">
                          <a:latin typeface="Meiryo UI" panose="020B0604030504040204" pitchFamily="50" charset="-128"/>
                          <a:ea typeface="Meiryo UI" panose="020B0604030504040204" pitchFamily="50" charset="-128"/>
                        </a:rPr>
                        <a:t>）の展示</a:t>
                      </a:r>
                      <a:endParaRPr kumimoji="1" lang="en-US" altLang="ja-JP" sz="1600" dirty="0">
                        <a:latin typeface="Meiryo UI" panose="020B0604030504040204" pitchFamily="50" charset="-128"/>
                        <a:ea typeface="Meiryo UI" panose="020B0604030504040204" pitchFamily="50" charset="-128"/>
                      </a:endParaRPr>
                    </a:p>
                    <a:p>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その他、環境農林水産部のブース有り</a:t>
                      </a:r>
                    </a:p>
                  </a:txBody>
                  <a:tcPr anchor="ctr"/>
                </a:tc>
                <a:extLst>
                  <a:ext uri="{0D108BD9-81ED-4DB2-BD59-A6C34878D82A}">
                    <a16:rowId xmlns:a16="http://schemas.microsoft.com/office/drawing/2014/main" val="2715891271"/>
                  </a:ext>
                </a:extLst>
              </a:tr>
              <a:tr h="445180">
                <a:tc>
                  <a:txBody>
                    <a:bodyPr/>
                    <a:lstStyle/>
                    <a:p>
                      <a:pPr algn="dist"/>
                      <a:r>
                        <a:rPr kumimoji="1" lang="en-US" altLang="ja-JP" sz="1600" b="0" dirty="0">
                          <a:latin typeface="BIZ UDPゴシック" panose="020B0400000000000000" pitchFamily="50" charset="-128"/>
                          <a:ea typeface="BIZ UDPゴシック" panose="020B0400000000000000" pitchFamily="50" charset="-128"/>
                        </a:rPr>
                        <a:t>【</a:t>
                      </a:r>
                      <a:r>
                        <a:rPr kumimoji="1" lang="ja-JP" altLang="en-US" sz="1600" b="0" dirty="0">
                          <a:latin typeface="BIZ UDPゴシック" panose="020B0400000000000000" pitchFamily="50" charset="-128"/>
                          <a:ea typeface="BIZ UDPゴシック" panose="020B0400000000000000" pitchFamily="50" charset="-128"/>
                        </a:rPr>
                        <a:t>ミャクミャク</a:t>
                      </a:r>
                      <a:r>
                        <a:rPr kumimoji="1" lang="en-US" altLang="ja-JP" sz="1600" b="0" dirty="0">
                          <a:latin typeface="BIZ UDPゴシック" panose="020B0400000000000000" pitchFamily="50" charset="-128"/>
                          <a:ea typeface="BIZ UDPゴシック" panose="020B0400000000000000" pitchFamily="50" charset="-128"/>
                        </a:rPr>
                        <a:t>】</a:t>
                      </a:r>
                      <a:endParaRPr kumimoji="1" lang="ja-JP" altLang="en-US" sz="1600" b="0" dirty="0">
                        <a:latin typeface="BIZ UDPゴシック" panose="020B0400000000000000" pitchFamily="50" charset="-128"/>
                        <a:ea typeface="BIZ UDPゴシック" panose="020B0400000000000000" pitchFamily="50" charset="-128"/>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Meiryo UI" panose="020B0604030504040204" pitchFamily="50" charset="-128"/>
                          <a:ea typeface="Meiryo UI" panose="020B0604030504040204" pitchFamily="50" charset="-128"/>
                        </a:rPr>
                        <a:t>着ぐるみ（千早赤阪村）、バルーン（河南町）、ミャクミャク像（太子町）</a:t>
                      </a:r>
                    </a:p>
                  </a:txBody>
                  <a:tcPr anchor="ctr"/>
                </a:tc>
                <a:extLst>
                  <a:ext uri="{0D108BD9-81ED-4DB2-BD59-A6C34878D82A}">
                    <a16:rowId xmlns:a16="http://schemas.microsoft.com/office/drawing/2014/main" val="938362760"/>
                  </a:ext>
                </a:extLst>
              </a:tr>
            </a:tbl>
          </a:graphicData>
        </a:graphic>
      </p:graphicFrame>
      <p:sp>
        <p:nvSpPr>
          <p:cNvPr id="7" name="正方形/長方形 6">
            <a:extLst>
              <a:ext uri="{FF2B5EF4-FFF2-40B4-BE49-F238E27FC236}">
                <a16:creationId xmlns:a16="http://schemas.microsoft.com/office/drawing/2014/main" id="{AF370579-6F98-4D05-9BB3-6B9312869D99}"/>
              </a:ext>
            </a:extLst>
          </p:cNvPr>
          <p:cNvSpPr/>
          <p:nvPr/>
        </p:nvSpPr>
        <p:spPr>
          <a:xfrm>
            <a:off x="8738034" y="6498000"/>
            <a:ext cx="360000" cy="360000"/>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 name="テキスト ボックス 7">
            <a:extLst>
              <a:ext uri="{FF2B5EF4-FFF2-40B4-BE49-F238E27FC236}">
                <a16:creationId xmlns:a16="http://schemas.microsoft.com/office/drawing/2014/main" id="{09BFB85C-69AF-402D-B641-7E656EC704D5}"/>
              </a:ext>
            </a:extLst>
          </p:cNvPr>
          <p:cNvSpPr txBox="1"/>
          <p:nvPr/>
        </p:nvSpPr>
        <p:spPr>
          <a:xfrm>
            <a:off x="8772460" y="6473047"/>
            <a:ext cx="30637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white">
                    <a:lumMod val="65000"/>
                  </a:prstClr>
                </a:solidFill>
                <a:effectLst/>
                <a:uLnTx/>
                <a:uFillTx/>
                <a:latin typeface="Cooper Black" panose="0208090404030B020404" pitchFamily="18" charset="0"/>
                <a:ea typeface="游ゴシック" panose="020B0400000000000000" pitchFamily="50" charset="-128"/>
                <a:cs typeface="+mn-cs"/>
              </a:rPr>
              <a:t>4</a:t>
            </a:r>
          </a:p>
        </p:txBody>
      </p:sp>
    </p:spTree>
    <p:extLst>
      <p:ext uri="{BB962C8B-B14F-4D97-AF65-F5344CB8AC3E}">
        <p14:creationId xmlns:p14="http://schemas.microsoft.com/office/powerpoint/2010/main" val="255863725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38100">
          <a:solidFill>
            <a:srgbClr val="FF0000"/>
          </a:solidFill>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lnDef>
      <a:spPr>
        <a:ln w="38100">
          <a:solidFill>
            <a:srgbClr val="FF0000"/>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2735D5FD3B2A2E47B92564BD1BD842C3" ma:contentTypeVersion="2" ma:contentTypeDescription="新しいドキュメントを作成します。" ma:contentTypeScope="" ma:versionID="53e11ce1ad2ff9e4f85c245d19715fb3">
  <xsd:schema xmlns:xsd="http://www.w3.org/2001/XMLSchema" xmlns:xs="http://www.w3.org/2001/XMLSchema" xmlns:p="http://schemas.microsoft.com/office/2006/metadata/properties" xmlns:ns1="http://schemas.microsoft.com/sharepoint/v3" xmlns:ns2="a8fe0910-6dc7-42cc-835c-ae79711a8dcb" targetNamespace="http://schemas.microsoft.com/office/2006/metadata/properties" ma:root="true" ma:fieldsID="4013be1e4235d3fa3a8ee5358ffff956" ns1:_="" ns2:_="">
    <xsd:import namespace="http://schemas.microsoft.com/sharepoint/v3"/>
    <xsd:import namespace="a8fe0910-6dc7-42cc-835c-ae79711a8dcb"/>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スケジュールの開始日" ma:description="[スケジュールの開始日] は、発行機能により作成されたサイト列です。このページがサイトの閲覧者に表示される最初の日時を示すために使われます。" ma:hidden="true" ma:internalName="PublishingStartDate">
      <xsd:simpleType>
        <xsd:restriction base="dms:Unknown"/>
      </xsd:simpleType>
    </xsd:element>
    <xsd:element name="PublishingExpirationDate" ma:index="9" nillable="true" ma:displayName="スケジュールの終了日" ma:description="[スケジュールの終了日] は、発行機能により作成されたサイト列です。このページがサイトの閲覧者に表示されなくなる日時を示すために使われます。"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8fe0910-6dc7-42cc-835c-ae79711a8dcb"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50E46DC2-B384-407F-9197-42A2F093B903}">
  <ds:schemaRefs>
    <ds:schemaRef ds:uri="http://schemas.microsoft.com/sharepoint/v3/contenttype/forms"/>
  </ds:schemaRefs>
</ds:datastoreItem>
</file>

<file path=customXml/itemProps2.xml><?xml version="1.0" encoding="utf-8"?>
<ds:datastoreItem xmlns:ds="http://schemas.openxmlformats.org/officeDocument/2006/customXml" ds:itemID="{C68F40CA-E60C-46EC-9D3F-E70300DCFCB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8fe0910-6dc7-42cc-835c-ae79711a8dc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41FA40B-86D9-403E-98EA-1A0EA909507D}">
  <ds:schemaRefs>
    <ds:schemaRef ds:uri="http://purl.org/dc/elements/1.1/"/>
    <ds:schemaRef ds:uri="http://purl.org/dc/dcmitype/"/>
    <ds:schemaRef ds:uri="http://schemas.microsoft.com/office/2006/documentManagement/types"/>
    <ds:schemaRef ds:uri="http://purl.org/dc/terms/"/>
    <ds:schemaRef ds:uri="http://schemas.microsoft.com/sharepoint/v3"/>
    <ds:schemaRef ds:uri="http://schemas.microsoft.com/office/infopath/2007/PartnerControls"/>
    <ds:schemaRef ds:uri="http://www.w3.org/XML/1998/namespace"/>
    <ds:schemaRef ds:uri="http://schemas.openxmlformats.org/package/2006/metadata/core-properties"/>
    <ds:schemaRef ds:uri="a8fe0910-6dc7-42cc-835c-ae79711a8dcb"/>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Office Theme</Template>
  <TotalTime>21347</TotalTime>
  <Words>1264</Words>
  <PresentationFormat>画面に合わせる (4:3)</PresentationFormat>
  <Paragraphs>166</Paragraphs>
  <Slides>6</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6</vt:i4>
      </vt:variant>
    </vt:vector>
  </HeadingPairs>
  <TitlesOfParts>
    <vt:vector size="18" baseType="lpstr">
      <vt:lpstr>BIZ UDPゴシック</vt:lpstr>
      <vt:lpstr>BIZ UDゴシック</vt:lpstr>
      <vt:lpstr>Meiryo UI</vt:lpstr>
      <vt:lpstr>ＭＳ ゴシック</vt:lpstr>
      <vt:lpstr>UD デジタル 教科書体 NK-B</vt:lpstr>
      <vt:lpstr>メイリオ</vt:lpstr>
      <vt:lpstr>游ゴシック</vt:lpstr>
      <vt:lpstr>Arial</vt:lpstr>
      <vt:lpstr>Calibri</vt:lpstr>
      <vt:lpstr>Calibri Light</vt:lpstr>
      <vt:lpstr>Cooper Black</vt:lpstr>
      <vt:lpstr>Office テーマ</vt:lpstr>
      <vt:lpstr>新モビリティ導入に向けた検討状況について  南河内地域での実証実験（先導的モデル事業）</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2026-03-25T06:07:30Z</cp:lastPrinted>
  <dcterms:created xsi:type="dcterms:W3CDTF">2023-10-26T05:19:09Z</dcterms:created>
  <dcterms:modified xsi:type="dcterms:W3CDTF">2026-03-25T06:24:35Z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0x0101002735D5FD3B2A2E47B92564BD1BD842C3</vt:lpwstr>
  </property>
</Properties>
</file>