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4"/>
  </p:notesMasterIdLst>
  <p:sldIdLst>
    <p:sldId id="378" r:id="rId2"/>
    <p:sldId id="379" r:id="rId3"/>
  </p:sldIdLst>
  <p:sldSz cx="9906000" cy="6858000" type="A4"/>
  <p:notesSz cx="9939338" cy="6807200"/>
  <p:defaultTextStyle>
    <a:defPPr>
      <a:defRPr lang="ja-JP"/>
    </a:defPPr>
    <a:lvl1pPr marL="0" algn="l" defTabSz="972789" rtl="0" eaLnBrk="1" latinLnBrk="0" hangingPunct="1">
      <a:defRPr kumimoji="1" sz="1900" kern="1200">
        <a:solidFill>
          <a:schemeClr val="tx1"/>
        </a:solidFill>
        <a:latin typeface="+mn-lt"/>
        <a:ea typeface="+mn-ea"/>
        <a:cs typeface="+mn-cs"/>
      </a:defRPr>
    </a:lvl1pPr>
    <a:lvl2pPr marL="486394" algn="l" defTabSz="972789" rtl="0" eaLnBrk="1" latinLnBrk="0" hangingPunct="1">
      <a:defRPr kumimoji="1" sz="1900" kern="1200">
        <a:solidFill>
          <a:schemeClr val="tx1"/>
        </a:solidFill>
        <a:latin typeface="+mn-lt"/>
        <a:ea typeface="+mn-ea"/>
        <a:cs typeface="+mn-cs"/>
      </a:defRPr>
    </a:lvl2pPr>
    <a:lvl3pPr marL="972789" algn="l" defTabSz="972789" rtl="0" eaLnBrk="1" latinLnBrk="0" hangingPunct="1">
      <a:defRPr kumimoji="1" sz="1900" kern="1200">
        <a:solidFill>
          <a:schemeClr val="tx1"/>
        </a:solidFill>
        <a:latin typeface="+mn-lt"/>
        <a:ea typeface="+mn-ea"/>
        <a:cs typeface="+mn-cs"/>
      </a:defRPr>
    </a:lvl3pPr>
    <a:lvl4pPr marL="1459184" algn="l" defTabSz="972789" rtl="0" eaLnBrk="1" latinLnBrk="0" hangingPunct="1">
      <a:defRPr kumimoji="1" sz="1900" kern="1200">
        <a:solidFill>
          <a:schemeClr val="tx1"/>
        </a:solidFill>
        <a:latin typeface="+mn-lt"/>
        <a:ea typeface="+mn-ea"/>
        <a:cs typeface="+mn-cs"/>
      </a:defRPr>
    </a:lvl4pPr>
    <a:lvl5pPr marL="1945578" algn="l" defTabSz="972789" rtl="0" eaLnBrk="1" latinLnBrk="0" hangingPunct="1">
      <a:defRPr kumimoji="1" sz="1900" kern="1200">
        <a:solidFill>
          <a:schemeClr val="tx1"/>
        </a:solidFill>
        <a:latin typeface="+mn-lt"/>
        <a:ea typeface="+mn-ea"/>
        <a:cs typeface="+mn-cs"/>
      </a:defRPr>
    </a:lvl5pPr>
    <a:lvl6pPr marL="2431972" algn="l" defTabSz="972789" rtl="0" eaLnBrk="1" latinLnBrk="0" hangingPunct="1">
      <a:defRPr kumimoji="1" sz="1900" kern="1200">
        <a:solidFill>
          <a:schemeClr val="tx1"/>
        </a:solidFill>
        <a:latin typeface="+mn-lt"/>
        <a:ea typeface="+mn-ea"/>
        <a:cs typeface="+mn-cs"/>
      </a:defRPr>
    </a:lvl6pPr>
    <a:lvl7pPr marL="2918368" algn="l" defTabSz="972789" rtl="0" eaLnBrk="1" latinLnBrk="0" hangingPunct="1">
      <a:defRPr kumimoji="1" sz="1900" kern="1200">
        <a:solidFill>
          <a:schemeClr val="tx1"/>
        </a:solidFill>
        <a:latin typeface="+mn-lt"/>
        <a:ea typeface="+mn-ea"/>
        <a:cs typeface="+mn-cs"/>
      </a:defRPr>
    </a:lvl7pPr>
    <a:lvl8pPr marL="3404763" algn="l" defTabSz="972789" rtl="0" eaLnBrk="1" latinLnBrk="0" hangingPunct="1">
      <a:defRPr kumimoji="1" sz="1900" kern="1200">
        <a:solidFill>
          <a:schemeClr val="tx1"/>
        </a:solidFill>
        <a:latin typeface="+mn-lt"/>
        <a:ea typeface="+mn-ea"/>
        <a:cs typeface="+mn-cs"/>
      </a:defRPr>
    </a:lvl8pPr>
    <a:lvl9pPr marL="3891157" algn="l" defTabSz="972789"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1" userDrawn="1">
          <p15:clr>
            <a:srgbClr val="A4A3A4"/>
          </p15:clr>
        </p15:guide>
        <p15:guide id="3" pos="-4" userDrawn="1">
          <p15:clr>
            <a:srgbClr val="A4A3A4"/>
          </p15:clr>
        </p15:guide>
        <p15:guide id="4" orient="horz" pos="103" userDrawn="1">
          <p15:clr>
            <a:srgbClr val="A4A3A4"/>
          </p15:clr>
        </p15:guide>
        <p15:guide id="5" orient="horz" pos="720" userDrawn="1">
          <p15:clr>
            <a:srgbClr val="A4A3A4"/>
          </p15:clr>
        </p15:guide>
        <p15:guide id="6" orient="horz" pos="1003" userDrawn="1">
          <p15:clr>
            <a:srgbClr val="A4A3A4"/>
          </p15:clr>
        </p15:guide>
        <p15:guide id="7" pos="926" userDrawn="1">
          <p15:clr>
            <a:srgbClr val="A4A3A4"/>
          </p15:clr>
        </p15:guide>
        <p15:guide id="8" orient="horz" pos="1059" userDrawn="1">
          <p15:clr>
            <a:srgbClr val="A4A3A4"/>
          </p15:clr>
        </p15:guide>
        <p15:guide id="9" orient="horz" pos="1881" userDrawn="1">
          <p15:clr>
            <a:srgbClr val="A4A3A4"/>
          </p15:clr>
        </p15:guide>
        <p15:guide id="10" orient="horz" pos="1161" userDrawn="1">
          <p15:clr>
            <a:srgbClr val="A4A3A4"/>
          </p15:clr>
        </p15:guide>
        <p15:guide id="11" orient="horz" pos="2031" userDrawn="1">
          <p15:clr>
            <a:srgbClr val="A4A3A4"/>
          </p15:clr>
        </p15:guide>
        <p15:guide id="12" orient="horz" pos="1479" userDrawn="1">
          <p15:clr>
            <a:srgbClr val="A4A3A4"/>
          </p15:clr>
        </p15:guide>
        <p15:guide id="13" orient="horz" pos="1350" userDrawn="1">
          <p15:clr>
            <a:srgbClr val="A4A3A4"/>
          </p15:clr>
        </p15:guide>
        <p15:guide id="16" pos="558" userDrawn="1">
          <p15:clr>
            <a:srgbClr val="A4A3A4"/>
          </p15:clr>
        </p15:guide>
        <p15:guide id="17" orient="horz" pos="2063" userDrawn="1">
          <p15:clr>
            <a:srgbClr val="A4A3A4"/>
          </p15:clr>
        </p15:guide>
        <p15:guide id="18" orient="horz" pos="3931" userDrawn="1">
          <p15:clr>
            <a:srgbClr val="A4A3A4"/>
          </p15:clr>
        </p15:guide>
        <p15:guide id="29" pos="904" userDrawn="1">
          <p15:clr>
            <a:srgbClr val="A4A3A4"/>
          </p15:clr>
        </p15:guide>
        <p15:guide id="31" pos="2399" userDrawn="1">
          <p15:clr>
            <a:srgbClr val="A4A3A4"/>
          </p15:clr>
        </p15:guide>
        <p15:guide id="33" orient="horz" pos="2181" userDrawn="1">
          <p15:clr>
            <a:srgbClr val="A4A3A4"/>
          </p15:clr>
        </p15:guide>
        <p15:guide id="38" orient="horz" pos="784" userDrawn="1">
          <p15:clr>
            <a:srgbClr val="A4A3A4"/>
          </p15:clr>
        </p15:guide>
        <p15:guide id="41" pos="8" userDrawn="1">
          <p15:clr>
            <a:srgbClr val="A4A3A4"/>
          </p15:clr>
        </p15:guide>
        <p15:guide id="42" orient="horz" pos="3792" userDrawn="1">
          <p15:clr>
            <a:srgbClr val="A4A3A4"/>
          </p15:clr>
        </p15:guide>
        <p15:guide id="43" orient="horz" pos="3590" userDrawn="1">
          <p15:clr>
            <a:srgbClr val="A4A3A4"/>
          </p15:clr>
        </p15:guide>
        <p15:guide id="44" orient="horz" pos="3531" userDrawn="1">
          <p15:clr>
            <a:srgbClr val="A4A3A4"/>
          </p15:clr>
        </p15:guide>
        <p15:guide id="46" orient="horz" pos="3067" userDrawn="1">
          <p15:clr>
            <a:srgbClr val="A4A3A4"/>
          </p15:clr>
        </p15:guide>
        <p15:guide id="48" orient="horz" pos="2794" userDrawn="1">
          <p15:clr>
            <a:srgbClr val="A4A3A4"/>
          </p15:clr>
        </p15:guide>
        <p15:guide id="49" orient="horz" pos="2776" userDrawn="1">
          <p15:clr>
            <a:srgbClr val="A4A3A4"/>
          </p15:clr>
        </p15:guide>
        <p15:guide id="50" orient="horz" pos="2510" userDrawn="1">
          <p15:clr>
            <a:srgbClr val="A4A3A4"/>
          </p15:clr>
        </p15:guide>
        <p15:guide id="51" orient="horz" pos="4307" userDrawn="1">
          <p15:clr>
            <a:srgbClr val="A4A3A4"/>
          </p15:clr>
        </p15:guide>
        <p15:guide id="53" orient="horz" pos="2430" userDrawn="1">
          <p15:clr>
            <a:srgbClr val="A4A3A4"/>
          </p15:clr>
        </p15:guide>
        <p15:guide id="56" pos="6173" userDrawn="1">
          <p15:clr>
            <a:srgbClr val="A4A3A4"/>
          </p15:clr>
        </p15:guide>
        <p15:guide id="57" pos="4559" userDrawn="1">
          <p15:clr>
            <a:srgbClr val="A4A3A4"/>
          </p15:clr>
        </p15:guide>
        <p15:guide id="58" pos="4973" userDrawn="1">
          <p15:clr>
            <a:srgbClr val="A4A3A4"/>
          </p15:clr>
        </p15:guide>
        <p15:guide id="59" pos="5089" userDrawn="1">
          <p15:clr>
            <a:srgbClr val="A4A3A4"/>
          </p15:clr>
        </p15:guide>
        <p15:guide id="61" pos="4750" userDrawn="1">
          <p15:clr>
            <a:srgbClr val="A4A3A4"/>
          </p15:clr>
        </p15:guide>
        <p15:guide id="62" pos="4918" userDrawn="1">
          <p15:clr>
            <a:srgbClr val="A4A3A4"/>
          </p15:clr>
        </p15:guide>
        <p15:guide id="67" pos="4821" userDrawn="1">
          <p15:clr>
            <a:srgbClr val="A4A3A4"/>
          </p15:clr>
        </p15:guide>
        <p15:guide id="68" orient="horz" pos="2537" userDrawn="1">
          <p15:clr>
            <a:srgbClr val="A4A3A4"/>
          </p15:clr>
        </p15:guide>
        <p15:guide id="69" orient="horz" pos="2597" userDrawn="1">
          <p15:clr>
            <a:srgbClr val="A4A3A4"/>
          </p15:clr>
        </p15:guide>
        <p15:guide id="70" pos="4067" userDrawn="1">
          <p15:clr>
            <a:srgbClr val="A4A3A4"/>
          </p15:clr>
        </p15:guide>
        <p15:guide id="72" pos="5186" userDrawn="1">
          <p15:clr>
            <a:srgbClr val="A4A3A4"/>
          </p15:clr>
        </p15:guide>
        <p15:guide id="74" orient="horz" pos="3109" userDrawn="1">
          <p15:clr>
            <a:srgbClr val="A4A3A4"/>
          </p15:clr>
        </p15:guide>
        <p15:guide id="75" orient="horz" pos="3956" userDrawn="1">
          <p15:clr>
            <a:srgbClr val="A4A3A4"/>
          </p15:clr>
        </p15:guide>
        <p15:guide id="78" orient="horz" pos="4316" userDrawn="1">
          <p15:clr>
            <a:srgbClr val="A4A3A4"/>
          </p15:clr>
        </p15:guide>
        <p15:guide id="79" pos="5078" userDrawn="1">
          <p15:clr>
            <a:srgbClr val="A4A3A4"/>
          </p15:clr>
        </p15:guide>
        <p15:guide id="81" orient="horz" pos="2531" userDrawn="1">
          <p15:clr>
            <a:srgbClr val="A4A3A4"/>
          </p15:clr>
        </p15:guide>
        <p15:guide id="82" orient="horz" pos="3370" userDrawn="1">
          <p15:clr>
            <a:srgbClr val="A4A3A4"/>
          </p15:clr>
        </p15:guide>
        <p15:guide id="83" orient="horz" pos="3671" userDrawn="1">
          <p15:clr>
            <a:srgbClr val="A4A3A4"/>
          </p15:clr>
        </p15:guide>
        <p15:guide id="84" pos="2734" userDrawn="1">
          <p15:clr>
            <a:srgbClr val="A4A3A4"/>
          </p15:clr>
        </p15:guide>
        <p15:guide id="85" orient="horz" pos="314" userDrawn="1">
          <p15:clr>
            <a:srgbClr val="A4A3A4"/>
          </p15:clr>
        </p15:guide>
        <p15:guide id="86" pos="5718" userDrawn="1">
          <p15:clr>
            <a:srgbClr val="A4A3A4"/>
          </p15:clr>
        </p15:guide>
        <p15:guide id="87" pos="2871" userDrawn="1">
          <p15:clr>
            <a:srgbClr val="A4A3A4"/>
          </p15:clr>
        </p15:guide>
        <p15:guide id="88" orient="horz" pos="2147" userDrawn="1">
          <p15:clr>
            <a:srgbClr val="A4A3A4"/>
          </p15:clr>
        </p15:guide>
        <p15:guide id="89" pos="6231" userDrawn="1">
          <p15:clr>
            <a:srgbClr val="A4A3A4"/>
          </p15:clr>
        </p15:guide>
        <p15:guide id="90" pos="4278" userDrawn="1">
          <p15:clr>
            <a:srgbClr val="A4A3A4"/>
          </p15:clr>
        </p15:guide>
        <p15:guide id="91" orient="horz" pos="3694" userDrawn="1">
          <p15:clr>
            <a:srgbClr val="A4A3A4"/>
          </p15:clr>
        </p15:guide>
        <p15:guide id="92" orient="horz" pos="3392" userDrawn="1">
          <p15:clr>
            <a:srgbClr val="A4A3A4"/>
          </p15:clr>
        </p15:guide>
        <p15:guide id="93" orient="horz" pos="2824" userDrawn="1">
          <p15:clr>
            <a:srgbClr val="A4A3A4"/>
          </p15:clr>
        </p15:guide>
        <p15:guide id="94" orient="horz" pos="3996" userDrawn="1">
          <p15:clr>
            <a:srgbClr val="A4A3A4"/>
          </p15:clr>
        </p15:guide>
        <p15:guide id="95" pos="2328" userDrawn="1">
          <p15:clr>
            <a:srgbClr val="A4A3A4"/>
          </p15:clr>
        </p15:guide>
        <p15:guide id="96" pos="4171" userDrawn="1">
          <p15:clr>
            <a:srgbClr val="A4A3A4"/>
          </p15:clr>
        </p15:guide>
        <p15:guide id="97" pos="4186" userDrawn="1">
          <p15:clr>
            <a:srgbClr val="A4A3A4"/>
          </p15:clr>
        </p15:guide>
        <p15:guide id="98" orient="horz" pos="2568" userDrawn="1">
          <p15:clr>
            <a:srgbClr val="A4A3A4"/>
          </p15:clr>
        </p15:guide>
        <p15:guide id="99" pos="6194" userDrawn="1">
          <p15:clr>
            <a:srgbClr val="A4A3A4"/>
          </p15:clr>
        </p15:guide>
        <p15:guide id="100" pos="2318" userDrawn="1">
          <p15:clr>
            <a:srgbClr val="A4A3A4"/>
          </p15:clr>
        </p15:guide>
        <p15:guide id="101" orient="horz" pos="26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EE8"/>
    <a:srgbClr val="2F5597"/>
    <a:srgbClr val="0000CC"/>
    <a:srgbClr val="FFFF99"/>
    <a:srgbClr val="3333FF"/>
    <a:srgbClr val="9999FF"/>
    <a:srgbClr val="CC99FF"/>
    <a:srgbClr val="9966FF"/>
    <a:srgbClr val="FFFF00"/>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5796" autoAdjust="0"/>
  </p:normalViewPr>
  <p:slideViewPr>
    <p:cSldViewPr>
      <p:cViewPr varScale="1">
        <p:scale>
          <a:sx n="93" d="100"/>
          <a:sy n="93" d="100"/>
        </p:scale>
        <p:origin x="1128" y="72"/>
      </p:cViewPr>
      <p:guideLst>
        <p:guide orient="horz" pos="1901"/>
        <p:guide pos="-4"/>
        <p:guide orient="horz" pos="103"/>
        <p:guide orient="horz" pos="720"/>
        <p:guide orient="horz" pos="1003"/>
        <p:guide pos="926"/>
        <p:guide orient="horz" pos="1059"/>
        <p:guide orient="horz" pos="1881"/>
        <p:guide orient="horz" pos="1161"/>
        <p:guide orient="horz" pos="2031"/>
        <p:guide orient="horz" pos="1479"/>
        <p:guide orient="horz" pos="1350"/>
        <p:guide pos="558"/>
        <p:guide orient="horz" pos="2063"/>
        <p:guide orient="horz" pos="3931"/>
        <p:guide pos="904"/>
        <p:guide pos="2399"/>
        <p:guide orient="horz" pos="2181"/>
        <p:guide orient="horz" pos="784"/>
        <p:guide pos="8"/>
        <p:guide orient="horz" pos="3792"/>
        <p:guide orient="horz" pos="3590"/>
        <p:guide orient="horz" pos="3531"/>
        <p:guide orient="horz" pos="3067"/>
        <p:guide orient="horz" pos="2794"/>
        <p:guide orient="horz" pos="2776"/>
        <p:guide orient="horz" pos="2510"/>
        <p:guide orient="horz" pos="4307"/>
        <p:guide orient="horz" pos="2430"/>
        <p:guide pos="6173"/>
        <p:guide pos="4559"/>
        <p:guide pos="4973"/>
        <p:guide pos="5089"/>
        <p:guide pos="4750"/>
        <p:guide pos="4918"/>
        <p:guide pos="4821"/>
        <p:guide orient="horz" pos="2537"/>
        <p:guide orient="horz" pos="2597"/>
        <p:guide pos="4067"/>
        <p:guide pos="5186"/>
        <p:guide orient="horz" pos="3109"/>
        <p:guide orient="horz" pos="3956"/>
        <p:guide orient="horz" pos="4316"/>
        <p:guide pos="5078"/>
        <p:guide orient="horz" pos="2531"/>
        <p:guide orient="horz" pos="3370"/>
        <p:guide orient="horz" pos="3671"/>
        <p:guide pos="2734"/>
        <p:guide orient="horz" pos="314"/>
        <p:guide pos="5718"/>
        <p:guide pos="2871"/>
        <p:guide orient="horz" pos="2147"/>
        <p:guide pos="6231"/>
        <p:guide pos="4278"/>
        <p:guide orient="horz" pos="3694"/>
        <p:guide orient="horz" pos="3392"/>
        <p:guide orient="horz" pos="2824"/>
        <p:guide orient="horz" pos="3996"/>
        <p:guide pos="2328"/>
        <p:guide pos="4171"/>
        <p:guide pos="4186"/>
        <p:guide orient="horz" pos="2568"/>
        <p:guide pos="6194"/>
        <p:guide pos="2318"/>
        <p:guide orient="horz" pos="2664"/>
      </p:guideLst>
    </p:cSldViewPr>
  </p:slideViewPr>
  <p:notesTextViewPr>
    <p:cViewPr>
      <p:scale>
        <a:sx n="150" d="100"/>
        <a:sy n="150" d="100"/>
      </p:scale>
      <p:origin x="0" y="0"/>
    </p:cViewPr>
  </p:notesTextViewPr>
  <p:sorterViewPr>
    <p:cViewPr>
      <p:scale>
        <a:sx n="100" d="100"/>
        <a:sy n="100" d="100"/>
      </p:scale>
      <p:origin x="0" y="-150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8"/>
            <a:ext cx="4306937" cy="341393"/>
          </a:xfrm>
          <a:prstGeom prst="rect">
            <a:avLst/>
          </a:prstGeom>
        </p:spPr>
        <p:txBody>
          <a:bodyPr vert="horz" lIns="62937" tIns="31468" rIns="62937" bIns="31468" rtlCol="0"/>
          <a:lstStyle>
            <a:lvl1pPr algn="l">
              <a:defRPr sz="800"/>
            </a:lvl1pPr>
          </a:lstStyle>
          <a:p>
            <a:endParaRPr kumimoji="1" lang="ja-JP" altLang="en-US"/>
          </a:p>
        </p:txBody>
      </p:sp>
      <p:sp>
        <p:nvSpPr>
          <p:cNvPr id="3" name="日付プレースホルダー 2"/>
          <p:cNvSpPr>
            <a:spLocks noGrp="1"/>
          </p:cNvSpPr>
          <p:nvPr>
            <p:ph type="dt" idx="1"/>
          </p:nvPr>
        </p:nvSpPr>
        <p:spPr>
          <a:xfrm>
            <a:off x="5630211" y="8"/>
            <a:ext cx="4306937" cy="341393"/>
          </a:xfrm>
          <a:prstGeom prst="rect">
            <a:avLst/>
          </a:prstGeom>
        </p:spPr>
        <p:txBody>
          <a:bodyPr vert="horz" lIns="62937" tIns="31468" rIns="62937" bIns="31468" rtlCol="0"/>
          <a:lstStyle>
            <a:lvl1pPr algn="r">
              <a:defRPr sz="800"/>
            </a:lvl1pPr>
          </a:lstStyle>
          <a:p>
            <a:fld id="{5B872779-CD27-4F01-AFF1-5A055514F71A}"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3313113" y="852488"/>
            <a:ext cx="3313112" cy="2295525"/>
          </a:xfrm>
          <a:prstGeom prst="rect">
            <a:avLst/>
          </a:prstGeom>
          <a:noFill/>
          <a:ln w="12700">
            <a:solidFill>
              <a:prstClr val="black"/>
            </a:solidFill>
          </a:ln>
        </p:spPr>
        <p:txBody>
          <a:bodyPr vert="horz" lIns="62937" tIns="31468" rIns="62937" bIns="31468" rtlCol="0" anchor="ctr"/>
          <a:lstStyle/>
          <a:p>
            <a:endParaRPr lang="ja-JP" altLang="en-US"/>
          </a:p>
        </p:txBody>
      </p:sp>
      <p:sp>
        <p:nvSpPr>
          <p:cNvPr id="5" name="ノート プレースホルダー 4"/>
          <p:cNvSpPr>
            <a:spLocks noGrp="1"/>
          </p:cNvSpPr>
          <p:nvPr>
            <p:ph type="body" sz="quarter" idx="3"/>
          </p:nvPr>
        </p:nvSpPr>
        <p:spPr>
          <a:xfrm>
            <a:off x="993832" y="3275854"/>
            <a:ext cx="7951689" cy="2680043"/>
          </a:xfrm>
          <a:prstGeom prst="rect">
            <a:avLst/>
          </a:prstGeom>
        </p:spPr>
        <p:txBody>
          <a:bodyPr vert="horz" lIns="62937" tIns="31468" rIns="62937" bIns="3146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6465814"/>
            <a:ext cx="4306937" cy="341393"/>
          </a:xfrm>
          <a:prstGeom prst="rect">
            <a:avLst/>
          </a:prstGeom>
        </p:spPr>
        <p:txBody>
          <a:bodyPr vert="horz" lIns="62937" tIns="31468" rIns="62937" bIns="31468"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5630211" y="6465814"/>
            <a:ext cx="4306937" cy="341393"/>
          </a:xfrm>
          <a:prstGeom prst="rect">
            <a:avLst/>
          </a:prstGeom>
        </p:spPr>
        <p:txBody>
          <a:bodyPr vert="horz" lIns="62937" tIns="31468" rIns="62937" bIns="31468" rtlCol="0" anchor="b"/>
          <a:lstStyle>
            <a:lvl1pPr algn="r">
              <a:defRPr sz="800"/>
            </a:lvl1pPr>
          </a:lstStyle>
          <a:p>
            <a:fld id="{37AE3EDA-F932-4D18-AD58-58AAD04158A0}" type="slidenum">
              <a:rPr kumimoji="1" lang="ja-JP" altLang="en-US" smtClean="0"/>
              <a:t>‹#›</a:t>
            </a:fld>
            <a:endParaRPr kumimoji="1" lang="ja-JP" altLang="en-US"/>
          </a:p>
        </p:txBody>
      </p:sp>
    </p:spTree>
    <p:extLst>
      <p:ext uri="{BB962C8B-B14F-4D97-AF65-F5344CB8AC3E}">
        <p14:creationId xmlns:p14="http://schemas.microsoft.com/office/powerpoint/2010/main" val="1517784486"/>
      </p:ext>
    </p:extLst>
  </p:cSld>
  <p:clrMap bg1="lt1" tx1="dk1" bg2="lt2" tx2="dk2" accent1="accent1" accent2="accent2" accent3="accent3" accent4="accent4" accent5="accent5" accent6="accent6" hlink="hlink" folHlink="folHlink"/>
  <p:notesStyle>
    <a:lvl1pPr marL="0" algn="l" defTabSz="684154" rtl="0" eaLnBrk="1" latinLnBrk="0" hangingPunct="1">
      <a:defRPr kumimoji="1" sz="898" kern="1200">
        <a:solidFill>
          <a:schemeClr val="tx1"/>
        </a:solidFill>
        <a:latin typeface="+mn-lt"/>
        <a:ea typeface="+mn-ea"/>
        <a:cs typeface="+mn-cs"/>
      </a:defRPr>
    </a:lvl1pPr>
    <a:lvl2pPr marL="342077" algn="l" defTabSz="684154" rtl="0" eaLnBrk="1" latinLnBrk="0" hangingPunct="1">
      <a:defRPr kumimoji="1" sz="898" kern="1200">
        <a:solidFill>
          <a:schemeClr val="tx1"/>
        </a:solidFill>
        <a:latin typeface="+mn-lt"/>
        <a:ea typeface="+mn-ea"/>
        <a:cs typeface="+mn-cs"/>
      </a:defRPr>
    </a:lvl2pPr>
    <a:lvl3pPr marL="684154" algn="l" defTabSz="684154" rtl="0" eaLnBrk="1" latinLnBrk="0" hangingPunct="1">
      <a:defRPr kumimoji="1" sz="898" kern="1200">
        <a:solidFill>
          <a:schemeClr val="tx1"/>
        </a:solidFill>
        <a:latin typeface="+mn-lt"/>
        <a:ea typeface="+mn-ea"/>
        <a:cs typeface="+mn-cs"/>
      </a:defRPr>
    </a:lvl3pPr>
    <a:lvl4pPr marL="1026231" algn="l" defTabSz="684154" rtl="0" eaLnBrk="1" latinLnBrk="0" hangingPunct="1">
      <a:defRPr kumimoji="1" sz="898" kern="1200">
        <a:solidFill>
          <a:schemeClr val="tx1"/>
        </a:solidFill>
        <a:latin typeface="+mn-lt"/>
        <a:ea typeface="+mn-ea"/>
        <a:cs typeface="+mn-cs"/>
      </a:defRPr>
    </a:lvl4pPr>
    <a:lvl5pPr marL="1368308" algn="l" defTabSz="684154" rtl="0" eaLnBrk="1" latinLnBrk="0" hangingPunct="1">
      <a:defRPr kumimoji="1" sz="898" kern="1200">
        <a:solidFill>
          <a:schemeClr val="tx1"/>
        </a:solidFill>
        <a:latin typeface="+mn-lt"/>
        <a:ea typeface="+mn-ea"/>
        <a:cs typeface="+mn-cs"/>
      </a:defRPr>
    </a:lvl5pPr>
    <a:lvl6pPr marL="1710385" algn="l" defTabSz="684154" rtl="0" eaLnBrk="1" latinLnBrk="0" hangingPunct="1">
      <a:defRPr kumimoji="1" sz="898" kern="1200">
        <a:solidFill>
          <a:schemeClr val="tx1"/>
        </a:solidFill>
        <a:latin typeface="+mn-lt"/>
        <a:ea typeface="+mn-ea"/>
        <a:cs typeface="+mn-cs"/>
      </a:defRPr>
    </a:lvl6pPr>
    <a:lvl7pPr marL="2052462" algn="l" defTabSz="684154" rtl="0" eaLnBrk="1" latinLnBrk="0" hangingPunct="1">
      <a:defRPr kumimoji="1" sz="898" kern="1200">
        <a:solidFill>
          <a:schemeClr val="tx1"/>
        </a:solidFill>
        <a:latin typeface="+mn-lt"/>
        <a:ea typeface="+mn-ea"/>
        <a:cs typeface="+mn-cs"/>
      </a:defRPr>
    </a:lvl7pPr>
    <a:lvl8pPr marL="2394539" algn="l" defTabSz="684154" rtl="0" eaLnBrk="1" latinLnBrk="0" hangingPunct="1">
      <a:defRPr kumimoji="1" sz="898" kern="1200">
        <a:solidFill>
          <a:schemeClr val="tx1"/>
        </a:solidFill>
        <a:latin typeface="+mn-lt"/>
        <a:ea typeface="+mn-ea"/>
        <a:cs typeface="+mn-cs"/>
      </a:defRPr>
    </a:lvl8pPr>
    <a:lvl9pPr marL="2736616" algn="l" defTabSz="684154" rtl="0" eaLnBrk="1" latinLnBrk="0" hangingPunct="1">
      <a:defRPr kumimoji="1" sz="8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13113" y="852488"/>
            <a:ext cx="3313112" cy="22955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72789" rtl="0" eaLnBrk="1" fontAlgn="auto" latinLnBrk="0" hangingPunct="1">
              <a:lnSpc>
                <a:spcPct val="100000"/>
              </a:lnSpc>
              <a:spcBef>
                <a:spcPts val="0"/>
              </a:spcBef>
              <a:spcAft>
                <a:spcPts val="0"/>
              </a:spcAft>
              <a:buClrTx/>
              <a:buSzTx/>
              <a:buFontTx/>
              <a:buNone/>
              <a:tabLst/>
              <a:defRPr/>
            </a:pPr>
            <a:fld id="{37AE3EDA-F932-4D18-AD58-58AAD04158A0}" type="slidenum">
              <a:rPr kumimoji="1" lang="ja-JP" altLang="en-US" sz="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72789" rtl="0" eaLnBrk="1" fontAlgn="auto" latinLnBrk="0" hangingPunct="1">
                <a:lnSpc>
                  <a:spcPct val="100000"/>
                </a:lnSpc>
                <a:spcBef>
                  <a:spcPts val="0"/>
                </a:spcBef>
                <a:spcAft>
                  <a:spcPts val="0"/>
                </a:spcAft>
                <a:buClrTx/>
                <a:buSzTx/>
                <a:buFontTx/>
                <a:buNone/>
                <a:tabLst/>
                <a:defRPr/>
              </a:pPr>
              <a:t>1</a:t>
            </a:fld>
            <a:endParaRPr kumimoji="1" lang="ja-JP" altLang="en-US" sz="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5014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4B906-3448-6DE6-A5B1-4785BF14342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693A83-F951-C383-ECF7-BC7EB728F8E9}"/>
              </a:ext>
            </a:extLst>
          </p:cNvPr>
          <p:cNvSpPr>
            <a:spLocks noGrp="1" noRot="1" noChangeAspect="1"/>
          </p:cNvSpPr>
          <p:nvPr>
            <p:ph type="sldImg"/>
          </p:nvPr>
        </p:nvSpPr>
        <p:spPr>
          <a:xfrm>
            <a:off x="3313113" y="852488"/>
            <a:ext cx="3313112" cy="2295525"/>
          </a:xfrm>
        </p:spPr>
      </p:sp>
      <p:sp>
        <p:nvSpPr>
          <p:cNvPr id="3" name="ノート プレースホルダー 2">
            <a:extLst>
              <a:ext uri="{FF2B5EF4-FFF2-40B4-BE49-F238E27FC236}">
                <a16:creationId xmlns:a16="http://schemas.microsoft.com/office/drawing/2014/main" id="{5CAC929E-64C6-335F-8283-754F70BE079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53BFB35-64F4-E953-79D5-DDF4D8B0634A}"/>
              </a:ext>
            </a:extLst>
          </p:cNvPr>
          <p:cNvSpPr>
            <a:spLocks noGrp="1"/>
          </p:cNvSpPr>
          <p:nvPr>
            <p:ph type="sldNum" sz="quarter" idx="5"/>
          </p:nvPr>
        </p:nvSpPr>
        <p:spPr/>
        <p:txBody>
          <a:bodyPr/>
          <a:lstStyle/>
          <a:p>
            <a:pPr marL="0" marR="0" lvl="0" indent="0" algn="r" defTabSz="972789" rtl="0" eaLnBrk="1" fontAlgn="auto" latinLnBrk="0" hangingPunct="1">
              <a:lnSpc>
                <a:spcPct val="100000"/>
              </a:lnSpc>
              <a:spcBef>
                <a:spcPts val="0"/>
              </a:spcBef>
              <a:spcAft>
                <a:spcPts val="0"/>
              </a:spcAft>
              <a:buClrTx/>
              <a:buSzTx/>
              <a:buFontTx/>
              <a:buNone/>
              <a:tabLst/>
              <a:defRPr/>
            </a:pPr>
            <a:fld id="{37AE3EDA-F932-4D18-AD58-58AAD04158A0}" type="slidenum">
              <a:rPr kumimoji="1" lang="ja-JP" altLang="en-US" sz="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72789" rtl="0" eaLnBrk="1" fontAlgn="auto" latinLnBrk="0" hangingPunct="1">
                <a:lnSpc>
                  <a:spcPct val="100000"/>
                </a:lnSpc>
                <a:spcBef>
                  <a:spcPts val="0"/>
                </a:spcBef>
                <a:spcAft>
                  <a:spcPts val="0"/>
                </a:spcAft>
                <a:buClrTx/>
                <a:buSzTx/>
                <a:buFontTx/>
                <a:buNone/>
                <a:tabLst/>
                <a:defRPr/>
              </a:pPr>
              <a:t>2</a:t>
            </a:fld>
            <a:endParaRPr kumimoji="1" lang="ja-JP" altLang="en-US" sz="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7384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28"/>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2" y="3886201"/>
            <a:ext cx="6934200" cy="1752600"/>
          </a:xfrm>
        </p:spPr>
        <p:txBody>
          <a:bodyPr/>
          <a:lstStyle>
            <a:lvl1pPr marL="0" indent="0" algn="ctr">
              <a:buNone/>
              <a:defRPr>
                <a:solidFill>
                  <a:schemeClr val="tx1">
                    <a:tint val="75000"/>
                  </a:schemeClr>
                </a:solidFill>
              </a:defRPr>
            </a:lvl1pPr>
            <a:lvl2pPr marL="457204" indent="0" algn="ctr">
              <a:buNone/>
              <a:defRPr>
                <a:solidFill>
                  <a:schemeClr val="tx1">
                    <a:tint val="75000"/>
                  </a:schemeClr>
                </a:solidFill>
              </a:defRPr>
            </a:lvl2pPr>
            <a:lvl3pPr marL="914408" indent="0" algn="ctr">
              <a:buNone/>
              <a:defRPr>
                <a:solidFill>
                  <a:schemeClr val="tx1">
                    <a:tint val="75000"/>
                  </a:schemeClr>
                </a:solidFill>
              </a:defRPr>
            </a:lvl3pPr>
            <a:lvl4pPr marL="1371612" indent="0" algn="ctr">
              <a:buNone/>
              <a:defRPr>
                <a:solidFill>
                  <a:schemeClr val="tx1">
                    <a:tint val="75000"/>
                  </a:schemeClr>
                </a:solidFill>
              </a:defRPr>
            </a:lvl4pPr>
            <a:lvl5pPr marL="1828817" indent="0" algn="ctr">
              <a:buNone/>
              <a:defRPr>
                <a:solidFill>
                  <a:schemeClr val="tx1">
                    <a:tint val="75000"/>
                  </a:schemeClr>
                </a:solidFill>
              </a:defRPr>
            </a:lvl5pPr>
            <a:lvl6pPr marL="2286020" indent="0" algn="ctr">
              <a:buNone/>
              <a:defRPr>
                <a:solidFill>
                  <a:schemeClr val="tx1">
                    <a:tint val="75000"/>
                  </a:schemeClr>
                </a:solidFill>
              </a:defRPr>
            </a:lvl6pPr>
            <a:lvl7pPr marL="2743226" indent="0" algn="ctr">
              <a:buNone/>
              <a:defRPr>
                <a:solidFill>
                  <a:schemeClr val="tx1">
                    <a:tint val="75000"/>
                  </a:schemeClr>
                </a:solidFill>
              </a:defRPr>
            </a:lvl7pPr>
            <a:lvl8pPr marL="3200430" indent="0" algn="ctr">
              <a:buNone/>
              <a:defRPr>
                <a:solidFill>
                  <a:schemeClr val="tx1">
                    <a:tint val="75000"/>
                  </a:schemeClr>
                </a:solidFill>
              </a:defRPr>
            </a:lvl8pPr>
            <a:lvl9pPr marL="365763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3073466-F7EF-4AD4-BAD1-335BF24BF042}" type="datetimeFigureOut">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E2C13C0-0254-4839-91F2-D819C3033984}" type="slidenum">
              <a:rPr kumimoji="1" lang="ja-JP" altLang="en-US" smtClean="0"/>
              <a:t>‹#›</a:t>
            </a:fld>
            <a:endParaRPr kumimoji="1" lang="ja-JP" altLang="en-US" dirty="0"/>
          </a:p>
        </p:txBody>
      </p:sp>
    </p:spTree>
    <p:extLst>
      <p:ext uri="{BB962C8B-B14F-4D97-AF65-F5344CB8AC3E}">
        <p14:creationId xmlns:p14="http://schemas.microsoft.com/office/powerpoint/2010/main" val="358182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073466-F7EF-4AD4-BAD1-335BF24BF042}" type="datetimeFigureOut">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E2C13C0-0254-4839-91F2-D819C3033984}" type="slidenum">
              <a:rPr kumimoji="1" lang="ja-JP" altLang="en-US" smtClean="0"/>
              <a:t>‹#›</a:t>
            </a:fld>
            <a:endParaRPr kumimoji="1" lang="ja-JP" altLang="en-US" dirty="0"/>
          </a:p>
        </p:txBody>
      </p:sp>
    </p:spTree>
    <p:extLst>
      <p:ext uri="{BB962C8B-B14F-4D97-AF65-F5344CB8AC3E}">
        <p14:creationId xmlns:p14="http://schemas.microsoft.com/office/powerpoint/2010/main" val="246830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0"/>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073466-F7EF-4AD4-BAD1-335BF24BF042}" type="datetimeFigureOut">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E2C13C0-0254-4839-91F2-D819C3033984}" type="slidenum">
              <a:rPr kumimoji="1" lang="ja-JP" altLang="en-US" smtClean="0"/>
              <a:t>‹#›</a:t>
            </a:fld>
            <a:endParaRPr kumimoji="1" lang="ja-JP" altLang="en-US" dirty="0"/>
          </a:p>
        </p:txBody>
      </p:sp>
    </p:spTree>
    <p:extLst>
      <p:ext uri="{BB962C8B-B14F-4D97-AF65-F5344CB8AC3E}">
        <p14:creationId xmlns:p14="http://schemas.microsoft.com/office/powerpoint/2010/main" val="329677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073466-F7EF-4AD4-BAD1-335BF24BF042}" type="datetimeFigureOut">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E2C13C0-0254-4839-91F2-D819C3033984}" type="slidenum">
              <a:rPr kumimoji="1" lang="ja-JP" altLang="en-US" smtClean="0"/>
              <a:t>‹#›</a:t>
            </a:fld>
            <a:endParaRPr kumimoji="1" lang="ja-JP" altLang="en-US" dirty="0"/>
          </a:p>
        </p:txBody>
      </p:sp>
    </p:spTree>
    <p:extLst>
      <p:ext uri="{BB962C8B-B14F-4D97-AF65-F5344CB8AC3E}">
        <p14:creationId xmlns:p14="http://schemas.microsoft.com/office/powerpoint/2010/main" val="57585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2"/>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5"/>
            <a:ext cx="8420100" cy="1500187"/>
          </a:xfrm>
        </p:spPr>
        <p:txBody>
          <a:bodyPr anchor="b"/>
          <a:lstStyle>
            <a:lvl1pPr marL="0" indent="0">
              <a:buNone/>
              <a:defRPr sz="1999">
                <a:solidFill>
                  <a:schemeClr val="tx1">
                    <a:tint val="75000"/>
                  </a:schemeClr>
                </a:solidFill>
              </a:defRPr>
            </a:lvl1pPr>
            <a:lvl2pPr marL="457204" indent="0">
              <a:buNone/>
              <a:defRPr sz="1786">
                <a:solidFill>
                  <a:schemeClr val="tx1">
                    <a:tint val="75000"/>
                  </a:schemeClr>
                </a:solidFill>
              </a:defRPr>
            </a:lvl2pPr>
            <a:lvl3pPr marL="914408" indent="0">
              <a:buNone/>
              <a:defRPr sz="1571">
                <a:solidFill>
                  <a:schemeClr val="tx1">
                    <a:tint val="75000"/>
                  </a:schemeClr>
                </a:solidFill>
              </a:defRPr>
            </a:lvl3pPr>
            <a:lvl4pPr marL="1371612" indent="0">
              <a:buNone/>
              <a:defRPr sz="1428">
                <a:solidFill>
                  <a:schemeClr val="tx1">
                    <a:tint val="75000"/>
                  </a:schemeClr>
                </a:solidFill>
              </a:defRPr>
            </a:lvl4pPr>
            <a:lvl5pPr marL="1828817" indent="0">
              <a:buNone/>
              <a:defRPr sz="1428">
                <a:solidFill>
                  <a:schemeClr val="tx1">
                    <a:tint val="75000"/>
                  </a:schemeClr>
                </a:solidFill>
              </a:defRPr>
            </a:lvl5pPr>
            <a:lvl6pPr marL="2286020" indent="0">
              <a:buNone/>
              <a:defRPr sz="1428">
                <a:solidFill>
                  <a:schemeClr val="tx1">
                    <a:tint val="75000"/>
                  </a:schemeClr>
                </a:solidFill>
              </a:defRPr>
            </a:lvl6pPr>
            <a:lvl7pPr marL="2743226" indent="0">
              <a:buNone/>
              <a:defRPr sz="1428">
                <a:solidFill>
                  <a:schemeClr val="tx1">
                    <a:tint val="75000"/>
                  </a:schemeClr>
                </a:solidFill>
              </a:defRPr>
            </a:lvl7pPr>
            <a:lvl8pPr marL="3200430" indent="0">
              <a:buNone/>
              <a:defRPr sz="1428">
                <a:solidFill>
                  <a:schemeClr val="tx1">
                    <a:tint val="75000"/>
                  </a:schemeClr>
                </a:solidFill>
              </a:defRPr>
            </a:lvl8pPr>
            <a:lvl9pPr marL="3657634" indent="0">
              <a:buNone/>
              <a:defRPr sz="1428">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3073466-F7EF-4AD4-BAD1-335BF24BF042}" type="datetimeFigureOut">
              <a:rPr kumimoji="1" lang="ja-JP" altLang="en-US" smtClean="0"/>
              <a:t>2026/3/30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E2C13C0-0254-4839-91F2-D819C3033984}" type="slidenum">
              <a:rPr kumimoji="1" lang="ja-JP" altLang="en-US" smtClean="0"/>
              <a:t>‹#›</a:t>
            </a:fld>
            <a:endParaRPr kumimoji="1" lang="ja-JP" altLang="en-US" dirty="0"/>
          </a:p>
        </p:txBody>
      </p:sp>
    </p:spTree>
    <p:extLst>
      <p:ext uri="{BB962C8B-B14F-4D97-AF65-F5344CB8AC3E}">
        <p14:creationId xmlns:p14="http://schemas.microsoft.com/office/powerpoint/2010/main" val="97353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2" y="1600201"/>
            <a:ext cx="4375150" cy="4525963"/>
          </a:xfrm>
        </p:spPr>
        <p:txBody>
          <a:bodyPr/>
          <a:lstStyle>
            <a:lvl1pPr>
              <a:defRPr sz="2786"/>
            </a:lvl1pPr>
            <a:lvl2pPr>
              <a:defRPr sz="2429"/>
            </a:lvl2pPr>
            <a:lvl3pPr>
              <a:defRPr sz="1999"/>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2" y="1600201"/>
            <a:ext cx="4375150" cy="4525963"/>
          </a:xfrm>
        </p:spPr>
        <p:txBody>
          <a:bodyPr/>
          <a:lstStyle>
            <a:lvl1pPr>
              <a:defRPr sz="2786"/>
            </a:lvl1pPr>
            <a:lvl2pPr>
              <a:defRPr sz="2429"/>
            </a:lvl2pPr>
            <a:lvl3pPr>
              <a:defRPr sz="1999"/>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3073466-F7EF-4AD4-BAD1-335BF24BF042}" type="datetimeFigureOut">
              <a:rPr kumimoji="1" lang="ja-JP" altLang="en-US" smtClean="0"/>
              <a:t>2026/3/30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E2C13C0-0254-4839-91F2-D819C3033984}" type="slidenum">
              <a:rPr kumimoji="1" lang="ja-JP" altLang="en-US" smtClean="0"/>
              <a:t>‹#›</a:t>
            </a:fld>
            <a:endParaRPr kumimoji="1" lang="ja-JP" altLang="en-US" dirty="0"/>
          </a:p>
        </p:txBody>
      </p:sp>
    </p:spTree>
    <p:extLst>
      <p:ext uri="{BB962C8B-B14F-4D97-AF65-F5344CB8AC3E}">
        <p14:creationId xmlns:p14="http://schemas.microsoft.com/office/powerpoint/2010/main" val="377004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2" y="1535114"/>
            <a:ext cx="4376870" cy="639762"/>
          </a:xfrm>
        </p:spPr>
        <p:txBody>
          <a:bodyPr anchor="b"/>
          <a:lstStyle>
            <a:lvl1pPr marL="0" indent="0">
              <a:buNone/>
              <a:defRPr sz="2429" b="1"/>
            </a:lvl1pPr>
            <a:lvl2pPr marL="457204" indent="0">
              <a:buNone/>
              <a:defRPr sz="1999" b="1"/>
            </a:lvl2pPr>
            <a:lvl3pPr marL="914408" indent="0">
              <a:buNone/>
              <a:defRPr sz="1786" b="1"/>
            </a:lvl3pPr>
            <a:lvl4pPr marL="1371612" indent="0">
              <a:buNone/>
              <a:defRPr sz="1571" b="1"/>
            </a:lvl4pPr>
            <a:lvl5pPr marL="1828817" indent="0">
              <a:buNone/>
              <a:defRPr sz="1571" b="1"/>
            </a:lvl5pPr>
            <a:lvl6pPr marL="2286020" indent="0">
              <a:buNone/>
              <a:defRPr sz="1571" b="1"/>
            </a:lvl6pPr>
            <a:lvl7pPr marL="2743226" indent="0">
              <a:buNone/>
              <a:defRPr sz="1571" b="1"/>
            </a:lvl7pPr>
            <a:lvl8pPr marL="3200430" indent="0">
              <a:buNone/>
              <a:defRPr sz="1571" b="1"/>
            </a:lvl8pPr>
            <a:lvl9pPr marL="3657634" indent="0">
              <a:buNone/>
              <a:defRPr sz="157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2" y="2174876"/>
            <a:ext cx="4376870" cy="3951288"/>
          </a:xfrm>
        </p:spPr>
        <p:txBody>
          <a:bodyPr/>
          <a:lstStyle>
            <a:lvl1pPr>
              <a:defRPr sz="2429"/>
            </a:lvl1pPr>
            <a:lvl2pPr>
              <a:defRPr sz="1999"/>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3" y="1535114"/>
            <a:ext cx="4378589" cy="639762"/>
          </a:xfrm>
        </p:spPr>
        <p:txBody>
          <a:bodyPr anchor="b"/>
          <a:lstStyle>
            <a:lvl1pPr marL="0" indent="0">
              <a:buNone/>
              <a:defRPr sz="2429" b="1"/>
            </a:lvl1pPr>
            <a:lvl2pPr marL="457204" indent="0">
              <a:buNone/>
              <a:defRPr sz="1999" b="1"/>
            </a:lvl2pPr>
            <a:lvl3pPr marL="914408" indent="0">
              <a:buNone/>
              <a:defRPr sz="1786" b="1"/>
            </a:lvl3pPr>
            <a:lvl4pPr marL="1371612" indent="0">
              <a:buNone/>
              <a:defRPr sz="1571" b="1"/>
            </a:lvl4pPr>
            <a:lvl5pPr marL="1828817" indent="0">
              <a:buNone/>
              <a:defRPr sz="1571" b="1"/>
            </a:lvl5pPr>
            <a:lvl6pPr marL="2286020" indent="0">
              <a:buNone/>
              <a:defRPr sz="1571" b="1"/>
            </a:lvl6pPr>
            <a:lvl7pPr marL="2743226" indent="0">
              <a:buNone/>
              <a:defRPr sz="1571" b="1"/>
            </a:lvl7pPr>
            <a:lvl8pPr marL="3200430" indent="0">
              <a:buNone/>
              <a:defRPr sz="1571" b="1"/>
            </a:lvl8pPr>
            <a:lvl9pPr marL="3657634" indent="0">
              <a:buNone/>
              <a:defRPr sz="157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3" y="2174876"/>
            <a:ext cx="4378589" cy="3951288"/>
          </a:xfrm>
        </p:spPr>
        <p:txBody>
          <a:bodyPr/>
          <a:lstStyle>
            <a:lvl1pPr>
              <a:defRPr sz="2429"/>
            </a:lvl1pPr>
            <a:lvl2pPr>
              <a:defRPr sz="1999"/>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3073466-F7EF-4AD4-BAD1-335BF24BF042}" type="datetimeFigureOut">
              <a:rPr kumimoji="1" lang="ja-JP" altLang="en-US" smtClean="0"/>
              <a:t>2026/3/30</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E2C13C0-0254-4839-91F2-D819C3033984}" type="slidenum">
              <a:rPr kumimoji="1" lang="ja-JP" altLang="en-US" smtClean="0"/>
              <a:t>‹#›</a:t>
            </a:fld>
            <a:endParaRPr kumimoji="1" lang="ja-JP" altLang="en-US" dirty="0"/>
          </a:p>
        </p:txBody>
      </p:sp>
    </p:spTree>
    <p:extLst>
      <p:ext uri="{BB962C8B-B14F-4D97-AF65-F5344CB8AC3E}">
        <p14:creationId xmlns:p14="http://schemas.microsoft.com/office/powerpoint/2010/main" val="41490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3073466-F7EF-4AD4-BAD1-335BF24BF042}" type="datetimeFigureOut">
              <a:rPr kumimoji="1" lang="ja-JP" altLang="en-US" smtClean="0"/>
              <a:t>2026/3/30</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E2C13C0-0254-4839-91F2-D819C3033984}" type="slidenum">
              <a:rPr kumimoji="1" lang="ja-JP" altLang="en-US" smtClean="0"/>
              <a:t>‹#›</a:t>
            </a:fld>
            <a:endParaRPr kumimoji="1" lang="ja-JP" altLang="en-US" dirty="0"/>
          </a:p>
        </p:txBody>
      </p:sp>
    </p:spTree>
    <p:extLst>
      <p:ext uri="{BB962C8B-B14F-4D97-AF65-F5344CB8AC3E}">
        <p14:creationId xmlns:p14="http://schemas.microsoft.com/office/powerpoint/2010/main" val="291494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3073466-F7EF-4AD4-BAD1-335BF24BF042}" type="datetimeFigureOut">
              <a:rPr kumimoji="1" lang="ja-JP" altLang="en-US" smtClean="0"/>
              <a:t>2026/3/30</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E2C13C0-0254-4839-91F2-D819C3033984}" type="slidenum">
              <a:rPr kumimoji="1" lang="ja-JP" altLang="en-US" smtClean="0"/>
              <a:t>‹#›</a:t>
            </a:fld>
            <a:endParaRPr kumimoji="1" lang="ja-JP" altLang="en-US" dirty="0"/>
          </a:p>
        </p:txBody>
      </p:sp>
    </p:spTree>
    <p:extLst>
      <p:ext uri="{BB962C8B-B14F-4D97-AF65-F5344CB8AC3E}">
        <p14:creationId xmlns:p14="http://schemas.microsoft.com/office/powerpoint/2010/main" val="325837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1"/>
            <a:ext cx="3259006" cy="1162050"/>
          </a:xfrm>
        </p:spPr>
        <p:txBody>
          <a:bodyPr anchor="b"/>
          <a:lstStyle>
            <a:lvl1pPr algn="l">
              <a:defRPr sz="1999"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2"/>
            <a:ext cx="5537728" cy="5853114"/>
          </a:xfrm>
        </p:spPr>
        <p:txBody>
          <a:bodyPr/>
          <a:lstStyle>
            <a:lvl1pPr>
              <a:defRPr sz="3214"/>
            </a:lvl1pPr>
            <a:lvl2pPr>
              <a:defRPr sz="2786"/>
            </a:lvl2pPr>
            <a:lvl3pPr>
              <a:defRPr sz="2429"/>
            </a:lvl3pPr>
            <a:lvl4pPr>
              <a:defRPr sz="1999"/>
            </a:lvl4pPr>
            <a:lvl5pPr>
              <a:defRPr sz="1999"/>
            </a:lvl5pPr>
            <a:lvl6pPr>
              <a:defRPr sz="1999"/>
            </a:lvl6pPr>
            <a:lvl7pPr>
              <a:defRPr sz="1999"/>
            </a:lvl7pPr>
            <a:lvl8pPr>
              <a:defRPr sz="1999"/>
            </a:lvl8pPr>
            <a:lvl9pPr>
              <a:defRPr sz="19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4"/>
          </a:xfrm>
        </p:spPr>
        <p:txBody>
          <a:bodyPr/>
          <a:lstStyle>
            <a:lvl1pPr marL="0" indent="0">
              <a:buNone/>
              <a:defRPr sz="1428"/>
            </a:lvl1pPr>
            <a:lvl2pPr marL="457204" indent="0">
              <a:buNone/>
              <a:defRPr sz="1214"/>
            </a:lvl2pPr>
            <a:lvl3pPr marL="914408" indent="0">
              <a:buNone/>
              <a:defRPr sz="1001"/>
            </a:lvl3pPr>
            <a:lvl4pPr marL="1371612" indent="0">
              <a:buNone/>
              <a:defRPr sz="929"/>
            </a:lvl4pPr>
            <a:lvl5pPr marL="1828817" indent="0">
              <a:buNone/>
              <a:defRPr sz="929"/>
            </a:lvl5pPr>
            <a:lvl6pPr marL="2286020" indent="0">
              <a:buNone/>
              <a:defRPr sz="929"/>
            </a:lvl6pPr>
            <a:lvl7pPr marL="2743226" indent="0">
              <a:buNone/>
              <a:defRPr sz="929"/>
            </a:lvl7pPr>
            <a:lvl8pPr marL="3200430" indent="0">
              <a:buNone/>
              <a:defRPr sz="929"/>
            </a:lvl8pPr>
            <a:lvl9pPr marL="3657634"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073466-F7EF-4AD4-BAD1-335BF24BF042}" type="datetimeFigureOut">
              <a:rPr kumimoji="1" lang="ja-JP" altLang="en-US" smtClean="0"/>
              <a:t>2026/3/30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E2C13C0-0254-4839-91F2-D819C3033984}" type="slidenum">
              <a:rPr kumimoji="1" lang="ja-JP" altLang="en-US" smtClean="0"/>
              <a:t>‹#›</a:t>
            </a:fld>
            <a:endParaRPr kumimoji="1" lang="ja-JP" altLang="en-US" dirty="0"/>
          </a:p>
        </p:txBody>
      </p:sp>
    </p:spTree>
    <p:extLst>
      <p:ext uri="{BB962C8B-B14F-4D97-AF65-F5344CB8AC3E}">
        <p14:creationId xmlns:p14="http://schemas.microsoft.com/office/powerpoint/2010/main" val="357175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2"/>
            <a:ext cx="5943600" cy="566738"/>
          </a:xfrm>
        </p:spPr>
        <p:txBody>
          <a:bodyPr anchor="b"/>
          <a:lstStyle>
            <a:lvl1pPr algn="l">
              <a:defRPr sz="1999"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6"/>
            <a:ext cx="5943600" cy="4114800"/>
          </a:xfrm>
        </p:spPr>
        <p:txBody>
          <a:bodyPr/>
          <a:lstStyle>
            <a:lvl1pPr marL="0" indent="0">
              <a:buNone/>
              <a:defRPr sz="3214"/>
            </a:lvl1pPr>
            <a:lvl2pPr marL="457204" indent="0">
              <a:buNone/>
              <a:defRPr sz="2786"/>
            </a:lvl2pPr>
            <a:lvl3pPr marL="914408" indent="0">
              <a:buNone/>
              <a:defRPr sz="2429"/>
            </a:lvl3pPr>
            <a:lvl4pPr marL="1371612" indent="0">
              <a:buNone/>
              <a:defRPr sz="1999"/>
            </a:lvl4pPr>
            <a:lvl5pPr marL="1828817" indent="0">
              <a:buNone/>
              <a:defRPr sz="1999"/>
            </a:lvl5pPr>
            <a:lvl6pPr marL="2286020" indent="0">
              <a:buNone/>
              <a:defRPr sz="1999"/>
            </a:lvl6pPr>
            <a:lvl7pPr marL="2743226" indent="0">
              <a:buNone/>
              <a:defRPr sz="1999"/>
            </a:lvl7pPr>
            <a:lvl8pPr marL="3200430" indent="0">
              <a:buNone/>
              <a:defRPr sz="1999"/>
            </a:lvl8pPr>
            <a:lvl9pPr marL="3657634" indent="0">
              <a:buNone/>
              <a:defRPr sz="1999"/>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28"/>
            </a:lvl1pPr>
            <a:lvl2pPr marL="457204" indent="0">
              <a:buNone/>
              <a:defRPr sz="1214"/>
            </a:lvl2pPr>
            <a:lvl3pPr marL="914408" indent="0">
              <a:buNone/>
              <a:defRPr sz="1001"/>
            </a:lvl3pPr>
            <a:lvl4pPr marL="1371612" indent="0">
              <a:buNone/>
              <a:defRPr sz="929"/>
            </a:lvl4pPr>
            <a:lvl5pPr marL="1828817" indent="0">
              <a:buNone/>
              <a:defRPr sz="929"/>
            </a:lvl5pPr>
            <a:lvl6pPr marL="2286020" indent="0">
              <a:buNone/>
              <a:defRPr sz="929"/>
            </a:lvl6pPr>
            <a:lvl7pPr marL="2743226" indent="0">
              <a:buNone/>
              <a:defRPr sz="929"/>
            </a:lvl7pPr>
            <a:lvl8pPr marL="3200430" indent="0">
              <a:buNone/>
              <a:defRPr sz="929"/>
            </a:lvl8pPr>
            <a:lvl9pPr marL="3657634"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073466-F7EF-4AD4-BAD1-335BF24BF042}" type="datetimeFigureOut">
              <a:rPr kumimoji="1" lang="ja-JP" altLang="en-US" smtClean="0"/>
              <a:t>2026/3/30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E2C13C0-0254-4839-91F2-D819C3033984}" type="slidenum">
              <a:rPr kumimoji="1" lang="ja-JP" altLang="en-US" smtClean="0"/>
              <a:t>‹#›</a:t>
            </a:fld>
            <a:endParaRPr kumimoji="1" lang="ja-JP" altLang="en-US" dirty="0"/>
          </a:p>
        </p:txBody>
      </p:sp>
    </p:spTree>
    <p:extLst>
      <p:ext uri="{BB962C8B-B14F-4D97-AF65-F5344CB8AC3E}">
        <p14:creationId xmlns:p14="http://schemas.microsoft.com/office/powerpoint/2010/main" val="354439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9"/>
            <a:ext cx="8915400" cy="11430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2" y="1600201"/>
            <a:ext cx="8915400" cy="4525963"/>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128016" tIns="64008" rIns="128016" bIns="64008" rtlCol="0" anchor="ctr"/>
          <a:lstStyle>
            <a:lvl1pPr algn="l">
              <a:defRPr sz="1214">
                <a:solidFill>
                  <a:schemeClr val="tx1">
                    <a:tint val="75000"/>
                  </a:schemeClr>
                </a:solidFill>
              </a:defRPr>
            </a:lvl1pPr>
          </a:lstStyle>
          <a:p>
            <a:fld id="{03073466-F7EF-4AD4-BAD1-335BF24BF042}" type="datetimeFigureOut">
              <a:rPr kumimoji="1" lang="ja-JP" altLang="en-US" smtClean="0"/>
              <a:t>2026/3/30</a:t>
            </a:fld>
            <a:endParaRPr kumimoji="1" lang="ja-JP" altLang="en-US" dirty="0"/>
          </a:p>
        </p:txBody>
      </p:sp>
      <p:sp>
        <p:nvSpPr>
          <p:cNvPr id="5" name="フッター プレースホルダー 4"/>
          <p:cNvSpPr>
            <a:spLocks noGrp="1"/>
          </p:cNvSpPr>
          <p:nvPr>
            <p:ph type="ftr" sz="quarter" idx="3"/>
          </p:nvPr>
        </p:nvSpPr>
        <p:spPr>
          <a:xfrm>
            <a:off x="3384552" y="6356351"/>
            <a:ext cx="3136900" cy="365125"/>
          </a:xfrm>
          <a:prstGeom prst="rect">
            <a:avLst/>
          </a:prstGeom>
        </p:spPr>
        <p:txBody>
          <a:bodyPr vert="horz" lIns="128016" tIns="64008" rIns="128016" bIns="64008" rtlCol="0" anchor="ctr"/>
          <a:lstStyle>
            <a:lvl1pPr algn="ctr">
              <a:defRPr sz="1214">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128016" tIns="64008" rIns="128016" bIns="64008" rtlCol="0" anchor="ctr"/>
          <a:lstStyle>
            <a:lvl1pPr algn="r">
              <a:defRPr sz="1214">
                <a:solidFill>
                  <a:schemeClr val="tx1">
                    <a:tint val="75000"/>
                  </a:schemeClr>
                </a:solidFill>
              </a:defRPr>
            </a:lvl1pPr>
          </a:lstStyle>
          <a:p>
            <a:fld id="{9E2C13C0-0254-4839-91F2-D819C3033984}" type="slidenum">
              <a:rPr kumimoji="1" lang="ja-JP" altLang="en-US" smtClean="0"/>
              <a:t>‹#›</a:t>
            </a:fld>
            <a:endParaRPr kumimoji="1" lang="ja-JP" altLang="en-US" dirty="0"/>
          </a:p>
        </p:txBody>
      </p:sp>
    </p:spTree>
    <p:extLst>
      <p:ext uri="{BB962C8B-B14F-4D97-AF65-F5344CB8AC3E}">
        <p14:creationId xmlns:p14="http://schemas.microsoft.com/office/powerpoint/2010/main" val="2213288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8" rtl="0" eaLnBrk="1" latinLnBrk="0" hangingPunct="1">
        <a:spcBef>
          <a:spcPct val="0"/>
        </a:spcBef>
        <a:buNone/>
        <a:defRPr kumimoji="1" sz="4428" kern="1200">
          <a:solidFill>
            <a:schemeClr val="tx1"/>
          </a:solidFill>
          <a:latin typeface="+mj-lt"/>
          <a:ea typeface="+mj-ea"/>
          <a:cs typeface="+mj-cs"/>
        </a:defRPr>
      </a:lvl1pPr>
    </p:titleStyle>
    <p:bodyStyle>
      <a:lvl1pPr marL="342903" indent="-342903" algn="l" defTabSz="91440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57" indent="-285753" algn="l" defTabSz="91440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11" indent="-228602" algn="l" defTabSz="91440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14" indent="-228602" algn="l" defTabSz="914408"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4pPr>
      <a:lvl5pPr marL="2057419" indent="-228602" algn="l" defTabSz="914408"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5pPr>
      <a:lvl6pPr marL="2514623" indent="-228602" algn="l" defTabSz="914408"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1827" indent="-228602" algn="l" defTabSz="914408"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9031" indent="-228602" algn="l" defTabSz="914408"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6236" indent="-228602" algn="l" defTabSz="914408"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408" rtl="0" eaLnBrk="1" latinLnBrk="0" hangingPunct="1">
        <a:defRPr kumimoji="1" sz="1786" kern="1200">
          <a:solidFill>
            <a:schemeClr val="tx1"/>
          </a:solidFill>
          <a:latin typeface="+mn-lt"/>
          <a:ea typeface="+mn-ea"/>
          <a:cs typeface="+mn-cs"/>
        </a:defRPr>
      </a:lvl1pPr>
      <a:lvl2pPr marL="457204" algn="l" defTabSz="914408" rtl="0" eaLnBrk="1" latinLnBrk="0" hangingPunct="1">
        <a:defRPr kumimoji="1" sz="1786" kern="1200">
          <a:solidFill>
            <a:schemeClr val="tx1"/>
          </a:solidFill>
          <a:latin typeface="+mn-lt"/>
          <a:ea typeface="+mn-ea"/>
          <a:cs typeface="+mn-cs"/>
        </a:defRPr>
      </a:lvl2pPr>
      <a:lvl3pPr marL="914408" algn="l" defTabSz="914408" rtl="0" eaLnBrk="1" latinLnBrk="0" hangingPunct="1">
        <a:defRPr kumimoji="1" sz="1786" kern="1200">
          <a:solidFill>
            <a:schemeClr val="tx1"/>
          </a:solidFill>
          <a:latin typeface="+mn-lt"/>
          <a:ea typeface="+mn-ea"/>
          <a:cs typeface="+mn-cs"/>
        </a:defRPr>
      </a:lvl3pPr>
      <a:lvl4pPr marL="1371612" algn="l" defTabSz="914408" rtl="0" eaLnBrk="1" latinLnBrk="0" hangingPunct="1">
        <a:defRPr kumimoji="1" sz="1786" kern="1200">
          <a:solidFill>
            <a:schemeClr val="tx1"/>
          </a:solidFill>
          <a:latin typeface="+mn-lt"/>
          <a:ea typeface="+mn-ea"/>
          <a:cs typeface="+mn-cs"/>
        </a:defRPr>
      </a:lvl4pPr>
      <a:lvl5pPr marL="1828817" algn="l" defTabSz="914408" rtl="0" eaLnBrk="1" latinLnBrk="0" hangingPunct="1">
        <a:defRPr kumimoji="1" sz="1786" kern="1200">
          <a:solidFill>
            <a:schemeClr val="tx1"/>
          </a:solidFill>
          <a:latin typeface="+mn-lt"/>
          <a:ea typeface="+mn-ea"/>
          <a:cs typeface="+mn-cs"/>
        </a:defRPr>
      </a:lvl5pPr>
      <a:lvl6pPr marL="2286020" algn="l" defTabSz="914408" rtl="0" eaLnBrk="1" latinLnBrk="0" hangingPunct="1">
        <a:defRPr kumimoji="1" sz="1786" kern="1200">
          <a:solidFill>
            <a:schemeClr val="tx1"/>
          </a:solidFill>
          <a:latin typeface="+mn-lt"/>
          <a:ea typeface="+mn-ea"/>
          <a:cs typeface="+mn-cs"/>
        </a:defRPr>
      </a:lvl6pPr>
      <a:lvl7pPr marL="2743226" algn="l" defTabSz="914408" rtl="0" eaLnBrk="1" latinLnBrk="0" hangingPunct="1">
        <a:defRPr kumimoji="1" sz="1786" kern="1200">
          <a:solidFill>
            <a:schemeClr val="tx1"/>
          </a:solidFill>
          <a:latin typeface="+mn-lt"/>
          <a:ea typeface="+mn-ea"/>
          <a:cs typeface="+mn-cs"/>
        </a:defRPr>
      </a:lvl7pPr>
      <a:lvl8pPr marL="3200430" algn="l" defTabSz="914408" rtl="0" eaLnBrk="1" latinLnBrk="0" hangingPunct="1">
        <a:defRPr kumimoji="1" sz="1786" kern="1200">
          <a:solidFill>
            <a:schemeClr val="tx1"/>
          </a:solidFill>
          <a:latin typeface="+mn-lt"/>
          <a:ea typeface="+mn-ea"/>
          <a:cs typeface="+mn-cs"/>
        </a:defRPr>
      </a:lvl8pPr>
      <a:lvl9pPr marL="3657634" algn="l" defTabSz="914408" rtl="0" eaLnBrk="1" latinLnBrk="0" hangingPunct="1">
        <a:defRPr kumimoji="1"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 name="表 78">
            <a:extLst>
              <a:ext uri="{FF2B5EF4-FFF2-40B4-BE49-F238E27FC236}">
                <a16:creationId xmlns:a16="http://schemas.microsoft.com/office/drawing/2014/main" id="{8BBBA94A-CFF8-4F6B-A254-46B3FC10BB1C}"/>
              </a:ext>
            </a:extLst>
          </p:cNvPr>
          <p:cNvGraphicFramePr>
            <a:graphicFrameLocks noGrp="1"/>
          </p:cNvGraphicFramePr>
          <p:nvPr/>
        </p:nvGraphicFramePr>
        <p:xfrm>
          <a:off x="76376" y="1604130"/>
          <a:ext cx="9805434" cy="5296872"/>
        </p:xfrm>
        <a:graphic>
          <a:graphicData uri="http://schemas.openxmlformats.org/drawingml/2006/table">
            <a:tbl>
              <a:tblPr>
                <a:tableStyleId>{073A0DAA-6AF3-43AB-8588-CEC1D06C72B9}</a:tableStyleId>
              </a:tblPr>
              <a:tblGrid>
                <a:gridCol w="115746">
                  <a:extLst>
                    <a:ext uri="{9D8B030D-6E8A-4147-A177-3AD203B41FA5}">
                      <a16:colId xmlns:a16="http://schemas.microsoft.com/office/drawing/2014/main" val="2375738016"/>
                    </a:ext>
                  </a:extLst>
                </a:gridCol>
                <a:gridCol w="9689688">
                  <a:extLst>
                    <a:ext uri="{9D8B030D-6E8A-4147-A177-3AD203B41FA5}">
                      <a16:colId xmlns:a16="http://schemas.microsoft.com/office/drawing/2014/main" val="4208928748"/>
                    </a:ext>
                  </a:extLst>
                </a:gridCol>
              </a:tblGrid>
              <a:tr h="214612">
                <a:tc>
                  <a:txBody>
                    <a:bodyPr/>
                    <a:lstStyle/>
                    <a:p>
                      <a:endParaRPr kumimoji="1" lang="ja-JP" altLang="en-US" sz="100" dirty="0">
                        <a:latin typeface="BIZ UDPゴシック" panose="020B0400000000000000" pitchFamily="50" charset="-128"/>
                        <a:ea typeface="BIZ UDPゴシック" panose="020B0400000000000000" pitchFamily="50" charset="-128"/>
                      </a:endParaRPr>
                    </a:p>
                  </a:txBody>
                  <a:tcPr marL="0" marR="0" marT="0" marB="0">
                    <a:lnR w="12700" cap="flat" cmpd="sng" algn="ctr">
                      <a:solidFill>
                        <a:schemeClr val="tx2">
                          <a:lumMod val="60000"/>
                          <a:lumOff val="4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solidFill>
                      <a:srgbClr val="002060"/>
                    </a:solidFill>
                  </a:tcPr>
                </a:tc>
                <a:tc>
                  <a:txBody>
                    <a:bodyPr/>
                    <a:lstStyle/>
                    <a:p>
                      <a:pPr marL="0" indent="0">
                        <a:buFont typeface="Meiryo UI" panose="020B0604030504040204" pitchFamily="50" charset="-128"/>
                        <a:buNone/>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（１）ギャンブル等依存をめぐる状況</a:t>
                      </a:r>
                      <a:endParaRPr kumimoji="1" lang="en-US" altLang="ja-JP" sz="1000" b="1" spc="-40" baseline="0" dirty="0">
                        <a:solidFill>
                          <a:schemeClr val="bg1"/>
                        </a:solidFill>
                        <a:latin typeface="BIZ UDPゴシック" panose="020B0400000000000000" pitchFamily="50" charset="-128"/>
                        <a:ea typeface="BIZ UDPゴシック" panose="020B0400000000000000" pitchFamily="50" charset="-128"/>
                      </a:endParaRPr>
                    </a:p>
                  </a:txBody>
                  <a:tcPr marL="65314" marR="65314" marT="32657" marB="32657">
                    <a:lnL w="12700" cap="flat" cmpd="sng" algn="ctr">
                      <a:solidFill>
                        <a:schemeClr val="tx2">
                          <a:lumMod val="60000"/>
                          <a:lumOff val="4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solidFill>
                      <a:schemeClr val="tx2">
                        <a:lumMod val="60000"/>
                        <a:lumOff val="40000"/>
                      </a:schemeClr>
                    </a:solidFill>
                  </a:tcPr>
                </a:tc>
                <a:extLst>
                  <a:ext uri="{0D108BD9-81ED-4DB2-BD59-A6C34878D82A}">
                    <a16:rowId xmlns:a16="http://schemas.microsoft.com/office/drawing/2014/main" val="1258852688"/>
                  </a:ext>
                </a:extLst>
              </a:tr>
              <a:tr h="4851284">
                <a:tc>
                  <a:txBody>
                    <a:bodyPr/>
                    <a:lstStyle/>
                    <a:p>
                      <a:endParaRPr kumimoji="1" lang="ja-JP" altLang="en-US" sz="100" dirty="0">
                        <a:latin typeface="Meiryo UI" panose="020B0604030504040204" pitchFamily="50" charset="-128"/>
                        <a:ea typeface="Meiryo UI" panose="020B0604030504040204" pitchFamily="50" charset="-128"/>
                      </a:endParaRPr>
                    </a:p>
                  </a:txBody>
                  <a:tcPr marL="0" marR="0" marT="0" marB="0">
                    <a:lnR w="12700" cmpd="sng">
                      <a:noFill/>
                    </a:lnR>
                    <a:lnT w="9525"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7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r>
                        <a:rPr kumimoji="1" lang="ja-JP" altLang="en-US" sz="700" kern="1200" dirty="0">
                          <a:solidFill>
                            <a:schemeClr val="dk1"/>
                          </a:solidFill>
                          <a:latin typeface="Meiryo UI" panose="020B0604030504040204" pitchFamily="50" charset="-128"/>
                          <a:ea typeface="Meiryo UI" panose="020B0604030504040204" pitchFamily="50" charset="-128"/>
                          <a:cs typeface="+mn-cs"/>
                        </a:rPr>
                        <a:t>　　</a:t>
                      </a: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r>
                        <a:rPr kumimoji="1" lang="ja-JP" altLang="en-US" sz="700" u="sng" kern="1200" dirty="0">
                          <a:solidFill>
                            <a:schemeClr val="dk1"/>
                          </a:solidFill>
                          <a:latin typeface="Meiryo UI" panose="020B0604030504040204" pitchFamily="50" charset="-128"/>
                          <a:ea typeface="Meiryo UI" panose="020B0604030504040204" pitchFamily="50" charset="-128"/>
                          <a:cs typeface="+mn-cs"/>
                        </a:rPr>
                        <a:t>　　</a:t>
                      </a:r>
                      <a:endParaRPr kumimoji="1" lang="en-US" altLang="ja-JP" sz="700" u="sng"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r>
                        <a:rPr kumimoji="1" lang="en-US" altLang="ja-JP" sz="700" kern="1200" dirty="0">
                          <a:solidFill>
                            <a:schemeClr val="dk1"/>
                          </a:solidFill>
                          <a:latin typeface="Meiryo UI" panose="020B0604030504040204" pitchFamily="50" charset="-128"/>
                          <a:ea typeface="Meiryo UI" panose="020B0604030504040204" pitchFamily="50" charset="-128"/>
                          <a:cs typeface="+mn-cs"/>
                        </a:rPr>
                        <a:t>  </a:t>
                      </a:r>
                    </a:p>
                  </a:txBody>
                  <a:tcPr marL="0" marR="0" marT="0" marB="0">
                    <a:lnL w="12700" cmpd="sng">
                      <a:noFill/>
                    </a:lnL>
                    <a:lnR w="28575"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2305717086"/>
                  </a:ext>
                </a:extLst>
              </a:tr>
              <a:tr h="227874">
                <a:tc>
                  <a:txBody>
                    <a:bodyPr/>
                    <a:lstStyle/>
                    <a:p>
                      <a:endParaRPr kumimoji="1" lang="ja-JP" altLang="en-US" sz="100" dirty="0">
                        <a:latin typeface="Meiryo UI" panose="020B0604030504040204" pitchFamily="50" charset="-128"/>
                        <a:ea typeface="Meiryo UI" panose="020B0604030504040204" pitchFamily="50" charset="-128"/>
                      </a:endParaRPr>
                    </a:p>
                  </a:txBody>
                  <a:tcPr marL="0" marR="0" marT="0" marB="0">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solidFill>
                      <a:srgbClr val="002060"/>
                    </a:solidFill>
                  </a:tcPr>
                </a:tc>
                <a:tc>
                  <a:txBody>
                    <a:bodyPr/>
                    <a:lstStyle/>
                    <a:p>
                      <a:pPr marL="0" indent="0">
                        <a:buFont typeface="Wingdings" panose="05000000000000000000" pitchFamily="2" charset="2"/>
                        <a:buChar char="l"/>
                      </a:pPr>
                      <a:endParaRPr kumimoji="1" lang="en-US" altLang="ja-JP" sz="600" b="1" dirty="0">
                        <a:solidFill>
                          <a:schemeClr val="bg1"/>
                        </a:solidFill>
                        <a:latin typeface="Meiryo UI" panose="020B0604030504040204" pitchFamily="50" charset="-128"/>
                        <a:ea typeface="Meiryo UI" panose="020B0604030504040204" pitchFamily="50" charset="-128"/>
                      </a:endParaRPr>
                    </a:p>
                  </a:txBody>
                  <a:tcPr marL="65314" marR="65314" marT="32657" marB="32657">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bg1"/>
                    </a:solidFill>
                  </a:tcPr>
                </a:tc>
                <a:extLst>
                  <a:ext uri="{0D108BD9-81ED-4DB2-BD59-A6C34878D82A}">
                    <a16:rowId xmlns:a16="http://schemas.microsoft.com/office/drawing/2014/main" val="98828972"/>
                  </a:ext>
                </a:extLst>
              </a:tr>
            </a:tbl>
          </a:graphicData>
        </a:graphic>
      </p:graphicFrame>
      <p:graphicFrame>
        <p:nvGraphicFramePr>
          <p:cNvPr id="80" name="表 79">
            <a:extLst>
              <a:ext uri="{FF2B5EF4-FFF2-40B4-BE49-F238E27FC236}">
                <a16:creationId xmlns:a16="http://schemas.microsoft.com/office/drawing/2014/main" id="{E8D5E744-60C1-4477-B382-AB5E646C00A6}"/>
              </a:ext>
            </a:extLst>
          </p:cNvPr>
          <p:cNvGraphicFramePr>
            <a:graphicFrameLocks noGrp="1"/>
          </p:cNvGraphicFramePr>
          <p:nvPr/>
        </p:nvGraphicFramePr>
        <p:xfrm>
          <a:off x="5279016" y="2708237"/>
          <a:ext cx="4550609" cy="4103061"/>
        </p:xfrm>
        <a:graphic>
          <a:graphicData uri="http://schemas.openxmlformats.org/drawingml/2006/table">
            <a:tbl>
              <a:tblPr>
                <a:tableStyleId>{073A0DAA-6AF3-43AB-8588-CEC1D06C72B9}</a:tableStyleId>
              </a:tblPr>
              <a:tblGrid>
                <a:gridCol w="53718">
                  <a:extLst>
                    <a:ext uri="{9D8B030D-6E8A-4147-A177-3AD203B41FA5}">
                      <a16:colId xmlns:a16="http://schemas.microsoft.com/office/drawing/2014/main" val="2375738016"/>
                    </a:ext>
                  </a:extLst>
                </a:gridCol>
                <a:gridCol w="4496891">
                  <a:extLst>
                    <a:ext uri="{9D8B030D-6E8A-4147-A177-3AD203B41FA5}">
                      <a16:colId xmlns:a16="http://schemas.microsoft.com/office/drawing/2014/main" val="4208928748"/>
                    </a:ext>
                  </a:extLst>
                </a:gridCol>
              </a:tblGrid>
              <a:tr h="217714">
                <a:tc>
                  <a:txBody>
                    <a:bodyPr/>
                    <a:lstStyle/>
                    <a:p>
                      <a:endParaRPr kumimoji="1" lang="ja-JP" altLang="en-US" sz="100" dirty="0">
                        <a:latin typeface="Meiryo UI" panose="020B0604030504040204" pitchFamily="50" charset="-128"/>
                        <a:ea typeface="Meiryo UI" panose="020B0604030504040204" pitchFamily="50" charset="-128"/>
                      </a:endParaRPr>
                    </a:p>
                  </a:txBody>
                  <a:tcPr marL="0" marR="0" marT="0" marB="0">
                    <a:lnR w="12700" cap="flat" cmpd="sng" algn="ctr">
                      <a:solidFill>
                        <a:schemeClr val="tx2">
                          <a:lumMod val="60000"/>
                          <a:lumOff val="4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solidFill>
                      <a:srgbClr val="002060"/>
                    </a:solidFill>
                  </a:tcPr>
                </a:tc>
                <a:tc>
                  <a:txBody>
                    <a:bodyPr/>
                    <a:lstStyle/>
                    <a:p>
                      <a:pPr marL="0" indent="0">
                        <a:buFont typeface="Meiryo UI" panose="020B0604030504040204" pitchFamily="50" charset="-128"/>
                        <a:buNone/>
                      </a:pPr>
                      <a:r>
                        <a:rPr kumimoji="1" lang="ja-JP" altLang="en-US" sz="1000" b="1" spc="-40" baseline="0" dirty="0">
                          <a:solidFill>
                            <a:schemeClr val="bg1"/>
                          </a:solidFill>
                          <a:latin typeface="BIZ UDPゴシック" panose="020B0400000000000000" pitchFamily="50" charset="-128"/>
                          <a:ea typeface="BIZ UDPゴシック" panose="020B0400000000000000" pitchFamily="50" charset="-128"/>
                        </a:rPr>
                        <a:t>（２）第</a:t>
                      </a:r>
                      <a:r>
                        <a:rPr kumimoji="1" lang="en-US" altLang="ja-JP" sz="1000" b="1" spc="-40" baseline="0" dirty="0">
                          <a:solidFill>
                            <a:schemeClr val="bg1"/>
                          </a:solidFill>
                          <a:latin typeface="BIZ UDPゴシック" panose="020B0400000000000000" pitchFamily="50" charset="-128"/>
                          <a:ea typeface="BIZ UDPゴシック" panose="020B0400000000000000" pitchFamily="50" charset="-128"/>
                        </a:rPr>
                        <a:t>2</a:t>
                      </a:r>
                      <a:r>
                        <a:rPr kumimoji="1" lang="ja-JP" altLang="en-US" sz="1000" b="1" spc="-40" baseline="0" dirty="0">
                          <a:solidFill>
                            <a:schemeClr val="bg1"/>
                          </a:solidFill>
                          <a:latin typeface="BIZ UDPゴシック" panose="020B0400000000000000" pitchFamily="50" charset="-128"/>
                          <a:ea typeface="BIZ UDPゴシック" panose="020B0400000000000000" pitchFamily="50" charset="-128"/>
                        </a:rPr>
                        <a:t>期計画全体目標の結果</a:t>
                      </a:r>
                      <a:endParaRPr kumimoji="1" lang="en-US" altLang="ja-JP" sz="1000" b="1" spc="-40" baseline="0" dirty="0">
                        <a:solidFill>
                          <a:schemeClr val="bg1"/>
                        </a:solidFill>
                        <a:latin typeface="BIZ UDPゴシック" panose="020B0400000000000000" pitchFamily="50" charset="-128"/>
                        <a:ea typeface="BIZ UDPゴシック" panose="020B0400000000000000" pitchFamily="50" charset="-128"/>
                      </a:endParaRPr>
                    </a:p>
                  </a:txBody>
                  <a:tcPr marL="65314" marR="65314" marT="32657" marB="32657">
                    <a:lnL w="12700" cap="flat" cmpd="sng" algn="ctr">
                      <a:solidFill>
                        <a:schemeClr val="tx2">
                          <a:lumMod val="60000"/>
                          <a:lumOff val="4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solidFill>
                      <a:schemeClr val="tx2">
                        <a:lumMod val="60000"/>
                        <a:lumOff val="40000"/>
                      </a:schemeClr>
                    </a:solidFill>
                  </a:tcPr>
                </a:tc>
                <a:extLst>
                  <a:ext uri="{0D108BD9-81ED-4DB2-BD59-A6C34878D82A}">
                    <a16:rowId xmlns:a16="http://schemas.microsoft.com/office/drawing/2014/main" val="1258852688"/>
                  </a:ext>
                </a:extLst>
              </a:tr>
              <a:tr h="3633902">
                <a:tc>
                  <a:txBody>
                    <a:bodyPr/>
                    <a:lstStyle/>
                    <a:p>
                      <a:endParaRPr kumimoji="1" lang="ja-JP" altLang="en-US" sz="100" dirty="0">
                        <a:latin typeface="Meiryo UI" panose="020B0604030504040204" pitchFamily="50" charset="-128"/>
                        <a:ea typeface="Meiryo UI" panose="020B0604030504040204" pitchFamily="50" charset="-128"/>
                      </a:endParaRPr>
                    </a:p>
                  </a:txBody>
                  <a:tcPr marL="0" marR="0" marT="0" marB="0">
                    <a:lnR w="12700" cmpd="sng">
                      <a:noFill/>
                    </a:lnR>
                    <a:lnT w="9525"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marL="85725" lvl="1" indent="0" algn="l" defTabSz="1280146" rtl="0" eaLnBrk="1" latinLnBrk="0" hangingPunct="1">
                        <a:lnSpc>
                          <a:spcPts val="1600"/>
                        </a:lnSpc>
                        <a:buFont typeface="Arial" panose="020B0604020202020204" pitchFamily="34" charset="0"/>
                        <a:buNone/>
                      </a:pPr>
                      <a:endParaRPr kumimoji="1" lang="en-US" altLang="ja-JP" sz="700" kern="1200" spc="-3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600"/>
                        </a:lnSpc>
                        <a:buFont typeface="Arial" panose="020B0604020202020204" pitchFamily="34" charset="0"/>
                        <a:buChar char="•"/>
                      </a:pPr>
                      <a:endParaRPr kumimoji="1" lang="en-US" altLang="ja-JP" sz="700" kern="1200" spc="-3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6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85725" lvl="1" indent="0" algn="l" defTabSz="1280146" rtl="0" eaLnBrk="1" latinLnBrk="0" hangingPunct="1">
                        <a:lnSpc>
                          <a:spcPts val="1200"/>
                        </a:lnSpc>
                        <a:buFont typeface="Arial" panose="020B0604020202020204" pitchFamily="34" charset="0"/>
                        <a:buNone/>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p>
                      <a:pPr marL="180975" lvl="1" indent="-95250" algn="l" defTabSz="1280146" rtl="0" eaLnBrk="1" latinLnBrk="0" hangingPunct="1">
                        <a:lnSpc>
                          <a:spcPts val="1200"/>
                        </a:lnSpc>
                        <a:buFont typeface="Arial" panose="020B0604020202020204" pitchFamily="34" charset="0"/>
                        <a:buChar char="•"/>
                      </a:pPr>
                      <a:endParaRPr kumimoji="1" lang="en-US" altLang="ja-JP" sz="700" kern="1200" dirty="0">
                        <a:solidFill>
                          <a:schemeClr val="dk1"/>
                        </a:solidFill>
                        <a:latin typeface="Meiryo UI" panose="020B0604030504040204" pitchFamily="50" charset="-128"/>
                        <a:ea typeface="Meiryo UI" panose="020B0604030504040204" pitchFamily="50" charset="-128"/>
                        <a:cs typeface="+mn-cs"/>
                      </a:endParaRPr>
                    </a:p>
                  </a:txBody>
                  <a:tcPr marL="0" marR="0" marT="0" marB="0">
                    <a:lnL w="12700" cmpd="sng">
                      <a:noFill/>
                    </a:lnL>
                    <a:lnR w="28575"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2305717086"/>
                  </a:ext>
                </a:extLst>
              </a:tr>
              <a:tr h="239486">
                <a:tc>
                  <a:txBody>
                    <a:bodyPr/>
                    <a:lstStyle/>
                    <a:p>
                      <a:endParaRPr kumimoji="1" lang="ja-JP" altLang="en-US" sz="100" dirty="0">
                        <a:latin typeface="Meiryo UI" panose="020B0604030504040204" pitchFamily="50" charset="-128"/>
                        <a:ea typeface="Meiryo UI" panose="020B0604030504040204" pitchFamily="50" charset="-128"/>
                      </a:endParaRPr>
                    </a:p>
                  </a:txBody>
                  <a:tcPr marL="0" marR="0" marT="0" marB="0">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solidFill>
                      <a:srgbClr val="002060"/>
                    </a:solidFill>
                  </a:tcPr>
                </a:tc>
                <a:tc>
                  <a:txBody>
                    <a:bodyPr/>
                    <a:lstStyle/>
                    <a:p>
                      <a:pPr marL="0" indent="0">
                        <a:buFont typeface="Wingdings" panose="05000000000000000000" pitchFamily="2" charset="2"/>
                        <a:buChar char="l"/>
                      </a:pPr>
                      <a:endParaRPr kumimoji="1" lang="en-US" altLang="ja-JP" sz="600" b="1" dirty="0">
                        <a:solidFill>
                          <a:schemeClr val="bg1"/>
                        </a:solidFill>
                        <a:latin typeface="Meiryo UI" panose="020B0604030504040204" pitchFamily="50" charset="-128"/>
                        <a:ea typeface="Meiryo UI" panose="020B0604030504040204" pitchFamily="50" charset="-128"/>
                      </a:endParaRPr>
                    </a:p>
                    <a:p>
                      <a:pPr marL="0" indent="0">
                        <a:buFont typeface="Wingdings" panose="05000000000000000000" pitchFamily="2" charset="2"/>
                        <a:buChar char="l"/>
                      </a:pPr>
                      <a:endParaRPr kumimoji="1" lang="en-US" altLang="ja-JP" sz="600" b="1" dirty="0">
                        <a:solidFill>
                          <a:schemeClr val="bg1"/>
                        </a:solidFill>
                        <a:latin typeface="Meiryo UI" panose="020B0604030504040204" pitchFamily="50" charset="-128"/>
                        <a:ea typeface="Meiryo UI" panose="020B0604030504040204" pitchFamily="50" charset="-128"/>
                      </a:endParaRPr>
                    </a:p>
                  </a:txBody>
                  <a:tcPr marL="65314" marR="65314" marT="32657" marB="32657">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bg1"/>
                    </a:solidFill>
                  </a:tcPr>
                </a:tc>
                <a:extLst>
                  <a:ext uri="{0D108BD9-81ED-4DB2-BD59-A6C34878D82A}">
                    <a16:rowId xmlns:a16="http://schemas.microsoft.com/office/drawing/2014/main" val="98828972"/>
                  </a:ext>
                </a:extLst>
              </a:tr>
            </a:tbl>
          </a:graphicData>
        </a:graphic>
      </p:graphicFrame>
      <p:sp>
        <p:nvSpPr>
          <p:cNvPr id="52" name="サブタイトル 2"/>
          <p:cNvSpPr txBox="1">
            <a:spLocks/>
          </p:cNvSpPr>
          <p:nvPr/>
        </p:nvSpPr>
        <p:spPr>
          <a:xfrm>
            <a:off x="0" y="142"/>
            <a:ext cx="9906000" cy="272001"/>
          </a:xfrm>
          <a:prstGeom prst="rect">
            <a:avLst/>
          </a:prstGeom>
          <a:solidFill>
            <a:srgbClr val="000099"/>
          </a:solidFill>
        </p:spPr>
        <p:txBody>
          <a:bodyPr vert="horz" lIns="61713" tIns="30856" rIns="61713" bIns="30856"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2927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8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■「第３期大阪府ギャンブル等依存症対策推進計画」の概要</a:t>
            </a:r>
          </a:p>
        </p:txBody>
      </p:sp>
      <p:graphicFrame>
        <p:nvGraphicFramePr>
          <p:cNvPr id="2" name="表 1"/>
          <p:cNvGraphicFramePr>
            <a:graphicFrameLocks noGrp="1"/>
          </p:cNvGraphicFramePr>
          <p:nvPr/>
        </p:nvGraphicFramePr>
        <p:xfrm>
          <a:off x="76375" y="503672"/>
          <a:ext cx="5198520" cy="822026"/>
        </p:xfrm>
        <a:graphic>
          <a:graphicData uri="http://schemas.openxmlformats.org/drawingml/2006/table">
            <a:tbl>
              <a:tblPr>
                <a:tableStyleId>{073A0DAA-6AF3-43AB-8588-CEC1D06C72B9}</a:tableStyleId>
              </a:tblPr>
              <a:tblGrid>
                <a:gridCol w="109468">
                  <a:extLst>
                    <a:ext uri="{9D8B030D-6E8A-4147-A177-3AD203B41FA5}">
                      <a16:colId xmlns:a16="http://schemas.microsoft.com/office/drawing/2014/main" val="2375738016"/>
                    </a:ext>
                  </a:extLst>
                </a:gridCol>
                <a:gridCol w="5089052">
                  <a:extLst>
                    <a:ext uri="{9D8B030D-6E8A-4147-A177-3AD203B41FA5}">
                      <a16:colId xmlns:a16="http://schemas.microsoft.com/office/drawing/2014/main" val="4208928748"/>
                    </a:ext>
                  </a:extLst>
                </a:gridCol>
              </a:tblGrid>
              <a:tr h="239486">
                <a:tc>
                  <a:txBody>
                    <a:bodyPr/>
                    <a:lstStyle/>
                    <a:p>
                      <a:r>
                        <a:rPr kumimoji="1" lang="ja-JP" altLang="en-US" sz="100" dirty="0">
                          <a:latin typeface="Meiryo UI" panose="020B0604030504040204" pitchFamily="50" charset="-128"/>
                          <a:ea typeface="Meiryo UI" panose="020B0604030504040204" pitchFamily="50" charset="-128"/>
                        </a:rPr>
                        <a:t>　</a:t>
                      </a:r>
                    </a:p>
                  </a:txBody>
                  <a:tcPr marL="0" marR="0" marT="0" marB="0">
                    <a:lnR w="12700" cap="flat" cmpd="sng" algn="ctr">
                      <a:solidFill>
                        <a:schemeClr val="tx2">
                          <a:lumMod val="60000"/>
                          <a:lumOff val="4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marL="0" indent="0">
                        <a:buFont typeface="Wingdings" panose="05000000000000000000" pitchFamily="2" charset="2"/>
                        <a:buChar char="l"/>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基本理念</a:t>
                      </a:r>
                    </a:p>
                  </a:txBody>
                  <a:tcPr marL="65314" marR="65314" marT="32657" marB="32657">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solidFill>
                      <a:schemeClr val="tx2">
                        <a:lumMod val="60000"/>
                        <a:lumOff val="40000"/>
                      </a:schemeClr>
                    </a:solidFill>
                  </a:tcPr>
                </a:tc>
                <a:extLst>
                  <a:ext uri="{0D108BD9-81ED-4DB2-BD59-A6C34878D82A}">
                    <a16:rowId xmlns:a16="http://schemas.microsoft.com/office/drawing/2014/main" val="98828972"/>
                  </a:ext>
                </a:extLst>
              </a:tr>
              <a:tr h="487495">
                <a:tc>
                  <a:txBody>
                    <a:bodyPr/>
                    <a:lstStyle/>
                    <a:p>
                      <a:endParaRPr kumimoji="1" lang="ja-JP" altLang="en-US" sz="100" dirty="0">
                        <a:latin typeface="Meiryo UI" panose="020B0604030504040204" pitchFamily="50" charset="-128"/>
                        <a:ea typeface="Meiryo UI" panose="020B0604030504040204" pitchFamily="50" charset="-128"/>
                      </a:endParaRPr>
                    </a:p>
                  </a:txBody>
                  <a:tcPr marL="0" marR="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marL="180975" indent="-95250">
                        <a:lnSpc>
                          <a:spcPts val="1400"/>
                        </a:lnSpc>
                        <a:buFont typeface="Arial" panose="020B0604020202020204" pitchFamily="34" charset="0"/>
                        <a:buChar char="•"/>
                      </a:pPr>
                      <a:r>
                        <a:rPr kumimoji="1" lang="ja-JP" altLang="en-US" sz="900" b="0" dirty="0">
                          <a:latin typeface="BIZ UDPゴシック" panose="020B0400000000000000" pitchFamily="50" charset="-128"/>
                          <a:ea typeface="BIZ UDPゴシック" panose="020B0400000000000000" pitchFamily="50" charset="-128"/>
                        </a:rPr>
                        <a:t>アルコール、薬物等に対する依存に関する施策等との有機的な連携を図りつつ、防止及び回復に必要な対策を講ずるとともに、ギャンブル等依存症の本人及びその家族等が日常生活及び社会生活を円滑に営むことができるように支援する。　（基本法第３条・第４条、基本条例第３条）</a:t>
                      </a:r>
                    </a:p>
                  </a:txBody>
                  <a:tcPr marL="0" marR="0" marT="25714" marB="51429">
                    <a:lnB w="12700" cap="flat" cmpd="sng" algn="ctr">
                      <a:noFill/>
                      <a:prstDash val="solid"/>
                      <a:round/>
                      <a:headEnd type="none" w="med" len="med"/>
                      <a:tailEnd type="none" w="med" len="med"/>
                    </a:lnB>
                    <a:noFill/>
                  </a:tcPr>
                </a:tc>
                <a:extLst>
                  <a:ext uri="{0D108BD9-81ED-4DB2-BD59-A6C34878D82A}">
                    <a16:rowId xmlns:a16="http://schemas.microsoft.com/office/drawing/2014/main" val="1388967084"/>
                  </a:ext>
                </a:extLst>
              </a:tr>
            </a:tbl>
          </a:graphicData>
        </a:graphic>
      </p:graphicFrame>
      <p:sp>
        <p:nvSpPr>
          <p:cNvPr id="73" name="対角する 2 つの角を切り取った四角形 72"/>
          <p:cNvSpPr/>
          <p:nvPr/>
        </p:nvSpPr>
        <p:spPr>
          <a:xfrm>
            <a:off x="5279019" y="1848037"/>
            <a:ext cx="1894616" cy="175522"/>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71" tIns="2571" rIns="2571" bIns="2571" rtlCol="0" anchor="ctr"/>
          <a:lstStyle/>
          <a:p>
            <a:pPr marL="0" marR="0" lvl="0" indent="0" algn="l" defTabSz="972789"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⑤ギャンブル等依存症対策基本法改正</a:t>
            </a:r>
            <a:endParaRPr kumimoji="1" lang="en-US" altLang="ja-JP"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74" name="対角する 2 つの角を切り取った四角形 73"/>
          <p:cNvSpPr/>
          <p:nvPr/>
        </p:nvSpPr>
        <p:spPr>
          <a:xfrm>
            <a:off x="274120" y="1863939"/>
            <a:ext cx="2388703" cy="293122"/>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71" tIns="2571" rIns="2571" bIns="2571" rtlCol="0" anchor="ctr"/>
          <a:lstStyle/>
          <a:p>
            <a:pPr marL="0" marR="0" lvl="0" indent="0" algn="l" defTabSz="972789"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a:t>
            </a:r>
            <a:r>
              <a:rPr kumimoji="1" lang="ja-JP" altLang="en-US"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ギャンブル等が習慣化（月</a:t>
            </a:r>
            <a:r>
              <a:rPr kumimoji="1" lang="en-US" altLang="ja-JP"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回以上）するように</a:t>
            </a:r>
            <a:endParaRPr kumimoji="1" lang="en-US" altLang="ja-JP"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72789"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なった年齢</a:t>
            </a:r>
            <a:endParaRPr kumimoji="1" lang="en-US" altLang="ja-JP"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77" name="正方形/長方形 76"/>
          <p:cNvSpPr/>
          <p:nvPr/>
        </p:nvSpPr>
        <p:spPr>
          <a:xfrm>
            <a:off x="5109858" y="1838506"/>
            <a:ext cx="4888924" cy="80889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61233" marR="0" lvl="0" indent="0" algn="l" defTabSz="972789" rtl="0" eaLnBrk="1" fontAlgn="auto" latinLnBrk="0" hangingPunct="1">
              <a:lnSpc>
                <a:spcPts val="1143"/>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令和</a:t>
            </a:r>
            <a:r>
              <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月改正（施行日：令和</a:t>
            </a:r>
            <a:r>
              <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25</a:t>
            </a: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a:t>
            </a:r>
          </a:p>
          <a:p>
            <a:pPr marL="61233" marR="0" lvl="0" indent="0" algn="l" defTabSz="972789" rtl="0" eaLnBrk="1" fontAlgn="auto" latinLnBrk="0" hangingPunct="1">
              <a:lnSpc>
                <a:spcPts val="500"/>
              </a:lnSpc>
              <a:spcBef>
                <a:spcPts val="0"/>
              </a:spcBef>
              <a:spcAft>
                <a:spcPts val="0"/>
              </a:spcAft>
              <a:buClrTx/>
              <a:buSzTx/>
              <a:buFontTx/>
              <a:buNone/>
              <a:tabLst/>
              <a:defRPr/>
            </a:pPr>
            <a:endPar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1143"/>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（主な改正内容）</a:t>
            </a:r>
            <a:endPar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1143"/>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・違法オンラインギャンブル等ウェブサイト等を提示する行為の禁止</a:t>
            </a:r>
          </a:p>
          <a:p>
            <a:pPr marL="61233" marR="0" lvl="0" indent="0" algn="l" defTabSz="972789" rtl="0" eaLnBrk="1" fontAlgn="auto" latinLnBrk="0" hangingPunct="1">
              <a:lnSpc>
                <a:spcPts val="1143"/>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・インターネットを利用して不特定の者に対し違法オンラインギャンブル等に誘導する行為の禁止</a:t>
            </a:r>
            <a:endPar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1143"/>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・国及び</a:t>
            </a:r>
            <a:r>
              <a:rPr kumimoji="1" lang="ja-JP" altLang="en-US" sz="857"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地方公共団体による、違法オンラインギャンブル等が禁止されている旨の周知徹底</a:t>
            </a:r>
          </a:p>
        </p:txBody>
      </p:sp>
      <p:sp>
        <p:nvSpPr>
          <p:cNvPr id="84" name="正方形/長方形 83"/>
          <p:cNvSpPr/>
          <p:nvPr/>
        </p:nvSpPr>
        <p:spPr>
          <a:xfrm>
            <a:off x="404496" y="3028362"/>
            <a:ext cx="1619746" cy="1755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122467" marR="0" lvl="0" indent="-61233" algn="l" defTabSz="972789"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71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5" name="対角する 2 つの角を切り取った四角形 84"/>
          <p:cNvSpPr/>
          <p:nvPr/>
        </p:nvSpPr>
        <p:spPr>
          <a:xfrm>
            <a:off x="272299" y="4336024"/>
            <a:ext cx="2703251" cy="204748"/>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71" tIns="2571" rIns="2571" bIns="2571" rtlCol="0" anchor="ctr"/>
          <a:lstStyle/>
          <a:p>
            <a:pPr marL="0" marR="0" lvl="0" indent="0" algn="l" defTabSz="972789"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③精神保健福祉センターにおける相談状況（実数（人））</a:t>
            </a:r>
          </a:p>
        </p:txBody>
      </p:sp>
      <p:sp>
        <p:nvSpPr>
          <p:cNvPr id="108" name="正方形/長方形 107"/>
          <p:cNvSpPr/>
          <p:nvPr/>
        </p:nvSpPr>
        <p:spPr>
          <a:xfrm>
            <a:off x="142588" y="6095094"/>
            <a:ext cx="2713921" cy="7504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122467" marR="0" lvl="0" indent="-61233" algn="l" defTabSz="972789" rtl="0" eaLnBrk="1" fontAlgn="auto" latinLnBrk="0" hangingPunct="1">
              <a:lnSpc>
                <a:spcPts val="1300"/>
              </a:lnSpc>
              <a:spcBef>
                <a:spcPts val="0"/>
              </a:spcBef>
              <a:spcAft>
                <a:spcPts val="0"/>
              </a:spcAft>
              <a:buClrTx/>
              <a:buSzTx/>
              <a:buFont typeface="Wingdings" panose="05000000000000000000" pitchFamily="2" charset="2"/>
              <a:buChar char="Ø"/>
              <a:tabLst/>
              <a:defRPr/>
            </a:pP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医療機関の情報：</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18.2%</a:t>
            </a:r>
          </a:p>
          <a:p>
            <a:pPr marL="122467" marR="0" lvl="0" indent="-61233" algn="l" defTabSz="972789" rtl="0" eaLnBrk="1" fontAlgn="auto" latinLnBrk="0" hangingPunct="1">
              <a:lnSpc>
                <a:spcPts val="1300"/>
              </a:lnSpc>
              <a:spcBef>
                <a:spcPts val="0"/>
              </a:spcBef>
              <a:spcAft>
                <a:spcPts val="0"/>
              </a:spcAft>
              <a:buClrTx/>
              <a:buSzTx/>
              <a:buFont typeface="Wingdings" panose="05000000000000000000" pitchFamily="2" charset="2"/>
              <a:buChar char="Ø"/>
              <a:tabLst/>
              <a:defRPr/>
            </a:pP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弁護士・司法書士の窓口：</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13.8%</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22467" marR="0" lvl="0" indent="-61233" algn="l" defTabSz="972789" rtl="0" eaLnBrk="1" fontAlgn="auto" latinLnBrk="0" hangingPunct="1">
              <a:lnSpc>
                <a:spcPts val="500"/>
              </a:lnSpc>
              <a:spcBef>
                <a:spcPts val="0"/>
              </a:spcBef>
              <a:spcAft>
                <a:spcPts val="0"/>
              </a:spcAft>
              <a:buClrTx/>
              <a:buSzTx/>
              <a:buFont typeface="Wingdings" panose="05000000000000000000" pitchFamily="2" charset="2"/>
              <a:buChar char="Ø"/>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13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ワンストップ支援体制や、他分野との連携・</a:t>
            </a:r>
            <a:endParaRPr kumimoji="1" lang="en-US" altLang="ja-JP"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つなぎの強化が必要</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ct val="100000"/>
              </a:lnSpc>
              <a:spcBef>
                <a:spcPts val="0"/>
              </a:spcBef>
              <a:spcAft>
                <a:spcPts val="0"/>
              </a:spcAft>
              <a:buClrTx/>
              <a:buSzTx/>
              <a:buFontTx/>
              <a:buNone/>
              <a:tabLst/>
              <a:defRPr/>
            </a:pPr>
            <a:r>
              <a:rPr kumimoji="1" lang="en-US" altLang="ja-JP" sz="857"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endParaRPr kumimoji="1" lang="ja-JP" altLang="en-US" sz="857"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09" name="対角する 2 つの角を切り取った四角形 108"/>
          <p:cNvSpPr/>
          <p:nvPr/>
        </p:nvSpPr>
        <p:spPr>
          <a:xfrm>
            <a:off x="274120" y="5789230"/>
            <a:ext cx="2192337" cy="302738"/>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71" tIns="2571" rIns="2571" bIns="2571" rtlCol="0" anchor="ctr"/>
          <a:lstStyle/>
          <a:p>
            <a:pPr marL="0" marR="0" lvl="0" indent="0" algn="l" defTabSz="972789"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④ギャンブル等でお悩みの方が最初に</a:t>
            </a:r>
            <a:endParaRPr kumimoji="1" lang="en-US" altLang="ja-JP"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72789"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相談する際に知りたかったこと</a:t>
            </a:r>
            <a:r>
              <a:rPr kumimoji="1" lang="en-US" altLang="ja-JP" sz="857"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57"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本人</a:t>
            </a:r>
            <a:r>
              <a:rPr kumimoji="1" lang="en-US" altLang="ja-JP"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54" name="表 53"/>
          <p:cNvGraphicFramePr>
            <a:graphicFrameLocks noGrp="1"/>
          </p:cNvGraphicFramePr>
          <p:nvPr/>
        </p:nvGraphicFramePr>
        <p:xfrm>
          <a:off x="5341548" y="499107"/>
          <a:ext cx="4488078" cy="1048058"/>
        </p:xfrm>
        <a:graphic>
          <a:graphicData uri="http://schemas.openxmlformats.org/drawingml/2006/table">
            <a:tbl>
              <a:tblPr>
                <a:tableStyleId>{073A0DAA-6AF3-43AB-8588-CEC1D06C72B9}</a:tableStyleId>
              </a:tblPr>
              <a:tblGrid>
                <a:gridCol w="94509">
                  <a:extLst>
                    <a:ext uri="{9D8B030D-6E8A-4147-A177-3AD203B41FA5}">
                      <a16:colId xmlns:a16="http://schemas.microsoft.com/office/drawing/2014/main" val="2375738016"/>
                    </a:ext>
                  </a:extLst>
                </a:gridCol>
                <a:gridCol w="4393569">
                  <a:extLst>
                    <a:ext uri="{9D8B030D-6E8A-4147-A177-3AD203B41FA5}">
                      <a16:colId xmlns:a16="http://schemas.microsoft.com/office/drawing/2014/main" val="4208928748"/>
                    </a:ext>
                  </a:extLst>
                </a:gridCol>
              </a:tblGrid>
              <a:tr h="172946">
                <a:tc>
                  <a:txBody>
                    <a:bodyPr/>
                    <a:lstStyle/>
                    <a:p>
                      <a:endParaRPr kumimoji="1" lang="ja-JP" altLang="en-US" sz="900" dirty="0">
                        <a:latin typeface="Meiryo UI" panose="020B0604030504040204" pitchFamily="50" charset="-128"/>
                        <a:ea typeface="Meiryo UI" panose="020B0604030504040204" pitchFamily="50" charset="-128"/>
                      </a:endParaRPr>
                    </a:p>
                  </a:txBody>
                  <a:tcPr marL="0" marR="0" marT="0" marB="0">
                    <a:lnR w="12700" cap="flat" cmpd="sng" algn="ctr">
                      <a:solidFill>
                        <a:srgbClr val="558ED5"/>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marL="0" indent="0" algn="l" defTabSz="1280146" rtl="0" eaLnBrk="1" latinLnBrk="0" hangingPunct="1">
                        <a:lnSpc>
                          <a:spcPts val="1200"/>
                        </a:lnSpc>
                        <a:buFont typeface="Wingdings" panose="05000000000000000000" pitchFamily="2" charset="2"/>
                        <a:buChar char="l"/>
                      </a:pPr>
                      <a:r>
                        <a:rPr kumimoji="1" lang="ja-JP" altLang="en-US" sz="1000" b="1" kern="1200" dirty="0">
                          <a:solidFill>
                            <a:schemeClr val="bg1"/>
                          </a:solidFill>
                          <a:latin typeface="BIZ UDPゴシック" panose="020B0400000000000000" pitchFamily="50" charset="-128"/>
                          <a:ea typeface="BIZ UDPゴシック" panose="020B0400000000000000" pitchFamily="50" charset="-128"/>
                          <a:cs typeface="+mn-cs"/>
                        </a:rPr>
                        <a:t>計画の位置付け</a:t>
                      </a:r>
                    </a:p>
                  </a:txBody>
                  <a:tcPr marL="65314" marR="65314" marT="32657" marB="32657">
                    <a:lnL w="12700" cap="flat" cmpd="sng" algn="ctr">
                      <a:solidFill>
                        <a:srgbClr val="558ED5"/>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558ED5"/>
                    </a:solidFill>
                  </a:tcPr>
                </a:tc>
                <a:extLst>
                  <a:ext uri="{0D108BD9-81ED-4DB2-BD59-A6C34878D82A}">
                    <a16:rowId xmlns:a16="http://schemas.microsoft.com/office/drawing/2014/main" val="1260485754"/>
                  </a:ext>
                </a:extLst>
              </a:tr>
              <a:tr h="331143">
                <a:tc>
                  <a:txBody>
                    <a:bodyPr/>
                    <a:lstStyle/>
                    <a:p>
                      <a:endParaRPr kumimoji="1" lang="ja-JP" altLang="en-US" sz="100" dirty="0">
                        <a:latin typeface="Meiryo UI" panose="020B0604030504040204" pitchFamily="50" charset="-128"/>
                        <a:ea typeface="Meiryo UI" panose="020B0604030504040204" pitchFamily="50" charset="-128"/>
                      </a:endParaRPr>
                    </a:p>
                  </a:txBody>
                  <a:tcPr marL="0" marR="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marL="180975" indent="-95250" algn="l" defTabSz="1280146" rtl="0" eaLnBrk="1" latinLnBrk="0" hangingPunct="1">
                        <a:lnSpc>
                          <a:spcPts val="1400"/>
                        </a:lnSpc>
                        <a:buFont typeface="Arial" panose="020B0604020202020204" pitchFamily="34" charset="0"/>
                        <a:buChar char="•"/>
                      </a:pPr>
                      <a:r>
                        <a:rPr kumimoji="1" lang="ja-JP" altLang="en-US" sz="900" kern="1200" dirty="0">
                          <a:solidFill>
                            <a:schemeClr val="dk1"/>
                          </a:solidFill>
                          <a:latin typeface="BIZ UDPゴシック" panose="020B0400000000000000" pitchFamily="50" charset="-128"/>
                          <a:ea typeface="BIZ UDPゴシック" panose="020B0400000000000000" pitchFamily="50" charset="-128"/>
                          <a:cs typeface="+mn-cs"/>
                        </a:rPr>
                        <a:t>基本法第</a:t>
                      </a:r>
                      <a:r>
                        <a:rPr kumimoji="1" lang="en-US" altLang="ja-JP" sz="900" kern="1200" dirty="0">
                          <a:solidFill>
                            <a:schemeClr val="dk1"/>
                          </a:solidFill>
                          <a:latin typeface="BIZ UDPゴシック" panose="020B0400000000000000" pitchFamily="50" charset="-128"/>
                          <a:ea typeface="BIZ UDPゴシック" panose="020B0400000000000000" pitchFamily="50" charset="-128"/>
                          <a:cs typeface="+mn-cs"/>
                        </a:rPr>
                        <a:t>13</a:t>
                      </a:r>
                      <a:r>
                        <a:rPr kumimoji="1" lang="ja-JP" altLang="en-US" sz="900" kern="1200" dirty="0">
                          <a:solidFill>
                            <a:schemeClr val="dk1"/>
                          </a:solidFill>
                          <a:latin typeface="BIZ UDPゴシック" panose="020B0400000000000000" pitchFamily="50" charset="-128"/>
                          <a:ea typeface="BIZ UDPゴシック" panose="020B0400000000000000" pitchFamily="50" charset="-128"/>
                          <a:cs typeface="+mn-cs"/>
                        </a:rPr>
                        <a:t>条第１項 及び基本条例第７条第１項に定める「ギャンブル等依存症対策推進計画」として策定。</a:t>
                      </a:r>
                    </a:p>
                  </a:txBody>
                  <a:tcPr marL="0" marR="0" marT="25714" marB="51429">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91530302"/>
                  </a:ext>
                </a:extLst>
              </a:tr>
              <a:tr h="217714">
                <a:tc>
                  <a:txBody>
                    <a:bodyPr/>
                    <a:lstStyle/>
                    <a:p>
                      <a:endParaRPr kumimoji="1" lang="ja-JP" altLang="en-US" sz="100" dirty="0">
                        <a:latin typeface="Meiryo UI" panose="020B0604030504040204" pitchFamily="50" charset="-128"/>
                        <a:ea typeface="Meiryo UI" panose="020B0604030504040204" pitchFamily="50" charset="-128"/>
                      </a:endParaRPr>
                    </a:p>
                  </a:txBody>
                  <a:tcPr marL="0" marR="0" marT="0" marB="0">
                    <a:lnR w="12700" cap="flat" cmpd="sng" algn="ctr">
                      <a:solidFill>
                        <a:schemeClr val="tx2">
                          <a:lumMod val="60000"/>
                          <a:lumOff val="4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marL="0" indent="0">
                        <a:buFont typeface="Wingdings" panose="05000000000000000000" pitchFamily="2" charset="2"/>
                        <a:buChar char="l"/>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第３期計画の期間</a:t>
                      </a:r>
                    </a:p>
                  </a:txBody>
                  <a:tcPr marL="65314" marR="65314" marT="32657" marB="32657">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solidFill>
                      <a:schemeClr val="tx2">
                        <a:lumMod val="60000"/>
                        <a:lumOff val="40000"/>
                      </a:schemeClr>
                    </a:solidFill>
                  </a:tcPr>
                </a:tc>
                <a:extLst>
                  <a:ext uri="{0D108BD9-81ED-4DB2-BD59-A6C34878D82A}">
                    <a16:rowId xmlns:a16="http://schemas.microsoft.com/office/drawing/2014/main" val="2070405657"/>
                  </a:ext>
                </a:extLst>
              </a:tr>
              <a:tr h="186000">
                <a:tc>
                  <a:txBody>
                    <a:bodyPr/>
                    <a:lstStyle/>
                    <a:p>
                      <a:endParaRPr kumimoji="1" lang="ja-JP" altLang="en-US" sz="900" dirty="0">
                        <a:latin typeface="Meiryo UI" panose="020B0604030504040204" pitchFamily="50" charset="-128"/>
                        <a:ea typeface="Meiryo UI" panose="020B0604030504040204" pitchFamily="50" charset="-128"/>
                      </a:endParaRPr>
                    </a:p>
                  </a:txBody>
                  <a:tcPr marL="0" marR="0" marT="0" marB="0">
                    <a:lnR w="12700" cap="flat" cmpd="sng" algn="ctr">
                      <a:solidFill>
                        <a:schemeClr val="bg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marL="180975" indent="-95250">
                        <a:lnSpc>
                          <a:spcPts val="1200"/>
                        </a:lnSpc>
                        <a:buFont typeface="Arial" panose="020B0604020202020204" pitchFamily="34" charset="0"/>
                        <a:buChar char="•"/>
                      </a:pPr>
                      <a:r>
                        <a:rPr kumimoji="1" lang="ja-JP" altLang="en-US" sz="900" dirty="0">
                          <a:latin typeface="BIZ UDPゴシック" panose="020B0400000000000000" pitchFamily="50" charset="-128"/>
                          <a:ea typeface="BIZ UDPゴシック" panose="020B0400000000000000" pitchFamily="50" charset="-128"/>
                        </a:rPr>
                        <a:t>令和８年度から令和</a:t>
                      </a:r>
                      <a:r>
                        <a:rPr kumimoji="1" lang="en-US" altLang="ja-JP" sz="900" dirty="0">
                          <a:latin typeface="BIZ UDPゴシック" panose="020B0400000000000000" pitchFamily="50" charset="-128"/>
                          <a:ea typeface="BIZ UDPゴシック" panose="020B0400000000000000" pitchFamily="50" charset="-128"/>
                        </a:rPr>
                        <a:t>1</a:t>
                      </a:r>
                      <a:r>
                        <a:rPr kumimoji="1" lang="ja-JP" altLang="en-US" sz="900" dirty="0">
                          <a:latin typeface="BIZ UDPゴシック" panose="020B0400000000000000" pitchFamily="50" charset="-128"/>
                          <a:ea typeface="BIZ UDPゴシック" panose="020B0400000000000000" pitchFamily="50" charset="-128"/>
                        </a:rPr>
                        <a:t>０年度までの３年間</a:t>
                      </a:r>
                    </a:p>
                  </a:txBody>
                  <a:tcPr marL="0" marR="0" marT="25714" marB="51429">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89515527"/>
                  </a:ext>
                </a:extLst>
              </a:tr>
            </a:tbl>
          </a:graphicData>
        </a:graphic>
      </p:graphicFrame>
      <p:sp>
        <p:nvSpPr>
          <p:cNvPr id="55" name="正方形/長方形 54"/>
          <p:cNvSpPr/>
          <p:nvPr/>
        </p:nvSpPr>
        <p:spPr>
          <a:xfrm>
            <a:off x="92627" y="286286"/>
            <a:ext cx="3188926" cy="205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72789" rtl="0" eaLnBrk="1" fontAlgn="auto" latinLnBrk="0" hangingPunct="1">
              <a:lnSpc>
                <a:spcPts val="929"/>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1</a:t>
            </a:r>
            <a:r>
              <a:rPr kumimoji="1" lang="ja-JP" altLang="en-US" sz="1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r>
              <a:rPr kumimoji="1" lang="ja-JP" altLang="en-US"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基本的事項</a:t>
            </a:r>
          </a:p>
        </p:txBody>
      </p:sp>
      <p:sp>
        <p:nvSpPr>
          <p:cNvPr id="56" name="正方形/長方形 55"/>
          <p:cNvSpPr/>
          <p:nvPr/>
        </p:nvSpPr>
        <p:spPr>
          <a:xfrm flipV="1">
            <a:off x="92627" y="445329"/>
            <a:ext cx="9762698"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72789" rtl="0" eaLnBrk="1" fontAlgn="auto" latinLnBrk="0" hangingPunct="1">
              <a:lnSpc>
                <a:spcPct val="100000"/>
              </a:lnSpc>
              <a:spcBef>
                <a:spcPts val="0"/>
              </a:spcBef>
              <a:spcAft>
                <a:spcPts val="0"/>
              </a:spcAft>
              <a:buClrTx/>
              <a:buSzTx/>
              <a:buFontTx/>
              <a:buNone/>
              <a:tabLst/>
              <a:defRPr/>
            </a:pPr>
            <a:endParaRPr kumimoji="1" lang="ja-JP" altLang="en-US" sz="1357"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7" name="正方形/長方形 56"/>
          <p:cNvSpPr/>
          <p:nvPr/>
        </p:nvSpPr>
        <p:spPr>
          <a:xfrm>
            <a:off x="5261606" y="4031270"/>
            <a:ext cx="3188926" cy="205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72789" rtl="0" eaLnBrk="1" fontAlgn="auto" latinLnBrk="0" hangingPunct="1">
              <a:lnSpc>
                <a:spcPts val="929"/>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59" name="正方形/長方形 58"/>
          <p:cNvSpPr/>
          <p:nvPr/>
        </p:nvSpPr>
        <p:spPr>
          <a:xfrm flipV="1">
            <a:off x="92626" y="1541135"/>
            <a:ext cx="9762698"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72789" rtl="0" eaLnBrk="1" fontAlgn="auto" latinLnBrk="0" hangingPunct="1">
              <a:lnSpc>
                <a:spcPct val="100000"/>
              </a:lnSpc>
              <a:spcBef>
                <a:spcPts val="0"/>
              </a:spcBef>
              <a:spcAft>
                <a:spcPts val="0"/>
              </a:spcAft>
              <a:buClrTx/>
              <a:buSzTx/>
              <a:buFontTx/>
              <a:buNone/>
              <a:tabLst/>
              <a:defRPr/>
            </a:pPr>
            <a:endParaRPr kumimoji="1" lang="ja-JP" altLang="en-US" sz="135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3" name="正方形/長方形 62"/>
          <p:cNvSpPr/>
          <p:nvPr/>
        </p:nvSpPr>
        <p:spPr>
          <a:xfrm>
            <a:off x="128289" y="1373051"/>
            <a:ext cx="3188926" cy="205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72789" rtl="0" eaLnBrk="1" fontAlgn="auto" latinLnBrk="0" hangingPunct="1">
              <a:lnSpc>
                <a:spcPts val="929"/>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2.</a:t>
            </a:r>
            <a:r>
              <a:rPr kumimoji="1" lang="ja-JP" altLang="en-US"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現状と課題</a:t>
            </a:r>
            <a:endParaRPr kumimoji="1" lang="en-US" altLang="ja-JP"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69" name="正方形/長方形 68"/>
          <p:cNvSpPr/>
          <p:nvPr/>
        </p:nvSpPr>
        <p:spPr>
          <a:xfrm>
            <a:off x="122981" y="2174296"/>
            <a:ext cx="2974208" cy="5992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122467" marR="0" lvl="0" indent="-61233" algn="l" defTabSz="972789" rtl="0" eaLnBrk="1" fontAlgn="auto" latinLnBrk="0" hangingPunct="1">
              <a:lnSpc>
                <a:spcPts val="1300"/>
              </a:lnSpc>
              <a:spcBef>
                <a:spcPts val="0"/>
              </a:spcBef>
              <a:spcAft>
                <a:spcPts val="0"/>
              </a:spcAft>
              <a:buClrTx/>
              <a:buSzTx/>
              <a:buFont typeface="Wingdings" panose="05000000000000000000" pitchFamily="2" charset="2"/>
              <a:buChar char="Ø"/>
              <a:tabLst/>
              <a:defRPr/>
            </a:pP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歳代」が</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21.7%</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19</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歳」が</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9.0</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p>
          <a:p>
            <a:pPr marL="61234" marR="0" lvl="0" indent="0" algn="l" defTabSz="972789" rtl="0" eaLnBrk="1" fontAlgn="auto" latinLnBrk="0" hangingPunct="1">
              <a:lnSpc>
                <a:spcPts val="13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20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歳代までに習慣的なギャンブル等を開始した</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4" marR="0" lvl="0" indent="0" algn="l" defTabSz="972789" rtl="0" eaLnBrk="1" fontAlgn="auto" latinLnBrk="0" hangingPunct="1">
              <a:lnSpc>
                <a:spcPts val="13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割合が約</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割。</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22467" marR="0" lvl="0" indent="-61233" algn="l" defTabSz="972789" rtl="0" eaLnBrk="1" fontAlgn="auto" latinLnBrk="0" hangingPunct="1">
              <a:lnSpc>
                <a:spcPts val="500"/>
              </a:lnSpc>
              <a:spcBef>
                <a:spcPts val="0"/>
              </a:spcBef>
              <a:spcAft>
                <a:spcPts val="0"/>
              </a:spcAft>
              <a:buClrTx/>
              <a:buSzTx/>
              <a:buFont typeface="Wingdings" panose="05000000000000000000" pitchFamily="2" charset="2"/>
              <a:buChar char="Ø"/>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857"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若年層に対して予防教育、啓発を行うことが必要</a:t>
            </a:r>
            <a:endParaRPr kumimoji="1" lang="en-US" altLang="ja-JP" sz="857"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22467" marR="0" lvl="0" indent="-61233" algn="l" defTabSz="972789"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71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ct val="100000"/>
              </a:lnSpc>
              <a:spcBef>
                <a:spcPts val="0"/>
              </a:spcBef>
              <a:spcAft>
                <a:spcPts val="0"/>
              </a:spcAft>
              <a:buClrTx/>
              <a:buSzTx/>
              <a:buFontTx/>
              <a:buNone/>
              <a:tabLst/>
              <a:defRPr/>
            </a:pPr>
            <a:endParaRPr kumimoji="1" lang="en-US" altLang="ja-JP" sz="71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2" name="正方形/長方形 61"/>
          <p:cNvSpPr/>
          <p:nvPr/>
        </p:nvSpPr>
        <p:spPr>
          <a:xfrm>
            <a:off x="126786" y="4535870"/>
            <a:ext cx="3189338" cy="11890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122467" marR="0" lvl="0" indent="-61233" algn="l" defTabSz="972789" rtl="0" eaLnBrk="1" fontAlgn="auto" latinLnBrk="0" hangingPunct="1">
              <a:lnSpc>
                <a:spcPts val="1300"/>
              </a:lnSpc>
              <a:spcBef>
                <a:spcPts val="0"/>
              </a:spcBef>
              <a:spcAft>
                <a:spcPts val="0"/>
              </a:spcAft>
              <a:buClrTx/>
              <a:buSzTx/>
              <a:buFont typeface="Wingdings" panose="05000000000000000000" pitchFamily="2" charset="2"/>
              <a:buChar char="Ø"/>
              <a:tabLst/>
              <a:defRPr/>
            </a:pP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406</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845</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　</a:t>
            </a:r>
            <a:endPar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府内３か所の精神保健福祉センターにおける</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13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ギャンブル等に関する相談実績は、増加傾向にある。</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5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ギャンブル等依存症の本人やその家族等に対する</a:t>
            </a:r>
            <a:endParaRPr kumimoji="1" lang="en-US" altLang="ja-JP"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900" dirty="0">
                <a:solidFill>
                  <a:prstClr val="black"/>
                </a:solidFill>
                <a:latin typeface="BIZ UDPゴシック" panose="020B0400000000000000" pitchFamily="50" charset="-128"/>
                <a:ea typeface="BIZ UDPゴシック" panose="020B0400000000000000" pitchFamily="50" charset="-128"/>
              </a:rPr>
              <a:t> </a:t>
            </a:r>
            <a:r>
              <a:rPr kumimoji="1" lang="ja-JP" altLang="en-US"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支援として相談支援体制に関する情報発信の強化</a:t>
            </a:r>
            <a:endParaRPr kumimoji="1" lang="en-US" altLang="ja-JP"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13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や専門相談窓口の充実が必要</a:t>
            </a:r>
          </a:p>
        </p:txBody>
      </p:sp>
      <p:sp>
        <p:nvSpPr>
          <p:cNvPr id="81" name="テキスト ボックス 80">
            <a:extLst>
              <a:ext uri="{FF2B5EF4-FFF2-40B4-BE49-F238E27FC236}">
                <a16:creationId xmlns:a16="http://schemas.microsoft.com/office/drawing/2014/main" id="{247796DC-2BE5-49D7-A5B1-DB169097D534}"/>
              </a:ext>
            </a:extLst>
          </p:cNvPr>
          <p:cNvSpPr txBox="1"/>
          <p:nvPr/>
        </p:nvSpPr>
        <p:spPr>
          <a:xfrm>
            <a:off x="5274894" y="2908946"/>
            <a:ext cx="4434591" cy="230832"/>
          </a:xfrm>
          <a:prstGeom prst="rect">
            <a:avLst/>
          </a:prstGeom>
          <a:noFill/>
        </p:spPr>
        <p:txBody>
          <a:bodyPr wrap="square" rtlCol="0">
            <a:spAutoFit/>
          </a:bodyPr>
          <a:lstStyle/>
          <a:p>
            <a:pPr marL="0" marR="0" lvl="0" indent="0" algn="l" defTabSz="972789"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指標１</a:t>
            </a: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ギャンブル等依存が疑われる人等</a:t>
            </a: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の割合</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p>
        </p:txBody>
      </p:sp>
      <p:sp>
        <p:nvSpPr>
          <p:cNvPr id="82" name="テキスト ボックス 81">
            <a:extLst>
              <a:ext uri="{FF2B5EF4-FFF2-40B4-BE49-F238E27FC236}">
                <a16:creationId xmlns:a16="http://schemas.microsoft.com/office/drawing/2014/main" id="{14E99C25-348C-4954-B12A-AE2A6A760B51}"/>
              </a:ext>
            </a:extLst>
          </p:cNvPr>
          <p:cNvSpPr txBox="1"/>
          <p:nvPr/>
        </p:nvSpPr>
        <p:spPr>
          <a:xfrm>
            <a:off x="5280777" y="3955408"/>
            <a:ext cx="4819638" cy="239066"/>
          </a:xfrm>
          <a:prstGeom prst="rect">
            <a:avLst/>
          </a:prstGeom>
          <a:noFill/>
        </p:spPr>
        <p:txBody>
          <a:bodyPr wrap="square" rtlCol="0">
            <a:spAutoFit/>
          </a:bodyPr>
          <a:lstStyle/>
          <a:p>
            <a:pPr marL="0" marR="0" lvl="0" indent="0" algn="l" defTabSz="972789"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指標２</a:t>
            </a: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ギャンブル等依存症は病気であることを知っている</a:t>
            </a: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と回答した府民の割合</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正方形/長方形 5">
            <a:extLst>
              <a:ext uri="{FF2B5EF4-FFF2-40B4-BE49-F238E27FC236}">
                <a16:creationId xmlns:a16="http://schemas.microsoft.com/office/drawing/2014/main" id="{DE78FEA5-053C-41E2-B8CE-086B11E25588}"/>
              </a:ext>
            </a:extLst>
          </p:cNvPr>
          <p:cNvSpPr/>
          <p:nvPr/>
        </p:nvSpPr>
        <p:spPr>
          <a:xfrm>
            <a:off x="5753882" y="2157061"/>
            <a:ext cx="653143"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72789" rtl="0" eaLnBrk="1" fontAlgn="auto" latinLnBrk="0" hangingPunct="1">
              <a:lnSpc>
                <a:spcPct val="100000"/>
              </a:lnSpc>
              <a:spcBef>
                <a:spcPts val="0"/>
              </a:spcBef>
              <a:spcAft>
                <a:spcPts val="0"/>
              </a:spcAft>
              <a:buClrTx/>
              <a:buSzTx/>
              <a:buFontTx/>
              <a:buNone/>
              <a:tabLst/>
              <a:defRPr/>
            </a:pPr>
            <a:endParaRPr kumimoji="1" lang="ja-JP" altLang="en-US" sz="1357"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9AA96E66-118D-4177-BFB7-D307AF2B8982}"/>
              </a:ext>
            </a:extLst>
          </p:cNvPr>
          <p:cNvSpPr/>
          <p:nvPr/>
        </p:nvSpPr>
        <p:spPr>
          <a:xfrm>
            <a:off x="4045992" y="1043238"/>
            <a:ext cx="653143" cy="287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72789" rtl="0" eaLnBrk="1" fontAlgn="auto" latinLnBrk="0" hangingPunct="1">
              <a:lnSpc>
                <a:spcPct val="100000"/>
              </a:lnSpc>
              <a:spcBef>
                <a:spcPts val="0"/>
              </a:spcBef>
              <a:spcAft>
                <a:spcPts val="0"/>
              </a:spcAft>
              <a:buClrTx/>
              <a:buSzTx/>
              <a:buFontTx/>
              <a:buNone/>
              <a:tabLst/>
              <a:defRPr/>
            </a:pPr>
            <a:endParaRPr kumimoji="1" lang="ja-JP" altLang="en-US" sz="1357"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8" name="テキスト ボックス 87">
            <a:extLst>
              <a:ext uri="{FF2B5EF4-FFF2-40B4-BE49-F238E27FC236}">
                <a16:creationId xmlns:a16="http://schemas.microsoft.com/office/drawing/2014/main" id="{2D7C7A0E-660B-4628-B934-F36CC4BF3C22}"/>
              </a:ext>
            </a:extLst>
          </p:cNvPr>
          <p:cNvSpPr txBox="1"/>
          <p:nvPr/>
        </p:nvSpPr>
        <p:spPr>
          <a:xfrm>
            <a:off x="3917497" y="5357367"/>
            <a:ext cx="1123515" cy="169277"/>
          </a:xfrm>
          <a:prstGeom prst="rect">
            <a:avLst/>
          </a:prstGeom>
          <a:noFill/>
        </p:spPr>
        <p:txBody>
          <a:bodyPr wrap="square" rtlCol="0">
            <a:spAutoFit/>
          </a:bodyPr>
          <a:lstStyle/>
          <a:p>
            <a:pPr marL="0" marR="0" lvl="0" indent="0" algn="ctr" defTabSz="972789"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（出典）大阪府調べ</a:t>
            </a:r>
          </a:p>
        </p:txBody>
      </p:sp>
      <p:sp>
        <p:nvSpPr>
          <p:cNvPr id="76" name="対角する 2 つの角を切り取った四角形 108">
            <a:extLst>
              <a:ext uri="{FF2B5EF4-FFF2-40B4-BE49-F238E27FC236}">
                <a16:creationId xmlns:a16="http://schemas.microsoft.com/office/drawing/2014/main" id="{C174E206-A9D2-423F-82EF-CEF6949218B2}"/>
              </a:ext>
            </a:extLst>
          </p:cNvPr>
          <p:cNvSpPr/>
          <p:nvPr/>
        </p:nvSpPr>
        <p:spPr>
          <a:xfrm>
            <a:off x="264055" y="3075373"/>
            <a:ext cx="2395053" cy="175345"/>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71" tIns="2571" rIns="2571" bIns="2571" rtlCol="0" anchor="ctr"/>
          <a:lstStyle/>
          <a:p>
            <a:pPr marL="0" marR="0" lvl="0" indent="0" algn="l" defTabSz="972789"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②専門医療機関における受診者の年齢別内訳</a:t>
            </a:r>
          </a:p>
        </p:txBody>
      </p:sp>
      <p:sp>
        <p:nvSpPr>
          <p:cNvPr id="86" name="正方形/長方形 85">
            <a:extLst>
              <a:ext uri="{FF2B5EF4-FFF2-40B4-BE49-F238E27FC236}">
                <a16:creationId xmlns:a16="http://schemas.microsoft.com/office/drawing/2014/main" id="{FFEC6F82-2485-4825-AB5C-3DAA29DE6EE5}"/>
              </a:ext>
            </a:extLst>
          </p:cNvPr>
          <p:cNvSpPr/>
          <p:nvPr/>
        </p:nvSpPr>
        <p:spPr>
          <a:xfrm>
            <a:off x="152208" y="3245823"/>
            <a:ext cx="2993635" cy="7504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122467" marR="0" lvl="0" indent="-61233" algn="l" defTabSz="972789" rtl="0" eaLnBrk="1" fontAlgn="auto" latinLnBrk="0" hangingPunct="1">
              <a:lnSpc>
                <a:spcPts val="1300"/>
              </a:lnSpc>
              <a:spcBef>
                <a:spcPts val="0"/>
              </a:spcBef>
              <a:spcAft>
                <a:spcPts val="0"/>
              </a:spcAft>
              <a:buClrTx/>
              <a:buSzTx/>
              <a:buFont typeface="Wingdings" panose="05000000000000000000" pitchFamily="2" charset="2"/>
              <a:buChar char="Ø"/>
              <a:tabLst/>
              <a:defRPr/>
            </a:pP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歳代」が</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227</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歳代」</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359</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歳代」が</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250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人と</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若い世代が多い</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5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若年層が受診に至る状態になる前の早い段階で、</a:t>
            </a:r>
            <a:endParaRPr kumimoji="1" lang="en-US" altLang="ja-JP"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予防的な介入ができるよう、若年層がアクセス</a:t>
            </a:r>
            <a:endParaRPr kumimoji="1" lang="en-US" altLang="ja-JP"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1233" marR="0" lvl="0" indent="0" algn="l" defTabSz="972789"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しやすい相談ツール等が必要</a:t>
            </a:r>
          </a:p>
        </p:txBody>
      </p:sp>
      <p:sp>
        <p:nvSpPr>
          <p:cNvPr id="48" name="テキスト ボックス 47">
            <a:extLst>
              <a:ext uri="{FF2B5EF4-FFF2-40B4-BE49-F238E27FC236}">
                <a16:creationId xmlns:a16="http://schemas.microsoft.com/office/drawing/2014/main" id="{8F975E35-012F-4DF6-98DB-84540132A9F9}"/>
              </a:ext>
            </a:extLst>
          </p:cNvPr>
          <p:cNvSpPr txBox="1"/>
          <p:nvPr/>
        </p:nvSpPr>
        <p:spPr>
          <a:xfrm>
            <a:off x="8310020" y="4220793"/>
            <a:ext cx="1448971" cy="496098"/>
          </a:xfrm>
          <a:prstGeom prst="rect">
            <a:avLst/>
          </a:prstGeom>
          <a:noFill/>
          <a:ln>
            <a:solidFill>
              <a:schemeClr val="tx1"/>
            </a:solidFill>
          </a:ln>
        </p:spPr>
        <p:txBody>
          <a:bodyPr wrap="square" rtlCol="0">
            <a:spAutoFit/>
          </a:bodyPr>
          <a:lstStyle/>
          <a:p>
            <a:pPr marL="0" marR="0" lvl="0" indent="0" algn="l" defTabSz="972789" rtl="0" eaLnBrk="1" fontAlgn="auto" latinLnBrk="0" hangingPunct="1">
              <a:lnSpc>
                <a:spcPts val="1071"/>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令和４年度からの</a:t>
            </a:r>
            <a:r>
              <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年間</a:t>
            </a:r>
            <a:endPar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72789" rtl="0" eaLnBrk="1" fontAlgn="auto" latinLnBrk="0" hangingPunct="1">
              <a:lnSpc>
                <a:spcPts val="1071"/>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r>
              <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82.4</a:t>
            </a: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a:t>
            </a:r>
            <a:r>
              <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82.6</a:t>
            </a: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a:t>
            </a:r>
            <a:endPar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72789" rtl="0" eaLnBrk="1" fontAlgn="auto" latinLnBrk="0" hangingPunct="1">
              <a:lnSpc>
                <a:spcPts val="1071"/>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なり、横ばい</a:t>
            </a:r>
          </a:p>
        </p:txBody>
      </p:sp>
      <p:sp>
        <p:nvSpPr>
          <p:cNvPr id="49" name="テキスト ボックス 48">
            <a:extLst>
              <a:ext uri="{FF2B5EF4-FFF2-40B4-BE49-F238E27FC236}">
                <a16:creationId xmlns:a16="http://schemas.microsoft.com/office/drawing/2014/main" id="{00873A02-753E-4838-892A-1B0CCBDABC89}"/>
              </a:ext>
            </a:extLst>
          </p:cNvPr>
          <p:cNvSpPr txBox="1"/>
          <p:nvPr/>
        </p:nvSpPr>
        <p:spPr>
          <a:xfrm>
            <a:off x="8323130" y="3267888"/>
            <a:ext cx="1435861" cy="496098"/>
          </a:xfrm>
          <a:prstGeom prst="rect">
            <a:avLst/>
          </a:prstGeom>
          <a:noFill/>
          <a:ln w="3175">
            <a:solidFill>
              <a:schemeClr val="tx1"/>
            </a:solidFill>
          </a:ln>
        </p:spPr>
        <p:txBody>
          <a:bodyPr wrap="square" rtlCol="0">
            <a:spAutoFit/>
          </a:bodyPr>
          <a:lstStyle/>
          <a:p>
            <a:pPr marL="0" marR="0" lvl="0" indent="0" algn="l" defTabSz="972789" rtl="0" eaLnBrk="1" fontAlgn="auto" latinLnBrk="0" hangingPunct="1">
              <a:lnSpc>
                <a:spcPts val="1071"/>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令和４年度からの</a:t>
            </a:r>
            <a:r>
              <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年間で</a:t>
            </a:r>
            <a:r>
              <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3.4</a:t>
            </a: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a:t>
            </a:r>
            <a:r>
              <a:rPr kumimoji="1" lang="en-US" altLang="ja-JP"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2.9</a:t>
            </a:r>
            <a:r>
              <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％となり、ほぼ横ばい</a:t>
            </a:r>
          </a:p>
        </p:txBody>
      </p:sp>
      <p:sp>
        <p:nvSpPr>
          <p:cNvPr id="89" name="テキスト ボックス 88">
            <a:extLst>
              <a:ext uri="{FF2B5EF4-FFF2-40B4-BE49-F238E27FC236}">
                <a16:creationId xmlns:a16="http://schemas.microsoft.com/office/drawing/2014/main" id="{06653687-F71E-44E1-B22A-ABECCEAF911F}"/>
              </a:ext>
            </a:extLst>
          </p:cNvPr>
          <p:cNvSpPr txBox="1"/>
          <p:nvPr/>
        </p:nvSpPr>
        <p:spPr>
          <a:xfrm>
            <a:off x="2288704" y="6676281"/>
            <a:ext cx="2986190" cy="169277"/>
          </a:xfrm>
          <a:prstGeom prst="rect">
            <a:avLst/>
          </a:prstGeom>
          <a:noFill/>
        </p:spPr>
        <p:txBody>
          <a:bodyPr wrap="square" rtlCol="0">
            <a:spAutoFit/>
          </a:bodyPr>
          <a:lstStyle/>
          <a:p>
            <a:pPr marL="0" marR="0" lvl="0" indent="0" algn="ctr" defTabSz="972789"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（出典）令和７年度　大阪府「ギャンブル等の問題でお困りの方の状況についてのアンケート調査」</a:t>
            </a:r>
          </a:p>
        </p:txBody>
      </p:sp>
      <p:pic>
        <p:nvPicPr>
          <p:cNvPr id="18" name="図 17">
            <a:extLst>
              <a:ext uri="{FF2B5EF4-FFF2-40B4-BE49-F238E27FC236}">
                <a16:creationId xmlns:a16="http://schemas.microsoft.com/office/drawing/2014/main" id="{2B14B87F-6D2C-4B1A-B9AA-FC91E77EB46A}"/>
              </a:ext>
            </a:extLst>
          </p:cNvPr>
          <p:cNvPicPr>
            <a:picLocks noChangeAspect="1"/>
          </p:cNvPicPr>
          <p:nvPr/>
        </p:nvPicPr>
        <p:blipFill>
          <a:blip r:embed="rId3"/>
          <a:stretch>
            <a:fillRect/>
          </a:stretch>
        </p:blipFill>
        <p:spPr>
          <a:xfrm>
            <a:off x="3136965" y="4421552"/>
            <a:ext cx="1785156" cy="937802"/>
          </a:xfrm>
          <a:prstGeom prst="rect">
            <a:avLst/>
          </a:prstGeom>
        </p:spPr>
      </p:pic>
      <p:pic>
        <p:nvPicPr>
          <p:cNvPr id="19" name="図 18">
            <a:extLst>
              <a:ext uri="{FF2B5EF4-FFF2-40B4-BE49-F238E27FC236}">
                <a16:creationId xmlns:a16="http://schemas.microsoft.com/office/drawing/2014/main" id="{34AB51D3-AE4E-4E42-AD0F-58F937F6C051}"/>
              </a:ext>
            </a:extLst>
          </p:cNvPr>
          <p:cNvPicPr>
            <a:picLocks noChangeAspect="1"/>
          </p:cNvPicPr>
          <p:nvPr/>
        </p:nvPicPr>
        <p:blipFill>
          <a:blip r:embed="rId4"/>
          <a:stretch>
            <a:fillRect/>
          </a:stretch>
        </p:blipFill>
        <p:spPr>
          <a:xfrm>
            <a:off x="3100993" y="3161685"/>
            <a:ext cx="1936454" cy="1025311"/>
          </a:xfrm>
          <a:prstGeom prst="rect">
            <a:avLst/>
          </a:prstGeom>
        </p:spPr>
      </p:pic>
      <p:pic>
        <p:nvPicPr>
          <p:cNvPr id="16" name="図 15">
            <a:extLst>
              <a:ext uri="{FF2B5EF4-FFF2-40B4-BE49-F238E27FC236}">
                <a16:creationId xmlns:a16="http://schemas.microsoft.com/office/drawing/2014/main" id="{0826C4A9-7A39-4138-AE4B-C63DAD054528}"/>
              </a:ext>
            </a:extLst>
          </p:cNvPr>
          <p:cNvPicPr>
            <a:picLocks noChangeAspect="1"/>
          </p:cNvPicPr>
          <p:nvPr/>
        </p:nvPicPr>
        <p:blipFill>
          <a:blip r:embed="rId5"/>
          <a:stretch>
            <a:fillRect/>
          </a:stretch>
        </p:blipFill>
        <p:spPr>
          <a:xfrm>
            <a:off x="2904012" y="5557547"/>
            <a:ext cx="2131674" cy="1167310"/>
          </a:xfrm>
          <a:prstGeom prst="rect">
            <a:avLst/>
          </a:prstGeom>
        </p:spPr>
      </p:pic>
      <p:sp>
        <p:nvSpPr>
          <p:cNvPr id="90" name="テキスト ボックス 89">
            <a:extLst>
              <a:ext uri="{FF2B5EF4-FFF2-40B4-BE49-F238E27FC236}">
                <a16:creationId xmlns:a16="http://schemas.microsoft.com/office/drawing/2014/main" id="{2327FF2B-EDE6-4702-A4A2-C4052AF635BF}"/>
              </a:ext>
            </a:extLst>
          </p:cNvPr>
          <p:cNvSpPr txBox="1"/>
          <p:nvPr/>
        </p:nvSpPr>
        <p:spPr>
          <a:xfrm>
            <a:off x="3112268" y="4155014"/>
            <a:ext cx="2054952" cy="169277"/>
          </a:xfrm>
          <a:prstGeom prst="rect">
            <a:avLst/>
          </a:prstGeom>
          <a:noFill/>
        </p:spPr>
        <p:txBody>
          <a:bodyPr wrap="square" rtlCol="0">
            <a:spAutoFit/>
          </a:bodyPr>
          <a:lstStyle/>
          <a:p>
            <a:pPr marL="0" marR="0" lvl="0" indent="0" algn="ctr" defTabSz="972789"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（出典）令和</a:t>
            </a:r>
            <a:r>
              <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年度専門医療機関の診療実績報告書</a:t>
            </a:r>
          </a:p>
        </p:txBody>
      </p:sp>
      <p:pic>
        <p:nvPicPr>
          <p:cNvPr id="4" name="図 3">
            <a:extLst>
              <a:ext uri="{FF2B5EF4-FFF2-40B4-BE49-F238E27FC236}">
                <a16:creationId xmlns:a16="http://schemas.microsoft.com/office/drawing/2014/main" id="{3361DE48-0A46-41D7-A6A0-E5AFEBA95AC2}"/>
              </a:ext>
            </a:extLst>
          </p:cNvPr>
          <p:cNvPicPr>
            <a:picLocks noChangeAspect="1"/>
          </p:cNvPicPr>
          <p:nvPr/>
        </p:nvPicPr>
        <p:blipFill>
          <a:blip r:embed="rId6"/>
          <a:stretch>
            <a:fillRect/>
          </a:stretch>
        </p:blipFill>
        <p:spPr>
          <a:xfrm>
            <a:off x="3153087" y="1937240"/>
            <a:ext cx="1767994" cy="1062538"/>
          </a:xfrm>
          <a:prstGeom prst="rect">
            <a:avLst/>
          </a:prstGeom>
        </p:spPr>
      </p:pic>
      <p:sp>
        <p:nvSpPr>
          <p:cNvPr id="87" name="テキスト ボックス 86">
            <a:extLst>
              <a:ext uri="{FF2B5EF4-FFF2-40B4-BE49-F238E27FC236}">
                <a16:creationId xmlns:a16="http://schemas.microsoft.com/office/drawing/2014/main" id="{81B57568-39D2-4D1F-94D8-715082CE8AFE}"/>
              </a:ext>
            </a:extLst>
          </p:cNvPr>
          <p:cNvSpPr txBox="1"/>
          <p:nvPr/>
        </p:nvSpPr>
        <p:spPr>
          <a:xfrm>
            <a:off x="2715006" y="2933227"/>
            <a:ext cx="2626542" cy="257122"/>
          </a:xfrm>
          <a:prstGeom prst="rect">
            <a:avLst/>
          </a:prstGeom>
          <a:noFill/>
        </p:spPr>
        <p:txBody>
          <a:bodyPr wrap="square" rtlCol="0">
            <a:spAutoFit/>
          </a:bodyPr>
          <a:lstStyle/>
          <a:p>
            <a:pPr marL="0" marR="0" lvl="0" indent="0" algn="ctr" defTabSz="972789" rtl="0" eaLnBrk="1" fontAlgn="auto" latinLnBrk="0" hangingPunct="1">
              <a:lnSpc>
                <a:spcPct val="100000"/>
              </a:lnSpc>
              <a:spcBef>
                <a:spcPts val="0"/>
              </a:spcBef>
              <a:spcAft>
                <a:spcPts val="0"/>
              </a:spcAft>
              <a:buClrTx/>
              <a:buSzTx/>
              <a:buFontTx/>
              <a:buNone/>
              <a:tabLst/>
              <a:defRPr/>
            </a:pPr>
            <a:r>
              <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年度「健康と生活に関する調査」（大阪府こころの健康総合センター</a:t>
            </a:r>
            <a:r>
              <a:rPr kumimoji="1" lang="ja-JP" altLang="en-US" sz="42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72789" rtl="0" eaLnBrk="1" fontAlgn="auto" latinLnBrk="0" hangingPunct="1">
              <a:lnSpc>
                <a:spcPct val="100000"/>
              </a:lnSpc>
              <a:spcBef>
                <a:spcPts val="0"/>
              </a:spcBef>
              <a:spcAft>
                <a:spcPts val="0"/>
              </a:spcAft>
              <a:buClrTx/>
              <a:buSzTx/>
              <a:buFontTx/>
              <a:buNone/>
              <a:tabLst/>
              <a:defRPr/>
            </a:pPr>
            <a:endParaRPr kumimoji="1" lang="ja-JP" altLang="en-US" sz="57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a:extLst>
              <a:ext uri="{FF2B5EF4-FFF2-40B4-BE49-F238E27FC236}">
                <a16:creationId xmlns:a16="http://schemas.microsoft.com/office/drawing/2014/main" id="{679E6FAA-BEB9-4051-B07B-400BD6010425}"/>
              </a:ext>
            </a:extLst>
          </p:cNvPr>
          <p:cNvSpPr>
            <a:spLocks noGrp="1"/>
          </p:cNvSpPr>
          <p:nvPr>
            <p:ph type="sldNum" sz="quarter" idx="12"/>
          </p:nvPr>
        </p:nvSpPr>
        <p:spPr>
          <a:xfrm>
            <a:off x="9519160" y="6519681"/>
            <a:ext cx="347468" cy="365125"/>
          </a:xfrm>
        </p:spPr>
        <p:txBody>
          <a:bodyPr/>
          <a:lstStyle/>
          <a:p>
            <a:pPr marL="0" marR="0" lvl="0" indent="0" algn="r" defTabSz="972789" rtl="0" eaLnBrk="1" fontAlgn="auto" latinLnBrk="0" hangingPunct="1">
              <a:lnSpc>
                <a:spcPct val="100000"/>
              </a:lnSpc>
              <a:spcBef>
                <a:spcPts val="0"/>
              </a:spcBef>
              <a:spcAft>
                <a:spcPts val="0"/>
              </a:spcAft>
              <a:buClrTx/>
              <a:buSzTx/>
              <a:buFontTx/>
              <a:buNone/>
              <a:tabLst/>
              <a:defRPr/>
            </a:pPr>
            <a:fld id="{9E2C13C0-0254-4839-91F2-D819C3033984}" type="slidenum">
              <a:rPr kumimoji="1" lang="ja-JP" altLang="en-US" sz="1214"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72789" rtl="0" eaLnBrk="1" fontAlgn="auto" latinLnBrk="0" hangingPunct="1">
                <a:lnSpc>
                  <a:spcPct val="100000"/>
                </a:lnSpc>
                <a:spcBef>
                  <a:spcPts val="0"/>
                </a:spcBef>
                <a:spcAft>
                  <a:spcPts val="0"/>
                </a:spcAft>
                <a:buClrTx/>
                <a:buSzTx/>
                <a:buFontTx/>
                <a:buNone/>
                <a:tabLst/>
                <a:defRPr/>
              </a:pPr>
              <a:t>1</a:t>
            </a:fld>
            <a:endParaRPr kumimoji="1" lang="ja-JP" altLang="en-US" sz="1214"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2" name="テキスト ボックス 91">
            <a:extLst>
              <a:ext uri="{FF2B5EF4-FFF2-40B4-BE49-F238E27FC236}">
                <a16:creationId xmlns:a16="http://schemas.microsoft.com/office/drawing/2014/main" id="{2A1BAD49-2D7C-423F-888A-26119BB665F4}"/>
              </a:ext>
            </a:extLst>
          </p:cNvPr>
          <p:cNvSpPr txBox="1"/>
          <p:nvPr/>
        </p:nvSpPr>
        <p:spPr>
          <a:xfrm>
            <a:off x="5497628" y="4811907"/>
            <a:ext cx="4277169" cy="430887"/>
          </a:xfrm>
          <a:prstGeom prst="rect">
            <a:avLst/>
          </a:prstGeom>
          <a:solidFill>
            <a:schemeClr val="bg1">
              <a:lumMod val="85000"/>
            </a:schemeClr>
          </a:solidFill>
        </p:spPr>
        <p:txBody>
          <a:bodyPr wrap="square" rtlCol="0">
            <a:spAutoFit/>
          </a:bodyPr>
          <a:lstStyle/>
          <a:p>
            <a:pPr marL="0" marR="0" lvl="0" indent="0" algn="l" defTabSz="972789"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7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指標</a:t>
            </a:r>
            <a:r>
              <a:rPr kumimoji="1" lang="en-US" altLang="ja-JP" sz="7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7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及び２で使用しているデータは、大阪府内の住民基本台帳から無作為に抽出した</a:t>
            </a:r>
            <a:r>
              <a:rPr kumimoji="1" lang="en-US" altLang="ja-JP" sz="7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18</a:t>
            </a:r>
            <a:r>
              <a:rPr kumimoji="1" lang="ja-JP" altLang="en-US" sz="7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歳以上の</a:t>
            </a:r>
            <a:r>
              <a:rPr kumimoji="1" lang="en-US" altLang="ja-JP" sz="7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18,000</a:t>
            </a:r>
            <a:r>
              <a:rPr kumimoji="1" lang="ja-JP" altLang="en-US" sz="7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名を対象</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に府が実施する「健康と生活に関する調査」によるもの。</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年度は、</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か月間実施し、</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7,663</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人（回収率</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42.6</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％）より回答を得た。</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図 8">
            <a:extLst>
              <a:ext uri="{FF2B5EF4-FFF2-40B4-BE49-F238E27FC236}">
                <a16:creationId xmlns:a16="http://schemas.microsoft.com/office/drawing/2014/main" id="{8C2A36BF-8AAB-465B-8C04-D04D71109EC1}"/>
              </a:ext>
            </a:extLst>
          </p:cNvPr>
          <p:cNvPicPr>
            <a:picLocks noChangeAspect="1"/>
          </p:cNvPicPr>
          <p:nvPr/>
        </p:nvPicPr>
        <p:blipFill rotWithShape="1">
          <a:blip r:embed="rId7"/>
          <a:srcRect l="4881" t="2092" r="955" b="9288"/>
          <a:stretch/>
        </p:blipFill>
        <p:spPr>
          <a:xfrm>
            <a:off x="5564161" y="3157413"/>
            <a:ext cx="2605132" cy="779341"/>
          </a:xfrm>
          <a:prstGeom prst="rect">
            <a:avLst/>
          </a:prstGeom>
        </p:spPr>
      </p:pic>
      <p:pic>
        <p:nvPicPr>
          <p:cNvPr id="43" name="図 42">
            <a:extLst>
              <a:ext uri="{FF2B5EF4-FFF2-40B4-BE49-F238E27FC236}">
                <a16:creationId xmlns:a16="http://schemas.microsoft.com/office/drawing/2014/main" id="{89216726-8B7D-4396-8418-67B13621958F}"/>
              </a:ext>
            </a:extLst>
          </p:cNvPr>
          <p:cNvPicPr/>
          <p:nvPr/>
        </p:nvPicPr>
        <p:blipFill rotWithShape="1">
          <a:blip r:embed="rId8" cstate="print">
            <a:extLst>
              <a:ext uri="{28A0092B-C50C-407E-A947-70E740481C1C}">
                <a14:useLocalDpi xmlns:a14="http://schemas.microsoft.com/office/drawing/2010/main" val="0"/>
              </a:ext>
            </a:extLst>
          </a:blip>
          <a:srcRect l="4883" t="3256" r="3594" b="8311"/>
          <a:stretch/>
        </p:blipFill>
        <p:spPr bwMode="auto">
          <a:xfrm>
            <a:off x="5556955" y="4220793"/>
            <a:ext cx="2627845" cy="512612"/>
          </a:xfrm>
          <a:prstGeom prst="rect">
            <a:avLst/>
          </a:prstGeom>
          <a:noFill/>
          <a:ln>
            <a:noFill/>
          </a:ln>
        </p:spPr>
      </p:pic>
      <p:pic>
        <p:nvPicPr>
          <p:cNvPr id="5" name="図 4">
            <a:extLst>
              <a:ext uri="{FF2B5EF4-FFF2-40B4-BE49-F238E27FC236}">
                <a16:creationId xmlns:a16="http://schemas.microsoft.com/office/drawing/2014/main" id="{64380E7D-90CC-4A05-8232-B682A02F2BF2}"/>
              </a:ext>
            </a:extLst>
          </p:cNvPr>
          <p:cNvPicPr>
            <a:picLocks noChangeAspect="1"/>
          </p:cNvPicPr>
          <p:nvPr/>
        </p:nvPicPr>
        <p:blipFill rotWithShape="1">
          <a:blip r:embed="rId9"/>
          <a:srcRect l="4014" t="7077" r="2289" b="3224"/>
          <a:stretch/>
        </p:blipFill>
        <p:spPr>
          <a:xfrm>
            <a:off x="5631789" y="5278120"/>
            <a:ext cx="3318119" cy="1559497"/>
          </a:xfrm>
          <a:prstGeom prst="rect">
            <a:avLst/>
          </a:prstGeom>
        </p:spPr>
      </p:pic>
      <p:sp>
        <p:nvSpPr>
          <p:cNvPr id="58" name="正方形/長方形 57"/>
          <p:cNvSpPr/>
          <p:nvPr/>
        </p:nvSpPr>
        <p:spPr>
          <a:xfrm>
            <a:off x="8695810" y="5357367"/>
            <a:ext cx="951258" cy="3989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571" tIns="2571" rIns="2571" bIns="2571" rtlCol="0" anchor="ctr"/>
          <a:lstStyle/>
          <a:p>
            <a:pPr marL="0" marR="0" lvl="0" indent="0" algn="ctr" defTabSz="972789"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71"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ギャンブル等依存</a:t>
            </a:r>
            <a:endParaRPr kumimoji="1" lang="en-US" altLang="ja-JP" sz="714" b="1" i="0" u="none" strike="noStrike" kern="1200" cap="none" spc="71"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72789"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71"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が疑われる人等の</a:t>
            </a:r>
            <a:endParaRPr kumimoji="1" lang="en-US" altLang="ja-JP" sz="714" b="1" i="0" u="none" strike="noStrike" kern="1200" cap="none" spc="71"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72789"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71"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イメージ</a:t>
            </a:r>
            <a:endParaRPr kumimoji="1" lang="en-US" altLang="ja-JP" sz="714" b="1" i="0" u="none" strike="noStrike" kern="1200" cap="none" spc="71"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0761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2F2F7-FE77-CBA0-FA4C-6194EA6A87DC}"/>
            </a:ext>
          </a:extLst>
        </p:cNvPr>
        <p:cNvGrpSpPr/>
        <p:nvPr/>
      </p:nvGrpSpPr>
      <p:grpSpPr>
        <a:xfrm>
          <a:off x="0" y="0"/>
          <a:ext cx="0" cy="0"/>
          <a:chOff x="0" y="0"/>
          <a:chExt cx="0" cy="0"/>
        </a:xfrm>
      </p:grpSpPr>
      <p:graphicFrame>
        <p:nvGraphicFramePr>
          <p:cNvPr id="131" name="表 130">
            <a:extLst>
              <a:ext uri="{FF2B5EF4-FFF2-40B4-BE49-F238E27FC236}">
                <a16:creationId xmlns:a16="http://schemas.microsoft.com/office/drawing/2014/main" id="{E718AFA8-1CD1-4C04-B078-60728C38B8D4}"/>
              </a:ext>
            </a:extLst>
          </p:cNvPr>
          <p:cNvGraphicFramePr>
            <a:graphicFrameLocks noGrp="1"/>
          </p:cNvGraphicFramePr>
          <p:nvPr>
            <p:extLst>
              <p:ext uri="{D42A27DB-BD31-4B8C-83A1-F6EECF244321}">
                <p14:modId xmlns:p14="http://schemas.microsoft.com/office/powerpoint/2010/main" val="1402345869"/>
              </p:ext>
            </p:extLst>
          </p:nvPr>
        </p:nvGraphicFramePr>
        <p:xfrm>
          <a:off x="4753146" y="301044"/>
          <a:ext cx="5034169" cy="6474749"/>
        </p:xfrm>
        <a:graphic>
          <a:graphicData uri="http://schemas.openxmlformats.org/drawingml/2006/table">
            <a:tbl>
              <a:tblPr>
                <a:tableStyleId>{073A0DAA-6AF3-43AB-8588-CEC1D06C72B9}</a:tableStyleId>
              </a:tblPr>
              <a:tblGrid>
                <a:gridCol w="70684">
                  <a:extLst>
                    <a:ext uri="{9D8B030D-6E8A-4147-A177-3AD203B41FA5}">
                      <a16:colId xmlns:a16="http://schemas.microsoft.com/office/drawing/2014/main" val="2375738016"/>
                    </a:ext>
                  </a:extLst>
                </a:gridCol>
                <a:gridCol w="4963485">
                  <a:extLst>
                    <a:ext uri="{9D8B030D-6E8A-4147-A177-3AD203B41FA5}">
                      <a16:colId xmlns:a16="http://schemas.microsoft.com/office/drawing/2014/main" val="4208928748"/>
                    </a:ext>
                  </a:extLst>
                </a:gridCol>
              </a:tblGrid>
              <a:tr h="169058">
                <a:tc>
                  <a:txBody>
                    <a:bodyPr/>
                    <a:lstStyle/>
                    <a:p>
                      <a:endParaRPr kumimoji="1" lang="ja-JP" altLang="en-US" sz="100" dirty="0">
                        <a:latin typeface="Meiryo UI" panose="020B0604030504040204" pitchFamily="50" charset="-128"/>
                        <a:ea typeface="Meiryo UI" panose="020B0604030504040204" pitchFamily="50" charset="-128"/>
                      </a:endParaRPr>
                    </a:p>
                  </a:txBody>
                  <a:tcPr marL="0" marR="0" marT="0" marB="0">
                    <a:lnR w="12700" cap="flat" cmpd="sng" algn="ctr">
                      <a:solidFill>
                        <a:schemeClr val="tx2">
                          <a:lumMod val="60000"/>
                          <a:lumOff val="4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marL="0" indent="0">
                        <a:buFont typeface="Wingdings" panose="05000000000000000000" pitchFamily="2" charset="2"/>
                        <a:buChar char="l"/>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施策体系</a:t>
                      </a:r>
                    </a:p>
                  </a:txBody>
                  <a:tcPr marL="0" marR="0" marT="0" marB="0">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solidFill>
                      <a:schemeClr val="tx2">
                        <a:lumMod val="60000"/>
                        <a:lumOff val="40000"/>
                      </a:schemeClr>
                    </a:solidFill>
                  </a:tcPr>
                </a:tc>
                <a:extLst>
                  <a:ext uri="{0D108BD9-81ED-4DB2-BD59-A6C34878D82A}">
                    <a16:rowId xmlns:a16="http://schemas.microsoft.com/office/drawing/2014/main" val="1258852688"/>
                  </a:ext>
                </a:extLst>
              </a:tr>
              <a:tr h="6305691">
                <a:tc>
                  <a:txBody>
                    <a:bodyPr/>
                    <a:lstStyle/>
                    <a:p>
                      <a:endParaRPr kumimoji="1" lang="ja-JP" altLang="en-US" sz="100" dirty="0">
                        <a:latin typeface="Meiryo UI" panose="020B0604030504040204" pitchFamily="50" charset="-128"/>
                        <a:ea typeface="Meiryo UI" panose="020B0604030504040204" pitchFamily="50" charset="-128"/>
                      </a:endParaRPr>
                    </a:p>
                  </a:txBody>
                  <a:tcPr marL="0" marR="0" marT="0" marB="0">
                    <a:lnT w="127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a:txBody>
                    <a:bodyPr/>
                    <a:lstStyle/>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p>
                      <a:pPr marL="85725" lvl="1" indent="0">
                        <a:lnSpc>
                          <a:spcPts val="1600"/>
                        </a:lnSpc>
                        <a:buFont typeface="Wingdings" panose="05000000000000000000" pitchFamily="2" charset="2"/>
                        <a:buNone/>
                      </a:pPr>
                      <a:endParaRPr kumimoji="1" lang="en-US" altLang="ja-JP" sz="800" b="1" dirty="0">
                        <a:latin typeface="Meiryo UI" panose="020B0604030504040204" pitchFamily="50" charset="-128"/>
                        <a:ea typeface="Meiryo UI" panose="020B0604030504040204" pitchFamily="50" charset="-128"/>
                      </a:endParaRPr>
                    </a:p>
                  </a:txBody>
                  <a:tcPr marL="0" marR="0" marT="0" marB="0" anchor="ct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5717086"/>
                  </a:ext>
                </a:extLst>
              </a:tr>
            </a:tbl>
          </a:graphicData>
        </a:graphic>
      </p:graphicFrame>
      <p:sp>
        <p:nvSpPr>
          <p:cNvPr id="4" name="正方形/長方形 3">
            <a:extLst>
              <a:ext uri="{FF2B5EF4-FFF2-40B4-BE49-F238E27FC236}">
                <a16:creationId xmlns:a16="http://schemas.microsoft.com/office/drawing/2014/main" id="{AA2435D7-C80B-EB33-2A01-27BEB703A579}"/>
              </a:ext>
            </a:extLst>
          </p:cNvPr>
          <p:cNvSpPr/>
          <p:nvPr/>
        </p:nvSpPr>
        <p:spPr>
          <a:xfrm>
            <a:off x="-22307" y="31434"/>
            <a:ext cx="4206875" cy="205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72789" rtl="0" eaLnBrk="1" fontAlgn="auto" latinLnBrk="0" hangingPunct="1">
              <a:lnSpc>
                <a:spcPts val="929"/>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3</a:t>
            </a:r>
            <a:r>
              <a:rPr kumimoji="1" lang="ja-JP" altLang="en-US"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．第</a:t>
            </a:r>
            <a:r>
              <a:rPr kumimoji="1" lang="en-US" altLang="ja-JP"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3</a:t>
            </a:r>
            <a:r>
              <a:rPr kumimoji="1" lang="ja-JP" altLang="en-US"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期計画の基本的な考え方と具体的な取組</a:t>
            </a:r>
            <a:endParaRPr kumimoji="1" lang="en-US" altLang="ja-JP"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64" name="表 63">
            <a:extLst>
              <a:ext uri="{FF2B5EF4-FFF2-40B4-BE49-F238E27FC236}">
                <a16:creationId xmlns:a16="http://schemas.microsoft.com/office/drawing/2014/main" id="{29E80D98-200B-8370-E29A-F7AD27DE2761}"/>
              </a:ext>
            </a:extLst>
          </p:cNvPr>
          <p:cNvGraphicFramePr>
            <a:graphicFrameLocks noGrp="1"/>
          </p:cNvGraphicFramePr>
          <p:nvPr>
            <p:extLst>
              <p:ext uri="{D42A27DB-BD31-4B8C-83A1-F6EECF244321}">
                <p14:modId xmlns:p14="http://schemas.microsoft.com/office/powerpoint/2010/main" val="628109353"/>
              </p:ext>
            </p:extLst>
          </p:nvPr>
        </p:nvGraphicFramePr>
        <p:xfrm>
          <a:off x="66234" y="317079"/>
          <a:ext cx="4543947" cy="587307"/>
        </p:xfrm>
        <a:graphic>
          <a:graphicData uri="http://schemas.openxmlformats.org/drawingml/2006/table">
            <a:tbl>
              <a:tblPr>
                <a:tableStyleId>{073A0DAA-6AF3-43AB-8588-CEC1D06C72B9}</a:tableStyleId>
              </a:tblPr>
              <a:tblGrid>
                <a:gridCol w="62826">
                  <a:extLst>
                    <a:ext uri="{9D8B030D-6E8A-4147-A177-3AD203B41FA5}">
                      <a16:colId xmlns:a16="http://schemas.microsoft.com/office/drawing/2014/main" val="2375738016"/>
                    </a:ext>
                  </a:extLst>
                </a:gridCol>
                <a:gridCol w="4481121">
                  <a:extLst>
                    <a:ext uri="{9D8B030D-6E8A-4147-A177-3AD203B41FA5}">
                      <a16:colId xmlns:a16="http://schemas.microsoft.com/office/drawing/2014/main" val="4208928748"/>
                    </a:ext>
                  </a:extLst>
                </a:gridCol>
              </a:tblGrid>
              <a:tr h="152400">
                <a:tc>
                  <a:txBody>
                    <a:bodyPr/>
                    <a:lstStyle/>
                    <a:p>
                      <a:endParaRPr kumimoji="1" lang="ja-JP" altLang="en-US" sz="100" dirty="0">
                        <a:latin typeface="Meiryo UI" panose="020B0604030504040204" pitchFamily="50" charset="-128"/>
                        <a:ea typeface="Meiryo UI" panose="020B0604030504040204" pitchFamily="50" charset="-128"/>
                      </a:endParaRPr>
                    </a:p>
                  </a:txBody>
                  <a:tcPr marL="0" marR="0" marT="0" marB="0">
                    <a:lnR w="12700" cap="flat" cmpd="sng" algn="ctr">
                      <a:solidFill>
                        <a:schemeClr val="tx2">
                          <a:lumMod val="60000"/>
                          <a:lumOff val="4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marL="0" indent="0">
                        <a:buFont typeface="Wingdings" panose="05000000000000000000" pitchFamily="2" charset="2"/>
                        <a:buChar char="l"/>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基本方針</a:t>
                      </a:r>
                    </a:p>
                  </a:txBody>
                  <a:tcPr marL="0" marR="0" marT="0" marB="0">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solidFill>
                      <a:schemeClr val="tx2">
                        <a:lumMod val="60000"/>
                        <a:lumOff val="40000"/>
                      </a:schemeClr>
                    </a:solidFill>
                  </a:tcPr>
                </a:tc>
                <a:extLst>
                  <a:ext uri="{0D108BD9-81ED-4DB2-BD59-A6C34878D82A}">
                    <a16:rowId xmlns:a16="http://schemas.microsoft.com/office/drawing/2014/main" val="1258852688"/>
                  </a:ext>
                </a:extLst>
              </a:tr>
              <a:tr h="434907">
                <a:tc>
                  <a:txBody>
                    <a:bodyPr/>
                    <a:lstStyle/>
                    <a:p>
                      <a:endParaRPr kumimoji="1" lang="ja-JP" altLang="en-US" sz="100" dirty="0">
                        <a:latin typeface="Meiryo UI" panose="020B0604030504040204" pitchFamily="50" charset="-128"/>
                        <a:ea typeface="Meiryo UI" panose="020B0604030504040204" pitchFamily="50" charset="-128"/>
                      </a:endParaRPr>
                    </a:p>
                  </a:txBody>
                  <a:tcPr marL="0" marR="0" marT="0" marB="0">
                    <a:lnT w="127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a:txBody>
                    <a:bodyPr/>
                    <a:lstStyle/>
                    <a:p>
                      <a:pPr marL="85725" lvl="1" indent="0">
                        <a:lnSpc>
                          <a:spcPts val="1600"/>
                        </a:lnSpc>
                        <a:buFont typeface="Wingdings" panose="05000000000000000000" pitchFamily="2" charset="2"/>
                        <a:buNone/>
                      </a:pPr>
                      <a:r>
                        <a:rPr kumimoji="1" lang="ja-JP" altLang="en-US" sz="900" b="1" dirty="0">
                          <a:latin typeface="BIZ UDPゴシック" panose="020B0400000000000000" pitchFamily="50" charset="-128"/>
                          <a:ea typeface="BIZ UDPゴシック" panose="020B0400000000000000" pitchFamily="50" charset="-128"/>
                        </a:rPr>
                        <a:t>第</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期計画では、基本理念や現状と課題等を踏まえ、</a:t>
                      </a:r>
                      <a:r>
                        <a:rPr kumimoji="1" lang="en-US" altLang="ja-JP" sz="900" b="1" dirty="0">
                          <a:latin typeface="BIZ UDPゴシック" panose="020B0400000000000000" pitchFamily="50" charset="-128"/>
                          <a:ea typeface="BIZ UDPゴシック" panose="020B0400000000000000" pitchFamily="50" charset="-128"/>
                        </a:rPr>
                        <a:t>7</a:t>
                      </a:r>
                      <a:r>
                        <a:rPr kumimoji="1" lang="ja-JP" altLang="en-US" sz="900" b="1" dirty="0">
                          <a:latin typeface="BIZ UDPゴシック" panose="020B0400000000000000" pitchFamily="50" charset="-128"/>
                          <a:ea typeface="BIZ UDPゴシック" panose="020B0400000000000000" pitchFamily="50" charset="-128"/>
                        </a:rPr>
                        <a:t>つの基本方針と</a:t>
                      </a:r>
                      <a:r>
                        <a:rPr kumimoji="1" lang="en-US" altLang="ja-JP" sz="900" b="1" dirty="0">
                          <a:latin typeface="BIZ UDPゴシック" panose="020B0400000000000000" pitchFamily="50" charset="-128"/>
                          <a:ea typeface="BIZ UDPゴシック" panose="020B0400000000000000" pitchFamily="50" charset="-128"/>
                        </a:rPr>
                        <a:t>9</a:t>
                      </a:r>
                      <a:r>
                        <a:rPr kumimoji="1" lang="ja-JP" altLang="en-US" sz="900" b="1" dirty="0">
                          <a:latin typeface="BIZ UDPゴシック" panose="020B0400000000000000" pitchFamily="50" charset="-128"/>
                          <a:ea typeface="BIZ UDPゴシック" panose="020B0400000000000000" pitchFamily="50" charset="-128"/>
                        </a:rPr>
                        <a:t>つの重点施策を展開し、ギャンブル等依存症対策のさらなる強化を図る。</a:t>
                      </a:r>
                    </a:p>
                  </a:txBody>
                  <a:tcPr marL="0" marR="0" marT="0" marB="0" anchor="ct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5717086"/>
                  </a:ext>
                </a:extLst>
              </a:tr>
            </a:tbl>
          </a:graphicData>
        </a:graphic>
      </p:graphicFrame>
      <p:grpSp>
        <p:nvGrpSpPr>
          <p:cNvPr id="14" name="グループ化 13">
            <a:extLst>
              <a:ext uri="{FF2B5EF4-FFF2-40B4-BE49-F238E27FC236}">
                <a16:creationId xmlns:a16="http://schemas.microsoft.com/office/drawing/2014/main" id="{28A67F01-7002-4216-8712-83BCBB62295C}"/>
              </a:ext>
            </a:extLst>
          </p:cNvPr>
          <p:cNvGrpSpPr/>
          <p:nvPr/>
        </p:nvGrpSpPr>
        <p:grpSpPr>
          <a:xfrm>
            <a:off x="4859203" y="1057740"/>
            <a:ext cx="4928112" cy="215471"/>
            <a:chOff x="346734" y="1420337"/>
            <a:chExt cx="7028670" cy="186469"/>
          </a:xfrm>
        </p:grpSpPr>
        <p:sp>
          <p:nvSpPr>
            <p:cNvPr id="260" name="正方形/長方形 259">
              <a:extLst>
                <a:ext uri="{FF2B5EF4-FFF2-40B4-BE49-F238E27FC236}">
                  <a16:creationId xmlns:a16="http://schemas.microsoft.com/office/drawing/2014/main" id="{77A6B2E2-7F25-A499-F914-B404316C7272}"/>
                </a:ext>
              </a:extLst>
            </p:cNvPr>
            <p:cNvSpPr/>
            <p:nvPr/>
          </p:nvSpPr>
          <p:spPr>
            <a:xfrm>
              <a:off x="346734" y="1420337"/>
              <a:ext cx="533783" cy="18646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5143" tIns="5143" rIns="5143" bIns="5143" rtlCol="0" anchor="ctr"/>
            <a:lstStyle/>
            <a:p>
              <a:pPr marL="0" marR="0" lvl="0" indent="0" algn="ctr" defTabSz="972789"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基本理念</a:t>
              </a:r>
            </a:p>
          </p:txBody>
        </p:sp>
        <p:sp>
          <p:nvSpPr>
            <p:cNvPr id="262" name="正方形/長方形 261">
              <a:extLst>
                <a:ext uri="{FF2B5EF4-FFF2-40B4-BE49-F238E27FC236}">
                  <a16:creationId xmlns:a16="http://schemas.microsoft.com/office/drawing/2014/main" id="{B4A6642E-0924-6E07-902F-26BEDD489F19}"/>
                </a:ext>
              </a:extLst>
            </p:cNvPr>
            <p:cNvSpPr/>
            <p:nvPr/>
          </p:nvSpPr>
          <p:spPr>
            <a:xfrm>
              <a:off x="1762614" y="1420337"/>
              <a:ext cx="1258796" cy="18093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5143" tIns="5143" rIns="5143" bIns="5143" rtlCol="0" anchor="ctr"/>
            <a:lstStyle/>
            <a:p>
              <a:pPr marL="0" marR="0" lvl="0" indent="0" algn="ctr" defTabSz="972789"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重点施策</a:t>
              </a:r>
            </a:p>
          </p:txBody>
        </p:sp>
        <p:sp>
          <p:nvSpPr>
            <p:cNvPr id="263" name="正方形/長方形 262">
              <a:extLst>
                <a:ext uri="{FF2B5EF4-FFF2-40B4-BE49-F238E27FC236}">
                  <a16:creationId xmlns:a16="http://schemas.microsoft.com/office/drawing/2014/main" id="{E0BC3D00-E900-380F-4162-470F7F9C5123}"/>
                </a:ext>
              </a:extLst>
            </p:cNvPr>
            <p:cNvSpPr/>
            <p:nvPr/>
          </p:nvSpPr>
          <p:spPr>
            <a:xfrm>
              <a:off x="3051427" y="1422975"/>
              <a:ext cx="4323977" cy="17829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5143" tIns="5143" rIns="5143" bIns="5143" rtlCol="0" anchor="ctr"/>
            <a:lstStyle/>
            <a:p>
              <a:pPr marL="0" marR="0" lvl="0" indent="0" algn="ctr" defTabSz="972789" rtl="0" eaLnBrk="1" fontAlgn="auto" latinLnBrk="0" hangingPunct="1">
                <a:lnSpc>
                  <a:spcPct val="15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取組</a:t>
              </a:r>
            </a:p>
          </p:txBody>
        </p:sp>
        <p:sp>
          <p:nvSpPr>
            <p:cNvPr id="312" name="正方形/長方形 311">
              <a:extLst>
                <a:ext uri="{FF2B5EF4-FFF2-40B4-BE49-F238E27FC236}">
                  <a16:creationId xmlns:a16="http://schemas.microsoft.com/office/drawing/2014/main" id="{83978FEC-F1BB-16A4-0423-213AF72C6981}"/>
                </a:ext>
              </a:extLst>
            </p:cNvPr>
            <p:cNvSpPr/>
            <p:nvPr/>
          </p:nvSpPr>
          <p:spPr>
            <a:xfrm>
              <a:off x="941022" y="1420337"/>
              <a:ext cx="766013" cy="18479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5143" tIns="5143" rIns="5143" bIns="5143" rtlCol="0" anchor="ctr"/>
            <a:lstStyle/>
            <a:p>
              <a:pPr marL="0" marR="0" lvl="0" indent="0" algn="ctr" defTabSz="972789"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基本方針</a:t>
              </a:r>
            </a:p>
          </p:txBody>
        </p:sp>
      </p:grpSp>
      <p:sp>
        <p:nvSpPr>
          <p:cNvPr id="350" name="正方形/長方形 349">
            <a:extLst>
              <a:ext uri="{FF2B5EF4-FFF2-40B4-BE49-F238E27FC236}">
                <a16:creationId xmlns:a16="http://schemas.microsoft.com/office/drawing/2014/main" id="{B5ED94DB-63E6-D8B6-4E61-C43FE8174451}"/>
              </a:ext>
            </a:extLst>
          </p:cNvPr>
          <p:cNvSpPr/>
          <p:nvPr/>
        </p:nvSpPr>
        <p:spPr>
          <a:xfrm>
            <a:off x="5041092" y="803108"/>
            <a:ext cx="2056501" cy="118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5143" tIns="5143" rIns="5143" bIns="5143" rtlCol="0" anchor="ctr"/>
          <a:lstStyle/>
          <a:p>
            <a:pPr marL="122467" marR="0" lvl="0" indent="-122467" algn="l" defTabSz="972789"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857" b="1"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基本方針に基づく施策体系と個別目標</a:t>
            </a:r>
          </a:p>
        </p:txBody>
      </p:sp>
      <p:graphicFrame>
        <p:nvGraphicFramePr>
          <p:cNvPr id="170" name="表 169">
            <a:extLst>
              <a:ext uri="{FF2B5EF4-FFF2-40B4-BE49-F238E27FC236}">
                <a16:creationId xmlns:a16="http://schemas.microsoft.com/office/drawing/2014/main" id="{851C6936-E594-181D-BE0A-000AA45A4F50}"/>
              </a:ext>
            </a:extLst>
          </p:cNvPr>
          <p:cNvGraphicFramePr>
            <a:graphicFrameLocks noGrp="1"/>
          </p:cNvGraphicFramePr>
          <p:nvPr>
            <p:extLst>
              <p:ext uri="{D42A27DB-BD31-4B8C-83A1-F6EECF244321}">
                <p14:modId xmlns:p14="http://schemas.microsoft.com/office/powerpoint/2010/main" val="2875390194"/>
              </p:ext>
            </p:extLst>
          </p:nvPr>
        </p:nvGraphicFramePr>
        <p:xfrm>
          <a:off x="72140" y="945628"/>
          <a:ext cx="4543946" cy="2969097"/>
        </p:xfrm>
        <a:graphic>
          <a:graphicData uri="http://schemas.openxmlformats.org/drawingml/2006/table">
            <a:tbl>
              <a:tblPr>
                <a:tableStyleId>{073A0DAA-6AF3-43AB-8588-CEC1D06C72B9}</a:tableStyleId>
              </a:tblPr>
              <a:tblGrid>
                <a:gridCol w="55253">
                  <a:extLst>
                    <a:ext uri="{9D8B030D-6E8A-4147-A177-3AD203B41FA5}">
                      <a16:colId xmlns:a16="http://schemas.microsoft.com/office/drawing/2014/main" val="2375738016"/>
                    </a:ext>
                  </a:extLst>
                </a:gridCol>
                <a:gridCol w="4488693">
                  <a:extLst>
                    <a:ext uri="{9D8B030D-6E8A-4147-A177-3AD203B41FA5}">
                      <a16:colId xmlns:a16="http://schemas.microsoft.com/office/drawing/2014/main" val="4208928748"/>
                    </a:ext>
                  </a:extLst>
                </a:gridCol>
              </a:tblGrid>
              <a:tr h="191962">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marL="0" marR="0" marT="0" marB="0">
                    <a:lnR w="12700" cap="flat" cmpd="sng" algn="ctr">
                      <a:solidFill>
                        <a:schemeClr val="tx2">
                          <a:lumMod val="60000"/>
                          <a:lumOff val="4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marL="85725" indent="-85725">
                        <a:buFont typeface="Wingdings" panose="05000000000000000000" pitchFamily="2" charset="2"/>
                        <a:buChar char="l"/>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全体目標</a:t>
                      </a:r>
                    </a:p>
                  </a:txBody>
                  <a:tcPr marL="0" marR="0" marT="0" marB="0">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solidFill>
                      <a:schemeClr val="tx2">
                        <a:lumMod val="60000"/>
                        <a:lumOff val="40000"/>
                      </a:schemeClr>
                    </a:solidFill>
                  </a:tcPr>
                </a:tc>
                <a:extLst>
                  <a:ext uri="{0D108BD9-81ED-4DB2-BD59-A6C34878D82A}">
                    <a16:rowId xmlns:a16="http://schemas.microsoft.com/office/drawing/2014/main" val="1258852688"/>
                  </a:ext>
                </a:extLst>
              </a:tr>
              <a:tr h="2777135">
                <a:tc>
                  <a:txBody>
                    <a:bodyPr/>
                    <a:lstStyle/>
                    <a:p>
                      <a:endParaRPr kumimoji="1" lang="ja-JP" altLang="en-US" sz="100" dirty="0">
                        <a:latin typeface="BIZ UDPゴシック" panose="020B0400000000000000" pitchFamily="50" charset="-128"/>
                        <a:ea typeface="BIZ UDPゴシック" panose="020B0400000000000000" pitchFamily="50" charset="-128"/>
                      </a:endParaRPr>
                    </a:p>
                  </a:txBody>
                  <a:tcPr marL="0" marR="0" marT="0" marB="0">
                    <a:lnT w="127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a:txBody>
                    <a:bodyPr/>
                    <a:lstStyle/>
                    <a:p>
                      <a:pPr marL="85725" lvl="1" indent="0">
                        <a:lnSpc>
                          <a:spcPts val="1400"/>
                        </a:lnSpc>
                        <a:spcBef>
                          <a:spcPts val="300"/>
                        </a:spcBef>
                        <a:buFont typeface="Wingdings" panose="05000000000000000000" pitchFamily="2" charset="2"/>
                        <a:buNone/>
                      </a:pPr>
                      <a:r>
                        <a:rPr kumimoji="1" lang="ja-JP" altLang="en-US" sz="900" b="0" dirty="0">
                          <a:latin typeface="BIZ UDPゴシック" panose="020B0400000000000000" pitchFamily="50" charset="-128"/>
                          <a:ea typeface="BIZ UDPゴシック" panose="020B0400000000000000" pitchFamily="50" charset="-128"/>
                        </a:rPr>
                        <a:t>指標としては、</a:t>
                      </a:r>
                      <a:endParaRPr kumimoji="1" lang="en-US" altLang="ja-JP" sz="900" b="0" dirty="0">
                        <a:latin typeface="BIZ UDPゴシック" panose="020B0400000000000000" pitchFamily="50" charset="-128"/>
                        <a:ea typeface="BIZ UDPゴシック" panose="020B0400000000000000" pitchFamily="50" charset="-128"/>
                      </a:endParaRPr>
                    </a:p>
                    <a:p>
                      <a:pPr marL="85725" lvl="1" indent="0">
                        <a:lnSpc>
                          <a:spcPts val="1400"/>
                        </a:lnSpc>
                        <a:spcBef>
                          <a:spcPts val="300"/>
                        </a:spcBef>
                        <a:buFont typeface="Wingdings" panose="05000000000000000000" pitchFamily="2" charset="2"/>
                        <a:buNone/>
                      </a:pPr>
                      <a:r>
                        <a:rPr kumimoji="1" lang="ja-JP" altLang="en-US" sz="900" b="0" dirty="0">
                          <a:latin typeface="BIZ UDPゴシック" panose="020B0400000000000000" pitchFamily="50" charset="-128"/>
                          <a:ea typeface="BIZ UDPゴシック" panose="020B0400000000000000" pitchFamily="50" charset="-128"/>
                        </a:rPr>
                        <a:t>❶「</a:t>
                      </a: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ギャンブル等依存が疑われる人等</a:t>
                      </a: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の割合」の低減</a:t>
                      </a:r>
                      <a:br>
                        <a:rPr kumimoji="1" lang="en-US" altLang="ja-JP" sz="900" b="0" dirty="0">
                          <a:latin typeface="BIZ UDPゴシック" panose="020B0400000000000000" pitchFamily="50" charset="-128"/>
                          <a:ea typeface="BIZ UDPゴシック" panose="020B0400000000000000" pitchFamily="50" charset="-128"/>
                        </a:rPr>
                      </a:br>
                      <a:r>
                        <a:rPr kumimoji="1" lang="ja-JP" altLang="en-US" sz="900" b="0" dirty="0">
                          <a:latin typeface="BIZ UDPゴシック" panose="020B0400000000000000" pitchFamily="50" charset="-128"/>
                          <a:ea typeface="BIZ UDPゴシック" panose="020B0400000000000000" pitchFamily="50" charset="-128"/>
                        </a:rPr>
                        <a:t>❷「</a:t>
                      </a: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ギャンブル等依存症は病気であることを知っている</a:t>
                      </a: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と回答した府民の割合」の増加を設定し、府実態調査結果を基に、令和</a:t>
                      </a:r>
                      <a:r>
                        <a:rPr kumimoji="1" lang="en-US" altLang="ja-JP" sz="900" b="0" dirty="0">
                          <a:latin typeface="BIZ UDPゴシック" panose="020B0400000000000000" pitchFamily="50" charset="-128"/>
                          <a:ea typeface="BIZ UDPゴシック" panose="020B0400000000000000" pitchFamily="50" charset="-128"/>
                        </a:rPr>
                        <a:t>10</a:t>
                      </a:r>
                      <a:r>
                        <a:rPr kumimoji="1" lang="ja-JP" altLang="en-US" sz="900" b="0" dirty="0">
                          <a:latin typeface="BIZ UDPゴシック" panose="020B0400000000000000" pitchFamily="50" charset="-128"/>
                          <a:ea typeface="BIZ UDPゴシック" panose="020B0400000000000000" pitchFamily="50" charset="-128"/>
                        </a:rPr>
                        <a:t>年度における下記の数値について、計画作成時点の令和</a:t>
                      </a:r>
                      <a:r>
                        <a:rPr kumimoji="1" lang="en-US" altLang="ja-JP" sz="900" b="0" dirty="0">
                          <a:latin typeface="BIZ UDPゴシック" panose="020B0400000000000000" pitchFamily="50" charset="-128"/>
                          <a:ea typeface="BIZ UDPゴシック" panose="020B0400000000000000" pitchFamily="50" charset="-128"/>
                        </a:rPr>
                        <a:t>7</a:t>
                      </a:r>
                      <a:r>
                        <a:rPr kumimoji="1" lang="ja-JP" altLang="en-US" sz="900" b="0" dirty="0">
                          <a:latin typeface="BIZ UDPゴシック" panose="020B0400000000000000" pitchFamily="50" charset="-128"/>
                          <a:ea typeface="BIZ UDPゴシック" panose="020B0400000000000000" pitchFamily="50" charset="-128"/>
                        </a:rPr>
                        <a:t>年度の数値からの増減をめざす。</a:t>
                      </a:r>
                      <a:endParaRPr kumimoji="1" lang="ja-JP" altLang="en-US" sz="700" b="0" dirty="0">
                        <a:latin typeface="BIZ UDPゴシック" panose="020B0400000000000000" pitchFamily="50" charset="-128"/>
                        <a:ea typeface="BIZ UDPゴシック" panose="020B0400000000000000" pitchFamily="50" charset="-128"/>
                      </a:endParaRPr>
                    </a:p>
                  </a:txBody>
                  <a:tcPr marL="0" marR="0" marT="0" marB="0">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5717086"/>
                  </a:ext>
                </a:extLst>
              </a:tr>
            </a:tbl>
          </a:graphicData>
        </a:graphic>
      </p:graphicFrame>
      <p:grpSp>
        <p:nvGrpSpPr>
          <p:cNvPr id="13" name="グループ化 12">
            <a:extLst>
              <a:ext uri="{FF2B5EF4-FFF2-40B4-BE49-F238E27FC236}">
                <a16:creationId xmlns:a16="http://schemas.microsoft.com/office/drawing/2014/main" id="{E0E20B6F-E23E-CC4D-1E30-96CC2C7A5C4D}"/>
              </a:ext>
            </a:extLst>
          </p:cNvPr>
          <p:cNvGrpSpPr/>
          <p:nvPr/>
        </p:nvGrpSpPr>
        <p:grpSpPr>
          <a:xfrm>
            <a:off x="6056685" y="1273153"/>
            <a:ext cx="3664283" cy="190092"/>
            <a:chOff x="2656384" y="1632251"/>
            <a:chExt cx="4664566" cy="134918"/>
          </a:xfrm>
        </p:grpSpPr>
        <p:sp>
          <p:nvSpPr>
            <p:cNvPr id="226" name="正方形/長方形 225">
              <a:extLst>
                <a:ext uri="{FF2B5EF4-FFF2-40B4-BE49-F238E27FC236}">
                  <a16:creationId xmlns:a16="http://schemas.microsoft.com/office/drawing/2014/main" id="{6CE5C5E1-B44B-8BAE-F021-1FFB089A3063}"/>
                </a:ext>
              </a:extLst>
            </p:cNvPr>
            <p:cNvSpPr/>
            <p:nvPr/>
          </p:nvSpPr>
          <p:spPr>
            <a:xfrm>
              <a:off x="2656384" y="1632251"/>
              <a:ext cx="4664566" cy="134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5143" tIns="5143" rIns="5143" bIns="5143" rtlCol="0" anchor="ctr"/>
            <a:lstStyle/>
            <a:p>
              <a:pPr marL="0" marR="0" lvl="0" indent="0" algn="r" defTabSz="972789" rtl="0" eaLnBrk="1" fontAlgn="auto" latinLnBrk="0" hangingPunct="1">
                <a:lnSpc>
                  <a:spcPct val="100000"/>
                </a:lnSpc>
                <a:spcBef>
                  <a:spcPts val="0"/>
                </a:spcBef>
                <a:spcAft>
                  <a:spcPts val="0"/>
                </a:spcAft>
                <a:buClrTx/>
                <a:buSzTx/>
                <a:buFontTx/>
                <a:buNone/>
                <a:tabLst/>
                <a:defRPr/>
              </a:pPr>
              <a:r>
                <a:rPr kumimoji="1" lang="en-US" altLang="ja-JP" sz="500" b="1" i="0" u="none" strike="noStrike" kern="1200" cap="none" spc="-64"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500" b="1" i="0" u="none" strike="noStrike" kern="1200" cap="none" spc="-64"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571" b="1" i="0" u="none" strike="noStrike" kern="1200" cap="none" spc="-64"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rPr>
                <a:t>具体的な取組として新規事業を考えているもの</a:t>
              </a:r>
              <a:r>
                <a:rPr kumimoji="1" lang="ja-JP" altLang="en-US" sz="500" b="1" i="0" u="none" strike="noStrike" kern="1200" cap="none" spc="-64"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571" b="1" i="0" u="none" strike="noStrike" kern="1200" cap="none" spc="-64"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rPr>
                <a:t>具体的な取組として事業の拡充等を考えているもの</a:t>
              </a:r>
            </a:p>
          </p:txBody>
        </p:sp>
        <p:sp>
          <p:nvSpPr>
            <p:cNvPr id="231" name="正方形/長方形 230">
              <a:extLst>
                <a:ext uri="{FF2B5EF4-FFF2-40B4-BE49-F238E27FC236}">
                  <a16:creationId xmlns:a16="http://schemas.microsoft.com/office/drawing/2014/main" id="{81AF6FFB-CA9E-25C9-D0EA-A130DDE8469E}"/>
                </a:ext>
              </a:extLst>
            </p:cNvPr>
            <p:cNvSpPr/>
            <p:nvPr/>
          </p:nvSpPr>
          <p:spPr>
            <a:xfrm>
              <a:off x="2823294" y="1643461"/>
              <a:ext cx="272128" cy="10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5143" tIns="5143" rIns="5143" bIns="5143" rtlCol="0" anchor="ctr"/>
            <a:lstStyle/>
            <a:p>
              <a:pPr marL="0" marR="0" lvl="0" indent="0" algn="ctr" defTabSz="972789" rtl="0" eaLnBrk="1" fontAlgn="auto" latinLnBrk="0" hangingPunct="1">
                <a:lnSpc>
                  <a:spcPct val="100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新規</a:t>
              </a:r>
              <a:endParaRPr kumimoji="1" lang="en-US" altLang="ja-JP" sz="64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3" name="正方形/長方形 232">
              <a:extLst>
                <a:ext uri="{FF2B5EF4-FFF2-40B4-BE49-F238E27FC236}">
                  <a16:creationId xmlns:a16="http://schemas.microsoft.com/office/drawing/2014/main" id="{6DC01D9C-DD49-F13E-73EC-EC529830A357}"/>
                </a:ext>
              </a:extLst>
            </p:cNvPr>
            <p:cNvSpPr/>
            <p:nvPr/>
          </p:nvSpPr>
          <p:spPr>
            <a:xfrm>
              <a:off x="4988666" y="1648636"/>
              <a:ext cx="272128"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5143" tIns="5143" rIns="5143" bIns="5143" rtlCol="0" anchor="ctr"/>
            <a:lstStyle/>
            <a:p>
              <a:pPr marL="0" marR="0" lvl="0" indent="0" algn="ctr" defTabSz="972789" rtl="0" eaLnBrk="1" fontAlgn="auto" latinLnBrk="0" hangingPunct="1">
                <a:lnSpc>
                  <a:spcPct val="100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拡充</a:t>
              </a:r>
              <a:endParaRPr kumimoji="1" lang="en-US" altLang="ja-JP" sz="64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236" name="正方形/長方形 235">
            <a:extLst>
              <a:ext uri="{FF2B5EF4-FFF2-40B4-BE49-F238E27FC236}">
                <a16:creationId xmlns:a16="http://schemas.microsoft.com/office/drawing/2014/main" id="{F8DAC1D5-4F58-7E70-AC96-A3B04103962D}"/>
              </a:ext>
            </a:extLst>
          </p:cNvPr>
          <p:cNvSpPr/>
          <p:nvPr/>
        </p:nvSpPr>
        <p:spPr>
          <a:xfrm>
            <a:off x="66235" y="236196"/>
            <a:ext cx="9721080" cy="258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72789" rtl="0" eaLnBrk="1" fontAlgn="auto" latinLnBrk="0" hangingPunct="1">
              <a:lnSpc>
                <a:spcPct val="100000"/>
              </a:lnSpc>
              <a:spcBef>
                <a:spcPts val="0"/>
              </a:spcBef>
              <a:spcAft>
                <a:spcPts val="0"/>
              </a:spcAft>
              <a:buClrTx/>
              <a:buSzTx/>
              <a:buFontTx/>
              <a:buNone/>
              <a:tabLst/>
              <a:defRPr/>
            </a:pPr>
            <a:endParaRPr kumimoji="1" lang="ja-JP" altLang="en-US" sz="135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30" name="表 129">
            <a:extLst>
              <a:ext uri="{FF2B5EF4-FFF2-40B4-BE49-F238E27FC236}">
                <a16:creationId xmlns:a16="http://schemas.microsoft.com/office/drawing/2014/main" id="{73D20BAF-F1CD-4314-8384-51A8744E247E}"/>
              </a:ext>
            </a:extLst>
          </p:cNvPr>
          <p:cNvGraphicFramePr>
            <a:graphicFrameLocks noGrp="1"/>
          </p:cNvGraphicFramePr>
          <p:nvPr>
            <p:extLst>
              <p:ext uri="{D42A27DB-BD31-4B8C-83A1-F6EECF244321}">
                <p14:modId xmlns:p14="http://schemas.microsoft.com/office/powerpoint/2010/main" val="3849247515"/>
              </p:ext>
            </p:extLst>
          </p:nvPr>
        </p:nvGraphicFramePr>
        <p:xfrm>
          <a:off x="83244" y="4021572"/>
          <a:ext cx="4641827" cy="2801777"/>
        </p:xfrm>
        <a:graphic>
          <a:graphicData uri="http://schemas.openxmlformats.org/drawingml/2006/table">
            <a:tbl>
              <a:tblPr>
                <a:tableStyleId>{073A0DAA-6AF3-43AB-8588-CEC1D06C72B9}</a:tableStyleId>
              </a:tblPr>
              <a:tblGrid>
                <a:gridCol w="64178">
                  <a:extLst>
                    <a:ext uri="{9D8B030D-6E8A-4147-A177-3AD203B41FA5}">
                      <a16:colId xmlns:a16="http://schemas.microsoft.com/office/drawing/2014/main" val="2375738016"/>
                    </a:ext>
                  </a:extLst>
                </a:gridCol>
                <a:gridCol w="4577649">
                  <a:extLst>
                    <a:ext uri="{9D8B030D-6E8A-4147-A177-3AD203B41FA5}">
                      <a16:colId xmlns:a16="http://schemas.microsoft.com/office/drawing/2014/main" val="4208928748"/>
                    </a:ext>
                  </a:extLst>
                </a:gridCol>
              </a:tblGrid>
              <a:tr h="199378">
                <a:tc>
                  <a:txBody>
                    <a:bodyPr/>
                    <a:lstStyle/>
                    <a:p>
                      <a:endParaRPr kumimoji="1" lang="ja-JP" altLang="en-US" sz="900" dirty="0">
                        <a:latin typeface="Meiryo UI" panose="020B0604030504040204" pitchFamily="50" charset="-128"/>
                        <a:ea typeface="Meiryo UI" panose="020B0604030504040204" pitchFamily="50" charset="-128"/>
                      </a:endParaRPr>
                    </a:p>
                  </a:txBody>
                  <a:tcPr marL="0" marR="0" marT="0" marB="0">
                    <a:lnR w="12700" cap="flat" cmpd="sng" algn="ctr">
                      <a:solidFill>
                        <a:schemeClr val="tx2">
                          <a:lumMod val="60000"/>
                          <a:lumOff val="4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marL="85725" indent="-85725">
                        <a:buFont typeface="Wingdings" panose="05000000000000000000" pitchFamily="2" charset="2"/>
                        <a:buChar char="l"/>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個別目標</a:t>
                      </a:r>
                    </a:p>
                  </a:txBody>
                  <a:tcPr marL="0" marR="0" marT="0" marB="0">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solidFill>
                      <a:schemeClr val="tx2">
                        <a:lumMod val="60000"/>
                        <a:lumOff val="40000"/>
                      </a:schemeClr>
                    </a:solidFill>
                  </a:tcPr>
                </a:tc>
                <a:extLst>
                  <a:ext uri="{0D108BD9-81ED-4DB2-BD59-A6C34878D82A}">
                    <a16:rowId xmlns:a16="http://schemas.microsoft.com/office/drawing/2014/main" val="1258852688"/>
                  </a:ext>
                </a:extLst>
              </a:tr>
              <a:tr h="2602399">
                <a:tc>
                  <a:txBody>
                    <a:bodyPr/>
                    <a:lstStyle/>
                    <a:p>
                      <a:endParaRPr kumimoji="1" lang="ja-JP" altLang="en-US" sz="100" dirty="0">
                        <a:latin typeface="Meiryo UI" panose="020B0604030504040204" pitchFamily="50" charset="-128"/>
                        <a:ea typeface="Meiryo UI" panose="020B0604030504040204" pitchFamily="50" charset="-128"/>
                      </a:endParaRPr>
                    </a:p>
                  </a:txBody>
                  <a:tcPr marL="0" marR="0" marT="0" marB="0">
                    <a:lnT w="127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a:txBody>
                    <a:bodyPr/>
                    <a:lstStyle/>
                    <a:p>
                      <a:pPr marL="85725" lvl="1" indent="0">
                        <a:lnSpc>
                          <a:spcPts val="1200"/>
                        </a:lnSpc>
                        <a:spcBef>
                          <a:spcPts val="300"/>
                        </a:spcBef>
                        <a:buFont typeface="Wingdings" panose="05000000000000000000" pitchFamily="2" charset="2"/>
                        <a:buNone/>
                      </a:pPr>
                      <a:r>
                        <a:rPr kumimoji="1" lang="ja-JP" altLang="en-US" sz="900" b="1" dirty="0">
                          <a:latin typeface="BIZ UDPゴシック" panose="020B0400000000000000" pitchFamily="50" charset="-128"/>
                          <a:ea typeface="BIZ UDPゴシック" panose="020B0400000000000000" pitchFamily="50" charset="-128"/>
                        </a:rPr>
                        <a:t>全体目標を踏まえ、各重点項目ごとの指標に対して目標値を定める。　（下記指標の例）</a:t>
                      </a:r>
                      <a:endParaRPr kumimoji="1" lang="en-US" altLang="ja-JP" sz="900" b="1" dirty="0">
                        <a:latin typeface="BIZ UDPゴシック" panose="020B0400000000000000" pitchFamily="50" charset="-128"/>
                        <a:ea typeface="BIZ UDPゴシック" panose="020B0400000000000000" pitchFamily="50" charset="-128"/>
                      </a:endParaRPr>
                    </a:p>
                    <a:p>
                      <a:pPr marL="85725" lvl="1" indent="0">
                        <a:lnSpc>
                          <a:spcPts val="1300"/>
                        </a:lnSpc>
                        <a:spcBef>
                          <a:spcPts val="300"/>
                        </a:spcBef>
                        <a:buFont typeface="Wingdings" panose="05000000000000000000" pitchFamily="2" charset="2"/>
                        <a:buNone/>
                      </a:pPr>
                      <a:r>
                        <a:rPr kumimoji="1" lang="en-US" altLang="ja-JP" sz="900" b="0" dirty="0">
                          <a:latin typeface="BIZ UDPゴシック" panose="020B0400000000000000" pitchFamily="50" charset="-128"/>
                          <a:ea typeface="BIZ UDPゴシック" panose="020B0400000000000000" pitchFamily="50" charset="-128"/>
                        </a:rPr>
                        <a:t>  【</a:t>
                      </a:r>
                      <a:r>
                        <a:rPr kumimoji="1" lang="ja-JP" altLang="en-US" sz="900" b="0" dirty="0">
                          <a:latin typeface="BIZ UDPゴシック" panose="020B0400000000000000" pitchFamily="50" charset="-128"/>
                          <a:ea typeface="BIZ UDPゴシック" panose="020B0400000000000000" pitchFamily="50" charset="-128"/>
                        </a:rPr>
                        <a:t>重点❷</a:t>
                      </a: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①高等学校等における予防啓発授業等の実施率⇒毎年度</a:t>
                      </a:r>
                      <a:r>
                        <a:rPr kumimoji="1" lang="en-US" altLang="ja-JP" sz="900" b="0" dirty="0">
                          <a:latin typeface="BIZ UDPゴシック" panose="020B0400000000000000" pitchFamily="50" charset="-128"/>
                          <a:ea typeface="BIZ UDPゴシック" panose="020B0400000000000000" pitchFamily="50" charset="-128"/>
                        </a:rPr>
                        <a:t>100</a:t>
                      </a:r>
                      <a:r>
                        <a:rPr kumimoji="1" lang="ja-JP" altLang="en-US" sz="900" b="0" dirty="0">
                          <a:latin typeface="BIZ UDPゴシック" panose="020B0400000000000000" pitchFamily="50" charset="-128"/>
                          <a:ea typeface="BIZ UDPゴシック" panose="020B0400000000000000" pitchFamily="50" charset="-128"/>
                        </a:rPr>
                        <a:t>％</a:t>
                      </a:r>
                      <a:endParaRPr kumimoji="1" lang="en-US" altLang="ja-JP" sz="900" b="0" dirty="0">
                        <a:latin typeface="BIZ UDPゴシック" panose="020B0400000000000000" pitchFamily="50" charset="-128"/>
                        <a:ea typeface="BIZ UDPゴシック" panose="020B0400000000000000" pitchFamily="50" charset="-128"/>
                      </a:endParaRPr>
                    </a:p>
                    <a:p>
                      <a:pPr marL="85725" lvl="1" indent="0">
                        <a:lnSpc>
                          <a:spcPts val="1300"/>
                        </a:lnSpc>
                        <a:spcBef>
                          <a:spcPts val="300"/>
                        </a:spcBef>
                        <a:buFont typeface="Wingdings" panose="05000000000000000000" pitchFamily="2" charset="2"/>
                        <a:buNone/>
                      </a:pPr>
                      <a:r>
                        <a:rPr kumimoji="1" lang="ja-JP" altLang="en-US" sz="900" b="0" dirty="0">
                          <a:latin typeface="BIZ UDPゴシック" panose="020B0400000000000000" pitchFamily="50" charset="-128"/>
                          <a:ea typeface="BIZ UDPゴシック" panose="020B0400000000000000" pitchFamily="50" charset="-128"/>
                        </a:rPr>
                        <a:t>　　　　　  　②教員向け研修会の参加者数⇒毎年度</a:t>
                      </a:r>
                      <a:r>
                        <a:rPr kumimoji="1" lang="en-US" altLang="ja-JP" sz="900" b="0" dirty="0">
                          <a:latin typeface="BIZ UDPゴシック" panose="020B0400000000000000" pitchFamily="50" charset="-128"/>
                          <a:ea typeface="BIZ UDPゴシック" panose="020B0400000000000000" pitchFamily="50" charset="-128"/>
                        </a:rPr>
                        <a:t>500</a:t>
                      </a:r>
                      <a:r>
                        <a:rPr kumimoji="1" lang="ja-JP" altLang="en-US" sz="900" b="0" dirty="0">
                          <a:latin typeface="BIZ UDPゴシック" panose="020B0400000000000000" pitchFamily="50" charset="-128"/>
                          <a:ea typeface="BIZ UDPゴシック" panose="020B0400000000000000" pitchFamily="50" charset="-128"/>
                        </a:rPr>
                        <a:t>名以上</a:t>
                      </a:r>
                      <a:endParaRPr kumimoji="1" lang="en-US" altLang="ja-JP" sz="900" b="0" dirty="0">
                        <a:latin typeface="BIZ UDPゴシック" panose="020B0400000000000000" pitchFamily="50" charset="-128"/>
                        <a:ea typeface="BIZ UDPゴシック" panose="020B0400000000000000" pitchFamily="50" charset="-128"/>
                      </a:endParaRPr>
                    </a:p>
                    <a:p>
                      <a:pPr marL="85725" lvl="1" indent="0">
                        <a:lnSpc>
                          <a:spcPts val="1300"/>
                        </a:lnSpc>
                        <a:spcBef>
                          <a:spcPts val="300"/>
                        </a:spcBef>
                        <a:buFont typeface="Wingdings" panose="05000000000000000000" pitchFamily="2" charset="2"/>
                        <a:buNone/>
                      </a:pPr>
                      <a:r>
                        <a:rPr kumimoji="1" lang="en-US" altLang="ja-JP" sz="900" b="0" dirty="0">
                          <a:latin typeface="BIZ UDPゴシック" panose="020B0400000000000000" pitchFamily="50" charset="-128"/>
                          <a:ea typeface="BIZ UDPゴシック" panose="020B0400000000000000" pitchFamily="50" charset="-128"/>
                        </a:rPr>
                        <a:t>  【</a:t>
                      </a:r>
                      <a:r>
                        <a:rPr kumimoji="1" lang="ja-JP" altLang="en-US" sz="900" b="0" dirty="0">
                          <a:latin typeface="BIZ UDPゴシック" panose="020B0400000000000000" pitchFamily="50" charset="-128"/>
                          <a:ea typeface="BIZ UDPゴシック" panose="020B0400000000000000" pitchFamily="50" charset="-128"/>
                        </a:rPr>
                        <a:t>重点❸</a:t>
                      </a: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①相談拠点やオンライン等での相談支援件数⇒</a:t>
                      </a:r>
                      <a:r>
                        <a:rPr kumimoji="1" lang="en-US" altLang="ja-JP" sz="900" b="0" dirty="0">
                          <a:latin typeface="BIZ UDPゴシック" panose="020B0400000000000000" pitchFamily="50" charset="-128"/>
                          <a:ea typeface="BIZ UDPゴシック" panose="020B0400000000000000" pitchFamily="50" charset="-128"/>
                        </a:rPr>
                        <a:t>R10</a:t>
                      </a:r>
                      <a:r>
                        <a:rPr kumimoji="1" lang="ja-JP" altLang="en-US" sz="900" b="0" dirty="0">
                          <a:latin typeface="BIZ UDPゴシック" panose="020B0400000000000000" pitchFamily="50" charset="-128"/>
                          <a:ea typeface="BIZ UDPゴシック" panose="020B0400000000000000" pitchFamily="50" charset="-128"/>
                        </a:rPr>
                        <a:t>年度末までに増加</a:t>
                      </a:r>
                      <a:endParaRPr kumimoji="1" lang="en-US" altLang="ja-JP" sz="900" b="0" dirty="0">
                        <a:latin typeface="BIZ UDPゴシック" panose="020B0400000000000000" pitchFamily="50" charset="-128"/>
                        <a:ea typeface="BIZ UDPゴシック" panose="020B0400000000000000" pitchFamily="50" charset="-128"/>
                      </a:endParaRPr>
                    </a:p>
                    <a:p>
                      <a:pPr marL="85725" lvl="1" indent="0">
                        <a:lnSpc>
                          <a:spcPts val="1300"/>
                        </a:lnSpc>
                        <a:spcBef>
                          <a:spcPts val="300"/>
                        </a:spcBef>
                        <a:buFont typeface="Wingdings" panose="05000000000000000000" pitchFamily="2" charset="2"/>
                        <a:buNone/>
                      </a:pPr>
                      <a:r>
                        <a:rPr kumimoji="1" lang="ja-JP" altLang="en-US" sz="900" b="0" dirty="0">
                          <a:latin typeface="BIZ UDPゴシック" panose="020B0400000000000000" pitchFamily="50" charset="-128"/>
                          <a:ea typeface="BIZ UDPゴシック" panose="020B0400000000000000" pitchFamily="50" charset="-128"/>
                        </a:rPr>
                        <a:t>　　　　　  　②ギャンブルの問題を抱えている者が依存の問題に気づいてから初めて</a:t>
                      </a:r>
                      <a:endParaRPr kumimoji="1" lang="en-US" altLang="ja-JP" sz="900" b="0" dirty="0">
                        <a:latin typeface="BIZ UDPゴシック" panose="020B0400000000000000" pitchFamily="50" charset="-128"/>
                        <a:ea typeface="BIZ UDPゴシック" panose="020B0400000000000000" pitchFamily="50" charset="-128"/>
                      </a:endParaRPr>
                    </a:p>
                    <a:p>
                      <a:pPr marL="85725" lvl="1" indent="0">
                        <a:lnSpc>
                          <a:spcPts val="1300"/>
                        </a:lnSpc>
                        <a:spcBef>
                          <a:spcPts val="300"/>
                        </a:spcBef>
                        <a:buFont typeface="Wingdings" panose="05000000000000000000" pitchFamily="2" charset="2"/>
                        <a:buNone/>
                      </a:pPr>
                      <a:r>
                        <a:rPr kumimoji="1" lang="en-US" altLang="ja-JP" sz="900" b="0" dirty="0">
                          <a:latin typeface="BIZ UDPゴシック" panose="020B0400000000000000" pitchFamily="50" charset="-128"/>
                          <a:ea typeface="BIZ UDPゴシック" panose="020B0400000000000000" pitchFamily="50" charset="-128"/>
                        </a:rPr>
                        <a:t>                 </a:t>
                      </a:r>
                      <a:r>
                        <a:rPr kumimoji="1" lang="ja-JP" altLang="en-US" sz="900" b="0" dirty="0">
                          <a:latin typeface="BIZ UDPゴシック" panose="020B0400000000000000" pitchFamily="50" charset="-128"/>
                          <a:ea typeface="BIZ UDPゴシック" panose="020B0400000000000000" pitchFamily="50" charset="-128"/>
                        </a:rPr>
                        <a:t>医療機関や相談機関を利用するまでの期間⇒</a:t>
                      </a:r>
                      <a:r>
                        <a:rPr kumimoji="1" lang="en-US" altLang="ja-JP" sz="900" b="0" dirty="0">
                          <a:latin typeface="BIZ UDPゴシック" panose="020B0400000000000000" pitchFamily="50" charset="-128"/>
                          <a:ea typeface="BIZ UDPゴシック" panose="020B0400000000000000" pitchFamily="50" charset="-128"/>
                        </a:rPr>
                        <a:t>R10</a:t>
                      </a:r>
                      <a:r>
                        <a:rPr kumimoji="1" lang="ja-JP" altLang="en-US" sz="900" b="0" dirty="0">
                          <a:latin typeface="BIZ UDPゴシック" panose="020B0400000000000000" pitchFamily="50" charset="-128"/>
                          <a:ea typeface="BIZ UDPゴシック" panose="020B0400000000000000" pitchFamily="50" charset="-128"/>
                        </a:rPr>
                        <a:t>年度末までに</a:t>
                      </a:r>
                      <a:r>
                        <a:rPr kumimoji="1" lang="en-US" altLang="ja-JP" sz="900" b="0" dirty="0">
                          <a:latin typeface="BIZ UDPゴシック" panose="020B0400000000000000" pitchFamily="50" charset="-128"/>
                          <a:ea typeface="BIZ UDPゴシック" panose="020B0400000000000000" pitchFamily="50" charset="-128"/>
                        </a:rPr>
                        <a:t>1</a:t>
                      </a:r>
                      <a:r>
                        <a:rPr kumimoji="1" lang="ja-JP" altLang="en-US" sz="900" b="0" dirty="0">
                          <a:latin typeface="BIZ UDPゴシック" panose="020B0400000000000000" pitchFamily="50" charset="-128"/>
                          <a:ea typeface="BIZ UDPゴシック" panose="020B0400000000000000" pitchFamily="50" charset="-128"/>
                        </a:rPr>
                        <a:t>年</a:t>
                      </a:r>
                      <a:endParaRPr kumimoji="1" lang="en-US" altLang="ja-JP" sz="900" b="0" dirty="0">
                        <a:latin typeface="BIZ UDPゴシック" panose="020B0400000000000000" pitchFamily="50" charset="-128"/>
                        <a:ea typeface="BIZ UDPゴシック" panose="020B0400000000000000" pitchFamily="50" charset="-128"/>
                      </a:endParaRPr>
                    </a:p>
                    <a:p>
                      <a:pPr marL="85725" lvl="1" indent="0">
                        <a:lnSpc>
                          <a:spcPts val="1300"/>
                        </a:lnSpc>
                        <a:spcBef>
                          <a:spcPts val="300"/>
                        </a:spcBef>
                        <a:buFont typeface="Wingdings" panose="05000000000000000000" pitchFamily="2" charset="2"/>
                        <a:buNone/>
                      </a:pPr>
                      <a:r>
                        <a:rPr kumimoji="1" lang="en-US" altLang="ja-JP" sz="900" b="0" dirty="0">
                          <a:latin typeface="BIZ UDPゴシック" panose="020B0400000000000000" pitchFamily="50" charset="-128"/>
                          <a:ea typeface="BIZ UDPゴシック" panose="020B0400000000000000" pitchFamily="50" charset="-128"/>
                        </a:rPr>
                        <a:t>                 </a:t>
                      </a:r>
                      <a:r>
                        <a:rPr kumimoji="1" lang="ja-JP" altLang="en-US" sz="900" b="0" dirty="0">
                          <a:latin typeface="BIZ UDPゴシック" panose="020B0400000000000000" pitchFamily="50" charset="-128"/>
                          <a:ea typeface="BIZ UDPゴシック" panose="020B0400000000000000" pitchFamily="50" charset="-128"/>
                        </a:rPr>
                        <a:t>以内の割合の増加</a:t>
                      </a:r>
                      <a:endParaRPr kumimoji="1" lang="en-US" altLang="ja-JP" sz="900" b="0" dirty="0">
                        <a:latin typeface="BIZ UDPゴシック" panose="020B0400000000000000" pitchFamily="50" charset="-128"/>
                        <a:ea typeface="BIZ UDPゴシック" panose="020B0400000000000000" pitchFamily="50" charset="-128"/>
                      </a:endParaRPr>
                    </a:p>
                    <a:p>
                      <a:pPr marL="85725" lvl="1" indent="0">
                        <a:lnSpc>
                          <a:spcPts val="1300"/>
                        </a:lnSpc>
                        <a:spcBef>
                          <a:spcPts val="300"/>
                        </a:spcBef>
                        <a:buFont typeface="Wingdings" panose="05000000000000000000" pitchFamily="2" charset="2"/>
                        <a:buNone/>
                      </a:pPr>
                      <a:r>
                        <a:rPr kumimoji="1" lang="en-US" altLang="ja-JP" sz="900" b="0" dirty="0">
                          <a:latin typeface="BIZ UDPゴシック" panose="020B0400000000000000" pitchFamily="50" charset="-128"/>
                          <a:ea typeface="BIZ UDPゴシック" panose="020B0400000000000000" pitchFamily="50" charset="-128"/>
                        </a:rPr>
                        <a:t>  【</a:t>
                      </a:r>
                      <a:r>
                        <a:rPr kumimoji="1" lang="ja-JP" altLang="en-US" sz="900" b="0" dirty="0">
                          <a:latin typeface="BIZ UDPゴシック" panose="020B0400000000000000" pitchFamily="50" charset="-128"/>
                          <a:ea typeface="BIZ UDPゴシック" panose="020B0400000000000000" pitchFamily="50" charset="-128"/>
                        </a:rPr>
                        <a:t>重点❹</a:t>
                      </a: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①ギャンブル等依存症を診ることができる精神科医療機関数</a:t>
                      </a:r>
                      <a:endParaRPr kumimoji="1" lang="en-US" altLang="ja-JP" sz="900" b="0" dirty="0">
                        <a:latin typeface="BIZ UDPゴシック" panose="020B0400000000000000" pitchFamily="50" charset="-128"/>
                        <a:ea typeface="BIZ UDPゴシック" panose="020B0400000000000000" pitchFamily="50" charset="-128"/>
                      </a:endParaRPr>
                    </a:p>
                    <a:p>
                      <a:pPr marL="85725" lvl="1" indent="0">
                        <a:lnSpc>
                          <a:spcPts val="1300"/>
                        </a:lnSpc>
                        <a:spcBef>
                          <a:spcPts val="300"/>
                        </a:spcBef>
                        <a:buFont typeface="Wingdings" panose="05000000000000000000" pitchFamily="2" charset="2"/>
                        <a:buNone/>
                      </a:pPr>
                      <a:r>
                        <a:rPr kumimoji="1" lang="en-US" altLang="ja-JP" sz="900" b="0" dirty="0">
                          <a:latin typeface="BIZ UDPゴシック" panose="020B0400000000000000" pitchFamily="50" charset="-128"/>
                          <a:ea typeface="BIZ UDPゴシック" panose="020B0400000000000000" pitchFamily="50" charset="-128"/>
                        </a:rPr>
                        <a:t>                  </a:t>
                      </a:r>
                      <a:r>
                        <a:rPr kumimoji="1" lang="ja-JP" altLang="en-US" sz="900" b="0" dirty="0">
                          <a:latin typeface="BIZ UDPゴシック" panose="020B0400000000000000" pitchFamily="50" charset="-128"/>
                          <a:ea typeface="BIZ UDPゴシック" panose="020B0400000000000000" pitchFamily="50" charset="-128"/>
                        </a:rPr>
                        <a:t>⇒</a:t>
                      </a:r>
                      <a:r>
                        <a:rPr kumimoji="1" lang="en-US" altLang="ja-JP" sz="900" b="0" dirty="0">
                          <a:latin typeface="BIZ UDPゴシック" panose="020B0400000000000000" pitchFamily="50" charset="-128"/>
                          <a:ea typeface="BIZ UDPゴシック" panose="020B0400000000000000" pitchFamily="50" charset="-128"/>
                        </a:rPr>
                        <a:t>R10</a:t>
                      </a:r>
                      <a:r>
                        <a:rPr kumimoji="1" lang="ja-JP" altLang="en-US" sz="900" b="0" dirty="0">
                          <a:latin typeface="BIZ UDPゴシック" panose="020B0400000000000000" pitchFamily="50" charset="-128"/>
                          <a:ea typeface="BIZ UDPゴシック" panose="020B0400000000000000" pitchFamily="50" charset="-128"/>
                        </a:rPr>
                        <a:t>年度末までに</a:t>
                      </a:r>
                      <a:r>
                        <a:rPr kumimoji="1" lang="en-US" altLang="ja-JP" sz="900" b="0" dirty="0">
                          <a:latin typeface="BIZ UDPゴシック" panose="020B0400000000000000" pitchFamily="50" charset="-128"/>
                          <a:ea typeface="BIZ UDPゴシック" panose="020B0400000000000000" pitchFamily="50" charset="-128"/>
                        </a:rPr>
                        <a:t>100</a:t>
                      </a:r>
                      <a:r>
                        <a:rPr kumimoji="1" lang="ja-JP" altLang="en-US" sz="900" b="0" dirty="0">
                          <a:latin typeface="BIZ UDPゴシック" panose="020B0400000000000000" pitchFamily="50" charset="-128"/>
                          <a:ea typeface="BIZ UDPゴシック" panose="020B0400000000000000" pitchFamily="50" charset="-128"/>
                        </a:rPr>
                        <a:t>機関</a:t>
                      </a:r>
                      <a:endParaRPr kumimoji="1" lang="en-US" altLang="ja-JP" sz="900" b="0" dirty="0">
                        <a:latin typeface="BIZ UDPゴシック" panose="020B0400000000000000" pitchFamily="50" charset="-128"/>
                        <a:ea typeface="BIZ UDPゴシック" panose="020B0400000000000000" pitchFamily="50" charset="-128"/>
                      </a:endParaRPr>
                    </a:p>
                    <a:p>
                      <a:pPr marL="85725" lvl="1" indent="0">
                        <a:lnSpc>
                          <a:spcPts val="1300"/>
                        </a:lnSpc>
                        <a:spcBef>
                          <a:spcPts val="300"/>
                        </a:spcBef>
                        <a:buFont typeface="Wingdings" panose="05000000000000000000" pitchFamily="2" charset="2"/>
                        <a:buNone/>
                      </a:pPr>
                      <a:r>
                        <a:rPr kumimoji="1" lang="ja-JP" altLang="en-US" sz="900" b="0" dirty="0">
                          <a:latin typeface="BIZ UDPゴシック" panose="020B0400000000000000" pitchFamily="50" charset="-128"/>
                          <a:ea typeface="BIZ UDPゴシック" panose="020B0400000000000000" pitchFamily="50" charset="-128"/>
                        </a:rPr>
                        <a:t>　　　　　　  ②ギャンブル等依存症の専門医療機関数⇒</a:t>
                      </a:r>
                      <a:r>
                        <a:rPr kumimoji="1" lang="en-US" altLang="ja-JP" sz="900" b="0" dirty="0">
                          <a:latin typeface="BIZ UDPゴシック" panose="020B0400000000000000" pitchFamily="50" charset="-128"/>
                          <a:ea typeface="BIZ UDPゴシック" panose="020B0400000000000000" pitchFamily="50" charset="-128"/>
                        </a:rPr>
                        <a:t>R10</a:t>
                      </a:r>
                      <a:r>
                        <a:rPr kumimoji="1" lang="ja-JP" altLang="en-US" sz="900" b="0" dirty="0">
                          <a:latin typeface="BIZ UDPゴシック" panose="020B0400000000000000" pitchFamily="50" charset="-128"/>
                          <a:ea typeface="BIZ UDPゴシック" panose="020B0400000000000000" pitchFamily="50" charset="-128"/>
                        </a:rPr>
                        <a:t>年度末までに</a:t>
                      </a:r>
                      <a:r>
                        <a:rPr kumimoji="1" lang="en-US" altLang="ja-JP" sz="900" b="0" dirty="0">
                          <a:latin typeface="BIZ UDPゴシック" panose="020B0400000000000000" pitchFamily="50" charset="-128"/>
                          <a:ea typeface="BIZ UDPゴシック" panose="020B0400000000000000" pitchFamily="50" charset="-128"/>
                        </a:rPr>
                        <a:t>15</a:t>
                      </a:r>
                      <a:r>
                        <a:rPr kumimoji="1" lang="ja-JP" altLang="en-US" sz="900" b="0" dirty="0">
                          <a:latin typeface="BIZ UDPゴシック" panose="020B0400000000000000" pitchFamily="50" charset="-128"/>
                          <a:ea typeface="BIZ UDPゴシック" panose="020B0400000000000000" pitchFamily="50" charset="-128"/>
                        </a:rPr>
                        <a:t>機関</a:t>
                      </a:r>
                      <a:endParaRPr kumimoji="1" lang="en-US" altLang="ja-JP" sz="900" b="0" dirty="0">
                        <a:latin typeface="BIZ UDPゴシック" panose="020B0400000000000000" pitchFamily="50" charset="-128"/>
                        <a:ea typeface="BIZ UDPゴシック" panose="020B0400000000000000" pitchFamily="50" charset="-128"/>
                      </a:endParaRPr>
                    </a:p>
                    <a:p>
                      <a:pPr marL="85725" lvl="1" indent="0">
                        <a:lnSpc>
                          <a:spcPts val="1300"/>
                        </a:lnSpc>
                        <a:spcBef>
                          <a:spcPts val="300"/>
                        </a:spcBef>
                        <a:buFont typeface="Wingdings" panose="05000000000000000000" pitchFamily="2" charset="2"/>
                        <a:buNone/>
                      </a:pPr>
                      <a:r>
                        <a:rPr kumimoji="1" lang="en-US" altLang="ja-JP" sz="900" b="0" dirty="0">
                          <a:latin typeface="BIZ UDPゴシック" panose="020B0400000000000000" pitchFamily="50" charset="-128"/>
                          <a:ea typeface="BIZ UDPゴシック" panose="020B0400000000000000" pitchFamily="50" charset="-128"/>
                        </a:rPr>
                        <a:t>  【</a:t>
                      </a:r>
                      <a:r>
                        <a:rPr kumimoji="1" lang="ja-JP" altLang="en-US" sz="900" b="0" dirty="0">
                          <a:latin typeface="BIZ UDPゴシック" panose="020B0400000000000000" pitchFamily="50" charset="-128"/>
                          <a:ea typeface="BIZ UDPゴシック" panose="020B0400000000000000" pitchFamily="50" charset="-128"/>
                        </a:rPr>
                        <a:t>重点❼</a:t>
                      </a: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1" u="sng" dirty="0">
                          <a:latin typeface="BIZ UDPゴシック" panose="020B0400000000000000" pitchFamily="50" charset="-128"/>
                          <a:ea typeface="BIZ UDPゴシック" panose="020B0400000000000000" pitchFamily="50" charset="-128"/>
                        </a:rPr>
                        <a:t>①</a:t>
                      </a:r>
                      <a:r>
                        <a:rPr kumimoji="1" lang="en-US" altLang="ja-JP" sz="900" b="1" u="sng" dirty="0">
                          <a:latin typeface="BIZ UDPゴシック" panose="020B0400000000000000" pitchFamily="50" charset="-128"/>
                          <a:ea typeface="BIZ UDPゴシック" panose="020B0400000000000000" pitchFamily="50" charset="-128"/>
                        </a:rPr>
                        <a:t>(</a:t>
                      </a:r>
                      <a:r>
                        <a:rPr kumimoji="1" lang="ja-JP" altLang="en-US" sz="900" b="1" u="sng" dirty="0">
                          <a:latin typeface="BIZ UDPゴシック" panose="020B0400000000000000" pitchFamily="50" charset="-128"/>
                          <a:ea typeface="BIZ UDPゴシック" panose="020B0400000000000000" pitchFamily="50" charset="-128"/>
                        </a:rPr>
                        <a:t>仮称</a:t>
                      </a:r>
                      <a:r>
                        <a:rPr kumimoji="1" lang="en-US" altLang="ja-JP" sz="900" b="1" u="sng" dirty="0">
                          <a:latin typeface="BIZ UDPゴシック" panose="020B0400000000000000" pitchFamily="50" charset="-128"/>
                          <a:ea typeface="BIZ UDPゴシック" panose="020B0400000000000000" pitchFamily="50" charset="-128"/>
                        </a:rPr>
                        <a:t>)</a:t>
                      </a:r>
                      <a:r>
                        <a:rPr kumimoji="1" lang="ja-JP" altLang="en-US" sz="900" b="1" u="sng" dirty="0">
                          <a:latin typeface="BIZ UDPゴシック" panose="020B0400000000000000" pitchFamily="50" charset="-128"/>
                          <a:ea typeface="BIZ UDPゴシック" panose="020B0400000000000000" pitchFamily="50" charset="-128"/>
                        </a:rPr>
                        <a:t>大阪依存症対策</a:t>
                      </a:r>
                      <a:r>
                        <a:rPr kumimoji="1" lang="ja-JP" altLang="en-US" sz="900" b="1" u="sng">
                          <a:latin typeface="BIZ UDPゴシック" panose="020B0400000000000000" pitchFamily="50" charset="-128"/>
                          <a:ea typeface="BIZ UDPゴシック" panose="020B0400000000000000" pitchFamily="50" charset="-128"/>
                        </a:rPr>
                        <a:t>センターの開設準備</a:t>
                      </a:r>
                      <a:r>
                        <a:rPr kumimoji="1" lang="ja-JP" altLang="en-US" sz="900" b="1" u="sng" dirty="0">
                          <a:latin typeface="BIZ UDPゴシック" panose="020B0400000000000000" pitchFamily="50" charset="-128"/>
                          <a:ea typeface="BIZ UDPゴシック" panose="020B0400000000000000" pitchFamily="50" charset="-128"/>
                        </a:rPr>
                        <a:t>⇒対策センターで活用する</a:t>
                      </a:r>
                      <a:endParaRPr kumimoji="1" lang="en-US" altLang="ja-JP" sz="900" b="1" u="sng" dirty="0">
                        <a:latin typeface="BIZ UDPゴシック" panose="020B0400000000000000" pitchFamily="50" charset="-128"/>
                        <a:ea typeface="BIZ UDPゴシック" panose="020B0400000000000000" pitchFamily="50" charset="-128"/>
                      </a:endParaRPr>
                    </a:p>
                    <a:p>
                      <a:pPr marL="85725" lvl="1" indent="0">
                        <a:lnSpc>
                          <a:spcPts val="1300"/>
                        </a:lnSpc>
                        <a:spcBef>
                          <a:spcPts val="300"/>
                        </a:spcBef>
                        <a:buFont typeface="Wingdings" panose="05000000000000000000" pitchFamily="2" charset="2"/>
                        <a:buNone/>
                      </a:pPr>
                      <a:r>
                        <a:rPr kumimoji="1" lang="ja-JP" altLang="en-US" sz="900" b="1" u="none" dirty="0">
                          <a:latin typeface="BIZ UDPゴシック" panose="020B0400000000000000" pitchFamily="50" charset="-128"/>
                          <a:ea typeface="BIZ UDPゴシック" panose="020B0400000000000000" pitchFamily="50" charset="-128"/>
                        </a:rPr>
                        <a:t>　　　　　　　　</a:t>
                      </a:r>
                      <a:r>
                        <a:rPr kumimoji="1" lang="ja-JP" altLang="en-US" sz="900" b="1" u="sng" dirty="0">
                          <a:latin typeface="BIZ UDPゴシック" panose="020B0400000000000000" pitchFamily="50" charset="-128"/>
                          <a:ea typeface="BIZ UDPゴシック" panose="020B0400000000000000" pitchFamily="50" charset="-128"/>
                        </a:rPr>
                        <a:t>各コンテンツの試行実施</a:t>
                      </a:r>
                      <a:endParaRPr kumimoji="1" lang="en-US" altLang="ja-JP" sz="900" b="1" u="sng" dirty="0">
                        <a:latin typeface="BIZ UDPゴシック" panose="020B0400000000000000" pitchFamily="50" charset="-128"/>
                        <a:ea typeface="BIZ UDPゴシック" panose="020B0400000000000000" pitchFamily="50" charset="-128"/>
                      </a:endParaRPr>
                    </a:p>
                    <a:p>
                      <a:pPr marL="85725" lvl="1" indent="0">
                        <a:lnSpc>
                          <a:spcPts val="1300"/>
                        </a:lnSpc>
                        <a:spcBef>
                          <a:spcPts val="300"/>
                        </a:spcBef>
                        <a:buFont typeface="Wingdings" panose="05000000000000000000" pitchFamily="2" charset="2"/>
                        <a:buNone/>
                      </a:pPr>
                      <a:r>
                        <a:rPr kumimoji="1" lang="ja-JP" altLang="en-US" sz="900" b="1" u="none" dirty="0">
                          <a:latin typeface="BIZ UDPゴシック" panose="020B0400000000000000" pitchFamily="50" charset="-128"/>
                          <a:ea typeface="BIZ UDPゴシック" panose="020B0400000000000000" pitchFamily="50" charset="-128"/>
                        </a:rPr>
                        <a:t>　　　　　　  </a:t>
                      </a:r>
                      <a:r>
                        <a:rPr kumimoji="1" lang="en-US" altLang="ja-JP" sz="900" b="1" u="sng" dirty="0">
                          <a:latin typeface="BIZ UDPゴシック" panose="020B0400000000000000" pitchFamily="50" charset="-128"/>
                          <a:ea typeface="BIZ UDPゴシック" panose="020B0400000000000000" pitchFamily="50" charset="-128"/>
                        </a:rPr>
                        <a:t>②(</a:t>
                      </a:r>
                      <a:r>
                        <a:rPr kumimoji="1" lang="ja-JP" altLang="en-US" sz="900" b="1" u="sng" dirty="0">
                          <a:latin typeface="BIZ UDPゴシック" panose="020B0400000000000000" pitchFamily="50" charset="-128"/>
                          <a:ea typeface="BIZ UDPゴシック" panose="020B0400000000000000" pitchFamily="50" charset="-128"/>
                        </a:rPr>
                        <a:t>仮称</a:t>
                      </a:r>
                      <a:r>
                        <a:rPr kumimoji="1" lang="en-US" altLang="ja-JP" sz="900" b="1" u="sng" dirty="0">
                          <a:latin typeface="BIZ UDPゴシック" panose="020B0400000000000000" pitchFamily="50" charset="-128"/>
                          <a:ea typeface="BIZ UDPゴシック" panose="020B0400000000000000" pitchFamily="50" charset="-128"/>
                        </a:rPr>
                        <a:t>)</a:t>
                      </a:r>
                      <a:r>
                        <a:rPr kumimoji="1" lang="ja-JP" altLang="en-US" sz="900" b="1" u="sng" dirty="0">
                          <a:latin typeface="BIZ UDPゴシック" panose="020B0400000000000000" pitchFamily="50" charset="-128"/>
                          <a:ea typeface="BIZ UDPゴシック" panose="020B0400000000000000" pitchFamily="50" charset="-128"/>
                        </a:rPr>
                        <a:t>大阪依存症対策センターの認知度⇒</a:t>
                      </a:r>
                      <a:r>
                        <a:rPr kumimoji="1" lang="en-US" altLang="ja-JP" sz="900" b="1" u="sng" dirty="0">
                          <a:latin typeface="BIZ UDPゴシック" panose="020B0400000000000000" pitchFamily="50" charset="-128"/>
                          <a:ea typeface="BIZ UDPゴシック" panose="020B0400000000000000" pitchFamily="50" charset="-128"/>
                        </a:rPr>
                        <a:t>R10</a:t>
                      </a:r>
                      <a:r>
                        <a:rPr kumimoji="1" lang="ja-JP" altLang="en-US" sz="900" b="1" u="sng" dirty="0">
                          <a:latin typeface="BIZ UDPゴシック" panose="020B0400000000000000" pitchFamily="50" charset="-128"/>
                          <a:ea typeface="BIZ UDPゴシック" panose="020B0400000000000000" pitchFamily="50" charset="-128"/>
                        </a:rPr>
                        <a:t>年度末までに</a:t>
                      </a:r>
                      <a:r>
                        <a:rPr kumimoji="1" lang="en-US" altLang="ja-JP" sz="900" b="1" u="sng" dirty="0">
                          <a:latin typeface="BIZ UDPゴシック" panose="020B0400000000000000" pitchFamily="50" charset="-128"/>
                          <a:ea typeface="BIZ UDPゴシック" panose="020B0400000000000000" pitchFamily="50" charset="-128"/>
                        </a:rPr>
                        <a:t>30%</a:t>
                      </a:r>
                      <a:r>
                        <a:rPr kumimoji="1" lang="ja-JP" altLang="en-US" sz="900" b="1" u="sng" dirty="0">
                          <a:latin typeface="BIZ UDPゴシック" panose="020B0400000000000000" pitchFamily="50" charset="-128"/>
                          <a:ea typeface="BIZ UDPゴシック" panose="020B0400000000000000" pitchFamily="50" charset="-128"/>
                        </a:rPr>
                        <a:t>以上</a:t>
                      </a:r>
                    </a:p>
                  </a:txBody>
                  <a:tcPr marL="0" marR="0" marT="0" marB="0">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5717086"/>
                  </a:ext>
                </a:extLst>
              </a:tr>
            </a:tbl>
          </a:graphicData>
        </a:graphic>
      </p:graphicFrame>
      <p:sp>
        <p:nvSpPr>
          <p:cNvPr id="132" name="テキスト ボックス 131">
            <a:extLst>
              <a:ext uri="{FF2B5EF4-FFF2-40B4-BE49-F238E27FC236}">
                <a16:creationId xmlns:a16="http://schemas.microsoft.com/office/drawing/2014/main" id="{CBBFFA86-C3C0-48CD-ABF5-372827CA986D}"/>
              </a:ext>
            </a:extLst>
          </p:cNvPr>
          <p:cNvSpPr txBox="1"/>
          <p:nvPr/>
        </p:nvSpPr>
        <p:spPr>
          <a:xfrm>
            <a:off x="4921511" y="498910"/>
            <a:ext cx="3620214" cy="224229"/>
          </a:xfrm>
          <a:prstGeom prst="rect">
            <a:avLst/>
          </a:prstGeom>
          <a:noFill/>
        </p:spPr>
        <p:txBody>
          <a:bodyPr wrap="square" rtlCol="0">
            <a:spAutoFit/>
          </a:bodyPr>
          <a:lstStyle/>
          <a:p>
            <a:pPr marL="0" marR="0" lvl="0" indent="0" algn="l" defTabSz="972789"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基本理念及び基本方針に基づく全体の施策体系は下記のとおりとする。</a:t>
            </a:r>
            <a:endParaRPr kumimoji="1" lang="ja-JP" altLang="en-US" sz="85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3" name="正方形/長方形 132">
            <a:extLst>
              <a:ext uri="{FF2B5EF4-FFF2-40B4-BE49-F238E27FC236}">
                <a16:creationId xmlns:a16="http://schemas.microsoft.com/office/drawing/2014/main" id="{8C40476D-A9F3-4565-A8D4-498B0DFDCF09}"/>
              </a:ext>
            </a:extLst>
          </p:cNvPr>
          <p:cNvSpPr/>
          <p:nvPr/>
        </p:nvSpPr>
        <p:spPr>
          <a:xfrm>
            <a:off x="246024" y="2113670"/>
            <a:ext cx="4459782" cy="1801055"/>
          </a:xfrm>
          <a:prstGeom prst="rect">
            <a:avLst/>
          </a:prstGeom>
          <a:noFill/>
          <a:ln w="34925" cmpd="dbl">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32657" numCol="1" spcCol="0" rtlCol="0" fromWordArt="0" anchor="ctr" anchorCtr="0" forceAA="0" compatLnSpc="1">
            <a:prstTxWarp prst="textNoShape">
              <a:avLst/>
            </a:prstTxWarp>
            <a:noAutofit/>
          </a:bodyPr>
          <a:lstStyle/>
          <a:p>
            <a:pPr marL="0" marR="0" lvl="0" indent="0" algn="l" defTabSz="972789" rtl="0" eaLnBrk="1" fontAlgn="auto" latinLnBrk="0" hangingPunct="1">
              <a:lnSpc>
                <a:spcPct val="100000"/>
              </a:lnSpc>
              <a:spcBef>
                <a:spcPts val="0"/>
              </a:spcBef>
              <a:spcAft>
                <a:spcPts val="0"/>
              </a:spcAft>
              <a:buClrTx/>
              <a:buSzTx/>
              <a:buFontTx/>
              <a:buNone/>
              <a:tabLst/>
              <a:defRPr/>
            </a:pPr>
            <a:endParaRPr kumimoji="1" lang="ja-JP" altLang="en-US" sz="135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7CD58830-D83C-43E8-9F22-DF09535F4555}"/>
              </a:ext>
            </a:extLst>
          </p:cNvPr>
          <p:cNvSpPr/>
          <p:nvPr/>
        </p:nvSpPr>
        <p:spPr>
          <a:xfrm>
            <a:off x="4835875" y="1509951"/>
            <a:ext cx="338780" cy="5231417"/>
          </a:xfrm>
          <a:prstGeom prst="rect">
            <a:avLst/>
          </a:prstGeom>
          <a:solidFill>
            <a:srgbClr val="002060"/>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vert="eaVert" lIns="5143" tIns="5143" rIns="5143" bIns="5143" rtlCol="0" anchor="ctr"/>
          <a:lstStyle/>
          <a:p>
            <a:pPr marL="0" marR="0" lvl="0" indent="0" algn="ctr" defTabSz="972789" rtl="0" eaLnBrk="1" fontAlgn="auto" latinLnBrk="0" hangingPunct="1">
              <a:lnSpc>
                <a:spcPct val="100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アルコール、薬物等に対する依存に関する施策との有機的な連携を図りつつ、防止及び回復に必要な対策を講ずるとともに、</a:t>
            </a:r>
            <a:endParaRPr kumimoji="1" lang="en-US" altLang="ja-JP" sz="643"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72789" rtl="0" eaLnBrk="1" fontAlgn="auto" latinLnBrk="0" hangingPunct="1">
              <a:lnSpc>
                <a:spcPct val="100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ギャンブル等依存症の本人及びその家族等が日常生活及び社会生活を円滑に営むことができるように支援する</a:t>
            </a:r>
          </a:p>
        </p:txBody>
      </p:sp>
      <p:sp>
        <p:nvSpPr>
          <p:cNvPr id="60" name="テキスト ボックス 59">
            <a:extLst>
              <a:ext uri="{FF2B5EF4-FFF2-40B4-BE49-F238E27FC236}">
                <a16:creationId xmlns:a16="http://schemas.microsoft.com/office/drawing/2014/main" id="{3417543E-8ECA-4B37-8725-9A7D2BF6D436}"/>
              </a:ext>
            </a:extLst>
          </p:cNvPr>
          <p:cNvSpPr txBox="1"/>
          <p:nvPr/>
        </p:nvSpPr>
        <p:spPr>
          <a:xfrm>
            <a:off x="280138" y="2113670"/>
            <a:ext cx="2916476" cy="235321"/>
          </a:xfrm>
          <a:prstGeom prst="rect">
            <a:avLst/>
          </a:prstGeom>
          <a:noFill/>
        </p:spPr>
        <p:txBody>
          <a:bodyPr wrap="square" rtlCol="0">
            <a:spAutoFit/>
          </a:bodyPr>
          <a:lstStyle/>
          <a:p>
            <a:pPr marL="0" marR="0" lvl="0" indent="0" algn="l" defTabSz="972789" rtl="0" eaLnBrk="1" fontAlgn="auto" latinLnBrk="0" hangingPunct="1">
              <a:lnSpc>
                <a:spcPct val="100000"/>
              </a:lnSpc>
              <a:spcBef>
                <a:spcPts val="0"/>
              </a:spcBef>
              <a:spcAft>
                <a:spcPts val="0"/>
              </a:spcAft>
              <a:buClrTx/>
              <a:buSzTx/>
              <a:buFontTx/>
              <a:buNone/>
              <a:tabLst/>
              <a:defRPr/>
            </a:pPr>
            <a:r>
              <a:rPr kumimoji="1" lang="en-US" altLang="ja-JP"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指標１</a:t>
            </a:r>
            <a:r>
              <a:rPr kumimoji="1" lang="en-US" altLang="ja-JP"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ギャンブル等依存が疑われる人等</a:t>
            </a:r>
            <a:r>
              <a:rPr kumimoji="1" lang="en-US" altLang="ja-JP"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の割合</a:t>
            </a:r>
            <a:r>
              <a:rPr kumimoji="1" lang="ja-JP" altLang="en-US" sz="92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p>
        </p:txBody>
      </p:sp>
      <p:sp>
        <p:nvSpPr>
          <p:cNvPr id="61" name="正方形/長方形 60">
            <a:extLst>
              <a:ext uri="{FF2B5EF4-FFF2-40B4-BE49-F238E27FC236}">
                <a16:creationId xmlns:a16="http://schemas.microsoft.com/office/drawing/2014/main" id="{8D6E6C17-DBD6-4A69-87EE-02D3ED4F8CFA}"/>
              </a:ext>
            </a:extLst>
          </p:cNvPr>
          <p:cNvSpPr/>
          <p:nvPr/>
        </p:nvSpPr>
        <p:spPr>
          <a:xfrm>
            <a:off x="3188185" y="2397525"/>
            <a:ext cx="1510628" cy="44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72789" rtl="0" eaLnBrk="1" fontAlgn="auto" latinLnBrk="0" hangingPunct="1">
              <a:lnSpc>
                <a:spcPct val="100000"/>
              </a:lnSpc>
              <a:spcBef>
                <a:spcPts val="0"/>
              </a:spcBef>
              <a:spcAft>
                <a:spcPts val="0"/>
              </a:spcAft>
              <a:buClrTx/>
              <a:buSzTx/>
              <a:buFontTx/>
              <a:buNone/>
              <a:tabLst/>
              <a:defRPr/>
            </a:pPr>
            <a:r>
              <a:rPr kumimoji="1" lang="en-US" altLang="ja-JP"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現状の数値は</a:t>
            </a:r>
            <a:r>
              <a:rPr kumimoji="1" lang="en-US" altLang="ja-JP"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R</a:t>
            </a:r>
            <a:r>
              <a:rPr kumimoji="1" lang="ja-JP" altLang="en-US"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７</a:t>
            </a:r>
            <a:r>
              <a:rPr kumimoji="1" lang="en-US" altLang="ja-JP"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実施の府実態調査におけるもの</a:t>
            </a:r>
          </a:p>
          <a:p>
            <a:pPr marL="0" marR="0" lvl="0" indent="0" algn="l" defTabSz="972789" rtl="0" eaLnBrk="1" fontAlgn="auto" latinLnBrk="0" hangingPunct="1">
              <a:lnSpc>
                <a:spcPct val="100000"/>
              </a:lnSpc>
              <a:spcBef>
                <a:spcPts val="0"/>
              </a:spcBef>
              <a:spcAft>
                <a:spcPts val="0"/>
              </a:spcAft>
              <a:buClrTx/>
              <a:buSzTx/>
              <a:buFontTx/>
              <a:buNone/>
              <a:tabLst/>
              <a:defRPr/>
            </a:pPr>
            <a:r>
              <a:rPr kumimoji="1" lang="en-US" altLang="ja-JP"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目標値の考え方：第２期計画と同様、計画策定年度の調査結果未満とする</a:t>
            </a:r>
            <a:endParaRPr kumimoji="1" lang="ja-JP" altLang="en-US" sz="64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テキスト ボックス 64">
            <a:extLst>
              <a:ext uri="{FF2B5EF4-FFF2-40B4-BE49-F238E27FC236}">
                <a16:creationId xmlns:a16="http://schemas.microsoft.com/office/drawing/2014/main" id="{BB9451A4-4A2C-4A38-9A3D-5A377355154A}"/>
              </a:ext>
            </a:extLst>
          </p:cNvPr>
          <p:cNvSpPr txBox="1"/>
          <p:nvPr/>
        </p:nvSpPr>
        <p:spPr>
          <a:xfrm>
            <a:off x="269485" y="3016913"/>
            <a:ext cx="4197054" cy="378309"/>
          </a:xfrm>
          <a:prstGeom prst="rect">
            <a:avLst/>
          </a:prstGeom>
          <a:noFill/>
        </p:spPr>
        <p:txBody>
          <a:bodyPr wrap="square" rtlCol="0">
            <a:spAutoFit/>
          </a:bodyPr>
          <a:lstStyle/>
          <a:p>
            <a:pPr marL="0" marR="0" lvl="0" indent="0" algn="l" defTabSz="972789" rtl="0" eaLnBrk="1" fontAlgn="auto" latinLnBrk="0" hangingPunct="1">
              <a:lnSpc>
                <a:spcPct val="100000"/>
              </a:lnSpc>
              <a:spcBef>
                <a:spcPts val="0"/>
              </a:spcBef>
              <a:spcAft>
                <a:spcPts val="0"/>
              </a:spcAft>
              <a:buClrTx/>
              <a:buSzTx/>
              <a:buFontTx/>
              <a:buNone/>
              <a:tabLst/>
              <a:defRPr/>
            </a:pPr>
            <a:r>
              <a:rPr kumimoji="1" lang="en-US" altLang="ja-JP"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指標２</a:t>
            </a:r>
            <a:r>
              <a:rPr kumimoji="1" lang="en-US" altLang="ja-JP"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ギャンブル等依存症は病気であることを知っている</a:t>
            </a:r>
            <a:r>
              <a:rPr kumimoji="1" lang="en-US" altLang="ja-JP"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と回答した</a:t>
            </a:r>
            <a:endParaRPr kumimoji="1" lang="en-US" altLang="ja-JP"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72789" rtl="0" eaLnBrk="1" fontAlgn="auto" latinLnBrk="0" hangingPunct="1">
              <a:lnSpc>
                <a:spcPct val="100000"/>
              </a:lnSpc>
              <a:spcBef>
                <a:spcPts val="0"/>
              </a:spcBef>
              <a:spcAft>
                <a:spcPts val="0"/>
              </a:spcAft>
              <a:buClrTx/>
              <a:buSzTx/>
              <a:buFontTx/>
              <a:buNone/>
              <a:tabLst/>
              <a:defRPr/>
            </a:pPr>
            <a:r>
              <a:rPr kumimoji="1" lang="en-US" altLang="ja-JP"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2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府民の割合</a:t>
            </a:r>
            <a:endParaRPr kumimoji="1" lang="ja-JP" altLang="en-US" sz="92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正方形/長方形 65">
            <a:extLst>
              <a:ext uri="{FF2B5EF4-FFF2-40B4-BE49-F238E27FC236}">
                <a16:creationId xmlns:a16="http://schemas.microsoft.com/office/drawing/2014/main" id="{53A6A230-B333-4982-BB47-1D808919C7D9}"/>
              </a:ext>
            </a:extLst>
          </p:cNvPr>
          <p:cNvSpPr/>
          <p:nvPr/>
        </p:nvSpPr>
        <p:spPr>
          <a:xfrm>
            <a:off x="3201699" y="3416180"/>
            <a:ext cx="1477201" cy="31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72789" rtl="0" eaLnBrk="1" fontAlgn="auto" latinLnBrk="0" hangingPunct="1">
              <a:lnSpc>
                <a:spcPct val="100000"/>
              </a:lnSpc>
              <a:spcBef>
                <a:spcPts val="0"/>
              </a:spcBef>
              <a:spcAft>
                <a:spcPts val="0"/>
              </a:spcAft>
              <a:buClrTx/>
              <a:buSzTx/>
              <a:buFontTx/>
              <a:buNone/>
              <a:tabLst/>
              <a:defRPr/>
            </a:pPr>
            <a:r>
              <a:rPr kumimoji="1" lang="en-US" altLang="ja-JP"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現状の数値は</a:t>
            </a:r>
            <a:r>
              <a:rPr kumimoji="1" lang="en-US" altLang="ja-JP"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R</a:t>
            </a:r>
            <a:r>
              <a:rPr kumimoji="1" lang="ja-JP" altLang="en-US"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７</a:t>
            </a:r>
            <a:r>
              <a:rPr kumimoji="1" lang="en-US" altLang="ja-JP"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78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実施の府実態調査におけるもの</a:t>
            </a:r>
          </a:p>
        </p:txBody>
      </p:sp>
      <p:sp>
        <p:nvSpPr>
          <p:cNvPr id="2" name="スライド番号プレースホルダー 1">
            <a:extLst>
              <a:ext uri="{FF2B5EF4-FFF2-40B4-BE49-F238E27FC236}">
                <a16:creationId xmlns:a16="http://schemas.microsoft.com/office/drawing/2014/main" id="{1D8F0E68-0D96-4706-A941-921D83885A0E}"/>
              </a:ext>
            </a:extLst>
          </p:cNvPr>
          <p:cNvSpPr>
            <a:spLocks noGrp="1"/>
          </p:cNvSpPr>
          <p:nvPr>
            <p:ph type="sldNum" sz="quarter" idx="12"/>
          </p:nvPr>
        </p:nvSpPr>
        <p:spPr>
          <a:xfrm>
            <a:off x="9546801" y="6475507"/>
            <a:ext cx="338781" cy="365125"/>
          </a:xfrm>
        </p:spPr>
        <p:txBody>
          <a:bodyPr/>
          <a:lstStyle/>
          <a:p>
            <a:pPr marL="0" marR="0" lvl="0" indent="0" algn="r" defTabSz="972789" rtl="0" eaLnBrk="1" fontAlgn="auto" latinLnBrk="0" hangingPunct="1">
              <a:lnSpc>
                <a:spcPct val="100000"/>
              </a:lnSpc>
              <a:spcBef>
                <a:spcPts val="0"/>
              </a:spcBef>
              <a:spcAft>
                <a:spcPts val="0"/>
              </a:spcAft>
              <a:buClrTx/>
              <a:buSzTx/>
              <a:buFontTx/>
              <a:buNone/>
              <a:tabLst/>
              <a:defRPr/>
            </a:pPr>
            <a:fld id="{9E2C13C0-0254-4839-91F2-D819C3033984}" type="slidenum">
              <a:rPr kumimoji="1" lang="ja-JP" altLang="en-US" sz="1214"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72789" rtl="0" eaLnBrk="1" fontAlgn="auto" latinLnBrk="0" hangingPunct="1">
                <a:lnSpc>
                  <a:spcPct val="100000"/>
                </a:lnSpc>
                <a:spcBef>
                  <a:spcPts val="0"/>
                </a:spcBef>
                <a:spcAft>
                  <a:spcPts val="0"/>
                </a:spcAft>
                <a:buClrTx/>
                <a:buSzTx/>
                <a:buFontTx/>
                <a:buNone/>
                <a:tabLst/>
                <a:defRPr/>
              </a:pPr>
              <a:t>2</a:t>
            </a:fld>
            <a:endParaRPr kumimoji="1" lang="ja-JP" altLang="en-US" sz="1214"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aphicFrame>
        <p:nvGraphicFramePr>
          <p:cNvPr id="10" name="表 9">
            <a:extLst>
              <a:ext uri="{FF2B5EF4-FFF2-40B4-BE49-F238E27FC236}">
                <a16:creationId xmlns:a16="http://schemas.microsoft.com/office/drawing/2014/main" id="{9267A2CA-1F52-452A-99B2-F15CE85D91F1}"/>
              </a:ext>
            </a:extLst>
          </p:cNvPr>
          <p:cNvGraphicFramePr>
            <a:graphicFrameLocks noGrp="1"/>
          </p:cNvGraphicFramePr>
          <p:nvPr/>
        </p:nvGraphicFramePr>
        <p:xfrm>
          <a:off x="381594" y="2400127"/>
          <a:ext cx="2730015" cy="451109"/>
        </p:xfrm>
        <a:graphic>
          <a:graphicData uri="http://schemas.openxmlformats.org/drawingml/2006/table">
            <a:tbl>
              <a:tblPr firstRow="1" firstCol="1" bandRow="1"/>
              <a:tblGrid>
                <a:gridCol w="1409205">
                  <a:extLst>
                    <a:ext uri="{9D8B030D-6E8A-4147-A177-3AD203B41FA5}">
                      <a16:colId xmlns:a16="http://schemas.microsoft.com/office/drawing/2014/main" val="3245827491"/>
                    </a:ext>
                  </a:extLst>
                </a:gridCol>
                <a:gridCol w="1320810">
                  <a:extLst>
                    <a:ext uri="{9D8B030D-6E8A-4147-A177-3AD203B41FA5}">
                      <a16:colId xmlns:a16="http://schemas.microsoft.com/office/drawing/2014/main" val="1686771622"/>
                    </a:ext>
                  </a:extLst>
                </a:gridCol>
              </a:tblGrid>
              <a:tr h="193332">
                <a:tc>
                  <a:txBody>
                    <a:bodyPr/>
                    <a:lstStyle/>
                    <a:p>
                      <a:pPr algn="ctr"/>
                      <a:r>
                        <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現</a:t>
                      </a:r>
                      <a:r>
                        <a:rPr lang="ja-JP" sz="11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状</a:t>
                      </a:r>
                      <a:r>
                        <a:rPr lang="ja-JP" sz="1100" b="1" kern="100" baseline="30000" dirty="0">
                          <a:solidFill>
                            <a:srgbClr val="00206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r>
                        <a:rPr lang="ja-JP" sz="11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目標値</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66642266"/>
                  </a:ext>
                </a:extLst>
              </a:tr>
              <a:tr h="257777">
                <a:tc>
                  <a:txBody>
                    <a:bodyPr/>
                    <a:lstStyle/>
                    <a:p>
                      <a:pPr algn="ctr"/>
                      <a:r>
                        <a:rPr 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SOGS</a:t>
                      </a:r>
                      <a:r>
                        <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９％未満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962459"/>
                  </a:ext>
                </a:extLst>
              </a:tr>
            </a:tbl>
          </a:graphicData>
        </a:graphic>
      </p:graphicFrame>
      <p:graphicFrame>
        <p:nvGraphicFramePr>
          <p:cNvPr id="11" name="表 10">
            <a:extLst>
              <a:ext uri="{FF2B5EF4-FFF2-40B4-BE49-F238E27FC236}">
                <a16:creationId xmlns:a16="http://schemas.microsoft.com/office/drawing/2014/main" id="{6304EBCD-F06A-4A5A-8FD0-F850B51E574C}"/>
              </a:ext>
            </a:extLst>
          </p:cNvPr>
          <p:cNvGraphicFramePr>
            <a:graphicFrameLocks noGrp="1"/>
          </p:cNvGraphicFramePr>
          <p:nvPr/>
        </p:nvGraphicFramePr>
        <p:xfrm>
          <a:off x="381593" y="3395222"/>
          <a:ext cx="2757292" cy="435399"/>
        </p:xfrm>
        <a:graphic>
          <a:graphicData uri="http://schemas.openxmlformats.org/drawingml/2006/table">
            <a:tbl>
              <a:tblPr firstRow="1" firstCol="1" bandRow="1"/>
              <a:tblGrid>
                <a:gridCol w="1403055">
                  <a:extLst>
                    <a:ext uri="{9D8B030D-6E8A-4147-A177-3AD203B41FA5}">
                      <a16:colId xmlns:a16="http://schemas.microsoft.com/office/drawing/2014/main" val="3356753042"/>
                    </a:ext>
                  </a:extLst>
                </a:gridCol>
                <a:gridCol w="1354237">
                  <a:extLst>
                    <a:ext uri="{9D8B030D-6E8A-4147-A177-3AD203B41FA5}">
                      <a16:colId xmlns:a16="http://schemas.microsoft.com/office/drawing/2014/main" val="1942812789"/>
                    </a:ext>
                  </a:extLst>
                </a:gridCol>
              </a:tblGrid>
              <a:tr h="186600">
                <a:tc>
                  <a:txBody>
                    <a:bodyPr/>
                    <a:lstStyle/>
                    <a:p>
                      <a:pPr algn="ctr"/>
                      <a:r>
                        <a:rPr lang="ja-JP" sz="1100" kern="100" dirty="0">
                          <a:effectLst/>
                          <a:latin typeface="游明朝" panose="02020400000000000000" pitchFamily="18" charset="-128"/>
                          <a:ea typeface="BIZ UDPゴシック" panose="020B0400000000000000" pitchFamily="50" charset="-128"/>
                          <a:cs typeface="Times New Roman" panose="02020603050405020304" pitchFamily="18" charset="0"/>
                        </a:rPr>
                        <a:t>現</a:t>
                      </a:r>
                      <a:r>
                        <a:rPr lang="ja-JP" sz="11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　状</a:t>
                      </a:r>
                      <a:r>
                        <a:rPr lang="ja-JP" sz="1100" kern="100" baseline="30000" dirty="0">
                          <a:solidFill>
                            <a:srgbClr val="000000"/>
                          </a:solidFill>
                          <a:effectLst/>
                          <a:latin typeface="游明朝" panose="02020400000000000000" pitchFamily="18" charset="-128"/>
                          <a:ea typeface="BIZ UDPゴシック" panose="020B0400000000000000" pitchFamily="50" charset="-128"/>
                          <a:cs typeface="ＭＳ 明朝" panose="02020609040205080304" pitchFamily="17" charset="-128"/>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r>
                        <a:rPr lang="ja-JP" sz="11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目標値</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508858031"/>
                  </a:ext>
                </a:extLst>
              </a:tr>
              <a:tr h="248799">
                <a:tc>
                  <a:txBody>
                    <a:bodyPr/>
                    <a:lstStyle/>
                    <a:p>
                      <a:pPr algn="ctr"/>
                      <a:r>
                        <a:rPr lang="en-US" sz="1100" kern="100">
                          <a:effectLst/>
                          <a:latin typeface="BIZ UDPゴシック" panose="020B0400000000000000" pitchFamily="50" charset="-128"/>
                          <a:ea typeface="游明朝" panose="02020400000000000000" pitchFamily="18" charset="-128"/>
                          <a:cs typeface="Times New Roman" panose="02020603050405020304" pitchFamily="18" charset="0"/>
                        </a:rPr>
                        <a:t>82.6%</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kern="100" dirty="0">
                          <a:effectLst/>
                          <a:latin typeface="BIZ UDPゴシック" panose="020B0400000000000000" pitchFamily="50" charset="-128"/>
                          <a:ea typeface="游明朝" panose="02020400000000000000" pitchFamily="18" charset="-128"/>
                          <a:cs typeface="Times New Roman" panose="02020603050405020304" pitchFamily="18" charset="0"/>
                        </a:rPr>
                        <a:t>90%</a:t>
                      </a:r>
                      <a:r>
                        <a:rPr lang="ja-JP" sz="1100" kern="100" dirty="0">
                          <a:effectLst/>
                          <a:latin typeface="游明朝" panose="02020400000000000000" pitchFamily="18" charset="-128"/>
                          <a:ea typeface="BIZ UDPゴシック" panose="020B0400000000000000" pitchFamily="50" charset="-128"/>
                          <a:cs typeface="Times New Roman" panose="02020603050405020304" pitchFamily="18" charset="0"/>
                        </a:rPr>
                        <a:t>以上</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037667"/>
                  </a:ext>
                </a:extLst>
              </a:tr>
            </a:tbl>
          </a:graphicData>
        </a:graphic>
      </p:graphicFrame>
      <p:pic>
        <p:nvPicPr>
          <p:cNvPr id="3" name="図 2">
            <a:extLst>
              <a:ext uri="{FF2B5EF4-FFF2-40B4-BE49-F238E27FC236}">
                <a16:creationId xmlns:a16="http://schemas.microsoft.com/office/drawing/2014/main" id="{90ACB218-EB42-4DEA-B404-5A1A0995467E}"/>
              </a:ext>
            </a:extLst>
          </p:cNvPr>
          <p:cNvPicPr>
            <a:picLocks noChangeAspect="1"/>
          </p:cNvPicPr>
          <p:nvPr/>
        </p:nvPicPr>
        <p:blipFill rotWithShape="1">
          <a:blip r:embed="rId3"/>
          <a:srcRect l="476" t="835" r="1209" b="1006"/>
          <a:stretch/>
        </p:blipFill>
        <p:spPr>
          <a:xfrm>
            <a:off x="5150560" y="1502286"/>
            <a:ext cx="4695924" cy="5265253"/>
          </a:xfrm>
          <a:prstGeom prst="rect">
            <a:avLst/>
          </a:prstGeom>
        </p:spPr>
      </p:pic>
    </p:spTree>
    <p:extLst>
      <p:ext uri="{BB962C8B-B14F-4D97-AF65-F5344CB8AC3E}">
        <p14:creationId xmlns:p14="http://schemas.microsoft.com/office/powerpoint/2010/main" val="390551739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1373</Words>
  <Application>Microsoft Office PowerPoint</Application>
  <PresentationFormat>A4 210 x 297 mm</PresentationFormat>
  <Paragraphs>193</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BIZ UDPゴシック</vt:lpstr>
      <vt:lpstr>Meiryo UI</vt:lpstr>
      <vt:lpstr>UD デジタル 教科書体 NP-B</vt:lpstr>
      <vt:lpstr>メイリオ</vt:lpstr>
      <vt:lpstr>游ゴシック</vt:lpstr>
      <vt:lpstr>游明朝</vt:lpstr>
      <vt:lpstr>Arial</vt:lpstr>
      <vt:lpstr>Calibri</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2025-12-16T11:16:19Z</dcterms:created>
  <dcterms:modified xsi:type="dcterms:W3CDTF">2026-03-30T11:20:39Z</dcterms:modified>
</cp:coreProperties>
</file>