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4"/>
  </p:notesMasterIdLst>
  <p:sldIdLst>
    <p:sldId id="256" r:id="rId2"/>
    <p:sldId id="258" r:id="rId3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699"/>
    <a:srgbClr val="6A95C8"/>
    <a:srgbClr val="69C597"/>
    <a:srgbClr val="E98E71"/>
    <a:srgbClr val="D5EFE2"/>
    <a:srgbClr val="FFF2CC"/>
    <a:srgbClr val="003366"/>
    <a:srgbClr val="608DC4"/>
    <a:srgbClr val="F1592A"/>
    <a:srgbClr val="E36D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89" autoAdjust="0"/>
    <p:restoredTop sz="95842" autoAdjust="0"/>
  </p:normalViewPr>
  <p:slideViewPr>
    <p:cSldViewPr snapToGrid="0">
      <p:cViewPr>
        <p:scale>
          <a:sx n="100" d="100"/>
          <a:sy n="100" d="100"/>
        </p:scale>
        <p:origin x="828" y="164"/>
      </p:cViewPr>
      <p:guideLst/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3095" tIns="46548" rIns="93095" bIns="4654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3095" tIns="46548" rIns="93095" bIns="46548" rtlCol="0"/>
          <a:lstStyle>
            <a:lvl1pPr algn="r">
              <a:defRPr sz="1200"/>
            </a:lvl1pPr>
          </a:lstStyle>
          <a:p>
            <a:fld id="{AF724979-DE8F-4FBD-A7F1-DEEC005FBAB7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95" tIns="46548" rIns="93095" bIns="4654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3"/>
          </a:xfrm>
          <a:prstGeom prst="rect">
            <a:avLst/>
          </a:prstGeom>
        </p:spPr>
        <p:txBody>
          <a:bodyPr vert="horz" lIns="93095" tIns="46548" rIns="93095" bIns="4654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8055"/>
          </a:xfrm>
          <a:prstGeom prst="rect">
            <a:avLst/>
          </a:prstGeom>
        </p:spPr>
        <p:txBody>
          <a:bodyPr vert="horz" lIns="93095" tIns="46548" rIns="93095" bIns="4654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5" y="9428585"/>
            <a:ext cx="2945659" cy="498055"/>
          </a:xfrm>
          <a:prstGeom prst="rect">
            <a:avLst/>
          </a:prstGeom>
        </p:spPr>
        <p:txBody>
          <a:bodyPr vert="horz" lIns="93095" tIns="46548" rIns="93095" bIns="46548" rtlCol="0" anchor="b"/>
          <a:lstStyle>
            <a:lvl1pPr algn="r">
              <a:defRPr sz="1200"/>
            </a:lvl1pPr>
          </a:lstStyle>
          <a:p>
            <a:fld id="{D3F14281-906C-4A77-A0DD-9CD6FF4A0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3999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7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80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52FD-279A-4215-A315-0F6CB8A6C0D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1527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52FD-279A-4215-A315-0F6CB8A6C0D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1188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2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2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52FD-279A-4215-A315-0F6CB8A6C0D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1663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52FD-279A-4215-A315-0F6CB8A6C0D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174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5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52FD-279A-4215-A315-0F6CB8A6C0D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3683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2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2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52FD-279A-4215-A315-0F6CB8A6C0D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486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7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7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52FD-279A-4215-A315-0F6CB8A6C0D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6256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52FD-279A-4215-A315-0F6CB8A6C0D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790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52FD-279A-4215-A315-0F6CB8A6C0D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47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8" y="1539427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52FD-279A-4215-A315-0F6CB8A6C0D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7580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8" y="1539427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52FD-279A-4215-A315-0F6CB8A6C0D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420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2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C52FD-279A-4215-A315-0F6CB8A6C0D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463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hyperlink" Target="https://lgpos.task-asp.net/cu/270008/ea/residents/procedures/apply/54732330-53ea-492e-99fe-2b9169f96a3a/start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pref.osaka.lg.jp/o050020/gyokaku/shisetufair/kobetsu_sodankai2026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ref-osaka.viewer.kintoneapp.com/public/osakashiteikanrikoubo" TargetMode="External"/><Relationship Id="rId7" Type="http://schemas.openxmlformats.org/officeDocument/2006/relationships/image" Target="../media/image7.png"/><Relationship Id="rId2" Type="http://schemas.openxmlformats.org/officeDocument/2006/relationships/hyperlink" Target="https://pref-osaka.viewer.kintoneapp.com/public/osakashiteikanriyotei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https://lgpos.task-asp.net/cu/270008/ea/residents/procedures/apply/643f795c-e7a3-4e27-b3bd-04307b9b2b2e/star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4BB9B18D-19F2-4D0B-9E4E-08F1F9CA4A52}"/>
              </a:ext>
            </a:extLst>
          </p:cNvPr>
          <p:cNvSpPr/>
          <p:nvPr/>
        </p:nvSpPr>
        <p:spPr>
          <a:xfrm>
            <a:off x="166207" y="1771916"/>
            <a:ext cx="7227262" cy="226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69C597"/>
            </a:solidFill>
            <a:extLst>
              <a:ext uri="{C807C97D-BFC1-408E-A445-0C87EB9F89A2}">
                <ask:lineSketchStyleProps xmlns:ask="http://schemas.microsoft.com/office/drawing/2018/sketchyshapes" sd="3046499756">
                  <a:custGeom>
                    <a:avLst/>
                    <a:gdLst>
                      <a:gd name="connsiteX0" fmla="*/ 0 w 7227262"/>
                      <a:gd name="connsiteY0" fmla="*/ 0 h 4881425"/>
                      <a:gd name="connsiteX1" fmla="*/ 584751 w 7227262"/>
                      <a:gd name="connsiteY1" fmla="*/ 0 h 4881425"/>
                      <a:gd name="connsiteX2" fmla="*/ 1386320 w 7227262"/>
                      <a:gd name="connsiteY2" fmla="*/ 0 h 4881425"/>
                      <a:gd name="connsiteX3" fmla="*/ 2187889 w 7227262"/>
                      <a:gd name="connsiteY3" fmla="*/ 0 h 4881425"/>
                      <a:gd name="connsiteX4" fmla="*/ 2628095 w 7227262"/>
                      <a:gd name="connsiteY4" fmla="*/ 0 h 4881425"/>
                      <a:gd name="connsiteX5" fmla="*/ 3357392 w 7227262"/>
                      <a:gd name="connsiteY5" fmla="*/ 0 h 4881425"/>
                      <a:gd name="connsiteX6" fmla="*/ 4086688 w 7227262"/>
                      <a:gd name="connsiteY6" fmla="*/ 0 h 4881425"/>
                      <a:gd name="connsiteX7" fmla="*/ 4526894 w 7227262"/>
                      <a:gd name="connsiteY7" fmla="*/ 0 h 4881425"/>
                      <a:gd name="connsiteX8" fmla="*/ 4967100 w 7227262"/>
                      <a:gd name="connsiteY8" fmla="*/ 0 h 4881425"/>
                      <a:gd name="connsiteX9" fmla="*/ 5479579 w 7227262"/>
                      <a:gd name="connsiteY9" fmla="*/ 0 h 4881425"/>
                      <a:gd name="connsiteX10" fmla="*/ 5992057 w 7227262"/>
                      <a:gd name="connsiteY10" fmla="*/ 0 h 4881425"/>
                      <a:gd name="connsiteX11" fmla="*/ 6504536 w 7227262"/>
                      <a:gd name="connsiteY11" fmla="*/ 0 h 4881425"/>
                      <a:gd name="connsiteX12" fmla="*/ 7227262 w 7227262"/>
                      <a:gd name="connsiteY12" fmla="*/ 0 h 4881425"/>
                      <a:gd name="connsiteX13" fmla="*/ 7227262 w 7227262"/>
                      <a:gd name="connsiteY13" fmla="*/ 550904 h 4881425"/>
                      <a:gd name="connsiteX14" fmla="*/ 7227262 w 7227262"/>
                      <a:gd name="connsiteY14" fmla="*/ 1199436 h 4881425"/>
                      <a:gd name="connsiteX15" fmla="*/ 7227262 w 7227262"/>
                      <a:gd name="connsiteY15" fmla="*/ 1945597 h 4881425"/>
                      <a:gd name="connsiteX16" fmla="*/ 7227262 w 7227262"/>
                      <a:gd name="connsiteY16" fmla="*/ 2545314 h 4881425"/>
                      <a:gd name="connsiteX17" fmla="*/ 7227262 w 7227262"/>
                      <a:gd name="connsiteY17" fmla="*/ 3242661 h 4881425"/>
                      <a:gd name="connsiteX18" fmla="*/ 7227262 w 7227262"/>
                      <a:gd name="connsiteY18" fmla="*/ 4037636 h 4881425"/>
                      <a:gd name="connsiteX19" fmla="*/ 7227262 w 7227262"/>
                      <a:gd name="connsiteY19" fmla="*/ 4881425 h 4881425"/>
                      <a:gd name="connsiteX20" fmla="*/ 6497966 w 7227262"/>
                      <a:gd name="connsiteY20" fmla="*/ 4881425 h 4881425"/>
                      <a:gd name="connsiteX21" fmla="*/ 5696397 w 7227262"/>
                      <a:gd name="connsiteY21" fmla="*/ 4881425 h 4881425"/>
                      <a:gd name="connsiteX22" fmla="*/ 5256191 w 7227262"/>
                      <a:gd name="connsiteY22" fmla="*/ 4881425 h 4881425"/>
                      <a:gd name="connsiteX23" fmla="*/ 4671439 w 7227262"/>
                      <a:gd name="connsiteY23" fmla="*/ 4881425 h 4881425"/>
                      <a:gd name="connsiteX24" fmla="*/ 4158961 w 7227262"/>
                      <a:gd name="connsiteY24" fmla="*/ 4881425 h 4881425"/>
                      <a:gd name="connsiteX25" fmla="*/ 3718755 w 7227262"/>
                      <a:gd name="connsiteY25" fmla="*/ 4881425 h 4881425"/>
                      <a:gd name="connsiteX26" fmla="*/ 3206276 w 7227262"/>
                      <a:gd name="connsiteY26" fmla="*/ 4881425 h 4881425"/>
                      <a:gd name="connsiteX27" fmla="*/ 2693798 w 7227262"/>
                      <a:gd name="connsiteY27" fmla="*/ 4881425 h 4881425"/>
                      <a:gd name="connsiteX28" fmla="*/ 2181319 w 7227262"/>
                      <a:gd name="connsiteY28" fmla="*/ 4881425 h 4881425"/>
                      <a:gd name="connsiteX29" fmla="*/ 1741113 w 7227262"/>
                      <a:gd name="connsiteY29" fmla="*/ 4881425 h 4881425"/>
                      <a:gd name="connsiteX30" fmla="*/ 1228635 w 7227262"/>
                      <a:gd name="connsiteY30" fmla="*/ 4881425 h 4881425"/>
                      <a:gd name="connsiteX31" fmla="*/ 788429 w 7227262"/>
                      <a:gd name="connsiteY31" fmla="*/ 4881425 h 4881425"/>
                      <a:gd name="connsiteX32" fmla="*/ 0 w 7227262"/>
                      <a:gd name="connsiteY32" fmla="*/ 4881425 h 4881425"/>
                      <a:gd name="connsiteX33" fmla="*/ 0 w 7227262"/>
                      <a:gd name="connsiteY33" fmla="*/ 4330521 h 4881425"/>
                      <a:gd name="connsiteX34" fmla="*/ 0 w 7227262"/>
                      <a:gd name="connsiteY34" fmla="*/ 3584361 h 4881425"/>
                      <a:gd name="connsiteX35" fmla="*/ 0 w 7227262"/>
                      <a:gd name="connsiteY35" fmla="*/ 2838200 h 4881425"/>
                      <a:gd name="connsiteX36" fmla="*/ 0 w 7227262"/>
                      <a:gd name="connsiteY36" fmla="*/ 2140854 h 4881425"/>
                      <a:gd name="connsiteX37" fmla="*/ 0 w 7227262"/>
                      <a:gd name="connsiteY37" fmla="*/ 1443507 h 4881425"/>
                      <a:gd name="connsiteX38" fmla="*/ 0 w 7227262"/>
                      <a:gd name="connsiteY38" fmla="*/ 648532 h 4881425"/>
                      <a:gd name="connsiteX39" fmla="*/ 0 w 7227262"/>
                      <a:gd name="connsiteY39" fmla="*/ 0 h 48814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</a:cxnLst>
                    <a:rect l="l" t="t" r="r" b="b"/>
                    <a:pathLst>
                      <a:path w="7227262" h="4881425" extrusionOk="0">
                        <a:moveTo>
                          <a:pt x="0" y="0"/>
                        </a:moveTo>
                        <a:cubicBezTo>
                          <a:pt x="210770" y="-26203"/>
                          <a:pt x="298886" y="-11890"/>
                          <a:pt x="584751" y="0"/>
                        </a:cubicBezTo>
                        <a:cubicBezTo>
                          <a:pt x="870616" y="11890"/>
                          <a:pt x="1103180" y="-15000"/>
                          <a:pt x="1386320" y="0"/>
                        </a:cubicBezTo>
                        <a:cubicBezTo>
                          <a:pt x="1669460" y="15000"/>
                          <a:pt x="1888191" y="-11530"/>
                          <a:pt x="2187889" y="0"/>
                        </a:cubicBezTo>
                        <a:cubicBezTo>
                          <a:pt x="2487587" y="11530"/>
                          <a:pt x="2437160" y="-13775"/>
                          <a:pt x="2628095" y="0"/>
                        </a:cubicBezTo>
                        <a:cubicBezTo>
                          <a:pt x="2819030" y="13775"/>
                          <a:pt x="3072352" y="-16570"/>
                          <a:pt x="3357392" y="0"/>
                        </a:cubicBezTo>
                        <a:cubicBezTo>
                          <a:pt x="3642432" y="16570"/>
                          <a:pt x="3940132" y="2469"/>
                          <a:pt x="4086688" y="0"/>
                        </a:cubicBezTo>
                        <a:cubicBezTo>
                          <a:pt x="4233244" y="-2469"/>
                          <a:pt x="4355529" y="1358"/>
                          <a:pt x="4526894" y="0"/>
                        </a:cubicBezTo>
                        <a:cubicBezTo>
                          <a:pt x="4698259" y="-1358"/>
                          <a:pt x="4783037" y="-13941"/>
                          <a:pt x="4967100" y="0"/>
                        </a:cubicBezTo>
                        <a:cubicBezTo>
                          <a:pt x="5151163" y="13941"/>
                          <a:pt x="5262352" y="19057"/>
                          <a:pt x="5479579" y="0"/>
                        </a:cubicBezTo>
                        <a:cubicBezTo>
                          <a:pt x="5696806" y="-19057"/>
                          <a:pt x="5885550" y="-13710"/>
                          <a:pt x="5992057" y="0"/>
                        </a:cubicBezTo>
                        <a:cubicBezTo>
                          <a:pt x="6098564" y="13710"/>
                          <a:pt x="6347069" y="23327"/>
                          <a:pt x="6504536" y="0"/>
                        </a:cubicBezTo>
                        <a:cubicBezTo>
                          <a:pt x="6662003" y="-23327"/>
                          <a:pt x="6911603" y="-24046"/>
                          <a:pt x="7227262" y="0"/>
                        </a:cubicBezTo>
                        <a:cubicBezTo>
                          <a:pt x="7234953" y="190026"/>
                          <a:pt x="7208022" y="347266"/>
                          <a:pt x="7227262" y="550904"/>
                        </a:cubicBezTo>
                        <a:cubicBezTo>
                          <a:pt x="7246502" y="754542"/>
                          <a:pt x="7195327" y="1028608"/>
                          <a:pt x="7227262" y="1199436"/>
                        </a:cubicBezTo>
                        <a:cubicBezTo>
                          <a:pt x="7259197" y="1370264"/>
                          <a:pt x="7258803" y="1605207"/>
                          <a:pt x="7227262" y="1945597"/>
                        </a:cubicBezTo>
                        <a:cubicBezTo>
                          <a:pt x="7195721" y="2285987"/>
                          <a:pt x="7205871" y="2420429"/>
                          <a:pt x="7227262" y="2545314"/>
                        </a:cubicBezTo>
                        <a:cubicBezTo>
                          <a:pt x="7248653" y="2670199"/>
                          <a:pt x="7260736" y="3037192"/>
                          <a:pt x="7227262" y="3242661"/>
                        </a:cubicBezTo>
                        <a:cubicBezTo>
                          <a:pt x="7193788" y="3448130"/>
                          <a:pt x="7254744" y="3676516"/>
                          <a:pt x="7227262" y="4037636"/>
                        </a:cubicBezTo>
                        <a:cubicBezTo>
                          <a:pt x="7199780" y="4398756"/>
                          <a:pt x="7239918" y="4584732"/>
                          <a:pt x="7227262" y="4881425"/>
                        </a:cubicBezTo>
                        <a:cubicBezTo>
                          <a:pt x="6989487" y="4854797"/>
                          <a:pt x="6712638" y="4917087"/>
                          <a:pt x="6497966" y="4881425"/>
                        </a:cubicBezTo>
                        <a:cubicBezTo>
                          <a:pt x="6283294" y="4845763"/>
                          <a:pt x="5949789" y="4863018"/>
                          <a:pt x="5696397" y="4881425"/>
                        </a:cubicBezTo>
                        <a:cubicBezTo>
                          <a:pt x="5443005" y="4899832"/>
                          <a:pt x="5455528" y="4895974"/>
                          <a:pt x="5256191" y="4881425"/>
                        </a:cubicBezTo>
                        <a:cubicBezTo>
                          <a:pt x="5056854" y="4866876"/>
                          <a:pt x="4954286" y="4886973"/>
                          <a:pt x="4671439" y="4881425"/>
                        </a:cubicBezTo>
                        <a:cubicBezTo>
                          <a:pt x="4388592" y="4875877"/>
                          <a:pt x="4356576" y="4907015"/>
                          <a:pt x="4158961" y="4881425"/>
                        </a:cubicBezTo>
                        <a:cubicBezTo>
                          <a:pt x="3961346" y="4855835"/>
                          <a:pt x="3832396" y="4876348"/>
                          <a:pt x="3718755" y="4881425"/>
                        </a:cubicBezTo>
                        <a:cubicBezTo>
                          <a:pt x="3605114" y="4886502"/>
                          <a:pt x="3335729" y="4863806"/>
                          <a:pt x="3206276" y="4881425"/>
                        </a:cubicBezTo>
                        <a:cubicBezTo>
                          <a:pt x="3076823" y="4899044"/>
                          <a:pt x="2914495" y="4862691"/>
                          <a:pt x="2693798" y="4881425"/>
                        </a:cubicBezTo>
                        <a:cubicBezTo>
                          <a:pt x="2473101" y="4900159"/>
                          <a:pt x="2411830" y="4892626"/>
                          <a:pt x="2181319" y="4881425"/>
                        </a:cubicBezTo>
                        <a:cubicBezTo>
                          <a:pt x="1950808" y="4870224"/>
                          <a:pt x="1831719" y="4876593"/>
                          <a:pt x="1741113" y="4881425"/>
                        </a:cubicBezTo>
                        <a:cubicBezTo>
                          <a:pt x="1650507" y="4886257"/>
                          <a:pt x="1381691" y="4872082"/>
                          <a:pt x="1228635" y="4881425"/>
                        </a:cubicBezTo>
                        <a:cubicBezTo>
                          <a:pt x="1075579" y="4890768"/>
                          <a:pt x="913429" y="4885286"/>
                          <a:pt x="788429" y="4881425"/>
                        </a:cubicBezTo>
                        <a:cubicBezTo>
                          <a:pt x="663429" y="4877564"/>
                          <a:pt x="159580" y="4891102"/>
                          <a:pt x="0" y="4881425"/>
                        </a:cubicBezTo>
                        <a:cubicBezTo>
                          <a:pt x="-9534" y="4693186"/>
                          <a:pt x="-6490" y="4563267"/>
                          <a:pt x="0" y="4330521"/>
                        </a:cubicBezTo>
                        <a:cubicBezTo>
                          <a:pt x="6490" y="4097775"/>
                          <a:pt x="33017" y="3887028"/>
                          <a:pt x="0" y="3584361"/>
                        </a:cubicBezTo>
                        <a:cubicBezTo>
                          <a:pt x="-33017" y="3281694"/>
                          <a:pt x="-13682" y="2999224"/>
                          <a:pt x="0" y="2838200"/>
                        </a:cubicBezTo>
                        <a:cubicBezTo>
                          <a:pt x="13682" y="2677176"/>
                          <a:pt x="-23901" y="2385474"/>
                          <a:pt x="0" y="2140854"/>
                        </a:cubicBezTo>
                        <a:cubicBezTo>
                          <a:pt x="23901" y="1896234"/>
                          <a:pt x="-14060" y="1728440"/>
                          <a:pt x="0" y="1443507"/>
                        </a:cubicBezTo>
                        <a:cubicBezTo>
                          <a:pt x="14060" y="1158574"/>
                          <a:pt x="21343" y="1022241"/>
                          <a:pt x="0" y="648532"/>
                        </a:cubicBezTo>
                        <a:cubicBezTo>
                          <a:pt x="-21343" y="274824"/>
                          <a:pt x="21283" y="26537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pPr>
              <a:lnSpc>
                <a:spcPts val="0"/>
              </a:lnSpc>
              <a:spcBef>
                <a:spcPts val="600"/>
              </a:spcBef>
              <a:defRPr/>
            </a:pPr>
            <a:r>
              <a:rPr kumimoji="1" lang="ja-JP" altLang="en-US" sz="7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defRPr/>
            </a:pPr>
            <a:r>
              <a:rPr kumimoji="1"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大阪府では、指定管理者の公募を予定している「公の施設」に関心を持っていただけるよう、各施設の</a:t>
            </a:r>
            <a:r>
              <a:rPr kumimoji="1" lang="en-US" altLang="ja-JP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</a:t>
            </a:r>
            <a:r>
              <a:rPr kumimoji="1"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を行う「</a:t>
            </a:r>
            <a:r>
              <a:rPr kumimoji="1" lang="en-US" altLang="ja-JP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OSAKA</a:t>
            </a:r>
            <a:r>
              <a:rPr kumimoji="1"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指定管理者公募個別相談会</a:t>
            </a:r>
            <a:r>
              <a:rPr kumimoji="1" lang="en-US" altLang="ja-JP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2026</a:t>
            </a:r>
            <a:r>
              <a:rPr kumimoji="1"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」を開催します！</a:t>
            </a:r>
            <a:endParaRPr kumimoji="1"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defRPr/>
            </a:pPr>
            <a:r>
              <a:rPr kumimoji="1"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施設の概要や指定管理者に期待すること等、施設の詳細について、知っていただける機会となっていますので、奮ってご参加ください！！</a:t>
            </a:r>
            <a:endParaRPr kumimoji="1"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defRPr/>
            </a:pPr>
            <a:r>
              <a:rPr kumimoji="1"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対面又はウェブの相談会で、１施設あたり</a:t>
            </a:r>
            <a:r>
              <a:rPr kumimoji="1" lang="en-US" altLang="ja-JP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  <a:r>
              <a:rPr kumimoji="1"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分程度、施設担当者と１対１でお話しいただけます。</a:t>
            </a:r>
            <a:endParaRPr kumimoji="1"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defRPr/>
            </a:pPr>
            <a:r>
              <a:rPr kumimoji="1"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詳細については、ホームページをご覧ください！</a:t>
            </a:r>
          </a:p>
          <a:p>
            <a:pPr>
              <a:lnSpc>
                <a:spcPts val="1500"/>
              </a:lnSpc>
              <a:spcBef>
                <a:spcPts val="600"/>
              </a:spcBef>
              <a:defRPr/>
            </a:pPr>
            <a:endParaRPr kumimoji="1"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defRPr/>
            </a:pPr>
            <a:endParaRPr kumimoji="1" lang="en-US" altLang="ja-JP" sz="11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5FDFF1C-B881-4681-E4C0-BBD2A5A58053}"/>
              </a:ext>
            </a:extLst>
          </p:cNvPr>
          <p:cNvSpPr/>
          <p:nvPr/>
        </p:nvSpPr>
        <p:spPr>
          <a:xfrm>
            <a:off x="-3" y="3011"/>
            <a:ext cx="7559675" cy="1692771"/>
          </a:xfrm>
          <a:prstGeom prst="rect">
            <a:avLst/>
          </a:prstGeom>
          <a:solidFill>
            <a:srgbClr val="E98E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defRPr/>
            </a:pPr>
            <a:r>
              <a:rPr lang="en-US" altLang="ja-JP" sz="6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  OSAKA</a:t>
            </a:r>
            <a:endParaRPr lang="en-US" altLang="ja-JP" sz="44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defRPr/>
            </a:pPr>
            <a:r>
              <a:rPr lang="ja-JP" altLang="en-US" sz="4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指定管理者公募個別相談会</a:t>
            </a:r>
            <a:endParaRPr lang="ja-JP" altLang="en-US" sz="32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F5EA4EF-4D2F-4744-8FCD-33A8C655C3D1}"/>
              </a:ext>
            </a:extLst>
          </p:cNvPr>
          <p:cNvSpPr/>
          <p:nvPr/>
        </p:nvSpPr>
        <p:spPr>
          <a:xfrm>
            <a:off x="166207" y="4139165"/>
            <a:ext cx="7227262" cy="52022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69C597"/>
            </a:solidFill>
            <a:extLst>
              <a:ext uri="{C807C97D-BFC1-408E-A445-0C87EB9F89A2}">
                <ask:lineSketchStyleProps xmlns:ask="http://schemas.microsoft.com/office/drawing/2018/sketchyshapes" sd="3046499756">
                  <a:custGeom>
                    <a:avLst/>
                    <a:gdLst>
                      <a:gd name="connsiteX0" fmla="*/ 0 w 7227262"/>
                      <a:gd name="connsiteY0" fmla="*/ 0 h 4881425"/>
                      <a:gd name="connsiteX1" fmla="*/ 584751 w 7227262"/>
                      <a:gd name="connsiteY1" fmla="*/ 0 h 4881425"/>
                      <a:gd name="connsiteX2" fmla="*/ 1386320 w 7227262"/>
                      <a:gd name="connsiteY2" fmla="*/ 0 h 4881425"/>
                      <a:gd name="connsiteX3" fmla="*/ 2187889 w 7227262"/>
                      <a:gd name="connsiteY3" fmla="*/ 0 h 4881425"/>
                      <a:gd name="connsiteX4" fmla="*/ 2628095 w 7227262"/>
                      <a:gd name="connsiteY4" fmla="*/ 0 h 4881425"/>
                      <a:gd name="connsiteX5" fmla="*/ 3357392 w 7227262"/>
                      <a:gd name="connsiteY5" fmla="*/ 0 h 4881425"/>
                      <a:gd name="connsiteX6" fmla="*/ 4086688 w 7227262"/>
                      <a:gd name="connsiteY6" fmla="*/ 0 h 4881425"/>
                      <a:gd name="connsiteX7" fmla="*/ 4526894 w 7227262"/>
                      <a:gd name="connsiteY7" fmla="*/ 0 h 4881425"/>
                      <a:gd name="connsiteX8" fmla="*/ 4967100 w 7227262"/>
                      <a:gd name="connsiteY8" fmla="*/ 0 h 4881425"/>
                      <a:gd name="connsiteX9" fmla="*/ 5479579 w 7227262"/>
                      <a:gd name="connsiteY9" fmla="*/ 0 h 4881425"/>
                      <a:gd name="connsiteX10" fmla="*/ 5992057 w 7227262"/>
                      <a:gd name="connsiteY10" fmla="*/ 0 h 4881425"/>
                      <a:gd name="connsiteX11" fmla="*/ 6504536 w 7227262"/>
                      <a:gd name="connsiteY11" fmla="*/ 0 h 4881425"/>
                      <a:gd name="connsiteX12" fmla="*/ 7227262 w 7227262"/>
                      <a:gd name="connsiteY12" fmla="*/ 0 h 4881425"/>
                      <a:gd name="connsiteX13" fmla="*/ 7227262 w 7227262"/>
                      <a:gd name="connsiteY13" fmla="*/ 550904 h 4881425"/>
                      <a:gd name="connsiteX14" fmla="*/ 7227262 w 7227262"/>
                      <a:gd name="connsiteY14" fmla="*/ 1199436 h 4881425"/>
                      <a:gd name="connsiteX15" fmla="*/ 7227262 w 7227262"/>
                      <a:gd name="connsiteY15" fmla="*/ 1945597 h 4881425"/>
                      <a:gd name="connsiteX16" fmla="*/ 7227262 w 7227262"/>
                      <a:gd name="connsiteY16" fmla="*/ 2545314 h 4881425"/>
                      <a:gd name="connsiteX17" fmla="*/ 7227262 w 7227262"/>
                      <a:gd name="connsiteY17" fmla="*/ 3242661 h 4881425"/>
                      <a:gd name="connsiteX18" fmla="*/ 7227262 w 7227262"/>
                      <a:gd name="connsiteY18" fmla="*/ 4037636 h 4881425"/>
                      <a:gd name="connsiteX19" fmla="*/ 7227262 w 7227262"/>
                      <a:gd name="connsiteY19" fmla="*/ 4881425 h 4881425"/>
                      <a:gd name="connsiteX20" fmla="*/ 6497966 w 7227262"/>
                      <a:gd name="connsiteY20" fmla="*/ 4881425 h 4881425"/>
                      <a:gd name="connsiteX21" fmla="*/ 5696397 w 7227262"/>
                      <a:gd name="connsiteY21" fmla="*/ 4881425 h 4881425"/>
                      <a:gd name="connsiteX22" fmla="*/ 5256191 w 7227262"/>
                      <a:gd name="connsiteY22" fmla="*/ 4881425 h 4881425"/>
                      <a:gd name="connsiteX23" fmla="*/ 4671439 w 7227262"/>
                      <a:gd name="connsiteY23" fmla="*/ 4881425 h 4881425"/>
                      <a:gd name="connsiteX24" fmla="*/ 4158961 w 7227262"/>
                      <a:gd name="connsiteY24" fmla="*/ 4881425 h 4881425"/>
                      <a:gd name="connsiteX25" fmla="*/ 3718755 w 7227262"/>
                      <a:gd name="connsiteY25" fmla="*/ 4881425 h 4881425"/>
                      <a:gd name="connsiteX26" fmla="*/ 3206276 w 7227262"/>
                      <a:gd name="connsiteY26" fmla="*/ 4881425 h 4881425"/>
                      <a:gd name="connsiteX27" fmla="*/ 2693798 w 7227262"/>
                      <a:gd name="connsiteY27" fmla="*/ 4881425 h 4881425"/>
                      <a:gd name="connsiteX28" fmla="*/ 2181319 w 7227262"/>
                      <a:gd name="connsiteY28" fmla="*/ 4881425 h 4881425"/>
                      <a:gd name="connsiteX29" fmla="*/ 1741113 w 7227262"/>
                      <a:gd name="connsiteY29" fmla="*/ 4881425 h 4881425"/>
                      <a:gd name="connsiteX30" fmla="*/ 1228635 w 7227262"/>
                      <a:gd name="connsiteY30" fmla="*/ 4881425 h 4881425"/>
                      <a:gd name="connsiteX31" fmla="*/ 788429 w 7227262"/>
                      <a:gd name="connsiteY31" fmla="*/ 4881425 h 4881425"/>
                      <a:gd name="connsiteX32" fmla="*/ 0 w 7227262"/>
                      <a:gd name="connsiteY32" fmla="*/ 4881425 h 4881425"/>
                      <a:gd name="connsiteX33" fmla="*/ 0 w 7227262"/>
                      <a:gd name="connsiteY33" fmla="*/ 4330521 h 4881425"/>
                      <a:gd name="connsiteX34" fmla="*/ 0 w 7227262"/>
                      <a:gd name="connsiteY34" fmla="*/ 3584361 h 4881425"/>
                      <a:gd name="connsiteX35" fmla="*/ 0 w 7227262"/>
                      <a:gd name="connsiteY35" fmla="*/ 2838200 h 4881425"/>
                      <a:gd name="connsiteX36" fmla="*/ 0 w 7227262"/>
                      <a:gd name="connsiteY36" fmla="*/ 2140854 h 4881425"/>
                      <a:gd name="connsiteX37" fmla="*/ 0 w 7227262"/>
                      <a:gd name="connsiteY37" fmla="*/ 1443507 h 4881425"/>
                      <a:gd name="connsiteX38" fmla="*/ 0 w 7227262"/>
                      <a:gd name="connsiteY38" fmla="*/ 648532 h 4881425"/>
                      <a:gd name="connsiteX39" fmla="*/ 0 w 7227262"/>
                      <a:gd name="connsiteY39" fmla="*/ 0 h 48814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</a:cxnLst>
                    <a:rect l="l" t="t" r="r" b="b"/>
                    <a:pathLst>
                      <a:path w="7227262" h="4881425" extrusionOk="0">
                        <a:moveTo>
                          <a:pt x="0" y="0"/>
                        </a:moveTo>
                        <a:cubicBezTo>
                          <a:pt x="210770" y="-26203"/>
                          <a:pt x="298886" y="-11890"/>
                          <a:pt x="584751" y="0"/>
                        </a:cubicBezTo>
                        <a:cubicBezTo>
                          <a:pt x="870616" y="11890"/>
                          <a:pt x="1103180" y="-15000"/>
                          <a:pt x="1386320" y="0"/>
                        </a:cubicBezTo>
                        <a:cubicBezTo>
                          <a:pt x="1669460" y="15000"/>
                          <a:pt x="1888191" y="-11530"/>
                          <a:pt x="2187889" y="0"/>
                        </a:cubicBezTo>
                        <a:cubicBezTo>
                          <a:pt x="2487587" y="11530"/>
                          <a:pt x="2437160" y="-13775"/>
                          <a:pt x="2628095" y="0"/>
                        </a:cubicBezTo>
                        <a:cubicBezTo>
                          <a:pt x="2819030" y="13775"/>
                          <a:pt x="3072352" y="-16570"/>
                          <a:pt x="3357392" y="0"/>
                        </a:cubicBezTo>
                        <a:cubicBezTo>
                          <a:pt x="3642432" y="16570"/>
                          <a:pt x="3940132" y="2469"/>
                          <a:pt x="4086688" y="0"/>
                        </a:cubicBezTo>
                        <a:cubicBezTo>
                          <a:pt x="4233244" y="-2469"/>
                          <a:pt x="4355529" y="1358"/>
                          <a:pt x="4526894" y="0"/>
                        </a:cubicBezTo>
                        <a:cubicBezTo>
                          <a:pt x="4698259" y="-1358"/>
                          <a:pt x="4783037" y="-13941"/>
                          <a:pt x="4967100" y="0"/>
                        </a:cubicBezTo>
                        <a:cubicBezTo>
                          <a:pt x="5151163" y="13941"/>
                          <a:pt x="5262352" y="19057"/>
                          <a:pt x="5479579" y="0"/>
                        </a:cubicBezTo>
                        <a:cubicBezTo>
                          <a:pt x="5696806" y="-19057"/>
                          <a:pt x="5885550" y="-13710"/>
                          <a:pt x="5992057" y="0"/>
                        </a:cubicBezTo>
                        <a:cubicBezTo>
                          <a:pt x="6098564" y="13710"/>
                          <a:pt x="6347069" y="23327"/>
                          <a:pt x="6504536" y="0"/>
                        </a:cubicBezTo>
                        <a:cubicBezTo>
                          <a:pt x="6662003" y="-23327"/>
                          <a:pt x="6911603" y="-24046"/>
                          <a:pt x="7227262" y="0"/>
                        </a:cubicBezTo>
                        <a:cubicBezTo>
                          <a:pt x="7234953" y="190026"/>
                          <a:pt x="7208022" y="347266"/>
                          <a:pt x="7227262" y="550904"/>
                        </a:cubicBezTo>
                        <a:cubicBezTo>
                          <a:pt x="7246502" y="754542"/>
                          <a:pt x="7195327" y="1028608"/>
                          <a:pt x="7227262" y="1199436"/>
                        </a:cubicBezTo>
                        <a:cubicBezTo>
                          <a:pt x="7259197" y="1370264"/>
                          <a:pt x="7258803" y="1605207"/>
                          <a:pt x="7227262" y="1945597"/>
                        </a:cubicBezTo>
                        <a:cubicBezTo>
                          <a:pt x="7195721" y="2285987"/>
                          <a:pt x="7205871" y="2420429"/>
                          <a:pt x="7227262" y="2545314"/>
                        </a:cubicBezTo>
                        <a:cubicBezTo>
                          <a:pt x="7248653" y="2670199"/>
                          <a:pt x="7260736" y="3037192"/>
                          <a:pt x="7227262" y="3242661"/>
                        </a:cubicBezTo>
                        <a:cubicBezTo>
                          <a:pt x="7193788" y="3448130"/>
                          <a:pt x="7254744" y="3676516"/>
                          <a:pt x="7227262" y="4037636"/>
                        </a:cubicBezTo>
                        <a:cubicBezTo>
                          <a:pt x="7199780" y="4398756"/>
                          <a:pt x="7239918" y="4584732"/>
                          <a:pt x="7227262" y="4881425"/>
                        </a:cubicBezTo>
                        <a:cubicBezTo>
                          <a:pt x="6989487" y="4854797"/>
                          <a:pt x="6712638" y="4917087"/>
                          <a:pt x="6497966" y="4881425"/>
                        </a:cubicBezTo>
                        <a:cubicBezTo>
                          <a:pt x="6283294" y="4845763"/>
                          <a:pt x="5949789" y="4863018"/>
                          <a:pt x="5696397" y="4881425"/>
                        </a:cubicBezTo>
                        <a:cubicBezTo>
                          <a:pt x="5443005" y="4899832"/>
                          <a:pt x="5455528" y="4895974"/>
                          <a:pt x="5256191" y="4881425"/>
                        </a:cubicBezTo>
                        <a:cubicBezTo>
                          <a:pt x="5056854" y="4866876"/>
                          <a:pt x="4954286" y="4886973"/>
                          <a:pt x="4671439" y="4881425"/>
                        </a:cubicBezTo>
                        <a:cubicBezTo>
                          <a:pt x="4388592" y="4875877"/>
                          <a:pt x="4356576" y="4907015"/>
                          <a:pt x="4158961" y="4881425"/>
                        </a:cubicBezTo>
                        <a:cubicBezTo>
                          <a:pt x="3961346" y="4855835"/>
                          <a:pt x="3832396" y="4876348"/>
                          <a:pt x="3718755" y="4881425"/>
                        </a:cubicBezTo>
                        <a:cubicBezTo>
                          <a:pt x="3605114" y="4886502"/>
                          <a:pt x="3335729" y="4863806"/>
                          <a:pt x="3206276" y="4881425"/>
                        </a:cubicBezTo>
                        <a:cubicBezTo>
                          <a:pt x="3076823" y="4899044"/>
                          <a:pt x="2914495" y="4862691"/>
                          <a:pt x="2693798" y="4881425"/>
                        </a:cubicBezTo>
                        <a:cubicBezTo>
                          <a:pt x="2473101" y="4900159"/>
                          <a:pt x="2411830" y="4892626"/>
                          <a:pt x="2181319" y="4881425"/>
                        </a:cubicBezTo>
                        <a:cubicBezTo>
                          <a:pt x="1950808" y="4870224"/>
                          <a:pt x="1831719" y="4876593"/>
                          <a:pt x="1741113" y="4881425"/>
                        </a:cubicBezTo>
                        <a:cubicBezTo>
                          <a:pt x="1650507" y="4886257"/>
                          <a:pt x="1381691" y="4872082"/>
                          <a:pt x="1228635" y="4881425"/>
                        </a:cubicBezTo>
                        <a:cubicBezTo>
                          <a:pt x="1075579" y="4890768"/>
                          <a:pt x="913429" y="4885286"/>
                          <a:pt x="788429" y="4881425"/>
                        </a:cubicBezTo>
                        <a:cubicBezTo>
                          <a:pt x="663429" y="4877564"/>
                          <a:pt x="159580" y="4891102"/>
                          <a:pt x="0" y="4881425"/>
                        </a:cubicBezTo>
                        <a:cubicBezTo>
                          <a:pt x="-9534" y="4693186"/>
                          <a:pt x="-6490" y="4563267"/>
                          <a:pt x="0" y="4330521"/>
                        </a:cubicBezTo>
                        <a:cubicBezTo>
                          <a:pt x="6490" y="4097775"/>
                          <a:pt x="33017" y="3887028"/>
                          <a:pt x="0" y="3584361"/>
                        </a:cubicBezTo>
                        <a:cubicBezTo>
                          <a:pt x="-33017" y="3281694"/>
                          <a:pt x="-13682" y="2999224"/>
                          <a:pt x="0" y="2838200"/>
                        </a:cubicBezTo>
                        <a:cubicBezTo>
                          <a:pt x="13682" y="2677176"/>
                          <a:pt x="-23901" y="2385474"/>
                          <a:pt x="0" y="2140854"/>
                        </a:cubicBezTo>
                        <a:cubicBezTo>
                          <a:pt x="23901" y="1896234"/>
                          <a:pt x="-14060" y="1728440"/>
                          <a:pt x="0" y="1443507"/>
                        </a:cubicBezTo>
                        <a:cubicBezTo>
                          <a:pt x="14060" y="1158574"/>
                          <a:pt x="21343" y="1022241"/>
                          <a:pt x="0" y="648532"/>
                        </a:cubicBezTo>
                        <a:cubicBezTo>
                          <a:pt x="-21343" y="274824"/>
                          <a:pt x="21283" y="26537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500"/>
              </a:lnSpc>
              <a:defRPr/>
            </a:pPr>
            <a:endParaRPr kumimoji="1"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スクロール: 横 26">
            <a:extLst>
              <a:ext uri="{FF2B5EF4-FFF2-40B4-BE49-F238E27FC236}">
                <a16:creationId xmlns:a16="http://schemas.microsoft.com/office/drawing/2014/main" id="{337DBBF2-5C34-4ABC-8A75-A0FE0134D5A8}"/>
              </a:ext>
            </a:extLst>
          </p:cNvPr>
          <p:cNvSpPr/>
          <p:nvPr/>
        </p:nvSpPr>
        <p:spPr>
          <a:xfrm>
            <a:off x="233951" y="4195268"/>
            <a:ext cx="2375391" cy="707490"/>
          </a:xfrm>
          <a:prstGeom prst="horizontalScroll">
            <a:avLst/>
          </a:prstGeom>
          <a:solidFill>
            <a:srgbClr val="E98E71"/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kumimoji="1" lang="ja-JP" altLang="en-US" sz="2400" b="1" dirty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参加方法</a:t>
            </a:r>
            <a:endParaRPr kumimoji="1" lang="ja-JP" alt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4E2FF490-9002-4EF7-A227-5549CAA61869}"/>
              </a:ext>
            </a:extLst>
          </p:cNvPr>
          <p:cNvSpPr/>
          <p:nvPr/>
        </p:nvSpPr>
        <p:spPr>
          <a:xfrm>
            <a:off x="166206" y="9404078"/>
            <a:ext cx="7227262" cy="600164"/>
          </a:xfrm>
          <a:prstGeom prst="rect">
            <a:avLst/>
          </a:prstGeom>
          <a:noFill/>
          <a:ln w="9525">
            <a:noFill/>
            <a:extLst>
              <a:ext uri="{C807C97D-BFC1-408E-A445-0C87EB9F89A2}">
                <ask:lineSketchStyleProps xmlns:ask="http://schemas.microsoft.com/office/drawing/2018/sketchyshapes" sd="3046499756">
                  <a:custGeom>
                    <a:avLst/>
                    <a:gdLst>
                      <a:gd name="connsiteX0" fmla="*/ 0 w 7227262"/>
                      <a:gd name="connsiteY0" fmla="*/ 0 h 4881425"/>
                      <a:gd name="connsiteX1" fmla="*/ 584751 w 7227262"/>
                      <a:gd name="connsiteY1" fmla="*/ 0 h 4881425"/>
                      <a:gd name="connsiteX2" fmla="*/ 1386320 w 7227262"/>
                      <a:gd name="connsiteY2" fmla="*/ 0 h 4881425"/>
                      <a:gd name="connsiteX3" fmla="*/ 2187889 w 7227262"/>
                      <a:gd name="connsiteY3" fmla="*/ 0 h 4881425"/>
                      <a:gd name="connsiteX4" fmla="*/ 2628095 w 7227262"/>
                      <a:gd name="connsiteY4" fmla="*/ 0 h 4881425"/>
                      <a:gd name="connsiteX5" fmla="*/ 3357392 w 7227262"/>
                      <a:gd name="connsiteY5" fmla="*/ 0 h 4881425"/>
                      <a:gd name="connsiteX6" fmla="*/ 4086688 w 7227262"/>
                      <a:gd name="connsiteY6" fmla="*/ 0 h 4881425"/>
                      <a:gd name="connsiteX7" fmla="*/ 4526894 w 7227262"/>
                      <a:gd name="connsiteY7" fmla="*/ 0 h 4881425"/>
                      <a:gd name="connsiteX8" fmla="*/ 4967100 w 7227262"/>
                      <a:gd name="connsiteY8" fmla="*/ 0 h 4881425"/>
                      <a:gd name="connsiteX9" fmla="*/ 5479579 w 7227262"/>
                      <a:gd name="connsiteY9" fmla="*/ 0 h 4881425"/>
                      <a:gd name="connsiteX10" fmla="*/ 5992057 w 7227262"/>
                      <a:gd name="connsiteY10" fmla="*/ 0 h 4881425"/>
                      <a:gd name="connsiteX11" fmla="*/ 6504536 w 7227262"/>
                      <a:gd name="connsiteY11" fmla="*/ 0 h 4881425"/>
                      <a:gd name="connsiteX12" fmla="*/ 7227262 w 7227262"/>
                      <a:gd name="connsiteY12" fmla="*/ 0 h 4881425"/>
                      <a:gd name="connsiteX13" fmla="*/ 7227262 w 7227262"/>
                      <a:gd name="connsiteY13" fmla="*/ 550904 h 4881425"/>
                      <a:gd name="connsiteX14" fmla="*/ 7227262 w 7227262"/>
                      <a:gd name="connsiteY14" fmla="*/ 1199436 h 4881425"/>
                      <a:gd name="connsiteX15" fmla="*/ 7227262 w 7227262"/>
                      <a:gd name="connsiteY15" fmla="*/ 1945597 h 4881425"/>
                      <a:gd name="connsiteX16" fmla="*/ 7227262 w 7227262"/>
                      <a:gd name="connsiteY16" fmla="*/ 2545314 h 4881425"/>
                      <a:gd name="connsiteX17" fmla="*/ 7227262 w 7227262"/>
                      <a:gd name="connsiteY17" fmla="*/ 3242661 h 4881425"/>
                      <a:gd name="connsiteX18" fmla="*/ 7227262 w 7227262"/>
                      <a:gd name="connsiteY18" fmla="*/ 4037636 h 4881425"/>
                      <a:gd name="connsiteX19" fmla="*/ 7227262 w 7227262"/>
                      <a:gd name="connsiteY19" fmla="*/ 4881425 h 4881425"/>
                      <a:gd name="connsiteX20" fmla="*/ 6497966 w 7227262"/>
                      <a:gd name="connsiteY20" fmla="*/ 4881425 h 4881425"/>
                      <a:gd name="connsiteX21" fmla="*/ 5696397 w 7227262"/>
                      <a:gd name="connsiteY21" fmla="*/ 4881425 h 4881425"/>
                      <a:gd name="connsiteX22" fmla="*/ 5256191 w 7227262"/>
                      <a:gd name="connsiteY22" fmla="*/ 4881425 h 4881425"/>
                      <a:gd name="connsiteX23" fmla="*/ 4671439 w 7227262"/>
                      <a:gd name="connsiteY23" fmla="*/ 4881425 h 4881425"/>
                      <a:gd name="connsiteX24" fmla="*/ 4158961 w 7227262"/>
                      <a:gd name="connsiteY24" fmla="*/ 4881425 h 4881425"/>
                      <a:gd name="connsiteX25" fmla="*/ 3718755 w 7227262"/>
                      <a:gd name="connsiteY25" fmla="*/ 4881425 h 4881425"/>
                      <a:gd name="connsiteX26" fmla="*/ 3206276 w 7227262"/>
                      <a:gd name="connsiteY26" fmla="*/ 4881425 h 4881425"/>
                      <a:gd name="connsiteX27" fmla="*/ 2693798 w 7227262"/>
                      <a:gd name="connsiteY27" fmla="*/ 4881425 h 4881425"/>
                      <a:gd name="connsiteX28" fmla="*/ 2181319 w 7227262"/>
                      <a:gd name="connsiteY28" fmla="*/ 4881425 h 4881425"/>
                      <a:gd name="connsiteX29" fmla="*/ 1741113 w 7227262"/>
                      <a:gd name="connsiteY29" fmla="*/ 4881425 h 4881425"/>
                      <a:gd name="connsiteX30" fmla="*/ 1228635 w 7227262"/>
                      <a:gd name="connsiteY30" fmla="*/ 4881425 h 4881425"/>
                      <a:gd name="connsiteX31" fmla="*/ 788429 w 7227262"/>
                      <a:gd name="connsiteY31" fmla="*/ 4881425 h 4881425"/>
                      <a:gd name="connsiteX32" fmla="*/ 0 w 7227262"/>
                      <a:gd name="connsiteY32" fmla="*/ 4881425 h 4881425"/>
                      <a:gd name="connsiteX33" fmla="*/ 0 w 7227262"/>
                      <a:gd name="connsiteY33" fmla="*/ 4330521 h 4881425"/>
                      <a:gd name="connsiteX34" fmla="*/ 0 w 7227262"/>
                      <a:gd name="connsiteY34" fmla="*/ 3584361 h 4881425"/>
                      <a:gd name="connsiteX35" fmla="*/ 0 w 7227262"/>
                      <a:gd name="connsiteY35" fmla="*/ 2838200 h 4881425"/>
                      <a:gd name="connsiteX36" fmla="*/ 0 w 7227262"/>
                      <a:gd name="connsiteY36" fmla="*/ 2140854 h 4881425"/>
                      <a:gd name="connsiteX37" fmla="*/ 0 w 7227262"/>
                      <a:gd name="connsiteY37" fmla="*/ 1443507 h 4881425"/>
                      <a:gd name="connsiteX38" fmla="*/ 0 w 7227262"/>
                      <a:gd name="connsiteY38" fmla="*/ 648532 h 4881425"/>
                      <a:gd name="connsiteX39" fmla="*/ 0 w 7227262"/>
                      <a:gd name="connsiteY39" fmla="*/ 0 h 48814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</a:cxnLst>
                    <a:rect l="l" t="t" r="r" b="b"/>
                    <a:pathLst>
                      <a:path w="7227262" h="4881425" extrusionOk="0">
                        <a:moveTo>
                          <a:pt x="0" y="0"/>
                        </a:moveTo>
                        <a:cubicBezTo>
                          <a:pt x="210770" y="-26203"/>
                          <a:pt x="298886" y="-11890"/>
                          <a:pt x="584751" y="0"/>
                        </a:cubicBezTo>
                        <a:cubicBezTo>
                          <a:pt x="870616" y="11890"/>
                          <a:pt x="1103180" y="-15000"/>
                          <a:pt x="1386320" y="0"/>
                        </a:cubicBezTo>
                        <a:cubicBezTo>
                          <a:pt x="1669460" y="15000"/>
                          <a:pt x="1888191" y="-11530"/>
                          <a:pt x="2187889" y="0"/>
                        </a:cubicBezTo>
                        <a:cubicBezTo>
                          <a:pt x="2487587" y="11530"/>
                          <a:pt x="2437160" y="-13775"/>
                          <a:pt x="2628095" y="0"/>
                        </a:cubicBezTo>
                        <a:cubicBezTo>
                          <a:pt x="2819030" y="13775"/>
                          <a:pt x="3072352" y="-16570"/>
                          <a:pt x="3357392" y="0"/>
                        </a:cubicBezTo>
                        <a:cubicBezTo>
                          <a:pt x="3642432" y="16570"/>
                          <a:pt x="3940132" y="2469"/>
                          <a:pt x="4086688" y="0"/>
                        </a:cubicBezTo>
                        <a:cubicBezTo>
                          <a:pt x="4233244" y="-2469"/>
                          <a:pt x="4355529" y="1358"/>
                          <a:pt x="4526894" y="0"/>
                        </a:cubicBezTo>
                        <a:cubicBezTo>
                          <a:pt x="4698259" y="-1358"/>
                          <a:pt x="4783037" y="-13941"/>
                          <a:pt x="4967100" y="0"/>
                        </a:cubicBezTo>
                        <a:cubicBezTo>
                          <a:pt x="5151163" y="13941"/>
                          <a:pt x="5262352" y="19057"/>
                          <a:pt x="5479579" y="0"/>
                        </a:cubicBezTo>
                        <a:cubicBezTo>
                          <a:pt x="5696806" y="-19057"/>
                          <a:pt x="5885550" y="-13710"/>
                          <a:pt x="5992057" y="0"/>
                        </a:cubicBezTo>
                        <a:cubicBezTo>
                          <a:pt x="6098564" y="13710"/>
                          <a:pt x="6347069" y="23327"/>
                          <a:pt x="6504536" y="0"/>
                        </a:cubicBezTo>
                        <a:cubicBezTo>
                          <a:pt x="6662003" y="-23327"/>
                          <a:pt x="6911603" y="-24046"/>
                          <a:pt x="7227262" y="0"/>
                        </a:cubicBezTo>
                        <a:cubicBezTo>
                          <a:pt x="7234953" y="190026"/>
                          <a:pt x="7208022" y="347266"/>
                          <a:pt x="7227262" y="550904"/>
                        </a:cubicBezTo>
                        <a:cubicBezTo>
                          <a:pt x="7246502" y="754542"/>
                          <a:pt x="7195327" y="1028608"/>
                          <a:pt x="7227262" y="1199436"/>
                        </a:cubicBezTo>
                        <a:cubicBezTo>
                          <a:pt x="7259197" y="1370264"/>
                          <a:pt x="7258803" y="1605207"/>
                          <a:pt x="7227262" y="1945597"/>
                        </a:cubicBezTo>
                        <a:cubicBezTo>
                          <a:pt x="7195721" y="2285987"/>
                          <a:pt x="7205871" y="2420429"/>
                          <a:pt x="7227262" y="2545314"/>
                        </a:cubicBezTo>
                        <a:cubicBezTo>
                          <a:pt x="7248653" y="2670199"/>
                          <a:pt x="7260736" y="3037192"/>
                          <a:pt x="7227262" y="3242661"/>
                        </a:cubicBezTo>
                        <a:cubicBezTo>
                          <a:pt x="7193788" y="3448130"/>
                          <a:pt x="7254744" y="3676516"/>
                          <a:pt x="7227262" y="4037636"/>
                        </a:cubicBezTo>
                        <a:cubicBezTo>
                          <a:pt x="7199780" y="4398756"/>
                          <a:pt x="7239918" y="4584732"/>
                          <a:pt x="7227262" y="4881425"/>
                        </a:cubicBezTo>
                        <a:cubicBezTo>
                          <a:pt x="6989487" y="4854797"/>
                          <a:pt x="6712638" y="4917087"/>
                          <a:pt x="6497966" y="4881425"/>
                        </a:cubicBezTo>
                        <a:cubicBezTo>
                          <a:pt x="6283294" y="4845763"/>
                          <a:pt x="5949789" y="4863018"/>
                          <a:pt x="5696397" y="4881425"/>
                        </a:cubicBezTo>
                        <a:cubicBezTo>
                          <a:pt x="5443005" y="4899832"/>
                          <a:pt x="5455528" y="4895974"/>
                          <a:pt x="5256191" y="4881425"/>
                        </a:cubicBezTo>
                        <a:cubicBezTo>
                          <a:pt x="5056854" y="4866876"/>
                          <a:pt x="4954286" y="4886973"/>
                          <a:pt x="4671439" y="4881425"/>
                        </a:cubicBezTo>
                        <a:cubicBezTo>
                          <a:pt x="4388592" y="4875877"/>
                          <a:pt x="4356576" y="4907015"/>
                          <a:pt x="4158961" y="4881425"/>
                        </a:cubicBezTo>
                        <a:cubicBezTo>
                          <a:pt x="3961346" y="4855835"/>
                          <a:pt x="3832396" y="4876348"/>
                          <a:pt x="3718755" y="4881425"/>
                        </a:cubicBezTo>
                        <a:cubicBezTo>
                          <a:pt x="3605114" y="4886502"/>
                          <a:pt x="3335729" y="4863806"/>
                          <a:pt x="3206276" y="4881425"/>
                        </a:cubicBezTo>
                        <a:cubicBezTo>
                          <a:pt x="3076823" y="4899044"/>
                          <a:pt x="2914495" y="4862691"/>
                          <a:pt x="2693798" y="4881425"/>
                        </a:cubicBezTo>
                        <a:cubicBezTo>
                          <a:pt x="2473101" y="4900159"/>
                          <a:pt x="2411830" y="4892626"/>
                          <a:pt x="2181319" y="4881425"/>
                        </a:cubicBezTo>
                        <a:cubicBezTo>
                          <a:pt x="1950808" y="4870224"/>
                          <a:pt x="1831719" y="4876593"/>
                          <a:pt x="1741113" y="4881425"/>
                        </a:cubicBezTo>
                        <a:cubicBezTo>
                          <a:pt x="1650507" y="4886257"/>
                          <a:pt x="1381691" y="4872082"/>
                          <a:pt x="1228635" y="4881425"/>
                        </a:cubicBezTo>
                        <a:cubicBezTo>
                          <a:pt x="1075579" y="4890768"/>
                          <a:pt x="913429" y="4885286"/>
                          <a:pt x="788429" y="4881425"/>
                        </a:cubicBezTo>
                        <a:cubicBezTo>
                          <a:pt x="663429" y="4877564"/>
                          <a:pt x="159580" y="4891102"/>
                          <a:pt x="0" y="4881425"/>
                        </a:cubicBezTo>
                        <a:cubicBezTo>
                          <a:pt x="-9534" y="4693186"/>
                          <a:pt x="-6490" y="4563267"/>
                          <a:pt x="0" y="4330521"/>
                        </a:cubicBezTo>
                        <a:cubicBezTo>
                          <a:pt x="6490" y="4097775"/>
                          <a:pt x="33017" y="3887028"/>
                          <a:pt x="0" y="3584361"/>
                        </a:cubicBezTo>
                        <a:cubicBezTo>
                          <a:pt x="-33017" y="3281694"/>
                          <a:pt x="-13682" y="2999224"/>
                          <a:pt x="0" y="2838200"/>
                        </a:cubicBezTo>
                        <a:cubicBezTo>
                          <a:pt x="13682" y="2677176"/>
                          <a:pt x="-23901" y="2385474"/>
                          <a:pt x="0" y="2140854"/>
                        </a:cubicBezTo>
                        <a:cubicBezTo>
                          <a:pt x="23901" y="1896234"/>
                          <a:pt x="-14060" y="1728440"/>
                          <a:pt x="0" y="1443507"/>
                        </a:cubicBezTo>
                        <a:cubicBezTo>
                          <a:pt x="14060" y="1158574"/>
                          <a:pt x="21343" y="1022241"/>
                          <a:pt x="0" y="648532"/>
                        </a:cubicBezTo>
                        <a:cubicBezTo>
                          <a:pt x="-21343" y="274824"/>
                          <a:pt x="21283" y="26537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kumimoji="1" lang="en-US" altLang="ja-JP" sz="1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あらかじめご了承いただきたい事項</a:t>
            </a:r>
            <a:r>
              <a:rPr kumimoji="1" lang="en-US" altLang="ja-JP" sz="1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180975" indent="-95250">
              <a:buFont typeface="Arial" panose="020B0604020202020204" pitchFamily="34" charset="0"/>
              <a:buChar char="•"/>
              <a:defRPr/>
            </a:pPr>
            <a:r>
              <a:rPr kumimoji="1"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ご提供できる情報は個別相談会開催時点での情報であり、今後、公募を実施しない場合や、公募時には条件等が異なる場合があります。また、ご質問の内容によっては十分にお答えできない場合があります。</a:t>
            </a:r>
            <a:endParaRPr kumimoji="1" lang="en-US" altLang="ja-JP" sz="11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29" name="表 28">
            <a:extLst>
              <a:ext uri="{FF2B5EF4-FFF2-40B4-BE49-F238E27FC236}">
                <a16:creationId xmlns:a16="http://schemas.microsoft.com/office/drawing/2014/main" id="{1C8EE812-5BE2-4D76-965C-D47A3E4D8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92001"/>
              </p:ext>
            </p:extLst>
          </p:nvPr>
        </p:nvGraphicFramePr>
        <p:xfrm>
          <a:off x="273751" y="6946216"/>
          <a:ext cx="7012173" cy="1794709"/>
        </p:xfrm>
        <a:graphic>
          <a:graphicData uri="http://schemas.openxmlformats.org/drawingml/2006/table">
            <a:tbl>
              <a:tblPr firstRow="1"/>
              <a:tblGrid>
                <a:gridCol w="969833">
                  <a:extLst>
                    <a:ext uri="{9D8B030D-6E8A-4147-A177-3AD203B41FA5}">
                      <a16:colId xmlns:a16="http://schemas.microsoft.com/office/drawing/2014/main" val="1675012429"/>
                    </a:ext>
                  </a:extLst>
                </a:gridCol>
                <a:gridCol w="2859024">
                  <a:extLst>
                    <a:ext uri="{9D8B030D-6E8A-4147-A177-3AD203B41FA5}">
                      <a16:colId xmlns:a16="http://schemas.microsoft.com/office/drawing/2014/main" val="1165783712"/>
                    </a:ext>
                  </a:extLst>
                </a:gridCol>
                <a:gridCol w="3183316">
                  <a:extLst>
                    <a:ext uri="{9D8B030D-6E8A-4147-A177-3AD203B41FA5}">
                      <a16:colId xmlns:a16="http://schemas.microsoft.com/office/drawing/2014/main" val="422280989"/>
                    </a:ext>
                  </a:extLst>
                </a:gridCol>
              </a:tblGrid>
              <a:tr h="351523">
                <a:tc>
                  <a:txBody>
                    <a:bodyPr/>
                    <a:lstStyle/>
                    <a:p>
                      <a:pPr marL="0" algn="ctr" defTabSz="755934" rtl="0" eaLnBrk="1" latinLnBrk="0" hangingPunct="1"/>
                      <a:r>
                        <a:rPr kumimoji="1" lang="ja-JP" altLang="en-US" sz="1490" b="1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開催形式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C597"/>
                    </a:solidFill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1pPr>
                      <a:lvl2pPr marL="377967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2pPr>
                      <a:lvl3pPr marL="755934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3pPr>
                      <a:lvl4pPr marL="1133902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4pPr>
                      <a:lvl5pPr marL="1511869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5pPr>
                      <a:lvl6pPr marL="1889836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6pPr>
                      <a:lvl7pPr marL="2267803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7pPr>
                      <a:lvl8pPr marL="2645771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8pPr>
                      <a:lvl9pPr marL="3023738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8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対面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C597"/>
                    </a:solidFill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1pPr>
                      <a:lvl2pPr marL="377967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2pPr>
                      <a:lvl3pPr marL="755934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3pPr>
                      <a:lvl4pPr marL="1133902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4pPr>
                      <a:lvl5pPr marL="1511869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5pPr>
                      <a:lvl6pPr marL="1889836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6pPr>
                      <a:lvl7pPr marL="2267803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7pPr>
                      <a:lvl8pPr marL="2645771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8pPr>
                      <a:lvl9pPr marL="3023738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8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ウェブ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C5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491762"/>
                  </a:ext>
                </a:extLst>
              </a:tr>
              <a:tr h="3245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日時</a:t>
                      </a:r>
                      <a:endParaRPr kumimoji="1" lang="en-US" altLang="ja-JP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77967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55934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33902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11869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889836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267803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645771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023738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1" lang="ja-JP" altLang="en-US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令和８年</a:t>
                      </a:r>
                      <a:r>
                        <a:rPr kumimoji="1" lang="en-US" altLang="ja-JP" sz="1488" b="1" kern="1200" noProof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7</a:t>
                      </a:r>
                      <a:r>
                        <a:rPr kumimoji="1" lang="ja-JP" altLang="en-US" sz="1488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月</a:t>
                      </a:r>
                      <a:r>
                        <a:rPr kumimoji="1" lang="en-US" altLang="ja-JP" sz="1488" b="1" kern="1200" noProof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7</a:t>
                      </a:r>
                      <a:r>
                        <a:rPr kumimoji="1" lang="ja-JP" altLang="en-US" sz="1488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日（</a:t>
                      </a:r>
                      <a:r>
                        <a:rPr kumimoji="1" lang="ja-JP" altLang="en-US" sz="1488" b="1" kern="1200" noProof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火</a:t>
                      </a:r>
                      <a:r>
                        <a:rPr kumimoji="1" lang="ja-JP" altLang="en-US" sz="1488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曜日</a:t>
                      </a:r>
                      <a:r>
                        <a:rPr kumimoji="1" lang="ja-JP" altLang="en-US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en-US" altLang="ja-JP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９時から１７時</a:t>
                      </a:r>
                      <a:endParaRPr kumimoji="1" lang="en-US" altLang="ja-JP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77967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55934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33902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11869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889836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267803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645771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023738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1" lang="ja-JP" altLang="en-US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令和８年</a:t>
                      </a:r>
                      <a:r>
                        <a:rPr kumimoji="1" lang="en-US" altLang="ja-JP" sz="1488" b="1" kern="1200" noProof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7</a:t>
                      </a:r>
                      <a:r>
                        <a:rPr kumimoji="1" lang="ja-JP" altLang="en-US" sz="1488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月</a:t>
                      </a:r>
                      <a:r>
                        <a:rPr kumimoji="1" lang="en-US" altLang="ja-JP" sz="1488" b="1" kern="1200" noProof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9</a:t>
                      </a:r>
                      <a:r>
                        <a:rPr kumimoji="1" lang="ja-JP" altLang="en-US" sz="1488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日（</a:t>
                      </a:r>
                      <a:r>
                        <a:rPr kumimoji="1" lang="ja-JP" altLang="en-US" sz="1488" b="1" kern="1200" noProof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木</a:t>
                      </a:r>
                      <a:r>
                        <a:rPr kumimoji="1" lang="ja-JP" altLang="en-US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曜日）</a:t>
                      </a:r>
                      <a:endParaRPr kumimoji="1" lang="en-US" altLang="ja-JP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９時から１７時</a:t>
                      </a:r>
                      <a:endParaRPr kumimoji="1" lang="en-US" altLang="ja-JP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989295"/>
                  </a:ext>
                </a:extLst>
              </a:tr>
              <a:tr h="883992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88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場所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77967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55934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33902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11869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889836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267803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645771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023738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3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大阪赤十字会館</a:t>
                      </a:r>
                      <a:r>
                        <a:rPr kumimoji="1" lang="en-US" altLang="ja-JP" sz="143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301</a:t>
                      </a:r>
                      <a:r>
                        <a:rPr kumimoji="1" lang="ja-JP" altLang="en-US" sz="143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会議室</a:t>
                      </a:r>
                      <a:endParaRPr kumimoji="1" lang="en-US" altLang="ja-JP" sz="1430" kern="12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algn="ctr"/>
                      <a:endParaRPr kumimoji="1" lang="en-US" altLang="ja-JP" sz="200" kern="12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algn="ctr"/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（</a:t>
                      </a:r>
                      <a:r>
                        <a:rPr kumimoji="1" lang="ja-JP" altLang="ja-JP" sz="11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大阪府大阪市中央区大手前</a:t>
                      </a:r>
                      <a:r>
                        <a:rPr kumimoji="1" lang="en-US" altLang="ja-JP" sz="11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2-1-7</a:t>
                      </a: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）</a:t>
                      </a:r>
                      <a:endParaRPr kumimoji="1" lang="en-US" altLang="ja-JP" sz="1100" kern="12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algn="ctr"/>
                      <a:endParaRPr kumimoji="1" lang="en-US" altLang="ja-JP" sz="200" kern="12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72639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大阪メトロ谷町線「天満橋駅」 徒歩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72639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京阪電車「天満橋駅」 徒歩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77967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55934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33902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11869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889836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267803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645771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023738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ウェブ会議ツール</a:t>
                      </a:r>
                      <a:br>
                        <a:rPr kumimoji="1" lang="en-US" altLang="ja-JP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「</a:t>
                      </a:r>
                      <a:r>
                        <a:rPr kumimoji="1" lang="en-US" altLang="ja-JP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Microsoft</a:t>
                      </a: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</a:t>
                      </a:r>
                      <a:r>
                        <a:rPr kumimoji="1" lang="en-US" altLang="ja-JP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Teams</a:t>
                      </a: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」を利用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5339782"/>
                  </a:ext>
                </a:extLst>
              </a:tr>
            </a:tbl>
          </a:graphicData>
        </a:graphic>
      </p:graphicFrame>
      <p:sp>
        <p:nvSpPr>
          <p:cNvPr id="30" name="フローチャート: 代替処理 29">
            <a:extLst>
              <a:ext uri="{FF2B5EF4-FFF2-40B4-BE49-F238E27FC236}">
                <a16:creationId xmlns:a16="http://schemas.microsoft.com/office/drawing/2014/main" id="{64C2876F-E7B5-4503-9FB6-03967FDEC9B2}"/>
              </a:ext>
            </a:extLst>
          </p:cNvPr>
          <p:cNvSpPr/>
          <p:nvPr/>
        </p:nvSpPr>
        <p:spPr>
          <a:xfrm>
            <a:off x="273437" y="5587660"/>
            <a:ext cx="7012800" cy="1271236"/>
          </a:xfrm>
          <a:prstGeom prst="flowChartAlternateProcess">
            <a:avLst/>
          </a:prstGeom>
          <a:solidFill>
            <a:srgbClr val="6A95C8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3198200877">
                  <a:custGeom>
                    <a:avLst/>
                    <a:gdLst>
                      <a:gd name="connsiteX0" fmla="*/ 0 w 7200000"/>
                      <a:gd name="connsiteY0" fmla="*/ 222000 h 1332000"/>
                      <a:gd name="connsiteX1" fmla="*/ 222000 w 7200000"/>
                      <a:gd name="connsiteY1" fmla="*/ 0 h 1332000"/>
                      <a:gd name="connsiteX2" fmla="*/ 762480 w 7200000"/>
                      <a:gd name="connsiteY2" fmla="*/ 0 h 1332000"/>
                      <a:gd name="connsiteX3" fmla="*/ 1505640 w 7200000"/>
                      <a:gd name="connsiteY3" fmla="*/ 0 h 1332000"/>
                      <a:gd name="connsiteX4" fmla="*/ 2046120 w 7200000"/>
                      <a:gd name="connsiteY4" fmla="*/ 0 h 1332000"/>
                      <a:gd name="connsiteX5" fmla="*/ 2654160 w 7200000"/>
                      <a:gd name="connsiteY5" fmla="*/ 0 h 1332000"/>
                      <a:gd name="connsiteX6" fmla="*/ 3464880 w 7200000"/>
                      <a:gd name="connsiteY6" fmla="*/ 0 h 1332000"/>
                      <a:gd name="connsiteX7" fmla="*/ 4005360 w 7200000"/>
                      <a:gd name="connsiteY7" fmla="*/ 0 h 1332000"/>
                      <a:gd name="connsiteX8" fmla="*/ 4680960 w 7200000"/>
                      <a:gd name="connsiteY8" fmla="*/ 0 h 1332000"/>
                      <a:gd name="connsiteX9" fmla="*/ 5221440 w 7200000"/>
                      <a:gd name="connsiteY9" fmla="*/ 0 h 1332000"/>
                      <a:gd name="connsiteX10" fmla="*/ 5694360 w 7200000"/>
                      <a:gd name="connsiteY10" fmla="*/ 0 h 1332000"/>
                      <a:gd name="connsiteX11" fmla="*/ 6369960 w 7200000"/>
                      <a:gd name="connsiteY11" fmla="*/ 0 h 1332000"/>
                      <a:gd name="connsiteX12" fmla="*/ 6978000 w 7200000"/>
                      <a:gd name="connsiteY12" fmla="*/ 0 h 1332000"/>
                      <a:gd name="connsiteX13" fmla="*/ 7200000 w 7200000"/>
                      <a:gd name="connsiteY13" fmla="*/ 222000 h 1332000"/>
                      <a:gd name="connsiteX14" fmla="*/ 7200000 w 7200000"/>
                      <a:gd name="connsiteY14" fmla="*/ 657120 h 1332000"/>
                      <a:gd name="connsiteX15" fmla="*/ 7200000 w 7200000"/>
                      <a:gd name="connsiteY15" fmla="*/ 1110000 h 1332000"/>
                      <a:gd name="connsiteX16" fmla="*/ 6978000 w 7200000"/>
                      <a:gd name="connsiteY16" fmla="*/ 1332000 h 1332000"/>
                      <a:gd name="connsiteX17" fmla="*/ 6302400 w 7200000"/>
                      <a:gd name="connsiteY17" fmla="*/ 1332000 h 1332000"/>
                      <a:gd name="connsiteX18" fmla="*/ 5694360 w 7200000"/>
                      <a:gd name="connsiteY18" fmla="*/ 1332000 h 1332000"/>
                      <a:gd name="connsiteX19" fmla="*/ 4951200 w 7200000"/>
                      <a:gd name="connsiteY19" fmla="*/ 1332000 h 1332000"/>
                      <a:gd name="connsiteX20" fmla="*/ 4410720 w 7200000"/>
                      <a:gd name="connsiteY20" fmla="*/ 1332000 h 1332000"/>
                      <a:gd name="connsiteX21" fmla="*/ 3600000 w 7200000"/>
                      <a:gd name="connsiteY21" fmla="*/ 1332000 h 1332000"/>
                      <a:gd name="connsiteX22" fmla="*/ 3059520 w 7200000"/>
                      <a:gd name="connsiteY22" fmla="*/ 1332000 h 1332000"/>
                      <a:gd name="connsiteX23" fmla="*/ 2248800 w 7200000"/>
                      <a:gd name="connsiteY23" fmla="*/ 1332000 h 1332000"/>
                      <a:gd name="connsiteX24" fmla="*/ 1438080 w 7200000"/>
                      <a:gd name="connsiteY24" fmla="*/ 1332000 h 1332000"/>
                      <a:gd name="connsiteX25" fmla="*/ 222000 w 7200000"/>
                      <a:gd name="connsiteY25" fmla="*/ 1332000 h 1332000"/>
                      <a:gd name="connsiteX26" fmla="*/ 0 w 7200000"/>
                      <a:gd name="connsiteY26" fmla="*/ 1110000 h 1332000"/>
                      <a:gd name="connsiteX27" fmla="*/ 0 w 7200000"/>
                      <a:gd name="connsiteY27" fmla="*/ 692640 h 1332000"/>
                      <a:gd name="connsiteX28" fmla="*/ 0 w 7200000"/>
                      <a:gd name="connsiteY28" fmla="*/ 222000 h 133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</a:cxnLst>
                    <a:rect l="l" t="t" r="r" b="b"/>
                    <a:pathLst>
                      <a:path w="7200000" h="1332000" fill="none" extrusionOk="0">
                        <a:moveTo>
                          <a:pt x="0" y="222000"/>
                        </a:moveTo>
                        <a:cubicBezTo>
                          <a:pt x="20031" y="86263"/>
                          <a:pt x="80558" y="-2462"/>
                          <a:pt x="222000" y="0"/>
                        </a:cubicBezTo>
                        <a:cubicBezTo>
                          <a:pt x="365850" y="9663"/>
                          <a:pt x="528782" y="-381"/>
                          <a:pt x="762480" y="0"/>
                        </a:cubicBezTo>
                        <a:cubicBezTo>
                          <a:pt x="996178" y="381"/>
                          <a:pt x="1164112" y="2470"/>
                          <a:pt x="1505640" y="0"/>
                        </a:cubicBezTo>
                        <a:cubicBezTo>
                          <a:pt x="1847168" y="-2470"/>
                          <a:pt x="1836043" y="8931"/>
                          <a:pt x="2046120" y="0"/>
                        </a:cubicBezTo>
                        <a:cubicBezTo>
                          <a:pt x="2256197" y="-8931"/>
                          <a:pt x="2477864" y="-7516"/>
                          <a:pt x="2654160" y="0"/>
                        </a:cubicBezTo>
                        <a:cubicBezTo>
                          <a:pt x="2830456" y="7516"/>
                          <a:pt x="3220511" y="-34075"/>
                          <a:pt x="3464880" y="0"/>
                        </a:cubicBezTo>
                        <a:cubicBezTo>
                          <a:pt x="3709249" y="34075"/>
                          <a:pt x="3759815" y="338"/>
                          <a:pt x="4005360" y="0"/>
                        </a:cubicBezTo>
                        <a:cubicBezTo>
                          <a:pt x="4250905" y="-338"/>
                          <a:pt x="4391346" y="19014"/>
                          <a:pt x="4680960" y="0"/>
                        </a:cubicBezTo>
                        <a:cubicBezTo>
                          <a:pt x="4970574" y="-19014"/>
                          <a:pt x="5026461" y="3231"/>
                          <a:pt x="5221440" y="0"/>
                        </a:cubicBezTo>
                        <a:cubicBezTo>
                          <a:pt x="5416419" y="-3231"/>
                          <a:pt x="5518280" y="-4841"/>
                          <a:pt x="5694360" y="0"/>
                        </a:cubicBezTo>
                        <a:cubicBezTo>
                          <a:pt x="5870440" y="4841"/>
                          <a:pt x="6039056" y="29587"/>
                          <a:pt x="6369960" y="0"/>
                        </a:cubicBezTo>
                        <a:cubicBezTo>
                          <a:pt x="6700864" y="-29587"/>
                          <a:pt x="6724784" y="11883"/>
                          <a:pt x="6978000" y="0"/>
                        </a:cubicBezTo>
                        <a:cubicBezTo>
                          <a:pt x="7093093" y="303"/>
                          <a:pt x="7205897" y="123184"/>
                          <a:pt x="7200000" y="222000"/>
                        </a:cubicBezTo>
                        <a:cubicBezTo>
                          <a:pt x="7215364" y="437206"/>
                          <a:pt x="7209750" y="497533"/>
                          <a:pt x="7200000" y="657120"/>
                        </a:cubicBezTo>
                        <a:cubicBezTo>
                          <a:pt x="7190250" y="816707"/>
                          <a:pt x="7198876" y="944586"/>
                          <a:pt x="7200000" y="1110000"/>
                        </a:cubicBezTo>
                        <a:cubicBezTo>
                          <a:pt x="7214633" y="1228740"/>
                          <a:pt x="7078120" y="1320092"/>
                          <a:pt x="6978000" y="1332000"/>
                        </a:cubicBezTo>
                        <a:cubicBezTo>
                          <a:pt x="6689584" y="1302207"/>
                          <a:pt x="6612709" y="1320180"/>
                          <a:pt x="6302400" y="1332000"/>
                        </a:cubicBezTo>
                        <a:cubicBezTo>
                          <a:pt x="5992091" y="1343820"/>
                          <a:pt x="5983113" y="1333715"/>
                          <a:pt x="5694360" y="1332000"/>
                        </a:cubicBezTo>
                        <a:cubicBezTo>
                          <a:pt x="5405607" y="1330285"/>
                          <a:pt x="5194709" y="1308491"/>
                          <a:pt x="4951200" y="1332000"/>
                        </a:cubicBezTo>
                        <a:cubicBezTo>
                          <a:pt x="4707691" y="1355509"/>
                          <a:pt x="4641042" y="1329118"/>
                          <a:pt x="4410720" y="1332000"/>
                        </a:cubicBezTo>
                        <a:cubicBezTo>
                          <a:pt x="4180398" y="1334882"/>
                          <a:pt x="3990366" y="1315484"/>
                          <a:pt x="3600000" y="1332000"/>
                        </a:cubicBezTo>
                        <a:cubicBezTo>
                          <a:pt x="3209634" y="1348516"/>
                          <a:pt x="3274197" y="1349342"/>
                          <a:pt x="3059520" y="1332000"/>
                        </a:cubicBezTo>
                        <a:cubicBezTo>
                          <a:pt x="2844843" y="1314658"/>
                          <a:pt x="2545999" y="1311767"/>
                          <a:pt x="2248800" y="1332000"/>
                        </a:cubicBezTo>
                        <a:cubicBezTo>
                          <a:pt x="1951601" y="1352233"/>
                          <a:pt x="1706069" y="1304962"/>
                          <a:pt x="1438080" y="1332000"/>
                        </a:cubicBezTo>
                        <a:cubicBezTo>
                          <a:pt x="1170091" y="1359038"/>
                          <a:pt x="795400" y="1283643"/>
                          <a:pt x="222000" y="1332000"/>
                        </a:cubicBezTo>
                        <a:cubicBezTo>
                          <a:pt x="110947" y="1331113"/>
                          <a:pt x="-8708" y="1217091"/>
                          <a:pt x="0" y="1110000"/>
                        </a:cubicBezTo>
                        <a:cubicBezTo>
                          <a:pt x="-20298" y="1017556"/>
                          <a:pt x="11795" y="859173"/>
                          <a:pt x="0" y="692640"/>
                        </a:cubicBezTo>
                        <a:cubicBezTo>
                          <a:pt x="-11795" y="526107"/>
                          <a:pt x="-11329" y="382336"/>
                          <a:pt x="0" y="222000"/>
                        </a:cubicBezTo>
                        <a:close/>
                      </a:path>
                      <a:path w="7200000" h="1332000" stroke="0" extrusionOk="0">
                        <a:moveTo>
                          <a:pt x="0" y="222000"/>
                        </a:moveTo>
                        <a:cubicBezTo>
                          <a:pt x="-11664" y="124252"/>
                          <a:pt x="115231" y="18719"/>
                          <a:pt x="222000" y="0"/>
                        </a:cubicBezTo>
                        <a:cubicBezTo>
                          <a:pt x="592441" y="18859"/>
                          <a:pt x="737547" y="13571"/>
                          <a:pt x="965160" y="0"/>
                        </a:cubicBezTo>
                        <a:cubicBezTo>
                          <a:pt x="1192773" y="-13571"/>
                          <a:pt x="1293253" y="-14527"/>
                          <a:pt x="1505640" y="0"/>
                        </a:cubicBezTo>
                        <a:cubicBezTo>
                          <a:pt x="1718027" y="14527"/>
                          <a:pt x="1844708" y="25637"/>
                          <a:pt x="2113680" y="0"/>
                        </a:cubicBezTo>
                        <a:cubicBezTo>
                          <a:pt x="2382652" y="-25637"/>
                          <a:pt x="2618551" y="-35285"/>
                          <a:pt x="2856840" y="0"/>
                        </a:cubicBezTo>
                        <a:cubicBezTo>
                          <a:pt x="3095129" y="35285"/>
                          <a:pt x="3199350" y="-26480"/>
                          <a:pt x="3464880" y="0"/>
                        </a:cubicBezTo>
                        <a:cubicBezTo>
                          <a:pt x="3730410" y="26480"/>
                          <a:pt x="3921787" y="20750"/>
                          <a:pt x="4140480" y="0"/>
                        </a:cubicBezTo>
                        <a:cubicBezTo>
                          <a:pt x="4359173" y="-20750"/>
                          <a:pt x="4404548" y="3426"/>
                          <a:pt x="4613400" y="0"/>
                        </a:cubicBezTo>
                        <a:cubicBezTo>
                          <a:pt x="4822252" y="-3426"/>
                          <a:pt x="4968195" y="-8450"/>
                          <a:pt x="5221440" y="0"/>
                        </a:cubicBezTo>
                        <a:cubicBezTo>
                          <a:pt x="5474685" y="8450"/>
                          <a:pt x="5497451" y="6209"/>
                          <a:pt x="5761920" y="0"/>
                        </a:cubicBezTo>
                        <a:cubicBezTo>
                          <a:pt x="6026389" y="-6209"/>
                          <a:pt x="6631765" y="-50200"/>
                          <a:pt x="6978000" y="0"/>
                        </a:cubicBezTo>
                        <a:cubicBezTo>
                          <a:pt x="7128157" y="-841"/>
                          <a:pt x="7204069" y="122064"/>
                          <a:pt x="7200000" y="222000"/>
                        </a:cubicBezTo>
                        <a:cubicBezTo>
                          <a:pt x="7217218" y="372983"/>
                          <a:pt x="7215187" y="503238"/>
                          <a:pt x="7200000" y="683760"/>
                        </a:cubicBezTo>
                        <a:cubicBezTo>
                          <a:pt x="7184813" y="864282"/>
                          <a:pt x="7185007" y="921727"/>
                          <a:pt x="7200000" y="1110000"/>
                        </a:cubicBezTo>
                        <a:cubicBezTo>
                          <a:pt x="7198384" y="1226311"/>
                          <a:pt x="7073315" y="1343942"/>
                          <a:pt x="6978000" y="1332000"/>
                        </a:cubicBezTo>
                        <a:cubicBezTo>
                          <a:pt x="6642540" y="1321571"/>
                          <a:pt x="6458390" y="1327714"/>
                          <a:pt x="6302400" y="1332000"/>
                        </a:cubicBezTo>
                        <a:cubicBezTo>
                          <a:pt x="6146410" y="1336286"/>
                          <a:pt x="5903260" y="1360681"/>
                          <a:pt x="5626800" y="1332000"/>
                        </a:cubicBezTo>
                        <a:cubicBezTo>
                          <a:pt x="5350340" y="1303319"/>
                          <a:pt x="5305052" y="1319226"/>
                          <a:pt x="5086320" y="1332000"/>
                        </a:cubicBezTo>
                        <a:cubicBezTo>
                          <a:pt x="4867588" y="1344774"/>
                          <a:pt x="4520640" y="1324981"/>
                          <a:pt x="4275600" y="1332000"/>
                        </a:cubicBezTo>
                        <a:cubicBezTo>
                          <a:pt x="4030560" y="1339019"/>
                          <a:pt x="3725179" y="1368007"/>
                          <a:pt x="3532440" y="1332000"/>
                        </a:cubicBezTo>
                        <a:cubicBezTo>
                          <a:pt x="3339701" y="1295993"/>
                          <a:pt x="3136846" y="1348524"/>
                          <a:pt x="2856840" y="1332000"/>
                        </a:cubicBezTo>
                        <a:cubicBezTo>
                          <a:pt x="2576834" y="1315476"/>
                          <a:pt x="2302954" y="1313963"/>
                          <a:pt x="2046120" y="1332000"/>
                        </a:cubicBezTo>
                        <a:cubicBezTo>
                          <a:pt x="1789286" y="1350037"/>
                          <a:pt x="1764920" y="1337660"/>
                          <a:pt x="1505640" y="1332000"/>
                        </a:cubicBezTo>
                        <a:cubicBezTo>
                          <a:pt x="1246360" y="1326340"/>
                          <a:pt x="1223917" y="1343968"/>
                          <a:pt x="1032720" y="1332000"/>
                        </a:cubicBezTo>
                        <a:cubicBezTo>
                          <a:pt x="841523" y="1320032"/>
                          <a:pt x="544742" y="1309030"/>
                          <a:pt x="222000" y="1332000"/>
                        </a:cubicBezTo>
                        <a:cubicBezTo>
                          <a:pt x="80266" y="1320174"/>
                          <a:pt x="-15717" y="1253350"/>
                          <a:pt x="0" y="1110000"/>
                        </a:cubicBezTo>
                        <a:cubicBezTo>
                          <a:pt x="-2496" y="954198"/>
                          <a:pt x="13263" y="826695"/>
                          <a:pt x="0" y="683760"/>
                        </a:cubicBezTo>
                        <a:cubicBezTo>
                          <a:pt x="-13263" y="540825"/>
                          <a:pt x="-14685" y="423184"/>
                          <a:pt x="0" y="22200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36000" rIns="0" bIns="0" rtlCol="0" anchor="b" anchorCtr="1">
            <a:noAutofit/>
          </a:bodyPr>
          <a:lstStyle/>
          <a:p>
            <a:pPr algn="ctr">
              <a:defRPr/>
            </a:pPr>
            <a:endParaRPr kumimoji="1" lang="en-US" altLang="ja-JP" sz="700" dirty="0"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1DF34B24-9A10-4F17-ADA7-229122365582}"/>
              </a:ext>
            </a:extLst>
          </p:cNvPr>
          <p:cNvGrpSpPr/>
          <p:nvPr/>
        </p:nvGrpSpPr>
        <p:grpSpPr>
          <a:xfrm>
            <a:off x="0" y="9966887"/>
            <a:ext cx="7655372" cy="755305"/>
            <a:chOff x="0" y="9966887"/>
            <a:chExt cx="7655372" cy="755305"/>
          </a:xfrm>
        </p:grpSpPr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4DFFD738-FAF4-4F8A-A468-11B10FA43E32}"/>
                </a:ext>
              </a:extLst>
            </p:cNvPr>
            <p:cNvSpPr/>
            <p:nvPr/>
          </p:nvSpPr>
          <p:spPr>
            <a:xfrm>
              <a:off x="0" y="9972000"/>
              <a:ext cx="7559675" cy="720000"/>
            </a:xfrm>
            <a:prstGeom prst="rect">
              <a:avLst/>
            </a:prstGeom>
            <a:solidFill>
              <a:srgbClr val="E98E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400" dirty="0"/>
            </a:p>
          </p:txBody>
        </p:sp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13549466-4524-4B84-96C0-62595546DB2C}"/>
                </a:ext>
              </a:extLst>
            </p:cNvPr>
            <p:cNvSpPr txBox="1"/>
            <p:nvPr/>
          </p:nvSpPr>
          <p:spPr>
            <a:xfrm>
              <a:off x="603639" y="9983528"/>
              <a:ext cx="2463438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大阪府</a:t>
              </a:r>
              <a:endParaRPr kumimoji="1" lang="en-US" altLang="ja-JP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  財務部行政経営課</a:t>
              </a:r>
              <a:endParaRPr kumimoji="1" lang="en-US" altLang="ja-JP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  総務部市町村局行政課</a:t>
              </a:r>
            </a:p>
          </p:txBody>
        </p:sp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9FA29CA7-C460-414E-A464-BEF9B18FE9BE}"/>
                </a:ext>
              </a:extLst>
            </p:cNvPr>
            <p:cNvSpPr txBox="1"/>
            <p:nvPr/>
          </p:nvSpPr>
          <p:spPr>
            <a:xfrm>
              <a:off x="4082613" y="9966887"/>
              <a:ext cx="357275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kumimoji="1" lang="ja-JP" altLang="en-US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大阪府財務部行政経営課　</a:t>
              </a:r>
              <a:endParaRPr kumimoji="1" lang="en-US" altLang="ja-JP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kumimoji="1" lang="ja-JP" altLang="en-US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kumimoji="1" lang="en-US" altLang="ja-JP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TEL</a:t>
              </a:r>
              <a:r>
                <a:rPr kumimoji="1" lang="ja-JP" altLang="en-US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：</a:t>
              </a:r>
              <a:r>
                <a:rPr kumimoji="1" lang="en-US" altLang="ja-JP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06-6944-9089</a:t>
              </a:r>
            </a:p>
            <a:p>
              <a:r>
                <a:rPr kumimoji="1" lang="ja-JP" altLang="en-US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kumimoji="1" lang="en-US" altLang="ja-JP" sz="1400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MAIL:</a:t>
              </a:r>
              <a:r>
                <a:rPr kumimoji="1" lang="en-US" altLang="ja-JP" sz="1200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gyoseikeieika@sbox.pref.osaka.lg.jp</a:t>
              </a:r>
              <a:endParaRPr kumimoji="1" lang="en-US" altLang="ja-JP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graphicFrame>
        <p:nvGraphicFramePr>
          <p:cNvPr id="56" name="表 53">
            <a:extLst>
              <a:ext uri="{FF2B5EF4-FFF2-40B4-BE49-F238E27FC236}">
                <a16:creationId xmlns:a16="http://schemas.microsoft.com/office/drawing/2014/main" id="{5B5C0F8C-3962-4EB9-BFE8-07AF7A7AA2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1717023"/>
              </p:ext>
            </p:extLst>
          </p:nvPr>
        </p:nvGraphicFramePr>
        <p:xfrm>
          <a:off x="327453" y="5753446"/>
          <a:ext cx="5614087" cy="96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390441615"/>
                    </a:ext>
                  </a:extLst>
                </a:gridCol>
                <a:gridCol w="4246087">
                  <a:extLst>
                    <a:ext uri="{9D8B030D-6E8A-4147-A177-3AD203B41FA5}">
                      <a16:colId xmlns:a16="http://schemas.microsoft.com/office/drawing/2014/main" val="36330430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b="1" u="none" dirty="0">
                          <a:solidFill>
                            <a:srgbClr val="FFE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申込〆切：</a:t>
                      </a:r>
                      <a:endParaRPr kumimoji="1" lang="ja-JP" altLang="en-US" sz="1800" u="none" dirty="0">
                        <a:solidFill>
                          <a:srgbClr val="FFE6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E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令和８年６月５日（金曜日）</a:t>
                      </a:r>
                      <a:r>
                        <a:rPr kumimoji="1" lang="en-US" altLang="ja-JP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E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18</a:t>
                      </a:r>
                      <a:r>
                        <a:rPr kumimoji="1" lang="ja-JP" altLang="en-US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E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時</a:t>
                      </a:r>
                      <a:r>
                        <a:rPr kumimoji="1" lang="ja-JP" altLang="en-US" sz="1800" b="1" u="none" dirty="0">
                          <a:solidFill>
                            <a:srgbClr val="FFE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まで</a:t>
                      </a:r>
                      <a:endParaRPr kumimoji="1" lang="ja-JP" altLang="en-US" sz="1800" u="none" dirty="0">
                        <a:solidFill>
                          <a:srgbClr val="FFE6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5202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1" u="none" dirty="0">
                          <a:solidFill>
                            <a:srgbClr val="FFE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申</a:t>
                      </a:r>
                      <a:r>
                        <a:rPr kumimoji="1" lang="ja-JP" altLang="en-US" sz="1400" b="1" u="none" kern="1200" dirty="0">
                          <a:solidFill>
                            <a:srgbClr val="FFE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込</a:t>
                      </a:r>
                      <a:r>
                        <a:rPr kumimoji="1" lang="en-US" altLang="ja-JP" sz="1400" b="1" u="none" kern="1200" dirty="0">
                          <a:solidFill>
                            <a:srgbClr val="FFE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URL</a:t>
                      </a:r>
                      <a:r>
                        <a:rPr kumimoji="1" lang="ja-JP" altLang="en-US" sz="1400" b="1" u="none" dirty="0">
                          <a:solidFill>
                            <a:srgbClr val="FFE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endParaRPr kumimoji="1" lang="ja-JP" altLang="en-US" sz="1400" u="none" dirty="0">
                        <a:solidFill>
                          <a:srgbClr val="FFE6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b="1" u="none" kern="1200" dirty="0">
                          <a:solidFill>
                            <a:srgbClr val="FFE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https://lgpos.task-asp.net/cu/270008/ea/residents/procedures/apply/54732330-53ea-492e-99fe-2b9169f96a3a/start</a:t>
                      </a:r>
                      <a:endParaRPr kumimoji="1" lang="ja-JP" altLang="en-US" sz="1100" b="1" u="none" kern="1200" dirty="0">
                        <a:solidFill>
                          <a:srgbClr val="FFE6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7154865"/>
                  </a:ext>
                </a:extLst>
              </a:tr>
            </a:tbl>
          </a:graphicData>
        </a:graphic>
      </p:graphicFrame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12EE73F2-86F7-4B68-84A1-19CF6AB391CC}"/>
              </a:ext>
            </a:extLst>
          </p:cNvPr>
          <p:cNvSpPr txBox="1"/>
          <p:nvPr/>
        </p:nvSpPr>
        <p:spPr>
          <a:xfrm>
            <a:off x="212271" y="5022482"/>
            <a:ext cx="7029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以下の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URL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よりお申込みください。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参加施設については裏面をご覧ください！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A147FC76-58F7-4561-B47C-E85DA3463140}"/>
              </a:ext>
            </a:extLst>
          </p:cNvPr>
          <p:cNvSpPr txBox="1"/>
          <p:nvPr/>
        </p:nvSpPr>
        <p:spPr>
          <a:xfrm>
            <a:off x="273437" y="8779785"/>
            <a:ext cx="702968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メイリオ" panose="020B0604030504040204" pitchFamily="50" charset="-128"/>
              <a:buChar char="※"/>
            </a:pPr>
            <a:r>
              <a:rPr kumimoji="1"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多数のお申込みがあった場合は先着順となりますので、お早めにお申込みください。</a:t>
            </a:r>
          </a:p>
          <a:p>
            <a:pPr marL="171450" indent="-171450">
              <a:buFont typeface="メイリオ" panose="020B0604030504040204" pitchFamily="50" charset="-128"/>
              <a:buChar char="※"/>
            </a:pPr>
            <a:r>
              <a:rPr kumimoji="1"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令和８年６月５日（金曜日）</a:t>
            </a:r>
            <a:r>
              <a:rPr kumimoji="1" lang="en-US" altLang="ja-JP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  <a:r>
              <a:rPr kumimoji="1"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時の〆切以降に、個別相談会の具体的な日時の調整をさせていただきます。日時確定のご連絡は</a:t>
            </a:r>
            <a:r>
              <a:rPr kumimoji="1" lang="en-US" altLang="ja-JP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月下旬以降を予定しています。</a:t>
            </a:r>
            <a:endParaRPr kumimoji="1" lang="en-US" altLang="ja-JP" sz="11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CAAFEA9F-E1ED-462D-89B7-206C23443519}"/>
              </a:ext>
            </a:extLst>
          </p:cNvPr>
          <p:cNvGrpSpPr/>
          <p:nvPr/>
        </p:nvGrpSpPr>
        <p:grpSpPr>
          <a:xfrm>
            <a:off x="2992408" y="4177610"/>
            <a:ext cx="4502983" cy="1322887"/>
            <a:chOff x="7476498" y="4703950"/>
            <a:chExt cx="4502983" cy="1322887"/>
          </a:xfrm>
        </p:grpSpPr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id="{FBF8C933-4865-4ECD-A1D2-44C852B14EB1}"/>
                </a:ext>
              </a:extLst>
            </p:cNvPr>
            <p:cNvSpPr/>
            <p:nvPr/>
          </p:nvSpPr>
          <p:spPr>
            <a:xfrm>
              <a:off x="7476498" y="4758367"/>
              <a:ext cx="3530115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kumimoji="1" lang="ja-JP" altLang="en-US" sz="16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施設担当者と直接対話が</a:t>
              </a:r>
              <a:endParaRPr kumimoji="1" lang="en-US" altLang="ja-JP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16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できる機会やで！！</a:t>
              </a:r>
              <a:endParaRPr kumimoji="1" lang="en-US" altLang="ja-JP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16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今回はたくさんの自治体・施設が</a:t>
              </a:r>
              <a:endParaRPr kumimoji="1" lang="en-US" altLang="ja-JP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16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参加してくれるで！！</a:t>
              </a:r>
              <a:endParaRPr kumimoji="1" lang="en-US" altLang="ja-JP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570D9495-D3CA-4574-ACE4-CE206D947090}"/>
                </a:ext>
              </a:extLst>
            </p:cNvPr>
            <p:cNvGrpSpPr/>
            <p:nvPr/>
          </p:nvGrpSpPr>
          <p:grpSpPr>
            <a:xfrm>
              <a:off x="10258527" y="4703950"/>
              <a:ext cx="1720954" cy="1322887"/>
              <a:chOff x="10258527" y="4715881"/>
              <a:chExt cx="1720954" cy="1322887"/>
            </a:xfrm>
          </p:grpSpPr>
          <p:grpSp>
            <p:nvGrpSpPr>
              <p:cNvPr id="6" name="グループ化 5">
                <a:extLst>
                  <a:ext uri="{FF2B5EF4-FFF2-40B4-BE49-F238E27FC236}">
                    <a16:creationId xmlns:a16="http://schemas.microsoft.com/office/drawing/2014/main" id="{2220AD1B-ACA6-4854-B556-E589BF165EBB}"/>
                  </a:ext>
                </a:extLst>
              </p:cNvPr>
              <p:cNvGrpSpPr/>
              <p:nvPr/>
            </p:nvGrpSpPr>
            <p:grpSpPr>
              <a:xfrm>
                <a:off x="10733587" y="4715881"/>
                <a:ext cx="1245894" cy="1322887"/>
                <a:chOff x="10733587" y="4715881"/>
                <a:chExt cx="1245894" cy="1322887"/>
              </a:xfrm>
            </p:grpSpPr>
            <p:sp>
              <p:nvSpPr>
                <p:cNvPr id="36" name="楕円 35">
                  <a:extLst>
                    <a:ext uri="{FF2B5EF4-FFF2-40B4-BE49-F238E27FC236}">
                      <a16:creationId xmlns:a16="http://schemas.microsoft.com/office/drawing/2014/main" id="{A4CACC96-2D29-47BE-A149-BE270795729E}"/>
                    </a:ext>
                  </a:extLst>
                </p:cNvPr>
                <p:cNvSpPr/>
                <p:nvPr/>
              </p:nvSpPr>
              <p:spPr>
                <a:xfrm rot="43078">
                  <a:off x="10972075" y="4878664"/>
                  <a:ext cx="793631" cy="63523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pic>
              <p:nvPicPr>
                <p:cNvPr id="43" name="図 42">
                  <a:extLst>
                    <a:ext uri="{FF2B5EF4-FFF2-40B4-BE49-F238E27FC236}">
                      <a16:creationId xmlns:a16="http://schemas.microsoft.com/office/drawing/2014/main" id="{4EAFABBA-4B27-4C09-99B1-37B1E7F81C3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733587" y="4715881"/>
                  <a:ext cx="1245894" cy="1322887"/>
                </a:xfrm>
                <a:prstGeom prst="rect">
                  <a:avLst/>
                </a:prstGeom>
              </p:spPr>
            </p:pic>
          </p:grpSp>
          <p:sp>
            <p:nvSpPr>
              <p:cNvPr id="39" name="テキスト ボックス 7">
                <a:extLst>
                  <a:ext uri="{FF2B5EF4-FFF2-40B4-BE49-F238E27FC236}">
                    <a16:creationId xmlns:a16="http://schemas.microsoft.com/office/drawing/2014/main" id="{81C47803-9ABC-400A-ABC5-46D73F7979AC}"/>
                  </a:ext>
                </a:extLst>
              </p:cNvPr>
              <p:cNvSpPr txBox="1"/>
              <p:nvPr/>
            </p:nvSpPr>
            <p:spPr>
              <a:xfrm>
                <a:off x="10258527" y="5651504"/>
                <a:ext cx="95011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ja-JP" sz="700" dirty="0"/>
                  <a:t>©2014 </a:t>
                </a:r>
              </a:p>
              <a:p>
                <a:r>
                  <a:rPr lang="ja-JP" altLang="en-US" sz="700" dirty="0"/>
                  <a:t>大阪府も</a:t>
                </a:r>
                <a:r>
                  <a:rPr lang="ja-JP" altLang="en-US" sz="700" dirty="0" err="1"/>
                  <a:t>ずやん</a:t>
                </a:r>
                <a:endParaRPr kumimoji="1" lang="ja-JP" altLang="en-US" sz="700" dirty="0"/>
              </a:p>
            </p:txBody>
          </p:sp>
        </p:grpSp>
      </p:grpSp>
      <p:sp>
        <p:nvSpPr>
          <p:cNvPr id="2" name="吹き出し: 円形 1">
            <a:extLst>
              <a:ext uri="{FF2B5EF4-FFF2-40B4-BE49-F238E27FC236}">
                <a16:creationId xmlns:a16="http://schemas.microsoft.com/office/drawing/2014/main" id="{BFEA0B58-5DC9-406C-9146-3675DAAD6F52}"/>
              </a:ext>
            </a:extLst>
          </p:cNvPr>
          <p:cNvSpPr/>
          <p:nvPr/>
        </p:nvSpPr>
        <p:spPr>
          <a:xfrm>
            <a:off x="5886426" y="115606"/>
            <a:ext cx="1483052" cy="621449"/>
          </a:xfrm>
          <a:prstGeom prst="wedgeEllipseCallout">
            <a:avLst>
              <a:gd name="adj1" fmla="val -3706"/>
              <a:gd name="adj2" fmla="val 75579"/>
            </a:avLst>
          </a:prstGeom>
          <a:solidFill>
            <a:srgbClr val="6A95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08000" rIns="0" bIns="0" rtlCol="0" anchor="ctr"/>
          <a:lstStyle/>
          <a:p>
            <a:pPr algn="ctr"/>
            <a:r>
              <a:rPr kumimoji="1" lang="en-US" altLang="ja-JP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2026</a:t>
            </a:r>
            <a:endParaRPr kumimoji="1"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0A4F761-854A-4BD6-B068-4E942880C2F6}"/>
              </a:ext>
            </a:extLst>
          </p:cNvPr>
          <p:cNvSpPr txBox="1"/>
          <p:nvPr/>
        </p:nvSpPr>
        <p:spPr>
          <a:xfrm>
            <a:off x="292102" y="3503809"/>
            <a:ext cx="5822655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200" dirty="0">
                <a:hlinkClick r:id="rId4"/>
              </a:rPr>
              <a:t>https://www.pref.osaka.lg.jp/o050020/gyokaku/shisetufair/kobetsu_sodankai2026.html</a:t>
            </a:r>
            <a:endParaRPr kumimoji="1" lang="ja-JP" altLang="en-US" sz="1200" dirty="0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C07B20E1-3B5F-4AC5-8726-64B40620B53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94" y="165896"/>
            <a:ext cx="1748250" cy="50400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DE1C122F-997D-468B-B65B-98F9621A9A3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9377" y="3079647"/>
            <a:ext cx="900527" cy="900527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07137F2-D264-4916-BC85-1929F730EA2A}"/>
              </a:ext>
            </a:extLst>
          </p:cNvPr>
          <p:cNvSpPr txBox="1"/>
          <p:nvPr/>
        </p:nvSpPr>
        <p:spPr>
          <a:xfrm>
            <a:off x="3053713" y="9983528"/>
            <a:ext cx="1469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（問い合わせ先）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9F5ECD46-4E82-46E9-AFBD-2DC740F953C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3737" y="5717990"/>
            <a:ext cx="1036111" cy="1036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379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6">
            <a:extLst>
              <a:ext uri="{FF2B5EF4-FFF2-40B4-BE49-F238E27FC236}">
                <a16:creationId xmlns:a16="http://schemas.microsoft.com/office/drawing/2014/main" id="{9AEE75E5-7F80-49E6-8935-CB48F517C4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842428"/>
              </p:ext>
            </p:extLst>
          </p:nvPr>
        </p:nvGraphicFramePr>
        <p:xfrm>
          <a:off x="-325" y="9105900"/>
          <a:ext cx="7560000" cy="15859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257719179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1472433618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2957969414"/>
                    </a:ext>
                  </a:extLst>
                </a:gridCol>
              </a:tblGrid>
              <a:tr h="1250560">
                <a:tc>
                  <a:txBody>
                    <a:bodyPr/>
                    <a:lstStyle/>
                    <a:p>
                      <a:r>
                        <a:rPr lang="en-US" altLang="ja-JP" sz="1100" b="1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OSAKA</a:t>
                      </a:r>
                      <a:r>
                        <a:rPr lang="ja-JP" altLang="en-US" sz="1100" b="1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施設紹介＆公募予定</a:t>
                      </a:r>
                      <a:endParaRPr lang="en-US" altLang="ja-JP" sz="1100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lang="ja-JP" altLang="en-US" sz="1100" b="1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ナビサイト</a:t>
                      </a:r>
                      <a:endParaRPr lang="en-US" altLang="ja-JP" sz="1100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https://pref-osaka.viewer.kintoneapp.com/public/osakashiteikanriyotei</a:t>
                      </a:r>
                      <a:endParaRPr lang="en-US" altLang="ja-JP" sz="105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72000" marB="36000">
                    <a:lnL w="12700" cmpd="sng">
                      <a:noFill/>
                    </a:lnL>
                    <a:lnR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8E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95000"/>
                            </a:prst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OSAKA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95000"/>
                            </a:prst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指定管理者公募情報</a:t>
                      </a:r>
                      <a:endParaRPr kumimoji="1" lang="en-US" altLang="ja-JP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95000"/>
                          </a:prst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95000"/>
                            </a:prst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ポータルサイト</a:t>
                      </a:r>
                      <a:endParaRPr kumimoji="1" lang="en-US" altLang="ja-JP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95000"/>
                          </a:prst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https://pref-osaka.viewer.kintoneapp.com/public/osakashiteikanrikoubo</a:t>
                      </a: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95000"/>
                            </a:prstClr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</a:t>
                      </a:r>
                      <a:endParaRPr kumimoji="1" lang="en-US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95000"/>
                          </a:prstClr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lang="en-US" altLang="ja-JP" sz="105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72000" marB="36000">
                    <a:lnL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8E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95000"/>
                            </a:prst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OSAKA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95000"/>
                            </a:prst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指定管理者募集情報等メール配信サービス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95000"/>
                          </a:prst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9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https://lgpos.task-asp.net/cu/270008/ea/residents/procedures/apply/643f795c-e7a3-4e27-b3bd-04307b9b2b2e/start</a:t>
                      </a: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9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72000" marB="36000">
                    <a:lnL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8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4392027"/>
                  </a:ext>
                </a:extLst>
              </a:tr>
              <a:tr h="335354"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72000" marB="36000">
                    <a:lnL w="12700" cmpd="sng">
                      <a:noFill/>
                    </a:lnL>
                    <a:lnR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8E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72000" marB="36000">
                    <a:lnL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8E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72000" marB="36000">
                    <a:lnL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8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846561"/>
                  </a:ext>
                </a:extLst>
              </a:tr>
            </a:tbl>
          </a:graphicData>
        </a:graphic>
      </p:graphicFrame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56B4266E-C58D-4962-B172-BCFFA288DB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477265"/>
              </p:ext>
            </p:extLst>
          </p:nvPr>
        </p:nvGraphicFramePr>
        <p:xfrm>
          <a:off x="79248" y="0"/>
          <a:ext cx="7394449" cy="9083607"/>
        </p:xfrm>
        <a:graphic>
          <a:graphicData uri="http://schemas.openxmlformats.org/drawingml/2006/table">
            <a:tbl>
              <a:tblPr firstRow="1">
                <a:tableStyleId>{93296810-A885-4BE3-A3E7-6D5BEEA58F35}</a:tableStyleId>
              </a:tblPr>
              <a:tblGrid>
                <a:gridCol w="256509">
                  <a:extLst>
                    <a:ext uri="{9D8B030D-6E8A-4147-A177-3AD203B41FA5}">
                      <a16:colId xmlns:a16="http://schemas.microsoft.com/office/drawing/2014/main" val="1276439534"/>
                    </a:ext>
                  </a:extLst>
                </a:gridCol>
                <a:gridCol w="760977">
                  <a:extLst>
                    <a:ext uri="{9D8B030D-6E8A-4147-A177-3AD203B41FA5}">
                      <a16:colId xmlns:a16="http://schemas.microsoft.com/office/drawing/2014/main" val="2664927449"/>
                    </a:ext>
                  </a:extLst>
                </a:gridCol>
                <a:gridCol w="3123149">
                  <a:extLst>
                    <a:ext uri="{9D8B030D-6E8A-4147-A177-3AD203B41FA5}">
                      <a16:colId xmlns:a16="http://schemas.microsoft.com/office/drawing/2014/main" val="3147561063"/>
                    </a:ext>
                  </a:extLst>
                </a:gridCol>
                <a:gridCol w="1450925">
                  <a:extLst>
                    <a:ext uri="{9D8B030D-6E8A-4147-A177-3AD203B41FA5}">
                      <a16:colId xmlns:a16="http://schemas.microsoft.com/office/drawing/2014/main" val="435954645"/>
                    </a:ext>
                  </a:extLst>
                </a:gridCol>
                <a:gridCol w="512207">
                  <a:extLst>
                    <a:ext uri="{9D8B030D-6E8A-4147-A177-3AD203B41FA5}">
                      <a16:colId xmlns:a16="http://schemas.microsoft.com/office/drawing/2014/main" val="3443111464"/>
                    </a:ext>
                  </a:extLst>
                </a:gridCol>
                <a:gridCol w="645341">
                  <a:extLst>
                    <a:ext uri="{9D8B030D-6E8A-4147-A177-3AD203B41FA5}">
                      <a16:colId xmlns:a16="http://schemas.microsoft.com/office/drawing/2014/main" val="328755831"/>
                    </a:ext>
                  </a:extLst>
                </a:gridCol>
                <a:gridCol w="645341">
                  <a:extLst>
                    <a:ext uri="{9D8B030D-6E8A-4147-A177-3AD203B41FA5}">
                      <a16:colId xmlns:a16="http://schemas.microsoft.com/office/drawing/2014/main" val="1694708654"/>
                    </a:ext>
                  </a:extLst>
                </a:gridCol>
              </a:tblGrid>
              <a:tr h="468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1" i="0" u="none" strike="noStrike" dirty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参加施設一覧</a:t>
                      </a:r>
                    </a:p>
                  </a:txBody>
                  <a:tcPr marL="7467" marR="7467" marT="7467" marB="0" anchor="ctr">
                    <a:solidFill>
                      <a:srgbClr val="69C59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solidFill>
                      <a:srgbClr val="69C59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施設名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solidFill>
                      <a:srgbClr val="69C5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所在地</a:t>
                      </a:r>
                    </a:p>
                  </a:txBody>
                  <a:tcPr marL="7467" marR="7467" marT="7467" marB="0" anchor="ctr">
                    <a:solidFill>
                      <a:srgbClr val="69C5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900" b="1" i="0" u="none" strike="noStrike" dirty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公募</a:t>
                      </a:r>
                      <a:endParaRPr lang="en-US" altLang="ja-JP" sz="9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900" b="1" i="0" u="none" strike="noStrike" dirty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予定</a:t>
                      </a:r>
                      <a:endParaRPr lang="en-US" altLang="ja-JP" sz="9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900" b="1" i="0" u="none" strike="noStrike" dirty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年度</a:t>
                      </a:r>
                    </a:p>
                  </a:txBody>
                  <a:tcPr marL="7467" marR="7467" marT="7467" marB="0" anchor="ctr">
                    <a:solidFill>
                      <a:srgbClr val="69C5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対面</a:t>
                      </a:r>
                      <a:br>
                        <a:rPr lang="ja-JP" altLang="en-US" sz="9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kumimoji="1" lang="en-US" altLang="ja-JP" sz="900" b="1" u="none" strike="noStrike" kern="1200" noProof="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7</a:t>
                      </a:r>
                      <a:r>
                        <a:rPr kumimoji="1" lang="ja-JP" altLang="en-US" sz="9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月</a:t>
                      </a:r>
                      <a:r>
                        <a:rPr kumimoji="1" lang="en-US" altLang="ja-JP" sz="900" b="1" u="none" strike="noStrike" kern="1200" noProof="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7</a:t>
                      </a:r>
                      <a:r>
                        <a:rPr kumimoji="1" lang="ja-JP" altLang="en-US" sz="9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日</a:t>
                      </a:r>
                    </a:p>
                  </a:txBody>
                  <a:tcPr marL="7467" marR="7467" marT="7467" marB="0" anchor="ctr">
                    <a:solidFill>
                      <a:srgbClr val="69C5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ウェブ</a:t>
                      </a:r>
                      <a:br>
                        <a:rPr lang="ja-JP" altLang="en-US" sz="9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kumimoji="1" lang="en-US" altLang="ja-JP" sz="900" b="1" u="none" strike="noStrike" kern="1200" noProof="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7</a:t>
                      </a:r>
                      <a:r>
                        <a:rPr kumimoji="1" lang="ja-JP" altLang="en-US" sz="9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月</a:t>
                      </a:r>
                      <a:r>
                        <a:rPr kumimoji="1" lang="en-US" altLang="ja-JP" sz="900" b="1" u="none" strike="noStrike" kern="1200" noProof="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9</a:t>
                      </a:r>
                      <a:r>
                        <a:rPr kumimoji="1" lang="ja-JP" altLang="en-US" sz="9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日</a:t>
                      </a:r>
                    </a:p>
                  </a:txBody>
                  <a:tcPr marL="7467" marR="7467" marT="7467" marB="0" anchor="ctr">
                    <a:solidFill>
                      <a:srgbClr val="69C5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8430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大阪府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7313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万国博覧会記念公園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吹田市千里万博公園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18014399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２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大阪府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稲スポーツセンター</a:t>
                      </a:r>
                      <a:endParaRPr lang="zh-TW" altLang="en-US" sz="114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箕面市稲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10291296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３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大阪府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障がい者交流促進センター</a:t>
                      </a:r>
                      <a:endParaRPr lang="zh-TW" altLang="en-US" sz="114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堺市南区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10083192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４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大阪府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zh-TW" altLang="en-US" sz="1140" b="1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中央卸売市場</a:t>
                      </a:r>
                      <a:endParaRPr lang="zh-TW" altLang="en-US" sz="114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茨木市宮島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R8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28646383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５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大阪府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大阪府民の森ちはや園地及び大阪府立金剛登山道駐車場</a:t>
                      </a:r>
                      <a:br>
                        <a:rPr lang="en-US" altLang="ja-JP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大阪府民の森ほりご園地</a:t>
                      </a:r>
                      <a:endParaRPr lang="zh-TW" altLang="en-US" sz="114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南河内郡千早赤阪村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泉南市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14540380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６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大阪府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府営公園</a:t>
                      </a:r>
                      <a:endParaRPr lang="en-US" altLang="ja-JP" sz="1140" b="1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①（大泉緑地、蜻蛉池公園、りんくう公園）</a:t>
                      </a:r>
                      <a:endParaRPr lang="en-US" altLang="ja-JP" sz="1140" b="1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②（寝屋川公園、山田池公園、石川河川公園、住吉公園、せんなん里海公園）</a:t>
                      </a:r>
                      <a:endParaRPr lang="en-US" altLang="ja-JP" sz="1140" b="1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寝屋川市　他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R8</a:t>
                      </a:r>
                    </a:p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43758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共同利用施設（８施設）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大阪市淀川区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他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R8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610529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大阪市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芸術創造館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大阪市旭区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R8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10335751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大阪市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長谷川羽曳野学園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柏原市円明町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R8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8663012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港湾労働者休憩所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大阪市住之江区　他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R8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21655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堺市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男女共同参画センター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堺市堺区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798970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堺市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人権ふれあいセンター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堺市堺区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R10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05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岸和田市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自転車等駐車場（</a:t>
                      </a:r>
                      <a:r>
                        <a:rPr lang="en-US" altLang="ja-JP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施設）</a:t>
                      </a:r>
                      <a:endParaRPr lang="zh-TW" altLang="en-US" sz="1140" b="1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岸和田市宮本町　他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R10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95579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14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吹田市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勤労者会館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吹田市昭和町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1128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吹田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市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市民体育館、スポーツグラウンド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吹田市出口町　他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48828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16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吹田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市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紫金山公園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吹田市岸辺北　他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未定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219868"/>
                  </a:ext>
                </a:extLst>
              </a:tr>
              <a:tr h="8033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17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高槻市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総合スポーツセンター等（</a:t>
                      </a:r>
                      <a:r>
                        <a:rPr lang="en-US" altLang="ja-JP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施設）、</a:t>
                      </a:r>
                      <a:endParaRPr lang="en-US" altLang="ja-JP" sz="1140" b="1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古曽部防災公園、萩谷総合公園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高槻市芝生町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他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R8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20903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18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枚方市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香里ケ丘図書館、</a:t>
                      </a:r>
                      <a:endParaRPr lang="en-US" altLang="ja-JP" sz="1140" b="1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香里ケ丘中央公園みどりの広場</a:t>
                      </a:r>
                      <a:endParaRPr lang="en-US" altLang="ja-JP" sz="1140" b="1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枚方市香里ケ丘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0903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19 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枚方市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生涯学習市民センター・図書館（８施設）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枚方市御殿山町　他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15439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枚方市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都市公園（王仁公園、中の池公園、香里ケ丘中央公園、東部公園、鏡伝池緑地）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枚方市王仁公園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他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27488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21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枚方市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自転車駐車場（</a:t>
                      </a:r>
                      <a:r>
                        <a:rPr lang="en-US" altLang="ja-JP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21</a:t>
                      </a:r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施設）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枚方市　各所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36624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22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松原市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まつばらテラス（輝）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松原市田井城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R8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08896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23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北条コミュニティセンター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大東市北条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39716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24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総合福祉センター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大東市新町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R8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26494958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25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歴史とスポーツふれあいセンター（</a:t>
                      </a:r>
                      <a:r>
                        <a:rPr lang="en-US" altLang="ja-JP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</a:t>
                      </a:r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施設）、堂山古墳群史跡広場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大東市野崎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31335180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26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図書館（３施設）、</a:t>
                      </a:r>
                      <a:endParaRPr lang="en-US" altLang="ja-JP" sz="1140" b="1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生涯学習ルームまなび南郷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大東市新町　他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4183686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27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総合文化センター（２施設）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大東市新町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42877096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28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野外活動センター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大東市大字龍間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35871060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29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生涯学習センター、文化情報センター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大東市末広町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他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R10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382607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放課後児童クラブ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　各所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未定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46433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31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和泉市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南部リージョンセンター</a:t>
                      </a:r>
                      <a:endParaRPr lang="zh-TW" altLang="en-US" sz="114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和泉市仏並町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R8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17111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32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和泉市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アグリセンター</a:t>
                      </a:r>
                      <a:endParaRPr lang="zh-TW" altLang="en-US" sz="114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和泉市下宮町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R8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5954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33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柏原市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大和川河川敷緑地公園</a:t>
                      </a:r>
                      <a:endParaRPr lang="en-US" altLang="ja-JP" sz="114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高井田河川敷運動広場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柏原市安堂町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80079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34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東大阪市</a:t>
                      </a:r>
                      <a:endParaRPr lang="en-US" altLang="ja-JP" sz="11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総合体育館等（７施設）　</a:t>
                      </a:r>
                      <a:endParaRPr lang="ja-JP" altLang="en-US" sz="114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東大阪市　各所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682740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35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東大阪市</a:t>
                      </a:r>
                      <a:endParaRPr lang="en-US" altLang="ja-JP" sz="11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市民多目的センター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大阪市高井田元町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13911960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36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東大阪市</a:t>
                      </a:r>
                      <a:endParaRPr lang="en-US" altLang="ja-JP" sz="11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特定公園、有料公園施設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東大阪市　各所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33032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37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大阪狭山市</a:t>
                      </a:r>
                      <a:endParaRPr lang="en-US" altLang="ja-JP" sz="11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スポーツ施設（７施設）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大阪狭山市　各所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R10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49989060"/>
                  </a:ext>
                </a:extLst>
              </a:tr>
            </a:tbl>
          </a:graphicData>
        </a:graphic>
      </p:graphicFrame>
      <p:pic>
        <p:nvPicPr>
          <p:cNvPr id="5" name="図 4">
            <a:extLst>
              <a:ext uri="{FF2B5EF4-FFF2-40B4-BE49-F238E27FC236}">
                <a16:creationId xmlns:a16="http://schemas.microsoft.com/office/drawing/2014/main" id="{1D72628C-D1F7-440B-A96C-A7CAA687A5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995" y="10028888"/>
            <a:ext cx="576000" cy="576000"/>
          </a:xfrm>
          <a:prstGeom prst="rect">
            <a:avLst/>
          </a:prstGeom>
          <a:solidFill>
            <a:srgbClr val="FFFFFF">
              <a:shade val="85000"/>
            </a:srgbClr>
          </a:solidFill>
          <a:ln w="381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B7327329-5822-41AD-B392-9DD6D0D5093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3111" y="10028888"/>
            <a:ext cx="576000" cy="576000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327808AE-4652-4FA5-9768-C02FEB8BBE4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879" y="10028888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872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1094</Words>
  <Application>Microsoft Office PowerPoint</Application>
  <PresentationFormat>ユーザー設定</PresentationFormat>
  <Paragraphs>333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UDPゴシック</vt:lpstr>
      <vt:lpstr>Meiryo UI</vt:lpstr>
      <vt:lpstr>UD デジタル 教科書体 NK-B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2025-04-24T01:26:35Z</dcterms:created>
  <dcterms:modified xsi:type="dcterms:W3CDTF">2026-05-08T00:06:57Z</dcterms:modified>
</cp:coreProperties>
</file>