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4"/>
  </p:sldMasterIdLst>
  <p:notesMasterIdLst>
    <p:notesMasterId r:id="rId6"/>
  </p:notesMasterIdLst>
  <p:handoutMasterIdLst>
    <p:handoutMasterId r:id="rId7"/>
  </p:handoutMasterIdLst>
  <p:sldIdLst>
    <p:sldId id="804" r:id="rId5"/>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00"/>
    <a:srgbClr val="FFCCFF"/>
    <a:srgbClr val="FF66CC"/>
    <a:srgbClr val="FF0000"/>
    <a:srgbClr val="FF3300"/>
    <a:srgbClr val="FFFF00"/>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6395" autoAdjust="0"/>
  </p:normalViewPr>
  <p:slideViewPr>
    <p:cSldViewPr snapToGrid="0">
      <p:cViewPr varScale="1">
        <p:scale>
          <a:sx n="97" d="100"/>
          <a:sy n="97" d="100"/>
        </p:scale>
        <p:origin x="15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t"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6825" y="3"/>
            <a:ext cx="2948770"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t" anchorCtr="0" compatLnSpc="1">
            <a:prstTxWarp prst="textNoShape">
              <a:avLst/>
            </a:prstTxWarp>
          </a:bodyPr>
          <a:lstStyle>
            <a:lvl1pPr algn="r" defTabSz="922921">
              <a:defRPr sz="1200">
                <a:ea typeface="ＭＳ Ｐゴシック" charset="-128"/>
              </a:defRPr>
            </a:lvl1pPr>
          </a:lstStyle>
          <a:p>
            <a:pPr>
              <a:defRPr/>
            </a:pPr>
            <a:fld id="{9B939F8F-074A-4AD1-9C91-E85714F033CB}" type="datetimeFigureOut">
              <a:rPr lang="ja-JP" altLang="en-US"/>
              <a:pPr>
                <a:defRPr/>
              </a:pPr>
              <a:t>2026/3/24</a:t>
            </a:fld>
            <a:endParaRPr lang="en-US" altLang="ja-JP"/>
          </a:p>
        </p:txBody>
      </p:sp>
      <p:sp>
        <p:nvSpPr>
          <p:cNvPr id="4" name="フッター プレースホルダー 3"/>
          <p:cNvSpPr>
            <a:spLocks noGrp="1"/>
          </p:cNvSpPr>
          <p:nvPr>
            <p:ph type="ftr" sz="quarter" idx="2"/>
          </p:nvPr>
        </p:nvSpPr>
        <p:spPr bwMode="auto">
          <a:xfrm>
            <a:off x="3" y="9440372"/>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b"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6825" y="9440372"/>
            <a:ext cx="2948770"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b" anchorCtr="0" compatLnSpc="1">
            <a:prstTxWarp prst="textNoShape">
              <a:avLst/>
            </a:prstTxWarp>
          </a:bodyPr>
          <a:lstStyle>
            <a:lvl1pPr algn="r" defTabSz="922921">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5221" y="3"/>
            <a:ext cx="2950374"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lvl1pPr algn="r" defTabSz="922921">
              <a:defRPr sz="1200">
                <a:ea typeface="ＭＳ Ｐゴシック" charset="-128"/>
              </a:defRPr>
            </a:lvl1pPr>
          </a:lstStyle>
          <a:p>
            <a:pPr>
              <a:defRPr/>
            </a:pPr>
            <a:fld id="{08077671-DFED-4FDA-922F-D0F67347680B}" type="datetimeFigureOut">
              <a:rPr lang="ja-JP" altLang="en-US"/>
              <a:pPr>
                <a:defRPr/>
              </a:pPr>
              <a:t>2026/3/24</a:t>
            </a:fld>
            <a:endParaRPr lang="en-US" altLang="ja-JP"/>
          </a:p>
        </p:txBody>
      </p:sp>
      <p:sp>
        <p:nvSpPr>
          <p:cNvPr id="4" name="スライド イメージ プレースホルダー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88264" tIns="44136" rIns="88264" bIns="44136" rtlCol="0" anchor="ctr"/>
          <a:lstStyle/>
          <a:p>
            <a:pPr lvl="0"/>
            <a:endParaRPr lang="ja-JP" altLang="en-US" noProof="0"/>
          </a:p>
        </p:txBody>
      </p:sp>
      <p:sp>
        <p:nvSpPr>
          <p:cNvPr id="5" name="ノート プレースホルダー 4"/>
          <p:cNvSpPr>
            <a:spLocks noGrp="1"/>
          </p:cNvSpPr>
          <p:nvPr>
            <p:ph type="body" sz="quarter" idx="3"/>
          </p:nvPr>
        </p:nvSpPr>
        <p:spPr bwMode="auto">
          <a:xfrm>
            <a:off x="680241" y="4720986"/>
            <a:ext cx="5446723" cy="4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3" y="9440372"/>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b"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5221" y="9440372"/>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b" anchorCtr="0" compatLnSpc="1">
            <a:prstTxWarp prst="textNoShape">
              <a:avLst/>
            </a:prstTxWarp>
          </a:bodyPr>
          <a:lstStyle>
            <a:lvl1pPr algn="r" defTabSz="922921">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0027A9-7EC1-48D5-93FD-2C9BCCCF7E6C}" type="slidenum">
              <a:rPr lang="ja-JP" altLang="en-US" smtClean="0"/>
              <a:pPr>
                <a:defRPr/>
              </a:pPr>
              <a:t>0</a:t>
            </a:fld>
            <a:endParaRPr lang="en-US" altLang="ja-JP"/>
          </a:p>
        </p:txBody>
      </p:sp>
    </p:spTree>
    <p:extLst>
      <p:ext uri="{BB962C8B-B14F-4D97-AF65-F5344CB8AC3E}">
        <p14:creationId xmlns:p14="http://schemas.microsoft.com/office/powerpoint/2010/main" val="409869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97240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1498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9960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0697" y="6492876"/>
            <a:ext cx="643303" cy="365125"/>
          </a:xfrm>
        </p:spPr>
        <p:txBody>
          <a:bodyPr/>
          <a:lstStyle>
            <a:lvl1pPr algn="ctr">
              <a:defRPr sz="1662" b="1">
                <a:solidFill>
                  <a:srgbClr val="000000"/>
                </a:solidFill>
              </a:defRPr>
            </a:lvl1pPr>
          </a:lstStyle>
          <a:p>
            <a:pPr>
              <a:defRPr/>
            </a:pPr>
            <a:fld id="{D2413976-287B-4AF4-ACA9-FBC7A2CBB32A}" type="slidenum">
              <a:rPr lang="en-US" altLang="ja-JP"/>
              <a:pPr>
                <a:defRPr/>
              </a:pPr>
              <a:t>‹#›</a:t>
            </a:fld>
            <a:endParaRPr lang="en-US" altLang="ja-JP"/>
          </a:p>
        </p:txBody>
      </p:sp>
    </p:spTree>
    <p:extLst>
      <p:ext uri="{BB962C8B-B14F-4D97-AF65-F5344CB8AC3E}">
        <p14:creationId xmlns:p14="http://schemas.microsoft.com/office/powerpoint/2010/main" val="248800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0289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2570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317697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61777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57710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42670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056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1268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785611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0199A836-6A52-4075-AE96-C0CE48B4FE1E}"/>
              </a:ext>
            </a:extLst>
          </p:cNvPr>
          <p:cNvSpPr/>
          <p:nvPr/>
        </p:nvSpPr>
        <p:spPr>
          <a:xfrm>
            <a:off x="59700" y="3172851"/>
            <a:ext cx="4032000" cy="36147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663C35B-F470-4F99-B926-FC8DE9BFE869}"/>
              </a:ext>
            </a:extLst>
          </p:cNvPr>
          <p:cNvSpPr/>
          <p:nvPr/>
        </p:nvSpPr>
        <p:spPr>
          <a:xfrm>
            <a:off x="59699" y="2094719"/>
            <a:ext cx="4041500" cy="10393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
          <p:cNvSpPr>
            <a:spLocks noChangeArrowheads="1"/>
          </p:cNvSpPr>
          <p:nvPr/>
        </p:nvSpPr>
        <p:spPr bwMode="auto">
          <a:xfrm>
            <a:off x="-5966" y="3146"/>
            <a:ext cx="9144000"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南海トラフ地震による津波到達予想時間について</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72" name="テキスト ボックス 71">
            <a:extLst>
              <a:ext uri="{FF2B5EF4-FFF2-40B4-BE49-F238E27FC236}">
                <a16:creationId xmlns:a16="http://schemas.microsoft.com/office/drawing/2014/main" id="{71D4DB2D-7DE3-4613-B8A0-68D45DC3F492}"/>
              </a:ext>
            </a:extLst>
          </p:cNvPr>
          <p:cNvSpPr txBox="1"/>
          <p:nvPr/>
        </p:nvSpPr>
        <p:spPr>
          <a:xfrm>
            <a:off x="-5966" y="2067790"/>
            <a:ext cx="389722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大阪府津波浸水想定</a:t>
            </a:r>
            <a:r>
              <a:rPr lang="en-US" altLang="ja-JP" sz="1400" b="1" dirty="0">
                <a:latin typeface="Meiryo UI" panose="020B0604030504040204" pitchFamily="50" charset="-128"/>
                <a:ea typeface="Meiryo UI" panose="020B0604030504040204" pitchFamily="50" charset="-128"/>
              </a:rPr>
              <a:t>(R8.3)</a:t>
            </a:r>
            <a:r>
              <a:rPr lang="ja-JP" altLang="en-US" sz="1400" b="1" dirty="0">
                <a:latin typeface="Meiryo UI" panose="020B0604030504040204" pitchFamily="50" charset="-128"/>
                <a:ea typeface="Meiryo UI" panose="020B0604030504040204" pitchFamily="50" charset="-128"/>
              </a:rPr>
              <a:t>の津波到達時間</a:t>
            </a:r>
            <a:endParaRPr kumimoji="1" lang="ja-JP" altLang="en-US" sz="1400" b="1"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6E2F4A20-7A08-4289-BC0E-9967EAEEFEE3}"/>
              </a:ext>
            </a:extLst>
          </p:cNvPr>
          <p:cNvSpPr txBox="1"/>
          <p:nvPr/>
        </p:nvSpPr>
        <p:spPr>
          <a:xfrm>
            <a:off x="133479" y="2313518"/>
            <a:ext cx="4021435" cy="830997"/>
          </a:xfrm>
          <a:prstGeom prst="rect">
            <a:avLst/>
          </a:prstGeom>
          <a:noFill/>
        </p:spPr>
        <p:txBody>
          <a:bodyPr wrap="square" rtlCol="0">
            <a:spAutoFit/>
          </a:bodyPr>
          <a:lstStyle/>
          <a:p>
            <a:r>
              <a:rPr lang="ja-JP" altLang="en-US" sz="1200" b="1" dirty="0"/>
              <a:t>①海面変動影響開始時間（海面</a:t>
            </a:r>
            <a:r>
              <a:rPr lang="en-US" altLang="ja-JP" sz="1200" b="1" dirty="0"/>
              <a:t>±20cm</a:t>
            </a:r>
            <a:r>
              <a:rPr lang="ja-JP" altLang="en-US" sz="1200" b="1" dirty="0"/>
              <a:t>の変動）</a:t>
            </a:r>
            <a:endParaRPr kumimoji="1" lang="en-US" altLang="ja-JP" sz="1200" b="1" dirty="0"/>
          </a:p>
          <a:p>
            <a:r>
              <a:rPr kumimoji="1" lang="ja-JP" altLang="en-US" sz="1200" dirty="0"/>
              <a:t>　　岬町</a:t>
            </a:r>
            <a:r>
              <a:rPr kumimoji="1" lang="en-US" altLang="ja-JP" sz="1200" dirty="0"/>
              <a:t>26</a:t>
            </a:r>
            <a:r>
              <a:rPr kumimoji="1" lang="ja-JP" altLang="en-US" sz="1200" dirty="0"/>
              <a:t>分、堺市</a:t>
            </a:r>
            <a:r>
              <a:rPr kumimoji="1" lang="en-US" altLang="ja-JP" sz="1200" dirty="0"/>
              <a:t>36</a:t>
            </a:r>
            <a:r>
              <a:rPr kumimoji="1" lang="ja-JP" altLang="en-US" sz="1200" dirty="0"/>
              <a:t>分</a:t>
            </a:r>
            <a:r>
              <a:rPr lang="ja-JP" altLang="en-US" sz="1200" dirty="0"/>
              <a:t>（最短）、大阪市</a:t>
            </a:r>
            <a:r>
              <a:rPr lang="en-US" altLang="ja-JP" sz="1200" dirty="0"/>
              <a:t>33</a:t>
            </a:r>
            <a:r>
              <a:rPr lang="ja-JP" altLang="en-US" sz="1200" dirty="0"/>
              <a:t>分（最短）　等</a:t>
            </a:r>
            <a:endParaRPr kumimoji="1" lang="en-US" altLang="ja-JP" sz="1200" dirty="0"/>
          </a:p>
          <a:p>
            <a:r>
              <a:rPr lang="ja-JP" altLang="en-US" sz="1200" b="1" dirty="0"/>
              <a:t>②地震発生後最短到達時間（＋</a:t>
            </a:r>
            <a:r>
              <a:rPr lang="en-US" altLang="ja-JP" sz="1200" b="1" dirty="0"/>
              <a:t>1m</a:t>
            </a:r>
            <a:r>
              <a:rPr lang="ja-JP" altLang="en-US" sz="1200" b="1" dirty="0"/>
              <a:t>の津波）</a:t>
            </a:r>
            <a:r>
              <a:rPr kumimoji="1" lang="ja-JP" altLang="en-US" sz="1200" b="1" dirty="0"/>
              <a:t> </a:t>
            </a:r>
            <a:endParaRPr kumimoji="1" lang="en-US" altLang="ja-JP" sz="1200" b="1" dirty="0"/>
          </a:p>
          <a:p>
            <a:r>
              <a:rPr kumimoji="1" lang="ja-JP" altLang="en-US" sz="1200" dirty="0"/>
              <a:t>　　岬町</a:t>
            </a:r>
            <a:r>
              <a:rPr kumimoji="1" lang="en-US" altLang="ja-JP" sz="1200" dirty="0"/>
              <a:t>58</a:t>
            </a:r>
            <a:r>
              <a:rPr kumimoji="1" lang="ja-JP" altLang="en-US" sz="1200" dirty="0"/>
              <a:t>分、堺市</a:t>
            </a:r>
            <a:r>
              <a:rPr kumimoji="1" lang="en-US" altLang="ja-JP" sz="1200" dirty="0"/>
              <a:t>104</a:t>
            </a:r>
            <a:r>
              <a:rPr kumimoji="1" lang="ja-JP" altLang="en-US" sz="1200" dirty="0"/>
              <a:t>分（最短）、大阪市</a:t>
            </a:r>
            <a:r>
              <a:rPr kumimoji="1" lang="en-US" altLang="ja-JP" sz="1200" dirty="0"/>
              <a:t>106</a:t>
            </a:r>
            <a:r>
              <a:rPr lang="ja-JP" altLang="en-US" sz="1200" dirty="0"/>
              <a:t>分（最短）</a:t>
            </a:r>
            <a:r>
              <a:rPr kumimoji="1" lang="ja-JP" altLang="en-US" sz="1200" dirty="0"/>
              <a:t>　</a:t>
            </a:r>
            <a:r>
              <a:rPr lang="ja-JP" altLang="en-US" sz="1200" dirty="0"/>
              <a:t>等</a:t>
            </a:r>
            <a:endParaRPr kumimoji="1" lang="ja-JP" altLang="en-US" sz="1200" dirty="0"/>
          </a:p>
        </p:txBody>
      </p:sp>
      <p:sp>
        <p:nvSpPr>
          <p:cNvPr id="81" name="テキスト ボックス 80">
            <a:extLst>
              <a:ext uri="{FF2B5EF4-FFF2-40B4-BE49-F238E27FC236}">
                <a16:creationId xmlns:a16="http://schemas.microsoft.com/office/drawing/2014/main" id="{DA2D1C2C-BCC7-4E68-A0D4-A37479B56D05}"/>
              </a:ext>
            </a:extLst>
          </p:cNvPr>
          <p:cNvSpPr txBox="1"/>
          <p:nvPr/>
        </p:nvSpPr>
        <p:spPr>
          <a:xfrm>
            <a:off x="0" y="3184195"/>
            <a:ext cx="4282627" cy="292388"/>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気象庁の情報発表（</a:t>
            </a:r>
            <a:r>
              <a:rPr kumimoji="1" lang="ja-JP" altLang="en-US" sz="1300" b="1" dirty="0">
                <a:latin typeface="Meiryo UI" panose="020B0604030504040204" pitchFamily="50" charset="-128"/>
                <a:ea typeface="Meiryo UI" panose="020B0604030504040204" pitchFamily="50" charset="-128"/>
              </a:rPr>
              <a:t>南海トラフ地震での想定例）</a:t>
            </a:r>
          </a:p>
        </p:txBody>
      </p:sp>
      <p:sp>
        <p:nvSpPr>
          <p:cNvPr id="82" name="正方形/長方形 81">
            <a:extLst>
              <a:ext uri="{FF2B5EF4-FFF2-40B4-BE49-F238E27FC236}">
                <a16:creationId xmlns:a16="http://schemas.microsoft.com/office/drawing/2014/main" id="{17694884-2BE4-4BD3-A5DE-10D60586915B}"/>
              </a:ext>
            </a:extLst>
          </p:cNvPr>
          <p:cNvSpPr/>
          <p:nvPr/>
        </p:nvSpPr>
        <p:spPr>
          <a:xfrm>
            <a:off x="7185116" y="5016903"/>
            <a:ext cx="1922475" cy="1759302"/>
          </a:xfrm>
          <a:prstGeom prst="rect">
            <a:avLst/>
          </a:prstGeom>
          <a:solidFill>
            <a:srgbClr val="FFCCFF"/>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buFont typeface="Arial" panose="020B0604020202020204" pitchFamily="34" charset="0"/>
              <a:buChar char="•"/>
            </a:pPr>
            <a:r>
              <a:rPr lang="ja-JP" altLang="en-US" sz="1400" b="1" i="1" dirty="0">
                <a:solidFill>
                  <a:schemeClr val="tx1"/>
                </a:solidFill>
                <a:latin typeface="Meiryo UI" panose="020B0604030504040204" pitchFamily="50" charset="-128"/>
                <a:ea typeface="Meiryo UI" panose="020B0604030504040204" pitchFamily="50" charset="-128"/>
              </a:rPr>
              <a:t>能登半島地震のように、陸地に近い海域の活断層による地震では、数分で高い津波が到達します。地震情報を確認するなどして適切な対応をとってださい。</a:t>
            </a:r>
            <a:endParaRPr lang="en-US" altLang="ja-JP" sz="1400" b="1" i="1" dirty="0">
              <a:solidFill>
                <a:schemeClr val="tx1"/>
              </a:solidFill>
              <a:latin typeface="Meiryo UI" panose="020B0604030504040204" pitchFamily="50" charset="-128"/>
              <a:ea typeface="Meiryo UI" panose="020B0604030504040204" pitchFamily="50" charset="-128"/>
            </a:endParaRPr>
          </a:p>
        </p:txBody>
      </p:sp>
      <p:cxnSp>
        <p:nvCxnSpPr>
          <p:cNvPr id="117" name="直線矢印コネクタ 116">
            <a:extLst>
              <a:ext uri="{FF2B5EF4-FFF2-40B4-BE49-F238E27FC236}">
                <a16:creationId xmlns:a16="http://schemas.microsoft.com/office/drawing/2014/main" id="{F175236A-0BF8-45B4-8182-5AA762F747A1}"/>
              </a:ext>
            </a:extLst>
          </p:cNvPr>
          <p:cNvCxnSpPr>
            <a:cxnSpLocks/>
            <a:stCxn id="124" idx="0"/>
            <a:endCxn id="7" idx="2"/>
          </p:cNvCxnSpPr>
          <p:nvPr/>
        </p:nvCxnSpPr>
        <p:spPr>
          <a:xfrm flipV="1">
            <a:off x="4421136" y="5643656"/>
            <a:ext cx="214550" cy="66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66322FF8-D866-4045-8948-0517CEE4AE11}"/>
              </a:ext>
            </a:extLst>
          </p:cNvPr>
          <p:cNvPicPr>
            <a:picLocks noChangeAspect="1"/>
          </p:cNvPicPr>
          <p:nvPr/>
        </p:nvPicPr>
        <p:blipFill rotWithShape="1">
          <a:blip r:embed="rId3"/>
          <a:srcRect l="4335" t="8534" r="5807" b="12091"/>
          <a:stretch/>
        </p:blipFill>
        <p:spPr>
          <a:xfrm>
            <a:off x="4686401" y="5107311"/>
            <a:ext cx="2448000" cy="1372895"/>
          </a:xfrm>
          <a:prstGeom prst="rect">
            <a:avLst/>
          </a:prstGeom>
        </p:spPr>
      </p:pic>
      <p:sp>
        <p:nvSpPr>
          <p:cNvPr id="24" name="テキスト ボックス 23">
            <a:extLst>
              <a:ext uri="{FF2B5EF4-FFF2-40B4-BE49-F238E27FC236}">
                <a16:creationId xmlns:a16="http://schemas.microsoft.com/office/drawing/2014/main" id="{BAE7D519-10EB-4AC6-88EF-BC267BA98C3A}"/>
              </a:ext>
            </a:extLst>
          </p:cNvPr>
          <p:cNvSpPr txBox="1"/>
          <p:nvPr/>
        </p:nvSpPr>
        <p:spPr>
          <a:xfrm>
            <a:off x="4663150" y="6629591"/>
            <a:ext cx="2499402" cy="253916"/>
          </a:xfrm>
          <a:prstGeom prst="rect">
            <a:avLst/>
          </a:prstGeom>
          <a:noFill/>
        </p:spPr>
        <p:txBody>
          <a:bodyPr wrap="none" rtlCol="0">
            <a:spAutoFit/>
          </a:bodyPr>
          <a:lstStyle/>
          <a:p>
            <a:r>
              <a:rPr kumimoji="1" lang="ja-JP" altLang="en-US" sz="1050" dirty="0"/>
              <a:t>津波ハザードマップの記載例（泉佐野市）</a:t>
            </a:r>
          </a:p>
        </p:txBody>
      </p:sp>
      <p:sp>
        <p:nvSpPr>
          <p:cNvPr id="17" name="正方形/長方形 16">
            <a:extLst>
              <a:ext uri="{FF2B5EF4-FFF2-40B4-BE49-F238E27FC236}">
                <a16:creationId xmlns:a16="http://schemas.microsoft.com/office/drawing/2014/main" id="{E5FF5B52-2C68-4FAD-941F-92F45D86A014}"/>
              </a:ext>
            </a:extLst>
          </p:cNvPr>
          <p:cNvSpPr/>
          <p:nvPr/>
        </p:nvSpPr>
        <p:spPr>
          <a:xfrm>
            <a:off x="4315900" y="2094719"/>
            <a:ext cx="4714134" cy="2798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A6772CF0-F62D-4239-ABFE-9325FAA56A39}"/>
              </a:ext>
            </a:extLst>
          </p:cNvPr>
          <p:cNvSpPr/>
          <p:nvPr/>
        </p:nvSpPr>
        <p:spPr>
          <a:xfrm>
            <a:off x="4028514" y="5710144"/>
            <a:ext cx="785244" cy="1184053"/>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b="1" i="1" dirty="0">
                <a:solidFill>
                  <a:srgbClr val="FF0000"/>
                </a:solidFill>
                <a:latin typeface="Meiryo UI" panose="020B0604030504040204" pitchFamily="50" charset="-128"/>
                <a:ea typeface="Meiryo UI" panose="020B0604030504040204" pitchFamily="50" charset="-128"/>
              </a:rPr>
              <a:t>1m</a:t>
            </a:r>
            <a:r>
              <a:rPr lang="ja-JP" altLang="en-US" sz="1200" b="1" i="1" dirty="0">
                <a:solidFill>
                  <a:srgbClr val="FF0000"/>
                </a:solidFill>
                <a:latin typeface="Meiryo UI" panose="020B0604030504040204" pitchFamily="50" charset="-128"/>
                <a:ea typeface="Meiryo UI" panose="020B0604030504040204" pitchFamily="50" charset="-128"/>
              </a:rPr>
              <a:t>の</a:t>
            </a:r>
          </a:p>
          <a:p>
            <a:r>
              <a:rPr lang="ja-JP" altLang="en-US" sz="1200" b="1" i="1" dirty="0">
                <a:solidFill>
                  <a:srgbClr val="FF0000"/>
                </a:solidFill>
                <a:latin typeface="Meiryo UI" panose="020B0604030504040204" pitchFamily="50" charset="-128"/>
                <a:ea typeface="Meiryo UI" panose="020B0604030504040204" pitchFamily="50" charset="-128"/>
              </a:rPr>
              <a:t>高さの</a:t>
            </a:r>
            <a:endParaRPr lang="en-US" altLang="ja-JP" sz="1200" b="1" i="1" dirty="0">
              <a:solidFill>
                <a:srgbClr val="FF0000"/>
              </a:solidFill>
              <a:latin typeface="Meiryo UI" panose="020B0604030504040204" pitchFamily="50" charset="-128"/>
              <a:ea typeface="Meiryo UI" panose="020B0604030504040204" pitchFamily="50" charset="-128"/>
            </a:endParaRPr>
          </a:p>
          <a:p>
            <a:r>
              <a:rPr lang="ja-JP" altLang="en-US" sz="1200" b="1" i="1" dirty="0">
                <a:solidFill>
                  <a:srgbClr val="FF0000"/>
                </a:solidFill>
                <a:latin typeface="Meiryo UI" panose="020B0604030504040204" pitchFamily="50" charset="-128"/>
                <a:ea typeface="Meiryo UI" panose="020B0604030504040204" pitchFamily="50" charset="-128"/>
              </a:rPr>
              <a:t>津波が</a:t>
            </a:r>
            <a:endParaRPr lang="en-US" altLang="ja-JP" sz="1200" b="1" i="1" dirty="0">
              <a:solidFill>
                <a:srgbClr val="FF0000"/>
              </a:solidFill>
              <a:latin typeface="Meiryo UI" panose="020B0604030504040204" pitchFamily="50" charset="-128"/>
              <a:ea typeface="Meiryo UI" panose="020B0604030504040204" pitchFamily="50" charset="-128"/>
            </a:endParaRPr>
          </a:p>
          <a:p>
            <a:r>
              <a:rPr lang="ja-JP" altLang="en-US" sz="1200" b="1" i="1" dirty="0">
                <a:solidFill>
                  <a:srgbClr val="FF0000"/>
                </a:solidFill>
                <a:latin typeface="Meiryo UI" panose="020B0604030504040204" pitchFamily="50" charset="-128"/>
                <a:ea typeface="Meiryo UI" panose="020B0604030504040204" pitchFamily="50" charset="-128"/>
              </a:rPr>
              <a:t>到達する時間</a:t>
            </a:r>
            <a:endParaRPr lang="en-US" altLang="ja-JP" sz="1200" b="1" i="1" dirty="0">
              <a:solidFill>
                <a:srgbClr val="FF0000"/>
              </a:solidFill>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03475424-CBE2-4B27-B68D-6A7253A3C2C6}"/>
              </a:ext>
            </a:extLst>
          </p:cNvPr>
          <p:cNvSpPr/>
          <p:nvPr/>
        </p:nvSpPr>
        <p:spPr>
          <a:xfrm>
            <a:off x="4635686" y="5524208"/>
            <a:ext cx="605029" cy="238895"/>
          </a:xfrm>
          <a:prstGeom prst="ellipse">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86151992-DB64-4A4B-B214-87C71F22AB29}"/>
              </a:ext>
            </a:extLst>
          </p:cNvPr>
          <p:cNvSpPr txBox="1"/>
          <p:nvPr/>
        </p:nvSpPr>
        <p:spPr>
          <a:xfrm>
            <a:off x="5515563" y="4647845"/>
            <a:ext cx="1980029" cy="253916"/>
          </a:xfrm>
          <a:prstGeom prst="rect">
            <a:avLst/>
          </a:prstGeom>
          <a:noFill/>
        </p:spPr>
        <p:txBody>
          <a:bodyPr wrap="none" rtlCol="0">
            <a:spAutoFit/>
          </a:bodyPr>
          <a:lstStyle/>
          <a:p>
            <a:r>
              <a:rPr lang="ja-JP" altLang="en-US" sz="1050" dirty="0"/>
              <a:t>津波到達時間の違い（イメージ）</a:t>
            </a:r>
            <a:endParaRPr kumimoji="1" lang="ja-JP" altLang="en-US" sz="1050" dirty="0"/>
          </a:p>
        </p:txBody>
      </p:sp>
      <p:sp>
        <p:nvSpPr>
          <p:cNvPr id="21" name="Text Box 9">
            <a:extLst>
              <a:ext uri="{FF2B5EF4-FFF2-40B4-BE49-F238E27FC236}">
                <a16:creationId xmlns:a16="http://schemas.microsoft.com/office/drawing/2014/main" id="{195DB103-EB54-48C8-A22F-DA2E1CB8C01A}"/>
              </a:ext>
            </a:extLst>
          </p:cNvPr>
          <p:cNvSpPr txBox="1">
            <a:spLocks noChangeArrowheads="1"/>
          </p:cNvSpPr>
          <p:nvPr/>
        </p:nvSpPr>
        <p:spPr bwMode="auto">
          <a:xfrm>
            <a:off x="74475" y="455540"/>
            <a:ext cx="8955559" cy="160043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ja-JP" altLang="en-US" sz="1400" dirty="0"/>
              <a:t>ハザードマップの基礎データとなっている津波浸水想定では、</a:t>
            </a:r>
            <a:r>
              <a:rPr lang="en-US" altLang="ja-JP" sz="1400" dirty="0"/>
              <a:t>20cm</a:t>
            </a:r>
            <a:r>
              <a:rPr lang="ja-JP" altLang="en-US" sz="1400" dirty="0"/>
              <a:t>と</a:t>
            </a:r>
            <a:r>
              <a:rPr lang="en-US" altLang="ja-JP" sz="1400" dirty="0"/>
              <a:t>1</a:t>
            </a:r>
            <a:r>
              <a:rPr lang="ja-JP" altLang="en-US" sz="1400" dirty="0"/>
              <a:t>ｍの津波が到達する時間を公表しています。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各市町村のハザードマップは</a:t>
            </a:r>
            <a:r>
              <a:rPr lang="ja-JP" altLang="en-US" sz="1400" b="1" dirty="0"/>
              <a:t>、</a:t>
            </a:r>
            <a:r>
              <a:rPr lang="ja-JP" altLang="en-US" sz="1400" dirty="0"/>
              <a:t>津波浸水想定の</a:t>
            </a:r>
            <a:r>
              <a:rPr lang="ja-JP" altLang="en-US" sz="1400" b="1" dirty="0">
                <a:solidFill>
                  <a:srgbClr val="FF0000"/>
                </a:solidFill>
              </a:rPr>
              <a:t>「</a:t>
            </a:r>
            <a:r>
              <a:rPr lang="en-US" altLang="ja-JP" sz="1400" b="1" dirty="0">
                <a:solidFill>
                  <a:srgbClr val="FF0000"/>
                </a:solidFill>
              </a:rPr>
              <a:t>1</a:t>
            </a:r>
            <a:r>
              <a:rPr lang="ja-JP" altLang="en-US" sz="1400" b="1" dirty="0">
                <a:solidFill>
                  <a:srgbClr val="FF0000"/>
                </a:solidFill>
              </a:rPr>
              <a:t>ｍの津波高さに達する時間」</a:t>
            </a:r>
            <a:r>
              <a:rPr lang="ja-JP" altLang="en-US" sz="1400" dirty="0"/>
              <a:t>が記載されていることが多いです。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一方、気象庁では南海トラフ地震が発生すると、地震発生から</a:t>
            </a:r>
            <a:r>
              <a:rPr lang="en-US" altLang="ja-JP" sz="1400" dirty="0"/>
              <a:t>3</a:t>
            </a:r>
            <a:r>
              <a:rPr lang="ja-JP" altLang="en-US" sz="1400" dirty="0"/>
              <a:t>～４分後には津波到達予想時間を発表しますが、</a:t>
            </a:r>
            <a:r>
              <a:rPr lang="ja-JP" altLang="en-US" sz="1400" b="1" dirty="0">
                <a:solidFill>
                  <a:srgbClr val="FF0000"/>
                </a:solidFill>
              </a:rPr>
              <a:t>「潮位の変化が始まるとき」</a:t>
            </a:r>
            <a:r>
              <a:rPr lang="ja-JP" altLang="en-US" sz="1400" dirty="0"/>
              <a:t>を基準としているので、ハザードマップとは考え方が異なります。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地震直後の報道（地震速報）は、気象庁の情報を基にしており、</a:t>
            </a:r>
            <a:r>
              <a:rPr lang="ja-JP" altLang="en-US" sz="1400" b="1" dirty="0">
                <a:solidFill>
                  <a:srgbClr val="FF0000"/>
                </a:solidFill>
              </a:rPr>
              <a:t>地震発生から</a:t>
            </a:r>
            <a:r>
              <a:rPr lang="en-US" altLang="ja-JP" sz="1400" b="1" dirty="0">
                <a:solidFill>
                  <a:srgbClr val="FF0000"/>
                </a:solidFill>
              </a:rPr>
              <a:t>10</a:t>
            </a:r>
            <a:r>
              <a:rPr lang="ja-JP" altLang="en-US" sz="1400" b="1" dirty="0">
                <a:solidFill>
                  <a:srgbClr val="FF0000"/>
                </a:solidFill>
              </a:rPr>
              <a:t>～</a:t>
            </a:r>
            <a:r>
              <a:rPr lang="en-US" altLang="ja-JP" sz="1400" b="1" dirty="0">
                <a:solidFill>
                  <a:srgbClr val="FF0000"/>
                </a:solidFill>
              </a:rPr>
              <a:t>20</a:t>
            </a:r>
            <a:r>
              <a:rPr lang="ja-JP" altLang="en-US" sz="1400" b="1" dirty="0">
                <a:solidFill>
                  <a:srgbClr val="FF0000"/>
                </a:solidFill>
              </a:rPr>
              <a:t>分後</a:t>
            </a:r>
            <a:r>
              <a:rPr lang="ja-JP" altLang="en-US" sz="1400" dirty="0"/>
              <a:t>には</a:t>
            </a:r>
            <a:r>
              <a:rPr lang="ja-JP" altLang="en-US" sz="1400" b="1" dirty="0">
                <a:solidFill>
                  <a:srgbClr val="FF0000"/>
                </a:solidFill>
              </a:rPr>
              <a:t>「大阪府に津波到達中と推測」と表示</a:t>
            </a:r>
            <a:r>
              <a:rPr lang="ja-JP" altLang="en-US" sz="1400" dirty="0"/>
              <a:t>されますが、ハザードマップ規模の津波が</a:t>
            </a:r>
            <a:r>
              <a:rPr lang="en-US" altLang="ja-JP" sz="1400" dirty="0"/>
              <a:t>10</a:t>
            </a:r>
            <a:r>
              <a:rPr lang="ja-JP" altLang="en-US" sz="1400" dirty="0"/>
              <a:t>分で到達しているとは限りません。</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気象庁の情報とハザードマップの事前想定の違いに留意し、</a:t>
            </a:r>
            <a:r>
              <a:rPr lang="ja-JP" altLang="en-US" sz="1400" b="1" dirty="0">
                <a:solidFill>
                  <a:srgbClr val="FF0000"/>
                </a:solidFill>
              </a:rPr>
              <a:t>適切な初動対応</a:t>
            </a:r>
            <a:r>
              <a:rPr lang="ja-JP" altLang="en-US" sz="1400" dirty="0"/>
              <a:t>を！</a:t>
            </a:r>
            <a:endParaRPr lang="en-US" altLang="ja-JP" sz="1400" dirty="0"/>
          </a:p>
        </p:txBody>
      </p:sp>
      <p:sp>
        <p:nvSpPr>
          <p:cNvPr id="27" name="吹き出し: 四角形 26">
            <a:extLst>
              <a:ext uri="{FF2B5EF4-FFF2-40B4-BE49-F238E27FC236}">
                <a16:creationId xmlns:a16="http://schemas.microsoft.com/office/drawing/2014/main" id="{C0050547-2ECF-23C1-B185-3C59A2636A5E}"/>
              </a:ext>
            </a:extLst>
          </p:cNvPr>
          <p:cNvSpPr/>
          <p:nvPr/>
        </p:nvSpPr>
        <p:spPr>
          <a:xfrm>
            <a:off x="-1948569" y="8093259"/>
            <a:ext cx="1707350" cy="375321"/>
          </a:xfrm>
          <a:prstGeom prst="wedgeRectCallout">
            <a:avLst>
              <a:gd name="adj1" fmla="val -66136"/>
              <a:gd name="adj2" fmla="val 3215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ja-JP" altLang="en-US" sz="1100" dirty="0"/>
              <a:t>長周期地震動に関する</a:t>
            </a:r>
            <a:endParaRPr lang="en-US" altLang="ja-JP" sz="1100" dirty="0"/>
          </a:p>
          <a:p>
            <a:pPr algn="ctr"/>
            <a:r>
              <a:rPr lang="ja-JP" altLang="en-US" sz="1100" dirty="0"/>
              <a:t>観測情報</a:t>
            </a:r>
          </a:p>
        </p:txBody>
      </p:sp>
      <p:pic>
        <p:nvPicPr>
          <p:cNvPr id="41" name="図 40">
            <a:extLst>
              <a:ext uri="{FF2B5EF4-FFF2-40B4-BE49-F238E27FC236}">
                <a16:creationId xmlns:a16="http://schemas.microsoft.com/office/drawing/2014/main" id="{87473292-E3CF-89D0-6023-7C0E54CB4A42}"/>
              </a:ext>
            </a:extLst>
          </p:cNvPr>
          <p:cNvPicPr>
            <a:picLocks noChangeAspect="1"/>
          </p:cNvPicPr>
          <p:nvPr/>
        </p:nvPicPr>
        <p:blipFill>
          <a:blip r:embed="rId4"/>
          <a:stretch>
            <a:fillRect/>
          </a:stretch>
        </p:blipFill>
        <p:spPr>
          <a:xfrm>
            <a:off x="238161" y="3487927"/>
            <a:ext cx="3643104" cy="3256089"/>
          </a:xfrm>
          <a:prstGeom prst="rect">
            <a:avLst/>
          </a:prstGeom>
        </p:spPr>
      </p:pic>
      <p:pic>
        <p:nvPicPr>
          <p:cNvPr id="94" name="図 93">
            <a:extLst>
              <a:ext uri="{FF2B5EF4-FFF2-40B4-BE49-F238E27FC236}">
                <a16:creationId xmlns:a16="http://schemas.microsoft.com/office/drawing/2014/main" id="{CB2BE70D-E1A7-0F33-B23E-720BA2CA76B2}"/>
              </a:ext>
            </a:extLst>
          </p:cNvPr>
          <p:cNvPicPr>
            <a:picLocks noChangeAspect="1"/>
          </p:cNvPicPr>
          <p:nvPr/>
        </p:nvPicPr>
        <p:blipFill>
          <a:blip r:embed="rId5"/>
          <a:stretch>
            <a:fillRect/>
          </a:stretch>
        </p:blipFill>
        <p:spPr>
          <a:xfrm>
            <a:off x="4385461" y="2171120"/>
            <a:ext cx="4395597" cy="2456901"/>
          </a:xfrm>
          <a:prstGeom prst="rect">
            <a:avLst/>
          </a:prstGeom>
        </p:spPr>
      </p:pic>
    </p:spTree>
    <p:extLst>
      <p:ext uri="{BB962C8B-B14F-4D97-AF65-F5344CB8AC3E}">
        <p14:creationId xmlns:p14="http://schemas.microsoft.com/office/powerpoint/2010/main" val="22410885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DE51B-B77F-48D5-A0FC-D29744D05485}">
  <ds:schemaRefs>
    <ds:schemaRef ds:uri="http://schemas.microsoft.com/sharepoint/v3/contenttype/forms"/>
  </ds:schemaRefs>
</ds:datastoreItem>
</file>

<file path=customXml/itemProps2.xml><?xml version="1.0" encoding="utf-8"?>
<ds:datastoreItem xmlns:ds="http://schemas.openxmlformats.org/officeDocument/2006/customXml" ds:itemID="{BFF67813-0B55-4389-8464-41D28BF452F9}">
  <ds:schemaRefs>
    <ds:schemaRef ds:uri="4e21aece-359b-4e6f-8f54-c70e1e237c6a"/>
    <ds:schemaRef ds:uri="http://purl.org/dc/elements/1.1/"/>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sharepoint/v3"/>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E95F8D9-8BA5-4080-89B5-E92080C66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TotalTime>
  <Words>357</Words>
  <Application>Microsoft Office PowerPoint</Application>
  <PresentationFormat>画面に合わせる (4:3)</PresentationFormat>
  <Paragraphs>22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荒木　大地</cp:lastModifiedBy>
  <cp:revision>3</cp:revision>
  <cp:lastPrinted>2026-03-23T06:43:44Z</cp:lastPrinted>
  <dcterms:modified xsi:type="dcterms:W3CDTF">2026-03-24T04:01:53Z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