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4" r:id="rId4"/>
    <p:sldId id="275" r:id="rId5"/>
    <p:sldId id="268" r:id="rId6"/>
    <p:sldId id="289" r:id="rId7"/>
    <p:sldId id="290" r:id="rId8"/>
    <p:sldId id="291" r:id="rId9"/>
    <p:sldId id="292" r:id="rId10"/>
    <p:sldId id="293" r:id="rId11"/>
    <p:sldId id="295" r:id="rId12"/>
    <p:sldId id="296" r:id="rId13"/>
    <p:sldId id="297" r:id="rId14"/>
    <p:sldId id="294" r:id="rId15"/>
    <p:sldId id="277" r:id="rId16"/>
    <p:sldId id="298" r:id="rId17"/>
    <p:sldId id="276" r:id="rId18"/>
    <p:sldId id="30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67DAF7-96A3-6BB4-19D7-67100285E4E7}" name="西村理恵（環農水研）" initials="西村理恵（環農水研）" userId="S::NishimuraR@knsk-osaka.jp::3b1f2d5e-81ca-46ba-8527-52c6ef8d71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34" autoAdjust="0"/>
  </p:normalViewPr>
  <p:slideViewPr>
    <p:cSldViewPr snapToGrid="0">
      <p:cViewPr varScale="1">
        <p:scale>
          <a:sx n="58" d="100"/>
          <a:sy n="58" d="100"/>
        </p:scale>
        <p:origin x="66"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B6F9B-E0E9-4CFC-8B00-0D298E4023C6}"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7D85-4BAF-4955-8EEE-20C6B907EF9B}" type="slidenum">
              <a:rPr kumimoji="1" lang="ja-JP" altLang="en-US" smtClean="0"/>
              <a:t>‹#›</a:t>
            </a:fld>
            <a:endParaRPr kumimoji="1" lang="ja-JP" altLang="en-US"/>
          </a:p>
        </p:txBody>
      </p:sp>
    </p:spTree>
    <p:extLst>
      <p:ext uri="{BB962C8B-B14F-4D97-AF65-F5344CB8AC3E}">
        <p14:creationId xmlns:p14="http://schemas.microsoft.com/office/powerpoint/2010/main" val="175792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BC37D85-4BAF-4955-8EEE-20C6B907EF9B}" type="slidenum">
              <a:rPr kumimoji="1" lang="ja-JP" altLang="en-US" smtClean="0"/>
              <a:t>1</a:t>
            </a:fld>
            <a:endParaRPr kumimoji="1" lang="ja-JP" altLang="en-US"/>
          </a:p>
        </p:txBody>
      </p:sp>
    </p:spTree>
    <p:extLst>
      <p:ext uri="{BB962C8B-B14F-4D97-AF65-F5344CB8AC3E}">
        <p14:creationId xmlns:p14="http://schemas.microsoft.com/office/powerpoint/2010/main" val="95208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8CF38B-65BC-4C9D-8CD1-AA04A8625311}"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283333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0F100D-1AA2-418C-9F16-EAD42D6D1119}"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215384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D99248-E019-480D-80AD-ED4C564FCE44}"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420746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2F7F3D-D01A-402F-AB96-2B379A012A74}"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131569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F10603-C832-45A0-A4D6-08D3DCD92925}"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415609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DA5D05A-CF48-4B55-B4F8-C399FE6A6D67}"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209284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FB0B561-3D5E-4CBF-B800-609C45FBDD1B}" type="datetime1">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250554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1C3657-0DD8-4D09-BD02-B9EA617C6DE0}" type="datetime1">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70947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4BFA0-53C9-4982-BBE5-D58707C6CAC8}" type="datetime1">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35173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D6C5AC-9CF1-40DE-BD8F-1DC028E12833}"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65874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2A27F8-86DB-4B0B-9E58-DF822898AF95}"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396234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ECE10-C58F-4968-8F3E-0D7ACDB02523}" type="datetime1">
              <a:rPr kumimoji="1" lang="ja-JP" altLang="en-US" smtClean="0"/>
              <a:t>2026/3/24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A32A9-C70E-4E0E-B195-BFC61C36FE49}" type="slidenum">
              <a:rPr kumimoji="1" lang="ja-JP" altLang="en-US" smtClean="0"/>
              <a:t>‹#›</a:t>
            </a:fld>
            <a:endParaRPr kumimoji="1" lang="ja-JP" altLang="en-US"/>
          </a:p>
        </p:txBody>
      </p:sp>
    </p:spTree>
    <p:extLst>
      <p:ext uri="{BB962C8B-B14F-4D97-AF65-F5344CB8AC3E}">
        <p14:creationId xmlns:p14="http://schemas.microsoft.com/office/powerpoint/2010/main" val="1240133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C43972-4043-4836-8B64-F7EA63B20BF9}"/>
              </a:ext>
            </a:extLst>
          </p:cNvPr>
          <p:cNvSpPr/>
          <p:nvPr/>
        </p:nvSpPr>
        <p:spPr>
          <a:xfrm>
            <a:off x="0" y="1932363"/>
            <a:ext cx="9144000" cy="10410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latin typeface="BIZ UDPゴシック" panose="020B0400000000000000" pitchFamily="50" charset="-128"/>
                <a:ea typeface="BIZ UDPゴシック" panose="020B0400000000000000" pitchFamily="50" charset="-128"/>
              </a:rPr>
              <a:t>大気中の石綿濃度</a:t>
            </a:r>
            <a:r>
              <a:rPr lang="ja-JP" altLang="en-US" sz="3200">
                <a:latin typeface="BIZ UDPゴシック" panose="020B0400000000000000" pitchFamily="50" charset="-128"/>
                <a:ea typeface="BIZ UDPゴシック" panose="020B0400000000000000" pitchFamily="50" charset="-128"/>
              </a:rPr>
              <a:t>測定方法の見直しについて</a:t>
            </a:r>
            <a:endParaRPr lang="ja-JP" altLang="en-US" sz="3200" dirty="0">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3C98B249-2E28-4C27-8CA3-D7102B51B392}"/>
              </a:ext>
            </a:extLst>
          </p:cNvPr>
          <p:cNvSpPr>
            <a:spLocks noGrp="1"/>
          </p:cNvSpPr>
          <p:nvPr>
            <p:ph type="sldNum" sz="quarter" idx="12"/>
          </p:nvPr>
        </p:nvSpPr>
        <p:spPr/>
        <p:txBody>
          <a:bodyPr/>
          <a:lstStyle/>
          <a:p>
            <a:fld id="{9A3A32A9-C70E-4E0E-B195-BFC61C36FE49}" type="slidenum">
              <a:rPr kumimoji="1" lang="ja-JP" altLang="en-US" smtClean="0"/>
              <a:t>1</a:t>
            </a:fld>
            <a:endParaRPr kumimoji="1" lang="ja-JP" altLang="en-US"/>
          </a:p>
        </p:txBody>
      </p:sp>
      <p:sp>
        <p:nvSpPr>
          <p:cNvPr id="6" name="正方形/長方形 5">
            <a:extLst>
              <a:ext uri="{FF2B5EF4-FFF2-40B4-BE49-F238E27FC236}">
                <a16:creationId xmlns:a16="http://schemas.microsoft.com/office/drawing/2014/main" id="{6430406C-56F0-48C5-9614-9BD27252F72C}"/>
              </a:ext>
            </a:extLst>
          </p:cNvPr>
          <p:cNvSpPr/>
          <p:nvPr/>
        </p:nvSpPr>
        <p:spPr>
          <a:xfrm>
            <a:off x="4149916" y="4831728"/>
            <a:ext cx="1432193" cy="4466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資料協力</a:t>
            </a:r>
          </a:p>
        </p:txBody>
      </p:sp>
      <p:sp>
        <p:nvSpPr>
          <p:cNvPr id="4" name="テキスト ボックス 3">
            <a:extLst>
              <a:ext uri="{FF2B5EF4-FFF2-40B4-BE49-F238E27FC236}">
                <a16:creationId xmlns:a16="http://schemas.microsoft.com/office/drawing/2014/main" id="{07A0B3A1-5284-4C81-828E-92EA2E0C6795}"/>
              </a:ext>
            </a:extLst>
          </p:cNvPr>
          <p:cNvSpPr txBox="1"/>
          <p:nvPr/>
        </p:nvSpPr>
        <p:spPr>
          <a:xfrm>
            <a:off x="1175657" y="3429000"/>
            <a:ext cx="7160935" cy="584775"/>
          </a:xfrm>
          <a:prstGeom prst="rect">
            <a:avLst/>
          </a:prstGeom>
          <a:no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大阪府事業所指導課大気指導グループ</a:t>
            </a:r>
          </a:p>
        </p:txBody>
      </p:sp>
      <p:sp>
        <p:nvSpPr>
          <p:cNvPr id="8" name="テキスト ボックス 7">
            <a:extLst>
              <a:ext uri="{FF2B5EF4-FFF2-40B4-BE49-F238E27FC236}">
                <a16:creationId xmlns:a16="http://schemas.microsoft.com/office/drawing/2014/main" id="{2EC42CDD-5854-42B7-9DBA-40E300A0AD45}"/>
              </a:ext>
            </a:extLst>
          </p:cNvPr>
          <p:cNvSpPr txBox="1"/>
          <p:nvPr/>
        </p:nvSpPr>
        <p:spPr>
          <a:xfrm>
            <a:off x="7402593" y="295598"/>
            <a:ext cx="145745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令和８年３月</a:t>
            </a:r>
          </a:p>
        </p:txBody>
      </p:sp>
      <p:pic>
        <p:nvPicPr>
          <p:cNvPr id="9" name="図 8">
            <a:extLst>
              <a:ext uri="{FF2B5EF4-FFF2-40B4-BE49-F238E27FC236}">
                <a16:creationId xmlns:a16="http://schemas.microsoft.com/office/drawing/2014/main" id="{D1A883FD-BD5A-E62A-2DDC-015123AF7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356" y="5479153"/>
            <a:ext cx="4242816" cy="788997"/>
          </a:xfrm>
          <a:prstGeom prst="rect">
            <a:avLst/>
          </a:prstGeom>
        </p:spPr>
      </p:pic>
    </p:spTree>
    <p:extLst>
      <p:ext uri="{BB962C8B-B14F-4D97-AF65-F5344CB8AC3E}">
        <p14:creationId xmlns:p14="http://schemas.microsoft.com/office/powerpoint/2010/main" val="136421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10</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241152" y="999639"/>
            <a:ext cx="2265364"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a:t>
            </a:r>
            <a:r>
              <a:rPr kumimoji="1" lang="ja-JP" altLang="en-US" sz="2400" dirty="0">
                <a:latin typeface="BIZ UDPゴシック" panose="020B0400000000000000" pitchFamily="50" charset="-128"/>
                <a:ea typeface="BIZ UDPゴシック" panose="020B0400000000000000" pitchFamily="50" charset="-128"/>
              </a:rPr>
              <a:t>）繊維の計数</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46809" y="1568918"/>
            <a:ext cx="7870926" cy="5152558"/>
          </a:xfrm>
          <a:prstGeom prst="roundRect">
            <a:avLst>
              <a:gd name="adj" fmla="val 10955"/>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○観察条件</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・加速電圧 ： </a:t>
            </a:r>
            <a:r>
              <a:rPr kumimoji="1" lang="en-US" altLang="ja-JP" dirty="0">
                <a:latin typeface="BIZ UDPゴシック" panose="020B0400000000000000" pitchFamily="50" charset="-128"/>
                <a:ea typeface="BIZ UDPゴシック" panose="020B0400000000000000" pitchFamily="50" charset="-128"/>
              </a:rPr>
              <a:t>15 kV </a:t>
            </a:r>
            <a:r>
              <a:rPr kumimoji="1" lang="ja-JP" altLang="en-US" dirty="0">
                <a:latin typeface="BIZ UDPゴシック" panose="020B0400000000000000" pitchFamily="50" charset="-128"/>
                <a:ea typeface="BIZ UDPゴシック" panose="020B0400000000000000" pitchFamily="50" charset="-128"/>
              </a:rPr>
              <a:t>程度</a:t>
            </a: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低真空モードを使用する場合は、加速電圧を下げる等の対応を行うこと。</a:t>
            </a:r>
          </a:p>
          <a:p>
            <a:pPr>
              <a:lnSpc>
                <a:spcPct val="150000"/>
              </a:lnSpc>
            </a:pPr>
            <a:r>
              <a:rPr kumimoji="1" lang="ja-JP" altLang="en-US" dirty="0">
                <a:latin typeface="BIZ UDPゴシック" panose="020B0400000000000000" pitchFamily="50" charset="-128"/>
                <a:ea typeface="BIZ UDPゴシック" panose="020B0400000000000000" pitchFamily="50" charset="-128"/>
              </a:rPr>
              <a:t>・倍率 ： 幅</a:t>
            </a:r>
            <a:r>
              <a:rPr kumimoji="1" lang="en-US" altLang="ja-JP" dirty="0">
                <a:latin typeface="BIZ UDPゴシック" panose="020B0400000000000000" pitchFamily="50" charset="-128"/>
                <a:ea typeface="BIZ UDPゴシック" panose="020B0400000000000000" pitchFamily="50" charset="-128"/>
              </a:rPr>
              <a:t>0.2 </a:t>
            </a:r>
            <a:r>
              <a:rPr kumimoji="1" lang="en-US" altLang="ja-JP" dirty="0" err="1">
                <a:latin typeface="BIZ UDPゴシック" panose="020B0400000000000000" pitchFamily="50" charset="-128"/>
                <a:ea typeface="BIZ UDPゴシック" panose="020B0400000000000000" pitchFamily="50" charset="-128"/>
              </a:rPr>
              <a:t>μm</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の繊維が確実に計数できること。</a:t>
            </a: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ＥＤＸ分析時などは、必要に応じて倍率を</a:t>
            </a:r>
            <a:r>
              <a:rPr kumimoji="1" lang="en-US" altLang="ja-JP" sz="1400" dirty="0">
                <a:latin typeface="BIZ UDPゴシック" panose="020B0400000000000000" pitchFamily="50" charset="-128"/>
                <a:ea typeface="BIZ UDPゴシック" panose="020B0400000000000000" pitchFamily="50" charset="-128"/>
              </a:rPr>
              <a:t>10000</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50000 </a:t>
            </a:r>
            <a:r>
              <a:rPr kumimoji="1" lang="ja-JP" altLang="en-US" sz="1400" dirty="0">
                <a:latin typeface="BIZ UDPゴシック" panose="020B0400000000000000" pitchFamily="50" charset="-128"/>
                <a:ea typeface="BIZ UDPゴシック" panose="020B0400000000000000" pitchFamily="50" charset="-128"/>
              </a:rPr>
              <a:t>倍に適宜上げて観察を行う。</a:t>
            </a:r>
          </a:p>
          <a:p>
            <a:pPr>
              <a:lnSpc>
                <a:spcPct val="150000"/>
              </a:lnSpc>
            </a:pPr>
            <a:r>
              <a:rPr kumimoji="1" lang="ja-JP" altLang="en-US" dirty="0">
                <a:latin typeface="BIZ UDPゴシック" panose="020B0400000000000000" pitchFamily="50" charset="-128"/>
                <a:ea typeface="BIZ UDPゴシック" panose="020B0400000000000000" pitchFamily="50" charset="-128"/>
              </a:rPr>
              <a:t>・計数範囲 ：１視野あたりの計数範囲を、①基準格子等の標準試料を用いた方形枠または②モニター画面を利用して設定する。</a:t>
            </a:r>
          </a:p>
          <a:p>
            <a:pPr marL="452438" indent="-452438"/>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モニター画面を利用する場合は、機器の倍率と画面上の見かけの倍率が異なる可能性があるため、標準マイクロスケール等を用いて視野範囲を正確に計測する必要がある。また、計数時の倍率は固定する必要がある。</a:t>
            </a:r>
          </a:p>
          <a:p>
            <a:pPr>
              <a:lnSpc>
                <a:spcPct val="150000"/>
              </a:lnSpc>
            </a:pPr>
            <a:r>
              <a:rPr kumimoji="1" lang="ja-JP" altLang="en-US" dirty="0">
                <a:latin typeface="BIZ UDPゴシック" panose="020B0400000000000000" pitchFamily="50" charset="-128"/>
                <a:ea typeface="BIZ UDPゴシック" panose="020B0400000000000000" pitchFamily="50" charset="-128"/>
              </a:rPr>
              <a:t>・計数視野の移動：計数視野の移動は右図の</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ように行う。なお、切断ラインから２</a:t>
            </a:r>
            <a:r>
              <a:rPr kumimoji="1" lang="en-US" altLang="ja-JP" dirty="0">
                <a:latin typeface="BIZ UDPゴシック" panose="020B0400000000000000" pitchFamily="50" charset="-128"/>
                <a:ea typeface="BIZ UDPゴシック" panose="020B0400000000000000" pitchFamily="50" charset="-128"/>
              </a:rPr>
              <a:t>mm</a:t>
            </a:r>
            <a:r>
              <a:rPr kumimoji="1" lang="ja-JP" altLang="en-US" dirty="0">
                <a:latin typeface="BIZ UDPゴシック" panose="020B0400000000000000" pitchFamily="50" charset="-128"/>
                <a:ea typeface="BIZ UDPゴシック" panose="020B0400000000000000" pitchFamily="50" charset="-128"/>
              </a:rPr>
              <a:t>程度</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までは、試料の汚染又は損失をしている可能</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性があるので、計数を行わないこと。</a:t>
            </a:r>
            <a:endParaRPr kumimoji="1" lang="en-US" altLang="ja-JP"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616C1B95-5FC6-4EB2-8E95-2B7E3E56E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690" y="4948697"/>
            <a:ext cx="3054507" cy="1378021"/>
          </a:xfrm>
          <a:prstGeom prst="rect">
            <a:avLst/>
          </a:prstGeom>
        </p:spPr>
      </p:pic>
      <p:sp>
        <p:nvSpPr>
          <p:cNvPr id="9" name="テキスト ボックス 8">
            <a:extLst>
              <a:ext uri="{FF2B5EF4-FFF2-40B4-BE49-F238E27FC236}">
                <a16:creationId xmlns:a16="http://schemas.microsoft.com/office/drawing/2014/main" id="{87613B7E-7150-4398-8344-A976FAAC3A0F}"/>
              </a:ext>
            </a:extLst>
          </p:cNvPr>
          <p:cNvSpPr txBox="1"/>
          <p:nvPr/>
        </p:nvSpPr>
        <p:spPr>
          <a:xfrm>
            <a:off x="5030287" y="6316664"/>
            <a:ext cx="3239990"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出典：環境省アスベストモニタリングマニュアル（</a:t>
            </a:r>
            <a:r>
              <a:rPr kumimoji="1" lang="en-US" altLang="ja-JP" sz="1000" dirty="0">
                <a:latin typeface="BIZ UDPゴシック" panose="020B0400000000000000" pitchFamily="50" charset="-128"/>
                <a:ea typeface="BIZ UDPゴシック" panose="020B0400000000000000" pitchFamily="50" charset="-128"/>
              </a:rPr>
              <a:t>4.2</a:t>
            </a:r>
            <a:r>
              <a:rPr kumimoji="1" lang="ja-JP" altLang="en-US" sz="1000" dirty="0">
                <a:latin typeface="BIZ UDPゴシック" panose="020B0400000000000000" pitchFamily="50" charset="-128"/>
                <a:ea typeface="BIZ UDPゴシック" panose="020B0400000000000000" pitchFamily="50" charset="-128"/>
              </a:rPr>
              <a:t>版）</a:t>
            </a:r>
            <a:endParaRPr kumimoji="1" lang="en-US" alt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082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11</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241152" y="999639"/>
            <a:ext cx="2265364"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a:t>
            </a:r>
            <a:r>
              <a:rPr kumimoji="1" lang="ja-JP" altLang="en-US" sz="2400" dirty="0">
                <a:latin typeface="BIZ UDPゴシック" panose="020B0400000000000000" pitchFamily="50" charset="-128"/>
                <a:ea typeface="BIZ UDPゴシック" panose="020B0400000000000000" pitchFamily="50" charset="-128"/>
              </a:rPr>
              <a:t>）繊維の計数</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46809" y="1461304"/>
            <a:ext cx="7928264" cy="5260172"/>
          </a:xfrm>
          <a:prstGeom prst="roundRect">
            <a:avLst>
              <a:gd name="adj" fmla="val 10955"/>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○計数視野数及び計数繊維数</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設定した計数範囲の領域を１視野として、計数が必要な視野数を、視野範囲の面積及び要求される検出下限値から、以下の式によって計算する。なお、検出下限は、位相差顕微鏡法と同等程度であることが望ましいが、測定の目的に応じて要求される検出下限値を適宜設定してよい。</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なお、上の式を用いて決定した計数視野数によらず、計数した視野でのアスベスト繊維数の合計が</a:t>
            </a:r>
            <a:r>
              <a:rPr kumimoji="1" lang="en-US" altLang="ja-JP" dirty="0">
                <a:latin typeface="BIZ UDPゴシック" panose="020B0400000000000000" pitchFamily="50" charset="-128"/>
                <a:ea typeface="BIZ UDPゴシック" panose="020B0400000000000000" pitchFamily="50" charset="-128"/>
              </a:rPr>
              <a:t>200 </a:t>
            </a:r>
            <a:r>
              <a:rPr kumimoji="1" lang="ja-JP" altLang="en-US" dirty="0">
                <a:latin typeface="BIZ UDPゴシック" panose="020B0400000000000000" pitchFamily="50" charset="-128"/>
                <a:ea typeface="BIZ UDPゴシック" panose="020B0400000000000000" pitchFamily="50" charset="-128"/>
              </a:rPr>
              <a:t>本以上になった場合は、標準誤差の観点から十分に精度が確保されると考えられるため、計数を終了してもよい。（アスベスト繊維が</a:t>
            </a:r>
            <a:r>
              <a:rPr kumimoji="1" lang="en-US" altLang="ja-JP" dirty="0">
                <a:latin typeface="BIZ UDPゴシック" panose="020B0400000000000000" pitchFamily="50" charset="-128"/>
                <a:ea typeface="BIZ UDPゴシック" panose="020B0400000000000000" pitchFamily="50" charset="-128"/>
              </a:rPr>
              <a:t>200 </a:t>
            </a:r>
            <a:r>
              <a:rPr kumimoji="1" lang="ja-JP" altLang="en-US" dirty="0">
                <a:latin typeface="BIZ UDPゴシック" panose="020B0400000000000000" pitchFamily="50" charset="-128"/>
                <a:ea typeface="BIZ UDPゴシック" panose="020B0400000000000000" pitchFamily="50" charset="-128"/>
              </a:rPr>
              <a:t>本に達した場合、その視野は最後まで計数すること。）。</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A2897861-4356-4620-BA29-95040DEB1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88" y="3094892"/>
            <a:ext cx="6262581" cy="2197619"/>
          </a:xfrm>
          <a:prstGeom prst="rect">
            <a:avLst/>
          </a:prstGeom>
        </p:spPr>
      </p:pic>
    </p:spTree>
    <p:extLst>
      <p:ext uri="{BB962C8B-B14F-4D97-AF65-F5344CB8AC3E}">
        <p14:creationId xmlns:p14="http://schemas.microsoft.com/office/powerpoint/2010/main" val="216746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12</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241152" y="999639"/>
            <a:ext cx="2265364"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a:t>
            </a:r>
            <a:r>
              <a:rPr kumimoji="1" lang="ja-JP" altLang="en-US" sz="2400" dirty="0">
                <a:latin typeface="BIZ UDPゴシック" panose="020B0400000000000000" pitchFamily="50" charset="-128"/>
                <a:ea typeface="BIZ UDPゴシック" panose="020B0400000000000000" pitchFamily="50" charset="-128"/>
              </a:rPr>
              <a:t>）繊維の計数</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798C056-3103-4C56-9792-6B30ED51CC18}"/>
              </a:ext>
            </a:extLst>
          </p:cNvPr>
          <p:cNvSpPr txBox="1"/>
          <p:nvPr/>
        </p:nvSpPr>
        <p:spPr>
          <a:xfrm>
            <a:off x="585085" y="1543507"/>
            <a:ext cx="8217392" cy="5150128"/>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○繊維数の判定</a:t>
            </a:r>
            <a:endParaRPr kumimoji="1" lang="en-US" altLang="ja-JP" dirty="0">
              <a:latin typeface="BIZ UDPゴシック" panose="020B0400000000000000" pitchFamily="50" charset="-128"/>
              <a:ea typeface="BIZ UDPゴシック" panose="020B0400000000000000" pitchFamily="50" charset="-128"/>
            </a:endParaRPr>
          </a:p>
          <a:p>
            <a:pPr>
              <a:lnSpc>
                <a:spcPts val="1000"/>
              </a:lnSpc>
            </a:pPr>
            <a:endParaRPr kumimoji="1" lang="en-US" altLang="ja-JP" sz="1400" dirty="0">
              <a:latin typeface="BIZ UDPゴシック" panose="020B0400000000000000" pitchFamily="50" charset="-128"/>
              <a:ea typeface="BIZ UDPゴシック" panose="020B0400000000000000" pitchFamily="50" charset="-128"/>
            </a:endParaRP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① 単繊維の場合：</a:t>
            </a:r>
            <a:r>
              <a:rPr kumimoji="1" lang="en-US" altLang="ja-JP" sz="1400" dirty="0">
                <a:latin typeface="BIZ UDPゴシック" panose="020B0400000000000000" pitchFamily="50" charset="-128"/>
                <a:ea typeface="BIZ UDPゴシック" panose="020B0400000000000000" pitchFamily="50" charset="-128"/>
              </a:rPr>
              <a:t>p</a:t>
            </a:r>
            <a:r>
              <a:rPr kumimoji="1" lang="ja-JP" altLang="en-US" sz="1400" dirty="0">
                <a:latin typeface="BIZ UDPゴシック" panose="020B0400000000000000" pitchFamily="50" charset="-128"/>
                <a:ea typeface="BIZ UDPゴシック" panose="020B0400000000000000" pitchFamily="50" charset="-128"/>
              </a:rPr>
              <a:t>９で定義した繊維を１本と数える。</a:t>
            </a: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② 単繊維でカールしている場合：繊維の直線部分を目安</a:t>
            </a:r>
            <a:endParaRPr kumimoji="1" lang="en-US" altLang="ja-JP" sz="1400" dirty="0">
              <a:latin typeface="BIZ UDPゴシック" panose="020B0400000000000000" pitchFamily="50" charset="-128"/>
              <a:ea typeface="BIZ UDPゴシック" panose="020B0400000000000000" pitchFamily="50" charset="-128"/>
            </a:endParaRP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　にしてカールに沿って真の長さをはかって判定する。</a:t>
            </a: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③ 枝分かれした繊維の場合：１本の繊維から枝分かれし</a:t>
            </a:r>
            <a:endParaRPr kumimoji="1" lang="en-US" altLang="ja-JP" sz="1400" dirty="0">
              <a:latin typeface="BIZ UDPゴシック" panose="020B0400000000000000" pitchFamily="50" charset="-128"/>
              <a:ea typeface="BIZ UDPゴシック" panose="020B0400000000000000" pitchFamily="50" charset="-128"/>
            </a:endParaRP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　ている繊維は全体で１本と数える。</a:t>
            </a: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④ からまっている場合：</a:t>
            </a:r>
          </a:p>
          <a:p>
            <a:pPr marL="342900" indent="-342900" defTabSz="269875">
              <a:buAutoNum type="alphaLcParenBoth"/>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数本の繊維が交差している場合は、交差している</a:t>
            </a:r>
            <a:endParaRPr kumimoji="1" lang="en-US" altLang="ja-JP" sz="1400" dirty="0">
              <a:latin typeface="BIZ UDPゴシック" panose="020B0400000000000000" pitchFamily="50" charset="-128"/>
              <a:ea typeface="BIZ UDPゴシック" panose="020B0400000000000000" pitchFamily="50" charset="-128"/>
            </a:endParaRP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　　それぞれの繊維を１本と数える。</a:t>
            </a:r>
          </a:p>
          <a:p>
            <a:pPr defTabSz="269875">
              <a:tabLst>
                <a:tab pos="3859213" algn="l"/>
                <a:tab pos="6902450" algn="l"/>
              </a:tabLst>
            </a:pPr>
            <a:r>
              <a:rPr kumimoji="1" lang="en-US" altLang="ja-JP" sz="1400" dirty="0">
                <a:latin typeface="BIZ UDPゴシック" panose="020B0400000000000000" pitchFamily="50" charset="-128"/>
                <a:ea typeface="BIZ UDPゴシック" panose="020B0400000000000000" pitchFamily="50" charset="-128"/>
              </a:rPr>
              <a:t>(b) </a:t>
            </a:r>
            <a:r>
              <a:rPr kumimoji="1" lang="ja-JP" altLang="en-US" sz="1400" dirty="0">
                <a:latin typeface="BIZ UDPゴシック" panose="020B0400000000000000" pitchFamily="50" charset="-128"/>
                <a:ea typeface="BIZ UDPゴシック" panose="020B0400000000000000" pitchFamily="50" charset="-128"/>
              </a:rPr>
              <a:t>繊維がからまって正確な数を読みとることができ</a:t>
            </a:r>
            <a:endParaRPr kumimoji="1" lang="en-US" altLang="ja-JP" sz="1400" dirty="0">
              <a:latin typeface="BIZ UDPゴシック" panose="020B0400000000000000" pitchFamily="50" charset="-128"/>
              <a:ea typeface="BIZ UDPゴシック" panose="020B0400000000000000" pitchFamily="50" charset="-128"/>
            </a:endParaRP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　　ない場合はその繊維は数えない。</a:t>
            </a:r>
          </a:p>
          <a:p>
            <a:pPr defTabSz="269875">
              <a:tabLst>
                <a:tab pos="3859213" algn="l"/>
                <a:tab pos="6902450" algn="l"/>
              </a:tabLst>
            </a:pPr>
            <a:r>
              <a:rPr kumimoji="1" lang="en-US" altLang="ja-JP" sz="1400" dirty="0">
                <a:latin typeface="BIZ UDPゴシック" panose="020B0400000000000000" pitchFamily="50" charset="-128"/>
                <a:ea typeface="BIZ UDPゴシック" panose="020B0400000000000000" pitchFamily="50" charset="-128"/>
              </a:rPr>
              <a:t>(c) </a:t>
            </a:r>
            <a:r>
              <a:rPr kumimoji="1" lang="ja-JP" altLang="en-US" sz="1400" dirty="0">
                <a:latin typeface="BIZ UDPゴシック" panose="020B0400000000000000" pitchFamily="50" charset="-128"/>
                <a:ea typeface="BIZ UDPゴシック" panose="020B0400000000000000" pitchFamily="50" charset="-128"/>
              </a:rPr>
              <a:t>からまっている各繊維が、１本の繊維と見なせるくらい寄り集まっている場合は１本として計数する。</a:t>
            </a: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⑤ 粒子が付着している繊維の場合：粒子を無視して計数する。繊維の長さについては繊維が見える部分の長さを求め、粒子に隠れて見えない部分の長さは求めない。ただし、繊維の両端が粒子に隠れず、１本につながって見える場合は、粒子に隠れている部分も含めて長さを求める。</a:t>
            </a: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⑥ 一本の繊維の幅が一定で無い場合：幅の平均が３ </a:t>
            </a:r>
            <a:r>
              <a:rPr kumimoji="1" lang="en-US" altLang="ja-JP" sz="1400" dirty="0" err="1">
                <a:latin typeface="BIZ UDPゴシック" panose="020B0400000000000000" pitchFamily="50" charset="-128"/>
                <a:ea typeface="BIZ UDPゴシック" panose="020B0400000000000000" pitchFamily="50" charset="-128"/>
              </a:rPr>
              <a:t>μm</a:t>
            </a: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未満ならば計数する。この場合、付着物の膨らみは無視し、平均的な幅を以て繊維の幅とする。なお、疑わしい場合は、幅は３</a:t>
            </a:r>
            <a:r>
              <a:rPr kumimoji="1" lang="en-US" altLang="ja-JP" sz="1400" dirty="0" err="1">
                <a:latin typeface="BIZ UDPゴシック" panose="020B0400000000000000" pitchFamily="50" charset="-128"/>
                <a:ea typeface="BIZ UDPゴシック" panose="020B0400000000000000" pitchFamily="50" charset="-128"/>
              </a:rPr>
              <a:t>μm</a:t>
            </a: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未満とみなす。</a:t>
            </a:r>
          </a:p>
          <a:p>
            <a:pPr defTabSz="269875">
              <a:tabLst>
                <a:tab pos="3859213" algn="l"/>
                <a:tab pos="6902450" algn="l"/>
              </a:tabLst>
            </a:pPr>
            <a:r>
              <a:rPr kumimoji="1" lang="ja-JP" altLang="en-US" sz="1400" dirty="0">
                <a:latin typeface="BIZ UDPゴシック" panose="020B0400000000000000" pitchFamily="50" charset="-128"/>
                <a:ea typeface="BIZ UDPゴシック" panose="020B0400000000000000" pitchFamily="50" charset="-128"/>
              </a:rPr>
              <a:t>⑦ 繊維状粒子の両端が計数視野範囲の境界外にある場合は、計数しない。</a:t>
            </a:r>
            <a:endParaRPr kumimoji="1" lang="en-US" altLang="ja-JP" sz="1400" dirty="0">
              <a:latin typeface="BIZ UDPゴシック" panose="020B0400000000000000" pitchFamily="50" charset="-128"/>
              <a:ea typeface="BIZ UDPゴシック" panose="020B0400000000000000" pitchFamily="50" charset="-128"/>
            </a:endParaRPr>
          </a:p>
          <a:p>
            <a:pPr defTabSz="269875">
              <a:lnSpc>
                <a:spcPts val="1000"/>
              </a:lnSpc>
              <a:tabLst>
                <a:tab pos="3859213" algn="l"/>
                <a:tab pos="6902450" algn="l"/>
              </a:tabLst>
            </a:pPr>
            <a:endParaRPr kumimoji="1" lang="en-US" altLang="ja-JP" sz="1400" dirty="0">
              <a:latin typeface="BIZ UDPゴシック" panose="020B0400000000000000" pitchFamily="50" charset="-128"/>
              <a:ea typeface="BIZ UDPゴシック" panose="020B0400000000000000" pitchFamily="50" charset="-128"/>
            </a:endParaRPr>
          </a:p>
          <a:p>
            <a:pPr defTabSz="269875">
              <a:tabLst>
                <a:tab pos="3859213" algn="l"/>
                <a:tab pos="6902450" algn="l"/>
              </a:tabLs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種々の形態及び集合状態で観察される繊維状粒子の数の判定は、基本的に位相差顕微鏡法と同様に行う。なお、個々の視野において、計数視野範囲からはみ出た繊維については、視野画面の右側及び底部からはみ出したもの以外の繊維は全て計数する。また、画面上で繊維の両端が確認できない繊維は計数しない。</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EE2EAC6-3E61-428D-A26F-A156F51DFD43}"/>
              </a:ext>
            </a:extLst>
          </p:cNvPr>
          <p:cNvSpPr txBox="1"/>
          <p:nvPr/>
        </p:nvSpPr>
        <p:spPr>
          <a:xfrm>
            <a:off x="5304916" y="3863529"/>
            <a:ext cx="3392275"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出典：環境省アスベストモニタリングマニュアル（</a:t>
            </a:r>
            <a:r>
              <a:rPr kumimoji="1" lang="en-US" altLang="ja-JP" sz="1050" dirty="0">
                <a:latin typeface="BIZ UDPゴシック" panose="020B0400000000000000" pitchFamily="50" charset="-128"/>
                <a:ea typeface="BIZ UDPゴシック" panose="020B0400000000000000" pitchFamily="50" charset="-128"/>
              </a:rPr>
              <a:t>4.2</a:t>
            </a:r>
            <a:r>
              <a:rPr kumimoji="1" lang="ja-JP" altLang="en-US" sz="1050" dirty="0">
                <a:latin typeface="BIZ UDPゴシック" panose="020B0400000000000000" pitchFamily="50" charset="-128"/>
                <a:ea typeface="BIZ UDPゴシック" panose="020B0400000000000000" pitchFamily="50" charset="-128"/>
              </a:rPr>
              <a:t>版）</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46809" y="1547446"/>
            <a:ext cx="8476854" cy="5174030"/>
          </a:xfrm>
          <a:prstGeom prst="roundRect">
            <a:avLst>
              <a:gd name="adj" fmla="val 8531"/>
            </a:avLst>
          </a:prstGeom>
          <a:noFill/>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400"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32407780-4371-409A-A493-844DA7649518}"/>
              </a:ext>
            </a:extLst>
          </p:cNvPr>
          <p:cNvGrpSpPr/>
          <p:nvPr/>
        </p:nvGrpSpPr>
        <p:grpSpPr>
          <a:xfrm>
            <a:off x="5556519" y="1609689"/>
            <a:ext cx="2889067" cy="2268775"/>
            <a:chOff x="5379034" y="900206"/>
            <a:chExt cx="3179881" cy="2499608"/>
          </a:xfrm>
        </p:grpSpPr>
        <p:pic>
          <p:nvPicPr>
            <p:cNvPr id="5" name="図 4">
              <a:extLst>
                <a:ext uri="{FF2B5EF4-FFF2-40B4-BE49-F238E27FC236}">
                  <a16:creationId xmlns:a16="http://schemas.microsoft.com/office/drawing/2014/main" id="{C99F1AF8-D94E-4DB5-88A0-A1534B5E9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034" y="900206"/>
              <a:ext cx="3179881" cy="2499608"/>
            </a:xfrm>
            <a:prstGeom prst="rect">
              <a:avLst/>
            </a:prstGeom>
          </p:spPr>
        </p:pic>
        <p:pic>
          <p:nvPicPr>
            <p:cNvPr id="14" name="図 13">
              <a:extLst>
                <a:ext uri="{FF2B5EF4-FFF2-40B4-BE49-F238E27FC236}">
                  <a16:creationId xmlns:a16="http://schemas.microsoft.com/office/drawing/2014/main" id="{F27D8674-026D-49D3-B533-968E0AB76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572" y="2696972"/>
              <a:ext cx="88905" cy="120656"/>
            </a:xfrm>
            <a:prstGeom prst="rect">
              <a:avLst/>
            </a:prstGeom>
          </p:spPr>
        </p:pic>
      </p:grpSp>
    </p:spTree>
    <p:extLst>
      <p:ext uri="{BB962C8B-B14F-4D97-AF65-F5344CB8AC3E}">
        <p14:creationId xmlns:p14="http://schemas.microsoft.com/office/powerpoint/2010/main" val="288501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13</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241152" y="999639"/>
            <a:ext cx="2265364"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a:t>
            </a:r>
            <a:r>
              <a:rPr kumimoji="1" lang="ja-JP" altLang="en-US" sz="2400" dirty="0">
                <a:latin typeface="BIZ UDPゴシック" panose="020B0400000000000000" pitchFamily="50" charset="-128"/>
                <a:ea typeface="BIZ UDPゴシック" panose="020B0400000000000000" pitchFamily="50" charset="-128"/>
              </a:rPr>
              <a:t>）繊維の計数</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46809" y="1547446"/>
            <a:ext cx="8068541" cy="4973934"/>
          </a:xfrm>
          <a:prstGeom prst="roundRect">
            <a:avLst>
              <a:gd name="adj" fmla="val 8531"/>
            </a:avLst>
          </a:prstGeom>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798C056-3103-4C56-9792-6B30ED51CC18}"/>
              </a:ext>
            </a:extLst>
          </p:cNvPr>
          <p:cNvSpPr txBox="1"/>
          <p:nvPr/>
        </p:nvSpPr>
        <p:spPr>
          <a:xfrm>
            <a:off x="585666" y="1744312"/>
            <a:ext cx="7791987" cy="4247317"/>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○繊維数濃度の算出</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・繊維数濃度</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次式によって繊維数濃度を算出する。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・測定値の有効数字等</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測定値の有効数字は原則として２桁とし、３桁目以下は切り捨てること。</a:t>
            </a:r>
          </a:p>
        </p:txBody>
      </p:sp>
      <p:pic>
        <p:nvPicPr>
          <p:cNvPr id="3" name="図 2">
            <a:extLst>
              <a:ext uri="{FF2B5EF4-FFF2-40B4-BE49-F238E27FC236}">
                <a16:creationId xmlns:a16="http://schemas.microsoft.com/office/drawing/2014/main" id="{087FCBB0-D1BE-4481-8AFF-DE05954D8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683" y="2977507"/>
            <a:ext cx="5662792" cy="2223849"/>
          </a:xfrm>
          <a:prstGeom prst="rect">
            <a:avLst/>
          </a:prstGeom>
        </p:spPr>
      </p:pic>
    </p:spTree>
    <p:extLst>
      <p:ext uri="{BB962C8B-B14F-4D97-AF65-F5344CB8AC3E}">
        <p14:creationId xmlns:p14="http://schemas.microsoft.com/office/powerpoint/2010/main" val="15549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14</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120290" y="759436"/>
            <a:ext cx="8581301" cy="690702"/>
          </a:xfrm>
          <a:prstGeom prst="rect">
            <a:avLst/>
          </a:prstGeom>
          <a:noFill/>
        </p:spPr>
        <p:txBody>
          <a:bodyPr wrap="square" rtlCol="0">
            <a:spAutoFit/>
          </a:bodyPr>
          <a:lstStyle/>
          <a:p>
            <a:pPr>
              <a:lnSpc>
                <a:spcPct val="200000"/>
              </a:lnSpc>
            </a:pP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参考</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府立環境農林水産総合研究所で実施した観察条件</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66906" y="2148725"/>
            <a:ext cx="7892003" cy="3393093"/>
          </a:xfrm>
          <a:prstGeom prst="roundRect">
            <a:avLst>
              <a:gd name="adj" fmla="val 10955"/>
            </a:avLst>
          </a:prstGeom>
        </p:spPr>
        <p:style>
          <a:lnRef idx="2">
            <a:schemeClr val="dk1"/>
          </a:lnRef>
          <a:fillRef idx="1">
            <a:schemeClr val="lt1"/>
          </a:fillRef>
          <a:effectRef idx="0">
            <a:schemeClr val="dk1"/>
          </a:effectRef>
          <a:fontRef idx="minor">
            <a:schemeClr val="dk1"/>
          </a:fontRef>
        </p:style>
        <p:txBody>
          <a:bodyPr rtlCol="0" anchor="ctr"/>
          <a:lstStyle/>
          <a:p>
            <a:pPr>
              <a:lnSpc>
                <a:spcPct val="200000"/>
              </a:lnSpc>
            </a:pPr>
            <a:r>
              <a:rPr kumimoji="1" lang="ja-JP" altLang="en-US" dirty="0">
                <a:latin typeface="BIZ UDPゴシック" panose="020B0400000000000000" pitchFamily="50" charset="-128"/>
                <a:ea typeface="BIZ UDPゴシック" panose="020B0400000000000000" pitchFamily="50" charset="-128"/>
              </a:rPr>
              <a:t>・加速電圧 ： </a:t>
            </a:r>
            <a:r>
              <a:rPr kumimoji="1" lang="en-US" altLang="ja-JP" dirty="0">
                <a:latin typeface="BIZ UDPゴシック" panose="020B0400000000000000" pitchFamily="50" charset="-128"/>
                <a:ea typeface="BIZ UDPゴシック" panose="020B0400000000000000" pitchFamily="50" charset="-128"/>
              </a:rPr>
              <a:t>15 kV</a:t>
            </a:r>
          </a:p>
          <a:p>
            <a:pPr>
              <a:lnSpc>
                <a:spcPct val="200000"/>
              </a:lnSpc>
            </a:pPr>
            <a:r>
              <a:rPr kumimoji="1" lang="ja-JP" altLang="en-US" dirty="0">
                <a:latin typeface="BIZ UDPゴシック" panose="020B0400000000000000" pitchFamily="50" charset="-128"/>
                <a:ea typeface="BIZ UDPゴシック" panose="020B0400000000000000" pitchFamily="50" charset="-128"/>
              </a:rPr>
              <a:t>・真空モード ： 高真空</a:t>
            </a:r>
            <a:endParaRPr kumimoji="1" lang="en-US" altLang="ja-JP" dirty="0">
              <a:latin typeface="BIZ UDPゴシック" panose="020B0400000000000000" pitchFamily="50" charset="-128"/>
              <a:ea typeface="BIZ UDPゴシック" panose="020B0400000000000000" pitchFamily="50" charset="-128"/>
            </a:endParaRPr>
          </a:p>
          <a:p>
            <a:pPr>
              <a:lnSpc>
                <a:spcPct val="200000"/>
              </a:lnSpc>
            </a:pPr>
            <a:r>
              <a:rPr kumimoji="1" lang="ja-JP" altLang="en-US" dirty="0">
                <a:latin typeface="BIZ UDPゴシック" panose="020B0400000000000000" pitchFamily="50" charset="-128"/>
                <a:ea typeface="BIZ UDPゴシック" panose="020B0400000000000000" pitchFamily="50" charset="-128"/>
              </a:rPr>
              <a:t>・倍率 ： </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solidFill>
                  <a:srgbClr val="000000"/>
                </a:solidFill>
                <a:latin typeface="BIZ UDPゴシック" panose="020B0400000000000000" pitchFamily="50" charset="-128"/>
                <a:ea typeface="BIZ UDPゴシック" panose="020B0400000000000000" pitchFamily="50" charset="-128"/>
              </a:rPr>
              <a:t>倍</a:t>
            </a:r>
            <a:r>
              <a:rPr kumimoji="1" lang="en-US" altLang="ja-JP" baseline="30000" dirty="0">
                <a:solidFill>
                  <a:srgbClr val="000000"/>
                </a:solidFill>
                <a:latin typeface="BIZ UDPゴシック" panose="020B0400000000000000" pitchFamily="50" charset="-128"/>
                <a:ea typeface="BIZ UDPゴシック" panose="020B0400000000000000" pitchFamily="50" charset="-128"/>
              </a:rPr>
              <a:t>※1</a:t>
            </a:r>
            <a:r>
              <a:rPr kumimoji="1" lang="ja-JP" altLang="en-US" dirty="0">
                <a:solidFill>
                  <a:srgbClr val="000000"/>
                </a:solidFill>
                <a:latin typeface="BIZ UDPゴシック" panose="020B0400000000000000" pitchFamily="50" charset="-128"/>
                <a:ea typeface="BIZ UDPゴシック" panose="020B0400000000000000" pitchFamily="50" charset="-128"/>
              </a:rPr>
              <a:t>（繊維数の計数時）</a:t>
            </a:r>
            <a:endParaRPr kumimoji="1" lang="en-US" altLang="ja-JP" dirty="0">
              <a:solidFill>
                <a:srgbClr val="000000"/>
              </a:solidFill>
              <a:latin typeface="BIZ UDPゴシック" panose="020B0400000000000000" pitchFamily="50" charset="-128"/>
              <a:ea typeface="BIZ UDPゴシック" panose="020B0400000000000000" pitchFamily="50" charset="-128"/>
            </a:endParaRPr>
          </a:p>
          <a:p>
            <a:pPr>
              <a:lnSpc>
                <a:spcPct val="200000"/>
              </a:lnSpc>
            </a:pPr>
            <a:r>
              <a:rPr kumimoji="1" lang="ja-JP" altLang="en-US" dirty="0">
                <a:solidFill>
                  <a:srgbClr val="000000"/>
                </a:solidFill>
                <a:latin typeface="BIZ UDPゴシック" panose="020B0400000000000000" pitchFamily="50" charset="-128"/>
                <a:ea typeface="BIZ UDPゴシック" panose="020B0400000000000000" pitchFamily="50" charset="-128"/>
              </a:rPr>
              <a:t>・１視野の面積 ： </a:t>
            </a:r>
            <a:r>
              <a:rPr kumimoji="1" lang="en-US" altLang="ja-JP" dirty="0">
                <a:solidFill>
                  <a:srgbClr val="000000"/>
                </a:solidFill>
                <a:latin typeface="BIZ UDPゴシック" panose="020B0400000000000000" pitchFamily="50" charset="-128"/>
                <a:ea typeface="BIZ UDPゴシック" panose="020B0400000000000000" pitchFamily="50" charset="-128"/>
              </a:rPr>
              <a:t>0.012 mm</a:t>
            </a:r>
            <a:r>
              <a:rPr kumimoji="1" lang="en-US" altLang="ja-JP" baseline="30000" dirty="0">
                <a:solidFill>
                  <a:srgbClr val="000000"/>
                </a:solidFill>
                <a:latin typeface="BIZ UDPゴシック" panose="020B0400000000000000" pitchFamily="50" charset="-128"/>
                <a:ea typeface="BIZ UDPゴシック" panose="020B0400000000000000" pitchFamily="50" charset="-128"/>
              </a:rPr>
              <a:t>2</a:t>
            </a:r>
          </a:p>
          <a:p>
            <a:pPr>
              <a:lnSpc>
                <a:spcPct val="200000"/>
              </a:lnSpc>
            </a:pPr>
            <a:r>
              <a:rPr kumimoji="1" lang="ja-JP" altLang="en-US" dirty="0">
                <a:solidFill>
                  <a:srgbClr val="000000"/>
                </a:solidFill>
                <a:latin typeface="BIZ UDPゴシック" panose="020B0400000000000000" pitchFamily="50" charset="-128"/>
                <a:ea typeface="BIZ UDPゴシック" panose="020B0400000000000000" pitchFamily="50" charset="-128"/>
              </a:rPr>
              <a:t>・計数視野 ： </a:t>
            </a:r>
            <a:r>
              <a:rPr kumimoji="1" lang="en-US" altLang="ja-JP" dirty="0">
                <a:solidFill>
                  <a:srgbClr val="000000"/>
                </a:solidFill>
                <a:latin typeface="BIZ UDPゴシック" panose="020B0400000000000000" pitchFamily="50" charset="-128"/>
                <a:ea typeface="BIZ UDPゴシック" panose="020B0400000000000000" pitchFamily="50" charset="-128"/>
              </a:rPr>
              <a:t>280</a:t>
            </a:r>
            <a:r>
              <a:rPr kumimoji="1" lang="ja-JP" altLang="en-US" dirty="0">
                <a:solidFill>
                  <a:srgbClr val="000000"/>
                </a:solidFill>
                <a:latin typeface="BIZ UDPゴシック" panose="020B0400000000000000" pitchFamily="50" charset="-128"/>
                <a:ea typeface="BIZ UDPゴシック" panose="020B0400000000000000" pitchFamily="50" charset="-128"/>
              </a:rPr>
              <a:t>視野</a:t>
            </a:r>
            <a:r>
              <a:rPr kumimoji="1" lang="en-US" altLang="ja-JP" baseline="30000" dirty="0">
                <a:solidFill>
                  <a:srgbClr val="000000"/>
                </a:solidFill>
                <a:latin typeface="BIZ UDPゴシック" panose="020B0400000000000000" pitchFamily="50" charset="-128"/>
                <a:ea typeface="BIZ UDPゴシック" panose="020B0400000000000000" pitchFamily="50" charset="-128"/>
              </a:rPr>
              <a:t>※</a:t>
            </a:r>
            <a:r>
              <a:rPr kumimoji="1" lang="ja-JP" altLang="en-US" baseline="30000" dirty="0">
                <a:solidFill>
                  <a:srgbClr val="000000"/>
                </a:solidFill>
                <a:latin typeface="BIZ UDPゴシック" panose="020B0400000000000000" pitchFamily="50" charset="-128"/>
                <a:ea typeface="BIZ UDPゴシック" panose="020B0400000000000000" pitchFamily="50" charset="-128"/>
              </a:rPr>
              <a:t>２</a:t>
            </a:r>
            <a:endParaRPr kumimoji="1" lang="ja-JP" altLang="en-US" dirty="0">
              <a:solidFill>
                <a:srgbClr val="000000"/>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7C6EE25B-9A98-CC73-6E41-F2F94EA230BD}"/>
              </a:ext>
            </a:extLst>
          </p:cNvPr>
          <p:cNvPicPr>
            <a:picLocks noChangeAspect="1"/>
          </p:cNvPicPr>
          <p:nvPr/>
        </p:nvPicPr>
        <p:blipFill>
          <a:blip r:embed="rId2"/>
          <a:srcRect l="1" t="20352" r="78" b="6497"/>
          <a:stretch>
            <a:fillRect/>
          </a:stretch>
        </p:blipFill>
        <p:spPr>
          <a:xfrm>
            <a:off x="5761829" y="2923011"/>
            <a:ext cx="2126027" cy="2078182"/>
          </a:xfrm>
          <a:prstGeom prst="rect">
            <a:avLst/>
          </a:prstGeom>
        </p:spPr>
      </p:pic>
      <p:sp>
        <p:nvSpPr>
          <p:cNvPr id="7" name="テキスト ボックス 6">
            <a:extLst>
              <a:ext uri="{FF2B5EF4-FFF2-40B4-BE49-F238E27FC236}">
                <a16:creationId xmlns:a16="http://schemas.microsoft.com/office/drawing/2014/main" id="{92022DFA-E8DD-BC52-739A-4B5C6E4B3887}"/>
              </a:ext>
            </a:extLst>
          </p:cNvPr>
          <p:cNvSpPr txBox="1"/>
          <p:nvPr/>
        </p:nvSpPr>
        <p:spPr>
          <a:xfrm>
            <a:off x="5761829" y="4921365"/>
            <a:ext cx="2335864" cy="441339"/>
          </a:xfrm>
          <a:prstGeom prst="rect">
            <a:avLst/>
          </a:prstGeom>
          <a:noFill/>
        </p:spPr>
        <p:txBody>
          <a:bodyPr wrap="square" rtlCol="0">
            <a:spAutoFit/>
          </a:bodyPr>
          <a:lstStyle/>
          <a:p>
            <a:pPr>
              <a:lnSpc>
                <a:spcPct val="200000"/>
              </a:lnSpc>
            </a:pPr>
            <a:r>
              <a:rPr kumimoji="1" lang="ja-JP" altLang="en-US" sz="1400" dirty="0">
                <a:solidFill>
                  <a:srgbClr val="000000"/>
                </a:solidFill>
                <a:latin typeface="BIZ UDPゴシック" panose="020B0400000000000000" pitchFamily="50" charset="-128"/>
                <a:ea typeface="BIZ UDPゴシック" panose="020B0400000000000000" pitchFamily="50" charset="-128"/>
              </a:rPr>
              <a:t>日本電子製</a:t>
            </a:r>
            <a:r>
              <a:rPr kumimoji="1" lang="en-US" altLang="ja-JP" sz="1400" dirty="0">
                <a:solidFill>
                  <a:srgbClr val="000000"/>
                </a:solidFill>
                <a:latin typeface="BIZ UDPゴシック" panose="020B0400000000000000" pitchFamily="50" charset="-128"/>
                <a:ea typeface="BIZ UDPゴシック" panose="020B0400000000000000" pitchFamily="50" charset="-128"/>
              </a:rPr>
              <a:t>JSM-IT200A</a:t>
            </a:r>
          </a:p>
        </p:txBody>
      </p:sp>
      <p:sp>
        <p:nvSpPr>
          <p:cNvPr id="8" name="テキスト ボックス 7">
            <a:extLst>
              <a:ext uri="{FF2B5EF4-FFF2-40B4-BE49-F238E27FC236}">
                <a16:creationId xmlns:a16="http://schemas.microsoft.com/office/drawing/2014/main" id="{C8EC0ADD-1A96-8F35-2ABF-9A77AB31D06D}"/>
              </a:ext>
            </a:extLst>
          </p:cNvPr>
          <p:cNvSpPr txBox="1"/>
          <p:nvPr/>
        </p:nvSpPr>
        <p:spPr>
          <a:xfrm>
            <a:off x="466906" y="5575344"/>
            <a:ext cx="8159858" cy="461665"/>
          </a:xfrm>
          <a:prstGeom prst="rect">
            <a:avLst/>
          </a:prstGeom>
          <a:noFill/>
        </p:spPr>
        <p:txBody>
          <a:bodyPr wrap="square" rtlCol="0">
            <a:spAutoFit/>
          </a:bodyPr>
          <a:lstStyle/>
          <a:p>
            <a:r>
              <a:rPr kumimoji="1" lang="en-US" altLang="ja-JP" sz="1200" dirty="0">
                <a:solidFill>
                  <a:srgbClr val="000000"/>
                </a:solidFill>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latin typeface="BIZ UDPゴシック" panose="020B0400000000000000" pitchFamily="50" charset="-128"/>
                <a:ea typeface="BIZ UDPゴシック" panose="020B0400000000000000" pitchFamily="50" charset="-128"/>
              </a:rPr>
              <a:t>１　幅</a:t>
            </a:r>
            <a:r>
              <a:rPr kumimoji="1" lang="en-US" altLang="ja-JP" sz="1200" dirty="0">
                <a:solidFill>
                  <a:srgbClr val="000000"/>
                </a:solidFill>
                <a:latin typeface="BIZ UDPゴシック" panose="020B0400000000000000" pitchFamily="50" charset="-128"/>
                <a:ea typeface="BIZ UDPゴシック" panose="020B0400000000000000" pitchFamily="50" charset="-128"/>
              </a:rPr>
              <a:t>0.2 </a:t>
            </a:r>
            <a:r>
              <a:rPr kumimoji="1" lang="en-US" altLang="ja-JP" sz="1200" dirty="0" err="1">
                <a:solidFill>
                  <a:srgbClr val="000000"/>
                </a:solidFill>
                <a:latin typeface="BIZ UDPゴシック" panose="020B0400000000000000" pitchFamily="50" charset="-128"/>
                <a:ea typeface="BIZ UDPゴシック" panose="020B0400000000000000" pitchFamily="50" charset="-128"/>
              </a:rPr>
              <a:t>μm</a:t>
            </a:r>
            <a:r>
              <a:rPr kumimoji="1" lang="en-US" altLang="ja-JP" sz="1200" dirty="0">
                <a:solidFill>
                  <a:srgbClr val="000000"/>
                </a:solidFill>
                <a:latin typeface="BIZ UDPゴシック" panose="020B0400000000000000" pitchFamily="50" charset="-128"/>
                <a:ea typeface="BIZ UDPゴシック" panose="020B0400000000000000" pitchFamily="50" charset="-128"/>
              </a:rPr>
              <a:t> </a:t>
            </a:r>
            <a:r>
              <a:rPr kumimoji="1" lang="ja-JP" altLang="en-US" sz="1200" dirty="0">
                <a:solidFill>
                  <a:srgbClr val="000000"/>
                </a:solidFill>
                <a:latin typeface="BIZ UDPゴシック" panose="020B0400000000000000" pitchFamily="50" charset="-128"/>
                <a:ea typeface="BIZ UDPゴシック" panose="020B0400000000000000" pitchFamily="50" charset="-128"/>
              </a:rPr>
              <a:t>の繊維が確実に計数できる倍率</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a:p>
            <a:r>
              <a:rPr kumimoji="1" lang="en-US" altLang="ja-JP" sz="1200" dirty="0">
                <a:solidFill>
                  <a:srgbClr val="000000"/>
                </a:solidFill>
                <a:latin typeface="BIZ UDPゴシック" panose="020B0400000000000000" pitchFamily="50" charset="-128"/>
                <a:ea typeface="BIZ UDPゴシック" panose="020B0400000000000000" pitchFamily="50" charset="-128"/>
              </a:rPr>
              <a:t>※</a:t>
            </a:r>
            <a:r>
              <a:rPr kumimoji="1" lang="ja-JP" altLang="en-US" sz="1200" dirty="0">
                <a:solidFill>
                  <a:srgbClr val="000000"/>
                </a:solidFill>
                <a:latin typeface="BIZ UDPゴシック" panose="020B0400000000000000" pitchFamily="50" charset="-128"/>
                <a:ea typeface="BIZ UDPゴシック" panose="020B0400000000000000" pitchFamily="50" charset="-128"/>
              </a:rPr>
              <a:t>２　環境省アスベストマニュアル例示の条件（１視野の面積 ： </a:t>
            </a:r>
            <a:r>
              <a:rPr kumimoji="1" lang="en-US" altLang="ja-JP" sz="1200" dirty="0">
                <a:solidFill>
                  <a:srgbClr val="000000"/>
                </a:solidFill>
                <a:latin typeface="BIZ UDPゴシック" panose="020B0400000000000000" pitchFamily="50" charset="-128"/>
                <a:ea typeface="BIZ UDPゴシック" panose="020B0400000000000000" pitchFamily="50" charset="-128"/>
              </a:rPr>
              <a:t>0.010536 mm</a:t>
            </a:r>
            <a:r>
              <a:rPr kumimoji="1" lang="en-US" altLang="ja-JP" sz="1200" baseline="30000" dirty="0">
                <a:solidFill>
                  <a:srgbClr val="000000"/>
                </a:solidFill>
                <a:latin typeface="BIZ UDPゴシック" panose="020B0400000000000000" pitchFamily="50" charset="-128"/>
                <a:ea typeface="BIZ UDPゴシック" panose="020B0400000000000000" pitchFamily="50" charset="-128"/>
              </a:rPr>
              <a:t>2</a:t>
            </a:r>
            <a:r>
              <a:rPr kumimoji="1" lang="ja-JP" altLang="en-US" sz="1200" dirty="0">
                <a:solidFill>
                  <a:srgbClr val="000000"/>
                </a:solidFill>
                <a:latin typeface="BIZ UDPゴシック" panose="020B0400000000000000" pitchFamily="50" charset="-128"/>
                <a:ea typeface="BIZ UDPゴシック" panose="020B0400000000000000" pitchFamily="50" charset="-128"/>
              </a:rPr>
              <a:t>、計数視野：</a:t>
            </a:r>
            <a:r>
              <a:rPr kumimoji="1" lang="en-US" altLang="ja-JP" sz="1200" dirty="0">
                <a:solidFill>
                  <a:srgbClr val="000000"/>
                </a:solidFill>
                <a:latin typeface="BIZ UDPゴシック" panose="020B0400000000000000" pitchFamily="50" charset="-128"/>
                <a:ea typeface="BIZ UDPゴシック" panose="020B0400000000000000" pitchFamily="50" charset="-128"/>
              </a:rPr>
              <a:t>300</a:t>
            </a:r>
            <a:r>
              <a:rPr kumimoji="1" lang="ja-JP" altLang="en-US" sz="1200" dirty="0">
                <a:solidFill>
                  <a:srgbClr val="000000"/>
                </a:solidFill>
                <a:latin typeface="BIZ UDPゴシック" panose="020B0400000000000000" pitchFamily="50" charset="-128"/>
                <a:ea typeface="BIZ UDPゴシック" panose="020B0400000000000000" pitchFamily="50" charset="-128"/>
              </a:rPr>
              <a:t>視野）を参考にした。</a:t>
            </a:r>
            <a:endParaRPr kumimoji="1" lang="en-US" altLang="ja-JP" sz="1200"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6778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7885" y="1811708"/>
            <a:ext cx="1342780" cy="1172477"/>
          </a:xfrm>
          <a:prstGeom prst="rect">
            <a:avLst/>
          </a:prstGeom>
        </p:spPr>
      </p:pic>
      <p:pic>
        <p:nvPicPr>
          <p:cNvPr id="7" name="図 6"/>
          <p:cNvPicPr>
            <a:picLocks noChangeAspect="1"/>
          </p:cNvPicPr>
          <p:nvPr/>
        </p:nvPicPr>
        <p:blipFill>
          <a:blip r:embed="rId3"/>
          <a:stretch>
            <a:fillRect/>
          </a:stretch>
        </p:blipFill>
        <p:spPr>
          <a:xfrm>
            <a:off x="2700683" y="4216976"/>
            <a:ext cx="1666021" cy="1382591"/>
          </a:xfrm>
          <a:prstGeom prst="rect">
            <a:avLst/>
          </a:prstGeom>
          <a:solidFill>
            <a:schemeClr val="accent1"/>
          </a:solidFill>
        </p:spPr>
      </p:pic>
      <p:sp>
        <p:nvSpPr>
          <p:cNvPr id="18" name="フローチャート: 他ページ結合子 17"/>
          <p:cNvSpPr/>
          <p:nvPr/>
        </p:nvSpPr>
        <p:spPr>
          <a:xfrm>
            <a:off x="136204" y="1895728"/>
            <a:ext cx="1581579" cy="1515793"/>
          </a:xfrm>
          <a:prstGeom prst="flowChartOffpageConnector">
            <a:avLst/>
          </a:prstGeom>
          <a:solidFill>
            <a:srgbClr val="00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試料の計数</a:t>
            </a:r>
            <a:endParaRPr lang="en-US" altLang="ja-JP" b="1"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endParaRPr kumimoji="1" lang="en-US" altLang="ja-JP" sz="2400" dirty="0">
              <a:latin typeface="メイリオ" panose="020B0604030504040204" pitchFamily="50" charset="-128"/>
              <a:ea typeface="メイリオ" panose="020B0604030504040204" pitchFamily="50" charset="-128"/>
            </a:endParaRPr>
          </a:p>
          <a:p>
            <a:pPr algn="ctr"/>
            <a:endParaRPr kumimoji="1"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15</a:t>
            </a:fld>
            <a:endParaRPr kumimoji="1" lang="ja-JP" altLang="en-US" dirty="0"/>
          </a:p>
        </p:txBody>
      </p:sp>
      <p:sp>
        <p:nvSpPr>
          <p:cNvPr id="5" name="正方形/長方形 4"/>
          <p:cNvSpPr/>
          <p:nvPr/>
        </p:nvSpPr>
        <p:spPr>
          <a:xfrm>
            <a:off x="54306" y="965966"/>
            <a:ext cx="2492990"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rPr>
              <a:t>（参考）測定の流れ</a:t>
            </a:r>
          </a:p>
        </p:txBody>
      </p:sp>
      <p:sp>
        <p:nvSpPr>
          <p:cNvPr id="32" name="正方形/長方形 31"/>
          <p:cNvSpPr/>
          <p:nvPr/>
        </p:nvSpPr>
        <p:spPr>
          <a:xfrm>
            <a:off x="39243" y="2946302"/>
            <a:ext cx="1552028" cy="271869"/>
          </a:xfrm>
          <a:prstGeom prst="rect">
            <a:avLst/>
          </a:prstGeom>
        </p:spPr>
        <p:txBody>
          <a:bodyPr wrap="none">
            <a:spAutoFit/>
          </a:bodyPr>
          <a:lstStyle/>
          <a:p>
            <a:pPr>
              <a:lnSpc>
                <a:spcPts val="1400"/>
              </a:lnSpc>
            </a:pPr>
            <a:r>
              <a:rPr lang="ja-JP" altLang="en-US"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メイリオ" panose="020B0604030504040204" pitchFamily="50" charset="-128"/>
                <a:ea typeface="メイリオ" panose="020B0604030504040204" pitchFamily="50" charset="-128"/>
              </a:rPr>
              <a:t>位相差顕微鏡</a:t>
            </a:r>
          </a:p>
        </p:txBody>
      </p:sp>
      <p:sp>
        <p:nvSpPr>
          <p:cNvPr id="58" name="正方形/長方形 57"/>
          <p:cNvSpPr/>
          <p:nvPr/>
        </p:nvSpPr>
        <p:spPr>
          <a:xfrm>
            <a:off x="3952922" y="1880963"/>
            <a:ext cx="4801084" cy="338554"/>
          </a:xfrm>
          <a:prstGeom prst="rect">
            <a:avLst/>
          </a:prstGeom>
        </p:spPr>
        <p:txBody>
          <a:bodyPr wrap="square">
            <a:spAutoFit/>
          </a:bodyPr>
          <a:lstStyle/>
          <a:p>
            <a:pPr marL="285750" indent="-285750">
              <a:buFont typeface="Wingdings" panose="05000000000000000000" pitchFamily="2" charset="2"/>
              <a:buChar char="ü"/>
            </a:pPr>
            <a:r>
              <a:rPr lang="ja-JP" altLang="en-US" sz="1600" dirty="0">
                <a:solidFill>
                  <a:srgbClr val="FF0000"/>
                </a:solidFill>
                <a:latin typeface="メイリオ" panose="020B0604030504040204" pitchFamily="50" charset="-128"/>
                <a:ea typeface="メイリオ" panose="020B0604030504040204" pitchFamily="50" charset="-128"/>
              </a:rPr>
              <a:t>位相差顕微鏡で繊維を計数　「総繊維濃度」</a:t>
            </a:r>
          </a:p>
        </p:txBody>
      </p:sp>
      <p:sp>
        <p:nvSpPr>
          <p:cNvPr id="59" name="フローチャート: 他ページ結合子 58"/>
          <p:cNvSpPr/>
          <p:nvPr/>
        </p:nvSpPr>
        <p:spPr>
          <a:xfrm>
            <a:off x="170268" y="3421641"/>
            <a:ext cx="1529002" cy="691628"/>
          </a:xfrm>
          <a:prstGeom prst="flowChartOffpage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顕微鏡標本の作製</a:t>
            </a:r>
            <a:endParaRPr kumimoji="1" lang="ja-JP" altLang="en-US"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2985848" y="3176432"/>
            <a:ext cx="2532379" cy="538603"/>
          </a:xfrm>
          <a:prstGeom prst="rect">
            <a:avLst/>
          </a:prstGeom>
        </p:spPr>
      </p:pic>
      <p:sp>
        <p:nvSpPr>
          <p:cNvPr id="61" name="正方形/長方形 60"/>
          <p:cNvSpPr/>
          <p:nvPr/>
        </p:nvSpPr>
        <p:spPr>
          <a:xfrm>
            <a:off x="6062439" y="3166093"/>
            <a:ext cx="3047292"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試料台にカーボンペースト等でフィルタを接着</a:t>
            </a:r>
            <a:endParaRPr lang="en-US" altLang="ja-JP" sz="14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a:latin typeface="メイリオ" panose="020B0604030504040204" pitchFamily="50" charset="-128"/>
                <a:ea typeface="メイリオ" panose="020B0604030504040204" pitchFamily="50" charset="-128"/>
              </a:rPr>
              <a:t>乾燥後に金やカーボン等で蒸着</a:t>
            </a:r>
          </a:p>
        </p:txBody>
      </p:sp>
      <p:sp>
        <p:nvSpPr>
          <p:cNvPr id="63" name="フローチャート: 他ページ結合子 62"/>
          <p:cNvSpPr/>
          <p:nvPr/>
        </p:nvSpPr>
        <p:spPr>
          <a:xfrm>
            <a:off x="166826" y="4168942"/>
            <a:ext cx="1541120" cy="1958165"/>
          </a:xfrm>
          <a:prstGeom prst="flowChartOffpage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石綿の計数</a:t>
            </a:r>
            <a:endParaRPr lang="en-US" altLang="ja-JP" b="1"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endParaRPr kumimoji="1" lang="en-US" altLang="ja-JP" sz="2400" dirty="0">
              <a:latin typeface="メイリオ" panose="020B0604030504040204" pitchFamily="50" charset="-128"/>
              <a:ea typeface="メイリオ" panose="020B0604030504040204" pitchFamily="50" charset="-128"/>
            </a:endParaRPr>
          </a:p>
          <a:p>
            <a:pPr algn="ctr"/>
            <a:endParaRPr kumimoji="1" lang="ja-JP" altLang="en-US" sz="2400" dirty="0">
              <a:latin typeface="メイリオ" panose="020B0604030504040204" pitchFamily="50" charset="-128"/>
              <a:ea typeface="メイリオ" panose="020B0604030504040204" pitchFamily="50" charset="-128"/>
            </a:endParaRPr>
          </a:p>
        </p:txBody>
      </p:sp>
      <p:sp>
        <p:nvSpPr>
          <p:cNvPr id="65" name="正方形/長方形 64"/>
          <p:cNvSpPr/>
          <p:nvPr/>
        </p:nvSpPr>
        <p:spPr>
          <a:xfrm>
            <a:off x="147587" y="5620165"/>
            <a:ext cx="1346844" cy="271869"/>
          </a:xfrm>
          <a:prstGeom prst="rect">
            <a:avLst/>
          </a:prstGeom>
        </p:spPr>
        <p:txBody>
          <a:bodyPr wrap="none">
            <a:spAutoFit/>
          </a:bodyPr>
          <a:lstStyle/>
          <a:p>
            <a:pPr>
              <a:lnSpc>
                <a:spcPts val="1400"/>
              </a:lnSpc>
            </a:pPr>
            <a:r>
              <a:rPr lang="ja-JP" altLang="en-US"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メイリオ" panose="020B0604030504040204" pitchFamily="50" charset="-128"/>
                <a:ea typeface="メイリオ" panose="020B0604030504040204" pitchFamily="50" charset="-128"/>
              </a:rPr>
              <a:t>電子顕微鏡</a:t>
            </a:r>
          </a:p>
        </p:txBody>
      </p:sp>
      <p:sp>
        <p:nvSpPr>
          <p:cNvPr id="69" name="正方形/長方形 68"/>
          <p:cNvSpPr/>
          <p:nvPr/>
        </p:nvSpPr>
        <p:spPr>
          <a:xfrm>
            <a:off x="1699270" y="2285099"/>
            <a:ext cx="923651" cy="580287"/>
          </a:xfrm>
          <a:prstGeom prst="rect">
            <a:avLst/>
          </a:prstGeom>
        </p:spPr>
        <p:txBody>
          <a:bodyPr wrap="none">
            <a:spAutoFit/>
          </a:bodyPr>
          <a:lstStyle/>
          <a:p>
            <a:pPr>
              <a:lnSpc>
                <a:spcPts val="1900"/>
              </a:lnSpc>
            </a:pPr>
            <a:r>
              <a:rPr lang="en-US" altLang="ja-JP" sz="1600" dirty="0">
                <a:solidFill>
                  <a:srgbClr val="1F497D"/>
                </a:solidFill>
                <a:latin typeface="メイリオ" panose="020B0604030504040204" pitchFamily="50" charset="-128"/>
                <a:ea typeface="メイリオ" panose="020B0604030504040204" pitchFamily="50" charset="-128"/>
              </a:rPr>
              <a:t>0.5</a:t>
            </a:r>
            <a:r>
              <a:rPr lang="ja-JP" altLang="en-US" sz="1600" dirty="0">
                <a:solidFill>
                  <a:srgbClr val="1F497D"/>
                </a:solidFill>
                <a:latin typeface="メイリオ" panose="020B0604030504040204" pitchFamily="50" charset="-128"/>
                <a:ea typeface="メイリオ" panose="020B0604030504040204" pitchFamily="50" charset="-128"/>
              </a:rPr>
              <a:t>～２</a:t>
            </a:r>
            <a:endParaRPr lang="en-US" altLang="ja-JP" sz="1600" dirty="0">
              <a:solidFill>
                <a:srgbClr val="1F497D"/>
              </a:solidFill>
              <a:latin typeface="メイリオ" panose="020B0604030504040204" pitchFamily="50" charset="-128"/>
              <a:ea typeface="メイリオ" panose="020B0604030504040204" pitchFamily="50" charset="-128"/>
            </a:endParaRPr>
          </a:p>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時間</a:t>
            </a:r>
          </a:p>
        </p:txBody>
      </p:sp>
      <p:sp>
        <p:nvSpPr>
          <p:cNvPr id="70" name="正方形/長方形 69"/>
          <p:cNvSpPr/>
          <p:nvPr/>
        </p:nvSpPr>
        <p:spPr>
          <a:xfrm>
            <a:off x="1711388" y="3457241"/>
            <a:ext cx="595035" cy="580287"/>
          </a:xfrm>
          <a:prstGeom prst="rect">
            <a:avLst/>
          </a:prstGeom>
        </p:spPr>
        <p:txBody>
          <a:bodyPr wrap="none">
            <a:spAutoFit/>
          </a:bodyPr>
          <a:lstStyle/>
          <a:p>
            <a:pPr>
              <a:lnSpc>
                <a:spcPts val="1900"/>
              </a:lnSpc>
            </a:pPr>
            <a:r>
              <a:rPr lang="en-US" altLang="ja-JP" sz="1600" dirty="0">
                <a:solidFill>
                  <a:srgbClr val="1F497D"/>
                </a:solidFill>
                <a:latin typeface="メイリオ" panose="020B0604030504040204" pitchFamily="50" charset="-128"/>
                <a:ea typeface="メイリオ" panose="020B0604030504040204" pitchFamily="50" charset="-128"/>
              </a:rPr>
              <a:t>1.5</a:t>
            </a:r>
          </a:p>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時間</a:t>
            </a:r>
          </a:p>
        </p:txBody>
      </p:sp>
      <p:sp>
        <p:nvSpPr>
          <p:cNvPr id="71" name="正方形/長方形 70"/>
          <p:cNvSpPr/>
          <p:nvPr/>
        </p:nvSpPr>
        <p:spPr>
          <a:xfrm>
            <a:off x="1788745" y="4766004"/>
            <a:ext cx="723275" cy="579646"/>
          </a:xfrm>
          <a:prstGeom prst="rect">
            <a:avLst/>
          </a:prstGeom>
        </p:spPr>
        <p:txBody>
          <a:bodyPr wrap="none">
            <a:spAutoFit/>
          </a:bodyPr>
          <a:lstStyle/>
          <a:p>
            <a:pPr>
              <a:lnSpc>
                <a:spcPts val="1900"/>
              </a:lnSpc>
            </a:pPr>
            <a:r>
              <a:rPr lang="en-US" altLang="ja-JP" sz="1600" dirty="0">
                <a:solidFill>
                  <a:srgbClr val="1F497D"/>
                </a:solidFill>
                <a:latin typeface="メイリオ" panose="020B0604030504040204" pitchFamily="50" charset="-128"/>
                <a:ea typeface="メイリオ" panose="020B0604030504040204" pitchFamily="50" charset="-128"/>
              </a:rPr>
              <a:t>1</a:t>
            </a:r>
            <a:r>
              <a:rPr lang="ja-JP" altLang="en-US" sz="1600" dirty="0">
                <a:solidFill>
                  <a:srgbClr val="1F497D"/>
                </a:solidFill>
                <a:latin typeface="メイリオ" panose="020B0604030504040204" pitchFamily="50" charset="-128"/>
                <a:ea typeface="メイリオ" panose="020B0604030504040204" pitchFamily="50" charset="-128"/>
              </a:rPr>
              <a:t>～３</a:t>
            </a:r>
            <a:endParaRPr lang="en-US" altLang="ja-JP" sz="1600" dirty="0">
              <a:solidFill>
                <a:srgbClr val="1F497D"/>
              </a:solidFill>
              <a:latin typeface="メイリオ" panose="020B0604030504040204" pitchFamily="50" charset="-128"/>
              <a:ea typeface="メイリオ" panose="020B0604030504040204" pitchFamily="50" charset="-128"/>
            </a:endParaRPr>
          </a:p>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日</a:t>
            </a:r>
          </a:p>
        </p:txBody>
      </p:sp>
      <p:sp>
        <p:nvSpPr>
          <p:cNvPr id="73" name="正方形/長方形 72">
            <a:extLst>
              <a:ext uri="{FF2B5EF4-FFF2-40B4-BE49-F238E27FC236}">
                <a16:creationId xmlns:a16="http://schemas.microsoft.com/office/drawing/2014/main" id="{7ED7EA18-1324-4865-8F09-B590919091F7}"/>
              </a:ext>
            </a:extLst>
          </p:cNvPr>
          <p:cNvSpPr/>
          <p:nvPr/>
        </p:nvSpPr>
        <p:spPr>
          <a:xfrm>
            <a:off x="3496939" y="5089873"/>
            <a:ext cx="918557" cy="3549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倍率 </a:t>
            </a:r>
            <a:r>
              <a:rPr lang="en-US" altLang="ja-JP" sz="1200" dirty="0">
                <a:solidFill>
                  <a:schemeClr val="tx1"/>
                </a:solidFill>
                <a:latin typeface="メイリオ" panose="020B0604030504040204" pitchFamily="50" charset="-128"/>
                <a:ea typeface="メイリオ" panose="020B0604030504040204" pitchFamily="50" charset="-128"/>
              </a:rPr>
              <a:t>2000</a:t>
            </a:r>
            <a:r>
              <a:rPr lang="ja-JP" altLang="en-US" sz="1200" dirty="0">
                <a:solidFill>
                  <a:schemeClr val="tx1"/>
                </a:solidFill>
                <a:latin typeface="メイリオ" panose="020B0604030504040204" pitchFamily="50" charset="-128"/>
                <a:ea typeface="メイリオ" panose="020B0604030504040204" pitchFamily="50" charset="-128"/>
              </a:rPr>
              <a:t>倍</a:t>
            </a:r>
            <a:endParaRPr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74" name="グループ化 73">
            <a:extLst>
              <a:ext uri="{FF2B5EF4-FFF2-40B4-BE49-F238E27FC236}">
                <a16:creationId xmlns:a16="http://schemas.microsoft.com/office/drawing/2014/main" id="{FD2C0D84-3ACD-44F5-84A2-1712FFE5130B}"/>
              </a:ext>
            </a:extLst>
          </p:cNvPr>
          <p:cNvGrpSpPr/>
          <p:nvPr/>
        </p:nvGrpSpPr>
        <p:grpSpPr>
          <a:xfrm>
            <a:off x="4704639" y="4286255"/>
            <a:ext cx="3687062" cy="1301261"/>
            <a:chOff x="4643228" y="659527"/>
            <a:chExt cx="5636492" cy="2413730"/>
          </a:xfrm>
        </p:grpSpPr>
        <p:pic>
          <p:nvPicPr>
            <p:cNvPr id="75" name="図 74"/>
            <p:cNvPicPr>
              <a:picLocks noChangeAspect="1"/>
            </p:cNvPicPr>
            <p:nvPr/>
          </p:nvPicPr>
          <p:blipFill>
            <a:blip r:embed="rId5"/>
            <a:stretch>
              <a:fillRect/>
            </a:stretch>
          </p:blipFill>
          <p:spPr>
            <a:xfrm>
              <a:off x="4643228" y="659527"/>
              <a:ext cx="5636492" cy="2413730"/>
            </a:xfrm>
            <a:prstGeom prst="rect">
              <a:avLst/>
            </a:prstGeom>
          </p:spPr>
        </p:pic>
        <p:sp>
          <p:nvSpPr>
            <p:cNvPr id="77" name="正方形/長方形 76"/>
            <p:cNvSpPr/>
            <p:nvPr/>
          </p:nvSpPr>
          <p:spPr>
            <a:xfrm>
              <a:off x="5810543" y="1109142"/>
              <a:ext cx="422234" cy="202541"/>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78" name="正方形/長方形 77"/>
            <p:cNvSpPr/>
            <p:nvPr/>
          </p:nvSpPr>
          <p:spPr>
            <a:xfrm>
              <a:off x="5673087" y="1378378"/>
              <a:ext cx="429145" cy="172964"/>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79" name="正方形/長方形 78"/>
          <p:cNvSpPr/>
          <p:nvPr/>
        </p:nvSpPr>
        <p:spPr>
          <a:xfrm>
            <a:off x="6082364" y="4385536"/>
            <a:ext cx="1605079" cy="523220"/>
          </a:xfrm>
          <a:prstGeom prst="rect">
            <a:avLst/>
          </a:prstGeom>
        </p:spPr>
        <p:txBody>
          <a:bodyPr wrap="square">
            <a:spAutoFit/>
          </a:bodyPr>
          <a:lstStyle/>
          <a:p>
            <a:r>
              <a:rPr lang="ja-JP" altLang="en-US" sz="1400" dirty="0">
                <a:solidFill>
                  <a:srgbClr val="0070C0"/>
                </a:solidFill>
                <a:latin typeface="メイリオ" panose="020B0604030504040204" pitchFamily="50" charset="-128"/>
                <a:ea typeface="メイリオ" panose="020B0604030504040204" pitchFamily="50" charset="-128"/>
              </a:rPr>
              <a:t>クリソタイル</a:t>
            </a:r>
            <a:endParaRPr lang="en-US" altLang="ja-JP" sz="1400" dirty="0">
              <a:solidFill>
                <a:srgbClr val="0070C0"/>
              </a:solidFill>
              <a:latin typeface="メイリオ" panose="020B0604030504040204" pitchFamily="50" charset="-128"/>
              <a:ea typeface="メイリオ" panose="020B0604030504040204" pitchFamily="50" charset="-128"/>
            </a:endParaRPr>
          </a:p>
          <a:p>
            <a:r>
              <a:rPr lang="en-US" altLang="ja-JP" sz="1400" dirty="0">
                <a:solidFill>
                  <a:srgbClr val="0070C0"/>
                </a:solidFill>
                <a:latin typeface="メイリオ" panose="020B0604030504040204" pitchFamily="50" charset="-128"/>
                <a:ea typeface="メイリオ" panose="020B0604030504040204" pitchFamily="50" charset="-128"/>
              </a:rPr>
              <a:t>Mg</a:t>
            </a:r>
            <a:r>
              <a:rPr lang="en-US" altLang="ja-JP" sz="1400" baseline="-25000" dirty="0">
                <a:solidFill>
                  <a:srgbClr val="0070C0"/>
                </a:solidFill>
                <a:latin typeface="メイリオ" panose="020B0604030504040204" pitchFamily="50" charset="-128"/>
                <a:ea typeface="メイリオ" panose="020B0604030504040204" pitchFamily="50" charset="-128"/>
              </a:rPr>
              <a:t>3</a:t>
            </a:r>
            <a:r>
              <a:rPr lang="en-US" altLang="ja-JP" sz="1400" dirty="0">
                <a:solidFill>
                  <a:srgbClr val="0070C0"/>
                </a:solidFill>
                <a:latin typeface="メイリオ" panose="020B0604030504040204" pitchFamily="50" charset="-128"/>
                <a:ea typeface="メイリオ" panose="020B0604030504040204" pitchFamily="50" charset="-128"/>
              </a:rPr>
              <a:t>Si</a:t>
            </a:r>
            <a:r>
              <a:rPr lang="en-US" altLang="ja-JP" sz="1400" baseline="-25000" dirty="0">
                <a:solidFill>
                  <a:srgbClr val="0070C0"/>
                </a:solidFill>
                <a:latin typeface="メイリオ" panose="020B0604030504040204" pitchFamily="50" charset="-128"/>
                <a:ea typeface="メイリオ" panose="020B0604030504040204" pitchFamily="50" charset="-128"/>
              </a:rPr>
              <a:t>2</a:t>
            </a:r>
            <a:r>
              <a:rPr lang="en-US" altLang="ja-JP" sz="1400" dirty="0">
                <a:solidFill>
                  <a:srgbClr val="0070C0"/>
                </a:solidFill>
                <a:latin typeface="メイリオ" panose="020B0604030504040204" pitchFamily="50" charset="-128"/>
                <a:ea typeface="メイリオ" panose="020B0604030504040204" pitchFamily="50" charset="-128"/>
              </a:rPr>
              <a:t>O</a:t>
            </a:r>
            <a:r>
              <a:rPr lang="en-US" altLang="ja-JP" sz="1400" baseline="-25000" dirty="0">
                <a:solidFill>
                  <a:srgbClr val="0070C0"/>
                </a:solidFill>
                <a:latin typeface="メイリオ" panose="020B0604030504040204" pitchFamily="50" charset="-128"/>
                <a:ea typeface="メイリオ" panose="020B0604030504040204" pitchFamily="50" charset="-128"/>
              </a:rPr>
              <a:t>5</a:t>
            </a:r>
            <a:r>
              <a:rPr lang="en-US" altLang="ja-JP" sz="1400" dirty="0">
                <a:solidFill>
                  <a:srgbClr val="0070C0"/>
                </a:solidFill>
                <a:latin typeface="メイリオ" panose="020B0604030504040204" pitchFamily="50" charset="-128"/>
                <a:ea typeface="メイリオ" panose="020B0604030504040204" pitchFamily="50" charset="-128"/>
              </a:rPr>
              <a:t>(OH)</a:t>
            </a:r>
            <a:r>
              <a:rPr lang="ja-JP" altLang="ja-JP" sz="1400" baseline="-25000" dirty="0">
                <a:solidFill>
                  <a:srgbClr val="0070C0"/>
                </a:solidFill>
                <a:latin typeface="メイリオ" panose="020B0604030504040204" pitchFamily="50" charset="-128"/>
                <a:ea typeface="メイリオ" panose="020B0604030504040204" pitchFamily="50" charset="-128"/>
              </a:rPr>
              <a:t>４</a:t>
            </a:r>
            <a:endParaRPr lang="ja-JP" altLang="ja-JP" sz="1400" dirty="0">
              <a:solidFill>
                <a:srgbClr val="0070C0"/>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6"/>
          <a:stretch>
            <a:fillRect/>
          </a:stretch>
        </p:blipFill>
        <p:spPr>
          <a:xfrm>
            <a:off x="416851" y="4470135"/>
            <a:ext cx="1033959" cy="1078145"/>
          </a:xfrm>
          <a:prstGeom prst="rect">
            <a:avLst/>
          </a:prstGeom>
        </p:spPr>
      </p:pic>
      <p:pic>
        <p:nvPicPr>
          <p:cNvPr id="9" name="図 8"/>
          <p:cNvPicPr>
            <a:picLocks noChangeAspect="1"/>
          </p:cNvPicPr>
          <p:nvPr/>
        </p:nvPicPr>
        <p:blipFill>
          <a:blip r:embed="rId7"/>
          <a:stretch>
            <a:fillRect/>
          </a:stretch>
        </p:blipFill>
        <p:spPr>
          <a:xfrm>
            <a:off x="553185" y="2107103"/>
            <a:ext cx="747616" cy="829772"/>
          </a:xfrm>
          <a:prstGeom prst="rect">
            <a:avLst/>
          </a:prstGeom>
        </p:spPr>
      </p:pic>
      <p:sp>
        <p:nvSpPr>
          <p:cNvPr id="31" name="正方形/長方形 30">
            <a:extLst>
              <a:ext uri="{FF2B5EF4-FFF2-40B4-BE49-F238E27FC236}">
                <a16:creationId xmlns:a16="http://schemas.microsoft.com/office/drawing/2014/main" id="{7ED7EA18-1324-4865-8F09-B590919091F7}"/>
              </a:ext>
            </a:extLst>
          </p:cNvPr>
          <p:cNvSpPr/>
          <p:nvPr/>
        </p:nvSpPr>
        <p:spPr>
          <a:xfrm>
            <a:off x="3269275" y="1882073"/>
            <a:ext cx="735176" cy="383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倍率 </a:t>
            </a:r>
            <a:r>
              <a:rPr lang="en-US" altLang="ja-JP" sz="1200" dirty="0">
                <a:solidFill>
                  <a:schemeClr val="tx1"/>
                </a:solidFill>
                <a:latin typeface="メイリオ" panose="020B0604030504040204" pitchFamily="50" charset="-128"/>
                <a:ea typeface="メイリオ" panose="020B0604030504040204" pitchFamily="50" charset="-128"/>
              </a:rPr>
              <a:t>400</a:t>
            </a:r>
            <a:r>
              <a:rPr lang="ja-JP" altLang="en-US" sz="1200" dirty="0">
                <a:solidFill>
                  <a:schemeClr val="tx1"/>
                </a:solidFill>
                <a:latin typeface="メイリオ" panose="020B0604030504040204" pitchFamily="50" charset="-128"/>
                <a:ea typeface="メイリオ" panose="020B0604030504040204" pitchFamily="50" charset="-128"/>
              </a:rPr>
              <a:t>倍</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5" name="二等辺三角形 34"/>
          <p:cNvSpPr>
            <a:spLocks noChangeAspect="1"/>
          </p:cNvSpPr>
          <p:nvPr/>
        </p:nvSpPr>
        <p:spPr>
          <a:xfrm rot="10800000">
            <a:off x="5776429" y="2795459"/>
            <a:ext cx="460851" cy="345638"/>
          </a:xfrm>
          <a:prstGeom prst="triangl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p:cNvSpPr txBox="1"/>
          <p:nvPr/>
        </p:nvSpPr>
        <p:spPr>
          <a:xfrm>
            <a:off x="3920005" y="2173447"/>
            <a:ext cx="5124104" cy="584775"/>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１本</a:t>
            </a:r>
            <a:r>
              <a:rPr kumimoji="1" lang="en-US" altLang="ja-JP" sz="1600" dirty="0">
                <a:latin typeface="メイリオ" panose="020B0604030504040204" pitchFamily="50" charset="-128"/>
                <a:ea typeface="メイリオ" panose="020B0604030504040204" pitchFamily="50" charset="-128"/>
              </a:rPr>
              <a:t>/L</a:t>
            </a:r>
            <a:r>
              <a:rPr lang="ja-JP" altLang="en-US" sz="1600" dirty="0">
                <a:latin typeface="メイリオ" panose="020B0604030504040204" pitchFamily="50" charset="-128"/>
                <a:ea typeface="メイリオ" panose="020B0604030504040204" pitchFamily="50" charset="-128"/>
              </a:rPr>
              <a:t>以下の場合　：総繊維数濃度として結果を表記</a:t>
            </a:r>
            <a:endParaRPr lang="en-US" altLang="ja-JP" sz="1600" dirty="0">
              <a:latin typeface="メイリオ" panose="020B0604030504040204" pitchFamily="50" charset="-128"/>
              <a:ea typeface="メイリオ" panose="020B0604030504040204" pitchFamily="50" charset="-128"/>
            </a:endParaRPr>
          </a:p>
          <a:p>
            <a:r>
              <a:rPr lang="ja-JP" altLang="en-US" sz="1600" u="sng" dirty="0">
                <a:solidFill>
                  <a:srgbClr val="00B050"/>
                </a:solidFill>
                <a:latin typeface="メイリオ" panose="020B0604030504040204" pitchFamily="50" charset="-128"/>
                <a:ea typeface="メイリオ" panose="020B0604030504040204" pitchFamily="50" charset="-128"/>
              </a:rPr>
              <a:t>１本</a:t>
            </a:r>
            <a:r>
              <a:rPr lang="en-US" altLang="ja-JP" sz="1600" u="sng" dirty="0">
                <a:solidFill>
                  <a:srgbClr val="00B050"/>
                </a:solidFill>
                <a:latin typeface="メイリオ" panose="020B0604030504040204" pitchFamily="50" charset="-128"/>
                <a:ea typeface="メイリオ" panose="020B0604030504040204" pitchFamily="50" charset="-128"/>
              </a:rPr>
              <a:t>/L</a:t>
            </a:r>
            <a:r>
              <a:rPr lang="ja-JP" altLang="en-US" sz="1600" u="sng" dirty="0">
                <a:solidFill>
                  <a:srgbClr val="00B050"/>
                </a:solidFill>
                <a:latin typeface="メイリオ" panose="020B0604030504040204" pitchFamily="50" charset="-128"/>
                <a:ea typeface="メイリオ" panose="020B0604030504040204" pitchFamily="50" charset="-128"/>
              </a:rPr>
              <a:t>を超えた場合：石綿繊維を計数</a:t>
            </a:r>
            <a:endParaRPr lang="en-US" altLang="ja-JP" sz="1600" u="sng" dirty="0">
              <a:solidFill>
                <a:srgbClr val="00B050"/>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5004048" y="3891943"/>
            <a:ext cx="3570208" cy="276999"/>
          </a:xfrm>
          <a:prstGeom prst="rect">
            <a:avLst/>
          </a:prstGeom>
          <a:solidFill>
            <a:schemeClr val="accent3">
              <a:lumMod val="20000"/>
              <a:lumOff val="80000"/>
            </a:schemeClr>
          </a:solidFill>
        </p:spPr>
        <p:txBody>
          <a:bodyPr wrap="none">
            <a:spAutoFit/>
          </a:bodyPr>
          <a:lstStyle/>
          <a:p>
            <a:r>
              <a:rPr lang="ja-JP" altLang="en-US" sz="1200" dirty="0">
                <a:latin typeface="メイリオ" panose="020B0604030504040204" pitchFamily="50" charset="-128"/>
                <a:ea typeface="メイリオ" panose="020B0604030504040204" pitchFamily="50" charset="-128"/>
              </a:rPr>
              <a:t>エネルギー分散形Ｘ線分析（ＥＤＸ）スペクトル</a:t>
            </a:r>
          </a:p>
        </p:txBody>
      </p:sp>
      <p:sp>
        <p:nvSpPr>
          <p:cNvPr id="13" name="正方形/長方形 12"/>
          <p:cNvSpPr/>
          <p:nvPr/>
        </p:nvSpPr>
        <p:spPr>
          <a:xfrm>
            <a:off x="2408140" y="3891943"/>
            <a:ext cx="2339102" cy="276999"/>
          </a:xfrm>
          <a:prstGeom prst="rect">
            <a:avLst/>
          </a:prstGeom>
          <a:solidFill>
            <a:schemeClr val="accent3">
              <a:lumMod val="20000"/>
              <a:lumOff val="80000"/>
            </a:schemeClr>
          </a:solidFill>
        </p:spPr>
        <p:txBody>
          <a:bodyPr wrap="none">
            <a:spAutoFit/>
          </a:bodyPr>
          <a:lstStyle/>
          <a:p>
            <a:r>
              <a:rPr lang="ja-JP" altLang="en-US" sz="1200" dirty="0">
                <a:latin typeface="メイリオ" panose="020B0604030504040204" pitchFamily="50" charset="-128"/>
                <a:ea typeface="メイリオ" panose="020B0604030504040204" pitchFamily="50" charset="-128"/>
              </a:rPr>
              <a:t>走査電子顕微鏡（ＳＥＭ）画像</a:t>
            </a:r>
          </a:p>
        </p:txBody>
      </p:sp>
      <p:sp>
        <p:nvSpPr>
          <p:cNvPr id="39" name="正方形/長方形 38"/>
          <p:cNvSpPr/>
          <p:nvPr/>
        </p:nvSpPr>
        <p:spPr>
          <a:xfrm>
            <a:off x="2315545" y="5588626"/>
            <a:ext cx="6484165" cy="338554"/>
          </a:xfrm>
          <a:prstGeom prst="rect">
            <a:avLst/>
          </a:prstGeom>
        </p:spPr>
        <p:txBody>
          <a:bodyPr wrap="square">
            <a:spAutoFit/>
          </a:bodyPr>
          <a:lstStyle/>
          <a:p>
            <a:pPr marL="285750" indent="-285750">
              <a:buFont typeface="Wingdings" panose="05000000000000000000" pitchFamily="2" charset="2"/>
              <a:buChar char="ü"/>
            </a:pPr>
            <a:r>
              <a:rPr lang="ja-JP" altLang="en-US" sz="1600" dirty="0">
                <a:solidFill>
                  <a:srgbClr val="FF0000"/>
                </a:solidFill>
                <a:latin typeface="メイリオ" panose="020B0604030504040204" pitchFamily="50" charset="-128"/>
                <a:ea typeface="メイリオ" panose="020B0604030504040204" pitchFamily="50" charset="-128"/>
              </a:rPr>
              <a:t>繊維形状と構成成分から石綿繊維の判定　「石綿繊維数濃度」</a:t>
            </a:r>
          </a:p>
        </p:txBody>
      </p:sp>
      <p:sp>
        <p:nvSpPr>
          <p:cNvPr id="37" name="フローチャート: 他ページ結合子 36"/>
          <p:cNvSpPr/>
          <p:nvPr/>
        </p:nvSpPr>
        <p:spPr>
          <a:xfrm>
            <a:off x="124818" y="1438383"/>
            <a:ext cx="1592965" cy="396968"/>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試料の捕集</a:t>
            </a:r>
          </a:p>
        </p:txBody>
      </p:sp>
      <p:sp>
        <p:nvSpPr>
          <p:cNvPr id="15" name="正方形/長方形 14">
            <a:extLst>
              <a:ext uri="{FF2B5EF4-FFF2-40B4-BE49-F238E27FC236}">
                <a16:creationId xmlns:a16="http://schemas.microsoft.com/office/drawing/2014/main" id="{62451375-B791-14DE-285B-8871DEE82174}"/>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792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16</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120290" y="759436"/>
            <a:ext cx="8581301" cy="690702"/>
          </a:xfrm>
          <a:prstGeom prst="rect">
            <a:avLst/>
          </a:prstGeom>
          <a:noFill/>
        </p:spPr>
        <p:txBody>
          <a:bodyPr wrap="square" rtlCol="0">
            <a:spAutoFit/>
          </a:bodyPr>
          <a:lstStyle/>
          <a:p>
            <a:pPr>
              <a:lnSpc>
                <a:spcPct val="200000"/>
              </a:lnSpc>
            </a:pPr>
            <a:r>
              <a:rPr kumimoji="1" lang="ja-JP" altLang="en-US" sz="2400" dirty="0">
                <a:latin typeface="BIZ UDPゴシック" panose="020B0400000000000000" pitchFamily="50" charset="-128"/>
                <a:ea typeface="BIZ UDPゴシック" panose="020B0400000000000000" pitchFamily="50" charset="-128"/>
              </a:rPr>
              <a:t>主に以下の点を改正しました。</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Pゴシック" panose="020B0400000000000000" pitchFamily="50" charset="-128"/>
                <a:ea typeface="BIZ UDPゴシック" panose="020B0400000000000000" pitchFamily="50" charset="-128"/>
              </a:rPr>
              <a:t>３．位相差顕微鏡及び生物顕微鏡を用いる方法について</a:t>
            </a:r>
          </a:p>
        </p:txBody>
      </p:sp>
      <p:graphicFrame>
        <p:nvGraphicFramePr>
          <p:cNvPr id="6" name="コンテンツ プレースホルダー 5">
            <a:extLst>
              <a:ext uri="{FF2B5EF4-FFF2-40B4-BE49-F238E27FC236}">
                <a16:creationId xmlns:a16="http://schemas.microsoft.com/office/drawing/2014/main" id="{05EAA933-57DF-4C01-A2A4-E1DE1C70258F}"/>
              </a:ext>
            </a:extLst>
          </p:cNvPr>
          <p:cNvGraphicFramePr>
            <a:graphicFrameLocks noGrp="1"/>
          </p:cNvGraphicFramePr>
          <p:nvPr>
            <p:ph idx="1"/>
            <p:extLst>
              <p:ext uri="{D42A27DB-BD31-4B8C-83A1-F6EECF244321}">
                <p14:modId xmlns:p14="http://schemas.microsoft.com/office/powerpoint/2010/main" val="3167538154"/>
              </p:ext>
            </p:extLst>
          </p:nvPr>
        </p:nvGraphicFramePr>
        <p:xfrm>
          <a:off x="707389" y="1623020"/>
          <a:ext cx="7407102" cy="4733331"/>
        </p:xfrm>
        <a:graphic>
          <a:graphicData uri="http://schemas.openxmlformats.org/drawingml/2006/table">
            <a:tbl>
              <a:tblPr firstRow="1" bandRow="1">
                <a:tableStyleId>{5C22544A-7EE6-4342-B048-85BDC9FD1C3A}</a:tableStyleId>
              </a:tblPr>
              <a:tblGrid>
                <a:gridCol w="1939728">
                  <a:extLst>
                    <a:ext uri="{9D8B030D-6E8A-4147-A177-3AD203B41FA5}">
                      <a16:colId xmlns:a16="http://schemas.microsoft.com/office/drawing/2014/main" val="3905668534"/>
                    </a:ext>
                  </a:extLst>
                </a:gridCol>
                <a:gridCol w="5467374">
                  <a:extLst>
                    <a:ext uri="{9D8B030D-6E8A-4147-A177-3AD203B41FA5}">
                      <a16:colId xmlns:a16="http://schemas.microsoft.com/office/drawing/2014/main" val="842508161"/>
                    </a:ext>
                  </a:extLst>
                </a:gridCol>
              </a:tblGrid>
              <a:tr h="251896">
                <a:tc>
                  <a:txBody>
                    <a:bodyPr/>
                    <a:lstStyle/>
                    <a:p>
                      <a:pPr algn="ctr">
                        <a:lnSpc>
                          <a:spcPct val="150000"/>
                        </a:lnSpc>
                      </a:pPr>
                      <a:r>
                        <a:rPr kumimoji="1" lang="ja-JP" altLang="en-US" sz="1600" dirty="0">
                          <a:latin typeface="BIZ UDPゴシック" panose="020B0400000000000000" pitchFamily="50" charset="-128"/>
                          <a:ea typeface="BIZ UDPゴシック" panose="020B0400000000000000" pitchFamily="50" charset="-128"/>
                        </a:rPr>
                        <a:t>項目</a:t>
                      </a:r>
                    </a:p>
                  </a:txBody>
                  <a:tcPr anchor="ctr"/>
                </a:tc>
                <a:tc>
                  <a:txBody>
                    <a:bodyPr/>
                    <a:lstStyle/>
                    <a:p>
                      <a:pPr algn="ctr">
                        <a:lnSpc>
                          <a:spcPct val="150000"/>
                        </a:lnSpc>
                      </a:pPr>
                      <a:r>
                        <a:rPr kumimoji="1" lang="ja-JP" altLang="en-US" sz="1600" dirty="0">
                          <a:latin typeface="BIZ UDPゴシック" panose="020B0400000000000000" pitchFamily="50" charset="-128"/>
                          <a:ea typeface="BIZ UDPゴシック" panose="020B0400000000000000" pitchFamily="50" charset="-128"/>
                        </a:rPr>
                        <a:t>改正点</a:t>
                      </a:r>
                    </a:p>
                  </a:txBody>
                  <a:tcPr anchor="ctr"/>
                </a:tc>
                <a:extLst>
                  <a:ext uri="{0D108BD9-81ED-4DB2-BD59-A6C34878D82A}">
                    <a16:rowId xmlns:a16="http://schemas.microsoft.com/office/drawing/2014/main" val="3905562478"/>
                  </a:ext>
                </a:extLst>
              </a:tr>
              <a:tr h="592875">
                <a:tc>
                  <a:txBody>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試料の捕集</a:t>
                      </a:r>
                    </a:p>
                  </a:txBody>
                  <a:tcPr/>
                </a:tc>
                <a:tc>
                  <a:txBody>
                    <a:bodyPr/>
                    <a:lstStyle/>
                    <a:p>
                      <a:pPr>
                        <a:lnSpc>
                          <a:spcPct val="150000"/>
                        </a:lnSpc>
                      </a:pPr>
                      <a:r>
                        <a:rPr kumimoji="1" lang="ja-JP" altLang="en-US" sz="1600" dirty="0">
                          <a:latin typeface="BIZ UDPゴシック" panose="020B0400000000000000" pitchFamily="50" charset="-128"/>
                          <a:ea typeface="BIZ UDPゴシック" panose="020B0400000000000000" pitchFamily="50" charset="-128"/>
                        </a:rPr>
                        <a:t>・地上</a:t>
                      </a:r>
                      <a:r>
                        <a:rPr kumimoji="1" lang="en-US" altLang="ja-JP" sz="1600" dirty="0">
                          <a:latin typeface="BIZ UDPゴシック" panose="020B0400000000000000" pitchFamily="50" charset="-128"/>
                          <a:ea typeface="BIZ UDPゴシック" panose="020B0400000000000000" pitchFamily="50" charset="-128"/>
                        </a:rPr>
                        <a:t>1.5m</a:t>
                      </a:r>
                      <a:r>
                        <a:rPr kumimoji="1" lang="ja-JP" altLang="en-US" sz="1600" dirty="0">
                          <a:latin typeface="BIZ UDPゴシック" panose="020B0400000000000000" pitchFamily="50" charset="-128"/>
                          <a:ea typeface="BIZ UDPゴシック" panose="020B0400000000000000" pitchFamily="50" charset="-128"/>
                        </a:rPr>
                        <a:t>以上</a:t>
                      </a:r>
                      <a:r>
                        <a:rPr kumimoji="1" lang="en-US" altLang="ja-JP" sz="1600" dirty="0">
                          <a:latin typeface="BIZ UDPゴシック" panose="020B0400000000000000" pitchFamily="50" charset="-128"/>
                          <a:ea typeface="BIZ UDPゴシック" panose="020B0400000000000000" pitchFamily="50" charset="-128"/>
                        </a:rPr>
                        <a:t>2.0m</a:t>
                      </a:r>
                      <a:r>
                        <a:rPr kumimoji="1" lang="ja-JP" altLang="en-US" sz="1600" dirty="0">
                          <a:latin typeface="BIZ UDPゴシック" panose="020B0400000000000000" pitchFamily="50" charset="-128"/>
                          <a:ea typeface="BIZ UDPゴシック" panose="020B0400000000000000" pitchFamily="50" charset="-128"/>
                        </a:rPr>
                        <a:t>以内の高さで捕集することを追記。</a:t>
                      </a:r>
                    </a:p>
                  </a:txBody>
                  <a:tcPr/>
                </a:tc>
                <a:extLst>
                  <a:ext uri="{0D108BD9-81ED-4DB2-BD59-A6C34878D82A}">
                    <a16:rowId xmlns:a16="http://schemas.microsoft.com/office/drawing/2014/main" val="2217749519"/>
                  </a:ext>
                </a:extLst>
              </a:tr>
              <a:tr h="592875">
                <a:tc>
                  <a:txBody>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顕微鏡標本の作製 </a:t>
                      </a:r>
                    </a:p>
                  </a:txBody>
                  <a:tcPr/>
                </a:tc>
                <a:tc>
                  <a:txBody>
                    <a:bodyPr/>
                    <a:lstStyle/>
                    <a:p>
                      <a:pPr>
                        <a:lnSpc>
                          <a:spcPct val="150000"/>
                        </a:lnSpc>
                      </a:pPr>
                      <a:r>
                        <a:rPr kumimoji="1" lang="ja-JP" altLang="en-US" sz="1600" dirty="0">
                          <a:latin typeface="BIZ UDPゴシック" panose="020B0400000000000000" pitchFamily="50" charset="-128"/>
                          <a:ea typeface="BIZ UDPゴシック" panose="020B0400000000000000" pitchFamily="50" charset="-128"/>
                        </a:rPr>
                        <a:t>・ろ紙を二等分であったのを四等分に変更。</a:t>
                      </a:r>
                    </a:p>
                    <a:p>
                      <a:pPr>
                        <a:lnSpc>
                          <a:spcPct val="150000"/>
                        </a:lnSpc>
                      </a:pPr>
                      <a:r>
                        <a:rPr kumimoji="1" lang="ja-JP" altLang="en-US" sz="1600" dirty="0">
                          <a:latin typeface="BIZ UDPゴシック" panose="020B0400000000000000" pitchFamily="50" charset="-128"/>
                          <a:ea typeface="BIZ UDPゴシック" panose="020B0400000000000000" pitchFamily="50" charset="-128"/>
                        </a:rPr>
                        <a:t>・スライドガラス上に置くろ紙について、採じん面を上から下に変更。</a:t>
                      </a:r>
                    </a:p>
                  </a:txBody>
                  <a:tcPr/>
                </a:tc>
                <a:extLst>
                  <a:ext uri="{0D108BD9-81ED-4DB2-BD59-A6C34878D82A}">
                    <a16:rowId xmlns:a16="http://schemas.microsoft.com/office/drawing/2014/main" val="2055639794"/>
                  </a:ext>
                </a:extLst>
              </a:tr>
              <a:tr h="952573">
                <a:tc>
                  <a:txBody>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石綿の計数</a:t>
                      </a:r>
                    </a:p>
                  </a:txBody>
                  <a:tcPr/>
                </a:tc>
                <a:tc>
                  <a:txBody>
                    <a:bodyPr/>
                    <a:lstStyle/>
                    <a:p>
                      <a:pPr>
                        <a:lnSpc>
                          <a:spcPct val="150000"/>
                        </a:lnSpc>
                      </a:pPr>
                      <a:r>
                        <a:rPr kumimoji="1" lang="ja-JP" altLang="en-US" sz="1600" dirty="0">
                          <a:latin typeface="BIZ UDPゴシック" panose="020B0400000000000000" pitchFamily="50" charset="-128"/>
                          <a:ea typeface="BIZ UDPゴシック" panose="020B0400000000000000" pitchFamily="50" charset="-128"/>
                        </a:rPr>
                        <a:t>・ステージの移動を縦横ランダムであったものを、中心部分から外周部分に直線上に行い、外周部分の端に達した場合、それまで計数していた範囲に重ならないように注意して、外周部分から中心部分に移動させることを追記。</a:t>
                      </a:r>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latin typeface="BIZ UDPゴシック" panose="020B0400000000000000" pitchFamily="50" charset="-128"/>
                          <a:ea typeface="BIZ UDPゴシック" panose="020B0400000000000000" pitchFamily="50" charset="-128"/>
                        </a:rPr>
                        <a:t>・繊維数の判定について、方法の詳細を追記。</a:t>
                      </a:r>
                    </a:p>
                  </a:txBody>
                  <a:tcPr/>
                </a:tc>
                <a:extLst>
                  <a:ext uri="{0D108BD9-81ED-4DB2-BD59-A6C34878D82A}">
                    <a16:rowId xmlns:a16="http://schemas.microsoft.com/office/drawing/2014/main" val="3909793435"/>
                  </a:ext>
                </a:extLst>
              </a:tr>
              <a:tr h="592875">
                <a:tc>
                  <a:txBody>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石綿濃度の算出</a:t>
                      </a:r>
                    </a:p>
                  </a:txBody>
                  <a:tcPr/>
                </a:tc>
                <a:tc>
                  <a:txBody>
                    <a:bodyPr/>
                    <a:lstStyle/>
                    <a:p>
                      <a:pPr>
                        <a:lnSpc>
                          <a:spcPct val="150000"/>
                        </a:lnSpc>
                      </a:pPr>
                      <a:r>
                        <a:rPr kumimoji="1" lang="ja-JP" altLang="en-US" sz="1600" dirty="0">
                          <a:latin typeface="BIZ UDPゴシック" panose="020B0400000000000000" pitchFamily="50" charset="-128"/>
                          <a:ea typeface="BIZ UDPゴシック" panose="020B0400000000000000" pitchFamily="50" charset="-128"/>
                        </a:rPr>
                        <a:t>・測定値の有効数字は原則として２桁とし、３桁目以下は切り捨てることを追記。</a:t>
                      </a:r>
                    </a:p>
                  </a:txBody>
                  <a:tcPr/>
                </a:tc>
                <a:extLst>
                  <a:ext uri="{0D108BD9-81ED-4DB2-BD59-A6C34878D82A}">
                    <a16:rowId xmlns:a16="http://schemas.microsoft.com/office/drawing/2014/main" val="211705636"/>
                  </a:ext>
                </a:extLst>
              </a:tr>
            </a:tbl>
          </a:graphicData>
        </a:graphic>
      </p:graphicFrame>
    </p:spTree>
    <p:extLst>
      <p:ext uri="{BB962C8B-B14F-4D97-AF65-F5344CB8AC3E}">
        <p14:creationId xmlns:p14="http://schemas.microsoft.com/office/powerpoint/2010/main" val="86843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フローチャート: 他ページ結合子 17"/>
          <p:cNvSpPr/>
          <p:nvPr/>
        </p:nvSpPr>
        <p:spPr>
          <a:xfrm>
            <a:off x="174450" y="3083780"/>
            <a:ext cx="1663857" cy="2522433"/>
          </a:xfrm>
          <a:prstGeom prst="flowChartOffpageConnector">
            <a:avLst/>
          </a:prstGeom>
          <a:solidFill>
            <a:srgbClr val="00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石綿の計数</a:t>
            </a:r>
            <a:endParaRPr lang="en-US" altLang="ja-JP" b="1"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endParaRPr kumimoji="1" lang="en-US" altLang="ja-JP" sz="2400" dirty="0">
              <a:latin typeface="メイリオ" panose="020B0604030504040204" pitchFamily="50" charset="-128"/>
              <a:ea typeface="メイリオ" panose="020B0604030504040204" pitchFamily="50" charset="-128"/>
            </a:endParaRPr>
          </a:p>
          <a:p>
            <a:pPr algn="ctr"/>
            <a:endParaRPr kumimoji="1" lang="ja-JP" altLang="en-US" sz="2400" dirty="0">
              <a:latin typeface="メイリオ" panose="020B0604030504040204" pitchFamily="50" charset="-128"/>
              <a:ea typeface="メイリオ" panose="020B0604030504040204" pitchFamily="50" charset="-128"/>
            </a:endParaRPr>
          </a:p>
        </p:txBody>
      </p:sp>
      <p:sp>
        <p:nvSpPr>
          <p:cNvPr id="41" name="正方形/長方形 40"/>
          <p:cNvSpPr/>
          <p:nvPr/>
        </p:nvSpPr>
        <p:spPr>
          <a:xfrm>
            <a:off x="99554" y="5367004"/>
            <a:ext cx="2709796" cy="101721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コンテンツ プレースホルダー 2"/>
          <p:cNvSpPr>
            <a:spLocks noGrp="1"/>
          </p:cNvSpPr>
          <p:nvPr>
            <p:ph idx="1"/>
          </p:nvPr>
        </p:nvSpPr>
        <p:spPr>
          <a:xfrm>
            <a:off x="2966262" y="4710932"/>
            <a:ext cx="6107209" cy="442380"/>
          </a:xfrm>
        </p:spPr>
        <p:txBody>
          <a:bodyPr>
            <a:noAutofit/>
          </a:bodyPr>
          <a:lstStyle/>
          <a:p>
            <a:pPr marL="0" indent="0">
              <a:buNone/>
            </a:pPr>
            <a:r>
              <a:rPr lang="ja-JP" altLang="en-US" sz="1200" dirty="0">
                <a:latin typeface="メイリオ" panose="020B0604030504040204" pitchFamily="50" charset="-128"/>
                <a:ea typeface="メイリオ" panose="020B0604030504040204" pitchFamily="50" charset="-128"/>
              </a:rPr>
              <a:t>同一顕微鏡において装置構成を変更することにより、位相差顕微鏡と生物顕微鏡とを切り替える。左は位相差顕微鏡、右は生物顕微鏡での観察画像。</a:t>
            </a:r>
            <a:endParaRPr lang="en-US" altLang="ja-JP" sz="1200" dirty="0">
              <a:latin typeface="メイリオ" panose="020B0604030504040204" pitchFamily="50" charset="-128"/>
              <a:ea typeface="メイリオ" panose="020B0604030504040204" pitchFamily="50" charset="-128"/>
            </a:endParaRPr>
          </a:p>
          <a:p>
            <a:pPr marL="0" indent="0">
              <a:buNone/>
            </a:pPr>
            <a:endParaRPr kumimoji="1" lang="ja-JP" altLang="en-US"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17</a:t>
            </a:fld>
            <a:endParaRPr kumimoji="1" lang="ja-JP" altLang="en-US" dirty="0"/>
          </a:p>
        </p:txBody>
      </p:sp>
      <p:sp>
        <p:nvSpPr>
          <p:cNvPr id="13" name="正方形/長方形 12"/>
          <p:cNvSpPr/>
          <p:nvPr/>
        </p:nvSpPr>
        <p:spPr>
          <a:xfrm>
            <a:off x="1876826" y="1436200"/>
            <a:ext cx="800219" cy="579646"/>
          </a:xfrm>
          <a:prstGeom prst="rect">
            <a:avLst/>
          </a:prstGeom>
        </p:spPr>
        <p:txBody>
          <a:bodyPr wrap="none">
            <a:spAutoFit/>
          </a:bodyPr>
          <a:lstStyle/>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２～４</a:t>
            </a:r>
            <a:endParaRPr lang="en-US" altLang="ja-JP" sz="1600" dirty="0">
              <a:solidFill>
                <a:srgbClr val="1F497D"/>
              </a:solidFill>
              <a:latin typeface="メイリオ" panose="020B0604030504040204" pitchFamily="50" charset="-128"/>
              <a:ea typeface="メイリオ" panose="020B0604030504040204" pitchFamily="50" charset="-128"/>
            </a:endParaRPr>
          </a:p>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時間</a:t>
            </a:r>
          </a:p>
        </p:txBody>
      </p:sp>
      <p:sp>
        <p:nvSpPr>
          <p:cNvPr id="16" name="フローチャート: 他ページ結合子 15"/>
          <p:cNvSpPr/>
          <p:nvPr/>
        </p:nvSpPr>
        <p:spPr>
          <a:xfrm>
            <a:off x="189778" y="1436200"/>
            <a:ext cx="1637697" cy="587554"/>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試料の捕集</a:t>
            </a:r>
          </a:p>
        </p:txBody>
      </p:sp>
      <p:sp>
        <p:nvSpPr>
          <p:cNvPr id="17" name="フローチャート: 他ページ結合子 16"/>
          <p:cNvSpPr/>
          <p:nvPr/>
        </p:nvSpPr>
        <p:spPr>
          <a:xfrm>
            <a:off x="180564" y="2139607"/>
            <a:ext cx="1672078" cy="825012"/>
          </a:xfrm>
          <a:prstGeom prst="flowChartOffpageConnector">
            <a:avLst/>
          </a:prstGeom>
          <a:solidFill>
            <a:srgbClr val="00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顕微鏡標本</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の作製</a:t>
            </a:r>
            <a:endParaRPr kumimoji="1" lang="ja-JP" altLang="en-US" b="1" dirty="0">
              <a:latin typeface="メイリオ" panose="020B0604030504040204" pitchFamily="50" charset="-128"/>
              <a:ea typeface="メイリオ" panose="020B0604030504040204" pitchFamily="50" charset="-128"/>
            </a:endParaRPr>
          </a:p>
        </p:txBody>
      </p:sp>
      <p:sp>
        <p:nvSpPr>
          <p:cNvPr id="28" name="二等辺三角形 27"/>
          <p:cNvSpPr>
            <a:spLocks noChangeAspect="1"/>
          </p:cNvSpPr>
          <p:nvPr/>
        </p:nvSpPr>
        <p:spPr>
          <a:xfrm rot="5400000">
            <a:off x="6262221" y="1775214"/>
            <a:ext cx="460851" cy="3456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p:nvPicPr>
        <p:blipFill>
          <a:blip r:embed="rId2"/>
          <a:stretch>
            <a:fillRect/>
          </a:stretch>
        </p:blipFill>
        <p:spPr>
          <a:xfrm>
            <a:off x="425685" y="3489355"/>
            <a:ext cx="1201016" cy="1329043"/>
          </a:xfrm>
          <a:prstGeom prst="rect">
            <a:avLst/>
          </a:prstGeom>
        </p:spPr>
      </p:pic>
      <p:pic>
        <p:nvPicPr>
          <p:cNvPr id="33" name="図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1113" y="1577589"/>
            <a:ext cx="934469" cy="918631"/>
          </a:xfrm>
          <a:prstGeom prst="rect">
            <a:avLst/>
          </a:prstGeom>
        </p:spPr>
      </p:pic>
      <p:sp>
        <p:nvSpPr>
          <p:cNvPr id="37" name="正方形/長方形 36"/>
          <p:cNvSpPr/>
          <p:nvPr/>
        </p:nvSpPr>
        <p:spPr>
          <a:xfrm>
            <a:off x="3977054" y="2346870"/>
            <a:ext cx="3527947" cy="523220"/>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・アセトン蒸気を当てフィルタを透明化</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・トリアセチンを </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滴滴下</a:t>
            </a:r>
          </a:p>
        </p:txBody>
      </p:sp>
      <p:sp>
        <p:nvSpPr>
          <p:cNvPr id="40" name="テキスト ボックス 39"/>
          <p:cNvSpPr txBox="1"/>
          <p:nvPr/>
        </p:nvSpPr>
        <p:spPr>
          <a:xfrm>
            <a:off x="102331" y="5439754"/>
            <a:ext cx="2750717" cy="95410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試料に光を照射した際に生じた位相の差を明暗の差に変えることで、無色透明な物体を可視化して観察を行う</a:t>
            </a:r>
          </a:p>
        </p:txBody>
      </p:sp>
      <p:sp>
        <p:nvSpPr>
          <p:cNvPr id="32" name="正方形/長方形 31"/>
          <p:cNvSpPr/>
          <p:nvPr/>
        </p:nvSpPr>
        <p:spPr>
          <a:xfrm>
            <a:off x="98607" y="4912919"/>
            <a:ext cx="1552028" cy="271869"/>
          </a:xfrm>
          <a:prstGeom prst="rect">
            <a:avLst/>
          </a:prstGeom>
        </p:spPr>
        <p:txBody>
          <a:bodyPr wrap="none">
            <a:spAutoFit/>
          </a:bodyPr>
          <a:lstStyle/>
          <a:p>
            <a:pPr>
              <a:lnSpc>
                <a:spcPts val="1400"/>
              </a:lnSpc>
            </a:pPr>
            <a:r>
              <a:rPr lang="ja-JP" altLang="en-US" sz="1600" b="1" dirty="0">
                <a:solidFill>
                  <a:schemeClr val="bg1"/>
                </a:solidFill>
                <a:latin typeface="Meiryo UI" panose="020B0604030504040204" pitchFamily="50" charset="-128"/>
                <a:ea typeface="Meiryo UI" panose="020B0604030504040204" pitchFamily="50" charset="-128"/>
              </a:rPr>
              <a:t>　</a:t>
            </a:r>
            <a:r>
              <a:rPr lang="ja-JP" altLang="en-US" sz="1600" b="1" dirty="0">
                <a:solidFill>
                  <a:schemeClr val="bg1"/>
                </a:solidFill>
                <a:latin typeface="メイリオ" panose="020B0604030504040204" pitchFamily="50" charset="-128"/>
                <a:ea typeface="メイリオ" panose="020B0604030504040204" pitchFamily="50" charset="-128"/>
              </a:rPr>
              <a:t>位相差顕微鏡</a:t>
            </a:r>
          </a:p>
        </p:txBody>
      </p:sp>
      <p:sp>
        <p:nvSpPr>
          <p:cNvPr id="42" name="二等辺三角形 41"/>
          <p:cNvSpPr>
            <a:spLocks noChangeAspect="1"/>
          </p:cNvSpPr>
          <p:nvPr/>
        </p:nvSpPr>
        <p:spPr>
          <a:xfrm rot="5400000">
            <a:off x="3881882" y="1775213"/>
            <a:ext cx="460851" cy="3456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p:nvPr/>
        </p:nvSpPr>
        <p:spPr>
          <a:xfrm>
            <a:off x="7485437" y="2372425"/>
            <a:ext cx="1464081" cy="523220"/>
          </a:xfrm>
          <a:prstGeom prst="rect">
            <a:avLst/>
          </a:prstGeom>
        </p:spPr>
        <p:txBody>
          <a:bodyPr wrap="square">
            <a:spAutoFit/>
          </a:bodyPr>
          <a:lstStyle/>
          <a:p>
            <a:r>
              <a:rPr lang="ja-JP" altLang="en-US" sz="1400" dirty="0">
                <a:solidFill>
                  <a:srgbClr val="0070C0"/>
                </a:solidFill>
                <a:latin typeface="メイリオ" panose="020B0604030504040204" pitchFamily="50" charset="-128"/>
                <a:ea typeface="メイリオ" panose="020B0604030504040204" pitchFamily="50" charset="-128"/>
              </a:rPr>
              <a:t>↑クリソタイルの屈折率に近い</a:t>
            </a:r>
          </a:p>
        </p:txBody>
      </p:sp>
      <p:sp>
        <p:nvSpPr>
          <p:cNvPr id="53" name="正方形/長方形 52"/>
          <p:cNvSpPr/>
          <p:nvPr/>
        </p:nvSpPr>
        <p:spPr>
          <a:xfrm>
            <a:off x="2915900" y="5324252"/>
            <a:ext cx="6203994" cy="1077218"/>
          </a:xfrm>
          <a:prstGeom prst="rect">
            <a:avLst/>
          </a:prstGeom>
        </p:spPr>
        <p:txBody>
          <a:bodyPr wrap="square">
            <a:spAutoFit/>
          </a:bodyPr>
          <a:lstStyle/>
          <a:p>
            <a:pPr marL="285750" indent="-285750">
              <a:buFont typeface="Wingdings" panose="05000000000000000000" pitchFamily="2" charset="2"/>
              <a:buChar char="ü"/>
            </a:pPr>
            <a:r>
              <a:rPr lang="ja-JP" altLang="en-US" sz="1600" dirty="0">
                <a:solidFill>
                  <a:srgbClr val="FF0000"/>
                </a:solidFill>
                <a:latin typeface="メイリオ" panose="020B0604030504040204" pitchFamily="50" charset="-128"/>
                <a:ea typeface="メイリオ" panose="020B0604030504040204" pitchFamily="50" charset="-128"/>
              </a:rPr>
              <a:t>位相差顕微鏡と生物顕微鏡の計数繊維数の差</a:t>
            </a:r>
            <a:r>
              <a:rPr lang="ja-JP" altLang="en-US" sz="1600" dirty="0">
                <a:latin typeface="メイリオ" panose="020B0604030504040204" pitchFamily="50" charset="-128"/>
                <a:ea typeface="メイリオ" panose="020B0604030504040204" pitchFamily="50" charset="-128"/>
              </a:rPr>
              <a:t>を石綿繊維として計数</a:t>
            </a:r>
            <a:endParaRPr lang="en-US" altLang="ja-JP" sz="1600"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rPr>
              <a:t>生物顕微鏡で消えなかった繊維のうち、</a:t>
            </a:r>
            <a:r>
              <a:rPr lang="ja-JP" altLang="en-US" sz="1600" dirty="0">
                <a:solidFill>
                  <a:srgbClr val="FF0000"/>
                </a:solidFill>
                <a:latin typeface="メイリオ" panose="020B0604030504040204" pitchFamily="50" charset="-128"/>
                <a:ea typeface="メイリオ" panose="020B0604030504040204" pitchFamily="50" charset="-128"/>
              </a:rPr>
              <a:t>石綿標準試料等と形状を比較して石綿と判断されるもの</a:t>
            </a:r>
            <a:r>
              <a:rPr lang="ja-JP" altLang="en-US" sz="1600" dirty="0">
                <a:latin typeface="メイリオ" panose="020B0604030504040204" pitchFamily="50" charset="-128"/>
                <a:ea typeface="メイリオ" panose="020B0604030504040204" pitchFamily="50" charset="-128"/>
              </a:rPr>
              <a:t>は石綿繊維として計数</a:t>
            </a:r>
          </a:p>
        </p:txBody>
      </p:sp>
      <p:grpSp>
        <p:nvGrpSpPr>
          <p:cNvPr id="10" name="グループ化 9">
            <a:extLst>
              <a:ext uri="{FF2B5EF4-FFF2-40B4-BE49-F238E27FC236}">
                <a16:creationId xmlns:a16="http://schemas.microsoft.com/office/drawing/2014/main" id="{F87E4ACE-77C2-48BA-8FA2-BBA457CFA91A}"/>
              </a:ext>
            </a:extLst>
          </p:cNvPr>
          <p:cNvGrpSpPr/>
          <p:nvPr/>
        </p:nvGrpSpPr>
        <p:grpSpPr>
          <a:xfrm>
            <a:off x="3073761" y="3099622"/>
            <a:ext cx="1731453" cy="1552880"/>
            <a:chOff x="3044625" y="3387070"/>
            <a:chExt cx="1731453" cy="1552880"/>
          </a:xfrm>
        </p:grpSpPr>
        <p:sp>
          <p:nvSpPr>
            <p:cNvPr id="30" name="正方形/長方形 29"/>
            <p:cNvSpPr/>
            <p:nvPr/>
          </p:nvSpPr>
          <p:spPr>
            <a:xfrm>
              <a:off x="3181105" y="4632173"/>
              <a:ext cx="1310585" cy="307777"/>
            </a:xfrm>
            <a:prstGeom prst="rect">
              <a:avLst/>
            </a:prstGeom>
          </p:spPr>
          <p:txBody>
            <a:bodyPr wrap="square">
              <a:spAutoFit/>
            </a:bodyPr>
            <a:lstStyle/>
            <a:p>
              <a:r>
                <a:rPr lang="ja-JP" altLang="en-US" sz="1400" dirty="0">
                  <a:solidFill>
                    <a:srgbClr val="0070C0"/>
                  </a:solidFill>
                  <a:latin typeface="メイリオ" panose="020B0604030504040204" pitchFamily="50" charset="-128"/>
                  <a:ea typeface="メイリオ" panose="020B0604030504040204" pitchFamily="50" charset="-128"/>
                </a:rPr>
                <a:t>クリソタイル</a:t>
              </a:r>
            </a:p>
          </p:txBody>
        </p:sp>
        <p:grpSp>
          <p:nvGrpSpPr>
            <p:cNvPr id="7" name="グループ化 6"/>
            <p:cNvGrpSpPr/>
            <p:nvPr/>
          </p:nvGrpSpPr>
          <p:grpSpPr>
            <a:xfrm>
              <a:off x="3044625" y="3387070"/>
              <a:ext cx="1731453" cy="1267760"/>
              <a:chOff x="3044625" y="3387070"/>
              <a:chExt cx="1731453" cy="1267760"/>
            </a:xfrm>
          </p:grpSpPr>
          <p:pic>
            <p:nvPicPr>
              <p:cNvPr id="34" name="図 33"/>
              <p:cNvPicPr>
                <a:picLocks noChangeAspect="1"/>
              </p:cNvPicPr>
              <p:nvPr/>
            </p:nvPicPr>
            <p:blipFill>
              <a:blip r:embed="rId4"/>
              <a:stretch>
                <a:fillRect/>
              </a:stretch>
            </p:blipFill>
            <p:spPr>
              <a:xfrm>
                <a:off x="3044625" y="3407619"/>
                <a:ext cx="1609991" cy="1188000"/>
              </a:xfrm>
              <a:prstGeom prst="rect">
                <a:avLst/>
              </a:prstGeom>
            </p:spPr>
          </p:pic>
          <p:sp>
            <p:nvSpPr>
              <p:cNvPr id="44" name="楕円 43"/>
              <p:cNvSpPr/>
              <p:nvPr/>
            </p:nvSpPr>
            <p:spPr>
              <a:xfrm>
                <a:off x="3044625" y="3426921"/>
                <a:ext cx="410746" cy="379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44"/>
              <p:cNvSpPr/>
              <p:nvPr/>
            </p:nvSpPr>
            <p:spPr>
              <a:xfrm>
                <a:off x="3292045" y="4253953"/>
                <a:ext cx="410746" cy="379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p:cNvSpPr/>
              <p:nvPr/>
            </p:nvSpPr>
            <p:spPr>
              <a:xfrm>
                <a:off x="3865998" y="3423388"/>
                <a:ext cx="410746" cy="37952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楕円 46"/>
              <p:cNvSpPr/>
              <p:nvPr/>
            </p:nvSpPr>
            <p:spPr>
              <a:xfrm>
                <a:off x="4127929" y="4275310"/>
                <a:ext cx="410746" cy="37952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コンテンツ プレースホルダー 2"/>
              <p:cNvSpPr txBox="1">
                <a:spLocks/>
              </p:cNvSpPr>
              <p:nvPr/>
            </p:nvSpPr>
            <p:spPr>
              <a:xfrm>
                <a:off x="3282028" y="3393466"/>
                <a:ext cx="887577" cy="2811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latin typeface="メイリオ" panose="020B0604030504040204" pitchFamily="50" charset="-128"/>
                    <a:ea typeface="メイリオ" panose="020B0604030504040204" pitchFamily="50" charset="-128"/>
                  </a:rPr>
                  <a:t>位相差</a:t>
                </a:r>
              </a:p>
            </p:txBody>
          </p:sp>
          <p:sp>
            <p:nvSpPr>
              <p:cNvPr id="50" name="コンテンツ プレースホルダー 2"/>
              <p:cNvSpPr txBox="1">
                <a:spLocks/>
              </p:cNvSpPr>
              <p:nvPr/>
            </p:nvSpPr>
            <p:spPr>
              <a:xfrm>
                <a:off x="4233443" y="3387070"/>
                <a:ext cx="542635" cy="2512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latin typeface="メイリオ" panose="020B0604030504040204" pitchFamily="50" charset="-128"/>
                    <a:ea typeface="メイリオ" panose="020B0604030504040204" pitchFamily="50" charset="-128"/>
                  </a:rPr>
                  <a:t>生物</a:t>
                </a:r>
              </a:p>
            </p:txBody>
          </p:sp>
          <p:sp>
            <p:nvSpPr>
              <p:cNvPr id="54" name="コンテンツ プレースホルダー 2"/>
              <p:cNvSpPr txBox="1">
                <a:spLocks/>
              </p:cNvSpPr>
              <p:nvPr/>
            </p:nvSpPr>
            <p:spPr>
              <a:xfrm>
                <a:off x="3919144" y="3873249"/>
                <a:ext cx="679400" cy="253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solidFill>
                      <a:srgbClr val="FF0000"/>
                    </a:solidFill>
                    <a:latin typeface="メイリオ" panose="020B0604030504040204" pitchFamily="50" charset="-128"/>
                    <a:ea typeface="メイリオ" panose="020B0604030504040204" pitchFamily="50" charset="-128"/>
                  </a:rPr>
                  <a:t>消える</a:t>
                </a:r>
              </a:p>
            </p:txBody>
          </p:sp>
        </p:grpSp>
      </p:grpSp>
      <p:sp>
        <p:nvSpPr>
          <p:cNvPr id="60" name="正方形/長方形 59"/>
          <p:cNvSpPr/>
          <p:nvPr/>
        </p:nvSpPr>
        <p:spPr>
          <a:xfrm>
            <a:off x="1902473" y="2226104"/>
            <a:ext cx="595035" cy="579646"/>
          </a:xfrm>
          <a:prstGeom prst="rect">
            <a:avLst/>
          </a:prstGeom>
        </p:spPr>
        <p:txBody>
          <a:bodyPr wrap="none">
            <a:spAutoFit/>
          </a:bodyPr>
          <a:lstStyle/>
          <a:p>
            <a:pPr>
              <a:lnSpc>
                <a:spcPts val="1900"/>
              </a:lnSpc>
            </a:pPr>
            <a:r>
              <a:rPr lang="en-US" altLang="ja-JP" sz="1600" dirty="0">
                <a:solidFill>
                  <a:srgbClr val="1F497D"/>
                </a:solidFill>
                <a:latin typeface="メイリオ" panose="020B0604030504040204" pitchFamily="50" charset="-128"/>
                <a:ea typeface="メイリオ" panose="020B0604030504040204" pitchFamily="50" charset="-128"/>
              </a:rPr>
              <a:t>0.5</a:t>
            </a:r>
          </a:p>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時間</a:t>
            </a:r>
          </a:p>
        </p:txBody>
      </p:sp>
      <p:sp>
        <p:nvSpPr>
          <p:cNvPr id="61" name="正方形/長方形 60"/>
          <p:cNvSpPr/>
          <p:nvPr/>
        </p:nvSpPr>
        <p:spPr>
          <a:xfrm>
            <a:off x="1934172" y="3583105"/>
            <a:ext cx="923651" cy="579646"/>
          </a:xfrm>
          <a:prstGeom prst="rect">
            <a:avLst/>
          </a:prstGeom>
        </p:spPr>
        <p:txBody>
          <a:bodyPr wrap="none">
            <a:spAutoFit/>
          </a:bodyPr>
          <a:lstStyle/>
          <a:p>
            <a:pPr>
              <a:lnSpc>
                <a:spcPts val="1900"/>
              </a:lnSpc>
            </a:pPr>
            <a:r>
              <a:rPr lang="en-US" altLang="ja-JP" sz="1600" dirty="0">
                <a:solidFill>
                  <a:srgbClr val="1F497D"/>
                </a:solidFill>
                <a:latin typeface="メイリオ" panose="020B0604030504040204" pitchFamily="50" charset="-128"/>
                <a:ea typeface="メイリオ" panose="020B0604030504040204" pitchFamily="50" charset="-128"/>
              </a:rPr>
              <a:t>0.5</a:t>
            </a:r>
            <a:r>
              <a:rPr lang="ja-JP" altLang="en-US" sz="1600" dirty="0">
                <a:solidFill>
                  <a:srgbClr val="1F497D"/>
                </a:solidFill>
                <a:latin typeface="メイリオ" panose="020B0604030504040204" pitchFamily="50" charset="-128"/>
                <a:ea typeface="メイリオ" panose="020B0604030504040204" pitchFamily="50" charset="-128"/>
              </a:rPr>
              <a:t>～２</a:t>
            </a:r>
            <a:endParaRPr lang="en-US" altLang="ja-JP" sz="1600" dirty="0">
              <a:solidFill>
                <a:srgbClr val="1F497D"/>
              </a:solidFill>
              <a:latin typeface="メイリオ" panose="020B0604030504040204" pitchFamily="50" charset="-128"/>
              <a:ea typeface="メイリオ" panose="020B0604030504040204" pitchFamily="50" charset="-128"/>
            </a:endParaRPr>
          </a:p>
          <a:p>
            <a:pPr>
              <a:lnSpc>
                <a:spcPts val="1900"/>
              </a:lnSpc>
            </a:pPr>
            <a:r>
              <a:rPr lang="ja-JP" altLang="en-US" sz="1600" dirty="0">
                <a:solidFill>
                  <a:srgbClr val="1F497D"/>
                </a:solidFill>
                <a:latin typeface="メイリオ" panose="020B0604030504040204" pitchFamily="50" charset="-128"/>
                <a:ea typeface="メイリオ" panose="020B0604030504040204" pitchFamily="50" charset="-128"/>
              </a:rPr>
              <a:t>時間</a:t>
            </a:r>
          </a:p>
        </p:txBody>
      </p:sp>
      <p:grpSp>
        <p:nvGrpSpPr>
          <p:cNvPr id="9" name="グループ化 8">
            <a:extLst>
              <a:ext uri="{FF2B5EF4-FFF2-40B4-BE49-F238E27FC236}">
                <a16:creationId xmlns:a16="http://schemas.microsoft.com/office/drawing/2014/main" id="{A928B772-994E-4D54-86A3-8C82277531E3}"/>
              </a:ext>
            </a:extLst>
          </p:cNvPr>
          <p:cNvGrpSpPr/>
          <p:nvPr/>
        </p:nvGrpSpPr>
        <p:grpSpPr>
          <a:xfrm>
            <a:off x="4839344" y="3106018"/>
            <a:ext cx="1882856" cy="1546484"/>
            <a:chOff x="4810208" y="3393466"/>
            <a:chExt cx="1882856" cy="1546484"/>
          </a:xfrm>
        </p:grpSpPr>
        <p:sp>
          <p:nvSpPr>
            <p:cNvPr id="38" name="正方形/長方形 37"/>
            <p:cNvSpPr/>
            <p:nvPr/>
          </p:nvSpPr>
          <p:spPr>
            <a:xfrm>
              <a:off x="5148064" y="4632173"/>
              <a:ext cx="1310585" cy="307777"/>
            </a:xfrm>
            <a:prstGeom prst="rect">
              <a:avLst/>
            </a:prstGeom>
          </p:spPr>
          <p:txBody>
            <a:bodyPr wrap="square">
              <a:spAutoFit/>
            </a:bodyPr>
            <a:lstStyle/>
            <a:p>
              <a:r>
                <a:rPr lang="ja-JP" altLang="en-US" sz="1400" dirty="0">
                  <a:solidFill>
                    <a:srgbClr val="0070C0"/>
                  </a:solidFill>
                  <a:latin typeface="メイリオ" panose="020B0604030504040204" pitchFamily="50" charset="-128"/>
                  <a:ea typeface="メイリオ" panose="020B0604030504040204" pitchFamily="50" charset="-128"/>
                </a:rPr>
                <a:t>アモサイト</a:t>
              </a:r>
            </a:p>
          </p:txBody>
        </p:sp>
        <p:grpSp>
          <p:nvGrpSpPr>
            <p:cNvPr id="3" name="グループ化 2">
              <a:extLst>
                <a:ext uri="{FF2B5EF4-FFF2-40B4-BE49-F238E27FC236}">
                  <a16:creationId xmlns:a16="http://schemas.microsoft.com/office/drawing/2014/main" id="{04104C13-69E0-456D-854D-B1529490594B}"/>
                </a:ext>
              </a:extLst>
            </p:cNvPr>
            <p:cNvGrpSpPr/>
            <p:nvPr/>
          </p:nvGrpSpPr>
          <p:grpSpPr>
            <a:xfrm>
              <a:off x="4810208" y="3393466"/>
              <a:ext cx="1882856" cy="1201495"/>
              <a:chOff x="4810208" y="3393466"/>
              <a:chExt cx="1882856" cy="1201495"/>
            </a:xfrm>
          </p:grpSpPr>
          <p:pic>
            <p:nvPicPr>
              <p:cNvPr id="35" name="図 34"/>
              <p:cNvPicPr>
                <a:picLocks noChangeAspect="1"/>
              </p:cNvPicPr>
              <p:nvPr/>
            </p:nvPicPr>
            <p:blipFill>
              <a:blip r:embed="rId5"/>
              <a:stretch>
                <a:fillRect/>
              </a:stretch>
            </p:blipFill>
            <p:spPr>
              <a:xfrm>
                <a:off x="4810208" y="3406961"/>
                <a:ext cx="1807825" cy="1188000"/>
              </a:xfrm>
              <a:prstGeom prst="rect">
                <a:avLst/>
              </a:prstGeom>
            </p:spPr>
          </p:pic>
          <p:sp>
            <p:nvSpPr>
              <p:cNvPr id="55" name="コンテンツ プレースホルダー 2"/>
              <p:cNvSpPr txBox="1">
                <a:spLocks/>
              </p:cNvSpPr>
              <p:nvPr/>
            </p:nvSpPr>
            <p:spPr>
              <a:xfrm>
                <a:off x="5743013" y="4345107"/>
                <a:ext cx="870844" cy="2145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solidFill>
                      <a:srgbClr val="FF0000"/>
                    </a:solidFill>
                    <a:latin typeface="メイリオ" panose="020B0604030504040204" pitchFamily="50" charset="-128"/>
                    <a:ea typeface="メイリオ" panose="020B0604030504040204" pitchFamily="50" charset="-128"/>
                  </a:rPr>
                  <a:t>消えない</a:t>
                </a:r>
              </a:p>
            </p:txBody>
          </p:sp>
          <p:sp>
            <p:nvSpPr>
              <p:cNvPr id="57" name="コンテンツ プレースホルダー 2"/>
              <p:cNvSpPr txBox="1">
                <a:spLocks/>
              </p:cNvSpPr>
              <p:nvPr/>
            </p:nvSpPr>
            <p:spPr>
              <a:xfrm>
                <a:off x="5110313" y="3393466"/>
                <a:ext cx="887577" cy="2811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latin typeface="メイリオ" panose="020B0604030504040204" pitchFamily="50" charset="-128"/>
                    <a:ea typeface="メイリオ" panose="020B0604030504040204" pitchFamily="50" charset="-128"/>
                  </a:rPr>
                  <a:t>位相差</a:t>
                </a:r>
              </a:p>
            </p:txBody>
          </p:sp>
          <p:sp>
            <p:nvSpPr>
              <p:cNvPr id="59" name="コンテンツ プレースホルダー 2"/>
              <p:cNvSpPr txBox="1">
                <a:spLocks/>
              </p:cNvSpPr>
              <p:nvPr/>
            </p:nvSpPr>
            <p:spPr>
              <a:xfrm>
                <a:off x="6150429" y="3395837"/>
                <a:ext cx="542635" cy="2512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latin typeface="メイリオ" panose="020B0604030504040204" pitchFamily="50" charset="-128"/>
                    <a:ea typeface="メイリオ" panose="020B0604030504040204" pitchFamily="50" charset="-128"/>
                  </a:rPr>
                  <a:t>生物</a:t>
                </a:r>
              </a:p>
            </p:txBody>
          </p:sp>
        </p:grpSp>
      </p:grpSp>
      <p:grpSp>
        <p:nvGrpSpPr>
          <p:cNvPr id="8" name="グループ化 7">
            <a:extLst>
              <a:ext uri="{FF2B5EF4-FFF2-40B4-BE49-F238E27FC236}">
                <a16:creationId xmlns:a16="http://schemas.microsoft.com/office/drawing/2014/main" id="{0D6825CD-0AFE-4576-8E55-E5A67F5F1130}"/>
              </a:ext>
            </a:extLst>
          </p:cNvPr>
          <p:cNvGrpSpPr/>
          <p:nvPr/>
        </p:nvGrpSpPr>
        <p:grpSpPr>
          <a:xfrm>
            <a:off x="6849944" y="3101319"/>
            <a:ext cx="2012082" cy="1556931"/>
            <a:chOff x="6820808" y="3388767"/>
            <a:chExt cx="2012082" cy="1556931"/>
          </a:xfrm>
        </p:grpSpPr>
        <p:sp>
          <p:nvSpPr>
            <p:cNvPr id="39" name="正方形/長方形 38"/>
            <p:cNvSpPr/>
            <p:nvPr/>
          </p:nvSpPr>
          <p:spPr>
            <a:xfrm>
              <a:off x="7106972" y="4637921"/>
              <a:ext cx="1454601" cy="307777"/>
            </a:xfrm>
            <a:prstGeom prst="rect">
              <a:avLst/>
            </a:prstGeom>
          </p:spPr>
          <p:txBody>
            <a:bodyPr wrap="square">
              <a:spAutoFit/>
            </a:bodyPr>
            <a:lstStyle/>
            <a:p>
              <a:r>
                <a:rPr lang="ja-JP" altLang="en-US" sz="1400" dirty="0">
                  <a:solidFill>
                    <a:srgbClr val="0070C0"/>
                  </a:solidFill>
                  <a:latin typeface="メイリオ" panose="020B0604030504040204" pitchFamily="50" charset="-128"/>
                  <a:ea typeface="メイリオ" panose="020B0604030504040204" pitchFamily="50" charset="-128"/>
                </a:rPr>
                <a:t>クロシドライト</a:t>
              </a:r>
            </a:p>
          </p:txBody>
        </p:sp>
        <p:grpSp>
          <p:nvGrpSpPr>
            <p:cNvPr id="6" name="グループ化 5">
              <a:extLst>
                <a:ext uri="{FF2B5EF4-FFF2-40B4-BE49-F238E27FC236}">
                  <a16:creationId xmlns:a16="http://schemas.microsoft.com/office/drawing/2014/main" id="{8C65C079-9773-426E-A9F4-0202F86B227A}"/>
                </a:ext>
              </a:extLst>
            </p:cNvPr>
            <p:cNvGrpSpPr/>
            <p:nvPr/>
          </p:nvGrpSpPr>
          <p:grpSpPr>
            <a:xfrm>
              <a:off x="6820808" y="3388767"/>
              <a:ext cx="2012082" cy="1206194"/>
              <a:chOff x="6820808" y="3388767"/>
              <a:chExt cx="2012082" cy="1206194"/>
            </a:xfrm>
          </p:grpSpPr>
          <p:pic>
            <p:nvPicPr>
              <p:cNvPr id="36" name="図 35"/>
              <p:cNvPicPr>
                <a:picLocks noChangeAspect="1"/>
              </p:cNvPicPr>
              <p:nvPr/>
            </p:nvPicPr>
            <p:blipFill>
              <a:blip r:embed="rId6"/>
              <a:stretch>
                <a:fillRect/>
              </a:stretch>
            </p:blipFill>
            <p:spPr>
              <a:xfrm>
                <a:off x="6820808" y="3406961"/>
                <a:ext cx="1930294" cy="1188000"/>
              </a:xfrm>
              <a:prstGeom prst="rect">
                <a:avLst/>
              </a:prstGeom>
            </p:spPr>
          </p:pic>
          <p:sp>
            <p:nvSpPr>
              <p:cNvPr id="56" name="コンテンツ プレースホルダー 2"/>
              <p:cNvSpPr txBox="1">
                <a:spLocks/>
              </p:cNvSpPr>
              <p:nvPr/>
            </p:nvSpPr>
            <p:spPr>
              <a:xfrm>
                <a:off x="7822587" y="4363831"/>
                <a:ext cx="870844" cy="2145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solidFill>
                      <a:srgbClr val="FF0000"/>
                    </a:solidFill>
                    <a:latin typeface="メイリオ" panose="020B0604030504040204" pitchFamily="50" charset="-128"/>
                    <a:ea typeface="メイリオ" panose="020B0604030504040204" pitchFamily="50" charset="-128"/>
                  </a:rPr>
                  <a:t>消えない</a:t>
                </a:r>
              </a:p>
            </p:txBody>
          </p:sp>
          <p:sp>
            <p:nvSpPr>
              <p:cNvPr id="58" name="コンテンツ プレースホルダー 2"/>
              <p:cNvSpPr txBox="1">
                <a:spLocks/>
              </p:cNvSpPr>
              <p:nvPr/>
            </p:nvSpPr>
            <p:spPr>
              <a:xfrm>
                <a:off x="7176982" y="3388767"/>
                <a:ext cx="887577" cy="2811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latin typeface="メイリオ" panose="020B0604030504040204" pitchFamily="50" charset="-128"/>
                    <a:ea typeface="メイリオ" panose="020B0604030504040204" pitchFamily="50" charset="-128"/>
                  </a:rPr>
                  <a:t>位相差</a:t>
                </a:r>
              </a:p>
            </p:txBody>
          </p:sp>
          <p:sp>
            <p:nvSpPr>
              <p:cNvPr id="62" name="コンテンツ プレースホルダー 2"/>
              <p:cNvSpPr txBox="1">
                <a:spLocks/>
              </p:cNvSpPr>
              <p:nvPr/>
            </p:nvSpPr>
            <p:spPr>
              <a:xfrm>
                <a:off x="8290255" y="3393623"/>
                <a:ext cx="542635" cy="2512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200" dirty="0">
                    <a:latin typeface="メイリオ" panose="020B0604030504040204" pitchFamily="50" charset="-128"/>
                    <a:ea typeface="メイリオ" panose="020B0604030504040204" pitchFamily="50" charset="-128"/>
                  </a:rPr>
                  <a:t>生物</a:t>
                </a:r>
              </a:p>
            </p:txBody>
          </p:sp>
        </p:grpSp>
      </p:grpSp>
      <p:sp>
        <p:nvSpPr>
          <p:cNvPr id="51" name="正方形/長方形 50">
            <a:extLst>
              <a:ext uri="{FF2B5EF4-FFF2-40B4-BE49-F238E27FC236}">
                <a16:creationId xmlns:a16="http://schemas.microsoft.com/office/drawing/2014/main" id="{3DEDCB85-04AD-4335-9E65-A505CE045326}"/>
              </a:ext>
            </a:extLst>
          </p:cNvPr>
          <p:cNvSpPr/>
          <p:nvPr/>
        </p:nvSpPr>
        <p:spPr>
          <a:xfrm>
            <a:off x="6448" y="3162"/>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Pゴシック" panose="020B0400000000000000" pitchFamily="50" charset="-128"/>
                <a:ea typeface="BIZ UDPゴシック" panose="020B0400000000000000" pitchFamily="50" charset="-128"/>
              </a:rPr>
              <a:t>３．位相差顕微鏡及び生物顕微鏡を用いる方法について</a:t>
            </a:r>
          </a:p>
        </p:txBody>
      </p:sp>
      <p:pic>
        <p:nvPicPr>
          <p:cNvPr id="15" name="図 14">
            <a:extLst>
              <a:ext uri="{FF2B5EF4-FFF2-40B4-BE49-F238E27FC236}">
                <a16:creationId xmlns:a16="http://schemas.microsoft.com/office/drawing/2014/main" id="{36C9E5DE-D77A-ABBB-37FF-F8F4C0162012}"/>
              </a:ext>
            </a:extLst>
          </p:cNvPr>
          <p:cNvPicPr>
            <a:picLocks noChangeAspect="1"/>
          </p:cNvPicPr>
          <p:nvPr/>
        </p:nvPicPr>
        <p:blipFill>
          <a:blip r:embed="rId7"/>
          <a:stretch>
            <a:fillRect/>
          </a:stretch>
        </p:blipFill>
        <p:spPr>
          <a:xfrm>
            <a:off x="4303652" y="1600055"/>
            <a:ext cx="1800000" cy="595488"/>
          </a:xfrm>
          <a:prstGeom prst="rect">
            <a:avLst/>
          </a:prstGeom>
        </p:spPr>
      </p:pic>
      <p:pic>
        <p:nvPicPr>
          <p:cNvPr id="20" name="図 19">
            <a:extLst>
              <a:ext uri="{FF2B5EF4-FFF2-40B4-BE49-F238E27FC236}">
                <a16:creationId xmlns:a16="http://schemas.microsoft.com/office/drawing/2014/main" id="{5245D2A5-7A49-B20B-6DC0-81E1053D5D1F}"/>
              </a:ext>
            </a:extLst>
          </p:cNvPr>
          <p:cNvPicPr>
            <a:picLocks noChangeAspect="1"/>
          </p:cNvPicPr>
          <p:nvPr/>
        </p:nvPicPr>
        <p:blipFill>
          <a:blip r:embed="rId8"/>
          <a:stretch>
            <a:fillRect/>
          </a:stretch>
        </p:blipFill>
        <p:spPr>
          <a:xfrm>
            <a:off x="6801678" y="1602932"/>
            <a:ext cx="1692000" cy="668931"/>
          </a:xfrm>
          <a:prstGeom prst="rect">
            <a:avLst/>
          </a:prstGeom>
        </p:spPr>
      </p:pic>
      <p:sp>
        <p:nvSpPr>
          <p:cNvPr id="52" name="正方形/長方形 51">
            <a:extLst>
              <a:ext uri="{FF2B5EF4-FFF2-40B4-BE49-F238E27FC236}">
                <a16:creationId xmlns:a16="http://schemas.microsoft.com/office/drawing/2014/main" id="{B702E175-626D-4360-BD45-F7F11D3B4E14}"/>
              </a:ext>
            </a:extLst>
          </p:cNvPr>
          <p:cNvSpPr/>
          <p:nvPr/>
        </p:nvSpPr>
        <p:spPr>
          <a:xfrm>
            <a:off x="54306" y="965966"/>
            <a:ext cx="2492990"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rPr>
              <a:t>（参考）測定の流れ</a:t>
            </a:r>
          </a:p>
        </p:txBody>
      </p:sp>
    </p:spTree>
    <p:extLst>
      <p:ext uri="{BB962C8B-B14F-4D97-AF65-F5344CB8AC3E}">
        <p14:creationId xmlns:p14="http://schemas.microsoft.com/office/powerpoint/2010/main" val="428439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563F-3050-D226-1C4E-DE8E7DE95C7B}"/>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4B93B5E-4787-89FF-772C-D263534852F9}"/>
              </a:ext>
            </a:extLst>
          </p:cNvPr>
          <p:cNvSpPr>
            <a:spLocks noGrp="1"/>
          </p:cNvSpPr>
          <p:nvPr>
            <p:ph type="sldNum" sz="quarter" idx="12"/>
          </p:nvPr>
        </p:nvSpPr>
        <p:spPr/>
        <p:txBody>
          <a:bodyPr/>
          <a:lstStyle/>
          <a:p>
            <a:fld id="{9A3A32A9-C70E-4E0E-B195-BFC61C36FE49}" type="slidenum">
              <a:rPr kumimoji="1" lang="ja-JP" altLang="en-US" smtClean="0"/>
              <a:t>18</a:t>
            </a:fld>
            <a:endParaRPr kumimoji="1" lang="ja-JP" altLang="en-US"/>
          </a:p>
        </p:txBody>
      </p:sp>
      <p:sp>
        <p:nvSpPr>
          <p:cNvPr id="5" name="正方形/長方形 4">
            <a:extLst>
              <a:ext uri="{FF2B5EF4-FFF2-40B4-BE49-F238E27FC236}">
                <a16:creationId xmlns:a16="http://schemas.microsoft.com/office/drawing/2014/main" id="{B01A0BCC-C206-31A0-680D-ADC26E8BE0DD}"/>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４．よくある質問</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AD7444B-C2C8-4800-B0C4-8B44E7FC64DD}"/>
              </a:ext>
            </a:extLst>
          </p:cNvPr>
          <p:cNvSpPr txBox="1"/>
          <p:nvPr/>
        </p:nvSpPr>
        <p:spPr>
          <a:xfrm>
            <a:off x="272001" y="989443"/>
            <a:ext cx="8599998"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問１　倍率や計数範囲などは、</a:t>
            </a:r>
            <a:r>
              <a:rPr kumimoji="1" lang="ja-JP" altLang="en-US" sz="1800" dirty="0">
                <a:latin typeface="BIZ UDPゴシック" panose="020B0400000000000000" pitchFamily="50" charset="-128"/>
                <a:ea typeface="BIZ UDPゴシック" panose="020B0400000000000000" pitchFamily="50" charset="-128"/>
              </a:rPr>
              <a:t>府立環境農林水産総合研究所と同一</a:t>
            </a:r>
            <a:r>
              <a:rPr kumimoji="1" lang="ja-JP" altLang="en-US" dirty="0">
                <a:latin typeface="BIZ UDPゴシック" panose="020B0400000000000000" pitchFamily="50" charset="-128"/>
                <a:ea typeface="BIZ UDPゴシック" panose="020B0400000000000000" pitchFamily="50" charset="-128"/>
              </a:rPr>
              <a:t>条件（</a:t>
            </a:r>
            <a:r>
              <a:rPr kumimoji="1" lang="en-US" altLang="ja-JP" dirty="0">
                <a:latin typeface="BIZ UDPゴシック" panose="020B0400000000000000" pitchFamily="50" charset="-128"/>
                <a:ea typeface="BIZ UDPゴシック" panose="020B0400000000000000" pitchFamily="50" charset="-128"/>
              </a:rPr>
              <a:t>P.14</a:t>
            </a:r>
            <a:r>
              <a:rPr kumimoji="1" lang="ja-JP" altLang="en-US" dirty="0">
                <a:latin typeface="BIZ UDPゴシック" panose="020B0400000000000000" pitchFamily="50" charset="-128"/>
                <a:ea typeface="BIZ UDPゴシック" panose="020B0400000000000000" pitchFamily="50" charset="-128"/>
              </a:rPr>
              <a:t>）で分析を行うべきなのか。</a:t>
            </a:r>
          </a:p>
        </p:txBody>
      </p:sp>
      <p:sp>
        <p:nvSpPr>
          <p:cNvPr id="12" name="テキスト ボックス 11">
            <a:extLst>
              <a:ext uri="{FF2B5EF4-FFF2-40B4-BE49-F238E27FC236}">
                <a16:creationId xmlns:a16="http://schemas.microsoft.com/office/drawing/2014/main" id="{9EABE472-EC55-4BD7-A586-CDF6950334D7}"/>
              </a:ext>
            </a:extLst>
          </p:cNvPr>
          <p:cNvSpPr txBox="1"/>
          <p:nvPr/>
        </p:nvSpPr>
        <p:spPr>
          <a:xfrm>
            <a:off x="701186" y="1715473"/>
            <a:ext cx="7741627" cy="923330"/>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P.14</a:t>
            </a:r>
            <a:r>
              <a:rPr kumimoji="1" lang="ja-JP" altLang="en-US" dirty="0">
                <a:latin typeface="BIZ UDPゴシック" panose="020B0400000000000000" pitchFamily="50" charset="-128"/>
                <a:ea typeface="BIZ UDPゴシック" panose="020B0400000000000000" pitchFamily="50" charset="-128"/>
              </a:rPr>
              <a:t>に記載の条件はあくまで府立環境農林水産総合研究所が分析した条件を挙げているものであり、環境省アスベストマニュアルに記載されている範囲（Ｐ．１０）であれば問題ありません。</a:t>
            </a:r>
          </a:p>
        </p:txBody>
      </p:sp>
      <p:sp>
        <p:nvSpPr>
          <p:cNvPr id="10" name="テキスト ボックス 9">
            <a:extLst>
              <a:ext uri="{FF2B5EF4-FFF2-40B4-BE49-F238E27FC236}">
                <a16:creationId xmlns:a16="http://schemas.microsoft.com/office/drawing/2014/main" id="{0BE30312-9CD9-4166-83E6-356C702110A5}"/>
              </a:ext>
            </a:extLst>
          </p:cNvPr>
          <p:cNvSpPr txBox="1"/>
          <p:nvPr/>
        </p:nvSpPr>
        <p:spPr>
          <a:xfrm>
            <a:off x="272000" y="2737751"/>
            <a:ext cx="8599998"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問２　</a:t>
            </a:r>
            <a:r>
              <a:rPr kumimoji="1" lang="en-US" altLang="ja-JP" dirty="0">
                <a:latin typeface="BIZ UDPゴシック" panose="020B0400000000000000" pitchFamily="50" charset="-128"/>
                <a:ea typeface="BIZ UDPゴシック" panose="020B0400000000000000" pitchFamily="50" charset="-128"/>
              </a:rPr>
              <a:t>P.5</a:t>
            </a:r>
            <a:r>
              <a:rPr kumimoji="1" lang="ja-JP" altLang="en-US" dirty="0">
                <a:latin typeface="BIZ UDPゴシック" panose="020B0400000000000000" pitchFamily="50" charset="-128"/>
                <a:ea typeface="BIZ UDPゴシック" panose="020B0400000000000000" pitchFamily="50" charset="-128"/>
              </a:rPr>
              <a:t>のフロー図において、サンプリングの段階からいずれかの方法を選択しないといけないのか。例えば電子顕微鏡を保有していない状況で、位相差顕微鏡で総繊維数を計数し、１本</a:t>
            </a:r>
            <a:r>
              <a:rPr kumimoji="1" lang="en-US" altLang="ja-JP" dirty="0">
                <a:latin typeface="BIZ UDPゴシック" panose="020B0400000000000000" pitchFamily="50" charset="-128"/>
                <a:ea typeface="BIZ UDPゴシック" panose="020B0400000000000000" pitchFamily="50" charset="-128"/>
              </a:rPr>
              <a:t>/L</a:t>
            </a:r>
            <a:r>
              <a:rPr kumimoji="1" lang="ja-JP" altLang="en-US" dirty="0">
                <a:latin typeface="BIZ UDPゴシック" panose="020B0400000000000000" pitchFamily="50" charset="-128"/>
                <a:ea typeface="BIZ UDPゴシック" panose="020B0400000000000000" pitchFamily="50" charset="-128"/>
              </a:rPr>
              <a:t>を超過してから位相差</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生物顕微鏡法に変えるのは問題ないのか。</a:t>
            </a:r>
          </a:p>
        </p:txBody>
      </p:sp>
      <p:sp>
        <p:nvSpPr>
          <p:cNvPr id="16" name="テキスト ボックス 15">
            <a:extLst>
              <a:ext uri="{FF2B5EF4-FFF2-40B4-BE49-F238E27FC236}">
                <a16:creationId xmlns:a16="http://schemas.microsoft.com/office/drawing/2014/main" id="{30E37CAF-49E6-4242-80A5-04D0F4D78477}"/>
              </a:ext>
            </a:extLst>
          </p:cNvPr>
          <p:cNvSpPr txBox="1"/>
          <p:nvPr/>
        </p:nvSpPr>
        <p:spPr>
          <a:xfrm>
            <a:off x="701184" y="3740780"/>
            <a:ext cx="7741627" cy="120032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どの方法で測定するかを特定粉じん排出等作業届出書に記載するなど、サンプリングの段階から選択している方が望ましいと考えます。ただし、サンプリング方法が同じであることから、正しい方法で捕集・分析を行っているのであれば、途中で測定方法を変更することは構いません。</a:t>
            </a:r>
          </a:p>
        </p:txBody>
      </p:sp>
      <p:sp>
        <p:nvSpPr>
          <p:cNvPr id="17" name="テキスト ボックス 16">
            <a:extLst>
              <a:ext uri="{FF2B5EF4-FFF2-40B4-BE49-F238E27FC236}">
                <a16:creationId xmlns:a16="http://schemas.microsoft.com/office/drawing/2014/main" id="{616D8990-965F-4883-BC18-BDF2FA301EC4}"/>
              </a:ext>
            </a:extLst>
          </p:cNvPr>
          <p:cNvSpPr txBox="1"/>
          <p:nvPr/>
        </p:nvSpPr>
        <p:spPr>
          <a:xfrm>
            <a:off x="272000" y="5020808"/>
            <a:ext cx="8599998"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問３　位相差</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生物顕微鏡法と分析走査電子顕微鏡法の両方の分析方法で計数を行い、片方のみ</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本</a:t>
            </a:r>
            <a:r>
              <a:rPr kumimoji="1" lang="en-US" altLang="ja-JP" dirty="0">
                <a:latin typeface="BIZ UDPゴシック" panose="020B0400000000000000" pitchFamily="50" charset="-128"/>
                <a:ea typeface="BIZ UDPゴシック" panose="020B0400000000000000" pitchFamily="50" charset="-128"/>
              </a:rPr>
              <a:t>/L</a:t>
            </a:r>
            <a:r>
              <a:rPr kumimoji="1" lang="ja-JP" altLang="en-US" dirty="0">
                <a:latin typeface="BIZ UDPゴシック" panose="020B0400000000000000" pitchFamily="50" charset="-128"/>
                <a:ea typeface="BIZ UDPゴシック" panose="020B0400000000000000" pitchFamily="50" charset="-128"/>
              </a:rPr>
              <a:t>を超過すれば大阪府生活環境の保全等に関する条例違反となるのか。</a:t>
            </a:r>
          </a:p>
        </p:txBody>
      </p:sp>
      <p:sp>
        <p:nvSpPr>
          <p:cNvPr id="18" name="テキスト ボックス 17">
            <a:extLst>
              <a:ext uri="{FF2B5EF4-FFF2-40B4-BE49-F238E27FC236}">
                <a16:creationId xmlns:a16="http://schemas.microsoft.com/office/drawing/2014/main" id="{B0B6AF91-1350-46B3-BCB2-7B5CB6A4BDED}"/>
              </a:ext>
            </a:extLst>
          </p:cNvPr>
          <p:cNvSpPr txBox="1"/>
          <p:nvPr/>
        </p:nvSpPr>
        <p:spPr>
          <a:xfrm>
            <a:off x="701186" y="6033185"/>
            <a:ext cx="7741627"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どちらの分析方法も正しいという考えになりますので、超過した方法が正しい手順で行われていれば条例違反となりえます。</a:t>
            </a:r>
          </a:p>
        </p:txBody>
      </p:sp>
    </p:spTree>
    <p:extLst>
      <p:ext uri="{BB962C8B-B14F-4D97-AF65-F5344CB8AC3E}">
        <p14:creationId xmlns:p14="http://schemas.microsoft.com/office/powerpoint/2010/main" val="197525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4FAA13B-EE52-40F9-A582-B03508E4860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１． 大気中の石綿濃度の測定方法について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2015BB6-6CA5-4506-811F-B6692A2CDA1F}"/>
              </a:ext>
            </a:extLst>
          </p:cNvPr>
          <p:cNvSpPr txBox="1"/>
          <p:nvPr/>
        </p:nvSpPr>
        <p:spPr>
          <a:xfrm>
            <a:off x="251209" y="1282612"/>
            <a:ext cx="8641583" cy="1568250"/>
          </a:xfrm>
          <a:prstGeom prst="rect">
            <a:avLst/>
          </a:prstGeom>
          <a:noFill/>
        </p:spPr>
        <p:txBody>
          <a:bodyPr wrap="square" rtlCol="0">
            <a:spAutoFit/>
          </a:bodyPr>
          <a:lstStyle/>
          <a:p>
            <a:pPr>
              <a:lnSpc>
                <a:spcPts val="3000"/>
              </a:lnSpc>
            </a:pPr>
            <a:r>
              <a:rPr lang="ja-JP" altLang="en-US"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大阪府では、解体等工事で一定条件に係る特定粉じん排出等作業において</a:t>
            </a:r>
            <a:r>
              <a:rPr lang="ja-JP" altLang="ja-JP" sz="1800" b="1" u="sng" dirty="0">
                <a:effectLst/>
                <a:latin typeface="BIZ UDPゴシック" panose="020B0400000000000000" pitchFamily="50" charset="-128"/>
                <a:ea typeface="BIZ UDPゴシック" panose="020B0400000000000000" pitchFamily="50" charset="-128"/>
                <a:cs typeface="Times New Roman" panose="02020603050405020304" pitchFamily="18" charset="0"/>
              </a:rPr>
              <a:t>大気中の石綿濃度の測定を義務付け</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ている。</a:t>
            </a:r>
            <a:r>
              <a:rPr lang="ja-JP" altLang="en-US"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大阪府生活環境の保全等に関する条例施行規則第</a:t>
            </a:r>
            <a:r>
              <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条の</a:t>
            </a:r>
            <a:r>
              <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en-US"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3000"/>
              </a:lnSpc>
            </a:pPr>
            <a:r>
              <a:rPr kumimoji="1"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⇒測定方法については、</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平成</a:t>
            </a:r>
            <a:r>
              <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29</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年大阪府公告第</a:t>
            </a:r>
            <a:r>
              <a:rPr lang="en-US"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19</a:t>
            </a:r>
            <a:r>
              <a:rPr lang="ja-JP" altLang="ja-JP"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号</a:t>
            </a:r>
            <a:r>
              <a:rPr lang="ja-JP" altLang="en-US" sz="18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で規定している。</a:t>
            </a:r>
            <a:endParaRPr kumimoji="1" lang="en-US" altLang="zh-CN"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D519D02-7520-40BC-88A2-C80F6AABF425}"/>
              </a:ext>
            </a:extLst>
          </p:cNvPr>
          <p:cNvSpPr txBox="1"/>
          <p:nvPr/>
        </p:nvSpPr>
        <p:spPr>
          <a:xfrm>
            <a:off x="251209" y="3554051"/>
            <a:ext cx="8641582" cy="2722412"/>
          </a:xfrm>
          <a:prstGeom prst="rect">
            <a:avLst/>
          </a:prstGeom>
          <a:noFill/>
        </p:spPr>
        <p:txBody>
          <a:bodyPr wrap="square" rtlCol="0">
            <a:spAutoFit/>
          </a:bodyPr>
          <a:lstStyle/>
          <a:p>
            <a:pPr>
              <a:lnSpc>
                <a:spcPts val="3000"/>
              </a:lnSpc>
            </a:pP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○現行の府公定法は、</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位相差顕微鏡及び生物顕微鏡を用いる方法</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（以下、「現行法」という。）であるが、環境省アスベストモニタリングマニュアル（第</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版）では、石綿繊維の判定には、</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電子顕微鏡を用いる方法</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（以下、「電子顕微鏡法」という。）が位置づけられており、</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府公定法と環境省マニュアルには違いがある状況</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になっていることから、現行法に加え、電子顕微鏡法のうち分析走査電子顕微鏡（</a:t>
            </a:r>
            <a:r>
              <a:rPr lang="en-US" altLang="ja-JP" dirty="0">
                <a:latin typeface="BIZ UDPゴシック" panose="020B0400000000000000" pitchFamily="50" charset="-128"/>
                <a:ea typeface="BIZ UDPゴシック" panose="020B0400000000000000" pitchFamily="50" charset="-128"/>
                <a:cs typeface="Times New Roman" panose="02020603050405020304" pitchFamily="18" charset="0"/>
              </a:rPr>
              <a:t>A-SEM</a:t>
            </a:r>
            <a:r>
              <a:rPr lang="ja-JP" altLang="en-US" dirty="0">
                <a:latin typeface="BIZ UDPゴシック" panose="020B0400000000000000" pitchFamily="50" charset="-128"/>
                <a:ea typeface="BIZ UDPゴシック" panose="020B0400000000000000" pitchFamily="50" charset="-128"/>
                <a:cs typeface="Times New Roman" panose="02020603050405020304" pitchFamily="18" charset="0"/>
              </a:rPr>
              <a:t>）による測定方法を府公定法に令和８年４月１日より追加するため、平成２９年大阪府公告第１９号の改正を令和８年３月３０日付で行った。</a:t>
            </a:r>
          </a:p>
        </p:txBody>
      </p:sp>
      <p:sp>
        <p:nvSpPr>
          <p:cNvPr id="8" name="スライド番号プレースホルダー 7">
            <a:extLst>
              <a:ext uri="{FF2B5EF4-FFF2-40B4-BE49-F238E27FC236}">
                <a16:creationId xmlns:a16="http://schemas.microsoft.com/office/drawing/2014/main" id="{592D61CD-6992-4561-847D-7E4F5E8ACDFA}"/>
              </a:ext>
            </a:extLst>
          </p:cNvPr>
          <p:cNvSpPr>
            <a:spLocks noGrp="1"/>
          </p:cNvSpPr>
          <p:nvPr>
            <p:ph type="sldNum" sz="quarter" idx="12"/>
          </p:nvPr>
        </p:nvSpPr>
        <p:spPr/>
        <p:txBody>
          <a:bodyPr/>
          <a:lstStyle/>
          <a:p>
            <a:fld id="{9A3A32A9-C70E-4E0E-B195-BFC61C36FE49}" type="slidenum">
              <a:rPr kumimoji="1" lang="ja-JP" altLang="en-US" smtClean="0"/>
              <a:t>2</a:t>
            </a:fld>
            <a:endParaRPr kumimoji="1" lang="ja-JP" altLang="en-US"/>
          </a:p>
        </p:txBody>
      </p:sp>
    </p:spTree>
    <p:extLst>
      <p:ext uri="{BB962C8B-B14F-4D97-AF65-F5344CB8AC3E}">
        <p14:creationId xmlns:p14="http://schemas.microsoft.com/office/powerpoint/2010/main" val="364047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D720DF4-CF38-4888-8C8B-B2E1A9A1CC6E}"/>
              </a:ext>
            </a:extLst>
          </p:cNvPr>
          <p:cNvSpPr txBox="1"/>
          <p:nvPr/>
        </p:nvSpPr>
        <p:spPr>
          <a:xfrm>
            <a:off x="5145271" y="1796816"/>
            <a:ext cx="3834929" cy="646331"/>
          </a:xfrm>
          <a:prstGeom prst="rect">
            <a:avLst/>
          </a:prstGeom>
          <a:noFill/>
        </p:spPr>
        <p:txBody>
          <a:bodyPr wrap="square" rtlCol="0">
            <a:spAutoFit/>
          </a:bodyPr>
          <a:lstStyle/>
          <a:p>
            <a:r>
              <a:rPr lang="ja-JP" altLang="en-US" dirty="0"/>
              <a:t>平成</a:t>
            </a:r>
            <a:r>
              <a:rPr lang="en-US" altLang="ja-JP" dirty="0"/>
              <a:t>29</a:t>
            </a:r>
            <a:r>
              <a:rPr lang="ja-JP" altLang="en-US" dirty="0"/>
              <a:t>年の大阪府公告第</a:t>
            </a:r>
            <a:r>
              <a:rPr lang="en-US" altLang="ja-JP" dirty="0"/>
              <a:t>19</a:t>
            </a:r>
            <a:r>
              <a:rPr lang="ja-JP" altLang="en-US" dirty="0"/>
              <a:t>号</a:t>
            </a:r>
            <a:endParaRPr lang="en-US" altLang="ja-JP" dirty="0"/>
          </a:p>
          <a:p>
            <a:r>
              <a:rPr lang="ja-JP" altLang="en-US" dirty="0"/>
              <a:t>「石綿の濃度の測定法」に基づく</a:t>
            </a:r>
          </a:p>
        </p:txBody>
      </p:sp>
      <p:grpSp>
        <p:nvGrpSpPr>
          <p:cNvPr id="5" name="グループ化 4">
            <a:extLst>
              <a:ext uri="{FF2B5EF4-FFF2-40B4-BE49-F238E27FC236}">
                <a16:creationId xmlns:a16="http://schemas.microsoft.com/office/drawing/2014/main" id="{0A63ACCA-376C-4748-9433-42574301674A}"/>
              </a:ext>
            </a:extLst>
          </p:cNvPr>
          <p:cNvGrpSpPr/>
          <p:nvPr/>
        </p:nvGrpSpPr>
        <p:grpSpPr>
          <a:xfrm>
            <a:off x="498520" y="1588457"/>
            <a:ext cx="4295121" cy="5121147"/>
            <a:chOff x="1750157" y="2027398"/>
            <a:chExt cx="3024336" cy="3961435"/>
          </a:xfrm>
        </p:grpSpPr>
        <p:sp>
          <p:nvSpPr>
            <p:cNvPr id="6" name="正方形/長方形 5">
              <a:extLst>
                <a:ext uri="{FF2B5EF4-FFF2-40B4-BE49-F238E27FC236}">
                  <a16:creationId xmlns:a16="http://schemas.microsoft.com/office/drawing/2014/main" id="{6F9027EB-CD15-4C48-BDE3-084ECF853566}"/>
                </a:ext>
              </a:extLst>
            </p:cNvPr>
            <p:cNvSpPr/>
            <p:nvPr/>
          </p:nvSpPr>
          <p:spPr>
            <a:xfrm>
              <a:off x="1750157" y="2027398"/>
              <a:ext cx="2700300" cy="601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捕集した試料</a:t>
              </a:r>
            </a:p>
          </p:txBody>
        </p:sp>
        <p:sp>
          <p:nvSpPr>
            <p:cNvPr id="7" name="正方形/長方形 6">
              <a:extLst>
                <a:ext uri="{FF2B5EF4-FFF2-40B4-BE49-F238E27FC236}">
                  <a16:creationId xmlns:a16="http://schemas.microsoft.com/office/drawing/2014/main" id="{B04F6FA9-7EC2-49BE-9DF0-59FA567F1B68}"/>
                </a:ext>
              </a:extLst>
            </p:cNvPr>
            <p:cNvSpPr/>
            <p:nvPr/>
          </p:nvSpPr>
          <p:spPr>
            <a:xfrm>
              <a:off x="1750157" y="3068960"/>
              <a:ext cx="3024336" cy="614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位相差顕微鏡で繊維を計数</a:t>
              </a:r>
            </a:p>
          </p:txBody>
        </p:sp>
        <p:sp>
          <p:nvSpPr>
            <p:cNvPr id="8" name="正方形/長方形 7">
              <a:extLst>
                <a:ext uri="{FF2B5EF4-FFF2-40B4-BE49-F238E27FC236}">
                  <a16:creationId xmlns:a16="http://schemas.microsoft.com/office/drawing/2014/main" id="{50FC03EF-4898-4399-9C54-8E21A2C1BED1}"/>
                </a:ext>
              </a:extLst>
            </p:cNvPr>
            <p:cNvSpPr/>
            <p:nvPr/>
          </p:nvSpPr>
          <p:spPr>
            <a:xfrm>
              <a:off x="1750157" y="4123134"/>
              <a:ext cx="3005751" cy="625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生物顕微鏡で繊維を計数</a:t>
              </a:r>
            </a:p>
          </p:txBody>
        </p:sp>
        <p:sp>
          <p:nvSpPr>
            <p:cNvPr id="11" name="楕円 10">
              <a:extLst>
                <a:ext uri="{FF2B5EF4-FFF2-40B4-BE49-F238E27FC236}">
                  <a16:creationId xmlns:a16="http://schemas.microsoft.com/office/drawing/2014/main" id="{AC5555B4-98FB-4A63-8416-1DA6EAC1AC79}"/>
                </a:ext>
              </a:extLst>
            </p:cNvPr>
            <p:cNvSpPr/>
            <p:nvPr/>
          </p:nvSpPr>
          <p:spPr>
            <a:xfrm>
              <a:off x="1844387" y="5188337"/>
              <a:ext cx="2602552" cy="800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アスベストの</a:t>
              </a:r>
              <a:endParaRPr lang="en-US" altLang="ja-JP" b="1" dirty="0"/>
            </a:p>
            <a:p>
              <a:pPr algn="ctr"/>
              <a:r>
                <a:rPr lang="ja-JP" altLang="en-US" b="1" dirty="0"/>
                <a:t>同定・計数</a:t>
              </a:r>
            </a:p>
          </p:txBody>
        </p:sp>
      </p:grpSp>
      <p:sp>
        <p:nvSpPr>
          <p:cNvPr id="13" name="テキスト ボックス 12">
            <a:extLst>
              <a:ext uri="{FF2B5EF4-FFF2-40B4-BE49-F238E27FC236}">
                <a16:creationId xmlns:a16="http://schemas.microsoft.com/office/drawing/2014/main" id="{159F06BD-0117-46EC-AED4-ED67E9C6DEB6}"/>
              </a:ext>
            </a:extLst>
          </p:cNvPr>
          <p:cNvSpPr txBox="1"/>
          <p:nvPr/>
        </p:nvSpPr>
        <p:spPr>
          <a:xfrm>
            <a:off x="5743644" y="3920546"/>
            <a:ext cx="3252551" cy="646331"/>
          </a:xfrm>
          <a:prstGeom prst="rect">
            <a:avLst/>
          </a:prstGeom>
          <a:noFill/>
        </p:spPr>
        <p:txBody>
          <a:bodyPr wrap="square" rtlCol="0">
            <a:spAutoFit/>
          </a:bodyPr>
          <a:lstStyle/>
          <a:p>
            <a:r>
              <a:rPr lang="ja-JP" altLang="en-US" dirty="0"/>
              <a:t>両者の差をアスベスト繊維とする</a:t>
            </a:r>
          </a:p>
        </p:txBody>
      </p:sp>
      <p:sp>
        <p:nvSpPr>
          <p:cNvPr id="14" name="テキスト ボックス 13">
            <a:extLst>
              <a:ext uri="{FF2B5EF4-FFF2-40B4-BE49-F238E27FC236}">
                <a16:creationId xmlns:a16="http://schemas.microsoft.com/office/drawing/2014/main" id="{2D4A4F46-89BE-4A43-AA1D-8AD8218060FC}"/>
              </a:ext>
            </a:extLst>
          </p:cNvPr>
          <p:cNvSpPr txBox="1"/>
          <p:nvPr/>
        </p:nvSpPr>
        <p:spPr>
          <a:xfrm>
            <a:off x="4631180" y="5426274"/>
            <a:ext cx="4365015" cy="1077218"/>
          </a:xfrm>
          <a:prstGeom prst="rect">
            <a:avLst/>
          </a:prstGeom>
          <a:noFill/>
        </p:spPr>
        <p:txBody>
          <a:bodyPr wrap="square" rtlCol="0">
            <a:spAutoFit/>
          </a:bodyPr>
          <a:lstStyle/>
          <a:p>
            <a:r>
              <a:rPr lang="ja-JP" altLang="en-US" sz="1600" dirty="0">
                <a:solidFill>
                  <a:srgbClr val="FF0000"/>
                </a:solidFill>
                <a:ea typeface="Meiryo UI" panose="020B0604030504040204" pitchFamily="50" charset="-128"/>
              </a:rPr>
              <a:t>◎「生物顕微鏡で消えなかった繊維のうち、アスベスト標準試料等（蛇紋石系、角閃石系）と形状を比較してアスベストと判断されるものもアスベストとして計数する。</a:t>
            </a:r>
            <a:endParaRPr lang="ja-JP" altLang="en-US" sz="1600" dirty="0">
              <a:solidFill>
                <a:srgbClr val="FF0000"/>
              </a:solidFill>
            </a:endParaRPr>
          </a:p>
        </p:txBody>
      </p:sp>
      <p:sp>
        <p:nvSpPr>
          <p:cNvPr id="15" name="右中かっこ 14">
            <a:extLst>
              <a:ext uri="{FF2B5EF4-FFF2-40B4-BE49-F238E27FC236}">
                <a16:creationId xmlns:a16="http://schemas.microsoft.com/office/drawing/2014/main" id="{06BE7D62-6860-4E15-9845-07724F3A3F4D}"/>
              </a:ext>
            </a:extLst>
          </p:cNvPr>
          <p:cNvSpPr/>
          <p:nvPr/>
        </p:nvSpPr>
        <p:spPr>
          <a:xfrm>
            <a:off x="4991249" y="3364653"/>
            <a:ext cx="554787" cy="143465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6" name="スライド番号プレースホルダー 3">
            <a:extLst>
              <a:ext uri="{FF2B5EF4-FFF2-40B4-BE49-F238E27FC236}">
                <a16:creationId xmlns:a16="http://schemas.microsoft.com/office/drawing/2014/main" id="{2F6750F8-466D-48A6-930C-03DD3092A420}"/>
              </a:ext>
            </a:extLst>
          </p:cNvPr>
          <p:cNvSpPr>
            <a:spLocks noGrp="1"/>
          </p:cNvSpPr>
          <p:nvPr>
            <p:ph type="sldNum" sz="quarter" idx="12"/>
          </p:nvPr>
        </p:nvSpPr>
        <p:spPr>
          <a:xfrm>
            <a:off x="6650090" y="6270584"/>
            <a:ext cx="2133600" cy="365125"/>
          </a:xfrm>
        </p:spPr>
        <p:txBody>
          <a:bodyPr/>
          <a:lstStyle/>
          <a:p>
            <a:pPr defTabSz="685800"/>
            <a:fld id="{4FCDA5AF-9250-457C-8B3B-70A2AA15C9A3}" type="slidenum">
              <a:rPr lang="ja-JP" altLang="en-US" sz="1600">
                <a:solidFill>
                  <a:prstClr val="black">
                    <a:tint val="75000"/>
                  </a:prstClr>
                </a:solidFill>
                <a:latin typeface="Segoe UI"/>
              </a:rPr>
              <a:pPr defTabSz="685800"/>
              <a:t>3</a:t>
            </a:fld>
            <a:endParaRPr lang="ja-JP" altLang="en-US" sz="1600" dirty="0">
              <a:solidFill>
                <a:prstClr val="black">
                  <a:tint val="75000"/>
                </a:prstClr>
              </a:solidFill>
              <a:latin typeface="Segoe UI"/>
            </a:endParaRPr>
          </a:p>
        </p:txBody>
      </p:sp>
      <p:cxnSp>
        <p:nvCxnSpPr>
          <p:cNvPr id="21" name="直線矢印コネクタ 20">
            <a:extLst>
              <a:ext uri="{FF2B5EF4-FFF2-40B4-BE49-F238E27FC236}">
                <a16:creationId xmlns:a16="http://schemas.microsoft.com/office/drawing/2014/main" id="{52BEDC27-B158-47AA-9A08-8B0061AC0A2A}"/>
              </a:ext>
            </a:extLst>
          </p:cNvPr>
          <p:cNvCxnSpPr>
            <a:cxnSpLocks/>
          </p:cNvCxnSpPr>
          <p:nvPr/>
        </p:nvCxnSpPr>
        <p:spPr>
          <a:xfrm>
            <a:off x="2442378" y="3763687"/>
            <a:ext cx="1" cy="473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E9D19CA-4ADA-4792-B6EF-B3FBCA900FF7}"/>
              </a:ext>
            </a:extLst>
          </p:cNvPr>
          <p:cNvCxnSpPr>
            <a:cxnSpLocks/>
          </p:cNvCxnSpPr>
          <p:nvPr/>
        </p:nvCxnSpPr>
        <p:spPr>
          <a:xfrm>
            <a:off x="2442378" y="5126940"/>
            <a:ext cx="0" cy="509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BB601C7-DE1A-4E54-98C9-62C2A9244456}"/>
              </a:ext>
            </a:extLst>
          </p:cNvPr>
          <p:cNvCxnSpPr>
            <a:cxnSpLocks/>
          </p:cNvCxnSpPr>
          <p:nvPr/>
        </p:nvCxnSpPr>
        <p:spPr>
          <a:xfrm>
            <a:off x="2442378" y="2400903"/>
            <a:ext cx="1" cy="473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07D7FE5D-7F3F-FA89-DC01-80332D87AE62}"/>
              </a:ext>
            </a:extLst>
          </p:cNvPr>
          <p:cNvSpPr txBox="1">
            <a:spLocks/>
          </p:cNvSpPr>
          <p:nvPr/>
        </p:nvSpPr>
        <p:spPr>
          <a:xfrm>
            <a:off x="0" y="745897"/>
            <a:ext cx="9144000" cy="98942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BIZ UDPゴシック" panose="020B0400000000000000" pitchFamily="50" charset="-128"/>
                <a:ea typeface="BIZ UDPゴシック" panose="020B0400000000000000" pitchFamily="50" charset="-128"/>
              </a:rPr>
              <a:t>　</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改正前の大阪府でのアスベスト測定方法</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F8F99F6C-9CBA-96B1-B727-0C257BE19749}"/>
              </a:ext>
            </a:extLst>
          </p:cNvPr>
          <p:cNvSpPr/>
          <p:nvPr/>
        </p:nvSpPr>
        <p:spPr>
          <a:xfrm>
            <a:off x="0" y="16431"/>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１．大気中の石綿濃度の測定方法について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675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3">
            <a:extLst>
              <a:ext uri="{FF2B5EF4-FFF2-40B4-BE49-F238E27FC236}">
                <a16:creationId xmlns:a16="http://schemas.microsoft.com/office/drawing/2014/main" id="{2F6750F8-466D-48A6-930C-03DD3092A420}"/>
              </a:ext>
            </a:extLst>
          </p:cNvPr>
          <p:cNvSpPr>
            <a:spLocks noGrp="1"/>
          </p:cNvSpPr>
          <p:nvPr>
            <p:ph type="sldNum" sz="quarter" idx="12"/>
          </p:nvPr>
        </p:nvSpPr>
        <p:spPr>
          <a:xfrm>
            <a:off x="6650090" y="6270584"/>
            <a:ext cx="2133600" cy="365125"/>
          </a:xfrm>
        </p:spPr>
        <p:txBody>
          <a:bodyPr/>
          <a:lstStyle/>
          <a:p>
            <a:pPr defTabSz="685800"/>
            <a:fld id="{4FCDA5AF-9250-457C-8B3B-70A2AA15C9A3}" type="slidenum">
              <a:rPr lang="ja-JP" altLang="en-US" sz="1600">
                <a:solidFill>
                  <a:prstClr val="black">
                    <a:tint val="75000"/>
                  </a:prstClr>
                </a:solidFill>
                <a:latin typeface="Segoe UI"/>
              </a:rPr>
              <a:pPr defTabSz="685800"/>
              <a:t>4</a:t>
            </a:fld>
            <a:endParaRPr lang="ja-JP" altLang="en-US" sz="1600" dirty="0">
              <a:solidFill>
                <a:prstClr val="black">
                  <a:tint val="75000"/>
                </a:prstClr>
              </a:solidFill>
              <a:latin typeface="Segoe UI"/>
            </a:endParaRPr>
          </a:p>
        </p:txBody>
      </p:sp>
      <p:sp>
        <p:nvSpPr>
          <p:cNvPr id="17" name="正方形/長方形 16">
            <a:extLst>
              <a:ext uri="{FF2B5EF4-FFF2-40B4-BE49-F238E27FC236}">
                <a16:creationId xmlns:a16="http://schemas.microsoft.com/office/drawing/2014/main" id="{CCEE7D2A-1530-48E5-99CF-A40605C2CEB7}"/>
              </a:ext>
            </a:extLst>
          </p:cNvPr>
          <p:cNvSpPr/>
          <p:nvPr/>
        </p:nvSpPr>
        <p:spPr>
          <a:xfrm>
            <a:off x="2078310" y="2881758"/>
            <a:ext cx="2700300" cy="689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位相差顕微鏡法</a:t>
            </a:r>
          </a:p>
        </p:txBody>
      </p:sp>
      <p:sp>
        <p:nvSpPr>
          <p:cNvPr id="18" name="テキスト ボックス 17">
            <a:extLst>
              <a:ext uri="{FF2B5EF4-FFF2-40B4-BE49-F238E27FC236}">
                <a16:creationId xmlns:a16="http://schemas.microsoft.com/office/drawing/2014/main" id="{6715C2D8-2550-40B5-91DC-700C18DDE1BB}"/>
              </a:ext>
            </a:extLst>
          </p:cNvPr>
          <p:cNvSpPr txBox="1"/>
          <p:nvPr/>
        </p:nvSpPr>
        <p:spPr>
          <a:xfrm>
            <a:off x="3511880" y="3944661"/>
            <a:ext cx="4104456" cy="307777"/>
          </a:xfrm>
          <a:prstGeom prst="rect">
            <a:avLst/>
          </a:prstGeom>
          <a:noFill/>
        </p:spPr>
        <p:txBody>
          <a:bodyPr wrap="square" rtlCol="0">
            <a:spAutoFit/>
          </a:bodyPr>
          <a:lstStyle/>
          <a:p>
            <a:r>
              <a:rPr kumimoji="1" lang="ja-JP" altLang="en-US" sz="1400" b="1" dirty="0"/>
              <a:t>総繊維数濃度が「</a:t>
            </a:r>
            <a:r>
              <a:rPr kumimoji="1" lang="en-US" altLang="ja-JP" sz="1400" b="1" dirty="0"/>
              <a:t>1</a:t>
            </a:r>
            <a:r>
              <a:rPr lang="ja-JP" altLang="en-US" sz="1400" b="1" dirty="0"/>
              <a:t> </a:t>
            </a:r>
            <a:r>
              <a:rPr lang="en-US" altLang="ja-JP" sz="1400" b="1" dirty="0"/>
              <a:t>f/L</a:t>
            </a:r>
            <a:r>
              <a:rPr lang="ja-JP" altLang="en-US" sz="1400" b="1" dirty="0"/>
              <a:t>」を超過</a:t>
            </a:r>
            <a:endParaRPr kumimoji="1" lang="ja-JP" altLang="en-US" sz="1400" b="1" dirty="0"/>
          </a:p>
        </p:txBody>
      </p:sp>
      <p:sp>
        <p:nvSpPr>
          <p:cNvPr id="19" name="正方形/長方形 18">
            <a:extLst>
              <a:ext uri="{FF2B5EF4-FFF2-40B4-BE49-F238E27FC236}">
                <a16:creationId xmlns:a16="http://schemas.microsoft.com/office/drawing/2014/main" id="{F3773784-6F8F-44EF-8B8A-3A83503420EF}"/>
              </a:ext>
            </a:extLst>
          </p:cNvPr>
          <p:cNvSpPr/>
          <p:nvPr/>
        </p:nvSpPr>
        <p:spPr>
          <a:xfrm>
            <a:off x="2078310" y="4645938"/>
            <a:ext cx="2700300" cy="68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電子</a:t>
            </a:r>
            <a:r>
              <a:rPr kumimoji="1" lang="ja-JP" altLang="en-US" b="1" dirty="0"/>
              <a:t>顕微鏡法</a:t>
            </a:r>
          </a:p>
        </p:txBody>
      </p:sp>
      <p:sp>
        <p:nvSpPr>
          <p:cNvPr id="20" name="正方形/長方形 19">
            <a:extLst>
              <a:ext uri="{FF2B5EF4-FFF2-40B4-BE49-F238E27FC236}">
                <a16:creationId xmlns:a16="http://schemas.microsoft.com/office/drawing/2014/main" id="{87817B9C-15A7-4868-8CA5-30B8F69EA933}"/>
              </a:ext>
            </a:extLst>
          </p:cNvPr>
          <p:cNvSpPr/>
          <p:nvPr/>
        </p:nvSpPr>
        <p:spPr>
          <a:xfrm>
            <a:off x="6062085" y="2880838"/>
            <a:ext cx="2700300" cy="68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電子</a:t>
            </a:r>
            <a:r>
              <a:rPr kumimoji="1" lang="ja-JP" altLang="en-US" b="1" dirty="0"/>
              <a:t>顕微鏡法</a:t>
            </a:r>
          </a:p>
        </p:txBody>
      </p:sp>
      <p:sp>
        <p:nvSpPr>
          <p:cNvPr id="21" name="楕円 20">
            <a:extLst>
              <a:ext uri="{FF2B5EF4-FFF2-40B4-BE49-F238E27FC236}">
                <a16:creationId xmlns:a16="http://schemas.microsoft.com/office/drawing/2014/main" id="{48BCA0C3-B62D-48A9-81FF-58135704AC59}"/>
              </a:ext>
            </a:extLst>
          </p:cNvPr>
          <p:cNvSpPr/>
          <p:nvPr/>
        </p:nvSpPr>
        <p:spPr>
          <a:xfrm>
            <a:off x="2176806" y="5770228"/>
            <a:ext cx="2602552" cy="800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アスベストの</a:t>
            </a:r>
            <a:endParaRPr kumimoji="1" lang="en-US" altLang="ja-JP" b="1" dirty="0"/>
          </a:p>
          <a:p>
            <a:pPr algn="ctr"/>
            <a:r>
              <a:rPr kumimoji="1" lang="ja-JP" altLang="en-US" b="1" dirty="0"/>
              <a:t>同定・計数</a:t>
            </a:r>
          </a:p>
        </p:txBody>
      </p:sp>
      <p:sp>
        <p:nvSpPr>
          <p:cNvPr id="22" name="正方形/長方形 21">
            <a:extLst>
              <a:ext uri="{FF2B5EF4-FFF2-40B4-BE49-F238E27FC236}">
                <a16:creationId xmlns:a16="http://schemas.microsoft.com/office/drawing/2014/main" id="{48E10C6E-1146-47CD-89E5-1A26EB7FB78E}"/>
              </a:ext>
            </a:extLst>
          </p:cNvPr>
          <p:cNvSpPr/>
          <p:nvPr/>
        </p:nvSpPr>
        <p:spPr>
          <a:xfrm>
            <a:off x="3901845" y="1498836"/>
            <a:ext cx="2700300" cy="68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捕集した試料</a:t>
            </a:r>
            <a:endParaRPr kumimoji="1" lang="ja-JP" altLang="en-US" b="1" dirty="0"/>
          </a:p>
        </p:txBody>
      </p:sp>
      <p:cxnSp>
        <p:nvCxnSpPr>
          <p:cNvPr id="23" name="直線矢印コネクタ 22">
            <a:extLst>
              <a:ext uri="{FF2B5EF4-FFF2-40B4-BE49-F238E27FC236}">
                <a16:creationId xmlns:a16="http://schemas.microsoft.com/office/drawing/2014/main" id="{A88714C1-06AE-4DA2-A653-8ED983119C19}"/>
              </a:ext>
            </a:extLst>
          </p:cNvPr>
          <p:cNvCxnSpPr>
            <a:stCxn id="22" idx="2"/>
            <a:endCxn id="17" idx="0"/>
          </p:cNvCxnSpPr>
          <p:nvPr/>
        </p:nvCxnSpPr>
        <p:spPr>
          <a:xfrm flipH="1">
            <a:off x="3428460" y="2179099"/>
            <a:ext cx="1823535" cy="7026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E676067D-D779-4669-8A34-EC7EF0865C43}"/>
              </a:ext>
            </a:extLst>
          </p:cNvPr>
          <p:cNvCxnSpPr>
            <a:stCxn id="22" idx="2"/>
            <a:endCxn id="20" idx="0"/>
          </p:cNvCxnSpPr>
          <p:nvPr/>
        </p:nvCxnSpPr>
        <p:spPr>
          <a:xfrm>
            <a:off x="5251995" y="2179099"/>
            <a:ext cx="2160240" cy="7017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0467C5EB-5C05-4A56-9DFB-3C229A4A3B2B}"/>
              </a:ext>
            </a:extLst>
          </p:cNvPr>
          <p:cNvSpPr/>
          <p:nvPr/>
        </p:nvSpPr>
        <p:spPr>
          <a:xfrm>
            <a:off x="6332115" y="5696725"/>
            <a:ext cx="2550966" cy="8194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アスベストの</a:t>
            </a:r>
            <a:endParaRPr kumimoji="1" lang="en-US" altLang="ja-JP" b="1" dirty="0"/>
          </a:p>
          <a:p>
            <a:pPr algn="ctr"/>
            <a:r>
              <a:rPr kumimoji="1" lang="ja-JP" altLang="en-US" b="1" dirty="0"/>
              <a:t>同定・計数</a:t>
            </a:r>
          </a:p>
        </p:txBody>
      </p:sp>
      <p:cxnSp>
        <p:nvCxnSpPr>
          <p:cNvPr id="26" name="直線矢印コネクタ 25">
            <a:extLst>
              <a:ext uri="{FF2B5EF4-FFF2-40B4-BE49-F238E27FC236}">
                <a16:creationId xmlns:a16="http://schemas.microsoft.com/office/drawing/2014/main" id="{3B16F81B-925E-45DF-8B78-AAC6CCA11B4E}"/>
              </a:ext>
            </a:extLst>
          </p:cNvPr>
          <p:cNvCxnSpPr>
            <a:cxnSpLocks/>
          </p:cNvCxnSpPr>
          <p:nvPr/>
        </p:nvCxnSpPr>
        <p:spPr>
          <a:xfrm>
            <a:off x="7463582" y="3589440"/>
            <a:ext cx="0" cy="2107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091AEB6-1AA0-43B4-B728-2A1CE312514F}"/>
              </a:ext>
            </a:extLst>
          </p:cNvPr>
          <p:cNvCxnSpPr>
            <a:stCxn id="17" idx="2"/>
            <a:endCxn id="19" idx="0"/>
          </p:cNvCxnSpPr>
          <p:nvPr/>
        </p:nvCxnSpPr>
        <p:spPr>
          <a:xfrm>
            <a:off x="3428460" y="3571041"/>
            <a:ext cx="0" cy="1074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6CA5B04-AF33-4709-9E71-DC2F82E2553B}"/>
              </a:ext>
            </a:extLst>
          </p:cNvPr>
          <p:cNvCxnSpPr/>
          <p:nvPr/>
        </p:nvCxnSpPr>
        <p:spPr>
          <a:xfrm>
            <a:off x="3428460" y="5275623"/>
            <a:ext cx="0" cy="4751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C6E02D2-4D96-4F5E-88BA-ADCDBC4FD102}"/>
              </a:ext>
            </a:extLst>
          </p:cNvPr>
          <p:cNvSpPr txBox="1"/>
          <p:nvPr/>
        </p:nvSpPr>
        <p:spPr>
          <a:xfrm>
            <a:off x="473876" y="2631242"/>
            <a:ext cx="1588687" cy="534802"/>
          </a:xfrm>
          <a:prstGeom prst="rect">
            <a:avLst/>
          </a:prstGeom>
          <a:noFill/>
        </p:spPr>
        <p:txBody>
          <a:bodyPr wrap="square" rtlCol="0">
            <a:spAutoFit/>
          </a:bodyPr>
          <a:lstStyle/>
          <a:p>
            <a:r>
              <a:rPr kumimoji="1" lang="ja-JP" altLang="en-US" sz="1400" b="1" dirty="0"/>
              <a:t>総繊維数濃度</a:t>
            </a:r>
            <a:endParaRPr kumimoji="1" lang="en-US" altLang="ja-JP" sz="1400" b="1" dirty="0"/>
          </a:p>
          <a:p>
            <a:r>
              <a:rPr kumimoji="1" lang="ja-JP" altLang="en-US" sz="1400" b="1" dirty="0"/>
              <a:t>「</a:t>
            </a:r>
            <a:r>
              <a:rPr kumimoji="1" lang="en-US" altLang="ja-JP" sz="1400" b="1" dirty="0"/>
              <a:t>1</a:t>
            </a:r>
            <a:r>
              <a:rPr lang="ja-JP" altLang="en-US" sz="1400" b="1" dirty="0"/>
              <a:t> </a:t>
            </a:r>
            <a:r>
              <a:rPr lang="en-US" altLang="ja-JP" sz="1400" b="1" dirty="0"/>
              <a:t>f/L</a:t>
            </a:r>
            <a:r>
              <a:rPr lang="ja-JP" altLang="en-US" sz="1400" b="1" dirty="0"/>
              <a:t>」以下</a:t>
            </a:r>
            <a:endParaRPr kumimoji="1" lang="ja-JP" altLang="en-US" sz="1400" b="1" dirty="0"/>
          </a:p>
        </p:txBody>
      </p:sp>
      <p:cxnSp>
        <p:nvCxnSpPr>
          <p:cNvPr id="30" name="直線矢印コネクタ 29">
            <a:extLst>
              <a:ext uri="{FF2B5EF4-FFF2-40B4-BE49-F238E27FC236}">
                <a16:creationId xmlns:a16="http://schemas.microsoft.com/office/drawing/2014/main" id="{B3FC5A34-C410-4714-8870-F496CF10E11D}"/>
              </a:ext>
            </a:extLst>
          </p:cNvPr>
          <p:cNvCxnSpPr/>
          <p:nvPr/>
        </p:nvCxnSpPr>
        <p:spPr>
          <a:xfrm>
            <a:off x="1120908" y="3182023"/>
            <a:ext cx="726" cy="6433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2315AA1-A5C7-49AB-A10B-82BAA8F8F217}"/>
              </a:ext>
            </a:extLst>
          </p:cNvPr>
          <p:cNvCxnSpPr>
            <a:cxnSpLocks/>
          </p:cNvCxnSpPr>
          <p:nvPr/>
        </p:nvCxnSpPr>
        <p:spPr>
          <a:xfrm>
            <a:off x="1114497" y="3182944"/>
            <a:ext cx="9480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64B25021-B35C-4442-B282-6EC54CCE1213}"/>
              </a:ext>
            </a:extLst>
          </p:cNvPr>
          <p:cNvSpPr/>
          <p:nvPr/>
        </p:nvSpPr>
        <p:spPr>
          <a:xfrm>
            <a:off x="50452" y="3834677"/>
            <a:ext cx="2485577" cy="795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総繊維数濃度として標記</a:t>
            </a:r>
            <a:endParaRPr kumimoji="1" lang="ja-JP" altLang="en-US" b="1" dirty="0"/>
          </a:p>
        </p:txBody>
      </p:sp>
      <p:sp>
        <p:nvSpPr>
          <p:cNvPr id="3" name="タイトル 1">
            <a:extLst>
              <a:ext uri="{FF2B5EF4-FFF2-40B4-BE49-F238E27FC236}">
                <a16:creationId xmlns:a16="http://schemas.microsoft.com/office/drawing/2014/main" id="{14BB5348-D2E0-46C7-F967-4872A141B818}"/>
              </a:ext>
            </a:extLst>
          </p:cNvPr>
          <p:cNvSpPr txBox="1">
            <a:spLocks/>
          </p:cNvSpPr>
          <p:nvPr/>
        </p:nvSpPr>
        <p:spPr>
          <a:xfrm>
            <a:off x="-175665" y="742404"/>
            <a:ext cx="9144000" cy="98942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BIZ UDPゴシック" panose="020B0400000000000000" pitchFamily="50" charset="-128"/>
                <a:ea typeface="BIZ UDPゴシック" panose="020B0400000000000000" pitchFamily="50" charset="-128"/>
              </a:rPr>
              <a:t>　</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環境省アスベストモニタリングマニュアルによるアスベスト測定方法</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7A984ACF-90BE-46B9-9AE1-AD92BC5FC5E3}"/>
              </a:ext>
            </a:extLst>
          </p:cNvPr>
          <p:cNvSpPr/>
          <p:nvPr/>
        </p:nvSpPr>
        <p:spPr>
          <a:xfrm>
            <a:off x="0" y="16431"/>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１．大気中の石綿濃度の測定方法について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754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4FAA13B-EE52-40F9-A582-B03508E4860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１．大気中の石綿濃度の測定方法について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EC86AB5D-0C00-4A78-9EB1-6E93EF0F485C}"/>
              </a:ext>
            </a:extLst>
          </p:cNvPr>
          <p:cNvSpPr>
            <a:spLocks noGrp="1"/>
          </p:cNvSpPr>
          <p:nvPr>
            <p:ph type="sldNum" sz="quarter" idx="12"/>
          </p:nvPr>
        </p:nvSpPr>
        <p:spPr/>
        <p:txBody>
          <a:bodyPr/>
          <a:lstStyle/>
          <a:p>
            <a:fld id="{9A3A32A9-C70E-4E0E-B195-BFC61C36FE49}" type="slidenum">
              <a:rPr kumimoji="1" lang="ja-JP" altLang="en-US" smtClean="0"/>
              <a:t>5</a:t>
            </a:fld>
            <a:endParaRPr kumimoji="1" lang="ja-JP" altLang="en-US"/>
          </a:p>
        </p:txBody>
      </p:sp>
      <p:pic>
        <p:nvPicPr>
          <p:cNvPr id="3" name="図 2">
            <a:extLst>
              <a:ext uri="{FF2B5EF4-FFF2-40B4-BE49-F238E27FC236}">
                <a16:creationId xmlns:a16="http://schemas.microsoft.com/office/drawing/2014/main" id="{C4D8BDD9-6E88-45B2-BBC7-65395F30D0B3}"/>
              </a:ext>
            </a:extLst>
          </p:cNvPr>
          <p:cNvPicPr>
            <a:picLocks noChangeAspect="1"/>
          </p:cNvPicPr>
          <p:nvPr/>
        </p:nvPicPr>
        <p:blipFill>
          <a:blip r:embed="rId2"/>
          <a:stretch>
            <a:fillRect/>
          </a:stretch>
        </p:blipFill>
        <p:spPr>
          <a:xfrm>
            <a:off x="543401" y="953402"/>
            <a:ext cx="8057198" cy="5681638"/>
          </a:xfrm>
          <a:prstGeom prst="rect">
            <a:avLst/>
          </a:prstGeom>
        </p:spPr>
      </p:pic>
      <p:sp>
        <p:nvSpPr>
          <p:cNvPr id="5" name="テキスト ボックス 4">
            <a:extLst>
              <a:ext uri="{FF2B5EF4-FFF2-40B4-BE49-F238E27FC236}">
                <a16:creationId xmlns:a16="http://schemas.microsoft.com/office/drawing/2014/main" id="{16E82210-F6A3-15D1-7F04-50981CB39489}"/>
              </a:ext>
            </a:extLst>
          </p:cNvPr>
          <p:cNvSpPr txBox="1"/>
          <p:nvPr/>
        </p:nvSpPr>
        <p:spPr>
          <a:xfrm>
            <a:off x="0" y="818003"/>
            <a:ext cx="9144000" cy="414088"/>
          </a:xfrm>
          <a:prstGeom prst="rect">
            <a:avLst/>
          </a:prstGeom>
          <a:noFill/>
        </p:spPr>
        <p:txBody>
          <a:bodyPr wrap="square" rtlCol="0">
            <a:spAutoFit/>
          </a:bodyPr>
          <a:lstStyle/>
          <a:p>
            <a:pPr>
              <a:lnSpc>
                <a:spcPts val="3000"/>
              </a:lnSpc>
            </a:pPr>
            <a:r>
              <a:rPr lang="ja-JP" altLang="en-US" u="sng" dirty="0">
                <a:latin typeface="BIZ UDPゴシック" panose="020B0400000000000000" pitchFamily="50" charset="-128"/>
                <a:ea typeface="BIZ UDPゴシック" panose="020B0400000000000000" pitchFamily="50" charset="-128"/>
                <a:cs typeface="Times New Roman" panose="02020603050405020304" pitchFamily="18" charset="0"/>
              </a:rPr>
              <a:t>○改正後の分析フロー</a:t>
            </a:r>
            <a:endParaRPr lang="en-US" altLang="ja-JP" sz="1800" u="sng"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73244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3E19A70B-9D3A-773E-AD98-483799B946A9}"/>
              </a:ext>
            </a:extLst>
          </p:cNvPr>
          <p:cNvSpPr txBox="1"/>
          <p:nvPr/>
        </p:nvSpPr>
        <p:spPr>
          <a:xfrm>
            <a:off x="117753" y="1029426"/>
            <a:ext cx="8675773" cy="369332"/>
          </a:xfrm>
          <a:prstGeom prst="rect">
            <a:avLst/>
          </a:prstGeom>
          <a:noFill/>
        </p:spPr>
        <p:txBody>
          <a:bodyPr wrap="none" rtlCol="0">
            <a:spAutoFit/>
          </a:bodyPr>
          <a:lstStyle/>
          <a:p>
            <a:r>
              <a:rPr kumimoji="1" lang="ja-JP" altLang="en-US" b="1" u="sng" dirty="0">
                <a:solidFill>
                  <a:srgbClr val="FF0000"/>
                </a:solidFill>
                <a:latin typeface="BIZ UDPゴシック" panose="020B0400000000000000" pitchFamily="50" charset="-128"/>
                <a:ea typeface="BIZ UDPゴシック" panose="020B0400000000000000" pitchFamily="50" charset="-128"/>
              </a:rPr>
              <a:t>環境省アスベストモニタリングマニュアル（</a:t>
            </a:r>
            <a:r>
              <a:rPr kumimoji="1" lang="en-US" altLang="ja-JP" b="1" u="sng" dirty="0">
                <a:solidFill>
                  <a:srgbClr val="FF0000"/>
                </a:solidFill>
                <a:latin typeface="BIZ UDPゴシック" panose="020B0400000000000000" pitchFamily="50" charset="-128"/>
                <a:ea typeface="BIZ UDPゴシック" panose="020B0400000000000000" pitchFamily="50" charset="-128"/>
              </a:rPr>
              <a:t>4.2</a:t>
            </a:r>
            <a:r>
              <a:rPr kumimoji="1" lang="ja-JP" altLang="en-US" b="1" u="sng" dirty="0">
                <a:solidFill>
                  <a:srgbClr val="FF0000"/>
                </a:solidFill>
                <a:latin typeface="BIZ UDPゴシック" panose="020B0400000000000000" pitchFamily="50" charset="-128"/>
                <a:ea typeface="BIZ UDPゴシック" panose="020B0400000000000000" pitchFamily="50" charset="-128"/>
              </a:rPr>
              <a:t>版）に基づく測定を実施してください。</a:t>
            </a:r>
            <a:endParaRPr kumimoji="1" lang="en-US" altLang="ja-JP" b="1" u="sng"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371780" y="1713072"/>
            <a:ext cx="2533066"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（１）試料の前処理</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46809" y="2388173"/>
            <a:ext cx="7928264" cy="3638554"/>
          </a:xfrm>
          <a:prstGeom prst="roundRect">
            <a:avLst>
              <a:gd name="adj" fmla="val 10955"/>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○捕集した試料の前処理方法は、次の３種類の中から選択する。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　メンブランフィルター／カーボンペースト含浸法</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　ポリカーボネートフィルター法</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C</a:t>
            </a:r>
            <a:r>
              <a:rPr kumimoji="1" lang="ja-JP" altLang="en-US" dirty="0">
                <a:latin typeface="BIZ UDPゴシック" panose="020B0400000000000000" pitchFamily="50" charset="-128"/>
                <a:ea typeface="BIZ UDPゴシック" panose="020B0400000000000000" pitchFamily="50" charset="-128"/>
              </a:rPr>
              <a:t>　メンブランフィルター／低温灰化法</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○フィルターを</a:t>
            </a:r>
            <a:r>
              <a:rPr kumimoji="1" lang="en-US" altLang="ja-JP" dirty="0">
                <a:latin typeface="BIZ UDPゴシック" panose="020B0400000000000000" pitchFamily="50" charset="-128"/>
                <a:ea typeface="BIZ UDPゴシック" panose="020B0400000000000000" pitchFamily="50" charset="-128"/>
              </a:rPr>
              <a:t>1/4</a:t>
            </a:r>
            <a:r>
              <a:rPr kumimoji="1" lang="ja-JP" altLang="en-US" dirty="0">
                <a:latin typeface="BIZ UDPゴシック" panose="020B0400000000000000" pitchFamily="50" charset="-128"/>
                <a:ea typeface="BIZ UDPゴシック" panose="020B0400000000000000" pitchFamily="50" charset="-128"/>
              </a:rPr>
              <a:t>片に切断し、</a:t>
            </a:r>
            <a:r>
              <a:rPr kumimoji="1" lang="en-US" altLang="ja-JP" dirty="0">
                <a:latin typeface="BIZ UDPゴシック" panose="020B0400000000000000" pitchFamily="50" charset="-128"/>
                <a:ea typeface="BIZ UDPゴシック" panose="020B0400000000000000" pitchFamily="50" charset="-128"/>
              </a:rPr>
              <a:t>10mm</a:t>
            </a:r>
            <a:r>
              <a:rPr kumimoji="1" lang="ja-JP" altLang="en-US" dirty="0">
                <a:latin typeface="BIZ UDPゴシック" panose="020B0400000000000000" pitchFamily="50" charset="-128"/>
                <a:ea typeface="BIZ UDPゴシック" panose="020B0400000000000000" pitchFamily="50" charset="-128"/>
              </a:rPr>
              <a:t>角程度に切り取って標本を作製する。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できる限り机や台に近い位置で切断し、</a:t>
            </a:r>
            <a:r>
              <a:rPr kumimoji="1" lang="en-US" altLang="ja-JP" dirty="0">
                <a:latin typeface="BIZ UDPゴシック" panose="020B0400000000000000" pitchFamily="50" charset="-128"/>
                <a:ea typeface="BIZ UDPゴシック" panose="020B0400000000000000" pitchFamily="50" charset="-128"/>
              </a:rPr>
              <a:t>SEM</a:t>
            </a:r>
            <a:r>
              <a:rPr kumimoji="1" lang="ja-JP" altLang="en-US" dirty="0">
                <a:latin typeface="BIZ UDPゴシック" panose="020B0400000000000000" pitchFamily="50" charset="-128"/>
                <a:ea typeface="BIZ UDPゴシック" panose="020B0400000000000000" pitchFamily="50" charset="-128"/>
              </a:rPr>
              <a:t>試料台へは試料フィルターの捕集面が上になるように置き、固定する。</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040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7</a:t>
            </a:fld>
            <a:endParaRPr kumimoji="1" lang="ja-JP" altLang="en-US"/>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96275FEE-C16C-4AF4-BE8B-FD1917FC6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16" y="2021912"/>
            <a:ext cx="7257368" cy="4219676"/>
          </a:xfrm>
          <a:prstGeom prst="rect">
            <a:avLst/>
          </a:prstGeom>
          <a:ln>
            <a:solidFill>
              <a:srgbClr val="000000"/>
            </a:solidFill>
          </a:ln>
        </p:spPr>
      </p:pic>
      <p:sp>
        <p:nvSpPr>
          <p:cNvPr id="16" name="テキスト ボックス 15">
            <a:extLst>
              <a:ext uri="{FF2B5EF4-FFF2-40B4-BE49-F238E27FC236}">
                <a16:creationId xmlns:a16="http://schemas.microsoft.com/office/drawing/2014/main" id="{0A3D10EE-1A86-47FC-9CC9-D81021082E79}"/>
              </a:ext>
            </a:extLst>
          </p:cNvPr>
          <p:cNvSpPr txBox="1"/>
          <p:nvPr/>
        </p:nvSpPr>
        <p:spPr>
          <a:xfrm>
            <a:off x="4384904" y="6241588"/>
            <a:ext cx="384592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出典：環境省アスベストモニタリングマニュアル（</a:t>
            </a:r>
            <a:r>
              <a:rPr kumimoji="1" lang="en-US" altLang="ja-JP" sz="1200" dirty="0">
                <a:latin typeface="BIZ UDPゴシック" panose="020B0400000000000000" pitchFamily="50" charset="-128"/>
                <a:ea typeface="BIZ UDPゴシック" panose="020B0400000000000000" pitchFamily="50" charset="-128"/>
              </a:rPr>
              <a:t>4.2</a:t>
            </a:r>
            <a:r>
              <a:rPr kumimoji="1" lang="ja-JP" altLang="en-US" sz="1200" dirty="0">
                <a:latin typeface="BIZ UDPゴシック" panose="020B0400000000000000" pitchFamily="50" charset="-128"/>
                <a:ea typeface="BIZ UDPゴシック" panose="020B0400000000000000" pitchFamily="50" charset="-128"/>
              </a:rPr>
              <a:t>版）</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E21C5AC-0C87-413F-BE4E-48F6654F1553}"/>
              </a:ext>
            </a:extLst>
          </p:cNvPr>
          <p:cNvSpPr txBox="1"/>
          <p:nvPr/>
        </p:nvSpPr>
        <p:spPr>
          <a:xfrm>
            <a:off x="200958" y="878719"/>
            <a:ext cx="2533066"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（１）試料の前処理</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CA60BA9-3E2B-43FB-8CFF-3F0EC79A2902}"/>
              </a:ext>
            </a:extLst>
          </p:cNvPr>
          <p:cNvSpPr txBox="1"/>
          <p:nvPr/>
        </p:nvSpPr>
        <p:spPr>
          <a:xfrm>
            <a:off x="522884" y="1340384"/>
            <a:ext cx="6809878"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フィルターの分割方法及び標本作製の流れの一例</a:t>
            </a:r>
            <a:endParaRPr kumimoji="1"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891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8</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522884" y="1340384"/>
            <a:ext cx="6809878"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フィルターの分割方法及び標本作製の流れの一例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605FC5D-6D5D-444F-8128-18409069B47F}"/>
              </a:ext>
            </a:extLst>
          </p:cNvPr>
          <p:cNvSpPr txBox="1"/>
          <p:nvPr/>
        </p:nvSpPr>
        <p:spPr>
          <a:xfrm>
            <a:off x="4384904" y="6010475"/>
            <a:ext cx="384592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出典：環境省アスベストモニタリングマニュアル（</a:t>
            </a:r>
            <a:r>
              <a:rPr kumimoji="1" lang="en-US" altLang="ja-JP" sz="1200" dirty="0">
                <a:latin typeface="BIZ UDPゴシック" panose="020B0400000000000000" pitchFamily="50" charset="-128"/>
                <a:ea typeface="BIZ UDPゴシック" panose="020B0400000000000000" pitchFamily="50" charset="-128"/>
              </a:rPr>
              <a:t>4.2</a:t>
            </a:r>
            <a:r>
              <a:rPr kumimoji="1" lang="ja-JP" altLang="en-US" sz="1200" dirty="0">
                <a:latin typeface="BIZ UDPゴシック" panose="020B0400000000000000" pitchFamily="50" charset="-128"/>
                <a:ea typeface="BIZ UDPゴシック" panose="020B0400000000000000" pitchFamily="50" charset="-128"/>
              </a:rPr>
              <a:t>版）</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9C671BF-70FA-42DC-80EC-82591BD63D04}"/>
              </a:ext>
            </a:extLst>
          </p:cNvPr>
          <p:cNvSpPr txBox="1"/>
          <p:nvPr/>
        </p:nvSpPr>
        <p:spPr>
          <a:xfrm>
            <a:off x="200958" y="878719"/>
            <a:ext cx="2533066"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（１）試料の前処理</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DE86EB61-0DCE-4D0C-9885-B9F47EAAA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687" y="1826877"/>
            <a:ext cx="6673889" cy="4158770"/>
          </a:xfrm>
          <a:prstGeom prst="rect">
            <a:avLst/>
          </a:prstGeom>
          <a:ln>
            <a:solidFill>
              <a:schemeClr val="tx1"/>
            </a:solidFill>
          </a:ln>
        </p:spPr>
      </p:pic>
    </p:spTree>
    <p:extLst>
      <p:ext uri="{BB962C8B-B14F-4D97-AF65-F5344CB8AC3E}">
        <p14:creationId xmlns:p14="http://schemas.microsoft.com/office/powerpoint/2010/main" val="317930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001E59-4071-56BD-DCE2-9BA15DB894F9}"/>
              </a:ext>
            </a:extLst>
          </p:cNvPr>
          <p:cNvSpPr>
            <a:spLocks noGrp="1"/>
          </p:cNvSpPr>
          <p:nvPr>
            <p:ph type="sldNum" sz="quarter" idx="12"/>
          </p:nvPr>
        </p:nvSpPr>
        <p:spPr/>
        <p:txBody>
          <a:bodyPr/>
          <a:lstStyle/>
          <a:p>
            <a:fld id="{9A3A32A9-C70E-4E0E-B195-BFC61C36FE49}" type="slidenum">
              <a:rPr kumimoji="1" lang="ja-JP" altLang="en-US" smtClean="0"/>
              <a:t>9</a:t>
            </a:fld>
            <a:endParaRPr kumimoji="1" lang="ja-JP" altLang="en-US"/>
          </a:p>
        </p:txBody>
      </p:sp>
      <p:sp>
        <p:nvSpPr>
          <p:cNvPr id="10" name="テキスト ボックス 9">
            <a:extLst>
              <a:ext uri="{FF2B5EF4-FFF2-40B4-BE49-F238E27FC236}">
                <a16:creationId xmlns:a16="http://schemas.microsoft.com/office/drawing/2014/main" id="{43571AF3-A158-8787-8831-14375FD11A89}"/>
              </a:ext>
            </a:extLst>
          </p:cNvPr>
          <p:cNvSpPr txBox="1"/>
          <p:nvPr/>
        </p:nvSpPr>
        <p:spPr>
          <a:xfrm>
            <a:off x="241152" y="999639"/>
            <a:ext cx="2265364"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a:t>
            </a:r>
            <a:r>
              <a:rPr kumimoji="1" lang="ja-JP" altLang="en-US" sz="2400" dirty="0">
                <a:latin typeface="BIZ UDPゴシック" panose="020B0400000000000000" pitchFamily="50" charset="-128"/>
                <a:ea typeface="BIZ UDPゴシック" panose="020B0400000000000000" pitchFamily="50" charset="-128"/>
              </a:rPr>
              <a:t>）繊維の計数</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6964F-158E-48F3-9835-9091B116A78C}"/>
              </a:ext>
            </a:extLst>
          </p:cNvPr>
          <p:cNvSpPr/>
          <p:nvPr/>
        </p:nvSpPr>
        <p:spPr>
          <a:xfrm>
            <a:off x="0" y="0"/>
            <a:ext cx="9144000" cy="818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solidFill>
                  <a:schemeClr val="tx1"/>
                </a:solidFill>
                <a:latin typeface="BIZ UDPゴシック" panose="020B0400000000000000" pitchFamily="50" charset="-128"/>
                <a:ea typeface="BIZ UDPゴシック" panose="020B0400000000000000" pitchFamily="50" charset="-128"/>
              </a:rPr>
              <a:t>２．電子顕微鏡法（</a:t>
            </a:r>
            <a:r>
              <a:rPr lang="en-US" altLang="ja-JP" sz="3000" dirty="0">
                <a:solidFill>
                  <a:schemeClr val="tx1"/>
                </a:solidFill>
                <a:latin typeface="BIZ UDPゴシック" panose="020B0400000000000000" pitchFamily="50" charset="-128"/>
                <a:ea typeface="BIZ UDPゴシック" panose="020B0400000000000000" pitchFamily="50" charset="-128"/>
              </a:rPr>
              <a:t>A-SEM</a:t>
            </a:r>
            <a:r>
              <a:rPr lang="ja-JP" altLang="en-US" sz="3000" dirty="0">
                <a:solidFill>
                  <a:schemeClr val="tx1"/>
                </a:solidFill>
                <a:latin typeface="BIZ UDPゴシック" panose="020B0400000000000000" pitchFamily="50" charset="-128"/>
                <a:ea typeface="BIZ UDPゴシック" panose="020B0400000000000000" pitchFamily="50" charset="-128"/>
              </a:rPr>
              <a:t>法）について</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A19E3EA-CBD2-4EA4-9561-79F6C75CC2DD}"/>
              </a:ext>
            </a:extLst>
          </p:cNvPr>
          <p:cNvSpPr/>
          <p:nvPr/>
        </p:nvSpPr>
        <p:spPr>
          <a:xfrm>
            <a:off x="487003" y="1745250"/>
            <a:ext cx="7928264" cy="4113111"/>
          </a:xfrm>
          <a:prstGeom prst="roundRect">
            <a:avLst>
              <a:gd name="adj" fmla="val 10955"/>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○計数対象繊維</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長さ：５</a:t>
            </a:r>
            <a:r>
              <a:rPr kumimoji="1" lang="en-US" altLang="ja-JP" dirty="0" err="1">
                <a:latin typeface="BIZ UDPゴシック" panose="020B0400000000000000" pitchFamily="50" charset="-128"/>
                <a:ea typeface="BIZ UDPゴシック" panose="020B0400000000000000" pitchFamily="50" charset="-128"/>
              </a:rPr>
              <a:t>μm</a:t>
            </a:r>
            <a:r>
              <a:rPr kumimoji="1" lang="ja-JP" altLang="en-US" dirty="0">
                <a:latin typeface="BIZ UDPゴシック" panose="020B0400000000000000" pitchFamily="50" charset="-128"/>
                <a:ea typeface="BIZ UDPゴシック" panose="020B0400000000000000" pitchFamily="50" charset="-128"/>
              </a:rPr>
              <a:t>以上　　</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幅：</a:t>
            </a:r>
            <a:r>
              <a:rPr kumimoji="1" lang="en-US" altLang="ja-JP" dirty="0">
                <a:latin typeface="BIZ UDPゴシック" panose="020B0400000000000000" pitchFamily="50" charset="-128"/>
                <a:ea typeface="BIZ UDPゴシック" panose="020B0400000000000000" pitchFamily="50" charset="-128"/>
              </a:rPr>
              <a:t>0.2μm</a:t>
            </a:r>
            <a:r>
              <a:rPr kumimoji="1" lang="ja-JP" altLang="en-US" dirty="0">
                <a:latin typeface="BIZ UDPゴシック" panose="020B0400000000000000" pitchFamily="50" charset="-128"/>
                <a:ea typeface="BIZ UDPゴシック" panose="020B0400000000000000" pitchFamily="50" charset="-128"/>
              </a:rPr>
              <a:t>以上３</a:t>
            </a:r>
            <a:r>
              <a:rPr kumimoji="1" lang="en-US" altLang="ja-JP" dirty="0" err="1">
                <a:latin typeface="BIZ UDPゴシック" panose="020B0400000000000000" pitchFamily="50" charset="-128"/>
                <a:ea typeface="BIZ UDPゴシック" panose="020B0400000000000000" pitchFamily="50" charset="-128"/>
              </a:rPr>
              <a:t>μm</a:t>
            </a:r>
            <a:r>
              <a:rPr kumimoji="1" lang="ja-JP" altLang="en-US" dirty="0">
                <a:latin typeface="BIZ UDPゴシック" panose="020B0400000000000000" pitchFamily="50" charset="-128"/>
                <a:ea typeface="BIZ UDPゴシック" panose="020B0400000000000000" pitchFamily="50" charset="-128"/>
              </a:rPr>
              <a:t>未満　</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アスペクト比：３以上（長さ</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幅≧３）</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○アスベストの同定</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EDX</a:t>
            </a:r>
            <a:r>
              <a:rPr kumimoji="1" lang="ja-JP" altLang="en-US" dirty="0">
                <a:latin typeface="BIZ UDPゴシック" panose="020B0400000000000000" pitchFamily="50" charset="-128"/>
                <a:ea typeface="BIZ UDPゴシック" panose="020B0400000000000000" pitchFamily="50" charset="-128"/>
              </a:rPr>
              <a:t>検出装置を用いて構成成分を確認し、次の区分に識別する。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①　クリソタイル</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②　アモサイト</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③　クロシドライト</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④　その他の角閃石系アスベスト（アンソフィライト、トレモライト、アクチノライト）</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⑤　その他の繊維（硫酸カルシウム、ロックウール、グラスウール等）</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651635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2024</TotalTime>
  <Words>2490</Words>
  <PresentationFormat>画面に合わせる (4:3)</PresentationFormat>
  <Paragraphs>250</Paragraphs>
  <Slides>18</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Meiryo UI</vt:lpstr>
      <vt:lpstr>メイリオ</vt:lpstr>
      <vt:lpstr>游ゴシック</vt:lpstr>
      <vt:lpstr>Arial</vt:lpstr>
      <vt:lpstr>Calibri</vt:lpstr>
      <vt:lpstr>Calibri Light</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2026-01-14T04:36:03Z</dcterms:created>
  <dcterms:modified xsi:type="dcterms:W3CDTF">2026-03-24T06:14:27Z</dcterms:modified>
</cp:coreProperties>
</file>