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>
  <p:sldMasterIdLst>
    <p:sldMasterId id="2147483745" r:id="rId1"/>
    <p:sldMasterId id="2147483758" r:id="rId2"/>
  </p:sldMasterIdLst>
  <p:notesMasterIdLst>
    <p:notesMasterId r:id="rId8"/>
  </p:notesMasterIdLst>
  <p:sldIdLst>
    <p:sldId id="141169773" r:id="rId3"/>
    <p:sldId id="2147472410" r:id="rId4"/>
    <p:sldId id="2147472407" r:id="rId5"/>
    <p:sldId id="141169770" r:id="rId6"/>
    <p:sldId id="2147472411" r:id="rId7"/>
  </p:sldIdLst>
  <p:sldSz cx="12192000" cy="6858000"/>
  <p:notesSz cx="7104063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4" name="作成者" initials="A" lastIdx="0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DD7EE"/>
    <a:srgbClr val="B5D4EB"/>
    <a:srgbClr val="78ADDE"/>
    <a:srgbClr val="4472C4"/>
    <a:srgbClr val="408BD0"/>
    <a:srgbClr val="F6F0FA"/>
    <a:srgbClr val="00A87C"/>
    <a:srgbClr val="D7E7F5"/>
    <a:srgbClr val="EEE2F6"/>
    <a:srgbClr val="5725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スタイル (淡色)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17" autoAdjust="0"/>
    <p:restoredTop sz="95796" autoAdjust="0"/>
  </p:normalViewPr>
  <p:slideViewPr>
    <p:cSldViewPr snapToGrid="0" showGuides="1">
      <p:cViewPr varScale="1">
        <p:scale>
          <a:sx n="109" d="100"/>
          <a:sy n="109" d="100"/>
        </p:scale>
        <p:origin x="558" y="108"/>
      </p:cViewPr>
      <p:guideLst>
        <p:guide orient="horz" pos="2137"/>
        <p:guide pos="386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37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78207" cy="513283"/>
          </a:xfrm>
          <a:prstGeom prst="rect">
            <a:avLst/>
          </a:prstGeom>
        </p:spPr>
        <p:txBody>
          <a:bodyPr vert="horz" lIns="94661" tIns="47331" rIns="94661" bIns="47331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4201" y="1"/>
            <a:ext cx="3078207" cy="513283"/>
          </a:xfrm>
          <a:prstGeom prst="rect">
            <a:avLst/>
          </a:prstGeom>
        </p:spPr>
        <p:txBody>
          <a:bodyPr vert="horz" lIns="94661" tIns="47331" rIns="94661" bIns="47331" rtlCol="0"/>
          <a:lstStyle>
            <a:lvl1pPr algn="r">
              <a:defRPr sz="1300"/>
            </a:lvl1pPr>
          </a:lstStyle>
          <a:p>
            <a:fld id="{91F963D6-106B-4687-99C6-8E82B63E4B49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81013" y="1279525"/>
            <a:ext cx="6142037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661" tIns="47331" rIns="94661" bIns="47331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739" y="4925235"/>
            <a:ext cx="5682587" cy="4029439"/>
          </a:xfrm>
          <a:prstGeom prst="rect">
            <a:avLst/>
          </a:prstGeom>
        </p:spPr>
        <p:txBody>
          <a:bodyPr vert="horz" lIns="94661" tIns="47331" rIns="94661" bIns="47331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721330"/>
            <a:ext cx="3078207" cy="513283"/>
          </a:xfrm>
          <a:prstGeom prst="rect">
            <a:avLst/>
          </a:prstGeom>
        </p:spPr>
        <p:txBody>
          <a:bodyPr vert="horz" lIns="94661" tIns="47331" rIns="94661" bIns="47331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4201" y="9721330"/>
            <a:ext cx="3078207" cy="513283"/>
          </a:xfrm>
          <a:prstGeom prst="rect">
            <a:avLst/>
          </a:prstGeom>
        </p:spPr>
        <p:txBody>
          <a:bodyPr vert="horz" lIns="94661" tIns="47331" rIns="94661" bIns="47331" rtlCol="0" anchor="b"/>
          <a:lstStyle>
            <a:lvl1pPr algn="r">
              <a:defRPr sz="1300"/>
            </a:lvl1pPr>
          </a:lstStyle>
          <a:p>
            <a:fld id="{9560B144-0FED-4400-8E78-4E2BFE01BE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80968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473306">
              <a:defRPr/>
            </a:pPr>
            <a:fld id="{9560B144-0FED-4400-8E78-4E2BFE01BECC}" type="slidenum">
              <a:rPr kumimoji="1" lang="ja-JP" altLang="en-US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pPr defTabSz="473306">
                <a:defRPr/>
              </a:pPr>
              <a:t>2</a:t>
            </a:fld>
            <a:endParaRPr kumimoji="1" lang="ja-JP" altLang="en-US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133457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473306">
              <a:defRPr/>
            </a:pPr>
            <a:fld id="{9560B144-0FED-4400-8E78-4E2BFE01BECC}" type="slidenum">
              <a:rPr kumimoji="1" lang="ja-JP" altLang="en-US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pPr defTabSz="473306">
                <a:defRPr/>
              </a:pPr>
              <a:t>3</a:t>
            </a:fld>
            <a:endParaRPr kumimoji="1" lang="ja-JP" altLang="en-US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558922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4663-FFC0-42B0-ADF0-352F248C00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7189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4663-FFC0-42B0-ADF0-352F248C00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0556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4663-FFC0-42B0-ADF0-352F248C00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78607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スライド番号プレースホルダー 1">
            <a:extLst>
              <a:ext uri="{FF2B5EF4-FFF2-40B4-BE49-F238E27FC236}">
                <a16:creationId xmlns:a16="http://schemas.microsoft.com/office/drawing/2014/main" id="{BFDBBF91-F340-4F53-975C-6CC99EF79DB0}"/>
              </a:ext>
            </a:extLst>
          </p:cNvPr>
          <p:cNvSpPr txBox="1">
            <a:spLocks/>
          </p:cNvSpPr>
          <p:nvPr userDrawn="1"/>
        </p:nvSpPr>
        <p:spPr>
          <a:xfrm>
            <a:off x="9963150" y="6492875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F82107-93BA-490C-9453-044014AF67CD}" type="slidenum">
              <a:rPr kumimoji="1" lang="ja-JP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sp>
        <p:nvSpPr>
          <p:cNvPr id="12" name="Shape 10">
            <a:extLst>
              <a:ext uri="{FF2B5EF4-FFF2-40B4-BE49-F238E27FC236}">
                <a16:creationId xmlns:a16="http://schemas.microsoft.com/office/drawing/2014/main" id="{01807C22-935E-4635-9598-918FE7DCFC86}"/>
              </a:ext>
            </a:extLst>
          </p:cNvPr>
          <p:cNvSpPr/>
          <p:nvPr userDrawn="1"/>
        </p:nvSpPr>
        <p:spPr>
          <a:xfrm>
            <a:off x="363180" y="595223"/>
            <a:ext cx="9180000" cy="65455"/>
          </a:xfrm>
          <a:prstGeom prst="rect">
            <a:avLst/>
          </a:prstGeom>
          <a:solidFill>
            <a:srgbClr val="003CB4"/>
          </a:solidFill>
          <a:ln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3" name="Shape 12">
            <a:extLst>
              <a:ext uri="{FF2B5EF4-FFF2-40B4-BE49-F238E27FC236}">
                <a16:creationId xmlns:a16="http://schemas.microsoft.com/office/drawing/2014/main" id="{1BBFE69D-DF4D-4945-B029-ADD3FFA7F417}"/>
              </a:ext>
            </a:extLst>
          </p:cNvPr>
          <p:cNvSpPr/>
          <p:nvPr userDrawn="1"/>
        </p:nvSpPr>
        <p:spPr>
          <a:xfrm>
            <a:off x="8798617" y="637018"/>
            <a:ext cx="3060000" cy="36000"/>
          </a:xfrm>
          <a:prstGeom prst="rect">
            <a:avLst/>
          </a:prstGeom>
          <a:solidFill>
            <a:srgbClr val="00AC4E"/>
          </a:solidFill>
          <a:ln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130290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2255574" y="2780928"/>
            <a:ext cx="7653269" cy="576064"/>
          </a:xfrm>
        </p:spPr>
        <p:txBody>
          <a:bodyPr>
            <a:normAutofit/>
          </a:bodyPr>
          <a:lstStyle>
            <a:lvl1pPr marL="0" indent="0" algn="ctr">
              <a:buNone/>
              <a:defRPr sz="3000" b="1">
                <a:solidFill>
                  <a:schemeClr val="tx1"/>
                </a:solidFill>
                <a:latin typeface="+mj-ea"/>
                <a:ea typeface="+mj-e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dirty="0"/>
              <a:t>マスタ サブタイトルの書式設定</a:t>
            </a:r>
          </a:p>
        </p:txBody>
      </p:sp>
      <p:sp>
        <p:nvSpPr>
          <p:cNvPr id="14" name="タイトル 1"/>
          <p:cNvSpPr>
            <a:spLocks noGrp="1"/>
          </p:cNvSpPr>
          <p:nvPr>
            <p:ph type="ctrTitle" hasCustomPrompt="1"/>
          </p:nvPr>
        </p:nvSpPr>
        <p:spPr>
          <a:xfrm>
            <a:off x="2255574" y="3645025"/>
            <a:ext cx="7680853" cy="402182"/>
          </a:xfrm>
        </p:spPr>
        <p:txBody>
          <a:bodyPr>
            <a:normAutofit/>
          </a:bodyPr>
          <a:lstStyle>
            <a:lvl1pPr algn="ctr">
              <a:defRPr sz="1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kumimoji="1" lang="en-US" altLang="ja-JP" dirty="0"/>
              <a:t>Title</a:t>
            </a:r>
            <a:endParaRPr kumimoji="1" lang="ja-JP" altLang="en-US" dirty="0"/>
          </a:p>
        </p:txBody>
      </p:sp>
      <p:sp>
        <p:nvSpPr>
          <p:cNvPr id="20" name="スライド番号プレースホルダ 5">
            <a:extLst>
              <a:ext uri="{FF2B5EF4-FFF2-40B4-BE49-F238E27FC236}">
                <a16:creationId xmlns:a16="http://schemas.microsoft.com/office/drawing/2014/main" id="{40672AA9-3596-416F-BF20-F82B457AF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27864" y="6525344"/>
            <a:ext cx="2844800" cy="216024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441896B1-EEF4-4E14-A673-71CB558AAAB0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912019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263352" y="764704"/>
            <a:ext cx="10972800" cy="422530"/>
          </a:xfrm>
          <a:noFill/>
        </p:spPr>
        <p:txBody>
          <a:bodyPr>
            <a:normAutofit/>
          </a:bodyPr>
          <a:lstStyle>
            <a:lvl1pPr algn="l">
              <a:defRPr sz="1800" b="1">
                <a:solidFill>
                  <a:srgbClr val="40404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1pPr>
          </a:lstStyle>
          <a:p>
            <a:r>
              <a:rPr kumimoji="1" lang="ja-JP" altLang="en-US" dirty="0"/>
              <a:t>マスタ タイトルの書式設定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9227864" y="6525344"/>
            <a:ext cx="2844800" cy="216024"/>
          </a:xfrm>
          <a:noFill/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441896B1-EEF4-4E14-A673-71CB558AAAB0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689660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dirty="0"/>
              <a:t>マスタ テキストの書式設定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896B1-EEF4-4E14-A673-71CB558AAAB0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938012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1775520" y="6537307"/>
            <a:ext cx="3860800" cy="216024"/>
          </a:xfrm>
          <a:prstGeom prst="rect">
            <a:avLst/>
          </a:prstGeom>
        </p:spPr>
        <p:txBody>
          <a:bodyPr/>
          <a:lstStyle>
            <a:lvl1pPr>
              <a:defRPr sz="9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dirty="0"/>
              <a:t>Copyright (c) </a:t>
            </a:r>
            <a:r>
              <a:rPr lang="en-US" altLang="ja-JP" dirty="0" err="1"/>
              <a:t>freesale</a:t>
            </a:r>
            <a:r>
              <a:rPr lang="en-US" altLang="ja-JP" dirty="0"/>
              <a:t> All Rights Reserved. </a:t>
            </a:r>
            <a:endParaRPr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896B1-EEF4-4E14-A673-71CB558AAAB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48354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" name="スライド番号プレースホルダー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1896B1-EEF4-4E14-A673-71CB558AAAB0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514430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3319D9C7-EAA5-4BDA-AC4B-7B6EFB39FD76}" type="datetime1">
              <a:rPr kumimoji="1" lang="ja-JP" altLang="en-US" smtClean="0"/>
              <a:pPr/>
              <a:t>2026/3/30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r>
              <a:rPr kumimoji="1" lang="en-US" altLang="ja-JP" dirty="0"/>
              <a:t>Copyright (c) </a:t>
            </a:r>
            <a:r>
              <a:rPr kumimoji="1" lang="en-US" altLang="ja-JP" dirty="0" err="1"/>
              <a:t>freesale</a:t>
            </a:r>
            <a:r>
              <a:rPr kumimoji="1" lang="en-US" altLang="ja-JP" dirty="0"/>
              <a:t> All Rights Reserved. </a:t>
            </a:r>
            <a:endParaRPr kumimoji="1" lang="ja-JP" altLang="en-US" dirty="0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896B1-EEF4-4E14-A673-71CB558AAAB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03562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9AD50A73-F8A2-4CFE-9F97-2CD1B670ABFC}" type="datetime1">
              <a:rPr kumimoji="1" lang="ja-JP" altLang="en-US" smtClean="0"/>
              <a:pPr/>
              <a:t>2026/3/30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r>
              <a:rPr kumimoji="1" lang="en-US" altLang="ja-JP" dirty="0"/>
              <a:t>Copyright (c) </a:t>
            </a:r>
            <a:r>
              <a:rPr kumimoji="1" lang="en-US" altLang="ja-JP" dirty="0" err="1"/>
              <a:t>freesale</a:t>
            </a:r>
            <a:r>
              <a:rPr kumimoji="1" lang="en-US" altLang="ja-JP" dirty="0"/>
              <a:t> All Rights Reserved. 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896B1-EEF4-4E14-A673-71CB558AAAB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5838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4663-FFC0-42B0-ADF0-352F248C00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210145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0B392486-75A5-48A6-887D-F7DCC4179B1D}" type="datetime1">
              <a:rPr kumimoji="1" lang="ja-JP" altLang="en-US" smtClean="0"/>
              <a:pPr/>
              <a:t>2026/3/30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r>
              <a:rPr kumimoji="1" lang="en-US" altLang="ja-JP" dirty="0"/>
              <a:t>Copyright (c) </a:t>
            </a:r>
            <a:r>
              <a:rPr kumimoji="1" lang="en-US" altLang="ja-JP" dirty="0" err="1"/>
              <a:t>freesale</a:t>
            </a:r>
            <a:r>
              <a:rPr kumimoji="1" lang="en-US" altLang="ja-JP" dirty="0"/>
              <a:t> All Rights Reserved. </a:t>
            </a:r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896B1-EEF4-4E14-A673-71CB558AAAB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375167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29FC8A2D-DC99-4C70-B63D-3D54155959F1}" type="datetime1">
              <a:rPr kumimoji="1" lang="ja-JP" altLang="en-US" smtClean="0"/>
              <a:pPr/>
              <a:t>2026/3/30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r>
              <a:rPr kumimoji="1" lang="en-US" altLang="ja-JP" dirty="0"/>
              <a:t>Copyright (c) </a:t>
            </a:r>
            <a:r>
              <a:rPr kumimoji="1" lang="en-US" altLang="ja-JP" dirty="0" err="1"/>
              <a:t>freesale</a:t>
            </a:r>
            <a:r>
              <a:rPr kumimoji="1" lang="en-US" altLang="ja-JP" dirty="0"/>
              <a:t> All Rights Reserved. </a:t>
            </a:r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896B1-EEF4-4E14-A673-71CB558AAAB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72148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1A3B663D-7EE5-474F-B42C-BCAEBD36A856}" type="datetime1">
              <a:rPr kumimoji="1" lang="ja-JP" altLang="en-US" smtClean="0"/>
              <a:pPr/>
              <a:t>2026/3/30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r>
              <a:rPr kumimoji="1" lang="en-US" altLang="ja-JP" dirty="0"/>
              <a:t>Copyright (c) </a:t>
            </a:r>
            <a:r>
              <a:rPr kumimoji="1" lang="en-US" altLang="ja-JP" dirty="0" err="1"/>
              <a:t>freesale</a:t>
            </a:r>
            <a:r>
              <a:rPr kumimoji="1" lang="en-US" altLang="ja-JP" dirty="0"/>
              <a:t> All Rights Reserved. </a:t>
            </a:r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896B1-EEF4-4E14-A673-71CB558AAAB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442460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A06FA8C1-BD2C-4623-BE0F-3FA695B38243}" type="datetime1">
              <a:rPr kumimoji="1" lang="ja-JP" altLang="en-US" smtClean="0"/>
              <a:pPr/>
              <a:t>2026/3/30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r>
              <a:rPr kumimoji="1" lang="en-US" altLang="ja-JP" dirty="0"/>
              <a:t>Copyright (c) </a:t>
            </a:r>
            <a:r>
              <a:rPr kumimoji="1" lang="en-US" altLang="ja-JP" dirty="0" err="1"/>
              <a:t>freesale</a:t>
            </a:r>
            <a:r>
              <a:rPr kumimoji="1" lang="en-US" altLang="ja-JP" dirty="0"/>
              <a:t> All Rights Reserved. </a:t>
            </a:r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896B1-EEF4-4E14-A673-71CB558AAAB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983813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スライド番号プレースホルダー 1">
            <a:extLst>
              <a:ext uri="{FF2B5EF4-FFF2-40B4-BE49-F238E27FC236}">
                <a16:creationId xmlns:a16="http://schemas.microsoft.com/office/drawing/2014/main" id="{BFDBBF91-F340-4F53-975C-6CC99EF79DB0}"/>
              </a:ext>
            </a:extLst>
          </p:cNvPr>
          <p:cNvSpPr txBox="1">
            <a:spLocks/>
          </p:cNvSpPr>
          <p:nvPr userDrawn="1"/>
        </p:nvSpPr>
        <p:spPr>
          <a:xfrm>
            <a:off x="9963150" y="6492875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F82107-93BA-490C-9453-044014AF67CD}" type="slidenum">
              <a:rPr kumimoji="1" lang="ja-JP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sp>
        <p:nvSpPr>
          <p:cNvPr id="12" name="Shape 10">
            <a:extLst>
              <a:ext uri="{FF2B5EF4-FFF2-40B4-BE49-F238E27FC236}">
                <a16:creationId xmlns:a16="http://schemas.microsoft.com/office/drawing/2014/main" id="{01807C22-935E-4635-9598-918FE7DCFC86}"/>
              </a:ext>
            </a:extLst>
          </p:cNvPr>
          <p:cNvSpPr/>
          <p:nvPr userDrawn="1"/>
        </p:nvSpPr>
        <p:spPr>
          <a:xfrm>
            <a:off x="363180" y="595223"/>
            <a:ext cx="9180000" cy="65455"/>
          </a:xfrm>
          <a:prstGeom prst="rect">
            <a:avLst/>
          </a:prstGeom>
          <a:solidFill>
            <a:srgbClr val="003CB4"/>
          </a:solidFill>
          <a:ln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3" name="Shape 12">
            <a:extLst>
              <a:ext uri="{FF2B5EF4-FFF2-40B4-BE49-F238E27FC236}">
                <a16:creationId xmlns:a16="http://schemas.microsoft.com/office/drawing/2014/main" id="{1BBFE69D-DF4D-4945-B029-ADD3FFA7F417}"/>
              </a:ext>
            </a:extLst>
          </p:cNvPr>
          <p:cNvSpPr/>
          <p:nvPr userDrawn="1"/>
        </p:nvSpPr>
        <p:spPr>
          <a:xfrm>
            <a:off x="8798617" y="637018"/>
            <a:ext cx="3060000" cy="36000"/>
          </a:xfrm>
          <a:prstGeom prst="rect">
            <a:avLst/>
          </a:prstGeom>
          <a:solidFill>
            <a:srgbClr val="00AC4E"/>
          </a:solidFill>
          <a:ln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1636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4663-FFC0-42B0-ADF0-352F248C00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74863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4663-FFC0-42B0-ADF0-352F248C00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6645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365127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4663-FFC0-42B0-ADF0-352F248C00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5452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4663-FFC0-42B0-ADF0-352F248C00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225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4663-FFC0-42B0-ADF0-352F248C00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7142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4663-FFC0-42B0-ADF0-352F248C00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61984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1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4663-FFC0-42B0-ADF0-352F248C00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4772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1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1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1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4663-FFC0-42B0-ADF0-352F248C00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4231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  <p:sldLayoutId id="2147483757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800"/>
          </a:p>
        </p:txBody>
      </p:sp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9168341" y="6525344"/>
            <a:ext cx="2844800" cy="2160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1896B1-EEF4-4E14-A673-71CB558AAAB0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17621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  <p:sldLayoutId id="214748377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3800" kern="1200">
          <a:solidFill>
            <a:schemeClr val="tx1"/>
          </a:solidFill>
          <a:latin typeface="游ゴシック Medium" panose="020B0500000000000000" pitchFamily="50" charset="-128"/>
          <a:ea typeface="游ゴシック Medium" panose="020B0500000000000000" pitchFamily="50" charset="-128"/>
          <a:cs typeface="游ゴシック Medium" panose="020B0500000000000000" pitchFamily="50" charset="-128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None/>
        <a:defRPr kumimoji="1" sz="2800" kern="1200">
          <a:solidFill>
            <a:schemeClr val="tx1"/>
          </a:solidFill>
          <a:latin typeface="游ゴシック Medium" panose="020B0500000000000000" pitchFamily="50" charset="-128"/>
          <a:ea typeface="游ゴシック Medium" panose="020B0500000000000000" pitchFamily="50" charset="-128"/>
          <a:cs typeface="游ゴシック Medium" panose="020B0500000000000000" pitchFamily="50" charset="-128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游ゴシック Medium" panose="020B0500000000000000" pitchFamily="50" charset="-128"/>
          <a:ea typeface="游ゴシック Medium" panose="020B0500000000000000" pitchFamily="50" charset="-128"/>
          <a:cs typeface="游ゴシック Medium" panose="020B0500000000000000" pitchFamily="50" charset="-128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游ゴシック Medium" panose="020B0500000000000000" pitchFamily="50" charset="-128"/>
          <a:ea typeface="游ゴシック Medium" panose="020B0500000000000000" pitchFamily="50" charset="-128"/>
          <a:cs typeface="游ゴシック Medium" panose="020B0500000000000000" pitchFamily="50" charset="-128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游ゴシック Medium" panose="020B0500000000000000" pitchFamily="50" charset="-128"/>
          <a:ea typeface="游ゴシック Medium" panose="020B0500000000000000" pitchFamily="50" charset="-128"/>
          <a:cs typeface="游ゴシック Medium" panose="020B0500000000000000" pitchFamily="50" charset="-128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游ゴシック Medium" panose="020B0500000000000000" pitchFamily="50" charset="-128"/>
          <a:ea typeface="游ゴシック Medium" panose="020B0500000000000000" pitchFamily="50" charset="-128"/>
          <a:cs typeface="游ゴシック Medium" panose="020B0500000000000000" pitchFamily="50" charset="-128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F960506A-E4A7-4D7E-B8C0-B686FC83D761}"/>
              </a:ext>
            </a:extLst>
          </p:cNvPr>
          <p:cNvSpPr txBox="1"/>
          <p:nvPr/>
        </p:nvSpPr>
        <p:spPr>
          <a:xfrm>
            <a:off x="236902" y="2496886"/>
            <a:ext cx="11718196" cy="20996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8500"/>
              </a:lnSpc>
              <a:defRPr/>
            </a:pPr>
            <a:r>
              <a:rPr kumimoji="0" lang="ja-JP" altLang="en-US" sz="4000" b="1" i="0" u="none" strike="noStrike" kern="1200" cap="none" spc="20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万博で披露された</a:t>
            </a:r>
            <a:endParaRPr kumimoji="0" lang="en-US" altLang="ja-JP" sz="4000" b="1" i="0" u="none" strike="noStrike" kern="1200" cap="none" spc="200" normalizeH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>
              <a:lnSpc>
                <a:spcPts val="8500"/>
              </a:lnSpc>
              <a:defRPr/>
            </a:pPr>
            <a:r>
              <a:rPr lang="ja-JP" altLang="en-US" sz="5400" b="1" spc="2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最先端技術等の実装化・産業化</a:t>
            </a:r>
            <a:endParaRPr kumimoji="0" lang="en-US" altLang="ja-JP" sz="6000" b="1" i="0" u="none" strike="noStrike" kern="1200" cap="none" spc="200" normalizeH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2C2676F-4CD1-422C-9FA4-62B822CF599B}"/>
              </a:ext>
            </a:extLst>
          </p:cNvPr>
          <p:cNvSpPr txBox="1"/>
          <p:nvPr/>
        </p:nvSpPr>
        <p:spPr>
          <a:xfrm>
            <a:off x="9995337" y="578923"/>
            <a:ext cx="1481959" cy="461665"/>
          </a:xfrm>
          <a:prstGeom prst="rect">
            <a:avLst/>
          </a:prstGeom>
          <a:solidFill>
            <a:schemeClr val="bg1"/>
          </a:solidFill>
          <a:ln w="2222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400" b="1" i="0" u="none" strike="noStrike" kern="1200" cap="none" spc="100" normalizeH="0" noProof="0" dirty="0">
                <a:ln>
                  <a:noFill/>
                </a:ln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資料</a:t>
            </a:r>
            <a:r>
              <a:rPr lang="ja-JP" altLang="en-US" sz="2400" b="1" spc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５</a:t>
            </a:r>
            <a:endParaRPr kumimoji="0" lang="en-US" altLang="ja-JP" sz="2400" b="1" i="0" u="none" strike="noStrike" kern="1200" cap="none" spc="100" normalizeH="0" noProof="0" dirty="0">
              <a:ln>
                <a:noFill/>
              </a:ln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765924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四角形: 角を丸くする 46">
            <a:extLst>
              <a:ext uri="{FF2B5EF4-FFF2-40B4-BE49-F238E27FC236}">
                <a16:creationId xmlns:a16="http://schemas.microsoft.com/office/drawing/2014/main" id="{452B3CFE-17E4-474C-98C6-18C04CFAFC0A}"/>
              </a:ext>
            </a:extLst>
          </p:cNvPr>
          <p:cNvSpPr/>
          <p:nvPr/>
        </p:nvSpPr>
        <p:spPr>
          <a:xfrm>
            <a:off x="8651753" y="2775553"/>
            <a:ext cx="3174801" cy="3880255"/>
          </a:xfrm>
          <a:prstGeom prst="roundRect">
            <a:avLst>
              <a:gd name="adj" fmla="val 4235"/>
            </a:avLst>
          </a:prstGeom>
          <a:noFill/>
          <a:ln>
            <a:solidFill>
              <a:srgbClr val="003C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8" name="四角形: 角を丸くする 47">
            <a:extLst>
              <a:ext uri="{FF2B5EF4-FFF2-40B4-BE49-F238E27FC236}">
                <a16:creationId xmlns:a16="http://schemas.microsoft.com/office/drawing/2014/main" id="{EA9CBCED-8649-4A44-8293-56AC68CAA3A9}"/>
              </a:ext>
            </a:extLst>
          </p:cNvPr>
          <p:cNvSpPr/>
          <p:nvPr/>
        </p:nvSpPr>
        <p:spPr>
          <a:xfrm>
            <a:off x="365444" y="4879770"/>
            <a:ext cx="7736371" cy="1776038"/>
          </a:xfrm>
          <a:prstGeom prst="roundRect">
            <a:avLst/>
          </a:prstGeom>
          <a:solidFill>
            <a:srgbClr val="FDF1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9" name="四角形: 角を丸くする 48">
            <a:extLst>
              <a:ext uri="{FF2B5EF4-FFF2-40B4-BE49-F238E27FC236}">
                <a16:creationId xmlns:a16="http://schemas.microsoft.com/office/drawing/2014/main" id="{6391D854-4586-418A-8506-79D35FE95DEF}"/>
              </a:ext>
            </a:extLst>
          </p:cNvPr>
          <p:cNvSpPr/>
          <p:nvPr/>
        </p:nvSpPr>
        <p:spPr>
          <a:xfrm>
            <a:off x="365444" y="2788025"/>
            <a:ext cx="7736373" cy="1561455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59CC8528-0B83-4AF8-9F5C-BE4CBAF0E1D5}"/>
              </a:ext>
            </a:extLst>
          </p:cNvPr>
          <p:cNvSpPr/>
          <p:nvPr/>
        </p:nvSpPr>
        <p:spPr>
          <a:xfrm>
            <a:off x="365443" y="811264"/>
            <a:ext cx="11461111" cy="13223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7" indent="-285757" defTabSz="914423">
              <a:lnSpc>
                <a:spcPct val="150000"/>
              </a:lnSpc>
              <a:spcBef>
                <a:spcPts val="601"/>
              </a:spcBef>
              <a:buFont typeface="Arial" panose="020B0604020202020204" pitchFamily="34" charset="0"/>
              <a:buChar char="•"/>
              <a:defRPr/>
            </a:pPr>
            <a:r>
              <a:rPr lang="ja-JP" altLang="en-US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実装化に取り組む分野については、近畿経済産業局が作成した「関西における成長分野ポテンシャルマップ」、国が選定した</a:t>
            </a:r>
            <a:br>
              <a:rPr lang="en-US" altLang="ja-JP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lang="ja-JP" altLang="en-US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「１７の重点投資分野で挙げられた分類・項目」を考慮し、</a:t>
            </a:r>
            <a:r>
              <a:rPr lang="ja-JP" altLang="en-US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万博を契機に会場内外で披露され、関西が強みを有する分野の中</a:t>
            </a:r>
            <a:br>
              <a:rPr lang="en-US" altLang="ja-JP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lang="ja-JP" altLang="en-US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から実装化に取り組む分野を</a:t>
            </a:r>
            <a:r>
              <a:rPr lang="ja-JP" altLang="en-US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、第２回未来創造会議</a:t>
            </a:r>
            <a:r>
              <a:rPr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（以下「会議」）</a:t>
            </a:r>
            <a:r>
              <a:rPr lang="ja-JP" altLang="en-US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において決定していきたい</a:t>
            </a:r>
          </a:p>
        </p:txBody>
      </p:sp>
      <p:sp>
        <p:nvSpPr>
          <p:cNvPr id="54" name="フリーフォーム: 図形 53">
            <a:extLst>
              <a:ext uri="{FF2B5EF4-FFF2-40B4-BE49-F238E27FC236}">
                <a16:creationId xmlns:a16="http://schemas.microsoft.com/office/drawing/2014/main" id="{4B81BE3C-8CA4-4113-83BD-36956F33736B}"/>
              </a:ext>
            </a:extLst>
          </p:cNvPr>
          <p:cNvSpPr/>
          <p:nvPr/>
        </p:nvSpPr>
        <p:spPr>
          <a:xfrm>
            <a:off x="9133116" y="3268714"/>
            <a:ext cx="2212073" cy="648000"/>
          </a:xfrm>
          <a:custGeom>
            <a:avLst/>
            <a:gdLst>
              <a:gd name="connsiteX0" fmla="*/ 0 w 2743742"/>
              <a:gd name="connsiteY0" fmla="*/ 0 h 836506"/>
              <a:gd name="connsiteX1" fmla="*/ 2743742 w 2743742"/>
              <a:gd name="connsiteY1" fmla="*/ 0 h 836506"/>
              <a:gd name="connsiteX2" fmla="*/ 2743742 w 2743742"/>
              <a:gd name="connsiteY2" fmla="*/ 836506 h 836506"/>
              <a:gd name="connsiteX3" fmla="*/ 0 w 2743742"/>
              <a:gd name="connsiteY3" fmla="*/ 836506 h 836506"/>
              <a:gd name="connsiteX4" fmla="*/ 0 w 2743742"/>
              <a:gd name="connsiteY4" fmla="*/ 0 h 836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43742" h="836506">
                <a:moveTo>
                  <a:pt x="0" y="0"/>
                </a:moveTo>
                <a:lnTo>
                  <a:pt x="2743742" y="0"/>
                </a:lnTo>
                <a:lnTo>
                  <a:pt x="2743742" y="836506"/>
                </a:lnTo>
                <a:lnTo>
                  <a:pt x="0" y="836506"/>
                </a:lnTo>
                <a:lnTo>
                  <a:pt x="0" y="0"/>
                </a:lnTo>
                <a:close/>
              </a:path>
            </a:pathLst>
          </a:custGeom>
          <a:solidFill>
            <a:srgbClr val="BDD7EE"/>
          </a:solidFill>
          <a:ln w="9525"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4765" tIns="24765" rIns="24765" bIns="24765" numCol="1" spcCol="1270" anchor="ctr" anchorCtr="0">
            <a:noAutofit/>
          </a:bodyPr>
          <a:lstStyle/>
          <a:p>
            <a:pPr algn="ctr" defTabSz="1733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kumimoji="1" lang="ja-JP" altLang="en-US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次世代モビリティ</a:t>
            </a:r>
          </a:p>
        </p:txBody>
      </p:sp>
      <p:sp>
        <p:nvSpPr>
          <p:cNvPr id="55" name="フリーフォーム: 図形 54">
            <a:extLst>
              <a:ext uri="{FF2B5EF4-FFF2-40B4-BE49-F238E27FC236}">
                <a16:creationId xmlns:a16="http://schemas.microsoft.com/office/drawing/2014/main" id="{5E4CEDC6-8D43-4F44-BD66-06952D0ADD8D}"/>
              </a:ext>
            </a:extLst>
          </p:cNvPr>
          <p:cNvSpPr/>
          <p:nvPr/>
        </p:nvSpPr>
        <p:spPr>
          <a:xfrm>
            <a:off x="9133116" y="4132835"/>
            <a:ext cx="2212073" cy="648000"/>
          </a:xfrm>
          <a:custGeom>
            <a:avLst/>
            <a:gdLst>
              <a:gd name="connsiteX0" fmla="*/ 0 w 2743742"/>
              <a:gd name="connsiteY0" fmla="*/ 0 h 836506"/>
              <a:gd name="connsiteX1" fmla="*/ 2743742 w 2743742"/>
              <a:gd name="connsiteY1" fmla="*/ 0 h 836506"/>
              <a:gd name="connsiteX2" fmla="*/ 2743742 w 2743742"/>
              <a:gd name="connsiteY2" fmla="*/ 836506 h 836506"/>
              <a:gd name="connsiteX3" fmla="*/ 0 w 2743742"/>
              <a:gd name="connsiteY3" fmla="*/ 836506 h 836506"/>
              <a:gd name="connsiteX4" fmla="*/ 0 w 2743742"/>
              <a:gd name="connsiteY4" fmla="*/ 0 h 836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43742" h="836506">
                <a:moveTo>
                  <a:pt x="0" y="0"/>
                </a:moveTo>
                <a:lnTo>
                  <a:pt x="2743742" y="0"/>
                </a:lnTo>
                <a:lnTo>
                  <a:pt x="2743742" y="836506"/>
                </a:lnTo>
                <a:lnTo>
                  <a:pt x="0" y="836506"/>
                </a:lnTo>
                <a:lnTo>
                  <a:pt x="0" y="0"/>
                </a:lnTo>
                <a:close/>
              </a:path>
            </a:pathLst>
          </a:custGeom>
          <a:solidFill>
            <a:srgbClr val="BDD7EE"/>
          </a:solidFill>
          <a:ln w="9525"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4765" tIns="24765" rIns="24765" bIns="24765" numCol="1" spcCol="1270" anchor="ctr" anchorCtr="0">
            <a:noAutofit/>
          </a:bodyPr>
          <a:lstStyle/>
          <a:p>
            <a:pPr algn="ctr" defTabSz="1733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kumimoji="1" lang="ja-JP" altLang="en-US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再生医療</a:t>
            </a:r>
            <a:endParaRPr kumimoji="1" lang="en-US" altLang="ja-JP" sz="16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6" name="フリーフォーム: 図形 55">
            <a:extLst>
              <a:ext uri="{FF2B5EF4-FFF2-40B4-BE49-F238E27FC236}">
                <a16:creationId xmlns:a16="http://schemas.microsoft.com/office/drawing/2014/main" id="{7C6D6D6A-5E08-48D1-8451-5F139DFF7782}"/>
              </a:ext>
            </a:extLst>
          </p:cNvPr>
          <p:cNvSpPr/>
          <p:nvPr/>
        </p:nvSpPr>
        <p:spPr>
          <a:xfrm>
            <a:off x="9133116" y="4963194"/>
            <a:ext cx="2212073" cy="648000"/>
          </a:xfrm>
          <a:custGeom>
            <a:avLst/>
            <a:gdLst>
              <a:gd name="connsiteX0" fmla="*/ 0 w 2743742"/>
              <a:gd name="connsiteY0" fmla="*/ 0 h 836506"/>
              <a:gd name="connsiteX1" fmla="*/ 2743742 w 2743742"/>
              <a:gd name="connsiteY1" fmla="*/ 0 h 836506"/>
              <a:gd name="connsiteX2" fmla="*/ 2743742 w 2743742"/>
              <a:gd name="connsiteY2" fmla="*/ 836506 h 836506"/>
              <a:gd name="connsiteX3" fmla="*/ 0 w 2743742"/>
              <a:gd name="connsiteY3" fmla="*/ 836506 h 836506"/>
              <a:gd name="connsiteX4" fmla="*/ 0 w 2743742"/>
              <a:gd name="connsiteY4" fmla="*/ 0 h 836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43742" h="836506">
                <a:moveTo>
                  <a:pt x="0" y="0"/>
                </a:moveTo>
                <a:lnTo>
                  <a:pt x="2743742" y="0"/>
                </a:lnTo>
                <a:lnTo>
                  <a:pt x="2743742" y="836506"/>
                </a:lnTo>
                <a:lnTo>
                  <a:pt x="0" y="836506"/>
                </a:lnTo>
                <a:lnTo>
                  <a:pt x="0" y="0"/>
                </a:lnTo>
                <a:close/>
              </a:path>
            </a:pathLst>
          </a:custGeom>
          <a:solidFill>
            <a:srgbClr val="BDD7EE"/>
          </a:solidFill>
          <a:ln w="9525"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4765" tIns="24765" rIns="24765" bIns="24765" numCol="1" spcCol="1270" anchor="ctr" anchorCtr="0">
            <a:noAutofit/>
          </a:bodyPr>
          <a:lstStyle/>
          <a:p>
            <a:pPr algn="ctr" defTabSz="1733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kumimoji="1" lang="ja-JP" altLang="en-US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カーボン</a:t>
            </a:r>
            <a:endParaRPr kumimoji="1" lang="en-US" altLang="ja-JP" sz="16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 defTabSz="1733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kumimoji="1" lang="ja-JP" altLang="en-US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ニュートラル</a:t>
            </a:r>
            <a:endParaRPr kumimoji="1" lang="en-US" altLang="ja-JP" sz="16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7" name="フリーフォーム: 図形 56">
            <a:extLst>
              <a:ext uri="{FF2B5EF4-FFF2-40B4-BE49-F238E27FC236}">
                <a16:creationId xmlns:a16="http://schemas.microsoft.com/office/drawing/2014/main" id="{A555D606-00D9-4B8D-82F2-A39238ADFACB}"/>
              </a:ext>
            </a:extLst>
          </p:cNvPr>
          <p:cNvSpPr/>
          <p:nvPr/>
        </p:nvSpPr>
        <p:spPr>
          <a:xfrm>
            <a:off x="9133116" y="5809501"/>
            <a:ext cx="2212073" cy="648000"/>
          </a:xfrm>
          <a:custGeom>
            <a:avLst/>
            <a:gdLst>
              <a:gd name="connsiteX0" fmla="*/ 0 w 2743742"/>
              <a:gd name="connsiteY0" fmla="*/ 0 h 836506"/>
              <a:gd name="connsiteX1" fmla="*/ 2743742 w 2743742"/>
              <a:gd name="connsiteY1" fmla="*/ 0 h 836506"/>
              <a:gd name="connsiteX2" fmla="*/ 2743742 w 2743742"/>
              <a:gd name="connsiteY2" fmla="*/ 836506 h 836506"/>
              <a:gd name="connsiteX3" fmla="*/ 0 w 2743742"/>
              <a:gd name="connsiteY3" fmla="*/ 836506 h 836506"/>
              <a:gd name="connsiteX4" fmla="*/ 0 w 2743742"/>
              <a:gd name="connsiteY4" fmla="*/ 0 h 836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43742" h="836506">
                <a:moveTo>
                  <a:pt x="0" y="0"/>
                </a:moveTo>
                <a:lnTo>
                  <a:pt x="2743742" y="0"/>
                </a:lnTo>
                <a:lnTo>
                  <a:pt x="2743742" y="836506"/>
                </a:lnTo>
                <a:lnTo>
                  <a:pt x="0" y="836506"/>
                </a:lnTo>
                <a:lnTo>
                  <a:pt x="0" y="0"/>
                </a:lnTo>
                <a:close/>
              </a:path>
            </a:pathLst>
          </a:custGeom>
          <a:solidFill>
            <a:srgbClr val="BDD7EE"/>
          </a:solidFill>
          <a:ln w="9525"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4765" tIns="24765" rIns="24765" bIns="24765" numCol="1" spcCol="1270" anchor="ctr" anchorCtr="0">
            <a:noAutofit/>
          </a:bodyPr>
          <a:lstStyle/>
          <a:p>
            <a:pPr algn="ctr" defTabSz="1733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kumimoji="1" lang="ja-JP" altLang="en-US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スタートアップ</a:t>
            </a:r>
            <a:endParaRPr kumimoji="1" lang="en-US" altLang="ja-JP" sz="16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8" name="四角形: 角を丸くする 57">
            <a:extLst>
              <a:ext uri="{FF2B5EF4-FFF2-40B4-BE49-F238E27FC236}">
                <a16:creationId xmlns:a16="http://schemas.microsoft.com/office/drawing/2014/main" id="{F1AD45E3-DFC4-4BDE-A1C8-9ADE8FFF41E5}"/>
              </a:ext>
            </a:extLst>
          </p:cNvPr>
          <p:cNvSpPr/>
          <p:nvPr/>
        </p:nvSpPr>
        <p:spPr>
          <a:xfrm>
            <a:off x="483745" y="2574378"/>
            <a:ext cx="4813097" cy="393053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b="1" spc="100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関西における成長分野ポテンシャルマップ</a:t>
            </a:r>
            <a:endParaRPr kumimoji="1" lang="ja-JP" altLang="en-US" sz="1600" b="1" spc="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20412EBC-3F51-429F-B687-03A1F8FB14D5}"/>
              </a:ext>
            </a:extLst>
          </p:cNvPr>
          <p:cNvSpPr txBox="1"/>
          <p:nvPr/>
        </p:nvSpPr>
        <p:spPr>
          <a:xfrm>
            <a:off x="637497" y="3058643"/>
            <a:ext cx="2109875" cy="12557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1733550">
              <a:lnSpc>
                <a:spcPct val="8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スタートアップ</a:t>
            </a:r>
            <a:endParaRPr kumimoji="1" lang="en-US" altLang="ja-JP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defTabSz="1733550">
              <a:lnSpc>
                <a:spcPct val="8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空モビリティ</a:t>
            </a:r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defTabSz="1733550">
              <a:lnSpc>
                <a:spcPct val="8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水素・アンモニア</a:t>
            </a:r>
            <a:endParaRPr kumimoji="1" lang="en-US" altLang="ja-JP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defTabSz="1733550">
              <a:lnSpc>
                <a:spcPct val="8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次世代太陽電池</a:t>
            </a:r>
            <a:endParaRPr kumimoji="1" lang="en-US" altLang="ja-JP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defTabSz="1733550">
              <a:lnSpc>
                <a:spcPct val="8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kumimoji="1" lang="en-US" altLang="ja-JP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SAF</a:t>
            </a:r>
            <a:r>
              <a:rPr kumimoji="1"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</a:t>
            </a:r>
            <a:r>
              <a:rPr kumimoji="1" lang="en-US" altLang="ja-JP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CO2</a:t>
            </a:r>
            <a:r>
              <a:rPr kumimoji="1"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分離回収</a:t>
            </a:r>
            <a:endParaRPr kumimoji="1" lang="en-US" altLang="ja-JP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95A2CBF1-7A34-4A67-BD72-790B47BB13CA}"/>
              </a:ext>
            </a:extLst>
          </p:cNvPr>
          <p:cNvSpPr txBox="1"/>
          <p:nvPr/>
        </p:nvSpPr>
        <p:spPr>
          <a:xfrm>
            <a:off x="2755056" y="3063383"/>
            <a:ext cx="2790470" cy="12557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1733550">
              <a:lnSpc>
                <a:spcPct val="8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蓄電池</a:t>
            </a:r>
            <a:endParaRPr kumimoji="1" lang="en-US" altLang="ja-JP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defTabSz="1733550">
              <a:lnSpc>
                <a:spcPct val="8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半導体</a:t>
            </a:r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defTabSz="1733550">
              <a:lnSpc>
                <a:spcPct val="8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バイオものづくり</a:t>
            </a:r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defTabSz="1733550">
              <a:lnSpc>
                <a:spcPct val="8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再生医療</a:t>
            </a:r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defTabSz="1733550">
              <a:lnSpc>
                <a:spcPct val="8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メドテック・ヘルステック</a:t>
            </a:r>
            <a:endParaRPr kumimoji="1" lang="ja-JP" altLang="en-US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1" name="四角形: 角を丸くする 60">
            <a:extLst>
              <a:ext uri="{FF2B5EF4-FFF2-40B4-BE49-F238E27FC236}">
                <a16:creationId xmlns:a16="http://schemas.microsoft.com/office/drawing/2014/main" id="{C9ACD9B6-3EFF-405C-878F-E5F7E27BE41A}"/>
              </a:ext>
            </a:extLst>
          </p:cNvPr>
          <p:cNvSpPr/>
          <p:nvPr/>
        </p:nvSpPr>
        <p:spPr>
          <a:xfrm>
            <a:off x="8755504" y="2380884"/>
            <a:ext cx="2944864" cy="643113"/>
          </a:xfrm>
          <a:prstGeom prst="roundRect">
            <a:avLst/>
          </a:prstGeom>
          <a:solidFill>
            <a:srgbClr val="003CB4"/>
          </a:solidFill>
          <a:ln w="222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100"/>
              </a:lnSpc>
            </a:pPr>
            <a:r>
              <a:rPr lang="ja-JP" altLang="en-US" sz="16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実装化に取り組む分野</a:t>
            </a:r>
            <a:endParaRPr lang="en-US" altLang="ja-JP" sz="16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>
              <a:lnSpc>
                <a:spcPts val="2100"/>
              </a:lnSpc>
            </a:pPr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（イメージ）</a:t>
            </a:r>
            <a:endParaRPr lang="en-US" altLang="ja-JP" sz="14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971EE0D0-800D-459B-AA1D-D0B6A3F8766B}"/>
              </a:ext>
            </a:extLst>
          </p:cNvPr>
          <p:cNvSpPr txBox="1"/>
          <p:nvPr/>
        </p:nvSpPr>
        <p:spPr>
          <a:xfrm>
            <a:off x="637495" y="5155212"/>
            <a:ext cx="2006922" cy="15034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1733550">
              <a:lnSpc>
                <a:spcPct val="8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AI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・半導体　</a:t>
            </a:r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defTabSz="1733550">
              <a:lnSpc>
                <a:spcPct val="8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造船</a:t>
            </a:r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defTabSz="1733550">
              <a:lnSpc>
                <a:spcPct val="8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量子</a:t>
            </a:r>
            <a:endParaRPr kumimoji="1" lang="en-US" altLang="ja-JP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defTabSz="1733550">
              <a:lnSpc>
                <a:spcPct val="8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合成生物学・バイオ</a:t>
            </a:r>
            <a:endParaRPr kumimoji="1" lang="en-US" altLang="ja-JP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defTabSz="1733550">
              <a:lnSpc>
                <a:spcPct val="8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航空・宇宙</a:t>
            </a:r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defTabSz="1733550">
              <a:lnSpc>
                <a:spcPct val="8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コンテンツ</a:t>
            </a:r>
            <a:endParaRPr kumimoji="1" lang="en-US" altLang="ja-JP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08AD2978-13B0-47F1-AEBF-B4A680E06A11}"/>
              </a:ext>
            </a:extLst>
          </p:cNvPr>
          <p:cNvSpPr txBox="1"/>
          <p:nvPr/>
        </p:nvSpPr>
        <p:spPr>
          <a:xfrm>
            <a:off x="5371425" y="5038235"/>
            <a:ext cx="3175752" cy="12557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1733550">
              <a:lnSpc>
                <a:spcPct val="8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kumimoji="1" lang="ja-JP" altLang="en-US" sz="1400" spc="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マテリアル（重要鉱物・部素材）</a:t>
            </a:r>
            <a:endParaRPr kumimoji="1" lang="en-US" altLang="ja-JP" sz="1400" spc="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defTabSz="1733550">
              <a:lnSpc>
                <a:spcPct val="8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kumimoji="1" lang="ja-JP" altLang="en-US" sz="1400" spc="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港湾ロジスティクス</a:t>
            </a:r>
            <a:endParaRPr kumimoji="1" lang="en-US" altLang="ja-JP" sz="1400" spc="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defTabSz="1733550">
              <a:lnSpc>
                <a:spcPct val="8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kumimoji="1" lang="ja-JP" altLang="en-US" sz="1400" spc="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防衛産業</a:t>
            </a:r>
            <a:endParaRPr kumimoji="1" lang="en-US" altLang="ja-JP" sz="1400" spc="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defTabSz="1733550">
              <a:lnSpc>
                <a:spcPct val="8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kumimoji="1" lang="ja-JP" altLang="en-US" sz="1400" spc="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情報通信</a:t>
            </a:r>
            <a:endParaRPr kumimoji="1" lang="en-US" altLang="ja-JP" sz="1400" spc="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defTabSz="1733550">
              <a:lnSpc>
                <a:spcPct val="8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kumimoji="1" lang="ja-JP" altLang="en-US" sz="1400" spc="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海洋</a:t>
            </a:r>
            <a:endParaRPr kumimoji="1" lang="ja-JP" altLang="en-US" sz="1400" spc="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4" name="テキスト ボックス 63">
            <a:extLst>
              <a:ext uri="{FF2B5EF4-FFF2-40B4-BE49-F238E27FC236}">
                <a16:creationId xmlns:a16="http://schemas.microsoft.com/office/drawing/2014/main" id="{D943920F-C402-4C0A-A44D-B765BF884C91}"/>
              </a:ext>
            </a:extLst>
          </p:cNvPr>
          <p:cNvSpPr txBox="1"/>
          <p:nvPr/>
        </p:nvSpPr>
        <p:spPr>
          <a:xfrm>
            <a:off x="5371425" y="3058643"/>
            <a:ext cx="2790470" cy="9710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1733550">
              <a:lnSpc>
                <a:spcPct val="8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自動運転・</a:t>
            </a:r>
            <a:r>
              <a:rPr kumimoji="1" lang="en-US" altLang="ja-JP" sz="1400" dirty="0" err="1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MaaS</a:t>
            </a:r>
            <a:endParaRPr kumimoji="1" lang="en-US" altLang="ja-JP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defTabSz="1733550">
              <a:lnSpc>
                <a:spcPct val="8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ロボット・</a:t>
            </a:r>
            <a:r>
              <a:rPr kumimoji="1" lang="en-US" altLang="ja-JP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AI</a:t>
            </a:r>
          </a:p>
          <a:p>
            <a:pPr defTabSz="1733550">
              <a:lnSpc>
                <a:spcPct val="8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産学官連携イノベーション基盤</a:t>
            </a:r>
            <a:endParaRPr kumimoji="1" lang="en-US" altLang="ja-JP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defTabSz="1733550">
              <a:lnSpc>
                <a:spcPct val="80000"/>
              </a:lnSpc>
              <a:spcBef>
                <a:spcPct val="0"/>
              </a:spcBef>
              <a:spcAft>
                <a:spcPct val="35000"/>
              </a:spcAft>
              <a:defRPr/>
            </a:pPr>
            <a:endParaRPr kumimoji="1" lang="ja-JP" altLang="en-US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5" name="下矢印 1">
            <a:extLst>
              <a:ext uri="{FF2B5EF4-FFF2-40B4-BE49-F238E27FC236}">
                <a16:creationId xmlns:a16="http://schemas.microsoft.com/office/drawing/2014/main" id="{DEB7B943-5D6C-4C66-AED2-69689563093B}"/>
              </a:ext>
            </a:extLst>
          </p:cNvPr>
          <p:cNvSpPr/>
          <p:nvPr/>
        </p:nvSpPr>
        <p:spPr>
          <a:xfrm rot="16200000">
            <a:off x="7545873" y="4468382"/>
            <a:ext cx="1656000" cy="252000"/>
          </a:xfrm>
          <a:prstGeom prst="downArrow">
            <a:avLst>
              <a:gd name="adj1" fmla="val 50000"/>
              <a:gd name="adj2" fmla="val 100000"/>
            </a:avLst>
          </a:prstGeom>
          <a:solidFill>
            <a:schemeClr val="bg1">
              <a:lumMod val="7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6" name="四角形: 角を丸くする 65">
            <a:extLst>
              <a:ext uri="{FF2B5EF4-FFF2-40B4-BE49-F238E27FC236}">
                <a16:creationId xmlns:a16="http://schemas.microsoft.com/office/drawing/2014/main" id="{FF227DB2-EB88-4A19-A22E-F8D9070D533E}"/>
              </a:ext>
            </a:extLst>
          </p:cNvPr>
          <p:cNvSpPr/>
          <p:nvPr/>
        </p:nvSpPr>
        <p:spPr>
          <a:xfrm>
            <a:off x="483742" y="4688441"/>
            <a:ext cx="4813097" cy="393053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b="1" spc="100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１７の重点投資分野</a:t>
            </a:r>
          </a:p>
        </p:txBody>
      </p:sp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2BB2EC5A-8CE2-42FB-AE03-D9BB72B93D2B}"/>
              </a:ext>
            </a:extLst>
          </p:cNvPr>
          <p:cNvSpPr txBox="1"/>
          <p:nvPr/>
        </p:nvSpPr>
        <p:spPr>
          <a:xfrm>
            <a:off x="2737787" y="5156249"/>
            <a:ext cx="3007021" cy="15034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1733550">
              <a:lnSpc>
                <a:spcPct val="8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フードテック</a:t>
            </a:r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defTabSz="1733550">
              <a:lnSpc>
                <a:spcPct val="8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資源・エネルギー安全保障・</a:t>
            </a:r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GX</a:t>
            </a:r>
          </a:p>
          <a:p>
            <a:pPr defTabSz="1733550">
              <a:lnSpc>
                <a:spcPct val="8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防災・国土強靭化</a:t>
            </a:r>
            <a:endParaRPr kumimoji="1" lang="en-US" altLang="ja-JP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defTabSz="1733550">
              <a:lnSpc>
                <a:spcPct val="8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創薬・先端医療</a:t>
            </a:r>
            <a:endParaRPr kumimoji="1" lang="en-US" altLang="ja-JP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defTabSz="1733550">
              <a:lnSpc>
                <a:spcPct val="8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フュージョンエネルギー</a:t>
            </a:r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defTabSz="1733550">
              <a:lnSpc>
                <a:spcPct val="8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デジタル・サイバーセキュリティ</a:t>
            </a:r>
            <a:endParaRPr kumimoji="1" lang="en-US" altLang="ja-JP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712C9B26-7D75-4BF4-9E95-01C68E6FFAFC}"/>
              </a:ext>
            </a:extLst>
          </p:cNvPr>
          <p:cNvSpPr txBox="1"/>
          <p:nvPr/>
        </p:nvSpPr>
        <p:spPr>
          <a:xfrm>
            <a:off x="5296839" y="4731778"/>
            <a:ext cx="1297958" cy="2862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1733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kumimoji="1" lang="en-US" altLang="ja-JP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R</a:t>
            </a:r>
            <a:r>
              <a:rPr kumimoji="1"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７</a:t>
            </a:r>
            <a:r>
              <a:rPr kumimoji="1" lang="en-US" altLang="ja-JP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.11</a:t>
            </a:r>
            <a:r>
              <a:rPr kumimoji="1"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選定</a:t>
            </a:r>
            <a:endParaRPr kumimoji="1" lang="ja-JP" altLang="en-US" sz="11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9" name="テキスト ボックス 68">
            <a:extLst>
              <a:ext uri="{FF2B5EF4-FFF2-40B4-BE49-F238E27FC236}">
                <a16:creationId xmlns:a16="http://schemas.microsoft.com/office/drawing/2014/main" id="{7D5E7D8A-1307-4404-A39F-D64A41FA7A3C}"/>
              </a:ext>
            </a:extLst>
          </p:cNvPr>
          <p:cNvSpPr txBox="1"/>
          <p:nvPr/>
        </p:nvSpPr>
        <p:spPr>
          <a:xfrm>
            <a:off x="5302670" y="2619887"/>
            <a:ext cx="1018452" cy="2862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1733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kumimoji="1" lang="en-US" altLang="ja-JP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R</a:t>
            </a:r>
            <a:r>
              <a:rPr kumimoji="1"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７</a:t>
            </a:r>
            <a:r>
              <a:rPr kumimoji="1" lang="en-US" altLang="ja-JP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.</a:t>
            </a:r>
            <a:r>
              <a:rPr kumimoji="1"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６作成</a:t>
            </a:r>
            <a:endParaRPr kumimoji="1" lang="ja-JP" altLang="en-US" sz="11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58FCC923-9E74-4700-8E04-D266EAE5D97D}"/>
              </a:ext>
            </a:extLst>
          </p:cNvPr>
          <p:cNvSpPr txBox="1"/>
          <p:nvPr/>
        </p:nvSpPr>
        <p:spPr>
          <a:xfrm>
            <a:off x="353642" y="-159790"/>
            <a:ext cx="11718196" cy="690702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>
              <a:lnSpc>
                <a:spcPct val="200000"/>
              </a:lnSpc>
              <a:defRPr/>
            </a:pPr>
            <a:r>
              <a:rPr lang="ja-JP" altLang="en-US" sz="2400" b="1" spc="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実装化に取り組む分野について </a:t>
            </a:r>
            <a:r>
              <a:rPr lang="ja-JP" altLang="en-US" sz="2000" b="1" spc="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（イメージ）</a:t>
            </a:r>
            <a:endParaRPr lang="en-US" altLang="ja-JP" sz="2000" b="1" spc="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065429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C19956AC-4610-4CED-BD37-42F7BE695FFC}"/>
              </a:ext>
            </a:extLst>
          </p:cNvPr>
          <p:cNvSpPr txBox="1"/>
          <p:nvPr/>
        </p:nvSpPr>
        <p:spPr>
          <a:xfrm>
            <a:off x="353642" y="-159790"/>
            <a:ext cx="11718196" cy="690702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2400" b="1" spc="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先行して取り組むプロジェクト </a:t>
            </a:r>
            <a:r>
              <a:rPr lang="ja-JP" altLang="en-US" sz="2000" b="1" spc="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（イメージ）</a:t>
            </a: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DEA32D26-DCC3-4150-A611-16515978C83F}"/>
              </a:ext>
            </a:extLst>
          </p:cNvPr>
          <p:cNvGrpSpPr/>
          <p:nvPr/>
        </p:nvGrpSpPr>
        <p:grpSpPr>
          <a:xfrm>
            <a:off x="466449" y="1424744"/>
            <a:ext cx="11259098" cy="5337956"/>
            <a:chOff x="466449" y="1424744"/>
            <a:chExt cx="11259098" cy="5337956"/>
          </a:xfrm>
        </p:grpSpPr>
        <p:sp>
          <p:nvSpPr>
            <p:cNvPr id="28" name="正方形/長方形 27">
              <a:extLst>
                <a:ext uri="{FF2B5EF4-FFF2-40B4-BE49-F238E27FC236}">
                  <a16:creationId xmlns:a16="http://schemas.microsoft.com/office/drawing/2014/main" id="{64253AA1-E20D-45BC-A01E-1926774048CB}"/>
                </a:ext>
              </a:extLst>
            </p:cNvPr>
            <p:cNvSpPr/>
            <p:nvPr/>
          </p:nvSpPr>
          <p:spPr>
            <a:xfrm>
              <a:off x="466449" y="1432405"/>
              <a:ext cx="5400000" cy="2664000"/>
            </a:xfrm>
            <a:prstGeom prst="rect">
              <a:avLst/>
            </a:prstGeom>
            <a:solidFill>
              <a:srgbClr val="BDD7EE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marL="0" marR="0" lvl="0" indent="0" algn="l" defTabSz="914400" rtl="0" eaLnBrk="1" fontAlgn="auto" latinLnBrk="0" hangingPunct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endParaRPr>
            </a:p>
          </p:txBody>
        </p:sp>
        <p:sp>
          <p:nvSpPr>
            <p:cNvPr id="32" name="正方形/長方形 31">
              <a:extLst>
                <a:ext uri="{FF2B5EF4-FFF2-40B4-BE49-F238E27FC236}">
                  <a16:creationId xmlns:a16="http://schemas.microsoft.com/office/drawing/2014/main" id="{FD6DC5A9-F394-4CEB-BDD7-810A6E7D5691}"/>
                </a:ext>
              </a:extLst>
            </p:cNvPr>
            <p:cNvSpPr/>
            <p:nvPr/>
          </p:nvSpPr>
          <p:spPr>
            <a:xfrm>
              <a:off x="466449" y="1442586"/>
              <a:ext cx="5400000" cy="360000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marL="0" marR="0" lvl="0" indent="0" algn="ctr" defTabSz="914400" rtl="0" eaLnBrk="1" fontAlgn="auto" latinLnBrk="0" hangingPunct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1600" b="1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+mn-cs"/>
                </a:rPr>
                <a:t>【</a:t>
              </a:r>
              <a:r>
                <a:rPr kumimoji="1" lang="ja-JP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+mn-cs"/>
                </a:rPr>
                <a:t>次世代モビリティ</a:t>
              </a:r>
              <a:r>
                <a:rPr kumimoji="1" lang="en-US" altLang="ja-JP" sz="1600" b="1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+mn-cs"/>
                </a:rPr>
                <a:t>】</a:t>
              </a:r>
              <a:endPara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endParaRPr>
            </a:p>
          </p:txBody>
        </p:sp>
        <p:sp>
          <p:nvSpPr>
            <p:cNvPr id="36" name="テキスト ボックス 35">
              <a:extLst>
                <a:ext uri="{FF2B5EF4-FFF2-40B4-BE49-F238E27FC236}">
                  <a16:creationId xmlns:a16="http://schemas.microsoft.com/office/drawing/2014/main" id="{7310417A-4137-4562-8276-DF23E657D137}"/>
                </a:ext>
              </a:extLst>
            </p:cNvPr>
            <p:cNvSpPr txBox="1"/>
            <p:nvPr/>
          </p:nvSpPr>
          <p:spPr>
            <a:xfrm>
              <a:off x="599751" y="1927386"/>
              <a:ext cx="5148000" cy="867942"/>
            </a:xfrm>
            <a:prstGeom prst="rect">
              <a:avLst/>
            </a:prstGeom>
            <a:noFill/>
          </p:spPr>
          <p:txBody>
            <a:bodyPr wrap="square" rtlCol="0" anchor="ctr">
              <a:noAutofit/>
            </a:bodyPr>
            <a:lstStyle/>
            <a:p>
              <a:pPr marL="285750" marR="0" lvl="0" indent="-285750" algn="l" defTabSz="457200" rtl="0" eaLnBrk="1" fontAlgn="auto" latinLnBrk="0" hangingPunct="1">
                <a:lnSpc>
                  <a:spcPts val="19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 typeface="Wingdings" panose="05000000000000000000" pitchFamily="2" charset="2"/>
                <a:buChar char="Ø"/>
                <a:tabLst/>
                <a:defRPr/>
              </a:pPr>
              <a:r>
                <a:rPr kumimoji="1" lang="ja-JP" altLang="en-US" sz="1400" i="0" u="none" strike="noStrike" kern="1200" cap="none" spc="10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+mn-cs"/>
                </a:rPr>
                <a:t>万博会場において、</a:t>
              </a:r>
              <a:r>
                <a:rPr kumimoji="1" lang="ja-JP" altLang="en-US" sz="1400" b="1" i="0" u="none" strike="noStrike" kern="1200" cap="none" spc="10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+mn-cs"/>
                </a:rPr>
                <a:t>空飛ぶクルマ</a:t>
              </a:r>
              <a:r>
                <a:rPr kumimoji="1" lang="ja-JP" altLang="en-US" sz="1400" i="0" u="none" strike="noStrike" kern="1200" cap="none" spc="10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+mn-cs"/>
                </a:rPr>
                <a:t>の機体展示やデモフライトを実施し、認知度や社会受容性が向上、運航や離着陸場運営のノウハウが蓄積</a:t>
              </a:r>
            </a:p>
          </p:txBody>
        </p:sp>
        <p:sp>
          <p:nvSpPr>
            <p:cNvPr id="46" name="正方形/長方形 45">
              <a:extLst>
                <a:ext uri="{FF2B5EF4-FFF2-40B4-BE49-F238E27FC236}">
                  <a16:creationId xmlns:a16="http://schemas.microsoft.com/office/drawing/2014/main" id="{68439B01-FE3D-4CC7-9E84-4A8F7CA13206}"/>
                </a:ext>
              </a:extLst>
            </p:cNvPr>
            <p:cNvSpPr/>
            <p:nvPr/>
          </p:nvSpPr>
          <p:spPr>
            <a:xfrm>
              <a:off x="6325547" y="1424744"/>
              <a:ext cx="5400000" cy="2664000"/>
            </a:xfrm>
            <a:prstGeom prst="rect">
              <a:avLst/>
            </a:prstGeom>
            <a:solidFill>
              <a:srgbClr val="EEE2F6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marL="0" marR="0" lvl="0" indent="0" algn="l" defTabSz="914400" rtl="0" eaLnBrk="1" fontAlgn="auto" latinLnBrk="0" hangingPunct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endParaRPr>
            </a:p>
          </p:txBody>
        </p:sp>
        <p:sp>
          <p:nvSpPr>
            <p:cNvPr id="48" name="正方形/長方形 47">
              <a:extLst>
                <a:ext uri="{FF2B5EF4-FFF2-40B4-BE49-F238E27FC236}">
                  <a16:creationId xmlns:a16="http://schemas.microsoft.com/office/drawing/2014/main" id="{29B6257C-4AD0-41C5-A46B-E4568D0C2EA5}"/>
                </a:ext>
              </a:extLst>
            </p:cNvPr>
            <p:cNvSpPr/>
            <p:nvPr/>
          </p:nvSpPr>
          <p:spPr>
            <a:xfrm>
              <a:off x="6325547" y="1434783"/>
              <a:ext cx="5400000" cy="360000"/>
            </a:xfrm>
            <a:prstGeom prst="rect">
              <a:avLst/>
            </a:prstGeom>
            <a:solidFill>
              <a:srgbClr val="57257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marL="0" marR="0" lvl="0" indent="0" algn="ctr" defTabSz="914400" rtl="0" eaLnBrk="1" fontAlgn="auto" latinLnBrk="0" hangingPunct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1600" b="1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+mn-cs"/>
                </a:rPr>
                <a:t>【</a:t>
              </a:r>
              <a:r>
                <a:rPr kumimoji="1" lang="ja-JP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+mn-cs"/>
                </a:rPr>
                <a:t>再生医療</a:t>
              </a:r>
              <a:r>
                <a:rPr kumimoji="1" lang="en-US" altLang="ja-JP" sz="1600" b="1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+mn-cs"/>
                </a:rPr>
                <a:t>】</a:t>
              </a:r>
              <a:r>
                <a:rPr kumimoji="1" lang="ja-JP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+mn-cs"/>
                </a:rPr>
                <a:t>　</a:t>
              </a:r>
            </a:p>
          </p:txBody>
        </p:sp>
        <p:sp>
          <p:nvSpPr>
            <p:cNvPr id="51" name="テキスト ボックス 50">
              <a:extLst>
                <a:ext uri="{FF2B5EF4-FFF2-40B4-BE49-F238E27FC236}">
                  <a16:creationId xmlns:a16="http://schemas.microsoft.com/office/drawing/2014/main" id="{612222E1-60D7-4649-91EE-8AAF796A77D0}"/>
                </a:ext>
              </a:extLst>
            </p:cNvPr>
            <p:cNvSpPr txBox="1"/>
            <p:nvPr/>
          </p:nvSpPr>
          <p:spPr>
            <a:xfrm>
              <a:off x="6458848" y="1934114"/>
              <a:ext cx="5103285" cy="893175"/>
            </a:xfrm>
            <a:prstGeom prst="rect">
              <a:avLst/>
            </a:prstGeom>
            <a:noFill/>
          </p:spPr>
          <p:txBody>
            <a:bodyPr wrap="square" rtlCol="0" anchor="ctr">
              <a:noAutofit/>
            </a:bodyPr>
            <a:lstStyle/>
            <a:p>
              <a:pPr marL="285750" marR="0" lvl="0" indent="-285750" algn="l" defTabSz="457200" rtl="0" eaLnBrk="1" fontAlgn="auto" latinLnBrk="0" hangingPunct="1">
                <a:lnSpc>
                  <a:spcPts val="19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 typeface="Wingdings" panose="05000000000000000000" pitchFamily="2" charset="2"/>
                <a:buChar char="Ø"/>
                <a:tabLst/>
                <a:defRPr/>
              </a:pPr>
              <a:r>
                <a:rPr kumimoji="1" lang="ja-JP" altLang="en-US" sz="1400" i="0" u="none" strike="noStrike" kern="1200" cap="none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+mn-cs"/>
                </a:rPr>
                <a:t>万博会場で披露された</a:t>
              </a:r>
              <a:r>
                <a:rPr kumimoji="1" lang="en-US" altLang="ja-JP" sz="1400" b="1" i="0" u="none" strike="noStrike" kern="1200" cap="none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+mn-cs"/>
                </a:rPr>
                <a:t>iPS</a:t>
              </a:r>
              <a:r>
                <a:rPr kumimoji="1" lang="ja-JP" altLang="en-US" sz="1400" b="1" i="0" u="none" strike="noStrike" kern="1200" cap="none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+mn-cs"/>
                </a:rPr>
                <a:t>細胞由来の心筋シート</a:t>
              </a:r>
              <a:r>
                <a:rPr kumimoji="1" lang="ja-JP" altLang="en-US" sz="1400" i="0" u="none" strike="noStrike" kern="1200" cap="none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+mn-cs"/>
                </a:rPr>
                <a:t>等を活用した再生医療の</a:t>
              </a:r>
              <a:r>
                <a:rPr kumimoji="1" lang="ja-JP" altLang="en-US" sz="1400" dirty="0">
                  <a:solidFill>
                    <a:prstClr val="black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実装化</a:t>
              </a:r>
              <a:r>
                <a:rPr kumimoji="1" lang="ja-JP" altLang="en-US" sz="1400" i="0" u="none" strike="noStrike" kern="1200" cap="none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+mn-cs"/>
                </a:rPr>
                <a:t>に向けた研究開発や</a:t>
              </a:r>
              <a:r>
                <a:rPr kumimoji="1" lang="ja-JP" altLang="en-US" sz="1400" dirty="0">
                  <a:solidFill>
                    <a:prstClr val="black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、</a:t>
              </a:r>
              <a:r>
                <a:rPr kumimoji="1" lang="ja-JP" altLang="en-US" sz="1400" i="0" u="none" strike="noStrike" kern="1200" cap="none" normalizeH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+mn-cs"/>
                </a:rPr>
                <a:t>万博での展示を通じた社会受容性の向上など情報発信等を実施</a:t>
              </a:r>
              <a:br>
                <a:rPr kumimoji="1" lang="en-US" altLang="ja-JP" sz="1400" i="0" u="none" strike="noStrike" kern="1200" cap="none" normalizeH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+mn-cs"/>
                </a:rPr>
              </a:br>
              <a:r>
                <a:rPr kumimoji="1" lang="ja-JP" altLang="en-US" sz="1400" i="0" u="none" strike="noStrike" kern="1200" cap="none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+mn-cs"/>
                </a:rPr>
                <a:t>➡</a:t>
              </a:r>
              <a:r>
                <a:rPr kumimoji="1" lang="ja-JP" altLang="en-US" sz="1400" b="1" i="0" u="none" strike="noStrike" kern="1200" cap="none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+mn-cs"/>
                </a:rPr>
                <a:t>本年３月には、世界で初めて条件及び期限付きで承認</a:t>
              </a:r>
            </a:p>
          </p:txBody>
        </p:sp>
        <p:sp>
          <p:nvSpPr>
            <p:cNvPr id="24" name="テキスト ボックス 23">
              <a:extLst>
                <a:ext uri="{FF2B5EF4-FFF2-40B4-BE49-F238E27FC236}">
                  <a16:creationId xmlns:a16="http://schemas.microsoft.com/office/drawing/2014/main" id="{6B79A84A-6E83-4818-99E8-7A618FEB9B5B}"/>
                </a:ext>
              </a:extLst>
            </p:cNvPr>
            <p:cNvSpPr txBox="1"/>
            <p:nvPr/>
          </p:nvSpPr>
          <p:spPr>
            <a:xfrm>
              <a:off x="580886" y="2953616"/>
              <a:ext cx="5148000" cy="108000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 anchor="t" anchorCtr="0">
              <a:noAutofit/>
            </a:bodyPr>
            <a:lstStyle/>
            <a:p>
              <a:pPr marR="0" lvl="0" algn="l" defTabSz="457200" rtl="0" eaLnBrk="1" fontAlgn="auto" latinLnBrk="0" hangingPunct="1">
                <a:lnSpc>
                  <a:spcPts val="15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tabLst/>
                <a:defRPr/>
              </a:pPr>
              <a:r>
                <a:rPr kumimoji="1" lang="en-US" altLang="ja-JP" sz="1400" b="1" dirty="0">
                  <a:solidFill>
                    <a:prstClr val="black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【</a:t>
              </a:r>
              <a:r>
                <a:rPr kumimoji="1" lang="ja-JP" altLang="en-US" sz="1400" b="1" dirty="0">
                  <a:solidFill>
                    <a:prstClr val="black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プロジェクト（例）</a:t>
              </a:r>
              <a:r>
                <a:rPr kumimoji="1" lang="en-US" altLang="ja-JP" sz="1400" b="1" dirty="0">
                  <a:solidFill>
                    <a:prstClr val="black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】</a:t>
              </a:r>
            </a:p>
            <a:p>
              <a:pPr marR="0" lvl="0" algn="l" defTabSz="457200" rtl="0" eaLnBrk="1" fontAlgn="auto" latinLnBrk="0" hangingPunct="1">
                <a:lnSpc>
                  <a:spcPts val="15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tabLst/>
                <a:defRPr/>
              </a:pPr>
              <a:r>
                <a:rPr kumimoji="1" lang="ja-JP" altLang="en-US" sz="1400" b="1" dirty="0">
                  <a:solidFill>
                    <a:prstClr val="black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・　空飛ぶクルマの商用運航に向けた取組</a:t>
              </a:r>
              <a:endParaRPr kumimoji="1" lang="ja-JP" altLang="en-US" sz="1400" b="1" i="0" u="none" strike="noStrike" kern="1200" cap="none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endParaRPr>
            </a:p>
            <a:p>
              <a:pPr marR="0" lvl="0" algn="l" defTabSz="457200" rtl="0" eaLnBrk="1" fontAlgn="auto" latinLnBrk="0" hangingPunct="1">
                <a:lnSpc>
                  <a:spcPts val="15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tabLst/>
                <a:defRPr/>
              </a:pPr>
              <a:r>
                <a:rPr kumimoji="1" lang="ja-JP" altLang="en-US" sz="1200" b="1" i="0" u="none" strike="noStrike" kern="1200" cap="none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+mn-cs"/>
                </a:rPr>
                <a:t>　</a:t>
              </a:r>
              <a:r>
                <a:rPr kumimoji="1" lang="en-US" altLang="ja-JP" sz="1200" b="1" i="0" u="none" strike="noStrike" kern="1200" cap="none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+mn-cs"/>
                </a:rPr>
                <a:t>(</a:t>
              </a:r>
              <a:r>
                <a:rPr kumimoji="1" lang="ja-JP" altLang="en-US" sz="1200" b="1" i="0" u="none" strike="noStrike" kern="1200" cap="none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+mn-cs"/>
                </a:rPr>
                <a:t>運航ネットワークの形成、サプライチェーン構築支援等</a:t>
              </a:r>
              <a:r>
                <a:rPr kumimoji="1" lang="en-US" altLang="ja-JP" sz="1200" b="1" i="0" u="none" strike="noStrike" kern="1200" cap="none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+mn-cs"/>
                </a:rPr>
                <a:t>)</a:t>
              </a:r>
            </a:p>
          </p:txBody>
        </p:sp>
        <p:sp>
          <p:nvSpPr>
            <p:cNvPr id="25" name="テキスト ボックス 24">
              <a:extLst>
                <a:ext uri="{FF2B5EF4-FFF2-40B4-BE49-F238E27FC236}">
                  <a16:creationId xmlns:a16="http://schemas.microsoft.com/office/drawing/2014/main" id="{B57DB3A9-BAA1-4381-9C0F-32A394EDDDA4}"/>
                </a:ext>
              </a:extLst>
            </p:cNvPr>
            <p:cNvSpPr txBox="1"/>
            <p:nvPr/>
          </p:nvSpPr>
          <p:spPr>
            <a:xfrm>
              <a:off x="6414133" y="2953616"/>
              <a:ext cx="5148000" cy="108000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 anchor="t" anchorCtr="0">
              <a:noAutofit/>
            </a:bodyPr>
            <a:lstStyle/>
            <a:p>
              <a:pPr>
                <a:lnSpc>
                  <a:spcPts val="1500"/>
                </a:lnSpc>
                <a:spcAft>
                  <a:spcPts val="600"/>
                </a:spcAft>
                <a:defRPr/>
              </a:pPr>
              <a:r>
                <a:rPr kumimoji="1" lang="en-US" altLang="ja-JP" sz="1400" b="1" dirty="0">
                  <a:solidFill>
                    <a:prstClr val="black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【</a:t>
              </a:r>
              <a:r>
                <a:rPr kumimoji="1" lang="ja-JP" altLang="en-US" sz="1400" b="1" dirty="0">
                  <a:solidFill>
                    <a:prstClr val="black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プロジェクト（例）</a:t>
              </a:r>
              <a:r>
                <a:rPr kumimoji="1" lang="en-US" altLang="ja-JP" sz="1400" b="1" dirty="0">
                  <a:solidFill>
                    <a:prstClr val="black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】</a:t>
              </a:r>
            </a:p>
            <a:p>
              <a:pPr>
                <a:lnSpc>
                  <a:spcPts val="1500"/>
                </a:lnSpc>
                <a:spcAft>
                  <a:spcPts val="600"/>
                </a:spcAft>
                <a:defRPr/>
              </a:pPr>
              <a:r>
                <a:rPr kumimoji="1" lang="ja-JP" altLang="en-US" sz="1400" b="1" dirty="0">
                  <a:solidFill>
                    <a:prstClr val="black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・　</a:t>
              </a:r>
              <a:r>
                <a:rPr kumimoji="1" lang="en-US" altLang="ja-JP" sz="1400" b="1" dirty="0" err="1">
                  <a:solidFill>
                    <a:prstClr val="black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iPS</a:t>
              </a:r>
              <a:r>
                <a:rPr kumimoji="1" lang="ja-JP" altLang="en-US" sz="1400" b="1" dirty="0">
                  <a:solidFill>
                    <a:prstClr val="black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細胞を活用した再生医療の実装化に向けた取組</a:t>
              </a:r>
              <a:endParaRPr kumimoji="1" lang="en-US" altLang="ja-JP" sz="1400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>
                <a:lnSpc>
                  <a:spcPts val="1500"/>
                </a:lnSpc>
                <a:spcAft>
                  <a:spcPts val="600"/>
                </a:spcAft>
                <a:defRPr/>
              </a:pPr>
              <a:r>
                <a:rPr kumimoji="1" lang="ja-JP" altLang="en-US" sz="1400" b="1" dirty="0">
                  <a:solidFill>
                    <a:prstClr val="black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 </a:t>
              </a:r>
              <a:r>
                <a:rPr kumimoji="1" lang="ja-JP" altLang="en-US" sz="1200" b="1" dirty="0">
                  <a:solidFill>
                    <a:prstClr val="black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（</a:t>
              </a:r>
              <a:r>
                <a:rPr kumimoji="1" lang="ja-JP" altLang="en-US" sz="1200" b="1" i="0" u="none" strike="noStrike" kern="1200" cap="none" normalizeH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+mn-cs"/>
                </a:rPr>
                <a:t>関西</a:t>
              </a:r>
              <a:r>
                <a:rPr kumimoji="1" lang="ja-JP" altLang="en-US" sz="1200" b="1" dirty="0">
                  <a:solidFill>
                    <a:prstClr val="black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が有する新たなシーズの発掘や事業化支援</a:t>
              </a:r>
              <a:r>
                <a:rPr kumimoji="1" lang="ja-JP" altLang="en-US" sz="1200" b="1" i="0" u="none" strike="noStrike" kern="1200" cap="none" normalizeH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+mn-cs"/>
                </a:rPr>
                <a:t>、</a:t>
              </a:r>
              <a:endParaRPr kumimoji="1" lang="en-US" altLang="ja-JP" sz="1200" b="1" i="0" u="none" strike="noStrike" kern="1200" cap="none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endParaRPr>
            </a:p>
            <a:p>
              <a:pPr>
                <a:lnSpc>
                  <a:spcPts val="1500"/>
                </a:lnSpc>
                <a:spcAft>
                  <a:spcPts val="600"/>
                </a:spcAft>
                <a:defRPr/>
              </a:pPr>
              <a:r>
                <a:rPr kumimoji="1" lang="en-US" altLang="ja-JP" sz="1200" b="1" dirty="0">
                  <a:solidFill>
                    <a:prstClr val="black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    </a:t>
              </a:r>
              <a:r>
                <a:rPr kumimoji="1" lang="ja-JP" altLang="en-US" sz="1200" b="1" i="0" u="none" strike="noStrike" kern="1200" cap="none" normalizeH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+mn-cs"/>
                </a:rPr>
                <a:t>企業とのマッチング、大学・研究機関間のネットワーク構築等</a:t>
              </a:r>
              <a:r>
                <a:rPr kumimoji="1" lang="ja-JP" altLang="en-US" sz="1200" b="1" dirty="0">
                  <a:solidFill>
                    <a:prstClr val="black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）</a:t>
              </a:r>
              <a:endParaRPr kumimoji="1" lang="ja-JP" altLang="en-US" sz="1200" b="1" i="0" u="none" strike="noStrike" kern="1200" cap="none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endParaRPr>
            </a:p>
            <a:p>
              <a:pPr>
                <a:lnSpc>
                  <a:spcPts val="1500"/>
                </a:lnSpc>
                <a:spcAft>
                  <a:spcPts val="600"/>
                </a:spcAft>
                <a:defRPr/>
              </a:pPr>
              <a:endParaRPr kumimoji="1" lang="ja-JP" altLang="en-US" sz="1400" b="1" i="0" u="none" strike="noStrike" kern="1200" cap="none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endParaRPr>
            </a:p>
          </p:txBody>
        </p:sp>
        <p:sp>
          <p:nvSpPr>
            <p:cNvPr id="29" name="正方形/長方形 28">
              <a:extLst>
                <a:ext uri="{FF2B5EF4-FFF2-40B4-BE49-F238E27FC236}">
                  <a16:creationId xmlns:a16="http://schemas.microsoft.com/office/drawing/2014/main" id="{6AE7AC8E-1A25-44DD-8DF1-416D0E94BCE7}"/>
                </a:ext>
              </a:extLst>
            </p:cNvPr>
            <p:cNvSpPr/>
            <p:nvPr/>
          </p:nvSpPr>
          <p:spPr>
            <a:xfrm>
              <a:off x="466449" y="4206700"/>
              <a:ext cx="5400000" cy="2556000"/>
            </a:xfrm>
            <a:prstGeom prst="rect">
              <a:avLst/>
            </a:prstGeom>
            <a:solidFill>
              <a:schemeClr val="accent6">
                <a:lumMod val="20000"/>
                <a:lumOff val="80000"/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marL="0" marR="0" lvl="0" indent="0" algn="l" defTabSz="914400" rtl="0" eaLnBrk="1" fontAlgn="auto" latinLnBrk="0" hangingPunct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endParaRPr>
            </a:p>
          </p:txBody>
        </p:sp>
        <p:sp>
          <p:nvSpPr>
            <p:cNvPr id="38" name="正方形/長方形 37">
              <a:extLst>
                <a:ext uri="{FF2B5EF4-FFF2-40B4-BE49-F238E27FC236}">
                  <a16:creationId xmlns:a16="http://schemas.microsoft.com/office/drawing/2014/main" id="{C91E44AE-F0C4-459B-9DC1-4BC2D5B04A61}"/>
                </a:ext>
              </a:extLst>
            </p:cNvPr>
            <p:cNvSpPr/>
            <p:nvPr/>
          </p:nvSpPr>
          <p:spPr>
            <a:xfrm>
              <a:off x="466449" y="4216880"/>
              <a:ext cx="5400000" cy="360000"/>
            </a:xfrm>
            <a:prstGeom prst="rect">
              <a:avLst/>
            </a:prstGeom>
            <a:solidFill>
              <a:srgbClr val="00A87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marL="0" marR="0" lvl="0" indent="0" algn="ctr" defTabSz="914400" rtl="0" eaLnBrk="1" fontAlgn="auto" latinLnBrk="0" hangingPunct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1600" b="1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+mn-cs"/>
                </a:rPr>
                <a:t>【</a:t>
              </a:r>
              <a:r>
                <a:rPr kumimoji="1" lang="ja-JP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+mn-cs"/>
                </a:rPr>
                <a:t>カーボンニュートラル</a:t>
              </a:r>
              <a:r>
                <a:rPr kumimoji="1" lang="en-US" altLang="ja-JP" sz="1600" b="1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+mn-cs"/>
                </a:rPr>
                <a:t>】</a:t>
              </a:r>
              <a:r>
                <a:rPr kumimoji="1" lang="ja-JP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+mn-cs"/>
                </a:rPr>
                <a:t>　　</a:t>
              </a:r>
            </a:p>
          </p:txBody>
        </p:sp>
        <p:sp>
          <p:nvSpPr>
            <p:cNvPr id="41" name="テキスト ボックス 40">
              <a:extLst>
                <a:ext uri="{FF2B5EF4-FFF2-40B4-BE49-F238E27FC236}">
                  <a16:creationId xmlns:a16="http://schemas.microsoft.com/office/drawing/2014/main" id="{7D9F883C-1DBD-4574-8C91-5879F3F4B32E}"/>
                </a:ext>
              </a:extLst>
            </p:cNvPr>
            <p:cNvSpPr txBox="1"/>
            <p:nvPr/>
          </p:nvSpPr>
          <p:spPr>
            <a:xfrm>
              <a:off x="580886" y="4619357"/>
              <a:ext cx="5234733" cy="1050373"/>
            </a:xfrm>
            <a:prstGeom prst="rect">
              <a:avLst/>
            </a:prstGeom>
            <a:noFill/>
          </p:spPr>
          <p:txBody>
            <a:bodyPr wrap="square" rtlCol="0" anchor="ctr">
              <a:noAutofit/>
            </a:bodyPr>
            <a:lstStyle/>
            <a:p>
              <a:pPr marL="285750" marR="0" lvl="0" indent="-285750" algn="l" defTabSz="457200" rtl="0" eaLnBrk="1" fontAlgn="auto" latinLnBrk="0" hangingPunct="1">
                <a:lnSpc>
                  <a:spcPts val="19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 typeface="Wingdings" panose="05000000000000000000" pitchFamily="2" charset="2"/>
                <a:buChar char="Ø"/>
                <a:tabLst/>
                <a:defRPr/>
              </a:pPr>
              <a:r>
                <a:rPr kumimoji="1" lang="ja-JP" altLang="en-US" sz="1400" i="0" u="none" strike="noStrike" kern="1200" cap="none" spc="10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+mn-cs"/>
                </a:rPr>
                <a:t>万博会場において、生分解性バイオポリマー等バイオものづくり製品、ペロブスカイト太陽電池やＣＯ２吸収・固定型コンクリートが活用された他、再エネ水素を使った</a:t>
              </a:r>
              <a:r>
                <a:rPr kumimoji="1" lang="ja-JP" altLang="en-US" sz="1400" i="0" u="none" strike="noStrike" kern="1200" cap="none" normalizeH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+mn-cs"/>
                </a:rPr>
                <a:t>メタネーション実証が実施され、社会実装へのイメージを提示</a:t>
              </a:r>
            </a:p>
          </p:txBody>
        </p:sp>
        <p:sp>
          <p:nvSpPr>
            <p:cNvPr id="42" name="テキスト ボックス 41">
              <a:extLst>
                <a:ext uri="{FF2B5EF4-FFF2-40B4-BE49-F238E27FC236}">
                  <a16:creationId xmlns:a16="http://schemas.microsoft.com/office/drawing/2014/main" id="{93651D16-0446-4F1B-9DD5-8D2C88A033E5}"/>
                </a:ext>
              </a:extLst>
            </p:cNvPr>
            <p:cNvSpPr txBox="1"/>
            <p:nvPr/>
          </p:nvSpPr>
          <p:spPr>
            <a:xfrm>
              <a:off x="580886" y="6018074"/>
              <a:ext cx="5148000" cy="57600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 anchor="ctr">
              <a:noAutofit/>
            </a:bodyPr>
            <a:lstStyle/>
            <a:p>
              <a:pPr marL="285750" marR="0" lvl="0" indent="-285750" algn="l" defTabSz="457200" rtl="0" eaLnBrk="1" fontAlgn="auto" latinLnBrk="0" hangingPunct="1">
                <a:lnSpc>
                  <a:spcPts val="15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1" lang="ja-JP" altLang="en-US" sz="1400" b="1" i="0" u="none" strike="noStrike" kern="1200" cap="none" spc="100" normalizeH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+mn-cs"/>
                </a:rPr>
                <a:t>今後具体的なプロジェクトを検討</a:t>
              </a:r>
              <a:endParaRPr kumimoji="1" lang="en-US" altLang="ja-JP" sz="1400" b="1" i="0" u="none" strike="noStrike" kern="1200" cap="none" spc="10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endParaRPr>
            </a:p>
          </p:txBody>
        </p:sp>
        <p:sp>
          <p:nvSpPr>
            <p:cNvPr id="53" name="正方形/長方形 52">
              <a:extLst>
                <a:ext uri="{FF2B5EF4-FFF2-40B4-BE49-F238E27FC236}">
                  <a16:creationId xmlns:a16="http://schemas.microsoft.com/office/drawing/2014/main" id="{23F5C408-E1E6-41AA-AFAB-769E14C73530}"/>
                </a:ext>
              </a:extLst>
            </p:cNvPr>
            <p:cNvSpPr/>
            <p:nvPr/>
          </p:nvSpPr>
          <p:spPr>
            <a:xfrm>
              <a:off x="6325547" y="4201823"/>
              <a:ext cx="5400000" cy="2556000"/>
            </a:xfrm>
            <a:prstGeom prst="rect">
              <a:avLst/>
            </a:prstGeom>
            <a:solidFill>
              <a:schemeClr val="accent2">
                <a:lumMod val="20000"/>
                <a:lumOff val="80000"/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marL="0" marR="0" lvl="0" indent="0" algn="l" defTabSz="914400" rtl="0" eaLnBrk="1" fontAlgn="auto" latinLnBrk="0" hangingPunct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endParaRPr>
            </a:p>
          </p:txBody>
        </p:sp>
        <p:sp>
          <p:nvSpPr>
            <p:cNvPr id="54" name="正方形/長方形 53">
              <a:extLst>
                <a:ext uri="{FF2B5EF4-FFF2-40B4-BE49-F238E27FC236}">
                  <a16:creationId xmlns:a16="http://schemas.microsoft.com/office/drawing/2014/main" id="{BE23ECDC-D92B-4A29-A1BF-638E6FBC8E92}"/>
                </a:ext>
              </a:extLst>
            </p:cNvPr>
            <p:cNvSpPr/>
            <p:nvPr/>
          </p:nvSpPr>
          <p:spPr>
            <a:xfrm>
              <a:off x="6325547" y="4209976"/>
              <a:ext cx="5400000" cy="360000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marL="0" marR="0" lvl="0" indent="0" algn="ctr" defTabSz="914400" rtl="0" eaLnBrk="1" fontAlgn="auto" latinLnBrk="0" hangingPunct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1600" b="1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+mn-cs"/>
                </a:rPr>
                <a:t>【</a:t>
              </a:r>
              <a:r>
                <a:rPr kumimoji="1" lang="ja-JP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+mn-cs"/>
                </a:rPr>
                <a:t>スタートアップ</a:t>
              </a:r>
              <a:r>
                <a:rPr kumimoji="1" lang="en-US" altLang="ja-JP" sz="1600" b="1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+mn-cs"/>
                </a:rPr>
                <a:t>】</a:t>
              </a:r>
              <a:endPara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endParaRPr>
            </a:p>
          </p:txBody>
        </p:sp>
        <p:sp>
          <p:nvSpPr>
            <p:cNvPr id="56" name="テキスト ボックス 55">
              <a:extLst>
                <a:ext uri="{FF2B5EF4-FFF2-40B4-BE49-F238E27FC236}">
                  <a16:creationId xmlns:a16="http://schemas.microsoft.com/office/drawing/2014/main" id="{6D54C049-FBB0-4EF7-B66A-267E64195B92}"/>
                </a:ext>
              </a:extLst>
            </p:cNvPr>
            <p:cNvSpPr txBox="1"/>
            <p:nvPr/>
          </p:nvSpPr>
          <p:spPr>
            <a:xfrm>
              <a:off x="6414133" y="5630922"/>
              <a:ext cx="5148000" cy="108000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 anchor="ctr">
              <a:noAutofit/>
            </a:bodyPr>
            <a:lstStyle/>
            <a:p>
              <a:pPr marR="0" lvl="0" algn="l" defTabSz="457200" rtl="0" eaLnBrk="1" fontAlgn="auto" latinLnBrk="0" hangingPunct="1">
                <a:lnSpc>
                  <a:spcPts val="15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tabLst/>
                <a:defRPr/>
              </a:pPr>
              <a:r>
                <a:rPr kumimoji="1" lang="en-US" altLang="ja-JP" sz="1400" b="1" dirty="0">
                  <a:solidFill>
                    <a:prstClr val="black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【</a:t>
              </a:r>
              <a:r>
                <a:rPr kumimoji="1" lang="ja-JP" altLang="en-US" sz="1400" b="1" dirty="0">
                  <a:solidFill>
                    <a:prstClr val="black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プロジェクト（例）</a:t>
              </a:r>
              <a:r>
                <a:rPr kumimoji="1" lang="en-US" altLang="ja-JP" sz="1400" b="1" dirty="0">
                  <a:solidFill>
                    <a:prstClr val="black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】</a:t>
              </a:r>
            </a:p>
            <a:p>
              <a:pPr marL="285750" marR="0" lvl="0" indent="-285750" algn="l" defTabSz="457200" rtl="0" eaLnBrk="1" fontAlgn="auto" latinLnBrk="0" hangingPunct="1">
                <a:lnSpc>
                  <a:spcPts val="15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1" lang="ja-JP" altLang="en-US" sz="1400" b="1" i="0" u="none" strike="noStrike" kern="1200" cap="none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+mn-cs"/>
                </a:rPr>
                <a:t>ディープテックに関するエコシステムの形成　　</a:t>
              </a:r>
            </a:p>
            <a:p>
              <a:pPr marL="285750" marR="0" lvl="0" indent="-285750" algn="l" defTabSz="457200" rtl="0" eaLnBrk="1" fontAlgn="auto" latinLnBrk="0" hangingPunct="1">
                <a:lnSpc>
                  <a:spcPts val="15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1" lang="ja-JP" altLang="en-US" sz="1400" b="1" i="0" u="none" strike="noStrike" kern="1200" cap="none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+mn-cs"/>
                </a:rPr>
                <a:t>ポスト</a:t>
              </a:r>
              <a:r>
                <a:rPr kumimoji="1" lang="en-US" altLang="ja-JP" sz="1400" b="1" i="0" u="none" strike="noStrike" kern="1200" cap="none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+mn-cs"/>
                </a:rPr>
                <a:t>GSE</a:t>
              </a:r>
              <a:r>
                <a:rPr kumimoji="1" lang="ja-JP" altLang="en-US" sz="1400" b="1" i="0" u="none" strike="noStrike" kern="1200" cap="none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+mn-cs"/>
                </a:rPr>
                <a:t>の開催　　</a:t>
              </a:r>
            </a:p>
            <a:p>
              <a:pPr marL="285750" marR="0" lvl="0" indent="-285750" algn="l" defTabSz="457200" rtl="0" eaLnBrk="1" fontAlgn="auto" latinLnBrk="0" hangingPunct="1">
                <a:lnSpc>
                  <a:spcPts val="15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1" lang="ja-JP" altLang="en-US" sz="1400" b="1" i="0" u="none" strike="noStrike" kern="1200" cap="none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+mn-cs"/>
                </a:rPr>
                <a:t>新事業共創ファームの運営</a:t>
              </a:r>
            </a:p>
          </p:txBody>
        </p:sp>
        <p:sp>
          <p:nvSpPr>
            <p:cNvPr id="57" name="テキスト ボックス 56">
              <a:extLst>
                <a:ext uri="{FF2B5EF4-FFF2-40B4-BE49-F238E27FC236}">
                  <a16:creationId xmlns:a16="http://schemas.microsoft.com/office/drawing/2014/main" id="{E5431FD1-CDDE-4DF4-8C67-C70811CD8162}"/>
                </a:ext>
              </a:extLst>
            </p:cNvPr>
            <p:cNvSpPr txBox="1"/>
            <p:nvPr/>
          </p:nvSpPr>
          <p:spPr>
            <a:xfrm>
              <a:off x="6451861" y="4721629"/>
              <a:ext cx="5110272" cy="724067"/>
            </a:xfrm>
            <a:prstGeom prst="rect">
              <a:avLst/>
            </a:prstGeom>
            <a:noFill/>
          </p:spPr>
          <p:txBody>
            <a:bodyPr wrap="square" rtlCol="0" anchor="ctr">
              <a:noAutofit/>
            </a:bodyPr>
            <a:lstStyle/>
            <a:p>
              <a:pPr marL="285750" marR="0" lvl="0" indent="-285750" algn="l" defTabSz="457200" rtl="0" eaLnBrk="1" fontAlgn="auto" latinLnBrk="0" hangingPunct="1">
                <a:lnSpc>
                  <a:spcPts val="2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 typeface="Wingdings" panose="05000000000000000000" pitchFamily="2" charset="2"/>
                <a:buChar char="Ø"/>
                <a:tabLst/>
                <a:defRPr/>
              </a:pPr>
              <a:r>
                <a:rPr kumimoji="1" lang="ja-JP" altLang="en-US" sz="1400" i="0" u="none" strike="noStrike" kern="1200" cap="none" spc="10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+mn-cs"/>
                </a:rPr>
                <a:t>万博会場で開催された「</a:t>
              </a:r>
              <a:r>
                <a:rPr kumimoji="1" lang="en-US" altLang="ja-JP" sz="1400" i="0" u="none" strike="noStrike" kern="1200" cap="none" spc="10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+mn-cs"/>
                </a:rPr>
                <a:t>GSE</a:t>
              </a:r>
              <a:r>
                <a:rPr kumimoji="1" lang="ja-JP" altLang="en-US" sz="1400" i="0" u="none" strike="noStrike" kern="1200" cap="none" spc="10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+mn-cs"/>
                </a:rPr>
                <a:t>２０２５」や「リボーンチャレンジ」等において、スタートアップ企業が開発した最先端技術等を世界に向けて発信</a:t>
              </a:r>
            </a:p>
          </p:txBody>
        </p:sp>
      </p:grp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9AAC184B-4F73-49A3-A689-BBB49C094862}"/>
              </a:ext>
            </a:extLst>
          </p:cNvPr>
          <p:cNvSpPr/>
          <p:nvPr/>
        </p:nvSpPr>
        <p:spPr>
          <a:xfrm>
            <a:off x="365443" y="811264"/>
            <a:ext cx="11461111" cy="46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7" indent="-285757" defTabSz="914423">
              <a:lnSpc>
                <a:spcPct val="130000"/>
              </a:lnSpc>
              <a:spcBef>
                <a:spcPts val="601"/>
              </a:spcBef>
              <a:buFont typeface="Arial" panose="020B0604020202020204" pitchFamily="34" charset="0"/>
              <a:buChar char="•"/>
              <a:defRPr/>
            </a:pPr>
            <a:r>
              <a:rPr lang="ja-JP" altLang="en-US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実装化に取り組む分野・先行して取り組むプロジェクトは以下を想定</a:t>
            </a:r>
            <a:endParaRPr lang="en-US" altLang="ja-JP" sz="16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390152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0B7DD5B5-1B5E-471B-89F8-87E385D4E7C8}"/>
              </a:ext>
            </a:extLst>
          </p:cNvPr>
          <p:cNvSpPr txBox="1"/>
          <p:nvPr/>
        </p:nvSpPr>
        <p:spPr>
          <a:xfrm>
            <a:off x="544733" y="2361398"/>
            <a:ext cx="11321836" cy="1322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342900" indent="-342900" algn="just" fontAlgn="base">
              <a:lnSpc>
                <a:spcPct val="130000"/>
              </a:lnSpc>
              <a:buFont typeface="+mj-lt"/>
              <a:buAutoNum type="arabicPeriod"/>
            </a:pPr>
            <a:r>
              <a:rPr lang="ja-JP" altLang="en-US" sz="1600" spc="100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委員会において、有識者等のご意見を踏まえ、</a:t>
            </a:r>
            <a:r>
              <a:rPr lang="ja-JP" altLang="en-US" sz="1600" b="1" u="sng" spc="100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実装化に取り組む分野を選定</a:t>
            </a:r>
            <a:endParaRPr lang="en-US" altLang="ja-JP" sz="1600" b="1" u="sng" spc="100" dirty="0">
              <a:solidFill>
                <a:srgbClr val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342900" indent="-342900" algn="just" fontAlgn="base">
              <a:lnSpc>
                <a:spcPct val="130000"/>
              </a:lnSpc>
              <a:buFont typeface="+mj-lt"/>
              <a:buAutoNum type="arabicPeriod"/>
            </a:pPr>
            <a:r>
              <a:rPr lang="ja-JP" altLang="en-US" sz="1600" spc="100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有識者や関係者と協議・検討の上、</a:t>
            </a:r>
            <a:r>
              <a:rPr lang="ja-JP" altLang="en-US" sz="1600" b="1" u="sng" spc="100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プロジェクトリーダー及びプロジェクトの</a:t>
            </a:r>
            <a:r>
              <a:rPr lang="ja-JP" altLang="en-US" sz="1600" b="1" u="sng" spc="10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選定基準案を</a:t>
            </a:r>
            <a:r>
              <a:rPr lang="ja-JP" altLang="en-US" sz="1600" b="1" u="sng" spc="100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策定</a:t>
            </a:r>
            <a:endParaRPr lang="en-US" altLang="ja-JP" sz="1600" b="1" u="sng" spc="100" dirty="0">
              <a:solidFill>
                <a:srgbClr val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342900" indent="-342900" algn="just" fontAlgn="base">
              <a:lnSpc>
                <a:spcPct val="130000"/>
              </a:lnSpc>
              <a:buFont typeface="+mj-lt"/>
              <a:buAutoNum type="arabicPeriod"/>
            </a:pPr>
            <a:r>
              <a:rPr lang="ja-JP" altLang="en-US" sz="1600" spc="100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実装化に取り組む分野における</a:t>
            </a:r>
            <a:r>
              <a:rPr lang="ja-JP" altLang="en-US" sz="1600" b="1" u="sng" spc="100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プロジェクトリーダー候補を選定し、先行プロジェクトを選定</a:t>
            </a:r>
            <a:endParaRPr lang="en-US" altLang="ja-JP" sz="1600" b="1" u="sng" spc="100" dirty="0">
              <a:solidFill>
                <a:srgbClr val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342900" indent="-342900" algn="just" fontAlgn="base">
              <a:lnSpc>
                <a:spcPct val="130000"/>
              </a:lnSpc>
              <a:buFont typeface="+mj-lt"/>
              <a:buAutoNum type="arabicPeriod"/>
            </a:pPr>
            <a:r>
              <a:rPr lang="ja-JP" altLang="en-US" sz="1600" spc="100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先行プロジェクトに関する推進組織又はプロジェクトリーダーにおいて</a:t>
            </a:r>
            <a:r>
              <a:rPr lang="ja-JP" altLang="en-US" sz="1600" b="1" u="sng" spc="100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支援方針案を作成</a:t>
            </a:r>
            <a:endParaRPr lang="en-US" altLang="ja-JP" sz="1600" b="1" u="sng" spc="100" dirty="0">
              <a:solidFill>
                <a:srgbClr val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1" name="テキスト ボックス 60">
            <a:extLst>
              <a:ext uri="{FF2B5EF4-FFF2-40B4-BE49-F238E27FC236}">
                <a16:creationId xmlns:a16="http://schemas.microsoft.com/office/drawing/2014/main" id="{48AAF624-198E-4F1C-8F96-9F05B9449A6E}"/>
              </a:ext>
            </a:extLst>
          </p:cNvPr>
          <p:cNvSpPr txBox="1"/>
          <p:nvPr/>
        </p:nvSpPr>
        <p:spPr>
          <a:xfrm>
            <a:off x="353642" y="-158004"/>
            <a:ext cx="11718196" cy="690702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2400" b="1" spc="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今後の検討事項  </a:t>
            </a:r>
            <a:r>
              <a:rPr lang="ja-JP" altLang="en-US" sz="2000" b="1" spc="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≪実装化に取り組む分野、プロジェクトリーダー・プロジェクトの選定≫</a:t>
            </a:r>
            <a:endParaRPr kumimoji="0" lang="en-US" altLang="ja-JP" sz="2000" b="1" i="0" u="none" strike="noStrike" kern="1200" cap="none" spc="100" normalizeH="0" baseline="0" noProof="0" dirty="0">
              <a:ln>
                <a:noFill/>
              </a:ln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4FCE1A25-FC10-4D0C-B996-2A4752839074}"/>
              </a:ext>
            </a:extLst>
          </p:cNvPr>
          <p:cNvSpPr txBox="1"/>
          <p:nvPr/>
        </p:nvSpPr>
        <p:spPr>
          <a:xfrm>
            <a:off x="353642" y="1992564"/>
            <a:ext cx="5179874" cy="33855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just" fontAlgn="base"/>
            <a:r>
              <a:rPr lang="ja-JP" altLang="en-US" sz="1600" b="1" spc="100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≪第２回会議に向けた取組事項等≫</a:t>
            </a:r>
            <a:endParaRPr lang="en-US" altLang="ja-JP" sz="1600" b="1" spc="100" dirty="0">
              <a:solidFill>
                <a:srgbClr val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C16047E5-7349-48AF-9D26-A8704B6FAA95}"/>
              </a:ext>
            </a:extLst>
          </p:cNvPr>
          <p:cNvGrpSpPr/>
          <p:nvPr/>
        </p:nvGrpSpPr>
        <p:grpSpPr>
          <a:xfrm>
            <a:off x="482589" y="3853497"/>
            <a:ext cx="11387548" cy="3009221"/>
            <a:chOff x="559703" y="3551321"/>
            <a:chExt cx="11387548" cy="3009221"/>
          </a:xfrm>
        </p:grpSpPr>
        <p:sp>
          <p:nvSpPr>
            <p:cNvPr id="11" name="四角形: 角を丸くする 10">
              <a:extLst>
                <a:ext uri="{FF2B5EF4-FFF2-40B4-BE49-F238E27FC236}">
                  <a16:creationId xmlns:a16="http://schemas.microsoft.com/office/drawing/2014/main" id="{72E5D576-6750-476D-87BA-A3CE569E3FF4}"/>
                </a:ext>
              </a:extLst>
            </p:cNvPr>
            <p:cNvSpPr/>
            <p:nvPr/>
          </p:nvSpPr>
          <p:spPr>
            <a:xfrm>
              <a:off x="2377481" y="4064100"/>
              <a:ext cx="540000" cy="1773786"/>
            </a:xfrm>
            <a:prstGeom prst="roundRect">
              <a:avLst/>
            </a:prstGeom>
            <a:solidFill>
              <a:srgbClr val="00B050"/>
            </a:solidFill>
            <a:ln w="25400" cmpd="dbl"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wordArtVertRtl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3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有識者・関係者と</a:t>
              </a:r>
              <a:endParaRPr kumimoji="1" lang="en-US" altLang="ja-JP" sz="13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3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協議・検討</a:t>
              </a:r>
            </a:p>
          </p:txBody>
        </p:sp>
        <p:sp>
          <p:nvSpPr>
            <p:cNvPr id="12" name="四角形: 角を丸くする 11">
              <a:extLst>
                <a:ext uri="{FF2B5EF4-FFF2-40B4-BE49-F238E27FC236}">
                  <a16:creationId xmlns:a16="http://schemas.microsoft.com/office/drawing/2014/main" id="{D277A1CC-2E9A-46F6-A2A1-4290010093AC}"/>
                </a:ext>
              </a:extLst>
            </p:cNvPr>
            <p:cNvSpPr/>
            <p:nvPr/>
          </p:nvSpPr>
          <p:spPr>
            <a:xfrm>
              <a:off x="4374365" y="4147822"/>
              <a:ext cx="540000" cy="1584000"/>
            </a:xfrm>
            <a:prstGeom prst="roundRect">
              <a:avLst/>
            </a:prstGeom>
            <a:solidFill>
              <a:srgbClr val="4472C4"/>
            </a:solidFill>
            <a:ln w="25400" cmpd="dbl"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wordArtVertRtl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第２回会議</a:t>
              </a:r>
              <a:endPara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13" name="四角形: 角を丸くする 12">
              <a:extLst>
                <a:ext uri="{FF2B5EF4-FFF2-40B4-BE49-F238E27FC236}">
                  <a16:creationId xmlns:a16="http://schemas.microsoft.com/office/drawing/2014/main" id="{4D049DBE-3240-4D21-9C10-CC5D8B9BD68B}"/>
                </a:ext>
              </a:extLst>
            </p:cNvPr>
            <p:cNvSpPr/>
            <p:nvPr/>
          </p:nvSpPr>
          <p:spPr>
            <a:xfrm>
              <a:off x="6542306" y="4144919"/>
              <a:ext cx="540000" cy="1584000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 w="25400" cmpd="dbl"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wordArtVertRtl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関係団体等</a:t>
              </a:r>
              <a:endParaRPr kumimoji="1" lang="en-US" altLang="ja-JP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ヒアリング</a:t>
              </a:r>
              <a:endParaRPr kumimoji="1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17" name="四角形: 角を丸くする 16">
              <a:extLst>
                <a:ext uri="{FF2B5EF4-FFF2-40B4-BE49-F238E27FC236}">
                  <a16:creationId xmlns:a16="http://schemas.microsoft.com/office/drawing/2014/main" id="{D0E91F8B-8305-4E96-984A-52C21A0F44A8}"/>
                </a:ext>
              </a:extLst>
            </p:cNvPr>
            <p:cNvSpPr/>
            <p:nvPr/>
          </p:nvSpPr>
          <p:spPr>
            <a:xfrm>
              <a:off x="8539190" y="4144919"/>
              <a:ext cx="540000" cy="1584000"/>
            </a:xfrm>
            <a:prstGeom prst="roundRect">
              <a:avLst/>
            </a:prstGeom>
            <a:solidFill>
              <a:srgbClr val="4472C4"/>
            </a:solidFill>
            <a:ln w="25400" cmpd="dbl"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wordArtVertRtl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第３回会議</a:t>
              </a:r>
              <a:endPara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18" name="二等辺三角形 17">
              <a:extLst>
                <a:ext uri="{FF2B5EF4-FFF2-40B4-BE49-F238E27FC236}">
                  <a16:creationId xmlns:a16="http://schemas.microsoft.com/office/drawing/2014/main" id="{F4B22FA6-C43F-4AF4-9CD6-263F22222D0E}"/>
                </a:ext>
              </a:extLst>
            </p:cNvPr>
            <p:cNvSpPr/>
            <p:nvPr/>
          </p:nvSpPr>
          <p:spPr>
            <a:xfrm rot="5400000">
              <a:off x="3357593" y="4842563"/>
              <a:ext cx="711207" cy="282752"/>
            </a:xfrm>
            <a:prstGeom prst="triangl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20" name="二等辺三角形 19">
              <a:extLst>
                <a:ext uri="{FF2B5EF4-FFF2-40B4-BE49-F238E27FC236}">
                  <a16:creationId xmlns:a16="http://schemas.microsoft.com/office/drawing/2014/main" id="{A4EEA537-DF0F-4DC1-BD02-8866CB68709C}"/>
                </a:ext>
              </a:extLst>
            </p:cNvPr>
            <p:cNvSpPr/>
            <p:nvPr/>
          </p:nvSpPr>
          <p:spPr>
            <a:xfrm rot="5400000">
              <a:off x="7533256" y="4839516"/>
              <a:ext cx="711207" cy="282752"/>
            </a:xfrm>
            <a:prstGeom prst="triangl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21" name="四角形: 角を丸くする 20">
              <a:extLst>
                <a:ext uri="{FF2B5EF4-FFF2-40B4-BE49-F238E27FC236}">
                  <a16:creationId xmlns:a16="http://schemas.microsoft.com/office/drawing/2014/main" id="{66030037-A1BF-47D6-B8E8-825E29E1502D}"/>
                </a:ext>
              </a:extLst>
            </p:cNvPr>
            <p:cNvSpPr/>
            <p:nvPr/>
          </p:nvSpPr>
          <p:spPr>
            <a:xfrm>
              <a:off x="656318" y="4193739"/>
              <a:ext cx="540000" cy="1584000"/>
            </a:xfrm>
            <a:prstGeom prst="roundRect">
              <a:avLst/>
            </a:prstGeom>
            <a:solidFill>
              <a:srgbClr val="4472C4"/>
            </a:solidFill>
            <a:ln w="25400" cmpd="dbl"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wordArtVertRtl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第１回会議</a:t>
              </a:r>
              <a:endPara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24" name="二等辺三角形 23">
              <a:extLst>
                <a:ext uri="{FF2B5EF4-FFF2-40B4-BE49-F238E27FC236}">
                  <a16:creationId xmlns:a16="http://schemas.microsoft.com/office/drawing/2014/main" id="{DBA10AB3-DA44-4D70-8FD3-322CC8A4C0D5}"/>
                </a:ext>
              </a:extLst>
            </p:cNvPr>
            <p:cNvSpPr/>
            <p:nvPr/>
          </p:nvSpPr>
          <p:spPr>
            <a:xfrm rot="5400000">
              <a:off x="1406537" y="4840537"/>
              <a:ext cx="711207" cy="282752"/>
            </a:xfrm>
            <a:prstGeom prst="triangl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25" name="二等辺三角形 24">
              <a:extLst>
                <a:ext uri="{FF2B5EF4-FFF2-40B4-BE49-F238E27FC236}">
                  <a16:creationId xmlns:a16="http://schemas.microsoft.com/office/drawing/2014/main" id="{28AC4BD7-CB54-4393-B5F0-C58AC09BED3E}"/>
                </a:ext>
              </a:extLst>
            </p:cNvPr>
            <p:cNvSpPr/>
            <p:nvPr/>
          </p:nvSpPr>
          <p:spPr>
            <a:xfrm rot="5400000">
              <a:off x="5380149" y="4839206"/>
              <a:ext cx="711207" cy="282752"/>
            </a:xfrm>
            <a:prstGeom prst="triangl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26" name="テキスト ボックス 25">
              <a:extLst>
                <a:ext uri="{FF2B5EF4-FFF2-40B4-BE49-F238E27FC236}">
                  <a16:creationId xmlns:a16="http://schemas.microsoft.com/office/drawing/2014/main" id="{66CC4687-A65B-4E0B-A7A4-475FF5FC6B63}"/>
                </a:ext>
              </a:extLst>
            </p:cNvPr>
            <p:cNvSpPr txBox="1"/>
            <p:nvPr/>
          </p:nvSpPr>
          <p:spPr>
            <a:xfrm>
              <a:off x="8148843" y="5796158"/>
              <a:ext cx="2597444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just" fontAlgn="base"/>
              <a:r>
                <a:rPr lang="ja-JP" altLang="en-US" sz="1400" spc="-100" dirty="0">
                  <a:solidFill>
                    <a:srgbClr val="00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新たなプロジェクト、</a:t>
              </a:r>
              <a:endParaRPr lang="en-US" altLang="ja-JP" sz="1400" spc="-100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algn="just" fontAlgn="base"/>
              <a:r>
                <a:rPr lang="ja-JP" altLang="en-US" sz="1400" spc="-100" dirty="0">
                  <a:solidFill>
                    <a:srgbClr val="00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支援方針の決定</a:t>
              </a:r>
              <a:endParaRPr lang="en-US" altLang="ja-JP" sz="1400" spc="-100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27" name="テキスト ボックス 26">
              <a:extLst>
                <a:ext uri="{FF2B5EF4-FFF2-40B4-BE49-F238E27FC236}">
                  <a16:creationId xmlns:a16="http://schemas.microsoft.com/office/drawing/2014/main" id="{58353014-FD13-4AF3-9E92-0C45E45F1164}"/>
                </a:ext>
              </a:extLst>
            </p:cNvPr>
            <p:cNvSpPr txBox="1"/>
            <p:nvPr/>
          </p:nvSpPr>
          <p:spPr>
            <a:xfrm>
              <a:off x="6015768" y="5796158"/>
              <a:ext cx="2133075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just" fontAlgn="base"/>
              <a:r>
                <a:rPr lang="ja-JP" altLang="en-US" sz="1400" spc="-100" dirty="0">
                  <a:solidFill>
                    <a:srgbClr val="00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新たなプロジェクト選定、</a:t>
              </a:r>
              <a:endParaRPr lang="en-US" altLang="ja-JP" sz="1400" spc="-100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algn="just" fontAlgn="base"/>
              <a:r>
                <a:rPr lang="ja-JP" altLang="en-US" sz="1400" spc="-100" dirty="0">
                  <a:solidFill>
                    <a:srgbClr val="00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支援方針案の作成</a:t>
              </a:r>
              <a:endParaRPr lang="en-US" altLang="ja-JP" sz="1400" spc="-100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28" name="テキスト ボックス 27">
              <a:extLst>
                <a:ext uri="{FF2B5EF4-FFF2-40B4-BE49-F238E27FC236}">
                  <a16:creationId xmlns:a16="http://schemas.microsoft.com/office/drawing/2014/main" id="{AE561BE5-0B6D-4B2A-A92F-201FE8C1E6CD}"/>
                </a:ext>
              </a:extLst>
            </p:cNvPr>
            <p:cNvSpPr txBox="1"/>
            <p:nvPr/>
          </p:nvSpPr>
          <p:spPr>
            <a:xfrm>
              <a:off x="3782261" y="3725546"/>
              <a:ext cx="1724209" cy="33855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 fontAlgn="base"/>
              <a:r>
                <a:rPr lang="en-US" altLang="ja-JP" sz="1600" b="1" dirty="0">
                  <a:solidFill>
                    <a:srgbClr val="00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R8.</a:t>
              </a:r>
              <a:r>
                <a:rPr lang="ja-JP" altLang="en-US" sz="1600" b="1" dirty="0">
                  <a:solidFill>
                    <a:srgbClr val="00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５月中旬</a:t>
              </a:r>
              <a:endParaRPr lang="en-US" altLang="ja-JP" sz="1600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30" name="テキスト ボックス 29">
              <a:extLst>
                <a:ext uri="{FF2B5EF4-FFF2-40B4-BE49-F238E27FC236}">
                  <a16:creationId xmlns:a16="http://schemas.microsoft.com/office/drawing/2014/main" id="{606357E6-EEE1-4FF1-86B2-530BF855F67E}"/>
                </a:ext>
              </a:extLst>
            </p:cNvPr>
            <p:cNvSpPr txBox="1"/>
            <p:nvPr/>
          </p:nvSpPr>
          <p:spPr>
            <a:xfrm>
              <a:off x="7946679" y="3743273"/>
              <a:ext cx="1863524" cy="33855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 fontAlgn="base"/>
              <a:r>
                <a:rPr lang="en-US" altLang="ja-JP" sz="1600" b="1" dirty="0">
                  <a:solidFill>
                    <a:srgbClr val="00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R8.</a:t>
              </a:r>
              <a:r>
                <a:rPr lang="ja-JP" altLang="en-US" sz="1600" b="1" dirty="0">
                  <a:solidFill>
                    <a:srgbClr val="00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８月上旬</a:t>
              </a:r>
              <a:endParaRPr lang="en-US" altLang="ja-JP" sz="1600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31" name="二等辺三角形 30">
              <a:extLst>
                <a:ext uri="{FF2B5EF4-FFF2-40B4-BE49-F238E27FC236}">
                  <a16:creationId xmlns:a16="http://schemas.microsoft.com/office/drawing/2014/main" id="{3EF04C7F-F1BF-4FEB-A214-DB911C087256}"/>
                </a:ext>
              </a:extLst>
            </p:cNvPr>
            <p:cNvSpPr/>
            <p:nvPr/>
          </p:nvSpPr>
          <p:spPr>
            <a:xfrm rot="5400000">
              <a:off x="9313223" y="4795543"/>
              <a:ext cx="711207" cy="282752"/>
            </a:xfrm>
            <a:prstGeom prst="triangl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32" name="テキスト ボックス 31">
              <a:extLst>
                <a:ext uri="{FF2B5EF4-FFF2-40B4-BE49-F238E27FC236}">
                  <a16:creationId xmlns:a16="http://schemas.microsoft.com/office/drawing/2014/main" id="{12072594-9B56-40F0-B928-309E79F18940}"/>
                </a:ext>
              </a:extLst>
            </p:cNvPr>
            <p:cNvSpPr txBox="1"/>
            <p:nvPr/>
          </p:nvSpPr>
          <p:spPr>
            <a:xfrm>
              <a:off x="10142915" y="4411804"/>
              <a:ext cx="1804336" cy="113755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just" fontAlgn="base">
                <a:lnSpc>
                  <a:spcPct val="150000"/>
                </a:lnSpc>
              </a:pPr>
              <a:r>
                <a:rPr kumimoji="1" lang="ja-JP" altLang="en-US" sz="16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プロジェクトの</a:t>
              </a:r>
              <a:endParaRPr kumimoji="1" lang="en-US" altLang="ja-JP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algn="just" fontAlgn="base">
                <a:lnSpc>
                  <a:spcPct val="150000"/>
                </a:lnSpc>
              </a:pPr>
              <a:r>
                <a:rPr kumimoji="1" lang="ja-JP" altLang="en-US" sz="16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進捗状況等は</a:t>
              </a:r>
              <a:endParaRPr kumimoji="1" lang="en-US" altLang="ja-JP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algn="just" fontAlgn="base">
                <a:lnSpc>
                  <a:spcPct val="150000"/>
                </a:lnSpc>
              </a:pPr>
              <a:r>
                <a:rPr kumimoji="1" lang="ja-JP" altLang="en-US" sz="16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適宜、会議に報告</a:t>
              </a:r>
              <a:endParaRPr kumimoji="1" lang="en-US" altLang="ja-JP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33" name="テキスト ボックス 32">
              <a:extLst>
                <a:ext uri="{FF2B5EF4-FFF2-40B4-BE49-F238E27FC236}">
                  <a16:creationId xmlns:a16="http://schemas.microsoft.com/office/drawing/2014/main" id="{052927E6-C550-4F40-995A-C3A336536559}"/>
                </a:ext>
              </a:extLst>
            </p:cNvPr>
            <p:cNvSpPr txBox="1"/>
            <p:nvPr/>
          </p:nvSpPr>
          <p:spPr>
            <a:xfrm>
              <a:off x="559703" y="3551321"/>
              <a:ext cx="2463811" cy="3960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ysClr val="window" lastClr="FFFFFF"/>
              </a:solidFill>
              <a:prstDash val="solid"/>
              <a:miter lim="800000"/>
            </a:ln>
            <a:effectLst/>
          </p:spPr>
          <p:txBody>
            <a:bodyPr wrap="square" lIns="36000" rIns="36000" rtlCol="0" anchor="ctr" anchorCtr="0">
              <a:noAutofit/>
            </a:bodyPr>
            <a:lstStyle>
              <a:defPPr>
                <a:defRPr lang="en-US"/>
              </a:defPPr>
              <a:lvl1pPr algn="ctr">
                <a:defRPr kumimoji="1" sz="1300">
                  <a:ln w="0"/>
                  <a:solidFill>
                    <a:schemeClr val="bg1"/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  <a:latin typeface="BIZ UDPゴシック" panose="020B0400000000000000" pitchFamily="50" charset="-128"/>
                  <a:ea typeface="BIZ UDPゴシック" panose="020B0400000000000000" pitchFamily="50" charset="-128"/>
                </a:defRPr>
              </a:lvl1pPr>
            </a:lstStyle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1" i="0" u="none" strike="noStrike" kern="0" cap="none" spc="100" normalizeH="0" noProof="0" dirty="0">
                  <a:ln w="0"/>
                  <a:solidFill>
                    <a:prstClr val="white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+mn-cs"/>
                </a:rPr>
                <a:t>今後の取組イメージ</a:t>
              </a:r>
              <a:endParaRPr kumimoji="1" lang="en-US" altLang="ja-JP" sz="1600" b="1" i="0" u="none" strike="noStrike" kern="0" cap="none" spc="100" normalizeH="0" noProof="0" dirty="0">
                <a:ln w="0"/>
                <a:solidFill>
                  <a:prstClr val="white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endParaRPr>
            </a:p>
          </p:txBody>
        </p:sp>
        <p:sp>
          <p:nvSpPr>
            <p:cNvPr id="34" name="テキスト ボックス 33">
              <a:extLst>
                <a:ext uri="{FF2B5EF4-FFF2-40B4-BE49-F238E27FC236}">
                  <a16:creationId xmlns:a16="http://schemas.microsoft.com/office/drawing/2014/main" id="{98952203-AC9A-4949-ACB1-334B6C8BF97C}"/>
                </a:ext>
              </a:extLst>
            </p:cNvPr>
            <p:cNvSpPr txBox="1"/>
            <p:nvPr/>
          </p:nvSpPr>
          <p:spPr>
            <a:xfrm>
              <a:off x="1620764" y="5837935"/>
              <a:ext cx="2315275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fontAlgn="base"/>
              <a:r>
                <a:rPr lang="ja-JP" altLang="en-US" sz="1400" spc="-100" dirty="0">
                  <a:solidFill>
                    <a:srgbClr val="00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実装化に取り組む分野や</a:t>
              </a:r>
              <a:endParaRPr lang="en-US" altLang="ja-JP" sz="1400" spc="-100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fontAlgn="base"/>
              <a:r>
                <a:rPr lang="ja-JP" altLang="en-US" sz="1400" spc="-100" dirty="0">
                  <a:solidFill>
                    <a:srgbClr val="00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プロジェクト選定を実施</a:t>
              </a:r>
              <a:endParaRPr lang="en-US" altLang="ja-JP" sz="1400" spc="-100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35" name="テキスト ボックス 34">
              <a:extLst>
                <a:ext uri="{FF2B5EF4-FFF2-40B4-BE49-F238E27FC236}">
                  <a16:creationId xmlns:a16="http://schemas.microsoft.com/office/drawing/2014/main" id="{1B0F681E-FC7E-4EBF-9B32-5E6C47CC69CF}"/>
                </a:ext>
              </a:extLst>
            </p:cNvPr>
            <p:cNvSpPr txBox="1"/>
            <p:nvPr/>
          </p:nvSpPr>
          <p:spPr>
            <a:xfrm>
              <a:off x="3632928" y="5821878"/>
              <a:ext cx="2562874" cy="73866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just" fontAlgn="base"/>
              <a:r>
                <a:rPr lang="ja-JP" altLang="en-US" sz="1400" spc="-100" dirty="0">
                  <a:solidFill>
                    <a:srgbClr val="00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分野・プロジェクトリーダー、</a:t>
              </a:r>
              <a:endParaRPr lang="en-US" altLang="ja-JP" sz="1400" spc="-100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algn="just" fontAlgn="base"/>
              <a:r>
                <a:rPr lang="ja-JP" altLang="en-US" sz="1400" spc="-100" dirty="0">
                  <a:solidFill>
                    <a:srgbClr val="00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先行プロジェクトの支援方針</a:t>
              </a:r>
              <a:endParaRPr lang="en-US" altLang="ja-JP" sz="1400" spc="-100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algn="just" fontAlgn="base"/>
              <a:r>
                <a:rPr lang="ja-JP" altLang="en-US" sz="1400" spc="-100" dirty="0">
                  <a:solidFill>
                    <a:srgbClr val="00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を決定</a:t>
              </a:r>
              <a:endParaRPr lang="en-US" altLang="ja-JP" sz="1400" spc="-100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622DC880-6621-4453-9061-14F8E742BC4B}"/>
              </a:ext>
            </a:extLst>
          </p:cNvPr>
          <p:cNvSpPr/>
          <p:nvPr/>
        </p:nvSpPr>
        <p:spPr>
          <a:xfrm>
            <a:off x="365443" y="811264"/>
            <a:ext cx="11461111" cy="1080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7" indent="-285757" defTabSz="914423">
              <a:lnSpc>
                <a:spcPct val="130000"/>
              </a:lnSpc>
              <a:spcBef>
                <a:spcPts val="601"/>
              </a:spcBef>
              <a:buFont typeface="Arial" panose="020B0604020202020204" pitchFamily="34" charset="0"/>
              <a:buChar char="•"/>
              <a:defRPr/>
            </a:pPr>
            <a:r>
              <a:rPr lang="ja-JP" altLang="en-US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運営委員会</a:t>
            </a:r>
            <a:r>
              <a:rPr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（以下「委員会」）</a:t>
            </a:r>
            <a:r>
              <a:rPr lang="ja-JP" altLang="en-US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において有識者や分野に精通した方等のご意見も踏まえながら、関係者と調整を行い、実装化に</a:t>
            </a:r>
            <a:br>
              <a:rPr lang="en-US" altLang="ja-JP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lang="ja-JP" altLang="en-US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取り組む分野や、個別のプロジェクトリーダー・プロジェクトの選定基準について協議・検討</a:t>
            </a:r>
            <a:br>
              <a:rPr lang="en-US" altLang="ja-JP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lang="ja-JP" altLang="en-US" sz="1600" b="1" dirty="0">
                <a:solidFill>
                  <a:srgbClr val="0070C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➡ 第２回会議</a:t>
            </a:r>
            <a:r>
              <a:rPr lang="ja-JP" altLang="en-US" sz="1400" b="1" dirty="0">
                <a:solidFill>
                  <a:srgbClr val="0070C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</a:t>
            </a:r>
            <a:r>
              <a:rPr lang="en-US" altLang="ja-JP" sz="1400" b="1" dirty="0">
                <a:solidFill>
                  <a:srgbClr val="0070C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R8</a:t>
            </a:r>
            <a:r>
              <a:rPr lang="ja-JP" altLang="en-US" sz="1400" b="1" dirty="0">
                <a:solidFill>
                  <a:srgbClr val="0070C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年５月予定）</a:t>
            </a:r>
            <a:r>
              <a:rPr lang="ja-JP" altLang="en-US" sz="1600" b="1" dirty="0">
                <a:solidFill>
                  <a:srgbClr val="0070C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で決定</a:t>
            </a:r>
            <a:endParaRPr lang="en-US" altLang="ja-JP" sz="1600" spc="-100" dirty="0">
              <a:solidFill>
                <a:schemeClr val="tx1"/>
              </a:solidFill>
              <a:highlight>
                <a:srgbClr val="FFFF00"/>
              </a:highligh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539354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四角形: 角を丸くする 37">
            <a:extLst>
              <a:ext uri="{FF2B5EF4-FFF2-40B4-BE49-F238E27FC236}">
                <a16:creationId xmlns:a16="http://schemas.microsoft.com/office/drawing/2014/main" id="{A7245467-D51D-4BAD-8778-BFEBBA7B4522}"/>
              </a:ext>
            </a:extLst>
          </p:cNvPr>
          <p:cNvSpPr/>
          <p:nvPr/>
        </p:nvSpPr>
        <p:spPr>
          <a:xfrm>
            <a:off x="3619712" y="4272484"/>
            <a:ext cx="6643464" cy="2457946"/>
          </a:xfrm>
          <a:prstGeom prst="roundRect">
            <a:avLst>
              <a:gd name="adj" fmla="val 9950"/>
            </a:avLst>
          </a:prstGeom>
          <a:solidFill>
            <a:srgbClr val="D7E7F5">
              <a:alpha val="6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t" anchorCtr="0"/>
          <a:lstStyle/>
          <a:p>
            <a:pPr marL="0" marR="0" lvl="0" indent="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BC44E955-1B11-4A27-A124-45E210DF6945}"/>
              </a:ext>
            </a:extLst>
          </p:cNvPr>
          <p:cNvSpPr/>
          <p:nvPr/>
        </p:nvSpPr>
        <p:spPr>
          <a:xfrm>
            <a:off x="360484" y="1617642"/>
            <a:ext cx="11501315" cy="1963897"/>
          </a:xfrm>
          <a:prstGeom prst="rect">
            <a:avLst/>
          </a:prstGeom>
          <a:noFill/>
          <a:ln w="6350" cap="flat" cmpd="sng" algn="ctr">
            <a:solidFill>
              <a:schemeClr val="bg1">
                <a:lumMod val="75000"/>
              </a:schemeClr>
            </a:solidFill>
            <a:prstDash val="solid"/>
            <a:miter lim="800000"/>
          </a:ln>
          <a:effectLst/>
        </p:spPr>
        <p:txBody>
          <a:bodyPr tIns="144000" rtlCol="0" anchor="t"/>
          <a:lstStyle/>
          <a:p>
            <a:pPr marL="0" marR="0" lvl="0" indent="0" defTabSz="45720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1200" b="1" i="0" u="sng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highlight>
                <a:srgbClr val="FFFF00"/>
              </a:highlight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77134A04-99FF-4A97-AF99-26CA9F11D2F8}"/>
              </a:ext>
            </a:extLst>
          </p:cNvPr>
          <p:cNvSpPr txBox="1"/>
          <p:nvPr/>
        </p:nvSpPr>
        <p:spPr>
          <a:xfrm>
            <a:off x="432334" y="1421002"/>
            <a:ext cx="4032000" cy="396000"/>
          </a:xfrm>
          <a:prstGeom prst="rect">
            <a:avLst/>
          </a:prstGeom>
          <a:solidFill>
            <a:schemeClr val="bg1">
              <a:lumMod val="50000"/>
            </a:schemeClr>
          </a:solidFill>
          <a:ln w="1905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wrap="square" lIns="36000" rIns="36000" rtlCol="0" anchor="ctr" anchorCtr="0">
            <a:noAutofit/>
          </a:bodyPr>
          <a:lstStyle>
            <a:defPPr>
              <a:defRPr lang="en-US"/>
            </a:defPPr>
            <a:lvl1pPr algn="ctr">
              <a:defRPr kumimoji="1" sz="130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0" cap="none" spc="0" normalizeH="0" baseline="0" noProof="0" dirty="0">
                <a:ln w="0"/>
                <a:solidFill>
                  <a:prstClr val="white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プロジェクトの支援体制 </a:t>
            </a:r>
            <a:r>
              <a:rPr kumimoji="1" lang="ja-JP" altLang="en-US" sz="1400" b="1" i="0" u="none" strike="noStrike" kern="0" cap="none" spc="0" normalizeH="0" baseline="0" noProof="0" dirty="0">
                <a:ln w="0"/>
                <a:solidFill>
                  <a:prstClr val="white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（イメージ）</a:t>
            </a:r>
            <a:endParaRPr kumimoji="1" lang="en-US" altLang="ja-JP" sz="1800" b="1" i="0" u="none" strike="noStrike" kern="0" cap="none" spc="0" normalizeH="0" baseline="0" noProof="0" dirty="0">
              <a:ln w="0"/>
              <a:solidFill>
                <a:prstClr val="white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51206215-0233-46F0-8DB5-8726B2B60CF9}"/>
              </a:ext>
            </a:extLst>
          </p:cNvPr>
          <p:cNvSpPr/>
          <p:nvPr/>
        </p:nvSpPr>
        <p:spPr>
          <a:xfrm>
            <a:off x="550047" y="1940712"/>
            <a:ext cx="11283894" cy="154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7" indent="-285757" defTabSz="914423">
              <a:lnSpc>
                <a:spcPct val="110000"/>
              </a:lnSpc>
              <a:spcBef>
                <a:spcPts val="601"/>
              </a:spcBef>
              <a:buFont typeface="Wingdings" panose="05000000000000000000" pitchFamily="2" charset="2"/>
              <a:buChar char="ü"/>
              <a:defRPr/>
            </a:pPr>
            <a:r>
              <a:rPr lang="ja-JP" altLang="en-US" sz="1600" spc="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各プロジェクトの関係団体で構成する推進組織に加え、分野の特性に応じて、実装化を強力に牽引するための</a:t>
            </a:r>
            <a:br>
              <a:rPr lang="en-US" altLang="ja-JP" sz="1600" spc="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lang="ja-JP" altLang="en-US" sz="1600" spc="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旗頭となる</a:t>
            </a:r>
            <a:r>
              <a:rPr lang="ja-JP" altLang="en-US" sz="1600" b="1" spc="100" dirty="0">
                <a:solidFill>
                  <a:srgbClr val="0070C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プロジェクトリーダーを配置</a:t>
            </a:r>
          </a:p>
          <a:p>
            <a:pPr marL="285757" indent="-285757" defTabSz="914423">
              <a:lnSpc>
                <a:spcPct val="110000"/>
              </a:lnSpc>
              <a:spcBef>
                <a:spcPts val="601"/>
              </a:spcBef>
              <a:buFont typeface="Wingdings" panose="05000000000000000000" pitchFamily="2" charset="2"/>
              <a:buChar char="ü"/>
              <a:defRPr/>
            </a:pPr>
            <a:r>
              <a:rPr lang="ja-JP" altLang="en-US" sz="1600" spc="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プロジェクトリーダー又は推進組織が、分野ごとに、</a:t>
            </a:r>
            <a:r>
              <a:rPr lang="ja-JP" altLang="en-US" sz="1600" b="1" spc="100" dirty="0">
                <a:solidFill>
                  <a:srgbClr val="0070C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ロードマップを作成のうえ、</a:t>
            </a:r>
            <a:r>
              <a:rPr lang="ja-JP" altLang="en-US" sz="1600" spc="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直ちに支援に着手し、</a:t>
            </a:r>
            <a:br>
              <a:rPr lang="en-US" altLang="ja-JP" sz="1600" spc="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lang="ja-JP" altLang="en-US" sz="1600" b="1" spc="100" dirty="0">
                <a:solidFill>
                  <a:srgbClr val="0070C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プロジェクトを統括・進捗管理・牽引</a:t>
            </a:r>
          </a:p>
          <a:p>
            <a:pPr marL="285757" indent="-285757" defTabSz="914423">
              <a:lnSpc>
                <a:spcPct val="110000"/>
              </a:lnSpc>
              <a:spcBef>
                <a:spcPts val="601"/>
              </a:spcBef>
              <a:buFont typeface="Wingdings" panose="05000000000000000000" pitchFamily="2" charset="2"/>
              <a:buChar char="ü"/>
              <a:defRPr/>
            </a:pPr>
            <a:r>
              <a:rPr lang="ja-JP" altLang="en-US" sz="1600" spc="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ロードマップに則り、会議で決定するプロジェクトとその支援方針に基づき、運営委員会</a:t>
            </a:r>
            <a:r>
              <a:rPr lang="ja-JP" altLang="en-US" sz="1200" spc="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（以下「委員会」）</a:t>
            </a:r>
            <a:r>
              <a:rPr lang="ja-JP" altLang="en-US" sz="1600" spc="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が取組を支援</a:t>
            </a:r>
          </a:p>
        </p:txBody>
      </p:sp>
      <p:grpSp>
        <p:nvGrpSpPr>
          <p:cNvPr id="56" name="グループ化 55">
            <a:extLst>
              <a:ext uri="{FF2B5EF4-FFF2-40B4-BE49-F238E27FC236}">
                <a16:creationId xmlns:a16="http://schemas.microsoft.com/office/drawing/2014/main" id="{B0FBB5D1-6974-4D03-935E-6908FE7115AD}"/>
              </a:ext>
            </a:extLst>
          </p:cNvPr>
          <p:cNvGrpSpPr/>
          <p:nvPr/>
        </p:nvGrpSpPr>
        <p:grpSpPr>
          <a:xfrm>
            <a:off x="5917700" y="5334375"/>
            <a:ext cx="4259233" cy="730935"/>
            <a:chOff x="6011890" y="5394681"/>
            <a:chExt cx="4259233" cy="730935"/>
          </a:xfrm>
        </p:grpSpPr>
        <p:sp>
          <p:nvSpPr>
            <p:cNvPr id="13" name="四角形: 角を丸くする 12">
              <a:extLst>
                <a:ext uri="{FF2B5EF4-FFF2-40B4-BE49-F238E27FC236}">
                  <a16:creationId xmlns:a16="http://schemas.microsoft.com/office/drawing/2014/main" id="{24EE5E94-18EB-4E45-9FB6-6EDFD14171DD}"/>
                </a:ext>
              </a:extLst>
            </p:cNvPr>
            <p:cNvSpPr/>
            <p:nvPr/>
          </p:nvSpPr>
          <p:spPr>
            <a:xfrm>
              <a:off x="6011890" y="5621616"/>
              <a:ext cx="4259233" cy="504000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/>
            <a:lstStyle/>
            <a:p>
              <a:pPr marL="0" marR="0" lvl="0" indent="0" algn="l" defTabSz="17335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  <p:sp>
          <p:nvSpPr>
            <p:cNvPr id="14" name="正方形/長方形 13">
              <a:extLst>
                <a:ext uri="{FF2B5EF4-FFF2-40B4-BE49-F238E27FC236}">
                  <a16:creationId xmlns:a16="http://schemas.microsoft.com/office/drawing/2014/main" id="{BE7DB6EF-E0D9-4BF7-9FDF-649BCA874DA0}"/>
                </a:ext>
              </a:extLst>
            </p:cNvPr>
            <p:cNvSpPr/>
            <p:nvPr/>
          </p:nvSpPr>
          <p:spPr>
            <a:xfrm>
              <a:off x="7330185" y="5692187"/>
              <a:ext cx="1491663" cy="336549"/>
            </a:xfrm>
            <a:prstGeom prst="rect">
              <a:avLst/>
            </a:prstGeom>
            <a:solidFill>
              <a:srgbClr val="408BD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76213" marR="0" lvl="0" indent="-176213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プロジェクトリーダー</a:t>
              </a:r>
              <a:endParaRPr kumimoji="1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  <p:pic>
          <p:nvPicPr>
            <p:cNvPr id="15" name="Picture 10" descr="リーダー – SILHOUETTE DESIGN">
              <a:extLst>
                <a:ext uri="{FF2B5EF4-FFF2-40B4-BE49-F238E27FC236}">
                  <a16:creationId xmlns:a16="http://schemas.microsoft.com/office/drawing/2014/main" id="{A4F0F53C-561A-42D6-B2A0-7A802B7FEB9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35028" y="5394681"/>
              <a:ext cx="522785" cy="40125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8" name="正方形/長方形 17">
              <a:extLst>
                <a:ext uri="{FF2B5EF4-FFF2-40B4-BE49-F238E27FC236}">
                  <a16:creationId xmlns:a16="http://schemas.microsoft.com/office/drawing/2014/main" id="{BCA8239D-EC02-46E7-8122-FA9D1E6AFAE7}"/>
                </a:ext>
              </a:extLst>
            </p:cNvPr>
            <p:cNvSpPr/>
            <p:nvPr/>
          </p:nvSpPr>
          <p:spPr>
            <a:xfrm>
              <a:off x="8930088" y="5718304"/>
              <a:ext cx="1270645" cy="304857"/>
            </a:xfrm>
            <a:prstGeom prst="rect">
              <a:avLst/>
            </a:prstGeom>
            <a:solidFill>
              <a:schemeClr val="bg1"/>
            </a:solidFill>
            <a:ln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76213" marR="0" lvl="0" indent="-176213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コーディネーター</a:t>
              </a:r>
              <a:endParaRPr kumimoji="1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  <p:pic>
          <p:nvPicPr>
            <p:cNvPr id="19" name="グラフィックス 18" descr="ユーザー 単色塗りつぶし">
              <a:extLst>
                <a:ext uri="{FF2B5EF4-FFF2-40B4-BE49-F238E27FC236}">
                  <a16:creationId xmlns:a16="http://schemas.microsoft.com/office/drawing/2014/main" id="{A5F4ED6D-B1AA-4471-B5D0-D05EFDC002C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9195" y="5583928"/>
              <a:ext cx="215234" cy="215234"/>
            </a:xfrm>
            <a:prstGeom prst="rect">
              <a:avLst/>
            </a:prstGeom>
          </p:spPr>
        </p:pic>
        <p:sp>
          <p:nvSpPr>
            <p:cNvPr id="20" name="正方形/長方形 19">
              <a:extLst>
                <a:ext uri="{FF2B5EF4-FFF2-40B4-BE49-F238E27FC236}">
                  <a16:creationId xmlns:a16="http://schemas.microsoft.com/office/drawing/2014/main" id="{F53C568E-C04D-4440-ABFE-FD7829034102}"/>
                </a:ext>
              </a:extLst>
            </p:cNvPr>
            <p:cNvSpPr/>
            <p:nvPr/>
          </p:nvSpPr>
          <p:spPr>
            <a:xfrm>
              <a:off x="6120882" y="5708733"/>
              <a:ext cx="1100311" cy="324000"/>
            </a:xfrm>
            <a:prstGeom prst="rect">
              <a:avLst/>
            </a:prstGeom>
            <a:solidFill>
              <a:srgbClr val="00B050"/>
            </a:solidFill>
            <a:ln>
              <a:noFill/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76213" marR="0" lvl="0" indent="-176213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2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推進組織</a:t>
              </a:r>
              <a:endParaRPr kumimoji="1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</p:grp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890C7908-C4D3-4329-A3CE-F24122B58368}"/>
              </a:ext>
            </a:extLst>
          </p:cNvPr>
          <p:cNvSpPr txBox="1"/>
          <p:nvPr/>
        </p:nvSpPr>
        <p:spPr>
          <a:xfrm>
            <a:off x="407923" y="4402290"/>
            <a:ext cx="2414579" cy="365998"/>
          </a:xfrm>
          <a:prstGeom prst="rect">
            <a:avLst/>
          </a:prstGeom>
          <a:solidFill>
            <a:srgbClr val="003CB4"/>
          </a:solidFill>
          <a:ln w="34925" cmpd="dbl"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wrap="square" rtlCol="0">
            <a:spAutoFit/>
          </a:bodyPr>
          <a:lstStyle/>
          <a:p>
            <a:pPr algn="ctr">
              <a:lnSpc>
                <a:spcPts val="2500"/>
              </a:lnSpc>
              <a:defRPr/>
            </a:pPr>
            <a:r>
              <a:rPr kumimoji="1" lang="ja-JP" altLang="en-US" b="1" spc="100" dirty="0">
                <a:solidFill>
                  <a:prstClr val="white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未来創造会議</a:t>
            </a:r>
          </a:p>
        </p:txBody>
      </p:sp>
      <p:sp>
        <p:nvSpPr>
          <p:cNvPr id="25" name="フリーフォーム: 図形 24">
            <a:extLst>
              <a:ext uri="{FF2B5EF4-FFF2-40B4-BE49-F238E27FC236}">
                <a16:creationId xmlns:a16="http://schemas.microsoft.com/office/drawing/2014/main" id="{3886ABD2-D6D6-443C-8AB6-3989ED719D36}"/>
              </a:ext>
            </a:extLst>
          </p:cNvPr>
          <p:cNvSpPr/>
          <p:nvPr/>
        </p:nvSpPr>
        <p:spPr>
          <a:xfrm>
            <a:off x="360484" y="5918286"/>
            <a:ext cx="3555089" cy="726632"/>
          </a:xfrm>
          <a:custGeom>
            <a:avLst/>
            <a:gdLst>
              <a:gd name="connsiteX0" fmla="*/ 0 w 2743742"/>
              <a:gd name="connsiteY0" fmla="*/ 0 h 836506"/>
              <a:gd name="connsiteX1" fmla="*/ 2743742 w 2743742"/>
              <a:gd name="connsiteY1" fmla="*/ 0 h 836506"/>
              <a:gd name="connsiteX2" fmla="*/ 2743742 w 2743742"/>
              <a:gd name="connsiteY2" fmla="*/ 836506 h 836506"/>
              <a:gd name="connsiteX3" fmla="*/ 0 w 2743742"/>
              <a:gd name="connsiteY3" fmla="*/ 836506 h 836506"/>
              <a:gd name="connsiteX4" fmla="*/ 0 w 2743742"/>
              <a:gd name="connsiteY4" fmla="*/ 0 h 836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43742" h="836506">
                <a:moveTo>
                  <a:pt x="0" y="0"/>
                </a:moveTo>
                <a:lnTo>
                  <a:pt x="2743742" y="0"/>
                </a:lnTo>
                <a:lnTo>
                  <a:pt x="2743742" y="836506"/>
                </a:lnTo>
                <a:lnTo>
                  <a:pt x="0" y="836506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6000" tIns="24765" rIns="36000" bIns="24765" numCol="1" spcCol="1270" anchor="t" anchorCtr="0">
            <a:noAutofit/>
          </a:bodyPr>
          <a:lstStyle/>
          <a:p>
            <a:pPr marL="285750" indent="-285750" defTabSz="1733550">
              <a:lnSpc>
                <a:spcPct val="9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kumimoji="1" lang="ja-JP" altLang="en-US" sz="1400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プロジェクト推進の下支え</a:t>
            </a:r>
            <a:endParaRPr kumimoji="1" lang="en-US" altLang="ja-JP" sz="1400" dirty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defTabSz="1733550">
              <a:lnSpc>
                <a:spcPct val="90000"/>
              </a:lnSpc>
              <a:spcBef>
                <a:spcPct val="0"/>
              </a:spcBef>
              <a:spcAft>
                <a:spcPts val="300"/>
              </a:spcAft>
              <a:defRPr/>
            </a:pPr>
            <a:r>
              <a:rPr kumimoji="1" lang="ja-JP" altLang="en-US" sz="1400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 </a:t>
            </a:r>
            <a:r>
              <a:rPr kumimoji="1" lang="ja-JP" altLang="en-US" sz="1100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（資金管理、</a:t>
            </a:r>
            <a:r>
              <a:rPr kumimoji="1" lang="en-US" altLang="ja-JP" sz="1100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PJ</a:t>
            </a:r>
            <a:r>
              <a:rPr kumimoji="1" lang="ja-JP" altLang="en-US" sz="1100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ﾌｫﾛｰ、調査、成果・情報発信等）</a:t>
            </a:r>
            <a:endParaRPr kumimoji="1" lang="en-US" altLang="ja-JP" sz="1100" dirty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285750" indent="-285750" defTabSz="1733550">
              <a:lnSpc>
                <a:spcPct val="9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kumimoji="1" lang="ja-JP" altLang="en-US" sz="1400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プロジェクト活動費の交付</a:t>
            </a:r>
            <a:endParaRPr kumimoji="1" lang="en-US" altLang="ja-JP" sz="1400" dirty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pSp>
        <p:nvGrpSpPr>
          <p:cNvPr id="55" name="グループ化 54">
            <a:extLst>
              <a:ext uri="{FF2B5EF4-FFF2-40B4-BE49-F238E27FC236}">
                <a16:creationId xmlns:a16="http://schemas.microsoft.com/office/drawing/2014/main" id="{5129DBA6-E2A6-4B66-9DE5-C318A6138423}"/>
              </a:ext>
            </a:extLst>
          </p:cNvPr>
          <p:cNvGrpSpPr/>
          <p:nvPr/>
        </p:nvGrpSpPr>
        <p:grpSpPr>
          <a:xfrm>
            <a:off x="5955200" y="4757339"/>
            <a:ext cx="4221733" cy="487292"/>
            <a:chOff x="3398126" y="7277169"/>
            <a:chExt cx="4221733" cy="487292"/>
          </a:xfrm>
        </p:grpSpPr>
        <p:sp>
          <p:nvSpPr>
            <p:cNvPr id="3" name="四角形: 角を丸くする 2">
              <a:extLst>
                <a:ext uri="{FF2B5EF4-FFF2-40B4-BE49-F238E27FC236}">
                  <a16:creationId xmlns:a16="http://schemas.microsoft.com/office/drawing/2014/main" id="{7A5CB988-E649-466D-B164-37A0716C9C75}"/>
                </a:ext>
              </a:extLst>
            </p:cNvPr>
            <p:cNvSpPr/>
            <p:nvPr/>
          </p:nvSpPr>
          <p:spPr>
            <a:xfrm>
              <a:off x="3398126" y="7277169"/>
              <a:ext cx="4221733" cy="468000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/>
            <a:lstStyle/>
            <a:p>
              <a:pPr marL="0" marR="0" lvl="0" indent="0" algn="l" defTabSz="17335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  <p:sp>
          <p:nvSpPr>
            <p:cNvPr id="17" name="正方形/長方形 16">
              <a:extLst>
                <a:ext uri="{FF2B5EF4-FFF2-40B4-BE49-F238E27FC236}">
                  <a16:creationId xmlns:a16="http://schemas.microsoft.com/office/drawing/2014/main" id="{0EBE3CA7-87E5-45BD-B272-7EC681633B84}"/>
                </a:ext>
              </a:extLst>
            </p:cNvPr>
            <p:cNvSpPr/>
            <p:nvPr/>
          </p:nvSpPr>
          <p:spPr>
            <a:xfrm>
              <a:off x="4607428" y="7290114"/>
              <a:ext cx="2201266" cy="47434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76213" marR="0" lvl="0" indent="-176213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（実装に向けた調整段階のためプロジェクトリーダー不要）</a:t>
              </a:r>
              <a:endPara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  <p:sp>
          <p:nvSpPr>
            <p:cNvPr id="28" name="正方形/長方形 27">
              <a:extLst>
                <a:ext uri="{FF2B5EF4-FFF2-40B4-BE49-F238E27FC236}">
                  <a16:creationId xmlns:a16="http://schemas.microsoft.com/office/drawing/2014/main" id="{E2139ECC-AB5D-4F0A-B705-C287E04AFF65}"/>
                </a:ext>
              </a:extLst>
            </p:cNvPr>
            <p:cNvSpPr/>
            <p:nvPr/>
          </p:nvSpPr>
          <p:spPr>
            <a:xfrm>
              <a:off x="3507117" y="7354126"/>
              <a:ext cx="1100311" cy="324000"/>
            </a:xfrm>
            <a:prstGeom prst="rect">
              <a:avLst/>
            </a:prstGeom>
            <a:solidFill>
              <a:srgbClr val="00B050"/>
            </a:solidFill>
            <a:ln>
              <a:noFill/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76213" marR="0" lvl="0" indent="-176213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2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推進組織</a:t>
              </a:r>
              <a:endParaRPr kumimoji="1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</p:grp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16A407FC-BADD-4B8B-91A1-AA50A1D33792}"/>
              </a:ext>
            </a:extLst>
          </p:cNvPr>
          <p:cNvSpPr txBox="1"/>
          <p:nvPr/>
        </p:nvSpPr>
        <p:spPr>
          <a:xfrm>
            <a:off x="295128" y="3845285"/>
            <a:ext cx="3413479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fontAlgn="base"/>
            <a:r>
              <a:rPr lang="ja-JP" altLang="en-US" sz="2000" b="1" spc="100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≪支援体制 </a:t>
            </a:r>
            <a:r>
              <a:rPr lang="ja-JP" altLang="en-US" sz="1600" b="1" spc="100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（イメージ）</a:t>
            </a:r>
            <a:r>
              <a:rPr lang="ja-JP" altLang="en-US" sz="2000" b="1" spc="100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≫</a:t>
            </a:r>
            <a:endParaRPr lang="en-US" altLang="ja-JP" sz="2000" b="1" spc="100" dirty="0">
              <a:solidFill>
                <a:srgbClr val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BAC35CD9-A067-41CE-9142-61A808B85AAA}"/>
              </a:ext>
            </a:extLst>
          </p:cNvPr>
          <p:cNvSpPr txBox="1"/>
          <p:nvPr/>
        </p:nvSpPr>
        <p:spPr>
          <a:xfrm>
            <a:off x="407922" y="5404206"/>
            <a:ext cx="2414580" cy="365998"/>
          </a:xfrm>
          <a:prstGeom prst="rect">
            <a:avLst/>
          </a:prstGeom>
          <a:solidFill>
            <a:srgbClr val="00B050"/>
          </a:solidFill>
          <a:ln w="34925" cmpd="dbl"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wrap="square" rtlCol="0">
            <a:spAutoFit/>
          </a:bodyPr>
          <a:lstStyle/>
          <a:p>
            <a:pPr algn="ctr">
              <a:lnSpc>
                <a:spcPts val="2500"/>
              </a:lnSpc>
              <a:defRPr/>
            </a:pPr>
            <a:r>
              <a:rPr kumimoji="1" lang="zh-TW" altLang="en-US" b="1" spc="100" dirty="0">
                <a:solidFill>
                  <a:prstClr val="white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運営委員会</a:t>
            </a:r>
          </a:p>
        </p:txBody>
      </p:sp>
      <p:sp>
        <p:nvSpPr>
          <p:cNvPr id="27" name="フリーフォーム: 図形 26">
            <a:extLst>
              <a:ext uri="{FF2B5EF4-FFF2-40B4-BE49-F238E27FC236}">
                <a16:creationId xmlns:a16="http://schemas.microsoft.com/office/drawing/2014/main" id="{6F90476A-8D58-4FF6-8952-B57BA5004836}"/>
              </a:ext>
            </a:extLst>
          </p:cNvPr>
          <p:cNvSpPr/>
          <p:nvPr/>
        </p:nvSpPr>
        <p:spPr>
          <a:xfrm>
            <a:off x="5361234" y="3960946"/>
            <a:ext cx="3338438" cy="432000"/>
          </a:xfrm>
          <a:custGeom>
            <a:avLst/>
            <a:gdLst>
              <a:gd name="connsiteX0" fmla="*/ 0 w 2743742"/>
              <a:gd name="connsiteY0" fmla="*/ 0 h 836506"/>
              <a:gd name="connsiteX1" fmla="*/ 2743742 w 2743742"/>
              <a:gd name="connsiteY1" fmla="*/ 0 h 836506"/>
              <a:gd name="connsiteX2" fmla="*/ 2743742 w 2743742"/>
              <a:gd name="connsiteY2" fmla="*/ 836506 h 836506"/>
              <a:gd name="connsiteX3" fmla="*/ 0 w 2743742"/>
              <a:gd name="connsiteY3" fmla="*/ 836506 h 836506"/>
              <a:gd name="connsiteX4" fmla="*/ 0 w 2743742"/>
              <a:gd name="connsiteY4" fmla="*/ 0 h 836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43742" h="836506">
                <a:moveTo>
                  <a:pt x="0" y="0"/>
                </a:moveTo>
                <a:lnTo>
                  <a:pt x="2743742" y="0"/>
                </a:lnTo>
                <a:lnTo>
                  <a:pt x="2743742" y="836506"/>
                </a:lnTo>
                <a:lnTo>
                  <a:pt x="0" y="836506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4765" tIns="24765" rIns="24765" bIns="24765" numCol="1" spcCol="1270" anchor="ctr" anchorCtr="0">
            <a:noAutofit/>
          </a:bodyPr>
          <a:lstStyle/>
          <a:p>
            <a:pPr algn="ctr" defTabSz="1733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kumimoji="1" lang="en-US" altLang="ja-JP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〔</a:t>
            </a:r>
            <a:r>
              <a:rPr kumimoji="1" lang="ja-JP" altLang="en-US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実装化プロジェクト</a:t>
            </a:r>
            <a:r>
              <a:rPr kumimoji="1" lang="en-US" altLang="ja-JP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〕</a:t>
            </a:r>
            <a:endParaRPr kumimoji="1" lang="ja-JP" altLang="en-US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9" name="フリーフォーム: 図形 8">
            <a:extLst>
              <a:ext uri="{FF2B5EF4-FFF2-40B4-BE49-F238E27FC236}">
                <a16:creationId xmlns:a16="http://schemas.microsoft.com/office/drawing/2014/main" id="{33B1BF49-1E5B-4F9C-8B33-B0479C5E8D01}"/>
              </a:ext>
            </a:extLst>
          </p:cNvPr>
          <p:cNvSpPr/>
          <p:nvPr/>
        </p:nvSpPr>
        <p:spPr>
          <a:xfrm>
            <a:off x="3763174" y="4777104"/>
            <a:ext cx="1908000" cy="360000"/>
          </a:xfrm>
          <a:custGeom>
            <a:avLst/>
            <a:gdLst>
              <a:gd name="connsiteX0" fmla="*/ 0 w 2743742"/>
              <a:gd name="connsiteY0" fmla="*/ 0 h 836506"/>
              <a:gd name="connsiteX1" fmla="*/ 2743742 w 2743742"/>
              <a:gd name="connsiteY1" fmla="*/ 0 h 836506"/>
              <a:gd name="connsiteX2" fmla="*/ 2743742 w 2743742"/>
              <a:gd name="connsiteY2" fmla="*/ 836506 h 836506"/>
              <a:gd name="connsiteX3" fmla="*/ 0 w 2743742"/>
              <a:gd name="connsiteY3" fmla="*/ 836506 h 836506"/>
              <a:gd name="connsiteX4" fmla="*/ 0 w 2743742"/>
              <a:gd name="connsiteY4" fmla="*/ 0 h 836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43742" h="836506">
                <a:moveTo>
                  <a:pt x="0" y="0"/>
                </a:moveTo>
                <a:lnTo>
                  <a:pt x="2743742" y="0"/>
                </a:lnTo>
                <a:lnTo>
                  <a:pt x="2743742" y="836506"/>
                </a:lnTo>
                <a:lnTo>
                  <a:pt x="0" y="836506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4765" tIns="24765" rIns="24765" bIns="24765" numCol="1" spcCol="1270" anchor="ctr" anchorCtr="0">
            <a:noAutofit/>
          </a:bodyPr>
          <a:lstStyle/>
          <a:p>
            <a:pPr marL="0" marR="0" lvl="0" indent="0" algn="ctr" defTabSz="17335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次世代モビリティ</a:t>
            </a:r>
          </a:p>
        </p:txBody>
      </p:sp>
      <p:sp>
        <p:nvSpPr>
          <p:cNvPr id="10" name="フリーフォーム: 図形 9">
            <a:extLst>
              <a:ext uri="{FF2B5EF4-FFF2-40B4-BE49-F238E27FC236}">
                <a16:creationId xmlns:a16="http://schemas.microsoft.com/office/drawing/2014/main" id="{A1094346-1214-4CFA-ABB7-B87C0F088EB4}"/>
              </a:ext>
            </a:extLst>
          </p:cNvPr>
          <p:cNvSpPr/>
          <p:nvPr/>
        </p:nvSpPr>
        <p:spPr>
          <a:xfrm>
            <a:off x="3763174" y="5185760"/>
            <a:ext cx="1908000" cy="360000"/>
          </a:xfrm>
          <a:custGeom>
            <a:avLst/>
            <a:gdLst>
              <a:gd name="connsiteX0" fmla="*/ 0 w 2743742"/>
              <a:gd name="connsiteY0" fmla="*/ 0 h 836506"/>
              <a:gd name="connsiteX1" fmla="*/ 2743742 w 2743742"/>
              <a:gd name="connsiteY1" fmla="*/ 0 h 836506"/>
              <a:gd name="connsiteX2" fmla="*/ 2743742 w 2743742"/>
              <a:gd name="connsiteY2" fmla="*/ 836506 h 836506"/>
              <a:gd name="connsiteX3" fmla="*/ 0 w 2743742"/>
              <a:gd name="connsiteY3" fmla="*/ 836506 h 836506"/>
              <a:gd name="connsiteX4" fmla="*/ 0 w 2743742"/>
              <a:gd name="connsiteY4" fmla="*/ 0 h 836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43742" h="836506">
                <a:moveTo>
                  <a:pt x="0" y="0"/>
                </a:moveTo>
                <a:lnTo>
                  <a:pt x="2743742" y="0"/>
                </a:lnTo>
                <a:lnTo>
                  <a:pt x="2743742" y="836506"/>
                </a:lnTo>
                <a:lnTo>
                  <a:pt x="0" y="836506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4765" tIns="24765" rIns="24765" bIns="24765" numCol="1" spcCol="1270" anchor="ctr" anchorCtr="0">
            <a:noAutofit/>
          </a:bodyPr>
          <a:lstStyle/>
          <a:p>
            <a:pPr marL="0" marR="0" lvl="0" indent="0" algn="ctr" defTabSz="17335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再生医療</a:t>
            </a:r>
            <a:endParaRPr kumimoji="1" lang="en-US" altLang="ja-JP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sp>
        <p:nvSpPr>
          <p:cNvPr id="11" name="フリーフォーム: 図形 10">
            <a:extLst>
              <a:ext uri="{FF2B5EF4-FFF2-40B4-BE49-F238E27FC236}">
                <a16:creationId xmlns:a16="http://schemas.microsoft.com/office/drawing/2014/main" id="{BE1E6A1C-9657-4366-BE27-76C921467991}"/>
              </a:ext>
            </a:extLst>
          </p:cNvPr>
          <p:cNvSpPr/>
          <p:nvPr/>
        </p:nvSpPr>
        <p:spPr>
          <a:xfrm>
            <a:off x="3763174" y="6035748"/>
            <a:ext cx="1908000" cy="360000"/>
          </a:xfrm>
          <a:custGeom>
            <a:avLst/>
            <a:gdLst>
              <a:gd name="connsiteX0" fmla="*/ 0 w 2743742"/>
              <a:gd name="connsiteY0" fmla="*/ 0 h 836506"/>
              <a:gd name="connsiteX1" fmla="*/ 2743742 w 2743742"/>
              <a:gd name="connsiteY1" fmla="*/ 0 h 836506"/>
              <a:gd name="connsiteX2" fmla="*/ 2743742 w 2743742"/>
              <a:gd name="connsiteY2" fmla="*/ 836506 h 836506"/>
              <a:gd name="connsiteX3" fmla="*/ 0 w 2743742"/>
              <a:gd name="connsiteY3" fmla="*/ 836506 h 836506"/>
              <a:gd name="connsiteX4" fmla="*/ 0 w 2743742"/>
              <a:gd name="connsiteY4" fmla="*/ 0 h 836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43742" h="836506">
                <a:moveTo>
                  <a:pt x="0" y="0"/>
                </a:moveTo>
                <a:lnTo>
                  <a:pt x="2743742" y="0"/>
                </a:lnTo>
                <a:lnTo>
                  <a:pt x="2743742" y="836506"/>
                </a:lnTo>
                <a:lnTo>
                  <a:pt x="0" y="836506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4765" tIns="24765" rIns="24765" bIns="24765" numCol="1" spcCol="1270" anchor="ctr" anchorCtr="0">
            <a:noAutofit/>
          </a:bodyPr>
          <a:lstStyle/>
          <a:p>
            <a:pPr marL="0" marR="0" lvl="0" indent="0" algn="ctr" defTabSz="17335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カーボンニュートラル</a:t>
            </a:r>
            <a:endParaRPr kumimoji="1" lang="en-US" altLang="ja-JP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sp>
        <p:nvSpPr>
          <p:cNvPr id="12" name="フリーフォーム: 図形 11">
            <a:extLst>
              <a:ext uri="{FF2B5EF4-FFF2-40B4-BE49-F238E27FC236}">
                <a16:creationId xmlns:a16="http://schemas.microsoft.com/office/drawing/2014/main" id="{619D5B45-1F20-4F7B-8EA6-E05C20746A68}"/>
              </a:ext>
            </a:extLst>
          </p:cNvPr>
          <p:cNvSpPr/>
          <p:nvPr/>
        </p:nvSpPr>
        <p:spPr>
          <a:xfrm>
            <a:off x="3763174" y="5607879"/>
            <a:ext cx="1908000" cy="360000"/>
          </a:xfrm>
          <a:custGeom>
            <a:avLst/>
            <a:gdLst>
              <a:gd name="connsiteX0" fmla="*/ 0 w 2743742"/>
              <a:gd name="connsiteY0" fmla="*/ 0 h 836506"/>
              <a:gd name="connsiteX1" fmla="*/ 2743742 w 2743742"/>
              <a:gd name="connsiteY1" fmla="*/ 0 h 836506"/>
              <a:gd name="connsiteX2" fmla="*/ 2743742 w 2743742"/>
              <a:gd name="connsiteY2" fmla="*/ 836506 h 836506"/>
              <a:gd name="connsiteX3" fmla="*/ 0 w 2743742"/>
              <a:gd name="connsiteY3" fmla="*/ 836506 h 836506"/>
              <a:gd name="connsiteX4" fmla="*/ 0 w 2743742"/>
              <a:gd name="connsiteY4" fmla="*/ 0 h 836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43742" h="836506">
                <a:moveTo>
                  <a:pt x="0" y="0"/>
                </a:moveTo>
                <a:lnTo>
                  <a:pt x="2743742" y="0"/>
                </a:lnTo>
                <a:lnTo>
                  <a:pt x="2743742" y="836506"/>
                </a:lnTo>
                <a:lnTo>
                  <a:pt x="0" y="836506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4765" tIns="24765" rIns="24765" bIns="24765" numCol="1" spcCol="1270" anchor="ctr" anchorCtr="0">
            <a:noAutofit/>
          </a:bodyPr>
          <a:lstStyle/>
          <a:p>
            <a:pPr marL="0" marR="0" lvl="0" indent="0" algn="ctr" defTabSz="17335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スタートアップ</a:t>
            </a: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sp>
        <p:nvSpPr>
          <p:cNvPr id="39" name="フリーフォーム: 図形 38">
            <a:extLst>
              <a:ext uri="{FF2B5EF4-FFF2-40B4-BE49-F238E27FC236}">
                <a16:creationId xmlns:a16="http://schemas.microsoft.com/office/drawing/2014/main" id="{E0739E0B-1559-4058-9504-D9E960E6641C}"/>
              </a:ext>
            </a:extLst>
          </p:cNvPr>
          <p:cNvSpPr/>
          <p:nvPr/>
        </p:nvSpPr>
        <p:spPr>
          <a:xfrm>
            <a:off x="4083013" y="4381568"/>
            <a:ext cx="1458263" cy="298545"/>
          </a:xfrm>
          <a:custGeom>
            <a:avLst/>
            <a:gdLst>
              <a:gd name="connsiteX0" fmla="*/ 0 w 2743742"/>
              <a:gd name="connsiteY0" fmla="*/ 0 h 836506"/>
              <a:gd name="connsiteX1" fmla="*/ 2743742 w 2743742"/>
              <a:gd name="connsiteY1" fmla="*/ 0 h 836506"/>
              <a:gd name="connsiteX2" fmla="*/ 2743742 w 2743742"/>
              <a:gd name="connsiteY2" fmla="*/ 836506 h 836506"/>
              <a:gd name="connsiteX3" fmla="*/ 0 w 2743742"/>
              <a:gd name="connsiteY3" fmla="*/ 836506 h 836506"/>
              <a:gd name="connsiteX4" fmla="*/ 0 w 2743742"/>
              <a:gd name="connsiteY4" fmla="*/ 0 h 836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43742" h="836506">
                <a:moveTo>
                  <a:pt x="0" y="0"/>
                </a:moveTo>
                <a:lnTo>
                  <a:pt x="2743742" y="0"/>
                </a:lnTo>
                <a:lnTo>
                  <a:pt x="2743742" y="836506"/>
                </a:lnTo>
                <a:lnTo>
                  <a:pt x="0" y="836506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ysDash"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4765" tIns="24765" rIns="24765" bIns="24765" numCol="1" spcCol="1270" anchor="ctr" anchorCtr="0">
            <a:noAutofit/>
          </a:bodyPr>
          <a:lstStyle/>
          <a:p>
            <a:pPr algn="ctr" defTabSz="1733550">
              <a:lnSpc>
                <a:spcPct val="90000"/>
              </a:lnSpc>
              <a:spcBef>
                <a:spcPct val="0"/>
              </a:spcBef>
              <a:spcAft>
                <a:spcPts val="300"/>
              </a:spcAft>
              <a:defRPr/>
            </a:pPr>
            <a:r>
              <a:rPr kumimoji="1" lang="en-US" altLang="ja-JP" sz="1600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600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分野（想定）</a:t>
            </a:r>
            <a:r>
              <a:rPr kumimoji="1" lang="en-US" altLang="ja-JP" sz="1600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</p:txBody>
      </p:sp>
      <p:sp>
        <p:nvSpPr>
          <p:cNvPr id="40" name="矢印: 下 39">
            <a:extLst>
              <a:ext uri="{FF2B5EF4-FFF2-40B4-BE49-F238E27FC236}">
                <a16:creationId xmlns:a16="http://schemas.microsoft.com/office/drawing/2014/main" id="{56E3990A-92DC-436C-9120-FADF1F26C744}"/>
              </a:ext>
            </a:extLst>
          </p:cNvPr>
          <p:cNvSpPr/>
          <p:nvPr/>
        </p:nvSpPr>
        <p:spPr>
          <a:xfrm rot="16200000">
            <a:off x="3216587" y="5416358"/>
            <a:ext cx="372386" cy="304237"/>
          </a:xfrm>
          <a:prstGeom prst="downArrow">
            <a:avLst/>
          </a:prstGeom>
          <a:solidFill>
            <a:schemeClr val="bg1">
              <a:lumMod val="5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+mn-cs"/>
            </a:endParaRPr>
          </a:p>
        </p:txBody>
      </p:sp>
      <p:sp>
        <p:nvSpPr>
          <p:cNvPr id="49" name="フリーフォーム: 図形 48">
            <a:extLst>
              <a:ext uri="{FF2B5EF4-FFF2-40B4-BE49-F238E27FC236}">
                <a16:creationId xmlns:a16="http://schemas.microsoft.com/office/drawing/2014/main" id="{BAD72426-AE34-4D58-9CC7-B6F0399D9F89}"/>
              </a:ext>
            </a:extLst>
          </p:cNvPr>
          <p:cNvSpPr/>
          <p:nvPr/>
        </p:nvSpPr>
        <p:spPr>
          <a:xfrm>
            <a:off x="360484" y="4889587"/>
            <a:ext cx="3180912" cy="371411"/>
          </a:xfrm>
          <a:custGeom>
            <a:avLst/>
            <a:gdLst>
              <a:gd name="connsiteX0" fmla="*/ 0 w 2743742"/>
              <a:gd name="connsiteY0" fmla="*/ 0 h 836506"/>
              <a:gd name="connsiteX1" fmla="*/ 2743742 w 2743742"/>
              <a:gd name="connsiteY1" fmla="*/ 0 h 836506"/>
              <a:gd name="connsiteX2" fmla="*/ 2743742 w 2743742"/>
              <a:gd name="connsiteY2" fmla="*/ 836506 h 836506"/>
              <a:gd name="connsiteX3" fmla="*/ 0 w 2743742"/>
              <a:gd name="connsiteY3" fmla="*/ 836506 h 836506"/>
              <a:gd name="connsiteX4" fmla="*/ 0 w 2743742"/>
              <a:gd name="connsiteY4" fmla="*/ 0 h 836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43742" h="836506">
                <a:moveTo>
                  <a:pt x="0" y="0"/>
                </a:moveTo>
                <a:lnTo>
                  <a:pt x="2743742" y="0"/>
                </a:lnTo>
                <a:lnTo>
                  <a:pt x="2743742" y="836506"/>
                </a:lnTo>
                <a:lnTo>
                  <a:pt x="0" y="836506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6000" tIns="24765" rIns="36000" bIns="24765" numCol="1" spcCol="1270" anchor="t" anchorCtr="0">
            <a:noAutofit/>
          </a:bodyPr>
          <a:lstStyle/>
          <a:p>
            <a:pPr marL="285750" indent="-285750" defTabSz="1733550">
              <a:lnSpc>
                <a:spcPct val="9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kumimoji="1" lang="ja-JP" altLang="en-US" sz="1400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方針を決定 （プロジェクト等）</a:t>
            </a:r>
            <a:endParaRPr kumimoji="1" lang="en-US" altLang="ja-JP" sz="1400" dirty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0" name="フリーフォーム: 図形 49">
            <a:extLst>
              <a:ext uri="{FF2B5EF4-FFF2-40B4-BE49-F238E27FC236}">
                <a16:creationId xmlns:a16="http://schemas.microsoft.com/office/drawing/2014/main" id="{A6B55A55-6FF2-4AA8-A1C3-3D09C3D0A9A9}"/>
              </a:ext>
            </a:extLst>
          </p:cNvPr>
          <p:cNvSpPr/>
          <p:nvPr/>
        </p:nvSpPr>
        <p:spPr>
          <a:xfrm>
            <a:off x="6899616" y="4379301"/>
            <a:ext cx="2155423" cy="300812"/>
          </a:xfrm>
          <a:custGeom>
            <a:avLst/>
            <a:gdLst>
              <a:gd name="connsiteX0" fmla="*/ 0 w 2743742"/>
              <a:gd name="connsiteY0" fmla="*/ 0 h 836506"/>
              <a:gd name="connsiteX1" fmla="*/ 2743742 w 2743742"/>
              <a:gd name="connsiteY1" fmla="*/ 0 h 836506"/>
              <a:gd name="connsiteX2" fmla="*/ 2743742 w 2743742"/>
              <a:gd name="connsiteY2" fmla="*/ 836506 h 836506"/>
              <a:gd name="connsiteX3" fmla="*/ 0 w 2743742"/>
              <a:gd name="connsiteY3" fmla="*/ 836506 h 836506"/>
              <a:gd name="connsiteX4" fmla="*/ 0 w 2743742"/>
              <a:gd name="connsiteY4" fmla="*/ 0 h 836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43742" h="836506">
                <a:moveTo>
                  <a:pt x="0" y="0"/>
                </a:moveTo>
                <a:lnTo>
                  <a:pt x="2743742" y="0"/>
                </a:lnTo>
                <a:lnTo>
                  <a:pt x="2743742" y="836506"/>
                </a:lnTo>
                <a:lnTo>
                  <a:pt x="0" y="836506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ysDash"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4765" tIns="24765" rIns="24765" bIns="24765" numCol="1" spcCol="1270" anchor="ctr" anchorCtr="0">
            <a:noAutofit/>
          </a:bodyPr>
          <a:lstStyle/>
          <a:p>
            <a:pPr algn="ctr" defTabSz="1733550">
              <a:lnSpc>
                <a:spcPct val="90000"/>
              </a:lnSpc>
              <a:spcBef>
                <a:spcPct val="0"/>
              </a:spcBef>
              <a:spcAft>
                <a:spcPts val="300"/>
              </a:spcAft>
              <a:defRPr/>
            </a:pPr>
            <a:r>
              <a:rPr kumimoji="1" lang="en-US" altLang="ja-JP" sz="1600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600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推進体制 </a:t>
            </a:r>
            <a:r>
              <a:rPr kumimoji="1" lang="ja-JP" altLang="en-US" sz="1400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（イメージ）</a:t>
            </a:r>
            <a:r>
              <a:rPr kumimoji="1" lang="en-US" altLang="ja-JP" sz="1600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</p:txBody>
      </p:sp>
      <p:sp>
        <p:nvSpPr>
          <p:cNvPr id="53" name="四角形: 角を丸くする 52">
            <a:extLst>
              <a:ext uri="{FF2B5EF4-FFF2-40B4-BE49-F238E27FC236}">
                <a16:creationId xmlns:a16="http://schemas.microsoft.com/office/drawing/2014/main" id="{648DFA20-5D41-4D48-B945-A14C2ECAE68C}"/>
              </a:ext>
            </a:extLst>
          </p:cNvPr>
          <p:cNvSpPr/>
          <p:nvPr/>
        </p:nvSpPr>
        <p:spPr>
          <a:xfrm>
            <a:off x="10145333" y="4245395"/>
            <a:ext cx="2155422" cy="2457945"/>
          </a:xfrm>
          <a:prstGeom prst="roundRect">
            <a:avLst/>
          </a:prstGeom>
          <a:noFill/>
          <a:ln w="3175" cap="flat" cmpd="sng" algn="ctr">
            <a:noFill/>
            <a:prstDash val="solid"/>
            <a:miter lim="800000"/>
            <a:tailEnd type="arrow"/>
          </a:ln>
          <a:effectLst/>
        </p:spPr>
        <p:txBody>
          <a:bodyPr wrap="square" t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ts val="2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0" lang="ja-JP" alt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関係機関</a:t>
            </a:r>
            <a:r>
              <a:rPr kumimoji="0" lang="en-US" altLang="ja-JP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  <a:p>
            <a:pPr marL="0" marR="0" lvl="0" indent="0" algn="ctr" defTabSz="914400" eaLnBrk="1" fontAlgn="auto" latinLnBrk="0" hangingPunct="1">
              <a:lnSpc>
                <a:spcPts val="13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sz="2800" b="1" kern="100" noProof="0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marL="0" marR="0" lvl="0" indent="0" defTabSz="914400" eaLnBrk="1" fontAlgn="auto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800" b="1" i="0" u="none" strike="noStrike" kern="10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  </a:t>
            </a:r>
            <a:r>
              <a:rPr kumimoji="0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産業支援機関</a:t>
            </a:r>
            <a:endParaRPr kumimoji="0" lang="en-US" altLang="ja-JP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marR="0" lvl="0" indent="0" defTabSz="914400" eaLnBrk="1" fontAlgn="auto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kern="0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</a:t>
            </a:r>
            <a:r>
              <a:rPr kumimoji="0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研究機関</a:t>
            </a:r>
            <a:br>
              <a:rPr lang="en-US" altLang="ja-JP" sz="1400" kern="0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lang="en-US" altLang="ja-JP" sz="1400" kern="0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</a:t>
            </a:r>
            <a:r>
              <a:rPr lang="ja-JP" altLang="en-US" sz="1400" kern="0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kumimoji="0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大学、企業、団体</a:t>
            </a:r>
            <a:br>
              <a:rPr kumimoji="0" lang="en-US" altLang="ja-JP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kumimoji="0" lang="en-US" altLang="ja-JP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</a:t>
            </a:r>
            <a:r>
              <a:rPr kumimoji="0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行政</a:t>
            </a:r>
            <a:r>
              <a:rPr kumimoji="0" lang="en-US" altLang="ja-JP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r>
              <a:rPr kumimoji="0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（国・自治体）</a:t>
            </a:r>
            <a:br>
              <a:rPr kumimoji="0" lang="en-US" altLang="ja-JP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kumimoji="0" lang="en-US" altLang="ja-JP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</a:t>
            </a:r>
            <a:r>
              <a:rPr kumimoji="0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金融機関</a:t>
            </a:r>
            <a:endParaRPr kumimoji="0" lang="en-US" altLang="ja-JP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marR="0" lvl="0" indent="0" defTabSz="914400" eaLnBrk="1" fontAlgn="auto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-10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　ベンチャーキャピタル  </a:t>
            </a:r>
            <a:endParaRPr kumimoji="0" lang="en-US" altLang="ja-JP" sz="1400" b="0" i="0" u="none" strike="noStrike" kern="0" cap="none" spc="-100" normalizeH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marR="0" lvl="0" indent="0" defTabSz="914400" eaLnBrk="1" fontAlgn="auto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400" kern="0" spc="-100" baseline="0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</a:t>
            </a:r>
            <a:r>
              <a:rPr lang="ja-JP" altLang="en-US" sz="1400" kern="0" spc="-100" baseline="0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kumimoji="0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投資家　等</a:t>
            </a:r>
            <a:endParaRPr kumimoji="0" lang="ja-JP" altLang="en-US" sz="14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54" name="矢印: 上下 53">
            <a:extLst>
              <a:ext uri="{FF2B5EF4-FFF2-40B4-BE49-F238E27FC236}">
                <a16:creationId xmlns:a16="http://schemas.microsoft.com/office/drawing/2014/main" id="{09D0F114-AEC7-49F3-BFC5-C0AAED46E6CA}"/>
              </a:ext>
            </a:extLst>
          </p:cNvPr>
          <p:cNvSpPr/>
          <p:nvPr/>
        </p:nvSpPr>
        <p:spPr>
          <a:xfrm rot="16200000">
            <a:off x="10060945" y="4247320"/>
            <a:ext cx="351415" cy="514171"/>
          </a:xfrm>
          <a:prstGeom prst="upDownArrow">
            <a:avLst>
              <a:gd name="adj1" fmla="val 45514"/>
              <a:gd name="adj2" fmla="val 41900"/>
            </a:avLst>
          </a:prstGeom>
          <a:solidFill>
            <a:schemeClr val="bg1">
              <a:lumMod val="65000"/>
            </a:schemeClr>
          </a:solidFill>
          <a:ln w="635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highlight>
                <a:srgbClr val="FFFF00"/>
              </a:highlight>
              <a:uLnTx/>
              <a:uFillTx/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+mn-cs"/>
            </a:endParaRPr>
          </a:p>
        </p:txBody>
      </p:sp>
      <p:sp>
        <p:nvSpPr>
          <p:cNvPr id="57" name="右中かっこ 56">
            <a:extLst>
              <a:ext uri="{FF2B5EF4-FFF2-40B4-BE49-F238E27FC236}">
                <a16:creationId xmlns:a16="http://schemas.microsoft.com/office/drawing/2014/main" id="{370C26AC-36A6-4E3E-9A55-D7EB670703FE}"/>
              </a:ext>
            </a:extLst>
          </p:cNvPr>
          <p:cNvSpPr/>
          <p:nvPr/>
        </p:nvSpPr>
        <p:spPr>
          <a:xfrm>
            <a:off x="5703200" y="5221637"/>
            <a:ext cx="252000" cy="1150482"/>
          </a:xfrm>
          <a:prstGeom prst="rightBrace">
            <a:avLst/>
          </a:prstGeom>
          <a:ln>
            <a:solidFill>
              <a:srgbClr val="408BD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フリーフォーム: 図形 57">
            <a:extLst>
              <a:ext uri="{FF2B5EF4-FFF2-40B4-BE49-F238E27FC236}">
                <a16:creationId xmlns:a16="http://schemas.microsoft.com/office/drawing/2014/main" id="{797A73E7-4705-406E-8CEB-C9D14FA37C2D}"/>
              </a:ext>
            </a:extLst>
          </p:cNvPr>
          <p:cNvSpPr/>
          <p:nvPr/>
        </p:nvSpPr>
        <p:spPr>
          <a:xfrm>
            <a:off x="6095998" y="6198619"/>
            <a:ext cx="4521158" cy="371411"/>
          </a:xfrm>
          <a:custGeom>
            <a:avLst/>
            <a:gdLst>
              <a:gd name="connsiteX0" fmla="*/ 0 w 2743742"/>
              <a:gd name="connsiteY0" fmla="*/ 0 h 836506"/>
              <a:gd name="connsiteX1" fmla="*/ 2743742 w 2743742"/>
              <a:gd name="connsiteY1" fmla="*/ 0 h 836506"/>
              <a:gd name="connsiteX2" fmla="*/ 2743742 w 2743742"/>
              <a:gd name="connsiteY2" fmla="*/ 836506 h 836506"/>
              <a:gd name="connsiteX3" fmla="*/ 0 w 2743742"/>
              <a:gd name="connsiteY3" fmla="*/ 836506 h 836506"/>
              <a:gd name="connsiteX4" fmla="*/ 0 w 2743742"/>
              <a:gd name="connsiteY4" fmla="*/ 0 h 836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43742" h="836506">
                <a:moveTo>
                  <a:pt x="0" y="0"/>
                </a:moveTo>
                <a:lnTo>
                  <a:pt x="2743742" y="0"/>
                </a:lnTo>
                <a:lnTo>
                  <a:pt x="2743742" y="836506"/>
                </a:lnTo>
                <a:lnTo>
                  <a:pt x="0" y="836506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6000" tIns="24765" rIns="36000" bIns="24765" numCol="1" spcCol="1270" anchor="t" anchorCtr="0">
            <a:noAutofit/>
          </a:bodyPr>
          <a:lstStyle/>
          <a:p>
            <a:pPr defTabSz="1733550">
              <a:lnSpc>
                <a:spcPct val="90000"/>
              </a:lnSpc>
              <a:spcBef>
                <a:spcPct val="0"/>
              </a:spcBef>
              <a:spcAft>
                <a:spcPts val="300"/>
              </a:spcAft>
              <a:defRPr/>
            </a:pPr>
            <a:r>
              <a:rPr kumimoji="1" lang="en-US" altLang="ja-JP" sz="1200" spc="-100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sz="1200" spc="-100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プロジェクトリーダーは必要に応じて設置</a:t>
            </a:r>
            <a:endParaRPr kumimoji="1" lang="en-US" altLang="ja-JP" sz="1200" spc="-100" dirty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defTabSz="1733550">
              <a:lnSpc>
                <a:spcPct val="90000"/>
              </a:lnSpc>
              <a:spcBef>
                <a:spcPct val="0"/>
              </a:spcBef>
              <a:spcAft>
                <a:spcPts val="300"/>
              </a:spcAft>
              <a:defRPr/>
            </a:pPr>
            <a:r>
              <a:rPr kumimoji="1" lang="en-US" altLang="ja-JP" sz="1200" spc="-100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sz="1200" spc="-100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コーディネーターはプロジェクトの段階に応じた伴走支援を実施</a:t>
            </a:r>
            <a:endParaRPr kumimoji="1" lang="en-US" altLang="ja-JP" sz="1200" spc="-100" dirty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cxnSp>
        <p:nvCxnSpPr>
          <p:cNvPr id="16" name="直線矢印コネクタ 15">
            <a:extLst>
              <a:ext uri="{FF2B5EF4-FFF2-40B4-BE49-F238E27FC236}">
                <a16:creationId xmlns:a16="http://schemas.microsoft.com/office/drawing/2014/main" id="{6C648CD5-241F-4BF8-BDBD-82E8F25DB169}"/>
              </a:ext>
            </a:extLst>
          </p:cNvPr>
          <p:cNvCxnSpPr>
            <a:cxnSpLocks/>
          </p:cNvCxnSpPr>
          <p:nvPr/>
        </p:nvCxnSpPr>
        <p:spPr>
          <a:xfrm>
            <a:off x="5671174" y="4954418"/>
            <a:ext cx="291237" cy="0"/>
          </a:xfrm>
          <a:prstGeom prst="straightConnector1">
            <a:avLst/>
          </a:prstGeom>
          <a:ln>
            <a:solidFill>
              <a:srgbClr val="408BD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57B0EAD2-5C25-4FFD-8829-C5EF97F2DB2D}"/>
              </a:ext>
            </a:extLst>
          </p:cNvPr>
          <p:cNvSpPr txBox="1"/>
          <p:nvPr/>
        </p:nvSpPr>
        <p:spPr>
          <a:xfrm>
            <a:off x="353642" y="-158004"/>
            <a:ext cx="11718196" cy="690702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>
              <a:lnSpc>
                <a:spcPct val="200000"/>
              </a:lnSpc>
              <a:defRPr/>
            </a:pPr>
            <a:r>
              <a:rPr lang="en-US" altLang="ja-JP" sz="2400" b="1" spc="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2400" b="1" spc="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参考</a:t>
            </a:r>
            <a:r>
              <a:rPr lang="en-US" altLang="ja-JP" sz="2400" b="1" spc="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ja-JP" altLang="en-US" sz="2400" b="1" spc="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実装化に向けた支援体制について </a:t>
            </a:r>
            <a:r>
              <a:rPr lang="ja-JP" altLang="en-US" sz="2000" b="1" spc="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（イメージ）</a:t>
            </a: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C16BA47D-19E0-492D-ABD2-93E271855749}"/>
              </a:ext>
            </a:extLst>
          </p:cNvPr>
          <p:cNvSpPr/>
          <p:nvPr/>
        </p:nvSpPr>
        <p:spPr>
          <a:xfrm>
            <a:off x="365443" y="811264"/>
            <a:ext cx="11461111" cy="432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7" indent="-285757" defTabSz="914423">
              <a:lnSpc>
                <a:spcPct val="130000"/>
              </a:lnSpc>
              <a:spcBef>
                <a:spcPts val="601"/>
              </a:spcBef>
              <a:buFont typeface="Arial" panose="020B0604020202020204" pitchFamily="34" charset="0"/>
              <a:buChar char="•"/>
              <a:defRPr/>
            </a:pPr>
            <a:r>
              <a:rPr lang="ja-JP" altLang="en-US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今後、会議のもと、府県の枠を超えてオール関西がもつ機能（ヒト・モノ・カネ）を結集し、実装化の支援体制を構築</a:t>
            </a:r>
            <a:endParaRPr lang="en-US" altLang="ja-JP" sz="1600" spc="-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650376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3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ユーザー定義 15">
      <a:majorFont>
        <a:latin typeface="A P-OTF A1ゴシック Std L"/>
        <a:ea typeface="游ゴシック bold"/>
        <a:cs typeface=""/>
      </a:majorFont>
      <a:minorFont>
        <a:latin typeface="Noto Sans CJK JP Light"/>
        <a:ea typeface="游ゴシック Medium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1046</Words>
  <Application>Microsoft Office PowerPoint</Application>
  <PresentationFormat>ワイド画面</PresentationFormat>
  <Paragraphs>132</Paragraphs>
  <Slides>5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12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5</vt:i4>
      </vt:variant>
    </vt:vector>
  </HeadingPairs>
  <TitlesOfParts>
    <vt:vector size="19" baseType="lpstr">
      <vt:lpstr>BIZ UDPゴシック</vt:lpstr>
      <vt:lpstr>Meiryo UI</vt:lpstr>
      <vt:lpstr>Noto Sans CJK JP Light</vt:lpstr>
      <vt:lpstr>UD デジタル 教科書体 NK-R</vt:lpstr>
      <vt:lpstr>游ゴシック</vt:lpstr>
      <vt:lpstr>游ゴシック bold</vt:lpstr>
      <vt:lpstr>游ゴシック Medium</vt:lpstr>
      <vt:lpstr>Arial</vt:lpstr>
      <vt:lpstr>Arial</vt:lpstr>
      <vt:lpstr>Calibri</vt:lpstr>
      <vt:lpstr>Calibri Light</vt:lpstr>
      <vt:lpstr>Wingdings</vt:lpstr>
      <vt:lpstr>Office テーマ</vt:lpstr>
      <vt:lpstr>3_Office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2026-03-30T05:03:43Z</dcterms:created>
  <dcterms:modified xsi:type="dcterms:W3CDTF">2026-03-30T10:27:34Z</dcterms:modified>
</cp:coreProperties>
</file>