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21" r:id="rId1"/>
  </p:sldMasterIdLst>
  <p:notesMasterIdLst>
    <p:notesMasterId r:id="rId9"/>
  </p:notesMasterIdLst>
  <p:sldIdLst>
    <p:sldId id="141169764" r:id="rId2"/>
    <p:sldId id="141169799" r:id="rId3"/>
    <p:sldId id="141169801" r:id="rId4"/>
    <p:sldId id="141169796" r:id="rId5"/>
    <p:sldId id="141169792" r:id="rId6"/>
    <p:sldId id="141169793" r:id="rId7"/>
    <p:sldId id="141169794" r:id="rId8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011BB7"/>
    <a:srgbClr val="0012B8"/>
    <a:srgbClr val="003DB8"/>
    <a:srgbClr val="ED7D31"/>
    <a:srgbClr val="FFC000"/>
    <a:srgbClr val="00B050"/>
    <a:srgbClr val="4472C4"/>
    <a:srgbClr val="D9D9D9"/>
    <a:srgbClr val="B6C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6318" autoAdjust="0"/>
  </p:normalViewPr>
  <p:slideViewPr>
    <p:cSldViewPr snapToGrid="0" showGuides="1">
      <p:cViewPr varScale="1">
        <p:scale>
          <a:sx n="109" d="100"/>
          <a:sy n="109" d="100"/>
        </p:scale>
        <p:origin x="504" y="108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963D6-106B-4687-99C6-8E82B63E4B49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0B144-0FED-4400-8E78-4E2BFE01B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96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40672AA9-3596-416F-BF20-F82B457A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94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78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841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BFDBBF91-F340-4F53-975C-6CC99EF79DB0}"/>
              </a:ext>
            </a:extLst>
          </p:cNvPr>
          <p:cNvSpPr txBox="1">
            <a:spLocks/>
          </p:cNvSpPr>
          <p:nvPr userDrawn="1"/>
        </p:nvSpPr>
        <p:spPr>
          <a:xfrm>
            <a:off x="9963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F82107-93BA-490C-9453-044014AF67CD}" type="slidenum">
              <a:rPr kumimoji="1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5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63352" y="764704"/>
            <a:ext cx="10972800" cy="422530"/>
          </a:xfrm>
          <a:noFill/>
        </p:spPr>
        <p:txBody>
          <a:bodyPr>
            <a:normAutofit/>
          </a:bodyPr>
          <a:lstStyle>
            <a:lvl1pPr algn="l">
              <a:defRPr sz="1800" b="1">
                <a:solidFill>
                  <a:srgbClr val="40404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  <a:noFill/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289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264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70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57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15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06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57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60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742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2E3C848-EFF8-42F8-8950-A31F54604DAA}"/>
              </a:ext>
            </a:extLst>
          </p:cNvPr>
          <p:cNvSpPr txBox="1"/>
          <p:nvPr/>
        </p:nvSpPr>
        <p:spPr>
          <a:xfrm>
            <a:off x="9995337" y="578923"/>
            <a:ext cx="1481959" cy="461665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100" normalizeH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４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82238F4-44EA-482F-958C-7CB43DE8A9CE}"/>
              </a:ext>
            </a:extLst>
          </p:cNvPr>
          <p:cNvSpPr txBox="1"/>
          <p:nvPr/>
        </p:nvSpPr>
        <p:spPr>
          <a:xfrm>
            <a:off x="236902" y="2520425"/>
            <a:ext cx="11718196" cy="1164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5400" b="1" i="0" u="none" strike="noStrike" kern="1200" cap="none" spc="2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未来創造会議について</a:t>
            </a:r>
            <a:endParaRPr kumimoji="0" lang="en-US" altLang="ja-JP" sz="5400" b="1" i="0" u="none" strike="noStrike" kern="1200" cap="none" spc="2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A9BB17-E786-41E4-A24C-18F67B45F0B7}"/>
              </a:ext>
            </a:extLst>
          </p:cNvPr>
          <p:cNvSpPr txBox="1"/>
          <p:nvPr/>
        </p:nvSpPr>
        <p:spPr>
          <a:xfrm>
            <a:off x="236902" y="3513842"/>
            <a:ext cx="11718196" cy="1128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b="1" spc="1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オール関西で万博レガシーを継承・発展 ～</a:t>
            </a:r>
            <a:endParaRPr kumimoji="0" lang="en-US" altLang="ja-JP" sz="4000" b="1" i="0" u="none" strike="noStrike" kern="1200" cap="none" spc="1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6592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EEF2ECF-88ED-4CD1-BA81-1AF355F482C0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未来創造会議について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3F03B5-DE3E-43C9-9276-F37C290D1037}"/>
              </a:ext>
            </a:extLst>
          </p:cNvPr>
          <p:cNvSpPr/>
          <p:nvPr/>
        </p:nvSpPr>
        <p:spPr>
          <a:xfrm>
            <a:off x="360484" y="1177059"/>
            <a:ext cx="11501315" cy="5371156"/>
          </a:xfrm>
          <a:prstGeom prst="rect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  <p:txBody>
          <a:bodyPr tIns="144000" rtlCol="0" anchor="t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1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C6DD884-E807-4348-8385-F06F61B18D35}"/>
              </a:ext>
            </a:extLst>
          </p:cNvPr>
          <p:cNvSpPr txBox="1"/>
          <p:nvPr/>
        </p:nvSpPr>
        <p:spPr>
          <a:xfrm>
            <a:off x="432333" y="955020"/>
            <a:ext cx="4087115" cy="432000"/>
          </a:xfrm>
          <a:prstGeom prst="rect">
            <a:avLst/>
          </a:prstGeom>
          <a:solidFill>
            <a:srgbClr val="4472C4"/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lIns="36000" rIns="36000" rtlCol="0" anchor="ctr" anchorCtr="0">
            <a:noAutofit/>
          </a:bodyPr>
          <a:lstStyle>
            <a:defPPr>
              <a:defRPr lang="en-US"/>
            </a:defPPr>
            <a:lvl1pPr algn="ctr">
              <a:defRPr kumimoji="1" sz="130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kern="0" dirty="0">
                <a:solidFill>
                  <a:prstClr val="white"/>
                </a:solidFill>
                <a:effectLst/>
              </a:rPr>
              <a:t>未来創造会議の設置にあたって</a:t>
            </a:r>
            <a:endParaRPr kumimoji="1" lang="en-US" altLang="ja-JP" sz="1800" b="1" i="0" u="none" strike="noStrike" kern="0" cap="none" spc="0" normalizeH="0" baseline="0" noProof="0" dirty="0">
              <a:ln w="0"/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D4D9699-C992-4E97-9CC1-DE310FB20E35}"/>
              </a:ext>
            </a:extLst>
          </p:cNvPr>
          <p:cNvSpPr/>
          <p:nvPr/>
        </p:nvSpPr>
        <p:spPr>
          <a:xfrm>
            <a:off x="603013" y="1533422"/>
            <a:ext cx="11016256" cy="47346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700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オール関西・オールジャパン体制で、誘致、開催準備、そして運営に取り組んできた大阪・関西万博。</a:t>
            </a:r>
            <a:r>
              <a:rPr kumimoji="1" lang="ja-JP" altLang="en-US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とりわけ関西においては、素晴らしい万博を実現し、それを起爆剤に大阪・関西の未来を切り拓こうと、国のサポートも得ながら、経済界と自治体が議論を重ね、一丸となって歩みを進めてきた。</a:t>
            </a:r>
            <a:endParaRPr kumimoji="1" lang="en-US" altLang="ja-JP" sz="1700" spc="1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こうして迎えた</a:t>
            </a:r>
            <a:r>
              <a:rPr kumimoji="1" lang="en-US" altLang="ja-JP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。万博は、多くの人々の思いと支えにより、有形・無形を問わず、多岐にわたる成果を結実させた。これらの成果を一過性のものとせず、確かな「レガシー」として守り、磨き上げ、次の時代へと引き継いでいく。そして、「いのち」をテーマとする万博を通じ一貫してめざしてきた、革新的技術や新たな価値の創造による持続的な成長・発展と、世界が直面する課題解決への貢献、さらには、大阪・関西のプレゼンスの向上。これらの実現につなげ、将来にわたって確固たるものとしていく。それが、万博を成功裏に開催した我々に課せられた、次なる重要な責務である。</a:t>
            </a:r>
            <a:endParaRPr kumimoji="1" lang="en-US" altLang="ja-JP" sz="1700" spc="1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914400">
              <a:lnSpc>
                <a:spcPct val="150000"/>
              </a:lnSpc>
              <a:defRPr/>
            </a:pPr>
            <a:r>
              <a:rPr kumimoji="1" lang="ja-JP" altLang="en-US" sz="1700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のような認識のもと、引き続き関西が一丸となって、国の協力も得ながら、万博後の地域のあるべき未来像を、ともに考え、描いていく。その推進体制として、関西経済連合会、大阪商工会議所、関西経済同友会、並びに、近畿経済産業局、関西広域連合、大阪府、大阪市が相携え、「未来創造会議」を設立する。</a:t>
            </a:r>
            <a:endParaRPr kumimoji="1" lang="ja-JP" altLang="en-US" sz="1700" i="0" u="none" strike="noStrike" kern="1200" cap="none" spc="1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256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D3E3C601-E1EB-4EBB-860D-6323B00CDDE2}"/>
              </a:ext>
            </a:extLst>
          </p:cNvPr>
          <p:cNvSpPr/>
          <p:nvPr/>
        </p:nvSpPr>
        <p:spPr>
          <a:xfrm>
            <a:off x="954463" y="1174546"/>
            <a:ext cx="10267950" cy="2147648"/>
          </a:xfrm>
          <a:prstGeom prst="roundRect">
            <a:avLst>
              <a:gd name="adj" fmla="val 17488"/>
            </a:avLst>
          </a:prstGeom>
          <a:solidFill>
            <a:schemeClr val="bg1">
              <a:lumMod val="85000"/>
              <a:alpha val="41000"/>
            </a:schemeClr>
          </a:solidFill>
          <a:ln w="19050">
            <a:noFill/>
          </a:ln>
        </p:spPr>
        <p:txBody>
          <a:bodyPr wrap="square" tIns="0" bIns="0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2BA0E4-68E0-4C4F-8A7C-0EE88183D2B2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未来創造会議について </a:t>
            </a:r>
            <a:r>
              <a:rPr lang="ja-JP" altLang="en-US" sz="2400" b="1" kern="100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（イメージ）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97F135B-F67E-4084-AFC3-56D3876ABE72}"/>
              </a:ext>
            </a:extLst>
          </p:cNvPr>
          <p:cNvGrpSpPr/>
          <p:nvPr/>
        </p:nvGrpSpPr>
        <p:grpSpPr>
          <a:xfrm>
            <a:off x="4413089" y="1503723"/>
            <a:ext cx="3379899" cy="1524662"/>
            <a:chOff x="4413089" y="1562992"/>
            <a:chExt cx="3379899" cy="1524662"/>
          </a:xfrm>
        </p:grpSpPr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CFADE6E2-7FB2-4704-8F10-D66339E2BD91}"/>
                </a:ext>
              </a:extLst>
            </p:cNvPr>
            <p:cNvSpPr/>
            <p:nvPr/>
          </p:nvSpPr>
          <p:spPr>
            <a:xfrm>
              <a:off x="4702438" y="1665076"/>
              <a:ext cx="2772000" cy="1332000"/>
            </a:xfrm>
            <a:prstGeom prst="roundRect">
              <a:avLst>
                <a:gd name="adj" fmla="val 50000"/>
              </a:avLst>
            </a:prstGeom>
            <a:solidFill>
              <a:srgbClr val="ED7D31">
                <a:alpha val="44000"/>
              </a:srgbClr>
            </a:solidFill>
            <a:ln w="19050">
              <a:noFill/>
            </a:ln>
          </p:spPr>
          <p:txBody>
            <a:bodyPr wrap="square" tIns="0" bIns="0" rtlCol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480DADDB-26B0-4FA8-ABAF-B2EC8FCF6FB6}"/>
                </a:ext>
              </a:extLst>
            </p:cNvPr>
            <p:cNvSpPr/>
            <p:nvPr/>
          </p:nvSpPr>
          <p:spPr>
            <a:xfrm>
              <a:off x="4413089" y="1562992"/>
              <a:ext cx="3379899" cy="1524662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b="1" spc="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世界が直面する</a:t>
              </a:r>
              <a:endParaRPr kumimoji="1" lang="en-US" altLang="ja-JP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2000" b="1" spc="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課題解決への貢献</a:t>
              </a: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4C521E-BFF8-4EFF-8F9F-7C251D6C76A0}"/>
              </a:ext>
            </a:extLst>
          </p:cNvPr>
          <p:cNvGrpSpPr/>
          <p:nvPr/>
        </p:nvGrpSpPr>
        <p:grpSpPr>
          <a:xfrm>
            <a:off x="7778911" y="1485876"/>
            <a:ext cx="3145979" cy="1524662"/>
            <a:chOff x="7763787" y="1545210"/>
            <a:chExt cx="3145979" cy="1524662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E9E8836F-549F-4303-8849-BBF1F290193B}"/>
                </a:ext>
              </a:extLst>
            </p:cNvPr>
            <p:cNvSpPr/>
            <p:nvPr/>
          </p:nvSpPr>
          <p:spPr>
            <a:xfrm>
              <a:off x="7950777" y="1659323"/>
              <a:ext cx="2772000" cy="1332000"/>
            </a:xfrm>
            <a:prstGeom prst="roundRect">
              <a:avLst>
                <a:gd name="adj" fmla="val 50000"/>
              </a:avLst>
            </a:prstGeom>
            <a:solidFill>
              <a:srgbClr val="00B050">
                <a:alpha val="35000"/>
              </a:srgbClr>
            </a:solidFill>
            <a:ln w="19050">
              <a:noFill/>
            </a:ln>
          </p:spPr>
          <p:txBody>
            <a:bodyPr wrap="square" tIns="0" bIns="0" rtlCol="0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E8A1FEBF-0938-4AED-8849-8ABC95D85FE8}"/>
                </a:ext>
              </a:extLst>
            </p:cNvPr>
            <p:cNvSpPr/>
            <p:nvPr/>
          </p:nvSpPr>
          <p:spPr>
            <a:xfrm>
              <a:off x="7763787" y="1545210"/>
              <a:ext cx="3145979" cy="1524662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大阪・関西の</a:t>
              </a:r>
              <a:endPara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プレゼンスの向上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640ADFE-42BC-4D56-86FB-B144518E2BFA}"/>
              </a:ext>
            </a:extLst>
          </p:cNvPr>
          <p:cNvGrpSpPr/>
          <p:nvPr/>
        </p:nvGrpSpPr>
        <p:grpSpPr>
          <a:xfrm>
            <a:off x="1267110" y="1491684"/>
            <a:ext cx="3145979" cy="1524662"/>
            <a:chOff x="1177928" y="1550345"/>
            <a:chExt cx="3145979" cy="1524662"/>
          </a:xfrm>
        </p:grpSpPr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7FDC57CE-B17E-434E-BEC3-2774BC7319BE}"/>
                </a:ext>
              </a:extLst>
            </p:cNvPr>
            <p:cNvSpPr/>
            <p:nvPr/>
          </p:nvSpPr>
          <p:spPr>
            <a:xfrm>
              <a:off x="1321517" y="1687769"/>
              <a:ext cx="2772000" cy="1332000"/>
            </a:xfrm>
            <a:prstGeom prst="roundRect">
              <a:avLst>
                <a:gd name="adj" fmla="val 50000"/>
              </a:avLst>
            </a:prstGeom>
            <a:solidFill>
              <a:srgbClr val="BDD7EE">
                <a:alpha val="97000"/>
              </a:srgbClr>
            </a:solidFill>
            <a:ln w="19050">
              <a:noFill/>
            </a:ln>
          </p:spPr>
          <p:txBody>
            <a:bodyPr wrap="square" tIns="0" bIns="0" rtlCol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1" name="楕円 30">
              <a:extLst>
                <a:ext uri="{FF2B5EF4-FFF2-40B4-BE49-F238E27FC236}">
                  <a16:creationId xmlns:a16="http://schemas.microsoft.com/office/drawing/2014/main" id="{9492DBB0-741E-4604-8D69-81B1DE87DB20}"/>
                </a:ext>
              </a:extLst>
            </p:cNvPr>
            <p:cNvSpPr/>
            <p:nvPr/>
          </p:nvSpPr>
          <p:spPr>
            <a:xfrm>
              <a:off x="1177928" y="1550345"/>
              <a:ext cx="3145979" cy="1524662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b="1" spc="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持続的な</a:t>
              </a:r>
              <a:endParaRPr kumimoji="1" lang="en-US" altLang="ja-JP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kumimoji="1" lang="ja-JP" altLang="en-US" sz="2000" b="1" spc="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成長・発展の実現</a:t>
              </a:r>
              <a:endParaRPr kumimoji="1" lang="en-US" altLang="ja-JP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59293F48-77A1-464A-833A-BCB314298876}"/>
              </a:ext>
            </a:extLst>
          </p:cNvPr>
          <p:cNvSpPr/>
          <p:nvPr/>
        </p:nvSpPr>
        <p:spPr>
          <a:xfrm>
            <a:off x="241438" y="5216902"/>
            <a:ext cx="11723199" cy="6671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3000" b="1" i="0" u="none" strike="noStrike" kern="1200" cap="none" normalizeH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万博のレガシーを継承・発展</a:t>
            </a:r>
            <a:r>
              <a:rPr kumimoji="1" lang="ja-JP" altLang="en-US" sz="2400" b="1" i="0" u="none" strike="noStrike" kern="1200" cap="none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させ、</a:t>
            </a:r>
            <a:r>
              <a:rPr kumimoji="1" lang="ja-JP" altLang="en-US" sz="3000" b="1" i="0" u="none" strike="noStrike" kern="1200" cap="none" normalizeH="0" noProof="0" dirty="0">
                <a:ln>
                  <a:noFill/>
                </a:ln>
                <a:solidFill>
                  <a:srgbClr val="003D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大阪・関西のあるべき未来像</a:t>
            </a:r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を実現</a:t>
            </a:r>
            <a:endParaRPr kumimoji="1" lang="ja-JP" altLang="en-US" sz="2400" b="1" i="0" u="none" strike="noStrike" kern="1200" cap="none" normalizeH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918130-E0A9-4C62-A22A-8E323ADC814E}"/>
              </a:ext>
            </a:extLst>
          </p:cNvPr>
          <p:cNvGrpSpPr/>
          <p:nvPr/>
        </p:nvGrpSpPr>
        <p:grpSpPr>
          <a:xfrm>
            <a:off x="2098016" y="3759643"/>
            <a:ext cx="7902375" cy="1469249"/>
            <a:chOff x="2331326" y="3520800"/>
            <a:chExt cx="6679799" cy="1219661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C7680CCA-0819-4EF9-B62B-9EAFE1D86739}"/>
                </a:ext>
              </a:extLst>
            </p:cNvPr>
            <p:cNvGrpSpPr/>
            <p:nvPr/>
          </p:nvGrpSpPr>
          <p:grpSpPr>
            <a:xfrm>
              <a:off x="2817733" y="3520800"/>
              <a:ext cx="5953367" cy="1219661"/>
              <a:chOff x="4663609" y="1841321"/>
              <a:chExt cx="4386983" cy="1525726"/>
            </a:xfrm>
          </p:grpSpPr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07EA74DD-6964-4DD8-9087-2C8B780B8E15}"/>
                  </a:ext>
                </a:extLst>
              </p:cNvPr>
              <p:cNvGrpSpPr/>
              <p:nvPr/>
            </p:nvGrpSpPr>
            <p:grpSpPr>
              <a:xfrm>
                <a:off x="4663609" y="1841321"/>
                <a:ext cx="4386983" cy="1525726"/>
                <a:chOff x="6218146" y="4797459"/>
                <a:chExt cx="5849311" cy="1985638"/>
              </a:xfrm>
            </p:grpSpPr>
            <p:sp>
              <p:nvSpPr>
                <p:cNvPr id="25" name="フリーフォーム: 図形 24">
                  <a:extLst>
                    <a:ext uri="{FF2B5EF4-FFF2-40B4-BE49-F238E27FC236}">
                      <a16:creationId xmlns:a16="http://schemas.microsoft.com/office/drawing/2014/main" id="{95E0DAA6-C4DB-4704-A937-4CFDF2504F92}"/>
                    </a:ext>
                  </a:extLst>
                </p:cNvPr>
                <p:cNvSpPr/>
                <p:nvPr/>
              </p:nvSpPr>
              <p:spPr>
                <a:xfrm>
                  <a:off x="7170109" y="4797459"/>
                  <a:ext cx="2516276" cy="1076363"/>
                </a:xfrm>
                <a:custGeom>
                  <a:avLst/>
                  <a:gdLst>
                    <a:gd name="connsiteX0" fmla="*/ 0 w 2516276"/>
                    <a:gd name="connsiteY0" fmla="*/ 0 h 1076362"/>
                    <a:gd name="connsiteX1" fmla="*/ 6862 w 2516276"/>
                    <a:gd name="connsiteY1" fmla="*/ 0 h 1076362"/>
                    <a:gd name="connsiteX2" fmla="*/ 2516276 w 2516276"/>
                    <a:gd name="connsiteY2" fmla="*/ 1066135 h 1076362"/>
                    <a:gd name="connsiteX3" fmla="*/ 2250360 w 2516276"/>
                    <a:gd name="connsiteY3" fmla="*/ 1074287 h 1076362"/>
                    <a:gd name="connsiteX4" fmla="*/ 1316910 w 2516276"/>
                    <a:gd name="connsiteY4" fmla="*/ 1003049 h 1076362"/>
                    <a:gd name="connsiteX5" fmla="*/ 255723 w 2516276"/>
                    <a:gd name="connsiteY5" fmla="*/ 300298 h 1076362"/>
                    <a:gd name="connsiteX6" fmla="*/ 0 w 2516276"/>
                    <a:gd name="connsiteY6" fmla="*/ 0 h 1076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516276" h="1076362">
                      <a:moveTo>
                        <a:pt x="0" y="0"/>
                      </a:moveTo>
                      <a:lnTo>
                        <a:pt x="6862" y="0"/>
                      </a:lnTo>
                      <a:lnTo>
                        <a:pt x="2516276" y="1066135"/>
                      </a:lnTo>
                      <a:lnTo>
                        <a:pt x="2250360" y="1074287"/>
                      </a:lnTo>
                      <a:cubicBezTo>
                        <a:pt x="1893966" y="1081537"/>
                        <a:pt x="1557303" y="1072508"/>
                        <a:pt x="1316910" y="1003049"/>
                      </a:cubicBezTo>
                      <a:cubicBezTo>
                        <a:pt x="836124" y="864132"/>
                        <a:pt x="524747" y="598104"/>
                        <a:pt x="255723" y="300298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6858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26" name="フリーフォーム: 図形 25">
                  <a:extLst>
                    <a:ext uri="{FF2B5EF4-FFF2-40B4-BE49-F238E27FC236}">
                      <a16:creationId xmlns:a16="http://schemas.microsoft.com/office/drawing/2014/main" id="{2F972D0F-1FE5-44E9-BB87-F7C764BEBA84}"/>
                    </a:ext>
                  </a:extLst>
                </p:cNvPr>
                <p:cNvSpPr/>
                <p:nvPr/>
              </p:nvSpPr>
              <p:spPr>
                <a:xfrm>
                  <a:off x="9646052" y="5834211"/>
                  <a:ext cx="2153038" cy="932682"/>
                </a:xfrm>
                <a:custGeom>
                  <a:avLst/>
                  <a:gdLst>
                    <a:gd name="connsiteX0" fmla="*/ 621879 w 2153038"/>
                    <a:gd name="connsiteY0" fmla="*/ 478 h 932681"/>
                    <a:gd name="connsiteX1" fmla="*/ 1326120 w 2153038"/>
                    <a:gd name="connsiteY1" fmla="*/ 59455 h 932681"/>
                    <a:gd name="connsiteX2" fmla="*/ 2102258 w 2153038"/>
                    <a:gd name="connsiteY2" fmla="*/ 800726 h 932681"/>
                    <a:gd name="connsiteX3" fmla="*/ 2153038 w 2153038"/>
                    <a:gd name="connsiteY3" fmla="*/ 932681 h 932681"/>
                    <a:gd name="connsiteX4" fmla="*/ 2151010 w 2153038"/>
                    <a:gd name="connsiteY4" fmla="*/ 932681 h 932681"/>
                    <a:gd name="connsiteX5" fmla="*/ 0 w 2153038"/>
                    <a:gd name="connsiteY5" fmla="*/ 18816 h 932681"/>
                    <a:gd name="connsiteX6" fmla="*/ 94220 w 2153038"/>
                    <a:gd name="connsiteY6" fmla="*/ 15927 h 932681"/>
                    <a:gd name="connsiteX7" fmla="*/ 621879 w 2153038"/>
                    <a:gd name="connsiteY7" fmla="*/ 478 h 932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53038" h="932681">
                      <a:moveTo>
                        <a:pt x="621879" y="478"/>
                      </a:moveTo>
                      <a:cubicBezTo>
                        <a:pt x="901983" y="-2624"/>
                        <a:pt x="1151495" y="8519"/>
                        <a:pt x="1326120" y="59455"/>
                      </a:cubicBezTo>
                      <a:cubicBezTo>
                        <a:pt x="1815070" y="202078"/>
                        <a:pt x="1978979" y="492184"/>
                        <a:pt x="2102258" y="800726"/>
                      </a:cubicBezTo>
                      <a:lnTo>
                        <a:pt x="2153038" y="932681"/>
                      </a:lnTo>
                      <a:lnTo>
                        <a:pt x="2151010" y="932681"/>
                      </a:lnTo>
                      <a:lnTo>
                        <a:pt x="0" y="18816"/>
                      </a:lnTo>
                      <a:lnTo>
                        <a:pt x="94220" y="15927"/>
                      </a:lnTo>
                      <a:cubicBezTo>
                        <a:pt x="274741" y="9329"/>
                        <a:pt x="453817" y="2340"/>
                        <a:pt x="621879" y="478"/>
                      </a:cubicBezTo>
                      <a:close/>
                    </a:path>
                  </a:pathLst>
                </a:custGeom>
                <a:solidFill>
                  <a:srgbClr val="00B05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6858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27" name="フリーフォーム: 図形 26">
                  <a:extLst>
                    <a:ext uri="{FF2B5EF4-FFF2-40B4-BE49-F238E27FC236}">
                      <a16:creationId xmlns:a16="http://schemas.microsoft.com/office/drawing/2014/main" id="{D4583604-9E8F-48ED-AB33-23A7762B8A1A}"/>
                    </a:ext>
                  </a:extLst>
                </p:cNvPr>
                <p:cNvSpPr/>
                <p:nvPr/>
              </p:nvSpPr>
              <p:spPr>
                <a:xfrm>
                  <a:off x="7138398" y="4800656"/>
                  <a:ext cx="4929059" cy="1980001"/>
                </a:xfrm>
                <a:custGeom>
                  <a:avLst/>
                  <a:gdLst>
                    <a:gd name="connsiteX0" fmla="*/ 0 w 4929060"/>
                    <a:gd name="connsiteY0" fmla="*/ 0 h 1980000"/>
                    <a:gd name="connsiteX1" fmla="*/ 4788836 w 4929060"/>
                    <a:gd name="connsiteY1" fmla="*/ 0 h 1980000"/>
                    <a:gd name="connsiteX2" fmla="*/ 4929060 w 4929060"/>
                    <a:gd name="connsiteY2" fmla="*/ 140224 h 1980000"/>
                    <a:gd name="connsiteX3" fmla="*/ 4929060 w 4929060"/>
                    <a:gd name="connsiteY3" fmla="*/ 1839776 h 1980000"/>
                    <a:gd name="connsiteX4" fmla="*/ 4788836 w 4929060"/>
                    <a:gd name="connsiteY4" fmla="*/ 1980000 h 1980000"/>
                    <a:gd name="connsiteX5" fmla="*/ 4662452 w 4929060"/>
                    <a:gd name="connsiteY5" fmla="*/ 1980000 h 1980000"/>
                    <a:gd name="connsiteX6" fmla="*/ 4611672 w 4929060"/>
                    <a:gd name="connsiteY6" fmla="*/ 1848045 h 1980000"/>
                    <a:gd name="connsiteX7" fmla="*/ 3835534 w 4929060"/>
                    <a:gd name="connsiteY7" fmla="*/ 1106774 h 1980000"/>
                    <a:gd name="connsiteX8" fmla="*/ 2603634 w 4929060"/>
                    <a:gd name="connsiteY8" fmla="*/ 1063246 h 1980000"/>
                    <a:gd name="connsiteX9" fmla="*/ 2509414 w 4929060"/>
                    <a:gd name="connsiteY9" fmla="*/ 1066135 h 1980000"/>
                    <a:gd name="connsiteX10" fmla="*/ 0 w 4929060"/>
                    <a:gd name="connsiteY10" fmla="*/ 0 h 198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929060" h="1980000">
                      <a:moveTo>
                        <a:pt x="0" y="0"/>
                      </a:moveTo>
                      <a:lnTo>
                        <a:pt x="4788836" y="0"/>
                      </a:lnTo>
                      <a:cubicBezTo>
                        <a:pt x="4866280" y="0"/>
                        <a:pt x="4929060" y="62780"/>
                        <a:pt x="4929060" y="140224"/>
                      </a:cubicBezTo>
                      <a:lnTo>
                        <a:pt x="4929060" y="1839776"/>
                      </a:lnTo>
                      <a:cubicBezTo>
                        <a:pt x="4929060" y="1917220"/>
                        <a:pt x="4866280" y="1980000"/>
                        <a:pt x="4788836" y="1980000"/>
                      </a:cubicBezTo>
                      <a:lnTo>
                        <a:pt x="4662452" y="1980000"/>
                      </a:lnTo>
                      <a:lnTo>
                        <a:pt x="4611672" y="1848045"/>
                      </a:lnTo>
                      <a:cubicBezTo>
                        <a:pt x="4488393" y="1539503"/>
                        <a:pt x="4324484" y="1249397"/>
                        <a:pt x="3835534" y="1106774"/>
                      </a:cubicBezTo>
                      <a:cubicBezTo>
                        <a:pt x="3556134" y="1025276"/>
                        <a:pt x="3085024" y="1045650"/>
                        <a:pt x="2603634" y="1063246"/>
                      </a:cubicBezTo>
                      <a:lnTo>
                        <a:pt x="2509414" y="10661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6858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28" name="フリーフォーム: 図形 27">
                  <a:extLst>
                    <a:ext uri="{FF2B5EF4-FFF2-40B4-BE49-F238E27FC236}">
                      <a16:creationId xmlns:a16="http://schemas.microsoft.com/office/drawing/2014/main" id="{8A7318BC-8A2C-4CAE-BA5B-5B317B38A181}"/>
                    </a:ext>
                  </a:extLst>
                </p:cNvPr>
                <p:cNvSpPr/>
                <p:nvPr/>
              </p:nvSpPr>
              <p:spPr>
                <a:xfrm>
                  <a:off x="6218146" y="4803096"/>
                  <a:ext cx="5635365" cy="1980001"/>
                </a:xfrm>
                <a:custGeom>
                  <a:avLst/>
                  <a:gdLst>
                    <a:gd name="connsiteX0" fmla="*/ 140224 w 5635364"/>
                    <a:gd name="connsiteY0" fmla="*/ 0 h 1980000"/>
                    <a:gd name="connsiteX1" fmla="*/ 968078 w 5635364"/>
                    <a:gd name="connsiteY1" fmla="*/ 0 h 1980000"/>
                    <a:gd name="connsiteX2" fmla="*/ 1223801 w 5635364"/>
                    <a:gd name="connsiteY2" fmla="*/ 300298 h 1980000"/>
                    <a:gd name="connsiteX3" fmla="*/ 2284988 w 5635364"/>
                    <a:gd name="connsiteY3" fmla="*/ 1003049 h 1980000"/>
                    <a:gd name="connsiteX4" fmla="*/ 3218438 w 5635364"/>
                    <a:gd name="connsiteY4" fmla="*/ 1074287 h 1980000"/>
                    <a:gd name="connsiteX5" fmla="*/ 3484354 w 5635364"/>
                    <a:gd name="connsiteY5" fmla="*/ 1066135 h 1980000"/>
                    <a:gd name="connsiteX6" fmla="*/ 5635364 w 5635364"/>
                    <a:gd name="connsiteY6" fmla="*/ 1980000 h 1980000"/>
                    <a:gd name="connsiteX7" fmla="*/ 140224 w 5635364"/>
                    <a:gd name="connsiteY7" fmla="*/ 1980000 h 1980000"/>
                    <a:gd name="connsiteX8" fmla="*/ 0 w 5635364"/>
                    <a:gd name="connsiteY8" fmla="*/ 1839776 h 1980000"/>
                    <a:gd name="connsiteX9" fmla="*/ 0 w 5635364"/>
                    <a:gd name="connsiteY9" fmla="*/ 140224 h 1980000"/>
                    <a:gd name="connsiteX10" fmla="*/ 140224 w 5635364"/>
                    <a:gd name="connsiteY10" fmla="*/ 0 h 198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635364" h="1980000">
                      <a:moveTo>
                        <a:pt x="140224" y="0"/>
                      </a:moveTo>
                      <a:lnTo>
                        <a:pt x="968078" y="0"/>
                      </a:lnTo>
                      <a:lnTo>
                        <a:pt x="1223801" y="300298"/>
                      </a:lnTo>
                      <a:cubicBezTo>
                        <a:pt x="1492825" y="598104"/>
                        <a:pt x="1804202" y="864132"/>
                        <a:pt x="2284988" y="1003049"/>
                      </a:cubicBezTo>
                      <a:cubicBezTo>
                        <a:pt x="2525381" y="1072508"/>
                        <a:pt x="2862044" y="1081537"/>
                        <a:pt x="3218438" y="1074287"/>
                      </a:cubicBezTo>
                      <a:lnTo>
                        <a:pt x="3484354" y="1066135"/>
                      </a:lnTo>
                      <a:lnTo>
                        <a:pt x="5635364" y="1980000"/>
                      </a:lnTo>
                      <a:lnTo>
                        <a:pt x="140224" y="1980000"/>
                      </a:lnTo>
                      <a:cubicBezTo>
                        <a:pt x="62780" y="1980000"/>
                        <a:pt x="0" y="1917220"/>
                        <a:pt x="0" y="1839776"/>
                      </a:cubicBezTo>
                      <a:lnTo>
                        <a:pt x="0" y="140224"/>
                      </a:lnTo>
                      <a:cubicBezTo>
                        <a:pt x="0" y="62780"/>
                        <a:pt x="62780" y="0"/>
                        <a:pt x="140224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003DB8"/>
                    </a:gs>
                    <a:gs pos="0">
                      <a:srgbClr val="0068B7"/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6858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24" name="四角形: 角を丸くする 23">
                <a:extLst>
                  <a:ext uri="{FF2B5EF4-FFF2-40B4-BE49-F238E27FC236}">
                    <a16:creationId xmlns:a16="http://schemas.microsoft.com/office/drawing/2014/main" id="{1990C67D-3F40-4268-B082-17A7D5F76B8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25780" y="1981102"/>
                <a:ext cx="4226524" cy="1240020"/>
              </a:xfrm>
              <a:prstGeom prst="roundRect">
                <a:avLst>
                  <a:gd name="adj" fmla="val 5867"/>
                </a:avLst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endParaRPr>
              </a:p>
            </p:txBody>
          </p:sp>
        </p:grp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C5933C1B-AD5B-4CF2-9D92-CB36E51BE93D}"/>
                </a:ext>
              </a:extLst>
            </p:cNvPr>
            <p:cNvSpPr txBox="1"/>
            <p:nvPr/>
          </p:nvSpPr>
          <p:spPr>
            <a:xfrm>
              <a:off x="2331326" y="3745088"/>
              <a:ext cx="6679799" cy="4598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685800">
                <a:defRPr/>
              </a:pPr>
              <a:r>
                <a:rPr kumimoji="1" lang="ja-JP" altLang="en-US" sz="3000" b="1" spc="225" dirty="0">
                  <a:solidFill>
                    <a:srgbClr val="00206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未来創造会議</a:t>
              </a:r>
              <a:endParaRPr kumimoji="1" lang="en-US" altLang="ja-JP" sz="3000" b="1" spc="225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BDCF627-F8A4-4E62-A694-35BF003262AF}"/>
              </a:ext>
            </a:extLst>
          </p:cNvPr>
          <p:cNvSpPr/>
          <p:nvPr/>
        </p:nvSpPr>
        <p:spPr>
          <a:xfrm>
            <a:off x="2484017" y="4493341"/>
            <a:ext cx="7516374" cy="398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600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 オール関西が知恵を結集し、取組を決定・推進する体制 ー</a:t>
            </a:r>
            <a:endParaRPr kumimoji="1" lang="ja-JP" altLang="en-US" sz="1600" b="1" i="0" u="none" strike="noStrike" kern="1200" cap="none" spc="100" normalizeH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2222713-9B97-41BF-A3A6-447ACE092A56}"/>
              </a:ext>
            </a:extLst>
          </p:cNvPr>
          <p:cNvSpPr txBox="1"/>
          <p:nvPr/>
        </p:nvSpPr>
        <p:spPr>
          <a:xfrm>
            <a:off x="2191594" y="844251"/>
            <a:ext cx="7808797" cy="548714"/>
          </a:xfrm>
          <a:prstGeom prst="roundRect">
            <a:avLst>
              <a:gd name="adj" fmla="val 43135"/>
            </a:avLst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2000" b="1" kern="100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≪ 「</a:t>
            </a:r>
            <a:r>
              <a:rPr lang="ja-JP" altLang="en-US" sz="2400" b="1" kern="100" spc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いのち</a:t>
            </a:r>
            <a:r>
              <a:rPr lang="ja-JP" altLang="en-US" sz="2000" b="1" kern="100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」をテーマとする万博を通じてめざしてきた姿 ≫</a:t>
            </a:r>
            <a:endParaRPr lang="en-US" altLang="ja-JP" sz="2000" b="1" kern="100" spc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55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6D4791D-C19D-424F-839B-8F0C580EC345}"/>
              </a:ext>
            </a:extLst>
          </p:cNvPr>
          <p:cNvSpPr/>
          <p:nvPr/>
        </p:nvSpPr>
        <p:spPr>
          <a:xfrm>
            <a:off x="634509" y="1864002"/>
            <a:ext cx="10877065" cy="4670148"/>
          </a:xfrm>
          <a:prstGeom prst="rect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  <p:txBody>
          <a:bodyPr tIns="144000" rtlCol="0" anchor="t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1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A2D8CE5-8047-403A-863D-58F02AEEFA26}"/>
              </a:ext>
            </a:extLst>
          </p:cNvPr>
          <p:cNvSpPr/>
          <p:nvPr/>
        </p:nvSpPr>
        <p:spPr>
          <a:xfrm>
            <a:off x="763217" y="1648540"/>
            <a:ext cx="3255751" cy="430924"/>
          </a:xfrm>
          <a:prstGeom prst="roundRect">
            <a:avLst>
              <a:gd name="adj" fmla="val 50000"/>
            </a:avLst>
          </a:prstGeom>
          <a:solidFill>
            <a:srgbClr val="4472C4"/>
          </a:solidFill>
          <a:ln w="19050">
            <a:noFill/>
          </a:ln>
        </p:spPr>
        <p:txBody>
          <a:bodyPr wrap="square" tIns="0" bIns="0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10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未来創造会議の委員構成</a:t>
            </a:r>
            <a:endParaRPr kumimoji="1" lang="en-US" altLang="ja-JP" b="1" i="0" u="none" strike="noStrike" kern="0" cap="none" spc="100" normalizeH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2BA0E4-68E0-4C4F-8A7C-0EE88183D2B2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未来創造会議の構成について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C1FD60-2C95-4748-BF36-D95F6797CFF8}"/>
              </a:ext>
            </a:extLst>
          </p:cNvPr>
          <p:cNvSpPr txBox="1"/>
          <p:nvPr/>
        </p:nvSpPr>
        <p:spPr>
          <a:xfrm>
            <a:off x="935425" y="2251362"/>
            <a:ext cx="10275231" cy="4126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ja-JP" altLang="en-US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松本　正義　　　　　公益社団法人関西経済連合会 会長　</a:t>
            </a:r>
            <a:r>
              <a:rPr lang="en-US" altLang="ja-JP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代表</a:t>
            </a:r>
            <a:r>
              <a:rPr lang="en-US" altLang="ja-JP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b="1" kern="100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鳥井　信吾　　　　　関西商工会議所連合会 会長・大阪商工会議所 会頭　</a:t>
            </a:r>
            <a:r>
              <a:rPr lang="en-US" altLang="ja-JP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共同代表</a:t>
            </a:r>
            <a:r>
              <a:rPr lang="en-US" altLang="ja-JP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】</a:t>
            </a:r>
            <a:endParaRPr lang="ja-JP" altLang="en-US" b="1" kern="100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三笠　裕司　　　　　一般社団法人関西経済同友会 代表幹事</a:t>
            </a: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武田　家明　　　　　近畿経済産業局長</a:t>
            </a: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三日月　大造　　　 関西広域連合 広域連合長</a:t>
            </a: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吉村　洋文　　　　　大阪府知事</a:t>
            </a: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横山　英幸　　　　　大阪市長</a:t>
            </a:r>
          </a:p>
          <a:p>
            <a:pPr algn="just">
              <a:lnSpc>
                <a:spcPct val="160000"/>
              </a:lnSpc>
            </a:pPr>
            <a:endParaRPr lang="en-US" altLang="ja-JP" sz="500" b="1" kern="100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≪オブザーバー≫</a:t>
            </a:r>
          </a:p>
          <a:p>
            <a:pPr algn="just">
              <a:lnSpc>
                <a:spcPct val="160000"/>
              </a:lnSpc>
            </a:pPr>
            <a:r>
              <a:rPr lang="ja-JP" altLang="en-US" b="1" kern="100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松山　泰浩　　　　　経済産業省　首席国際博覧会統括調整官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96912E3-B784-4725-B116-04E6397BC6F3}"/>
              </a:ext>
            </a:extLst>
          </p:cNvPr>
          <p:cNvSpPr/>
          <p:nvPr/>
        </p:nvSpPr>
        <p:spPr>
          <a:xfrm>
            <a:off x="330800" y="939477"/>
            <a:ext cx="11531600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未来創造会議は経済界・国・関西広域連合・大阪府・大阪市のトップで構成</a:t>
            </a:r>
            <a:endParaRPr kumimoji="1" lang="ja-JP" altLang="en-US" sz="1800" i="0" u="none" strike="noStrike" kern="1200" cap="none" spc="1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318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710D4D7-BC77-4409-B500-8497E9268B54}"/>
              </a:ext>
            </a:extLst>
          </p:cNvPr>
          <p:cNvGrpSpPr/>
          <p:nvPr/>
        </p:nvGrpSpPr>
        <p:grpSpPr>
          <a:xfrm>
            <a:off x="356090" y="5287996"/>
            <a:ext cx="3737098" cy="1218289"/>
            <a:chOff x="8131167" y="2460583"/>
            <a:chExt cx="3737098" cy="1218289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69E165BE-27B1-4DF9-A90C-DB16EC3BB315}"/>
                </a:ext>
              </a:extLst>
            </p:cNvPr>
            <p:cNvSpPr/>
            <p:nvPr/>
          </p:nvSpPr>
          <p:spPr>
            <a:xfrm>
              <a:off x="8131167" y="2670872"/>
              <a:ext cx="3737098" cy="1008000"/>
            </a:xfrm>
            <a:prstGeom prst="rect">
              <a:avLst/>
            </a:prstGeom>
            <a:noFill/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tIns="144000" rtlCol="0" anchor="t"/>
            <a:lstStyle/>
            <a:p>
              <a:pPr marL="180975" marR="0" lvl="0" indent="0" defTabSz="4572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02F6F2D2-3D0B-470D-8D45-BA4C04A9816B}"/>
                </a:ext>
              </a:extLst>
            </p:cNvPr>
            <p:cNvSpPr txBox="1"/>
            <p:nvPr/>
          </p:nvSpPr>
          <p:spPr>
            <a:xfrm>
              <a:off x="8263287" y="2460583"/>
              <a:ext cx="3474416" cy="41060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wrap="square" lIns="36000" rIns="36000" rtlCol="0" anchor="ctr" anchorCtr="0">
              <a:noAutofit/>
            </a:bodyPr>
            <a:lstStyle>
              <a:defPPr>
                <a:defRPr lang="en-US"/>
              </a:defPPr>
              <a:lvl1pPr algn="ctr">
                <a:defRPr kumimoji="1" sz="130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defRPr>
              </a:lvl1pPr>
            </a:lstStyle>
            <a:p>
              <a:pPr marL="0" marR="0" lvl="0" indent="0" algn="ctr" defTabSz="45720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 w="0"/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レガシーの発信、広域観光促進</a:t>
              </a:r>
              <a:endParaRPr kumimoji="1" lang="en-US" altLang="ja-JP" sz="1800" b="1" i="0" u="none" strike="noStrike" kern="0" cap="none" spc="0" normalizeH="0" baseline="0" noProof="0" dirty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30D9289-0680-410F-99C4-1A9B94503B5D}"/>
              </a:ext>
            </a:extLst>
          </p:cNvPr>
          <p:cNvGrpSpPr/>
          <p:nvPr/>
        </p:nvGrpSpPr>
        <p:grpSpPr>
          <a:xfrm>
            <a:off x="356090" y="2472521"/>
            <a:ext cx="3737098" cy="998364"/>
            <a:chOff x="356090" y="2464508"/>
            <a:chExt cx="3737098" cy="998364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0E512D78-FDC9-485C-B203-2FCB053B9169}"/>
                </a:ext>
              </a:extLst>
            </p:cNvPr>
            <p:cNvSpPr/>
            <p:nvPr/>
          </p:nvSpPr>
          <p:spPr>
            <a:xfrm>
              <a:off x="356090" y="2670872"/>
              <a:ext cx="3737098" cy="792000"/>
            </a:xfrm>
            <a:prstGeom prst="rect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tIns="144000" rtlCol="0" anchor="t"/>
            <a:lstStyle/>
            <a:p>
              <a:pPr marL="0" marR="0" lvl="0" indent="0" defTabSz="4572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2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48A352F1-6900-48E4-BD83-88B6F32232CE}"/>
                </a:ext>
              </a:extLst>
            </p:cNvPr>
            <p:cNvSpPr txBox="1"/>
            <p:nvPr/>
          </p:nvSpPr>
          <p:spPr>
            <a:xfrm>
              <a:off x="505855" y="2464508"/>
              <a:ext cx="3395928" cy="41060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wrap="square" lIns="36000" rIns="36000" rtlCol="0" anchor="ctr" anchorCtr="0">
              <a:noAutofit/>
            </a:bodyPr>
            <a:lstStyle>
              <a:defPPr>
                <a:defRPr lang="en-US"/>
              </a:defPPr>
              <a:lvl1pPr algn="ctr">
                <a:defRPr kumimoji="1" sz="130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defRPr>
              </a:lvl1pPr>
            </a:lstStyle>
            <a:p>
              <a:pPr marL="0" marR="0" lvl="0" indent="0" algn="ctr" defTabSz="45720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800" b="1" kern="0" spc="100" dirty="0">
                  <a:solidFill>
                    <a:srgbClr val="0070C0"/>
                  </a:solidFill>
                </a:rPr>
                <a:t>最先端技術等の実装化・産業化</a:t>
              </a: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7C540E5-1955-4562-AD37-32154EA66F63}"/>
              </a:ext>
            </a:extLst>
          </p:cNvPr>
          <p:cNvGrpSpPr/>
          <p:nvPr/>
        </p:nvGrpSpPr>
        <p:grpSpPr>
          <a:xfrm>
            <a:off x="356090" y="3870145"/>
            <a:ext cx="3737098" cy="998365"/>
            <a:chOff x="4238866" y="2464507"/>
            <a:chExt cx="3737098" cy="998365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9B8CE65-C41B-418A-8DE6-D9CB1F1509E7}"/>
                </a:ext>
              </a:extLst>
            </p:cNvPr>
            <p:cNvSpPr/>
            <p:nvPr/>
          </p:nvSpPr>
          <p:spPr>
            <a:xfrm>
              <a:off x="4238866" y="2670872"/>
              <a:ext cx="3737098" cy="792000"/>
            </a:xfrm>
            <a:prstGeom prst="rect">
              <a:avLst/>
            </a:prstGeom>
            <a:noFill/>
            <a:ln w="6350" cap="flat" cmpd="sng" algn="ctr">
              <a:solidFill>
                <a:srgbClr val="0FB49D"/>
              </a:solidFill>
              <a:prstDash val="solid"/>
              <a:miter lim="800000"/>
            </a:ln>
            <a:effectLst/>
          </p:spPr>
          <p:txBody>
            <a:bodyPr tIns="144000" rtlCol="0" anchor="t"/>
            <a:lstStyle/>
            <a:p>
              <a:pPr marL="180975" marR="0" lvl="0" indent="0" defTabSz="45720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894236B7-DCFB-4257-9B51-9C6B891C4DAF}"/>
                </a:ext>
              </a:extLst>
            </p:cNvPr>
            <p:cNvSpPr txBox="1"/>
            <p:nvPr/>
          </p:nvSpPr>
          <p:spPr>
            <a:xfrm>
              <a:off x="4322516" y="2464507"/>
              <a:ext cx="3589947" cy="41060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wrap="square" lIns="36000" rIns="36000" rtlCol="0" anchor="ctr" anchorCtr="0">
              <a:noAutofit/>
            </a:bodyPr>
            <a:lstStyle>
              <a:defPPr>
                <a:defRPr lang="en-US"/>
              </a:defPPr>
              <a:lvl1pPr algn="ctr">
                <a:defRPr kumimoji="1" sz="130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defRPr>
              </a:lvl1pPr>
            </a:lstStyle>
            <a:p>
              <a:pPr marL="0" marR="0" lvl="0" indent="0" algn="ctr" defTabSz="45720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800" b="1" kern="0" spc="100" dirty="0">
                  <a:solidFill>
                    <a:srgbClr val="00A87C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国際イベント・交流等の継承・発展</a:t>
              </a:r>
            </a:p>
          </p:txBody>
        </p:sp>
      </p:grp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21CF83C-98AA-420C-9AB6-9E582B6EC14C}"/>
              </a:ext>
            </a:extLst>
          </p:cNvPr>
          <p:cNvSpPr txBox="1"/>
          <p:nvPr/>
        </p:nvSpPr>
        <p:spPr>
          <a:xfrm>
            <a:off x="366164" y="5746866"/>
            <a:ext cx="3737098" cy="68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　万博で創られた「つながり」の活用</a:t>
            </a:r>
            <a:r>
              <a:rPr kumimoji="1" lang="ja-JP" altLang="en-US" sz="1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～</a:t>
            </a:r>
            <a:endParaRPr kumimoji="1" lang="en-US" altLang="ja-JP" sz="1400" b="1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914400">
              <a:lnSpc>
                <a:spcPct val="150000"/>
              </a:lnSpc>
              <a:defRPr/>
            </a:pPr>
            <a:r>
              <a:rPr kumimoji="1" lang="ja-JP" altLang="en-US" sz="1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　</a:t>
            </a:r>
            <a:r>
              <a:rPr kumimoji="1" lang="ja-JP" altLang="en-US" sz="1400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夢洲の「場の記憶」の継承・展開　</a:t>
            </a:r>
            <a:r>
              <a:rPr kumimoji="1" lang="ja-JP" altLang="en-US" sz="1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endParaRPr kumimoji="1" lang="en-US" altLang="ja-JP" sz="1400" b="1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E150F9E-A3C2-47DE-BB4A-F849558C2F7B}"/>
              </a:ext>
            </a:extLst>
          </p:cNvPr>
          <p:cNvSpPr txBox="1"/>
          <p:nvPr/>
        </p:nvSpPr>
        <p:spPr>
          <a:xfrm>
            <a:off x="353642" y="2979183"/>
            <a:ext cx="3737098" cy="3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万博で創られた「つながり」の活用 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DB676FC-4E3A-4C09-85D6-2CB80E89E0F2}"/>
              </a:ext>
            </a:extLst>
          </p:cNvPr>
          <p:cNvSpPr txBox="1"/>
          <p:nvPr/>
        </p:nvSpPr>
        <p:spPr>
          <a:xfrm>
            <a:off x="286346" y="4363357"/>
            <a:ext cx="3871690" cy="3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万博を契機とした創造活動の深化・展開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～</a:t>
            </a:r>
            <a:endParaRPr kumimoji="1" lang="en-US" altLang="ja-JP" sz="1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258F85C-143E-4AA6-B337-4D04B64C2795}"/>
              </a:ext>
            </a:extLst>
          </p:cNvPr>
          <p:cNvSpPr txBox="1"/>
          <p:nvPr/>
        </p:nvSpPr>
        <p:spPr>
          <a:xfrm>
            <a:off x="4160471" y="5287996"/>
            <a:ext cx="7478589" cy="1322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1600" b="1" kern="1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大屋根リングの一部を人が登れる形で残置</a:t>
            </a: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し、万博の記憶を後世につなげる</a:t>
            </a:r>
            <a:br>
              <a:rPr kumimoji="1" lang="en-US" altLang="ja-JP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</a:br>
            <a:r>
              <a:rPr kumimoji="1"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情報発信のための記念館と、</a:t>
            </a: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周辺エリアを含めて</a:t>
            </a:r>
            <a:r>
              <a:rPr kumimoji="1" lang="ja-JP" altLang="en-US" sz="1600" b="1" kern="1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記念公園として整備</a:t>
            </a:r>
          </a:p>
          <a:p>
            <a:pPr marL="285750" marR="0" lvl="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夢洲におけるレガシー発信の取組</a:t>
            </a:r>
            <a:r>
              <a:rPr kumimoji="1" lang="ja-JP" altLang="en-US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（記念館の展示、記念公園での文化交流イベント等）</a:t>
            </a: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支援や、関西各地への誘客など広域観光の促進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37A1114-78B6-417F-84E2-46CDB724CBFC}"/>
              </a:ext>
            </a:extLst>
          </p:cNvPr>
          <p:cNvSpPr txBox="1"/>
          <p:nvPr/>
        </p:nvSpPr>
        <p:spPr>
          <a:xfrm>
            <a:off x="4160473" y="2541668"/>
            <a:ext cx="7865397" cy="105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万博で披露された</a:t>
            </a:r>
            <a:r>
              <a:rPr kumimoji="1" lang="ja-JP" altLang="en-US" sz="1600" b="1" kern="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新技術等の実装化・産業化について、プロジェクト型の支援</a:t>
            </a: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を実施</a:t>
            </a:r>
            <a:endParaRPr kumimoji="1" lang="en-US" altLang="ja-JP" sz="1600" kern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（次世代モビリティ、ライフサイエンス・ヘルスケア、カーボンニュートラル、</a:t>
            </a:r>
            <a:br>
              <a:rPr kumimoji="1" lang="en-US" altLang="ja-JP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</a:br>
            <a:r>
              <a:rPr kumimoji="1" lang="ja-JP" altLang="en-US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スタートアップ・新事業共創ファーム等）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8F7BB05-48A5-401A-BBC4-8C1F05BDEBBD}"/>
              </a:ext>
            </a:extLst>
          </p:cNvPr>
          <p:cNvSpPr txBox="1"/>
          <p:nvPr/>
        </p:nvSpPr>
        <p:spPr>
          <a:xfrm>
            <a:off x="4160473" y="3977715"/>
            <a:ext cx="7865397" cy="689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万博を機に開催された</a:t>
            </a:r>
            <a:r>
              <a:rPr kumimoji="1" lang="ja-JP" altLang="en-US" sz="1600" b="1" kern="100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国際イベント・交流等を継承・発展</a:t>
            </a:r>
            <a:r>
              <a:rPr kumimoji="1" lang="ja-JP" altLang="en-US" sz="16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させ、継続的に実施</a:t>
            </a:r>
          </a:p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（スタートアップイベント、国際会議、海外都市等とのビジネス交流等）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F40473C-A665-4148-80E7-8C603A6BBD6C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当面の取組について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AAC3534-A534-4E46-A600-246BD5D77DB5}"/>
              </a:ext>
            </a:extLst>
          </p:cNvPr>
          <p:cNvSpPr/>
          <p:nvPr/>
        </p:nvSpPr>
        <p:spPr>
          <a:xfrm>
            <a:off x="330800" y="939477"/>
            <a:ext cx="11531600" cy="12681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marL="285750" indent="-285750" defTabSz="9144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ja-JP" altLang="en-US" sz="1800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当面は</a:t>
            </a:r>
            <a:r>
              <a:rPr kumimoji="1" lang="ja-JP" altLang="en-US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sz="1800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国の成果検証委員会の議論も踏まえ、 </a:t>
            </a: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「最先端技術等の実装化」に向けたプロジェクトや支援</a:t>
            </a:r>
            <a:br>
              <a:rPr kumimoji="1" lang="en-US" altLang="ja-JP" sz="18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方針等を決定し、推進</a:t>
            </a:r>
            <a:r>
              <a:rPr kumimoji="1" lang="ja-JP" altLang="en-US" sz="1800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するとともに、「国際イベント・交流等の継承・発展」、「夢洲におけるレガシー発信等」の取組状況の確認等を行っていく</a:t>
            </a:r>
          </a:p>
        </p:txBody>
      </p:sp>
    </p:spTree>
    <p:extLst>
      <p:ext uri="{BB962C8B-B14F-4D97-AF65-F5344CB8AC3E}">
        <p14:creationId xmlns:p14="http://schemas.microsoft.com/office/powerpoint/2010/main" val="234307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883E879-3993-4C4F-A63C-B3261F682BC3}"/>
              </a:ext>
            </a:extLst>
          </p:cNvPr>
          <p:cNvSpPr/>
          <p:nvPr/>
        </p:nvSpPr>
        <p:spPr>
          <a:xfrm>
            <a:off x="766881" y="2563592"/>
            <a:ext cx="10663119" cy="828000"/>
          </a:xfrm>
          <a:prstGeom prst="rect">
            <a:avLst/>
          </a:prstGeom>
          <a:noFill/>
          <a:ln w="127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1672628-CF71-49AA-8EEA-BED3A5E57B01}"/>
              </a:ext>
            </a:extLst>
          </p:cNvPr>
          <p:cNvSpPr/>
          <p:nvPr/>
        </p:nvSpPr>
        <p:spPr>
          <a:xfrm>
            <a:off x="766881" y="3586159"/>
            <a:ext cx="10663119" cy="2232000"/>
          </a:xfrm>
          <a:prstGeom prst="rect">
            <a:avLst/>
          </a:prstGeom>
          <a:noFill/>
          <a:ln w="12700">
            <a:solidFill>
              <a:srgbClr val="B6C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F3FB691-22A4-48F4-BF9C-75270C3F0B01}"/>
              </a:ext>
            </a:extLst>
          </p:cNvPr>
          <p:cNvSpPr/>
          <p:nvPr/>
        </p:nvSpPr>
        <p:spPr>
          <a:xfrm>
            <a:off x="766881" y="6009141"/>
            <a:ext cx="10663119" cy="612000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2BA0E4-68E0-4C4F-8A7C-0EE88183D2B2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未来創造会議の運営について　</a:t>
            </a:r>
            <a:r>
              <a:rPr lang="ja-JP" altLang="en-US" sz="24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≪運営</a:t>
            </a:r>
            <a:r>
              <a:rPr lang="zh-TW" altLang="en-US" sz="24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委員会</a:t>
            </a:r>
            <a:r>
              <a:rPr lang="ja-JP" altLang="en-US" sz="24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の設置≫</a:t>
            </a:r>
            <a:endParaRPr kumimoji="0" lang="en-US" altLang="ja-JP" sz="20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4F45A08-7BAA-4214-B5A6-622D005FF8E0}"/>
              </a:ext>
            </a:extLst>
          </p:cNvPr>
          <p:cNvSpPr/>
          <p:nvPr/>
        </p:nvSpPr>
        <p:spPr>
          <a:xfrm>
            <a:off x="752179" y="2564538"/>
            <a:ext cx="1419520" cy="828000"/>
          </a:xfrm>
          <a:prstGeom prst="rect">
            <a:avLst/>
          </a:prstGeom>
          <a:solidFill>
            <a:srgbClr val="003DB8">
              <a:alpha val="74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所掌事務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E9CF7A8-9F31-4942-B261-E275168946AF}"/>
              </a:ext>
            </a:extLst>
          </p:cNvPr>
          <p:cNvSpPr/>
          <p:nvPr/>
        </p:nvSpPr>
        <p:spPr>
          <a:xfrm>
            <a:off x="766881" y="6006277"/>
            <a:ext cx="1404818" cy="61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事務局</a:t>
            </a:r>
          </a:p>
        </p:txBody>
      </p:sp>
      <p:graphicFrame>
        <p:nvGraphicFramePr>
          <p:cNvPr id="19" name="表 2">
            <a:extLst>
              <a:ext uri="{FF2B5EF4-FFF2-40B4-BE49-F238E27FC236}">
                <a16:creationId xmlns:a16="http://schemas.microsoft.com/office/drawing/2014/main" id="{FE921867-984A-401B-9CA7-FF742023C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214271"/>
              </p:ext>
            </p:extLst>
          </p:nvPr>
        </p:nvGraphicFramePr>
        <p:xfrm>
          <a:off x="2407182" y="2495638"/>
          <a:ext cx="8095718" cy="961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95718">
                  <a:extLst>
                    <a:ext uri="{9D8B030D-6E8A-4147-A177-3AD203B41FA5}">
                      <a16:colId xmlns:a16="http://schemas.microsoft.com/office/drawing/2014/main" val="2385741019"/>
                    </a:ext>
                  </a:extLst>
                </a:gridCol>
              </a:tblGrid>
              <a:tr h="96190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会議の運営や、会議に諮る事項等の整理に関すること</a:t>
                      </a:r>
                      <a:endParaRPr kumimoji="1" lang="en-US" altLang="ja-JP" sz="18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285750" indent="-28575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会議で決定した取組の推進等に関すること　　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922691"/>
                  </a:ext>
                </a:extLst>
              </a:tr>
            </a:tbl>
          </a:graphicData>
        </a:graphic>
      </p:graphicFrame>
      <p:graphicFrame>
        <p:nvGraphicFramePr>
          <p:cNvPr id="20" name="表 2">
            <a:extLst>
              <a:ext uri="{FF2B5EF4-FFF2-40B4-BE49-F238E27FC236}">
                <a16:creationId xmlns:a16="http://schemas.microsoft.com/office/drawing/2014/main" id="{AFCD0BA5-9053-4F07-A6CD-85F4692A2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052312"/>
              </p:ext>
            </p:extLst>
          </p:nvPr>
        </p:nvGraphicFramePr>
        <p:xfrm>
          <a:off x="2663015" y="3523485"/>
          <a:ext cx="7839885" cy="22537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39885">
                  <a:extLst>
                    <a:ext uri="{9D8B030D-6E8A-4147-A177-3AD203B41FA5}">
                      <a16:colId xmlns:a16="http://schemas.microsoft.com/office/drawing/2014/main" val="2385741019"/>
                    </a:ext>
                  </a:extLst>
                </a:gridCol>
              </a:tblGrid>
              <a:tr h="2038040">
                <a:tc>
                  <a:txBody>
                    <a:bodyPr/>
                    <a:lstStyle/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（公社）関西経済連合会　</a:t>
                      </a:r>
                      <a:r>
                        <a:rPr kumimoji="1" lang="en-US" altLang="ja-JP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委員長</a:t>
                      </a:r>
                      <a:r>
                        <a:rPr kumimoji="1" lang="en-US" altLang="ja-JP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関西商工会議所連合会・大阪商工会議所　</a:t>
                      </a:r>
                      <a:r>
                        <a:rPr kumimoji="1" lang="en-US" altLang="ja-JP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副委員長</a:t>
                      </a:r>
                      <a:r>
                        <a:rPr kumimoji="1" lang="en-US" altLang="ja-JP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（一社）関西経済同友会</a:t>
                      </a:r>
                      <a:endParaRPr kumimoji="1" lang="en-US" altLang="ja-JP" sz="18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近畿経済産業局</a:t>
                      </a:r>
                      <a:endParaRPr kumimoji="1" lang="en-US" altLang="ja-JP" sz="18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関西広域連合</a:t>
                      </a:r>
                      <a:endParaRPr kumimoji="1" lang="en-US" altLang="ja-JP" sz="18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大阪府・大阪市</a:t>
                      </a:r>
                      <a:endParaRPr kumimoji="1" lang="en-US" altLang="ja-JP" sz="18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922691"/>
                  </a:ext>
                </a:extLst>
              </a:tr>
            </a:tbl>
          </a:graphicData>
        </a:graphic>
      </p:graphicFrame>
      <p:graphicFrame>
        <p:nvGraphicFramePr>
          <p:cNvPr id="21" name="表 2">
            <a:extLst>
              <a:ext uri="{FF2B5EF4-FFF2-40B4-BE49-F238E27FC236}">
                <a16:creationId xmlns:a16="http://schemas.microsoft.com/office/drawing/2014/main" id="{AE5F4214-B26E-4C5B-9671-3FCD07A4F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262032"/>
              </p:ext>
            </p:extLst>
          </p:nvPr>
        </p:nvGraphicFramePr>
        <p:xfrm>
          <a:off x="2407182" y="5831327"/>
          <a:ext cx="8337018" cy="961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7018">
                  <a:extLst>
                    <a:ext uri="{9D8B030D-6E8A-4147-A177-3AD203B41FA5}">
                      <a16:colId xmlns:a16="http://schemas.microsoft.com/office/drawing/2014/main" val="2385741019"/>
                    </a:ext>
                  </a:extLst>
                </a:gridCol>
              </a:tblGrid>
              <a:tr h="96190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事務局を大阪市北区に設置し、事務局員には構成団体の職員をもって充てる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922691"/>
                  </a:ext>
                </a:extLst>
              </a:tr>
            </a:tbl>
          </a:graphicData>
        </a:graphic>
      </p:graphicFrame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56A54EF-2918-4DEE-9D26-DD12BC60FE18}"/>
              </a:ext>
            </a:extLst>
          </p:cNvPr>
          <p:cNvSpPr/>
          <p:nvPr/>
        </p:nvSpPr>
        <p:spPr>
          <a:xfrm>
            <a:off x="330800" y="939477"/>
            <a:ext cx="11531600" cy="12681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8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</a:t>
            </a:r>
            <a:r>
              <a:rPr kumimoji="1" lang="ja-JP" altLang="en-US" sz="16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（以下、「会議」）</a:t>
            </a:r>
            <a:r>
              <a:rPr kumimoji="1" lang="ja-JP" altLang="en-US" sz="18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を運営し、その進め方や会議に諮る事項の課題整理などを行うとともに、会議</a:t>
            </a:r>
            <a:r>
              <a:rPr kumimoji="1" lang="ja-JP" altLang="en-US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</a:t>
            </a:r>
            <a:br>
              <a:rPr kumimoji="1" lang="en-US" altLang="ja-JP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決定した取組を推進する</a:t>
            </a:r>
            <a:r>
              <a:rPr kumimoji="1" lang="ja-JP" altLang="en-US" sz="18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団体として、</a:t>
            </a:r>
            <a:r>
              <a:rPr kumimoji="1" lang="ja-JP" altLang="en-US" sz="18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「運営委員会</a:t>
            </a:r>
            <a:r>
              <a:rPr kumimoji="1" lang="ja-JP" altLang="en-US" sz="16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（以下、「委員会」）</a:t>
            </a:r>
            <a:r>
              <a:rPr kumimoji="1" lang="ja-JP" altLang="en-US" sz="18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」を設置する</a:t>
            </a:r>
            <a:endParaRPr kumimoji="1" lang="en-US" altLang="ja-JP" sz="1800" b="1" i="0" u="none" strike="noStrike" kern="1200" cap="none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8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加えて、将来にわたり、持続的に取組を推進していくための体制として、新たな</a:t>
            </a:r>
            <a:r>
              <a:rPr kumimoji="1" lang="ja-JP" altLang="en-US" sz="18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法人設立に向けた検討</a:t>
            </a:r>
            <a:r>
              <a:rPr kumimoji="1" lang="ja-JP" altLang="en-US" sz="180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を進める</a:t>
            </a:r>
            <a:endParaRPr kumimoji="1" lang="en-US" altLang="ja-JP" sz="1800" i="0" u="none" strike="noStrike" kern="1200" cap="none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968A27B-BFF3-4841-98F9-EF76EBDC54E6}"/>
              </a:ext>
            </a:extLst>
          </p:cNvPr>
          <p:cNvSpPr/>
          <p:nvPr/>
        </p:nvSpPr>
        <p:spPr>
          <a:xfrm>
            <a:off x="766881" y="3587107"/>
            <a:ext cx="1419521" cy="2232000"/>
          </a:xfrm>
          <a:prstGeom prst="rect">
            <a:avLst/>
          </a:prstGeom>
          <a:solidFill>
            <a:srgbClr val="93BEE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spc="1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構成団体</a:t>
            </a:r>
          </a:p>
        </p:txBody>
      </p:sp>
    </p:spTree>
    <p:extLst>
      <p:ext uri="{BB962C8B-B14F-4D97-AF65-F5344CB8AC3E}">
        <p14:creationId xmlns:p14="http://schemas.microsoft.com/office/powerpoint/2010/main" val="3009142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2BA0E4-68E0-4C4F-8A7C-0EE88183D2B2}"/>
              </a:ext>
            </a:extLst>
          </p:cNvPr>
          <p:cNvSpPr txBox="1"/>
          <p:nvPr/>
        </p:nvSpPr>
        <p:spPr>
          <a:xfrm>
            <a:off x="353642" y="-207889"/>
            <a:ext cx="11718196" cy="790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spc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今後の進め方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タイトル 3">
            <a:extLst>
              <a:ext uri="{FF2B5EF4-FFF2-40B4-BE49-F238E27FC236}">
                <a16:creationId xmlns:a16="http://schemas.microsoft.com/office/drawing/2014/main" id="{57A14BA5-909E-491F-8D47-4B2024D0166A}"/>
              </a:ext>
            </a:extLst>
          </p:cNvPr>
          <p:cNvSpPr txBox="1">
            <a:spLocks/>
          </p:cNvSpPr>
          <p:nvPr/>
        </p:nvSpPr>
        <p:spPr>
          <a:xfrm>
            <a:off x="1366211" y="2417448"/>
            <a:ext cx="10533501" cy="1030242"/>
          </a:xfrm>
          <a:prstGeom prst="rect">
            <a:avLst/>
          </a:prstGeom>
        </p:spPr>
        <p:txBody>
          <a:bodyPr vert="horz" lIns="65310" tIns="65310" rIns="65310" bIns="65310" rtlCol="0" anchor="t" anchorCtr="0">
            <a:noAutofit/>
          </a:bodyPr>
          <a:lstStyle>
            <a:lvl1pPr algn="ctr" defTabSz="914368" rtl="0" eaLnBrk="1" latinLnBrk="0" hangingPunct="1"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「最先端技術等の実装化」に取り組む分野やプロジェクトリーダー等について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有識者・関係者等と協議・検討を進め、第２回会議で決定いただく 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（資料５で説明）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spcBef>
                <a:spcPts val="0"/>
              </a:spcBef>
            </a:pP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spcBef>
                <a:spcPts val="0"/>
              </a:spcBef>
            </a:pP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新たな法人設立に向けたスケジュールや、法人設立までの間に会議で決定いただく事項などについて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検討・整理し、第２回会議で報告する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spcBef>
                <a:spcPts val="0"/>
              </a:spcBef>
            </a:pP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spcBef>
                <a:spcPts val="0"/>
              </a:spcBef>
            </a:pP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「国際イベント・交流の継承・発展」や「夢洲におけるレガシー発信の取組」等の今後の進め方について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第２回会議で報告する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65607" indent="-165607" algn="l">
              <a:lnSpc>
                <a:spcPct val="150000"/>
              </a:lnSpc>
              <a:spcBef>
                <a:spcPts val="0"/>
              </a:spcBef>
            </a:pP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67F7A8B-9264-4A51-A60B-369748197BE2}"/>
              </a:ext>
            </a:extLst>
          </p:cNvPr>
          <p:cNvSpPr/>
          <p:nvPr/>
        </p:nvSpPr>
        <p:spPr>
          <a:xfrm>
            <a:off x="634509" y="1911137"/>
            <a:ext cx="10959896" cy="4537288"/>
          </a:xfrm>
          <a:prstGeom prst="rect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  <p:txBody>
          <a:bodyPr tIns="144000" rtlCol="0" anchor="t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1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19F323B-2CF3-4123-9692-0623E117CEA2}"/>
              </a:ext>
            </a:extLst>
          </p:cNvPr>
          <p:cNvSpPr/>
          <p:nvPr/>
        </p:nvSpPr>
        <p:spPr>
          <a:xfrm>
            <a:off x="763216" y="1695675"/>
            <a:ext cx="3708000" cy="430924"/>
          </a:xfrm>
          <a:prstGeom prst="roundRect">
            <a:avLst>
              <a:gd name="adj" fmla="val 50000"/>
            </a:avLst>
          </a:prstGeom>
          <a:solidFill>
            <a:srgbClr val="4472C4"/>
          </a:solidFill>
          <a:ln w="19050">
            <a:noFill/>
          </a:ln>
        </p:spPr>
        <p:txBody>
          <a:bodyPr wrap="square" tIns="0" bIns="0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10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第２回会議に向けた検討課題</a:t>
            </a:r>
            <a:endParaRPr kumimoji="1" lang="en-US" altLang="ja-JP" b="1" i="0" u="none" strike="noStrike" kern="0" cap="none" spc="100" normalizeH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C23C526-FE3B-4E51-BEB1-D07EAFC383D1}"/>
              </a:ext>
            </a:extLst>
          </p:cNvPr>
          <p:cNvSpPr/>
          <p:nvPr/>
        </p:nvSpPr>
        <p:spPr>
          <a:xfrm>
            <a:off x="330800" y="939477"/>
            <a:ext cx="11531600" cy="50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285750" lvl="0" indent="-285750" defTabSz="9144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ja-JP" altLang="en-US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sz="1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回会議</a:t>
            </a:r>
            <a:r>
              <a:rPr kumimoji="1" lang="ja-JP" altLang="en-US" sz="16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6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R8</a:t>
            </a:r>
            <a:r>
              <a:rPr kumimoji="1" lang="ja-JP" altLang="en-US" sz="16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年５月予定）</a:t>
            </a: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に向けて、</a:t>
            </a:r>
            <a:r>
              <a:rPr kumimoji="1" lang="ja-JP" altLang="en-US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委員会において</a:t>
            </a: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以下の</a:t>
            </a:r>
            <a:r>
              <a:rPr kumimoji="1" lang="ja-JP" altLang="en-US" b="1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課題について検討</a:t>
            </a:r>
            <a:r>
              <a:rPr kumimoji="1" lang="ja-JP" altLang="en-US" sz="1800" b="1" i="0" u="none" strike="noStrike" kern="1200" cap="none" spc="10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を行う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95ACA0B-8FD6-499E-8D0C-5A898C5F782A}"/>
              </a:ext>
            </a:extLst>
          </p:cNvPr>
          <p:cNvSpPr txBox="1"/>
          <p:nvPr/>
        </p:nvSpPr>
        <p:spPr>
          <a:xfrm>
            <a:off x="656618" y="2513256"/>
            <a:ext cx="687484" cy="628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glow rad="228600">
                    <a:srgbClr val="002060">
                      <a:alpha val="40000"/>
                    </a:srgbClr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EBA0D98-F50B-4D28-AB55-6735C9BE81E5}"/>
              </a:ext>
            </a:extLst>
          </p:cNvPr>
          <p:cNvSpPr txBox="1"/>
          <p:nvPr/>
        </p:nvSpPr>
        <p:spPr>
          <a:xfrm>
            <a:off x="678727" y="3813319"/>
            <a:ext cx="687484" cy="628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800" b="1" dirty="0">
                <a:solidFill>
                  <a:prstClr val="white"/>
                </a:solidFill>
                <a:effectLst>
                  <a:glow rad="228600">
                    <a:srgbClr val="002060">
                      <a:alpha val="40000"/>
                    </a:srgbClr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F453DFA-B469-4C7C-ABAD-18BD54D5558D}"/>
              </a:ext>
            </a:extLst>
          </p:cNvPr>
          <p:cNvSpPr txBox="1"/>
          <p:nvPr/>
        </p:nvSpPr>
        <p:spPr>
          <a:xfrm>
            <a:off x="678727" y="5162325"/>
            <a:ext cx="687484" cy="636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ja-JP" sz="2800" b="1" dirty="0">
                <a:solidFill>
                  <a:prstClr val="white"/>
                </a:solidFill>
                <a:effectLst>
                  <a:glow rad="228600">
                    <a:srgbClr val="002060">
                      <a:alpha val="40000"/>
                    </a:srgbClr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endParaRPr lang="ja-JP" altLang="en-US" sz="2800" b="1" dirty="0">
              <a:solidFill>
                <a:prstClr val="white"/>
              </a:solidFill>
              <a:effectLst>
                <a:glow rad="228600">
                  <a:srgbClr val="002060">
                    <a:alpha val="40000"/>
                  </a:srgbClr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333800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1154</Words>
  <Application>Microsoft Office PowerPoint</Application>
  <PresentationFormat>ワイド画面</PresentationFormat>
  <Paragraphs>79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BIZ UDPゴシック</vt:lpstr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Wingdings</vt:lpstr>
      <vt:lpstr>3_Office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2026-02-09T06:21:38Z</dcterms:created>
  <dcterms:modified xsi:type="dcterms:W3CDTF">2026-03-30T10:10:49Z</dcterms:modified>
</cp:coreProperties>
</file>