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56" r:id="rId2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98" autoAdjust="0"/>
    <p:restoredTop sz="94660"/>
  </p:normalViewPr>
  <p:slideViewPr>
    <p:cSldViewPr snapToGrid="0">
      <p:cViewPr varScale="1">
        <p:scale>
          <a:sx n="93" d="100"/>
          <a:sy n="93" d="100"/>
        </p:scale>
        <p:origin x="15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24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75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2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75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54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669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693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85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19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155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66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8492C-7681-4406-B464-8320ADB9F273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E7E7A-DA39-4DF9-8912-3A8643E89E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73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hitachi.co.jp/Prod/comp/OSD/pc/flora/prod/desktop/flora350wde9/index.html" TargetMode="External"/><Relationship Id="rId11" Type="http://schemas.openxmlformats.org/officeDocument/2006/relationships/image" Target="../media/image9.jpeg"/><Relationship Id="rId5" Type="http://schemas.openxmlformats.org/officeDocument/2006/relationships/image" Target="../media/image4.png"/><Relationship Id="rId10" Type="http://schemas.openxmlformats.org/officeDocument/2006/relationships/image" Target="../media/image8.jpeg"/><Relationship Id="rId4" Type="http://schemas.openxmlformats.org/officeDocument/2006/relationships/image" Target="../media/image3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12" descr="https://www.hforum.hitachi.co.jp/kakuhan/joutsu/material/photo/bmp/cx3400/cx3400.bmp">
            <a:extLst>
              <a:ext uri="{FF2B5EF4-FFF2-40B4-BE49-F238E27FC236}">
                <a16:creationId xmlns:a16="http://schemas.microsoft.com/office/drawing/2014/main" id="{52C8B4CD-E99D-4BB2-B5B0-88C775F06B4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0229" y="720328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sz="1800"/>
          </a:p>
        </p:txBody>
      </p:sp>
      <p:sp>
        <p:nvSpPr>
          <p:cNvPr id="6" name="AutoShape 14" descr="https://www.hforum.hitachi.co.jp/kakuhan/joutsu/material/photo/bmp/cx3400/cx3400.bmp">
            <a:extLst>
              <a:ext uri="{FF2B5EF4-FFF2-40B4-BE49-F238E27FC236}">
                <a16:creationId xmlns:a16="http://schemas.microsoft.com/office/drawing/2014/main" id="{93E42F47-F77B-45EF-B772-6C9A6B1304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0229" y="720328"/>
            <a:ext cx="228600" cy="228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sz="1800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425B9FD-B98F-46E8-911D-CB3BCB09326C}"/>
              </a:ext>
            </a:extLst>
          </p:cNvPr>
          <p:cNvGrpSpPr/>
          <p:nvPr/>
        </p:nvGrpSpPr>
        <p:grpSpPr>
          <a:xfrm>
            <a:off x="86702" y="601251"/>
            <a:ext cx="8950205" cy="5634792"/>
            <a:chOff x="655114" y="1655695"/>
            <a:chExt cx="7680633" cy="4264952"/>
          </a:xfrm>
        </p:grpSpPr>
        <p:sp>
          <p:nvSpPr>
            <p:cNvPr id="8" name="Rectangle 97">
              <a:extLst>
                <a:ext uri="{FF2B5EF4-FFF2-40B4-BE49-F238E27FC236}">
                  <a16:creationId xmlns:a16="http://schemas.microsoft.com/office/drawing/2014/main" id="{0E906120-25E7-4B70-BDF9-C1C214D357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65317" y="1824039"/>
              <a:ext cx="507206" cy="3931045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67500" tIns="35100" rIns="67500" bIns="351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endParaRPr lang="en-US" altLang="ja-JP" sz="750"/>
            </a:p>
          </p:txBody>
        </p:sp>
        <p:sp>
          <p:nvSpPr>
            <p:cNvPr id="9" name="Rectangle 93">
              <a:extLst>
                <a:ext uri="{FF2B5EF4-FFF2-40B4-BE49-F238E27FC236}">
                  <a16:creationId xmlns:a16="http://schemas.microsoft.com/office/drawing/2014/main" id="{E47D7973-E1CC-4018-9B68-165067D03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176" y="5756274"/>
              <a:ext cx="508397" cy="164373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7500" tIns="35100" rIns="67500" bIns="35100" anchor="b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電源装置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2" name="Rectangle 508">
              <a:extLst>
                <a:ext uri="{FF2B5EF4-FFF2-40B4-BE49-F238E27FC236}">
                  <a16:creationId xmlns:a16="http://schemas.microsoft.com/office/drawing/2014/main" id="{31990E3E-2834-47E4-982E-4CC522F7A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2382" y="2859253"/>
              <a:ext cx="1047750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多機能電話機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3" name="Rectangle 507">
              <a:extLst>
                <a:ext uri="{FF2B5EF4-FFF2-40B4-BE49-F238E27FC236}">
                  <a16:creationId xmlns:a16="http://schemas.microsoft.com/office/drawing/2014/main" id="{5B30E11E-2306-4A6A-B24C-573C2845D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2881" y="1734708"/>
              <a:ext cx="277383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 dirty="0">
                  <a:latin typeface="ＭＳ Ｐゴシック" panose="020B0600070205080204" pitchFamily="50" charset="-128"/>
                </a:rPr>
                <a:t>51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Ｌ</a:t>
              </a:r>
            </a:p>
          </p:txBody>
        </p:sp>
        <p:sp>
          <p:nvSpPr>
            <p:cNvPr id="14" name="Text Box 70">
              <a:extLst>
                <a:ext uri="{FF2B5EF4-FFF2-40B4-BE49-F238E27FC236}">
                  <a16:creationId xmlns:a16="http://schemas.microsoft.com/office/drawing/2014/main" id="{84F6B6A0-185B-437F-B73E-980DB60E72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8833" y="1835945"/>
              <a:ext cx="448865" cy="417910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54000" tIns="27000" rIns="27000" bIns="270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8COTA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750" dirty="0">
                  <a:latin typeface="ＭＳ Ｐゴシック" panose="020B0600070205080204" pitchFamily="50" charset="-128"/>
                </a:rPr>
                <a:t>96L</a:t>
              </a:r>
            </a:p>
          </p:txBody>
        </p:sp>
        <p:sp>
          <p:nvSpPr>
            <p:cNvPr id="15" name="Line 34">
              <a:extLst>
                <a:ext uri="{FF2B5EF4-FFF2-40B4-BE49-F238E27FC236}">
                  <a16:creationId xmlns:a16="http://schemas.microsoft.com/office/drawing/2014/main" id="{EDAA525E-287E-4B5C-A220-0F02985832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068688" y="1860947"/>
              <a:ext cx="1146572" cy="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wrap="none" anchor="ctr"/>
            <a:lstStyle/>
            <a:p>
              <a:endParaRPr lang="ja-JP" altLang="en-US" sz="1350"/>
            </a:p>
          </p:txBody>
        </p:sp>
        <p:sp>
          <p:nvSpPr>
            <p:cNvPr id="16" name="Rectangle 507">
              <a:extLst>
                <a:ext uri="{FF2B5EF4-FFF2-40B4-BE49-F238E27FC236}">
                  <a16:creationId xmlns:a16="http://schemas.microsoft.com/office/drawing/2014/main" id="{2187BA78-62FD-48C2-B4A0-091371DFE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3079" y="2922017"/>
              <a:ext cx="1075679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設置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279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台　保管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21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台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※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１</a:t>
              </a:r>
            </a:p>
          </p:txBody>
        </p:sp>
        <p:sp>
          <p:nvSpPr>
            <p:cNvPr id="17" name="Text Box 69">
              <a:extLst>
                <a:ext uri="{FF2B5EF4-FFF2-40B4-BE49-F238E27FC236}">
                  <a16:creationId xmlns:a16="http://schemas.microsoft.com/office/drawing/2014/main" id="{16763C69-B91E-4750-98F0-DACF732D0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2208" y="2673005"/>
              <a:ext cx="582215" cy="253603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54000" tIns="27000" rIns="27000" bIns="270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16DMTLINA</a:t>
              </a:r>
            </a:p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750" dirty="0">
                  <a:latin typeface="ＭＳ Ｐゴシック" panose="020B0600070205080204" pitchFamily="50" charset="-128"/>
                </a:rPr>
                <a:t>310</a:t>
              </a:r>
              <a:r>
                <a:rPr lang="ja-JP" altLang="en-US" sz="750" dirty="0">
                  <a:latin typeface="ＭＳ Ｐゴシック" panose="020B0600070205080204" pitchFamily="50" charset="-128"/>
                </a:rPr>
                <a:t>Ｌ</a:t>
              </a:r>
              <a:endParaRPr lang="en-US" altLang="ja-JP" sz="75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8" name="Line 34">
              <a:extLst>
                <a:ext uri="{FF2B5EF4-FFF2-40B4-BE49-F238E27FC236}">
                  <a16:creationId xmlns:a16="http://schemas.microsoft.com/office/drawing/2014/main" id="{48DDC93E-073A-4496-8AF1-BCC0466D32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43722" y="2931320"/>
              <a:ext cx="871538" cy="7144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pic>
          <p:nvPicPr>
            <p:cNvPr id="19" name="図 53" descr="hi_24f_telsda.jpg">
              <a:extLst>
                <a:ext uri="{FF2B5EF4-FFF2-40B4-BE49-F238E27FC236}">
                  <a16:creationId xmlns:a16="http://schemas.microsoft.com/office/drawing/2014/main" id="{EAF5DE45-82B6-41FE-9383-73B2182F82C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2731" y="2793924"/>
              <a:ext cx="332185" cy="316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ectangle 507">
              <a:extLst>
                <a:ext uri="{FF2B5EF4-FFF2-40B4-BE49-F238E27FC236}">
                  <a16:creationId xmlns:a16="http://schemas.microsoft.com/office/drawing/2014/main" id="{D2A620FF-6004-41AC-B299-9D3AB851A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9884" y="1656194"/>
              <a:ext cx="655691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 dirty="0">
                  <a:latin typeface="ＭＳ Ｐゴシック" panose="020B0600070205080204" pitchFamily="50" charset="-128"/>
                </a:rPr>
                <a:t>【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大手前庁舎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】</a:t>
              </a:r>
            </a:p>
          </p:txBody>
        </p:sp>
        <p:pic>
          <p:nvPicPr>
            <p:cNvPr id="21" name="図 95" descr="cx-01_l_1_n.jpg">
              <a:extLst>
                <a:ext uri="{FF2B5EF4-FFF2-40B4-BE49-F238E27FC236}">
                  <a16:creationId xmlns:a16="http://schemas.microsoft.com/office/drawing/2014/main" id="{6565B2F9-43C1-4BD9-B895-2ECD9C79E0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4602" y="2474119"/>
              <a:ext cx="526256" cy="148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Oval 84">
              <a:extLst>
                <a:ext uri="{FF2B5EF4-FFF2-40B4-BE49-F238E27FC236}">
                  <a16:creationId xmlns:a16="http://schemas.microsoft.com/office/drawing/2014/main" id="{B2057C1F-74E9-4113-83B9-8801617C2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1002" y="2346722"/>
              <a:ext cx="658415" cy="3429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750">
                  <a:solidFill>
                    <a:srgbClr val="003399"/>
                  </a:solidFill>
                  <a:latin typeface="ＭＳ Ｐゴシック" panose="020B0600070205080204" pitchFamily="50" charset="-128"/>
                </a:rPr>
                <a:t>ひかり電話網</a:t>
              </a:r>
            </a:p>
          </p:txBody>
        </p:sp>
        <p:pic>
          <p:nvPicPr>
            <p:cNvPr id="23" name="図 133" descr="og400xi_01.jpg">
              <a:extLst>
                <a:ext uri="{FF2B5EF4-FFF2-40B4-BE49-F238E27FC236}">
                  <a16:creationId xmlns:a16="http://schemas.microsoft.com/office/drawing/2014/main" id="{E068AD32-95FA-4569-9D8E-05CFF98697E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1385" y="2403872"/>
              <a:ext cx="347663" cy="347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Rectangle 507">
              <a:extLst>
                <a:ext uri="{FF2B5EF4-FFF2-40B4-BE49-F238E27FC236}">
                  <a16:creationId xmlns:a16="http://schemas.microsoft.com/office/drawing/2014/main" id="{DED72CF7-62E1-4A60-A6B6-7F8269A4C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1715" y="2275253"/>
              <a:ext cx="785535" cy="15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 dirty="0">
                  <a:latin typeface="ＭＳ Ｐゴシック" panose="020B0600070205080204" pitchFamily="50" charset="-128"/>
                </a:rPr>
                <a:t>ひかり電話用ルータ</a:t>
              </a:r>
              <a:endParaRPr lang="en-US" altLang="ja-JP" sz="60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25" name="Line 34">
              <a:extLst>
                <a:ext uri="{FF2B5EF4-FFF2-40B4-BE49-F238E27FC236}">
                  <a16:creationId xmlns:a16="http://schemas.microsoft.com/office/drawing/2014/main" id="{4C044AD9-78D0-429A-9D34-583B922330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618757" y="2528888"/>
              <a:ext cx="176213" cy="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26" name="Rectangle 97">
              <a:extLst>
                <a:ext uri="{FF2B5EF4-FFF2-40B4-BE49-F238E27FC236}">
                  <a16:creationId xmlns:a16="http://schemas.microsoft.com/office/drawing/2014/main" id="{0D3AADA3-7E4E-4505-9336-6B4994B68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7288" y="2428876"/>
              <a:ext cx="328613" cy="15954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67500" tIns="35100" rIns="675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ja-JP" sz="600">
                  <a:latin typeface="ＭＳ Ｐゴシック" panose="020B0600070205080204" pitchFamily="50" charset="-128"/>
                </a:rPr>
                <a:t>ONU</a:t>
              </a:r>
              <a:endParaRPr lang="ja-JP" altLang="en-US" sz="600">
                <a:latin typeface="ＭＳ Ｐゴシック" panose="020B0600070205080204" pitchFamily="50" charset="-128"/>
              </a:endParaRPr>
            </a:p>
          </p:txBody>
        </p:sp>
        <p:sp>
          <p:nvSpPr>
            <p:cNvPr id="27" name="Line 34">
              <a:extLst>
                <a:ext uri="{FF2B5EF4-FFF2-40B4-BE49-F238E27FC236}">
                  <a16:creationId xmlns:a16="http://schemas.microsoft.com/office/drawing/2014/main" id="{BCE18226-6210-4960-96D8-AB154C511B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79416" y="2528888"/>
              <a:ext cx="115491" cy="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28" name="Rectangle 507">
              <a:extLst>
                <a:ext uri="{FF2B5EF4-FFF2-40B4-BE49-F238E27FC236}">
                  <a16:creationId xmlns:a16="http://schemas.microsoft.com/office/drawing/2014/main" id="{98E84F80-CE35-4185-88AD-DDF9311A5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5049" y="3352768"/>
              <a:ext cx="482568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 b="1" dirty="0">
                  <a:latin typeface="ＭＳ Ｐゴシック" panose="020B0600070205080204" pitchFamily="50" charset="-128"/>
                </a:rPr>
                <a:t>2129</a:t>
              </a:r>
              <a:r>
                <a:rPr lang="ja-JP" altLang="en-US" sz="675" b="1" dirty="0">
                  <a:latin typeface="ＭＳ Ｐゴシック" panose="020B0600070205080204" pitchFamily="50" charset="-128"/>
                </a:rPr>
                <a:t>回線</a:t>
              </a:r>
              <a:endParaRPr lang="en-US" altLang="ja-JP" sz="675" b="1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29" name="Line 34">
              <a:extLst>
                <a:ext uri="{FF2B5EF4-FFF2-40B4-BE49-F238E27FC236}">
                  <a16:creationId xmlns:a16="http://schemas.microsoft.com/office/drawing/2014/main" id="{24FBDE91-C4B4-404D-9DDE-A6E89AF6FA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05610" y="3483770"/>
              <a:ext cx="1052513" cy="2381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pic>
          <p:nvPicPr>
            <p:cNvPr id="30" name="Picture 11" descr="hin5">
              <a:extLst>
                <a:ext uri="{FF2B5EF4-FFF2-40B4-BE49-F238E27FC236}">
                  <a16:creationId xmlns:a16="http://schemas.microsoft.com/office/drawing/2014/main" id="{ACC42893-2B7A-4F04-B1BB-11BA3B7F67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677" y="3336131"/>
              <a:ext cx="292894" cy="252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" name="Rectangle 508">
              <a:extLst>
                <a:ext uri="{FF2B5EF4-FFF2-40B4-BE49-F238E27FC236}">
                  <a16:creationId xmlns:a16="http://schemas.microsoft.com/office/drawing/2014/main" id="{0CA894DD-F1DA-49F5-A17C-BBAB75564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2135" y="3303048"/>
              <a:ext cx="1025129" cy="257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一般電話機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  <a:p>
              <a:pPr algn="ctr" eaLnBrk="1" hangingPunct="1">
                <a:lnSpc>
                  <a:spcPct val="90000"/>
                </a:lnSpc>
              </a:pPr>
              <a:endParaRPr lang="ja-JP" altLang="en-US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32" name="Text Box 69">
              <a:extLst>
                <a:ext uri="{FF2B5EF4-FFF2-40B4-BE49-F238E27FC236}">
                  <a16:creationId xmlns:a16="http://schemas.microsoft.com/office/drawing/2014/main" id="{14EA4849-B38C-4D39-85B4-C305F906B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4787" y="3582513"/>
              <a:ext cx="582215" cy="227410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54000" tIns="27000" rIns="27000" bIns="270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endParaRPr lang="en-US" altLang="ja-JP" sz="75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33" name="Rectangle 507">
              <a:extLst>
                <a:ext uri="{FF2B5EF4-FFF2-40B4-BE49-F238E27FC236}">
                  <a16:creationId xmlns:a16="http://schemas.microsoft.com/office/drawing/2014/main" id="{ED479DB3-223C-44E6-8044-25295F0DF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3220" y="3558490"/>
              <a:ext cx="700088" cy="292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>
                <a:lnSpc>
                  <a:spcPct val="90000"/>
                </a:lnSpc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2MINFA</a:t>
              </a:r>
            </a:p>
            <a:p>
              <a:pPr algn="r" eaLnBrk="1" hangingPunct="1">
                <a:lnSpc>
                  <a:spcPct val="90000"/>
                </a:lnSpc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300ch</a:t>
              </a:r>
            </a:p>
          </p:txBody>
        </p:sp>
        <p:sp>
          <p:nvSpPr>
            <p:cNvPr id="34" name="Line 34">
              <a:extLst>
                <a:ext uri="{FF2B5EF4-FFF2-40B4-BE49-F238E27FC236}">
                  <a16:creationId xmlns:a16="http://schemas.microsoft.com/office/drawing/2014/main" id="{437D7475-D5E7-4835-9E1F-19D0308222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08996" y="3708798"/>
              <a:ext cx="1183481" cy="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 dirty="0">
                <a:latin typeface="+mn-ea"/>
              </a:endParaRPr>
            </a:p>
          </p:txBody>
        </p:sp>
        <p:sp>
          <p:nvSpPr>
            <p:cNvPr id="35" name="Rectangle 97">
              <a:extLst>
                <a:ext uri="{FF2B5EF4-FFF2-40B4-BE49-F238E27FC236}">
                  <a16:creationId xmlns:a16="http://schemas.microsoft.com/office/drawing/2014/main" id="{047B80EC-F109-49C5-A0DE-8683F6B9C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7360" y="3634417"/>
              <a:ext cx="540544" cy="15954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>
                  <a:latin typeface="ＭＳ Ｐゴシック" panose="020B0600070205080204" pitchFamily="50" charset="-128"/>
                </a:rPr>
                <a:t>防災行政無線</a:t>
              </a:r>
            </a:p>
          </p:txBody>
        </p:sp>
        <p:sp>
          <p:nvSpPr>
            <p:cNvPr id="36" name="Text Box 69">
              <a:extLst>
                <a:ext uri="{FF2B5EF4-FFF2-40B4-BE49-F238E27FC236}">
                  <a16:creationId xmlns:a16="http://schemas.microsoft.com/office/drawing/2014/main" id="{20089A04-729A-4948-8358-74D320549F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8123" y="3230167"/>
              <a:ext cx="407194" cy="253603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54000" tIns="27000" rIns="27000" bIns="270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16LINA 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750" dirty="0">
                  <a:latin typeface="ＭＳ Ｐゴシック" panose="020B0600070205080204" pitchFamily="50" charset="-128"/>
                </a:rPr>
                <a:t>2350</a:t>
              </a:r>
              <a:r>
                <a:rPr lang="ja-JP" altLang="en-US" sz="750" dirty="0">
                  <a:latin typeface="ＭＳ Ｐゴシック" panose="020B0600070205080204" pitchFamily="50" charset="-128"/>
                </a:rPr>
                <a:t>Ｌ</a:t>
              </a:r>
              <a:endParaRPr lang="en-US" altLang="ja-JP" sz="75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37" name="Text Box 69">
              <a:extLst>
                <a:ext uri="{FF2B5EF4-FFF2-40B4-BE49-F238E27FC236}">
                  <a16:creationId xmlns:a16="http://schemas.microsoft.com/office/drawing/2014/main" id="{AA541BDD-4825-46C2-B32A-AC6D201E74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8123" y="3938589"/>
              <a:ext cx="407194" cy="33099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54000" tIns="27000" rIns="27000" bIns="270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8ODTA 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750" dirty="0">
                  <a:latin typeface="ＭＳ Ｐゴシック" panose="020B0600070205080204" pitchFamily="50" charset="-128"/>
                </a:rPr>
                <a:t>64</a:t>
              </a:r>
              <a:r>
                <a:rPr lang="ja-JP" altLang="en-US" sz="750" dirty="0">
                  <a:latin typeface="ＭＳ Ｐゴシック" panose="020B0600070205080204" pitchFamily="50" charset="-128"/>
                </a:rPr>
                <a:t>Ｌ</a:t>
              </a:r>
              <a:endParaRPr lang="en-US" altLang="ja-JP" sz="75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38" name="Line 34">
              <a:extLst>
                <a:ext uri="{FF2B5EF4-FFF2-40B4-BE49-F238E27FC236}">
                  <a16:creationId xmlns:a16="http://schemas.microsoft.com/office/drawing/2014/main" id="{B2AA3731-A34B-47A2-A8AA-86AAA7AD61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55653" y="4036219"/>
              <a:ext cx="700088" cy="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39" name="Rectangle 507">
              <a:extLst>
                <a:ext uri="{FF2B5EF4-FFF2-40B4-BE49-F238E27FC236}">
                  <a16:creationId xmlns:a16="http://schemas.microsoft.com/office/drawing/2014/main" id="{4115BF7F-BD11-4E53-A9E5-DAD0D0878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2795" y="3895693"/>
              <a:ext cx="396006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>
                  <a:latin typeface="ＭＳ Ｐゴシック" panose="020B0600070205080204" pitchFamily="50" charset="-128"/>
                </a:rPr>
                <a:t>53</a:t>
              </a:r>
              <a:r>
                <a:rPr lang="ja-JP" altLang="en-US" sz="675">
                  <a:latin typeface="ＭＳ Ｐゴシック" panose="020B0600070205080204" pitchFamily="50" charset="-128"/>
                </a:rPr>
                <a:t>回線</a:t>
              </a:r>
              <a:endParaRPr lang="en-US" altLang="ja-JP" sz="675">
                <a:latin typeface="ＭＳ Ｐゴシック" panose="020B0600070205080204" pitchFamily="50" charset="-128"/>
              </a:endParaRPr>
            </a:p>
          </p:txBody>
        </p:sp>
        <p:sp>
          <p:nvSpPr>
            <p:cNvPr id="40" name="Rectangle 97">
              <a:extLst>
                <a:ext uri="{FF2B5EF4-FFF2-40B4-BE49-F238E27FC236}">
                  <a16:creationId xmlns:a16="http://schemas.microsoft.com/office/drawing/2014/main" id="{DE194537-3720-4BC6-8C2E-62504872F5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1236" y="3901678"/>
              <a:ext cx="1064419" cy="204788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 dirty="0">
                  <a:latin typeface="ＭＳ Ｐゴシック" panose="020B0600070205080204" pitchFamily="50" charset="-128"/>
                </a:rPr>
                <a:t>消防庁、国交省等</a:t>
              </a:r>
              <a:endParaRPr lang="en-US" altLang="ja-JP" sz="600" dirty="0">
                <a:latin typeface="ＭＳ Ｐゴシック" panose="020B0600070205080204" pitchFamily="50" charset="-128"/>
              </a:endParaRPr>
            </a:p>
            <a:p>
              <a:pPr algn="ctr" eaLnBrk="1" hangingPunct="1">
                <a:lnSpc>
                  <a:spcPct val="90000"/>
                </a:lnSpc>
              </a:pPr>
              <a:r>
                <a:rPr lang="en-US" altLang="ja-JP" sz="600" dirty="0">
                  <a:latin typeface="ＭＳ Ｐゴシック" panose="020B0600070205080204" pitchFamily="50" charset="-128"/>
                </a:rPr>
                <a:t>SSC</a:t>
              </a:r>
              <a:r>
                <a:rPr lang="ja-JP" altLang="en-US" sz="600" dirty="0">
                  <a:latin typeface="ＭＳ Ｐゴシック" panose="020B0600070205080204" pitchFamily="50" charset="-128"/>
                </a:rPr>
                <a:t>コールセンター</a:t>
              </a:r>
            </a:p>
          </p:txBody>
        </p:sp>
        <p:sp>
          <p:nvSpPr>
            <p:cNvPr id="41" name="Text Box 70">
              <a:extLst>
                <a:ext uri="{FF2B5EF4-FFF2-40B4-BE49-F238E27FC236}">
                  <a16:creationId xmlns:a16="http://schemas.microsoft.com/office/drawing/2014/main" id="{550F0C3D-15E1-4FB0-8B77-27A6B55D29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8833" y="4361260"/>
              <a:ext cx="448865" cy="90488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54000" tIns="27000" rIns="27000" bIns="270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750" dirty="0">
                  <a:latin typeface="ＭＳ Ｐゴシック" panose="020B0600070205080204" pitchFamily="50" charset="-128"/>
                </a:rPr>
                <a:t>PRIA</a:t>
              </a:r>
            </a:p>
          </p:txBody>
        </p:sp>
        <p:sp>
          <p:nvSpPr>
            <p:cNvPr id="42" name="Line 34">
              <a:extLst>
                <a:ext uri="{FF2B5EF4-FFF2-40B4-BE49-F238E27FC236}">
                  <a16:creationId xmlns:a16="http://schemas.microsoft.com/office/drawing/2014/main" id="{F5F7847E-53B7-4C62-90E4-A9AC0DB5A0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74705" y="4451749"/>
              <a:ext cx="646510" cy="119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43" name="Rectangle 97">
              <a:extLst>
                <a:ext uri="{FF2B5EF4-FFF2-40B4-BE49-F238E27FC236}">
                  <a16:creationId xmlns:a16="http://schemas.microsoft.com/office/drawing/2014/main" id="{E0DAE6D9-ED19-4D80-9027-621B284E0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8430" y="4371976"/>
              <a:ext cx="669131" cy="15954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525">
                  <a:latin typeface="ＭＳ Ｐゴシック" panose="020B0600070205080204" pitchFamily="50" charset="-128"/>
                </a:rPr>
                <a:t>府民問合せ</a:t>
              </a:r>
              <a:endParaRPr lang="en-US" altLang="ja-JP" sz="525">
                <a:latin typeface="ＭＳ Ｐゴシック" panose="020B0600070205080204" pitchFamily="50" charset="-128"/>
              </a:endParaRPr>
            </a:p>
            <a:p>
              <a:pPr algn="ctr" eaLnBrk="1" hangingPunct="1">
                <a:lnSpc>
                  <a:spcPct val="90000"/>
                </a:lnSpc>
              </a:pPr>
              <a:r>
                <a:rPr lang="ja-JP" altLang="en-US" sz="525">
                  <a:latin typeface="ＭＳ Ｐゴシック" panose="020B0600070205080204" pitchFamily="50" charset="-128"/>
                </a:rPr>
                <a:t>センター</a:t>
              </a:r>
            </a:p>
          </p:txBody>
        </p:sp>
        <p:sp>
          <p:nvSpPr>
            <p:cNvPr id="44" name="Line 34">
              <a:extLst>
                <a:ext uri="{FF2B5EF4-FFF2-40B4-BE49-F238E27FC236}">
                  <a16:creationId xmlns:a16="http://schemas.microsoft.com/office/drawing/2014/main" id="{9C2BEA0C-2E66-46FA-984B-211CB4B779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72322" y="4208861"/>
              <a:ext cx="681038" cy="2381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45" name="Rectangle 507">
              <a:extLst>
                <a:ext uri="{FF2B5EF4-FFF2-40B4-BE49-F238E27FC236}">
                  <a16:creationId xmlns:a16="http://schemas.microsoft.com/office/drawing/2014/main" id="{1EABC9AF-A595-488E-91DB-590ECB210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9408" y="4073096"/>
              <a:ext cx="352724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>
                  <a:latin typeface="ＭＳ Ｐゴシック" panose="020B0600070205080204" pitchFamily="50" charset="-128"/>
                </a:rPr>
                <a:t>3</a:t>
              </a:r>
              <a:r>
                <a:rPr lang="ja-JP" altLang="en-US" sz="675">
                  <a:latin typeface="ＭＳ Ｐゴシック" panose="020B0600070205080204" pitchFamily="50" charset="-128"/>
                </a:rPr>
                <a:t>回線</a:t>
              </a:r>
              <a:endParaRPr lang="en-US" altLang="ja-JP" sz="675">
                <a:latin typeface="ＭＳ Ｐゴシック" panose="020B0600070205080204" pitchFamily="50" charset="-128"/>
              </a:endParaRPr>
            </a:p>
          </p:txBody>
        </p:sp>
        <p:sp>
          <p:nvSpPr>
            <p:cNvPr id="46" name="Rectangle 507">
              <a:extLst>
                <a:ext uri="{FF2B5EF4-FFF2-40B4-BE49-F238E27FC236}">
                  <a16:creationId xmlns:a16="http://schemas.microsoft.com/office/drawing/2014/main" id="{17D02091-918B-488B-9457-EBB1E6D853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800" y="4324318"/>
              <a:ext cx="325473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>
                  <a:latin typeface="ＭＳ Ｐゴシック" panose="020B0600070205080204" pitchFamily="50" charset="-128"/>
                </a:rPr>
                <a:t>69</a:t>
              </a:r>
              <a:r>
                <a:rPr lang="ja-JP" altLang="en-US" sz="675">
                  <a:latin typeface="ＭＳ Ｐゴシック" panose="020B0600070205080204" pitchFamily="50" charset="-128"/>
                </a:rPr>
                <a:t>ｃｈ</a:t>
              </a:r>
              <a:endParaRPr lang="en-US" altLang="ja-JP" sz="675">
                <a:latin typeface="ＭＳ Ｐゴシック" panose="020B0600070205080204" pitchFamily="50" charset="-128"/>
              </a:endParaRPr>
            </a:p>
          </p:txBody>
        </p:sp>
        <p:sp>
          <p:nvSpPr>
            <p:cNvPr id="47" name="Rectangle 97">
              <a:extLst>
                <a:ext uri="{FF2B5EF4-FFF2-40B4-BE49-F238E27FC236}">
                  <a16:creationId xmlns:a16="http://schemas.microsoft.com/office/drawing/2014/main" id="{5F0517E5-46D0-4613-A5D2-EF441D84B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520" y="4133850"/>
              <a:ext cx="332184" cy="153591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>
                  <a:latin typeface="ＭＳ Ｐゴシック" panose="020B0600070205080204" pitchFamily="50" charset="-128"/>
                </a:rPr>
                <a:t>放送</a:t>
              </a:r>
            </a:p>
          </p:txBody>
        </p:sp>
        <p:sp>
          <p:nvSpPr>
            <p:cNvPr id="48" name="Rectangle 507">
              <a:extLst>
                <a:ext uri="{FF2B5EF4-FFF2-40B4-BE49-F238E27FC236}">
                  <a16:creationId xmlns:a16="http://schemas.microsoft.com/office/drawing/2014/main" id="{ADD6DD3D-4DD3-484B-AE40-1FDD48BE3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193" y="1680621"/>
              <a:ext cx="880113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ja-JP" sz="675" dirty="0">
                  <a:latin typeface="ＭＳ Ｐゴシック" panose="020B0600070205080204" pitchFamily="50" charset="-128"/>
                </a:rPr>
                <a:t>(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災害時優先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50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回線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)</a:t>
              </a:r>
              <a:endParaRPr lang="ja-JP" altLang="en-US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52" name="Rectangle 97">
              <a:extLst>
                <a:ext uri="{FF2B5EF4-FFF2-40B4-BE49-F238E27FC236}">
                  <a16:creationId xmlns:a16="http://schemas.microsoft.com/office/drawing/2014/main" id="{CF93A6A0-ECE2-4D07-A96E-FC6765042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767" y="1833564"/>
              <a:ext cx="507206" cy="3456383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67500" tIns="35100" rIns="67500" bIns="35100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endParaRPr lang="en-US" altLang="ja-JP" sz="750"/>
            </a:p>
          </p:txBody>
        </p:sp>
        <p:sp>
          <p:nvSpPr>
            <p:cNvPr id="54" name="Rectangle 507">
              <a:extLst>
                <a:ext uri="{FF2B5EF4-FFF2-40B4-BE49-F238E27FC236}">
                  <a16:creationId xmlns:a16="http://schemas.microsoft.com/office/drawing/2014/main" id="{6B67C555-F1F2-4967-8DC6-6F773824A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48698" y="2021657"/>
              <a:ext cx="269368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 dirty="0">
                  <a:latin typeface="ＭＳ Ｐゴシック" panose="020B0600070205080204" pitchFamily="50" charset="-128"/>
                </a:rPr>
                <a:t>10L</a:t>
              </a:r>
              <a:endParaRPr lang="ja-JP" altLang="en-US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55" name="Line 34">
              <a:extLst>
                <a:ext uri="{FF2B5EF4-FFF2-40B4-BE49-F238E27FC236}">
                  <a16:creationId xmlns:a16="http://schemas.microsoft.com/office/drawing/2014/main" id="{3107919A-C95E-4A5A-A172-D05987BA66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324862" y="2163136"/>
              <a:ext cx="1047750" cy="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wrap="none" anchor="ctr"/>
            <a:lstStyle/>
            <a:p>
              <a:endParaRPr lang="ja-JP" altLang="en-US" sz="1350"/>
            </a:p>
          </p:txBody>
        </p:sp>
        <p:sp>
          <p:nvSpPr>
            <p:cNvPr id="56" name="Rectangle 507">
              <a:extLst>
                <a:ext uri="{FF2B5EF4-FFF2-40B4-BE49-F238E27FC236}">
                  <a16:creationId xmlns:a16="http://schemas.microsoft.com/office/drawing/2014/main" id="{F34217B4-D455-4BB8-863C-770A2BD74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5490" y="2012132"/>
              <a:ext cx="739048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アナログ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 10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回線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</p:txBody>
        </p:sp>
        <p:pic>
          <p:nvPicPr>
            <p:cNvPr id="59" name="図 133" descr="og400xi_01.jpg">
              <a:extLst>
                <a:ext uri="{FF2B5EF4-FFF2-40B4-BE49-F238E27FC236}">
                  <a16:creationId xmlns:a16="http://schemas.microsoft.com/office/drawing/2014/main" id="{5444090F-F120-4AEC-986D-49446F5143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2810" y="2597944"/>
              <a:ext cx="347663" cy="347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" name="Rectangle 507">
              <a:extLst>
                <a:ext uri="{FF2B5EF4-FFF2-40B4-BE49-F238E27FC236}">
                  <a16:creationId xmlns:a16="http://schemas.microsoft.com/office/drawing/2014/main" id="{9C275F9E-1F49-4797-B93D-55CC43B47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5906" y="2454589"/>
              <a:ext cx="826294" cy="15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 dirty="0">
                  <a:latin typeface="ＭＳ Ｐゴシック" panose="020B0600070205080204" pitchFamily="50" charset="-128"/>
                </a:rPr>
                <a:t>ひかり電話用ルータ</a:t>
              </a:r>
              <a:endParaRPr lang="en-US" altLang="ja-JP" sz="60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61" name="Line 34">
              <a:extLst>
                <a:ext uri="{FF2B5EF4-FFF2-40B4-BE49-F238E27FC236}">
                  <a16:creationId xmlns:a16="http://schemas.microsoft.com/office/drawing/2014/main" id="{FED81A1C-E265-424A-AE4C-4C1D89A033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710936" y="2722960"/>
              <a:ext cx="175022" cy="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62" name="Rectangle 97">
              <a:extLst>
                <a:ext uri="{FF2B5EF4-FFF2-40B4-BE49-F238E27FC236}">
                  <a16:creationId xmlns:a16="http://schemas.microsoft.com/office/drawing/2014/main" id="{D3EF9DB5-E0EC-4F46-AAB5-A42B306F7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9053" y="2622948"/>
              <a:ext cx="329804" cy="15954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67500" tIns="35100" rIns="675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ja-JP" sz="600">
                  <a:latin typeface="ＭＳ Ｐゴシック" panose="020B0600070205080204" pitchFamily="50" charset="-128"/>
                </a:rPr>
                <a:t>ONU</a:t>
              </a:r>
              <a:endParaRPr lang="ja-JP" altLang="en-US" sz="600">
                <a:latin typeface="ＭＳ Ｐゴシック" panose="020B0600070205080204" pitchFamily="50" charset="-128"/>
              </a:endParaRPr>
            </a:p>
          </p:txBody>
        </p:sp>
        <p:sp>
          <p:nvSpPr>
            <p:cNvPr id="63" name="Line 34">
              <a:extLst>
                <a:ext uri="{FF2B5EF4-FFF2-40B4-BE49-F238E27FC236}">
                  <a16:creationId xmlns:a16="http://schemas.microsoft.com/office/drawing/2014/main" id="{735BB48B-3F78-4177-B709-55F013CB35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228857" y="2722960"/>
              <a:ext cx="114300" cy="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64" name="Oval 84">
              <a:extLst>
                <a:ext uri="{FF2B5EF4-FFF2-40B4-BE49-F238E27FC236}">
                  <a16:creationId xmlns:a16="http://schemas.microsoft.com/office/drawing/2014/main" id="{2D2B75FA-A3C3-4EA4-97AA-254AE5F7F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32441" y="2540794"/>
              <a:ext cx="658416" cy="3429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CC99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750">
                  <a:solidFill>
                    <a:srgbClr val="003399"/>
                  </a:solidFill>
                  <a:latin typeface="ＭＳ Ｐゴシック" panose="020B0600070205080204" pitchFamily="50" charset="-128"/>
                </a:rPr>
                <a:t>ひかり電話網</a:t>
              </a:r>
            </a:p>
          </p:txBody>
        </p:sp>
        <p:sp>
          <p:nvSpPr>
            <p:cNvPr id="65" name="Text Box 69">
              <a:extLst>
                <a:ext uri="{FF2B5EF4-FFF2-40B4-BE49-F238E27FC236}">
                  <a16:creationId xmlns:a16="http://schemas.microsoft.com/office/drawing/2014/main" id="{DCD5F156-043C-449A-A793-77EDF34950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58448" y="3059240"/>
              <a:ext cx="582215" cy="345281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54000" tIns="27000" rIns="27000" bIns="270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16DMTLINA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750" dirty="0">
                  <a:latin typeface="ＭＳ Ｐゴシック" panose="020B0600070205080204" pitchFamily="50" charset="-128"/>
                </a:rPr>
                <a:t>120</a:t>
              </a:r>
              <a:r>
                <a:rPr lang="ja-JP" altLang="en-US" sz="750" dirty="0">
                  <a:latin typeface="ＭＳ Ｐゴシック" panose="020B0600070205080204" pitchFamily="50" charset="-128"/>
                </a:rPr>
                <a:t>Ｌ</a:t>
              </a:r>
              <a:endParaRPr lang="en-US" altLang="ja-JP" sz="75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66" name="Line 34">
              <a:extLst>
                <a:ext uri="{FF2B5EF4-FFF2-40B4-BE49-F238E27FC236}">
                  <a16:creationId xmlns:a16="http://schemas.microsoft.com/office/drawing/2014/main" id="{06700742-2AB3-4850-A3FF-7A755F41B0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446617" y="3398044"/>
              <a:ext cx="645319" cy="1191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68" name="Rectangle 507">
              <a:extLst>
                <a:ext uri="{FF2B5EF4-FFF2-40B4-BE49-F238E27FC236}">
                  <a16:creationId xmlns:a16="http://schemas.microsoft.com/office/drawing/2014/main" id="{E4AE4E9A-DACE-44AB-B7CD-41953DBE7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5866" y="2425855"/>
              <a:ext cx="387989" cy="29248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PRIA </a:t>
              </a:r>
            </a:p>
            <a:p>
              <a:pPr algn="ctr" eaLnBrk="1" hangingPunct="1">
                <a:lnSpc>
                  <a:spcPct val="90000"/>
                </a:lnSpc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92ch</a:t>
              </a:r>
              <a:endParaRPr lang="ja-JP" altLang="en-US" sz="800" dirty="0">
                <a:latin typeface="ＭＳ Ｐゴシック" panose="020B0600070205080204" pitchFamily="50" charset="-128"/>
              </a:endParaRPr>
            </a:p>
          </p:txBody>
        </p:sp>
        <p:pic>
          <p:nvPicPr>
            <p:cNvPr id="69" name="図 53" descr="hi_24f_telsda.jpg">
              <a:extLst>
                <a:ext uri="{FF2B5EF4-FFF2-40B4-BE49-F238E27FC236}">
                  <a16:creationId xmlns:a16="http://schemas.microsoft.com/office/drawing/2014/main" id="{8CE9F0D3-FC4D-486F-9FA7-6DC8B28209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60967" y="3214689"/>
              <a:ext cx="332185" cy="316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0" name="Rectangle 508">
              <a:extLst>
                <a:ext uri="{FF2B5EF4-FFF2-40B4-BE49-F238E27FC236}">
                  <a16:creationId xmlns:a16="http://schemas.microsoft.com/office/drawing/2014/main" id="{E50BBA43-E571-4E69-8559-9ABB996F4A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7889" y="3328924"/>
              <a:ext cx="1016794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多機能電話機</a:t>
              </a:r>
            </a:p>
          </p:txBody>
        </p:sp>
        <p:sp>
          <p:nvSpPr>
            <p:cNvPr id="71" name="Text Box 69">
              <a:extLst>
                <a:ext uri="{FF2B5EF4-FFF2-40B4-BE49-F238E27FC236}">
                  <a16:creationId xmlns:a16="http://schemas.microsoft.com/office/drawing/2014/main" id="{2B91A101-5937-48B6-833A-8ABE8FC624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9164" y="3975499"/>
              <a:ext cx="539353" cy="307181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54000" tIns="27000" rIns="27000" bIns="270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16LINA 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750" dirty="0">
                  <a:latin typeface="ＭＳ Ｐゴシック" panose="020B0600070205080204" pitchFamily="50" charset="-128"/>
                </a:rPr>
                <a:t>1140</a:t>
              </a:r>
              <a:r>
                <a:rPr lang="ja-JP" altLang="en-US" sz="750" dirty="0">
                  <a:latin typeface="ＭＳ Ｐゴシック" panose="020B0600070205080204" pitchFamily="50" charset="-128"/>
                </a:rPr>
                <a:t>Ｌ</a:t>
              </a:r>
              <a:endParaRPr lang="en-US" altLang="ja-JP" sz="75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72" name="Line 34">
              <a:extLst>
                <a:ext uri="{FF2B5EF4-FFF2-40B4-BE49-F238E27FC236}">
                  <a16:creationId xmlns:a16="http://schemas.microsoft.com/office/drawing/2014/main" id="{54095A4F-D17A-4D23-A315-C21A020373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404946" y="4216005"/>
              <a:ext cx="854869" cy="119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pic>
          <p:nvPicPr>
            <p:cNvPr id="73" name="Picture 11" descr="hin5">
              <a:extLst>
                <a:ext uri="{FF2B5EF4-FFF2-40B4-BE49-F238E27FC236}">
                  <a16:creationId xmlns:a16="http://schemas.microsoft.com/office/drawing/2014/main" id="{B762F2DB-8CDE-4F59-A58B-21F7CED903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5286" y="4069556"/>
              <a:ext cx="294085" cy="252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4" name="Rectangle 508">
              <a:extLst>
                <a:ext uri="{FF2B5EF4-FFF2-40B4-BE49-F238E27FC236}">
                  <a16:creationId xmlns:a16="http://schemas.microsoft.com/office/drawing/2014/main" id="{04305F4F-E376-496A-8516-C40ABD2D9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4133" y="4093453"/>
              <a:ext cx="591571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一般ﾞ電話機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75" name="Rectangle 507">
              <a:extLst>
                <a:ext uri="{FF2B5EF4-FFF2-40B4-BE49-F238E27FC236}">
                  <a16:creationId xmlns:a16="http://schemas.microsoft.com/office/drawing/2014/main" id="{D25E12C9-77EF-4166-9448-A23E1677E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9358" y="2137140"/>
              <a:ext cx="226088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>
                  <a:latin typeface="ＭＳ Ｐゴシック" panose="020B0600070205080204" pitchFamily="50" charset="-128"/>
                </a:rPr>
                <a:t>2L</a:t>
              </a:r>
              <a:endParaRPr lang="ja-JP" altLang="en-US" sz="675">
                <a:latin typeface="ＭＳ Ｐゴシック" panose="020B0600070205080204" pitchFamily="50" charset="-128"/>
              </a:endParaRPr>
            </a:p>
          </p:txBody>
        </p:sp>
        <p:sp>
          <p:nvSpPr>
            <p:cNvPr id="76" name="Text Box 70">
              <a:extLst>
                <a:ext uri="{FF2B5EF4-FFF2-40B4-BE49-F238E27FC236}">
                  <a16:creationId xmlns:a16="http://schemas.microsoft.com/office/drawing/2014/main" id="{515E3035-3993-4EBA-A558-79804CE66C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972" y="1958579"/>
              <a:ext cx="448866" cy="352425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54000" tIns="27000" rIns="27000" bIns="270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8COTA 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ja-JP" sz="750" dirty="0">
                  <a:latin typeface="ＭＳ Ｐゴシック" panose="020B0600070205080204" pitchFamily="50" charset="-128"/>
                </a:rPr>
                <a:t>48</a:t>
              </a:r>
              <a:r>
                <a:rPr lang="ja-JP" altLang="en-US" sz="750" dirty="0">
                  <a:latin typeface="ＭＳ Ｐゴシック" panose="020B0600070205080204" pitchFamily="50" charset="-128"/>
                </a:rPr>
                <a:t>Ｌ</a:t>
              </a:r>
              <a:endParaRPr lang="en-US" altLang="ja-JP" sz="75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77" name="Line 34">
              <a:extLst>
                <a:ext uri="{FF2B5EF4-FFF2-40B4-BE49-F238E27FC236}">
                  <a16:creationId xmlns:a16="http://schemas.microsoft.com/office/drawing/2014/main" id="{2163AD05-0470-4666-B86B-602F08B17C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315647" y="2271714"/>
              <a:ext cx="1047750" cy="1223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wrap="none" anchor="ctr"/>
            <a:lstStyle/>
            <a:p>
              <a:endParaRPr lang="ja-JP" altLang="en-US" sz="1350"/>
            </a:p>
          </p:txBody>
        </p:sp>
        <p:sp>
          <p:nvSpPr>
            <p:cNvPr id="78" name="Rectangle 97">
              <a:extLst>
                <a:ext uri="{FF2B5EF4-FFF2-40B4-BE49-F238E27FC236}">
                  <a16:creationId xmlns:a16="http://schemas.microsoft.com/office/drawing/2014/main" id="{96DF07C8-5D66-49E4-A46E-8A9BBC7C5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1853" y="2222914"/>
              <a:ext cx="696515" cy="15954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67500" tIns="35100" rIns="675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ja-JP" sz="600" dirty="0">
                  <a:latin typeface="ＭＳ Ｐゴシック" panose="020B0600070205080204" pitchFamily="50" charset="-128"/>
                </a:rPr>
                <a:t>PBX</a:t>
              </a:r>
              <a:r>
                <a:rPr lang="ja-JP" altLang="en-US" sz="600" dirty="0">
                  <a:latin typeface="ＭＳ Ｐゴシック" panose="020B0600070205080204" pitchFamily="50" charset="-128"/>
                </a:rPr>
                <a:t>ビル内線</a:t>
              </a:r>
            </a:p>
          </p:txBody>
        </p:sp>
        <p:sp>
          <p:nvSpPr>
            <p:cNvPr id="80" name="Rectangle 507">
              <a:extLst>
                <a:ext uri="{FF2B5EF4-FFF2-40B4-BE49-F238E27FC236}">
                  <a16:creationId xmlns:a16="http://schemas.microsoft.com/office/drawing/2014/main" id="{167B60E7-3173-4BCD-B881-77C42B36A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3141" y="1655695"/>
              <a:ext cx="569129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 dirty="0">
                  <a:latin typeface="ＭＳ Ｐゴシック" panose="020B0600070205080204" pitchFamily="50" charset="-128"/>
                </a:rPr>
                <a:t>【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咲洲庁舎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】</a:t>
              </a:r>
            </a:p>
          </p:txBody>
        </p:sp>
        <p:sp>
          <p:nvSpPr>
            <p:cNvPr id="82" name="Line 519">
              <a:extLst>
                <a:ext uri="{FF2B5EF4-FFF2-40B4-BE49-F238E27FC236}">
                  <a16:creationId xmlns:a16="http://schemas.microsoft.com/office/drawing/2014/main" id="{8877FFFE-7D79-4CC5-AE0E-DBCF15CD2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0708" y="4979034"/>
              <a:ext cx="1732359" cy="0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pic>
          <p:nvPicPr>
            <p:cNvPr id="83" name="Picture 119" descr="FLORA 350W DE9">
              <a:hlinkClick r:id="rId6"/>
              <a:extLst>
                <a:ext uri="{FF2B5EF4-FFF2-40B4-BE49-F238E27FC236}">
                  <a16:creationId xmlns:a16="http://schemas.microsoft.com/office/drawing/2014/main" id="{88F3F021-D6C8-43CF-9752-5743B864DA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43" t="17499" r="5000" b="17656"/>
            <a:stretch>
              <a:fillRect/>
            </a:stretch>
          </p:blipFill>
          <p:spPr bwMode="auto">
            <a:xfrm>
              <a:off x="2373488" y="4844460"/>
              <a:ext cx="411956" cy="294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4" name="Rectangle 507">
              <a:extLst>
                <a:ext uri="{FF2B5EF4-FFF2-40B4-BE49-F238E27FC236}">
                  <a16:creationId xmlns:a16="http://schemas.microsoft.com/office/drawing/2014/main" id="{4397BD7F-6D13-4144-B535-A2618067F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5053" y="4697700"/>
              <a:ext cx="444095" cy="15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ja-JP" altLang="en-US" sz="600" dirty="0">
                  <a:latin typeface="ＭＳ Ｐゴシック" panose="020B0600070205080204" pitchFamily="50" charset="-128"/>
                </a:rPr>
                <a:t>課金装置</a:t>
              </a:r>
              <a:endParaRPr lang="en-US" altLang="ja-JP" sz="60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86" name="Rectangle 507">
              <a:extLst>
                <a:ext uri="{FF2B5EF4-FFF2-40B4-BE49-F238E27FC236}">
                  <a16:creationId xmlns:a16="http://schemas.microsoft.com/office/drawing/2014/main" id="{C32B1129-0356-4724-BA84-AD20839CA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6579" y="5257603"/>
              <a:ext cx="857250" cy="15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ja-JP" altLang="en-US" sz="600">
                  <a:latin typeface="ＭＳ Ｐゴシック" panose="020B0600070205080204" pitchFamily="50" charset="-128"/>
                </a:rPr>
                <a:t>発着信履管理サーバ</a:t>
              </a:r>
              <a:endParaRPr lang="en-US" altLang="ja-JP" sz="600">
                <a:latin typeface="ＭＳ Ｐゴシック" panose="020B0600070205080204" pitchFamily="50" charset="-128"/>
              </a:endParaRPr>
            </a:p>
          </p:txBody>
        </p:sp>
        <p:sp>
          <p:nvSpPr>
            <p:cNvPr id="87" name="Line 519">
              <a:extLst>
                <a:ext uri="{FF2B5EF4-FFF2-40B4-BE49-F238E27FC236}">
                  <a16:creationId xmlns:a16="http://schemas.microsoft.com/office/drawing/2014/main" id="{BD78052D-42BF-43B8-8DBB-4085932FA3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4717" y="5648325"/>
              <a:ext cx="979885" cy="0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88" name="Rectangle 507">
              <a:extLst>
                <a:ext uri="{FF2B5EF4-FFF2-40B4-BE49-F238E27FC236}">
                  <a16:creationId xmlns:a16="http://schemas.microsoft.com/office/drawing/2014/main" id="{85067631-90CC-42DC-BC47-6530FED52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8934" y="5469534"/>
              <a:ext cx="630043" cy="15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 dirty="0">
                  <a:latin typeface="ＭＳ Ｐゴシック" panose="020B0600070205080204" pitchFamily="50" charset="-128"/>
                </a:rPr>
                <a:t>保守コンソール</a:t>
              </a:r>
              <a:endParaRPr lang="en-US" altLang="ja-JP" sz="60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90" name="Line 519">
              <a:extLst>
                <a:ext uri="{FF2B5EF4-FFF2-40B4-BE49-F238E27FC236}">
                  <a16:creationId xmlns:a16="http://schemas.microsoft.com/office/drawing/2014/main" id="{59B7F5A2-BB75-4590-B884-15552B47B0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3242" y="5401866"/>
              <a:ext cx="1360882" cy="0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91" name="Oval 84">
              <a:extLst>
                <a:ext uri="{FF2B5EF4-FFF2-40B4-BE49-F238E27FC236}">
                  <a16:creationId xmlns:a16="http://schemas.microsoft.com/office/drawing/2014/main" id="{F3ABB4B5-3849-4730-A1C8-367E7D46A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4708" y="4316017"/>
              <a:ext cx="535781" cy="24526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CFF99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en-US" altLang="ja-JP" sz="750">
                  <a:solidFill>
                    <a:srgbClr val="003399"/>
                  </a:solidFill>
                  <a:latin typeface="ＭＳ Ｐゴシック" panose="020B0600070205080204" pitchFamily="50" charset="-128"/>
                </a:rPr>
                <a:t>IP</a:t>
              </a:r>
              <a:r>
                <a:rPr lang="ja-JP" altLang="en-US" sz="750">
                  <a:solidFill>
                    <a:srgbClr val="003399"/>
                  </a:solidFill>
                  <a:latin typeface="ＭＳ Ｐゴシック" panose="020B0600070205080204" pitchFamily="50" charset="-128"/>
                </a:rPr>
                <a:t>網</a:t>
              </a:r>
            </a:p>
          </p:txBody>
        </p:sp>
        <p:sp>
          <p:nvSpPr>
            <p:cNvPr id="92" name="Rectangle 507">
              <a:extLst>
                <a:ext uri="{FF2B5EF4-FFF2-40B4-BE49-F238E27FC236}">
                  <a16:creationId xmlns:a16="http://schemas.microsoft.com/office/drawing/2014/main" id="{CB04976F-8D7D-4D75-B299-955C8B15F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536" y="3889705"/>
              <a:ext cx="995363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拠点バックアップ構成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96" name="Rectangle 507">
              <a:extLst>
                <a:ext uri="{FF2B5EF4-FFF2-40B4-BE49-F238E27FC236}">
                  <a16:creationId xmlns:a16="http://schemas.microsoft.com/office/drawing/2014/main" id="{7C1D7A86-60CA-4FA1-897C-A55AEBF3CD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6334" y="3113812"/>
              <a:ext cx="1261626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故障発報装置・故障表示装置</a:t>
              </a:r>
            </a:p>
          </p:txBody>
        </p:sp>
        <p:sp>
          <p:nvSpPr>
            <p:cNvPr id="98" name="Rectangle 507">
              <a:extLst>
                <a:ext uri="{FF2B5EF4-FFF2-40B4-BE49-F238E27FC236}">
                  <a16:creationId xmlns:a16="http://schemas.microsoft.com/office/drawing/2014/main" id="{33606002-F5FE-494E-8E7E-01AB7557C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9684" y="3616222"/>
              <a:ext cx="1218346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故障発報装置・故障表示装置</a:t>
              </a:r>
            </a:p>
          </p:txBody>
        </p:sp>
        <p:pic>
          <p:nvPicPr>
            <p:cNvPr id="99" name="Picture 118" descr="日立ﾌﾟﾘﾝﾀ">
              <a:extLst>
                <a:ext uri="{FF2B5EF4-FFF2-40B4-BE49-F238E27FC236}">
                  <a16:creationId xmlns:a16="http://schemas.microsoft.com/office/drawing/2014/main" id="{D0AF2EFE-53B6-4BB6-B28F-B7B4B993C2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1952" y="4846175"/>
              <a:ext cx="358379" cy="264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" name="Rectangle 507">
              <a:extLst>
                <a:ext uri="{FF2B5EF4-FFF2-40B4-BE49-F238E27FC236}">
                  <a16:creationId xmlns:a16="http://schemas.microsoft.com/office/drawing/2014/main" id="{33FD7242-9E63-4E17-9F25-E4DCA4DA5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114" y="4909898"/>
              <a:ext cx="957056" cy="15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ja-JP" altLang="en-US" sz="600" dirty="0">
                  <a:latin typeface="ＭＳ Ｐゴシック" panose="020B0600070205080204" pitchFamily="50" charset="-128"/>
                </a:rPr>
                <a:t>保守コンソール用プリンタ</a:t>
              </a:r>
              <a:endParaRPr lang="en-US" altLang="ja-JP" sz="60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01" name="Rectangle 93">
              <a:extLst>
                <a:ext uri="{FF2B5EF4-FFF2-40B4-BE49-F238E27FC236}">
                  <a16:creationId xmlns:a16="http://schemas.microsoft.com/office/drawing/2014/main" id="{C9E428AA-FADF-4B7A-BDEA-B78F971B9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56600" y="5285105"/>
              <a:ext cx="508397" cy="164373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67500" tIns="35100" rIns="67500" bIns="35100" anchor="b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電源装置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</p:txBody>
        </p:sp>
        <p:pic>
          <p:nvPicPr>
            <p:cNvPr id="103" name="図 333" descr="SAB縦_2.png">
              <a:extLst>
                <a:ext uri="{FF2B5EF4-FFF2-40B4-BE49-F238E27FC236}">
                  <a16:creationId xmlns:a16="http://schemas.microsoft.com/office/drawing/2014/main" id="{31F3A540-CB8F-4AAE-807C-0B25FB3B750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7992" y="5289947"/>
              <a:ext cx="222647" cy="361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" name="Line 519">
              <a:extLst>
                <a:ext uri="{FF2B5EF4-FFF2-40B4-BE49-F238E27FC236}">
                  <a16:creationId xmlns:a16="http://schemas.microsoft.com/office/drawing/2014/main" id="{AF700E82-0CD9-4DC6-89A7-981FD60A50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81069" y="4829175"/>
              <a:ext cx="1473995" cy="25958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pic>
          <p:nvPicPr>
            <p:cNvPr id="106" name="Picture 119" descr="FLORA 350W DE9">
              <a:hlinkClick r:id="rId6"/>
              <a:extLst>
                <a:ext uri="{FF2B5EF4-FFF2-40B4-BE49-F238E27FC236}">
                  <a16:creationId xmlns:a16="http://schemas.microsoft.com/office/drawing/2014/main" id="{F1B86256-AA55-4C83-95FF-F086B91108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43" t="17499" r="5000" b="17656"/>
            <a:stretch>
              <a:fillRect/>
            </a:stretch>
          </p:blipFill>
          <p:spPr bwMode="auto">
            <a:xfrm>
              <a:off x="6659738" y="4720829"/>
              <a:ext cx="413147" cy="294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" name="Rectangle 507">
              <a:extLst>
                <a:ext uri="{FF2B5EF4-FFF2-40B4-BE49-F238E27FC236}">
                  <a16:creationId xmlns:a16="http://schemas.microsoft.com/office/drawing/2014/main" id="{0CEFA15B-2AF1-4425-A09D-9224995EA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5148" y="4551222"/>
              <a:ext cx="482567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課金装置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</p:txBody>
        </p:sp>
        <p:pic>
          <p:nvPicPr>
            <p:cNvPr id="108" name="Picture 118" descr="日立ﾌﾟﾘﾝﾀ">
              <a:extLst>
                <a:ext uri="{FF2B5EF4-FFF2-40B4-BE49-F238E27FC236}">
                  <a16:creationId xmlns:a16="http://schemas.microsoft.com/office/drawing/2014/main" id="{67749471-3806-449E-BA3D-F3743DB7DA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3157" y="4680348"/>
              <a:ext cx="357188" cy="2917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9" name="Rectangle 507">
              <a:extLst>
                <a:ext uri="{FF2B5EF4-FFF2-40B4-BE49-F238E27FC236}">
                  <a16:creationId xmlns:a16="http://schemas.microsoft.com/office/drawing/2014/main" id="{E9A26BEF-4CE4-418D-A35B-C88CC6AA66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4496" y="4509755"/>
              <a:ext cx="1061251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保守コンソール用プリンタ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</p:txBody>
        </p:sp>
        <p:pic>
          <p:nvPicPr>
            <p:cNvPr id="111" name="図 1">
              <a:extLst>
                <a:ext uri="{FF2B5EF4-FFF2-40B4-BE49-F238E27FC236}">
                  <a16:creationId xmlns:a16="http://schemas.microsoft.com/office/drawing/2014/main" id="{8CD8B4E7-F038-4508-BFF8-9F3A3613E85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0533" y="2511030"/>
              <a:ext cx="459581" cy="439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4" name="図 95" descr="cx-01_l_1_n.jpg">
              <a:extLst>
                <a:ext uri="{FF2B5EF4-FFF2-40B4-BE49-F238E27FC236}">
                  <a16:creationId xmlns:a16="http://schemas.microsoft.com/office/drawing/2014/main" id="{080F2BF1-809A-4D79-8199-9A1F145C5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47671" y="3013472"/>
              <a:ext cx="526256" cy="148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0" name="Picture 149">
              <a:extLst>
                <a:ext uri="{FF2B5EF4-FFF2-40B4-BE49-F238E27FC236}">
                  <a16:creationId xmlns:a16="http://schemas.microsoft.com/office/drawing/2014/main" id="{89A08C55-EAC2-4114-AA87-BEF8016D06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7124" y="3067051"/>
              <a:ext cx="135731" cy="2405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1" name="Picture 149">
              <a:extLst>
                <a:ext uri="{FF2B5EF4-FFF2-40B4-BE49-F238E27FC236}">
                  <a16:creationId xmlns:a16="http://schemas.microsoft.com/office/drawing/2014/main" id="{5A4F659C-A381-4342-AC08-C0EDD2AEFB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60905" y="3588545"/>
              <a:ext cx="135731" cy="2405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" name="Rectangle 97">
              <a:extLst>
                <a:ext uri="{FF2B5EF4-FFF2-40B4-BE49-F238E27FC236}">
                  <a16:creationId xmlns:a16="http://schemas.microsoft.com/office/drawing/2014/main" id="{00724903-CAE8-468B-A8F1-CC68091F9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853" y="1769270"/>
              <a:ext cx="577454" cy="12144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>
                  <a:latin typeface="ＭＳ Ｐゴシック" panose="020B0600070205080204" pitchFamily="50" charset="-128"/>
                </a:rPr>
                <a:t>公衆網</a:t>
              </a:r>
            </a:p>
          </p:txBody>
        </p:sp>
        <p:sp>
          <p:nvSpPr>
            <p:cNvPr id="123" name="Rectangle 507">
              <a:extLst>
                <a:ext uri="{FF2B5EF4-FFF2-40B4-BE49-F238E27FC236}">
                  <a16:creationId xmlns:a16="http://schemas.microsoft.com/office/drawing/2014/main" id="{76EEE2A6-271A-417D-AFB1-49AF67A45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9858" y="3033680"/>
              <a:ext cx="266162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>
                  <a:latin typeface="ＭＳ Ｐゴシック" panose="020B0600070205080204" pitchFamily="50" charset="-128"/>
                </a:rPr>
                <a:t>1</a:t>
              </a:r>
              <a:r>
                <a:rPr lang="ja-JP" altLang="en-US" sz="675">
                  <a:latin typeface="ＭＳ Ｐゴシック" panose="020B0600070205080204" pitchFamily="50" charset="-128"/>
                </a:rPr>
                <a:t>台</a:t>
              </a:r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235CD565-9B6C-4A3D-B3D3-03CB01D49BB0}"/>
                </a:ext>
              </a:extLst>
            </p:cNvPr>
            <p:cNvSpPr txBox="1"/>
            <p:nvPr/>
          </p:nvSpPr>
          <p:spPr>
            <a:xfrm>
              <a:off x="769304" y="4068049"/>
              <a:ext cx="461963" cy="33470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ja-JP" altLang="en-US" sz="525" dirty="0">
                  <a:ea typeface="ＭＳ Ｐゴシック" charset="-128"/>
                </a:rPr>
                <a:t>府庁代表</a:t>
              </a:r>
              <a:r>
                <a:rPr lang="en-US" altLang="ja-JP" sz="525" dirty="0">
                  <a:ea typeface="ＭＳ Ｐゴシック" charset="-128"/>
                </a:rPr>
                <a:t>6941-0351</a:t>
              </a:r>
              <a:endParaRPr lang="ja-JP" altLang="en-US" sz="525" dirty="0">
                <a:ea typeface="ＭＳ Ｐゴシック" charset="-128"/>
              </a:endParaRPr>
            </a:p>
          </p:txBody>
        </p:sp>
        <p:sp>
          <p:nvSpPr>
            <p:cNvPr id="125" name="テキスト ボックス 124">
              <a:extLst>
                <a:ext uri="{FF2B5EF4-FFF2-40B4-BE49-F238E27FC236}">
                  <a16:creationId xmlns:a16="http://schemas.microsoft.com/office/drawing/2014/main" id="{F6FF14A1-3697-4E81-9298-EE6FE4572569}"/>
                </a:ext>
              </a:extLst>
            </p:cNvPr>
            <p:cNvSpPr txBox="1"/>
            <p:nvPr/>
          </p:nvSpPr>
          <p:spPr>
            <a:xfrm>
              <a:off x="783383" y="4479752"/>
              <a:ext cx="461963" cy="33470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tx1"/>
              </a:solidFill>
              <a:prstDash val="dash"/>
            </a:ln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ja-JP" altLang="en-US" sz="525" dirty="0">
                  <a:ea typeface="ＭＳ Ｐゴシック" charset="-128"/>
                </a:rPr>
                <a:t>ﾋﾟﾋﾟｯとﾗｲﾝ</a:t>
              </a:r>
              <a:r>
                <a:rPr lang="en-US" altLang="ja-JP" sz="525" dirty="0">
                  <a:ea typeface="ＭＳ Ｐゴシック" charset="-128"/>
                </a:rPr>
                <a:t>6910-8001</a:t>
              </a:r>
              <a:endParaRPr lang="ja-JP" altLang="en-US" sz="525" dirty="0">
                <a:ea typeface="ＭＳ Ｐゴシック" charset="-128"/>
              </a:endParaRPr>
            </a:p>
          </p:txBody>
        </p:sp>
        <p:cxnSp>
          <p:nvCxnSpPr>
            <p:cNvPr id="126" name="直線矢印コネクタ 224">
              <a:extLst>
                <a:ext uri="{FF2B5EF4-FFF2-40B4-BE49-F238E27FC236}">
                  <a16:creationId xmlns:a16="http://schemas.microsoft.com/office/drawing/2014/main" id="{9638DC60-C7FC-435D-9A60-1DC606EE3FC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346411" y="4233329"/>
              <a:ext cx="460773" cy="202098"/>
            </a:xfrm>
            <a:prstGeom prst="straightConnector1">
              <a:avLst/>
            </a:prstGeom>
            <a:noFill/>
            <a:ln w="31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7" name="直線矢印コネクタ 226">
              <a:extLst>
                <a:ext uri="{FF2B5EF4-FFF2-40B4-BE49-F238E27FC236}">
                  <a16:creationId xmlns:a16="http://schemas.microsoft.com/office/drawing/2014/main" id="{5321DD07-B643-4565-99EC-D9AB5DF2D75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326352" y="4479038"/>
              <a:ext cx="454775" cy="205978"/>
            </a:xfrm>
            <a:prstGeom prst="straightConnector1">
              <a:avLst/>
            </a:prstGeom>
            <a:noFill/>
            <a:ln w="3175" algn="ctr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8" name="Rectangle 97">
              <a:extLst>
                <a:ext uri="{FF2B5EF4-FFF2-40B4-BE49-F238E27FC236}">
                  <a16:creationId xmlns:a16="http://schemas.microsoft.com/office/drawing/2014/main" id="{51939CB4-BD19-415A-A20A-F942BF8BB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81258" y="2077650"/>
              <a:ext cx="577453" cy="12144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>
                  <a:latin typeface="ＭＳ Ｐゴシック" panose="020B0600070205080204" pitchFamily="50" charset="-128"/>
                </a:rPr>
                <a:t>公衆網</a:t>
              </a:r>
            </a:p>
          </p:txBody>
        </p:sp>
        <p:sp>
          <p:nvSpPr>
            <p:cNvPr id="129" name="Oval 84">
              <a:extLst>
                <a:ext uri="{FF2B5EF4-FFF2-40B4-BE49-F238E27FC236}">
                  <a16:creationId xmlns:a16="http://schemas.microsoft.com/office/drawing/2014/main" id="{97B354C5-9E7F-4BEC-B3FA-E622671A4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4708" y="4657726"/>
              <a:ext cx="535781" cy="245269"/>
            </a:xfrm>
            <a:prstGeom prst="ellipse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525">
                  <a:solidFill>
                    <a:srgbClr val="003399"/>
                  </a:solidFill>
                  <a:latin typeface="ＭＳ Ｐゴシック" panose="020B0600070205080204" pitchFamily="50" charset="-128"/>
                </a:rPr>
                <a:t>防災無線</a:t>
              </a:r>
              <a:endParaRPr lang="en-US" altLang="ja-JP" sz="525">
                <a:solidFill>
                  <a:srgbClr val="003399"/>
                </a:solidFill>
                <a:latin typeface="ＭＳ Ｐゴシック" panose="020B0600070205080204" pitchFamily="50" charset="-128"/>
              </a:endParaRPr>
            </a:p>
            <a:p>
              <a:pPr algn="ctr" eaLnBrk="1" hangingPunct="1">
                <a:lnSpc>
                  <a:spcPct val="90000"/>
                </a:lnSpc>
              </a:pPr>
              <a:r>
                <a:rPr lang="ja-JP" altLang="en-US" sz="525">
                  <a:solidFill>
                    <a:srgbClr val="003399"/>
                  </a:solidFill>
                  <a:latin typeface="ＭＳ Ｐゴシック" panose="020B0600070205080204" pitchFamily="50" charset="-128"/>
                </a:rPr>
                <a:t>バックアップ用</a:t>
              </a:r>
            </a:p>
          </p:txBody>
        </p:sp>
        <p:cxnSp>
          <p:nvCxnSpPr>
            <p:cNvPr id="130" name="直線コネクタ 129">
              <a:extLst>
                <a:ext uri="{FF2B5EF4-FFF2-40B4-BE49-F238E27FC236}">
                  <a16:creationId xmlns:a16="http://schemas.microsoft.com/office/drawing/2014/main" id="{8044B20C-6785-4268-BC69-BD5F34B3B71A}"/>
                </a:ext>
              </a:extLst>
            </p:cNvPr>
            <p:cNvCxnSpPr>
              <a:cxnSpLocks/>
              <a:endCxn id="129" idx="2"/>
            </p:cNvCxnSpPr>
            <p:nvPr/>
          </p:nvCxnSpPr>
          <p:spPr bwMode="auto">
            <a:xfrm>
              <a:off x="4296348" y="4431506"/>
              <a:ext cx="208360" cy="348854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直線コネクタ 130">
              <a:extLst>
                <a:ext uri="{FF2B5EF4-FFF2-40B4-BE49-F238E27FC236}">
                  <a16:creationId xmlns:a16="http://schemas.microsoft.com/office/drawing/2014/main" id="{3FB56D9E-DA9A-46B0-9480-A8729773603A}"/>
                </a:ext>
              </a:extLst>
            </p:cNvPr>
            <p:cNvCxnSpPr>
              <a:cxnSpLocks/>
              <a:stCxn id="129" idx="6"/>
            </p:cNvCxnSpPr>
            <p:nvPr/>
          </p:nvCxnSpPr>
          <p:spPr bwMode="auto">
            <a:xfrm flipV="1">
              <a:off x="5040489" y="4438651"/>
              <a:ext cx="216694" cy="341710"/>
            </a:xfrm>
            <a:prstGeom prst="line">
              <a:avLst/>
            </a:prstGeom>
            <a:ln>
              <a:prstDash val="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2" name="Line 519">
              <a:extLst>
                <a:ext uri="{FF2B5EF4-FFF2-40B4-BE49-F238E27FC236}">
                  <a16:creationId xmlns:a16="http://schemas.microsoft.com/office/drawing/2014/main" id="{F28EE701-30F9-4D6E-AD50-F7716EAD1C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64998" y="5193506"/>
              <a:ext cx="1203126" cy="0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pic>
          <p:nvPicPr>
            <p:cNvPr id="133" name="Picture 172" descr="C:\work1\設計書\Doc\100727\6540b_trans_150.gif">
              <a:extLst>
                <a:ext uri="{FF2B5EF4-FFF2-40B4-BE49-F238E27FC236}">
                  <a16:creationId xmlns:a16="http://schemas.microsoft.com/office/drawing/2014/main" id="{9B2103DA-EA57-4E6F-9B1A-446DE2BADF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62157" y="5099449"/>
              <a:ext cx="370284" cy="278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5" name="Picture 172" descr="C:\work1\設計書\Doc\100727\6540b_trans_150.gif">
              <a:extLst>
                <a:ext uri="{FF2B5EF4-FFF2-40B4-BE49-F238E27FC236}">
                  <a16:creationId xmlns:a16="http://schemas.microsoft.com/office/drawing/2014/main" id="{B3BCFC02-E72F-45C9-B64A-85CCA82267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29461" y="5491164"/>
              <a:ext cx="370285" cy="278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1" name="Picture 2" descr="C:\Users\nomura.SANTSU\Pictures\ivr-2430.jpg">
              <a:extLst>
                <a:ext uri="{FF2B5EF4-FFF2-40B4-BE49-F238E27FC236}">
                  <a16:creationId xmlns:a16="http://schemas.microsoft.com/office/drawing/2014/main" id="{5C16D02E-9064-4259-8A0D-54BD8748EF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1222" y="5120880"/>
              <a:ext cx="409575" cy="2166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2" name="Line 519">
              <a:extLst>
                <a:ext uri="{FF2B5EF4-FFF2-40B4-BE49-F238E27FC236}">
                  <a16:creationId xmlns:a16="http://schemas.microsoft.com/office/drawing/2014/main" id="{1F05E759-A3D0-4F0F-9CD4-2AC64FA98A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0797" y="5221594"/>
              <a:ext cx="1863327" cy="12393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143" name="Rectangle 507">
              <a:extLst>
                <a:ext uri="{FF2B5EF4-FFF2-40B4-BE49-F238E27FC236}">
                  <a16:creationId xmlns:a16="http://schemas.microsoft.com/office/drawing/2014/main" id="{796C23D0-F159-451C-BAEF-B23242A92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0236" y="5301061"/>
              <a:ext cx="251735" cy="15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00" dirty="0">
                  <a:latin typeface="ＭＳ Ｐゴシック" panose="020B0600070205080204" pitchFamily="50" charset="-128"/>
                </a:rPr>
                <a:t>IVR</a:t>
              </a:r>
            </a:p>
          </p:txBody>
        </p:sp>
        <p:sp>
          <p:nvSpPr>
            <p:cNvPr id="144" name="Rectangle 97">
              <a:extLst>
                <a:ext uri="{FF2B5EF4-FFF2-40B4-BE49-F238E27FC236}">
                  <a16:creationId xmlns:a16="http://schemas.microsoft.com/office/drawing/2014/main" id="{63A208B8-4000-497F-B9CE-8FC0950CC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103" y="1899048"/>
              <a:ext cx="577454" cy="12144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 dirty="0">
                  <a:latin typeface="ＭＳ Ｐゴシック" panose="020B0600070205080204" pitchFamily="50" charset="-128"/>
                </a:rPr>
                <a:t>議会各会派直通</a:t>
              </a:r>
            </a:p>
          </p:txBody>
        </p:sp>
        <p:sp>
          <p:nvSpPr>
            <p:cNvPr id="145" name="Line 34">
              <a:extLst>
                <a:ext uri="{FF2B5EF4-FFF2-40B4-BE49-F238E27FC236}">
                  <a16:creationId xmlns:a16="http://schemas.microsoft.com/office/drawing/2014/main" id="{668F664B-1117-48A8-A2DE-3A3D1E35ED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3558" y="1958580"/>
              <a:ext cx="301228" cy="2381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wrap="none" anchor="ctr"/>
            <a:lstStyle/>
            <a:p>
              <a:endParaRPr lang="ja-JP" altLang="en-US" sz="1350"/>
            </a:p>
          </p:txBody>
        </p:sp>
        <p:sp>
          <p:nvSpPr>
            <p:cNvPr id="146" name="Rectangle 507">
              <a:extLst>
                <a:ext uri="{FF2B5EF4-FFF2-40B4-BE49-F238E27FC236}">
                  <a16:creationId xmlns:a16="http://schemas.microsoft.com/office/drawing/2014/main" id="{802591BC-8FF4-49C4-8E9E-0AF5CF980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7642" y="1838293"/>
              <a:ext cx="277384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 dirty="0">
                  <a:latin typeface="ＭＳ Ｐゴシック" panose="020B0600070205080204" pitchFamily="50" charset="-128"/>
                </a:rPr>
                <a:t>20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Ｌ</a:t>
              </a:r>
            </a:p>
          </p:txBody>
        </p:sp>
        <p:sp>
          <p:nvSpPr>
            <p:cNvPr id="147" name="Rectangle 97">
              <a:extLst>
                <a:ext uri="{FF2B5EF4-FFF2-40B4-BE49-F238E27FC236}">
                  <a16:creationId xmlns:a16="http://schemas.microsoft.com/office/drawing/2014/main" id="{A2BFC777-FE2C-4FD2-9C3F-6D8C53282F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0866" y="2100264"/>
              <a:ext cx="577454" cy="121444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>
                  <a:latin typeface="ＭＳ Ｐゴシック" panose="020B0600070205080204" pitchFamily="50" charset="-128"/>
                </a:rPr>
                <a:t>保守用ほか</a:t>
              </a:r>
            </a:p>
          </p:txBody>
        </p:sp>
        <p:sp>
          <p:nvSpPr>
            <p:cNvPr id="148" name="Line 34">
              <a:extLst>
                <a:ext uri="{FF2B5EF4-FFF2-40B4-BE49-F238E27FC236}">
                  <a16:creationId xmlns:a16="http://schemas.microsoft.com/office/drawing/2014/main" id="{569D5A00-E56E-4510-B4E7-6075583B2A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28321" y="2159795"/>
              <a:ext cx="301228" cy="3572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wrap="none" anchor="ctr"/>
            <a:lstStyle/>
            <a:p>
              <a:endParaRPr lang="ja-JP" altLang="en-US" sz="1350"/>
            </a:p>
          </p:txBody>
        </p:sp>
        <p:sp>
          <p:nvSpPr>
            <p:cNvPr id="149" name="Rectangle 507">
              <a:extLst>
                <a:ext uri="{FF2B5EF4-FFF2-40B4-BE49-F238E27FC236}">
                  <a16:creationId xmlns:a16="http://schemas.microsoft.com/office/drawing/2014/main" id="{9610E781-7887-4F1F-81A5-EC713170C4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5686" y="2040103"/>
              <a:ext cx="234102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 dirty="0">
                  <a:latin typeface="ＭＳ Ｐゴシック" panose="020B0600070205080204" pitchFamily="50" charset="-128"/>
                </a:rPr>
                <a:t>4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Ｌ</a:t>
              </a:r>
            </a:p>
          </p:txBody>
        </p:sp>
        <p:sp>
          <p:nvSpPr>
            <p:cNvPr id="150" name="Rectangle 507">
              <a:extLst>
                <a:ext uri="{FF2B5EF4-FFF2-40B4-BE49-F238E27FC236}">
                  <a16:creationId xmlns:a16="http://schemas.microsoft.com/office/drawing/2014/main" id="{2BC13300-E183-4E0E-96E8-473EBB35B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6378" y="3409952"/>
              <a:ext cx="1075679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設置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101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台　保管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19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台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※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１</a:t>
              </a:r>
            </a:p>
          </p:txBody>
        </p:sp>
        <p:sp>
          <p:nvSpPr>
            <p:cNvPr id="151" name="Rectangle 507">
              <a:extLst>
                <a:ext uri="{FF2B5EF4-FFF2-40B4-BE49-F238E27FC236}">
                  <a16:creationId xmlns:a16="http://schemas.microsoft.com/office/drawing/2014/main" id="{18007109-0884-4D14-A73E-D29A749E5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93865" y="4059999"/>
              <a:ext cx="482567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 dirty="0">
                  <a:latin typeface="ＭＳ Ｐゴシック" panose="020B0600070205080204" pitchFamily="50" charset="-128"/>
                </a:rPr>
                <a:t>1034</a:t>
              </a:r>
              <a:r>
                <a:rPr lang="ja-JP" altLang="en-US" sz="675">
                  <a:latin typeface="ＭＳ Ｐゴシック" panose="020B0600070205080204" pitchFamily="50" charset="-128"/>
                </a:rPr>
                <a:t>回線</a:t>
              </a:r>
            </a:p>
          </p:txBody>
        </p:sp>
        <p:sp>
          <p:nvSpPr>
            <p:cNvPr id="154" name="Rectangle 507">
              <a:extLst>
                <a:ext uri="{FF2B5EF4-FFF2-40B4-BE49-F238E27FC236}">
                  <a16:creationId xmlns:a16="http://schemas.microsoft.com/office/drawing/2014/main" id="{06D6FE31-0CD6-46C3-AFC7-5A6F29B60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82458" y="1874022"/>
              <a:ext cx="226087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75" dirty="0">
                  <a:latin typeface="ＭＳ Ｐゴシック" panose="020B0600070205080204" pitchFamily="50" charset="-128"/>
                </a:rPr>
                <a:t>3L</a:t>
              </a:r>
              <a:endParaRPr lang="ja-JP" altLang="en-US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55" name="Line 34">
              <a:extLst>
                <a:ext uri="{FF2B5EF4-FFF2-40B4-BE49-F238E27FC236}">
                  <a16:creationId xmlns:a16="http://schemas.microsoft.com/office/drawing/2014/main" id="{889CE29B-A835-47F9-8862-3422812940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318033" y="1999070"/>
              <a:ext cx="1047750" cy="0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rot="10800000" wrap="none" anchor="ctr"/>
            <a:lstStyle/>
            <a:p>
              <a:endParaRPr lang="ja-JP" altLang="en-US" sz="1350"/>
            </a:p>
          </p:txBody>
        </p:sp>
        <p:sp>
          <p:nvSpPr>
            <p:cNvPr id="156" name="Rectangle 507">
              <a:extLst>
                <a:ext uri="{FF2B5EF4-FFF2-40B4-BE49-F238E27FC236}">
                  <a16:creationId xmlns:a16="http://schemas.microsoft.com/office/drawing/2014/main" id="{6E0213C1-CE1E-4958-80F8-2A915A035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97610" y="1864497"/>
              <a:ext cx="695766" cy="164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75" dirty="0">
                  <a:latin typeface="ＭＳ Ｐゴシック" panose="020B0600070205080204" pitchFamily="50" charset="-128"/>
                </a:rPr>
                <a:t>アナログ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 3</a:t>
              </a:r>
              <a:r>
                <a:rPr lang="ja-JP" altLang="en-US" sz="675" dirty="0">
                  <a:latin typeface="ＭＳ Ｐゴシック" panose="020B0600070205080204" pitchFamily="50" charset="-128"/>
                </a:rPr>
                <a:t>回線</a:t>
              </a:r>
              <a:endParaRPr lang="en-US" altLang="ja-JP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57" name="Rectangle 97">
              <a:extLst>
                <a:ext uri="{FF2B5EF4-FFF2-40B4-BE49-F238E27FC236}">
                  <a16:creationId xmlns:a16="http://schemas.microsoft.com/office/drawing/2014/main" id="{4659DE38-4F08-4884-849F-61F2DC6A2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1737" y="1930013"/>
              <a:ext cx="866771" cy="121445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 dirty="0">
                  <a:latin typeface="ＭＳ Ｐゴシック" panose="020B0600070205080204" pitchFamily="50" charset="-128"/>
                </a:rPr>
                <a:t>人事委員会事務局直通</a:t>
              </a:r>
            </a:p>
          </p:txBody>
        </p:sp>
        <p:pic>
          <p:nvPicPr>
            <p:cNvPr id="136" name="Picture 172" descr="C:\work1\設計書\Doc\100727\6540b_trans_150.gif">
              <a:extLst>
                <a:ext uri="{FF2B5EF4-FFF2-40B4-BE49-F238E27FC236}">
                  <a16:creationId xmlns:a16="http://schemas.microsoft.com/office/drawing/2014/main" id="{BF655007-35C9-44C8-AB3E-BB1A72BC20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2966" y="5132982"/>
              <a:ext cx="370285" cy="2786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7" name="Rectangle 507">
              <a:extLst>
                <a:ext uri="{FF2B5EF4-FFF2-40B4-BE49-F238E27FC236}">
                  <a16:creationId xmlns:a16="http://schemas.microsoft.com/office/drawing/2014/main" id="{63DD59EF-163F-494B-8AE7-08EFC53F6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8004" y="5405678"/>
              <a:ext cx="428065" cy="15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600" dirty="0">
                  <a:latin typeface="ＭＳ Ｐゴシック" panose="020B0600070205080204" pitchFamily="50" charset="-128"/>
                </a:rPr>
                <a:t>IVR</a:t>
              </a:r>
              <a:r>
                <a:rPr lang="ja-JP" altLang="en-US" sz="600" dirty="0">
                  <a:latin typeface="ＭＳ Ｐゴシック" panose="020B0600070205080204" pitchFamily="50" charset="-128"/>
                </a:rPr>
                <a:t>用</a:t>
              </a:r>
              <a:r>
                <a:rPr lang="en-US" altLang="ja-JP" sz="600" dirty="0">
                  <a:latin typeface="ＭＳ Ｐゴシック" panose="020B0600070205080204" pitchFamily="50" charset="-128"/>
                </a:rPr>
                <a:t>PC</a:t>
              </a:r>
            </a:p>
          </p:txBody>
        </p:sp>
        <p:sp>
          <p:nvSpPr>
            <p:cNvPr id="140" name="Rectangle 507">
              <a:extLst>
                <a:ext uri="{FF2B5EF4-FFF2-40B4-BE49-F238E27FC236}">
                  <a16:creationId xmlns:a16="http://schemas.microsoft.com/office/drawing/2014/main" id="{08B1CC53-F8E0-4D3D-84DB-C43641B82A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1017" y="2324935"/>
              <a:ext cx="604396" cy="181685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r" eaLnBrk="1" hangingPunct="1">
                <a:lnSpc>
                  <a:spcPct val="90000"/>
                </a:lnSpc>
              </a:pPr>
              <a:r>
                <a:rPr lang="en-US" altLang="ja-JP" sz="800" dirty="0">
                  <a:latin typeface="ＭＳ Ｐゴシック" panose="020B0600070205080204" pitchFamily="50" charset="-128"/>
                </a:rPr>
                <a:t>PRIA </a:t>
              </a:r>
              <a:r>
                <a:rPr lang="en-US" altLang="ja-JP" sz="675" dirty="0">
                  <a:latin typeface="ＭＳ Ｐゴシック" panose="020B0600070205080204" pitchFamily="50" charset="-128"/>
                </a:rPr>
                <a:t>138ch</a:t>
              </a:r>
              <a:endParaRPr lang="ja-JP" altLang="en-US" sz="67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52" name="テキスト ボックス 151">
              <a:extLst>
                <a:ext uri="{FF2B5EF4-FFF2-40B4-BE49-F238E27FC236}">
                  <a16:creationId xmlns:a16="http://schemas.microsoft.com/office/drawing/2014/main" id="{AE015228-EBCC-4489-A4A7-74BBD9772DF4}"/>
                </a:ext>
              </a:extLst>
            </p:cNvPr>
            <p:cNvSpPr txBox="1"/>
            <p:nvPr/>
          </p:nvSpPr>
          <p:spPr>
            <a:xfrm>
              <a:off x="4390010" y="4016541"/>
              <a:ext cx="822917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ja-JP" altLang="ja-JP" sz="700" dirty="0"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広域イーサネット</a:t>
              </a:r>
              <a:endParaRPr lang="en-US" altLang="ja-JP" sz="7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endParaRPr>
            </a:p>
            <a:p>
              <a:r>
                <a:rPr lang="en-US" altLang="ja-JP" sz="700" dirty="0"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/96ch</a:t>
              </a:r>
              <a:r>
                <a:rPr lang="ja-JP" altLang="ja-JP" sz="700" dirty="0"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（</a:t>
              </a:r>
              <a:r>
                <a:rPr lang="en-US" altLang="ja-JP" sz="700" dirty="0"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G.711</a:t>
              </a:r>
              <a:r>
                <a:rPr lang="ja-JP" altLang="ja-JP" sz="700" dirty="0"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）</a:t>
              </a:r>
              <a:endPara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DE5B14E-0AFB-4384-BB65-546ED05CA1BB}"/>
                </a:ext>
              </a:extLst>
            </p:cNvPr>
            <p:cNvSpPr txBox="1"/>
            <p:nvPr/>
          </p:nvSpPr>
          <p:spPr>
            <a:xfrm>
              <a:off x="1721290" y="4537414"/>
              <a:ext cx="2291040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" dirty="0">
                  <a:solidFill>
                    <a:srgbClr val="FF0000"/>
                  </a:solidFill>
                </a:rPr>
                <a:t>府民問合せセンター交換機との接続は</a:t>
              </a:r>
              <a:r>
                <a:rPr kumimoji="1" lang="en-US" altLang="ja-JP" sz="600" dirty="0">
                  <a:solidFill>
                    <a:srgbClr val="FF0000"/>
                  </a:solidFill>
                </a:rPr>
                <a:t>PRI×</a:t>
              </a:r>
              <a:r>
                <a:rPr kumimoji="1" lang="ja-JP" altLang="en-US" sz="600" dirty="0">
                  <a:solidFill>
                    <a:srgbClr val="FF0000"/>
                  </a:solidFill>
                </a:rPr>
                <a:t>３とする。</a:t>
              </a:r>
              <a:endParaRPr kumimoji="1" lang="en-US" altLang="ja-JP" sz="600" dirty="0">
                <a:solidFill>
                  <a:srgbClr val="FF0000"/>
                </a:solidFill>
              </a:endParaRPr>
            </a:p>
          </p:txBody>
        </p:sp>
        <p:sp>
          <p:nvSpPr>
            <p:cNvPr id="153" name="Rectangle 507">
              <a:extLst>
                <a:ext uri="{FF2B5EF4-FFF2-40B4-BE49-F238E27FC236}">
                  <a16:creationId xmlns:a16="http://schemas.microsoft.com/office/drawing/2014/main" id="{75E887F4-4678-453C-8778-18BAC0EDBF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2130" y="5182518"/>
              <a:ext cx="630043" cy="15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7500" tIns="35100" rIns="67500" bIns="35100" anchor="ctr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r>
                <a:rPr lang="ja-JP" altLang="en-US" sz="600" dirty="0">
                  <a:latin typeface="ＭＳ Ｐゴシック" panose="020B0600070205080204" pitchFamily="50" charset="-128"/>
                </a:rPr>
                <a:t>保守コンソール</a:t>
              </a:r>
              <a:endParaRPr lang="en-US" altLang="ja-JP" sz="600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38" name="Rectangle 97">
              <a:extLst>
                <a:ext uri="{FF2B5EF4-FFF2-40B4-BE49-F238E27FC236}">
                  <a16:creationId xmlns:a16="http://schemas.microsoft.com/office/drawing/2014/main" id="{21E4E9B3-232B-4B7F-A377-B422B78CC7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3141" y="2285573"/>
              <a:ext cx="1509714" cy="484737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endParaRPr lang="ja-JP" altLang="en-US" sz="52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39" name="Rectangle 97">
              <a:extLst>
                <a:ext uri="{FF2B5EF4-FFF2-40B4-BE49-F238E27FC236}">
                  <a16:creationId xmlns:a16="http://schemas.microsoft.com/office/drawing/2014/main" id="{77E600C7-7214-497B-B297-EC41A8BDE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9009" y="2464603"/>
              <a:ext cx="1508579" cy="519299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endParaRPr lang="ja-JP" altLang="en-US" sz="52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FD8098C0-9D85-4A7C-B40F-BEBBB91784AE}"/>
                </a:ext>
              </a:extLst>
            </p:cNvPr>
            <p:cNvSpPr txBox="1"/>
            <p:nvPr/>
          </p:nvSpPr>
          <p:spPr>
            <a:xfrm>
              <a:off x="3600673" y="2365753"/>
              <a:ext cx="64633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構内交換装置</a:t>
              </a:r>
            </a:p>
          </p:txBody>
        </p:sp>
        <p:sp>
          <p:nvSpPr>
            <p:cNvPr id="158" name="テキスト ボックス 157">
              <a:extLst>
                <a:ext uri="{FF2B5EF4-FFF2-40B4-BE49-F238E27FC236}">
                  <a16:creationId xmlns:a16="http://schemas.microsoft.com/office/drawing/2014/main" id="{4F810626-D1B6-4340-8CC8-CE6B9300BA9E}"/>
                </a:ext>
              </a:extLst>
            </p:cNvPr>
            <p:cNvSpPr txBox="1"/>
            <p:nvPr/>
          </p:nvSpPr>
          <p:spPr>
            <a:xfrm>
              <a:off x="5292681" y="2345472"/>
              <a:ext cx="646331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構内交換装置</a:t>
              </a:r>
            </a:p>
          </p:txBody>
        </p:sp>
        <p:sp>
          <p:nvSpPr>
            <p:cNvPr id="159" name="Rectangle 97">
              <a:extLst>
                <a:ext uri="{FF2B5EF4-FFF2-40B4-BE49-F238E27FC236}">
                  <a16:creationId xmlns:a16="http://schemas.microsoft.com/office/drawing/2014/main" id="{114E52EC-EAC1-4375-8D4C-7824206ED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168" y="3302287"/>
              <a:ext cx="375675" cy="318127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endParaRPr lang="ja-JP" altLang="en-US" sz="52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61" name="Rectangle 97">
              <a:extLst>
                <a:ext uri="{FF2B5EF4-FFF2-40B4-BE49-F238E27FC236}">
                  <a16:creationId xmlns:a16="http://schemas.microsoft.com/office/drawing/2014/main" id="{3201F0D0-0F0F-4538-B1DB-BA0FEC9B5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5877" y="3890809"/>
              <a:ext cx="810817" cy="1121325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endParaRPr lang="ja-JP" altLang="en-US" sz="525" dirty="0">
                <a:latin typeface="ＭＳ Ｐゴシック" panose="020B0600070205080204" pitchFamily="50" charset="-128"/>
              </a:endParaRPr>
            </a:p>
          </p:txBody>
        </p:sp>
        <p:sp>
          <p:nvSpPr>
            <p:cNvPr id="162" name="Rectangle 97">
              <a:extLst>
                <a:ext uri="{FF2B5EF4-FFF2-40B4-BE49-F238E27FC236}">
                  <a16:creationId xmlns:a16="http://schemas.microsoft.com/office/drawing/2014/main" id="{A8662BEE-A258-47E4-8F1E-FED6450274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4292" y="4049583"/>
              <a:ext cx="375675" cy="318127"/>
            </a:xfrm>
            <a:prstGeom prst="rect">
              <a:avLst/>
            </a:prstGeom>
            <a:noFill/>
            <a:ln w="9525">
              <a:solidFill>
                <a:srgbClr val="797979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35100" tIns="35100" rIns="35100" bIns="35100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</a:pPr>
              <a:endParaRPr lang="ja-JP" altLang="en-US" sz="525" dirty="0">
                <a:latin typeface="ＭＳ Ｐゴシック" panose="020B0600070205080204" pitchFamily="50" charset="-128"/>
              </a:endParaRPr>
            </a:p>
          </p:txBody>
        </p:sp>
        <p:pic>
          <p:nvPicPr>
            <p:cNvPr id="160" name="Picture 118" descr="日立ﾌﾟﾘﾝﾀ">
              <a:extLst>
                <a:ext uri="{FF2B5EF4-FFF2-40B4-BE49-F238E27FC236}">
                  <a16:creationId xmlns:a16="http://schemas.microsoft.com/office/drawing/2014/main" id="{6ABFE68E-B0BF-4E86-90E6-F1227886B8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9641" y="4702374"/>
              <a:ext cx="357188" cy="2917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" name="Line 519">
              <a:extLst>
                <a:ext uri="{FF2B5EF4-FFF2-40B4-BE49-F238E27FC236}">
                  <a16:creationId xmlns:a16="http://schemas.microsoft.com/office/drawing/2014/main" id="{667871D4-79A8-4B5B-B602-BE51608028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0704" y="3181589"/>
              <a:ext cx="653420" cy="0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164" name="Line 519">
              <a:extLst>
                <a:ext uri="{FF2B5EF4-FFF2-40B4-BE49-F238E27FC236}">
                  <a16:creationId xmlns:a16="http://schemas.microsoft.com/office/drawing/2014/main" id="{AD903555-82B5-4AAB-981C-456628BA49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8934" y="2527941"/>
              <a:ext cx="725190" cy="0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165" name="Line 519">
              <a:extLst>
                <a:ext uri="{FF2B5EF4-FFF2-40B4-BE49-F238E27FC236}">
                  <a16:creationId xmlns:a16="http://schemas.microsoft.com/office/drawing/2014/main" id="{19016256-729E-4515-83BC-1E390AACBF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67972" y="3699332"/>
              <a:ext cx="604838" cy="0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166" name="Line 519">
              <a:extLst>
                <a:ext uri="{FF2B5EF4-FFF2-40B4-BE49-F238E27FC236}">
                  <a16:creationId xmlns:a16="http://schemas.microsoft.com/office/drawing/2014/main" id="{3BF890A4-58BE-4CE6-8E3B-E8EC212CFA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70256" y="2745826"/>
              <a:ext cx="725190" cy="0"/>
            </a:xfrm>
            <a:prstGeom prst="line">
              <a:avLst/>
            </a:prstGeom>
            <a:noFill/>
            <a:ln w="28575">
              <a:solidFill>
                <a:schemeClr val="accent2">
                  <a:lumMod val="75000"/>
                </a:schemeClr>
              </a:solidFill>
              <a:round/>
              <a:headEnd type="none"/>
              <a:tailEnd type="none"/>
            </a:ln>
          </p:spPr>
          <p:txBody>
            <a:bodyPr wrap="square" lIns="67500" tIns="35100" rIns="67500" bIns="35100">
              <a:spAutoFit/>
            </a:bodyPr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>
                <a:latin typeface="+mn-ea"/>
              </a:endParaRPr>
            </a:p>
          </p:txBody>
        </p:sp>
        <p:sp>
          <p:nvSpPr>
            <p:cNvPr id="167" name="Line 34">
              <a:extLst>
                <a:ext uri="{FF2B5EF4-FFF2-40B4-BE49-F238E27FC236}">
                  <a16:creationId xmlns:a16="http://schemas.microsoft.com/office/drawing/2014/main" id="{285E6C6A-C5DA-4885-9E83-2365D6CF5C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75748" y="4431506"/>
              <a:ext cx="323006" cy="3573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 dirty="0">
                <a:latin typeface="+mn-ea"/>
              </a:endParaRPr>
            </a:p>
          </p:txBody>
        </p:sp>
        <p:sp>
          <p:nvSpPr>
            <p:cNvPr id="168" name="Line 34">
              <a:extLst>
                <a:ext uri="{FF2B5EF4-FFF2-40B4-BE49-F238E27FC236}">
                  <a16:creationId xmlns:a16="http://schemas.microsoft.com/office/drawing/2014/main" id="{602A77B4-269E-4424-8300-C120C2497D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022703" y="4442340"/>
              <a:ext cx="323006" cy="3573"/>
            </a:xfrm>
            <a:prstGeom prst="line">
              <a:avLst/>
            </a:prstGeom>
            <a:noFill/>
            <a:ln w="9525">
              <a:solidFill>
                <a:srgbClr val="797979"/>
              </a:solidFill>
              <a:prstDash val="dash"/>
              <a:round/>
              <a:headEnd/>
              <a:tailEnd type="none" w="lg" len="lg"/>
            </a:ln>
          </p:spPr>
          <p:txBody>
            <a:bodyPr rot="10800000" wrap="none" anchor="ctr"/>
            <a:lstStyle/>
            <a:p>
              <a:pPr algn="r" eaLnBrk="1" hangingPunct="1">
                <a:lnSpc>
                  <a:spcPct val="90000"/>
                </a:lnSpc>
                <a:defRPr/>
              </a:pPr>
              <a:endParaRPr lang="ja-JP" altLang="en-US" sz="1350" dirty="0">
                <a:latin typeface="+mn-ea"/>
              </a:endParaRP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BF571A-2F2E-4970-A2C1-A96F67B6F8C8}"/>
              </a:ext>
            </a:extLst>
          </p:cNvPr>
          <p:cNvSpPr txBox="1"/>
          <p:nvPr/>
        </p:nvSpPr>
        <p:spPr>
          <a:xfrm>
            <a:off x="2100078" y="26689"/>
            <a:ext cx="5775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800" kern="100" dirty="0"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別添</a:t>
            </a:r>
            <a:r>
              <a:rPr kumimoji="1" lang="ja-JP" altLang="en-US" dirty="0"/>
              <a:t>３　大阪府入替予定の</a:t>
            </a:r>
            <a:r>
              <a:rPr kumimoji="1" lang="en-US" altLang="ja-JP" dirty="0"/>
              <a:t>PBX</a:t>
            </a:r>
            <a:r>
              <a:rPr kumimoji="1" lang="ja-JP" altLang="en-US" sz="1200" dirty="0"/>
              <a:t>（</a:t>
            </a:r>
            <a:r>
              <a:rPr lang="ja-JP" altLang="ja-JP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令和８年１１月</a:t>
            </a:r>
            <a:r>
              <a:rPr lang="ja-JP" altLang="en-US" sz="1200" dirty="0">
                <a:effectLst/>
                <a:ea typeface="游ゴシック" panose="020B0400000000000000" pitchFamily="50" charset="-128"/>
                <a:cs typeface="Times New Roman" panose="02020603050405020304" pitchFamily="18" charset="0"/>
              </a:rPr>
              <a:t>以降に入替予定）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19498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233</Words>
  <Application>Microsoft Office PowerPoint</Application>
  <PresentationFormat>画面に合わせる (4:3)</PresentationFormat>
  <Paragraphs>86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2026-04-03T02:51:56Z</dcterms:created>
  <dcterms:modified xsi:type="dcterms:W3CDTF">2026-04-03T02:52:01Z</dcterms:modified>
</cp:coreProperties>
</file>