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84" r:id="rId1"/>
  </p:sldMasterIdLst>
  <p:notesMasterIdLst>
    <p:notesMasterId r:id="rId7"/>
  </p:notesMasterIdLst>
  <p:sldIdLst>
    <p:sldId id="283" r:id="rId2"/>
    <p:sldId id="273" r:id="rId3"/>
    <p:sldId id="279" r:id="rId4"/>
    <p:sldId id="280" r:id="rId5"/>
    <p:sldId id="282" r:id="rId6"/>
  </p:sldIdLst>
  <p:sldSz cx="9144000" cy="6858000" type="screen4x3"/>
  <p:notesSz cx="6807200" cy="99393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2" name="作成者" initials="A" lastIdx="0"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9FF66"/>
    <a:srgbClr val="66FF33"/>
    <a:srgbClr val="00FF00"/>
    <a:srgbClr val="CCFF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9976" autoAdjust="0"/>
    <p:restoredTop sz="67367" autoAdjust="0"/>
  </p:normalViewPr>
  <p:slideViewPr>
    <p:cSldViewPr snapToGrid="0">
      <p:cViewPr varScale="1">
        <p:scale>
          <a:sx n="94" d="100"/>
          <a:sy n="94" d="100"/>
        </p:scale>
        <p:origin x="864" y="8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commentAuthors" Target="commentAuthors.xml"/><Relationship Id="rId3" Type="http://schemas.openxmlformats.org/officeDocument/2006/relationships/slide" Target="slides/slide2.xml"/><Relationship Id="rId7" Type="http://schemas.openxmlformats.org/officeDocument/2006/relationships/notesMaster" Target="notesMasters/notesMaster1.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678" cy="498559"/>
          </a:xfrm>
          <a:prstGeom prst="rect">
            <a:avLst/>
          </a:prstGeom>
        </p:spPr>
        <p:txBody>
          <a:bodyPr vert="horz" lIns="62993" tIns="31497" rIns="62993" bIns="31497" rtlCol="0"/>
          <a:lstStyle>
            <a:lvl1pPr algn="l">
              <a:defRPr sz="800"/>
            </a:lvl1pPr>
          </a:lstStyle>
          <a:p>
            <a:endParaRPr kumimoji="1" lang="ja-JP" altLang="en-US"/>
          </a:p>
        </p:txBody>
      </p:sp>
      <p:sp>
        <p:nvSpPr>
          <p:cNvPr id="3" name="日付プレースホルダー 2"/>
          <p:cNvSpPr>
            <a:spLocks noGrp="1"/>
          </p:cNvSpPr>
          <p:nvPr>
            <p:ph type="dt" idx="1"/>
          </p:nvPr>
        </p:nvSpPr>
        <p:spPr>
          <a:xfrm>
            <a:off x="3855348" y="0"/>
            <a:ext cx="2950765" cy="498559"/>
          </a:xfrm>
          <a:prstGeom prst="rect">
            <a:avLst/>
          </a:prstGeom>
        </p:spPr>
        <p:txBody>
          <a:bodyPr vert="horz" lIns="62993" tIns="31497" rIns="62993" bIns="31497" rtlCol="0"/>
          <a:lstStyle>
            <a:lvl1pPr algn="r">
              <a:defRPr sz="800"/>
            </a:lvl1pPr>
          </a:lstStyle>
          <a:p>
            <a:fld id="{A2F5269F-B5A9-4089-81D4-EE983CAA9600}" type="datetimeFigureOut">
              <a:rPr kumimoji="1" lang="ja-JP" altLang="en-US" smtClean="0"/>
              <a:t>2026/3/18</a:t>
            </a:fld>
            <a:endParaRPr kumimoji="1" lang="ja-JP" altLang="en-US"/>
          </a:p>
        </p:txBody>
      </p:sp>
      <p:sp>
        <p:nvSpPr>
          <p:cNvPr id="4" name="スライド イメージ プレースホルダー 3"/>
          <p:cNvSpPr>
            <a:spLocks noGrp="1" noRot="1" noChangeAspect="1"/>
          </p:cNvSpPr>
          <p:nvPr>
            <p:ph type="sldImg" idx="2"/>
          </p:nvPr>
        </p:nvSpPr>
        <p:spPr>
          <a:xfrm>
            <a:off x="1166813" y="1241425"/>
            <a:ext cx="4473575" cy="3355975"/>
          </a:xfrm>
          <a:prstGeom prst="rect">
            <a:avLst/>
          </a:prstGeom>
          <a:noFill/>
          <a:ln w="12700">
            <a:solidFill>
              <a:prstClr val="black"/>
            </a:solidFill>
          </a:ln>
        </p:spPr>
        <p:txBody>
          <a:bodyPr vert="horz" lIns="62993" tIns="31497" rIns="62993" bIns="31497" rtlCol="0" anchor="ctr"/>
          <a:lstStyle/>
          <a:p>
            <a:endParaRPr lang="ja-JP" altLang="en-US"/>
          </a:p>
        </p:txBody>
      </p:sp>
      <p:sp>
        <p:nvSpPr>
          <p:cNvPr id="5" name="ノート プレースホルダー 4"/>
          <p:cNvSpPr>
            <a:spLocks noGrp="1"/>
          </p:cNvSpPr>
          <p:nvPr>
            <p:ph type="body" sz="quarter" idx="3"/>
          </p:nvPr>
        </p:nvSpPr>
        <p:spPr>
          <a:xfrm>
            <a:off x="680611" y="4783532"/>
            <a:ext cx="5445978" cy="3913800"/>
          </a:xfrm>
          <a:prstGeom prst="rect">
            <a:avLst/>
          </a:prstGeom>
        </p:spPr>
        <p:txBody>
          <a:bodyPr vert="horz" lIns="62993" tIns="31497" rIns="62993" bIns="31497"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40779"/>
            <a:ext cx="2949678" cy="498559"/>
          </a:xfrm>
          <a:prstGeom prst="rect">
            <a:avLst/>
          </a:prstGeom>
        </p:spPr>
        <p:txBody>
          <a:bodyPr vert="horz" lIns="62993" tIns="31497" rIns="62993" bIns="31497" rtlCol="0" anchor="b"/>
          <a:lstStyle>
            <a:lvl1pPr algn="l">
              <a:defRPr sz="800"/>
            </a:lvl1pPr>
          </a:lstStyle>
          <a:p>
            <a:endParaRPr kumimoji="1" lang="ja-JP" altLang="en-US"/>
          </a:p>
        </p:txBody>
      </p:sp>
      <p:sp>
        <p:nvSpPr>
          <p:cNvPr id="7" name="スライド番号プレースホルダー 6"/>
          <p:cNvSpPr>
            <a:spLocks noGrp="1"/>
          </p:cNvSpPr>
          <p:nvPr>
            <p:ph type="sldNum" sz="quarter" idx="5"/>
          </p:nvPr>
        </p:nvSpPr>
        <p:spPr>
          <a:xfrm>
            <a:off x="3855348" y="9440779"/>
            <a:ext cx="2950765" cy="498559"/>
          </a:xfrm>
          <a:prstGeom prst="rect">
            <a:avLst/>
          </a:prstGeom>
        </p:spPr>
        <p:txBody>
          <a:bodyPr vert="horz" lIns="62993" tIns="31497" rIns="62993" bIns="31497" rtlCol="0" anchor="b"/>
          <a:lstStyle>
            <a:lvl1pPr algn="r">
              <a:defRPr sz="800"/>
            </a:lvl1pPr>
          </a:lstStyle>
          <a:p>
            <a:fld id="{459D2751-AAE1-4DC9-B587-E70FEE73FFD6}" type="slidenum">
              <a:rPr kumimoji="1" lang="ja-JP" altLang="en-US" smtClean="0"/>
              <a:t>‹#›</a:t>
            </a:fld>
            <a:endParaRPr kumimoji="1" lang="ja-JP" altLang="en-US"/>
          </a:p>
        </p:txBody>
      </p:sp>
    </p:spTree>
    <p:extLst>
      <p:ext uri="{BB962C8B-B14F-4D97-AF65-F5344CB8AC3E}">
        <p14:creationId xmlns:p14="http://schemas.microsoft.com/office/powerpoint/2010/main" val="2775798755"/>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lang="ja-JP" altLang="en-US" dirty="0"/>
          </a:p>
        </p:txBody>
      </p:sp>
      <p:sp>
        <p:nvSpPr>
          <p:cNvPr id="4" name="スライド番号プレースホルダー 3"/>
          <p:cNvSpPr>
            <a:spLocks noGrp="1"/>
          </p:cNvSpPr>
          <p:nvPr>
            <p:ph type="sldNum" sz="quarter" idx="5"/>
          </p:nvPr>
        </p:nvSpPr>
        <p:spPr/>
        <p:txBody>
          <a:bodyPr/>
          <a:lstStyle/>
          <a:p>
            <a:fld id="{459D2751-AAE1-4DC9-B587-E70FEE73FFD6}" type="slidenum">
              <a:rPr kumimoji="1" lang="ja-JP" altLang="en-US" smtClean="0"/>
              <a:t>1</a:t>
            </a:fld>
            <a:endParaRPr kumimoji="1" lang="ja-JP" altLang="en-US"/>
          </a:p>
        </p:txBody>
      </p:sp>
    </p:spTree>
    <p:extLst>
      <p:ext uri="{BB962C8B-B14F-4D97-AF65-F5344CB8AC3E}">
        <p14:creationId xmlns:p14="http://schemas.microsoft.com/office/powerpoint/2010/main" val="109293007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lang="ja-JP" altLang="en-US" dirty="0"/>
          </a:p>
        </p:txBody>
      </p:sp>
      <p:sp>
        <p:nvSpPr>
          <p:cNvPr id="4" name="スライド番号プレースホルダー 3"/>
          <p:cNvSpPr>
            <a:spLocks noGrp="1"/>
          </p:cNvSpPr>
          <p:nvPr>
            <p:ph type="sldNum" sz="quarter" idx="5"/>
          </p:nvPr>
        </p:nvSpPr>
        <p:spPr/>
        <p:txBody>
          <a:bodyPr/>
          <a:lstStyle/>
          <a:p>
            <a:fld id="{459D2751-AAE1-4DC9-B587-E70FEE73FFD6}" type="slidenum">
              <a:rPr kumimoji="1" lang="ja-JP" altLang="en-US" smtClean="0"/>
              <a:t>2</a:t>
            </a:fld>
            <a:endParaRPr kumimoji="1" lang="ja-JP" altLang="en-US"/>
          </a:p>
        </p:txBody>
      </p:sp>
    </p:spTree>
    <p:extLst>
      <p:ext uri="{BB962C8B-B14F-4D97-AF65-F5344CB8AC3E}">
        <p14:creationId xmlns:p14="http://schemas.microsoft.com/office/powerpoint/2010/main" val="375615715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lang="ja-JP" altLang="en-US" dirty="0"/>
          </a:p>
        </p:txBody>
      </p:sp>
      <p:sp>
        <p:nvSpPr>
          <p:cNvPr id="4" name="スライド番号プレースホルダー 3"/>
          <p:cNvSpPr>
            <a:spLocks noGrp="1"/>
          </p:cNvSpPr>
          <p:nvPr>
            <p:ph type="sldNum" sz="quarter" idx="5"/>
          </p:nvPr>
        </p:nvSpPr>
        <p:spPr/>
        <p:txBody>
          <a:bodyPr/>
          <a:lstStyle/>
          <a:p>
            <a:fld id="{459D2751-AAE1-4DC9-B587-E70FEE73FFD6}" type="slidenum">
              <a:rPr kumimoji="1" lang="ja-JP" altLang="en-US" smtClean="0"/>
              <a:t>3</a:t>
            </a:fld>
            <a:endParaRPr kumimoji="1" lang="ja-JP" altLang="en-US"/>
          </a:p>
        </p:txBody>
      </p:sp>
    </p:spTree>
    <p:extLst>
      <p:ext uri="{BB962C8B-B14F-4D97-AF65-F5344CB8AC3E}">
        <p14:creationId xmlns:p14="http://schemas.microsoft.com/office/powerpoint/2010/main" val="298516909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lang="ja-JP" altLang="en-US" dirty="0"/>
          </a:p>
        </p:txBody>
      </p:sp>
      <p:sp>
        <p:nvSpPr>
          <p:cNvPr id="4" name="スライド番号プレースホルダー 3"/>
          <p:cNvSpPr>
            <a:spLocks noGrp="1"/>
          </p:cNvSpPr>
          <p:nvPr>
            <p:ph type="sldNum" sz="quarter" idx="5"/>
          </p:nvPr>
        </p:nvSpPr>
        <p:spPr/>
        <p:txBody>
          <a:bodyPr/>
          <a:lstStyle/>
          <a:p>
            <a:fld id="{459D2751-AAE1-4DC9-B587-E70FEE73FFD6}" type="slidenum">
              <a:rPr kumimoji="1" lang="ja-JP" altLang="en-US" smtClean="0"/>
              <a:t>4</a:t>
            </a:fld>
            <a:endParaRPr kumimoji="1" lang="ja-JP" altLang="en-US"/>
          </a:p>
        </p:txBody>
      </p:sp>
    </p:spTree>
    <p:extLst>
      <p:ext uri="{BB962C8B-B14F-4D97-AF65-F5344CB8AC3E}">
        <p14:creationId xmlns:p14="http://schemas.microsoft.com/office/powerpoint/2010/main" val="53792694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lang="ja-JP" altLang="en-US" dirty="0"/>
          </a:p>
        </p:txBody>
      </p:sp>
      <p:sp>
        <p:nvSpPr>
          <p:cNvPr id="4" name="スライド番号プレースホルダー 3"/>
          <p:cNvSpPr>
            <a:spLocks noGrp="1"/>
          </p:cNvSpPr>
          <p:nvPr>
            <p:ph type="sldNum" sz="quarter" idx="5"/>
          </p:nvPr>
        </p:nvSpPr>
        <p:spPr/>
        <p:txBody>
          <a:bodyPr/>
          <a:lstStyle/>
          <a:p>
            <a:fld id="{459D2751-AAE1-4DC9-B587-E70FEE73FFD6}" type="slidenum">
              <a:rPr kumimoji="1" lang="ja-JP" altLang="en-US" smtClean="0"/>
              <a:t>5</a:t>
            </a:fld>
            <a:endParaRPr kumimoji="1" lang="ja-JP" altLang="en-US"/>
          </a:p>
        </p:txBody>
      </p:sp>
    </p:spTree>
    <p:extLst>
      <p:ext uri="{BB962C8B-B14F-4D97-AF65-F5344CB8AC3E}">
        <p14:creationId xmlns:p14="http://schemas.microsoft.com/office/powerpoint/2010/main" val="333294236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F28DD637-4F4D-4E0F-A243-19AC2ED98BFF}" type="datetime1">
              <a:rPr kumimoji="1" lang="ja-JP" altLang="en-US" smtClean="0"/>
              <a:t>2026/3/18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4204BB7E-20EF-434C-A514-E436F126BD36}" type="slidenum">
              <a:rPr kumimoji="1" lang="ja-JP" altLang="en-US" smtClean="0"/>
              <a:t>‹#›</a:t>
            </a:fld>
            <a:endParaRPr kumimoji="1" lang="ja-JP" altLang="en-US"/>
          </a:p>
        </p:txBody>
      </p:sp>
    </p:spTree>
    <p:extLst>
      <p:ext uri="{BB962C8B-B14F-4D97-AF65-F5344CB8AC3E}">
        <p14:creationId xmlns:p14="http://schemas.microsoft.com/office/powerpoint/2010/main" val="130817235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680C09A3-0C90-4AED-8DA5-5E9CE5370F55}" type="datetime1">
              <a:rPr kumimoji="1" lang="ja-JP" altLang="en-US" smtClean="0"/>
              <a:t>2026/3/18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4204BB7E-20EF-434C-A514-E436F126BD36}" type="slidenum">
              <a:rPr kumimoji="1" lang="ja-JP" altLang="en-US" smtClean="0"/>
              <a:t>‹#›</a:t>
            </a:fld>
            <a:endParaRPr kumimoji="1" lang="ja-JP" altLang="en-US"/>
          </a:p>
        </p:txBody>
      </p:sp>
    </p:spTree>
    <p:extLst>
      <p:ext uri="{BB962C8B-B14F-4D97-AF65-F5344CB8AC3E}">
        <p14:creationId xmlns:p14="http://schemas.microsoft.com/office/powerpoint/2010/main" val="263480197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77BCE431-3EDD-4B73-98C6-2BB8ACC7F3B1}" type="datetime1">
              <a:rPr kumimoji="1" lang="ja-JP" altLang="en-US" smtClean="0"/>
              <a:t>2026/3/18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4204BB7E-20EF-434C-A514-E436F126BD36}" type="slidenum">
              <a:rPr kumimoji="1" lang="ja-JP" altLang="en-US" smtClean="0"/>
              <a:t>‹#›</a:t>
            </a:fld>
            <a:endParaRPr kumimoji="1" lang="ja-JP" altLang="en-US"/>
          </a:p>
        </p:txBody>
      </p:sp>
    </p:spTree>
    <p:extLst>
      <p:ext uri="{BB962C8B-B14F-4D97-AF65-F5344CB8AC3E}">
        <p14:creationId xmlns:p14="http://schemas.microsoft.com/office/powerpoint/2010/main" val="24579077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7A9C321A-D07A-4EA7-9498-D018488826E1}" type="datetime1">
              <a:rPr kumimoji="1" lang="ja-JP" altLang="en-US" smtClean="0"/>
              <a:t>2026/3/18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4204BB7E-20EF-434C-A514-E436F126BD36}" type="slidenum">
              <a:rPr kumimoji="1" lang="ja-JP" altLang="en-US" smtClean="0"/>
              <a:t>‹#›</a:t>
            </a:fld>
            <a:endParaRPr kumimoji="1" lang="ja-JP" altLang="en-US"/>
          </a:p>
        </p:txBody>
      </p:sp>
    </p:spTree>
    <p:extLst>
      <p:ext uri="{BB962C8B-B14F-4D97-AF65-F5344CB8AC3E}">
        <p14:creationId xmlns:p14="http://schemas.microsoft.com/office/powerpoint/2010/main" val="24712082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A2199CF4-F217-4F9F-AB3A-FDADA86E8A1C}" type="datetime1">
              <a:rPr kumimoji="1" lang="ja-JP" altLang="en-US" smtClean="0"/>
              <a:t>2026/3/18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4204BB7E-20EF-434C-A514-E436F126BD36}" type="slidenum">
              <a:rPr kumimoji="1" lang="ja-JP" altLang="en-US" smtClean="0"/>
              <a:t>‹#›</a:t>
            </a:fld>
            <a:endParaRPr kumimoji="1" lang="ja-JP" altLang="en-US"/>
          </a:p>
        </p:txBody>
      </p:sp>
    </p:spTree>
    <p:extLst>
      <p:ext uri="{BB962C8B-B14F-4D97-AF65-F5344CB8AC3E}">
        <p14:creationId xmlns:p14="http://schemas.microsoft.com/office/powerpoint/2010/main" val="255250320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00934C1F-47E0-4EDE-9E68-09C26A21995A}" type="datetime1">
              <a:rPr kumimoji="1" lang="ja-JP" altLang="en-US" smtClean="0"/>
              <a:t>2026/3/18</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4204BB7E-20EF-434C-A514-E436F126BD36}" type="slidenum">
              <a:rPr kumimoji="1" lang="ja-JP" altLang="en-US" smtClean="0"/>
              <a:t>‹#›</a:t>
            </a:fld>
            <a:endParaRPr kumimoji="1" lang="ja-JP" altLang="en-US"/>
          </a:p>
        </p:txBody>
      </p:sp>
    </p:spTree>
    <p:extLst>
      <p:ext uri="{BB962C8B-B14F-4D97-AF65-F5344CB8AC3E}">
        <p14:creationId xmlns:p14="http://schemas.microsoft.com/office/powerpoint/2010/main" val="40497273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29842" y="2505075"/>
            <a:ext cx="3868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4629150" y="2505075"/>
            <a:ext cx="3887391"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0290164A-0952-43A8-985D-3A9CE3044912}" type="datetime1">
              <a:rPr kumimoji="1" lang="ja-JP" altLang="en-US" smtClean="0"/>
              <a:t>2026/3/18</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4204BB7E-20EF-434C-A514-E436F126BD36}" type="slidenum">
              <a:rPr kumimoji="1" lang="ja-JP" altLang="en-US" smtClean="0"/>
              <a:t>‹#›</a:t>
            </a:fld>
            <a:endParaRPr kumimoji="1" lang="ja-JP" altLang="en-US"/>
          </a:p>
        </p:txBody>
      </p:sp>
    </p:spTree>
    <p:extLst>
      <p:ext uri="{BB962C8B-B14F-4D97-AF65-F5344CB8AC3E}">
        <p14:creationId xmlns:p14="http://schemas.microsoft.com/office/powerpoint/2010/main" val="47017320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30239369-3CC7-49FA-ACAC-089478E589A7}" type="datetime1">
              <a:rPr kumimoji="1" lang="ja-JP" altLang="en-US" smtClean="0"/>
              <a:t>2026/3/18</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4204BB7E-20EF-434C-A514-E436F126BD36}" type="slidenum">
              <a:rPr kumimoji="1" lang="ja-JP" altLang="en-US" smtClean="0"/>
              <a:t>‹#›</a:t>
            </a:fld>
            <a:endParaRPr kumimoji="1" lang="ja-JP" altLang="en-US"/>
          </a:p>
        </p:txBody>
      </p:sp>
    </p:spTree>
    <p:extLst>
      <p:ext uri="{BB962C8B-B14F-4D97-AF65-F5344CB8AC3E}">
        <p14:creationId xmlns:p14="http://schemas.microsoft.com/office/powerpoint/2010/main" val="402521294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C091D4D-BA15-44A0-A87F-6398CEA9C4FC}" type="datetime1">
              <a:rPr kumimoji="1" lang="ja-JP" altLang="en-US" smtClean="0"/>
              <a:t>2026/3/18</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4204BB7E-20EF-434C-A514-E436F126BD36}" type="slidenum">
              <a:rPr kumimoji="1" lang="ja-JP" altLang="en-US" smtClean="0"/>
              <a:t>‹#›</a:t>
            </a:fld>
            <a:endParaRPr kumimoji="1" lang="ja-JP" altLang="en-US"/>
          </a:p>
        </p:txBody>
      </p:sp>
    </p:spTree>
    <p:extLst>
      <p:ext uri="{BB962C8B-B14F-4D97-AF65-F5344CB8AC3E}">
        <p14:creationId xmlns:p14="http://schemas.microsoft.com/office/powerpoint/2010/main" val="314777372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3754C475-7D06-4376-9CEE-43D5ADC47D88}" type="datetime1">
              <a:rPr kumimoji="1" lang="ja-JP" altLang="en-US" smtClean="0"/>
              <a:t>2026/3/18</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4204BB7E-20EF-434C-A514-E436F126BD36}" type="slidenum">
              <a:rPr kumimoji="1" lang="ja-JP" altLang="en-US" smtClean="0"/>
              <a:t>‹#›</a:t>
            </a:fld>
            <a:endParaRPr kumimoji="1" lang="ja-JP" altLang="en-US"/>
          </a:p>
        </p:txBody>
      </p:sp>
    </p:spTree>
    <p:extLst>
      <p:ext uri="{BB962C8B-B14F-4D97-AF65-F5344CB8AC3E}">
        <p14:creationId xmlns:p14="http://schemas.microsoft.com/office/powerpoint/2010/main" val="5706446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図を追加</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CB616991-EB77-4B90-8863-689FB50D96BE}" type="datetime1">
              <a:rPr kumimoji="1" lang="ja-JP" altLang="en-US" smtClean="0"/>
              <a:t>2026/3/18</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4204BB7E-20EF-434C-A514-E436F126BD36}" type="slidenum">
              <a:rPr kumimoji="1" lang="ja-JP" altLang="en-US" smtClean="0"/>
              <a:t>‹#›</a:t>
            </a:fld>
            <a:endParaRPr kumimoji="1" lang="ja-JP" altLang="en-US"/>
          </a:p>
        </p:txBody>
      </p:sp>
    </p:spTree>
    <p:extLst>
      <p:ext uri="{BB962C8B-B14F-4D97-AF65-F5344CB8AC3E}">
        <p14:creationId xmlns:p14="http://schemas.microsoft.com/office/powerpoint/2010/main" val="334351951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71CE09B-BADE-45D1-A749-D2BF21D816E2}" type="datetime1">
              <a:rPr kumimoji="1" lang="ja-JP" altLang="en-US" smtClean="0"/>
              <a:t>2026/3/18</a:t>
            </a:fld>
            <a:endParaRPr kumimoji="1" lang="ja-JP"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895272" y="6359610"/>
            <a:ext cx="2057400" cy="365125"/>
          </a:xfrm>
          <a:prstGeom prst="rect">
            <a:avLst/>
          </a:prstGeom>
        </p:spPr>
        <p:txBody>
          <a:bodyPr vert="horz" lIns="91440" tIns="45720" rIns="91440" bIns="45720" rtlCol="0" anchor="ctr"/>
          <a:lstStyle>
            <a:lvl1pPr algn="r">
              <a:defRPr sz="1400">
                <a:solidFill>
                  <a:schemeClr val="tx1">
                    <a:tint val="75000"/>
                  </a:schemeClr>
                </a:solidFill>
                <a:latin typeface="メイリオ" panose="020B0604030504040204" pitchFamily="50" charset="-128"/>
                <a:ea typeface="メイリオ" panose="020B0604030504040204" pitchFamily="50" charset="-128"/>
              </a:defRPr>
            </a:lvl1pPr>
          </a:lstStyle>
          <a:p>
            <a:fld id="{4204BB7E-20EF-434C-A514-E436F126BD36}" type="slidenum">
              <a:rPr kumimoji="1" lang="ja-JP" altLang="en-US" smtClean="0"/>
              <a:pPr/>
              <a:t>‹#›</a:t>
            </a:fld>
            <a:endParaRPr kumimoji="1" lang="ja-JP" altLang="en-US" dirty="0"/>
          </a:p>
        </p:txBody>
      </p:sp>
    </p:spTree>
    <p:extLst>
      <p:ext uri="{BB962C8B-B14F-4D97-AF65-F5344CB8AC3E}">
        <p14:creationId xmlns:p14="http://schemas.microsoft.com/office/powerpoint/2010/main" val="925699229"/>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hf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楕円 3"/>
          <p:cNvSpPr/>
          <p:nvPr/>
        </p:nvSpPr>
        <p:spPr bwMode="blackWhite">
          <a:xfrm>
            <a:off x="436774" y="570610"/>
            <a:ext cx="1540820" cy="1573489"/>
          </a:xfrm>
          <a:prstGeom prst="ellipse">
            <a:avLst/>
          </a:prstGeom>
          <a:solidFill>
            <a:schemeClr val="bg1">
              <a:alpha val="0"/>
            </a:schemeClr>
          </a:solidFill>
          <a:ln w="7620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900" b="0" i="0" u="none" strike="noStrike" kern="120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sp>
        <p:nvSpPr>
          <p:cNvPr id="2" name="正方形/長方形 1"/>
          <p:cNvSpPr/>
          <p:nvPr/>
        </p:nvSpPr>
        <p:spPr>
          <a:xfrm>
            <a:off x="0" y="58416"/>
            <a:ext cx="9144000" cy="438830"/>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tIns="71209" rtlCol="0" anchor="ctr"/>
          <a:lstStyle/>
          <a:p>
            <a:pPr algn="ctr"/>
            <a:r>
              <a:rPr kumimoji="1" lang="ja-JP" altLang="en-US" sz="1582" b="1" dirty="0">
                <a:latin typeface="UD デジタル 教科書体 NK-R" panose="02020400000000000000" pitchFamily="18" charset="-128"/>
                <a:ea typeface="UD デジタル 教科書体 NK-R" panose="02020400000000000000" pitchFamily="18" charset="-128"/>
              </a:rPr>
              <a:t>大阪府地域精神医療体制整備広域コーディネーター実践報告</a:t>
            </a:r>
          </a:p>
        </p:txBody>
      </p:sp>
      <p:sp>
        <p:nvSpPr>
          <p:cNvPr id="8" name="テキスト ボックス 7"/>
          <p:cNvSpPr txBox="1"/>
          <p:nvPr/>
        </p:nvSpPr>
        <p:spPr>
          <a:xfrm>
            <a:off x="3768435" y="556275"/>
            <a:ext cx="4696691" cy="1487662"/>
          </a:xfrm>
          <a:prstGeom prst="roundRect">
            <a:avLst>
              <a:gd name="adj" fmla="val 5605"/>
            </a:avLst>
          </a:prstGeom>
          <a:solidFill>
            <a:schemeClr val="accent1">
              <a:lumMod val="40000"/>
              <a:lumOff val="60000"/>
            </a:schemeClr>
          </a:solidFill>
          <a:ln>
            <a:solidFill>
              <a:schemeClr val="accent1">
                <a:lumMod val="75000"/>
              </a:schemeClr>
            </a:solidFill>
          </a:ln>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47473" tIns="71209" rIns="23736" bIns="118681" numCol="1" spcCol="1270" anchor="ctr" anchorCtr="0">
            <a:noAutofit/>
          </a:bodyPr>
          <a:lstStyle/>
          <a:p>
            <a:pPr marL="113049" marR="0" lvl="1" indent="-113049" algn="l" defTabSz="732725" rtl="0" eaLnBrk="1" fontAlgn="auto" latinLnBrk="0" hangingPunct="1">
              <a:lnSpc>
                <a:spcPct val="90000"/>
              </a:lnSpc>
              <a:spcBef>
                <a:spcPct val="0"/>
              </a:spcBef>
              <a:spcAft>
                <a:spcPct val="15000"/>
              </a:spcAft>
              <a:buClrTx/>
              <a:buSzTx/>
              <a:buFont typeface="Wingdings" panose="05000000000000000000" pitchFamily="2" charset="2"/>
              <a:buChar char="Ø"/>
              <a:tabLst/>
              <a:defRPr/>
            </a:pPr>
            <a:r>
              <a:rPr kumimoji="1" lang="ja-JP" altLang="en-US" sz="1100" b="0" i="0" u="none" strike="noStrike" kern="1200" cap="none" spc="0" normalizeH="0" baseline="0" noProof="0" dirty="0">
                <a:ln>
                  <a:noFill/>
                </a:ln>
                <a:solidFill>
                  <a:prstClr val="black">
                    <a:hueOff val="0"/>
                    <a:satOff val="0"/>
                    <a:lumOff val="0"/>
                    <a:alphaOff val="0"/>
                  </a:prstClr>
                </a:solidFill>
                <a:effectLst/>
                <a:uLnTx/>
                <a:uFillTx/>
                <a:latin typeface="UD デジタル 教科書体 NK-R" panose="02020400000000000000" pitchFamily="18" charset="-128"/>
                <a:ea typeface="UD デジタル 教科書体 NK-R" panose="02020400000000000000" pitchFamily="18" charset="-128"/>
              </a:rPr>
              <a:t>平成</a:t>
            </a:r>
            <a:r>
              <a:rPr kumimoji="1" lang="en-US" altLang="ja-JP" sz="1100" b="0" i="0" u="none" strike="noStrike" kern="1200" cap="none" spc="0" normalizeH="0" baseline="0" noProof="0" dirty="0">
                <a:ln>
                  <a:noFill/>
                </a:ln>
                <a:solidFill>
                  <a:prstClr val="black">
                    <a:hueOff val="0"/>
                    <a:satOff val="0"/>
                    <a:lumOff val="0"/>
                    <a:alphaOff val="0"/>
                  </a:prstClr>
                </a:solidFill>
                <a:effectLst/>
                <a:uLnTx/>
                <a:uFillTx/>
                <a:latin typeface="UD デジタル 教科書体 NK-R" panose="02020400000000000000" pitchFamily="18" charset="-128"/>
                <a:ea typeface="UD デジタル 教科書体 NK-R" panose="02020400000000000000" pitchFamily="18" charset="-128"/>
              </a:rPr>
              <a:t>29</a:t>
            </a:r>
            <a:r>
              <a:rPr kumimoji="1" lang="ja-JP" altLang="en-US" sz="1100" b="0" i="0" u="none" strike="noStrike" kern="1200" cap="none" spc="0" normalizeH="0" baseline="0" noProof="0" dirty="0">
                <a:ln>
                  <a:noFill/>
                </a:ln>
                <a:solidFill>
                  <a:prstClr val="black">
                    <a:hueOff val="0"/>
                    <a:satOff val="0"/>
                    <a:lumOff val="0"/>
                    <a:alphaOff val="0"/>
                  </a:prstClr>
                </a:solidFill>
                <a:effectLst/>
                <a:uLnTx/>
                <a:uFillTx/>
                <a:latin typeface="UD デジタル 教科書体 NK-R" panose="02020400000000000000" pitchFamily="18" charset="-128"/>
                <a:ea typeface="UD デジタル 教科書体 NK-R" panose="02020400000000000000" pitchFamily="18" charset="-128"/>
              </a:rPr>
              <a:t>年度～　大阪府長期入院精神障がい者退院支援促進事業　→</a:t>
            </a:r>
            <a:endParaRPr kumimoji="1" lang="en-US" altLang="ja-JP" sz="1100" b="0" i="0" u="none" strike="noStrike" kern="1200" cap="none" spc="0" normalizeH="0" baseline="0" noProof="0" dirty="0">
              <a:ln>
                <a:noFill/>
              </a:ln>
              <a:solidFill>
                <a:prstClr val="black">
                  <a:hueOff val="0"/>
                  <a:satOff val="0"/>
                  <a:lumOff val="0"/>
                  <a:alphaOff val="0"/>
                </a:prstClr>
              </a:solidFill>
              <a:effectLst/>
              <a:uLnTx/>
              <a:uFillTx/>
              <a:latin typeface="UD デジタル 教科書体 NK-R" panose="02020400000000000000" pitchFamily="18" charset="-128"/>
              <a:ea typeface="UD デジタル 教科書体 NK-R" panose="02020400000000000000" pitchFamily="18" charset="-128"/>
            </a:endParaRPr>
          </a:p>
          <a:p>
            <a:pPr marL="0" marR="0" lvl="1" indent="0" algn="l" defTabSz="732725" rtl="0" eaLnBrk="1" fontAlgn="auto" latinLnBrk="0" hangingPunct="1">
              <a:lnSpc>
                <a:spcPct val="90000"/>
              </a:lnSpc>
              <a:spcBef>
                <a:spcPct val="0"/>
              </a:spcBef>
              <a:spcAft>
                <a:spcPct val="15000"/>
              </a:spcAft>
              <a:buClrTx/>
              <a:buSzTx/>
              <a:buFontTx/>
              <a:buNone/>
              <a:tabLst/>
              <a:defRPr/>
            </a:pPr>
            <a:r>
              <a:rPr kumimoji="1" lang="ja-JP" altLang="en-US" sz="1100" b="0" i="0" u="none" strike="noStrike" kern="1200" cap="none" spc="0" normalizeH="0" baseline="0" noProof="0" dirty="0">
                <a:ln>
                  <a:noFill/>
                </a:ln>
                <a:solidFill>
                  <a:prstClr val="black">
                    <a:hueOff val="0"/>
                    <a:satOff val="0"/>
                    <a:lumOff val="0"/>
                    <a:alphaOff val="0"/>
                  </a:prstClr>
                </a:solidFill>
                <a:effectLst/>
                <a:uLnTx/>
                <a:uFillTx/>
                <a:latin typeface="UD デジタル 教科書体 NK-R" panose="02020400000000000000" pitchFamily="18" charset="-128"/>
                <a:ea typeface="UD デジタル 教科書体 NK-R" panose="02020400000000000000" pitchFamily="18" charset="-128"/>
              </a:rPr>
              <a:t>　　令和</a:t>
            </a:r>
            <a:r>
              <a:rPr kumimoji="1" lang="en-US" altLang="ja-JP" sz="1100" b="0" i="0" u="none" strike="noStrike" kern="1200" cap="none" spc="0" normalizeH="0" baseline="0" noProof="0" dirty="0">
                <a:ln>
                  <a:noFill/>
                </a:ln>
                <a:solidFill>
                  <a:prstClr val="black">
                    <a:hueOff val="0"/>
                    <a:satOff val="0"/>
                    <a:lumOff val="0"/>
                    <a:alphaOff val="0"/>
                  </a:prstClr>
                </a:solidFill>
                <a:effectLst/>
                <a:uLnTx/>
                <a:uFillTx/>
                <a:latin typeface="UD デジタル 教科書体 NK-R" panose="02020400000000000000" pitchFamily="18" charset="-128"/>
                <a:ea typeface="UD デジタル 教科書体 NK-R" panose="02020400000000000000" pitchFamily="18" charset="-128"/>
              </a:rPr>
              <a:t>2</a:t>
            </a:r>
            <a:r>
              <a:rPr kumimoji="1" lang="ja-JP" altLang="en-US" sz="1100" b="0" i="0" u="none" strike="noStrike" kern="1200" cap="none" spc="0" normalizeH="0" baseline="0" noProof="0" dirty="0">
                <a:ln>
                  <a:noFill/>
                </a:ln>
                <a:solidFill>
                  <a:prstClr val="black">
                    <a:hueOff val="0"/>
                    <a:satOff val="0"/>
                    <a:lumOff val="0"/>
                    <a:alphaOff val="0"/>
                  </a:prstClr>
                </a:solidFill>
                <a:effectLst/>
                <a:uLnTx/>
                <a:uFillTx/>
                <a:latin typeface="UD デジタル 教科書体 NK-R" panose="02020400000000000000" pitchFamily="18" charset="-128"/>
                <a:ea typeface="UD デジタル 教科書体 NK-R" panose="02020400000000000000" pitchFamily="18" charset="-128"/>
              </a:rPr>
              <a:t>年度～　大阪府長期入院精神障がい者退院支援強化事業</a:t>
            </a:r>
            <a:endParaRPr kumimoji="1" lang="en-US" altLang="ja-JP" sz="1100" b="0" i="0" u="none" strike="noStrike" kern="1200" cap="none" spc="0" normalizeH="0" baseline="0" noProof="0" dirty="0">
              <a:ln>
                <a:noFill/>
              </a:ln>
              <a:solidFill>
                <a:prstClr val="black">
                  <a:hueOff val="0"/>
                  <a:satOff val="0"/>
                  <a:lumOff val="0"/>
                  <a:alphaOff val="0"/>
                </a:prstClr>
              </a:solidFill>
              <a:effectLst/>
              <a:uLnTx/>
              <a:uFillTx/>
              <a:latin typeface="UD デジタル 教科書体 NK-R" panose="02020400000000000000" pitchFamily="18" charset="-128"/>
              <a:ea typeface="UD デジタル 教科書体 NK-R" panose="02020400000000000000" pitchFamily="18" charset="-128"/>
            </a:endParaRPr>
          </a:p>
          <a:p>
            <a:pPr marL="113049" marR="0" lvl="1" indent="-113049" algn="l" defTabSz="732725" rtl="0" eaLnBrk="1" fontAlgn="auto" latinLnBrk="0" hangingPunct="1">
              <a:lnSpc>
                <a:spcPct val="90000"/>
              </a:lnSpc>
              <a:spcBef>
                <a:spcPct val="0"/>
              </a:spcBef>
              <a:spcAft>
                <a:spcPct val="15000"/>
              </a:spcAft>
              <a:buClrTx/>
              <a:buSzTx/>
              <a:buFont typeface="Wingdings" panose="05000000000000000000" pitchFamily="2" charset="2"/>
              <a:buChar char="Ø"/>
              <a:tabLst/>
              <a:defRPr/>
            </a:pPr>
            <a:r>
              <a:rPr kumimoji="1" lang="ja-JP" altLang="en-US" sz="1100" b="0" i="0" u="none" strike="noStrike" kern="1200" cap="none" spc="0" normalizeH="0" baseline="0" noProof="0" dirty="0">
                <a:ln>
                  <a:noFill/>
                </a:ln>
                <a:solidFill>
                  <a:prstClr val="black">
                    <a:hueOff val="0"/>
                    <a:satOff val="0"/>
                    <a:lumOff val="0"/>
                    <a:alphaOff val="0"/>
                  </a:prstClr>
                </a:solidFill>
                <a:effectLst/>
                <a:uLnTx/>
                <a:uFillTx/>
                <a:latin typeface="UD デジタル 教科書体 NK-R" panose="02020400000000000000" pitchFamily="18" charset="-128"/>
                <a:ea typeface="UD デジタル 教科書体 NK-R" panose="02020400000000000000" pitchFamily="18" charset="-128"/>
              </a:rPr>
              <a:t>地域精神医療体制整備広域コーディネーターを</a:t>
            </a:r>
            <a:r>
              <a:rPr kumimoji="1" lang="en-US" altLang="ja-JP" sz="1100" b="0" i="0" u="none" strike="noStrike" kern="1200" cap="none" spc="0" normalizeH="0" baseline="0" noProof="0" dirty="0">
                <a:ln>
                  <a:noFill/>
                </a:ln>
                <a:solidFill>
                  <a:prstClr val="black">
                    <a:hueOff val="0"/>
                    <a:satOff val="0"/>
                    <a:lumOff val="0"/>
                    <a:alphaOff val="0"/>
                  </a:prstClr>
                </a:solidFill>
                <a:effectLst/>
                <a:uLnTx/>
                <a:uFillTx/>
                <a:latin typeface="UD デジタル 教科書体 NK-R" panose="02020400000000000000" pitchFamily="18" charset="-128"/>
                <a:ea typeface="UD デジタル 教科書体 NK-R" panose="02020400000000000000" pitchFamily="18" charset="-128"/>
              </a:rPr>
              <a:t>6</a:t>
            </a:r>
            <a:r>
              <a:rPr kumimoji="1" lang="ja-JP" altLang="en-US" sz="1100" b="0" i="0" u="none" strike="noStrike" kern="1200" cap="none" spc="0" normalizeH="0" baseline="0" noProof="0" dirty="0">
                <a:ln>
                  <a:noFill/>
                </a:ln>
                <a:solidFill>
                  <a:prstClr val="black">
                    <a:hueOff val="0"/>
                    <a:satOff val="0"/>
                    <a:lumOff val="0"/>
                    <a:alphaOff val="0"/>
                  </a:prstClr>
                </a:solidFill>
                <a:effectLst/>
                <a:uLnTx/>
                <a:uFillTx/>
                <a:latin typeface="UD デジタル 教科書体 NK-R" panose="02020400000000000000" pitchFamily="18" charset="-128"/>
                <a:ea typeface="UD デジタル 教科書体 NK-R" panose="02020400000000000000" pitchFamily="18" charset="-128"/>
              </a:rPr>
              <a:t>名配置</a:t>
            </a:r>
            <a:endParaRPr kumimoji="1" lang="en-US" altLang="ja-JP" sz="1100" b="0" i="0" u="none" strike="noStrike" kern="1200" cap="none" spc="0" normalizeH="0" baseline="0" noProof="0" dirty="0">
              <a:ln>
                <a:noFill/>
              </a:ln>
              <a:solidFill>
                <a:prstClr val="black">
                  <a:hueOff val="0"/>
                  <a:satOff val="0"/>
                  <a:lumOff val="0"/>
                  <a:alphaOff val="0"/>
                </a:prstClr>
              </a:solidFill>
              <a:effectLst/>
              <a:uLnTx/>
              <a:uFillTx/>
              <a:latin typeface="UD デジタル 教科書体 NK-R" panose="02020400000000000000" pitchFamily="18" charset="-128"/>
              <a:ea typeface="UD デジタル 教科書体 NK-R" panose="02020400000000000000" pitchFamily="18" charset="-128"/>
            </a:endParaRPr>
          </a:p>
          <a:p>
            <a:pPr marL="113049" marR="0" lvl="1" indent="-113049" algn="l" defTabSz="732725" rtl="0" eaLnBrk="1" fontAlgn="auto" latinLnBrk="0" hangingPunct="1">
              <a:lnSpc>
                <a:spcPct val="90000"/>
              </a:lnSpc>
              <a:spcBef>
                <a:spcPct val="0"/>
              </a:spcBef>
              <a:spcAft>
                <a:spcPct val="15000"/>
              </a:spcAft>
              <a:buClrTx/>
              <a:buSzTx/>
              <a:buFont typeface="Wingdings" panose="05000000000000000000" pitchFamily="2" charset="2"/>
              <a:buChar char="Ø"/>
              <a:tabLst/>
              <a:defRPr/>
            </a:pPr>
            <a:r>
              <a:rPr kumimoji="1" lang="ja-JP" altLang="en-US" sz="1100" b="0" i="0" u="none" strike="noStrike" kern="1200" cap="none" spc="0" normalizeH="0" baseline="0" noProof="0" dirty="0">
                <a:ln>
                  <a:noFill/>
                </a:ln>
                <a:solidFill>
                  <a:prstClr val="black">
                    <a:hueOff val="0"/>
                    <a:satOff val="0"/>
                    <a:lumOff val="0"/>
                    <a:alphaOff val="0"/>
                  </a:prstClr>
                </a:solidFill>
                <a:effectLst/>
                <a:uLnTx/>
                <a:uFillTx/>
                <a:latin typeface="UD デジタル 教科書体 NK-R" panose="02020400000000000000" pitchFamily="18" charset="-128"/>
                <a:ea typeface="UD デジタル 教科書体 NK-R" panose="02020400000000000000" pitchFamily="18" charset="-128"/>
              </a:rPr>
              <a:t>精神科病院職員研修・退院促進ピアサポート強化事業等を実施</a:t>
            </a:r>
            <a:endParaRPr kumimoji="1" lang="en-US" altLang="ja-JP" sz="1100" b="0" i="0" u="none" strike="noStrike" kern="1200" cap="none" spc="0" normalizeH="0" baseline="0" noProof="0" dirty="0">
              <a:ln>
                <a:noFill/>
              </a:ln>
              <a:solidFill>
                <a:prstClr val="black">
                  <a:hueOff val="0"/>
                  <a:satOff val="0"/>
                  <a:lumOff val="0"/>
                  <a:alphaOff val="0"/>
                </a:prstClr>
              </a:solidFill>
              <a:effectLst/>
              <a:uLnTx/>
              <a:uFillTx/>
              <a:latin typeface="UD デジタル 教科書体 NK-R" panose="02020400000000000000" pitchFamily="18" charset="-128"/>
              <a:ea typeface="UD デジタル 教科書体 NK-R" panose="02020400000000000000" pitchFamily="18" charset="-128"/>
            </a:endParaRPr>
          </a:p>
          <a:p>
            <a:pPr marL="113049" marR="0" lvl="1" indent="-113049" algn="l" defTabSz="732725" rtl="0" eaLnBrk="1" fontAlgn="auto" latinLnBrk="0" hangingPunct="1">
              <a:lnSpc>
                <a:spcPct val="90000"/>
              </a:lnSpc>
              <a:spcBef>
                <a:spcPct val="0"/>
              </a:spcBef>
              <a:spcAft>
                <a:spcPct val="15000"/>
              </a:spcAft>
              <a:buClrTx/>
              <a:buSzTx/>
              <a:buFont typeface="Wingdings" panose="05000000000000000000" pitchFamily="2" charset="2"/>
              <a:buChar char="Ø"/>
              <a:tabLst/>
              <a:defRPr/>
            </a:pPr>
            <a:r>
              <a:rPr kumimoji="1" lang="ja-JP" altLang="en-US" sz="1100" b="0" i="0" u="none" strike="noStrike" kern="1200" cap="none" spc="0" normalizeH="0" baseline="0" noProof="0" dirty="0">
                <a:ln>
                  <a:noFill/>
                </a:ln>
                <a:solidFill>
                  <a:prstClr val="black">
                    <a:hueOff val="0"/>
                    <a:satOff val="0"/>
                    <a:lumOff val="0"/>
                    <a:alphaOff val="0"/>
                  </a:prstClr>
                </a:solidFill>
                <a:effectLst/>
                <a:uLnTx/>
                <a:uFillTx/>
                <a:latin typeface="UD デジタル 教科書体 NK-R" panose="02020400000000000000" pitchFamily="18" charset="-128"/>
                <a:ea typeface="UD デジタル 教科書体 NK-R" panose="02020400000000000000" pitchFamily="18" charset="-128"/>
              </a:rPr>
              <a:t>各地域における「精神障がいにも対応した地域包括ケアシステム」の構築に係る協議の場に参画</a:t>
            </a:r>
            <a:endParaRPr kumimoji="1" lang="en-US" altLang="ja-JP" sz="1100" b="0" i="0" u="none" strike="noStrike" kern="1200" cap="none" spc="0" normalizeH="0" baseline="0" noProof="0" dirty="0">
              <a:ln>
                <a:noFill/>
              </a:ln>
              <a:solidFill>
                <a:prstClr val="black">
                  <a:hueOff val="0"/>
                  <a:satOff val="0"/>
                  <a:lumOff val="0"/>
                  <a:alphaOff val="0"/>
                </a:prstClr>
              </a:solidFill>
              <a:effectLst/>
              <a:uLnTx/>
              <a:uFillTx/>
              <a:latin typeface="UD デジタル 教科書体 NK-R" panose="02020400000000000000" pitchFamily="18" charset="-128"/>
              <a:ea typeface="UD デジタル 教科書体 NK-R" panose="02020400000000000000" pitchFamily="18" charset="-128"/>
            </a:endParaRPr>
          </a:p>
          <a:p>
            <a:pPr marL="113049" marR="0" lvl="1" indent="-113049" algn="l" defTabSz="732725" rtl="0" eaLnBrk="1" fontAlgn="auto" latinLnBrk="0" hangingPunct="1">
              <a:lnSpc>
                <a:spcPct val="90000"/>
              </a:lnSpc>
              <a:spcBef>
                <a:spcPct val="0"/>
              </a:spcBef>
              <a:spcAft>
                <a:spcPct val="15000"/>
              </a:spcAft>
              <a:buClrTx/>
              <a:buSzTx/>
              <a:buFont typeface="Wingdings" panose="05000000000000000000" pitchFamily="2" charset="2"/>
              <a:buChar char="Ø"/>
              <a:tabLst/>
              <a:defRPr/>
            </a:pPr>
            <a:r>
              <a:rPr kumimoji="1" lang="ja-JP" altLang="en-US" sz="1100" b="0" i="0" u="none" strike="noStrike" kern="1200" cap="none" spc="0" normalizeH="0" baseline="0" noProof="0" dirty="0">
                <a:ln>
                  <a:noFill/>
                </a:ln>
                <a:solidFill>
                  <a:prstClr val="black">
                    <a:hueOff val="0"/>
                    <a:satOff val="0"/>
                    <a:lumOff val="0"/>
                    <a:alphaOff val="0"/>
                  </a:prstClr>
                </a:solidFill>
                <a:effectLst/>
                <a:uLnTx/>
                <a:uFillTx/>
                <a:latin typeface="UD デジタル 教科書体 NK-R" panose="02020400000000000000" pitchFamily="18" charset="-128"/>
                <a:ea typeface="UD デジタル 教科書体 NK-R" panose="02020400000000000000" pitchFamily="18" charset="-128"/>
              </a:rPr>
              <a:t>複合的な課題を抱える長期入院精神障がい者の退院に向けての個別の伴走支援</a:t>
            </a:r>
            <a:endParaRPr kumimoji="1" lang="en-US" altLang="ja-JP" sz="1100" b="0" i="0" u="none" strike="noStrike" kern="1200" cap="none" spc="0" normalizeH="0" baseline="0" noProof="0" dirty="0">
              <a:ln>
                <a:noFill/>
              </a:ln>
              <a:solidFill>
                <a:prstClr val="black">
                  <a:hueOff val="0"/>
                  <a:satOff val="0"/>
                  <a:lumOff val="0"/>
                  <a:alphaOff val="0"/>
                </a:prstClr>
              </a:solidFill>
              <a:effectLst/>
              <a:uLnTx/>
              <a:uFillTx/>
              <a:latin typeface="UD デジタル 教科書体 NK-R" panose="02020400000000000000" pitchFamily="18" charset="-128"/>
              <a:ea typeface="UD デジタル 教科書体 NK-R" panose="02020400000000000000" pitchFamily="18" charset="-128"/>
            </a:endParaRPr>
          </a:p>
        </p:txBody>
      </p:sp>
      <p:sp>
        <p:nvSpPr>
          <p:cNvPr id="10" name="テキスト ボックス 9"/>
          <p:cNvSpPr txBox="1"/>
          <p:nvPr/>
        </p:nvSpPr>
        <p:spPr>
          <a:xfrm>
            <a:off x="3768435" y="2089063"/>
            <a:ext cx="4696691" cy="2592000"/>
          </a:xfrm>
          <a:prstGeom prst="roundRect">
            <a:avLst>
              <a:gd name="adj" fmla="val 5355"/>
            </a:avLst>
          </a:prstGeom>
          <a:solidFill>
            <a:schemeClr val="bg1"/>
          </a:solidFill>
          <a:ln w="28575">
            <a:solidFill>
              <a:schemeClr val="accent1">
                <a:lumMod val="40000"/>
                <a:lumOff val="60000"/>
              </a:schemeClr>
            </a:solidFill>
          </a:ln>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47473" tIns="71209" rIns="23736" bIns="71209" numCol="1" spcCol="1270" anchor="t" anchorCtr="0">
            <a:noAutofit/>
          </a:bodyPr>
          <a:lstStyle/>
          <a:p>
            <a:pPr marL="113049" marR="0" lvl="1" indent="-113049" algn="l" defTabSz="732725" rtl="0" eaLnBrk="1" fontAlgn="auto" latinLnBrk="0" hangingPunct="1">
              <a:lnSpc>
                <a:spcPct val="90000"/>
              </a:lnSpc>
              <a:spcBef>
                <a:spcPct val="0"/>
              </a:spcBef>
              <a:spcAft>
                <a:spcPct val="15000"/>
              </a:spcAft>
              <a:buClrTx/>
              <a:buSzTx/>
              <a:buFont typeface="Wingdings" panose="05000000000000000000" pitchFamily="2" charset="2"/>
              <a:buChar char="u"/>
              <a:tabLst/>
              <a:defRPr/>
            </a:pPr>
            <a:r>
              <a:rPr kumimoji="1" lang="ja-JP" altLang="en-US" sz="1100" b="0" i="0" u="none" strike="noStrike" kern="1200" cap="none" spc="0" normalizeH="0" baseline="0" noProof="0" dirty="0">
                <a:ln>
                  <a:noFill/>
                </a:ln>
                <a:solidFill>
                  <a:prstClr val="black">
                    <a:hueOff val="0"/>
                    <a:satOff val="0"/>
                    <a:lumOff val="0"/>
                    <a:alphaOff val="0"/>
                  </a:prstClr>
                </a:solidFill>
                <a:effectLst/>
                <a:uLnTx/>
                <a:uFillTx/>
                <a:latin typeface="UD デジタル 教科書体 NK-R" panose="02020400000000000000" pitchFamily="18" charset="-128"/>
                <a:ea typeface="UD デジタル 教科書体 NK-R" panose="02020400000000000000" pitchFamily="18" charset="-128"/>
              </a:rPr>
              <a:t>精神科病院研修</a:t>
            </a:r>
            <a:endParaRPr kumimoji="1" lang="en-US" altLang="ja-JP" sz="1100" b="0" i="0" u="none" strike="noStrike" kern="1200" cap="none" spc="0" normalizeH="0" baseline="0" noProof="0" dirty="0">
              <a:ln>
                <a:noFill/>
              </a:ln>
              <a:solidFill>
                <a:prstClr val="black">
                  <a:hueOff val="0"/>
                  <a:satOff val="0"/>
                  <a:lumOff val="0"/>
                  <a:alphaOff val="0"/>
                </a:prstClr>
              </a:solidFill>
              <a:effectLst/>
              <a:uLnTx/>
              <a:uFillTx/>
              <a:latin typeface="UD デジタル 教科書体 NK-R" panose="02020400000000000000" pitchFamily="18" charset="-128"/>
              <a:ea typeface="UD デジタル 教科書体 NK-R" panose="02020400000000000000" pitchFamily="18" charset="-128"/>
            </a:endParaRPr>
          </a:p>
          <a:p>
            <a:pPr marL="0" marR="0" lvl="1" indent="0" algn="l" defTabSz="732725" rtl="0" eaLnBrk="1" fontAlgn="auto" latinLnBrk="0" hangingPunct="1">
              <a:lnSpc>
                <a:spcPct val="90000"/>
              </a:lnSpc>
              <a:spcBef>
                <a:spcPct val="0"/>
              </a:spcBef>
              <a:spcAft>
                <a:spcPct val="15000"/>
              </a:spcAft>
              <a:buClrTx/>
              <a:buSzTx/>
              <a:buFontTx/>
              <a:buNone/>
              <a:tabLst/>
              <a:defRPr/>
            </a:pPr>
            <a:r>
              <a:rPr kumimoji="1" lang="ja-JP" altLang="en-US" sz="1100" b="0" i="0" u="none" strike="noStrike" kern="1200" cap="none" spc="0" normalizeH="0" baseline="0" noProof="0" dirty="0">
                <a:ln>
                  <a:noFill/>
                </a:ln>
                <a:solidFill>
                  <a:prstClr val="black">
                    <a:hueOff val="0"/>
                    <a:satOff val="0"/>
                    <a:lumOff val="0"/>
                    <a:alphaOff val="0"/>
                  </a:prstClr>
                </a:solidFill>
                <a:effectLst/>
                <a:uLnTx/>
                <a:uFillTx/>
                <a:latin typeface="UD デジタル 教科書体 NK-R" panose="02020400000000000000" pitchFamily="18" charset="-128"/>
                <a:ea typeface="UD デジタル 教科書体 NK-R" panose="02020400000000000000" pitchFamily="18" charset="-128"/>
              </a:rPr>
              <a:t>　　院内研修　講師調整　地域支援者への案内</a:t>
            </a:r>
            <a:endParaRPr kumimoji="1" lang="en-US" altLang="ja-JP" sz="1100" b="0" i="0" u="none" strike="noStrike" kern="1200" cap="none" spc="0" normalizeH="0" baseline="0" noProof="0" dirty="0">
              <a:ln>
                <a:noFill/>
              </a:ln>
              <a:solidFill>
                <a:prstClr val="black">
                  <a:hueOff val="0"/>
                  <a:satOff val="0"/>
                  <a:lumOff val="0"/>
                  <a:alphaOff val="0"/>
                </a:prstClr>
              </a:solidFill>
              <a:effectLst/>
              <a:uLnTx/>
              <a:uFillTx/>
              <a:latin typeface="UD デジタル 教科書体 NK-R" panose="02020400000000000000" pitchFamily="18" charset="-128"/>
              <a:ea typeface="UD デジタル 教科書体 NK-R" panose="02020400000000000000" pitchFamily="18" charset="-128"/>
            </a:endParaRPr>
          </a:p>
          <a:p>
            <a:pPr marL="0" marR="0" lvl="1" indent="0" algn="l" defTabSz="732725" rtl="0" eaLnBrk="1" fontAlgn="auto" latinLnBrk="0" hangingPunct="1">
              <a:lnSpc>
                <a:spcPct val="90000"/>
              </a:lnSpc>
              <a:spcBef>
                <a:spcPct val="0"/>
              </a:spcBef>
              <a:spcAft>
                <a:spcPct val="15000"/>
              </a:spcAft>
              <a:buClrTx/>
              <a:buSzTx/>
              <a:buFontTx/>
              <a:buNone/>
              <a:tabLst/>
              <a:defRPr/>
            </a:pPr>
            <a:r>
              <a:rPr kumimoji="1" lang="ja-JP" altLang="en-US" sz="1100" b="0" i="0" u="none" strike="noStrike" kern="1200" cap="none" spc="0" normalizeH="0" baseline="0" noProof="0" dirty="0">
                <a:ln>
                  <a:noFill/>
                </a:ln>
                <a:solidFill>
                  <a:prstClr val="black">
                    <a:hueOff val="0"/>
                    <a:satOff val="0"/>
                    <a:lumOff val="0"/>
                    <a:alphaOff val="0"/>
                  </a:prstClr>
                </a:solidFill>
                <a:effectLst/>
                <a:uLnTx/>
                <a:uFillTx/>
                <a:latin typeface="UD デジタル 教科書体 NK-R" panose="02020400000000000000" pitchFamily="18" charset="-128"/>
                <a:ea typeface="UD デジタル 教科書体 NK-R" panose="02020400000000000000" pitchFamily="18" charset="-128"/>
              </a:rPr>
              <a:t>　　　　　　　　　　　場合によっては病院・地域とともに企画調整</a:t>
            </a:r>
            <a:endParaRPr kumimoji="1" lang="en-US" altLang="ja-JP" sz="1100" b="0" i="0" u="none" strike="noStrike" kern="1200" cap="none" spc="0" normalizeH="0" baseline="0" noProof="0" dirty="0">
              <a:ln>
                <a:noFill/>
              </a:ln>
              <a:solidFill>
                <a:prstClr val="black">
                  <a:hueOff val="0"/>
                  <a:satOff val="0"/>
                  <a:lumOff val="0"/>
                  <a:alphaOff val="0"/>
                </a:prstClr>
              </a:solidFill>
              <a:effectLst/>
              <a:uLnTx/>
              <a:uFillTx/>
              <a:latin typeface="UD デジタル 教科書体 NK-R" panose="02020400000000000000" pitchFamily="18" charset="-128"/>
              <a:ea typeface="UD デジタル 教科書体 NK-R" panose="02020400000000000000" pitchFamily="18" charset="-128"/>
            </a:endParaRPr>
          </a:p>
          <a:p>
            <a:pPr marL="0" marR="0" lvl="1" indent="0" algn="l" defTabSz="732725" rtl="0" eaLnBrk="1" fontAlgn="auto" latinLnBrk="0" hangingPunct="1">
              <a:lnSpc>
                <a:spcPct val="90000"/>
              </a:lnSpc>
              <a:spcBef>
                <a:spcPct val="0"/>
              </a:spcBef>
              <a:spcAft>
                <a:spcPct val="15000"/>
              </a:spcAft>
              <a:buClrTx/>
              <a:buSzTx/>
              <a:buFontTx/>
              <a:buNone/>
              <a:tabLst/>
              <a:defRPr/>
            </a:pPr>
            <a:r>
              <a:rPr kumimoji="1" lang="ja-JP" altLang="en-US" sz="1100" b="0" i="0" u="none" strike="noStrike" kern="1200" cap="none" spc="0" normalizeH="0" baseline="0" noProof="0" dirty="0">
                <a:ln>
                  <a:noFill/>
                </a:ln>
                <a:solidFill>
                  <a:prstClr val="black">
                    <a:hueOff val="0"/>
                    <a:satOff val="0"/>
                    <a:lumOff val="0"/>
                    <a:alphaOff val="0"/>
                  </a:prstClr>
                </a:solidFill>
                <a:effectLst/>
                <a:uLnTx/>
                <a:uFillTx/>
                <a:latin typeface="UD デジタル 教科書体 NK-R" panose="02020400000000000000" pitchFamily="18" charset="-128"/>
                <a:ea typeface="UD デジタル 教科書体 NK-R" panose="02020400000000000000" pitchFamily="18" charset="-128"/>
              </a:rPr>
              <a:t>　　全体研修　講師調整（</a:t>
            </a:r>
            <a:r>
              <a:rPr kumimoji="1" lang="en-US" altLang="ja-JP" sz="1100" b="0" i="0" u="none" strike="noStrike" kern="1200" cap="none" spc="0" normalizeH="0" baseline="0" noProof="0" dirty="0">
                <a:ln>
                  <a:noFill/>
                </a:ln>
                <a:solidFill>
                  <a:prstClr val="black">
                    <a:hueOff val="0"/>
                    <a:satOff val="0"/>
                    <a:lumOff val="0"/>
                    <a:alphaOff val="0"/>
                  </a:prstClr>
                </a:solidFill>
                <a:effectLst/>
                <a:uLnTx/>
                <a:uFillTx/>
                <a:latin typeface="UD デジタル 教科書体 NK-R" panose="02020400000000000000" pitchFamily="18" charset="-128"/>
                <a:ea typeface="UD デジタル 教科書体 NK-R" panose="02020400000000000000" pitchFamily="18" charset="-128"/>
              </a:rPr>
              <a:t>R</a:t>
            </a:r>
            <a:r>
              <a:rPr kumimoji="1" lang="ja-JP" altLang="en-US" sz="1100" b="0" i="0" u="none" strike="noStrike" kern="1200" cap="none" spc="0" normalizeH="0" baseline="0" noProof="0" dirty="0">
                <a:ln>
                  <a:noFill/>
                </a:ln>
                <a:solidFill>
                  <a:prstClr val="black">
                    <a:hueOff val="0"/>
                    <a:satOff val="0"/>
                    <a:lumOff val="0"/>
                    <a:alphaOff val="0"/>
                  </a:prstClr>
                </a:solidFill>
                <a:effectLst/>
                <a:uLnTx/>
                <a:uFillTx/>
                <a:latin typeface="UD デジタル 教科書体 NK-R" panose="02020400000000000000" pitchFamily="18" charset="-128"/>
                <a:ea typeface="UD デジタル 教科書体 NK-R" panose="02020400000000000000" pitchFamily="18" charset="-128"/>
              </a:rPr>
              <a:t>７年度は南飯能病院　角田健一先生に依頼）</a:t>
            </a:r>
            <a:endParaRPr kumimoji="1" lang="en-US" altLang="ja-JP" sz="1100" b="0" i="0" u="none" strike="noStrike" kern="1200" cap="none" spc="0" normalizeH="0" baseline="0" noProof="0" dirty="0">
              <a:ln>
                <a:noFill/>
              </a:ln>
              <a:solidFill>
                <a:prstClr val="black">
                  <a:hueOff val="0"/>
                  <a:satOff val="0"/>
                  <a:lumOff val="0"/>
                  <a:alphaOff val="0"/>
                </a:prstClr>
              </a:solidFill>
              <a:effectLst/>
              <a:uLnTx/>
              <a:uFillTx/>
              <a:latin typeface="UD デジタル 教科書体 NK-R" panose="02020400000000000000" pitchFamily="18" charset="-128"/>
              <a:ea typeface="UD デジタル 教科書体 NK-R" panose="02020400000000000000" pitchFamily="18" charset="-128"/>
            </a:endParaRPr>
          </a:p>
          <a:p>
            <a:pPr marL="0" marR="0" lvl="1" indent="0" algn="l" defTabSz="732725" rtl="0" eaLnBrk="1" fontAlgn="auto" latinLnBrk="0" hangingPunct="1">
              <a:lnSpc>
                <a:spcPct val="90000"/>
              </a:lnSpc>
              <a:spcBef>
                <a:spcPct val="0"/>
              </a:spcBef>
              <a:spcAft>
                <a:spcPct val="15000"/>
              </a:spcAft>
              <a:buClrTx/>
              <a:buSzTx/>
              <a:buFontTx/>
              <a:buNone/>
              <a:tabLst/>
              <a:defRPr/>
            </a:pPr>
            <a:r>
              <a:rPr kumimoji="1" lang="ja-JP" altLang="en-US" sz="1100" b="0" i="0" u="none" strike="noStrike" kern="1200" cap="none" spc="0" normalizeH="0" baseline="0" noProof="0" dirty="0">
                <a:ln>
                  <a:noFill/>
                </a:ln>
                <a:solidFill>
                  <a:prstClr val="black">
                    <a:hueOff val="0"/>
                    <a:satOff val="0"/>
                    <a:lumOff val="0"/>
                    <a:alphaOff val="0"/>
                  </a:prstClr>
                </a:solidFill>
                <a:effectLst/>
                <a:uLnTx/>
                <a:uFillTx/>
                <a:latin typeface="UD デジタル 教科書体 NK-R" panose="02020400000000000000" pitchFamily="18" charset="-128"/>
                <a:ea typeface="UD デジタル 教科書体 NK-R" panose="02020400000000000000" pitchFamily="18" charset="-128"/>
              </a:rPr>
              <a:t>　　　　　　　　　　　実践報告病院調整</a:t>
            </a:r>
            <a:endParaRPr kumimoji="1" lang="en-US" altLang="ja-JP" sz="1100" b="0" i="0" u="none" strike="noStrike" kern="1200" cap="none" spc="0" normalizeH="0" baseline="0" noProof="0" dirty="0">
              <a:ln>
                <a:noFill/>
              </a:ln>
              <a:solidFill>
                <a:prstClr val="black">
                  <a:hueOff val="0"/>
                  <a:satOff val="0"/>
                  <a:lumOff val="0"/>
                  <a:alphaOff val="0"/>
                </a:prstClr>
              </a:solidFill>
              <a:effectLst/>
              <a:uLnTx/>
              <a:uFillTx/>
              <a:latin typeface="UD デジタル 教科書体 NK-R" panose="02020400000000000000" pitchFamily="18" charset="-128"/>
              <a:ea typeface="UD デジタル 教科書体 NK-R" panose="02020400000000000000" pitchFamily="18" charset="-128"/>
            </a:endParaRPr>
          </a:p>
          <a:p>
            <a:pPr marL="0" marR="0" lvl="1" indent="0" algn="l" defTabSz="732725" rtl="0" eaLnBrk="1" fontAlgn="auto" latinLnBrk="0" hangingPunct="1">
              <a:lnSpc>
                <a:spcPct val="90000"/>
              </a:lnSpc>
              <a:spcBef>
                <a:spcPct val="0"/>
              </a:spcBef>
              <a:spcAft>
                <a:spcPct val="15000"/>
              </a:spcAft>
              <a:buClrTx/>
              <a:buSzTx/>
              <a:buFontTx/>
              <a:buNone/>
              <a:tabLst/>
              <a:defRPr/>
            </a:pPr>
            <a:r>
              <a:rPr kumimoji="1" lang="ja-JP" altLang="en-US" sz="1100" b="0" i="0" u="none" strike="noStrike" kern="1200" cap="none" spc="0" normalizeH="0" baseline="0" noProof="0" dirty="0">
                <a:ln>
                  <a:noFill/>
                </a:ln>
                <a:solidFill>
                  <a:prstClr val="black">
                    <a:hueOff val="0"/>
                    <a:satOff val="0"/>
                    <a:lumOff val="0"/>
                    <a:alphaOff val="0"/>
                  </a:prstClr>
                </a:solidFill>
                <a:effectLst/>
                <a:uLnTx/>
                <a:uFillTx/>
                <a:latin typeface="UD デジタル 教科書体 NK-R" panose="02020400000000000000" pitchFamily="18" charset="-128"/>
                <a:ea typeface="UD デジタル 教科書体 NK-R" panose="02020400000000000000" pitchFamily="18" charset="-128"/>
              </a:rPr>
              <a:t>　　　　　　　　　　　大精協事務局と当日運営　動画配信</a:t>
            </a:r>
            <a:endParaRPr kumimoji="1" lang="en-US" altLang="ja-JP" sz="1100" b="0" i="0" u="none" strike="noStrike" kern="1200" cap="none" spc="0" normalizeH="0" baseline="0" noProof="0" dirty="0">
              <a:ln>
                <a:noFill/>
              </a:ln>
              <a:solidFill>
                <a:prstClr val="black">
                  <a:hueOff val="0"/>
                  <a:satOff val="0"/>
                  <a:lumOff val="0"/>
                  <a:alphaOff val="0"/>
                </a:prstClr>
              </a:solidFill>
              <a:effectLst/>
              <a:uLnTx/>
              <a:uFillTx/>
              <a:latin typeface="UD デジタル 教科書体 NK-R" panose="02020400000000000000" pitchFamily="18" charset="-128"/>
              <a:ea typeface="UD デジタル 教科書体 NK-R" panose="02020400000000000000" pitchFamily="18" charset="-128"/>
            </a:endParaRPr>
          </a:p>
          <a:p>
            <a:pPr marL="171450" marR="0" lvl="1" indent="-171450" algn="l" defTabSz="732725" rtl="0" eaLnBrk="1" fontAlgn="auto" latinLnBrk="0" hangingPunct="1">
              <a:lnSpc>
                <a:spcPct val="90000"/>
              </a:lnSpc>
              <a:spcBef>
                <a:spcPct val="0"/>
              </a:spcBef>
              <a:spcAft>
                <a:spcPct val="15000"/>
              </a:spcAft>
              <a:buClrTx/>
              <a:buSzTx/>
              <a:buFont typeface="Wingdings" panose="05000000000000000000" pitchFamily="2" charset="2"/>
              <a:buChar char="u"/>
              <a:tabLst/>
              <a:defRPr/>
            </a:pPr>
            <a:r>
              <a:rPr kumimoji="1" lang="ja-JP" altLang="en-US" sz="1100" b="0" i="0" u="none" strike="noStrike" kern="1200" cap="none" spc="0" normalizeH="0" baseline="0" noProof="0" dirty="0">
                <a:ln>
                  <a:noFill/>
                </a:ln>
                <a:solidFill>
                  <a:prstClr val="black">
                    <a:hueOff val="0"/>
                    <a:satOff val="0"/>
                    <a:lumOff val="0"/>
                    <a:alphaOff val="0"/>
                  </a:prstClr>
                </a:solidFill>
                <a:effectLst/>
                <a:uLnTx/>
                <a:uFillTx/>
                <a:latin typeface="UD デジタル 教科書体 NK-R" panose="02020400000000000000" pitchFamily="18" charset="-128"/>
                <a:ea typeface="UD デジタル 教科書体 NK-R" panose="02020400000000000000" pitchFamily="18" charset="-128"/>
              </a:rPr>
              <a:t>退院促進ピアサポート強化事業</a:t>
            </a:r>
            <a:endParaRPr kumimoji="1" lang="en-US" altLang="ja-JP" sz="1100" b="0" i="0" u="none" strike="noStrike" kern="1200" cap="none" spc="0" normalizeH="0" baseline="0" noProof="0" dirty="0">
              <a:ln>
                <a:noFill/>
              </a:ln>
              <a:solidFill>
                <a:prstClr val="black">
                  <a:hueOff val="0"/>
                  <a:satOff val="0"/>
                  <a:lumOff val="0"/>
                  <a:alphaOff val="0"/>
                </a:prstClr>
              </a:solidFill>
              <a:effectLst/>
              <a:uLnTx/>
              <a:uFillTx/>
              <a:latin typeface="UD デジタル 教科書体 NK-R" panose="02020400000000000000" pitchFamily="18" charset="-128"/>
              <a:ea typeface="UD デジタル 教科書体 NK-R" panose="02020400000000000000" pitchFamily="18" charset="-128"/>
            </a:endParaRPr>
          </a:p>
          <a:p>
            <a:pPr marL="0" marR="0" lvl="1" indent="0" algn="l" defTabSz="732725" rtl="0" eaLnBrk="1" fontAlgn="auto" latinLnBrk="0" hangingPunct="1">
              <a:lnSpc>
                <a:spcPct val="90000"/>
              </a:lnSpc>
              <a:spcBef>
                <a:spcPct val="0"/>
              </a:spcBef>
              <a:spcAft>
                <a:spcPct val="15000"/>
              </a:spcAft>
              <a:buClrTx/>
              <a:buSzTx/>
              <a:buFontTx/>
              <a:buNone/>
              <a:tabLst/>
              <a:defRPr/>
            </a:pPr>
            <a:r>
              <a:rPr kumimoji="1" lang="ja-JP" altLang="en-US" sz="1100" b="0" i="0" u="none" strike="noStrike" kern="1200" cap="none" spc="0" normalizeH="0" baseline="0" noProof="0" dirty="0">
                <a:ln>
                  <a:noFill/>
                </a:ln>
                <a:solidFill>
                  <a:prstClr val="black">
                    <a:hueOff val="0"/>
                    <a:satOff val="0"/>
                    <a:lumOff val="0"/>
                    <a:alphaOff val="0"/>
                  </a:prstClr>
                </a:solidFill>
                <a:effectLst/>
                <a:uLnTx/>
                <a:uFillTx/>
                <a:latin typeface="UD デジタル 教科書体 NK-R" panose="02020400000000000000" pitchFamily="18" charset="-128"/>
                <a:ea typeface="UD デジタル 教科書体 NK-R" panose="02020400000000000000" pitchFamily="18" charset="-128"/>
              </a:rPr>
              <a:t>　　　　　　　　　　　病院と委託事業所・ピアサポーターとの調整</a:t>
            </a:r>
            <a:endParaRPr kumimoji="1" lang="en-US" altLang="ja-JP" sz="1100" b="0" i="0" u="none" strike="noStrike" kern="1200" cap="none" spc="0" normalizeH="0" baseline="0" noProof="0" dirty="0">
              <a:ln>
                <a:noFill/>
              </a:ln>
              <a:solidFill>
                <a:prstClr val="black">
                  <a:hueOff val="0"/>
                  <a:satOff val="0"/>
                  <a:lumOff val="0"/>
                  <a:alphaOff val="0"/>
                </a:prstClr>
              </a:solidFill>
              <a:effectLst/>
              <a:uLnTx/>
              <a:uFillTx/>
              <a:latin typeface="UD デジタル 教科書体 NK-R" panose="02020400000000000000" pitchFamily="18" charset="-128"/>
              <a:ea typeface="UD デジタル 教科書体 NK-R" panose="02020400000000000000" pitchFamily="18" charset="-128"/>
            </a:endParaRPr>
          </a:p>
          <a:p>
            <a:pPr marL="0" marR="0" lvl="1" indent="0" algn="l" defTabSz="732725" rtl="0" eaLnBrk="1" fontAlgn="auto" latinLnBrk="0" hangingPunct="1">
              <a:lnSpc>
                <a:spcPct val="90000"/>
              </a:lnSpc>
              <a:spcBef>
                <a:spcPct val="0"/>
              </a:spcBef>
              <a:spcAft>
                <a:spcPct val="15000"/>
              </a:spcAft>
              <a:buClrTx/>
              <a:buSzTx/>
              <a:buFontTx/>
              <a:buNone/>
              <a:tabLst/>
              <a:defRPr/>
            </a:pPr>
            <a:r>
              <a:rPr kumimoji="1" lang="ja-JP" altLang="en-US" sz="1100" b="0" i="0" u="none" strike="noStrike" kern="1200" cap="none" spc="0" normalizeH="0" baseline="0" noProof="0" dirty="0">
                <a:ln>
                  <a:noFill/>
                </a:ln>
                <a:solidFill>
                  <a:prstClr val="black">
                    <a:hueOff val="0"/>
                    <a:satOff val="0"/>
                    <a:lumOff val="0"/>
                    <a:alphaOff val="0"/>
                  </a:prstClr>
                </a:solidFill>
                <a:effectLst/>
                <a:uLnTx/>
                <a:uFillTx/>
                <a:latin typeface="UD デジタル 教科書体 NK-R" panose="02020400000000000000" pitchFamily="18" charset="-128"/>
                <a:ea typeface="UD デジタル 教科書体 NK-R" panose="02020400000000000000" pitchFamily="18" charset="-128"/>
              </a:rPr>
              <a:t>　　　　　　　　　　　茶話会や媒体の企画の調整</a:t>
            </a:r>
            <a:endParaRPr kumimoji="1" lang="en-US" altLang="ja-JP" sz="1100" b="0" i="0" u="none" strike="noStrike" kern="1200" cap="none" spc="0" normalizeH="0" baseline="0" noProof="0" dirty="0">
              <a:ln>
                <a:noFill/>
              </a:ln>
              <a:solidFill>
                <a:prstClr val="black">
                  <a:hueOff val="0"/>
                  <a:satOff val="0"/>
                  <a:lumOff val="0"/>
                  <a:alphaOff val="0"/>
                </a:prstClr>
              </a:solidFill>
              <a:effectLst/>
              <a:uLnTx/>
              <a:uFillTx/>
              <a:latin typeface="UD デジタル 教科書体 NK-R" panose="02020400000000000000" pitchFamily="18" charset="-128"/>
              <a:ea typeface="UD デジタル 教科書体 NK-R" panose="02020400000000000000" pitchFamily="18" charset="-128"/>
            </a:endParaRPr>
          </a:p>
          <a:p>
            <a:pPr marL="113049" marR="0" lvl="1" indent="-113049" algn="l" defTabSz="732725" rtl="0" eaLnBrk="1" fontAlgn="auto" latinLnBrk="0" hangingPunct="1">
              <a:lnSpc>
                <a:spcPct val="90000"/>
              </a:lnSpc>
              <a:spcBef>
                <a:spcPct val="0"/>
              </a:spcBef>
              <a:spcAft>
                <a:spcPct val="15000"/>
              </a:spcAft>
              <a:buClrTx/>
              <a:buSzTx/>
              <a:buFont typeface="Wingdings" panose="05000000000000000000" pitchFamily="2" charset="2"/>
              <a:buChar char="u"/>
              <a:tabLst/>
              <a:defRPr/>
            </a:pPr>
            <a:r>
              <a:rPr kumimoji="1" lang="ja-JP" altLang="en-US" sz="1100" b="0" i="0" u="none" strike="noStrike" kern="1200" cap="none" spc="0" normalizeH="0" baseline="0" noProof="0" dirty="0">
                <a:ln>
                  <a:noFill/>
                </a:ln>
                <a:solidFill>
                  <a:prstClr val="black">
                    <a:hueOff val="0"/>
                    <a:satOff val="0"/>
                    <a:lumOff val="0"/>
                    <a:alphaOff val="0"/>
                  </a:prstClr>
                </a:solidFill>
                <a:effectLst/>
                <a:uLnTx/>
                <a:uFillTx/>
                <a:latin typeface="UD デジタル 教科書体 NK-R" panose="02020400000000000000" pitchFamily="18" charset="-128"/>
                <a:ea typeface="UD デジタル 教科書体 NK-R" panose="02020400000000000000" pitchFamily="18" charset="-128"/>
              </a:rPr>
              <a:t>各地域の「にも包括」協議の場への参画</a:t>
            </a:r>
            <a:endParaRPr kumimoji="1" lang="en-US" altLang="ja-JP" sz="1100" b="0" i="0" u="none" strike="noStrike" kern="1200" cap="none" spc="0" normalizeH="0" baseline="0" noProof="0" dirty="0">
              <a:ln>
                <a:noFill/>
              </a:ln>
              <a:solidFill>
                <a:prstClr val="black">
                  <a:hueOff val="0"/>
                  <a:satOff val="0"/>
                  <a:lumOff val="0"/>
                  <a:alphaOff val="0"/>
                </a:prstClr>
              </a:solidFill>
              <a:effectLst/>
              <a:uLnTx/>
              <a:uFillTx/>
              <a:latin typeface="UD デジタル 教科書体 NK-R" panose="02020400000000000000" pitchFamily="18" charset="-128"/>
              <a:ea typeface="UD デジタル 教科書体 NK-R" panose="02020400000000000000" pitchFamily="18" charset="-128"/>
            </a:endParaRPr>
          </a:p>
          <a:p>
            <a:pPr marL="113049" marR="0" lvl="1" indent="-113049" algn="l" defTabSz="732725" rtl="0" eaLnBrk="1" fontAlgn="auto" latinLnBrk="0" hangingPunct="1">
              <a:lnSpc>
                <a:spcPct val="90000"/>
              </a:lnSpc>
              <a:spcBef>
                <a:spcPct val="0"/>
              </a:spcBef>
              <a:spcAft>
                <a:spcPct val="15000"/>
              </a:spcAft>
              <a:buClrTx/>
              <a:buSzTx/>
              <a:buFont typeface="Wingdings" panose="05000000000000000000" pitchFamily="2" charset="2"/>
              <a:buChar char="u"/>
              <a:tabLst/>
              <a:defRPr/>
            </a:pPr>
            <a:r>
              <a:rPr kumimoji="1" lang="ja-JP" altLang="en-US" sz="1100" b="0" i="0" u="none" strike="noStrike" kern="1200" cap="none" spc="0" normalizeH="0" baseline="0" noProof="0" dirty="0">
                <a:ln>
                  <a:noFill/>
                </a:ln>
                <a:solidFill>
                  <a:prstClr val="black">
                    <a:hueOff val="0"/>
                    <a:satOff val="0"/>
                    <a:lumOff val="0"/>
                    <a:alphaOff val="0"/>
                  </a:prstClr>
                </a:solidFill>
                <a:effectLst/>
                <a:uLnTx/>
                <a:uFillTx/>
                <a:latin typeface="UD デジタル 教科書体 NK-R" panose="02020400000000000000" pitchFamily="18" charset="-128"/>
                <a:ea typeface="UD デジタル 教科書体 NK-R" panose="02020400000000000000" pitchFamily="18" charset="-128"/>
              </a:rPr>
              <a:t>個別ケース伴走支援</a:t>
            </a:r>
            <a:endParaRPr kumimoji="1" lang="en-US" altLang="ja-JP" sz="1100" b="0" i="0" u="none" strike="noStrike" kern="1200" cap="none" spc="0" normalizeH="0" baseline="0" noProof="0" dirty="0">
              <a:ln>
                <a:noFill/>
              </a:ln>
              <a:solidFill>
                <a:prstClr val="black">
                  <a:hueOff val="0"/>
                  <a:satOff val="0"/>
                  <a:lumOff val="0"/>
                  <a:alphaOff val="0"/>
                </a:prstClr>
              </a:solidFill>
              <a:effectLst/>
              <a:uLnTx/>
              <a:uFillTx/>
              <a:latin typeface="UD デジタル 教科書体 NK-R" panose="02020400000000000000" pitchFamily="18" charset="-128"/>
              <a:ea typeface="UD デジタル 教科書体 NK-R" panose="02020400000000000000" pitchFamily="18" charset="-128"/>
            </a:endParaRPr>
          </a:p>
          <a:p>
            <a:pPr marL="0" marR="0" lvl="1" indent="0" algn="l" defTabSz="732725" rtl="0" eaLnBrk="1" fontAlgn="auto" latinLnBrk="0" hangingPunct="1">
              <a:lnSpc>
                <a:spcPct val="90000"/>
              </a:lnSpc>
              <a:spcBef>
                <a:spcPct val="0"/>
              </a:spcBef>
              <a:spcAft>
                <a:spcPct val="15000"/>
              </a:spcAft>
              <a:buClrTx/>
              <a:buSzTx/>
              <a:buFontTx/>
              <a:buNone/>
              <a:tabLst/>
              <a:defRPr/>
            </a:pPr>
            <a:r>
              <a:rPr kumimoji="1" lang="ja-JP" altLang="en-US" sz="1100" b="0" i="0" u="none" strike="noStrike" kern="1200" cap="none" spc="0" normalizeH="0" baseline="0" noProof="0" dirty="0">
                <a:ln>
                  <a:noFill/>
                </a:ln>
                <a:solidFill>
                  <a:prstClr val="black">
                    <a:hueOff val="0"/>
                    <a:satOff val="0"/>
                    <a:lumOff val="0"/>
                    <a:alphaOff val="0"/>
                  </a:prstClr>
                </a:solidFill>
                <a:effectLst/>
                <a:uLnTx/>
                <a:uFillTx/>
                <a:latin typeface="UD デジタル 教科書体 NK-R" panose="02020400000000000000" pitchFamily="18" charset="-128"/>
                <a:ea typeface="UD デジタル 教科書体 NK-R" panose="02020400000000000000" pitchFamily="18" charset="-128"/>
              </a:rPr>
              <a:t>　　　　　　　　　　　退院が滞っているケースの掘り起こし</a:t>
            </a:r>
            <a:endParaRPr kumimoji="1" lang="en-US" altLang="ja-JP" sz="1100" b="0" i="0" u="none" strike="noStrike" kern="1200" cap="none" spc="0" normalizeH="0" baseline="0" noProof="0" dirty="0">
              <a:ln>
                <a:noFill/>
              </a:ln>
              <a:solidFill>
                <a:prstClr val="black">
                  <a:hueOff val="0"/>
                  <a:satOff val="0"/>
                  <a:lumOff val="0"/>
                  <a:alphaOff val="0"/>
                </a:prstClr>
              </a:solidFill>
              <a:effectLst/>
              <a:uLnTx/>
              <a:uFillTx/>
              <a:latin typeface="UD デジタル 教科書体 NK-R" panose="02020400000000000000" pitchFamily="18" charset="-128"/>
              <a:ea typeface="UD デジタル 教科書体 NK-R" panose="02020400000000000000" pitchFamily="18" charset="-128"/>
            </a:endParaRPr>
          </a:p>
          <a:p>
            <a:pPr marL="0" marR="0" lvl="1" indent="0" algn="l" defTabSz="732725" rtl="0" eaLnBrk="1" fontAlgn="auto" latinLnBrk="0" hangingPunct="1">
              <a:lnSpc>
                <a:spcPct val="90000"/>
              </a:lnSpc>
              <a:spcBef>
                <a:spcPct val="0"/>
              </a:spcBef>
              <a:spcAft>
                <a:spcPct val="15000"/>
              </a:spcAft>
              <a:buClrTx/>
              <a:buSzTx/>
              <a:buFontTx/>
              <a:buNone/>
              <a:tabLst/>
              <a:defRPr/>
            </a:pPr>
            <a:r>
              <a:rPr kumimoji="1" lang="ja-JP" altLang="en-US" sz="1100" b="0" i="0" u="none" strike="noStrike" kern="1200" cap="none" spc="0" normalizeH="0" baseline="0" noProof="0" dirty="0">
                <a:ln>
                  <a:noFill/>
                </a:ln>
                <a:solidFill>
                  <a:prstClr val="black">
                    <a:hueOff val="0"/>
                    <a:satOff val="0"/>
                    <a:lumOff val="0"/>
                    <a:alphaOff val="0"/>
                  </a:prstClr>
                </a:solidFill>
                <a:effectLst/>
                <a:uLnTx/>
                <a:uFillTx/>
                <a:latin typeface="UD デジタル 教科書体 NK-R" panose="02020400000000000000" pitchFamily="18" charset="-128"/>
                <a:ea typeface="UD デジタル 教科書体 NK-R" panose="02020400000000000000" pitchFamily="18" charset="-128"/>
              </a:rPr>
              <a:t>　　　　　　　　　　　病院の退院支援のバックアップ</a:t>
            </a:r>
            <a:endParaRPr kumimoji="1" lang="en-US" altLang="ja-JP" sz="1100" b="0" i="0" u="none" strike="noStrike" kern="1200" cap="none" spc="0" normalizeH="0" baseline="0" noProof="0" dirty="0">
              <a:ln>
                <a:noFill/>
              </a:ln>
              <a:solidFill>
                <a:prstClr val="black">
                  <a:hueOff val="0"/>
                  <a:satOff val="0"/>
                  <a:lumOff val="0"/>
                  <a:alphaOff val="0"/>
                </a:prstClr>
              </a:solidFill>
              <a:effectLst/>
              <a:uLnTx/>
              <a:uFillTx/>
              <a:latin typeface="UD デジタル 教科書体 NK-R" panose="02020400000000000000" pitchFamily="18" charset="-128"/>
              <a:ea typeface="UD デジタル 教科書体 NK-R" panose="02020400000000000000" pitchFamily="18" charset="-128"/>
            </a:endParaRPr>
          </a:p>
          <a:p>
            <a:pPr marL="0" marR="0" lvl="1" indent="0" algn="l" defTabSz="732725" rtl="0" eaLnBrk="1" fontAlgn="auto" latinLnBrk="0" hangingPunct="1">
              <a:lnSpc>
                <a:spcPct val="90000"/>
              </a:lnSpc>
              <a:spcBef>
                <a:spcPct val="0"/>
              </a:spcBef>
              <a:spcAft>
                <a:spcPct val="15000"/>
              </a:spcAft>
              <a:buClrTx/>
              <a:buSzTx/>
              <a:buFontTx/>
              <a:buNone/>
              <a:tabLst/>
              <a:defRPr/>
            </a:pPr>
            <a:r>
              <a:rPr kumimoji="1" lang="ja-JP" altLang="en-US" sz="1100" b="0" i="0" u="none" strike="noStrike" kern="1200" cap="none" spc="0" normalizeH="0" baseline="0" noProof="0" dirty="0">
                <a:ln>
                  <a:noFill/>
                </a:ln>
                <a:solidFill>
                  <a:prstClr val="black">
                    <a:hueOff val="0"/>
                    <a:satOff val="0"/>
                    <a:lumOff val="0"/>
                    <a:alphaOff val="0"/>
                  </a:prstClr>
                </a:solidFill>
                <a:effectLst/>
                <a:uLnTx/>
                <a:uFillTx/>
                <a:latin typeface="UD デジタル 教科書体 NK-R" panose="02020400000000000000" pitchFamily="18" charset="-128"/>
                <a:ea typeface="UD デジタル 教科書体 NK-R" panose="02020400000000000000" pitchFamily="18" charset="-128"/>
              </a:rPr>
              <a:t>　　　　　　　　　　　地域支援者への橋渡し</a:t>
            </a:r>
            <a:endParaRPr kumimoji="1" lang="en-US" altLang="ja-JP" sz="1100" b="0" i="0" u="none" strike="noStrike" kern="1200" cap="none" spc="0" normalizeH="0" baseline="0" noProof="0" dirty="0">
              <a:ln>
                <a:noFill/>
              </a:ln>
              <a:solidFill>
                <a:prstClr val="black">
                  <a:hueOff val="0"/>
                  <a:satOff val="0"/>
                  <a:lumOff val="0"/>
                  <a:alphaOff val="0"/>
                </a:prstClr>
              </a:solidFill>
              <a:effectLst/>
              <a:uLnTx/>
              <a:uFillTx/>
              <a:latin typeface="UD デジタル 教科書体 NK-R" panose="02020400000000000000" pitchFamily="18" charset="-128"/>
              <a:ea typeface="UD デジタル 教科書体 NK-R" panose="02020400000000000000" pitchFamily="18" charset="-128"/>
            </a:endParaRPr>
          </a:p>
          <a:p>
            <a:pPr marL="171450" marR="0" lvl="1" indent="-171450" algn="l" defTabSz="732725" rtl="0" eaLnBrk="1" fontAlgn="auto" latinLnBrk="0" hangingPunct="1">
              <a:lnSpc>
                <a:spcPct val="90000"/>
              </a:lnSpc>
              <a:spcBef>
                <a:spcPct val="0"/>
              </a:spcBef>
              <a:spcAft>
                <a:spcPct val="15000"/>
              </a:spcAft>
              <a:buClrTx/>
              <a:buSzTx/>
              <a:buFont typeface="Wingdings" panose="05000000000000000000" pitchFamily="2" charset="2"/>
              <a:buChar char="u"/>
              <a:tabLst/>
              <a:defRPr/>
            </a:pPr>
            <a:endParaRPr kumimoji="1" lang="en-US" altLang="ja-JP" sz="1100" b="0" i="0" u="none" strike="noStrike" kern="1200" cap="none" spc="0" normalizeH="0" baseline="0" noProof="0" dirty="0">
              <a:ln>
                <a:noFill/>
              </a:ln>
              <a:solidFill>
                <a:prstClr val="black">
                  <a:hueOff val="0"/>
                  <a:satOff val="0"/>
                  <a:lumOff val="0"/>
                  <a:alphaOff val="0"/>
                </a:prstClr>
              </a:solidFill>
              <a:effectLst/>
              <a:uLnTx/>
              <a:uFillTx/>
              <a:latin typeface="メイリオ" panose="020B0604030504040204" pitchFamily="50" charset="-128"/>
              <a:ea typeface="メイリオ" panose="020B0604030504040204" pitchFamily="50" charset="-128"/>
              <a:cs typeface="+mn-cs"/>
            </a:endParaRPr>
          </a:p>
        </p:txBody>
      </p:sp>
      <p:sp>
        <p:nvSpPr>
          <p:cNvPr id="12" name="ホームベース 11"/>
          <p:cNvSpPr/>
          <p:nvPr/>
        </p:nvSpPr>
        <p:spPr>
          <a:xfrm>
            <a:off x="2450152" y="556275"/>
            <a:ext cx="1110526" cy="1487532"/>
          </a:xfrm>
          <a:prstGeom prst="homePlate">
            <a:avLst>
              <a:gd name="adj" fmla="val 31839"/>
            </a:avLst>
          </a:prstGeom>
          <a:solidFill>
            <a:schemeClr val="accent1">
              <a:lumMod val="40000"/>
              <a:lumOff val="60000"/>
            </a:schemeClr>
          </a:solidFill>
          <a:ln>
            <a:solidFill>
              <a:schemeClr val="accent5"/>
            </a:solidFill>
          </a:ln>
        </p:spPr>
        <p:style>
          <a:lnRef idx="1">
            <a:schemeClr val="accent3"/>
          </a:lnRef>
          <a:fillRef idx="2">
            <a:schemeClr val="accent3"/>
          </a:fillRef>
          <a:effectRef idx="1">
            <a:schemeClr val="accent3"/>
          </a:effectRef>
          <a:fontRef idx="minor">
            <a:schemeClr val="dk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900" b="1" i="0" u="none" strike="noStrike" kern="1200" cap="none" spc="0" normalizeH="0" baseline="0" noProof="0" dirty="0">
                <a:ln>
                  <a:noFill/>
                </a:ln>
                <a:solidFill>
                  <a:schemeClr val="tx1"/>
                </a:solidFill>
                <a:effectLst/>
                <a:uLnTx/>
                <a:uFillTx/>
                <a:latin typeface="UD デジタル 教科書体 NK-R" panose="02020400000000000000" pitchFamily="18" charset="-128"/>
                <a:ea typeface="UD デジタル 教科書体 NK-R" panose="02020400000000000000" pitchFamily="18" charset="-128"/>
              </a:rPr>
              <a:t>長期入院精神障がい者退院支援強化事業</a:t>
            </a:r>
          </a:p>
        </p:txBody>
      </p:sp>
      <p:sp>
        <p:nvSpPr>
          <p:cNvPr id="13" name="ホームベース 12"/>
          <p:cNvSpPr/>
          <p:nvPr/>
        </p:nvSpPr>
        <p:spPr>
          <a:xfrm>
            <a:off x="2450152" y="2089063"/>
            <a:ext cx="1110124" cy="2592000"/>
          </a:xfrm>
          <a:prstGeom prst="homePlate">
            <a:avLst>
              <a:gd name="adj" fmla="val 34254"/>
            </a:avLst>
          </a:prstGeom>
          <a:solidFill>
            <a:schemeClr val="accent1">
              <a:lumMod val="60000"/>
              <a:lumOff val="40000"/>
            </a:schemeClr>
          </a:solidFill>
          <a:ln>
            <a:solidFill>
              <a:schemeClr val="accent5"/>
            </a:solidFill>
          </a:ln>
        </p:spPr>
        <p:style>
          <a:lnRef idx="1">
            <a:schemeClr val="accent3"/>
          </a:lnRef>
          <a:fillRef idx="2">
            <a:schemeClr val="accent3"/>
          </a:fillRef>
          <a:effectRef idx="1">
            <a:schemeClr val="accent3"/>
          </a:effectRef>
          <a:fontRef idx="minor">
            <a:schemeClr val="dk1"/>
          </a:fontRef>
        </p:style>
        <p:txBody>
          <a:bodyPr rIns="47473"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900" b="1" i="0" u="none" strike="noStrike" kern="1200" cap="none" spc="0" normalizeH="0" baseline="0" noProof="0" dirty="0">
                <a:ln>
                  <a:noFill/>
                </a:ln>
                <a:solidFill>
                  <a:prstClr val="black"/>
                </a:solidFill>
                <a:effectLst/>
                <a:uLnTx/>
                <a:uFillTx/>
                <a:latin typeface="UD デジタル 教科書体 NK-R" panose="02020400000000000000" pitchFamily="18" charset="-128"/>
                <a:ea typeface="UD デジタル 教科書体 NK-R" panose="02020400000000000000" pitchFamily="18" charset="-128"/>
              </a:rPr>
              <a:t>主な活動</a:t>
            </a:r>
            <a:endParaRPr kumimoji="1" lang="en-US" altLang="ja-JP" sz="900" b="1" i="0" u="none" strike="noStrike" kern="1200" cap="none" spc="0" normalizeH="0" baseline="0" noProof="0" dirty="0">
              <a:ln>
                <a:noFill/>
              </a:ln>
              <a:solidFill>
                <a:prstClr val="black"/>
              </a:solidFill>
              <a:effectLst/>
              <a:uLnTx/>
              <a:uFillTx/>
              <a:latin typeface="UD デジタル 教科書体 NK-R" panose="02020400000000000000" pitchFamily="18" charset="-128"/>
              <a:ea typeface="UD デジタル 教科書体 NK-R" panose="02020400000000000000" pitchFamily="18" charset="-128"/>
            </a:endParaRPr>
          </a:p>
        </p:txBody>
      </p:sp>
      <p:sp>
        <p:nvSpPr>
          <p:cNvPr id="14" name="ホームベース 13"/>
          <p:cNvSpPr/>
          <p:nvPr/>
        </p:nvSpPr>
        <p:spPr>
          <a:xfrm>
            <a:off x="2449859" y="4726319"/>
            <a:ext cx="1110417" cy="1970744"/>
          </a:xfrm>
          <a:prstGeom prst="homePlate">
            <a:avLst>
              <a:gd name="adj" fmla="val 37502"/>
            </a:avLst>
          </a:prstGeom>
          <a:solidFill>
            <a:schemeClr val="accent1">
              <a:lumMod val="75000"/>
            </a:schemeClr>
          </a:solidFill>
          <a:ln>
            <a:solidFill>
              <a:schemeClr val="accent5"/>
            </a:solidFill>
          </a:ln>
        </p:spPr>
        <p:style>
          <a:lnRef idx="1">
            <a:schemeClr val="accent5"/>
          </a:lnRef>
          <a:fillRef idx="2">
            <a:schemeClr val="accent5"/>
          </a:fillRef>
          <a:effectRef idx="1">
            <a:schemeClr val="accent5"/>
          </a:effectRef>
          <a:fontRef idx="minor">
            <a:schemeClr val="dk1"/>
          </a:fontRef>
        </p:style>
        <p:txBody>
          <a:bodyPr rtlCol="0" anchor="ctr"/>
          <a:lstStyle/>
          <a:p>
            <a:r>
              <a:rPr kumimoji="1" lang="ja-JP" altLang="en-US" sz="900" b="1" dirty="0">
                <a:latin typeface="UD デジタル 教科書体 NK-R" panose="02020400000000000000" pitchFamily="18" charset="-128"/>
                <a:ea typeface="UD デジタル 教科書体 NK-R" panose="02020400000000000000" pitchFamily="18" charset="-128"/>
              </a:rPr>
              <a:t>大阪府の</a:t>
            </a:r>
            <a:br>
              <a:rPr kumimoji="1" lang="en-US" altLang="ja-JP" sz="900" b="1" dirty="0">
                <a:latin typeface="UD デジタル 教科書体 NK-R" panose="02020400000000000000" pitchFamily="18" charset="-128"/>
                <a:ea typeface="UD デジタル 教科書体 NK-R" panose="02020400000000000000" pitchFamily="18" charset="-128"/>
              </a:rPr>
            </a:br>
            <a:r>
              <a:rPr kumimoji="1" lang="ja-JP" altLang="en-US" sz="900" b="1" dirty="0">
                <a:latin typeface="UD デジタル 教科書体 NK-R" panose="02020400000000000000" pitchFamily="18" charset="-128"/>
                <a:ea typeface="UD デジタル 教科書体 NK-R" panose="02020400000000000000" pitchFamily="18" charset="-128"/>
              </a:rPr>
              <a:t>事業の強みと課題</a:t>
            </a:r>
            <a:endParaRPr kumimoji="1" lang="en-US" altLang="ja-JP" sz="900" b="1" dirty="0">
              <a:latin typeface="UD デジタル 教科書体 NK-R" panose="02020400000000000000" pitchFamily="18" charset="-128"/>
              <a:ea typeface="UD デジタル 教科書体 NK-R" panose="02020400000000000000" pitchFamily="18" charset="-128"/>
            </a:endParaRPr>
          </a:p>
        </p:txBody>
      </p:sp>
      <p:sp>
        <p:nvSpPr>
          <p:cNvPr id="15" name="テキスト ボックス 14"/>
          <p:cNvSpPr txBox="1"/>
          <p:nvPr/>
        </p:nvSpPr>
        <p:spPr>
          <a:xfrm>
            <a:off x="3768435" y="4727323"/>
            <a:ext cx="4696691" cy="2016000"/>
          </a:xfrm>
          <a:prstGeom prst="roundRect">
            <a:avLst>
              <a:gd name="adj" fmla="val 12739"/>
            </a:avLst>
          </a:prstGeom>
          <a:solidFill>
            <a:schemeClr val="bg1"/>
          </a:solidFill>
          <a:ln w="28575">
            <a:solidFill>
              <a:schemeClr val="accent1">
                <a:lumMod val="75000"/>
              </a:schemeClr>
            </a:solidFill>
          </a:ln>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0" tIns="47473" rIns="0" bIns="0" numCol="1" spcCol="1270" anchor="t" anchorCtr="0">
            <a:noAutofit/>
          </a:bodyPr>
          <a:lstStyle/>
          <a:p>
            <a:pPr marL="113049" lvl="1" indent="-113049" defTabSz="732725">
              <a:lnSpc>
                <a:spcPct val="90000"/>
              </a:lnSpc>
              <a:spcBef>
                <a:spcPct val="0"/>
              </a:spcBef>
              <a:spcAft>
                <a:spcPct val="15000"/>
              </a:spcAft>
              <a:buFont typeface="Wingdings" panose="05000000000000000000" pitchFamily="2" charset="2"/>
              <a:buChar char="u"/>
            </a:pPr>
            <a:r>
              <a:rPr kumimoji="1" lang="ja-JP" altLang="en-US" sz="1100" dirty="0">
                <a:latin typeface="UD デジタル 教科書体 NK-R" panose="02020400000000000000" pitchFamily="18" charset="-128"/>
                <a:ea typeface="UD デジタル 教科書体 NK-R" panose="02020400000000000000" pitchFamily="18" charset="-128"/>
              </a:rPr>
              <a:t>これまでの活動の積み上げによる情報提供が可能。</a:t>
            </a:r>
            <a:endParaRPr kumimoji="1" lang="en-US" altLang="ja-JP" sz="1100" dirty="0">
              <a:latin typeface="UD デジタル 教科書体 NK-R" panose="02020400000000000000" pitchFamily="18" charset="-128"/>
              <a:ea typeface="UD デジタル 教科書体 NK-R" panose="02020400000000000000" pitchFamily="18" charset="-128"/>
            </a:endParaRPr>
          </a:p>
          <a:p>
            <a:pPr marL="113049" lvl="1" indent="-113049" defTabSz="732725">
              <a:lnSpc>
                <a:spcPct val="90000"/>
              </a:lnSpc>
              <a:spcBef>
                <a:spcPct val="0"/>
              </a:spcBef>
              <a:spcAft>
                <a:spcPct val="15000"/>
              </a:spcAft>
              <a:buFont typeface="Wingdings" panose="05000000000000000000" pitchFamily="2" charset="2"/>
              <a:buChar char="u"/>
            </a:pPr>
            <a:r>
              <a:rPr kumimoji="1" lang="ja-JP" altLang="en-US" sz="1100" dirty="0">
                <a:latin typeface="UD デジタル 教科書体 NK-R" panose="02020400000000000000" pitchFamily="18" charset="-128"/>
                <a:ea typeface="UD デジタル 教科書体 NK-R" panose="02020400000000000000" pitchFamily="18" charset="-128"/>
              </a:rPr>
              <a:t>圏域を越えての支援が可能</a:t>
            </a:r>
            <a:endParaRPr kumimoji="1" lang="en-US" altLang="ja-JP" sz="1100" dirty="0">
              <a:latin typeface="UD デジタル 教科書体 NK-R" panose="02020400000000000000" pitchFamily="18" charset="-128"/>
              <a:ea typeface="UD デジタル 教科書体 NK-R" panose="02020400000000000000" pitchFamily="18" charset="-128"/>
            </a:endParaRPr>
          </a:p>
          <a:p>
            <a:pPr marL="113049" lvl="1" indent="-113049" defTabSz="732725">
              <a:lnSpc>
                <a:spcPct val="90000"/>
              </a:lnSpc>
              <a:spcBef>
                <a:spcPct val="0"/>
              </a:spcBef>
              <a:spcAft>
                <a:spcPct val="15000"/>
              </a:spcAft>
              <a:buFont typeface="Wingdings" panose="05000000000000000000" pitchFamily="2" charset="2"/>
              <a:buChar char="u"/>
            </a:pPr>
            <a:r>
              <a:rPr kumimoji="1" lang="ja-JP" altLang="en-US" sz="1100" dirty="0">
                <a:latin typeface="UD デジタル 教科書体 NK-R" panose="02020400000000000000" pitchFamily="18" charset="-128"/>
                <a:ea typeface="UD デジタル 教科書体 NK-R" panose="02020400000000000000" pitchFamily="18" charset="-128"/>
              </a:rPr>
              <a:t>病院職員研修や地域の協議の場への参画などによって、支援者と顔がつながっており、橋渡しが可能</a:t>
            </a:r>
            <a:br>
              <a:rPr kumimoji="1" lang="en-US" altLang="ja-JP" sz="1100" dirty="0">
                <a:latin typeface="UD デジタル 教科書体 NK-R" panose="02020400000000000000" pitchFamily="18" charset="-128"/>
                <a:ea typeface="UD デジタル 教科書体 NK-R" panose="02020400000000000000" pitchFamily="18" charset="-128"/>
              </a:rPr>
            </a:br>
            <a:endParaRPr kumimoji="1" lang="en-US" altLang="ja-JP" sz="1100" dirty="0">
              <a:latin typeface="UD デジタル 教科書体 NK-R" panose="02020400000000000000" pitchFamily="18" charset="-128"/>
              <a:ea typeface="UD デジタル 教科書体 NK-R" panose="02020400000000000000" pitchFamily="18" charset="-128"/>
            </a:endParaRPr>
          </a:p>
          <a:p>
            <a:pPr marL="171450" lvl="1" indent="-171450" defTabSz="732725">
              <a:lnSpc>
                <a:spcPct val="90000"/>
              </a:lnSpc>
              <a:spcBef>
                <a:spcPct val="0"/>
              </a:spcBef>
              <a:spcAft>
                <a:spcPct val="15000"/>
              </a:spcAft>
              <a:buFont typeface="Wingdings" panose="05000000000000000000" pitchFamily="2" charset="2"/>
              <a:buChar char="Ø"/>
            </a:pPr>
            <a:r>
              <a:rPr kumimoji="1" lang="ja-JP" altLang="en-US" sz="1100" dirty="0">
                <a:latin typeface="UD デジタル 教科書体 NK-R" panose="02020400000000000000" pitchFamily="18" charset="-128"/>
                <a:ea typeface="UD デジタル 教科書体 NK-R" panose="02020400000000000000" pitchFamily="18" charset="-128"/>
              </a:rPr>
              <a:t>単年度の事業であり、支援の継続が可能かどうかが不透明</a:t>
            </a:r>
            <a:endParaRPr kumimoji="1" lang="en-US" altLang="ja-JP" sz="1100" dirty="0">
              <a:latin typeface="UD デジタル 教科書体 NK-R" panose="02020400000000000000" pitchFamily="18" charset="-128"/>
              <a:ea typeface="UD デジタル 教科書体 NK-R" panose="02020400000000000000" pitchFamily="18" charset="-128"/>
            </a:endParaRPr>
          </a:p>
          <a:p>
            <a:pPr marL="171450" lvl="1" indent="-171450" defTabSz="732725">
              <a:lnSpc>
                <a:spcPct val="90000"/>
              </a:lnSpc>
              <a:spcBef>
                <a:spcPct val="0"/>
              </a:spcBef>
              <a:spcAft>
                <a:spcPct val="15000"/>
              </a:spcAft>
              <a:buFont typeface="Wingdings" panose="05000000000000000000" pitchFamily="2" charset="2"/>
              <a:buChar char="Ø"/>
            </a:pPr>
            <a:r>
              <a:rPr kumimoji="1" lang="ja-JP" altLang="en-US" sz="1100" dirty="0">
                <a:latin typeface="UD デジタル 教科書体 NK-R" panose="02020400000000000000" pitchFamily="18" charset="-128"/>
                <a:ea typeface="UD デジタル 教科書体 NK-R" panose="02020400000000000000" pitchFamily="18" charset="-128"/>
              </a:rPr>
              <a:t>広域コーディネーターの人員確保の難しさ</a:t>
            </a:r>
            <a:endParaRPr kumimoji="1" lang="en-US" altLang="ja-JP" sz="1100" dirty="0">
              <a:latin typeface="UD デジタル 教科書体 NK-R" panose="02020400000000000000" pitchFamily="18" charset="-128"/>
              <a:ea typeface="UD デジタル 教科書体 NK-R" panose="02020400000000000000" pitchFamily="18" charset="-128"/>
            </a:endParaRPr>
          </a:p>
          <a:p>
            <a:pPr marL="171450" lvl="1" indent="-171450" defTabSz="732725">
              <a:lnSpc>
                <a:spcPct val="90000"/>
              </a:lnSpc>
              <a:spcBef>
                <a:spcPct val="0"/>
              </a:spcBef>
              <a:spcAft>
                <a:spcPct val="15000"/>
              </a:spcAft>
              <a:buFont typeface="Wingdings" panose="05000000000000000000" pitchFamily="2" charset="2"/>
              <a:buChar char="Ø"/>
            </a:pPr>
            <a:r>
              <a:rPr kumimoji="1" lang="ja-JP" altLang="en-US" sz="1100" dirty="0">
                <a:latin typeface="UD デジタル 教科書体 NK-R" panose="02020400000000000000" pitchFamily="18" charset="-128"/>
                <a:ea typeface="UD デジタル 教科書体 NK-R" panose="02020400000000000000" pitchFamily="18" charset="-128"/>
              </a:rPr>
              <a:t>広域コーディネーターは、法的な位置づけがないため、一者での活動はできず、病院スタッフや地域支援者の同行が必要</a:t>
            </a:r>
            <a:endParaRPr kumimoji="1" lang="en-US" altLang="ja-JP" sz="1100" dirty="0">
              <a:latin typeface="UD デジタル 教科書体 NK-R" panose="02020400000000000000" pitchFamily="18" charset="-128"/>
              <a:ea typeface="UD デジタル 教科書体 NK-R" panose="02020400000000000000" pitchFamily="18" charset="-128"/>
            </a:endParaRPr>
          </a:p>
          <a:p>
            <a:pPr marL="171450" lvl="1" indent="-171450" defTabSz="732725">
              <a:lnSpc>
                <a:spcPct val="90000"/>
              </a:lnSpc>
              <a:spcBef>
                <a:spcPct val="0"/>
              </a:spcBef>
              <a:spcAft>
                <a:spcPct val="15000"/>
              </a:spcAft>
              <a:buFont typeface="Wingdings" panose="05000000000000000000" pitchFamily="2" charset="2"/>
              <a:buChar char="Ø"/>
            </a:pPr>
            <a:r>
              <a:rPr kumimoji="1" lang="ja-JP" altLang="en-US" sz="1100" dirty="0">
                <a:solidFill>
                  <a:prstClr val="black">
                    <a:hueOff val="0"/>
                    <a:satOff val="0"/>
                    <a:lumOff val="0"/>
                    <a:alphaOff val="0"/>
                  </a:prstClr>
                </a:solidFill>
                <a:latin typeface="UD デジタル 教科書体 NK-R" panose="02020400000000000000" pitchFamily="18" charset="-128"/>
                <a:ea typeface="UD デジタル 教科書体 NK-R" panose="02020400000000000000" pitchFamily="18" charset="-128"/>
              </a:rPr>
              <a:t>庁内における</a:t>
            </a:r>
            <a:r>
              <a:rPr kumimoji="1" lang="ja-JP" altLang="en-US" sz="1100" b="0" i="0" u="none" strike="noStrike" kern="1200" cap="none" spc="0" normalizeH="0" baseline="0" noProof="0" dirty="0">
                <a:ln>
                  <a:noFill/>
                </a:ln>
                <a:solidFill>
                  <a:prstClr val="black">
                    <a:hueOff val="0"/>
                    <a:satOff val="0"/>
                    <a:lumOff val="0"/>
                    <a:alphaOff val="0"/>
                  </a:prstClr>
                </a:solidFill>
                <a:effectLst/>
                <a:uLnTx/>
                <a:uFillTx/>
                <a:latin typeface="UD デジタル 教科書体 NK-R" panose="02020400000000000000" pitchFamily="18" charset="-128"/>
                <a:ea typeface="UD デジタル 教科書体 NK-R" panose="02020400000000000000" pitchFamily="18" charset="-128"/>
              </a:rPr>
              <a:t>高齢者支援や地域福祉（生活困窮・重層的支援など）・住宅等の関係部局との連携</a:t>
            </a:r>
            <a:endParaRPr kumimoji="1" lang="en-US" altLang="ja-JP" sz="1100" b="0" i="0" u="none" strike="noStrike" kern="1200" cap="none" spc="0" normalizeH="0" baseline="0" noProof="0" dirty="0">
              <a:ln>
                <a:noFill/>
              </a:ln>
              <a:solidFill>
                <a:prstClr val="black">
                  <a:hueOff val="0"/>
                  <a:satOff val="0"/>
                  <a:lumOff val="0"/>
                  <a:alphaOff val="0"/>
                </a:prstClr>
              </a:solidFill>
              <a:effectLst/>
              <a:uLnTx/>
              <a:uFillTx/>
              <a:latin typeface="UD デジタル 教科書体 NK-R" panose="02020400000000000000" pitchFamily="18" charset="-128"/>
              <a:ea typeface="UD デジタル 教科書体 NK-R" panose="02020400000000000000" pitchFamily="18" charset="-128"/>
            </a:endParaRPr>
          </a:p>
        </p:txBody>
      </p:sp>
      <p:sp>
        <p:nvSpPr>
          <p:cNvPr id="17" name="正方形/長方形 16">
            <a:extLst>
              <a:ext uri="{FF2B5EF4-FFF2-40B4-BE49-F238E27FC236}">
                <a16:creationId xmlns:a16="http://schemas.microsoft.com/office/drawing/2014/main" id="{A9AC97B2-FE20-4CD8-A918-2398B3BD8E44}"/>
              </a:ext>
            </a:extLst>
          </p:cNvPr>
          <p:cNvSpPr/>
          <p:nvPr/>
        </p:nvSpPr>
        <p:spPr>
          <a:xfrm>
            <a:off x="8172182" y="71007"/>
            <a:ext cx="900000" cy="360000"/>
          </a:xfrm>
          <a:prstGeom prst="rect">
            <a:avLst/>
          </a:prstGeom>
          <a:ln w="28575"/>
        </p:spPr>
        <p:style>
          <a:lnRef idx="2">
            <a:schemeClr val="dk1"/>
          </a:lnRef>
          <a:fillRef idx="1">
            <a:schemeClr val="lt1"/>
          </a:fillRef>
          <a:effectRef idx="0">
            <a:schemeClr val="dk1"/>
          </a:effectRef>
          <a:fontRef idx="minor">
            <a:schemeClr val="dk1"/>
          </a:fontRef>
        </p:style>
        <p:txBody>
          <a:bodyPr rot="0" spcFirstLastPara="0" vertOverflow="overflow" horzOverflow="overflow" vert="horz" wrap="square" lIns="91440" tIns="108000" rIns="91440" bIns="45720" numCol="1" spcCol="0" rtlCol="0" fromWordArt="0" anchor="ctr" anchorCtr="0" forceAA="0" compatLnSpc="1">
            <a:prstTxWarp prst="textNoShape">
              <a:avLst/>
            </a:prstTxWarp>
            <a:noAutofit/>
          </a:bodyPr>
          <a:lstStyle/>
          <a:p>
            <a:pPr algn="ctr"/>
            <a:r>
              <a:rPr lang="ja-JP" altLang="en-US" sz="1400" u="none" dirty="0">
                <a:latin typeface="メイリオ" panose="020B0604030504040204" pitchFamily="50" charset="-128"/>
                <a:ea typeface="メイリオ" panose="020B0604030504040204" pitchFamily="50" charset="-128"/>
              </a:rPr>
              <a:t>資料２</a:t>
            </a:r>
            <a:endParaRPr lang="en-US" altLang="ja-JP" sz="1400" u="none" dirty="0">
              <a:latin typeface="メイリオ" panose="020B0604030504040204" pitchFamily="50" charset="-128"/>
              <a:ea typeface="メイリオ" panose="020B0604030504040204" pitchFamily="50" charset="-128"/>
            </a:endParaRPr>
          </a:p>
        </p:txBody>
      </p:sp>
      <p:sp>
        <p:nvSpPr>
          <p:cNvPr id="18" name="テキスト ボックス 17">
            <a:extLst>
              <a:ext uri="{FF2B5EF4-FFF2-40B4-BE49-F238E27FC236}">
                <a16:creationId xmlns:a16="http://schemas.microsoft.com/office/drawing/2014/main" id="{00F3DBFC-3DD1-4283-9C4E-93F52C3952B3}"/>
              </a:ext>
            </a:extLst>
          </p:cNvPr>
          <p:cNvSpPr txBox="1"/>
          <p:nvPr/>
        </p:nvSpPr>
        <p:spPr bwMode="white">
          <a:xfrm>
            <a:off x="686895" y="1127499"/>
            <a:ext cx="1206073" cy="461665"/>
          </a:xfrm>
          <a:prstGeom prst="rect">
            <a:avLst/>
          </a:prstGeom>
          <a:solidFill>
            <a:schemeClr val="bg1"/>
          </a:solidFill>
        </p:spPr>
        <p:txBody>
          <a:bodyPr wrap="square" rtlCol="0">
            <a:spAutoFit/>
          </a:bodyPr>
          <a:lstStyle>
            <a:defPPr>
              <a:defRPr lang="en-US"/>
            </a:defPPr>
            <a:lvl1pPr algn="ctr">
              <a:defRPr kumimoji="1" sz="1400" b="1">
                <a:solidFill>
                  <a:schemeClr val="accent6"/>
                </a:solidFill>
                <a:latin typeface="メイリオ" panose="020B0604030504040204" pitchFamily="50" charset="-128"/>
                <a:ea typeface="メイリオ" panose="020B0604030504040204" pitchFamily="50" charset="-128"/>
              </a:defRPr>
            </a:lvl1pPr>
          </a:lstStyle>
          <a:p>
            <a:pPr algn="ctr"/>
            <a:r>
              <a:rPr kumimoji="1" lang="ja-JP" altLang="en-US" sz="800" b="1" dirty="0">
                <a:solidFill>
                  <a:schemeClr val="accent5"/>
                </a:solidFill>
                <a:latin typeface="UD デジタル 教科書体 NK-R" panose="02020400000000000000" pitchFamily="18" charset="-128"/>
                <a:ea typeface="UD デジタル 教科書体 NK-R" panose="02020400000000000000" pitchFamily="18" charset="-128"/>
              </a:rPr>
              <a:t>長期入院精神障がい者</a:t>
            </a:r>
            <a:br>
              <a:rPr kumimoji="1" lang="en-US" altLang="ja-JP" sz="800" b="1" dirty="0">
                <a:solidFill>
                  <a:schemeClr val="accent5"/>
                </a:solidFill>
                <a:latin typeface="UD デジタル 教科書体 NK-R" panose="02020400000000000000" pitchFamily="18" charset="-128"/>
                <a:ea typeface="UD デジタル 教科書体 NK-R" panose="02020400000000000000" pitchFamily="18" charset="-128"/>
              </a:rPr>
            </a:br>
            <a:r>
              <a:rPr kumimoji="1" lang="ja-JP" altLang="en-US" sz="800" b="1" dirty="0">
                <a:solidFill>
                  <a:schemeClr val="accent5"/>
                </a:solidFill>
                <a:latin typeface="UD デジタル 教科書体 NK-R" panose="02020400000000000000" pitchFamily="18" charset="-128"/>
                <a:ea typeface="UD デジタル 教科書体 NK-R" panose="02020400000000000000" pitchFamily="18" charset="-128"/>
              </a:rPr>
              <a:t>退院支援強化事業</a:t>
            </a:r>
            <a:br>
              <a:rPr kumimoji="1" lang="en-US" altLang="ja-JP" sz="800" b="1" dirty="0">
                <a:solidFill>
                  <a:schemeClr val="accent5"/>
                </a:solidFill>
                <a:latin typeface="UD デジタル 教科書体 NK-R" panose="02020400000000000000" pitchFamily="18" charset="-128"/>
                <a:ea typeface="UD デジタル 教科書体 NK-R" panose="02020400000000000000" pitchFamily="18" charset="-128"/>
              </a:rPr>
            </a:br>
            <a:r>
              <a:rPr kumimoji="1" lang="ja-JP" altLang="en-US" sz="800" b="1" dirty="0">
                <a:solidFill>
                  <a:schemeClr val="accent5"/>
                </a:solidFill>
                <a:latin typeface="UD デジタル 教科書体 NK-R" panose="02020400000000000000" pitchFamily="18" charset="-128"/>
                <a:ea typeface="UD デジタル 教科書体 NK-R" panose="02020400000000000000" pitchFamily="18" charset="-128"/>
              </a:rPr>
              <a:t>について</a:t>
            </a:r>
            <a:endParaRPr lang="ja-JP" altLang="en-US" sz="800" dirty="0">
              <a:solidFill>
                <a:schemeClr val="accent5"/>
              </a:solidFill>
              <a:latin typeface="UD デジタル 教科書体 NK-R" panose="02020400000000000000" pitchFamily="18" charset="-128"/>
              <a:ea typeface="UD デジタル 教科書体 NK-R" panose="02020400000000000000" pitchFamily="18" charset="-128"/>
            </a:endParaRPr>
          </a:p>
        </p:txBody>
      </p:sp>
      <p:sp>
        <p:nvSpPr>
          <p:cNvPr id="7" name="楕円 8"/>
          <p:cNvSpPr txBox="1"/>
          <p:nvPr/>
        </p:nvSpPr>
        <p:spPr bwMode="white">
          <a:xfrm>
            <a:off x="0" y="963980"/>
            <a:ext cx="780643" cy="786745"/>
          </a:xfrm>
          <a:prstGeom prst="ellipse">
            <a:avLst/>
          </a:prstGeom>
          <a:solidFill>
            <a:schemeClr val="bg1"/>
          </a:solidFill>
          <a:ln w="3175">
            <a:noFill/>
          </a:ln>
          <a:scene3d>
            <a:camera prst="orthographicFront"/>
            <a:lightRig rig="flat" dir="t"/>
          </a:scene3d>
          <a:sp3d/>
        </p:spPr>
        <p:style>
          <a:lnRef idx="0">
            <a:scrgbClr r="0" g="0" b="0"/>
          </a:lnRef>
          <a:fillRef idx="0">
            <a:scrgbClr r="0" g="0" b="0"/>
          </a:fillRef>
          <a:effectRef idx="0">
            <a:scrgbClr r="0" g="0" b="0"/>
          </a:effectRef>
          <a:fontRef idx="minor">
            <a:schemeClr val="dk1"/>
          </a:fontRef>
        </p:style>
        <p:txBody>
          <a:bodyPr spcFirstLastPara="0" vert="horz" wrap="square" lIns="14235" tIns="142418" rIns="14235" bIns="14235" numCol="1" spcCol="1270" anchor="ctr" anchorCtr="0">
            <a:noAutofit/>
          </a:bodyPr>
          <a:lstStyle/>
          <a:p>
            <a:pPr marL="0" marR="0" lvl="0" indent="0" algn="ctr" defTabSz="498253" rtl="0" eaLnBrk="1" fontAlgn="auto" latinLnBrk="0" hangingPunct="1">
              <a:lnSpc>
                <a:spcPct val="90000"/>
              </a:lnSpc>
              <a:spcBef>
                <a:spcPct val="0"/>
              </a:spcBef>
              <a:spcAft>
                <a:spcPct val="35000"/>
              </a:spcAft>
              <a:buClrTx/>
              <a:buSzTx/>
              <a:buFontTx/>
              <a:buNone/>
              <a:tabLst/>
              <a:defRPr/>
            </a:pPr>
            <a:r>
              <a:rPr kumimoji="1" lang="ja-JP" altLang="en-US" sz="3600" b="1" i="0" u="none" strike="noStrike" kern="1200" cap="none" spc="0" normalizeH="0" baseline="0" noProof="0" dirty="0">
                <a:ln>
                  <a:noFill/>
                </a:ln>
                <a:solidFill>
                  <a:srgbClr val="5B9BD5">
                    <a:lumMod val="75000"/>
                  </a:srgbClr>
                </a:solidFill>
                <a:effectLst/>
                <a:uLnTx/>
                <a:uFillTx/>
                <a:latin typeface="メイリオ" panose="020B0604030504040204" pitchFamily="50" charset="-128"/>
                <a:ea typeface="メイリオ" panose="020B0604030504040204" pitchFamily="50" charset="-128"/>
                <a:cs typeface="+mn-cs"/>
              </a:rPr>
              <a:t>１</a:t>
            </a:r>
          </a:p>
        </p:txBody>
      </p:sp>
    </p:spTree>
    <p:extLst>
      <p:ext uri="{BB962C8B-B14F-4D97-AF65-F5344CB8AC3E}">
        <p14:creationId xmlns:p14="http://schemas.microsoft.com/office/powerpoint/2010/main" val="284676883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グループ化 1"/>
          <p:cNvGrpSpPr/>
          <p:nvPr/>
        </p:nvGrpSpPr>
        <p:grpSpPr>
          <a:xfrm>
            <a:off x="16628" y="596631"/>
            <a:ext cx="2036367" cy="1573200"/>
            <a:chOff x="3992986" y="751826"/>
            <a:chExt cx="2172264" cy="1800000"/>
          </a:xfrm>
        </p:grpSpPr>
        <p:sp>
          <p:nvSpPr>
            <p:cNvPr id="3" name="楕円 2"/>
            <p:cNvSpPr/>
            <p:nvPr/>
          </p:nvSpPr>
          <p:spPr>
            <a:xfrm>
              <a:off x="4388844" y="751826"/>
              <a:ext cx="1776406" cy="1800000"/>
            </a:xfrm>
            <a:prstGeom prst="ellipse">
              <a:avLst/>
            </a:prstGeom>
            <a:solidFill>
              <a:schemeClr val="bg1"/>
            </a:solidFill>
            <a:ln w="76200">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888">
                <a:solidFill>
                  <a:schemeClr val="accent6">
                    <a:lumMod val="75000"/>
                  </a:schemeClr>
                </a:solidFill>
              </a:endParaRPr>
            </a:p>
          </p:txBody>
        </p:sp>
        <p:sp>
          <p:nvSpPr>
            <p:cNvPr id="4" name="楕円 8"/>
            <p:cNvSpPr txBox="1"/>
            <p:nvPr/>
          </p:nvSpPr>
          <p:spPr bwMode="white">
            <a:xfrm>
              <a:off x="3992986" y="1157229"/>
              <a:ext cx="900000" cy="900000"/>
            </a:xfrm>
            <a:prstGeom prst="ellipse">
              <a:avLst/>
            </a:prstGeom>
            <a:solidFill>
              <a:schemeClr val="bg1"/>
            </a:solidFill>
            <a:ln w="3175">
              <a:noFill/>
            </a:ln>
            <a:scene3d>
              <a:camera prst="orthographicFront"/>
              <a:lightRig rig="flat" dir="t"/>
            </a:scene3d>
            <a:sp3d/>
          </p:spPr>
          <p:style>
            <a:lnRef idx="0">
              <a:scrgbClr r="0" g="0" b="0"/>
            </a:lnRef>
            <a:fillRef idx="0">
              <a:scrgbClr r="0" g="0" b="0"/>
            </a:fillRef>
            <a:effectRef idx="0">
              <a:scrgbClr r="0" g="0" b="0"/>
            </a:effectRef>
            <a:fontRef idx="minor">
              <a:schemeClr val="dk1"/>
            </a:fontRef>
          </p:style>
          <p:txBody>
            <a:bodyPr spcFirstLastPara="0" vert="horz" wrap="square" lIns="14235" tIns="142418" rIns="14235" bIns="14235" numCol="1" spcCol="1270" anchor="ctr" anchorCtr="0">
              <a:noAutofit/>
            </a:bodyPr>
            <a:lstStyle/>
            <a:p>
              <a:pPr algn="ctr" defTabSz="498253">
                <a:lnSpc>
                  <a:spcPct val="90000"/>
                </a:lnSpc>
                <a:spcBef>
                  <a:spcPct val="0"/>
                </a:spcBef>
                <a:spcAft>
                  <a:spcPct val="35000"/>
                </a:spcAft>
              </a:pPr>
              <a:r>
                <a:rPr kumimoji="1" lang="ja-JP" altLang="en-US" sz="3560" b="1" dirty="0">
                  <a:solidFill>
                    <a:schemeClr val="accent4">
                      <a:lumMod val="75000"/>
                    </a:schemeClr>
                  </a:solidFill>
                  <a:latin typeface="メイリオ" panose="020B0604030504040204" pitchFamily="50" charset="-128"/>
                  <a:ea typeface="メイリオ" panose="020B0604030504040204" pitchFamily="50" charset="-128"/>
                </a:rPr>
                <a:t>２</a:t>
              </a:r>
            </a:p>
          </p:txBody>
        </p:sp>
        <p:sp>
          <p:nvSpPr>
            <p:cNvPr id="5" name="テキスト ボックス 4"/>
            <p:cNvSpPr txBox="1"/>
            <p:nvPr/>
          </p:nvSpPr>
          <p:spPr bwMode="white">
            <a:xfrm>
              <a:off x="4740648" y="1343118"/>
              <a:ext cx="1151998" cy="598650"/>
            </a:xfrm>
            <a:prstGeom prst="rect">
              <a:avLst/>
            </a:prstGeom>
            <a:solidFill>
              <a:schemeClr val="bg1"/>
            </a:solidFill>
            <a:ln>
              <a:noFill/>
            </a:ln>
          </p:spPr>
          <p:txBody>
            <a:bodyPr wrap="square" rtlCol="0">
              <a:spAutoFit/>
            </a:bodyPr>
            <a:lstStyle>
              <a:defPPr>
                <a:defRPr lang="en-US"/>
              </a:defPPr>
              <a:lvl1pPr algn="ctr">
                <a:defRPr kumimoji="1" sz="1400" b="1">
                  <a:solidFill>
                    <a:schemeClr val="accent6"/>
                  </a:solidFill>
                  <a:latin typeface="メイリオ" panose="020B0604030504040204" pitchFamily="50" charset="-128"/>
                  <a:ea typeface="メイリオ" panose="020B0604030504040204" pitchFamily="50" charset="-128"/>
                </a:defRPr>
              </a:lvl1pPr>
            </a:lstStyle>
            <a:p>
              <a:pPr algn="ctr"/>
              <a:r>
                <a:rPr kumimoji="1" lang="ja-JP" altLang="en-US" b="1" dirty="0">
                  <a:solidFill>
                    <a:schemeClr val="accent4">
                      <a:lumMod val="75000"/>
                    </a:schemeClr>
                  </a:solidFill>
                  <a:latin typeface="UD デジタル 教科書体 NK-R" panose="02020400000000000000" pitchFamily="18" charset="-128"/>
                  <a:ea typeface="UD デジタル 教科書体 NK-R" panose="02020400000000000000" pitchFamily="18" charset="-128"/>
                </a:rPr>
                <a:t>ケース①の</a:t>
              </a:r>
              <a:endParaRPr kumimoji="1" lang="en-US" altLang="ja-JP" b="1" dirty="0">
                <a:solidFill>
                  <a:schemeClr val="accent4">
                    <a:lumMod val="75000"/>
                  </a:schemeClr>
                </a:solidFill>
                <a:latin typeface="UD デジタル 教科書体 NK-R" panose="02020400000000000000" pitchFamily="18" charset="-128"/>
                <a:ea typeface="UD デジタル 教科書体 NK-R" panose="02020400000000000000" pitchFamily="18" charset="-128"/>
              </a:endParaRPr>
            </a:p>
            <a:p>
              <a:pPr algn="ctr"/>
              <a:r>
                <a:rPr kumimoji="1" lang="ja-JP" altLang="en-US" b="1" dirty="0">
                  <a:solidFill>
                    <a:schemeClr val="accent4">
                      <a:lumMod val="75000"/>
                    </a:schemeClr>
                  </a:solidFill>
                  <a:latin typeface="UD デジタル 教科書体 NK-R" panose="02020400000000000000" pitchFamily="18" charset="-128"/>
                  <a:ea typeface="UD デジタル 教科書体 NK-R" panose="02020400000000000000" pitchFamily="18" charset="-128"/>
                </a:rPr>
                <a:t>概要</a:t>
              </a:r>
              <a:endParaRPr kumimoji="1" lang="en-US" altLang="ja-JP" b="1" dirty="0">
                <a:solidFill>
                  <a:schemeClr val="accent4">
                    <a:lumMod val="75000"/>
                  </a:schemeClr>
                </a:solidFill>
                <a:latin typeface="UD デジタル 教科書体 NK-R" panose="02020400000000000000" pitchFamily="18" charset="-128"/>
                <a:ea typeface="UD デジタル 教科書体 NK-R" panose="02020400000000000000" pitchFamily="18" charset="-128"/>
              </a:endParaRPr>
            </a:p>
          </p:txBody>
        </p:sp>
      </p:grpSp>
      <p:sp>
        <p:nvSpPr>
          <p:cNvPr id="9" name="ホームベース 8"/>
          <p:cNvSpPr/>
          <p:nvPr/>
        </p:nvSpPr>
        <p:spPr>
          <a:xfrm>
            <a:off x="2450151" y="466984"/>
            <a:ext cx="961724" cy="913836"/>
          </a:xfrm>
          <a:prstGeom prst="homePlate">
            <a:avLst>
              <a:gd name="adj" fmla="val 31839"/>
            </a:avLst>
          </a:prstGeom>
          <a:solidFill>
            <a:schemeClr val="accent4">
              <a:lumMod val="40000"/>
              <a:lumOff val="60000"/>
            </a:schemeClr>
          </a:solidFill>
          <a:ln>
            <a:solidFill>
              <a:schemeClr val="accent4">
                <a:lumMod val="75000"/>
              </a:schemeClr>
            </a:solidFill>
          </a:ln>
        </p:spPr>
        <p:style>
          <a:lnRef idx="1">
            <a:schemeClr val="accent3"/>
          </a:lnRef>
          <a:fillRef idx="2">
            <a:schemeClr val="accent3"/>
          </a:fillRef>
          <a:effectRef idx="1">
            <a:schemeClr val="accent3"/>
          </a:effectRef>
          <a:fontRef idx="minor">
            <a:schemeClr val="dk1"/>
          </a:fontRef>
        </p:style>
        <p:txBody>
          <a:bodyPr rtlCol="0" anchor="ctr"/>
          <a:lstStyle/>
          <a:p>
            <a:r>
              <a:rPr kumimoji="1" lang="ja-JP" altLang="en-US" sz="1100" b="1" dirty="0">
                <a:latin typeface="UD デジタル 教科書体 NK-R" panose="02020400000000000000" pitchFamily="18" charset="-128"/>
                <a:ea typeface="UD デジタル 教科書体 NK-R" panose="02020400000000000000" pitchFamily="18" charset="-128"/>
              </a:rPr>
              <a:t>相談概要</a:t>
            </a:r>
          </a:p>
          <a:p>
            <a:endParaRPr kumimoji="1" lang="ja-JP" altLang="en-US" sz="1100" b="1" dirty="0">
              <a:latin typeface="UD デジタル 教科書体 NK-R" panose="02020400000000000000" pitchFamily="18" charset="-128"/>
              <a:ea typeface="UD デジタル 教科書体 NK-R" panose="02020400000000000000" pitchFamily="18" charset="-128"/>
            </a:endParaRPr>
          </a:p>
        </p:txBody>
      </p:sp>
      <p:sp>
        <p:nvSpPr>
          <p:cNvPr id="10" name="ホームベース 9"/>
          <p:cNvSpPr/>
          <p:nvPr/>
        </p:nvSpPr>
        <p:spPr>
          <a:xfrm>
            <a:off x="2450151" y="1413003"/>
            <a:ext cx="1126775" cy="4806324"/>
          </a:xfrm>
          <a:prstGeom prst="homePlate">
            <a:avLst>
              <a:gd name="adj" fmla="val 34254"/>
            </a:avLst>
          </a:prstGeom>
          <a:solidFill>
            <a:schemeClr val="accent4">
              <a:lumMod val="60000"/>
              <a:lumOff val="40000"/>
            </a:schemeClr>
          </a:solidFill>
          <a:ln>
            <a:solidFill>
              <a:schemeClr val="accent4">
                <a:lumMod val="75000"/>
              </a:schemeClr>
            </a:solidFill>
          </a:ln>
        </p:spPr>
        <p:style>
          <a:lnRef idx="1">
            <a:schemeClr val="accent3"/>
          </a:lnRef>
          <a:fillRef idx="2">
            <a:schemeClr val="accent3"/>
          </a:fillRef>
          <a:effectRef idx="1">
            <a:schemeClr val="accent3"/>
          </a:effectRef>
          <a:fontRef idx="minor">
            <a:schemeClr val="dk1"/>
          </a:fontRef>
        </p:style>
        <p:txBody>
          <a:bodyPr rIns="47473" rtlCol="0" anchor="ctr"/>
          <a:lstStyle/>
          <a:p>
            <a:r>
              <a:rPr kumimoji="1" lang="ja-JP" altLang="en-US" sz="1100" b="1" dirty="0">
                <a:latin typeface="UD デジタル 教科書体 NK-R" panose="02020400000000000000" pitchFamily="18" charset="-128"/>
                <a:ea typeface="UD デジタル 教科書体 NK-R" panose="02020400000000000000" pitchFamily="18" charset="-128"/>
              </a:rPr>
              <a:t>ケースの</a:t>
            </a:r>
            <a:endParaRPr kumimoji="1" lang="en-US" altLang="ja-JP" sz="1100" b="1" dirty="0">
              <a:latin typeface="UD デジタル 教科書体 NK-R" panose="02020400000000000000" pitchFamily="18" charset="-128"/>
              <a:ea typeface="UD デジタル 教科書体 NK-R" panose="02020400000000000000" pitchFamily="18" charset="-128"/>
            </a:endParaRPr>
          </a:p>
          <a:p>
            <a:r>
              <a:rPr kumimoji="1" lang="ja-JP" altLang="en-US" sz="1100" b="1" dirty="0">
                <a:latin typeface="UD デジタル 教科書体 NK-R" panose="02020400000000000000" pitchFamily="18" charset="-128"/>
                <a:ea typeface="UD デジタル 教科書体 NK-R" panose="02020400000000000000" pitchFamily="18" charset="-128"/>
              </a:rPr>
              <a:t>概要</a:t>
            </a:r>
            <a:endParaRPr kumimoji="1" lang="en-US" altLang="ja-JP" sz="1100" b="1" dirty="0">
              <a:latin typeface="UD デジタル 教科書体 NK-R" panose="02020400000000000000" pitchFamily="18" charset="-128"/>
              <a:ea typeface="UD デジタル 教科書体 NK-R" panose="02020400000000000000" pitchFamily="18" charset="-128"/>
            </a:endParaRPr>
          </a:p>
        </p:txBody>
      </p:sp>
      <p:sp>
        <p:nvSpPr>
          <p:cNvPr id="13" name="テキスト ボックス 12"/>
          <p:cNvSpPr txBox="1"/>
          <p:nvPr/>
        </p:nvSpPr>
        <p:spPr>
          <a:xfrm>
            <a:off x="3644172" y="473658"/>
            <a:ext cx="5313897" cy="913835"/>
          </a:xfrm>
          <a:prstGeom prst="roundRect">
            <a:avLst>
              <a:gd name="adj" fmla="val 4441"/>
            </a:avLst>
          </a:prstGeom>
          <a:solidFill>
            <a:schemeClr val="accent4">
              <a:lumMod val="40000"/>
              <a:lumOff val="60000"/>
            </a:schemeClr>
          </a:solidFill>
          <a:ln>
            <a:solidFill>
              <a:schemeClr val="accent4">
                <a:lumMod val="75000"/>
              </a:schemeClr>
            </a:solidFill>
          </a:ln>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47473" tIns="36000" rIns="23736" bIns="36000" numCol="1" spcCol="1270" anchor="ctr" anchorCtr="0">
            <a:noAutofit/>
          </a:bodyPr>
          <a:lstStyle/>
          <a:p>
            <a:pPr marL="113049" lvl="1" indent="-113049" defTabSz="732725">
              <a:lnSpc>
                <a:spcPct val="90000"/>
              </a:lnSpc>
              <a:spcBef>
                <a:spcPct val="0"/>
              </a:spcBef>
              <a:spcAft>
                <a:spcPct val="15000"/>
              </a:spcAft>
              <a:buFont typeface="Wingdings" panose="05000000000000000000" pitchFamily="2" charset="2"/>
              <a:buChar char="u"/>
            </a:pPr>
            <a:r>
              <a:rPr kumimoji="1" lang="ja-JP" altLang="en-US" sz="1050" dirty="0">
                <a:latin typeface="UD デジタル 教科書体 NK-R" panose="02020400000000000000" pitchFamily="18" charset="-128"/>
                <a:ea typeface="UD デジタル 教科書体 NK-R" panose="02020400000000000000" pitchFamily="18" charset="-128"/>
              </a:rPr>
              <a:t>入院期間は約</a:t>
            </a:r>
            <a:r>
              <a:rPr kumimoji="1" lang="en-US" altLang="ja-JP" sz="1050" dirty="0">
                <a:latin typeface="UD デジタル 教科書体 NK-R" panose="02020400000000000000" pitchFamily="18" charset="-128"/>
                <a:ea typeface="UD デジタル 教科書体 NK-R" panose="02020400000000000000" pitchFamily="18" charset="-128"/>
              </a:rPr>
              <a:t>30</a:t>
            </a:r>
            <a:r>
              <a:rPr kumimoji="1" lang="ja-JP" altLang="en-US" sz="1050" dirty="0">
                <a:latin typeface="UD デジタル 教科書体 NK-R" panose="02020400000000000000" pitchFamily="18" charset="-128"/>
                <a:ea typeface="UD デジタル 教科書体 NK-R" panose="02020400000000000000" pitchFamily="18" charset="-128"/>
              </a:rPr>
              <a:t>年</a:t>
            </a:r>
            <a:endParaRPr kumimoji="1" lang="en-US" altLang="ja-JP" sz="1050" dirty="0">
              <a:latin typeface="UD デジタル 教科書体 NK-R" panose="02020400000000000000" pitchFamily="18" charset="-128"/>
              <a:ea typeface="UD デジタル 教科書体 NK-R" panose="02020400000000000000" pitchFamily="18" charset="-128"/>
            </a:endParaRPr>
          </a:p>
          <a:p>
            <a:pPr marL="113049" lvl="1" indent="-113049" defTabSz="732725">
              <a:lnSpc>
                <a:spcPct val="90000"/>
              </a:lnSpc>
              <a:spcBef>
                <a:spcPct val="0"/>
              </a:spcBef>
              <a:spcAft>
                <a:spcPct val="15000"/>
              </a:spcAft>
              <a:buFont typeface="Wingdings" panose="05000000000000000000" pitchFamily="2" charset="2"/>
              <a:buChar char="u"/>
            </a:pPr>
            <a:r>
              <a:rPr kumimoji="1" lang="ja-JP" altLang="en-US" sz="1050" dirty="0">
                <a:latin typeface="UD デジタル 教科書体 NK-R" panose="02020400000000000000" pitchFamily="18" charset="-128"/>
                <a:ea typeface="UD デジタル 教科書体 NK-R" panose="02020400000000000000" pitchFamily="18" charset="-128"/>
              </a:rPr>
              <a:t>本人は、保健所や精神医療審査会に退院したい旨の電話相談をかけ続けている</a:t>
            </a:r>
            <a:endParaRPr kumimoji="1" lang="en-US" altLang="ja-JP" sz="1050" dirty="0">
              <a:latin typeface="UD デジタル 教科書体 NK-R" panose="02020400000000000000" pitchFamily="18" charset="-128"/>
              <a:ea typeface="UD デジタル 教科書体 NK-R" panose="02020400000000000000" pitchFamily="18" charset="-128"/>
            </a:endParaRPr>
          </a:p>
          <a:p>
            <a:pPr marL="113049" lvl="1" indent="-113049" defTabSz="732725">
              <a:lnSpc>
                <a:spcPct val="90000"/>
              </a:lnSpc>
              <a:spcBef>
                <a:spcPct val="0"/>
              </a:spcBef>
              <a:spcAft>
                <a:spcPct val="15000"/>
              </a:spcAft>
              <a:buFont typeface="Wingdings" panose="05000000000000000000" pitchFamily="2" charset="2"/>
              <a:buChar char="u"/>
            </a:pPr>
            <a:r>
              <a:rPr kumimoji="1" lang="ja-JP" altLang="en-US" sz="1050" dirty="0">
                <a:latin typeface="UD デジタル 教科書体 NK-R" panose="02020400000000000000" pitchFamily="18" charset="-128"/>
                <a:ea typeface="UD デジタル 教科書体 NK-R" panose="02020400000000000000" pitchFamily="18" charset="-128"/>
              </a:rPr>
              <a:t>入院前住所地（</a:t>
            </a:r>
            <a:r>
              <a:rPr kumimoji="1" lang="en-US" altLang="ja-JP" sz="1050" dirty="0">
                <a:latin typeface="UD デジタル 教科書体 NK-R" panose="02020400000000000000" pitchFamily="18" charset="-128"/>
                <a:ea typeface="UD デジタル 教科書体 NK-R" panose="02020400000000000000" pitchFamily="18" charset="-128"/>
              </a:rPr>
              <a:t>A</a:t>
            </a:r>
            <a:r>
              <a:rPr kumimoji="1" lang="ja-JP" altLang="en-US" sz="1050" dirty="0">
                <a:latin typeface="UD デジタル 教科書体 NK-R" panose="02020400000000000000" pitchFamily="18" charset="-128"/>
                <a:ea typeface="UD デジタル 教科書体 NK-R" panose="02020400000000000000" pitchFamily="18" charset="-128"/>
              </a:rPr>
              <a:t>市）は病院所在地（</a:t>
            </a:r>
            <a:r>
              <a:rPr kumimoji="1" lang="en-US" altLang="ja-JP" sz="1050" dirty="0">
                <a:latin typeface="UD デジタル 教科書体 NK-R" panose="02020400000000000000" pitchFamily="18" charset="-128"/>
                <a:ea typeface="UD デジタル 教科書体 NK-R" panose="02020400000000000000" pitchFamily="18" charset="-128"/>
              </a:rPr>
              <a:t>B</a:t>
            </a:r>
            <a:r>
              <a:rPr kumimoji="1" lang="ja-JP" altLang="en-US" sz="1050" dirty="0">
                <a:latin typeface="UD デジタル 教科書体 NK-R" panose="02020400000000000000" pitchFamily="18" charset="-128"/>
                <a:ea typeface="UD デジタル 教科書体 NK-R" panose="02020400000000000000" pitchFamily="18" charset="-128"/>
              </a:rPr>
              <a:t>市）外（保健所も圏域外）</a:t>
            </a:r>
            <a:endParaRPr kumimoji="1" lang="en-US" altLang="ja-JP" sz="1050" dirty="0">
              <a:latin typeface="UD デジタル 教科書体 NK-R" panose="02020400000000000000" pitchFamily="18" charset="-128"/>
              <a:ea typeface="UD デジタル 教科書体 NK-R" panose="02020400000000000000" pitchFamily="18" charset="-128"/>
            </a:endParaRPr>
          </a:p>
          <a:p>
            <a:pPr marL="113049" lvl="1" indent="-113049" defTabSz="732725">
              <a:lnSpc>
                <a:spcPct val="90000"/>
              </a:lnSpc>
              <a:spcBef>
                <a:spcPct val="0"/>
              </a:spcBef>
              <a:spcAft>
                <a:spcPct val="15000"/>
              </a:spcAft>
              <a:buFont typeface="Wingdings" panose="05000000000000000000" pitchFamily="2" charset="2"/>
              <a:buChar char="u"/>
            </a:pPr>
            <a:r>
              <a:rPr kumimoji="1" lang="ja-JP" altLang="en-US" sz="1050" dirty="0">
                <a:latin typeface="UD デジタル 教科書体 NK-R" panose="02020400000000000000" pitchFamily="18" charset="-128"/>
                <a:ea typeface="UD デジタル 教科書体 NK-R" panose="02020400000000000000" pitchFamily="18" charset="-128"/>
              </a:rPr>
              <a:t>過去の問題行動から、家族は完全に受け入れ及び本人の退院を拒否</a:t>
            </a:r>
            <a:endParaRPr kumimoji="1" lang="en-US" altLang="ja-JP" sz="1050" dirty="0">
              <a:latin typeface="UD デジタル 教科書体 NK-R" panose="02020400000000000000" pitchFamily="18" charset="-128"/>
              <a:ea typeface="UD デジタル 教科書体 NK-R" panose="02020400000000000000" pitchFamily="18" charset="-128"/>
            </a:endParaRPr>
          </a:p>
          <a:p>
            <a:pPr marL="113049" lvl="1" indent="-113049" defTabSz="732725">
              <a:lnSpc>
                <a:spcPct val="90000"/>
              </a:lnSpc>
              <a:spcBef>
                <a:spcPct val="0"/>
              </a:spcBef>
              <a:spcAft>
                <a:spcPct val="15000"/>
              </a:spcAft>
              <a:buFont typeface="Wingdings" panose="05000000000000000000" pitchFamily="2" charset="2"/>
              <a:buChar char="u"/>
            </a:pPr>
            <a:r>
              <a:rPr kumimoji="1" lang="ja-JP" altLang="en-US" sz="1050" dirty="0">
                <a:latin typeface="UD デジタル 教科書体 NK-R" panose="02020400000000000000" pitchFamily="18" charset="-128"/>
                <a:ea typeface="UD デジタル 教科書体 NK-R" panose="02020400000000000000" pitchFamily="18" charset="-128"/>
              </a:rPr>
              <a:t>病院所在地圏域の保健所から一緒にかかわってほしいと依頼あり。</a:t>
            </a:r>
            <a:endParaRPr kumimoji="1" lang="en-US" altLang="ja-JP" sz="1050" dirty="0">
              <a:latin typeface="UD デジタル 教科書体 NK-R" panose="02020400000000000000" pitchFamily="18" charset="-128"/>
              <a:ea typeface="UD デジタル 教科書体 NK-R" panose="02020400000000000000" pitchFamily="18" charset="-128"/>
            </a:endParaRPr>
          </a:p>
        </p:txBody>
      </p:sp>
      <p:sp>
        <p:nvSpPr>
          <p:cNvPr id="14" name="テキスト ボックス 13"/>
          <p:cNvSpPr txBox="1"/>
          <p:nvPr/>
        </p:nvSpPr>
        <p:spPr>
          <a:xfrm>
            <a:off x="3644173" y="1413002"/>
            <a:ext cx="5313896" cy="4806324"/>
          </a:xfrm>
          <a:prstGeom prst="roundRect">
            <a:avLst>
              <a:gd name="adj" fmla="val 4151"/>
            </a:avLst>
          </a:prstGeom>
          <a:solidFill>
            <a:schemeClr val="bg1"/>
          </a:solidFill>
          <a:ln w="28575">
            <a:solidFill>
              <a:schemeClr val="accent4">
                <a:lumMod val="60000"/>
                <a:lumOff val="40000"/>
              </a:schemeClr>
            </a:solidFill>
          </a:ln>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47473" tIns="71209" rIns="23736" bIns="71209" numCol="1" spcCol="1270" anchor="ctr" anchorCtr="0">
            <a:noAutofit/>
          </a:bodyPr>
          <a:lstStyle/>
          <a:p>
            <a:pPr marL="113049" lvl="1" indent="-113049" defTabSz="732725">
              <a:lnSpc>
                <a:spcPct val="90000"/>
              </a:lnSpc>
              <a:spcBef>
                <a:spcPct val="0"/>
              </a:spcBef>
              <a:spcAft>
                <a:spcPct val="15000"/>
              </a:spcAft>
              <a:buFont typeface="Wingdings" panose="05000000000000000000" pitchFamily="2" charset="2"/>
              <a:buChar char="u"/>
            </a:pPr>
            <a:r>
              <a:rPr kumimoji="1" lang="ja-JP" altLang="en-US" sz="1050" dirty="0">
                <a:latin typeface="UD デジタル 教科書体 NK-R" panose="02020400000000000000" pitchFamily="18" charset="-128"/>
                <a:ea typeface="UD デジタル 教科書体 NK-R" panose="02020400000000000000" pitchFamily="18" charset="-128"/>
              </a:rPr>
              <a:t>統合失調症　</a:t>
            </a:r>
            <a:r>
              <a:rPr kumimoji="1" lang="en-US" altLang="ja-JP" sz="1050" dirty="0">
                <a:latin typeface="UD デジタル 教科書体 NK-R" panose="02020400000000000000" pitchFamily="18" charset="-128"/>
                <a:ea typeface="UD デジタル 教科書体 NK-R" panose="02020400000000000000" pitchFamily="18" charset="-128"/>
              </a:rPr>
              <a:t>60</a:t>
            </a:r>
            <a:r>
              <a:rPr kumimoji="1" lang="ja-JP" altLang="en-US" sz="1050" dirty="0">
                <a:latin typeface="UD デジタル 教科書体 NK-R" panose="02020400000000000000" pitchFamily="18" charset="-128"/>
                <a:ea typeface="UD デジタル 教科書体 NK-R" panose="02020400000000000000" pitchFamily="18" charset="-128"/>
              </a:rPr>
              <a:t>代前半　男性</a:t>
            </a:r>
            <a:endParaRPr kumimoji="1" lang="en-US" altLang="ja-JP" sz="1050" dirty="0">
              <a:latin typeface="UD デジタル 教科書体 NK-R" panose="02020400000000000000" pitchFamily="18" charset="-128"/>
              <a:ea typeface="UD デジタル 教科書体 NK-R" panose="02020400000000000000" pitchFamily="18" charset="-128"/>
            </a:endParaRPr>
          </a:p>
          <a:p>
            <a:pPr marL="113049" lvl="1" indent="-113049" defTabSz="732725">
              <a:lnSpc>
                <a:spcPct val="90000"/>
              </a:lnSpc>
              <a:spcBef>
                <a:spcPct val="0"/>
              </a:spcBef>
              <a:spcAft>
                <a:spcPct val="15000"/>
              </a:spcAft>
              <a:buFont typeface="Wingdings" panose="05000000000000000000" pitchFamily="2" charset="2"/>
              <a:buChar char="u"/>
            </a:pPr>
            <a:r>
              <a:rPr kumimoji="1" lang="ja-JP" altLang="en-US" sz="1050" dirty="0">
                <a:latin typeface="UD デジタル 教科書体 NK-R" panose="02020400000000000000" pitchFamily="18" charset="-128"/>
                <a:ea typeface="UD デジタル 教科書体 NK-R" panose="02020400000000000000" pitchFamily="18" charset="-128"/>
              </a:rPr>
              <a:t>入院歴複数あり。無断離院、タクシーの無賃利用、摂食障害による嘔吐癖など、家族は対応に疲弊し、本人を受け入れられなくなる。</a:t>
            </a:r>
            <a:endParaRPr kumimoji="1" lang="en-US" altLang="ja-JP" sz="1050" dirty="0">
              <a:latin typeface="UD デジタル 教科書体 NK-R" panose="02020400000000000000" pitchFamily="18" charset="-128"/>
              <a:ea typeface="UD デジタル 教科書体 NK-R" panose="02020400000000000000" pitchFamily="18" charset="-128"/>
            </a:endParaRPr>
          </a:p>
          <a:p>
            <a:pPr marL="113049" lvl="1" indent="-113049" defTabSz="732725">
              <a:lnSpc>
                <a:spcPct val="90000"/>
              </a:lnSpc>
              <a:spcBef>
                <a:spcPct val="0"/>
              </a:spcBef>
              <a:spcAft>
                <a:spcPct val="15000"/>
              </a:spcAft>
              <a:buFont typeface="Wingdings" panose="05000000000000000000" pitchFamily="2" charset="2"/>
              <a:buChar char="u"/>
            </a:pPr>
            <a:r>
              <a:rPr kumimoji="1" lang="ja-JP" altLang="en-US" sz="1050" dirty="0">
                <a:latin typeface="UD デジタル 教科書体 NK-R" panose="02020400000000000000" pitchFamily="18" charset="-128"/>
                <a:ea typeface="UD デジタル 教科書体 NK-R" panose="02020400000000000000" pitchFamily="18" charset="-128"/>
              </a:rPr>
              <a:t>入院が長期化した病院では、家族は一生入院を希望。</a:t>
            </a:r>
            <a:endParaRPr kumimoji="1" lang="en-US" altLang="ja-JP" sz="1050" dirty="0">
              <a:latin typeface="UD デジタル 教科書体 NK-R" panose="02020400000000000000" pitchFamily="18" charset="-128"/>
              <a:ea typeface="UD デジタル 教科書体 NK-R" panose="02020400000000000000" pitchFamily="18" charset="-128"/>
            </a:endParaRPr>
          </a:p>
          <a:p>
            <a:pPr marL="113049" lvl="1" indent="-113049" defTabSz="732725">
              <a:lnSpc>
                <a:spcPct val="90000"/>
              </a:lnSpc>
              <a:spcBef>
                <a:spcPct val="0"/>
              </a:spcBef>
              <a:spcAft>
                <a:spcPct val="15000"/>
              </a:spcAft>
              <a:buFont typeface="Wingdings" panose="05000000000000000000" pitchFamily="2" charset="2"/>
              <a:buChar char="u"/>
            </a:pPr>
            <a:r>
              <a:rPr kumimoji="1" lang="ja-JP" altLang="en-US" sz="1050" dirty="0">
                <a:latin typeface="UD デジタル 教科書体 NK-R" panose="02020400000000000000" pitchFamily="18" charset="-128"/>
                <a:ea typeface="UD デジタル 教科書体 NK-R" panose="02020400000000000000" pitchFamily="18" charset="-128"/>
              </a:rPr>
              <a:t>（令和４年４月より広域</a:t>
            </a:r>
            <a:r>
              <a:rPr kumimoji="1" lang="en-US" altLang="ja-JP" sz="1050" dirty="0">
                <a:latin typeface="UD デジタル 教科書体 NK-R" panose="02020400000000000000" pitchFamily="18" charset="-128"/>
                <a:ea typeface="UD デジタル 教科書体 NK-R" panose="02020400000000000000" pitchFamily="18" charset="-128"/>
              </a:rPr>
              <a:t>Co.</a:t>
            </a:r>
            <a:r>
              <a:rPr kumimoji="1" lang="ja-JP" altLang="en-US" sz="1050" dirty="0">
                <a:latin typeface="UD デジタル 教科書体 NK-R" panose="02020400000000000000" pitchFamily="18" charset="-128"/>
                <a:ea typeface="UD デジタル 教科書体 NK-R" panose="02020400000000000000" pitchFamily="18" charset="-128"/>
              </a:rPr>
              <a:t>支援開始）保健所・家族とともにカンファレンスを実施。本人の希望を踏まえ、「環境調整」のための転院を家族も了承。</a:t>
            </a:r>
            <a:endParaRPr kumimoji="1" lang="en-US" altLang="ja-JP" sz="1050" dirty="0">
              <a:latin typeface="UD デジタル 教科書体 NK-R" panose="02020400000000000000" pitchFamily="18" charset="-128"/>
              <a:ea typeface="UD デジタル 教科書体 NK-R" panose="02020400000000000000" pitchFamily="18" charset="-128"/>
            </a:endParaRPr>
          </a:p>
          <a:p>
            <a:pPr marL="113049" lvl="1" indent="-113049" defTabSz="732725">
              <a:lnSpc>
                <a:spcPct val="90000"/>
              </a:lnSpc>
              <a:spcBef>
                <a:spcPct val="0"/>
              </a:spcBef>
              <a:spcAft>
                <a:spcPct val="15000"/>
              </a:spcAft>
              <a:buFont typeface="Wingdings" panose="05000000000000000000" pitchFamily="2" charset="2"/>
              <a:buChar char="u"/>
            </a:pPr>
            <a:r>
              <a:rPr kumimoji="1" lang="en-US" altLang="ja-JP" sz="1050" dirty="0">
                <a:latin typeface="UD デジタル 教科書体 NK-R" panose="02020400000000000000" pitchFamily="18" charset="-128"/>
                <a:ea typeface="UD デジタル 教科書体 NK-R" panose="02020400000000000000" pitchFamily="18" charset="-128"/>
              </a:rPr>
              <a:t>5</a:t>
            </a:r>
            <a:r>
              <a:rPr kumimoji="1" lang="ja-JP" altLang="en-US" sz="1050" dirty="0">
                <a:latin typeface="UD デジタル 教科書体 NK-R" panose="02020400000000000000" pitchFamily="18" charset="-128"/>
                <a:ea typeface="UD デジタル 教科書体 NK-R" panose="02020400000000000000" pitchFamily="18" charset="-128"/>
              </a:rPr>
              <a:t>か所以上の病院に打診するも、転院を受け入れてくれるところがなかなか見つからず。</a:t>
            </a:r>
            <a:endParaRPr kumimoji="1" lang="en-US" altLang="ja-JP" sz="1050" dirty="0">
              <a:latin typeface="UD デジタル 教科書体 NK-R" panose="02020400000000000000" pitchFamily="18" charset="-128"/>
              <a:ea typeface="UD デジタル 教科書体 NK-R" panose="02020400000000000000" pitchFamily="18" charset="-128"/>
            </a:endParaRPr>
          </a:p>
          <a:p>
            <a:pPr marL="113049" lvl="1" indent="-113049" defTabSz="732725">
              <a:lnSpc>
                <a:spcPct val="90000"/>
              </a:lnSpc>
              <a:spcBef>
                <a:spcPct val="0"/>
              </a:spcBef>
              <a:spcAft>
                <a:spcPct val="15000"/>
              </a:spcAft>
              <a:buFont typeface="Wingdings" panose="05000000000000000000" pitchFamily="2" charset="2"/>
              <a:buChar char="u"/>
            </a:pPr>
            <a:r>
              <a:rPr kumimoji="1" lang="ja-JP" altLang="en-US" sz="1050" dirty="0">
                <a:latin typeface="UD デジタル 教科書体 NK-R" panose="02020400000000000000" pitchFamily="18" charset="-128"/>
                <a:ea typeface="UD デジタル 教科書体 NK-R" panose="02020400000000000000" pitchFamily="18" charset="-128"/>
              </a:rPr>
              <a:t>電気療法などの治療方法変更をめざして転院したが、造影剤の事前検査の際に妄想が顕著となり、治療できず。転院先の病院では薬を服用せずポケットに入れたまま元の病院に戻ったことから、病状が悪化し一時は保護室へ。</a:t>
            </a:r>
            <a:endParaRPr kumimoji="1" lang="en-US" altLang="ja-JP" sz="1050" dirty="0">
              <a:latin typeface="UD デジタル 教科書体 NK-R" panose="02020400000000000000" pitchFamily="18" charset="-128"/>
              <a:ea typeface="UD デジタル 教科書体 NK-R" panose="02020400000000000000" pitchFamily="18" charset="-128"/>
            </a:endParaRPr>
          </a:p>
          <a:p>
            <a:pPr marL="113049" lvl="1" indent="-113049" defTabSz="732725">
              <a:lnSpc>
                <a:spcPct val="90000"/>
              </a:lnSpc>
              <a:spcBef>
                <a:spcPct val="0"/>
              </a:spcBef>
              <a:spcAft>
                <a:spcPct val="15000"/>
              </a:spcAft>
              <a:buFont typeface="Wingdings" panose="05000000000000000000" pitchFamily="2" charset="2"/>
              <a:buChar char="u"/>
            </a:pPr>
            <a:r>
              <a:rPr kumimoji="1" lang="ja-JP" altLang="en-US" sz="1050" dirty="0">
                <a:latin typeface="UD デジタル 教科書体 NK-R" panose="02020400000000000000" pitchFamily="18" charset="-128"/>
                <a:ea typeface="UD デジタル 教科書体 NK-R" panose="02020400000000000000" pitchFamily="18" charset="-128"/>
              </a:rPr>
              <a:t>その後経営母体が変わり、これまでの傾向と少し方針が変わった近隣病院へ転院したことが一つの契機となる。</a:t>
            </a:r>
            <a:endParaRPr kumimoji="1" lang="en-US" altLang="ja-JP" sz="1050" dirty="0">
              <a:latin typeface="UD デジタル 教科書体 NK-R" panose="02020400000000000000" pitchFamily="18" charset="-128"/>
              <a:ea typeface="UD デジタル 教科書体 NK-R" panose="02020400000000000000" pitchFamily="18" charset="-128"/>
            </a:endParaRPr>
          </a:p>
          <a:p>
            <a:pPr marL="113049" lvl="1" indent="-113049" defTabSz="732725">
              <a:lnSpc>
                <a:spcPct val="90000"/>
              </a:lnSpc>
              <a:spcBef>
                <a:spcPct val="0"/>
              </a:spcBef>
              <a:spcAft>
                <a:spcPct val="15000"/>
              </a:spcAft>
              <a:buFont typeface="Wingdings" panose="05000000000000000000" pitchFamily="2" charset="2"/>
              <a:buChar char="u"/>
            </a:pPr>
            <a:r>
              <a:rPr kumimoji="1" lang="ja-JP" altLang="en-US" sz="1050" dirty="0">
                <a:latin typeface="UD デジタル 教科書体 NK-R" panose="02020400000000000000" pitchFamily="18" charset="-128"/>
                <a:ea typeface="UD デジタル 教科書体 NK-R" panose="02020400000000000000" pitchFamily="18" charset="-128"/>
              </a:rPr>
              <a:t>安定した状態で転院し院内茶話会の参加・外出支援が実現するも、看護師に分からないように薬を吐き出していたことで病状が悪化。保護室を経てデポ剤に変更し病状が安定する。</a:t>
            </a:r>
            <a:endParaRPr kumimoji="1" lang="en-US" altLang="ja-JP" sz="1050" dirty="0">
              <a:latin typeface="UD デジタル 教科書体 NK-R" panose="02020400000000000000" pitchFamily="18" charset="-128"/>
              <a:ea typeface="UD デジタル 教科書体 NK-R" panose="02020400000000000000" pitchFamily="18" charset="-128"/>
            </a:endParaRPr>
          </a:p>
          <a:p>
            <a:pPr marL="113049" lvl="1" indent="-113049" defTabSz="732725">
              <a:lnSpc>
                <a:spcPct val="90000"/>
              </a:lnSpc>
              <a:spcBef>
                <a:spcPct val="0"/>
              </a:spcBef>
              <a:spcAft>
                <a:spcPct val="15000"/>
              </a:spcAft>
              <a:buFont typeface="Wingdings" panose="05000000000000000000" pitchFamily="2" charset="2"/>
              <a:buChar char="u"/>
            </a:pPr>
            <a:r>
              <a:rPr kumimoji="1" lang="ja-JP" altLang="en-US" sz="1050" dirty="0">
                <a:latin typeface="UD デジタル 教科書体 NK-R" panose="02020400000000000000" pitchFamily="18" charset="-128"/>
                <a:ea typeface="UD デジタル 教科書体 NK-R" panose="02020400000000000000" pitchFamily="18" charset="-128"/>
              </a:rPr>
              <a:t>病院所在地（</a:t>
            </a:r>
            <a:r>
              <a:rPr kumimoji="1" lang="en-US" altLang="ja-JP" sz="1050" dirty="0">
                <a:latin typeface="UD デジタル 教科書体 NK-R" panose="02020400000000000000" pitchFamily="18" charset="-128"/>
                <a:ea typeface="UD デジタル 教科書体 NK-R" panose="02020400000000000000" pitchFamily="18" charset="-128"/>
              </a:rPr>
              <a:t>B</a:t>
            </a:r>
            <a:r>
              <a:rPr kumimoji="1" lang="ja-JP" altLang="en-US" sz="1050" dirty="0">
                <a:latin typeface="UD デジタル 教科書体 NK-R" panose="02020400000000000000" pitchFamily="18" charset="-128"/>
                <a:ea typeface="UD デジタル 教科書体 NK-R" panose="02020400000000000000" pitchFamily="18" charset="-128"/>
              </a:rPr>
              <a:t>市）の事業所が主催する茶話会への参加を通して本人より</a:t>
            </a:r>
            <a:r>
              <a:rPr kumimoji="1" lang="en-US" altLang="ja-JP" sz="1050" dirty="0">
                <a:latin typeface="UD デジタル 教科書体 NK-R" panose="02020400000000000000" pitchFamily="18" charset="-128"/>
                <a:ea typeface="UD デジタル 教科書体 NK-R" panose="02020400000000000000" pitchFamily="18" charset="-128"/>
              </a:rPr>
              <a:t>B</a:t>
            </a:r>
            <a:r>
              <a:rPr kumimoji="1" lang="ja-JP" altLang="en-US" sz="1050" dirty="0">
                <a:latin typeface="UD デジタル 教科書体 NK-R" panose="02020400000000000000" pitchFamily="18" charset="-128"/>
                <a:ea typeface="UD デジタル 教科書体 NK-R" panose="02020400000000000000" pitchFamily="18" charset="-128"/>
              </a:rPr>
              <a:t>市の多機能事業所（日中活動）を利用をしたいと強い希望が出て、退院をめざすことになった。</a:t>
            </a:r>
            <a:endParaRPr kumimoji="1" lang="en-US" altLang="ja-JP" sz="1050" dirty="0">
              <a:latin typeface="UD デジタル 教科書体 NK-R" panose="02020400000000000000" pitchFamily="18" charset="-128"/>
              <a:ea typeface="UD デジタル 教科書体 NK-R" panose="02020400000000000000" pitchFamily="18" charset="-128"/>
            </a:endParaRPr>
          </a:p>
          <a:p>
            <a:pPr marL="113049" lvl="1" indent="-113049" defTabSz="732725">
              <a:lnSpc>
                <a:spcPct val="90000"/>
              </a:lnSpc>
              <a:spcBef>
                <a:spcPct val="0"/>
              </a:spcBef>
              <a:spcAft>
                <a:spcPct val="15000"/>
              </a:spcAft>
              <a:buFont typeface="Wingdings" panose="05000000000000000000" pitchFamily="2" charset="2"/>
              <a:buChar char="u"/>
            </a:pPr>
            <a:r>
              <a:rPr kumimoji="1" lang="ja-JP" altLang="en-US" sz="1050" dirty="0">
                <a:latin typeface="UD デジタル 教科書体 NK-R" panose="02020400000000000000" pitchFamily="18" charset="-128"/>
                <a:ea typeface="UD デジタル 教科書体 NK-R" panose="02020400000000000000" pitchFamily="18" charset="-128"/>
              </a:rPr>
              <a:t>地域資源の見学を経て、本人が希望する</a:t>
            </a:r>
            <a:r>
              <a:rPr kumimoji="1" lang="en-US" altLang="ja-JP" sz="1050" dirty="0">
                <a:latin typeface="UD デジタル 教科書体 NK-R" panose="02020400000000000000" pitchFamily="18" charset="-128"/>
                <a:ea typeface="UD デジタル 教科書体 NK-R" panose="02020400000000000000" pitchFamily="18" charset="-128"/>
              </a:rPr>
              <a:t>B</a:t>
            </a:r>
            <a:r>
              <a:rPr kumimoji="1" lang="ja-JP" altLang="en-US" sz="1050" dirty="0">
                <a:latin typeface="UD デジタル 教科書体 NK-R" panose="02020400000000000000" pitchFamily="18" charset="-128"/>
                <a:ea typeface="UD デジタル 教科書体 NK-R" panose="02020400000000000000" pitchFamily="18" charset="-128"/>
              </a:rPr>
              <a:t>市の</a:t>
            </a:r>
            <a:r>
              <a:rPr kumimoji="1" lang="en-US" altLang="ja-JP" sz="1050" dirty="0">
                <a:latin typeface="UD デジタル 教科書体 NK-R" panose="02020400000000000000" pitchFamily="18" charset="-128"/>
                <a:ea typeface="UD デジタル 教科書体 NK-R" panose="02020400000000000000" pitchFamily="18" charset="-128"/>
              </a:rPr>
              <a:t>GH</a:t>
            </a:r>
            <a:r>
              <a:rPr kumimoji="1" lang="ja-JP" altLang="en-US" sz="1050" dirty="0">
                <a:latin typeface="UD デジタル 教科書体 NK-R" panose="02020400000000000000" pitchFamily="18" charset="-128"/>
                <a:ea typeface="UD デジタル 教科書体 NK-R" panose="02020400000000000000" pitchFamily="18" charset="-128"/>
              </a:rPr>
              <a:t>への退院に向けて地域移行支援の利用を検討。</a:t>
            </a:r>
            <a:endParaRPr kumimoji="1" lang="en-US" altLang="ja-JP" sz="1050" dirty="0">
              <a:latin typeface="UD デジタル 教科書体 NK-R" panose="02020400000000000000" pitchFamily="18" charset="-128"/>
              <a:ea typeface="UD デジタル 教科書体 NK-R" panose="02020400000000000000" pitchFamily="18" charset="-128"/>
            </a:endParaRPr>
          </a:p>
          <a:p>
            <a:pPr marL="113049" lvl="1" indent="-113049" defTabSz="732725">
              <a:lnSpc>
                <a:spcPct val="90000"/>
              </a:lnSpc>
              <a:spcBef>
                <a:spcPct val="0"/>
              </a:spcBef>
              <a:spcAft>
                <a:spcPct val="15000"/>
              </a:spcAft>
              <a:buFont typeface="Wingdings" panose="05000000000000000000" pitchFamily="2" charset="2"/>
              <a:buChar char="u"/>
            </a:pPr>
            <a:r>
              <a:rPr kumimoji="1" lang="ja-JP" altLang="en-US" sz="1050" dirty="0">
                <a:latin typeface="UD デジタル 教科書体 NK-R" panose="02020400000000000000" pitchFamily="18" charset="-128"/>
                <a:ea typeface="UD デジタル 教科書体 NK-R" panose="02020400000000000000" pitchFamily="18" charset="-128"/>
              </a:rPr>
              <a:t>入院前住所地（</a:t>
            </a:r>
            <a:r>
              <a:rPr kumimoji="1" lang="en-US" altLang="ja-JP" sz="1050" dirty="0">
                <a:latin typeface="UD デジタル 教科書体 NK-R" panose="02020400000000000000" pitchFamily="18" charset="-128"/>
                <a:ea typeface="UD デジタル 教科書体 NK-R" panose="02020400000000000000" pitchFamily="18" charset="-128"/>
              </a:rPr>
              <a:t>A</a:t>
            </a:r>
            <a:r>
              <a:rPr kumimoji="1" lang="ja-JP" altLang="en-US" sz="1050" dirty="0">
                <a:latin typeface="UD デジタル 教科書体 NK-R" panose="02020400000000000000" pitchFamily="18" charset="-128"/>
                <a:ea typeface="UD デジタル 教科書体 NK-R" panose="02020400000000000000" pitchFamily="18" charset="-128"/>
              </a:rPr>
              <a:t>市）と保健所（</a:t>
            </a:r>
            <a:r>
              <a:rPr kumimoji="1" lang="en-US" altLang="ja-JP" sz="1050" dirty="0">
                <a:latin typeface="UD デジタル 教科書体 NK-R" panose="02020400000000000000" pitchFamily="18" charset="-128"/>
                <a:ea typeface="UD デジタル 教科書体 NK-R" panose="02020400000000000000" pitchFamily="18" charset="-128"/>
              </a:rPr>
              <a:t>A</a:t>
            </a:r>
            <a:r>
              <a:rPr kumimoji="1" lang="ja-JP" altLang="en-US" sz="1050" dirty="0">
                <a:latin typeface="UD デジタル 教科書体 NK-R" panose="02020400000000000000" pitchFamily="18" charset="-128"/>
                <a:ea typeface="UD デジタル 教科書体 NK-R" panose="02020400000000000000" pitchFamily="18" charset="-128"/>
              </a:rPr>
              <a:t>市圏域）に退院支援委員会への出席を働きかけることで、</a:t>
            </a:r>
            <a:r>
              <a:rPr kumimoji="1" lang="en-US" altLang="ja-JP" sz="1050" dirty="0">
                <a:latin typeface="UD デジタル 教科書体 NK-R" panose="02020400000000000000" pitchFamily="18" charset="-128"/>
                <a:ea typeface="UD デジタル 教科書体 NK-R" panose="02020400000000000000" pitchFamily="18" charset="-128"/>
              </a:rPr>
              <a:t>A</a:t>
            </a:r>
            <a:r>
              <a:rPr kumimoji="1" lang="ja-JP" altLang="en-US" sz="1050" dirty="0">
                <a:latin typeface="UD デジタル 教科書体 NK-R" panose="02020400000000000000" pitchFamily="18" charset="-128"/>
                <a:ea typeface="UD デジタル 教科書体 NK-R" panose="02020400000000000000" pitchFamily="18" charset="-128"/>
              </a:rPr>
              <a:t>市と連携して支援できるようつないだ。</a:t>
            </a:r>
          </a:p>
          <a:p>
            <a:pPr marL="113049" lvl="1" indent="-113049" defTabSz="732725">
              <a:lnSpc>
                <a:spcPct val="90000"/>
              </a:lnSpc>
              <a:spcBef>
                <a:spcPct val="0"/>
              </a:spcBef>
              <a:spcAft>
                <a:spcPct val="15000"/>
              </a:spcAft>
              <a:buFont typeface="Wingdings" panose="05000000000000000000" pitchFamily="2" charset="2"/>
              <a:buChar char="u"/>
            </a:pPr>
            <a:r>
              <a:rPr kumimoji="1" lang="ja-JP" altLang="en-US" sz="1050" dirty="0">
                <a:latin typeface="UD デジタル 教科書体 NK-R" panose="02020400000000000000" pitchFamily="18" charset="-128"/>
                <a:ea typeface="UD デジタル 教科書体 NK-R" panose="02020400000000000000" pitchFamily="18" charset="-128"/>
              </a:rPr>
              <a:t>また、退院支援委員会で家族に地域で支える体制について知ってもらうことで、消極的ながらも退院に向けた</a:t>
            </a:r>
            <a:r>
              <a:rPr kumimoji="1" lang="en-US" altLang="ja-JP" sz="1050" dirty="0">
                <a:latin typeface="UD デジタル 教科書体 NK-R" panose="02020400000000000000" pitchFamily="18" charset="-128"/>
                <a:ea typeface="UD デジタル 教科書体 NK-R" panose="02020400000000000000" pitchFamily="18" charset="-128"/>
              </a:rPr>
              <a:t>GH</a:t>
            </a:r>
            <a:r>
              <a:rPr kumimoji="1" lang="ja-JP" altLang="en-US" sz="1050" dirty="0">
                <a:latin typeface="UD デジタル 教科書体 NK-R" panose="02020400000000000000" pitchFamily="18" charset="-128"/>
                <a:ea typeface="UD デジタル 教科書体 NK-R" panose="02020400000000000000" pitchFamily="18" charset="-128"/>
              </a:rPr>
              <a:t>見学等への理解を得た。</a:t>
            </a:r>
            <a:endParaRPr kumimoji="1" lang="en-US" altLang="ja-JP" sz="1050" dirty="0">
              <a:latin typeface="UD デジタル 教科書体 NK-R" panose="02020400000000000000" pitchFamily="18" charset="-128"/>
              <a:ea typeface="UD デジタル 教科書体 NK-R" panose="02020400000000000000" pitchFamily="18" charset="-128"/>
            </a:endParaRPr>
          </a:p>
          <a:p>
            <a:pPr marL="113049" lvl="1" indent="-113049" defTabSz="732725">
              <a:lnSpc>
                <a:spcPct val="90000"/>
              </a:lnSpc>
              <a:spcBef>
                <a:spcPct val="0"/>
              </a:spcBef>
              <a:spcAft>
                <a:spcPct val="15000"/>
              </a:spcAft>
              <a:buFont typeface="Wingdings" panose="05000000000000000000" pitchFamily="2" charset="2"/>
              <a:buChar char="u"/>
            </a:pPr>
            <a:r>
              <a:rPr kumimoji="1" lang="ja-JP" altLang="en-US" sz="1050" dirty="0">
                <a:latin typeface="UD デジタル 教科書体 NK-R" panose="02020400000000000000" pitchFamily="18" charset="-128"/>
                <a:ea typeface="UD デジタル 教科書体 NK-R" panose="02020400000000000000" pitchFamily="18" charset="-128"/>
              </a:rPr>
              <a:t>退院先を探す中で、</a:t>
            </a:r>
            <a:r>
              <a:rPr kumimoji="1" lang="en-US" altLang="ja-JP" sz="1050" dirty="0">
                <a:latin typeface="UD デジタル 教科書体 NK-R" panose="02020400000000000000" pitchFamily="18" charset="-128"/>
                <a:ea typeface="UD デジタル 教科書体 NK-R" panose="02020400000000000000" pitchFamily="18" charset="-128"/>
              </a:rPr>
              <a:t>B</a:t>
            </a:r>
            <a:r>
              <a:rPr kumimoji="1" lang="ja-JP" altLang="en-US" sz="1050" dirty="0">
                <a:latin typeface="UD デジタル 教科書体 NK-R" panose="02020400000000000000" pitchFamily="18" charset="-128"/>
                <a:ea typeface="UD デジタル 教科書体 NK-R" panose="02020400000000000000" pitchFamily="18" charset="-128"/>
              </a:rPr>
              <a:t>市の近くの他自治体（</a:t>
            </a:r>
            <a:r>
              <a:rPr kumimoji="1" lang="en-US" altLang="ja-JP" sz="1050" dirty="0">
                <a:latin typeface="UD デジタル 教科書体 NK-R" panose="02020400000000000000" pitchFamily="18" charset="-128"/>
                <a:ea typeface="UD デジタル 教科書体 NK-R" panose="02020400000000000000" pitchFamily="18" charset="-128"/>
              </a:rPr>
              <a:t>C</a:t>
            </a:r>
            <a:r>
              <a:rPr kumimoji="1" lang="ja-JP" altLang="en-US" sz="1050" dirty="0">
                <a:latin typeface="UD デジタル 教科書体 NK-R" panose="02020400000000000000" pitchFamily="18" charset="-128"/>
                <a:ea typeface="UD デジタル 教科書体 NK-R" panose="02020400000000000000" pitchFamily="18" charset="-128"/>
              </a:rPr>
              <a:t>市）の</a:t>
            </a:r>
            <a:r>
              <a:rPr kumimoji="1" lang="en-US" altLang="ja-JP" sz="1050" dirty="0">
                <a:latin typeface="UD デジタル 教科書体 NK-R" panose="02020400000000000000" pitchFamily="18" charset="-128"/>
                <a:ea typeface="UD デジタル 教科書体 NK-R" panose="02020400000000000000" pitchFamily="18" charset="-128"/>
              </a:rPr>
              <a:t>GH</a:t>
            </a:r>
            <a:r>
              <a:rPr kumimoji="1" lang="ja-JP" altLang="en-US" sz="1050" dirty="0">
                <a:latin typeface="UD デジタル 教科書体 NK-R" panose="02020400000000000000" pitchFamily="18" charset="-128"/>
                <a:ea typeface="UD デジタル 教科書体 NK-R" panose="02020400000000000000" pitchFamily="18" charset="-128"/>
              </a:rPr>
              <a:t>が候補にあがり、体験。</a:t>
            </a:r>
            <a:r>
              <a:rPr kumimoji="1" lang="en-US" altLang="ja-JP" sz="1050" dirty="0">
                <a:latin typeface="UD デジタル 教科書体 NK-R" panose="02020400000000000000" pitchFamily="18" charset="-128"/>
                <a:ea typeface="UD デジタル 教科書体 NK-R" panose="02020400000000000000" pitchFamily="18" charset="-128"/>
              </a:rPr>
              <a:t>A</a:t>
            </a:r>
            <a:r>
              <a:rPr kumimoji="1" lang="ja-JP" altLang="en-US" sz="1050" dirty="0">
                <a:latin typeface="UD デジタル 教科書体 NK-R" panose="02020400000000000000" pitchFamily="18" charset="-128"/>
                <a:ea typeface="UD デジタル 教科書体 NK-R" panose="02020400000000000000" pitchFamily="18" charset="-128"/>
              </a:rPr>
              <a:t>市では地域移行支援の経験がある事業所が少なく、計画相談は</a:t>
            </a:r>
            <a:r>
              <a:rPr kumimoji="1" lang="en-US" altLang="ja-JP" sz="1050" dirty="0">
                <a:latin typeface="UD デジタル 教科書体 NK-R" panose="02020400000000000000" pitchFamily="18" charset="-128"/>
                <a:ea typeface="UD デジタル 教科書体 NK-R" panose="02020400000000000000" pitchFamily="18" charset="-128"/>
              </a:rPr>
              <a:t>A</a:t>
            </a:r>
            <a:r>
              <a:rPr kumimoji="1" lang="ja-JP" altLang="en-US" sz="1050" dirty="0">
                <a:latin typeface="UD デジタル 教科書体 NK-R" panose="02020400000000000000" pitchFamily="18" charset="-128"/>
                <a:ea typeface="UD デジタル 教科書体 NK-R" panose="02020400000000000000" pitchFamily="18" charset="-128"/>
              </a:rPr>
              <a:t>市で、地域移行支援は</a:t>
            </a:r>
            <a:r>
              <a:rPr kumimoji="1" lang="en-US" altLang="ja-JP" sz="1050" dirty="0">
                <a:latin typeface="UD デジタル 教科書体 NK-R" panose="02020400000000000000" pitchFamily="18" charset="-128"/>
                <a:ea typeface="UD デジタル 教科書体 NK-R" panose="02020400000000000000" pitchFamily="18" charset="-128"/>
              </a:rPr>
              <a:t>B</a:t>
            </a:r>
            <a:r>
              <a:rPr kumimoji="1" lang="ja-JP" altLang="en-US" sz="1050" dirty="0">
                <a:latin typeface="UD デジタル 教科書体 NK-R" panose="02020400000000000000" pitchFamily="18" charset="-128"/>
                <a:ea typeface="UD デジタル 教科書体 NK-R" panose="02020400000000000000" pitchFamily="18" charset="-128"/>
              </a:rPr>
              <a:t>市の事業所が分担して契約、サービス利用を開始し、退院に向けて調整をしているところ。</a:t>
            </a:r>
          </a:p>
          <a:p>
            <a:pPr marL="113049" lvl="1" indent="-113049" defTabSz="732725">
              <a:lnSpc>
                <a:spcPct val="90000"/>
              </a:lnSpc>
              <a:spcBef>
                <a:spcPct val="0"/>
              </a:spcBef>
              <a:spcAft>
                <a:spcPct val="15000"/>
              </a:spcAft>
              <a:buFont typeface="Wingdings" panose="05000000000000000000" pitchFamily="2" charset="2"/>
              <a:buChar char="u"/>
            </a:pPr>
            <a:r>
              <a:rPr kumimoji="1" lang="ja-JP" altLang="en-US" sz="1050" dirty="0">
                <a:latin typeface="UD デジタル 教科書体 NK-R" panose="02020400000000000000" pitchFamily="18" charset="-128"/>
                <a:ea typeface="UD デジタル 教科書体 NK-R" panose="02020400000000000000" pitchFamily="18" charset="-128"/>
              </a:rPr>
              <a:t>退院の支援が進む中で、本人は</a:t>
            </a:r>
            <a:r>
              <a:rPr kumimoji="1" lang="en-US" altLang="ja-JP" sz="1050" dirty="0">
                <a:latin typeface="UD デジタル 教科書体 NK-R" panose="02020400000000000000" pitchFamily="18" charset="-128"/>
                <a:ea typeface="UD デジタル 教科書体 NK-R" panose="02020400000000000000" pitchFamily="18" charset="-128"/>
              </a:rPr>
              <a:t>GH</a:t>
            </a:r>
            <a:r>
              <a:rPr kumimoji="1" lang="ja-JP" altLang="en-US" sz="1050" dirty="0">
                <a:latin typeface="UD デジタル 教科書体 NK-R" panose="02020400000000000000" pitchFamily="18" charset="-128"/>
                <a:ea typeface="UD デジタル 教科書体 NK-R" panose="02020400000000000000" pitchFamily="18" charset="-128"/>
              </a:rPr>
              <a:t>はステップと思っており、ゆくゆくは自宅へ帰りたい、退院したら自宅に荷物を取りに帰ったり、家族と話をしたい、という要望が見えてきた。</a:t>
            </a:r>
          </a:p>
          <a:p>
            <a:pPr marL="113049" lvl="1" indent="-113049" defTabSz="732725">
              <a:lnSpc>
                <a:spcPct val="90000"/>
              </a:lnSpc>
              <a:spcBef>
                <a:spcPct val="0"/>
              </a:spcBef>
              <a:spcAft>
                <a:spcPct val="15000"/>
              </a:spcAft>
              <a:buFont typeface="Wingdings" panose="05000000000000000000" pitchFamily="2" charset="2"/>
              <a:buChar char="u"/>
            </a:pPr>
            <a:r>
              <a:rPr kumimoji="1" lang="ja-JP" altLang="en-US" sz="1050" dirty="0">
                <a:latin typeface="UD デジタル 教科書体 NK-R" panose="02020400000000000000" pitchFamily="18" charset="-128"/>
                <a:ea typeface="UD デジタル 教科書体 NK-R" panose="02020400000000000000" pitchFamily="18" charset="-128"/>
              </a:rPr>
              <a:t>家族はできるだけ本人に関わりたくない、自宅に本人が入ることに強い拒否感があり、ある程度折り合いをつけ、みんなが安心して本人が生活できる環境を準備する必要がある。</a:t>
            </a:r>
          </a:p>
          <a:p>
            <a:pPr marL="113049" lvl="1" indent="-113049" defTabSz="732725">
              <a:lnSpc>
                <a:spcPct val="90000"/>
              </a:lnSpc>
              <a:spcBef>
                <a:spcPct val="0"/>
              </a:spcBef>
              <a:spcAft>
                <a:spcPct val="15000"/>
              </a:spcAft>
              <a:buFont typeface="Wingdings" panose="05000000000000000000" pitchFamily="2" charset="2"/>
              <a:buChar char="u"/>
            </a:pPr>
            <a:r>
              <a:rPr kumimoji="1" lang="ja-JP" altLang="en-US" sz="1050" dirty="0">
                <a:latin typeface="UD デジタル 教科書体 NK-R" panose="02020400000000000000" pitchFamily="18" charset="-128"/>
                <a:ea typeface="UD デジタル 教科書体 NK-R" panose="02020400000000000000" pitchFamily="18" charset="-128"/>
              </a:rPr>
              <a:t>現在家族と地域支援者と話し合いの日程調整中。</a:t>
            </a:r>
            <a:endParaRPr kumimoji="1" lang="en-US" altLang="ja-JP" sz="1050" dirty="0">
              <a:latin typeface="UD デジタル 教科書体 NK-R" panose="02020400000000000000" pitchFamily="18" charset="-128"/>
              <a:ea typeface="UD デジタル 教科書体 NK-R" panose="02020400000000000000" pitchFamily="18" charset="-128"/>
            </a:endParaRPr>
          </a:p>
        </p:txBody>
      </p:sp>
      <p:sp>
        <p:nvSpPr>
          <p:cNvPr id="11" name="ホームベース 9">
            <a:extLst>
              <a:ext uri="{FF2B5EF4-FFF2-40B4-BE49-F238E27FC236}">
                <a16:creationId xmlns:a16="http://schemas.microsoft.com/office/drawing/2014/main" id="{8EA7FE5C-8F1E-4CEA-8CC1-83254EF141DA}"/>
              </a:ext>
            </a:extLst>
          </p:cNvPr>
          <p:cNvSpPr/>
          <p:nvPr/>
        </p:nvSpPr>
        <p:spPr>
          <a:xfrm>
            <a:off x="2445710" y="6261670"/>
            <a:ext cx="1126775" cy="558733"/>
          </a:xfrm>
          <a:prstGeom prst="homePlate">
            <a:avLst>
              <a:gd name="adj" fmla="val 34254"/>
            </a:avLst>
          </a:prstGeom>
          <a:solidFill>
            <a:schemeClr val="accent4">
              <a:lumMod val="75000"/>
            </a:schemeClr>
          </a:solidFill>
          <a:ln>
            <a:solidFill>
              <a:schemeClr val="accent4">
                <a:lumMod val="75000"/>
              </a:schemeClr>
            </a:solidFill>
          </a:ln>
        </p:spPr>
        <p:style>
          <a:lnRef idx="1">
            <a:schemeClr val="accent3"/>
          </a:lnRef>
          <a:fillRef idx="2">
            <a:schemeClr val="accent3"/>
          </a:fillRef>
          <a:effectRef idx="1">
            <a:schemeClr val="accent3"/>
          </a:effectRef>
          <a:fontRef idx="minor">
            <a:schemeClr val="dk1"/>
          </a:fontRef>
        </p:style>
        <p:txBody>
          <a:bodyPr rIns="47473" rtlCol="0" anchor="ctr"/>
          <a:lstStyle/>
          <a:p>
            <a:r>
              <a:rPr kumimoji="1" lang="ja-JP" altLang="en-US" sz="1100" b="1" dirty="0">
                <a:latin typeface="UD デジタル 教科書体 NK-R" panose="02020400000000000000" pitchFamily="18" charset="-128"/>
                <a:ea typeface="UD デジタル 教科書体 NK-R" panose="02020400000000000000" pitchFamily="18" charset="-128"/>
              </a:rPr>
              <a:t>課題</a:t>
            </a:r>
          </a:p>
        </p:txBody>
      </p:sp>
      <p:sp>
        <p:nvSpPr>
          <p:cNvPr id="6" name="スライド番号プレースホルダー 5">
            <a:extLst>
              <a:ext uri="{FF2B5EF4-FFF2-40B4-BE49-F238E27FC236}">
                <a16:creationId xmlns:a16="http://schemas.microsoft.com/office/drawing/2014/main" id="{75585CED-6EBA-4743-8E22-EEE98E9882D8}"/>
              </a:ext>
            </a:extLst>
          </p:cNvPr>
          <p:cNvSpPr>
            <a:spLocks noGrp="1"/>
          </p:cNvSpPr>
          <p:nvPr>
            <p:ph type="sldNum" sz="quarter" idx="12"/>
          </p:nvPr>
        </p:nvSpPr>
        <p:spPr>
          <a:xfrm>
            <a:off x="8625253" y="6438445"/>
            <a:ext cx="371379" cy="365125"/>
          </a:xfrm>
        </p:spPr>
        <p:txBody>
          <a:bodyPr/>
          <a:lstStyle/>
          <a:p>
            <a:fld id="{4204BB7E-20EF-434C-A514-E436F126BD36}" type="slidenum">
              <a:rPr kumimoji="1" lang="ja-JP" altLang="en-US" smtClean="0"/>
              <a:t>2</a:t>
            </a:fld>
            <a:endParaRPr kumimoji="1" lang="ja-JP" altLang="en-US" dirty="0"/>
          </a:p>
        </p:txBody>
      </p:sp>
      <p:sp>
        <p:nvSpPr>
          <p:cNvPr id="17" name="四角形: 角を丸くする 16">
            <a:extLst>
              <a:ext uri="{FF2B5EF4-FFF2-40B4-BE49-F238E27FC236}">
                <a16:creationId xmlns:a16="http://schemas.microsoft.com/office/drawing/2014/main" id="{5D6BD3FA-8744-4EBB-BD9D-B7C8425DF294}"/>
              </a:ext>
            </a:extLst>
          </p:cNvPr>
          <p:cNvSpPr/>
          <p:nvPr/>
        </p:nvSpPr>
        <p:spPr>
          <a:xfrm>
            <a:off x="325660" y="2972506"/>
            <a:ext cx="1665273" cy="912988"/>
          </a:xfrm>
          <a:prstGeom prst="roundRect">
            <a:avLst/>
          </a:prstGeom>
          <a:solidFill>
            <a:schemeClr val="accent4">
              <a:lumMod val="75000"/>
            </a:schemeClr>
          </a:solidFill>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kumimoji="1" lang="ja-JP" altLang="en-US" b="1" dirty="0">
                <a:latin typeface="UD デジタル 教科書体 NK-R" panose="02020400000000000000" pitchFamily="18" charset="-128"/>
                <a:ea typeface="UD デジタル 教科書体 NK-R" panose="02020400000000000000" pitchFamily="18" charset="-128"/>
              </a:rPr>
              <a:t>退院に向けて支援中</a:t>
            </a:r>
          </a:p>
        </p:txBody>
      </p:sp>
      <p:sp>
        <p:nvSpPr>
          <p:cNvPr id="19" name="正方形/長方形 18">
            <a:extLst>
              <a:ext uri="{FF2B5EF4-FFF2-40B4-BE49-F238E27FC236}">
                <a16:creationId xmlns:a16="http://schemas.microsoft.com/office/drawing/2014/main" id="{F4081858-251B-4704-AEAF-CDB32CEE24AB}"/>
              </a:ext>
            </a:extLst>
          </p:cNvPr>
          <p:cNvSpPr/>
          <p:nvPr/>
        </p:nvSpPr>
        <p:spPr>
          <a:xfrm>
            <a:off x="16628" y="9318"/>
            <a:ext cx="9144000" cy="438830"/>
          </a:xfrm>
          <a:prstGeom prst="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tIns="71209" rtlCol="0" anchor="ctr"/>
          <a:lstStyle/>
          <a:p>
            <a:pPr algn="ctr"/>
            <a:r>
              <a:rPr kumimoji="1" lang="ja-JP" altLang="en-US" sz="1600" b="1" dirty="0">
                <a:latin typeface="UD デジタル 教科書体 NK-R" panose="02020400000000000000" pitchFamily="18" charset="-128"/>
                <a:ea typeface="UD デジタル 教科書体 NK-R" panose="02020400000000000000" pitchFamily="18" charset="-128"/>
              </a:rPr>
              <a:t>大阪府地域精神医療体制整備広域コーディネーター実践報告</a:t>
            </a:r>
          </a:p>
        </p:txBody>
      </p:sp>
      <p:sp>
        <p:nvSpPr>
          <p:cNvPr id="21" name="テキスト ボックス 20">
            <a:extLst>
              <a:ext uri="{FF2B5EF4-FFF2-40B4-BE49-F238E27FC236}">
                <a16:creationId xmlns:a16="http://schemas.microsoft.com/office/drawing/2014/main" id="{797F6313-1DFD-49AB-85DA-816CF3FCA892}"/>
              </a:ext>
            </a:extLst>
          </p:cNvPr>
          <p:cNvSpPr txBox="1"/>
          <p:nvPr/>
        </p:nvSpPr>
        <p:spPr>
          <a:xfrm>
            <a:off x="3644173" y="6268689"/>
            <a:ext cx="5313896" cy="558734"/>
          </a:xfrm>
          <a:prstGeom prst="roundRect">
            <a:avLst>
              <a:gd name="adj" fmla="val 4151"/>
            </a:avLst>
          </a:prstGeom>
          <a:solidFill>
            <a:schemeClr val="bg1"/>
          </a:solidFill>
          <a:ln w="28575">
            <a:solidFill>
              <a:schemeClr val="accent4">
                <a:lumMod val="60000"/>
                <a:lumOff val="40000"/>
              </a:schemeClr>
            </a:solidFill>
          </a:ln>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47473" tIns="71209" rIns="23736" bIns="71209" numCol="1" spcCol="1270" anchor="ctr" anchorCtr="0">
            <a:noAutofit/>
          </a:bodyPr>
          <a:lstStyle/>
          <a:p>
            <a:pPr marL="113049" lvl="1" indent="-113049" defTabSz="732725">
              <a:lnSpc>
                <a:spcPct val="90000"/>
              </a:lnSpc>
              <a:spcBef>
                <a:spcPct val="0"/>
              </a:spcBef>
              <a:spcAft>
                <a:spcPct val="15000"/>
              </a:spcAft>
              <a:buFont typeface="Wingdings" panose="05000000000000000000" pitchFamily="2" charset="2"/>
              <a:buChar char="u"/>
            </a:pPr>
            <a:r>
              <a:rPr kumimoji="1" lang="ja-JP" altLang="en-US" sz="1000" dirty="0">
                <a:latin typeface="UD デジタル 教科書体 NK-R" panose="02020400000000000000" pitchFamily="18" charset="-128"/>
                <a:ea typeface="UD デジタル 教科書体 NK-R" panose="02020400000000000000" pitchFamily="18" charset="-128"/>
              </a:rPr>
              <a:t>病識がない、本人の家族に対する思いと家族の思いの違い。</a:t>
            </a:r>
            <a:endParaRPr kumimoji="1" lang="en-US" altLang="ja-JP" sz="1000" dirty="0">
              <a:latin typeface="UD デジタル 教科書体 NK-R" panose="02020400000000000000" pitchFamily="18" charset="-128"/>
              <a:ea typeface="UD デジタル 教科書体 NK-R" panose="02020400000000000000" pitchFamily="18" charset="-128"/>
            </a:endParaRPr>
          </a:p>
          <a:p>
            <a:pPr marL="113049" lvl="1" indent="-113049" defTabSz="732725">
              <a:lnSpc>
                <a:spcPct val="90000"/>
              </a:lnSpc>
              <a:spcBef>
                <a:spcPct val="0"/>
              </a:spcBef>
              <a:spcAft>
                <a:spcPct val="15000"/>
              </a:spcAft>
              <a:buFont typeface="Wingdings" panose="05000000000000000000" pitchFamily="2" charset="2"/>
              <a:buChar char="u"/>
            </a:pPr>
            <a:r>
              <a:rPr kumimoji="1" lang="ja-JP" altLang="en-US" sz="1000" dirty="0">
                <a:latin typeface="UD デジタル 教科書体 NK-R" panose="02020400000000000000" pitchFamily="18" charset="-128"/>
                <a:ea typeface="UD デジタル 教科書体 NK-R" panose="02020400000000000000" pitchFamily="18" charset="-128"/>
              </a:rPr>
              <a:t>家族が本人との関わりに非常に消極的なため、病院と家族間の調整が難しい。</a:t>
            </a:r>
            <a:endParaRPr kumimoji="1" lang="en-US" altLang="ja-JP" sz="1000" dirty="0">
              <a:latin typeface="UD デジタル 教科書体 NK-R" panose="02020400000000000000" pitchFamily="18" charset="-128"/>
              <a:ea typeface="UD デジタル 教科書体 NK-R" panose="02020400000000000000" pitchFamily="18" charset="-128"/>
            </a:endParaRPr>
          </a:p>
          <a:p>
            <a:pPr marL="113049" lvl="1" indent="-113049" defTabSz="732725">
              <a:lnSpc>
                <a:spcPct val="90000"/>
              </a:lnSpc>
              <a:spcBef>
                <a:spcPct val="0"/>
              </a:spcBef>
              <a:spcAft>
                <a:spcPct val="15000"/>
              </a:spcAft>
              <a:buFont typeface="Wingdings" panose="05000000000000000000" pitchFamily="2" charset="2"/>
              <a:buChar char="u"/>
            </a:pPr>
            <a:r>
              <a:rPr kumimoji="1" lang="ja-JP" altLang="en-US" sz="1000" dirty="0">
                <a:latin typeface="UD デジタル 教科書体 NK-R" panose="02020400000000000000" pitchFamily="18" charset="-128"/>
                <a:ea typeface="UD デジタル 教科書体 NK-R" panose="02020400000000000000" pitchFamily="18" charset="-128"/>
              </a:rPr>
              <a:t>家族に成年後見制度や社会福祉協議会の金銭管理の利用の意向なし。</a:t>
            </a:r>
          </a:p>
        </p:txBody>
      </p:sp>
    </p:spTree>
    <p:extLst>
      <p:ext uri="{BB962C8B-B14F-4D97-AF65-F5344CB8AC3E}">
        <p14:creationId xmlns:p14="http://schemas.microsoft.com/office/powerpoint/2010/main" val="40439447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グループ化 1"/>
          <p:cNvGrpSpPr/>
          <p:nvPr/>
        </p:nvGrpSpPr>
        <p:grpSpPr>
          <a:xfrm>
            <a:off x="16628" y="596631"/>
            <a:ext cx="2036367" cy="1573200"/>
            <a:chOff x="3992986" y="751826"/>
            <a:chExt cx="2172264" cy="1800000"/>
          </a:xfrm>
        </p:grpSpPr>
        <p:sp>
          <p:nvSpPr>
            <p:cNvPr id="3" name="楕円 2"/>
            <p:cNvSpPr/>
            <p:nvPr/>
          </p:nvSpPr>
          <p:spPr>
            <a:xfrm>
              <a:off x="4388844" y="751826"/>
              <a:ext cx="1776406" cy="1800000"/>
            </a:xfrm>
            <a:prstGeom prst="ellipse">
              <a:avLst/>
            </a:prstGeom>
            <a:solidFill>
              <a:schemeClr val="bg1"/>
            </a:solidFill>
            <a:ln w="76200">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888">
                <a:solidFill>
                  <a:schemeClr val="accent6">
                    <a:lumMod val="75000"/>
                  </a:schemeClr>
                </a:solidFill>
              </a:endParaRPr>
            </a:p>
          </p:txBody>
        </p:sp>
        <p:sp>
          <p:nvSpPr>
            <p:cNvPr id="4" name="楕円 8"/>
            <p:cNvSpPr txBox="1"/>
            <p:nvPr/>
          </p:nvSpPr>
          <p:spPr bwMode="white">
            <a:xfrm>
              <a:off x="3992986" y="1157229"/>
              <a:ext cx="900000" cy="900000"/>
            </a:xfrm>
            <a:prstGeom prst="ellipse">
              <a:avLst/>
            </a:prstGeom>
            <a:solidFill>
              <a:schemeClr val="bg1"/>
            </a:solidFill>
            <a:ln w="3175">
              <a:noFill/>
            </a:ln>
            <a:scene3d>
              <a:camera prst="orthographicFront"/>
              <a:lightRig rig="flat" dir="t"/>
            </a:scene3d>
            <a:sp3d/>
          </p:spPr>
          <p:style>
            <a:lnRef idx="0">
              <a:scrgbClr r="0" g="0" b="0"/>
            </a:lnRef>
            <a:fillRef idx="0">
              <a:scrgbClr r="0" g="0" b="0"/>
            </a:fillRef>
            <a:effectRef idx="0">
              <a:scrgbClr r="0" g="0" b="0"/>
            </a:effectRef>
            <a:fontRef idx="minor">
              <a:schemeClr val="dk1"/>
            </a:fontRef>
          </p:style>
          <p:txBody>
            <a:bodyPr spcFirstLastPara="0" vert="horz" wrap="square" lIns="14235" tIns="142418" rIns="14235" bIns="14235" numCol="1" spcCol="1270" anchor="ctr" anchorCtr="0">
              <a:noAutofit/>
            </a:bodyPr>
            <a:lstStyle/>
            <a:p>
              <a:pPr algn="ctr" defTabSz="498253">
                <a:lnSpc>
                  <a:spcPct val="90000"/>
                </a:lnSpc>
                <a:spcBef>
                  <a:spcPct val="0"/>
                </a:spcBef>
                <a:spcAft>
                  <a:spcPct val="35000"/>
                </a:spcAft>
              </a:pPr>
              <a:r>
                <a:rPr kumimoji="1" lang="ja-JP" altLang="en-US" sz="3560" b="1" dirty="0">
                  <a:solidFill>
                    <a:schemeClr val="accent6">
                      <a:lumMod val="75000"/>
                    </a:schemeClr>
                  </a:solidFill>
                  <a:latin typeface="メイリオ" panose="020B0604030504040204" pitchFamily="50" charset="-128"/>
                  <a:ea typeface="メイリオ" panose="020B0604030504040204" pitchFamily="50" charset="-128"/>
                </a:rPr>
                <a:t>３</a:t>
              </a:r>
            </a:p>
          </p:txBody>
        </p:sp>
        <p:sp>
          <p:nvSpPr>
            <p:cNvPr id="5" name="テキスト ボックス 4"/>
            <p:cNvSpPr txBox="1"/>
            <p:nvPr/>
          </p:nvSpPr>
          <p:spPr bwMode="white">
            <a:xfrm>
              <a:off x="4740648" y="1343118"/>
              <a:ext cx="1151998" cy="598650"/>
            </a:xfrm>
            <a:prstGeom prst="rect">
              <a:avLst/>
            </a:prstGeom>
            <a:solidFill>
              <a:schemeClr val="bg1"/>
            </a:solidFill>
          </p:spPr>
          <p:txBody>
            <a:bodyPr wrap="square" rtlCol="0">
              <a:spAutoFit/>
            </a:bodyPr>
            <a:lstStyle>
              <a:defPPr>
                <a:defRPr lang="en-US"/>
              </a:defPPr>
              <a:lvl1pPr algn="ctr">
                <a:defRPr kumimoji="1" sz="1400" b="1">
                  <a:solidFill>
                    <a:schemeClr val="accent6"/>
                  </a:solidFill>
                  <a:latin typeface="メイリオ" panose="020B0604030504040204" pitchFamily="50" charset="-128"/>
                  <a:ea typeface="メイリオ" panose="020B0604030504040204" pitchFamily="50" charset="-128"/>
                </a:defRPr>
              </a:lvl1pPr>
            </a:lstStyle>
            <a:p>
              <a:pPr algn="ctr"/>
              <a:r>
                <a:rPr kumimoji="1" lang="ja-JP" altLang="en-US" b="1" dirty="0">
                  <a:solidFill>
                    <a:schemeClr val="accent6">
                      <a:lumMod val="75000"/>
                    </a:schemeClr>
                  </a:solidFill>
                  <a:latin typeface="UD デジタル 教科書体 NK-R" panose="02020400000000000000" pitchFamily="18" charset="-128"/>
                  <a:ea typeface="UD デジタル 教科書体 NK-R" panose="02020400000000000000" pitchFamily="18" charset="-128"/>
                </a:rPr>
                <a:t>ケース②の</a:t>
              </a:r>
              <a:endParaRPr kumimoji="1" lang="en-US" altLang="ja-JP" b="1" dirty="0">
                <a:solidFill>
                  <a:schemeClr val="accent6">
                    <a:lumMod val="75000"/>
                  </a:schemeClr>
                </a:solidFill>
                <a:latin typeface="UD デジタル 教科書体 NK-R" panose="02020400000000000000" pitchFamily="18" charset="-128"/>
                <a:ea typeface="UD デジタル 教科書体 NK-R" panose="02020400000000000000" pitchFamily="18" charset="-128"/>
              </a:endParaRPr>
            </a:p>
            <a:p>
              <a:pPr algn="ctr"/>
              <a:r>
                <a:rPr kumimoji="1" lang="ja-JP" altLang="en-US" b="1" dirty="0">
                  <a:solidFill>
                    <a:schemeClr val="accent6">
                      <a:lumMod val="75000"/>
                    </a:schemeClr>
                  </a:solidFill>
                  <a:latin typeface="UD デジタル 教科書体 NK-R" panose="02020400000000000000" pitchFamily="18" charset="-128"/>
                  <a:ea typeface="UD デジタル 教科書体 NK-R" panose="02020400000000000000" pitchFamily="18" charset="-128"/>
                </a:rPr>
                <a:t>概要</a:t>
              </a:r>
              <a:endParaRPr kumimoji="1" lang="en-US" altLang="ja-JP" b="1" dirty="0">
                <a:solidFill>
                  <a:schemeClr val="accent6">
                    <a:lumMod val="75000"/>
                  </a:schemeClr>
                </a:solidFill>
                <a:latin typeface="UD デジタル 教科書体 NK-R" panose="02020400000000000000" pitchFamily="18" charset="-128"/>
                <a:ea typeface="UD デジタル 教科書体 NK-R" panose="02020400000000000000" pitchFamily="18" charset="-128"/>
              </a:endParaRPr>
            </a:p>
          </p:txBody>
        </p:sp>
      </p:grpSp>
      <p:sp>
        <p:nvSpPr>
          <p:cNvPr id="9" name="ホームベース 8"/>
          <p:cNvSpPr/>
          <p:nvPr/>
        </p:nvSpPr>
        <p:spPr>
          <a:xfrm>
            <a:off x="2449748" y="522285"/>
            <a:ext cx="1005627" cy="824822"/>
          </a:xfrm>
          <a:prstGeom prst="homePlate">
            <a:avLst>
              <a:gd name="adj" fmla="val 31839"/>
            </a:avLst>
          </a:prstGeom>
          <a:solidFill>
            <a:schemeClr val="accent6">
              <a:lumMod val="40000"/>
              <a:lumOff val="60000"/>
            </a:schemeClr>
          </a:solidFill>
          <a:ln>
            <a:solidFill>
              <a:schemeClr val="accent6"/>
            </a:solidFill>
          </a:ln>
        </p:spPr>
        <p:style>
          <a:lnRef idx="1">
            <a:schemeClr val="accent3"/>
          </a:lnRef>
          <a:fillRef idx="2">
            <a:schemeClr val="accent3"/>
          </a:fillRef>
          <a:effectRef idx="1">
            <a:schemeClr val="accent3"/>
          </a:effectRef>
          <a:fontRef idx="minor">
            <a:schemeClr val="dk1"/>
          </a:fontRef>
        </p:style>
        <p:txBody>
          <a:bodyPr rtlCol="0" anchor="ctr"/>
          <a:lstStyle/>
          <a:p>
            <a:r>
              <a:rPr kumimoji="1" lang="ja-JP" altLang="en-US" sz="1100" b="1" dirty="0">
                <a:latin typeface="UD デジタル 教科書体 NK-R" panose="02020400000000000000" pitchFamily="18" charset="-128"/>
                <a:ea typeface="UD デジタル 教科書体 NK-R" panose="02020400000000000000" pitchFamily="18" charset="-128"/>
              </a:rPr>
              <a:t>相談経路</a:t>
            </a:r>
          </a:p>
          <a:p>
            <a:endParaRPr kumimoji="1" lang="ja-JP" altLang="en-US" sz="1100" b="1" dirty="0">
              <a:latin typeface="メイリオ" panose="020B0604030504040204" pitchFamily="50" charset="-128"/>
              <a:ea typeface="メイリオ" panose="020B0604030504040204" pitchFamily="50" charset="-128"/>
            </a:endParaRPr>
          </a:p>
        </p:txBody>
      </p:sp>
      <p:sp>
        <p:nvSpPr>
          <p:cNvPr id="13" name="テキスト ボックス 12"/>
          <p:cNvSpPr txBox="1"/>
          <p:nvPr/>
        </p:nvSpPr>
        <p:spPr>
          <a:xfrm>
            <a:off x="3629707" y="522285"/>
            <a:ext cx="5384008" cy="824822"/>
          </a:xfrm>
          <a:prstGeom prst="roundRect">
            <a:avLst>
              <a:gd name="adj" fmla="val 4441"/>
            </a:avLst>
          </a:prstGeom>
          <a:solidFill>
            <a:schemeClr val="accent6">
              <a:lumMod val="40000"/>
              <a:lumOff val="60000"/>
            </a:schemeClr>
          </a:solidFill>
          <a:ln>
            <a:solidFill>
              <a:schemeClr val="accent6">
                <a:lumMod val="75000"/>
              </a:schemeClr>
            </a:solidFill>
          </a:ln>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47473" tIns="36000" rIns="23736" bIns="36000" numCol="1" spcCol="1270" anchor="ctr" anchorCtr="0">
            <a:noAutofit/>
          </a:bodyPr>
          <a:lstStyle/>
          <a:p>
            <a:pPr marL="113049" lvl="1" indent="-113049" defTabSz="732725">
              <a:lnSpc>
                <a:spcPct val="90000"/>
              </a:lnSpc>
              <a:spcBef>
                <a:spcPct val="0"/>
              </a:spcBef>
              <a:spcAft>
                <a:spcPct val="15000"/>
              </a:spcAft>
              <a:buFont typeface="Wingdings" panose="05000000000000000000" pitchFamily="2" charset="2"/>
              <a:buChar char="u"/>
            </a:pPr>
            <a:r>
              <a:rPr kumimoji="1" lang="ja-JP" altLang="en-US" sz="1050" dirty="0">
                <a:latin typeface="UD デジタル 教科書体 NK-R" panose="02020400000000000000" pitchFamily="18" charset="-128"/>
                <a:ea typeface="UD デジタル 教科書体 NK-R" panose="02020400000000000000" pitchFamily="18" charset="-128"/>
              </a:rPr>
              <a:t>院内研修等の実践の中で交流ができた病院からの相談</a:t>
            </a:r>
            <a:endParaRPr kumimoji="1" lang="en-US" altLang="ja-JP" sz="1050" dirty="0">
              <a:latin typeface="UD デジタル 教科書体 NK-R" panose="02020400000000000000" pitchFamily="18" charset="-128"/>
              <a:ea typeface="UD デジタル 教科書体 NK-R" panose="02020400000000000000" pitchFamily="18" charset="-128"/>
            </a:endParaRPr>
          </a:p>
          <a:p>
            <a:pPr marL="113049" lvl="1" indent="-113049" defTabSz="732725">
              <a:lnSpc>
                <a:spcPct val="90000"/>
              </a:lnSpc>
              <a:spcBef>
                <a:spcPct val="0"/>
              </a:spcBef>
              <a:spcAft>
                <a:spcPct val="15000"/>
              </a:spcAft>
              <a:buFont typeface="Wingdings" panose="05000000000000000000" pitchFamily="2" charset="2"/>
              <a:buChar char="u"/>
            </a:pPr>
            <a:r>
              <a:rPr kumimoji="1" lang="ja-JP" altLang="en-US" sz="1050" dirty="0">
                <a:latin typeface="UD デジタル 教科書体 NK-R" panose="02020400000000000000" pitchFamily="18" charset="-128"/>
                <a:ea typeface="UD デジタル 教科書体 NK-R" panose="02020400000000000000" pitchFamily="18" charset="-128"/>
              </a:rPr>
              <a:t>最初の入院から</a:t>
            </a:r>
            <a:r>
              <a:rPr kumimoji="1" lang="en-US" altLang="ja-JP" sz="1050" dirty="0">
                <a:latin typeface="UD デジタル 教科書体 NK-R" panose="02020400000000000000" pitchFamily="18" charset="-128"/>
                <a:ea typeface="UD デジタル 教科書体 NK-R" panose="02020400000000000000" pitchFamily="18" charset="-128"/>
              </a:rPr>
              <a:t>40</a:t>
            </a:r>
            <a:r>
              <a:rPr kumimoji="1" lang="ja-JP" altLang="en-US" sz="1050" dirty="0">
                <a:latin typeface="UD デジタル 教科書体 NK-R" panose="02020400000000000000" pitchFamily="18" charset="-128"/>
                <a:ea typeface="UD デジタル 教科書体 NK-R" panose="02020400000000000000" pitchFamily="18" charset="-128"/>
              </a:rPr>
              <a:t>年が経過。　途中身体疾患の治療もあり、転院を繰り返し、地域からの支援関係は完全に途絶。</a:t>
            </a:r>
            <a:endParaRPr kumimoji="1" lang="en-US" altLang="ja-JP" sz="1050" dirty="0">
              <a:latin typeface="UD デジタル 教科書体 NK-R" panose="02020400000000000000" pitchFamily="18" charset="-128"/>
              <a:ea typeface="UD デジタル 教科書体 NK-R" panose="02020400000000000000" pitchFamily="18" charset="-128"/>
            </a:endParaRPr>
          </a:p>
          <a:p>
            <a:pPr marL="113049" lvl="1" indent="-113049" defTabSz="732725">
              <a:lnSpc>
                <a:spcPct val="90000"/>
              </a:lnSpc>
              <a:spcBef>
                <a:spcPct val="0"/>
              </a:spcBef>
              <a:spcAft>
                <a:spcPct val="15000"/>
              </a:spcAft>
              <a:buFont typeface="Wingdings" panose="05000000000000000000" pitchFamily="2" charset="2"/>
              <a:buChar char="u"/>
            </a:pPr>
            <a:r>
              <a:rPr kumimoji="1" lang="ja-JP" altLang="en-US" sz="1050" dirty="0">
                <a:latin typeface="UD デジタル 教科書体 NK-R" panose="02020400000000000000" pitchFamily="18" charset="-128"/>
                <a:ea typeface="UD デジタル 教科書体 NK-R" panose="02020400000000000000" pitchFamily="18" charset="-128"/>
              </a:rPr>
              <a:t>国民健康保険の加入先・介護保険の納入先・生活保護の受給などが</a:t>
            </a:r>
            <a:br>
              <a:rPr kumimoji="1" lang="en-US" altLang="ja-JP" sz="1050" dirty="0">
                <a:latin typeface="UD デジタル 教科書体 NK-R" panose="02020400000000000000" pitchFamily="18" charset="-128"/>
                <a:ea typeface="UD デジタル 教科書体 NK-R" panose="02020400000000000000" pitchFamily="18" charset="-128"/>
              </a:rPr>
            </a:br>
            <a:r>
              <a:rPr kumimoji="1" lang="ja-JP" altLang="en-US" sz="1050" dirty="0">
                <a:latin typeface="UD デジタル 教科書体 NK-R" panose="02020400000000000000" pitchFamily="18" charset="-128"/>
                <a:ea typeface="UD デジタル 教科書体 NK-R" panose="02020400000000000000" pitchFamily="18" charset="-128"/>
              </a:rPr>
              <a:t>　同じ市町村ではなく、地域支援の設定が困難な状態。</a:t>
            </a:r>
          </a:p>
        </p:txBody>
      </p:sp>
      <p:sp>
        <p:nvSpPr>
          <p:cNvPr id="14" name="テキスト ボックス 13"/>
          <p:cNvSpPr txBox="1"/>
          <p:nvPr/>
        </p:nvSpPr>
        <p:spPr>
          <a:xfrm>
            <a:off x="3629707" y="1405087"/>
            <a:ext cx="5384008" cy="4895115"/>
          </a:xfrm>
          <a:prstGeom prst="roundRect">
            <a:avLst>
              <a:gd name="adj" fmla="val 4151"/>
            </a:avLst>
          </a:prstGeom>
          <a:solidFill>
            <a:schemeClr val="bg1"/>
          </a:solidFill>
          <a:ln w="28575">
            <a:solidFill>
              <a:schemeClr val="accent6">
                <a:lumMod val="40000"/>
                <a:lumOff val="60000"/>
              </a:schemeClr>
            </a:solidFill>
          </a:ln>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47473" tIns="71209" rIns="23736" bIns="71209" numCol="1" spcCol="1270" anchor="ctr" anchorCtr="0">
            <a:noAutofit/>
          </a:bodyPr>
          <a:lstStyle/>
          <a:p>
            <a:pPr marL="113049" lvl="1" indent="-113049" defTabSz="732725">
              <a:lnSpc>
                <a:spcPct val="90000"/>
              </a:lnSpc>
              <a:spcBef>
                <a:spcPct val="0"/>
              </a:spcBef>
              <a:spcAft>
                <a:spcPct val="15000"/>
              </a:spcAft>
              <a:buFont typeface="Wingdings" panose="05000000000000000000" pitchFamily="2" charset="2"/>
              <a:buChar char="u"/>
            </a:pPr>
            <a:r>
              <a:rPr kumimoji="1" lang="ja-JP" altLang="en-US" sz="1050" dirty="0">
                <a:latin typeface="UD デジタル 教科書体 NK-R" panose="02020400000000000000" pitchFamily="18" charset="-128"/>
                <a:ea typeface="UD デジタル 教科書体 NK-R" panose="02020400000000000000" pitchFamily="18" charset="-128"/>
              </a:rPr>
              <a:t>統合失調症　</a:t>
            </a:r>
            <a:r>
              <a:rPr kumimoji="1" lang="en-US" altLang="ja-JP" sz="1050" dirty="0">
                <a:latin typeface="UD デジタル 教科書体 NK-R" panose="02020400000000000000" pitchFamily="18" charset="-128"/>
                <a:ea typeface="UD デジタル 教科書体 NK-R" panose="02020400000000000000" pitchFamily="18" charset="-128"/>
              </a:rPr>
              <a:t>70</a:t>
            </a:r>
            <a:r>
              <a:rPr kumimoji="1" lang="ja-JP" altLang="en-US" sz="1050" dirty="0">
                <a:latin typeface="UD デジタル 教科書体 NK-R" panose="02020400000000000000" pitchFamily="18" charset="-128"/>
                <a:ea typeface="UD デジタル 教科書体 NK-R" panose="02020400000000000000" pitchFamily="18" charset="-128"/>
              </a:rPr>
              <a:t>代　男性</a:t>
            </a:r>
            <a:endParaRPr kumimoji="1" lang="en-US" altLang="ja-JP" sz="1050" dirty="0">
              <a:latin typeface="UD デジタル 教科書体 NK-R" panose="02020400000000000000" pitchFamily="18" charset="-128"/>
              <a:ea typeface="UD デジタル 教科書体 NK-R" panose="02020400000000000000" pitchFamily="18" charset="-128"/>
            </a:endParaRPr>
          </a:p>
          <a:p>
            <a:pPr marL="113049" lvl="1" indent="-113049" defTabSz="732725">
              <a:lnSpc>
                <a:spcPct val="90000"/>
              </a:lnSpc>
              <a:spcBef>
                <a:spcPct val="0"/>
              </a:spcBef>
              <a:spcAft>
                <a:spcPct val="15000"/>
              </a:spcAft>
              <a:buFont typeface="Wingdings" panose="05000000000000000000" pitchFamily="2" charset="2"/>
              <a:buChar char="u"/>
            </a:pPr>
            <a:r>
              <a:rPr kumimoji="1" lang="en-US" altLang="ja-JP" sz="1050" dirty="0">
                <a:latin typeface="UD デジタル 教科書体 NK-R" panose="02020400000000000000" pitchFamily="18" charset="-128"/>
                <a:ea typeface="UD デジタル 教科書体 NK-R" panose="02020400000000000000" pitchFamily="18" charset="-128"/>
              </a:rPr>
              <a:t>43</a:t>
            </a:r>
            <a:r>
              <a:rPr kumimoji="1" lang="ja-JP" altLang="en-US" sz="1050" dirty="0">
                <a:latin typeface="UD デジタル 教科書体 NK-R" panose="02020400000000000000" pitchFamily="18" charset="-128"/>
                <a:ea typeface="UD デジタル 教科書体 NK-R" panose="02020400000000000000" pitchFamily="18" charset="-128"/>
              </a:rPr>
              <a:t>年前に措置入院</a:t>
            </a:r>
            <a:r>
              <a:rPr kumimoji="1" lang="en-US" altLang="ja-JP" sz="1050" dirty="0">
                <a:latin typeface="UD デジタル 教科書体 NK-R" panose="02020400000000000000" pitchFamily="18" charset="-128"/>
                <a:ea typeface="UD デジタル 教科書体 NK-R" panose="02020400000000000000" pitchFamily="18" charset="-128"/>
              </a:rPr>
              <a:t>(</a:t>
            </a:r>
            <a:r>
              <a:rPr kumimoji="1" lang="ja-JP" altLang="en-US" sz="1050" dirty="0">
                <a:latin typeface="UD デジタル 教科書体 NK-R" panose="02020400000000000000" pitchFamily="18" charset="-128"/>
                <a:ea typeface="UD デジタル 教科書体 NK-R" panose="02020400000000000000" pitchFamily="18" charset="-128"/>
              </a:rPr>
              <a:t>北河内圏内</a:t>
            </a:r>
            <a:r>
              <a:rPr kumimoji="1" lang="en-US" altLang="ja-JP" sz="1050" dirty="0">
                <a:latin typeface="UD デジタル 教科書体 NK-R" panose="02020400000000000000" pitchFamily="18" charset="-128"/>
                <a:ea typeface="UD デジタル 教科書体 NK-R" panose="02020400000000000000" pitchFamily="18" charset="-128"/>
              </a:rPr>
              <a:t>)</a:t>
            </a:r>
            <a:r>
              <a:rPr kumimoji="1" lang="ja-JP" altLang="en-US" sz="1050" dirty="0">
                <a:latin typeface="UD デジタル 教科書体 NK-R" panose="02020400000000000000" pitchFamily="18" charset="-128"/>
                <a:ea typeface="UD デジタル 教科書体 NK-R" panose="02020400000000000000" pitchFamily="18" charset="-128"/>
              </a:rPr>
              <a:t>後、</a:t>
            </a:r>
            <a:r>
              <a:rPr kumimoji="1" lang="en-US" altLang="ja-JP" sz="1050" dirty="0">
                <a:latin typeface="UD デジタル 教科書体 NK-R" panose="02020400000000000000" pitchFamily="18" charset="-128"/>
                <a:ea typeface="UD デジタル 教科書体 NK-R" panose="02020400000000000000" pitchFamily="18" charset="-128"/>
              </a:rPr>
              <a:t>2</a:t>
            </a:r>
            <a:r>
              <a:rPr kumimoji="1" lang="ja-JP" altLang="en-US" sz="1050" dirty="0">
                <a:latin typeface="UD デジタル 教科書体 NK-R" panose="02020400000000000000" pitchFamily="18" charset="-128"/>
                <a:ea typeface="UD デジタル 教科書体 NK-R" panose="02020400000000000000" pitchFamily="18" charset="-128"/>
              </a:rPr>
              <a:t>回自宅へ退院する機会はあったが、拒薬による病状悪化で、約</a:t>
            </a:r>
            <a:r>
              <a:rPr kumimoji="1" lang="en-US" altLang="ja-JP" sz="1050" dirty="0">
                <a:latin typeface="UD デジタル 教科書体 NK-R" panose="02020400000000000000" pitchFamily="18" charset="-128"/>
                <a:ea typeface="UD デジタル 教科書体 NK-R" panose="02020400000000000000" pitchFamily="18" charset="-128"/>
              </a:rPr>
              <a:t>15</a:t>
            </a:r>
            <a:r>
              <a:rPr kumimoji="1" lang="ja-JP" altLang="en-US" sz="1050" dirty="0">
                <a:latin typeface="UD デジタル 教科書体 NK-R" panose="02020400000000000000" pitchFamily="18" charset="-128"/>
                <a:ea typeface="UD デジタル 教科書体 NK-R" panose="02020400000000000000" pitchFamily="18" charset="-128"/>
              </a:rPr>
              <a:t>年の入院期間を経て独居で退院。</a:t>
            </a:r>
            <a:endParaRPr kumimoji="1" lang="en-US" altLang="ja-JP" sz="1050" dirty="0">
              <a:latin typeface="UD デジタル 教科書体 NK-R" panose="02020400000000000000" pitchFamily="18" charset="-128"/>
              <a:ea typeface="UD デジタル 教科書体 NK-R" panose="02020400000000000000" pitchFamily="18" charset="-128"/>
            </a:endParaRPr>
          </a:p>
          <a:p>
            <a:pPr marL="113049" lvl="1" indent="-113049" defTabSz="732725">
              <a:lnSpc>
                <a:spcPct val="90000"/>
              </a:lnSpc>
              <a:spcBef>
                <a:spcPct val="0"/>
              </a:spcBef>
              <a:spcAft>
                <a:spcPct val="15000"/>
              </a:spcAft>
              <a:buFont typeface="Wingdings" panose="05000000000000000000" pitchFamily="2" charset="2"/>
              <a:buChar char="u"/>
            </a:pPr>
            <a:r>
              <a:rPr kumimoji="1" lang="ja-JP" altLang="en-US" sz="1050" dirty="0">
                <a:latin typeface="UD デジタル 教科書体 NK-R" panose="02020400000000000000" pitchFamily="18" charset="-128"/>
                <a:ea typeface="UD デジタル 教科書体 NK-R" panose="02020400000000000000" pitchFamily="18" charset="-128"/>
              </a:rPr>
              <a:t>独居生活（泉州圏内）２年半ほどで病状が再燃し措置入院（泉州圏内）。その後医療保護入院のまま２０年入院継続、身体疾患治療のための転院、治療後は任意入院。</a:t>
            </a:r>
            <a:endParaRPr kumimoji="1" lang="en-US" altLang="ja-JP" sz="1050" dirty="0">
              <a:latin typeface="UD デジタル 教科書体 NK-R" panose="02020400000000000000" pitchFamily="18" charset="-128"/>
              <a:ea typeface="UD デジタル 教科書体 NK-R" panose="02020400000000000000" pitchFamily="18" charset="-128"/>
            </a:endParaRPr>
          </a:p>
          <a:p>
            <a:pPr marL="113049" lvl="1" indent="-113049" defTabSz="732725">
              <a:lnSpc>
                <a:spcPct val="90000"/>
              </a:lnSpc>
              <a:spcBef>
                <a:spcPct val="0"/>
              </a:spcBef>
              <a:spcAft>
                <a:spcPct val="15000"/>
              </a:spcAft>
              <a:buFont typeface="Wingdings" panose="05000000000000000000" pitchFamily="2" charset="2"/>
              <a:buChar char="u"/>
            </a:pPr>
            <a:r>
              <a:rPr kumimoji="1" lang="ja-JP" altLang="en-US" sz="1050" dirty="0">
                <a:latin typeface="UD デジタル 教科書体 NK-R" panose="02020400000000000000" pitchFamily="18" charset="-128"/>
                <a:ea typeface="UD デジタル 教科書体 NK-R" panose="02020400000000000000" pitchFamily="18" charset="-128"/>
              </a:rPr>
              <a:t>身体疾患が再発するも寛解。令和５年より担当</a:t>
            </a:r>
            <a:r>
              <a:rPr kumimoji="1" lang="en-US" altLang="ja-JP" sz="1050" dirty="0">
                <a:latin typeface="UD デジタル 教科書体 NK-R" panose="02020400000000000000" pitchFamily="18" charset="-128"/>
                <a:ea typeface="UD デジタル 教科書体 NK-R" panose="02020400000000000000" pitchFamily="18" charset="-128"/>
              </a:rPr>
              <a:t>CW</a:t>
            </a:r>
            <a:r>
              <a:rPr kumimoji="1" lang="ja-JP" altLang="en-US" sz="1050" dirty="0">
                <a:latin typeface="UD デジタル 教科書体 NK-R" panose="02020400000000000000" pitchFamily="18" charset="-128"/>
                <a:ea typeface="UD デジタル 教科書体 NK-R" panose="02020400000000000000" pitchFamily="18" charset="-128"/>
              </a:rPr>
              <a:t>に退院希望を伝える。（令和５年８月より広域</a:t>
            </a:r>
            <a:r>
              <a:rPr kumimoji="1" lang="en-US" altLang="ja-JP" sz="1050" dirty="0">
                <a:latin typeface="UD デジタル 教科書体 NK-R" panose="02020400000000000000" pitchFamily="18" charset="-128"/>
                <a:ea typeface="UD デジタル 教科書体 NK-R" panose="02020400000000000000" pitchFamily="18" charset="-128"/>
              </a:rPr>
              <a:t>Co.</a:t>
            </a:r>
            <a:r>
              <a:rPr kumimoji="1" lang="ja-JP" altLang="en-US" sz="1050" dirty="0">
                <a:latin typeface="UD デジタル 教科書体 NK-R" panose="02020400000000000000" pitchFamily="18" charset="-128"/>
                <a:ea typeface="UD デジタル 教科書体 NK-R" panose="02020400000000000000" pitchFamily="18" charset="-128"/>
              </a:rPr>
              <a:t>支援開始）</a:t>
            </a:r>
            <a:endParaRPr kumimoji="1" lang="en-US" altLang="ja-JP" sz="1050" dirty="0">
              <a:latin typeface="UD デジタル 教科書体 NK-R" panose="02020400000000000000" pitchFamily="18" charset="-128"/>
              <a:ea typeface="UD デジタル 教科書体 NK-R" panose="02020400000000000000" pitchFamily="18" charset="-128"/>
            </a:endParaRPr>
          </a:p>
          <a:p>
            <a:pPr marL="113049" lvl="1" indent="-113049" defTabSz="732725">
              <a:lnSpc>
                <a:spcPct val="90000"/>
              </a:lnSpc>
              <a:spcBef>
                <a:spcPct val="0"/>
              </a:spcBef>
              <a:spcAft>
                <a:spcPct val="15000"/>
              </a:spcAft>
              <a:buFont typeface="Wingdings" panose="05000000000000000000" pitchFamily="2" charset="2"/>
              <a:buChar char="u"/>
            </a:pPr>
            <a:r>
              <a:rPr kumimoji="1" lang="ja-JP" altLang="en-US" sz="1050" dirty="0">
                <a:latin typeface="UD デジタル 教科書体 NK-R" panose="02020400000000000000" pitchFamily="18" charset="-128"/>
                <a:ea typeface="UD デジタル 教科書体 NK-R" panose="02020400000000000000" pitchFamily="18" charset="-128"/>
              </a:rPr>
              <a:t>生活保護を受給していたが、年金が貯まり保護廃止。</a:t>
            </a:r>
            <a:endParaRPr kumimoji="1" lang="en-US" altLang="ja-JP" sz="1050" dirty="0">
              <a:latin typeface="UD デジタル 教科書体 NK-R" panose="02020400000000000000" pitchFamily="18" charset="-128"/>
              <a:ea typeface="UD デジタル 教科書体 NK-R" panose="02020400000000000000" pitchFamily="18" charset="-128"/>
            </a:endParaRPr>
          </a:p>
          <a:p>
            <a:pPr marL="113049" lvl="1" indent="-113049" defTabSz="732725">
              <a:lnSpc>
                <a:spcPct val="90000"/>
              </a:lnSpc>
              <a:spcBef>
                <a:spcPct val="0"/>
              </a:spcBef>
              <a:spcAft>
                <a:spcPct val="15000"/>
              </a:spcAft>
              <a:buFont typeface="Wingdings" panose="05000000000000000000" pitchFamily="2" charset="2"/>
              <a:buChar char="u"/>
            </a:pPr>
            <a:r>
              <a:rPr kumimoji="1" lang="ja-JP" altLang="en-US" sz="1050" dirty="0">
                <a:latin typeface="UD デジタル 教科書体 NK-R" panose="02020400000000000000" pitchFamily="18" charset="-128"/>
                <a:ea typeface="UD デジタル 教科書体 NK-R" panose="02020400000000000000" pitchFamily="18" charset="-128"/>
              </a:rPr>
              <a:t>国民健康保険はかつての住所地に加入していたが、介護保険は病院所在地に納入。</a:t>
            </a:r>
            <a:endParaRPr kumimoji="1" lang="en-US" altLang="ja-JP" sz="1050" dirty="0">
              <a:latin typeface="UD デジタル 教科書体 NK-R" panose="02020400000000000000" pitchFamily="18" charset="-128"/>
              <a:ea typeface="UD デジタル 教科書体 NK-R" panose="02020400000000000000" pitchFamily="18" charset="-128"/>
            </a:endParaRPr>
          </a:p>
          <a:p>
            <a:pPr marL="171450" lvl="1" indent="-171450" defTabSz="732725">
              <a:lnSpc>
                <a:spcPct val="90000"/>
              </a:lnSpc>
              <a:spcBef>
                <a:spcPct val="0"/>
              </a:spcBef>
              <a:spcAft>
                <a:spcPct val="15000"/>
              </a:spcAft>
              <a:buFont typeface="Wingdings" panose="05000000000000000000" pitchFamily="2" charset="2"/>
              <a:buChar char="u"/>
            </a:pPr>
            <a:r>
              <a:rPr kumimoji="1" lang="ja-JP" altLang="en-US" sz="1050" dirty="0">
                <a:latin typeface="UD デジタル 教科書体 NK-R" panose="02020400000000000000" pitchFamily="18" charset="-128"/>
                <a:ea typeface="UD デジタル 教科書体 NK-R" panose="02020400000000000000" pitchFamily="18" charset="-128"/>
              </a:rPr>
              <a:t>地域移行支援制度の利用に関しては受けてくれるところがない。</a:t>
            </a:r>
            <a:br>
              <a:rPr kumimoji="1" lang="en-US" altLang="ja-JP" sz="1050" dirty="0">
                <a:latin typeface="UD デジタル 教科書体 NK-R" panose="02020400000000000000" pitchFamily="18" charset="-128"/>
                <a:ea typeface="UD デジタル 教科書体 NK-R" panose="02020400000000000000" pitchFamily="18" charset="-128"/>
              </a:rPr>
            </a:br>
            <a:r>
              <a:rPr kumimoji="1" lang="ja-JP" altLang="en-US" sz="1050" dirty="0">
                <a:latin typeface="UD デジタル 教科書体 NK-R" panose="02020400000000000000" pitchFamily="18" charset="-128"/>
                <a:ea typeface="UD デジタル 教科書体 NK-R" panose="02020400000000000000" pitchFamily="18" charset="-128"/>
              </a:rPr>
              <a:t>（国民健康保険加入地も介護保険申請先も主体的な支援は展開せず）</a:t>
            </a:r>
            <a:endParaRPr kumimoji="1" lang="en-US" altLang="ja-JP" sz="1050" dirty="0">
              <a:latin typeface="UD デジタル 教科書体 NK-R" panose="02020400000000000000" pitchFamily="18" charset="-128"/>
              <a:ea typeface="UD デジタル 教科書体 NK-R" panose="02020400000000000000" pitchFamily="18" charset="-128"/>
            </a:endParaRPr>
          </a:p>
          <a:p>
            <a:pPr marL="171450" lvl="1" indent="-171450" defTabSz="732725">
              <a:lnSpc>
                <a:spcPct val="90000"/>
              </a:lnSpc>
              <a:spcBef>
                <a:spcPct val="0"/>
              </a:spcBef>
              <a:spcAft>
                <a:spcPct val="15000"/>
              </a:spcAft>
              <a:buFont typeface="Wingdings" panose="05000000000000000000" pitchFamily="2" charset="2"/>
              <a:buChar char="u"/>
            </a:pPr>
            <a:r>
              <a:rPr kumimoji="1" lang="ja-JP" altLang="en-US" sz="1050" dirty="0">
                <a:latin typeface="UD デジタル 教科書体 NK-R" panose="02020400000000000000" pitchFamily="18" charset="-128"/>
                <a:ea typeface="UD デジタル 教科書体 NK-R" panose="02020400000000000000" pitchFamily="18" charset="-128"/>
              </a:rPr>
              <a:t>身体精神共に病状は安定。（腎機能障害あり）。家族音信不通。継続した地域生活の経験がなく「退院後は通院しない」という発言もある。</a:t>
            </a:r>
            <a:endParaRPr kumimoji="1" lang="en-US" altLang="ja-JP" sz="1050" dirty="0">
              <a:latin typeface="UD デジタル 教科書体 NK-R" panose="02020400000000000000" pitchFamily="18" charset="-128"/>
              <a:ea typeface="UD デジタル 教科書体 NK-R" panose="02020400000000000000" pitchFamily="18" charset="-128"/>
            </a:endParaRPr>
          </a:p>
          <a:p>
            <a:pPr marL="171450" lvl="1" indent="-171450" defTabSz="732725">
              <a:lnSpc>
                <a:spcPct val="90000"/>
              </a:lnSpc>
              <a:spcBef>
                <a:spcPct val="0"/>
              </a:spcBef>
              <a:spcAft>
                <a:spcPct val="15000"/>
              </a:spcAft>
              <a:buFont typeface="Wingdings" panose="05000000000000000000" pitchFamily="2" charset="2"/>
              <a:buChar char="u"/>
            </a:pPr>
            <a:r>
              <a:rPr kumimoji="1" lang="ja-JP" altLang="en-US" sz="1050" dirty="0">
                <a:latin typeface="UD デジタル 教科書体 NK-R" panose="02020400000000000000" pitchFamily="18" charset="-128"/>
                <a:ea typeface="UD デジタル 教科書体 NK-R" panose="02020400000000000000" pitchFamily="18" charset="-128"/>
              </a:rPr>
              <a:t>理解力等に問題はないが、こだわりや強い思い込みあり。長期入院の経験から病院スタッフ支援者に不信感あり。</a:t>
            </a:r>
            <a:endParaRPr kumimoji="1" lang="en-US" altLang="ja-JP" sz="1050" dirty="0">
              <a:latin typeface="UD デジタル 教科書体 NK-R" panose="02020400000000000000" pitchFamily="18" charset="-128"/>
              <a:ea typeface="UD デジタル 教科書体 NK-R" panose="02020400000000000000" pitchFamily="18" charset="-128"/>
            </a:endParaRPr>
          </a:p>
          <a:p>
            <a:pPr marL="171450" lvl="1" indent="-171450" defTabSz="732725">
              <a:lnSpc>
                <a:spcPct val="90000"/>
              </a:lnSpc>
              <a:spcBef>
                <a:spcPct val="0"/>
              </a:spcBef>
              <a:spcAft>
                <a:spcPct val="15000"/>
              </a:spcAft>
              <a:buFont typeface="Wingdings" panose="05000000000000000000" pitchFamily="2" charset="2"/>
              <a:buChar char="u"/>
            </a:pPr>
            <a:r>
              <a:rPr kumimoji="1" lang="ja-JP" altLang="en-US" sz="1050" dirty="0">
                <a:latin typeface="UD デジタル 教科書体 NK-R" panose="02020400000000000000" pitchFamily="18" charset="-128"/>
                <a:ea typeface="UD デジタル 教科書体 NK-R" panose="02020400000000000000" pitchFamily="18" charset="-128"/>
              </a:rPr>
              <a:t>独居希望だったが、保証人なしで借りれる住居がないことに納得し自炊のできる</a:t>
            </a:r>
            <a:r>
              <a:rPr kumimoji="1" lang="en-US" altLang="ja-JP" sz="1050" dirty="0">
                <a:latin typeface="UD デジタル 教科書体 NK-R" panose="02020400000000000000" pitchFamily="18" charset="-128"/>
                <a:ea typeface="UD デジタル 教科書体 NK-R" panose="02020400000000000000" pitchFamily="18" charset="-128"/>
              </a:rPr>
              <a:t>GH</a:t>
            </a:r>
            <a:r>
              <a:rPr kumimoji="1" lang="ja-JP" altLang="en-US" sz="1050" dirty="0">
                <a:latin typeface="UD デジタル 教科書体 NK-R" panose="02020400000000000000" pitchFamily="18" charset="-128"/>
                <a:ea typeface="UD デジタル 教科書体 NK-R" panose="02020400000000000000" pitchFamily="18" charset="-128"/>
              </a:rPr>
              <a:t>利用希望で体験実施。</a:t>
            </a:r>
          </a:p>
          <a:p>
            <a:pPr marL="171450" lvl="1" indent="-171450" defTabSz="732725">
              <a:lnSpc>
                <a:spcPct val="90000"/>
              </a:lnSpc>
              <a:spcBef>
                <a:spcPct val="0"/>
              </a:spcBef>
              <a:spcAft>
                <a:spcPct val="15000"/>
              </a:spcAft>
              <a:buFont typeface="Wingdings" panose="05000000000000000000" pitchFamily="2" charset="2"/>
              <a:buChar char="u"/>
            </a:pPr>
            <a:r>
              <a:rPr kumimoji="1" lang="ja-JP" altLang="en-US" sz="1050" dirty="0">
                <a:latin typeface="UD デジタル 教科書体 NK-R" panose="02020400000000000000" pitchFamily="18" charset="-128"/>
                <a:ea typeface="UD デジタル 教科書体 NK-R" panose="02020400000000000000" pitchFamily="18" charset="-128"/>
              </a:rPr>
              <a:t>退院する</a:t>
            </a:r>
            <a:r>
              <a:rPr kumimoji="1" lang="en-US" altLang="ja-JP" sz="1050" dirty="0">
                <a:latin typeface="UD デジタル 教科書体 NK-R" panose="02020400000000000000" pitchFamily="18" charset="-128"/>
                <a:ea typeface="UD デジタル 教科書体 NK-R" panose="02020400000000000000" pitchFamily="18" charset="-128"/>
              </a:rPr>
              <a:t>GH</a:t>
            </a:r>
            <a:r>
              <a:rPr kumimoji="1" lang="ja-JP" altLang="en-US" sz="1050" dirty="0">
                <a:latin typeface="UD デジタル 教科書体 NK-R" panose="02020400000000000000" pitchFamily="18" charset="-128"/>
                <a:ea typeface="UD デジタル 教科書体 NK-R" panose="02020400000000000000" pitchFamily="18" charset="-128"/>
              </a:rPr>
              <a:t>が決まった後で、自炊の希望があるが、腎機能障害のため腎臓食の宅配がよいのでは等支援者の心配が多く、</a:t>
            </a:r>
            <a:r>
              <a:rPr kumimoji="1" lang="en-US" altLang="ja-JP" sz="1050" dirty="0">
                <a:latin typeface="UD デジタル 教科書体 NK-R" panose="02020400000000000000" pitchFamily="18" charset="-128"/>
                <a:ea typeface="UD デジタル 教科書体 NK-R" panose="02020400000000000000" pitchFamily="18" charset="-128"/>
              </a:rPr>
              <a:t>GH</a:t>
            </a:r>
            <a:r>
              <a:rPr kumimoji="1" lang="ja-JP" altLang="en-US" sz="1050" dirty="0">
                <a:latin typeface="UD デジタル 教科書体 NK-R" panose="02020400000000000000" pitchFamily="18" charset="-128"/>
                <a:ea typeface="UD デジタル 教科書体 NK-R" panose="02020400000000000000" pitchFamily="18" charset="-128"/>
              </a:rPr>
              <a:t>は調整がつかず断念。</a:t>
            </a:r>
          </a:p>
          <a:p>
            <a:pPr marL="171450" lvl="1" indent="-171450" defTabSz="732725">
              <a:lnSpc>
                <a:spcPct val="90000"/>
              </a:lnSpc>
              <a:spcBef>
                <a:spcPct val="0"/>
              </a:spcBef>
              <a:spcAft>
                <a:spcPct val="15000"/>
              </a:spcAft>
              <a:buFont typeface="Wingdings" panose="05000000000000000000" pitchFamily="2" charset="2"/>
              <a:buChar char="u"/>
            </a:pPr>
            <a:r>
              <a:rPr kumimoji="1" lang="ja-JP" altLang="en-US" sz="1050" dirty="0">
                <a:latin typeface="UD デジタル 教科書体 NK-R" panose="02020400000000000000" pitchFamily="18" charset="-128"/>
                <a:ea typeface="UD デジタル 教科書体 NK-R" panose="02020400000000000000" pitchFamily="18" charset="-128"/>
              </a:rPr>
              <a:t>本人も支援者も安心できる退院先との調整を進め、居宅介護が使えるサービス付き福祉マンションに退院。</a:t>
            </a:r>
          </a:p>
          <a:p>
            <a:pPr marL="171450" lvl="1" indent="-171450" defTabSz="732725">
              <a:lnSpc>
                <a:spcPct val="90000"/>
              </a:lnSpc>
              <a:spcBef>
                <a:spcPct val="0"/>
              </a:spcBef>
              <a:spcAft>
                <a:spcPct val="15000"/>
              </a:spcAft>
              <a:buFont typeface="Wingdings" panose="05000000000000000000" pitchFamily="2" charset="2"/>
              <a:buChar char="u"/>
            </a:pPr>
            <a:r>
              <a:rPr kumimoji="1" lang="ja-JP" altLang="en-US" sz="1050" dirty="0">
                <a:latin typeface="UD デジタル 教科書体 NK-R" panose="02020400000000000000" pitchFamily="18" charset="-128"/>
                <a:ea typeface="UD デジタル 教科書体 NK-R" panose="02020400000000000000" pitchFamily="18" charset="-128"/>
              </a:rPr>
              <a:t>ご本人が相談支援専門員に対して遠慮があり、自分から相談しにくいとのことだったため、本人からも連絡を取りやすくなるよう、相談支援専門員との関係調整を図った。</a:t>
            </a:r>
            <a:endParaRPr kumimoji="1" lang="en-US" altLang="ja-JP" sz="1050" dirty="0">
              <a:latin typeface="UD デジタル 教科書体 NK-R" panose="02020400000000000000" pitchFamily="18" charset="-128"/>
              <a:ea typeface="UD デジタル 教科書体 NK-R" panose="02020400000000000000" pitchFamily="18" charset="-128"/>
            </a:endParaRPr>
          </a:p>
          <a:p>
            <a:pPr marL="171450" lvl="1" indent="-171450" defTabSz="732725">
              <a:lnSpc>
                <a:spcPct val="90000"/>
              </a:lnSpc>
              <a:spcBef>
                <a:spcPct val="0"/>
              </a:spcBef>
              <a:spcAft>
                <a:spcPct val="15000"/>
              </a:spcAft>
              <a:buFont typeface="Wingdings" panose="05000000000000000000" pitchFamily="2" charset="2"/>
              <a:buChar char="u"/>
            </a:pPr>
            <a:r>
              <a:rPr kumimoji="1" lang="ja-JP" altLang="en-US" sz="1050" dirty="0">
                <a:latin typeface="UD デジタル 教科書体 NK-R" panose="02020400000000000000" pitchFamily="18" charset="-128"/>
                <a:ea typeface="UD デジタル 教科書体 NK-R" panose="02020400000000000000" pitchFamily="18" charset="-128"/>
              </a:rPr>
              <a:t>丁寧に寄り添うことで入院中と比べにこやかに穏やかに過ごされている。</a:t>
            </a:r>
          </a:p>
          <a:p>
            <a:pPr marL="171450" lvl="1" indent="-171450" defTabSz="732725">
              <a:lnSpc>
                <a:spcPct val="90000"/>
              </a:lnSpc>
              <a:spcBef>
                <a:spcPct val="0"/>
              </a:spcBef>
              <a:spcAft>
                <a:spcPct val="15000"/>
              </a:spcAft>
              <a:buFont typeface="Wingdings" panose="05000000000000000000" pitchFamily="2" charset="2"/>
              <a:buChar char="u"/>
            </a:pPr>
            <a:r>
              <a:rPr kumimoji="1" lang="ja-JP" altLang="en-US" sz="1050" dirty="0">
                <a:latin typeface="UD デジタル 教科書体 NK-R" panose="02020400000000000000" pitchFamily="18" charset="-128"/>
                <a:ea typeface="UD デジタル 教科書体 NK-R" panose="02020400000000000000" pitchFamily="18" charset="-128"/>
              </a:rPr>
              <a:t>退院前に食事の指導を受け、自炊で生活。減塩を意識し、入院中より数値が良い状態。</a:t>
            </a:r>
          </a:p>
          <a:p>
            <a:pPr marL="171450" lvl="1" indent="-171450" defTabSz="732725">
              <a:lnSpc>
                <a:spcPct val="90000"/>
              </a:lnSpc>
              <a:spcBef>
                <a:spcPct val="0"/>
              </a:spcBef>
              <a:spcAft>
                <a:spcPct val="15000"/>
              </a:spcAft>
              <a:buFont typeface="Wingdings" panose="05000000000000000000" pitchFamily="2" charset="2"/>
              <a:buChar char="u"/>
            </a:pPr>
            <a:r>
              <a:rPr kumimoji="1" lang="ja-JP" altLang="en-US" sz="1050" dirty="0">
                <a:latin typeface="UD デジタル 教科書体 NK-R" panose="02020400000000000000" pitchFamily="18" charset="-128"/>
                <a:ea typeface="UD デジタル 教科書体 NK-R" panose="02020400000000000000" pitchFamily="18" charset="-128"/>
              </a:rPr>
              <a:t>年金の収入よりも支出が多く、貯金を切り崩しての生活に不安感があり、節約してエアコンの使用等を控えている状況があったため、すぐ近くにある就</a:t>
            </a:r>
            <a:r>
              <a:rPr kumimoji="1" lang="en-US" altLang="ja-JP" sz="1050" dirty="0">
                <a:latin typeface="UD デジタル 教科書体 NK-R" panose="02020400000000000000" pitchFamily="18" charset="-128"/>
                <a:ea typeface="UD デジタル 教科書体 NK-R" panose="02020400000000000000" pitchFamily="18" charset="-128"/>
              </a:rPr>
              <a:t>B</a:t>
            </a:r>
            <a:r>
              <a:rPr kumimoji="1" lang="ja-JP" altLang="en-US" sz="1050" dirty="0">
                <a:latin typeface="UD デジタル 教科書体 NK-R" panose="02020400000000000000" pitchFamily="18" charset="-128"/>
                <a:ea typeface="UD デジタル 教科書体 NK-R" panose="02020400000000000000" pitchFamily="18" charset="-128"/>
              </a:rPr>
              <a:t>の利用を提案。</a:t>
            </a:r>
          </a:p>
          <a:p>
            <a:pPr marL="171450" lvl="1" indent="-171450" defTabSz="732725">
              <a:lnSpc>
                <a:spcPct val="90000"/>
              </a:lnSpc>
              <a:spcBef>
                <a:spcPct val="0"/>
              </a:spcBef>
              <a:spcAft>
                <a:spcPct val="15000"/>
              </a:spcAft>
              <a:buFont typeface="Wingdings" panose="05000000000000000000" pitchFamily="2" charset="2"/>
              <a:buChar char="u"/>
            </a:pPr>
            <a:r>
              <a:rPr kumimoji="1" lang="ja-JP" altLang="en-US" sz="1050" dirty="0">
                <a:latin typeface="UD デジタル 教科書体 NK-R" panose="02020400000000000000" pitchFamily="18" charset="-128"/>
                <a:ea typeface="UD デジタル 教科書体 NK-R" panose="02020400000000000000" pitchFamily="18" charset="-128"/>
              </a:rPr>
              <a:t>サービス担当者会議を提案し、新たに地域包括の参加を打診、介護予防の観点と介護保険移行の必要時に繋げられるよう調整。</a:t>
            </a:r>
            <a:endParaRPr kumimoji="1" lang="en-US" altLang="ja-JP" sz="1050" dirty="0">
              <a:latin typeface="UD デジタル 教科書体 NK-R" panose="02020400000000000000" pitchFamily="18" charset="-128"/>
              <a:ea typeface="UD デジタル 教科書体 NK-R" panose="02020400000000000000" pitchFamily="18" charset="-128"/>
            </a:endParaRPr>
          </a:p>
          <a:p>
            <a:pPr marL="171450" lvl="1" indent="-171450" defTabSz="732725">
              <a:lnSpc>
                <a:spcPct val="90000"/>
              </a:lnSpc>
              <a:spcBef>
                <a:spcPct val="0"/>
              </a:spcBef>
              <a:spcAft>
                <a:spcPct val="15000"/>
              </a:spcAft>
              <a:buFont typeface="Wingdings" panose="05000000000000000000" pitchFamily="2" charset="2"/>
              <a:buChar char="u"/>
            </a:pPr>
            <a:r>
              <a:rPr kumimoji="1" lang="ja-JP" altLang="en-US" sz="1050" dirty="0">
                <a:latin typeface="UD デジタル 教科書体 NK-R" panose="02020400000000000000" pitchFamily="18" charset="-128"/>
                <a:ea typeface="UD デジタル 教科書体 NK-R" panose="02020400000000000000" pitchFamily="18" charset="-128"/>
              </a:rPr>
              <a:t>「もう少し慣れたら難波とか大阪駅に行きたい」と前向きな思いがあり、移動支援等を提案。</a:t>
            </a:r>
            <a:endParaRPr kumimoji="1" lang="en-US" altLang="ja-JP" sz="1050" dirty="0">
              <a:latin typeface="UD デジタル 教科書体 NK-R" panose="02020400000000000000" pitchFamily="18" charset="-128"/>
              <a:ea typeface="UD デジタル 教科書体 NK-R" panose="02020400000000000000" pitchFamily="18" charset="-128"/>
            </a:endParaRPr>
          </a:p>
          <a:p>
            <a:pPr marL="171450" lvl="1" indent="-171450" defTabSz="732725">
              <a:lnSpc>
                <a:spcPct val="90000"/>
              </a:lnSpc>
              <a:spcBef>
                <a:spcPct val="0"/>
              </a:spcBef>
              <a:spcAft>
                <a:spcPct val="15000"/>
              </a:spcAft>
              <a:buFont typeface="Wingdings" panose="05000000000000000000" pitchFamily="2" charset="2"/>
              <a:buChar char="u"/>
            </a:pPr>
            <a:r>
              <a:rPr kumimoji="1" lang="ja-JP" altLang="en-US" sz="1050" dirty="0">
                <a:latin typeface="UD デジタル 教科書体 NK-R" panose="02020400000000000000" pitchFamily="18" charset="-128"/>
                <a:ea typeface="UD デジタル 教科書体 NK-R" panose="02020400000000000000" pitchFamily="18" charset="-128"/>
              </a:rPr>
              <a:t>地域包括が把握していなかった施設であったため、包括と施設をつなぐことができた。</a:t>
            </a:r>
            <a:endParaRPr kumimoji="1" lang="en-US" altLang="ja-JP" sz="1050" dirty="0">
              <a:latin typeface="UD デジタル 教科書体 NK-R" panose="02020400000000000000" pitchFamily="18" charset="-128"/>
              <a:ea typeface="UD デジタル 教科書体 NK-R" panose="02020400000000000000" pitchFamily="18" charset="-128"/>
            </a:endParaRPr>
          </a:p>
        </p:txBody>
      </p:sp>
      <p:sp>
        <p:nvSpPr>
          <p:cNvPr id="6" name="スライド番号プレースホルダー 5">
            <a:extLst>
              <a:ext uri="{FF2B5EF4-FFF2-40B4-BE49-F238E27FC236}">
                <a16:creationId xmlns:a16="http://schemas.microsoft.com/office/drawing/2014/main" id="{20BC77D0-DB94-45B6-9520-47B8BBFD28FE}"/>
              </a:ext>
            </a:extLst>
          </p:cNvPr>
          <p:cNvSpPr>
            <a:spLocks noGrp="1"/>
          </p:cNvSpPr>
          <p:nvPr>
            <p:ph type="sldNum" sz="quarter" idx="12"/>
          </p:nvPr>
        </p:nvSpPr>
        <p:spPr/>
        <p:txBody>
          <a:bodyPr/>
          <a:lstStyle/>
          <a:p>
            <a:fld id="{4204BB7E-20EF-434C-A514-E436F126BD36}" type="slidenum">
              <a:rPr kumimoji="1" lang="ja-JP" altLang="en-US" smtClean="0"/>
              <a:t>3</a:t>
            </a:fld>
            <a:endParaRPr kumimoji="1" lang="ja-JP" altLang="en-US" dirty="0"/>
          </a:p>
        </p:txBody>
      </p:sp>
      <p:sp>
        <p:nvSpPr>
          <p:cNvPr id="15" name="ホームベース 9">
            <a:extLst>
              <a:ext uri="{FF2B5EF4-FFF2-40B4-BE49-F238E27FC236}">
                <a16:creationId xmlns:a16="http://schemas.microsoft.com/office/drawing/2014/main" id="{2EC86732-A9B0-42C6-A19D-FBF4B37EB9F5}"/>
              </a:ext>
            </a:extLst>
          </p:cNvPr>
          <p:cNvSpPr/>
          <p:nvPr/>
        </p:nvSpPr>
        <p:spPr>
          <a:xfrm>
            <a:off x="2449748" y="6356669"/>
            <a:ext cx="1018339" cy="446298"/>
          </a:xfrm>
          <a:prstGeom prst="homePlate">
            <a:avLst>
              <a:gd name="adj" fmla="val 34254"/>
            </a:avLst>
          </a:prstGeom>
          <a:solidFill>
            <a:schemeClr val="accent6">
              <a:lumMod val="50000"/>
            </a:schemeClr>
          </a:solidFill>
          <a:ln>
            <a:solidFill>
              <a:schemeClr val="accent6"/>
            </a:solidFill>
          </a:ln>
        </p:spPr>
        <p:style>
          <a:lnRef idx="1">
            <a:schemeClr val="accent3"/>
          </a:lnRef>
          <a:fillRef idx="2">
            <a:schemeClr val="accent3"/>
          </a:fillRef>
          <a:effectRef idx="1">
            <a:schemeClr val="accent3"/>
          </a:effectRef>
          <a:fontRef idx="minor">
            <a:schemeClr val="dk1"/>
          </a:fontRef>
        </p:style>
        <p:txBody>
          <a:bodyPr rIns="47473" rtlCol="0" anchor="ctr"/>
          <a:lstStyle/>
          <a:p>
            <a:r>
              <a:rPr kumimoji="1" lang="ja-JP" altLang="en-US" sz="1100" b="1" dirty="0">
                <a:solidFill>
                  <a:schemeClr val="bg1"/>
                </a:solidFill>
                <a:latin typeface="UD デジタル 教科書体 NK-R" panose="02020400000000000000" pitchFamily="18" charset="-128"/>
                <a:ea typeface="UD デジタル 教科書体 NK-R" panose="02020400000000000000" pitchFamily="18" charset="-128"/>
              </a:rPr>
              <a:t>課題</a:t>
            </a:r>
          </a:p>
        </p:txBody>
      </p:sp>
      <p:sp>
        <p:nvSpPr>
          <p:cNvPr id="19" name="ホームベース 9">
            <a:extLst>
              <a:ext uri="{FF2B5EF4-FFF2-40B4-BE49-F238E27FC236}">
                <a16:creationId xmlns:a16="http://schemas.microsoft.com/office/drawing/2014/main" id="{72083D12-B951-4C50-A5A9-B79A84C4583F}"/>
              </a:ext>
            </a:extLst>
          </p:cNvPr>
          <p:cNvSpPr/>
          <p:nvPr/>
        </p:nvSpPr>
        <p:spPr>
          <a:xfrm>
            <a:off x="2449748" y="1440599"/>
            <a:ext cx="1110124" cy="4859603"/>
          </a:xfrm>
          <a:prstGeom prst="homePlate">
            <a:avLst>
              <a:gd name="adj" fmla="val 34254"/>
            </a:avLst>
          </a:prstGeom>
          <a:solidFill>
            <a:schemeClr val="accent6">
              <a:lumMod val="60000"/>
              <a:lumOff val="40000"/>
            </a:schemeClr>
          </a:solidFill>
          <a:ln>
            <a:solidFill>
              <a:schemeClr val="accent6"/>
            </a:solidFill>
          </a:ln>
        </p:spPr>
        <p:style>
          <a:lnRef idx="1">
            <a:schemeClr val="accent3"/>
          </a:lnRef>
          <a:fillRef idx="2">
            <a:schemeClr val="accent3"/>
          </a:fillRef>
          <a:effectRef idx="1">
            <a:schemeClr val="accent3"/>
          </a:effectRef>
          <a:fontRef idx="minor">
            <a:schemeClr val="dk1"/>
          </a:fontRef>
        </p:style>
        <p:txBody>
          <a:bodyPr rIns="47473" rtlCol="0" anchor="ctr"/>
          <a:lstStyle/>
          <a:p>
            <a:r>
              <a:rPr kumimoji="1" lang="ja-JP" altLang="en-US" sz="1100" b="1" dirty="0">
                <a:latin typeface="UD デジタル 教科書体 NK-R" panose="02020400000000000000" pitchFamily="18" charset="-128"/>
                <a:ea typeface="UD デジタル 教科書体 NK-R" panose="02020400000000000000" pitchFamily="18" charset="-128"/>
              </a:rPr>
              <a:t>ケースの</a:t>
            </a:r>
            <a:endParaRPr kumimoji="1" lang="en-US" altLang="ja-JP" sz="1100" b="1" dirty="0">
              <a:latin typeface="UD デジタル 教科書体 NK-R" panose="02020400000000000000" pitchFamily="18" charset="-128"/>
              <a:ea typeface="UD デジタル 教科書体 NK-R" panose="02020400000000000000" pitchFamily="18" charset="-128"/>
            </a:endParaRPr>
          </a:p>
          <a:p>
            <a:r>
              <a:rPr kumimoji="1" lang="ja-JP" altLang="en-US" sz="1100" b="1" dirty="0">
                <a:latin typeface="UD デジタル 教科書体 NK-R" panose="02020400000000000000" pitchFamily="18" charset="-128"/>
                <a:ea typeface="UD デジタル 教科書体 NK-R" panose="02020400000000000000" pitchFamily="18" charset="-128"/>
              </a:rPr>
              <a:t>概要</a:t>
            </a:r>
            <a:endParaRPr kumimoji="1" lang="en-US" altLang="ja-JP" sz="1100" b="1" dirty="0">
              <a:latin typeface="UD デジタル 教科書体 NK-R" panose="02020400000000000000" pitchFamily="18" charset="-128"/>
              <a:ea typeface="UD デジタル 教科書体 NK-R" panose="02020400000000000000" pitchFamily="18" charset="-128"/>
            </a:endParaRPr>
          </a:p>
        </p:txBody>
      </p:sp>
      <p:sp>
        <p:nvSpPr>
          <p:cNvPr id="18" name="テキスト ボックス 17">
            <a:extLst>
              <a:ext uri="{FF2B5EF4-FFF2-40B4-BE49-F238E27FC236}">
                <a16:creationId xmlns:a16="http://schemas.microsoft.com/office/drawing/2014/main" id="{59AF0F69-F5C8-4E30-B67F-1B0AA4C706AF}"/>
              </a:ext>
            </a:extLst>
          </p:cNvPr>
          <p:cNvSpPr txBox="1"/>
          <p:nvPr/>
        </p:nvSpPr>
        <p:spPr>
          <a:xfrm>
            <a:off x="3660228" y="6365787"/>
            <a:ext cx="5322966" cy="446298"/>
          </a:xfrm>
          <a:prstGeom prst="roundRect">
            <a:avLst>
              <a:gd name="adj" fmla="val 5355"/>
            </a:avLst>
          </a:prstGeom>
          <a:solidFill>
            <a:schemeClr val="bg1"/>
          </a:solidFill>
          <a:ln w="28575">
            <a:solidFill>
              <a:schemeClr val="accent6">
                <a:lumMod val="40000"/>
                <a:lumOff val="60000"/>
              </a:schemeClr>
            </a:solidFill>
          </a:ln>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47473" tIns="71209" rIns="23736" bIns="71209" numCol="1" spcCol="1270" anchor="t" anchorCtr="0">
            <a:noAutofit/>
          </a:bodyPr>
          <a:lstStyle/>
          <a:p>
            <a:pPr marL="171450" indent="-171450" defTabSz="732725">
              <a:lnSpc>
                <a:spcPct val="90000"/>
              </a:lnSpc>
              <a:spcBef>
                <a:spcPct val="0"/>
              </a:spcBef>
              <a:spcAft>
                <a:spcPct val="15000"/>
              </a:spcAft>
              <a:buFont typeface="Wingdings" panose="05000000000000000000" pitchFamily="2" charset="2"/>
              <a:buChar char="Ø"/>
            </a:pPr>
            <a:r>
              <a:rPr kumimoji="1" lang="ja-JP" altLang="en-US" sz="1050" dirty="0">
                <a:latin typeface="UD デジタル 教科書体 NK-R" panose="02020400000000000000" pitchFamily="18" charset="-128"/>
                <a:ea typeface="UD デジタル 教科書体 NK-R" panose="02020400000000000000" pitchFamily="18" charset="-128"/>
              </a:rPr>
              <a:t>高齢の精神障がい者の退院支援</a:t>
            </a:r>
            <a:endParaRPr kumimoji="1" lang="en-US" altLang="ja-JP" sz="1050" dirty="0">
              <a:latin typeface="UD デジタル 教科書体 NK-R" panose="02020400000000000000" pitchFamily="18" charset="-128"/>
              <a:ea typeface="UD デジタル 教科書体 NK-R" panose="02020400000000000000" pitchFamily="18" charset="-128"/>
            </a:endParaRPr>
          </a:p>
          <a:p>
            <a:pPr marL="171450" indent="-171450" defTabSz="732725">
              <a:lnSpc>
                <a:spcPct val="90000"/>
              </a:lnSpc>
              <a:spcBef>
                <a:spcPct val="0"/>
              </a:spcBef>
              <a:spcAft>
                <a:spcPct val="15000"/>
              </a:spcAft>
              <a:buFont typeface="Wingdings" panose="05000000000000000000" pitchFamily="2" charset="2"/>
              <a:buChar char="Ø"/>
            </a:pPr>
            <a:r>
              <a:rPr kumimoji="1" lang="ja-JP" altLang="en-US" sz="1050" dirty="0">
                <a:latin typeface="UD デジタル 教科書体 NK-R" panose="02020400000000000000" pitchFamily="18" charset="-128"/>
                <a:ea typeface="UD デジタル 教科書体 NK-R" panose="02020400000000000000" pitchFamily="18" charset="-128"/>
              </a:rPr>
              <a:t>入院中における本人の態度と地域で暮らす際（体験利用含む）の様子の違いの見極め</a:t>
            </a:r>
          </a:p>
        </p:txBody>
      </p:sp>
      <p:sp>
        <p:nvSpPr>
          <p:cNvPr id="17" name="四角形: 角を丸くする 16">
            <a:extLst>
              <a:ext uri="{FF2B5EF4-FFF2-40B4-BE49-F238E27FC236}">
                <a16:creationId xmlns:a16="http://schemas.microsoft.com/office/drawing/2014/main" id="{9DDE6DDB-D05D-440B-91F5-358D5CB5E5BD}"/>
              </a:ext>
            </a:extLst>
          </p:cNvPr>
          <p:cNvSpPr/>
          <p:nvPr/>
        </p:nvSpPr>
        <p:spPr>
          <a:xfrm>
            <a:off x="289524" y="2524153"/>
            <a:ext cx="1861668" cy="1113013"/>
          </a:xfrm>
          <a:prstGeom prst="roundRect">
            <a:avLst/>
          </a:prstGeom>
          <a:solidFill>
            <a:schemeClr val="accent6">
              <a:lumMod val="50000"/>
            </a:schemeClr>
          </a:solidFill>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kumimoji="1" lang="ja-JP" altLang="en-US" b="1" dirty="0">
                <a:latin typeface="UD デジタル 教科書体 NK-R" panose="02020400000000000000" pitchFamily="18" charset="-128"/>
                <a:ea typeface="UD デジタル 教科書体 NK-R" panose="02020400000000000000" pitchFamily="18" charset="-128"/>
              </a:rPr>
              <a:t>退院支援</a:t>
            </a:r>
            <a:endParaRPr kumimoji="1" lang="en-US" altLang="ja-JP" b="1" dirty="0">
              <a:latin typeface="UD デジタル 教科書体 NK-R" panose="02020400000000000000" pitchFamily="18" charset="-128"/>
              <a:ea typeface="UD デジタル 教科書体 NK-R" panose="02020400000000000000" pitchFamily="18" charset="-128"/>
            </a:endParaRPr>
          </a:p>
          <a:p>
            <a:pPr algn="ctr"/>
            <a:r>
              <a:rPr kumimoji="1" lang="ja-JP" altLang="en-US" b="1" dirty="0">
                <a:latin typeface="UD デジタル 教科書体 NK-R" panose="02020400000000000000" pitchFamily="18" charset="-128"/>
                <a:ea typeface="UD デジタル 教科書体 NK-R" panose="02020400000000000000" pitchFamily="18" charset="-128"/>
              </a:rPr>
              <a:t>＋</a:t>
            </a:r>
            <a:endParaRPr kumimoji="1" lang="en-US" altLang="ja-JP" b="1" dirty="0">
              <a:latin typeface="UD デジタル 教科書体 NK-R" panose="02020400000000000000" pitchFamily="18" charset="-128"/>
              <a:ea typeface="UD デジタル 教科書体 NK-R" panose="02020400000000000000" pitchFamily="18" charset="-128"/>
            </a:endParaRPr>
          </a:p>
          <a:p>
            <a:pPr algn="ctr"/>
            <a:r>
              <a:rPr kumimoji="1" lang="ja-JP" altLang="en-US" b="1" dirty="0">
                <a:latin typeface="UD デジタル 教科書体 NK-R" panose="02020400000000000000" pitchFamily="18" charset="-128"/>
                <a:ea typeface="UD デジタル 教科書体 NK-R" panose="02020400000000000000" pitchFamily="18" charset="-128"/>
              </a:rPr>
              <a:t>フォローアップ</a:t>
            </a:r>
          </a:p>
        </p:txBody>
      </p:sp>
      <p:sp>
        <p:nvSpPr>
          <p:cNvPr id="20" name="正方形/長方形 19">
            <a:extLst>
              <a:ext uri="{FF2B5EF4-FFF2-40B4-BE49-F238E27FC236}">
                <a16:creationId xmlns:a16="http://schemas.microsoft.com/office/drawing/2014/main" id="{8EA661D9-E2E0-4735-A734-EB2895223C77}"/>
              </a:ext>
            </a:extLst>
          </p:cNvPr>
          <p:cNvSpPr/>
          <p:nvPr/>
        </p:nvSpPr>
        <p:spPr>
          <a:xfrm>
            <a:off x="16628" y="20981"/>
            <a:ext cx="9144000" cy="438830"/>
          </a:xfrm>
          <a:prstGeom prst="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tIns="71209" rtlCol="0" anchor="ctr"/>
          <a:lstStyle/>
          <a:p>
            <a:pPr algn="ctr"/>
            <a:r>
              <a:rPr kumimoji="1" lang="ja-JP" altLang="en-US" sz="1600" b="1" dirty="0">
                <a:latin typeface="UD デジタル 教科書体 NK-R" panose="02020400000000000000" pitchFamily="18" charset="-128"/>
                <a:ea typeface="UD デジタル 教科書体 NK-R" panose="02020400000000000000" pitchFamily="18" charset="-128"/>
              </a:rPr>
              <a:t>大阪府地域精神医療体制整備広域コーディネーター実践報告</a:t>
            </a:r>
          </a:p>
        </p:txBody>
      </p:sp>
    </p:spTree>
    <p:extLst>
      <p:ext uri="{BB962C8B-B14F-4D97-AF65-F5344CB8AC3E}">
        <p14:creationId xmlns:p14="http://schemas.microsoft.com/office/powerpoint/2010/main" val="62807814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グループ化 1"/>
          <p:cNvGrpSpPr/>
          <p:nvPr/>
        </p:nvGrpSpPr>
        <p:grpSpPr>
          <a:xfrm>
            <a:off x="1" y="701210"/>
            <a:ext cx="2093023" cy="1573200"/>
            <a:chOff x="9431208" y="762381"/>
            <a:chExt cx="2316999" cy="1800000"/>
          </a:xfrm>
        </p:grpSpPr>
        <p:sp>
          <p:nvSpPr>
            <p:cNvPr id="3" name="楕円 2"/>
            <p:cNvSpPr/>
            <p:nvPr/>
          </p:nvSpPr>
          <p:spPr>
            <a:xfrm>
              <a:off x="9971802" y="762381"/>
              <a:ext cx="1776405" cy="1800000"/>
            </a:xfrm>
            <a:prstGeom prst="ellipse">
              <a:avLst/>
            </a:prstGeom>
            <a:solidFill>
              <a:schemeClr val="bg1"/>
            </a:solidFill>
            <a:ln w="762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888" b="0" i="0" u="none" strike="noStrike" kern="120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sp>
          <p:nvSpPr>
            <p:cNvPr id="4" name="テキスト ボックス 3"/>
            <p:cNvSpPr txBox="1"/>
            <p:nvPr/>
          </p:nvSpPr>
          <p:spPr bwMode="white">
            <a:xfrm>
              <a:off x="10257331" y="1486307"/>
              <a:ext cx="1429513" cy="352148"/>
            </a:xfrm>
            <a:prstGeom prst="rect">
              <a:avLst/>
            </a:prstGeom>
            <a:solidFill>
              <a:schemeClr val="bg1"/>
            </a:solidFill>
          </p:spPr>
          <p:txBody>
            <a:bodyPr wrap="square" rtlCol="0">
              <a:spAutoFit/>
            </a:bodyPr>
            <a:lstStyle>
              <a:defPPr>
                <a:defRPr lang="en-US"/>
              </a:defPPr>
              <a:lvl1pPr algn="ctr">
                <a:defRPr kumimoji="1" sz="1400" b="1">
                  <a:solidFill>
                    <a:schemeClr val="accent6"/>
                  </a:solidFill>
                  <a:latin typeface="メイリオ" panose="020B0604030504040204" pitchFamily="50" charset="-128"/>
                  <a:ea typeface="メイリオ" panose="020B0604030504040204" pitchFamily="50" charset="-128"/>
                </a:defRPr>
              </a:lvl1p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b="1" i="0" u="none" strike="noStrike" kern="1200" cap="none" spc="0" normalizeH="0" baseline="0" noProof="0" dirty="0">
                  <a:ln>
                    <a:noFill/>
                  </a:ln>
                  <a:solidFill>
                    <a:srgbClr val="ED7D31">
                      <a:lumMod val="50000"/>
                    </a:srgbClr>
                  </a:solidFill>
                  <a:effectLst/>
                  <a:uLnTx/>
                  <a:uFillTx/>
                  <a:latin typeface="UD デジタル 教科書体 NK-R" panose="02020400000000000000" pitchFamily="18" charset="-128"/>
                  <a:ea typeface="UD デジタル 教科書体 NK-R" panose="02020400000000000000" pitchFamily="18" charset="-128"/>
                </a:rPr>
                <a:t>課題の共有①</a:t>
              </a:r>
            </a:p>
          </p:txBody>
        </p:sp>
        <p:sp>
          <p:nvSpPr>
            <p:cNvPr id="6" name="楕円 8"/>
            <p:cNvSpPr txBox="1"/>
            <p:nvPr/>
          </p:nvSpPr>
          <p:spPr bwMode="white">
            <a:xfrm>
              <a:off x="9431208" y="1167784"/>
              <a:ext cx="899999" cy="900000"/>
            </a:xfrm>
            <a:prstGeom prst="ellipse">
              <a:avLst/>
            </a:prstGeom>
            <a:solidFill>
              <a:schemeClr val="bg1"/>
            </a:solidFill>
            <a:ln w="3175">
              <a:noFill/>
            </a:ln>
            <a:scene3d>
              <a:camera prst="orthographicFront"/>
              <a:lightRig rig="flat" dir="t"/>
            </a:scene3d>
            <a:sp3d/>
          </p:spPr>
          <p:style>
            <a:lnRef idx="0">
              <a:scrgbClr r="0" g="0" b="0"/>
            </a:lnRef>
            <a:fillRef idx="0">
              <a:scrgbClr r="0" g="0" b="0"/>
            </a:fillRef>
            <a:effectRef idx="0">
              <a:scrgbClr r="0" g="0" b="0"/>
            </a:effectRef>
            <a:fontRef idx="minor">
              <a:schemeClr val="dk1"/>
            </a:fontRef>
          </p:style>
          <p:txBody>
            <a:bodyPr spcFirstLastPara="0" vert="horz" wrap="square" lIns="14235" tIns="142418" rIns="14235" bIns="14235" numCol="1" spcCol="1270" anchor="ctr" anchorCtr="0">
              <a:noAutofit/>
            </a:bodyPr>
            <a:lstStyle/>
            <a:p>
              <a:pPr marL="0" marR="0" lvl="0" indent="0" algn="ctr" defTabSz="498253" rtl="0" eaLnBrk="1" fontAlgn="auto" latinLnBrk="0" hangingPunct="1">
                <a:lnSpc>
                  <a:spcPct val="90000"/>
                </a:lnSpc>
                <a:spcBef>
                  <a:spcPct val="0"/>
                </a:spcBef>
                <a:spcAft>
                  <a:spcPct val="35000"/>
                </a:spcAft>
                <a:buClrTx/>
                <a:buSzTx/>
                <a:buFontTx/>
                <a:buNone/>
                <a:tabLst/>
                <a:defRPr/>
              </a:pPr>
              <a:r>
                <a:rPr kumimoji="1" lang="ja-JP" altLang="en-US" sz="3560" b="1" dirty="0">
                  <a:solidFill>
                    <a:srgbClr val="ED7D31">
                      <a:lumMod val="75000"/>
                    </a:srgbClr>
                  </a:solidFill>
                  <a:latin typeface="メイリオ" panose="020B0604030504040204" pitchFamily="50" charset="-128"/>
                  <a:ea typeface="メイリオ" panose="020B0604030504040204" pitchFamily="50" charset="-128"/>
                </a:rPr>
                <a:t>４</a:t>
              </a:r>
              <a:endParaRPr kumimoji="1" lang="en-US" altLang="ja-JP" sz="3560" b="1" i="0" u="none" strike="noStrike" kern="1200" cap="none" spc="0" normalizeH="0" baseline="0" noProof="0" dirty="0">
                <a:ln>
                  <a:noFill/>
                </a:ln>
                <a:solidFill>
                  <a:srgbClr val="ED7D31">
                    <a:lumMod val="75000"/>
                  </a:srgbClr>
                </a:solidFill>
                <a:effectLst/>
                <a:uLnTx/>
                <a:uFillTx/>
                <a:latin typeface="メイリオ" panose="020B0604030504040204" pitchFamily="50" charset="-128"/>
                <a:ea typeface="メイリオ" panose="020B0604030504040204" pitchFamily="50" charset="-128"/>
                <a:cs typeface="+mn-cs"/>
              </a:endParaRPr>
            </a:p>
          </p:txBody>
        </p:sp>
      </p:grpSp>
      <p:sp>
        <p:nvSpPr>
          <p:cNvPr id="7" name="正方形/長方形 6"/>
          <p:cNvSpPr/>
          <p:nvPr/>
        </p:nvSpPr>
        <p:spPr>
          <a:xfrm>
            <a:off x="0" y="67257"/>
            <a:ext cx="9144000" cy="438830"/>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tIns="71209" rtlCol="0" anchor="ctr"/>
          <a:lstStyle/>
          <a:p>
            <a:pPr algn="ctr"/>
            <a:r>
              <a:rPr kumimoji="1" lang="ja-JP" altLang="en-US" b="1" dirty="0">
                <a:latin typeface="UD デジタル 教科書体 NK-R" panose="02020400000000000000" pitchFamily="18" charset="-128"/>
                <a:ea typeface="UD デジタル 教科書体 NK-R" panose="02020400000000000000" pitchFamily="18" charset="-128"/>
              </a:rPr>
              <a:t>大阪府地域精神医療体制整備広域コーディネーター実践報告</a:t>
            </a:r>
          </a:p>
        </p:txBody>
      </p:sp>
      <p:sp>
        <p:nvSpPr>
          <p:cNvPr id="13" name="テキスト ボックス 12"/>
          <p:cNvSpPr txBox="1"/>
          <p:nvPr/>
        </p:nvSpPr>
        <p:spPr>
          <a:xfrm>
            <a:off x="3803039" y="871398"/>
            <a:ext cx="4852623" cy="5563624"/>
          </a:xfrm>
          <a:prstGeom prst="roundRect">
            <a:avLst>
              <a:gd name="adj" fmla="val 5122"/>
            </a:avLst>
          </a:prstGeom>
          <a:noFill/>
          <a:ln>
            <a:solidFill>
              <a:schemeClr val="accent2">
                <a:lumMod val="75000"/>
              </a:schemeClr>
            </a:solidFill>
          </a:ln>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47473" tIns="71209" rIns="23736" bIns="131885" numCol="1" spcCol="1270" anchor="t" anchorCtr="0">
            <a:noAutofit/>
          </a:bodyPr>
          <a:lstStyle/>
          <a:p>
            <a:pPr marL="261938" marR="0" lvl="1" indent="-174625" algn="l" defTabSz="732725" rtl="0" eaLnBrk="1" fontAlgn="auto" latinLnBrk="0" hangingPunct="1">
              <a:lnSpc>
                <a:spcPct val="90000"/>
              </a:lnSpc>
              <a:spcBef>
                <a:spcPct val="0"/>
              </a:spcBef>
              <a:spcAft>
                <a:spcPct val="15000"/>
              </a:spcAft>
              <a:buClrTx/>
              <a:buSzTx/>
              <a:buFont typeface="Wingdings" panose="05000000000000000000" pitchFamily="2" charset="2"/>
              <a:buChar char="u"/>
              <a:tabLst/>
              <a:defRPr/>
            </a:pPr>
            <a:r>
              <a:rPr kumimoji="1" lang="ja-JP" altLang="en-US" sz="1200" b="0" i="0" u="none" strike="noStrike" kern="1200" cap="none" spc="0" normalizeH="0" baseline="0" noProof="0" dirty="0">
                <a:ln>
                  <a:noFill/>
                </a:ln>
                <a:solidFill>
                  <a:prstClr val="black">
                    <a:hueOff val="0"/>
                    <a:satOff val="0"/>
                    <a:lumOff val="0"/>
                    <a:alphaOff val="0"/>
                  </a:prstClr>
                </a:solidFill>
                <a:effectLst/>
                <a:uLnTx/>
                <a:uFillTx/>
                <a:latin typeface="UD デジタル 教科書体 NK-R" panose="02020400000000000000" pitchFamily="18" charset="-128"/>
                <a:ea typeface="UD デジタル 教科書体 NK-R" panose="02020400000000000000" pitchFamily="18" charset="-128"/>
              </a:rPr>
              <a:t>ケアマネジメントはどこが実施できるのか</a:t>
            </a:r>
            <a:br>
              <a:rPr kumimoji="1" lang="en-US" altLang="ja-JP" sz="1200" b="0" i="0" u="none" strike="noStrike" kern="1200" cap="none" spc="0" normalizeH="0" baseline="0" noProof="0" dirty="0">
                <a:ln>
                  <a:noFill/>
                </a:ln>
                <a:solidFill>
                  <a:prstClr val="black">
                    <a:hueOff val="0"/>
                    <a:satOff val="0"/>
                    <a:lumOff val="0"/>
                    <a:alphaOff val="0"/>
                  </a:prstClr>
                </a:solidFill>
                <a:effectLst/>
                <a:uLnTx/>
                <a:uFillTx/>
                <a:latin typeface="UD デジタル 教科書体 NK-R" panose="02020400000000000000" pitchFamily="18" charset="-128"/>
                <a:ea typeface="UD デジタル 教科書体 NK-R" panose="02020400000000000000" pitchFamily="18" charset="-128"/>
              </a:rPr>
            </a:br>
            <a:r>
              <a:rPr kumimoji="1" lang="ja-JP" altLang="en-US" sz="1200" b="0" i="0" u="none" strike="noStrike" kern="1200" cap="none" spc="0" normalizeH="0" baseline="0" noProof="0" dirty="0">
                <a:ln>
                  <a:noFill/>
                </a:ln>
                <a:solidFill>
                  <a:prstClr val="black">
                    <a:hueOff val="0"/>
                    <a:satOff val="0"/>
                    <a:lumOff val="0"/>
                    <a:alphaOff val="0"/>
                  </a:prstClr>
                </a:solidFill>
                <a:effectLst/>
                <a:uLnTx/>
                <a:uFillTx/>
                <a:latin typeface="UD デジタル 教科書体 NK-R" panose="02020400000000000000" pitchFamily="18" charset="-128"/>
                <a:ea typeface="UD デジタル 教科書体 NK-R" panose="02020400000000000000" pitchFamily="18" charset="-128"/>
              </a:rPr>
              <a:t>　退院先の住所地が確定しないと地域支援者が確定しないことが多いが、住まいの候補が多地域にまたがることが多い。</a:t>
            </a:r>
            <a:br>
              <a:rPr kumimoji="1" lang="en-US" altLang="ja-JP" sz="1200" b="0" i="0" u="none" strike="noStrike" kern="1200" cap="none" spc="0" normalizeH="0" baseline="0" noProof="0" dirty="0">
                <a:ln>
                  <a:noFill/>
                </a:ln>
                <a:solidFill>
                  <a:prstClr val="black">
                    <a:hueOff val="0"/>
                    <a:satOff val="0"/>
                    <a:lumOff val="0"/>
                    <a:alphaOff val="0"/>
                  </a:prstClr>
                </a:solidFill>
                <a:effectLst/>
                <a:uLnTx/>
                <a:uFillTx/>
                <a:latin typeface="UD デジタル 教科書体 NK-R" panose="02020400000000000000" pitchFamily="18" charset="-128"/>
                <a:ea typeface="UD デジタル 教科書体 NK-R" panose="02020400000000000000" pitchFamily="18" charset="-128"/>
              </a:rPr>
            </a:br>
            <a:r>
              <a:rPr kumimoji="1" lang="ja-JP" altLang="en-US" sz="1200" b="0" i="0" u="none" strike="noStrike" kern="1200" cap="none" spc="0" normalizeH="0" baseline="0" noProof="0" dirty="0">
                <a:ln>
                  <a:noFill/>
                </a:ln>
                <a:solidFill>
                  <a:prstClr val="black">
                    <a:hueOff val="0"/>
                    <a:satOff val="0"/>
                    <a:lumOff val="0"/>
                    <a:alphaOff val="0"/>
                  </a:prstClr>
                </a:solidFill>
                <a:effectLst/>
                <a:uLnTx/>
                <a:uFillTx/>
                <a:latin typeface="UD デジタル 教科書体 NK-R" panose="02020400000000000000" pitchFamily="18" charset="-128"/>
                <a:ea typeface="UD デジタル 教科書体 NK-R" panose="02020400000000000000" pitchFamily="18" charset="-128"/>
              </a:rPr>
              <a:t>　また、遠方の住所地の場合は特に、元の住居地からの支援を十分に</a:t>
            </a:r>
            <a:br>
              <a:rPr kumimoji="1" lang="en-US" altLang="ja-JP" sz="1200" dirty="0">
                <a:solidFill>
                  <a:prstClr val="black">
                    <a:hueOff val="0"/>
                    <a:satOff val="0"/>
                    <a:lumOff val="0"/>
                    <a:alphaOff val="0"/>
                  </a:prstClr>
                </a:solidFill>
                <a:latin typeface="UD デジタル 教科書体 NK-R" panose="02020400000000000000" pitchFamily="18" charset="-128"/>
                <a:ea typeface="UD デジタル 教科書体 NK-R" panose="02020400000000000000" pitchFamily="18" charset="-128"/>
              </a:rPr>
            </a:br>
            <a:r>
              <a:rPr kumimoji="1" lang="ja-JP" altLang="en-US" sz="1200" dirty="0">
                <a:solidFill>
                  <a:prstClr val="black">
                    <a:hueOff val="0"/>
                    <a:satOff val="0"/>
                    <a:lumOff val="0"/>
                    <a:alphaOff val="0"/>
                  </a:prstClr>
                </a:solidFill>
                <a:latin typeface="UD デジタル 教科書体 NK-R" panose="02020400000000000000" pitchFamily="18" charset="-128"/>
                <a:ea typeface="UD デジタル 教科書体 NK-R" panose="02020400000000000000" pitchFamily="18" charset="-128"/>
              </a:rPr>
              <a:t>　</a:t>
            </a:r>
            <a:r>
              <a:rPr kumimoji="1" lang="ja-JP" altLang="en-US" sz="1200" b="0" i="0" u="none" strike="noStrike" kern="1200" cap="none" spc="0" normalizeH="0" baseline="0" noProof="0" dirty="0">
                <a:ln>
                  <a:noFill/>
                </a:ln>
                <a:solidFill>
                  <a:prstClr val="black">
                    <a:hueOff val="0"/>
                    <a:satOff val="0"/>
                    <a:lumOff val="0"/>
                    <a:alphaOff val="0"/>
                  </a:prstClr>
                </a:solidFill>
                <a:effectLst/>
                <a:uLnTx/>
                <a:uFillTx/>
                <a:latin typeface="UD デジタル 教科書体 NK-R" panose="02020400000000000000" pitchFamily="18" charset="-128"/>
                <a:ea typeface="UD デジタル 教科書体 NK-R" panose="02020400000000000000" pitchFamily="18" charset="-128"/>
              </a:rPr>
              <a:t>受けることが難しい。</a:t>
            </a:r>
            <a:endParaRPr kumimoji="1" lang="en-US" altLang="ja-JP" sz="1200" b="0" i="0" u="none" strike="noStrike" kern="1200" cap="none" spc="0" normalizeH="0" baseline="0" noProof="0" dirty="0">
              <a:ln>
                <a:noFill/>
              </a:ln>
              <a:solidFill>
                <a:prstClr val="black">
                  <a:hueOff val="0"/>
                  <a:satOff val="0"/>
                  <a:lumOff val="0"/>
                  <a:alphaOff val="0"/>
                </a:prstClr>
              </a:solidFill>
              <a:effectLst/>
              <a:uLnTx/>
              <a:uFillTx/>
              <a:latin typeface="UD デジタル 教科書体 NK-R" panose="02020400000000000000" pitchFamily="18" charset="-128"/>
              <a:ea typeface="UD デジタル 教科書体 NK-R" panose="02020400000000000000" pitchFamily="18" charset="-128"/>
            </a:endParaRPr>
          </a:p>
          <a:p>
            <a:pPr marL="261938" marR="0" lvl="1" indent="-174625" algn="l" defTabSz="732725" rtl="0" eaLnBrk="1" fontAlgn="auto" latinLnBrk="0" hangingPunct="1">
              <a:lnSpc>
                <a:spcPct val="90000"/>
              </a:lnSpc>
              <a:spcBef>
                <a:spcPct val="0"/>
              </a:spcBef>
              <a:spcAft>
                <a:spcPct val="15000"/>
              </a:spcAft>
              <a:buClrTx/>
              <a:buSzTx/>
              <a:tabLst/>
              <a:defRPr/>
            </a:pPr>
            <a:r>
              <a:rPr kumimoji="1" lang="ja-JP" altLang="en-US" sz="1200" b="0" i="0" u="none" strike="noStrike" kern="1200" cap="none" spc="0" normalizeH="0" baseline="0" noProof="0" dirty="0">
                <a:ln>
                  <a:noFill/>
                </a:ln>
                <a:solidFill>
                  <a:prstClr val="black">
                    <a:hueOff val="0"/>
                    <a:satOff val="0"/>
                    <a:lumOff val="0"/>
                    <a:alphaOff val="0"/>
                  </a:prstClr>
                </a:solidFill>
                <a:effectLst/>
                <a:uLnTx/>
                <a:uFillTx/>
                <a:latin typeface="UD デジタル 教科書体 NK-R" panose="02020400000000000000" pitchFamily="18" charset="-128"/>
                <a:ea typeface="UD デジタル 教科書体 NK-R" panose="02020400000000000000" pitchFamily="18" charset="-128"/>
              </a:rPr>
              <a:t>　　</a:t>
            </a:r>
            <a:r>
              <a:rPr kumimoji="1" lang="ja-JP" altLang="en-US" sz="1200" b="0" i="0" strike="noStrike" kern="1200" cap="none" spc="0" normalizeH="0" baseline="0" noProof="0" dirty="0">
                <a:ln>
                  <a:noFill/>
                </a:ln>
                <a:solidFill>
                  <a:prstClr val="black">
                    <a:hueOff val="0"/>
                    <a:satOff val="0"/>
                    <a:lumOff val="0"/>
                    <a:alphaOff val="0"/>
                  </a:prstClr>
                </a:solidFill>
                <a:effectLst/>
                <a:uLnTx/>
                <a:uFillTx/>
                <a:latin typeface="UD デジタル 教科書体 NK-R" panose="02020400000000000000" pitchFamily="18" charset="-128"/>
                <a:ea typeface="UD デジタル 教科書体 NK-R" panose="02020400000000000000" pitchFamily="18" charset="-128"/>
              </a:rPr>
              <a:t>　⇒</a:t>
            </a:r>
            <a:r>
              <a:rPr kumimoji="1" lang="ja-JP" altLang="en-US" sz="1200" b="0" i="0" u="sng" strike="noStrike" kern="1200" cap="none" spc="0" normalizeH="0" baseline="0" noProof="0" dirty="0">
                <a:ln>
                  <a:noFill/>
                </a:ln>
                <a:solidFill>
                  <a:prstClr val="black">
                    <a:hueOff val="0"/>
                    <a:satOff val="0"/>
                    <a:lumOff val="0"/>
                    <a:alphaOff val="0"/>
                  </a:prstClr>
                </a:solidFill>
                <a:effectLst/>
                <a:uLnTx/>
                <a:uFillTx/>
                <a:latin typeface="UD デジタル 教科書体 NK-R" panose="02020400000000000000" pitchFamily="18" charset="-128"/>
                <a:ea typeface="UD デジタル 教科書体 NK-R" panose="02020400000000000000" pitchFamily="18" charset="-128"/>
              </a:rPr>
              <a:t>退院先が確定しないながらも入院前住所地の</a:t>
            </a:r>
            <a:r>
              <a:rPr kumimoji="1" lang="ja-JP" altLang="en-US" sz="1200" u="sng" dirty="0">
                <a:solidFill>
                  <a:prstClr val="black">
                    <a:hueOff val="0"/>
                    <a:satOff val="0"/>
                    <a:lumOff val="0"/>
                    <a:alphaOff val="0"/>
                  </a:prstClr>
                </a:solidFill>
                <a:latin typeface="UD デジタル 教科書体 NK-R" panose="02020400000000000000" pitchFamily="18" charset="-128"/>
                <a:ea typeface="UD デジタル 教科書体 NK-R" panose="02020400000000000000" pitchFamily="18" charset="-128"/>
              </a:rPr>
              <a:t>部会で状況報告等　</a:t>
            </a:r>
            <a:endParaRPr kumimoji="1" lang="en-US" altLang="ja-JP" sz="1200" u="sng" dirty="0">
              <a:solidFill>
                <a:prstClr val="black">
                  <a:hueOff val="0"/>
                  <a:satOff val="0"/>
                  <a:lumOff val="0"/>
                  <a:alphaOff val="0"/>
                </a:prstClr>
              </a:solidFill>
              <a:latin typeface="UD デジタル 教科書体 NK-R" panose="02020400000000000000" pitchFamily="18" charset="-128"/>
              <a:ea typeface="UD デジタル 教科書体 NK-R" panose="02020400000000000000" pitchFamily="18" charset="-128"/>
            </a:endParaRPr>
          </a:p>
          <a:p>
            <a:pPr marL="261938" marR="0" lvl="1" indent="-174625" algn="l" defTabSz="732725" rtl="0" eaLnBrk="1" fontAlgn="auto" latinLnBrk="0" hangingPunct="1">
              <a:lnSpc>
                <a:spcPct val="90000"/>
              </a:lnSpc>
              <a:spcBef>
                <a:spcPct val="0"/>
              </a:spcBef>
              <a:spcAft>
                <a:spcPct val="15000"/>
              </a:spcAft>
              <a:buClrTx/>
              <a:buSzTx/>
              <a:tabLst/>
              <a:defRPr/>
            </a:pPr>
            <a:r>
              <a:rPr kumimoji="1" lang="ja-JP" altLang="en-US" sz="1200" dirty="0">
                <a:solidFill>
                  <a:prstClr val="black">
                    <a:hueOff val="0"/>
                    <a:satOff val="0"/>
                    <a:lumOff val="0"/>
                    <a:alphaOff val="0"/>
                  </a:prstClr>
                </a:solidFill>
                <a:latin typeface="UD デジタル 教科書体 NK-R" panose="02020400000000000000" pitchFamily="18" charset="-128"/>
                <a:ea typeface="UD デジタル 教科書体 NK-R" panose="02020400000000000000" pitchFamily="18" charset="-128"/>
              </a:rPr>
              <a:t>　　　　　</a:t>
            </a:r>
            <a:r>
              <a:rPr kumimoji="1" lang="ja-JP" altLang="en-US" sz="1200" u="sng" dirty="0">
                <a:solidFill>
                  <a:prstClr val="black">
                    <a:hueOff val="0"/>
                    <a:satOff val="0"/>
                    <a:lumOff val="0"/>
                    <a:alphaOff val="0"/>
                  </a:prstClr>
                </a:solidFill>
                <a:latin typeface="UD デジタル 教科書体 NK-R" panose="02020400000000000000" pitchFamily="18" charset="-128"/>
                <a:ea typeface="UD デジタル 教科書体 NK-R" panose="02020400000000000000" pitchFamily="18" charset="-128"/>
              </a:rPr>
              <a:t>を行い、部会メンバーに情報共有することで、援護の実施者である　　</a:t>
            </a:r>
            <a:endParaRPr kumimoji="1" lang="en-US" altLang="ja-JP" sz="1200" u="sng" dirty="0">
              <a:solidFill>
                <a:prstClr val="black">
                  <a:hueOff val="0"/>
                  <a:satOff val="0"/>
                  <a:lumOff val="0"/>
                  <a:alphaOff val="0"/>
                </a:prstClr>
              </a:solidFill>
              <a:latin typeface="UD デジタル 教科書体 NK-R" panose="02020400000000000000" pitchFamily="18" charset="-128"/>
              <a:ea typeface="UD デジタル 教科書体 NK-R" panose="02020400000000000000" pitchFamily="18" charset="-128"/>
            </a:endParaRPr>
          </a:p>
          <a:p>
            <a:pPr marL="261938" marR="0" lvl="1" indent="-174625" algn="l" defTabSz="732725" rtl="0" eaLnBrk="1" fontAlgn="auto" latinLnBrk="0" hangingPunct="1">
              <a:lnSpc>
                <a:spcPct val="90000"/>
              </a:lnSpc>
              <a:spcBef>
                <a:spcPct val="0"/>
              </a:spcBef>
              <a:spcAft>
                <a:spcPct val="15000"/>
              </a:spcAft>
              <a:buClrTx/>
              <a:buSzTx/>
              <a:tabLst/>
              <a:defRPr/>
            </a:pPr>
            <a:r>
              <a:rPr kumimoji="1" lang="ja-JP" altLang="en-US" sz="1200" dirty="0">
                <a:solidFill>
                  <a:prstClr val="black">
                    <a:hueOff val="0"/>
                    <a:satOff val="0"/>
                    <a:lumOff val="0"/>
                    <a:alphaOff val="0"/>
                  </a:prstClr>
                </a:solidFill>
                <a:latin typeface="UD デジタル 教科書体 NK-R" panose="02020400000000000000" pitchFamily="18" charset="-128"/>
                <a:ea typeface="UD デジタル 教科書体 NK-R" panose="02020400000000000000" pitchFamily="18" charset="-128"/>
              </a:rPr>
              <a:t>　　　　　</a:t>
            </a:r>
            <a:r>
              <a:rPr kumimoji="1" lang="ja-JP" altLang="en-US" sz="1200" u="sng" dirty="0">
                <a:solidFill>
                  <a:prstClr val="black">
                    <a:hueOff val="0"/>
                    <a:satOff val="0"/>
                    <a:lumOff val="0"/>
                    <a:alphaOff val="0"/>
                  </a:prstClr>
                </a:solidFill>
                <a:latin typeface="UD デジタル 教科書体 NK-R" panose="02020400000000000000" pitchFamily="18" charset="-128"/>
                <a:ea typeface="UD デジタル 教科書体 NK-R" panose="02020400000000000000" pitchFamily="18" charset="-128"/>
              </a:rPr>
              <a:t>市町村として主体的</a:t>
            </a:r>
            <a:endParaRPr kumimoji="1" lang="en-US" altLang="ja-JP" sz="1200" u="sng" dirty="0">
              <a:solidFill>
                <a:prstClr val="black">
                  <a:hueOff val="0"/>
                  <a:satOff val="0"/>
                  <a:lumOff val="0"/>
                  <a:alphaOff val="0"/>
                </a:prstClr>
              </a:solidFill>
              <a:latin typeface="UD デジタル 教科書体 NK-R" panose="02020400000000000000" pitchFamily="18" charset="-128"/>
              <a:ea typeface="UD デジタル 教科書体 NK-R" panose="02020400000000000000" pitchFamily="18" charset="-128"/>
            </a:endParaRPr>
          </a:p>
          <a:p>
            <a:pPr marL="261938" marR="0" lvl="1" indent="-174625" algn="l" defTabSz="732725" rtl="0" eaLnBrk="1" fontAlgn="auto" latinLnBrk="0" hangingPunct="1">
              <a:lnSpc>
                <a:spcPct val="90000"/>
              </a:lnSpc>
              <a:spcBef>
                <a:spcPct val="0"/>
              </a:spcBef>
              <a:spcAft>
                <a:spcPct val="15000"/>
              </a:spcAft>
              <a:buClrTx/>
              <a:buSzTx/>
              <a:tabLst/>
              <a:defRPr/>
            </a:pPr>
            <a:r>
              <a:rPr kumimoji="1" lang="ja-JP" altLang="en-US" sz="1200" dirty="0">
                <a:solidFill>
                  <a:prstClr val="black">
                    <a:hueOff val="0"/>
                    <a:satOff val="0"/>
                    <a:lumOff val="0"/>
                    <a:alphaOff val="0"/>
                  </a:prstClr>
                </a:solidFill>
                <a:latin typeface="UD デジタル 教科書体 NK-R" panose="02020400000000000000" pitchFamily="18" charset="-128"/>
                <a:ea typeface="UD デジタル 教科書体 NK-R" panose="02020400000000000000" pitchFamily="18" charset="-128"/>
              </a:rPr>
              <a:t>　　　　　</a:t>
            </a:r>
            <a:r>
              <a:rPr kumimoji="1" lang="ja-JP" altLang="en-US" sz="1200" u="sng" dirty="0">
                <a:solidFill>
                  <a:prstClr val="black">
                    <a:hueOff val="0"/>
                    <a:satOff val="0"/>
                    <a:lumOff val="0"/>
                    <a:alphaOff val="0"/>
                  </a:prstClr>
                </a:solidFill>
                <a:latin typeface="UD デジタル 教科書体 NK-R" panose="02020400000000000000" pitchFamily="18" charset="-128"/>
                <a:ea typeface="UD デジタル 教科書体 NK-R" panose="02020400000000000000" pitchFamily="18" charset="-128"/>
              </a:rPr>
              <a:t>に支援していただけるようつなげた。</a:t>
            </a:r>
            <a:endParaRPr kumimoji="1" lang="en-US" altLang="ja-JP" sz="1200" u="sng" dirty="0">
              <a:solidFill>
                <a:prstClr val="black">
                  <a:hueOff val="0"/>
                  <a:satOff val="0"/>
                  <a:lumOff val="0"/>
                  <a:alphaOff val="0"/>
                </a:prstClr>
              </a:solidFill>
              <a:latin typeface="UD デジタル 教科書体 NK-R" panose="02020400000000000000" pitchFamily="18" charset="-128"/>
              <a:ea typeface="UD デジタル 教科書体 NK-R" panose="02020400000000000000" pitchFamily="18" charset="-128"/>
            </a:endParaRPr>
          </a:p>
          <a:p>
            <a:pPr marL="261938" marR="0" lvl="1" indent="-174625" algn="l" defTabSz="732725" rtl="0" eaLnBrk="1" fontAlgn="auto" latinLnBrk="0" hangingPunct="1">
              <a:lnSpc>
                <a:spcPct val="90000"/>
              </a:lnSpc>
              <a:spcBef>
                <a:spcPct val="0"/>
              </a:spcBef>
              <a:spcAft>
                <a:spcPct val="15000"/>
              </a:spcAft>
              <a:buClrTx/>
              <a:buSzTx/>
              <a:tabLst/>
              <a:defRPr/>
            </a:pPr>
            <a:endParaRPr kumimoji="1" lang="en-US" altLang="ja-JP" sz="1200" b="0" i="0" u="none" strike="noStrike" kern="1200" cap="none" spc="0" normalizeH="0" baseline="0" noProof="0" dirty="0">
              <a:ln>
                <a:noFill/>
              </a:ln>
              <a:solidFill>
                <a:prstClr val="black">
                  <a:hueOff val="0"/>
                  <a:satOff val="0"/>
                  <a:lumOff val="0"/>
                  <a:alphaOff val="0"/>
                </a:prstClr>
              </a:solidFill>
              <a:effectLst/>
              <a:uLnTx/>
              <a:uFillTx/>
              <a:latin typeface="UD デジタル 教科書体 NK-R" panose="02020400000000000000" pitchFamily="18" charset="-128"/>
              <a:ea typeface="UD デジタル 教科書体 NK-R" panose="02020400000000000000" pitchFamily="18" charset="-128"/>
            </a:endParaRPr>
          </a:p>
          <a:p>
            <a:pPr marL="261938" marR="0" lvl="1" indent="-174625" algn="l" defTabSz="732725" rtl="0" eaLnBrk="1" fontAlgn="auto" latinLnBrk="0" hangingPunct="1">
              <a:lnSpc>
                <a:spcPct val="90000"/>
              </a:lnSpc>
              <a:spcBef>
                <a:spcPct val="0"/>
              </a:spcBef>
              <a:spcAft>
                <a:spcPct val="15000"/>
              </a:spcAft>
              <a:buClrTx/>
              <a:buSzTx/>
              <a:buFont typeface="Wingdings" panose="05000000000000000000" pitchFamily="2" charset="2"/>
              <a:buChar char="u"/>
              <a:tabLst/>
              <a:defRPr/>
            </a:pPr>
            <a:r>
              <a:rPr kumimoji="1" lang="ja-JP" altLang="en-US" sz="1200" b="0" i="0" u="none" strike="noStrike" kern="1200" cap="none" spc="0" normalizeH="0" baseline="0" noProof="0" dirty="0">
                <a:ln>
                  <a:noFill/>
                </a:ln>
                <a:solidFill>
                  <a:prstClr val="black">
                    <a:hueOff val="0"/>
                    <a:satOff val="0"/>
                    <a:lumOff val="0"/>
                    <a:alphaOff val="0"/>
                  </a:prstClr>
                </a:solidFill>
                <a:effectLst/>
                <a:uLnTx/>
                <a:uFillTx/>
                <a:latin typeface="UD デジタル 教科書体 NK-R" panose="02020400000000000000" pitchFamily="18" charset="-128"/>
                <a:ea typeface="UD デジタル 教科書体 NK-R" panose="02020400000000000000" pitchFamily="18" charset="-128"/>
              </a:rPr>
              <a:t>病院の支援はどこまで可能なのか</a:t>
            </a:r>
            <a:endParaRPr kumimoji="1" lang="en-US" altLang="ja-JP" sz="1200" b="0" i="0" u="none" strike="noStrike" kern="1200" cap="none" spc="0" normalizeH="0" baseline="0" noProof="0" dirty="0">
              <a:ln>
                <a:noFill/>
              </a:ln>
              <a:solidFill>
                <a:prstClr val="black">
                  <a:hueOff val="0"/>
                  <a:satOff val="0"/>
                  <a:lumOff val="0"/>
                  <a:alphaOff val="0"/>
                </a:prstClr>
              </a:solidFill>
              <a:effectLst/>
              <a:uLnTx/>
              <a:uFillTx/>
              <a:latin typeface="UD デジタル 教科書体 NK-R" panose="02020400000000000000" pitchFamily="18" charset="-128"/>
              <a:ea typeface="UD デジタル 教科書体 NK-R" panose="02020400000000000000" pitchFamily="18" charset="-128"/>
            </a:endParaRPr>
          </a:p>
          <a:p>
            <a:pPr marL="261938" marR="0" lvl="1" indent="-174625" algn="l" defTabSz="732725" rtl="0" eaLnBrk="1" fontAlgn="auto" latinLnBrk="0" hangingPunct="1">
              <a:lnSpc>
                <a:spcPct val="90000"/>
              </a:lnSpc>
              <a:spcBef>
                <a:spcPct val="0"/>
              </a:spcBef>
              <a:spcAft>
                <a:spcPct val="15000"/>
              </a:spcAft>
              <a:buClrTx/>
              <a:buSzTx/>
              <a:buFontTx/>
              <a:buNone/>
              <a:tabLst/>
              <a:defRPr/>
            </a:pPr>
            <a:r>
              <a:rPr kumimoji="1" lang="ja-JP" altLang="en-US" sz="1200" b="0" i="0" u="none" strike="noStrike" kern="1200" cap="none" spc="0" normalizeH="0" baseline="0" noProof="0" dirty="0">
                <a:ln>
                  <a:noFill/>
                </a:ln>
                <a:solidFill>
                  <a:prstClr val="black">
                    <a:hueOff val="0"/>
                    <a:satOff val="0"/>
                    <a:lumOff val="0"/>
                    <a:alphaOff val="0"/>
                  </a:prstClr>
                </a:solidFill>
                <a:effectLst/>
                <a:uLnTx/>
                <a:uFillTx/>
                <a:latin typeface="UD デジタル 教科書体 NK-R" panose="02020400000000000000" pitchFamily="18" charset="-128"/>
                <a:ea typeface="UD デジタル 教科書体 NK-R" panose="02020400000000000000" pitchFamily="18" charset="-128"/>
              </a:rPr>
              <a:t>　　　圏域を遠く越えた外出支援に、すべての病院が対応できるわけでは</a:t>
            </a:r>
            <a:br>
              <a:rPr kumimoji="1" lang="en-US" altLang="ja-JP" sz="1200" b="0" i="0" u="none" strike="noStrike" kern="1200" cap="none" spc="0" normalizeH="0" baseline="0" noProof="0" dirty="0">
                <a:ln>
                  <a:noFill/>
                </a:ln>
                <a:solidFill>
                  <a:prstClr val="black">
                    <a:hueOff val="0"/>
                    <a:satOff val="0"/>
                    <a:lumOff val="0"/>
                    <a:alphaOff val="0"/>
                  </a:prstClr>
                </a:solidFill>
                <a:effectLst/>
                <a:uLnTx/>
                <a:uFillTx/>
                <a:latin typeface="UD デジタル 教科書体 NK-R" panose="02020400000000000000" pitchFamily="18" charset="-128"/>
                <a:ea typeface="UD デジタル 教科書体 NK-R" panose="02020400000000000000" pitchFamily="18" charset="-128"/>
              </a:rPr>
            </a:br>
            <a:r>
              <a:rPr kumimoji="1" lang="ja-JP" altLang="en-US" sz="1200" b="0" i="0" u="none" strike="noStrike" kern="1200" cap="none" spc="0" normalizeH="0" baseline="0" noProof="0" dirty="0">
                <a:ln>
                  <a:noFill/>
                </a:ln>
                <a:solidFill>
                  <a:prstClr val="black">
                    <a:hueOff val="0"/>
                    <a:satOff val="0"/>
                    <a:lumOff val="0"/>
                    <a:alphaOff val="0"/>
                  </a:prstClr>
                </a:solidFill>
                <a:effectLst/>
                <a:uLnTx/>
                <a:uFillTx/>
                <a:latin typeface="UD デジタル 教科書体 NK-R" panose="02020400000000000000" pitchFamily="18" charset="-128"/>
                <a:ea typeface="UD デジタル 教科書体 NK-R" panose="02020400000000000000" pitchFamily="18" charset="-128"/>
              </a:rPr>
              <a:t>ない。病院からの同行支援に費用が発生する場合もある。</a:t>
            </a:r>
            <a:endParaRPr kumimoji="1" lang="en-US" altLang="ja-JP" sz="1200" b="0" i="0" u="none" strike="noStrike" kern="1200" cap="none" spc="0" normalizeH="0" baseline="0" noProof="0" dirty="0">
              <a:ln>
                <a:noFill/>
              </a:ln>
              <a:solidFill>
                <a:prstClr val="black">
                  <a:hueOff val="0"/>
                  <a:satOff val="0"/>
                  <a:lumOff val="0"/>
                  <a:alphaOff val="0"/>
                </a:prstClr>
              </a:solidFill>
              <a:effectLst/>
              <a:uLnTx/>
              <a:uFillTx/>
              <a:latin typeface="UD デジタル 教科書体 NK-R" panose="02020400000000000000" pitchFamily="18" charset="-128"/>
              <a:ea typeface="UD デジタル 教科書体 NK-R" panose="02020400000000000000" pitchFamily="18" charset="-128"/>
            </a:endParaRPr>
          </a:p>
          <a:p>
            <a:pPr marL="261938" marR="0" lvl="1" indent="-174625" algn="l" defTabSz="732725" rtl="0" eaLnBrk="1" fontAlgn="auto" latinLnBrk="0" hangingPunct="1">
              <a:lnSpc>
                <a:spcPct val="90000"/>
              </a:lnSpc>
              <a:spcBef>
                <a:spcPct val="0"/>
              </a:spcBef>
              <a:spcAft>
                <a:spcPct val="15000"/>
              </a:spcAft>
              <a:buClrTx/>
              <a:buSzTx/>
              <a:buFontTx/>
              <a:buNone/>
              <a:tabLst/>
              <a:defRPr/>
            </a:pPr>
            <a:r>
              <a:rPr kumimoji="1" lang="ja-JP" altLang="en-US" sz="1200" b="0" i="0" u="none" strike="noStrike" kern="1200" cap="none" spc="0" normalizeH="0" baseline="0" noProof="0" dirty="0">
                <a:ln>
                  <a:noFill/>
                </a:ln>
                <a:solidFill>
                  <a:prstClr val="black">
                    <a:hueOff val="0"/>
                    <a:satOff val="0"/>
                    <a:lumOff val="0"/>
                    <a:alphaOff val="0"/>
                  </a:prstClr>
                </a:solidFill>
                <a:effectLst/>
                <a:uLnTx/>
                <a:uFillTx/>
                <a:latin typeface="UD デジタル 教科書体 NK-R" panose="02020400000000000000" pitchFamily="18" charset="-128"/>
                <a:ea typeface="UD デジタル 教科書体 NK-R" panose="02020400000000000000" pitchFamily="18" charset="-128"/>
              </a:rPr>
              <a:t>　　　退院後は病院の支援は終了するため、入院中からいかに地域の支援につなげていくのか。</a:t>
            </a:r>
            <a:endParaRPr kumimoji="1" lang="en-US" altLang="ja-JP" sz="1200" b="0" i="0" u="none" strike="noStrike" kern="1200" cap="none" spc="0" normalizeH="0" baseline="0" noProof="0" dirty="0">
              <a:ln>
                <a:noFill/>
              </a:ln>
              <a:solidFill>
                <a:prstClr val="black">
                  <a:hueOff val="0"/>
                  <a:satOff val="0"/>
                  <a:lumOff val="0"/>
                  <a:alphaOff val="0"/>
                </a:prstClr>
              </a:solidFill>
              <a:effectLst/>
              <a:uLnTx/>
              <a:uFillTx/>
              <a:latin typeface="UD デジタル 教科書体 NK-R" panose="02020400000000000000" pitchFamily="18" charset="-128"/>
              <a:ea typeface="UD デジタル 教科書体 NK-R" panose="02020400000000000000" pitchFamily="18" charset="-128"/>
            </a:endParaRPr>
          </a:p>
          <a:p>
            <a:pPr marL="444500" marR="0" lvl="1" indent="-357188" algn="l" defTabSz="732725" rtl="0" eaLnBrk="1" fontAlgn="auto" latinLnBrk="0" hangingPunct="1">
              <a:lnSpc>
                <a:spcPct val="90000"/>
              </a:lnSpc>
              <a:spcBef>
                <a:spcPct val="0"/>
              </a:spcBef>
              <a:spcAft>
                <a:spcPct val="15000"/>
              </a:spcAft>
              <a:buClrTx/>
              <a:buSzTx/>
              <a:buFontTx/>
              <a:buNone/>
              <a:tabLst/>
              <a:defRPr/>
            </a:pPr>
            <a:r>
              <a:rPr kumimoji="1" lang="ja-JP" altLang="en-US" sz="1200" dirty="0">
                <a:solidFill>
                  <a:prstClr val="black">
                    <a:hueOff val="0"/>
                    <a:satOff val="0"/>
                    <a:lumOff val="0"/>
                    <a:alphaOff val="0"/>
                  </a:prstClr>
                </a:solidFill>
                <a:latin typeface="UD デジタル 教科書体 NK-R" panose="02020400000000000000" pitchFamily="18" charset="-128"/>
                <a:ea typeface="UD デジタル 教科書体 NK-R" panose="02020400000000000000" pitchFamily="18" charset="-128"/>
              </a:rPr>
              <a:t>　　　⇒</a:t>
            </a:r>
            <a:r>
              <a:rPr kumimoji="1" lang="ja-JP" altLang="en-US" sz="1200" u="sng" dirty="0">
                <a:solidFill>
                  <a:prstClr val="black">
                    <a:hueOff val="0"/>
                    <a:satOff val="0"/>
                    <a:lumOff val="0"/>
                    <a:alphaOff val="0"/>
                  </a:prstClr>
                </a:solidFill>
                <a:latin typeface="UD デジタル 教科書体 NK-R" panose="02020400000000000000" pitchFamily="18" charset="-128"/>
                <a:ea typeface="UD デジタル 教科書体 NK-R" panose="02020400000000000000" pitchFamily="18" charset="-128"/>
              </a:rPr>
              <a:t>病院と調整を行い、退院前訪問の制度を活用して、圏域を越えた退院先に同行してもらった。</a:t>
            </a:r>
            <a:endParaRPr kumimoji="1" lang="en-US" altLang="ja-JP" sz="1200" u="sng" dirty="0">
              <a:solidFill>
                <a:prstClr val="black">
                  <a:hueOff val="0"/>
                  <a:satOff val="0"/>
                  <a:lumOff val="0"/>
                  <a:alphaOff val="0"/>
                </a:prstClr>
              </a:solidFill>
              <a:latin typeface="UD デジタル 教科書体 NK-R" panose="02020400000000000000" pitchFamily="18" charset="-128"/>
              <a:ea typeface="UD デジタル 教科書体 NK-R" panose="02020400000000000000" pitchFamily="18" charset="-128"/>
            </a:endParaRPr>
          </a:p>
          <a:p>
            <a:pPr marL="261938" marR="0" lvl="1" indent="-174625" algn="l" defTabSz="732725" rtl="0" eaLnBrk="1" fontAlgn="auto" latinLnBrk="0" hangingPunct="1">
              <a:lnSpc>
                <a:spcPct val="90000"/>
              </a:lnSpc>
              <a:spcBef>
                <a:spcPct val="0"/>
              </a:spcBef>
              <a:spcAft>
                <a:spcPct val="15000"/>
              </a:spcAft>
              <a:buClrTx/>
              <a:buSzTx/>
              <a:buFontTx/>
              <a:buNone/>
              <a:tabLst/>
              <a:defRPr/>
            </a:pPr>
            <a:r>
              <a:rPr kumimoji="1" lang="ja-JP" altLang="en-US" sz="1200" dirty="0">
                <a:solidFill>
                  <a:prstClr val="black">
                    <a:hueOff val="0"/>
                    <a:satOff val="0"/>
                    <a:lumOff val="0"/>
                    <a:alphaOff val="0"/>
                  </a:prstClr>
                </a:solidFill>
                <a:latin typeface="UD デジタル 教科書体 NK-R" panose="02020400000000000000" pitchFamily="18" charset="-128"/>
                <a:ea typeface="UD デジタル 教科書体 NK-R" panose="02020400000000000000" pitchFamily="18" charset="-128"/>
              </a:rPr>
              <a:t>　　</a:t>
            </a:r>
            <a:r>
              <a:rPr kumimoji="1" lang="ja-JP" altLang="en-US" sz="1200" b="0" i="0" u="none" strike="noStrike" kern="1200" cap="none" spc="0" normalizeH="0" baseline="0" noProof="0" dirty="0">
                <a:ln>
                  <a:noFill/>
                </a:ln>
                <a:solidFill>
                  <a:prstClr val="black">
                    <a:hueOff val="0"/>
                    <a:satOff val="0"/>
                    <a:lumOff val="0"/>
                    <a:alphaOff val="0"/>
                  </a:prstClr>
                </a:solidFill>
                <a:effectLst/>
                <a:uLnTx/>
                <a:uFillTx/>
                <a:latin typeface="UD デジタル 教科書体 NK-R" panose="02020400000000000000" pitchFamily="18" charset="-128"/>
                <a:ea typeface="UD デジタル 教科書体 NK-R" panose="02020400000000000000" pitchFamily="18" charset="-128"/>
              </a:rPr>
              <a:t>　</a:t>
            </a:r>
            <a:r>
              <a:rPr kumimoji="1" lang="ja-JP" altLang="en-US" sz="1200" dirty="0">
                <a:solidFill>
                  <a:prstClr val="black">
                    <a:hueOff val="0"/>
                    <a:satOff val="0"/>
                    <a:lumOff val="0"/>
                    <a:alphaOff val="0"/>
                  </a:prstClr>
                </a:solidFill>
                <a:latin typeface="UD デジタル 教科書体 NK-R" panose="02020400000000000000" pitchFamily="18" charset="-128"/>
                <a:ea typeface="UD デジタル 教科書体 NK-R" panose="02020400000000000000" pitchFamily="18" charset="-128"/>
              </a:rPr>
              <a:t>　　　</a:t>
            </a:r>
            <a:endParaRPr kumimoji="1" lang="en-US" altLang="ja-JP" sz="1200" b="0" i="0" u="none" strike="noStrike" kern="1200" cap="none" spc="0" normalizeH="0" baseline="0" noProof="0" dirty="0">
              <a:ln>
                <a:noFill/>
              </a:ln>
              <a:solidFill>
                <a:prstClr val="black">
                  <a:hueOff val="0"/>
                  <a:satOff val="0"/>
                  <a:lumOff val="0"/>
                  <a:alphaOff val="0"/>
                </a:prstClr>
              </a:solidFill>
              <a:effectLst/>
              <a:uLnTx/>
              <a:uFillTx/>
              <a:latin typeface="UD デジタル 教科書体 NK-R" panose="02020400000000000000" pitchFamily="18" charset="-128"/>
              <a:ea typeface="UD デジタル 教科書体 NK-R" panose="02020400000000000000" pitchFamily="18" charset="-128"/>
            </a:endParaRPr>
          </a:p>
          <a:p>
            <a:pPr marL="261938" marR="0" lvl="1" indent="-174625" algn="l" defTabSz="732725" rtl="0" eaLnBrk="1" fontAlgn="auto" latinLnBrk="0" hangingPunct="1">
              <a:lnSpc>
                <a:spcPct val="90000"/>
              </a:lnSpc>
              <a:spcBef>
                <a:spcPct val="0"/>
              </a:spcBef>
              <a:spcAft>
                <a:spcPct val="15000"/>
              </a:spcAft>
              <a:buClrTx/>
              <a:buSzTx/>
              <a:buFont typeface="Wingdings" panose="05000000000000000000" pitchFamily="2" charset="2"/>
              <a:buChar char="u"/>
              <a:tabLst/>
              <a:defRPr/>
            </a:pPr>
            <a:r>
              <a:rPr kumimoji="1" lang="ja-JP" altLang="en-US" sz="1200" b="0" i="0" u="none" strike="noStrike" kern="1200" cap="none" spc="0" normalizeH="0" baseline="0" noProof="0" dirty="0">
                <a:ln>
                  <a:noFill/>
                </a:ln>
                <a:solidFill>
                  <a:prstClr val="black">
                    <a:hueOff val="0"/>
                    <a:satOff val="0"/>
                    <a:lumOff val="0"/>
                    <a:alphaOff val="0"/>
                  </a:prstClr>
                </a:solidFill>
                <a:effectLst/>
                <a:uLnTx/>
                <a:uFillTx/>
                <a:latin typeface="UD デジタル 教科書体 NK-R" panose="02020400000000000000" pitchFamily="18" charset="-128"/>
                <a:ea typeface="UD デジタル 教科書体 NK-R" panose="02020400000000000000" pitchFamily="18" charset="-128"/>
              </a:rPr>
              <a:t>地域移行相談・支援制度利用の難しさ</a:t>
            </a:r>
            <a:endParaRPr kumimoji="1" lang="en-US" altLang="ja-JP" sz="1200" b="0" i="0" u="none" strike="noStrike" kern="1200" cap="none" spc="0" normalizeH="0" baseline="0" noProof="0" dirty="0">
              <a:ln>
                <a:noFill/>
              </a:ln>
              <a:solidFill>
                <a:prstClr val="black">
                  <a:hueOff val="0"/>
                  <a:satOff val="0"/>
                  <a:lumOff val="0"/>
                  <a:alphaOff val="0"/>
                </a:prstClr>
              </a:solidFill>
              <a:effectLst/>
              <a:uLnTx/>
              <a:uFillTx/>
              <a:latin typeface="UD デジタル 教科書体 NK-R" panose="02020400000000000000" pitchFamily="18" charset="-128"/>
              <a:ea typeface="UD デジタル 教科書体 NK-R" panose="02020400000000000000" pitchFamily="18" charset="-128"/>
            </a:endParaRPr>
          </a:p>
          <a:p>
            <a:pPr marL="261938" marR="0" lvl="1" indent="-174625" algn="l" defTabSz="732725" rtl="0" eaLnBrk="1" fontAlgn="auto" latinLnBrk="0" hangingPunct="1">
              <a:lnSpc>
                <a:spcPct val="90000"/>
              </a:lnSpc>
              <a:spcBef>
                <a:spcPct val="0"/>
              </a:spcBef>
              <a:spcAft>
                <a:spcPct val="15000"/>
              </a:spcAft>
              <a:buClrTx/>
              <a:buSzTx/>
              <a:buFontTx/>
              <a:buNone/>
              <a:tabLst/>
              <a:defRPr/>
            </a:pPr>
            <a:r>
              <a:rPr kumimoji="1" lang="ja-JP" altLang="en-US" sz="1200" b="0" i="0" u="none" strike="noStrike" kern="1200" cap="none" spc="0" normalizeH="0" baseline="0" noProof="0" dirty="0">
                <a:ln>
                  <a:noFill/>
                </a:ln>
                <a:solidFill>
                  <a:prstClr val="black">
                    <a:hueOff val="0"/>
                    <a:satOff val="0"/>
                    <a:lumOff val="0"/>
                    <a:alphaOff val="0"/>
                  </a:prstClr>
                </a:solidFill>
                <a:effectLst/>
                <a:uLnTx/>
                <a:uFillTx/>
                <a:latin typeface="UD デジタル 教科書体 NK-R" panose="02020400000000000000" pitchFamily="18" charset="-128"/>
                <a:ea typeface="UD デジタル 教科書体 NK-R" panose="02020400000000000000" pitchFamily="18" charset="-128"/>
              </a:rPr>
              <a:t>　　　制度利用までの「前裁き」は本来どこが担うのか。</a:t>
            </a:r>
            <a:endParaRPr kumimoji="1" lang="en-US" altLang="ja-JP" sz="1200" dirty="0">
              <a:solidFill>
                <a:prstClr val="black">
                  <a:hueOff val="0"/>
                  <a:satOff val="0"/>
                  <a:lumOff val="0"/>
                  <a:alphaOff val="0"/>
                </a:prstClr>
              </a:solidFill>
              <a:latin typeface="UD デジタル 教科書体 NK-R" panose="02020400000000000000" pitchFamily="18" charset="-128"/>
              <a:ea typeface="UD デジタル 教科書体 NK-R" panose="02020400000000000000" pitchFamily="18" charset="-128"/>
            </a:endParaRPr>
          </a:p>
          <a:p>
            <a:pPr marL="261938" marR="0" lvl="1" indent="-174625" algn="l" defTabSz="732725" rtl="0" eaLnBrk="1" fontAlgn="auto" latinLnBrk="0" hangingPunct="1">
              <a:lnSpc>
                <a:spcPct val="90000"/>
              </a:lnSpc>
              <a:spcBef>
                <a:spcPct val="0"/>
              </a:spcBef>
              <a:spcAft>
                <a:spcPct val="15000"/>
              </a:spcAft>
              <a:buClrTx/>
              <a:buSzTx/>
              <a:buFontTx/>
              <a:buNone/>
              <a:tabLst/>
              <a:defRPr/>
            </a:pPr>
            <a:r>
              <a:rPr kumimoji="1" lang="ja-JP" altLang="en-US" sz="1200" b="0" i="0" u="none" strike="noStrike" kern="1200" cap="none" spc="0" normalizeH="0" baseline="0" noProof="0" dirty="0">
                <a:ln>
                  <a:noFill/>
                </a:ln>
                <a:solidFill>
                  <a:prstClr val="black">
                    <a:hueOff val="0"/>
                    <a:satOff val="0"/>
                    <a:lumOff val="0"/>
                    <a:alphaOff val="0"/>
                  </a:prstClr>
                </a:solidFill>
                <a:effectLst/>
                <a:uLnTx/>
                <a:uFillTx/>
                <a:latin typeface="UD デジタル 教科書体 NK-R" panose="02020400000000000000" pitchFamily="18" charset="-128"/>
                <a:ea typeface="UD デジタル 教科書体 NK-R" panose="02020400000000000000" pitchFamily="18" charset="-128"/>
              </a:rPr>
              <a:t>　　　制度利用の希望が出ても、対応できる事業所が少ない場合も多い。</a:t>
            </a:r>
            <a:endParaRPr kumimoji="1" lang="en-US" altLang="ja-JP" sz="1200" b="0" i="0" u="none" strike="noStrike" kern="1200" cap="none" spc="0" normalizeH="0" baseline="0" noProof="0" dirty="0">
              <a:ln>
                <a:noFill/>
              </a:ln>
              <a:solidFill>
                <a:prstClr val="black">
                  <a:hueOff val="0"/>
                  <a:satOff val="0"/>
                  <a:lumOff val="0"/>
                  <a:alphaOff val="0"/>
                </a:prstClr>
              </a:solidFill>
              <a:effectLst/>
              <a:uLnTx/>
              <a:uFillTx/>
              <a:latin typeface="UD デジタル 教科書体 NK-R" panose="02020400000000000000" pitchFamily="18" charset="-128"/>
              <a:ea typeface="UD デジタル 教科書体 NK-R" panose="02020400000000000000" pitchFamily="18" charset="-128"/>
            </a:endParaRPr>
          </a:p>
          <a:p>
            <a:pPr marL="261938" marR="0" lvl="1" indent="-174625" algn="l" defTabSz="732725" rtl="0" eaLnBrk="1" fontAlgn="auto" latinLnBrk="0" hangingPunct="1">
              <a:lnSpc>
                <a:spcPct val="90000"/>
              </a:lnSpc>
              <a:spcBef>
                <a:spcPct val="0"/>
              </a:spcBef>
              <a:spcAft>
                <a:spcPct val="15000"/>
              </a:spcAft>
              <a:buClrTx/>
              <a:buSzTx/>
              <a:buFontTx/>
              <a:buNone/>
              <a:tabLst/>
              <a:defRPr/>
            </a:pPr>
            <a:r>
              <a:rPr kumimoji="1" lang="ja-JP" altLang="en-US" sz="1200" b="0" i="0" u="none" strike="noStrike" kern="1200" cap="none" spc="0" normalizeH="0" baseline="0" noProof="0" dirty="0">
                <a:ln>
                  <a:noFill/>
                </a:ln>
                <a:solidFill>
                  <a:prstClr val="black">
                    <a:hueOff val="0"/>
                    <a:satOff val="0"/>
                    <a:lumOff val="0"/>
                    <a:alphaOff val="0"/>
                  </a:prstClr>
                </a:solidFill>
                <a:effectLst/>
                <a:uLnTx/>
                <a:uFillTx/>
                <a:latin typeface="UD デジタル 教科書体 NK-R" panose="02020400000000000000" pitchFamily="18" charset="-128"/>
                <a:ea typeface="UD デジタル 教科書体 NK-R" panose="02020400000000000000" pitchFamily="18" charset="-128"/>
              </a:rPr>
              <a:t>　　　地域移行支援制度の経験が少ない市町村や相談支援事業所へ</a:t>
            </a:r>
            <a:r>
              <a:rPr kumimoji="1" lang="ja-JP" altLang="en-US" sz="1200" dirty="0">
                <a:solidFill>
                  <a:prstClr val="black">
                    <a:hueOff val="0"/>
                    <a:satOff val="0"/>
                    <a:lumOff val="0"/>
                    <a:alphaOff val="0"/>
                  </a:prstClr>
                </a:solidFill>
                <a:latin typeface="UD デジタル 教科書体 NK-R" panose="02020400000000000000" pitchFamily="18" charset="-128"/>
                <a:ea typeface="UD デジタル 教科書体 NK-R" panose="02020400000000000000" pitchFamily="18" charset="-128"/>
              </a:rPr>
              <a:t>の</a:t>
            </a:r>
            <a:r>
              <a:rPr kumimoji="1" lang="ja-JP" altLang="en-US" sz="1200" b="0" i="0" u="none" strike="noStrike" kern="1200" cap="none" spc="0" normalizeH="0" baseline="0" noProof="0" dirty="0">
                <a:ln>
                  <a:noFill/>
                </a:ln>
                <a:solidFill>
                  <a:prstClr val="black">
                    <a:hueOff val="0"/>
                    <a:satOff val="0"/>
                    <a:lumOff val="0"/>
                    <a:alphaOff val="0"/>
                  </a:prstClr>
                </a:solidFill>
                <a:effectLst/>
                <a:uLnTx/>
                <a:uFillTx/>
                <a:latin typeface="UD デジタル 教科書体 NK-R" panose="02020400000000000000" pitchFamily="18" charset="-128"/>
                <a:ea typeface="UD デジタル 教科書体 NK-R" panose="02020400000000000000" pitchFamily="18" charset="-128"/>
              </a:rPr>
              <a:t>アドバイスはどこが可能か？</a:t>
            </a:r>
            <a:endParaRPr kumimoji="1" lang="en-US" altLang="ja-JP" sz="1200" b="0" i="0" u="none" strike="noStrike" kern="1200" cap="none" spc="0" normalizeH="0" baseline="0" noProof="0" dirty="0">
              <a:ln>
                <a:noFill/>
              </a:ln>
              <a:solidFill>
                <a:prstClr val="black">
                  <a:hueOff val="0"/>
                  <a:satOff val="0"/>
                  <a:lumOff val="0"/>
                  <a:alphaOff val="0"/>
                </a:prstClr>
              </a:solidFill>
              <a:effectLst/>
              <a:uLnTx/>
              <a:uFillTx/>
              <a:latin typeface="UD デジタル 教科書体 NK-R" panose="02020400000000000000" pitchFamily="18" charset="-128"/>
              <a:ea typeface="UD デジタル 教科書体 NK-R" panose="02020400000000000000" pitchFamily="18" charset="-128"/>
            </a:endParaRPr>
          </a:p>
          <a:p>
            <a:pPr marL="444500" marR="0" lvl="1" indent="-357188" algn="l" defTabSz="732725" rtl="0" eaLnBrk="1" fontAlgn="auto" latinLnBrk="0" hangingPunct="1">
              <a:lnSpc>
                <a:spcPct val="90000"/>
              </a:lnSpc>
              <a:spcBef>
                <a:spcPct val="0"/>
              </a:spcBef>
              <a:spcAft>
                <a:spcPct val="15000"/>
              </a:spcAft>
              <a:buClrTx/>
              <a:buSzTx/>
              <a:buFontTx/>
              <a:buNone/>
              <a:tabLst/>
              <a:defRPr/>
            </a:pPr>
            <a:r>
              <a:rPr kumimoji="1" lang="ja-JP" altLang="en-US" sz="1200" b="0" i="0" u="none" strike="noStrike" kern="1200" cap="none" spc="0" normalizeH="0" baseline="0" noProof="0" dirty="0">
                <a:ln>
                  <a:noFill/>
                </a:ln>
                <a:solidFill>
                  <a:prstClr val="black">
                    <a:hueOff val="0"/>
                    <a:satOff val="0"/>
                    <a:lumOff val="0"/>
                    <a:alphaOff val="0"/>
                  </a:prstClr>
                </a:solidFill>
                <a:effectLst/>
                <a:uLnTx/>
                <a:uFillTx/>
                <a:latin typeface="UD デジタル 教科書体 NK-R" panose="02020400000000000000" pitchFamily="18" charset="-128"/>
                <a:ea typeface="UD デジタル 教科書体 NK-R" panose="02020400000000000000" pitchFamily="18" charset="-128"/>
              </a:rPr>
              <a:t>　　　</a:t>
            </a:r>
            <a:r>
              <a:rPr kumimoji="1" lang="ja-JP" altLang="en-US" sz="1200" dirty="0">
                <a:solidFill>
                  <a:prstClr val="black">
                    <a:hueOff val="0"/>
                    <a:satOff val="0"/>
                    <a:lumOff val="0"/>
                    <a:alphaOff val="0"/>
                  </a:prstClr>
                </a:solidFill>
                <a:latin typeface="UD デジタル 教科書体 NK-R" panose="02020400000000000000" pitchFamily="18" charset="-128"/>
                <a:ea typeface="UD デジタル 教科書体 NK-R" panose="02020400000000000000" pitchFamily="18" charset="-128"/>
              </a:rPr>
              <a:t>⇒</a:t>
            </a:r>
            <a:r>
              <a:rPr kumimoji="1" lang="ja-JP" altLang="en-US" sz="1200" u="sng" dirty="0">
                <a:solidFill>
                  <a:prstClr val="black">
                    <a:hueOff val="0"/>
                    <a:satOff val="0"/>
                    <a:lumOff val="0"/>
                    <a:alphaOff val="0"/>
                  </a:prstClr>
                </a:solidFill>
                <a:latin typeface="UD デジタル 教科書体 NK-R" panose="02020400000000000000" pitchFamily="18" charset="-128"/>
                <a:ea typeface="UD デジタル 教科書体 NK-R" panose="02020400000000000000" pitchFamily="18" charset="-128"/>
              </a:rPr>
              <a:t>地域移行支援の経験の少ない市町村と、経験のある市町村の双方に働きかけ、連携することにより、制度の利用につなげた。</a:t>
            </a:r>
            <a:endParaRPr kumimoji="1" lang="ja-JP" altLang="en-US" sz="1200" b="0" i="0" u="sng" strike="noStrike" kern="1200" cap="none" spc="0" normalizeH="0" baseline="0" noProof="0" dirty="0">
              <a:ln>
                <a:noFill/>
              </a:ln>
              <a:solidFill>
                <a:prstClr val="black">
                  <a:hueOff val="0"/>
                  <a:satOff val="0"/>
                  <a:lumOff val="0"/>
                  <a:alphaOff val="0"/>
                </a:prstClr>
              </a:solidFill>
              <a:effectLst/>
              <a:uLnTx/>
              <a:uFillTx/>
              <a:latin typeface="メイリオ" panose="020B0604030504040204" pitchFamily="50" charset="-128"/>
              <a:ea typeface="メイリオ" panose="020B0604030504040204" pitchFamily="50" charset="-128"/>
              <a:cs typeface="+mn-cs"/>
            </a:endParaRPr>
          </a:p>
        </p:txBody>
      </p:sp>
      <p:sp>
        <p:nvSpPr>
          <p:cNvPr id="17" name="ホームベース 8">
            <a:extLst>
              <a:ext uri="{FF2B5EF4-FFF2-40B4-BE49-F238E27FC236}">
                <a16:creationId xmlns:a16="http://schemas.microsoft.com/office/drawing/2014/main" id="{BBC63973-0FEF-4EF8-A0AC-81C474C9E456}"/>
              </a:ext>
            </a:extLst>
          </p:cNvPr>
          <p:cNvSpPr/>
          <p:nvPr/>
        </p:nvSpPr>
        <p:spPr>
          <a:xfrm>
            <a:off x="2223182" y="701210"/>
            <a:ext cx="1394268" cy="5904000"/>
          </a:xfrm>
          <a:prstGeom prst="homePlate">
            <a:avLst>
              <a:gd name="adj" fmla="val 31839"/>
            </a:avLst>
          </a:prstGeom>
          <a:solidFill>
            <a:schemeClr val="accent2">
              <a:lumMod val="40000"/>
              <a:lumOff val="60000"/>
            </a:schemeClr>
          </a:solidFill>
          <a:ln>
            <a:solidFill>
              <a:schemeClr val="accent2"/>
            </a:solidFill>
          </a:ln>
        </p:spPr>
        <p:style>
          <a:lnRef idx="1">
            <a:schemeClr val="accent3"/>
          </a:lnRef>
          <a:fillRef idx="2">
            <a:schemeClr val="accent3"/>
          </a:fillRef>
          <a:effectRef idx="1">
            <a:schemeClr val="accent3"/>
          </a:effectRef>
          <a:fontRef idx="minor">
            <a:schemeClr val="dk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400" b="1" i="0" u="none" strike="noStrike" kern="1200" cap="none" spc="0" normalizeH="0" baseline="0" noProof="0" dirty="0">
                <a:ln>
                  <a:noFill/>
                </a:ln>
                <a:solidFill>
                  <a:prstClr val="black"/>
                </a:solidFill>
                <a:effectLst/>
                <a:uLnTx/>
                <a:uFillTx/>
                <a:latin typeface="UD デジタル 教科書体 NK-R" panose="02020400000000000000" pitchFamily="18" charset="-128"/>
                <a:ea typeface="UD デジタル 教科書体 NK-R" panose="02020400000000000000" pitchFamily="18" charset="-128"/>
              </a:rPr>
              <a:t>事例から</a:t>
            </a:r>
            <a:br>
              <a:rPr kumimoji="1" lang="en-US" altLang="ja-JP" sz="1400" b="1" i="0" u="none" strike="noStrike" kern="1200" cap="none" spc="0" normalizeH="0" baseline="0" noProof="0" dirty="0">
                <a:ln>
                  <a:noFill/>
                </a:ln>
                <a:solidFill>
                  <a:prstClr val="black"/>
                </a:solidFill>
                <a:effectLst/>
                <a:uLnTx/>
                <a:uFillTx/>
                <a:latin typeface="UD デジタル 教科書体 NK-R" panose="02020400000000000000" pitchFamily="18" charset="-128"/>
                <a:ea typeface="UD デジタル 教科書体 NK-R" panose="02020400000000000000" pitchFamily="18" charset="-128"/>
              </a:rPr>
            </a:br>
            <a:r>
              <a:rPr kumimoji="1" lang="ja-JP" altLang="en-US" sz="1400" b="1" i="0" u="none" strike="noStrike" kern="1200" cap="none" spc="0" normalizeH="0" baseline="0" noProof="0" dirty="0">
                <a:ln>
                  <a:noFill/>
                </a:ln>
                <a:solidFill>
                  <a:prstClr val="black"/>
                </a:solidFill>
                <a:effectLst/>
                <a:uLnTx/>
                <a:uFillTx/>
                <a:latin typeface="UD デジタル 教科書体 NK-R" panose="02020400000000000000" pitchFamily="18" charset="-128"/>
                <a:ea typeface="UD デジタル 教科書体 NK-R" panose="02020400000000000000" pitchFamily="18" charset="-128"/>
              </a:rPr>
              <a:t>導き出される課題</a:t>
            </a:r>
          </a:p>
        </p:txBody>
      </p:sp>
    </p:spTree>
    <p:extLst>
      <p:ext uri="{BB962C8B-B14F-4D97-AF65-F5344CB8AC3E}">
        <p14:creationId xmlns:p14="http://schemas.microsoft.com/office/powerpoint/2010/main" val="8824892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グループ化 1"/>
          <p:cNvGrpSpPr/>
          <p:nvPr/>
        </p:nvGrpSpPr>
        <p:grpSpPr>
          <a:xfrm>
            <a:off x="1" y="701210"/>
            <a:ext cx="2093023" cy="1573200"/>
            <a:chOff x="9431208" y="762381"/>
            <a:chExt cx="2316999" cy="1800000"/>
          </a:xfrm>
        </p:grpSpPr>
        <p:sp>
          <p:nvSpPr>
            <p:cNvPr id="3" name="楕円 2"/>
            <p:cNvSpPr/>
            <p:nvPr/>
          </p:nvSpPr>
          <p:spPr>
            <a:xfrm>
              <a:off x="9971802" y="762381"/>
              <a:ext cx="1776405" cy="1800000"/>
            </a:xfrm>
            <a:prstGeom prst="ellipse">
              <a:avLst/>
            </a:prstGeom>
            <a:solidFill>
              <a:schemeClr val="bg1"/>
            </a:solidFill>
            <a:ln w="762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888" b="0" i="0" u="none" strike="noStrike" kern="120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sp>
          <p:nvSpPr>
            <p:cNvPr id="4" name="テキスト ボックス 3"/>
            <p:cNvSpPr txBox="1"/>
            <p:nvPr/>
          </p:nvSpPr>
          <p:spPr bwMode="white">
            <a:xfrm>
              <a:off x="10278484" y="1486307"/>
              <a:ext cx="1429513" cy="352148"/>
            </a:xfrm>
            <a:prstGeom prst="rect">
              <a:avLst/>
            </a:prstGeom>
            <a:solidFill>
              <a:schemeClr val="bg1"/>
            </a:solidFill>
          </p:spPr>
          <p:txBody>
            <a:bodyPr wrap="square" rtlCol="0">
              <a:spAutoFit/>
            </a:bodyPr>
            <a:lstStyle>
              <a:defPPr>
                <a:defRPr lang="en-US"/>
              </a:defPPr>
              <a:lvl1pPr algn="ctr">
                <a:defRPr kumimoji="1" sz="1400" b="1">
                  <a:solidFill>
                    <a:schemeClr val="accent6"/>
                  </a:solidFill>
                  <a:latin typeface="メイリオ" panose="020B0604030504040204" pitchFamily="50" charset="-128"/>
                  <a:ea typeface="メイリオ" panose="020B0604030504040204" pitchFamily="50" charset="-128"/>
                </a:defRPr>
              </a:lvl1p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b="1" i="0" u="none" strike="noStrike" kern="1200" cap="none" spc="0" normalizeH="0" baseline="0" noProof="0" dirty="0">
                  <a:ln>
                    <a:noFill/>
                  </a:ln>
                  <a:solidFill>
                    <a:srgbClr val="ED7D31">
                      <a:lumMod val="50000"/>
                    </a:srgbClr>
                  </a:solidFill>
                  <a:effectLst/>
                  <a:uLnTx/>
                  <a:uFillTx/>
                  <a:latin typeface="UD デジタル 教科書体 NK-R" panose="02020400000000000000" pitchFamily="18" charset="-128"/>
                  <a:ea typeface="UD デジタル 教科書体 NK-R" panose="02020400000000000000" pitchFamily="18" charset="-128"/>
                </a:rPr>
                <a:t>課題の共有②</a:t>
              </a:r>
            </a:p>
          </p:txBody>
        </p:sp>
        <p:sp>
          <p:nvSpPr>
            <p:cNvPr id="6" name="楕円 8"/>
            <p:cNvSpPr txBox="1"/>
            <p:nvPr/>
          </p:nvSpPr>
          <p:spPr bwMode="white">
            <a:xfrm>
              <a:off x="9431208" y="1167784"/>
              <a:ext cx="899999" cy="900000"/>
            </a:xfrm>
            <a:prstGeom prst="ellipse">
              <a:avLst/>
            </a:prstGeom>
            <a:solidFill>
              <a:schemeClr val="bg1"/>
            </a:solidFill>
            <a:ln w="3175">
              <a:noFill/>
            </a:ln>
            <a:scene3d>
              <a:camera prst="orthographicFront"/>
              <a:lightRig rig="flat" dir="t"/>
            </a:scene3d>
            <a:sp3d/>
          </p:spPr>
          <p:style>
            <a:lnRef idx="0">
              <a:scrgbClr r="0" g="0" b="0"/>
            </a:lnRef>
            <a:fillRef idx="0">
              <a:scrgbClr r="0" g="0" b="0"/>
            </a:fillRef>
            <a:effectRef idx="0">
              <a:scrgbClr r="0" g="0" b="0"/>
            </a:effectRef>
            <a:fontRef idx="minor">
              <a:schemeClr val="dk1"/>
            </a:fontRef>
          </p:style>
          <p:txBody>
            <a:bodyPr spcFirstLastPara="0" vert="horz" wrap="square" lIns="14235" tIns="142418" rIns="14235" bIns="14235" numCol="1" spcCol="1270" anchor="ctr" anchorCtr="0">
              <a:noAutofit/>
            </a:bodyPr>
            <a:lstStyle/>
            <a:p>
              <a:pPr marL="0" marR="0" lvl="0" indent="0" algn="ctr" defTabSz="498253" rtl="0" eaLnBrk="1" fontAlgn="auto" latinLnBrk="0" hangingPunct="1">
                <a:lnSpc>
                  <a:spcPct val="90000"/>
                </a:lnSpc>
                <a:spcBef>
                  <a:spcPct val="0"/>
                </a:spcBef>
                <a:spcAft>
                  <a:spcPct val="35000"/>
                </a:spcAft>
                <a:buClrTx/>
                <a:buSzTx/>
                <a:buFontTx/>
                <a:buNone/>
                <a:tabLst/>
                <a:defRPr/>
              </a:pPr>
              <a:r>
                <a:rPr kumimoji="1" lang="ja-JP" altLang="en-US" sz="3560" b="1" dirty="0">
                  <a:solidFill>
                    <a:srgbClr val="ED7D31">
                      <a:lumMod val="75000"/>
                    </a:srgbClr>
                  </a:solidFill>
                  <a:latin typeface="メイリオ" panose="020B0604030504040204" pitchFamily="50" charset="-128"/>
                  <a:ea typeface="メイリオ" panose="020B0604030504040204" pitchFamily="50" charset="-128"/>
                </a:rPr>
                <a:t>５</a:t>
              </a:r>
              <a:endParaRPr kumimoji="1" lang="en-US" altLang="ja-JP" sz="3560" b="1" i="0" u="none" strike="noStrike" kern="1200" cap="none" spc="0" normalizeH="0" baseline="0" noProof="0" dirty="0">
                <a:ln>
                  <a:noFill/>
                </a:ln>
                <a:solidFill>
                  <a:srgbClr val="ED7D31">
                    <a:lumMod val="75000"/>
                  </a:srgbClr>
                </a:solidFill>
                <a:effectLst/>
                <a:uLnTx/>
                <a:uFillTx/>
                <a:latin typeface="メイリオ" panose="020B0604030504040204" pitchFamily="50" charset="-128"/>
                <a:ea typeface="メイリオ" panose="020B0604030504040204" pitchFamily="50" charset="-128"/>
                <a:cs typeface="+mn-cs"/>
              </a:endParaRPr>
            </a:p>
          </p:txBody>
        </p:sp>
      </p:grpSp>
      <p:sp>
        <p:nvSpPr>
          <p:cNvPr id="7" name="正方形/長方形 6"/>
          <p:cNvSpPr/>
          <p:nvPr/>
        </p:nvSpPr>
        <p:spPr>
          <a:xfrm>
            <a:off x="0" y="67257"/>
            <a:ext cx="9144000" cy="438830"/>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tIns="71209" rtlCol="0" anchor="ctr"/>
          <a:lstStyle/>
          <a:p>
            <a:pPr algn="ctr"/>
            <a:r>
              <a:rPr kumimoji="1" lang="ja-JP" altLang="en-US" b="1" dirty="0">
                <a:latin typeface="UD デジタル 教科書体 NK-R" panose="02020400000000000000" pitchFamily="18" charset="-128"/>
                <a:ea typeface="UD デジタル 教科書体 NK-R" panose="02020400000000000000" pitchFamily="18" charset="-128"/>
              </a:rPr>
              <a:t>大阪府地域精神医療体制整備広域コーディネーター実践報告</a:t>
            </a:r>
          </a:p>
        </p:txBody>
      </p:sp>
      <p:sp>
        <p:nvSpPr>
          <p:cNvPr id="13" name="テキスト ボックス 12"/>
          <p:cNvSpPr txBox="1"/>
          <p:nvPr/>
        </p:nvSpPr>
        <p:spPr>
          <a:xfrm>
            <a:off x="3747608" y="701210"/>
            <a:ext cx="5263869" cy="6089532"/>
          </a:xfrm>
          <a:prstGeom prst="roundRect">
            <a:avLst>
              <a:gd name="adj" fmla="val 5122"/>
            </a:avLst>
          </a:prstGeom>
          <a:noFill/>
          <a:ln>
            <a:solidFill>
              <a:schemeClr val="accent2">
                <a:lumMod val="75000"/>
              </a:schemeClr>
            </a:solidFill>
          </a:ln>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47473" tIns="71209" rIns="23736" bIns="131885" numCol="1" spcCol="1270" anchor="t" anchorCtr="0">
            <a:noAutofit/>
          </a:bodyPr>
          <a:lstStyle/>
          <a:p>
            <a:pPr marL="185738" marR="0" lvl="1" indent="-93663" algn="l" defTabSz="732725" rtl="0" eaLnBrk="1" fontAlgn="auto" latinLnBrk="0" hangingPunct="1">
              <a:lnSpc>
                <a:spcPct val="90000"/>
              </a:lnSpc>
              <a:spcBef>
                <a:spcPct val="0"/>
              </a:spcBef>
              <a:spcAft>
                <a:spcPct val="15000"/>
              </a:spcAft>
              <a:buClrTx/>
              <a:buSzTx/>
              <a:buFont typeface="Wingdings" panose="05000000000000000000" pitchFamily="2" charset="2"/>
              <a:buChar char="u"/>
              <a:tabLst/>
              <a:defRPr/>
            </a:pPr>
            <a:r>
              <a:rPr kumimoji="1" lang="ja-JP" altLang="en-US" sz="1100" b="0" i="0" u="none" strike="noStrike" kern="1200" cap="none" spc="0" normalizeH="0" baseline="0" noProof="0" dirty="0">
                <a:ln>
                  <a:noFill/>
                </a:ln>
                <a:solidFill>
                  <a:prstClr val="black">
                    <a:hueOff val="0"/>
                    <a:satOff val="0"/>
                    <a:lumOff val="0"/>
                    <a:alphaOff val="0"/>
                  </a:prstClr>
                </a:solidFill>
                <a:effectLst/>
                <a:uLnTx/>
                <a:uFillTx/>
                <a:latin typeface="UD デジタル 教科書体 NK-R" panose="02020400000000000000" pitchFamily="18" charset="-128"/>
                <a:ea typeface="UD デジタル 教科書体 NK-R" panose="02020400000000000000" pitchFamily="18" charset="-128"/>
              </a:rPr>
              <a:t>本人・家族への対応</a:t>
            </a:r>
          </a:p>
          <a:p>
            <a:pPr marL="185738" marR="0" lvl="1" indent="-93663" algn="l" defTabSz="732725" rtl="0" eaLnBrk="1" fontAlgn="auto" latinLnBrk="0" hangingPunct="1">
              <a:lnSpc>
                <a:spcPct val="90000"/>
              </a:lnSpc>
              <a:spcBef>
                <a:spcPct val="0"/>
              </a:spcBef>
              <a:spcAft>
                <a:spcPct val="15000"/>
              </a:spcAft>
              <a:buClrTx/>
              <a:buSzTx/>
              <a:tabLst/>
              <a:defRPr/>
            </a:pPr>
            <a:r>
              <a:rPr kumimoji="1" lang="ja-JP" altLang="en-US" sz="1100" b="0" i="0" u="none" strike="noStrike" kern="1200" cap="none" spc="0" normalizeH="0" baseline="0" noProof="0" dirty="0">
                <a:ln>
                  <a:noFill/>
                </a:ln>
                <a:solidFill>
                  <a:prstClr val="black">
                    <a:hueOff val="0"/>
                    <a:satOff val="0"/>
                    <a:lumOff val="0"/>
                    <a:alphaOff val="0"/>
                  </a:prstClr>
                </a:solidFill>
                <a:effectLst/>
                <a:uLnTx/>
                <a:uFillTx/>
                <a:latin typeface="UD デジタル 教科書体 NK-R" panose="02020400000000000000" pitchFamily="18" charset="-128"/>
                <a:ea typeface="UD デジタル 教科書体 NK-R" panose="02020400000000000000" pitchFamily="18" charset="-128"/>
              </a:rPr>
              <a:t>　・「元の住まいへ帰りたい」「独居で暮らしたい」</a:t>
            </a:r>
          </a:p>
          <a:p>
            <a:pPr marL="185738" marR="0" lvl="1" indent="-93663" algn="l" defTabSz="732725" rtl="0" eaLnBrk="1" fontAlgn="auto" latinLnBrk="0" hangingPunct="1">
              <a:lnSpc>
                <a:spcPct val="90000"/>
              </a:lnSpc>
              <a:spcBef>
                <a:spcPct val="0"/>
              </a:spcBef>
              <a:spcAft>
                <a:spcPct val="15000"/>
              </a:spcAft>
              <a:buClrTx/>
              <a:buSzTx/>
              <a:tabLst/>
              <a:defRPr/>
            </a:pPr>
            <a:r>
              <a:rPr kumimoji="1" lang="ja-JP" altLang="en-US" sz="1100" b="0" i="0" u="none" strike="noStrike" kern="1200" cap="none" spc="0" normalizeH="0" baseline="0" noProof="0" dirty="0">
                <a:ln>
                  <a:noFill/>
                </a:ln>
                <a:solidFill>
                  <a:prstClr val="black">
                    <a:hueOff val="0"/>
                    <a:satOff val="0"/>
                    <a:lumOff val="0"/>
                    <a:alphaOff val="0"/>
                  </a:prstClr>
                </a:solidFill>
                <a:effectLst/>
                <a:uLnTx/>
                <a:uFillTx/>
                <a:latin typeface="UD デジタル 教科書体 NK-R" panose="02020400000000000000" pitchFamily="18" charset="-128"/>
                <a:ea typeface="UD デジタル 教科書体 NK-R" panose="02020400000000000000" pitchFamily="18" charset="-128"/>
              </a:rPr>
              <a:t>　　　「退院したら、精神科には通院しません」</a:t>
            </a:r>
          </a:p>
          <a:p>
            <a:pPr marL="185738" marR="0" lvl="1" indent="-93663" algn="l" defTabSz="732725" rtl="0" eaLnBrk="1" fontAlgn="auto" latinLnBrk="0" hangingPunct="1">
              <a:lnSpc>
                <a:spcPct val="90000"/>
              </a:lnSpc>
              <a:spcBef>
                <a:spcPct val="0"/>
              </a:spcBef>
              <a:spcAft>
                <a:spcPct val="15000"/>
              </a:spcAft>
              <a:buClrTx/>
              <a:buSzTx/>
              <a:tabLst/>
              <a:defRPr/>
            </a:pPr>
            <a:r>
              <a:rPr kumimoji="1" lang="ja-JP" altLang="en-US" sz="1100" b="0" i="0" u="none" strike="noStrike" kern="1200" cap="none" spc="0" normalizeH="0" baseline="0" noProof="0" dirty="0">
                <a:ln>
                  <a:noFill/>
                </a:ln>
                <a:solidFill>
                  <a:prstClr val="black">
                    <a:hueOff val="0"/>
                    <a:satOff val="0"/>
                    <a:lumOff val="0"/>
                    <a:alphaOff val="0"/>
                  </a:prstClr>
                </a:solidFill>
                <a:effectLst/>
                <a:uLnTx/>
                <a:uFillTx/>
                <a:latin typeface="UD デジタル 教科書体 NK-R" panose="02020400000000000000" pitchFamily="18" charset="-128"/>
                <a:ea typeface="UD デジタル 教科書体 NK-R" panose="02020400000000000000" pitchFamily="18" charset="-128"/>
              </a:rPr>
              <a:t>　　　といった本人の希望や発言への寄り添いをどうするか？</a:t>
            </a:r>
          </a:p>
          <a:p>
            <a:pPr marL="185738" marR="0" lvl="1" indent="-93663" algn="l" defTabSz="732725" rtl="0" eaLnBrk="1" fontAlgn="auto" latinLnBrk="0" hangingPunct="1">
              <a:lnSpc>
                <a:spcPct val="90000"/>
              </a:lnSpc>
              <a:spcBef>
                <a:spcPct val="0"/>
              </a:spcBef>
              <a:spcAft>
                <a:spcPct val="15000"/>
              </a:spcAft>
              <a:buClrTx/>
              <a:buSzTx/>
              <a:tabLst/>
              <a:defRPr/>
            </a:pPr>
            <a:r>
              <a:rPr kumimoji="1" lang="ja-JP" altLang="en-US" sz="1100" b="0" i="0" strike="noStrike" kern="1200" cap="none" spc="0" normalizeH="0" baseline="0" noProof="0" dirty="0">
                <a:ln>
                  <a:noFill/>
                </a:ln>
                <a:solidFill>
                  <a:prstClr val="black">
                    <a:hueOff val="0"/>
                    <a:satOff val="0"/>
                    <a:lumOff val="0"/>
                    <a:alphaOff val="0"/>
                  </a:prstClr>
                </a:solidFill>
                <a:effectLst/>
                <a:uLnTx/>
                <a:uFillTx/>
                <a:latin typeface="UD デジタル 教科書体 NK-R" panose="02020400000000000000" pitchFamily="18" charset="-128"/>
                <a:ea typeface="UD デジタル 教科書体 NK-R" panose="02020400000000000000" pitchFamily="18" charset="-128"/>
              </a:rPr>
              <a:t>　　⇒</a:t>
            </a:r>
            <a:r>
              <a:rPr kumimoji="1" lang="ja-JP" altLang="en-US" sz="1100" b="0" i="0" u="sng" strike="noStrike" kern="1200" cap="none" spc="0" normalizeH="0" baseline="0" noProof="0" dirty="0">
                <a:ln>
                  <a:noFill/>
                </a:ln>
                <a:solidFill>
                  <a:prstClr val="black">
                    <a:hueOff val="0"/>
                    <a:satOff val="0"/>
                    <a:lumOff val="0"/>
                    <a:alphaOff val="0"/>
                  </a:prstClr>
                </a:solidFill>
                <a:effectLst/>
                <a:uLnTx/>
                <a:uFillTx/>
                <a:latin typeface="UD デジタル 教科書体 NK-R" panose="02020400000000000000" pitchFamily="18" charset="-128"/>
                <a:ea typeface="UD デジタル 教科書体 NK-R" panose="02020400000000000000" pitchFamily="18" charset="-128"/>
              </a:rPr>
              <a:t>元の住まいの現状を自分で確認し納得</a:t>
            </a:r>
            <a:r>
              <a:rPr kumimoji="1" lang="ja-JP" altLang="en-US" sz="1100" u="sng" dirty="0">
                <a:solidFill>
                  <a:prstClr val="black">
                    <a:hueOff val="0"/>
                    <a:satOff val="0"/>
                    <a:lumOff val="0"/>
                    <a:alphaOff val="0"/>
                  </a:prstClr>
                </a:solidFill>
                <a:latin typeface="UD デジタル 教科書体 NK-R" panose="02020400000000000000" pitchFamily="18" charset="-128"/>
                <a:ea typeface="UD デジタル 教科書体 NK-R" panose="02020400000000000000" pitchFamily="18" charset="-128"/>
              </a:rPr>
              <a:t>することで</a:t>
            </a:r>
            <a:r>
              <a:rPr kumimoji="1" lang="ja-JP" altLang="en-US" sz="1100" b="0" i="0" u="sng" strike="noStrike" kern="1200" cap="none" spc="0" normalizeH="0" baseline="0" noProof="0" dirty="0">
                <a:ln>
                  <a:noFill/>
                </a:ln>
                <a:solidFill>
                  <a:prstClr val="black">
                    <a:hueOff val="0"/>
                    <a:satOff val="0"/>
                    <a:lumOff val="0"/>
                    <a:alphaOff val="0"/>
                  </a:prstClr>
                </a:solidFill>
                <a:effectLst/>
                <a:uLnTx/>
                <a:uFillTx/>
                <a:latin typeface="UD デジタル 教科書体 NK-R" panose="02020400000000000000" pitchFamily="18" charset="-128"/>
                <a:ea typeface="UD デジタル 教科書体 NK-R" panose="02020400000000000000" pitchFamily="18" charset="-128"/>
              </a:rPr>
              <a:t>、本人が退院先を選択でき</a:t>
            </a:r>
            <a:endParaRPr kumimoji="1" lang="en-US" altLang="ja-JP" sz="1100" b="0" i="0" u="sng" strike="noStrike" kern="1200" cap="none" spc="0" normalizeH="0" baseline="0" noProof="0" dirty="0">
              <a:ln>
                <a:noFill/>
              </a:ln>
              <a:solidFill>
                <a:prstClr val="black">
                  <a:hueOff val="0"/>
                  <a:satOff val="0"/>
                  <a:lumOff val="0"/>
                  <a:alphaOff val="0"/>
                </a:prstClr>
              </a:solidFill>
              <a:effectLst/>
              <a:uLnTx/>
              <a:uFillTx/>
              <a:latin typeface="UD デジタル 教科書体 NK-R" panose="02020400000000000000" pitchFamily="18" charset="-128"/>
              <a:ea typeface="UD デジタル 教科書体 NK-R" panose="02020400000000000000" pitchFamily="18" charset="-128"/>
            </a:endParaRPr>
          </a:p>
          <a:p>
            <a:pPr marL="185738" marR="0" lvl="1" indent="-93663" algn="l" defTabSz="732725" rtl="0" eaLnBrk="1" fontAlgn="auto" latinLnBrk="0" hangingPunct="1">
              <a:lnSpc>
                <a:spcPct val="90000"/>
              </a:lnSpc>
              <a:spcBef>
                <a:spcPct val="0"/>
              </a:spcBef>
              <a:spcAft>
                <a:spcPct val="15000"/>
              </a:spcAft>
              <a:buClrTx/>
              <a:buSzTx/>
              <a:tabLst/>
              <a:defRPr/>
            </a:pPr>
            <a:r>
              <a:rPr kumimoji="1" lang="ja-JP" altLang="en-US" sz="1100" dirty="0">
                <a:solidFill>
                  <a:prstClr val="black">
                    <a:hueOff val="0"/>
                    <a:satOff val="0"/>
                    <a:lumOff val="0"/>
                    <a:alphaOff val="0"/>
                  </a:prstClr>
                </a:solidFill>
                <a:latin typeface="UD デジタル 教科書体 NK-R" panose="02020400000000000000" pitchFamily="18" charset="-128"/>
                <a:ea typeface="UD デジタル 教科書体 NK-R" panose="02020400000000000000" pitchFamily="18" charset="-128"/>
              </a:rPr>
              <a:t>　　　　</a:t>
            </a:r>
            <a:r>
              <a:rPr kumimoji="1" lang="ja-JP" altLang="en-US" sz="1100" b="0" i="0" u="sng" strike="noStrike" kern="1200" cap="none" spc="0" normalizeH="0" baseline="0" noProof="0" dirty="0">
                <a:ln>
                  <a:noFill/>
                </a:ln>
                <a:solidFill>
                  <a:prstClr val="black">
                    <a:hueOff val="0"/>
                    <a:satOff val="0"/>
                    <a:lumOff val="0"/>
                    <a:alphaOff val="0"/>
                  </a:prstClr>
                </a:solidFill>
                <a:effectLst/>
                <a:uLnTx/>
                <a:uFillTx/>
                <a:latin typeface="UD デジタル 教科書体 NK-R" panose="02020400000000000000" pitchFamily="18" charset="-128"/>
                <a:ea typeface="UD デジタル 教科書体 NK-R" panose="02020400000000000000" pitchFamily="18" charset="-128"/>
              </a:rPr>
              <a:t>た。　</a:t>
            </a:r>
          </a:p>
          <a:p>
            <a:pPr marL="185738" marR="0" lvl="1" indent="-93663" algn="l" defTabSz="732725" rtl="0" eaLnBrk="1" fontAlgn="auto" latinLnBrk="0" hangingPunct="1">
              <a:lnSpc>
                <a:spcPct val="90000"/>
              </a:lnSpc>
              <a:spcBef>
                <a:spcPct val="0"/>
              </a:spcBef>
              <a:spcAft>
                <a:spcPct val="15000"/>
              </a:spcAft>
              <a:buClrTx/>
              <a:buSzTx/>
              <a:tabLst/>
              <a:defRPr/>
            </a:pPr>
            <a:r>
              <a:rPr kumimoji="1" lang="ja-JP" altLang="en-US" sz="1100" b="0" i="0" u="none" strike="noStrike" kern="1200" cap="none" spc="0" normalizeH="0" baseline="0" noProof="0" dirty="0">
                <a:ln>
                  <a:noFill/>
                </a:ln>
                <a:solidFill>
                  <a:prstClr val="black">
                    <a:hueOff val="0"/>
                    <a:satOff val="0"/>
                    <a:lumOff val="0"/>
                    <a:alphaOff val="0"/>
                  </a:prstClr>
                </a:solidFill>
                <a:effectLst/>
                <a:uLnTx/>
                <a:uFillTx/>
                <a:latin typeface="UD デジタル 教科書体 NK-R" panose="02020400000000000000" pitchFamily="18" charset="-128"/>
                <a:ea typeface="UD デジタル 教科書体 NK-R" panose="02020400000000000000" pitchFamily="18" charset="-128"/>
              </a:rPr>
              <a:t>　・家族支援を含めた包括的な対応の検討</a:t>
            </a:r>
          </a:p>
          <a:p>
            <a:pPr marL="185738" marR="0" lvl="1" indent="-93663" algn="l" defTabSz="732725" rtl="0" eaLnBrk="1" fontAlgn="auto" latinLnBrk="0" hangingPunct="1">
              <a:lnSpc>
                <a:spcPct val="90000"/>
              </a:lnSpc>
              <a:spcBef>
                <a:spcPct val="0"/>
              </a:spcBef>
              <a:spcAft>
                <a:spcPct val="15000"/>
              </a:spcAft>
              <a:buClrTx/>
              <a:buSzTx/>
              <a:tabLst/>
              <a:defRPr/>
            </a:pPr>
            <a:r>
              <a:rPr kumimoji="1" lang="ja-JP" altLang="en-US" sz="1100" b="0" i="0" u="none" strike="noStrike" kern="1200" cap="none" spc="0" normalizeH="0" baseline="0" noProof="0" dirty="0">
                <a:ln>
                  <a:noFill/>
                </a:ln>
                <a:solidFill>
                  <a:prstClr val="black">
                    <a:hueOff val="0"/>
                    <a:satOff val="0"/>
                    <a:lumOff val="0"/>
                    <a:alphaOff val="0"/>
                  </a:prstClr>
                </a:solidFill>
                <a:effectLst/>
                <a:uLnTx/>
                <a:uFillTx/>
                <a:latin typeface="UD デジタル 教科書体 NK-R" panose="02020400000000000000" pitchFamily="18" charset="-128"/>
                <a:ea typeface="UD デジタル 教科書体 NK-R" panose="02020400000000000000" pitchFamily="18" charset="-128"/>
              </a:rPr>
              <a:t>　　　家族の反対は、阻害要因の一定の割合を占めている。</a:t>
            </a:r>
          </a:p>
          <a:p>
            <a:pPr marL="185738" marR="0" lvl="1" indent="-93663" algn="l" defTabSz="732725" rtl="0" eaLnBrk="1" fontAlgn="auto" latinLnBrk="0" hangingPunct="1">
              <a:lnSpc>
                <a:spcPct val="90000"/>
              </a:lnSpc>
              <a:spcBef>
                <a:spcPct val="0"/>
              </a:spcBef>
              <a:spcAft>
                <a:spcPct val="15000"/>
              </a:spcAft>
              <a:buClrTx/>
              <a:buSzTx/>
              <a:tabLst/>
              <a:defRPr/>
            </a:pPr>
            <a:r>
              <a:rPr kumimoji="1" lang="ja-JP" altLang="en-US" sz="1100" b="0" i="0" u="none" strike="noStrike" kern="1200" cap="none" spc="0" normalizeH="0" baseline="0" noProof="0" dirty="0">
                <a:ln>
                  <a:noFill/>
                </a:ln>
                <a:solidFill>
                  <a:prstClr val="black">
                    <a:hueOff val="0"/>
                    <a:satOff val="0"/>
                    <a:lumOff val="0"/>
                    <a:alphaOff val="0"/>
                  </a:prstClr>
                </a:solidFill>
                <a:effectLst/>
                <a:uLnTx/>
                <a:uFillTx/>
                <a:latin typeface="UD デジタル 教科書体 NK-R" panose="02020400000000000000" pitchFamily="18" charset="-128"/>
                <a:ea typeface="UD デジタル 教科書体 NK-R" panose="02020400000000000000" pitchFamily="18" charset="-128"/>
              </a:rPr>
              <a:t>　　　家族を含めた支援展開を検討する必要があるが、その対応はどこ</a:t>
            </a:r>
            <a:endParaRPr kumimoji="1" lang="en-US" altLang="ja-JP" sz="1100" b="0" i="0" u="none" strike="noStrike" kern="1200" cap="none" spc="0" normalizeH="0" baseline="0" noProof="0" dirty="0">
              <a:ln>
                <a:noFill/>
              </a:ln>
              <a:solidFill>
                <a:prstClr val="black">
                  <a:hueOff val="0"/>
                  <a:satOff val="0"/>
                  <a:lumOff val="0"/>
                  <a:alphaOff val="0"/>
                </a:prstClr>
              </a:solidFill>
              <a:effectLst/>
              <a:uLnTx/>
              <a:uFillTx/>
              <a:latin typeface="UD デジタル 教科書体 NK-R" panose="02020400000000000000" pitchFamily="18" charset="-128"/>
              <a:ea typeface="UD デジタル 教科書体 NK-R" panose="02020400000000000000" pitchFamily="18" charset="-128"/>
            </a:endParaRPr>
          </a:p>
          <a:p>
            <a:pPr marL="185738" marR="0" lvl="1" indent="-93663" algn="l" defTabSz="732725" rtl="0" eaLnBrk="1" fontAlgn="auto" latinLnBrk="0" hangingPunct="1">
              <a:lnSpc>
                <a:spcPct val="90000"/>
              </a:lnSpc>
              <a:spcBef>
                <a:spcPct val="0"/>
              </a:spcBef>
              <a:spcAft>
                <a:spcPct val="15000"/>
              </a:spcAft>
              <a:buClrTx/>
              <a:buSzTx/>
              <a:tabLst/>
              <a:defRPr/>
            </a:pPr>
            <a:r>
              <a:rPr kumimoji="1" lang="ja-JP" altLang="en-US" sz="1100" dirty="0">
                <a:solidFill>
                  <a:prstClr val="black">
                    <a:hueOff val="0"/>
                    <a:satOff val="0"/>
                    <a:lumOff val="0"/>
                    <a:alphaOff val="0"/>
                  </a:prstClr>
                </a:solidFill>
                <a:latin typeface="UD デジタル 教科書体 NK-R" panose="02020400000000000000" pitchFamily="18" charset="-128"/>
                <a:ea typeface="UD デジタル 教科書体 NK-R" panose="02020400000000000000" pitchFamily="18" charset="-128"/>
              </a:rPr>
              <a:t>　　　</a:t>
            </a:r>
            <a:r>
              <a:rPr kumimoji="1" lang="ja-JP" altLang="en-US" sz="1100" b="0" i="0" u="none" strike="noStrike" kern="1200" cap="none" spc="0" normalizeH="0" baseline="0" noProof="0" dirty="0">
                <a:ln>
                  <a:noFill/>
                </a:ln>
                <a:solidFill>
                  <a:prstClr val="black">
                    <a:hueOff val="0"/>
                    <a:satOff val="0"/>
                    <a:lumOff val="0"/>
                    <a:alphaOff val="0"/>
                  </a:prstClr>
                </a:solidFill>
                <a:effectLst/>
                <a:uLnTx/>
                <a:uFillTx/>
                <a:latin typeface="UD デジタル 教科書体 NK-R" panose="02020400000000000000" pitchFamily="18" charset="-128"/>
                <a:ea typeface="UD デジタル 教科書体 NK-R" panose="02020400000000000000" pitchFamily="18" charset="-128"/>
              </a:rPr>
              <a:t>が担えるのか。</a:t>
            </a:r>
          </a:p>
          <a:p>
            <a:pPr marL="357188" marR="0" lvl="1" indent="-177800" algn="l" defTabSz="732725" rtl="0" eaLnBrk="1" fontAlgn="auto" latinLnBrk="0" hangingPunct="1">
              <a:lnSpc>
                <a:spcPct val="90000"/>
              </a:lnSpc>
              <a:spcBef>
                <a:spcPct val="0"/>
              </a:spcBef>
              <a:spcAft>
                <a:spcPct val="15000"/>
              </a:spcAft>
              <a:buClrTx/>
              <a:buSzTx/>
              <a:tabLst/>
              <a:defRPr/>
            </a:pPr>
            <a:r>
              <a:rPr kumimoji="1" lang="ja-JP" altLang="en-US" sz="1100" b="0" i="0" u="none" strike="noStrike" kern="1200" cap="none" spc="0" normalizeH="0" baseline="0" noProof="0" dirty="0">
                <a:ln>
                  <a:noFill/>
                </a:ln>
                <a:solidFill>
                  <a:prstClr val="black">
                    <a:hueOff val="0"/>
                    <a:satOff val="0"/>
                    <a:lumOff val="0"/>
                    <a:alphaOff val="0"/>
                  </a:prstClr>
                </a:solidFill>
                <a:effectLst/>
                <a:uLnTx/>
                <a:uFillTx/>
                <a:latin typeface="UD デジタル 教科書体 NK-R" panose="02020400000000000000" pitchFamily="18" charset="-128"/>
                <a:ea typeface="UD デジタル 教科書体 NK-R" panose="02020400000000000000" pitchFamily="18" charset="-128"/>
              </a:rPr>
              <a:t>　</a:t>
            </a:r>
            <a:r>
              <a:rPr kumimoji="1" lang="ja-JP" altLang="en-US" sz="1100" b="0" i="0" strike="noStrike" kern="1200" cap="none" spc="0" normalizeH="0" baseline="0" noProof="0" dirty="0">
                <a:ln>
                  <a:noFill/>
                </a:ln>
                <a:solidFill>
                  <a:prstClr val="black">
                    <a:hueOff val="0"/>
                    <a:satOff val="0"/>
                    <a:lumOff val="0"/>
                    <a:alphaOff val="0"/>
                  </a:prstClr>
                </a:solidFill>
                <a:effectLst/>
                <a:uLnTx/>
                <a:uFillTx/>
                <a:latin typeface="UD デジタル 教科書体 NK-R" panose="02020400000000000000" pitchFamily="18" charset="-128"/>
                <a:ea typeface="UD デジタル 教科書体 NK-R" panose="02020400000000000000" pitchFamily="18" charset="-128"/>
              </a:rPr>
              <a:t>⇒</a:t>
            </a:r>
            <a:r>
              <a:rPr kumimoji="1" lang="ja-JP" altLang="en-US" sz="1100" b="0" i="0" u="sng" strike="noStrike" kern="1200" cap="none" spc="0" normalizeH="0" baseline="0" noProof="0" dirty="0">
                <a:ln>
                  <a:noFill/>
                </a:ln>
                <a:solidFill>
                  <a:prstClr val="black">
                    <a:hueOff val="0"/>
                    <a:satOff val="0"/>
                    <a:lumOff val="0"/>
                    <a:alphaOff val="0"/>
                  </a:prstClr>
                </a:solidFill>
                <a:effectLst/>
                <a:uLnTx/>
                <a:uFillTx/>
                <a:latin typeface="UD デジタル 教科書体 NK-R" panose="02020400000000000000" pitchFamily="18" charset="-128"/>
                <a:ea typeface="UD デジタル 教科書体 NK-R" panose="02020400000000000000" pitchFamily="18" charset="-128"/>
              </a:rPr>
              <a:t>家族等の状況を把握したうえで説明等を行い、退院後の地域生活を理解していただき、家族も安心できる形で退院できるよう働きかけた。</a:t>
            </a:r>
            <a:endParaRPr kumimoji="1" lang="en-US" altLang="ja-JP" sz="1100" b="0" i="0" u="sng" strike="noStrike" kern="1200" cap="none" spc="0" normalizeH="0" baseline="0" noProof="0" dirty="0">
              <a:ln>
                <a:noFill/>
              </a:ln>
              <a:solidFill>
                <a:prstClr val="black">
                  <a:hueOff val="0"/>
                  <a:satOff val="0"/>
                  <a:lumOff val="0"/>
                  <a:alphaOff val="0"/>
                </a:prstClr>
              </a:solidFill>
              <a:effectLst/>
              <a:uLnTx/>
              <a:uFillTx/>
              <a:latin typeface="UD デジタル 教科書体 NK-R" panose="02020400000000000000" pitchFamily="18" charset="-128"/>
              <a:ea typeface="UD デジタル 教科書体 NK-R" panose="02020400000000000000" pitchFamily="18" charset="-128"/>
            </a:endParaRPr>
          </a:p>
          <a:p>
            <a:pPr marL="357188" marR="0" lvl="1" indent="-177800" algn="l" defTabSz="732725" rtl="0" eaLnBrk="1" fontAlgn="auto" latinLnBrk="0" hangingPunct="1">
              <a:lnSpc>
                <a:spcPct val="90000"/>
              </a:lnSpc>
              <a:spcBef>
                <a:spcPct val="0"/>
              </a:spcBef>
              <a:spcAft>
                <a:spcPct val="15000"/>
              </a:spcAft>
              <a:buClrTx/>
              <a:buSzTx/>
              <a:tabLst/>
              <a:defRPr/>
            </a:pPr>
            <a:endParaRPr kumimoji="1" lang="ja-JP" altLang="en-US" sz="1100" b="0" i="0" u="none" strike="noStrike" kern="1200" cap="none" spc="0" normalizeH="0" baseline="0" noProof="0" dirty="0">
              <a:ln>
                <a:noFill/>
              </a:ln>
              <a:solidFill>
                <a:prstClr val="black">
                  <a:hueOff val="0"/>
                  <a:satOff val="0"/>
                  <a:lumOff val="0"/>
                  <a:alphaOff val="0"/>
                </a:prstClr>
              </a:solidFill>
              <a:effectLst/>
              <a:uLnTx/>
              <a:uFillTx/>
              <a:latin typeface="UD デジタル 教科書体 NK-R" panose="02020400000000000000" pitchFamily="18" charset="-128"/>
              <a:ea typeface="UD デジタル 教科書体 NK-R" panose="02020400000000000000" pitchFamily="18" charset="-128"/>
            </a:endParaRPr>
          </a:p>
          <a:p>
            <a:pPr marL="185738" marR="0" lvl="1" indent="-93663" algn="l" defTabSz="732725" rtl="0" eaLnBrk="1" fontAlgn="auto" latinLnBrk="0" hangingPunct="1">
              <a:lnSpc>
                <a:spcPct val="90000"/>
              </a:lnSpc>
              <a:spcBef>
                <a:spcPct val="0"/>
              </a:spcBef>
              <a:spcAft>
                <a:spcPct val="15000"/>
              </a:spcAft>
              <a:buClrTx/>
              <a:buSzTx/>
              <a:tabLst/>
              <a:defRPr/>
            </a:pPr>
            <a:endParaRPr kumimoji="1" lang="en-US" altLang="ja-JP" sz="1100" b="0" i="0" u="none" strike="noStrike" kern="1200" cap="none" spc="0" normalizeH="0" baseline="0" noProof="0" dirty="0">
              <a:ln>
                <a:noFill/>
              </a:ln>
              <a:solidFill>
                <a:prstClr val="black">
                  <a:hueOff val="0"/>
                  <a:satOff val="0"/>
                  <a:lumOff val="0"/>
                  <a:alphaOff val="0"/>
                </a:prstClr>
              </a:solidFill>
              <a:effectLst/>
              <a:uLnTx/>
              <a:uFillTx/>
              <a:latin typeface="UD デジタル 教科書体 NK-R" panose="02020400000000000000" pitchFamily="18" charset="-128"/>
              <a:ea typeface="UD デジタル 教科書体 NK-R" panose="02020400000000000000" pitchFamily="18" charset="-128"/>
            </a:endParaRPr>
          </a:p>
          <a:p>
            <a:pPr marL="185738" marR="0" lvl="1" indent="-93663" algn="l" defTabSz="732725" rtl="0" eaLnBrk="1" fontAlgn="auto" latinLnBrk="0" hangingPunct="1">
              <a:lnSpc>
                <a:spcPct val="90000"/>
              </a:lnSpc>
              <a:spcBef>
                <a:spcPct val="0"/>
              </a:spcBef>
              <a:spcAft>
                <a:spcPct val="15000"/>
              </a:spcAft>
              <a:buClrTx/>
              <a:buSzTx/>
              <a:tabLst/>
              <a:defRPr/>
            </a:pPr>
            <a:r>
              <a:rPr kumimoji="1" lang="ja-JP" altLang="en-US" sz="1100" dirty="0">
                <a:solidFill>
                  <a:prstClr val="black">
                    <a:hueOff val="0"/>
                    <a:satOff val="0"/>
                    <a:lumOff val="0"/>
                    <a:alphaOff val="0"/>
                  </a:prstClr>
                </a:solidFill>
                <a:latin typeface="UD デジタル 教科書体 NK-R" panose="02020400000000000000" pitchFamily="18" charset="-128"/>
                <a:ea typeface="UD デジタル 教科書体 NK-R" panose="02020400000000000000" pitchFamily="18" charset="-128"/>
              </a:rPr>
              <a:t>◆</a:t>
            </a:r>
            <a:r>
              <a:rPr kumimoji="1" lang="ja-JP" altLang="en-US" sz="1100" b="0" i="0" u="none" strike="noStrike" kern="1200" cap="none" spc="0" normalizeH="0" baseline="0" noProof="0" dirty="0">
                <a:ln>
                  <a:noFill/>
                </a:ln>
                <a:solidFill>
                  <a:prstClr val="black">
                    <a:hueOff val="0"/>
                    <a:satOff val="0"/>
                    <a:lumOff val="0"/>
                    <a:alphaOff val="0"/>
                  </a:prstClr>
                </a:solidFill>
                <a:effectLst/>
                <a:uLnTx/>
                <a:uFillTx/>
                <a:latin typeface="UD デジタル 教科書体 NK-R" panose="02020400000000000000" pitchFamily="18" charset="-128"/>
                <a:ea typeface="UD デジタル 教科書体 NK-R" panose="02020400000000000000" pitchFamily="18" charset="-128"/>
              </a:rPr>
              <a:t>今後の広域的な支援に向けて</a:t>
            </a:r>
          </a:p>
          <a:p>
            <a:pPr marL="185738" marR="0" lvl="1" indent="-93663" algn="l" defTabSz="732725" rtl="0" eaLnBrk="1" fontAlgn="auto" latinLnBrk="0" hangingPunct="1">
              <a:lnSpc>
                <a:spcPct val="90000"/>
              </a:lnSpc>
              <a:spcBef>
                <a:spcPct val="0"/>
              </a:spcBef>
              <a:spcAft>
                <a:spcPct val="15000"/>
              </a:spcAft>
              <a:buClrTx/>
              <a:buSzTx/>
              <a:tabLst/>
              <a:defRPr/>
            </a:pPr>
            <a:r>
              <a:rPr kumimoji="1" lang="ja-JP" altLang="en-US" sz="1100" b="0" i="0" u="none" strike="noStrike" kern="1200" cap="none" spc="0" normalizeH="0" baseline="0" noProof="0" dirty="0">
                <a:ln>
                  <a:noFill/>
                </a:ln>
                <a:solidFill>
                  <a:prstClr val="black">
                    <a:hueOff val="0"/>
                    <a:satOff val="0"/>
                    <a:lumOff val="0"/>
                    <a:alphaOff val="0"/>
                  </a:prstClr>
                </a:solidFill>
                <a:effectLst/>
                <a:uLnTx/>
                <a:uFillTx/>
                <a:latin typeface="UD デジタル 教科書体 NK-R" panose="02020400000000000000" pitchFamily="18" charset="-128"/>
                <a:ea typeface="UD デジタル 教科書体 NK-R" panose="02020400000000000000" pitchFamily="18" charset="-128"/>
              </a:rPr>
              <a:t>　～今後の広域的な支援に向けて～</a:t>
            </a:r>
            <a:endParaRPr kumimoji="1" lang="en-US" altLang="ja-JP" sz="1100" b="0" i="0" u="none" strike="noStrike" kern="1200" cap="none" spc="0" normalizeH="0" baseline="0" noProof="0" dirty="0">
              <a:ln>
                <a:noFill/>
              </a:ln>
              <a:solidFill>
                <a:prstClr val="black">
                  <a:hueOff val="0"/>
                  <a:satOff val="0"/>
                  <a:lumOff val="0"/>
                  <a:alphaOff val="0"/>
                </a:prstClr>
              </a:solidFill>
              <a:effectLst/>
              <a:uLnTx/>
              <a:uFillTx/>
              <a:latin typeface="UD デジタル 教科書体 NK-R" panose="02020400000000000000" pitchFamily="18" charset="-128"/>
              <a:ea typeface="UD デジタル 教科書体 NK-R" panose="02020400000000000000" pitchFamily="18" charset="-128"/>
            </a:endParaRPr>
          </a:p>
          <a:p>
            <a:pPr marL="185738" marR="0" lvl="1" indent="-93663" algn="l" defTabSz="732725" rtl="0" eaLnBrk="1" fontAlgn="auto" latinLnBrk="0" hangingPunct="1">
              <a:lnSpc>
                <a:spcPct val="90000"/>
              </a:lnSpc>
              <a:spcBef>
                <a:spcPct val="0"/>
              </a:spcBef>
              <a:spcAft>
                <a:spcPct val="15000"/>
              </a:spcAft>
              <a:buClrTx/>
              <a:buSzTx/>
              <a:tabLst/>
              <a:defRPr/>
            </a:pPr>
            <a:endParaRPr kumimoji="1" lang="ja-JP" altLang="en-US" sz="1100" b="0" i="0" u="none" strike="noStrike" kern="1200" cap="none" spc="0" normalizeH="0" baseline="0" noProof="0" dirty="0">
              <a:ln>
                <a:noFill/>
              </a:ln>
              <a:solidFill>
                <a:prstClr val="black">
                  <a:hueOff val="0"/>
                  <a:satOff val="0"/>
                  <a:lumOff val="0"/>
                  <a:alphaOff val="0"/>
                </a:prstClr>
              </a:solidFill>
              <a:effectLst/>
              <a:uLnTx/>
              <a:uFillTx/>
              <a:latin typeface="UD デジタル 教科書体 NK-R" panose="02020400000000000000" pitchFamily="18" charset="-128"/>
              <a:ea typeface="UD デジタル 教科書体 NK-R" panose="02020400000000000000" pitchFamily="18" charset="-128"/>
            </a:endParaRPr>
          </a:p>
          <a:p>
            <a:pPr marL="185738" marR="0" lvl="1" indent="-93663" algn="l" defTabSz="732725" rtl="0" eaLnBrk="1" fontAlgn="auto" latinLnBrk="0" hangingPunct="1">
              <a:lnSpc>
                <a:spcPct val="90000"/>
              </a:lnSpc>
              <a:spcBef>
                <a:spcPct val="0"/>
              </a:spcBef>
              <a:spcAft>
                <a:spcPct val="15000"/>
              </a:spcAft>
              <a:buClrTx/>
              <a:buSzTx/>
              <a:tabLst/>
              <a:defRPr/>
            </a:pPr>
            <a:r>
              <a:rPr kumimoji="1" lang="en-US" altLang="ja-JP" sz="1100" b="0" i="0" u="none" strike="noStrike" kern="1200" cap="none" spc="0" normalizeH="0" baseline="0" noProof="0" dirty="0">
                <a:ln>
                  <a:noFill/>
                </a:ln>
                <a:solidFill>
                  <a:prstClr val="black">
                    <a:hueOff val="0"/>
                    <a:satOff val="0"/>
                    <a:lumOff val="0"/>
                    <a:alphaOff val="0"/>
                  </a:prstClr>
                </a:solidFill>
                <a:effectLst/>
                <a:uLnTx/>
                <a:uFillTx/>
                <a:latin typeface="UD デジタル 教科書体 NK-R" panose="02020400000000000000" pitchFamily="18" charset="-128"/>
                <a:ea typeface="UD デジタル 教科書体 NK-R" panose="02020400000000000000" pitchFamily="18" charset="-128"/>
              </a:rPr>
              <a:t>【</a:t>
            </a:r>
            <a:r>
              <a:rPr kumimoji="1" lang="ja-JP" altLang="en-US" sz="1100" b="0" i="0" u="none" strike="noStrike" kern="1200" cap="none" spc="0" normalizeH="0" baseline="0" noProof="0" dirty="0">
                <a:ln>
                  <a:noFill/>
                </a:ln>
                <a:solidFill>
                  <a:prstClr val="black">
                    <a:hueOff val="0"/>
                    <a:satOff val="0"/>
                    <a:lumOff val="0"/>
                    <a:alphaOff val="0"/>
                  </a:prstClr>
                </a:solidFill>
                <a:effectLst/>
                <a:uLnTx/>
                <a:uFillTx/>
                <a:latin typeface="UD デジタル 教科書体 NK-R" panose="02020400000000000000" pitchFamily="18" charset="-128"/>
                <a:ea typeface="UD デジタル 教科書体 NK-R" panose="02020400000000000000" pitchFamily="18" charset="-128"/>
              </a:rPr>
              <a:t>病院から</a:t>
            </a:r>
            <a:r>
              <a:rPr kumimoji="1" lang="ja-JP" altLang="en-US" sz="1100" dirty="0">
                <a:solidFill>
                  <a:schemeClr val="tx1"/>
                </a:solidFill>
                <a:latin typeface="UD デジタル 教科書体 NK-R" panose="02020400000000000000" pitchFamily="18" charset="-128"/>
                <a:ea typeface="UD デジタル 教科書体 NK-R" panose="02020400000000000000" pitchFamily="18" charset="-128"/>
              </a:rPr>
              <a:t>押し出す</a:t>
            </a:r>
            <a:r>
              <a:rPr kumimoji="1" lang="ja-JP" altLang="en-US" sz="1100" dirty="0">
                <a:solidFill>
                  <a:prstClr val="black">
                    <a:hueOff val="0"/>
                    <a:satOff val="0"/>
                    <a:lumOff val="0"/>
                    <a:alphaOff val="0"/>
                  </a:prstClr>
                </a:solidFill>
                <a:latin typeface="UD デジタル 教科書体 NK-R" panose="02020400000000000000" pitchFamily="18" charset="-128"/>
                <a:ea typeface="UD デジタル 教科書体 NK-R" panose="02020400000000000000" pitchFamily="18" charset="-128"/>
              </a:rPr>
              <a:t>力</a:t>
            </a:r>
            <a:r>
              <a:rPr kumimoji="1" lang="en-US" altLang="ja-JP" sz="1100" b="0" i="0" u="none" strike="noStrike" kern="1200" cap="none" spc="0" normalizeH="0" baseline="0" noProof="0" dirty="0">
                <a:ln>
                  <a:noFill/>
                </a:ln>
                <a:solidFill>
                  <a:prstClr val="black">
                    <a:hueOff val="0"/>
                    <a:satOff val="0"/>
                    <a:lumOff val="0"/>
                    <a:alphaOff val="0"/>
                  </a:prstClr>
                </a:solidFill>
                <a:effectLst/>
                <a:uLnTx/>
                <a:uFillTx/>
                <a:latin typeface="UD デジタル 教科書体 NK-R" panose="02020400000000000000" pitchFamily="18" charset="-128"/>
                <a:ea typeface="UD デジタル 教科書体 NK-R" panose="02020400000000000000" pitchFamily="18" charset="-128"/>
              </a:rPr>
              <a:t>】</a:t>
            </a:r>
            <a:br>
              <a:rPr kumimoji="1" lang="en-US" altLang="ja-JP" sz="1100" b="0" i="0" u="none" strike="noStrike" kern="1200" cap="none" spc="0" normalizeH="0" baseline="0" noProof="0" dirty="0">
                <a:ln>
                  <a:noFill/>
                </a:ln>
                <a:solidFill>
                  <a:prstClr val="black">
                    <a:hueOff val="0"/>
                    <a:satOff val="0"/>
                    <a:lumOff val="0"/>
                    <a:alphaOff val="0"/>
                  </a:prstClr>
                </a:solidFill>
                <a:effectLst/>
                <a:uLnTx/>
                <a:uFillTx/>
                <a:latin typeface="UD デジタル 教科書体 NK-R" panose="02020400000000000000" pitchFamily="18" charset="-128"/>
                <a:ea typeface="UD デジタル 教科書体 NK-R" panose="02020400000000000000" pitchFamily="18" charset="-128"/>
              </a:rPr>
            </a:br>
            <a:r>
              <a:rPr kumimoji="1" lang="ja-JP" altLang="en-US" sz="1100" b="0" i="0" u="none" strike="noStrike" kern="1200" cap="none" spc="0" normalizeH="0" baseline="0" noProof="0" dirty="0">
                <a:ln>
                  <a:noFill/>
                </a:ln>
                <a:solidFill>
                  <a:prstClr val="black">
                    <a:hueOff val="0"/>
                    <a:satOff val="0"/>
                    <a:lumOff val="0"/>
                    <a:alphaOff val="0"/>
                  </a:prstClr>
                </a:solidFill>
                <a:effectLst/>
                <a:uLnTx/>
                <a:uFillTx/>
                <a:latin typeface="UD デジタル 教科書体 NK-R" panose="02020400000000000000" pitchFamily="18" charset="-128"/>
                <a:ea typeface="UD デジタル 教科書体 NK-R" panose="02020400000000000000" pitchFamily="18" charset="-128"/>
              </a:rPr>
              <a:t>　　退院までの支援は病院の相談員に負うところが多いが、業務量の増加に伴い、</a:t>
            </a:r>
            <a:endParaRPr kumimoji="1" lang="en-US" altLang="ja-JP" sz="1100" b="0" i="0" u="none" strike="noStrike" kern="1200" cap="none" spc="0" normalizeH="0" baseline="0" noProof="0" dirty="0">
              <a:ln>
                <a:noFill/>
              </a:ln>
              <a:solidFill>
                <a:prstClr val="black">
                  <a:hueOff val="0"/>
                  <a:satOff val="0"/>
                  <a:lumOff val="0"/>
                  <a:alphaOff val="0"/>
                </a:prstClr>
              </a:solidFill>
              <a:effectLst/>
              <a:uLnTx/>
              <a:uFillTx/>
              <a:latin typeface="UD デジタル 教科書体 NK-R" panose="02020400000000000000" pitchFamily="18" charset="-128"/>
              <a:ea typeface="UD デジタル 教科書体 NK-R" panose="02020400000000000000" pitchFamily="18" charset="-128"/>
            </a:endParaRPr>
          </a:p>
          <a:p>
            <a:pPr marL="185738" marR="0" lvl="1" indent="-93663" algn="l" defTabSz="732725" rtl="0" eaLnBrk="1" fontAlgn="auto" latinLnBrk="0" hangingPunct="1">
              <a:lnSpc>
                <a:spcPct val="90000"/>
              </a:lnSpc>
              <a:spcBef>
                <a:spcPct val="0"/>
              </a:spcBef>
              <a:spcAft>
                <a:spcPct val="15000"/>
              </a:spcAft>
              <a:buClrTx/>
              <a:buSzTx/>
              <a:tabLst/>
              <a:defRPr/>
            </a:pPr>
            <a:r>
              <a:rPr kumimoji="1" lang="ja-JP" altLang="en-US" sz="1100" dirty="0">
                <a:solidFill>
                  <a:prstClr val="black">
                    <a:hueOff val="0"/>
                    <a:satOff val="0"/>
                    <a:lumOff val="0"/>
                    <a:alphaOff val="0"/>
                  </a:prstClr>
                </a:solidFill>
                <a:latin typeface="UD デジタル 教科書体 NK-R" panose="02020400000000000000" pitchFamily="18" charset="-128"/>
                <a:ea typeface="UD デジタル 教科書体 NK-R" panose="02020400000000000000" pitchFamily="18" charset="-128"/>
              </a:rPr>
              <a:t>　　　</a:t>
            </a:r>
            <a:r>
              <a:rPr kumimoji="1" lang="ja-JP" altLang="en-US" sz="1100" b="0" i="0" u="none" strike="noStrike" kern="1200" cap="none" spc="0" normalizeH="0" baseline="0" noProof="0" dirty="0">
                <a:ln>
                  <a:noFill/>
                </a:ln>
                <a:solidFill>
                  <a:prstClr val="black">
                    <a:hueOff val="0"/>
                    <a:satOff val="0"/>
                    <a:lumOff val="0"/>
                    <a:alphaOff val="0"/>
                  </a:prstClr>
                </a:solidFill>
                <a:effectLst/>
                <a:uLnTx/>
                <a:uFillTx/>
                <a:latin typeface="UD デジタル 教科書体 NK-R" panose="02020400000000000000" pitchFamily="18" charset="-128"/>
                <a:ea typeface="UD デジタル 教科書体 NK-R" panose="02020400000000000000" pitchFamily="18" charset="-128"/>
              </a:rPr>
              <a:t>きめ細かく対応することが困難になっているとの状況もうかがえる。</a:t>
            </a:r>
          </a:p>
          <a:p>
            <a:pPr marL="185738" marR="0" lvl="1" indent="-93663" algn="l" defTabSz="732725" rtl="0" eaLnBrk="1" fontAlgn="auto" latinLnBrk="0" hangingPunct="1">
              <a:lnSpc>
                <a:spcPct val="90000"/>
              </a:lnSpc>
              <a:spcBef>
                <a:spcPct val="0"/>
              </a:spcBef>
              <a:spcAft>
                <a:spcPct val="15000"/>
              </a:spcAft>
              <a:buClrTx/>
              <a:buSzTx/>
              <a:tabLst/>
              <a:defRPr/>
            </a:pPr>
            <a:r>
              <a:rPr kumimoji="1" lang="ja-JP" altLang="en-US" sz="1100" b="0" i="0" u="none" strike="noStrike" kern="1200" cap="none" spc="0" normalizeH="0" baseline="0" noProof="0" dirty="0">
                <a:ln>
                  <a:noFill/>
                </a:ln>
                <a:solidFill>
                  <a:prstClr val="black">
                    <a:hueOff val="0"/>
                    <a:satOff val="0"/>
                    <a:lumOff val="0"/>
                    <a:alphaOff val="0"/>
                  </a:prstClr>
                </a:solidFill>
                <a:effectLst/>
                <a:uLnTx/>
                <a:uFillTx/>
                <a:latin typeface="UD デジタル 教科書体 NK-R" panose="02020400000000000000" pitchFamily="18" charset="-128"/>
                <a:ea typeface="UD デジタル 教科書体 NK-R" panose="02020400000000000000" pitchFamily="18" charset="-128"/>
              </a:rPr>
              <a:t>　　⇒</a:t>
            </a:r>
            <a:r>
              <a:rPr kumimoji="1" lang="ja-JP" altLang="en-US" sz="1100" b="0" i="0" u="sng" strike="noStrike" kern="1200" cap="none" spc="0" normalizeH="0" baseline="0" noProof="0" dirty="0">
                <a:ln>
                  <a:noFill/>
                </a:ln>
                <a:solidFill>
                  <a:prstClr val="black">
                    <a:hueOff val="0"/>
                    <a:satOff val="0"/>
                    <a:lumOff val="0"/>
                    <a:alphaOff val="0"/>
                  </a:prstClr>
                </a:solidFill>
                <a:effectLst/>
                <a:uLnTx/>
                <a:uFillTx/>
                <a:latin typeface="UD デジタル 教科書体 NK-R" panose="02020400000000000000" pitchFamily="18" charset="-128"/>
                <a:ea typeface="UD デジタル 教科書体 NK-R" panose="02020400000000000000" pitchFamily="18" charset="-128"/>
              </a:rPr>
              <a:t>精神科病院全体研修にて積極的に地域移行支援や前捌きの事業等を利用</a:t>
            </a:r>
            <a:endParaRPr kumimoji="1" lang="en-US" altLang="ja-JP" sz="1100" b="0" i="0" u="sng" strike="noStrike" kern="1200" cap="none" spc="0" normalizeH="0" baseline="0" noProof="0" dirty="0">
              <a:ln>
                <a:noFill/>
              </a:ln>
              <a:solidFill>
                <a:prstClr val="black">
                  <a:hueOff val="0"/>
                  <a:satOff val="0"/>
                  <a:lumOff val="0"/>
                  <a:alphaOff val="0"/>
                </a:prstClr>
              </a:solidFill>
              <a:effectLst/>
              <a:uLnTx/>
              <a:uFillTx/>
              <a:latin typeface="UD デジタル 教科書体 NK-R" panose="02020400000000000000" pitchFamily="18" charset="-128"/>
              <a:ea typeface="UD デジタル 教科書体 NK-R" panose="02020400000000000000" pitchFamily="18" charset="-128"/>
            </a:endParaRPr>
          </a:p>
          <a:p>
            <a:pPr marL="185738" marR="0" lvl="1" indent="-93663" algn="l" defTabSz="732725" rtl="0" eaLnBrk="1" fontAlgn="auto" latinLnBrk="0" hangingPunct="1">
              <a:lnSpc>
                <a:spcPct val="90000"/>
              </a:lnSpc>
              <a:spcBef>
                <a:spcPct val="0"/>
              </a:spcBef>
              <a:spcAft>
                <a:spcPct val="15000"/>
              </a:spcAft>
              <a:buClrTx/>
              <a:buSzTx/>
              <a:tabLst/>
              <a:defRPr/>
            </a:pPr>
            <a:r>
              <a:rPr kumimoji="1" lang="ja-JP" altLang="en-US" sz="1100" dirty="0">
                <a:solidFill>
                  <a:prstClr val="black">
                    <a:hueOff val="0"/>
                    <a:satOff val="0"/>
                    <a:lumOff val="0"/>
                    <a:alphaOff val="0"/>
                  </a:prstClr>
                </a:solidFill>
                <a:latin typeface="UD デジタル 教科書体 NK-R" panose="02020400000000000000" pitchFamily="18" charset="-128"/>
                <a:ea typeface="UD デジタル 教科書体 NK-R" panose="02020400000000000000" pitchFamily="18" charset="-128"/>
              </a:rPr>
              <a:t>　　　　</a:t>
            </a:r>
            <a:r>
              <a:rPr kumimoji="1" lang="ja-JP" altLang="en-US" sz="1100" b="0" i="0" u="sng" strike="noStrike" kern="1200" cap="none" spc="0" normalizeH="0" baseline="0" noProof="0" dirty="0">
                <a:ln>
                  <a:noFill/>
                </a:ln>
                <a:solidFill>
                  <a:prstClr val="black">
                    <a:hueOff val="0"/>
                    <a:satOff val="0"/>
                    <a:lumOff val="0"/>
                    <a:alphaOff val="0"/>
                  </a:prstClr>
                </a:solidFill>
                <a:effectLst/>
                <a:uLnTx/>
                <a:uFillTx/>
                <a:latin typeface="UD デジタル 教科書体 NK-R" panose="02020400000000000000" pitchFamily="18" charset="-128"/>
                <a:ea typeface="UD デジタル 教科書体 NK-R" panose="02020400000000000000" pitchFamily="18" charset="-128"/>
              </a:rPr>
              <a:t>している病院の例を紹介</a:t>
            </a:r>
          </a:p>
          <a:p>
            <a:pPr marL="185738" marR="0" lvl="1" indent="-93663" algn="l" defTabSz="732725" rtl="0" eaLnBrk="1" fontAlgn="auto" latinLnBrk="0" hangingPunct="1">
              <a:lnSpc>
                <a:spcPct val="90000"/>
              </a:lnSpc>
              <a:spcBef>
                <a:spcPct val="0"/>
              </a:spcBef>
              <a:spcAft>
                <a:spcPct val="15000"/>
              </a:spcAft>
              <a:buClrTx/>
              <a:buSzTx/>
              <a:tabLst/>
              <a:defRPr/>
            </a:pPr>
            <a:r>
              <a:rPr kumimoji="1" lang="ja-JP" altLang="en-US" sz="1100" b="0" i="0" u="none" strike="noStrike" kern="1200" cap="none" spc="0" normalizeH="0" baseline="0" noProof="0" dirty="0">
                <a:ln>
                  <a:noFill/>
                </a:ln>
                <a:solidFill>
                  <a:prstClr val="black">
                    <a:hueOff val="0"/>
                    <a:satOff val="0"/>
                    <a:lumOff val="0"/>
                    <a:alphaOff val="0"/>
                  </a:prstClr>
                </a:solidFill>
                <a:effectLst/>
                <a:uLnTx/>
                <a:uFillTx/>
                <a:latin typeface="UD デジタル 教科書体 NK-R" panose="02020400000000000000" pitchFamily="18" charset="-128"/>
                <a:ea typeface="UD デジタル 教科書体 NK-R" panose="02020400000000000000" pitchFamily="18" charset="-128"/>
              </a:rPr>
              <a:t>　　　　　　　　　　　　　　　　　　　　　　　　　　　　</a:t>
            </a:r>
            <a:endParaRPr kumimoji="1" lang="en-US" altLang="ja-JP" sz="1100" b="0" i="0" u="none" strike="noStrike" kern="1200" cap="none" spc="0" normalizeH="0" baseline="0" noProof="0" dirty="0">
              <a:ln>
                <a:noFill/>
              </a:ln>
              <a:solidFill>
                <a:prstClr val="black">
                  <a:hueOff val="0"/>
                  <a:satOff val="0"/>
                  <a:lumOff val="0"/>
                  <a:alphaOff val="0"/>
                </a:prstClr>
              </a:solidFill>
              <a:effectLst/>
              <a:uLnTx/>
              <a:uFillTx/>
              <a:latin typeface="UD デジタル 教科書体 NK-R" panose="02020400000000000000" pitchFamily="18" charset="-128"/>
              <a:ea typeface="UD デジタル 教科書体 NK-R" panose="02020400000000000000" pitchFamily="18" charset="-128"/>
            </a:endParaRPr>
          </a:p>
          <a:p>
            <a:pPr marL="185738" marR="0" lvl="1" indent="-93663" algn="l" defTabSz="732725" rtl="0" eaLnBrk="1" fontAlgn="auto" latinLnBrk="0" hangingPunct="1">
              <a:lnSpc>
                <a:spcPct val="90000"/>
              </a:lnSpc>
              <a:spcBef>
                <a:spcPct val="0"/>
              </a:spcBef>
              <a:spcAft>
                <a:spcPct val="15000"/>
              </a:spcAft>
              <a:buClrTx/>
              <a:buSzTx/>
              <a:tabLst/>
              <a:defRPr/>
            </a:pPr>
            <a:r>
              <a:rPr kumimoji="1" lang="ja-JP" altLang="en-US" sz="1100" dirty="0">
                <a:solidFill>
                  <a:prstClr val="black">
                    <a:hueOff val="0"/>
                    <a:satOff val="0"/>
                    <a:lumOff val="0"/>
                    <a:alphaOff val="0"/>
                  </a:prstClr>
                </a:solidFill>
                <a:latin typeface="UD デジタル 教科書体 NK-R" panose="02020400000000000000" pitchFamily="18" charset="-128"/>
                <a:ea typeface="UD デジタル 教科書体 NK-R" panose="02020400000000000000" pitchFamily="18" charset="-128"/>
              </a:rPr>
              <a:t>　　　　　　　　　　　　　　　　　　　　　　　　　　　　</a:t>
            </a:r>
            <a:r>
              <a:rPr kumimoji="1" lang="ja-JP" altLang="en-US" sz="1100" b="0" i="0" u="none" strike="noStrike" kern="1200" cap="none" spc="0" normalizeH="0" baseline="0" noProof="0" dirty="0">
                <a:ln>
                  <a:noFill/>
                </a:ln>
                <a:solidFill>
                  <a:prstClr val="black">
                    <a:hueOff val="0"/>
                    <a:satOff val="0"/>
                    <a:lumOff val="0"/>
                    <a:alphaOff val="0"/>
                  </a:prstClr>
                </a:solidFill>
                <a:effectLst/>
                <a:uLnTx/>
                <a:uFillTx/>
                <a:latin typeface="UD デジタル 教科書体 NK-R" panose="02020400000000000000" pitchFamily="18" charset="-128"/>
                <a:ea typeface="UD デジタル 教科書体 NK-R" panose="02020400000000000000" pitchFamily="18" charset="-128"/>
              </a:rPr>
              <a:t>　　↑</a:t>
            </a:r>
          </a:p>
          <a:p>
            <a:pPr marL="185738" marR="0" lvl="1" indent="-93663" algn="l" defTabSz="732725" rtl="0" eaLnBrk="1" fontAlgn="auto" latinLnBrk="0" hangingPunct="1">
              <a:lnSpc>
                <a:spcPct val="90000"/>
              </a:lnSpc>
              <a:spcBef>
                <a:spcPct val="0"/>
              </a:spcBef>
              <a:spcAft>
                <a:spcPct val="15000"/>
              </a:spcAft>
              <a:buClrTx/>
              <a:buSzTx/>
              <a:tabLst/>
              <a:defRPr/>
            </a:pPr>
            <a:r>
              <a:rPr kumimoji="1" lang="en-US" altLang="ja-JP" sz="1100" b="0" i="0" u="none" strike="noStrike" kern="1200" cap="none" spc="0" normalizeH="0" baseline="0" noProof="0" dirty="0">
                <a:ln>
                  <a:noFill/>
                </a:ln>
                <a:solidFill>
                  <a:prstClr val="black">
                    <a:hueOff val="0"/>
                    <a:satOff val="0"/>
                    <a:lumOff val="0"/>
                    <a:alphaOff val="0"/>
                  </a:prstClr>
                </a:solidFill>
                <a:effectLst/>
                <a:uLnTx/>
                <a:uFillTx/>
                <a:latin typeface="UD デジタル 教科書体 NK-R" panose="02020400000000000000" pitchFamily="18" charset="-128"/>
                <a:ea typeface="UD デジタル 教科書体 NK-R" panose="02020400000000000000" pitchFamily="18" charset="-128"/>
              </a:rPr>
              <a:t>【</a:t>
            </a:r>
            <a:r>
              <a:rPr kumimoji="1" lang="ja-JP" altLang="en-US" sz="1100" b="0" i="0" u="none" strike="noStrike" kern="1200" cap="none" spc="0" normalizeH="0" baseline="0" noProof="0" dirty="0">
                <a:ln>
                  <a:noFill/>
                </a:ln>
                <a:solidFill>
                  <a:prstClr val="black">
                    <a:hueOff val="0"/>
                    <a:satOff val="0"/>
                    <a:lumOff val="0"/>
                    <a:alphaOff val="0"/>
                  </a:prstClr>
                </a:solidFill>
                <a:effectLst/>
                <a:uLnTx/>
                <a:uFillTx/>
                <a:latin typeface="UD デジタル 教科書体 NK-R" panose="02020400000000000000" pitchFamily="18" charset="-128"/>
                <a:ea typeface="UD デジタル 教科書体 NK-R" panose="02020400000000000000" pitchFamily="18" charset="-128"/>
              </a:rPr>
              <a:t>マッチング</a:t>
            </a:r>
            <a:r>
              <a:rPr kumimoji="1" lang="en-US" altLang="ja-JP" sz="1100" b="0" i="0" u="none" strike="noStrike" kern="1200" cap="none" spc="0" normalizeH="0" baseline="0" noProof="0" dirty="0">
                <a:ln>
                  <a:noFill/>
                </a:ln>
                <a:solidFill>
                  <a:prstClr val="black">
                    <a:hueOff val="0"/>
                    <a:satOff val="0"/>
                    <a:lumOff val="0"/>
                    <a:alphaOff val="0"/>
                  </a:prstClr>
                </a:solidFill>
                <a:effectLst/>
                <a:uLnTx/>
                <a:uFillTx/>
                <a:latin typeface="UD デジタル 教科書体 NK-R" panose="02020400000000000000" pitchFamily="18" charset="-128"/>
                <a:ea typeface="UD デジタル 教科書体 NK-R" panose="02020400000000000000" pitchFamily="18" charset="-128"/>
              </a:rPr>
              <a:t>】</a:t>
            </a:r>
            <a:r>
              <a:rPr kumimoji="1" lang="ja-JP" altLang="en-US" sz="1100" b="0" i="0" u="none" strike="noStrike" kern="1200" cap="none" spc="0" normalizeH="0" baseline="0" noProof="0" dirty="0">
                <a:ln>
                  <a:noFill/>
                </a:ln>
                <a:solidFill>
                  <a:prstClr val="black">
                    <a:hueOff val="0"/>
                    <a:satOff val="0"/>
                    <a:lumOff val="0"/>
                    <a:alphaOff val="0"/>
                  </a:prstClr>
                </a:solidFill>
                <a:effectLst/>
                <a:uLnTx/>
                <a:uFillTx/>
                <a:latin typeface="UD デジタル 教科書体 NK-R" panose="02020400000000000000" pitchFamily="18" charset="-128"/>
                <a:ea typeface="UD デジタル 教科書体 NK-R" panose="02020400000000000000" pitchFamily="18" charset="-128"/>
              </a:rPr>
              <a:t>当面、広域調整を担う部署として広域コーディネーターの活動を</a:t>
            </a:r>
            <a:endParaRPr kumimoji="1" lang="en-US" altLang="ja-JP" sz="1100" b="0" i="0" u="none" strike="noStrike" kern="1200" cap="none" spc="0" normalizeH="0" baseline="0" noProof="0" dirty="0">
              <a:ln>
                <a:noFill/>
              </a:ln>
              <a:solidFill>
                <a:prstClr val="black">
                  <a:hueOff val="0"/>
                  <a:satOff val="0"/>
                  <a:lumOff val="0"/>
                  <a:alphaOff val="0"/>
                </a:prstClr>
              </a:solidFill>
              <a:effectLst/>
              <a:uLnTx/>
              <a:uFillTx/>
              <a:latin typeface="UD デジタル 教科書体 NK-R" panose="02020400000000000000" pitchFamily="18" charset="-128"/>
              <a:ea typeface="UD デジタル 教科書体 NK-R" panose="02020400000000000000" pitchFamily="18" charset="-128"/>
            </a:endParaRPr>
          </a:p>
          <a:p>
            <a:pPr marL="185738" marR="0" lvl="1" indent="-93663" algn="l" defTabSz="732725" rtl="0" eaLnBrk="1" fontAlgn="auto" latinLnBrk="0" hangingPunct="1">
              <a:lnSpc>
                <a:spcPct val="90000"/>
              </a:lnSpc>
              <a:spcBef>
                <a:spcPct val="0"/>
              </a:spcBef>
              <a:spcAft>
                <a:spcPct val="15000"/>
              </a:spcAft>
              <a:buClrTx/>
              <a:buSzTx/>
              <a:tabLst/>
              <a:defRPr/>
            </a:pPr>
            <a:r>
              <a:rPr kumimoji="1" lang="ja-JP" altLang="en-US" sz="1100" dirty="0">
                <a:solidFill>
                  <a:prstClr val="black">
                    <a:hueOff val="0"/>
                    <a:satOff val="0"/>
                    <a:lumOff val="0"/>
                    <a:alphaOff val="0"/>
                  </a:prstClr>
                </a:solidFill>
                <a:latin typeface="UD デジタル 教科書体 NK-R" panose="02020400000000000000" pitchFamily="18" charset="-128"/>
                <a:ea typeface="UD デジタル 教科書体 NK-R" panose="02020400000000000000" pitchFamily="18" charset="-128"/>
              </a:rPr>
              <a:t>　　　　　　　　　　</a:t>
            </a:r>
            <a:r>
              <a:rPr kumimoji="1" lang="ja-JP" altLang="en-US" sz="1100" b="0" i="0" u="none" strike="noStrike" kern="1200" cap="none" spc="0" normalizeH="0" baseline="0" noProof="0" dirty="0">
                <a:ln>
                  <a:noFill/>
                </a:ln>
                <a:solidFill>
                  <a:prstClr val="black">
                    <a:hueOff val="0"/>
                    <a:satOff val="0"/>
                    <a:lumOff val="0"/>
                    <a:alphaOff val="0"/>
                  </a:prstClr>
                </a:solidFill>
                <a:effectLst/>
                <a:uLnTx/>
                <a:uFillTx/>
                <a:latin typeface="UD デジタル 教科書体 NK-R" panose="02020400000000000000" pitchFamily="18" charset="-128"/>
                <a:ea typeface="UD デジタル 教科書体 NK-R" panose="02020400000000000000" pitchFamily="18" charset="-128"/>
              </a:rPr>
              <a:t>引き続き実施する必要があるのではないかと思われる。</a:t>
            </a:r>
          </a:p>
          <a:p>
            <a:pPr marL="185738" marR="0" lvl="1" indent="-93663" algn="l" defTabSz="732725" rtl="0" eaLnBrk="1" fontAlgn="auto" latinLnBrk="0" hangingPunct="1">
              <a:lnSpc>
                <a:spcPct val="90000"/>
              </a:lnSpc>
              <a:spcBef>
                <a:spcPct val="0"/>
              </a:spcBef>
              <a:spcAft>
                <a:spcPct val="15000"/>
              </a:spcAft>
              <a:buClrTx/>
              <a:buSzTx/>
              <a:tabLst/>
              <a:defRPr/>
            </a:pPr>
            <a:r>
              <a:rPr kumimoji="1" lang="ja-JP" altLang="en-US" sz="1100" b="0" i="0" u="none" strike="noStrike" kern="1200" cap="none" spc="0" normalizeH="0" baseline="0" noProof="0" dirty="0">
                <a:ln>
                  <a:noFill/>
                </a:ln>
                <a:solidFill>
                  <a:prstClr val="black">
                    <a:hueOff val="0"/>
                    <a:satOff val="0"/>
                    <a:lumOff val="0"/>
                    <a:alphaOff val="0"/>
                  </a:prstClr>
                </a:solidFill>
                <a:effectLst/>
                <a:uLnTx/>
                <a:uFillTx/>
                <a:latin typeface="UD デジタル 教科書体 NK-R" panose="02020400000000000000" pitchFamily="18" charset="-128"/>
                <a:ea typeface="UD デジタル 教科書体 NK-R" panose="02020400000000000000" pitchFamily="18" charset="-128"/>
              </a:rPr>
              <a:t>　　　　　　　　　　　　　　　　　　　　　　　　　　　　　　↓　</a:t>
            </a:r>
            <a:endParaRPr kumimoji="1" lang="en-US" altLang="ja-JP" sz="1100" b="0" i="0" u="none" strike="noStrike" kern="1200" cap="none" spc="0" normalizeH="0" baseline="0" noProof="0" dirty="0">
              <a:ln>
                <a:noFill/>
              </a:ln>
              <a:solidFill>
                <a:prstClr val="black">
                  <a:hueOff val="0"/>
                  <a:satOff val="0"/>
                  <a:lumOff val="0"/>
                  <a:alphaOff val="0"/>
                </a:prstClr>
              </a:solidFill>
              <a:effectLst/>
              <a:uLnTx/>
              <a:uFillTx/>
              <a:latin typeface="UD デジタル 教科書体 NK-R" panose="02020400000000000000" pitchFamily="18" charset="-128"/>
              <a:ea typeface="UD デジタル 教科書体 NK-R" panose="02020400000000000000" pitchFamily="18" charset="-128"/>
            </a:endParaRPr>
          </a:p>
          <a:p>
            <a:pPr marL="185738" marR="0" lvl="1" indent="-93663" algn="l" defTabSz="732725" rtl="0" eaLnBrk="1" fontAlgn="auto" latinLnBrk="0" hangingPunct="1">
              <a:lnSpc>
                <a:spcPct val="90000"/>
              </a:lnSpc>
              <a:spcBef>
                <a:spcPct val="0"/>
              </a:spcBef>
              <a:spcAft>
                <a:spcPct val="15000"/>
              </a:spcAft>
              <a:buClrTx/>
              <a:buSzTx/>
              <a:tabLst/>
              <a:defRPr/>
            </a:pPr>
            <a:r>
              <a:rPr kumimoji="1" lang="ja-JP" altLang="en-US" sz="1100" b="0" i="0" u="none" strike="noStrike" kern="1200" cap="none" spc="0" normalizeH="0" baseline="0" noProof="0" dirty="0">
                <a:ln>
                  <a:noFill/>
                </a:ln>
                <a:solidFill>
                  <a:prstClr val="black">
                    <a:hueOff val="0"/>
                    <a:satOff val="0"/>
                    <a:lumOff val="0"/>
                    <a:alphaOff val="0"/>
                  </a:prstClr>
                </a:solidFill>
                <a:effectLst/>
                <a:uLnTx/>
                <a:uFillTx/>
                <a:latin typeface="UD デジタル 教科書体 NK-R" panose="02020400000000000000" pitchFamily="18" charset="-128"/>
                <a:ea typeface="UD デジタル 教科書体 NK-R" panose="02020400000000000000" pitchFamily="18" charset="-128"/>
              </a:rPr>
              <a:t>　</a:t>
            </a:r>
          </a:p>
          <a:p>
            <a:pPr marL="185738" marR="0" lvl="1" indent="-93663" algn="l" defTabSz="732725" rtl="0" eaLnBrk="1" fontAlgn="auto" latinLnBrk="0" hangingPunct="1">
              <a:lnSpc>
                <a:spcPct val="90000"/>
              </a:lnSpc>
              <a:spcBef>
                <a:spcPct val="0"/>
              </a:spcBef>
              <a:spcAft>
                <a:spcPct val="15000"/>
              </a:spcAft>
              <a:buClrTx/>
              <a:buSzTx/>
              <a:tabLst/>
              <a:defRPr/>
            </a:pPr>
            <a:r>
              <a:rPr kumimoji="1" lang="en-US" altLang="ja-JP" sz="1100" b="0" i="0" u="none" strike="noStrike" kern="1200" cap="none" spc="0" normalizeH="0" baseline="0" noProof="0" dirty="0">
                <a:ln>
                  <a:noFill/>
                </a:ln>
                <a:solidFill>
                  <a:prstClr val="black">
                    <a:hueOff val="0"/>
                    <a:satOff val="0"/>
                    <a:lumOff val="0"/>
                    <a:alphaOff val="0"/>
                  </a:prstClr>
                </a:solidFill>
                <a:effectLst/>
                <a:uLnTx/>
                <a:uFillTx/>
                <a:latin typeface="UD デジタル 教科書体 NK-R" panose="02020400000000000000" pitchFamily="18" charset="-128"/>
                <a:ea typeface="UD デジタル 教科書体 NK-R" panose="02020400000000000000" pitchFamily="18" charset="-128"/>
              </a:rPr>
              <a:t>【</a:t>
            </a:r>
            <a:r>
              <a:rPr kumimoji="1" lang="ja-JP" altLang="en-US" sz="1100" b="0" i="0" u="none" strike="noStrike" kern="1200" cap="none" spc="0" normalizeH="0" baseline="0" noProof="0" dirty="0">
                <a:ln>
                  <a:noFill/>
                </a:ln>
                <a:solidFill>
                  <a:prstClr val="black">
                    <a:hueOff val="0"/>
                    <a:satOff val="0"/>
                    <a:lumOff val="0"/>
                    <a:alphaOff val="0"/>
                  </a:prstClr>
                </a:solidFill>
                <a:effectLst/>
                <a:uLnTx/>
                <a:uFillTx/>
                <a:latin typeface="UD デジタル 教科書体 NK-R" panose="02020400000000000000" pitchFamily="18" charset="-128"/>
                <a:ea typeface="UD デジタル 教科書体 NK-R" panose="02020400000000000000" pitchFamily="18" charset="-128"/>
              </a:rPr>
              <a:t>地域から</a:t>
            </a:r>
            <a:r>
              <a:rPr kumimoji="1" lang="ja-JP" altLang="en-US" sz="1100" dirty="0">
                <a:solidFill>
                  <a:schemeClr val="tx1"/>
                </a:solidFill>
                <a:latin typeface="UD デジタル 教科書体 NK-R" panose="02020400000000000000" pitchFamily="18" charset="-128"/>
                <a:ea typeface="UD デジタル 教科書体 NK-R" panose="02020400000000000000" pitchFamily="18" charset="-128"/>
              </a:rPr>
              <a:t>引っ張る</a:t>
            </a:r>
            <a:r>
              <a:rPr kumimoji="1" lang="ja-JP" altLang="en-US" sz="1100" b="0" i="0" u="none" strike="noStrike" kern="1200" cap="none" spc="0" normalizeH="0" baseline="0" noProof="0" dirty="0">
                <a:ln>
                  <a:noFill/>
                </a:ln>
                <a:solidFill>
                  <a:schemeClr val="tx1"/>
                </a:solidFill>
                <a:effectLst/>
                <a:uLnTx/>
                <a:uFillTx/>
                <a:latin typeface="UD デジタル 教科書体 NK-R" panose="02020400000000000000" pitchFamily="18" charset="-128"/>
                <a:ea typeface="UD デジタル 教科書体 NK-R" panose="02020400000000000000" pitchFamily="18" charset="-128"/>
              </a:rPr>
              <a:t>力</a:t>
            </a:r>
            <a:r>
              <a:rPr kumimoji="1" lang="en-US" altLang="ja-JP" sz="1100" b="0" i="0" u="none" strike="noStrike" kern="1200" cap="none" spc="0" normalizeH="0" baseline="0" noProof="0" dirty="0">
                <a:ln>
                  <a:noFill/>
                </a:ln>
                <a:solidFill>
                  <a:prstClr val="black">
                    <a:hueOff val="0"/>
                    <a:satOff val="0"/>
                    <a:lumOff val="0"/>
                    <a:alphaOff val="0"/>
                  </a:prstClr>
                </a:solidFill>
                <a:effectLst/>
                <a:uLnTx/>
                <a:uFillTx/>
                <a:latin typeface="UD デジタル 教科書体 NK-R" panose="02020400000000000000" pitchFamily="18" charset="-128"/>
                <a:ea typeface="UD デジタル 教科書体 NK-R" panose="02020400000000000000" pitchFamily="18" charset="-128"/>
              </a:rPr>
              <a:t>】</a:t>
            </a:r>
            <a:r>
              <a:rPr kumimoji="1" lang="ja-JP" altLang="en-US" sz="1100" b="0" i="0" u="none" strike="noStrike" kern="1200" cap="none" spc="0" normalizeH="0" baseline="0" noProof="0" dirty="0">
                <a:ln>
                  <a:noFill/>
                </a:ln>
                <a:solidFill>
                  <a:prstClr val="black">
                    <a:hueOff val="0"/>
                    <a:satOff val="0"/>
                    <a:lumOff val="0"/>
                    <a:alphaOff val="0"/>
                  </a:prstClr>
                </a:solidFill>
                <a:effectLst/>
                <a:uLnTx/>
                <a:uFillTx/>
                <a:latin typeface="UD デジタル 教科書体 NK-R" panose="02020400000000000000" pitchFamily="18" charset="-128"/>
                <a:ea typeface="UD デジタル 教科書体 NK-R" panose="02020400000000000000" pitchFamily="18" charset="-128"/>
              </a:rPr>
              <a:t>　　</a:t>
            </a:r>
          </a:p>
          <a:p>
            <a:pPr marL="185738" marR="0" lvl="1" indent="-93663" algn="l" defTabSz="732725" rtl="0" eaLnBrk="1" fontAlgn="auto" latinLnBrk="0" hangingPunct="1">
              <a:lnSpc>
                <a:spcPct val="90000"/>
              </a:lnSpc>
              <a:spcBef>
                <a:spcPct val="0"/>
              </a:spcBef>
              <a:spcAft>
                <a:spcPct val="15000"/>
              </a:spcAft>
              <a:buClrTx/>
              <a:buSzTx/>
              <a:tabLst/>
              <a:defRPr/>
            </a:pPr>
            <a:r>
              <a:rPr kumimoji="1" lang="ja-JP" altLang="en-US" sz="1100" b="0" i="0" u="none" strike="noStrike" kern="1200" cap="none" spc="0" normalizeH="0" baseline="0" noProof="0" dirty="0">
                <a:ln>
                  <a:noFill/>
                </a:ln>
                <a:solidFill>
                  <a:prstClr val="black">
                    <a:hueOff val="0"/>
                    <a:satOff val="0"/>
                    <a:lumOff val="0"/>
                    <a:alphaOff val="0"/>
                  </a:prstClr>
                </a:solidFill>
                <a:effectLst/>
                <a:uLnTx/>
                <a:uFillTx/>
                <a:latin typeface="UD デジタル 教科書体 NK-R" panose="02020400000000000000" pitchFamily="18" charset="-128"/>
                <a:ea typeface="UD デジタル 教科書体 NK-R" panose="02020400000000000000" pitchFamily="18" charset="-128"/>
              </a:rPr>
              <a:t>　　　病院から各市町村の地域移行支援窓口に直接つながることが出来れば、　広域</a:t>
            </a:r>
            <a:endParaRPr kumimoji="1" lang="en-US" altLang="ja-JP" sz="1100" b="0" i="0" u="none" strike="noStrike" kern="1200" cap="none" spc="0" normalizeH="0" baseline="0" noProof="0" dirty="0">
              <a:ln>
                <a:noFill/>
              </a:ln>
              <a:solidFill>
                <a:prstClr val="black">
                  <a:hueOff val="0"/>
                  <a:satOff val="0"/>
                  <a:lumOff val="0"/>
                  <a:alphaOff val="0"/>
                </a:prstClr>
              </a:solidFill>
              <a:effectLst/>
              <a:uLnTx/>
              <a:uFillTx/>
              <a:latin typeface="UD デジタル 教科書体 NK-R" panose="02020400000000000000" pitchFamily="18" charset="-128"/>
              <a:ea typeface="UD デジタル 教科書体 NK-R" panose="02020400000000000000" pitchFamily="18" charset="-128"/>
            </a:endParaRPr>
          </a:p>
          <a:p>
            <a:pPr marL="185738" marR="0" lvl="1" indent="-93663" algn="l" defTabSz="732725" rtl="0" eaLnBrk="1" fontAlgn="auto" latinLnBrk="0" hangingPunct="1">
              <a:lnSpc>
                <a:spcPct val="90000"/>
              </a:lnSpc>
              <a:spcBef>
                <a:spcPct val="0"/>
              </a:spcBef>
              <a:spcAft>
                <a:spcPct val="15000"/>
              </a:spcAft>
              <a:buClrTx/>
              <a:buSzTx/>
              <a:tabLst/>
              <a:defRPr/>
            </a:pPr>
            <a:r>
              <a:rPr kumimoji="1" lang="ja-JP" altLang="en-US" sz="1100" dirty="0">
                <a:solidFill>
                  <a:prstClr val="black">
                    <a:hueOff val="0"/>
                    <a:satOff val="0"/>
                    <a:lumOff val="0"/>
                    <a:alphaOff val="0"/>
                  </a:prstClr>
                </a:solidFill>
                <a:latin typeface="UD デジタル 教科書体 NK-R" panose="02020400000000000000" pitchFamily="18" charset="-128"/>
                <a:ea typeface="UD デジタル 教科書体 NK-R" panose="02020400000000000000" pitchFamily="18" charset="-128"/>
              </a:rPr>
              <a:t>　　　</a:t>
            </a:r>
            <a:r>
              <a:rPr kumimoji="1" lang="ja-JP" altLang="en-US" sz="1100" b="0" i="0" u="none" strike="noStrike" kern="1200" cap="none" spc="0" normalizeH="0" baseline="0" noProof="0" dirty="0">
                <a:ln>
                  <a:noFill/>
                </a:ln>
                <a:solidFill>
                  <a:prstClr val="black">
                    <a:hueOff val="0"/>
                    <a:satOff val="0"/>
                    <a:lumOff val="0"/>
                    <a:alphaOff val="0"/>
                  </a:prstClr>
                </a:solidFill>
                <a:effectLst/>
                <a:uLnTx/>
                <a:uFillTx/>
                <a:latin typeface="UD デジタル 教科書体 NK-R" panose="02020400000000000000" pitchFamily="18" charset="-128"/>
                <a:ea typeface="UD デジタル 教科書体 NK-R" panose="02020400000000000000" pitchFamily="18" charset="-128"/>
              </a:rPr>
              <a:t>調整は不要になるが、現状は地域側の相談窓口体制は十分ではない状況。</a:t>
            </a:r>
          </a:p>
          <a:p>
            <a:pPr marL="185738" marR="0" lvl="1" indent="-93663" algn="l" defTabSz="732725" rtl="0" eaLnBrk="1" fontAlgn="auto" latinLnBrk="0" hangingPunct="1">
              <a:lnSpc>
                <a:spcPct val="90000"/>
              </a:lnSpc>
              <a:spcBef>
                <a:spcPct val="0"/>
              </a:spcBef>
              <a:spcAft>
                <a:spcPct val="15000"/>
              </a:spcAft>
              <a:buClrTx/>
              <a:buSzTx/>
              <a:tabLst/>
              <a:defRPr/>
            </a:pPr>
            <a:r>
              <a:rPr kumimoji="1" lang="ja-JP" altLang="en-US" sz="1100" b="0" i="0" u="none" strike="noStrike" kern="1200" cap="none" spc="0" normalizeH="0" baseline="0" noProof="0" dirty="0">
                <a:ln>
                  <a:noFill/>
                </a:ln>
                <a:solidFill>
                  <a:prstClr val="black">
                    <a:hueOff val="0"/>
                    <a:satOff val="0"/>
                    <a:lumOff val="0"/>
                    <a:alphaOff val="0"/>
                  </a:prstClr>
                </a:solidFill>
                <a:effectLst/>
                <a:uLnTx/>
                <a:uFillTx/>
                <a:latin typeface="UD デジタル 教科書体 NK-R" panose="02020400000000000000" pitchFamily="18" charset="-128"/>
                <a:ea typeface="UD デジタル 教科書体 NK-R" panose="02020400000000000000" pitchFamily="18" charset="-128"/>
              </a:rPr>
              <a:t>　　⇒</a:t>
            </a:r>
            <a:r>
              <a:rPr kumimoji="1" lang="ja-JP" altLang="en-US" sz="1100" b="0" i="0" u="sng" strike="noStrike" kern="1200" cap="none" spc="0" normalizeH="0" baseline="0" noProof="0" dirty="0">
                <a:ln>
                  <a:noFill/>
                </a:ln>
                <a:solidFill>
                  <a:prstClr val="black">
                    <a:hueOff val="0"/>
                    <a:satOff val="0"/>
                    <a:lumOff val="0"/>
                    <a:alphaOff val="0"/>
                  </a:prstClr>
                </a:solidFill>
                <a:effectLst/>
                <a:uLnTx/>
                <a:uFillTx/>
                <a:latin typeface="UD デジタル 教科書体 NK-R" panose="02020400000000000000" pitchFamily="18" charset="-128"/>
                <a:ea typeface="UD デジタル 教科書体 NK-R" panose="02020400000000000000" pitchFamily="18" charset="-128"/>
              </a:rPr>
              <a:t>協議の場や事例を通して、一緒に経験を積み上げていく大切さ</a:t>
            </a:r>
          </a:p>
          <a:p>
            <a:pPr marL="185738" marR="0" lvl="1" indent="-93663" algn="l" defTabSz="732725" rtl="0" eaLnBrk="1" fontAlgn="auto" latinLnBrk="0" hangingPunct="1">
              <a:lnSpc>
                <a:spcPct val="90000"/>
              </a:lnSpc>
              <a:spcBef>
                <a:spcPct val="0"/>
              </a:spcBef>
              <a:spcAft>
                <a:spcPct val="15000"/>
              </a:spcAft>
              <a:buClrTx/>
              <a:buSzTx/>
              <a:tabLst/>
              <a:defRPr/>
            </a:pPr>
            <a:endParaRPr kumimoji="1" lang="ja-JP" altLang="en-US" sz="1100" b="0" i="0" u="none" strike="noStrike" kern="1200" cap="none" spc="0" normalizeH="0" baseline="0" noProof="0" dirty="0">
              <a:ln>
                <a:noFill/>
              </a:ln>
              <a:solidFill>
                <a:prstClr val="black">
                  <a:hueOff val="0"/>
                  <a:satOff val="0"/>
                  <a:lumOff val="0"/>
                  <a:alphaOff val="0"/>
                </a:prstClr>
              </a:solidFill>
              <a:effectLst/>
              <a:uLnTx/>
              <a:uFillTx/>
              <a:latin typeface="メイリオ" panose="020B0604030504040204" pitchFamily="50" charset="-128"/>
              <a:ea typeface="メイリオ" panose="020B0604030504040204" pitchFamily="50" charset="-128"/>
              <a:cs typeface="+mn-cs"/>
            </a:endParaRPr>
          </a:p>
        </p:txBody>
      </p:sp>
      <p:sp>
        <p:nvSpPr>
          <p:cNvPr id="17" name="ホームベース 8">
            <a:extLst>
              <a:ext uri="{FF2B5EF4-FFF2-40B4-BE49-F238E27FC236}">
                <a16:creationId xmlns:a16="http://schemas.microsoft.com/office/drawing/2014/main" id="{BBC63973-0FEF-4EF8-A0AC-81C474C9E456}"/>
              </a:ext>
            </a:extLst>
          </p:cNvPr>
          <p:cNvSpPr/>
          <p:nvPr/>
        </p:nvSpPr>
        <p:spPr>
          <a:xfrm>
            <a:off x="2223182" y="701210"/>
            <a:ext cx="1394268" cy="5904000"/>
          </a:xfrm>
          <a:prstGeom prst="homePlate">
            <a:avLst>
              <a:gd name="adj" fmla="val 31839"/>
            </a:avLst>
          </a:prstGeom>
          <a:solidFill>
            <a:schemeClr val="accent2">
              <a:lumMod val="40000"/>
              <a:lumOff val="60000"/>
            </a:schemeClr>
          </a:solidFill>
          <a:ln>
            <a:solidFill>
              <a:schemeClr val="accent2"/>
            </a:solidFill>
          </a:ln>
        </p:spPr>
        <p:style>
          <a:lnRef idx="1">
            <a:schemeClr val="accent3"/>
          </a:lnRef>
          <a:fillRef idx="2">
            <a:schemeClr val="accent3"/>
          </a:fillRef>
          <a:effectRef idx="1">
            <a:schemeClr val="accent3"/>
          </a:effectRef>
          <a:fontRef idx="minor">
            <a:schemeClr val="dk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400" b="1" i="0" u="none" strike="noStrike" kern="1200" cap="none" spc="0" normalizeH="0" baseline="0" noProof="0" dirty="0">
                <a:ln>
                  <a:noFill/>
                </a:ln>
                <a:solidFill>
                  <a:prstClr val="black"/>
                </a:solidFill>
                <a:effectLst/>
                <a:uLnTx/>
                <a:uFillTx/>
                <a:latin typeface="UD デジタル 教科書体 NK-R" panose="02020400000000000000" pitchFamily="18" charset="-128"/>
                <a:ea typeface="UD デジタル 教科書体 NK-R" panose="02020400000000000000" pitchFamily="18" charset="-128"/>
              </a:rPr>
              <a:t>事例から</a:t>
            </a:r>
            <a:br>
              <a:rPr kumimoji="1" lang="en-US" altLang="ja-JP" sz="1400" b="1" i="0" u="none" strike="noStrike" kern="1200" cap="none" spc="0" normalizeH="0" baseline="0" noProof="0" dirty="0">
                <a:ln>
                  <a:noFill/>
                </a:ln>
                <a:solidFill>
                  <a:prstClr val="black"/>
                </a:solidFill>
                <a:effectLst/>
                <a:uLnTx/>
                <a:uFillTx/>
                <a:latin typeface="UD デジタル 教科書体 NK-R" panose="02020400000000000000" pitchFamily="18" charset="-128"/>
                <a:ea typeface="UD デジタル 教科書体 NK-R" panose="02020400000000000000" pitchFamily="18" charset="-128"/>
              </a:rPr>
            </a:br>
            <a:r>
              <a:rPr kumimoji="1" lang="ja-JP" altLang="en-US" sz="1400" b="1" i="0" u="none" strike="noStrike" kern="1200" cap="none" spc="0" normalizeH="0" baseline="0" noProof="0" dirty="0">
                <a:ln>
                  <a:noFill/>
                </a:ln>
                <a:solidFill>
                  <a:prstClr val="black"/>
                </a:solidFill>
                <a:effectLst/>
                <a:uLnTx/>
                <a:uFillTx/>
                <a:latin typeface="UD デジタル 教科書体 NK-R" panose="02020400000000000000" pitchFamily="18" charset="-128"/>
                <a:ea typeface="UD デジタル 教科書体 NK-R" panose="02020400000000000000" pitchFamily="18" charset="-128"/>
              </a:rPr>
              <a:t>導き出される課題</a:t>
            </a:r>
          </a:p>
        </p:txBody>
      </p:sp>
      <p:sp>
        <p:nvSpPr>
          <p:cNvPr id="11" name="四角形: 角を丸くする 10">
            <a:extLst>
              <a:ext uri="{FF2B5EF4-FFF2-40B4-BE49-F238E27FC236}">
                <a16:creationId xmlns:a16="http://schemas.microsoft.com/office/drawing/2014/main" id="{0779AEC2-94C7-4D3A-9BD3-B2169D1878E5}"/>
              </a:ext>
            </a:extLst>
          </p:cNvPr>
          <p:cNvSpPr/>
          <p:nvPr/>
        </p:nvSpPr>
        <p:spPr>
          <a:xfrm>
            <a:off x="3902237" y="3745976"/>
            <a:ext cx="4950215" cy="971798"/>
          </a:xfrm>
          <a:prstGeom prst="roundRect">
            <a:avLst/>
          </a:prstGeom>
          <a:noFill/>
          <a:ln w="3810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 name="四角形: 角を丸くする 11">
            <a:extLst>
              <a:ext uri="{FF2B5EF4-FFF2-40B4-BE49-F238E27FC236}">
                <a16:creationId xmlns:a16="http://schemas.microsoft.com/office/drawing/2014/main" id="{C40DF7CE-CAB0-4D8E-93D8-5F760E74EA7E}"/>
              </a:ext>
            </a:extLst>
          </p:cNvPr>
          <p:cNvSpPr/>
          <p:nvPr/>
        </p:nvSpPr>
        <p:spPr>
          <a:xfrm>
            <a:off x="3902237" y="5633412"/>
            <a:ext cx="4950215" cy="971798"/>
          </a:xfrm>
          <a:prstGeom prst="roundRect">
            <a:avLst/>
          </a:prstGeom>
          <a:noFill/>
          <a:ln w="381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Tree>
    <p:extLst>
      <p:ext uri="{BB962C8B-B14F-4D97-AF65-F5344CB8AC3E}">
        <p14:creationId xmlns:p14="http://schemas.microsoft.com/office/powerpoint/2010/main" val="14816757"/>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2708</Words>
  <Application>Microsoft Office PowerPoint</Application>
  <PresentationFormat>画面に合わせる (4:3)</PresentationFormat>
  <Paragraphs>163</Paragraphs>
  <Slides>5</Slides>
  <Notes>5</Notes>
  <HiddenSlides>0</HiddenSlides>
  <MMClips>0</MMClips>
  <ScaleCrop>false</ScaleCrop>
  <HeadingPairs>
    <vt:vector size="6" baseType="variant">
      <vt:variant>
        <vt:lpstr>使用されているフォント</vt:lpstr>
      </vt:variant>
      <vt:variant>
        <vt:i4>7</vt:i4>
      </vt:variant>
      <vt:variant>
        <vt:lpstr>テーマ</vt:lpstr>
      </vt:variant>
      <vt:variant>
        <vt:i4>1</vt:i4>
      </vt:variant>
      <vt:variant>
        <vt:lpstr>スライド タイトル</vt:lpstr>
      </vt:variant>
      <vt:variant>
        <vt:i4>5</vt:i4>
      </vt:variant>
    </vt:vector>
  </HeadingPairs>
  <TitlesOfParts>
    <vt:vector size="13" baseType="lpstr">
      <vt:lpstr>UD デジタル 教科書体 NK-R</vt:lpstr>
      <vt:lpstr>メイリオ</vt:lpstr>
      <vt:lpstr>游ゴシック</vt:lpstr>
      <vt:lpstr>Arial</vt:lpstr>
      <vt:lpstr>Calibri</vt:lpstr>
      <vt:lpstr>Calibri Light</vt:lpstr>
      <vt:lpstr>Wingdings</vt:lpstr>
      <vt:lpstr>Office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2026-03-18T09:32:32Z</dcterms:created>
  <dcterms:modified xsi:type="dcterms:W3CDTF">2026-03-18T09:33:00Z</dcterms:modified>
</cp:coreProperties>
</file>