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92" r:id="rId3"/>
    <p:sldId id="293" r:id="rId4"/>
    <p:sldId id="294" r:id="rId5"/>
    <p:sldId id="295" r:id="rId6"/>
    <p:sldId id="305" r:id="rId7"/>
    <p:sldId id="300" r:id="rId8"/>
    <p:sldId id="301" r:id="rId9"/>
    <p:sldId id="302" r:id="rId10"/>
    <p:sldId id="303" r:id="rId11"/>
    <p:sldId id="288" r:id="rId12"/>
    <p:sldId id="289" r:id="rId13"/>
    <p:sldId id="264" r:id="rId14"/>
    <p:sldId id="276" r:id="rId15"/>
    <p:sldId id="304" r:id="rId16"/>
  </p:sldIdLst>
  <p:sldSz cx="9144000" cy="6858000" type="screen4x3"/>
  <p:notesSz cx="6646863" cy="977741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u="sng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75772" autoAdjust="0"/>
  </p:normalViewPr>
  <p:slideViewPr>
    <p:cSldViewPr>
      <p:cViewPr varScale="1">
        <p:scale>
          <a:sx n="82" d="100"/>
          <a:sy n="82" d="100"/>
        </p:scale>
        <p:origin x="21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1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213" y="1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r">
              <a:defRPr sz="1200"/>
            </a:lvl1pPr>
          </a:lstStyle>
          <a:p>
            <a:fld id="{471C8F61-5AE8-4521-91E5-2FCA777C379D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1222375"/>
            <a:ext cx="4398963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75" tIns="44838" rIns="89675" bIns="448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997" y="4705215"/>
            <a:ext cx="5316870" cy="3849436"/>
          </a:xfrm>
          <a:prstGeom prst="rect">
            <a:avLst/>
          </a:prstGeom>
        </p:spPr>
        <p:txBody>
          <a:bodyPr vert="horz" lIns="89675" tIns="44838" rIns="89675" bIns="448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87059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213" y="9287059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r">
              <a:defRPr sz="1200"/>
            </a:lvl1pPr>
          </a:lstStyle>
          <a:p>
            <a:fld id="{0C90F97A-5AE9-4F83-8D8C-8E05A16824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34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0F97A-5AE9-4F83-8D8C-8E05A16824DE}" type="slidenum">
              <a:rPr kumimoji="1" lang="ja-JP" altLang="en-US" sz="1200" b="0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49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0F97A-5AE9-4F83-8D8C-8E05A16824D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33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0F97A-5AE9-4F83-8D8C-8E05A16824D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253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0F97A-5AE9-4F83-8D8C-8E05A16824D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5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zh-CN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717925"/>
            <a:ext cx="6400800" cy="695325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  <a:endParaRPr lang="zh-CN" noProof="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50DE2A2-30A2-4700-900E-6CBACC4DBDB6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kumimoji="1" lang="ja-JP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u="none">
                <a:latin typeface="+mj-ea"/>
                <a:ea typeface="+mj-ea"/>
              </a:defRPr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5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FDB9C3-9D37-411A-8DC2-CF8C53CBA483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971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40513" y="765175"/>
            <a:ext cx="2057400" cy="5327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6725" y="765175"/>
            <a:ext cx="6021388" cy="5327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626C6-C248-4EBE-9A2F-B123EEBCB751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371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DA18-7161-472D-AF9D-139F8546D4FB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541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B61B-8B57-4BDA-82B6-2FED7934F525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60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FBB8-CBD1-4397-A512-62B59BDAE349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260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970D-CE00-4300-9615-265218CEBEAB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723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89D6-A03D-4A6F-B9C2-CC130DF6D185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450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C426-EEFD-4351-BF6D-8E273C40BDB2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372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244F-9531-401C-BE11-A5B87E90730A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262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674-1358-424B-90B7-CD45E8693021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568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A53C36-E975-4F67-9DE7-DB4F2A0BAB3C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>
                <a:latin typeface="+mj-ea"/>
                <a:ea typeface="+mj-ea"/>
              </a:defRPr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946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321-A1C4-4D1D-8E0D-0F25EA1E37C2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908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FC63-237A-4AAC-9F68-53B1C547E5DE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677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47A1-F7AF-40D6-8BA8-3997510B4AAE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764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01954C-888B-427C-98C7-F7DBDD54C4E3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976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6725" y="1773238"/>
            <a:ext cx="40386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7725" y="1773238"/>
            <a:ext cx="40386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96101A-9DCC-44C2-BAD6-C68AFEA59F0E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46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55F124-3DCE-494F-9EE9-6FC717AA55ED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60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F08A9-9C22-410E-BB37-65BB2743AEA3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>
                <a:latin typeface="+mj-ea"/>
                <a:ea typeface="+mj-ea"/>
              </a:defRPr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663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C7148D-6888-46E5-9E81-03752EDBDA69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4613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840349-21B5-4380-86E0-F585EE0A1B35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917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DD459-06CD-42B9-A326-7818405F8DB1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346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6138079" y="3429000"/>
            <a:ext cx="2143854" cy="2655329"/>
            <a:chOff x="6318342" y="2607262"/>
            <a:chExt cx="2143854" cy="2655329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BEEF4"/>
                </a:clrFrom>
                <a:clrTo>
                  <a:srgbClr val="DBEE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2607262"/>
              <a:ext cx="1009876" cy="2617908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DBEEF4"/>
                </a:clrFrom>
                <a:clrTo>
                  <a:srgbClr val="DBEEF4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342" y="3916883"/>
              <a:ext cx="446886" cy="1158465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DBEEF4"/>
                </a:clrFrom>
                <a:clrTo>
                  <a:srgbClr val="DBEEF4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119" y="4496115"/>
              <a:ext cx="295673" cy="766476"/>
            </a:xfrm>
            <a:prstGeom prst="rect">
              <a:avLst/>
            </a:prstGeom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マスタ　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73238"/>
            <a:ext cx="82296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マスタ　テキストの書式設定</a:t>
            </a:r>
          </a:p>
          <a:p>
            <a:pPr lvl="1"/>
            <a:r>
              <a:rPr lang="zh-CN"/>
              <a:t>第</a:t>
            </a:r>
            <a:r>
              <a:rPr lang="ja-JP" altLang="zh-CN"/>
              <a:t>2</a:t>
            </a:r>
            <a:r>
              <a:rPr lang="zh-CN"/>
              <a:t>レベル</a:t>
            </a:r>
          </a:p>
          <a:p>
            <a:pPr lvl="2"/>
            <a:r>
              <a:rPr lang="zh-CN"/>
              <a:t>第</a:t>
            </a:r>
            <a:r>
              <a:rPr lang="ja-JP" altLang="zh-CN"/>
              <a:t>3</a:t>
            </a:r>
            <a:r>
              <a:rPr lang="zh-CN"/>
              <a:t>レベル</a:t>
            </a:r>
          </a:p>
          <a:p>
            <a:pPr lvl="3"/>
            <a:r>
              <a:rPr lang="zh-CN"/>
              <a:t>第</a:t>
            </a:r>
            <a:r>
              <a:rPr lang="ja-JP" altLang="zh-CN"/>
              <a:t>4</a:t>
            </a:r>
            <a:r>
              <a:rPr lang="zh-CN"/>
              <a:t>レベル</a:t>
            </a:r>
          </a:p>
          <a:p>
            <a:pPr lvl="4"/>
            <a:r>
              <a:rPr lang="zh-CN"/>
              <a:t>第</a:t>
            </a:r>
            <a:r>
              <a:rPr lang="ja-JP" altLang="zh-CN"/>
              <a:t>5</a:t>
            </a:r>
            <a:r>
              <a:rPr lang="zh-CN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E39D45F4-2CE9-4F36-982C-6C4A05C65104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j-ea"/>
                <a:ea typeface="+mj-ea"/>
              </a:defRPr>
            </a:lvl1pPr>
          </a:lstStyle>
          <a:p>
            <a:fld id="{95EBBADE-EEC7-4328-AB46-7FCC4485C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14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44AF7-53E6-486F-99B7-CBCCCE304FBB}" type="datetime1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4826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u="none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95EBBADE-EEC7-4328-AB46-7FCC4485CB1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317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DE53C96-0850-46B4-9C47-159B04CC7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5" y="42081"/>
            <a:ext cx="9089924" cy="68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30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31D0F88-D94A-4CB8-AE50-056C4DEF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057400" cy="365125"/>
          </a:xfrm>
        </p:spPr>
        <p:txBody>
          <a:bodyPr/>
          <a:lstStyle/>
          <a:p>
            <a:fld id="{95EBBADE-EEC7-4328-AB46-7FCC4485CB1F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160" name="図 159">
            <a:extLst>
              <a:ext uri="{FF2B5EF4-FFF2-40B4-BE49-F238E27FC236}">
                <a16:creationId xmlns:a16="http://schemas.microsoft.com/office/drawing/2014/main" id="{4C33A62C-E718-482D-8475-185D6F208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57" t="14462" r="27557" b="1740"/>
          <a:stretch/>
        </p:blipFill>
        <p:spPr>
          <a:xfrm>
            <a:off x="1763688" y="615868"/>
            <a:ext cx="6084676" cy="610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62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65DF13A-084F-4DEB-8CCC-0DDCA7A2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464457"/>
            <a:ext cx="2057400" cy="365125"/>
          </a:xfrm>
        </p:spPr>
        <p:txBody>
          <a:bodyPr/>
          <a:lstStyle/>
          <a:p>
            <a:fld id="{95EBBADE-EEC7-4328-AB46-7FCC4485CB1F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B230766-ADA5-4DA1-AC16-D13D9D6C3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2" t="13373" r="34250" b="4582"/>
          <a:stretch/>
        </p:blipFill>
        <p:spPr>
          <a:xfrm>
            <a:off x="2005429" y="188639"/>
            <a:ext cx="4870827" cy="66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5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15078" y="64824"/>
            <a:ext cx="8922534" cy="64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u="none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今後の長期入院</a:t>
            </a:r>
            <a:r>
              <a:rPr lang="ja-JP" altLang="en-US" b="1" u="none" dirty="0" err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精神障がい</a:t>
            </a:r>
            <a:r>
              <a:rPr lang="ja-JP" altLang="en-US" b="1" u="none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者の退院支援について</a:t>
            </a:r>
            <a:endParaRPr lang="en-US" altLang="ja-JP" b="1" u="none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600" b="1" u="none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～これからの地域精神医療体制整備広域コーディネーターの活動～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629914" y="1810047"/>
            <a:ext cx="1198066" cy="103064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lvl="0" algn="ctr"/>
            <a:r>
              <a:rPr lang="ja-JP" altLang="en-US" sz="1050" b="1" u="none" spc="-7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精神科病院</a:t>
            </a:r>
            <a:br>
              <a:rPr lang="en-US" altLang="ja-JP" sz="1050" b="1" u="none" spc="-7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050" b="1" u="none" spc="-7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スタッフの</a:t>
            </a:r>
            <a:br>
              <a:rPr lang="en-US" altLang="ja-JP" sz="1050" b="1" u="none" spc="-7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050" b="1" u="none" spc="-7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退院促進に</a:t>
            </a:r>
            <a:br>
              <a:rPr lang="en-US" altLang="ja-JP" sz="1050" b="1" u="none" spc="-7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050" b="1" u="none" spc="-7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関する理解促進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611741" y="2909357"/>
            <a:ext cx="1184460" cy="88138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lvl="0" algn="ctr"/>
            <a:r>
              <a:rPr lang="ja-JP" altLang="en-US" sz="105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退院可能性の</a:t>
            </a:r>
            <a:br>
              <a:rPr lang="en-US" altLang="ja-JP" sz="105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05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ある入院患者の把握</a:t>
            </a:r>
            <a:endParaRPr lang="en-US" altLang="ja-JP" sz="105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17861" y="1810048"/>
            <a:ext cx="339354" cy="198069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精神科病院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601703" y="4411972"/>
            <a:ext cx="1194498" cy="2237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lvl="0" algn="ctr"/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市町村への</a:t>
            </a:r>
            <a:endParaRPr lang="en-US" altLang="ja-JP" sz="120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橋渡し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03270" y="4404728"/>
            <a:ext cx="324000" cy="223516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1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市町村</a:t>
            </a:r>
          </a:p>
        </p:txBody>
      </p:sp>
      <p:sp>
        <p:nvSpPr>
          <p:cNvPr id="11" name="加算 10"/>
          <p:cNvSpPr/>
          <p:nvPr/>
        </p:nvSpPr>
        <p:spPr>
          <a:xfrm>
            <a:off x="1645254" y="3749475"/>
            <a:ext cx="811059" cy="80726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none"/>
          </a:p>
        </p:txBody>
      </p:sp>
      <p:sp>
        <p:nvSpPr>
          <p:cNvPr id="13" name="角丸四角形 12"/>
          <p:cNvSpPr/>
          <p:nvPr/>
        </p:nvSpPr>
        <p:spPr>
          <a:xfrm>
            <a:off x="2377673" y="4426247"/>
            <a:ext cx="1890817" cy="2244615"/>
          </a:xfrm>
          <a:prstGeom prst="roundRect">
            <a:avLst/>
          </a:prstGeom>
          <a:solidFill>
            <a:srgbClr val="C9E8FF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「市町村・圏域協議の場などの会議」への</a:t>
            </a:r>
            <a:br>
              <a:rPr lang="en-US" altLang="ja-JP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可能な限りの参加参画</a:t>
            </a:r>
            <a:br>
              <a:rPr lang="en-US" altLang="ja-JP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endParaRPr lang="en-US" altLang="ja-JP" sz="120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・地域の状況を把握</a:t>
            </a:r>
            <a:endParaRPr lang="en-US" altLang="ja-JP" sz="120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・好事例対応を紹介</a:t>
            </a:r>
            <a:endParaRPr lang="en-US" altLang="ja-JP" sz="120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・先進的な他地域の　</a:t>
            </a:r>
            <a:br>
              <a:rPr lang="en-US" altLang="ja-JP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情報を提供</a:t>
            </a:r>
            <a:endParaRPr lang="en-US" altLang="ja-JP" sz="120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2351330" y="1810047"/>
            <a:ext cx="1870138" cy="2069924"/>
          </a:xfrm>
          <a:prstGeom prst="roundRect">
            <a:avLst/>
          </a:prstGeom>
          <a:solidFill>
            <a:srgbClr val="C9E8FF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医療機関窓口との</a:t>
            </a:r>
            <a:br>
              <a:rPr lang="en-US" altLang="ja-JP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定期的な情報交換</a:t>
            </a:r>
            <a:endParaRPr lang="en-US" altLang="ja-JP" sz="120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endParaRPr lang="en-US" altLang="ja-JP" sz="120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個別支援会議等への</a:t>
            </a:r>
            <a:br>
              <a:rPr lang="en-US" altLang="ja-JP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2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参画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4815301" y="5261071"/>
            <a:ext cx="1834281" cy="1404000"/>
          </a:xfrm>
          <a:prstGeom prst="roundRect">
            <a:avLst/>
          </a:prstGeom>
          <a:solidFill>
            <a:srgbClr val="0070C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ja-JP" altLang="en-US" sz="14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地域における</a:t>
            </a:r>
            <a:endParaRPr lang="en-US" altLang="ja-JP" sz="1400" b="1" u="none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r>
              <a:rPr lang="en-US" altLang="ja-JP" sz="14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UNMET</a:t>
            </a:r>
            <a:r>
              <a:rPr lang="ja-JP" altLang="en-US" sz="14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4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NEEDS</a:t>
            </a:r>
            <a:r>
              <a:rPr lang="ja-JP" altLang="en-US" sz="1400" b="1" u="none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への</a:t>
            </a:r>
            <a:r>
              <a:rPr lang="ja-JP" altLang="en-US" sz="14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支援力が向上</a:t>
            </a:r>
            <a:endParaRPr lang="en-US" altLang="ja-JP" sz="1400" b="1" u="none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フローチャート: 端子 15"/>
          <p:cNvSpPr/>
          <p:nvPr/>
        </p:nvSpPr>
        <p:spPr>
          <a:xfrm>
            <a:off x="83130" y="964147"/>
            <a:ext cx="1744850" cy="766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ja-JP" altLang="en-US" sz="105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～Ｒ</a:t>
            </a:r>
            <a:r>
              <a:rPr lang="en-US" altLang="ja-JP" sz="105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05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050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9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9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</a:t>
            </a:r>
            <a:r>
              <a:rPr lang="en-US" altLang="ja-JP" sz="9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 </a:t>
            </a:r>
            <a:r>
              <a:rPr lang="ja-JP" altLang="en-US" sz="9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長期入院患者の削減</a:t>
            </a:r>
          </a:p>
        </p:txBody>
      </p:sp>
      <p:sp>
        <p:nvSpPr>
          <p:cNvPr id="17" name="フローチャート: 端子 16"/>
          <p:cNvSpPr/>
          <p:nvPr/>
        </p:nvSpPr>
        <p:spPr>
          <a:xfrm>
            <a:off x="2326964" y="946658"/>
            <a:ext cx="6596122" cy="75537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altLang="ja-JP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R5</a:t>
            </a:r>
            <a:r>
              <a:rPr lang="ja-JP" altLang="en-US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endParaRPr lang="en-US" altLang="ja-JP" b="1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4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</a:t>
            </a:r>
            <a:r>
              <a:rPr lang="en-US" altLang="ja-JP" sz="14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400" b="1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精神科病院および地域の支援力の向上　長期入院患者のさらなる削減　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4815301" y="1813529"/>
            <a:ext cx="1836000" cy="1404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ja-JP" altLang="en-US" sz="12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病院だけでは地域移行が難しかったケースへの対応を可能に</a:t>
            </a:r>
            <a:endParaRPr lang="en-US" altLang="ja-JP" sz="1200" b="1" u="none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星 24 21"/>
          <p:cNvSpPr/>
          <p:nvPr/>
        </p:nvSpPr>
        <p:spPr>
          <a:xfrm>
            <a:off x="4689478" y="3002610"/>
            <a:ext cx="1980000" cy="756000"/>
          </a:xfrm>
          <a:prstGeom prst="star24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ja-JP" altLang="en-US" sz="1400" b="1" u="none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病院から</a:t>
            </a:r>
            <a:endParaRPr lang="en-US" altLang="ja-JP" sz="1400" b="1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r>
              <a:rPr lang="ja-JP" altLang="en-US" sz="1400" b="1" u="none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押し出す力</a:t>
            </a:r>
            <a:endParaRPr lang="en-US" altLang="ja-JP" sz="1400" b="1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星 24 23"/>
          <p:cNvSpPr/>
          <p:nvPr/>
        </p:nvSpPr>
        <p:spPr>
          <a:xfrm>
            <a:off x="4733174" y="4657605"/>
            <a:ext cx="1980000" cy="756000"/>
          </a:xfrm>
          <a:prstGeom prst="star24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ja-JP" altLang="en-US" sz="1400" b="1" u="none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地域から</a:t>
            </a:r>
            <a:endParaRPr lang="en-US" altLang="ja-JP" sz="1400" b="1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r>
              <a:rPr lang="ja-JP" altLang="en-US" sz="1400" b="1" u="none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引っ張る力</a:t>
            </a:r>
            <a:endParaRPr lang="en-US" altLang="ja-JP" sz="1400" b="1" u="none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上下矢印 24"/>
          <p:cNvSpPr/>
          <p:nvPr/>
        </p:nvSpPr>
        <p:spPr>
          <a:xfrm>
            <a:off x="5435869" y="3681142"/>
            <a:ext cx="487218" cy="1110874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none"/>
          </a:p>
        </p:txBody>
      </p:sp>
      <p:sp>
        <p:nvSpPr>
          <p:cNvPr id="27" name="等号 26"/>
          <p:cNvSpPr/>
          <p:nvPr/>
        </p:nvSpPr>
        <p:spPr>
          <a:xfrm>
            <a:off x="6481370" y="4007912"/>
            <a:ext cx="669574" cy="45733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none">
              <a:solidFill>
                <a:schemeClr val="tx1"/>
              </a:solidFill>
            </a:endParaRPr>
          </a:p>
        </p:txBody>
      </p:sp>
      <p:sp>
        <p:nvSpPr>
          <p:cNvPr id="30" name="フローチャート: 準備 29"/>
          <p:cNvSpPr/>
          <p:nvPr/>
        </p:nvSpPr>
        <p:spPr>
          <a:xfrm>
            <a:off x="4795911" y="4072513"/>
            <a:ext cx="1667186" cy="296918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ja-JP" altLang="en-US" sz="1200" b="1" u="none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マッチング</a:t>
            </a:r>
          </a:p>
        </p:txBody>
      </p:sp>
      <p:sp>
        <p:nvSpPr>
          <p:cNvPr id="29" name="右矢印 28"/>
          <p:cNvSpPr/>
          <p:nvPr/>
        </p:nvSpPr>
        <p:spPr>
          <a:xfrm>
            <a:off x="4081968" y="5471253"/>
            <a:ext cx="825903" cy="11037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ja-JP" altLang="en-US" sz="1100" b="1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支援力強化</a:t>
            </a:r>
          </a:p>
        </p:txBody>
      </p:sp>
      <p:sp>
        <p:nvSpPr>
          <p:cNvPr id="28" name="右矢印 27"/>
          <p:cNvSpPr/>
          <p:nvPr/>
        </p:nvSpPr>
        <p:spPr>
          <a:xfrm>
            <a:off x="4050340" y="1894390"/>
            <a:ext cx="825903" cy="11037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ja-JP" altLang="en-US" sz="1100" b="1" u="none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支援力強化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7193852" y="2060849"/>
            <a:ext cx="1771827" cy="43924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ja-JP" altLang="en-US" sz="14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複合的な課題が</a:t>
            </a:r>
            <a:br>
              <a:rPr lang="en-US" altLang="ja-JP" sz="14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400" b="1" u="none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あり退院が困難なケースの</a:t>
            </a:r>
            <a:endParaRPr lang="en-US" altLang="ja-JP" sz="1400" b="1" u="none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r>
              <a:rPr lang="ja-JP" altLang="en-US" b="1" u="none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伴走支援を</a:t>
            </a:r>
            <a:br>
              <a:rPr lang="en-US" altLang="ja-JP" b="1" u="none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b="1" u="none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強化</a:t>
            </a:r>
            <a:endParaRPr lang="en-US" altLang="ja-JP" b="1" u="none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endParaRPr lang="en-US" altLang="ja-JP" b="1" u="none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endParaRPr lang="en-US" altLang="ja-JP" b="1" u="none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endParaRPr lang="en-US" altLang="ja-JP" b="1" u="none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endParaRPr lang="en-US" altLang="ja-JP" b="1" u="none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endParaRPr lang="en-US" altLang="ja-JP" b="1" u="none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endParaRPr lang="en-US" altLang="ja-JP" b="1" u="none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r>
              <a:rPr lang="ja-JP" altLang="en-US" b="1" u="none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長期入院</a:t>
            </a:r>
            <a:r>
              <a:rPr lang="ja-JP" altLang="en-US" b="1" u="none" dirty="0" err="1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精神障がい</a:t>
            </a:r>
            <a:r>
              <a:rPr lang="ja-JP" altLang="en-US" b="1" u="none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者数のさらなる削減</a:t>
            </a:r>
            <a:endParaRPr lang="en-US" altLang="ja-JP" b="1" u="none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下矢印 18"/>
          <p:cNvSpPr/>
          <p:nvPr/>
        </p:nvSpPr>
        <p:spPr>
          <a:xfrm>
            <a:off x="7794945" y="4285349"/>
            <a:ext cx="648072" cy="642936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u="none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D76764-47C6-4399-A60A-B575166B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0212" y="6477357"/>
            <a:ext cx="2057400" cy="365125"/>
          </a:xfrm>
        </p:spPr>
        <p:txBody>
          <a:bodyPr/>
          <a:lstStyle/>
          <a:p>
            <a:fld id="{95EBBADE-EEC7-4328-AB46-7FCC4485CB1F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4197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1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7" grpId="0" animBg="1"/>
      <p:bldP spid="21" grpId="0" animBg="1"/>
      <p:bldP spid="21" grpId="1" animBg="1"/>
      <p:bldP spid="21" grpId="2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30" grpId="0" animBg="1"/>
      <p:bldP spid="30" grpId="1" animBg="1"/>
      <p:bldP spid="29" grpId="0" animBg="1"/>
      <p:bldP spid="28" grpId="0" animBg="1"/>
      <p:bldP spid="31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04">
            <a:extLst>
              <a:ext uri="{FF2B5EF4-FFF2-40B4-BE49-F238E27FC236}">
                <a16:creationId xmlns:a16="http://schemas.microsoft.com/office/drawing/2014/main" id="{1AEC63E9-F038-4AD4-B9D0-17CE51B41D94}"/>
              </a:ext>
            </a:extLst>
          </p:cNvPr>
          <p:cNvSpPr/>
          <p:nvPr/>
        </p:nvSpPr>
        <p:spPr>
          <a:xfrm>
            <a:off x="86916" y="40107"/>
            <a:ext cx="8970168" cy="486646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r>
              <a:rPr kumimoji="0" lang="ja-JP" altLang="en-US" sz="2000" b="1" u="none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年度の具体的な取組み</a:t>
            </a:r>
            <a:endParaRPr kumimoji="0" lang="en-US" altLang="ja-JP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FC1649D-031C-432B-BF96-525039C7514C}"/>
              </a:ext>
            </a:extLst>
          </p:cNvPr>
          <p:cNvGrpSpPr/>
          <p:nvPr/>
        </p:nvGrpSpPr>
        <p:grpSpPr>
          <a:xfrm>
            <a:off x="683749" y="620688"/>
            <a:ext cx="7704857" cy="6141959"/>
            <a:chOff x="755576" y="695377"/>
            <a:chExt cx="7354854" cy="5995262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F65CFD47-AEF4-4D10-A223-842730C80E61}"/>
                </a:ext>
              </a:extLst>
            </p:cNvPr>
            <p:cNvSpPr/>
            <p:nvPr/>
          </p:nvSpPr>
          <p:spPr>
            <a:xfrm>
              <a:off x="755577" y="695377"/>
              <a:ext cx="7354853" cy="2461218"/>
            </a:xfrm>
            <a:prstGeom prst="rect">
              <a:avLst/>
            </a:prstGeom>
            <a:solidFill>
              <a:srgbClr val="C9E8FF"/>
            </a:solidFill>
            <a:ln w="63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病院から押し出す力の強化</a:t>
              </a:r>
              <a:endParaRPr kumimoji="0" lang="en-US" altLang="ja-JP" sz="2000" b="1" i="0" u="none" strike="noStrike" kern="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altLang="ja-JP" sz="1400" b="0" i="0" u="none" strike="noStrike" kern="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1400" b="0" i="0" u="none" strike="noStrike" kern="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○精神科病院スタッフの退院促進に関する理解促進</a:t>
              </a:r>
              <a:endParaRPr kumimoji="0" lang="en-US" altLang="ja-JP" sz="1400" b="0" i="0" u="none" strike="noStrike" kern="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○</a:t>
              </a: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退院の可能性のある入院患者の把握に加えて</a:t>
              </a:r>
              <a:endParaRPr kumimoji="0" lang="en-US" altLang="ja-JP" sz="1400" b="0" i="0" u="none" strike="noStrike" kern="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■医療機関窓口との情報交換を幅広く実施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方法：電話連絡あるいは訪問を実施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目的：院内研修や院内茶話会の企画、調整　　個別支援に向けての連携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■</a:t>
              </a: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個別伴走支援の強化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方法：退院支援会議や個別カンファレンスへの積極的な参画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　　定期的な個別面談および退院後のモニタリング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</a:t>
              </a: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概ね半年程度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)</a:t>
              </a: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の継続実施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50DAED4B-E600-468A-931E-435981E31765}"/>
                </a:ext>
              </a:extLst>
            </p:cNvPr>
            <p:cNvSpPr/>
            <p:nvPr/>
          </p:nvSpPr>
          <p:spPr>
            <a:xfrm>
              <a:off x="755576" y="4580597"/>
              <a:ext cx="7344816" cy="2110042"/>
            </a:xfrm>
            <a:prstGeom prst="rect">
              <a:avLst/>
            </a:prstGeom>
            <a:solidFill>
              <a:srgbClr val="C9E8FF"/>
            </a:solidFill>
            <a:ln w="63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地域から引っ張る力の強化</a:t>
              </a:r>
              <a:endParaRPr kumimoji="0" lang="en-US" altLang="ja-JP" sz="2000" b="1" i="0" u="none" strike="noStrike" kern="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方法と目的：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・引き続き「市町村・圏域協議の場などの会議」へ広域コーディネーターが可能な限り</a:t>
              </a:r>
              <a:b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参加参画し地域の状況を把握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・好事例対応を紹介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・先進的な他地域の情報を提供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AC2079E8-2DCE-4FFA-9544-56BC32913E18}"/>
                </a:ext>
              </a:extLst>
            </p:cNvPr>
            <p:cNvSpPr/>
            <p:nvPr/>
          </p:nvSpPr>
          <p:spPr>
            <a:xfrm>
              <a:off x="1675934" y="3299552"/>
              <a:ext cx="6192687" cy="1138088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85725" indent="-85725" algn="l" fontAlgn="auto">
                <a:spcBef>
                  <a:spcPts val="0"/>
                </a:spcBef>
                <a:spcAft>
                  <a:spcPts val="600"/>
                </a:spcAft>
              </a:pPr>
              <a:r>
                <a:rPr kumimoji="0" lang="ja-JP" altLang="en-US" sz="1400" b="1" i="0" u="none" strike="noStrike" kern="0" cap="none" spc="-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地域と病院の支援のマッチング</a:t>
              </a:r>
              <a:br>
                <a:rPr kumimoji="0" lang="en-US" altLang="ja-JP" sz="1200" b="1" i="0" u="none" strike="noStrike" kern="0" cap="none" spc="-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</a:br>
              <a:r>
                <a:rPr kumimoji="0" lang="ja-JP" altLang="en-US" sz="1100" b="0" i="0" strike="noStrike" kern="0" cap="none" spc="-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広域コーディネーター対象のス</a:t>
              </a:r>
              <a:r>
                <a:rPr lang="ja-JP" altLang="en-US" sz="1100" spc="-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キルアップ研修</a:t>
              </a:r>
              <a:r>
                <a:rPr lang="ja-JP" altLang="en-US" sz="1100" u="none" spc="-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を実施し、</a:t>
              </a:r>
              <a:r>
                <a:rPr kumimoji="0" lang="ja-JP" altLang="en-US" sz="1100" b="0" i="0" u="none" strike="noStrike" kern="0" cap="none" spc="-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広域コーディネーターのソーシャルワークの質を向上させ、病院と地域それぞれへの支援を強化。向上した「病院から押し出す力」と「地域から引っ張る力」をマッチングさせて、個別伴走支援を積極的に実施する。</a:t>
              </a:r>
              <a:endParaRPr kumimoji="0" lang="en-US" altLang="ja-JP" sz="11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85725" marR="0" lvl="0" indent="-85725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-5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→長期入院精神障がい者患者数の更なる削減をめざす。</a:t>
              </a:r>
              <a:r>
                <a:rPr kumimoji="0" lang="en-US" altLang="ja-JP" sz="1100" b="0" i="0" u="none" strike="noStrike" kern="0" cap="none" spc="-5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(</a:t>
              </a:r>
              <a:r>
                <a:rPr kumimoji="0" lang="ja-JP" altLang="en-US" sz="1100" u="none" kern="0" spc="-5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令和</a:t>
              </a:r>
              <a:r>
                <a:rPr kumimoji="0" lang="en-US" altLang="ja-JP" sz="1100" u="none" kern="0" spc="-5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</a:t>
              </a:r>
              <a:r>
                <a:rPr kumimoji="0" lang="ja-JP" altLang="en-US" sz="1100" u="none" kern="0" spc="-5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r>
                <a:rPr kumimoji="0" lang="en-US" altLang="ja-JP" sz="1100" u="none" kern="0" spc="-5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</a:t>
              </a:r>
              <a:r>
                <a:rPr kumimoji="0" lang="ja-JP" altLang="en-US" sz="1100" u="none" kern="0" spc="-5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月末時点</a:t>
              </a:r>
              <a:r>
                <a:rPr kumimoji="0" lang="ja-JP" altLang="en-US" sz="1100" b="0" i="0" u="none" strike="noStrike" kern="0" cap="none" spc="-5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 　</a:t>
              </a:r>
              <a:r>
                <a:rPr kumimoji="0" lang="en-US" altLang="ja-JP" sz="1100" b="0" i="0" u="none" strike="noStrike" kern="0" cap="none" spc="-5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8,193</a:t>
              </a:r>
              <a:r>
                <a:rPr kumimoji="0" lang="ja-JP" altLang="en-US" sz="1100" b="0" i="0" u="none" strike="noStrike" kern="0" cap="none" spc="-5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人</a:t>
              </a:r>
              <a:r>
                <a:rPr kumimoji="0" lang="en-US" altLang="ja-JP" sz="1100" u="none" kern="0" spc="-5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kumimoji="0" lang="en-US" altLang="ja-JP" sz="12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830F32F-E363-4CE6-8C67-65B181DDCDE3}"/>
                </a:ext>
              </a:extLst>
            </p:cNvPr>
            <p:cNvSpPr/>
            <p:nvPr/>
          </p:nvSpPr>
          <p:spPr>
            <a:xfrm>
              <a:off x="755576" y="3228075"/>
              <a:ext cx="7344816" cy="1281045"/>
            </a:xfrm>
            <a:prstGeom prst="rect">
              <a:avLst/>
            </a:prstGeom>
            <a:noFill/>
            <a:ln w="38100" cmpd="sng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84138" indent="-84138">
                <a:spcAft>
                  <a:spcPts val="600"/>
                </a:spcAft>
              </a:pPr>
              <a:endParaRPr lang="en-US" altLang="ja-JP" sz="1400" spc="-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" name="上下矢印 31">
              <a:extLst>
                <a:ext uri="{FF2B5EF4-FFF2-40B4-BE49-F238E27FC236}">
                  <a16:creationId xmlns:a16="http://schemas.microsoft.com/office/drawing/2014/main" id="{8E9D2E74-4E5F-41A2-AF8C-59861E0C674A}"/>
                </a:ext>
              </a:extLst>
            </p:cNvPr>
            <p:cNvSpPr/>
            <p:nvPr/>
          </p:nvSpPr>
          <p:spPr>
            <a:xfrm>
              <a:off x="865066" y="2982352"/>
              <a:ext cx="579098" cy="1772489"/>
            </a:xfrm>
            <a:prstGeom prst="upDownArrow">
              <a:avLst/>
            </a:prstGeom>
            <a:solidFill>
              <a:srgbClr val="FFFF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vert="eaVert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マッチング</a:t>
              </a:r>
            </a:p>
          </p:txBody>
        </p:sp>
      </p:grp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DE4ABFB-54DB-4E1E-A675-DF59844D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1137" y="6492875"/>
            <a:ext cx="2057400" cy="365125"/>
          </a:xfrm>
        </p:spPr>
        <p:txBody>
          <a:bodyPr/>
          <a:lstStyle/>
          <a:p>
            <a:fld id="{95EBBADE-EEC7-4328-AB46-7FCC4485CB1F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5754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D866307-B178-4018-A826-BA4792433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03" r="24013"/>
          <a:stretch/>
        </p:blipFill>
        <p:spPr>
          <a:xfrm>
            <a:off x="13319" y="0"/>
            <a:ext cx="9038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25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5C5FCBB-038C-4AE1-91F9-9E1C8B87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322135"/>
            <a:ext cx="2057400" cy="365125"/>
          </a:xfrm>
        </p:spPr>
        <p:txBody>
          <a:bodyPr/>
          <a:lstStyle/>
          <a:p>
            <a:fld id="{95EBBADE-EEC7-4328-AB46-7FCC4485CB1F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6C57047-8CB7-41AB-985F-7DD8A7718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33" y="353301"/>
            <a:ext cx="8547333" cy="61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35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D967455-45D0-466E-84B2-15ED3B13C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22170"/>
            <a:ext cx="9144000" cy="66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73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>
            <a:extLst>
              <a:ext uri="{FF2B5EF4-FFF2-40B4-BE49-F238E27FC236}">
                <a16:creationId xmlns:a16="http://schemas.microsoft.com/office/drawing/2014/main" id="{DE1D062B-6B00-44D0-88C0-E0C16D32CE9E}"/>
              </a:ext>
            </a:extLst>
          </p:cNvPr>
          <p:cNvSpPr/>
          <p:nvPr/>
        </p:nvSpPr>
        <p:spPr>
          <a:xfrm>
            <a:off x="68070" y="29034"/>
            <a:ext cx="8990085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tIns="108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令和７年度　精神科病院職員研修の状況①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F34A98-7929-498D-8506-63DA45952C10}"/>
              </a:ext>
            </a:extLst>
          </p:cNvPr>
          <p:cNvSpPr txBox="1"/>
          <p:nvPr/>
        </p:nvSpPr>
        <p:spPr>
          <a:xfrm>
            <a:off x="8604448" y="6599425"/>
            <a:ext cx="642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４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11FEFBD-6FD5-4CC7-BC31-281928617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7" y="566448"/>
            <a:ext cx="8967993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7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95FE57D-BC23-4648-AE0E-E906DEA2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7D4D4F-8015-4D51-8ACD-17CECFE98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532" y="205738"/>
            <a:ext cx="9549064" cy="64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68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E5D5C25-E750-43CE-ACD2-1FB286438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" y="0"/>
            <a:ext cx="9144000" cy="685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13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50A108B-C7FE-46FB-92FE-92AEF7188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8" y="39330"/>
            <a:ext cx="8986283" cy="67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15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AE2143B-5BBE-4D59-977D-3B72FC7CD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2" y="9019"/>
            <a:ext cx="8958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5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BED235-DC32-4ADF-B9D1-95D0DBBE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BADE-EEC7-4328-AB46-7FCC4485CB1F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036A0CB-F825-419E-8BCA-9A9EB8CAA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10" y="0"/>
            <a:ext cx="8780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43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テーマ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丸ゴシック">
      <a:majorFont>
        <a:latin typeface="HG創英角ｺﾞｼｯｸUB"/>
        <a:ea typeface="HGS創英ﾌﾟﾚｾﾞﾝｽEB"/>
        <a:cs typeface=""/>
      </a:majorFont>
      <a:minorFont>
        <a:latin typeface="Century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ファンシー（008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テーマ1" id="{D2B3F790-570E-46F8-A5E6-1FA5A25F7A77}" vid="{C844B154-D238-4CCB-8852-491E2A4E2E8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0</TotalTime>
  <Words>509</Words>
  <Application>Microsoft Office PowerPoint</Application>
  <PresentationFormat>画面に合わせる (4:3)</PresentationFormat>
  <Paragraphs>69</Paragraphs>
  <Slides>14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26" baseType="lpstr">
      <vt:lpstr>HGS創英ﾌﾟﾚｾﾞﾝｽEB</vt:lpstr>
      <vt:lpstr>Meiryo UI</vt:lpstr>
      <vt:lpstr>ＭＳ Ｐゴシック</vt:lpstr>
      <vt:lpstr>UD デジタル 教科書体 NK-R</vt:lpstr>
      <vt:lpstr>メイリオ</vt:lpstr>
      <vt:lpstr>游ゴシック</vt:lpstr>
      <vt:lpstr>游ゴシック Light</vt:lpstr>
      <vt:lpstr>Arial</vt:lpstr>
      <vt:lpstr>Century</vt:lpstr>
      <vt:lpstr>Tahoma</vt:lpstr>
      <vt:lpstr>テーマ1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2026-03-18T09:05:45Z</dcterms:created>
  <dcterms:modified xsi:type="dcterms:W3CDTF">2026-03-18T11:39:28Z</dcterms:modified>
</cp:coreProperties>
</file>