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4380" r:id="rId1"/>
  </p:sldMasterIdLst>
  <p:notesMasterIdLst>
    <p:notesMasterId r:id="rId6"/>
  </p:notesMasterIdLst>
  <p:handoutMasterIdLst>
    <p:handoutMasterId r:id="rId7"/>
  </p:handoutMasterIdLst>
  <p:sldIdLst>
    <p:sldId id="509" r:id="rId2"/>
    <p:sldId id="514" r:id="rId3"/>
    <p:sldId id="502" r:id="rId4"/>
    <p:sldId id="515"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92B5D3"/>
    <a:srgbClr val="FFFFFF"/>
    <a:srgbClr val="DAE9F6"/>
    <a:srgbClr val="B5C1E1"/>
    <a:srgbClr val="FFCCFF"/>
    <a:srgbClr val="9DC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1515" autoAdjust="0"/>
  </p:normalViewPr>
  <p:slideViewPr>
    <p:cSldViewPr>
      <p:cViewPr varScale="1">
        <p:scale>
          <a:sx n="122" d="100"/>
          <a:sy n="122" d="100"/>
        </p:scale>
        <p:origin x="954" y="102"/>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5"/>
            <a:ext cx="2949787" cy="496967"/>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43" y="5"/>
            <a:ext cx="2949787" cy="496967"/>
          </a:xfrm>
          <a:prstGeom prst="rect">
            <a:avLst/>
          </a:prstGeom>
        </p:spPr>
        <p:txBody>
          <a:bodyPr vert="horz" lIns="91403" tIns="45705" rIns="91403" bIns="45705" rtlCol="0"/>
          <a:lstStyle>
            <a:lvl1pPr algn="r">
              <a:defRPr sz="1200"/>
            </a:lvl1pPr>
          </a:lstStyle>
          <a:p>
            <a:fld id="{F8F4B279-546B-4566-BB86-CCD863FE3373}" type="datetimeFigureOut">
              <a:rPr kumimoji="1" lang="ja-JP" altLang="en-US" smtClean="0"/>
              <a:t>2026/3/17</a:t>
            </a:fld>
            <a:endParaRPr kumimoji="1" lang="ja-JP" altLang="en-US"/>
          </a:p>
        </p:txBody>
      </p:sp>
      <p:sp>
        <p:nvSpPr>
          <p:cNvPr id="4" name="フッター プレースホルダー 3"/>
          <p:cNvSpPr>
            <a:spLocks noGrp="1"/>
          </p:cNvSpPr>
          <p:nvPr>
            <p:ph type="ftr" sz="quarter" idx="2"/>
          </p:nvPr>
        </p:nvSpPr>
        <p:spPr>
          <a:xfrm>
            <a:off x="0" y="9440651"/>
            <a:ext cx="2949787" cy="496967"/>
          </a:xfrm>
          <a:prstGeom prst="rect">
            <a:avLst/>
          </a:prstGeom>
        </p:spPr>
        <p:txBody>
          <a:bodyPr vert="horz" lIns="91403" tIns="45705" rIns="91403"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43" y="9440651"/>
            <a:ext cx="2949787" cy="496967"/>
          </a:xfrm>
          <a:prstGeom prst="rect">
            <a:avLst/>
          </a:prstGeom>
        </p:spPr>
        <p:txBody>
          <a:bodyPr vert="horz" lIns="91403" tIns="45705" rIns="91403" bIns="45705" rtlCol="0" anchor="b"/>
          <a:lstStyle>
            <a:lvl1pPr algn="r">
              <a:defRPr sz="1200"/>
            </a:lvl1pPr>
          </a:lstStyle>
          <a:p>
            <a:fld id="{90BC2F04-CB75-4FF3-B9EF-B9D8468883C3}" type="slidenum">
              <a:rPr kumimoji="1" lang="ja-JP" altLang="en-US" smtClean="0"/>
              <a:t>‹#›</a:t>
            </a:fld>
            <a:endParaRPr kumimoji="1" lang="ja-JP" altLang="en-US"/>
          </a:p>
        </p:txBody>
      </p:sp>
    </p:spTree>
    <p:extLst>
      <p:ext uri="{BB962C8B-B14F-4D97-AF65-F5344CB8AC3E}">
        <p14:creationId xmlns:p14="http://schemas.microsoft.com/office/powerpoint/2010/main" val="204594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03" tIns="45705" rIns="91403" bIns="45705" rtlCol="0"/>
          <a:lstStyle>
            <a:lvl1pPr algn="r">
              <a:defRPr sz="1200"/>
            </a:lvl1pPr>
          </a:lstStyle>
          <a:p>
            <a:fld id="{3A7D4995-71F8-4FD2-B741-EB692C4C985C}" type="datetimeFigureOut">
              <a:rPr kumimoji="1" lang="ja-JP" altLang="en-US" smtClean="0"/>
              <a:t>2026/3/17</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03" tIns="45705" rIns="91403" bIns="45705"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03" tIns="45705" rIns="91403"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03" tIns="45705" rIns="9140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03" tIns="45705" rIns="91403" bIns="45705" rtlCol="0" anchor="b"/>
          <a:lstStyle>
            <a:lvl1pPr algn="r">
              <a:defRPr sz="1200"/>
            </a:lvl1pPr>
          </a:lstStyle>
          <a:p>
            <a:fld id="{252CC739-2C19-4987-9473-A53E87E4448B}" type="slidenum">
              <a:rPr kumimoji="1" lang="ja-JP" altLang="en-US" smtClean="0"/>
              <a:t>‹#›</a:t>
            </a:fld>
            <a:endParaRPr kumimoji="1" lang="ja-JP" altLang="en-US"/>
          </a:p>
        </p:txBody>
      </p:sp>
    </p:spTree>
    <p:extLst>
      <p:ext uri="{BB962C8B-B14F-4D97-AF65-F5344CB8AC3E}">
        <p14:creationId xmlns:p14="http://schemas.microsoft.com/office/powerpoint/2010/main" val="2791303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1</a:t>
            </a:fld>
            <a:endParaRPr kumimoji="1" lang="ja-JP" altLang="en-US"/>
          </a:p>
        </p:txBody>
      </p:sp>
    </p:spTree>
    <p:extLst>
      <p:ext uri="{BB962C8B-B14F-4D97-AF65-F5344CB8AC3E}">
        <p14:creationId xmlns:p14="http://schemas.microsoft.com/office/powerpoint/2010/main" val="3690032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2</a:t>
            </a:fld>
            <a:endParaRPr kumimoji="1" lang="ja-JP" altLang="en-US"/>
          </a:p>
        </p:txBody>
      </p:sp>
    </p:spTree>
    <p:extLst>
      <p:ext uri="{BB962C8B-B14F-4D97-AF65-F5344CB8AC3E}">
        <p14:creationId xmlns:p14="http://schemas.microsoft.com/office/powerpoint/2010/main" val="601427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3</a:t>
            </a:fld>
            <a:endParaRPr kumimoji="1" lang="ja-JP" altLang="en-US"/>
          </a:p>
        </p:txBody>
      </p:sp>
    </p:spTree>
    <p:extLst>
      <p:ext uri="{BB962C8B-B14F-4D97-AF65-F5344CB8AC3E}">
        <p14:creationId xmlns:p14="http://schemas.microsoft.com/office/powerpoint/2010/main" val="2021007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40559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88399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15392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25047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62721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01125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81732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4494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13857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9775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9079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2026/3/17</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9185502"/>
      </p:ext>
    </p:extLst>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a:stretch>
            <a:fillRect/>
          </a:stretch>
        </p:blipFill>
        <p:spPr>
          <a:xfrm>
            <a:off x="24992" y="1124744"/>
            <a:ext cx="9071634" cy="140220"/>
          </a:xfrm>
          <a:prstGeom prst="rect">
            <a:avLst/>
          </a:prstGeom>
        </p:spPr>
      </p:pic>
      <p:sp>
        <p:nvSpPr>
          <p:cNvPr id="7"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地域生活支援拠点等について</a:t>
            </a:r>
          </a:p>
        </p:txBody>
      </p:sp>
      <p:sp>
        <p:nvSpPr>
          <p:cNvPr id="8"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令和７年度地域生活支援拠点等の市町村アンケート結果概要</a:t>
            </a:r>
          </a:p>
        </p:txBody>
      </p:sp>
      <p:sp>
        <p:nvSpPr>
          <p:cNvPr id="9" name="コンテンツ プレースホルダー 2"/>
          <p:cNvSpPr>
            <a:spLocks noGrp="1"/>
          </p:cNvSpPr>
          <p:nvPr>
            <p:ph idx="1"/>
          </p:nvPr>
        </p:nvSpPr>
        <p:spPr>
          <a:xfrm>
            <a:off x="36184" y="1231955"/>
            <a:ext cx="9072320" cy="1404957"/>
          </a:xfrm>
          <a:ln>
            <a:solidFill>
              <a:schemeClr val="dk1"/>
            </a:solidFill>
            <a:prstDash val="solid"/>
          </a:ln>
        </p:spPr>
        <p:txBody>
          <a:bodyPr anchor="ctr">
            <a:noAutofit/>
          </a:bodyPr>
          <a:lstStyle/>
          <a:p>
            <a:pPr>
              <a:lnSpc>
                <a:spcPts val="168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rPr>
              <a:t>月に</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市が新たに地域生活支援拠点等を整備し、令和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日時点で、府内</a:t>
            </a:r>
            <a:r>
              <a:rPr lang="en-US" altLang="ja-JP" sz="1200" dirty="0">
                <a:latin typeface="Meiryo UI" panose="020B0604030504040204" pitchFamily="50" charset="-128"/>
                <a:ea typeface="Meiryo UI" panose="020B0604030504040204" pitchFamily="50" charset="-128"/>
              </a:rPr>
              <a:t>43</a:t>
            </a:r>
            <a:r>
              <a:rPr lang="ja-JP" altLang="en-US" sz="1200" dirty="0">
                <a:latin typeface="Meiryo UI" panose="020B0604030504040204" pitchFamily="50" charset="-128"/>
                <a:ea typeface="Meiryo UI" panose="020B0604030504040204" pitchFamily="50" charset="-128"/>
              </a:rPr>
              <a:t>市町村のうち</a:t>
            </a:r>
            <a:r>
              <a:rPr lang="en-US" altLang="ja-JP" sz="1200" dirty="0">
                <a:latin typeface="Meiryo UI" panose="020B0604030504040204" pitchFamily="50" charset="-128"/>
                <a:ea typeface="Meiryo UI" panose="020B0604030504040204" pitchFamily="50" charset="-128"/>
              </a:rPr>
              <a:t>42</a:t>
            </a:r>
            <a:r>
              <a:rPr lang="ja-JP" altLang="en-US" sz="1200" dirty="0">
                <a:latin typeface="Meiryo UI" panose="020B0604030504040204" pitchFamily="50" charset="-128"/>
                <a:ea typeface="Meiryo UI" panose="020B0604030504040204" pitchFamily="50" charset="-128"/>
              </a:rPr>
              <a:t>市町村が整備済み。 </a:t>
            </a:r>
            <a:endParaRPr lang="en-US" altLang="ja-JP" sz="1200" dirty="0">
              <a:latin typeface="Meiryo UI" panose="020B0604030504040204" pitchFamily="50" charset="-128"/>
              <a:ea typeface="Meiryo UI" panose="020B0604030504040204" pitchFamily="50" charset="-128"/>
            </a:endParaRPr>
          </a:p>
          <a:p>
            <a:pPr>
              <a:lnSpc>
                <a:spcPts val="168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整備済の</a:t>
            </a:r>
            <a:r>
              <a:rPr lang="en-US" altLang="ja-JP" sz="1200" dirty="0">
                <a:latin typeface="Meiryo UI" panose="020B0604030504040204" pitchFamily="50" charset="-128"/>
                <a:ea typeface="Meiryo UI" panose="020B0604030504040204" pitchFamily="50" charset="-128"/>
              </a:rPr>
              <a:t>42</a:t>
            </a:r>
            <a:r>
              <a:rPr lang="ja-JP" altLang="en-US" sz="1200" dirty="0">
                <a:latin typeface="Meiryo UI" panose="020B0604030504040204" pitchFamily="50" charset="-128"/>
                <a:ea typeface="Meiryo UI" panose="020B0604030504040204" pitchFamily="50" charset="-128"/>
              </a:rPr>
              <a:t>市町村のうち、全てで緊急時の受入・対応について備えている。一方、体験の機会・場の機能を備えている市町村数は、</a:t>
            </a:r>
            <a:r>
              <a:rPr lang="en-US" altLang="ja-JP" sz="1200" dirty="0">
                <a:latin typeface="Meiryo UI" panose="020B0604030504040204" pitchFamily="50" charset="-128"/>
                <a:ea typeface="Meiryo UI" panose="020B0604030504040204" pitchFamily="50" charset="-128"/>
              </a:rPr>
              <a:t>31</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拠点コーディネーターについて、令和７年４月１日時点で「配置あり」が</a:t>
            </a:r>
            <a:r>
              <a:rPr lang="en-US" altLang="ja-JP" sz="1200" dirty="0">
                <a:latin typeface="Meiryo UI" panose="020B0604030504040204" pitchFamily="50" charset="-128"/>
                <a:ea typeface="Meiryo UI" panose="020B0604030504040204" pitchFamily="50" charset="-128"/>
              </a:rPr>
              <a:t>13</a:t>
            </a:r>
            <a:r>
              <a:rPr lang="ja-JP" altLang="en-US" sz="1200" dirty="0">
                <a:latin typeface="Meiryo UI" panose="020B0604030504040204" pitchFamily="50" charset="-128"/>
                <a:ea typeface="Meiryo UI" panose="020B0604030504040204" pitchFamily="50" charset="-128"/>
              </a:rPr>
              <a:t>。「配置なし」が</a:t>
            </a:r>
            <a:r>
              <a:rPr lang="en-US" altLang="ja-JP" sz="1200" dirty="0">
                <a:latin typeface="Meiryo UI" panose="020B0604030504040204" pitchFamily="50" charset="-128"/>
                <a:ea typeface="Meiryo UI" panose="020B0604030504040204" pitchFamily="50" charset="-128"/>
              </a:rPr>
              <a:t>29</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主な配置先は、基幹相談支援センターが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と最も多い。</a:t>
            </a:r>
            <a:endParaRPr lang="en-US" altLang="ja-JP" sz="1200" dirty="0">
              <a:latin typeface="Meiryo UI" panose="020B0604030504040204" pitchFamily="50" charset="-128"/>
              <a:ea typeface="Meiryo UI" panose="020B0604030504040204" pitchFamily="50" charset="-128"/>
            </a:endParaRPr>
          </a:p>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拠点コーディネーターの業務内容は、「緊急事態に必要なサービスのコーディネートや相談等の支援」、「緊急事態における受入れの調整や医療機関への連絡等」が多くなっている。</a:t>
            </a:r>
            <a:endParaRPr lang="en-US" altLang="ja-JP" sz="1200" dirty="0">
              <a:latin typeface="Meiryo UI" panose="020B0604030504040204" pitchFamily="50" charset="-128"/>
              <a:ea typeface="Meiryo UI" panose="020B0604030504040204" pitchFamily="50" charset="-128"/>
            </a:endParaRPr>
          </a:p>
        </p:txBody>
      </p:sp>
      <p:graphicFrame>
        <p:nvGraphicFramePr>
          <p:cNvPr id="12" name="表 11">
            <a:extLst>
              <a:ext uri="{FF2B5EF4-FFF2-40B4-BE49-F238E27FC236}">
                <a16:creationId xmlns:a16="http://schemas.microsoft.com/office/drawing/2014/main" id="{7C572FFD-D2A6-4D0F-94F8-CDA54E150D6D}"/>
              </a:ext>
            </a:extLst>
          </p:cNvPr>
          <p:cNvGraphicFramePr>
            <a:graphicFrameLocks noGrp="1"/>
          </p:cNvGraphicFramePr>
          <p:nvPr>
            <p:extLst>
              <p:ext uri="{D42A27DB-BD31-4B8C-83A1-F6EECF244321}">
                <p14:modId xmlns:p14="http://schemas.microsoft.com/office/powerpoint/2010/main" val="560990377"/>
              </p:ext>
            </p:extLst>
          </p:nvPr>
        </p:nvGraphicFramePr>
        <p:xfrm>
          <a:off x="77089" y="3069535"/>
          <a:ext cx="3990855" cy="3256113"/>
        </p:xfrm>
        <a:graphic>
          <a:graphicData uri="http://schemas.openxmlformats.org/drawingml/2006/table">
            <a:tbl>
              <a:tblPr firstRow="1" bandRow="1"/>
              <a:tblGrid>
                <a:gridCol w="736199">
                  <a:extLst>
                    <a:ext uri="{9D8B030D-6E8A-4147-A177-3AD203B41FA5}">
                      <a16:colId xmlns:a16="http://schemas.microsoft.com/office/drawing/2014/main" val="1901426002"/>
                    </a:ext>
                  </a:extLst>
                </a:gridCol>
                <a:gridCol w="504056">
                  <a:extLst>
                    <a:ext uri="{9D8B030D-6E8A-4147-A177-3AD203B41FA5}">
                      <a16:colId xmlns:a16="http://schemas.microsoft.com/office/drawing/2014/main" val="3926221096"/>
                    </a:ext>
                  </a:extLst>
                </a:gridCol>
                <a:gridCol w="2750600">
                  <a:extLst>
                    <a:ext uri="{9D8B030D-6E8A-4147-A177-3AD203B41FA5}">
                      <a16:colId xmlns:a16="http://schemas.microsoft.com/office/drawing/2014/main" val="4222416362"/>
                    </a:ext>
                  </a:extLst>
                </a:gridCol>
              </a:tblGrid>
              <a:tr h="261453">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050" b="0" dirty="0">
                          <a:latin typeface="Meiryo UI" panose="020B0604030504040204" pitchFamily="50" charset="-128"/>
                          <a:ea typeface="Meiryo UI" panose="020B0604030504040204" pitchFamily="50" charset="-128"/>
                        </a:rPr>
                        <a:t>整備年度</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050" dirty="0">
                          <a:latin typeface="Meiryo UI" panose="020B0604030504040204" pitchFamily="50" charset="-128"/>
                          <a:ea typeface="Meiryo UI" panose="020B0604030504040204" pitchFamily="50" charset="-128"/>
                        </a:rPr>
                        <a:t>箇所</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050" dirty="0">
                          <a:latin typeface="Meiryo UI" panose="020B0604030504040204" pitchFamily="50" charset="-128"/>
                          <a:ea typeface="Meiryo UI" panose="020B0604030504040204" pitchFamily="50" charset="-128"/>
                        </a:rPr>
                        <a:t>市町村名</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182417106"/>
                  </a:ext>
                </a:extLst>
              </a:tr>
              <a:tr h="216024">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H28</a:t>
                      </a:r>
                      <a:r>
                        <a:rPr kumimoji="1" lang="ja-JP" altLang="en-US" sz="105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050" dirty="0">
                          <a:latin typeface="Meiryo UI" panose="020B0604030504040204" pitchFamily="50" charset="-128"/>
                          <a:ea typeface="Meiryo UI" panose="020B0604030504040204" pitchFamily="50" charset="-128"/>
                        </a:rPr>
                        <a:t>2</a:t>
                      </a:r>
                      <a:endParaRPr kumimoji="1" lang="ja-JP" altLang="en-US" sz="105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050" spc="-150" dirty="0">
                          <a:latin typeface="Meiryo UI" panose="020B0604030504040204" pitchFamily="50" charset="-128"/>
                          <a:ea typeface="Meiryo UI" panose="020B0604030504040204" pitchFamily="50" charset="-128"/>
                        </a:rPr>
                        <a:t>豊中市、吹田市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82595869"/>
                  </a:ext>
                </a:extLst>
              </a:tr>
              <a:tr h="180588">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H29</a:t>
                      </a:r>
                      <a:r>
                        <a:rPr kumimoji="1" lang="ja-JP" altLang="en-US" sz="105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050" dirty="0">
                          <a:latin typeface="Meiryo UI" panose="020B0604030504040204" pitchFamily="50" charset="-128"/>
                          <a:ea typeface="Meiryo UI" panose="020B0604030504040204" pitchFamily="50" charset="-128"/>
                        </a:rPr>
                        <a:t>4</a:t>
                      </a:r>
                      <a:endParaRPr kumimoji="1" lang="ja-JP" altLang="en-US" sz="105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050" spc="-150" dirty="0">
                          <a:latin typeface="Meiryo UI" panose="020B0604030504040204" pitchFamily="50" charset="-128"/>
                          <a:ea typeface="Meiryo UI" panose="020B0604030504040204" pitchFamily="50" charset="-128"/>
                        </a:rPr>
                        <a:t>堺市、富田林市、河内長野市、大阪狭山市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1484882827"/>
                  </a:ext>
                </a:extLst>
              </a:tr>
              <a:tr h="217160">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H30</a:t>
                      </a:r>
                      <a:r>
                        <a:rPr kumimoji="1" lang="ja-JP" altLang="en-US" sz="105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050" dirty="0">
                          <a:latin typeface="Meiryo UI" panose="020B0604030504040204" pitchFamily="50" charset="-128"/>
                          <a:ea typeface="Meiryo UI" panose="020B0604030504040204" pitchFamily="50" charset="-128"/>
                        </a:rPr>
                        <a:t>2</a:t>
                      </a:r>
                      <a:endParaRPr kumimoji="1" lang="ja-JP" altLang="en-US" sz="105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050" spc="-150" dirty="0">
                          <a:latin typeface="Meiryo UI" panose="020B0604030504040204" pitchFamily="50" charset="-128"/>
                          <a:ea typeface="Meiryo UI" panose="020B0604030504040204" pitchFamily="50" charset="-128"/>
                        </a:rPr>
                        <a:t>守口市、能勢町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2364035981"/>
                  </a:ext>
                </a:extLst>
              </a:tr>
              <a:tr h="20543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R</a:t>
                      </a:r>
                      <a:r>
                        <a:rPr kumimoji="1" lang="ja-JP" altLang="en-US" sz="1050" b="0" dirty="0">
                          <a:solidFill>
                            <a:schemeClr val="bg1"/>
                          </a:solidFill>
                          <a:latin typeface="Meiryo UI" panose="020B0604030504040204" pitchFamily="50" charset="-128"/>
                          <a:ea typeface="Meiryo UI" panose="020B0604030504040204" pitchFamily="50" charset="-128"/>
                        </a:rPr>
                        <a:t>１年度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050" dirty="0">
                          <a:latin typeface="Meiryo UI" panose="020B0604030504040204" pitchFamily="50" charset="-128"/>
                          <a:ea typeface="Meiryo UI" panose="020B0604030504040204" pitchFamily="50" charset="-128"/>
                        </a:rPr>
                        <a:t>9</a:t>
                      </a:r>
                      <a:endParaRPr kumimoji="1" lang="ja-JP" altLang="en-US" sz="105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050" spc="-150" dirty="0">
                          <a:latin typeface="Meiryo UI" panose="020B0604030504040204" pitchFamily="50" charset="-128"/>
                          <a:ea typeface="Meiryo UI" panose="020B0604030504040204" pitchFamily="50" charset="-128"/>
                        </a:rPr>
                        <a:t>大阪市、高槻市、大東市、門真市、島本町、豊能町、</a:t>
                      </a:r>
                      <a:endParaRPr kumimoji="1" lang="en-US" altLang="ja-JP" sz="1050" spc="-150" dirty="0">
                        <a:latin typeface="Meiryo UI" panose="020B0604030504040204" pitchFamily="50" charset="-128"/>
                        <a:ea typeface="Meiryo UI" panose="020B0604030504040204" pitchFamily="50" charset="-128"/>
                      </a:endParaRPr>
                    </a:p>
                    <a:p>
                      <a:r>
                        <a:rPr kumimoji="1" lang="ja-JP" altLang="en-US" sz="1050" spc="-150" dirty="0">
                          <a:latin typeface="Meiryo UI" panose="020B0604030504040204" pitchFamily="50" charset="-128"/>
                          <a:ea typeface="Meiryo UI" panose="020B0604030504040204" pitchFamily="50" charset="-128"/>
                        </a:rPr>
                        <a:t>太子町、河南町、千早赤阪村</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2447327067"/>
                  </a:ext>
                </a:extLst>
              </a:tr>
              <a:tr h="457556">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R</a:t>
                      </a:r>
                      <a:r>
                        <a:rPr kumimoji="1" lang="ja-JP" altLang="en-US" sz="1050" b="0" dirty="0">
                          <a:solidFill>
                            <a:schemeClr val="bg1"/>
                          </a:solidFill>
                          <a:latin typeface="Meiryo UI" panose="020B0604030504040204" pitchFamily="50" charset="-128"/>
                          <a:ea typeface="Meiryo UI" panose="020B0604030504040204" pitchFamily="50" charset="-128"/>
                        </a:rPr>
                        <a:t>２年度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050" dirty="0">
                          <a:latin typeface="Meiryo UI" panose="020B0604030504040204" pitchFamily="50" charset="-128"/>
                          <a:ea typeface="Meiryo UI" panose="020B0604030504040204" pitchFamily="50" charset="-128"/>
                        </a:rPr>
                        <a:t>15</a:t>
                      </a:r>
                      <a:endParaRPr kumimoji="1" lang="ja-JP" altLang="en-US" sz="105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050" spc="-150" dirty="0">
                          <a:latin typeface="Meiryo UI" panose="020B0604030504040204" pitchFamily="50" charset="-128"/>
                          <a:ea typeface="Meiryo UI" panose="020B0604030504040204" pitchFamily="50" charset="-128"/>
                        </a:rPr>
                        <a:t>岸和田市、池田市、貝塚市、茨木市、寝屋川市、</a:t>
                      </a:r>
                      <a:endParaRPr kumimoji="1" lang="en-US" altLang="ja-JP" sz="1050" spc="-150" dirty="0">
                        <a:latin typeface="Meiryo UI" panose="020B0604030504040204" pitchFamily="50" charset="-128"/>
                        <a:ea typeface="Meiryo UI" panose="020B0604030504040204" pitchFamily="50" charset="-128"/>
                      </a:endParaRPr>
                    </a:p>
                    <a:p>
                      <a:r>
                        <a:rPr kumimoji="1" lang="ja-JP" altLang="en-US" sz="1050" spc="-150" dirty="0">
                          <a:latin typeface="Meiryo UI" panose="020B0604030504040204" pitchFamily="50" charset="-128"/>
                          <a:ea typeface="Meiryo UI" panose="020B0604030504040204" pitchFamily="50" charset="-128"/>
                        </a:rPr>
                        <a:t>和泉市、箕面市、柏原市、羽曳野市、摂津市、</a:t>
                      </a:r>
                      <a:endParaRPr kumimoji="1" lang="en-US" altLang="ja-JP" sz="1050" spc="-150" dirty="0">
                        <a:latin typeface="Meiryo UI" panose="020B0604030504040204" pitchFamily="50" charset="-128"/>
                        <a:ea typeface="Meiryo UI" panose="020B0604030504040204" pitchFamily="50" charset="-128"/>
                      </a:endParaRPr>
                    </a:p>
                    <a:p>
                      <a:r>
                        <a:rPr kumimoji="1" lang="ja-JP" altLang="en-US" sz="1050" spc="-150" dirty="0">
                          <a:latin typeface="Meiryo UI" panose="020B0604030504040204" pitchFamily="50" charset="-128"/>
                          <a:ea typeface="Meiryo UI" panose="020B0604030504040204" pitchFamily="50" charset="-128"/>
                        </a:rPr>
                        <a:t>高石市、藤井寺市、東大阪市、四條畷市、熊取町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1962131859"/>
                  </a:ext>
                </a:extLst>
              </a:tr>
              <a:tr h="206856">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R</a:t>
                      </a:r>
                      <a:r>
                        <a:rPr kumimoji="1" lang="ja-JP" altLang="en-US" sz="1050" b="0" dirty="0">
                          <a:solidFill>
                            <a:schemeClr val="bg1"/>
                          </a:solidFill>
                          <a:latin typeface="Meiryo UI" panose="020B0604030504040204" pitchFamily="50" charset="-128"/>
                          <a:ea typeface="Meiryo UI" panose="020B0604030504040204" pitchFamily="50" charset="-128"/>
                        </a:rPr>
                        <a:t>３年度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050" dirty="0">
                          <a:latin typeface="Meiryo UI" panose="020B0604030504040204" pitchFamily="50" charset="-128"/>
                          <a:ea typeface="Meiryo UI" panose="020B0604030504040204" pitchFamily="50" charset="-128"/>
                        </a:rPr>
                        <a:t>5</a:t>
                      </a:r>
                      <a:endParaRPr kumimoji="1" lang="ja-JP" altLang="en-US" sz="105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050" spc="-150" dirty="0">
                          <a:latin typeface="Meiryo UI" panose="020B0604030504040204" pitchFamily="50" charset="-128"/>
                          <a:ea typeface="Meiryo UI" panose="020B0604030504040204" pitchFamily="50" charset="-128"/>
                        </a:rPr>
                        <a:t>八尾市、松原市、交野市、阪南市、岬町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644824902"/>
                  </a:ext>
                </a:extLst>
              </a:tr>
              <a:tr h="243428">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R</a:t>
                      </a:r>
                      <a:r>
                        <a:rPr kumimoji="1" lang="ja-JP" altLang="en-US" sz="1050" b="0" dirty="0">
                          <a:solidFill>
                            <a:schemeClr val="bg1"/>
                          </a:solidFill>
                          <a:latin typeface="Meiryo UI" panose="020B0604030504040204" pitchFamily="50" charset="-128"/>
                          <a:ea typeface="Meiryo UI" panose="020B0604030504040204" pitchFamily="50" charset="-128"/>
                        </a:rPr>
                        <a:t>５年度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050" dirty="0">
                          <a:solidFill>
                            <a:schemeClr val="tx1"/>
                          </a:solidFill>
                          <a:latin typeface="Meiryo UI" panose="020B0604030504040204" pitchFamily="50" charset="-128"/>
                          <a:ea typeface="Meiryo UI" panose="020B0604030504040204" pitchFamily="50" charset="-128"/>
                        </a:rPr>
                        <a:t>2</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050" spc="-150" dirty="0">
                          <a:solidFill>
                            <a:schemeClr val="tx1"/>
                          </a:solidFill>
                          <a:latin typeface="Meiryo UI" panose="020B0604030504040204" pitchFamily="50" charset="-128"/>
                          <a:ea typeface="Meiryo UI" panose="020B0604030504040204" pitchFamily="50" charset="-128"/>
                        </a:rPr>
                        <a:t>泉大津市、枚方市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900969594"/>
                  </a:ext>
                </a:extLst>
              </a:tr>
              <a:tr h="20799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50" b="0" dirty="0">
                          <a:solidFill>
                            <a:schemeClr val="bg1"/>
                          </a:solidFill>
                          <a:latin typeface="Meiryo UI" panose="020B0604030504040204" pitchFamily="50" charset="-128"/>
                          <a:ea typeface="Meiryo UI" panose="020B0604030504040204" pitchFamily="50" charset="-128"/>
                        </a:rPr>
                        <a:t>R</a:t>
                      </a:r>
                      <a:r>
                        <a:rPr kumimoji="1" lang="ja-JP" altLang="en-US" sz="1050" b="0" dirty="0">
                          <a:solidFill>
                            <a:schemeClr val="bg1"/>
                          </a:solidFill>
                          <a:latin typeface="Meiryo UI" panose="020B0604030504040204" pitchFamily="50" charset="-128"/>
                          <a:ea typeface="Meiryo UI" panose="020B0604030504040204" pitchFamily="50" charset="-128"/>
                        </a:rPr>
                        <a:t>６年度</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050" b="0">
                          <a:solidFill>
                            <a:schemeClr val="tx1"/>
                          </a:solidFill>
                          <a:latin typeface="Meiryo UI" panose="020B0604030504040204" pitchFamily="50" charset="-128"/>
                          <a:ea typeface="Meiryo UI" panose="020B0604030504040204" pitchFamily="50" charset="-128"/>
                        </a:rPr>
                        <a:t>2</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泉佐野市、</a:t>
                      </a:r>
                      <a:r>
                        <a:rPr kumimoji="1" lang="ja-JP" altLang="en-US" sz="1050" spc="-150" dirty="0">
                          <a:solidFill>
                            <a:schemeClr val="tx1"/>
                          </a:solidFill>
                          <a:latin typeface="Meiryo UI" panose="020B0604030504040204" pitchFamily="50" charset="-128"/>
                          <a:ea typeface="Meiryo UI" panose="020B0604030504040204" pitchFamily="50" charset="-128"/>
                        </a:rPr>
                        <a:t>田尻町</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656293692"/>
                  </a:ext>
                </a:extLst>
              </a:tr>
              <a:tr h="244564">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R7</a:t>
                      </a:r>
                      <a:r>
                        <a:rPr kumimoji="1" lang="ja-JP" altLang="en-US" sz="1050" b="0" dirty="0">
                          <a:solidFill>
                            <a:schemeClr val="bg1"/>
                          </a:solidFill>
                          <a:latin typeface="Meiryo UI" panose="020B0604030504040204" pitchFamily="50" charset="-128"/>
                          <a:ea typeface="Meiryo UI" panose="020B0604030504040204" pitchFamily="50" charset="-128"/>
                        </a:rPr>
                        <a:t>年度</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050" b="0" dirty="0">
                          <a:solidFill>
                            <a:schemeClr val="tx1"/>
                          </a:solidFill>
                          <a:latin typeface="Meiryo UI" panose="020B0604030504040204" pitchFamily="50" charset="-128"/>
                          <a:ea typeface="Meiryo UI" panose="020B0604030504040204" pitchFamily="50" charset="-128"/>
                        </a:rPr>
                        <a:t>1</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latin typeface="Meiryo UI" panose="020B0604030504040204" pitchFamily="50" charset="-128"/>
                          <a:ea typeface="Meiryo UI" panose="020B0604030504040204" pitchFamily="50" charset="-128"/>
                        </a:rPr>
                        <a:t>泉南市</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2999929748"/>
                  </a:ext>
                </a:extLst>
              </a:tr>
              <a:tr h="183588">
                <a:tc>
                  <a:txBody>
                    <a:bodyPr/>
                    <a:lstStyle/>
                    <a:p>
                      <a:pPr algn="ctr"/>
                      <a:r>
                        <a:rPr kumimoji="1" lang="ja-JP" altLang="en-US" sz="1050" b="0" dirty="0">
                          <a:solidFill>
                            <a:schemeClr val="bg1"/>
                          </a:solidFill>
                          <a:latin typeface="Meiryo UI" panose="020B0604030504040204" pitchFamily="50" charset="-128"/>
                          <a:ea typeface="Meiryo UI" panose="020B0604030504040204" pitchFamily="50" charset="-128"/>
                        </a:rPr>
                        <a:t>整備予定</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050" b="0" dirty="0">
                          <a:solidFill>
                            <a:schemeClr val="tx1"/>
                          </a:solidFill>
                          <a:latin typeface="Meiryo UI" panose="020B0604030504040204" pitchFamily="50" charset="-128"/>
                          <a:ea typeface="Meiryo UI" panose="020B0604030504040204" pitchFamily="50" charset="-128"/>
                        </a:rPr>
                        <a:t>1</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FF3F7"/>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latin typeface="Meiryo UI" panose="020B0604030504040204" pitchFamily="50" charset="-128"/>
                          <a:ea typeface="Meiryo UI" panose="020B0604030504040204" pitchFamily="50" charset="-128"/>
                        </a:rPr>
                        <a:t>忠岡町</a:t>
                      </a:r>
                      <a:r>
                        <a:rPr kumimoji="1" lang="en-US" altLang="ja-JP" sz="1050" b="0" dirty="0">
                          <a:solidFill>
                            <a:schemeClr val="tx1"/>
                          </a:solidFill>
                          <a:latin typeface="Meiryo UI" panose="020B0604030504040204" pitchFamily="50" charset="-128"/>
                          <a:ea typeface="Meiryo UI" panose="020B0604030504040204" pitchFamily="50" charset="-128"/>
                        </a:rPr>
                        <a:t>(R8)</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2484382476"/>
                  </a:ext>
                </a:extLst>
              </a:tr>
            </a:tbl>
          </a:graphicData>
        </a:graphic>
      </p:graphicFrame>
      <p:sp>
        <p:nvSpPr>
          <p:cNvPr id="13" name="正方形/長方形 12">
            <a:extLst>
              <a:ext uri="{FF2B5EF4-FFF2-40B4-BE49-F238E27FC236}">
                <a16:creationId xmlns:a16="http://schemas.microsoft.com/office/drawing/2014/main" id="{8A678853-5C0A-4C45-9CF7-8EB01923E62F}"/>
              </a:ext>
            </a:extLst>
          </p:cNvPr>
          <p:cNvSpPr/>
          <p:nvPr/>
        </p:nvSpPr>
        <p:spPr>
          <a:xfrm>
            <a:off x="68134" y="2636912"/>
            <a:ext cx="4215834" cy="461665"/>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府内の整備状況（整備年度については</a:t>
            </a:r>
            <a:r>
              <a:rPr lang="en-US" altLang="ja-JP" sz="1200" b="1" dirty="0">
                <a:latin typeface="Meiryo UI" panose="020B0604030504040204" pitchFamily="50" charset="-128"/>
                <a:ea typeface="Meiryo UI" panose="020B0604030504040204" pitchFamily="50" charset="-128"/>
              </a:rPr>
              <a:t>R6</a:t>
            </a:r>
            <a:r>
              <a:rPr lang="ja-JP" altLang="en-US" sz="1200" b="1" dirty="0">
                <a:latin typeface="Meiryo UI" panose="020B0604030504040204" pitchFamily="50" charset="-128"/>
                <a:ea typeface="Meiryo UI" panose="020B0604030504040204" pitchFamily="50" charset="-128"/>
              </a:rPr>
              <a:t>国調査より）</a:t>
            </a:r>
            <a:endParaRPr lang="en-US" altLang="ja-JP" sz="1200" b="1" dirty="0">
              <a:latin typeface="Meiryo UI" panose="020B0604030504040204" pitchFamily="50" charset="-128"/>
              <a:ea typeface="Meiryo UI" panose="020B0604030504040204" pitchFamily="50" charset="-128"/>
            </a:endParaRPr>
          </a:p>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令和７年４月１日時点</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整備済</a:t>
            </a:r>
            <a:r>
              <a:rPr lang="en-US" altLang="ja-JP" sz="1200" b="1" dirty="0">
                <a:latin typeface="Meiryo UI" panose="020B0604030504040204" pitchFamily="50" charset="-128"/>
                <a:ea typeface="Meiryo UI" panose="020B0604030504040204" pitchFamily="50" charset="-128"/>
              </a:rPr>
              <a:t>42</a:t>
            </a:r>
            <a:r>
              <a:rPr lang="ja-JP" altLang="en-US" sz="1200" b="1" dirty="0">
                <a:latin typeface="Meiryo UI" panose="020B0604030504040204" pitchFamily="50" charset="-128"/>
                <a:ea typeface="Meiryo UI" panose="020B0604030504040204" pitchFamily="50" charset="-128"/>
              </a:rPr>
              <a:t>市町村、未整備</a:t>
            </a:r>
            <a:r>
              <a:rPr lang="en-US" altLang="ja-JP" sz="1200" b="1" dirty="0">
                <a:latin typeface="Meiryo UI" panose="020B0604030504040204" pitchFamily="50" charset="-128"/>
                <a:ea typeface="Meiryo UI" panose="020B0604030504040204" pitchFamily="50" charset="-128"/>
              </a:rPr>
              <a:t>1</a:t>
            </a:r>
            <a:r>
              <a:rPr lang="ja-JP" altLang="en-US" sz="1200" b="1" dirty="0">
                <a:latin typeface="Meiryo UI" panose="020B0604030504040204" pitchFamily="50" charset="-128"/>
                <a:ea typeface="Meiryo UI" panose="020B0604030504040204" pitchFamily="50" charset="-128"/>
              </a:rPr>
              <a:t>町</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endParaRPr lang="en-US" altLang="ja-JP" sz="1200" b="1" dirty="0">
              <a:latin typeface="Meiryo UI" panose="020B0604030504040204" pitchFamily="50" charset="-128"/>
              <a:ea typeface="Meiryo UI" panose="020B0604030504040204" pitchFamily="50" charset="-128"/>
            </a:endParaRPr>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1</a:t>
            </a:fld>
            <a:endParaRPr lang="ja-JP" altLang="en-US" dirty="0"/>
          </a:p>
        </p:txBody>
      </p:sp>
      <p:graphicFrame>
        <p:nvGraphicFramePr>
          <p:cNvPr id="32" name="表 31">
            <a:extLst>
              <a:ext uri="{FF2B5EF4-FFF2-40B4-BE49-F238E27FC236}">
                <a16:creationId xmlns:a16="http://schemas.microsoft.com/office/drawing/2014/main" id="{7AD56637-9231-47D6-97E6-49616C448346}"/>
              </a:ext>
            </a:extLst>
          </p:cNvPr>
          <p:cNvGraphicFramePr>
            <a:graphicFrameLocks noGrp="1"/>
          </p:cNvGraphicFramePr>
          <p:nvPr>
            <p:extLst>
              <p:ext uri="{D42A27DB-BD31-4B8C-83A1-F6EECF244321}">
                <p14:modId xmlns:p14="http://schemas.microsoft.com/office/powerpoint/2010/main" val="3191584906"/>
              </p:ext>
            </p:extLst>
          </p:nvPr>
        </p:nvGraphicFramePr>
        <p:xfrm>
          <a:off x="4322284" y="2975737"/>
          <a:ext cx="4444528" cy="681505"/>
        </p:xfrm>
        <a:graphic>
          <a:graphicData uri="http://schemas.openxmlformats.org/drawingml/2006/table">
            <a:tbl>
              <a:tblPr>
                <a:tableStyleId>{5C22544A-7EE6-4342-B048-85BDC9FD1C3A}</a:tableStyleId>
              </a:tblPr>
              <a:tblGrid>
                <a:gridCol w="1033627">
                  <a:extLst>
                    <a:ext uri="{9D8B030D-6E8A-4147-A177-3AD203B41FA5}">
                      <a16:colId xmlns:a16="http://schemas.microsoft.com/office/drawing/2014/main" val="1495733337"/>
                    </a:ext>
                  </a:extLst>
                </a:gridCol>
                <a:gridCol w="1152128">
                  <a:extLst>
                    <a:ext uri="{9D8B030D-6E8A-4147-A177-3AD203B41FA5}">
                      <a16:colId xmlns:a16="http://schemas.microsoft.com/office/drawing/2014/main" val="3040224863"/>
                    </a:ext>
                  </a:extLst>
                </a:gridCol>
                <a:gridCol w="1008112">
                  <a:extLst>
                    <a:ext uri="{9D8B030D-6E8A-4147-A177-3AD203B41FA5}">
                      <a16:colId xmlns:a16="http://schemas.microsoft.com/office/drawing/2014/main" val="2191242032"/>
                    </a:ext>
                  </a:extLst>
                </a:gridCol>
                <a:gridCol w="1250661">
                  <a:extLst>
                    <a:ext uri="{9D8B030D-6E8A-4147-A177-3AD203B41FA5}">
                      <a16:colId xmlns:a16="http://schemas.microsoft.com/office/drawing/2014/main" val="960301123"/>
                    </a:ext>
                  </a:extLst>
                </a:gridCol>
              </a:tblGrid>
              <a:tr h="182395">
                <a:tc gridSpan="4">
                  <a:txBody>
                    <a:bodyPr/>
                    <a:lstStyle/>
                    <a:p>
                      <a:pPr algn="ctr" fontAlgn="ctr"/>
                      <a:r>
                        <a:rPr lang="ja-JP" altLang="en-US" sz="1050" b="1" u="none" strike="noStrike" dirty="0">
                          <a:solidFill>
                            <a:schemeClr val="bg1"/>
                          </a:solidFill>
                          <a:effectLst/>
                          <a:latin typeface="Meiryo UI" panose="020B0604030504040204" pitchFamily="50" charset="-128"/>
                          <a:ea typeface="Meiryo UI" panose="020B0604030504040204" pitchFamily="50" charset="-128"/>
                        </a:rPr>
                        <a:t>備えている機能</a:t>
                      </a:r>
                      <a:endParaRPr lang="ja-JP" altLang="en-US" sz="105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88068623"/>
                  </a:ext>
                </a:extLst>
              </a:tr>
              <a:tr h="311417">
                <a:tc>
                  <a:txBody>
                    <a:bodyPr/>
                    <a:lstStyle/>
                    <a:p>
                      <a:pPr algn="ctr" fontAlgn="ctr"/>
                      <a:r>
                        <a:rPr lang="ja-JP" altLang="en-US" sz="1050" b="1" u="none" strike="noStrike" dirty="0">
                          <a:solidFill>
                            <a:schemeClr val="bg1"/>
                          </a:solidFill>
                          <a:effectLst/>
                          <a:latin typeface="Meiryo UI" panose="020B0604030504040204" pitchFamily="50" charset="-128"/>
                          <a:ea typeface="Meiryo UI" panose="020B0604030504040204" pitchFamily="50" charset="-128"/>
                        </a:rPr>
                        <a:t>①相談</a:t>
                      </a:r>
                      <a:endParaRPr lang="ja-JP" altLang="en-US" sz="105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050" b="1" u="none" strike="noStrike" dirty="0">
                          <a:solidFill>
                            <a:schemeClr val="bg1"/>
                          </a:solidFill>
                          <a:effectLst/>
                          <a:latin typeface="Meiryo UI" panose="020B0604030504040204" pitchFamily="50" charset="-128"/>
                          <a:ea typeface="Meiryo UI" panose="020B0604030504040204" pitchFamily="50" charset="-128"/>
                        </a:rPr>
                        <a:t>②緊急時の</a:t>
                      </a:r>
                      <a:endParaRPr lang="en-US" altLang="ja-JP" sz="105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050" b="1" u="none" strike="noStrike" dirty="0">
                          <a:solidFill>
                            <a:schemeClr val="bg1"/>
                          </a:solidFill>
                          <a:effectLst/>
                          <a:latin typeface="Meiryo UI" panose="020B0604030504040204" pitchFamily="50" charset="-128"/>
                          <a:ea typeface="Meiryo UI" panose="020B0604030504040204" pitchFamily="50" charset="-128"/>
                        </a:rPr>
                        <a:t>受入・対応</a:t>
                      </a:r>
                      <a:endParaRPr lang="ja-JP" altLang="en-US" sz="105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050" b="1" u="none" strike="noStrike" dirty="0">
                          <a:solidFill>
                            <a:schemeClr val="bg1"/>
                          </a:solidFill>
                          <a:effectLst/>
                          <a:latin typeface="Meiryo UI" panose="020B0604030504040204" pitchFamily="50" charset="-128"/>
                          <a:ea typeface="Meiryo UI" panose="020B0604030504040204" pitchFamily="50" charset="-128"/>
                        </a:rPr>
                        <a:t>③体験の機会・場</a:t>
                      </a:r>
                      <a:endParaRPr lang="ja-JP" altLang="en-US" sz="105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050" b="1" u="none" strike="noStrike" dirty="0">
                          <a:solidFill>
                            <a:schemeClr val="bg1"/>
                          </a:solidFill>
                          <a:effectLst/>
                          <a:latin typeface="Meiryo UI" panose="020B0604030504040204" pitchFamily="50" charset="-128"/>
                          <a:ea typeface="Meiryo UI" panose="020B0604030504040204" pitchFamily="50" charset="-128"/>
                        </a:rPr>
                        <a:t>④専門的人材の</a:t>
                      </a:r>
                      <a:endParaRPr lang="en-US" altLang="ja-JP" sz="105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050" b="1" u="none" strike="noStrike" dirty="0">
                          <a:solidFill>
                            <a:schemeClr val="bg1"/>
                          </a:solidFill>
                          <a:effectLst/>
                          <a:latin typeface="Meiryo UI" panose="020B0604030504040204" pitchFamily="50" charset="-128"/>
                          <a:ea typeface="Meiryo UI" panose="020B0604030504040204" pitchFamily="50" charset="-128"/>
                        </a:rPr>
                        <a:t>確保・養成等</a:t>
                      </a:r>
                      <a:endParaRPr lang="ja-JP" altLang="en-US" sz="105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extLst>
                  <a:ext uri="{0D108BD9-81ED-4DB2-BD59-A6C34878D82A}">
                    <a16:rowId xmlns:a16="http://schemas.microsoft.com/office/drawing/2014/main" val="1945652919"/>
                  </a:ext>
                </a:extLst>
              </a:tr>
              <a:tr h="157327">
                <a:tc>
                  <a:txBody>
                    <a:bodyPr/>
                    <a:lstStyle/>
                    <a:p>
                      <a:pPr algn="ctr" fontAlgn="ctr"/>
                      <a:r>
                        <a:rPr lang="en-US" altLang="ja-JP" sz="1050" u="none" strike="noStrike" dirty="0">
                          <a:solidFill>
                            <a:schemeClr val="tx1"/>
                          </a:solidFill>
                          <a:effectLst/>
                          <a:latin typeface="Meiryo UI" panose="020B0604030504040204" pitchFamily="50" charset="-128"/>
                          <a:ea typeface="Meiryo UI" panose="020B0604030504040204" pitchFamily="50" charset="-128"/>
                        </a:rPr>
                        <a:t>38</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42</a:t>
                      </a:r>
                    </a:p>
                  </a:txBody>
                  <a:tcPr marL="9525" marR="9525" marT="9525"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31</a:t>
                      </a:r>
                    </a:p>
                  </a:txBody>
                  <a:tcPr marL="9525" marR="9525" marT="9525" marB="0" anchor="ctr"/>
                </a:tc>
                <a:tc>
                  <a:txBody>
                    <a:bodyPr/>
                    <a:lstStyle/>
                    <a:p>
                      <a:pPr algn="ctr" fontAlgn="ctr"/>
                      <a:r>
                        <a:rPr lang="en-US" altLang="ja-JP" sz="1050" u="none" strike="noStrike" dirty="0">
                          <a:solidFill>
                            <a:schemeClr val="tx1"/>
                          </a:solidFill>
                          <a:effectLst/>
                          <a:latin typeface="Meiryo UI" panose="020B0604030504040204" pitchFamily="50" charset="-128"/>
                          <a:ea typeface="Meiryo UI" panose="020B0604030504040204" pitchFamily="50" charset="-128"/>
                        </a:rPr>
                        <a:t>30</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234188115"/>
                  </a:ext>
                </a:extLst>
              </a:tr>
            </a:tbl>
          </a:graphicData>
        </a:graphic>
      </p:graphicFrame>
      <p:sp>
        <p:nvSpPr>
          <p:cNvPr id="34" name="正方形/長方形 33">
            <a:extLst>
              <a:ext uri="{FF2B5EF4-FFF2-40B4-BE49-F238E27FC236}">
                <a16:creationId xmlns:a16="http://schemas.microsoft.com/office/drawing/2014/main" id="{08E5AD5F-E48A-42BF-B79C-FD55A275D674}"/>
              </a:ext>
            </a:extLst>
          </p:cNvPr>
          <p:cNvSpPr/>
          <p:nvPr/>
        </p:nvSpPr>
        <p:spPr>
          <a:xfrm>
            <a:off x="4283968" y="2698738"/>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府内の整備状況</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備えている機能</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令和７年</a:t>
            </a:r>
            <a:r>
              <a:rPr lang="en-US" altLang="ja-JP" sz="1200" b="1" dirty="0">
                <a:latin typeface="Meiryo UI" panose="020B0604030504040204" pitchFamily="50" charset="-128"/>
                <a:ea typeface="Meiryo UI" panose="020B0604030504040204" pitchFamily="50" charset="-128"/>
              </a:rPr>
              <a:t>4</a:t>
            </a:r>
            <a:r>
              <a:rPr lang="ja-JP" altLang="en-US" sz="1200" b="1" dirty="0">
                <a:latin typeface="Meiryo UI" panose="020B0604030504040204" pitchFamily="50" charset="-128"/>
                <a:ea typeface="Meiryo UI" panose="020B0604030504040204" pitchFamily="50" charset="-128"/>
              </a:rPr>
              <a:t>月</a:t>
            </a:r>
            <a:r>
              <a:rPr lang="en-US" altLang="ja-JP" sz="1200" b="1" dirty="0">
                <a:latin typeface="Meiryo UI" panose="020B0604030504040204" pitchFamily="50" charset="-128"/>
                <a:ea typeface="Meiryo UI" panose="020B0604030504040204" pitchFamily="50" charset="-128"/>
              </a:rPr>
              <a:t>1</a:t>
            </a:r>
            <a:r>
              <a:rPr lang="ja-JP" altLang="en-US" sz="1200" b="1" dirty="0">
                <a:latin typeface="Meiryo UI" panose="020B0604030504040204" pitchFamily="50" charset="-128"/>
                <a:ea typeface="Meiryo UI" panose="020B0604030504040204" pitchFamily="50" charset="-128"/>
              </a:rPr>
              <a:t>日時点</a:t>
            </a:r>
            <a:endParaRPr lang="en-US" altLang="ja-JP" sz="1200" b="1" dirty="0">
              <a:latin typeface="Meiryo UI" panose="020B0604030504040204" pitchFamily="50" charset="-128"/>
              <a:ea typeface="Meiryo UI" panose="020B0604030504040204" pitchFamily="50" charset="-128"/>
            </a:endParaRPr>
          </a:p>
        </p:txBody>
      </p:sp>
      <p:sp>
        <p:nvSpPr>
          <p:cNvPr id="17" name="タイトル 1">
            <a:extLst>
              <a:ext uri="{FF2B5EF4-FFF2-40B4-BE49-F238E27FC236}">
                <a16:creationId xmlns:a16="http://schemas.microsoft.com/office/drawing/2014/main" id="{21A5D566-EAE6-4DC2-AACB-DBD32F69E385}"/>
              </a:ext>
            </a:extLst>
          </p:cNvPr>
          <p:cNvSpPr txBox="1">
            <a:spLocks/>
          </p:cNvSpPr>
          <p:nvPr/>
        </p:nvSpPr>
        <p:spPr>
          <a:xfrm>
            <a:off x="-36512" y="836712"/>
            <a:ext cx="9137847" cy="314635"/>
          </a:xfrm>
          <a:prstGeom prst="rect">
            <a:avLst/>
          </a:prstGeom>
        </p:spPr>
        <p:txBody>
          <a:bodyPr vert="horz" lIns="91440" tIns="45720" rIns="91440" bIns="45720" rtlCol="0" anchor="ctr">
            <a:normAutofit fontScale="975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400" b="1" dirty="0">
                <a:latin typeface="Meiryo UI" panose="020B0604030504040204" pitchFamily="50" charset="-128"/>
                <a:ea typeface="Meiryo UI" panose="020B0604030504040204" pitchFamily="50" charset="-128"/>
              </a:rPr>
              <a:t>１．地域生活支援拠点等の整備状況</a:t>
            </a:r>
          </a:p>
        </p:txBody>
      </p:sp>
      <p:sp>
        <p:nvSpPr>
          <p:cNvPr id="19" name="正方形/長方形 18">
            <a:extLst>
              <a:ext uri="{FF2B5EF4-FFF2-40B4-BE49-F238E27FC236}">
                <a16:creationId xmlns:a16="http://schemas.microsoft.com/office/drawing/2014/main" id="{AD4180A7-975B-4DF8-8821-6E0562C373FB}"/>
              </a:ext>
            </a:extLst>
          </p:cNvPr>
          <p:cNvSpPr/>
          <p:nvPr/>
        </p:nvSpPr>
        <p:spPr>
          <a:xfrm>
            <a:off x="5191609" y="477723"/>
            <a:ext cx="3923928" cy="619035"/>
          </a:xfrm>
          <a:prstGeom prst="rect">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200" dirty="0">
                <a:latin typeface="Meiryo UI" panose="020B0604030504040204" pitchFamily="50" charset="-128"/>
                <a:ea typeface="Meiryo UI" panose="020B0604030504040204" pitchFamily="50" charset="-128"/>
              </a:rPr>
              <a:t>調査対象</a:t>
            </a:r>
            <a:r>
              <a:rPr kumimoji="1" lang="ja-JP" altLang="en-US" sz="1200" dirty="0">
                <a:latin typeface="Meiryo UI" panose="020B0604030504040204" pitchFamily="50" charset="-128"/>
                <a:ea typeface="Meiryo UI" panose="020B0604030504040204" pitchFamily="50" charset="-128"/>
              </a:rPr>
              <a:t>：府内</a:t>
            </a:r>
            <a:r>
              <a:rPr lang="ja-JP" altLang="en-US" sz="1200" dirty="0">
                <a:latin typeface="Meiryo UI" panose="020B0604030504040204" pitchFamily="50" charset="-128"/>
                <a:ea typeface="Meiryo UI" panose="020B0604030504040204" pitchFamily="50" charset="-128"/>
              </a:rPr>
              <a:t>４３</a:t>
            </a:r>
            <a:r>
              <a:rPr kumimoji="1" lang="ja-JP" altLang="en-US" sz="1200" dirty="0">
                <a:latin typeface="Meiryo UI" panose="020B0604030504040204" pitchFamily="50" charset="-128"/>
                <a:ea typeface="Meiryo UI" panose="020B0604030504040204" pitchFamily="50" charset="-128"/>
              </a:rPr>
              <a:t>市町村</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調査期間：令和７年６月（令和</a:t>
            </a:r>
            <a:r>
              <a:rPr lang="en-US" altLang="ja-JP" sz="1200" dirty="0">
                <a:latin typeface="Meiryo UI" panose="020B0604030504040204" pitchFamily="50" charset="-128"/>
                <a:ea typeface="Meiryo UI" panose="020B0604030504040204" pitchFamily="50" charset="-128"/>
              </a:rPr>
              <a:t>7</a:t>
            </a:r>
            <a:r>
              <a:rPr kumimoji="1"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4</a:t>
            </a:r>
            <a:r>
              <a:rPr kumimoji="1" lang="ja-JP" altLang="en-US" sz="1200" dirty="0">
                <a:latin typeface="Meiryo UI" panose="020B0604030504040204" pitchFamily="50" charset="-128"/>
                <a:ea typeface="Meiryo UI" panose="020B0604030504040204" pitchFamily="50" charset="-128"/>
              </a:rPr>
              <a:t>月</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日時点）</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調査内容：コーディネーター設置、検証・検討の実施　等</a:t>
            </a:r>
          </a:p>
        </p:txBody>
      </p:sp>
      <p:sp>
        <p:nvSpPr>
          <p:cNvPr id="20" name="正方形/長方形 19">
            <a:extLst>
              <a:ext uri="{FF2B5EF4-FFF2-40B4-BE49-F238E27FC236}">
                <a16:creationId xmlns:a16="http://schemas.microsoft.com/office/drawing/2014/main" id="{CDFE2784-EAD3-47F9-961F-B44121BAFB32}"/>
              </a:ext>
            </a:extLst>
          </p:cNvPr>
          <p:cNvSpPr/>
          <p:nvPr/>
        </p:nvSpPr>
        <p:spPr>
          <a:xfrm>
            <a:off x="4384115" y="3933056"/>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拠点コーディネーターの配置状況</a:t>
            </a:r>
            <a:endParaRPr lang="en-US" altLang="ja-JP" sz="1200" b="1" dirty="0">
              <a:solidFill>
                <a:schemeClr val="accent6"/>
              </a:solidFill>
              <a:latin typeface="Meiryo UI" panose="020B0604030504040204" pitchFamily="50" charset="-128"/>
              <a:ea typeface="Meiryo UI" panose="020B0604030504040204" pitchFamily="50" charset="-128"/>
            </a:endParaRPr>
          </a:p>
        </p:txBody>
      </p:sp>
      <p:graphicFrame>
        <p:nvGraphicFramePr>
          <p:cNvPr id="21" name="表 20">
            <a:extLst>
              <a:ext uri="{FF2B5EF4-FFF2-40B4-BE49-F238E27FC236}">
                <a16:creationId xmlns:a16="http://schemas.microsoft.com/office/drawing/2014/main" id="{B918444B-2E33-4DC9-B05B-0635600CA1E8}"/>
              </a:ext>
            </a:extLst>
          </p:cNvPr>
          <p:cNvGraphicFramePr>
            <a:graphicFrameLocks noGrp="1"/>
          </p:cNvGraphicFramePr>
          <p:nvPr>
            <p:extLst>
              <p:ext uri="{D42A27DB-BD31-4B8C-83A1-F6EECF244321}">
                <p14:modId xmlns:p14="http://schemas.microsoft.com/office/powerpoint/2010/main" val="404049625"/>
              </p:ext>
            </p:extLst>
          </p:nvPr>
        </p:nvGraphicFramePr>
        <p:xfrm>
          <a:off x="4355976" y="4192959"/>
          <a:ext cx="3754630" cy="924876"/>
        </p:xfrm>
        <a:graphic>
          <a:graphicData uri="http://schemas.openxmlformats.org/drawingml/2006/table">
            <a:tbl>
              <a:tblPr/>
              <a:tblGrid>
                <a:gridCol w="2818526">
                  <a:extLst>
                    <a:ext uri="{9D8B030D-6E8A-4147-A177-3AD203B41FA5}">
                      <a16:colId xmlns:a16="http://schemas.microsoft.com/office/drawing/2014/main" val="222494593"/>
                    </a:ext>
                  </a:extLst>
                </a:gridCol>
                <a:gridCol w="936104">
                  <a:extLst>
                    <a:ext uri="{9D8B030D-6E8A-4147-A177-3AD203B41FA5}">
                      <a16:colId xmlns:a16="http://schemas.microsoft.com/office/drawing/2014/main" val="2234091414"/>
                    </a:ext>
                  </a:extLst>
                </a:gridCol>
              </a:tblGrid>
              <a:tr h="229345">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コーディネーターの配置状況</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72405122"/>
                  </a:ext>
                </a:extLst>
              </a:tr>
              <a:tr h="216024">
                <a:tc>
                  <a:txBody>
                    <a:bodyPr/>
                    <a:lstStyle/>
                    <a:p>
                      <a:pPr algn="l"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配置あり（圏域整備における配置含む）</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56000016"/>
                  </a:ext>
                </a:extLst>
              </a:tr>
              <a:tr h="216024">
                <a:tc>
                  <a:txBody>
                    <a:bodyPr/>
                    <a:lstStyle/>
                    <a:p>
                      <a:pPr algn="l"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配置なし</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5">
                        <a:lumMod val="20000"/>
                        <a:lumOff val="80000"/>
                      </a:schemeClr>
                    </a:solidFill>
                  </a:tcP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29</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390668921"/>
                  </a:ext>
                </a:extLst>
              </a:tr>
              <a:tr h="263483">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合計</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solidFill>
                      <a:schemeClr val="accent1">
                        <a:lumMod val="75000"/>
                      </a:schemeClr>
                    </a:solidFill>
                  </a:tcPr>
                </a:tc>
                <a:tc>
                  <a:txBody>
                    <a:bodyPr/>
                    <a:lstStyle/>
                    <a:p>
                      <a:pPr algn="ctr" fontAlgn="ct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42</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718656355"/>
                  </a:ext>
                </a:extLst>
              </a:tr>
            </a:tbl>
          </a:graphicData>
        </a:graphic>
      </p:graphicFrame>
      <p:graphicFrame>
        <p:nvGraphicFramePr>
          <p:cNvPr id="22" name="表 21">
            <a:extLst>
              <a:ext uri="{FF2B5EF4-FFF2-40B4-BE49-F238E27FC236}">
                <a16:creationId xmlns:a16="http://schemas.microsoft.com/office/drawing/2014/main" id="{6EB3CD2A-5BF5-421C-BC7D-4503BB1A215F}"/>
              </a:ext>
            </a:extLst>
          </p:cNvPr>
          <p:cNvGraphicFramePr>
            <a:graphicFrameLocks noGrp="1"/>
          </p:cNvGraphicFramePr>
          <p:nvPr>
            <p:extLst>
              <p:ext uri="{D42A27DB-BD31-4B8C-83A1-F6EECF244321}">
                <p14:modId xmlns:p14="http://schemas.microsoft.com/office/powerpoint/2010/main" val="108628268"/>
              </p:ext>
            </p:extLst>
          </p:nvPr>
        </p:nvGraphicFramePr>
        <p:xfrm>
          <a:off x="4400466" y="5461606"/>
          <a:ext cx="3915950" cy="1207754"/>
        </p:xfrm>
        <a:graphic>
          <a:graphicData uri="http://schemas.openxmlformats.org/drawingml/2006/table">
            <a:tbl>
              <a:tblPr>
                <a:tableStyleId>{5C22544A-7EE6-4342-B048-85BDC9FD1C3A}</a:tableStyleId>
              </a:tblPr>
              <a:tblGrid>
                <a:gridCol w="3060780">
                  <a:extLst>
                    <a:ext uri="{9D8B030D-6E8A-4147-A177-3AD203B41FA5}">
                      <a16:colId xmlns:a16="http://schemas.microsoft.com/office/drawing/2014/main" val="1166635366"/>
                    </a:ext>
                  </a:extLst>
                </a:gridCol>
                <a:gridCol w="855170">
                  <a:extLst>
                    <a:ext uri="{9D8B030D-6E8A-4147-A177-3AD203B41FA5}">
                      <a16:colId xmlns:a16="http://schemas.microsoft.com/office/drawing/2014/main" val="2666494867"/>
                    </a:ext>
                  </a:extLst>
                </a:gridCol>
              </a:tblGrid>
              <a:tr h="199642">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配置場所</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基幹相談支援センター</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964781025"/>
                  </a:ext>
                </a:extLst>
              </a:tr>
              <a:tr h="206852">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相談支援事業所（委託・指定）</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3500954543"/>
                  </a:ext>
                </a:extLst>
              </a:tr>
              <a:tr h="206852">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相談支援事業所以外の障がい福祉サービス事業所</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tc>
                <a:extLst>
                  <a:ext uri="{0D108BD9-81ED-4DB2-BD59-A6C34878D82A}">
                    <a16:rowId xmlns:a16="http://schemas.microsoft.com/office/drawing/2014/main" val="2766770171"/>
                  </a:ext>
                </a:extLst>
              </a:tr>
              <a:tr h="206852">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市町村障がい福祉主管課</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tc>
                <a:extLst>
                  <a:ext uri="{0D108BD9-81ED-4DB2-BD59-A6C34878D82A}">
                    <a16:rowId xmlns:a16="http://schemas.microsoft.com/office/drawing/2014/main" val="1993478884"/>
                  </a:ext>
                </a:extLst>
              </a:tr>
              <a:tr h="187579">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1435660442"/>
                  </a:ext>
                </a:extLst>
              </a:tr>
            </a:tbl>
          </a:graphicData>
        </a:graphic>
      </p:graphicFrame>
      <p:sp>
        <p:nvSpPr>
          <p:cNvPr id="23" name="正方形/長方形 22">
            <a:extLst>
              <a:ext uri="{FF2B5EF4-FFF2-40B4-BE49-F238E27FC236}">
                <a16:creationId xmlns:a16="http://schemas.microsoft.com/office/drawing/2014/main" id="{026E4815-98AD-4CC2-975D-47076757413E}"/>
              </a:ext>
            </a:extLst>
          </p:cNvPr>
          <p:cNvSpPr/>
          <p:nvPr/>
        </p:nvSpPr>
        <p:spPr>
          <a:xfrm>
            <a:off x="4355976" y="5219626"/>
            <a:ext cx="3909751"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拠点コーディネーター配置先</a:t>
            </a:r>
            <a:endParaRPr lang="en-US" altLang="ja-JP" sz="1200" b="1" dirty="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69FCF6D2-9E3E-4EF8-89C6-F1673163FC67}"/>
              </a:ext>
            </a:extLst>
          </p:cNvPr>
          <p:cNvSpPr txBox="1"/>
          <p:nvPr/>
        </p:nvSpPr>
        <p:spPr>
          <a:xfrm>
            <a:off x="7985114" y="115173"/>
            <a:ext cx="1089048"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参考資料５</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61731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6"/>
            <a:ext cx="7193530" cy="231910"/>
          </a:xfrm>
        </p:spPr>
        <p:txBody>
          <a:bodyPr>
            <a:noAutofit/>
          </a:bodyPr>
          <a:lstStyle/>
          <a:p>
            <a:r>
              <a:rPr lang="ja-JP" altLang="en-US" sz="1400" b="1" dirty="0">
                <a:latin typeface="Meiryo UI" panose="020B0604030504040204" pitchFamily="50" charset="-128"/>
                <a:ea typeface="Meiryo UI" panose="020B0604030504040204" pitchFamily="50" charset="-128"/>
              </a:rPr>
              <a:t>２．各機能の実施状況について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871769"/>
            <a:ext cx="8989142" cy="1683312"/>
          </a:xfrm>
          <a:ln>
            <a:solidFill>
              <a:schemeClr val="dk1"/>
            </a:solidFill>
          </a:ln>
        </p:spPr>
        <p:txBody>
          <a:bodyPr anchor="ctr">
            <a:noAutofit/>
          </a:bodyPr>
          <a:lstStyle/>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整備済</a:t>
            </a:r>
            <a:r>
              <a:rPr lang="en-US" altLang="ja-JP" sz="1200" dirty="0">
                <a:latin typeface="Meiryo UI" panose="020B0604030504040204" pitchFamily="50" charset="-128"/>
                <a:ea typeface="Meiryo UI" panose="020B0604030504040204" pitchFamily="50" charset="-128"/>
              </a:rPr>
              <a:t>42</a:t>
            </a:r>
            <a:r>
              <a:rPr lang="ja-JP" altLang="en-US" sz="1200" dirty="0">
                <a:latin typeface="Meiryo UI" panose="020B0604030504040204" pitchFamily="50" charset="-128"/>
                <a:ea typeface="Meiryo UI" panose="020B0604030504040204" pitchFamily="50" charset="-128"/>
              </a:rPr>
              <a:t>市町村のうち、緊急時の支援が見込めない障がい者等の事前把握・登録を行っているのは</a:t>
            </a:r>
            <a:r>
              <a:rPr lang="en-US" altLang="ja-JP" sz="1200" dirty="0">
                <a:latin typeface="Meiryo UI" panose="020B0604030504040204" pitchFamily="50" charset="-128"/>
                <a:ea typeface="Meiryo UI" panose="020B0604030504040204" pitchFamily="50" charset="-128"/>
              </a:rPr>
              <a:t>16</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事前把握・登録を行っている市町村の把握・登録方法では、「ホームページや広報誌等で本人や保護者へ周知して公募」や「担当の相談支援専門員が登録の必要性等を判断して選定」としている市町村がそれぞれ５。</a:t>
            </a:r>
            <a:endParaRPr lang="en-US" altLang="ja-JP" sz="1200" dirty="0">
              <a:latin typeface="Meiryo UI" panose="020B0604030504040204" pitchFamily="50" charset="-128"/>
              <a:ea typeface="Meiryo UI" panose="020B0604030504040204" pitchFamily="50" charset="-128"/>
            </a:endParaRPr>
          </a:p>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緊急時の受入れ先として確保している居室数の回答があった市町村は</a:t>
            </a:r>
            <a:r>
              <a:rPr lang="en-US" altLang="ja-JP" sz="1200" dirty="0">
                <a:latin typeface="Meiryo UI" panose="020B0604030504040204" pitchFamily="50" charset="-128"/>
                <a:ea typeface="Meiryo UI" panose="020B0604030504040204" pitchFamily="50" charset="-128"/>
              </a:rPr>
              <a:t>28</a:t>
            </a:r>
            <a:r>
              <a:rPr lang="ja-JP" altLang="en-US" sz="1200" dirty="0">
                <a:latin typeface="Meiryo UI" panose="020B0604030504040204" pitchFamily="50" charset="-128"/>
                <a:ea typeface="Meiryo UI" panose="020B0604030504040204" pitchFamily="50" charset="-128"/>
              </a:rPr>
              <a:t>。左記以外の市町村では、「事業所登録は行っているが居室数までは把握していない」等の回答があった（調査回答及びヒアリングより）。</a:t>
            </a:r>
            <a:endParaRPr lang="en-US" altLang="ja-JP" sz="1200" dirty="0">
              <a:latin typeface="Meiryo UI" panose="020B0604030504040204" pitchFamily="50" charset="-128"/>
              <a:ea typeface="Meiryo UI" panose="020B0604030504040204" pitchFamily="50" charset="-128"/>
            </a:endParaRPr>
          </a:p>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居室を確保している受け入れ先の障がい福祉サービス事業所としては、短期入所事業所が最も多い。</a:t>
            </a:r>
            <a:endParaRPr lang="en-US" altLang="ja-JP" sz="1200" dirty="0">
              <a:latin typeface="Meiryo UI" panose="020B0604030504040204" pitchFamily="50" charset="-128"/>
              <a:ea typeface="Meiryo UI" panose="020B0604030504040204" pitchFamily="50" charset="-128"/>
            </a:endParaRPr>
          </a:p>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夜間・休日を含む</a:t>
            </a:r>
            <a:r>
              <a:rPr lang="en-US" altLang="ja-JP" sz="1200" dirty="0">
                <a:latin typeface="Meiryo UI" panose="020B0604030504040204" pitchFamily="50" charset="-128"/>
                <a:ea typeface="Meiryo UI" panose="020B0604030504040204" pitchFamily="50" charset="-128"/>
              </a:rPr>
              <a:t>24</a:t>
            </a:r>
            <a:r>
              <a:rPr lang="ja-JP" altLang="en-US" sz="1200" dirty="0">
                <a:latin typeface="Meiryo UI" panose="020B0604030504040204" pitchFamily="50" charset="-128"/>
                <a:ea typeface="Meiryo UI" panose="020B0604030504040204" pitchFamily="50" charset="-128"/>
              </a:rPr>
              <a:t>時間の緊急時の相談体制を整備している市町村は</a:t>
            </a:r>
            <a:r>
              <a:rPr lang="en-US" altLang="ja-JP" sz="1200" dirty="0">
                <a:latin typeface="Meiryo UI" panose="020B0604030504040204" pitchFamily="50" charset="-128"/>
                <a:ea typeface="Meiryo UI" panose="020B0604030504040204" pitchFamily="50" charset="-128"/>
              </a:rPr>
              <a:t>29</a:t>
            </a:r>
            <a:r>
              <a:rPr lang="ja-JP" altLang="en-US" sz="1200" dirty="0">
                <a:latin typeface="Meiryo UI" panose="020B0604030504040204" pitchFamily="50" charset="-128"/>
                <a:ea typeface="Meiryo UI" panose="020B0604030504040204" pitchFamily="50" charset="-128"/>
              </a:rPr>
              <a:t>。</a:t>
            </a:r>
          </a:p>
        </p:txBody>
      </p:sp>
      <p:sp>
        <p:nvSpPr>
          <p:cNvPr id="15" name="正方形/長方形 14">
            <a:extLst>
              <a:ext uri="{FF2B5EF4-FFF2-40B4-BE49-F238E27FC236}">
                <a16:creationId xmlns:a16="http://schemas.microsoft.com/office/drawing/2014/main" id="{A86A2272-C204-44F6-8901-82ED3CC3AC59}"/>
              </a:ext>
            </a:extLst>
          </p:cNvPr>
          <p:cNvSpPr/>
          <p:nvPr/>
        </p:nvSpPr>
        <p:spPr>
          <a:xfrm>
            <a:off x="-18915" y="3791537"/>
            <a:ext cx="3909751"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緊急時の受入れ先として確保している居室数について</a:t>
            </a:r>
            <a:endParaRPr lang="en-US" altLang="ja-JP" sz="1200" b="1" dirty="0">
              <a:latin typeface="Meiryo UI" panose="020B0604030504040204" pitchFamily="50" charset="-128"/>
              <a:ea typeface="Meiryo UI" panose="020B0604030504040204" pitchFamily="50" charset="-128"/>
            </a:endParaRPr>
          </a:p>
        </p:txBody>
      </p:sp>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2</a:t>
            </a:fld>
            <a:endParaRPr lang="ja-JP" altLang="en-US" dirty="0"/>
          </a:p>
        </p:txBody>
      </p:sp>
      <p:sp>
        <p:nvSpPr>
          <p:cNvPr id="19" name="吹き出し: 四角形 18">
            <a:extLst>
              <a:ext uri="{FF2B5EF4-FFF2-40B4-BE49-F238E27FC236}">
                <a16:creationId xmlns:a16="http://schemas.microsoft.com/office/drawing/2014/main" id="{F0AD35D1-C5C1-4702-861E-243D8B3C4B69}"/>
              </a:ext>
            </a:extLst>
          </p:cNvPr>
          <p:cNvSpPr/>
          <p:nvPr/>
        </p:nvSpPr>
        <p:spPr>
          <a:xfrm>
            <a:off x="215095" y="5938445"/>
            <a:ext cx="5413916" cy="815146"/>
          </a:xfrm>
          <a:prstGeom prst="wedgeRectCallout">
            <a:avLst>
              <a:gd name="adj1" fmla="val 418"/>
              <a:gd name="adj2" fmla="val -106435"/>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（具体的な内容）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・通所施設、相談支援事業所。</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・障がい者支援施設、高齢者施設、医療機関との協定を結んでいるが確保ではない。</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・事業所登録を行っているが居室数までは把握していない。 </a:t>
            </a:r>
            <a:r>
              <a:rPr kumimoji="1" lang="ja-JP" altLang="en-US" sz="1200" dirty="0">
                <a:solidFill>
                  <a:schemeClr val="tx1"/>
                </a:solidFill>
                <a:latin typeface="Meiryo UI" panose="020B0604030504040204" pitchFamily="50" charset="-128"/>
                <a:ea typeface="Meiryo UI" panose="020B0604030504040204" pitchFamily="50" charset="-128"/>
              </a:rPr>
              <a:t>等</a:t>
            </a:r>
          </a:p>
        </p:txBody>
      </p:sp>
      <p:graphicFrame>
        <p:nvGraphicFramePr>
          <p:cNvPr id="20" name="表 19">
            <a:extLst>
              <a:ext uri="{FF2B5EF4-FFF2-40B4-BE49-F238E27FC236}">
                <a16:creationId xmlns:a16="http://schemas.microsoft.com/office/drawing/2014/main" id="{ED0E3885-897C-46C8-A9A7-E5C44FE8294D}"/>
              </a:ext>
            </a:extLst>
          </p:cNvPr>
          <p:cNvGraphicFramePr>
            <a:graphicFrameLocks noGrp="1"/>
          </p:cNvGraphicFramePr>
          <p:nvPr>
            <p:extLst>
              <p:ext uri="{D42A27DB-BD31-4B8C-83A1-F6EECF244321}">
                <p14:modId xmlns:p14="http://schemas.microsoft.com/office/powerpoint/2010/main" val="1947098422"/>
              </p:ext>
            </p:extLst>
          </p:nvPr>
        </p:nvGraphicFramePr>
        <p:xfrm>
          <a:off x="121011" y="4120289"/>
          <a:ext cx="2801042" cy="1667335"/>
        </p:xfrm>
        <a:graphic>
          <a:graphicData uri="http://schemas.openxmlformats.org/drawingml/2006/table">
            <a:tbl>
              <a:tblPr>
                <a:tableStyleId>{5C22544A-7EE6-4342-B048-85BDC9FD1C3A}</a:tableStyleId>
              </a:tblPr>
              <a:tblGrid>
                <a:gridCol w="1293382">
                  <a:extLst>
                    <a:ext uri="{9D8B030D-6E8A-4147-A177-3AD203B41FA5}">
                      <a16:colId xmlns:a16="http://schemas.microsoft.com/office/drawing/2014/main" val="1166635366"/>
                    </a:ext>
                  </a:extLst>
                </a:gridCol>
                <a:gridCol w="648072">
                  <a:extLst>
                    <a:ext uri="{9D8B030D-6E8A-4147-A177-3AD203B41FA5}">
                      <a16:colId xmlns:a16="http://schemas.microsoft.com/office/drawing/2014/main" val="2666494867"/>
                    </a:ext>
                  </a:extLst>
                </a:gridCol>
                <a:gridCol w="859588">
                  <a:extLst>
                    <a:ext uri="{9D8B030D-6E8A-4147-A177-3AD203B41FA5}">
                      <a16:colId xmlns:a16="http://schemas.microsoft.com/office/drawing/2014/main" val="2555794633"/>
                    </a:ext>
                  </a:extLst>
                </a:gridCol>
              </a:tblGrid>
              <a:tr h="200616">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受入れ先</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確保居室数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ctr" fontAlgn="ctr"/>
                      <a:r>
                        <a:rPr lang="zh-TW" altLang="en-US" sz="1050" b="0" i="0" u="none" strike="noStrike" dirty="0">
                          <a:solidFill>
                            <a:srgbClr val="000000"/>
                          </a:solidFill>
                          <a:effectLst/>
                          <a:latin typeface="Meiryo UI" panose="020B0604030504040204" pitchFamily="50" charset="-128"/>
                          <a:ea typeface="Meiryo UI" panose="020B0604030504040204" pitchFamily="50" charset="-128"/>
                        </a:rPr>
                        <a:t>短期入所事業所</a:t>
                      </a:r>
                    </a:p>
                  </a:txBody>
                  <a:tcPr marL="72000" marR="0" marT="0" marB="0" anchor="ctr"/>
                </a:tc>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13</a:t>
                      </a:r>
                    </a:p>
                  </a:txBody>
                  <a:tcPr marL="0" marR="0" marT="0" marB="0" anchor="ctr"/>
                </a:tc>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46</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206852">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グループホーム</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4</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２</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206852">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障がい者支援施設</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7</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766770171"/>
                  </a:ext>
                </a:extLst>
              </a:tr>
              <a:tr h="206852">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高齢者施設</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３</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993478884"/>
                  </a:ext>
                </a:extLst>
              </a:tr>
              <a:tr h="206852">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医療機関</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１</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１室</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377753196"/>
                  </a:ext>
                </a:extLst>
              </a:tr>
              <a:tr h="196751">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8</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20</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435660442"/>
                  </a:ext>
                </a:extLst>
              </a:tr>
              <a:tr h="242583">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合計</a:t>
                      </a:r>
                    </a:p>
                  </a:txBody>
                  <a:tcPr marL="0" marR="0" marT="0" marB="0" anchor="ctr">
                    <a:solidFill>
                      <a:schemeClr val="accent1">
                        <a:lumMod val="75000"/>
                      </a:schemeClr>
                    </a:solidFill>
                  </a:tcPr>
                </a:tc>
                <a:tc>
                  <a:txBody>
                    <a:bodyPr/>
                    <a:lstStyle/>
                    <a:p>
                      <a:pPr algn="ctr" fontAlgn="ctr"/>
                      <a:endParaRPr lang="ja-JP" altLang="en-US"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101</a:t>
                      </a: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室</a:t>
                      </a:r>
                    </a:p>
                  </a:txBody>
                  <a:tcPr marL="0" marR="0" marT="0" marB="0" anchor="ctr">
                    <a:solidFill>
                      <a:schemeClr val="accent1">
                        <a:lumMod val="75000"/>
                      </a:schemeClr>
                    </a:solidFill>
                  </a:tcPr>
                </a:tc>
                <a:extLst>
                  <a:ext uri="{0D108BD9-81ED-4DB2-BD59-A6C34878D82A}">
                    <a16:rowId xmlns:a16="http://schemas.microsoft.com/office/drawing/2014/main" val="356486613"/>
                  </a:ext>
                </a:extLst>
              </a:tr>
            </a:tbl>
          </a:graphicData>
        </a:graphic>
      </p:graphicFrame>
      <p:sp>
        <p:nvSpPr>
          <p:cNvPr id="22" name="正方形/長方形 21">
            <a:extLst>
              <a:ext uri="{FF2B5EF4-FFF2-40B4-BE49-F238E27FC236}">
                <a16:creationId xmlns:a16="http://schemas.microsoft.com/office/drawing/2014/main" id="{7497AAB9-DF53-4C6A-85DE-D3A5A178DA3C}"/>
              </a:ext>
            </a:extLst>
          </p:cNvPr>
          <p:cNvSpPr/>
          <p:nvPr/>
        </p:nvSpPr>
        <p:spPr>
          <a:xfrm>
            <a:off x="4087804" y="4373081"/>
            <a:ext cx="3440539"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夜間・休日を含む</a:t>
            </a:r>
            <a:r>
              <a:rPr lang="en-US" altLang="ja-JP" sz="1200" b="1" dirty="0">
                <a:latin typeface="Meiryo UI" panose="020B0604030504040204" pitchFamily="50" charset="-128"/>
                <a:ea typeface="Meiryo UI" panose="020B0604030504040204" pitchFamily="50" charset="-128"/>
              </a:rPr>
              <a:t>24</a:t>
            </a:r>
            <a:r>
              <a:rPr lang="ja-JP" altLang="en-US" sz="1200" b="1" dirty="0">
                <a:latin typeface="Meiryo UI" panose="020B0604030504040204" pitchFamily="50" charset="-128"/>
                <a:ea typeface="Meiryo UI" panose="020B0604030504040204" pitchFamily="50" charset="-128"/>
              </a:rPr>
              <a:t>時間の緊急時の相談体制</a:t>
            </a:r>
            <a:endParaRPr lang="en-US" altLang="ja-JP" sz="1200" b="1" dirty="0">
              <a:latin typeface="Meiryo UI" panose="020B0604030504040204" pitchFamily="50" charset="-128"/>
              <a:ea typeface="Meiryo UI" panose="020B0604030504040204" pitchFamily="50" charset="-128"/>
            </a:endParaRPr>
          </a:p>
        </p:txBody>
      </p:sp>
      <p:graphicFrame>
        <p:nvGraphicFramePr>
          <p:cNvPr id="23" name="表 22">
            <a:extLst>
              <a:ext uri="{FF2B5EF4-FFF2-40B4-BE49-F238E27FC236}">
                <a16:creationId xmlns:a16="http://schemas.microsoft.com/office/drawing/2014/main" id="{182A324D-369C-4BA7-9057-81ACC0F221DA}"/>
              </a:ext>
            </a:extLst>
          </p:cNvPr>
          <p:cNvGraphicFramePr>
            <a:graphicFrameLocks noGrp="1"/>
          </p:cNvGraphicFramePr>
          <p:nvPr>
            <p:extLst>
              <p:ext uri="{D42A27DB-BD31-4B8C-83A1-F6EECF244321}">
                <p14:modId xmlns:p14="http://schemas.microsoft.com/office/powerpoint/2010/main" val="751022234"/>
              </p:ext>
            </p:extLst>
          </p:nvPr>
        </p:nvGraphicFramePr>
        <p:xfrm>
          <a:off x="4195007" y="4680423"/>
          <a:ext cx="2432607" cy="851651"/>
        </p:xfrm>
        <a:graphic>
          <a:graphicData uri="http://schemas.openxmlformats.org/drawingml/2006/table">
            <a:tbl>
              <a:tblPr>
                <a:tableStyleId>{5C22544A-7EE6-4342-B048-85BDC9FD1C3A}</a:tableStyleId>
              </a:tblPr>
              <a:tblGrid>
                <a:gridCol w="1712527">
                  <a:extLst>
                    <a:ext uri="{9D8B030D-6E8A-4147-A177-3AD203B41FA5}">
                      <a16:colId xmlns:a16="http://schemas.microsoft.com/office/drawing/2014/main" val="1166635366"/>
                    </a:ext>
                  </a:extLst>
                </a:gridCol>
                <a:gridCol w="720080">
                  <a:extLst>
                    <a:ext uri="{9D8B030D-6E8A-4147-A177-3AD203B41FA5}">
                      <a16:colId xmlns:a16="http://schemas.microsoft.com/office/drawing/2014/main" val="2666494867"/>
                    </a:ext>
                  </a:extLst>
                </a:gridCol>
              </a:tblGrid>
              <a:tr h="195598">
                <a:tc>
                  <a:txBody>
                    <a:bodyPr/>
                    <a:lstStyle/>
                    <a:p>
                      <a:pPr algn="ctr" fontAlgn="ct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24</a:t>
                      </a: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時間の相談体制の有無</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024">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24</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時間の相談体制あり</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29</a:t>
                      </a:r>
                    </a:p>
                  </a:txBody>
                  <a:tcPr marL="0" marR="0" marT="0" marB="0" anchor="ctr"/>
                </a:tc>
                <a:extLst>
                  <a:ext uri="{0D108BD9-81ED-4DB2-BD59-A6C34878D82A}">
                    <a16:rowId xmlns:a16="http://schemas.microsoft.com/office/drawing/2014/main" val="964781025"/>
                  </a:ext>
                </a:extLst>
              </a:tr>
              <a:tr h="200020">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24</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時間の相談体制なし</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tc>
                <a:extLst>
                  <a:ext uri="{0D108BD9-81ED-4DB2-BD59-A6C34878D82A}">
                    <a16:rowId xmlns:a16="http://schemas.microsoft.com/office/drawing/2014/main" val="3500954543"/>
                  </a:ext>
                </a:extLst>
              </a:tr>
              <a:tr h="240009">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31" name="タイトル 1">
            <a:extLst>
              <a:ext uri="{FF2B5EF4-FFF2-40B4-BE49-F238E27FC236}">
                <a16:creationId xmlns:a16="http://schemas.microsoft.com/office/drawing/2014/main" id="{F1BCD12E-7A15-4DC8-9684-5E1F1DF47B00}"/>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令和７年度地域生活支援拠点等の市町村アンケート結果概要</a:t>
            </a:r>
          </a:p>
        </p:txBody>
      </p:sp>
      <p:sp>
        <p:nvSpPr>
          <p:cNvPr id="17" name="正方形/長方形 16">
            <a:extLst>
              <a:ext uri="{FF2B5EF4-FFF2-40B4-BE49-F238E27FC236}">
                <a16:creationId xmlns:a16="http://schemas.microsoft.com/office/drawing/2014/main" id="{C35D53AD-D2FA-40EC-85D3-8C79C7C68287}"/>
              </a:ext>
            </a:extLst>
          </p:cNvPr>
          <p:cNvSpPr/>
          <p:nvPr/>
        </p:nvSpPr>
        <p:spPr>
          <a:xfrm>
            <a:off x="35496" y="2564904"/>
            <a:ext cx="3902917"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緊急時の支援が見込めない障がい者等の事前把握・登録</a:t>
            </a:r>
            <a:endParaRPr lang="en-US" altLang="ja-JP" sz="1200" b="1" dirty="0">
              <a:latin typeface="Meiryo UI" panose="020B0604030504040204" pitchFamily="50" charset="-128"/>
              <a:ea typeface="Meiryo UI" panose="020B0604030504040204" pitchFamily="50" charset="-128"/>
            </a:endParaRPr>
          </a:p>
        </p:txBody>
      </p:sp>
      <p:graphicFrame>
        <p:nvGraphicFramePr>
          <p:cNvPr id="24" name="表 23">
            <a:extLst>
              <a:ext uri="{FF2B5EF4-FFF2-40B4-BE49-F238E27FC236}">
                <a16:creationId xmlns:a16="http://schemas.microsoft.com/office/drawing/2014/main" id="{C7EB7C53-6491-4DC8-A131-F8B83BE4C5E6}"/>
              </a:ext>
            </a:extLst>
          </p:cNvPr>
          <p:cNvGraphicFramePr>
            <a:graphicFrameLocks noGrp="1"/>
          </p:cNvGraphicFramePr>
          <p:nvPr>
            <p:extLst>
              <p:ext uri="{D42A27DB-BD31-4B8C-83A1-F6EECF244321}">
                <p14:modId xmlns:p14="http://schemas.microsoft.com/office/powerpoint/2010/main" val="4079470812"/>
              </p:ext>
            </p:extLst>
          </p:nvPr>
        </p:nvGraphicFramePr>
        <p:xfrm>
          <a:off x="96324" y="2841903"/>
          <a:ext cx="3219454" cy="891687"/>
        </p:xfrm>
        <a:graphic>
          <a:graphicData uri="http://schemas.openxmlformats.org/drawingml/2006/table">
            <a:tbl>
              <a:tblPr>
                <a:tableStyleId>{5C22544A-7EE6-4342-B048-85BDC9FD1C3A}</a:tableStyleId>
              </a:tblPr>
              <a:tblGrid>
                <a:gridCol w="2211342">
                  <a:extLst>
                    <a:ext uri="{9D8B030D-6E8A-4147-A177-3AD203B41FA5}">
                      <a16:colId xmlns:a16="http://schemas.microsoft.com/office/drawing/2014/main" val="1166635366"/>
                    </a:ext>
                  </a:extLst>
                </a:gridCol>
                <a:gridCol w="1008112">
                  <a:extLst>
                    <a:ext uri="{9D8B030D-6E8A-4147-A177-3AD203B41FA5}">
                      <a16:colId xmlns:a16="http://schemas.microsoft.com/office/drawing/2014/main" val="2666494867"/>
                    </a:ext>
                  </a:extLst>
                </a:gridCol>
              </a:tblGrid>
              <a:tr h="219630">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事前把握・登録の有無</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024">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事前把握・登録をしている</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16</a:t>
                      </a:r>
                    </a:p>
                  </a:txBody>
                  <a:tcPr marL="0" marR="0" marT="0" marB="0" anchor="ctr"/>
                </a:tc>
                <a:extLst>
                  <a:ext uri="{0D108BD9-81ED-4DB2-BD59-A6C34878D82A}">
                    <a16:rowId xmlns:a16="http://schemas.microsoft.com/office/drawing/2014/main" val="964781025"/>
                  </a:ext>
                </a:extLst>
              </a:tr>
              <a:tr h="216024">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事前把握・登録をしていない</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26</a:t>
                      </a:r>
                    </a:p>
                  </a:txBody>
                  <a:tcPr marL="0" marR="0" marT="0" marB="0" anchor="ctr"/>
                </a:tc>
                <a:extLst>
                  <a:ext uri="{0D108BD9-81ED-4DB2-BD59-A6C34878D82A}">
                    <a16:rowId xmlns:a16="http://schemas.microsoft.com/office/drawing/2014/main" val="3500954543"/>
                  </a:ext>
                </a:extLst>
              </a:tr>
              <a:tr h="240009">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28" name="正方形/長方形 27">
            <a:extLst>
              <a:ext uri="{FF2B5EF4-FFF2-40B4-BE49-F238E27FC236}">
                <a16:creationId xmlns:a16="http://schemas.microsoft.com/office/drawing/2014/main" id="{EA158485-F575-45A8-8E61-AF37D1DCFCCA}"/>
              </a:ext>
            </a:extLst>
          </p:cNvPr>
          <p:cNvSpPr/>
          <p:nvPr/>
        </p:nvSpPr>
        <p:spPr>
          <a:xfrm>
            <a:off x="4173725" y="2560507"/>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事前把握・登録方法</a:t>
            </a:r>
            <a:endParaRPr lang="en-US" altLang="ja-JP" sz="1200" b="1" dirty="0">
              <a:latin typeface="Meiryo UI" panose="020B0604030504040204" pitchFamily="50" charset="-128"/>
              <a:ea typeface="Meiryo UI" panose="020B0604030504040204" pitchFamily="50" charset="-128"/>
            </a:endParaRPr>
          </a:p>
        </p:txBody>
      </p:sp>
      <p:graphicFrame>
        <p:nvGraphicFramePr>
          <p:cNvPr id="29" name="表 28">
            <a:extLst>
              <a:ext uri="{FF2B5EF4-FFF2-40B4-BE49-F238E27FC236}">
                <a16:creationId xmlns:a16="http://schemas.microsoft.com/office/drawing/2014/main" id="{7EA2243A-3896-4A7D-94FD-A9DC61370C3E}"/>
              </a:ext>
            </a:extLst>
          </p:cNvPr>
          <p:cNvGraphicFramePr>
            <a:graphicFrameLocks noGrp="1"/>
          </p:cNvGraphicFramePr>
          <p:nvPr>
            <p:extLst>
              <p:ext uri="{D42A27DB-BD31-4B8C-83A1-F6EECF244321}">
                <p14:modId xmlns:p14="http://schemas.microsoft.com/office/powerpoint/2010/main" val="3812176467"/>
              </p:ext>
            </p:extLst>
          </p:nvPr>
        </p:nvGraphicFramePr>
        <p:xfrm>
          <a:off x="4173725" y="2809413"/>
          <a:ext cx="4790763" cy="1411675"/>
        </p:xfrm>
        <a:graphic>
          <a:graphicData uri="http://schemas.openxmlformats.org/drawingml/2006/table">
            <a:tbl>
              <a:tblPr>
                <a:tableStyleId>{5C22544A-7EE6-4342-B048-85BDC9FD1C3A}</a:tableStyleId>
              </a:tblPr>
              <a:tblGrid>
                <a:gridCol w="4142691">
                  <a:extLst>
                    <a:ext uri="{9D8B030D-6E8A-4147-A177-3AD203B41FA5}">
                      <a16:colId xmlns:a16="http://schemas.microsoft.com/office/drawing/2014/main" val="1166635366"/>
                    </a:ext>
                  </a:extLst>
                </a:gridCol>
                <a:gridCol w="648072">
                  <a:extLst>
                    <a:ext uri="{9D8B030D-6E8A-4147-A177-3AD203B41FA5}">
                      <a16:colId xmlns:a16="http://schemas.microsoft.com/office/drawing/2014/main" val="2666494867"/>
                    </a:ext>
                  </a:extLst>
                </a:gridCol>
              </a:tblGrid>
              <a:tr h="220042">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事前把握・登録方法</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0042">
                <a:tc>
                  <a:txBody>
                    <a:bodyPr/>
                    <a:lstStyle/>
                    <a:p>
                      <a:pPr algn="l"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 </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ホームページや広報誌等で本人や保護者へ周知して公募</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964781025"/>
                  </a:ext>
                </a:extLst>
              </a:tr>
              <a:tr h="220042">
                <a:tc>
                  <a:txBody>
                    <a:bodyPr/>
                    <a:lstStyle/>
                    <a:p>
                      <a:pPr algn="l"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b. </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関係機関が参加する会議等で、規定した基準に該当する対象者を選定</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3500954543"/>
                  </a:ext>
                </a:extLst>
              </a:tr>
              <a:tr h="220042">
                <a:tc>
                  <a:txBody>
                    <a:bodyPr/>
                    <a:lstStyle/>
                    <a:p>
                      <a:pPr algn="l"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c. </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担当の相談支援専門員が登録の必要性等を判断して選定</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2418715854"/>
                  </a:ext>
                </a:extLst>
              </a:tr>
              <a:tr h="220042">
                <a:tc>
                  <a:txBody>
                    <a:bodyPr/>
                    <a:lstStyle/>
                    <a:p>
                      <a:pPr algn="l"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d. </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2889288808"/>
                  </a:ext>
                </a:extLst>
              </a:tr>
              <a:tr h="311465">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16</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Tree>
    <p:extLst>
      <p:ext uri="{BB962C8B-B14F-4D97-AF65-F5344CB8AC3E}">
        <p14:creationId xmlns:p14="http://schemas.microsoft.com/office/powerpoint/2010/main" val="2407586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6"/>
            <a:ext cx="7193530" cy="231910"/>
          </a:xfrm>
        </p:spPr>
        <p:txBody>
          <a:bodyPr>
            <a:noAutofit/>
          </a:bodyPr>
          <a:lstStyle/>
          <a:p>
            <a:r>
              <a:rPr lang="ja-JP" altLang="en-US" sz="1400" b="1" dirty="0">
                <a:latin typeface="Meiryo UI" panose="020B0604030504040204" pitchFamily="50" charset="-128"/>
                <a:ea typeface="Meiryo UI" panose="020B0604030504040204" pitchFamily="50" charset="-128"/>
              </a:rPr>
              <a:t>２．各機能の実施状況について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871769"/>
            <a:ext cx="8989142" cy="685023"/>
          </a:xfrm>
          <a:ln>
            <a:solidFill>
              <a:schemeClr val="dk1"/>
            </a:solidFill>
          </a:ln>
        </p:spPr>
        <p:txBody>
          <a:bodyPr anchor="ctr">
            <a:noAutofit/>
          </a:bodyPr>
          <a:lstStyle/>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令和６年度の緊急時の受入れについての実績は、受入れ要請件数が</a:t>
            </a:r>
            <a:r>
              <a:rPr lang="en-US" altLang="ja-JP" sz="1200" dirty="0">
                <a:latin typeface="Meiryo UI" panose="020B0604030504040204" pitchFamily="50" charset="-128"/>
                <a:ea typeface="Meiryo UI" panose="020B0604030504040204" pitchFamily="50" charset="-128"/>
              </a:rPr>
              <a:t>0</a:t>
            </a:r>
            <a:r>
              <a:rPr lang="ja-JP" altLang="en-US" sz="1200" dirty="0">
                <a:latin typeface="Meiryo UI" panose="020B0604030504040204" pitchFamily="50" charset="-128"/>
                <a:ea typeface="Meiryo UI" panose="020B0604030504040204" pitchFamily="50" charset="-128"/>
              </a:rPr>
              <a:t>件の市町村が</a:t>
            </a:r>
            <a:r>
              <a:rPr lang="en-US" altLang="ja-JP" sz="1200" dirty="0">
                <a:latin typeface="Meiryo UI" panose="020B0604030504040204" pitchFamily="50" charset="-128"/>
                <a:ea typeface="Meiryo UI" panose="020B0604030504040204" pitchFamily="50" charset="-128"/>
              </a:rPr>
              <a:t>28</a:t>
            </a:r>
            <a:r>
              <a:rPr lang="ja-JP" altLang="en-US" sz="1200" dirty="0">
                <a:latin typeface="Meiryo UI" panose="020B0604030504040204" pitchFamily="50" charset="-128"/>
                <a:ea typeface="Meiryo UI" panose="020B0604030504040204" pitchFamily="50" charset="-128"/>
              </a:rPr>
              <a:t>。全市町村の受入れ件数の総数は</a:t>
            </a:r>
            <a:r>
              <a:rPr lang="en-US" altLang="ja-JP" sz="1200" dirty="0">
                <a:latin typeface="Meiryo UI" panose="020B0604030504040204" pitchFamily="50" charset="-128"/>
                <a:ea typeface="Meiryo UI" panose="020B0604030504040204" pitchFamily="50" charset="-128"/>
              </a:rPr>
              <a:t>114</a:t>
            </a:r>
            <a:r>
              <a:rPr lang="ja-JP" altLang="en-US" sz="1200" dirty="0">
                <a:latin typeface="Meiryo UI" panose="020B0604030504040204" pitchFamily="50" charset="-128"/>
                <a:ea typeface="Meiryo UI" panose="020B0604030504040204" pitchFamily="50" charset="-128"/>
              </a:rPr>
              <a:t>件。</a:t>
            </a:r>
            <a:endParaRPr lang="en-US" altLang="ja-JP" sz="1200" dirty="0">
              <a:latin typeface="Meiryo UI" panose="020B0604030504040204" pitchFamily="50" charset="-128"/>
              <a:ea typeface="Meiryo UI" panose="020B0604030504040204" pitchFamily="50" charset="-128"/>
            </a:endParaRPr>
          </a:p>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令和６年度の体験の機会・場の実績としては、「入所施設からの地域移行にかかる体験」を行った市町村が</a:t>
            </a:r>
            <a:r>
              <a:rPr lang="en-US" altLang="ja-JP" sz="1200" dirty="0">
                <a:latin typeface="Meiryo UI" panose="020B0604030504040204" pitchFamily="50" charset="-128"/>
                <a:ea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rPr>
              <a:t>。「精神科病院からの地域移行にかかる体験」を行った市町村が</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。「緊急時の受入れに備えた体験」を行った市町村が</a:t>
            </a:r>
            <a:r>
              <a:rPr lang="en-US" altLang="ja-JP" sz="1200" dirty="0">
                <a:latin typeface="Meiryo UI" panose="020B0604030504040204" pitchFamily="50" charset="-128"/>
                <a:ea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rPr>
              <a:t>。</a:t>
            </a:r>
          </a:p>
        </p:txBody>
      </p:sp>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3</a:t>
            </a:fld>
            <a:endParaRPr lang="ja-JP" altLang="en-US" dirty="0"/>
          </a:p>
        </p:txBody>
      </p:sp>
      <p:sp>
        <p:nvSpPr>
          <p:cNvPr id="27" name="正方形/長方形 26">
            <a:extLst>
              <a:ext uri="{FF2B5EF4-FFF2-40B4-BE49-F238E27FC236}">
                <a16:creationId xmlns:a16="http://schemas.microsoft.com/office/drawing/2014/main" id="{87F4DD7F-7D2D-4C0D-B7B7-013E4F4AEB17}"/>
              </a:ext>
            </a:extLst>
          </p:cNvPr>
          <p:cNvSpPr/>
          <p:nvPr/>
        </p:nvSpPr>
        <p:spPr>
          <a:xfrm>
            <a:off x="3779912" y="1527805"/>
            <a:ext cx="3880001"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6</a:t>
            </a:r>
            <a:r>
              <a:rPr lang="ja-JP" altLang="en-US" sz="1200" b="1" dirty="0">
                <a:latin typeface="Meiryo UI" panose="020B0604030504040204" pitchFamily="50" charset="-128"/>
                <a:ea typeface="Meiryo UI" panose="020B0604030504040204" pitchFamily="50" charset="-128"/>
              </a:rPr>
              <a:t>年度の体験の機会・場の実績（複数回答）</a:t>
            </a:r>
            <a:endParaRPr lang="en-US" altLang="ja-JP" sz="1200" b="1" dirty="0">
              <a:latin typeface="Meiryo UI" panose="020B0604030504040204" pitchFamily="50" charset="-128"/>
              <a:ea typeface="Meiryo UI" panose="020B0604030504040204" pitchFamily="50" charset="-128"/>
            </a:endParaRPr>
          </a:p>
        </p:txBody>
      </p:sp>
      <p:graphicFrame>
        <p:nvGraphicFramePr>
          <p:cNvPr id="30" name="表 29">
            <a:extLst>
              <a:ext uri="{FF2B5EF4-FFF2-40B4-BE49-F238E27FC236}">
                <a16:creationId xmlns:a16="http://schemas.microsoft.com/office/drawing/2014/main" id="{C5EDD407-8603-4238-9D4B-D36E405E243F}"/>
              </a:ext>
            </a:extLst>
          </p:cNvPr>
          <p:cNvGraphicFramePr>
            <a:graphicFrameLocks noGrp="1"/>
          </p:cNvGraphicFramePr>
          <p:nvPr>
            <p:extLst>
              <p:ext uri="{D42A27DB-BD31-4B8C-83A1-F6EECF244321}">
                <p14:modId xmlns:p14="http://schemas.microsoft.com/office/powerpoint/2010/main" val="1866768026"/>
              </p:ext>
            </p:extLst>
          </p:nvPr>
        </p:nvGraphicFramePr>
        <p:xfrm>
          <a:off x="3815358" y="1804804"/>
          <a:ext cx="4432450" cy="1120140"/>
        </p:xfrm>
        <a:graphic>
          <a:graphicData uri="http://schemas.openxmlformats.org/drawingml/2006/table">
            <a:tbl>
              <a:tblPr>
                <a:tableStyleId>{5C22544A-7EE6-4342-B048-85BDC9FD1C3A}</a:tableStyleId>
              </a:tblPr>
              <a:tblGrid>
                <a:gridCol w="2520280">
                  <a:extLst>
                    <a:ext uri="{9D8B030D-6E8A-4147-A177-3AD203B41FA5}">
                      <a16:colId xmlns:a16="http://schemas.microsoft.com/office/drawing/2014/main" val="1166635366"/>
                    </a:ext>
                  </a:extLst>
                </a:gridCol>
                <a:gridCol w="648072">
                  <a:extLst>
                    <a:ext uri="{9D8B030D-6E8A-4147-A177-3AD203B41FA5}">
                      <a16:colId xmlns:a16="http://schemas.microsoft.com/office/drawing/2014/main" val="3498404162"/>
                    </a:ext>
                  </a:extLst>
                </a:gridCol>
                <a:gridCol w="1264098">
                  <a:extLst>
                    <a:ext uri="{9D8B030D-6E8A-4147-A177-3AD203B41FA5}">
                      <a16:colId xmlns:a16="http://schemas.microsoft.com/office/drawing/2014/main" val="2666494867"/>
                    </a:ext>
                  </a:extLst>
                </a:gridCol>
              </a:tblGrid>
              <a:tr h="156751">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把握方法</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人数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52733">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入所施設からの地域移行にかかる体験</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13</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136729">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精神科病院からの地域移行にかかる体験</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120725">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緊急時の受入れに備えた体験</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656522548"/>
                  </a:ext>
                </a:extLst>
              </a:tr>
              <a:tr h="148739">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10</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19</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または人数不特定</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889288808"/>
                  </a:ext>
                </a:extLst>
              </a:tr>
              <a:tr h="144721">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47</a:t>
                      </a: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人</a:t>
                      </a: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31" name="タイトル 1">
            <a:extLst>
              <a:ext uri="{FF2B5EF4-FFF2-40B4-BE49-F238E27FC236}">
                <a16:creationId xmlns:a16="http://schemas.microsoft.com/office/drawing/2014/main" id="{F1BCD12E-7A15-4DC8-9684-5E1F1DF47B00}"/>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令和７年度地域生活支援拠点等の市町村アンケート結果概要</a:t>
            </a:r>
          </a:p>
        </p:txBody>
      </p:sp>
      <p:sp>
        <p:nvSpPr>
          <p:cNvPr id="17" name="正方形/長方形 16">
            <a:extLst>
              <a:ext uri="{FF2B5EF4-FFF2-40B4-BE49-F238E27FC236}">
                <a16:creationId xmlns:a16="http://schemas.microsoft.com/office/drawing/2014/main" id="{B308EE39-A8DC-4D9D-AF74-C194D67B5220}"/>
              </a:ext>
            </a:extLst>
          </p:cNvPr>
          <p:cNvSpPr/>
          <p:nvPr/>
        </p:nvSpPr>
        <p:spPr>
          <a:xfrm>
            <a:off x="107504" y="1510320"/>
            <a:ext cx="2664559"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6</a:t>
            </a:r>
            <a:r>
              <a:rPr lang="ja-JP" altLang="en-US" sz="1200" b="1" dirty="0">
                <a:latin typeface="Meiryo UI" panose="020B0604030504040204" pitchFamily="50" charset="-128"/>
                <a:ea typeface="Meiryo UI" panose="020B0604030504040204" pitchFamily="50" charset="-128"/>
              </a:rPr>
              <a:t>年度の緊急時の受入れ実績</a:t>
            </a:r>
            <a:endParaRPr lang="en-US" altLang="ja-JP" sz="1200" b="1" dirty="0">
              <a:latin typeface="Meiryo UI" panose="020B0604030504040204" pitchFamily="50" charset="-128"/>
              <a:ea typeface="Meiryo UI" panose="020B0604030504040204" pitchFamily="50" charset="-128"/>
            </a:endParaRPr>
          </a:p>
        </p:txBody>
      </p:sp>
      <p:graphicFrame>
        <p:nvGraphicFramePr>
          <p:cNvPr id="24" name="表 23">
            <a:extLst>
              <a:ext uri="{FF2B5EF4-FFF2-40B4-BE49-F238E27FC236}">
                <a16:creationId xmlns:a16="http://schemas.microsoft.com/office/drawing/2014/main" id="{FF97D988-FA08-414C-AC07-6E95912E030D}"/>
              </a:ext>
            </a:extLst>
          </p:cNvPr>
          <p:cNvGraphicFramePr>
            <a:graphicFrameLocks noGrp="1"/>
          </p:cNvGraphicFramePr>
          <p:nvPr>
            <p:extLst>
              <p:ext uri="{D42A27DB-BD31-4B8C-83A1-F6EECF244321}">
                <p14:modId xmlns:p14="http://schemas.microsoft.com/office/powerpoint/2010/main" val="4068056086"/>
              </p:ext>
            </p:extLst>
          </p:nvPr>
        </p:nvGraphicFramePr>
        <p:xfrm>
          <a:off x="147564" y="1787319"/>
          <a:ext cx="3213537" cy="1353649"/>
        </p:xfrm>
        <a:graphic>
          <a:graphicData uri="http://schemas.openxmlformats.org/drawingml/2006/table">
            <a:tbl>
              <a:tblPr>
                <a:tableStyleId>{5C22544A-7EE6-4342-B048-85BDC9FD1C3A}</a:tableStyleId>
              </a:tblPr>
              <a:tblGrid>
                <a:gridCol w="1053297">
                  <a:extLst>
                    <a:ext uri="{9D8B030D-6E8A-4147-A177-3AD203B41FA5}">
                      <a16:colId xmlns:a16="http://schemas.microsoft.com/office/drawing/2014/main" val="1166635366"/>
                    </a:ext>
                  </a:extLst>
                </a:gridCol>
                <a:gridCol w="648072">
                  <a:extLst>
                    <a:ext uri="{9D8B030D-6E8A-4147-A177-3AD203B41FA5}">
                      <a16:colId xmlns:a16="http://schemas.microsoft.com/office/drawing/2014/main" val="2666494867"/>
                    </a:ext>
                  </a:extLst>
                </a:gridCol>
                <a:gridCol w="1512168">
                  <a:extLst>
                    <a:ext uri="{9D8B030D-6E8A-4147-A177-3AD203B41FA5}">
                      <a16:colId xmlns:a16="http://schemas.microsoft.com/office/drawing/2014/main" val="793036617"/>
                    </a:ext>
                  </a:extLst>
                </a:gridCol>
              </a:tblGrid>
              <a:tr h="218538">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受入れ要請件数</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左記要請件数のうち</a:t>
                      </a: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受入れ実績</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46564">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１</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回以上</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10</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回以上</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130560">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9</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6</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tc>
                <a:extLst>
                  <a:ext uri="{0D108BD9-81ED-4DB2-BD59-A6C34878D82A}">
                    <a16:rowId xmlns:a16="http://schemas.microsoft.com/office/drawing/2014/main" val="2384963049"/>
                  </a:ext>
                </a:extLst>
              </a:tr>
              <a:tr h="114556">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10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98552">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tc>
                <a:extLst>
                  <a:ext uri="{0D108BD9-81ED-4DB2-BD59-A6C34878D82A}">
                    <a16:rowId xmlns:a16="http://schemas.microsoft.com/office/drawing/2014/main" val="2418715854"/>
                  </a:ext>
                </a:extLst>
              </a:tr>
              <a:tr h="154556">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28</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0</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tc>
                <a:extLst>
                  <a:ext uri="{0D108BD9-81ED-4DB2-BD59-A6C34878D82A}">
                    <a16:rowId xmlns:a16="http://schemas.microsoft.com/office/drawing/2014/main" val="2889288808"/>
                  </a:ext>
                </a:extLst>
              </a:tr>
              <a:tr h="233509">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（全受入れ件数）</a:t>
                      </a: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114</a:t>
                      </a: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件</a:t>
                      </a: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pic>
        <p:nvPicPr>
          <p:cNvPr id="28" name="図 27">
            <a:extLst>
              <a:ext uri="{FF2B5EF4-FFF2-40B4-BE49-F238E27FC236}">
                <a16:creationId xmlns:a16="http://schemas.microsoft.com/office/drawing/2014/main" id="{88C2FDA8-DB91-4B65-B320-0C0574A310AE}"/>
              </a:ext>
            </a:extLst>
          </p:cNvPr>
          <p:cNvPicPr>
            <a:picLocks noChangeAspect="1"/>
          </p:cNvPicPr>
          <p:nvPr/>
        </p:nvPicPr>
        <p:blipFill>
          <a:blip r:embed="rId3"/>
          <a:stretch>
            <a:fillRect/>
          </a:stretch>
        </p:blipFill>
        <p:spPr>
          <a:xfrm>
            <a:off x="36870" y="3516895"/>
            <a:ext cx="9071634" cy="127824"/>
          </a:xfrm>
          <a:prstGeom prst="rect">
            <a:avLst/>
          </a:prstGeom>
        </p:spPr>
      </p:pic>
      <p:sp>
        <p:nvSpPr>
          <p:cNvPr id="29" name="タイトル 2">
            <a:extLst>
              <a:ext uri="{FF2B5EF4-FFF2-40B4-BE49-F238E27FC236}">
                <a16:creationId xmlns:a16="http://schemas.microsoft.com/office/drawing/2014/main" id="{311A4C96-BC67-499E-A327-AD8908832016}"/>
              </a:ext>
            </a:extLst>
          </p:cNvPr>
          <p:cNvSpPr txBox="1">
            <a:spLocks/>
          </p:cNvSpPr>
          <p:nvPr/>
        </p:nvSpPr>
        <p:spPr>
          <a:xfrm>
            <a:off x="104290" y="3284984"/>
            <a:ext cx="5033290" cy="231911"/>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400" b="1" dirty="0">
                <a:latin typeface="Meiryo UI" panose="020B0604030504040204" pitchFamily="50" charset="-128"/>
                <a:ea typeface="Meiryo UI" panose="020B0604030504040204" pitchFamily="50" charset="-128"/>
              </a:rPr>
              <a:t>３．地域支援拠点等の運用状況の検証・検討について</a:t>
            </a:r>
          </a:p>
        </p:txBody>
      </p:sp>
      <p:sp>
        <p:nvSpPr>
          <p:cNvPr id="32" name="コンテンツ プレースホルダー 2">
            <a:extLst>
              <a:ext uri="{FF2B5EF4-FFF2-40B4-BE49-F238E27FC236}">
                <a16:creationId xmlns:a16="http://schemas.microsoft.com/office/drawing/2014/main" id="{DED5B4BC-0788-4DA3-B979-5F7BA19B7BA4}"/>
              </a:ext>
            </a:extLst>
          </p:cNvPr>
          <p:cNvSpPr txBox="1">
            <a:spLocks/>
          </p:cNvSpPr>
          <p:nvPr/>
        </p:nvSpPr>
        <p:spPr>
          <a:xfrm>
            <a:off x="36871" y="3605672"/>
            <a:ext cx="8989142" cy="938887"/>
          </a:xfrm>
          <a:prstGeom prst="rect">
            <a:avLst/>
          </a:prstGeom>
          <a:ln>
            <a:solidFill>
              <a:schemeClr val="dk1"/>
            </a:solidFill>
          </a:ln>
        </p:spPr>
        <p:txBody>
          <a:bodyPr vert="horz" lIns="91440" tIns="45720" rIns="91440" bIns="45720" rtlCol="0" anchor="ct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令和７年度に整備済</a:t>
            </a:r>
            <a:r>
              <a:rPr lang="en-US" altLang="ja-JP" sz="1200" dirty="0">
                <a:latin typeface="Meiryo UI" panose="020B0604030504040204" pitchFamily="50" charset="-128"/>
                <a:ea typeface="Meiryo UI" panose="020B0604030504040204" pitchFamily="50" charset="-128"/>
              </a:rPr>
              <a:t>42</a:t>
            </a:r>
            <a:r>
              <a:rPr lang="ja-JP" altLang="en-US" sz="1200" dirty="0">
                <a:latin typeface="Meiryo UI" panose="020B0604030504040204" pitchFamily="50" charset="-128"/>
                <a:ea typeface="Meiryo UI" panose="020B0604030504040204" pitchFamily="50" charset="-128"/>
              </a:rPr>
              <a:t>市町村のうち、運用状況の検証・検討を行ったのは</a:t>
            </a:r>
            <a:r>
              <a:rPr lang="en-US" altLang="ja-JP" sz="1200" dirty="0">
                <a:latin typeface="Meiryo UI" panose="020B0604030504040204" pitchFamily="50" charset="-128"/>
                <a:ea typeface="Meiryo UI" panose="020B0604030504040204" pitchFamily="50" charset="-128"/>
              </a:rPr>
              <a:t>35</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運用状況の検証・検討の実施回数は、</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回実施したのが</a:t>
            </a:r>
            <a:r>
              <a:rPr lang="en-US" altLang="ja-JP" sz="1200" dirty="0">
                <a:latin typeface="Meiryo UI" panose="020B0604030504040204" pitchFamily="50" charset="-128"/>
                <a:ea typeface="Meiryo UI" panose="020B0604030504040204" pitchFamily="50" charset="-128"/>
              </a:rPr>
              <a:t>24</a:t>
            </a:r>
            <a:r>
              <a:rPr lang="ja-JP" altLang="en-US" sz="1200" dirty="0">
                <a:latin typeface="Meiryo UI" panose="020B0604030504040204" pitchFamily="50" charset="-128"/>
                <a:ea typeface="Meiryo UI" panose="020B0604030504040204" pitchFamily="50" charset="-128"/>
              </a:rPr>
              <a:t>、２回以上実施したのが合計</a:t>
            </a:r>
            <a:r>
              <a:rPr lang="en-US" altLang="ja-JP" sz="1200" dirty="0">
                <a:latin typeface="Meiryo UI" panose="020B0604030504040204" pitchFamily="50" charset="-128"/>
                <a:ea typeface="Meiryo UI" panose="020B0604030504040204" pitchFamily="50" charset="-128"/>
              </a:rPr>
              <a:t>11</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p>
            <a:pPr>
              <a:lnSpc>
                <a:spcPct val="100000"/>
              </a:lnSpc>
              <a:spcBef>
                <a:spcPts val="300"/>
              </a:spcBef>
              <a:buFont typeface="Wingdings" panose="05000000000000000000" pitchFamily="2" charset="2"/>
              <a:buChar char="u"/>
            </a:pPr>
            <a:r>
              <a:rPr lang="ja-JP" altLang="en-US" sz="1200" dirty="0">
                <a:latin typeface="Meiryo UI" panose="020B0604030504040204" pitchFamily="50" charset="-128"/>
                <a:ea typeface="Meiryo UI" panose="020B0604030504040204" pitchFamily="50" charset="-128"/>
              </a:rPr>
              <a:t>実施方法について、「地域生活支援拠点等の機能充実に向けた運用状況の検証及び検討の手引き」をもとに実施、また有識者等の参加者の知見による評価をもとに検証・検討を実施した市町村がそれぞれ</a:t>
            </a:r>
            <a:r>
              <a:rPr lang="en-US" altLang="ja-JP" sz="1200" dirty="0">
                <a:latin typeface="Meiryo UI" panose="020B0604030504040204" pitchFamily="50" charset="-128"/>
                <a:ea typeface="Meiryo UI" panose="020B0604030504040204" pitchFamily="50" charset="-128"/>
              </a:rPr>
              <a:t>8</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FD556061-5D9C-40C1-98B4-3416F5783D73}"/>
              </a:ext>
            </a:extLst>
          </p:cNvPr>
          <p:cNvSpPr/>
          <p:nvPr/>
        </p:nvSpPr>
        <p:spPr>
          <a:xfrm>
            <a:off x="25698" y="4568294"/>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運用状況の検証・検討の実施状況</a:t>
            </a:r>
            <a:endParaRPr lang="en-US" altLang="ja-JP" sz="1200" b="1" dirty="0">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E59CC1AF-F32E-45B7-9894-E247DC719AAC}"/>
              </a:ext>
            </a:extLst>
          </p:cNvPr>
          <p:cNvSpPr/>
          <p:nvPr/>
        </p:nvSpPr>
        <p:spPr>
          <a:xfrm>
            <a:off x="96490" y="5589240"/>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運用状況の検証・検討の実施回数</a:t>
            </a:r>
            <a:endParaRPr lang="en-US" altLang="ja-JP" sz="1200" b="1" dirty="0">
              <a:latin typeface="Meiryo UI" panose="020B0604030504040204" pitchFamily="50" charset="-128"/>
              <a:ea typeface="Meiryo UI" panose="020B0604030504040204" pitchFamily="50" charset="-128"/>
            </a:endParaRPr>
          </a:p>
        </p:txBody>
      </p:sp>
      <p:graphicFrame>
        <p:nvGraphicFramePr>
          <p:cNvPr id="35" name="表 34">
            <a:extLst>
              <a:ext uri="{FF2B5EF4-FFF2-40B4-BE49-F238E27FC236}">
                <a16:creationId xmlns:a16="http://schemas.microsoft.com/office/drawing/2014/main" id="{B13244DA-BB52-474D-BD59-6864E15E7BAD}"/>
              </a:ext>
            </a:extLst>
          </p:cNvPr>
          <p:cNvGraphicFramePr>
            <a:graphicFrameLocks noGrp="1"/>
          </p:cNvGraphicFramePr>
          <p:nvPr>
            <p:extLst>
              <p:ext uri="{D42A27DB-BD31-4B8C-83A1-F6EECF244321}">
                <p14:modId xmlns:p14="http://schemas.microsoft.com/office/powerpoint/2010/main" val="3783297084"/>
              </p:ext>
            </p:extLst>
          </p:nvPr>
        </p:nvGraphicFramePr>
        <p:xfrm>
          <a:off x="126127" y="4827849"/>
          <a:ext cx="2131133" cy="649383"/>
        </p:xfrm>
        <a:graphic>
          <a:graphicData uri="http://schemas.openxmlformats.org/drawingml/2006/table">
            <a:tbl>
              <a:tblPr>
                <a:tableStyleId>{5C22544A-7EE6-4342-B048-85BDC9FD1C3A}</a:tableStyleId>
              </a:tblPr>
              <a:tblGrid>
                <a:gridCol w="1339045">
                  <a:extLst>
                    <a:ext uri="{9D8B030D-6E8A-4147-A177-3AD203B41FA5}">
                      <a16:colId xmlns:a16="http://schemas.microsoft.com/office/drawing/2014/main" val="1166635366"/>
                    </a:ext>
                  </a:extLst>
                </a:gridCol>
                <a:gridCol w="792088">
                  <a:extLst>
                    <a:ext uri="{9D8B030D-6E8A-4147-A177-3AD203B41FA5}">
                      <a16:colId xmlns:a16="http://schemas.microsoft.com/office/drawing/2014/main" val="2666494867"/>
                    </a:ext>
                  </a:extLst>
                </a:gridCol>
              </a:tblGrid>
              <a:tr h="151887">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実施状況</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69323">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実施している</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35</a:t>
                      </a:r>
                    </a:p>
                  </a:txBody>
                  <a:tcPr marL="0" marR="0" marT="0" marB="0" anchor="ctr"/>
                </a:tc>
                <a:extLst>
                  <a:ext uri="{0D108BD9-81ED-4DB2-BD59-A6C34878D82A}">
                    <a16:rowId xmlns:a16="http://schemas.microsoft.com/office/drawing/2014/main" val="964781025"/>
                  </a:ext>
                </a:extLst>
              </a:tr>
              <a:tr h="144016">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実施していない</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3500954543"/>
                  </a:ext>
                </a:extLst>
              </a:tr>
              <a:tr h="128012">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graphicFrame>
        <p:nvGraphicFramePr>
          <p:cNvPr id="36" name="表 35">
            <a:extLst>
              <a:ext uri="{FF2B5EF4-FFF2-40B4-BE49-F238E27FC236}">
                <a16:creationId xmlns:a16="http://schemas.microsoft.com/office/drawing/2014/main" id="{DFCA5446-AFAF-4EB0-A089-B95BD47CC25F}"/>
              </a:ext>
            </a:extLst>
          </p:cNvPr>
          <p:cNvGraphicFramePr>
            <a:graphicFrameLocks noGrp="1"/>
          </p:cNvGraphicFramePr>
          <p:nvPr>
            <p:extLst>
              <p:ext uri="{D42A27DB-BD31-4B8C-83A1-F6EECF244321}">
                <p14:modId xmlns:p14="http://schemas.microsoft.com/office/powerpoint/2010/main" val="60042562"/>
              </p:ext>
            </p:extLst>
          </p:nvPr>
        </p:nvGraphicFramePr>
        <p:xfrm>
          <a:off x="169375" y="5838450"/>
          <a:ext cx="2005761" cy="974926"/>
        </p:xfrm>
        <a:graphic>
          <a:graphicData uri="http://schemas.openxmlformats.org/drawingml/2006/table">
            <a:tbl>
              <a:tblPr>
                <a:tableStyleId>{5C22544A-7EE6-4342-B048-85BDC9FD1C3A}</a:tableStyleId>
              </a:tblPr>
              <a:tblGrid>
                <a:gridCol w="997649">
                  <a:extLst>
                    <a:ext uri="{9D8B030D-6E8A-4147-A177-3AD203B41FA5}">
                      <a16:colId xmlns:a16="http://schemas.microsoft.com/office/drawing/2014/main" val="1166635366"/>
                    </a:ext>
                  </a:extLst>
                </a:gridCol>
                <a:gridCol w="1008112">
                  <a:extLst>
                    <a:ext uri="{9D8B030D-6E8A-4147-A177-3AD203B41FA5}">
                      <a16:colId xmlns:a16="http://schemas.microsoft.com/office/drawing/2014/main" val="2666494867"/>
                    </a:ext>
                  </a:extLst>
                </a:gridCol>
              </a:tblGrid>
              <a:tr h="136043">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実施回数</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36127">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６回以上</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964781025"/>
                  </a:ext>
                </a:extLst>
              </a:tr>
              <a:tr h="151458">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４～５回</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3500954543"/>
                  </a:ext>
                </a:extLst>
              </a:tr>
              <a:tr h="151458">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２～３回</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2418715854"/>
                  </a:ext>
                </a:extLst>
              </a:tr>
              <a:tr h="151458">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１回</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24</a:t>
                      </a:r>
                    </a:p>
                  </a:txBody>
                  <a:tcPr marL="0" marR="0" marT="0" marB="0" anchor="ctr"/>
                </a:tc>
                <a:extLst>
                  <a:ext uri="{0D108BD9-81ED-4DB2-BD59-A6C34878D82A}">
                    <a16:rowId xmlns:a16="http://schemas.microsoft.com/office/drawing/2014/main" val="2889288808"/>
                  </a:ext>
                </a:extLst>
              </a:tr>
              <a:tr h="174826">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35</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graphicFrame>
        <p:nvGraphicFramePr>
          <p:cNvPr id="37" name="表 36">
            <a:extLst>
              <a:ext uri="{FF2B5EF4-FFF2-40B4-BE49-F238E27FC236}">
                <a16:creationId xmlns:a16="http://schemas.microsoft.com/office/drawing/2014/main" id="{36930219-7798-47F0-9A87-40314F982080}"/>
              </a:ext>
            </a:extLst>
          </p:cNvPr>
          <p:cNvGraphicFramePr>
            <a:graphicFrameLocks noGrp="1"/>
          </p:cNvGraphicFramePr>
          <p:nvPr>
            <p:extLst>
              <p:ext uri="{D42A27DB-BD31-4B8C-83A1-F6EECF244321}">
                <p14:modId xmlns:p14="http://schemas.microsoft.com/office/powerpoint/2010/main" val="3700138752"/>
              </p:ext>
            </p:extLst>
          </p:nvPr>
        </p:nvGraphicFramePr>
        <p:xfrm>
          <a:off x="2555708" y="4825334"/>
          <a:ext cx="3635239" cy="1320011"/>
        </p:xfrm>
        <a:graphic>
          <a:graphicData uri="http://schemas.openxmlformats.org/drawingml/2006/table">
            <a:tbl>
              <a:tblPr>
                <a:tableStyleId>{5C22544A-7EE6-4342-B048-85BDC9FD1C3A}</a:tableStyleId>
              </a:tblPr>
              <a:tblGrid>
                <a:gridCol w="2987167">
                  <a:extLst>
                    <a:ext uri="{9D8B030D-6E8A-4147-A177-3AD203B41FA5}">
                      <a16:colId xmlns:a16="http://schemas.microsoft.com/office/drawing/2014/main" val="1166635366"/>
                    </a:ext>
                  </a:extLst>
                </a:gridCol>
                <a:gridCol w="648072">
                  <a:extLst>
                    <a:ext uri="{9D8B030D-6E8A-4147-A177-3AD203B41FA5}">
                      <a16:colId xmlns:a16="http://schemas.microsoft.com/office/drawing/2014/main" val="2666494867"/>
                    </a:ext>
                  </a:extLst>
                </a:gridCol>
              </a:tblGrid>
              <a:tr h="207883">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実施方法</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360040">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「地域生活支援拠点等の機能充実に向けた運用状況の検証及び検討の手引き」をもとに実施</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964781025"/>
                  </a:ext>
                </a:extLst>
              </a:tr>
              <a:tr h="216024">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独自に設定した評価シートや評価方法等をもとに実施</a:t>
                      </a:r>
                    </a:p>
                  </a:txBody>
                  <a:tcPr marL="3600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1319043609"/>
                  </a:ext>
                </a:extLst>
              </a:tr>
              <a:tr h="216024">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有識者等の参加者の知見による評価をもとに検証・検討を実施</a:t>
                      </a:r>
                    </a:p>
                  </a:txBody>
                  <a:tcPr marL="3600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303395419"/>
                  </a:ext>
                </a:extLst>
              </a:tr>
              <a:tr h="216024">
                <a:tc>
                  <a:txBody>
                    <a:bodyPr/>
                    <a:lstStyle/>
                    <a:p>
                      <a:pPr algn="l"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extLst>
                  <a:ext uri="{0D108BD9-81ED-4DB2-BD59-A6C34878D82A}">
                    <a16:rowId xmlns:a16="http://schemas.microsoft.com/office/drawing/2014/main" val="3500954543"/>
                  </a:ext>
                </a:extLst>
              </a:tr>
            </a:tbl>
          </a:graphicData>
        </a:graphic>
      </p:graphicFrame>
      <p:graphicFrame>
        <p:nvGraphicFramePr>
          <p:cNvPr id="38" name="表 37">
            <a:extLst>
              <a:ext uri="{FF2B5EF4-FFF2-40B4-BE49-F238E27FC236}">
                <a16:creationId xmlns:a16="http://schemas.microsoft.com/office/drawing/2014/main" id="{02F1745B-6A50-4879-80F0-87B5B733E93A}"/>
              </a:ext>
            </a:extLst>
          </p:cNvPr>
          <p:cNvGraphicFramePr>
            <a:graphicFrameLocks noGrp="1"/>
          </p:cNvGraphicFramePr>
          <p:nvPr>
            <p:extLst>
              <p:ext uri="{D42A27DB-BD31-4B8C-83A1-F6EECF244321}">
                <p14:modId xmlns:p14="http://schemas.microsoft.com/office/powerpoint/2010/main" val="3743696580"/>
              </p:ext>
            </p:extLst>
          </p:nvPr>
        </p:nvGraphicFramePr>
        <p:xfrm>
          <a:off x="6361717" y="4837778"/>
          <a:ext cx="2664296" cy="968112"/>
        </p:xfrm>
        <a:graphic>
          <a:graphicData uri="http://schemas.openxmlformats.org/drawingml/2006/table">
            <a:tbl>
              <a:tblPr>
                <a:tableStyleId>{5C22544A-7EE6-4342-B048-85BDC9FD1C3A}</a:tableStyleId>
              </a:tblPr>
              <a:tblGrid>
                <a:gridCol w="936104">
                  <a:extLst>
                    <a:ext uri="{9D8B030D-6E8A-4147-A177-3AD203B41FA5}">
                      <a16:colId xmlns:a16="http://schemas.microsoft.com/office/drawing/2014/main" val="1166635366"/>
                    </a:ext>
                  </a:extLst>
                </a:gridCol>
                <a:gridCol w="576064">
                  <a:extLst>
                    <a:ext uri="{9D8B030D-6E8A-4147-A177-3AD203B41FA5}">
                      <a16:colId xmlns:a16="http://schemas.microsoft.com/office/drawing/2014/main" val="2666494867"/>
                    </a:ext>
                  </a:extLst>
                </a:gridCol>
                <a:gridCol w="1152128">
                  <a:extLst>
                    <a:ext uri="{9D8B030D-6E8A-4147-A177-3AD203B41FA5}">
                      <a16:colId xmlns:a16="http://schemas.microsoft.com/office/drawing/2014/main" val="2418731374"/>
                    </a:ext>
                  </a:extLst>
                </a:gridCol>
              </a:tblGrid>
              <a:tr h="188489">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公表の有無</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うちホームページでの掲載あり</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024">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公表している</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12</a:t>
                      </a:r>
                    </a:p>
                  </a:txBody>
                  <a:tcPr marL="0" marR="0" marT="0" marB="0" anchor="ctr"/>
                </a:tc>
                <a:tc>
                  <a:txBody>
                    <a:bodyPr/>
                    <a:lstStyle/>
                    <a:p>
                      <a:pPr algn="ctr" fontAlgn="ct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964781025"/>
                  </a:ext>
                </a:extLst>
              </a:tr>
              <a:tr h="216024">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公表していない</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23</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a:t>
                      </a:r>
                    </a:p>
                  </a:txBody>
                  <a:tcPr marL="0" marR="0" marT="0" marB="0" anchor="ctr"/>
                </a:tc>
                <a:extLst>
                  <a:ext uri="{0D108BD9-81ED-4DB2-BD59-A6C34878D82A}">
                    <a16:rowId xmlns:a16="http://schemas.microsoft.com/office/drawing/2014/main" val="3500954543"/>
                  </a:ext>
                </a:extLst>
              </a:tr>
              <a:tr h="216024">
                <a:tc>
                  <a:txBody>
                    <a:bodyPr/>
                    <a:lstStyle/>
                    <a:p>
                      <a:pPr algn="ctr" fontAlgn="ctr"/>
                      <a:r>
                        <a:rPr lang="ja-JP" altLang="en-US" sz="105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050" b="1" i="0" u="none" strike="noStrike" dirty="0">
                          <a:solidFill>
                            <a:schemeClr val="bg1"/>
                          </a:solidFill>
                          <a:effectLst/>
                          <a:latin typeface="Meiryo UI" panose="020B0604030504040204" pitchFamily="50" charset="-128"/>
                          <a:ea typeface="Meiryo UI" panose="020B0604030504040204" pitchFamily="50" charset="-128"/>
                        </a:rPr>
                        <a:t>35</a:t>
                      </a:r>
                    </a:p>
                  </a:txBody>
                  <a:tcPr marL="0" marR="0" marT="0" marB="0" anchor="ctr">
                    <a:solidFill>
                      <a:schemeClr val="accent1">
                        <a:lumMod val="75000"/>
                      </a:schemeClr>
                    </a:solidFill>
                  </a:tcPr>
                </a:tc>
                <a:tc>
                  <a:txBody>
                    <a:bodyPr/>
                    <a:lstStyle/>
                    <a:p>
                      <a:pPr algn="ctr" fontAlgn="ctr"/>
                      <a:endParaRPr lang="en-US" altLang="ja-JP" sz="10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39" name="正方形/長方形 38">
            <a:extLst>
              <a:ext uri="{FF2B5EF4-FFF2-40B4-BE49-F238E27FC236}">
                <a16:creationId xmlns:a16="http://schemas.microsoft.com/office/drawing/2014/main" id="{742BBE43-555B-4876-BD40-FA0764D74B4D}"/>
              </a:ext>
            </a:extLst>
          </p:cNvPr>
          <p:cNvSpPr/>
          <p:nvPr/>
        </p:nvSpPr>
        <p:spPr>
          <a:xfrm>
            <a:off x="2483768" y="4581128"/>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実施方法</a:t>
            </a:r>
            <a:endParaRPr lang="en-US" altLang="ja-JP" sz="1200" b="1" dirty="0">
              <a:solidFill>
                <a:schemeClr val="accent6"/>
              </a:solidFill>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8FC23469-732A-4D99-9C61-C85811A835A3}"/>
              </a:ext>
            </a:extLst>
          </p:cNvPr>
          <p:cNvSpPr/>
          <p:nvPr/>
        </p:nvSpPr>
        <p:spPr>
          <a:xfrm>
            <a:off x="6228184" y="4581128"/>
            <a:ext cx="1912086"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検証・検討結果の公表</a:t>
            </a:r>
            <a:endParaRPr lang="en-US" altLang="ja-JP" sz="12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07873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a:extLst>
              <a:ext uri="{FF2B5EF4-FFF2-40B4-BE49-F238E27FC236}">
                <a16:creationId xmlns:a16="http://schemas.microsoft.com/office/drawing/2014/main" id="{92317D67-63F0-4E13-89BD-09B7A2C2DA97}"/>
              </a:ext>
            </a:extLst>
          </p:cNvPr>
          <p:cNvGraphicFramePr>
            <a:graphicFrameLocks noGrp="1"/>
          </p:cNvGraphicFramePr>
          <p:nvPr>
            <p:extLst>
              <p:ext uri="{D42A27DB-BD31-4B8C-83A1-F6EECF244321}">
                <p14:modId xmlns:p14="http://schemas.microsoft.com/office/powerpoint/2010/main" val="2319098617"/>
              </p:ext>
            </p:extLst>
          </p:nvPr>
        </p:nvGraphicFramePr>
        <p:xfrm>
          <a:off x="108878" y="769727"/>
          <a:ext cx="8898275" cy="3955417"/>
        </p:xfrm>
        <a:graphic>
          <a:graphicData uri="http://schemas.openxmlformats.org/drawingml/2006/table">
            <a:tbl>
              <a:tblPr firstRow="1" bandRow="1">
                <a:tableStyleId>{5C22544A-7EE6-4342-B048-85BDC9FD1C3A}</a:tableStyleId>
              </a:tblPr>
              <a:tblGrid>
                <a:gridCol w="1317420">
                  <a:extLst>
                    <a:ext uri="{9D8B030D-6E8A-4147-A177-3AD203B41FA5}">
                      <a16:colId xmlns:a16="http://schemas.microsoft.com/office/drawing/2014/main" val="3690828543"/>
                    </a:ext>
                  </a:extLst>
                </a:gridCol>
                <a:gridCol w="7580855">
                  <a:extLst>
                    <a:ext uri="{9D8B030D-6E8A-4147-A177-3AD203B41FA5}">
                      <a16:colId xmlns:a16="http://schemas.microsoft.com/office/drawing/2014/main" val="4277305169"/>
                    </a:ext>
                  </a:extLst>
                </a:gridCol>
              </a:tblGrid>
              <a:tr h="276757">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機能</a:t>
                      </a:r>
                    </a:p>
                  </a:txBody>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取組み</a:t>
                      </a:r>
                    </a:p>
                  </a:txBody>
                  <a:tcPr/>
                </a:tc>
                <a:extLst>
                  <a:ext uri="{0D108BD9-81ED-4DB2-BD59-A6C34878D82A}">
                    <a16:rowId xmlns:a16="http://schemas.microsoft.com/office/drawing/2014/main" val="3909779865"/>
                  </a:ext>
                </a:extLst>
              </a:tr>
              <a:tr h="69367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相談</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・登録要件に当てはまっている緊急時の支援が見込めない世帯を事前に把握・登録した上で、連絡体制を確保し、緊急の事態等に必要な支援を行う。</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・中学校区割で各地域に委託相談を設置し、相談を担っている。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95168387"/>
                  </a:ext>
                </a:extLst>
              </a:tr>
              <a:tr h="86409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緊急時の受入れ・対応</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・市町村独自で市内障がい者入所支援施設と緊急時の居室確保について委託契約を締結。</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・事業所の受入れ時に補助金を交付している。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・要支援対象者</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世帯含む</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の情報を相談支援事業所と障がい福祉サービス事業所が連携し、緊急時に必要な支援、対応できる連携体制を整えるよう努めている。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59435935"/>
                  </a:ext>
                </a:extLst>
              </a:tr>
              <a:tr h="896752">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体験の機会・場</a:t>
                      </a:r>
                    </a:p>
                  </a:txBody>
                  <a:tcPr anchor="ctr"/>
                </a:tc>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・一人暮らし体験支援事業および施設入所者地域生活移行促進事業等の運用。</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・空き部屋等を利用した宿泊体験（委託事業）、ウィークリーマンション等で単身生活体験（委託事業）を実施。</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・市町村独自で単身生活の体験に係る支援事業を実施。</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・グループホーム移行支援事業による体験の場を提供。</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10247943"/>
                  </a:ext>
                </a:extLst>
              </a:tr>
              <a:tr h="1224136">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専門的人材の確保・養成等</a:t>
                      </a:r>
                    </a:p>
                  </a:txBody>
                  <a:tcPr anchor="ctr"/>
                </a:tc>
                <a:tc>
                  <a:txBody>
                    <a:bodyPr/>
                    <a:lstStyle/>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・相談支援専門員に対する研修および専門的な観点から助言等を行うスーパーバイザーの派遣を行う、障がい者相談支援調整事業の運用。</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・弁護士・司法書士など専門家相談を実施、相談支援事業所の人材育成にかかる研修を実施。</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・ケアマネージャーと相談支援専門員による、高齢障がい者支援に関する合同研修会の企画。</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グループホームの従事者が重度障がい者の障害特性の理解や支援方法に関する知識、技術等を身につけるための研修や、利用に課題を抱えている重度障がい者を支援するため事業者が連携して職員の派遣等を行う事業に対しての補助金交付。</a:t>
                      </a:r>
                    </a:p>
                  </a:txBody>
                  <a:tcPr anchor="ctr"/>
                </a:tc>
                <a:extLst>
                  <a:ext uri="{0D108BD9-81ED-4DB2-BD59-A6C34878D82A}">
                    <a16:rowId xmlns:a16="http://schemas.microsoft.com/office/drawing/2014/main" val="401098797"/>
                  </a:ext>
                </a:extLst>
              </a:tr>
            </a:tbl>
          </a:graphicData>
        </a:graphic>
      </p:graphicFrame>
      <p:sp>
        <p:nvSpPr>
          <p:cNvPr id="7" name="スライド番号プレースホルダー 9">
            <a:extLst>
              <a:ext uri="{FF2B5EF4-FFF2-40B4-BE49-F238E27FC236}">
                <a16:creationId xmlns:a16="http://schemas.microsoft.com/office/drawing/2014/main" id="{2E388297-3B79-4F21-A84F-2DBECA169B97}"/>
              </a:ext>
            </a:extLst>
          </p:cNvPr>
          <p:cNvSpPr txBox="1">
            <a:spLocks/>
          </p:cNvSpPr>
          <p:nvPr/>
        </p:nvSpPr>
        <p:spPr>
          <a:xfrm>
            <a:off x="7067574" y="6573761"/>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4</a:t>
            </a:fld>
            <a:endParaRPr lang="ja-JP" altLang="en-US" dirty="0"/>
          </a:p>
        </p:txBody>
      </p:sp>
      <p:sp>
        <p:nvSpPr>
          <p:cNvPr id="9" name="タイトル 1">
            <a:extLst>
              <a:ext uri="{FF2B5EF4-FFF2-40B4-BE49-F238E27FC236}">
                <a16:creationId xmlns:a16="http://schemas.microsoft.com/office/drawing/2014/main" id="{A833A21F-3215-4210-A3FA-9B8EC4ED0145}"/>
              </a:ext>
            </a:extLst>
          </p:cNvPr>
          <p:cNvSpPr txBox="1">
            <a:spLocks/>
          </p:cNvSpPr>
          <p:nvPr/>
        </p:nvSpPr>
        <p:spPr>
          <a:xfrm>
            <a:off x="108878" y="476672"/>
            <a:ext cx="9071634" cy="27193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806450" indent="-806450"/>
            <a:r>
              <a:rPr lang="ja-JP" altLang="en-US" sz="1400" b="1" dirty="0">
                <a:latin typeface="Meiryo UI" panose="020B0604030504040204" pitchFamily="50" charset="-128"/>
                <a:ea typeface="Meiryo UI" panose="020B0604030504040204" pitchFamily="50" charset="-128"/>
              </a:rPr>
              <a:t>４．市町村の取組み</a:t>
            </a:r>
          </a:p>
        </p:txBody>
      </p:sp>
      <p:pic>
        <p:nvPicPr>
          <p:cNvPr id="10" name="図 9">
            <a:extLst>
              <a:ext uri="{FF2B5EF4-FFF2-40B4-BE49-F238E27FC236}">
                <a16:creationId xmlns:a16="http://schemas.microsoft.com/office/drawing/2014/main" id="{C7DB02C1-C582-4BDD-A8F3-E08E65CFE720}"/>
              </a:ext>
            </a:extLst>
          </p:cNvPr>
          <p:cNvPicPr>
            <a:picLocks noChangeAspect="1"/>
          </p:cNvPicPr>
          <p:nvPr/>
        </p:nvPicPr>
        <p:blipFill>
          <a:blip r:embed="rId2"/>
          <a:stretch>
            <a:fillRect/>
          </a:stretch>
        </p:blipFill>
        <p:spPr>
          <a:xfrm>
            <a:off x="138221" y="677836"/>
            <a:ext cx="9071634" cy="140220"/>
          </a:xfrm>
          <a:prstGeom prst="rect">
            <a:avLst/>
          </a:prstGeom>
        </p:spPr>
      </p:pic>
      <p:sp>
        <p:nvSpPr>
          <p:cNvPr id="15" name="タイトル 1">
            <a:extLst>
              <a:ext uri="{FF2B5EF4-FFF2-40B4-BE49-F238E27FC236}">
                <a16:creationId xmlns:a16="http://schemas.microsoft.com/office/drawing/2014/main" id="{5E80BB30-523E-4C77-8843-5F50100B2F3C}"/>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令和７年度地域生活支援拠点等の市町村アンケート結果概要</a:t>
            </a:r>
          </a:p>
        </p:txBody>
      </p:sp>
      <p:graphicFrame>
        <p:nvGraphicFramePr>
          <p:cNvPr id="16" name="表 15">
            <a:extLst>
              <a:ext uri="{FF2B5EF4-FFF2-40B4-BE49-F238E27FC236}">
                <a16:creationId xmlns:a16="http://schemas.microsoft.com/office/drawing/2014/main" id="{8449561F-BEB0-4A88-B4A5-611687E72A92}"/>
              </a:ext>
            </a:extLst>
          </p:cNvPr>
          <p:cNvGraphicFramePr>
            <a:graphicFrameLocks noGrp="1"/>
          </p:cNvGraphicFramePr>
          <p:nvPr>
            <p:extLst>
              <p:ext uri="{D42A27DB-BD31-4B8C-83A1-F6EECF244321}">
                <p14:modId xmlns:p14="http://schemas.microsoft.com/office/powerpoint/2010/main" val="1364625942"/>
              </p:ext>
            </p:extLst>
          </p:nvPr>
        </p:nvGraphicFramePr>
        <p:xfrm>
          <a:off x="107503" y="5013176"/>
          <a:ext cx="8883511" cy="1784216"/>
        </p:xfrm>
        <a:graphic>
          <a:graphicData uri="http://schemas.openxmlformats.org/drawingml/2006/table">
            <a:tbl>
              <a:tblPr firstRow="1" bandRow="1">
                <a:tableStyleId>{5C22544A-7EE6-4342-B048-85BDC9FD1C3A}</a:tableStyleId>
              </a:tblPr>
              <a:tblGrid>
                <a:gridCol w="1152129">
                  <a:extLst>
                    <a:ext uri="{9D8B030D-6E8A-4147-A177-3AD203B41FA5}">
                      <a16:colId xmlns:a16="http://schemas.microsoft.com/office/drawing/2014/main" val="3690828543"/>
                    </a:ext>
                  </a:extLst>
                </a:gridCol>
                <a:gridCol w="7731382">
                  <a:extLst>
                    <a:ext uri="{9D8B030D-6E8A-4147-A177-3AD203B41FA5}">
                      <a16:colId xmlns:a16="http://schemas.microsoft.com/office/drawing/2014/main" val="4277305169"/>
                    </a:ext>
                  </a:extLst>
                </a:gridCol>
              </a:tblGrid>
              <a:tr h="271000">
                <a:tc>
                  <a:txBody>
                    <a:bodyPr/>
                    <a:lstStyle/>
                    <a:p>
                      <a:pPr algn="ctr"/>
                      <a:endParaRPr kumimoji="1" lang="ja-JP" altLang="en-US" sz="1200" b="1" dirty="0">
                        <a:solidFill>
                          <a:schemeClr val="bg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関係機関との連携や支援体制を整備した経過</a:t>
                      </a:r>
                    </a:p>
                  </a:txBody>
                  <a:tcPr/>
                </a:tc>
                <a:extLst>
                  <a:ext uri="{0D108BD9-81ED-4DB2-BD59-A6C34878D82A}">
                    <a16:rowId xmlns:a16="http://schemas.microsoft.com/office/drawing/2014/main" val="3909779865"/>
                  </a:ext>
                </a:extLst>
              </a:tr>
              <a:tr h="6442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強度行動障がいのある方</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・地域移行ができた事例として、相談支援事業所、基幹相談支援センター、行政等が連携し、</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GH</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や生活介護の体験利用を段階的に実施。</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3175"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本人の特性に配慮しながら支援者間で情報共有を行い、</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PECS</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を活用したコミュニケーション支援等により強度行動障がいにも対応。</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3175" algn="l" defTabSz="685800" rtl="0" eaLnBrk="1" fontAlgn="auto"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GH</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への退所が決定した。　等</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95168387"/>
                  </a:ext>
                </a:extLst>
              </a:tr>
              <a:tr h="50405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医療的ケアが必要な方</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・「医療的ケア児等支援調整アセスメントチーム」で定期的に会議を開催し、医療的ケアが必要なかたについての支援体制の整備等について協議を行った。　等</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59435935"/>
                  </a:ext>
                </a:extLst>
              </a:tr>
            </a:tbl>
          </a:graphicData>
        </a:graphic>
      </p:graphicFrame>
      <p:sp>
        <p:nvSpPr>
          <p:cNvPr id="17" name="正方形/長方形 16">
            <a:extLst>
              <a:ext uri="{FF2B5EF4-FFF2-40B4-BE49-F238E27FC236}">
                <a16:creationId xmlns:a16="http://schemas.microsoft.com/office/drawing/2014/main" id="{A4CC43FA-2BBC-44DF-94A3-CBA4EE8BB52E}"/>
              </a:ext>
            </a:extLst>
          </p:cNvPr>
          <p:cNvSpPr/>
          <p:nvPr/>
        </p:nvSpPr>
        <p:spPr>
          <a:xfrm>
            <a:off x="93019" y="4774061"/>
            <a:ext cx="3902917"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関係機関の連携による支援体制整備の事例</a:t>
            </a:r>
            <a:endParaRPr lang="en-US" altLang="ja-JP" sz="12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835000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1973</Words>
  <Application>Microsoft Office PowerPoint</Application>
  <PresentationFormat>画面に合わせる (4:3)</PresentationFormat>
  <Paragraphs>281</Paragraphs>
  <Slides>4</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HG丸ｺﾞｼｯｸM-PRO</vt:lpstr>
      <vt:lpstr>Meiryo UI</vt:lpstr>
      <vt:lpstr>游ゴシック</vt:lpstr>
      <vt:lpstr>游ゴシック Light</vt:lpstr>
      <vt:lpstr>Arial</vt:lpstr>
      <vt:lpstr>Calibri</vt:lpstr>
      <vt:lpstr>Wingdings</vt:lpstr>
      <vt:lpstr>Office テーマ</vt:lpstr>
      <vt:lpstr>PowerPoint プレゼンテーション</vt:lpstr>
      <vt:lpstr>２．各機能の実施状況について</vt:lpstr>
      <vt:lpstr>２．各機能の実施状況について</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2026-03-17T00:18:54Z</dcterms:created>
  <dcterms:modified xsi:type="dcterms:W3CDTF">2026-03-17T00:18:58Z</dcterms:modified>
</cp:coreProperties>
</file>