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11"/>
  </p:notesMasterIdLst>
  <p:sldIdLst>
    <p:sldId id="292" r:id="rId3"/>
    <p:sldId id="293" r:id="rId4"/>
    <p:sldId id="275" r:id="rId5"/>
    <p:sldId id="273" r:id="rId6"/>
    <p:sldId id="294" r:id="rId7"/>
    <p:sldId id="284" r:id="rId8"/>
    <p:sldId id="267" r:id="rId9"/>
    <p:sldId id="266" r:id="rId10"/>
  </p:sldIdLst>
  <p:sldSz cx="9144000" cy="6858000" type="screen4x3"/>
  <p:notesSz cx="6807200" cy="9939338"/>
  <p:defaultTextStyle>
    <a:defPPr>
      <a:defRPr lang="ja-JP"/>
    </a:defPPr>
    <a:lvl1pPr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1pPr>
    <a:lvl2pPr marL="4572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u="sng"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u="sng"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u="sng"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u="sng"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9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78650" autoAdjust="0"/>
  </p:normalViewPr>
  <p:slideViewPr>
    <p:cSldViewPr>
      <p:cViewPr varScale="1">
        <p:scale>
          <a:sx n="109" d="100"/>
          <a:sy n="109" d="100"/>
        </p:scale>
        <p:origin x="134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91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71C8F61-5AE8-4521-91E5-2FCA777C379D}" type="datetimeFigureOut">
              <a:rPr kumimoji="1" lang="ja-JP" altLang="en-US" smtClean="0"/>
              <a:t>2026/3/18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C90F97A-5AE9-4F83-8D8C-8E05A16824DE}" type="slidenum">
              <a:rPr kumimoji="1" lang="ja-JP" altLang="en-US" smtClean="0"/>
              <a:t>‹#›</a:t>
            </a:fld>
            <a:endParaRPr kumimoji="1" lang="ja-JP" altLang="en-US"/>
          </a:p>
        </p:txBody>
      </p:sp>
    </p:spTree>
    <p:extLst>
      <p:ext uri="{BB962C8B-B14F-4D97-AF65-F5344CB8AC3E}">
        <p14:creationId xmlns:p14="http://schemas.microsoft.com/office/powerpoint/2010/main" val="42493417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C90F97A-5AE9-4F83-8D8C-8E05A16824DE}" type="slidenum">
              <a:rPr kumimoji="1" lang="ja-JP" altLang="en-US" smtClean="0"/>
              <a:t>3</a:t>
            </a:fld>
            <a:endParaRPr kumimoji="1" lang="ja-JP" altLang="en-US"/>
          </a:p>
        </p:txBody>
      </p:sp>
    </p:spTree>
    <p:extLst>
      <p:ext uri="{BB962C8B-B14F-4D97-AF65-F5344CB8AC3E}">
        <p14:creationId xmlns:p14="http://schemas.microsoft.com/office/powerpoint/2010/main" val="408027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C90F97A-5AE9-4F83-8D8C-8E05A16824DE}" type="slidenum">
              <a:rPr kumimoji="1" lang="ja-JP" altLang="en-US" smtClean="0"/>
              <a:t>4</a:t>
            </a:fld>
            <a:endParaRPr kumimoji="1" lang="ja-JP" altLang="en-US"/>
          </a:p>
        </p:txBody>
      </p:sp>
    </p:spTree>
    <p:extLst>
      <p:ext uri="{BB962C8B-B14F-4D97-AF65-F5344CB8AC3E}">
        <p14:creationId xmlns:p14="http://schemas.microsoft.com/office/powerpoint/2010/main" val="199949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C90F97A-5AE9-4F83-8D8C-8E05A16824DE}" type="slidenum">
              <a:rPr kumimoji="1" lang="ja-JP" altLang="en-US" smtClean="0"/>
              <a:t>6</a:t>
            </a:fld>
            <a:endParaRPr kumimoji="1" lang="ja-JP" altLang="en-US"/>
          </a:p>
        </p:txBody>
      </p:sp>
    </p:spTree>
    <p:extLst>
      <p:ext uri="{BB962C8B-B14F-4D97-AF65-F5344CB8AC3E}">
        <p14:creationId xmlns:p14="http://schemas.microsoft.com/office/powerpoint/2010/main" val="162115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C90F97A-5AE9-4F83-8D8C-8E05A16824DE}" type="slidenum">
              <a:rPr kumimoji="1" lang="ja-JP" altLang="en-US" smtClean="0"/>
              <a:t>7</a:t>
            </a:fld>
            <a:endParaRPr kumimoji="1" lang="ja-JP" altLang="en-US"/>
          </a:p>
        </p:txBody>
      </p:sp>
    </p:spTree>
    <p:extLst>
      <p:ext uri="{BB962C8B-B14F-4D97-AF65-F5344CB8AC3E}">
        <p14:creationId xmlns:p14="http://schemas.microsoft.com/office/powerpoint/2010/main" val="316366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C90F97A-5AE9-4F83-8D8C-8E05A16824DE}" type="slidenum">
              <a:rPr kumimoji="1" lang="ja-JP" altLang="en-US" smtClean="0"/>
              <a:t>8</a:t>
            </a:fld>
            <a:endParaRPr kumimoji="1" lang="ja-JP" altLang="en-US"/>
          </a:p>
        </p:txBody>
      </p:sp>
    </p:spTree>
    <p:extLst>
      <p:ext uri="{BB962C8B-B14F-4D97-AF65-F5344CB8AC3E}">
        <p14:creationId xmlns:p14="http://schemas.microsoft.com/office/powerpoint/2010/main" val="345530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lstStyle>
            <a:lvl1pPr>
              <a:defRPr sz="3600" b="1">
                <a:solidFill>
                  <a:schemeClr val="tx1"/>
                </a:solidFill>
                <a:latin typeface="游ゴシック" panose="020B0400000000000000" pitchFamily="50" charset="-128"/>
                <a:ea typeface="游ゴシック" panose="020B0400000000000000" pitchFamily="50" charset="-128"/>
              </a:defRPr>
            </a:lvl1pPr>
          </a:lstStyle>
          <a:p>
            <a:pPr lvl="0"/>
            <a:r>
              <a:rPr lang="ja-JP" altLang="en-US" noProof="0"/>
              <a:t>マスター タイトルの書式設定</a:t>
            </a:r>
            <a:endParaRPr lang="zh-CN" noProof="0"/>
          </a:p>
        </p:txBody>
      </p:sp>
      <p:sp>
        <p:nvSpPr>
          <p:cNvPr id="2051" name="Rectangle 3"/>
          <p:cNvSpPr>
            <a:spLocks noGrp="1" noChangeArrowheads="1"/>
          </p:cNvSpPr>
          <p:nvPr>
            <p:ph type="subTitle" idx="1"/>
          </p:nvPr>
        </p:nvSpPr>
        <p:spPr>
          <a:xfrm>
            <a:off x="1403350" y="3717925"/>
            <a:ext cx="6400800" cy="695325"/>
          </a:xfrm>
        </p:spPr>
        <p:txBody>
          <a:bodyPr/>
          <a:lstStyle>
            <a:lvl1pPr marL="0" indent="0" algn="ctr">
              <a:buFontTx/>
              <a:buNone/>
              <a:defRPr sz="2400">
                <a:latin typeface="メイリオ" panose="020B0604030504040204" pitchFamily="50" charset="-128"/>
                <a:ea typeface="メイリオ" panose="020B0604030504040204" pitchFamily="50" charset="-128"/>
              </a:defRPr>
            </a:lvl1pPr>
          </a:lstStyle>
          <a:p>
            <a:pPr lvl="0"/>
            <a:r>
              <a:rPr lang="ja-JP" altLang="en-US" noProof="0"/>
              <a:t>マスター サブタイトルの書式設定</a:t>
            </a:r>
            <a:endParaRPr lang="zh-CN" noProof="0" dirty="0"/>
          </a:p>
        </p:txBody>
      </p:sp>
      <p:sp>
        <p:nvSpPr>
          <p:cNvPr id="2052" name="Rectangle 4"/>
          <p:cNvSpPr>
            <a:spLocks noGrp="1" noChangeArrowheads="1"/>
          </p:cNvSpPr>
          <p:nvPr>
            <p:ph type="dt" sz="half" idx="2"/>
          </p:nvPr>
        </p:nvSpPr>
        <p:spPr/>
        <p:txBody>
          <a:bodyPr/>
          <a:lstStyle>
            <a:lvl1pPr eaLnBrk="0" hangingPunct="0">
              <a:defRPr/>
            </a:lvl1pPr>
          </a:lstStyle>
          <a:p>
            <a:fld id="{650DE2A2-30A2-4700-900E-6CBACC4DBDB6}" type="datetime1">
              <a:rPr kumimoji="1" lang="ja-JP" altLang="en-US" smtClean="0"/>
              <a:t>2026/3/18</a:t>
            </a:fld>
            <a:endParaRPr kumimoji="1" lang="ja-JP" altLang="en-US"/>
          </a:p>
        </p:txBody>
      </p:sp>
      <p:sp>
        <p:nvSpPr>
          <p:cNvPr id="2053" name="Rectangle 5"/>
          <p:cNvSpPr>
            <a:spLocks noGrp="1" noChangeArrowheads="1"/>
          </p:cNvSpPr>
          <p:nvPr>
            <p:ph type="ftr" sz="quarter" idx="3"/>
          </p:nvPr>
        </p:nvSpPr>
        <p:spPr/>
        <p:txBody>
          <a:bodyPr/>
          <a:lstStyle>
            <a:lvl1pPr eaLnBrk="0" hangingPunct="0">
              <a:defRPr/>
            </a:lvl1pPr>
          </a:lstStyle>
          <a:p>
            <a:endParaRPr kumimoji="1" lang="ja-JP" altLang="en-US"/>
          </a:p>
        </p:txBody>
      </p:sp>
      <p:sp>
        <p:nvSpPr>
          <p:cNvPr id="2054" name="Rectangle 6"/>
          <p:cNvSpPr>
            <a:spLocks noGrp="1" noChangeArrowheads="1"/>
          </p:cNvSpPr>
          <p:nvPr>
            <p:ph type="sldNum" sz="quarter" idx="4"/>
          </p:nvPr>
        </p:nvSpPr>
        <p:spPr/>
        <p:txBody>
          <a:bodyPr/>
          <a:lstStyle>
            <a:lvl1pPr eaLnBrk="0" hangingPunct="0">
              <a:defRPr u="none">
                <a:latin typeface="+mj-ea"/>
                <a:ea typeface="+mj-ea"/>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219452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2DFDB9C3-9D37-411A-8DC2-CF8C53CBA483}" type="datetime1">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3734971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0513" y="765175"/>
            <a:ext cx="2057400" cy="5327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6725" y="765175"/>
            <a:ext cx="6021388" cy="5327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13626C6-C248-4EBE-9A2F-B123EEBCB751}" type="datetime1">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3837371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74BDA18-7161-472D-AF9D-139F8546D4FB}" type="datetime1">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2723541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10AB61B-8B57-4BDA-82B6-2FED7934F525}" type="datetime1">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149860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BEFBB8-CBD1-4397-A512-62B59BDAE349}" type="datetime1">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954260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D67970D-CE00-4300-9615-265218CEBEAB}" type="datetime1">
              <a:rPr kumimoji="1" lang="ja-JP" altLang="en-US" smtClean="0"/>
              <a:t>2026/3/18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1760723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C9789D6-A03D-4A6F-B9C2-CC130DF6D185}" type="datetime1">
              <a:rPr kumimoji="1" lang="ja-JP" altLang="en-US" smtClean="0"/>
              <a:t>2026/3/18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380945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1DEC426-EEFD-4351-BF6D-8E273C40BDB2}" type="datetime1">
              <a:rPr kumimoji="1" lang="ja-JP" altLang="en-US" smtClean="0"/>
              <a:t>2026/3/18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3707372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2BE244F-9531-401C-BE11-A5B87E90730A}" type="datetime1">
              <a:rPr kumimoji="1" lang="ja-JP" altLang="en-US" smtClean="0"/>
              <a:t>2026/3/18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EBBADE-EEC7-4328-AB46-7FCC4485CB1F}" type="slidenum">
              <a:rPr kumimoji="1" lang="ja-JP" altLang="en-US" smtClean="0"/>
              <a:t>‹#›</a:t>
            </a:fld>
            <a:endParaRPr kumimoji="1" lang="ja-JP" altLang="en-US" dirty="0"/>
          </a:p>
        </p:txBody>
      </p:sp>
    </p:spTree>
    <p:extLst>
      <p:ext uri="{BB962C8B-B14F-4D97-AF65-F5344CB8AC3E}">
        <p14:creationId xmlns:p14="http://schemas.microsoft.com/office/powerpoint/2010/main" val="3192623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B30A674-1358-424B-90B7-CD45E8693021}" type="datetime1">
              <a:rPr kumimoji="1" lang="ja-JP" altLang="en-US" smtClean="0"/>
              <a:t>2026/3/18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1461568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A7A53C36-E975-4F67-9DE7-DB4F2A0BAB3C}" type="datetime1">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u="none">
                <a:latin typeface="+mj-ea"/>
                <a:ea typeface="+mj-ea"/>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1423946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2D3321-A1C4-4D1D-8E0D-0F25EA1E37C2}" type="datetime1">
              <a:rPr kumimoji="1" lang="ja-JP" altLang="en-US" smtClean="0"/>
              <a:t>2026/3/18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877908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01BFC63-237A-4AAC-9F68-53B1C547E5DE}" type="datetime1">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3905677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1947A1-F7AF-40D6-8BA8-3997510B4AAE}" type="datetime1">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3367764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0901954C-888B-427C-98C7-F7DBDD54C4E3}" type="datetime1">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831976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66725" y="17732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7725" y="17732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2C96101A-9DCC-44C2-BAD6-C68AFEA59F0E}" type="datetime1">
              <a:rPr kumimoji="1" lang="ja-JP" altLang="en-US" smtClean="0"/>
              <a:t>2026/3/18</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21114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0D55F124-3DCE-494F-9EE9-6FC717AA55ED}" type="datetime1">
              <a:rPr kumimoji="1" lang="ja-JP" altLang="en-US" smtClean="0"/>
              <a:t>2026/3/18</a:t>
            </a:fld>
            <a:endParaRPr kumimoji="1" lang="ja-JP" altLang="en-US"/>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2028600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7F4F08A9-9C22-410E-BB37-65BB2743AEA3}" type="datetime1">
              <a:rPr kumimoji="1" lang="ja-JP" altLang="en-US" smtClean="0"/>
              <a:t>2026/3/18</a:t>
            </a:fld>
            <a:endParaRPr kumimoji="1" lang="ja-JP" altLang="en-US"/>
          </a:p>
        </p:txBody>
      </p:sp>
      <p:sp>
        <p:nvSpPr>
          <p:cNvPr id="4" name="フッター プレースホルダー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u="none">
                <a:latin typeface="+mj-ea"/>
                <a:ea typeface="+mj-ea"/>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1502663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0CC7148D-6888-46E5-9E81-03752EDBDA69}" type="datetime1">
              <a:rPr kumimoji="1" lang="ja-JP" altLang="en-US" smtClean="0"/>
              <a:t>2026/3/18</a:t>
            </a:fld>
            <a:endParaRPr kumimoji="1" lang="ja-JP" altLang="en-US"/>
          </a:p>
        </p:txBody>
      </p:sp>
      <p:sp>
        <p:nvSpPr>
          <p:cNvPr id="3" name="フッター プレースホルダー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dirty="0"/>
          </a:p>
        </p:txBody>
      </p:sp>
    </p:spTree>
    <p:extLst>
      <p:ext uri="{BB962C8B-B14F-4D97-AF65-F5344CB8AC3E}">
        <p14:creationId xmlns:p14="http://schemas.microsoft.com/office/powerpoint/2010/main" val="3334613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B9840349-21B5-4380-86E0-F585EE0A1B35}" type="datetime1">
              <a:rPr kumimoji="1" lang="ja-JP" altLang="en-US" smtClean="0"/>
              <a:t>2026/3/18</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2401917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B83DD459-06CD-42B9-A326-7818405F8DB1}" type="datetime1">
              <a:rPr kumimoji="1" lang="ja-JP" altLang="en-US" smtClean="0"/>
              <a:t>2026/3/18</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3143346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 name="グループ化 6"/>
          <p:cNvGrpSpPr/>
          <p:nvPr/>
        </p:nvGrpSpPr>
        <p:grpSpPr>
          <a:xfrm>
            <a:off x="6138079" y="3429000"/>
            <a:ext cx="2143854" cy="2655329"/>
            <a:chOff x="6318342" y="2607262"/>
            <a:chExt cx="2143854" cy="2655329"/>
          </a:xfrm>
        </p:grpSpPr>
        <p:pic>
          <p:nvPicPr>
            <p:cNvPr id="8" name="図 7"/>
            <p:cNvPicPr>
              <a:picLocks noChangeAspect="1"/>
            </p:cNvPicPr>
            <p:nvPr/>
          </p:nvPicPr>
          <p:blipFill>
            <a:blip r:embed="rId14">
              <a:clrChange>
                <a:clrFrom>
                  <a:srgbClr val="DBEEF4"/>
                </a:clrFrom>
                <a:clrTo>
                  <a:srgbClr val="DBEEF4">
                    <a:alpha val="0"/>
                  </a:srgbClr>
                </a:clrTo>
              </a:clrChange>
              <a:extLst>
                <a:ext uri="{28A0092B-C50C-407E-A947-70E740481C1C}">
                  <a14:useLocalDpi xmlns:a14="http://schemas.microsoft.com/office/drawing/2010/main" val="0"/>
                </a:ext>
              </a:extLst>
            </a:blip>
            <a:stretch>
              <a:fillRect/>
            </a:stretch>
          </p:blipFill>
          <p:spPr>
            <a:xfrm>
              <a:off x="7452320" y="2607262"/>
              <a:ext cx="1009876" cy="2617908"/>
            </a:xfrm>
            <a:prstGeom prst="rect">
              <a:avLst/>
            </a:prstGeom>
          </p:spPr>
        </p:pic>
        <p:pic>
          <p:nvPicPr>
            <p:cNvPr id="9" name="図 8"/>
            <p:cNvPicPr>
              <a:picLocks noChangeAspect="1"/>
            </p:cNvPicPr>
            <p:nvPr/>
          </p:nvPicPr>
          <p:blipFill>
            <a:blip r:embed="rId15" cstate="print">
              <a:clrChange>
                <a:clrFrom>
                  <a:srgbClr val="DBEEF4"/>
                </a:clrFrom>
                <a:clrTo>
                  <a:srgbClr val="DBEEF4">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318342" y="3916883"/>
              <a:ext cx="446886" cy="1158465"/>
            </a:xfrm>
            <a:prstGeom prst="rect">
              <a:avLst/>
            </a:prstGeom>
          </p:spPr>
        </p:pic>
        <p:pic>
          <p:nvPicPr>
            <p:cNvPr id="10" name="図 9"/>
            <p:cNvPicPr>
              <a:picLocks noChangeAspect="1"/>
            </p:cNvPicPr>
            <p:nvPr/>
          </p:nvPicPr>
          <p:blipFill>
            <a:blip r:embed="rId16" cstate="print">
              <a:clrChange>
                <a:clrFrom>
                  <a:srgbClr val="DBEEF4"/>
                </a:clrFrom>
                <a:clrTo>
                  <a:srgbClr val="DBEEF4">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000119" y="4496115"/>
              <a:ext cx="295673" cy="766476"/>
            </a:xfrm>
            <a:prstGeom prst="rect">
              <a:avLst/>
            </a:prstGeom>
          </p:spPr>
        </p:pic>
      </p:grpSp>
      <p:sp>
        <p:nvSpPr>
          <p:cNvPr id="1026" name="Rectangle 2"/>
          <p:cNvSpPr>
            <a:spLocks noGrp="1" noChangeArrowheads="1"/>
          </p:cNvSpPr>
          <p:nvPr>
            <p:ph type="title"/>
          </p:nvPr>
        </p:nvSpPr>
        <p:spPr bwMode="auto">
          <a:xfrm>
            <a:off x="468313" y="765175"/>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マスタ　 タイトルの書式設定</a:t>
            </a:r>
          </a:p>
        </p:txBody>
      </p:sp>
      <p:sp>
        <p:nvSpPr>
          <p:cNvPr id="1027" name="Rectangle 3"/>
          <p:cNvSpPr>
            <a:spLocks noGrp="1" noChangeArrowheads="1"/>
          </p:cNvSpPr>
          <p:nvPr>
            <p:ph type="body" idx="1"/>
          </p:nvPr>
        </p:nvSpPr>
        <p:spPr bwMode="auto">
          <a:xfrm>
            <a:off x="466725" y="1773238"/>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マスタ　テキストの書式設定</a:t>
            </a:r>
          </a:p>
          <a:p>
            <a:pPr lvl="1"/>
            <a:r>
              <a:rPr lang="zh-CN"/>
              <a:t>第</a:t>
            </a:r>
            <a:r>
              <a:rPr lang="ja-JP" altLang="zh-CN"/>
              <a:t>2</a:t>
            </a:r>
            <a:r>
              <a:rPr lang="zh-CN"/>
              <a:t>レベル</a:t>
            </a:r>
          </a:p>
          <a:p>
            <a:pPr lvl="2"/>
            <a:r>
              <a:rPr lang="zh-CN"/>
              <a:t>第</a:t>
            </a:r>
            <a:r>
              <a:rPr lang="ja-JP" altLang="zh-CN"/>
              <a:t>3</a:t>
            </a:r>
            <a:r>
              <a:rPr lang="zh-CN"/>
              <a:t>レベル</a:t>
            </a:r>
          </a:p>
          <a:p>
            <a:pPr lvl="3"/>
            <a:r>
              <a:rPr lang="zh-CN"/>
              <a:t>第</a:t>
            </a:r>
            <a:r>
              <a:rPr lang="ja-JP" altLang="zh-CN"/>
              <a:t>4</a:t>
            </a:r>
            <a:r>
              <a:rPr lang="zh-CN"/>
              <a:t>レベル</a:t>
            </a:r>
          </a:p>
          <a:p>
            <a:pPr lvl="4"/>
            <a:r>
              <a:rPr lang="zh-CN"/>
              <a:t>第</a:t>
            </a:r>
            <a:r>
              <a:rPr lang="ja-JP" altLang="zh-CN"/>
              <a:t>5</a:t>
            </a:r>
            <a:r>
              <a:rPr lang="zh-CN"/>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E39D45F4-2CE9-4F36-982C-6C4A05C65104}" type="datetime1">
              <a:rPr kumimoji="1" lang="ja-JP" altLang="en-US" smtClean="0"/>
              <a:t>2026/3/18</a:t>
            </a:fld>
            <a:endParaRPr kumimoji="1" lang="ja-JP"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kumimoji="1" lang="ja-JP"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u="none">
                <a:latin typeface="+mj-ea"/>
                <a:ea typeface="+mj-ea"/>
              </a:defRPr>
            </a:lvl1pPr>
          </a:lstStyle>
          <a:p>
            <a:fld id="{95EBBADE-EEC7-4328-AB46-7FCC4485CB1F}" type="slidenum">
              <a:rPr kumimoji="1" lang="ja-JP" altLang="en-US" smtClean="0"/>
              <a:t>‹#›</a:t>
            </a:fld>
            <a:endParaRPr kumimoji="1" lang="ja-JP" altLang="en-US"/>
          </a:p>
        </p:txBody>
      </p:sp>
    </p:spTree>
    <p:extLst>
      <p:ext uri="{BB962C8B-B14F-4D97-AF65-F5344CB8AC3E}">
        <p14:creationId xmlns:p14="http://schemas.microsoft.com/office/powerpoint/2010/main" val="1197145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ctr" rtl="0" eaLnBrk="1" fontAlgn="base" hangingPunct="1">
        <a:spcBef>
          <a:spcPct val="0"/>
        </a:spcBef>
        <a:spcAft>
          <a:spcPct val="0"/>
        </a:spcAft>
        <a:defRPr kumimoji="1" sz="40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5pPr>
      <a:lvl6pPr marL="457200"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6pPr>
      <a:lvl7pPr marL="914400"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7pPr>
      <a:lvl8pPr marL="1371600"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8pPr>
      <a:lvl9pPr marL="1828800"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メイリオ" panose="020B0604030504040204" pitchFamily="50" charset="-128"/>
          <a:ea typeface="メイリオ" panose="020B0604030504040204" pitchFamily="50" charset="-128"/>
          <a:cs typeface="+mn-cs"/>
        </a:defRPr>
      </a:lvl1pPr>
      <a:lvl2pPr marL="742950" indent="-285750" algn="l" rtl="0" eaLnBrk="1" fontAlgn="base" hangingPunct="1">
        <a:spcBef>
          <a:spcPct val="20000"/>
        </a:spcBef>
        <a:spcAft>
          <a:spcPct val="0"/>
        </a:spcAft>
        <a:buChar char="–"/>
        <a:defRPr kumimoji="1" sz="2400">
          <a:solidFill>
            <a:schemeClr val="tx1"/>
          </a:solidFill>
          <a:latin typeface="メイリオ" panose="020B0604030504040204" pitchFamily="50" charset="-128"/>
          <a:ea typeface="メイリオ" panose="020B0604030504040204" pitchFamily="50" charset="-128"/>
        </a:defRPr>
      </a:lvl2pPr>
      <a:lvl3pPr marL="1143000" indent="-228600" algn="l" rtl="0" eaLnBrk="1" fontAlgn="base" hangingPunct="1">
        <a:spcBef>
          <a:spcPct val="20000"/>
        </a:spcBef>
        <a:spcAft>
          <a:spcPct val="0"/>
        </a:spcAft>
        <a:buChar char="•"/>
        <a:defRPr kumimoji="1" sz="2000">
          <a:solidFill>
            <a:schemeClr val="tx1"/>
          </a:solidFill>
          <a:latin typeface="メイリオ" panose="020B0604030504040204" pitchFamily="50" charset="-128"/>
          <a:ea typeface="メイリオ" panose="020B0604030504040204" pitchFamily="50" charset="-128"/>
        </a:defRPr>
      </a:lvl3pPr>
      <a:lvl4pPr marL="1600200" indent="-228600" algn="l" rtl="0" eaLnBrk="1" fontAlgn="base" hangingPunct="1">
        <a:spcBef>
          <a:spcPct val="20000"/>
        </a:spcBef>
        <a:spcAft>
          <a:spcPct val="0"/>
        </a:spcAft>
        <a:buChar char="–"/>
        <a:defRPr kumimoji="1" sz="1600">
          <a:solidFill>
            <a:schemeClr val="tx1"/>
          </a:solidFill>
          <a:latin typeface="メイリオ" panose="020B0604030504040204" pitchFamily="50" charset="-128"/>
          <a:ea typeface="メイリオ" panose="020B0604030504040204" pitchFamily="50" charset="-128"/>
        </a:defRPr>
      </a:lvl4pPr>
      <a:lvl5pPr marL="2057400" indent="-228600" algn="l" rtl="0" eaLnBrk="1" fontAlgn="base" hangingPunct="1">
        <a:spcBef>
          <a:spcPct val="20000"/>
        </a:spcBef>
        <a:spcAft>
          <a:spcPct val="0"/>
        </a:spcAft>
        <a:buChar char="»"/>
        <a:defRPr kumimoji="1" sz="1400">
          <a:solidFill>
            <a:schemeClr val="tx1"/>
          </a:solidFill>
          <a:latin typeface="メイリオ" panose="020B0604030504040204" pitchFamily="50" charset="-128"/>
          <a:ea typeface="メイリオ" panose="020B0604030504040204" pitchFamily="50" charset="-128"/>
        </a:defRPr>
      </a:lvl5pPr>
      <a:lvl6pPr marL="2514600" indent="-228600" algn="l" rtl="0" eaLnBrk="1" fontAlgn="base" hangingPunct="1">
        <a:spcBef>
          <a:spcPct val="20000"/>
        </a:spcBef>
        <a:spcAft>
          <a:spcPct val="0"/>
        </a:spcAft>
        <a:buChar char="»"/>
        <a:defRPr kumimoji="1" sz="1400">
          <a:solidFill>
            <a:schemeClr val="tx1"/>
          </a:solidFill>
          <a:latin typeface="+mn-lt"/>
          <a:ea typeface="+mn-ea"/>
        </a:defRPr>
      </a:lvl6pPr>
      <a:lvl7pPr marL="2971800" indent="-228600" algn="l" rtl="0" eaLnBrk="1" fontAlgn="base" hangingPunct="1">
        <a:spcBef>
          <a:spcPct val="20000"/>
        </a:spcBef>
        <a:spcAft>
          <a:spcPct val="0"/>
        </a:spcAft>
        <a:buChar char="»"/>
        <a:defRPr kumimoji="1" sz="1400">
          <a:solidFill>
            <a:schemeClr val="tx1"/>
          </a:solidFill>
          <a:latin typeface="+mn-lt"/>
          <a:ea typeface="+mn-ea"/>
        </a:defRPr>
      </a:lvl7pPr>
      <a:lvl8pPr marL="3429000" indent="-228600" algn="l" rtl="0" eaLnBrk="1" fontAlgn="base" hangingPunct="1">
        <a:spcBef>
          <a:spcPct val="20000"/>
        </a:spcBef>
        <a:spcAft>
          <a:spcPct val="0"/>
        </a:spcAft>
        <a:buChar char="»"/>
        <a:defRPr kumimoji="1" sz="1400">
          <a:solidFill>
            <a:schemeClr val="tx1"/>
          </a:solidFill>
          <a:latin typeface="+mn-lt"/>
          <a:ea typeface="+mn-ea"/>
        </a:defRPr>
      </a:lvl8pPr>
      <a:lvl9pPr marL="3886200" indent="-228600"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D44AF7-53E6-486F-99B7-CBCCCE304FBB}" type="datetime1">
              <a:rPr kumimoji="1" lang="ja-JP" altLang="en-US" smtClean="0"/>
              <a:t>2026/3/18</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48264" y="6356351"/>
            <a:ext cx="2057400" cy="365125"/>
          </a:xfrm>
          <a:prstGeom prst="rect">
            <a:avLst/>
          </a:prstGeom>
        </p:spPr>
        <p:txBody>
          <a:bodyPr vert="horz" lIns="91440" tIns="45720" rIns="91440" bIns="45720" rtlCol="0" anchor="ctr"/>
          <a:lstStyle>
            <a:lvl1pPr algn="r">
              <a:defRPr sz="1100" u="none">
                <a:solidFill>
                  <a:schemeClr val="tx1">
                    <a:tint val="75000"/>
                  </a:schemeClr>
                </a:solidFill>
                <a:latin typeface="メイリオ" panose="020B0604030504040204" pitchFamily="50" charset="-128"/>
                <a:ea typeface="メイリオ" panose="020B0604030504040204" pitchFamily="50" charset="-128"/>
              </a:defRPr>
            </a:lvl1pPr>
          </a:lstStyle>
          <a:p>
            <a:fld id="{95EBBADE-EEC7-4328-AB46-7FCC4485CB1F}" type="slidenum">
              <a:rPr lang="ja-JP" altLang="en-US" smtClean="0"/>
              <a:pPr/>
              <a:t>‹#›</a:t>
            </a:fld>
            <a:endParaRPr lang="ja-JP" altLang="en-US"/>
          </a:p>
        </p:txBody>
      </p:sp>
    </p:spTree>
    <p:extLst>
      <p:ext uri="{BB962C8B-B14F-4D97-AF65-F5344CB8AC3E}">
        <p14:creationId xmlns:p14="http://schemas.microsoft.com/office/powerpoint/2010/main" val="3183174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2854DC0-B8C6-46C9-932B-CCE102571DDA}"/>
              </a:ext>
            </a:extLst>
          </p:cNvPr>
          <p:cNvSpPr>
            <a:spLocks noGrp="1"/>
          </p:cNvSpPr>
          <p:nvPr>
            <p:ph type="sldNum" sz="quarter" idx="12"/>
          </p:nvPr>
        </p:nvSpPr>
        <p:spPr/>
        <p:txBody>
          <a:bodyPr/>
          <a:lstStyle/>
          <a:p>
            <a:fld id="{95EBBADE-EEC7-4328-AB46-7FCC4485CB1F}" type="slidenum">
              <a:rPr kumimoji="1" lang="ja-JP" altLang="en-US" smtClean="0"/>
              <a:t>1</a:t>
            </a:fld>
            <a:endParaRPr kumimoji="1" lang="ja-JP" altLang="en-US" dirty="0"/>
          </a:p>
        </p:txBody>
      </p:sp>
      <p:pic>
        <p:nvPicPr>
          <p:cNvPr id="3" name="図 2">
            <a:extLst>
              <a:ext uri="{FF2B5EF4-FFF2-40B4-BE49-F238E27FC236}">
                <a16:creationId xmlns:a16="http://schemas.microsoft.com/office/drawing/2014/main" id="{90A127C0-6E5E-49E6-8F9E-E7BA812E4E74}"/>
              </a:ext>
            </a:extLst>
          </p:cNvPr>
          <p:cNvPicPr>
            <a:picLocks noChangeAspect="1"/>
          </p:cNvPicPr>
          <p:nvPr/>
        </p:nvPicPr>
        <p:blipFill>
          <a:blip r:embed="rId2"/>
          <a:stretch>
            <a:fillRect/>
          </a:stretch>
        </p:blipFill>
        <p:spPr>
          <a:xfrm>
            <a:off x="27038" y="78957"/>
            <a:ext cx="9089924" cy="6700085"/>
          </a:xfrm>
          <a:prstGeom prst="rect">
            <a:avLst/>
          </a:prstGeom>
        </p:spPr>
      </p:pic>
    </p:spTree>
    <p:extLst>
      <p:ext uri="{BB962C8B-B14F-4D97-AF65-F5344CB8AC3E}">
        <p14:creationId xmlns:p14="http://schemas.microsoft.com/office/powerpoint/2010/main" val="1611602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203D51A-8BA3-4FBA-BC90-F0C4DE1E09E5}"/>
              </a:ext>
            </a:extLst>
          </p:cNvPr>
          <p:cNvSpPr>
            <a:spLocks noGrp="1"/>
          </p:cNvSpPr>
          <p:nvPr>
            <p:ph type="sldNum" sz="quarter" idx="12"/>
          </p:nvPr>
        </p:nvSpPr>
        <p:spPr/>
        <p:txBody>
          <a:bodyPr/>
          <a:lstStyle/>
          <a:p>
            <a:fld id="{95EBBADE-EEC7-4328-AB46-7FCC4485CB1F}" type="slidenum">
              <a:rPr kumimoji="1" lang="ja-JP" altLang="en-US" smtClean="0"/>
              <a:t>2</a:t>
            </a:fld>
            <a:endParaRPr kumimoji="1" lang="ja-JP" altLang="en-US" dirty="0"/>
          </a:p>
        </p:txBody>
      </p:sp>
      <p:pic>
        <p:nvPicPr>
          <p:cNvPr id="4" name="図 3">
            <a:extLst>
              <a:ext uri="{FF2B5EF4-FFF2-40B4-BE49-F238E27FC236}">
                <a16:creationId xmlns:a16="http://schemas.microsoft.com/office/drawing/2014/main" id="{8B4C032D-3CF3-4AA0-9927-9738E4FD3E2C}"/>
              </a:ext>
            </a:extLst>
          </p:cNvPr>
          <p:cNvPicPr>
            <a:picLocks noChangeAspect="1"/>
          </p:cNvPicPr>
          <p:nvPr/>
        </p:nvPicPr>
        <p:blipFill>
          <a:blip r:embed="rId2"/>
          <a:stretch>
            <a:fillRect/>
          </a:stretch>
        </p:blipFill>
        <p:spPr>
          <a:xfrm>
            <a:off x="298333" y="356349"/>
            <a:ext cx="8547333" cy="6145301"/>
          </a:xfrm>
          <a:prstGeom prst="rect">
            <a:avLst/>
          </a:prstGeom>
        </p:spPr>
      </p:pic>
    </p:spTree>
    <p:extLst>
      <p:ext uri="{BB962C8B-B14F-4D97-AF65-F5344CB8AC3E}">
        <p14:creationId xmlns:p14="http://schemas.microsoft.com/office/powerpoint/2010/main" val="135152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739BCA-47DE-4A17-9BA1-5DD03164F5A9}"/>
              </a:ext>
            </a:extLst>
          </p:cNvPr>
          <p:cNvSpPr>
            <a:spLocks noGrp="1"/>
          </p:cNvSpPr>
          <p:nvPr>
            <p:ph type="sldNum" sz="quarter" idx="12"/>
          </p:nvPr>
        </p:nvSpPr>
        <p:spPr>
          <a:xfrm>
            <a:off x="6948264" y="6492875"/>
            <a:ext cx="2057400" cy="365125"/>
          </a:xfrm>
        </p:spPr>
        <p:txBody>
          <a:bodyPr/>
          <a:lstStyle/>
          <a:p>
            <a:fld id="{95EBBADE-EEC7-4328-AB46-7FCC4485CB1F}" type="slidenum">
              <a:rPr kumimoji="1" lang="ja-JP" altLang="en-US" smtClean="0">
                <a:latin typeface="UD デジタル 教科書体 NK-R" panose="02020400000000000000" pitchFamily="18" charset="-128"/>
                <a:ea typeface="UD デジタル 教科書体 NK-R" panose="02020400000000000000" pitchFamily="18" charset="-128"/>
              </a:rPr>
              <a:t>3</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3" name="角丸四角形 4">
            <a:extLst>
              <a:ext uri="{FF2B5EF4-FFF2-40B4-BE49-F238E27FC236}">
                <a16:creationId xmlns:a16="http://schemas.microsoft.com/office/drawing/2014/main" id="{ACBF912E-798E-45B0-B1D8-A12CB1943D28}"/>
              </a:ext>
            </a:extLst>
          </p:cNvPr>
          <p:cNvSpPr/>
          <p:nvPr/>
        </p:nvSpPr>
        <p:spPr>
          <a:xfrm>
            <a:off x="35495" y="88553"/>
            <a:ext cx="9073009" cy="439570"/>
          </a:xfrm>
          <a:prstGeom prst="rect">
            <a:avLst/>
          </a:prstGeom>
        </p:spPr>
        <p:style>
          <a:lnRef idx="1">
            <a:schemeClr val="accent5"/>
          </a:lnRef>
          <a:fillRef idx="2">
            <a:schemeClr val="accent5"/>
          </a:fillRef>
          <a:effectRef idx="1">
            <a:schemeClr val="accent5"/>
          </a:effectRef>
          <a:fontRef idx="minor">
            <a:schemeClr val="dk1"/>
          </a:fontRef>
        </p:style>
        <p:txBody>
          <a:bodyPr vert="horz" tIns="108000" rtlCol="0" anchor="ctr"/>
          <a:lstStyle/>
          <a:p>
            <a:pPr algn="ctr"/>
            <a:r>
              <a:rPr lang="ja-JP" altLang="en-US"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令和７年度　個別支援の状況（グラフ）　（</a:t>
            </a:r>
            <a:r>
              <a:rPr lang="en-US" altLang="ja-JP"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a:t>
            </a:r>
            <a:r>
              <a:rPr lang="en-US" altLang="ja-JP"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a:t>
            </a:r>
            <a:r>
              <a:rPr lang="en-US" altLang="ja-JP"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現在　</a:t>
            </a:r>
            <a:r>
              <a:rPr lang="en-US" altLang="ja-JP"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41</a:t>
            </a:r>
            <a:r>
              <a:rPr lang="ja-JP" altLang="en-US"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人に対応）</a:t>
            </a:r>
            <a:endParaRPr lang="en-US" altLang="ja-JP"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2" name="フローチャート: 代替処理 21">
            <a:extLst>
              <a:ext uri="{FF2B5EF4-FFF2-40B4-BE49-F238E27FC236}">
                <a16:creationId xmlns:a16="http://schemas.microsoft.com/office/drawing/2014/main" id="{CAB0EDD9-B218-41D2-B446-B21F5AE9A15C}"/>
              </a:ext>
            </a:extLst>
          </p:cNvPr>
          <p:cNvSpPr/>
          <p:nvPr/>
        </p:nvSpPr>
        <p:spPr bwMode="auto">
          <a:xfrm>
            <a:off x="774307" y="6433444"/>
            <a:ext cx="7560840" cy="288032"/>
          </a:xfrm>
          <a:prstGeom prst="flowChartAlternateProcess">
            <a:avLst/>
          </a:prstGeom>
          <a:noFill/>
          <a:ln w="19050" cap="flat" cmpd="sng" algn="ctr">
            <a:solidFill>
              <a:srgbClr val="0068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「退院したケース</a:t>
            </a:r>
            <a:r>
              <a:rPr kumimoji="0"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(10</a:t>
            </a:r>
            <a:r>
              <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a:t>
            </a:r>
            <a:r>
              <a:rPr kumimoji="0"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」には</a:t>
            </a:r>
            <a:r>
              <a:rPr kumimoji="0"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R6</a:t>
            </a:r>
            <a:r>
              <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年度に退院し</a:t>
            </a:r>
            <a:r>
              <a:rPr kumimoji="0"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R7</a:t>
            </a:r>
            <a:r>
              <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年度にフォローアップを実施したケース</a:t>
            </a:r>
            <a:r>
              <a:rPr kumimoji="0"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a:t>
            </a:r>
            <a:r>
              <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人を含んでいます。</a:t>
            </a:r>
          </a:p>
        </p:txBody>
      </p:sp>
      <p:pic>
        <p:nvPicPr>
          <p:cNvPr id="3" name="図 2">
            <a:extLst>
              <a:ext uri="{FF2B5EF4-FFF2-40B4-BE49-F238E27FC236}">
                <a16:creationId xmlns:a16="http://schemas.microsoft.com/office/drawing/2014/main" id="{9C0CAFCD-1420-49F0-B38A-6E56C3567181}"/>
              </a:ext>
            </a:extLst>
          </p:cNvPr>
          <p:cNvPicPr>
            <a:picLocks noChangeAspect="1"/>
          </p:cNvPicPr>
          <p:nvPr/>
        </p:nvPicPr>
        <p:blipFill>
          <a:blip r:embed="rId3"/>
          <a:stretch>
            <a:fillRect/>
          </a:stretch>
        </p:blipFill>
        <p:spPr>
          <a:xfrm>
            <a:off x="-108520" y="528123"/>
            <a:ext cx="3097036" cy="2932430"/>
          </a:xfrm>
          <a:prstGeom prst="rect">
            <a:avLst/>
          </a:prstGeom>
        </p:spPr>
      </p:pic>
      <p:pic>
        <p:nvPicPr>
          <p:cNvPr id="4" name="図 3">
            <a:extLst>
              <a:ext uri="{FF2B5EF4-FFF2-40B4-BE49-F238E27FC236}">
                <a16:creationId xmlns:a16="http://schemas.microsoft.com/office/drawing/2014/main" id="{2438B7E8-DB61-4CB5-80AE-6A0EFCC87D38}"/>
              </a:ext>
            </a:extLst>
          </p:cNvPr>
          <p:cNvPicPr>
            <a:picLocks noChangeAspect="1"/>
          </p:cNvPicPr>
          <p:nvPr/>
        </p:nvPicPr>
        <p:blipFill>
          <a:blip r:embed="rId4"/>
          <a:stretch>
            <a:fillRect/>
          </a:stretch>
        </p:blipFill>
        <p:spPr>
          <a:xfrm>
            <a:off x="2483768" y="407021"/>
            <a:ext cx="4023709" cy="3444539"/>
          </a:xfrm>
          <a:prstGeom prst="rect">
            <a:avLst/>
          </a:prstGeom>
        </p:spPr>
      </p:pic>
      <p:pic>
        <p:nvPicPr>
          <p:cNvPr id="5" name="図 4">
            <a:extLst>
              <a:ext uri="{FF2B5EF4-FFF2-40B4-BE49-F238E27FC236}">
                <a16:creationId xmlns:a16="http://schemas.microsoft.com/office/drawing/2014/main" id="{3FE39E82-C6D2-4823-975F-04C9ED543F42}"/>
              </a:ext>
            </a:extLst>
          </p:cNvPr>
          <p:cNvPicPr>
            <a:picLocks noChangeAspect="1"/>
          </p:cNvPicPr>
          <p:nvPr/>
        </p:nvPicPr>
        <p:blipFill>
          <a:blip r:embed="rId5"/>
          <a:stretch>
            <a:fillRect/>
          </a:stretch>
        </p:blipFill>
        <p:spPr>
          <a:xfrm>
            <a:off x="6004345" y="572374"/>
            <a:ext cx="3249450" cy="3072650"/>
          </a:xfrm>
          <a:prstGeom prst="rect">
            <a:avLst/>
          </a:prstGeom>
        </p:spPr>
      </p:pic>
      <p:pic>
        <p:nvPicPr>
          <p:cNvPr id="6" name="図 5">
            <a:extLst>
              <a:ext uri="{FF2B5EF4-FFF2-40B4-BE49-F238E27FC236}">
                <a16:creationId xmlns:a16="http://schemas.microsoft.com/office/drawing/2014/main" id="{62148A57-E096-4D97-B328-118687A175A2}"/>
              </a:ext>
            </a:extLst>
          </p:cNvPr>
          <p:cNvPicPr>
            <a:picLocks noChangeAspect="1"/>
          </p:cNvPicPr>
          <p:nvPr/>
        </p:nvPicPr>
        <p:blipFill>
          <a:blip r:embed="rId6"/>
          <a:stretch>
            <a:fillRect/>
          </a:stretch>
        </p:blipFill>
        <p:spPr>
          <a:xfrm>
            <a:off x="733637" y="3197346"/>
            <a:ext cx="3871296" cy="3414056"/>
          </a:xfrm>
          <a:prstGeom prst="rect">
            <a:avLst/>
          </a:prstGeom>
        </p:spPr>
      </p:pic>
      <p:pic>
        <p:nvPicPr>
          <p:cNvPr id="7" name="図 6">
            <a:extLst>
              <a:ext uri="{FF2B5EF4-FFF2-40B4-BE49-F238E27FC236}">
                <a16:creationId xmlns:a16="http://schemas.microsoft.com/office/drawing/2014/main" id="{A9FC184B-8C4E-44A8-B55A-09D7843BCEF1}"/>
              </a:ext>
            </a:extLst>
          </p:cNvPr>
          <p:cNvPicPr>
            <a:picLocks noChangeAspect="1"/>
          </p:cNvPicPr>
          <p:nvPr/>
        </p:nvPicPr>
        <p:blipFill>
          <a:blip r:embed="rId7"/>
          <a:stretch>
            <a:fillRect/>
          </a:stretch>
        </p:blipFill>
        <p:spPr>
          <a:xfrm>
            <a:off x="4609239" y="3080805"/>
            <a:ext cx="3871296" cy="3444539"/>
          </a:xfrm>
          <a:prstGeom prst="rect">
            <a:avLst/>
          </a:prstGeom>
        </p:spPr>
      </p:pic>
    </p:spTree>
    <p:extLst>
      <p:ext uri="{BB962C8B-B14F-4D97-AF65-F5344CB8AC3E}">
        <p14:creationId xmlns:p14="http://schemas.microsoft.com/office/powerpoint/2010/main" val="179051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DE1D062B-6B00-44D0-88C0-E0C16D32CE9E}"/>
              </a:ext>
            </a:extLst>
          </p:cNvPr>
          <p:cNvSpPr/>
          <p:nvPr/>
        </p:nvSpPr>
        <p:spPr>
          <a:xfrm>
            <a:off x="68070" y="29034"/>
            <a:ext cx="8990085" cy="540000"/>
          </a:xfrm>
          <a:prstGeom prst="rect">
            <a:avLst/>
          </a:prstGeom>
          <a:solidFill>
            <a:schemeClr val="accent5">
              <a:lumMod val="20000"/>
              <a:lumOff val="80000"/>
            </a:schemeClr>
          </a:solidFill>
          <a:ln>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vert="horz" tIns="108000" rtlCol="0" anchor="ctr"/>
          <a:lstStyle/>
          <a:p>
            <a:pPr algn="ctr"/>
            <a:r>
              <a:rPr lang="ja-JP" altLang="en-US" sz="20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令和７年度　精神科病院職員研修の状況①</a:t>
            </a:r>
            <a:endParaRPr lang="en-US" altLang="ja-JP" sz="20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89F34A98-7929-498D-8506-63DA45952C10}"/>
              </a:ext>
            </a:extLst>
          </p:cNvPr>
          <p:cNvSpPr txBox="1"/>
          <p:nvPr/>
        </p:nvSpPr>
        <p:spPr>
          <a:xfrm>
            <a:off x="8604448" y="6599425"/>
            <a:ext cx="642447" cy="261610"/>
          </a:xfrm>
          <a:prstGeom prst="rect">
            <a:avLst/>
          </a:prstGeom>
          <a:noFill/>
        </p:spPr>
        <p:txBody>
          <a:bodyPr wrap="square" rtlCol="0">
            <a:spAutoFit/>
          </a:bodyPr>
          <a:lstStyle/>
          <a:p>
            <a:r>
              <a:rPr kumimoji="1" lang="ja-JP" altLang="en-US" sz="1100" u="none" dirty="0">
                <a:latin typeface="UD デジタル 教科書体 NK-R" panose="02020400000000000000" pitchFamily="18" charset="-128"/>
                <a:ea typeface="UD デジタル 教科書体 NK-R" panose="02020400000000000000" pitchFamily="18" charset="-128"/>
              </a:rPr>
              <a:t>４</a:t>
            </a:r>
          </a:p>
        </p:txBody>
      </p:sp>
      <p:pic>
        <p:nvPicPr>
          <p:cNvPr id="2" name="図 1">
            <a:extLst>
              <a:ext uri="{FF2B5EF4-FFF2-40B4-BE49-F238E27FC236}">
                <a16:creationId xmlns:a16="http://schemas.microsoft.com/office/drawing/2014/main" id="{F11FEFBD-6FD5-4CC7-BC31-2819286177C6}"/>
              </a:ext>
            </a:extLst>
          </p:cNvPr>
          <p:cNvPicPr>
            <a:picLocks noChangeAspect="1"/>
          </p:cNvPicPr>
          <p:nvPr/>
        </p:nvPicPr>
        <p:blipFill>
          <a:blip r:embed="rId3"/>
          <a:stretch>
            <a:fillRect/>
          </a:stretch>
        </p:blipFill>
        <p:spPr>
          <a:xfrm>
            <a:off x="107937" y="566448"/>
            <a:ext cx="8967993" cy="6035563"/>
          </a:xfrm>
          <a:prstGeom prst="rect">
            <a:avLst/>
          </a:prstGeom>
        </p:spPr>
      </p:pic>
    </p:spTree>
    <p:extLst>
      <p:ext uri="{BB962C8B-B14F-4D97-AF65-F5344CB8AC3E}">
        <p14:creationId xmlns:p14="http://schemas.microsoft.com/office/powerpoint/2010/main" val="3156896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159C8DD-1E3A-43DB-BB30-D7A2AEEBE54C}"/>
              </a:ext>
            </a:extLst>
          </p:cNvPr>
          <p:cNvSpPr>
            <a:spLocks noGrp="1"/>
          </p:cNvSpPr>
          <p:nvPr>
            <p:ph type="sldNum" sz="quarter" idx="12"/>
          </p:nvPr>
        </p:nvSpPr>
        <p:spPr/>
        <p:txBody>
          <a:bodyPr/>
          <a:lstStyle/>
          <a:p>
            <a:fld id="{95EBBADE-EEC7-4328-AB46-7FCC4485CB1F}" type="slidenum">
              <a:rPr kumimoji="1" lang="ja-JP" altLang="en-US" smtClean="0"/>
              <a:t>5</a:t>
            </a:fld>
            <a:endParaRPr kumimoji="1" lang="ja-JP" altLang="en-US" dirty="0"/>
          </a:p>
        </p:txBody>
      </p:sp>
      <p:pic>
        <p:nvPicPr>
          <p:cNvPr id="3" name="図 2">
            <a:extLst>
              <a:ext uri="{FF2B5EF4-FFF2-40B4-BE49-F238E27FC236}">
                <a16:creationId xmlns:a16="http://schemas.microsoft.com/office/drawing/2014/main" id="{A91E60BD-15BF-4906-8FF6-F3CF96614639}"/>
              </a:ext>
            </a:extLst>
          </p:cNvPr>
          <p:cNvPicPr>
            <a:picLocks noChangeAspect="1"/>
          </p:cNvPicPr>
          <p:nvPr/>
        </p:nvPicPr>
        <p:blipFill>
          <a:blip r:embed="rId2"/>
          <a:stretch>
            <a:fillRect/>
          </a:stretch>
        </p:blipFill>
        <p:spPr>
          <a:xfrm>
            <a:off x="-234280" y="136524"/>
            <a:ext cx="9612560" cy="6489389"/>
          </a:xfrm>
          <a:prstGeom prst="rect">
            <a:avLst/>
          </a:prstGeom>
        </p:spPr>
      </p:pic>
    </p:spTree>
    <p:extLst>
      <p:ext uri="{BB962C8B-B14F-4D97-AF65-F5344CB8AC3E}">
        <p14:creationId xmlns:p14="http://schemas.microsoft.com/office/powerpoint/2010/main" val="3151668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DA08990-81DF-4538-BE70-96FA9230A389}"/>
              </a:ext>
            </a:extLst>
          </p:cNvPr>
          <p:cNvSpPr>
            <a:spLocks noGrp="1"/>
          </p:cNvSpPr>
          <p:nvPr>
            <p:ph type="sldNum" sz="quarter" idx="12"/>
          </p:nvPr>
        </p:nvSpPr>
        <p:spPr>
          <a:xfrm>
            <a:off x="7086600" y="6569362"/>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EBBADE-EEC7-4328-AB46-7FCC4485CB1F}" type="slidenum">
              <a:rPr kumimoji="1" lang="ja-JP" altLang="en-US" sz="1100"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1100" b="0" i="0" u="none" strike="noStrike" kern="1200" cap="none" spc="0" normalizeH="0" baseline="0" noProof="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角丸四角形 3">
            <a:extLst>
              <a:ext uri="{FF2B5EF4-FFF2-40B4-BE49-F238E27FC236}">
                <a16:creationId xmlns:a16="http://schemas.microsoft.com/office/drawing/2014/main" id="{369EC688-A482-47C7-B7E9-F037B2B0273B}"/>
              </a:ext>
            </a:extLst>
          </p:cNvPr>
          <p:cNvSpPr/>
          <p:nvPr/>
        </p:nvSpPr>
        <p:spPr>
          <a:xfrm>
            <a:off x="-9872" y="0"/>
            <a:ext cx="9144000" cy="540000"/>
          </a:xfrm>
          <a:prstGeom prst="rect">
            <a:avLst/>
          </a:prstGeom>
          <a:solidFill>
            <a:schemeClr val="accent5">
              <a:lumMod val="20000"/>
              <a:lumOff val="80000"/>
            </a:schemeClr>
          </a:solidFill>
          <a:ln>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vert="horz" tIns="108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精神科病院職員院内研修の実施状況</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849F6EAB-282F-45C9-82B6-09574627F3B8}"/>
              </a:ext>
            </a:extLst>
          </p:cNvPr>
          <p:cNvSpPr txBox="1"/>
          <p:nvPr/>
        </p:nvSpPr>
        <p:spPr>
          <a:xfrm>
            <a:off x="596702" y="2563115"/>
            <a:ext cx="2802120" cy="2769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研修実績の推移（</a:t>
            </a:r>
            <a:r>
              <a:rPr kumimoji="1" lang="en-US" altLang="ja-JP" sz="1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H29</a:t>
            </a:r>
            <a:r>
              <a:rPr kumimoji="1" lang="ja-JP" altLang="en-US" sz="1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R7</a:t>
            </a:r>
            <a:r>
              <a:rPr kumimoji="1" lang="ja-JP" altLang="en-US" sz="1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sp>
        <p:nvSpPr>
          <p:cNvPr id="13" name="正方形/長方形 12">
            <a:extLst>
              <a:ext uri="{FF2B5EF4-FFF2-40B4-BE49-F238E27FC236}">
                <a16:creationId xmlns:a16="http://schemas.microsoft.com/office/drawing/2014/main" id="{FC203355-0E8D-4610-9509-496513F88FFD}"/>
              </a:ext>
            </a:extLst>
          </p:cNvPr>
          <p:cNvSpPr/>
          <p:nvPr/>
        </p:nvSpPr>
        <p:spPr>
          <a:xfrm>
            <a:off x="35496" y="621670"/>
            <a:ext cx="9033439" cy="1922349"/>
          </a:xfrm>
          <a:prstGeom prst="rect">
            <a:avLst/>
          </a:prstGeom>
          <a:noFill/>
          <a:ln w="6350">
            <a:solidFill>
              <a:schemeClr val="accent1">
                <a:lumMod val="75000"/>
              </a:schemeClr>
            </a:solidFill>
            <a:prstDash val="sysDash"/>
          </a:ln>
        </p:spPr>
        <p:style>
          <a:lnRef idx="3">
            <a:schemeClr val="lt1"/>
          </a:lnRef>
          <a:fillRef idx="1">
            <a:schemeClr val="accent1"/>
          </a:fillRef>
          <a:effectRef idx="1">
            <a:schemeClr val="accent1"/>
          </a:effectRef>
          <a:fontRef idx="minor">
            <a:schemeClr val="lt1"/>
          </a:fontRef>
        </p:style>
        <p:txBody>
          <a:bodyPr lIns="72000" rIns="72000" rtlCol="0" anchor="t"/>
          <a:lstStyle/>
          <a:p>
            <a:pPr marL="92075" marR="0" lvl="0" indent="-92075"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◆本研修の対象は一般社団法人の大阪精神科病院協会会員病院</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50</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病院（うち大阪市は１病院、堺市は５病院）。</a:t>
            </a:r>
          </a:p>
          <a:p>
            <a:pPr marL="92075" marR="0" lvl="0" indent="-92075"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◆研修については一般社団法人大阪精神科病院協会に委託して実施。</a:t>
            </a:r>
          </a:p>
          <a:p>
            <a:pPr marL="92075" marR="0" lvl="0" indent="-92075"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◆平成</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29</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年度からの研修実績の推移を見ると、令和２年度、令和３年度はコロナ禍のため研修を実施する病院が減少したが、令和４年度以降は研修を再開する病院が増えてきている。（データ１）</a:t>
            </a:r>
          </a:p>
          <a:p>
            <a:pPr marL="92075" marR="0" lvl="0" indent="-92075"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年度から令和７年度までに研修を実施した実績があるのは</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病院。未実施は</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病院。（データ２）</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7313" marR="0" lvl="0" indent="-87313"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令和４年度から令和７年度の状況として、病院ごとの研修実施回数は、ほとんどの病院が年１回実施。１～２病院が年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～３回実施。（データ３）</a:t>
            </a:r>
          </a:p>
          <a:p>
            <a:pPr marL="92075" marR="0" lvl="0" indent="-92075"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◆令和４年度以降、新たに５病院が研修を実施している。（データ４）</a:t>
            </a:r>
          </a:p>
          <a:p>
            <a:pPr marL="92075" marR="0" lvl="0" indent="-92075"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◆研修を実施した実績のある</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病院について、令和４年度から令和７年度までの実施状況では、</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病院が毎年度実施している。</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病院は令和４年度以降の実施がない。（データ５）</a:t>
            </a:r>
          </a:p>
          <a:p>
            <a:pPr marL="92075" marR="0" lvl="0" indent="-92075"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◆これまで研修未実施の</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病院の中には、精神科救急に対応しており長期入院患者数が少ない病院等も含まれるが、退院支援に関する理解をより深めていくために、各病院の状況を踏まえながら研修実施の働きかけを行っている。</a:t>
            </a:r>
          </a:p>
          <a:p>
            <a:pPr marL="92075" marR="0" lvl="0" indent="-92075" algn="l"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8F4B860D-B189-4E11-964B-DF65D4A8E4A8}"/>
              </a:ext>
            </a:extLst>
          </p:cNvPr>
          <p:cNvSpPr txBox="1"/>
          <p:nvPr/>
        </p:nvSpPr>
        <p:spPr>
          <a:xfrm>
            <a:off x="106452" y="3848095"/>
            <a:ext cx="2737356"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000" b="1" u="none"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令和７年度の病院ごとの研修実施回数</a:t>
            </a:r>
            <a:endParaRPr kumimoji="1" lang="en-US" altLang="ja-JP" sz="1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N</a:t>
            </a:r>
            <a:r>
              <a:rPr kumimoji="1" lang="ja-JP" altLang="en-US" sz="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25</a:t>
            </a:r>
            <a:r>
              <a:rPr kumimoji="1" lang="ja-JP" altLang="en-US" sz="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ja-JP" altLang="en-US" sz="105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 name="テキスト ボックス 16">
            <a:extLst>
              <a:ext uri="{FF2B5EF4-FFF2-40B4-BE49-F238E27FC236}">
                <a16:creationId xmlns:a16="http://schemas.microsoft.com/office/drawing/2014/main" id="{154DB85E-C719-4410-8E89-439C9A3A5A36}"/>
              </a:ext>
            </a:extLst>
          </p:cNvPr>
          <p:cNvSpPr txBox="1"/>
          <p:nvPr/>
        </p:nvSpPr>
        <p:spPr>
          <a:xfrm>
            <a:off x="5508104" y="2589868"/>
            <a:ext cx="2918043" cy="2769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実施年度数ごとの病院数（</a:t>
            </a:r>
            <a:r>
              <a:rPr kumimoji="1" lang="en-US" altLang="ja-JP" sz="1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H29</a:t>
            </a:r>
            <a:r>
              <a:rPr kumimoji="1" lang="ja-JP" altLang="en-US" sz="1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R7</a:t>
            </a:r>
            <a:r>
              <a:rPr kumimoji="1" lang="ja-JP" altLang="en-US" sz="1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p>
        </p:txBody>
      </p:sp>
      <p:graphicFrame>
        <p:nvGraphicFramePr>
          <p:cNvPr id="22" name="表 21">
            <a:extLst>
              <a:ext uri="{FF2B5EF4-FFF2-40B4-BE49-F238E27FC236}">
                <a16:creationId xmlns:a16="http://schemas.microsoft.com/office/drawing/2014/main" id="{72556191-4EB2-4E21-BE6D-16899C220EDE}"/>
              </a:ext>
            </a:extLst>
          </p:cNvPr>
          <p:cNvGraphicFramePr>
            <a:graphicFrameLocks noGrp="1"/>
          </p:cNvGraphicFramePr>
          <p:nvPr>
            <p:extLst>
              <p:ext uri="{D42A27DB-BD31-4B8C-83A1-F6EECF244321}">
                <p14:modId xmlns:p14="http://schemas.microsoft.com/office/powerpoint/2010/main" val="565015520"/>
              </p:ext>
            </p:extLst>
          </p:nvPr>
        </p:nvGraphicFramePr>
        <p:xfrm>
          <a:off x="5106311" y="2854614"/>
          <a:ext cx="3992816" cy="530722"/>
        </p:xfrm>
        <a:graphic>
          <a:graphicData uri="http://schemas.openxmlformats.org/drawingml/2006/table">
            <a:tbl>
              <a:tblPr>
                <a:tableStyleId>{5C22544A-7EE6-4342-B048-85BDC9FD1C3A}</a:tableStyleId>
              </a:tblPr>
              <a:tblGrid>
                <a:gridCol w="692726">
                  <a:extLst>
                    <a:ext uri="{9D8B030D-6E8A-4147-A177-3AD203B41FA5}">
                      <a16:colId xmlns:a16="http://schemas.microsoft.com/office/drawing/2014/main" val="1495733337"/>
                    </a:ext>
                  </a:extLst>
                </a:gridCol>
                <a:gridCol w="288032">
                  <a:extLst>
                    <a:ext uri="{9D8B030D-6E8A-4147-A177-3AD203B41FA5}">
                      <a16:colId xmlns:a16="http://schemas.microsoft.com/office/drawing/2014/main" val="3714571876"/>
                    </a:ext>
                  </a:extLst>
                </a:gridCol>
                <a:gridCol w="288032">
                  <a:extLst>
                    <a:ext uri="{9D8B030D-6E8A-4147-A177-3AD203B41FA5}">
                      <a16:colId xmlns:a16="http://schemas.microsoft.com/office/drawing/2014/main" val="4171853399"/>
                    </a:ext>
                  </a:extLst>
                </a:gridCol>
                <a:gridCol w="288032">
                  <a:extLst>
                    <a:ext uri="{9D8B030D-6E8A-4147-A177-3AD203B41FA5}">
                      <a16:colId xmlns:a16="http://schemas.microsoft.com/office/drawing/2014/main" val="2947091979"/>
                    </a:ext>
                  </a:extLst>
                </a:gridCol>
                <a:gridCol w="288032">
                  <a:extLst>
                    <a:ext uri="{9D8B030D-6E8A-4147-A177-3AD203B41FA5}">
                      <a16:colId xmlns:a16="http://schemas.microsoft.com/office/drawing/2014/main" val="525066302"/>
                    </a:ext>
                  </a:extLst>
                </a:gridCol>
                <a:gridCol w="288032">
                  <a:extLst>
                    <a:ext uri="{9D8B030D-6E8A-4147-A177-3AD203B41FA5}">
                      <a16:colId xmlns:a16="http://schemas.microsoft.com/office/drawing/2014/main" val="3661700975"/>
                    </a:ext>
                  </a:extLst>
                </a:gridCol>
                <a:gridCol w="288032">
                  <a:extLst>
                    <a:ext uri="{9D8B030D-6E8A-4147-A177-3AD203B41FA5}">
                      <a16:colId xmlns:a16="http://schemas.microsoft.com/office/drawing/2014/main" val="1847267619"/>
                    </a:ext>
                  </a:extLst>
                </a:gridCol>
                <a:gridCol w="288032">
                  <a:extLst>
                    <a:ext uri="{9D8B030D-6E8A-4147-A177-3AD203B41FA5}">
                      <a16:colId xmlns:a16="http://schemas.microsoft.com/office/drawing/2014/main" val="1606618878"/>
                    </a:ext>
                  </a:extLst>
                </a:gridCol>
                <a:gridCol w="288032">
                  <a:extLst>
                    <a:ext uri="{9D8B030D-6E8A-4147-A177-3AD203B41FA5}">
                      <a16:colId xmlns:a16="http://schemas.microsoft.com/office/drawing/2014/main" val="3615423661"/>
                    </a:ext>
                  </a:extLst>
                </a:gridCol>
                <a:gridCol w="288032">
                  <a:extLst>
                    <a:ext uri="{9D8B030D-6E8A-4147-A177-3AD203B41FA5}">
                      <a16:colId xmlns:a16="http://schemas.microsoft.com/office/drawing/2014/main" val="3257652019"/>
                    </a:ext>
                  </a:extLst>
                </a:gridCol>
                <a:gridCol w="288032">
                  <a:extLst>
                    <a:ext uri="{9D8B030D-6E8A-4147-A177-3AD203B41FA5}">
                      <a16:colId xmlns:a16="http://schemas.microsoft.com/office/drawing/2014/main" val="3681539624"/>
                    </a:ext>
                  </a:extLst>
                </a:gridCol>
                <a:gridCol w="419770">
                  <a:extLst>
                    <a:ext uri="{9D8B030D-6E8A-4147-A177-3AD203B41FA5}">
                      <a16:colId xmlns:a16="http://schemas.microsoft.com/office/drawing/2014/main" val="649687716"/>
                    </a:ext>
                  </a:extLst>
                </a:gridCol>
              </a:tblGrid>
              <a:tr h="238783">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実施年度数</a:t>
                      </a:r>
                    </a:p>
                  </a:txBody>
                  <a:tcPr marL="9525" marR="9525" marT="9525" marB="0" anchor="ctr">
                    <a:solidFill>
                      <a:schemeClr val="accent1">
                        <a:lumMod val="75000"/>
                      </a:schemeClr>
                    </a:solidFill>
                  </a:tcPr>
                </a:tc>
                <a:tc>
                  <a:txBody>
                    <a:bodyPr/>
                    <a:lstStyle/>
                    <a:p>
                      <a:pPr algn="ctr"/>
                      <a:r>
                        <a:rPr kumimoji="1" lang="en-US" altLang="ja-JP" sz="1050" b="0" dirty="0">
                          <a:solidFill>
                            <a:schemeClr val="bg1"/>
                          </a:solidFill>
                          <a:latin typeface="UD デジタル 教科書体 NK-R" panose="02020400000000000000" pitchFamily="18" charset="-128"/>
                          <a:ea typeface="UD デジタル 教科書体 NK-R" panose="02020400000000000000" pitchFamily="18" charset="-128"/>
                        </a:rPr>
                        <a:t>0</a:t>
                      </a:r>
                      <a:endParaRPr kumimoji="1" lang="ja-JP" altLang="en-US" sz="1050" b="0" dirty="0">
                        <a:solidFill>
                          <a:schemeClr val="bg1"/>
                        </a:solidFill>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1</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2</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3</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4</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5</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6</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7</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8</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9</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合計</a:t>
                      </a:r>
                    </a:p>
                  </a:txBody>
                  <a:tcPr marL="9525" marR="9525" marT="9525" marB="0" anchor="ctr">
                    <a:solidFill>
                      <a:schemeClr val="accent1">
                        <a:lumMod val="75000"/>
                      </a:schemeClr>
                    </a:solidFill>
                  </a:tcPr>
                </a:tc>
                <a:extLst>
                  <a:ext uri="{0D108BD9-81ED-4DB2-BD59-A6C34878D82A}">
                    <a16:rowId xmlns:a16="http://schemas.microsoft.com/office/drawing/2014/main" val="2739845866"/>
                  </a:ext>
                </a:extLst>
              </a:tr>
              <a:tr h="291939">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病院数</a:t>
                      </a:r>
                      <a:endPar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12</a:t>
                      </a:r>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50</a:t>
                      </a:r>
                    </a:p>
                  </a:txBody>
                  <a:tcPr marL="9525" marR="9525" marT="9525" marB="0" anchor="ctr">
                    <a:solidFill>
                      <a:schemeClr val="accent1">
                        <a:lumMod val="75000"/>
                      </a:schemeClr>
                    </a:solidFill>
                  </a:tcPr>
                </a:tc>
                <a:extLst>
                  <a:ext uri="{0D108BD9-81ED-4DB2-BD59-A6C34878D82A}">
                    <a16:rowId xmlns:a16="http://schemas.microsoft.com/office/drawing/2014/main" val="234188115"/>
                  </a:ext>
                </a:extLst>
              </a:tr>
            </a:tbl>
          </a:graphicData>
        </a:graphic>
      </p:graphicFrame>
      <p:graphicFrame>
        <p:nvGraphicFramePr>
          <p:cNvPr id="23" name="表 22">
            <a:extLst>
              <a:ext uri="{FF2B5EF4-FFF2-40B4-BE49-F238E27FC236}">
                <a16:creationId xmlns:a16="http://schemas.microsoft.com/office/drawing/2014/main" id="{096D67B3-D9B4-4689-AFEE-11752C5D58A8}"/>
              </a:ext>
            </a:extLst>
          </p:cNvPr>
          <p:cNvGraphicFramePr>
            <a:graphicFrameLocks noGrp="1"/>
          </p:cNvGraphicFramePr>
          <p:nvPr>
            <p:extLst>
              <p:ext uri="{D42A27DB-BD31-4B8C-83A1-F6EECF244321}">
                <p14:modId xmlns:p14="http://schemas.microsoft.com/office/powerpoint/2010/main" val="3966793239"/>
              </p:ext>
            </p:extLst>
          </p:nvPr>
        </p:nvGraphicFramePr>
        <p:xfrm>
          <a:off x="2795570" y="4241110"/>
          <a:ext cx="2928558" cy="568348"/>
        </p:xfrm>
        <a:graphic>
          <a:graphicData uri="http://schemas.openxmlformats.org/drawingml/2006/table">
            <a:tbl>
              <a:tblPr>
                <a:tableStyleId>{5C22544A-7EE6-4342-B048-85BDC9FD1C3A}</a:tableStyleId>
              </a:tblPr>
              <a:tblGrid>
                <a:gridCol w="1056350">
                  <a:extLst>
                    <a:ext uri="{9D8B030D-6E8A-4147-A177-3AD203B41FA5}">
                      <a16:colId xmlns:a16="http://schemas.microsoft.com/office/drawing/2014/main" val="1495733337"/>
                    </a:ext>
                  </a:extLst>
                </a:gridCol>
                <a:gridCol w="360040">
                  <a:extLst>
                    <a:ext uri="{9D8B030D-6E8A-4147-A177-3AD203B41FA5}">
                      <a16:colId xmlns:a16="http://schemas.microsoft.com/office/drawing/2014/main" val="3661700975"/>
                    </a:ext>
                  </a:extLst>
                </a:gridCol>
                <a:gridCol w="360040">
                  <a:extLst>
                    <a:ext uri="{9D8B030D-6E8A-4147-A177-3AD203B41FA5}">
                      <a16:colId xmlns:a16="http://schemas.microsoft.com/office/drawing/2014/main" val="1847267619"/>
                    </a:ext>
                  </a:extLst>
                </a:gridCol>
                <a:gridCol w="360040">
                  <a:extLst>
                    <a:ext uri="{9D8B030D-6E8A-4147-A177-3AD203B41FA5}">
                      <a16:colId xmlns:a16="http://schemas.microsoft.com/office/drawing/2014/main" val="1606618878"/>
                    </a:ext>
                  </a:extLst>
                </a:gridCol>
                <a:gridCol w="360040">
                  <a:extLst>
                    <a:ext uri="{9D8B030D-6E8A-4147-A177-3AD203B41FA5}">
                      <a16:colId xmlns:a16="http://schemas.microsoft.com/office/drawing/2014/main" val="3615423661"/>
                    </a:ext>
                  </a:extLst>
                </a:gridCol>
                <a:gridCol w="432048">
                  <a:extLst>
                    <a:ext uri="{9D8B030D-6E8A-4147-A177-3AD203B41FA5}">
                      <a16:colId xmlns:a16="http://schemas.microsoft.com/office/drawing/2014/main" val="649687716"/>
                    </a:ext>
                  </a:extLst>
                </a:gridCol>
              </a:tblGrid>
              <a:tr h="238783">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年度</a:t>
                      </a: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R4</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R5</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R6</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R7</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合計</a:t>
                      </a:r>
                    </a:p>
                  </a:txBody>
                  <a:tcPr marL="9525" marR="9525" marT="9525" marB="0" anchor="ctr">
                    <a:solidFill>
                      <a:schemeClr val="accent1">
                        <a:lumMod val="75000"/>
                      </a:schemeClr>
                    </a:solidFill>
                  </a:tcPr>
                </a:tc>
                <a:extLst>
                  <a:ext uri="{0D108BD9-81ED-4DB2-BD59-A6C34878D82A}">
                    <a16:rowId xmlns:a16="http://schemas.microsoft.com/office/drawing/2014/main" val="2739845866"/>
                  </a:ext>
                </a:extLst>
              </a:tr>
              <a:tr h="291939">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新たに研修を</a:t>
                      </a:r>
                      <a:endPar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開始した病院数</a:t>
                      </a:r>
                      <a:endPar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solidFill>
                      <a:schemeClr val="accent1">
                        <a:lumMod val="75000"/>
                      </a:schemeClr>
                    </a:solidFill>
                  </a:tcPr>
                </a:tc>
                <a:extLst>
                  <a:ext uri="{0D108BD9-81ED-4DB2-BD59-A6C34878D82A}">
                    <a16:rowId xmlns:a16="http://schemas.microsoft.com/office/drawing/2014/main" val="234188115"/>
                  </a:ext>
                </a:extLst>
              </a:tr>
            </a:tbl>
          </a:graphicData>
        </a:graphic>
      </p:graphicFrame>
      <p:sp>
        <p:nvSpPr>
          <p:cNvPr id="26" name="正方形/長方形 25">
            <a:extLst>
              <a:ext uri="{FF2B5EF4-FFF2-40B4-BE49-F238E27FC236}">
                <a16:creationId xmlns:a16="http://schemas.microsoft.com/office/drawing/2014/main" id="{F314F8F3-CE1D-40A4-B628-0CDAA6213078}"/>
              </a:ext>
            </a:extLst>
          </p:cNvPr>
          <p:cNvSpPr/>
          <p:nvPr/>
        </p:nvSpPr>
        <p:spPr>
          <a:xfrm>
            <a:off x="5785476" y="3087538"/>
            <a:ext cx="299077" cy="283618"/>
          </a:xfrm>
          <a:prstGeom prst="rect">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sng"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正方形/長方形 26">
            <a:extLst>
              <a:ext uri="{FF2B5EF4-FFF2-40B4-BE49-F238E27FC236}">
                <a16:creationId xmlns:a16="http://schemas.microsoft.com/office/drawing/2014/main" id="{6515E632-BEDA-4BFD-8683-A435E5235075}"/>
              </a:ext>
            </a:extLst>
          </p:cNvPr>
          <p:cNvSpPr/>
          <p:nvPr/>
        </p:nvSpPr>
        <p:spPr>
          <a:xfrm>
            <a:off x="6117328" y="3082020"/>
            <a:ext cx="2569928" cy="275604"/>
          </a:xfrm>
          <a:prstGeom prst="rect">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sng"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9" name="テキスト ボックス 28">
            <a:extLst>
              <a:ext uri="{FF2B5EF4-FFF2-40B4-BE49-F238E27FC236}">
                <a16:creationId xmlns:a16="http://schemas.microsoft.com/office/drawing/2014/main" id="{D59B5E5E-BF6A-4571-884B-1C5A86164AC0}"/>
              </a:ext>
            </a:extLst>
          </p:cNvPr>
          <p:cNvSpPr txBox="1"/>
          <p:nvPr/>
        </p:nvSpPr>
        <p:spPr>
          <a:xfrm>
            <a:off x="3218512" y="4005064"/>
            <a:ext cx="1980704"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新たに研修を</a:t>
            </a:r>
            <a:r>
              <a:rPr lang="ja-JP" altLang="en-US" sz="1000" b="1" u="none" dirty="0">
                <a:solidFill>
                  <a:srgbClr val="000000"/>
                </a:solidFill>
                <a:latin typeface="UD デジタル 教科書体 NK-R" panose="02020400000000000000" pitchFamily="18" charset="-128"/>
                <a:ea typeface="UD デジタル 教科書体 NK-R" panose="02020400000000000000" pitchFamily="18" charset="-128"/>
              </a:rPr>
              <a:t>実施</a:t>
            </a:r>
            <a:r>
              <a:rPr kumimoji="1" lang="ja-JP" altLang="en-US" sz="1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した病院数</a:t>
            </a:r>
            <a:endParaRPr kumimoji="1" lang="ja-JP" altLang="en-US" sz="10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aphicFrame>
        <p:nvGraphicFramePr>
          <p:cNvPr id="30" name="表 29">
            <a:extLst>
              <a:ext uri="{FF2B5EF4-FFF2-40B4-BE49-F238E27FC236}">
                <a16:creationId xmlns:a16="http://schemas.microsoft.com/office/drawing/2014/main" id="{B39D62BC-F4F3-4F8B-AF8D-E80ABF4B31BD}"/>
              </a:ext>
            </a:extLst>
          </p:cNvPr>
          <p:cNvGraphicFramePr>
            <a:graphicFrameLocks noGrp="1"/>
          </p:cNvGraphicFramePr>
          <p:nvPr>
            <p:extLst>
              <p:ext uri="{D42A27DB-BD31-4B8C-83A1-F6EECF244321}">
                <p14:modId xmlns:p14="http://schemas.microsoft.com/office/powerpoint/2010/main" val="3907721173"/>
              </p:ext>
            </p:extLst>
          </p:nvPr>
        </p:nvGraphicFramePr>
        <p:xfrm>
          <a:off x="228868" y="2786491"/>
          <a:ext cx="4703172" cy="602095"/>
        </p:xfrm>
        <a:graphic>
          <a:graphicData uri="http://schemas.openxmlformats.org/drawingml/2006/table">
            <a:tbl>
              <a:tblPr>
                <a:tableStyleId>{5C22544A-7EE6-4342-B048-85BDC9FD1C3A}</a:tableStyleId>
              </a:tblPr>
              <a:tblGrid>
                <a:gridCol w="454700">
                  <a:extLst>
                    <a:ext uri="{9D8B030D-6E8A-4147-A177-3AD203B41FA5}">
                      <a16:colId xmlns:a16="http://schemas.microsoft.com/office/drawing/2014/main" val="1495733337"/>
                    </a:ext>
                  </a:extLst>
                </a:gridCol>
                <a:gridCol w="432048">
                  <a:extLst>
                    <a:ext uri="{9D8B030D-6E8A-4147-A177-3AD203B41FA5}">
                      <a16:colId xmlns:a16="http://schemas.microsoft.com/office/drawing/2014/main" val="3426674407"/>
                    </a:ext>
                  </a:extLst>
                </a:gridCol>
                <a:gridCol w="432048">
                  <a:extLst>
                    <a:ext uri="{9D8B030D-6E8A-4147-A177-3AD203B41FA5}">
                      <a16:colId xmlns:a16="http://schemas.microsoft.com/office/drawing/2014/main" val="3689923499"/>
                    </a:ext>
                  </a:extLst>
                </a:gridCol>
                <a:gridCol w="432048">
                  <a:extLst>
                    <a:ext uri="{9D8B030D-6E8A-4147-A177-3AD203B41FA5}">
                      <a16:colId xmlns:a16="http://schemas.microsoft.com/office/drawing/2014/main" val="799909777"/>
                    </a:ext>
                  </a:extLst>
                </a:gridCol>
                <a:gridCol w="360040">
                  <a:extLst>
                    <a:ext uri="{9D8B030D-6E8A-4147-A177-3AD203B41FA5}">
                      <a16:colId xmlns:a16="http://schemas.microsoft.com/office/drawing/2014/main" val="2131819095"/>
                    </a:ext>
                  </a:extLst>
                </a:gridCol>
                <a:gridCol w="360040">
                  <a:extLst>
                    <a:ext uri="{9D8B030D-6E8A-4147-A177-3AD203B41FA5}">
                      <a16:colId xmlns:a16="http://schemas.microsoft.com/office/drawing/2014/main" val="2638308983"/>
                    </a:ext>
                  </a:extLst>
                </a:gridCol>
                <a:gridCol w="432048">
                  <a:extLst>
                    <a:ext uri="{9D8B030D-6E8A-4147-A177-3AD203B41FA5}">
                      <a16:colId xmlns:a16="http://schemas.microsoft.com/office/drawing/2014/main" val="3661700975"/>
                    </a:ext>
                  </a:extLst>
                </a:gridCol>
                <a:gridCol w="432048">
                  <a:extLst>
                    <a:ext uri="{9D8B030D-6E8A-4147-A177-3AD203B41FA5}">
                      <a16:colId xmlns:a16="http://schemas.microsoft.com/office/drawing/2014/main" val="1847267619"/>
                    </a:ext>
                  </a:extLst>
                </a:gridCol>
                <a:gridCol w="432048">
                  <a:extLst>
                    <a:ext uri="{9D8B030D-6E8A-4147-A177-3AD203B41FA5}">
                      <a16:colId xmlns:a16="http://schemas.microsoft.com/office/drawing/2014/main" val="1606618878"/>
                    </a:ext>
                  </a:extLst>
                </a:gridCol>
                <a:gridCol w="432048">
                  <a:extLst>
                    <a:ext uri="{9D8B030D-6E8A-4147-A177-3AD203B41FA5}">
                      <a16:colId xmlns:a16="http://schemas.microsoft.com/office/drawing/2014/main" val="3615423661"/>
                    </a:ext>
                  </a:extLst>
                </a:gridCol>
                <a:gridCol w="504056">
                  <a:extLst>
                    <a:ext uri="{9D8B030D-6E8A-4147-A177-3AD203B41FA5}">
                      <a16:colId xmlns:a16="http://schemas.microsoft.com/office/drawing/2014/main" val="649687716"/>
                    </a:ext>
                  </a:extLst>
                </a:gridCol>
              </a:tblGrid>
              <a:tr h="105659">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年度</a:t>
                      </a: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H29</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H30</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R1</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R2</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R3</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R4</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R5</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R6</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R7</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合計</a:t>
                      </a:r>
                    </a:p>
                  </a:txBody>
                  <a:tcPr marL="9525" marR="9525" marT="9525" marB="0" anchor="ctr">
                    <a:solidFill>
                      <a:schemeClr val="accent1">
                        <a:lumMod val="75000"/>
                      </a:schemeClr>
                    </a:solidFill>
                  </a:tcPr>
                </a:tc>
                <a:extLst>
                  <a:ext uri="{0D108BD9-81ED-4DB2-BD59-A6C34878D82A}">
                    <a16:rowId xmlns:a16="http://schemas.microsoft.com/office/drawing/2014/main" val="2739845866"/>
                  </a:ext>
                </a:extLst>
              </a:tr>
              <a:tr h="216526">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病院数</a:t>
                      </a:r>
                      <a:endPar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23</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27</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25</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16</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23</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26</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25</a:t>
                      </a:r>
                    </a:p>
                  </a:txBody>
                  <a:tcPr marL="9525" marR="9525" marT="9525" marB="0" anchor="ctr">
                    <a:solidFill>
                      <a:schemeClr val="accent1">
                        <a:lumMod val="20000"/>
                        <a:lumOff val="80000"/>
                      </a:schemeClr>
                    </a:solidFill>
                  </a:tcPr>
                </a:tc>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a:t>
                      </a:r>
                      <a:endPar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extLst>
                  <a:ext uri="{0D108BD9-81ED-4DB2-BD59-A6C34878D82A}">
                    <a16:rowId xmlns:a16="http://schemas.microsoft.com/office/drawing/2014/main" val="234188115"/>
                  </a:ext>
                </a:extLst>
              </a:tr>
              <a:tr h="216024">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回数</a:t>
                      </a:r>
                      <a:endPar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32</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36</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33</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17</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26</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r>
                        <a:rPr lang="ja-JP" altLang="en-US"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８</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29</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21</a:t>
                      </a: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２</a:t>
                      </a:r>
                      <a:endPar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extLst>
                  <a:ext uri="{0D108BD9-81ED-4DB2-BD59-A6C34878D82A}">
                    <a16:rowId xmlns:a16="http://schemas.microsoft.com/office/drawing/2014/main" val="3268832710"/>
                  </a:ext>
                </a:extLst>
              </a:tr>
            </a:tbl>
          </a:graphicData>
        </a:graphic>
      </p:graphicFrame>
      <p:sp>
        <p:nvSpPr>
          <p:cNvPr id="31" name="テキスト ボックス 30">
            <a:extLst>
              <a:ext uri="{FF2B5EF4-FFF2-40B4-BE49-F238E27FC236}">
                <a16:creationId xmlns:a16="http://schemas.microsoft.com/office/drawing/2014/main" id="{851E10D0-A5C7-4D74-8C2D-1480D28A4AF2}"/>
              </a:ext>
            </a:extLst>
          </p:cNvPr>
          <p:cNvSpPr txBox="1"/>
          <p:nvPr/>
        </p:nvSpPr>
        <p:spPr>
          <a:xfrm>
            <a:off x="6178120" y="3822168"/>
            <a:ext cx="3068430" cy="43088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研修を実施した実績のある</a:t>
            </a:r>
            <a:r>
              <a:rPr kumimoji="1" lang="en-US" altLang="ja-JP" sz="105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38</a:t>
            </a:r>
            <a:r>
              <a:rPr kumimoji="1" lang="ja-JP" altLang="en-US" sz="105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病院についての</a:t>
            </a:r>
            <a:endParaRPr kumimoji="1" lang="en-US" altLang="ja-JP" sz="105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R</a:t>
            </a:r>
            <a:r>
              <a:rPr kumimoji="1" lang="ja-JP" altLang="en-US" sz="105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４年度からの研修実施年度数</a:t>
            </a:r>
            <a:r>
              <a:rPr kumimoji="1" lang="ja-JP" altLang="en-US" sz="105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N=38</a:t>
            </a:r>
            <a:r>
              <a:rPr kumimoji="1" lang="ja-JP" altLang="en-US" sz="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6" name="正方形/長方形 35">
            <a:extLst>
              <a:ext uri="{FF2B5EF4-FFF2-40B4-BE49-F238E27FC236}">
                <a16:creationId xmlns:a16="http://schemas.microsoft.com/office/drawing/2014/main" id="{7D9CBF3F-01A1-4A39-81CF-4459126C49FD}"/>
              </a:ext>
            </a:extLst>
          </p:cNvPr>
          <p:cNvSpPr/>
          <p:nvPr/>
        </p:nvSpPr>
        <p:spPr>
          <a:xfrm>
            <a:off x="224880" y="5775944"/>
            <a:ext cx="8667600" cy="975639"/>
          </a:xfrm>
          <a:prstGeom prst="rect">
            <a:avLst/>
          </a:prstGeom>
          <a:solidFill>
            <a:schemeClr val="accent1">
              <a:lumMod val="20000"/>
              <a:lumOff val="80000"/>
            </a:schemeClr>
          </a:solidFill>
          <a:ln w="6350">
            <a:solidFill>
              <a:schemeClr val="accent1">
                <a:lumMod val="75000"/>
              </a:schemeClr>
            </a:solidFill>
            <a:prstDash val="sysDash"/>
          </a:ln>
        </p:spPr>
        <p:style>
          <a:lnRef idx="3">
            <a:schemeClr val="lt1"/>
          </a:lnRef>
          <a:fillRef idx="1">
            <a:schemeClr val="accent1"/>
          </a:fillRef>
          <a:effectRef idx="1">
            <a:schemeClr val="accent1"/>
          </a:effectRef>
          <a:fontRef idx="minor">
            <a:schemeClr val="lt1"/>
          </a:fontRef>
        </p:style>
        <p:txBody>
          <a:bodyPr lIns="72000" rIns="72000" rtlCol="0" anchor="t"/>
          <a:lstStyle/>
          <a:p>
            <a:pPr marL="92075" marR="0" lvl="0" indent="-92075"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患者さんの「ずっと入院します」という言葉をそのまま捉えていたが、その言葉には「退院できると思えない」という気持ちが隠れているかもしれないと考えを持ったうえで、話を聞いてみようと思いました。</a:t>
            </a:r>
          </a:p>
          <a:p>
            <a:pPr marL="92075" marR="0" lvl="0" indent="-92075"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・これまでの関わりの中で、長期入院だから仕方がない、 環境的に諦めるしかないと思っていた方もいたが、その人のために使える社会資源等をもっと知っていればまた違ったアプローチができたかもしれないと思った。</a:t>
            </a:r>
          </a:p>
          <a:p>
            <a:pPr marL="92075" marR="0" lvl="0" indent="-92075"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・患者さんが持っている力をもっと活かせられるような支援ができればと思いつつ、院内でチームとして同じ方向を見て多職種連携することは難しいと感じた。</a:t>
            </a:r>
          </a:p>
        </p:txBody>
      </p:sp>
      <p:sp>
        <p:nvSpPr>
          <p:cNvPr id="37" name="テキスト ボックス 36">
            <a:extLst>
              <a:ext uri="{FF2B5EF4-FFF2-40B4-BE49-F238E27FC236}">
                <a16:creationId xmlns:a16="http://schemas.microsoft.com/office/drawing/2014/main" id="{163A99F7-7AE2-443F-8414-35CEB08ADB6F}"/>
              </a:ext>
            </a:extLst>
          </p:cNvPr>
          <p:cNvSpPr txBox="1"/>
          <p:nvPr/>
        </p:nvSpPr>
        <p:spPr>
          <a:xfrm>
            <a:off x="154048" y="5504010"/>
            <a:ext cx="3153592" cy="2769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●令和７年度研修実施後のアンケート結果より</a:t>
            </a:r>
          </a:p>
        </p:txBody>
      </p:sp>
      <p:sp>
        <p:nvSpPr>
          <p:cNvPr id="39" name="左中かっこ 38">
            <a:extLst>
              <a:ext uri="{FF2B5EF4-FFF2-40B4-BE49-F238E27FC236}">
                <a16:creationId xmlns:a16="http://schemas.microsoft.com/office/drawing/2014/main" id="{87C59FD2-FBCE-4230-B2AA-3325CE7D6B4D}"/>
              </a:ext>
            </a:extLst>
          </p:cNvPr>
          <p:cNvSpPr/>
          <p:nvPr/>
        </p:nvSpPr>
        <p:spPr>
          <a:xfrm rot="16200000">
            <a:off x="7361638" y="2208866"/>
            <a:ext cx="107333" cy="2543902"/>
          </a:xfrm>
          <a:prstGeom prst="leftBrace">
            <a:avLst>
              <a:gd name="adj1" fmla="val 16756"/>
              <a:gd name="adj2" fmla="val 79731"/>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sng"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8B3E05E1-4067-4203-87A6-1395273390F5}"/>
              </a:ext>
            </a:extLst>
          </p:cNvPr>
          <p:cNvSpPr txBox="1"/>
          <p:nvPr/>
        </p:nvSpPr>
        <p:spPr>
          <a:xfrm>
            <a:off x="7851390" y="3565649"/>
            <a:ext cx="609316" cy="2308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38</a:t>
            </a:r>
            <a:r>
              <a:rPr kumimoji="1"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病院</a:t>
            </a:r>
          </a:p>
        </p:txBody>
      </p:sp>
      <p:sp>
        <p:nvSpPr>
          <p:cNvPr id="2" name="テキスト ボックス 1">
            <a:extLst>
              <a:ext uri="{FF2B5EF4-FFF2-40B4-BE49-F238E27FC236}">
                <a16:creationId xmlns:a16="http://schemas.microsoft.com/office/drawing/2014/main" id="{281F4C38-2301-4321-9E17-372C0E1DFA45}"/>
              </a:ext>
            </a:extLst>
          </p:cNvPr>
          <p:cNvSpPr txBox="1"/>
          <p:nvPr/>
        </p:nvSpPr>
        <p:spPr>
          <a:xfrm>
            <a:off x="183325" y="2613264"/>
            <a:ext cx="451602" cy="157558"/>
          </a:xfrm>
          <a:prstGeom prst="rect">
            <a:avLst/>
          </a:prstGeom>
          <a:solidFill>
            <a:schemeClr val="accent4">
              <a:lumMod val="20000"/>
              <a:lumOff val="80000"/>
            </a:schemeClr>
          </a:solidFill>
          <a:ln>
            <a:solidFill>
              <a:schemeClr val="accent4"/>
            </a:solidFill>
          </a:ln>
        </p:spPr>
        <p:txBody>
          <a:bodyPr wrap="square" lIns="0" tIns="0" rIns="0" bIns="0" rtlCol="0" anchor="ctr" anchorCtr="0">
            <a:spAutoFit/>
          </a:bodyPr>
          <a:lstStyle/>
          <a:p>
            <a:r>
              <a:rPr kumimoji="1" lang="ja-JP" altLang="en-US" sz="1000" u="none" dirty="0">
                <a:latin typeface="UD デジタル 教科書体 NK-R" panose="02020400000000000000" pitchFamily="18" charset="-128"/>
                <a:ea typeface="UD デジタル 教科書体 NK-R" panose="02020400000000000000" pitchFamily="18" charset="-128"/>
              </a:rPr>
              <a:t>データ</a:t>
            </a:r>
            <a:r>
              <a:rPr kumimoji="1" lang="en-US" altLang="ja-JP" sz="1000" u="none" dirty="0">
                <a:latin typeface="UD デジタル 教科書体 NK-R" panose="02020400000000000000" pitchFamily="18" charset="-128"/>
                <a:ea typeface="UD デジタル 教科書体 NK-R" panose="02020400000000000000" pitchFamily="18" charset="-128"/>
              </a:rPr>
              <a:t>1</a:t>
            </a:r>
            <a:endParaRPr kumimoji="1" lang="ja-JP" altLang="en-US" sz="1000" u="none" dirty="0">
              <a:latin typeface="UD デジタル 教科書体 NK-R" panose="02020400000000000000" pitchFamily="18" charset="-128"/>
              <a:ea typeface="UD デジタル 教科書体 NK-R" panose="02020400000000000000" pitchFamily="18" charset="-128"/>
            </a:endParaRPr>
          </a:p>
        </p:txBody>
      </p:sp>
      <p:graphicFrame>
        <p:nvGraphicFramePr>
          <p:cNvPr id="28" name="表 27">
            <a:extLst>
              <a:ext uri="{FF2B5EF4-FFF2-40B4-BE49-F238E27FC236}">
                <a16:creationId xmlns:a16="http://schemas.microsoft.com/office/drawing/2014/main" id="{89609D6D-534F-49DA-BC0C-803324CD3CEC}"/>
              </a:ext>
            </a:extLst>
          </p:cNvPr>
          <p:cNvGraphicFramePr>
            <a:graphicFrameLocks noGrp="1"/>
          </p:cNvGraphicFramePr>
          <p:nvPr>
            <p:extLst>
              <p:ext uri="{D42A27DB-BD31-4B8C-83A1-F6EECF244321}">
                <p14:modId xmlns:p14="http://schemas.microsoft.com/office/powerpoint/2010/main" val="3591607354"/>
              </p:ext>
            </p:extLst>
          </p:nvPr>
        </p:nvGraphicFramePr>
        <p:xfrm>
          <a:off x="183325" y="4183207"/>
          <a:ext cx="2236572" cy="1080120"/>
        </p:xfrm>
        <a:graphic>
          <a:graphicData uri="http://schemas.openxmlformats.org/drawingml/2006/table">
            <a:tbl>
              <a:tblPr>
                <a:tableStyleId>{5C22544A-7EE6-4342-B048-85BDC9FD1C3A}</a:tableStyleId>
              </a:tblPr>
              <a:tblGrid>
                <a:gridCol w="529698">
                  <a:extLst>
                    <a:ext uri="{9D8B030D-6E8A-4147-A177-3AD203B41FA5}">
                      <a16:colId xmlns:a16="http://schemas.microsoft.com/office/drawing/2014/main" val="1495733337"/>
                    </a:ext>
                  </a:extLst>
                </a:gridCol>
                <a:gridCol w="432048">
                  <a:extLst>
                    <a:ext uri="{9D8B030D-6E8A-4147-A177-3AD203B41FA5}">
                      <a16:colId xmlns:a16="http://schemas.microsoft.com/office/drawing/2014/main" val="3661700975"/>
                    </a:ext>
                  </a:extLst>
                </a:gridCol>
                <a:gridCol w="432048">
                  <a:extLst>
                    <a:ext uri="{9D8B030D-6E8A-4147-A177-3AD203B41FA5}">
                      <a16:colId xmlns:a16="http://schemas.microsoft.com/office/drawing/2014/main" val="1847267619"/>
                    </a:ext>
                  </a:extLst>
                </a:gridCol>
                <a:gridCol w="432048">
                  <a:extLst>
                    <a:ext uri="{9D8B030D-6E8A-4147-A177-3AD203B41FA5}">
                      <a16:colId xmlns:a16="http://schemas.microsoft.com/office/drawing/2014/main" val="1606618878"/>
                    </a:ext>
                  </a:extLst>
                </a:gridCol>
                <a:gridCol w="410730">
                  <a:extLst>
                    <a:ext uri="{9D8B030D-6E8A-4147-A177-3AD203B41FA5}">
                      <a16:colId xmlns:a16="http://schemas.microsoft.com/office/drawing/2014/main" val="3615423661"/>
                    </a:ext>
                  </a:extLst>
                </a:gridCol>
              </a:tblGrid>
              <a:tr h="216024">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年度</a:t>
                      </a: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R4</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R5</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R6</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R7</a:t>
                      </a:r>
                      <a:endPar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extLst>
                  <a:ext uri="{0D108BD9-81ED-4DB2-BD59-A6C34878D82A}">
                    <a16:rowId xmlns:a16="http://schemas.microsoft.com/office/drawing/2014/main" val="2739845866"/>
                  </a:ext>
                </a:extLst>
              </a:tr>
              <a:tr h="216024">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１回</a:t>
                      </a:r>
                      <a:endPar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21</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24</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22</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34188115"/>
                  </a:ext>
                </a:extLst>
              </a:tr>
              <a:tr h="216024">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２回</a:t>
                      </a:r>
                      <a:endPar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319645621"/>
                  </a:ext>
                </a:extLst>
              </a:tr>
              <a:tr h="216024">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３回</a:t>
                      </a:r>
                      <a:endPar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txBody>
                  <a:tcPr marL="9525" marR="9525" marT="9525" marB="0" anchor="ctr">
                    <a:solidFill>
                      <a:schemeClr val="accent1">
                        <a:lumMod val="20000"/>
                        <a:lumOff val="80000"/>
                      </a:schemeClr>
                    </a:solidFill>
                  </a:tcPr>
                </a:tc>
                <a:tc>
                  <a:txBody>
                    <a:bodyPr/>
                    <a:lstStyle/>
                    <a:p>
                      <a:pPr algn="ct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922198129"/>
                  </a:ext>
                </a:extLst>
              </a:tr>
              <a:tr h="216024">
                <a:tc>
                  <a:txBody>
                    <a:bodyPr/>
                    <a:lstStyle/>
                    <a:p>
                      <a:pPr algn="ctr" fontAlgn="ctr"/>
                      <a:r>
                        <a:rPr lang="ja-JP" altLang="en-US"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合計</a:t>
                      </a:r>
                      <a:endPar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16</a:t>
                      </a: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23</a:t>
                      </a: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26</a:t>
                      </a:r>
                    </a:p>
                  </a:txBody>
                  <a:tcPr marL="9525" marR="9525" marT="9525" marB="0" anchor="ctr">
                    <a:solidFill>
                      <a:schemeClr val="accent1">
                        <a:lumMod val="75000"/>
                      </a:schemeClr>
                    </a:solidFill>
                  </a:tcPr>
                </a:tc>
                <a:tc>
                  <a:txBody>
                    <a:bodyPr/>
                    <a:lstStyle/>
                    <a:p>
                      <a:pPr algn="ctr" fontAlgn="ctr"/>
                      <a:r>
                        <a:rPr lang="en-US" altLang="ja-JP" sz="105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25</a:t>
                      </a:r>
                    </a:p>
                  </a:txBody>
                  <a:tcPr marL="9525" marR="9525" marT="9525" marB="0" anchor="ctr">
                    <a:solidFill>
                      <a:schemeClr val="accent1">
                        <a:lumMod val="75000"/>
                      </a:schemeClr>
                    </a:solidFill>
                  </a:tcPr>
                </a:tc>
                <a:extLst>
                  <a:ext uri="{0D108BD9-81ED-4DB2-BD59-A6C34878D82A}">
                    <a16:rowId xmlns:a16="http://schemas.microsoft.com/office/drawing/2014/main" val="1518726462"/>
                  </a:ext>
                </a:extLst>
              </a:tr>
            </a:tbl>
          </a:graphicData>
        </a:graphic>
      </p:graphicFrame>
      <p:sp>
        <p:nvSpPr>
          <p:cNvPr id="3" name="四角形: 角を丸くする 2">
            <a:extLst>
              <a:ext uri="{FF2B5EF4-FFF2-40B4-BE49-F238E27FC236}">
                <a16:creationId xmlns:a16="http://schemas.microsoft.com/office/drawing/2014/main" id="{1D6C618A-27E0-457E-8E39-CB7F337BE1EC}"/>
              </a:ext>
            </a:extLst>
          </p:cNvPr>
          <p:cNvSpPr/>
          <p:nvPr/>
        </p:nvSpPr>
        <p:spPr>
          <a:xfrm>
            <a:off x="58212" y="3817615"/>
            <a:ext cx="9027576" cy="16863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EA2EB1A9-C5D1-4118-A5CF-0A62E1FCD8B2}"/>
              </a:ext>
            </a:extLst>
          </p:cNvPr>
          <p:cNvSpPr txBox="1"/>
          <p:nvPr/>
        </p:nvSpPr>
        <p:spPr>
          <a:xfrm>
            <a:off x="2843808" y="3637007"/>
            <a:ext cx="2520280" cy="276999"/>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200" b="1" u="none"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1200" b="1" u="none" dirty="0">
                <a:solidFill>
                  <a:srgbClr val="000000"/>
                </a:solidFill>
                <a:latin typeface="UD デジタル 教科書体 NK-R" panose="02020400000000000000" pitchFamily="18" charset="-128"/>
                <a:ea typeface="UD デジタル 教科書体 NK-R" panose="02020400000000000000" pitchFamily="18" charset="-128"/>
              </a:rPr>
              <a:t>令和</a:t>
            </a:r>
            <a:r>
              <a:rPr lang="en-US" altLang="ja-JP" sz="1200" b="1" u="none" dirty="0">
                <a:solidFill>
                  <a:srgbClr val="000000"/>
                </a:solidFill>
                <a:latin typeface="UD デジタル 教科書体 NK-R" panose="02020400000000000000" pitchFamily="18" charset="-128"/>
                <a:ea typeface="UD デジタル 教科書体 NK-R" panose="02020400000000000000" pitchFamily="18" charset="-128"/>
              </a:rPr>
              <a:t>4</a:t>
            </a:r>
            <a:r>
              <a:rPr lang="ja-JP" altLang="en-US" sz="1200" b="1" u="none" dirty="0">
                <a:solidFill>
                  <a:srgbClr val="000000"/>
                </a:solidFill>
                <a:latin typeface="UD デジタル 教科書体 NK-R" panose="02020400000000000000" pitchFamily="18" charset="-128"/>
                <a:ea typeface="UD デジタル 教科書体 NK-R" panose="02020400000000000000" pitchFamily="18" charset="-128"/>
              </a:rPr>
              <a:t>年度から令和</a:t>
            </a:r>
            <a:r>
              <a:rPr lang="en-US" altLang="ja-JP" sz="1200" b="1" u="none" dirty="0">
                <a:solidFill>
                  <a:srgbClr val="000000"/>
                </a:solidFill>
                <a:latin typeface="UD デジタル 教科書体 NK-R" panose="02020400000000000000" pitchFamily="18" charset="-128"/>
                <a:ea typeface="UD デジタル 教科書体 NK-R" panose="02020400000000000000" pitchFamily="18" charset="-128"/>
              </a:rPr>
              <a:t>7</a:t>
            </a:r>
            <a:r>
              <a:rPr lang="ja-JP" altLang="en-US" sz="1200" b="1" u="none" dirty="0">
                <a:solidFill>
                  <a:srgbClr val="000000"/>
                </a:solidFill>
                <a:latin typeface="UD デジタル 教科書体 NK-R" panose="02020400000000000000" pitchFamily="18" charset="-128"/>
                <a:ea typeface="UD デジタル 教科書体 NK-R" panose="02020400000000000000" pitchFamily="18" charset="-128"/>
              </a:rPr>
              <a:t>年度の状況</a:t>
            </a:r>
            <a:r>
              <a:rPr lang="en-US" altLang="ja-JP" sz="1200" b="1" u="none" dirty="0">
                <a:solidFill>
                  <a:srgbClr val="000000"/>
                </a:solidFill>
                <a:latin typeface="UD デジタル 教科書体 NK-R" panose="02020400000000000000" pitchFamily="18" charset="-128"/>
                <a:ea typeface="UD デジタル 教科書体 NK-R" panose="02020400000000000000" pitchFamily="18" charset="-128"/>
              </a:rPr>
              <a:t>】</a:t>
            </a:r>
            <a:endPar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左大かっこ 5">
            <a:extLst>
              <a:ext uri="{FF2B5EF4-FFF2-40B4-BE49-F238E27FC236}">
                <a16:creationId xmlns:a16="http://schemas.microsoft.com/office/drawing/2014/main" id="{8560D8A7-9682-44BA-8BDF-DA8F26190EE6}"/>
              </a:ext>
            </a:extLst>
          </p:cNvPr>
          <p:cNvSpPr/>
          <p:nvPr/>
        </p:nvSpPr>
        <p:spPr>
          <a:xfrm rot="16200000">
            <a:off x="3520167" y="2561596"/>
            <a:ext cx="80827" cy="1734810"/>
          </a:xfrm>
          <a:prstGeom prst="leftBracket">
            <a:avLst>
              <a:gd name="adj" fmla="val 461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26F0F10E-1D81-487F-92DD-815C45E46767}"/>
              </a:ext>
            </a:extLst>
          </p:cNvPr>
          <p:cNvSpPr/>
          <p:nvPr/>
        </p:nvSpPr>
        <p:spPr>
          <a:xfrm>
            <a:off x="3857279" y="3493601"/>
            <a:ext cx="280226" cy="166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E8BD94B6-77A2-4672-8169-18D17308EB2C}"/>
              </a:ext>
            </a:extLst>
          </p:cNvPr>
          <p:cNvSpPr txBox="1"/>
          <p:nvPr/>
        </p:nvSpPr>
        <p:spPr>
          <a:xfrm>
            <a:off x="5091060" y="2651207"/>
            <a:ext cx="451602" cy="157558"/>
          </a:xfrm>
          <a:prstGeom prst="rect">
            <a:avLst/>
          </a:prstGeom>
          <a:solidFill>
            <a:schemeClr val="accent4">
              <a:lumMod val="20000"/>
              <a:lumOff val="80000"/>
            </a:schemeClr>
          </a:solidFill>
          <a:ln>
            <a:solidFill>
              <a:schemeClr val="accent4"/>
            </a:solidFill>
          </a:ln>
        </p:spPr>
        <p:txBody>
          <a:bodyPr wrap="square" lIns="0" tIns="0" rIns="0" bIns="0" rtlCol="0" anchor="ctr" anchorCtr="0">
            <a:spAutoFit/>
          </a:bodyPr>
          <a:lstStyle/>
          <a:p>
            <a:r>
              <a:rPr kumimoji="1" lang="ja-JP" altLang="en-US" sz="1000" u="none" dirty="0">
                <a:latin typeface="UD デジタル 教科書体 NK-R" panose="02020400000000000000" pitchFamily="18" charset="-128"/>
                <a:ea typeface="UD デジタル 教科書体 NK-R" panose="02020400000000000000" pitchFamily="18" charset="-128"/>
              </a:rPr>
              <a:t>データ</a:t>
            </a:r>
            <a:r>
              <a:rPr kumimoji="1" lang="en-US" altLang="ja-JP" sz="1000" u="none" dirty="0">
                <a:latin typeface="UD デジタル 教科書体 NK-R" panose="02020400000000000000" pitchFamily="18" charset="-128"/>
                <a:ea typeface="UD デジタル 教科書体 NK-R" panose="02020400000000000000" pitchFamily="18" charset="-128"/>
              </a:rPr>
              <a:t>2</a:t>
            </a:r>
            <a:endParaRPr kumimoji="1" lang="ja-JP" altLang="en-US" sz="1000" u="none" dirty="0">
              <a:latin typeface="UD デジタル 教科書体 NK-R" panose="02020400000000000000" pitchFamily="18" charset="-128"/>
              <a:ea typeface="UD デジタル 教科書体 NK-R" panose="02020400000000000000" pitchFamily="18" charset="-128"/>
            </a:endParaRPr>
          </a:p>
        </p:txBody>
      </p:sp>
      <p:sp>
        <p:nvSpPr>
          <p:cNvPr id="41" name="テキスト ボックス 40">
            <a:extLst>
              <a:ext uri="{FF2B5EF4-FFF2-40B4-BE49-F238E27FC236}">
                <a16:creationId xmlns:a16="http://schemas.microsoft.com/office/drawing/2014/main" id="{81ACB313-2914-4A84-8347-E6A8BEAC1AA5}"/>
              </a:ext>
            </a:extLst>
          </p:cNvPr>
          <p:cNvSpPr txBox="1"/>
          <p:nvPr/>
        </p:nvSpPr>
        <p:spPr>
          <a:xfrm>
            <a:off x="156313" y="3881694"/>
            <a:ext cx="451602" cy="157558"/>
          </a:xfrm>
          <a:prstGeom prst="rect">
            <a:avLst/>
          </a:prstGeom>
          <a:solidFill>
            <a:schemeClr val="accent4">
              <a:lumMod val="20000"/>
              <a:lumOff val="80000"/>
            </a:schemeClr>
          </a:solidFill>
          <a:ln>
            <a:solidFill>
              <a:schemeClr val="accent4"/>
            </a:solidFill>
          </a:ln>
        </p:spPr>
        <p:txBody>
          <a:bodyPr wrap="square" lIns="0" tIns="0" rIns="0" bIns="0" rtlCol="0" anchor="ctr" anchorCtr="0">
            <a:spAutoFit/>
          </a:bodyPr>
          <a:lstStyle/>
          <a:p>
            <a:r>
              <a:rPr kumimoji="1" lang="ja-JP" altLang="en-US" sz="1000" u="none" dirty="0">
                <a:latin typeface="UD デジタル 教科書体 NK-R" panose="02020400000000000000" pitchFamily="18" charset="-128"/>
                <a:ea typeface="UD デジタル 教科書体 NK-R" panose="02020400000000000000" pitchFamily="18" charset="-128"/>
              </a:rPr>
              <a:t>データ</a:t>
            </a:r>
            <a:r>
              <a:rPr kumimoji="1" lang="en-US" altLang="ja-JP" sz="1000" u="none" dirty="0">
                <a:latin typeface="UD デジタル 教科書体 NK-R" panose="02020400000000000000" pitchFamily="18" charset="-128"/>
                <a:ea typeface="UD デジタル 教科書体 NK-R" panose="02020400000000000000" pitchFamily="18" charset="-128"/>
              </a:rPr>
              <a:t>3</a:t>
            </a:r>
            <a:endParaRPr kumimoji="1" lang="ja-JP" altLang="en-US" sz="1000" u="none" dirty="0">
              <a:latin typeface="UD デジタル 教科書体 NK-R" panose="02020400000000000000" pitchFamily="18" charset="-128"/>
              <a:ea typeface="UD デジタル 教科書体 NK-R" panose="02020400000000000000" pitchFamily="18" charset="-128"/>
            </a:endParaRPr>
          </a:p>
        </p:txBody>
      </p:sp>
      <p:sp>
        <p:nvSpPr>
          <p:cNvPr id="42" name="テキスト ボックス 41">
            <a:extLst>
              <a:ext uri="{FF2B5EF4-FFF2-40B4-BE49-F238E27FC236}">
                <a16:creationId xmlns:a16="http://schemas.microsoft.com/office/drawing/2014/main" id="{9A774FF9-E68E-436E-85F5-517BFC827C59}"/>
              </a:ext>
            </a:extLst>
          </p:cNvPr>
          <p:cNvSpPr txBox="1"/>
          <p:nvPr/>
        </p:nvSpPr>
        <p:spPr>
          <a:xfrm>
            <a:off x="2815148" y="4024664"/>
            <a:ext cx="451602" cy="157558"/>
          </a:xfrm>
          <a:prstGeom prst="rect">
            <a:avLst/>
          </a:prstGeom>
          <a:solidFill>
            <a:schemeClr val="accent4">
              <a:lumMod val="20000"/>
              <a:lumOff val="80000"/>
            </a:schemeClr>
          </a:solidFill>
          <a:ln>
            <a:solidFill>
              <a:schemeClr val="accent4"/>
            </a:solidFill>
          </a:ln>
        </p:spPr>
        <p:txBody>
          <a:bodyPr wrap="square" lIns="0" tIns="0" rIns="0" bIns="0" rtlCol="0" anchor="ctr" anchorCtr="0">
            <a:spAutoFit/>
          </a:bodyPr>
          <a:lstStyle/>
          <a:p>
            <a:r>
              <a:rPr kumimoji="1" lang="ja-JP" altLang="en-US" sz="1000" u="none" dirty="0">
                <a:latin typeface="UD デジタル 教科書体 NK-R" panose="02020400000000000000" pitchFamily="18" charset="-128"/>
                <a:ea typeface="UD デジタル 教科書体 NK-R" panose="02020400000000000000" pitchFamily="18" charset="-128"/>
              </a:rPr>
              <a:t>データ</a:t>
            </a:r>
            <a:r>
              <a:rPr kumimoji="1" lang="en-US" altLang="ja-JP" sz="1000" u="none" dirty="0">
                <a:latin typeface="UD デジタル 教科書体 NK-R" panose="02020400000000000000" pitchFamily="18" charset="-128"/>
                <a:ea typeface="UD デジタル 教科書体 NK-R" panose="02020400000000000000" pitchFamily="18" charset="-128"/>
              </a:rPr>
              <a:t>4</a:t>
            </a:r>
            <a:endParaRPr kumimoji="1" lang="ja-JP" altLang="en-US" sz="1000" u="none" dirty="0">
              <a:latin typeface="UD デジタル 教科書体 NK-R" panose="02020400000000000000" pitchFamily="18" charset="-128"/>
              <a:ea typeface="UD デジタル 教科書体 NK-R" panose="02020400000000000000" pitchFamily="18" charset="-128"/>
            </a:endParaRPr>
          </a:p>
        </p:txBody>
      </p:sp>
      <p:sp>
        <p:nvSpPr>
          <p:cNvPr id="43" name="テキスト ボックス 42">
            <a:extLst>
              <a:ext uri="{FF2B5EF4-FFF2-40B4-BE49-F238E27FC236}">
                <a16:creationId xmlns:a16="http://schemas.microsoft.com/office/drawing/2014/main" id="{B82E7B45-45A7-45EC-9E2B-82408BAA2474}"/>
              </a:ext>
            </a:extLst>
          </p:cNvPr>
          <p:cNvSpPr txBox="1"/>
          <p:nvPr/>
        </p:nvSpPr>
        <p:spPr>
          <a:xfrm>
            <a:off x="5785476" y="3853255"/>
            <a:ext cx="451602" cy="157558"/>
          </a:xfrm>
          <a:prstGeom prst="rect">
            <a:avLst/>
          </a:prstGeom>
          <a:solidFill>
            <a:schemeClr val="accent4">
              <a:lumMod val="20000"/>
              <a:lumOff val="80000"/>
            </a:schemeClr>
          </a:solidFill>
          <a:ln>
            <a:solidFill>
              <a:schemeClr val="accent4"/>
            </a:solidFill>
          </a:ln>
        </p:spPr>
        <p:txBody>
          <a:bodyPr wrap="square" lIns="0" tIns="0" rIns="0" bIns="0" rtlCol="0" anchor="ctr" anchorCtr="0">
            <a:spAutoFit/>
          </a:bodyPr>
          <a:lstStyle/>
          <a:p>
            <a:r>
              <a:rPr kumimoji="1" lang="ja-JP" altLang="en-US" sz="1000" u="none" dirty="0">
                <a:latin typeface="UD デジタル 教科書体 NK-R" panose="02020400000000000000" pitchFamily="18" charset="-128"/>
                <a:ea typeface="UD デジタル 教科書体 NK-R" panose="02020400000000000000" pitchFamily="18" charset="-128"/>
              </a:rPr>
              <a:t>データ</a:t>
            </a:r>
            <a:r>
              <a:rPr kumimoji="1" lang="en-US" altLang="ja-JP" sz="1000" u="none" dirty="0">
                <a:latin typeface="UD デジタル 教科書体 NK-R" panose="02020400000000000000" pitchFamily="18" charset="-128"/>
                <a:ea typeface="UD デジタル 教科書体 NK-R" panose="02020400000000000000" pitchFamily="18" charset="-128"/>
              </a:rPr>
              <a:t>5</a:t>
            </a:r>
            <a:endParaRPr kumimoji="1" lang="ja-JP" altLang="en-US" sz="1000" u="none" dirty="0">
              <a:latin typeface="UD デジタル 教科書体 NK-R" panose="02020400000000000000" pitchFamily="18" charset="-128"/>
              <a:ea typeface="UD デジタル 教科書体 NK-R" panose="02020400000000000000" pitchFamily="18" charset="-128"/>
            </a:endParaRPr>
          </a:p>
        </p:txBody>
      </p:sp>
      <p:pic>
        <p:nvPicPr>
          <p:cNvPr id="8" name="図 7">
            <a:extLst>
              <a:ext uri="{FF2B5EF4-FFF2-40B4-BE49-F238E27FC236}">
                <a16:creationId xmlns:a16="http://schemas.microsoft.com/office/drawing/2014/main" id="{B5410427-2E99-4D51-88ED-1FC3B3E107AF}"/>
              </a:ext>
            </a:extLst>
          </p:cNvPr>
          <p:cNvPicPr>
            <a:picLocks noChangeAspect="1"/>
          </p:cNvPicPr>
          <p:nvPr/>
        </p:nvPicPr>
        <p:blipFill>
          <a:blip r:embed="rId3"/>
          <a:stretch>
            <a:fillRect/>
          </a:stretch>
        </p:blipFill>
        <p:spPr>
          <a:xfrm>
            <a:off x="6188295" y="4135816"/>
            <a:ext cx="2456901" cy="1420491"/>
          </a:xfrm>
          <a:prstGeom prst="rect">
            <a:avLst/>
          </a:prstGeom>
        </p:spPr>
      </p:pic>
    </p:spTree>
    <p:extLst>
      <p:ext uri="{BB962C8B-B14F-4D97-AF65-F5344CB8AC3E}">
        <p14:creationId xmlns:p14="http://schemas.microsoft.com/office/powerpoint/2010/main" val="3965272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20272" y="6504750"/>
            <a:ext cx="2057400" cy="365125"/>
          </a:xfrm>
        </p:spPr>
        <p:txBody>
          <a:bodyPr/>
          <a:lstStyle/>
          <a:p>
            <a:fld id="{95EBBADE-EEC7-4328-AB46-7FCC4485CB1F}" type="slidenum">
              <a:rPr kumimoji="1" lang="ja-JP" altLang="en-US" smtClean="0"/>
              <a:t>7</a:t>
            </a:fld>
            <a:endParaRPr kumimoji="1" lang="ja-JP" altLang="en-US" dirty="0"/>
          </a:p>
        </p:txBody>
      </p:sp>
      <p:sp>
        <p:nvSpPr>
          <p:cNvPr id="6" name="角丸四角形 3">
            <a:extLst>
              <a:ext uri="{FF2B5EF4-FFF2-40B4-BE49-F238E27FC236}">
                <a16:creationId xmlns:a16="http://schemas.microsoft.com/office/drawing/2014/main" id="{70896AB0-0251-4DC7-B319-4DDAF539A17A}"/>
              </a:ext>
            </a:extLst>
          </p:cNvPr>
          <p:cNvSpPr/>
          <p:nvPr/>
        </p:nvSpPr>
        <p:spPr>
          <a:xfrm>
            <a:off x="90264" y="89853"/>
            <a:ext cx="8915400" cy="540000"/>
          </a:xfrm>
          <a:prstGeom prst="rect">
            <a:avLst/>
          </a:prstGeom>
        </p:spPr>
        <p:style>
          <a:lnRef idx="1">
            <a:schemeClr val="accent6"/>
          </a:lnRef>
          <a:fillRef idx="2">
            <a:schemeClr val="accent6"/>
          </a:fillRef>
          <a:effectRef idx="1">
            <a:schemeClr val="accent6"/>
          </a:effectRef>
          <a:fontRef idx="minor">
            <a:schemeClr val="dk1"/>
          </a:fontRef>
        </p:style>
        <p:txBody>
          <a:bodyPr vert="horz" tIns="108000" rtlCol="0" anchor="ctr"/>
          <a:lstStyle/>
          <a:p>
            <a:pPr algn="ctr"/>
            <a:r>
              <a:rPr lang="ja-JP" altLang="en-US" sz="24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令和７年度　ピアサポート強化事業　取組状況</a:t>
            </a:r>
            <a:endParaRPr lang="en-US" altLang="ja-JP" sz="24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角丸四角形 12">
            <a:extLst>
              <a:ext uri="{FF2B5EF4-FFF2-40B4-BE49-F238E27FC236}">
                <a16:creationId xmlns:a16="http://schemas.microsoft.com/office/drawing/2014/main" id="{51CECC2A-EEB3-46C7-8DB3-1883E157A2BC}"/>
              </a:ext>
            </a:extLst>
          </p:cNvPr>
          <p:cNvSpPr/>
          <p:nvPr/>
        </p:nvSpPr>
        <p:spPr>
          <a:xfrm>
            <a:off x="4860032" y="4966737"/>
            <a:ext cx="3888432" cy="1750922"/>
          </a:xfrm>
          <a:prstGeom prst="roundRect">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vert="horz" rtlCol="0" anchor="ctr"/>
          <a:lstStyle/>
          <a:p>
            <a:pPr algn="l"/>
            <a:r>
              <a:rPr lang="ja-JP" altLang="en-US"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endParaRPr lang="en-US" altLang="ja-JP"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l"/>
            <a:r>
              <a:rPr lang="ja-JP" altLang="en-US"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ピアサポート強化事業の実績</a:t>
            </a:r>
            <a:endParaRPr lang="en-US" altLang="ja-JP"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l"/>
            <a:r>
              <a:rPr lang="ja-JP" altLang="en-US"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r>
              <a:rPr lang="ja-JP" altLang="en-US"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圏域　</a:t>
            </a:r>
            <a:r>
              <a:rPr lang="en-US" altLang="ja-JP"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事業所　</a:t>
            </a:r>
            <a:r>
              <a:rPr lang="en-US" altLang="ja-JP"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17</a:t>
            </a:r>
            <a:r>
              <a:rPr lang="ja-JP" altLang="en-US"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病院対象</a:t>
            </a:r>
            <a:endParaRPr lang="en-US" altLang="ja-JP"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l"/>
            <a:r>
              <a:rPr lang="ja-JP" altLang="en-US"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泉州中は市独自事業</a:t>
            </a:r>
            <a:endParaRPr lang="en-US" altLang="ja-JP"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l"/>
            <a:endParaRPr lang="en-US" altLang="ja-JP" sz="14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l"/>
            <a:r>
              <a:rPr lang="ja-JP" altLang="en-US"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★参考　</a:t>
            </a:r>
            <a:r>
              <a:rPr lang="zh-TW" altLang="en-US"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ja-JP" altLang="en-US"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a:t>
            </a:r>
            <a:r>
              <a:rPr lang="zh-TW" altLang="en-US"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r>
              <a:rPr lang="ja-JP" altLang="en-US"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a:t>
            </a:r>
            <a:r>
              <a:rPr lang="zh-TW" altLang="en-US"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圏域　</a:t>
            </a:r>
            <a:r>
              <a:rPr lang="ja-JP" altLang="en-US"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a:t>
            </a:r>
            <a:r>
              <a:rPr lang="zh-TW" altLang="en-US"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事業所   </a:t>
            </a:r>
            <a:r>
              <a:rPr lang="en-US" altLang="ja-JP"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16</a:t>
            </a:r>
            <a:r>
              <a:rPr lang="zh-TW" altLang="en-US"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病院　</a:t>
            </a:r>
            <a:endParaRPr lang="en-US" altLang="ja-JP"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l"/>
            <a:r>
              <a:rPr lang="ja-JP" altLang="en-US"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令和５年度　７圏域　８事業所　</a:t>
            </a:r>
            <a:r>
              <a:rPr lang="en-US" altLang="ja-JP"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13</a:t>
            </a:r>
            <a:r>
              <a:rPr lang="ja-JP" altLang="en-US"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病院</a:t>
            </a:r>
            <a:endParaRPr lang="en-US" altLang="ja-JP"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l"/>
            <a:r>
              <a:rPr lang="ja-JP" altLang="en-US"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令和４年度　６圏域　６事業所　 ７病院　</a:t>
            </a:r>
            <a:endParaRPr lang="en-US" altLang="ja-JP" sz="1200"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4" name="図 3">
            <a:extLst>
              <a:ext uri="{FF2B5EF4-FFF2-40B4-BE49-F238E27FC236}">
                <a16:creationId xmlns:a16="http://schemas.microsoft.com/office/drawing/2014/main" id="{C0D49639-9BFF-40B9-AE00-08EE5AB51510}"/>
              </a:ext>
            </a:extLst>
          </p:cNvPr>
          <p:cNvPicPr>
            <a:picLocks noChangeAspect="1"/>
          </p:cNvPicPr>
          <p:nvPr/>
        </p:nvPicPr>
        <p:blipFill>
          <a:blip r:embed="rId3"/>
          <a:stretch>
            <a:fillRect/>
          </a:stretch>
        </p:blipFill>
        <p:spPr>
          <a:xfrm>
            <a:off x="106293" y="774247"/>
            <a:ext cx="8931414" cy="4048095"/>
          </a:xfrm>
          <a:prstGeom prst="rect">
            <a:avLst/>
          </a:prstGeom>
        </p:spPr>
      </p:pic>
    </p:spTree>
    <p:extLst>
      <p:ext uri="{BB962C8B-B14F-4D97-AF65-F5344CB8AC3E}">
        <p14:creationId xmlns:p14="http://schemas.microsoft.com/office/powerpoint/2010/main" val="3534196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D348E1D-C341-4F59-92BA-6CB9CB9AF101}"/>
              </a:ext>
            </a:extLst>
          </p:cNvPr>
          <p:cNvSpPr>
            <a:spLocks noGrp="1"/>
          </p:cNvSpPr>
          <p:nvPr>
            <p:ph type="sldNum" sz="quarter" idx="12"/>
          </p:nvPr>
        </p:nvSpPr>
        <p:spPr>
          <a:xfrm>
            <a:off x="7020809" y="6598414"/>
            <a:ext cx="2057400" cy="365125"/>
          </a:xfrm>
        </p:spPr>
        <p:txBody>
          <a:bodyPr/>
          <a:lstStyle/>
          <a:p>
            <a:fld id="{95EBBADE-EEC7-4328-AB46-7FCC4485CB1F}" type="slidenum">
              <a:rPr kumimoji="1" lang="ja-JP" altLang="en-US" smtClean="0">
                <a:latin typeface="UD デジタル 教科書体 NK-R" panose="02020400000000000000" pitchFamily="18" charset="-128"/>
                <a:ea typeface="UD デジタル 教科書体 NK-R" panose="02020400000000000000" pitchFamily="18" charset="-128"/>
              </a:rPr>
              <a:t>8</a:t>
            </a:fld>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B299C26B-92A0-46B9-A6D8-710025CCB441}"/>
              </a:ext>
            </a:extLst>
          </p:cNvPr>
          <p:cNvSpPr/>
          <p:nvPr/>
        </p:nvSpPr>
        <p:spPr>
          <a:xfrm>
            <a:off x="65791" y="53374"/>
            <a:ext cx="9012418" cy="652077"/>
          </a:xfrm>
          <a:prstGeom prst="rect">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2000" b="1" u="none"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2000" b="1" u="none"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2000" b="1" u="none"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大阪府における保健所圏域・市町村協議の場の開催状況について</a:t>
            </a:r>
            <a:endParaRPr kumimoji="1" lang="ja-JP" altLang="en-US" sz="2000" b="1" u="none"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 name="角丸四角形 4">
            <a:extLst>
              <a:ext uri="{FF2B5EF4-FFF2-40B4-BE49-F238E27FC236}">
                <a16:creationId xmlns:a16="http://schemas.microsoft.com/office/drawing/2014/main" id="{2EADC4F5-6E31-4015-9DC7-35CE93E94112}"/>
              </a:ext>
            </a:extLst>
          </p:cNvPr>
          <p:cNvSpPr/>
          <p:nvPr/>
        </p:nvSpPr>
        <p:spPr>
          <a:xfrm>
            <a:off x="65791" y="764091"/>
            <a:ext cx="9012418" cy="400951"/>
          </a:xfrm>
          <a:prstGeom prst="rect">
            <a:avLst/>
          </a:prstGeom>
        </p:spPr>
        <p:style>
          <a:lnRef idx="1">
            <a:schemeClr val="accent4"/>
          </a:lnRef>
          <a:fillRef idx="2">
            <a:schemeClr val="accent4"/>
          </a:fillRef>
          <a:effectRef idx="1">
            <a:schemeClr val="accent4"/>
          </a:effectRef>
          <a:fontRef idx="minor">
            <a:schemeClr val="dk1"/>
          </a:fontRef>
        </p:style>
        <p:txBody>
          <a:bodyPr vert="horz" tIns="108000" rtlCol="0" anchor="ctr"/>
          <a:lstStyle/>
          <a:p>
            <a:pPr algn="ctr"/>
            <a:r>
              <a:rPr lang="ja-JP" altLang="en-US"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協議の場開催状況　（</a:t>
            </a:r>
            <a:r>
              <a:rPr lang="en-US" altLang="ja-JP"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R7</a:t>
            </a:r>
            <a:r>
              <a:rPr lang="ja-JP" altLang="en-US"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年度中の開催予定含む）</a:t>
            </a:r>
          </a:p>
        </p:txBody>
      </p:sp>
      <p:sp>
        <p:nvSpPr>
          <p:cNvPr id="6" name="角丸四角形 4">
            <a:extLst>
              <a:ext uri="{FF2B5EF4-FFF2-40B4-BE49-F238E27FC236}">
                <a16:creationId xmlns:a16="http://schemas.microsoft.com/office/drawing/2014/main" id="{346B9632-8E84-40C9-A77B-4B81463695F7}"/>
              </a:ext>
            </a:extLst>
          </p:cNvPr>
          <p:cNvSpPr/>
          <p:nvPr/>
        </p:nvSpPr>
        <p:spPr>
          <a:xfrm>
            <a:off x="73537" y="5262051"/>
            <a:ext cx="9008825" cy="400951"/>
          </a:xfrm>
          <a:prstGeom prst="rect">
            <a:avLst/>
          </a:prstGeom>
        </p:spPr>
        <p:style>
          <a:lnRef idx="1">
            <a:schemeClr val="accent2"/>
          </a:lnRef>
          <a:fillRef idx="2">
            <a:schemeClr val="accent2"/>
          </a:fillRef>
          <a:effectRef idx="1">
            <a:schemeClr val="accent2"/>
          </a:effectRef>
          <a:fontRef idx="minor">
            <a:schemeClr val="dk1"/>
          </a:fontRef>
        </p:style>
        <p:txBody>
          <a:bodyPr vert="horz" tIns="108000" rtlCol="0" anchor="ctr"/>
          <a:lstStyle/>
          <a:p>
            <a:pPr algn="ctr"/>
            <a:r>
              <a:rPr lang="ja-JP" altLang="en-US"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広域コーディネーター出席状況（</a:t>
            </a:r>
            <a:r>
              <a:rPr lang="en-US" altLang="ja-JP"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a:t>
            </a:r>
            <a:r>
              <a:rPr lang="en-US" altLang="ja-JP"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.2.20</a:t>
            </a:r>
            <a:r>
              <a:rPr lang="ja-JP" altLang="en-US" sz="1600" b="1" u="non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時点）</a:t>
            </a:r>
          </a:p>
        </p:txBody>
      </p:sp>
      <p:graphicFrame>
        <p:nvGraphicFramePr>
          <p:cNvPr id="10" name="表 9">
            <a:extLst>
              <a:ext uri="{FF2B5EF4-FFF2-40B4-BE49-F238E27FC236}">
                <a16:creationId xmlns:a16="http://schemas.microsoft.com/office/drawing/2014/main" id="{5BC75232-18CF-48D9-AE27-65C06387EE21}"/>
              </a:ext>
            </a:extLst>
          </p:cNvPr>
          <p:cNvGraphicFramePr>
            <a:graphicFrameLocks noGrp="1"/>
          </p:cNvGraphicFramePr>
          <p:nvPr>
            <p:extLst>
              <p:ext uri="{D42A27DB-BD31-4B8C-83A1-F6EECF244321}">
                <p14:modId xmlns:p14="http://schemas.microsoft.com/office/powerpoint/2010/main" val="563512617"/>
              </p:ext>
            </p:extLst>
          </p:nvPr>
        </p:nvGraphicFramePr>
        <p:xfrm>
          <a:off x="73535" y="5731210"/>
          <a:ext cx="9004674" cy="938150"/>
        </p:xfrm>
        <a:graphic>
          <a:graphicData uri="http://schemas.openxmlformats.org/drawingml/2006/table">
            <a:tbl>
              <a:tblPr/>
              <a:tblGrid>
                <a:gridCol w="817231">
                  <a:extLst>
                    <a:ext uri="{9D8B030D-6E8A-4147-A177-3AD203B41FA5}">
                      <a16:colId xmlns:a16="http://schemas.microsoft.com/office/drawing/2014/main" val="1846695156"/>
                    </a:ext>
                  </a:extLst>
                </a:gridCol>
                <a:gridCol w="1664730">
                  <a:extLst>
                    <a:ext uri="{9D8B030D-6E8A-4147-A177-3AD203B41FA5}">
                      <a16:colId xmlns:a16="http://schemas.microsoft.com/office/drawing/2014/main" val="1889536762"/>
                    </a:ext>
                  </a:extLst>
                </a:gridCol>
                <a:gridCol w="1664730">
                  <a:extLst>
                    <a:ext uri="{9D8B030D-6E8A-4147-A177-3AD203B41FA5}">
                      <a16:colId xmlns:a16="http://schemas.microsoft.com/office/drawing/2014/main" val="3720534659"/>
                    </a:ext>
                  </a:extLst>
                </a:gridCol>
                <a:gridCol w="1664730">
                  <a:extLst>
                    <a:ext uri="{9D8B030D-6E8A-4147-A177-3AD203B41FA5}">
                      <a16:colId xmlns:a16="http://schemas.microsoft.com/office/drawing/2014/main" val="3608775382"/>
                    </a:ext>
                  </a:extLst>
                </a:gridCol>
                <a:gridCol w="1543658">
                  <a:extLst>
                    <a:ext uri="{9D8B030D-6E8A-4147-A177-3AD203B41FA5}">
                      <a16:colId xmlns:a16="http://schemas.microsoft.com/office/drawing/2014/main" val="1801067248"/>
                    </a:ext>
                  </a:extLst>
                </a:gridCol>
                <a:gridCol w="1649595">
                  <a:extLst>
                    <a:ext uri="{9D8B030D-6E8A-4147-A177-3AD203B41FA5}">
                      <a16:colId xmlns:a16="http://schemas.microsoft.com/office/drawing/2014/main" val="3379482561"/>
                    </a:ext>
                  </a:extLst>
                </a:gridCol>
              </a:tblGrid>
              <a:tr h="461124">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圏域</a:t>
                      </a:r>
                      <a:b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協議の場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市町村</a:t>
                      </a:r>
                      <a:b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協議の場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「協議の場」以外の会議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メイリオ" panose="020B0604030504040204" pitchFamily="50" charset="-128"/>
                          <a:ea typeface="メイリオ" panose="020B0604030504040204" pitchFamily="50" charset="-128"/>
                        </a:rPr>
                        <a:t>対応市町村数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対応圏域数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172069"/>
                  </a:ext>
                </a:extLst>
              </a:tr>
              <a:tr h="477026">
                <a:tc>
                  <a:txBody>
                    <a:bodyPr/>
                    <a:lstStyle/>
                    <a:p>
                      <a:pPr algn="ctr"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18</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回</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83</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回</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36</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回</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39</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市町村</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18</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圏域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874530"/>
                  </a:ext>
                </a:extLst>
              </a:tr>
            </a:tbl>
          </a:graphicData>
        </a:graphic>
      </p:graphicFrame>
      <p:pic>
        <p:nvPicPr>
          <p:cNvPr id="3" name="図 2">
            <a:extLst>
              <a:ext uri="{FF2B5EF4-FFF2-40B4-BE49-F238E27FC236}">
                <a16:creationId xmlns:a16="http://schemas.microsoft.com/office/drawing/2014/main" id="{9ADD89DC-C7BD-4361-B0E0-9EE4D2032E0B}"/>
              </a:ext>
            </a:extLst>
          </p:cNvPr>
          <p:cNvPicPr>
            <a:picLocks noChangeAspect="1"/>
          </p:cNvPicPr>
          <p:nvPr/>
        </p:nvPicPr>
        <p:blipFill>
          <a:blip r:embed="rId3"/>
          <a:stretch>
            <a:fillRect/>
          </a:stretch>
        </p:blipFill>
        <p:spPr>
          <a:xfrm>
            <a:off x="73535" y="1214806"/>
            <a:ext cx="9010669" cy="3871296"/>
          </a:xfrm>
          <a:prstGeom prst="rect">
            <a:avLst/>
          </a:prstGeom>
        </p:spPr>
      </p:pic>
    </p:spTree>
    <p:extLst>
      <p:ext uri="{BB962C8B-B14F-4D97-AF65-F5344CB8AC3E}">
        <p14:creationId xmlns:p14="http://schemas.microsoft.com/office/powerpoint/2010/main" val="1289290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丸ゴシック">
      <a:majorFont>
        <a:latin typeface="HG創英角ｺﾞｼｯｸUB"/>
        <a:ea typeface="HGS創英ﾌﾟﾚｾﾞﾝｽEB"/>
        <a:cs typeface=""/>
      </a:majorFont>
      <a:minorFont>
        <a:latin typeface="Century"/>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ファンシー（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ファンシー（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ファンシー（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ファンシー（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ファンシー（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ファンシー（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ファンシー（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ファンシー（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ファンシー（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ファンシー（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ファンシー（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ファンシー（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D2B3F790-570E-46F8-A5E6-1FA5A25F7A77}" vid="{C844B154-D238-4CCB-8852-491E2A4E2E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0</TotalTime>
  <Words>869</Words>
  <Application>Microsoft Office PowerPoint</Application>
  <PresentationFormat>画面に合わせる (4:3)</PresentationFormat>
  <Paragraphs>162</Paragraphs>
  <Slides>8</Slides>
  <Notes>5</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8</vt:i4>
      </vt:variant>
    </vt:vector>
  </HeadingPairs>
  <TitlesOfParts>
    <vt:vector size="22" baseType="lpstr">
      <vt:lpstr>HGS創英ﾌﾟﾚｾﾞﾝｽEB</vt:lpstr>
      <vt:lpstr>HG丸ｺﾞｼｯｸM-PRO</vt:lpstr>
      <vt:lpstr>Meiryo UI</vt:lpstr>
      <vt:lpstr>ＭＳ Ｐゴシック</vt:lpstr>
      <vt:lpstr>UD デジタル 教科書体 NK-R</vt:lpstr>
      <vt:lpstr>メイリオ</vt:lpstr>
      <vt:lpstr>游ゴシック</vt:lpstr>
      <vt:lpstr>游ゴシック Light</vt:lpstr>
      <vt:lpstr>Arial</vt:lpstr>
      <vt:lpstr>Century</vt:lpstr>
      <vt:lpstr>Tahoma</vt:lpstr>
      <vt:lpstr>Wingdings</vt:lpstr>
      <vt:lpstr>テーマ1</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2026-03-17T00:24:48Z</dcterms:created>
  <dcterms:modified xsi:type="dcterms:W3CDTF">2026-03-18T11:04:00Z</dcterms:modified>
</cp:coreProperties>
</file>