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57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FCF2F"/>
    <a:srgbClr val="99D24E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5" autoAdjust="0"/>
    <p:restoredTop sz="94801" autoAdjust="0"/>
  </p:normalViewPr>
  <p:slideViewPr>
    <p:cSldViewPr snapToGrid="0">
      <p:cViewPr varScale="1">
        <p:scale>
          <a:sx n="115" d="100"/>
          <a:sy n="115" d="100"/>
        </p:scale>
        <p:origin x="116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3A661-518F-44F3-B462-2D0A09FF72C5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2F164-E566-4BC8-935F-B7FBEED30F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249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62F164-E566-4BC8-935F-B7FBEED30F0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4788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9441-E778-46E2-9072-D9E0E2A9E1CF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80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8227-1457-4F23-9F49-FEC451472643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72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769F8-7E42-44CA-834B-58D976EAFCF9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99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42C1-6DA8-4E87-8CC9-F7AC1F2432EB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24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24F2-2534-4E2E-98B7-6C01870B28F8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53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997-8AE3-49E9-A3C8-410953056C30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5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A54F-FBA8-4B52-B0B6-90644E938BE0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08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2180B-066C-4B33-9866-DF17A2270C18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37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57DA-19DE-408E-A972-18C83B513BDA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0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D222-3872-4908-9588-C6DBCAF12C8A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02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10D-4704-4575-A1CE-57C3D2735209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12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90758-9826-4095-AEED-42F992C26181}" type="datetime1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コンテンツ プレースホルダー 2">
            <a:extLst>
              <a:ext uri="{FF2B5EF4-FFF2-40B4-BE49-F238E27FC236}">
                <a16:creationId xmlns:a16="http://schemas.microsoft.com/office/drawing/2014/main" id="{67AA173B-8243-4F11-80FE-F3D1EE026CDD}"/>
              </a:ext>
            </a:extLst>
          </p:cNvPr>
          <p:cNvSpPr txBox="1">
            <a:spLocks/>
          </p:cNvSpPr>
          <p:nvPr/>
        </p:nvSpPr>
        <p:spPr bwMode="auto">
          <a:xfrm>
            <a:off x="147222" y="5331396"/>
            <a:ext cx="8814682" cy="1388568"/>
          </a:xfrm>
          <a:prstGeom prst="rect">
            <a:avLst/>
          </a:prstGeom>
          <a:noFill/>
          <a:ln w="12700">
            <a:solidFill>
              <a:schemeClr val="accent1">
                <a:lumMod val="60000"/>
                <a:lumOff val="40000"/>
              </a:schemeClr>
            </a:solidFill>
            <a:prstDash val="sysDot"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kumimoji="1" sz="2100">
                <a:solidFill>
                  <a:schemeClr val="tx1"/>
                </a:solidFill>
                <a:latin typeface="+mn-lt"/>
                <a:ea typeface="+mn-ea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5pPr>
            <a:lvl6pPr marL="18859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2288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25717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29146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endParaRPr lang="en-US" altLang="ja-JP" sz="9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コンテンツ プレースホルダー 2">
            <a:extLst>
              <a:ext uri="{FF2B5EF4-FFF2-40B4-BE49-F238E27FC236}">
                <a16:creationId xmlns:a16="http://schemas.microsoft.com/office/drawing/2014/main" id="{7B15EB51-ABCA-4F2A-B862-4BE39BE262F2}"/>
              </a:ext>
            </a:extLst>
          </p:cNvPr>
          <p:cNvSpPr txBox="1">
            <a:spLocks/>
          </p:cNvSpPr>
          <p:nvPr/>
        </p:nvSpPr>
        <p:spPr bwMode="auto">
          <a:xfrm>
            <a:off x="152763" y="2316865"/>
            <a:ext cx="8814682" cy="2936619"/>
          </a:xfrm>
          <a:prstGeom prst="rect">
            <a:avLst/>
          </a:prstGeom>
          <a:noFill/>
          <a:ln w="12700">
            <a:solidFill>
              <a:schemeClr val="accent1">
                <a:lumMod val="60000"/>
                <a:lumOff val="40000"/>
              </a:schemeClr>
            </a:solidFill>
            <a:prstDash val="sysDot"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kumimoji="1" sz="2100">
                <a:solidFill>
                  <a:schemeClr val="tx1"/>
                </a:solidFill>
                <a:latin typeface="+mn-lt"/>
                <a:ea typeface="+mn-ea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5pPr>
            <a:lvl6pPr marL="18859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2288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25717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29146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endParaRPr lang="en-US" altLang="ja-JP" sz="9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コンテンツ プレースホルダー 2">
            <a:extLst>
              <a:ext uri="{FF2B5EF4-FFF2-40B4-BE49-F238E27FC236}">
                <a16:creationId xmlns:a16="http://schemas.microsoft.com/office/drawing/2014/main" id="{91E79035-789A-4EBF-8799-BFBBC51BD8C4}"/>
              </a:ext>
            </a:extLst>
          </p:cNvPr>
          <p:cNvSpPr txBox="1">
            <a:spLocks/>
          </p:cNvSpPr>
          <p:nvPr/>
        </p:nvSpPr>
        <p:spPr bwMode="auto">
          <a:xfrm>
            <a:off x="152763" y="415817"/>
            <a:ext cx="8814682" cy="1757551"/>
          </a:xfrm>
          <a:prstGeom prst="rect">
            <a:avLst/>
          </a:prstGeom>
          <a:noFill/>
          <a:ln w="12700">
            <a:solidFill>
              <a:schemeClr val="accent1">
                <a:lumMod val="60000"/>
                <a:lumOff val="40000"/>
              </a:schemeClr>
            </a:solidFill>
            <a:prstDash val="sysDot"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kumimoji="1" sz="2100">
                <a:solidFill>
                  <a:schemeClr val="tx1"/>
                </a:solidFill>
                <a:latin typeface="+mn-lt"/>
                <a:ea typeface="+mn-ea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5pPr>
            <a:lvl6pPr marL="18859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2288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25717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29146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endParaRPr lang="en-US" altLang="ja-JP" sz="9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00FF3359-A92C-46F5-B826-69D52421F8BB}"/>
              </a:ext>
            </a:extLst>
          </p:cNvPr>
          <p:cNvSpPr txBox="1">
            <a:spLocks/>
          </p:cNvSpPr>
          <p:nvPr/>
        </p:nvSpPr>
        <p:spPr>
          <a:xfrm>
            <a:off x="0" y="26112"/>
            <a:ext cx="9137847" cy="291465"/>
          </a:xfrm>
          <a:prstGeom prst="rect">
            <a:avLst/>
          </a:prstGeom>
          <a:solidFill>
            <a:srgbClr val="0070C0"/>
          </a:solidFill>
        </p:spPr>
        <p:txBody>
          <a:bodyPr tIns="0" bIns="0"/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第７期大阪府障がい福祉計画の進捗状況について（抜粋）</a:t>
            </a:r>
            <a:endParaRPr lang="ja-JP" altLang="en-US" sz="1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31C4D64-DC62-C3B5-D563-857E7091CE3E}"/>
              </a:ext>
            </a:extLst>
          </p:cNvPr>
          <p:cNvSpPr/>
          <p:nvPr/>
        </p:nvSpPr>
        <p:spPr>
          <a:xfrm>
            <a:off x="151335" y="410074"/>
            <a:ext cx="2745119" cy="30738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施設入所者の地域</a:t>
            </a:r>
            <a:r>
              <a:rPr kumimoji="1" lang="ja-JP" altLang="en-US" sz="1400" b="1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生活への移行</a:t>
            </a: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75802EFC-2B0A-4C1A-92B6-64005C3AC0BE}"/>
              </a:ext>
            </a:extLst>
          </p:cNvPr>
          <p:cNvSpPr txBox="1"/>
          <p:nvPr/>
        </p:nvSpPr>
        <p:spPr>
          <a:xfrm>
            <a:off x="8146180" y="12009"/>
            <a:ext cx="936104" cy="307777"/>
          </a:xfrm>
          <a:prstGeom prst="rect">
            <a:avLst/>
          </a:prstGeom>
          <a:solidFill>
            <a:schemeClr val="bg1"/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資料３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0312B58-28BA-F1AC-D0AB-DA5AF9C94160}"/>
              </a:ext>
            </a:extLst>
          </p:cNvPr>
          <p:cNvSpPr/>
          <p:nvPr/>
        </p:nvSpPr>
        <p:spPr>
          <a:xfrm>
            <a:off x="146462" y="2301361"/>
            <a:ext cx="4565158" cy="27330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精神障がいにも対応した地域包括ケアシステムの構築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19C88B1E-B749-64B7-8C2C-1E7EBA07D7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479939"/>
              </p:ext>
            </p:extLst>
          </p:nvPr>
        </p:nvGraphicFramePr>
        <p:xfrm>
          <a:off x="5304100" y="2868252"/>
          <a:ext cx="1782499" cy="433455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1782499">
                  <a:extLst>
                    <a:ext uri="{9D8B030D-6E8A-4147-A177-3AD203B41FA5}">
                      <a16:colId xmlns:a16="http://schemas.microsoft.com/office/drawing/2014/main" val="915487062"/>
                    </a:ext>
                  </a:extLst>
                </a:gridCol>
              </a:tblGrid>
              <a:tr h="2342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令和３年度実績 </a:t>
                      </a: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777169"/>
                  </a:ext>
                </a:extLst>
              </a:tr>
              <a:tr h="19916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325.6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0" marT="0" marB="0" anchor="ctr"/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8C4CE027-C118-5360-EA37-8BD3701D59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734870"/>
              </p:ext>
            </p:extLst>
          </p:nvPr>
        </p:nvGraphicFramePr>
        <p:xfrm>
          <a:off x="5307239" y="4340149"/>
          <a:ext cx="2669305" cy="656965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927931">
                  <a:extLst>
                    <a:ext uri="{9D8B030D-6E8A-4147-A177-3AD203B41FA5}">
                      <a16:colId xmlns:a16="http://schemas.microsoft.com/office/drawing/2014/main" val="666351489"/>
                    </a:ext>
                  </a:extLst>
                </a:gridCol>
                <a:gridCol w="903827">
                  <a:extLst>
                    <a:ext uri="{9D8B030D-6E8A-4147-A177-3AD203B41FA5}">
                      <a16:colId xmlns:a16="http://schemas.microsoft.com/office/drawing/2014/main" val="3758818904"/>
                    </a:ext>
                  </a:extLst>
                </a:gridCol>
                <a:gridCol w="837547">
                  <a:extLst>
                    <a:ext uri="{9D8B030D-6E8A-4147-A177-3AD203B41FA5}">
                      <a16:colId xmlns:a16="http://schemas.microsoft.com/office/drawing/2014/main" val="2049842434"/>
                    </a:ext>
                  </a:extLst>
                </a:gridCol>
              </a:tblGrid>
              <a:tr h="226647"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３</a:t>
                      </a: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年度実績 </a:t>
                      </a: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510728"/>
                  </a:ext>
                </a:extLst>
              </a:tr>
              <a:tr h="22664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入院後３ヶ月</a:t>
                      </a:r>
                    </a:p>
                  </a:txBody>
                  <a:tcPr marL="4763" marR="4763" marT="476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入院後６ヶ月</a:t>
                      </a:r>
                    </a:p>
                  </a:txBody>
                  <a:tcPr marL="4763" marR="4763" marT="476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入院後１年</a:t>
                      </a:r>
                    </a:p>
                  </a:txBody>
                  <a:tcPr marL="4763" marR="4763" marT="476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777169"/>
                  </a:ext>
                </a:extLst>
              </a:tr>
              <a:tr h="20367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67.3%</a:t>
                      </a:r>
                    </a:p>
                  </a:txBody>
                  <a:tcPr marL="4763" marR="4763" marT="476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82.7%</a:t>
                      </a:r>
                    </a:p>
                  </a:txBody>
                  <a:tcPr marL="4763" marR="4763" marT="476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89.7%</a:t>
                      </a:r>
                    </a:p>
                  </a:txBody>
                  <a:tcPr marL="4763" marR="4763" marT="4763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DB5DC6D8-E01B-7972-2465-866DAA47D9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342459"/>
              </p:ext>
            </p:extLst>
          </p:nvPr>
        </p:nvGraphicFramePr>
        <p:xfrm>
          <a:off x="5304101" y="3579434"/>
          <a:ext cx="3006151" cy="430951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3006151">
                  <a:extLst>
                    <a:ext uri="{9D8B030D-6E8A-4147-A177-3AD203B41FA5}">
                      <a16:colId xmlns:a16="http://schemas.microsoft.com/office/drawing/2014/main" val="915487062"/>
                    </a:ext>
                  </a:extLst>
                </a:gridCol>
              </a:tblGrid>
              <a:tr h="24359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令和６年度実績</a:t>
                      </a:r>
                      <a:r>
                        <a:rPr lang="zh-TW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（令和</a:t>
                      </a:r>
                      <a:r>
                        <a:rPr lang="en-US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r>
                        <a:rPr lang="zh-TW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lang="en-US" altLang="zh-TW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r>
                        <a:rPr lang="zh-TW" alt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月末日）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777169"/>
                  </a:ext>
                </a:extLst>
              </a:tr>
              <a:tr h="18735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7,766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0" marT="0" marB="0" anchor="ctr"/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296483C4-C7A4-848C-281E-A2D106732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661386"/>
              </p:ext>
            </p:extLst>
          </p:nvPr>
        </p:nvGraphicFramePr>
        <p:xfrm>
          <a:off x="5312417" y="5432992"/>
          <a:ext cx="2997836" cy="581071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997836">
                  <a:extLst>
                    <a:ext uri="{9D8B030D-6E8A-4147-A177-3AD203B41FA5}">
                      <a16:colId xmlns:a16="http://schemas.microsoft.com/office/drawing/2014/main" val="941770493"/>
                    </a:ext>
                  </a:extLst>
                </a:gridCol>
              </a:tblGrid>
              <a:tr h="3539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効果的な支援体制及び緊急時の連絡体制の構築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令和６年度実績</a:t>
                      </a:r>
                    </a:p>
                  </a:txBody>
                  <a:tcPr marL="4763" marR="4763" marT="476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510728"/>
                  </a:ext>
                </a:extLst>
              </a:tr>
              <a:tr h="22709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23 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市町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EDE7F8E-9F58-C24E-8DBE-539805871BED}"/>
              </a:ext>
            </a:extLst>
          </p:cNvPr>
          <p:cNvSpPr/>
          <p:nvPr/>
        </p:nvSpPr>
        <p:spPr>
          <a:xfrm>
            <a:off x="146462" y="5323223"/>
            <a:ext cx="2972333" cy="27330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地域生活支援拠点等の機能の充実</a:t>
            </a: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1CB7316-B9E8-BDC0-BD5F-7672B0A36260}"/>
              </a:ext>
            </a:extLst>
          </p:cNvPr>
          <p:cNvSpPr/>
          <p:nvPr/>
        </p:nvSpPr>
        <p:spPr>
          <a:xfrm>
            <a:off x="94524" y="2614820"/>
            <a:ext cx="6004602" cy="273307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①精神障がい者の精神病床からの退院後</a:t>
            </a:r>
            <a:r>
              <a: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年以内の地域における平均生活日数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DDEA79D0-B326-F579-EDCB-B8407CC71A68}"/>
              </a:ext>
            </a:extLst>
          </p:cNvPr>
          <p:cNvSpPr/>
          <p:nvPr/>
        </p:nvSpPr>
        <p:spPr>
          <a:xfrm>
            <a:off x="82746" y="3339661"/>
            <a:ext cx="3295650" cy="18659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②精神病床における</a:t>
            </a:r>
            <a:r>
              <a: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年以上長期入院患者数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5A97944-E722-313B-F092-E549D9B2585A}"/>
              </a:ext>
            </a:extLst>
          </p:cNvPr>
          <p:cNvSpPr/>
          <p:nvPr/>
        </p:nvSpPr>
        <p:spPr>
          <a:xfrm>
            <a:off x="82746" y="4073002"/>
            <a:ext cx="2357426" cy="18659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③精神病床における早期退院率</a:t>
            </a:r>
          </a:p>
        </p:txBody>
      </p:sp>
      <p:sp>
        <p:nvSpPr>
          <p:cNvPr id="19" name="コンテンツ プレースホルダー 2">
            <a:extLst>
              <a:ext uri="{FF2B5EF4-FFF2-40B4-BE49-F238E27FC236}">
                <a16:creationId xmlns:a16="http://schemas.microsoft.com/office/drawing/2014/main" id="{4B149D41-DE37-4C2A-2459-7EFCD1C7F296}"/>
              </a:ext>
            </a:extLst>
          </p:cNvPr>
          <p:cNvSpPr txBox="1">
            <a:spLocks/>
          </p:cNvSpPr>
          <p:nvPr/>
        </p:nvSpPr>
        <p:spPr bwMode="auto">
          <a:xfrm>
            <a:off x="226152" y="797573"/>
            <a:ext cx="3187533" cy="586933"/>
          </a:xfrm>
          <a:prstGeom prst="rect">
            <a:avLst/>
          </a:prstGeom>
          <a:solidFill>
            <a:schemeClr val="bg1"/>
          </a:solidFill>
          <a:ln w="12700">
            <a:solidFill>
              <a:srgbClr val="FFC000"/>
            </a:solidFill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kumimoji="1" sz="2100">
                <a:solidFill>
                  <a:schemeClr val="tx1"/>
                </a:solidFill>
                <a:latin typeface="+mn-lt"/>
                <a:ea typeface="+mn-ea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5pPr>
            <a:lvl6pPr marL="18859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2288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25717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29146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＜成果目標＞　令和４年度末の入所者数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(A)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4,635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</a:t>
            </a:r>
            <a:endParaRPr lang="en-US" altLang="ja-JP" sz="9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令和８年度末の入所者数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(B)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4,487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</a:t>
            </a:r>
            <a:endParaRPr lang="en-US" altLang="ja-JP" sz="9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目標値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施設入所者削減数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(A-B)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148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</a:t>
            </a:r>
            <a:endParaRPr lang="en-US" altLang="ja-JP" sz="9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目標値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地域生活移行者数　　　  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297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</a:t>
            </a:r>
            <a:endParaRPr lang="en-US" altLang="ja-JP" sz="9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コンテンツ プレースホルダー 2">
            <a:extLst>
              <a:ext uri="{FF2B5EF4-FFF2-40B4-BE49-F238E27FC236}">
                <a16:creationId xmlns:a16="http://schemas.microsoft.com/office/drawing/2014/main" id="{675F4C00-049A-5856-3574-A9BFE59E1ABC}"/>
              </a:ext>
            </a:extLst>
          </p:cNvPr>
          <p:cNvSpPr txBox="1">
            <a:spLocks/>
          </p:cNvSpPr>
          <p:nvPr/>
        </p:nvSpPr>
        <p:spPr bwMode="auto">
          <a:xfrm>
            <a:off x="223271" y="2864006"/>
            <a:ext cx="3866009" cy="352473"/>
          </a:xfrm>
          <a:prstGeom prst="rect">
            <a:avLst/>
          </a:prstGeom>
          <a:solidFill>
            <a:schemeClr val="bg1"/>
          </a:solidFill>
          <a:ln w="12700">
            <a:solidFill>
              <a:srgbClr val="FFC000"/>
            </a:solidFill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kumimoji="1" sz="2100">
                <a:solidFill>
                  <a:schemeClr val="tx1"/>
                </a:solidFill>
                <a:latin typeface="+mn-lt"/>
                <a:ea typeface="+mn-ea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5pPr>
            <a:lvl6pPr marL="18859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2288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25717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29146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＜成果目標＞　令和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年度末の精神障がい者の精神病床から</a:t>
            </a:r>
            <a:b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退院後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年以内の地域における平均生活日数　　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325.3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endParaRPr lang="en-US" altLang="ja-JP" sz="9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コンテンツ プレースホルダー 2">
            <a:extLst>
              <a:ext uri="{FF2B5EF4-FFF2-40B4-BE49-F238E27FC236}">
                <a16:creationId xmlns:a16="http://schemas.microsoft.com/office/drawing/2014/main" id="{35F4A9B6-ACCE-FC92-BD64-22286D612B00}"/>
              </a:ext>
            </a:extLst>
          </p:cNvPr>
          <p:cNvSpPr txBox="1">
            <a:spLocks/>
          </p:cNvSpPr>
          <p:nvPr/>
        </p:nvSpPr>
        <p:spPr bwMode="auto">
          <a:xfrm>
            <a:off x="223271" y="3588950"/>
            <a:ext cx="4010754" cy="352473"/>
          </a:xfrm>
          <a:prstGeom prst="rect">
            <a:avLst/>
          </a:prstGeom>
          <a:solidFill>
            <a:schemeClr val="bg1"/>
          </a:solidFill>
          <a:ln w="12700">
            <a:solidFill>
              <a:srgbClr val="FFC000"/>
            </a:solidFill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kumimoji="1" sz="2100">
                <a:solidFill>
                  <a:schemeClr val="tx1"/>
                </a:solidFill>
                <a:latin typeface="+mn-lt"/>
                <a:ea typeface="+mn-ea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5pPr>
            <a:lvl6pPr marL="18859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2288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25717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29146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＜成果目標＞　令和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月末の長期入院患者数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(A)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 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9,062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</a:t>
            </a: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目標値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月末の長期入院患者数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(B) 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8,193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</a:t>
            </a:r>
          </a:p>
        </p:txBody>
      </p:sp>
      <p:sp>
        <p:nvSpPr>
          <p:cNvPr id="46" name="コンテンツ プレースホルダー 2">
            <a:extLst>
              <a:ext uri="{FF2B5EF4-FFF2-40B4-BE49-F238E27FC236}">
                <a16:creationId xmlns:a16="http://schemas.microsoft.com/office/drawing/2014/main" id="{F46BC7ED-AC3E-8802-027A-5A6ACDEB5938}"/>
              </a:ext>
            </a:extLst>
          </p:cNvPr>
          <p:cNvSpPr txBox="1">
            <a:spLocks/>
          </p:cNvSpPr>
          <p:nvPr/>
        </p:nvSpPr>
        <p:spPr bwMode="auto">
          <a:xfrm>
            <a:off x="223271" y="4328005"/>
            <a:ext cx="4152515" cy="475639"/>
          </a:xfrm>
          <a:prstGeom prst="rect">
            <a:avLst/>
          </a:prstGeom>
          <a:solidFill>
            <a:schemeClr val="bg1"/>
          </a:solidFill>
          <a:ln w="12700">
            <a:solidFill>
              <a:srgbClr val="FFC000"/>
            </a:solidFill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kumimoji="1" sz="2100">
                <a:solidFill>
                  <a:schemeClr val="tx1"/>
                </a:solidFill>
                <a:latin typeface="+mn-lt"/>
                <a:ea typeface="+mn-ea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5pPr>
            <a:lvl6pPr marL="18859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2288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25717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29146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＜成果目標＞　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目標値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年度　入院後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ヶ月時点の退院率 　　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68.9%</a:t>
            </a: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目標値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年度　入院後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ヶ月時点の退院率 　　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84.5%</a:t>
            </a: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目標値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年度　入院後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年時点の退院率 　　　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91.0%</a:t>
            </a: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endParaRPr lang="en-US" altLang="ja-JP" sz="9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コンテンツ プレースホルダー 2">
            <a:extLst>
              <a:ext uri="{FF2B5EF4-FFF2-40B4-BE49-F238E27FC236}">
                <a16:creationId xmlns:a16="http://schemas.microsoft.com/office/drawing/2014/main" id="{B00C2634-4E38-DB91-A336-99E93F000B06}"/>
              </a:ext>
            </a:extLst>
          </p:cNvPr>
          <p:cNvSpPr txBox="1">
            <a:spLocks/>
          </p:cNvSpPr>
          <p:nvPr/>
        </p:nvSpPr>
        <p:spPr bwMode="auto">
          <a:xfrm>
            <a:off x="196340" y="5675098"/>
            <a:ext cx="4080245" cy="352472"/>
          </a:xfrm>
          <a:prstGeom prst="rect">
            <a:avLst/>
          </a:prstGeom>
          <a:solidFill>
            <a:schemeClr val="bg1"/>
          </a:solidFill>
          <a:ln w="12700">
            <a:solidFill>
              <a:srgbClr val="FFC000"/>
            </a:solidFill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kumimoji="1" sz="2100">
                <a:solidFill>
                  <a:schemeClr val="tx1"/>
                </a:solidFill>
                <a:latin typeface="+mn-lt"/>
                <a:ea typeface="+mn-ea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5pPr>
            <a:lvl6pPr marL="18859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2288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25717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29146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＜成果目標＞　令和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年度末までに、各市町村において効果的な支援体制及び</a:t>
            </a:r>
            <a:endParaRPr lang="en-US" altLang="ja-JP" sz="9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緊急時の連絡体制の構築、年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回以上運用状況を検証・検討</a:t>
            </a:r>
          </a:p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endParaRPr lang="en-US" altLang="ja-JP" sz="9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23" name="表 22">
            <a:extLst>
              <a:ext uri="{FF2B5EF4-FFF2-40B4-BE49-F238E27FC236}">
                <a16:creationId xmlns:a16="http://schemas.microsoft.com/office/drawing/2014/main" id="{42FDCB27-79CA-462E-9E61-C892C90404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278091"/>
              </p:ext>
            </p:extLst>
          </p:nvPr>
        </p:nvGraphicFramePr>
        <p:xfrm>
          <a:off x="5307741" y="1360681"/>
          <a:ext cx="3470499" cy="712722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1113004">
                  <a:extLst>
                    <a:ext uri="{9D8B030D-6E8A-4147-A177-3AD203B41FA5}">
                      <a16:colId xmlns:a16="http://schemas.microsoft.com/office/drawing/2014/main" val="2505153393"/>
                    </a:ext>
                  </a:extLst>
                </a:gridCol>
                <a:gridCol w="1113004">
                  <a:extLst>
                    <a:ext uri="{9D8B030D-6E8A-4147-A177-3AD203B41FA5}">
                      <a16:colId xmlns:a16="http://schemas.microsoft.com/office/drawing/2014/main" val="3933139766"/>
                    </a:ext>
                  </a:extLst>
                </a:gridCol>
                <a:gridCol w="1244491">
                  <a:extLst>
                    <a:ext uri="{9D8B030D-6E8A-4147-A177-3AD203B41FA5}">
                      <a16:colId xmlns:a16="http://schemas.microsoft.com/office/drawing/2014/main" val="2539927911"/>
                    </a:ext>
                  </a:extLst>
                </a:gridCol>
              </a:tblGrid>
              <a:tr h="149285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地域移行者数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zh-TW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107483"/>
                  </a:ext>
                </a:extLst>
              </a:tr>
              <a:tr h="14928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令和５年度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令和６年度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令和６年度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末</a:t>
                      </a: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実績</a:t>
                      </a:r>
                      <a:b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</a:t>
                      </a: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累計</a:t>
                      </a:r>
                      <a:r>
                        <a:rPr lang="en-US" altLang="zh-TW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777169"/>
                  </a:ext>
                </a:extLst>
              </a:tr>
              <a:tr h="19710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85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105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190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0" marT="0" marB="0" anchor="ctr"/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graphicFrame>
        <p:nvGraphicFramePr>
          <p:cNvPr id="24" name="表 23">
            <a:extLst>
              <a:ext uri="{FF2B5EF4-FFF2-40B4-BE49-F238E27FC236}">
                <a16:creationId xmlns:a16="http://schemas.microsoft.com/office/drawing/2014/main" id="{C05C0C4A-1FE7-429C-B0F2-0420CD6D58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100188"/>
              </p:ext>
            </p:extLst>
          </p:nvPr>
        </p:nvGraphicFramePr>
        <p:xfrm>
          <a:off x="5303520" y="582323"/>
          <a:ext cx="3474720" cy="719072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1106866">
                  <a:extLst>
                    <a:ext uri="{9D8B030D-6E8A-4147-A177-3AD203B41FA5}">
                      <a16:colId xmlns:a16="http://schemas.microsoft.com/office/drawing/2014/main" val="3764316324"/>
                    </a:ext>
                  </a:extLst>
                </a:gridCol>
                <a:gridCol w="1104319">
                  <a:extLst>
                    <a:ext uri="{9D8B030D-6E8A-4147-A177-3AD203B41FA5}">
                      <a16:colId xmlns:a16="http://schemas.microsoft.com/office/drawing/2014/main" val="996002819"/>
                    </a:ext>
                  </a:extLst>
                </a:gridCol>
                <a:gridCol w="1263535">
                  <a:extLst>
                    <a:ext uri="{9D8B030D-6E8A-4147-A177-3AD203B41FA5}">
                      <a16:colId xmlns:a16="http://schemas.microsoft.com/office/drawing/2014/main" val="1828611319"/>
                    </a:ext>
                  </a:extLst>
                </a:gridCol>
              </a:tblGrid>
              <a:tr h="149285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入所者削減数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入所者の削減数（人）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107483"/>
                  </a:ext>
                </a:extLst>
              </a:tr>
              <a:tr h="16721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年度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年度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年度末実績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累計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777169"/>
                  </a:ext>
                </a:extLst>
              </a:tr>
              <a:tr h="19710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75</a:t>
                      </a:r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  <a:endParaRPr lang="en-US" altLang="ja-JP" sz="110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87</a:t>
                      </a:r>
                      <a:r>
                        <a:rPr lang="ja-JP" altLang="en-US" sz="11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  <a:endParaRPr lang="en-US" altLang="ja-JP" sz="110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162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0" marT="0" marB="0" anchor="ctr"/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graphicFrame>
        <p:nvGraphicFramePr>
          <p:cNvPr id="26" name="表 25">
            <a:extLst>
              <a:ext uri="{FF2B5EF4-FFF2-40B4-BE49-F238E27FC236}">
                <a16:creationId xmlns:a16="http://schemas.microsoft.com/office/drawing/2014/main" id="{C336A3BE-BCD5-4CA3-8F04-93BCBE7DE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804360"/>
              </p:ext>
            </p:extLst>
          </p:nvPr>
        </p:nvGraphicFramePr>
        <p:xfrm>
          <a:off x="5312417" y="6091974"/>
          <a:ext cx="1969532" cy="567139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1969532">
                  <a:extLst>
                    <a:ext uri="{9D8B030D-6E8A-4147-A177-3AD203B41FA5}">
                      <a16:colId xmlns:a16="http://schemas.microsoft.com/office/drawing/2014/main" val="666351489"/>
                    </a:ext>
                  </a:extLst>
                </a:gridCol>
              </a:tblGrid>
              <a:tr h="3277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運用状況の検証・検討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令和６年度実績</a:t>
                      </a:r>
                    </a:p>
                  </a:txBody>
                  <a:tcPr marL="4763" marR="4763" marT="4763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510728"/>
                  </a:ext>
                </a:extLst>
              </a:tr>
              <a:tr h="22709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35 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市町村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763" marR="4763" marT="4763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801589"/>
                  </a:ext>
                </a:extLst>
              </a:tr>
            </a:tbl>
          </a:graphicData>
        </a:graphic>
      </p:graphicFrame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38476E7F-BE4E-4531-8589-1D9A6F8747B0}"/>
              </a:ext>
            </a:extLst>
          </p:cNvPr>
          <p:cNvSpPr/>
          <p:nvPr/>
        </p:nvSpPr>
        <p:spPr>
          <a:xfrm>
            <a:off x="4657385" y="569373"/>
            <a:ext cx="646003" cy="223672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（実績）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A430BA76-3ACE-4C62-AA57-555547E99D35}"/>
              </a:ext>
            </a:extLst>
          </p:cNvPr>
          <p:cNvSpPr/>
          <p:nvPr/>
        </p:nvSpPr>
        <p:spPr>
          <a:xfrm>
            <a:off x="4697579" y="2864142"/>
            <a:ext cx="646003" cy="223672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（実績）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F49A7788-716D-421B-85EF-A626F82570B4}"/>
              </a:ext>
            </a:extLst>
          </p:cNvPr>
          <p:cNvSpPr/>
          <p:nvPr/>
        </p:nvSpPr>
        <p:spPr>
          <a:xfrm>
            <a:off x="4708662" y="3606745"/>
            <a:ext cx="646003" cy="223672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（実績）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F27D184B-ED76-4AA3-A50B-A0BB0AB0A1C0}"/>
              </a:ext>
            </a:extLst>
          </p:cNvPr>
          <p:cNvSpPr/>
          <p:nvPr/>
        </p:nvSpPr>
        <p:spPr>
          <a:xfrm>
            <a:off x="4700353" y="4354888"/>
            <a:ext cx="646003" cy="223672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（実績）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54DF54BC-356F-48B6-83BE-6E34CF69AB79}"/>
              </a:ext>
            </a:extLst>
          </p:cNvPr>
          <p:cNvSpPr/>
          <p:nvPr/>
        </p:nvSpPr>
        <p:spPr>
          <a:xfrm>
            <a:off x="4693406" y="5476638"/>
            <a:ext cx="646003" cy="223672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（実績）</a:t>
            </a:r>
          </a:p>
        </p:txBody>
      </p:sp>
      <p:sp>
        <p:nvSpPr>
          <p:cNvPr id="33" name="コンテンツ プレースホルダー 2">
            <a:extLst>
              <a:ext uri="{FF2B5EF4-FFF2-40B4-BE49-F238E27FC236}">
                <a16:creationId xmlns:a16="http://schemas.microsoft.com/office/drawing/2014/main" id="{5B6C5900-70BD-4A71-8778-6169853E0A32}"/>
              </a:ext>
            </a:extLst>
          </p:cNvPr>
          <p:cNvSpPr txBox="1">
            <a:spLocks/>
          </p:cNvSpPr>
          <p:nvPr/>
        </p:nvSpPr>
        <p:spPr bwMode="auto">
          <a:xfrm>
            <a:off x="4754095" y="5043811"/>
            <a:ext cx="4389905" cy="213414"/>
          </a:xfrm>
          <a:prstGeom prst="rect">
            <a:avLst/>
          </a:prstGeom>
          <a:noFill/>
          <a:ln w="12700">
            <a:noFill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kumimoji="1" sz="2100">
                <a:solidFill>
                  <a:schemeClr val="tx1"/>
                </a:solidFill>
                <a:latin typeface="+mn-lt"/>
                <a:ea typeface="+mn-ea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5pPr>
            <a:lvl6pPr marL="18859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2288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25717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29146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国の精神保健福祉資料を根拠としており、現時点では令和３年度が最新値。</a:t>
            </a:r>
            <a:endParaRPr lang="en-US" altLang="ja-JP" sz="9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コンテンツ プレースホルダー 2">
            <a:extLst>
              <a:ext uri="{FF2B5EF4-FFF2-40B4-BE49-F238E27FC236}">
                <a16:creationId xmlns:a16="http://schemas.microsoft.com/office/drawing/2014/main" id="{C9F984F9-6A7A-4232-98B7-168663BF31D7}"/>
              </a:ext>
            </a:extLst>
          </p:cNvPr>
          <p:cNvSpPr txBox="1">
            <a:spLocks/>
          </p:cNvSpPr>
          <p:nvPr/>
        </p:nvSpPr>
        <p:spPr bwMode="auto">
          <a:xfrm>
            <a:off x="239435" y="6085849"/>
            <a:ext cx="3265262" cy="190259"/>
          </a:xfrm>
          <a:prstGeom prst="rect">
            <a:avLst/>
          </a:prstGeom>
          <a:noFill/>
          <a:ln w="12700">
            <a:noFill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kumimoji="1" sz="2100">
                <a:solidFill>
                  <a:schemeClr val="tx1"/>
                </a:solidFill>
                <a:latin typeface="+mn-lt"/>
                <a:ea typeface="+mn-ea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5pPr>
            <a:lvl6pPr marL="18859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2288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25717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2914650" indent="-17145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rgbClr val="E7E6E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令和７年４月１日時点で整備済</a:t>
            </a:r>
            <a:r>
              <a:rPr lang="en-US" altLang="ja-JP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42</a:t>
            </a:r>
            <a:r>
              <a:rPr lang="ja-JP" altLang="en-US" sz="900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市町村、未整備１町</a:t>
            </a:r>
            <a:endParaRPr lang="en-US" altLang="ja-JP" sz="9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375355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t"/>
      <a:lstStyle>
        <a:defPPr>
          <a:defRPr kumimoji="1" b="1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495</Words>
  <Application>Microsoft Office PowerPoint</Application>
  <PresentationFormat>画面に合わせる (4:3)</PresentationFormat>
  <Paragraphs>60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メイリオ</vt:lpstr>
      <vt:lpstr>游ゴシック</vt:lpstr>
      <vt:lpstr>游ゴシック Light</vt:lpstr>
      <vt:lpstr>Arial</vt:lpstr>
      <vt:lpstr>Wingdings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2026-03-17T00:09:43Z</dcterms:created>
  <dcterms:modified xsi:type="dcterms:W3CDTF">2026-03-17T00:09:48Z</dcterms:modified>
</cp:coreProperties>
</file>