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sldIdLst>
    <p:sldId id="2147480724" r:id="rId2"/>
    <p:sldId id="269" r:id="rId3"/>
    <p:sldId id="270" r:id="rId4"/>
    <p:sldId id="351" r:id="rId5"/>
    <p:sldId id="294" r:id="rId6"/>
    <p:sldId id="511" r:id="rId7"/>
    <p:sldId id="637" r:id="rId8"/>
    <p:sldId id="483" r:id="rId9"/>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E9EDF4"/>
    <a:srgbClr val="0000FF"/>
    <a:srgbClr val="E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3" autoAdjust="0"/>
    <p:restoredTop sz="94434" autoAdjust="0"/>
  </p:normalViewPr>
  <p:slideViewPr>
    <p:cSldViewPr>
      <p:cViewPr varScale="1">
        <p:scale>
          <a:sx n="122" d="100"/>
          <a:sy n="122" d="100"/>
        </p:scale>
        <p:origin x="100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3" tIns="45717" rIns="91433" bIns="45717" rtlCol="0"/>
          <a:lstStyle>
            <a:lvl1pPr algn="r">
              <a:defRPr sz="1200"/>
            </a:lvl1pPr>
          </a:lstStyle>
          <a:p>
            <a:fld id="{005252BA-2214-449C-8EB5-EC4AE1D81467}" type="datetimeFigureOut">
              <a:rPr kumimoji="1" lang="ja-JP" altLang="en-US" smtClean="0"/>
              <a:t>2026/3/17</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3" tIns="45717" rIns="91433" bIns="45717"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66813" y="1243013"/>
            <a:ext cx="4473575"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F750188A-968D-462E-8EA1-84B5DC43D94E}" type="slidenum">
              <a:rPr kumimoji="1" lang="ja-JP" altLang="en-US" sz="1400" b="0" i="0" u="none" strike="noStrike" kern="1200" cap="none" spc="0" normalizeH="0" baseline="0" noProof="0" smtClean="0">
                <a:ln>
                  <a:noFill/>
                </a:ln>
                <a:solidFill>
                  <a:prstClr val="black"/>
                </a:solidFill>
                <a:effectLst/>
                <a:uLnTx/>
                <a:uFillTx/>
                <a:latin typeface="メイリオ" panose="020B0604030504040204" pitchFamily="50" charset="-128"/>
                <a:ea typeface="メイリオ" panose="020B060403050404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1" lang="ja-JP" altLang="en-US" sz="1400" b="0" i="0" u="none" strike="noStrike" kern="1200" cap="none" spc="0" normalizeH="0" baseline="0" noProof="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42412542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252CC739-2C19-4987-9473-A53E87E4448B}" type="slidenum">
              <a:rPr kumimoji="1" lang="ja-JP" altLang="en-US" smtClean="0"/>
              <a:t>6</a:t>
            </a:fld>
            <a:endParaRPr kumimoji="1" lang="ja-JP" altLang="en-US"/>
          </a:p>
        </p:txBody>
      </p:sp>
    </p:spTree>
    <p:extLst>
      <p:ext uri="{BB962C8B-B14F-4D97-AF65-F5344CB8AC3E}">
        <p14:creationId xmlns:p14="http://schemas.microsoft.com/office/powerpoint/2010/main" val="19546579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2CA69F4-4EF9-264B-A3A2-B28016D02E5D}"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9946370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a:defRPr/>
            </a:pPr>
            <a:fld id="{5A45C901-AECA-4E86-8CE3-5148D2F308F6}" type="slidenum">
              <a:rPr lang="ja-JP" altLang="en-US" smtClean="0"/>
              <a:pPr>
                <a:defRPr/>
              </a:pPr>
              <a:t>8</a:t>
            </a:fld>
            <a:endParaRPr lang="ja-JP" altLang="en-US"/>
          </a:p>
        </p:txBody>
      </p:sp>
    </p:spTree>
    <p:extLst>
      <p:ext uri="{BB962C8B-B14F-4D97-AF65-F5344CB8AC3E}">
        <p14:creationId xmlns:p14="http://schemas.microsoft.com/office/powerpoint/2010/main" val="1641812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2026/3/17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2026/3/17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2026/3/17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9376D-9F3B-4D25-B378-A0F17775B954}" type="datetime1">
              <a:rPr kumimoji="1" lang="ja-JP" altLang="en-US" smtClean="0"/>
              <a:t>2026/3/17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51520" y="1301994"/>
            <a:ext cx="8712968" cy="3522853"/>
          </a:xfrm>
        </p:spPr>
        <p:txBody>
          <a:bodyPr anchor="ctr" anchorCtr="0">
            <a:noAutofit/>
          </a:bodyPr>
          <a:lstStyle/>
          <a:p>
            <a:pPr>
              <a:lnSpc>
                <a:spcPct val="200000"/>
              </a:lnSpc>
            </a:pPr>
            <a:r>
              <a:rPr lang="ja-JP" altLang="en-US" sz="2800" kern="100" dirty="0">
                <a:latin typeface="メイリオ" panose="020B0604030504040204" pitchFamily="50" charset="-128"/>
                <a:ea typeface="メイリオ" panose="020B0604030504040204" pitchFamily="50" charset="-128"/>
                <a:cs typeface="Courier New" panose="02070309020205020404" pitchFamily="49" charset="0"/>
              </a:rPr>
              <a:t>令和７年度　基盤整備促進ワーキンググループ</a:t>
            </a:r>
            <a:br>
              <a:rPr lang="en-US" altLang="ja-JP" sz="2800" kern="100" dirty="0">
                <a:latin typeface="メイリオ" panose="020B0604030504040204" pitchFamily="50" charset="-128"/>
                <a:ea typeface="メイリオ" panose="020B0604030504040204" pitchFamily="50" charset="-128"/>
                <a:cs typeface="Courier New" panose="02070309020205020404" pitchFamily="49" charset="0"/>
              </a:rPr>
            </a:br>
            <a:r>
              <a:rPr lang="ja-JP" altLang="en-US" sz="2800" kern="100" dirty="0">
                <a:latin typeface="メイリオ" panose="020B0604030504040204" pitchFamily="50" charset="-128"/>
                <a:ea typeface="メイリオ" panose="020B0604030504040204" pitchFamily="50" charset="-128"/>
                <a:cs typeface="Courier New" panose="02070309020205020404" pitchFamily="49" charset="0"/>
              </a:rPr>
              <a:t>実施状況について</a:t>
            </a:r>
            <a:endParaRPr lang="ja-JP" altLang="en-US" sz="2800" dirty="0">
              <a:latin typeface="メイリオ" panose="020B0604030504040204" pitchFamily="50" charset="-128"/>
              <a:ea typeface="メイリオ" panose="020B0604030504040204" pitchFamily="50" charset="-128"/>
            </a:endParaRPr>
          </a:p>
        </p:txBody>
      </p:sp>
      <p:sp>
        <p:nvSpPr>
          <p:cNvPr id="4" name="スライド番号プレースホルダー 3">
            <a:extLst>
              <a:ext uri="{FF2B5EF4-FFF2-40B4-BE49-F238E27FC236}">
                <a16:creationId xmlns:a16="http://schemas.microsoft.com/office/drawing/2014/main" id="{043D1959-7D46-4AA8-9690-C2024B057022}"/>
              </a:ext>
            </a:extLst>
          </p:cNvPr>
          <p:cNvSpPr>
            <a:spLocks noGrp="1"/>
          </p:cNvSpPr>
          <p:nvPr>
            <p:ph type="sldNum" sz="quarter" idx="4"/>
          </p:nvPr>
        </p:nvSpPr>
        <p:spPr bwMode="auto">
          <a:xfrm>
            <a:off x="6553200" y="6245225"/>
            <a:ext cx="2133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algn="r" rtl="0" eaLnBrk="0" fontAlgn="base" hangingPunct="0">
              <a:spcBef>
                <a:spcPct val="0"/>
              </a:spcBef>
              <a:spcAft>
                <a:spcPct val="0"/>
              </a:spcAft>
              <a:defRPr kumimoji="1" sz="1050" u="none" kern="1200">
                <a:solidFill>
                  <a:schemeClr val="tx1"/>
                </a:solidFill>
                <a:latin typeface="メイリオ" panose="020B0604030504040204" pitchFamily="50" charset="-128"/>
                <a:ea typeface="メイリオ" panose="020B0604030504040204" pitchFamily="50" charset="-128"/>
                <a:cs typeface="+mn-cs"/>
              </a:defRPr>
            </a:lvl1pPr>
            <a:lvl2pPr marL="457200" algn="ctr" rtl="0" fontAlgn="base">
              <a:spcBef>
                <a:spcPct val="0"/>
              </a:spcBef>
              <a:spcAft>
                <a:spcPct val="0"/>
              </a:spcAft>
              <a:defRPr kumimoji="1" u="sng" kern="1200">
                <a:solidFill>
                  <a:schemeClr val="tx1"/>
                </a:solidFill>
                <a:latin typeface="Tahoma" pitchFamily="34" charset="0"/>
                <a:ea typeface="ＭＳ Ｐゴシック" pitchFamily="50" charset="-128"/>
                <a:cs typeface="+mn-cs"/>
              </a:defRPr>
            </a:lvl2pPr>
            <a:lvl3pPr marL="914400" algn="ctr" rtl="0" fontAlgn="base">
              <a:spcBef>
                <a:spcPct val="0"/>
              </a:spcBef>
              <a:spcAft>
                <a:spcPct val="0"/>
              </a:spcAft>
              <a:defRPr kumimoji="1" u="sng" kern="1200">
                <a:solidFill>
                  <a:schemeClr val="tx1"/>
                </a:solidFill>
                <a:latin typeface="Tahoma" pitchFamily="34" charset="0"/>
                <a:ea typeface="ＭＳ Ｐゴシック" pitchFamily="50" charset="-128"/>
                <a:cs typeface="+mn-cs"/>
              </a:defRPr>
            </a:lvl3pPr>
            <a:lvl4pPr marL="1371600" algn="ctr" rtl="0" fontAlgn="base">
              <a:spcBef>
                <a:spcPct val="0"/>
              </a:spcBef>
              <a:spcAft>
                <a:spcPct val="0"/>
              </a:spcAft>
              <a:defRPr kumimoji="1" u="sng" kern="1200">
                <a:solidFill>
                  <a:schemeClr val="tx1"/>
                </a:solidFill>
                <a:latin typeface="Tahoma" pitchFamily="34" charset="0"/>
                <a:ea typeface="ＭＳ Ｐゴシック" pitchFamily="50" charset="-128"/>
                <a:cs typeface="+mn-cs"/>
              </a:defRPr>
            </a:lvl4pPr>
            <a:lvl5pPr marL="1828800" algn="ctr" rtl="0" fontAlgn="base">
              <a:spcBef>
                <a:spcPct val="0"/>
              </a:spcBef>
              <a:spcAft>
                <a:spcPct val="0"/>
              </a:spcAft>
              <a:defRPr kumimoji="1" u="sng" kern="1200">
                <a:solidFill>
                  <a:schemeClr val="tx1"/>
                </a:solidFill>
                <a:latin typeface="Tahoma" pitchFamily="34" charset="0"/>
                <a:ea typeface="ＭＳ Ｐゴシック" pitchFamily="50" charset="-128"/>
                <a:cs typeface="+mn-cs"/>
              </a:defRPr>
            </a:lvl5pPr>
            <a:lvl6pPr marL="2286000" algn="l" defTabSz="914400" rtl="0" eaLnBrk="1" latinLnBrk="0" hangingPunct="1">
              <a:defRPr kumimoji="1" u="sng" kern="1200">
                <a:solidFill>
                  <a:schemeClr val="tx1"/>
                </a:solidFill>
                <a:latin typeface="Tahoma" pitchFamily="34" charset="0"/>
                <a:ea typeface="ＭＳ Ｐゴシック" pitchFamily="50" charset="-128"/>
                <a:cs typeface="+mn-cs"/>
              </a:defRPr>
            </a:lvl6pPr>
            <a:lvl7pPr marL="2743200" algn="l" defTabSz="914400" rtl="0" eaLnBrk="1" latinLnBrk="0" hangingPunct="1">
              <a:defRPr kumimoji="1" u="sng" kern="1200">
                <a:solidFill>
                  <a:schemeClr val="tx1"/>
                </a:solidFill>
                <a:latin typeface="Tahoma" pitchFamily="34" charset="0"/>
                <a:ea typeface="ＭＳ Ｐゴシック" pitchFamily="50" charset="-128"/>
                <a:cs typeface="+mn-cs"/>
              </a:defRPr>
            </a:lvl7pPr>
            <a:lvl8pPr marL="3200400" algn="l" defTabSz="914400" rtl="0" eaLnBrk="1" latinLnBrk="0" hangingPunct="1">
              <a:defRPr kumimoji="1" u="sng" kern="1200">
                <a:solidFill>
                  <a:schemeClr val="tx1"/>
                </a:solidFill>
                <a:latin typeface="Tahoma" pitchFamily="34" charset="0"/>
                <a:ea typeface="ＭＳ Ｐゴシック" pitchFamily="50" charset="-128"/>
                <a:cs typeface="+mn-cs"/>
              </a:defRPr>
            </a:lvl8pPr>
            <a:lvl9pPr marL="3657600" algn="l" defTabSz="914400" rtl="0" eaLnBrk="1" latinLnBrk="0" hangingPunct="1">
              <a:defRPr kumimoji="1" u="sng" kern="1200">
                <a:solidFill>
                  <a:schemeClr val="tx1"/>
                </a:solidFill>
                <a:latin typeface="Tahoma" pitchFamily="34" charset="0"/>
                <a:ea typeface="ＭＳ Ｐゴシック" pitchFamily="50" charset="-128"/>
                <a:cs typeface="+mn-cs"/>
              </a:defRPr>
            </a:lvl9pPr>
          </a:lstStyle>
          <a:p>
            <a:pPr defTabSz="844083"/>
            <a:fld id="{F7D6A504-3750-4644-8C68-6E21F2120F93}" type="slidenum">
              <a:rPr lang="ja-JP" altLang="en-US" smtClean="0">
                <a:solidFill>
                  <a:prstClr val="black">
                    <a:tint val="75000"/>
                  </a:prstClr>
                </a:solidFill>
              </a:rPr>
              <a:pPr/>
              <a:t>1</a:t>
            </a:fld>
            <a:endParaRPr lang="ja-JP" altLang="en-US">
              <a:solidFill>
                <a:prstClr val="black">
                  <a:tint val="75000"/>
                </a:prstClr>
              </a:solidFill>
              <a:latin typeface="メイリオ" panose="020B0604030504040204" pitchFamily="50" charset="-128"/>
              <a:ea typeface="メイリオ" panose="020B0604030504040204" pitchFamily="50" charset="-128"/>
            </a:endParaRPr>
          </a:p>
        </p:txBody>
      </p:sp>
      <p:sp>
        <p:nvSpPr>
          <p:cNvPr id="7" name="正方形/長方形 6">
            <a:extLst>
              <a:ext uri="{FF2B5EF4-FFF2-40B4-BE49-F238E27FC236}">
                <a16:creationId xmlns:a16="http://schemas.microsoft.com/office/drawing/2014/main" id="{95664448-4987-44B4-8DCE-E075B0772718}"/>
              </a:ext>
            </a:extLst>
          </p:cNvPr>
          <p:cNvSpPr/>
          <p:nvPr/>
        </p:nvSpPr>
        <p:spPr>
          <a:xfrm>
            <a:off x="8172400" y="188680"/>
            <a:ext cx="744795" cy="360000"/>
          </a:xfrm>
          <a:prstGeom prst="rect">
            <a:avLst/>
          </a:prstGeom>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108000" rIns="91440" bIns="45720" numCol="1" spcCol="0" rtlCol="0" fromWordArt="0" anchor="ctr" anchorCtr="0" forceAA="0" compatLnSpc="1">
            <a:prstTxWarp prst="textNoShape">
              <a:avLst/>
            </a:prstTxWarp>
            <a:noAutofit/>
          </a:bodyPr>
          <a:lstStyle/>
          <a:p>
            <a:pPr algn="ctr"/>
            <a:r>
              <a:rPr lang="ja-JP" altLang="en-US" sz="1400" u="none" dirty="0">
                <a:latin typeface="メイリオ" panose="020B0604030504040204" pitchFamily="50" charset="-128"/>
                <a:ea typeface="メイリオ" panose="020B0604030504040204" pitchFamily="50" charset="-128"/>
              </a:rPr>
              <a:t>資料２</a:t>
            </a:r>
            <a:endParaRPr lang="en-US" altLang="ja-JP" sz="1400" u="none"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8425106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eelOff" invX="1"/>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txBox="1">
            <a:spLocks/>
          </p:cNvSpPr>
          <p:nvPr/>
        </p:nvSpPr>
        <p:spPr>
          <a:xfrm>
            <a:off x="0" y="38255"/>
            <a:ext cx="9137847" cy="298678"/>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600" b="1" dirty="0">
                <a:solidFill>
                  <a:schemeClr val="bg1"/>
                </a:solidFill>
                <a:latin typeface="Meiryo UI" panose="020B0604030504040204" pitchFamily="50" charset="-128"/>
                <a:ea typeface="Meiryo UI" panose="020B0604030504040204" pitchFamily="50" charset="-128"/>
              </a:rPr>
              <a:t>令和７年度　基盤整備促進ワーキンググループ　検討項目</a:t>
            </a:r>
          </a:p>
        </p:txBody>
      </p:sp>
      <p:sp>
        <p:nvSpPr>
          <p:cNvPr id="10" name="スライド番号プレースホルダー 9"/>
          <p:cNvSpPr>
            <a:spLocks noGrp="1"/>
          </p:cNvSpPr>
          <p:nvPr>
            <p:ph type="sldNum" sz="quarter" idx="12"/>
          </p:nvPr>
        </p:nvSpPr>
        <p:spPr>
          <a:xfrm>
            <a:off x="7004248" y="6453337"/>
            <a:ext cx="2133600" cy="365125"/>
          </a:xfrm>
        </p:spPr>
        <p:txBody>
          <a:bodyPr/>
          <a:lstStyle/>
          <a:p>
            <a:fld id="{1C2C60DF-5D73-46A2-8FFF-B4A756D3B2D0}" type="slidenum">
              <a:rPr kumimoji="1" lang="ja-JP" altLang="en-US" smtClean="0"/>
              <a:t>2</a:t>
            </a:fld>
            <a:endParaRPr kumimoji="1" lang="ja-JP" altLang="en-US" dirty="0"/>
          </a:p>
        </p:txBody>
      </p:sp>
      <p:graphicFrame>
        <p:nvGraphicFramePr>
          <p:cNvPr id="5" name="表 4"/>
          <p:cNvGraphicFramePr>
            <a:graphicFrameLocks noGrp="1"/>
          </p:cNvGraphicFramePr>
          <p:nvPr>
            <p:extLst>
              <p:ext uri="{D42A27DB-BD31-4B8C-83A1-F6EECF244321}">
                <p14:modId xmlns:p14="http://schemas.microsoft.com/office/powerpoint/2010/main" val="4048916284"/>
              </p:ext>
            </p:extLst>
          </p:nvPr>
        </p:nvGraphicFramePr>
        <p:xfrm>
          <a:off x="0" y="364765"/>
          <a:ext cx="9131693" cy="6464940"/>
        </p:xfrm>
        <a:graphic>
          <a:graphicData uri="http://schemas.openxmlformats.org/drawingml/2006/table">
            <a:tbl>
              <a:tblPr firstRow="1" bandRow="1">
                <a:tableStyleId>{5C22544A-7EE6-4342-B048-85BDC9FD1C3A}</a:tableStyleId>
              </a:tblPr>
              <a:tblGrid>
                <a:gridCol w="4061790">
                  <a:extLst>
                    <a:ext uri="{9D8B030D-6E8A-4147-A177-3AD203B41FA5}">
                      <a16:colId xmlns:a16="http://schemas.microsoft.com/office/drawing/2014/main" val="3496820683"/>
                    </a:ext>
                  </a:extLst>
                </a:gridCol>
                <a:gridCol w="792088">
                  <a:extLst>
                    <a:ext uri="{9D8B030D-6E8A-4147-A177-3AD203B41FA5}">
                      <a16:colId xmlns:a16="http://schemas.microsoft.com/office/drawing/2014/main" val="948637412"/>
                    </a:ext>
                  </a:extLst>
                </a:gridCol>
                <a:gridCol w="2526434">
                  <a:extLst>
                    <a:ext uri="{9D8B030D-6E8A-4147-A177-3AD203B41FA5}">
                      <a16:colId xmlns:a16="http://schemas.microsoft.com/office/drawing/2014/main" val="3592681040"/>
                    </a:ext>
                  </a:extLst>
                </a:gridCol>
                <a:gridCol w="1751381">
                  <a:extLst>
                    <a:ext uri="{9D8B030D-6E8A-4147-A177-3AD203B41FA5}">
                      <a16:colId xmlns:a16="http://schemas.microsoft.com/office/drawing/2014/main" val="550780301"/>
                    </a:ext>
                  </a:extLst>
                </a:gridCol>
              </a:tblGrid>
              <a:tr h="2393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latin typeface="Meiryo UI" panose="020B0604030504040204" pitchFamily="50" charset="-128"/>
                          <a:ea typeface="Meiryo UI" panose="020B0604030504040204" pitchFamily="50" charset="-128"/>
                        </a:rPr>
                        <a:t>提言「地域における障がい者等への支援体制について」</a:t>
                      </a:r>
                    </a:p>
                  </a:txBody>
                  <a:tcPr>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bg1"/>
                          </a:solidFill>
                          <a:latin typeface="Meiryo UI" panose="020B0604030504040204" pitchFamily="50" charset="-128"/>
                          <a:ea typeface="Meiryo UI" panose="020B0604030504040204" pitchFamily="50" charset="-128"/>
                        </a:rPr>
                        <a:t>項目</a:t>
                      </a:r>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100" dirty="0">
                          <a:solidFill>
                            <a:schemeClr val="bg1"/>
                          </a:solidFill>
                          <a:latin typeface="Meiryo UI" panose="020B0604030504040204" pitchFamily="50" charset="-128"/>
                          <a:ea typeface="Meiryo UI" panose="020B0604030504040204" pitchFamily="50" charset="-128"/>
                        </a:rPr>
                        <a:t>現在の取組み</a:t>
                      </a:r>
                    </a:p>
                  </a:txBody>
                  <a:tcPr/>
                </a:tc>
                <a:tc>
                  <a:txBody>
                    <a:bodyPr/>
                    <a:lstStyle/>
                    <a:p>
                      <a:pPr algn="ctr"/>
                      <a:r>
                        <a:rPr kumimoji="1" lang="ja-JP" altLang="en-US" sz="1100" dirty="0">
                          <a:latin typeface="Meiryo UI" panose="020B0604030504040204" pitchFamily="50" charset="-128"/>
                          <a:ea typeface="Meiryo UI" panose="020B0604030504040204" pitchFamily="50" charset="-128"/>
                        </a:rPr>
                        <a:t>施策の方向性（案）</a:t>
                      </a:r>
                    </a:p>
                  </a:txBody>
                  <a:tcPr/>
                </a:tc>
                <a:extLst>
                  <a:ext uri="{0D108BD9-81ED-4DB2-BD59-A6C34878D82A}">
                    <a16:rowId xmlns:a16="http://schemas.microsoft.com/office/drawing/2014/main" val="3254039995"/>
                  </a:ext>
                </a:extLst>
              </a:tr>
              <a:tr h="999804">
                <a:tc>
                  <a:txBody>
                    <a:bodyPr/>
                    <a:lstStyle/>
                    <a:p>
                      <a:pPr>
                        <a:lnSpc>
                          <a:spcPts val="1250"/>
                        </a:lnSpc>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入所時、入所中等の地域移行に向けた認識の形成と共有</a:t>
                      </a:r>
                      <a:r>
                        <a:rPr kumimoji="1" lang="en-US" altLang="ja-JP" sz="1100" b="1" dirty="0">
                          <a:latin typeface="Meiryo UI" panose="020B0604030504040204" pitchFamily="50" charset="-128"/>
                          <a:ea typeface="Meiryo UI" panose="020B0604030504040204" pitchFamily="50" charset="-128"/>
                        </a:rPr>
                        <a:t>】</a:t>
                      </a:r>
                    </a:p>
                    <a:p>
                      <a:pPr marL="0" indent="0">
                        <a:lnSpc>
                          <a:spcPts val="1250"/>
                        </a:lnSpc>
                        <a:buFont typeface="Wingdings" panose="05000000000000000000" pitchFamily="2" charset="2"/>
                        <a:buNone/>
                      </a:pPr>
                      <a:r>
                        <a:rPr kumimoji="1" lang="ja-JP" altLang="en-US" sz="1100" dirty="0">
                          <a:latin typeface="Meiryo UI" panose="020B0604030504040204" pitchFamily="50" charset="-128"/>
                          <a:ea typeface="Meiryo UI" panose="020B0604030504040204" pitchFamily="50" charset="-128"/>
                        </a:rPr>
                        <a:t>◆市町村や基幹Ｃによる施設や入所者、家族等への働きかけ</a:t>
                      </a:r>
                      <a:endParaRPr kumimoji="1" lang="en-US" altLang="ja-JP" sz="1100" dirty="0">
                        <a:latin typeface="Meiryo UI" panose="020B0604030504040204" pitchFamily="50" charset="-128"/>
                        <a:ea typeface="Meiryo UI" panose="020B0604030504040204" pitchFamily="50" charset="-128"/>
                      </a:endParaRPr>
                    </a:p>
                    <a:p>
                      <a:pPr marL="0" indent="0">
                        <a:lnSpc>
                          <a:spcPts val="1250"/>
                        </a:lnSpc>
                        <a:buFont typeface="Wingdings" panose="05000000000000000000" pitchFamily="2" charset="2"/>
                        <a:buNone/>
                      </a:pPr>
                      <a:r>
                        <a:rPr kumimoji="1" lang="ja-JP" altLang="en-US" sz="1100" dirty="0">
                          <a:latin typeface="Meiryo UI" panose="020B0604030504040204" pitchFamily="50" charset="-128"/>
                          <a:ea typeface="Meiryo UI" panose="020B0604030504040204" pitchFamily="50" charset="-128"/>
                        </a:rPr>
                        <a:t>◆基幹</a:t>
                      </a:r>
                      <a:r>
                        <a:rPr kumimoji="1" lang="en-US" altLang="ja-JP" sz="1100" dirty="0">
                          <a:latin typeface="Meiryo UI" panose="020B0604030504040204" pitchFamily="50" charset="-128"/>
                          <a:ea typeface="Meiryo UI" panose="020B0604030504040204" pitchFamily="50" charset="-128"/>
                        </a:rPr>
                        <a:t>C</a:t>
                      </a:r>
                      <a:r>
                        <a:rPr kumimoji="1" lang="ja-JP" altLang="en-US" sz="1100" dirty="0">
                          <a:latin typeface="Meiryo UI" panose="020B0604030504040204" pitchFamily="50" charset="-128"/>
                          <a:ea typeface="Meiryo UI" panose="020B0604030504040204" pitchFamily="50" charset="-128"/>
                        </a:rPr>
                        <a:t>による</a:t>
                      </a:r>
                      <a:r>
                        <a:rPr kumimoji="1" lang="en-US" altLang="ja-JP" sz="1100" dirty="0">
                          <a:latin typeface="Meiryo UI" panose="020B0604030504040204" pitchFamily="50" charset="-128"/>
                          <a:ea typeface="Meiryo UI" panose="020B0604030504040204" pitchFamily="50" charset="-128"/>
                        </a:rPr>
                        <a:t>SV</a:t>
                      </a:r>
                      <a:r>
                        <a:rPr kumimoji="1" lang="ja-JP" altLang="en-US" sz="1100" dirty="0">
                          <a:latin typeface="Meiryo UI" panose="020B0604030504040204" pitchFamily="50" charset="-128"/>
                          <a:ea typeface="Meiryo UI" panose="020B0604030504040204" pitchFamily="50" charset="-128"/>
                        </a:rPr>
                        <a:t>派遣や地域移行担当職員設置の働きかけ</a:t>
                      </a:r>
                      <a:endParaRPr kumimoji="1" lang="en-US" altLang="ja-JP" sz="1100" dirty="0">
                        <a:latin typeface="Meiryo UI" panose="020B0604030504040204" pitchFamily="50" charset="-128"/>
                        <a:ea typeface="Meiryo UI" panose="020B0604030504040204" pitchFamily="50" charset="-128"/>
                      </a:endParaRPr>
                    </a:p>
                    <a:p>
                      <a:pPr marL="0" indent="0">
                        <a:lnSpc>
                          <a:spcPts val="1250"/>
                        </a:lnSpc>
                        <a:buFont typeface="Wingdings" panose="05000000000000000000" pitchFamily="2" charset="2"/>
                        <a:buNone/>
                      </a:pPr>
                      <a:r>
                        <a:rPr kumimoji="1" lang="ja-JP" altLang="en-US" sz="1100" dirty="0">
                          <a:latin typeface="Meiryo UI" panose="020B0604030504040204" pitchFamily="50" charset="-128"/>
                          <a:ea typeface="Meiryo UI" panose="020B0604030504040204" pitchFamily="50" charset="-128"/>
                        </a:rPr>
                        <a:t>◆地域資源との連携調整や地域住民の理解促進の検討</a:t>
                      </a:r>
                      <a:endParaRPr kumimoji="1" lang="en-US" altLang="ja-JP" sz="1100" dirty="0">
                        <a:latin typeface="Meiryo UI" panose="020B0604030504040204" pitchFamily="50" charset="-128"/>
                        <a:ea typeface="Meiryo UI" panose="020B0604030504040204" pitchFamily="50" charset="-128"/>
                      </a:endParaRPr>
                    </a:p>
                    <a:p>
                      <a:pPr marL="0" indent="0">
                        <a:lnSpc>
                          <a:spcPts val="1250"/>
                        </a:lnSpc>
                        <a:buFont typeface="Wingdings" panose="05000000000000000000" pitchFamily="2" charset="2"/>
                        <a:buNone/>
                      </a:pPr>
                      <a:r>
                        <a:rPr kumimoji="1" lang="ja-JP" altLang="en-US" sz="1100" dirty="0">
                          <a:latin typeface="Meiryo UI" panose="020B0604030504040204" pitchFamily="50" charset="-128"/>
                          <a:ea typeface="Meiryo UI" panose="020B0604030504040204" pitchFamily="50" charset="-128"/>
                        </a:rPr>
                        <a:t>◆入所希望者への施設以外での地域生活継続の働きかけ</a:t>
                      </a:r>
                      <a:endParaRPr kumimoji="1" lang="en-US" altLang="ja-JP" sz="1100" dirty="0">
                        <a:latin typeface="Meiryo UI" panose="020B0604030504040204" pitchFamily="50" charset="-128"/>
                        <a:ea typeface="Meiryo UI" panose="020B0604030504040204" pitchFamily="50" charset="-128"/>
                      </a:endParaRPr>
                    </a:p>
                    <a:p>
                      <a:pPr marL="0" indent="0">
                        <a:lnSpc>
                          <a:spcPts val="1250"/>
                        </a:lnSpc>
                        <a:buFont typeface="Wingdings" panose="05000000000000000000" pitchFamily="2" charset="2"/>
                        <a:buNone/>
                      </a:pPr>
                      <a:r>
                        <a:rPr kumimoji="1" lang="ja-JP" altLang="en-US" sz="1100" dirty="0">
                          <a:latin typeface="Meiryo UI" panose="020B0604030504040204" pitchFamily="50" charset="-128"/>
                          <a:ea typeface="Meiryo UI" panose="020B0604030504040204" pitchFamily="50" charset="-128"/>
                        </a:rPr>
                        <a:t>◆市町村や基幹Ｃへのコーディネーター等の配置</a:t>
                      </a:r>
                      <a:endParaRPr kumimoji="1" lang="en-US" altLang="ja-JP" sz="1100" dirty="0">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rowSpan="2">
                  <a:txBody>
                    <a:bodyPr/>
                    <a:lstStyle/>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①入所時、入所中等の地域移行に向けた働きかけ</a:t>
                      </a:r>
                      <a:endParaRPr kumimoji="1" lang="ja-JP" altLang="en-US" sz="11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tc rowSpan="4">
                  <a:txBody>
                    <a:bodyPr/>
                    <a:lstStyle/>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en-US" altLang="ja-JP" sz="1050" dirty="0">
                          <a:latin typeface="Meiryo UI" panose="020B0604030504040204" pitchFamily="50" charset="-128"/>
                          <a:ea typeface="Meiryo UI" panose="020B0604030504040204" pitchFamily="50" charset="-128"/>
                        </a:rPr>
                        <a:t>R7</a:t>
                      </a:r>
                      <a:r>
                        <a:rPr kumimoji="1" lang="ja-JP" altLang="en-US" sz="1050" dirty="0">
                          <a:latin typeface="Meiryo UI" panose="020B0604030504040204" pitchFamily="50" charset="-128"/>
                          <a:ea typeface="Meiryo UI" panose="020B0604030504040204" pitchFamily="50" charset="-128"/>
                        </a:rPr>
                        <a:t>施設入所の待機者に関する実態調査</a:t>
                      </a:r>
                      <a:endParaRPr kumimoji="1" lang="en-US" altLang="ja-JP" sz="105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dirty="0">
                          <a:latin typeface="Meiryo UI" panose="020B0604030504040204" pitchFamily="50" charset="-128"/>
                          <a:ea typeface="Meiryo UI" panose="020B0604030504040204" pitchFamily="50" charset="-128"/>
                        </a:rPr>
                        <a:t>＜対象＞　府内全市町村</a:t>
                      </a:r>
                      <a:endParaRPr kumimoji="1" lang="en-US" altLang="ja-JP" sz="1050" b="0" dirty="0">
                        <a:latin typeface="Meiryo UI" panose="020B0604030504040204" pitchFamily="50" charset="-128"/>
                        <a:ea typeface="Meiryo UI" panose="020B0604030504040204" pitchFamily="50" charset="-128"/>
                      </a:endParaRPr>
                    </a:p>
                    <a:p>
                      <a:pPr marL="449263" marR="0" lvl="0" indent="-449263" algn="l" defTabSz="914400" rtl="0" eaLnBrk="1" fontAlgn="auto" latinLnBrk="0" hangingPunct="1">
                        <a:lnSpc>
                          <a:spcPts val="1250"/>
                        </a:lnSpc>
                        <a:spcBef>
                          <a:spcPts val="0"/>
                        </a:spcBef>
                        <a:spcAft>
                          <a:spcPts val="0"/>
                        </a:spcAft>
                        <a:buClrTx/>
                        <a:buSzTx/>
                        <a:buFont typeface="Wingdings" panose="05000000000000000000" pitchFamily="2" charset="2"/>
                        <a:buNone/>
                        <a:tabLst>
                          <a:tab pos="449263" algn="l"/>
                        </a:tabLst>
                        <a:defRPr/>
                      </a:pPr>
                      <a:r>
                        <a:rPr kumimoji="1" lang="ja-JP" altLang="en-US" sz="1050" b="0" dirty="0">
                          <a:latin typeface="Meiryo UI" panose="020B0604030504040204" pitchFamily="50" charset="-128"/>
                          <a:ea typeface="Meiryo UI" panose="020B0604030504040204" pitchFamily="50" charset="-128"/>
                        </a:rPr>
                        <a:t>＜目的＞障がい者本人や介護者の状態、地域生活への移行の可能性、市町村における地域移行への取組み等の調査</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dirty="0">
                          <a:latin typeface="Meiryo UI" panose="020B0604030504040204" pitchFamily="50" charset="-128"/>
                          <a:ea typeface="Meiryo UI" panose="020B0604030504040204" pitchFamily="50" charset="-128"/>
                        </a:rPr>
                        <a:t>＜実施時期＞令和</a:t>
                      </a:r>
                      <a:r>
                        <a:rPr kumimoji="1" lang="en-US" altLang="ja-JP" sz="1050" b="0" dirty="0">
                          <a:latin typeface="Meiryo UI" panose="020B0604030504040204" pitchFamily="50" charset="-128"/>
                          <a:ea typeface="Meiryo UI" panose="020B0604030504040204" pitchFamily="50" charset="-128"/>
                        </a:rPr>
                        <a:t>7</a:t>
                      </a:r>
                      <a:r>
                        <a:rPr kumimoji="1" lang="ja-JP" altLang="en-US" sz="1050" b="0" dirty="0">
                          <a:latin typeface="Meiryo UI" panose="020B0604030504040204" pitchFamily="50" charset="-128"/>
                          <a:ea typeface="Meiryo UI" panose="020B0604030504040204" pitchFamily="50" charset="-128"/>
                        </a:rPr>
                        <a:t>年</a:t>
                      </a:r>
                      <a:r>
                        <a:rPr kumimoji="1" lang="en-US" altLang="ja-JP" sz="1050" b="0" dirty="0">
                          <a:latin typeface="Meiryo UI" panose="020B0604030504040204" pitchFamily="50" charset="-128"/>
                          <a:ea typeface="Meiryo UI" panose="020B0604030504040204" pitchFamily="50" charset="-128"/>
                        </a:rPr>
                        <a:t>8</a:t>
                      </a:r>
                      <a:r>
                        <a:rPr kumimoji="1" lang="ja-JP" altLang="en-US" sz="1050" b="0" dirty="0">
                          <a:latin typeface="Meiryo UI" panose="020B0604030504040204" pitchFamily="50" charset="-128"/>
                          <a:ea typeface="Meiryo UI" panose="020B0604030504040204" pitchFamily="50" charset="-128"/>
                        </a:rPr>
                        <a:t>月実施</a:t>
                      </a:r>
                      <a:endParaRPr kumimoji="1" lang="en-US" altLang="ja-JP" sz="1050" b="1"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1"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資料</a:t>
                      </a:r>
                      <a:r>
                        <a:rPr kumimoji="1" lang="en-US" altLang="ja-JP" sz="1050" b="1" dirty="0">
                          <a:latin typeface="Meiryo UI" panose="020B0604030504040204" pitchFamily="50" charset="-128"/>
                          <a:ea typeface="Meiryo UI" panose="020B0604030504040204" pitchFamily="50" charset="-128"/>
                        </a:rPr>
                        <a:t>2-①】</a:t>
                      </a: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endParaRPr kumimoji="1" lang="en-US" altLang="ja-JP" sz="1050" b="1" dirty="0">
                        <a:latin typeface="Meiryo UI" panose="020B0604030504040204" pitchFamily="50" charset="-128"/>
                        <a:ea typeface="Meiryo UI" panose="020B0604030504040204" pitchFamily="50" charset="-128"/>
                      </a:endParaRPr>
                    </a:p>
                    <a:p>
                      <a:pPr marL="93663" marR="0" lvl="0" indent="-93663"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dirty="0">
                          <a:latin typeface="Meiryo UI" panose="020B0604030504040204" pitchFamily="50" charset="-128"/>
                          <a:ea typeface="Meiryo UI" panose="020B0604030504040204" pitchFamily="50" charset="-128"/>
                        </a:rPr>
                        <a:t>◆</a:t>
                      </a:r>
                      <a:r>
                        <a:rPr kumimoji="1" lang="en-US" altLang="ja-JP" sz="1050" b="0" dirty="0">
                          <a:latin typeface="Meiryo UI" panose="020B0604030504040204" pitchFamily="50" charset="-128"/>
                          <a:ea typeface="Meiryo UI" panose="020B0604030504040204" pitchFamily="50" charset="-128"/>
                        </a:rPr>
                        <a:t>R7</a:t>
                      </a:r>
                      <a:r>
                        <a:rPr kumimoji="1" lang="ja-JP" altLang="en-US" sz="1050" b="0" dirty="0">
                          <a:latin typeface="Meiryo UI" panose="020B0604030504040204" pitchFamily="50" charset="-128"/>
                          <a:ea typeface="Meiryo UI" panose="020B0604030504040204" pitchFamily="50" charset="-128"/>
                        </a:rPr>
                        <a:t>重度障がい者グループホーム等整備事業費補助金</a:t>
                      </a:r>
                      <a:r>
                        <a:rPr kumimoji="1" lang="en-US" altLang="ja-JP" sz="1050" b="0" dirty="0">
                          <a:latin typeface="Meiryo UI" panose="020B0604030504040204" pitchFamily="50" charset="-128"/>
                          <a:ea typeface="Meiryo UI" panose="020B0604030504040204" pitchFamily="50" charset="-128"/>
                        </a:rPr>
                        <a:t>【</a:t>
                      </a:r>
                      <a:r>
                        <a:rPr kumimoji="1" lang="ja-JP" altLang="en-US" sz="1050" b="0" dirty="0">
                          <a:latin typeface="Meiryo UI" panose="020B0604030504040204" pitchFamily="50" charset="-128"/>
                          <a:ea typeface="Meiryo UI" panose="020B0604030504040204" pitchFamily="50" charset="-128"/>
                        </a:rPr>
                        <a:t>継続</a:t>
                      </a:r>
                      <a:r>
                        <a:rPr kumimoji="1" lang="en-US" altLang="ja-JP" sz="1050" b="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dirty="0">
                          <a:latin typeface="Meiryo UI" panose="020B0604030504040204" pitchFamily="50" charset="-128"/>
                          <a:ea typeface="Meiryo UI" panose="020B0604030504040204" pitchFamily="50" charset="-128"/>
                        </a:rPr>
                        <a:t>　申請</a:t>
                      </a:r>
                      <a:r>
                        <a:rPr kumimoji="1" lang="en-US" altLang="ja-JP" sz="1050" b="0" dirty="0">
                          <a:latin typeface="Meiryo UI" panose="020B0604030504040204" pitchFamily="50" charset="-128"/>
                          <a:ea typeface="Meiryo UI" panose="020B0604030504040204" pitchFamily="50" charset="-128"/>
                        </a:rPr>
                        <a:t>18</a:t>
                      </a:r>
                      <a:r>
                        <a:rPr kumimoji="1" lang="ja-JP" altLang="en-US" sz="1050" b="0" dirty="0">
                          <a:latin typeface="Meiryo UI" panose="020B0604030504040204" pitchFamily="50" charset="-128"/>
                          <a:ea typeface="Meiryo UI" panose="020B0604030504040204" pitchFamily="50" charset="-128"/>
                        </a:rPr>
                        <a:t>件　交付決定</a:t>
                      </a:r>
                      <a:r>
                        <a:rPr kumimoji="1" lang="en-US" altLang="ja-JP" sz="1050" b="0" dirty="0">
                          <a:latin typeface="Meiryo UI" panose="020B0604030504040204" pitchFamily="50" charset="-128"/>
                          <a:ea typeface="Meiryo UI" panose="020B0604030504040204" pitchFamily="50" charset="-128"/>
                        </a:rPr>
                        <a:t>16</a:t>
                      </a:r>
                      <a:r>
                        <a:rPr kumimoji="1" lang="ja-JP" altLang="en-US" sz="1050" b="0" dirty="0">
                          <a:latin typeface="Meiryo UI" panose="020B0604030504040204" pitchFamily="50" charset="-128"/>
                          <a:ea typeface="Meiryo UI" panose="020B0604030504040204" pitchFamily="50" charset="-128"/>
                        </a:rPr>
                        <a:t>件</a:t>
                      </a:r>
                      <a:endParaRPr kumimoji="1" lang="en-US" altLang="ja-JP" sz="105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dirty="0">
                          <a:latin typeface="Meiryo UI" panose="020B0604030504040204" pitchFamily="50" charset="-128"/>
                          <a:ea typeface="Meiryo UI" panose="020B0604030504040204" pitchFamily="50" charset="-128"/>
                        </a:rPr>
                        <a:t>　　　　　　　　　　　　　　　　　　　</a:t>
                      </a:r>
                      <a:r>
                        <a:rPr kumimoji="1" lang="en-US" altLang="ja-JP" sz="1050" b="1" dirty="0">
                          <a:latin typeface="Meiryo UI" panose="020B0604030504040204" pitchFamily="50" charset="-128"/>
                          <a:ea typeface="Meiryo UI" panose="020B0604030504040204" pitchFamily="50" charset="-128"/>
                        </a:rPr>
                        <a:t>【</a:t>
                      </a:r>
                      <a:r>
                        <a:rPr kumimoji="1" lang="ja-JP" altLang="en-US" sz="1050" b="1" dirty="0">
                          <a:latin typeface="Meiryo UI" panose="020B0604030504040204" pitchFamily="50" charset="-128"/>
                          <a:ea typeface="Meiryo UI" panose="020B0604030504040204" pitchFamily="50" charset="-128"/>
                        </a:rPr>
                        <a:t>資料</a:t>
                      </a:r>
                      <a:r>
                        <a:rPr kumimoji="1" lang="en-US" altLang="ja-JP" sz="1050" b="1" dirty="0">
                          <a:latin typeface="Meiryo UI" panose="020B0604030504040204" pitchFamily="50" charset="-128"/>
                          <a:ea typeface="Meiryo UI" panose="020B0604030504040204" pitchFamily="50" charset="-128"/>
                        </a:rPr>
                        <a:t>2-</a:t>
                      </a:r>
                      <a:r>
                        <a:rPr kumimoji="1" lang="ja-JP" altLang="en-US" sz="1050" b="1" dirty="0">
                          <a:latin typeface="Meiryo UI" panose="020B0604030504040204" pitchFamily="50" charset="-128"/>
                          <a:ea typeface="Meiryo UI" panose="020B0604030504040204" pitchFamily="50" charset="-128"/>
                        </a:rPr>
                        <a:t>②</a:t>
                      </a:r>
                      <a:r>
                        <a:rPr kumimoji="1" lang="en-US" altLang="ja-JP" sz="1050" b="1"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endParaRPr kumimoji="1" lang="en-US" altLang="ja-JP" sz="1050" b="1" dirty="0">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en-US" altLang="ja-JP" sz="1050" spc="0" baseline="0" dirty="0">
                          <a:latin typeface="Meiryo UI" panose="020B0604030504040204" pitchFamily="50" charset="-128"/>
                          <a:ea typeface="Meiryo UI" panose="020B0604030504040204" pitchFamily="50" charset="-128"/>
                        </a:rPr>
                        <a:t>R7</a:t>
                      </a:r>
                      <a:r>
                        <a:rPr kumimoji="1" lang="ja-JP" altLang="en-US" sz="1050" spc="0" baseline="0" dirty="0">
                          <a:latin typeface="Meiryo UI" panose="020B0604030504040204" pitchFamily="50" charset="-128"/>
                          <a:ea typeface="Meiryo UI" panose="020B0604030504040204" pitchFamily="50" charset="-128"/>
                        </a:rPr>
                        <a:t>地域生活推進事業費補助金</a:t>
                      </a:r>
                      <a:r>
                        <a:rPr kumimoji="1" lang="en-US" altLang="ja-JP" sz="1050" spc="0" baseline="0" dirty="0">
                          <a:latin typeface="Meiryo UI" panose="020B0604030504040204" pitchFamily="50" charset="-128"/>
                          <a:ea typeface="Meiryo UI" panose="020B0604030504040204" pitchFamily="50" charset="-128"/>
                        </a:rPr>
                        <a:t>【</a:t>
                      </a:r>
                      <a:r>
                        <a:rPr kumimoji="1" lang="ja-JP" altLang="en-US" sz="1050" spc="0" baseline="0" dirty="0">
                          <a:latin typeface="Meiryo UI" panose="020B0604030504040204" pitchFamily="50" charset="-128"/>
                          <a:ea typeface="Meiryo UI" panose="020B0604030504040204" pitchFamily="50" charset="-128"/>
                        </a:rPr>
                        <a:t>継続</a:t>
                      </a:r>
                      <a:r>
                        <a:rPr kumimoji="1" lang="en-US" altLang="ja-JP" sz="1050" spc="0" baseline="0" dirty="0">
                          <a:latin typeface="Meiryo UI" panose="020B0604030504040204" pitchFamily="50" charset="-128"/>
                          <a:ea typeface="Meiryo UI" panose="020B0604030504040204" pitchFamily="50" charset="-128"/>
                        </a:rPr>
                        <a:t>】</a:t>
                      </a: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dirty="0">
                          <a:solidFill>
                            <a:schemeClr val="tx1"/>
                          </a:solidFill>
                          <a:latin typeface="Meiryo UI" panose="020B0604030504040204" pitchFamily="50" charset="-128"/>
                          <a:ea typeface="Meiryo UI" panose="020B0604030504040204" pitchFamily="50" charset="-128"/>
                        </a:rPr>
                        <a:t>　・普及啓発事業</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dirty="0">
                          <a:solidFill>
                            <a:schemeClr val="tx1"/>
                          </a:solidFill>
                          <a:latin typeface="Meiryo UI" panose="020B0604030504040204" pitchFamily="50" charset="-128"/>
                          <a:ea typeface="Meiryo UI" panose="020B0604030504040204" pitchFamily="50" charset="-128"/>
                        </a:rPr>
                        <a:t>　・実践モデル事業</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dirty="0">
                          <a:solidFill>
                            <a:schemeClr val="tx1"/>
                          </a:solidFill>
                          <a:latin typeface="Meiryo UI" panose="020B0604030504040204" pitchFamily="50" charset="-128"/>
                          <a:ea typeface="Meiryo UI" panose="020B0604030504040204" pitchFamily="50" charset="-128"/>
                        </a:rPr>
                        <a:t>　　①実践モデル事業　②連携強化事業</a:t>
                      </a:r>
                      <a:endParaRPr kumimoji="1" lang="en-US" altLang="ja-JP" sz="105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spc="0" baseline="0" dirty="0">
                          <a:solidFill>
                            <a:schemeClr val="tx1"/>
                          </a:solidFill>
                          <a:latin typeface="Meiryo UI" panose="020B0604030504040204" pitchFamily="50" charset="-128"/>
                          <a:ea typeface="Meiryo UI" panose="020B0604030504040204" pitchFamily="50" charset="-128"/>
                        </a:rPr>
                        <a:t>　　　　　　　　　　　　　　　　　　</a:t>
                      </a:r>
                      <a:r>
                        <a:rPr kumimoji="1" lang="ja-JP" altLang="en-US" sz="1050" b="1" spc="0" baseline="0" dirty="0">
                          <a:solidFill>
                            <a:schemeClr val="tx1"/>
                          </a:solidFill>
                          <a:latin typeface="Meiryo UI" panose="020B0604030504040204" pitchFamily="50" charset="-128"/>
                          <a:ea typeface="Meiryo UI" panose="020B0604030504040204" pitchFamily="50" charset="-128"/>
                        </a:rPr>
                        <a:t>　</a:t>
                      </a:r>
                      <a:r>
                        <a:rPr kumimoji="1" lang="en-US" altLang="ja-JP" sz="1050" b="1" spc="0" baseline="0" dirty="0">
                          <a:solidFill>
                            <a:schemeClr val="tx1"/>
                          </a:solidFill>
                          <a:latin typeface="Meiryo UI" panose="020B0604030504040204" pitchFamily="50" charset="-128"/>
                          <a:ea typeface="Meiryo UI" panose="020B0604030504040204" pitchFamily="50" charset="-128"/>
                        </a:rPr>
                        <a:t>【</a:t>
                      </a:r>
                      <a:r>
                        <a:rPr kumimoji="1" lang="ja-JP" altLang="en-US" sz="1050" b="1" spc="0" baseline="0" dirty="0">
                          <a:solidFill>
                            <a:schemeClr val="tx1"/>
                          </a:solidFill>
                          <a:latin typeface="Meiryo UI" panose="020B0604030504040204" pitchFamily="50" charset="-128"/>
                          <a:ea typeface="Meiryo UI" panose="020B0604030504040204" pitchFamily="50" charset="-128"/>
                        </a:rPr>
                        <a:t>資料２</a:t>
                      </a:r>
                      <a:r>
                        <a:rPr kumimoji="1" lang="en-US" altLang="ja-JP" sz="1050" b="1" spc="0" baseline="0" dirty="0">
                          <a:solidFill>
                            <a:schemeClr val="tx1"/>
                          </a:solidFill>
                          <a:latin typeface="Meiryo UI" panose="020B0604030504040204" pitchFamily="50" charset="-128"/>
                          <a:ea typeface="Meiryo UI" panose="020B0604030504040204" pitchFamily="50" charset="-128"/>
                        </a:rPr>
                        <a:t>-</a:t>
                      </a:r>
                      <a:r>
                        <a:rPr kumimoji="1" lang="ja-JP" altLang="en-US" sz="1050" b="1" spc="0" baseline="0" dirty="0">
                          <a:solidFill>
                            <a:schemeClr val="tx1"/>
                          </a:solidFill>
                          <a:latin typeface="Meiryo UI" panose="020B0604030504040204" pitchFamily="50" charset="-128"/>
                          <a:ea typeface="Meiryo UI" panose="020B0604030504040204" pitchFamily="50" charset="-128"/>
                        </a:rPr>
                        <a:t>③</a:t>
                      </a:r>
                      <a:r>
                        <a:rPr kumimoji="1" lang="en-US" altLang="ja-JP" sz="1050" b="1" spc="0" baseline="0" dirty="0">
                          <a:solidFill>
                            <a:schemeClr val="tx1"/>
                          </a:solidFill>
                          <a:latin typeface="Meiryo UI" panose="020B0604030504040204" pitchFamily="50" charset="-128"/>
                          <a:ea typeface="Meiryo UI" panose="020B0604030504040204" pitchFamily="50" charset="-128"/>
                        </a:rPr>
                        <a:t>】</a:t>
                      </a: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endParaRPr kumimoji="1" lang="en-US" altLang="ja-JP" sz="1050" b="0" spc="0" baseline="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spc="0" baseline="0" dirty="0">
                          <a:solidFill>
                            <a:schemeClr val="tx1"/>
                          </a:solidFill>
                          <a:latin typeface="Meiryo UI" panose="020B0604030504040204" pitchFamily="50" charset="-128"/>
                          <a:ea typeface="Meiryo UI" panose="020B0604030504040204" pitchFamily="50" charset="-128"/>
                        </a:rPr>
                        <a:t>◆大阪府障がい福祉計画策定に向けた</a:t>
                      </a:r>
                      <a:endParaRPr kumimoji="1" lang="en-US" altLang="ja-JP" sz="1050" b="0" spc="0" baseline="0" dirty="0">
                        <a:solidFill>
                          <a:schemeClr val="tx1"/>
                        </a:solidFill>
                        <a:latin typeface="Meiryo UI" panose="020B0604030504040204" pitchFamily="50" charset="-128"/>
                        <a:ea typeface="Meiryo UI" panose="020B0604030504040204" pitchFamily="50" charset="-128"/>
                      </a:endParaRPr>
                    </a:p>
                    <a:p>
                      <a:pPr marL="90488"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spc="0" baseline="0" dirty="0">
                          <a:solidFill>
                            <a:schemeClr val="tx1"/>
                          </a:solidFill>
                          <a:latin typeface="Meiryo UI" panose="020B0604030504040204" pitchFamily="50" charset="-128"/>
                          <a:ea typeface="Meiryo UI" panose="020B0604030504040204" pitchFamily="50" charset="-128"/>
                        </a:rPr>
                        <a:t>入所施設利用者への意向調査</a:t>
                      </a: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spc="0" baseline="0" dirty="0">
                          <a:solidFill>
                            <a:schemeClr val="tx1"/>
                          </a:solidFill>
                          <a:latin typeface="Meiryo UI" panose="020B0604030504040204" pitchFamily="50" charset="-128"/>
                          <a:ea typeface="Meiryo UI" panose="020B0604030504040204" pitchFamily="50" charset="-128"/>
                        </a:rPr>
                        <a:t>＜実施時期＞令和７年２月実施</a:t>
                      </a:r>
                      <a:endParaRPr kumimoji="1" lang="en-US" altLang="ja-JP" sz="1050" b="0" spc="0" baseline="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spc="0" baseline="0" dirty="0">
                          <a:solidFill>
                            <a:schemeClr val="tx1"/>
                          </a:solidFill>
                          <a:latin typeface="Meiryo UI" panose="020B0604030504040204" pitchFamily="50" charset="-128"/>
                          <a:ea typeface="Meiryo UI" panose="020B0604030504040204" pitchFamily="50" charset="-128"/>
                        </a:rPr>
                        <a:t>　　　　　　　　　　　　　　　　　　</a:t>
                      </a:r>
                      <a:r>
                        <a:rPr kumimoji="1" lang="en-US" altLang="ja-JP" sz="1050" b="1" spc="0" baseline="0" dirty="0">
                          <a:solidFill>
                            <a:schemeClr val="tx1"/>
                          </a:solidFill>
                          <a:latin typeface="Meiryo UI" panose="020B0604030504040204" pitchFamily="50" charset="-128"/>
                          <a:ea typeface="Meiryo UI" panose="020B0604030504040204" pitchFamily="50" charset="-128"/>
                        </a:rPr>
                        <a:t>【</a:t>
                      </a:r>
                      <a:r>
                        <a:rPr kumimoji="1" lang="ja-JP" altLang="en-US" sz="1050" b="1" spc="0" baseline="0" dirty="0">
                          <a:solidFill>
                            <a:schemeClr val="tx1"/>
                          </a:solidFill>
                          <a:latin typeface="Meiryo UI" panose="020B0604030504040204" pitchFamily="50" charset="-128"/>
                          <a:ea typeface="Meiryo UI" panose="020B0604030504040204" pitchFamily="50" charset="-128"/>
                        </a:rPr>
                        <a:t>参考資料６</a:t>
                      </a:r>
                      <a:r>
                        <a:rPr kumimoji="1" lang="en-US" altLang="ja-JP" sz="1050" b="1" spc="0" baseline="0" dirty="0">
                          <a:solidFill>
                            <a:schemeClr val="tx1"/>
                          </a:solidFill>
                          <a:latin typeface="Meiryo UI" panose="020B0604030504040204" pitchFamily="50" charset="-128"/>
                          <a:ea typeface="Meiryo UI" panose="020B0604030504040204" pitchFamily="50" charset="-128"/>
                        </a:rPr>
                        <a:t>】</a:t>
                      </a: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endParaRPr kumimoji="1" lang="en-US" altLang="ja-JP" sz="1050" b="0" spc="0" baseline="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spc="0" baseline="0" dirty="0">
                          <a:solidFill>
                            <a:schemeClr val="tx1"/>
                          </a:solidFill>
                          <a:latin typeface="Meiryo UI" panose="020B0604030504040204" pitchFamily="50" charset="-128"/>
                          <a:ea typeface="Meiryo UI" panose="020B0604030504040204" pitchFamily="50" charset="-128"/>
                        </a:rPr>
                        <a:t>◆令和７年度地域移行状況等の調査</a:t>
                      </a:r>
                      <a:endParaRPr kumimoji="1" lang="en-US" altLang="ja-JP" sz="1050" b="0" spc="0" baseline="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spc="0" baseline="0" dirty="0">
                          <a:solidFill>
                            <a:schemeClr val="tx1"/>
                          </a:solidFill>
                          <a:latin typeface="Meiryo UI" panose="020B0604030504040204" pitchFamily="50" charset="-128"/>
                          <a:ea typeface="Meiryo UI" panose="020B0604030504040204" pitchFamily="50" charset="-128"/>
                        </a:rPr>
                        <a:t>＜実施時期＞令和</a:t>
                      </a:r>
                      <a:r>
                        <a:rPr kumimoji="1" lang="en-US" altLang="ja-JP" sz="1050" b="0" spc="0" baseline="0" dirty="0">
                          <a:solidFill>
                            <a:schemeClr val="tx1"/>
                          </a:solidFill>
                          <a:latin typeface="Meiryo UI" panose="020B0604030504040204" pitchFamily="50" charset="-128"/>
                          <a:ea typeface="Meiryo UI" panose="020B0604030504040204" pitchFamily="50" charset="-128"/>
                        </a:rPr>
                        <a:t>7</a:t>
                      </a:r>
                      <a:r>
                        <a:rPr kumimoji="1" lang="ja-JP" altLang="en-US" sz="1050" b="0" spc="0" baseline="0" dirty="0">
                          <a:solidFill>
                            <a:schemeClr val="tx1"/>
                          </a:solidFill>
                          <a:latin typeface="Meiryo UI" panose="020B0604030504040204" pitchFamily="50" charset="-128"/>
                          <a:ea typeface="Meiryo UI" panose="020B0604030504040204" pitchFamily="50" charset="-128"/>
                        </a:rPr>
                        <a:t>年５月実施</a:t>
                      </a:r>
                      <a:endParaRPr kumimoji="1" lang="en-US" altLang="ja-JP" sz="1050" b="0" spc="0" baseline="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050" b="0" spc="0" baseline="0" dirty="0">
                          <a:solidFill>
                            <a:schemeClr val="tx1"/>
                          </a:solidFill>
                          <a:latin typeface="Meiryo UI" panose="020B0604030504040204" pitchFamily="50" charset="-128"/>
                          <a:ea typeface="Meiryo UI" panose="020B0604030504040204" pitchFamily="50" charset="-128"/>
                        </a:rPr>
                        <a:t>　　　　　　　　　　　　　　　　　　</a:t>
                      </a:r>
                      <a:r>
                        <a:rPr kumimoji="1" lang="en-US" altLang="ja-JP" sz="1050" b="1" spc="0" baseline="0" dirty="0">
                          <a:solidFill>
                            <a:schemeClr val="tx1"/>
                          </a:solidFill>
                          <a:latin typeface="Meiryo UI" panose="020B0604030504040204" pitchFamily="50" charset="-128"/>
                          <a:ea typeface="Meiryo UI" panose="020B0604030504040204" pitchFamily="50" charset="-128"/>
                        </a:rPr>
                        <a:t>【</a:t>
                      </a:r>
                      <a:r>
                        <a:rPr kumimoji="1" lang="ja-JP" altLang="en-US" sz="1050" b="1" spc="0" baseline="0" dirty="0">
                          <a:solidFill>
                            <a:schemeClr val="tx1"/>
                          </a:solidFill>
                          <a:latin typeface="Meiryo UI" panose="020B0604030504040204" pitchFamily="50" charset="-128"/>
                          <a:ea typeface="Meiryo UI" panose="020B0604030504040204" pitchFamily="50" charset="-128"/>
                        </a:rPr>
                        <a:t>参考資料７</a:t>
                      </a:r>
                      <a:r>
                        <a:rPr kumimoji="1" lang="en-US" altLang="ja-JP" sz="1050" b="1" spc="0" baseline="0" dirty="0">
                          <a:solidFill>
                            <a:schemeClr val="tx1"/>
                          </a:solidFill>
                          <a:latin typeface="Meiryo UI" panose="020B0604030504040204" pitchFamily="50" charset="-128"/>
                          <a:ea typeface="Meiryo UI" panose="020B0604030504040204" pitchFamily="50" charset="-128"/>
                        </a:rPr>
                        <a:t>】</a:t>
                      </a:r>
                    </a:p>
                  </a:txBody>
                  <a:tcPr marL="36000" marR="36000" anchor="ctr">
                    <a:solidFill>
                      <a:srgbClr val="D0D8E8"/>
                    </a:solidFill>
                  </a:tcPr>
                </a:tc>
                <a:tc rowSpan="4">
                  <a:txBody>
                    <a:bodyPr/>
                    <a:lstStyle/>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3663" marR="0" indent="-93663"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a:t>
                      </a:r>
                      <a:r>
                        <a:rPr kumimoji="1" lang="en-US" altLang="ja-JP" sz="1100" b="0" dirty="0">
                          <a:solidFill>
                            <a:schemeClr val="tx1"/>
                          </a:solidFill>
                          <a:latin typeface="Meiryo UI" panose="020B0604030504040204" pitchFamily="50" charset="-128"/>
                          <a:ea typeface="Meiryo UI" panose="020B0604030504040204" pitchFamily="50" charset="-128"/>
                        </a:rPr>
                        <a:t>R8</a:t>
                      </a:r>
                      <a:r>
                        <a:rPr kumimoji="1" lang="ja-JP" altLang="en-US" sz="1100" b="0" dirty="0">
                          <a:solidFill>
                            <a:schemeClr val="tx1"/>
                          </a:solidFill>
                          <a:latin typeface="Meiryo UI" panose="020B0604030504040204" pitchFamily="50" charset="-128"/>
                          <a:ea typeface="Meiryo UI" panose="020B0604030504040204" pitchFamily="50" charset="-128"/>
                        </a:rPr>
                        <a:t>施設入所の待機者に関する実態調査</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＜実施時期＞</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　時期未定</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3663" marR="0" indent="-93663"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a:t>
                      </a:r>
                      <a:r>
                        <a:rPr kumimoji="1" lang="en-US" altLang="ja-JP" sz="1100" b="0" dirty="0">
                          <a:solidFill>
                            <a:schemeClr val="tx1"/>
                          </a:solidFill>
                          <a:latin typeface="Meiryo UI" panose="020B0604030504040204" pitchFamily="50" charset="-128"/>
                          <a:ea typeface="Meiryo UI" panose="020B0604030504040204" pitchFamily="50" charset="-128"/>
                        </a:rPr>
                        <a:t>R8</a:t>
                      </a:r>
                      <a:r>
                        <a:rPr kumimoji="1" lang="ja-JP" altLang="en-US" sz="1100" b="0" dirty="0">
                          <a:solidFill>
                            <a:schemeClr val="tx1"/>
                          </a:solidFill>
                          <a:latin typeface="Meiryo UI" panose="020B0604030504040204" pitchFamily="50" charset="-128"/>
                          <a:ea typeface="Meiryo UI" panose="020B0604030504040204" pitchFamily="50" charset="-128"/>
                        </a:rPr>
                        <a:t>重度障がい者グループホーム等整備事業費補助金</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　　　　　　　　　</a:t>
                      </a: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資料</a:t>
                      </a:r>
                      <a:r>
                        <a:rPr kumimoji="1" lang="en-US" altLang="ja-JP" sz="1100" b="1" dirty="0">
                          <a:solidFill>
                            <a:schemeClr val="tx1"/>
                          </a:solidFill>
                          <a:latin typeface="Meiryo UI" panose="020B0604030504040204" pitchFamily="50" charset="-128"/>
                          <a:ea typeface="Meiryo UI" panose="020B0604030504040204" pitchFamily="50" charset="-128"/>
                        </a:rPr>
                        <a:t>2-</a:t>
                      </a:r>
                      <a:r>
                        <a:rPr kumimoji="1" lang="ja-JP" altLang="en-US" sz="1100" b="1" dirty="0">
                          <a:solidFill>
                            <a:schemeClr val="tx1"/>
                          </a:solidFill>
                          <a:latin typeface="Meiryo UI" panose="020B0604030504040204" pitchFamily="50" charset="-128"/>
                          <a:ea typeface="Meiryo UI" panose="020B0604030504040204" pitchFamily="50" charset="-128"/>
                        </a:rPr>
                        <a:t>②</a:t>
                      </a:r>
                      <a:r>
                        <a:rPr kumimoji="1" lang="en-US" altLang="ja-JP" sz="1100" b="1" dirty="0">
                          <a:solidFill>
                            <a:schemeClr val="tx1"/>
                          </a:solidFill>
                          <a:latin typeface="Meiryo UI" panose="020B0604030504040204" pitchFamily="50" charset="-128"/>
                          <a:ea typeface="Meiryo UI" panose="020B0604030504040204" pitchFamily="50" charset="-128"/>
                        </a:rPr>
                        <a:t>】</a:t>
                      </a:r>
                      <a:endParaRPr kumimoji="1" lang="ja-JP" altLang="en-US" sz="1100" b="1"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93663" marR="0" indent="-93663"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a:t>
                      </a:r>
                      <a:r>
                        <a:rPr kumimoji="1" lang="en-US" altLang="ja-JP" sz="1100" b="0" dirty="0">
                          <a:solidFill>
                            <a:schemeClr val="tx1"/>
                          </a:solidFill>
                          <a:latin typeface="Meiryo UI" panose="020B0604030504040204" pitchFamily="50" charset="-128"/>
                          <a:ea typeface="Meiryo UI" panose="020B0604030504040204" pitchFamily="50" charset="-128"/>
                        </a:rPr>
                        <a:t>R8</a:t>
                      </a:r>
                      <a:r>
                        <a:rPr kumimoji="1" lang="ja-JP" altLang="en-US" sz="1100" b="0" dirty="0">
                          <a:solidFill>
                            <a:schemeClr val="tx1"/>
                          </a:solidFill>
                          <a:latin typeface="Meiryo UI" panose="020B0604030504040204" pitchFamily="50" charset="-128"/>
                          <a:ea typeface="Meiryo UI" panose="020B0604030504040204" pitchFamily="50" charset="-128"/>
                        </a:rPr>
                        <a:t>地域生活推進事業費補助金</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　・普及啓発事業</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　・実践モデル事業</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　　①実践モデル事業</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　　②連携強化事業</a:t>
                      </a:r>
                      <a:endParaRPr kumimoji="1" lang="en-US" altLang="ja-JP" sz="1100" b="0" dirty="0">
                        <a:solidFill>
                          <a:schemeClr val="tx1"/>
                        </a:solidFill>
                        <a:latin typeface="Meiryo UI" panose="020B0604030504040204" pitchFamily="50" charset="-128"/>
                        <a:ea typeface="Meiryo UI" panose="020B0604030504040204" pitchFamily="50" charset="-128"/>
                      </a:endParaRPr>
                    </a:p>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b="1" dirty="0">
                          <a:solidFill>
                            <a:schemeClr val="tx1"/>
                          </a:solidFill>
                          <a:latin typeface="Meiryo UI" panose="020B0604030504040204" pitchFamily="50" charset="-128"/>
                          <a:ea typeface="Meiryo UI" panose="020B0604030504040204" pitchFamily="50" charset="-128"/>
                        </a:rPr>
                        <a:t>　　　　　  　　</a:t>
                      </a: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資料２</a:t>
                      </a: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③</a:t>
                      </a:r>
                      <a:r>
                        <a:rPr kumimoji="1" lang="en-US" altLang="ja-JP" sz="1100" b="1" dirty="0">
                          <a:solidFill>
                            <a:schemeClr val="tx1"/>
                          </a:solidFill>
                          <a:latin typeface="Meiryo UI" panose="020B0604030504040204" pitchFamily="50" charset="-128"/>
                          <a:ea typeface="Meiryo UI" panose="020B0604030504040204" pitchFamily="50" charset="-128"/>
                        </a:rPr>
                        <a:t>】</a:t>
                      </a:r>
                    </a:p>
                  </a:txBody>
                  <a:tcPr>
                    <a:lnB w="12700" cap="flat" cmpd="sng" algn="ctr">
                      <a:solidFill>
                        <a:schemeClr val="bg1"/>
                      </a:solidFill>
                      <a:prstDash val="solid"/>
                      <a:round/>
                      <a:headEnd type="none" w="med" len="med"/>
                      <a:tailEnd type="none" w="med" len="med"/>
                    </a:lnB>
                    <a:solidFill>
                      <a:srgbClr val="E9EDF4"/>
                    </a:solidFill>
                  </a:tcPr>
                </a:tc>
                <a:extLst>
                  <a:ext uri="{0D108BD9-81ED-4DB2-BD59-A6C34878D82A}">
                    <a16:rowId xmlns:a16="http://schemas.microsoft.com/office/drawing/2014/main" val="3964224900"/>
                  </a:ext>
                </a:extLst>
              </a:tr>
              <a:tr h="1290960">
                <a:tc>
                  <a:txBody>
                    <a:bodyPr/>
                    <a:lstStyle/>
                    <a:p>
                      <a:pPr>
                        <a:lnSpc>
                          <a:spcPts val="1250"/>
                        </a:lnSpc>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a:latin typeface="Meiryo UI" panose="020B0604030504040204" pitchFamily="50" charset="-128"/>
                          <a:ea typeface="Meiryo UI" panose="020B0604030504040204" pitchFamily="50" charset="-128"/>
                        </a:rPr>
                        <a:t>暮らしの場となる</a:t>
                      </a:r>
                      <a:r>
                        <a:rPr kumimoji="1" lang="en-US" altLang="ja-JP" sz="1100" b="1" dirty="0">
                          <a:latin typeface="Meiryo UI" panose="020B0604030504040204" pitchFamily="50" charset="-128"/>
                          <a:ea typeface="Meiryo UI" panose="020B0604030504040204" pitchFamily="50" charset="-128"/>
                        </a:rPr>
                        <a:t>GH</a:t>
                      </a:r>
                      <a:r>
                        <a:rPr kumimoji="1" lang="ja-JP" altLang="en-US" sz="1100" b="1" dirty="0">
                          <a:latin typeface="Meiryo UI" panose="020B0604030504040204" pitchFamily="50" charset="-128"/>
                          <a:ea typeface="Meiryo UI" panose="020B0604030504040204" pitchFamily="50" charset="-128"/>
                        </a:rPr>
                        <a:t>等のサービス提供基盤の拡充</a:t>
                      </a:r>
                      <a:r>
                        <a:rPr kumimoji="1" lang="en-US" altLang="ja-JP" sz="1100" b="1" dirty="0">
                          <a:latin typeface="Meiryo UI" panose="020B0604030504040204" pitchFamily="50" charset="-128"/>
                          <a:ea typeface="Meiryo UI" panose="020B0604030504040204" pitchFamily="50" charset="-128"/>
                        </a:rPr>
                        <a:t>】</a:t>
                      </a:r>
                    </a:p>
                    <a:p>
                      <a:pPr marL="171450" indent="-171450">
                        <a:lnSpc>
                          <a:spcPts val="1250"/>
                        </a:lnSpc>
                        <a:buFont typeface="Wingdings" panose="05000000000000000000" pitchFamily="2" charset="2"/>
                        <a:buChar char="u"/>
                      </a:pPr>
                      <a:r>
                        <a:rPr kumimoji="1" lang="ja-JP" altLang="en-US" sz="1100" dirty="0">
                          <a:latin typeface="Meiryo UI" panose="020B0604030504040204" pitchFamily="50" charset="-128"/>
                          <a:ea typeface="Meiryo UI" panose="020B0604030504040204" pitchFamily="50" charset="-128"/>
                        </a:rPr>
                        <a:t>地域の社会資源と人材確保</a:t>
                      </a:r>
                      <a:endParaRPr kumimoji="1" lang="en-US" altLang="ja-JP" sz="1100" dirty="0">
                        <a:latin typeface="Meiryo UI" panose="020B0604030504040204" pitchFamily="50" charset="-128"/>
                        <a:ea typeface="Meiryo UI" panose="020B0604030504040204" pitchFamily="50" charset="-128"/>
                      </a:endParaRPr>
                    </a:p>
                    <a:p>
                      <a:pPr marL="171450" indent="-171450">
                        <a:lnSpc>
                          <a:spcPts val="1250"/>
                        </a:lnSpc>
                        <a:buFont typeface="Wingdings" panose="05000000000000000000" pitchFamily="2" charset="2"/>
                        <a:buChar char="u"/>
                      </a:pPr>
                      <a:r>
                        <a:rPr kumimoji="1" lang="ja-JP" altLang="en-US" sz="1100" dirty="0">
                          <a:latin typeface="Meiryo UI" panose="020B0604030504040204" pitchFamily="50" charset="-128"/>
                          <a:ea typeface="Meiryo UI" panose="020B0604030504040204" pitchFamily="50" charset="-128"/>
                        </a:rPr>
                        <a:t>人員体制の確保</a:t>
                      </a:r>
                      <a:endParaRPr kumimoji="1" lang="en-US" altLang="ja-JP" sz="1100" dirty="0">
                        <a:latin typeface="Meiryo UI" panose="020B0604030504040204" pitchFamily="50" charset="-128"/>
                        <a:ea typeface="Meiryo UI" panose="020B0604030504040204" pitchFamily="50" charset="-128"/>
                      </a:endParaRPr>
                    </a:p>
                    <a:p>
                      <a:pPr marL="171450" indent="-171450">
                        <a:lnSpc>
                          <a:spcPts val="1250"/>
                        </a:lnSpc>
                        <a:buFont typeface="Wingdings" panose="05000000000000000000" pitchFamily="2" charset="2"/>
                        <a:buChar char="u"/>
                      </a:pPr>
                      <a:r>
                        <a:rPr kumimoji="1" lang="ja-JP" altLang="en-US" sz="1100" dirty="0">
                          <a:latin typeface="Meiryo UI" panose="020B0604030504040204" pitchFamily="50" charset="-128"/>
                          <a:ea typeface="Meiryo UI" panose="020B0604030504040204" pitchFamily="50" charset="-128"/>
                        </a:rPr>
                        <a:t>スキルアップ、チーム支援による統一的な対応</a:t>
                      </a:r>
                      <a:endParaRPr kumimoji="1" lang="en-US" altLang="ja-JP" sz="1100" dirty="0">
                        <a:latin typeface="Meiryo UI" panose="020B0604030504040204" pitchFamily="50" charset="-128"/>
                        <a:ea typeface="Meiryo UI" panose="020B0604030504040204" pitchFamily="50" charset="-128"/>
                      </a:endParaRPr>
                    </a:p>
                    <a:p>
                      <a:pPr marL="171450" indent="-171450">
                        <a:lnSpc>
                          <a:spcPts val="1250"/>
                        </a:lnSpc>
                        <a:buFont typeface="Wingdings" panose="05000000000000000000" pitchFamily="2" charset="2"/>
                        <a:buChar char="u"/>
                      </a:pPr>
                      <a:r>
                        <a:rPr kumimoji="1" lang="ja-JP" altLang="en-US" sz="1100" dirty="0">
                          <a:latin typeface="Meiryo UI" panose="020B0604030504040204" pitchFamily="50" charset="-128"/>
                          <a:ea typeface="Meiryo UI" panose="020B0604030504040204" pitchFamily="50" charset="-128"/>
                        </a:rPr>
                        <a:t>特性に合わせた環境整備</a:t>
                      </a:r>
                      <a:endParaRPr kumimoji="1" lang="en-US" altLang="ja-JP" sz="1100" dirty="0">
                        <a:latin typeface="Meiryo UI" panose="020B0604030504040204" pitchFamily="50" charset="-128"/>
                        <a:ea typeface="Meiryo UI" panose="020B0604030504040204" pitchFamily="50" charset="-128"/>
                      </a:endParaRPr>
                    </a:p>
                    <a:p>
                      <a:pPr marL="171450" indent="-171450">
                        <a:lnSpc>
                          <a:spcPts val="1250"/>
                        </a:lnSpc>
                        <a:buFont typeface="Wingdings" panose="05000000000000000000" pitchFamily="2" charset="2"/>
                        <a:buChar char="u"/>
                      </a:pPr>
                      <a:r>
                        <a:rPr kumimoji="1" lang="ja-JP" altLang="en-US" sz="1100" dirty="0">
                          <a:latin typeface="Meiryo UI" panose="020B0604030504040204" pitchFamily="50" charset="-128"/>
                          <a:ea typeface="Meiryo UI" panose="020B0604030504040204" pitchFamily="50" charset="-128"/>
                        </a:rPr>
                        <a:t>人的・物的なリーソース活用のための仕組み</a:t>
                      </a:r>
                      <a:endParaRPr kumimoji="1" lang="en-US" altLang="ja-JP" sz="1100" dirty="0">
                        <a:latin typeface="Meiryo UI" panose="020B0604030504040204" pitchFamily="50" charset="-128"/>
                        <a:ea typeface="Meiryo UI" panose="020B0604030504040204" pitchFamily="50" charset="-128"/>
                      </a:endParaRPr>
                    </a:p>
                    <a:p>
                      <a:pPr marL="171450" indent="-171450">
                        <a:lnSpc>
                          <a:spcPts val="1250"/>
                        </a:lnSpc>
                        <a:buFont typeface="Wingdings" panose="05000000000000000000" pitchFamily="2" charset="2"/>
                        <a:buChar char="u"/>
                      </a:pPr>
                      <a:r>
                        <a:rPr kumimoji="1" lang="ja-JP" altLang="en-US" sz="1100" dirty="0">
                          <a:latin typeface="Meiryo UI" panose="020B0604030504040204" pitchFamily="50" charset="-128"/>
                          <a:ea typeface="Meiryo UI" panose="020B0604030504040204" pitchFamily="50" charset="-128"/>
                        </a:rPr>
                        <a:t>日中サービス支援型</a:t>
                      </a:r>
                      <a:r>
                        <a:rPr kumimoji="1" lang="en-US" altLang="ja-JP" sz="1100" dirty="0">
                          <a:latin typeface="Meiryo UI" panose="020B0604030504040204" pitchFamily="50" charset="-128"/>
                          <a:ea typeface="Meiryo UI" panose="020B0604030504040204" pitchFamily="50" charset="-128"/>
                        </a:rPr>
                        <a:t>GH</a:t>
                      </a:r>
                      <a:r>
                        <a:rPr kumimoji="1" lang="ja-JP" altLang="en-US" sz="1100" dirty="0">
                          <a:latin typeface="Meiryo UI" panose="020B0604030504040204" pitchFamily="50" charset="-128"/>
                          <a:ea typeface="Meiryo UI" panose="020B0604030504040204" pitchFamily="50" charset="-128"/>
                        </a:rPr>
                        <a:t>の整備促進</a:t>
                      </a:r>
                      <a:endParaRPr kumimoji="1" lang="en-US" altLang="ja-JP" sz="1100" dirty="0">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extLst>
                  <a:ext uri="{0D108BD9-81ED-4DB2-BD59-A6C34878D82A}">
                    <a16:rowId xmlns:a16="http://schemas.microsoft.com/office/drawing/2014/main" val="1070433371"/>
                  </a:ext>
                </a:extLst>
              </a:tr>
              <a:tr h="706676">
                <a:tc>
                  <a:txBody>
                    <a:bodyPr/>
                    <a:lstStyle/>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en-US" altLang="ja-JP" sz="1100" b="1" dirty="0">
                          <a:latin typeface="Meiryo UI" panose="020B0604030504040204" pitchFamily="50" charset="-128"/>
                          <a:ea typeface="Meiryo UI" panose="020B0604030504040204" pitchFamily="50" charset="-128"/>
                        </a:rPr>
                        <a:t>【</a:t>
                      </a:r>
                      <a:r>
                        <a:rPr kumimoji="1" lang="ja-JP" altLang="en-US" sz="1100" b="1" dirty="0" err="1">
                          <a:latin typeface="Meiryo UI" panose="020B0604030504040204" pitchFamily="50" charset="-128"/>
                          <a:ea typeface="Meiryo UI" panose="020B0604030504040204" pitchFamily="50" charset="-128"/>
                        </a:rPr>
                        <a:t>障がい</a:t>
                      </a:r>
                      <a:r>
                        <a:rPr kumimoji="1" lang="ja-JP" altLang="en-US" sz="1100" b="1" dirty="0">
                          <a:latin typeface="Meiryo UI" panose="020B0604030504040204" pitchFamily="50" charset="-128"/>
                          <a:ea typeface="Meiryo UI" panose="020B0604030504040204" pitchFamily="50" charset="-128"/>
                        </a:rPr>
                        <a:t>者支援施設による在宅や</a:t>
                      </a:r>
                      <a:r>
                        <a:rPr kumimoji="1" lang="en-US" altLang="ja-JP" sz="1100" b="1" dirty="0">
                          <a:latin typeface="Meiryo UI" panose="020B0604030504040204" pitchFamily="50" charset="-128"/>
                          <a:ea typeface="Meiryo UI" panose="020B0604030504040204" pitchFamily="50" charset="-128"/>
                        </a:rPr>
                        <a:t>GH</a:t>
                      </a:r>
                      <a:r>
                        <a:rPr kumimoji="1" lang="ja-JP" altLang="en-US" sz="1100" b="1" dirty="0">
                          <a:latin typeface="Meiryo UI" panose="020B0604030504040204" pitchFamily="50" charset="-128"/>
                          <a:ea typeface="Meiryo UI" panose="020B0604030504040204" pitchFamily="50" charset="-128"/>
                        </a:rPr>
                        <a:t>で暮らす</a:t>
                      </a:r>
                      <a:r>
                        <a:rPr kumimoji="1" lang="ja-JP" altLang="en-US" sz="1100" b="1" dirty="0" err="1">
                          <a:latin typeface="Meiryo UI" panose="020B0604030504040204" pitchFamily="50" charset="-128"/>
                          <a:ea typeface="Meiryo UI" panose="020B0604030504040204" pitchFamily="50" charset="-128"/>
                        </a:rPr>
                        <a:t>障がい</a:t>
                      </a:r>
                      <a:r>
                        <a:rPr kumimoji="1" lang="ja-JP" altLang="en-US" sz="1100" b="1" dirty="0">
                          <a:latin typeface="Meiryo UI" panose="020B0604030504040204" pitchFamily="50" charset="-128"/>
                          <a:ea typeface="Meiryo UI" panose="020B0604030504040204" pitchFamily="50" charset="-128"/>
                        </a:rPr>
                        <a:t>者や介護者等へのバックアップ機能</a:t>
                      </a:r>
                      <a:r>
                        <a:rPr kumimoji="1" lang="en-US" altLang="ja-JP" sz="1100" b="1" dirty="0">
                          <a:latin typeface="Meiryo UI" panose="020B0604030504040204" pitchFamily="50" charset="-128"/>
                          <a:ea typeface="Meiryo UI" panose="020B0604030504040204" pitchFamily="50" charset="-128"/>
                        </a:rPr>
                        <a:t>】</a:t>
                      </a:r>
                      <a:endParaRPr kumimoji="1" lang="en-US" altLang="ja-JP" sz="1100" b="1" i="1" dirty="0">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i="1" dirty="0">
                          <a:latin typeface="Meiryo UI" panose="020B0604030504040204" pitchFamily="50" charset="-128"/>
                          <a:ea typeface="Meiryo UI" panose="020B0604030504040204" pitchFamily="50" charset="-128"/>
                        </a:rPr>
                        <a:t>拠点等の緊急時の受入れ・対応</a:t>
                      </a:r>
                      <a:endParaRPr kumimoji="1" lang="en-US" altLang="ja-JP" sz="1100" i="1" dirty="0">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dirty="0">
                          <a:latin typeface="Meiryo UI" panose="020B0604030504040204" pitchFamily="50" charset="-128"/>
                          <a:ea typeface="Meiryo UI" panose="020B0604030504040204" pitchFamily="50" charset="-128"/>
                        </a:rPr>
                        <a:t>緊急時に備えた事前登録・住民への周知、体験の機会の働きかけ</a:t>
                      </a:r>
                      <a:endParaRPr kumimoji="1" lang="en-US" altLang="ja-JP" sz="1100" dirty="0">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dirty="0">
                          <a:latin typeface="Meiryo UI" panose="020B0604030504040204" pitchFamily="50" charset="-128"/>
                          <a:ea typeface="Meiryo UI" panose="020B0604030504040204" pitchFamily="50" charset="-128"/>
                        </a:rPr>
                        <a:t>拠点等の運用状況の検証・検討および地域課題の把握</a:t>
                      </a:r>
                      <a:endParaRPr kumimoji="1" lang="en-US" altLang="ja-JP" sz="1100" dirty="0">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dirty="0">
                          <a:latin typeface="Meiryo UI" panose="020B0604030504040204" pitchFamily="50" charset="-128"/>
                          <a:ea typeface="Meiryo UI" panose="020B0604030504040204" pitchFamily="50" charset="-128"/>
                        </a:rPr>
                        <a:t>支援の再構築、トライ＆エラーによる地域生活の継続</a:t>
                      </a:r>
                      <a:endParaRPr kumimoji="1" lang="en-US" altLang="ja-JP" sz="1100" dirty="0">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dirty="0">
                          <a:latin typeface="Meiryo UI" panose="020B0604030504040204" pitchFamily="50" charset="-128"/>
                          <a:ea typeface="Meiryo UI" panose="020B0604030504040204" pitchFamily="50" charset="-128"/>
                        </a:rPr>
                        <a:t>施設による</a:t>
                      </a:r>
                      <a:r>
                        <a:rPr kumimoji="1" lang="en-US" altLang="ja-JP" sz="1100" dirty="0">
                          <a:latin typeface="Meiryo UI" panose="020B0604030504040204" pitchFamily="50" charset="-128"/>
                          <a:ea typeface="Meiryo UI" panose="020B0604030504040204" pitchFamily="50" charset="-128"/>
                        </a:rPr>
                        <a:t>GH</a:t>
                      </a:r>
                      <a:r>
                        <a:rPr kumimoji="1" lang="ja-JP" altLang="en-US" sz="1100" dirty="0">
                          <a:latin typeface="Meiryo UI" panose="020B0604030504040204" pitchFamily="50" charset="-128"/>
                          <a:ea typeface="Meiryo UI" panose="020B0604030504040204" pitchFamily="50" charset="-128"/>
                        </a:rPr>
                        <a:t>等への実践研修の場の提供</a:t>
                      </a:r>
                      <a:endParaRPr kumimoji="1" lang="en-US" altLang="ja-JP" sz="1100" dirty="0">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dirty="0">
                          <a:latin typeface="Meiryo UI" panose="020B0604030504040204" pitchFamily="50" charset="-128"/>
                          <a:ea typeface="Meiryo UI" panose="020B0604030504040204" pitchFamily="50" charset="-128"/>
                        </a:rPr>
                        <a:t>緊急時の応援派遣</a:t>
                      </a:r>
                      <a:endParaRPr kumimoji="1" lang="en-US" altLang="ja-JP" sz="1100" dirty="0">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rowSpan="2">
                  <a:txBody>
                    <a:bodyPr/>
                    <a:lstStyle/>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②</a:t>
                      </a:r>
                      <a:r>
                        <a:rPr kumimoji="1" lang="ja-JP" altLang="en-US" sz="1100" dirty="0" err="1">
                          <a:latin typeface="Meiryo UI" panose="020B0604030504040204" pitchFamily="50" charset="-128"/>
                          <a:ea typeface="Meiryo UI" panose="020B0604030504040204" pitchFamily="50" charset="-128"/>
                        </a:rPr>
                        <a:t>障がい</a:t>
                      </a:r>
                      <a:r>
                        <a:rPr kumimoji="1" lang="ja-JP" altLang="en-US" sz="1100" dirty="0">
                          <a:latin typeface="Meiryo UI" panose="020B0604030504040204" pitchFamily="50" charset="-128"/>
                          <a:ea typeface="Meiryo UI" panose="020B0604030504040204" pitchFamily="50" charset="-128"/>
                        </a:rPr>
                        <a:t>者支援施設等の支援環境の整備　</a:t>
                      </a:r>
                      <a:endParaRPr kumimoji="1" lang="en-US" altLang="ja-JP" sz="11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Tx/>
                        <a:buNone/>
                        <a:tabLst/>
                        <a:defRPr/>
                      </a:pPr>
                      <a:endParaRPr kumimoji="1" lang="ja-JP" altLang="en-US"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rgbClr val="E9EDF4"/>
                    </a:solidFill>
                  </a:tcPr>
                </a:tc>
                <a:tc vMerge="1">
                  <a:txBody>
                    <a:bodyPr/>
                    <a:lstStyle/>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lnB w="12700" cap="flat" cmpd="sng" algn="ctr">
                      <a:solidFill>
                        <a:schemeClr val="tx1"/>
                      </a:solidFill>
                      <a:prstDash val="solid"/>
                      <a:round/>
                      <a:headEnd type="none" w="med" len="med"/>
                      <a:tailEnd type="none" w="med" len="med"/>
                    </a:lnB>
                  </a:tcPr>
                </a:tc>
                <a:tc vMerge="1">
                  <a:txBody>
                    <a:bodyPr/>
                    <a:lstStyle/>
                    <a:p>
                      <a:endParaRPr kumimoji="1" lang="ja-JP" altLang="en-US"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3674637385"/>
                  </a:ext>
                </a:extLst>
              </a:tr>
              <a:tr h="694700">
                <a:tc>
                  <a:txBody>
                    <a:bodyPr/>
                    <a:lstStyle/>
                    <a:p>
                      <a:pPr marL="0" marR="0" lvl="0" indent="0" algn="l" defTabSz="914400" rtl="0" eaLnBrk="1" fontAlgn="auto" latinLnBrk="0" hangingPunct="1">
                        <a:lnSpc>
                          <a:spcPts val="1250"/>
                        </a:lnSpc>
                        <a:spcBef>
                          <a:spcPts val="0"/>
                        </a:spcBef>
                        <a:spcAft>
                          <a:spcPts val="0"/>
                        </a:spcAft>
                        <a:buClrTx/>
                        <a:buSzTx/>
                        <a:buFontTx/>
                        <a:buNone/>
                        <a:tabLst/>
                        <a:defRPr/>
                      </a:pPr>
                      <a:r>
                        <a:rPr kumimoji="1" lang="en-US" altLang="ja-JP" sz="1100" b="1" kern="1200" dirty="0">
                          <a:solidFill>
                            <a:schemeClr val="dk1"/>
                          </a:solidFill>
                          <a:latin typeface="Meiryo UI" panose="020B0604030504040204" pitchFamily="50" charset="-128"/>
                          <a:ea typeface="Meiryo UI" panose="020B0604030504040204" pitchFamily="50" charset="-128"/>
                          <a:cs typeface="+mn-cs"/>
                        </a:rPr>
                        <a:t>【</a:t>
                      </a:r>
                      <a:r>
                        <a:rPr kumimoji="1" lang="ja-JP" altLang="en-US" sz="1100" b="1" kern="1200" dirty="0">
                          <a:solidFill>
                            <a:schemeClr val="dk1"/>
                          </a:solidFill>
                          <a:latin typeface="Meiryo UI" panose="020B0604030504040204" pitchFamily="50" charset="-128"/>
                          <a:ea typeface="Meiryo UI" panose="020B0604030504040204" pitchFamily="50" charset="-128"/>
                          <a:cs typeface="+mn-cs"/>
                        </a:rPr>
                        <a:t>地域生活への移行に向けた支援体制の構築</a:t>
                      </a:r>
                      <a:r>
                        <a:rPr kumimoji="1" lang="en-US" altLang="ja-JP" sz="1100" b="1" kern="1200" dirty="0">
                          <a:solidFill>
                            <a:schemeClr val="dk1"/>
                          </a:solidFill>
                          <a:latin typeface="Meiryo UI" panose="020B0604030504040204" pitchFamily="50" charset="-128"/>
                          <a:ea typeface="Meiryo UI" panose="020B0604030504040204" pitchFamily="50" charset="-128"/>
                          <a:cs typeface="+mn-cs"/>
                        </a:rPr>
                        <a:t>】</a:t>
                      </a: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地域の社会資源の充実</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施設による地域移行の組織的な支援</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kern="1200" dirty="0">
                          <a:solidFill>
                            <a:schemeClr val="dk1"/>
                          </a:solidFill>
                          <a:latin typeface="Meiryo UI" panose="020B0604030504040204" pitchFamily="50" charset="-128"/>
                          <a:ea typeface="Meiryo UI" panose="020B0604030504040204" pitchFamily="50" charset="-128"/>
                          <a:cs typeface="+mn-cs"/>
                        </a:rPr>
                        <a:t>地域移行・定着の支援ができる人員体制の確保と財政措置</a:t>
                      </a:r>
                      <a:endParaRPr kumimoji="1" lang="en-US" altLang="ja-JP" sz="1100" kern="1200" dirty="0">
                        <a:solidFill>
                          <a:schemeClr val="dk1"/>
                        </a:solidFill>
                        <a:latin typeface="Meiryo UI" panose="020B0604030504040204" pitchFamily="50" charset="-128"/>
                        <a:ea typeface="Meiryo UI" panose="020B0604030504040204" pitchFamily="50" charset="-128"/>
                        <a:cs typeface="+mn-cs"/>
                      </a:endParaRPr>
                    </a:p>
                  </a:txBody>
                  <a:tcPr>
                    <a:lnR w="12700" cap="flat" cmpd="sng" algn="ctr">
                      <a:solidFill>
                        <a:schemeClr val="tx1"/>
                      </a:solidFill>
                      <a:prstDash val="solid"/>
                      <a:round/>
                      <a:headEnd type="none" w="med" len="med"/>
                      <a:tailEnd type="none" w="med" len="med"/>
                    </a:lnR>
                    <a:solidFill>
                      <a:srgbClr val="E9EDF4"/>
                    </a:solidFill>
                  </a:tcPr>
                </a:tc>
                <a:tc vMerge="1">
                  <a:txBody>
                    <a:bodyPr/>
                    <a:lstStyle/>
                    <a:p>
                      <a:endParaRPr kumimoji="1"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kumimoji="1" lang="ja-JP" altLang="en-US" dirty="0"/>
                    </a:p>
                  </a:txBody>
                  <a:tcPr/>
                </a:tc>
                <a:tc vMerge="1">
                  <a:txBody>
                    <a:bodyPr/>
                    <a:lstStyle/>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◆地域生活支援拠点等の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　運用状況の検証・検討の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　推進・強化</a:t>
                      </a:r>
                      <a:endParaRPr kumimoji="1" lang="en-US" altLang="ja-JP" sz="1100" dirty="0">
                        <a:solidFill>
                          <a:schemeClr val="tx1"/>
                        </a:solidFill>
                        <a:latin typeface="Meiryo UI" panose="020B0604030504040204" pitchFamily="50" charset="-128"/>
                        <a:ea typeface="Meiryo UI" panose="020B0604030504040204" pitchFamily="50" charset="-128"/>
                      </a:endParaRPr>
                    </a:p>
                  </a:txBody>
                  <a:tcPr anchor="ctr">
                    <a:lnT w="12700" cap="flat" cmpd="sng" algn="ctr">
                      <a:solidFill>
                        <a:schemeClr val="bg1"/>
                      </a:solidFill>
                      <a:prstDash val="solid"/>
                      <a:round/>
                      <a:headEnd type="none" w="med" len="med"/>
                      <a:tailEnd type="none" w="med" len="med"/>
                    </a:lnT>
                    <a:solidFill>
                      <a:srgbClr val="D0D8E8"/>
                    </a:solidFill>
                  </a:tcPr>
                </a:tc>
                <a:extLst>
                  <a:ext uri="{0D108BD9-81ED-4DB2-BD59-A6C34878D82A}">
                    <a16:rowId xmlns:a16="http://schemas.microsoft.com/office/drawing/2014/main" val="3126537559"/>
                  </a:ext>
                </a:extLst>
              </a:tr>
              <a:tr h="694700">
                <a:tc>
                  <a:txBody>
                    <a:bodyPr/>
                    <a:lstStyle/>
                    <a:p>
                      <a:pPr marL="0" marR="0" lvl="0" indent="0" algn="l" defTabSz="914400" rtl="0" eaLnBrk="1" fontAlgn="auto" latinLnBrk="0" hangingPunct="1">
                        <a:lnSpc>
                          <a:spcPts val="1250"/>
                        </a:lnSpc>
                        <a:spcBef>
                          <a:spcPts val="0"/>
                        </a:spcBef>
                        <a:spcAft>
                          <a:spcPts val="0"/>
                        </a:spcAft>
                        <a:buClrTx/>
                        <a:buSzTx/>
                        <a:buFontTx/>
                        <a:buNone/>
                        <a:tabLst/>
                        <a:defRPr/>
                      </a:pP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重度化・高齢化に対応した生活環境の整備</a:t>
                      </a:r>
                      <a:r>
                        <a:rPr kumimoji="1" lang="en-US" altLang="ja-JP" sz="1100" b="1" dirty="0">
                          <a:solidFill>
                            <a:schemeClr val="tx1"/>
                          </a:solidFill>
                          <a:latin typeface="Meiryo UI" panose="020B0604030504040204" pitchFamily="50" charset="-128"/>
                          <a:ea typeface="Meiryo UI" panose="020B0604030504040204" pitchFamily="50" charset="-128"/>
                        </a:rPr>
                        <a:t>】</a:t>
                      </a: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dirty="0">
                          <a:solidFill>
                            <a:schemeClr val="tx1"/>
                          </a:solidFill>
                          <a:latin typeface="Meiryo UI" panose="020B0604030504040204" pitchFamily="50" charset="-128"/>
                          <a:ea typeface="Meiryo UI" panose="020B0604030504040204" pitchFamily="50" charset="-128"/>
                        </a:rPr>
                        <a:t>プライバシーの配慮、個室化</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dirty="0">
                          <a:solidFill>
                            <a:schemeClr val="tx1"/>
                          </a:solidFill>
                          <a:latin typeface="Meiryo UI" panose="020B0604030504040204" pitchFamily="50" charset="-128"/>
                          <a:ea typeface="Meiryo UI" panose="020B0604030504040204" pitchFamily="50" charset="-128"/>
                        </a:rPr>
                        <a:t>バリアフリー化や設備の導入</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dirty="0">
                          <a:solidFill>
                            <a:schemeClr val="tx1"/>
                          </a:solidFill>
                          <a:latin typeface="Meiryo UI" panose="020B0604030504040204" pitchFamily="50" charset="-128"/>
                          <a:ea typeface="Meiryo UI" panose="020B0604030504040204" pitchFamily="50" charset="-128"/>
                        </a:rPr>
                        <a:t>特性に配慮した居室改修などの環境整備</a:t>
                      </a:r>
                    </a:p>
                  </a:txBody>
                  <a:tcPr>
                    <a:lnR w="12700" cap="flat" cmpd="sng" algn="ctr">
                      <a:solidFill>
                        <a:schemeClr val="tx1"/>
                      </a:solidFill>
                      <a:prstDash val="solid"/>
                      <a:round/>
                      <a:headEnd type="none" w="med" len="med"/>
                      <a:tailEnd type="none" w="med" len="med"/>
                    </a:lnR>
                    <a:solidFill>
                      <a:srgbClr val="D0D8E8"/>
                    </a:solidFill>
                  </a:tcPr>
                </a:tc>
                <a:tc rowSpan="2">
                  <a:txBody>
                    <a:bodyPr/>
                    <a:lstStyle/>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③地域生活支援拠点等の充実・強化</a:t>
                      </a:r>
                      <a:endParaRPr kumimoji="1" lang="en-US" altLang="ja-JP" sz="11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rgbClr val="D0D8E8"/>
                    </a:solidFill>
                  </a:tcPr>
                </a:tc>
                <a:tc rowSpan="2">
                  <a:txBody>
                    <a:bodyPr/>
                    <a:lstStyle/>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◆地域生活支援拠点等の充実・強化に</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　向けた市町村支援</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　・第</a:t>
                      </a:r>
                      <a:r>
                        <a:rPr kumimoji="1" lang="en-US" altLang="ja-JP" sz="1100" dirty="0">
                          <a:solidFill>
                            <a:schemeClr val="tx1"/>
                          </a:solidFill>
                          <a:latin typeface="Meiryo UI" panose="020B0604030504040204" pitchFamily="50" charset="-128"/>
                          <a:ea typeface="Meiryo UI" panose="020B0604030504040204" pitchFamily="50" charset="-128"/>
                        </a:rPr>
                        <a:t>7</a:t>
                      </a:r>
                      <a:r>
                        <a:rPr kumimoji="1" lang="ja-JP" altLang="en-US" sz="1100" dirty="0">
                          <a:solidFill>
                            <a:schemeClr val="tx1"/>
                          </a:solidFill>
                          <a:latin typeface="Meiryo UI" panose="020B0604030504040204" pitchFamily="50" charset="-128"/>
                          <a:ea typeface="Meiryo UI" panose="020B0604030504040204" pitchFamily="50" charset="-128"/>
                        </a:rPr>
                        <a:t>期障がい福祉計画への位置づけ</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　・検証・検討状況の見える化</a:t>
                      </a:r>
                      <a:endParaRPr kumimoji="1" lang="en-US" altLang="ja-JP" sz="11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　・市町村アンケート</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令和</a:t>
                      </a:r>
                      <a:r>
                        <a:rPr kumimoji="1" lang="en-US" altLang="ja-JP" sz="1100" dirty="0">
                          <a:latin typeface="Meiryo UI" panose="020B0604030504040204" pitchFamily="50" charset="-128"/>
                          <a:ea typeface="Meiryo UI" panose="020B0604030504040204" pitchFamily="50" charset="-128"/>
                        </a:rPr>
                        <a:t>7</a:t>
                      </a:r>
                      <a:r>
                        <a:rPr kumimoji="1" lang="ja-JP" altLang="en-US" sz="1100" dirty="0">
                          <a:latin typeface="Meiryo UI" panose="020B0604030504040204" pitchFamily="50" charset="-128"/>
                          <a:ea typeface="Meiryo UI" panose="020B0604030504040204" pitchFamily="50" charset="-128"/>
                        </a:rPr>
                        <a:t>年</a:t>
                      </a: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月実施</a:t>
                      </a:r>
                      <a:r>
                        <a:rPr kumimoji="1" lang="en-US" altLang="ja-JP" sz="11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　・市町村意見交換会</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令和</a:t>
                      </a:r>
                      <a:r>
                        <a:rPr kumimoji="1" lang="en-US" altLang="ja-JP" sz="1100" dirty="0">
                          <a:latin typeface="Meiryo UI" panose="020B0604030504040204" pitchFamily="50" charset="-128"/>
                          <a:ea typeface="Meiryo UI" panose="020B0604030504040204" pitchFamily="50" charset="-128"/>
                        </a:rPr>
                        <a:t>7</a:t>
                      </a:r>
                      <a:r>
                        <a:rPr kumimoji="1" lang="ja-JP" altLang="en-US" sz="1100" dirty="0">
                          <a:latin typeface="Meiryo UI" panose="020B0604030504040204" pitchFamily="50" charset="-128"/>
                          <a:ea typeface="Meiryo UI" panose="020B0604030504040204" pitchFamily="50" charset="-128"/>
                        </a:rPr>
                        <a:t>年</a:t>
                      </a:r>
                      <a:r>
                        <a:rPr kumimoji="1" lang="en-US" altLang="ja-JP" sz="1100" dirty="0">
                          <a:latin typeface="Meiryo UI" panose="020B0604030504040204" pitchFamily="50" charset="-128"/>
                          <a:ea typeface="Meiryo UI" panose="020B0604030504040204" pitchFamily="50" charset="-128"/>
                        </a:rPr>
                        <a:t>9</a:t>
                      </a:r>
                      <a:r>
                        <a:rPr kumimoji="1" lang="ja-JP" altLang="en-US" sz="1100" dirty="0">
                          <a:latin typeface="Meiryo UI" panose="020B0604030504040204" pitchFamily="50" charset="-128"/>
                          <a:ea typeface="Meiryo UI" panose="020B0604030504040204" pitchFamily="50" charset="-128"/>
                        </a:rPr>
                        <a:t>月実施</a:t>
                      </a:r>
                      <a:r>
                        <a:rPr kumimoji="1" lang="en-US" altLang="ja-JP" sz="11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ts val="125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　　　　　　　　　　　　　　　　 </a:t>
                      </a: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資料２</a:t>
                      </a:r>
                      <a:r>
                        <a:rPr kumimoji="1" lang="en-US" altLang="ja-JP" sz="11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④</a:t>
                      </a:r>
                      <a:r>
                        <a:rPr kumimoji="1" lang="en-US" altLang="ja-JP" sz="1100" b="1" dirty="0">
                          <a:solidFill>
                            <a:schemeClr val="tx1"/>
                          </a:solidFill>
                          <a:latin typeface="Meiryo UI" panose="020B0604030504040204" pitchFamily="50" charset="-128"/>
                          <a:ea typeface="Meiryo UI" panose="020B0604030504040204" pitchFamily="50" charset="-128"/>
                        </a:rPr>
                        <a:t>】</a:t>
                      </a:r>
                      <a:endParaRPr kumimoji="1" lang="en-US" altLang="ja-JP" sz="1100" dirty="0">
                        <a:latin typeface="Meiryo UI" panose="020B0604030504040204" pitchFamily="50" charset="-128"/>
                        <a:ea typeface="Meiryo UI" panose="020B0604030504040204" pitchFamily="50" charset="-128"/>
                      </a:endParaRPr>
                    </a:p>
                  </a:txBody>
                  <a:tcPr marL="36000" marR="36000" anchor="ctr">
                    <a:solidFill>
                      <a:srgbClr val="E9EDF4"/>
                    </a:solidFill>
                  </a:tcPr>
                </a:tc>
                <a:tc rowSpan="2">
                  <a:txBody>
                    <a:bodyPr/>
                    <a:lstStyle/>
                    <a:p>
                      <a:pPr marL="93663" marR="0" lvl="0" indent="-93663"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◆地域生活支援拠点等の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　運用状況の検証・検討の</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　推進・強化</a:t>
                      </a:r>
                      <a:endParaRPr lang="ja-JP" altLang="en-US" dirty="0"/>
                    </a:p>
                  </a:txBody>
                  <a:tcPr anchor="ctr">
                    <a:lnT w="12700" cap="flat" cmpd="sng" algn="ctr">
                      <a:solidFill>
                        <a:schemeClr val="bg1"/>
                      </a:solidFill>
                      <a:prstDash val="solid"/>
                      <a:round/>
                      <a:headEnd type="none" w="med" len="med"/>
                      <a:tailEnd type="none" w="med" len="med"/>
                    </a:lnT>
                    <a:solidFill>
                      <a:srgbClr val="D0D8E8"/>
                    </a:solidFill>
                  </a:tcPr>
                </a:tc>
                <a:extLst>
                  <a:ext uri="{0D108BD9-81ED-4DB2-BD59-A6C34878D82A}">
                    <a16:rowId xmlns:a16="http://schemas.microsoft.com/office/drawing/2014/main" val="173260906"/>
                  </a:ext>
                </a:extLst>
              </a:tr>
              <a:tr h="780780">
                <a:tc>
                  <a:txBody>
                    <a:bodyPr/>
                    <a:lstStyle/>
                    <a:p>
                      <a:pPr marL="0" marR="0" lvl="0" indent="0" algn="l" defTabSz="914400" rtl="0" eaLnBrk="1" fontAlgn="auto" latinLnBrk="0" hangingPunct="1">
                        <a:lnSpc>
                          <a:spcPts val="1250"/>
                        </a:lnSpc>
                        <a:spcBef>
                          <a:spcPts val="0"/>
                        </a:spcBef>
                        <a:spcAft>
                          <a:spcPts val="0"/>
                        </a:spcAft>
                        <a:buClrTx/>
                        <a:buSzTx/>
                        <a:buFontTx/>
                        <a:buNone/>
                        <a:tabLst/>
                        <a:defRPr/>
                      </a:pPr>
                      <a:r>
                        <a:rPr kumimoji="1" lang="en-US" altLang="ja-JP" sz="1100" b="1" kern="1200" dirty="0">
                          <a:solidFill>
                            <a:schemeClr val="tx1"/>
                          </a:solidFill>
                          <a:latin typeface="Meiryo UI" panose="020B0604030504040204" pitchFamily="50" charset="-128"/>
                          <a:ea typeface="Meiryo UI" panose="020B0604030504040204" pitchFamily="50" charset="-128"/>
                          <a:cs typeface="+mn-cs"/>
                        </a:rPr>
                        <a:t>【</a:t>
                      </a:r>
                      <a:r>
                        <a:rPr kumimoji="1" lang="ja-JP" altLang="en-US" sz="1100" b="1" kern="1200" dirty="0">
                          <a:solidFill>
                            <a:schemeClr val="tx1"/>
                          </a:solidFill>
                          <a:latin typeface="Meiryo UI" panose="020B0604030504040204" pitchFamily="50" charset="-128"/>
                          <a:ea typeface="Meiryo UI" panose="020B0604030504040204" pitchFamily="50" charset="-128"/>
                          <a:cs typeface="+mn-cs"/>
                        </a:rPr>
                        <a:t>多様化する</a:t>
                      </a:r>
                      <a:r>
                        <a:rPr kumimoji="1" lang="ja-JP" altLang="en-US" sz="1100" b="1" kern="1200" dirty="0" err="1">
                          <a:solidFill>
                            <a:schemeClr val="tx1"/>
                          </a:solidFill>
                          <a:latin typeface="Meiryo UI" panose="020B0604030504040204" pitchFamily="50" charset="-128"/>
                          <a:ea typeface="Meiryo UI" panose="020B0604030504040204" pitchFamily="50" charset="-128"/>
                          <a:cs typeface="+mn-cs"/>
                        </a:rPr>
                        <a:t>障がい</a:t>
                      </a:r>
                      <a:r>
                        <a:rPr kumimoji="1" lang="ja-JP" altLang="en-US" sz="1100" b="1" kern="1200" dirty="0">
                          <a:solidFill>
                            <a:schemeClr val="tx1"/>
                          </a:solidFill>
                          <a:latin typeface="Meiryo UI" panose="020B0604030504040204" pitchFamily="50" charset="-128"/>
                          <a:ea typeface="Meiryo UI" panose="020B0604030504040204" pitchFamily="50" charset="-128"/>
                          <a:cs typeface="+mn-cs"/>
                        </a:rPr>
                        <a:t>者への支援</a:t>
                      </a:r>
                      <a:r>
                        <a:rPr kumimoji="1" lang="en-US" altLang="ja-JP" sz="1100" b="1" kern="1200" dirty="0">
                          <a:solidFill>
                            <a:schemeClr val="tx1"/>
                          </a:solidFill>
                          <a:latin typeface="Meiryo UI" panose="020B0604030504040204" pitchFamily="50" charset="-128"/>
                          <a:ea typeface="Meiryo UI" panose="020B0604030504040204" pitchFamily="50" charset="-128"/>
                          <a:cs typeface="+mn-cs"/>
                        </a:rPr>
                        <a:t>】</a:t>
                      </a: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kern="1200" dirty="0">
                          <a:solidFill>
                            <a:schemeClr val="tx1"/>
                          </a:solidFill>
                          <a:latin typeface="Meiryo UI" panose="020B0604030504040204" pitchFamily="50" charset="-128"/>
                          <a:ea typeface="Meiryo UI" panose="020B0604030504040204" pitchFamily="50" charset="-128"/>
                          <a:cs typeface="+mn-cs"/>
                        </a:rPr>
                        <a:t>視覚化・構造化、リハビリなど専門的人材の登用、</a:t>
                      </a:r>
                      <a:r>
                        <a:rPr kumimoji="1" lang="en-US" altLang="ja-JP" sz="1100" kern="1200" dirty="0">
                          <a:solidFill>
                            <a:schemeClr val="tx1"/>
                          </a:solidFill>
                          <a:latin typeface="Meiryo UI" panose="020B0604030504040204" pitchFamily="50" charset="-128"/>
                          <a:ea typeface="Meiryo UI" panose="020B0604030504040204" pitchFamily="50" charset="-128"/>
                          <a:cs typeface="+mn-cs"/>
                        </a:rPr>
                        <a:t>SV</a:t>
                      </a:r>
                      <a:r>
                        <a:rPr kumimoji="1" lang="ja-JP" altLang="en-US" sz="1100" kern="1200" dirty="0">
                          <a:solidFill>
                            <a:schemeClr val="tx1"/>
                          </a:solidFill>
                          <a:latin typeface="Meiryo UI" panose="020B0604030504040204" pitchFamily="50" charset="-128"/>
                          <a:ea typeface="Meiryo UI" panose="020B0604030504040204" pitchFamily="50" charset="-128"/>
                          <a:cs typeface="+mn-cs"/>
                        </a:rPr>
                        <a:t>を受ける機会の確保、チームアプローチによる統一した支援等の支援力強化</a:t>
                      </a:r>
                      <a:endParaRPr kumimoji="1" lang="en-US" altLang="ja-JP" sz="1100" kern="1200" dirty="0">
                        <a:solidFill>
                          <a:schemeClr val="tx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en-US" altLang="ja-JP" sz="1100" kern="1200" dirty="0">
                          <a:solidFill>
                            <a:schemeClr val="tx1"/>
                          </a:solidFill>
                          <a:latin typeface="Meiryo UI" panose="020B0604030504040204" pitchFamily="50" charset="-128"/>
                          <a:ea typeface="Meiryo UI" panose="020B0604030504040204" pitchFamily="50" charset="-128"/>
                          <a:cs typeface="+mn-cs"/>
                        </a:rPr>
                        <a:t>GH</a:t>
                      </a:r>
                      <a:r>
                        <a:rPr kumimoji="1" lang="ja-JP" altLang="en-US" sz="1100" kern="1200" dirty="0">
                          <a:solidFill>
                            <a:schemeClr val="tx1"/>
                          </a:solidFill>
                          <a:latin typeface="Meiryo UI" panose="020B0604030504040204" pitchFamily="50" charset="-128"/>
                          <a:ea typeface="Meiryo UI" panose="020B0604030504040204" pitchFamily="50" charset="-128"/>
                          <a:cs typeface="+mn-cs"/>
                        </a:rPr>
                        <a:t>においても可能となる地域生活支援の組み立て</a:t>
                      </a:r>
                      <a:endParaRPr kumimoji="1" lang="en-US" altLang="ja-JP" sz="1100" kern="1200" dirty="0">
                        <a:solidFill>
                          <a:schemeClr val="tx1"/>
                        </a:solidFill>
                        <a:latin typeface="Meiryo UI" panose="020B0604030504040204" pitchFamily="50" charset="-128"/>
                        <a:ea typeface="Meiryo UI" panose="020B0604030504040204" pitchFamily="50" charset="-128"/>
                        <a:cs typeface="+mn-cs"/>
                      </a:endParaRPr>
                    </a:p>
                    <a:p>
                      <a:pPr marL="171450" marR="0" lvl="0" indent="-171450" algn="l" defTabSz="914400" rtl="0" eaLnBrk="1" fontAlgn="auto" latinLnBrk="0" hangingPunct="1">
                        <a:lnSpc>
                          <a:spcPts val="1250"/>
                        </a:lnSpc>
                        <a:spcBef>
                          <a:spcPts val="0"/>
                        </a:spcBef>
                        <a:spcAft>
                          <a:spcPts val="0"/>
                        </a:spcAft>
                        <a:buClrTx/>
                        <a:buSzTx/>
                        <a:buFont typeface="Wingdings" panose="05000000000000000000" pitchFamily="2" charset="2"/>
                        <a:buChar char="u"/>
                        <a:tabLst/>
                        <a:defRPr/>
                      </a:pPr>
                      <a:r>
                        <a:rPr kumimoji="1" lang="ja-JP" altLang="en-US" sz="1100" kern="1200" dirty="0">
                          <a:solidFill>
                            <a:schemeClr val="tx1"/>
                          </a:solidFill>
                          <a:latin typeface="Meiryo UI" panose="020B0604030504040204" pitchFamily="50" charset="-128"/>
                          <a:ea typeface="Meiryo UI" panose="020B0604030504040204" pitchFamily="50" charset="-128"/>
                          <a:cs typeface="+mn-cs"/>
                        </a:rPr>
                        <a:t>通院等支援と日中サービスの両立および日中サービスに代わる報酬</a:t>
                      </a:r>
                    </a:p>
                  </a:txBody>
                  <a:tcPr>
                    <a:lnR w="12700" cap="flat" cmpd="sng" algn="ctr">
                      <a:solidFill>
                        <a:schemeClr val="tx1"/>
                      </a:solidFill>
                      <a:prstDash val="solid"/>
                      <a:round/>
                      <a:headEnd type="none" w="med" len="med"/>
                      <a:tailEnd type="none" w="med" len="med"/>
                    </a:lnR>
                    <a:solidFill>
                      <a:srgbClr val="E9EDF4"/>
                    </a:solidFill>
                  </a:tcPr>
                </a:tc>
                <a:tc vMerge="1">
                  <a:txBody>
                    <a:bodyPr/>
                    <a:lstStyle/>
                    <a:p>
                      <a:endParaRPr kumimoji="1" lang="ja-JP" altLang="en-US" dirty="0"/>
                    </a:p>
                  </a:txBody>
                  <a:tcPr/>
                </a:tc>
                <a:tc vMerge="1">
                  <a:txBody>
                    <a:bodyPr/>
                    <a:lstStyle/>
                    <a:p>
                      <a:endParaRPr kumimoji="1" lang="ja-JP" altLang="en-US" dirty="0"/>
                    </a:p>
                  </a:txBody>
                  <a:tcPr/>
                </a:tc>
                <a:tc vMerge="1">
                  <a:txBody>
                    <a:bodyPr/>
                    <a:lstStyle/>
                    <a:p>
                      <a:endParaRPr kumimoji="1" lang="ja-JP" altLang="en-US" dirty="0"/>
                    </a:p>
                  </a:txBody>
                  <a:tcPr/>
                </a:tc>
                <a:extLst>
                  <a:ext uri="{0D108BD9-81ED-4DB2-BD59-A6C34878D82A}">
                    <a16:rowId xmlns:a16="http://schemas.microsoft.com/office/drawing/2014/main" val="840107205"/>
                  </a:ext>
                </a:extLst>
              </a:tr>
            </a:tbl>
          </a:graphicData>
        </a:graphic>
      </p:graphicFrame>
      <p:sp>
        <p:nvSpPr>
          <p:cNvPr id="3" name="正方形/長方形 2">
            <a:extLst>
              <a:ext uri="{FF2B5EF4-FFF2-40B4-BE49-F238E27FC236}">
                <a16:creationId xmlns:a16="http://schemas.microsoft.com/office/drawing/2014/main" id="{EB882D3D-0F9E-40B2-83CD-B289921B7AC9}"/>
              </a:ext>
            </a:extLst>
          </p:cNvPr>
          <p:cNvSpPr/>
          <p:nvPr/>
        </p:nvSpPr>
        <p:spPr>
          <a:xfrm flipH="1">
            <a:off x="4892688" y="3717032"/>
            <a:ext cx="2448272" cy="1413872"/>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indent="0" algn="l" defTabSz="914400" rtl="0" eaLnBrk="1" fontAlgn="auto" latinLnBrk="0" hangingPunct="1">
              <a:lnSpc>
                <a:spcPts val="1250"/>
              </a:lnSpc>
              <a:spcBef>
                <a:spcPts val="0"/>
              </a:spcBef>
              <a:spcAft>
                <a:spcPts val="0"/>
              </a:spcAft>
              <a:buClrTx/>
              <a:buSzTx/>
              <a:buFont typeface="Wingdings" panose="05000000000000000000" pitchFamily="2" charset="2"/>
              <a:buNone/>
              <a:tabLst/>
              <a:defRPr/>
            </a:pPr>
            <a:endParaRPr kumimoji="1" lang="en-US" altLang="ja-JP" sz="1000" b="1" dirty="0">
              <a:solidFill>
                <a:schemeClr val="tx1"/>
              </a:solidFill>
              <a:latin typeface="Meiryo UI" panose="020B0604030504040204" pitchFamily="50" charset="-128"/>
              <a:ea typeface="Meiryo UI" panose="020B0604030504040204" pitchFamily="50" charset="-128"/>
            </a:endParaRPr>
          </a:p>
        </p:txBody>
      </p:sp>
      <p:sp>
        <p:nvSpPr>
          <p:cNvPr id="6" name="スライド番号プレースホルダー 9">
            <a:extLst>
              <a:ext uri="{FF2B5EF4-FFF2-40B4-BE49-F238E27FC236}">
                <a16:creationId xmlns:a16="http://schemas.microsoft.com/office/drawing/2014/main" id="{8577C664-E91F-45EF-88D2-9C0657997673}"/>
              </a:ext>
            </a:extLst>
          </p:cNvPr>
          <p:cNvSpPr txBox="1">
            <a:spLocks/>
          </p:cNvSpPr>
          <p:nvPr/>
        </p:nvSpPr>
        <p:spPr>
          <a:xfrm>
            <a:off x="7004248" y="6610475"/>
            <a:ext cx="2133600" cy="207987"/>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2C60DF-5D73-46A2-8FFF-B4A756D3B2D0}" type="slidenum">
              <a:rPr kumimoji="1" lang="ja-JP" altLang="en-US" smtClean="0"/>
              <a:pPr/>
              <a:t>2</a:t>
            </a:fld>
            <a:endParaRPr kumimoji="1" lang="ja-JP" altLang="en-US" dirty="0"/>
          </a:p>
        </p:txBody>
      </p:sp>
      <p:sp>
        <p:nvSpPr>
          <p:cNvPr id="7" name="正方形/長方形 6">
            <a:extLst>
              <a:ext uri="{FF2B5EF4-FFF2-40B4-BE49-F238E27FC236}">
                <a16:creationId xmlns:a16="http://schemas.microsoft.com/office/drawing/2014/main" id="{9147CBE2-0EA2-4B1D-AF4E-EAAC397F0AA3}"/>
              </a:ext>
            </a:extLst>
          </p:cNvPr>
          <p:cNvSpPr/>
          <p:nvPr/>
        </p:nvSpPr>
        <p:spPr>
          <a:xfrm>
            <a:off x="8363709" y="44624"/>
            <a:ext cx="744795" cy="292309"/>
          </a:xfrm>
          <a:prstGeom prst="rect">
            <a:avLst/>
          </a:prstGeom>
          <a:ln w="19050"/>
        </p:spPr>
        <p:style>
          <a:lnRef idx="2">
            <a:schemeClr val="dk1"/>
          </a:lnRef>
          <a:fillRef idx="1">
            <a:schemeClr val="lt1"/>
          </a:fillRef>
          <a:effectRef idx="0">
            <a:schemeClr val="dk1"/>
          </a:effectRef>
          <a:fontRef idx="minor">
            <a:schemeClr val="dk1"/>
          </a:fontRef>
        </p:style>
        <p:txBody>
          <a:bodyPr rot="0" spcFirstLastPara="0" vertOverflow="overflow" horzOverflow="overflow" vert="horz" wrap="square" lIns="91440" tIns="108000" rIns="91440" bIns="45720" numCol="1" spcCol="0" rtlCol="0" fromWordArt="0" anchor="ctr" anchorCtr="0" forceAA="0" compatLnSpc="1">
            <a:prstTxWarp prst="textNoShape">
              <a:avLst/>
            </a:prstTxWarp>
            <a:noAutofit/>
          </a:bodyPr>
          <a:lstStyle/>
          <a:p>
            <a:pPr algn="ctr"/>
            <a:r>
              <a:rPr lang="ja-JP" altLang="en-US" sz="1400" u="none" dirty="0">
                <a:latin typeface="メイリオ" panose="020B0604030504040204" pitchFamily="50" charset="-128"/>
                <a:ea typeface="メイリオ" panose="020B0604030504040204" pitchFamily="50" charset="-128"/>
              </a:rPr>
              <a:t>資料２</a:t>
            </a:r>
            <a:endParaRPr lang="en-US" altLang="ja-JP" sz="1400" u="none"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406904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正方形/長方形 24">
            <a:extLst>
              <a:ext uri="{FF2B5EF4-FFF2-40B4-BE49-F238E27FC236}">
                <a16:creationId xmlns:a16="http://schemas.microsoft.com/office/drawing/2014/main" id="{75074039-A8DC-0414-1BDA-A42601378DA3}"/>
              </a:ext>
            </a:extLst>
          </p:cNvPr>
          <p:cNvSpPr/>
          <p:nvPr/>
        </p:nvSpPr>
        <p:spPr>
          <a:xfrm>
            <a:off x="44640" y="5600650"/>
            <a:ext cx="9054718" cy="26349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FFFFFF"/>
                </a:solidFill>
                <a:latin typeface="メイリオ" panose="020B0604030504040204" pitchFamily="50" charset="-128"/>
                <a:ea typeface="メイリオ" panose="020B0604030504040204" pitchFamily="50" charset="-128"/>
              </a:rPr>
              <a:t> </a:t>
            </a:r>
            <a:r>
              <a:rPr kumimoji="1" lang="ja-JP" altLang="en-US" sz="1400" b="1" dirty="0">
                <a:solidFill>
                  <a:srgbClr val="FFFFFF"/>
                </a:solidFill>
                <a:latin typeface="メイリオ" panose="020B0604030504040204" pitchFamily="50" charset="-128"/>
                <a:ea typeface="メイリオ" panose="020B0604030504040204" pitchFamily="50" charset="-128"/>
              </a:rPr>
              <a:t>令和６年度からの主な変更点（調査項目）</a:t>
            </a:r>
            <a:endParaRPr kumimoji="1" lang="ja-JP" altLang="en-US" sz="14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endParaRPr>
          </a:p>
        </p:txBody>
      </p:sp>
      <p:sp>
        <p:nvSpPr>
          <p:cNvPr id="52" name="正方形/長方形 51">
            <a:extLst>
              <a:ext uri="{FF2B5EF4-FFF2-40B4-BE49-F238E27FC236}">
                <a16:creationId xmlns:a16="http://schemas.microsoft.com/office/drawing/2014/main" id="{292CAA43-2081-43F7-9B4F-4CA70770E6DC}"/>
              </a:ext>
            </a:extLst>
          </p:cNvPr>
          <p:cNvSpPr/>
          <p:nvPr/>
        </p:nvSpPr>
        <p:spPr>
          <a:xfrm>
            <a:off x="33749" y="729643"/>
            <a:ext cx="9054718" cy="4730526"/>
          </a:xfrm>
          <a:prstGeom prst="rect">
            <a:avLst/>
          </a:prstGeom>
          <a:ln>
            <a:solidFill>
              <a:schemeClr val="tx2"/>
            </a:solidFill>
            <a:prstDash val="sysDot"/>
          </a:ln>
        </p:spPr>
        <p:txBody>
          <a:bodyPr wrap="square">
            <a:spAutoFit/>
          </a:bodyPr>
          <a:lstStyle/>
          <a:p>
            <a:pPr lvl="0" defTabSz="914400" eaLnBrk="0" fontAlgn="base" hangingPunct="0">
              <a:spcBef>
                <a:spcPct val="20000"/>
              </a:spcBef>
              <a:spcAft>
                <a:spcPct val="0"/>
              </a:spcAft>
              <a:buClr>
                <a:srgbClr val="E7E6E6"/>
              </a:buClr>
              <a:buSzPct val="75000"/>
              <a:defRPr/>
            </a:pPr>
            <a:r>
              <a:rPr lang="en-US" altLang="ja-JP" sz="1100" kern="0" dirty="0">
                <a:latin typeface="Meiryo UI" panose="020B0604030504040204" pitchFamily="50" charset="-128"/>
                <a:ea typeface="Meiryo UI" panose="020B0604030504040204" pitchFamily="50" charset="-128"/>
              </a:rPr>
              <a:t>【</a:t>
            </a:r>
            <a:r>
              <a:rPr lang="ja-JP" altLang="en-US" sz="1100" kern="0" dirty="0">
                <a:latin typeface="Meiryo UI" panose="020B0604030504040204" pitchFamily="50" charset="-128"/>
                <a:ea typeface="Meiryo UI" panose="020B0604030504040204" pitchFamily="50" charset="-128"/>
              </a:rPr>
              <a:t>実施内容</a:t>
            </a:r>
            <a:r>
              <a:rPr lang="en-US" altLang="ja-JP" sz="1100" kern="0" dirty="0">
                <a:latin typeface="Meiryo UI" panose="020B0604030504040204" pitchFamily="50" charset="-128"/>
                <a:ea typeface="Meiryo UI" panose="020B0604030504040204" pitchFamily="50" charset="-128"/>
              </a:rPr>
              <a:t>】</a:t>
            </a:r>
          </a:p>
          <a:p>
            <a:pPr lvl="0"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◆対      象：府内全市町村</a:t>
            </a:r>
            <a:r>
              <a:rPr lang="ja-JP" altLang="en-US" sz="1100" kern="0" dirty="0">
                <a:latin typeface="Meiryo UI" panose="020B0604030504040204" pitchFamily="50" charset="-128"/>
                <a:ea typeface="Meiryo UI" panose="020B0604030504040204" pitchFamily="50" charset="-128"/>
              </a:rPr>
              <a:t>　　　　</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a:t>
            </a:r>
            <a:r>
              <a:rPr lang="ja-JP" altLang="en-US" sz="1100" kern="0" dirty="0">
                <a:latin typeface="Meiryo UI" panose="020B0604030504040204" pitchFamily="50" charset="-128"/>
                <a:ea typeface="Meiryo UI" panose="020B0604030504040204" pitchFamily="50" charset="-128"/>
              </a:rPr>
              <a:t>調査時点</a:t>
            </a:r>
            <a:r>
              <a:rPr kumimoji="1" lang="ja-JP" altLang="en-US" sz="1100" kern="0" dirty="0">
                <a:latin typeface="Meiryo UI" panose="020B0604030504040204" pitchFamily="50" charset="-128"/>
                <a:ea typeface="Meiryo UI" panose="020B0604030504040204" pitchFamily="50" charset="-128"/>
              </a:rPr>
              <a:t>：令和６年度末　　</a:t>
            </a:r>
            <a:r>
              <a:rPr kumimoji="1" lang="en-US" altLang="ja-JP"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市町村における協議の場については令和</a:t>
            </a:r>
            <a:r>
              <a:rPr lang="ja-JP" altLang="en-US" sz="1100" kern="0" dirty="0">
                <a:latin typeface="Meiryo UI" panose="020B0604030504040204" pitchFamily="50" charset="-128"/>
                <a:ea typeface="Meiryo UI" panose="020B0604030504040204" pitchFamily="50" charset="-128"/>
              </a:rPr>
              <a:t>７</a:t>
            </a:r>
            <a:r>
              <a:rPr kumimoji="1" lang="ja-JP" altLang="en-US" sz="1100" kern="0" dirty="0">
                <a:latin typeface="Meiryo UI" panose="020B0604030504040204" pitchFamily="50" charset="-128"/>
                <a:ea typeface="Meiryo UI" panose="020B0604030504040204" pitchFamily="50" charset="-128"/>
              </a:rPr>
              <a:t>年</a:t>
            </a:r>
            <a:r>
              <a:rPr lang="ja-JP" altLang="en-US" sz="1100" kern="0" dirty="0">
                <a:latin typeface="Meiryo UI" panose="020B0604030504040204" pitchFamily="50" charset="-128"/>
                <a:ea typeface="Meiryo UI" panose="020B0604030504040204" pitchFamily="50" charset="-128"/>
              </a:rPr>
              <a:t>７</a:t>
            </a:r>
            <a:r>
              <a:rPr kumimoji="1" lang="ja-JP" altLang="en-US" sz="1100" kern="0" dirty="0">
                <a:latin typeface="Meiryo UI" panose="020B0604030504040204" pitchFamily="50" charset="-128"/>
                <a:ea typeface="Meiryo UI" panose="020B0604030504040204" pitchFamily="50" charset="-128"/>
              </a:rPr>
              <a:t>月末時点</a:t>
            </a:r>
            <a:endParaRPr kumimoji="1"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◆実施時期：令和７年</a:t>
            </a:r>
            <a:r>
              <a:rPr lang="ja-JP" altLang="en-US" sz="1100" kern="0" dirty="0">
                <a:latin typeface="Meiryo UI" panose="020B0604030504040204" pitchFamily="50" charset="-128"/>
                <a:ea typeface="Meiryo UI" panose="020B0604030504040204" pitchFamily="50" charset="-128"/>
              </a:rPr>
              <a:t>８</a:t>
            </a:r>
            <a:r>
              <a:rPr kumimoji="1" lang="ja-JP" altLang="en-US" sz="1100" kern="0" dirty="0">
                <a:latin typeface="Meiryo UI" panose="020B0604030504040204" pitchFamily="50" charset="-128"/>
                <a:ea typeface="Meiryo UI" panose="020B0604030504040204" pitchFamily="50" charset="-128"/>
              </a:rPr>
              <a:t>月</a:t>
            </a:r>
            <a:endParaRPr kumimoji="1"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r>
              <a:rPr kumimoji="1" lang="en-US" altLang="ja-JP"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調査項目</a:t>
            </a:r>
            <a:r>
              <a:rPr lang="ja-JP" altLang="en-US" sz="1100" kern="0" dirty="0">
                <a:latin typeface="Meiryo UI" panose="020B0604030504040204" pitchFamily="50" charset="-128"/>
                <a:ea typeface="Meiryo UI" panose="020B0604030504040204" pitchFamily="50" charset="-128"/>
              </a:rPr>
              <a:t>：</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＜待機者本人及び家族等の状態像について＞</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（１）待機者数</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令和６年度末の待機者数、</a:t>
            </a:r>
            <a:r>
              <a:rPr kumimoji="1" lang="ja-JP" altLang="en-US" sz="1100" u="sng" kern="0" dirty="0">
                <a:solidFill>
                  <a:srgbClr val="FF0000"/>
                </a:solidFill>
                <a:latin typeface="Meiryo UI" panose="020B0604030504040204" pitchFamily="50" charset="-128"/>
                <a:ea typeface="Meiryo UI" panose="020B0604030504040204" pitchFamily="50" charset="-128"/>
              </a:rPr>
              <a:t>令和６年度に待機者ではなくなった人について理由ごとの人数</a:t>
            </a:r>
            <a:r>
              <a:rPr kumimoji="1" lang="ja-JP" altLang="en-US" sz="1100" kern="0" dirty="0">
                <a:solidFill>
                  <a:srgbClr val="FF0000"/>
                </a:solidFill>
                <a:latin typeface="Meiryo UI" panose="020B0604030504040204" pitchFamily="50" charset="-128"/>
                <a:ea typeface="Meiryo UI" panose="020B0604030504040204" pitchFamily="50" charset="-128"/>
              </a:rPr>
              <a:t>　</a:t>
            </a:r>
            <a:r>
              <a:rPr kumimoji="1" lang="ja-JP" altLang="en-US" sz="1100" kern="0" dirty="0">
                <a:latin typeface="Meiryo UI" panose="020B0604030504040204" pitchFamily="50" charset="-128"/>
                <a:ea typeface="Meiryo UI" panose="020B0604030504040204" pitchFamily="50" charset="-128"/>
              </a:rPr>
              <a:t>等</a:t>
            </a: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（２）待機者本人及び家族等の状況について</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a:t>
            </a:r>
            <a:r>
              <a:rPr kumimoji="1" lang="ja-JP" altLang="en-US" sz="1100" kern="0" dirty="0">
                <a:latin typeface="Meiryo UI" panose="020B0604030504040204" pitchFamily="50" charset="-128"/>
                <a:ea typeface="Meiryo UI" panose="020B0604030504040204" pitchFamily="50" charset="-128"/>
              </a:rPr>
              <a:t>待機者の状況、生活基盤の状況、家族等の年代、主な介護者、</a:t>
            </a:r>
            <a:r>
              <a:rPr kumimoji="1" lang="ja-JP" altLang="en-US" sz="1100" u="sng" kern="0" dirty="0">
                <a:solidFill>
                  <a:srgbClr val="FF0000"/>
                </a:solidFill>
                <a:latin typeface="Meiryo UI" panose="020B0604030504040204" pitchFamily="50" charset="-128"/>
                <a:ea typeface="Meiryo UI" panose="020B0604030504040204" pitchFamily="50" charset="-128"/>
              </a:rPr>
              <a:t>希望する入所時期</a:t>
            </a:r>
            <a:r>
              <a:rPr kumimoji="1" lang="ja-JP" altLang="en-US" sz="1100" kern="0" dirty="0">
                <a:solidFill>
                  <a:srgbClr val="FF0000"/>
                </a:solidFill>
                <a:latin typeface="Meiryo UI" panose="020B0604030504040204" pitchFamily="50" charset="-128"/>
                <a:ea typeface="Meiryo UI" panose="020B0604030504040204" pitchFamily="50" charset="-128"/>
              </a:rPr>
              <a:t>　</a:t>
            </a:r>
            <a:r>
              <a:rPr kumimoji="1" lang="ja-JP" altLang="en-US" sz="1100" kern="0" dirty="0">
                <a:latin typeface="Meiryo UI" panose="020B0604030504040204" pitchFamily="50" charset="-128"/>
                <a:ea typeface="Meiryo UI" panose="020B0604030504040204" pitchFamily="50" charset="-128"/>
              </a:rPr>
              <a:t>等</a:t>
            </a: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（３）施設入所後の地域移行について</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　　　　　</a:t>
            </a:r>
            <a:r>
              <a:rPr kumimoji="1" lang="en-US" altLang="ja-JP"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本人または家族等に対して、「障がい者支援施設は終の棲家ではなく、一定期間の支援を経た後、地域で生活することを前提としていること」</a:t>
            </a:r>
          </a:p>
          <a:p>
            <a:pPr lvl="0" indent="85725"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　　　　　　　について説明をした上で、待機であることの確認を行ったか</a:t>
            </a:r>
            <a:endParaRPr kumimoji="1"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（４）地域生活の継続の可能性の検討について</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サービス等利用計画策定状況、市町村における地域生活継続の可能性についての検討、検討した結果　等</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（５）待機している理由について</a:t>
            </a:r>
            <a:endParaRPr kumimoji="1"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　　　　　待機理由、地域生活を継続するための必要な支援、家族等の希望内容　等</a:t>
            </a:r>
            <a:endParaRPr kumimoji="1"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＜待機者に関する協議の場等について＞</a:t>
            </a:r>
            <a:endParaRPr kumimoji="1"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（６）施設入所の待機者について協議する場の有無</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（７）協議する場の内容</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協議内容、待機者の地域生活の継続を前提とした支援の検討の有無、障がい者支援施設の参加の有無　等</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（８）待機者に関する取組等について</a:t>
            </a:r>
            <a:endParaRPr lang="en-US" altLang="ja-JP" sz="1100" kern="0" dirty="0">
              <a:latin typeface="Meiryo UI" panose="020B0604030504040204" pitchFamily="50" charset="-128"/>
              <a:ea typeface="Meiryo UI" panose="020B0604030504040204" pitchFamily="50" charset="-128"/>
            </a:endParaRPr>
          </a:p>
          <a:p>
            <a:pPr lvl="0" indent="85725" defTabSz="914400" eaLnBrk="0" fontAlgn="base" hangingPunct="0">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　　　　　待機者を解消するための取組み、地域で生活を進める上での課題、</a:t>
            </a:r>
            <a:r>
              <a:rPr lang="ja-JP" altLang="en-US" sz="1100" u="sng" kern="0" dirty="0">
                <a:solidFill>
                  <a:srgbClr val="FF0000"/>
                </a:solidFill>
                <a:latin typeface="Meiryo UI" panose="020B0604030504040204" pitchFamily="50" charset="-128"/>
                <a:ea typeface="Meiryo UI" panose="020B0604030504040204" pitchFamily="50" charset="-128"/>
              </a:rPr>
              <a:t>どのような制度やツールがあれば円滑に意思確認等が行えるか</a:t>
            </a:r>
            <a:r>
              <a:rPr kumimoji="1" lang="ja-JP" altLang="en-US" sz="1100" kern="0" dirty="0">
                <a:solidFill>
                  <a:srgbClr val="FF0000"/>
                </a:solidFill>
                <a:latin typeface="Meiryo UI" panose="020B0604030504040204" pitchFamily="50" charset="-128"/>
                <a:ea typeface="Meiryo UI" panose="020B0604030504040204" pitchFamily="50" charset="-128"/>
              </a:rPr>
              <a:t>　</a:t>
            </a:r>
            <a:r>
              <a:rPr kumimoji="1" lang="ja-JP" altLang="en-US" sz="1100" kern="0" dirty="0">
                <a:latin typeface="Meiryo UI" panose="020B0604030504040204" pitchFamily="50" charset="-128"/>
                <a:ea typeface="Meiryo UI" panose="020B0604030504040204" pitchFamily="50" charset="-128"/>
              </a:rPr>
              <a:t>等</a:t>
            </a:r>
            <a:endParaRPr kumimoji="1" lang="en-US" altLang="ja-JP" sz="1100" kern="0" dirty="0">
              <a:latin typeface="Meiryo UI" panose="020B0604030504040204" pitchFamily="50" charset="-128"/>
              <a:ea typeface="Meiryo UI" panose="020B0604030504040204" pitchFamily="50" charset="-128"/>
            </a:endParaRPr>
          </a:p>
        </p:txBody>
      </p:sp>
      <p:sp>
        <p:nvSpPr>
          <p:cNvPr id="57" name="正方形/長方形 56">
            <a:extLst>
              <a:ext uri="{FF2B5EF4-FFF2-40B4-BE49-F238E27FC236}">
                <a16:creationId xmlns:a16="http://schemas.microsoft.com/office/drawing/2014/main" id="{4BFCAF36-60D9-4D3C-9984-F0B5D7B8EA6F}"/>
              </a:ext>
            </a:extLst>
          </p:cNvPr>
          <p:cNvSpPr/>
          <p:nvPr/>
        </p:nvSpPr>
        <p:spPr>
          <a:xfrm>
            <a:off x="33749" y="447935"/>
            <a:ext cx="9076501" cy="28170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FFFF"/>
                </a:solidFill>
                <a:latin typeface="Meiryo UI" panose="020B0604030504040204" pitchFamily="50" charset="-128"/>
                <a:ea typeface="Meiryo UI" panose="020B0604030504040204" pitchFamily="50" charset="-128"/>
              </a:rPr>
              <a:t>◆令和７年度の実施概要</a:t>
            </a:r>
          </a:p>
        </p:txBody>
      </p:sp>
      <p:sp>
        <p:nvSpPr>
          <p:cNvPr id="58" name="テキスト ボックス 57">
            <a:extLst>
              <a:ext uri="{FF2B5EF4-FFF2-40B4-BE49-F238E27FC236}">
                <a16:creationId xmlns:a16="http://schemas.microsoft.com/office/drawing/2014/main" id="{5F25CFFC-DA21-4D21-AE04-1C2008EE9B23}"/>
              </a:ext>
            </a:extLst>
          </p:cNvPr>
          <p:cNvSpPr txBox="1"/>
          <p:nvPr/>
        </p:nvSpPr>
        <p:spPr>
          <a:xfrm>
            <a:off x="44639" y="5862939"/>
            <a:ext cx="9043827" cy="662405"/>
          </a:xfrm>
          <a:prstGeom prst="rect">
            <a:avLst/>
          </a:prstGeom>
          <a:noFill/>
          <a:ln>
            <a:solidFill>
              <a:schemeClr val="tx2"/>
            </a:solidFill>
            <a:prstDash val="sysDot"/>
          </a:ln>
        </p:spPr>
        <p:txBody>
          <a:bodyPr wrap="square">
            <a:noAutofit/>
          </a:bodyPr>
          <a:lstStyle/>
          <a:p>
            <a:pPr lvl="0"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・令和６年度に待機者ではなくなった人について、理由ごとの人数を追記</a:t>
            </a:r>
          </a:p>
          <a:p>
            <a:pPr lvl="0"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・入所希望時期の把握の有無、把握している場合は希望する入所時期を追記</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・待機者の実態把握やその地域移行について、どのような制度やツールがあれば円滑に意思確認等が行えるかについての項目を追加</a:t>
            </a:r>
          </a:p>
        </p:txBody>
      </p:sp>
      <p:sp>
        <p:nvSpPr>
          <p:cNvPr id="38" name="正方形/長方形 37">
            <a:extLst>
              <a:ext uri="{FF2B5EF4-FFF2-40B4-BE49-F238E27FC236}">
                <a16:creationId xmlns:a16="http://schemas.microsoft.com/office/drawing/2014/main" id="{9BFEAD20-F65C-4968-B04E-422DCE5A3102}"/>
              </a:ext>
            </a:extLst>
          </p:cNvPr>
          <p:cNvSpPr/>
          <p:nvPr/>
        </p:nvSpPr>
        <p:spPr>
          <a:xfrm>
            <a:off x="7736023" y="9538"/>
            <a:ext cx="1581382" cy="2988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2025.3</a:t>
            </a:r>
            <a:r>
              <a:rPr lang="en-US" altLang="ja-JP" sz="1200" kern="0" dirty="0">
                <a:solidFill>
                  <a:prstClr val="white"/>
                </a:solidFill>
                <a:latin typeface="HGPｺﾞｼｯｸE" panose="020B0900000000000000" pitchFamily="50" charset="-128"/>
                <a:ea typeface="HGPｺﾞｼｯｸE" panose="020B0900000000000000" pitchFamily="50" charset="-128"/>
              </a:rPr>
              <a:t>.14</a:t>
            </a:r>
            <a:r>
              <a:rPr lang="ja-JP" altLang="en-US" sz="1200" kern="0" dirty="0">
                <a:solidFill>
                  <a:prstClr val="white"/>
                </a:solidFill>
                <a:latin typeface="HGPｺﾞｼｯｸE" panose="020B0900000000000000" pitchFamily="50" charset="-128"/>
                <a:ea typeface="HGPｺﾞｼｯｸE" panose="020B0900000000000000" pitchFamily="50" charset="-128"/>
              </a:rPr>
              <a:t>現在</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2" name="テキスト ボックス 31">
            <a:extLst>
              <a:ext uri="{FF2B5EF4-FFF2-40B4-BE49-F238E27FC236}">
                <a16:creationId xmlns:a16="http://schemas.microsoft.com/office/drawing/2014/main" id="{0F1B63FA-0843-49DE-9FA8-8C0931FAF08E}"/>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1" dirty="0">
                <a:solidFill>
                  <a:prstClr val="white"/>
                </a:solidFill>
                <a:latin typeface="Meiryo UI" panose="020B0604030504040204" pitchFamily="50" charset="-128"/>
                <a:ea typeface="Meiryo UI" panose="020B0604030504040204" pitchFamily="50" charset="-128"/>
              </a:rPr>
              <a:t>令和７年度　施設入所の待機者に関する実態調査について</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14642E9C-CB91-42BA-B297-E9AB1EC4E383}"/>
              </a:ext>
            </a:extLst>
          </p:cNvPr>
          <p:cNvSpPr txBox="1"/>
          <p:nvPr/>
        </p:nvSpPr>
        <p:spPr>
          <a:xfrm>
            <a:off x="7932420" y="20624"/>
            <a:ext cx="1089048"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a:t>
            </a:r>
            <a:r>
              <a:rPr lang="ja-JP" altLang="en-US" sz="1400" dirty="0">
                <a:solidFill>
                  <a:schemeClr val="tx1"/>
                </a:solidFill>
                <a:latin typeface="Meiryo UI" panose="020B0604030504040204" pitchFamily="50" charset="-128"/>
                <a:ea typeface="Meiryo UI" panose="020B0604030504040204" pitchFamily="50" charset="-128"/>
              </a:rPr>
              <a:t>２</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①</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36" name="スライド番号プレースホルダー 9">
            <a:extLst>
              <a:ext uri="{FF2B5EF4-FFF2-40B4-BE49-F238E27FC236}">
                <a16:creationId xmlns:a16="http://schemas.microsoft.com/office/drawing/2014/main" id="{15E10519-0403-49B4-970B-C54B84A4344D}"/>
              </a:ext>
            </a:extLst>
          </p:cNvPr>
          <p:cNvSpPr txBox="1">
            <a:spLocks/>
          </p:cNvSpPr>
          <p:nvPr/>
        </p:nvSpPr>
        <p:spPr>
          <a:xfrm>
            <a:off x="7004248" y="6610475"/>
            <a:ext cx="2133600" cy="207987"/>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2C60DF-5D73-46A2-8FFF-B4A756D3B2D0}" type="slidenum">
              <a:rPr kumimoji="1" lang="ja-JP" altLang="en-US" smtClean="0"/>
              <a:pPr/>
              <a:t>3</a:t>
            </a:fld>
            <a:endParaRPr kumimoji="1" lang="ja-JP" altLang="en-US" dirty="0"/>
          </a:p>
        </p:txBody>
      </p:sp>
    </p:spTree>
    <p:extLst>
      <p:ext uri="{BB962C8B-B14F-4D97-AF65-F5344CB8AC3E}">
        <p14:creationId xmlns:p14="http://schemas.microsoft.com/office/powerpoint/2010/main" val="36213685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1932575238"/>
              </p:ext>
            </p:extLst>
          </p:nvPr>
        </p:nvGraphicFramePr>
        <p:xfrm>
          <a:off x="25564" y="19224"/>
          <a:ext cx="9086562" cy="6813376"/>
        </p:xfrm>
        <a:graphic>
          <a:graphicData uri="http://schemas.openxmlformats.org/drawingml/2006/table">
            <a:tbl>
              <a:tblPr firstRow="1" bandRow="1">
                <a:tableStyleId>{5A111915-BE36-4E01-A7E5-04B1672EAD32}</a:tableStyleId>
              </a:tblPr>
              <a:tblGrid>
                <a:gridCol w="9086562">
                  <a:extLst>
                    <a:ext uri="{9D8B030D-6E8A-4147-A177-3AD203B41FA5}">
                      <a16:colId xmlns:a16="http://schemas.microsoft.com/office/drawing/2014/main" val="3114873037"/>
                    </a:ext>
                  </a:extLst>
                </a:gridCol>
              </a:tblGrid>
              <a:tr h="363311">
                <a:tc>
                  <a:txBody>
                    <a:bodyPr/>
                    <a:lstStyle/>
                    <a:p>
                      <a:pPr algn="ctr"/>
                      <a:r>
                        <a:rPr kumimoji="1" lang="ja-JP" altLang="en-US" sz="1600" dirty="0"/>
                        <a:t>大阪府重度障がい者グループホーム等整備事業費補助金（福祉基金事業）</a:t>
                      </a:r>
                      <a:endParaRPr kumimoji="1" lang="ja-JP" altLang="en-US" sz="1600" dirty="0">
                        <a:latin typeface="Meiryo UI" panose="020B0604030504040204" pitchFamily="50" charset="-128"/>
                        <a:ea typeface="Meiryo UI" panose="020B0604030504040204" pitchFamily="50" charset="-128"/>
                      </a:endParaRPr>
                    </a:p>
                  </a:txBody>
                  <a:tcPr>
                    <a:solidFill>
                      <a:srgbClr val="0070C0"/>
                    </a:solidFill>
                  </a:tcPr>
                </a:tc>
                <a:extLst>
                  <a:ext uri="{0D108BD9-81ED-4DB2-BD59-A6C34878D82A}">
                    <a16:rowId xmlns:a16="http://schemas.microsoft.com/office/drawing/2014/main" val="2118333835"/>
                  </a:ext>
                </a:extLst>
              </a:tr>
              <a:tr h="6450065">
                <a:tc>
                  <a:txBody>
                    <a:bodyPr/>
                    <a:lstStyle/>
                    <a:p>
                      <a:pPr>
                        <a:spcBef>
                          <a:spcPts val="300"/>
                        </a:spcBef>
                      </a:pP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事業目的</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　　</a:t>
                      </a:r>
                      <a:r>
                        <a:rPr kumimoji="1" lang="ja-JP" altLang="en-US" sz="1100" dirty="0" err="1">
                          <a:latin typeface="Meiryo UI" panose="020B0604030504040204" pitchFamily="50" charset="-128"/>
                          <a:ea typeface="Meiryo UI" panose="020B0604030504040204" pitchFamily="50" charset="-128"/>
                        </a:rPr>
                        <a:t>重度障がい</a:t>
                      </a:r>
                      <a:r>
                        <a:rPr kumimoji="1" lang="ja-JP" altLang="en-US" sz="1100" dirty="0">
                          <a:latin typeface="Meiryo UI" panose="020B0604030504040204" pitchFamily="50" charset="-128"/>
                          <a:ea typeface="Meiryo UI" panose="020B0604030504040204" pitchFamily="50" charset="-128"/>
                        </a:rPr>
                        <a:t>者の地域移行をより推進していく観点から、重度障がい者の地域生活を支援するグループホーム、短期入所事業所を</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a:t>
                      </a:r>
                      <a:r>
                        <a:rPr kumimoji="1" lang="ja-JP" altLang="en-US" sz="1100" baseline="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拡充するため、事業者に対して、受入れに必要な環境整備に係る費用を助成。</a:t>
                      </a:r>
                    </a:p>
                    <a:p>
                      <a:pPr>
                        <a:spcBef>
                          <a:spcPts val="600"/>
                        </a:spcBef>
                      </a:pP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事業内容</a:t>
                      </a:r>
                      <a:r>
                        <a:rPr kumimoji="1" lang="en-US" altLang="ja-JP" sz="1100" dirty="0">
                          <a:latin typeface="Meiryo UI" panose="020B0604030504040204" pitchFamily="50" charset="-128"/>
                          <a:ea typeface="Meiryo UI" panose="020B0604030504040204" pitchFamily="50" charset="-128"/>
                        </a:rPr>
                        <a:t>】</a:t>
                      </a:r>
                    </a:p>
                    <a:p>
                      <a:pPr>
                        <a:spcBef>
                          <a:spcPts val="300"/>
                        </a:spcBef>
                      </a:pPr>
                      <a:r>
                        <a:rPr kumimoji="1" lang="ja-JP" altLang="en-US" sz="1100" dirty="0">
                          <a:latin typeface="Meiryo UI" panose="020B0604030504040204" pitchFamily="50" charset="-128"/>
                          <a:ea typeface="Meiryo UI" panose="020B0604030504040204" pitchFamily="50" charset="-128"/>
                        </a:rPr>
                        <a:t>　補助対象：社会福祉法人、医療法人、公益法人、一般法人、</a:t>
                      </a:r>
                      <a:r>
                        <a:rPr kumimoji="1" lang="en-US" altLang="ja-JP" sz="1100" dirty="0">
                          <a:latin typeface="Meiryo UI" panose="020B0604030504040204" pitchFamily="50" charset="-128"/>
                          <a:ea typeface="Meiryo UI" panose="020B0604030504040204" pitchFamily="50" charset="-128"/>
                        </a:rPr>
                        <a:t>NPO</a:t>
                      </a:r>
                      <a:r>
                        <a:rPr kumimoji="1" lang="ja-JP" altLang="en-US" sz="1100" dirty="0" err="1">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株式会社等が運営する既存のグループホーム及び短期入所事業所</a:t>
                      </a:r>
                    </a:p>
                    <a:p>
                      <a:pPr>
                        <a:spcBef>
                          <a:spcPts val="300"/>
                        </a:spcBef>
                      </a:pPr>
                      <a:r>
                        <a:rPr kumimoji="1" lang="ja-JP" altLang="en-US" sz="1100" dirty="0">
                          <a:latin typeface="Meiryo UI" panose="020B0604030504040204" pitchFamily="50" charset="-128"/>
                          <a:ea typeface="Meiryo UI" panose="020B0604030504040204" pitchFamily="50" charset="-128"/>
                        </a:rPr>
                        <a:t>　補助要件：</a:t>
                      </a:r>
                      <a:r>
                        <a:rPr kumimoji="1" lang="ja-JP" altLang="en-US" sz="1100" dirty="0" err="1">
                          <a:latin typeface="Meiryo UI" panose="020B0604030504040204" pitchFamily="50" charset="-128"/>
                          <a:ea typeface="Meiryo UI" panose="020B0604030504040204" pitchFamily="50" charset="-128"/>
                        </a:rPr>
                        <a:t>重度障がい</a:t>
                      </a:r>
                      <a:r>
                        <a:rPr kumimoji="1" lang="ja-JP" altLang="en-US" sz="1100" dirty="0">
                          <a:latin typeface="Meiryo UI" panose="020B0604030504040204" pitchFamily="50" charset="-128"/>
                          <a:ea typeface="Meiryo UI" panose="020B0604030504040204" pitchFamily="50" charset="-128"/>
                        </a:rPr>
                        <a:t>者（障がい支援区分５以上）の受入れに必要な環境整備</a:t>
                      </a:r>
                    </a:p>
                    <a:p>
                      <a:r>
                        <a:rPr kumimoji="1" lang="ja-JP" altLang="en-US" sz="1100" dirty="0">
                          <a:latin typeface="Meiryo UI" panose="020B0604030504040204" pitchFamily="50" charset="-128"/>
                          <a:ea typeface="Meiryo UI" panose="020B0604030504040204" pitchFamily="50" charset="-128"/>
                        </a:rPr>
                        <a:t>　　　　　　　　　</a:t>
                      </a:r>
                      <a:r>
                        <a:rPr kumimoji="1" lang="en-US" altLang="ja-JP" sz="1100" dirty="0">
                          <a:latin typeface="Meiryo UI" panose="020B0604030504040204" pitchFamily="50" charset="-128"/>
                          <a:ea typeface="Meiryo UI" panose="020B0604030504040204" pitchFamily="50" charset="-128"/>
                        </a:rPr>
                        <a:t>※</a:t>
                      </a:r>
                      <a:r>
                        <a:rPr kumimoji="1" lang="ja-JP" altLang="en-US" sz="1100" dirty="0" err="1">
                          <a:latin typeface="Meiryo UI" panose="020B0604030504040204" pitchFamily="50" charset="-128"/>
                          <a:ea typeface="Meiryo UI" panose="020B0604030504040204" pitchFamily="50" charset="-128"/>
                        </a:rPr>
                        <a:t>障がい</a:t>
                      </a:r>
                      <a:r>
                        <a:rPr kumimoji="1" lang="ja-JP" altLang="en-US" sz="1100" dirty="0">
                          <a:latin typeface="Meiryo UI" panose="020B0604030504040204" pitchFamily="50" charset="-128"/>
                          <a:ea typeface="Meiryo UI" panose="020B0604030504040204" pitchFamily="50" charset="-128"/>
                        </a:rPr>
                        <a:t>支援区分：障がいの多様な特性その他心身の状態に応じて必要とされる標準的な支援の度合を総合的に示すもの</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a:t>
                      </a:r>
                      <a:r>
                        <a:rPr kumimoji="1" lang="ja-JP" altLang="en-US" sz="1100" baseline="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として厚生労働省令で定める区分（</a:t>
                      </a: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区分で数字が大きいほど必要とされる支援の度合いが高い）</a:t>
                      </a:r>
                    </a:p>
                    <a:p>
                      <a:pPr>
                        <a:spcBef>
                          <a:spcPts val="300"/>
                        </a:spcBef>
                      </a:pPr>
                      <a:r>
                        <a:rPr kumimoji="1" lang="ja-JP" altLang="en-US" sz="1100" dirty="0">
                          <a:latin typeface="Meiryo UI" panose="020B0604030504040204" pitchFamily="50" charset="-128"/>
                          <a:ea typeface="Meiryo UI" panose="020B0604030504040204" pitchFamily="50" charset="-128"/>
                        </a:rPr>
                        <a:t>　対象経費：</a:t>
                      </a:r>
                      <a:r>
                        <a:rPr kumimoji="1" lang="ja-JP" altLang="en-US" sz="1100" dirty="0" err="1">
                          <a:latin typeface="Meiryo UI" panose="020B0604030504040204" pitchFamily="50" charset="-128"/>
                          <a:ea typeface="Meiryo UI" panose="020B0604030504040204" pitchFamily="50" charset="-128"/>
                        </a:rPr>
                        <a:t>障がい</a:t>
                      </a:r>
                      <a:r>
                        <a:rPr kumimoji="1" lang="ja-JP" altLang="en-US" sz="1100" dirty="0">
                          <a:latin typeface="Meiryo UI" panose="020B0604030504040204" pitchFamily="50" charset="-128"/>
                          <a:ea typeface="Meiryo UI" panose="020B0604030504040204" pitchFamily="50" charset="-128"/>
                        </a:rPr>
                        <a:t>特性に応じた居室及び共用部分の改修に係る工事費等</a:t>
                      </a:r>
                    </a:p>
                    <a:p>
                      <a:r>
                        <a:rPr kumimoji="1" lang="ja-JP" altLang="en-US" sz="1100" dirty="0">
                          <a:latin typeface="Meiryo UI" panose="020B0604030504040204" pitchFamily="50" charset="-128"/>
                          <a:ea typeface="Meiryo UI" panose="020B0604030504040204" pitchFamily="50" charset="-128"/>
                        </a:rPr>
                        <a:t>　　　　　　　　　</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例：床や壁の防音工事、クッション性の高い材質への改修、段差の解消　等</a:t>
                      </a:r>
                      <a:endParaRPr kumimoji="1" lang="en-US" altLang="ja-JP" sz="1100" dirty="0">
                        <a:latin typeface="Meiryo UI" panose="020B0604030504040204" pitchFamily="50" charset="-128"/>
                        <a:ea typeface="Meiryo UI" panose="020B0604030504040204" pitchFamily="50" charset="-128"/>
                      </a:endParaRPr>
                    </a:p>
                    <a:p>
                      <a:r>
                        <a:rPr kumimoji="1" lang="en-US" altLang="ja-JP" sz="1100" dirty="0">
                          <a:latin typeface="Meiryo UI" panose="020B0604030504040204" pitchFamily="50" charset="-128"/>
                          <a:ea typeface="Meiryo UI" panose="020B0604030504040204" pitchFamily="50" charset="-128"/>
                        </a:rPr>
                        <a:t>     </a:t>
                      </a:r>
                      <a:r>
                        <a:rPr kumimoji="1" lang="ja-JP" altLang="en-US" sz="1100" dirty="0">
                          <a:latin typeface="Meiryo UI" panose="020B0604030504040204" pitchFamily="50" charset="-128"/>
                          <a:ea typeface="Meiryo UI" panose="020B0604030504040204" pitchFamily="50" charset="-128"/>
                        </a:rPr>
                        <a:t>　　　　　　　　　　　国や府内市町村の補助事業の対象となっていないもの</a:t>
                      </a:r>
                    </a:p>
                    <a:p>
                      <a:pPr>
                        <a:spcBef>
                          <a:spcPts val="300"/>
                        </a:spcBef>
                      </a:pPr>
                      <a:r>
                        <a:rPr kumimoji="1" lang="ja-JP" altLang="en-US" sz="1100" dirty="0">
                          <a:latin typeface="Meiryo UI" panose="020B0604030504040204" pitchFamily="50" charset="-128"/>
                          <a:ea typeface="Meiryo UI" panose="020B0604030504040204" pitchFamily="50" charset="-128"/>
                        </a:rPr>
                        <a:t>　補助率等：補助率</a:t>
                      </a: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a:t>
                      </a:r>
                      <a:r>
                        <a:rPr kumimoji="1" lang="en-US" altLang="ja-JP" sz="1100" dirty="0">
                          <a:latin typeface="Meiryo UI" panose="020B0604030504040204" pitchFamily="50" charset="-128"/>
                          <a:ea typeface="Meiryo UI" panose="020B0604030504040204" pitchFamily="50" charset="-128"/>
                        </a:rPr>
                        <a:t>10</a:t>
                      </a:r>
                      <a:r>
                        <a:rPr kumimoji="1" lang="ja-JP" altLang="en-US" sz="1100" dirty="0">
                          <a:latin typeface="Meiryo UI" panose="020B0604030504040204" pitchFamily="50" charset="-128"/>
                          <a:ea typeface="Meiryo UI" panose="020B0604030504040204" pitchFamily="50" charset="-128"/>
                        </a:rPr>
                        <a:t>　　補助上限</a:t>
                      </a:r>
                      <a:r>
                        <a:rPr kumimoji="1" lang="en-US" altLang="ja-JP" sz="1100" dirty="0">
                          <a:latin typeface="Meiryo UI" panose="020B0604030504040204" pitchFamily="50" charset="-128"/>
                          <a:ea typeface="Meiryo UI" panose="020B0604030504040204" pitchFamily="50" charset="-128"/>
                        </a:rPr>
                        <a:t>180</a:t>
                      </a:r>
                      <a:r>
                        <a:rPr kumimoji="1" lang="ja-JP" altLang="en-US" sz="1100" dirty="0">
                          <a:latin typeface="Meiryo UI" panose="020B0604030504040204" pitchFamily="50" charset="-128"/>
                          <a:ea typeface="Meiryo UI" panose="020B0604030504040204" pitchFamily="50" charset="-128"/>
                        </a:rPr>
                        <a:t>万円／</a:t>
                      </a:r>
                      <a:r>
                        <a:rPr kumimoji="1" lang="en-US" altLang="ja-JP" sz="1100" dirty="0">
                          <a:latin typeface="Meiryo UI" panose="020B0604030504040204" pitchFamily="50" charset="-128"/>
                          <a:ea typeface="Meiryo UI" panose="020B0604030504040204" pitchFamily="50" charset="-128"/>
                        </a:rPr>
                        <a:t>1</a:t>
                      </a:r>
                      <a:r>
                        <a:rPr kumimoji="1" lang="ja-JP" altLang="en-US" sz="1100" dirty="0">
                          <a:latin typeface="Meiryo UI" panose="020B0604030504040204" pitchFamily="50" charset="-128"/>
                          <a:ea typeface="Meiryo UI" panose="020B0604030504040204" pitchFamily="50" charset="-128"/>
                        </a:rPr>
                        <a:t>事業所あたり</a:t>
                      </a:r>
                      <a:endParaRPr kumimoji="1" lang="en-US" altLang="ja-JP" sz="11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事業実績</a:t>
                      </a:r>
                      <a:r>
                        <a:rPr kumimoji="1" lang="en-US" altLang="ja-JP" sz="1100" b="0" dirty="0">
                          <a:solidFill>
                            <a:schemeClr val="tx1"/>
                          </a:solidFill>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eiryo UI" panose="020B0604030504040204" pitchFamily="50" charset="-128"/>
                          <a:ea typeface="Meiryo UI" panose="020B0604030504040204" pitchFamily="50" charset="-128"/>
                        </a:rPr>
                        <a:t>　令和５年度　　</a:t>
                      </a:r>
                      <a:r>
                        <a:rPr kumimoji="1" lang="ja-JP" altLang="en-US" sz="1100" dirty="0">
                          <a:latin typeface="Meiryo UI" panose="020B0604030504040204" pitchFamily="50" charset="-128"/>
                          <a:ea typeface="Meiryo UI" panose="020B0604030504040204" pitchFamily="50" charset="-128"/>
                        </a:rPr>
                        <a:t>協議申請　３２件　　　交付決定　　 ９件（グループホーム３件、短期入所６件） 　　当初予算額：</a:t>
                      </a:r>
                      <a:r>
                        <a:rPr kumimoji="1" lang="en-US" altLang="ja-JP" sz="1100" dirty="0">
                          <a:latin typeface="Meiryo UI" panose="020B0604030504040204" pitchFamily="50" charset="-128"/>
                          <a:ea typeface="Meiryo UI" panose="020B0604030504040204" pitchFamily="50" charset="-128"/>
                        </a:rPr>
                        <a:t>10,800</a:t>
                      </a:r>
                      <a:r>
                        <a:rPr kumimoji="1" lang="ja-JP" altLang="en-US" sz="1100" dirty="0">
                          <a:latin typeface="Meiryo UI" panose="020B0604030504040204" pitchFamily="50" charset="-128"/>
                          <a:ea typeface="Meiryo UI" panose="020B0604030504040204" pitchFamily="50" charset="-128"/>
                        </a:rPr>
                        <a:t>千円</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令和６年度　　協議申請　</a:t>
                      </a:r>
                      <a:r>
                        <a:rPr kumimoji="1" lang="ja-JP" altLang="en-US" sz="1100" dirty="0">
                          <a:solidFill>
                            <a:schemeClr val="tx1"/>
                          </a:solidFill>
                          <a:latin typeface="Meiryo UI" panose="020B0604030504040204" pitchFamily="50" charset="-128"/>
                          <a:ea typeface="Meiryo UI" panose="020B0604030504040204" pitchFamily="50" charset="-128"/>
                        </a:rPr>
                        <a:t>１７件　　　交付決定　１４件（グループホーム６件、短期入所８件</a:t>
                      </a:r>
                      <a:r>
                        <a:rPr kumimoji="1" lang="ja-JP" altLang="en-US" sz="1100" dirty="0">
                          <a:latin typeface="Meiryo UI" panose="020B0604030504040204" pitchFamily="50" charset="-128"/>
                          <a:ea typeface="Meiryo UI" panose="020B0604030504040204" pitchFamily="50" charset="-128"/>
                        </a:rPr>
                        <a:t>）　　 当初予算額：</a:t>
                      </a:r>
                      <a:r>
                        <a:rPr kumimoji="1" lang="en-US" altLang="ja-JP" sz="1100" dirty="0">
                          <a:latin typeface="Meiryo UI" panose="020B0604030504040204" pitchFamily="50" charset="-128"/>
                          <a:ea typeface="Meiryo UI" panose="020B0604030504040204" pitchFamily="50" charset="-128"/>
                        </a:rPr>
                        <a:t>21,600</a:t>
                      </a:r>
                      <a:r>
                        <a:rPr kumimoji="1" lang="ja-JP" altLang="en-US" sz="1100" dirty="0">
                          <a:latin typeface="Meiryo UI" panose="020B0604030504040204" pitchFamily="50" charset="-128"/>
                          <a:ea typeface="Meiryo UI" panose="020B0604030504040204" pitchFamily="50" charset="-128"/>
                        </a:rPr>
                        <a:t>千円</a:t>
                      </a:r>
                      <a:endParaRPr kumimoji="1" lang="en-US" altLang="ja-JP" sz="1100" b="0" dirty="0">
                        <a:solidFill>
                          <a:schemeClr val="tx1"/>
                        </a:solidFill>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令和７年度　　協議申請　</a:t>
                      </a:r>
                      <a:r>
                        <a:rPr kumimoji="1" lang="ja-JP" altLang="en-US" sz="1100" dirty="0">
                          <a:solidFill>
                            <a:schemeClr val="tx1"/>
                          </a:solidFill>
                          <a:latin typeface="Meiryo UI" panose="020B0604030504040204" pitchFamily="50" charset="-128"/>
                          <a:ea typeface="Meiryo UI" panose="020B0604030504040204" pitchFamily="50" charset="-128"/>
                        </a:rPr>
                        <a:t>１８件　　　交付決定　１６件（グループホーム</a:t>
                      </a:r>
                      <a:r>
                        <a:rPr kumimoji="1" lang="en-US" altLang="ja-JP" sz="1100" dirty="0">
                          <a:solidFill>
                            <a:schemeClr val="tx1"/>
                          </a:solidFill>
                          <a:latin typeface="Meiryo UI" panose="020B0604030504040204" pitchFamily="50" charset="-128"/>
                          <a:ea typeface="Meiryo UI" panose="020B0604030504040204" pitchFamily="50" charset="-128"/>
                        </a:rPr>
                        <a:t>10</a:t>
                      </a:r>
                      <a:r>
                        <a:rPr kumimoji="1" lang="ja-JP" altLang="en-US" sz="1100" dirty="0">
                          <a:solidFill>
                            <a:schemeClr val="tx1"/>
                          </a:solidFill>
                          <a:latin typeface="Meiryo UI" panose="020B0604030504040204" pitchFamily="50" charset="-128"/>
                          <a:ea typeface="Meiryo UI" panose="020B0604030504040204" pitchFamily="50" charset="-128"/>
                        </a:rPr>
                        <a:t>件、短期入所６件</a:t>
                      </a:r>
                      <a:r>
                        <a:rPr kumimoji="1" lang="ja-JP" altLang="en-US" sz="1100" dirty="0">
                          <a:latin typeface="Meiryo UI" panose="020B0604030504040204" pitchFamily="50" charset="-128"/>
                          <a:ea typeface="Meiryo UI" panose="020B0604030504040204" pitchFamily="50" charset="-128"/>
                        </a:rPr>
                        <a:t>）　　当初予算額：</a:t>
                      </a:r>
                      <a:r>
                        <a:rPr kumimoji="1" lang="en-US" altLang="ja-JP" sz="1100" dirty="0">
                          <a:latin typeface="Meiryo UI" panose="020B0604030504040204" pitchFamily="50" charset="-128"/>
                          <a:ea typeface="Meiryo UI" panose="020B0604030504040204" pitchFamily="50" charset="-128"/>
                        </a:rPr>
                        <a:t>25,200</a:t>
                      </a:r>
                      <a:r>
                        <a:rPr kumimoji="1" lang="ja-JP" altLang="en-US" sz="1100" dirty="0">
                          <a:latin typeface="Meiryo UI" panose="020B0604030504040204" pitchFamily="50" charset="-128"/>
                          <a:ea typeface="Meiryo UI" panose="020B0604030504040204" pitchFamily="50" charset="-128"/>
                        </a:rPr>
                        <a:t>千円</a:t>
                      </a:r>
                      <a:endParaRPr kumimoji="1" lang="en-US" altLang="ja-JP" sz="1100" dirty="0">
                        <a:latin typeface="Meiryo UI" panose="020B0604030504040204" pitchFamily="50" charset="-128"/>
                        <a:ea typeface="Meiryo UI" panose="020B0604030504040204" pitchFamily="50" charset="-128"/>
                      </a:endParaRPr>
                    </a:p>
                    <a:p>
                      <a:pPr>
                        <a:spcBef>
                          <a:spcPts val="600"/>
                        </a:spcBef>
                      </a:pPr>
                      <a:r>
                        <a:rPr kumimoji="1" lang="ja-JP" altLang="en-US" sz="1100" dirty="0">
                          <a:latin typeface="Meiryo UI" panose="020B0604030504040204" pitchFamily="50" charset="-128"/>
                          <a:ea typeface="Meiryo UI" panose="020B0604030504040204" pitchFamily="50" charset="-128"/>
                        </a:rPr>
                        <a:t>　　　　   合計　　　　　　　　   </a:t>
                      </a:r>
                      <a:r>
                        <a:rPr kumimoji="1" lang="en-US" altLang="ja-JP" sz="1100" dirty="0">
                          <a:latin typeface="Meiryo UI" panose="020B0604030504040204" pitchFamily="50" charset="-128"/>
                          <a:ea typeface="Meiryo UI" panose="020B0604030504040204" pitchFamily="50" charset="-128"/>
                        </a:rPr>
                        <a:t>6</a:t>
                      </a:r>
                      <a:r>
                        <a:rPr kumimoji="1" lang="ja-JP" altLang="en-US" sz="1100" dirty="0">
                          <a:latin typeface="Meiryo UI" panose="020B0604030504040204" pitchFamily="50" charset="-128"/>
                          <a:ea typeface="Meiryo UI" panose="020B0604030504040204" pitchFamily="50" charset="-128"/>
                        </a:rPr>
                        <a:t>７件　　　　　　　　　　３９件（グループホーム</a:t>
                      </a:r>
                      <a:r>
                        <a:rPr kumimoji="1" lang="en-US" altLang="ja-JP" sz="1100" dirty="0">
                          <a:latin typeface="Meiryo UI" panose="020B0604030504040204" pitchFamily="50" charset="-128"/>
                          <a:ea typeface="Meiryo UI" panose="020B0604030504040204" pitchFamily="50" charset="-128"/>
                        </a:rPr>
                        <a:t>19</a:t>
                      </a:r>
                      <a:r>
                        <a:rPr kumimoji="1" lang="ja-JP" altLang="en-US" sz="1100" dirty="0">
                          <a:latin typeface="Meiryo UI" panose="020B0604030504040204" pitchFamily="50" charset="-128"/>
                          <a:ea typeface="Meiryo UI" panose="020B0604030504040204" pitchFamily="50" charset="-128"/>
                        </a:rPr>
                        <a:t>件、短期入所</a:t>
                      </a:r>
                      <a:r>
                        <a:rPr kumimoji="1" lang="en-US" altLang="ja-JP" sz="1100" dirty="0">
                          <a:latin typeface="Meiryo UI" panose="020B0604030504040204" pitchFamily="50" charset="-128"/>
                          <a:ea typeface="Meiryo UI" panose="020B0604030504040204" pitchFamily="50" charset="-128"/>
                        </a:rPr>
                        <a:t>20</a:t>
                      </a:r>
                      <a:r>
                        <a:rPr kumimoji="1" lang="ja-JP" altLang="en-US" sz="1100" dirty="0">
                          <a:latin typeface="Meiryo UI" panose="020B0604030504040204" pitchFamily="50" charset="-128"/>
                          <a:ea typeface="Meiryo UI" panose="020B0604030504040204" pitchFamily="50" charset="-128"/>
                        </a:rPr>
                        <a:t>件）    　               </a:t>
                      </a:r>
                      <a:r>
                        <a:rPr kumimoji="1" lang="en-US" altLang="ja-JP" sz="1100" dirty="0">
                          <a:latin typeface="Meiryo UI" panose="020B0604030504040204" pitchFamily="50" charset="-128"/>
                          <a:ea typeface="Meiryo UI" panose="020B0604030504040204" pitchFamily="50" charset="-128"/>
                        </a:rPr>
                        <a:t>57,600</a:t>
                      </a:r>
                      <a:r>
                        <a:rPr kumimoji="1" lang="ja-JP" altLang="en-US" sz="1100" dirty="0">
                          <a:latin typeface="Meiryo UI" panose="020B0604030504040204" pitchFamily="50" charset="-128"/>
                          <a:ea typeface="Meiryo UI" panose="020B0604030504040204" pitchFamily="50" charset="-128"/>
                        </a:rPr>
                        <a:t>千円</a:t>
                      </a:r>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a:t>
                      </a:r>
                      <a:endParaRPr kumimoji="1" lang="en-US" altLang="ja-JP" sz="1100" dirty="0">
                        <a:latin typeface="Meiryo UI" panose="020B0604030504040204" pitchFamily="50" charset="-128"/>
                        <a:ea typeface="Meiryo UI" panose="020B0604030504040204" pitchFamily="50" charset="-128"/>
                      </a:endParaRPr>
                    </a:p>
                    <a:p>
                      <a:r>
                        <a:rPr kumimoji="1" lang="en-US" altLang="ja-JP" sz="1100" dirty="0">
                          <a:latin typeface="Meiryo UI" panose="020B0604030504040204" pitchFamily="50" charset="-128"/>
                          <a:ea typeface="Meiryo UI" panose="020B0604030504040204" pitchFamily="50" charset="-128"/>
                        </a:rPr>
                        <a:t> </a:t>
                      </a:r>
                    </a:p>
                    <a:p>
                      <a:endParaRPr kumimoji="1" lang="en-US" altLang="ja-JP" sz="1100" dirty="0">
                        <a:latin typeface="Meiryo UI" panose="020B0604030504040204" pitchFamily="50" charset="-128"/>
                        <a:ea typeface="Meiryo UI" panose="020B0604030504040204" pitchFamily="50" charset="-128"/>
                      </a:endParaRPr>
                    </a:p>
                    <a:p>
                      <a:r>
                        <a:rPr kumimoji="1" lang="ja-JP" altLang="en-US" sz="1100" dirty="0">
                          <a:latin typeface="Meiryo UI" panose="020B0604030504040204" pitchFamily="50" charset="-128"/>
                          <a:ea typeface="Meiryo UI" panose="020B0604030504040204" pitchFamily="50" charset="-128"/>
                        </a:rPr>
                        <a:t>　</a:t>
                      </a:r>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endParaRPr kumimoji="1" lang="en-US" altLang="ja-JP" sz="1100" dirty="0">
                        <a:latin typeface="Meiryo UI" panose="020B0604030504040204" pitchFamily="50" charset="-128"/>
                        <a:ea typeface="Meiryo UI" panose="020B0604030504040204" pitchFamily="50" charset="-128"/>
                      </a:endParaRPr>
                    </a:p>
                    <a:p>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事業効果の横展開について</a:t>
                      </a:r>
                      <a:r>
                        <a:rPr kumimoji="1" lang="en-US" altLang="ja-JP" sz="1100" dirty="0">
                          <a:latin typeface="Meiryo UI" panose="020B0604030504040204" pitchFamily="50" charset="-128"/>
                          <a:ea typeface="Meiryo UI" panose="020B0604030504040204" pitchFamily="50" charset="-128"/>
                        </a:rPr>
                        <a:t>】</a:t>
                      </a:r>
                    </a:p>
                    <a:p>
                      <a:pPr>
                        <a:spcAft>
                          <a:spcPts val="600"/>
                        </a:spcAft>
                      </a:pPr>
                      <a:r>
                        <a:rPr kumimoji="1" lang="ja-JP" altLang="en-US" sz="1100" dirty="0">
                          <a:latin typeface="Meiryo UI" panose="020B0604030504040204" pitchFamily="50" charset="-128"/>
                          <a:ea typeface="Meiryo UI" panose="020B0604030504040204" pitchFamily="50" charset="-128"/>
                        </a:rPr>
                        <a:t>　改修の内容やその効果について、所定の様式にて大阪府ホームページに公開。　</a:t>
                      </a:r>
                      <a:br>
                        <a:rPr kumimoji="1" lang="en-US" altLang="ja-JP" sz="1100" dirty="0">
                          <a:latin typeface="Meiryo UI" panose="020B0604030504040204" pitchFamily="50" charset="-128"/>
                          <a:ea typeface="Meiryo UI" panose="020B0604030504040204" pitchFamily="50" charset="-128"/>
                        </a:rPr>
                      </a:br>
                      <a:r>
                        <a:rPr kumimoji="1" lang="ja-JP" altLang="en-US" sz="1100" dirty="0">
                          <a:solidFill>
                            <a:schemeClr val="tx1"/>
                          </a:solidFill>
                          <a:latin typeface="Meiryo UI" panose="020B0604030504040204" pitchFamily="50" charset="-128"/>
                          <a:ea typeface="Meiryo UI" panose="020B0604030504040204" pitchFamily="50" charset="-128"/>
                        </a:rPr>
                        <a:t>　</a:t>
                      </a:r>
                      <a:r>
                        <a:rPr kumimoji="1" lang="en-US" altLang="ja-JP" sz="1100" dirty="0">
                          <a:solidFill>
                            <a:schemeClr val="tx1"/>
                          </a:solidFill>
                          <a:latin typeface="Meiryo UI" panose="020B0604030504040204" pitchFamily="50" charset="-128"/>
                          <a:ea typeface="Meiryo UI" panose="020B0604030504040204" pitchFamily="50" charset="-128"/>
                        </a:rPr>
                        <a:t>URL</a:t>
                      </a:r>
                      <a:r>
                        <a:rPr kumimoji="1" lang="ja-JP" altLang="en-US" sz="1100" dirty="0">
                          <a:solidFill>
                            <a:schemeClr val="tx1"/>
                          </a:solidFill>
                          <a:latin typeface="Meiryo UI" panose="020B0604030504040204" pitchFamily="50" charset="-128"/>
                          <a:ea typeface="Meiryo UI" panose="020B0604030504040204" pitchFamily="50" charset="-128"/>
                        </a:rPr>
                        <a:t>：</a:t>
                      </a:r>
                      <a:r>
                        <a:rPr kumimoji="1" lang="en-US" altLang="ja-JP" sz="1100" dirty="0">
                          <a:solidFill>
                            <a:schemeClr val="tx1"/>
                          </a:solidFill>
                          <a:latin typeface="Meiryo UI" panose="020B0604030504040204" pitchFamily="50" charset="-128"/>
                          <a:ea typeface="Meiryo UI" panose="020B0604030504040204" pitchFamily="50" charset="-128"/>
                        </a:rPr>
                        <a:t>https://www.pref.osaka.lg.jp/o090080/shisetsufukushi/r05seibi/index.html</a:t>
                      </a:r>
                      <a:r>
                        <a:rPr kumimoji="1" lang="ja-JP" altLang="en-US" sz="1100" dirty="0">
                          <a:solidFill>
                            <a:schemeClr val="tx1"/>
                          </a:solidFill>
                          <a:latin typeface="Meiryo UI" panose="020B0604030504040204" pitchFamily="50" charset="-128"/>
                          <a:ea typeface="Meiryo UI" panose="020B0604030504040204" pitchFamily="50" charset="-128"/>
                        </a:rPr>
                        <a:t>　</a:t>
                      </a:r>
                      <a:endParaRPr kumimoji="1" lang="en-US" altLang="ja-JP" sz="1100" dirty="0">
                        <a:solidFill>
                          <a:schemeClr val="tx1"/>
                        </a:solidFill>
                        <a:latin typeface="Meiryo UI" panose="020B0604030504040204" pitchFamily="50" charset="-128"/>
                        <a:ea typeface="Meiryo UI" panose="020B0604030504040204" pitchFamily="50" charset="-128"/>
                      </a:endParaRPr>
                    </a:p>
                    <a:p>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令和</a:t>
                      </a:r>
                      <a:r>
                        <a:rPr kumimoji="1" lang="en-US" altLang="ja-JP" sz="1100" b="0" dirty="0">
                          <a:solidFill>
                            <a:schemeClr val="tx1"/>
                          </a:solidFill>
                          <a:latin typeface="Meiryo UI" panose="020B0604030504040204" pitchFamily="50" charset="-128"/>
                          <a:ea typeface="Meiryo UI" panose="020B0604030504040204" pitchFamily="50" charset="-128"/>
                        </a:rPr>
                        <a:t>8</a:t>
                      </a:r>
                      <a:r>
                        <a:rPr kumimoji="1" lang="ja-JP" altLang="en-US" sz="1100" b="0" dirty="0">
                          <a:solidFill>
                            <a:schemeClr val="tx1"/>
                          </a:solidFill>
                          <a:latin typeface="Meiryo UI" panose="020B0604030504040204" pitchFamily="50" charset="-128"/>
                          <a:ea typeface="Meiryo UI" panose="020B0604030504040204" pitchFamily="50" charset="-128"/>
                        </a:rPr>
                        <a:t>年度事業について</a:t>
                      </a:r>
                      <a:r>
                        <a:rPr kumimoji="1" lang="en-US" altLang="ja-JP" sz="1100" b="0" dirty="0">
                          <a:solidFill>
                            <a:schemeClr val="tx1"/>
                          </a:solidFill>
                          <a:latin typeface="Meiryo UI" panose="020B0604030504040204" pitchFamily="50" charset="-128"/>
                          <a:ea typeface="Meiryo UI" panose="020B0604030504040204" pitchFamily="50" charset="-128"/>
                        </a:rPr>
                        <a:t>】</a:t>
                      </a:r>
                      <a:r>
                        <a:rPr kumimoji="1" lang="ja-JP" altLang="en-US" sz="1100" b="0" dirty="0">
                          <a:solidFill>
                            <a:schemeClr val="tx1"/>
                          </a:solidFill>
                          <a:latin typeface="Meiryo UI" panose="020B0604030504040204" pitchFamily="50" charset="-128"/>
                          <a:ea typeface="Meiryo UI" panose="020B0604030504040204" pitchFamily="50" charset="-128"/>
                        </a:rPr>
                        <a:t>　</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latin typeface="Meiryo UI" panose="020B0604030504040204" pitchFamily="50" charset="-128"/>
                          <a:ea typeface="Meiryo UI" panose="020B0604030504040204" pitchFamily="50" charset="-128"/>
                        </a:rPr>
                        <a:t>　◆当初要求額：</a:t>
                      </a:r>
                      <a:r>
                        <a:rPr kumimoji="1" lang="en-US" altLang="ja-JP" sz="1100" dirty="0">
                          <a:solidFill>
                            <a:schemeClr val="tx1"/>
                          </a:solidFill>
                          <a:latin typeface="Meiryo UI" panose="020B0604030504040204" pitchFamily="50" charset="-128"/>
                          <a:ea typeface="Meiryo UI" panose="020B0604030504040204" pitchFamily="50" charset="-128"/>
                        </a:rPr>
                        <a:t>3,600</a:t>
                      </a:r>
                      <a:r>
                        <a:rPr kumimoji="1" lang="ja-JP" altLang="en-US" sz="1100" dirty="0">
                          <a:solidFill>
                            <a:schemeClr val="tx1"/>
                          </a:solidFill>
                          <a:latin typeface="Meiryo UI" panose="020B0604030504040204" pitchFamily="50" charset="-128"/>
                          <a:ea typeface="Meiryo UI" panose="020B0604030504040204" pitchFamily="50" charset="-128"/>
                        </a:rPr>
                        <a:t>千円（補助予定：</a:t>
                      </a:r>
                      <a:r>
                        <a:rPr kumimoji="1" lang="en-US" altLang="ja-JP" sz="1100" dirty="0">
                          <a:solidFill>
                            <a:schemeClr val="tx1"/>
                          </a:solidFill>
                          <a:latin typeface="Meiryo UI" panose="020B0604030504040204" pitchFamily="50" charset="-128"/>
                          <a:ea typeface="Meiryo UI" panose="020B0604030504040204" pitchFamily="50" charset="-128"/>
                        </a:rPr>
                        <a:t>2</a:t>
                      </a:r>
                      <a:r>
                        <a:rPr kumimoji="1" lang="ja-JP" altLang="en-US" sz="1100" dirty="0">
                          <a:solidFill>
                            <a:schemeClr val="tx1"/>
                          </a:solidFill>
                          <a:latin typeface="Meiryo UI" panose="020B0604030504040204" pitchFamily="50" charset="-128"/>
                          <a:ea typeface="Meiryo UI" panose="020B0604030504040204" pitchFamily="50" charset="-128"/>
                        </a:rPr>
                        <a:t>事業所）</a:t>
                      </a:r>
                      <a:endParaRPr kumimoji="1" lang="en-US" altLang="ja-JP" sz="110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　◆「障がい特性のアセスメント」や「関係機関との支援内容の協議」等、より丁寧な支援が必要となる障がい者の受け入れにあたり、行政や他機関との</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　　協議及び連携を行う事業所を公募し、補助することとにより、支援が難しいとされる障がい者の地域移行や地域生活継続の事例の横展開を図る。</a:t>
                      </a:r>
                    </a:p>
                  </a:txBody>
                  <a:tcPr/>
                </a:tc>
                <a:extLst>
                  <a:ext uri="{0D108BD9-81ED-4DB2-BD59-A6C34878D82A}">
                    <a16:rowId xmlns:a16="http://schemas.microsoft.com/office/drawing/2014/main" val="2647611836"/>
                  </a:ext>
                </a:extLst>
              </a:tr>
            </a:tbl>
          </a:graphicData>
        </a:graphic>
      </p:graphicFrame>
      <p:graphicFrame>
        <p:nvGraphicFramePr>
          <p:cNvPr id="3" name="表 2">
            <a:extLst>
              <a:ext uri="{FF2B5EF4-FFF2-40B4-BE49-F238E27FC236}">
                <a16:creationId xmlns:a16="http://schemas.microsoft.com/office/drawing/2014/main" id="{B07F5F8E-D93F-406D-99E7-46E9E1076689}"/>
              </a:ext>
            </a:extLst>
          </p:cNvPr>
          <p:cNvGraphicFramePr>
            <a:graphicFrameLocks noGrp="1"/>
          </p:cNvGraphicFramePr>
          <p:nvPr/>
        </p:nvGraphicFramePr>
        <p:xfrm>
          <a:off x="107504" y="3571205"/>
          <a:ext cx="8578090" cy="1875446"/>
        </p:xfrm>
        <a:graphic>
          <a:graphicData uri="http://schemas.openxmlformats.org/drawingml/2006/table">
            <a:tbl>
              <a:tblPr firstRow="1" firstCol="1" bandRow="1"/>
              <a:tblGrid>
                <a:gridCol w="1079480">
                  <a:extLst>
                    <a:ext uri="{9D8B030D-6E8A-4147-A177-3AD203B41FA5}">
                      <a16:colId xmlns:a16="http://schemas.microsoft.com/office/drawing/2014/main" val="585478425"/>
                    </a:ext>
                  </a:extLst>
                </a:gridCol>
                <a:gridCol w="3118498">
                  <a:extLst>
                    <a:ext uri="{9D8B030D-6E8A-4147-A177-3AD203B41FA5}">
                      <a16:colId xmlns:a16="http://schemas.microsoft.com/office/drawing/2014/main" val="2333208732"/>
                    </a:ext>
                  </a:extLst>
                </a:gridCol>
                <a:gridCol w="4380112">
                  <a:extLst>
                    <a:ext uri="{9D8B030D-6E8A-4147-A177-3AD203B41FA5}">
                      <a16:colId xmlns:a16="http://schemas.microsoft.com/office/drawing/2014/main" val="1789287724"/>
                    </a:ext>
                  </a:extLst>
                </a:gridCol>
              </a:tblGrid>
              <a:tr h="203100">
                <a:tc>
                  <a:txBody>
                    <a:bodyPr/>
                    <a:lstStyle/>
                    <a:p>
                      <a:pPr algn="ctr">
                        <a:lnSpc>
                          <a:spcPts val="1600"/>
                        </a:lnSpc>
                      </a:pP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ts val="1600"/>
                        </a:lnSpc>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障がいの特性</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100">
                          <a:latin typeface="Meiryo UI" panose="020B0604030504040204" pitchFamily="50" charset="-128"/>
                          <a:ea typeface="Meiryo UI" panose="020B0604030504040204" pitchFamily="50" charset="-128"/>
                        </a:rPr>
                        <a:t>工事内容（令和５年度からの改修実績例）</a:t>
                      </a:r>
                      <a:endParaRPr kumimoji="1" lang="ja-JP" altLang="en-US" sz="1100" dirty="0">
                        <a:latin typeface="Meiryo UI" panose="020B0604030504040204" pitchFamily="50" charset="-128"/>
                        <a:ea typeface="Meiryo UI" panose="020B0604030504040204" pitchFamily="50" charset="-128"/>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734391602"/>
                  </a:ext>
                </a:extLst>
              </a:tr>
              <a:tr h="170958">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防音</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聴覚過敏、突発的な大声</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居室等の壁や床、扉、窓の防音工事等</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6175708"/>
                  </a:ext>
                </a:extLst>
              </a:tr>
              <a:tr h="224416">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補強</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壁や窓を叩く、壁紙を剥がす</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a:effectLst/>
                          <a:latin typeface="游明朝" panose="02020400000000000000" pitchFamily="18" charset="-128"/>
                          <a:ea typeface="Meiryo UI" panose="020B0604030504040204" pitchFamily="50" charset="-128"/>
                          <a:cs typeface="Times New Roman" panose="02020603050405020304" pitchFamily="18" charset="0"/>
                        </a:rPr>
                        <a:t>居室の壁等のクッション材質加工、補強加工</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73527059"/>
                  </a:ext>
                </a:extLst>
              </a:tr>
              <a:tr h="194680">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手すり等</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手足の不自由、歩行の難しさ</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160"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手すり設置、段差解消</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73600706"/>
                  </a:ext>
                </a:extLst>
              </a:tr>
              <a:tr h="216024">
                <a:tc>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トイレ</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身体の不自由、トイレ動作困難</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10160" algn="just">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トイレ介助のための改修、拡張</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89933795"/>
                  </a:ext>
                </a:extLst>
              </a:tr>
              <a:tr h="200940">
                <a:tc rowSpan="4">
                  <a:txBody>
                    <a:bodyPr/>
                    <a:lstStyle/>
                    <a:p>
                      <a:pPr algn="ctr">
                        <a:lnSpc>
                          <a:spcPts val="1600"/>
                        </a:lnSpc>
                      </a:pPr>
                      <a:r>
                        <a:rPr lang="ja-JP" sz="1100" kern="100" dirty="0">
                          <a:effectLst/>
                          <a:latin typeface="游明朝" panose="02020400000000000000" pitchFamily="18" charset="-128"/>
                          <a:ea typeface="Meiryo UI" panose="020B0604030504040204" pitchFamily="50" charset="-128"/>
                          <a:cs typeface="Times New Roman" panose="02020603050405020304" pitchFamily="18" charset="0"/>
                        </a:rPr>
                        <a:t>その他</a:t>
                      </a:r>
                      <a:r>
                        <a:rPr lang="en-US" sz="1100" kern="100" dirty="0">
                          <a:effectLst/>
                          <a:latin typeface="Meiryo UI" panose="020B0604030504040204" pitchFamily="50" charset="-128"/>
                          <a:ea typeface="游明朝" panose="02020400000000000000" pitchFamily="18" charset="-128"/>
                          <a:cs typeface="Times New Roman" panose="02020603050405020304" pitchFamily="18" charset="0"/>
                        </a:rPr>
                        <a:t> </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突発的な行動</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4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窓の落下防止フェンス設置、</a:t>
                      </a:r>
                      <a:r>
                        <a:rPr lang="ja-JP" altLang="en-US" sz="1100" kern="100" dirty="0">
                          <a:effectLst/>
                          <a:latin typeface="游明朝" panose="02020400000000000000" pitchFamily="18" charset="-128"/>
                          <a:ea typeface="Meiryo UI" panose="020B0604030504040204" pitchFamily="50" charset="-128"/>
                          <a:cs typeface="Times New Roman" panose="02020603050405020304" pitchFamily="18" charset="0"/>
                        </a:rPr>
                        <a:t>階段支柱の鉄骨除去</a:t>
                      </a:r>
                      <a:endParaRPr lang="en-US" sz="1100" kern="100" dirty="0">
                        <a:effectLst/>
                        <a:latin typeface="Meiryo UI" panose="020B0604030504040204" pitchFamily="50"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83435449"/>
                  </a:ext>
                </a:extLst>
              </a:tr>
              <a:tr h="216024">
                <a:tc vMerge="1">
                  <a:txBody>
                    <a:bodyPr/>
                    <a:lstStyle/>
                    <a:p>
                      <a:pPr marL="787400" indent="-254000" algn="ctr">
                        <a:lnSpc>
                          <a:spcPts val="1600"/>
                        </a:lnSpc>
                      </a:pP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日光によるてんかん発作</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窓のシーリング</a:t>
                      </a: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6135457"/>
                  </a:ext>
                </a:extLst>
              </a:tr>
              <a:tr h="216024">
                <a:tc vMerge="1">
                  <a:txBody>
                    <a:bodyPr/>
                    <a:lstStyle/>
                    <a:p>
                      <a:pPr marL="787400" indent="-254000" algn="ctr">
                        <a:lnSpc>
                          <a:spcPts val="1600"/>
                        </a:lnSpc>
                      </a:pPr>
                      <a:endParaRPr lang="ja-JP" sz="10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失便、こだわりによる弄便</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ja-JP" altLang="ja-JP" sz="1100" kern="100" dirty="0">
                          <a:effectLst/>
                          <a:latin typeface="游明朝" panose="02020400000000000000" pitchFamily="18" charset="-128"/>
                          <a:ea typeface="Meiryo UI" panose="020B0604030504040204" pitchFamily="50" charset="-128"/>
                          <a:cs typeface="Times New Roman" panose="02020603050405020304" pitchFamily="18" charset="0"/>
                        </a:rPr>
                        <a:t>居室、共有部分の弄便対策工事、防水処理</a:t>
                      </a:r>
                      <a:endParaRPr lang="ja-JP" alt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6004229"/>
                  </a:ext>
                </a:extLst>
              </a:tr>
              <a:tr h="216024">
                <a:tc vMerge="1">
                  <a:txBody>
                    <a:bodyPr/>
                    <a:lstStyle/>
                    <a:p>
                      <a:pPr algn="ctr">
                        <a:lnSpc>
                          <a:spcPts val="1600"/>
                        </a:lnSpc>
                      </a:pPr>
                      <a:endParaRPr lang="ja-JP" sz="11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1988" marR="6198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ts val="1600"/>
                        </a:lnSpc>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周りの刺激からくる他傷行為</a:t>
                      </a:r>
                      <a:endParaRPr lang="ja-JP"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ts val="1600"/>
                        </a:lnSpc>
                        <a:spcBef>
                          <a:spcPts val="0"/>
                        </a:spcBef>
                        <a:spcAft>
                          <a:spcPts val="0"/>
                        </a:spcAft>
                        <a:buClrTx/>
                        <a:buSzTx/>
                        <a:buFontTx/>
                        <a:buNone/>
                        <a:tabLst/>
                        <a:defRPr/>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生活エリア分けのための外部出入口設置</a:t>
                      </a:r>
                      <a:endParaRPr lang="ja-JP"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1988" marR="6198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27550653"/>
                  </a:ext>
                </a:extLst>
              </a:tr>
            </a:tbl>
          </a:graphicData>
        </a:graphic>
      </p:graphicFrame>
      <p:sp>
        <p:nvSpPr>
          <p:cNvPr id="8" name="AutoShape 6">
            <a:extLst>
              <a:ext uri="{FF2B5EF4-FFF2-40B4-BE49-F238E27FC236}">
                <a16:creationId xmlns:a16="http://schemas.microsoft.com/office/drawing/2014/main" id="{A587076F-233E-42EA-8ED7-2780F9B98BDA}"/>
              </a:ext>
            </a:extLst>
          </p:cNvPr>
          <p:cNvSpPr>
            <a:spLocks noChangeArrowheads="1"/>
          </p:cNvSpPr>
          <p:nvPr/>
        </p:nvSpPr>
        <p:spPr bwMode="auto">
          <a:xfrm>
            <a:off x="5457829" y="5446651"/>
            <a:ext cx="3654297" cy="216024"/>
          </a:xfrm>
          <a:prstGeom prst="flowChartProcess">
            <a:avLst/>
          </a:prstGeom>
          <a:noFill/>
          <a:ln w="6350">
            <a:noFill/>
            <a:prstDash val="dash"/>
            <a:miter lim="800000"/>
            <a:headEnd/>
            <a:tailEnd/>
          </a:ln>
          <a:effectLst/>
        </p:spPr>
        <p:txBody>
          <a:bodyPr anchor="t" anchorCtr="0"/>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177800" marR="0" lvl="0" indent="-177800" algn="l" defTabSz="914400" rtl="0" eaLnBrk="1" fontAlgn="auto" latinLnBrk="0" hangingPunct="1">
              <a:spcBef>
                <a:spcPts val="300"/>
              </a:spcBef>
              <a:spcAft>
                <a:spcPts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１事業所で複数の種類の工事を実施している場合</a:t>
            </a:r>
            <a:r>
              <a:rPr lang="ja-JP" altLang="en-US" sz="1050" dirty="0">
                <a:solidFill>
                  <a:prstClr val="black"/>
                </a:solidFill>
                <a:latin typeface="Meiryo UI" panose="020B0604030504040204" pitchFamily="50" charset="-128"/>
                <a:ea typeface="Meiryo UI" panose="020B0604030504040204" pitchFamily="50" charset="-128"/>
              </a:rPr>
              <a:t>もあり</a:t>
            </a:r>
            <a:endParaRPr lang="ja-JP" altLang="en-US" sz="1050" dirty="0">
              <a:latin typeface="メイリオ" panose="020B0604030504040204" pitchFamily="50" charset="-128"/>
              <a:ea typeface="メイリオ" panose="020B0604030504040204" pitchFamily="50" charset="-128"/>
            </a:endParaRPr>
          </a:p>
        </p:txBody>
      </p:sp>
      <p:cxnSp>
        <p:nvCxnSpPr>
          <p:cNvPr id="4" name="直線コネクタ 3">
            <a:extLst>
              <a:ext uri="{FF2B5EF4-FFF2-40B4-BE49-F238E27FC236}">
                <a16:creationId xmlns:a16="http://schemas.microsoft.com/office/drawing/2014/main" id="{9C613779-009E-4524-B4B6-E792BD30F43D}"/>
              </a:ext>
            </a:extLst>
          </p:cNvPr>
          <p:cNvCxnSpPr/>
          <p:nvPr/>
        </p:nvCxnSpPr>
        <p:spPr>
          <a:xfrm>
            <a:off x="128623" y="3310385"/>
            <a:ext cx="7467713" cy="0"/>
          </a:xfrm>
          <a:prstGeom prst="line">
            <a:avLst/>
          </a:prstGeom>
          <a:ln w="12700"/>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AD551088-DC8E-437D-AB3C-763D908CC276}"/>
              </a:ext>
            </a:extLst>
          </p:cNvPr>
          <p:cNvSpPr txBox="1"/>
          <p:nvPr/>
        </p:nvSpPr>
        <p:spPr>
          <a:xfrm>
            <a:off x="7932420" y="46085"/>
            <a:ext cx="1089048"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a:t>
            </a:r>
            <a:r>
              <a:rPr lang="ja-JP" altLang="en-US" sz="1400" dirty="0">
                <a:solidFill>
                  <a:schemeClr val="tx1"/>
                </a:solidFill>
                <a:latin typeface="Meiryo UI" panose="020B0604030504040204" pitchFamily="50" charset="-128"/>
                <a:ea typeface="Meiryo UI" panose="020B0604030504040204" pitchFamily="50" charset="-128"/>
              </a:rPr>
              <a:t>２</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②</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0" name="スライド番号プレースホルダー 9">
            <a:extLst>
              <a:ext uri="{FF2B5EF4-FFF2-40B4-BE49-F238E27FC236}">
                <a16:creationId xmlns:a16="http://schemas.microsoft.com/office/drawing/2014/main" id="{5A082235-28F8-4669-9DA9-5D4F2ED9FBEE}"/>
              </a:ext>
            </a:extLst>
          </p:cNvPr>
          <p:cNvSpPr txBox="1">
            <a:spLocks/>
          </p:cNvSpPr>
          <p:nvPr/>
        </p:nvSpPr>
        <p:spPr>
          <a:xfrm>
            <a:off x="7004248" y="6610475"/>
            <a:ext cx="2133600" cy="207987"/>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2C60DF-5D73-46A2-8FFF-B4A756D3B2D0}" type="slidenum">
              <a:rPr kumimoji="1" lang="ja-JP" altLang="en-US" smtClean="0"/>
              <a:pPr/>
              <a:t>4</a:t>
            </a:fld>
            <a:endParaRPr kumimoji="1" lang="ja-JP" altLang="en-US" dirty="0"/>
          </a:p>
        </p:txBody>
      </p:sp>
    </p:spTree>
    <p:extLst>
      <p:ext uri="{BB962C8B-B14F-4D97-AF65-F5344CB8AC3E}">
        <p14:creationId xmlns:p14="http://schemas.microsoft.com/office/powerpoint/2010/main" val="15373499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a:extLst>
              <a:ext uri="{FF2B5EF4-FFF2-40B4-BE49-F238E27FC236}">
                <a16:creationId xmlns:a16="http://schemas.microsoft.com/office/drawing/2014/main" id="{5E50BE26-EEC5-15E0-21C2-83B0C13F06FA}"/>
              </a:ext>
            </a:extLst>
          </p:cNvPr>
          <p:cNvSpPr>
            <a:spLocks noChangeArrowheads="1"/>
          </p:cNvSpPr>
          <p:nvPr/>
        </p:nvSpPr>
        <p:spPr bwMode="auto">
          <a:xfrm>
            <a:off x="58534" y="45743"/>
            <a:ext cx="9022945" cy="306658"/>
          </a:xfrm>
          <a:prstGeom prst="rect">
            <a:avLst/>
          </a:prstGeom>
          <a:solidFill>
            <a:srgbClr val="0070C0"/>
          </a:solidFill>
          <a:ln>
            <a:noFill/>
          </a:ln>
        </p:spPr>
        <p:txBody>
          <a:bodyPr wrap="none" lIns="84397" tIns="42198" rIns="84397" bIns="42198"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a:lnSpc>
                <a:spcPct val="150000"/>
              </a:lnSpc>
              <a:spcBef>
                <a:spcPct val="0"/>
              </a:spcBef>
              <a:buNone/>
            </a:pPr>
            <a:r>
              <a:rPr lang="ja-JP" altLang="en-US" sz="1600" b="1" dirty="0">
                <a:solidFill>
                  <a:schemeClr val="bg1"/>
                </a:solidFill>
                <a:latin typeface="メイリオ" panose="020B0604030504040204" pitchFamily="50" charset="-128"/>
                <a:ea typeface="メイリオ" panose="020B0604030504040204" pitchFamily="50" charset="-128"/>
              </a:rPr>
              <a:t>　　　大阪府</a:t>
            </a:r>
            <a:r>
              <a:rPr lang="zh-TW" altLang="en-US" sz="1600" b="1" dirty="0">
                <a:solidFill>
                  <a:schemeClr val="bg1"/>
                </a:solidFill>
                <a:latin typeface="メイリオ" panose="020B0604030504040204" pitchFamily="50" charset="-128"/>
                <a:ea typeface="メイリオ" panose="020B0604030504040204" pitchFamily="50" charset="-128"/>
              </a:rPr>
              <a:t>地域生活推進事業費補助金</a:t>
            </a:r>
            <a:r>
              <a:rPr lang="ja-JP" altLang="en-US" sz="1600" b="1" dirty="0">
                <a:solidFill>
                  <a:schemeClr val="bg1"/>
                </a:solidFill>
                <a:latin typeface="メイリオ" panose="020B0604030504040204" pitchFamily="50" charset="-128"/>
                <a:ea typeface="メイリオ" panose="020B0604030504040204" pitchFamily="50" charset="-128"/>
              </a:rPr>
              <a:t>（福祉</a:t>
            </a:r>
            <a:r>
              <a:rPr lang="ja-JP" altLang="en-US" sz="1600" b="1">
                <a:solidFill>
                  <a:schemeClr val="bg1"/>
                </a:solidFill>
                <a:latin typeface="メイリオ" panose="020B0604030504040204" pitchFamily="50" charset="-128"/>
                <a:ea typeface="メイリオ" panose="020B0604030504040204" pitchFamily="50" charset="-128"/>
              </a:rPr>
              <a:t>基金事業</a:t>
            </a:r>
            <a:r>
              <a:rPr lang="ja-JP" altLang="en-US" sz="1600" b="1" dirty="0">
                <a:solidFill>
                  <a:schemeClr val="bg1"/>
                </a:solidFill>
                <a:latin typeface="メイリオ" panose="020B0604030504040204" pitchFamily="50" charset="-128"/>
                <a:ea typeface="メイリオ" panose="020B0604030504040204" pitchFamily="50" charset="-128"/>
              </a:rPr>
              <a:t>）</a:t>
            </a:r>
            <a:r>
              <a:rPr lang="ja-JP" altLang="en-US" sz="1600" b="1">
                <a:solidFill>
                  <a:schemeClr val="bg1"/>
                </a:solidFill>
                <a:latin typeface="メイリオ" panose="020B0604030504040204" pitchFamily="50" charset="-128"/>
                <a:ea typeface="メイリオ" panose="020B0604030504040204" pitchFamily="50" charset="-128"/>
              </a:rPr>
              <a:t>　　　　　　</a:t>
            </a:r>
            <a:endParaRPr lang="ja-JP" altLang="en-US" sz="1600" b="1" dirty="0">
              <a:solidFill>
                <a:schemeClr val="bg1"/>
              </a:solidFill>
              <a:latin typeface="メイリオ" panose="020B0604030504040204" pitchFamily="50" charset="-128"/>
              <a:ea typeface="メイリオ" panose="020B0604030504040204" pitchFamily="50" charset="-128"/>
            </a:endParaRPr>
          </a:p>
        </p:txBody>
      </p:sp>
      <p:sp>
        <p:nvSpPr>
          <p:cNvPr id="26" name="正方形/長方形 25"/>
          <p:cNvSpPr/>
          <p:nvPr/>
        </p:nvSpPr>
        <p:spPr>
          <a:xfrm>
            <a:off x="58534" y="352401"/>
            <a:ext cx="9022945" cy="6459856"/>
          </a:xfrm>
          <a:prstGeom prst="rect">
            <a:avLst/>
          </a:prstGeom>
          <a:ln w="6350">
            <a:solidFill>
              <a:srgbClr val="0070C0"/>
            </a:solidFill>
          </a:ln>
        </p:spPr>
        <p:style>
          <a:lnRef idx="2">
            <a:schemeClr val="accent6"/>
          </a:lnRef>
          <a:fillRef idx="1">
            <a:schemeClr val="lt1"/>
          </a:fillRef>
          <a:effectRef idx="0">
            <a:schemeClr val="accent6"/>
          </a:effectRef>
          <a:fontRef idx="minor">
            <a:schemeClr val="dk1"/>
          </a:fontRef>
        </p:style>
        <p:txBody>
          <a:bodyPr lIns="72000" tIns="36000" rIns="72000" bIns="36000" rtlCol="0" anchor="t" anchorCtr="0"/>
          <a:lstStyle/>
          <a:p>
            <a:pPr>
              <a:lnSpc>
                <a:spcPts val="1200"/>
              </a:lnSpc>
              <a:spcBef>
                <a:spcPct val="0"/>
              </a:spcBef>
              <a:defRPr/>
            </a:pPr>
            <a:endParaRPr lang="en-US" altLang="ja-JP" sz="1100" dirty="0">
              <a:latin typeface="メイリオ" panose="020B0604030504040204" pitchFamily="50" charset="-128"/>
              <a:ea typeface="メイリオ" panose="020B0604030504040204" pitchFamily="50" charset="-128"/>
            </a:endParaRPr>
          </a:p>
          <a:p>
            <a:pPr>
              <a:lnSpc>
                <a:spcPts val="1200"/>
              </a:lnSpc>
              <a:spcBef>
                <a:spcPct val="0"/>
              </a:spcBef>
              <a:defRPr/>
            </a:pPr>
            <a:r>
              <a:rPr lang="ja-JP" altLang="en-US" sz="110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地域生活推進（地域生活の継続及び地域移行）に向けた施設及び</a:t>
            </a:r>
            <a:r>
              <a:rPr lang="en-US" altLang="ja-JP" sz="1050" dirty="0">
                <a:latin typeface="メイリオ" panose="020B0604030504040204" pitchFamily="50" charset="-128"/>
                <a:ea typeface="メイリオ" panose="020B0604030504040204" pitchFamily="50" charset="-128"/>
              </a:rPr>
              <a:t>GH</a:t>
            </a:r>
            <a:r>
              <a:rPr lang="ja-JP" altLang="en-US" sz="1050" dirty="0">
                <a:latin typeface="メイリオ" panose="020B0604030504040204" pitchFamily="50" charset="-128"/>
                <a:ea typeface="メイリオ" panose="020B0604030504040204" pitchFamily="50" charset="-128"/>
              </a:rPr>
              <a:t>等の意識醸成を図り、取組みを進めるための普及啓発事業や、施設や地域の事業所等の連携ネットワークの構築による地域生活推進の実践に取組むモデル事業を実施する法人等を支援することにより、</a:t>
            </a:r>
            <a:r>
              <a:rPr lang="en-US" altLang="ja-JP" sz="1050" dirty="0">
                <a:latin typeface="メイリオ" panose="020B0604030504040204" pitchFamily="50" charset="-128"/>
                <a:ea typeface="メイリオ" panose="020B0604030504040204" pitchFamily="50" charset="-128"/>
              </a:rPr>
              <a:t>R6</a:t>
            </a:r>
            <a:r>
              <a:rPr lang="ja-JP" altLang="en-US" sz="1050" dirty="0">
                <a:latin typeface="メイリオ" panose="020B0604030504040204" pitchFamily="50" charset="-128"/>
                <a:ea typeface="メイリオ" panose="020B0604030504040204" pitchFamily="50" charset="-128"/>
              </a:rPr>
              <a:t>年度から</a:t>
            </a:r>
            <a:r>
              <a:rPr lang="en-US" altLang="ja-JP" sz="1050" dirty="0">
                <a:latin typeface="メイリオ" panose="020B0604030504040204" pitchFamily="50" charset="-128"/>
                <a:ea typeface="メイリオ" panose="020B0604030504040204" pitchFamily="50" charset="-128"/>
              </a:rPr>
              <a:t>R8</a:t>
            </a:r>
            <a:r>
              <a:rPr lang="ja-JP" altLang="en-US" sz="1050" dirty="0">
                <a:latin typeface="メイリオ" panose="020B0604030504040204" pitchFamily="50" charset="-128"/>
                <a:ea typeface="メイリオ" panose="020B0604030504040204" pitchFamily="50" charset="-128"/>
              </a:rPr>
              <a:t>年度の</a:t>
            </a:r>
            <a:r>
              <a:rPr lang="en-US" altLang="ja-JP" sz="1050" dirty="0">
                <a:latin typeface="メイリオ" panose="020B0604030504040204" pitchFamily="50" charset="-128"/>
                <a:ea typeface="メイリオ" panose="020B0604030504040204" pitchFamily="50" charset="-128"/>
              </a:rPr>
              <a:t>3</a:t>
            </a:r>
            <a:r>
              <a:rPr lang="ja-JP" altLang="en-US" sz="1050" dirty="0">
                <a:latin typeface="メイリオ" panose="020B0604030504040204" pitchFamily="50" charset="-128"/>
                <a:ea typeface="メイリオ" panose="020B0604030504040204" pitchFamily="50" charset="-128"/>
              </a:rPr>
              <a:t>か年で、</a:t>
            </a:r>
            <a:r>
              <a:rPr lang="ja-JP" altLang="en-US" sz="1050" dirty="0">
                <a:solidFill>
                  <a:schemeClr val="tx1"/>
                </a:solidFill>
                <a:latin typeface="メイリオ" panose="020B0604030504040204" pitchFamily="50" charset="-128"/>
                <a:ea typeface="メイリオ" panose="020B0604030504040204" pitchFamily="50" charset="-128"/>
              </a:rPr>
              <a:t>府内における地域生活推進の気運を上昇し、取組みの横展開と底上げを図る。</a:t>
            </a:r>
            <a:endParaRPr lang="en-US" altLang="ja-JP" sz="1050" dirty="0">
              <a:latin typeface="メイリオ" panose="020B0604030504040204" pitchFamily="50" charset="-128"/>
              <a:ea typeface="メイリオ" panose="020B0604030504040204" pitchFamily="50" charset="-128"/>
            </a:endParaRPr>
          </a:p>
          <a:p>
            <a:pPr>
              <a:lnSpc>
                <a:spcPts val="1200"/>
              </a:lnSpc>
              <a:spcBef>
                <a:spcPct val="0"/>
              </a:spcBef>
              <a:buNone/>
              <a:defRPr/>
            </a:pPr>
            <a:endParaRPr lang="en-US" altLang="ja-JP" sz="1050" dirty="0">
              <a:latin typeface="メイリオ" panose="020B0604030504040204" pitchFamily="50" charset="-128"/>
              <a:ea typeface="メイリオ" panose="020B0604030504040204" pitchFamily="50" charset="-128"/>
            </a:endParaRPr>
          </a:p>
          <a:p>
            <a:pPr marL="1166813" indent="-1166813" eaLnBrk="1" hangingPunct="1">
              <a:lnSpc>
                <a:spcPts val="1200"/>
              </a:lnSpc>
              <a:spcBef>
                <a:spcPct val="0"/>
              </a:spcBef>
              <a:buFontTx/>
              <a:buNone/>
              <a:defRPr/>
            </a:pPr>
            <a:r>
              <a:rPr lang="ja-JP" altLang="en-US" sz="1050" dirty="0">
                <a:latin typeface="メイリオ" panose="020B0604030504040204" pitchFamily="50" charset="-128"/>
                <a:ea typeface="メイリオ" panose="020B0604030504040204" pitchFamily="50" charset="-128"/>
              </a:rPr>
              <a:t>＜補助対象法人等＞</a:t>
            </a:r>
            <a:r>
              <a:rPr lang="ja-JP" altLang="en-US" sz="1050" dirty="0">
                <a:solidFill>
                  <a:schemeClr val="tx1"/>
                </a:solidFill>
                <a:latin typeface="メイリオ" panose="020B0604030504040204" pitchFamily="50" charset="-128"/>
                <a:ea typeface="メイリオ" panose="020B0604030504040204" pitchFamily="50" charset="-128"/>
              </a:rPr>
              <a:t>法人格を有し、重度障がい者の専門的支援に精通し、かつ府内で地域生活の推進に寄与する活動等を行っている営利を目的としない事業所や団体等</a:t>
            </a:r>
            <a:endParaRPr lang="en-US" altLang="ja-JP" sz="1050" dirty="0">
              <a:latin typeface="メイリオ" panose="020B0604030504040204" pitchFamily="50" charset="-128"/>
              <a:ea typeface="メイリオ" panose="020B0604030504040204" pitchFamily="50" charset="-128"/>
            </a:endParaRPr>
          </a:p>
          <a:p>
            <a:pPr>
              <a:lnSpc>
                <a:spcPts val="1200"/>
              </a:lnSpc>
              <a:spcBef>
                <a:spcPts val="300"/>
              </a:spcBef>
              <a:defRPr/>
            </a:pPr>
            <a:r>
              <a:rPr lang="ja-JP" altLang="en-US" sz="1050" dirty="0">
                <a:latin typeface="メイリオ" panose="020B0604030504040204" pitchFamily="50" charset="-128"/>
                <a:ea typeface="メイリオ" panose="020B0604030504040204" pitchFamily="50" charset="-128"/>
              </a:rPr>
              <a:t>＜対象経費＞補助対象事業の実施に直接必要となる経費　</a:t>
            </a:r>
            <a:r>
              <a:rPr lang="en-US" altLang="ja-JP" sz="105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　＜補助率等＞補助率</a:t>
            </a:r>
            <a:r>
              <a:rPr lang="en-US" altLang="ja-JP" sz="1050" dirty="0">
                <a:latin typeface="メイリオ" panose="020B0604030504040204" pitchFamily="50" charset="-128"/>
                <a:ea typeface="メイリオ" panose="020B0604030504040204" pitchFamily="50" charset="-128"/>
              </a:rPr>
              <a:t>10</a:t>
            </a: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10</a:t>
            </a:r>
            <a:r>
              <a:rPr lang="ja-JP" altLang="en-US" sz="1050" dirty="0">
                <a:latin typeface="メイリオ" panose="020B0604030504040204" pitchFamily="50" charset="-128"/>
                <a:ea typeface="メイリオ" panose="020B0604030504040204" pitchFamily="50" charset="-128"/>
              </a:rPr>
              <a:t>　　　補助上限額 </a:t>
            </a:r>
            <a:r>
              <a:rPr lang="en-US" altLang="ja-JP" sz="1050" dirty="0">
                <a:latin typeface="メイリオ" panose="020B0604030504040204" pitchFamily="50" charset="-128"/>
                <a:ea typeface="メイリオ" panose="020B0604030504040204" pitchFamily="50" charset="-128"/>
              </a:rPr>
              <a:t>10,000</a:t>
            </a:r>
            <a:r>
              <a:rPr lang="ja-JP" altLang="en-US" sz="1050" dirty="0">
                <a:latin typeface="メイリオ" panose="020B0604030504040204" pitchFamily="50" charset="-128"/>
                <a:ea typeface="メイリオ" panose="020B0604030504040204" pitchFamily="50" charset="-128"/>
              </a:rPr>
              <a:t>千円</a:t>
            </a: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r>
              <a:rPr lang="zh-TW" altLang="en-US" sz="1050" dirty="0">
                <a:latin typeface="メイリオ" panose="020B0604030504040204" pitchFamily="50" charset="-128"/>
                <a:ea typeface="メイリオ" panose="020B0604030504040204" pitchFamily="50" charset="-128"/>
              </a:rPr>
              <a:t>＜補助対象事業者＞</a:t>
            </a:r>
            <a:r>
              <a:rPr lang="ja-JP" altLang="en-US" sz="1050" dirty="0">
                <a:latin typeface="メイリオ" panose="020B0604030504040204" pitchFamily="50" charset="-128"/>
                <a:ea typeface="メイリオ" panose="020B0604030504040204" pitchFamily="50" charset="-128"/>
              </a:rPr>
              <a:t>　</a:t>
            </a:r>
            <a:r>
              <a:rPr lang="zh-TW" altLang="en-US" sz="1050" dirty="0">
                <a:latin typeface="メイリオ" panose="020B0604030504040204" pitchFamily="50" charset="-128"/>
                <a:ea typeface="メイリオ" panose="020B0604030504040204" pitchFamily="50" charset="-128"/>
              </a:rPr>
              <a:t>一般社団法人　大阪知的障害者福祉協会</a:t>
            </a:r>
          </a:p>
          <a:p>
            <a:pPr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＜事業内容＞　①地域生活推進の意識醸成を図る普及啓発事業</a:t>
            </a:r>
            <a:endParaRPr lang="en-US" altLang="ja-JP" sz="1050" dirty="0">
              <a:latin typeface="メイリオ" panose="020B0604030504040204" pitchFamily="50" charset="-128"/>
              <a:ea typeface="メイリオ" panose="020B0604030504040204" pitchFamily="50" charset="-128"/>
            </a:endParaRPr>
          </a:p>
          <a:p>
            <a:pPr marL="2243138" indent="-1255713"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（具体的取組み）・令和</a:t>
            </a:r>
            <a:r>
              <a:rPr lang="en-US" altLang="ja-JP" sz="1050" dirty="0">
                <a:solidFill>
                  <a:schemeClr val="tx1"/>
                </a:solidFill>
                <a:latin typeface="メイリオ" panose="020B0604030504040204" pitchFamily="50" charset="-128"/>
                <a:ea typeface="メイリオ" panose="020B0604030504040204" pitchFamily="50" charset="-128"/>
              </a:rPr>
              <a:t>6</a:t>
            </a:r>
            <a:r>
              <a:rPr lang="ja-JP" altLang="en-US" sz="1050" dirty="0">
                <a:solidFill>
                  <a:schemeClr val="tx1"/>
                </a:solidFill>
                <a:latin typeface="メイリオ" panose="020B0604030504040204" pitchFamily="50" charset="-128"/>
                <a:ea typeface="メイリオ" panose="020B0604030504040204" pitchFamily="50" charset="-128"/>
              </a:rPr>
              <a:t>年度に作成した障がい者の主体的な地域生活をイメージするための啓発動画を活用した</a:t>
            </a:r>
            <a:endParaRPr lang="en-US" altLang="ja-JP" sz="1050" dirty="0">
              <a:solidFill>
                <a:schemeClr val="tx1"/>
              </a:solidFill>
              <a:latin typeface="メイリオ" panose="020B0604030504040204" pitchFamily="50" charset="-128"/>
              <a:ea typeface="メイリオ" panose="020B0604030504040204" pitchFamily="50" charset="-128"/>
            </a:endParaRPr>
          </a:p>
          <a:p>
            <a:pPr marL="2243138"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府内全域における普及啓発キャラバンの開催</a:t>
            </a:r>
            <a:endParaRPr lang="en-US" altLang="ja-JP" sz="1050" dirty="0">
              <a:solidFill>
                <a:schemeClr val="tx1"/>
              </a:solidFill>
              <a:latin typeface="メイリオ" panose="020B0604030504040204" pitchFamily="50" charset="-128"/>
              <a:ea typeface="メイリオ" panose="020B0604030504040204" pitchFamily="50" charset="-128"/>
            </a:endParaRPr>
          </a:p>
          <a:p>
            <a:pPr indent="2065338"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・障がい者本人やその家族等が実際の地域生活を体験できる機会としてのグループホーム見学会の実施。</a:t>
            </a:r>
            <a:endParaRPr lang="en-US" altLang="ja-JP" sz="1050" dirty="0">
              <a:solidFill>
                <a:schemeClr val="tx1"/>
              </a:solidFill>
              <a:latin typeface="メイリオ" panose="020B0604030504040204" pitchFamily="50" charset="-128"/>
              <a:ea typeface="メイリオ" panose="020B0604030504040204" pitchFamily="50" charset="-128"/>
            </a:endParaRPr>
          </a:p>
          <a:p>
            <a:pPr indent="2065338"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・地域生活を推進していくための事業所や家族に向けた地域生活推進指針提案書の作成</a:t>
            </a:r>
            <a:endParaRPr lang="en-US" altLang="ja-JP" sz="1050" dirty="0">
              <a:solidFill>
                <a:schemeClr val="tx1"/>
              </a:solidFill>
              <a:latin typeface="メイリオ" panose="020B0604030504040204" pitchFamily="50" charset="-128"/>
              <a:ea typeface="メイリオ" panose="020B0604030504040204" pitchFamily="50" charset="-128"/>
            </a:endParaRPr>
          </a:p>
          <a:p>
            <a:pPr indent="89852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 ②事業所連携による地域生活推進の実践モデル事業</a:t>
            </a:r>
          </a:p>
          <a:p>
            <a:pPr indent="987425"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（具体的取組み）・施設入所者の地域移行に向けた地域体験等のアプローチの実施（施設職員の付き添い支援による</a:t>
            </a:r>
            <a:endParaRPr lang="en-US" altLang="ja-JP" sz="1050" dirty="0">
              <a:solidFill>
                <a:schemeClr val="tx1"/>
              </a:solidFill>
              <a:latin typeface="メイリオ" panose="020B0604030504040204" pitchFamily="50" charset="-128"/>
              <a:ea typeface="メイリオ" panose="020B0604030504040204" pitchFamily="50" charset="-128"/>
            </a:endParaRPr>
          </a:p>
          <a:p>
            <a:pPr indent="2243138" eaLnBrk="1" hangingPunct="1">
              <a:lnSpc>
                <a:spcPts val="1200"/>
              </a:lnSpc>
              <a:spcBef>
                <a:spcPts val="300"/>
              </a:spcBef>
              <a:buFontTx/>
              <a:buNone/>
              <a:defRPr/>
            </a:pPr>
            <a:r>
              <a:rPr lang="ja-JP" altLang="en-US" sz="1050" dirty="0">
                <a:solidFill>
                  <a:schemeClr val="tx1"/>
                </a:solidFill>
                <a:latin typeface="メイリオ" panose="020B0604030504040204" pitchFamily="50" charset="-128"/>
                <a:ea typeface="メイリオ" panose="020B0604030504040204" pitchFamily="50" charset="-128"/>
              </a:rPr>
              <a:t>グループホーム見学までのアプローチを実施）</a:t>
            </a:r>
            <a:endParaRPr lang="en-US" altLang="ja-JP" sz="1050" dirty="0">
              <a:solidFill>
                <a:schemeClr val="tx1"/>
              </a:solidFill>
              <a:latin typeface="メイリオ" panose="020B0604030504040204" pitchFamily="50" charset="-128"/>
              <a:ea typeface="メイリオ" panose="020B0604030504040204" pitchFamily="50" charset="-128"/>
            </a:endParaRPr>
          </a:p>
          <a:p>
            <a:pPr indent="2063750"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・重度知的障がい者地域生活支援体制整備事業の参画法人を活用した支援に行き詰まっている</a:t>
            </a:r>
            <a:endParaRPr lang="en-US" altLang="ja-JP" sz="1050" dirty="0">
              <a:latin typeface="メイリオ" panose="020B0604030504040204" pitchFamily="50" charset="-128"/>
              <a:ea typeface="メイリオ" panose="020B0604030504040204" pitchFamily="50" charset="-128"/>
            </a:endParaRPr>
          </a:p>
          <a:p>
            <a:pPr indent="2243138"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事例に対しての伴走型支援の実施及び支援検討会議を通した支援者間の支援統一やスキルアップの取組み</a:t>
            </a:r>
          </a:p>
          <a:p>
            <a:pPr indent="2063750"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・地域生活推進にかかる意思決定支援及び支援手法のマニュアル（案）の作成</a:t>
            </a:r>
            <a:endParaRPr lang="en-US" altLang="ja-JP" sz="1050" dirty="0">
              <a:latin typeface="メイリオ" panose="020B0604030504040204" pitchFamily="50" charset="-128"/>
              <a:ea typeface="メイリオ" panose="020B0604030504040204" pitchFamily="50" charset="-128"/>
            </a:endParaRPr>
          </a:p>
          <a:p>
            <a:pPr indent="2063750"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・自己決定支援についての支援者向け研修会の開催</a:t>
            </a:r>
            <a:endParaRPr lang="en-US" altLang="ja-JP" sz="1050" dirty="0">
              <a:latin typeface="メイリオ" panose="020B0604030504040204" pitchFamily="50" charset="-128"/>
              <a:ea typeface="メイリオ" panose="020B0604030504040204" pitchFamily="50" charset="-128"/>
            </a:endParaRPr>
          </a:p>
          <a:p>
            <a:pPr indent="2155825" eaLnBrk="1" hangingPunct="1">
              <a:lnSpc>
                <a:spcPts val="1200"/>
              </a:lnSpc>
              <a:spcBef>
                <a:spcPts val="300"/>
              </a:spcBef>
              <a:buFontTx/>
              <a:buNone/>
              <a:defRPr/>
            </a:pP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R8</a:t>
            </a:r>
            <a:r>
              <a:rPr lang="ja-JP" altLang="en-US" sz="1050" dirty="0">
                <a:latin typeface="メイリオ" panose="020B0604030504040204" pitchFamily="50" charset="-128"/>
                <a:ea typeface="メイリオ" panose="020B0604030504040204" pitchFamily="50" charset="-128"/>
              </a:rPr>
              <a:t>年度当初予算額＞</a:t>
            </a:r>
            <a:r>
              <a:rPr lang="en-US" altLang="ja-JP" sz="1050" dirty="0">
                <a:latin typeface="メイリオ" panose="020B0604030504040204" pitchFamily="50" charset="-128"/>
                <a:ea typeface="メイリオ" panose="020B0604030504040204" pitchFamily="50" charset="-128"/>
              </a:rPr>
              <a:t> 10,111</a:t>
            </a:r>
            <a:r>
              <a:rPr lang="ja-JP" altLang="en-US" sz="1050" dirty="0">
                <a:latin typeface="メイリオ" panose="020B0604030504040204" pitchFamily="50" charset="-128"/>
                <a:ea typeface="メイリオ" panose="020B0604030504040204" pitchFamily="50" charset="-128"/>
              </a:rPr>
              <a:t>千円</a:t>
            </a:r>
          </a:p>
          <a:p>
            <a:pPr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＜実施時期＞</a:t>
            </a:r>
            <a:r>
              <a:rPr lang="en-US" altLang="ja-JP" sz="105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令和</a:t>
            </a:r>
            <a:r>
              <a:rPr lang="en-US" altLang="ja-JP" sz="1050" dirty="0">
                <a:latin typeface="メイリオ" panose="020B0604030504040204" pitchFamily="50" charset="-128"/>
                <a:ea typeface="メイリオ" panose="020B0604030504040204" pitchFamily="50" charset="-128"/>
              </a:rPr>
              <a:t>8</a:t>
            </a:r>
            <a:r>
              <a:rPr lang="ja-JP" altLang="en-US" sz="1050" dirty="0">
                <a:latin typeface="メイリオ" panose="020B0604030504040204" pitchFamily="50" charset="-128"/>
                <a:ea typeface="メイリオ" panose="020B0604030504040204" pitchFamily="50" charset="-128"/>
              </a:rPr>
              <a:t>年４月～令和</a:t>
            </a:r>
            <a:r>
              <a:rPr lang="en-US" altLang="ja-JP" sz="1050" dirty="0">
                <a:latin typeface="メイリオ" panose="020B0604030504040204" pitchFamily="50" charset="-128"/>
                <a:ea typeface="メイリオ" panose="020B0604030504040204" pitchFamily="50" charset="-128"/>
              </a:rPr>
              <a:t>9</a:t>
            </a:r>
            <a:r>
              <a:rPr lang="ja-JP" altLang="en-US" sz="1050" dirty="0">
                <a:latin typeface="メイリオ" panose="020B0604030504040204" pitchFamily="50" charset="-128"/>
                <a:ea typeface="メイリオ" panose="020B0604030504040204" pitchFamily="50" charset="-128"/>
              </a:rPr>
              <a:t>年３月を想定</a:t>
            </a: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＜令和</a:t>
            </a:r>
            <a:r>
              <a:rPr lang="en-US" altLang="ja-JP" sz="1050" dirty="0">
                <a:latin typeface="メイリオ" panose="020B0604030504040204" pitchFamily="50" charset="-128"/>
                <a:ea typeface="メイリオ" panose="020B0604030504040204" pitchFamily="50" charset="-128"/>
              </a:rPr>
              <a:t>8</a:t>
            </a:r>
            <a:r>
              <a:rPr lang="ja-JP" altLang="en-US" sz="1050" dirty="0">
                <a:latin typeface="メイリオ" panose="020B0604030504040204" pitchFamily="50" charset="-128"/>
                <a:ea typeface="メイリオ" panose="020B0604030504040204" pitchFamily="50" charset="-128"/>
              </a:rPr>
              <a:t>年度の内容＞①地域生活推進の意識醸成を図る普及啓発事業</a:t>
            </a: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・障がい者本人や家族、事業所の対象者ごとの内容が含まれた地域生活推進に向けた意識醸成を図る指針の策定</a:t>
            </a:r>
            <a:endParaRPr lang="en-US" altLang="ja-JP" sz="1050" dirty="0">
              <a:latin typeface="メイリオ" panose="020B0604030504040204" pitchFamily="50" charset="-128"/>
              <a:ea typeface="メイリオ" panose="020B0604030504040204" pitchFamily="50" charset="-128"/>
            </a:endParaRP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・各地域において、地域生活支援拠点等の事業所を含む機関等を対象とした普及啓発イベントを開催</a:t>
            </a:r>
            <a:endParaRPr lang="en-US" altLang="ja-JP" sz="1050" dirty="0">
              <a:latin typeface="メイリオ" panose="020B0604030504040204" pitchFamily="50" charset="-128"/>
              <a:ea typeface="メイリオ" panose="020B0604030504040204" pitchFamily="50" charset="-128"/>
            </a:endParaRPr>
          </a:p>
          <a:p>
            <a:pPr eaLnBrk="1" hangingPunct="1">
              <a:lnSpc>
                <a:spcPts val="1200"/>
              </a:lnSpc>
              <a:spcBef>
                <a:spcPts val="300"/>
              </a:spcBef>
              <a:buFontTx/>
              <a:buNone/>
              <a:defRPr/>
            </a:pPr>
            <a:r>
              <a:rPr lang="en-US" altLang="ja-JP" sz="1050" dirty="0">
                <a:latin typeface="メイリオ" panose="020B0604030504040204" pitchFamily="50" charset="-128"/>
                <a:ea typeface="メイリオ" panose="020B0604030504040204" pitchFamily="50" charset="-128"/>
              </a:rPr>
              <a:t>	</a:t>
            </a:r>
            <a:r>
              <a:rPr lang="ja-JP" altLang="en-US" sz="1050" dirty="0">
                <a:latin typeface="メイリオ" panose="020B0604030504040204" pitchFamily="50" charset="-128"/>
                <a:ea typeface="メイリオ" panose="020B0604030504040204" pitchFamily="50" charset="-128"/>
              </a:rPr>
              <a:t>　　  ②事業所連携による地域生活推進の実践モデル事業</a:t>
            </a: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・地域生活の可能性を検討するアプローチについて、施設入所者及び施設入所待機者に</a:t>
            </a:r>
            <a:r>
              <a:rPr lang="ja-JP" altLang="en-US" sz="1050">
                <a:latin typeface="メイリオ" panose="020B0604030504040204" pitchFamily="50" charset="-128"/>
                <a:ea typeface="メイリオ" panose="020B0604030504040204" pitchFamily="50" charset="-128"/>
              </a:rPr>
              <a:t>対して実施</a:t>
            </a:r>
            <a:endParaRPr lang="en-US" altLang="ja-JP" sz="1050" dirty="0">
              <a:latin typeface="メイリオ" panose="020B0604030504040204" pitchFamily="50" charset="-128"/>
              <a:ea typeface="メイリオ" panose="020B0604030504040204" pitchFamily="50" charset="-128"/>
            </a:endParaRP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a:t>
            </a:r>
            <a:r>
              <a:rPr lang="en-US" altLang="ja-JP" sz="1050" dirty="0">
                <a:latin typeface="メイリオ" panose="020B0604030504040204" pitchFamily="50" charset="-128"/>
                <a:ea typeface="メイリオ" panose="020B0604030504040204" pitchFamily="50" charset="-128"/>
              </a:rPr>
              <a:t>R7</a:t>
            </a:r>
            <a:r>
              <a:rPr lang="ja-JP" altLang="en-US" sz="1050" dirty="0">
                <a:latin typeface="メイリオ" panose="020B0604030504040204" pitchFamily="50" charset="-128"/>
                <a:ea typeface="メイリオ" panose="020B0604030504040204" pitchFamily="50" charset="-128"/>
              </a:rPr>
              <a:t>年度までの実践を踏まえて作成された支援マニュアル（案）について検証の上で事業所向け支援マニュアルを策定</a:t>
            </a:r>
            <a:endParaRPr lang="en-US" altLang="ja-JP" sz="1050" dirty="0">
              <a:latin typeface="メイリオ" panose="020B0604030504040204" pitchFamily="50" charset="-128"/>
              <a:ea typeface="メイリオ" panose="020B0604030504040204" pitchFamily="50" charset="-128"/>
            </a:endParaRP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・重度知的障がい者地域生活支援体制整備事業の参画法人を活用した、支援プロセスの共有による地域での</a:t>
            </a:r>
            <a:endParaRPr lang="en-US" altLang="ja-JP" sz="1050" dirty="0">
              <a:latin typeface="メイリオ" panose="020B0604030504040204" pitchFamily="50" charset="-128"/>
              <a:ea typeface="メイリオ" panose="020B0604030504040204" pitchFamily="50" charset="-128"/>
            </a:endParaRPr>
          </a:p>
          <a:p>
            <a:pPr indent="1617663" eaLnBrk="1" hangingPunct="1">
              <a:lnSpc>
                <a:spcPts val="1200"/>
              </a:lnSpc>
              <a:spcBef>
                <a:spcPts val="300"/>
              </a:spcBef>
              <a:buFontTx/>
              <a:buNone/>
              <a:tabLst>
                <a:tab pos="1617663" algn="l"/>
              </a:tabLst>
              <a:defRPr/>
            </a:pPr>
            <a:r>
              <a:rPr lang="ja-JP" altLang="en-US" sz="1050" dirty="0">
                <a:latin typeface="メイリオ" panose="020B0604030504040204" pitchFamily="50" charset="-128"/>
                <a:ea typeface="メイリオ" panose="020B0604030504040204" pitchFamily="50" charset="-128"/>
              </a:rPr>
              <a:t>事業所間連携の推進</a:t>
            </a:r>
          </a:p>
          <a:p>
            <a:pPr indent="1438275" eaLnBrk="1" hangingPunct="1">
              <a:lnSpc>
                <a:spcPts val="1200"/>
              </a:lnSpc>
              <a:spcBef>
                <a:spcPts val="300"/>
              </a:spcBef>
              <a:buFontTx/>
              <a:buNone/>
              <a:defRPr/>
            </a:pPr>
            <a:r>
              <a:rPr lang="ja-JP" altLang="en-US" sz="1050" dirty="0">
                <a:latin typeface="メイリオ" panose="020B0604030504040204" pitchFamily="50" charset="-128"/>
                <a:ea typeface="メイリオ" panose="020B0604030504040204" pitchFamily="50" charset="-128"/>
              </a:rPr>
              <a:t>・支援マニュアルの普及も含めた、事業所の意識醸成に向けた意思決定支援研修会</a:t>
            </a:r>
            <a:endParaRPr lang="en-US" altLang="ja-JP" sz="1050" dirty="0">
              <a:latin typeface="メイリオ" panose="020B0604030504040204" pitchFamily="50" charset="-128"/>
              <a:ea typeface="メイリオ" panose="020B0604030504040204" pitchFamily="50" charset="-128"/>
            </a:endParaRPr>
          </a:p>
        </p:txBody>
      </p:sp>
      <p:sp>
        <p:nvSpPr>
          <p:cNvPr id="32" name="AutoShape 7">
            <a:extLst>
              <a:ext uri="{FF2B5EF4-FFF2-40B4-BE49-F238E27FC236}">
                <a16:creationId xmlns:a16="http://schemas.microsoft.com/office/drawing/2014/main" id="{EF2997C1-3C38-A611-D19A-42482FF0A1D6}"/>
              </a:ext>
            </a:extLst>
          </p:cNvPr>
          <p:cNvSpPr>
            <a:spLocks noChangeArrowheads="1"/>
          </p:cNvSpPr>
          <p:nvPr/>
        </p:nvSpPr>
        <p:spPr bwMode="auto">
          <a:xfrm>
            <a:off x="125822" y="332656"/>
            <a:ext cx="1074126" cy="167722"/>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事業の概要</a:t>
            </a:r>
          </a:p>
        </p:txBody>
      </p:sp>
      <p:sp>
        <p:nvSpPr>
          <p:cNvPr id="3" name="AutoShape 7">
            <a:extLst>
              <a:ext uri="{FF2B5EF4-FFF2-40B4-BE49-F238E27FC236}">
                <a16:creationId xmlns:a16="http://schemas.microsoft.com/office/drawing/2014/main" id="{B56B5371-C282-AB3F-46D3-1151FF58B264}"/>
              </a:ext>
            </a:extLst>
          </p:cNvPr>
          <p:cNvSpPr>
            <a:spLocks noChangeArrowheads="1"/>
          </p:cNvSpPr>
          <p:nvPr/>
        </p:nvSpPr>
        <p:spPr bwMode="auto">
          <a:xfrm>
            <a:off x="112320" y="4474857"/>
            <a:ext cx="1723376" cy="209539"/>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令和８年度事業について</a:t>
            </a:r>
          </a:p>
        </p:txBody>
      </p:sp>
      <p:sp>
        <p:nvSpPr>
          <p:cNvPr id="9" name="AutoShape 7">
            <a:extLst>
              <a:ext uri="{FF2B5EF4-FFF2-40B4-BE49-F238E27FC236}">
                <a16:creationId xmlns:a16="http://schemas.microsoft.com/office/drawing/2014/main" id="{0837708F-E1F2-477D-86B9-EB1EF4A25840}"/>
              </a:ext>
            </a:extLst>
          </p:cNvPr>
          <p:cNvSpPr>
            <a:spLocks noChangeArrowheads="1"/>
          </p:cNvSpPr>
          <p:nvPr/>
        </p:nvSpPr>
        <p:spPr bwMode="auto">
          <a:xfrm>
            <a:off x="105424" y="1804076"/>
            <a:ext cx="1944216" cy="209539"/>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lnSpc>
                <a:spcPct val="150000"/>
              </a:lnSpc>
              <a:spcBef>
                <a:spcPct val="0"/>
              </a:spcBef>
              <a:buFontTx/>
              <a:buNone/>
            </a:pPr>
            <a:r>
              <a:rPr lang="ja-JP" altLang="en-US" sz="1100" b="1" dirty="0">
                <a:latin typeface="メイリオ" panose="020B0604030504040204" pitchFamily="50" charset="-128"/>
                <a:ea typeface="メイリオ" panose="020B0604030504040204" pitchFamily="50" charset="-128"/>
              </a:rPr>
              <a:t>令和７年度事業実績について</a:t>
            </a:r>
          </a:p>
        </p:txBody>
      </p:sp>
      <p:sp>
        <p:nvSpPr>
          <p:cNvPr id="8" name="テキスト ボックス 7">
            <a:extLst>
              <a:ext uri="{FF2B5EF4-FFF2-40B4-BE49-F238E27FC236}">
                <a16:creationId xmlns:a16="http://schemas.microsoft.com/office/drawing/2014/main" id="{59A6C310-34ED-481D-9682-E04B5F9EC410}"/>
              </a:ext>
            </a:extLst>
          </p:cNvPr>
          <p:cNvSpPr txBox="1"/>
          <p:nvPr/>
        </p:nvSpPr>
        <p:spPr>
          <a:xfrm>
            <a:off x="7932420" y="46085"/>
            <a:ext cx="1089048"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a:t>
            </a:r>
            <a:r>
              <a:rPr lang="ja-JP" altLang="en-US" sz="1400" dirty="0">
                <a:solidFill>
                  <a:schemeClr val="tx1"/>
                </a:solidFill>
                <a:latin typeface="Meiryo UI" panose="020B0604030504040204" pitchFamily="50" charset="-128"/>
                <a:ea typeface="Meiryo UI" panose="020B0604030504040204" pitchFamily="50" charset="-128"/>
              </a:rPr>
              <a:t>２</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③</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10" name="スライド番号プレースホルダー 9">
            <a:extLst>
              <a:ext uri="{FF2B5EF4-FFF2-40B4-BE49-F238E27FC236}">
                <a16:creationId xmlns:a16="http://schemas.microsoft.com/office/drawing/2014/main" id="{33FF1994-9DFF-4865-A214-BB3B45C4DD50}"/>
              </a:ext>
            </a:extLst>
          </p:cNvPr>
          <p:cNvSpPr txBox="1">
            <a:spLocks/>
          </p:cNvSpPr>
          <p:nvPr/>
        </p:nvSpPr>
        <p:spPr>
          <a:xfrm>
            <a:off x="7004248" y="6610475"/>
            <a:ext cx="2133600" cy="207987"/>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2C60DF-5D73-46A2-8FFF-B4A756D3B2D0}" type="slidenum">
              <a:rPr kumimoji="1" lang="ja-JP" altLang="en-US" smtClean="0"/>
              <a:pPr/>
              <a:t>5</a:t>
            </a:fld>
            <a:endParaRPr kumimoji="1" lang="ja-JP" altLang="en-US" dirty="0"/>
          </a:p>
        </p:txBody>
      </p:sp>
    </p:spTree>
    <p:extLst>
      <p:ext uri="{BB962C8B-B14F-4D97-AF65-F5344CB8AC3E}">
        <p14:creationId xmlns:p14="http://schemas.microsoft.com/office/powerpoint/2010/main" val="4143494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地域生活支援拠点等について</a:t>
            </a:r>
          </a:p>
        </p:txBody>
      </p:sp>
      <p:sp>
        <p:nvSpPr>
          <p:cNvPr id="8" name="タイトル 1"/>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地域生活支援拠点等の充実・強化について</a:t>
            </a:r>
            <a:endParaRPr lang="en-US" altLang="ja-JP" sz="1800" b="1" dirty="0">
              <a:solidFill>
                <a:schemeClr val="bg1"/>
              </a:solidFill>
              <a:latin typeface="Meiryo UI" panose="020B0604030504040204" pitchFamily="50" charset="-128"/>
              <a:ea typeface="Meiryo UI" panose="020B0604030504040204" pitchFamily="50" charset="-128"/>
            </a:endParaRPr>
          </a:p>
        </p:txBody>
      </p:sp>
      <p:sp>
        <p:nvSpPr>
          <p:cNvPr id="33" name="スライド番号プレースホルダー 9"/>
          <p:cNvSpPr txBox="1">
            <a:spLocks/>
          </p:cNvSpPr>
          <p:nvPr/>
        </p:nvSpPr>
        <p:spPr>
          <a:xfrm>
            <a:off x="6904629" y="6597352"/>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9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1C2C60DF-5D73-46A2-8FFF-B4A756D3B2D0}" type="slidenum">
              <a:rPr lang="ja-JP" altLang="en-US" smtClean="0"/>
              <a:pPr/>
              <a:t>6</a:t>
            </a:fld>
            <a:endParaRPr lang="ja-JP" altLang="en-US" dirty="0"/>
          </a:p>
        </p:txBody>
      </p:sp>
      <p:sp>
        <p:nvSpPr>
          <p:cNvPr id="9" name="正方形/長方形 8">
            <a:extLst>
              <a:ext uri="{FF2B5EF4-FFF2-40B4-BE49-F238E27FC236}">
                <a16:creationId xmlns:a16="http://schemas.microsoft.com/office/drawing/2014/main" id="{916D3757-4DF7-4A82-8464-47751EA6C186}"/>
              </a:ext>
            </a:extLst>
          </p:cNvPr>
          <p:cNvSpPr/>
          <p:nvPr/>
        </p:nvSpPr>
        <p:spPr>
          <a:xfrm>
            <a:off x="93430" y="980680"/>
            <a:ext cx="8784497" cy="1363114"/>
          </a:xfrm>
          <a:prstGeom prst="rect">
            <a:avLst/>
          </a:prstGeom>
          <a:noFill/>
          <a:ln w="3175">
            <a:solidFill>
              <a:schemeClr val="tx2">
                <a:lumMod val="75000"/>
              </a:schemeClr>
            </a:solidFill>
            <a:prstDash val="sysDot"/>
          </a:ln>
        </p:spPr>
        <p:style>
          <a:lnRef idx="2">
            <a:schemeClr val="accent6"/>
          </a:lnRef>
          <a:fillRef idx="1">
            <a:schemeClr val="lt1"/>
          </a:fillRef>
          <a:effectRef idx="0">
            <a:schemeClr val="accent6"/>
          </a:effectRef>
          <a:fontRef idx="minor">
            <a:schemeClr val="dk1"/>
          </a:fontRef>
        </p:style>
        <p:txBody>
          <a:bodyPr rtlCol="0" anchor="t"/>
          <a:lstStyle/>
          <a:p>
            <a:pPr>
              <a:lnSpc>
                <a:spcPct val="150000"/>
              </a:lnSpc>
              <a:spcBef>
                <a:spcPts val="300"/>
              </a:spcBef>
              <a:buFont typeface="Wingdings" panose="05000000000000000000" pitchFamily="2" charset="2"/>
              <a:buChar char="u"/>
            </a:pPr>
            <a:r>
              <a:rPr lang="ja-JP" altLang="en-US" sz="1600" dirty="0">
                <a:latin typeface="Meiryo UI" panose="020B0604030504040204" pitchFamily="50" charset="-128"/>
                <a:ea typeface="Meiryo UI" panose="020B0604030504040204" pitchFamily="50" charset="-128"/>
              </a:rPr>
              <a:t>第７期大阪府障がい福祉計画　目標（令和８年度末） </a:t>
            </a:r>
          </a:p>
          <a:p>
            <a:pPr marL="87313" indent="-87313">
              <a:spcBef>
                <a:spcPts val="300"/>
              </a:spcBef>
              <a:buNone/>
            </a:pPr>
            <a:r>
              <a:rPr lang="ja-JP" altLang="en-US" sz="1600" dirty="0">
                <a:latin typeface="Meiryo UI" panose="020B0604030504040204" pitchFamily="50" charset="-128"/>
                <a:ea typeface="Meiryo UI" panose="020B0604030504040204" pitchFamily="50" charset="-128"/>
              </a:rPr>
              <a:t>　地域生活支援拠点等の機能の充実</a:t>
            </a:r>
            <a:endParaRPr lang="en-US" altLang="ja-JP" sz="1600" dirty="0">
              <a:latin typeface="Meiryo UI" panose="020B0604030504040204" pitchFamily="50" charset="-128"/>
              <a:ea typeface="Meiryo UI" panose="020B0604030504040204" pitchFamily="50" charset="-128"/>
            </a:endParaRPr>
          </a:p>
          <a:p>
            <a:pPr marL="87313" indent="-87313">
              <a:spcBef>
                <a:spcPts val="300"/>
              </a:spcBef>
              <a:buNone/>
            </a:pPr>
            <a:r>
              <a:rPr lang="ja-JP" altLang="en-US" sz="1600" dirty="0">
                <a:latin typeface="Meiryo UI" panose="020B0604030504040204" pitchFamily="50" charset="-128"/>
                <a:ea typeface="Meiryo UI" panose="020B0604030504040204" pitchFamily="50" charset="-128"/>
              </a:rPr>
              <a:t>　　・令和８年度末までに、各市町村において効果的な支援体制及び緊急時の連絡体制の構築</a:t>
            </a:r>
            <a:endParaRPr lang="en-US" altLang="ja-JP" sz="1600" dirty="0">
              <a:latin typeface="Meiryo UI" panose="020B0604030504040204" pitchFamily="50" charset="-128"/>
              <a:ea typeface="Meiryo UI" panose="020B0604030504040204" pitchFamily="50" charset="-128"/>
            </a:endParaRPr>
          </a:p>
          <a:p>
            <a:pPr marL="87313" indent="-87313">
              <a:spcBef>
                <a:spcPts val="300"/>
              </a:spcBef>
              <a:buNone/>
            </a:pPr>
            <a:r>
              <a:rPr lang="ja-JP" altLang="en-US" sz="1600" dirty="0">
                <a:latin typeface="Meiryo UI" panose="020B0604030504040204" pitchFamily="50" charset="-128"/>
                <a:ea typeface="Meiryo UI" panose="020B0604030504040204" pitchFamily="50" charset="-128"/>
              </a:rPr>
              <a:t>　　・年１回以上運用状況を検証・検討 </a:t>
            </a:r>
            <a:endParaRPr lang="en-US" altLang="ja-JP" sz="1600" dirty="0">
              <a:latin typeface="Meiryo UI" panose="020B0604030504040204" pitchFamily="50" charset="-128"/>
              <a:ea typeface="Meiryo UI" panose="020B0604030504040204" pitchFamily="50" charset="-128"/>
            </a:endParaRPr>
          </a:p>
        </p:txBody>
      </p:sp>
      <p:sp>
        <p:nvSpPr>
          <p:cNvPr id="10" name="AutoShape 7">
            <a:extLst>
              <a:ext uri="{FF2B5EF4-FFF2-40B4-BE49-F238E27FC236}">
                <a16:creationId xmlns:a16="http://schemas.microsoft.com/office/drawing/2014/main" id="{72C5F8C3-E468-4374-AC93-15AC4160CEF9}"/>
              </a:ext>
            </a:extLst>
          </p:cNvPr>
          <p:cNvSpPr>
            <a:spLocks noChangeArrowheads="1"/>
          </p:cNvSpPr>
          <p:nvPr/>
        </p:nvSpPr>
        <p:spPr bwMode="auto">
          <a:xfrm>
            <a:off x="93430" y="620688"/>
            <a:ext cx="4176464" cy="359992"/>
          </a:xfrm>
          <a:prstGeom prst="roundRect">
            <a:avLst>
              <a:gd name="adj" fmla="val 16667"/>
            </a:avLst>
          </a:prstGeom>
          <a:solidFill>
            <a:schemeClr val="accent1">
              <a:lumMod val="20000"/>
              <a:lumOff val="80000"/>
            </a:schemeClr>
          </a:solidFill>
          <a:ln w="9525">
            <a:solidFill>
              <a:schemeClr val="tx1"/>
            </a:solidFill>
            <a:round/>
            <a:headEnd/>
            <a:tailEnd/>
          </a:ln>
          <a:effectLst/>
        </p:spPr>
        <p:txBody>
          <a:bodyPr wrap="none" lIns="72000" tIns="0" rIns="0" bIns="72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just">
              <a:lnSpc>
                <a:spcPct val="150000"/>
              </a:lnSpc>
              <a:spcAft>
                <a:spcPts val="0"/>
              </a:spcAft>
              <a:buNone/>
            </a:pPr>
            <a:r>
              <a:rPr lang="ja-JP" altLang="en-US" sz="1600" b="1" kern="100" dirty="0">
                <a:latin typeface="Meiryo UI" panose="020B0604030504040204" pitchFamily="50" charset="-128"/>
                <a:ea typeface="Meiryo UI" panose="020B0604030504040204" pitchFamily="50" charset="-128"/>
                <a:cs typeface="Times New Roman" panose="02020603050405020304" pitchFamily="18" charset="0"/>
              </a:rPr>
              <a:t>第７期大阪府障がい福祉計画への位置づけ</a:t>
            </a:r>
          </a:p>
        </p:txBody>
      </p:sp>
      <p:sp>
        <p:nvSpPr>
          <p:cNvPr id="11" name="AutoShape 7">
            <a:extLst>
              <a:ext uri="{FF2B5EF4-FFF2-40B4-BE49-F238E27FC236}">
                <a16:creationId xmlns:a16="http://schemas.microsoft.com/office/drawing/2014/main" id="{8B3188D5-DDB0-4C22-BCD1-607AB3ED1502}"/>
              </a:ext>
            </a:extLst>
          </p:cNvPr>
          <p:cNvSpPr>
            <a:spLocks noChangeArrowheads="1"/>
          </p:cNvSpPr>
          <p:nvPr/>
        </p:nvSpPr>
        <p:spPr bwMode="auto">
          <a:xfrm>
            <a:off x="93430" y="2492896"/>
            <a:ext cx="5211938" cy="359992"/>
          </a:xfrm>
          <a:prstGeom prst="roundRect">
            <a:avLst>
              <a:gd name="adj" fmla="val 16667"/>
            </a:avLst>
          </a:prstGeom>
          <a:solidFill>
            <a:schemeClr val="accent1">
              <a:lumMod val="20000"/>
              <a:lumOff val="80000"/>
            </a:schemeClr>
          </a:solidFill>
          <a:ln w="9525">
            <a:solidFill>
              <a:schemeClr val="tx1"/>
            </a:solidFill>
            <a:round/>
            <a:headEnd/>
            <a:tailEnd/>
          </a:ln>
          <a:effectLst/>
        </p:spPr>
        <p:txBody>
          <a:bodyPr wrap="none" lIns="72000" tIns="0" rIns="0" bIns="72000"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marL="0" indent="0">
              <a:lnSpc>
                <a:spcPct val="150000"/>
              </a:lnSpc>
              <a:buNone/>
            </a:pPr>
            <a:r>
              <a:rPr lang="ja-JP" altLang="en-US" sz="1600" b="1" dirty="0">
                <a:latin typeface="Meiryo UI" panose="020B0604030504040204" pitchFamily="50" charset="-128"/>
                <a:ea typeface="Meiryo UI" panose="020B0604030504040204" pitchFamily="50" charset="-128"/>
              </a:rPr>
              <a:t>令和７年度の取組み（市町村への働きかけ）</a:t>
            </a:r>
            <a:endParaRPr lang="en-US" altLang="ja-JP" sz="1600" b="1" dirty="0">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3D9238FC-5D8F-4939-99CE-CBD370319CF2}"/>
              </a:ext>
            </a:extLst>
          </p:cNvPr>
          <p:cNvSpPr/>
          <p:nvPr/>
        </p:nvSpPr>
        <p:spPr>
          <a:xfrm>
            <a:off x="105771" y="2852936"/>
            <a:ext cx="8909606" cy="3816424"/>
          </a:xfrm>
          <a:prstGeom prst="rect">
            <a:avLst/>
          </a:prstGeom>
          <a:noFill/>
          <a:ln w="3175">
            <a:solidFill>
              <a:schemeClr val="tx2">
                <a:lumMod val="75000"/>
              </a:schemeClr>
            </a:solidFill>
            <a:prstDash val="sysDot"/>
          </a:ln>
        </p:spPr>
        <p:style>
          <a:lnRef idx="2">
            <a:schemeClr val="accent6"/>
          </a:lnRef>
          <a:fillRef idx="1">
            <a:schemeClr val="lt1"/>
          </a:fillRef>
          <a:effectRef idx="0">
            <a:schemeClr val="accent6"/>
          </a:effectRef>
          <a:fontRef idx="minor">
            <a:schemeClr val="dk1"/>
          </a:fontRef>
        </p:style>
        <p:txBody>
          <a:bodyPr rtlCol="0" anchor="t"/>
          <a:lstStyle/>
          <a:p>
            <a:pPr marL="0" indent="0">
              <a:lnSpc>
                <a:spcPct val="150000"/>
              </a:lnSpc>
              <a:buNone/>
            </a:pPr>
            <a:r>
              <a:rPr lang="ja-JP" altLang="en-US" sz="1600" dirty="0">
                <a:latin typeface="Meiryo UI" panose="020B0604030504040204" pitchFamily="50" charset="-128"/>
                <a:ea typeface="Meiryo UI" panose="020B0604030504040204" pitchFamily="50" charset="-128"/>
              </a:rPr>
              <a:t>◆地域生活支援拠点等の市町村意見交換会を実施（令和７年９月</a:t>
            </a:r>
            <a:r>
              <a:rPr lang="en-US" altLang="ja-JP" sz="1600" dirty="0">
                <a:latin typeface="Meiryo UI" panose="020B0604030504040204" pitchFamily="50" charset="-128"/>
                <a:ea typeface="Meiryo UI" panose="020B0604030504040204" pitchFamily="50" charset="-128"/>
              </a:rPr>
              <a:t>17</a:t>
            </a:r>
            <a:r>
              <a:rPr lang="ja-JP" altLang="en-US" sz="1600" dirty="0">
                <a:latin typeface="Meiryo UI" panose="020B0604030504040204" pitchFamily="50" charset="-128"/>
                <a:ea typeface="Meiryo UI" panose="020B0604030504040204" pitchFamily="50" charset="-128"/>
              </a:rPr>
              <a:t>日）</a:t>
            </a:r>
            <a:endParaRPr lang="en-US" altLang="ja-JP" sz="1600" dirty="0">
              <a:latin typeface="Meiryo UI" panose="020B0604030504040204" pitchFamily="50" charset="-128"/>
              <a:ea typeface="Meiryo UI" panose="020B0604030504040204" pitchFamily="50" charset="-128"/>
            </a:endParaRPr>
          </a:p>
          <a:p>
            <a:pPr marL="0" indent="0">
              <a:lnSpc>
                <a:spcPct val="150000"/>
              </a:lnSpc>
              <a:buNone/>
            </a:pPr>
            <a:r>
              <a:rPr lang="ja-JP" altLang="en-US" sz="1600" dirty="0">
                <a:latin typeface="Meiryo UI" panose="020B0604030504040204" pitchFamily="50" charset="-128"/>
                <a:ea typeface="Meiryo UI" panose="020B0604030504040204" pitchFamily="50" charset="-128"/>
              </a:rPr>
              <a:t>　 ・参加　</a:t>
            </a:r>
            <a:r>
              <a:rPr lang="en-US" altLang="ja-JP" sz="1600" dirty="0">
                <a:latin typeface="Meiryo UI" panose="020B0604030504040204" pitchFamily="50" charset="-128"/>
                <a:ea typeface="Meiryo UI" panose="020B0604030504040204" pitchFamily="50" charset="-128"/>
              </a:rPr>
              <a:t>28</a:t>
            </a:r>
            <a:r>
              <a:rPr lang="ja-JP" altLang="en-US" sz="1600" dirty="0">
                <a:latin typeface="Meiryo UI" panose="020B0604030504040204" pitchFamily="50" charset="-128"/>
                <a:ea typeface="Meiryo UI" panose="020B0604030504040204" pitchFamily="50" charset="-128"/>
              </a:rPr>
              <a:t>市町村（市町村担当者、基幹相談支援センター、地域生活支援拠点等を担う事業者）</a:t>
            </a:r>
            <a:endParaRPr lang="en-US" altLang="ja-JP" sz="1600" dirty="0">
              <a:latin typeface="Meiryo UI" panose="020B0604030504040204" pitchFamily="50" charset="-128"/>
              <a:ea typeface="Meiryo UI" panose="020B0604030504040204" pitchFamily="50" charset="-128"/>
            </a:endParaRPr>
          </a:p>
          <a:p>
            <a:pPr marL="0" indent="0">
              <a:lnSpc>
                <a:spcPct val="150000"/>
              </a:lnSpc>
              <a:buNone/>
            </a:pPr>
            <a:r>
              <a:rPr lang="ja-JP" altLang="en-US" sz="1600" dirty="0">
                <a:latin typeface="Meiryo UI" panose="020B0604030504040204" pitchFamily="50" charset="-128"/>
                <a:ea typeface="Meiryo UI" panose="020B0604030504040204" pitchFamily="50" charset="-128"/>
              </a:rPr>
              <a:t>　 ・内容 （１）</a:t>
            </a:r>
            <a:r>
              <a:rPr lang="ja-JP" altLang="en-US" sz="1600" b="0" i="0" dirty="0">
                <a:solidFill>
                  <a:srgbClr val="000000"/>
                </a:solidFill>
                <a:effectLst/>
                <a:latin typeface="Meiryo" panose="020B0604030504040204" pitchFamily="50" charset="-128"/>
                <a:ea typeface="Meiryo" panose="020B0604030504040204" pitchFamily="50" charset="-128"/>
              </a:rPr>
              <a:t>大阪府の取組状況</a:t>
            </a:r>
            <a:r>
              <a:rPr lang="ja-JP" altLang="en-US" sz="1600" dirty="0">
                <a:solidFill>
                  <a:srgbClr val="000000"/>
                </a:solidFill>
                <a:latin typeface="Meiryo" panose="020B0604030504040204" pitchFamily="50" charset="-128"/>
                <a:ea typeface="Meiryo" panose="020B0604030504040204" pitchFamily="50" charset="-128"/>
              </a:rPr>
              <a:t>と今後の方向性</a:t>
            </a:r>
            <a:endParaRPr lang="en-US" altLang="ja-JP" sz="1600" dirty="0">
              <a:solidFill>
                <a:srgbClr val="000000"/>
              </a:solidFill>
              <a:latin typeface="Meiryo" panose="020B0604030504040204" pitchFamily="50" charset="-128"/>
              <a:ea typeface="Meiryo" panose="020B0604030504040204" pitchFamily="50" charset="-128"/>
            </a:endParaRPr>
          </a:p>
          <a:p>
            <a:pPr>
              <a:lnSpc>
                <a:spcPct val="150000"/>
              </a:lnSpc>
            </a:pPr>
            <a:r>
              <a:rPr lang="ja-JP" altLang="en-US" sz="1600" dirty="0">
                <a:latin typeface="Meiryo UI" panose="020B0604030504040204" pitchFamily="50" charset="-128"/>
                <a:ea typeface="Meiryo UI" panose="020B0604030504040204" pitchFamily="50" charset="-128"/>
              </a:rPr>
              <a:t>　　　　　　（２）地域生活支援拠点等に係る取組み発表（吹田市）</a:t>
            </a:r>
            <a:endParaRPr lang="en-US" altLang="ja-JP" sz="1600" dirty="0">
              <a:latin typeface="Meiryo UI" panose="020B0604030504040204" pitchFamily="50" charset="-128"/>
              <a:ea typeface="Meiryo UI" panose="020B0604030504040204" pitchFamily="50" charset="-128"/>
            </a:endParaRPr>
          </a:p>
          <a:p>
            <a:pPr>
              <a:lnSpc>
                <a:spcPct val="150000"/>
              </a:lnSpc>
            </a:pPr>
            <a:r>
              <a:rPr lang="ja-JP" altLang="en-US" sz="1600" dirty="0">
                <a:latin typeface="Meiryo UI" panose="020B0604030504040204" pitchFamily="50" charset="-128"/>
                <a:ea typeface="Meiryo UI" panose="020B0604030504040204" pitchFamily="50" charset="-128"/>
              </a:rPr>
              <a:t>　　　　　　（３）グループ分けによる意見交換</a:t>
            </a: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a:t>
            </a:r>
            <a:r>
              <a:rPr lang="ja-JP" altLang="en-US" sz="1400" dirty="0">
                <a:latin typeface="Meiryo UI" panose="020B0604030504040204" pitchFamily="50" charset="-128"/>
                <a:ea typeface="Meiryo UI" panose="020B0604030504040204" pitchFamily="50" charset="-128"/>
              </a:rPr>
              <a:t>　</a:t>
            </a:r>
            <a:r>
              <a:rPr lang="ja-JP" altLang="en-US" sz="1600" dirty="0">
                <a:latin typeface="Meiryo UI" panose="020B0604030504040204" pitchFamily="50" charset="-128"/>
                <a:ea typeface="Meiryo UI" panose="020B0604030504040204" pitchFamily="50" charset="-128"/>
              </a:rPr>
              <a:t>テーマ</a:t>
            </a:r>
            <a:endParaRPr lang="en-US" altLang="ja-JP" sz="1600" dirty="0">
              <a:latin typeface="Meiryo UI" panose="020B0604030504040204" pitchFamily="50" charset="-128"/>
              <a:ea typeface="Meiryo UI" panose="020B0604030504040204" pitchFamily="50" charset="-128"/>
            </a:endParaRPr>
          </a:p>
          <a:p>
            <a:pPr indent="1347788">
              <a:buNone/>
            </a:pPr>
            <a:r>
              <a:rPr lang="ja-JP" altLang="en-US" sz="1600" dirty="0">
                <a:latin typeface="Meiryo UI" panose="020B0604030504040204" pitchFamily="50" charset="-128"/>
                <a:ea typeface="Meiryo UI" panose="020B0604030504040204" pitchFamily="50" charset="-128"/>
              </a:rPr>
              <a:t>①各機能の整備状況　②重度障がい者の受入れ体制　③対象者等への周知</a:t>
            </a:r>
            <a:endParaRPr lang="en-US" altLang="ja-JP" sz="1600" dirty="0">
              <a:latin typeface="Meiryo UI" panose="020B0604030504040204" pitchFamily="50" charset="-128"/>
              <a:ea typeface="Meiryo UI" panose="020B0604030504040204" pitchFamily="50" charset="-128"/>
            </a:endParaRPr>
          </a:p>
          <a:p>
            <a:pPr indent="1347788">
              <a:buNone/>
            </a:pPr>
            <a:r>
              <a:rPr lang="ja-JP" altLang="en-US" sz="1600" dirty="0">
                <a:latin typeface="Meiryo UI" panose="020B0604030504040204" pitchFamily="50" charset="-128"/>
                <a:ea typeface="Meiryo UI" panose="020B0604030504040204" pitchFamily="50" charset="-128"/>
              </a:rPr>
              <a:t>④運用状況の検証・検討</a:t>
            </a:r>
            <a:endParaRPr lang="en-US" altLang="ja-JP" sz="1600" dirty="0">
              <a:latin typeface="Meiryo UI" panose="020B0604030504040204" pitchFamily="50" charset="-128"/>
              <a:ea typeface="Meiryo UI" panose="020B0604030504040204" pitchFamily="50" charset="-128"/>
            </a:endParaRPr>
          </a:p>
          <a:p>
            <a:pPr marL="0" indent="0">
              <a:lnSpc>
                <a:spcPct val="150000"/>
              </a:lnSpc>
              <a:spcBef>
                <a:spcPts val="600"/>
              </a:spcBef>
              <a:buNone/>
            </a:pPr>
            <a:r>
              <a:rPr lang="ja-JP" altLang="en-US" sz="1600" dirty="0">
                <a:latin typeface="Meiryo UI" panose="020B0604030504040204" pitchFamily="50" charset="-128"/>
                <a:ea typeface="Meiryo UI" panose="020B0604030504040204" pitchFamily="50" charset="-128"/>
              </a:rPr>
              <a:t>◆運用状況の検証・検討の推進・強化</a:t>
            </a: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・未整備市町へのヒアリング等による働きかけ</a:t>
            </a: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・検証・検討状況の見える化の推進（ポータルサイトによる公表）</a:t>
            </a:r>
            <a:endParaRPr lang="en-US" altLang="ja-JP" sz="1600" dirty="0">
              <a:latin typeface="Meiryo UI" panose="020B0604030504040204" pitchFamily="50" charset="-128"/>
              <a:ea typeface="Meiryo UI" panose="020B0604030504040204" pitchFamily="50" charset="-128"/>
            </a:endParaRPr>
          </a:p>
          <a:p>
            <a:pPr marL="0" indent="0">
              <a:buNone/>
            </a:pPr>
            <a:r>
              <a:rPr lang="ja-JP" altLang="en-US" sz="1600" dirty="0">
                <a:latin typeface="Meiryo UI" panose="020B0604030504040204" pitchFamily="50" charset="-128"/>
                <a:ea typeface="Meiryo UI" panose="020B0604030504040204" pitchFamily="50" charset="-128"/>
              </a:rPr>
              <a:t>　　・好事例の横展開（上記意見交換会の実施）</a:t>
            </a:r>
            <a:endParaRPr lang="en-US" altLang="ja-JP" sz="1600" dirty="0">
              <a:latin typeface="Meiryo UI" panose="020B0604030504040204" pitchFamily="50" charset="-128"/>
              <a:ea typeface="Meiryo UI" panose="020B0604030504040204" pitchFamily="50" charset="-128"/>
            </a:endParaRPr>
          </a:p>
        </p:txBody>
      </p:sp>
      <p:sp>
        <p:nvSpPr>
          <p:cNvPr id="3" name="右中かっこ 2">
            <a:extLst>
              <a:ext uri="{FF2B5EF4-FFF2-40B4-BE49-F238E27FC236}">
                <a16:creationId xmlns:a16="http://schemas.microsoft.com/office/drawing/2014/main" id="{8E4BDBD4-BC74-7559-A3FB-70063BCCFCF5}"/>
              </a:ext>
            </a:extLst>
          </p:cNvPr>
          <p:cNvSpPr/>
          <p:nvPr/>
        </p:nvSpPr>
        <p:spPr>
          <a:xfrm>
            <a:off x="6543154" y="5474266"/>
            <a:ext cx="216024" cy="1080120"/>
          </a:xfrm>
          <a:prstGeom prst="rightBrace">
            <a:avLst>
              <a:gd name="adj1" fmla="val 54189"/>
              <a:gd name="adj2" fmla="val 49295"/>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4" name="テキスト ボックス 3">
            <a:extLst>
              <a:ext uri="{FF2B5EF4-FFF2-40B4-BE49-F238E27FC236}">
                <a16:creationId xmlns:a16="http://schemas.microsoft.com/office/drawing/2014/main" id="{D99250DF-0D4F-3ADC-8655-4A11684538E4}"/>
              </a:ext>
            </a:extLst>
          </p:cNvPr>
          <p:cNvSpPr txBox="1"/>
          <p:nvPr/>
        </p:nvSpPr>
        <p:spPr>
          <a:xfrm>
            <a:off x="6863757" y="5706728"/>
            <a:ext cx="1633298" cy="584775"/>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令和</a:t>
            </a:r>
            <a:r>
              <a:rPr kumimoji="1" lang="en-US" altLang="ja-JP" sz="1600" dirty="0">
                <a:latin typeface="メイリオ" panose="020B0604030504040204" pitchFamily="50" charset="-128"/>
                <a:ea typeface="メイリオ" panose="020B0604030504040204" pitchFamily="50" charset="-128"/>
              </a:rPr>
              <a:t>8</a:t>
            </a:r>
            <a:r>
              <a:rPr kumimoji="1" lang="ja-JP" altLang="en-US" sz="1600" dirty="0">
                <a:latin typeface="メイリオ" panose="020B0604030504040204" pitchFamily="50" charset="-128"/>
                <a:ea typeface="メイリオ" panose="020B0604030504040204" pitchFamily="50" charset="-128"/>
              </a:rPr>
              <a:t>年度以降</a:t>
            </a:r>
            <a:endParaRPr kumimoji="1" lang="en-US" altLang="ja-JP" sz="1600" dirty="0">
              <a:latin typeface="メイリオ" panose="020B0604030504040204" pitchFamily="50" charset="-128"/>
              <a:ea typeface="メイリオ" panose="020B0604030504040204" pitchFamily="50" charset="-128"/>
            </a:endParaRPr>
          </a:p>
          <a:p>
            <a:r>
              <a:rPr lang="ja-JP" altLang="en-US" sz="1600" dirty="0">
                <a:latin typeface="メイリオ" panose="020B0604030504040204" pitchFamily="50" charset="-128"/>
                <a:ea typeface="メイリオ" panose="020B0604030504040204" pitchFamily="50" charset="-128"/>
              </a:rPr>
              <a:t>　　</a:t>
            </a:r>
            <a:r>
              <a:rPr kumimoji="1" lang="ja-JP" altLang="en-US" sz="1600" dirty="0">
                <a:latin typeface="メイリオ" panose="020B0604030504040204" pitchFamily="50" charset="-128"/>
                <a:ea typeface="メイリオ" panose="020B0604030504040204" pitchFamily="50" charset="-128"/>
              </a:rPr>
              <a:t>継続実施</a:t>
            </a:r>
          </a:p>
        </p:txBody>
      </p:sp>
      <p:sp>
        <p:nvSpPr>
          <p:cNvPr id="5" name="四角形: 角を丸くする 4">
            <a:extLst>
              <a:ext uri="{FF2B5EF4-FFF2-40B4-BE49-F238E27FC236}">
                <a16:creationId xmlns:a16="http://schemas.microsoft.com/office/drawing/2014/main" id="{15667AC2-A668-6DDF-A3AC-FD7BD7358E2E}"/>
              </a:ext>
            </a:extLst>
          </p:cNvPr>
          <p:cNvSpPr/>
          <p:nvPr/>
        </p:nvSpPr>
        <p:spPr>
          <a:xfrm>
            <a:off x="6897157" y="5589240"/>
            <a:ext cx="1618103" cy="702263"/>
          </a:xfrm>
          <a:prstGeom prst="roundRect">
            <a:avLst/>
          </a:prstGeom>
          <a:noFill/>
          <a:ln w="3175">
            <a:prstDash val="dashDot"/>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kumimoji="1" lang="ja-JP" altLang="en-US" dirty="0"/>
          </a:p>
        </p:txBody>
      </p:sp>
      <p:sp>
        <p:nvSpPr>
          <p:cNvPr id="13" name="テキスト ボックス 12">
            <a:extLst>
              <a:ext uri="{FF2B5EF4-FFF2-40B4-BE49-F238E27FC236}">
                <a16:creationId xmlns:a16="http://schemas.microsoft.com/office/drawing/2014/main" id="{6479E826-5242-48DE-8010-82D3C3108C9F}"/>
              </a:ext>
            </a:extLst>
          </p:cNvPr>
          <p:cNvSpPr txBox="1"/>
          <p:nvPr/>
        </p:nvSpPr>
        <p:spPr>
          <a:xfrm>
            <a:off x="7932420" y="71426"/>
            <a:ext cx="1089048"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dirty="0">
                <a:solidFill>
                  <a:schemeClr val="tx1"/>
                </a:solidFill>
                <a:latin typeface="Meiryo UI" panose="020B0604030504040204" pitchFamily="50" charset="-128"/>
                <a:ea typeface="Meiryo UI" panose="020B0604030504040204" pitchFamily="50" charset="-128"/>
              </a:rPr>
              <a:t>資料</a:t>
            </a:r>
            <a:r>
              <a:rPr lang="ja-JP" altLang="en-US" sz="1400" dirty="0">
                <a:solidFill>
                  <a:schemeClr val="tx1"/>
                </a:solidFill>
                <a:latin typeface="Meiryo UI" panose="020B0604030504040204" pitchFamily="50" charset="-128"/>
                <a:ea typeface="Meiryo UI" panose="020B0604030504040204" pitchFamily="50" charset="-128"/>
              </a:rPr>
              <a:t>２</a:t>
            </a:r>
            <a:r>
              <a:rPr lang="en-US" altLang="ja-JP" sz="1400" dirty="0">
                <a:solidFill>
                  <a:schemeClr val="tx1"/>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④</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99315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角丸四角形 4">
            <a:extLst>
              <a:ext uri="{FF2B5EF4-FFF2-40B4-BE49-F238E27FC236}">
                <a16:creationId xmlns:a16="http://schemas.microsoft.com/office/drawing/2014/main" id="{2A688331-6F5C-34A3-E85A-FD6D9E85BF5E}"/>
              </a:ext>
            </a:extLst>
          </p:cNvPr>
          <p:cNvSpPr/>
          <p:nvPr/>
        </p:nvSpPr>
        <p:spPr>
          <a:xfrm>
            <a:off x="467545" y="3717032"/>
            <a:ext cx="8208912" cy="2448272"/>
          </a:xfrm>
          <a:prstGeom prst="roundRect">
            <a:avLst>
              <a:gd name="adj" fmla="val 7055"/>
            </a:avLst>
          </a:prstGeom>
          <a:solidFill>
            <a:schemeClr val="bg1"/>
          </a:solidFill>
          <a:ln>
            <a:solidFill>
              <a:srgbClr val="B32425"/>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514350">
              <a:lnSpc>
                <a:spcPts val="1200"/>
              </a:lnSpc>
            </a:pPr>
            <a:endParaRPr lang="en-US" altLang="ja-JP" sz="1200" dirty="0">
              <a:solidFill>
                <a:prstClr val="black"/>
              </a:solidFill>
              <a:latin typeface="メイリオ" panose="020B0604030504040204" pitchFamily="50" charset="-128"/>
              <a:ea typeface="メイリオ" panose="020B0604030504040204" pitchFamily="50" charset="-128"/>
            </a:endParaRPr>
          </a:p>
          <a:p>
            <a:pPr marL="257175" indent="-257175" defTabSz="514350">
              <a:lnSpc>
                <a:spcPts val="2250"/>
              </a:lnSpc>
              <a:spcAft>
                <a:spcPts val="600"/>
              </a:spcAft>
              <a:buFont typeface="+mj-ea"/>
              <a:buAutoNum type="circleNumDbPlain"/>
            </a:pPr>
            <a:r>
              <a:rPr lang="ja-JP" altLang="en-US" sz="1200" dirty="0">
                <a:solidFill>
                  <a:prstClr val="black"/>
                </a:solidFill>
                <a:latin typeface="メイリオ" panose="020B0604030504040204" pitchFamily="50" charset="-128"/>
                <a:ea typeface="メイリオ" panose="020B0604030504040204" pitchFamily="50" charset="-128"/>
              </a:rPr>
              <a:t>情報シート作成依頼　令和８年２月（今回の作成依頼）</a:t>
            </a:r>
            <a:endParaRPr lang="en-US" altLang="ja-JP" sz="1200" dirty="0">
              <a:solidFill>
                <a:prstClr val="black"/>
              </a:solidFill>
              <a:latin typeface="メイリオ" panose="020B0604030504040204" pitchFamily="50" charset="-128"/>
              <a:ea typeface="メイリオ" panose="020B0604030504040204" pitchFamily="50" charset="-128"/>
            </a:endParaRPr>
          </a:p>
          <a:p>
            <a:pPr marL="257175" indent="-257175" defTabSz="514350">
              <a:lnSpc>
                <a:spcPts val="2250"/>
              </a:lnSpc>
              <a:spcAft>
                <a:spcPts val="600"/>
              </a:spcAft>
              <a:buFont typeface="+mj-ea"/>
              <a:buAutoNum type="circleNumDbPlain"/>
            </a:pPr>
            <a:r>
              <a:rPr lang="ja-JP" altLang="en-US" sz="1200" dirty="0">
                <a:solidFill>
                  <a:prstClr val="black"/>
                </a:solidFill>
                <a:latin typeface="メイリオ" panose="020B0604030504040204" pitchFamily="50" charset="-128"/>
                <a:ea typeface="メイリオ" panose="020B0604030504040204" pitchFamily="50" charset="-128"/>
              </a:rPr>
              <a:t>情報シート提出　　　令和８年３月１６日締切</a:t>
            </a:r>
            <a:endParaRPr lang="en-US" altLang="ja-JP" sz="900" dirty="0">
              <a:solidFill>
                <a:prstClr val="black"/>
              </a:solidFill>
              <a:latin typeface="メイリオ" panose="020B0604030504040204" pitchFamily="50" charset="-128"/>
              <a:ea typeface="メイリオ" panose="020B0604030504040204" pitchFamily="50" charset="-128"/>
            </a:endParaRPr>
          </a:p>
          <a:p>
            <a:pPr marL="257175" indent="-257175" defTabSz="514350">
              <a:lnSpc>
                <a:spcPts val="2250"/>
              </a:lnSpc>
              <a:spcAft>
                <a:spcPts val="600"/>
              </a:spcAft>
              <a:buFont typeface="+mj-ea"/>
              <a:buAutoNum type="circleNumDbPlain"/>
            </a:pPr>
            <a:r>
              <a:rPr lang="ja-JP" altLang="en-US" sz="1200" dirty="0">
                <a:solidFill>
                  <a:prstClr val="black"/>
                </a:solidFill>
                <a:latin typeface="メイリオ" panose="020B0604030504040204" pitchFamily="50" charset="-128"/>
                <a:ea typeface="メイリオ" panose="020B0604030504040204" pitchFamily="50" charset="-128"/>
              </a:rPr>
              <a:t>ポータルサイト作成　令和８年３月中旬　大阪府ホームページ上に作成予定（</a:t>
            </a:r>
            <a:r>
              <a:rPr lang="en-US" altLang="ja-JP" sz="1200" dirty="0">
                <a:solidFill>
                  <a:prstClr val="black"/>
                </a:solidFill>
                <a:latin typeface="メイリオ" panose="020B0604030504040204" pitchFamily="50" charset="-128"/>
                <a:ea typeface="メイリオ" panose="020B0604030504040204" pitchFamily="50" charset="-128"/>
              </a:rPr>
              <a:t>URL</a:t>
            </a:r>
            <a:r>
              <a:rPr lang="ja-JP" altLang="en-US" sz="1200" dirty="0">
                <a:solidFill>
                  <a:prstClr val="black"/>
                </a:solidFill>
                <a:latin typeface="メイリオ" panose="020B0604030504040204" pitchFamily="50" charset="-128"/>
                <a:ea typeface="メイリオ" panose="020B0604030504040204" pitchFamily="50" charset="-128"/>
              </a:rPr>
              <a:t>は改めて周知予定）</a:t>
            </a:r>
            <a:endParaRPr lang="en-US" altLang="ja-JP" sz="1200" dirty="0">
              <a:solidFill>
                <a:prstClr val="black"/>
              </a:solidFill>
              <a:latin typeface="メイリオ" panose="020B0604030504040204" pitchFamily="50" charset="-128"/>
              <a:ea typeface="メイリオ" panose="020B0604030504040204" pitchFamily="50" charset="-128"/>
            </a:endParaRPr>
          </a:p>
          <a:p>
            <a:pPr marL="257175" indent="-257175" defTabSz="514350">
              <a:lnSpc>
                <a:spcPts val="2250"/>
              </a:lnSpc>
              <a:spcAft>
                <a:spcPts val="600"/>
              </a:spcAft>
              <a:buFont typeface="+mj-ea"/>
              <a:buAutoNum type="circleNumDbPlain"/>
            </a:pPr>
            <a:r>
              <a:rPr lang="ja-JP" altLang="en-US" sz="1200" dirty="0">
                <a:solidFill>
                  <a:prstClr val="black"/>
                </a:solidFill>
                <a:latin typeface="メイリオ" panose="020B0604030504040204" pitchFamily="50" charset="-128"/>
                <a:ea typeface="メイリオ" panose="020B0604030504040204" pitchFamily="50" charset="-128"/>
              </a:rPr>
              <a:t>公開時期　　　　　　令和８年３月下旬を予定</a:t>
            </a:r>
            <a:endParaRPr lang="en-US" altLang="ja-JP" sz="1200" dirty="0">
              <a:solidFill>
                <a:prstClr val="black"/>
              </a:solidFill>
              <a:latin typeface="メイリオ" panose="020B0604030504040204" pitchFamily="50" charset="-128"/>
              <a:ea typeface="メイリオ" panose="020B0604030504040204" pitchFamily="50" charset="-128"/>
            </a:endParaRPr>
          </a:p>
          <a:p>
            <a:pPr marL="257175" indent="-257175" defTabSz="514350">
              <a:lnSpc>
                <a:spcPts val="2250"/>
              </a:lnSpc>
              <a:buFont typeface="+mj-ea"/>
              <a:buAutoNum type="circleNumDbPlain"/>
            </a:pPr>
            <a:r>
              <a:rPr lang="ja-JP" altLang="en-US" sz="1200" dirty="0">
                <a:solidFill>
                  <a:prstClr val="black"/>
                </a:solidFill>
                <a:latin typeface="メイリオ" panose="020B0604030504040204" pitchFamily="50" charset="-128"/>
                <a:ea typeface="メイリオ" panose="020B0604030504040204" pitchFamily="50" charset="-128"/>
              </a:rPr>
              <a:t>更新予定　　　　　　年</a:t>
            </a:r>
            <a:r>
              <a:rPr lang="en-US" altLang="ja-JP" sz="1200" dirty="0">
                <a:solidFill>
                  <a:prstClr val="black"/>
                </a:solidFill>
                <a:latin typeface="メイリオ" panose="020B0604030504040204" pitchFamily="50" charset="-128"/>
                <a:ea typeface="メイリオ" panose="020B0604030504040204" pitchFamily="50" charset="-128"/>
              </a:rPr>
              <a:t>1</a:t>
            </a:r>
            <a:r>
              <a:rPr lang="ja-JP" altLang="en-US" sz="1200" dirty="0">
                <a:solidFill>
                  <a:prstClr val="black"/>
                </a:solidFill>
                <a:latin typeface="メイリオ" panose="020B0604030504040204" pitchFamily="50" charset="-128"/>
                <a:ea typeface="メイリオ" panose="020B0604030504040204" pitchFamily="50" charset="-128"/>
              </a:rPr>
              <a:t>回（予定）　市町村に更新を依頼</a:t>
            </a:r>
            <a:br>
              <a:rPr lang="en-US" altLang="ja-JP" sz="1200" dirty="0">
                <a:solidFill>
                  <a:prstClr val="black"/>
                </a:solidFill>
                <a:latin typeface="メイリオ" panose="020B0604030504040204" pitchFamily="50" charset="-128"/>
                <a:ea typeface="メイリオ" panose="020B0604030504040204" pitchFamily="50" charset="-128"/>
              </a:rPr>
            </a:br>
            <a:r>
              <a:rPr lang="ja-JP" altLang="en-US" sz="1200" dirty="0">
                <a:solidFill>
                  <a:prstClr val="black"/>
                </a:solidFill>
                <a:latin typeface="メイリオ" panose="020B0604030504040204" pitchFamily="50" charset="-128"/>
                <a:ea typeface="メイリオ" panose="020B0604030504040204" pitchFamily="50" charset="-128"/>
              </a:rPr>
              <a:t>　　　　　　　　　　（</a:t>
            </a:r>
            <a:r>
              <a:rPr lang="en-US" altLang="ja-JP" sz="1200" dirty="0">
                <a:solidFill>
                  <a:prstClr val="black"/>
                </a:solidFill>
                <a:latin typeface="メイリオ" panose="020B0604030504040204" pitchFamily="50" charset="-128"/>
                <a:ea typeface="メイリオ" panose="020B0604030504040204" pitchFamily="50" charset="-128"/>
              </a:rPr>
              <a:t>※</a:t>
            </a:r>
            <a:r>
              <a:rPr lang="ja-JP" altLang="en-US" sz="1200" dirty="0">
                <a:solidFill>
                  <a:prstClr val="black"/>
                </a:solidFill>
                <a:latin typeface="メイリオ" panose="020B0604030504040204" pitchFamily="50" charset="-128"/>
                <a:ea typeface="メイリオ" panose="020B0604030504040204" pitchFamily="50" charset="-128"/>
              </a:rPr>
              <a:t>希望がある場合は、可能な範囲で随時更新に対応）</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4" name="角丸四角形 3">
            <a:extLst>
              <a:ext uri="{FF2B5EF4-FFF2-40B4-BE49-F238E27FC236}">
                <a16:creationId xmlns:a16="http://schemas.microsoft.com/office/drawing/2014/main" id="{9274FD4E-15EE-7EFB-5CBC-63E8CC459620}"/>
              </a:ext>
            </a:extLst>
          </p:cNvPr>
          <p:cNvSpPr/>
          <p:nvPr/>
        </p:nvSpPr>
        <p:spPr>
          <a:xfrm>
            <a:off x="593768" y="3403406"/>
            <a:ext cx="1890000" cy="324000"/>
          </a:xfrm>
          <a:prstGeom prst="roundRect">
            <a:avLst>
              <a:gd name="adj" fmla="val 50000"/>
            </a:avLst>
          </a:prstGeom>
          <a:solidFill>
            <a:srgbClr val="B3242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tIns="67500" rtlCol="0" anchor="ctr"/>
          <a:lstStyle/>
          <a:p>
            <a:pPr algn="ctr" defTabSz="514350"/>
            <a:r>
              <a:rPr lang="ja-JP" altLang="en-US" sz="1350" b="1" dirty="0">
                <a:solidFill>
                  <a:srgbClr val="FFFDE1"/>
                </a:solidFill>
                <a:latin typeface="メイリオ" panose="020B0604030504040204" pitchFamily="50" charset="-128"/>
                <a:ea typeface="メイリオ" panose="020B0604030504040204" pitchFamily="50" charset="-128"/>
              </a:rPr>
              <a:t>スケジュール</a:t>
            </a:r>
          </a:p>
        </p:txBody>
      </p:sp>
      <p:sp>
        <p:nvSpPr>
          <p:cNvPr id="2" name="角丸四角形 4">
            <a:extLst>
              <a:ext uri="{FF2B5EF4-FFF2-40B4-BE49-F238E27FC236}">
                <a16:creationId xmlns:a16="http://schemas.microsoft.com/office/drawing/2014/main" id="{52D33D0D-0365-6DF5-892E-B1DA826848D3}"/>
              </a:ext>
            </a:extLst>
          </p:cNvPr>
          <p:cNvSpPr/>
          <p:nvPr/>
        </p:nvSpPr>
        <p:spPr>
          <a:xfrm>
            <a:off x="467544" y="1808820"/>
            <a:ext cx="8208912" cy="1298278"/>
          </a:xfrm>
          <a:prstGeom prst="roundRect">
            <a:avLst>
              <a:gd name="adj" fmla="val 10600"/>
            </a:avLst>
          </a:prstGeom>
          <a:solidFill>
            <a:schemeClr val="bg1"/>
          </a:solidFill>
          <a:ln>
            <a:solidFill>
              <a:srgbClr val="B32425"/>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defTabSz="514350">
              <a:lnSpc>
                <a:spcPct val="150000"/>
              </a:lnSpc>
            </a:pPr>
            <a:r>
              <a:rPr lang="ja-JP" altLang="en-US" sz="1200" dirty="0">
                <a:solidFill>
                  <a:prstClr val="black"/>
                </a:solidFill>
                <a:latin typeface="メイリオ" panose="020B0604030504040204" pitchFamily="50" charset="-128"/>
                <a:ea typeface="メイリオ" panose="020B0604030504040204" pitchFamily="50" charset="-128"/>
              </a:rPr>
              <a:t>　大阪府ホームページに地域生活支援拠点等に関するポータルサイトを作成。統一のフォーマットにより、市町村が整備状況等（問合せ先、運用状況の検証・検討、取組み等）を掲載することにより、市町村において相互に参照して好事例を横展開し、機能の充実・強化、運用状況の検証・検討を推進するとともに、府民への見える化を図る。</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3" name="角丸四角形 3">
            <a:extLst>
              <a:ext uri="{FF2B5EF4-FFF2-40B4-BE49-F238E27FC236}">
                <a16:creationId xmlns:a16="http://schemas.microsoft.com/office/drawing/2014/main" id="{1522CCC3-6882-7E38-B68A-E2BE7C4F06FB}"/>
              </a:ext>
            </a:extLst>
          </p:cNvPr>
          <p:cNvSpPr/>
          <p:nvPr/>
        </p:nvSpPr>
        <p:spPr>
          <a:xfrm>
            <a:off x="542386" y="1540496"/>
            <a:ext cx="2373430" cy="304328"/>
          </a:xfrm>
          <a:prstGeom prst="roundRect">
            <a:avLst>
              <a:gd name="adj" fmla="val 50000"/>
            </a:avLst>
          </a:prstGeom>
          <a:solidFill>
            <a:srgbClr val="B3242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tIns="67500" rtlCol="0" anchor="ctr"/>
          <a:lstStyle/>
          <a:p>
            <a:pPr algn="ctr" defTabSz="514350"/>
            <a:r>
              <a:rPr lang="ja-JP" altLang="en-US" sz="1350" b="1" dirty="0">
                <a:solidFill>
                  <a:srgbClr val="FFFDE1"/>
                </a:solidFill>
                <a:latin typeface="メイリオ" panose="020B0604030504040204" pitchFamily="50" charset="-128"/>
                <a:ea typeface="メイリオ" panose="020B0604030504040204" pitchFamily="50" charset="-128"/>
              </a:rPr>
              <a:t>ポータルサイトの概要</a:t>
            </a:r>
          </a:p>
        </p:txBody>
      </p:sp>
      <p:sp>
        <p:nvSpPr>
          <p:cNvPr id="7" name="タイトル 14">
            <a:extLst>
              <a:ext uri="{FF2B5EF4-FFF2-40B4-BE49-F238E27FC236}">
                <a16:creationId xmlns:a16="http://schemas.microsoft.com/office/drawing/2014/main" id="{57F49028-80A7-24B3-6CA9-950B7BD5794F}"/>
              </a:ext>
            </a:extLst>
          </p:cNvPr>
          <p:cNvSpPr>
            <a:spLocks noGrp="1"/>
          </p:cNvSpPr>
          <p:nvPr>
            <p:ph type="ctrTitle"/>
          </p:nvPr>
        </p:nvSpPr>
        <p:spPr>
          <a:xfrm>
            <a:off x="561378" y="692696"/>
            <a:ext cx="7771740" cy="632204"/>
          </a:xfrm>
        </p:spPr>
        <p:txBody>
          <a:bodyPr>
            <a:normAutofit/>
          </a:bodyPr>
          <a:lstStyle/>
          <a:p>
            <a:r>
              <a:rPr lang="ja-JP" altLang="en-US" sz="2100" b="1" dirty="0">
                <a:solidFill>
                  <a:srgbClr val="34485E"/>
                </a:solidFill>
                <a:latin typeface="メイリオ" panose="020B0604030504040204" pitchFamily="50" charset="-128"/>
                <a:ea typeface="メイリオ" panose="020B0604030504040204" pitchFamily="50" charset="-128"/>
              </a:rPr>
              <a:t>大阪府地域生活支援拠点等ポータルサイトとは</a:t>
            </a:r>
            <a:endParaRPr lang="ja-JP" altLang="en-US" sz="2100" dirty="0">
              <a:latin typeface="メイリオ" panose="020B0604030504040204" pitchFamily="50" charset="-128"/>
              <a:ea typeface="メイリオ" panose="020B0604030504040204" pitchFamily="50" charset="-128"/>
            </a:endParaRPr>
          </a:p>
        </p:txBody>
      </p:sp>
      <p:sp>
        <p:nvSpPr>
          <p:cNvPr id="8" name="タイトル 1">
            <a:extLst>
              <a:ext uri="{FF2B5EF4-FFF2-40B4-BE49-F238E27FC236}">
                <a16:creationId xmlns:a16="http://schemas.microsoft.com/office/drawing/2014/main" id="{1040A801-38C4-44C9-BE0F-EC4A38D1459C}"/>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地域生活支援拠点等の充実・強化について</a:t>
            </a:r>
            <a:endParaRPr lang="en-US" altLang="ja-JP" sz="1800" b="1" dirty="0">
              <a:solidFill>
                <a:schemeClr val="bg1"/>
              </a:solidFill>
              <a:latin typeface="Meiryo UI" panose="020B0604030504040204" pitchFamily="50" charset="-128"/>
              <a:ea typeface="Meiryo UI" panose="020B0604030504040204" pitchFamily="50" charset="-128"/>
            </a:endParaRPr>
          </a:p>
        </p:txBody>
      </p:sp>
      <p:sp>
        <p:nvSpPr>
          <p:cNvPr id="9" name="スライド番号プレースホルダー 9">
            <a:extLst>
              <a:ext uri="{FF2B5EF4-FFF2-40B4-BE49-F238E27FC236}">
                <a16:creationId xmlns:a16="http://schemas.microsoft.com/office/drawing/2014/main" id="{98B397AF-68A5-45AF-B871-9B81027B8269}"/>
              </a:ext>
            </a:extLst>
          </p:cNvPr>
          <p:cNvSpPr txBox="1">
            <a:spLocks/>
          </p:cNvSpPr>
          <p:nvPr/>
        </p:nvSpPr>
        <p:spPr>
          <a:xfrm>
            <a:off x="7004248" y="6610475"/>
            <a:ext cx="2133600" cy="207987"/>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2C60DF-5D73-46A2-8FFF-B4A756D3B2D0}" type="slidenum">
              <a:rPr kumimoji="1" lang="ja-JP" altLang="en-US" smtClean="0"/>
              <a:pPr/>
              <a:t>7</a:t>
            </a:fld>
            <a:endParaRPr kumimoji="1" lang="ja-JP" altLang="en-US" dirty="0"/>
          </a:p>
        </p:txBody>
      </p:sp>
    </p:spTree>
    <p:extLst>
      <p:ext uri="{BB962C8B-B14F-4D97-AF65-F5344CB8AC3E}">
        <p14:creationId xmlns:p14="http://schemas.microsoft.com/office/powerpoint/2010/main" val="13872600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4">
            <a:extLst>
              <a:ext uri="{FF2B5EF4-FFF2-40B4-BE49-F238E27FC236}">
                <a16:creationId xmlns:a16="http://schemas.microsoft.com/office/drawing/2014/main" id="{832FD71C-CBEB-44B6-BEFF-6DC357648398}"/>
              </a:ext>
            </a:extLst>
          </p:cNvPr>
          <p:cNvSpPr/>
          <p:nvPr/>
        </p:nvSpPr>
        <p:spPr>
          <a:xfrm>
            <a:off x="4556908" y="1039840"/>
            <a:ext cx="4089548" cy="5341488"/>
          </a:xfrm>
          <a:prstGeom prst="roundRect">
            <a:avLst>
              <a:gd name="adj" fmla="val 0"/>
            </a:avLst>
          </a:prstGeom>
          <a:solidFill>
            <a:schemeClr val="bg1"/>
          </a:solidFill>
          <a:ln w="12700">
            <a:solidFill>
              <a:srgbClr val="B32425"/>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defTabSz="514350">
              <a:lnSpc>
                <a:spcPts val="1200"/>
              </a:lnSpc>
            </a:pPr>
            <a:endParaRPr lang="en-US" altLang="ja-JP" sz="1100" dirty="0">
              <a:solidFill>
                <a:prstClr val="black"/>
              </a:solidFill>
              <a:latin typeface="メイリオ" panose="020B0604030504040204" pitchFamily="50" charset="-128"/>
              <a:ea typeface="メイリオ" panose="020B0604030504040204" pitchFamily="50" charset="-128"/>
            </a:endParaRPr>
          </a:p>
          <a:p>
            <a:pPr defTabSz="514350">
              <a:lnSpc>
                <a:spcPts val="1200"/>
              </a:lnSpc>
            </a:pPr>
            <a:r>
              <a:rPr lang="ja-JP" altLang="en-US" sz="1100" b="1" dirty="0">
                <a:solidFill>
                  <a:prstClr val="black"/>
                </a:solidFill>
                <a:latin typeface="メイリオ" panose="020B0604030504040204" pitchFamily="50" charset="-128"/>
                <a:ea typeface="メイリオ" panose="020B0604030504040204" pitchFamily="50" charset="-128"/>
              </a:rPr>
              <a:t>　３．大阪府の取組み</a:t>
            </a: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r>
              <a:rPr lang="ja-JP" altLang="en-US" sz="1100" b="1" dirty="0">
                <a:solidFill>
                  <a:prstClr val="black"/>
                </a:solidFill>
                <a:latin typeface="メイリオ" panose="020B0604030504040204" pitchFamily="50" charset="-128"/>
                <a:ea typeface="メイリオ" panose="020B0604030504040204" pitchFamily="50" charset="-128"/>
              </a:rPr>
              <a:t>　（１）地域生活支援拠点等に係るこれまでの主な取組状況</a:t>
            </a:r>
          </a:p>
          <a:p>
            <a:pPr defTabSz="514350">
              <a:lnSpc>
                <a:spcPts val="1200"/>
              </a:lnSpc>
            </a:pPr>
            <a:r>
              <a:rPr lang="ja-JP" altLang="en-US" sz="1100" b="1" dirty="0">
                <a:solidFill>
                  <a:prstClr val="black"/>
                </a:solidFill>
                <a:latin typeface="メイリオ" panose="020B0604030504040204" pitchFamily="50" charset="-128"/>
                <a:ea typeface="メイリオ" panose="020B0604030504040204" pitchFamily="50" charset="-128"/>
              </a:rPr>
              <a:t>　（２）市町村意見交換会の開催状況</a:t>
            </a:r>
          </a:p>
          <a:p>
            <a:pPr defTabSz="514350">
              <a:lnSpc>
                <a:spcPts val="1200"/>
              </a:lnSpc>
            </a:pPr>
            <a:r>
              <a:rPr lang="ja-JP" altLang="en-US" sz="1100" b="1" dirty="0">
                <a:solidFill>
                  <a:prstClr val="black"/>
                </a:solidFill>
                <a:latin typeface="メイリオ" panose="020B0604030504040204" pitchFamily="50" charset="-128"/>
                <a:ea typeface="メイリオ" panose="020B0604030504040204" pitchFamily="50" charset="-128"/>
              </a:rPr>
              <a:t>　</a:t>
            </a: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r>
              <a:rPr lang="ja-JP" altLang="en-US" sz="1100" b="1" dirty="0">
                <a:solidFill>
                  <a:prstClr val="black"/>
                </a:solidFill>
                <a:latin typeface="メイリオ" panose="020B0604030504040204" pitchFamily="50" charset="-128"/>
                <a:ea typeface="メイリオ" panose="020B0604030504040204" pitchFamily="50" charset="-128"/>
              </a:rPr>
              <a:t>　４．その他の取組み</a:t>
            </a: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r>
              <a:rPr lang="ja-JP" altLang="en-US" sz="1100" b="1" dirty="0">
                <a:solidFill>
                  <a:prstClr val="black"/>
                </a:solidFill>
                <a:latin typeface="メイリオ" panose="020B0604030504040204" pitchFamily="50" charset="-128"/>
                <a:ea typeface="メイリオ" panose="020B0604030504040204" pitchFamily="50" charset="-128"/>
              </a:rPr>
              <a:t>　５．各種調査</a:t>
            </a: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endParaRPr lang="en-US" altLang="ja-JP" sz="1100" dirty="0">
              <a:solidFill>
                <a:prstClr val="black"/>
              </a:solidFill>
              <a:latin typeface="メイリオ" panose="020B0604030504040204" pitchFamily="50" charset="-128"/>
              <a:ea typeface="メイリオ" panose="020B0604030504040204" pitchFamily="50" charset="-128"/>
            </a:endParaRPr>
          </a:p>
        </p:txBody>
      </p:sp>
      <p:sp>
        <p:nvSpPr>
          <p:cNvPr id="4" name="角丸四角形 4">
            <a:extLst>
              <a:ext uri="{FF2B5EF4-FFF2-40B4-BE49-F238E27FC236}">
                <a16:creationId xmlns:a16="http://schemas.microsoft.com/office/drawing/2014/main" id="{F4921727-03EC-4253-9083-C78041F14C90}"/>
              </a:ext>
            </a:extLst>
          </p:cNvPr>
          <p:cNvSpPr/>
          <p:nvPr/>
        </p:nvSpPr>
        <p:spPr>
          <a:xfrm>
            <a:off x="467544" y="1039841"/>
            <a:ext cx="4089548" cy="5341488"/>
          </a:xfrm>
          <a:prstGeom prst="roundRect">
            <a:avLst>
              <a:gd name="adj" fmla="val 0"/>
            </a:avLst>
          </a:prstGeom>
          <a:solidFill>
            <a:schemeClr val="bg1"/>
          </a:solidFill>
          <a:ln w="12700">
            <a:solidFill>
              <a:srgbClr val="B32425"/>
            </a:solid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lstStyle/>
          <a:p>
            <a:pPr defTabSz="514350">
              <a:lnSpc>
                <a:spcPts val="1200"/>
              </a:lnSpc>
            </a:pPr>
            <a:endParaRPr lang="en-US" altLang="ja-JP" sz="1100" dirty="0">
              <a:solidFill>
                <a:prstClr val="black"/>
              </a:solidFill>
              <a:latin typeface="メイリオ" panose="020B0604030504040204" pitchFamily="50" charset="-128"/>
              <a:ea typeface="メイリオ" panose="020B0604030504040204" pitchFamily="50" charset="-128"/>
            </a:endParaRPr>
          </a:p>
          <a:p>
            <a:pPr defTabSz="514350">
              <a:lnSpc>
                <a:spcPts val="1200"/>
              </a:lnSpc>
            </a:pPr>
            <a:r>
              <a:rPr lang="ja-JP" altLang="en-US" sz="1100" b="1" dirty="0">
                <a:solidFill>
                  <a:prstClr val="black"/>
                </a:solidFill>
                <a:latin typeface="メイリオ" panose="020B0604030504040204" pitchFamily="50" charset="-128"/>
                <a:ea typeface="メイリオ" panose="020B0604030504040204" pitchFamily="50" charset="-128"/>
              </a:rPr>
              <a:t>　１．地域生活支援拠点等の概要</a:t>
            </a: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r>
              <a:rPr lang="ja-JP" altLang="en-US" sz="1100" b="1" dirty="0">
                <a:solidFill>
                  <a:prstClr val="black"/>
                </a:solidFill>
                <a:latin typeface="メイリオ" panose="020B0604030504040204" pitchFamily="50" charset="-128"/>
                <a:ea typeface="メイリオ" panose="020B0604030504040204" pitchFamily="50" charset="-128"/>
              </a:rPr>
              <a:t>　２．市町村の情報</a:t>
            </a:r>
            <a:endParaRPr lang="en-US" altLang="ja-JP" sz="1100" b="1" dirty="0">
              <a:solidFill>
                <a:prstClr val="black"/>
              </a:solidFill>
              <a:latin typeface="メイリオ" panose="020B0604030504040204" pitchFamily="50" charset="-128"/>
              <a:ea typeface="メイリオ" panose="020B0604030504040204" pitchFamily="50" charset="-128"/>
            </a:endParaRPr>
          </a:p>
          <a:p>
            <a:pPr defTabSz="514350">
              <a:lnSpc>
                <a:spcPts val="1200"/>
              </a:lnSpc>
            </a:pPr>
            <a:endParaRPr lang="en-US" altLang="ja-JP" sz="1100" dirty="0">
              <a:solidFill>
                <a:prstClr val="black"/>
              </a:solidFill>
              <a:latin typeface="メイリオ" panose="020B0604030504040204" pitchFamily="50" charset="-128"/>
              <a:ea typeface="メイリオ" panose="020B0604030504040204" pitchFamily="50" charset="-128"/>
            </a:endParaRPr>
          </a:p>
        </p:txBody>
      </p:sp>
      <p:sp>
        <p:nvSpPr>
          <p:cNvPr id="5" name="角丸四角形 3">
            <a:extLst>
              <a:ext uri="{FF2B5EF4-FFF2-40B4-BE49-F238E27FC236}">
                <a16:creationId xmlns:a16="http://schemas.microsoft.com/office/drawing/2014/main" id="{F91D5A83-7A59-4ABA-A21D-812BFD350BE9}"/>
              </a:ext>
            </a:extLst>
          </p:cNvPr>
          <p:cNvSpPr/>
          <p:nvPr/>
        </p:nvSpPr>
        <p:spPr>
          <a:xfrm>
            <a:off x="2826758" y="756154"/>
            <a:ext cx="3247439" cy="273137"/>
          </a:xfrm>
          <a:prstGeom prst="roundRect">
            <a:avLst>
              <a:gd name="adj" fmla="val 50000"/>
            </a:avLst>
          </a:prstGeom>
          <a:solidFill>
            <a:srgbClr val="B32425"/>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tIns="67500" rtlCol="0" anchor="ctr"/>
          <a:lstStyle/>
          <a:p>
            <a:pPr algn="ctr" defTabSz="514350"/>
            <a:r>
              <a:rPr lang="ja-JP" altLang="en-US" sz="1400" b="1" dirty="0">
                <a:solidFill>
                  <a:srgbClr val="FFFDE1"/>
                </a:solidFill>
                <a:latin typeface="メイリオ" panose="020B0604030504040204" pitchFamily="50" charset="-128"/>
                <a:ea typeface="メイリオ" panose="020B0604030504040204" pitchFamily="50" charset="-128"/>
              </a:rPr>
              <a:t>ポータルサイト　構成イメージ</a:t>
            </a:r>
          </a:p>
        </p:txBody>
      </p:sp>
      <p:sp>
        <p:nvSpPr>
          <p:cNvPr id="6" name="正方形/長方形 5">
            <a:extLst>
              <a:ext uri="{FF2B5EF4-FFF2-40B4-BE49-F238E27FC236}">
                <a16:creationId xmlns:a16="http://schemas.microsoft.com/office/drawing/2014/main" id="{283BBC29-5EB7-4D6D-BBA3-8B5D02C98AAF}"/>
              </a:ext>
            </a:extLst>
          </p:cNvPr>
          <p:cNvSpPr/>
          <p:nvPr/>
        </p:nvSpPr>
        <p:spPr>
          <a:xfrm>
            <a:off x="1134173" y="4748596"/>
            <a:ext cx="2681744" cy="377779"/>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rPr>
              <a:t>各市町村をクリックすると「個票（情報シート）」が表示されます。（リンク）</a:t>
            </a:r>
          </a:p>
        </p:txBody>
      </p:sp>
      <p:pic>
        <p:nvPicPr>
          <p:cNvPr id="8" name="図 7">
            <a:extLst>
              <a:ext uri="{FF2B5EF4-FFF2-40B4-BE49-F238E27FC236}">
                <a16:creationId xmlns:a16="http://schemas.microsoft.com/office/drawing/2014/main" id="{4AF9E61A-8BE0-4D49-AECB-F0DE73F738A1}"/>
              </a:ext>
            </a:extLst>
          </p:cNvPr>
          <p:cNvPicPr>
            <a:picLocks noChangeAspect="1"/>
          </p:cNvPicPr>
          <p:nvPr/>
        </p:nvPicPr>
        <p:blipFill rotWithShape="1">
          <a:blip r:embed="rId3"/>
          <a:srcRect l="7307" t="14800" r="8258" b="8858"/>
          <a:stretch/>
        </p:blipFill>
        <p:spPr>
          <a:xfrm>
            <a:off x="1134173" y="5221134"/>
            <a:ext cx="2681744" cy="1088186"/>
          </a:xfrm>
          <a:prstGeom prst="rect">
            <a:avLst/>
          </a:prstGeom>
        </p:spPr>
      </p:pic>
      <p:sp>
        <p:nvSpPr>
          <p:cNvPr id="9" name="正方形/長方形 8">
            <a:extLst>
              <a:ext uri="{FF2B5EF4-FFF2-40B4-BE49-F238E27FC236}">
                <a16:creationId xmlns:a16="http://schemas.microsoft.com/office/drawing/2014/main" id="{D247527B-6B1E-40E3-8C12-0638BDF914F1}"/>
              </a:ext>
            </a:extLst>
          </p:cNvPr>
          <p:cNvSpPr/>
          <p:nvPr/>
        </p:nvSpPr>
        <p:spPr>
          <a:xfrm>
            <a:off x="4950043" y="2005430"/>
            <a:ext cx="3132348" cy="375527"/>
          </a:xfrm>
          <a:prstGeom prst="rect">
            <a:avLst/>
          </a:prstGeom>
          <a:solidFill>
            <a:schemeClr val="bg1"/>
          </a:solid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latin typeface="+mn-ea"/>
              </a:rPr>
              <a:t>府の地域移行の推進に向けた各種事業等の府ホームページリンクを貼付予定</a:t>
            </a:r>
          </a:p>
        </p:txBody>
      </p:sp>
      <p:sp>
        <p:nvSpPr>
          <p:cNvPr id="10" name="正方形/長方形 9">
            <a:extLst>
              <a:ext uri="{FF2B5EF4-FFF2-40B4-BE49-F238E27FC236}">
                <a16:creationId xmlns:a16="http://schemas.microsoft.com/office/drawing/2014/main" id="{B9CFECE2-CB61-43BB-A7DE-87907424249C}"/>
              </a:ext>
            </a:extLst>
          </p:cNvPr>
          <p:cNvSpPr/>
          <p:nvPr/>
        </p:nvSpPr>
        <p:spPr>
          <a:xfrm>
            <a:off x="4950043" y="2806270"/>
            <a:ext cx="3132348" cy="251090"/>
          </a:xfrm>
          <a:prstGeom prst="rect">
            <a:avLst/>
          </a:prstGeom>
          <a:solidFill>
            <a:schemeClr val="bg1"/>
          </a:solidFill>
          <a:ln w="6350">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latin typeface="+mn-ea"/>
              </a:rPr>
              <a:t>府が実施する地域移行にかかる各種調査結果を掲載予定</a:t>
            </a:r>
          </a:p>
        </p:txBody>
      </p:sp>
      <p:pic>
        <p:nvPicPr>
          <p:cNvPr id="15" name="図 14">
            <a:extLst>
              <a:ext uri="{FF2B5EF4-FFF2-40B4-BE49-F238E27FC236}">
                <a16:creationId xmlns:a16="http://schemas.microsoft.com/office/drawing/2014/main" id="{EC58792D-00A2-4DEA-9E3A-00E2D7F9ED86}"/>
              </a:ext>
            </a:extLst>
          </p:cNvPr>
          <p:cNvPicPr>
            <a:picLocks noChangeAspect="1"/>
          </p:cNvPicPr>
          <p:nvPr/>
        </p:nvPicPr>
        <p:blipFill rotWithShape="1">
          <a:blip r:embed="rId4"/>
          <a:srcRect l="14026" r="932" b="22"/>
          <a:stretch/>
        </p:blipFill>
        <p:spPr>
          <a:xfrm>
            <a:off x="1179809" y="2412394"/>
            <a:ext cx="2636108" cy="2324327"/>
          </a:xfrm>
          <a:prstGeom prst="rect">
            <a:avLst/>
          </a:prstGeom>
        </p:spPr>
      </p:pic>
      <p:sp>
        <p:nvSpPr>
          <p:cNvPr id="16" name="矢印: 右カーブ 15">
            <a:extLst>
              <a:ext uri="{FF2B5EF4-FFF2-40B4-BE49-F238E27FC236}">
                <a16:creationId xmlns:a16="http://schemas.microsoft.com/office/drawing/2014/main" id="{B6040AD1-757E-4579-85DB-FEFB1FE57C20}"/>
              </a:ext>
            </a:extLst>
          </p:cNvPr>
          <p:cNvSpPr/>
          <p:nvPr/>
        </p:nvSpPr>
        <p:spPr>
          <a:xfrm>
            <a:off x="738273" y="4952066"/>
            <a:ext cx="327685" cy="70918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solidFill>
                <a:schemeClr val="tx1"/>
              </a:solidFill>
            </a:endParaRPr>
          </a:p>
        </p:txBody>
      </p:sp>
      <p:sp>
        <p:nvSpPr>
          <p:cNvPr id="32" name="正方形/長方形 31">
            <a:extLst>
              <a:ext uri="{FF2B5EF4-FFF2-40B4-BE49-F238E27FC236}">
                <a16:creationId xmlns:a16="http://schemas.microsoft.com/office/drawing/2014/main" id="{DB139815-64E7-4D2A-B3B5-515F30E7E1E6}"/>
              </a:ext>
            </a:extLst>
          </p:cNvPr>
          <p:cNvSpPr/>
          <p:nvPr/>
        </p:nvSpPr>
        <p:spPr>
          <a:xfrm>
            <a:off x="4680012" y="3559660"/>
            <a:ext cx="3794866" cy="230723"/>
          </a:xfrm>
          <a:prstGeom prst="rect">
            <a:avLst/>
          </a:prstGeom>
          <a:solidFill>
            <a:srgbClr val="FFC000"/>
          </a:solidFill>
          <a:ln w="6350">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b="1" dirty="0">
                <a:solidFill>
                  <a:schemeClr val="bg1"/>
                </a:solidFill>
                <a:latin typeface="メイリオ" panose="020B0604030504040204" pitchFamily="50" charset="-128"/>
                <a:ea typeface="メイリオ" panose="020B0604030504040204" pitchFamily="50" charset="-128"/>
              </a:rPr>
              <a:t>個票（情報シート）イメージ</a:t>
            </a:r>
          </a:p>
        </p:txBody>
      </p:sp>
      <p:sp>
        <p:nvSpPr>
          <p:cNvPr id="34" name="フローチャート: 書類 33">
            <a:extLst>
              <a:ext uri="{FF2B5EF4-FFF2-40B4-BE49-F238E27FC236}">
                <a16:creationId xmlns:a16="http://schemas.microsoft.com/office/drawing/2014/main" id="{71270608-6389-445B-A046-77B6B6D25DB0}"/>
              </a:ext>
            </a:extLst>
          </p:cNvPr>
          <p:cNvSpPr/>
          <p:nvPr/>
        </p:nvSpPr>
        <p:spPr>
          <a:xfrm>
            <a:off x="4680012" y="3791758"/>
            <a:ext cx="3794866" cy="2445554"/>
          </a:xfrm>
          <a:prstGeom prst="flowChartDocument">
            <a:avLst/>
          </a:prstGeom>
          <a:noFill/>
          <a:ln w="952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50"/>
          </a:p>
        </p:txBody>
      </p:sp>
      <p:sp>
        <p:nvSpPr>
          <p:cNvPr id="35" name="正方形/長方形 34">
            <a:extLst>
              <a:ext uri="{FF2B5EF4-FFF2-40B4-BE49-F238E27FC236}">
                <a16:creationId xmlns:a16="http://schemas.microsoft.com/office/drawing/2014/main" id="{B4D767D9-A39B-4BC3-AEB2-2CCCE01DBCE3}"/>
              </a:ext>
            </a:extLst>
          </p:cNvPr>
          <p:cNvSpPr/>
          <p:nvPr/>
        </p:nvSpPr>
        <p:spPr>
          <a:xfrm>
            <a:off x="910945" y="2043109"/>
            <a:ext cx="3231209" cy="377779"/>
          </a:xfrm>
          <a:prstGeom prst="rect">
            <a:avLst/>
          </a:prstGeom>
          <a:solidFill>
            <a:schemeClr val="bg1"/>
          </a:solid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latin typeface="+mn-ea"/>
              </a:rPr>
              <a:t>各市町村の個票（情報シート）に地域生活支援拠点等の整備状況（問合せ先、運用状況の検証・検討、取組み）を記載。</a:t>
            </a:r>
          </a:p>
        </p:txBody>
      </p:sp>
      <p:pic>
        <p:nvPicPr>
          <p:cNvPr id="36" name="図 35">
            <a:extLst>
              <a:ext uri="{FF2B5EF4-FFF2-40B4-BE49-F238E27FC236}">
                <a16:creationId xmlns:a16="http://schemas.microsoft.com/office/drawing/2014/main" id="{E920087C-02B5-4861-BEE7-A2D22F4BD15F}"/>
              </a:ext>
            </a:extLst>
          </p:cNvPr>
          <p:cNvPicPr>
            <a:picLocks noChangeAspect="1"/>
          </p:cNvPicPr>
          <p:nvPr/>
        </p:nvPicPr>
        <p:blipFill>
          <a:blip r:embed="rId5"/>
          <a:stretch>
            <a:fillRect/>
          </a:stretch>
        </p:blipFill>
        <p:spPr>
          <a:xfrm>
            <a:off x="4723047" y="3832796"/>
            <a:ext cx="3751831" cy="2131380"/>
          </a:xfrm>
          <a:prstGeom prst="rect">
            <a:avLst/>
          </a:prstGeom>
        </p:spPr>
      </p:pic>
      <p:sp>
        <p:nvSpPr>
          <p:cNvPr id="18" name="正方形/長方形 17">
            <a:extLst>
              <a:ext uri="{FF2B5EF4-FFF2-40B4-BE49-F238E27FC236}">
                <a16:creationId xmlns:a16="http://schemas.microsoft.com/office/drawing/2014/main" id="{C85E1576-6928-48DF-A999-1130F4BD2F41}"/>
              </a:ext>
            </a:extLst>
          </p:cNvPr>
          <p:cNvSpPr/>
          <p:nvPr/>
        </p:nvSpPr>
        <p:spPr>
          <a:xfrm>
            <a:off x="894714" y="1431615"/>
            <a:ext cx="3247440" cy="231491"/>
          </a:xfrm>
          <a:prstGeom prst="rect">
            <a:avLst/>
          </a:prstGeom>
          <a:solidFill>
            <a:schemeClr val="bg1"/>
          </a:solidFill>
          <a:ln w="952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900" dirty="0">
                <a:solidFill>
                  <a:schemeClr val="tx1"/>
                </a:solidFill>
                <a:latin typeface="+mn-ea"/>
              </a:rPr>
              <a:t>地域生活支援拠点等の目的、機能等について記載。</a:t>
            </a:r>
          </a:p>
        </p:txBody>
      </p:sp>
      <p:sp>
        <p:nvSpPr>
          <p:cNvPr id="17" name="タイトル 1">
            <a:extLst>
              <a:ext uri="{FF2B5EF4-FFF2-40B4-BE49-F238E27FC236}">
                <a16:creationId xmlns:a16="http://schemas.microsoft.com/office/drawing/2014/main" id="{0C1AC820-D3E0-443C-88AB-F2B7B4A50118}"/>
              </a:ext>
            </a:extLst>
          </p:cNvPr>
          <p:cNvSpPr txBox="1">
            <a:spLocks/>
          </p:cNvSpPr>
          <p:nvPr/>
        </p:nvSpPr>
        <p:spPr>
          <a:xfrm>
            <a:off x="0" y="26112"/>
            <a:ext cx="9137847" cy="432000"/>
          </a:xfrm>
          <a:prstGeom prst="rect">
            <a:avLst/>
          </a:prstGeom>
          <a:gradFill flip="none" rotWithShape="1">
            <a:gsLst>
              <a:gs pos="0">
                <a:schemeClr val="accent1">
                  <a:lumMod val="67000"/>
                </a:schemeClr>
              </a:gs>
              <a:gs pos="48000">
                <a:schemeClr val="accent1">
                  <a:lumMod val="97000"/>
                  <a:lumOff val="3000"/>
                </a:schemeClr>
              </a:gs>
              <a:gs pos="100000">
                <a:schemeClr val="accent1">
                  <a:lumMod val="60000"/>
                  <a:lumOff val="40000"/>
                </a:schemeClr>
              </a:gs>
            </a:gsLst>
            <a:lin ang="16200000" scaled="1"/>
            <a:tileRect/>
          </a:gradFill>
        </p:spPr>
        <p:txBody>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1800" b="1" dirty="0">
                <a:solidFill>
                  <a:schemeClr val="bg1"/>
                </a:solidFill>
                <a:latin typeface="Meiryo UI" panose="020B0604030504040204" pitchFamily="50" charset="-128"/>
                <a:ea typeface="Meiryo UI" panose="020B0604030504040204" pitchFamily="50" charset="-128"/>
              </a:rPr>
              <a:t>地域生活支援拠点等の充実・強化について</a:t>
            </a:r>
            <a:endParaRPr lang="en-US" altLang="ja-JP" sz="1800" b="1" dirty="0">
              <a:solidFill>
                <a:schemeClr val="bg1"/>
              </a:solidFill>
              <a:latin typeface="Meiryo UI" panose="020B0604030504040204" pitchFamily="50" charset="-128"/>
              <a:ea typeface="Meiryo UI" panose="020B0604030504040204" pitchFamily="50" charset="-128"/>
            </a:endParaRPr>
          </a:p>
        </p:txBody>
      </p:sp>
      <p:sp>
        <p:nvSpPr>
          <p:cNvPr id="19" name="スライド番号プレースホルダー 9">
            <a:extLst>
              <a:ext uri="{FF2B5EF4-FFF2-40B4-BE49-F238E27FC236}">
                <a16:creationId xmlns:a16="http://schemas.microsoft.com/office/drawing/2014/main" id="{2F3FBE52-C025-4567-989B-37B34046BA2A}"/>
              </a:ext>
            </a:extLst>
          </p:cNvPr>
          <p:cNvSpPr txBox="1">
            <a:spLocks/>
          </p:cNvSpPr>
          <p:nvPr/>
        </p:nvSpPr>
        <p:spPr>
          <a:xfrm>
            <a:off x="7004248" y="6610475"/>
            <a:ext cx="2133600" cy="207987"/>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2C60DF-5D73-46A2-8FFF-B4A756D3B2D0}" type="slidenum">
              <a:rPr kumimoji="1" lang="ja-JP" altLang="en-US" smtClean="0"/>
              <a:pPr/>
              <a:t>8</a:t>
            </a:fld>
            <a:endParaRPr kumimoji="1" lang="ja-JP" altLang="en-US" dirty="0"/>
          </a:p>
        </p:txBody>
      </p:sp>
    </p:spTree>
    <p:extLst>
      <p:ext uri="{BB962C8B-B14F-4D97-AF65-F5344CB8AC3E}">
        <p14:creationId xmlns:p14="http://schemas.microsoft.com/office/powerpoint/2010/main" val="352371704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3486</Words>
  <Application>Microsoft Office PowerPoint</Application>
  <PresentationFormat>画面に合わせる (4:3)</PresentationFormat>
  <Paragraphs>292</Paragraphs>
  <Slides>8</Slides>
  <Notes>4</Notes>
  <HiddenSlides>0</HiddenSlides>
  <MMClips>0</MMClips>
  <ScaleCrop>false</ScaleCrop>
  <HeadingPairs>
    <vt:vector size="6" baseType="variant">
      <vt:variant>
        <vt:lpstr>使用されているフォント</vt:lpstr>
      </vt:variant>
      <vt:variant>
        <vt:i4>11</vt:i4>
      </vt:variant>
      <vt:variant>
        <vt:lpstr>テーマ</vt:lpstr>
      </vt:variant>
      <vt:variant>
        <vt:i4>1</vt:i4>
      </vt:variant>
      <vt:variant>
        <vt:lpstr>スライド タイトル</vt:lpstr>
      </vt:variant>
      <vt:variant>
        <vt:i4>8</vt:i4>
      </vt:variant>
    </vt:vector>
  </HeadingPairs>
  <TitlesOfParts>
    <vt:vector size="20" baseType="lpstr">
      <vt:lpstr>HGPｺﾞｼｯｸE</vt:lpstr>
      <vt:lpstr>HG丸ｺﾞｼｯｸM-PRO</vt:lpstr>
      <vt:lpstr>Meiryo UI</vt:lpstr>
      <vt:lpstr>ＭＳ Ｐゴシック</vt:lpstr>
      <vt:lpstr>Meiryo</vt:lpstr>
      <vt:lpstr>Meiryo</vt:lpstr>
      <vt:lpstr>游ゴシック</vt:lpstr>
      <vt:lpstr>游明朝</vt:lpstr>
      <vt:lpstr>Arial</vt:lpstr>
      <vt:lpstr>Calibri</vt:lpstr>
      <vt:lpstr>Wingdings</vt:lpstr>
      <vt:lpstr>Office ​​テーマ</vt:lpstr>
      <vt:lpstr>令和７年度　基盤整備促進ワーキンググループ 実施状況について</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大阪府地域生活支援拠点等ポータルサイトとは</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2026-03-17T00:08:53Z</dcterms:created>
  <dcterms:modified xsi:type="dcterms:W3CDTF">2026-03-17T00:08:59Z</dcterms:modified>
</cp:coreProperties>
</file>