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12" r:id="rId1"/>
    <p:sldMasterId id="2147483949" r:id="rId2"/>
    <p:sldMasterId id="2147483961" r:id="rId3"/>
  </p:sldMasterIdLst>
  <p:notesMasterIdLst>
    <p:notesMasterId r:id="rId20"/>
  </p:notesMasterIdLst>
  <p:sldIdLst>
    <p:sldId id="2147480724" r:id="rId4"/>
    <p:sldId id="531" r:id="rId5"/>
    <p:sldId id="546" r:id="rId6"/>
    <p:sldId id="542" r:id="rId7"/>
    <p:sldId id="507" r:id="rId8"/>
    <p:sldId id="522" r:id="rId9"/>
    <p:sldId id="523" r:id="rId10"/>
    <p:sldId id="524" r:id="rId11"/>
    <p:sldId id="2147480722" r:id="rId12"/>
    <p:sldId id="475" r:id="rId13"/>
    <p:sldId id="276" r:id="rId14"/>
    <p:sldId id="2147480727" r:id="rId15"/>
    <p:sldId id="283" r:id="rId16"/>
    <p:sldId id="2147480726" r:id="rId17"/>
    <p:sldId id="2147480725" r:id="rId18"/>
    <p:sldId id="2147480723" r:id="rId19"/>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D98"/>
    <a:srgbClr val="B7CCDD"/>
    <a:srgbClr val="E7E5E3"/>
    <a:srgbClr val="33CC33"/>
    <a:srgbClr val="66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47981" autoAdjust="0"/>
  </p:normalViewPr>
  <p:slideViewPr>
    <p:cSldViewPr>
      <p:cViewPr varScale="1">
        <p:scale>
          <a:sx n="122" d="100"/>
          <a:sy n="122" d="100"/>
        </p:scale>
        <p:origin x="1068" y="102"/>
      </p:cViewPr>
      <p:guideLst>
        <p:guide orient="horz" pos="2160"/>
        <p:guide pos="2880"/>
      </p:guideLst>
    </p:cSldViewPr>
  </p:slideViewPr>
  <p:notesTextViewPr>
    <p:cViewPr>
      <p:scale>
        <a:sx n="3" d="2"/>
        <a:sy n="3" d="2"/>
      </p:scale>
      <p:origin x="0" y="0"/>
    </p:cViewPr>
  </p:notesTextViewPr>
  <p:sorterViewPr>
    <p:cViewPr>
      <p:scale>
        <a:sx n="100" d="100"/>
        <a:sy n="100" d="100"/>
      </p:scale>
      <p:origin x="0" y="-5172"/>
    </p:cViewPr>
  </p:sorterViewPr>
  <p:notesViewPr>
    <p:cSldViewPr>
      <p:cViewPr varScale="1">
        <p:scale>
          <a:sx n="49" d="100"/>
          <a:sy n="49" d="100"/>
        </p:scale>
        <p:origin x="2916" y="36"/>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6967"/>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5" tIns="45714" rIns="91425" bIns="45714" rtlCol="0"/>
          <a:lstStyle>
            <a:lvl1pPr algn="r">
              <a:defRPr sz="1200"/>
            </a:lvl1pPr>
          </a:lstStyle>
          <a:p>
            <a:fld id="{C2C43122-09F2-4B4F-9D73-232A268AA29E}" type="datetimeFigureOut">
              <a:rPr kumimoji="1" lang="ja-JP" altLang="en-US" smtClean="0"/>
              <a:pPr/>
              <a:t>2026/3/17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6967"/>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5" tIns="45714" rIns="91425" bIns="45714" rtlCol="0" anchor="b"/>
          <a:lstStyle>
            <a:lvl1pPr algn="r">
              <a:defRPr sz="1200"/>
            </a:lvl1pPr>
          </a:lstStyle>
          <a:p>
            <a:fld id="{F750188A-968D-462E-8EA1-84B5DC43D94E}" type="slidenum">
              <a:rPr kumimoji="1" lang="ja-JP" altLang="en-US" smtClean="0"/>
              <a:pPr/>
              <a:t>‹#›</a:t>
            </a:fld>
            <a:endParaRPr kumimoji="1" lang="ja-JP" altLang="en-US"/>
          </a:p>
        </p:txBody>
      </p:sp>
    </p:spTree>
    <p:extLst>
      <p:ext uri="{BB962C8B-B14F-4D97-AF65-F5344CB8AC3E}">
        <p14:creationId xmlns:p14="http://schemas.microsoft.com/office/powerpoint/2010/main" val="1306783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328">
              <a:defRPr/>
            </a:pPr>
            <a:fld id="{F750188A-968D-462E-8EA1-84B5DC43D94E}" type="slidenum">
              <a:rPr lang="ja-JP" altLang="en-US" sz="1400" u="none">
                <a:solidFill>
                  <a:prstClr val="black"/>
                </a:solidFill>
                <a:latin typeface="メイリオ" panose="020B0604030504040204" pitchFamily="50" charset="-128"/>
                <a:ea typeface="メイリオ" panose="020B0604030504040204" pitchFamily="50" charset="-128"/>
              </a:rPr>
              <a:pPr defTabSz="914328">
                <a:defRPr/>
              </a:pPr>
              <a:t>1</a:t>
            </a:fld>
            <a:endParaRPr lang="ja-JP" altLang="en-US" sz="1400" u="none">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4125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defTabSz="914328">
              <a:defRPr/>
            </a:pPr>
            <a:fld id="{F750188A-968D-462E-8EA1-84B5DC43D94E}" type="slidenum">
              <a:rPr lang="ja-JP" altLang="en-US" sz="1100" u="none">
                <a:solidFill>
                  <a:prstClr val="black"/>
                </a:solidFill>
                <a:latin typeface="メイリオ" panose="020B0604030504040204" pitchFamily="50" charset="-128"/>
                <a:ea typeface="メイリオ" panose="020B0604030504040204" pitchFamily="50" charset="-128"/>
              </a:rPr>
              <a:pPr defTabSz="914328">
                <a:defRPr/>
              </a:pPr>
              <a:t>10</a:t>
            </a:fld>
            <a:endParaRPr lang="ja-JP" altLang="en-US" sz="1100" u="none">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131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11</a:t>
            </a:fld>
            <a:endParaRPr kumimoji="1" lang="ja-JP" altLang="en-US"/>
          </a:p>
        </p:txBody>
      </p:sp>
    </p:spTree>
    <p:extLst>
      <p:ext uri="{BB962C8B-B14F-4D97-AF65-F5344CB8AC3E}">
        <p14:creationId xmlns:p14="http://schemas.microsoft.com/office/powerpoint/2010/main" val="409335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12</a:t>
            </a:fld>
            <a:endParaRPr kumimoji="1" lang="ja-JP" altLang="en-US"/>
          </a:p>
        </p:txBody>
      </p:sp>
    </p:spTree>
    <p:extLst>
      <p:ext uri="{BB962C8B-B14F-4D97-AF65-F5344CB8AC3E}">
        <p14:creationId xmlns:p14="http://schemas.microsoft.com/office/powerpoint/2010/main" val="166240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459D2751-AAE1-4DC9-B587-E70FEE73FFD6}" type="slidenum">
              <a:rPr kumimoji="1" lang="ja-JP" altLang="en-US" smtClean="0"/>
              <a:t>13</a:t>
            </a:fld>
            <a:endParaRPr kumimoji="1" lang="ja-JP" altLang="en-US"/>
          </a:p>
        </p:txBody>
      </p:sp>
    </p:spTree>
    <p:extLst>
      <p:ext uri="{BB962C8B-B14F-4D97-AF65-F5344CB8AC3E}">
        <p14:creationId xmlns:p14="http://schemas.microsoft.com/office/powerpoint/2010/main" val="109293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57164" fontAlgn="auto">
              <a:spcBef>
                <a:spcPts val="0"/>
              </a:spcBef>
              <a:spcAft>
                <a:spcPts val="0"/>
              </a:spcAft>
              <a:defRPr/>
            </a:pPr>
            <a:fld id="{459D2751-AAE1-4DC9-B587-E70FEE73FFD6}" type="slidenum">
              <a:rPr lang="ja-JP" altLang="en-US" sz="800" u="none">
                <a:solidFill>
                  <a:prstClr val="black"/>
                </a:solidFill>
                <a:latin typeface="游ゴシック" panose="020F0502020204030204"/>
                <a:ea typeface="游ゴシック" panose="020B0400000000000000" pitchFamily="50" charset="-128"/>
              </a:rPr>
              <a:pPr defTabSz="457164" fontAlgn="auto">
                <a:spcBef>
                  <a:spcPts val="0"/>
                </a:spcBef>
                <a:spcAft>
                  <a:spcPts val="0"/>
                </a:spcAft>
                <a:defRPr/>
              </a:pPr>
              <a:t>14</a:t>
            </a:fld>
            <a:endParaRPr lang="ja-JP" altLang="en-US" sz="800" u="none">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3792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57164" fontAlgn="auto">
              <a:spcBef>
                <a:spcPts val="0"/>
              </a:spcBef>
              <a:spcAft>
                <a:spcPts val="0"/>
              </a:spcAft>
              <a:defRPr/>
            </a:pPr>
            <a:fld id="{459D2751-AAE1-4DC9-B587-E70FEE73FFD6}" type="slidenum">
              <a:rPr lang="ja-JP" altLang="en-US" sz="800" u="none">
                <a:solidFill>
                  <a:prstClr val="black"/>
                </a:solidFill>
                <a:latin typeface="游ゴシック" panose="020F0502020204030204"/>
                <a:ea typeface="游ゴシック" panose="020B0400000000000000" pitchFamily="50" charset="-128"/>
              </a:rPr>
              <a:pPr defTabSz="457164" fontAlgn="auto">
                <a:spcBef>
                  <a:spcPts val="0"/>
                </a:spcBef>
                <a:spcAft>
                  <a:spcPts val="0"/>
                </a:spcAft>
                <a:defRPr/>
              </a:pPr>
              <a:t>15</a:t>
            </a:fld>
            <a:endParaRPr lang="ja-JP" altLang="en-US" sz="800" u="none">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3294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0C90F97A-5AE9-4F83-8D8C-8E05A16824DE}" type="slidenum">
              <a:rPr kumimoji="1" lang="ja-JP" altLang="en-US" smtClean="0"/>
              <a:t>16</a:t>
            </a:fld>
            <a:endParaRPr kumimoji="1" lang="ja-JP" altLang="en-US"/>
          </a:p>
        </p:txBody>
      </p:sp>
    </p:spTree>
    <p:extLst>
      <p:ext uri="{BB962C8B-B14F-4D97-AF65-F5344CB8AC3E}">
        <p14:creationId xmlns:p14="http://schemas.microsoft.com/office/powerpoint/2010/main" val="147289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2</a:t>
            </a:fld>
            <a:endParaRPr kumimoji="1" lang="ja-JP" altLang="en-US"/>
          </a:p>
        </p:txBody>
      </p:sp>
    </p:spTree>
    <p:extLst>
      <p:ext uri="{BB962C8B-B14F-4D97-AF65-F5344CB8AC3E}">
        <p14:creationId xmlns:p14="http://schemas.microsoft.com/office/powerpoint/2010/main" val="352503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4256">
              <a:defRPr/>
            </a:pPr>
            <a:fld id="{F750188A-968D-462E-8EA1-84B5DC43D94E}" type="slidenum">
              <a:rPr lang="ja-JP" altLang="en-US">
                <a:solidFill>
                  <a:prstClr val="black"/>
                </a:solidFill>
              </a:rPr>
              <a:pPr defTabSz="914256">
                <a:defRPr/>
              </a:pPr>
              <a:t>3</a:t>
            </a:fld>
            <a:endParaRPr lang="ja-JP" altLang="en-US" dirty="0">
              <a:solidFill>
                <a:prstClr val="black"/>
              </a:solidFill>
            </a:endParaRPr>
          </a:p>
        </p:txBody>
      </p:sp>
    </p:spTree>
    <p:extLst>
      <p:ext uri="{BB962C8B-B14F-4D97-AF65-F5344CB8AC3E}">
        <p14:creationId xmlns:p14="http://schemas.microsoft.com/office/powerpoint/2010/main" val="164627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4</a:t>
            </a:fld>
            <a:endParaRPr kumimoji="1" lang="ja-JP" altLang="en-US"/>
          </a:p>
        </p:txBody>
      </p:sp>
    </p:spTree>
    <p:extLst>
      <p:ext uri="{BB962C8B-B14F-4D97-AF65-F5344CB8AC3E}">
        <p14:creationId xmlns:p14="http://schemas.microsoft.com/office/powerpoint/2010/main" val="403471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5</a:t>
            </a:fld>
            <a:endParaRPr kumimoji="1" lang="ja-JP" altLang="en-US"/>
          </a:p>
        </p:txBody>
      </p:sp>
    </p:spTree>
    <p:extLst>
      <p:ext uri="{BB962C8B-B14F-4D97-AF65-F5344CB8AC3E}">
        <p14:creationId xmlns:p14="http://schemas.microsoft.com/office/powerpoint/2010/main" val="376831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6</a:t>
            </a:fld>
            <a:endParaRPr kumimoji="1" lang="ja-JP" altLang="en-US"/>
          </a:p>
        </p:txBody>
      </p:sp>
    </p:spTree>
    <p:extLst>
      <p:ext uri="{BB962C8B-B14F-4D97-AF65-F5344CB8AC3E}">
        <p14:creationId xmlns:p14="http://schemas.microsoft.com/office/powerpoint/2010/main" val="153961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7</a:t>
            </a:fld>
            <a:endParaRPr kumimoji="1" lang="ja-JP" altLang="en-US"/>
          </a:p>
        </p:txBody>
      </p:sp>
    </p:spTree>
    <p:extLst>
      <p:ext uri="{BB962C8B-B14F-4D97-AF65-F5344CB8AC3E}">
        <p14:creationId xmlns:p14="http://schemas.microsoft.com/office/powerpoint/2010/main" val="171139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750188A-968D-462E-8EA1-84B5DC43D94E}" type="slidenum">
              <a:rPr kumimoji="1" lang="ja-JP" altLang="en-US" smtClean="0"/>
              <a:pPr/>
              <a:t>8</a:t>
            </a:fld>
            <a:endParaRPr kumimoji="1" lang="ja-JP" altLang="en-US"/>
          </a:p>
        </p:txBody>
      </p:sp>
    </p:spTree>
    <p:extLst>
      <p:ext uri="{BB962C8B-B14F-4D97-AF65-F5344CB8AC3E}">
        <p14:creationId xmlns:p14="http://schemas.microsoft.com/office/powerpoint/2010/main" val="34831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9426" y="4609630"/>
            <a:ext cx="5445760" cy="4831021"/>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F750188A-968D-462E-8EA1-84B5DC43D94E}" type="slidenum">
              <a:rPr lang="ja-JP" altLang="en-US" sz="1100" u="none">
                <a:solidFill>
                  <a:prstClr val="black"/>
                </a:solidFill>
                <a:latin typeface="メイリオ" panose="020B0604030504040204" pitchFamily="50" charset="-128"/>
                <a:ea typeface="メイリオ" panose="020B0604030504040204" pitchFamily="50" charset="-128"/>
              </a:rPr>
              <a:pPr defTabSz="914328">
                <a:defRPr/>
              </a:pPr>
              <a:t>9</a:t>
            </a:fld>
            <a:endParaRPr lang="ja-JP" altLang="en-US" sz="1100" u="none">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775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7"/>
            <a:ext cx="7772400" cy="1470025"/>
          </a:xfrm>
        </p:spPr>
        <p:txBody>
          <a:bodyPr/>
          <a:lstStyle>
            <a:lvl1pPr>
              <a:defRPr sz="3325"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1" y="3717927"/>
            <a:ext cx="6400800" cy="695325"/>
          </a:xfrm>
        </p:spPr>
        <p:txBody>
          <a:bodyPr/>
          <a:lstStyle>
            <a:lvl1pPr marL="0" indent="0" algn="ctr">
              <a:buFontTx/>
              <a:buNone/>
              <a:defRPr sz="2216">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C1694DC3-F982-4C6A-86C6-9286E619ADD1}"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31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27DD9E4-2220-4E5B-A4A9-E3E551308C45}"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2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4"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43D0C6ED-F711-4AFD-9CBB-F11E51021EEB}"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5"/>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38037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F0F487-DCF0-4D14-94E0-84EB1F4EBF3D}"/>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0B31DD7-1E9C-4A4A-B59B-CCF47927FE5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B9781F4-FFB7-41AE-8584-1141A30497F1}"/>
              </a:ext>
            </a:extLst>
          </p:cNvPr>
          <p:cNvSpPr>
            <a:spLocks noGrp="1"/>
          </p:cNvSpPr>
          <p:nvPr>
            <p:ph type="dt" sz="half" idx="10"/>
          </p:nvPr>
        </p:nvSpPr>
        <p:spPr/>
        <p:txBody>
          <a:bodyPr/>
          <a:lstStyle/>
          <a:p>
            <a:fld id="{C1694DC3-F982-4C6A-86C6-9286E619ADD1}"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0A4392D4-FE6C-4FA3-AE23-955FF401C02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BB813B89-ABFD-41B7-AC46-0DAD84908E93}"/>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604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88895-2714-44D4-8B94-FB95638134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AE4315-9BE5-47BE-99A7-FF32A834D1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E6FBB8-3B62-45A7-A2A8-B3E72968128A}"/>
              </a:ext>
            </a:extLst>
          </p:cNvPr>
          <p:cNvSpPr>
            <a:spLocks noGrp="1"/>
          </p:cNvSpPr>
          <p:nvPr>
            <p:ph type="dt" sz="half" idx="10"/>
          </p:nvPr>
        </p:nvSpPr>
        <p:spPr/>
        <p:txBody>
          <a:bodyPr/>
          <a:lstStyle/>
          <a:p>
            <a:fld id="{C16C1A88-ED4B-40C4-BBDB-F1D8F8BADB02}"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D9DA3D8E-8759-4D97-9FBA-8CF5EE445BD3}"/>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AE9DBE78-1D5D-4AB9-AFB1-AED729FA348E}"/>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72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9CF46-B18F-4CDC-8ECB-2A569E1B0B4C}"/>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692D2F-AF57-4E73-87EC-2834F9A42C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0F1623-C1DA-4B67-AFA7-68FBF2FDA5CC}"/>
              </a:ext>
            </a:extLst>
          </p:cNvPr>
          <p:cNvSpPr>
            <a:spLocks noGrp="1"/>
          </p:cNvSpPr>
          <p:nvPr>
            <p:ph type="dt" sz="half" idx="10"/>
          </p:nvPr>
        </p:nvSpPr>
        <p:spPr/>
        <p:txBody>
          <a:bodyPr/>
          <a:lstStyle/>
          <a:p>
            <a:fld id="{6F84BCB7-5447-4A19-A48A-C2C8904A89A2}"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1513025F-43DB-48AD-AFB6-F9D794FD247A}"/>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8E99DBDF-F5D4-40E0-8975-CFA58ABCA38B}"/>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344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FDE92-CB17-4B19-81A3-70339B11CD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7BA52E-A7F5-44AE-A108-5AEA44693CF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2117912-2F92-49A8-BA4B-988584B3E43D}"/>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B367098-A1E2-434C-BBF5-A2464430F8A5}"/>
              </a:ext>
            </a:extLst>
          </p:cNvPr>
          <p:cNvSpPr>
            <a:spLocks noGrp="1"/>
          </p:cNvSpPr>
          <p:nvPr>
            <p:ph type="dt" sz="half" idx="10"/>
          </p:nvPr>
        </p:nvSpPr>
        <p:spPr/>
        <p:txBody>
          <a:bodyPr/>
          <a:lstStyle/>
          <a:p>
            <a:fld id="{6947CF44-F5E0-4D1D-8AED-C6B8E829B26E}"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C1E8ECD2-CC5B-4A36-A964-8CC27865C703}"/>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B815978E-B0F4-48BC-BF0F-0DA497658DF0}"/>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4251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677F0-FDB1-4A22-8A64-7F9587716EE7}"/>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8D6516-769E-4A31-A478-DC16F6387E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67E5D6-559B-49F0-84E2-B31C36C81816}"/>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CAEC9F-8389-4B52-A7F2-FCD3DDF2E3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A24B17-977D-47EC-BD09-F54CC1407EA9}"/>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E714F4-4DE1-493F-8020-49F01B585308}"/>
              </a:ext>
            </a:extLst>
          </p:cNvPr>
          <p:cNvSpPr>
            <a:spLocks noGrp="1"/>
          </p:cNvSpPr>
          <p:nvPr>
            <p:ph type="dt" sz="half" idx="10"/>
          </p:nvPr>
        </p:nvSpPr>
        <p:spPr/>
        <p:txBody>
          <a:bodyPr/>
          <a:lstStyle/>
          <a:p>
            <a:fld id="{A4D25EDF-B535-4376-89CA-608774F233C6}"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B90E5773-B428-4410-A88C-027B9226366B}"/>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a16="http://schemas.microsoft.com/office/drawing/2014/main" id="{AE91FAE6-87D0-4BDC-A55D-B990C0E9F58F}"/>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234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33689-D35E-4EEB-A17A-8FC30211A7D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E9D16B8-3F46-4227-BB54-0727CAE01E63}"/>
              </a:ext>
            </a:extLst>
          </p:cNvPr>
          <p:cNvSpPr>
            <a:spLocks noGrp="1"/>
          </p:cNvSpPr>
          <p:nvPr>
            <p:ph type="dt" sz="half" idx="10"/>
          </p:nvPr>
        </p:nvSpPr>
        <p:spPr/>
        <p:txBody>
          <a:bodyPr/>
          <a:lstStyle/>
          <a:p>
            <a:fld id="{06215AEA-5576-41DD-B561-49666F2468D3}"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4" name="フッター プレースホルダー 3">
            <a:extLst>
              <a:ext uri="{FF2B5EF4-FFF2-40B4-BE49-F238E27FC236}">
                <a16:creationId xmlns:a16="http://schemas.microsoft.com/office/drawing/2014/main" id="{DDF72243-4BEE-4AB1-AD71-E3714B74CB41}"/>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a16="http://schemas.microsoft.com/office/drawing/2014/main" id="{7B0D3F3D-A750-42B0-A430-D9E6AE8C2DE7}"/>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7407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7E368F1-5217-4AB5-ACA4-4FFBA39970D5}"/>
              </a:ext>
            </a:extLst>
          </p:cNvPr>
          <p:cNvSpPr>
            <a:spLocks noGrp="1"/>
          </p:cNvSpPr>
          <p:nvPr>
            <p:ph type="dt" sz="half" idx="10"/>
          </p:nvPr>
        </p:nvSpPr>
        <p:spPr/>
        <p:txBody>
          <a:bodyPr/>
          <a:lstStyle/>
          <a:p>
            <a:fld id="{096FBD2C-A2EA-4E4B-8B0B-1156CFB38162}"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094B7BF3-AF30-4C10-8F36-1F30726A21B3}"/>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5127B82-E7F7-470B-86F0-C4D4A0818CD6}"/>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583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16C1A88-ED4B-40C4-BBDB-F1D8F8BADB02}"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25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F01BAA-9084-41FE-96DA-44B03621B74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D859BC-82A7-4EE7-BAE6-8388F4450AE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5A4118A-2E73-4915-B793-9F587FB87A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4E7FF41-EEA9-4D04-AA0B-C09042B1A498}"/>
              </a:ext>
            </a:extLst>
          </p:cNvPr>
          <p:cNvSpPr>
            <a:spLocks noGrp="1"/>
          </p:cNvSpPr>
          <p:nvPr>
            <p:ph type="dt" sz="half" idx="10"/>
          </p:nvPr>
        </p:nvSpPr>
        <p:spPr/>
        <p:txBody>
          <a:bodyPr/>
          <a:lstStyle/>
          <a:p>
            <a:fld id="{7D63C899-4B66-42AD-8957-D6EC22C4006F}"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201679E1-CF9C-4BEE-8C51-65E8308AFA5B}"/>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06ADAF73-C12D-45AE-A610-276C60EA5219}"/>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0863638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190259-3378-4FC8-A3D8-1B1B52F506C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9F44D3E-5144-4815-95E3-2541A4DF262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0D6B36F7-06E4-44E1-91DB-42E3F3EFB2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95831D-C39F-4C0B-BC7E-D062EC2AE2CF}"/>
              </a:ext>
            </a:extLst>
          </p:cNvPr>
          <p:cNvSpPr>
            <a:spLocks noGrp="1"/>
          </p:cNvSpPr>
          <p:nvPr>
            <p:ph type="dt" sz="half" idx="10"/>
          </p:nvPr>
        </p:nvSpPr>
        <p:spPr/>
        <p:txBody>
          <a:bodyPr/>
          <a:lstStyle/>
          <a:p>
            <a:fld id="{0C63B410-E4B8-4DF7-9C13-595028BCC11D}"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45074E8C-E526-47D0-8980-D8998FB8C2C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a16="http://schemas.microsoft.com/office/drawing/2014/main" id="{9E2A0AEC-BACE-4367-B3B7-473D27337C1B}"/>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8668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9502A-A849-4918-8C11-AC792E38275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547F35-D0CE-40F1-B764-49B67758D50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078B55-278D-4269-A00B-D2EB8911FEDB}"/>
              </a:ext>
            </a:extLst>
          </p:cNvPr>
          <p:cNvSpPr>
            <a:spLocks noGrp="1"/>
          </p:cNvSpPr>
          <p:nvPr>
            <p:ph type="dt" sz="half" idx="10"/>
          </p:nvPr>
        </p:nvSpPr>
        <p:spPr/>
        <p:txBody>
          <a:bodyPr/>
          <a:lstStyle/>
          <a:p>
            <a:fld id="{7D63C899-4B66-42AD-8957-D6EC22C4006F}"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7F36DB0B-CEDF-487C-80EB-7DA0AA8027F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4933DD48-95E1-4240-A9FE-C4BBA3E18735}"/>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5207321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BE0E07-63E1-4659-BF88-54813FDD91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083088-C834-412F-8473-E210872B31A5}"/>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522E1A-CE3B-4083-938B-290F90C9B7D6}"/>
              </a:ext>
            </a:extLst>
          </p:cNvPr>
          <p:cNvSpPr>
            <a:spLocks noGrp="1"/>
          </p:cNvSpPr>
          <p:nvPr>
            <p:ph type="dt" sz="half" idx="10"/>
          </p:nvPr>
        </p:nvSpPr>
        <p:spPr/>
        <p:txBody>
          <a:bodyPr/>
          <a:lstStyle/>
          <a:p>
            <a:fld id="{43D0C6ED-F711-4AFD-9CBB-F11E51021EEB}"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666CAC55-8576-483C-A923-3C8B20BF92B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3A9CC684-0AED-4724-8CE8-10802FFB20C8}"/>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11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28DD637-4F4D-4E0F-A243-19AC2ED98BFF}"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3380791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9C321A-D07A-4EA7-9498-D018488826E1}"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1625225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199CF4-F217-4F9F-AB3A-FDADA86E8A1C}"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1409669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934C1F-47E0-4EDE-9E68-09C26A21995A}"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1597492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90164A-0952-43A8-985D-3A9CE3044912}" type="datetime1">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3416006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239369-3CC7-49FA-ACAC-089478E589A7}" type="datetime1">
              <a:rPr kumimoji="1" lang="ja-JP" altLang="en-US" smtClean="0"/>
              <a:t>2026/3/17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387080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4"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7"/>
            </a:lvl1pPr>
            <a:lvl2pPr marL="422224" indent="0">
              <a:buNone/>
              <a:defRPr sz="1662"/>
            </a:lvl2pPr>
            <a:lvl3pPr marL="844448" indent="0">
              <a:buNone/>
              <a:defRPr sz="1478"/>
            </a:lvl3pPr>
            <a:lvl4pPr marL="1266673" indent="0">
              <a:buNone/>
              <a:defRPr sz="1293"/>
            </a:lvl4pPr>
            <a:lvl5pPr marL="1688897" indent="0">
              <a:buNone/>
              <a:defRPr sz="1293"/>
            </a:lvl5pPr>
            <a:lvl6pPr marL="2111121" indent="0">
              <a:buNone/>
              <a:defRPr sz="1293"/>
            </a:lvl6pPr>
            <a:lvl7pPr marL="2533345" indent="0">
              <a:buNone/>
              <a:defRPr sz="1293"/>
            </a:lvl7pPr>
            <a:lvl8pPr marL="2955569" indent="0">
              <a:buNone/>
              <a:defRPr sz="1293"/>
            </a:lvl8pPr>
            <a:lvl9pPr marL="3377794" indent="0">
              <a:buNone/>
              <a:defRPr sz="1293"/>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F84BCB7-5447-4A19-A48A-C2C8904A89A2}"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73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91D4D-BA15-44A0-A87F-6398CEA9C4FC}" type="datetime1">
              <a:rPr kumimoji="1" lang="ja-JP" altLang="en-US" smtClean="0"/>
              <a:t>2026/3/17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668848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54C475-7D06-4376-9CEE-43D5ADC47D88}"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92122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616991-EB77-4B90-8863-689FB50D96BE}" type="datetime1">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4043241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0C09A3-0C90-4AED-8DA5-5E9CE5370F55}"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335120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BCE431-3EDD-4B73-98C6-2BB8ACC7F3B1}" type="datetime1">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04BB7E-20EF-434C-A514-E436F126BD36}" type="slidenum">
              <a:rPr kumimoji="1" lang="ja-JP" altLang="en-US" smtClean="0"/>
              <a:t>‹#›</a:t>
            </a:fld>
            <a:endParaRPr kumimoji="1" lang="ja-JP" altLang="en-US"/>
          </a:p>
        </p:txBody>
      </p:sp>
    </p:spTree>
    <p:extLst>
      <p:ext uri="{BB962C8B-B14F-4D97-AF65-F5344CB8AC3E}">
        <p14:creationId xmlns:p14="http://schemas.microsoft.com/office/powerpoint/2010/main" val="352436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6"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6947CF44-F5E0-4D1D-8AED-C6B8E829B26E}"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A4D25EDF-B535-4376-89CA-608774F233C6}"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48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6215AEA-5576-41DD-B561-49666F2468D3}"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53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96FBD2C-A2EA-4E4B-8B0B-1156CFB38162}"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847"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955"/>
            </a:lvl1pPr>
            <a:lvl2pPr>
              <a:defRPr sz="2586"/>
            </a:lvl2pPr>
            <a:lvl3pPr>
              <a:defRPr sz="2216"/>
            </a:lvl3pPr>
            <a:lvl4pPr>
              <a:defRPr sz="1847"/>
            </a:lvl4pPr>
            <a:lvl5pPr>
              <a:defRPr sz="1847"/>
            </a:lvl5pPr>
            <a:lvl6pPr>
              <a:defRPr sz="1847"/>
            </a:lvl6pPr>
            <a:lvl7pPr>
              <a:defRPr sz="1847"/>
            </a:lvl7pPr>
            <a:lvl8pPr>
              <a:defRPr sz="1847"/>
            </a:lvl8pPr>
            <a:lvl9pPr>
              <a:defRPr sz="18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75C789-BD10-41C2-92B3-23B1FD98B5A3}"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72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1847" b="1"/>
            </a:lvl1pPr>
          </a:lstStyle>
          <a:p>
            <a:r>
              <a:rPr lang="ja-JP" altLang="en-US"/>
              <a:t>マスター タイトルの書式設定</a:t>
            </a:r>
          </a:p>
        </p:txBody>
      </p:sp>
      <p:sp>
        <p:nvSpPr>
          <p:cNvPr id="3" name="図プレースホルダー 2"/>
          <p:cNvSpPr>
            <a:spLocks noGrp="1"/>
          </p:cNvSpPr>
          <p:nvPr>
            <p:ph type="pic" idx="1"/>
          </p:nvPr>
        </p:nvSpPr>
        <p:spPr>
          <a:xfrm>
            <a:off x="1792289" y="612775"/>
            <a:ext cx="5486400" cy="4114800"/>
          </a:xfrm>
        </p:spPr>
        <p:txBody>
          <a:bodyPr/>
          <a:lstStyle>
            <a:lvl1pPr marL="0" indent="0">
              <a:buNone/>
              <a:defRPr sz="2955"/>
            </a:lvl1pPr>
            <a:lvl2pPr marL="422224" indent="0">
              <a:buNone/>
              <a:defRPr sz="2586"/>
            </a:lvl2pPr>
            <a:lvl3pPr marL="844448" indent="0">
              <a:buNone/>
              <a:defRPr sz="2216"/>
            </a:lvl3pPr>
            <a:lvl4pPr marL="1266673" indent="0">
              <a:buNone/>
              <a:defRPr sz="1847"/>
            </a:lvl4pPr>
            <a:lvl5pPr marL="1688897" indent="0">
              <a:buNone/>
              <a:defRPr sz="1847"/>
            </a:lvl5pPr>
            <a:lvl6pPr marL="2111121" indent="0">
              <a:buNone/>
              <a:defRPr sz="1847"/>
            </a:lvl6pPr>
            <a:lvl7pPr marL="2533345" indent="0">
              <a:buNone/>
              <a:defRPr sz="1847"/>
            </a:lvl7pPr>
            <a:lvl8pPr marL="2955569" indent="0">
              <a:buNone/>
              <a:defRPr sz="1847"/>
            </a:lvl8pPr>
            <a:lvl9pPr marL="3377794" indent="0">
              <a:buNone/>
              <a:defRPr sz="1847"/>
            </a:lvl9pPr>
          </a:lstStyle>
          <a:p>
            <a:r>
              <a:rPr lang="ja-JP" altLang="en-US"/>
              <a:t>図を追加</a:t>
            </a:r>
          </a:p>
        </p:txBody>
      </p:sp>
      <p:sp>
        <p:nvSpPr>
          <p:cNvPr id="4" name="テキスト プレースホルダー 3"/>
          <p:cNvSpPr>
            <a:spLocks noGrp="1"/>
          </p:cNvSpPr>
          <p:nvPr>
            <p:ph type="body" sz="half" idx="2"/>
          </p:nvPr>
        </p:nvSpPr>
        <p:spPr>
          <a:xfrm>
            <a:off x="1792289" y="5367338"/>
            <a:ext cx="5486400" cy="804862"/>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C63B410-E4B8-4DF7-9C13-595028BCC11D}"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18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2"/>
            <a:ext cx="2143854" cy="2655329"/>
            <a:chOff x="6318342" y="2607262"/>
            <a:chExt cx="2143854" cy="2655329"/>
          </a:xfrm>
        </p:grpSpPr>
        <p:pic>
          <p:nvPicPr>
            <p:cNvPr id="8" name="図 7"/>
            <p:cNvPicPr>
              <a:picLocks noChangeAspect="1"/>
            </p:cNvPicPr>
            <p:nvPr/>
          </p:nvPicPr>
          <p:blipFill>
            <a:blip r:embed="rId15">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6"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7"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7"/>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40"/>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93">
                <a:latin typeface="+mn-lt"/>
              </a:defRPr>
            </a:lvl1pPr>
          </a:lstStyle>
          <a:p>
            <a:fld id="{7D63C899-4B66-42AD-8957-D6EC22C4006F}"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93">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93"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99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ctr" rtl="0" eaLnBrk="1" fontAlgn="base" hangingPunct="1">
        <a:spcBef>
          <a:spcPct val="0"/>
        </a:spcBef>
        <a:spcAft>
          <a:spcPct val="0"/>
        </a:spcAft>
        <a:defRPr kumimoji="1" sz="3694"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5pPr>
      <a:lvl6pPr marL="422224"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6pPr>
      <a:lvl7pPr marL="844448"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7pPr>
      <a:lvl8pPr marL="1266673"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8pPr>
      <a:lvl9pPr marL="1688897"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9pPr>
    </p:titleStyle>
    <p:bodyStyle>
      <a:lvl1pPr marL="316668" indent="-316668" algn="l" rtl="0" eaLnBrk="1" fontAlgn="base" hangingPunct="1">
        <a:spcBef>
          <a:spcPct val="20000"/>
        </a:spcBef>
        <a:spcAft>
          <a:spcPct val="0"/>
        </a:spcAft>
        <a:buChar char="•"/>
        <a:defRPr kumimoji="1" sz="2586">
          <a:solidFill>
            <a:schemeClr val="tx1"/>
          </a:solidFill>
          <a:latin typeface="メイリオ" panose="020B0604030504040204" pitchFamily="50" charset="-128"/>
          <a:ea typeface="メイリオ" panose="020B0604030504040204" pitchFamily="50" charset="-128"/>
          <a:cs typeface="+mn-cs"/>
        </a:defRPr>
      </a:lvl1pPr>
      <a:lvl2pPr marL="686114" indent="-263890" algn="l" rtl="0" eaLnBrk="1" fontAlgn="base" hangingPunct="1">
        <a:spcBef>
          <a:spcPct val="20000"/>
        </a:spcBef>
        <a:spcAft>
          <a:spcPct val="0"/>
        </a:spcAft>
        <a:buChar char="–"/>
        <a:defRPr kumimoji="1" sz="2216">
          <a:solidFill>
            <a:schemeClr val="tx1"/>
          </a:solidFill>
          <a:latin typeface="メイリオ" panose="020B0604030504040204" pitchFamily="50" charset="-128"/>
          <a:ea typeface="メイリオ" panose="020B0604030504040204" pitchFamily="50" charset="-128"/>
        </a:defRPr>
      </a:lvl2pPr>
      <a:lvl3pPr marL="1055561" indent="-211112" algn="l" rtl="0" eaLnBrk="1" fontAlgn="base" hangingPunct="1">
        <a:spcBef>
          <a:spcPct val="20000"/>
        </a:spcBef>
        <a:spcAft>
          <a:spcPct val="0"/>
        </a:spcAft>
        <a:buChar char="•"/>
        <a:defRPr kumimoji="1" sz="1847">
          <a:solidFill>
            <a:schemeClr val="tx1"/>
          </a:solidFill>
          <a:latin typeface="メイリオ" panose="020B0604030504040204" pitchFamily="50" charset="-128"/>
          <a:ea typeface="メイリオ" panose="020B0604030504040204" pitchFamily="50" charset="-128"/>
        </a:defRPr>
      </a:lvl3pPr>
      <a:lvl4pPr marL="1477785" indent="-211112" algn="l" rtl="0" eaLnBrk="1" fontAlgn="base" hangingPunct="1">
        <a:spcBef>
          <a:spcPct val="20000"/>
        </a:spcBef>
        <a:spcAft>
          <a:spcPct val="0"/>
        </a:spcAft>
        <a:buChar char="–"/>
        <a:defRPr kumimoji="1" sz="1478">
          <a:solidFill>
            <a:schemeClr val="tx1"/>
          </a:solidFill>
          <a:latin typeface="メイリオ" panose="020B0604030504040204" pitchFamily="50" charset="-128"/>
          <a:ea typeface="メイリオ" panose="020B0604030504040204" pitchFamily="50" charset="-128"/>
        </a:defRPr>
      </a:lvl4pPr>
      <a:lvl5pPr marL="1900009" indent="-211112" algn="l" rtl="0" eaLnBrk="1" fontAlgn="base" hangingPunct="1">
        <a:spcBef>
          <a:spcPct val="20000"/>
        </a:spcBef>
        <a:spcAft>
          <a:spcPct val="0"/>
        </a:spcAft>
        <a:buChar char="»"/>
        <a:defRPr kumimoji="1" sz="1293">
          <a:solidFill>
            <a:schemeClr val="tx1"/>
          </a:solidFill>
          <a:latin typeface="メイリオ" panose="020B0604030504040204" pitchFamily="50" charset="-128"/>
          <a:ea typeface="メイリオ" panose="020B0604030504040204" pitchFamily="50" charset="-128"/>
        </a:defRPr>
      </a:lvl5pPr>
      <a:lvl6pPr marL="2322233" indent="-211112" algn="l" rtl="0" eaLnBrk="1" fontAlgn="base" hangingPunct="1">
        <a:spcBef>
          <a:spcPct val="20000"/>
        </a:spcBef>
        <a:spcAft>
          <a:spcPct val="0"/>
        </a:spcAft>
        <a:buChar char="»"/>
        <a:defRPr kumimoji="1" sz="1293">
          <a:solidFill>
            <a:schemeClr val="tx1"/>
          </a:solidFill>
          <a:latin typeface="+mn-lt"/>
          <a:ea typeface="+mn-ea"/>
        </a:defRPr>
      </a:lvl6pPr>
      <a:lvl7pPr marL="2744457" indent="-211112" algn="l" rtl="0" eaLnBrk="1" fontAlgn="base" hangingPunct="1">
        <a:spcBef>
          <a:spcPct val="20000"/>
        </a:spcBef>
        <a:spcAft>
          <a:spcPct val="0"/>
        </a:spcAft>
        <a:buChar char="»"/>
        <a:defRPr kumimoji="1" sz="1293">
          <a:solidFill>
            <a:schemeClr val="tx1"/>
          </a:solidFill>
          <a:latin typeface="+mn-lt"/>
          <a:ea typeface="+mn-ea"/>
        </a:defRPr>
      </a:lvl7pPr>
      <a:lvl8pPr marL="3166682" indent="-211112" algn="l" rtl="0" eaLnBrk="1" fontAlgn="base" hangingPunct="1">
        <a:spcBef>
          <a:spcPct val="20000"/>
        </a:spcBef>
        <a:spcAft>
          <a:spcPct val="0"/>
        </a:spcAft>
        <a:buChar char="»"/>
        <a:defRPr kumimoji="1" sz="1293">
          <a:solidFill>
            <a:schemeClr val="tx1"/>
          </a:solidFill>
          <a:latin typeface="+mn-lt"/>
          <a:ea typeface="+mn-ea"/>
        </a:defRPr>
      </a:lvl8pPr>
      <a:lvl9pPr marL="3588906" indent="-211112" algn="l" rtl="0" eaLnBrk="1" fontAlgn="base" hangingPunct="1">
        <a:spcBef>
          <a:spcPct val="20000"/>
        </a:spcBef>
        <a:spcAft>
          <a:spcPct val="0"/>
        </a:spcAft>
        <a:buChar char="»"/>
        <a:defRPr kumimoji="1" sz="1293">
          <a:solidFill>
            <a:schemeClr val="tx1"/>
          </a:solidFill>
          <a:latin typeface="+mn-lt"/>
          <a:ea typeface="+mn-ea"/>
        </a:defRPr>
      </a:lvl9pPr>
    </p:bodyStyle>
    <p:otherStyle>
      <a:defPPr>
        <a:defRPr lang="ja-JP"/>
      </a:defPPr>
      <a:lvl1pPr marL="0" algn="l" defTabSz="844448" rtl="0" eaLnBrk="1" latinLnBrk="0" hangingPunct="1">
        <a:defRPr kumimoji="1" sz="1662" kern="1200">
          <a:solidFill>
            <a:schemeClr val="tx1"/>
          </a:solidFill>
          <a:latin typeface="+mn-lt"/>
          <a:ea typeface="+mn-ea"/>
          <a:cs typeface="+mn-cs"/>
        </a:defRPr>
      </a:lvl1pPr>
      <a:lvl2pPr marL="422224" algn="l" defTabSz="844448" rtl="0" eaLnBrk="1" latinLnBrk="0" hangingPunct="1">
        <a:defRPr kumimoji="1" sz="1662" kern="1200">
          <a:solidFill>
            <a:schemeClr val="tx1"/>
          </a:solidFill>
          <a:latin typeface="+mn-lt"/>
          <a:ea typeface="+mn-ea"/>
          <a:cs typeface="+mn-cs"/>
        </a:defRPr>
      </a:lvl2pPr>
      <a:lvl3pPr marL="844448" algn="l" defTabSz="844448" rtl="0" eaLnBrk="1" latinLnBrk="0" hangingPunct="1">
        <a:defRPr kumimoji="1" sz="1662" kern="1200">
          <a:solidFill>
            <a:schemeClr val="tx1"/>
          </a:solidFill>
          <a:latin typeface="+mn-lt"/>
          <a:ea typeface="+mn-ea"/>
          <a:cs typeface="+mn-cs"/>
        </a:defRPr>
      </a:lvl3pPr>
      <a:lvl4pPr marL="1266673" algn="l" defTabSz="844448" rtl="0" eaLnBrk="1" latinLnBrk="0" hangingPunct="1">
        <a:defRPr kumimoji="1" sz="1662" kern="1200">
          <a:solidFill>
            <a:schemeClr val="tx1"/>
          </a:solidFill>
          <a:latin typeface="+mn-lt"/>
          <a:ea typeface="+mn-ea"/>
          <a:cs typeface="+mn-cs"/>
        </a:defRPr>
      </a:lvl4pPr>
      <a:lvl5pPr marL="1688897" algn="l" defTabSz="844448" rtl="0" eaLnBrk="1" latinLnBrk="0" hangingPunct="1">
        <a:defRPr kumimoji="1" sz="1662" kern="1200">
          <a:solidFill>
            <a:schemeClr val="tx1"/>
          </a:solidFill>
          <a:latin typeface="+mn-lt"/>
          <a:ea typeface="+mn-ea"/>
          <a:cs typeface="+mn-cs"/>
        </a:defRPr>
      </a:lvl5pPr>
      <a:lvl6pPr marL="2111121" algn="l" defTabSz="844448" rtl="0" eaLnBrk="1" latinLnBrk="0" hangingPunct="1">
        <a:defRPr kumimoji="1" sz="1662" kern="1200">
          <a:solidFill>
            <a:schemeClr val="tx1"/>
          </a:solidFill>
          <a:latin typeface="+mn-lt"/>
          <a:ea typeface="+mn-ea"/>
          <a:cs typeface="+mn-cs"/>
        </a:defRPr>
      </a:lvl6pPr>
      <a:lvl7pPr marL="2533345" algn="l" defTabSz="844448" rtl="0" eaLnBrk="1" latinLnBrk="0" hangingPunct="1">
        <a:defRPr kumimoji="1" sz="1662" kern="1200">
          <a:solidFill>
            <a:schemeClr val="tx1"/>
          </a:solidFill>
          <a:latin typeface="+mn-lt"/>
          <a:ea typeface="+mn-ea"/>
          <a:cs typeface="+mn-cs"/>
        </a:defRPr>
      </a:lvl7pPr>
      <a:lvl8pPr marL="2955569" algn="l" defTabSz="844448" rtl="0" eaLnBrk="1" latinLnBrk="0" hangingPunct="1">
        <a:defRPr kumimoji="1" sz="1662" kern="1200">
          <a:solidFill>
            <a:schemeClr val="tx1"/>
          </a:solidFill>
          <a:latin typeface="+mn-lt"/>
          <a:ea typeface="+mn-ea"/>
          <a:cs typeface="+mn-cs"/>
        </a:defRPr>
      </a:lvl8pPr>
      <a:lvl9pPr marL="3377794" algn="l" defTabSz="844448"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E90C5AD-3798-4E24-A408-266AF915BA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E2A64D-6209-41B3-80BE-816220EB3CE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448DEB-A627-4CDB-8B36-2F42B4A5E1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63C899-4B66-42AD-8957-D6EC22C4006F}" type="datetime1">
              <a:rPr lang="ja-JP" altLang="en-US" smtClean="0">
                <a:solidFill>
                  <a:prstClr val="black">
                    <a:tint val="75000"/>
                  </a:prstClr>
                </a:solidFill>
              </a:rPr>
              <a:t>2026/3/17</a:t>
            </a:fld>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B8BFFCB3-E72A-43C4-BEA9-F9264E5DFA7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a16="http://schemas.microsoft.com/office/drawing/2014/main" id="{D7B36C8A-D4B9-4E13-BA2B-154F29B837E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092700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CE09B-BADE-45D1-A749-D2BF21D816E2}" type="datetime1">
              <a:rPr kumimoji="1" lang="ja-JP" altLang="en-US" smtClean="0"/>
              <a:t>2026/3/17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95272" y="6359610"/>
            <a:ext cx="2057400" cy="365125"/>
          </a:xfrm>
          <a:prstGeom prst="rect">
            <a:avLst/>
          </a:prstGeom>
        </p:spPr>
        <p:txBody>
          <a:bodyPr vert="horz" lIns="91440" tIns="45720" rIns="91440" bIns="45720" rtlCol="0" anchor="ctr"/>
          <a:lstStyle>
            <a:lvl1pPr algn="r">
              <a:defRPr sz="1400">
                <a:solidFill>
                  <a:schemeClr val="tx1">
                    <a:tint val="75000"/>
                  </a:schemeClr>
                </a:solidFill>
                <a:latin typeface="メイリオ" panose="020B0604030504040204" pitchFamily="50" charset="-128"/>
                <a:ea typeface="メイリオ" panose="020B0604030504040204" pitchFamily="50" charset="-128"/>
              </a:defRPr>
            </a:lvl1pPr>
          </a:lstStyle>
          <a:p>
            <a:fld id="{4204BB7E-20EF-434C-A514-E436F126BD36}" type="slidenum">
              <a:rPr kumimoji="1" lang="ja-JP" altLang="en-US" smtClean="0"/>
              <a:pPr/>
              <a:t>‹#›</a:t>
            </a:fld>
            <a:endParaRPr kumimoji="1" lang="ja-JP" altLang="en-US" dirty="0"/>
          </a:p>
        </p:txBody>
      </p:sp>
    </p:spTree>
    <p:extLst>
      <p:ext uri="{BB962C8B-B14F-4D97-AF65-F5344CB8AC3E}">
        <p14:creationId xmlns:p14="http://schemas.microsoft.com/office/powerpoint/2010/main" val="13206842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301994"/>
            <a:ext cx="8712968" cy="3522853"/>
          </a:xfrm>
        </p:spPr>
        <p:txBody>
          <a:bodyPr anchor="ctr" anchorCtr="0">
            <a:noAutofit/>
          </a:bodyPr>
          <a:lstStyle/>
          <a:p>
            <a:pPr>
              <a:lnSpc>
                <a:spcPct val="200000"/>
              </a:lnSpc>
            </a:pPr>
            <a:r>
              <a:rPr lang="ja-JP" altLang="en-US" sz="2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令和７年度　精神障がい者地域移行推進ワーキンググループ</a:t>
            </a: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（大阪府における「精神障がいにも対応した地域包括ケアシステム」構築に係る協議の場）</a:t>
            </a:r>
            <a:br>
              <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r>
              <a:rPr lang="ja-JP" altLang="en-US" sz="24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実施状況について</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043D1959-7D46-4AA8-9690-C2024B057022}"/>
              </a:ext>
            </a:extLst>
          </p:cNvPr>
          <p:cNvSpPr>
            <a:spLocks noGrp="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050" u="none" kern="1200">
                <a:solidFill>
                  <a:schemeClr val="tx1"/>
                </a:solidFill>
                <a:latin typeface="メイリオ" panose="020B0604030504040204" pitchFamily="50" charset="-128"/>
                <a:ea typeface="メイリオ" panose="020B0604030504040204"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a:lstStyle>
          <a:p>
            <a:pPr defTabSz="844083"/>
            <a:fld id="{F7D6A504-3750-4644-8C68-6E21F2120F93}" type="slidenum">
              <a:rPr lang="ja-JP" altLang="en-US" smtClean="0">
                <a:solidFill>
                  <a:prstClr val="black">
                    <a:tint val="75000"/>
                  </a:prstClr>
                </a:solidFill>
              </a:rPr>
              <a:pPr/>
              <a:t>1</a:t>
            </a:fld>
            <a:endParaRPr lang="ja-JP" altLang="en-US">
              <a:solidFill>
                <a:prstClr val="black">
                  <a:tint val="75000"/>
                </a:prst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5664448-4987-44B4-8DCE-E075B0772718}"/>
              </a:ext>
            </a:extLst>
          </p:cNvPr>
          <p:cNvSpPr/>
          <p:nvPr/>
        </p:nvSpPr>
        <p:spPr>
          <a:xfrm>
            <a:off x="8172400" y="188680"/>
            <a:ext cx="744795" cy="360000"/>
          </a:xfrm>
          <a:prstGeom prst="rect">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a:r>
              <a:rPr lang="ja-JP" altLang="en-US" sz="1400" u="none" dirty="0">
                <a:latin typeface="メイリオ" panose="020B0604030504040204" pitchFamily="50" charset="-128"/>
                <a:ea typeface="メイリオ" panose="020B0604030504040204" pitchFamily="50" charset="-128"/>
              </a:rPr>
              <a:t>資料１</a:t>
            </a:r>
            <a:endParaRPr lang="en-US" altLang="ja-JP" sz="1400" u="none"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2510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9E30F9E-1115-4A26-939D-46FE4AF19BC7}"/>
              </a:ext>
            </a:extLst>
          </p:cNvPr>
          <p:cNvGrpSpPr/>
          <p:nvPr/>
        </p:nvGrpSpPr>
        <p:grpSpPr>
          <a:xfrm>
            <a:off x="185051" y="570837"/>
            <a:ext cx="8773898" cy="3057570"/>
            <a:chOff x="2759526" y="1933450"/>
            <a:chExt cx="6657899" cy="3929302"/>
          </a:xfrm>
        </p:grpSpPr>
        <p:sp>
          <p:nvSpPr>
            <p:cNvPr id="4" name="正方形/長方形 3">
              <a:extLst>
                <a:ext uri="{FF2B5EF4-FFF2-40B4-BE49-F238E27FC236}">
                  <a16:creationId xmlns:a16="http://schemas.microsoft.com/office/drawing/2014/main" id="{E56E34B0-5F52-486B-AC7A-428686CC7B7D}"/>
                </a:ext>
              </a:extLst>
            </p:cNvPr>
            <p:cNvSpPr/>
            <p:nvPr/>
          </p:nvSpPr>
          <p:spPr>
            <a:xfrm>
              <a:off x="2759526" y="1933450"/>
              <a:ext cx="6657899" cy="3929302"/>
            </a:xfrm>
            <a:prstGeom prst="rect">
              <a:avLst/>
            </a:prstGeom>
            <a:solidFill>
              <a:schemeClr val="bg1"/>
            </a:solidFill>
            <a:ln w="25400" cap="flat" cmpd="sng" algn="ctr">
              <a:solidFill>
                <a:srgbClr val="4E67C8">
                  <a:shade val="50000"/>
                </a:srgbClr>
              </a:solidFill>
              <a:prstDash val="solid"/>
            </a:ln>
            <a:effectLst/>
          </p:spPr>
          <p:txBody>
            <a:bodyPr rtlCol="0" anchor="t"/>
            <a:lstStyle/>
            <a:p>
              <a:pPr marL="109618" indent="-109618" defTabSz="539654">
                <a:defRPr/>
              </a:pPr>
              <a:endParaRPr kumimoji="0" lang="en-US" altLang="ja-JP" sz="944" u="none" kern="0" dirty="0">
                <a:solidFill>
                  <a:srgbClr val="101323"/>
                </a:solidFill>
                <a:latin typeface="メイリオ" panose="020B0604030504040204" pitchFamily="50" charset="-128"/>
                <a:ea typeface="メイリオ" panose="020B0604030504040204" pitchFamily="50" charset="-128"/>
              </a:endParaRPr>
            </a:p>
          </p:txBody>
        </p:sp>
        <p:sp>
          <p:nvSpPr>
            <p:cNvPr id="5" name="フローチャート: 代替処理 4">
              <a:extLst>
                <a:ext uri="{FF2B5EF4-FFF2-40B4-BE49-F238E27FC236}">
                  <a16:creationId xmlns:a16="http://schemas.microsoft.com/office/drawing/2014/main" id="{C927F197-A4E8-404B-8BEA-509EF9EBDB7C}"/>
                </a:ext>
              </a:extLst>
            </p:cNvPr>
            <p:cNvSpPr/>
            <p:nvPr/>
          </p:nvSpPr>
          <p:spPr>
            <a:xfrm>
              <a:off x="3852095" y="1972209"/>
              <a:ext cx="5530347" cy="559148"/>
            </a:xfrm>
            <a:prstGeom prst="flowChartAlternateProcess">
              <a:avLst/>
            </a:prstGeom>
            <a:solidFill>
              <a:sysClr val="window" lastClr="FFFFFF"/>
            </a:solidFill>
            <a:ln w="25400" cap="flat" cmpd="sng" algn="ctr">
              <a:solidFill>
                <a:srgbClr val="4E67C8"/>
              </a:solidFill>
              <a:prstDash val="solid"/>
            </a:ln>
            <a:effectLst/>
          </p:spPr>
          <p:txBody>
            <a:bodyPr tIns="63739" rtlCol="0" anchor="ctr"/>
            <a:lstStyle/>
            <a:p>
              <a:pPr defTabSz="539654">
                <a:defRPr/>
              </a:pPr>
              <a:endParaRPr kumimoji="0" lang="ja-JP" altLang="en-US" sz="354" u="none" kern="0" dirty="0">
                <a:solidFill>
                  <a:prstClr val="black"/>
                </a:solidFill>
                <a:latin typeface="Calibri"/>
              </a:endParaRPr>
            </a:p>
          </p:txBody>
        </p:sp>
        <p:sp>
          <p:nvSpPr>
            <p:cNvPr id="6" name="下矢印 5">
              <a:extLst>
                <a:ext uri="{FF2B5EF4-FFF2-40B4-BE49-F238E27FC236}">
                  <a16:creationId xmlns:a16="http://schemas.microsoft.com/office/drawing/2014/main" id="{B3C70C01-F7B9-4801-9325-713639D9BDAA}"/>
                </a:ext>
              </a:extLst>
            </p:cNvPr>
            <p:cNvSpPr/>
            <p:nvPr/>
          </p:nvSpPr>
          <p:spPr>
            <a:xfrm>
              <a:off x="4008514" y="2581114"/>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708" u="none" kern="0" dirty="0">
                  <a:ln w="0"/>
                  <a:solidFill>
                    <a:prstClr val="black"/>
                  </a:solidFill>
                  <a:latin typeface="Meiryo UI" panose="020B0604030504040204" pitchFamily="50" charset="-128"/>
                  <a:ea typeface="Meiryo UI" panose="020B0604030504040204" pitchFamily="50" charset="-128"/>
                </a:rPr>
                <a:t>府</a:t>
              </a:r>
            </a:p>
          </p:txBody>
        </p:sp>
        <p:sp>
          <p:nvSpPr>
            <p:cNvPr id="7" name="フローチャート: 代替処理 6">
              <a:extLst>
                <a:ext uri="{FF2B5EF4-FFF2-40B4-BE49-F238E27FC236}">
                  <a16:creationId xmlns:a16="http://schemas.microsoft.com/office/drawing/2014/main" id="{41DCDF2B-B2E0-4938-8E2A-B23A6372A0A4}"/>
                </a:ext>
              </a:extLst>
            </p:cNvPr>
            <p:cNvSpPr/>
            <p:nvPr/>
          </p:nvSpPr>
          <p:spPr>
            <a:xfrm>
              <a:off x="7055778" y="2869013"/>
              <a:ext cx="2327503" cy="381237"/>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地域移行支援は個別給付化。</a:t>
              </a:r>
              <a:endParaRPr kumimoji="0" lang="en-US" altLang="ja-JP" sz="600"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府の事業として「地域体制整備コーディネーター」を相談支援事業所等に委託（各保健所圏域）</a:t>
              </a:r>
            </a:p>
          </p:txBody>
        </p:sp>
        <p:sp>
          <p:nvSpPr>
            <p:cNvPr id="8" name="フローチャート: 端子 7">
              <a:extLst>
                <a:ext uri="{FF2B5EF4-FFF2-40B4-BE49-F238E27FC236}">
                  <a16:creationId xmlns:a16="http://schemas.microsoft.com/office/drawing/2014/main" id="{C673C604-4F46-4373-8B42-47A9DB3C6AB2}"/>
                </a:ext>
              </a:extLst>
            </p:cNvPr>
            <p:cNvSpPr/>
            <p:nvPr/>
          </p:nvSpPr>
          <p:spPr>
            <a:xfrm>
              <a:off x="5713029" y="2555192"/>
              <a:ext cx="1278433" cy="384064"/>
            </a:xfrm>
            <a:prstGeom prst="flowChartTerminator">
              <a:avLst/>
            </a:prstGeom>
            <a:solidFill>
              <a:sysClr val="window" lastClr="FFFFFF"/>
            </a:solidFill>
            <a:ln w="25400" cap="flat" cmpd="sng" algn="ctr">
              <a:solidFill>
                <a:srgbClr val="4E67C8"/>
              </a:solidFill>
              <a:prstDash val="solid"/>
            </a:ln>
            <a:effectLst/>
          </p:spPr>
          <p:txBody>
            <a:bodyPr lIns="0" tIns="63739" rIns="0" bIns="0" rtlCol="0" anchor="ctr"/>
            <a:lstStyle/>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市町村に自立支援協議会に</a:t>
              </a: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646" u="none" kern="0" dirty="0">
                  <a:solidFill>
                    <a:prstClr val="black"/>
                  </a:solidFill>
                  <a:latin typeface="Meiryo UI" panose="020B0604030504040204" pitchFamily="50" charset="-128"/>
                  <a:ea typeface="Meiryo UI" panose="020B0604030504040204" pitchFamily="50" charset="-128"/>
                </a:rPr>
                <a:t>者の地域移行を検討</a:t>
              </a: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する専門部会の設置を要請</a:t>
              </a:r>
            </a:p>
            <a:p>
              <a:pPr defTabSz="539654">
                <a:defRPr/>
              </a:pPr>
              <a:endParaRPr kumimoji="0" lang="ja-JP" altLang="en-US" sz="646" u="none" kern="0" dirty="0">
                <a:solidFill>
                  <a:prstClr val="black"/>
                </a:solidFill>
                <a:latin typeface="Meiryo UI" panose="020B0604030504040204" pitchFamily="50" charset="-128"/>
                <a:ea typeface="Meiryo UI" panose="020B0604030504040204" pitchFamily="50" charset="-128"/>
              </a:endParaRPr>
            </a:p>
          </p:txBody>
        </p:sp>
        <p:sp>
          <p:nvSpPr>
            <p:cNvPr id="9" name="フローチャート: 端子 8">
              <a:extLst>
                <a:ext uri="{FF2B5EF4-FFF2-40B4-BE49-F238E27FC236}">
                  <a16:creationId xmlns:a16="http://schemas.microsoft.com/office/drawing/2014/main" id="{3EACBB7C-BACC-47A7-B866-315B8ADF1615}"/>
                </a:ext>
              </a:extLst>
            </p:cNvPr>
            <p:cNvSpPr/>
            <p:nvPr/>
          </p:nvSpPr>
          <p:spPr>
            <a:xfrm>
              <a:off x="2817604" y="1975055"/>
              <a:ext cx="991792" cy="559148"/>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12</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a:t>
              </a:r>
              <a:r>
                <a:rPr kumimoji="0" lang="en-US" altLang="ja-JP" sz="831" b="1" u="none" kern="0" dirty="0">
                  <a:solidFill>
                    <a:prstClr val="black"/>
                  </a:solidFill>
                  <a:latin typeface="Meiryo UI" panose="020B0604030504040204" pitchFamily="50" charset="-128"/>
                  <a:ea typeface="Meiryo UI" panose="020B0604030504040204" pitchFamily="50" charset="-128"/>
                </a:rPr>
                <a:t>23</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ja-JP" altLang="en-US" sz="1292" u="none" kern="0" dirty="0">
                <a:solidFill>
                  <a:prstClr val="black"/>
                </a:solidFill>
                <a:latin typeface="Calibri"/>
              </a:endParaRPr>
            </a:p>
          </p:txBody>
        </p:sp>
        <p:sp>
          <p:nvSpPr>
            <p:cNvPr id="10" name="下矢印 10">
              <a:extLst>
                <a:ext uri="{FF2B5EF4-FFF2-40B4-BE49-F238E27FC236}">
                  <a16:creationId xmlns:a16="http://schemas.microsoft.com/office/drawing/2014/main" id="{F2689644-753D-4139-A54F-67E1326CA887}"/>
                </a:ext>
              </a:extLst>
            </p:cNvPr>
            <p:cNvSpPr/>
            <p:nvPr/>
          </p:nvSpPr>
          <p:spPr>
            <a:xfrm>
              <a:off x="7334516" y="2564740"/>
              <a:ext cx="1739854" cy="348472"/>
            </a:xfrm>
            <a:prstGeom prst="downArrow">
              <a:avLst/>
            </a:prstGeom>
            <a:solidFill>
              <a:srgbClr val="00FF00"/>
            </a:solidFill>
            <a:ln w="25400" cap="flat" cmpd="sng" algn="ctr">
              <a:solidFill>
                <a:srgbClr val="4E67C8">
                  <a:shade val="50000"/>
                </a:srgbClr>
              </a:solidFill>
              <a:prstDash val="solid"/>
            </a:ln>
            <a:effectLst/>
          </p:spPr>
          <p:txBody>
            <a:bodyPr lIns="0" tIns="0" rIns="0" bIns="0" rtlCol="0" anchor="b"/>
            <a:lstStyle/>
            <a:p>
              <a:pPr defTabSz="539654">
                <a:defRPr/>
              </a:pPr>
              <a:r>
                <a:rPr kumimoji="0" lang="ja-JP" altLang="en-US" sz="649" u="none" kern="0" dirty="0">
                  <a:ln w="0"/>
                  <a:solidFill>
                    <a:sysClr val="windowText" lastClr="000000"/>
                  </a:solidFill>
                  <a:latin typeface="Meiryo UI" panose="020B0604030504040204" pitchFamily="50" charset="-128"/>
                  <a:ea typeface="Meiryo UI" panose="020B0604030504040204" pitchFamily="50" charset="-128"/>
                </a:rPr>
                <a:t>大阪府における</a:t>
              </a:r>
              <a:endParaRPr kumimoji="0" lang="en-US" altLang="ja-JP" sz="649" u="none" kern="0" dirty="0">
                <a:ln w="0"/>
                <a:solidFill>
                  <a:sysClr val="windowText" lastClr="000000"/>
                </a:solidFill>
                <a:latin typeface="Meiryo UI" panose="020B0604030504040204" pitchFamily="50" charset="-128"/>
                <a:ea typeface="Meiryo UI" panose="020B0604030504040204" pitchFamily="50" charset="-128"/>
              </a:endParaRPr>
            </a:p>
            <a:p>
              <a:pPr defTabSz="539654">
                <a:defRPr/>
              </a:pPr>
              <a:r>
                <a:rPr kumimoji="0" lang="ja-JP" altLang="en-US" sz="649" u="none" kern="0" dirty="0">
                  <a:ln w="0"/>
                  <a:solidFill>
                    <a:sysClr val="windowText" lastClr="000000"/>
                  </a:solidFill>
                  <a:latin typeface="Meiryo UI" panose="020B0604030504040204" pitchFamily="50" charset="-128"/>
                  <a:ea typeface="Meiryo UI" panose="020B0604030504040204" pitchFamily="50" charset="-128"/>
                </a:rPr>
                <a:t>退院促進に係る事業</a:t>
              </a:r>
            </a:p>
          </p:txBody>
        </p:sp>
        <p:sp>
          <p:nvSpPr>
            <p:cNvPr id="11" name="フローチャート: 端子 10">
              <a:extLst>
                <a:ext uri="{FF2B5EF4-FFF2-40B4-BE49-F238E27FC236}">
                  <a16:creationId xmlns:a16="http://schemas.microsoft.com/office/drawing/2014/main" id="{C31C93CC-2275-4BA3-B538-1A20ADFF7089}"/>
                </a:ext>
              </a:extLst>
            </p:cNvPr>
            <p:cNvSpPr/>
            <p:nvPr/>
          </p:nvSpPr>
          <p:spPr>
            <a:xfrm>
              <a:off x="2827614" y="2868109"/>
              <a:ext cx="991792" cy="381237"/>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24</a:t>
              </a:r>
              <a:r>
                <a:rPr kumimoji="0" lang="ja-JP" altLang="en-US" sz="831" b="1" u="none" kern="0" dirty="0">
                  <a:solidFill>
                    <a:prstClr val="black"/>
                  </a:solidFill>
                  <a:latin typeface="Meiryo UI" panose="020B0604030504040204" pitchFamily="50" charset="-128"/>
                  <a:ea typeface="Meiryo UI" panose="020B0604030504040204" pitchFamily="50" charset="-128"/>
                </a:rPr>
                <a:t>年度法改正</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地域移行制度化</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12" name="フローチャート: 端子 11">
              <a:extLst>
                <a:ext uri="{FF2B5EF4-FFF2-40B4-BE49-F238E27FC236}">
                  <a16:creationId xmlns:a16="http://schemas.microsoft.com/office/drawing/2014/main" id="{8BE99F19-03BA-42B9-8C75-F84A575DF46F}"/>
                </a:ext>
              </a:extLst>
            </p:cNvPr>
            <p:cNvSpPr/>
            <p:nvPr/>
          </p:nvSpPr>
          <p:spPr>
            <a:xfrm>
              <a:off x="2817604" y="3301649"/>
              <a:ext cx="991792" cy="381237"/>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25</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a:t>
              </a:r>
              <a:r>
                <a:rPr kumimoji="0" lang="en-US" altLang="ja-JP" sz="831" b="1" u="none" kern="0" dirty="0">
                  <a:solidFill>
                    <a:prstClr val="black"/>
                  </a:solidFill>
                  <a:latin typeface="Meiryo UI" panose="020B0604030504040204" pitchFamily="50" charset="-128"/>
                  <a:ea typeface="Meiryo UI" panose="020B0604030504040204" pitchFamily="50" charset="-128"/>
                </a:rPr>
                <a:t>26</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13" name="フローチャート: 代替処理 12">
              <a:extLst>
                <a:ext uri="{FF2B5EF4-FFF2-40B4-BE49-F238E27FC236}">
                  <a16:creationId xmlns:a16="http://schemas.microsoft.com/office/drawing/2014/main" id="{231DA1F0-0C65-4290-9557-B6DC968E19EF}"/>
                </a:ext>
              </a:extLst>
            </p:cNvPr>
            <p:cNvSpPr/>
            <p:nvPr/>
          </p:nvSpPr>
          <p:spPr>
            <a:xfrm>
              <a:off x="7055778" y="3299005"/>
              <a:ext cx="2327503" cy="381237"/>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554" u="none" kern="0" dirty="0">
                  <a:solidFill>
                    <a:prstClr val="black"/>
                  </a:solidFill>
                  <a:latin typeface="Meiryo UI" panose="020B0604030504040204" pitchFamily="50" charset="-128"/>
                  <a:ea typeface="Meiryo UI" panose="020B0604030504040204" pitchFamily="50" charset="-128"/>
                </a:rPr>
                <a:t>「市町村精神障がい者地域移行推進体制整備事業」として、「地域相談支援マネージャー」を相談支援事業所等に</a:t>
              </a:r>
              <a:r>
                <a:rPr kumimoji="0" lang="zh-TW" altLang="en-US" sz="554" u="none" kern="0" dirty="0">
                  <a:solidFill>
                    <a:prstClr val="black"/>
                  </a:solidFill>
                  <a:latin typeface="Meiryo UI" panose="020B0604030504040204" pitchFamily="50" charset="-128"/>
                  <a:ea typeface="Meiryo UI" panose="020B0604030504040204" pitchFamily="50" charset="-128"/>
                </a:rPr>
                <a:t>委託</a:t>
              </a:r>
              <a:r>
                <a:rPr kumimoji="0" lang="ja-JP" altLang="en-US" sz="554" u="none" kern="0" dirty="0">
                  <a:solidFill>
                    <a:prstClr val="black"/>
                  </a:solidFill>
                  <a:latin typeface="Meiryo UI" panose="020B0604030504040204" pitchFamily="50" charset="-128"/>
                  <a:ea typeface="Meiryo UI" panose="020B0604030504040204" pitchFamily="50" charset="-128"/>
                </a:rPr>
                <a:t>（各保健所圏域）</a:t>
              </a:r>
            </a:p>
          </p:txBody>
        </p:sp>
        <p:sp>
          <p:nvSpPr>
            <p:cNvPr id="14" name="フローチャート: 代替処理 13">
              <a:extLst>
                <a:ext uri="{FF2B5EF4-FFF2-40B4-BE49-F238E27FC236}">
                  <a16:creationId xmlns:a16="http://schemas.microsoft.com/office/drawing/2014/main" id="{78CFC156-E631-4C8E-870B-519DEEC5A3B9}"/>
                </a:ext>
              </a:extLst>
            </p:cNvPr>
            <p:cNvSpPr/>
            <p:nvPr/>
          </p:nvSpPr>
          <p:spPr>
            <a:xfrm>
              <a:off x="5985754" y="4196509"/>
              <a:ext cx="1019321" cy="635396"/>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市町村協議の場の</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立ち上げ</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（自立支援協議会の部会を位置づける場合もあり）</a:t>
              </a:r>
            </a:p>
          </p:txBody>
        </p:sp>
        <p:sp>
          <p:nvSpPr>
            <p:cNvPr id="15" name="フローチャート: 端子 14">
              <a:extLst>
                <a:ext uri="{FF2B5EF4-FFF2-40B4-BE49-F238E27FC236}">
                  <a16:creationId xmlns:a16="http://schemas.microsoft.com/office/drawing/2014/main" id="{B93453E6-95E5-4FFB-AB3E-656D42496B7C}"/>
                </a:ext>
              </a:extLst>
            </p:cNvPr>
            <p:cNvSpPr/>
            <p:nvPr/>
          </p:nvSpPr>
          <p:spPr>
            <a:xfrm>
              <a:off x="2816365" y="3745981"/>
              <a:ext cx="991792" cy="381237"/>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27</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a:t>
              </a:r>
              <a:r>
                <a:rPr kumimoji="0" lang="en-US" altLang="ja-JP" sz="831" b="1" u="none" kern="0" dirty="0">
                  <a:solidFill>
                    <a:prstClr val="black"/>
                  </a:solidFill>
                  <a:latin typeface="Meiryo UI" panose="020B0604030504040204" pitchFamily="50" charset="-128"/>
                  <a:ea typeface="Meiryo UI" panose="020B0604030504040204" pitchFamily="50" charset="-128"/>
                </a:rPr>
                <a:t>28</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16" name="フローチャート: 代替処理 15">
              <a:extLst>
                <a:ext uri="{FF2B5EF4-FFF2-40B4-BE49-F238E27FC236}">
                  <a16:creationId xmlns:a16="http://schemas.microsoft.com/office/drawing/2014/main" id="{BE6C596C-0345-4E9F-BB79-15153FABE70C}"/>
                </a:ext>
              </a:extLst>
            </p:cNvPr>
            <p:cNvSpPr/>
            <p:nvPr/>
          </p:nvSpPr>
          <p:spPr>
            <a:xfrm>
              <a:off x="7063556" y="3746508"/>
              <a:ext cx="2327504" cy="381237"/>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「長期入院</a:t>
              </a:r>
              <a:r>
                <a:rPr kumimoji="0" lang="ja-JP" altLang="en-US" sz="646"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646" u="none" kern="0" dirty="0">
                  <a:solidFill>
                    <a:prstClr val="black"/>
                  </a:solidFill>
                  <a:latin typeface="Meiryo UI" panose="020B0604030504040204" pitchFamily="50" charset="-128"/>
                  <a:ea typeface="Meiryo UI" panose="020B0604030504040204" pitchFamily="50" charset="-128"/>
                </a:rPr>
                <a:t>者地域移行総合的推進体制検証モデル事業」として、「精神障がい者地域移行アドバイザー」を相談支援事業所等に</a:t>
              </a:r>
              <a:r>
                <a:rPr kumimoji="0" lang="zh-TW" altLang="en-US" sz="646" u="none" kern="0" dirty="0">
                  <a:solidFill>
                    <a:prstClr val="black"/>
                  </a:solidFill>
                  <a:latin typeface="Meiryo UI" panose="020B0604030504040204" pitchFamily="50" charset="-128"/>
                  <a:ea typeface="Meiryo UI" panose="020B0604030504040204" pitchFamily="50" charset="-128"/>
                </a:rPr>
                <a:t>委託</a:t>
              </a:r>
              <a:r>
                <a:rPr kumimoji="0" lang="ja-JP" altLang="en-US" sz="646" u="none" kern="0" dirty="0">
                  <a:solidFill>
                    <a:prstClr val="black"/>
                  </a:solidFill>
                  <a:latin typeface="Meiryo UI" panose="020B0604030504040204" pitchFamily="50" charset="-128"/>
                  <a:ea typeface="Meiryo UI" panose="020B0604030504040204" pitchFamily="50" charset="-128"/>
                </a:rPr>
                <a:t>（各保健所圏域）</a:t>
              </a:r>
            </a:p>
          </p:txBody>
        </p:sp>
        <p:sp>
          <p:nvSpPr>
            <p:cNvPr id="17" name="フローチャート: 代替処理 16">
              <a:extLst>
                <a:ext uri="{FF2B5EF4-FFF2-40B4-BE49-F238E27FC236}">
                  <a16:creationId xmlns:a16="http://schemas.microsoft.com/office/drawing/2014/main" id="{5E32FD87-3627-45D6-A2B6-D85C710BA5DE}"/>
                </a:ext>
              </a:extLst>
            </p:cNvPr>
            <p:cNvSpPr/>
            <p:nvPr/>
          </p:nvSpPr>
          <p:spPr>
            <a:xfrm>
              <a:off x="3852095" y="2874116"/>
              <a:ext cx="1001077" cy="86413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府障がい者自立支援協議会　</a:t>
              </a:r>
              <a:br>
                <a:rPr kumimoji="0" lang="en-US" altLang="ja-JP" sz="646" u="none" kern="0" dirty="0">
                  <a:solidFill>
                    <a:prstClr val="black"/>
                  </a:solidFill>
                  <a:latin typeface="Meiryo UI" panose="020B0604030504040204" pitchFamily="50" charset="-128"/>
                  <a:ea typeface="Meiryo UI" panose="020B0604030504040204" pitchFamily="50" charset="-128"/>
                </a:rPr>
              </a:br>
              <a:r>
                <a:rPr kumimoji="0" lang="ja-JP" altLang="en-US" sz="646" u="none" kern="0" dirty="0">
                  <a:solidFill>
                    <a:prstClr val="black"/>
                  </a:solidFill>
                  <a:latin typeface="Meiryo UI" panose="020B0604030504040204" pitchFamily="50" charset="-128"/>
                  <a:ea typeface="Meiryo UI" panose="020B0604030504040204" pitchFamily="50" charset="-128"/>
                </a:rPr>
                <a:t>地域支援推進部会</a:t>
              </a:r>
              <a:endParaRPr kumimoji="0" lang="en-US" altLang="ja-JP" sz="646"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a:t>
              </a:r>
              <a:r>
                <a:rPr kumimoji="0" lang="ja-JP" altLang="en-US" sz="646"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646" u="none" kern="0" dirty="0">
                  <a:solidFill>
                    <a:prstClr val="black"/>
                  </a:solidFill>
                  <a:latin typeface="Meiryo UI" panose="020B0604030504040204" pitchFamily="50" charset="-128"/>
                  <a:ea typeface="Meiryo UI" panose="020B0604030504040204" pitchFamily="50" charset="-128"/>
                </a:rPr>
                <a:t>者地域移行推進ワーキンググループ」の立ち上げ</a:t>
              </a:r>
            </a:p>
          </p:txBody>
        </p:sp>
        <p:sp>
          <p:nvSpPr>
            <p:cNvPr id="18" name="フローチャート: 代替処理 17">
              <a:extLst>
                <a:ext uri="{FF2B5EF4-FFF2-40B4-BE49-F238E27FC236}">
                  <a16:creationId xmlns:a16="http://schemas.microsoft.com/office/drawing/2014/main" id="{213C23DA-B2FF-4A47-AB34-5F3B23C0F40E}"/>
                </a:ext>
              </a:extLst>
            </p:cNvPr>
            <p:cNvSpPr/>
            <p:nvPr/>
          </p:nvSpPr>
          <p:spPr>
            <a:xfrm>
              <a:off x="6003998" y="5190925"/>
              <a:ext cx="1001077" cy="61927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923" u="none" kern="0" dirty="0">
                  <a:solidFill>
                    <a:prstClr val="black"/>
                  </a:solidFill>
                  <a:latin typeface="Meiryo UI" panose="020B0604030504040204" pitchFamily="50" charset="-128"/>
                  <a:ea typeface="Meiryo UI" panose="020B0604030504040204" pitchFamily="50" charset="-128"/>
                </a:rPr>
                <a:t>市町村協議の場</a:t>
              </a:r>
              <a:endParaRPr kumimoji="0" lang="en-US" altLang="ja-JP" sz="923" u="none" kern="0" dirty="0">
                <a:solidFill>
                  <a:prstClr val="black"/>
                </a:solidFill>
                <a:latin typeface="Meiryo UI" panose="020B0604030504040204" pitchFamily="50" charset="-128"/>
                <a:ea typeface="Meiryo UI" panose="020B0604030504040204" pitchFamily="50" charset="-128"/>
              </a:endParaRPr>
            </a:p>
          </p:txBody>
        </p:sp>
        <p:sp>
          <p:nvSpPr>
            <p:cNvPr id="19" name="フローチャート: 端子 18">
              <a:extLst>
                <a:ext uri="{FF2B5EF4-FFF2-40B4-BE49-F238E27FC236}">
                  <a16:creationId xmlns:a16="http://schemas.microsoft.com/office/drawing/2014/main" id="{00382E8F-BCCE-4D0A-87F4-3CBF2D58E3DA}"/>
                </a:ext>
              </a:extLst>
            </p:cNvPr>
            <p:cNvSpPr/>
            <p:nvPr/>
          </p:nvSpPr>
          <p:spPr>
            <a:xfrm>
              <a:off x="2816364" y="4197949"/>
              <a:ext cx="991792" cy="635395"/>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平成</a:t>
              </a:r>
              <a:r>
                <a:rPr kumimoji="0" lang="en-US" altLang="ja-JP" sz="831" b="1" u="none" kern="0" dirty="0">
                  <a:solidFill>
                    <a:prstClr val="black"/>
                  </a:solidFill>
                  <a:latin typeface="Meiryo UI" panose="020B0604030504040204" pitchFamily="50" charset="-128"/>
                  <a:ea typeface="Meiryo UI" panose="020B0604030504040204" pitchFamily="50" charset="-128"/>
                </a:rPr>
                <a:t>29</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　～令和元年度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20" name="フローチャート: 代替処理 19">
              <a:extLst>
                <a:ext uri="{FF2B5EF4-FFF2-40B4-BE49-F238E27FC236}">
                  <a16:creationId xmlns:a16="http://schemas.microsoft.com/office/drawing/2014/main" id="{F05E6AA1-E31F-46E0-8269-E1DB3665E101}"/>
                </a:ext>
              </a:extLst>
            </p:cNvPr>
            <p:cNvSpPr/>
            <p:nvPr/>
          </p:nvSpPr>
          <p:spPr>
            <a:xfrm>
              <a:off x="3866636" y="4196388"/>
              <a:ext cx="1001077" cy="635395"/>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同ワーキンググループを</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「大阪府の協議の場」に</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位置づけ</a:t>
              </a:r>
            </a:p>
          </p:txBody>
        </p:sp>
        <p:sp>
          <p:nvSpPr>
            <p:cNvPr id="21" name="フローチャート: 代替処理 20">
              <a:extLst>
                <a:ext uri="{FF2B5EF4-FFF2-40B4-BE49-F238E27FC236}">
                  <a16:creationId xmlns:a16="http://schemas.microsoft.com/office/drawing/2014/main" id="{90E14753-C1F4-4351-9756-217B14591E5E}"/>
                </a:ext>
              </a:extLst>
            </p:cNvPr>
            <p:cNvSpPr/>
            <p:nvPr/>
          </p:nvSpPr>
          <p:spPr>
            <a:xfrm>
              <a:off x="7058124" y="4202568"/>
              <a:ext cx="2327504" cy="635395"/>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「長期入院</a:t>
              </a:r>
              <a:r>
                <a:rPr kumimoji="0" lang="ja-JP" altLang="en-US" sz="738" u="none" kern="0" dirty="0" err="1">
                  <a:solidFill>
                    <a:prstClr val="black"/>
                  </a:solidFill>
                  <a:latin typeface="Meiryo UI" panose="020B0604030504040204" pitchFamily="50" charset="-128"/>
                  <a:ea typeface="Meiryo UI" panose="020B0604030504040204" pitchFamily="50" charset="-128"/>
                </a:rPr>
                <a:t>精神障がい</a:t>
              </a:r>
              <a:r>
                <a:rPr kumimoji="0" lang="ja-JP" altLang="en-US" sz="738" u="none" kern="0" dirty="0">
                  <a:solidFill>
                    <a:prstClr val="black"/>
                  </a:solidFill>
                  <a:latin typeface="Meiryo UI" panose="020B0604030504040204" pitchFamily="50" charset="-128"/>
                  <a:ea typeface="Meiryo UI" panose="020B0604030504040204" pitchFamily="50" charset="-128"/>
                </a:rPr>
                <a:t>者退院促進事業」として、</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「地域精神医療体制整備広域コーディネーター」</a:t>
              </a:r>
              <a:r>
                <a:rPr kumimoji="0" lang="en-US" altLang="ja-JP" sz="738" u="none" kern="0" dirty="0">
                  <a:solidFill>
                    <a:prstClr val="black"/>
                  </a:solidFill>
                  <a:latin typeface="Meiryo UI" panose="020B0604030504040204" pitchFamily="50" charset="-128"/>
                  <a:ea typeface="Meiryo UI" panose="020B0604030504040204" pitchFamily="50" charset="-128"/>
                </a:rPr>
                <a:t>6</a:t>
              </a:r>
              <a:r>
                <a:rPr kumimoji="0" lang="ja-JP" altLang="en-US" sz="738" u="none" kern="0" dirty="0">
                  <a:solidFill>
                    <a:prstClr val="black"/>
                  </a:solidFill>
                  <a:latin typeface="Meiryo UI" panose="020B0604030504040204" pitchFamily="50" charset="-128"/>
                  <a:ea typeface="Meiryo UI" panose="020B0604030504040204" pitchFamily="50" charset="-128"/>
                </a:rPr>
                <a:t>名を府に配置</a:t>
              </a:r>
            </a:p>
          </p:txBody>
        </p:sp>
        <p:sp>
          <p:nvSpPr>
            <p:cNvPr id="22" name="フローチャート: 代替処理 21">
              <a:extLst>
                <a:ext uri="{FF2B5EF4-FFF2-40B4-BE49-F238E27FC236}">
                  <a16:creationId xmlns:a16="http://schemas.microsoft.com/office/drawing/2014/main" id="{0DCD3DDD-2BE2-4368-B0EC-8F1C7454EE1D}"/>
                </a:ext>
              </a:extLst>
            </p:cNvPr>
            <p:cNvSpPr/>
            <p:nvPr/>
          </p:nvSpPr>
          <p:spPr>
            <a:xfrm>
              <a:off x="4926195" y="4202568"/>
              <a:ext cx="1001077" cy="635395"/>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圏域協議の場の</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立ち上げ</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大精協から参画医師の推薦あり</a:t>
              </a:r>
            </a:p>
          </p:txBody>
        </p:sp>
        <p:sp>
          <p:nvSpPr>
            <p:cNvPr id="23" name="フローチャート: 端子 22">
              <a:extLst>
                <a:ext uri="{FF2B5EF4-FFF2-40B4-BE49-F238E27FC236}">
                  <a16:creationId xmlns:a16="http://schemas.microsoft.com/office/drawing/2014/main" id="{EA1A06AD-E1E8-4796-A26D-C9612DCC3F62}"/>
                </a:ext>
              </a:extLst>
            </p:cNvPr>
            <p:cNvSpPr/>
            <p:nvPr/>
          </p:nvSpPr>
          <p:spPr>
            <a:xfrm>
              <a:off x="2822961" y="4922496"/>
              <a:ext cx="991792" cy="887708"/>
            </a:xfrm>
            <a:prstGeom prst="flowChartTerminator">
              <a:avLst/>
            </a:prstGeom>
            <a:solidFill>
              <a:sysClr val="window" lastClr="FFFFFF"/>
            </a:solidFill>
            <a:ln w="25400" cap="flat" cmpd="sng" algn="ctr">
              <a:solidFill>
                <a:srgbClr val="A7EA52"/>
              </a:solidFill>
              <a:prstDash val="solid"/>
            </a:ln>
            <a:effectLst/>
          </p:spPr>
          <p:txBody>
            <a:bodyPr rtlCol="0" anchor="ctr"/>
            <a:lstStyle/>
            <a:p>
              <a:pPr defTabSz="539654">
                <a:defRPr/>
              </a:pPr>
              <a:r>
                <a:rPr kumimoji="0" lang="ja-JP" altLang="en-US" sz="831" b="1" u="none" kern="0" dirty="0">
                  <a:solidFill>
                    <a:prstClr val="black"/>
                  </a:solidFill>
                  <a:latin typeface="Meiryo UI" panose="020B0604030504040204" pitchFamily="50" charset="-128"/>
                  <a:ea typeface="Meiryo UI" panose="020B0604030504040204" pitchFamily="50" charset="-128"/>
                </a:rPr>
                <a:t>令和</a:t>
              </a:r>
              <a:r>
                <a:rPr kumimoji="0" lang="en-US" altLang="ja-JP" sz="831" b="1" u="none" kern="0" dirty="0">
                  <a:solidFill>
                    <a:prstClr val="black"/>
                  </a:solidFill>
                  <a:latin typeface="Meiryo UI" panose="020B0604030504040204" pitchFamily="50" charset="-128"/>
                  <a:ea typeface="Meiryo UI" panose="020B0604030504040204" pitchFamily="50" charset="-128"/>
                </a:rPr>
                <a:t>2</a:t>
              </a:r>
              <a:r>
                <a:rPr kumimoji="0" lang="ja-JP" altLang="en-US" sz="831" b="1" u="none" kern="0" dirty="0">
                  <a:solidFill>
                    <a:prstClr val="black"/>
                  </a:solidFill>
                  <a:latin typeface="Meiryo UI" panose="020B0604030504040204" pitchFamily="50" charset="-128"/>
                  <a:ea typeface="Meiryo UI" panose="020B0604030504040204" pitchFamily="50" charset="-128"/>
                </a:rPr>
                <a:t>年度～</a:t>
              </a:r>
              <a:endParaRPr kumimoji="0" lang="en-US" altLang="ja-JP" sz="831" b="1" u="none" kern="0" dirty="0">
                <a:solidFill>
                  <a:prstClr val="black"/>
                </a:solidFill>
                <a:latin typeface="Meiryo UI" panose="020B0604030504040204" pitchFamily="50" charset="-128"/>
                <a:ea typeface="Meiryo UI" panose="020B0604030504040204" pitchFamily="50" charset="-128"/>
              </a:endParaRPr>
            </a:p>
          </p:txBody>
        </p:sp>
        <p:sp>
          <p:nvSpPr>
            <p:cNvPr id="24" name="フローチャート: 代替処理 23">
              <a:extLst>
                <a:ext uri="{FF2B5EF4-FFF2-40B4-BE49-F238E27FC236}">
                  <a16:creationId xmlns:a16="http://schemas.microsoft.com/office/drawing/2014/main" id="{7F2ECE92-2CE9-42B4-BEDD-ECC47F962F10}"/>
                </a:ext>
              </a:extLst>
            </p:cNvPr>
            <p:cNvSpPr/>
            <p:nvPr/>
          </p:nvSpPr>
          <p:spPr>
            <a:xfrm>
              <a:off x="3863027" y="5201867"/>
              <a:ext cx="1001077" cy="61927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923" u="none" kern="0" dirty="0">
                  <a:solidFill>
                    <a:prstClr val="black"/>
                  </a:solidFill>
                  <a:latin typeface="Meiryo UI" panose="020B0604030504040204" pitchFamily="50" charset="-128"/>
                  <a:ea typeface="Meiryo UI" panose="020B0604030504040204" pitchFamily="50" charset="-128"/>
                </a:rPr>
                <a:t>大阪府協議の場</a:t>
              </a:r>
            </a:p>
          </p:txBody>
        </p:sp>
        <p:sp>
          <p:nvSpPr>
            <p:cNvPr id="25" name="フローチャート: 代替処理 24">
              <a:extLst>
                <a:ext uri="{FF2B5EF4-FFF2-40B4-BE49-F238E27FC236}">
                  <a16:creationId xmlns:a16="http://schemas.microsoft.com/office/drawing/2014/main" id="{CECAE0E2-F6F8-4DD1-8911-5047822F4DFE}"/>
                </a:ext>
              </a:extLst>
            </p:cNvPr>
            <p:cNvSpPr/>
            <p:nvPr/>
          </p:nvSpPr>
          <p:spPr>
            <a:xfrm>
              <a:off x="4926195" y="5190925"/>
              <a:ext cx="1001077" cy="61927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defTabSz="539654">
                <a:defRPr/>
              </a:pPr>
              <a:r>
                <a:rPr kumimoji="0" lang="ja-JP" altLang="en-US" sz="923" u="none" kern="0" dirty="0">
                  <a:solidFill>
                    <a:prstClr val="black"/>
                  </a:solidFill>
                  <a:latin typeface="Meiryo UI" panose="020B0604030504040204" pitchFamily="50" charset="-128"/>
                  <a:ea typeface="Meiryo UI" panose="020B0604030504040204" pitchFamily="50" charset="-128"/>
                </a:rPr>
                <a:t>圏域協議の場</a:t>
              </a:r>
            </a:p>
          </p:txBody>
        </p:sp>
        <p:sp>
          <p:nvSpPr>
            <p:cNvPr id="26" name="フローチャート: 代替処理 25">
              <a:extLst>
                <a:ext uri="{FF2B5EF4-FFF2-40B4-BE49-F238E27FC236}">
                  <a16:creationId xmlns:a16="http://schemas.microsoft.com/office/drawing/2014/main" id="{9DCA229C-943A-4F5B-9F86-D3CF9D84071C}"/>
                </a:ext>
              </a:extLst>
            </p:cNvPr>
            <p:cNvSpPr/>
            <p:nvPr/>
          </p:nvSpPr>
          <p:spPr>
            <a:xfrm>
              <a:off x="7060316" y="4904216"/>
              <a:ext cx="2327504" cy="381238"/>
            </a:xfrm>
            <a:prstGeom prst="flowChartAlternateProcess">
              <a:avLst/>
            </a:prstGeom>
            <a:solidFill>
              <a:sysClr val="window" lastClr="FFFFFF"/>
            </a:solidFill>
            <a:ln w="25400" cap="flat" cmpd="sng" algn="ctr">
              <a:solidFill>
                <a:srgbClr val="4E67C8"/>
              </a:solidFill>
              <a:prstDash val="solid"/>
            </a:ln>
            <a:effectLst/>
          </p:spPr>
          <p:txBody>
            <a:bodyPr lIns="0" tIns="0" rIns="0" bIns="0" rtlCol="0" anchor="ctr"/>
            <a:lstStyle/>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「長期入院精神障がい者退院支援強化事業」として、「地域精神医療体制整備広域コーディネーター」　</a:t>
              </a:r>
              <a:r>
                <a:rPr kumimoji="0" lang="en-US" altLang="ja-JP" sz="738" u="none" kern="0" dirty="0">
                  <a:solidFill>
                    <a:prstClr val="black"/>
                  </a:solidFill>
                  <a:latin typeface="Meiryo UI" panose="020B0604030504040204" pitchFamily="50" charset="-128"/>
                  <a:ea typeface="Meiryo UI" panose="020B0604030504040204" pitchFamily="50" charset="-128"/>
                </a:rPr>
                <a:t>6</a:t>
              </a:r>
              <a:r>
                <a:rPr kumimoji="0" lang="ja-JP" altLang="en-US" sz="738" u="none" kern="0" dirty="0">
                  <a:solidFill>
                    <a:prstClr val="black"/>
                  </a:solidFill>
                  <a:latin typeface="Meiryo UI" panose="020B0604030504040204" pitchFamily="50" charset="-128"/>
                  <a:ea typeface="Meiryo UI" panose="020B0604030504040204" pitchFamily="50" charset="-128"/>
                </a:rPr>
                <a:t>名を府に継続配置</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p:txBody>
        </p:sp>
        <p:sp>
          <p:nvSpPr>
            <p:cNvPr id="27" name="下矢印 27">
              <a:extLst>
                <a:ext uri="{FF2B5EF4-FFF2-40B4-BE49-F238E27FC236}">
                  <a16:creationId xmlns:a16="http://schemas.microsoft.com/office/drawing/2014/main" id="{D059E699-FF0A-449A-B344-1277CC993A69}"/>
                </a:ext>
              </a:extLst>
            </p:cNvPr>
            <p:cNvSpPr/>
            <p:nvPr/>
          </p:nvSpPr>
          <p:spPr>
            <a:xfrm>
              <a:off x="6179653" y="3214200"/>
              <a:ext cx="631522" cy="851228"/>
            </a:xfrm>
            <a:prstGeom prst="downArrow">
              <a:avLst/>
            </a:prstGeom>
            <a:solidFill>
              <a:srgbClr val="5ECCF3"/>
            </a:solidFill>
            <a:ln w="25400" cap="flat" cmpd="sng" algn="ctr">
              <a:solidFill>
                <a:srgbClr val="4E67C8">
                  <a:shade val="50000"/>
                </a:srgbClr>
              </a:solidFill>
              <a:prstDash val="dash"/>
            </a:ln>
            <a:effectLst/>
          </p:spPr>
          <p:txBody>
            <a:bodyPr lIns="0" tIns="0" rIns="0" bIns="0" rtlCol="0" anchor="ctr"/>
            <a:lstStyle/>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市町村</a:t>
              </a:r>
            </a:p>
          </p:txBody>
        </p:sp>
        <p:sp>
          <p:nvSpPr>
            <p:cNvPr id="28" name="乗算 28">
              <a:extLst>
                <a:ext uri="{FF2B5EF4-FFF2-40B4-BE49-F238E27FC236}">
                  <a16:creationId xmlns:a16="http://schemas.microsoft.com/office/drawing/2014/main" id="{256465CC-FDB5-4C95-AF37-C30AAA651839}"/>
                </a:ext>
              </a:extLst>
            </p:cNvPr>
            <p:cNvSpPr/>
            <p:nvPr/>
          </p:nvSpPr>
          <p:spPr>
            <a:xfrm>
              <a:off x="5038753" y="3105155"/>
              <a:ext cx="775958" cy="1001553"/>
            </a:xfrm>
            <a:prstGeom prst="mathMultiply">
              <a:avLst/>
            </a:prstGeom>
            <a:solidFill>
              <a:srgbClr val="4E67C8"/>
            </a:solidFill>
            <a:ln w="25400" cap="flat" cmpd="sng" algn="ctr">
              <a:solidFill>
                <a:srgbClr val="4E67C8">
                  <a:shade val="50000"/>
                </a:srgbClr>
              </a:solidFill>
              <a:prstDash val="solid"/>
            </a:ln>
            <a:effectLst/>
          </p:spPr>
          <p:txBody>
            <a:bodyPr rtlCol="0" anchor="ctr"/>
            <a:lstStyle/>
            <a:p>
              <a:pPr defTabSz="539654">
                <a:defRPr/>
              </a:pPr>
              <a:endParaRPr kumimoji="0" lang="ja-JP" altLang="en-US" sz="1062" u="none" kern="0">
                <a:solidFill>
                  <a:prstClr val="white"/>
                </a:solidFill>
                <a:latin typeface="Calibri"/>
              </a:endParaRPr>
            </a:p>
          </p:txBody>
        </p:sp>
        <p:sp>
          <p:nvSpPr>
            <p:cNvPr id="29" name="下矢印 29">
              <a:extLst>
                <a:ext uri="{FF2B5EF4-FFF2-40B4-BE49-F238E27FC236}">
                  <a16:creationId xmlns:a16="http://schemas.microsoft.com/office/drawing/2014/main" id="{DFE1C082-EDC4-4D5F-BAB2-B563FBB15A28}"/>
                </a:ext>
              </a:extLst>
            </p:cNvPr>
            <p:cNvSpPr/>
            <p:nvPr/>
          </p:nvSpPr>
          <p:spPr>
            <a:xfrm>
              <a:off x="5082613" y="2581115"/>
              <a:ext cx="688240" cy="570094"/>
            </a:xfrm>
            <a:prstGeom prst="downArrow">
              <a:avLst>
                <a:gd name="adj1" fmla="val 50000"/>
                <a:gd name="adj2" fmla="val 53836"/>
              </a:avLst>
            </a:prstGeom>
            <a:solidFill>
              <a:srgbClr val="5ECCF3"/>
            </a:solidFill>
            <a:ln w="25400" cap="flat" cmpd="sng" algn="ctr">
              <a:solidFill>
                <a:srgbClr val="4E67C8">
                  <a:shade val="50000"/>
                </a:srgbClr>
              </a:solidFill>
              <a:prstDash val="solid"/>
            </a:ln>
            <a:effectLst/>
          </p:spPr>
          <p:txBody>
            <a:bodyPr lIns="0" tIns="42493" rIns="0" bIns="0" rtlCol="0" anchor="ctr"/>
            <a:lstStyle/>
            <a:p>
              <a:pPr defTabSz="539654">
                <a:defRPr/>
              </a:pPr>
              <a:r>
                <a:rPr kumimoji="0" lang="ja-JP" altLang="en-US" sz="738" u="none" kern="0" dirty="0">
                  <a:solidFill>
                    <a:sysClr val="windowText" lastClr="000000"/>
                  </a:solidFill>
                  <a:latin typeface="Meiryo UI" panose="020B0604030504040204" pitchFamily="50" charset="-128"/>
                  <a:ea typeface="Meiryo UI" panose="020B0604030504040204" pitchFamily="50" charset="-128"/>
                </a:rPr>
                <a:t>保健所</a:t>
              </a:r>
              <a:endParaRPr kumimoji="0" lang="en-US" altLang="ja-JP" sz="738" u="none" kern="0" dirty="0">
                <a:solidFill>
                  <a:sysClr val="windowText" lastClr="000000"/>
                </a:solidFill>
                <a:latin typeface="Meiryo UI" panose="020B0604030504040204" pitchFamily="50" charset="-128"/>
                <a:ea typeface="Meiryo UI" panose="020B0604030504040204" pitchFamily="50" charset="-128"/>
              </a:endParaRPr>
            </a:p>
            <a:p>
              <a:pPr defTabSz="539654">
                <a:defRPr/>
              </a:pPr>
              <a:r>
                <a:rPr kumimoji="0" lang="ja-JP" altLang="en-US" sz="738" u="none" kern="0" dirty="0">
                  <a:solidFill>
                    <a:sysClr val="windowText" lastClr="000000"/>
                  </a:solidFill>
                  <a:latin typeface="Meiryo UI" panose="020B0604030504040204" pitchFamily="50" charset="-128"/>
                  <a:ea typeface="Meiryo UI" panose="020B0604030504040204" pitchFamily="50" charset="-128"/>
                </a:rPr>
                <a:t>圏域</a:t>
              </a:r>
            </a:p>
          </p:txBody>
        </p:sp>
        <p:sp>
          <p:nvSpPr>
            <p:cNvPr id="30" name="下矢印 30">
              <a:extLst>
                <a:ext uri="{FF2B5EF4-FFF2-40B4-BE49-F238E27FC236}">
                  <a16:creationId xmlns:a16="http://schemas.microsoft.com/office/drawing/2014/main" id="{CF23B486-65D4-48C6-AC51-BFB4392F9708}"/>
                </a:ext>
              </a:extLst>
            </p:cNvPr>
            <p:cNvSpPr/>
            <p:nvPr/>
          </p:nvSpPr>
          <p:spPr>
            <a:xfrm>
              <a:off x="4010023" y="4923164"/>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708" u="none" kern="0" dirty="0">
                  <a:solidFill>
                    <a:sysClr val="windowText" lastClr="000000"/>
                  </a:solidFill>
                  <a:latin typeface="Meiryo UI" panose="020B0604030504040204" pitchFamily="50" charset="-128"/>
                  <a:ea typeface="Meiryo UI" panose="020B0604030504040204" pitchFamily="50" charset="-128"/>
                </a:rPr>
                <a:t>府</a:t>
              </a:r>
            </a:p>
          </p:txBody>
        </p:sp>
        <p:sp>
          <p:nvSpPr>
            <p:cNvPr id="31" name="下矢印 31">
              <a:extLst>
                <a:ext uri="{FF2B5EF4-FFF2-40B4-BE49-F238E27FC236}">
                  <a16:creationId xmlns:a16="http://schemas.microsoft.com/office/drawing/2014/main" id="{BF366393-EE81-4015-9FCE-FAE62AB02F6A}"/>
                </a:ext>
              </a:extLst>
            </p:cNvPr>
            <p:cNvSpPr/>
            <p:nvPr/>
          </p:nvSpPr>
          <p:spPr>
            <a:xfrm>
              <a:off x="5091779" y="4923300"/>
              <a:ext cx="688240" cy="254158"/>
            </a:xfrm>
            <a:prstGeom prst="downArrow">
              <a:avLst>
                <a:gd name="adj1" fmla="val 50000"/>
                <a:gd name="adj2" fmla="val 53836"/>
              </a:avLst>
            </a:prstGeom>
            <a:solidFill>
              <a:srgbClr val="5ECCF3"/>
            </a:solidFill>
            <a:ln w="25400" cap="flat" cmpd="sng" algn="ctr">
              <a:solidFill>
                <a:srgbClr val="4E67C8">
                  <a:shade val="50000"/>
                </a:srgbClr>
              </a:solidFill>
              <a:prstDash val="solid"/>
            </a:ln>
            <a:effectLst/>
          </p:spPr>
          <p:txBody>
            <a:bodyPr lIns="0" tIns="42493" rIns="0" bIns="0" rtlCol="0" anchor="ctr"/>
            <a:lstStyle/>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保健所</a:t>
              </a:r>
              <a:endParaRPr kumimoji="0" lang="en-US" altLang="ja-JP" sz="646" u="none" kern="0" dirty="0">
                <a:solidFill>
                  <a:sysClr val="windowText" lastClr="000000"/>
                </a:solidFill>
                <a:latin typeface="Meiryo UI" panose="020B0604030504040204" pitchFamily="50" charset="-128"/>
                <a:ea typeface="Meiryo UI" panose="020B0604030504040204" pitchFamily="50" charset="-128"/>
              </a:endParaRPr>
            </a:p>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圏域</a:t>
              </a:r>
            </a:p>
          </p:txBody>
        </p:sp>
        <p:sp>
          <p:nvSpPr>
            <p:cNvPr id="32" name="下矢印 32">
              <a:extLst>
                <a:ext uri="{FF2B5EF4-FFF2-40B4-BE49-F238E27FC236}">
                  <a16:creationId xmlns:a16="http://schemas.microsoft.com/office/drawing/2014/main" id="{CA955E02-A8CC-4956-ABE3-0E8168C0CC70}"/>
                </a:ext>
              </a:extLst>
            </p:cNvPr>
            <p:cNvSpPr/>
            <p:nvPr/>
          </p:nvSpPr>
          <p:spPr>
            <a:xfrm>
              <a:off x="6151294" y="4926017"/>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646" u="none" kern="0" dirty="0">
                  <a:solidFill>
                    <a:sysClr val="windowText" lastClr="000000"/>
                  </a:solidFill>
                  <a:latin typeface="Meiryo UI" panose="020B0604030504040204" pitchFamily="50" charset="-128"/>
                  <a:ea typeface="Meiryo UI" panose="020B0604030504040204" pitchFamily="50" charset="-128"/>
                </a:rPr>
                <a:t>市町村</a:t>
              </a:r>
            </a:p>
          </p:txBody>
        </p:sp>
        <p:sp>
          <p:nvSpPr>
            <p:cNvPr id="33" name="フローチャート: 端子 32">
              <a:extLst>
                <a:ext uri="{FF2B5EF4-FFF2-40B4-BE49-F238E27FC236}">
                  <a16:creationId xmlns:a16="http://schemas.microsoft.com/office/drawing/2014/main" id="{338359EE-60F1-477A-9DE3-1B48A4E7F984}"/>
                </a:ext>
              </a:extLst>
            </p:cNvPr>
            <p:cNvSpPr/>
            <p:nvPr/>
          </p:nvSpPr>
          <p:spPr>
            <a:xfrm>
              <a:off x="3872998" y="2862904"/>
              <a:ext cx="980176" cy="242250"/>
            </a:xfrm>
            <a:prstGeom prst="flowChartTerminator">
              <a:avLst/>
            </a:prstGeom>
            <a:solidFill>
              <a:sysClr val="window" lastClr="FFFFFF"/>
            </a:solidFill>
            <a:ln w="25400" cap="flat" cmpd="sng" algn="ctr">
              <a:solidFill>
                <a:srgbClr val="5ECCF3"/>
              </a:solidFill>
              <a:prstDash val="solid"/>
            </a:ln>
            <a:effectLst/>
          </p:spPr>
          <p:txBody>
            <a:bodyPr rtlCol="0" anchor="ctr"/>
            <a:lstStyle/>
            <a:p>
              <a:pPr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自立支援協議会等に係る</a:t>
              </a:r>
              <a:br>
                <a:rPr kumimoji="0" lang="en-US" altLang="ja-JP" sz="600" u="none" kern="0" dirty="0">
                  <a:solidFill>
                    <a:prstClr val="black"/>
                  </a:solidFill>
                  <a:latin typeface="Meiryo UI" panose="020B0604030504040204" pitchFamily="50" charset="-128"/>
                  <a:ea typeface="Meiryo UI" panose="020B0604030504040204" pitchFamily="50" charset="-128"/>
                </a:rPr>
              </a:br>
              <a:r>
                <a:rPr kumimoji="0" lang="ja-JP" altLang="en-US" sz="600" u="none" kern="0" dirty="0">
                  <a:solidFill>
                    <a:prstClr val="black"/>
                  </a:solidFill>
                  <a:latin typeface="Meiryo UI" panose="020B0604030504040204" pitchFamily="50" charset="-128"/>
                  <a:ea typeface="Meiryo UI" panose="020B0604030504040204" pitchFamily="50" charset="-128"/>
                </a:rPr>
                <a:t>各地域の会議</a:t>
              </a:r>
            </a:p>
          </p:txBody>
        </p:sp>
        <p:sp>
          <p:nvSpPr>
            <p:cNvPr id="34" name="フローチャート: 代替処理 33">
              <a:extLst>
                <a:ext uri="{FF2B5EF4-FFF2-40B4-BE49-F238E27FC236}">
                  <a16:creationId xmlns:a16="http://schemas.microsoft.com/office/drawing/2014/main" id="{128F6493-E5A2-424C-9B9E-901D693945BF}"/>
                </a:ext>
              </a:extLst>
            </p:cNvPr>
            <p:cNvSpPr/>
            <p:nvPr/>
          </p:nvSpPr>
          <p:spPr>
            <a:xfrm>
              <a:off x="7054196" y="5556045"/>
              <a:ext cx="2327504" cy="254158"/>
            </a:xfrm>
            <a:prstGeom prst="flowChartAlternateProcess">
              <a:avLst/>
            </a:prstGeom>
            <a:solidFill>
              <a:sysClr val="window" lastClr="FFFFFF"/>
            </a:solidFill>
            <a:ln w="25400" cap="flat" cmpd="sng" algn="ctr">
              <a:solidFill>
                <a:srgbClr val="00CC66"/>
              </a:solidFill>
              <a:prstDash val="solid"/>
            </a:ln>
            <a:effectLst/>
          </p:spPr>
          <p:txBody>
            <a:bodyPr lIns="0" tIns="0" rIns="0" bIns="0" rtlCol="0" anchor="ctr"/>
            <a:lstStyle/>
            <a:p>
              <a:pPr algn="l"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精神科救急医療体制整備事業（平成</a:t>
              </a:r>
              <a:r>
                <a:rPr kumimoji="0" lang="en-US" altLang="ja-JP" sz="646" u="none" kern="0" dirty="0">
                  <a:solidFill>
                    <a:prstClr val="black"/>
                  </a:solidFill>
                  <a:latin typeface="Meiryo UI" panose="020B0604030504040204" pitchFamily="50" charset="-128"/>
                  <a:ea typeface="Meiryo UI" panose="020B0604030504040204" pitchFamily="50" charset="-128"/>
                </a:rPr>
                <a:t>14</a:t>
              </a:r>
              <a:r>
                <a:rPr kumimoji="0" lang="ja-JP" altLang="en-US" sz="646" u="none" kern="0" dirty="0">
                  <a:solidFill>
                    <a:prstClr val="black"/>
                  </a:solidFill>
                  <a:latin typeface="Meiryo UI" panose="020B0604030504040204" pitchFamily="50" charset="-128"/>
                  <a:ea typeface="Meiryo UI" panose="020B0604030504040204" pitchFamily="50" charset="-128"/>
                </a:rPr>
                <a:t>年度～）の一部を、「精神医療相談事業」として実施　等多数事業あり</a:t>
              </a:r>
              <a:endParaRPr kumimoji="0" lang="ja-JP" altLang="en-US" sz="646" u="none" kern="0" dirty="0">
                <a:solidFill>
                  <a:prstClr val="black"/>
                </a:solidFill>
                <a:latin typeface="Calibri"/>
              </a:endParaRPr>
            </a:p>
          </p:txBody>
        </p:sp>
        <p:sp>
          <p:nvSpPr>
            <p:cNvPr id="35" name="フローチャート: 端子 34">
              <a:extLst>
                <a:ext uri="{FF2B5EF4-FFF2-40B4-BE49-F238E27FC236}">
                  <a16:creationId xmlns:a16="http://schemas.microsoft.com/office/drawing/2014/main" id="{03D5ED7B-4C45-460E-A92F-D2D15995ACDD}"/>
                </a:ext>
              </a:extLst>
            </p:cNvPr>
            <p:cNvSpPr/>
            <p:nvPr/>
          </p:nvSpPr>
          <p:spPr>
            <a:xfrm>
              <a:off x="7048454" y="5402950"/>
              <a:ext cx="2327504" cy="152495"/>
            </a:xfrm>
            <a:prstGeom prst="flowChartTerminator">
              <a:avLst/>
            </a:prstGeom>
            <a:solidFill>
              <a:sysClr val="window" lastClr="FFFFFF"/>
            </a:solidFill>
            <a:ln w="25400" cap="flat" cmpd="sng" algn="ctr">
              <a:solidFill>
                <a:srgbClr val="00CC66"/>
              </a:solidFill>
              <a:prstDash val="solid"/>
            </a:ln>
            <a:effectLst/>
          </p:spPr>
          <p:txBody>
            <a:bodyPr rtlCol="0" anchor="ctr"/>
            <a:lstStyle/>
            <a:p>
              <a:pPr defTabSz="539654">
                <a:defRPr/>
              </a:pPr>
              <a:r>
                <a:rPr kumimoji="0" lang="ja-JP" altLang="en-US" sz="646" u="none" kern="0" dirty="0">
                  <a:solidFill>
                    <a:prstClr val="black"/>
                  </a:solidFill>
                  <a:latin typeface="Meiryo UI" panose="020B0604030504040204" pitchFamily="50" charset="-128"/>
                  <a:ea typeface="Meiryo UI" panose="020B0604030504040204" pitchFamily="50" charset="-128"/>
                </a:rPr>
                <a:t>地域包括ケアシステム構築推進事業</a:t>
              </a:r>
            </a:p>
          </p:txBody>
        </p:sp>
        <p:cxnSp>
          <p:nvCxnSpPr>
            <p:cNvPr id="36" name="直線コネクタ 35">
              <a:extLst>
                <a:ext uri="{FF2B5EF4-FFF2-40B4-BE49-F238E27FC236}">
                  <a16:creationId xmlns:a16="http://schemas.microsoft.com/office/drawing/2014/main" id="{9DF6FC89-E549-461C-8A47-30D03A72E19F}"/>
                </a:ext>
              </a:extLst>
            </p:cNvPr>
            <p:cNvCxnSpPr>
              <a:stCxn id="5" idx="0"/>
              <a:endCxn id="5" idx="0"/>
            </p:cNvCxnSpPr>
            <p:nvPr/>
          </p:nvCxnSpPr>
          <p:spPr>
            <a:xfrm>
              <a:off x="6617268" y="1972209"/>
              <a:ext cx="0" cy="0"/>
            </a:xfrm>
            <a:prstGeom prst="line">
              <a:avLst/>
            </a:prstGeom>
            <a:noFill/>
            <a:ln w="9525" cap="flat" cmpd="sng" algn="ctr">
              <a:solidFill>
                <a:srgbClr val="4E67C8">
                  <a:shade val="95000"/>
                  <a:satMod val="105000"/>
                </a:srgbClr>
              </a:solidFill>
              <a:prstDash val="solid"/>
            </a:ln>
            <a:effectLst/>
          </p:spPr>
        </p:cxnSp>
        <p:cxnSp>
          <p:nvCxnSpPr>
            <p:cNvPr id="37" name="直線コネクタ 36">
              <a:extLst>
                <a:ext uri="{FF2B5EF4-FFF2-40B4-BE49-F238E27FC236}">
                  <a16:creationId xmlns:a16="http://schemas.microsoft.com/office/drawing/2014/main" id="{1B12006E-3178-405F-B97B-F29270767E3B}"/>
                </a:ext>
              </a:extLst>
            </p:cNvPr>
            <p:cNvCxnSpPr/>
            <p:nvPr/>
          </p:nvCxnSpPr>
          <p:spPr>
            <a:xfrm>
              <a:off x="7048454" y="1991829"/>
              <a:ext cx="0" cy="563363"/>
            </a:xfrm>
            <a:prstGeom prst="line">
              <a:avLst/>
            </a:prstGeom>
            <a:noFill/>
            <a:ln w="19050" cap="flat" cmpd="sng" algn="ctr">
              <a:solidFill>
                <a:sysClr val="windowText" lastClr="000000">
                  <a:shade val="95000"/>
                  <a:satMod val="105000"/>
                </a:sysClr>
              </a:solidFill>
              <a:prstDash val="dash"/>
            </a:ln>
            <a:effectLst/>
          </p:spPr>
        </p:cxnSp>
        <p:sp>
          <p:nvSpPr>
            <p:cNvPr id="38" name="テキスト ボックス 37">
              <a:extLst>
                <a:ext uri="{FF2B5EF4-FFF2-40B4-BE49-F238E27FC236}">
                  <a16:creationId xmlns:a16="http://schemas.microsoft.com/office/drawing/2014/main" id="{DCD208DC-3D47-4C6B-AD74-54C634C86E2D}"/>
                </a:ext>
              </a:extLst>
            </p:cNvPr>
            <p:cNvSpPr txBox="1"/>
            <p:nvPr/>
          </p:nvSpPr>
          <p:spPr>
            <a:xfrm>
              <a:off x="3881687" y="1991529"/>
              <a:ext cx="3145078" cy="538657"/>
            </a:xfrm>
            <a:prstGeom prst="rect">
              <a:avLst/>
            </a:prstGeom>
            <a:noFill/>
          </p:spPr>
          <p:txBody>
            <a:bodyPr wrap="square" rtlCol="0">
              <a:spAutoFit/>
            </a:bodyPr>
            <a:lstStyle/>
            <a:p>
              <a:pPr algn="l" defTabSz="539654">
                <a:defRPr/>
              </a:pPr>
              <a:r>
                <a:rPr kumimoji="0" lang="ja-JP" altLang="en-US" sz="708" u="none" kern="0" dirty="0">
                  <a:solidFill>
                    <a:prstClr val="black"/>
                  </a:solidFill>
                  <a:latin typeface="Meiryo UI" panose="020B0604030504040204" pitchFamily="50" charset="-128"/>
                  <a:ea typeface="Meiryo UI" panose="020B0604030504040204" pitchFamily="50" charset="-128"/>
                </a:rPr>
                <a:t>府の保健所において、病院から推薦のあった患者の退院に向けた支援を行い、課題として挙げられる</a:t>
              </a:r>
              <a:endParaRPr kumimoji="0" lang="en-US" altLang="ja-JP" sz="708"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708" u="none" kern="0" dirty="0">
                  <a:solidFill>
                    <a:prstClr val="black"/>
                  </a:solidFill>
                  <a:latin typeface="Meiryo UI" panose="020B0604030504040204" pitchFamily="50" charset="-128"/>
                  <a:ea typeface="Meiryo UI" panose="020B0604030504040204" pitchFamily="50" charset="-128"/>
                </a:rPr>
                <a:t>社会資源の充実等について検討を行うため、保健・医療・福祉の関係者からなる</a:t>
              </a:r>
              <a:r>
                <a:rPr kumimoji="0" lang="ja-JP" altLang="en-US" sz="708" b="1" u="none" kern="0" dirty="0">
                  <a:solidFill>
                    <a:prstClr val="black"/>
                  </a:solidFill>
                  <a:latin typeface="Meiryo UI" panose="020B0604030504040204" pitchFamily="50" charset="-128"/>
                  <a:ea typeface="Meiryo UI" panose="020B0604030504040204" pitchFamily="50" charset="-128"/>
                </a:rPr>
                <a:t>「自立支援促進会議」</a:t>
              </a:r>
              <a:r>
                <a:rPr kumimoji="0" lang="ja-JP" altLang="en-US" sz="708" u="none" kern="0" dirty="0">
                  <a:solidFill>
                    <a:prstClr val="black"/>
                  </a:solidFill>
                  <a:latin typeface="Meiryo UI" panose="020B0604030504040204" pitchFamily="50" charset="-128"/>
                  <a:ea typeface="Meiryo UI" panose="020B0604030504040204" pitchFamily="50" charset="-128"/>
                </a:rPr>
                <a:t>を開催</a:t>
              </a:r>
              <a:r>
                <a:rPr kumimoji="0" lang="en-US" altLang="ja-JP" sz="708" u="none" kern="0" dirty="0">
                  <a:solidFill>
                    <a:prstClr val="black"/>
                  </a:solidFill>
                  <a:latin typeface="Meiryo UI" panose="020B0604030504040204" pitchFamily="50" charset="-128"/>
                  <a:ea typeface="Meiryo UI" panose="020B0604030504040204" pitchFamily="50" charset="-128"/>
                </a:rPr>
                <a:t>(</a:t>
              </a:r>
              <a:r>
                <a:rPr kumimoji="0" lang="ja-JP" altLang="en-US" sz="708" u="none" kern="0" dirty="0">
                  <a:solidFill>
                    <a:prstClr val="black"/>
                  </a:solidFill>
                  <a:latin typeface="Meiryo UI" panose="020B0604030504040204" pitchFamily="50" charset="-128"/>
                  <a:ea typeface="Meiryo UI" panose="020B0604030504040204" pitchFamily="50" charset="-128"/>
                </a:rPr>
                <a:t>平成</a:t>
              </a:r>
              <a:r>
                <a:rPr kumimoji="0" lang="en-US" altLang="ja-JP" sz="708" u="none" kern="0" dirty="0">
                  <a:solidFill>
                    <a:prstClr val="black"/>
                  </a:solidFill>
                  <a:latin typeface="Meiryo UI" panose="020B0604030504040204" pitchFamily="50" charset="-128"/>
                  <a:ea typeface="Meiryo UI" panose="020B0604030504040204" pitchFamily="50" charset="-128"/>
                </a:rPr>
                <a:t>23</a:t>
              </a:r>
              <a:r>
                <a:rPr kumimoji="0" lang="ja-JP" altLang="en-US" sz="708" u="none" kern="0" dirty="0">
                  <a:solidFill>
                    <a:prstClr val="black"/>
                  </a:solidFill>
                  <a:latin typeface="Meiryo UI" panose="020B0604030504040204" pitchFamily="50" charset="-128"/>
                  <a:ea typeface="Meiryo UI" panose="020B0604030504040204" pitchFamily="50" charset="-128"/>
                </a:rPr>
                <a:t>年度で廃止）</a:t>
              </a:r>
            </a:p>
          </p:txBody>
        </p:sp>
        <p:sp>
          <p:nvSpPr>
            <p:cNvPr id="39" name="テキスト ボックス 38">
              <a:extLst>
                <a:ext uri="{FF2B5EF4-FFF2-40B4-BE49-F238E27FC236}">
                  <a16:creationId xmlns:a16="http://schemas.microsoft.com/office/drawing/2014/main" id="{FDF7D37C-10CD-456E-BA82-DA62ED0D6748}"/>
                </a:ext>
              </a:extLst>
            </p:cNvPr>
            <p:cNvSpPr txBox="1"/>
            <p:nvPr/>
          </p:nvSpPr>
          <p:spPr>
            <a:xfrm>
              <a:off x="7005075" y="1963281"/>
              <a:ext cx="2349437" cy="556456"/>
            </a:xfrm>
            <a:prstGeom prst="rect">
              <a:avLst/>
            </a:prstGeom>
            <a:noFill/>
          </p:spPr>
          <p:txBody>
            <a:bodyPr wrap="square" rtlCol="0">
              <a:spAutoFit/>
            </a:bodyPr>
            <a:lstStyle/>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大阪府では、退院促進支援に係る事業を継続実施</a:t>
              </a:r>
              <a:endParaRPr kumimoji="0" lang="en-US" altLang="ja-JP" sz="738" u="none" kern="0" dirty="0">
                <a:solidFill>
                  <a:prstClr val="black"/>
                </a:solidFill>
                <a:latin typeface="Meiryo UI" panose="020B0604030504040204" pitchFamily="50" charset="-128"/>
                <a:ea typeface="Meiryo UI" panose="020B0604030504040204" pitchFamily="50" charset="-128"/>
              </a:endParaRPr>
            </a:p>
            <a:p>
              <a:pPr algn="l" defTabSz="539654">
                <a:defRPr/>
              </a:pPr>
              <a:r>
                <a:rPr kumimoji="0" lang="ja-JP" altLang="en-US" sz="738" u="none" kern="0" dirty="0">
                  <a:solidFill>
                    <a:prstClr val="black"/>
                  </a:solidFill>
                  <a:latin typeface="Meiryo UI" panose="020B0604030504040204" pitchFamily="50" charset="-128"/>
                  <a:ea typeface="Meiryo UI" panose="020B0604030504040204" pitchFamily="50" charset="-128"/>
                </a:rPr>
                <a:t>　事業名：社会的入院解消研究事業　→　地域生活移行支援研究事業　　</a:t>
              </a:r>
              <a:br>
                <a:rPr kumimoji="0" lang="en-US" altLang="ja-JP" sz="738" u="none" kern="0" dirty="0">
                  <a:solidFill>
                    <a:prstClr val="black"/>
                  </a:solidFill>
                  <a:latin typeface="Meiryo UI" panose="020B0604030504040204" pitchFamily="50" charset="-128"/>
                  <a:ea typeface="Meiryo UI" panose="020B0604030504040204" pitchFamily="50" charset="-128"/>
                </a:rPr>
              </a:br>
              <a:r>
                <a:rPr kumimoji="0" lang="ja-JP" altLang="en-US" sz="738" u="none" kern="0" dirty="0">
                  <a:solidFill>
                    <a:prstClr val="black"/>
                  </a:solidFill>
                  <a:latin typeface="Meiryo UI" panose="020B0604030504040204" pitchFamily="50" charset="-128"/>
                  <a:ea typeface="Meiryo UI" panose="020B0604030504040204" pitchFamily="50" charset="-128"/>
                </a:rPr>
                <a:t>　　　　　　　→　　精神障がい者退院促進支援事業</a:t>
              </a:r>
            </a:p>
          </p:txBody>
        </p:sp>
        <p:sp>
          <p:nvSpPr>
            <p:cNvPr id="40" name="下矢印 40">
              <a:extLst>
                <a:ext uri="{FF2B5EF4-FFF2-40B4-BE49-F238E27FC236}">
                  <a16:creationId xmlns:a16="http://schemas.microsoft.com/office/drawing/2014/main" id="{23151890-B0CF-4079-9AAC-25D50D68826D}"/>
                </a:ext>
              </a:extLst>
            </p:cNvPr>
            <p:cNvSpPr/>
            <p:nvPr/>
          </p:nvSpPr>
          <p:spPr>
            <a:xfrm>
              <a:off x="4019447" y="3850849"/>
              <a:ext cx="688240" cy="254158"/>
            </a:xfrm>
            <a:prstGeom prst="downArrow">
              <a:avLst/>
            </a:prstGeom>
            <a:solidFill>
              <a:srgbClr val="5ECCF3"/>
            </a:solidFill>
            <a:ln w="25400" cap="flat" cmpd="sng" algn="ctr">
              <a:solidFill>
                <a:srgbClr val="4E67C8">
                  <a:shade val="50000"/>
                </a:srgbClr>
              </a:solidFill>
              <a:prstDash val="solid"/>
            </a:ln>
            <a:effectLst/>
          </p:spPr>
          <p:txBody>
            <a:bodyPr lIns="0" tIns="0" rIns="0" bIns="0" rtlCol="0" anchor="ctr"/>
            <a:lstStyle/>
            <a:p>
              <a:pPr defTabSz="539654">
                <a:defRPr/>
              </a:pPr>
              <a:r>
                <a:rPr kumimoji="0" lang="ja-JP" altLang="en-US" sz="708" u="none" kern="0" dirty="0">
                  <a:ln w="0"/>
                  <a:solidFill>
                    <a:prstClr val="black"/>
                  </a:solidFill>
                  <a:latin typeface="Meiryo UI" panose="020B0604030504040204" pitchFamily="50" charset="-128"/>
                  <a:ea typeface="Meiryo UI" panose="020B0604030504040204" pitchFamily="50" charset="-128"/>
                </a:rPr>
                <a:t>府</a:t>
              </a:r>
            </a:p>
          </p:txBody>
        </p:sp>
        <p:sp>
          <p:nvSpPr>
            <p:cNvPr id="41" name="下矢印 6">
              <a:extLst>
                <a:ext uri="{FF2B5EF4-FFF2-40B4-BE49-F238E27FC236}">
                  <a16:creationId xmlns:a16="http://schemas.microsoft.com/office/drawing/2014/main" id="{70B4A248-EFE1-4D38-A95C-D87A33316E9F}"/>
                </a:ext>
              </a:extLst>
            </p:cNvPr>
            <p:cNvSpPr/>
            <p:nvPr/>
          </p:nvSpPr>
          <p:spPr>
            <a:xfrm rot="18761577">
              <a:off x="5622534" y="2416324"/>
              <a:ext cx="355821" cy="268706"/>
            </a:xfrm>
            <a:prstGeom prst="downArrow">
              <a:avLst>
                <a:gd name="adj1" fmla="val 50000"/>
                <a:gd name="adj2" fmla="val 53836"/>
              </a:avLst>
            </a:prstGeom>
            <a:solidFill>
              <a:srgbClr val="5ECCF3"/>
            </a:solidFill>
            <a:ln w="25400" cap="flat" cmpd="sng" algn="ctr">
              <a:solidFill>
                <a:srgbClr val="4E67C8">
                  <a:shade val="50000"/>
                </a:srgbClr>
              </a:solidFill>
              <a:prstDash val="solid"/>
            </a:ln>
            <a:effectLst/>
          </p:spPr>
          <p:txBody>
            <a:bodyPr lIns="0" tIns="42493" rIns="0" bIns="0" rtlCol="0" anchor="ctr"/>
            <a:lstStyle/>
            <a:p>
              <a:pPr defTabSz="539654">
                <a:defRPr/>
              </a:pPr>
              <a:endParaRPr kumimoji="0" lang="en-US" altLang="ja-JP" sz="560" u="none" kern="0" dirty="0">
                <a:ln w="0"/>
                <a:solidFill>
                  <a:prstClr val="black"/>
                </a:solidFill>
                <a:latin typeface="Meiryo UI" panose="020B0604030504040204" pitchFamily="50" charset="-128"/>
                <a:ea typeface="Meiryo UI" panose="020B0604030504040204" pitchFamily="50" charset="-128"/>
              </a:endParaRPr>
            </a:p>
          </p:txBody>
        </p:sp>
      </p:grpSp>
      <p:sp>
        <p:nvSpPr>
          <p:cNvPr id="42" name="テキスト ボックス 41">
            <a:extLst>
              <a:ext uri="{FF2B5EF4-FFF2-40B4-BE49-F238E27FC236}">
                <a16:creationId xmlns:a16="http://schemas.microsoft.com/office/drawing/2014/main" id="{D216744F-67AD-45E7-AFEE-BA79625FEE03}"/>
              </a:ext>
            </a:extLst>
          </p:cNvPr>
          <p:cNvSpPr txBox="1"/>
          <p:nvPr/>
        </p:nvSpPr>
        <p:spPr>
          <a:xfrm>
            <a:off x="-43870" y="308291"/>
            <a:ext cx="6363234" cy="253916"/>
          </a:xfrm>
          <a:prstGeom prst="rect">
            <a:avLst/>
          </a:prstGeom>
          <a:noFill/>
        </p:spPr>
        <p:txBody>
          <a:bodyPr wrap="square" rtlCol="0">
            <a:spAutoFit/>
          </a:bodyPr>
          <a:lstStyle/>
          <a:p>
            <a:pPr algn="l" defTabSz="844083"/>
            <a:r>
              <a:rPr lang="ja-JP" altLang="en-US" sz="894" b="1" u="none" dirty="0">
                <a:solidFill>
                  <a:prstClr val="black"/>
                </a:solidFill>
                <a:latin typeface="メイリオ" panose="020B0604030504040204" pitchFamily="50" charset="-128"/>
                <a:ea typeface="メイリオ" panose="020B0604030504040204" pitchFamily="50" charset="-128"/>
              </a:rPr>
              <a:t>　</a:t>
            </a:r>
            <a:r>
              <a:rPr lang="ja-JP" altLang="en-US" sz="1050" b="1" u="none" dirty="0">
                <a:solidFill>
                  <a:prstClr val="black"/>
                </a:solidFill>
                <a:latin typeface="メイリオ" panose="020B0604030504040204" pitchFamily="50" charset="-128"/>
                <a:ea typeface="メイリオ" panose="020B0604030504040204" pitchFamily="50" charset="-128"/>
              </a:rPr>
              <a:t>２．大阪府における「精神障がいにも対応した地域包括ケアシステム」の構築に向けた取組の経緯</a:t>
            </a:r>
            <a:endParaRPr lang="en-US" altLang="ja-JP" sz="894" b="1" u="none" dirty="0">
              <a:solidFill>
                <a:prstClr val="black"/>
              </a:solidFill>
              <a:latin typeface="メイリオ" panose="020B0604030504040204" pitchFamily="50" charset="-128"/>
              <a:ea typeface="メイリオ" panose="020B0604030504040204" pitchFamily="50" charset="-128"/>
            </a:endParaRPr>
          </a:p>
        </p:txBody>
      </p:sp>
      <p:pic>
        <p:nvPicPr>
          <p:cNvPr id="43" name="図 42">
            <a:extLst>
              <a:ext uri="{FF2B5EF4-FFF2-40B4-BE49-F238E27FC236}">
                <a16:creationId xmlns:a16="http://schemas.microsoft.com/office/drawing/2014/main" id="{EB69D5E2-26FE-4E62-A83D-D4944EAEBDC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85051" y="4080490"/>
            <a:ext cx="8773898" cy="2542468"/>
          </a:xfrm>
          <a:prstGeom prst="rect">
            <a:avLst/>
          </a:prstGeom>
        </p:spPr>
      </p:pic>
      <p:sp>
        <p:nvSpPr>
          <p:cNvPr id="44" name="テキスト ボックス 43">
            <a:extLst>
              <a:ext uri="{FF2B5EF4-FFF2-40B4-BE49-F238E27FC236}">
                <a16:creationId xmlns:a16="http://schemas.microsoft.com/office/drawing/2014/main" id="{AB74B6EE-BC02-484D-8167-1FCDC9DD61BF}"/>
              </a:ext>
            </a:extLst>
          </p:cNvPr>
          <p:cNvSpPr txBox="1"/>
          <p:nvPr/>
        </p:nvSpPr>
        <p:spPr>
          <a:xfrm>
            <a:off x="112710" y="3828073"/>
            <a:ext cx="7806018" cy="253916"/>
          </a:xfrm>
          <a:prstGeom prst="rect">
            <a:avLst/>
          </a:prstGeom>
          <a:noFill/>
        </p:spPr>
        <p:txBody>
          <a:bodyPr wrap="square" rtlCol="0">
            <a:spAutoFit/>
          </a:bodyPr>
          <a:lstStyle/>
          <a:p>
            <a:pPr algn="l" defTabSz="844083"/>
            <a:r>
              <a:rPr lang="ja-JP" altLang="en-US" sz="1050" b="1" u="none" dirty="0">
                <a:solidFill>
                  <a:prstClr val="black"/>
                </a:solidFill>
                <a:latin typeface="メイリオ" panose="020B0604030504040204" pitchFamily="50" charset="-128"/>
                <a:ea typeface="メイリオ" panose="020B0604030504040204" pitchFamily="50" charset="-128"/>
              </a:rPr>
              <a:t>３．大阪府の退院支援（長期入院精神障がい者退院支援強化事業等）について</a:t>
            </a:r>
            <a:endParaRPr lang="en-US" altLang="ja-JP" sz="1050" b="1" u="none" dirty="0">
              <a:solidFill>
                <a:prstClr val="black"/>
              </a:solidFill>
              <a:latin typeface="メイリオ" panose="020B0604030504040204" pitchFamily="50" charset="-128"/>
              <a:ea typeface="メイリオ" panose="020B0604030504040204" pitchFamily="50" charset="-128"/>
            </a:endParaRPr>
          </a:p>
        </p:txBody>
      </p:sp>
      <p:sp>
        <p:nvSpPr>
          <p:cNvPr id="45" name="フローチャート: 端子 44">
            <a:extLst>
              <a:ext uri="{FF2B5EF4-FFF2-40B4-BE49-F238E27FC236}">
                <a16:creationId xmlns:a16="http://schemas.microsoft.com/office/drawing/2014/main" id="{1F9FD251-2486-443E-80D5-34A33FC5A978}"/>
              </a:ext>
            </a:extLst>
          </p:cNvPr>
          <p:cNvSpPr/>
          <p:nvPr/>
        </p:nvSpPr>
        <p:spPr>
          <a:xfrm>
            <a:off x="4474446" y="1425782"/>
            <a:ext cx="1291694" cy="188506"/>
          </a:xfrm>
          <a:prstGeom prst="flowChartTerminator">
            <a:avLst/>
          </a:prstGeom>
          <a:solidFill>
            <a:sysClr val="window" lastClr="FFFFFF"/>
          </a:solidFill>
          <a:ln w="25400" cap="flat" cmpd="sng" algn="ctr">
            <a:solidFill>
              <a:srgbClr val="5ECCF3"/>
            </a:solidFill>
            <a:prstDash val="solid"/>
          </a:ln>
          <a:effectLst/>
        </p:spPr>
        <p:txBody>
          <a:bodyPr rtlCol="0" anchor="ctr"/>
          <a:lstStyle/>
          <a:p>
            <a:pPr defTabSz="539654">
              <a:defRPr/>
            </a:pPr>
            <a:r>
              <a:rPr kumimoji="0" lang="ja-JP" altLang="en-US" sz="600" u="none" kern="0" dirty="0">
                <a:solidFill>
                  <a:prstClr val="black"/>
                </a:solidFill>
                <a:latin typeface="Meiryo UI" panose="020B0604030504040204" pitchFamily="50" charset="-128"/>
                <a:ea typeface="Meiryo UI" panose="020B0604030504040204" pitchFamily="50" charset="-128"/>
              </a:rPr>
              <a:t>自立支援協議会等に係る</a:t>
            </a:r>
            <a:br>
              <a:rPr kumimoji="0" lang="en-US" altLang="ja-JP" sz="600" u="none" kern="0" dirty="0">
                <a:solidFill>
                  <a:prstClr val="black"/>
                </a:solidFill>
                <a:latin typeface="Meiryo UI" panose="020B0604030504040204" pitchFamily="50" charset="-128"/>
                <a:ea typeface="Meiryo UI" panose="020B0604030504040204" pitchFamily="50" charset="-128"/>
              </a:rPr>
            </a:br>
            <a:r>
              <a:rPr kumimoji="0" lang="ja-JP" altLang="en-US" sz="600" u="none" kern="0" dirty="0">
                <a:solidFill>
                  <a:prstClr val="black"/>
                </a:solidFill>
                <a:latin typeface="Meiryo UI" panose="020B0604030504040204" pitchFamily="50" charset="-128"/>
                <a:ea typeface="Meiryo UI" panose="020B0604030504040204" pitchFamily="50" charset="-128"/>
              </a:rPr>
              <a:t>各地域の会議</a:t>
            </a:r>
          </a:p>
        </p:txBody>
      </p:sp>
      <p:sp>
        <p:nvSpPr>
          <p:cNvPr id="46" name="スライド番号プレースホルダー 1">
            <a:extLst>
              <a:ext uri="{FF2B5EF4-FFF2-40B4-BE49-F238E27FC236}">
                <a16:creationId xmlns:a16="http://schemas.microsoft.com/office/drawing/2014/main" id="{26DEBC81-0970-445B-A90F-18D8E45478B3}"/>
              </a:ext>
            </a:extLst>
          </p:cNvPr>
          <p:cNvSpPr>
            <a:spLocks noGrp="1"/>
          </p:cNvSpPr>
          <p:nvPr>
            <p:ph type="sldNum" sz="quarter" idx="12"/>
          </p:nvPr>
        </p:nvSpPr>
        <p:spPr>
          <a:xfrm>
            <a:off x="7114645" y="6550745"/>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10</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7915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04">
            <a:extLst>
              <a:ext uri="{FF2B5EF4-FFF2-40B4-BE49-F238E27FC236}">
                <a16:creationId xmlns:a16="http://schemas.microsoft.com/office/drawing/2014/main" id="{1AEC63E9-F038-4AD4-B9D0-17CE51B41D94}"/>
              </a:ext>
            </a:extLst>
          </p:cNvPr>
          <p:cNvSpPr/>
          <p:nvPr/>
        </p:nvSpPr>
        <p:spPr>
          <a:xfrm>
            <a:off x="0" y="0"/>
            <a:ext cx="9144000" cy="486646"/>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a:t>
            </a:r>
            <a:r>
              <a:rPr kumimoji="0" lang="ja-JP" altLang="en-US" sz="2000" b="1" u="none"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年度の具体的な取組み</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0FC1649D-031C-432B-BF96-525039C7514C}"/>
              </a:ext>
            </a:extLst>
          </p:cNvPr>
          <p:cNvGrpSpPr/>
          <p:nvPr/>
        </p:nvGrpSpPr>
        <p:grpSpPr>
          <a:xfrm>
            <a:off x="683749" y="620688"/>
            <a:ext cx="7704856" cy="6141959"/>
            <a:chOff x="755576" y="695377"/>
            <a:chExt cx="7354853" cy="5995262"/>
          </a:xfrm>
        </p:grpSpPr>
        <p:sp>
          <p:nvSpPr>
            <p:cNvPr id="2" name="正方形/長方形 1">
              <a:extLst>
                <a:ext uri="{FF2B5EF4-FFF2-40B4-BE49-F238E27FC236}">
                  <a16:creationId xmlns:a16="http://schemas.microsoft.com/office/drawing/2014/main" id="{F65CFD47-AEF4-4D10-A223-842730C80E61}"/>
                </a:ext>
              </a:extLst>
            </p:cNvPr>
            <p:cNvSpPr/>
            <p:nvPr/>
          </p:nvSpPr>
          <p:spPr>
            <a:xfrm>
              <a:off x="765613" y="695377"/>
              <a:ext cx="7344816" cy="2461218"/>
            </a:xfrm>
            <a:prstGeom prst="rect">
              <a:avLst/>
            </a:prstGeom>
            <a:solidFill>
              <a:srgbClr val="C9E8FF"/>
            </a:solidFill>
            <a:ln w="6350" cap="flat" cmpd="sng" algn="ctr">
              <a:solidFill>
                <a:srgbClr val="0070C0"/>
              </a:solidFill>
              <a:prstDash val="solid"/>
            </a:ln>
            <a:effectLst/>
          </p:spPr>
          <p:txBody>
            <a:bodyPr vert="horz"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病院から押し出す力の強化</a:t>
              </a:r>
              <a:endParaRPr kumimoji="0" lang="en-US" altLang="ja-JP" sz="2000" b="1"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br>
                <a:rPr kumimoji="0" lang="en-US" altLang="ja-JP" sz="1400" b="0"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400" b="0"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○精神科病院スタッフの退院促進に関する理解促進</a:t>
              </a:r>
              <a:endParaRPr kumimoji="0" lang="en-US" altLang="ja-JP" sz="1400" b="0"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退院の可能性のある入院患者の把握に加えて</a:t>
              </a:r>
              <a:endParaRPr kumimoji="0" lang="en-US" altLang="ja-JP" sz="1400" b="0"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■医療機関窓口との情報交換を幅広く実施</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方法：電話連絡あるいは訪問を実施</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目的：院内研修や院内茶話会の企画、調整　　個別支援に向けての連携</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個別伴走支援の強化</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方法：退院支援会議や個別カンファレンスへの積極的な参画</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定期的な個別面談および退院後のモニタリング</a:t>
              </a: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概ね半年程度</a:t>
              </a:r>
              <a:r>
                <a:rPr kumimoji="0" lang="en-US" altLang="ja-JP"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の継続実施</a:t>
              </a:r>
              <a:endParaRPr kumimoji="0"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50DAED4B-E600-468A-931E-435981E31765}"/>
                </a:ext>
              </a:extLst>
            </p:cNvPr>
            <p:cNvSpPr/>
            <p:nvPr/>
          </p:nvSpPr>
          <p:spPr>
            <a:xfrm>
              <a:off x="755576" y="4580597"/>
              <a:ext cx="7344816" cy="2110042"/>
            </a:xfrm>
            <a:prstGeom prst="rect">
              <a:avLst/>
            </a:prstGeom>
            <a:solidFill>
              <a:srgbClr val="C9E8FF"/>
            </a:solidFill>
            <a:ln w="6350" cap="flat" cmpd="sng" algn="ctr">
              <a:solidFill>
                <a:srgbClr val="0070C0"/>
              </a:solidFill>
              <a:prstDash val="solid"/>
            </a:ln>
            <a:effectLst/>
          </p:spPr>
          <p:txBody>
            <a:bodyPr vert="horz"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地域から引っ張る力の強化</a:t>
              </a:r>
              <a:endParaRPr kumimoji="0" lang="en-US" altLang="ja-JP" sz="2000" b="1" i="0" u="none" strike="noStrike" kern="0" cap="none" spc="-65"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方法と目的：</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・引き続き「市町村・圏域協議の場などの会議」へ広域コーディネーターが可能な限り</a:t>
              </a:r>
              <a:b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参加参画し地域の状況を把握</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・好事例対応を紹介</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・先進的な他地域の情報を提供</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l"/>
              <a:r>
                <a:rPr kumimoji="0" lang="ja-JP" altLang="en-US" sz="1400" u="none"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i="0" u="none" dirty="0">
                  <a:solidFill>
                    <a:srgbClr val="222222"/>
                  </a:solidFill>
                  <a:effectLst/>
                  <a:latin typeface="Meiryo UI" panose="020B0604030504040204" pitchFamily="50" charset="-128"/>
                  <a:ea typeface="Meiryo UI" panose="020B0604030504040204" pitchFamily="50" charset="-128"/>
                </a:rPr>
                <a:t>大阪府版「精神障がいにも対応した地域包括ケアシステム」ポータルサイトの運営</a:t>
              </a:r>
            </a:p>
          </p:txBody>
        </p:sp>
        <p:sp>
          <p:nvSpPr>
            <p:cNvPr id="5" name="正方形/長方形 4">
              <a:extLst>
                <a:ext uri="{FF2B5EF4-FFF2-40B4-BE49-F238E27FC236}">
                  <a16:creationId xmlns:a16="http://schemas.microsoft.com/office/drawing/2014/main" id="{AC2079E8-2DCE-4FFA-9544-56BC32913E18}"/>
                </a:ext>
              </a:extLst>
            </p:cNvPr>
            <p:cNvSpPr/>
            <p:nvPr/>
          </p:nvSpPr>
          <p:spPr>
            <a:xfrm>
              <a:off x="1675934" y="3299552"/>
              <a:ext cx="6192687" cy="1138088"/>
            </a:xfrm>
            <a:prstGeom prst="rect">
              <a:avLst/>
            </a:prstGeom>
            <a:noFill/>
            <a:ln w="38100" cap="flat" cmpd="sng" algn="ctr">
              <a:noFill/>
              <a:prstDash val="solid"/>
            </a:ln>
            <a:effectLst/>
          </p:spPr>
          <p:txBody>
            <a:bodyPr rtlCol="0" anchor="t"/>
            <a:lstStyle/>
            <a:p>
              <a:pPr marL="85725" indent="-85725" algn="l" fontAlgn="auto">
                <a:spcBef>
                  <a:spcPts val="0"/>
                </a:spcBef>
                <a:spcAft>
                  <a:spcPts val="600"/>
                </a:spcAft>
              </a:pPr>
              <a:r>
                <a:rPr kumimoji="0" lang="ja-JP" altLang="en-US" sz="1400" b="1" i="0" u="none"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地域と病院の支援のマッチング</a:t>
              </a:r>
              <a:br>
                <a:rPr kumimoji="0" lang="en-US" altLang="ja-JP" sz="1200" b="1" i="0" u="none"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0" lang="ja-JP" altLang="en-US" sz="1100" b="0" i="0" u="none"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広域コーディネーター対象のス</a:t>
              </a:r>
              <a:r>
                <a:rPr lang="ja-JP" altLang="en-US" sz="1100" u="none" spc="-50" dirty="0">
                  <a:latin typeface="Meiryo UI" panose="020B0604030504040204" pitchFamily="50" charset="-128"/>
                  <a:ea typeface="Meiryo UI" panose="020B0604030504040204" pitchFamily="50" charset="-128"/>
                </a:rPr>
                <a:t>キルアップ研修を実施し、</a:t>
              </a:r>
              <a:r>
                <a:rPr kumimoji="0" lang="ja-JP" altLang="en-US" sz="1100" b="0" i="0" u="none"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広域コーディネーターのソーシャルワークの質を向上させ、病院と地域それぞれへの支援を強化。向上した「病院から押し出す力」と「地域から引っ張る力」をマッチングさせて、個別伴走支援を積極的に実施する。</a:t>
              </a:r>
              <a:endParaRPr kumimoji="0" lang="en-US" altLang="ja-JP" sz="1100" b="0" i="0" u="none" strike="noStrike" kern="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5725" marR="0" lvl="0" indent="-85725" algn="l"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→長期入院精神障がい者患者数の更なる削減を</a:t>
              </a:r>
              <a:r>
                <a:rPr kumimoji="0" lang="ja-JP" altLang="en-US" sz="1200" u="none" kern="0" spc="-50" dirty="0">
                  <a:solidFill>
                    <a:srgbClr val="FF0000"/>
                  </a:solidFill>
                  <a:latin typeface="Meiryo UI" panose="020B0604030504040204" pitchFamily="50" charset="-128"/>
                  <a:ea typeface="Meiryo UI" panose="020B0604030504040204" pitchFamily="50" charset="-128"/>
                </a:rPr>
                <a:t>めざす</a:t>
              </a:r>
              <a:r>
                <a:rPr kumimoji="0" lang="ja-JP" altLang="en-US" sz="1200" b="0" i="0" u="none" strike="noStrike" kern="0" cap="none" spc="-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en-US" altLang="ja-JP" sz="1100" b="0" i="0" u="none" strike="noStrike" kern="0" cap="none" spc="-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100" u="none" kern="0" spc="-50" dirty="0">
                  <a:solidFill>
                    <a:srgbClr val="FF0000"/>
                  </a:solidFill>
                  <a:latin typeface="Meiryo UI" panose="020B0604030504040204" pitchFamily="50" charset="-128"/>
                  <a:ea typeface="Meiryo UI" panose="020B0604030504040204" pitchFamily="50" charset="-128"/>
                </a:rPr>
                <a:t>令和</a:t>
              </a:r>
              <a:r>
                <a:rPr kumimoji="0" lang="en-US" altLang="ja-JP" sz="1100" u="none" kern="0" spc="-50" dirty="0">
                  <a:solidFill>
                    <a:srgbClr val="FF0000"/>
                  </a:solidFill>
                  <a:latin typeface="Meiryo UI" panose="020B0604030504040204" pitchFamily="50" charset="-128"/>
                  <a:ea typeface="Meiryo UI" panose="020B0604030504040204" pitchFamily="50" charset="-128"/>
                </a:rPr>
                <a:t>8</a:t>
              </a:r>
              <a:r>
                <a:rPr kumimoji="0" lang="ja-JP" altLang="en-US" sz="1100" u="none" kern="0" spc="-50" dirty="0">
                  <a:solidFill>
                    <a:srgbClr val="FF0000"/>
                  </a:solidFill>
                  <a:latin typeface="Meiryo UI" panose="020B0604030504040204" pitchFamily="50" charset="-128"/>
                  <a:ea typeface="Meiryo UI" panose="020B0604030504040204" pitchFamily="50" charset="-128"/>
                </a:rPr>
                <a:t>年</a:t>
              </a:r>
              <a:r>
                <a:rPr kumimoji="0" lang="en-US" altLang="ja-JP" sz="1100" u="none" kern="0" spc="-50" dirty="0">
                  <a:solidFill>
                    <a:srgbClr val="FF0000"/>
                  </a:solidFill>
                  <a:latin typeface="Meiryo UI" panose="020B0604030504040204" pitchFamily="50" charset="-128"/>
                  <a:ea typeface="Meiryo UI" panose="020B0604030504040204" pitchFamily="50" charset="-128"/>
                </a:rPr>
                <a:t>6</a:t>
              </a:r>
              <a:r>
                <a:rPr kumimoji="0" lang="ja-JP" altLang="en-US" sz="1100" u="none" kern="0" spc="-50" dirty="0">
                  <a:solidFill>
                    <a:srgbClr val="FF0000"/>
                  </a:solidFill>
                  <a:latin typeface="Meiryo UI" panose="020B0604030504040204" pitchFamily="50" charset="-128"/>
                  <a:ea typeface="Meiryo UI" panose="020B0604030504040204" pitchFamily="50" charset="-128"/>
                </a:rPr>
                <a:t>月末時点</a:t>
              </a:r>
              <a:r>
                <a:rPr kumimoji="0" lang="ja-JP" altLang="en-US" sz="1100" b="0" i="0" u="none" strike="noStrike" kern="0" cap="none" spc="-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0" lang="en-US" altLang="ja-JP" sz="1100" b="0" i="0" u="none" strike="noStrike" kern="0" cap="none" spc="-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8,193</a:t>
              </a:r>
              <a:r>
                <a:rPr kumimoji="0" lang="ja-JP" altLang="en-US" sz="1100" b="0" i="0" u="none" strike="noStrike" kern="0" cap="none" spc="-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人</a:t>
              </a:r>
              <a:r>
                <a:rPr kumimoji="0" lang="en-US" altLang="ja-JP" sz="1100" u="none" kern="0" spc="-50" dirty="0">
                  <a:solidFill>
                    <a:srgbClr val="FF0000"/>
                  </a:solidFill>
                  <a:latin typeface="Meiryo UI" panose="020B0604030504040204" pitchFamily="50" charset="-128"/>
                  <a:ea typeface="Meiryo UI" panose="020B0604030504040204" pitchFamily="50" charset="-128"/>
                </a:rPr>
                <a:t>)</a:t>
              </a:r>
            </a:p>
          </p:txBody>
        </p:sp>
        <p:sp>
          <p:nvSpPr>
            <p:cNvPr id="7" name="正方形/長方形 6">
              <a:extLst>
                <a:ext uri="{FF2B5EF4-FFF2-40B4-BE49-F238E27FC236}">
                  <a16:creationId xmlns:a16="http://schemas.microsoft.com/office/drawing/2014/main" id="{3830F32F-E363-4CE6-8C67-65B181DDCDE3}"/>
                </a:ext>
              </a:extLst>
            </p:cNvPr>
            <p:cNvSpPr/>
            <p:nvPr/>
          </p:nvSpPr>
          <p:spPr>
            <a:xfrm>
              <a:off x="755576" y="3228075"/>
              <a:ext cx="7344816" cy="1281045"/>
            </a:xfrm>
            <a:prstGeom prst="rect">
              <a:avLst/>
            </a:prstGeom>
            <a:noFill/>
            <a:ln w="381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4138" indent="-84138">
                <a:spcAft>
                  <a:spcPts val="600"/>
                </a:spcAft>
              </a:pPr>
              <a:endParaRPr lang="en-US" altLang="ja-JP" sz="1400" spc="-50" dirty="0">
                <a:solidFill>
                  <a:schemeClr val="tx1"/>
                </a:solidFill>
                <a:latin typeface="Meiryo UI" panose="020B0604030504040204" pitchFamily="50" charset="-128"/>
                <a:ea typeface="Meiryo UI" panose="020B0604030504040204" pitchFamily="50" charset="-128"/>
              </a:endParaRPr>
            </a:p>
          </p:txBody>
        </p:sp>
        <p:sp>
          <p:nvSpPr>
            <p:cNvPr id="6" name="上下矢印 31">
              <a:extLst>
                <a:ext uri="{FF2B5EF4-FFF2-40B4-BE49-F238E27FC236}">
                  <a16:creationId xmlns:a16="http://schemas.microsoft.com/office/drawing/2014/main" id="{8E9D2E74-4E5F-41A2-AF8C-59861E0C674A}"/>
                </a:ext>
              </a:extLst>
            </p:cNvPr>
            <p:cNvSpPr/>
            <p:nvPr/>
          </p:nvSpPr>
          <p:spPr>
            <a:xfrm>
              <a:off x="865066" y="2982352"/>
              <a:ext cx="579098" cy="1772489"/>
            </a:xfrm>
            <a:prstGeom prst="upDownArrow">
              <a:avLst/>
            </a:prstGeom>
            <a:solidFill>
              <a:srgbClr val="FFFF00"/>
            </a:solidFill>
            <a:ln w="25400" cap="flat" cmpd="sng" algn="ctr">
              <a:solidFill>
                <a:srgbClr val="4F81BD">
                  <a:shade val="50000"/>
                </a:srgbClr>
              </a:solidFill>
              <a:prstDash val="solid"/>
            </a:ln>
            <a:effectLst/>
          </p:spPr>
          <p:txBody>
            <a:bodyPr vert="eaVert"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マッチング</a:t>
              </a:r>
            </a:p>
          </p:txBody>
        </p:sp>
      </p:grpSp>
      <p:sp>
        <p:nvSpPr>
          <p:cNvPr id="10" name="スライド番号プレースホルダー 1">
            <a:extLst>
              <a:ext uri="{FF2B5EF4-FFF2-40B4-BE49-F238E27FC236}">
                <a16:creationId xmlns:a16="http://schemas.microsoft.com/office/drawing/2014/main" id="{6CADB350-4E1E-450E-9F2C-F03D8FBEFED3}"/>
              </a:ext>
            </a:extLst>
          </p:cNvPr>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11</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45754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B9DF788-38AE-4BEC-BA4E-7917099C49CD}"/>
              </a:ext>
            </a:extLst>
          </p:cNvPr>
          <p:cNvPicPr>
            <a:picLocks noChangeAspect="1"/>
          </p:cNvPicPr>
          <p:nvPr/>
        </p:nvPicPr>
        <p:blipFill>
          <a:blip r:embed="rId3"/>
          <a:stretch>
            <a:fillRect/>
          </a:stretch>
        </p:blipFill>
        <p:spPr>
          <a:xfrm>
            <a:off x="179512" y="332656"/>
            <a:ext cx="5248566" cy="5269602"/>
          </a:xfrm>
          <a:prstGeom prst="rect">
            <a:avLst/>
          </a:prstGeom>
        </p:spPr>
      </p:pic>
      <p:pic>
        <p:nvPicPr>
          <p:cNvPr id="3" name="図 2">
            <a:extLst>
              <a:ext uri="{FF2B5EF4-FFF2-40B4-BE49-F238E27FC236}">
                <a16:creationId xmlns:a16="http://schemas.microsoft.com/office/drawing/2014/main" id="{4DB7EC1E-43ED-4D43-808A-213EF02A3C5E}"/>
              </a:ext>
            </a:extLst>
          </p:cNvPr>
          <p:cNvPicPr>
            <a:picLocks noChangeAspect="1"/>
          </p:cNvPicPr>
          <p:nvPr/>
        </p:nvPicPr>
        <p:blipFill rotWithShape="1">
          <a:blip r:embed="rId4"/>
          <a:srcRect l="21991" t="-1" r="24403" b="6284"/>
          <a:stretch/>
        </p:blipFill>
        <p:spPr>
          <a:xfrm>
            <a:off x="4552032" y="1811915"/>
            <a:ext cx="3744416" cy="4909561"/>
          </a:xfrm>
          <a:prstGeom prst="rect">
            <a:avLst/>
          </a:prstGeom>
        </p:spPr>
      </p:pic>
      <p:sp>
        <p:nvSpPr>
          <p:cNvPr id="5" name="スライド番号プレースホルダー 1">
            <a:extLst>
              <a:ext uri="{FF2B5EF4-FFF2-40B4-BE49-F238E27FC236}">
                <a16:creationId xmlns:a16="http://schemas.microsoft.com/office/drawing/2014/main" id="{60197CC3-D18F-4114-8CA4-4E420C3A92EE}"/>
              </a:ext>
            </a:extLst>
          </p:cNvPr>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12</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8057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bwMode="blackWhite">
          <a:xfrm>
            <a:off x="436774" y="570610"/>
            <a:ext cx="1540820" cy="1573489"/>
          </a:xfrm>
          <a:prstGeom prst="ellipse">
            <a:avLst/>
          </a:prstGeom>
          <a:solidFill>
            <a:schemeClr val="bg1">
              <a:alpha val="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p:cNvSpPr/>
          <p:nvPr/>
        </p:nvSpPr>
        <p:spPr>
          <a:xfrm>
            <a:off x="0" y="58416"/>
            <a:ext cx="9144000" cy="4388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1209" rtlCol="0" anchor="ctr"/>
          <a:lstStyle/>
          <a:p>
            <a:pPr algn="ctr"/>
            <a:r>
              <a:rPr kumimoji="1" lang="ja-JP" altLang="en-US" sz="1582" b="1" u="none" dirty="0">
                <a:latin typeface="UD デジタル 教科書体 NK-R" panose="02020400000000000000" pitchFamily="18" charset="-128"/>
                <a:ea typeface="UD デジタル 教科書体 NK-R" panose="02020400000000000000" pitchFamily="18" charset="-128"/>
              </a:rPr>
              <a:t>大阪府長期入院精神障がい者退院支援強化事業　報告</a:t>
            </a:r>
          </a:p>
        </p:txBody>
      </p:sp>
      <p:sp>
        <p:nvSpPr>
          <p:cNvPr id="8" name="テキスト ボックス 7"/>
          <p:cNvSpPr txBox="1"/>
          <p:nvPr/>
        </p:nvSpPr>
        <p:spPr>
          <a:xfrm>
            <a:off x="3768435" y="556275"/>
            <a:ext cx="4696691" cy="1487662"/>
          </a:xfrm>
          <a:prstGeom prst="roundRect">
            <a:avLst>
              <a:gd name="adj" fmla="val 5605"/>
            </a:avLst>
          </a:prstGeom>
          <a:solidFill>
            <a:schemeClr val="accent1">
              <a:lumMod val="40000"/>
              <a:lumOff val="60000"/>
            </a:schemeClr>
          </a:solidFill>
          <a:ln>
            <a:solidFill>
              <a:schemeClr val="accent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118681" numCol="1" spcCol="1270" anchor="ctr" anchorCtr="0">
            <a:noAutofit/>
          </a:bodyPr>
          <a:lstStyle/>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平成</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29</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年度～　大阪府長期入院精神障がい者退院支援促進事業　→</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令和</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2</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年度～　大阪府長期入院精神障がい者退院支援強化事業</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地域精神医療体制整備広域コーディネーターを</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6</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名配置</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精神科病院職員研修・退院促進ピアサポート強化事業等を実施</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各地域における「精神障がいにも対応した地域包括ケアシステム」の構築に係る協議の場に参画</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複合的な課題を抱える長期入院精神障がい者の退院に向けての個別の伴走支援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3768435" y="2089063"/>
            <a:ext cx="4696691" cy="2592000"/>
          </a:xfrm>
          <a:prstGeom prst="roundRect">
            <a:avLst>
              <a:gd name="adj" fmla="val 5355"/>
            </a:avLst>
          </a:prstGeom>
          <a:solidFill>
            <a:schemeClr val="bg1"/>
          </a:solidFill>
          <a:ln w="28575">
            <a:solidFill>
              <a:schemeClr val="accent1">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71209" numCol="1" spcCol="1270" anchor="t" anchorCtr="0">
            <a:noAutofit/>
          </a:bodyPr>
          <a:lstStyle/>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精神科病院研修</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院内研修　講師調整　地域支援者への案内</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場合によっては病院・地域とともに企画調整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全体研修　講師調整（</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R</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７年度は南飯能病院　角田健一先生に依頼）</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実践報告病院調整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大精協事務局と当日運営　動画配信</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退院促進ピアサポート強化事業</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病院と委託事業所・ピアサポーターとの調整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茶話会や媒体の企画の調整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各地域の「にも包括」協議の場への参画</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13049" marR="0" lvl="1" indent="-113049"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個別ケース伴走支援</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退院が滞っているケースの掘り起こし</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病院の退院支援のバックアップ</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0" marR="0" lvl="1" indent="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　　　　　　　　　　　地域支援者への橋渡し</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a:p>
            <a:pPr marL="171450" marR="0" lvl="1" indent="-171450"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12" name="ホームベース 11"/>
          <p:cNvSpPr/>
          <p:nvPr/>
        </p:nvSpPr>
        <p:spPr>
          <a:xfrm>
            <a:off x="2450152" y="556275"/>
            <a:ext cx="1110526" cy="1487532"/>
          </a:xfrm>
          <a:prstGeom prst="homePlate">
            <a:avLst>
              <a:gd name="adj" fmla="val 31839"/>
            </a:avLst>
          </a:prstGeom>
          <a:solidFill>
            <a:schemeClr val="accent1">
              <a:lumMod val="40000"/>
              <a:lumOff val="60000"/>
            </a:schemeClr>
          </a:solidFill>
          <a:ln>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5B9BD5">
                    <a:lumMod val="50000"/>
                  </a:srgbClr>
                </a:solidFill>
                <a:effectLst/>
                <a:uLnTx/>
                <a:uFillTx/>
                <a:latin typeface="UD デジタル 教科書体 NK-R" panose="02020400000000000000" pitchFamily="18" charset="-128"/>
                <a:ea typeface="UD デジタル 教科書体 NK-R" panose="02020400000000000000" pitchFamily="18" charset="-128"/>
              </a:rPr>
              <a:t>長期入院精神障がい者退院支援強化事業</a:t>
            </a:r>
            <a:endParaRPr kumimoji="1" lang="ja-JP" altLang="en-US" sz="9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ホームベース 12"/>
          <p:cNvSpPr/>
          <p:nvPr/>
        </p:nvSpPr>
        <p:spPr>
          <a:xfrm>
            <a:off x="2450152" y="2089063"/>
            <a:ext cx="1110124" cy="2592000"/>
          </a:xfrm>
          <a:prstGeom prst="homePlate">
            <a:avLst>
              <a:gd name="adj" fmla="val 34254"/>
            </a:avLst>
          </a:prstGeom>
          <a:solidFill>
            <a:schemeClr val="accent1">
              <a:lumMod val="60000"/>
              <a:lumOff val="40000"/>
            </a:schemeClr>
          </a:solidFill>
          <a:ln>
            <a:solidFill>
              <a:schemeClr val="accent5"/>
            </a:solidFill>
          </a:ln>
        </p:spPr>
        <p:style>
          <a:lnRef idx="1">
            <a:schemeClr val="accent3"/>
          </a:lnRef>
          <a:fillRef idx="2">
            <a:schemeClr val="accent3"/>
          </a:fillRef>
          <a:effectRef idx="1">
            <a:schemeClr val="accent3"/>
          </a:effectRef>
          <a:fontRef idx="minor">
            <a:schemeClr val="dk1"/>
          </a:fontRef>
        </p:style>
        <p:txBody>
          <a:bodyPr rIns="47473"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主な活動</a:t>
            </a:r>
            <a:endParaRPr kumimoji="1" lang="en-US" altLang="ja-JP" sz="9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4" name="ホームベース 13"/>
          <p:cNvSpPr/>
          <p:nvPr/>
        </p:nvSpPr>
        <p:spPr>
          <a:xfrm>
            <a:off x="2449859" y="4726319"/>
            <a:ext cx="1110417" cy="1970744"/>
          </a:xfrm>
          <a:prstGeom prst="homePlate">
            <a:avLst>
              <a:gd name="adj" fmla="val 37502"/>
            </a:avLst>
          </a:prstGeom>
          <a:solidFill>
            <a:schemeClr val="accent1">
              <a:lumMod val="75000"/>
            </a:schemeClr>
          </a:solidFill>
          <a:ln>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900" b="1" u="none" dirty="0">
                <a:latin typeface="UD デジタル 教科書体 NK-R" panose="02020400000000000000" pitchFamily="18" charset="-128"/>
                <a:ea typeface="UD デジタル 教科書体 NK-R" panose="02020400000000000000" pitchFamily="18" charset="-128"/>
              </a:rPr>
              <a:t>大阪府の</a:t>
            </a:r>
            <a:br>
              <a:rPr kumimoji="1" lang="en-US" altLang="ja-JP" sz="900" b="1" u="none" dirty="0">
                <a:latin typeface="UD デジタル 教科書体 NK-R" panose="02020400000000000000" pitchFamily="18" charset="-128"/>
                <a:ea typeface="UD デジタル 教科書体 NK-R" panose="02020400000000000000" pitchFamily="18" charset="-128"/>
              </a:rPr>
            </a:br>
            <a:r>
              <a:rPr kumimoji="1" lang="ja-JP" altLang="en-US" sz="900" b="1" u="none" dirty="0">
                <a:latin typeface="UD デジタル 教科書体 NK-R" panose="02020400000000000000" pitchFamily="18" charset="-128"/>
                <a:ea typeface="UD デジタル 教科書体 NK-R" panose="02020400000000000000" pitchFamily="18" charset="-128"/>
              </a:rPr>
              <a:t>事業の強みと課題</a:t>
            </a:r>
            <a:endParaRPr kumimoji="1" lang="en-US" altLang="ja-JP" sz="900" b="1" u="none"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3768435" y="4727323"/>
            <a:ext cx="4696691" cy="2016000"/>
          </a:xfrm>
          <a:prstGeom prst="roundRect">
            <a:avLst>
              <a:gd name="adj" fmla="val 12739"/>
            </a:avLst>
          </a:prstGeom>
          <a:solidFill>
            <a:schemeClr val="bg1"/>
          </a:solidFill>
          <a:ln w="28575">
            <a:solidFill>
              <a:schemeClr val="accent1">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47473" rIns="0" bIns="0" numCol="1" spcCol="1270" anchor="t" anchorCtr="0">
            <a:noAutofit/>
          </a:bodyPr>
          <a:lstStyle/>
          <a:p>
            <a:pPr marL="113049" lvl="1" indent="-113049" algn="l" defTabSz="732725">
              <a:lnSpc>
                <a:spcPct val="90000"/>
              </a:lnSpc>
              <a:spcBef>
                <a:spcPct val="0"/>
              </a:spcBef>
              <a:spcAft>
                <a:spcPct val="15000"/>
              </a:spcAft>
              <a:buFont typeface="Wingdings" panose="05000000000000000000" pitchFamily="2" charset="2"/>
              <a:buChar char="u"/>
            </a:pPr>
            <a:r>
              <a:rPr kumimoji="1" lang="ja-JP" altLang="en-US" sz="1100" u="none" dirty="0">
                <a:latin typeface="UD デジタル 教科書体 NK-R" panose="02020400000000000000" pitchFamily="18" charset="-128"/>
                <a:ea typeface="UD デジタル 教科書体 NK-R" panose="02020400000000000000" pitchFamily="18" charset="-128"/>
              </a:rPr>
              <a:t>これまでの活動の積み上げによる情報提供が可能。</a:t>
            </a:r>
            <a:endParaRPr kumimoji="1" lang="en-US" altLang="ja-JP" sz="1100" u="none" dirty="0">
              <a:latin typeface="UD デジタル 教科書体 NK-R" panose="02020400000000000000" pitchFamily="18" charset="-128"/>
              <a:ea typeface="UD デジタル 教科書体 NK-R" panose="02020400000000000000" pitchFamily="18" charset="-128"/>
            </a:endParaRPr>
          </a:p>
          <a:p>
            <a:pPr marL="113049" lvl="1" indent="-113049" algn="l" defTabSz="732725">
              <a:lnSpc>
                <a:spcPct val="90000"/>
              </a:lnSpc>
              <a:spcBef>
                <a:spcPct val="0"/>
              </a:spcBef>
              <a:spcAft>
                <a:spcPct val="15000"/>
              </a:spcAft>
              <a:buFont typeface="Wingdings" panose="05000000000000000000" pitchFamily="2" charset="2"/>
              <a:buChar char="u"/>
            </a:pPr>
            <a:r>
              <a:rPr kumimoji="1" lang="ja-JP" altLang="en-US" sz="1100" u="none" dirty="0">
                <a:latin typeface="UD デジタル 教科書体 NK-R" panose="02020400000000000000" pitchFamily="18" charset="-128"/>
                <a:ea typeface="UD デジタル 教科書体 NK-R" panose="02020400000000000000" pitchFamily="18" charset="-128"/>
              </a:rPr>
              <a:t>圏域を越えての支援が可能</a:t>
            </a:r>
            <a:endParaRPr kumimoji="1" lang="en-US" altLang="ja-JP" sz="1100" u="none" dirty="0">
              <a:latin typeface="UD デジタル 教科書体 NK-R" panose="02020400000000000000" pitchFamily="18" charset="-128"/>
              <a:ea typeface="UD デジタル 教科書体 NK-R" panose="02020400000000000000" pitchFamily="18" charset="-128"/>
            </a:endParaRPr>
          </a:p>
          <a:p>
            <a:pPr marL="113049" lvl="1" indent="-113049" algn="l" defTabSz="732725">
              <a:lnSpc>
                <a:spcPct val="90000"/>
              </a:lnSpc>
              <a:spcBef>
                <a:spcPct val="0"/>
              </a:spcBef>
              <a:spcAft>
                <a:spcPct val="15000"/>
              </a:spcAft>
              <a:buFont typeface="Wingdings" panose="05000000000000000000" pitchFamily="2" charset="2"/>
              <a:buChar char="u"/>
            </a:pPr>
            <a:r>
              <a:rPr kumimoji="1" lang="ja-JP" altLang="en-US" sz="1100" u="none" dirty="0">
                <a:latin typeface="UD デジタル 教科書体 NK-R" panose="02020400000000000000" pitchFamily="18" charset="-128"/>
                <a:ea typeface="UD デジタル 教科書体 NK-R" panose="02020400000000000000" pitchFamily="18" charset="-128"/>
              </a:rPr>
              <a:t>病院職員研修や地域の協議の場への参画などによって、支援者と顔がつながっており、橋渡しが可能</a:t>
            </a:r>
            <a:br>
              <a:rPr kumimoji="1" lang="en-US" altLang="ja-JP" sz="1100" u="none" dirty="0">
                <a:latin typeface="UD デジタル 教科書体 NK-R" panose="02020400000000000000" pitchFamily="18" charset="-128"/>
                <a:ea typeface="UD デジタル 教科書体 NK-R" panose="02020400000000000000" pitchFamily="18" charset="-128"/>
              </a:rPr>
            </a:br>
            <a:endParaRPr kumimoji="1" lang="en-US" altLang="ja-JP" sz="1100" u="none" dirty="0">
              <a:latin typeface="UD デジタル 教科書体 NK-R" panose="02020400000000000000" pitchFamily="18" charset="-128"/>
              <a:ea typeface="UD デジタル 教科書体 NK-R" panose="02020400000000000000" pitchFamily="18" charset="-128"/>
            </a:endParaRPr>
          </a:p>
          <a:p>
            <a:pPr marL="171450" lvl="1" indent="-171450" algn="l" defTabSz="732725">
              <a:lnSpc>
                <a:spcPct val="90000"/>
              </a:lnSpc>
              <a:spcBef>
                <a:spcPct val="0"/>
              </a:spcBef>
              <a:spcAft>
                <a:spcPct val="15000"/>
              </a:spcAft>
              <a:buFont typeface="Wingdings" panose="05000000000000000000" pitchFamily="2" charset="2"/>
              <a:buChar char="Ø"/>
            </a:pPr>
            <a:r>
              <a:rPr kumimoji="1" lang="ja-JP" altLang="en-US" sz="1100" u="none" dirty="0">
                <a:latin typeface="UD デジタル 教科書体 NK-R" panose="02020400000000000000" pitchFamily="18" charset="-128"/>
                <a:ea typeface="UD デジタル 教科書体 NK-R" panose="02020400000000000000" pitchFamily="18" charset="-128"/>
              </a:rPr>
              <a:t>単年度の事業であり、支援の継続が可能かどうかが不透明</a:t>
            </a:r>
            <a:endParaRPr kumimoji="1" lang="en-US" altLang="ja-JP" sz="1100" u="none" dirty="0">
              <a:latin typeface="UD デジタル 教科書体 NK-R" panose="02020400000000000000" pitchFamily="18" charset="-128"/>
              <a:ea typeface="UD デジタル 教科書体 NK-R" panose="02020400000000000000" pitchFamily="18" charset="-128"/>
            </a:endParaRPr>
          </a:p>
          <a:p>
            <a:pPr marL="171450" lvl="1" indent="-171450" algn="l" defTabSz="732725">
              <a:lnSpc>
                <a:spcPct val="90000"/>
              </a:lnSpc>
              <a:spcBef>
                <a:spcPct val="0"/>
              </a:spcBef>
              <a:spcAft>
                <a:spcPct val="15000"/>
              </a:spcAft>
              <a:buFont typeface="Wingdings" panose="05000000000000000000" pitchFamily="2" charset="2"/>
              <a:buChar char="Ø"/>
            </a:pPr>
            <a:r>
              <a:rPr kumimoji="1" lang="ja-JP" altLang="en-US" sz="1100" u="none" dirty="0">
                <a:latin typeface="UD デジタル 教科書体 NK-R" panose="02020400000000000000" pitchFamily="18" charset="-128"/>
                <a:ea typeface="UD デジタル 教科書体 NK-R" panose="02020400000000000000" pitchFamily="18" charset="-128"/>
              </a:rPr>
              <a:t>広域コーディネーターの人員確保の難しさ</a:t>
            </a:r>
            <a:endParaRPr kumimoji="1" lang="en-US" altLang="ja-JP" sz="1100" u="none" dirty="0">
              <a:latin typeface="UD デジタル 教科書体 NK-R" panose="02020400000000000000" pitchFamily="18" charset="-128"/>
              <a:ea typeface="UD デジタル 教科書体 NK-R" panose="02020400000000000000" pitchFamily="18" charset="-128"/>
            </a:endParaRPr>
          </a:p>
          <a:p>
            <a:pPr marL="171450" lvl="1" indent="-171450" algn="l" defTabSz="732725">
              <a:lnSpc>
                <a:spcPct val="90000"/>
              </a:lnSpc>
              <a:spcBef>
                <a:spcPct val="0"/>
              </a:spcBef>
              <a:spcAft>
                <a:spcPct val="15000"/>
              </a:spcAft>
              <a:buFont typeface="Wingdings" panose="05000000000000000000" pitchFamily="2" charset="2"/>
              <a:buChar char="Ø"/>
            </a:pPr>
            <a:r>
              <a:rPr kumimoji="1" lang="ja-JP" altLang="en-US" sz="1100" u="none" dirty="0">
                <a:latin typeface="UD デジタル 教科書体 NK-R" panose="02020400000000000000" pitchFamily="18" charset="-128"/>
                <a:ea typeface="UD デジタル 教科書体 NK-R" panose="02020400000000000000" pitchFamily="18" charset="-128"/>
              </a:rPr>
              <a:t>広域コーディネーターは、法的な位置づけがないため、一者での活動はできず、病院スタッフや地域支援者の同行が必要</a:t>
            </a:r>
            <a:endParaRPr kumimoji="1" lang="en-US" altLang="ja-JP" sz="1100" u="none" dirty="0">
              <a:latin typeface="UD デジタル 教科書体 NK-R" panose="02020400000000000000" pitchFamily="18" charset="-128"/>
              <a:ea typeface="UD デジタル 教科書体 NK-R" panose="02020400000000000000" pitchFamily="18" charset="-128"/>
            </a:endParaRPr>
          </a:p>
          <a:p>
            <a:pPr marL="171450" lvl="1" indent="-171450" algn="l" defTabSz="732725">
              <a:lnSpc>
                <a:spcPct val="90000"/>
              </a:lnSpc>
              <a:spcBef>
                <a:spcPct val="0"/>
              </a:spcBef>
              <a:spcAft>
                <a:spcPct val="15000"/>
              </a:spcAft>
              <a:buFont typeface="Wingdings" panose="05000000000000000000" pitchFamily="2" charset="2"/>
              <a:buChar char="Ø"/>
            </a:pPr>
            <a:r>
              <a:rPr kumimoji="1" lang="ja-JP" altLang="en-US" sz="1100" u="none" dirty="0">
                <a:solidFill>
                  <a:prstClr val="black">
                    <a:hueOff val="0"/>
                    <a:satOff val="0"/>
                    <a:lumOff val="0"/>
                    <a:alphaOff val="0"/>
                  </a:prstClr>
                </a:solidFill>
                <a:latin typeface="UD デジタル 教科書体 NK-R" panose="02020400000000000000" pitchFamily="18" charset="-128"/>
                <a:ea typeface="UD デジタル 教科書体 NK-R" panose="02020400000000000000" pitchFamily="18" charset="-128"/>
              </a:rPr>
              <a:t>庁内における</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rPr>
              <a:t>高齢者支援や地域福祉（生活困窮・重層的支援など）・住宅等の関係部局との連携</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楕円 8"/>
          <p:cNvSpPr txBox="1"/>
          <p:nvPr/>
        </p:nvSpPr>
        <p:spPr bwMode="white">
          <a:xfrm>
            <a:off x="0" y="963980"/>
            <a:ext cx="780643" cy="786745"/>
          </a:xfrm>
          <a:prstGeom prst="ellipse">
            <a:avLst/>
          </a:prstGeom>
          <a:solidFill>
            <a:schemeClr val="bg1"/>
          </a:solidFill>
          <a:ln w="3175">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4235" tIns="142418" rIns="14235" bIns="14235" numCol="1" spcCol="1270" anchor="ctr" anchorCtr="0">
            <a:noAutofit/>
          </a:bodyPr>
          <a:lstStyle/>
          <a:p>
            <a:pPr marL="0" marR="0" lvl="0" indent="0" algn="ctr" defTabSz="498253" rtl="0" eaLnBrk="1" fontAlgn="auto" latinLnBrk="0" hangingPunct="1">
              <a:lnSpc>
                <a:spcPct val="90000"/>
              </a:lnSpc>
              <a:spcBef>
                <a:spcPct val="0"/>
              </a:spcBef>
              <a:spcAft>
                <a:spcPct val="35000"/>
              </a:spcAft>
              <a:buClrTx/>
              <a:buSzTx/>
              <a:buFontTx/>
              <a:buNone/>
              <a:tabLst/>
              <a:defRPr/>
            </a:pPr>
            <a:r>
              <a:rPr kumimoji="1" lang="ja-JP" altLang="en-US" sz="3600" b="1" i="0" u="none" strike="noStrike" kern="1200" cap="none" spc="0" normalizeH="0" baseline="0" noProof="0" dirty="0">
                <a:ln>
                  <a:noFill/>
                </a:ln>
                <a:solidFill>
                  <a:schemeClr val="accent1">
                    <a:lumMod val="75000"/>
                  </a:schemeClr>
                </a:solidFill>
                <a:effectLst/>
                <a:uLnTx/>
                <a:uFillTx/>
                <a:latin typeface="メイリオ" panose="020B0604030504040204" pitchFamily="50" charset="-128"/>
                <a:ea typeface="メイリオ" panose="020B0604030504040204" pitchFamily="50" charset="-128"/>
                <a:cs typeface="+mn-cs"/>
              </a:rPr>
              <a:t>１</a:t>
            </a:r>
          </a:p>
        </p:txBody>
      </p:sp>
      <p:sp>
        <p:nvSpPr>
          <p:cNvPr id="18" name="テキスト ボックス 17">
            <a:extLst>
              <a:ext uri="{FF2B5EF4-FFF2-40B4-BE49-F238E27FC236}">
                <a16:creationId xmlns:a16="http://schemas.microsoft.com/office/drawing/2014/main" id="{00F3DBFC-3DD1-4283-9C4E-93F52C3952B3}"/>
              </a:ext>
            </a:extLst>
          </p:cNvPr>
          <p:cNvSpPr txBox="1"/>
          <p:nvPr/>
        </p:nvSpPr>
        <p:spPr bwMode="white">
          <a:xfrm>
            <a:off x="539553" y="1127499"/>
            <a:ext cx="1353416" cy="507831"/>
          </a:xfrm>
          <a:prstGeom prst="rect">
            <a:avLst/>
          </a:prstGeom>
          <a:solidFill>
            <a:schemeClr val="bg1"/>
          </a:solidFill>
        </p:spPr>
        <p:txBody>
          <a:bodyPr wrap="square" rtlCol="0">
            <a:spAutoFit/>
          </a:bodyPr>
          <a:lstStyle>
            <a:defPPr>
              <a:defRPr lang="en-US"/>
            </a:defPPr>
            <a:lvl1pPr algn="ctr">
              <a:defRPr kumimoji="1" sz="1400" b="1">
                <a:solidFill>
                  <a:schemeClr val="accent6"/>
                </a:solidFill>
                <a:latin typeface="メイリオ" panose="020B0604030504040204" pitchFamily="50" charset="-128"/>
                <a:ea typeface="メイリオ" panose="020B0604030504040204" pitchFamily="50" charset="-128"/>
              </a:defRPr>
            </a:lvl1pPr>
          </a:lstStyle>
          <a:p>
            <a:pPr algn="ctr"/>
            <a:r>
              <a:rPr kumimoji="1" lang="ja-JP" altLang="en-US" sz="900" b="1" u="none"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長期入院精神障がい者</a:t>
            </a:r>
            <a:br>
              <a:rPr kumimoji="1" lang="en-US" altLang="ja-JP" sz="900" b="1" u="none"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br>
            <a:r>
              <a:rPr kumimoji="1" lang="ja-JP" altLang="en-US" sz="900" b="1" u="none"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退院支援強化事業</a:t>
            </a:r>
            <a:br>
              <a:rPr kumimoji="1" lang="en-US" altLang="ja-JP" sz="900" b="1" u="none"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br>
            <a:r>
              <a:rPr kumimoji="1" lang="ja-JP" altLang="en-US" sz="900" b="1" u="none"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について</a:t>
            </a:r>
            <a:endParaRPr lang="ja-JP" altLang="en-US" sz="900" u="none"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
            <a:extLst>
              <a:ext uri="{FF2B5EF4-FFF2-40B4-BE49-F238E27FC236}">
                <a16:creationId xmlns:a16="http://schemas.microsoft.com/office/drawing/2014/main" id="{0AE0BF1F-6171-4F08-8456-C32FA2AB135B}"/>
              </a:ext>
            </a:extLst>
          </p:cNvPr>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13</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84676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 y="701210"/>
            <a:ext cx="2093023" cy="1573200"/>
            <a:chOff x="9431208" y="762381"/>
            <a:chExt cx="2316999" cy="1800000"/>
          </a:xfrm>
        </p:grpSpPr>
        <p:sp>
          <p:nvSpPr>
            <p:cNvPr id="3" name="楕円 2"/>
            <p:cNvSpPr/>
            <p:nvPr/>
          </p:nvSpPr>
          <p:spPr>
            <a:xfrm>
              <a:off x="9971802" y="762381"/>
              <a:ext cx="1776405" cy="1800000"/>
            </a:xfrm>
            <a:prstGeom prst="ellipse">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8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p:cNvSpPr txBox="1"/>
            <p:nvPr/>
          </p:nvSpPr>
          <p:spPr bwMode="white">
            <a:xfrm>
              <a:off x="10257331" y="1486307"/>
              <a:ext cx="1429513" cy="352148"/>
            </a:xfrm>
            <a:prstGeom prst="rect">
              <a:avLst/>
            </a:prstGeom>
            <a:solidFill>
              <a:schemeClr val="bg1"/>
            </a:solidFill>
          </p:spPr>
          <p:txBody>
            <a:bodyPr wrap="square" rtlCol="0">
              <a:spAutoFit/>
            </a:bodyPr>
            <a:lstStyle>
              <a:defPPr>
                <a:defRPr lang="en-US"/>
              </a:defPPr>
              <a:lvl1pPr algn="ctr">
                <a:defRPr kumimoji="1" sz="1400" b="1">
                  <a:solidFill>
                    <a:schemeClr val="accent6"/>
                  </a:solidFill>
                  <a:latin typeface="メイリオ" panose="020B0604030504040204" pitchFamily="50" charset="-128"/>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ED7D31">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rPr>
                <a:t>課題の共有①</a:t>
              </a:r>
            </a:p>
          </p:txBody>
        </p:sp>
        <p:sp>
          <p:nvSpPr>
            <p:cNvPr id="6" name="楕円 8"/>
            <p:cNvSpPr txBox="1"/>
            <p:nvPr/>
          </p:nvSpPr>
          <p:spPr bwMode="white">
            <a:xfrm>
              <a:off x="9431208" y="1167784"/>
              <a:ext cx="899999" cy="900000"/>
            </a:xfrm>
            <a:prstGeom prst="ellipse">
              <a:avLst/>
            </a:prstGeom>
            <a:solidFill>
              <a:schemeClr val="bg1"/>
            </a:solidFill>
            <a:ln w="3175">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4235" tIns="142418" rIns="14235" bIns="14235" numCol="1" spcCol="1270" anchor="ctr" anchorCtr="0">
              <a:noAutofit/>
            </a:bodyPr>
            <a:lstStyle/>
            <a:p>
              <a:pPr marL="0" marR="0" lvl="0" indent="0" algn="ctr" defTabSz="498253" rtl="0" eaLnBrk="1" fontAlgn="auto" latinLnBrk="0" hangingPunct="1">
                <a:lnSpc>
                  <a:spcPct val="90000"/>
                </a:lnSpc>
                <a:spcBef>
                  <a:spcPct val="0"/>
                </a:spcBef>
                <a:spcAft>
                  <a:spcPct val="35000"/>
                </a:spcAft>
                <a:buClrTx/>
                <a:buSzTx/>
                <a:buFontTx/>
                <a:buNone/>
                <a:tabLst/>
                <a:defRPr/>
              </a:pPr>
              <a:r>
                <a:rPr lang="en-US" altLang="ja-JP" sz="3560" b="1" u="none" dirty="0">
                  <a:solidFill>
                    <a:srgbClr val="ED7D31">
                      <a:lumMod val="75000"/>
                    </a:srgbClr>
                  </a:solidFill>
                  <a:latin typeface="メイリオ" panose="020B0604030504040204" pitchFamily="50" charset="-128"/>
                  <a:ea typeface="メイリオ" panose="020B0604030504040204" pitchFamily="50" charset="-128"/>
                </a:rPr>
                <a:t>2</a:t>
              </a:r>
            </a:p>
          </p:txBody>
        </p:sp>
      </p:grpSp>
      <p:sp>
        <p:nvSpPr>
          <p:cNvPr id="7" name="正方形/長方形 6"/>
          <p:cNvSpPr/>
          <p:nvPr/>
        </p:nvSpPr>
        <p:spPr>
          <a:xfrm>
            <a:off x="0" y="67257"/>
            <a:ext cx="9144000" cy="4388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120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大阪府地域精神医療体制整備広域コーディネーター実践報告</a:t>
            </a:r>
          </a:p>
        </p:txBody>
      </p:sp>
      <p:sp>
        <p:nvSpPr>
          <p:cNvPr id="13" name="テキスト ボックス 12"/>
          <p:cNvSpPr txBox="1"/>
          <p:nvPr/>
        </p:nvSpPr>
        <p:spPr>
          <a:xfrm>
            <a:off x="3803039" y="871398"/>
            <a:ext cx="4852623" cy="5563624"/>
          </a:xfrm>
          <a:prstGeom prst="roundRect">
            <a:avLst>
              <a:gd name="adj" fmla="val 5122"/>
            </a:avLst>
          </a:prstGeom>
          <a:no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131885" numCol="1" spcCol="1270" anchor="t" anchorCtr="0">
            <a:noAutofit/>
          </a:bodyPr>
          <a:lstStyle/>
          <a:p>
            <a:pPr marL="261938" marR="0" lvl="1" indent="-174625"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ケアマネジメントはどこが実施できるのか</a:t>
            </a:r>
            <a:br>
              <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退院先の住所地が確定しないと地域支援者が確定しないことが多いが、住まいの候補が多地域にまたがることが多い。</a:t>
            </a:r>
            <a:br>
              <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また、遠方の住所地の場合は特に、元の住居地からの支援を十分に</a:t>
            </a:r>
            <a:br>
              <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受けることが難しい。</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退院先が確定しないながらも入院前住所地の部会で状況報告等　</a:t>
            </a:r>
            <a:endParaRPr kumimoji="1" lang="en-US" altLang="ja-JP"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を行い、部会メンバーに情報共有することで、援護の実施者である　　</a:t>
            </a:r>
            <a:endParaRPr kumimoji="1" lang="en-US" altLang="ja-JP"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市町村として主体的に支援していただけるようつなげた。</a:t>
            </a:r>
            <a:endParaRPr kumimoji="1" lang="en-US" altLang="ja-JP"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病院の支援はどこまで可能なのか</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圏域を遠く越えた外出支援に、すべての病院が対応できるわけでは</a:t>
            </a:r>
            <a:br>
              <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ない。病院からの同行支援に費用が発生する場合もある。</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退院後は病院の支援は終了するため、入院中からいかに地域の支援につなげていくのか。</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44500" marR="0" lvl="1" indent="-357188"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病院と調整を行い、退院前訪問の制度を活用して、圏域を越えた退院先に同行してもらった。</a:t>
            </a:r>
            <a:endParaRPr kumimoji="1" lang="en-US" altLang="ja-JP"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地域移行相談・支援制度利用の難しさ</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制度利用までの「前裁き」は本来どこが担うのか。</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制度利用の希望が出ても、対応できる事業所が少ない場合も多い。</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61938" marR="0" lvl="1" indent="-174625"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地域移行支援制度の経験が少ない市町村や相談支援事業所へのアドバイスはどこが可能か？</a:t>
            </a:r>
            <a:endParaRPr kumimoji="1" lang="en-US" altLang="ja-JP"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44500" marR="0" lvl="1" indent="-357188" algn="l" defTabSz="732725" rtl="0" eaLnBrk="1" fontAlgn="auto" latinLnBrk="0" hangingPunct="1">
              <a:lnSpc>
                <a:spcPct val="90000"/>
              </a:lnSpc>
              <a:spcBef>
                <a:spcPct val="0"/>
              </a:spcBef>
              <a:spcAft>
                <a:spcPct val="15000"/>
              </a:spcAft>
              <a:buClrTx/>
              <a:buSzTx/>
              <a:buFontTx/>
              <a:buNone/>
              <a:tabLst/>
              <a:defRPr/>
            </a:pPr>
            <a:r>
              <a:rPr kumimoji="1" lang="ja-JP" altLang="en-US" sz="12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2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地域移行支援の経験の少ない市町村と、経験のある市町村の双方に働きかけ、連携することにより、制度の利用につなげた。</a:t>
            </a:r>
            <a:endParaRPr kumimoji="1" lang="ja-JP" altLang="en-US" sz="1200" b="0" i="0" u="sng"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17" name="ホームベース 8">
            <a:extLst>
              <a:ext uri="{FF2B5EF4-FFF2-40B4-BE49-F238E27FC236}">
                <a16:creationId xmlns:a16="http://schemas.microsoft.com/office/drawing/2014/main" id="{BBC63973-0FEF-4EF8-A0AC-81C474C9E456}"/>
              </a:ext>
            </a:extLst>
          </p:cNvPr>
          <p:cNvSpPr/>
          <p:nvPr/>
        </p:nvSpPr>
        <p:spPr>
          <a:xfrm>
            <a:off x="2223182" y="701210"/>
            <a:ext cx="1394268" cy="5904000"/>
          </a:xfrm>
          <a:prstGeom prst="homePlate">
            <a:avLst>
              <a:gd name="adj" fmla="val 31839"/>
            </a:avLst>
          </a:prstGeom>
          <a:solidFill>
            <a:schemeClr val="accent2">
              <a:lumMod val="40000"/>
              <a:lumOff val="6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事例から</a:t>
            </a:r>
            <a:br>
              <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導き出される課題</a:t>
            </a:r>
          </a:p>
        </p:txBody>
      </p:sp>
      <p:sp>
        <p:nvSpPr>
          <p:cNvPr id="9" name="スライド番号プレースホルダー 1">
            <a:extLst>
              <a:ext uri="{FF2B5EF4-FFF2-40B4-BE49-F238E27FC236}">
                <a16:creationId xmlns:a16="http://schemas.microsoft.com/office/drawing/2014/main" id="{91404BA6-D659-4B15-89D2-93B15C04AFEE}"/>
              </a:ext>
            </a:extLst>
          </p:cNvPr>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14</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344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 y="701210"/>
            <a:ext cx="2093023" cy="1573200"/>
            <a:chOff x="9431208" y="762381"/>
            <a:chExt cx="2316999" cy="1800000"/>
          </a:xfrm>
        </p:grpSpPr>
        <p:sp>
          <p:nvSpPr>
            <p:cNvPr id="3" name="楕円 2"/>
            <p:cNvSpPr/>
            <p:nvPr/>
          </p:nvSpPr>
          <p:spPr>
            <a:xfrm>
              <a:off x="9971802" y="762381"/>
              <a:ext cx="1776405" cy="1800000"/>
            </a:xfrm>
            <a:prstGeom prst="ellipse">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88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p:cNvSpPr txBox="1"/>
            <p:nvPr/>
          </p:nvSpPr>
          <p:spPr bwMode="white">
            <a:xfrm>
              <a:off x="10278484" y="1486307"/>
              <a:ext cx="1429513" cy="352148"/>
            </a:xfrm>
            <a:prstGeom prst="rect">
              <a:avLst/>
            </a:prstGeom>
            <a:solidFill>
              <a:schemeClr val="bg1"/>
            </a:solidFill>
          </p:spPr>
          <p:txBody>
            <a:bodyPr wrap="square" rtlCol="0">
              <a:spAutoFit/>
            </a:bodyPr>
            <a:lstStyle>
              <a:defPPr>
                <a:defRPr lang="en-US"/>
              </a:defPPr>
              <a:lvl1pPr algn="ctr">
                <a:defRPr kumimoji="1" sz="1400" b="1">
                  <a:solidFill>
                    <a:schemeClr val="accent6"/>
                  </a:solidFill>
                  <a:latin typeface="メイリオ" panose="020B0604030504040204" pitchFamily="50" charset="-128"/>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accent2">
                      <a:lumMod val="75000"/>
                    </a:schemeClr>
                  </a:solidFill>
                  <a:effectLst/>
                  <a:uLnTx/>
                  <a:uFillTx/>
                  <a:latin typeface="UD デジタル 教科書体 NK-R" panose="02020400000000000000" pitchFamily="18" charset="-128"/>
                  <a:ea typeface="UD デジタル 教科書体 NK-R" panose="02020400000000000000" pitchFamily="18" charset="-128"/>
                  <a:cs typeface="+mn-cs"/>
                </a:rPr>
                <a:t>課題の共有②</a:t>
              </a:r>
            </a:p>
          </p:txBody>
        </p:sp>
        <p:sp>
          <p:nvSpPr>
            <p:cNvPr id="6" name="楕円 8"/>
            <p:cNvSpPr txBox="1"/>
            <p:nvPr/>
          </p:nvSpPr>
          <p:spPr bwMode="white">
            <a:xfrm>
              <a:off x="9431208" y="1167784"/>
              <a:ext cx="899999" cy="900000"/>
            </a:xfrm>
            <a:prstGeom prst="ellipse">
              <a:avLst/>
            </a:prstGeom>
            <a:solidFill>
              <a:schemeClr val="bg1"/>
            </a:solidFill>
            <a:ln w="3175">
              <a:no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4235" tIns="142418" rIns="14235" bIns="14235" numCol="1" spcCol="1270" anchor="ctr" anchorCtr="0">
              <a:noAutofit/>
            </a:bodyPr>
            <a:lstStyle/>
            <a:p>
              <a:pPr marL="0" marR="0" lvl="0" indent="0" algn="ctr" defTabSz="498253" rtl="0" eaLnBrk="1" fontAlgn="auto" latinLnBrk="0" hangingPunct="1">
                <a:lnSpc>
                  <a:spcPct val="90000"/>
                </a:lnSpc>
                <a:spcBef>
                  <a:spcPct val="0"/>
                </a:spcBef>
                <a:spcAft>
                  <a:spcPct val="35000"/>
                </a:spcAft>
                <a:buClrTx/>
                <a:buSzTx/>
                <a:buFontTx/>
                <a:buNone/>
                <a:tabLst/>
                <a:defRPr/>
              </a:pPr>
              <a:r>
                <a:rPr kumimoji="1" lang="en-US" altLang="ja-JP" sz="356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3</a:t>
              </a:r>
            </a:p>
          </p:txBody>
        </p:sp>
      </p:grpSp>
      <p:sp>
        <p:nvSpPr>
          <p:cNvPr id="7" name="正方形/長方形 6"/>
          <p:cNvSpPr/>
          <p:nvPr/>
        </p:nvSpPr>
        <p:spPr>
          <a:xfrm>
            <a:off x="0" y="67257"/>
            <a:ext cx="9144000" cy="43883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120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大阪府地域精神医療体制整備広域コーディネーター実践報告</a:t>
            </a:r>
          </a:p>
        </p:txBody>
      </p:sp>
      <p:sp>
        <p:nvSpPr>
          <p:cNvPr id="13" name="テキスト ボックス 12"/>
          <p:cNvSpPr txBox="1"/>
          <p:nvPr/>
        </p:nvSpPr>
        <p:spPr>
          <a:xfrm>
            <a:off x="3747608" y="701210"/>
            <a:ext cx="5263869" cy="6089532"/>
          </a:xfrm>
          <a:prstGeom prst="roundRect">
            <a:avLst>
              <a:gd name="adj" fmla="val 5122"/>
            </a:avLst>
          </a:prstGeom>
          <a:no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73" tIns="71209" rIns="23736" bIns="131885" numCol="1" spcCol="1270" anchor="t" anchorCtr="0">
            <a:noAutofit/>
          </a:bodyPr>
          <a:lstStyle/>
          <a:p>
            <a:pPr marL="185738" marR="0" lvl="1" indent="-93663" algn="l" defTabSz="732725" rtl="0" eaLnBrk="1" fontAlgn="auto" latinLnBrk="0" hangingPunct="1">
              <a:lnSpc>
                <a:spcPct val="90000"/>
              </a:lnSpc>
              <a:spcBef>
                <a:spcPct val="0"/>
              </a:spcBef>
              <a:spcAft>
                <a:spcPct val="15000"/>
              </a:spcAft>
              <a:buClrTx/>
              <a:buSzTx/>
              <a:buFont typeface="Wingdings" panose="05000000000000000000" pitchFamily="2" charset="2"/>
              <a:buChar char="u"/>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本人・家族への対応</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・「元の住まいへ帰りたい」「独居で暮らしたい」</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「退院したら、精神科には通院しません」</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といった本人の希望や発言への寄り添いをどうするか？</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元の住まいの現状を自分で確認し納得することで、本人が退院先を選択でき</a:t>
            </a:r>
            <a:endParaRPr kumimoji="1" lang="en-US" altLang="ja-JP"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た。　</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・家族支援を含めた包括的な対応の検討</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家族の反対は、阻害要因の一定の割合を占めている。</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家族を含めた支援展開を検討する必要があるが、その対応はどこ</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が担えるのか。</a:t>
            </a:r>
          </a:p>
          <a:p>
            <a:pPr marL="357188" marR="0" lvl="1" indent="-177800"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家族等の状況を把握したうえで説明等を行い、退院後の地域生活を理解していただき、家族も安心できる形で退院できるよう働きかけた。</a:t>
            </a:r>
            <a:endParaRPr kumimoji="1" lang="en-US" altLang="ja-JP"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1" indent="-177800" algn="l" defTabSz="732725" rtl="0" eaLnBrk="1" fontAlgn="auto" latinLnBrk="0" hangingPunct="1">
              <a:lnSpc>
                <a:spcPct val="90000"/>
              </a:lnSpc>
              <a:spcBef>
                <a:spcPct val="0"/>
              </a:spcBef>
              <a:spcAft>
                <a:spcPct val="15000"/>
              </a:spcAft>
              <a:buClrTx/>
              <a:buSzTx/>
              <a:buFontTx/>
              <a:buNone/>
              <a:tabLst/>
              <a:defRPr/>
            </a:pPr>
            <a:endPar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◆今後の広域的な支援に向けて</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endPar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病院から</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押し出す</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力</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a:t>
            </a:r>
            <a:b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退院までの支援は病院の相談員に負うところが多いが、業務量の増加に伴い、</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きめ細かく対応することが困難になっているとの状況もうかがえる。</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精神科病院全体研修にて積極的に地域移行支援や前捌きの事業等を利用</a:t>
            </a:r>
            <a:endParaRPr kumimoji="1" lang="en-US" altLang="ja-JP"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している病院の例を紹介</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マッチング</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当面、広域調整を担う部署として広域コーディネーターの活動を</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引き続き実施する必要があるのではないかと思われる。</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　</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地域から</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引っ張る力</a:t>
            </a:r>
            <a:r>
              <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病院から各市町村の地域移行支援窓口に直接つながることが出来れば、　広域</a:t>
            </a:r>
            <a:endParaRPr kumimoji="1" lang="en-US" altLang="ja-JP"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調整は不要になるが、現状は地域側の相談窓口体制は十分ではない状況。</a:t>
            </a:r>
          </a:p>
          <a:p>
            <a:pPr marL="185738" marR="0" lvl="1" indent="-93663" algn="l" defTabSz="732725" rtl="0" eaLnBrk="1" fontAlgn="auto" latinLnBrk="0" hangingPunct="1">
              <a:lnSpc>
                <a:spcPct val="90000"/>
              </a:lnSpc>
              <a:spcBef>
                <a:spcPct val="0"/>
              </a:spcBef>
              <a:spcAft>
                <a:spcPct val="15000"/>
              </a:spcAft>
              <a:buClrTx/>
              <a:buSzTx/>
              <a:buFontTx/>
              <a:buNone/>
              <a:tabLst/>
              <a:defRPr/>
            </a:pPr>
            <a:r>
              <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100" b="0" i="0" u="sng" strike="noStrike" kern="1200" cap="none" spc="0" normalizeH="0" baseline="0" noProof="0" dirty="0">
                <a:ln>
                  <a:noFill/>
                </a:ln>
                <a:solidFill>
                  <a:prstClr val="black">
                    <a:hueOff val="0"/>
                    <a:satOff val="0"/>
                    <a:lumOff val="0"/>
                    <a:alphaOff val="0"/>
                  </a:prstClr>
                </a:solidFill>
                <a:effectLst/>
                <a:uLnTx/>
                <a:uFillTx/>
                <a:latin typeface="UD デジタル 教科書体 NK-R" panose="02020400000000000000" pitchFamily="18" charset="-128"/>
                <a:ea typeface="UD デジタル 教科書体 NK-R" panose="02020400000000000000" pitchFamily="18" charset="-128"/>
                <a:cs typeface="+mn-cs"/>
              </a:rPr>
              <a:t>協議の場や事例を通して、一緒に経験を積み上げていく大切さ</a:t>
            </a:r>
          </a:p>
          <a:p>
            <a:pPr marL="185738" marR="0" lvl="1" indent="-93663" algn="l" defTabSz="732725" rtl="0" eaLnBrk="1" fontAlgn="auto" latinLnBrk="0" hangingPunct="1">
              <a:lnSpc>
                <a:spcPct val="90000"/>
              </a:lnSpc>
              <a:spcBef>
                <a:spcPct val="0"/>
              </a:spcBef>
              <a:spcAft>
                <a:spcPct val="15000"/>
              </a:spcAft>
              <a:buClrTx/>
              <a:buSzTx/>
              <a:buFontTx/>
              <a:buNone/>
              <a:tabLst/>
              <a:defRPr/>
            </a:pPr>
            <a:endParaRPr kumimoji="1" lang="ja-JP" altLang="en-US" sz="1100" b="0" i="0" u="none" strike="noStrike" kern="1200" cap="none" spc="0" normalizeH="0" baseline="0" noProof="0" dirty="0">
              <a:ln>
                <a:noFill/>
              </a:ln>
              <a:solidFill>
                <a:prstClr val="black">
                  <a:hueOff val="0"/>
                  <a:satOff val="0"/>
                  <a:lumOff val="0"/>
                  <a:alphaOff val="0"/>
                </a:prstClr>
              </a:solidFill>
              <a:effectLst/>
              <a:uLnTx/>
              <a:uFillTx/>
              <a:latin typeface="メイリオ" panose="020B0604030504040204" pitchFamily="50" charset="-128"/>
              <a:ea typeface="メイリオ" panose="020B0604030504040204" pitchFamily="50" charset="-128"/>
              <a:cs typeface="+mn-cs"/>
            </a:endParaRPr>
          </a:p>
        </p:txBody>
      </p:sp>
      <p:sp>
        <p:nvSpPr>
          <p:cNvPr id="17" name="ホームベース 8">
            <a:extLst>
              <a:ext uri="{FF2B5EF4-FFF2-40B4-BE49-F238E27FC236}">
                <a16:creationId xmlns:a16="http://schemas.microsoft.com/office/drawing/2014/main" id="{BBC63973-0FEF-4EF8-A0AC-81C474C9E456}"/>
              </a:ext>
            </a:extLst>
          </p:cNvPr>
          <p:cNvSpPr/>
          <p:nvPr/>
        </p:nvSpPr>
        <p:spPr>
          <a:xfrm>
            <a:off x="2223182" y="701210"/>
            <a:ext cx="1394268" cy="5904000"/>
          </a:xfrm>
          <a:prstGeom prst="homePlate">
            <a:avLst>
              <a:gd name="adj" fmla="val 31839"/>
            </a:avLst>
          </a:prstGeom>
          <a:solidFill>
            <a:schemeClr val="accent2">
              <a:lumMod val="40000"/>
              <a:lumOff val="60000"/>
            </a:schemeClr>
          </a:solidFill>
          <a:ln>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事例から</a:t>
            </a:r>
            <a:br>
              <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導き出される課題</a:t>
            </a:r>
          </a:p>
        </p:txBody>
      </p:sp>
      <p:sp>
        <p:nvSpPr>
          <p:cNvPr id="11" name="四角形: 角を丸くする 10">
            <a:extLst>
              <a:ext uri="{FF2B5EF4-FFF2-40B4-BE49-F238E27FC236}">
                <a16:creationId xmlns:a16="http://schemas.microsoft.com/office/drawing/2014/main" id="{0779AEC2-94C7-4D3A-9BD3-B2169D1878E5}"/>
              </a:ext>
            </a:extLst>
          </p:cNvPr>
          <p:cNvSpPr/>
          <p:nvPr/>
        </p:nvSpPr>
        <p:spPr>
          <a:xfrm>
            <a:off x="3902237" y="3745976"/>
            <a:ext cx="4950215" cy="971798"/>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C40DF7CE-CAB0-4D8E-93D8-5F760E74EA7E}"/>
              </a:ext>
            </a:extLst>
          </p:cNvPr>
          <p:cNvSpPr/>
          <p:nvPr/>
        </p:nvSpPr>
        <p:spPr>
          <a:xfrm>
            <a:off x="3902237" y="5633412"/>
            <a:ext cx="4950215" cy="971798"/>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スライド番号プレースホルダー 1">
            <a:extLst>
              <a:ext uri="{FF2B5EF4-FFF2-40B4-BE49-F238E27FC236}">
                <a16:creationId xmlns:a16="http://schemas.microsoft.com/office/drawing/2014/main" id="{1A4A1EC4-79CA-4952-8061-CC24EBA3B83C}"/>
              </a:ext>
            </a:extLst>
          </p:cNvPr>
          <p:cNvSpPr>
            <a:spLocks noGrp="1"/>
          </p:cNvSpPr>
          <p:nvPr>
            <p:ph type="sldNum" sz="quarter" idx="12"/>
          </p:nvPr>
        </p:nvSpPr>
        <p:spPr>
          <a:xfrm>
            <a:off x="7163860" y="659226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15</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23841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四角形: 角を丸くする 51">
            <a:extLst>
              <a:ext uri="{FF2B5EF4-FFF2-40B4-BE49-F238E27FC236}">
                <a16:creationId xmlns:a16="http://schemas.microsoft.com/office/drawing/2014/main" id="{87C2B0E0-9CE9-4AE3-B29A-484DF6E1034C}"/>
              </a:ext>
            </a:extLst>
          </p:cNvPr>
          <p:cNvSpPr/>
          <p:nvPr/>
        </p:nvSpPr>
        <p:spPr>
          <a:xfrm>
            <a:off x="49065" y="583792"/>
            <a:ext cx="9080323" cy="17129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7" name="四角形: 角を丸くする 56">
            <a:extLst>
              <a:ext uri="{FF2B5EF4-FFF2-40B4-BE49-F238E27FC236}">
                <a16:creationId xmlns:a16="http://schemas.microsoft.com/office/drawing/2014/main" id="{C76F5F87-1698-4B87-A564-CCCFCA64692B}"/>
              </a:ext>
            </a:extLst>
          </p:cNvPr>
          <p:cNvSpPr/>
          <p:nvPr/>
        </p:nvSpPr>
        <p:spPr>
          <a:xfrm>
            <a:off x="-46899" y="4132426"/>
            <a:ext cx="9080323" cy="192949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 name="角丸四角形 3">
            <a:extLst>
              <a:ext uri="{FF2B5EF4-FFF2-40B4-BE49-F238E27FC236}">
                <a16:creationId xmlns:a16="http://schemas.microsoft.com/office/drawing/2014/main" id="{AD027A15-4C39-4AD7-A150-5A6FC3748DA0}"/>
              </a:ext>
            </a:extLst>
          </p:cNvPr>
          <p:cNvSpPr/>
          <p:nvPr/>
        </p:nvSpPr>
        <p:spPr>
          <a:xfrm>
            <a:off x="53450" y="61914"/>
            <a:ext cx="9020107" cy="482832"/>
          </a:xfrm>
          <a:prstGeom prst="rect">
            <a:avLst/>
          </a:prstGeom>
          <a:solidFill>
            <a:schemeClr val="accent4">
              <a:lumMod val="40000"/>
              <a:lumOff val="60000"/>
            </a:schemeClr>
          </a:solidFill>
          <a:ln>
            <a:solidFill>
              <a:schemeClr val="accent5">
                <a:lumMod val="20000"/>
                <a:lumOff val="80000"/>
              </a:schemeClr>
            </a:solidFill>
          </a:ln>
        </p:spPr>
        <p:style>
          <a:lnRef idx="1">
            <a:schemeClr val="accent4"/>
          </a:lnRef>
          <a:fillRef idx="2">
            <a:schemeClr val="accent4"/>
          </a:fillRef>
          <a:effectRef idx="1">
            <a:schemeClr val="accent4"/>
          </a:effectRef>
          <a:fontRef idx="minor">
            <a:schemeClr val="dk1"/>
          </a:fontRef>
        </p:style>
        <p:txBody>
          <a:bodyPr vert="horz" tIns="108000" rtlCol="0" anchor="ctr"/>
          <a:lstStyle/>
          <a:p>
            <a:pPr algn="ctr"/>
            <a:r>
              <a:rPr lang="ja-JP" altLang="en-US" sz="2000" b="1" u="none"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lang="ja-JP" altLang="en-US" sz="2400" b="1" u="none"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地域精神医療体制整備広域コーディネーターによる活動例</a:t>
            </a:r>
            <a:endParaRPr lang="en-US" altLang="ja-JP" sz="2000" b="1" u="none" dirty="0">
              <a:solidFill>
                <a:schemeClr val="tx1"/>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BC124A52-5FDF-44E3-AE3E-EE72E99976BE}"/>
              </a:ext>
            </a:extLst>
          </p:cNvPr>
          <p:cNvSpPr txBox="1"/>
          <p:nvPr/>
        </p:nvSpPr>
        <p:spPr>
          <a:xfrm>
            <a:off x="578705" y="4305160"/>
            <a:ext cx="4560322" cy="461665"/>
          </a:xfrm>
          <a:prstGeom prst="rect">
            <a:avLst/>
          </a:prstGeom>
          <a:noFill/>
        </p:spPr>
        <p:txBody>
          <a:bodyPr wrap="square" rtlCol="0">
            <a:spAutoFit/>
          </a:bodyPr>
          <a:lstStyle/>
          <a:p>
            <a:pPr algn="l"/>
            <a:r>
              <a:rPr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精神障がいにも対応した地域包括ケアシステムの構築にかかる</a:t>
            </a:r>
            <a:endParaRPr lang="en-US" altLang="ja-JP" sz="1200"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圏域・市町村単位の協議の場への出席（市町村への橋渡し）</a:t>
            </a:r>
            <a:endParaRPr kumimoji="1" lang="ja-JP" altLang="en-US" sz="12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5" name="四角形: 角を丸くする 14">
            <a:extLst>
              <a:ext uri="{FF2B5EF4-FFF2-40B4-BE49-F238E27FC236}">
                <a16:creationId xmlns:a16="http://schemas.microsoft.com/office/drawing/2014/main" id="{B7DEEB38-0E83-41B6-8300-55FE9B912093}"/>
              </a:ext>
            </a:extLst>
          </p:cNvPr>
          <p:cNvSpPr/>
          <p:nvPr/>
        </p:nvSpPr>
        <p:spPr>
          <a:xfrm>
            <a:off x="9129388" y="-1426321"/>
            <a:ext cx="2827587" cy="6409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2A493B6-A981-41D0-974A-DA26A91D827C}"/>
              </a:ext>
            </a:extLst>
          </p:cNvPr>
          <p:cNvSpPr txBox="1"/>
          <p:nvPr/>
        </p:nvSpPr>
        <p:spPr>
          <a:xfrm>
            <a:off x="566968" y="595821"/>
            <a:ext cx="4491988" cy="276999"/>
          </a:xfrm>
          <a:prstGeom prst="rect">
            <a:avLst/>
          </a:prstGeom>
          <a:noFill/>
        </p:spPr>
        <p:txBody>
          <a:bodyPr wrap="square" rtlCol="0">
            <a:spAutoFit/>
          </a:bodyPr>
          <a:lstStyle/>
          <a:p>
            <a:pPr algn="l"/>
            <a:r>
              <a:rPr lang="ja-JP" altLang="en-US" sz="1200" b="1" dirty="0">
                <a:latin typeface="UD デジタル 教科書体 NP-R" panose="02020400000000000000" pitchFamily="18" charset="-128"/>
                <a:ea typeface="UD デジタル 教科書体 NP-R" panose="02020400000000000000" pitchFamily="18" charset="-128"/>
              </a:rPr>
              <a:t>精神科病院スタッフの退院促進に関する理解促進への働きかけ</a:t>
            </a:r>
            <a:endParaRPr lang="en-US" altLang="ja-JP" sz="1200" b="1" dirty="0">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a:extLst>
              <a:ext uri="{FF2B5EF4-FFF2-40B4-BE49-F238E27FC236}">
                <a16:creationId xmlns:a16="http://schemas.microsoft.com/office/drawing/2014/main" id="{106F37FE-056B-45DB-8E4F-F9E386DCE683}"/>
              </a:ext>
            </a:extLst>
          </p:cNvPr>
          <p:cNvSpPr txBox="1"/>
          <p:nvPr/>
        </p:nvSpPr>
        <p:spPr>
          <a:xfrm>
            <a:off x="655677" y="4753613"/>
            <a:ext cx="6995740" cy="1200329"/>
          </a:xfrm>
          <a:prstGeom prst="rect">
            <a:avLst/>
          </a:prstGeom>
          <a:noFill/>
        </p:spPr>
        <p:txBody>
          <a:bodyPr wrap="square" rtlCol="0">
            <a:spAutoFit/>
          </a:bodyPr>
          <a:lstStyle/>
          <a:p>
            <a:pPr algn="l"/>
            <a:r>
              <a:rPr lang="ja-JP" altLang="en-US" sz="900" u="none" dirty="0">
                <a:latin typeface="UD デジタル 教科書体 NP-R" panose="02020400000000000000" pitchFamily="18" charset="-128"/>
                <a:ea typeface="UD デジタル 教科書体 NP-R" panose="02020400000000000000" pitchFamily="18" charset="-128"/>
              </a:rPr>
              <a:t>・オブザーバーとして参加し、顔見知りになることで気軽に相談してもらえる関係づくり</a:t>
            </a:r>
          </a:p>
          <a:p>
            <a:pPr algn="l"/>
            <a:r>
              <a:rPr lang="ja-JP" altLang="en-US" sz="900" u="none" dirty="0">
                <a:latin typeface="UD デジタル 教科書体 NP-R" panose="02020400000000000000" pitchFamily="18" charset="-128"/>
                <a:ea typeface="UD デジタル 教科書体 NP-R" panose="02020400000000000000" pitchFamily="18" charset="-128"/>
              </a:rPr>
              <a:t>・地域（協議の場）で把握している長期入院ケースについて、精神科病院および入院中の本人と地域をつなげた</a:t>
            </a:r>
          </a:p>
          <a:p>
            <a:pPr algn="l"/>
            <a:r>
              <a:rPr lang="ja-JP" altLang="en-US" sz="900" u="none" dirty="0">
                <a:latin typeface="UD デジタル 教科書体 NP-R" panose="02020400000000000000" pitchFamily="18" charset="-128"/>
                <a:ea typeface="UD デジタル 教科書体 NP-R" panose="02020400000000000000" pitchFamily="18" charset="-128"/>
              </a:rPr>
              <a:t>・退院支援に必要な制度等の情報を共有（居住地特例等）</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・スムーズに障がい福祉サービスが受けられるよう、入院中から市町村に働きかけた</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・他の退院ケースの解決事例を紹介することで退院支援が進んだ（退院先の選択肢等）</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・病院から地域支援者と面会を希望する入院患者の相談を受け協議の場（自治体）につないだ</a:t>
            </a:r>
          </a:p>
          <a:p>
            <a:pPr algn="l"/>
            <a:r>
              <a:rPr lang="ja-JP" altLang="en-US" sz="900" u="none" dirty="0">
                <a:latin typeface="UD デジタル 教科書体 NP-R" panose="02020400000000000000" pitchFamily="18" charset="-128"/>
                <a:ea typeface="UD デジタル 教科書体 NP-R" panose="02020400000000000000" pitchFamily="18" charset="-128"/>
              </a:rPr>
              <a:t>・大阪府版にも包括ポータルサイトの周知と活用の促進</a:t>
            </a:r>
          </a:p>
          <a:p>
            <a:pPr algn="l"/>
            <a:r>
              <a:rPr lang="ja-JP" altLang="en-US" sz="900" u="none" dirty="0">
                <a:latin typeface="UD デジタル 教科書体 NP-R" panose="02020400000000000000" pitchFamily="18" charset="-128"/>
                <a:ea typeface="UD デジタル 教科書体 NP-R" panose="02020400000000000000" pitchFamily="18" charset="-128"/>
              </a:rPr>
              <a:t>　　　　　　　　　　</a:t>
            </a:r>
            <a:endParaRPr lang="en-US" altLang="ja-JP" sz="900" u="none"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9" name="テキスト ボックス 18">
            <a:extLst>
              <a:ext uri="{FF2B5EF4-FFF2-40B4-BE49-F238E27FC236}">
                <a16:creationId xmlns:a16="http://schemas.microsoft.com/office/drawing/2014/main" id="{3358E027-1856-4335-9D42-884C8DDF83DC}"/>
              </a:ext>
            </a:extLst>
          </p:cNvPr>
          <p:cNvSpPr txBox="1"/>
          <p:nvPr/>
        </p:nvSpPr>
        <p:spPr>
          <a:xfrm>
            <a:off x="584581" y="782193"/>
            <a:ext cx="5645483" cy="830997"/>
          </a:xfrm>
          <a:prstGeom prst="rect">
            <a:avLst/>
          </a:prstGeom>
          <a:noFill/>
        </p:spPr>
        <p:txBody>
          <a:bodyPr wrap="square" rtlCol="0">
            <a:spAutoFit/>
          </a:bodyPr>
          <a:lstStyle/>
          <a:p>
            <a:pPr algn="l"/>
            <a:r>
              <a:rPr lang="ja-JP" altLang="en-US" sz="900" u="none" dirty="0">
                <a:latin typeface="UD デジタル 教科書体 NP-R" panose="02020400000000000000" pitchFamily="18" charset="-128"/>
                <a:ea typeface="UD デジタル 教科書体 NP-R" panose="02020400000000000000" pitchFamily="18" charset="-128"/>
              </a:rPr>
              <a:t>・効果的な研修になるよう実情に合わせ他の病院の研修内容を紹介</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・退院予定先の地域の状況（社会資源等）の情報共有</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・昨今の地域での暮らし（制度やサービス等）の情報共有</a:t>
            </a:r>
            <a:endParaRPr lang="en-US" altLang="ja-JP" sz="900" u="none" dirty="0">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・院内研修等を通じた地域支援者と病院スタッフの顔つなぎ</a:t>
            </a:r>
            <a:endParaRPr kumimoji="1" lang="en-US" altLang="ja-JP" sz="9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algn="l"/>
            <a:endParaRPr lang="en-US" altLang="ja-JP" sz="1200" u="none"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0" name="図 19">
            <a:extLst>
              <a:ext uri="{FF2B5EF4-FFF2-40B4-BE49-F238E27FC236}">
                <a16:creationId xmlns:a16="http://schemas.microsoft.com/office/drawing/2014/main" id="{34D63E99-7DF3-4FF1-A59B-301C84D087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126" y="1276652"/>
            <a:ext cx="587308" cy="549145"/>
          </a:xfrm>
          <a:prstGeom prst="rect">
            <a:avLst/>
          </a:prstGeom>
          <a:noFill/>
          <a:ln>
            <a:noFill/>
          </a:ln>
        </p:spPr>
      </p:pic>
      <p:sp>
        <p:nvSpPr>
          <p:cNvPr id="6" name="フローチャート: 代替処理 5">
            <a:extLst>
              <a:ext uri="{FF2B5EF4-FFF2-40B4-BE49-F238E27FC236}">
                <a16:creationId xmlns:a16="http://schemas.microsoft.com/office/drawing/2014/main" id="{456D0D07-4BC1-4F39-976E-8C9410CE645F}"/>
              </a:ext>
            </a:extLst>
          </p:cNvPr>
          <p:cNvSpPr/>
          <p:nvPr/>
        </p:nvSpPr>
        <p:spPr>
          <a:xfrm>
            <a:off x="454886" y="6118152"/>
            <a:ext cx="8307809" cy="436824"/>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400" u="non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病院だけで退院支援を行うことが難しい複合的な課題のある個別事例について、</a:t>
            </a:r>
            <a:endParaRPr lang="en-US" altLang="ja-JP" sz="1400" u="non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ctr"/>
            <a:r>
              <a:rPr lang="ja-JP" altLang="en-US" sz="1400" u="non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病院と市町村の橋渡しを実施し、個別の伴走支援を行います。</a:t>
            </a:r>
            <a:endParaRPr lang="ja-JP" sz="1400" u="none" kern="100" dirty="0">
              <a:solidFill>
                <a:schemeClr val="tx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4" name="フローチャート: 代替処理 33">
            <a:extLst>
              <a:ext uri="{FF2B5EF4-FFF2-40B4-BE49-F238E27FC236}">
                <a16:creationId xmlns:a16="http://schemas.microsoft.com/office/drawing/2014/main" id="{4B6552A6-00E9-4C8C-AD65-06DCB5DA224C}"/>
              </a:ext>
            </a:extLst>
          </p:cNvPr>
          <p:cNvSpPr/>
          <p:nvPr/>
        </p:nvSpPr>
        <p:spPr>
          <a:xfrm>
            <a:off x="219640" y="2377164"/>
            <a:ext cx="8479485" cy="1682239"/>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7F624F1-A77D-49B9-B693-128CBDF7E739}"/>
              </a:ext>
            </a:extLst>
          </p:cNvPr>
          <p:cNvSpPr txBox="1"/>
          <p:nvPr/>
        </p:nvSpPr>
        <p:spPr>
          <a:xfrm>
            <a:off x="3003058" y="3625356"/>
            <a:ext cx="3461721" cy="276999"/>
          </a:xfrm>
          <a:prstGeom prst="rect">
            <a:avLst/>
          </a:prstGeom>
          <a:noFill/>
        </p:spPr>
        <p:txBody>
          <a:bodyPr wrap="square" rtlCol="0">
            <a:spAutoFit/>
          </a:bodyPr>
          <a:lstStyle/>
          <a:p>
            <a:pPr algn="l"/>
            <a:r>
              <a:rPr lang="ja-JP" altLang="en-US" sz="1200" b="1" dirty="0">
                <a:latin typeface="UD デジタル 教科書体 NP-R" panose="02020400000000000000" pitchFamily="18" charset="-128"/>
                <a:ea typeface="UD デジタル 教科書体 NP-R" panose="02020400000000000000" pitchFamily="18" charset="-128"/>
              </a:rPr>
              <a:t>退院後の支援者とのつながりのためのフォロー</a:t>
            </a:r>
            <a:endParaRPr lang="en-US" altLang="ja-JP" sz="12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7" name="テキスト ボックス 26">
            <a:extLst>
              <a:ext uri="{FF2B5EF4-FFF2-40B4-BE49-F238E27FC236}">
                <a16:creationId xmlns:a16="http://schemas.microsoft.com/office/drawing/2014/main" id="{F02D567C-E25B-4873-B4F3-93DA541750B2}"/>
              </a:ext>
            </a:extLst>
          </p:cNvPr>
          <p:cNvSpPr txBox="1"/>
          <p:nvPr/>
        </p:nvSpPr>
        <p:spPr>
          <a:xfrm>
            <a:off x="578705" y="2628539"/>
            <a:ext cx="7284052" cy="1107996"/>
          </a:xfrm>
          <a:prstGeom prst="rect">
            <a:avLst/>
          </a:prstGeom>
          <a:noFill/>
        </p:spPr>
        <p:txBody>
          <a:bodyPr wrap="square" rtlCol="0">
            <a:spAutoFit/>
          </a:bodyPr>
          <a:lstStyle/>
          <a:p>
            <a:pPr algn="l"/>
            <a:r>
              <a:rPr lang="ja-JP" altLang="en-US" sz="900" u="none" dirty="0">
                <a:latin typeface="UD デジタル 教科書体 NP-R" panose="02020400000000000000" pitchFamily="18" charset="-128"/>
                <a:ea typeface="UD デジタル 教科書体 NP-R" panose="02020400000000000000" pitchFamily="18" charset="-128"/>
              </a:rPr>
              <a:t>・病院スタッフの協力を得て「私の希望シート」を活用し、本人のペースに合わせて話を聞き取り、地域スタッフにつなげた</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・就労しながら地域で生活するイメージを持ってもらうためピアサポート強化事業を利用した就</a:t>
            </a:r>
            <a:r>
              <a:rPr lang="en-US" altLang="ja-JP" sz="900" u="none" dirty="0">
                <a:latin typeface="UD デジタル 教科書体 NP-R" panose="02020400000000000000" pitchFamily="18" charset="-128"/>
                <a:ea typeface="UD デジタル 教科書体 NP-R" panose="02020400000000000000" pitchFamily="18" charset="-128"/>
              </a:rPr>
              <a:t>B</a:t>
            </a:r>
            <a:r>
              <a:rPr lang="ja-JP" altLang="en-US" sz="900" u="none" dirty="0">
                <a:latin typeface="UD デジタル 教科書体 NP-R" panose="02020400000000000000" pitchFamily="18" charset="-128"/>
                <a:ea typeface="UD デジタル 教科書体 NP-R" panose="02020400000000000000" pitchFamily="18" charset="-128"/>
              </a:rPr>
              <a:t>の見学・体験等を交えた茶話会を提案</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・地域支援者と連携し、本人への個別面会等を実施</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solidFill>
                  <a:schemeClr val="tx1"/>
                </a:solidFill>
                <a:latin typeface="UD デジタル 教科書体 NP-R" panose="02020400000000000000" pitchFamily="18" charset="-128"/>
                <a:ea typeface="UD デジタル 教科書体 NP-R" panose="02020400000000000000" pitchFamily="18" charset="-128"/>
              </a:rPr>
              <a:t>・ピアサポーターによる個別面会等のサポート</a:t>
            </a:r>
            <a:endParaRPr lang="en-US" altLang="ja-JP" sz="900" u="none"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900" u="none" dirty="0">
                <a:solidFill>
                  <a:schemeClr val="tx1"/>
                </a:solidFill>
                <a:latin typeface="UD デジタル 教科書体 NP-R" panose="02020400000000000000" pitchFamily="18" charset="-128"/>
                <a:ea typeface="UD デジタル 教科書体 NP-R" panose="02020400000000000000" pitchFamily="18" charset="-128"/>
              </a:rPr>
              <a:t>・本人と地域支援者をつなぐために体験外出等へ同行</a:t>
            </a:r>
            <a:endParaRPr lang="en-US" altLang="ja-JP" sz="900" u="none"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・退院支援会議等で地域支援者等からの情報を家族に伝え地域生活への不安を軽減</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endParaRPr lang="en-US" altLang="ja-JP" sz="1200" b="1" u="none"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30" name="図 29">
            <a:extLst>
              <a:ext uri="{FF2B5EF4-FFF2-40B4-BE49-F238E27FC236}">
                <a16:creationId xmlns:a16="http://schemas.microsoft.com/office/drawing/2014/main" id="{612CBF45-8C50-4A2E-A8F8-B91478684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39" y="3598559"/>
            <a:ext cx="588157" cy="339213"/>
          </a:xfrm>
          <a:prstGeom prst="rect">
            <a:avLst/>
          </a:prstGeom>
          <a:noFill/>
          <a:ln>
            <a:noFill/>
          </a:ln>
        </p:spPr>
      </p:pic>
      <p:sp>
        <p:nvSpPr>
          <p:cNvPr id="25" name="テキスト ボックス 24">
            <a:extLst>
              <a:ext uri="{FF2B5EF4-FFF2-40B4-BE49-F238E27FC236}">
                <a16:creationId xmlns:a16="http://schemas.microsoft.com/office/drawing/2014/main" id="{A0572E00-CD16-4F42-B091-E7D7A910AA0C}"/>
              </a:ext>
            </a:extLst>
          </p:cNvPr>
          <p:cNvSpPr txBox="1"/>
          <p:nvPr/>
        </p:nvSpPr>
        <p:spPr>
          <a:xfrm>
            <a:off x="578705" y="2446437"/>
            <a:ext cx="3113768" cy="276999"/>
          </a:xfrm>
          <a:prstGeom prst="rect">
            <a:avLst/>
          </a:prstGeom>
          <a:noFill/>
        </p:spPr>
        <p:txBody>
          <a:bodyPr wrap="square" rtlCol="0">
            <a:spAutoFit/>
          </a:bodyPr>
          <a:lstStyle/>
          <a:p>
            <a:pPr algn="l"/>
            <a:r>
              <a:rPr lang="ja-JP" altLang="en-US" sz="1200" b="1" dirty="0">
                <a:solidFill>
                  <a:schemeClr val="tx1"/>
                </a:solidFill>
                <a:latin typeface="UD デジタル 教科書体 NP-R" panose="02020400000000000000" pitchFamily="18" charset="-128"/>
                <a:ea typeface="UD デジタル 教科書体 NP-R" panose="02020400000000000000" pitchFamily="18" charset="-128"/>
              </a:rPr>
              <a:t>長期入院患者への働きかけ</a:t>
            </a:r>
            <a:endParaRPr lang="en-US" altLang="ja-JP" sz="12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a:extLst>
              <a:ext uri="{FF2B5EF4-FFF2-40B4-BE49-F238E27FC236}">
                <a16:creationId xmlns:a16="http://schemas.microsoft.com/office/drawing/2014/main" id="{629C98DC-0B4A-4A6F-8034-3556FDAB811F}"/>
              </a:ext>
            </a:extLst>
          </p:cNvPr>
          <p:cNvSpPr txBox="1"/>
          <p:nvPr/>
        </p:nvSpPr>
        <p:spPr>
          <a:xfrm>
            <a:off x="1384094" y="1511128"/>
            <a:ext cx="4464496" cy="276999"/>
          </a:xfrm>
          <a:prstGeom prst="rect">
            <a:avLst/>
          </a:prstGeom>
          <a:noFill/>
        </p:spPr>
        <p:txBody>
          <a:bodyPr wrap="square" rtlCol="0">
            <a:spAutoFit/>
          </a:bodyPr>
          <a:lstStyle/>
          <a:p>
            <a:pPr algn="l"/>
            <a:r>
              <a:rPr lang="ja-JP" altLang="en-US" sz="1200" b="1" dirty="0">
                <a:latin typeface="UD デジタル 教科書体 NP-R" panose="02020400000000000000" pitchFamily="18" charset="-128"/>
                <a:ea typeface="UD デジタル 教科書体 NP-R" panose="02020400000000000000" pitchFamily="18" charset="-128"/>
              </a:rPr>
              <a:t>地域移行の可能性のある患者の把握のための働きかけ</a:t>
            </a:r>
            <a:endParaRPr lang="en-US" altLang="ja-JP" sz="12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2" name="テキスト ボックス 21">
            <a:extLst>
              <a:ext uri="{FF2B5EF4-FFF2-40B4-BE49-F238E27FC236}">
                <a16:creationId xmlns:a16="http://schemas.microsoft.com/office/drawing/2014/main" id="{E02C9241-B088-410A-8226-3EB3123FF40B}"/>
              </a:ext>
            </a:extLst>
          </p:cNvPr>
          <p:cNvSpPr txBox="1"/>
          <p:nvPr/>
        </p:nvSpPr>
        <p:spPr>
          <a:xfrm>
            <a:off x="1375833" y="1732757"/>
            <a:ext cx="7058065" cy="507831"/>
          </a:xfrm>
          <a:prstGeom prst="rect">
            <a:avLst/>
          </a:prstGeom>
          <a:noFill/>
        </p:spPr>
        <p:txBody>
          <a:bodyPr wrap="square" rtlCol="0">
            <a:spAutoFit/>
          </a:bodyPr>
          <a:lstStyle/>
          <a:p>
            <a:pPr algn="l"/>
            <a:r>
              <a:rPr lang="ja-JP" altLang="en-US" sz="900" u="none" dirty="0">
                <a:latin typeface="UD デジタル 教科書体 NP-R" panose="02020400000000000000" pitchFamily="18" charset="-128"/>
                <a:ea typeface="UD デジタル 教科書体 NP-R" panose="02020400000000000000" pitchFamily="18" charset="-128"/>
              </a:rPr>
              <a:t>・茶話会を実施しアンケート等から対象者を見つけていく等の働きかけを提案</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・病院や地域スタッフとともに茶話会や外出同行等を通じ本人の希望を引き出し、具体的な地域生活のイメージを共有</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r>
              <a:rPr lang="ja-JP" altLang="en-US" sz="900" u="none" dirty="0">
                <a:latin typeface="UD デジタル 教科書体 NP-R" panose="02020400000000000000" pitchFamily="18" charset="-128"/>
                <a:ea typeface="UD デジタル 教科書体 NP-R" panose="02020400000000000000" pitchFamily="18" charset="-128"/>
              </a:rPr>
              <a:t>・病棟以外の外来等にも壁新聞を貼ることで退院への意欲喚起を行っている取組等を他の病院でも紹介</a:t>
            </a:r>
            <a:endParaRPr lang="en-US" altLang="ja-JP" sz="900" u="none" dirty="0">
              <a:latin typeface="UD デジタル 教科書体 NP-R" panose="02020400000000000000" pitchFamily="18" charset="-128"/>
              <a:ea typeface="UD デジタル 教科書体 NP-R" panose="02020400000000000000" pitchFamily="18" charset="-128"/>
            </a:endParaRPr>
          </a:p>
        </p:txBody>
      </p:sp>
      <p:sp>
        <p:nvSpPr>
          <p:cNvPr id="35" name="テキスト ボックス 34">
            <a:extLst>
              <a:ext uri="{FF2B5EF4-FFF2-40B4-BE49-F238E27FC236}">
                <a16:creationId xmlns:a16="http://schemas.microsoft.com/office/drawing/2014/main" id="{6CB88C87-7E45-43A0-930F-05EA65C01843}"/>
              </a:ext>
            </a:extLst>
          </p:cNvPr>
          <p:cNvSpPr txBox="1"/>
          <p:nvPr/>
        </p:nvSpPr>
        <p:spPr>
          <a:xfrm>
            <a:off x="3000724" y="3809558"/>
            <a:ext cx="5962727" cy="692497"/>
          </a:xfrm>
          <a:prstGeom prst="rect">
            <a:avLst/>
          </a:prstGeom>
          <a:noFill/>
        </p:spPr>
        <p:txBody>
          <a:bodyPr wrap="square" rtlCol="0">
            <a:spAutoFit/>
          </a:bodyPr>
          <a:lstStyle/>
          <a:p>
            <a:pPr algn="l"/>
            <a:r>
              <a:rPr lang="ja-JP" altLang="en-US" sz="900" u="none" dirty="0">
                <a:latin typeface="UD デジタル 教科書体 NP-R" panose="02020400000000000000" pitchFamily="18" charset="-128"/>
                <a:ea typeface="UD デジタル 教科書体 NP-R" panose="02020400000000000000" pitchFamily="18" charset="-128"/>
              </a:rPr>
              <a:t>・長期入院患者が安心して地域生活が継続できるよう入院中から地域支援者・退院先・医療機関との調整</a:t>
            </a:r>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endParaRPr lang="en-US" altLang="ja-JP" sz="900" u="none" dirty="0">
              <a:latin typeface="UD デジタル 教科書体 NP-R" panose="02020400000000000000" pitchFamily="18" charset="-128"/>
              <a:ea typeface="UD デジタル 教科書体 NP-R" panose="02020400000000000000" pitchFamily="18" charset="-128"/>
            </a:endParaRPr>
          </a:p>
          <a:p>
            <a:pPr algn="l"/>
            <a:endParaRPr lang="en-US" altLang="ja-JP" sz="1200" b="1" u="none"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8" name="図 27">
            <a:extLst>
              <a:ext uri="{FF2B5EF4-FFF2-40B4-BE49-F238E27FC236}">
                <a16:creationId xmlns:a16="http://schemas.microsoft.com/office/drawing/2014/main" id="{93231243-1606-45F5-8136-1EE5D3B74FF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16" y="3762467"/>
            <a:ext cx="300175" cy="296317"/>
          </a:xfrm>
          <a:prstGeom prst="rect">
            <a:avLst/>
          </a:prstGeom>
          <a:noFill/>
          <a:ln>
            <a:noFill/>
          </a:ln>
        </p:spPr>
      </p:pic>
      <p:sp>
        <p:nvSpPr>
          <p:cNvPr id="38" name="テキスト ボックス 43">
            <a:extLst>
              <a:ext uri="{FF2B5EF4-FFF2-40B4-BE49-F238E27FC236}">
                <a16:creationId xmlns:a16="http://schemas.microsoft.com/office/drawing/2014/main" id="{4BC2E939-B15D-4883-99C4-02CC3B4AB054}"/>
              </a:ext>
            </a:extLst>
          </p:cNvPr>
          <p:cNvSpPr txBox="1"/>
          <p:nvPr/>
        </p:nvSpPr>
        <p:spPr>
          <a:xfrm>
            <a:off x="3903566" y="6611209"/>
            <a:ext cx="4593558" cy="218567"/>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900" u="none"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ja-JP" altLang="en-US" sz="900" u="none"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個別伴走支援：主に広域の調整の場合において</a:t>
            </a:r>
            <a:r>
              <a:rPr lang="ja-JP" sz="900" u="none"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病院スタッフおよび地域支援者に同行）</a:t>
            </a:r>
            <a:endParaRPr lang="ja-JP" sz="1050" u="none"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四角形: 角を丸くする 7">
            <a:extLst>
              <a:ext uri="{FF2B5EF4-FFF2-40B4-BE49-F238E27FC236}">
                <a16:creationId xmlns:a16="http://schemas.microsoft.com/office/drawing/2014/main" id="{8DC7280B-FE66-4B40-AEAF-02A6264EC212}"/>
              </a:ext>
            </a:extLst>
          </p:cNvPr>
          <p:cNvSpPr/>
          <p:nvPr/>
        </p:nvSpPr>
        <p:spPr>
          <a:xfrm>
            <a:off x="53450" y="4160439"/>
            <a:ext cx="507055" cy="1901480"/>
          </a:xfrm>
          <a:prstGeom prst="round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none" dirty="0">
                <a:latin typeface="UD デジタル 教科書体 NP-R" panose="02020400000000000000" pitchFamily="18" charset="-128"/>
                <a:ea typeface="UD デジタル 教科書体 NP-R" panose="02020400000000000000" pitchFamily="18" charset="-128"/>
              </a:rPr>
              <a:t>市町村</a:t>
            </a:r>
          </a:p>
        </p:txBody>
      </p:sp>
      <p:sp>
        <p:nvSpPr>
          <p:cNvPr id="10" name="四角形: 角を丸くする 9">
            <a:extLst>
              <a:ext uri="{FF2B5EF4-FFF2-40B4-BE49-F238E27FC236}">
                <a16:creationId xmlns:a16="http://schemas.microsoft.com/office/drawing/2014/main" id="{6AD96F33-9F4D-40D5-8E7A-81DD19645ABA}"/>
              </a:ext>
            </a:extLst>
          </p:cNvPr>
          <p:cNvSpPr/>
          <p:nvPr/>
        </p:nvSpPr>
        <p:spPr>
          <a:xfrm>
            <a:off x="53450" y="560871"/>
            <a:ext cx="501501" cy="177776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none" dirty="0">
                <a:latin typeface="UD デジタル 教科書体 NP-R" panose="02020400000000000000" pitchFamily="18" charset="-128"/>
                <a:ea typeface="UD デジタル 教科書体 NP-R" panose="02020400000000000000" pitchFamily="18" charset="-128"/>
              </a:rPr>
              <a:t>精神科病院</a:t>
            </a:r>
          </a:p>
        </p:txBody>
      </p:sp>
      <p:pic>
        <p:nvPicPr>
          <p:cNvPr id="14" name="図 13">
            <a:extLst>
              <a:ext uri="{FF2B5EF4-FFF2-40B4-BE49-F238E27FC236}">
                <a16:creationId xmlns:a16="http://schemas.microsoft.com/office/drawing/2014/main" id="{997FA058-BE01-4CD9-8838-43540B614F2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8621" y="4116567"/>
            <a:ext cx="1008264" cy="947921"/>
          </a:xfrm>
          <a:prstGeom prst="rect">
            <a:avLst/>
          </a:prstGeom>
          <a:noFill/>
          <a:ln>
            <a:noFill/>
          </a:ln>
        </p:spPr>
      </p:pic>
      <p:sp>
        <p:nvSpPr>
          <p:cNvPr id="33" name="四角形: 角を丸くする 32">
            <a:extLst>
              <a:ext uri="{FF2B5EF4-FFF2-40B4-BE49-F238E27FC236}">
                <a16:creationId xmlns:a16="http://schemas.microsoft.com/office/drawing/2014/main" id="{37F23138-8335-42FF-A5AD-4F59AC4B9C60}"/>
              </a:ext>
            </a:extLst>
          </p:cNvPr>
          <p:cNvSpPr/>
          <p:nvPr/>
        </p:nvSpPr>
        <p:spPr>
          <a:xfrm>
            <a:off x="348078" y="2766386"/>
            <a:ext cx="212904" cy="96278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u="none" dirty="0">
                <a:latin typeface="UD デジタル 教科書体 NP-R" panose="02020400000000000000" pitchFamily="18" charset="-128"/>
                <a:ea typeface="UD デジタル 教科書体 NP-R" panose="02020400000000000000" pitchFamily="18" charset="-128"/>
              </a:rPr>
              <a:t>本人・家族</a:t>
            </a:r>
            <a:endParaRPr kumimoji="1" lang="ja-JP" altLang="en-US" sz="1100" b="1" u="none" dirty="0">
              <a:latin typeface="UD デジタル 教科書体 NP-R" panose="02020400000000000000" pitchFamily="18" charset="-128"/>
              <a:ea typeface="UD デジタル 教科書体 NP-R" panose="02020400000000000000" pitchFamily="18" charset="-128"/>
            </a:endParaRPr>
          </a:p>
        </p:txBody>
      </p:sp>
      <p:pic>
        <p:nvPicPr>
          <p:cNvPr id="7" name="図 6">
            <a:extLst>
              <a:ext uri="{FF2B5EF4-FFF2-40B4-BE49-F238E27FC236}">
                <a16:creationId xmlns:a16="http://schemas.microsoft.com/office/drawing/2014/main" id="{559EB9D5-6C94-4318-92C3-88700593DC6B}"/>
              </a:ext>
            </a:extLst>
          </p:cNvPr>
          <p:cNvPicPr>
            <a:picLocks noChangeAspect="1"/>
          </p:cNvPicPr>
          <p:nvPr/>
        </p:nvPicPr>
        <p:blipFill>
          <a:blip r:embed="rId7"/>
          <a:stretch>
            <a:fillRect/>
          </a:stretch>
        </p:blipFill>
        <p:spPr>
          <a:xfrm>
            <a:off x="6321831" y="3034662"/>
            <a:ext cx="433737" cy="390595"/>
          </a:xfrm>
          <a:prstGeom prst="rect">
            <a:avLst/>
          </a:prstGeom>
        </p:spPr>
      </p:pic>
      <p:pic>
        <p:nvPicPr>
          <p:cNvPr id="12" name="図 11">
            <a:extLst>
              <a:ext uri="{FF2B5EF4-FFF2-40B4-BE49-F238E27FC236}">
                <a16:creationId xmlns:a16="http://schemas.microsoft.com/office/drawing/2014/main" id="{8FE76F65-9A54-402F-BFCB-4F5AEDC5F6D0}"/>
              </a:ext>
            </a:extLst>
          </p:cNvPr>
          <p:cNvPicPr>
            <a:picLocks noChangeAspect="1"/>
          </p:cNvPicPr>
          <p:nvPr/>
        </p:nvPicPr>
        <p:blipFill rotWithShape="1">
          <a:blip r:embed="rId8"/>
          <a:srcRect b="37205"/>
          <a:stretch/>
        </p:blipFill>
        <p:spPr>
          <a:xfrm>
            <a:off x="5038560" y="3007118"/>
            <a:ext cx="638307" cy="415728"/>
          </a:xfrm>
          <a:prstGeom prst="rect">
            <a:avLst/>
          </a:prstGeom>
        </p:spPr>
      </p:pic>
      <p:pic>
        <p:nvPicPr>
          <p:cNvPr id="1028" name="Picture 4" descr="三者面談のイラスト">
            <a:extLst>
              <a:ext uri="{FF2B5EF4-FFF2-40B4-BE49-F238E27FC236}">
                <a16:creationId xmlns:a16="http://schemas.microsoft.com/office/drawing/2014/main" id="{D409778B-37DD-40E9-ACF3-EDC1A69CA47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158536" y="2423680"/>
            <a:ext cx="310856" cy="1015500"/>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57D32754-2343-4488-96CE-51879A12D0F6}"/>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1103" y="1983109"/>
            <a:ext cx="289973" cy="305348"/>
          </a:xfrm>
          <a:prstGeom prst="rect">
            <a:avLst/>
          </a:prstGeom>
          <a:noFill/>
          <a:ln>
            <a:noFill/>
          </a:ln>
        </p:spPr>
      </p:pic>
      <p:sp>
        <p:nvSpPr>
          <p:cNvPr id="26" name="テキスト ボックス 25">
            <a:extLst>
              <a:ext uri="{FF2B5EF4-FFF2-40B4-BE49-F238E27FC236}">
                <a16:creationId xmlns:a16="http://schemas.microsoft.com/office/drawing/2014/main" id="{8BA9DA15-46D7-439B-845D-E29157CE828E}"/>
              </a:ext>
            </a:extLst>
          </p:cNvPr>
          <p:cNvSpPr txBox="1"/>
          <p:nvPr/>
        </p:nvSpPr>
        <p:spPr>
          <a:xfrm>
            <a:off x="7643046" y="2136297"/>
            <a:ext cx="1047005" cy="200055"/>
          </a:xfrm>
          <a:prstGeom prst="rect">
            <a:avLst/>
          </a:prstGeom>
          <a:noFill/>
          <a:ln>
            <a:noFill/>
          </a:ln>
        </p:spPr>
        <p:txBody>
          <a:bodyPr wrap="square" rtlCol="0">
            <a:spAutoFit/>
          </a:bodyPr>
          <a:lstStyle/>
          <a:p>
            <a:r>
              <a:rPr kumimoji="1" lang="ja-JP" altLang="en-US" sz="700" u="none" dirty="0">
                <a:latin typeface="UD デジタル 教科書体 NK-R" panose="02020400000000000000" pitchFamily="18" charset="-128"/>
                <a:ea typeface="UD デジタル 教科書体 NK-R" panose="02020400000000000000" pitchFamily="18" charset="-128"/>
              </a:rPr>
              <a:t>（壁新聞）</a:t>
            </a:r>
          </a:p>
        </p:txBody>
      </p:sp>
      <p:sp>
        <p:nvSpPr>
          <p:cNvPr id="44" name="テキスト ボックス 43">
            <a:extLst>
              <a:ext uri="{FF2B5EF4-FFF2-40B4-BE49-F238E27FC236}">
                <a16:creationId xmlns:a16="http://schemas.microsoft.com/office/drawing/2014/main" id="{6A55DEC5-FC08-46A4-8DB1-118577063962}"/>
              </a:ext>
            </a:extLst>
          </p:cNvPr>
          <p:cNvSpPr txBox="1"/>
          <p:nvPr/>
        </p:nvSpPr>
        <p:spPr>
          <a:xfrm>
            <a:off x="7046404" y="1639715"/>
            <a:ext cx="1047005"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a:t>
            </a:r>
            <a:r>
              <a:rPr kumimoji="1" lang="ja-JP" altLang="en-US" sz="700" u="none" dirty="0">
                <a:latin typeface="UD デジタル 教科書体 NK-R" panose="02020400000000000000" pitchFamily="18" charset="-128"/>
                <a:ea typeface="UD デジタル 教科書体 NK-R" panose="02020400000000000000" pitchFamily="18" charset="-128"/>
              </a:rPr>
              <a:t>茶話会）</a:t>
            </a:r>
          </a:p>
        </p:txBody>
      </p:sp>
      <p:sp>
        <p:nvSpPr>
          <p:cNvPr id="45" name="テキスト ボックス 44">
            <a:extLst>
              <a:ext uri="{FF2B5EF4-FFF2-40B4-BE49-F238E27FC236}">
                <a16:creationId xmlns:a16="http://schemas.microsoft.com/office/drawing/2014/main" id="{08D1CFBE-50BA-40E3-89F1-0C2C1F8034E9}"/>
              </a:ext>
            </a:extLst>
          </p:cNvPr>
          <p:cNvSpPr txBox="1"/>
          <p:nvPr/>
        </p:nvSpPr>
        <p:spPr>
          <a:xfrm>
            <a:off x="5134577" y="3415697"/>
            <a:ext cx="1047005"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（退院先見学同行</a:t>
            </a:r>
            <a:r>
              <a:rPr kumimoji="1" lang="ja-JP" altLang="en-US" sz="700" u="none" dirty="0">
                <a:latin typeface="UD デジタル 教科書体 NK-R" panose="02020400000000000000" pitchFamily="18" charset="-128"/>
                <a:ea typeface="UD デジタル 教科書体 NK-R" panose="02020400000000000000" pitchFamily="18" charset="-128"/>
              </a:rPr>
              <a:t>）</a:t>
            </a:r>
          </a:p>
        </p:txBody>
      </p:sp>
      <p:sp>
        <p:nvSpPr>
          <p:cNvPr id="46" name="テキスト ボックス 45">
            <a:extLst>
              <a:ext uri="{FF2B5EF4-FFF2-40B4-BE49-F238E27FC236}">
                <a16:creationId xmlns:a16="http://schemas.microsoft.com/office/drawing/2014/main" id="{2F73DEA7-727F-416C-9ED9-AF66843DAE6F}"/>
              </a:ext>
            </a:extLst>
          </p:cNvPr>
          <p:cNvSpPr txBox="1"/>
          <p:nvPr/>
        </p:nvSpPr>
        <p:spPr>
          <a:xfrm>
            <a:off x="5647418" y="1093664"/>
            <a:ext cx="910134"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（研修会</a:t>
            </a:r>
            <a:r>
              <a:rPr kumimoji="1" lang="ja-JP" altLang="en-US" sz="700" u="none" dirty="0">
                <a:latin typeface="UD デジタル 教科書体 NK-R" panose="02020400000000000000" pitchFamily="18" charset="-128"/>
                <a:ea typeface="UD デジタル 教科書体 NK-R" panose="02020400000000000000" pitchFamily="18" charset="-128"/>
              </a:rPr>
              <a:t>）</a:t>
            </a:r>
          </a:p>
        </p:txBody>
      </p:sp>
      <p:sp>
        <p:nvSpPr>
          <p:cNvPr id="48" name="テキスト ボックス 47">
            <a:extLst>
              <a:ext uri="{FF2B5EF4-FFF2-40B4-BE49-F238E27FC236}">
                <a16:creationId xmlns:a16="http://schemas.microsoft.com/office/drawing/2014/main" id="{FDFC1355-D044-4F7B-9B62-917EF38AE7FD}"/>
              </a:ext>
            </a:extLst>
          </p:cNvPr>
          <p:cNvSpPr txBox="1"/>
          <p:nvPr/>
        </p:nvSpPr>
        <p:spPr>
          <a:xfrm>
            <a:off x="7198571" y="4984946"/>
            <a:ext cx="1047005"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（協議の場への参加</a:t>
            </a:r>
            <a:r>
              <a:rPr kumimoji="1" lang="ja-JP" altLang="en-US" sz="700" u="none" dirty="0">
                <a:latin typeface="UD デジタル 教科書体 NK-R" panose="02020400000000000000" pitchFamily="18" charset="-128"/>
                <a:ea typeface="UD デジタル 教科書体 NK-R" panose="02020400000000000000" pitchFamily="18" charset="-128"/>
              </a:rPr>
              <a:t>）</a:t>
            </a:r>
          </a:p>
        </p:txBody>
      </p:sp>
      <p:sp>
        <p:nvSpPr>
          <p:cNvPr id="49" name="テキスト ボックス 48">
            <a:extLst>
              <a:ext uri="{FF2B5EF4-FFF2-40B4-BE49-F238E27FC236}">
                <a16:creationId xmlns:a16="http://schemas.microsoft.com/office/drawing/2014/main" id="{DDC0F9A1-57BB-44E7-99B6-6AF0123D04A9}"/>
              </a:ext>
            </a:extLst>
          </p:cNvPr>
          <p:cNvSpPr txBox="1"/>
          <p:nvPr/>
        </p:nvSpPr>
        <p:spPr>
          <a:xfrm>
            <a:off x="920266" y="3910625"/>
            <a:ext cx="1201657"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（体験外出同行</a:t>
            </a:r>
            <a:r>
              <a:rPr kumimoji="1" lang="ja-JP" altLang="en-US" sz="700" u="none" dirty="0">
                <a:latin typeface="UD デジタル 教科書体 NK-R" panose="02020400000000000000" pitchFamily="18" charset="-128"/>
                <a:ea typeface="UD デジタル 教科書体 NK-R" panose="02020400000000000000" pitchFamily="18" charset="-128"/>
              </a:rPr>
              <a:t>）</a:t>
            </a:r>
          </a:p>
        </p:txBody>
      </p:sp>
      <p:sp>
        <p:nvSpPr>
          <p:cNvPr id="50" name="テキスト ボックス 49">
            <a:extLst>
              <a:ext uri="{FF2B5EF4-FFF2-40B4-BE49-F238E27FC236}">
                <a16:creationId xmlns:a16="http://schemas.microsoft.com/office/drawing/2014/main" id="{E09CE9A8-9856-4FE7-AFDE-3243A00B0FE5}"/>
              </a:ext>
            </a:extLst>
          </p:cNvPr>
          <p:cNvSpPr txBox="1"/>
          <p:nvPr/>
        </p:nvSpPr>
        <p:spPr>
          <a:xfrm>
            <a:off x="7646925" y="3382249"/>
            <a:ext cx="1047005"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（フォローアップ）</a:t>
            </a:r>
            <a:endParaRPr kumimoji="1" lang="ja-JP" altLang="en-US" sz="700" u="none" dirty="0">
              <a:latin typeface="UD デジタル 教科書体 NK-R" panose="02020400000000000000" pitchFamily="18" charset="-128"/>
              <a:ea typeface="UD デジタル 教科書体 NK-R" panose="02020400000000000000" pitchFamily="18" charset="-128"/>
            </a:endParaRPr>
          </a:p>
        </p:txBody>
      </p:sp>
      <p:pic>
        <p:nvPicPr>
          <p:cNvPr id="29" name="図 28">
            <a:extLst>
              <a:ext uri="{FF2B5EF4-FFF2-40B4-BE49-F238E27FC236}">
                <a16:creationId xmlns:a16="http://schemas.microsoft.com/office/drawing/2014/main" id="{01A1B348-80D1-422B-BD3C-F181993EB174}"/>
              </a:ext>
            </a:extLst>
          </p:cNvPr>
          <p:cNvPicPr>
            <a:picLocks noChangeAspect="1"/>
          </p:cNvPicPr>
          <p:nvPr/>
        </p:nvPicPr>
        <p:blipFill>
          <a:blip r:embed="rId11"/>
          <a:stretch>
            <a:fillRect/>
          </a:stretch>
        </p:blipFill>
        <p:spPr>
          <a:xfrm>
            <a:off x="8065744" y="5093170"/>
            <a:ext cx="862761" cy="862761"/>
          </a:xfrm>
          <a:prstGeom prst="rect">
            <a:avLst/>
          </a:prstGeom>
        </p:spPr>
      </p:pic>
      <p:pic>
        <p:nvPicPr>
          <p:cNvPr id="1030" name="Picture 6" descr="病院・医院の建物イラスト（医療）">
            <a:extLst>
              <a:ext uri="{FF2B5EF4-FFF2-40B4-BE49-F238E27FC236}">
                <a16:creationId xmlns:a16="http://schemas.microsoft.com/office/drawing/2014/main" id="{CA10D3A5-ACD3-4E9C-84E7-78EA514D18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8470" y="524801"/>
            <a:ext cx="790857" cy="935925"/>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5EF0745E-9F33-4880-BCB1-1B4F13FD354A}"/>
              </a:ext>
            </a:extLst>
          </p:cNvPr>
          <p:cNvSpPr txBox="1"/>
          <p:nvPr/>
        </p:nvSpPr>
        <p:spPr>
          <a:xfrm>
            <a:off x="6078761" y="3385112"/>
            <a:ext cx="1198317"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（個別面会）</a:t>
            </a:r>
            <a:endParaRPr kumimoji="1" lang="ja-JP" altLang="en-US" sz="700" u="none" dirty="0">
              <a:latin typeface="UD デジタル 教科書体 NK-R" panose="02020400000000000000" pitchFamily="18" charset="-128"/>
              <a:ea typeface="UD デジタル 教科書体 NK-R" panose="02020400000000000000" pitchFamily="18" charset="-128"/>
            </a:endParaRPr>
          </a:p>
        </p:txBody>
      </p:sp>
      <p:pic>
        <p:nvPicPr>
          <p:cNvPr id="1034" name="Picture 10" descr="白衣を着た人たちの会議のイラスト（真剣）">
            <a:extLst>
              <a:ext uri="{FF2B5EF4-FFF2-40B4-BE49-F238E27FC236}">
                <a16:creationId xmlns:a16="http://schemas.microsoft.com/office/drawing/2014/main" id="{94B64D96-CF4A-46F8-8B89-ED560601F51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20310" y="3562564"/>
            <a:ext cx="401159" cy="401159"/>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E92299E3-2036-496F-A8D6-4F848D08105F}"/>
              </a:ext>
            </a:extLst>
          </p:cNvPr>
          <p:cNvSpPr txBox="1"/>
          <p:nvPr/>
        </p:nvSpPr>
        <p:spPr>
          <a:xfrm>
            <a:off x="2017353" y="3919152"/>
            <a:ext cx="1047005" cy="200055"/>
          </a:xfrm>
          <a:prstGeom prst="rect">
            <a:avLst/>
          </a:prstGeom>
          <a:noFill/>
        </p:spPr>
        <p:txBody>
          <a:bodyPr wrap="square" rtlCol="0">
            <a:spAutoFit/>
          </a:bodyPr>
          <a:lstStyle/>
          <a:p>
            <a:r>
              <a:rPr lang="ja-JP" altLang="en-US" sz="700" u="none" dirty="0">
                <a:latin typeface="UD デジタル 教科書体 NK-R" panose="02020400000000000000" pitchFamily="18" charset="-128"/>
                <a:ea typeface="UD デジタル 教科書体 NK-R" panose="02020400000000000000" pitchFamily="18" charset="-128"/>
              </a:rPr>
              <a:t>（退院に向けた会議</a:t>
            </a:r>
            <a:r>
              <a:rPr kumimoji="1" lang="ja-JP" altLang="en-US" sz="700" u="none" dirty="0">
                <a:latin typeface="UD デジタル 教科書体 NK-R" panose="02020400000000000000" pitchFamily="18" charset="-128"/>
                <a:ea typeface="UD デジタル 教科書体 NK-R" panose="02020400000000000000" pitchFamily="18" charset="-128"/>
              </a:rPr>
              <a:t>）</a:t>
            </a:r>
          </a:p>
        </p:txBody>
      </p:sp>
      <p:sp>
        <p:nvSpPr>
          <p:cNvPr id="43" name="吹き出し: 円形 42">
            <a:extLst>
              <a:ext uri="{FF2B5EF4-FFF2-40B4-BE49-F238E27FC236}">
                <a16:creationId xmlns:a16="http://schemas.microsoft.com/office/drawing/2014/main" id="{A2C13855-3D7C-426E-9DE1-018F8F398E7F}"/>
              </a:ext>
            </a:extLst>
          </p:cNvPr>
          <p:cNvSpPr/>
          <p:nvPr/>
        </p:nvSpPr>
        <p:spPr>
          <a:xfrm>
            <a:off x="6292389" y="586851"/>
            <a:ext cx="1952019" cy="689801"/>
          </a:xfrm>
          <a:prstGeom prst="wedgeEllipseCallout">
            <a:avLst>
              <a:gd name="adj1" fmla="val 59934"/>
              <a:gd name="adj2" fmla="val 5146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UD デジタル 教科書体 NK-R" panose="02020400000000000000" pitchFamily="18" charset="-128"/>
                <a:ea typeface="UD デジタル 教科書体 NK-R" panose="02020400000000000000" pitchFamily="18" charset="-128"/>
              </a:rPr>
              <a:t>本人が希望する生活へ</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59" name="吹き出し: 円形 58">
            <a:extLst>
              <a:ext uri="{FF2B5EF4-FFF2-40B4-BE49-F238E27FC236}">
                <a16:creationId xmlns:a16="http://schemas.microsoft.com/office/drawing/2014/main" id="{AB1C5456-3E7D-47C8-9524-02E482C9DD8B}"/>
              </a:ext>
            </a:extLst>
          </p:cNvPr>
          <p:cNvSpPr/>
          <p:nvPr/>
        </p:nvSpPr>
        <p:spPr>
          <a:xfrm>
            <a:off x="6240078" y="5282060"/>
            <a:ext cx="2004330" cy="707886"/>
          </a:xfrm>
          <a:prstGeom prst="wedgeEllipseCallout">
            <a:avLst>
              <a:gd name="adj1" fmla="val 63518"/>
              <a:gd name="adj2" fmla="val 2585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安心して生活</a:t>
            </a:r>
            <a:endParaRPr kumimoji="1" lang="en-US" altLang="ja-JP" sz="16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600" b="1" dirty="0">
                <a:latin typeface="UD デジタル 教科書体 NK-R" panose="02020400000000000000" pitchFamily="18" charset="-128"/>
                <a:ea typeface="UD デジタル 教科書体 NK-R" panose="02020400000000000000" pitchFamily="18" charset="-128"/>
              </a:rPr>
              <a:t>できる場</a:t>
            </a:r>
            <a:r>
              <a:rPr kumimoji="1" lang="ja-JP" altLang="en-US" sz="1400" b="1" dirty="0">
                <a:latin typeface="UD デジタル 教科書体 NK-R" panose="02020400000000000000" pitchFamily="18" charset="-128"/>
                <a:ea typeface="UD デジタル 教科書体 NK-R" panose="02020400000000000000" pitchFamily="18" charset="-128"/>
              </a:rPr>
              <a:t>へ</a:t>
            </a:r>
          </a:p>
        </p:txBody>
      </p:sp>
      <p:sp>
        <p:nvSpPr>
          <p:cNvPr id="61" name="上下矢印 24">
            <a:extLst>
              <a:ext uri="{FF2B5EF4-FFF2-40B4-BE49-F238E27FC236}">
                <a16:creationId xmlns:a16="http://schemas.microsoft.com/office/drawing/2014/main" id="{FBD8CFB9-2E9B-4D13-A7D5-C522BC505C41}"/>
              </a:ext>
            </a:extLst>
          </p:cNvPr>
          <p:cNvSpPr/>
          <p:nvPr/>
        </p:nvSpPr>
        <p:spPr>
          <a:xfrm>
            <a:off x="8422862" y="1459142"/>
            <a:ext cx="699386" cy="3628344"/>
          </a:xfrm>
          <a:prstGeom prst="upDown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u="none" dirty="0">
                <a:solidFill>
                  <a:schemeClr val="tx1"/>
                </a:solidFill>
                <a:latin typeface="UD デジタル 教科書体 NK-R" panose="02020400000000000000" pitchFamily="18" charset="-128"/>
                <a:ea typeface="UD デジタル 教科書体 NK-R" panose="02020400000000000000" pitchFamily="18" charset="-128"/>
              </a:rPr>
              <a:t>つなぐ</a:t>
            </a:r>
          </a:p>
        </p:txBody>
      </p:sp>
      <p:pic>
        <p:nvPicPr>
          <p:cNvPr id="23" name="図 22">
            <a:extLst>
              <a:ext uri="{FF2B5EF4-FFF2-40B4-BE49-F238E27FC236}">
                <a16:creationId xmlns:a16="http://schemas.microsoft.com/office/drawing/2014/main" id="{3BF43F4F-3318-4D9F-A554-A12204E309B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14144" y="515630"/>
            <a:ext cx="646356" cy="613493"/>
          </a:xfrm>
          <a:prstGeom prst="rect">
            <a:avLst/>
          </a:prstGeom>
          <a:noFill/>
          <a:ln>
            <a:noFill/>
          </a:ln>
        </p:spPr>
      </p:pic>
      <p:pic>
        <p:nvPicPr>
          <p:cNvPr id="36" name="図 35">
            <a:extLst>
              <a:ext uri="{FF2B5EF4-FFF2-40B4-BE49-F238E27FC236}">
                <a16:creationId xmlns:a16="http://schemas.microsoft.com/office/drawing/2014/main" id="{E1171AFF-14B3-4C12-9211-50F9CF981310}"/>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41805" y="2844027"/>
            <a:ext cx="709415" cy="684752"/>
          </a:xfrm>
          <a:prstGeom prst="rect">
            <a:avLst/>
          </a:prstGeom>
          <a:noFill/>
          <a:ln>
            <a:noFill/>
          </a:ln>
        </p:spPr>
      </p:pic>
      <p:sp>
        <p:nvSpPr>
          <p:cNvPr id="51" name="スライド番号プレースホルダー 1">
            <a:extLst>
              <a:ext uri="{FF2B5EF4-FFF2-40B4-BE49-F238E27FC236}">
                <a16:creationId xmlns:a16="http://schemas.microsoft.com/office/drawing/2014/main" id="{C44A5B35-956C-4335-BE32-B188B9B1CB78}"/>
              </a:ext>
            </a:extLst>
          </p:cNvPr>
          <p:cNvSpPr>
            <a:spLocks noGrp="1"/>
          </p:cNvSpPr>
          <p:nvPr>
            <p:ph type="sldNum" sz="quarter" idx="12"/>
          </p:nvPr>
        </p:nvSpPr>
        <p:spPr>
          <a:xfrm>
            <a:off x="7051104" y="6520259"/>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16</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112463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outVertical)">
                                      <p:cBhvr>
                                        <p:cTn id="7" dur="500"/>
                                        <p:tgtEl>
                                          <p:spTgt spid="61"/>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1"/>
                                        </p:tgtEl>
                                      </p:cBhvr>
                                    </p:animEffect>
                                    <p:animScale>
                                      <p:cBhvr>
                                        <p:cTn id="11" dur="250" autoRev="1" fill="hold"/>
                                        <p:tgtEl>
                                          <p:spTgt spid="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A4EDBC8-EF9B-4A99-BD02-FBB319389B2E}"/>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2</a:t>
            </a:fld>
            <a:endParaRPr lang="ja-JP" altLang="en-US">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grpSp>
        <p:nvGrpSpPr>
          <p:cNvPr id="6" name="グループ化 5">
            <a:extLst>
              <a:ext uri="{FF2B5EF4-FFF2-40B4-BE49-F238E27FC236}">
                <a16:creationId xmlns:a16="http://schemas.microsoft.com/office/drawing/2014/main" id="{565F1691-8B72-42D8-9533-10CD97C0F6B6}"/>
              </a:ext>
            </a:extLst>
          </p:cNvPr>
          <p:cNvGrpSpPr/>
          <p:nvPr/>
        </p:nvGrpSpPr>
        <p:grpSpPr>
          <a:xfrm>
            <a:off x="31307" y="27321"/>
            <a:ext cx="9077197" cy="6570032"/>
            <a:chOff x="379730" y="37478"/>
            <a:chExt cx="9162000" cy="6631883"/>
          </a:xfrm>
        </p:grpSpPr>
        <p:sp>
          <p:nvSpPr>
            <p:cNvPr id="7" name="角丸四角形 7">
              <a:extLst>
                <a:ext uri="{FF2B5EF4-FFF2-40B4-BE49-F238E27FC236}">
                  <a16:creationId xmlns:a16="http://schemas.microsoft.com/office/drawing/2014/main" id="{903F235A-5222-441C-B0D4-10409A6A58D2}"/>
                </a:ext>
              </a:extLst>
            </p:cNvPr>
            <p:cNvSpPr/>
            <p:nvPr/>
          </p:nvSpPr>
          <p:spPr>
            <a:xfrm>
              <a:off x="651866" y="5839934"/>
              <a:ext cx="8550581" cy="829427"/>
            </a:xfrm>
            <a:prstGeom prst="roundRect">
              <a:avLst/>
            </a:prstGeom>
            <a:solidFill>
              <a:sysClr val="window" lastClr="FFFFFF"/>
            </a:solidFill>
            <a:ln w="25400" cap="flat" cmpd="sng" algn="ctr">
              <a:solidFill>
                <a:srgbClr val="B7CCDD"/>
              </a:solidFill>
              <a:prstDash val="solid"/>
            </a:ln>
            <a:effectLst/>
          </p:spPr>
          <p:txBody>
            <a:bodyPr rtlCol="0" anchor="ctr"/>
            <a:lstStyle/>
            <a:p>
              <a:pPr marL="0" marR="0" lvl="0" indent="0" algn="l" defTabSz="685800" eaLnBrk="1" fontAlgn="auto" latinLnBrk="0" hangingPunct="1">
                <a:lnSpc>
                  <a:spcPts val="1995"/>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https://www.pref.osaka.lg.jp/o090080/shisetsufukushi/zaikan/index.html</a:t>
              </a:r>
            </a:p>
          </p:txBody>
        </p:sp>
        <p:sp>
          <p:nvSpPr>
            <p:cNvPr id="8" name="正方形/長方形 7">
              <a:extLst>
                <a:ext uri="{FF2B5EF4-FFF2-40B4-BE49-F238E27FC236}">
                  <a16:creationId xmlns:a16="http://schemas.microsoft.com/office/drawing/2014/main" id="{58B8D0B4-AD26-43C7-BEEC-76722C60A673}"/>
                </a:ext>
              </a:extLst>
            </p:cNvPr>
            <p:cNvSpPr/>
            <p:nvPr/>
          </p:nvSpPr>
          <p:spPr>
            <a:xfrm>
              <a:off x="379730" y="37478"/>
              <a:ext cx="9162000" cy="537729"/>
            </a:xfrm>
            <a:prstGeom prst="rect">
              <a:avLst/>
            </a:prstGeom>
            <a:solidFill>
              <a:srgbClr val="526D98"/>
            </a:solidFill>
            <a:ln w="25400" cap="flat" cmpd="sng" algn="ctr">
              <a:solidFill>
                <a:srgbClr val="526D98"/>
              </a:solidFill>
              <a:prstDash val="solid"/>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タイトル 1">
              <a:extLst>
                <a:ext uri="{FF2B5EF4-FFF2-40B4-BE49-F238E27FC236}">
                  <a16:creationId xmlns:a16="http://schemas.microsoft.com/office/drawing/2014/main" id="{F9982591-D1BD-4493-9662-EC2A647FCE70}"/>
                </a:ext>
              </a:extLst>
            </p:cNvPr>
            <p:cNvSpPr txBox="1">
              <a:spLocks/>
            </p:cNvSpPr>
            <p:nvPr/>
          </p:nvSpPr>
          <p:spPr>
            <a:xfrm>
              <a:off x="763145" y="94522"/>
              <a:ext cx="8277605" cy="505103"/>
            </a:xfrm>
            <a:prstGeom prst="rect">
              <a:avLst/>
            </a:prstGeom>
          </p:spPr>
          <p:txBody>
            <a:bodyPr vert="horz" lIns="68580" tIns="34290" rIns="68580" bIns="34290" rtlCol="0" anchor="ctr">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rPr>
                <a:t>大阪府精神科在院および退院患者調査とは</a:t>
              </a:r>
              <a:endParaRPr kumimoji="1" lang="en-US" altLang="ja-JP" sz="2100" b="1"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角丸四角形 4">
              <a:extLst>
                <a:ext uri="{FF2B5EF4-FFF2-40B4-BE49-F238E27FC236}">
                  <a16:creationId xmlns:a16="http://schemas.microsoft.com/office/drawing/2014/main" id="{93328C1B-BAB6-49CC-973D-582E2E68FB4F}"/>
                </a:ext>
              </a:extLst>
            </p:cNvPr>
            <p:cNvSpPr/>
            <p:nvPr/>
          </p:nvSpPr>
          <p:spPr>
            <a:xfrm>
              <a:off x="616479" y="961803"/>
              <a:ext cx="8550581" cy="1467107"/>
            </a:xfrm>
            <a:prstGeom prst="roundRect">
              <a:avLst>
                <a:gd name="adj" fmla="val 10600"/>
              </a:avLst>
            </a:prstGeom>
            <a:solidFill>
              <a:sysClr val="window" lastClr="FFFFFF"/>
            </a:solidFill>
            <a:ln w="25400" cap="flat" cmpd="sng" algn="ctr">
              <a:solidFill>
                <a:srgbClr val="B7CCDD"/>
              </a:solidFill>
              <a:prstDash val="solid"/>
            </a:ln>
            <a:effectLst/>
          </p:spPr>
          <p:txBody>
            <a:bodyPr rtlCol="0" anchor="ctr"/>
            <a:lstStyle/>
            <a:p>
              <a:pPr marL="0" marR="0" lvl="0" indent="0" algn="l" defTabSz="685800" eaLnBrk="1" fontAlgn="auto" latinLnBrk="0" hangingPunct="1">
                <a:lnSpc>
                  <a:spcPts val="16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①在院患者調査（国６３０調査に合わせて毎年実施）</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本調査は、大阪府内（政令指定都市を含む）の精神科病床を有する医療機関における入院患者の状況を明らかにし、</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大阪府、大阪市、堺市の障がい福祉施策の基礎資料とする。</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②退院患者調査（大阪府独自調査　概ね５年に１回程度で実施）</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精神科病院からの退院促進を進めるにあたり、地域でのサポート体制や基盤整備の検討に資するため、精神科病院から　</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退院する患者の行先等を調査する。</a:t>
              </a:r>
            </a:p>
            <a:p>
              <a:pPr marL="0" marR="0" lvl="0" indent="0" algn="l" defTabSz="685800" eaLnBrk="1" fontAlgn="auto" latinLnBrk="0" hangingPunct="1">
                <a:lnSpc>
                  <a:spcPts val="16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1" name="角丸四角形 3">
              <a:extLst>
                <a:ext uri="{FF2B5EF4-FFF2-40B4-BE49-F238E27FC236}">
                  <a16:creationId xmlns:a16="http://schemas.microsoft.com/office/drawing/2014/main" id="{94859C48-C9C2-4287-8E4E-DCA473A6CDE5}"/>
                </a:ext>
              </a:extLst>
            </p:cNvPr>
            <p:cNvSpPr/>
            <p:nvPr/>
          </p:nvSpPr>
          <p:spPr>
            <a:xfrm>
              <a:off x="799752" y="731363"/>
              <a:ext cx="1941227" cy="360000"/>
            </a:xfrm>
            <a:prstGeom prst="roundRect">
              <a:avLst>
                <a:gd name="adj" fmla="val 50000"/>
              </a:avLst>
            </a:prstGeom>
            <a:solidFill>
              <a:srgbClr val="526D98"/>
            </a:solidFill>
            <a:ln w="25400" cap="flat" cmpd="sng" algn="ctr">
              <a:solidFill>
                <a:sysClr val="window" lastClr="FFFFFF"/>
              </a:solidFill>
              <a:prstDash val="solid"/>
            </a:ln>
            <a:effectLst/>
          </p:spPr>
          <p:txBody>
            <a:bodyPr tIns="90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rPr>
                <a:t>調査の目的</a:t>
              </a:r>
            </a:p>
          </p:txBody>
        </p:sp>
        <p:sp>
          <p:nvSpPr>
            <p:cNvPr id="12" name="角丸四角形 5">
              <a:extLst>
                <a:ext uri="{FF2B5EF4-FFF2-40B4-BE49-F238E27FC236}">
                  <a16:creationId xmlns:a16="http://schemas.microsoft.com/office/drawing/2014/main" id="{DB7AD0C0-3C1E-4911-B78A-6BD3853402AC}"/>
                </a:ext>
              </a:extLst>
            </p:cNvPr>
            <p:cNvSpPr/>
            <p:nvPr/>
          </p:nvSpPr>
          <p:spPr>
            <a:xfrm>
              <a:off x="632452" y="2700067"/>
              <a:ext cx="8550581" cy="2867984"/>
            </a:xfrm>
            <a:prstGeom prst="roundRect">
              <a:avLst>
                <a:gd name="adj" fmla="val 6222"/>
              </a:avLst>
            </a:prstGeom>
            <a:solidFill>
              <a:sysClr val="window" lastClr="FFFFFF"/>
            </a:solidFill>
            <a:ln w="25400" cap="flat" cmpd="sng" algn="ctr">
              <a:solidFill>
                <a:srgbClr val="B7CCDD"/>
              </a:solidFill>
              <a:prstDash val="solid"/>
            </a:ln>
            <a:effectLst/>
          </p:spPr>
          <p:txBody>
            <a:bodyPr rtlCol="0" anchor="ctr"/>
            <a:lstStyle/>
            <a:p>
              <a:pPr marL="0" marR="0" lvl="0" indent="0" algn="l" defTabSz="685800" eaLnBrk="1" fontAlgn="auto" latinLnBrk="0" hangingPunct="1">
                <a:lnSpc>
                  <a:spcPts val="16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①在院患者調査</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１．調査対象</a:t>
              </a:r>
              <a:endPar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令和</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年</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月</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30</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日現在、大阪府内（政令指定都市を含む）の精神科病床を有する医療機関に入院中の者</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２．調査の実施方法</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大阪府内（政令指定都市を含む）の精神科病床を有する医療機関（</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58</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病院）に調査票を送付し、従事者からの回答　　</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14,160</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票）を得た。</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②退院患者調査（参考：実施は</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R5</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１．調査の対象</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令和５年</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9</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月</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日～令和５年</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11</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月</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30</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日の間に、大阪府内（政令指定都市を含む）の精神科病床を有する医療機関から</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退院した患者全員。</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２．調査の実施方法</a:t>
              </a:r>
            </a:p>
            <a:p>
              <a:pPr marL="0" marR="0" lvl="0" indent="0" algn="l" defTabSz="685800" eaLnBrk="1" fontAlgn="auto" latinLnBrk="0" hangingPunct="1">
                <a:lnSpc>
                  <a:spcPts val="16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大阪府内（政令指定都市を含む）の精神科病床を有する医療機関（</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59</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病院）に調査票を送付し、すべての病院から</a:t>
              </a:r>
              <a:b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b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回答（</a:t>
              </a:r>
              <a:r>
                <a:rPr kumimoji="0" lang="en-US" altLang="ja-JP"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6,261</a:t>
              </a:r>
              <a:r>
                <a:rPr kumimoji="0" lang="ja-JP" altLang="en-US" sz="12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票）を得た。</a:t>
              </a:r>
            </a:p>
          </p:txBody>
        </p:sp>
        <p:sp>
          <p:nvSpPr>
            <p:cNvPr id="13" name="角丸四角形 6">
              <a:extLst>
                <a:ext uri="{FF2B5EF4-FFF2-40B4-BE49-F238E27FC236}">
                  <a16:creationId xmlns:a16="http://schemas.microsoft.com/office/drawing/2014/main" id="{0953A437-7343-4ADA-A5EA-C4F727248B6D}"/>
                </a:ext>
              </a:extLst>
            </p:cNvPr>
            <p:cNvSpPr/>
            <p:nvPr/>
          </p:nvSpPr>
          <p:spPr>
            <a:xfrm>
              <a:off x="799752" y="2531524"/>
              <a:ext cx="1941227" cy="360000"/>
            </a:xfrm>
            <a:prstGeom prst="roundRect">
              <a:avLst>
                <a:gd name="adj" fmla="val 50000"/>
              </a:avLst>
            </a:prstGeom>
            <a:solidFill>
              <a:srgbClr val="526D98"/>
            </a:solidFill>
            <a:ln w="25400" cap="flat" cmpd="sng" algn="ctr">
              <a:solidFill>
                <a:sysClr val="window" lastClr="FFFFFF"/>
              </a:solidFill>
              <a:prstDash val="solid"/>
            </a:ln>
            <a:effectLst/>
          </p:spPr>
          <p:txBody>
            <a:bodyPr tIns="90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ja-JP" sz="1350" b="1" i="0" u="none" strike="noStrike" kern="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rPr>
                <a:t>R</a:t>
              </a:r>
              <a:r>
                <a:rPr kumimoji="0" lang="ja-JP" altLang="en-US" sz="1350" b="1" i="0" u="none" strike="noStrike" kern="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rPr>
                <a:t>６調査の方法</a:t>
              </a:r>
            </a:p>
          </p:txBody>
        </p:sp>
        <p:sp>
          <p:nvSpPr>
            <p:cNvPr id="14" name="角丸四角形 9">
              <a:extLst>
                <a:ext uri="{FF2B5EF4-FFF2-40B4-BE49-F238E27FC236}">
                  <a16:creationId xmlns:a16="http://schemas.microsoft.com/office/drawing/2014/main" id="{2B48C86F-6DE7-4F66-9378-6564F9EE563D}"/>
                </a:ext>
              </a:extLst>
            </p:cNvPr>
            <p:cNvSpPr/>
            <p:nvPr/>
          </p:nvSpPr>
          <p:spPr>
            <a:xfrm>
              <a:off x="799752" y="5659209"/>
              <a:ext cx="2875903" cy="360000"/>
            </a:xfrm>
            <a:prstGeom prst="roundRect">
              <a:avLst>
                <a:gd name="adj" fmla="val 50000"/>
              </a:avLst>
            </a:prstGeom>
            <a:solidFill>
              <a:srgbClr val="526D98"/>
            </a:solidFill>
            <a:ln w="25400" cap="flat" cmpd="sng" algn="ctr">
              <a:solidFill>
                <a:sysClr val="window" lastClr="FFFFFF"/>
              </a:solidFill>
              <a:prstDash val="solid"/>
            </a:ln>
            <a:effectLst/>
          </p:spPr>
          <p:txBody>
            <a:bodyPr tIns="90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rPr>
                <a:t>大阪府ホームページアドレス</a:t>
              </a:r>
            </a:p>
          </p:txBody>
        </p:sp>
      </p:grpSp>
      <p:sp>
        <p:nvSpPr>
          <p:cNvPr id="15" name="スライド番号プレースホルダー 1">
            <a:extLst>
              <a:ext uri="{FF2B5EF4-FFF2-40B4-BE49-F238E27FC236}">
                <a16:creationId xmlns:a16="http://schemas.microsoft.com/office/drawing/2014/main" id="{6EC60F1B-DCD5-4098-B03C-C16070C04CB4}"/>
              </a:ext>
            </a:extLst>
          </p:cNvPr>
          <p:cNvSpPr txBox="1">
            <a:spLocks/>
          </p:cNvSpPr>
          <p:nvPr/>
        </p:nvSpPr>
        <p:spPr>
          <a:xfrm>
            <a:off x="6937703" y="6337782"/>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900" u="sng" kern="1200">
                <a:solidFill>
                  <a:schemeClr val="tx1">
                    <a:tint val="75000"/>
                  </a:schemeClr>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a:lstStyle>
          <a:p>
            <a:pPr>
              <a:defRPr/>
            </a:pPr>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defRPr/>
              </a:pPr>
              <a:t>2</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280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37703" y="6337782"/>
            <a:ext cx="2057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D6A504-3750-4644-8C68-6E21F2120F93}" type="slidenum">
              <a:rPr kumimoji="1" lang="ja-JP" altLang="en-US" sz="1200" b="0" i="0" u="none" strike="noStrike" kern="1200" cap="none" spc="0" normalizeH="0" baseline="0" noProof="0" smtClean="0">
                <a:ln>
                  <a:noFill/>
                </a:ln>
                <a:solidFill>
                  <a:prstClr val="black">
                    <a:tint val="75000"/>
                  </a:prstClr>
                </a:solidFill>
                <a:effectLst/>
                <a:uLnTx/>
                <a:uFillTx/>
                <a:latin typeface="UD デジタル 教科書体 NK-B" panose="02020700000000000000" pitchFamily="18" charset="-128"/>
                <a:ea typeface="UD デジタル 教科書体 NK-B" panose="020207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 name="角丸四角形 3"/>
          <p:cNvSpPr/>
          <p:nvPr/>
        </p:nvSpPr>
        <p:spPr>
          <a:xfrm>
            <a:off x="1259632" y="123452"/>
            <a:ext cx="6912000" cy="785268"/>
          </a:xfrm>
          <a:prstGeom prst="roundRect">
            <a:avLst/>
          </a:prstGeom>
          <a:solidFill>
            <a:srgbClr val="526D98"/>
          </a:solidFill>
          <a:ln>
            <a:solidFill>
              <a:srgbClr val="526D98"/>
            </a:solidFill>
          </a:ln>
        </p:spPr>
        <p:style>
          <a:lnRef idx="1">
            <a:schemeClr val="accent3"/>
          </a:lnRef>
          <a:fillRef idx="2">
            <a:schemeClr val="accent3"/>
          </a:fillRef>
          <a:effectRef idx="1">
            <a:schemeClr val="accent3"/>
          </a:effectRef>
          <a:fontRef idx="minor">
            <a:schemeClr val="dk1"/>
          </a:fontRef>
        </p:style>
        <p:txBody>
          <a:bodyPr t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399" b="1" i="0" u="none" strike="noStrike" kern="1200" cap="small"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大阪府における精神科病院入院患者の状況</a:t>
            </a:r>
            <a:endParaRPr kumimoji="1" lang="en-US" altLang="ja-JP" sz="2399"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800"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令和６年度　精神科在院患者調査より</a:t>
            </a:r>
            <a:r>
              <a:rPr kumimoji="1" lang="en-US" altLang="ja-JP" sz="1800" b="0"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2399" b="1" i="0" u="none" strike="noStrike" kern="1200" cap="none" spc="0" normalizeH="0" baseline="0" noProof="0" dirty="0">
              <a:ln>
                <a:noFill/>
              </a:ln>
              <a:solidFill>
                <a:srgbClr val="E7E5E3"/>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5" name="図 4">
            <a:extLst>
              <a:ext uri="{FF2B5EF4-FFF2-40B4-BE49-F238E27FC236}">
                <a16:creationId xmlns:a16="http://schemas.microsoft.com/office/drawing/2014/main" id="{9FC25CC2-0256-4CC6-AC5A-A754E4513B00}"/>
              </a:ext>
            </a:extLst>
          </p:cNvPr>
          <p:cNvPicPr>
            <a:picLocks noChangeAspect="1"/>
          </p:cNvPicPr>
          <p:nvPr/>
        </p:nvPicPr>
        <p:blipFill>
          <a:blip r:embed="rId3"/>
          <a:stretch>
            <a:fillRect/>
          </a:stretch>
        </p:blipFill>
        <p:spPr>
          <a:xfrm>
            <a:off x="419100" y="980728"/>
            <a:ext cx="8305800" cy="3600400"/>
          </a:xfrm>
          <a:prstGeom prst="rect">
            <a:avLst/>
          </a:prstGeom>
        </p:spPr>
      </p:pic>
      <p:pic>
        <p:nvPicPr>
          <p:cNvPr id="7" name="図 6">
            <a:extLst>
              <a:ext uri="{FF2B5EF4-FFF2-40B4-BE49-F238E27FC236}">
                <a16:creationId xmlns:a16="http://schemas.microsoft.com/office/drawing/2014/main" id="{49D0CAA1-9812-4E0D-AA78-371A8327570C}"/>
              </a:ext>
            </a:extLst>
          </p:cNvPr>
          <p:cNvPicPr>
            <a:picLocks noChangeAspect="1"/>
          </p:cNvPicPr>
          <p:nvPr/>
        </p:nvPicPr>
        <p:blipFill>
          <a:blip r:embed="rId4"/>
          <a:stretch>
            <a:fillRect/>
          </a:stretch>
        </p:blipFill>
        <p:spPr>
          <a:xfrm>
            <a:off x="1359664" y="4725144"/>
            <a:ext cx="7244784" cy="2016224"/>
          </a:xfrm>
          <a:prstGeom prst="rect">
            <a:avLst/>
          </a:prstGeom>
        </p:spPr>
      </p:pic>
    </p:spTree>
    <p:extLst>
      <p:ext uri="{BB962C8B-B14F-4D97-AF65-F5344CB8AC3E}">
        <p14:creationId xmlns:p14="http://schemas.microsoft.com/office/powerpoint/2010/main" val="198749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084EB65-C39C-4D5C-B08A-A6535D53E443}"/>
              </a:ext>
            </a:extLst>
          </p:cNvPr>
          <p:cNvSpPr>
            <a:spLocks noGrp="1"/>
          </p:cNvSpPr>
          <p:nvPr>
            <p:ph type="sldNum" sz="quarter" idx="12"/>
          </p:nvPr>
        </p:nvSpPr>
        <p:spPr>
          <a:xfrm>
            <a:off x="6907088" y="6448251"/>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4</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8" name="Rectangle 1026">
            <a:extLst>
              <a:ext uri="{FF2B5EF4-FFF2-40B4-BE49-F238E27FC236}">
                <a16:creationId xmlns:a16="http://schemas.microsoft.com/office/drawing/2014/main" id="{8030F044-DC56-40EE-85F8-31B5E25D0285}"/>
              </a:ext>
            </a:extLst>
          </p:cNvPr>
          <p:cNvSpPr>
            <a:spLocks noGrp="1" noChangeArrowheads="1"/>
          </p:cNvSpPr>
          <p:nvPr/>
        </p:nvSpPr>
        <p:spPr bwMode="auto">
          <a:xfrm>
            <a:off x="758665" y="188640"/>
            <a:ext cx="7842693" cy="404673"/>
          </a:xfrm>
          <a:prstGeom prst="roundRect">
            <a:avLst>
              <a:gd name="adj" fmla="val 22530"/>
            </a:avLst>
          </a:prstGeom>
          <a:solidFill>
            <a:srgbClr val="B7CCDD"/>
          </a:solidFill>
          <a:ln>
            <a:solidFill>
              <a:srgbClr val="B7CCDD"/>
            </a:solidFill>
          </a:ln>
        </p:spPr>
        <p:style>
          <a:lnRef idx="1">
            <a:schemeClr val="accent5"/>
          </a:lnRef>
          <a:fillRef idx="2">
            <a:schemeClr val="accent5"/>
          </a:fillRef>
          <a:effectRef idx="1">
            <a:schemeClr val="accent5"/>
          </a:effectRef>
          <a:fontRef idx="minor">
            <a:schemeClr val="dk1"/>
          </a:fontRef>
        </p:style>
        <p:txBody>
          <a:bodyPr tIns="90000" rtlCol="0" anchor="ctr"/>
          <a:lstStyle/>
          <a:p>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状態像（寛解・院内寛解）の推移　</a:t>
            </a:r>
            <a:r>
              <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rPr>
              <a:t>H28</a:t>
            </a:r>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a:t>
            </a:r>
            <a:r>
              <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rPr>
              <a:t>R</a:t>
            </a:r>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６</a:t>
            </a:r>
            <a:endPar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E9BB857B-F557-4448-ACEF-68B36F394272}"/>
              </a:ext>
            </a:extLst>
          </p:cNvPr>
          <p:cNvPicPr>
            <a:picLocks noChangeAspect="1"/>
          </p:cNvPicPr>
          <p:nvPr/>
        </p:nvPicPr>
        <p:blipFill>
          <a:blip r:embed="rId3"/>
          <a:stretch>
            <a:fillRect/>
          </a:stretch>
        </p:blipFill>
        <p:spPr>
          <a:xfrm>
            <a:off x="124206" y="753618"/>
            <a:ext cx="8895588" cy="5350764"/>
          </a:xfrm>
          <a:prstGeom prst="rect">
            <a:avLst/>
          </a:prstGeom>
        </p:spPr>
      </p:pic>
    </p:spTree>
    <p:extLst>
      <p:ext uri="{BB962C8B-B14F-4D97-AF65-F5344CB8AC3E}">
        <p14:creationId xmlns:p14="http://schemas.microsoft.com/office/powerpoint/2010/main" val="331540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5</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
        <p:nvSpPr>
          <p:cNvPr id="6" name="Rectangle 1026"/>
          <p:cNvSpPr>
            <a:spLocks noGrp="1" noChangeArrowheads="1"/>
          </p:cNvSpPr>
          <p:nvPr/>
        </p:nvSpPr>
        <p:spPr bwMode="auto">
          <a:xfrm>
            <a:off x="289163" y="6356351"/>
            <a:ext cx="7128792"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r>
              <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1</a:t>
            </a:r>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年以上の寛解・院内寛解群で主症状が落ち着いている方の</a:t>
            </a:r>
            <a:r>
              <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97.7%</a:t>
            </a:r>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に退院阻害要因がある</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5" name="Rectangle 1026">
            <a:extLst>
              <a:ext uri="{FF2B5EF4-FFF2-40B4-BE49-F238E27FC236}">
                <a16:creationId xmlns:a16="http://schemas.microsoft.com/office/drawing/2014/main" id="{B681B09D-B519-484C-8951-8E850BB5E27E}"/>
              </a:ext>
            </a:extLst>
          </p:cNvPr>
          <p:cNvSpPr>
            <a:spLocks noGrp="1" noChangeArrowheads="1"/>
          </p:cNvSpPr>
          <p:nvPr/>
        </p:nvSpPr>
        <p:spPr bwMode="auto">
          <a:xfrm>
            <a:off x="4886433" y="136524"/>
            <a:ext cx="3978455" cy="404673"/>
          </a:xfrm>
          <a:prstGeom prst="roundRect">
            <a:avLst>
              <a:gd name="adj" fmla="val 22530"/>
            </a:avLst>
          </a:prstGeom>
          <a:solidFill>
            <a:srgbClr val="B7CCDD"/>
          </a:solidFill>
          <a:ln>
            <a:solidFill>
              <a:srgbClr val="B7CCDD"/>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346" b="1" u="none" dirty="0">
                <a:solidFill>
                  <a:srgbClr val="526D98"/>
                </a:solidFill>
                <a:latin typeface="UD デジタル 教科書体 NK-B" panose="02020700000000000000" pitchFamily="18" charset="-128"/>
                <a:ea typeface="UD デジタル 教科書体 NK-B" panose="02020700000000000000" pitchFamily="18" charset="-128"/>
              </a:rPr>
              <a:t>退院阻害要因</a:t>
            </a:r>
            <a:endParaRPr lang="en-US" altLang="ja-JP" sz="2346" b="1"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91A26C15-52D7-4464-BD86-EFB10D2032FD}"/>
              </a:ext>
            </a:extLst>
          </p:cNvPr>
          <p:cNvPicPr>
            <a:picLocks noChangeAspect="1"/>
          </p:cNvPicPr>
          <p:nvPr/>
        </p:nvPicPr>
        <p:blipFill>
          <a:blip r:embed="rId3"/>
          <a:stretch>
            <a:fillRect/>
          </a:stretch>
        </p:blipFill>
        <p:spPr>
          <a:xfrm>
            <a:off x="-108521" y="0"/>
            <a:ext cx="5790798" cy="3933056"/>
          </a:xfrm>
          <a:prstGeom prst="rect">
            <a:avLst/>
          </a:prstGeom>
        </p:spPr>
      </p:pic>
      <p:pic>
        <p:nvPicPr>
          <p:cNvPr id="9" name="図 8">
            <a:extLst>
              <a:ext uri="{FF2B5EF4-FFF2-40B4-BE49-F238E27FC236}">
                <a16:creationId xmlns:a16="http://schemas.microsoft.com/office/drawing/2014/main" id="{F63C1755-8222-4818-BF8B-A5F54FD0BB87}"/>
              </a:ext>
            </a:extLst>
          </p:cNvPr>
          <p:cNvPicPr>
            <a:picLocks noChangeAspect="1"/>
          </p:cNvPicPr>
          <p:nvPr/>
        </p:nvPicPr>
        <p:blipFill>
          <a:blip r:embed="rId4"/>
          <a:stretch>
            <a:fillRect/>
          </a:stretch>
        </p:blipFill>
        <p:spPr>
          <a:xfrm>
            <a:off x="3752819" y="3267976"/>
            <a:ext cx="5274564" cy="3285744"/>
          </a:xfrm>
          <a:prstGeom prst="rect">
            <a:avLst/>
          </a:prstGeom>
        </p:spPr>
      </p:pic>
    </p:spTree>
    <p:extLst>
      <p:ext uri="{BB962C8B-B14F-4D97-AF65-F5344CB8AC3E}">
        <p14:creationId xmlns:p14="http://schemas.microsoft.com/office/powerpoint/2010/main" val="6164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359EEEB9-1914-43FF-8C32-DB4A12D252B8}"/>
              </a:ext>
            </a:extLst>
          </p:cNvPr>
          <p:cNvSpPr/>
          <p:nvPr/>
        </p:nvSpPr>
        <p:spPr>
          <a:xfrm>
            <a:off x="382492" y="123452"/>
            <a:ext cx="8420100" cy="1080000"/>
          </a:xfrm>
          <a:prstGeom prst="roundRect">
            <a:avLst/>
          </a:prstGeom>
          <a:solidFill>
            <a:srgbClr val="E7E5E3"/>
          </a:solidFill>
          <a:ln>
            <a:solidFill>
              <a:srgbClr val="E7E5E3"/>
            </a:solidFill>
          </a:ln>
        </p:spPr>
        <p:style>
          <a:lnRef idx="1">
            <a:schemeClr val="accent3"/>
          </a:lnRef>
          <a:fillRef idx="2">
            <a:schemeClr val="accent3"/>
          </a:fillRef>
          <a:effectRef idx="1">
            <a:schemeClr val="accent3"/>
          </a:effectRef>
          <a:fontRef idx="minor">
            <a:schemeClr val="dk1"/>
          </a:fontRef>
        </p:style>
        <p:txBody>
          <a:bodyPr tIns="232727" rtlCol="0" anchor="ctr"/>
          <a:lstStyle/>
          <a:p>
            <a:pPr algn="ctr"/>
            <a:r>
              <a:rPr lang="ja-JP" altLang="en-US" sz="2399" b="1" u="none" cap="small" dirty="0">
                <a:solidFill>
                  <a:srgbClr val="526D98"/>
                </a:solidFill>
                <a:latin typeface="UD デジタル 教科書体 NK-B" panose="02020700000000000000" pitchFamily="18" charset="-128"/>
                <a:ea typeface="UD デジタル 教科書体 NK-B" panose="02020700000000000000" pitchFamily="18" charset="-128"/>
              </a:rPr>
              <a:t>＜参考＞　大阪府における精神科病院退院患者の状況</a:t>
            </a:r>
            <a:endParaRPr lang="en-US" altLang="ja-JP" sz="2399" u="none" dirty="0">
              <a:solidFill>
                <a:srgbClr val="526D98"/>
              </a:solidFill>
              <a:latin typeface="UD デジタル 教科書体 NK-B" panose="02020700000000000000" pitchFamily="18" charset="-128"/>
              <a:ea typeface="UD デジタル 教科書体 NK-B" panose="02020700000000000000" pitchFamily="18" charset="-128"/>
            </a:endParaRPr>
          </a:p>
          <a:p>
            <a:r>
              <a:rPr lang="en-US" altLang="ja-JP" u="none" dirty="0">
                <a:solidFill>
                  <a:srgbClr val="526D98"/>
                </a:solidFill>
                <a:latin typeface="UD デジタル 教科書体 NK-B" panose="02020700000000000000" pitchFamily="18" charset="-128"/>
                <a:ea typeface="UD デジタル 教科書体 NK-B" panose="02020700000000000000" pitchFamily="18" charset="-128"/>
              </a:rPr>
              <a:t>~</a:t>
            </a:r>
            <a:r>
              <a:rPr lang="ja-JP" altLang="en-US" u="none" dirty="0">
                <a:solidFill>
                  <a:srgbClr val="526D98"/>
                </a:solidFill>
                <a:latin typeface="UD デジタル 教科書体 NK-B" panose="02020700000000000000" pitchFamily="18" charset="-128"/>
                <a:ea typeface="UD デジタル 教科書体 NK-B" panose="02020700000000000000" pitchFamily="18" charset="-128"/>
              </a:rPr>
              <a:t>令和５年度　精神科在院退院患者調査より</a:t>
            </a:r>
            <a:r>
              <a:rPr lang="en-US" altLang="ja-JP" u="none" dirty="0">
                <a:solidFill>
                  <a:srgbClr val="526D98"/>
                </a:solidFill>
                <a:latin typeface="UD デジタル 教科書体 NK-B" panose="02020700000000000000" pitchFamily="18" charset="-128"/>
                <a:ea typeface="UD デジタル 教科書体 NK-B" panose="02020700000000000000" pitchFamily="18" charset="-128"/>
              </a:rPr>
              <a:t>~</a:t>
            </a:r>
            <a:endParaRPr lang="ja-JP" altLang="en-US" sz="2399" b="1"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sp>
        <p:nvSpPr>
          <p:cNvPr id="5" name="角丸四角形 3">
            <a:extLst>
              <a:ext uri="{FF2B5EF4-FFF2-40B4-BE49-F238E27FC236}">
                <a16:creationId xmlns:a16="http://schemas.microsoft.com/office/drawing/2014/main" id="{865ADEDC-E843-4C5A-9298-FEFC970FA53C}"/>
              </a:ext>
            </a:extLst>
          </p:cNvPr>
          <p:cNvSpPr/>
          <p:nvPr/>
        </p:nvSpPr>
        <p:spPr>
          <a:xfrm>
            <a:off x="364984" y="1418280"/>
            <a:ext cx="4135008" cy="468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１年以上入院者の退院先</a:t>
            </a:r>
            <a:endParaRPr lang="en-US" altLang="ja-JP" sz="2000"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40556046-7957-4BBC-859B-340938195928}"/>
              </a:ext>
            </a:extLst>
          </p:cNvPr>
          <p:cNvPicPr>
            <a:picLocks noChangeAspect="1"/>
          </p:cNvPicPr>
          <p:nvPr/>
        </p:nvPicPr>
        <p:blipFill>
          <a:blip r:embed="rId3"/>
          <a:stretch>
            <a:fillRect/>
          </a:stretch>
        </p:blipFill>
        <p:spPr>
          <a:xfrm>
            <a:off x="289180" y="1979165"/>
            <a:ext cx="8421624" cy="4680204"/>
          </a:xfrm>
          <a:prstGeom prst="rect">
            <a:avLst/>
          </a:prstGeom>
        </p:spPr>
      </p:pic>
      <p:sp>
        <p:nvSpPr>
          <p:cNvPr id="6" name="スライド番号プレースホルダー 1">
            <a:extLst>
              <a:ext uri="{FF2B5EF4-FFF2-40B4-BE49-F238E27FC236}">
                <a16:creationId xmlns:a16="http://schemas.microsoft.com/office/drawing/2014/main" id="{E448FE80-2D4F-47B2-B734-42791A8FFEB7}"/>
              </a:ext>
            </a:extLst>
          </p:cNvPr>
          <p:cNvSpPr>
            <a:spLocks noGrp="1"/>
          </p:cNvSpPr>
          <p:nvPr>
            <p:ph type="sldNum" sz="quarter" idx="12"/>
          </p:nvPr>
        </p:nvSpPr>
        <p:spPr>
          <a:xfrm>
            <a:off x="7051104" y="6520259"/>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6</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7358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3">
            <a:extLst>
              <a:ext uri="{FF2B5EF4-FFF2-40B4-BE49-F238E27FC236}">
                <a16:creationId xmlns:a16="http://schemas.microsoft.com/office/drawing/2014/main" id="{E9E93AFC-9427-4600-AC05-A2F45F65652F}"/>
              </a:ext>
            </a:extLst>
          </p:cNvPr>
          <p:cNvSpPr/>
          <p:nvPr/>
        </p:nvSpPr>
        <p:spPr>
          <a:xfrm>
            <a:off x="273418" y="476672"/>
            <a:ext cx="8597164" cy="720080"/>
          </a:xfrm>
          <a:prstGeom prst="roundRect">
            <a:avLst>
              <a:gd name="adj" fmla="val 25908"/>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lnSpc>
                <a:spcPts val="1600"/>
              </a:lnSpc>
            </a:pP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過去の退院患者調査との比較</a:t>
            </a:r>
            <a:r>
              <a:rPr lang="en-US" altLang="ja-JP" sz="2000" b="1" u="none" cap="small" dirty="0">
                <a:solidFill>
                  <a:srgbClr val="526D98"/>
                </a:solidFill>
                <a:latin typeface="UD デジタル 教科書体 NK-B" panose="02020700000000000000" pitchFamily="18" charset="-128"/>
                <a:ea typeface="UD デジタル 教科書体 NK-B" panose="02020700000000000000" pitchFamily="18" charset="-128"/>
              </a:rPr>
              <a:t>《</a:t>
            </a: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入院期間</a:t>
            </a:r>
            <a:r>
              <a:rPr lang="en-US" altLang="ja-JP" sz="2000" b="1" u="none" cap="small" dirty="0">
                <a:solidFill>
                  <a:srgbClr val="526D98"/>
                </a:solidFill>
                <a:latin typeface="UD デジタル 教科書体 NK-B" panose="02020700000000000000" pitchFamily="18" charset="-128"/>
                <a:ea typeface="UD デジタル 教科書体 NK-B" panose="02020700000000000000" pitchFamily="18" charset="-128"/>
              </a:rPr>
              <a:t>1</a:t>
            </a:r>
            <a:r>
              <a:rPr lang="ja-JP" altLang="en-US" sz="2000" b="1" u="none" cap="small" dirty="0">
                <a:solidFill>
                  <a:srgbClr val="526D98"/>
                </a:solidFill>
                <a:latin typeface="UD デジタル 教科書体 NK-B" panose="02020700000000000000" pitchFamily="18" charset="-128"/>
                <a:ea typeface="UD デジタル 教科書体 NK-B" panose="02020700000000000000" pitchFamily="18" charset="-128"/>
              </a:rPr>
              <a:t>年以上の患者の退院先</a:t>
            </a:r>
            <a:r>
              <a:rPr lang="en-US" altLang="ja-JP" sz="2000" b="1" u="none" cap="small" dirty="0">
                <a:solidFill>
                  <a:srgbClr val="526D98"/>
                </a:solidFill>
                <a:latin typeface="UD デジタル 教科書体 NK-B" panose="02020700000000000000" pitchFamily="18" charset="-128"/>
                <a:ea typeface="UD デジタル 教科書体 NK-B" panose="02020700000000000000" pitchFamily="18" charset="-128"/>
              </a:rPr>
              <a:t>》</a:t>
            </a:r>
          </a:p>
          <a:p>
            <a:pPr algn="ctr">
              <a:lnSpc>
                <a:spcPts val="1600"/>
              </a:lnSpc>
            </a:pPr>
            <a:r>
              <a:rPr lang="ja-JP" altLang="en-US" sz="1400" b="1" u="none" cap="small" dirty="0">
                <a:solidFill>
                  <a:srgbClr val="526D98"/>
                </a:solidFill>
                <a:latin typeface="UD デジタル 教科書体 NK-B" panose="02020700000000000000" pitchFamily="18" charset="-128"/>
                <a:ea typeface="UD デジタル 教科書体 NK-B" panose="02020700000000000000" pitchFamily="18" charset="-128"/>
              </a:rPr>
              <a:t>　　　　　　　　　　　　　　　　　　　　　調査期間が異なるため前のスライドの「割合②」で比較</a:t>
            </a:r>
            <a:endParaRPr lang="en-US" altLang="ja-JP" sz="1400" u="none" dirty="0">
              <a:solidFill>
                <a:srgbClr val="526D98"/>
              </a:solidFill>
              <a:latin typeface="UD デジタル 教科書体 NK-B" panose="02020700000000000000" pitchFamily="18" charset="-128"/>
              <a:ea typeface="UD デジタル 教科書体 NK-B" panose="02020700000000000000" pitchFamily="18" charset="-128"/>
            </a:endParaRPr>
          </a:p>
        </p:txBody>
      </p:sp>
      <p:sp>
        <p:nvSpPr>
          <p:cNvPr id="6" name="Rectangle 1026">
            <a:extLst>
              <a:ext uri="{FF2B5EF4-FFF2-40B4-BE49-F238E27FC236}">
                <a16:creationId xmlns:a16="http://schemas.microsoft.com/office/drawing/2014/main" id="{5E1FE64F-D733-4B8D-A391-DF2A13D0142B}"/>
              </a:ext>
            </a:extLst>
          </p:cNvPr>
          <p:cNvSpPr>
            <a:spLocks noGrp="1" noChangeArrowheads="1"/>
          </p:cNvSpPr>
          <p:nvPr/>
        </p:nvSpPr>
        <p:spPr bwMode="auto">
          <a:xfrm>
            <a:off x="256469" y="6033494"/>
            <a:ext cx="5184576"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長期入院患者が自宅へ退院する割合は大幅に減少。</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l"/>
            <a:r>
              <a:rPr lang="ja-JP" altLang="en-US" sz="1200" u="none" dirty="0">
                <a:solidFill>
                  <a:sysClr val="windowText" lastClr="000000"/>
                </a:solidFill>
                <a:latin typeface="UD デジタル 教科書体 NK-B" panose="02020700000000000000" pitchFamily="18" charset="-128"/>
                <a:ea typeface="UD デジタル 教科書体 NK-B" panose="02020700000000000000" pitchFamily="18" charset="-128"/>
              </a:rPr>
              <a:t>Ｒ５は、死亡と他科への転院を合わせると６０％を超えている。</a:t>
            </a:r>
            <a:endParaRPr lang="en-US" altLang="ja-JP" sz="1200"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3" name="図 2">
            <a:extLst>
              <a:ext uri="{FF2B5EF4-FFF2-40B4-BE49-F238E27FC236}">
                <a16:creationId xmlns:a16="http://schemas.microsoft.com/office/drawing/2014/main" id="{D6F3D8E4-34C1-4FBA-8AA3-04136D54651C}"/>
              </a:ext>
            </a:extLst>
          </p:cNvPr>
          <p:cNvPicPr>
            <a:picLocks noChangeAspect="1"/>
          </p:cNvPicPr>
          <p:nvPr/>
        </p:nvPicPr>
        <p:blipFill>
          <a:blip r:embed="rId3"/>
          <a:stretch>
            <a:fillRect/>
          </a:stretch>
        </p:blipFill>
        <p:spPr>
          <a:xfrm>
            <a:off x="0" y="1380323"/>
            <a:ext cx="9144000" cy="4097353"/>
          </a:xfrm>
          <a:prstGeom prst="rect">
            <a:avLst/>
          </a:prstGeom>
        </p:spPr>
      </p:pic>
      <p:sp>
        <p:nvSpPr>
          <p:cNvPr id="7" name="スライド番号プレースホルダー 1">
            <a:extLst>
              <a:ext uri="{FF2B5EF4-FFF2-40B4-BE49-F238E27FC236}">
                <a16:creationId xmlns:a16="http://schemas.microsoft.com/office/drawing/2014/main" id="{FB5BCD97-DAF9-4BAB-A957-EEEB94647653}"/>
              </a:ext>
            </a:extLst>
          </p:cNvPr>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7</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98571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AFD80EDA-4919-4074-80CA-7DB0FD0A13BC}"/>
              </a:ext>
            </a:extLst>
          </p:cNvPr>
          <p:cNvSpPr>
            <a:spLocks noGrp="1" noChangeArrowheads="1"/>
          </p:cNvSpPr>
          <p:nvPr/>
        </p:nvSpPr>
        <p:spPr bwMode="auto">
          <a:xfrm>
            <a:off x="113788" y="6106371"/>
            <a:ext cx="7934621" cy="57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rPr>
              <a:t>65</a:t>
            </a:r>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歳未満の退院先の多くは障がい者福祉関係施設で、中でもグループホームが一番多い。</a:t>
            </a:r>
            <a:endPar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l"/>
            <a:r>
              <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rPr>
              <a:t>65</a:t>
            </a:r>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歳以上では高齢者福祉関係施設が増加、多いのは有料老人ホームである。</a:t>
            </a:r>
            <a:endPar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pPr algn="l"/>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また</a:t>
            </a:r>
            <a:r>
              <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rPr>
              <a:t>65</a:t>
            </a:r>
            <a:r>
              <a:rPr lang="ja-JP" altLang="en-US" u="none" dirty="0">
                <a:solidFill>
                  <a:sysClr val="windowText" lastClr="000000"/>
                </a:solidFill>
                <a:latin typeface="UD デジタル 教科書体 NK-B" panose="02020700000000000000" pitchFamily="18" charset="-128"/>
                <a:ea typeface="UD デジタル 教科書体 NK-B" panose="02020700000000000000" pitchFamily="18" charset="-128"/>
              </a:rPr>
              <a:t>歳以上では、死亡と他科への転院を合わせると７０％を超える。</a:t>
            </a:r>
            <a:endParaRPr lang="en-US" altLang="ja-JP" u="none"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9B805D15-CC09-4FED-AF71-B61DFFBCA68D}"/>
              </a:ext>
            </a:extLst>
          </p:cNvPr>
          <p:cNvPicPr>
            <a:picLocks noChangeAspect="1"/>
          </p:cNvPicPr>
          <p:nvPr/>
        </p:nvPicPr>
        <p:blipFill>
          <a:blip r:embed="rId3"/>
          <a:stretch>
            <a:fillRect/>
          </a:stretch>
        </p:blipFill>
        <p:spPr>
          <a:xfrm>
            <a:off x="0" y="135699"/>
            <a:ext cx="9144000" cy="2751885"/>
          </a:xfrm>
          <a:prstGeom prst="rect">
            <a:avLst/>
          </a:prstGeom>
        </p:spPr>
      </p:pic>
      <p:pic>
        <p:nvPicPr>
          <p:cNvPr id="6" name="図 5">
            <a:extLst>
              <a:ext uri="{FF2B5EF4-FFF2-40B4-BE49-F238E27FC236}">
                <a16:creationId xmlns:a16="http://schemas.microsoft.com/office/drawing/2014/main" id="{8D04486A-18DE-4B8C-BD18-745BCEDD5BAF}"/>
              </a:ext>
            </a:extLst>
          </p:cNvPr>
          <p:cNvPicPr>
            <a:picLocks noChangeAspect="1"/>
          </p:cNvPicPr>
          <p:nvPr/>
        </p:nvPicPr>
        <p:blipFill>
          <a:blip r:embed="rId4"/>
          <a:stretch>
            <a:fillRect/>
          </a:stretch>
        </p:blipFill>
        <p:spPr>
          <a:xfrm>
            <a:off x="0" y="2901165"/>
            <a:ext cx="9144000" cy="3061206"/>
          </a:xfrm>
          <a:prstGeom prst="rect">
            <a:avLst/>
          </a:prstGeom>
        </p:spPr>
      </p:pic>
      <p:sp>
        <p:nvSpPr>
          <p:cNvPr id="7" name="スライド番号プレースホルダー 1">
            <a:extLst>
              <a:ext uri="{FF2B5EF4-FFF2-40B4-BE49-F238E27FC236}">
                <a16:creationId xmlns:a16="http://schemas.microsoft.com/office/drawing/2014/main" id="{65717E69-B691-4A66-8561-E253CF7B9ABB}"/>
              </a:ext>
            </a:extLst>
          </p:cNvPr>
          <p:cNvSpPr>
            <a:spLocks noGrp="1"/>
          </p:cNvSpPr>
          <p:nvPr>
            <p:ph type="sldNum" sz="quarter" idx="12"/>
          </p:nvPr>
        </p:nvSpPr>
        <p:spPr>
          <a:xfrm>
            <a:off x="6942234" y="6411357"/>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8</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60694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6071ECBC-0718-4723-A0C9-0704DD530688}"/>
              </a:ext>
            </a:extLst>
          </p:cNvPr>
          <p:cNvSpPr/>
          <p:nvPr/>
        </p:nvSpPr>
        <p:spPr>
          <a:xfrm>
            <a:off x="185052" y="3517681"/>
            <a:ext cx="8773897" cy="2924308"/>
          </a:xfrm>
          <a:prstGeom prst="rect">
            <a:avLst/>
          </a:prstGeom>
          <a:solidFill>
            <a:schemeClr val="accent5">
              <a:lumMod val="20000"/>
              <a:lumOff val="80000"/>
              <a:alpha val="90000"/>
            </a:schemeClr>
          </a:solidFill>
          <a:ln w="28575">
            <a:solidFill>
              <a:schemeClr val="accent5">
                <a:lumMod val="60000"/>
                <a:lumOff val="40000"/>
              </a:schemeClr>
            </a:solidFill>
          </a:ln>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grpSp>
        <p:nvGrpSpPr>
          <p:cNvPr id="27" name="グループ化 26">
            <a:extLst>
              <a:ext uri="{FF2B5EF4-FFF2-40B4-BE49-F238E27FC236}">
                <a16:creationId xmlns:a16="http://schemas.microsoft.com/office/drawing/2014/main" id="{DEAB8A3C-D7A9-4241-9FF7-75B21724244C}"/>
              </a:ext>
            </a:extLst>
          </p:cNvPr>
          <p:cNvGrpSpPr/>
          <p:nvPr/>
        </p:nvGrpSpPr>
        <p:grpSpPr>
          <a:xfrm>
            <a:off x="615169" y="3465854"/>
            <a:ext cx="7553726" cy="257353"/>
            <a:chOff x="4749142" y="1397970"/>
            <a:chExt cx="2215661" cy="381851"/>
          </a:xfrm>
        </p:grpSpPr>
        <p:sp>
          <p:nvSpPr>
            <p:cNvPr id="30" name="四角形: 角を丸くする 29">
              <a:extLst>
                <a:ext uri="{FF2B5EF4-FFF2-40B4-BE49-F238E27FC236}">
                  <a16:creationId xmlns:a16="http://schemas.microsoft.com/office/drawing/2014/main" id="{2F3317EF-8FB1-48CD-99F3-884F169BB308}"/>
                </a:ext>
              </a:extLst>
            </p:cNvPr>
            <p:cNvSpPr/>
            <p:nvPr/>
          </p:nvSpPr>
          <p:spPr>
            <a:xfrm>
              <a:off x="4749142" y="1397970"/>
              <a:ext cx="2215661" cy="34514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sp>
        <p:sp>
          <p:nvSpPr>
            <p:cNvPr id="31" name="四角形: 角を丸くする 4">
              <a:extLst>
                <a:ext uri="{FF2B5EF4-FFF2-40B4-BE49-F238E27FC236}">
                  <a16:creationId xmlns:a16="http://schemas.microsoft.com/office/drawing/2014/main" id="{8462BD19-1DF8-495C-9CDF-470EB936364D}"/>
                </a:ext>
              </a:extLst>
            </p:cNvPr>
            <p:cNvSpPr txBox="1"/>
            <p:nvPr/>
          </p:nvSpPr>
          <p:spPr>
            <a:xfrm>
              <a:off x="4762105" y="1460691"/>
              <a:ext cx="2169547" cy="31913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7305" tIns="0" rIns="77305" bIns="0" numCol="1" spcCol="1270" anchor="ctr" anchorCtr="0">
              <a:noAutofit/>
            </a:bodyPr>
            <a:lstStyle/>
            <a:p>
              <a:pPr defTabSz="656464">
                <a:lnSpc>
                  <a:spcPct val="90000"/>
                </a:lnSpc>
                <a:spcAft>
                  <a:spcPct val="35000"/>
                </a:spcAft>
              </a:pPr>
              <a:r>
                <a:rPr lang="zh-TW" altLang="en-US" sz="1015" b="1" u="none" dirty="0">
                  <a:solidFill>
                    <a:prstClr val="white"/>
                  </a:solidFill>
                  <a:latin typeface="メイリオ" panose="020B0604030504040204" pitchFamily="50" charset="-128"/>
                  <a:ea typeface="メイリオ" panose="020B0604030504040204" pitchFamily="50" charset="-128"/>
                </a:rPr>
                <a:t>地域生活支援事業費補助金</a:t>
              </a:r>
              <a:r>
                <a:rPr lang="ja-JP" altLang="en-US" sz="1015" b="1" u="none" dirty="0">
                  <a:solidFill>
                    <a:prstClr val="white"/>
                  </a:solidFill>
                  <a:latin typeface="メイリオ" panose="020B0604030504040204" pitchFamily="50" charset="-128"/>
                  <a:ea typeface="メイリオ" panose="020B0604030504040204" pitchFamily="50" charset="-128"/>
                </a:rPr>
                <a:t>　</a:t>
              </a:r>
              <a:r>
                <a:rPr lang="en-US" altLang="ja-JP" sz="1015" b="1" u="none" dirty="0">
                  <a:solidFill>
                    <a:prstClr val="white"/>
                  </a:solidFill>
                  <a:latin typeface="メイリオ" panose="020B0604030504040204" pitchFamily="50" charset="-128"/>
                  <a:ea typeface="メイリオ" panose="020B0604030504040204" pitchFamily="50" charset="-128"/>
                </a:rPr>
                <a:t> </a:t>
              </a:r>
              <a:r>
                <a:rPr lang="ja-JP" altLang="en-US" sz="1015" b="1" u="none" dirty="0">
                  <a:solidFill>
                    <a:prstClr val="white"/>
                  </a:solidFill>
                  <a:latin typeface="メイリオ" panose="020B0604030504040204" pitchFamily="50" charset="-128"/>
                  <a:ea typeface="メイリオ" panose="020B0604030504040204" pitchFamily="50" charset="-128"/>
                </a:rPr>
                <a:t>国</a:t>
              </a:r>
              <a:r>
                <a:rPr lang="en-US" altLang="ja-JP" sz="1015" b="1" u="none" dirty="0">
                  <a:solidFill>
                    <a:prstClr val="white"/>
                  </a:solidFill>
                  <a:latin typeface="メイリオ" panose="020B0604030504040204" pitchFamily="50" charset="-128"/>
                  <a:ea typeface="メイリオ" panose="020B0604030504040204" pitchFamily="50" charset="-128"/>
                </a:rPr>
                <a:t> 50/</a:t>
              </a:r>
              <a:r>
                <a:rPr lang="ja-JP" altLang="en-US" sz="1015" b="1" u="none" dirty="0">
                  <a:solidFill>
                    <a:prstClr val="white"/>
                  </a:solidFill>
                  <a:latin typeface="メイリオ" panose="020B0604030504040204" pitchFamily="50" charset="-128"/>
                  <a:ea typeface="メイリオ" panose="020B0604030504040204" pitchFamily="50" charset="-128"/>
                </a:rPr>
                <a:t>府</a:t>
              </a:r>
              <a:r>
                <a:rPr lang="en-US" altLang="ja-JP" sz="1015" b="1" u="none" dirty="0">
                  <a:solidFill>
                    <a:prstClr val="white"/>
                  </a:solidFill>
                  <a:latin typeface="メイリオ" panose="020B0604030504040204" pitchFamily="50" charset="-128"/>
                  <a:ea typeface="メイリオ" panose="020B0604030504040204" pitchFamily="50" charset="-128"/>
                </a:rPr>
                <a:t> 50</a:t>
              </a:r>
              <a:endParaRPr lang="ja-JP" altLang="en-US" sz="1015" b="1" u="none" dirty="0">
                <a:solidFill>
                  <a:prstClr val="white"/>
                </a:solidFill>
                <a:latin typeface="メイリオ" panose="020B0604030504040204" pitchFamily="50" charset="-128"/>
                <a:ea typeface="メイリオ" panose="020B0604030504040204" pitchFamily="50" charset="-128"/>
              </a:endParaRPr>
            </a:p>
          </p:txBody>
        </p:sp>
      </p:grpSp>
      <p:grpSp>
        <p:nvGrpSpPr>
          <p:cNvPr id="42" name="グループ化 41">
            <a:extLst>
              <a:ext uri="{FF2B5EF4-FFF2-40B4-BE49-F238E27FC236}">
                <a16:creationId xmlns:a16="http://schemas.microsoft.com/office/drawing/2014/main" id="{68D8A793-DD66-4419-B684-F403536DC805}"/>
              </a:ext>
            </a:extLst>
          </p:cNvPr>
          <p:cNvGrpSpPr/>
          <p:nvPr/>
        </p:nvGrpSpPr>
        <p:grpSpPr>
          <a:xfrm>
            <a:off x="350524" y="3733461"/>
            <a:ext cx="8439727" cy="496895"/>
            <a:chOff x="4232919" y="2008369"/>
            <a:chExt cx="5400599" cy="835115"/>
          </a:xfrm>
        </p:grpSpPr>
        <p:sp>
          <p:nvSpPr>
            <p:cNvPr id="38" name="四角形: 角を丸くする 37">
              <a:extLst>
                <a:ext uri="{FF2B5EF4-FFF2-40B4-BE49-F238E27FC236}">
                  <a16:creationId xmlns:a16="http://schemas.microsoft.com/office/drawing/2014/main" id="{0DCF97B5-7049-4CBB-A5E3-AEB1CBABDBC1}"/>
                </a:ext>
              </a:extLst>
            </p:cNvPr>
            <p:cNvSpPr/>
            <p:nvPr/>
          </p:nvSpPr>
          <p:spPr>
            <a:xfrm>
              <a:off x="4232919" y="2153687"/>
              <a:ext cx="5400599" cy="619633"/>
            </a:xfrm>
            <a:prstGeom prst="roundRect">
              <a:avLst>
                <a:gd name="adj" fmla="val 14008"/>
              </a:avLst>
            </a:prstGeom>
            <a:ln w="9525">
              <a:solidFill>
                <a:schemeClr val="accent1"/>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四角形: 角を丸くする 4">
              <a:extLst>
                <a:ext uri="{FF2B5EF4-FFF2-40B4-BE49-F238E27FC236}">
                  <a16:creationId xmlns:a16="http://schemas.microsoft.com/office/drawing/2014/main" id="{380DFE01-D40F-471E-B1F0-F08D40926B08}"/>
                </a:ext>
              </a:extLst>
            </p:cNvPr>
            <p:cNvSpPr txBox="1"/>
            <p:nvPr/>
          </p:nvSpPr>
          <p:spPr>
            <a:xfrm>
              <a:off x="4282359" y="2008369"/>
              <a:ext cx="5288198" cy="83511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305" tIns="0" rIns="77305" bIns="0" numCol="1" spcCol="1270" anchor="ctr" anchorCtr="0">
              <a:noAutofit/>
            </a:bodyPr>
            <a:lstStyle/>
            <a:p>
              <a:pPr algn="l" defTabSz="844448"/>
              <a:endParaRPr lang="en-US" altLang="ja-JP" sz="1015"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844448"/>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「長期入院精神障がい者退院支援強化事業」のうちの</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○ピアサポート強化事業（各相談支援事業所委託事業）</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984</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（福祉部 生活基盤推進課）</a:t>
              </a:r>
            </a:p>
          </p:txBody>
        </p:sp>
        <p:sp>
          <p:nvSpPr>
            <p:cNvPr id="40" name="四角形: 角を丸くする 39">
              <a:extLst>
                <a:ext uri="{FF2B5EF4-FFF2-40B4-BE49-F238E27FC236}">
                  <a16:creationId xmlns:a16="http://schemas.microsoft.com/office/drawing/2014/main" id="{6286E254-3EB7-4E9A-94B3-14A8CDBEAAFD}"/>
                </a:ext>
              </a:extLst>
            </p:cNvPr>
            <p:cNvSpPr/>
            <p:nvPr/>
          </p:nvSpPr>
          <p:spPr>
            <a:xfrm>
              <a:off x="4397382" y="2030622"/>
              <a:ext cx="1944216" cy="2792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66461" rtlCol="0" anchor="ctr"/>
            <a:lstStyle/>
            <a:p>
              <a:pPr defTabSz="844448"/>
              <a:r>
                <a:rPr lang="ja-JP" altLang="en-US" sz="969" u="none" dirty="0">
                  <a:solidFill>
                    <a:prstClr val="white"/>
                  </a:solidFill>
                  <a:latin typeface="メイリオ" panose="020B0604030504040204" pitchFamily="50" charset="-128"/>
                  <a:ea typeface="メイリオ" panose="020B0604030504040204" pitchFamily="50" charset="-128"/>
                </a:rPr>
                <a:t>地域生活支援事業（本体）</a:t>
              </a:r>
            </a:p>
          </p:txBody>
        </p:sp>
      </p:grpSp>
      <p:grpSp>
        <p:nvGrpSpPr>
          <p:cNvPr id="43" name="グループ化 42">
            <a:extLst>
              <a:ext uri="{FF2B5EF4-FFF2-40B4-BE49-F238E27FC236}">
                <a16:creationId xmlns:a16="http://schemas.microsoft.com/office/drawing/2014/main" id="{E088EFD6-FEEE-42F3-B34B-C83EFE2E8BFC}"/>
              </a:ext>
            </a:extLst>
          </p:cNvPr>
          <p:cNvGrpSpPr/>
          <p:nvPr/>
        </p:nvGrpSpPr>
        <p:grpSpPr>
          <a:xfrm>
            <a:off x="339958" y="4215140"/>
            <a:ext cx="8439727" cy="2121556"/>
            <a:chOff x="4232920" y="2868464"/>
            <a:chExt cx="5673465" cy="3433228"/>
          </a:xfrm>
        </p:grpSpPr>
        <p:grpSp>
          <p:nvGrpSpPr>
            <p:cNvPr id="44" name="グループ化 43">
              <a:extLst>
                <a:ext uri="{FF2B5EF4-FFF2-40B4-BE49-F238E27FC236}">
                  <a16:creationId xmlns:a16="http://schemas.microsoft.com/office/drawing/2014/main" id="{9A888D17-C36B-46E2-80E6-6538866D2410}"/>
                </a:ext>
              </a:extLst>
            </p:cNvPr>
            <p:cNvGrpSpPr/>
            <p:nvPr/>
          </p:nvGrpSpPr>
          <p:grpSpPr>
            <a:xfrm>
              <a:off x="4232920" y="2991429"/>
              <a:ext cx="5673465" cy="3310263"/>
              <a:chOff x="158261" y="20893"/>
              <a:chExt cx="2312444" cy="406100"/>
            </a:xfrm>
          </p:grpSpPr>
          <p:sp>
            <p:nvSpPr>
              <p:cNvPr id="46" name="四角形: 角を丸くする 45">
                <a:extLst>
                  <a:ext uri="{FF2B5EF4-FFF2-40B4-BE49-F238E27FC236}">
                    <a16:creationId xmlns:a16="http://schemas.microsoft.com/office/drawing/2014/main" id="{FAEF229E-4D6E-4C32-BE70-5F1E05729544}"/>
                  </a:ext>
                </a:extLst>
              </p:cNvPr>
              <p:cNvSpPr/>
              <p:nvPr/>
            </p:nvSpPr>
            <p:spPr>
              <a:xfrm>
                <a:off x="158261" y="20893"/>
                <a:ext cx="2312444" cy="406100"/>
              </a:xfrm>
              <a:prstGeom prst="roundRect">
                <a:avLst>
                  <a:gd name="adj" fmla="val 3675"/>
                </a:avLst>
              </a:prstGeom>
              <a:ln w="9525">
                <a:solidFill>
                  <a:schemeClr val="accent1"/>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四角形: 角を丸くする 4">
                <a:extLst>
                  <a:ext uri="{FF2B5EF4-FFF2-40B4-BE49-F238E27FC236}">
                    <a16:creationId xmlns:a16="http://schemas.microsoft.com/office/drawing/2014/main" id="{20A2821E-952F-403A-9EBA-74C38FE6E566}"/>
                  </a:ext>
                </a:extLst>
              </p:cNvPr>
              <p:cNvSpPr txBox="1"/>
              <p:nvPr/>
            </p:nvSpPr>
            <p:spPr>
              <a:xfrm>
                <a:off x="206878" y="33785"/>
                <a:ext cx="2200057" cy="38337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7305" tIns="0" rIns="77305" bIns="0" numCol="1" spcCol="1270" anchor="t" anchorCtr="0">
                <a:noAutofit/>
              </a:bodyPr>
              <a:lstStyle/>
              <a:p>
                <a:pPr algn="l" defTabSz="656464">
                  <a:lnSpc>
                    <a:spcPct val="90000"/>
                  </a:lnSpc>
                  <a:spcAft>
                    <a:spcPct val="35000"/>
                  </a:spcAft>
                </a:pP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969"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「にも包括」構築推進事業</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〇精神保健医療福祉体制の整備に係る事業（部会の設置　</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必須　ただしは別事業費で計上）　</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①大阪府障がい者自立支援協議会地域支援推進部会精神障がい者地域移行予算推進ワーキンググループ　　（福祉部 生活基盤推進課）</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②</a:t>
                </a:r>
                <a:r>
                  <a:rPr lang="zh-TW"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大阪府精神科救急医療運営審議会</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〇精神保健医療福祉体制の整備に係る事業（構築状況の実態把握及び事業評価）</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精神保健福祉相談システム運用保守委託　　　　　　　　　　　　　　</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1,320</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〇精神医療相談・医療連携体制の構築に係る事業（</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24</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時間精神医療相談窓口の整備）</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精神障がい者医療相談事業　　　　　　　　　　　　　　　　　　　　</a:t>
                </a:r>
                <a:r>
                  <a:rPr lang="en-US" altLang="ja-JP" sz="831" u="none" dirty="0">
                    <a:solidFill>
                      <a:prstClr val="black"/>
                    </a:solidFill>
                    <a:latin typeface="メイリオ" panose="020B0604030504040204" pitchFamily="50" charset="-128"/>
                    <a:ea typeface="メイリオ" panose="020B0604030504040204" pitchFamily="50" charset="-128"/>
                  </a:rPr>
                  <a:t>10,079</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〇当事者、家族等の活動支援及びピアサポートの活用に係る事業</a:t>
                </a:r>
                <a:b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b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大阪府精神障がい者相談支援事業（大家連委託事業）　　　　　　　　</a:t>
                </a:r>
                <a:r>
                  <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1,992</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（福祉部 自立支援課）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　</a:t>
                </a:r>
                <a:endParaRPr lang="en-US" altLang="ja-JP" sz="831" u="none" dirty="0">
                  <a:solidFill>
                    <a:prstClr val="black">
                      <a:hueOff val="0"/>
                      <a:satOff val="0"/>
                      <a:lumOff val="0"/>
                      <a:alphaOff val="0"/>
                    </a:prstClr>
                  </a:solidFill>
                  <a:highlight>
                    <a:srgbClr val="FFFF00"/>
                  </a:highlight>
                  <a:latin typeface="メイリオ" panose="020B0604030504040204" pitchFamily="50" charset="-128"/>
                  <a:ea typeface="メイリオ" panose="020B0604030504040204" pitchFamily="50" charset="-128"/>
                </a:endParaRPr>
              </a:p>
              <a:p>
                <a:pPr algn="l" defTabSz="656464">
                  <a:lnSpc>
                    <a:spcPct val="90000"/>
                  </a:lnSpc>
                  <a:spcAft>
                    <a:spcPct val="35000"/>
                  </a:spcAft>
                </a:pPr>
                <a:r>
                  <a:rPr lang="ja-JP" altLang="en-US" sz="969"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入院者訪問支援事業　　　　　　　　　　　　　　　　　　　　　　　　  </a:t>
                </a:r>
                <a:r>
                  <a:rPr lang="en-US" altLang="ja-JP" sz="831" u="none" dirty="0">
                    <a:solidFill>
                      <a:prstClr val="black"/>
                    </a:solidFill>
                    <a:latin typeface="メイリオ" panose="020B0604030504040204" pitchFamily="50" charset="-128"/>
                    <a:ea typeface="メイリオ" panose="020B0604030504040204" pitchFamily="50" charset="-128"/>
                  </a:rPr>
                  <a:t>2,491</a:t>
                </a:r>
                <a:r>
                  <a:rPr lang="ja-JP" altLang="en-US"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rPr>
                  <a:t>千円　　　　　　　　（健康医療部 地域保健課）</a:t>
                </a:r>
                <a:endParaRPr lang="en-US" altLang="ja-JP" sz="831"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grpSp>
        <p:sp>
          <p:nvSpPr>
            <p:cNvPr id="45" name="四角形: 角を丸くする 44">
              <a:extLst>
                <a:ext uri="{FF2B5EF4-FFF2-40B4-BE49-F238E27FC236}">
                  <a16:creationId xmlns:a16="http://schemas.microsoft.com/office/drawing/2014/main" id="{635CB264-6C04-4FEA-A43D-05D0F7AEB7B8}"/>
                </a:ext>
              </a:extLst>
            </p:cNvPr>
            <p:cNvSpPr/>
            <p:nvPr/>
          </p:nvSpPr>
          <p:spPr>
            <a:xfrm>
              <a:off x="4409602" y="2868464"/>
              <a:ext cx="2045640" cy="2787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66461" rtlCol="0" anchor="ctr"/>
            <a:lstStyle/>
            <a:p>
              <a:pPr defTabSz="844448"/>
              <a:r>
                <a:rPr lang="ja-JP" altLang="en-US" sz="969" u="none" dirty="0">
                  <a:solidFill>
                    <a:prstClr val="white"/>
                  </a:solidFill>
                  <a:latin typeface="メイリオ" panose="020B0604030504040204" pitchFamily="50" charset="-128"/>
                  <a:ea typeface="メイリオ" panose="020B0604030504040204" pitchFamily="50" charset="-128"/>
                </a:rPr>
                <a:t>地域生活支援促進事業</a:t>
              </a:r>
            </a:p>
          </p:txBody>
        </p:sp>
      </p:grpSp>
      <p:sp>
        <p:nvSpPr>
          <p:cNvPr id="11" name="テキスト ボックス 10">
            <a:extLst>
              <a:ext uri="{FF2B5EF4-FFF2-40B4-BE49-F238E27FC236}">
                <a16:creationId xmlns:a16="http://schemas.microsoft.com/office/drawing/2014/main" id="{AA7E221C-AF59-475D-B431-1D05C8DB5BB2}"/>
              </a:ext>
            </a:extLst>
          </p:cNvPr>
          <p:cNvSpPr txBox="1"/>
          <p:nvPr/>
        </p:nvSpPr>
        <p:spPr>
          <a:xfrm>
            <a:off x="-92424" y="2231984"/>
            <a:ext cx="8320215" cy="262701"/>
          </a:xfrm>
          <a:prstGeom prst="rect">
            <a:avLst/>
          </a:prstGeom>
          <a:noFill/>
        </p:spPr>
        <p:txBody>
          <a:bodyPr wrap="square" rtlCol="0">
            <a:spAutoFit/>
          </a:bodyPr>
          <a:lstStyle/>
          <a:p>
            <a:pPr algn="l" defTabSz="844448"/>
            <a:r>
              <a:rPr lang="ja-JP" altLang="en-US" sz="1107" b="1" u="none" dirty="0">
                <a:solidFill>
                  <a:prstClr val="black"/>
                </a:solidFill>
                <a:latin typeface="メイリオ" panose="020B0604030504040204" pitchFamily="50" charset="-128"/>
                <a:ea typeface="メイリオ" panose="020B0604030504040204" pitchFamily="50" charset="-128"/>
              </a:rPr>
              <a:t>　１．「精神障がいにも対応した地域包括ケアシステム（にも包括）」関連事業に関する内訳（令和７年度当初予算ベース）</a:t>
            </a:r>
            <a:endParaRPr lang="en-US" altLang="ja-JP" sz="1107" b="1" u="none" dirty="0">
              <a:solidFill>
                <a:prstClr val="black"/>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531603B9-802C-4533-B284-E6BC37CC40CF}"/>
              </a:ext>
            </a:extLst>
          </p:cNvPr>
          <p:cNvSpPr txBox="1"/>
          <p:nvPr/>
        </p:nvSpPr>
        <p:spPr>
          <a:xfrm>
            <a:off x="183439" y="955973"/>
            <a:ext cx="8773897" cy="1181992"/>
          </a:xfrm>
          <a:prstGeom prst="roundRect">
            <a:avLst>
              <a:gd name="adj" fmla="val 14442"/>
            </a:avLst>
          </a:prstGeom>
          <a:ln w="50800" cmpd="thickThin"/>
        </p:spPr>
        <p:style>
          <a:lnRef idx="2">
            <a:schemeClr val="accent2"/>
          </a:lnRef>
          <a:fillRef idx="1">
            <a:schemeClr val="lt1"/>
          </a:fillRef>
          <a:effectRef idx="0">
            <a:schemeClr val="accent2"/>
          </a:effectRef>
          <a:fontRef idx="minor">
            <a:schemeClr val="dk1"/>
          </a:fontRef>
        </p:style>
        <p:txBody>
          <a:bodyPr wrap="square" rtlCol="0">
            <a:spAutoFit/>
          </a:bodyPr>
          <a:lstStyle/>
          <a:p>
            <a:pPr algn="l" defTabSz="844448"/>
            <a:r>
              <a:rPr lang="ja-JP" altLang="en-US" sz="923" u="none" dirty="0">
                <a:solidFill>
                  <a:prstClr val="black"/>
                </a:solidFill>
                <a:latin typeface="メイリオ" panose="020B0604030504040204" pitchFamily="50" charset="-128"/>
                <a:ea typeface="メイリオ" panose="020B0604030504040204" pitchFamily="50" charset="-128"/>
              </a:rPr>
              <a:t>精神科病院における長期入院患者（概ね</a:t>
            </a:r>
            <a:r>
              <a:rPr lang="en-US" altLang="ja-JP" sz="923" u="none" dirty="0">
                <a:solidFill>
                  <a:prstClr val="black"/>
                </a:solidFill>
                <a:latin typeface="メイリオ" panose="020B0604030504040204" pitchFamily="50" charset="-128"/>
                <a:ea typeface="メイリオ" panose="020B0604030504040204" pitchFamily="50" charset="-128"/>
              </a:rPr>
              <a:t>1</a:t>
            </a:r>
            <a:r>
              <a:rPr lang="ja-JP" altLang="en-US" sz="923" u="none" dirty="0">
                <a:solidFill>
                  <a:prstClr val="black"/>
                </a:solidFill>
                <a:latin typeface="メイリオ" panose="020B0604030504040204" pitchFamily="50" charset="-128"/>
                <a:ea typeface="メイリオ" panose="020B0604030504040204" pitchFamily="50" charset="-128"/>
              </a:rPr>
              <a:t>年以上）の地域生活への移行に向けて　「長期入院精神障がい者退院支援強化事業」</a:t>
            </a:r>
            <a:endParaRPr lang="en-US" altLang="ja-JP" sz="923"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・精神科病院職員への理解促進　　　　　　　　　　　　　　　　　　　　　　　　　　　　　　　　　　　　　　　（精神科病院職員研修事業）</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・意欲喚起など機運醸成を含めたきめ細かな精神科病院への働きかけ　　　　　　　　　　　　　　　　　　　　　　（ピアサポート強化事業）</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・個別の伴走支援　市町村の支援へつなぐ　　・退院後の生活を見据えた地域の体制づくりへの働きかけ　　　　　　（広域コーディネーターの配置）</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endParaRPr lang="en-US" altLang="ja-JP" sz="923"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924" u="none" dirty="0">
                <a:solidFill>
                  <a:prstClr val="black"/>
                </a:solidFill>
                <a:latin typeface="メイリオ" panose="020B0604030504040204" pitchFamily="50" charset="-128"/>
                <a:ea typeface="メイリオ" panose="020B0604030504040204" pitchFamily="50" charset="-128"/>
              </a:rPr>
              <a:t>保健所圏域での支援</a:t>
            </a:r>
            <a:endParaRPr lang="en-US" altLang="ja-JP" sz="924"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・「退院が困難と予測される入院患者の退院後支援」・・・ニューロングステイの防止　市町村支援</a:t>
            </a:r>
            <a:endParaRPr lang="en-US" altLang="ja-JP" sz="739"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739" u="none" dirty="0">
                <a:solidFill>
                  <a:prstClr val="black"/>
                </a:solidFill>
                <a:latin typeface="メイリオ" panose="020B0604030504040204" pitchFamily="50" charset="-128"/>
                <a:ea typeface="メイリオ" panose="020B0604030504040204" pitchFamily="50" charset="-128"/>
              </a:rPr>
              <a:t>・保健所圏域協議の場における医療と福祉連携の確立　（大精協に参画医師の推薦を依頼　</a:t>
            </a:r>
            <a:r>
              <a:rPr lang="en-US" altLang="ja-JP" sz="739" u="none" dirty="0">
                <a:solidFill>
                  <a:prstClr val="black"/>
                </a:solidFill>
                <a:latin typeface="メイリオ" panose="020B0604030504040204" pitchFamily="50" charset="-128"/>
                <a:ea typeface="メイリオ" panose="020B0604030504040204" pitchFamily="50" charset="-128"/>
              </a:rPr>
              <a:t>3</a:t>
            </a:r>
            <a:r>
              <a:rPr lang="ja-JP" altLang="en-US" sz="739" u="none" dirty="0">
                <a:solidFill>
                  <a:prstClr val="black"/>
                </a:solidFill>
                <a:latin typeface="メイリオ" panose="020B0604030504040204" pitchFamily="50" charset="-128"/>
                <a:ea typeface="メイリオ" panose="020B0604030504040204" pitchFamily="50" charset="-128"/>
              </a:rPr>
              <a:t>年ごと　現在の任期は</a:t>
            </a:r>
            <a:r>
              <a:rPr lang="en-US" altLang="ja-JP" sz="739" u="none" dirty="0">
                <a:solidFill>
                  <a:prstClr val="black"/>
                </a:solidFill>
                <a:latin typeface="メイリオ" panose="020B0604030504040204" pitchFamily="50" charset="-128"/>
                <a:ea typeface="メイリオ" panose="020B0604030504040204" pitchFamily="50" charset="-128"/>
              </a:rPr>
              <a:t>R6</a:t>
            </a:r>
            <a:r>
              <a:rPr lang="ja-JP" altLang="en-US" sz="739" u="none" dirty="0">
                <a:solidFill>
                  <a:prstClr val="black"/>
                </a:solidFill>
                <a:latin typeface="メイリオ" panose="020B0604030504040204" pitchFamily="50" charset="-128"/>
                <a:ea typeface="メイリオ" panose="020B0604030504040204" pitchFamily="50" charset="-128"/>
              </a:rPr>
              <a:t>～</a:t>
            </a:r>
            <a:r>
              <a:rPr lang="en-US" altLang="ja-JP" sz="739" u="none" dirty="0">
                <a:solidFill>
                  <a:prstClr val="black"/>
                </a:solidFill>
                <a:latin typeface="メイリオ" panose="020B0604030504040204" pitchFamily="50" charset="-128"/>
                <a:ea typeface="メイリオ" panose="020B0604030504040204" pitchFamily="50" charset="-128"/>
              </a:rPr>
              <a:t>R8</a:t>
            </a:r>
            <a:r>
              <a:rPr lang="ja-JP" altLang="en-US" sz="739" u="none" dirty="0">
                <a:solidFill>
                  <a:prstClr val="black"/>
                </a:solidFill>
                <a:latin typeface="メイリオ" panose="020B0604030504040204" pitchFamily="50" charset="-128"/>
                <a:ea typeface="メイリオ" panose="020B0604030504040204" pitchFamily="50" charset="-128"/>
              </a:rPr>
              <a:t>まで）</a:t>
            </a:r>
            <a:endParaRPr lang="en-US" altLang="ja-JP" sz="739" u="none" dirty="0">
              <a:solidFill>
                <a:prstClr val="black"/>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8CB04AB6-6A69-4266-9ABB-148510DA0778}"/>
              </a:ext>
            </a:extLst>
          </p:cNvPr>
          <p:cNvGrpSpPr/>
          <p:nvPr/>
        </p:nvGrpSpPr>
        <p:grpSpPr>
          <a:xfrm>
            <a:off x="185051" y="2514207"/>
            <a:ext cx="8773898" cy="897375"/>
            <a:chOff x="200472" y="1401238"/>
            <a:chExt cx="9505056" cy="924034"/>
          </a:xfrm>
        </p:grpSpPr>
        <p:sp>
          <p:nvSpPr>
            <p:cNvPr id="10" name="正方形/長方形 9">
              <a:extLst>
                <a:ext uri="{FF2B5EF4-FFF2-40B4-BE49-F238E27FC236}">
                  <a16:creationId xmlns:a16="http://schemas.microsoft.com/office/drawing/2014/main" id="{1AB4EB76-C8CF-4F31-94DF-C843D513CAB5}"/>
                </a:ext>
              </a:extLst>
            </p:cNvPr>
            <p:cNvSpPr/>
            <p:nvPr/>
          </p:nvSpPr>
          <p:spPr>
            <a:xfrm>
              <a:off x="200472" y="1612325"/>
              <a:ext cx="9505056" cy="712947"/>
            </a:xfrm>
            <a:prstGeom prst="rect">
              <a:avLst/>
            </a:prstGeom>
            <a:ln w="28575"/>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pPr algn="l" defTabSz="844448"/>
              <a:endParaRPr lang="en-US" altLang="ja-JP" sz="1015"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a:p>
              <a:pPr algn="l" defTabSz="844448"/>
              <a:endParaRPr lang="en-US" altLang="ja-JP" sz="1015" u="none" dirty="0">
                <a:solidFill>
                  <a:prstClr val="black">
                    <a:hueOff val="0"/>
                    <a:satOff val="0"/>
                    <a:lumOff val="0"/>
                    <a:alphaOff val="0"/>
                  </a:prst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0F449135-0082-4C70-9F05-E9F187398976}"/>
                </a:ext>
              </a:extLst>
            </p:cNvPr>
            <p:cNvSpPr txBox="1"/>
            <p:nvPr/>
          </p:nvSpPr>
          <p:spPr>
            <a:xfrm>
              <a:off x="391900" y="1716179"/>
              <a:ext cx="9131125" cy="532690"/>
            </a:xfrm>
            <a:prstGeom prst="roundRect">
              <a:avLst>
                <a:gd name="adj" fmla="val 14496"/>
              </a:avLst>
            </a:prstGeom>
            <a:ln w="952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defTabSz="844448"/>
              <a:r>
                <a:rPr lang="ja-JP" altLang="en-US" sz="831" u="none" dirty="0">
                  <a:solidFill>
                    <a:prstClr val="black"/>
                  </a:solidFill>
                  <a:latin typeface="メイリオ" panose="020B0604030504040204" pitchFamily="50" charset="-128"/>
                  <a:ea typeface="メイリオ" panose="020B0604030504040204" pitchFamily="50" charset="-128"/>
                </a:rPr>
                <a:t>「長期入院精神障がい者退院支援強化事業」のうちの</a:t>
              </a:r>
              <a:endParaRPr lang="en-US" altLang="ja-JP" sz="831"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831" u="none" dirty="0">
                  <a:solidFill>
                    <a:prstClr val="black"/>
                  </a:solidFill>
                  <a:latin typeface="メイリオ" panose="020B0604030504040204" pitchFamily="50" charset="-128"/>
                  <a:ea typeface="メイリオ" panose="020B0604030504040204" pitchFamily="50" charset="-128"/>
                </a:rPr>
                <a:t>　〇地域精神医療体制整備広域コーディネーターの配置　　　</a:t>
              </a:r>
              <a:r>
                <a:rPr lang="en-US" altLang="ja-JP" sz="831" u="none" dirty="0">
                  <a:solidFill>
                    <a:prstClr val="black"/>
                  </a:solidFill>
                  <a:latin typeface="メイリオ" panose="020B0604030504040204" pitchFamily="50" charset="-128"/>
                  <a:ea typeface="メイリオ" panose="020B0604030504040204" pitchFamily="50" charset="-128"/>
                </a:rPr>
                <a:t>30,555</a:t>
              </a:r>
              <a:r>
                <a:rPr lang="ja-JP" altLang="en-US" sz="831" u="none" dirty="0">
                  <a:solidFill>
                    <a:prstClr val="black"/>
                  </a:solidFill>
                  <a:latin typeface="メイリオ" panose="020B0604030504040204" pitchFamily="50" charset="-128"/>
                  <a:ea typeface="メイリオ" panose="020B0604030504040204" pitchFamily="50" charset="-128"/>
                </a:rPr>
                <a:t>千円　　　　　　　　　　　　　　　（福祉部 生活基盤推進課）　</a:t>
              </a:r>
              <a:endParaRPr lang="en-US" altLang="ja-JP" sz="831" u="none" dirty="0">
                <a:solidFill>
                  <a:prstClr val="black"/>
                </a:solidFill>
                <a:latin typeface="メイリオ" panose="020B0604030504040204" pitchFamily="50" charset="-128"/>
                <a:ea typeface="メイリオ" panose="020B0604030504040204" pitchFamily="50" charset="-128"/>
              </a:endParaRPr>
            </a:p>
            <a:p>
              <a:pPr algn="l" defTabSz="844448"/>
              <a:r>
                <a:rPr lang="ja-JP" altLang="en-US" sz="831" u="none" dirty="0">
                  <a:solidFill>
                    <a:prstClr val="black"/>
                  </a:solidFill>
                  <a:latin typeface="メイリオ" panose="020B0604030504040204" pitchFamily="50" charset="-128"/>
                  <a:ea typeface="メイリオ" panose="020B0604030504040204" pitchFamily="50" charset="-128"/>
                </a:rPr>
                <a:t>　〇精神科病院職員研修（大精協委託事業）　　　　　　　　  </a:t>
              </a:r>
              <a:r>
                <a:rPr lang="en-US" altLang="ja-JP" sz="831" u="none" dirty="0">
                  <a:solidFill>
                    <a:prstClr val="black"/>
                  </a:solidFill>
                  <a:latin typeface="メイリオ" panose="020B0604030504040204" pitchFamily="50" charset="-128"/>
                  <a:ea typeface="メイリオ" panose="020B0604030504040204" pitchFamily="50" charset="-128"/>
                </a:rPr>
                <a:t>1,075</a:t>
              </a:r>
              <a:r>
                <a:rPr lang="ja-JP" altLang="en-US" sz="831" u="none" dirty="0">
                  <a:solidFill>
                    <a:prstClr val="black"/>
                  </a:solidFill>
                  <a:latin typeface="メイリオ" panose="020B0604030504040204" pitchFamily="50" charset="-128"/>
                  <a:ea typeface="メイリオ" panose="020B0604030504040204" pitchFamily="50" charset="-128"/>
                </a:rPr>
                <a:t>千円　　　　　　　　　　　　　　　（福祉部 生活基盤推進課）</a:t>
              </a:r>
            </a:p>
          </p:txBody>
        </p:sp>
        <p:grpSp>
          <p:nvGrpSpPr>
            <p:cNvPr id="25" name="グループ化 24">
              <a:extLst>
                <a:ext uri="{FF2B5EF4-FFF2-40B4-BE49-F238E27FC236}">
                  <a16:creationId xmlns:a16="http://schemas.microsoft.com/office/drawing/2014/main" id="{9A4FA289-18E6-45B7-A1BC-403F5D6EFFC1}"/>
                </a:ext>
              </a:extLst>
            </p:cNvPr>
            <p:cNvGrpSpPr/>
            <p:nvPr/>
          </p:nvGrpSpPr>
          <p:grpSpPr>
            <a:xfrm>
              <a:off x="669862" y="1401238"/>
              <a:ext cx="8172000" cy="302531"/>
              <a:chOff x="669862" y="1417714"/>
              <a:chExt cx="8220156" cy="302531"/>
            </a:xfrm>
          </p:grpSpPr>
          <p:sp>
            <p:nvSpPr>
              <p:cNvPr id="8" name="四角形: 角を丸くする 7">
                <a:extLst>
                  <a:ext uri="{FF2B5EF4-FFF2-40B4-BE49-F238E27FC236}">
                    <a16:creationId xmlns:a16="http://schemas.microsoft.com/office/drawing/2014/main" id="{46394109-CF63-41A6-A284-CF4CA4F9B98B}"/>
                  </a:ext>
                </a:extLst>
              </p:cNvPr>
              <p:cNvSpPr/>
              <p:nvPr/>
            </p:nvSpPr>
            <p:spPr>
              <a:xfrm>
                <a:off x="669862" y="1417714"/>
                <a:ext cx="8220156" cy="293101"/>
              </a:xfrm>
              <a:prstGeom prst="roundRect">
                <a:avLst/>
              </a:prstGeom>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sp>
          <p:sp>
            <p:nvSpPr>
              <p:cNvPr id="9" name="四角形: 角を丸くする 4">
                <a:extLst>
                  <a:ext uri="{FF2B5EF4-FFF2-40B4-BE49-F238E27FC236}">
                    <a16:creationId xmlns:a16="http://schemas.microsoft.com/office/drawing/2014/main" id="{3EC2C9B3-B3F7-440F-B29B-D4346A70C8C6}"/>
                  </a:ext>
                </a:extLst>
              </p:cNvPr>
              <p:cNvSpPr txBox="1"/>
              <p:nvPr/>
            </p:nvSpPr>
            <p:spPr>
              <a:xfrm>
                <a:off x="755404" y="1468245"/>
                <a:ext cx="8049072" cy="2520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77305" tIns="0" rIns="77305" bIns="0" numCol="1" spcCol="1270" anchor="ctr" anchorCtr="0">
                <a:noAutofit/>
              </a:bodyPr>
              <a:lstStyle/>
              <a:p>
                <a:pPr defTabSz="656464">
                  <a:lnSpc>
                    <a:spcPct val="90000"/>
                  </a:lnSpc>
                  <a:spcAft>
                    <a:spcPct val="35000"/>
                  </a:spcAft>
                </a:pPr>
                <a:r>
                  <a:rPr lang="zh-TW" altLang="en-US" sz="1015" b="1" u="none" dirty="0">
                    <a:solidFill>
                      <a:prstClr val="white"/>
                    </a:solidFill>
                    <a:latin typeface="メイリオ" panose="020B0604030504040204" pitchFamily="50" charset="-128"/>
                    <a:ea typeface="メイリオ" panose="020B0604030504040204" pitchFamily="50" charset="-128"/>
                  </a:rPr>
                  <a:t>地域医療介護総合確保基金</a:t>
                </a:r>
                <a:r>
                  <a:rPr lang="ja-JP" altLang="en-US" sz="1015" b="1" u="none" dirty="0">
                    <a:solidFill>
                      <a:prstClr val="white"/>
                    </a:solidFill>
                    <a:latin typeface="メイリオ" panose="020B0604030504040204" pitchFamily="50" charset="-128"/>
                    <a:ea typeface="メイリオ" panose="020B0604030504040204" pitchFamily="50" charset="-128"/>
                  </a:rPr>
                  <a:t>（医療分）国</a:t>
                </a:r>
                <a:r>
                  <a:rPr lang="en-US" altLang="ja-JP" sz="1015" b="1" u="none" dirty="0">
                    <a:solidFill>
                      <a:prstClr val="white"/>
                    </a:solidFill>
                    <a:latin typeface="メイリオ" panose="020B0604030504040204" pitchFamily="50" charset="-128"/>
                    <a:ea typeface="メイリオ" panose="020B0604030504040204" pitchFamily="50" charset="-128"/>
                  </a:rPr>
                  <a:t> </a:t>
                </a:r>
                <a:r>
                  <a:rPr lang="en-US" altLang="zh-TW" sz="1015" b="1" u="none" dirty="0">
                    <a:solidFill>
                      <a:prstClr val="white"/>
                    </a:solidFill>
                    <a:latin typeface="メイリオ" panose="020B0604030504040204" pitchFamily="50" charset="-128"/>
                    <a:ea typeface="メイリオ" panose="020B0604030504040204" pitchFamily="50" charset="-128"/>
                  </a:rPr>
                  <a:t>10/10</a:t>
                </a:r>
                <a:endParaRPr lang="ja-JP" altLang="en-US" sz="1015" b="1" u="none" dirty="0">
                  <a:solidFill>
                    <a:prstClr val="white"/>
                  </a:solidFill>
                  <a:latin typeface="メイリオ" panose="020B0604030504040204" pitchFamily="50" charset="-128"/>
                  <a:ea typeface="メイリオ" panose="020B0604030504040204" pitchFamily="50" charset="-128"/>
                </a:endParaRPr>
              </a:p>
            </p:txBody>
          </p:sp>
        </p:grpSp>
      </p:grpSp>
      <p:sp>
        <p:nvSpPr>
          <p:cNvPr id="29" name="テキスト ボックス 28">
            <a:extLst>
              <a:ext uri="{FF2B5EF4-FFF2-40B4-BE49-F238E27FC236}">
                <a16:creationId xmlns:a16="http://schemas.microsoft.com/office/drawing/2014/main" id="{FC3B7446-42C5-442D-8EAD-E37045D6476B}"/>
              </a:ext>
            </a:extLst>
          </p:cNvPr>
          <p:cNvSpPr txBox="1"/>
          <p:nvPr/>
        </p:nvSpPr>
        <p:spPr>
          <a:xfrm>
            <a:off x="-15130" y="262499"/>
            <a:ext cx="9159130" cy="487871"/>
          </a:xfrm>
          <a:prstGeom prst="rect">
            <a:avLst/>
          </a:prstGeom>
          <a:solidFill>
            <a:schemeClr val="tx1"/>
          </a:solidFill>
        </p:spPr>
        <p:txBody>
          <a:bodyPr wrap="square" tIns="99740" rtlCol="0">
            <a:spAutoFit/>
          </a:bodyPr>
          <a:lstStyle/>
          <a:p>
            <a:pPr defTabSz="844448"/>
            <a:r>
              <a:rPr lang="ja-JP" altLang="en-US" sz="2216" b="1" u="none" dirty="0">
                <a:ln w="0"/>
                <a:solidFill>
                  <a:prstClr val="white"/>
                </a:solidFill>
                <a:latin typeface="メイリオ" panose="020B0604030504040204" pitchFamily="50" charset="-128"/>
                <a:ea typeface="メイリオ" panose="020B0604030504040204" pitchFamily="50" charset="-128"/>
                <a:cs typeface="Arial" panose="020B0604020202020204" pitchFamily="34" charset="0"/>
              </a:rPr>
              <a:t>大阪府　精神科病院からの地域移行に関する取り組みについて</a:t>
            </a:r>
          </a:p>
        </p:txBody>
      </p:sp>
      <p:sp>
        <p:nvSpPr>
          <p:cNvPr id="32" name="スライド番号プレースホルダー 1">
            <a:extLst>
              <a:ext uri="{FF2B5EF4-FFF2-40B4-BE49-F238E27FC236}">
                <a16:creationId xmlns:a16="http://schemas.microsoft.com/office/drawing/2014/main" id="{F08D50E4-9FD6-498E-A388-44D3D923F541}"/>
              </a:ext>
            </a:extLst>
          </p:cNvPr>
          <p:cNvSpPr>
            <a:spLocks noGrp="1"/>
          </p:cNvSpPr>
          <p:nvPr>
            <p:ph type="sldNum" sz="quarter" idx="12"/>
          </p:nvPr>
        </p:nvSpPr>
        <p:spPr>
          <a:xfrm>
            <a:off x="6979096" y="6448251"/>
            <a:ext cx="2057400" cy="365125"/>
          </a:xfrm>
        </p:spPr>
        <p:txBody>
          <a:bodyPr/>
          <a:lstStyle/>
          <a:p>
            <a:fld id="{F7D6A504-3750-4644-8C68-6E21F2120F93}" type="slidenum">
              <a:rPr lang="ja-JP" altLang="en-US" sz="1200" u="none" smtClean="0">
                <a:solidFill>
                  <a:prstClr val="black">
                    <a:tint val="75000"/>
                  </a:prstClr>
                </a:solidFill>
                <a:latin typeface="UD デジタル 教科書体 NK-B" panose="02020700000000000000" pitchFamily="18" charset="-128"/>
                <a:ea typeface="UD デジタル 教科書体 NK-B" panose="02020700000000000000" pitchFamily="18" charset="-128"/>
              </a:rPr>
              <a:pPr/>
              <a:t>9</a:t>
            </a:fld>
            <a:endParaRPr lang="ja-JP" altLang="en-US" sz="1200" u="none" dirty="0">
              <a:solidFill>
                <a:prstClr val="black">
                  <a:tint val="75000"/>
                </a:prstClr>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6397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3935</Words>
  <Application>Microsoft Office PowerPoint</Application>
  <PresentationFormat>画面に合わせる (4:3)</PresentationFormat>
  <Paragraphs>307</Paragraphs>
  <Slides>16</Slides>
  <Notes>16</Notes>
  <HiddenSlides>0</HiddenSlides>
  <MMClips>0</MMClips>
  <ScaleCrop>false</ScaleCrop>
  <HeadingPairs>
    <vt:vector size="6" baseType="variant">
      <vt:variant>
        <vt:lpstr>使用されているフォント</vt:lpstr>
      </vt:variant>
      <vt:variant>
        <vt:i4>16</vt:i4>
      </vt:variant>
      <vt:variant>
        <vt:lpstr>テーマ</vt:lpstr>
      </vt:variant>
      <vt:variant>
        <vt:i4>3</vt:i4>
      </vt:variant>
      <vt:variant>
        <vt:lpstr>スライド タイトル</vt:lpstr>
      </vt:variant>
      <vt:variant>
        <vt:i4>16</vt:i4>
      </vt:variant>
    </vt:vector>
  </HeadingPairs>
  <TitlesOfParts>
    <vt:vector size="35" baseType="lpstr">
      <vt:lpstr>HGS創英ﾌﾟﾚｾﾞﾝｽEB</vt:lpstr>
      <vt:lpstr>Meiryo UI</vt:lpstr>
      <vt:lpstr>ＭＳ Ｐゴシック</vt:lpstr>
      <vt:lpstr>UD デジタル 教科書体 NK-B</vt:lpstr>
      <vt:lpstr>UD デジタル 教科書体 NK-R</vt:lpstr>
      <vt:lpstr>UD デジタル 教科書体 NP-R</vt:lpstr>
      <vt:lpstr>メイリオ</vt:lpstr>
      <vt:lpstr>游ゴシック</vt:lpstr>
      <vt:lpstr>游ゴシック Light</vt:lpstr>
      <vt:lpstr>游明朝</vt:lpstr>
      <vt:lpstr>Arial</vt:lpstr>
      <vt:lpstr>Calibri</vt:lpstr>
      <vt:lpstr>Calibri Light</vt:lpstr>
      <vt:lpstr>Century</vt:lpstr>
      <vt:lpstr>Tahoma</vt:lpstr>
      <vt:lpstr>Wingdings</vt:lpstr>
      <vt:lpstr>テーマ1</vt:lpstr>
      <vt:lpstr>Office テーマ</vt:lpstr>
      <vt:lpstr>1_Office テーマ</vt:lpstr>
      <vt:lpstr>令和７年度　精神障がい者地域移行推進ワーキンググループ （大阪府における「精神障がいにも対応した地域包括ケアシステム」構築に係る協議の場） 実施状況について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2025-08-12T12:49:51Z</dcterms:created>
  <dcterms:modified xsi:type="dcterms:W3CDTF">2026-03-17T00:08:09Z</dcterms:modified>
</cp:coreProperties>
</file>