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4"/>
  </p:notesMasterIdLst>
  <p:sldIdLst>
    <p:sldId id="257" r:id="rId2"/>
    <p:sldId id="362" r:id="rId3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EFCF2F"/>
    <a:srgbClr val="99D24E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5" autoAdjust="0"/>
    <p:restoredTop sz="94801" autoAdjust="0"/>
  </p:normalViewPr>
  <p:slideViewPr>
    <p:cSldViewPr snapToGrid="0">
      <p:cViewPr varScale="1">
        <p:scale>
          <a:sx n="115" d="100"/>
          <a:sy n="115" d="100"/>
        </p:scale>
        <p:origin x="116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03A661-518F-44F3-B462-2D0A09FF72C5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62F164-E566-4BC8-935F-B7FBEED30F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249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62F164-E566-4BC8-935F-B7FBEED30F0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4788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62F164-E566-4BC8-935F-B7FBEED30F0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679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9441-E778-46E2-9072-D9E0E2A9E1CF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80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8227-1457-4F23-9F49-FEC451472643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726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769F8-7E42-44CA-834B-58D976EAFCF9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99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42C1-6DA8-4E87-8CC9-F7AC1F2432EB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24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24F2-2534-4E2E-98B7-6C01870B28F8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53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997-8AE3-49E9-A3C8-410953056C30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5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A54F-FBA8-4B52-B0B6-90644E938BE0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089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2180B-066C-4B33-9866-DF17A2270C18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37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57DA-19DE-408E-A972-18C83B513BDA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0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D222-3872-4908-9588-C6DBCAF12C8A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02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10D-4704-4575-A1CE-57C3D2735209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12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90758-9826-4095-AEED-42F992C26181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タイトル 1">
            <a:extLst>
              <a:ext uri="{FF2B5EF4-FFF2-40B4-BE49-F238E27FC236}">
                <a16:creationId xmlns:a16="http://schemas.microsoft.com/office/drawing/2014/main" id="{00FF3359-A92C-46F5-B826-69D52421F8BB}"/>
              </a:ext>
            </a:extLst>
          </p:cNvPr>
          <p:cNvSpPr txBox="1">
            <a:spLocks/>
          </p:cNvSpPr>
          <p:nvPr/>
        </p:nvSpPr>
        <p:spPr>
          <a:xfrm>
            <a:off x="0" y="26112"/>
            <a:ext cx="9137847" cy="291465"/>
          </a:xfrm>
          <a:prstGeom prst="rect">
            <a:avLst/>
          </a:prstGeom>
          <a:solidFill>
            <a:srgbClr val="0070C0"/>
          </a:solidFill>
        </p:spPr>
        <p:txBody>
          <a:bodyPr tIns="0" bIns="0"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令和７年度地域移行状況等調査結果の概要について</a:t>
            </a:r>
            <a:endParaRPr lang="ja-JP" altLang="en-US" sz="1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086600" y="6507803"/>
            <a:ext cx="20574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6732027B-2973-1075-4E94-BE7E148E342C}"/>
              </a:ext>
            </a:extLst>
          </p:cNvPr>
          <p:cNvSpPr txBox="1">
            <a:spLocks/>
          </p:cNvSpPr>
          <p:nvPr/>
        </p:nvSpPr>
        <p:spPr bwMode="auto">
          <a:xfrm>
            <a:off x="44646" y="472393"/>
            <a:ext cx="9073716" cy="890183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  <a:noAutofit/>
          </a:bodyPr>
          <a:lstStyle>
            <a:lvl1pPr marL="257175" indent="-2571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kumimoji="1" sz="2100">
                <a:solidFill>
                  <a:schemeClr val="tx1"/>
                </a:solidFill>
                <a:latin typeface="+mn-lt"/>
                <a:ea typeface="+mn-ea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5pPr>
            <a:lvl6pPr marL="18859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6pPr>
            <a:lvl7pPr marL="22288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7pPr>
            <a:lvl8pPr marL="25717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8pPr>
            <a:lvl9pPr marL="29146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ts val="1500"/>
              </a:lnSpc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◆</a:t>
            </a:r>
            <a:r>
              <a:rPr lang="ja-JP" altLang="en-US" sz="11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調査内容　：施設入所者の地域生活への移行状況　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b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◆調査実施</a:t>
            </a:r>
            <a:r>
              <a:rPr lang="ja-JP" altLang="en-US" sz="11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日：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令和７年５月</a:t>
            </a: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26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日　　◆調査</a:t>
            </a:r>
            <a:r>
              <a:rPr lang="ja-JP" altLang="en-US" sz="11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対象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期間：令和６年</a:t>
            </a:r>
            <a:r>
              <a:rPr lang="ja-JP" altLang="en-US" sz="11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ja-JP" altLang="en-US" sz="11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日～令和７年３月３１</a:t>
            </a:r>
            <a:r>
              <a:rPr lang="ja-JP" altLang="en-US" sz="11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endParaRPr kumimoji="1" lang="en-US" altLang="ja-JP" sz="11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ts val="1500"/>
              </a:lnSpc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◆調査方法　：</a:t>
            </a:r>
            <a:r>
              <a:rPr lang="ja-JP" altLang="en-US" sz="11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市町村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へ調査票を送付。</a:t>
            </a:r>
            <a:r>
              <a:rPr lang="ja-JP" altLang="en-US" sz="11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援護の実施者の市町村が施設入所者の状況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r>
              <a:rPr lang="ja-JP" altLang="en-US" sz="11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入力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して提出。</a:t>
            </a:r>
          </a:p>
          <a:p>
            <a:pPr marL="0" marR="0" lvl="0" indent="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◆調査項目　：</a:t>
            </a:r>
            <a:r>
              <a:rPr lang="ja-JP" altLang="en-US" sz="11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（１）施設入所者数、退所後の居住の場・状況　（２）地域生活移行者の状況　（３）新たな入所者の状況</a:t>
            </a:r>
            <a:endParaRPr lang="en-US" altLang="ja-JP" sz="11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 defTabSz="914400">
              <a:spcBef>
                <a:spcPts val="0"/>
              </a:spcBef>
              <a:buClr>
                <a:srgbClr val="E7E6E6"/>
              </a:buClr>
              <a:buNone/>
              <a:defRPr/>
            </a:pP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◆回  答  率  </a:t>
            </a:r>
            <a:r>
              <a:rPr lang="ja-JP" altLang="en-US" sz="11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：府内</a:t>
            </a:r>
            <a:r>
              <a:rPr lang="en-US" altLang="ja-JP" sz="1100" kern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43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市町村中、</a:t>
            </a: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43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市町村が回答</a:t>
            </a:r>
            <a:r>
              <a:rPr lang="ja-JP" altLang="en-US" sz="1100" kern="0">
                <a:latin typeface="メイリオ" panose="020B0604030504040204" pitchFamily="50" charset="-128"/>
                <a:ea typeface="メイリオ" panose="020B0604030504040204" pitchFamily="50" charset="-128"/>
              </a:rPr>
              <a:t>（回答</a:t>
            </a:r>
            <a:r>
              <a:rPr kumimoji="1" lang="ja-JP" altLang="en-US" sz="11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率</a:t>
            </a: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％）</a:t>
            </a:r>
            <a:endParaRPr lang="en-US" altLang="ja-JP" sz="11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31C4D64-DC62-C3B5-D563-857E7091CE3E}"/>
              </a:ext>
            </a:extLst>
          </p:cNvPr>
          <p:cNvSpPr/>
          <p:nvPr/>
        </p:nvSpPr>
        <p:spPr>
          <a:xfrm>
            <a:off x="44646" y="307565"/>
            <a:ext cx="892614" cy="162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実施内容</a:t>
            </a:r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5B697BC-B9F5-CA29-397F-57025282A466}"/>
              </a:ext>
            </a:extLst>
          </p:cNvPr>
          <p:cNvSpPr/>
          <p:nvPr/>
        </p:nvSpPr>
        <p:spPr>
          <a:xfrm>
            <a:off x="36347" y="1421229"/>
            <a:ext cx="9063170" cy="204071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tIns="0" bIns="0" rtlCol="0" anchor="t"/>
          <a:lstStyle/>
          <a:p>
            <a:r>
              <a:rPr kumimoji="1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（１）施設入所者数、退所後の居住の場・状況 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4F39368-E995-FEA9-BE12-8E84724DF8E2}"/>
              </a:ext>
            </a:extLst>
          </p:cNvPr>
          <p:cNvSpPr/>
          <p:nvPr/>
        </p:nvSpPr>
        <p:spPr>
          <a:xfrm>
            <a:off x="53581" y="1584786"/>
            <a:ext cx="9028703" cy="583776"/>
          </a:xfrm>
          <a:prstGeom prst="rect">
            <a:avLst/>
          </a:prstGeom>
          <a:noFill/>
          <a:ln w="6350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marL="92075" indent="-92075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◆令和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31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日時点の大阪府内市町村が援護の実施者である施設入所者数は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4,473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92075" indent="-92075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◆第７期大阪府障がい福祉計画の施設入所者削減数目標値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148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人に対して、令和５年度からの累積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162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人。（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R5:75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人＋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R6:87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人、達成率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:109.5%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92075" indent="-92075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◆地域生活移行者数は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105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人。施設入所者削減数目標値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297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人に対して、令和５年度からの累計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190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人。（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R5:85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人＋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R6:105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人、達成率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:64.0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％）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92075" indent="-92075"/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2D09441A-98C6-4CF2-B30D-2C055D9E5477}"/>
              </a:ext>
            </a:extLst>
          </p:cNvPr>
          <p:cNvSpPr/>
          <p:nvPr/>
        </p:nvSpPr>
        <p:spPr>
          <a:xfrm>
            <a:off x="-16608" y="2651647"/>
            <a:ext cx="3500262" cy="245877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③退所した方の退所後の居住の場・状況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＝</a:t>
            </a:r>
            <a:r>
              <a:rPr kumimoji="1" lang="en-US" altLang="ja-JP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309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人）</a:t>
            </a:r>
          </a:p>
        </p:txBody>
      </p:sp>
      <p:graphicFrame>
        <p:nvGraphicFramePr>
          <p:cNvPr id="42" name="表 41">
            <a:extLst>
              <a:ext uri="{FF2B5EF4-FFF2-40B4-BE49-F238E27FC236}">
                <a16:creationId xmlns:a16="http://schemas.microsoft.com/office/drawing/2014/main" id="{D772437E-AA3D-4198-A122-E552FD8172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1052705"/>
              </p:ext>
            </p:extLst>
          </p:nvPr>
        </p:nvGraphicFramePr>
        <p:xfrm>
          <a:off x="154697" y="2900020"/>
          <a:ext cx="7832626" cy="365291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952822">
                  <a:extLst>
                    <a:ext uri="{9D8B030D-6E8A-4147-A177-3AD203B41FA5}">
                      <a16:colId xmlns:a16="http://schemas.microsoft.com/office/drawing/2014/main" val="941770493"/>
                    </a:ext>
                  </a:extLst>
                </a:gridCol>
                <a:gridCol w="1088604">
                  <a:extLst>
                    <a:ext uri="{9D8B030D-6E8A-4147-A177-3AD203B41FA5}">
                      <a16:colId xmlns:a16="http://schemas.microsoft.com/office/drawing/2014/main" val="996002819"/>
                    </a:ext>
                  </a:extLst>
                </a:gridCol>
                <a:gridCol w="1070708">
                  <a:extLst>
                    <a:ext uri="{9D8B030D-6E8A-4147-A177-3AD203B41FA5}">
                      <a16:colId xmlns:a16="http://schemas.microsoft.com/office/drawing/2014/main" val="1828611319"/>
                    </a:ext>
                  </a:extLst>
                </a:gridCol>
                <a:gridCol w="969107">
                  <a:extLst>
                    <a:ext uri="{9D8B030D-6E8A-4147-A177-3AD203B41FA5}">
                      <a16:colId xmlns:a16="http://schemas.microsoft.com/office/drawing/2014/main" val="666351489"/>
                    </a:ext>
                  </a:extLst>
                </a:gridCol>
                <a:gridCol w="1062893">
                  <a:extLst>
                    <a:ext uri="{9D8B030D-6E8A-4147-A177-3AD203B41FA5}">
                      <a16:colId xmlns:a16="http://schemas.microsoft.com/office/drawing/2014/main" val="3758818904"/>
                    </a:ext>
                  </a:extLst>
                </a:gridCol>
                <a:gridCol w="945661">
                  <a:extLst>
                    <a:ext uri="{9D8B030D-6E8A-4147-A177-3AD203B41FA5}">
                      <a16:colId xmlns:a16="http://schemas.microsoft.com/office/drawing/2014/main" val="2049842434"/>
                    </a:ext>
                  </a:extLst>
                </a:gridCol>
                <a:gridCol w="883139">
                  <a:extLst>
                    <a:ext uri="{9D8B030D-6E8A-4147-A177-3AD203B41FA5}">
                      <a16:colId xmlns:a16="http://schemas.microsoft.com/office/drawing/2014/main" val="1844990224"/>
                    </a:ext>
                  </a:extLst>
                </a:gridCol>
                <a:gridCol w="859692">
                  <a:extLst>
                    <a:ext uri="{9D8B030D-6E8A-4147-A177-3AD203B41FA5}">
                      <a16:colId xmlns:a16="http://schemas.microsoft.com/office/drawing/2014/main" val="2390483958"/>
                    </a:ext>
                  </a:extLst>
                </a:gridCol>
              </a:tblGrid>
              <a:tr h="17035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地域生活移行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他障がい者支援施設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他入所施設（高齢）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精神科病院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病院（精神科以外）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死亡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不明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777169"/>
                  </a:ext>
                </a:extLst>
              </a:tr>
              <a:tr h="1949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105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27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21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111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79801589"/>
                  </a:ext>
                </a:extLst>
              </a:tr>
            </a:tbl>
          </a:graphicData>
        </a:graphic>
      </p:graphicFrame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E5FC1442-FA4B-48B8-A65A-89CB9DC05227}"/>
              </a:ext>
            </a:extLst>
          </p:cNvPr>
          <p:cNvSpPr/>
          <p:nvPr/>
        </p:nvSpPr>
        <p:spPr>
          <a:xfrm>
            <a:off x="53581" y="2109532"/>
            <a:ext cx="2070758" cy="167859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①施設入所者数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（人）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50" name="表 49">
            <a:extLst>
              <a:ext uri="{FF2B5EF4-FFF2-40B4-BE49-F238E27FC236}">
                <a16:creationId xmlns:a16="http://schemas.microsoft.com/office/drawing/2014/main" id="{75429E54-1DBE-48F6-A8CF-77E072CEE5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686889"/>
              </p:ext>
            </p:extLst>
          </p:nvPr>
        </p:nvGraphicFramePr>
        <p:xfrm>
          <a:off x="154697" y="2348287"/>
          <a:ext cx="3502904" cy="346387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1258001">
                  <a:extLst>
                    <a:ext uri="{9D8B030D-6E8A-4147-A177-3AD203B41FA5}">
                      <a16:colId xmlns:a16="http://schemas.microsoft.com/office/drawing/2014/main" val="941770493"/>
                    </a:ext>
                  </a:extLst>
                </a:gridCol>
                <a:gridCol w="1096094">
                  <a:extLst>
                    <a:ext uri="{9D8B030D-6E8A-4147-A177-3AD203B41FA5}">
                      <a16:colId xmlns:a16="http://schemas.microsoft.com/office/drawing/2014/main" val="996002819"/>
                    </a:ext>
                  </a:extLst>
                </a:gridCol>
                <a:gridCol w="1148809">
                  <a:extLst>
                    <a:ext uri="{9D8B030D-6E8A-4147-A177-3AD203B41FA5}">
                      <a16:colId xmlns:a16="http://schemas.microsoft.com/office/drawing/2014/main" val="1828611319"/>
                    </a:ext>
                  </a:extLst>
                </a:gridCol>
              </a:tblGrid>
              <a:tr h="14928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</a:t>
                      </a: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31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</a:t>
                      </a: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年度の削減数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777169"/>
                  </a:ext>
                </a:extLst>
              </a:tr>
              <a:tr h="19710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4,560</a:t>
                      </a:r>
                    </a:p>
                  </a:txBody>
                  <a:tcPr marL="95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4,473</a:t>
                      </a:r>
                    </a:p>
                  </a:txBody>
                  <a:tcPr marL="95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87</a:t>
                      </a:r>
                    </a:p>
                  </a:txBody>
                  <a:tcPr marL="9525" marR="0" marT="0" marB="0" anchor="ctr"/>
                </a:tc>
                <a:extLst>
                  <a:ext uri="{0D108BD9-81ED-4DB2-BD59-A6C34878D82A}">
                    <a16:rowId xmlns:a16="http://schemas.microsoft.com/office/drawing/2014/main" val="1579801589"/>
                  </a:ext>
                </a:extLst>
              </a:tr>
            </a:tbl>
          </a:graphicData>
        </a:graphic>
      </p:graphicFrame>
      <p:sp>
        <p:nvSpPr>
          <p:cNvPr id="16" name="コンテンツ プレースホルダー 2">
            <a:extLst>
              <a:ext uri="{FF2B5EF4-FFF2-40B4-BE49-F238E27FC236}">
                <a16:creationId xmlns:a16="http://schemas.microsoft.com/office/drawing/2014/main" id="{31991DE0-B765-4F22-9CBF-6894F1A204F9}"/>
              </a:ext>
            </a:extLst>
          </p:cNvPr>
          <p:cNvSpPr txBox="1">
            <a:spLocks/>
          </p:cNvSpPr>
          <p:nvPr/>
        </p:nvSpPr>
        <p:spPr bwMode="auto">
          <a:xfrm>
            <a:off x="6883400" y="371225"/>
            <a:ext cx="2215954" cy="655016"/>
          </a:xfrm>
          <a:prstGeom prst="rect">
            <a:avLst/>
          </a:prstGeom>
          <a:solidFill>
            <a:schemeClr val="bg1"/>
          </a:solidFill>
          <a:ln w="12700">
            <a:solidFill>
              <a:srgbClr val="FFC000"/>
            </a:solidFill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257175" indent="-2571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kumimoji="1" sz="2100">
                <a:solidFill>
                  <a:schemeClr val="tx1"/>
                </a:solidFill>
                <a:latin typeface="+mn-lt"/>
                <a:ea typeface="+mn-ea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5pPr>
            <a:lvl6pPr marL="18859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6pPr>
            <a:lvl7pPr marL="22288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7pPr>
            <a:lvl8pPr marL="25717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8pPr>
            <a:lvl9pPr marL="29146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lang="ja-JP" altLang="en-US" sz="8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＜第７期大阪府障がい福祉計画＞</a:t>
            </a:r>
            <a:endParaRPr lang="en-US" altLang="ja-JP" sz="8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lang="ja-JP" altLang="en-US" sz="8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令和４年度末の入所者数</a:t>
            </a:r>
            <a:r>
              <a:rPr lang="en-US" altLang="ja-JP" sz="8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(A)</a:t>
            </a:r>
            <a:r>
              <a:rPr lang="ja-JP" altLang="en-US" sz="8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en-US" altLang="ja-JP" sz="8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4,635</a:t>
            </a:r>
            <a:r>
              <a:rPr lang="ja-JP" altLang="en-US" sz="8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</a:t>
            </a:r>
            <a:endParaRPr lang="en-US" altLang="ja-JP" sz="8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lang="ja-JP" altLang="en-US" sz="8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令和８年度末の入所者数</a:t>
            </a:r>
            <a:r>
              <a:rPr lang="en-US" altLang="ja-JP" sz="8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(B)</a:t>
            </a:r>
            <a:r>
              <a:rPr lang="ja-JP" altLang="en-US" sz="8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en-US" altLang="ja-JP" sz="8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4,487</a:t>
            </a:r>
            <a:r>
              <a:rPr lang="ja-JP" altLang="en-US" sz="8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</a:t>
            </a:r>
            <a:endParaRPr lang="en-US" altLang="ja-JP" sz="8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lang="ja-JP" altLang="en-US" sz="8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8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8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目標値</a:t>
            </a:r>
            <a:r>
              <a:rPr lang="en-US" altLang="ja-JP" sz="8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8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施設入所者削減数</a:t>
            </a:r>
            <a:r>
              <a:rPr lang="en-US" altLang="ja-JP" sz="8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(A-B)</a:t>
            </a:r>
            <a:r>
              <a:rPr lang="ja-JP" altLang="en-US" sz="8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8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148</a:t>
            </a:r>
            <a:r>
              <a:rPr lang="ja-JP" altLang="en-US" sz="8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</a:t>
            </a:r>
            <a:endParaRPr lang="en-US" altLang="ja-JP" sz="8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lang="ja-JP" altLang="en-US" sz="8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8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8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目標値</a:t>
            </a:r>
            <a:r>
              <a:rPr lang="en-US" altLang="ja-JP" sz="8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8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地域生活移行者数　　　  </a:t>
            </a:r>
            <a:r>
              <a:rPr lang="en-US" altLang="ja-JP" sz="8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297</a:t>
            </a:r>
            <a:r>
              <a:rPr lang="ja-JP" altLang="en-US" sz="8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</a:t>
            </a:r>
            <a:endParaRPr lang="en-US" altLang="ja-JP" sz="8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EAB5EF5-1D98-4FCA-B300-2FFB6E05FCE5}"/>
              </a:ext>
            </a:extLst>
          </p:cNvPr>
          <p:cNvSpPr/>
          <p:nvPr/>
        </p:nvSpPr>
        <p:spPr>
          <a:xfrm>
            <a:off x="154697" y="2880058"/>
            <a:ext cx="955088" cy="36529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ja-JP" altLang="en-US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C1DD371A-2ABF-2807-49C1-ACCC0964C2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4831453"/>
              </p:ext>
            </p:extLst>
          </p:nvPr>
        </p:nvGraphicFramePr>
        <p:xfrm>
          <a:off x="4042590" y="2349765"/>
          <a:ext cx="2617552" cy="344909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1043933">
                  <a:extLst>
                    <a:ext uri="{9D8B030D-6E8A-4147-A177-3AD203B41FA5}">
                      <a16:colId xmlns:a16="http://schemas.microsoft.com/office/drawing/2014/main" val="1828611319"/>
                    </a:ext>
                  </a:extLst>
                </a:gridCol>
                <a:gridCol w="1573619">
                  <a:extLst>
                    <a:ext uri="{9D8B030D-6E8A-4147-A177-3AD203B41FA5}">
                      <a16:colId xmlns:a16="http://schemas.microsoft.com/office/drawing/2014/main" val="915487062"/>
                    </a:ext>
                  </a:extLst>
                </a:gridCol>
              </a:tblGrid>
              <a:tr h="14928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</a:t>
                      </a: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年度退所者数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</a:t>
                      </a: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年度新たな入所者数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777169"/>
                  </a:ext>
                </a:extLst>
              </a:tr>
              <a:tr h="19562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309</a:t>
                      </a:r>
                    </a:p>
                  </a:txBody>
                  <a:tcPr marL="95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222</a:t>
                      </a:r>
                    </a:p>
                  </a:txBody>
                  <a:tcPr marL="9525" marR="0" marT="0" marB="0" anchor="ctr"/>
                </a:tc>
                <a:extLst>
                  <a:ext uri="{0D108BD9-81ED-4DB2-BD59-A6C34878D82A}">
                    <a16:rowId xmlns:a16="http://schemas.microsoft.com/office/drawing/2014/main" val="1579801589"/>
                  </a:ext>
                </a:extLst>
              </a:tr>
            </a:tbl>
          </a:graphicData>
        </a:graphic>
      </p:graphicFrame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1B0083D3-0DCC-4967-9D69-6B7BE72C99AE}"/>
              </a:ext>
            </a:extLst>
          </p:cNvPr>
          <p:cNvSpPr/>
          <p:nvPr/>
        </p:nvSpPr>
        <p:spPr>
          <a:xfrm>
            <a:off x="78321" y="3485521"/>
            <a:ext cx="8981203" cy="914318"/>
          </a:xfrm>
          <a:prstGeom prst="rect">
            <a:avLst/>
          </a:prstGeom>
          <a:noFill/>
          <a:ln w="6350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92075" indent="-92075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◆地域生活移行者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105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人の状況として、年代では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50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59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歳が最も多く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39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人。次いで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40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49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歳が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25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人。障がい種別では、身体障がいが最も多く、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46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人。次いで知的障がいが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41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人。障がい支援区分では、区分６が最も多く、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人。次いで区分５、区分４、区分３が各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人。入所期間では、約半数の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54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人が入所期間が２年未満となっている。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92075" indent="-92075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◆地域生活移行後の生活の場では家庭復帰が最も多く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51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人。そのうち、親との同居が最も多く約半数。</a:t>
            </a:r>
          </a:p>
          <a:p>
            <a:pPr marL="92075" indent="-92075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◆日中活動の場では、生活介護が最も多く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42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07AFB268-16E6-4192-B027-F363CE6F8F85}"/>
              </a:ext>
            </a:extLst>
          </p:cNvPr>
          <p:cNvSpPr/>
          <p:nvPr/>
        </p:nvSpPr>
        <p:spPr>
          <a:xfrm>
            <a:off x="3705054" y="4363592"/>
            <a:ext cx="1964356" cy="255325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②障がい種別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N=105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人）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4" name="表 23">
            <a:extLst>
              <a:ext uri="{FF2B5EF4-FFF2-40B4-BE49-F238E27FC236}">
                <a16:creationId xmlns:a16="http://schemas.microsoft.com/office/drawing/2014/main" id="{8FD00E1D-C828-4CC0-A66C-BB1D2D6C48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499882"/>
              </p:ext>
            </p:extLst>
          </p:nvPr>
        </p:nvGraphicFramePr>
        <p:xfrm>
          <a:off x="134948" y="4595467"/>
          <a:ext cx="2569175" cy="362097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451206">
                  <a:extLst>
                    <a:ext uri="{9D8B030D-6E8A-4147-A177-3AD203B41FA5}">
                      <a16:colId xmlns:a16="http://schemas.microsoft.com/office/drawing/2014/main" val="941770493"/>
                    </a:ext>
                  </a:extLst>
                </a:gridCol>
                <a:gridCol w="453292">
                  <a:extLst>
                    <a:ext uri="{9D8B030D-6E8A-4147-A177-3AD203B41FA5}">
                      <a16:colId xmlns:a16="http://schemas.microsoft.com/office/drawing/2014/main" val="996002819"/>
                    </a:ext>
                  </a:extLst>
                </a:gridCol>
                <a:gridCol w="422031">
                  <a:extLst>
                    <a:ext uri="{9D8B030D-6E8A-4147-A177-3AD203B41FA5}">
                      <a16:colId xmlns:a16="http://schemas.microsoft.com/office/drawing/2014/main" val="1828611319"/>
                    </a:ext>
                  </a:extLst>
                </a:gridCol>
                <a:gridCol w="429846">
                  <a:extLst>
                    <a:ext uri="{9D8B030D-6E8A-4147-A177-3AD203B41FA5}">
                      <a16:colId xmlns:a16="http://schemas.microsoft.com/office/drawing/2014/main" val="666351489"/>
                    </a:ext>
                  </a:extLst>
                </a:gridCol>
                <a:gridCol w="414215">
                  <a:extLst>
                    <a:ext uri="{9D8B030D-6E8A-4147-A177-3AD203B41FA5}">
                      <a16:colId xmlns:a16="http://schemas.microsoft.com/office/drawing/2014/main" val="3758818904"/>
                    </a:ext>
                  </a:extLst>
                </a:gridCol>
                <a:gridCol w="398585">
                  <a:extLst>
                    <a:ext uri="{9D8B030D-6E8A-4147-A177-3AD203B41FA5}">
                      <a16:colId xmlns:a16="http://schemas.microsoft.com/office/drawing/2014/main" val="2049842434"/>
                    </a:ext>
                  </a:extLst>
                </a:gridCol>
              </a:tblGrid>
              <a:tr h="1596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18~29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30~39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40~49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50~59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60~64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65~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777169"/>
                  </a:ext>
                </a:extLst>
              </a:tr>
              <a:tr h="20245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</a:t>
                      </a:r>
                    </a:p>
                  </a:txBody>
                  <a:tcPr marL="95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</a:t>
                      </a:r>
                    </a:p>
                  </a:txBody>
                  <a:tcPr marL="95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25</a:t>
                      </a:r>
                    </a:p>
                  </a:txBody>
                  <a:tcPr marL="95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39</a:t>
                      </a:r>
                    </a:p>
                  </a:txBody>
                  <a:tcPr marL="9525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</a:p>
                  </a:txBody>
                  <a:tcPr marL="9525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9801589"/>
                  </a:ext>
                </a:extLst>
              </a:tr>
            </a:tbl>
          </a:graphicData>
        </a:graphic>
      </p:graphicFrame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FDD0222D-A729-4461-A098-C04FC14086BB}"/>
              </a:ext>
            </a:extLst>
          </p:cNvPr>
          <p:cNvSpPr/>
          <p:nvPr/>
        </p:nvSpPr>
        <p:spPr>
          <a:xfrm>
            <a:off x="3644303" y="4940295"/>
            <a:ext cx="1860578" cy="213447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④入所期間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＝</a:t>
            </a:r>
            <a:r>
              <a:rPr kumimoji="1" lang="en-US" altLang="ja-JP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105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人）</a:t>
            </a:r>
          </a:p>
        </p:txBody>
      </p:sp>
      <p:graphicFrame>
        <p:nvGraphicFramePr>
          <p:cNvPr id="26" name="表 25">
            <a:extLst>
              <a:ext uri="{FF2B5EF4-FFF2-40B4-BE49-F238E27FC236}">
                <a16:creationId xmlns:a16="http://schemas.microsoft.com/office/drawing/2014/main" id="{BA2421A9-2937-42BD-871B-303E4C686C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7087265"/>
              </p:ext>
            </p:extLst>
          </p:nvPr>
        </p:nvGraphicFramePr>
        <p:xfrm>
          <a:off x="127979" y="5170365"/>
          <a:ext cx="3099775" cy="356893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497177">
                  <a:extLst>
                    <a:ext uri="{9D8B030D-6E8A-4147-A177-3AD203B41FA5}">
                      <a16:colId xmlns:a16="http://schemas.microsoft.com/office/drawing/2014/main" val="941770493"/>
                    </a:ext>
                  </a:extLst>
                </a:gridCol>
                <a:gridCol w="437662">
                  <a:extLst>
                    <a:ext uri="{9D8B030D-6E8A-4147-A177-3AD203B41FA5}">
                      <a16:colId xmlns:a16="http://schemas.microsoft.com/office/drawing/2014/main" val="996002819"/>
                    </a:ext>
                  </a:extLst>
                </a:gridCol>
                <a:gridCol w="422030">
                  <a:extLst>
                    <a:ext uri="{9D8B030D-6E8A-4147-A177-3AD203B41FA5}">
                      <a16:colId xmlns:a16="http://schemas.microsoft.com/office/drawing/2014/main" val="1828611319"/>
                    </a:ext>
                  </a:extLst>
                </a:gridCol>
                <a:gridCol w="453293">
                  <a:extLst>
                    <a:ext uri="{9D8B030D-6E8A-4147-A177-3AD203B41FA5}">
                      <a16:colId xmlns:a16="http://schemas.microsoft.com/office/drawing/2014/main" val="666351489"/>
                    </a:ext>
                  </a:extLst>
                </a:gridCol>
                <a:gridCol w="445477">
                  <a:extLst>
                    <a:ext uri="{9D8B030D-6E8A-4147-A177-3AD203B41FA5}">
                      <a16:colId xmlns:a16="http://schemas.microsoft.com/office/drawing/2014/main" val="3758818904"/>
                    </a:ext>
                  </a:extLst>
                </a:gridCol>
                <a:gridCol w="429846">
                  <a:extLst>
                    <a:ext uri="{9D8B030D-6E8A-4147-A177-3AD203B41FA5}">
                      <a16:colId xmlns:a16="http://schemas.microsoft.com/office/drawing/2014/main" val="2049842434"/>
                    </a:ext>
                  </a:extLst>
                </a:gridCol>
                <a:gridCol w="414290">
                  <a:extLst>
                    <a:ext uri="{9D8B030D-6E8A-4147-A177-3AD203B41FA5}">
                      <a16:colId xmlns:a16="http://schemas.microsoft.com/office/drawing/2014/main" val="1844990224"/>
                    </a:ext>
                  </a:extLst>
                </a:gridCol>
              </a:tblGrid>
              <a:tr h="14928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区分なし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区分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区分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区分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区分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区分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区分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777169"/>
                  </a:ext>
                </a:extLst>
              </a:tr>
              <a:tr h="20760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</a:p>
                  </a:txBody>
                  <a:tcPr marL="95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</a:t>
                      </a:r>
                    </a:p>
                  </a:txBody>
                  <a:tcPr marL="95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</a:t>
                      </a:r>
                    </a:p>
                  </a:txBody>
                  <a:tcPr marL="95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22</a:t>
                      </a:r>
                    </a:p>
                  </a:txBody>
                  <a:tcPr marL="9525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22</a:t>
                      </a:r>
                    </a:p>
                  </a:txBody>
                  <a:tcPr marL="9525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27</a:t>
                      </a:r>
                    </a:p>
                  </a:txBody>
                  <a:tcPr marL="9525" marR="0" marT="0" marB="0" anchor="ctr"/>
                </a:tc>
                <a:extLst>
                  <a:ext uri="{0D108BD9-81ED-4DB2-BD59-A6C34878D82A}">
                    <a16:rowId xmlns:a16="http://schemas.microsoft.com/office/drawing/2014/main" val="1579801589"/>
                  </a:ext>
                </a:extLst>
              </a:tr>
            </a:tbl>
          </a:graphicData>
        </a:graphic>
      </p:graphicFrame>
      <p:graphicFrame>
        <p:nvGraphicFramePr>
          <p:cNvPr id="27" name="表 26">
            <a:extLst>
              <a:ext uri="{FF2B5EF4-FFF2-40B4-BE49-F238E27FC236}">
                <a16:creationId xmlns:a16="http://schemas.microsoft.com/office/drawing/2014/main" id="{6E0E0B42-9161-4640-8E7A-89941FBBD2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168242"/>
              </p:ext>
            </p:extLst>
          </p:nvPr>
        </p:nvGraphicFramePr>
        <p:xfrm>
          <a:off x="3847921" y="5182244"/>
          <a:ext cx="3998098" cy="364091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572060">
                  <a:extLst>
                    <a:ext uri="{9D8B030D-6E8A-4147-A177-3AD203B41FA5}">
                      <a16:colId xmlns:a16="http://schemas.microsoft.com/office/drawing/2014/main" val="941770493"/>
                    </a:ext>
                  </a:extLst>
                </a:gridCol>
                <a:gridCol w="649500">
                  <a:extLst>
                    <a:ext uri="{9D8B030D-6E8A-4147-A177-3AD203B41FA5}">
                      <a16:colId xmlns:a16="http://schemas.microsoft.com/office/drawing/2014/main" val="996002819"/>
                    </a:ext>
                  </a:extLst>
                </a:gridCol>
                <a:gridCol w="650875">
                  <a:extLst>
                    <a:ext uri="{9D8B030D-6E8A-4147-A177-3AD203B41FA5}">
                      <a16:colId xmlns:a16="http://schemas.microsoft.com/office/drawing/2014/main" val="1828611319"/>
                    </a:ext>
                  </a:extLst>
                </a:gridCol>
                <a:gridCol w="728663">
                  <a:extLst>
                    <a:ext uri="{9D8B030D-6E8A-4147-A177-3AD203B41FA5}">
                      <a16:colId xmlns:a16="http://schemas.microsoft.com/office/drawing/2014/main" val="666351489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3758818904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1844990224"/>
                    </a:ext>
                  </a:extLst>
                </a:gridCol>
              </a:tblGrid>
              <a:tr h="17035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年未満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1~2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年未満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2~5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年未満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5~10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年未満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10~20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年未満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</a:t>
                      </a:r>
                      <a:r>
                        <a:rPr lang="ja-JP" altLang="en-US" sz="900" b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年以上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777169"/>
                  </a:ext>
                </a:extLst>
              </a:tr>
              <a:tr h="1937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79801589"/>
                  </a:ext>
                </a:extLst>
              </a:tr>
            </a:tbl>
          </a:graphicData>
        </a:graphic>
      </p:graphicFrame>
      <p:graphicFrame>
        <p:nvGraphicFramePr>
          <p:cNvPr id="28" name="表 27">
            <a:extLst>
              <a:ext uri="{FF2B5EF4-FFF2-40B4-BE49-F238E27FC236}">
                <a16:creationId xmlns:a16="http://schemas.microsoft.com/office/drawing/2014/main" id="{A0731B24-500C-48FD-8551-1869FCAC7A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798169"/>
              </p:ext>
            </p:extLst>
          </p:nvPr>
        </p:nvGraphicFramePr>
        <p:xfrm>
          <a:off x="3834722" y="4605166"/>
          <a:ext cx="1518814" cy="362025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514808">
                  <a:extLst>
                    <a:ext uri="{9D8B030D-6E8A-4147-A177-3AD203B41FA5}">
                      <a16:colId xmlns:a16="http://schemas.microsoft.com/office/drawing/2014/main" val="941770493"/>
                    </a:ext>
                  </a:extLst>
                </a:gridCol>
                <a:gridCol w="500185">
                  <a:extLst>
                    <a:ext uri="{9D8B030D-6E8A-4147-A177-3AD203B41FA5}">
                      <a16:colId xmlns:a16="http://schemas.microsoft.com/office/drawing/2014/main" val="996002819"/>
                    </a:ext>
                  </a:extLst>
                </a:gridCol>
                <a:gridCol w="503821">
                  <a:extLst>
                    <a:ext uri="{9D8B030D-6E8A-4147-A177-3AD203B41FA5}">
                      <a16:colId xmlns:a16="http://schemas.microsoft.com/office/drawing/2014/main" val="1828611319"/>
                    </a:ext>
                  </a:extLst>
                </a:gridCol>
              </a:tblGrid>
              <a:tr h="14928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身体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知的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精神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777169"/>
                  </a:ext>
                </a:extLst>
              </a:tr>
              <a:tr h="2127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46</a:t>
                      </a:r>
                    </a:p>
                  </a:txBody>
                  <a:tcPr marL="95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41</a:t>
                      </a:r>
                    </a:p>
                  </a:txBody>
                  <a:tcPr marL="95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18</a:t>
                      </a:r>
                    </a:p>
                  </a:txBody>
                  <a:tcPr marL="9525" marR="0" marT="0" marB="0" anchor="ctr"/>
                </a:tc>
                <a:extLst>
                  <a:ext uri="{0D108BD9-81ED-4DB2-BD59-A6C34878D82A}">
                    <a16:rowId xmlns:a16="http://schemas.microsoft.com/office/drawing/2014/main" val="1579801589"/>
                  </a:ext>
                </a:extLst>
              </a:tr>
            </a:tbl>
          </a:graphicData>
        </a:graphic>
      </p:graphicFrame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BDE349CC-288E-4B26-98B1-4B1A413ED76C}"/>
              </a:ext>
            </a:extLst>
          </p:cNvPr>
          <p:cNvSpPr/>
          <p:nvPr/>
        </p:nvSpPr>
        <p:spPr>
          <a:xfrm>
            <a:off x="12539" y="4936528"/>
            <a:ext cx="2954457" cy="210912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③障がい支援区分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＝</a:t>
            </a:r>
            <a:r>
              <a:rPr kumimoji="1" lang="en-US" altLang="ja-JP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105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人）</a:t>
            </a:r>
          </a:p>
          <a:p>
            <a:pPr algn="ctr"/>
            <a:endParaRPr kumimoji="1" lang="ja-JP" altLang="en-US" sz="105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D6D71D51-384C-476C-AC3C-E812183C0E22}"/>
              </a:ext>
            </a:extLst>
          </p:cNvPr>
          <p:cNvSpPr/>
          <p:nvPr/>
        </p:nvSpPr>
        <p:spPr>
          <a:xfrm>
            <a:off x="18890" y="4355837"/>
            <a:ext cx="2511715" cy="293851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①年代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N=105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人）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3D7EA57A-1918-4730-BF55-644C8AD5EE3A}"/>
              </a:ext>
            </a:extLst>
          </p:cNvPr>
          <p:cNvSpPr/>
          <p:nvPr/>
        </p:nvSpPr>
        <p:spPr>
          <a:xfrm>
            <a:off x="15291" y="5513074"/>
            <a:ext cx="3144593" cy="258615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⑤地域生活移行後の生活の場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N=105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人）</a:t>
            </a:r>
          </a:p>
        </p:txBody>
      </p:sp>
      <p:graphicFrame>
        <p:nvGraphicFramePr>
          <p:cNvPr id="32" name="表 31">
            <a:extLst>
              <a:ext uri="{FF2B5EF4-FFF2-40B4-BE49-F238E27FC236}">
                <a16:creationId xmlns:a16="http://schemas.microsoft.com/office/drawing/2014/main" id="{18CC12DB-5FEA-4390-989B-C1528D79C3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871052"/>
              </p:ext>
            </p:extLst>
          </p:nvPr>
        </p:nvGraphicFramePr>
        <p:xfrm>
          <a:off x="144925" y="5763949"/>
          <a:ext cx="4451171" cy="355502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952822">
                  <a:extLst>
                    <a:ext uri="{9D8B030D-6E8A-4147-A177-3AD203B41FA5}">
                      <a16:colId xmlns:a16="http://schemas.microsoft.com/office/drawing/2014/main" val="941770493"/>
                    </a:ext>
                  </a:extLst>
                </a:gridCol>
                <a:gridCol w="695882">
                  <a:extLst>
                    <a:ext uri="{9D8B030D-6E8A-4147-A177-3AD203B41FA5}">
                      <a16:colId xmlns:a16="http://schemas.microsoft.com/office/drawing/2014/main" val="996002819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1828611319"/>
                    </a:ext>
                  </a:extLst>
                </a:gridCol>
                <a:gridCol w="592667">
                  <a:extLst>
                    <a:ext uri="{9D8B030D-6E8A-4147-A177-3AD203B41FA5}">
                      <a16:colId xmlns:a16="http://schemas.microsoft.com/office/drawing/2014/main" val="666351489"/>
                    </a:ext>
                  </a:extLst>
                </a:gridCol>
                <a:gridCol w="626533">
                  <a:extLst>
                    <a:ext uri="{9D8B030D-6E8A-4147-A177-3AD203B41FA5}">
                      <a16:colId xmlns:a16="http://schemas.microsoft.com/office/drawing/2014/main" val="204984243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844990224"/>
                    </a:ext>
                  </a:extLst>
                </a:gridCol>
                <a:gridCol w="491067">
                  <a:extLst>
                    <a:ext uri="{9D8B030D-6E8A-4147-A177-3AD203B41FA5}">
                      <a16:colId xmlns:a16="http://schemas.microsoft.com/office/drawing/2014/main" val="2390483958"/>
                    </a:ext>
                  </a:extLst>
                </a:gridCol>
              </a:tblGrid>
              <a:tr h="17035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グループホーム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福祉ホーム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家庭復帰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公営住宅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民間住宅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不明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777169"/>
                  </a:ext>
                </a:extLst>
              </a:tr>
              <a:tr h="18514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79801589"/>
                  </a:ext>
                </a:extLst>
              </a:tr>
            </a:tbl>
          </a:graphicData>
        </a:graphic>
      </p:graphicFrame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890197DC-2F98-45F1-971C-E10312D8F279}"/>
              </a:ext>
            </a:extLst>
          </p:cNvPr>
          <p:cNvSpPr/>
          <p:nvPr/>
        </p:nvSpPr>
        <p:spPr>
          <a:xfrm>
            <a:off x="5191090" y="5531185"/>
            <a:ext cx="3465420" cy="294547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⑥家庭復帰した人の同居者（複数回答）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N=51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人）</a:t>
            </a:r>
          </a:p>
        </p:txBody>
      </p:sp>
      <p:graphicFrame>
        <p:nvGraphicFramePr>
          <p:cNvPr id="34" name="表 33">
            <a:extLst>
              <a:ext uri="{FF2B5EF4-FFF2-40B4-BE49-F238E27FC236}">
                <a16:creationId xmlns:a16="http://schemas.microsoft.com/office/drawing/2014/main" id="{DB43AC96-858C-4187-AA9D-51DAACCAA3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46259"/>
              </p:ext>
            </p:extLst>
          </p:nvPr>
        </p:nvGraphicFramePr>
        <p:xfrm>
          <a:off x="5285506" y="5766545"/>
          <a:ext cx="3215038" cy="365288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412572">
                  <a:extLst>
                    <a:ext uri="{9D8B030D-6E8A-4147-A177-3AD203B41FA5}">
                      <a16:colId xmlns:a16="http://schemas.microsoft.com/office/drawing/2014/main" val="94177049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996002819"/>
                    </a:ext>
                  </a:extLst>
                </a:gridCol>
                <a:gridCol w="567266">
                  <a:extLst>
                    <a:ext uri="{9D8B030D-6E8A-4147-A177-3AD203B41FA5}">
                      <a16:colId xmlns:a16="http://schemas.microsoft.com/office/drawing/2014/main" val="1828611319"/>
                    </a:ext>
                  </a:extLst>
                </a:gridCol>
                <a:gridCol w="719667">
                  <a:extLst>
                    <a:ext uri="{9D8B030D-6E8A-4147-A177-3AD203B41FA5}">
                      <a16:colId xmlns:a16="http://schemas.microsoft.com/office/drawing/2014/main" val="666351489"/>
                    </a:ext>
                  </a:extLst>
                </a:gridCol>
                <a:gridCol w="440267">
                  <a:extLst>
                    <a:ext uri="{9D8B030D-6E8A-4147-A177-3AD203B41FA5}">
                      <a16:colId xmlns:a16="http://schemas.microsoft.com/office/drawing/2014/main" val="3758818904"/>
                    </a:ext>
                  </a:extLst>
                </a:gridCol>
                <a:gridCol w="414866">
                  <a:extLst>
                    <a:ext uri="{9D8B030D-6E8A-4147-A177-3AD203B41FA5}">
                      <a16:colId xmlns:a16="http://schemas.microsoft.com/office/drawing/2014/main" val="2049842434"/>
                    </a:ext>
                  </a:extLst>
                </a:gridCol>
              </a:tblGrid>
              <a:tr h="17035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親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きょうだい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配偶者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その他親族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単身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不明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777169"/>
                  </a:ext>
                </a:extLst>
              </a:tr>
              <a:tr h="19493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9801589"/>
                  </a:ext>
                </a:extLst>
              </a:tr>
            </a:tbl>
          </a:graphicData>
        </a:graphic>
      </p:graphicFrame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537440F9-7F34-4F6E-8AE3-C1AC054C20D2}"/>
              </a:ext>
            </a:extLst>
          </p:cNvPr>
          <p:cNvSpPr/>
          <p:nvPr/>
        </p:nvSpPr>
        <p:spPr>
          <a:xfrm>
            <a:off x="3937811" y="2127862"/>
            <a:ext cx="3463197" cy="21935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②令和</a:t>
            </a:r>
            <a:r>
              <a:rPr kumimoji="1"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年度の退所者数及び新たな入所者数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（人）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FC32BAA3-F056-4824-9936-43A523A2D1C6}"/>
              </a:ext>
            </a:extLst>
          </p:cNvPr>
          <p:cNvSpPr/>
          <p:nvPr/>
        </p:nvSpPr>
        <p:spPr>
          <a:xfrm>
            <a:off x="53581" y="3280955"/>
            <a:ext cx="9063170" cy="20927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tIns="0" bIns="0" rtlCol="0" anchor="t"/>
          <a:lstStyle/>
          <a:p>
            <a:r>
              <a:rPr kumimoji="1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（２）地域生活移行者の状況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7A2E9091-65FE-4F76-B1BD-CCD7C4EB3E84}"/>
              </a:ext>
            </a:extLst>
          </p:cNvPr>
          <p:cNvSpPr/>
          <p:nvPr/>
        </p:nvSpPr>
        <p:spPr>
          <a:xfrm>
            <a:off x="1792020" y="5767839"/>
            <a:ext cx="646378" cy="3490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ja-JP" altLang="en-US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F7CB02A2-C5F9-47BA-A1D3-71FA37052953}"/>
              </a:ext>
            </a:extLst>
          </p:cNvPr>
          <p:cNvSpPr/>
          <p:nvPr/>
        </p:nvSpPr>
        <p:spPr>
          <a:xfrm>
            <a:off x="-13966" y="6081284"/>
            <a:ext cx="2092854" cy="213447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⑦日中活動の場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＝</a:t>
            </a:r>
            <a:r>
              <a:rPr kumimoji="1" lang="en-US" altLang="ja-JP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105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人）</a:t>
            </a:r>
          </a:p>
        </p:txBody>
      </p:sp>
      <p:graphicFrame>
        <p:nvGraphicFramePr>
          <p:cNvPr id="39" name="表 38">
            <a:extLst>
              <a:ext uri="{FF2B5EF4-FFF2-40B4-BE49-F238E27FC236}">
                <a16:creationId xmlns:a16="http://schemas.microsoft.com/office/drawing/2014/main" id="{0E46CCC2-E822-456B-ADB2-73D9B2EE0B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442973"/>
              </p:ext>
            </p:extLst>
          </p:nvPr>
        </p:nvGraphicFramePr>
        <p:xfrm>
          <a:off x="139463" y="6319113"/>
          <a:ext cx="7660289" cy="47588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532658">
                  <a:extLst>
                    <a:ext uri="{9D8B030D-6E8A-4147-A177-3AD203B41FA5}">
                      <a16:colId xmlns:a16="http://schemas.microsoft.com/office/drawing/2014/main" val="94177049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96002819"/>
                    </a:ext>
                  </a:extLst>
                </a:gridCol>
                <a:gridCol w="617415">
                  <a:extLst>
                    <a:ext uri="{9D8B030D-6E8A-4147-A177-3AD203B41FA5}">
                      <a16:colId xmlns:a16="http://schemas.microsoft.com/office/drawing/2014/main" val="1828611319"/>
                    </a:ext>
                  </a:extLst>
                </a:gridCol>
                <a:gridCol w="773723">
                  <a:extLst>
                    <a:ext uri="{9D8B030D-6E8A-4147-A177-3AD203B41FA5}">
                      <a16:colId xmlns:a16="http://schemas.microsoft.com/office/drawing/2014/main" val="666351489"/>
                    </a:ext>
                  </a:extLst>
                </a:gridCol>
                <a:gridCol w="765908">
                  <a:extLst>
                    <a:ext uri="{9D8B030D-6E8A-4147-A177-3AD203B41FA5}">
                      <a16:colId xmlns:a16="http://schemas.microsoft.com/office/drawing/2014/main" val="3758818904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49842434"/>
                    </a:ext>
                  </a:extLst>
                </a:gridCol>
                <a:gridCol w="554892">
                  <a:extLst>
                    <a:ext uri="{9D8B030D-6E8A-4147-A177-3AD203B41FA5}">
                      <a16:colId xmlns:a16="http://schemas.microsoft.com/office/drawing/2014/main" val="1844990224"/>
                    </a:ext>
                  </a:extLst>
                </a:gridCol>
                <a:gridCol w="570523">
                  <a:extLst>
                    <a:ext uri="{9D8B030D-6E8A-4147-A177-3AD203B41FA5}">
                      <a16:colId xmlns:a16="http://schemas.microsoft.com/office/drawing/2014/main" val="2241297082"/>
                    </a:ext>
                  </a:extLst>
                </a:gridCol>
                <a:gridCol w="648677">
                  <a:extLst>
                    <a:ext uri="{9D8B030D-6E8A-4147-A177-3AD203B41FA5}">
                      <a16:colId xmlns:a16="http://schemas.microsoft.com/office/drawing/2014/main" val="1733469567"/>
                    </a:ext>
                  </a:extLst>
                </a:gridCol>
                <a:gridCol w="562708">
                  <a:extLst>
                    <a:ext uri="{9D8B030D-6E8A-4147-A177-3AD203B41FA5}">
                      <a16:colId xmlns:a16="http://schemas.microsoft.com/office/drawing/2014/main" val="96680853"/>
                    </a:ext>
                  </a:extLst>
                </a:gridCol>
                <a:gridCol w="773723">
                  <a:extLst>
                    <a:ext uri="{9D8B030D-6E8A-4147-A177-3AD203B41FA5}">
                      <a16:colId xmlns:a16="http://schemas.microsoft.com/office/drawing/2014/main" val="1555237703"/>
                    </a:ext>
                  </a:extLst>
                </a:gridCol>
                <a:gridCol w="539262">
                  <a:extLst>
                    <a:ext uri="{9D8B030D-6E8A-4147-A177-3AD203B41FA5}">
                      <a16:colId xmlns:a16="http://schemas.microsoft.com/office/drawing/2014/main" val="3541916798"/>
                    </a:ext>
                  </a:extLst>
                </a:gridCol>
              </a:tblGrid>
              <a:tr h="17035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生活介護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自立訓練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機能訓練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自立訓練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生活訓練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就労移行支援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就労継続支援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型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就労継続支援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B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型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一般就労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学校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通所介護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介護保険</a:t>
                      </a: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日中活動未定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不明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777169"/>
                  </a:ext>
                </a:extLst>
              </a:tr>
              <a:tr h="19203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42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19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79801589"/>
                  </a:ext>
                </a:extLst>
              </a:tr>
            </a:tbl>
          </a:graphicData>
        </a:graphic>
      </p:graphicFrame>
      <p:sp>
        <p:nvSpPr>
          <p:cNvPr id="40" name="矢印: 右 39">
            <a:extLst>
              <a:ext uri="{FF2B5EF4-FFF2-40B4-BE49-F238E27FC236}">
                <a16:creationId xmlns:a16="http://schemas.microsoft.com/office/drawing/2014/main" id="{2CAAF136-BFD1-45CE-9FCD-4B33BCDF00BF}"/>
              </a:ext>
            </a:extLst>
          </p:cNvPr>
          <p:cNvSpPr/>
          <p:nvPr/>
        </p:nvSpPr>
        <p:spPr>
          <a:xfrm>
            <a:off x="4656882" y="5804079"/>
            <a:ext cx="232596" cy="259903"/>
          </a:xfrm>
          <a:prstGeom prst="rightArrow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ja-JP" altLang="en-US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3" name="左中かっこ 42">
            <a:extLst>
              <a:ext uri="{FF2B5EF4-FFF2-40B4-BE49-F238E27FC236}">
                <a16:creationId xmlns:a16="http://schemas.microsoft.com/office/drawing/2014/main" id="{BC4A34FA-98C2-49E2-8AF4-0AAAC217A1B6}"/>
              </a:ext>
            </a:extLst>
          </p:cNvPr>
          <p:cNvSpPr/>
          <p:nvPr/>
        </p:nvSpPr>
        <p:spPr>
          <a:xfrm>
            <a:off x="4974967" y="5634469"/>
            <a:ext cx="280226" cy="497364"/>
          </a:xfrm>
          <a:prstGeom prst="leftBrace">
            <a:avLst>
              <a:gd name="adj1" fmla="val 16756"/>
              <a:gd name="adj2" fmla="val 65372"/>
            </a:avLst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75802EFC-2B0A-4C1A-92B6-64005C3AC0BE}"/>
              </a:ext>
            </a:extLst>
          </p:cNvPr>
          <p:cNvSpPr txBox="1"/>
          <p:nvPr/>
        </p:nvSpPr>
        <p:spPr>
          <a:xfrm>
            <a:off x="8146180" y="12009"/>
            <a:ext cx="936104" cy="307777"/>
          </a:xfrm>
          <a:prstGeom prst="rect">
            <a:avLst/>
          </a:prstGeom>
          <a:solidFill>
            <a:schemeClr val="bg1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資料６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3753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タイトル 1">
            <a:extLst>
              <a:ext uri="{FF2B5EF4-FFF2-40B4-BE49-F238E27FC236}">
                <a16:creationId xmlns:a16="http://schemas.microsoft.com/office/drawing/2014/main" id="{00FF3359-A92C-46F5-B826-69D52421F8BB}"/>
              </a:ext>
            </a:extLst>
          </p:cNvPr>
          <p:cNvSpPr txBox="1">
            <a:spLocks/>
          </p:cNvSpPr>
          <p:nvPr/>
        </p:nvSpPr>
        <p:spPr>
          <a:xfrm>
            <a:off x="0" y="26112"/>
            <a:ext cx="9137847" cy="291465"/>
          </a:xfrm>
          <a:prstGeom prst="rect">
            <a:avLst/>
          </a:prstGeom>
          <a:solidFill>
            <a:srgbClr val="0070C0"/>
          </a:solidFill>
        </p:spPr>
        <p:txBody>
          <a:bodyPr tIns="0" bIns="0"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令和７年度地域移行状況等調査結果の概要について</a:t>
            </a:r>
            <a:endParaRPr lang="ja-JP" altLang="en-US" sz="1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086600" y="6499988"/>
            <a:ext cx="20574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C405919D-5B25-432C-AC41-50BD662B36A8}"/>
              </a:ext>
            </a:extLst>
          </p:cNvPr>
          <p:cNvSpPr/>
          <p:nvPr/>
        </p:nvSpPr>
        <p:spPr>
          <a:xfrm>
            <a:off x="53581" y="449091"/>
            <a:ext cx="9063170" cy="204071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tIns="0" bIns="0" rtlCol="0" anchor="t"/>
          <a:lstStyle/>
          <a:p>
            <a:r>
              <a:rPr kumimoji="1" lang="ja-JP" altLang="en-US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（３）新たな入所者の状況 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EF7B0340-7E66-423A-B964-6E76619333D1}"/>
              </a:ext>
            </a:extLst>
          </p:cNvPr>
          <p:cNvSpPr/>
          <p:nvPr/>
        </p:nvSpPr>
        <p:spPr>
          <a:xfrm>
            <a:off x="53581" y="645213"/>
            <a:ext cx="9033439" cy="1086882"/>
          </a:xfrm>
          <a:prstGeom prst="rect">
            <a:avLst/>
          </a:prstGeom>
          <a:noFill/>
          <a:ln w="6350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72000" rIns="72000" rtlCol="0" anchor="t"/>
          <a:lstStyle/>
          <a:p>
            <a:pPr marL="92075" indent="-92075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◆新たな入所者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222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人の年代では、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50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59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歳が最も多く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69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人。次いで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40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49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歳が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62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92075" indent="-92075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◆障がい種別では、知的障がいが最も多く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113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人。次いで身体障がいが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79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92075" indent="-92075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◆障がい支援区分では、区分６が最も多く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88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92075" indent="-92075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◆入所前の生活の場は、家族等と同居が最も多く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114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92075" indent="-92075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◆入所に至った主な理由として、グループホームを利用されていた人で最も多いのは、本人の介護度の上昇で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人。家族等と同居されていた人で最も多いのは、家族等の高齢化、入院、病気で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55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人。独居されていた人で最も多いのは、本人の状態変化で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92075" indent="-92075"/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92075" indent="-92075"/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C693648-9FCF-45B7-98A7-A3A916B3D775}"/>
              </a:ext>
            </a:extLst>
          </p:cNvPr>
          <p:cNvSpPr/>
          <p:nvPr/>
        </p:nvSpPr>
        <p:spPr>
          <a:xfrm>
            <a:off x="-20188" y="2405474"/>
            <a:ext cx="2963970" cy="26570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②障がい種別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N=222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人）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8" name="表 37">
            <a:extLst>
              <a:ext uri="{FF2B5EF4-FFF2-40B4-BE49-F238E27FC236}">
                <a16:creationId xmlns:a16="http://schemas.microsoft.com/office/drawing/2014/main" id="{B47EA64A-3656-4A18-B24C-929ED1C017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129060"/>
              </p:ext>
            </p:extLst>
          </p:nvPr>
        </p:nvGraphicFramePr>
        <p:xfrm>
          <a:off x="75679" y="1989325"/>
          <a:ext cx="3404121" cy="362097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535454">
                  <a:extLst>
                    <a:ext uri="{9D8B030D-6E8A-4147-A177-3AD203B41FA5}">
                      <a16:colId xmlns:a16="http://schemas.microsoft.com/office/drawing/2014/main" val="941770493"/>
                    </a:ext>
                  </a:extLst>
                </a:gridCol>
                <a:gridCol w="611959">
                  <a:extLst>
                    <a:ext uri="{9D8B030D-6E8A-4147-A177-3AD203B41FA5}">
                      <a16:colId xmlns:a16="http://schemas.microsoft.com/office/drawing/2014/main" val="996002819"/>
                    </a:ext>
                  </a:extLst>
                </a:gridCol>
                <a:gridCol w="559942">
                  <a:extLst>
                    <a:ext uri="{9D8B030D-6E8A-4147-A177-3AD203B41FA5}">
                      <a16:colId xmlns:a16="http://schemas.microsoft.com/office/drawing/2014/main" val="1828611319"/>
                    </a:ext>
                  </a:extLst>
                </a:gridCol>
                <a:gridCol w="580490">
                  <a:extLst>
                    <a:ext uri="{9D8B030D-6E8A-4147-A177-3AD203B41FA5}">
                      <a16:colId xmlns:a16="http://schemas.microsoft.com/office/drawing/2014/main" val="666351489"/>
                    </a:ext>
                  </a:extLst>
                </a:gridCol>
                <a:gridCol w="590764">
                  <a:extLst>
                    <a:ext uri="{9D8B030D-6E8A-4147-A177-3AD203B41FA5}">
                      <a16:colId xmlns:a16="http://schemas.microsoft.com/office/drawing/2014/main" val="3758818904"/>
                    </a:ext>
                  </a:extLst>
                </a:gridCol>
                <a:gridCol w="525512">
                  <a:extLst>
                    <a:ext uri="{9D8B030D-6E8A-4147-A177-3AD203B41FA5}">
                      <a16:colId xmlns:a16="http://schemas.microsoft.com/office/drawing/2014/main" val="2049842434"/>
                    </a:ext>
                  </a:extLst>
                </a:gridCol>
              </a:tblGrid>
              <a:tr h="1596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18~29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30~39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40~49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50~59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60~64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65~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777169"/>
                  </a:ext>
                </a:extLst>
              </a:tr>
              <a:tr h="20245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45</a:t>
                      </a:r>
                    </a:p>
                  </a:txBody>
                  <a:tcPr marL="95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22</a:t>
                      </a:r>
                    </a:p>
                  </a:txBody>
                  <a:tcPr marL="95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62</a:t>
                      </a:r>
                    </a:p>
                  </a:txBody>
                  <a:tcPr marL="95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69</a:t>
                      </a:r>
                    </a:p>
                  </a:txBody>
                  <a:tcPr marL="9525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16</a:t>
                      </a:r>
                    </a:p>
                  </a:txBody>
                  <a:tcPr marL="9525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9801589"/>
                  </a:ext>
                </a:extLst>
              </a:tr>
            </a:tbl>
          </a:graphicData>
        </a:graphic>
      </p:graphicFrame>
      <p:graphicFrame>
        <p:nvGraphicFramePr>
          <p:cNvPr id="39" name="表 38">
            <a:extLst>
              <a:ext uri="{FF2B5EF4-FFF2-40B4-BE49-F238E27FC236}">
                <a16:creationId xmlns:a16="http://schemas.microsoft.com/office/drawing/2014/main" id="{34846C66-0269-4C6C-8E83-E284A31A01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2428358"/>
              </p:ext>
            </p:extLst>
          </p:nvPr>
        </p:nvGraphicFramePr>
        <p:xfrm>
          <a:off x="75679" y="3407054"/>
          <a:ext cx="3331371" cy="356893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572060">
                  <a:extLst>
                    <a:ext uri="{9D8B030D-6E8A-4147-A177-3AD203B41FA5}">
                      <a16:colId xmlns:a16="http://schemas.microsoft.com/office/drawing/2014/main" val="941770493"/>
                    </a:ext>
                  </a:extLst>
                </a:gridCol>
                <a:gridCol w="475458">
                  <a:extLst>
                    <a:ext uri="{9D8B030D-6E8A-4147-A177-3AD203B41FA5}">
                      <a16:colId xmlns:a16="http://schemas.microsoft.com/office/drawing/2014/main" val="99600281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828611319"/>
                    </a:ext>
                  </a:extLst>
                </a:gridCol>
                <a:gridCol w="448734">
                  <a:extLst>
                    <a:ext uri="{9D8B030D-6E8A-4147-A177-3AD203B41FA5}">
                      <a16:colId xmlns:a16="http://schemas.microsoft.com/office/drawing/2014/main" val="666351489"/>
                    </a:ext>
                  </a:extLst>
                </a:gridCol>
                <a:gridCol w="440266">
                  <a:extLst>
                    <a:ext uri="{9D8B030D-6E8A-4147-A177-3AD203B41FA5}">
                      <a16:colId xmlns:a16="http://schemas.microsoft.com/office/drawing/2014/main" val="3758818904"/>
                    </a:ext>
                  </a:extLst>
                </a:gridCol>
                <a:gridCol w="474134">
                  <a:extLst>
                    <a:ext uri="{9D8B030D-6E8A-4147-A177-3AD203B41FA5}">
                      <a16:colId xmlns:a16="http://schemas.microsoft.com/office/drawing/2014/main" val="2049842434"/>
                    </a:ext>
                  </a:extLst>
                </a:gridCol>
                <a:gridCol w="463519">
                  <a:extLst>
                    <a:ext uri="{9D8B030D-6E8A-4147-A177-3AD203B41FA5}">
                      <a16:colId xmlns:a16="http://schemas.microsoft.com/office/drawing/2014/main" val="1844990224"/>
                    </a:ext>
                  </a:extLst>
                </a:gridCol>
              </a:tblGrid>
              <a:tr h="14928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区分なし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区分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区分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区分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区分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区分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区分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777169"/>
                  </a:ext>
                </a:extLst>
              </a:tr>
              <a:tr h="20760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</a:p>
                  </a:txBody>
                  <a:tcPr marL="95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</a:p>
                  </a:txBody>
                  <a:tcPr marL="95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</a:t>
                      </a:r>
                    </a:p>
                  </a:txBody>
                  <a:tcPr marL="95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27</a:t>
                      </a:r>
                    </a:p>
                  </a:txBody>
                  <a:tcPr marL="9525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42</a:t>
                      </a:r>
                    </a:p>
                  </a:txBody>
                  <a:tcPr marL="9525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88</a:t>
                      </a:r>
                    </a:p>
                  </a:txBody>
                  <a:tcPr marL="9525" marR="0" marT="0" marB="0" anchor="ctr"/>
                </a:tc>
                <a:extLst>
                  <a:ext uri="{0D108BD9-81ED-4DB2-BD59-A6C34878D82A}">
                    <a16:rowId xmlns:a16="http://schemas.microsoft.com/office/drawing/2014/main" val="1579801589"/>
                  </a:ext>
                </a:extLst>
              </a:tr>
            </a:tbl>
          </a:graphicData>
        </a:graphic>
      </p:graphicFrame>
      <p:graphicFrame>
        <p:nvGraphicFramePr>
          <p:cNvPr id="40" name="表 39">
            <a:extLst>
              <a:ext uri="{FF2B5EF4-FFF2-40B4-BE49-F238E27FC236}">
                <a16:creationId xmlns:a16="http://schemas.microsoft.com/office/drawing/2014/main" id="{F3237AA5-FFAC-452D-AF3C-FE0EEA6908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6697289"/>
              </p:ext>
            </p:extLst>
          </p:nvPr>
        </p:nvGraphicFramePr>
        <p:xfrm>
          <a:off x="83308" y="2665808"/>
          <a:ext cx="2355055" cy="359048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613164">
                  <a:extLst>
                    <a:ext uri="{9D8B030D-6E8A-4147-A177-3AD203B41FA5}">
                      <a16:colId xmlns:a16="http://schemas.microsoft.com/office/drawing/2014/main" val="941770493"/>
                    </a:ext>
                  </a:extLst>
                </a:gridCol>
                <a:gridCol w="534249">
                  <a:extLst>
                    <a:ext uri="{9D8B030D-6E8A-4147-A177-3AD203B41FA5}">
                      <a16:colId xmlns:a16="http://schemas.microsoft.com/office/drawing/2014/main" val="996002819"/>
                    </a:ext>
                  </a:extLst>
                </a:gridCol>
                <a:gridCol w="559942">
                  <a:extLst>
                    <a:ext uri="{9D8B030D-6E8A-4147-A177-3AD203B41FA5}">
                      <a16:colId xmlns:a16="http://schemas.microsoft.com/office/drawing/2014/main" val="1828611319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49842434"/>
                    </a:ext>
                  </a:extLst>
                </a:gridCol>
              </a:tblGrid>
              <a:tr h="14928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身体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知的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精神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難病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777169"/>
                  </a:ext>
                </a:extLst>
              </a:tr>
              <a:tr h="20976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79</a:t>
                      </a:r>
                    </a:p>
                  </a:txBody>
                  <a:tcPr marL="95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113</a:t>
                      </a:r>
                    </a:p>
                  </a:txBody>
                  <a:tcPr marL="95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29</a:t>
                      </a:r>
                    </a:p>
                  </a:txBody>
                  <a:tcPr marL="95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9801589"/>
                  </a:ext>
                </a:extLst>
              </a:tr>
            </a:tbl>
          </a:graphicData>
        </a:graphic>
      </p:graphicFrame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BF02FEB0-C95D-439D-B4FF-F168F45F8066}"/>
              </a:ext>
            </a:extLst>
          </p:cNvPr>
          <p:cNvSpPr/>
          <p:nvPr/>
        </p:nvSpPr>
        <p:spPr>
          <a:xfrm>
            <a:off x="-24594" y="3156027"/>
            <a:ext cx="2954457" cy="210912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③障がい支援区分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＝</a:t>
            </a:r>
            <a:r>
              <a:rPr kumimoji="1" lang="en-US" altLang="ja-JP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222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人）</a:t>
            </a:r>
          </a:p>
          <a:p>
            <a:pPr algn="ctr"/>
            <a:endParaRPr kumimoji="1" lang="ja-JP" altLang="en-US" sz="105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948AE9E9-A6B6-4B05-BE71-1F32F6E233A8}"/>
              </a:ext>
            </a:extLst>
          </p:cNvPr>
          <p:cNvSpPr/>
          <p:nvPr/>
        </p:nvSpPr>
        <p:spPr>
          <a:xfrm>
            <a:off x="-16934" y="1749695"/>
            <a:ext cx="2511715" cy="293851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①年代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N=222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人）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0D52DEBC-9078-4FE4-836C-6EC56E52765C}"/>
              </a:ext>
            </a:extLst>
          </p:cNvPr>
          <p:cNvSpPr/>
          <p:nvPr/>
        </p:nvSpPr>
        <p:spPr>
          <a:xfrm>
            <a:off x="-16994" y="3969115"/>
            <a:ext cx="2587956" cy="258615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④入所前の生活の場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N=222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人）</a:t>
            </a:r>
          </a:p>
        </p:txBody>
      </p:sp>
      <p:graphicFrame>
        <p:nvGraphicFramePr>
          <p:cNvPr id="44" name="表 43">
            <a:extLst>
              <a:ext uri="{FF2B5EF4-FFF2-40B4-BE49-F238E27FC236}">
                <a16:creationId xmlns:a16="http://schemas.microsoft.com/office/drawing/2014/main" id="{54843D2D-F7DA-44C3-85C2-5564C89095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8196059"/>
              </p:ext>
            </p:extLst>
          </p:nvPr>
        </p:nvGraphicFramePr>
        <p:xfrm>
          <a:off x="69483" y="4219006"/>
          <a:ext cx="3530119" cy="392022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850529">
                  <a:extLst>
                    <a:ext uri="{9D8B030D-6E8A-4147-A177-3AD203B41FA5}">
                      <a16:colId xmlns:a16="http://schemas.microsoft.com/office/drawing/2014/main" val="941770493"/>
                    </a:ext>
                  </a:extLst>
                </a:gridCol>
                <a:gridCol w="564543">
                  <a:extLst>
                    <a:ext uri="{9D8B030D-6E8A-4147-A177-3AD203B41FA5}">
                      <a16:colId xmlns:a16="http://schemas.microsoft.com/office/drawing/2014/main" val="996002819"/>
                    </a:ext>
                  </a:extLst>
                </a:gridCol>
                <a:gridCol w="771276">
                  <a:extLst>
                    <a:ext uri="{9D8B030D-6E8A-4147-A177-3AD203B41FA5}">
                      <a16:colId xmlns:a16="http://schemas.microsoft.com/office/drawing/2014/main" val="1828611319"/>
                    </a:ext>
                  </a:extLst>
                </a:gridCol>
                <a:gridCol w="413468">
                  <a:extLst>
                    <a:ext uri="{9D8B030D-6E8A-4147-A177-3AD203B41FA5}">
                      <a16:colId xmlns:a16="http://schemas.microsoft.com/office/drawing/2014/main" val="666351489"/>
                    </a:ext>
                  </a:extLst>
                </a:gridCol>
                <a:gridCol w="429371">
                  <a:extLst>
                    <a:ext uri="{9D8B030D-6E8A-4147-A177-3AD203B41FA5}">
                      <a16:colId xmlns:a16="http://schemas.microsoft.com/office/drawing/2014/main" val="3758818904"/>
                    </a:ext>
                  </a:extLst>
                </a:gridCol>
                <a:gridCol w="500932">
                  <a:extLst>
                    <a:ext uri="{9D8B030D-6E8A-4147-A177-3AD203B41FA5}">
                      <a16:colId xmlns:a16="http://schemas.microsoft.com/office/drawing/2014/main" val="2049842434"/>
                    </a:ext>
                  </a:extLst>
                </a:gridCol>
              </a:tblGrid>
              <a:tr h="17169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グループホーム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短期入所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家族等と同居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独居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病院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777169"/>
                  </a:ext>
                </a:extLst>
              </a:tr>
              <a:tr h="22033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9801589"/>
                  </a:ext>
                </a:extLst>
              </a:tr>
            </a:tbl>
          </a:graphicData>
        </a:graphic>
      </p:graphicFrame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FB56DC03-D4B8-4BA8-A554-BAFA9E143219}"/>
              </a:ext>
            </a:extLst>
          </p:cNvPr>
          <p:cNvSpPr/>
          <p:nvPr/>
        </p:nvSpPr>
        <p:spPr>
          <a:xfrm>
            <a:off x="4168478" y="2631546"/>
            <a:ext cx="4530045" cy="293851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（ア）グループホーム（複数回答）</a:t>
            </a:r>
            <a:r>
              <a:rPr kumimoji="1" lang="ja-JP" altLang="en-US" sz="9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9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N=25</a:t>
            </a:r>
            <a:r>
              <a:rPr kumimoji="1" lang="ja-JP" altLang="en-US" sz="9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人）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418D82D9-060A-4ACC-B4C7-AF0FFF5024D4}"/>
              </a:ext>
            </a:extLst>
          </p:cNvPr>
          <p:cNvSpPr/>
          <p:nvPr/>
        </p:nvSpPr>
        <p:spPr>
          <a:xfrm>
            <a:off x="4134679" y="3739269"/>
            <a:ext cx="4858244" cy="293851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（イ）家族等と同居（複数回答）</a:t>
            </a:r>
            <a:r>
              <a:rPr kumimoji="1" lang="ja-JP" altLang="en-US" sz="9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9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N=114</a:t>
            </a:r>
            <a:r>
              <a:rPr kumimoji="1" lang="ja-JP" altLang="en-US" sz="9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人）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3A20E723-15C0-43B8-849B-4DFD2C45C117}"/>
              </a:ext>
            </a:extLst>
          </p:cNvPr>
          <p:cNvSpPr/>
          <p:nvPr/>
        </p:nvSpPr>
        <p:spPr>
          <a:xfrm>
            <a:off x="4162986" y="4792650"/>
            <a:ext cx="4130428" cy="293851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（ウ）独居（複数回答）</a:t>
            </a:r>
            <a:r>
              <a:rPr kumimoji="1" lang="ja-JP" altLang="en-US" sz="9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9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N=22</a:t>
            </a:r>
            <a:r>
              <a:rPr kumimoji="1" lang="ja-JP" altLang="en-US" sz="9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人）</a:t>
            </a:r>
            <a:endParaRPr kumimoji="1" lang="ja-JP" altLang="en-US" sz="1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50" name="表 49">
            <a:extLst>
              <a:ext uri="{FF2B5EF4-FFF2-40B4-BE49-F238E27FC236}">
                <a16:creationId xmlns:a16="http://schemas.microsoft.com/office/drawing/2014/main" id="{870C48AD-1874-45D7-895A-1A2198E8FA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171391"/>
              </p:ext>
            </p:extLst>
          </p:nvPr>
        </p:nvGraphicFramePr>
        <p:xfrm>
          <a:off x="4260301" y="2916386"/>
          <a:ext cx="3635342" cy="504176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804678">
                  <a:extLst>
                    <a:ext uri="{9D8B030D-6E8A-4147-A177-3AD203B41FA5}">
                      <a16:colId xmlns:a16="http://schemas.microsoft.com/office/drawing/2014/main" val="941770493"/>
                    </a:ext>
                  </a:extLst>
                </a:gridCol>
                <a:gridCol w="811033">
                  <a:extLst>
                    <a:ext uri="{9D8B030D-6E8A-4147-A177-3AD203B41FA5}">
                      <a16:colId xmlns:a16="http://schemas.microsoft.com/office/drawing/2014/main" val="996002819"/>
                    </a:ext>
                  </a:extLst>
                </a:gridCol>
                <a:gridCol w="795131">
                  <a:extLst>
                    <a:ext uri="{9D8B030D-6E8A-4147-A177-3AD203B41FA5}">
                      <a16:colId xmlns:a16="http://schemas.microsoft.com/office/drawing/2014/main" val="1828611319"/>
                    </a:ext>
                  </a:extLst>
                </a:gridCol>
                <a:gridCol w="691763">
                  <a:extLst>
                    <a:ext uri="{9D8B030D-6E8A-4147-A177-3AD203B41FA5}">
                      <a16:colId xmlns:a16="http://schemas.microsoft.com/office/drawing/2014/main" val="666351489"/>
                    </a:ext>
                  </a:extLst>
                </a:gridCol>
                <a:gridCol w="532737">
                  <a:extLst>
                    <a:ext uri="{9D8B030D-6E8A-4147-A177-3AD203B41FA5}">
                      <a16:colId xmlns:a16="http://schemas.microsoft.com/office/drawing/2014/main" val="3758818904"/>
                    </a:ext>
                  </a:extLst>
                </a:gridCol>
              </a:tblGrid>
              <a:tr h="17035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本人の介護度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の上昇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行動障がい等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対応困難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他利用者との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トラブル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自立訓練系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777169"/>
                  </a:ext>
                </a:extLst>
              </a:tr>
              <a:tr h="22033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9801589"/>
                  </a:ext>
                </a:extLst>
              </a:tr>
            </a:tbl>
          </a:graphicData>
        </a:graphic>
      </p:graphicFrame>
      <p:graphicFrame>
        <p:nvGraphicFramePr>
          <p:cNvPr id="51" name="表 50">
            <a:extLst>
              <a:ext uri="{FF2B5EF4-FFF2-40B4-BE49-F238E27FC236}">
                <a16:creationId xmlns:a16="http://schemas.microsoft.com/office/drawing/2014/main" id="{832AEE01-1BD0-4D1C-953F-E3F412E65D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394920"/>
              </p:ext>
            </p:extLst>
          </p:nvPr>
        </p:nvGraphicFramePr>
        <p:xfrm>
          <a:off x="4277797" y="4043623"/>
          <a:ext cx="4786685" cy="504176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739467">
                  <a:extLst>
                    <a:ext uri="{9D8B030D-6E8A-4147-A177-3AD203B41FA5}">
                      <a16:colId xmlns:a16="http://schemas.microsoft.com/office/drawing/2014/main" val="941770493"/>
                    </a:ext>
                  </a:extLst>
                </a:gridCol>
                <a:gridCol w="723569">
                  <a:extLst>
                    <a:ext uri="{9D8B030D-6E8A-4147-A177-3AD203B41FA5}">
                      <a16:colId xmlns:a16="http://schemas.microsoft.com/office/drawing/2014/main" val="996002819"/>
                    </a:ext>
                  </a:extLst>
                </a:gridCol>
                <a:gridCol w="842838">
                  <a:extLst>
                    <a:ext uri="{9D8B030D-6E8A-4147-A177-3AD203B41FA5}">
                      <a16:colId xmlns:a16="http://schemas.microsoft.com/office/drawing/2014/main" val="1828611319"/>
                    </a:ext>
                  </a:extLst>
                </a:gridCol>
                <a:gridCol w="532737">
                  <a:extLst>
                    <a:ext uri="{9D8B030D-6E8A-4147-A177-3AD203B41FA5}">
                      <a16:colId xmlns:a16="http://schemas.microsoft.com/office/drawing/2014/main" val="666351489"/>
                    </a:ext>
                  </a:extLst>
                </a:gridCol>
                <a:gridCol w="858741">
                  <a:extLst>
                    <a:ext uri="{9D8B030D-6E8A-4147-A177-3AD203B41FA5}">
                      <a16:colId xmlns:a16="http://schemas.microsoft.com/office/drawing/2014/main" val="3758818904"/>
                    </a:ext>
                  </a:extLst>
                </a:gridCol>
                <a:gridCol w="636104">
                  <a:extLst>
                    <a:ext uri="{9D8B030D-6E8A-4147-A177-3AD203B41FA5}">
                      <a16:colId xmlns:a16="http://schemas.microsoft.com/office/drawing/2014/main" val="2049842434"/>
                    </a:ext>
                  </a:extLst>
                </a:gridCol>
                <a:gridCol w="453229">
                  <a:extLst>
                    <a:ext uri="{9D8B030D-6E8A-4147-A177-3AD203B41FA5}">
                      <a16:colId xmlns:a16="http://schemas.microsoft.com/office/drawing/2014/main" val="1844990224"/>
                    </a:ext>
                  </a:extLst>
                </a:gridCol>
              </a:tblGrid>
              <a:tr h="17035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本人の介護度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の上昇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行動障がい等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対応困難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家族等の高齢化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入院、病気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家族等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の死亡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家族等と本人の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関係悪化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自立訓練系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777169"/>
                  </a:ext>
                </a:extLst>
              </a:tr>
              <a:tr h="22033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79801589"/>
                  </a:ext>
                </a:extLst>
              </a:tr>
            </a:tbl>
          </a:graphicData>
        </a:graphic>
      </p:graphicFrame>
      <p:graphicFrame>
        <p:nvGraphicFramePr>
          <p:cNvPr id="52" name="表 51">
            <a:extLst>
              <a:ext uri="{FF2B5EF4-FFF2-40B4-BE49-F238E27FC236}">
                <a16:creationId xmlns:a16="http://schemas.microsoft.com/office/drawing/2014/main" id="{50099EF9-D3C5-4226-9B2C-79EC6B95A4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6688602"/>
              </p:ext>
            </p:extLst>
          </p:nvPr>
        </p:nvGraphicFramePr>
        <p:xfrm>
          <a:off x="4306918" y="5078686"/>
          <a:ext cx="3289844" cy="390687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904452">
                  <a:extLst>
                    <a:ext uri="{9D8B030D-6E8A-4147-A177-3AD203B41FA5}">
                      <a16:colId xmlns:a16="http://schemas.microsoft.com/office/drawing/2014/main" val="941770493"/>
                    </a:ext>
                  </a:extLst>
                </a:gridCol>
                <a:gridCol w="1025719">
                  <a:extLst>
                    <a:ext uri="{9D8B030D-6E8A-4147-A177-3AD203B41FA5}">
                      <a16:colId xmlns:a16="http://schemas.microsoft.com/office/drawing/2014/main" val="996002819"/>
                    </a:ext>
                  </a:extLst>
                </a:gridCol>
                <a:gridCol w="763325">
                  <a:extLst>
                    <a:ext uri="{9D8B030D-6E8A-4147-A177-3AD203B41FA5}">
                      <a16:colId xmlns:a16="http://schemas.microsoft.com/office/drawing/2014/main" val="1828611319"/>
                    </a:ext>
                  </a:extLst>
                </a:gridCol>
                <a:gridCol w="596348">
                  <a:extLst>
                    <a:ext uri="{9D8B030D-6E8A-4147-A177-3AD203B41FA5}">
                      <a16:colId xmlns:a16="http://schemas.microsoft.com/office/drawing/2014/main" val="666351489"/>
                    </a:ext>
                  </a:extLst>
                </a:gridCol>
              </a:tblGrid>
              <a:tr h="17035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本人の状態変化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近隣等とトラブル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自立訓練系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777169"/>
                  </a:ext>
                </a:extLst>
              </a:tr>
              <a:tr h="22033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9801589"/>
                  </a:ext>
                </a:extLst>
              </a:tr>
            </a:tbl>
          </a:graphicData>
        </a:graphic>
      </p:graphicFrame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787332D7-55BD-4963-8E29-1EB86EBE1D02}"/>
              </a:ext>
            </a:extLst>
          </p:cNvPr>
          <p:cNvSpPr/>
          <p:nvPr/>
        </p:nvSpPr>
        <p:spPr>
          <a:xfrm>
            <a:off x="4222538" y="2258548"/>
            <a:ext cx="3530324" cy="293851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⑤入所前の生活の場から入所に至った理由について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030802F3-543F-4C78-AE58-13CC9BB34957}"/>
              </a:ext>
            </a:extLst>
          </p:cNvPr>
          <p:cNvSpPr/>
          <p:nvPr/>
        </p:nvSpPr>
        <p:spPr>
          <a:xfrm>
            <a:off x="61531" y="4215405"/>
            <a:ext cx="860819" cy="4012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ja-JP" altLang="en-US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1CB9A1FC-63F2-4E19-9FA7-68C5635C1F54}"/>
              </a:ext>
            </a:extLst>
          </p:cNvPr>
          <p:cNvSpPr/>
          <p:nvPr/>
        </p:nvSpPr>
        <p:spPr>
          <a:xfrm>
            <a:off x="1486142" y="4216729"/>
            <a:ext cx="764078" cy="4012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ja-JP" altLang="en-US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0BE21C2E-A323-4B85-A183-0061317BCE53}"/>
              </a:ext>
            </a:extLst>
          </p:cNvPr>
          <p:cNvSpPr/>
          <p:nvPr/>
        </p:nvSpPr>
        <p:spPr>
          <a:xfrm>
            <a:off x="2249466" y="4216730"/>
            <a:ext cx="414221" cy="4012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ja-JP" altLang="en-US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7" name="左中かっこ 26">
            <a:extLst>
              <a:ext uri="{FF2B5EF4-FFF2-40B4-BE49-F238E27FC236}">
                <a16:creationId xmlns:a16="http://schemas.microsoft.com/office/drawing/2014/main" id="{A972B757-4CA7-448C-973C-759512D1BEB5}"/>
              </a:ext>
            </a:extLst>
          </p:cNvPr>
          <p:cNvSpPr/>
          <p:nvPr/>
        </p:nvSpPr>
        <p:spPr>
          <a:xfrm>
            <a:off x="3951155" y="2405474"/>
            <a:ext cx="280226" cy="3108721"/>
          </a:xfrm>
          <a:prstGeom prst="leftBrace">
            <a:avLst>
              <a:gd name="adj1" fmla="val 16756"/>
              <a:gd name="adj2" fmla="val 65372"/>
            </a:avLst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矢印: 右 2">
            <a:extLst>
              <a:ext uri="{FF2B5EF4-FFF2-40B4-BE49-F238E27FC236}">
                <a16:creationId xmlns:a16="http://schemas.microsoft.com/office/drawing/2014/main" id="{3B4EB8B9-F645-4D99-A7C8-443D6A89AA41}"/>
              </a:ext>
            </a:extLst>
          </p:cNvPr>
          <p:cNvSpPr/>
          <p:nvPr/>
        </p:nvSpPr>
        <p:spPr>
          <a:xfrm>
            <a:off x="3656513" y="4311341"/>
            <a:ext cx="232596" cy="259903"/>
          </a:xfrm>
          <a:prstGeom prst="rightArrow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ja-JP" altLang="en-US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785917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t"/>
      <a:lstStyle>
        <a:defPPr>
          <a:defRPr kumimoji="1" b="1" dirty="0" smtClean="0"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  <a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1207</Words>
  <Application>Microsoft Office PowerPoint</Application>
  <PresentationFormat>画面に合わせる (4:3)</PresentationFormat>
  <Paragraphs>260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HG丸ｺﾞｼｯｸM-PRO</vt:lpstr>
      <vt:lpstr>Meiryo UI</vt:lpstr>
      <vt:lpstr>メイリオ</vt:lpstr>
      <vt:lpstr>游ゴシック</vt:lpstr>
      <vt:lpstr>游ゴシック Light</vt:lpstr>
      <vt:lpstr>Arial</vt:lpstr>
      <vt:lpstr>Wingdings</vt:lpstr>
      <vt:lpstr>1_Office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2026-03-16T23:41:05Z</dcterms:created>
  <dcterms:modified xsi:type="dcterms:W3CDTF">2026-03-16T23:41:10Z</dcterms:modified>
</cp:coreProperties>
</file>