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notesMasterIdLst>
    <p:notesMasterId r:id="rId4"/>
  </p:notesMasterIdLst>
  <p:sldIdLst>
    <p:sldId id="257" r:id="rId2"/>
    <p:sldId id="353" r:id="rId3"/>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EFCF2F"/>
    <a:srgbClr val="99D24E"/>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93D81CF-94F2-401A-BA57-92F5A7B2D0C5}" styleName="スタイル (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25" autoAdjust="0"/>
    <p:restoredTop sz="94660"/>
  </p:normalViewPr>
  <p:slideViewPr>
    <p:cSldViewPr snapToGrid="0">
      <p:cViewPr varScale="1">
        <p:scale>
          <a:sx n="122" d="100"/>
          <a:sy n="122" d="100"/>
        </p:scale>
        <p:origin x="95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3803A661-518F-44F3-B462-2D0A09FF72C5}" type="datetimeFigureOut">
              <a:rPr kumimoji="1" lang="ja-JP" altLang="en-US" smtClean="0"/>
              <a:t>2026/3/17</a:t>
            </a:fld>
            <a:endParaRPr kumimoji="1" lang="ja-JP" altLang="en-US"/>
          </a:p>
        </p:txBody>
      </p:sp>
      <p:sp>
        <p:nvSpPr>
          <p:cNvPr id="4" name="スライド イメージ プレースホルダー 3"/>
          <p:cNvSpPr>
            <a:spLocks noGrp="1" noRot="1" noChangeAspect="1"/>
          </p:cNvSpPr>
          <p:nvPr>
            <p:ph type="sldImg" idx="2"/>
          </p:nvPr>
        </p:nvSpPr>
        <p:spPr>
          <a:xfrm>
            <a:off x="1168400" y="1243013"/>
            <a:ext cx="447040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A462F164-E566-4BC8-935F-B7FBEED30F01}" type="slidenum">
              <a:rPr kumimoji="1" lang="ja-JP" altLang="en-US" smtClean="0"/>
              <a:t>‹#›</a:t>
            </a:fld>
            <a:endParaRPr kumimoji="1" lang="ja-JP" altLang="en-US"/>
          </a:p>
        </p:txBody>
      </p:sp>
    </p:spTree>
    <p:extLst>
      <p:ext uri="{BB962C8B-B14F-4D97-AF65-F5344CB8AC3E}">
        <p14:creationId xmlns:p14="http://schemas.microsoft.com/office/powerpoint/2010/main" val="371224916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A462F164-E566-4BC8-935F-B7FBEED30F01}" type="slidenum">
              <a:rPr kumimoji="1" lang="ja-JP" altLang="en-US" smtClean="0"/>
              <a:t>1</a:t>
            </a:fld>
            <a:endParaRPr kumimoji="1" lang="ja-JP" altLang="en-US"/>
          </a:p>
        </p:txBody>
      </p:sp>
    </p:spTree>
    <p:extLst>
      <p:ext uri="{BB962C8B-B14F-4D97-AF65-F5344CB8AC3E}">
        <p14:creationId xmlns:p14="http://schemas.microsoft.com/office/powerpoint/2010/main" val="31647888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nchor="b"/>
          <a:lstStyle>
            <a:lvl1pPr algn="ctr">
              <a:defRPr sz="4500"/>
            </a:lvl1pPr>
          </a:lstStyle>
          <a:p>
            <a:r>
              <a:rPr kumimoji="1"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7ACA9441-E778-46E2-9072-D9E0E2A9E1CF}" type="datetime1">
              <a:rPr kumimoji="1" lang="ja-JP" altLang="en-US" smtClean="0"/>
              <a:t>2026/3/17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4188041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9298227-1457-4F23-9F49-FEC451472643}" type="datetime1">
              <a:rPr kumimoji="1" lang="ja-JP" altLang="en-US" smtClean="0"/>
              <a:t>2026/3/17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9637268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43675" y="365125"/>
            <a:ext cx="1971675"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28650" y="365125"/>
            <a:ext cx="5800725"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9C769F8-7E42-44CA-834B-58D976EAFCF9}" type="datetime1">
              <a:rPr kumimoji="1" lang="ja-JP" altLang="en-US" smtClean="0"/>
              <a:t>2026/3/17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5609982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5CA42C1-6DA8-4E87-8CC9-F7AC1F2432EB}" type="datetime1">
              <a:rPr kumimoji="1" lang="ja-JP" altLang="en-US" smtClean="0"/>
              <a:t>2026/3/17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9082461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9"/>
            <a:ext cx="7886700" cy="2852737"/>
          </a:xfrm>
        </p:spPr>
        <p:txBody>
          <a:bodyPr anchor="b"/>
          <a:lstStyle>
            <a:lvl1pPr>
              <a:defRPr sz="45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F34424F2-2534-4E2E-98B7-6C01870B28F8}" type="datetime1">
              <a:rPr kumimoji="1" lang="ja-JP" altLang="en-US" smtClean="0"/>
              <a:t>2026/3/17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2455316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286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291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2FC9F997-8AE3-49E9-A3C8-410953056C30}" type="datetime1">
              <a:rPr kumimoji="1" lang="ja-JP" altLang="en-US" smtClean="0"/>
              <a:t>2026/3/17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725581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365126"/>
            <a:ext cx="78867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29842" y="2505075"/>
            <a:ext cx="3868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29150" y="2505075"/>
            <a:ext cx="3887391"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A28AA54F-FBA8-4B52-B0B6-90644E938BE0}" type="datetime1">
              <a:rPr kumimoji="1" lang="ja-JP" altLang="en-US" smtClean="0"/>
              <a:t>2026/3/17</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6320897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4242180B-066C-4B33-9866-DF17A2270C18}" type="datetime1">
              <a:rPr kumimoji="1" lang="ja-JP" altLang="en-US" smtClean="0"/>
              <a:t>2026/3/17</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42723794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036F57DA-19DE-408E-A972-18C83B513BDA}" type="datetime1">
              <a:rPr kumimoji="1" lang="ja-JP" altLang="en-US" smtClean="0"/>
              <a:t>2026/3/17</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4265067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3" name="コンテンツ プレースホルダー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5714D222-3872-4908-9588-C6DBCAF12C8A}" type="datetime1">
              <a:rPr kumimoji="1" lang="ja-JP" altLang="en-US" smtClean="0"/>
              <a:t>2026/3/17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2170215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3" name="図プレースホルダー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kumimoji="1" lang="ja-JP" altLang="en-US"/>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2F8910D-4704-4575-A1CE-57C3D2735209}" type="datetime1">
              <a:rPr kumimoji="1" lang="ja-JP" altLang="en-US" smtClean="0"/>
              <a:t>2026/3/17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4641253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77490758-9826-4095-AEED-42F992C26181}" type="datetime1">
              <a:rPr kumimoji="1" lang="ja-JP" altLang="en-US" smtClean="0"/>
              <a:t>2026/3/17</a:t>
            </a:fld>
            <a:endParaRPr kumimoji="1" lang="ja-JP" altLang="en-US"/>
          </a:p>
        </p:txBody>
      </p:sp>
      <p:sp>
        <p:nvSpPr>
          <p:cNvPr id="5" name="フッター プレースホルダー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62754971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タイトル 1">
            <a:extLst>
              <a:ext uri="{FF2B5EF4-FFF2-40B4-BE49-F238E27FC236}">
                <a16:creationId xmlns:a16="http://schemas.microsoft.com/office/drawing/2014/main" id="{00FF3359-A92C-46F5-B826-69D52421F8BB}"/>
              </a:ext>
            </a:extLst>
          </p:cNvPr>
          <p:cNvSpPr txBox="1">
            <a:spLocks/>
          </p:cNvSpPr>
          <p:nvPr/>
        </p:nvSpPr>
        <p:spPr>
          <a:xfrm>
            <a:off x="0" y="26112"/>
            <a:ext cx="9137847" cy="291465"/>
          </a:xfrm>
          <a:prstGeom prst="rect">
            <a:avLst/>
          </a:prstGeom>
          <a:solidFill>
            <a:srgbClr val="0070C0"/>
          </a:solidFill>
        </p:spPr>
        <p:txBody>
          <a:bodyPr tIns="0" bIns="0"/>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1800" b="1" dirty="0">
                <a:solidFill>
                  <a:schemeClr val="bg1"/>
                </a:solidFill>
                <a:latin typeface="Meiryo UI" panose="020B0604030504040204" pitchFamily="50" charset="-128"/>
                <a:ea typeface="Meiryo UI" panose="020B0604030504040204" pitchFamily="50" charset="-128"/>
              </a:rPr>
              <a:t>　　令和７年入所施設利用者への意向調査結果の概要について</a:t>
            </a:r>
            <a:r>
              <a:rPr lang="ja-JP" altLang="en-US" sz="1200" b="1" dirty="0">
                <a:solidFill>
                  <a:schemeClr val="bg1"/>
                </a:solidFill>
                <a:latin typeface="Meiryo UI" panose="020B0604030504040204" pitchFamily="50" charset="-128"/>
                <a:ea typeface="Meiryo UI" panose="020B0604030504040204" pitchFamily="50" charset="-128"/>
              </a:rPr>
              <a:t>（令和</a:t>
            </a:r>
            <a:r>
              <a:rPr lang="en-US" altLang="ja-JP" sz="1200" b="1" dirty="0">
                <a:solidFill>
                  <a:schemeClr val="bg1"/>
                </a:solidFill>
                <a:latin typeface="Meiryo UI" panose="020B0604030504040204" pitchFamily="50" charset="-128"/>
                <a:ea typeface="Meiryo UI" panose="020B0604030504040204" pitchFamily="50" charset="-128"/>
              </a:rPr>
              <a:t>7</a:t>
            </a:r>
            <a:r>
              <a:rPr lang="ja-JP" altLang="en-US" sz="1200" b="1" dirty="0">
                <a:solidFill>
                  <a:schemeClr val="bg1"/>
                </a:solidFill>
                <a:latin typeface="Meiryo UI" panose="020B0604030504040204" pitchFamily="50" charset="-128"/>
                <a:ea typeface="Meiryo UI" panose="020B0604030504040204" pitchFamily="50" charset="-128"/>
              </a:rPr>
              <a:t>年</a:t>
            </a:r>
            <a:r>
              <a:rPr lang="en-US" altLang="ja-JP" sz="1200" b="1" dirty="0">
                <a:solidFill>
                  <a:schemeClr val="bg1"/>
                </a:solidFill>
                <a:latin typeface="Meiryo UI" panose="020B0604030504040204" pitchFamily="50" charset="-128"/>
                <a:ea typeface="Meiryo UI" panose="020B0604030504040204" pitchFamily="50" charset="-128"/>
              </a:rPr>
              <a:t>12</a:t>
            </a:r>
            <a:r>
              <a:rPr lang="ja-JP" altLang="en-US" sz="1200" b="1" dirty="0">
                <a:solidFill>
                  <a:schemeClr val="bg1"/>
                </a:solidFill>
                <a:latin typeface="Meiryo UI" panose="020B0604030504040204" pitchFamily="50" charset="-128"/>
                <a:ea typeface="Meiryo UI" panose="020B0604030504040204" pitchFamily="50" charset="-128"/>
              </a:rPr>
              <a:t>月</a:t>
            </a:r>
            <a:r>
              <a:rPr lang="en-US" altLang="ja-JP" sz="1200" b="1" dirty="0">
                <a:solidFill>
                  <a:schemeClr val="bg1"/>
                </a:solidFill>
                <a:latin typeface="Meiryo UI" panose="020B0604030504040204" pitchFamily="50" charset="-128"/>
                <a:ea typeface="Meiryo UI" panose="020B0604030504040204" pitchFamily="50" charset="-128"/>
              </a:rPr>
              <a:t>31</a:t>
            </a:r>
            <a:r>
              <a:rPr lang="ja-JP" altLang="en-US" sz="1200" b="1" dirty="0">
                <a:solidFill>
                  <a:schemeClr val="bg1"/>
                </a:solidFill>
                <a:latin typeface="Meiryo UI" panose="020B0604030504040204" pitchFamily="50" charset="-128"/>
                <a:ea typeface="Meiryo UI" panose="020B0604030504040204" pitchFamily="50" charset="-128"/>
              </a:rPr>
              <a:t>日現在）</a:t>
            </a:r>
          </a:p>
        </p:txBody>
      </p:sp>
      <p:sp>
        <p:nvSpPr>
          <p:cNvPr id="2" name="スライド番号プレースホルダー 1"/>
          <p:cNvSpPr>
            <a:spLocks noGrp="1"/>
          </p:cNvSpPr>
          <p:nvPr>
            <p:ph type="sldNum" sz="quarter" idx="12"/>
          </p:nvPr>
        </p:nvSpPr>
        <p:spPr>
          <a:xfrm>
            <a:off x="7086600" y="6507803"/>
            <a:ext cx="20574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900" b="0" i="0" u="none" strike="noStrike" kern="1200" cap="none" spc="0" normalizeH="0" baseline="0" noProof="0" smtClean="0">
                <a:ln>
                  <a:noFill/>
                </a:ln>
                <a:solidFill>
                  <a:prstClr val="black">
                    <a:tint val="75000"/>
                  </a:prstClr>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1" lang="ja-JP" altLang="en-US" sz="900" b="0" i="0" u="none" strike="noStrike" kern="1200" cap="none" spc="0" normalizeH="0" baseline="0" noProof="0" dirty="0">
              <a:ln>
                <a:noFill/>
              </a:ln>
              <a:solidFill>
                <a:prstClr val="black">
                  <a:tint val="75000"/>
                </a:prstClr>
              </a:solidFill>
              <a:effectLst/>
              <a:uLnTx/>
              <a:uFillTx/>
              <a:latin typeface="游ゴシック" panose="020F0502020204030204"/>
              <a:ea typeface="游ゴシック" panose="020B0400000000000000" pitchFamily="50" charset="-128"/>
              <a:cs typeface="+mn-cs"/>
            </a:endParaRPr>
          </a:p>
        </p:txBody>
      </p:sp>
      <p:sp>
        <p:nvSpPr>
          <p:cNvPr id="9" name="コンテンツ プレースホルダー 2">
            <a:extLst>
              <a:ext uri="{FF2B5EF4-FFF2-40B4-BE49-F238E27FC236}">
                <a16:creationId xmlns:a16="http://schemas.microsoft.com/office/drawing/2014/main" id="{6732027B-2973-1075-4E94-BE7E148E342C}"/>
              </a:ext>
            </a:extLst>
          </p:cNvPr>
          <p:cNvSpPr txBox="1">
            <a:spLocks/>
          </p:cNvSpPr>
          <p:nvPr/>
        </p:nvSpPr>
        <p:spPr bwMode="auto">
          <a:xfrm>
            <a:off x="44646" y="512910"/>
            <a:ext cx="9073716" cy="1471080"/>
          </a:xfrm>
          <a:prstGeom prst="rect">
            <a:avLst/>
          </a:prstGeom>
          <a:noFill/>
          <a:ln>
            <a:solidFill>
              <a:schemeClr val="accent1"/>
            </a:solid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0" rIns="91440" bIns="0" numCol="1" anchor="t" anchorCtr="0" compatLnSpc="1">
            <a:prstTxWarp prst="textNoShape">
              <a:avLst/>
            </a:prstTxWarp>
            <a:noAutofit/>
          </a:bodyPr>
          <a:lstStyle>
            <a:lvl1pPr marL="257175" indent="-257175" algn="l" rtl="0" eaLnBrk="0" fontAlgn="base" hangingPunct="0">
              <a:spcBef>
                <a:spcPct val="20000"/>
              </a:spcBef>
              <a:spcAft>
                <a:spcPct val="0"/>
              </a:spcAft>
              <a:buClr>
                <a:schemeClr val="bg2"/>
              </a:buClr>
              <a:buSzPct val="75000"/>
              <a:buFont typeface="Wingdings" panose="05000000000000000000" pitchFamily="2" charset="2"/>
              <a:buChar char="n"/>
              <a:defRPr kumimoji="1" sz="2400">
                <a:solidFill>
                  <a:schemeClr val="tx1"/>
                </a:solidFill>
                <a:latin typeface="+mn-lt"/>
                <a:ea typeface="+mn-ea"/>
                <a:cs typeface="+mn-cs"/>
              </a:defRPr>
            </a:lvl1pPr>
            <a:lvl2pPr marL="557213" indent="-214313" algn="l" rtl="0" eaLnBrk="0" fontAlgn="base" hangingPunct="0">
              <a:spcBef>
                <a:spcPct val="20000"/>
              </a:spcBef>
              <a:spcAft>
                <a:spcPct val="0"/>
              </a:spcAft>
              <a:buClr>
                <a:schemeClr val="accent2"/>
              </a:buClr>
              <a:buSzPct val="80000"/>
              <a:buFont typeface="Wingdings" panose="05000000000000000000" pitchFamily="2" charset="2"/>
              <a:buChar char="¨"/>
              <a:defRPr kumimoji="1" sz="2100">
                <a:solidFill>
                  <a:schemeClr val="tx1"/>
                </a:solidFill>
                <a:latin typeface="+mn-lt"/>
                <a:ea typeface="+mn-ea"/>
              </a:defRPr>
            </a:lvl2pPr>
            <a:lvl3pPr marL="857250" indent="-171450" algn="l" rtl="0" eaLnBrk="0" fontAlgn="base" hangingPunct="0">
              <a:spcBef>
                <a:spcPct val="20000"/>
              </a:spcBef>
              <a:spcAft>
                <a:spcPct val="0"/>
              </a:spcAft>
              <a:buClr>
                <a:schemeClr val="bg2"/>
              </a:buClr>
              <a:buSzPct val="65000"/>
              <a:buFont typeface="Wingdings" panose="05000000000000000000" pitchFamily="2" charset="2"/>
              <a:buChar char="n"/>
              <a:defRPr kumimoji="1" sz="1800">
                <a:solidFill>
                  <a:schemeClr val="tx1"/>
                </a:solidFill>
                <a:latin typeface="+mn-lt"/>
                <a:ea typeface="+mn-ea"/>
              </a:defRPr>
            </a:lvl3pPr>
            <a:lvl4pPr marL="1200150" indent="-171450" algn="l" rtl="0" eaLnBrk="0" fontAlgn="base" hangingPunct="0">
              <a:spcBef>
                <a:spcPct val="20000"/>
              </a:spcBef>
              <a:spcAft>
                <a:spcPct val="0"/>
              </a:spcAft>
              <a:buClr>
                <a:schemeClr val="accent2"/>
              </a:buClr>
              <a:buSzPct val="70000"/>
              <a:buFont typeface="Wingdings" panose="05000000000000000000" pitchFamily="2" charset="2"/>
              <a:buChar char="¨"/>
              <a:defRPr kumimoji="1" sz="1500">
                <a:solidFill>
                  <a:schemeClr val="tx1"/>
                </a:solidFill>
                <a:latin typeface="+mn-lt"/>
                <a:ea typeface="+mn-ea"/>
              </a:defRPr>
            </a:lvl4pPr>
            <a:lvl5pPr marL="1543050" indent="-171450" algn="l" rtl="0" eaLnBrk="0" fontAlgn="base" hangingPunct="0">
              <a:spcBef>
                <a:spcPct val="20000"/>
              </a:spcBef>
              <a:spcAft>
                <a:spcPct val="0"/>
              </a:spcAft>
              <a:buClr>
                <a:schemeClr val="bg2"/>
              </a:buClr>
              <a:buFont typeface="Wingdings" panose="05000000000000000000" pitchFamily="2" charset="2"/>
              <a:buChar char="§"/>
              <a:defRPr kumimoji="1" sz="1500">
                <a:solidFill>
                  <a:schemeClr val="tx1"/>
                </a:solidFill>
                <a:latin typeface="+mn-lt"/>
                <a:ea typeface="+mn-ea"/>
              </a:defRPr>
            </a:lvl5pPr>
            <a:lvl6pPr marL="1885950" indent="-171450" algn="l" rtl="0" fontAlgn="base">
              <a:spcBef>
                <a:spcPct val="20000"/>
              </a:spcBef>
              <a:spcAft>
                <a:spcPct val="0"/>
              </a:spcAft>
              <a:buClr>
                <a:schemeClr val="bg2"/>
              </a:buClr>
              <a:buFont typeface="Wingdings" pitchFamily="2" charset="2"/>
              <a:buChar char="§"/>
              <a:defRPr kumimoji="1" sz="1500">
                <a:solidFill>
                  <a:schemeClr val="tx1"/>
                </a:solidFill>
                <a:latin typeface="+mn-lt"/>
                <a:ea typeface="+mn-ea"/>
              </a:defRPr>
            </a:lvl6pPr>
            <a:lvl7pPr marL="2228850" indent="-171450" algn="l" rtl="0" fontAlgn="base">
              <a:spcBef>
                <a:spcPct val="20000"/>
              </a:spcBef>
              <a:spcAft>
                <a:spcPct val="0"/>
              </a:spcAft>
              <a:buClr>
                <a:schemeClr val="bg2"/>
              </a:buClr>
              <a:buFont typeface="Wingdings" pitchFamily="2" charset="2"/>
              <a:buChar char="§"/>
              <a:defRPr kumimoji="1" sz="1500">
                <a:solidFill>
                  <a:schemeClr val="tx1"/>
                </a:solidFill>
                <a:latin typeface="+mn-lt"/>
                <a:ea typeface="+mn-ea"/>
              </a:defRPr>
            </a:lvl7pPr>
            <a:lvl8pPr marL="2571750" indent="-171450" algn="l" rtl="0" fontAlgn="base">
              <a:spcBef>
                <a:spcPct val="20000"/>
              </a:spcBef>
              <a:spcAft>
                <a:spcPct val="0"/>
              </a:spcAft>
              <a:buClr>
                <a:schemeClr val="bg2"/>
              </a:buClr>
              <a:buFont typeface="Wingdings" pitchFamily="2" charset="2"/>
              <a:buChar char="§"/>
              <a:defRPr kumimoji="1" sz="1500">
                <a:solidFill>
                  <a:schemeClr val="tx1"/>
                </a:solidFill>
                <a:latin typeface="+mn-lt"/>
                <a:ea typeface="+mn-ea"/>
              </a:defRPr>
            </a:lvl8pPr>
            <a:lvl9pPr marL="2914650" indent="-171450" algn="l" rtl="0" fontAlgn="base">
              <a:spcBef>
                <a:spcPct val="20000"/>
              </a:spcBef>
              <a:spcAft>
                <a:spcPct val="0"/>
              </a:spcAft>
              <a:buClr>
                <a:schemeClr val="bg2"/>
              </a:buClr>
              <a:buFont typeface="Wingdings" pitchFamily="2" charset="2"/>
              <a:buChar char="§"/>
              <a:defRPr kumimoji="1" sz="1500">
                <a:solidFill>
                  <a:schemeClr val="tx1"/>
                </a:solidFill>
                <a:latin typeface="+mn-lt"/>
                <a:ea typeface="+mn-ea"/>
              </a:defRPr>
            </a:lvl9pPr>
          </a:lstStyle>
          <a:p>
            <a:pPr marL="0" marR="0" lvl="0" indent="0" algn="l" defTabSz="914400" rtl="0" eaLnBrk="0" fontAlgn="base" latinLnBrk="0" hangingPunct="0">
              <a:lnSpc>
                <a:spcPts val="1500"/>
              </a:lnSpc>
              <a:spcBef>
                <a:spcPts val="0"/>
              </a:spcBef>
              <a:spcAft>
                <a:spcPct val="0"/>
              </a:spcAft>
              <a:buClr>
                <a:srgbClr val="E7E6E6"/>
              </a:buClr>
              <a:buSzPct val="75000"/>
              <a:buFont typeface="Wingdings" panose="05000000000000000000" pitchFamily="2" charset="2"/>
              <a:buNone/>
              <a:tabLst/>
              <a:defRPr/>
            </a:pPr>
            <a:r>
              <a:rPr kumimoji="1" lang="ja-JP" altLang="en-US" sz="1100" b="0" i="0" u="none" strike="noStrike" kern="0" cap="none" spc="0" normalizeH="0" baseline="0" noProof="0" dirty="0">
                <a:ln>
                  <a:noFill/>
                </a:ln>
                <a:effectLst/>
                <a:uLnTx/>
                <a:uFillTx/>
                <a:latin typeface="メイリオ" panose="020B0604030504040204" pitchFamily="50" charset="-128"/>
                <a:ea typeface="メイリオ" panose="020B0604030504040204" pitchFamily="50" charset="-128"/>
              </a:rPr>
              <a:t>◆対　    象　</a:t>
            </a:r>
            <a:r>
              <a:rPr kumimoji="1" lang="en-US" altLang="ja-JP" sz="1100" b="0" i="0" u="none" strike="noStrike" kern="0" cap="none" spc="0" normalizeH="0" baseline="0" noProof="0" dirty="0">
                <a:ln>
                  <a:noFill/>
                </a:ln>
                <a:effectLst/>
                <a:uLnTx/>
                <a:uFillTx/>
                <a:latin typeface="メイリオ" panose="020B0604030504040204" pitchFamily="50" charset="-128"/>
                <a:ea typeface="メイリオ" panose="020B0604030504040204" pitchFamily="50" charset="-128"/>
              </a:rPr>
              <a:t>: </a:t>
            </a:r>
            <a:r>
              <a:rPr kumimoji="1" lang="ja-JP" altLang="en-US" sz="1100" b="0" i="0" u="none" strike="noStrike" kern="0" cap="none" spc="0" normalizeH="0" baseline="0" noProof="0" dirty="0">
                <a:ln>
                  <a:noFill/>
                </a:ln>
                <a:effectLst/>
                <a:uLnTx/>
                <a:uFillTx/>
                <a:latin typeface="メイリオ" panose="020B0604030504040204" pitchFamily="50" charset="-128"/>
                <a:ea typeface="メイリオ" panose="020B0604030504040204" pitchFamily="50" charset="-128"/>
              </a:rPr>
              <a:t>府内</a:t>
            </a:r>
            <a:r>
              <a:rPr lang="ja-JP" altLang="en-US" sz="1100" kern="0" dirty="0">
                <a:latin typeface="メイリオ" panose="020B0604030504040204" pitchFamily="50" charset="-128"/>
                <a:ea typeface="メイリオ" panose="020B0604030504040204" pitchFamily="50" charset="-128"/>
              </a:rPr>
              <a:t>障がい者支援施設入所者及び事業者　</a:t>
            </a:r>
            <a:r>
              <a:rPr kumimoji="1" lang="ja-JP" altLang="en-US" sz="1100" b="0" i="0" u="none" strike="noStrike" kern="0" cap="none" spc="0" normalizeH="0" baseline="0" noProof="0" dirty="0">
                <a:ln>
                  <a:noFill/>
                </a:ln>
                <a:effectLst/>
                <a:uLnTx/>
                <a:uFillTx/>
                <a:latin typeface="メイリオ" panose="020B0604030504040204" pitchFamily="50" charset="-128"/>
                <a:ea typeface="メイリオ" panose="020B0604030504040204" pitchFamily="50" charset="-128"/>
              </a:rPr>
              <a:t>　</a:t>
            </a:r>
            <a:br>
              <a:rPr kumimoji="1" lang="en-US" altLang="ja-JP" sz="1100" b="0" i="0" u="none" strike="noStrike" kern="0" cap="none" spc="0" normalizeH="0" baseline="0" noProof="0" dirty="0">
                <a:ln>
                  <a:noFill/>
                </a:ln>
                <a:effectLst/>
                <a:uLnTx/>
                <a:uFillTx/>
                <a:latin typeface="メイリオ" panose="020B0604030504040204" pitchFamily="50" charset="-128"/>
                <a:ea typeface="メイリオ" panose="020B0604030504040204" pitchFamily="50" charset="-128"/>
              </a:rPr>
            </a:br>
            <a:r>
              <a:rPr kumimoji="1" lang="ja-JP" altLang="en-US" sz="1100" b="0" i="0" u="none" strike="noStrike" kern="0" cap="none" spc="0" normalizeH="0" baseline="0" noProof="0" dirty="0">
                <a:ln>
                  <a:noFill/>
                </a:ln>
                <a:effectLst/>
                <a:uLnTx/>
                <a:uFillTx/>
                <a:latin typeface="メイリオ" panose="020B0604030504040204" pitchFamily="50" charset="-128"/>
                <a:ea typeface="メイリオ" panose="020B0604030504040204" pitchFamily="50" charset="-128"/>
              </a:rPr>
              <a:t>◆調査</a:t>
            </a:r>
            <a:r>
              <a:rPr lang="ja-JP" altLang="en-US" sz="1100" kern="0" dirty="0">
                <a:latin typeface="メイリオ" panose="020B0604030504040204" pitchFamily="50" charset="-128"/>
                <a:ea typeface="メイリオ" panose="020B0604030504040204" pitchFamily="50" charset="-128"/>
              </a:rPr>
              <a:t>基準日</a:t>
            </a:r>
            <a:r>
              <a:rPr kumimoji="1" lang="ja-JP" altLang="en-US" sz="1100" b="0" i="0" u="none" strike="noStrike" kern="0" cap="none" spc="0" normalizeH="0" baseline="0" noProof="0" dirty="0">
                <a:ln>
                  <a:noFill/>
                </a:ln>
                <a:effectLst/>
                <a:uLnTx/>
                <a:uFillTx/>
                <a:latin typeface="メイリオ" panose="020B0604030504040204" pitchFamily="50" charset="-128"/>
                <a:ea typeface="メイリオ" panose="020B0604030504040204" pitchFamily="50" charset="-128"/>
              </a:rPr>
              <a:t>：令和７年２月１日</a:t>
            </a:r>
            <a:endParaRPr kumimoji="1" lang="en-US" altLang="ja-JP" sz="1100" b="0" i="0" u="none" strike="noStrike" kern="0" cap="none" spc="0" normalizeH="0" baseline="0" noProof="0" dirty="0">
              <a:ln>
                <a:noFill/>
              </a:ln>
              <a:effectLst/>
              <a:uLnTx/>
              <a:uFillTx/>
              <a:latin typeface="メイリオ" panose="020B0604030504040204" pitchFamily="50" charset="-128"/>
              <a:ea typeface="メイリオ" panose="020B0604030504040204" pitchFamily="50" charset="-128"/>
            </a:endParaRPr>
          </a:p>
          <a:p>
            <a:pPr marL="0" marR="0" lvl="0" indent="0" algn="l" defTabSz="914400" rtl="0" eaLnBrk="0" fontAlgn="base" latinLnBrk="0" hangingPunct="0">
              <a:lnSpc>
                <a:spcPts val="1600"/>
              </a:lnSpc>
              <a:spcBef>
                <a:spcPts val="0"/>
              </a:spcBef>
              <a:spcAft>
                <a:spcPct val="0"/>
              </a:spcAft>
              <a:buClr>
                <a:srgbClr val="E7E6E6"/>
              </a:buClr>
              <a:buSzPct val="75000"/>
              <a:buFont typeface="Wingdings" panose="05000000000000000000" pitchFamily="2" charset="2"/>
              <a:buNone/>
              <a:tabLst/>
              <a:defRPr/>
            </a:pPr>
            <a:r>
              <a:rPr kumimoji="1" lang="ja-JP" altLang="en-US" sz="1100" b="0" i="0" u="none" strike="noStrike" kern="0" cap="none" spc="0" normalizeH="0" baseline="0" noProof="0" dirty="0">
                <a:ln>
                  <a:noFill/>
                </a:ln>
                <a:effectLst/>
                <a:uLnTx/>
                <a:uFillTx/>
                <a:latin typeface="メイリオ" panose="020B0604030504040204" pitchFamily="50" charset="-128"/>
                <a:ea typeface="メイリオ" panose="020B0604030504040204" pitchFamily="50" charset="-128"/>
              </a:rPr>
              <a:t>◆調査期間   ：令和７年２月５日～令和７年３月２１</a:t>
            </a:r>
            <a:r>
              <a:rPr lang="ja-JP" altLang="en-US" sz="1100" kern="0" dirty="0">
                <a:latin typeface="メイリオ" panose="020B0604030504040204" pitchFamily="50" charset="-128"/>
                <a:ea typeface="メイリオ" panose="020B0604030504040204" pitchFamily="50" charset="-128"/>
              </a:rPr>
              <a:t>日</a:t>
            </a:r>
            <a:endParaRPr kumimoji="1" lang="en-US" altLang="ja-JP" sz="1100" b="0" i="0" u="none" strike="noStrike" kern="0" cap="none" spc="0" normalizeH="0" baseline="0" noProof="0" dirty="0">
              <a:ln>
                <a:noFill/>
              </a:ln>
              <a:effectLst/>
              <a:uLnTx/>
              <a:uFillTx/>
              <a:latin typeface="メイリオ" panose="020B0604030504040204" pitchFamily="50" charset="-128"/>
              <a:ea typeface="メイリオ" panose="020B0604030504040204" pitchFamily="50" charset="-128"/>
            </a:endParaRPr>
          </a:p>
          <a:p>
            <a:pPr marL="0" marR="0" lvl="0" indent="0" algn="l" defTabSz="914400" rtl="0" eaLnBrk="0" fontAlgn="base" latinLnBrk="0" hangingPunct="0">
              <a:lnSpc>
                <a:spcPts val="1500"/>
              </a:lnSpc>
              <a:spcBef>
                <a:spcPts val="0"/>
              </a:spcBef>
              <a:spcAft>
                <a:spcPct val="0"/>
              </a:spcAft>
              <a:buClr>
                <a:srgbClr val="E7E6E6"/>
              </a:buClr>
              <a:buSzPct val="75000"/>
              <a:buFont typeface="Wingdings" panose="05000000000000000000" pitchFamily="2" charset="2"/>
              <a:buNone/>
              <a:tabLst/>
              <a:defRPr/>
            </a:pPr>
            <a:r>
              <a:rPr kumimoji="1" lang="ja-JP" altLang="en-US" sz="1100" b="0" i="0" u="none" strike="noStrike" kern="0" cap="none" spc="0" normalizeH="0" baseline="0" noProof="0" dirty="0">
                <a:ln>
                  <a:noFill/>
                </a:ln>
                <a:effectLst/>
                <a:uLnTx/>
                <a:uFillTx/>
                <a:latin typeface="メイリオ" panose="020B0604030504040204" pitchFamily="50" charset="-128"/>
                <a:ea typeface="メイリオ" panose="020B0604030504040204" pitchFamily="50" charset="-128"/>
              </a:rPr>
              <a:t>◆調査方法   ：障がい者支援施設へ調査票をデータで送付。施設が本人から得た回答内容を集約して提出。</a:t>
            </a:r>
          </a:p>
          <a:p>
            <a:pPr marL="0" marR="0" lvl="0" indent="0" algn="l" defTabSz="914400" rtl="0" eaLnBrk="0" fontAlgn="base" latinLnBrk="0" hangingPunct="0">
              <a:spcBef>
                <a:spcPts val="0"/>
              </a:spcBef>
              <a:spcAft>
                <a:spcPct val="0"/>
              </a:spcAft>
              <a:buClr>
                <a:srgbClr val="E7E6E6"/>
              </a:buClr>
              <a:buSzPct val="75000"/>
              <a:buFont typeface="Wingdings" panose="05000000000000000000" pitchFamily="2" charset="2"/>
              <a:buNone/>
              <a:tabLst/>
              <a:defRPr/>
            </a:pPr>
            <a:r>
              <a:rPr kumimoji="1" lang="ja-JP" altLang="en-US" sz="1100" b="0" i="0" u="none" strike="noStrike" kern="0" cap="none" spc="0" normalizeH="0" baseline="0" noProof="0" dirty="0">
                <a:ln>
                  <a:noFill/>
                </a:ln>
                <a:effectLst/>
                <a:uLnTx/>
                <a:uFillTx/>
                <a:latin typeface="メイリオ" panose="020B0604030504040204" pitchFamily="50" charset="-128"/>
                <a:ea typeface="メイリオ" panose="020B0604030504040204" pitchFamily="50" charset="-128"/>
              </a:rPr>
              <a:t>◆調査項目   ：</a:t>
            </a:r>
            <a:r>
              <a:rPr lang="ja-JP" altLang="en-US" sz="1100" kern="0" dirty="0">
                <a:solidFill>
                  <a:prstClr val="black"/>
                </a:solidFill>
                <a:latin typeface="メイリオ" panose="020B0604030504040204" pitchFamily="50" charset="-128"/>
                <a:ea typeface="メイリオ" panose="020B0604030504040204" pitchFamily="50" charset="-128"/>
              </a:rPr>
              <a:t>１．入所者に関する質問（①他府県からの入所者を含む。（２）（３）は府内市町村が援護の実施者である場合のみ対象。）</a:t>
            </a:r>
          </a:p>
          <a:p>
            <a:pPr marL="0" marR="0" lvl="0" indent="0" algn="l" defTabSz="914400" rtl="0" eaLnBrk="0" fontAlgn="base" latinLnBrk="0" hangingPunct="0">
              <a:spcBef>
                <a:spcPts val="0"/>
              </a:spcBef>
              <a:spcAft>
                <a:spcPct val="0"/>
              </a:spcAft>
              <a:buClr>
                <a:srgbClr val="E7E6E6"/>
              </a:buClr>
              <a:buSzPct val="75000"/>
              <a:buFont typeface="Wingdings" panose="05000000000000000000" pitchFamily="2" charset="2"/>
              <a:buNone/>
              <a:tabLst/>
              <a:defRPr/>
            </a:pPr>
            <a:r>
              <a:rPr lang="ja-JP" altLang="en-US" sz="1100" kern="0" dirty="0">
                <a:solidFill>
                  <a:prstClr val="black"/>
                </a:solidFill>
                <a:latin typeface="メイリオ" panose="020B0604030504040204" pitchFamily="50" charset="-128"/>
                <a:ea typeface="メイリオ" panose="020B0604030504040204" pitchFamily="50" charset="-128"/>
              </a:rPr>
              <a:t>　　             　 </a:t>
            </a:r>
            <a:r>
              <a:rPr lang="en-US" altLang="ja-JP" sz="1100" kern="0" dirty="0">
                <a:solidFill>
                  <a:prstClr val="black"/>
                </a:solidFill>
                <a:latin typeface="メイリオ" panose="020B0604030504040204" pitchFamily="50" charset="-128"/>
                <a:ea typeface="メイリオ" panose="020B0604030504040204" pitchFamily="50" charset="-128"/>
              </a:rPr>
              <a:t>(</a:t>
            </a:r>
            <a:r>
              <a:rPr lang="ja-JP" altLang="en-US" sz="1100" kern="0" dirty="0">
                <a:solidFill>
                  <a:prstClr val="black"/>
                </a:solidFill>
                <a:latin typeface="メイリオ" panose="020B0604030504040204" pitchFamily="50" charset="-128"/>
                <a:ea typeface="メイリオ" panose="020B0604030504040204" pitchFamily="50" charset="-128"/>
              </a:rPr>
              <a:t>１</a:t>
            </a:r>
            <a:r>
              <a:rPr lang="en-US" altLang="ja-JP" sz="1100" kern="0" dirty="0">
                <a:solidFill>
                  <a:prstClr val="black"/>
                </a:solidFill>
                <a:latin typeface="メイリオ" panose="020B0604030504040204" pitchFamily="50" charset="-128"/>
                <a:ea typeface="メイリオ" panose="020B0604030504040204" pitchFamily="50" charset="-128"/>
              </a:rPr>
              <a:t>)</a:t>
            </a:r>
            <a:r>
              <a:rPr lang="ja-JP" altLang="en-US" sz="1100" kern="0" dirty="0">
                <a:solidFill>
                  <a:prstClr val="black"/>
                </a:solidFill>
                <a:latin typeface="メイリオ" panose="020B0604030504040204" pitchFamily="50" charset="-128"/>
                <a:ea typeface="メイリオ" panose="020B0604030504040204" pitchFamily="50" charset="-128"/>
              </a:rPr>
              <a:t>基本情報     </a:t>
            </a:r>
            <a:r>
              <a:rPr lang="en-US" altLang="ja-JP" sz="1100" kern="0" dirty="0">
                <a:solidFill>
                  <a:prstClr val="black"/>
                </a:solidFill>
                <a:latin typeface="メイリオ" panose="020B0604030504040204" pitchFamily="50" charset="-128"/>
                <a:ea typeface="メイリオ" panose="020B0604030504040204" pitchFamily="50" charset="-128"/>
              </a:rPr>
              <a:t>(</a:t>
            </a:r>
            <a:r>
              <a:rPr lang="ja-JP" altLang="en-US" sz="1100" kern="0" dirty="0">
                <a:solidFill>
                  <a:prstClr val="black"/>
                </a:solidFill>
                <a:latin typeface="メイリオ" panose="020B0604030504040204" pitchFamily="50" charset="-128"/>
                <a:ea typeface="メイリオ" panose="020B0604030504040204" pitchFamily="50" charset="-128"/>
              </a:rPr>
              <a:t>２</a:t>
            </a:r>
            <a:r>
              <a:rPr lang="en-US" altLang="ja-JP" sz="1100" kern="0" dirty="0">
                <a:solidFill>
                  <a:prstClr val="black"/>
                </a:solidFill>
                <a:latin typeface="メイリオ" panose="020B0604030504040204" pitchFamily="50" charset="-128"/>
                <a:ea typeface="メイリオ" panose="020B0604030504040204" pitchFamily="50" charset="-128"/>
              </a:rPr>
              <a:t>)</a:t>
            </a:r>
            <a:r>
              <a:rPr lang="ja-JP" altLang="en-US" sz="1100" kern="0" dirty="0">
                <a:solidFill>
                  <a:prstClr val="black"/>
                </a:solidFill>
                <a:latin typeface="メイリオ" panose="020B0604030504040204" pitchFamily="50" charset="-128"/>
                <a:ea typeface="メイリオ" panose="020B0604030504040204" pitchFamily="50" charset="-128"/>
              </a:rPr>
              <a:t>本人への質問（暮らしたい場所等</a:t>
            </a:r>
            <a:r>
              <a:rPr lang="en-US" altLang="ja-JP" sz="1100" kern="0" dirty="0">
                <a:solidFill>
                  <a:prstClr val="black"/>
                </a:solidFill>
                <a:latin typeface="メイリオ" panose="020B0604030504040204" pitchFamily="50" charset="-128"/>
                <a:ea typeface="メイリオ" panose="020B0604030504040204" pitchFamily="50" charset="-128"/>
              </a:rPr>
              <a:t>)</a:t>
            </a:r>
            <a:r>
              <a:rPr lang="ja-JP" altLang="en-US" sz="1100" kern="0" dirty="0">
                <a:solidFill>
                  <a:prstClr val="black"/>
                </a:solidFill>
                <a:latin typeface="メイリオ" panose="020B0604030504040204" pitchFamily="50" charset="-128"/>
                <a:ea typeface="メイリオ" panose="020B0604030504040204" pitchFamily="50" charset="-128"/>
              </a:rPr>
              <a:t>　 </a:t>
            </a:r>
            <a:r>
              <a:rPr lang="en-US" altLang="ja-JP" sz="1100" kern="0" dirty="0">
                <a:solidFill>
                  <a:prstClr val="black"/>
                </a:solidFill>
                <a:latin typeface="メイリオ" panose="020B0604030504040204" pitchFamily="50" charset="-128"/>
                <a:ea typeface="メイリオ" panose="020B0604030504040204" pitchFamily="50" charset="-128"/>
              </a:rPr>
              <a:t>(</a:t>
            </a:r>
            <a:r>
              <a:rPr lang="ja-JP" altLang="en-US" sz="1100" kern="0" dirty="0">
                <a:solidFill>
                  <a:prstClr val="black"/>
                </a:solidFill>
                <a:latin typeface="メイリオ" panose="020B0604030504040204" pitchFamily="50" charset="-128"/>
                <a:ea typeface="メイリオ" panose="020B0604030504040204" pitchFamily="50" charset="-128"/>
              </a:rPr>
              <a:t>３</a:t>
            </a:r>
            <a:r>
              <a:rPr lang="en-US" altLang="ja-JP" sz="1100" kern="0" dirty="0">
                <a:solidFill>
                  <a:prstClr val="black"/>
                </a:solidFill>
                <a:latin typeface="メイリオ" panose="020B0604030504040204" pitchFamily="50" charset="-128"/>
                <a:ea typeface="メイリオ" panose="020B0604030504040204" pitchFamily="50" charset="-128"/>
              </a:rPr>
              <a:t>)</a:t>
            </a:r>
            <a:r>
              <a:rPr lang="ja-JP" altLang="en-US" sz="1100" kern="0" dirty="0">
                <a:solidFill>
                  <a:prstClr val="black"/>
                </a:solidFill>
                <a:latin typeface="メイリオ" panose="020B0604030504040204" pitchFamily="50" charset="-128"/>
                <a:ea typeface="メイリオ" panose="020B0604030504040204" pitchFamily="50" charset="-128"/>
              </a:rPr>
              <a:t>支援者への質問（本人の地域生活移行は可能か等）</a:t>
            </a:r>
          </a:p>
          <a:p>
            <a:pPr marL="0" marR="0" lvl="0" indent="0" algn="l" defTabSz="914400" rtl="0" eaLnBrk="0" fontAlgn="base" latinLnBrk="0" hangingPunct="0">
              <a:spcBef>
                <a:spcPts val="0"/>
              </a:spcBef>
              <a:spcAft>
                <a:spcPct val="0"/>
              </a:spcAft>
              <a:buClr>
                <a:srgbClr val="E7E6E6"/>
              </a:buClr>
              <a:buSzPct val="75000"/>
              <a:buFont typeface="Wingdings" panose="05000000000000000000" pitchFamily="2" charset="2"/>
              <a:buNone/>
              <a:tabLst/>
              <a:defRPr/>
            </a:pPr>
            <a:r>
              <a:rPr lang="ja-JP" altLang="en-US" sz="1100" kern="0" dirty="0">
                <a:solidFill>
                  <a:prstClr val="black"/>
                </a:solidFill>
                <a:latin typeface="メイリオ" panose="020B0604030504040204" pitchFamily="50" charset="-128"/>
                <a:ea typeface="メイリオ" panose="020B0604030504040204" pitchFamily="50" charset="-128"/>
              </a:rPr>
              <a:t>　　               ２．事業所の基本情報や地域生活移行の課題等に関する質問</a:t>
            </a:r>
            <a:endParaRPr lang="en-US" altLang="ja-JP" sz="1100" kern="0" dirty="0">
              <a:solidFill>
                <a:prstClr val="black"/>
              </a:solidFill>
              <a:latin typeface="メイリオ" panose="020B0604030504040204" pitchFamily="50" charset="-128"/>
              <a:ea typeface="メイリオ" panose="020B0604030504040204" pitchFamily="50" charset="-128"/>
            </a:endParaRPr>
          </a:p>
          <a:p>
            <a:pPr marL="0" indent="0" defTabSz="914400">
              <a:spcBef>
                <a:spcPts val="0"/>
              </a:spcBef>
              <a:buClr>
                <a:srgbClr val="E7E6E6"/>
              </a:buClr>
              <a:buNone/>
              <a:defRPr/>
            </a:pPr>
            <a:r>
              <a:rPr kumimoji="1" lang="ja-JP" altLang="en-US" sz="1100" dirty="0">
                <a:solidFill>
                  <a:schemeClr val="tx1"/>
                </a:solidFill>
                <a:latin typeface="Meiryo UI" panose="020B0604030504040204" pitchFamily="50" charset="-128"/>
                <a:ea typeface="Meiryo UI" panose="020B0604030504040204" pitchFamily="50" charset="-128"/>
              </a:rPr>
              <a:t>◆</a:t>
            </a:r>
            <a:r>
              <a:rPr kumimoji="1" lang="ja-JP" altLang="en-US" sz="1100" dirty="0">
                <a:solidFill>
                  <a:schemeClr val="tx1"/>
                </a:solidFill>
                <a:latin typeface="メイリオ" panose="020B0604030504040204" pitchFamily="50" charset="-128"/>
                <a:ea typeface="メイリオ" panose="020B0604030504040204" pitchFamily="50" charset="-128"/>
              </a:rPr>
              <a:t>回  答  率  </a:t>
            </a:r>
            <a:r>
              <a:rPr kumimoji="1" lang="ja-JP" altLang="en-US" sz="1100" dirty="0">
                <a:solidFill>
                  <a:schemeClr val="tx1"/>
                </a:solidFill>
                <a:latin typeface="Meiryo UI" panose="020B0604030504040204" pitchFamily="50" charset="-128"/>
                <a:ea typeface="Meiryo UI" panose="020B0604030504040204" pitchFamily="50" charset="-128"/>
              </a:rPr>
              <a:t>：府内障がい者支援施設</a:t>
            </a:r>
            <a:r>
              <a:rPr kumimoji="1" lang="en-US" altLang="ja-JP" sz="1100" dirty="0">
                <a:solidFill>
                  <a:schemeClr val="tx1"/>
                </a:solidFill>
                <a:latin typeface="Meiryo UI" panose="020B0604030504040204" pitchFamily="50" charset="-128"/>
                <a:ea typeface="Meiryo UI" panose="020B0604030504040204" pitchFamily="50" charset="-128"/>
              </a:rPr>
              <a:t>85</a:t>
            </a:r>
            <a:r>
              <a:rPr kumimoji="1" lang="ja-JP" altLang="en-US" sz="1100" dirty="0">
                <a:solidFill>
                  <a:schemeClr val="tx1"/>
                </a:solidFill>
                <a:latin typeface="Meiryo UI" panose="020B0604030504040204" pitchFamily="50" charset="-128"/>
                <a:ea typeface="Meiryo UI" panose="020B0604030504040204" pitchFamily="50" charset="-128"/>
              </a:rPr>
              <a:t>事業所中、</a:t>
            </a:r>
            <a:r>
              <a:rPr kumimoji="1" lang="en-US" altLang="ja-JP" sz="1100" dirty="0">
                <a:solidFill>
                  <a:schemeClr val="tx1"/>
                </a:solidFill>
                <a:latin typeface="Meiryo UI" panose="020B0604030504040204" pitchFamily="50" charset="-128"/>
                <a:ea typeface="Meiryo UI" panose="020B0604030504040204" pitchFamily="50" charset="-128"/>
              </a:rPr>
              <a:t>85</a:t>
            </a:r>
            <a:r>
              <a:rPr lang="ja-JP" altLang="en-US" sz="1100" dirty="0">
                <a:latin typeface="Meiryo UI" panose="020B0604030504040204" pitchFamily="50" charset="-128"/>
                <a:ea typeface="Meiryo UI" panose="020B0604030504040204" pitchFamily="50" charset="-128"/>
              </a:rPr>
              <a:t>事業所から</a:t>
            </a:r>
            <a:r>
              <a:rPr lang="ja-JP" altLang="en-US" sz="1100">
                <a:latin typeface="Meiryo UI" panose="020B0604030504040204" pitchFamily="50" charset="-128"/>
                <a:ea typeface="Meiryo UI" panose="020B0604030504040204" pitchFamily="50" charset="-128"/>
              </a:rPr>
              <a:t>回答（回答</a:t>
            </a:r>
            <a:r>
              <a:rPr kumimoji="1" lang="ja-JP" altLang="en-US" sz="1100">
                <a:solidFill>
                  <a:schemeClr val="tx1"/>
                </a:solidFill>
                <a:latin typeface="Meiryo UI" panose="020B0604030504040204" pitchFamily="50" charset="-128"/>
                <a:ea typeface="Meiryo UI" panose="020B0604030504040204" pitchFamily="50" charset="-128"/>
              </a:rPr>
              <a:t>率</a:t>
            </a:r>
            <a:r>
              <a:rPr kumimoji="1" lang="en-US" altLang="ja-JP" sz="1100" dirty="0">
                <a:solidFill>
                  <a:schemeClr val="tx1"/>
                </a:solidFill>
                <a:latin typeface="Meiryo UI" panose="020B0604030504040204" pitchFamily="50" charset="-128"/>
                <a:ea typeface="Meiryo UI" panose="020B0604030504040204" pitchFamily="50" charset="-128"/>
              </a:rPr>
              <a:t>100</a:t>
            </a:r>
            <a:r>
              <a:rPr kumimoji="1" lang="ja-JP" altLang="en-US" sz="1100" dirty="0">
                <a:solidFill>
                  <a:schemeClr val="tx1"/>
                </a:solidFill>
                <a:latin typeface="Meiryo UI" panose="020B0604030504040204" pitchFamily="50" charset="-128"/>
                <a:ea typeface="Meiryo UI" panose="020B0604030504040204" pitchFamily="50" charset="-128"/>
              </a:rPr>
              <a:t>％）</a:t>
            </a:r>
            <a:endParaRPr kumimoji="1" lang="en-US" altLang="ja-JP" sz="1100" dirty="0">
              <a:solidFill>
                <a:schemeClr val="tx1"/>
              </a:solidFill>
              <a:latin typeface="Meiryo UI" panose="020B0604030504040204" pitchFamily="50" charset="-128"/>
              <a:ea typeface="Meiryo UI" panose="020B0604030504040204" pitchFamily="50" charset="-128"/>
            </a:endParaRPr>
          </a:p>
          <a:p>
            <a:pPr marL="0" indent="0" defTabSz="914400">
              <a:spcBef>
                <a:spcPts val="0"/>
              </a:spcBef>
              <a:buClr>
                <a:srgbClr val="E7E6E6"/>
              </a:buClr>
              <a:buNone/>
              <a:defRPr/>
            </a:pPr>
            <a:endParaRPr kumimoji="1" lang="en-US" altLang="ja-JP" sz="110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0" fontAlgn="base" latinLnBrk="0" hangingPunct="0">
              <a:spcBef>
                <a:spcPts val="0"/>
              </a:spcBef>
              <a:spcAft>
                <a:spcPct val="0"/>
              </a:spcAft>
              <a:buClr>
                <a:srgbClr val="E7E6E6"/>
              </a:buClr>
              <a:buSzPct val="75000"/>
              <a:buFont typeface="Wingdings" panose="05000000000000000000" pitchFamily="2" charset="2"/>
              <a:buNone/>
              <a:tabLst/>
              <a:defRPr/>
            </a:pPr>
            <a:endParaRPr lang="en-US" altLang="ja-JP" sz="1100" kern="0" dirty="0">
              <a:solidFill>
                <a:prstClr val="black"/>
              </a:solidFill>
              <a:latin typeface="メイリオ" panose="020B0604030504040204" pitchFamily="50" charset="-128"/>
              <a:ea typeface="メイリオ" panose="020B0604030504040204" pitchFamily="50" charset="-128"/>
            </a:endParaRPr>
          </a:p>
          <a:p>
            <a:pPr marL="0" marR="0" lvl="0" indent="0" algn="l" defTabSz="914400" rtl="0" eaLnBrk="0" fontAlgn="base" latinLnBrk="0" hangingPunct="0">
              <a:spcBef>
                <a:spcPts val="0"/>
              </a:spcBef>
              <a:spcAft>
                <a:spcPct val="0"/>
              </a:spcAft>
              <a:buClr>
                <a:srgbClr val="E7E6E6"/>
              </a:buClr>
              <a:buSzPct val="75000"/>
              <a:buFont typeface="Wingdings" panose="05000000000000000000" pitchFamily="2" charset="2"/>
              <a:buNone/>
              <a:tabLst/>
              <a:defRPr/>
            </a:pPr>
            <a:endParaRPr lang="en-US" altLang="ja-JP" sz="1100" kern="0" dirty="0">
              <a:solidFill>
                <a:prstClr val="black"/>
              </a:solidFill>
              <a:latin typeface="メイリオ" panose="020B0604030504040204" pitchFamily="50" charset="-128"/>
              <a:ea typeface="メイリオ" panose="020B0604030504040204" pitchFamily="50" charset="-128"/>
            </a:endParaRPr>
          </a:p>
        </p:txBody>
      </p:sp>
      <p:sp>
        <p:nvSpPr>
          <p:cNvPr id="10" name="正方形/長方形 9">
            <a:extLst>
              <a:ext uri="{FF2B5EF4-FFF2-40B4-BE49-F238E27FC236}">
                <a16:creationId xmlns:a16="http://schemas.microsoft.com/office/drawing/2014/main" id="{331C4D64-DC62-C3B5-D563-857E7091CE3E}"/>
              </a:ext>
            </a:extLst>
          </p:cNvPr>
          <p:cNvSpPr/>
          <p:nvPr/>
        </p:nvSpPr>
        <p:spPr>
          <a:xfrm>
            <a:off x="44646" y="337557"/>
            <a:ext cx="892614" cy="173291"/>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tIns="0" bIns="0"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dirty="0">
                <a:solidFill>
                  <a:srgbClr val="FFFFFF"/>
                </a:solidFill>
                <a:latin typeface="メイリオ" panose="020B0604030504040204" pitchFamily="50" charset="-128"/>
                <a:ea typeface="メイリオ" panose="020B0604030504040204" pitchFamily="50" charset="-128"/>
              </a:rPr>
              <a:t>実施内容</a:t>
            </a:r>
            <a:endParaRPr kumimoji="1" lang="ja-JP" altLang="en-US" sz="1200" b="1" i="0" u="none" strike="noStrike" kern="1200" cap="none" spc="0"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mn-cs"/>
            </a:endParaRPr>
          </a:p>
        </p:txBody>
      </p:sp>
      <p:sp>
        <p:nvSpPr>
          <p:cNvPr id="3" name="正方形/長方形 2">
            <a:extLst>
              <a:ext uri="{FF2B5EF4-FFF2-40B4-BE49-F238E27FC236}">
                <a16:creationId xmlns:a16="http://schemas.microsoft.com/office/drawing/2014/main" id="{15B697BC-B9F5-CA29-397F-57025282A466}"/>
              </a:ext>
            </a:extLst>
          </p:cNvPr>
          <p:cNvSpPr/>
          <p:nvPr/>
        </p:nvSpPr>
        <p:spPr>
          <a:xfrm>
            <a:off x="40884" y="2036085"/>
            <a:ext cx="9063170" cy="204071"/>
          </a:xfrm>
          <a:prstGeom prst="rect">
            <a:avLst/>
          </a:prstGeom>
          <a:ln/>
        </p:spPr>
        <p:style>
          <a:lnRef idx="3">
            <a:schemeClr val="lt1"/>
          </a:lnRef>
          <a:fillRef idx="1">
            <a:schemeClr val="accent1"/>
          </a:fillRef>
          <a:effectRef idx="1">
            <a:schemeClr val="accent1"/>
          </a:effectRef>
          <a:fontRef idx="minor">
            <a:schemeClr val="lt1"/>
          </a:fontRef>
        </p:style>
        <p:txBody>
          <a:bodyPr tIns="0" bIns="0" rtlCol="0" anchor="t"/>
          <a:lstStyle/>
          <a:p>
            <a:r>
              <a:rPr kumimoji="1" lang="ja-JP" altLang="en-US" sz="1300" b="1" dirty="0">
                <a:latin typeface="HG丸ｺﾞｼｯｸM-PRO" panose="020F0600000000000000" pitchFamily="50" charset="-128"/>
                <a:ea typeface="HG丸ｺﾞｼｯｸM-PRO" panose="020F0600000000000000" pitchFamily="50" charset="-128"/>
              </a:rPr>
              <a:t>１（１）基本情報 </a:t>
            </a:r>
          </a:p>
        </p:txBody>
      </p:sp>
      <p:sp>
        <p:nvSpPr>
          <p:cNvPr id="4" name="正方形/長方形 3">
            <a:extLst>
              <a:ext uri="{FF2B5EF4-FFF2-40B4-BE49-F238E27FC236}">
                <a16:creationId xmlns:a16="http://schemas.microsoft.com/office/drawing/2014/main" id="{E4F39368-E995-FEA9-BE12-8E84724DF8E2}"/>
              </a:ext>
            </a:extLst>
          </p:cNvPr>
          <p:cNvSpPr/>
          <p:nvPr/>
        </p:nvSpPr>
        <p:spPr>
          <a:xfrm>
            <a:off x="78651" y="2259277"/>
            <a:ext cx="8981203" cy="574280"/>
          </a:xfrm>
          <a:prstGeom prst="rect">
            <a:avLst/>
          </a:prstGeom>
          <a:noFill/>
          <a:ln w="6350">
            <a:solidFill>
              <a:schemeClr val="accent1">
                <a:lumMod val="75000"/>
              </a:schemeClr>
            </a:solidFill>
            <a:prstDash val="sysDash"/>
          </a:ln>
        </p:spPr>
        <p:style>
          <a:lnRef idx="3">
            <a:schemeClr val="lt1"/>
          </a:lnRef>
          <a:fillRef idx="1">
            <a:schemeClr val="accent1"/>
          </a:fillRef>
          <a:effectRef idx="1">
            <a:schemeClr val="accent1"/>
          </a:effectRef>
          <a:fontRef idx="minor">
            <a:schemeClr val="lt1"/>
          </a:fontRef>
        </p:style>
        <p:txBody>
          <a:bodyPr rtlCol="0" anchor="t"/>
          <a:lstStyle/>
          <a:p>
            <a:pPr marL="92075" indent="-92075"/>
            <a:r>
              <a:rPr kumimoji="1" lang="ja-JP" altLang="en-US" sz="1100" dirty="0">
                <a:solidFill>
                  <a:schemeClr val="tx1"/>
                </a:solidFill>
                <a:latin typeface="Meiryo UI" panose="020B0604030504040204" pitchFamily="50" charset="-128"/>
                <a:ea typeface="Meiryo UI" panose="020B0604030504040204" pitchFamily="50" charset="-128"/>
              </a:rPr>
              <a:t>◆入所者数</a:t>
            </a:r>
            <a:r>
              <a:rPr kumimoji="1" lang="en-US" altLang="ja-JP" sz="1100" dirty="0">
                <a:solidFill>
                  <a:schemeClr val="tx1"/>
                </a:solidFill>
                <a:latin typeface="Meiryo UI" panose="020B0604030504040204" pitchFamily="50" charset="-128"/>
                <a:ea typeface="Meiryo UI" panose="020B0604030504040204" pitchFamily="50" charset="-128"/>
              </a:rPr>
              <a:t>4,029</a:t>
            </a:r>
            <a:r>
              <a:rPr kumimoji="1" lang="ja-JP" altLang="en-US" sz="1100" dirty="0">
                <a:solidFill>
                  <a:schemeClr val="tx1"/>
                </a:solidFill>
                <a:latin typeface="Meiryo UI" panose="020B0604030504040204" pitchFamily="50" charset="-128"/>
                <a:ea typeface="Meiryo UI" panose="020B0604030504040204" pitchFamily="50" charset="-128"/>
              </a:rPr>
              <a:t>人について、年代では</a:t>
            </a:r>
            <a:r>
              <a:rPr kumimoji="1" lang="en-US" altLang="ja-JP" sz="1100" b="1" u="sng" dirty="0">
                <a:solidFill>
                  <a:schemeClr val="tx1"/>
                </a:solidFill>
                <a:latin typeface="Meiryo UI" panose="020B0604030504040204" pitchFamily="50" charset="-128"/>
                <a:ea typeface="Meiryo UI" panose="020B0604030504040204" pitchFamily="50" charset="-128"/>
              </a:rPr>
              <a:t>50</a:t>
            </a:r>
            <a:r>
              <a:rPr kumimoji="1" lang="ja-JP" altLang="en-US" sz="1100" b="1" u="sng" dirty="0">
                <a:solidFill>
                  <a:schemeClr val="tx1"/>
                </a:solidFill>
                <a:latin typeface="Meiryo UI" panose="020B0604030504040204" pitchFamily="50" charset="-128"/>
                <a:ea typeface="Meiryo UI" panose="020B0604030504040204" pitchFamily="50" charset="-128"/>
              </a:rPr>
              <a:t>代が最も多く、</a:t>
            </a:r>
            <a:r>
              <a:rPr kumimoji="1" lang="en-US" altLang="ja-JP" sz="1100" b="1" u="sng" dirty="0">
                <a:solidFill>
                  <a:schemeClr val="tx1"/>
                </a:solidFill>
                <a:latin typeface="Meiryo UI" panose="020B0604030504040204" pitchFamily="50" charset="-128"/>
                <a:ea typeface="Meiryo UI" panose="020B0604030504040204" pitchFamily="50" charset="-128"/>
              </a:rPr>
              <a:t>1,458</a:t>
            </a:r>
            <a:r>
              <a:rPr kumimoji="1" lang="ja-JP" altLang="en-US" sz="1100" b="1" u="sng" dirty="0">
                <a:solidFill>
                  <a:schemeClr val="tx1"/>
                </a:solidFill>
                <a:latin typeface="Meiryo UI" panose="020B0604030504040204" pitchFamily="50" charset="-128"/>
                <a:ea typeface="Meiryo UI" panose="020B0604030504040204" pitchFamily="50" charset="-128"/>
              </a:rPr>
              <a:t>人</a:t>
            </a:r>
            <a:r>
              <a:rPr kumimoji="1" lang="en-US" altLang="ja-JP" sz="1100" b="1" u="sng" dirty="0">
                <a:solidFill>
                  <a:schemeClr val="tx1"/>
                </a:solidFill>
                <a:latin typeface="Meiryo UI" panose="020B0604030504040204" pitchFamily="50" charset="-128"/>
                <a:ea typeface="Meiryo UI" panose="020B0604030504040204" pitchFamily="50" charset="-128"/>
              </a:rPr>
              <a:t>(36.2%)</a:t>
            </a:r>
            <a:r>
              <a:rPr kumimoji="1" lang="ja-JP" altLang="en-US" sz="1100" dirty="0">
                <a:solidFill>
                  <a:schemeClr val="tx1"/>
                </a:solidFill>
                <a:latin typeface="Meiryo UI" panose="020B0604030504040204" pitchFamily="50" charset="-128"/>
                <a:ea typeface="Meiryo UI" panose="020B0604030504040204" pitchFamily="50" charset="-128"/>
              </a:rPr>
              <a:t>。障がい支援区分では</a:t>
            </a:r>
            <a:r>
              <a:rPr kumimoji="1" lang="ja-JP" altLang="en-US" sz="1100" b="1" u="sng" dirty="0">
                <a:solidFill>
                  <a:schemeClr val="tx1"/>
                </a:solidFill>
                <a:latin typeface="Meiryo UI" panose="020B0604030504040204" pitchFamily="50" charset="-128"/>
                <a:ea typeface="Meiryo UI" panose="020B0604030504040204" pitchFamily="50" charset="-128"/>
              </a:rPr>
              <a:t>区分</a:t>
            </a:r>
            <a:r>
              <a:rPr kumimoji="1" lang="en-US" altLang="ja-JP" sz="1100" b="1" u="sng" dirty="0">
                <a:solidFill>
                  <a:schemeClr val="tx1"/>
                </a:solidFill>
                <a:latin typeface="Meiryo UI" panose="020B0604030504040204" pitchFamily="50" charset="-128"/>
                <a:ea typeface="Meiryo UI" panose="020B0604030504040204" pitchFamily="50" charset="-128"/>
              </a:rPr>
              <a:t>6</a:t>
            </a:r>
            <a:r>
              <a:rPr kumimoji="1" lang="ja-JP" altLang="en-US" sz="1100" b="1" u="sng" dirty="0">
                <a:solidFill>
                  <a:schemeClr val="tx1"/>
                </a:solidFill>
                <a:latin typeface="Meiryo UI" panose="020B0604030504040204" pitchFamily="50" charset="-128"/>
                <a:ea typeface="Meiryo UI" panose="020B0604030504040204" pitchFamily="50" charset="-128"/>
              </a:rPr>
              <a:t>が最も多く、</a:t>
            </a:r>
            <a:r>
              <a:rPr kumimoji="1" lang="en-US" altLang="ja-JP" sz="1100" b="1" u="sng" dirty="0">
                <a:solidFill>
                  <a:schemeClr val="tx1"/>
                </a:solidFill>
                <a:latin typeface="Meiryo UI" panose="020B0604030504040204" pitchFamily="50" charset="-128"/>
                <a:ea typeface="Meiryo UI" panose="020B0604030504040204" pitchFamily="50" charset="-128"/>
              </a:rPr>
              <a:t>2,709</a:t>
            </a:r>
            <a:r>
              <a:rPr kumimoji="1" lang="ja-JP" altLang="en-US" sz="1100" b="1" u="sng" dirty="0">
                <a:solidFill>
                  <a:schemeClr val="tx1"/>
                </a:solidFill>
                <a:latin typeface="Meiryo UI" panose="020B0604030504040204" pitchFamily="50" charset="-128"/>
                <a:ea typeface="Meiryo UI" panose="020B0604030504040204" pitchFamily="50" charset="-128"/>
              </a:rPr>
              <a:t>人</a:t>
            </a:r>
            <a:r>
              <a:rPr kumimoji="1" lang="en-US" altLang="ja-JP" sz="1100" b="1" u="sng" dirty="0">
                <a:solidFill>
                  <a:schemeClr val="tx1"/>
                </a:solidFill>
                <a:latin typeface="Meiryo UI" panose="020B0604030504040204" pitchFamily="50" charset="-128"/>
                <a:ea typeface="Meiryo UI" panose="020B0604030504040204" pitchFamily="50" charset="-128"/>
              </a:rPr>
              <a:t>(67.2</a:t>
            </a:r>
            <a:r>
              <a:rPr kumimoji="1" lang="ja-JP" altLang="en-US" sz="1100" b="1" u="sng" dirty="0">
                <a:solidFill>
                  <a:schemeClr val="tx1"/>
                </a:solidFill>
                <a:latin typeface="Meiryo UI" panose="020B0604030504040204" pitchFamily="50" charset="-128"/>
                <a:ea typeface="Meiryo UI" panose="020B0604030504040204" pitchFamily="50" charset="-128"/>
              </a:rPr>
              <a:t>％</a:t>
            </a:r>
            <a:r>
              <a:rPr kumimoji="1" lang="en-US" altLang="ja-JP" sz="1100" b="1" u="sng" dirty="0">
                <a:solidFill>
                  <a:schemeClr val="tx1"/>
                </a:solidFill>
                <a:latin typeface="Meiryo UI" panose="020B0604030504040204" pitchFamily="50" charset="-128"/>
                <a:ea typeface="Meiryo UI" panose="020B0604030504040204" pitchFamily="50" charset="-128"/>
              </a:rPr>
              <a:t>)</a:t>
            </a:r>
            <a:r>
              <a:rPr kumimoji="1" lang="ja-JP" altLang="en-US" sz="1100" dirty="0">
                <a:solidFill>
                  <a:schemeClr val="tx1"/>
                </a:solidFill>
                <a:latin typeface="Meiryo UI" panose="020B0604030504040204" pitchFamily="50" charset="-128"/>
                <a:ea typeface="Meiryo UI" panose="020B0604030504040204" pitchFamily="50" charset="-128"/>
              </a:rPr>
              <a:t>。</a:t>
            </a:r>
            <a:endParaRPr kumimoji="1" lang="en-US" altLang="ja-JP" sz="1100" dirty="0">
              <a:solidFill>
                <a:schemeClr val="tx1"/>
              </a:solidFill>
              <a:latin typeface="Meiryo UI" panose="020B0604030504040204" pitchFamily="50" charset="-128"/>
              <a:ea typeface="Meiryo UI" panose="020B0604030504040204" pitchFamily="50" charset="-128"/>
            </a:endParaRPr>
          </a:p>
          <a:p>
            <a:pPr marL="92075" indent="-92075"/>
            <a:r>
              <a:rPr kumimoji="1" lang="ja-JP" altLang="en-US" sz="1100" dirty="0">
                <a:solidFill>
                  <a:schemeClr val="tx1"/>
                </a:solidFill>
                <a:latin typeface="Meiryo UI" panose="020B0604030504040204" pitchFamily="50" charset="-128"/>
                <a:ea typeface="Meiryo UI" panose="020B0604030504040204" pitchFamily="50" charset="-128"/>
              </a:rPr>
              <a:t>◆通算の入所期間は</a:t>
            </a:r>
            <a:r>
              <a:rPr kumimoji="1" lang="en-US" altLang="ja-JP" sz="1100" b="1" u="sng" dirty="0">
                <a:solidFill>
                  <a:schemeClr val="tx1"/>
                </a:solidFill>
                <a:latin typeface="Meiryo UI" panose="020B0604030504040204" pitchFamily="50" charset="-128"/>
                <a:ea typeface="Meiryo UI" panose="020B0604030504040204" pitchFamily="50" charset="-128"/>
              </a:rPr>
              <a:t>20</a:t>
            </a:r>
            <a:r>
              <a:rPr kumimoji="1" lang="ja-JP" altLang="en-US" sz="1100" b="1" u="sng" dirty="0">
                <a:solidFill>
                  <a:schemeClr val="tx1"/>
                </a:solidFill>
                <a:latin typeface="Meiryo UI" panose="020B0604030504040204" pitchFamily="50" charset="-128"/>
                <a:ea typeface="Meiryo UI" panose="020B0604030504040204" pitchFamily="50" charset="-128"/>
              </a:rPr>
              <a:t>～</a:t>
            </a:r>
            <a:r>
              <a:rPr kumimoji="1" lang="en-US" altLang="ja-JP" sz="1100" b="1" u="sng" dirty="0">
                <a:solidFill>
                  <a:schemeClr val="tx1"/>
                </a:solidFill>
                <a:latin typeface="Meiryo UI" panose="020B0604030504040204" pitchFamily="50" charset="-128"/>
                <a:ea typeface="Meiryo UI" panose="020B0604030504040204" pitchFamily="50" charset="-128"/>
              </a:rPr>
              <a:t>30</a:t>
            </a:r>
            <a:r>
              <a:rPr kumimoji="1" lang="ja-JP" altLang="en-US" sz="1100" b="1" u="sng" dirty="0">
                <a:solidFill>
                  <a:schemeClr val="tx1"/>
                </a:solidFill>
                <a:latin typeface="Meiryo UI" panose="020B0604030504040204" pitchFamily="50" charset="-128"/>
                <a:ea typeface="Meiryo UI" panose="020B0604030504040204" pitchFamily="50" charset="-128"/>
              </a:rPr>
              <a:t>年未満が最も多く、</a:t>
            </a:r>
            <a:r>
              <a:rPr kumimoji="1" lang="en-US" altLang="ja-JP" sz="1100" b="1" u="sng" dirty="0">
                <a:solidFill>
                  <a:schemeClr val="tx1"/>
                </a:solidFill>
                <a:latin typeface="Meiryo UI" panose="020B0604030504040204" pitchFamily="50" charset="-128"/>
                <a:ea typeface="Meiryo UI" panose="020B0604030504040204" pitchFamily="50" charset="-128"/>
              </a:rPr>
              <a:t>1,161</a:t>
            </a:r>
            <a:r>
              <a:rPr kumimoji="1" lang="ja-JP" altLang="en-US" sz="1100" b="1" u="sng" dirty="0">
                <a:solidFill>
                  <a:schemeClr val="tx1"/>
                </a:solidFill>
                <a:latin typeface="Meiryo UI" panose="020B0604030504040204" pitchFamily="50" charset="-128"/>
                <a:ea typeface="Meiryo UI" panose="020B0604030504040204" pitchFamily="50" charset="-128"/>
              </a:rPr>
              <a:t>人</a:t>
            </a:r>
            <a:r>
              <a:rPr kumimoji="1" lang="en-US" altLang="ja-JP" sz="1100" b="1" u="sng" dirty="0">
                <a:solidFill>
                  <a:schemeClr val="tx1"/>
                </a:solidFill>
                <a:latin typeface="Meiryo UI" panose="020B0604030504040204" pitchFamily="50" charset="-128"/>
                <a:ea typeface="Meiryo UI" panose="020B0604030504040204" pitchFamily="50" charset="-128"/>
              </a:rPr>
              <a:t>(28.8</a:t>
            </a:r>
            <a:r>
              <a:rPr kumimoji="1" lang="ja-JP" altLang="en-US" sz="1100" b="1" u="sng" dirty="0">
                <a:solidFill>
                  <a:schemeClr val="tx1"/>
                </a:solidFill>
                <a:latin typeface="Meiryo UI" panose="020B0604030504040204" pitchFamily="50" charset="-128"/>
                <a:ea typeface="Meiryo UI" panose="020B0604030504040204" pitchFamily="50" charset="-128"/>
              </a:rPr>
              <a:t>％</a:t>
            </a:r>
            <a:r>
              <a:rPr kumimoji="1" lang="en-US" altLang="ja-JP" sz="1100" b="1" u="sng" dirty="0">
                <a:solidFill>
                  <a:schemeClr val="tx1"/>
                </a:solidFill>
                <a:latin typeface="Meiryo UI" panose="020B0604030504040204" pitchFamily="50" charset="-128"/>
                <a:ea typeface="Meiryo UI" panose="020B0604030504040204" pitchFamily="50" charset="-128"/>
              </a:rPr>
              <a:t>)</a:t>
            </a:r>
            <a:r>
              <a:rPr kumimoji="1" lang="ja-JP" altLang="en-US" sz="1100" dirty="0">
                <a:solidFill>
                  <a:schemeClr val="tx1"/>
                </a:solidFill>
                <a:latin typeface="Meiryo UI" panose="020B0604030504040204" pitchFamily="50" charset="-128"/>
                <a:ea typeface="Meiryo UI" panose="020B0604030504040204" pitchFamily="50" charset="-128"/>
              </a:rPr>
              <a:t>。</a:t>
            </a:r>
            <a:endParaRPr kumimoji="1" lang="en-US" altLang="ja-JP" sz="1100" dirty="0">
              <a:solidFill>
                <a:schemeClr val="tx1"/>
              </a:solidFill>
              <a:latin typeface="Meiryo UI" panose="020B0604030504040204" pitchFamily="50" charset="-128"/>
              <a:ea typeface="Meiryo UI" panose="020B0604030504040204" pitchFamily="50" charset="-128"/>
            </a:endParaRPr>
          </a:p>
          <a:p>
            <a:pPr marL="92075" indent="-92075"/>
            <a:r>
              <a:rPr kumimoji="1" lang="ja-JP" altLang="en-US" sz="1100" dirty="0">
                <a:solidFill>
                  <a:schemeClr val="tx1"/>
                </a:solidFill>
                <a:latin typeface="Meiryo UI" panose="020B0604030504040204" pitchFamily="50" charset="-128"/>
                <a:ea typeface="Meiryo UI" panose="020B0604030504040204" pitchFamily="50" charset="-128"/>
              </a:rPr>
              <a:t>◆障がい種別の延べ人数では、</a:t>
            </a:r>
            <a:r>
              <a:rPr kumimoji="1" lang="ja-JP" altLang="en-US" sz="1100" b="1" u="sng" dirty="0">
                <a:solidFill>
                  <a:schemeClr val="tx1"/>
                </a:solidFill>
                <a:latin typeface="Meiryo UI" panose="020B0604030504040204" pitchFamily="50" charset="-128"/>
                <a:ea typeface="Meiryo UI" panose="020B0604030504040204" pitchFamily="50" charset="-128"/>
              </a:rPr>
              <a:t>知的障がいが</a:t>
            </a:r>
            <a:r>
              <a:rPr kumimoji="1" lang="en-US" altLang="ja-JP" sz="1100" b="1" u="sng" dirty="0">
                <a:solidFill>
                  <a:schemeClr val="tx1"/>
                </a:solidFill>
                <a:latin typeface="Meiryo UI" panose="020B0604030504040204" pitchFamily="50" charset="-128"/>
                <a:ea typeface="Meiryo UI" panose="020B0604030504040204" pitchFamily="50" charset="-128"/>
              </a:rPr>
              <a:t>3,404</a:t>
            </a:r>
            <a:r>
              <a:rPr kumimoji="1" lang="ja-JP" altLang="en-US" sz="1100" b="1" u="sng" dirty="0">
                <a:solidFill>
                  <a:schemeClr val="tx1"/>
                </a:solidFill>
                <a:latin typeface="Meiryo UI" panose="020B0604030504040204" pitchFamily="50" charset="-128"/>
                <a:ea typeface="Meiryo UI" panose="020B0604030504040204" pitchFamily="50" charset="-128"/>
              </a:rPr>
              <a:t>人</a:t>
            </a:r>
            <a:r>
              <a:rPr kumimoji="1" lang="en-US" altLang="ja-JP" sz="1100" b="1" u="sng" dirty="0">
                <a:solidFill>
                  <a:schemeClr val="tx1"/>
                </a:solidFill>
                <a:latin typeface="Meiryo UI" panose="020B0604030504040204" pitchFamily="50" charset="-128"/>
                <a:ea typeface="Meiryo UI" panose="020B0604030504040204" pitchFamily="50" charset="-128"/>
              </a:rPr>
              <a:t>(84.5</a:t>
            </a:r>
            <a:r>
              <a:rPr kumimoji="1" lang="ja-JP" altLang="en-US" sz="1100" b="1" u="sng" dirty="0">
                <a:solidFill>
                  <a:schemeClr val="tx1"/>
                </a:solidFill>
                <a:latin typeface="Meiryo UI" panose="020B0604030504040204" pitchFamily="50" charset="-128"/>
                <a:ea typeface="Meiryo UI" panose="020B0604030504040204" pitchFamily="50" charset="-128"/>
              </a:rPr>
              <a:t>％</a:t>
            </a:r>
            <a:r>
              <a:rPr kumimoji="1" lang="en-US" altLang="ja-JP" sz="1100" b="1" u="sng" dirty="0">
                <a:solidFill>
                  <a:schemeClr val="tx1"/>
                </a:solidFill>
                <a:latin typeface="Meiryo UI" panose="020B0604030504040204" pitchFamily="50" charset="-128"/>
                <a:ea typeface="Meiryo UI" panose="020B0604030504040204" pitchFamily="50" charset="-128"/>
              </a:rPr>
              <a:t>)</a:t>
            </a:r>
            <a:r>
              <a:rPr kumimoji="1" lang="ja-JP" altLang="en-US" sz="1100" dirty="0">
                <a:solidFill>
                  <a:schemeClr val="tx1"/>
                </a:solidFill>
                <a:latin typeface="Meiryo UI" panose="020B0604030504040204" pitchFamily="50" charset="-128"/>
                <a:ea typeface="Meiryo UI" panose="020B0604030504040204" pitchFamily="50" charset="-128"/>
              </a:rPr>
              <a:t>、</a:t>
            </a:r>
            <a:r>
              <a:rPr kumimoji="1" lang="ja-JP" altLang="en-US" sz="1100" b="1" u="sng" dirty="0">
                <a:solidFill>
                  <a:schemeClr val="tx1"/>
                </a:solidFill>
                <a:latin typeface="Meiryo UI" panose="020B0604030504040204" pitchFamily="50" charset="-128"/>
                <a:ea typeface="Meiryo UI" panose="020B0604030504040204" pitchFamily="50" charset="-128"/>
              </a:rPr>
              <a:t>身体障がいが</a:t>
            </a:r>
            <a:r>
              <a:rPr kumimoji="1" lang="en-US" altLang="ja-JP" sz="1100" b="1" u="sng" dirty="0">
                <a:solidFill>
                  <a:schemeClr val="tx1"/>
                </a:solidFill>
                <a:latin typeface="Meiryo UI" panose="020B0604030504040204" pitchFamily="50" charset="-128"/>
                <a:ea typeface="Meiryo UI" panose="020B0604030504040204" pitchFamily="50" charset="-128"/>
              </a:rPr>
              <a:t>1,720</a:t>
            </a:r>
            <a:r>
              <a:rPr kumimoji="1" lang="ja-JP" altLang="en-US" sz="1100" b="1" u="sng" dirty="0">
                <a:solidFill>
                  <a:schemeClr val="tx1"/>
                </a:solidFill>
                <a:latin typeface="Meiryo UI" panose="020B0604030504040204" pitchFamily="50" charset="-128"/>
                <a:ea typeface="Meiryo UI" panose="020B0604030504040204" pitchFamily="50" charset="-128"/>
              </a:rPr>
              <a:t>人</a:t>
            </a:r>
            <a:r>
              <a:rPr kumimoji="1" lang="en-US" altLang="ja-JP" sz="1100" b="1" u="sng" dirty="0">
                <a:solidFill>
                  <a:schemeClr val="tx1"/>
                </a:solidFill>
                <a:latin typeface="Meiryo UI" panose="020B0604030504040204" pitchFamily="50" charset="-128"/>
                <a:ea typeface="Meiryo UI" panose="020B0604030504040204" pitchFamily="50" charset="-128"/>
              </a:rPr>
              <a:t>(42.7</a:t>
            </a:r>
            <a:r>
              <a:rPr kumimoji="1" lang="ja-JP" altLang="en-US" sz="1100" b="1" u="sng" dirty="0">
                <a:solidFill>
                  <a:schemeClr val="tx1"/>
                </a:solidFill>
                <a:latin typeface="Meiryo UI" panose="020B0604030504040204" pitchFamily="50" charset="-128"/>
                <a:ea typeface="Meiryo UI" panose="020B0604030504040204" pitchFamily="50" charset="-128"/>
              </a:rPr>
              <a:t>％</a:t>
            </a:r>
            <a:r>
              <a:rPr kumimoji="1" lang="en-US" altLang="ja-JP" sz="1100" b="1" u="sng" dirty="0">
                <a:solidFill>
                  <a:schemeClr val="tx1"/>
                </a:solidFill>
                <a:latin typeface="Meiryo UI" panose="020B0604030504040204" pitchFamily="50" charset="-128"/>
                <a:ea typeface="Meiryo UI" panose="020B0604030504040204" pitchFamily="50" charset="-128"/>
              </a:rPr>
              <a:t>)</a:t>
            </a:r>
            <a:r>
              <a:rPr kumimoji="1" lang="ja-JP" altLang="en-US" sz="1100" dirty="0">
                <a:solidFill>
                  <a:schemeClr val="tx1"/>
                </a:solidFill>
                <a:latin typeface="Meiryo UI" panose="020B0604030504040204" pitchFamily="50" charset="-128"/>
                <a:ea typeface="Meiryo UI" panose="020B0604030504040204" pitchFamily="50" charset="-128"/>
              </a:rPr>
              <a:t>。（身体障がいと知的障がいの重複が</a:t>
            </a:r>
            <a:r>
              <a:rPr kumimoji="1" lang="en-US" altLang="ja-JP" sz="1100" dirty="0">
                <a:solidFill>
                  <a:schemeClr val="tx1"/>
                </a:solidFill>
                <a:latin typeface="Meiryo UI" panose="020B0604030504040204" pitchFamily="50" charset="-128"/>
                <a:ea typeface="Meiryo UI" panose="020B0604030504040204" pitchFamily="50" charset="-128"/>
              </a:rPr>
              <a:t>1,131</a:t>
            </a:r>
            <a:r>
              <a:rPr kumimoji="1" lang="ja-JP" altLang="en-US" sz="1100" dirty="0">
                <a:solidFill>
                  <a:schemeClr val="tx1"/>
                </a:solidFill>
                <a:latin typeface="Meiryo UI" panose="020B0604030504040204" pitchFamily="50" charset="-128"/>
                <a:ea typeface="Meiryo UI" panose="020B0604030504040204" pitchFamily="50" charset="-128"/>
              </a:rPr>
              <a:t>人）</a:t>
            </a:r>
            <a:endParaRPr kumimoji="1" lang="en-US" altLang="ja-JP" sz="1100" dirty="0">
              <a:solidFill>
                <a:schemeClr val="tx1"/>
              </a:solidFill>
              <a:latin typeface="Meiryo UI" panose="020B0604030504040204" pitchFamily="50" charset="-128"/>
              <a:ea typeface="Meiryo UI" panose="020B0604030504040204" pitchFamily="50" charset="-128"/>
            </a:endParaRPr>
          </a:p>
        </p:txBody>
      </p:sp>
      <p:sp>
        <p:nvSpPr>
          <p:cNvPr id="6" name="正方形/長方形 5">
            <a:extLst>
              <a:ext uri="{FF2B5EF4-FFF2-40B4-BE49-F238E27FC236}">
                <a16:creationId xmlns:a16="http://schemas.microsoft.com/office/drawing/2014/main" id="{5FE1629C-9C34-F188-3BE0-E892FA630ABB}"/>
              </a:ext>
            </a:extLst>
          </p:cNvPr>
          <p:cNvSpPr/>
          <p:nvPr/>
        </p:nvSpPr>
        <p:spPr>
          <a:xfrm>
            <a:off x="4973100" y="3447876"/>
            <a:ext cx="3096268" cy="255325"/>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r>
              <a:rPr kumimoji="1" lang="ja-JP" altLang="en-US" sz="1100" b="1" dirty="0">
                <a:solidFill>
                  <a:schemeClr val="tx1"/>
                </a:solidFill>
                <a:latin typeface="Meiryo UI" panose="020B0604030504040204" pitchFamily="50" charset="-128"/>
                <a:ea typeface="Meiryo UI" panose="020B0604030504040204" pitchFamily="50" charset="-128"/>
              </a:rPr>
              <a:t>④障がい種別（複数回答）</a:t>
            </a:r>
            <a:r>
              <a:rPr kumimoji="1" lang="ja-JP" altLang="en-US" sz="1000" b="1" dirty="0">
                <a:solidFill>
                  <a:schemeClr val="tx1"/>
                </a:solidFill>
                <a:latin typeface="Meiryo UI" panose="020B0604030504040204" pitchFamily="50" charset="-128"/>
                <a:ea typeface="Meiryo UI" panose="020B0604030504040204" pitchFamily="50" charset="-128"/>
              </a:rPr>
              <a:t>（</a:t>
            </a:r>
            <a:r>
              <a:rPr kumimoji="1" lang="en-US" altLang="ja-JP" sz="1000" b="1" dirty="0">
                <a:solidFill>
                  <a:schemeClr val="tx1"/>
                </a:solidFill>
                <a:latin typeface="Meiryo UI" panose="020B0604030504040204" pitchFamily="50" charset="-128"/>
                <a:ea typeface="Meiryo UI" panose="020B0604030504040204" pitchFamily="50" charset="-128"/>
              </a:rPr>
              <a:t>N=4,029</a:t>
            </a:r>
            <a:r>
              <a:rPr kumimoji="1" lang="ja-JP" altLang="en-US" sz="1000" b="1" dirty="0">
                <a:solidFill>
                  <a:schemeClr val="tx1"/>
                </a:solidFill>
                <a:latin typeface="Meiryo UI" panose="020B0604030504040204" pitchFamily="50" charset="-128"/>
                <a:ea typeface="Meiryo UI" panose="020B0604030504040204" pitchFamily="50" charset="-128"/>
              </a:rPr>
              <a:t>人）</a:t>
            </a:r>
            <a:endParaRPr kumimoji="1" lang="ja-JP" altLang="en-US" sz="1100" b="1" dirty="0">
              <a:solidFill>
                <a:schemeClr val="tx1"/>
              </a:solidFill>
              <a:latin typeface="Meiryo UI" panose="020B0604030504040204" pitchFamily="50" charset="-128"/>
              <a:ea typeface="Meiryo UI" panose="020B0604030504040204" pitchFamily="50" charset="-128"/>
            </a:endParaRPr>
          </a:p>
        </p:txBody>
      </p:sp>
      <p:sp>
        <p:nvSpPr>
          <p:cNvPr id="7" name="正方形/長方形 6">
            <a:extLst>
              <a:ext uri="{FF2B5EF4-FFF2-40B4-BE49-F238E27FC236}">
                <a16:creationId xmlns:a16="http://schemas.microsoft.com/office/drawing/2014/main" id="{BBF18EF0-891A-5B62-7D57-1E67A09DFD70}"/>
              </a:ext>
            </a:extLst>
          </p:cNvPr>
          <p:cNvSpPr/>
          <p:nvPr/>
        </p:nvSpPr>
        <p:spPr>
          <a:xfrm>
            <a:off x="4888694" y="2795748"/>
            <a:ext cx="2954457" cy="210912"/>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r>
              <a:rPr kumimoji="1" lang="ja-JP" altLang="en-US" sz="1100" b="1" dirty="0">
                <a:solidFill>
                  <a:schemeClr val="tx1"/>
                </a:solidFill>
                <a:latin typeface="Meiryo UI" panose="020B0604030504040204" pitchFamily="50" charset="-128"/>
                <a:ea typeface="Meiryo UI" panose="020B0604030504040204" pitchFamily="50" charset="-128"/>
              </a:rPr>
              <a:t>②障がい支援区分</a:t>
            </a:r>
            <a:r>
              <a:rPr kumimoji="1" lang="ja-JP" altLang="en-US" sz="1000" b="1" dirty="0">
                <a:solidFill>
                  <a:schemeClr val="tx1"/>
                </a:solidFill>
                <a:latin typeface="Meiryo UI" panose="020B0604030504040204" pitchFamily="50" charset="-128"/>
                <a:ea typeface="Meiryo UI" panose="020B0604030504040204" pitchFamily="50" charset="-128"/>
              </a:rPr>
              <a:t>（</a:t>
            </a:r>
            <a:r>
              <a:rPr kumimoji="1" lang="en-US" altLang="ja-JP" sz="1000" b="1" dirty="0">
                <a:solidFill>
                  <a:schemeClr val="tx1"/>
                </a:solidFill>
                <a:latin typeface="Meiryo UI" panose="020B0604030504040204" pitchFamily="50" charset="-128"/>
                <a:ea typeface="Meiryo UI" panose="020B0604030504040204" pitchFamily="50" charset="-128"/>
              </a:rPr>
              <a:t>N</a:t>
            </a:r>
            <a:r>
              <a:rPr kumimoji="1" lang="ja-JP" altLang="en-US" sz="1000" b="1" dirty="0">
                <a:solidFill>
                  <a:schemeClr val="tx1"/>
                </a:solidFill>
                <a:latin typeface="Meiryo UI" panose="020B0604030504040204" pitchFamily="50" charset="-128"/>
                <a:ea typeface="Meiryo UI" panose="020B0604030504040204" pitchFamily="50" charset="-128"/>
              </a:rPr>
              <a:t>＝</a:t>
            </a:r>
            <a:r>
              <a:rPr kumimoji="1" lang="en-US" altLang="ja-JP" sz="1000" b="1" dirty="0">
                <a:solidFill>
                  <a:schemeClr val="tx1"/>
                </a:solidFill>
                <a:latin typeface="Meiryo UI" panose="020B0604030504040204" pitchFamily="50" charset="-128"/>
                <a:ea typeface="Meiryo UI" panose="020B0604030504040204" pitchFamily="50" charset="-128"/>
              </a:rPr>
              <a:t>4,029</a:t>
            </a:r>
            <a:r>
              <a:rPr kumimoji="1" lang="ja-JP" altLang="en-US" sz="1000" b="1" dirty="0">
                <a:solidFill>
                  <a:schemeClr val="tx1"/>
                </a:solidFill>
                <a:latin typeface="Meiryo UI" panose="020B0604030504040204" pitchFamily="50" charset="-128"/>
                <a:ea typeface="Meiryo UI" panose="020B0604030504040204" pitchFamily="50" charset="-128"/>
              </a:rPr>
              <a:t>人）</a:t>
            </a:r>
          </a:p>
          <a:p>
            <a:pPr algn="ctr"/>
            <a:endParaRPr kumimoji="1" lang="ja-JP" altLang="en-US" sz="1050" b="1" dirty="0">
              <a:solidFill>
                <a:schemeClr val="tx1"/>
              </a:solidFill>
              <a:latin typeface="Meiryo UI" panose="020B0604030504040204" pitchFamily="50" charset="-128"/>
              <a:ea typeface="Meiryo UI" panose="020B0604030504040204" pitchFamily="50" charset="-128"/>
            </a:endParaRPr>
          </a:p>
        </p:txBody>
      </p:sp>
      <p:sp>
        <p:nvSpPr>
          <p:cNvPr id="8" name="正方形/長方形 7">
            <a:extLst>
              <a:ext uri="{FF2B5EF4-FFF2-40B4-BE49-F238E27FC236}">
                <a16:creationId xmlns:a16="http://schemas.microsoft.com/office/drawing/2014/main" id="{6C95208C-1CC0-3B57-CD13-9D7FF8197E10}"/>
              </a:ext>
            </a:extLst>
          </p:cNvPr>
          <p:cNvSpPr/>
          <p:nvPr/>
        </p:nvSpPr>
        <p:spPr>
          <a:xfrm>
            <a:off x="0" y="2793401"/>
            <a:ext cx="2511715" cy="293851"/>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r>
              <a:rPr kumimoji="1" lang="ja-JP" altLang="en-US" sz="1100" b="1" dirty="0">
                <a:solidFill>
                  <a:schemeClr val="tx1"/>
                </a:solidFill>
                <a:latin typeface="Meiryo UI" panose="020B0604030504040204" pitchFamily="50" charset="-128"/>
                <a:ea typeface="Meiryo UI" panose="020B0604030504040204" pitchFamily="50" charset="-128"/>
              </a:rPr>
              <a:t>①年代</a:t>
            </a:r>
            <a:r>
              <a:rPr kumimoji="1" lang="ja-JP" altLang="en-US" sz="1000" b="1" dirty="0">
                <a:solidFill>
                  <a:schemeClr val="tx1"/>
                </a:solidFill>
                <a:latin typeface="Meiryo UI" panose="020B0604030504040204" pitchFamily="50" charset="-128"/>
                <a:ea typeface="Meiryo UI" panose="020B0604030504040204" pitchFamily="50" charset="-128"/>
              </a:rPr>
              <a:t>（</a:t>
            </a:r>
            <a:r>
              <a:rPr kumimoji="1" lang="en-US" altLang="ja-JP" sz="1000" b="1" dirty="0">
                <a:solidFill>
                  <a:schemeClr val="tx1"/>
                </a:solidFill>
                <a:latin typeface="Meiryo UI" panose="020B0604030504040204" pitchFamily="50" charset="-128"/>
                <a:ea typeface="Meiryo UI" panose="020B0604030504040204" pitchFamily="50" charset="-128"/>
              </a:rPr>
              <a:t>N=4,029</a:t>
            </a:r>
            <a:r>
              <a:rPr kumimoji="1" lang="ja-JP" altLang="en-US" sz="1000" b="1" dirty="0">
                <a:solidFill>
                  <a:schemeClr val="tx1"/>
                </a:solidFill>
                <a:latin typeface="Meiryo UI" panose="020B0604030504040204" pitchFamily="50" charset="-128"/>
                <a:ea typeface="Meiryo UI" panose="020B0604030504040204" pitchFamily="50" charset="-128"/>
              </a:rPr>
              <a:t>人）</a:t>
            </a:r>
            <a:endParaRPr kumimoji="1" lang="ja-JP" altLang="en-US" sz="1100" b="1" dirty="0">
              <a:solidFill>
                <a:schemeClr val="tx1"/>
              </a:solidFill>
              <a:latin typeface="Meiryo UI" panose="020B0604030504040204" pitchFamily="50" charset="-128"/>
              <a:ea typeface="Meiryo UI" panose="020B0604030504040204" pitchFamily="50" charset="-128"/>
            </a:endParaRPr>
          </a:p>
        </p:txBody>
      </p:sp>
      <p:graphicFrame>
        <p:nvGraphicFramePr>
          <p:cNvPr id="16" name="表 15">
            <a:extLst>
              <a:ext uri="{FF2B5EF4-FFF2-40B4-BE49-F238E27FC236}">
                <a16:creationId xmlns:a16="http://schemas.microsoft.com/office/drawing/2014/main" id="{93A9C2C9-DD72-F77F-AC25-F76EB2123913}"/>
              </a:ext>
            </a:extLst>
          </p:cNvPr>
          <p:cNvGraphicFramePr>
            <a:graphicFrameLocks noGrp="1"/>
          </p:cNvGraphicFramePr>
          <p:nvPr>
            <p:extLst>
              <p:ext uri="{D42A27DB-BD31-4B8C-83A1-F6EECF244321}">
                <p14:modId xmlns:p14="http://schemas.microsoft.com/office/powerpoint/2010/main" val="1098827659"/>
              </p:ext>
            </p:extLst>
          </p:nvPr>
        </p:nvGraphicFramePr>
        <p:xfrm>
          <a:off x="84146" y="3016100"/>
          <a:ext cx="4640627" cy="445453"/>
        </p:xfrm>
        <a:graphic>
          <a:graphicData uri="http://schemas.openxmlformats.org/drawingml/2006/table">
            <a:tbl>
              <a:tblPr>
                <a:tableStyleId>{BDBED569-4797-4DF1-A0F4-6AAB3CD982D8}</a:tableStyleId>
              </a:tblPr>
              <a:tblGrid>
                <a:gridCol w="535454">
                  <a:extLst>
                    <a:ext uri="{9D8B030D-6E8A-4147-A177-3AD203B41FA5}">
                      <a16:colId xmlns:a16="http://schemas.microsoft.com/office/drawing/2014/main" val="941770493"/>
                    </a:ext>
                  </a:extLst>
                </a:gridCol>
                <a:gridCol w="611959">
                  <a:extLst>
                    <a:ext uri="{9D8B030D-6E8A-4147-A177-3AD203B41FA5}">
                      <a16:colId xmlns:a16="http://schemas.microsoft.com/office/drawing/2014/main" val="996002819"/>
                    </a:ext>
                  </a:extLst>
                </a:gridCol>
                <a:gridCol w="559942">
                  <a:extLst>
                    <a:ext uri="{9D8B030D-6E8A-4147-A177-3AD203B41FA5}">
                      <a16:colId xmlns:a16="http://schemas.microsoft.com/office/drawing/2014/main" val="1828611319"/>
                    </a:ext>
                  </a:extLst>
                </a:gridCol>
                <a:gridCol w="580490">
                  <a:extLst>
                    <a:ext uri="{9D8B030D-6E8A-4147-A177-3AD203B41FA5}">
                      <a16:colId xmlns:a16="http://schemas.microsoft.com/office/drawing/2014/main" val="666351489"/>
                    </a:ext>
                  </a:extLst>
                </a:gridCol>
                <a:gridCol w="590764">
                  <a:extLst>
                    <a:ext uri="{9D8B030D-6E8A-4147-A177-3AD203B41FA5}">
                      <a16:colId xmlns:a16="http://schemas.microsoft.com/office/drawing/2014/main" val="3758818904"/>
                    </a:ext>
                  </a:extLst>
                </a:gridCol>
                <a:gridCol w="616987">
                  <a:extLst>
                    <a:ext uri="{9D8B030D-6E8A-4147-A177-3AD203B41FA5}">
                      <a16:colId xmlns:a16="http://schemas.microsoft.com/office/drawing/2014/main" val="2049842434"/>
                    </a:ext>
                  </a:extLst>
                </a:gridCol>
                <a:gridCol w="520995">
                  <a:extLst>
                    <a:ext uri="{9D8B030D-6E8A-4147-A177-3AD203B41FA5}">
                      <a16:colId xmlns:a16="http://schemas.microsoft.com/office/drawing/2014/main" val="1844990224"/>
                    </a:ext>
                  </a:extLst>
                </a:gridCol>
                <a:gridCol w="624036">
                  <a:extLst>
                    <a:ext uri="{9D8B030D-6E8A-4147-A177-3AD203B41FA5}">
                      <a16:colId xmlns:a16="http://schemas.microsoft.com/office/drawing/2014/main" val="1644011606"/>
                    </a:ext>
                  </a:extLst>
                </a:gridCol>
              </a:tblGrid>
              <a:tr h="159640">
                <a:tc>
                  <a:txBody>
                    <a:bodyPr/>
                    <a:lstStyle/>
                    <a:p>
                      <a:pPr algn="ct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10</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代</a:t>
                      </a:r>
                    </a:p>
                  </a:txBody>
                  <a:tcPr marL="9525" marR="9525" marT="9525" marB="0" anchor="ctr">
                    <a:solidFill>
                      <a:schemeClr val="accent5">
                        <a:lumMod val="20000"/>
                        <a:lumOff val="80000"/>
                      </a:schemeClr>
                    </a:solidFill>
                  </a:tcPr>
                </a:tc>
                <a:tc>
                  <a:txBody>
                    <a:bodyPr/>
                    <a:lstStyle/>
                    <a:p>
                      <a:pPr algn="ctr" fontAlgn="ctr"/>
                      <a:r>
                        <a:rPr lang="en-US" altLang="ja-JP" sz="900" b="0" u="none" strike="noStrike" dirty="0">
                          <a:effectLst/>
                          <a:latin typeface="メイリオ" panose="020B0604030504040204" pitchFamily="50" charset="-128"/>
                          <a:ea typeface="メイリオ" panose="020B0604030504040204" pitchFamily="50" charset="-128"/>
                        </a:rPr>
                        <a:t>20</a:t>
                      </a:r>
                      <a:r>
                        <a:rPr lang="ja-JP" altLang="en-US" sz="900" b="0" u="none" strike="noStrike" dirty="0">
                          <a:effectLst/>
                          <a:latin typeface="メイリオ" panose="020B0604030504040204" pitchFamily="50" charset="-128"/>
                          <a:ea typeface="メイリオ" panose="020B0604030504040204" pitchFamily="50" charset="-128"/>
                        </a:rPr>
                        <a:t>代</a:t>
                      </a:r>
                      <a:endParaRPr lang="ja-JP" altLang="en-US"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5">
                        <a:lumMod val="20000"/>
                        <a:lumOff val="80000"/>
                      </a:schemeClr>
                    </a:solidFill>
                  </a:tcPr>
                </a:tc>
                <a:tc>
                  <a:txBody>
                    <a:bodyPr/>
                    <a:lstStyle/>
                    <a:p>
                      <a:pPr algn="ctr" fontAlgn="ctr"/>
                      <a:r>
                        <a:rPr lang="en-US" altLang="ja-JP" sz="900" b="0" u="none" strike="noStrike" dirty="0">
                          <a:effectLst/>
                          <a:latin typeface="メイリオ" panose="020B0604030504040204" pitchFamily="50" charset="-128"/>
                          <a:ea typeface="メイリオ" panose="020B0604030504040204" pitchFamily="50" charset="-128"/>
                        </a:rPr>
                        <a:t>30</a:t>
                      </a:r>
                      <a:r>
                        <a:rPr lang="ja-JP" altLang="en-US" sz="900" b="0" u="none" strike="noStrike" dirty="0">
                          <a:effectLst/>
                          <a:latin typeface="メイリオ" panose="020B0604030504040204" pitchFamily="50" charset="-128"/>
                          <a:ea typeface="メイリオ" panose="020B0604030504040204" pitchFamily="50" charset="-128"/>
                        </a:rPr>
                        <a:t>代</a:t>
                      </a:r>
                      <a:endParaRPr lang="ja-JP" altLang="en-US"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5">
                        <a:lumMod val="20000"/>
                        <a:lumOff val="80000"/>
                      </a:schemeClr>
                    </a:solidFill>
                  </a:tcPr>
                </a:tc>
                <a:tc>
                  <a:txBody>
                    <a:bodyPr/>
                    <a:lstStyle/>
                    <a:p>
                      <a:pPr algn="ctr" fontAlgn="ctr"/>
                      <a:r>
                        <a:rPr lang="en-US" altLang="ja-JP" sz="900" b="0" u="none" strike="noStrike" dirty="0">
                          <a:effectLst/>
                          <a:latin typeface="メイリオ" panose="020B0604030504040204" pitchFamily="50" charset="-128"/>
                          <a:ea typeface="メイリオ" panose="020B0604030504040204" pitchFamily="50" charset="-128"/>
                        </a:rPr>
                        <a:t>40</a:t>
                      </a:r>
                      <a:r>
                        <a:rPr lang="ja-JP" altLang="en-US" sz="900" b="0" u="none" strike="noStrike" dirty="0">
                          <a:effectLst/>
                          <a:latin typeface="メイリオ" panose="020B0604030504040204" pitchFamily="50" charset="-128"/>
                          <a:ea typeface="メイリオ" panose="020B0604030504040204" pitchFamily="50" charset="-128"/>
                        </a:rPr>
                        <a:t>代</a:t>
                      </a:r>
                      <a:endParaRPr lang="ja-JP" altLang="en-US"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a:txBody>
                    <a:bodyPr/>
                    <a:lstStyle/>
                    <a:p>
                      <a:pPr algn="ctr" fontAlgn="ctr"/>
                      <a:r>
                        <a:rPr lang="en-US" altLang="ja-JP" sz="900" b="0" u="none" strike="noStrike" dirty="0">
                          <a:effectLst/>
                          <a:latin typeface="メイリオ" panose="020B0604030504040204" pitchFamily="50" charset="-128"/>
                          <a:ea typeface="メイリオ" panose="020B0604030504040204" pitchFamily="50" charset="-128"/>
                        </a:rPr>
                        <a:t>50</a:t>
                      </a:r>
                      <a:r>
                        <a:rPr lang="ja-JP" altLang="en-US" sz="900" b="0" u="none" strike="noStrike" dirty="0">
                          <a:effectLst/>
                          <a:latin typeface="メイリオ" panose="020B0604030504040204" pitchFamily="50" charset="-128"/>
                          <a:ea typeface="メイリオ" panose="020B0604030504040204" pitchFamily="50" charset="-128"/>
                        </a:rPr>
                        <a:t>代</a:t>
                      </a:r>
                      <a:endParaRPr lang="ja-JP" altLang="en-US"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a:txBody>
                    <a:bodyPr/>
                    <a:lstStyle/>
                    <a:p>
                      <a:pPr algn="ctr" fontAlgn="ctr"/>
                      <a:r>
                        <a:rPr lang="en-US" altLang="ja-JP" sz="900" b="0" u="none" strike="noStrike" dirty="0">
                          <a:effectLst/>
                          <a:latin typeface="メイリオ" panose="020B0604030504040204" pitchFamily="50" charset="-128"/>
                          <a:ea typeface="メイリオ" panose="020B0604030504040204" pitchFamily="50" charset="-128"/>
                        </a:rPr>
                        <a:t>60</a:t>
                      </a:r>
                      <a:r>
                        <a:rPr lang="ja-JP" altLang="en-US" sz="900" b="0" u="none" strike="noStrike" dirty="0">
                          <a:effectLst/>
                          <a:latin typeface="メイリオ" panose="020B0604030504040204" pitchFamily="50" charset="-128"/>
                          <a:ea typeface="メイリオ" panose="020B0604030504040204" pitchFamily="50" charset="-128"/>
                        </a:rPr>
                        <a:t>代</a:t>
                      </a:r>
                      <a:endParaRPr lang="ja-JP" altLang="en-US"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a:txBody>
                    <a:bodyPr/>
                    <a:lstStyle/>
                    <a:p>
                      <a:pPr algn="ctr" fontAlgn="ctr"/>
                      <a:r>
                        <a:rPr lang="en-US" altLang="ja-JP" sz="900" b="0" u="none" strike="noStrike" dirty="0">
                          <a:effectLst/>
                          <a:latin typeface="メイリオ" panose="020B0604030504040204" pitchFamily="50" charset="-128"/>
                          <a:ea typeface="メイリオ" panose="020B0604030504040204" pitchFamily="50" charset="-128"/>
                        </a:rPr>
                        <a:t>70</a:t>
                      </a:r>
                      <a:r>
                        <a:rPr lang="ja-JP" altLang="en-US" sz="900" b="0" u="none" strike="noStrike" dirty="0">
                          <a:effectLst/>
                          <a:latin typeface="メイリオ" panose="020B0604030504040204" pitchFamily="50" charset="-128"/>
                          <a:ea typeface="メイリオ" panose="020B0604030504040204" pitchFamily="50" charset="-128"/>
                        </a:rPr>
                        <a:t>代</a:t>
                      </a:r>
                      <a:endParaRPr lang="ja-JP" altLang="en-US"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5">
                        <a:lumMod val="20000"/>
                        <a:lumOff val="80000"/>
                      </a:schemeClr>
                    </a:solidFill>
                  </a:tcPr>
                </a:tc>
                <a:tc>
                  <a:txBody>
                    <a:bodyPr/>
                    <a:lstStyle/>
                    <a:p>
                      <a:pPr algn="ct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80</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代以上</a:t>
                      </a:r>
                    </a:p>
                  </a:txBody>
                  <a:tcPr marL="9525" marR="9525" marT="9525" marB="0" anchor="ctr">
                    <a:solidFill>
                      <a:schemeClr val="accent5">
                        <a:lumMod val="20000"/>
                        <a:lumOff val="80000"/>
                      </a:schemeClr>
                    </a:solidFill>
                  </a:tcPr>
                </a:tc>
                <a:extLst>
                  <a:ext uri="{0D108BD9-81ED-4DB2-BD59-A6C34878D82A}">
                    <a16:rowId xmlns:a16="http://schemas.microsoft.com/office/drawing/2014/main" val="907777169"/>
                  </a:ext>
                </a:extLst>
              </a:tr>
              <a:tr h="285813">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16</a:t>
                      </a:r>
                    </a:p>
                    <a:p>
                      <a:pPr algn="ctr" fontAlgn="ctr"/>
                      <a:r>
                        <a:rPr lang="ja-JP" altLang="en-US" sz="900" u="none" strike="noStrike" dirty="0">
                          <a:effectLst/>
                          <a:latin typeface="メイリオ" panose="020B0604030504040204" pitchFamily="50" charset="-128"/>
                          <a:ea typeface="メイリオ" panose="020B0604030504040204" pitchFamily="50" charset="-128"/>
                        </a:rPr>
                        <a:t>（</a:t>
                      </a:r>
                      <a:r>
                        <a:rPr lang="en-US" altLang="ja-JP" sz="900" u="none" strike="noStrike" dirty="0">
                          <a:effectLst/>
                          <a:latin typeface="メイリオ" panose="020B0604030504040204" pitchFamily="50" charset="-128"/>
                          <a:ea typeface="メイリオ" panose="020B0604030504040204" pitchFamily="50" charset="-128"/>
                        </a:rPr>
                        <a:t>0.4</a:t>
                      </a:r>
                      <a:r>
                        <a:rPr lang="ja-JP" altLang="en-US"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0" marT="0" marB="0" anchor="ctr"/>
                </a:tc>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179</a:t>
                      </a:r>
                    </a:p>
                    <a:p>
                      <a:pPr algn="ctr" fontAlgn="ctr"/>
                      <a:r>
                        <a:rPr lang="en-US" altLang="ja-JP" sz="900" u="none" strike="noStrike" dirty="0">
                          <a:effectLst/>
                          <a:latin typeface="メイリオ" panose="020B0604030504040204" pitchFamily="50" charset="-128"/>
                          <a:ea typeface="メイリオ" panose="020B0604030504040204" pitchFamily="50" charset="-128"/>
                        </a:rPr>
                        <a:t>(4.4</a:t>
                      </a:r>
                      <a:r>
                        <a:rPr lang="ja-JP" altLang="en-US" sz="900" u="none" strike="noStrike" dirty="0">
                          <a:effectLst/>
                          <a:latin typeface="メイリオ" panose="020B0604030504040204" pitchFamily="50" charset="-128"/>
                          <a:ea typeface="メイリオ" panose="020B0604030504040204" pitchFamily="50" charset="-128"/>
                        </a:rPr>
                        <a:t>％</a:t>
                      </a:r>
                      <a:r>
                        <a:rPr lang="en-US" altLang="ja-JP"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0" marT="0" marB="0" anchor="ctr"/>
                </a:tc>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353</a:t>
                      </a:r>
                    </a:p>
                    <a:p>
                      <a:pPr algn="ctr" fontAlgn="ctr"/>
                      <a:r>
                        <a:rPr lang="ja-JP" altLang="en-US" sz="900" u="none" strike="noStrike" dirty="0">
                          <a:effectLst/>
                          <a:latin typeface="メイリオ" panose="020B0604030504040204" pitchFamily="50" charset="-128"/>
                          <a:ea typeface="メイリオ" panose="020B0604030504040204" pitchFamily="50" charset="-128"/>
                        </a:rPr>
                        <a:t>（</a:t>
                      </a:r>
                      <a:r>
                        <a:rPr lang="en-US" altLang="ja-JP" sz="900" u="none" strike="noStrike" dirty="0">
                          <a:effectLst/>
                          <a:latin typeface="メイリオ" panose="020B0604030504040204" pitchFamily="50" charset="-128"/>
                          <a:ea typeface="メイリオ" panose="020B0604030504040204" pitchFamily="50" charset="-128"/>
                        </a:rPr>
                        <a:t>8.8</a:t>
                      </a:r>
                      <a:r>
                        <a:rPr lang="ja-JP" altLang="en-US"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0" marT="0" marB="0" anchor="ctr"/>
                </a:tc>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806</a:t>
                      </a:r>
                    </a:p>
                    <a:p>
                      <a:pPr algn="ctr" fontAlgn="ctr"/>
                      <a:r>
                        <a:rPr lang="en-US" altLang="ja-JP" sz="900" u="none" strike="noStrike" dirty="0">
                          <a:effectLst/>
                          <a:latin typeface="メイリオ" panose="020B0604030504040204" pitchFamily="50" charset="-128"/>
                          <a:ea typeface="メイリオ" panose="020B0604030504040204" pitchFamily="50" charset="-128"/>
                        </a:rPr>
                        <a:t>(20.0</a:t>
                      </a:r>
                      <a:r>
                        <a:rPr lang="ja-JP" altLang="en-US"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0" marT="0" marB="0" anchor="ctr">
                    <a:noFill/>
                  </a:tcPr>
                </a:tc>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1,458</a:t>
                      </a:r>
                    </a:p>
                    <a:p>
                      <a:pPr algn="ctr" fontAlgn="ctr"/>
                      <a:r>
                        <a:rPr lang="en-US" altLang="ja-JP" sz="900" u="none" strike="noStrike" dirty="0">
                          <a:effectLst/>
                          <a:latin typeface="メイリオ" panose="020B0604030504040204" pitchFamily="50" charset="-128"/>
                          <a:ea typeface="メイリオ" panose="020B0604030504040204" pitchFamily="50" charset="-128"/>
                        </a:rPr>
                        <a:t>(36.2</a:t>
                      </a:r>
                      <a:r>
                        <a:rPr lang="ja-JP" altLang="en-US"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0" marT="0" marB="0" anchor="ctr">
                    <a:noFill/>
                  </a:tcPr>
                </a:tc>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767</a:t>
                      </a:r>
                    </a:p>
                    <a:p>
                      <a:pPr algn="ctr" fontAlgn="ctr"/>
                      <a:r>
                        <a:rPr lang="ja-JP" altLang="en-US" sz="900" u="none" strike="noStrike" dirty="0">
                          <a:effectLst/>
                          <a:latin typeface="メイリオ" panose="020B0604030504040204" pitchFamily="50" charset="-128"/>
                          <a:ea typeface="メイリオ" panose="020B0604030504040204" pitchFamily="50" charset="-128"/>
                        </a:rPr>
                        <a:t>（</a:t>
                      </a:r>
                      <a:r>
                        <a:rPr lang="en-US" altLang="ja-JP" sz="900" u="none" strike="noStrike" dirty="0">
                          <a:effectLst/>
                          <a:latin typeface="メイリオ" panose="020B0604030504040204" pitchFamily="50" charset="-128"/>
                          <a:ea typeface="メイリオ" panose="020B0604030504040204" pitchFamily="50" charset="-128"/>
                        </a:rPr>
                        <a:t>19.0</a:t>
                      </a:r>
                      <a:r>
                        <a:rPr lang="ja-JP" altLang="en-US"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0" marR="0" marT="0" marB="0" anchor="ctr">
                    <a:noFill/>
                  </a:tcPr>
                </a:tc>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360</a:t>
                      </a:r>
                    </a:p>
                    <a:p>
                      <a:pPr algn="ctr" fontAlgn="ctr"/>
                      <a:r>
                        <a:rPr lang="en-US" altLang="ja-JP" sz="900" u="none" strike="noStrike" dirty="0">
                          <a:effectLst/>
                          <a:latin typeface="メイリオ" panose="020B0604030504040204" pitchFamily="50" charset="-128"/>
                          <a:ea typeface="メイリオ" panose="020B0604030504040204" pitchFamily="50" charset="-128"/>
                        </a:rPr>
                        <a:t>(8.9</a:t>
                      </a:r>
                      <a:r>
                        <a:rPr lang="ja-JP" altLang="en-US"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0" marT="0" marB="0" anchor="ctr"/>
                </a:tc>
                <a:tc>
                  <a:txBody>
                    <a:bodyPr/>
                    <a:lstStyle/>
                    <a:p>
                      <a:pPr algn="ct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90</a:t>
                      </a:r>
                    </a:p>
                    <a:p>
                      <a:pPr algn="ct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(2.2%)</a:t>
                      </a:r>
                    </a:p>
                  </a:txBody>
                  <a:tcPr marL="9525" marR="0" marT="0" marB="0" anchor="ctr"/>
                </a:tc>
                <a:extLst>
                  <a:ext uri="{0D108BD9-81ED-4DB2-BD59-A6C34878D82A}">
                    <a16:rowId xmlns:a16="http://schemas.microsoft.com/office/drawing/2014/main" val="1579801589"/>
                  </a:ext>
                </a:extLst>
              </a:tr>
            </a:tbl>
          </a:graphicData>
        </a:graphic>
      </p:graphicFrame>
      <p:sp>
        <p:nvSpPr>
          <p:cNvPr id="17" name="正方形/長方形 16">
            <a:extLst>
              <a:ext uri="{FF2B5EF4-FFF2-40B4-BE49-F238E27FC236}">
                <a16:creationId xmlns:a16="http://schemas.microsoft.com/office/drawing/2014/main" id="{C3F677D4-1876-C1A6-7A23-E734EC017BBC}"/>
              </a:ext>
            </a:extLst>
          </p:cNvPr>
          <p:cNvSpPr/>
          <p:nvPr/>
        </p:nvSpPr>
        <p:spPr>
          <a:xfrm>
            <a:off x="-190664" y="3444907"/>
            <a:ext cx="2702379" cy="213447"/>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pPr algn="ctr"/>
            <a:r>
              <a:rPr kumimoji="1" lang="ja-JP" altLang="en-US" sz="1100" b="1" dirty="0">
                <a:solidFill>
                  <a:schemeClr val="tx1"/>
                </a:solidFill>
                <a:latin typeface="Meiryo UI" panose="020B0604030504040204" pitchFamily="50" charset="-128"/>
                <a:ea typeface="Meiryo UI" panose="020B0604030504040204" pitchFamily="50" charset="-128"/>
              </a:rPr>
              <a:t>③通算の入所期間</a:t>
            </a:r>
            <a:r>
              <a:rPr kumimoji="1" lang="ja-JP" altLang="en-US" sz="1000" b="1" dirty="0">
                <a:solidFill>
                  <a:schemeClr val="tx1"/>
                </a:solidFill>
                <a:latin typeface="Meiryo UI" panose="020B0604030504040204" pitchFamily="50" charset="-128"/>
                <a:ea typeface="Meiryo UI" panose="020B0604030504040204" pitchFamily="50" charset="-128"/>
              </a:rPr>
              <a:t>（</a:t>
            </a:r>
            <a:r>
              <a:rPr kumimoji="1" lang="en-US" altLang="ja-JP" sz="1000" b="1" dirty="0">
                <a:solidFill>
                  <a:schemeClr val="tx1"/>
                </a:solidFill>
                <a:latin typeface="Meiryo UI" panose="020B0604030504040204" pitchFamily="50" charset="-128"/>
                <a:ea typeface="Meiryo UI" panose="020B0604030504040204" pitchFamily="50" charset="-128"/>
              </a:rPr>
              <a:t>N</a:t>
            </a:r>
            <a:r>
              <a:rPr kumimoji="1" lang="ja-JP" altLang="en-US" sz="1000" b="1" dirty="0">
                <a:solidFill>
                  <a:schemeClr val="tx1"/>
                </a:solidFill>
                <a:latin typeface="Meiryo UI" panose="020B0604030504040204" pitchFamily="50" charset="-128"/>
                <a:ea typeface="Meiryo UI" panose="020B0604030504040204" pitchFamily="50" charset="-128"/>
              </a:rPr>
              <a:t>＝</a:t>
            </a:r>
            <a:r>
              <a:rPr kumimoji="1" lang="en-US" altLang="ja-JP" sz="1000" b="1" dirty="0">
                <a:solidFill>
                  <a:schemeClr val="tx1"/>
                </a:solidFill>
                <a:latin typeface="Meiryo UI" panose="020B0604030504040204" pitchFamily="50" charset="-128"/>
                <a:ea typeface="Meiryo UI" panose="020B0604030504040204" pitchFamily="50" charset="-128"/>
              </a:rPr>
              <a:t>4,029</a:t>
            </a:r>
            <a:r>
              <a:rPr kumimoji="1" lang="ja-JP" altLang="en-US" sz="1000" b="1" dirty="0">
                <a:solidFill>
                  <a:schemeClr val="tx1"/>
                </a:solidFill>
                <a:latin typeface="Meiryo UI" panose="020B0604030504040204" pitchFamily="50" charset="-128"/>
                <a:ea typeface="Meiryo UI" panose="020B0604030504040204" pitchFamily="50" charset="-128"/>
              </a:rPr>
              <a:t>人）</a:t>
            </a:r>
          </a:p>
        </p:txBody>
      </p:sp>
      <p:graphicFrame>
        <p:nvGraphicFramePr>
          <p:cNvPr id="20" name="表 19">
            <a:extLst>
              <a:ext uri="{FF2B5EF4-FFF2-40B4-BE49-F238E27FC236}">
                <a16:creationId xmlns:a16="http://schemas.microsoft.com/office/drawing/2014/main" id="{0E9548C3-0DAB-DAA3-B105-6ECB57B9E59F}"/>
              </a:ext>
            </a:extLst>
          </p:cNvPr>
          <p:cNvGraphicFramePr>
            <a:graphicFrameLocks noGrp="1"/>
          </p:cNvGraphicFramePr>
          <p:nvPr>
            <p:extLst>
              <p:ext uri="{D42A27DB-BD31-4B8C-83A1-F6EECF244321}">
                <p14:modId xmlns:p14="http://schemas.microsoft.com/office/powerpoint/2010/main" val="108962970"/>
              </p:ext>
            </p:extLst>
          </p:nvPr>
        </p:nvGraphicFramePr>
        <p:xfrm>
          <a:off x="4972296" y="3021302"/>
          <a:ext cx="4087558" cy="423605"/>
        </p:xfrm>
        <a:graphic>
          <a:graphicData uri="http://schemas.openxmlformats.org/drawingml/2006/table">
            <a:tbl>
              <a:tblPr>
                <a:tableStyleId>{BDBED569-4797-4DF1-A0F4-6AAB3CD982D8}</a:tableStyleId>
              </a:tblPr>
              <a:tblGrid>
                <a:gridCol w="572060">
                  <a:extLst>
                    <a:ext uri="{9D8B030D-6E8A-4147-A177-3AD203B41FA5}">
                      <a16:colId xmlns:a16="http://schemas.microsoft.com/office/drawing/2014/main" val="941770493"/>
                    </a:ext>
                  </a:extLst>
                </a:gridCol>
                <a:gridCol w="575353">
                  <a:extLst>
                    <a:ext uri="{9D8B030D-6E8A-4147-A177-3AD203B41FA5}">
                      <a16:colId xmlns:a16="http://schemas.microsoft.com/office/drawing/2014/main" val="996002819"/>
                    </a:ext>
                  </a:extLst>
                </a:gridCol>
                <a:gridCol w="559942">
                  <a:extLst>
                    <a:ext uri="{9D8B030D-6E8A-4147-A177-3AD203B41FA5}">
                      <a16:colId xmlns:a16="http://schemas.microsoft.com/office/drawing/2014/main" val="1828611319"/>
                    </a:ext>
                  </a:extLst>
                </a:gridCol>
                <a:gridCol w="580490">
                  <a:extLst>
                    <a:ext uri="{9D8B030D-6E8A-4147-A177-3AD203B41FA5}">
                      <a16:colId xmlns:a16="http://schemas.microsoft.com/office/drawing/2014/main" val="666351489"/>
                    </a:ext>
                  </a:extLst>
                </a:gridCol>
                <a:gridCol w="590764">
                  <a:extLst>
                    <a:ext uri="{9D8B030D-6E8A-4147-A177-3AD203B41FA5}">
                      <a16:colId xmlns:a16="http://schemas.microsoft.com/office/drawing/2014/main" val="3758818904"/>
                    </a:ext>
                  </a:extLst>
                </a:gridCol>
                <a:gridCol w="616987">
                  <a:extLst>
                    <a:ext uri="{9D8B030D-6E8A-4147-A177-3AD203B41FA5}">
                      <a16:colId xmlns:a16="http://schemas.microsoft.com/office/drawing/2014/main" val="2049842434"/>
                    </a:ext>
                  </a:extLst>
                </a:gridCol>
                <a:gridCol w="591962">
                  <a:extLst>
                    <a:ext uri="{9D8B030D-6E8A-4147-A177-3AD203B41FA5}">
                      <a16:colId xmlns:a16="http://schemas.microsoft.com/office/drawing/2014/main" val="1844990224"/>
                    </a:ext>
                  </a:extLst>
                </a:gridCol>
              </a:tblGrid>
              <a:tr h="149285">
                <a:tc>
                  <a:txBody>
                    <a:bodyPr/>
                    <a:lstStyle/>
                    <a:p>
                      <a:pPr algn="ctr"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区分なし</a:t>
                      </a:r>
                    </a:p>
                  </a:txBody>
                  <a:tcPr marL="9525" marR="9525" marT="9525" marB="0" anchor="ctr">
                    <a:solidFill>
                      <a:schemeClr val="accent5">
                        <a:lumMod val="20000"/>
                        <a:lumOff val="80000"/>
                      </a:schemeClr>
                    </a:solidFill>
                  </a:tcPr>
                </a:tc>
                <a:tc>
                  <a:txBody>
                    <a:bodyPr/>
                    <a:lstStyle/>
                    <a:p>
                      <a:pPr algn="ctr"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区分</a:t>
                      </a: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1</a:t>
                      </a:r>
                      <a:endParaRPr lang="ja-JP" altLang="en-US"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5">
                        <a:lumMod val="20000"/>
                        <a:lumOff val="80000"/>
                      </a:schemeClr>
                    </a:solidFill>
                  </a:tcPr>
                </a:tc>
                <a:tc>
                  <a:txBody>
                    <a:bodyPr/>
                    <a:lstStyle/>
                    <a:p>
                      <a:pPr algn="ctr"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区分</a:t>
                      </a: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2</a:t>
                      </a:r>
                      <a:endParaRPr lang="ja-JP" altLang="en-US"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5">
                        <a:lumMod val="20000"/>
                        <a:lumOff val="80000"/>
                      </a:schemeClr>
                    </a:solidFill>
                  </a:tcPr>
                </a:tc>
                <a:tc>
                  <a:txBody>
                    <a:bodyPr/>
                    <a:lstStyle/>
                    <a:p>
                      <a:pPr algn="ctr"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区分</a:t>
                      </a: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3</a:t>
                      </a:r>
                      <a:endParaRPr lang="ja-JP" altLang="en-US"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a:txBody>
                    <a:bodyPr/>
                    <a:lstStyle/>
                    <a:p>
                      <a:pPr algn="ctr"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区分</a:t>
                      </a: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4</a:t>
                      </a:r>
                      <a:endParaRPr lang="ja-JP" altLang="en-US"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a:txBody>
                    <a:bodyPr/>
                    <a:lstStyle/>
                    <a:p>
                      <a:pPr algn="ctr"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区分</a:t>
                      </a: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5</a:t>
                      </a:r>
                      <a:endParaRPr lang="ja-JP" altLang="en-US"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a:txBody>
                    <a:bodyPr/>
                    <a:lstStyle/>
                    <a:p>
                      <a:pPr algn="ctr"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区分</a:t>
                      </a: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6</a:t>
                      </a:r>
                      <a:endParaRPr lang="ja-JP" altLang="en-US"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5">
                        <a:lumMod val="20000"/>
                        <a:lumOff val="80000"/>
                      </a:schemeClr>
                    </a:solidFill>
                  </a:tcPr>
                </a:tc>
                <a:extLst>
                  <a:ext uri="{0D108BD9-81ED-4DB2-BD59-A6C34878D82A}">
                    <a16:rowId xmlns:a16="http://schemas.microsoft.com/office/drawing/2014/main" val="907777169"/>
                  </a:ext>
                </a:extLst>
              </a:tr>
              <a:tr h="249327">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19</a:t>
                      </a:r>
                    </a:p>
                    <a:p>
                      <a:pPr algn="ctr" fontAlgn="ctr"/>
                      <a:r>
                        <a:rPr lang="ja-JP" altLang="en-US" sz="900" u="none" strike="noStrike" dirty="0">
                          <a:effectLst/>
                          <a:latin typeface="メイリオ" panose="020B0604030504040204" pitchFamily="50" charset="-128"/>
                          <a:ea typeface="メイリオ" panose="020B0604030504040204" pitchFamily="50" charset="-128"/>
                        </a:rPr>
                        <a:t>（</a:t>
                      </a:r>
                      <a:r>
                        <a:rPr lang="en-US" altLang="ja-JP" sz="900" u="none" strike="noStrike" dirty="0">
                          <a:effectLst/>
                          <a:latin typeface="メイリオ" panose="020B0604030504040204" pitchFamily="50" charset="-128"/>
                          <a:ea typeface="メイリオ" panose="020B0604030504040204" pitchFamily="50" charset="-128"/>
                        </a:rPr>
                        <a:t>0.5</a:t>
                      </a:r>
                      <a:r>
                        <a:rPr lang="ja-JP" altLang="en-US"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0" marT="0" marB="0" anchor="ctr"/>
                </a:tc>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2</a:t>
                      </a:r>
                    </a:p>
                    <a:p>
                      <a:pPr algn="ctr" fontAlgn="ctr"/>
                      <a:r>
                        <a:rPr lang="en-US" altLang="ja-JP" sz="900" u="none" strike="noStrike" dirty="0">
                          <a:effectLst/>
                          <a:latin typeface="メイリオ" panose="020B0604030504040204" pitchFamily="50" charset="-128"/>
                          <a:ea typeface="メイリオ" panose="020B0604030504040204" pitchFamily="50" charset="-128"/>
                        </a:rPr>
                        <a:t>(0.0</a:t>
                      </a:r>
                      <a:r>
                        <a:rPr lang="ja-JP" altLang="en-US" sz="900" u="none" strike="noStrike" dirty="0">
                          <a:effectLst/>
                          <a:latin typeface="メイリオ" panose="020B0604030504040204" pitchFamily="50" charset="-128"/>
                          <a:ea typeface="メイリオ" panose="020B0604030504040204" pitchFamily="50" charset="-128"/>
                        </a:rPr>
                        <a:t>％</a:t>
                      </a:r>
                      <a:r>
                        <a:rPr lang="en-US" altLang="ja-JP"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0" marT="0" marB="0" anchor="ctr"/>
                </a:tc>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12</a:t>
                      </a:r>
                    </a:p>
                    <a:p>
                      <a:pPr algn="ctr" fontAlgn="ctr"/>
                      <a:r>
                        <a:rPr lang="ja-JP" altLang="en-US" sz="900" u="none" strike="noStrike" dirty="0">
                          <a:effectLst/>
                          <a:latin typeface="メイリオ" panose="020B0604030504040204" pitchFamily="50" charset="-128"/>
                          <a:ea typeface="メイリオ" panose="020B0604030504040204" pitchFamily="50" charset="-128"/>
                        </a:rPr>
                        <a:t>（</a:t>
                      </a:r>
                      <a:r>
                        <a:rPr lang="en-US" altLang="ja-JP" sz="900" u="none" strike="noStrike" dirty="0">
                          <a:effectLst/>
                          <a:latin typeface="メイリオ" panose="020B0604030504040204" pitchFamily="50" charset="-128"/>
                          <a:ea typeface="メイリオ" panose="020B0604030504040204" pitchFamily="50" charset="-128"/>
                        </a:rPr>
                        <a:t>0.3</a:t>
                      </a:r>
                      <a:r>
                        <a:rPr lang="ja-JP" altLang="en-US"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0" marT="0" marB="0" anchor="ctr"/>
                </a:tc>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58</a:t>
                      </a:r>
                    </a:p>
                    <a:p>
                      <a:pPr algn="ctr" fontAlgn="ctr"/>
                      <a:r>
                        <a:rPr lang="en-US" altLang="ja-JP" sz="900" u="none" strike="noStrike" dirty="0">
                          <a:effectLst/>
                          <a:latin typeface="メイリオ" panose="020B0604030504040204" pitchFamily="50" charset="-128"/>
                          <a:ea typeface="メイリオ" panose="020B0604030504040204" pitchFamily="50" charset="-128"/>
                        </a:rPr>
                        <a:t>(1.4</a:t>
                      </a:r>
                      <a:r>
                        <a:rPr lang="ja-JP" altLang="en-US"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0" marT="0" marB="0" anchor="ctr">
                    <a:noFill/>
                  </a:tcPr>
                </a:tc>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289</a:t>
                      </a:r>
                    </a:p>
                    <a:p>
                      <a:pPr algn="ctr" fontAlgn="ctr"/>
                      <a:r>
                        <a:rPr lang="en-US" altLang="ja-JP" sz="900" u="none" strike="noStrike" dirty="0">
                          <a:effectLst/>
                          <a:latin typeface="メイリオ" panose="020B0604030504040204" pitchFamily="50" charset="-128"/>
                          <a:ea typeface="メイリオ" panose="020B0604030504040204" pitchFamily="50" charset="-128"/>
                        </a:rPr>
                        <a:t>(7.2</a:t>
                      </a:r>
                      <a:r>
                        <a:rPr lang="ja-JP" altLang="en-US"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0" marT="0" marB="0" anchor="ctr">
                    <a:noFill/>
                  </a:tcPr>
                </a:tc>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940</a:t>
                      </a:r>
                    </a:p>
                    <a:p>
                      <a:pPr algn="ctr" fontAlgn="ctr"/>
                      <a:r>
                        <a:rPr lang="ja-JP" altLang="en-US" sz="900" u="none" strike="noStrike" dirty="0">
                          <a:effectLst/>
                          <a:latin typeface="メイリオ" panose="020B0604030504040204" pitchFamily="50" charset="-128"/>
                          <a:ea typeface="メイリオ" panose="020B0604030504040204" pitchFamily="50" charset="-128"/>
                        </a:rPr>
                        <a:t>（</a:t>
                      </a:r>
                      <a:r>
                        <a:rPr lang="en-US" altLang="ja-JP" sz="900" u="none" strike="noStrike" dirty="0">
                          <a:effectLst/>
                          <a:latin typeface="メイリオ" panose="020B0604030504040204" pitchFamily="50" charset="-128"/>
                          <a:ea typeface="メイリオ" panose="020B0604030504040204" pitchFamily="50" charset="-128"/>
                        </a:rPr>
                        <a:t>23.3</a:t>
                      </a:r>
                      <a:r>
                        <a:rPr lang="ja-JP" altLang="en-US"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0" marR="0" marT="0" marB="0" anchor="ctr">
                    <a:noFill/>
                  </a:tcPr>
                </a:tc>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2,709</a:t>
                      </a:r>
                    </a:p>
                    <a:p>
                      <a:pPr algn="ctr" fontAlgn="ctr"/>
                      <a:r>
                        <a:rPr lang="en-US" altLang="ja-JP" sz="900" u="none" strike="noStrike" dirty="0">
                          <a:effectLst/>
                          <a:latin typeface="メイリオ" panose="020B0604030504040204" pitchFamily="50" charset="-128"/>
                          <a:ea typeface="メイリオ" panose="020B0604030504040204" pitchFamily="50" charset="-128"/>
                        </a:rPr>
                        <a:t>(67.2</a:t>
                      </a:r>
                      <a:r>
                        <a:rPr lang="ja-JP" altLang="en-US"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0" marT="0" marB="0" anchor="ctr"/>
                </a:tc>
                <a:extLst>
                  <a:ext uri="{0D108BD9-81ED-4DB2-BD59-A6C34878D82A}">
                    <a16:rowId xmlns:a16="http://schemas.microsoft.com/office/drawing/2014/main" val="1579801589"/>
                  </a:ext>
                </a:extLst>
              </a:tr>
            </a:tbl>
          </a:graphicData>
        </a:graphic>
      </p:graphicFrame>
      <p:graphicFrame>
        <p:nvGraphicFramePr>
          <p:cNvPr id="21" name="表 20">
            <a:extLst>
              <a:ext uri="{FF2B5EF4-FFF2-40B4-BE49-F238E27FC236}">
                <a16:creationId xmlns:a16="http://schemas.microsoft.com/office/drawing/2014/main" id="{E9BC5A08-FAF4-FAA2-152E-D50B8113B15B}"/>
              </a:ext>
            </a:extLst>
          </p:cNvPr>
          <p:cNvGraphicFramePr>
            <a:graphicFrameLocks noGrp="1"/>
          </p:cNvGraphicFramePr>
          <p:nvPr>
            <p:extLst>
              <p:ext uri="{D42A27DB-BD31-4B8C-83A1-F6EECF244321}">
                <p14:modId xmlns:p14="http://schemas.microsoft.com/office/powerpoint/2010/main" val="400912598"/>
              </p:ext>
            </p:extLst>
          </p:nvPr>
        </p:nvGraphicFramePr>
        <p:xfrm>
          <a:off x="84146" y="3682971"/>
          <a:ext cx="4804548" cy="444676"/>
        </p:xfrm>
        <a:graphic>
          <a:graphicData uri="http://schemas.openxmlformats.org/drawingml/2006/table">
            <a:tbl>
              <a:tblPr>
                <a:tableStyleId>{BDBED569-4797-4DF1-A0F4-6AAB3CD982D8}</a:tableStyleId>
              </a:tblPr>
              <a:tblGrid>
                <a:gridCol w="572060">
                  <a:extLst>
                    <a:ext uri="{9D8B030D-6E8A-4147-A177-3AD203B41FA5}">
                      <a16:colId xmlns:a16="http://schemas.microsoft.com/office/drawing/2014/main" val="941770493"/>
                    </a:ext>
                  </a:extLst>
                </a:gridCol>
                <a:gridCol w="649500">
                  <a:extLst>
                    <a:ext uri="{9D8B030D-6E8A-4147-A177-3AD203B41FA5}">
                      <a16:colId xmlns:a16="http://schemas.microsoft.com/office/drawing/2014/main" val="996002819"/>
                    </a:ext>
                  </a:extLst>
                </a:gridCol>
                <a:gridCol w="650875">
                  <a:extLst>
                    <a:ext uri="{9D8B030D-6E8A-4147-A177-3AD203B41FA5}">
                      <a16:colId xmlns:a16="http://schemas.microsoft.com/office/drawing/2014/main" val="1828611319"/>
                    </a:ext>
                  </a:extLst>
                </a:gridCol>
                <a:gridCol w="728663">
                  <a:extLst>
                    <a:ext uri="{9D8B030D-6E8A-4147-A177-3AD203B41FA5}">
                      <a16:colId xmlns:a16="http://schemas.microsoft.com/office/drawing/2014/main" val="666351489"/>
                    </a:ext>
                  </a:extLst>
                </a:gridCol>
                <a:gridCol w="806450">
                  <a:extLst>
                    <a:ext uri="{9D8B030D-6E8A-4147-A177-3AD203B41FA5}">
                      <a16:colId xmlns:a16="http://schemas.microsoft.com/office/drawing/2014/main" val="3758818904"/>
                    </a:ext>
                  </a:extLst>
                </a:gridCol>
                <a:gridCol w="806450">
                  <a:extLst>
                    <a:ext uri="{9D8B030D-6E8A-4147-A177-3AD203B41FA5}">
                      <a16:colId xmlns:a16="http://schemas.microsoft.com/office/drawing/2014/main" val="2049842434"/>
                    </a:ext>
                  </a:extLst>
                </a:gridCol>
                <a:gridCol w="590550">
                  <a:extLst>
                    <a:ext uri="{9D8B030D-6E8A-4147-A177-3AD203B41FA5}">
                      <a16:colId xmlns:a16="http://schemas.microsoft.com/office/drawing/2014/main" val="1844990224"/>
                    </a:ext>
                  </a:extLst>
                </a:gridCol>
              </a:tblGrid>
              <a:tr h="170356">
                <a:tc>
                  <a:txBody>
                    <a:bodyPr/>
                    <a:lstStyle/>
                    <a:p>
                      <a:pPr algn="ct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1</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年未満</a:t>
                      </a:r>
                    </a:p>
                  </a:txBody>
                  <a:tcPr marL="9525" marR="9525" marT="9525" marB="0" anchor="ctr">
                    <a:solidFill>
                      <a:schemeClr val="accent5">
                        <a:lumMod val="20000"/>
                        <a:lumOff val="80000"/>
                      </a:schemeClr>
                    </a:solidFill>
                  </a:tcPr>
                </a:tc>
                <a:tc>
                  <a:txBody>
                    <a:bodyPr/>
                    <a:lstStyle/>
                    <a:p>
                      <a:pPr algn="ct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1~3</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年未満</a:t>
                      </a:r>
                    </a:p>
                  </a:txBody>
                  <a:tcPr marL="9525" marR="9525" marT="9525" marB="0" anchor="ctr">
                    <a:solidFill>
                      <a:schemeClr val="accent5">
                        <a:lumMod val="20000"/>
                        <a:lumOff val="80000"/>
                      </a:schemeClr>
                    </a:solidFill>
                  </a:tcPr>
                </a:tc>
                <a:tc>
                  <a:txBody>
                    <a:bodyPr/>
                    <a:lstStyle/>
                    <a:p>
                      <a:pPr algn="ct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3~5</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年未満</a:t>
                      </a:r>
                    </a:p>
                  </a:txBody>
                  <a:tcPr marL="9525" marR="9525" marT="9525" marB="0" anchor="ctr">
                    <a:solidFill>
                      <a:schemeClr val="accent5">
                        <a:lumMod val="20000"/>
                        <a:lumOff val="80000"/>
                      </a:schemeClr>
                    </a:solidFill>
                  </a:tcPr>
                </a:tc>
                <a:tc>
                  <a:txBody>
                    <a:bodyPr/>
                    <a:lstStyle/>
                    <a:p>
                      <a:pPr algn="ct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5~10</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年未満</a:t>
                      </a:r>
                    </a:p>
                  </a:txBody>
                  <a:tcPr marL="9525" marR="9525" marT="9525" marB="0" anchor="ctr">
                    <a:solidFill>
                      <a:schemeClr val="accent1">
                        <a:lumMod val="20000"/>
                        <a:lumOff val="80000"/>
                      </a:schemeClr>
                    </a:solidFill>
                  </a:tcPr>
                </a:tc>
                <a:tc>
                  <a:txBody>
                    <a:bodyPr/>
                    <a:lstStyle/>
                    <a:p>
                      <a:pPr algn="ct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10~20</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年未満</a:t>
                      </a:r>
                    </a:p>
                  </a:txBody>
                  <a:tcPr marL="9525" marR="9525" marT="9525" marB="0" anchor="ctr">
                    <a:solidFill>
                      <a:schemeClr val="accent1">
                        <a:lumMod val="20000"/>
                        <a:lumOff val="80000"/>
                      </a:schemeClr>
                    </a:solidFill>
                  </a:tcPr>
                </a:tc>
                <a:tc>
                  <a:txBody>
                    <a:bodyPr/>
                    <a:lstStyle/>
                    <a:p>
                      <a:pPr algn="ct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20~30</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年未満</a:t>
                      </a:r>
                    </a:p>
                  </a:txBody>
                  <a:tcPr marL="9525" marR="9525" marT="9525" marB="0" anchor="ctr">
                    <a:solidFill>
                      <a:schemeClr val="accent1">
                        <a:lumMod val="20000"/>
                        <a:lumOff val="80000"/>
                      </a:schemeClr>
                    </a:solidFill>
                  </a:tcPr>
                </a:tc>
                <a:tc>
                  <a:txBody>
                    <a:bodyPr/>
                    <a:lstStyle/>
                    <a:p>
                      <a:pPr algn="ctr" fontAlgn="ctr"/>
                      <a:r>
                        <a:rPr lang="en-US" altLang="ja-JP" sz="900" b="0" u="none" strike="noStrike" dirty="0">
                          <a:effectLst/>
                          <a:latin typeface="メイリオ" panose="020B0604030504040204" pitchFamily="50" charset="-128"/>
                          <a:ea typeface="メイリオ" panose="020B0604030504040204" pitchFamily="50" charset="-128"/>
                        </a:rPr>
                        <a:t>30</a:t>
                      </a:r>
                      <a:r>
                        <a:rPr lang="ja-JP" altLang="en-US" sz="900" b="0" u="none" strike="noStrike" dirty="0">
                          <a:effectLst/>
                          <a:latin typeface="メイリオ" panose="020B0604030504040204" pitchFamily="50" charset="-128"/>
                          <a:ea typeface="メイリオ" panose="020B0604030504040204" pitchFamily="50" charset="-128"/>
                        </a:rPr>
                        <a:t>年以上</a:t>
                      </a:r>
                      <a:endParaRPr lang="ja-JP" altLang="en-US"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5">
                        <a:lumMod val="20000"/>
                        <a:lumOff val="80000"/>
                      </a:schemeClr>
                    </a:solidFill>
                  </a:tcPr>
                </a:tc>
                <a:extLst>
                  <a:ext uri="{0D108BD9-81ED-4DB2-BD59-A6C34878D82A}">
                    <a16:rowId xmlns:a16="http://schemas.microsoft.com/office/drawing/2014/main" val="907777169"/>
                  </a:ext>
                </a:extLst>
              </a:tr>
              <a:tr h="234738">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221</a:t>
                      </a:r>
                    </a:p>
                    <a:p>
                      <a:pPr algn="ctr" fontAlgn="ctr"/>
                      <a:r>
                        <a:rPr lang="ja-JP" altLang="en-US" sz="900" u="none" strike="noStrike" dirty="0">
                          <a:effectLst/>
                          <a:latin typeface="メイリオ" panose="020B0604030504040204" pitchFamily="50" charset="-128"/>
                          <a:ea typeface="メイリオ" panose="020B0604030504040204" pitchFamily="50" charset="-128"/>
                        </a:rPr>
                        <a:t>（</a:t>
                      </a:r>
                      <a:r>
                        <a:rPr lang="en-US" altLang="ja-JP" sz="900" u="none" strike="noStrike" dirty="0">
                          <a:effectLst/>
                          <a:latin typeface="メイリオ" panose="020B0604030504040204" pitchFamily="50" charset="-128"/>
                          <a:ea typeface="メイリオ" panose="020B0604030504040204" pitchFamily="50" charset="-128"/>
                        </a:rPr>
                        <a:t>5.5</a:t>
                      </a:r>
                      <a:r>
                        <a:rPr lang="ja-JP" altLang="en-US"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0" marR="0" marT="0" marB="0" anchor="ctr"/>
                </a:tc>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280</a:t>
                      </a:r>
                    </a:p>
                    <a:p>
                      <a:pPr algn="ctr" fontAlgn="ctr"/>
                      <a:r>
                        <a:rPr lang="en-US" altLang="ja-JP" sz="900" u="none" strike="noStrike" dirty="0">
                          <a:effectLst/>
                          <a:latin typeface="メイリオ" panose="020B0604030504040204" pitchFamily="50" charset="-128"/>
                          <a:ea typeface="メイリオ" panose="020B0604030504040204" pitchFamily="50" charset="-128"/>
                        </a:rPr>
                        <a:t>(6.9</a:t>
                      </a:r>
                      <a:r>
                        <a:rPr lang="ja-JP" altLang="en-US" sz="900" u="none" strike="noStrike" dirty="0">
                          <a:effectLst/>
                          <a:latin typeface="メイリオ" panose="020B0604030504040204" pitchFamily="50" charset="-128"/>
                          <a:ea typeface="メイリオ" panose="020B0604030504040204" pitchFamily="50" charset="-128"/>
                        </a:rPr>
                        <a:t>％</a:t>
                      </a:r>
                      <a:r>
                        <a:rPr lang="en-US" altLang="ja-JP"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0" marR="0" marT="0" marB="0" anchor="ctr"/>
                </a:tc>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221</a:t>
                      </a:r>
                    </a:p>
                    <a:p>
                      <a:pPr algn="ctr" fontAlgn="ctr"/>
                      <a:r>
                        <a:rPr lang="en-US" altLang="ja-JP" sz="900" u="none" strike="noStrike" dirty="0">
                          <a:effectLst/>
                          <a:latin typeface="メイリオ" panose="020B0604030504040204" pitchFamily="50" charset="-128"/>
                          <a:ea typeface="メイリオ" panose="020B0604030504040204" pitchFamily="50" charset="-128"/>
                        </a:rPr>
                        <a:t>(5.5</a:t>
                      </a:r>
                      <a:r>
                        <a:rPr lang="ja-JP" altLang="en-US" sz="900" u="none" strike="noStrike" dirty="0">
                          <a:effectLst/>
                          <a:latin typeface="メイリオ" panose="020B0604030504040204" pitchFamily="50" charset="-128"/>
                          <a:ea typeface="メイリオ" panose="020B0604030504040204" pitchFamily="50" charset="-128"/>
                        </a:rPr>
                        <a:t>％</a:t>
                      </a:r>
                      <a:r>
                        <a:rPr lang="en-US" altLang="ja-JP"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0" marR="0" marT="0" marB="0" anchor="ctr"/>
                </a:tc>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528</a:t>
                      </a:r>
                    </a:p>
                    <a:p>
                      <a:pPr algn="ctr" fontAlgn="ctr"/>
                      <a:r>
                        <a:rPr lang="en-US" altLang="ja-JP" sz="900" u="none" strike="noStrike" dirty="0">
                          <a:effectLst/>
                          <a:latin typeface="メイリオ" panose="020B0604030504040204" pitchFamily="50" charset="-128"/>
                          <a:ea typeface="メイリオ" panose="020B0604030504040204" pitchFamily="50" charset="-128"/>
                        </a:rPr>
                        <a:t>(13.1</a:t>
                      </a:r>
                      <a:r>
                        <a:rPr lang="ja-JP" altLang="en-US" sz="900" u="none" strike="noStrike" dirty="0">
                          <a:effectLst/>
                          <a:latin typeface="メイリオ" panose="020B0604030504040204" pitchFamily="50" charset="-128"/>
                          <a:ea typeface="メイリオ" panose="020B0604030504040204" pitchFamily="50" charset="-128"/>
                        </a:rPr>
                        <a:t>％</a:t>
                      </a:r>
                      <a:r>
                        <a:rPr lang="en-US" altLang="ja-JP"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0" marR="0" marT="0" marB="0" anchor="ctr">
                    <a:noFill/>
                  </a:tcPr>
                </a:tc>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841</a:t>
                      </a:r>
                    </a:p>
                    <a:p>
                      <a:pPr algn="ctr" fontAlgn="ctr"/>
                      <a:r>
                        <a:rPr lang="en-US" altLang="ja-JP" sz="900" u="none" strike="noStrike" dirty="0">
                          <a:effectLst/>
                          <a:latin typeface="メイリオ" panose="020B0604030504040204" pitchFamily="50" charset="-128"/>
                          <a:ea typeface="メイリオ" panose="020B0604030504040204" pitchFamily="50" charset="-128"/>
                        </a:rPr>
                        <a:t>(20.9</a:t>
                      </a:r>
                      <a:r>
                        <a:rPr lang="ja-JP" altLang="en-US" sz="900" u="none" strike="noStrike" dirty="0">
                          <a:effectLst/>
                          <a:latin typeface="メイリオ" panose="020B0604030504040204" pitchFamily="50" charset="-128"/>
                          <a:ea typeface="メイリオ" panose="020B0604030504040204" pitchFamily="50" charset="-128"/>
                        </a:rPr>
                        <a:t>％</a:t>
                      </a:r>
                      <a:r>
                        <a:rPr lang="en-US" altLang="ja-JP"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0" marR="0" marT="0" marB="0" anchor="ctr">
                    <a:noFill/>
                  </a:tcPr>
                </a:tc>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1,161</a:t>
                      </a:r>
                    </a:p>
                    <a:p>
                      <a:pPr algn="ctr" fontAlgn="ctr"/>
                      <a:r>
                        <a:rPr lang="en-US" altLang="ja-JP" sz="900" u="none" strike="noStrike" dirty="0">
                          <a:effectLst/>
                          <a:latin typeface="メイリオ" panose="020B0604030504040204" pitchFamily="50" charset="-128"/>
                          <a:ea typeface="メイリオ" panose="020B0604030504040204" pitchFamily="50" charset="-128"/>
                        </a:rPr>
                        <a:t>(28.8</a:t>
                      </a:r>
                      <a:r>
                        <a:rPr lang="ja-JP" altLang="en-US" sz="900" u="none" strike="noStrike" dirty="0">
                          <a:effectLst/>
                          <a:latin typeface="メイリオ" panose="020B0604030504040204" pitchFamily="50" charset="-128"/>
                          <a:ea typeface="メイリオ" panose="020B0604030504040204" pitchFamily="50" charset="-128"/>
                        </a:rPr>
                        <a:t>％</a:t>
                      </a:r>
                      <a:r>
                        <a:rPr lang="en-US" altLang="ja-JP"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0" marR="0" marT="0" marB="0" anchor="ctr">
                    <a:noFill/>
                  </a:tcPr>
                </a:tc>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777</a:t>
                      </a:r>
                    </a:p>
                    <a:p>
                      <a:pPr algn="ctr" fontAlgn="ctr"/>
                      <a:r>
                        <a:rPr lang="en-US" altLang="ja-JP" sz="900" u="none" strike="noStrike" dirty="0">
                          <a:effectLst/>
                          <a:latin typeface="メイリオ" panose="020B0604030504040204" pitchFamily="50" charset="-128"/>
                          <a:ea typeface="メイリオ" panose="020B0604030504040204" pitchFamily="50" charset="-128"/>
                        </a:rPr>
                        <a:t>(19.3</a:t>
                      </a:r>
                      <a:r>
                        <a:rPr lang="ja-JP" altLang="en-US"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0" marR="0" marT="0" marB="0" anchor="ctr"/>
                </a:tc>
                <a:extLst>
                  <a:ext uri="{0D108BD9-81ED-4DB2-BD59-A6C34878D82A}">
                    <a16:rowId xmlns:a16="http://schemas.microsoft.com/office/drawing/2014/main" val="1579801589"/>
                  </a:ext>
                </a:extLst>
              </a:tr>
            </a:tbl>
          </a:graphicData>
        </a:graphic>
      </p:graphicFrame>
      <p:sp>
        <p:nvSpPr>
          <p:cNvPr id="23" name="正方形/長方形 22">
            <a:extLst>
              <a:ext uri="{FF2B5EF4-FFF2-40B4-BE49-F238E27FC236}">
                <a16:creationId xmlns:a16="http://schemas.microsoft.com/office/drawing/2014/main" id="{898232FB-A243-507A-96B0-A2E05CD32241}"/>
              </a:ext>
            </a:extLst>
          </p:cNvPr>
          <p:cNvSpPr/>
          <p:nvPr/>
        </p:nvSpPr>
        <p:spPr>
          <a:xfrm>
            <a:off x="6876484" y="4207509"/>
            <a:ext cx="2288890" cy="267806"/>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pPr algn="ctr"/>
            <a:r>
              <a:rPr kumimoji="1" lang="en-US" altLang="ja-JP" sz="900" dirty="0">
                <a:solidFill>
                  <a:schemeClr val="tx1"/>
                </a:solidFill>
                <a:latin typeface="Meiryo UI" panose="020B0604030504040204" pitchFamily="50" charset="-128"/>
                <a:ea typeface="Meiryo UI" panose="020B0604030504040204" pitchFamily="50" charset="-128"/>
              </a:rPr>
              <a:t>※</a:t>
            </a:r>
            <a:r>
              <a:rPr kumimoji="1" lang="ja-JP" altLang="en-US" sz="900" dirty="0">
                <a:solidFill>
                  <a:schemeClr val="tx1"/>
                </a:solidFill>
                <a:latin typeface="Meiryo UI" panose="020B0604030504040204" pitchFamily="50" charset="-128"/>
                <a:ea typeface="Meiryo UI" panose="020B0604030504040204" pitchFamily="50" charset="-128"/>
              </a:rPr>
              <a:t>身体障がいと知的障がいの重複　</a:t>
            </a:r>
            <a:r>
              <a:rPr kumimoji="1" lang="en-US" altLang="ja-JP" sz="900" dirty="0">
                <a:solidFill>
                  <a:schemeClr val="tx1"/>
                </a:solidFill>
                <a:latin typeface="Meiryo UI" panose="020B0604030504040204" pitchFamily="50" charset="-128"/>
                <a:ea typeface="Meiryo UI" panose="020B0604030504040204" pitchFamily="50" charset="-128"/>
              </a:rPr>
              <a:t>1,113</a:t>
            </a:r>
            <a:r>
              <a:rPr kumimoji="1" lang="ja-JP" altLang="en-US" sz="900" dirty="0">
                <a:solidFill>
                  <a:schemeClr val="tx1"/>
                </a:solidFill>
                <a:latin typeface="Meiryo UI" panose="020B0604030504040204" pitchFamily="50" charset="-128"/>
                <a:ea typeface="Meiryo UI" panose="020B0604030504040204" pitchFamily="50" charset="-128"/>
              </a:rPr>
              <a:t>人</a:t>
            </a:r>
          </a:p>
        </p:txBody>
      </p:sp>
      <p:graphicFrame>
        <p:nvGraphicFramePr>
          <p:cNvPr id="24" name="表 23">
            <a:extLst>
              <a:ext uri="{FF2B5EF4-FFF2-40B4-BE49-F238E27FC236}">
                <a16:creationId xmlns:a16="http://schemas.microsoft.com/office/drawing/2014/main" id="{0698D247-2554-4DDC-BBF7-0B5D5E74941A}"/>
              </a:ext>
            </a:extLst>
          </p:cNvPr>
          <p:cNvGraphicFramePr>
            <a:graphicFrameLocks noGrp="1"/>
          </p:cNvGraphicFramePr>
          <p:nvPr>
            <p:extLst>
              <p:ext uri="{D42A27DB-BD31-4B8C-83A1-F6EECF244321}">
                <p14:modId xmlns:p14="http://schemas.microsoft.com/office/powerpoint/2010/main" val="2676965199"/>
              </p:ext>
            </p:extLst>
          </p:nvPr>
        </p:nvGraphicFramePr>
        <p:xfrm>
          <a:off x="5137021" y="3693506"/>
          <a:ext cx="3577344" cy="423605"/>
        </p:xfrm>
        <a:graphic>
          <a:graphicData uri="http://schemas.openxmlformats.org/drawingml/2006/table">
            <a:tbl>
              <a:tblPr>
                <a:tableStyleId>{BDBED569-4797-4DF1-A0F4-6AAB3CD982D8}</a:tableStyleId>
              </a:tblPr>
              <a:tblGrid>
                <a:gridCol w="613164">
                  <a:extLst>
                    <a:ext uri="{9D8B030D-6E8A-4147-A177-3AD203B41FA5}">
                      <a16:colId xmlns:a16="http://schemas.microsoft.com/office/drawing/2014/main" val="941770493"/>
                    </a:ext>
                  </a:extLst>
                </a:gridCol>
                <a:gridCol w="534249">
                  <a:extLst>
                    <a:ext uri="{9D8B030D-6E8A-4147-A177-3AD203B41FA5}">
                      <a16:colId xmlns:a16="http://schemas.microsoft.com/office/drawing/2014/main" val="996002819"/>
                    </a:ext>
                  </a:extLst>
                </a:gridCol>
                <a:gridCol w="559942">
                  <a:extLst>
                    <a:ext uri="{9D8B030D-6E8A-4147-A177-3AD203B41FA5}">
                      <a16:colId xmlns:a16="http://schemas.microsoft.com/office/drawing/2014/main" val="1828611319"/>
                    </a:ext>
                  </a:extLst>
                </a:gridCol>
                <a:gridCol w="580490">
                  <a:extLst>
                    <a:ext uri="{9D8B030D-6E8A-4147-A177-3AD203B41FA5}">
                      <a16:colId xmlns:a16="http://schemas.microsoft.com/office/drawing/2014/main" val="666351489"/>
                    </a:ext>
                  </a:extLst>
                </a:gridCol>
                <a:gridCol w="641799">
                  <a:extLst>
                    <a:ext uri="{9D8B030D-6E8A-4147-A177-3AD203B41FA5}">
                      <a16:colId xmlns:a16="http://schemas.microsoft.com/office/drawing/2014/main" val="3758818904"/>
                    </a:ext>
                  </a:extLst>
                </a:gridCol>
                <a:gridCol w="647700">
                  <a:extLst>
                    <a:ext uri="{9D8B030D-6E8A-4147-A177-3AD203B41FA5}">
                      <a16:colId xmlns:a16="http://schemas.microsoft.com/office/drawing/2014/main" val="2049842434"/>
                    </a:ext>
                  </a:extLst>
                </a:gridCol>
              </a:tblGrid>
              <a:tr h="149285">
                <a:tc>
                  <a:txBody>
                    <a:bodyPr/>
                    <a:lstStyle/>
                    <a:p>
                      <a:pPr algn="ctr"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身体</a:t>
                      </a:r>
                    </a:p>
                  </a:txBody>
                  <a:tcPr marL="9525" marR="9525" marT="9525" marB="0" anchor="ctr">
                    <a:solidFill>
                      <a:schemeClr val="accent5">
                        <a:lumMod val="20000"/>
                        <a:lumOff val="80000"/>
                      </a:schemeClr>
                    </a:solidFill>
                  </a:tcPr>
                </a:tc>
                <a:tc>
                  <a:txBody>
                    <a:bodyPr/>
                    <a:lstStyle/>
                    <a:p>
                      <a:pPr algn="ctr"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知的</a:t>
                      </a:r>
                    </a:p>
                  </a:txBody>
                  <a:tcPr marL="9525" marR="9525" marT="9525" marB="0" anchor="ctr">
                    <a:solidFill>
                      <a:schemeClr val="accent5">
                        <a:lumMod val="20000"/>
                        <a:lumOff val="80000"/>
                      </a:schemeClr>
                    </a:solidFill>
                  </a:tcPr>
                </a:tc>
                <a:tc>
                  <a:txBody>
                    <a:bodyPr/>
                    <a:lstStyle/>
                    <a:p>
                      <a:pPr algn="ctr"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精神</a:t>
                      </a:r>
                    </a:p>
                  </a:txBody>
                  <a:tcPr marL="9525" marR="9525" marT="9525" marB="0" anchor="ctr">
                    <a:solidFill>
                      <a:schemeClr val="accent5">
                        <a:lumMod val="20000"/>
                        <a:lumOff val="80000"/>
                      </a:schemeClr>
                    </a:solidFill>
                  </a:tcPr>
                </a:tc>
                <a:tc>
                  <a:txBody>
                    <a:bodyPr/>
                    <a:lstStyle/>
                    <a:p>
                      <a:pPr algn="ctr"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発達</a:t>
                      </a:r>
                    </a:p>
                  </a:txBody>
                  <a:tcPr marL="9525" marR="9525" marT="9525" marB="0" anchor="ctr">
                    <a:solidFill>
                      <a:schemeClr val="accent1">
                        <a:lumMod val="20000"/>
                        <a:lumOff val="80000"/>
                      </a:schemeClr>
                    </a:solidFill>
                  </a:tcPr>
                </a:tc>
                <a:tc>
                  <a:txBody>
                    <a:bodyPr/>
                    <a:lstStyle/>
                    <a:p>
                      <a:pPr algn="ctr"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高次脳機能</a:t>
                      </a:r>
                    </a:p>
                  </a:txBody>
                  <a:tcPr marL="9525" marR="9525" marT="9525" marB="0" anchor="ctr">
                    <a:solidFill>
                      <a:schemeClr val="accent1">
                        <a:lumMod val="20000"/>
                        <a:lumOff val="80000"/>
                      </a:schemeClr>
                    </a:solidFill>
                  </a:tcPr>
                </a:tc>
                <a:tc>
                  <a:txBody>
                    <a:bodyPr/>
                    <a:lstStyle/>
                    <a:p>
                      <a:pPr algn="ctr"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難病</a:t>
                      </a:r>
                    </a:p>
                  </a:txBody>
                  <a:tcPr marL="9525" marR="9525" marT="9525" marB="0" anchor="ctr">
                    <a:solidFill>
                      <a:schemeClr val="accent1">
                        <a:lumMod val="20000"/>
                        <a:lumOff val="80000"/>
                      </a:schemeClr>
                    </a:solidFill>
                  </a:tcPr>
                </a:tc>
                <a:extLst>
                  <a:ext uri="{0D108BD9-81ED-4DB2-BD59-A6C34878D82A}">
                    <a16:rowId xmlns:a16="http://schemas.microsoft.com/office/drawing/2014/main" val="907777169"/>
                  </a:ext>
                </a:extLst>
              </a:tr>
              <a:tr h="249327">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1,720</a:t>
                      </a:r>
                    </a:p>
                    <a:p>
                      <a:pPr algn="ctr" fontAlgn="ctr"/>
                      <a:r>
                        <a:rPr lang="ja-JP" altLang="en-US" sz="900" u="none" strike="noStrike" dirty="0">
                          <a:effectLst/>
                          <a:latin typeface="メイリオ" panose="020B0604030504040204" pitchFamily="50" charset="-128"/>
                          <a:ea typeface="メイリオ" panose="020B0604030504040204" pitchFamily="50" charset="-128"/>
                        </a:rPr>
                        <a:t>（</a:t>
                      </a:r>
                      <a:r>
                        <a:rPr lang="en-US" altLang="ja-JP" sz="900" u="none" strike="noStrike" dirty="0">
                          <a:effectLst/>
                          <a:latin typeface="メイリオ" panose="020B0604030504040204" pitchFamily="50" charset="-128"/>
                          <a:ea typeface="メイリオ" panose="020B0604030504040204" pitchFamily="50" charset="-128"/>
                        </a:rPr>
                        <a:t>42.7</a:t>
                      </a:r>
                      <a:r>
                        <a:rPr lang="ja-JP" altLang="en-US"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0" marT="0" marB="0" anchor="ctr"/>
                </a:tc>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3,404</a:t>
                      </a:r>
                    </a:p>
                    <a:p>
                      <a:pPr algn="ctr" fontAlgn="ctr"/>
                      <a:r>
                        <a:rPr lang="en-US" altLang="ja-JP" sz="900" u="none" strike="noStrike" dirty="0">
                          <a:effectLst/>
                          <a:latin typeface="メイリオ" panose="020B0604030504040204" pitchFamily="50" charset="-128"/>
                          <a:ea typeface="メイリオ" panose="020B0604030504040204" pitchFamily="50" charset="-128"/>
                        </a:rPr>
                        <a:t>(84.5</a:t>
                      </a:r>
                      <a:r>
                        <a:rPr lang="ja-JP" altLang="en-US" sz="900" u="none" strike="noStrike" dirty="0">
                          <a:effectLst/>
                          <a:latin typeface="メイリオ" panose="020B0604030504040204" pitchFamily="50" charset="-128"/>
                          <a:ea typeface="メイリオ" panose="020B0604030504040204" pitchFamily="50" charset="-128"/>
                        </a:rPr>
                        <a:t>％</a:t>
                      </a:r>
                      <a:r>
                        <a:rPr lang="en-US" altLang="ja-JP"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0" marT="0" marB="0" anchor="ctr"/>
                </a:tc>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111</a:t>
                      </a:r>
                    </a:p>
                    <a:p>
                      <a:pPr algn="ctr" fontAlgn="ctr"/>
                      <a:r>
                        <a:rPr lang="ja-JP" altLang="en-US" sz="900" u="none" strike="noStrike" dirty="0">
                          <a:effectLst/>
                          <a:latin typeface="メイリオ" panose="020B0604030504040204" pitchFamily="50" charset="-128"/>
                          <a:ea typeface="メイリオ" panose="020B0604030504040204" pitchFamily="50" charset="-128"/>
                        </a:rPr>
                        <a:t>（</a:t>
                      </a:r>
                      <a:r>
                        <a:rPr lang="en-US" altLang="ja-JP" sz="900" u="none" strike="noStrike" dirty="0">
                          <a:effectLst/>
                          <a:latin typeface="メイリオ" panose="020B0604030504040204" pitchFamily="50" charset="-128"/>
                          <a:ea typeface="メイリオ" panose="020B0604030504040204" pitchFamily="50" charset="-128"/>
                        </a:rPr>
                        <a:t>2.8</a:t>
                      </a:r>
                      <a:r>
                        <a:rPr lang="ja-JP" altLang="en-US"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0" marT="0" marB="0" anchor="ctr"/>
                </a:tc>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316</a:t>
                      </a:r>
                    </a:p>
                    <a:p>
                      <a:pPr algn="ctr" fontAlgn="ctr"/>
                      <a:r>
                        <a:rPr lang="en-US" altLang="ja-JP" sz="900" u="none" strike="noStrike" dirty="0">
                          <a:effectLst/>
                          <a:latin typeface="メイリオ" panose="020B0604030504040204" pitchFamily="50" charset="-128"/>
                          <a:ea typeface="メイリオ" panose="020B0604030504040204" pitchFamily="50" charset="-128"/>
                        </a:rPr>
                        <a:t>(7.8</a:t>
                      </a:r>
                      <a:r>
                        <a:rPr lang="ja-JP" altLang="en-US"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0" marT="0" marB="0" anchor="ctr">
                    <a:noFill/>
                  </a:tcPr>
                </a:tc>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129</a:t>
                      </a:r>
                    </a:p>
                    <a:p>
                      <a:pPr algn="ctr" fontAlgn="ctr"/>
                      <a:r>
                        <a:rPr lang="en-US" altLang="ja-JP" sz="900" u="none" strike="noStrike" dirty="0">
                          <a:effectLst/>
                          <a:latin typeface="メイリオ" panose="020B0604030504040204" pitchFamily="50" charset="-128"/>
                          <a:ea typeface="メイリオ" panose="020B0604030504040204" pitchFamily="50" charset="-128"/>
                        </a:rPr>
                        <a:t>(3.2</a:t>
                      </a:r>
                      <a:r>
                        <a:rPr lang="ja-JP" altLang="en-US"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0" marT="0" marB="0" anchor="ctr">
                    <a:noFill/>
                  </a:tcPr>
                </a:tc>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21</a:t>
                      </a:r>
                    </a:p>
                    <a:p>
                      <a:pPr algn="ctr" fontAlgn="ctr"/>
                      <a:r>
                        <a:rPr lang="ja-JP" altLang="en-US" sz="900" u="none" strike="noStrike" dirty="0">
                          <a:effectLst/>
                          <a:latin typeface="メイリオ" panose="020B0604030504040204" pitchFamily="50" charset="-128"/>
                          <a:ea typeface="メイリオ" panose="020B0604030504040204" pitchFamily="50" charset="-128"/>
                        </a:rPr>
                        <a:t>（</a:t>
                      </a:r>
                      <a:r>
                        <a:rPr lang="en-US" altLang="ja-JP" sz="900" u="none" strike="noStrike" dirty="0">
                          <a:effectLst/>
                          <a:latin typeface="メイリオ" panose="020B0604030504040204" pitchFamily="50" charset="-128"/>
                          <a:ea typeface="メイリオ" panose="020B0604030504040204" pitchFamily="50" charset="-128"/>
                        </a:rPr>
                        <a:t>0.5</a:t>
                      </a:r>
                      <a:r>
                        <a:rPr lang="ja-JP" altLang="en-US"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0" marR="0" marT="0" marB="0" anchor="ctr">
                    <a:noFill/>
                  </a:tcPr>
                </a:tc>
                <a:extLst>
                  <a:ext uri="{0D108BD9-81ED-4DB2-BD59-A6C34878D82A}">
                    <a16:rowId xmlns:a16="http://schemas.microsoft.com/office/drawing/2014/main" val="1579801589"/>
                  </a:ext>
                </a:extLst>
              </a:tr>
            </a:tbl>
          </a:graphicData>
        </a:graphic>
      </p:graphicFrame>
      <p:sp>
        <p:nvSpPr>
          <p:cNvPr id="25" name="正方形/長方形 24">
            <a:extLst>
              <a:ext uri="{FF2B5EF4-FFF2-40B4-BE49-F238E27FC236}">
                <a16:creationId xmlns:a16="http://schemas.microsoft.com/office/drawing/2014/main" id="{9E1D8DC0-9EF8-4922-B1CC-9AD2CD0BE8D2}"/>
              </a:ext>
            </a:extLst>
          </p:cNvPr>
          <p:cNvSpPr/>
          <p:nvPr/>
        </p:nvSpPr>
        <p:spPr>
          <a:xfrm>
            <a:off x="45961" y="4154572"/>
            <a:ext cx="9063170" cy="242975"/>
          </a:xfrm>
          <a:prstGeom prst="rect">
            <a:avLst/>
          </a:prstGeom>
          <a:ln/>
        </p:spPr>
        <p:style>
          <a:lnRef idx="3">
            <a:schemeClr val="lt1"/>
          </a:lnRef>
          <a:fillRef idx="1">
            <a:schemeClr val="accent1"/>
          </a:fillRef>
          <a:effectRef idx="1">
            <a:schemeClr val="accent1"/>
          </a:effectRef>
          <a:fontRef idx="minor">
            <a:schemeClr val="lt1"/>
          </a:fontRef>
        </p:style>
        <p:txBody>
          <a:bodyPr tIns="36000" bIns="36000" rtlCol="0" anchor="t"/>
          <a:lstStyle/>
          <a:p>
            <a:r>
              <a:rPr kumimoji="1" lang="ja-JP" altLang="en-US" sz="1300" b="1" dirty="0">
                <a:latin typeface="HG丸ｺﾞｼｯｸM-PRO" panose="020F0600000000000000" pitchFamily="50" charset="-128"/>
                <a:ea typeface="HG丸ｺﾞｼｯｸM-PRO" panose="020F0600000000000000" pitchFamily="50" charset="-128"/>
              </a:rPr>
              <a:t>１（２）本人への質問　（</a:t>
            </a:r>
            <a:r>
              <a:rPr kumimoji="1" lang="en-US" altLang="ja-JP" sz="1000" b="1" dirty="0">
                <a:latin typeface="HG丸ｺﾞｼｯｸM-PRO" panose="020F0600000000000000" pitchFamily="50" charset="-128"/>
                <a:ea typeface="HG丸ｺﾞｼｯｸM-PRO" panose="020F0600000000000000" pitchFamily="50" charset="-128"/>
              </a:rPr>
              <a:t>※</a:t>
            </a:r>
            <a:r>
              <a:rPr kumimoji="1" lang="ja-JP" altLang="en-US" sz="1000" b="1" dirty="0">
                <a:latin typeface="HG丸ｺﾞｼｯｸM-PRO" panose="020F0600000000000000" pitchFamily="50" charset="-128"/>
                <a:ea typeface="HG丸ｺﾞｼｯｸM-PRO" panose="020F0600000000000000" pitchFamily="50" charset="-128"/>
              </a:rPr>
              <a:t>援護の実施者が府内市町村である回答のあった入所者数</a:t>
            </a:r>
            <a:r>
              <a:rPr kumimoji="1" lang="en-US" altLang="ja-JP" sz="1000" b="1" dirty="0">
                <a:latin typeface="HG丸ｺﾞｼｯｸM-PRO" panose="020F0600000000000000" pitchFamily="50" charset="-128"/>
                <a:ea typeface="HG丸ｺﾞｼｯｸM-PRO" panose="020F0600000000000000" pitchFamily="50" charset="-128"/>
              </a:rPr>
              <a:t>3,925</a:t>
            </a:r>
            <a:r>
              <a:rPr kumimoji="1" lang="ja-JP" altLang="en-US" sz="1000" b="1" dirty="0">
                <a:latin typeface="HG丸ｺﾞｼｯｸM-PRO" panose="020F0600000000000000" pitchFamily="50" charset="-128"/>
                <a:ea typeface="HG丸ｺﾞｼｯｸM-PRO" panose="020F0600000000000000" pitchFamily="50" charset="-128"/>
              </a:rPr>
              <a:t>人）</a:t>
            </a:r>
          </a:p>
          <a:p>
            <a:endParaRPr kumimoji="1" lang="ja-JP" altLang="en-US" sz="1300" b="1" dirty="0">
              <a:latin typeface="HG丸ｺﾞｼｯｸM-PRO" panose="020F0600000000000000" pitchFamily="50" charset="-128"/>
              <a:ea typeface="HG丸ｺﾞｼｯｸM-PRO" panose="020F0600000000000000" pitchFamily="50" charset="-128"/>
            </a:endParaRPr>
          </a:p>
        </p:txBody>
      </p:sp>
      <p:sp>
        <p:nvSpPr>
          <p:cNvPr id="26" name="正方形/長方形 25">
            <a:extLst>
              <a:ext uri="{FF2B5EF4-FFF2-40B4-BE49-F238E27FC236}">
                <a16:creationId xmlns:a16="http://schemas.microsoft.com/office/drawing/2014/main" id="{DE612353-309C-430D-A253-78313A5F2BDA}"/>
              </a:ext>
            </a:extLst>
          </p:cNvPr>
          <p:cNvSpPr/>
          <p:nvPr/>
        </p:nvSpPr>
        <p:spPr>
          <a:xfrm>
            <a:off x="53580" y="4404081"/>
            <a:ext cx="9055552" cy="772226"/>
          </a:xfrm>
          <a:prstGeom prst="rect">
            <a:avLst/>
          </a:prstGeom>
          <a:noFill/>
          <a:ln w="6350">
            <a:solidFill>
              <a:schemeClr val="accent1">
                <a:lumMod val="75000"/>
              </a:schemeClr>
            </a:solidFill>
            <a:prstDash val="sysDash"/>
          </a:ln>
        </p:spPr>
        <p:style>
          <a:lnRef idx="3">
            <a:schemeClr val="lt1"/>
          </a:lnRef>
          <a:fillRef idx="1">
            <a:schemeClr val="accent1"/>
          </a:fillRef>
          <a:effectRef idx="1">
            <a:schemeClr val="accent1"/>
          </a:effectRef>
          <a:fontRef idx="minor">
            <a:schemeClr val="lt1"/>
          </a:fontRef>
        </p:style>
        <p:txBody>
          <a:bodyPr rtlCol="0" anchor="t"/>
          <a:lstStyle/>
          <a:p>
            <a:pPr marL="92075" indent="-92075"/>
            <a:r>
              <a:rPr kumimoji="1" lang="ja-JP" altLang="en-US" sz="1100" dirty="0">
                <a:solidFill>
                  <a:schemeClr val="tx1"/>
                </a:solidFill>
                <a:latin typeface="Meiryo UI" panose="020B0604030504040204" pitchFamily="50" charset="-128"/>
                <a:ea typeface="Meiryo UI" panose="020B0604030504040204" pitchFamily="50" charset="-128"/>
              </a:rPr>
              <a:t>◆援護の実施者が府内市町村の</a:t>
            </a:r>
            <a:r>
              <a:rPr kumimoji="1" lang="en-US" altLang="ja-JP" sz="1100" dirty="0">
                <a:solidFill>
                  <a:schemeClr val="tx1"/>
                </a:solidFill>
                <a:latin typeface="Meiryo UI" panose="020B0604030504040204" pitchFamily="50" charset="-128"/>
                <a:ea typeface="Meiryo UI" panose="020B0604030504040204" pitchFamily="50" charset="-128"/>
              </a:rPr>
              <a:t>3,925</a:t>
            </a:r>
            <a:r>
              <a:rPr kumimoji="1" lang="ja-JP" altLang="en-US" sz="1100" dirty="0">
                <a:solidFill>
                  <a:schemeClr val="tx1"/>
                </a:solidFill>
                <a:latin typeface="Meiryo UI" panose="020B0604030504040204" pitchFamily="50" charset="-128"/>
                <a:ea typeface="Meiryo UI" panose="020B0604030504040204" pitchFamily="50" charset="-128"/>
              </a:rPr>
              <a:t>人のうち、暮らしたい場所の項目で</a:t>
            </a:r>
            <a:r>
              <a:rPr kumimoji="1" lang="ja-JP" altLang="en-US" sz="1100" b="1" u="sng" dirty="0">
                <a:solidFill>
                  <a:schemeClr val="tx1"/>
                </a:solidFill>
                <a:latin typeface="Meiryo UI" panose="020B0604030504040204" pitchFamily="50" charset="-128"/>
                <a:ea typeface="Meiryo UI" panose="020B0604030504040204" pitchFamily="50" charset="-128"/>
              </a:rPr>
              <a:t>「いずれは、今の施設とは違うところで暮らしたい」と回答したのは</a:t>
            </a:r>
            <a:r>
              <a:rPr kumimoji="1" lang="en-US" altLang="ja-JP" sz="1100" b="1" u="sng" dirty="0">
                <a:solidFill>
                  <a:schemeClr val="tx1"/>
                </a:solidFill>
                <a:latin typeface="Meiryo UI" panose="020B0604030504040204" pitchFamily="50" charset="-128"/>
                <a:ea typeface="Meiryo UI" panose="020B0604030504040204" pitchFamily="50" charset="-128"/>
              </a:rPr>
              <a:t>496</a:t>
            </a:r>
            <a:r>
              <a:rPr kumimoji="1" lang="ja-JP" altLang="en-US" sz="1100" b="1" u="sng" dirty="0">
                <a:solidFill>
                  <a:schemeClr val="tx1"/>
                </a:solidFill>
                <a:latin typeface="Meiryo UI" panose="020B0604030504040204" pitchFamily="50" charset="-128"/>
                <a:ea typeface="Meiryo UI" panose="020B0604030504040204" pitchFamily="50" charset="-128"/>
              </a:rPr>
              <a:t>人</a:t>
            </a:r>
            <a:r>
              <a:rPr kumimoji="1" lang="en-US" altLang="ja-JP" sz="1100" b="1" u="sng" dirty="0">
                <a:solidFill>
                  <a:schemeClr val="tx1"/>
                </a:solidFill>
                <a:latin typeface="Meiryo UI" panose="020B0604030504040204" pitchFamily="50" charset="-128"/>
                <a:ea typeface="Meiryo UI" panose="020B0604030504040204" pitchFamily="50" charset="-128"/>
              </a:rPr>
              <a:t>(12.6</a:t>
            </a:r>
            <a:r>
              <a:rPr kumimoji="1" lang="ja-JP" altLang="en-US" sz="1100" b="1" u="sng" dirty="0">
                <a:solidFill>
                  <a:schemeClr val="tx1"/>
                </a:solidFill>
                <a:latin typeface="Meiryo UI" panose="020B0604030504040204" pitchFamily="50" charset="-128"/>
                <a:ea typeface="Meiryo UI" panose="020B0604030504040204" pitchFamily="50" charset="-128"/>
              </a:rPr>
              <a:t>％</a:t>
            </a:r>
            <a:r>
              <a:rPr kumimoji="1" lang="en-US" altLang="ja-JP" sz="1100" b="1" u="sng" dirty="0">
                <a:solidFill>
                  <a:schemeClr val="tx1"/>
                </a:solidFill>
                <a:latin typeface="Meiryo UI" panose="020B0604030504040204" pitchFamily="50" charset="-128"/>
                <a:ea typeface="Meiryo UI" panose="020B0604030504040204" pitchFamily="50" charset="-128"/>
              </a:rPr>
              <a:t>)</a:t>
            </a:r>
            <a:r>
              <a:rPr kumimoji="1" lang="ja-JP" altLang="en-US" sz="1100" u="sng" dirty="0">
                <a:solidFill>
                  <a:schemeClr val="tx1"/>
                </a:solidFill>
                <a:latin typeface="Meiryo UI" panose="020B0604030504040204" pitchFamily="50" charset="-128"/>
                <a:ea typeface="Meiryo UI" panose="020B0604030504040204" pitchFamily="50" charset="-128"/>
              </a:rPr>
              <a:t>。</a:t>
            </a:r>
            <a:endParaRPr kumimoji="1" lang="en-US" altLang="ja-JP" sz="1100" u="sng" dirty="0">
              <a:solidFill>
                <a:schemeClr val="tx1"/>
              </a:solidFill>
              <a:latin typeface="Meiryo UI" panose="020B0604030504040204" pitchFamily="50" charset="-128"/>
              <a:ea typeface="Meiryo UI" panose="020B0604030504040204" pitchFamily="50" charset="-128"/>
            </a:endParaRPr>
          </a:p>
          <a:p>
            <a:pPr marL="92075" indent="-92075"/>
            <a:r>
              <a:rPr kumimoji="1" lang="ja-JP" altLang="en-US" sz="1100" dirty="0">
                <a:solidFill>
                  <a:schemeClr val="tx1"/>
                </a:solidFill>
                <a:latin typeface="Meiryo UI" panose="020B0604030504040204" pitchFamily="50" charset="-128"/>
                <a:ea typeface="Meiryo UI" panose="020B0604030504040204" pitchFamily="50" charset="-128"/>
              </a:rPr>
              <a:t>◆「引き続き、今の施設で暮らしたい」と回答した</a:t>
            </a:r>
            <a:r>
              <a:rPr kumimoji="1" lang="en-US" altLang="ja-JP" sz="1100" dirty="0">
                <a:solidFill>
                  <a:schemeClr val="tx1"/>
                </a:solidFill>
                <a:latin typeface="Meiryo UI" panose="020B0604030504040204" pitchFamily="50" charset="-128"/>
                <a:ea typeface="Meiryo UI" panose="020B0604030504040204" pitchFamily="50" charset="-128"/>
              </a:rPr>
              <a:t>1,152</a:t>
            </a:r>
            <a:r>
              <a:rPr kumimoji="1" lang="ja-JP" altLang="en-US" sz="1100" dirty="0">
                <a:solidFill>
                  <a:schemeClr val="tx1"/>
                </a:solidFill>
                <a:latin typeface="Meiryo UI" panose="020B0604030504040204" pitchFamily="50" charset="-128"/>
                <a:ea typeface="Meiryo UI" panose="020B0604030504040204" pitchFamily="50" charset="-128"/>
              </a:rPr>
              <a:t>人の理由では</a:t>
            </a:r>
            <a:r>
              <a:rPr kumimoji="1" lang="ja-JP" altLang="en-US" sz="1100" b="1" u="sng" dirty="0">
                <a:solidFill>
                  <a:schemeClr val="tx1"/>
                </a:solidFill>
                <a:latin typeface="Meiryo UI" panose="020B0604030504040204" pitchFamily="50" charset="-128"/>
                <a:ea typeface="Meiryo UI" panose="020B0604030504040204" pitchFamily="50" charset="-128"/>
              </a:rPr>
              <a:t>「今の施設の暮らしが安心できるから」との回答が最も多く、</a:t>
            </a:r>
            <a:r>
              <a:rPr kumimoji="1" lang="en-US" altLang="ja-JP" sz="1100" b="1" u="sng" dirty="0">
                <a:solidFill>
                  <a:schemeClr val="tx1"/>
                </a:solidFill>
                <a:latin typeface="Meiryo UI" panose="020B0604030504040204" pitchFamily="50" charset="-128"/>
                <a:ea typeface="Meiryo UI" panose="020B0604030504040204" pitchFamily="50" charset="-128"/>
              </a:rPr>
              <a:t>833</a:t>
            </a:r>
            <a:r>
              <a:rPr kumimoji="1" lang="ja-JP" altLang="en-US" sz="1100" b="1" u="sng" dirty="0">
                <a:solidFill>
                  <a:schemeClr val="tx1"/>
                </a:solidFill>
                <a:latin typeface="Meiryo UI" panose="020B0604030504040204" pitchFamily="50" charset="-128"/>
                <a:ea typeface="Meiryo UI" panose="020B0604030504040204" pitchFamily="50" charset="-128"/>
              </a:rPr>
              <a:t>人</a:t>
            </a:r>
            <a:r>
              <a:rPr kumimoji="1" lang="en-US" altLang="ja-JP" sz="1100" b="1" u="sng" dirty="0">
                <a:solidFill>
                  <a:schemeClr val="tx1"/>
                </a:solidFill>
                <a:latin typeface="Meiryo UI" panose="020B0604030504040204" pitchFamily="50" charset="-128"/>
                <a:ea typeface="Meiryo UI" panose="020B0604030504040204" pitchFamily="50" charset="-128"/>
              </a:rPr>
              <a:t>(72.3</a:t>
            </a:r>
            <a:r>
              <a:rPr kumimoji="1" lang="ja-JP" altLang="en-US" sz="1100" b="1" u="sng" dirty="0">
                <a:solidFill>
                  <a:schemeClr val="tx1"/>
                </a:solidFill>
                <a:latin typeface="Meiryo UI" panose="020B0604030504040204" pitchFamily="50" charset="-128"/>
                <a:ea typeface="Meiryo UI" panose="020B0604030504040204" pitchFamily="50" charset="-128"/>
              </a:rPr>
              <a:t>％</a:t>
            </a:r>
            <a:r>
              <a:rPr kumimoji="1" lang="en-US" altLang="ja-JP" sz="1100" b="1" u="sng" dirty="0">
                <a:solidFill>
                  <a:schemeClr val="tx1"/>
                </a:solidFill>
                <a:latin typeface="Meiryo UI" panose="020B0604030504040204" pitchFamily="50" charset="-128"/>
                <a:ea typeface="Meiryo UI" panose="020B0604030504040204" pitchFamily="50" charset="-128"/>
              </a:rPr>
              <a:t>)</a:t>
            </a:r>
            <a:r>
              <a:rPr kumimoji="1" lang="ja-JP" altLang="en-US" sz="1100" dirty="0">
                <a:solidFill>
                  <a:schemeClr val="tx1"/>
                </a:solidFill>
                <a:latin typeface="Meiryo UI" panose="020B0604030504040204" pitchFamily="50" charset="-128"/>
                <a:ea typeface="Meiryo UI" panose="020B0604030504040204" pitchFamily="50" charset="-128"/>
              </a:rPr>
              <a:t>。</a:t>
            </a:r>
            <a:endParaRPr kumimoji="1" lang="en-US" altLang="ja-JP" sz="1100" dirty="0">
              <a:solidFill>
                <a:schemeClr val="tx1"/>
              </a:solidFill>
              <a:latin typeface="Meiryo UI" panose="020B0604030504040204" pitchFamily="50" charset="-128"/>
              <a:ea typeface="Meiryo UI" panose="020B0604030504040204" pitchFamily="50" charset="-128"/>
            </a:endParaRPr>
          </a:p>
          <a:p>
            <a:pPr marL="92075" indent="-92075"/>
            <a:r>
              <a:rPr kumimoji="1" lang="ja-JP" altLang="en-US" sz="1100" dirty="0">
                <a:solidFill>
                  <a:schemeClr val="tx1"/>
                </a:solidFill>
                <a:latin typeface="Meiryo UI" panose="020B0604030504040204" pitchFamily="50" charset="-128"/>
                <a:ea typeface="Meiryo UI" panose="020B0604030504040204" pitchFamily="50" charset="-128"/>
              </a:rPr>
              <a:t>◆「今の施設とは違うところで暮らしたい」と回答した</a:t>
            </a:r>
            <a:r>
              <a:rPr kumimoji="1" lang="en-US" altLang="ja-JP" sz="1100" dirty="0">
                <a:solidFill>
                  <a:schemeClr val="tx1"/>
                </a:solidFill>
                <a:latin typeface="Meiryo UI" panose="020B0604030504040204" pitchFamily="50" charset="-128"/>
                <a:ea typeface="Meiryo UI" panose="020B0604030504040204" pitchFamily="50" charset="-128"/>
              </a:rPr>
              <a:t>535</a:t>
            </a:r>
            <a:r>
              <a:rPr kumimoji="1" lang="ja-JP" altLang="en-US" sz="1100" dirty="0">
                <a:solidFill>
                  <a:schemeClr val="tx1"/>
                </a:solidFill>
                <a:latin typeface="Meiryo UI" panose="020B0604030504040204" pitchFamily="50" charset="-128"/>
                <a:ea typeface="Meiryo UI" panose="020B0604030504040204" pitchFamily="50" charset="-128"/>
              </a:rPr>
              <a:t>人の「どこで暮らしたいか」については</a:t>
            </a:r>
            <a:r>
              <a:rPr kumimoji="1" lang="ja-JP" altLang="en-US" sz="1100" b="1" u="sng" dirty="0">
                <a:solidFill>
                  <a:schemeClr val="tx1"/>
                </a:solidFill>
                <a:latin typeface="Meiryo UI" panose="020B0604030504040204" pitchFamily="50" charset="-128"/>
                <a:ea typeface="Meiryo UI" panose="020B0604030504040204" pitchFamily="50" charset="-128"/>
              </a:rPr>
              <a:t>「グループホーム」が最も多く、</a:t>
            </a:r>
            <a:r>
              <a:rPr kumimoji="1" lang="en-US" altLang="ja-JP" sz="1100" b="1" u="sng" dirty="0">
                <a:solidFill>
                  <a:schemeClr val="tx1"/>
                </a:solidFill>
                <a:latin typeface="Meiryo UI" panose="020B0604030504040204" pitchFamily="50" charset="-128"/>
                <a:ea typeface="Meiryo UI" panose="020B0604030504040204" pitchFamily="50" charset="-128"/>
              </a:rPr>
              <a:t>183</a:t>
            </a:r>
            <a:r>
              <a:rPr kumimoji="1" lang="ja-JP" altLang="en-US" sz="1100" b="1" u="sng" dirty="0">
                <a:solidFill>
                  <a:schemeClr val="tx1"/>
                </a:solidFill>
                <a:latin typeface="Meiryo UI" panose="020B0604030504040204" pitchFamily="50" charset="-128"/>
                <a:ea typeface="Meiryo UI" panose="020B0604030504040204" pitchFamily="50" charset="-128"/>
              </a:rPr>
              <a:t>人</a:t>
            </a:r>
            <a:r>
              <a:rPr kumimoji="1" lang="en-US" altLang="ja-JP" sz="1100" b="1" u="sng" dirty="0">
                <a:solidFill>
                  <a:schemeClr val="tx1"/>
                </a:solidFill>
                <a:latin typeface="Meiryo UI" panose="020B0604030504040204" pitchFamily="50" charset="-128"/>
                <a:ea typeface="Meiryo UI" panose="020B0604030504040204" pitchFamily="50" charset="-128"/>
              </a:rPr>
              <a:t>(34.2</a:t>
            </a:r>
            <a:r>
              <a:rPr kumimoji="1" lang="ja-JP" altLang="en-US" sz="1100" b="1" u="sng" dirty="0">
                <a:solidFill>
                  <a:schemeClr val="tx1"/>
                </a:solidFill>
                <a:latin typeface="Meiryo UI" panose="020B0604030504040204" pitchFamily="50" charset="-128"/>
                <a:ea typeface="Meiryo UI" panose="020B0604030504040204" pitchFamily="50" charset="-128"/>
              </a:rPr>
              <a:t>％</a:t>
            </a:r>
            <a:r>
              <a:rPr kumimoji="1" lang="en-US" altLang="ja-JP" sz="1100" b="1" u="sng" dirty="0">
                <a:solidFill>
                  <a:schemeClr val="tx1"/>
                </a:solidFill>
                <a:latin typeface="Meiryo UI" panose="020B0604030504040204" pitchFamily="50" charset="-128"/>
                <a:ea typeface="Meiryo UI" panose="020B0604030504040204" pitchFamily="50" charset="-128"/>
              </a:rPr>
              <a:t>)</a:t>
            </a:r>
            <a:r>
              <a:rPr kumimoji="1" lang="ja-JP" altLang="en-US" sz="1100" dirty="0">
                <a:solidFill>
                  <a:schemeClr val="tx1"/>
                </a:solidFill>
                <a:latin typeface="Meiryo UI" panose="020B0604030504040204" pitchFamily="50" charset="-128"/>
                <a:ea typeface="Meiryo UI" panose="020B0604030504040204" pitchFamily="50" charset="-128"/>
              </a:rPr>
              <a:t>。「昼間何がしたいか」については</a:t>
            </a:r>
            <a:r>
              <a:rPr kumimoji="1" lang="ja-JP" altLang="en-US" sz="1100" b="1" u="sng" dirty="0">
                <a:solidFill>
                  <a:schemeClr val="tx1"/>
                </a:solidFill>
                <a:latin typeface="Meiryo UI" panose="020B0604030504040204" pitchFamily="50" charset="-128"/>
                <a:ea typeface="Meiryo UI" panose="020B0604030504040204" pitchFamily="50" charset="-128"/>
              </a:rPr>
              <a:t>「自由な暮らしがしたい」が最も多く、</a:t>
            </a:r>
            <a:r>
              <a:rPr kumimoji="1" lang="en-US" altLang="ja-JP" sz="1100" b="1" u="sng" dirty="0">
                <a:solidFill>
                  <a:schemeClr val="tx1"/>
                </a:solidFill>
                <a:latin typeface="Meiryo UI" panose="020B0604030504040204" pitchFamily="50" charset="-128"/>
                <a:ea typeface="Meiryo UI" panose="020B0604030504040204" pitchFamily="50" charset="-128"/>
              </a:rPr>
              <a:t>260</a:t>
            </a:r>
            <a:r>
              <a:rPr kumimoji="1" lang="ja-JP" altLang="en-US" sz="1100" b="1" u="sng" dirty="0">
                <a:solidFill>
                  <a:schemeClr val="tx1"/>
                </a:solidFill>
                <a:latin typeface="Meiryo UI" panose="020B0604030504040204" pitchFamily="50" charset="-128"/>
                <a:ea typeface="Meiryo UI" panose="020B0604030504040204" pitchFamily="50" charset="-128"/>
              </a:rPr>
              <a:t>人</a:t>
            </a:r>
            <a:r>
              <a:rPr kumimoji="1" lang="en-US" altLang="ja-JP" sz="1100" b="1" u="sng" dirty="0">
                <a:solidFill>
                  <a:schemeClr val="tx1"/>
                </a:solidFill>
                <a:latin typeface="Meiryo UI" panose="020B0604030504040204" pitchFamily="50" charset="-128"/>
                <a:ea typeface="Meiryo UI" panose="020B0604030504040204" pitchFamily="50" charset="-128"/>
              </a:rPr>
              <a:t>(48.6</a:t>
            </a:r>
            <a:r>
              <a:rPr kumimoji="1" lang="ja-JP" altLang="en-US" sz="1100" b="1" u="sng" dirty="0">
                <a:solidFill>
                  <a:schemeClr val="tx1"/>
                </a:solidFill>
                <a:latin typeface="Meiryo UI" panose="020B0604030504040204" pitchFamily="50" charset="-128"/>
                <a:ea typeface="Meiryo UI" panose="020B0604030504040204" pitchFamily="50" charset="-128"/>
              </a:rPr>
              <a:t>％）</a:t>
            </a:r>
            <a:r>
              <a:rPr kumimoji="1" lang="ja-JP" altLang="en-US" sz="1100" dirty="0">
                <a:solidFill>
                  <a:schemeClr val="tx1"/>
                </a:solidFill>
                <a:latin typeface="Meiryo UI" panose="020B0604030504040204" pitchFamily="50" charset="-128"/>
                <a:ea typeface="Meiryo UI" panose="020B0604030504040204" pitchFamily="50" charset="-128"/>
              </a:rPr>
              <a:t>。</a:t>
            </a:r>
            <a:endParaRPr kumimoji="1" lang="en-US" altLang="ja-JP" sz="1100" dirty="0">
              <a:solidFill>
                <a:schemeClr val="tx1"/>
              </a:solidFill>
              <a:latin typeface="Meiryo UI" panose="020B0604030504040204" pitchFamily="50" charset="-128"/>
              <a:ea typeface="Meiryo UI" panose="020B0604030504040204" pitchFamily="50" charset="-128"/>
            </a:endParaRPr>
          </a:p>
        </p:txBody>
      </p:sp>
      <p:sp>
        <p:nvSpPr>
          <p:cNvPr id="27" name="正方形/長方形 26">
            <a:extLst>
              <a:ext uri="{FF2B5EF4-FFF2-40B4-BE49-F238E27FC236}">
                <a16:creationId xmlns:a16="http://schemas.microsoft.com/office/drawing/2014/main" id="{E455B432-EE6B-471D-A921-B3E16801F371}"/>
              </a:ext>
            </a:extLst>
          </p:cNvPr>
          <p:cNvSpPr/>
          <p:nvPr/>
        </p:nvSpPr>
        <p:spPr>
          <a:xfrm>
            <a:off x="-12908" y="5161924"/>
            <a:ext cx="4109662" cy="242975"/>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r>
              <a:rPr kumimoji="1" lang="ja-JP" altLang="en-US" sz="1000" b="1" dirty="0">
                <a:solidFill>
                  <a:schemeClr val="tx1"/>
                </a:solidFill>
                <a:latin typeface="Meiryo UI" panose="020B0604030504040204" pitchFamily="50" charset="-128"/>
                <a:ea typeface="Meiryo UI" panose="020B0604030504040204" pitchFamily="50" charset="-128"/>
              </a:rPr>
              <a:t>⑤暮らしたい場所（</a:t>
            </a:r>
            <a:r>
              <a:rPr kumimoji="1" lang="en-US" altLang="ja-JP" sz="1000" b="1" dirty="0">
                <a:solidFill>
                  <a:schemeClr val="tx1"/>
                </a:solidFill>
                <a:latin typeface="Meiryo UI" panose="020B0604030504040204" pitchFamily="50" charset="-128"/>
                <a:ea typeface="Meiryo UI" panose="020B0604030504040204" pitchFamily="50" charset="-128"/>
              </a:rPr>
              <a:t>N</a:t>
            </a:r>
            <a:r>
              <a:rPr kumimoji="1" lang="ja-JP" altLang="en-US" sz="1000" b="1" dirty="0">
                <a:solidFill>
                  <a:schemeClr val="tx1"/>
                </a:solidFill>
                <a:latin typeface="Meiryo UI" panose="020B0604030504040204" pitchFamily="50" charset="-128"/>
                <a:ea typeface="Meiryo UI" panose="020B0604030504040204" pitchFamily="50" charset="-128"/>
              </a:rPr>
              <a:t>＝</a:t>
            </a:r>
            <a:r>
              <a:rPr kumimoji="1" lang="en-US" altLang="ja-JP" sz="1000" b="1" dirty="0">
                <a:solidFill>
                  <a:schemeClr val="tx1"/>
                </a:solidFill>
                <a:latin typeface="Meiryo UI" panose="020B0604030504040204" pitchFamily="50" charset="-128"/>
                <a:ea typeface="Meiryo UI" panose="020B0604030504040204" pitchFamily="50" charset="-128"/>
              </a:rPr>
              <a:t>3,925</a:t>
            </a:r>
            <a:r>
              <a:rPr kumimoji="1" lang="ja-JP" altLang="en-US" sz="1000" b="1" dirty="0">
                <a:solidFill>
                  <a:schemeClr val="tx1"/>
                </a:solidFill>
                <a:latin typeface="Meiryo UI" panose="020B0604030504040204" pitchFamily="50" charset="-128"/>
                <a:ea typeface="Meiryo UI" panose="020B0604030504040204" pitchFamily="50" charset="-128"/>
              </a:rPr>
              <a:t>人）</a:t>
            </a:r>
            <a:r>
              <a:rPr kumimoji="1" lang="en-US" altLang="ja-JP" sz="800" b="1" dirty="0">
                <a:solidFill>
                  <a:schemeClr val="tx1"/>
                </a:solidFill>
                <a:latin typeface="Meiryo UI" panose="020B0604030504040204" pitchFamily="50" charset="-128"/>
                <a:ea typeface="Meiryo UI" panose="020B0604030504040204" pitchFamily="50" charset="-128"/>
              </a:rPr>
              <a:t>※</a:t>
            </a:r>
            <a:r>
              <a:rPr kumimoji="1" lang="ja-JP" altLang="en-US" sz="800" b="1" dirty="0">
                <a:solidFill>
                  <a:schemeClr val="tx1"/>
                </a:solidFill>
                <a:latin typeface="Meiryo UI" panose="020B0604030504040204" pitchFamily="50" charset="-128"/>
                <a:ea typeface="Meiryo UI" panose="020B0604030504040204" pitchFamily="50" charset="-128"/>
              </a:rPr>
              <a:t>援護の実施者が府内の市町村の者のみ</a:t>
            </a:r>
          </a:p>
        </p:txBody>
      </p:sp>
      <p:graphicFrame>
        <p:nvGraphicFramePr>
          <p:cNvPr id="28" name="表 27">
            <a:extLst>
              <a:ext uri="{FF2B5EF4-FFF2-40B4-BE49-F238E27FC236}">
                <a16:creationId xmlns:a16="http://schemas.microsoft.com/office/drawing/2014/main" id="{E1038AD9-9459-4EE0-BF54-75C3DE145500}"/>
              </a:ext>
            </a:extLst>
          </p:cNvPr>
          <p:cNvGraphicFramePr>
            <a:graphicFrameLocks noGrp="1"/>
          </p:cNvGraphicFramePr>
          <p:nvPr>
            <p:extLst>
              <p:ext uri="{D42A27DB-BD31-4B8C-83A1-F6EECF244321}">
                <p14:modId xmlns:p14="http://schemas.microsoft.com/office/powerpoint/2010/main" val="2061560460"/>
              </p:ext>
            </p:extLst>
          </p:nvPr>
        </p:nvGraphicFramePr>
        <p:xfrm>
          <a:off x="116926" y="5399829"/>
          <a:ext cx="3635218" cy="844528"/>
        </p:xfrm>
        <a:graphic>
          <a:graphicData uri="http://schemas.openxmlformats.org/drawingml/2006/table">
            <a:tbl>
              <a:tblPr>
                <a:tableStyleId>{BDBED569-4797-4DF1-A0F4-6AAB3CD982D8}</a:tableStyleId>
              </a:tblPr>
              <a:tblGrid>
                <a:gridCol w="2522698">
                  <a:extLst>
                    <a:ext uri="{9D8B030D-6E8A-4147-A177-3AD203B41FA5}">
                      <a16:colId xmlns:a16="http://schemas.microsoft.com/office/drawing/2014/main" val="2807385868"/>
                    </a:ext>
                  </a:extLst>
                </a:gridCol>
                <a:gridCol w="1112520">
                  <a:extLst>
                    <a:ext uri="{9D8B030D-6E8A-4147-A177-3AD203B41FA5}">
                      <a16:colId xmlns:a16="http://schemas.microsoft.com/office/drawing/2014/main" val="1198061211"/>
                    </a:ext>
                  </a:extLst>
                </a:gridCol>
              </a:tblGrid>
              <a:tr h="211132">
                <a:tc>
                  <a:txBody>
                    <a:bodyPr/>
                    <a:lstStyle/>
                    <a:p>
                      <a:pPr algn="l"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引き続き、今の施設で暮らしたい</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5">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1,152</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29.4%</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noFill/>
                  </a:tcPr>
                </a:tc>
                <a:extLst>
                  <a:ext uri="{0D108BD9-81ED-4DB2-BD59-A6C34878D82A}">
                    <a16:rowId xmlns:a16="http://schemas.microsoft.com/office/drawing/2014/main" val="2999728482"/>
                  </a:ext>
                </a:extLst>
              </a:tr>
              <a:tr h="211132">
                <a:tc>
                  <a:txBody>
                    <a:bodyPr/>
                    <a:lstStyle/>
                    <a:p>
                      <a:pPr algn="l"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いずれは、今の施設と違うところで暮らしたい</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5">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496</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12.6%</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noFill/>
                  </a:tcPr>
                </a:tc>
                <a:extLst>
                  <a:ext uri="{0D108BD9-81ED-4DB2-BD59-A6C34878D82A}">
                    <a16:rowId xmlns:a16="http://schemas.microsoft.com/office/drawing/2014/main" val="2194114126"/>
                  </a:ext>
                </a:extLst>
              </a:tr>
              <a:tr h="211132">
                <a:tc>
                  <a:txBody>
                    <a:bodyPr/>
                    <a:lstStyle/>
                    <a:p>
                      <a:pPr algn="l"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わからない</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5">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463</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11.8</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noFill/>
                  </a:tcPr>
                </a:tc>
                <a:extLst>
                  <a:ext uri="{0D108BD9-81ED-4DB2-BD59-A6C34878D82A}">
                    <a16:rowId xmlns:a16="http://schemas.microsoft.com/office/drawing/2014/main" val="1634526378"/>
                  </a:ext>
                </a:extLst>
              </a:tr>
              <a:tr h="211132">
                <a:tc>
                  <a:txBody>
                    <a:bodyPr/>
                    <a:lstStyle/>
                    <a:p>
                      <a:pPr algn="l"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意思確認できず</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5">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1,814</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46.2</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noFill/>
                  </a:tcPr>
                </a:tc>
                <a:extLst>
                  <a:ext uri="{0D108BD9-81ED-4DB2-BD59-A6C34878D82A}">
                    <a16:rowId xmlns:a16="http://schemas.microsoft.com/office/drawing/2014/main" val="2458759924"/>
                  </a:ext>
                </a:extLst>
              </a:tr>
            </a:tbl>
          </a:graphicData>
        </a:graphic>
      </p:graphicFrame>
      <p:graphicFrame>
        <p:nvGraphicFramePr>
          <p:cNvPr id="29" name="表 28">
            <a:extLst>
              <a:ext uri="{FF2B5EF4-FFF2-40B4-BE49-F238E27FC236}">
                <a16:creationId xmlns:a16="http://schemas.microsoft.com/office/drawing/2014/main" id="{927B0900-AA27-4C13-A14D-D2945DB72C16}"/>
              </a:ext>
            </a:extLst>
          </p:cNvPr>
          <p:cNvGraphicFramePr>
            <a:graphicFrameLocks noGrp="1"/>
          </p:cNvGraphicFramePr>
          <p:nvPr>
            <p:extLst>
              <p:ext uri="{D42A27DB-BD31-4B8C-83A1-F6EECF244321}">
                <p14:modId xmlns:p14="http://schemas.microsoft.com/office/powerpoint/2010/main" val="2990039382"/>
              </p:ext>
            </p:extLst>
          </p:nvPr>
        </p:nvGraphicFramePr>
        <p:xfrm>
          <a:off x="4416794" y="5384762"/>
          <a:ext cx="2828023" cy="422264"/>
        </p:xfrm>
        <a:graphic>
          <a:graphicData uri="http://schemas.openxmlformats.org/drawingml/2006/table">
            <a:tbl>
              <a:tblPr>
                <a:tableStyleId>{BDBED569-4797-4DF1-A0F4-6AAB3CD982D8}</a:tableStyleId>
              </a:tblPr>
              <a:tblGrid>
                <a:gridCol w="1878196">
                  <a:extLst>
                    <a:ext uri="{9D8B030D-6E8A-4147-A177-3AD203B41FA5}">
                      <a16:colId xmlns:a16="http://schemas.microsoft.com/office/drawing/2014/main" val="2807385868"/>
                    </a:ext>
                  </a:extLst>
                </a:gridCol>
                <a:gridCol w="949827">
                  <a:extLst>
                    <a:ext uri="{9D8B030D-6E8A-4147-A177-3AD203B41FA5}">
                      <a16:colId xmlns:a16="http://schemas.microsoft.com/office/drawing/2014/main" val="1198061211"/>
                    </a:ext>
                  </a:extLst>
                </a:gridCol>
              </a:tblGrid>
              <a:tr h="211132">
                <a:tc>
                  <a:txBody>
                    <a:bodyPr/>
                    <a:lstStyle/>
                    <a:p>
                      <a:pPr algn="l"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今の施設の暮らしが安心できるから</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5">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833</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72.3%</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noFill/>
                  </a:tcPr>
                </a:tc>
                <a:extLst>
                  <a:ext uri="{0D108BD9-81ED-4DB2-BD59-A6C34878D82A}">
                    <a16:rowId xmlns:a16="http://schemas.microsoft.com/office/drawing/2014/main" val="2194114126"/>
                  </a:ext>
                </a:extLst>
              </a:tr>
              <a:tr h="211132">
                <a:tc>
                  <a:txBody>
                    <a:bodyPr/>
                    <a:lstStyle/>
                    <a:p>
                      <a:pPr algn="l"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今の施設が好きだから</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5">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504</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43.8%</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noFill/>
                  </a:tcPr>
                </a:tc>
                <a:extLst>
                  <a:ext uri="{0D108BD9-81ED-4DB2-BD59-A6C34878D82A}">
                    <a16:rowId xmlns:a16="http://schemas.microsoft.com/office/drawing/2014/main" val="1634526378"/>
                  </a:ext>
                </a:extLst>
              </a:tr>
            </a:tbl>
          </a:graphicData>
        </a:graphic>
      </p:graphicFrame>
      <p:sp>
        <p:nvSpPr>
          <p:cNvPr id="30" name="正方形/長方形 29">
            <a:extLst>
              <a:ext uri="{FF2B5EF4-FFF2-40B4-BE49-F238E27FC236}">
                <a16:creationId xmlns:a16="http://schemas.microsoft.com/office/drawing/2014/main" id="{8186758A-E3AC-4B22-8A4B-0CEA6270FAD1}"/>
              </a:ext>
            </a:extLst>
          </p:cNvPr>
          <p:cNvSpPr/>
          <p:nvPr/>
        </p:nvSpPr>
        <p:spPr>
          <a:xfrm>
            <a:off x="4037506" y="5166581"/>
            <a:ext cx="4026644" cy="242975"/>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r>
              <a:rPr kumimoji="1" lang="ja-JP" altLang="en-US" sz="1000" b="1" dirty="0">
                <a:solidFill>
                  <a:schemeClr val="tx1"/>
                </a:solidFill>
                <a:latin typeface="Meiryo UI" panose="020B0604030504040204" pitchFamily="50" charset="-128"/>
                <a:ea typeface="Meiryo UI" panose="020B0604030504040204" pitchFamily="50" charset="-128"/>
              </a:rPr>
              <a:t>⑥引き続き、今の施設で暮らしたい理由（複数回答）</a:t>
            </a:r>
            <a:r>
              <a:rPr kumimoji="1" lang="ja-JP" altLang="en-US" sz="900" b="1" dirty="0">
                <a:solidFill>
                  <a:schemeClr val="tx1"/>
                </a:solidFill>
                <a:latin typeface="Meiryo UI" panose="020B0604030504040204" pitchFamily="50" charset="-128"/>
                <a:ea typeface="Meiryo UI" panose="020B0604030504040204" pitchFamily="50" charset="-128"/>
              </a:rPr>
              <a:t>（</a:t>
            </a:r>
            <a:r>
              <a:rPr kumimoji="1" lang="en-US" altLang="ja-JP" sz="900" b="1" dirty="0">
                <a:solidFill>
                  <a:schemeClr val="tx1"/>
                </a:solidFill>
                <a:latin typeface="Meiryo UI" panose="020B0604030504040204" pitchFamily="50" charset="-128"/>
                <a:ea typeface="Meiryo UI" panose="020B0604030504040204" pitchFamily="50" charset="-128"/>
              </a:rPr>
              <a:t>N</a:t>
            </a:r>
            <a:r>
              <a:rPr kumimoji="1" lang="ja-JP" altLang="en-US" sz="900" b="1" dirty="0">
                <a:solidFill>
                  <a:schemeClr val="tx1"/>
                </a:solidFill>
                <a:latin typeface="Meiryo UI" panose="020B0604030504040204" pitchFamily="50" charset="-128"/>
                <a:ea typeface="Meiryo UI" panose="020B0604030504040204" pitchFamily="50" charset="-128"/>
              </a:rPr>
              <a:t>＝</a:t>
            </a:r>
            <a:r>
              <a:rPr kumimoji="1" lang="en-US" altLang="ja-JP" sz="900" b="1" dirty="0">
                <a:solidFill>
                  <a:schemeClr val="tx1"/>
                </a:solidFill>
                <a:latin typeface="Meiryo UI" panose="020B0604030504040204" pitchFamily="50" charset="-128"/>
                <a:ea typeface="Meiryo UI" panose="020B0604030504040204" pitchFamily="50" charset="-128"/>
              </a:rPr>
              <a:t>1,152</a:t>
            </a:r>
            <a:r>
              <a:rPr kumimoji="1" lang="ja-JP" altLang="en-US" sz="900" b="1" dirty="0">
                <a:solidFill>
                  <a:schemeClr val="tx1"/>
                </a:solidFill>
                <a:latin typeface="Meiryo UI" panose="020B0604030504040204" pitchFamily="50" charset="-128"/>
                <a:ea typeface="Meiryo UI" panose="020B0604030504040204" pitchFamily="50" charset="-128"/>
              </a:rPr>
              <a:t>人）</a:t>
            </a:r>
          </a:p>
        </p:txBody>
      </p:sp>
      <p:graphicFrame>
        <p:nvGraphicFramePr>
          <p:cNvPr id="31" name="表 30">
            <a:extLst>
              <a:ext uri="{FF2B5EF4-FFF2-40B4-BE49-F238E27FC236}">
                <a16:creationId xmlns:a16="http://schemas.microsoft.com/office/drawing/2014/main" id="{94EBF736-2FAA-41E5-B608-30107A909707}"/>
              </a:ext>
            </a:extLst>
          </p:cNvPr>
          <p:cNvGraphicFramePr>
            <a:graphicFrameLocks noGrp="1"/>
          </p:cNvGraphicFramePr>
          <p:nvPr>
            <p:extLst>
              <p:ext uri="{D42A27DB-BD31-4B8C-83A1-F6EECF244321}">
                <p14:modId xmlns:p14="http://schemas.microsoft.com/office/powerpoint/2010/main" val="1058553464"/>
              </p:ext>
            </p:extLst>
          </p:nvPr>
        </p:nvGraphicFramePr>
        <p:xfrm>
          <a:off x="4432034" y="6094184"/>
          <a:ext cx="1890855" cy="422264"/>
        </p:xfrm>
        <a:graphic>
          <a:graphicData uri="http://schemas.openxmlformats.org/drawingml/2006/table">
            <a:tbl>
              <a:tblPr>
                <a:tableStyleId>{BDBED569-4797-4DF1-A0F4-6AAB3CD982D8}</a:tableStyleId>
              </a:tblPr>
              <a:tblGrid>
                <a:gridCol w="945975">
                  <a:extLst>
                    <a:ext uri="{9D8B030D-6E8A-4147-A177-3AD203B41FA5}">
                      <a16:colId xmlns:a16="http://schemas.microsoft.com/office/drawing/2014/main" val="2807385868"/>
                    </a:ext>
                  </a:extLst>
                </a:gridCol>
                <a:gridCol w="944880">
                  <a:extLst>
                    <a:ext uri="{9D8B030D-6E8A-4147-A177-3AD203B41FA5}">
                      <a16:colId xmlns:a16="http://schemas.microsoft.com/office/drawing/2014/main" val="1198061211"/>
                    </a:ext>
                  </a:extLst>
                </a:gridCol>
              </a:tblGrid>
              <a:tr h="211132">
                <a:tc>
                  <a:txBody>
                    <a:bodyPr/>
                    <a:lstStyle/>
                    <a:p>
                      <a:pPr algn="l"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グループホーム</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5">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183</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34.2</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noFill/>
                  </a:tcPr>
                </a:tc>
                <a:extLst>
                  <a:ext uri="{0D108BD9-81ED-4DB2-BD59-A6C34878D82A}">
                    <a16:rowId xmlns:a16="http://schemas.microsoft.com/office/drawing/2014/main" val="2458759924"/>
                  </a:ext>
                </a:extLst>
              </a:tr>
              <a:tr h="211132">
                <a:tc>
                  <a:txBody>
                    <a:bodyPr/>
                    <a:lstStyle/>
                    <a:p>
                      <a:pPr algn="l"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自宅（親と同居）</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5">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155</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29.0%</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noFill/>
                  </a:tcPr>
                </a:tc>
                <a:extLst>
                  <a:ext uri="{0D108BD9-81ED-4DB2-BD59-A6C34878D82A}">
                    <a16:rowId xmlns:a16="http://schemas.microsoft.com/office/drawing/2014/main" val="2770601268"/>
                  </a:ext>
                </a:extLst>
              </a:tr>
            </a:tbl>
          </a:graphicData>
        </a:graphic>
      </p:graphicFrame>
      <p:graphicFrame>
        <p:nvGraphicFramePr>
          <p:cNvPr id="32" name="表 31">
            <a:extLst>
              <a:ext uri="{FF2B5EF4-FFF2-40B4-BE49-F238E27FC236}">
                <a16:creationId xmlns:a16="http://schemas.microsoft.com/office/drawing/2014/main" id="{BBDFD774-B6CA-46C2-8CBD-4C1B7ECAFE89}"/>
              </a:ext>
            </a:extLst>
          </p:cNvPr>
          <p:cNvGraphicFramePr>
            <a:graphicFrameLocks noGrp="1"/>
          </p:cNvGraphicFramePr>
          <p:nvPr>
            <p:extLst>
              <p:ext uri="{D42A27DB-BD31-4B8C-83A1-F6EECF244321}">
                <p14:modId xmlns:p14="http://schemas.microsoft.com/office/powerpoint/2010/main" val="2100725200"/>
              </p:ext>
            </p:extLst>
          </p:nvPr>
        </p:nvGraphicFramePr>
        <p:xfrm>
          <a:off x="6536474" y="6099681"/>
          <a:ext cx="2334839" cy="422264"/>
        </p:xfrm>
        <a:graphic>
          <a:graphicData uri="http://schemas.openxmlformats.org/drawingml/2006/table">
            <a:tbl>
              <a:tblPr>
                <a:tableStyleId>{BDBED569-4797-4DF1-A0F4-6AAB3CD982D8}</a:tableStyleId>
              </a:tblPr>
              <a:tblGrid>
                <a:gridCol w="1412819">
                  <a:extLst>
                    <a:ext uri="{9D8B030D-6E8A-4147-A177-3AD203B41FA5}">
                      <a16:colId xmlns:a16="http://schemas.microsoft.com/office/drawing/2014/main" val="2807385868"/>
                    </a:ext>
                  </a:extLst>
                </a:gridCol>
                <a:gridCol w="922020">
                  <a:extLst>
                    <a:ext uri="{9D8B030D-6E8A-4147-A177-3AD203B41FA5}">
                      <a16:colId xmlns:a16="http://schemas.microsoft.com/office/drawing/2014/main" val="1198061211"/>
                    </a:ext>
                  </a:extLst>
                </a:gridCol>
              </a:tblGrid>
              <a:tr h="211132">
                <a:tc>
                  <a:txBody>
                    <a:bodyPr/>
                    <a:lstStyle/>
                    <a:p>
                      <a:pPr algn="l">
                        <a:buNone/>
                      </a:pPr>
                      <a:r>
                        <a:rPr lang="ja-JP" sz="900" kern="0" dirty="0">
                          <a:solidFill>
                            <a:srgbClr val="000000"/>
                          </a:solidFill>
                          <a:effectLst/>
                          <a:latin typeface="メイリオ" panose="020B0604030504040204" pitchFamily="50" charset="-128"/>
                          <a:ea typeface="メイリオ" panose="020B0604030504040204" pitchFamily="50" charset="-128"/>
                          <a:cs typeface="ＭＳ Ｐゴシック" panose="020B0600070205080204" pitchFamily="50" charset="-128"/>
                        </a:rPr>
                        <a:t>自由な暮らしがしたい</a:t>
                      </a:r>
                      <a:endParaRPr lang="ja-JP" sz="900" kern="100" dirty="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2865" marR="62865" marT="0" marB="0" anchor="ctr">
                    <a:solidFill>
                      <a:schemeClr val="accent5">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260</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48.6%</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noFill/>
                  </a:tcPr>
                </a:tc>
                <a:extLst>
                  <a:ext uri="{0D108BD9-81ED-4DB2-BD59-A6C34878D82A}">
                    <a16:rowId xmlns:a16="http://schemas.microsoft.com/office/drawing/2014/main" val="2999728482"/>
                  </a:ext>
                </a:extLst>
              </a:tr>
              <a:tr h="211132">
                <a:tc>
                  <a:txBody>
                    <a:bodyPr/>
                    <a:lstStyle/>
                    <a:p>
                      <a:pPr algn="l">
                        <a:buNone/>
                      </a:pPr>
                      <a:r>
                        <a:rPr lang="ja-JP" sz="900" kern="0">
                          <a:solidFill>
                            <a:srgbClr val="000000"/>
                          </a:solidFill>
                          <a:effectLst/>
                          <a:latin typeface="メイリオ" panose="020B0604030504040204" pitchFamily="50" charset="-128"/>
                          <a:ea typeface="メイリオ" panose="020B0604030504040204" pitchFamily="50" charset="-128"/>
                          <a:cs typeface="ＭＳ Ｐゴシック" panose="020B0600070205080204" pitchFamily="50" charset="-128"/>
                        </a:rPr>
                        <a:t>好きなところに行きたい</a:t>
                      </a:r>
                      <a:endParaRPr lang="ja-JP" sz="900" kern="100">
                        <a:effectLst/>
                        <a:latin typeface="メイリオ" panose="020B0604030504040204" pitchFamily="50" charset="-128"/>
                        <a:ea typeface="メイリオ" panose="020B0604030504040204" pitchFamily="50" charset="-128"/>
                        <a:cs typeface="Times New Roman" panose="02020603050405020304" pitchFamily="18" charset="0"/>
                      </a:endParaRPr>
                    </a:p>
                  </a:txBody>
                  <a:tcPr marL="62865" marR="62865" marT="0" marB="0" anchor="ctr">
                    <a:solidFill>
                      <a:schemeClr val="accent5">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231</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43.2%</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noFill/>
                  </a:tcPr>
                </a:tc>
                <a:extLst>
                  <a:ext uri="{0D108BD9-81ED-4DB2-BD59-A6C34878D82A}">
                    <a16:rowId xmlns:a16="http://schemas.microsoft.com/office/drawing/2014/main" val="2194114126"/>
                  </a:ext>
                </a:extLst>
              </a:tr>
            </a:tbl>
          </a:graphicData>
        </a:graphic>
      </p:graphicFrame>
      <p:sp>
        <p:nvSpPr>
          <p:cNvPr id="33" name="正方形/長方形 32">
            <a:extLst>
              <a:ext uri="{FF2B5EF4-FFF2-40B4-BE49-F238E27FC236}">
                <a16:creationId xmlns:a16="http://schemas.microsoft.com/office/drawing/2014/main" id="{7E88F5C7-F6A9-4F0F-A404-1EB595C1C454}"/>
              </a:ext>
            </a:extLst>
          </p:cNvPr>
          <p:cNvSpPr/>
          <p:nvPr/>
        </p:nvSpPr>
        <p:spPr>
          <a:xfrm>
            <a:off x="4083839" y="5859119"/>
            <a:ext cx="2256203" cy="253679"/>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r>
              <a:rPr kumimoji="1" lang="ja-JP" altLang="en-US" sz="1000" b="1" dirty="0">
                <a:solidFill>
                  <a:schemeClr val="tx1"/>
                </a:solidFill>
                <a:latin typeface="Meiryo UI" panose="020B0604030504040204" pitchFamily="50" charset="-128"/>
                <a:ea typeface="Meiryo UI" panose="020B0604030504040204" pitchFamily="50" charset="-128"/>
              </a:rPr>
              <a:t>⑦どこで暮らしたいか</a:t>
            </a:r>
            <a:r>
              <a:rPr kumimoji="1" lang="ja-JP" altLang="en-US" sz="900" b="1" dirty="0">
                <a:solidFill>
                  <a:schemeClr val="tx1"/>
                </a:solidFill>
                <a:latin typeface="Meiryo UI" panose="020B0604030504040204" pitchFamily="50" charset="-128"/>
                <a:ea typeface="Meiryo UI" panose="020B0604030504040204" pitchFamily="50" charset="-128"/>
              </a:rPr>
              <a:t>（</a:t>
            </a:r>
            <a:r>
              <a:rPr kumimoji="1" lang="en-US" altLang="ja-JP" sz="900" b="1" dirty="0">
                <a:solidFill>
                  <a:schemeClr val="tx1"/>
                </a:solidFill>
                <a:latin typeface="Meiryo UI" panose="020B0604030504040204" pitchFamily="50" charset="-128"/>
                <a:ea typeface="Meiryo UI" panose="020B0604030504040204" pitchFamily="50" charset="-128"/>
              </a:rPr>
              <a:t>N=535</a:t>
            </a:r>
            <a:r>
              <a:rPr kumimoji="1" lang="ja-JP" altLang="en-US" sz="900" b="1" dirty="0">
                <a:solidFill>
                  <a:schemeClr val="tx1"/>
                </a:solidFill>
                <a:latin typeface="Meiryo UI" panose="020B0604030504040204" pitchFamily="50" charset="-128"/>
                <a:ea typeface="Meiryo UI" panose="020B0604030504040204" pitchFamily="50" charset="-128"/>
              </a:rPr>
              <a:t>人</a:t>
            </a:r>
            <a:r>
              <a:rPr kumimoji="1" lang="en-US" altLang="ja-JP" sz="800" b="1" dirty="0">
                <a:solidFill>
                  <a:schemeClr val="tx1"/>
                </a:solidFill>
                <a:latin typeface="Meiryo UI" panose="020B0604030504040204" pitchFamily="50" charset="-128"/>
                <a:ea typeface="Meiryo UI" panose="020B0604030504040204" pitchFamily="50" charset="-128"/>
              </a:rPr>
              <a:t>※</a:t>
            </a:r>
            <a:r>
              <a:rPr kumimoji="1" lang="ja-JP" altLang="en-US" sz="900" b="1" dirty="0">
                <a:solidFill>
                  <a:schemeClr val="tx1"/>
                </a:solidFill>
                <a:latin typeface="Meiryo UI" panose="020B0604030504040204" pitchFamily="50" charset="-128"/>
                <a:ea typeface="Meiryo UI" panose="020B0604030504040204" pitchFamily="50" charset="-128"/>
              </a:rPr>
              <a:t>）</a:t>
            </a:r>
            <a:endParaRPr kumimoji="1" lang="en-US" altLang="ja-JP" sz="900" b="1" dirty="0">
              <a:solidFill>
                <a:schemeClr val="tx1"/>
              </a:solidFill>
              <a:latin typeface="Meiryo UI" panose="020B0604030504040204" pitchFamily="50" charset="-128"/>
              <a:ea typeface="Meiryo UI" panose="020B0604030504040204" pitchFamily="50" charset="-128"/>
            </a:endParaRPr>
          </a:p>
        </p:txBody>
      </p:sp>
      <p:sp>
        <p:nvSpPr>
          <p:cNvPr id="34" name="正方形/長方形 33">
            <a:extLst>
              <a:ext uri="{FF2B5EF4-FFF2-40B4-BE49-F238E27FC236}">
                <a16:creationId xmlns:a16="http://schemas.microsoft.com/office/drawing/2014/main" id="{7444A9A1-E992-4033-9AFD-5F39D04977C9}"/>
              </a:ext>
            </a:extLst>
          </p:cNvPr>
          <p:cNvSpPr/>
          <p:nvPr/>
        </p:nvSpPr>
        <p:spPr>
          <a:xfrm>
            <a:off x="6386807" y="5928277"/>
            <a:ext cx="2778567" cy="160997"/>
          </a:xfrm>
          <a:prstGeom prst="rect">
            <a:avLst/>
          </a:prstGeom>
          <a:noFill/>
          <a:ln>
            <a:noFill/>
          </a:ln>
        </p:spPr>
        <p:style>
          <a:lnRef idx="3">
            <a:schemeClr val="lt1"/>
          </a:lnRef>
          <a:fillRef idx="1">
            <a:schemeClr val="accent2"/>
          </a:fillRef>
          <a:effectRef idx="1">
            <a:schemeClr val="accent2"/>
          </a:effectRef>
          <a:fontRef idx="minor">
            <a:schemeClr val="lt1"/>
          </a:fontRef>
        </p:style>
        <p:txBody>
          <a:bodyPr lIns="0" tIns="0" rIns="0" bIns="0" rtlCol="0" anchor="t"/>
          <a:lstStyle/>
          <a:p>
            <a:r>
              <a:rPr kumimoji="1" lang="ja-JP" altLang="en-US" sz="1000" b="1" dirty="0">
                <a:solidFill>
                  <a:schemeClr val="tx1"/>
                </a:solidFill>
                <a:latin typeface="Meiryo UI" panose="020B0604030504040204" pitchFamily="50" charset="-128"/>
                <a:ea typeface="Meiryo UI" panose="020B0604030504040204" pitchFamily="50" charset="-128"/>
              </a:rPr>
              <a:t>⑧昼間は何をしたいか（複数回答）</a:t>
            </a:r>
            <a:r>
              <a:rPr kumimoji="1" lang="ja-JP" altLang="en-US" sz="900" b="1" dirty="0">
                <a:solidFill>
                  <a:schemeClr val="tx1"/>
                </a:solidFill>
                <a:latin typeface="Meiryo UI" panose="020B0604030504040204" pitchFamily="50" charset="-128"/>
                <a:ea typeface="Meiryo UI" panose="020B0604030504040204" pitchFamily="50" charset="-128"/>
              </a:rPr>
              <a:t>（</a:t>
            </a:r>
            <a:r>
              <a:rPr kumimoji="1" lang="en-US" altLang="ja-JP" sz="900" b="1" dirty="0">
                <a:solidFill>
                  <a:schemeClr val="tx1"/>
                </a:solidFill>
                <a:latin typeface="Meiryo UI" panose="020B0604030504040204" pitchFamily="50" charset="-128"/>
                <a:ea typeface="Meiryo UI" panose="020B0604030504040204" pitchFamily="50" charset="-128"/>
              </a:rPr>
              <a:t>N=535</a:t>
            </a:r>
            <a:r>
              <a:rPr kumimoji="1" lang="ja-JP" altLang="en-US" sz="900" b="1" dirty="0">
                <a:solidFill>
                  <a:schemeClr val="tx1"/>
                </a:solidFill>
                <a:latin typeface="Meiryo UI" panose="020B0604030504040204" pitchFamily="50" charset="-128"/>
                <a:ea typeface="Meiryo UI" panose="020B0604030504040204" pitchFamily="50" charset="-128"/>
              </a:rPr>
              <a:t>人</a:t>
            </a:r>
            <a:r>
              <a:rPr kumimoji="1" lang="en-US" altLang="ja-JP" sz="800" b="1" dirty="0">
                <a:solidFill>
                  <a:schemeClr val="tx1"/>
                </a:solidFill>
                <a:latin typeface="Meiryo UI" panose="020B0604030504040204" pitchFamily="50" charset="-128"/>
                <a:ea typeface="Meiryo UI" panose="020B0604030504040204" pitchFamily="50" charset="-128"/>
              </a:rPr>
              <a:t>※</a:t>
            </a:r>
            <a:r>
              <a:rPr kumimoji="1" lang="ja-JP" altLang="en-US" sz="900" b="1" dirty="0">
                <a:solidFill>
                  <a:schemeClr val="tx1"/>
                </a:solidFill>
                <a:latin typeface="Meiryo UI" panose="020B0604030504040204" pitchFamily="50" charset="-128"/>
                <a:ea typeface="Meiryo UI" panose="020B0604030504040204" pitchFamily="50" charset="-128"/>
              </a:rPr>
              <a:t>）</a:t>
            </a:r>
          </a:p>
        </p:txBody>
      </p:sp>
      <p:sp>
        <p:nvSpPr>
          <p:cNvPr id="35" name="正方形/長方形 34">
            <a:extLst>
              <a:ext uri="{FF2B5EF4-FFF2-40B4-BE49-F238E27FC236}">
                <a16:creationId xmlns:a16="http://schemas.microsoft.com/office/drawing/2014/main" id="{1DF581C4-587E-4103-B2CE-54F20D9508DB}"/>
              </a:ext>
            </a:extLst>
          </p:cNvPr>
          <p:cNvSpPr/>
          <p:nvPr/>
        </p:nvSpPr>
        <p:spPr>
          <a:xfrm>
            <a:off x="107555" y="5379796"/>
            <a:ext cx="3656725" cy="212849"/>
          </a:xfrm>
          <a:prstGeom prst="rect">
            <a:avLst/>
          </a:prstGeom>
          <a:noFill/>
          <a:ln>
            <a:solidFill>
              <a:srgbClr val="FF0000"/>
            </a:solid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cxnSp>
        <p:nvCxnSpPr>
          <p:cNvPr id="36" name="直線矢印コネクタ 35">
            <a:extLst>
              <a:ext uri="{FF2B5EF4-FFF2-40B4-BE49-F238E27FC236}">
                <a16:creationId xmlns:a16="http://schemas.microsoft.com/office/drawing/2014/main" id="{88F60722-294E-48A1-ABAD-C2F408AE09E6}"/>
              </a:ext>
            </a:extLst>
          </p:cNvPr>
          <p:cNvCxnSpPr>
            <a:cxnSpLocks/>
          </p:cNvCxnSpPr>
          <p:nvPr/>
        </p:nvCxnSpPr>
        <p:spPr>
          <a:xfrm>
            <a:off x="3797893" y="5488864"/>
            <a:ext cx="390301" cy="0"/>
          </a:xfrm>
          <a:prstGeom prst="straightConnector1">
            <a:avLst/>
          </a:prstGeom>
          <a:ln w="12700">
            <a:solidFill>
              <a:srgbClr val="FF0000"/>
            </a:solidFill>
            <a:tailEnd type="triangle"/>
          </a:ln>
        </p:spPr>
        <p:style>
          <a:lnRef idx="1">
            <a:schemeClr val="accent2"/>
          </a:lnRef>
          <a:fillRef idx="0">
            <a:schemeClr val="accent2"/>
          </a:fillRef>
          <a:effectRef idx="0">
            <a:schemeClr val="accent2"/>
          </a:effectRef>
          <a:fontRef idx="minor">
            <a:schemeClr val="tx1"/>
          </a:fontRef>
        </p:style>
      </p:cxnSp>
      <p:sp>
        <p:nvSpPr>
          <p:cNvPr id="37" name="左中かっこ 36">
            <a:extLst>
              <a:ext uri="{FF2B5EF4-FFF2-40B4-BE49-F238E27FC236}">
                <a16:creationId xmlns:a16="http://schemas.microsoft.com/office/drawing/2014/main" id="{F3E15CFA-B391-488D-A002-86D8DBE74E04}"/>
              </a:ext>
            </a:extLst>
          </p:cNvPr>
          <p:cNvSpPr/>
          <p:nvPr/>
        </p:nvSpPr>
        <p:spPr>
          <a:xfrm>
            <a:off x="4217216" y="5410690"/>
            <a:ext cx="170807" cy="396336"/>
          </a:xfrm>
          <a:prstGeom prst="leftBrace">
            <a:avLst>
              <a:gd name="adj1" fmla="val 11787"/>
              <a:gd name="adj2" fmla="val 23573"/>
            </a:avLst>
          </a:prstGeom>
          <a:ln w="12700"/>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8" name="正方形/長方形 37">
            <a:extLst>
              <a:ext uri="{FF2B5EF4-FFF2-40B4-BE49-F238E27FC236}">
                <a16:creationId xmlns:a16="http://schemas.microsoft.com/office/drawing/2014/main" id="{37458DB8-9FE4-44B4-94CF-718A49B046FA}"/>
              </a:ext>
            </a:extLst>
          </p:cNvPr>
          <p:cNvSpPr/>
          <p:nvPr/>
        </p:nvSpPr>
        <p:spPr>
          <a:xfrm>
            <a:off x="4388023" y="6502701"/>
            <a:ext cx="4429912" cy="280436"/>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r>
              <a:rPr kumimoji="1" lang="en-US" altLang="ja-JP" sz="800" dirty="0">
                <a:solidFill>
                  <a:schemeClr val="tx1"/>
                </a:solidFill>
                <a:latin typeface="Meiryo UI" panose="020B0604030504040204" pitchFamily="50" charset="-128"/>
                <a:ea typeface="Meiryo UI" panose="020B0604030504040204" pitchFamily="50" charset="-128"/>
              </a:rPr>
              <a:t>※</a:t>
            </a:r>
            <a:r>
              <a:rPr kumimoji="1" lang="ja-JP" altLang="en-US" sz="800" dirty="0">
                <a:solidFill>
                  <a:schemeClr val="tx1"/>
                </a:solidFill>
                <a:latin typeface="Meiryo UI" panose="020B0604030504040204" pitchFamily="50" charset="-128"/>
                <a:ea typeface="Meiryo UI" panose="020B0604030504040204" pitchFamily="50" charset="-128"/>
              </a:rPr>
              <a:t>「今の施設で暮らしたい」と回答した</a:t>
            </a:r>
            <a:r>
              <a:rPr kumimoji="1" lang="en-US" altLang="ja-JP" sz="800" dirty="0">
                <a:solidFill>
                  <a:schemeClr val="tx1"/>
                </a:solidFill>
                <a:latin typeface="Meiryo UI" panose="020B0604030504040204" pitchFamily="50" charset="-128"/>
                <a:ea typeface="Meiryo UI" panose="020B0604030504040204" pitchFamily="50" charset="-128"/>
              </a:rPr>
              <a:t>1,152</a:t>
            </a:r>
            <a:r>
              <a:rPr kumimoji="1" lang="ja-JP" altLang="en-US" sz="800" dirty="0">
                <a:solidFill>
                  <a:schemeClr val="tx1"/>
                </a:solidFill>
                <a:latin typeface="Meiryo UI" panose="020B0604030504040204" pitchFamily="50" charset="-128"/>
                <a:ea typeface="Meiryo UI" panose="020B0604030504040204" pitchFamily="50" charset="-128"/>
              </a:rPr>
              <a:t>人のうち、「今の施設と同じ暮らしができるならば今の施設とは違うところで暮らしたい」と回答した</a:t>
            </a:r>
            <a:r>
              <a:rPr kumimoji="1" lang="en-US" altLang="ja-JP" sz="800" dirty="0">
                <a:solidFill>
                  <a:schemeClr val="tx1"/>
                </a:solidFill>
                <a:latin typeface="Meiryo UI" panose="020B0604030504040204" pitchFamily="50" charset="-128"/>
                <a:ea typeface="Meiryo UI" panose="020B0604030504040204" pitchFamily="50" charset="-128"/>
              </a:rPr>
              <a:t>39</a:t>
            </a:r>
            <a:r>
              <a:rPr kumimoji="1" lang="ja-JP" altLang="en-US" sz="800" dirty="0">
                <a:solidFill>
                  <a:schemeClr val="tx1"/>
                </a:solidFill>
                <a:latin typeface="Meiryo UI" panose="020B0604030504040204" pitchFamily="50" charset="-128"/>
                <a:ea typeface="Meiryo UI" panose="020B0604030504040204" pitchFamily="50" charset="-128"/>
              </a:rPr>
              <a:t>人を含む</a:t>
            </a:r>
          </a:p>
        </p:txBody>
      </p:sp>
      <p:sp>
        <p:nvSpPr>
          <p:cNvPr id="39" name="左中かっこ 38">
            <a:extLst>
              <a:ext uri="{FF2B5EF4-FFF2-40B4-BE49-F238E27FC236}">
                <a16:creationId xmlns:a16="http://schemas.microsoft.com/office/drawing/2014/main" id="{F64D0FF5-E5E8-4FF4-80ED-C561DB46FB6C}"/>
              </a:ext>
            </a:extLst>
          </p:cNvPr>
          <p:cNvSpPr/>
          <p:nvPr/>
        </p:nvSpPr>
        <p:spPr>
          <a:xfrm>
            <a:off x="4224836" y="6096490"/>
            <a:ext cx="170807" cy="396336"/>
          </a:xfrm>
          <a:prstGeom prst="leftBrace">
            <a:avLst>
              <a:gd name="adj1" fmla="val 11787"/>
              <a:gd name="adj2" fmla="val 23573"/>
            </a:avLst>
          </a:prstGeom>
          <a:ln w="12700"/>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9" name="コネクタ: カギ線 18">
            <a:extLst>
              <a:ext uri="{FF2B5EF4-FFF2-40B4-BE49-F238E27FC236}">
                <a16:creationId xmlns:a16="http://schemas.microsoft.com/office/drawing/2014/main" id="{C63434C8-F793-4FC2-8EEE-848366291F80}"/>
              </a:ext>
            </a:extLst>
          </p:cNvPr>
          <p:cNvCxnSpPr>
            <a:cxnSpLocks/>
            <a:stCxn id="5" idx="3"/>
            <a:endCxn id="39" idx="1"/>
          </p:cNvCxnSpPr>
          <p:nvPr/>
        </p:nvCxnSpPr>
        <p:spPr>
          <a:xfrm>
            <a:off x="3892362" y="5647291"/>
            <a:ext cx="332474" cy="542627"/>
          </a:xfrm>
          <a:prstGeom prst="bentConnector3">
            <a:avLst>
              <a:gd name="adj1" fmla="val 50000"/>
            </a:avLst>
          </a:prstGeom>
          <a:ln w="127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52" name="正方形/長方形 51">
            <a:extLst>
              <a:ext uri="{FF2B5EF4-FFF2-40B4-BE49-F238E27FC236}">
                <a16:creationId xmlns:a16="http://schemas.microsoft.com/office/drawing/2014/main" id="{B9052E31-431B-4C03-85D3-D3A239597FA7}"/>
              </a:ext>
            </a:extLst>
          </p:cNvPr>
          <p:cNvSpPr/>
          <p:nvPr/>
        </p:nvSpPr>
        <p:spPr>
          <a:xfrm>
            <a:off x="107555" y="5600776"/>
            <a:ext cx="3656725" cy="212849"/>
          </a:xfrm>
          <a:prstGeom prst="rect">
            <a:avLst/>
          </a:prstGeom>
          <a:noFill/>
          <a:ln>
            <a:solidFill>
              <a:srgbClr val="FF0000"/>
            </a:solid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sp>
        <p:nvSpPr>
          <p:cNvPr id="40" name="正方形/長方形 39">
            <a:extLst>
              <a:ext uri="{FF2B5EF4-FFF2-40B4-BE49-F238E27FC236}">
                <a16:creationId xmlns:a16="http://schemas.microsoft.com/office/drawing/2014/main" id="{F4BE7A2C-DD04-4FF7-80CA-61B0080BC9D3}"/>
              </a:ext>
            </a:extLst>
          </p:cNvPr>
          <p:cNvSpPr/>
          <p:nvPr/>
        </p:nvSpPr>
        <p:spPr>
          <a:xfrm>
            <a:off x="7698348" y="5142779"/>
            <a:ext cx="1523627" cy="234231"/>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r>
              <a:rPr kumimoji="1" lang="en-US" altLang="ja-JP" sz="800" dirty="0">
                <a:solidFill>
                  <a:schemeClr val="tx1"/>
                </a:solidFill>
                <a:latin typeface="Meiryo UI" panose="020B0604030504040204" pitchFamily="50" charset="-128"/>
                <a:ea typeface="Meiryo UI" panose="020B0604030504040204" pitchFamily="50" charset="-128"/>
              </a:rPr>
              <a:t>※</a:t>
            </a:r>
            <a:r>
              <a:rPr kumimoji="1" lang="ja-JP" altLang="en-US" sz="800" dirty="0">
                <a:solidFill>
                  <a:schemeClr val="tx1"/>
                </a:solidFill>
                <a:latin typeface="Meiryo UI" panose="020B0604030504040204" pitchFamily="50" charset="-128"/>
                <a:ea typeface="Meiryo UI" panose="020B0604030504040204" pitchFamily="50" charset="-128"/>
              </a:rPr>
              <a:t>回答項目は上位のものを抜粋</a:t>
            </a:r>
          </a:p>
        </p:txBody>
      </p:sp>
      <p:sp>
        <p:nvSpPr>
          <p:cNvPr id="5" name="正方形/長方形 4">
            <a:extLst>
              <a:ext uri="{FF2B5EF4-FFF2-40B4-BE49-F238E27FC236}">
                <a16:creationId xmlns:a16="http://schemas.microsoft.com/office/drawing/2014/main" id="{DC8DFA5E-7960-4C74-972F-4AE58662DD4B}"/>
              </a:ext>
            </a:extLst>
          </p:cNvPr>
          <p:cNvSpPr/>
          <p:nvPr/>
        </p:nvSpPr>
        <p:spPr>
          <a:xfrm>
            <a:off x="3765926" y="5550051"/>
            <a:ext cx="126436" cy="194480"/>
          </a:xfrm>
          <a:prstGeom prst="rect">
            <a:avLst/>
          </a:prstGeom>
          <a:noFill/>
          <a:ln w="12700">
            <a:solidFill>
              <a:srgbClr val="FF0000"/>
            </a:solid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sp>
        <p:nvSpPr>
          <p:cNvPr id="41" name="テキスト ボックス 1">
            <a:extLst>
              <a:ext uri="{FF2B5EF4-FFF2-40B4-BE49-F238E27FC236}">
                <a16:creationId xmlns:a16="http://schemas.microsoft.com/office/drawing/2014/main" id="{A8EB277B-6B8A-F90D-551F-151CC64AC638}"/>
              </a:ext>
            </a:extLst>
          </p:cNvPr>
          <p:cNvSpPr txBox="1"/>
          <p:nvPr/>
        </p:nvSpPr>
        <p:spPr>
          <a:xfrm>
            <a:off x="8167950" y="47358"/>
            <a:ext cx="936104" cy="307777"/>
          </a:xfrm>
          <a:prstGeom prst="rect">
            <a:avLst/>
          </a:prstGeom>
          <a:solidFill>
            <a:schemeClr val="bg1"/>
          </a:solidFill>
          <a:ln/>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r>
              <a:rPr kumimoji="1" lang="ja-JP" altLang="en-US" sz="1400" dirty="0">
                <a:solidFill>
                  <a:schemeClr val="tx1"/>
                </a:solidFill>
                <a:latin typeface="Meiryo UI" panose="020B0604030504040204" pitchFamily="50" charset="-128"/>
                <a:ea typeface="Meiryo UI" panose="020B0604030504040204" pitchFamily="50" charset="-128"/>
              </a:rPr>
              <a:t>資料５</a:t>
            </a:r>
            <a:endParaRPr kumimoji="1" lang="en-US" altLang="ja-JP" sz="14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0537535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5C8ECE-97C9-87C2-98A0-BB0C2B828EDA}"/>
            </a:ext>
          </a:extLst>
        </p:cNvPr>
        <p:cNvGrpSpPr/>
        <p:nvPr/>
      </p:nvGrpSpPr>
      <p:grpSpPr>
        <a:xfrm>
          <a:off x="0" y="0"/>
          <a:ext cx="0" cy="0"/>
          <a:chOff x="0" y="0"/>
          <a:chExt cx="0" cy="0"/>
        </a:xfrm>
      </p:grpSpPr>
      <p:graphicFrame>
        <p:nvGraphicFramePr>
          <p:cNvPr id="41" name="表 40">
            <a:extLst>
              <a:ext uri="{FF2B5EF4-FFF2-40B4-BE49-F238E27FC236}">
                <a16:creationId xmlns:a16="http://schemas.microsoft.com/office/drawing/2014/main" id="{6E4983D5-3D53-4477-9C37-12170B292A82}"/>
              </a:ext>
            </a:extLst>
          </p:cNvPr>
          <p:cNvGraphicFramePr>
            <a:graphicFrameLocks noGrp="1"/>
          </p:cNvGraphicFramePr>
          <p:nvPr>
            <p:extLst>
              <p:ext uri="{D42A27DB-BD31-4B8C-83A1-F6EECF244321}">
                <p14:modId xmlns:p14="http://schemas.microsoft.com/office/powerpoint/2010/main" val="4212288897"/>
              </p:ext>
            </p:extLst>
          </p:nvPr>
        </p:nvGraphicFramePr>
        <p:xfrm>
          <a:off x="3009858" y="4884958"/>
          <a:ext cx="6035082" cy="1861920"/>
        </p:xfrm>
        <a:graphic>
          <a:graphicData uri="http://schemas.openxmlformats.org/drawingml/2006/table">
            <a:tbl>
              <a:tblPr>
                <a:tableStyleId>{BDBED569-4797-4DF1-A0F4-6AAB3CD982D8}</a:tableStyleId>
              </a:tblPr>
              <a:tblGrid>
                <a:gridCol w="650540">
                  <a:extLst>
                    <a:ext uri="{9D8B030D-6E8A-4147-A177-3AD203B41FA5}">
                      <a16:colId xmlns:a16="http://schemas.microsoft.com/office/drawing/2014/main" val="2807385868"/>
                    </a:ext>
                  </a:extLst>
                </a:gridCol>
                <a:gridCol w="5384542">
                  <a:extLst>
                    <a:ext uri="{9D8B030D-6E8A-4147-A177-3AD203B41FA5}">
                      <a16:colId xmlns:a16="http://schemas.microsoft.com/office/drawing/2014/main" val="1198061211"/>
                    </a:ext>
                  </a:extLst>
                </a:gridCol>
              </a:tblGrid>
              <a:tr h="0">
                <a:tc>
                  <a:txBody>
                    <a:bodyPr/>
                    <a:lstStyle/>
                    <a:p>
                      <a:pPr algn="l">
                        <a:buNone/>
                      </a:pPr>
                      <a:r>
                        <a:rPr lang="ja-JP" altLang="en-US" sz="900" kern="0" dirty="0">
                          <a:solidFill>
                            <a:srgbClr val="000000"/>
                          </a:solidFill>
                          <a:effectLst/>
                          <a:latin typeface="Meiryo UI" panose="020B0604030504040204" pitchFamily="50" charset="-128"/>
                          <a:ea typeface="Meiryo UI" panose="020B0604030504040204" pitchFamily="50" charset="-128"/>
                          <a:cs typeface="ＭＳ Ｐゴシック" panose="020B0600070205080204" pitchFamily="50" charset="-128"/>
                        </a:rPr>
                        <a:t>集中支援機能</a:t>
                      </a:r>
                      <a:endParaRPr 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solidFill>
                      <a:schemeClr val="accent5">
                        <a:lumMod val="20000"/>
                        <a:lumOff val="80000"/>
                      </a:schemeClr>
                    </a:solidFill>
                  </a:tcPr>
                </a:tc>
                <a:tc>
                  <a:txBody>
                    <a:bodyPr/>
                    <a:lstStyle/>
                    <a:p>
                      <a:pPr marL="92075" indent="-92075"/>
                      <a:r>
                        <a:rPr kumimoji="1" lang="ja-JP" altLang="en-US" sz="900" dirty="0">
                          <a:solidFill>
                            <a:schemeClr val="tx1"/>
                          </a:solidFill>
                          <a:latin typeface="Meiryo UI" panose="020B0604030504040204" pitchFamily="50" charset="-128"/>
                          <a:ea typeface="Meiryo UI" panose="020B0604030504040204" pitchFamily="50" charset="-128"/>
                        </a:rPr>
                        <a:t>・強度行動障がいを示す利用者において、計画相談員や自治体と連携し、地域移行支援の取り組み。</a:t>
                      </a:r>
                      <a:endParaRPr kumimoji="1" lang="en-US" altLang="ja-JP" sz="900" dirty="0">
                        <a:solidFill>
                          <a:schemeClr val="tx1"/>
                        </a:solidFill>
                        <a:latin typeface="Meiryo UI" panose="020B0604030504040204" pitchFamily="50" charset="-128"/>
                        <a:ea typeface="Meiryo UI" panose="020B0604030504040204" pitchFamily="50" charset="-128"/>
                      </a:endParaRPr>
                    </a:p>
                    <a:p>
                      <a:pPr marL="92075" indent="-92075"/>
                      <a:r>
                        <a:rPr kumimoji="1" lang="ja-JP" altLang="en-US" sz="900" dirty="0">
                          <a:solidFill>
                            <a:schemeClr val="tx1"/>
                          </a:solidFill>
                          <a:latin typeface="Meiryo UI" panose="020B0604030504040204" pitchFamily="50" charset="-128"/>
                          <a:ea typeface="Meiryo UI" panose="020B0604030504040204" pitchFamily="50" charset="-128"/>
                        </a:rPr>
                        <a:t>・地域での受入れ先において高い専門性と豊富なマンパワーを維持するだけの経済的な担保がなければ実現は難しい。</a:t>
                      </a:r>
                      <a:endParaRPr kumimoji="1" lang="en-US" altLang="ja-JP" sz="900" dirty="0">
                        <a:solidFill>
                          <a:schemeClr val="tx1"/>
                        </a:solidFill>
                        <a:latin typeface="Meiryo UI" panose="020B0604030504040204" pitchFamily="50" charset="-128"/>
                        <a:ea typeface="Meiryo UI" panose="020B0604030504040204" pitchFamily="50" charset="-128"/>
                      </a:endParaRPr>
                    </a:p>
                    <a:p>
                      <a:pPr marL="92075" indent="-92075"/>
                      <a:r>
                        <a:rPr kumimoji="1" lang="ja-JP" altLang="en-US" sz="900" dirty="0">
                          <a:solidFill>
                            <a:schemeClr val="tx1"/>
                          </a:solidFill>
                          <a:latin typeface="Meiryo UI" panose="020B0604030504040204" pitchFamily="50" charset="-128"/>
                          <a:ea typeface="Meiryo UI" panose="020B0604030504040204" pitchFamily="50" charset="-128"/>
                        </a:rPr>
                        <a:t>・アセスメントの在り方を構築する為の相談支援、行政、地域資源と入所施設側の連携強化が求められる。</a:t>
                      </a:r>
                      <a:endParaRPr kumimoji="1" lang="en-US" altLang="ja-JP" sz="900" dirty="0">
                        <a:solidFill>
                          <a:schemeClr val="tx1"/>
                        </a:solidFill>
                        <a:latin typeface="Meiryo UI" panose="020B0604030504040204" pitchFamily="50" charset="-128"/>
                        <a:ea typeface="Meiryo UI" panose="020B0604030504040204" pitchFamily="50" charset="-128"/>
                      </a:endParaRPr>
                    </a:p>
                  </a:txBody>
                  <a:tcPr marL="36000" marR="9525" marT="36000" marB="36000" anchor="ctr">
                    <a:noFill/>
                  </a:tcPr>
                </a:tc>
                <a:extLst>
                  <a:ext uri="{0D108BD9-81ED-4DB2-BD59-A6C34878D82A}">
                    <a16:rowId xmlns:a16="http://schemas.microsoft.com/office/drawing/2014/main" val="2770601268"/>
                  </a:ext>
                </a:extLst>
              </a:tr>
              <a:tr h="211132">
                <a:tc>
                  <a:txBody>
                    <a:bodyPr/>
                    <a:lstStyle/>
                    <a:p>
                      <a:pPr algn="l">
                        <a:buNone/>
                      </a:pPr>
                      <a:r>
                        <a:rPr lang="ja-JP" altLang="en-US" sz="900" kern="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生活支援機能</a:t>
                      </a:r>
                      <a:endParaRPr 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solidFill>
                      <a:schemeClr val="accent5">
                        <a:lumMod val="20000"/>
                        <a:lumOff val="80000"/>
                      </a:schemeClr>
                    </a:solidFill>
                  </a:tcPr>
                </a:tc>
                <a:tc>
                  <a:txBody>
                    <a:bodyPr/>
                    <a:lstStyle/>
                    <a:p>
                      <a:pPr marL="92075" indent="-92075"/>
                      <a:r>
                        <a:rPr kumimoji="1" lang="ja-JP" altLang="en-US" sz="900" dirty="0">
                          <a:solidFill>
                            <a:schemeClr val="tx1"/>
                          </a:solidFill>
                          <a:latin typeface="Meiryo UI" panose="020B0604030504040204" pitchFamily="50" charset="-128"/>
                          <a:ea typeface="Meiryo UI" panose="020B0604030504040204" pitchFamily="50" charset="-128"/>
                        </a:rPr>
                        <a:t>・多床室から最低でも</a:t>
                      </a:r>
                      <a:r>
                        <a:rPr kumimoji="1" lang="en-US" altLang="ja-JP" sz="900" dirty="0">
                          <a:solidFill>
                            <a:schemeClr val="tx1"/>
                          </a:solidFill>
                          <a:latin typeface="Meiryo UI" panose="020B0604030504040204" pitchFamily="50" charset="-128"/>
                          <a:ea typeface="Meiryo UI" panose="020B0604030504040204" pitchFamily="50" charset="-128"/>
                        </a:rPr>
                        <a:t>2</a:t>
                      </a:r>
                      <a:r>
                        <a:rPr kumimoji="1" lang="ja-JP" altLang="en-US" sz="900" dirty="0">
                          <a:solidFill>
                            <a:schemeClr val="tx1"/>
                          </a:solidFill>
                          <a:latin typeface="Meiryo UI" panose="020B0604030504040204" pitchFamily="50" charset="-128"/>
                          <a:ea typeface="Meiryo UI" panose="020B0604030504040204" pitchFamily="50" charset="-128"/>
                        </a:rPr>
                        <a:t>人部屋でパーテーションでプライバシーが守られる居室の整備。</a:t>
                      </a:r>
                      <a:endParaRPr kumimoji="1" lang="en-US" altLang="ja-JP" sz="900" dirty="0">
                        <a:solidFill>
                          <a:schemeClr val="tx1"/>
                        </a:solidFill>
                        <a:latin typeface="Meiryo UI" panose="020B0604030504040204" pitchFamily="50" charset="-128"/>
                        <a:ea typeface="Meiryo UI" panose="020B0604030504040204" pitchFamily="50" charset="-128"/>
                      </a:endParaRPr>
                    </a:p>
                    <a:p>
                      <a:pPr marL="92075" indent="-92075"/>
                      <a:r>
                        <a:rPr kumimoji="1" lang="ja-JP" altLang="en-US" sz="900" dirty="0">
                          <a:solidFill>
                            <a:schemeClr val="tx1"/>
                          </a:solidFill>
                          <a:latin typeface="Meiryo UI" panose="020B0604030504040204" pitchFamily="50" charset="-128"/>
                          <a:ea typeface="Meiryo UI" panose="020B0604030504040204" pitchFamily="50" charset="-128"/>
                        </a:rPr>
                        <a:t>・四季の移り変わりが分かる食事の提供。　　　　</a:t>
                      </a:r>
                      <a:endParaRPr kumimoji="1" lang="en-US" altLang="ja-JP" sz="900" dirty="0">
                        <a:solidFill>
                          <a:schemeClr val="tx1"/>
                        </a:solidFill>
                        <a:latin typeface="Meiryo UI" panose="020B0604030504040204" pitchFamily="50" charset="-128"/>
                        <a:ea typeface="Meiryo UI" panose="020B0604030504040204" pitchFamily="50" charset="-128"/>
                      </a:endParaRPr>
                    </a:p>
                    <a:p>
                      <a:pPr marL="92075" indent="-92075"/>
                      <a:r>
                        <a:rPr kumimoji="1" lang="ja-JP" altLang="en-US" sz="900" dirty="0">
                          <a:solidFill>
                            <a:schemeClr val="tx1"/>
                          </a:solidFill>
                          <a:latin typeface="Meiryo UI" panose="020B0604030504040204" pitchFamily="50" charset="-128"/>
                          <a:ea typeface="Meiryo UI" panose="020B0604030504040204" pitchFamily="50" charset="-128"/>
                        </a:rPr>
                        <a:t>・入浴を個浴で行う。</a:t>
                      </a:r>
                      <a:endParaRPr kumimoji="1" lang="en-US" altLang="ja-JP" sz="900" dirty="0">
                        <a:solidFill>
                          <a:schemeClr val="tx1"/>
                        </a:solidFill>
                        <a:latin typeface="Meiryo UI" panose="020B0604030504040204" pitchFamily="50" charset="-128"/>
                        <a:ea typeface="Meiryo UI" panose="020B0604030504040204" pitchFamily="50" charset="-128"/>
                      </a:endParaRPr>
                    </a:p>
                    <a:p>
                      <a:pPr marL="92075" indent="-92075"/>
                      <a:r>
                        <a:rPr kumimoji="1" lang="ja-JP" altLang="en-US" sz="900" dirty="0">
                          <a:solidFill>
                            <a:schemeClr val="tx1"/>
                          </a:solidFill>
                          <a:latin typeface="Meiryo UI" panose="020B0604030504040204" pitchFamily="50" charset="-128"/>
                          <a:ea typeface="Meiryo UI" panose="020B0604030504040204" pitchFamily="50" charset="-128"/>
                        </a:rPr>
                        <a:t>・音楽クラブを通じて、地域の音楽企画に参加し地域との交流を深める。</a:t>
                      </a:r>
                      <a:endParaRPr kumimoji="1" lang="en-US" altLang="ja-JP" sz="900" dirty="0">
                        <a:solidFill>
                          <a:schemeClr val="tx1"/>
                        </a:solidFill>
                        <a:latin typeface="Meiryo UI" panose="020B0604030504040204" pitchFamily="50" charset="-128"/>
                        <a:ea typeface="Meiryo UI" panose="020B0604030504040204" pitchFamily="50" charset="-128"/>
                      </a:endParaRPr>
                    </a:p>
                    <a:p>
                      <a:pPr marL="92075" indent="-92075"/>
                      <a:r>
                        <a:rPr kumimoji="1" lang="ja-JP" altLang="en-US" sz="900" dirty="0">
                          <a:solidFill>
                            <a:schemeClr val="tx1"/>
                          </a:solidFill>
                          <a:latin typeface="Meiryo UI" panose="020B0604030504040204" pitchFamily="50" charset="-128"/>
                          <a:ea typeface="Meiryo UI" panose="020B0604030504040204" pitchFamily="50" charset="-128"/>
                        </a:rPr>
                        <a:t>・生活の場からバスで</a:t>
                      </a:r>
                      <a:r>
                        <a:rPr kumimoji="1" lang="en-US" altLang="ja-JP" sz="900" dirty="0">
                          <a:solidFill>
                            <a:schemeClr val="tx1"/>
                          </a:solidFill>
                          <a:latin typeface="Meiryo UI" panose="020B0604030504040204" pitchFamily="50" charset="-128"/>
                          <a:ea typeface="Meiryo UI" panose="020B0604030504040204" pitchFamily="50" charset="-128"/>
                        </a:rPr>
                        <a:t>15</a:t>
                      </a:r>
                      <a:r>
                        <a:rPr kumimoji="1" lang="ja-JP" altLang="en-US" sz="900" dirty="0">
                          <a:solidFill>
                            <a:schemeClr val="tx1"/>
                          </a:solidFill>
                          <a:latin typeface="Meiryo UI" panose="020B0604030504040204" pitchFamily="50" charset="-128"/>
                          <a:ea typeface="Meiryo UI" panose="020B0604030504040204" pitchFamily="50" charset="-128"/>
                        </a:rPr>
                        <a:t>分ぐらいのところに日中活動の場を設置するという職住分離の確立。</a:t>
                      </a:r>
                      <a:endParaRPr kumimoji="1" lang="en-US" altLang="ja-JP" sz="900" dirty="0">
                        <a:solidFill>
                          <a:schemeClr val="tx1"/>
                        </a:solidFill>
                        <a:latin typeface="Meiryo UI" panose="020B0604030504040204" pitchFamily="50" charset="-128"/>
                        <a:ea typeface="Meiryo UI" panose="020B0604030504040204" pitchFamily="50" charset="-128"/>
                      </a:endParaRPr>
                    </a:p>
                  </a:txBody>
                  <a:tcPr marL="36000" marR="9525" marT="36000" marB="36000" anchor="ctr">
                    <a:noFill/>
                  </a:tcPr>
                </a:tc>
                <a:extLst>
                  <a:ext uri="{0D108BD9-81ED-4DB2-BD59-A6C34878D82A}">
                    <a16:rowId xmlns:a16="http://schemas.microsoft.com/office/drawing/2014/main" val="3436290744"/>
                  </a:ext>
                </a:extLst>
              </a:tr>
              <a:tr h="211132">
                <a:tc>
                  <a:txBody>
                    <a:bodyPr/>
                    <a:lstStyle/>
                    <a:p>
                      <a:pPr algn="l">
                        <a:buNone/>
                      </a:pPr>
                      <a:r>
                        <a:rPr lang="ja-JP" altLang="en-US" sz="900" kern="100" dirty="0">
                          <a:effectLst/>
                          <a:latin typeface="Meiryo UI" panose="020B0604030504040204" pitchFamily="50" charset="-128"/>
                          <a:ea typeface="Meiryo UI" panose="020B0604030504040204" pitchFamily="50" charset="-128"/>
                          <a:cs typeface="Times New Roman" panose="02020603050405020304" pitchFamily="18" charset="0"/>
                        </a:rPr>
                        <a:t>緊急時生活支援機能</a:t>
                      </a:r>
                      <a:endParaRPr 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solidFill>
                      <a:schemeClr val="accent5">
                        <a:lumMod val="20000"/>
                        <a:lumOff val="80000"/>
                      </a:schemeClr>
                    </a:solidFill>
                  </a:tcPr>
                </a:tc>
                <a:tc>
                  <a:txBody>
                    <a:bodyPr/>
                    <a:lstStyle/>
                    <a:p>
                      <a:pPr marL="92075" indent="-92075"/>
                      <a:r>
                        <a:rPr kumimoji="1" lang="ja-JP" altLang="en-US" sz="900" dirty="0">
                          <a:solidFill>
                            <a:schemeClr val="tx1"/>
                          </a:solidFill>
                          <a:latin typeface="Meiryo UI" panose="020B0604030504040204" pitchFamily="50" charset="-128"/>
                          <a:ea typeface="Meiryo UI" panose="020B0604030504040204" pitchFamily="50" charset="-128"/>
                        </a:rPr>
                        <a:t>・相談員などの情報提供に基づき対応が可能と見込まれる場合は従来の手続きをとばして受入れを行なっている。</a:t>
                      </a:r>
                      <a:endParaRPr kumimoji="1" lang="en-US" altLang="ja-JP" sz="900" dirty="0">
                        <a:solidFill>
                          <a:schemeClr val="tx1"/>
                        </a:solidFill>
                        <a:latin typeface="Meiryo UI" panose="020B0604030504040204" pitchFamily="50" charset="-128"/>
                        <a:ea typeface="Meiryo UI" panose="020B0604030504040204" pitchFamily="50" charset="-128"/>
                      </a:endParaRPr>
                    </a:p>
                    <a:p>
                      <a:pPr marL="92075" indent="-92075"/>
                      <a:r>
                        <a:rPr kumimoji="1" lang="ja-JP" altLang="en-US" sz="900" dirty="0">
                          <a:solidFill>
                            <a:schemeClr val="tx1"/>
                          </a:solidFill>
                          <a:latin typeface="Meiryo UI" panose="020B0604030504040204" pitchFamily="50" charset="-128"/>
                          <a:ea typeface="Meiryo UI" panose="020B0604030504040204" pitchFamily="50" charset="-128"/>
                        </a:rPr>
                        <a:t>・受け入れの際、受給者証がなかったり、情報（既往や感染症等の有無）が薄く、集団生活の中で対応するのにはリスク（感染症等）が高すぎる。</a:t>
                      </a:r>
                      <a:endParaRPr kumimoji="1" lang="en-US" altLang="ja-JP" sz="900" dirty="0">
                        <a:solidFill>
                          <a:schemeClr val="tx1"/>
                        </a:solidFill>
                        <a:latin typeface="Meiryo UI" panose="020B0604030504040204" pitchFamily="50" charset="-128"/>
                        <a:ea typeface="Meiryo UI" panose="020B0604030504040204" pitchFamily="50" charset="-128"/>
                      </a:endParaRPr>
                    </a:p>
                    <a:p>
                      <a:pPr marL="92075" indent="-92075"/>
                      <a:r>
                        <a:rPr kumimoji="1" lang="ja-JP" altLang="en-US" sz="900" dirty="0">
                          <a:solidFill>
                            <a:schemeClr val="tx1"/>
                          </a:solidFill>
                          <a:latin typeface="Meiryo UI" panose="020B0604030504040204" pitchFamily="50" charset="-128"/>
                          <a:ea typeface="Meiryo UI" panose="020B0604030504040204" pitchFamily="50" charset="-128"/>
                        </a:rPr>
                        <a:t>・特に夜間の緊急の受け入れは体制上困難な場合が多いのは課題である。</a:t>
                      </a:r>
                      <a:endParaRPr kumimoji="1" lang="en-US" altLang="ja-JP" sz="900" dirty="0">
                        <a:solidFill>
                          <a:schemeClr val="tx1"/>
                        </a:solidFill>
                        <a:latin typeface="Meiryo UI" panose="020B0604030504040204" pitchFamily="50" charset="-128"/>
                        <a:ea typeface="Meiryo UI" panose="020B0604030504040204" pitchFamily="50" charset="-128"/>
                      </a:endParaRPr>
                    </a:p>
                  </a:txBody>
                  <a:tcPr marL="36000" marR="9525" marT="36000" marB="36000" anchor="ctr">
                    <a:noFill/>
                  </a:tcPr>
                </a:tc>
                <a:extLst>
                  <a:ext uri="{0D108BD9-81ED-4DB2-BD59-A6C34878D82A}">
                    <a16:rowId xmlns:a16="http://schemas.microsoft.com/office/drawing/2014/main" val="1957898079"/>
                  </a:ext>
                </a:extLst>
              </a:tr>
            </a:tbl>
          </a:graphicData>
        </a:graphic>
      </p:graphicFrame>
      <p:sp>
        <p:nvSpPr>
          <p:cNvPr id="26" name="正方形/長方形 25">
            <a:extLst>
              <a:ext uri="{FF2B5EF4-FFF2-40B4-BE49-F238E27FC236}">
                <a16:creationId xmlns:a16="http://schemas.microsoft.com/office/drawing/2014/main" id="{1FEEFEFF-4C45-63A3-774B-FBE726E7B2A8}"/>
              </a:ext>
            </a:extLst>
          </p:cNvPr>
          <p:cNvSpPr/>
          <p:nvPr/>
        </p:nvSpPr>
        <p:spPr>
          <a:xfrm>
            <a:off x="7562113" y="-25758"/>
            <a:ext cx="1581382" cy="407595"/>
          </a:xfrm>
          <a:prstGeom prst="rect">
            <a:avLst/>
          </a:prstGeom>
          <a:noFill/>
          <a:ln w="19050" cap="flat" cmpd="sng" algn="ctr">
            <a:noFill/>
            <a:prstDash val="solid"/>
            <a:miter lim="800000"/>
          </a:ln>
          <a:effectLst/>
        </p:spPr>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kern="0" dirty="0">
                <a:solidFill>
                  <a:prstClr val="white"/>
                </a:solidFill>
                <a:latin typeface="HGPｺﾞｼｯｸE" panose="020B0900000000000000" pitchFamily="50" charset="-128"/>
                <a:ea typeface="HGPｺﾞｼｯｸE" panose="020B0900000000000000" pitchFamily="50" charset="-128"/>
              </a:rPr>
              <a:t>＜○○レク用＞　　</a:t>
            </a:r>
            <a:endParaRPr lang="en-US" altLang="ja-JP" sz="1200" kern="0" dirty="0">
              <a:solidFill>
                <a:prstClr val="white"/>
              </a:solidFill>
              <a:latin typeface="HGPｺﾞｼｯｸE" panose="020B0900000000000000" pitchFamily="50" charset="-128"/>
              <a:ea typeface="HGPｺﾞｼｯｸE" panose="020B09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rPr>
              <a:t>（</a:t>
            </a:r>
            <a:r>
              <a:rPr kumimoji="0" lang="en-US" altLang="ja-JP" sz="1200" b="0" i="0" u="none" strike="noStrike" kern="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rPr>
              <a:t>24</a:t>
            </a:r>
            <a:r>
              <a:rPr kumimoji="0" lang="ja-JP" altLang="en-US" sz="1200" b="0" i="0" u="none" strike="noStrike" kern="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rPr>
              <a:t>○○○○）</a:t>
            </a:r>
            <a:endParaRPr kumimoji="0" lang="en-US" altLang="ja-JP" sz="1200" b="0" i="0" u="none" strike="noStrike" kern="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ja-JP" altLang="en-US" sz="1400" b="1" i="0" u="none" strike="noStrike" kern="0" cap="none" spc="0" normalizeH="0" baseline="0" noProof="0" dirty="0">
              <a:ln>
                <a:noFill/>
              </a:ln>
              <a:solidFill>
                <a:srgbClr val="0070C0"/>
              </a:solidFill>
              <a:effectLst/>
              <a:uLnTx/>
              <a:uFillTx/>
              <a:latin typeface="HG丸ｺﾞｼｯｸM-PRO" panose="020F0600000000000000" pitchFamily="50" charset="-128"/>
              <a:ea typeface="HG丸ｺﾞｼｯｸM-PRO" panose="020F0600000000000000" pitchFamily="50" charset="-128"/>
              <a:cs typeface="+mn-cs"/>
            </a:endParaRPr>
          </a:p>
        </p:txBody>
      </p:sp>
      <p:sp>
        <p:nvSpPr>
          <p:cNvPr id="36" name="正方形/長方形 35">
            <a:extLst>
              <a:ext uri="{FF2B5EF4-FFF2-40B4-BE49-F238E27FC236}">
                <a16:creationId xmlns:a16="http://schemas.microsoft.com/office/drawing/2014/main" id="{B6B6878E-2984-1B2B-883D-E1AE88780FF6}"/>
              </a:ext>
            </a:extLst>
          </p:cNvPr>
          <p:cNvSpPr/>
          <p:nvPr/>
        </p:nvSpPr>
        <p:spPr>
          <a:xfrm>
            <a:off x="53581" y="323899"/>
            <a:ext cx="9063170" cy="242975"/>
          </a:xfrm>
          <a:prstGeom prst="rect">
            <a:avLst/>
          </a:prstGeom>
          <a:ln/>
        </p:spPr>
        <p:style>
          <a:lnRef idx="3">
            <a:schemeClr val="lt1"/>
          </a:lnRef>
          <a:fillRef idx="1">
            <a:schemeClr val="accent1"/>
          </a:fillRef>
          <a:effectRef idx="1">
            <a:schemeClr val="accent1"/>
          </a:effectRef>
          <a:fontRef idx="minor">
            <a:schemeClr val="lt1"/>
          </a:fontRef>
        </p:style>
        <p:txBody>
          <a:bodyPr tIns="36000" bIns="36000" rtlCol="0" anchor="t"/>
          <a:lstStyle/>
          <a:p>
            <a:r>
              <a:rPr kumimoji="1" lang="ja-JP" altLang="en-US" sz="1300" b="1" dirty="0">
                <a:latin typeface="HG丸ｺﾞｼｯｸM-PRO" panose="020F0600000000000000" pitchFamily="50" charset="-128"/>
                <a:ea typeface="HG丸ｺﾞｼｯｸM-PRO" panose="020F0600000000000000" pitchFamily="50" charset="-128"/>
              </a:rPr>
              <a:t>１（３）事業所職員（支援者）への質問</a:t>
            </a:r>
          </a:p>
        </p:txBody>
      </p:sp>
      <p:sp>
        <p:nvSpPr>
          <p:cNvPr id="53" name="正方形/長方形 52">
            <a:extLst>
              <a:ext uri="{FF2B5EF4-FFF2-40B4-BE49-F238E27FC236}">
                <a16:creationId xmlns:a16="http://schemas.microsoft.com/office/drawing/2014/main" id="{F466C11D-72F5-1595-73D2-02D09E08CF5E}"/>
              </a:ext>
            </a:extLst>
          </p:cNvPr>
          <p:cNvSpPr/>
          <p:nvPr/>
        </p:nvSpPr>
        <p:spPr>
          <a:xfrm>
            <a:off x="4092538" y="2723488"/>
            <a:ext cx="4756968" cy="232679"/>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r>
              <a:rPr kumimoji="1" lang="ja-JP" altLang="en-US" sz="1000" b="1" dirty="0">
                <a:solidFill>
                  <a:schemeClr val="tx1"/>
                </a:solidFill>
                <a:latin typeface="Meiryo UI" panose="020B0604030504040204" pitchFamily="50" charset="-128"/>
                <a:ea typeface="Meiryo UI" panose="020B0604030504040204" pitchFamily="50" charset="-128"/>
              </a:rPr>
              <a:t>⑬どのような支援や環境があれば地域生活が可能か（複数回答）</a:t>
            </a:r>
            <a:r>
              <a:rPr kumimoji="1" lang="ja-JP" altLang="en-US" sz="900" b="1" dirty="0">
                <a:solidFill>
                  <a:schemeClr val="tx1"/>
                </a:solidFill>
                <a:latin typeface="Meiryo UI" panose="020B0604030504040204" pitchFamily="50" charset="-128"/>
                <a:ea typeface="Meiryo UI" panose="020B0604030504040204" pitchFamily="50" charset="-128"/>
              </a:rPr>
              <a:t>（</a:t>
            </a:r>
            <a:r>
              <a:rPr kumimoji="1" lang="en-US" altLang="ja-JP" sz="900" b="1" dirty="0">
                <a:solidFill>
                  <a:schemeClr val="tx1"/>
                </a:solidFill>
                <a:latin typeface="Meiryo UI" panose="020B0604030504040204" pitchFamily="50" charset="-128"/>
                <a:ea typeface="Meiryo UI" panose="020B0604030504040204" pitchFamily="50" charset="-128"/>
              </a:rPr>
              <a:t>N=3,044</a:t>
            </a:r>
            <a:r>
              <a:rPr kumimoji="1" lang="ja-JP" altLang="en-US" sz="900" b="1">
                <a:solidFill>
                  <a:schemeClr val="tx1"/>
                </a:solidFill>
                <a:latin typeface="Meiryo UI" panose="020B0604030504040204" pitchFamily="50" charset="-128"/>
                <a:ea typeface="Meiryo UI" panose="020B0604030504040204" pitchFamily="50" charset="-128"/>
              </a:rPr>
              <a:t>人）</a:t>
            </a:r>
            <a:endParaRPr kumimoji="1" lang="ja-JP" altLang="en-US" sz="900" b="1" dirty="0">
              <a:solidFill>
                <a:schemeClr val="tx1"/>
              </a:solidFill>
              <a:latin typeface="Meiryo UI" panose="020B0604030504040204" pitchFamily="50" charset="-128"/>
              <a:ea typeface="Meiryo UI" panose="020B0604030504040204" pitchFamily="50" charset="-128"/>
            </a:endParaRPr>
          </a:p>
        </p:txBody>
      </p:sp>
      <p:sp>
        <p:nvSpPr>
          <p:cNvPr id="44" name="正方形/長方形 43">
            <a:extLst>
              <a:ext uri="{FF2B5EF4-FFF2-40B4-BE49-F238E27FC236}">
                <a16:creationId xmlns:a16="http://schemas.microsoft.com/office/drawing/2014/main" id="{0A44570F-907A-CDBA-D0CB-31B75E3140DF}"/>
              </a:ext>
            </a:extLst>
          </p:cNvPr>
          <p:cNvSpPr/>
          <p:nvPr/>
        </p:nvSpPr>
        <p:spPr>
          <a:xfrm>
            <a:off x="53581" y="1703956"/>
            <a:ext cx="2806850" cy="254050"/>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r>
              <a:rPr kumimoji="1" lang="ja-JP" altLang="en-US" sz="1000" b="1" dirty="0">
                <a:solidFill>
                  <a:schemeClr val="tx1"/>
                </a:solidFill>
                <a:latin typeface="Meiryo UI" panose="020B0604030504040204" pitchFamily="50" charset="-128"/>
                <a:ea typeface="Meiryo UI" panose="020B0604030504040204" pitchFamily="50" charset="-128"/>
              </a:rPr>
              <a:t>⑨地域生活移行の可否の判断</a:t>
            </a:r>
            <a:r>
              <a:rPr kumimoji="1" lang="ja-JP" altLang="en-US" sz="900" b="1" dirty="0">
                <a:solidFill>
                  <a:schemeClr val="tx1"/>
                </a:solidFill>
                <a:latin typeface="Meiryo UI" panose="020B0604030504040204" pitchFamily="50" charset="-128"/>
                <a:ea typeface="Meiryo UI" panose="020B0604030504040204" pitchFamily="50" charset="-128"/>
              </a:rPr>
              <a:t>（</a:t>
            </a:r>
            <a:r>
              <a:rPr kumimoji="1" lang="en-US" altLang="ja-JP" sz="900" b="1" dirty="0">
                <a:solidFill>
                  <a:schemeClr val="tx1"/>
                </a:solidFill>
                <a:latin typeface="Meiryo UI" panose="020B0604030504040204" pitchFamily="50" charset="-128"/>
                <a:ea typeface="Meiryo UI" panose="020B0604030504040204" pitchFamily="50" charset="-128"/>
              </a:rPr>
              <a:t>N=3,925</a:t>
            </a:r>
            <a:r>
              <a:rPr kumimoji="1" lang="ja-JP" altLang="en-US" sz="900" b="1" dirty="0">
                <a:solidFill>
                  <a:schemeClr val="tx1"/>
                </a:solidFill>
                <a:latin typeface="Meiryo UI" panose="020B0604030504040204" pitchFamily="50" charset="-128"/>
                <a:ea typeface="Meiryo UI" panose="020B0604030504040204" pitchFamily="50" charset="-128"/>
              </a:rPr>
              <a:t>人）</a:t>
            </a:r>
          </a:p>
        </p:txBody>
      </p:sp>
      <p:sp>
        <p:nvSpPr>
          <p:cNvPr id="63" name="正方形/長方形 62">
            <a:extLst>
              <a:ext uri="{FF2B5EF4-FFF2-40B4-BE49-F238E27FC236}">
                <a16:creationId xmlns:a16="http://schemas.microsoft.com/office/drawing/2014/main" id="{BFD87FBF-6DC5-BB5E-771F-2E7E49280134}"/>
              </a:ext>
            </a:extLst>
          </p:cNvPr>
          <p:cNvSpPr/>
          <p:nvPr/>
        </p:nvSpPr>
        <p:spPr>
          <a:xfrm>
            <a:off x="53581" y="2733161"/>
            <a:ext cx="3943974" cy="320071"/>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r>
              <a:rPr kumimoji="1" lang="ja-JP" altLang="en-US" sz="1000" b="1" dirty="0">
                <a:solidFill>
                  <a:schemeClr val="tx1"/>
                </a:solidFill>
                <a:latin typeface="Meiryo UI" panose="020B0604030504040204" pitchFamily="50" charset="-128"/>
                <a:ea typeface="Meiryo UI" panose="020B0604030504040204" pitchFamily="50" charset="-128"/>
              </a:rPr>
              <a:t>⑫地域生活移行が難しい理由（複数回答）</a:t>
            </a:r>
            <a:r>
              <a:rPr kumimoji="1" lang="ja-JP" altLang="en-US" sz="900" b="1" dirty="0">
                <a:solidFill>
                  <a:schemeClr val="tx1"/>
                </a:solidFill>
                <a:latin typeface="Meiryo UI" panose="020B0604030504040204" pitchFamily="50" charset="-128"/>
                <a:ea typeface="Meiryo UI" panose="020B0604030504040204" pitchFamily="50" charset="-128"/>
              </a:rPr>
              <a:t>（</a:t>
            </a:r>
            <a:r>
              <a:rPr kumimoji="1" lang="en-US" altLang="ja-JP" sz="900" b="1" dirty="0">
                <a:solidFill>
                  <a:schemeClr val="tx1"/>
                </a:solidFill>
                <a:latin typeface="Meiryo UI" panose="020B0604030504040204" pitchFamily="50" charset="-128"/>
                <a:ea typeface="Meiryo UI" panose="020B0604030504040204" pitchFamily="50" charset="-128"/>
              </a:rPr>
              <a:t>N</a:t>
            </a:r>
            <a:r>
              <a:rPr kumimoji="1" lang="ja-JP" altLang="en-US" sz="900" b="1" dirty="0">
                <a:solidFill>
                  <a:schemeClr val="tx1"/>
                </a:solidFill>
                <a:latin typeface="Meiryo UI" panose="020B0604030504040204" pitchFamily="50" charset="-128"/>
                <a:ea typeface="Meiryo UI" panose="020B0604030504040204" pitchFamily="50" charset="-128"/>
              </a:rPr>
              <a:t>＝</a:t>
            </a:r>
            <a:r>
              <a:rPr kumimoji="1" lang="en-US" altLang="ja-JP" sz="900" b="1" dirty="0">
                <a:solidFill>
                  <a:schemeClr val="tx1"/>
                </a:solidFill>
                <a:latin typeface="Meiryo UI" panose="020B0604030504040204" pitchFamily="50" charset="-128"/>
                <a:ea typeface="Meiryo UI" panose="020B0604030504040204" pitchFamily="50" charset="-128"/>
              </a:rPr>
              <a:t>3,044</a:t>
            </a:r>
            <a:r>
              <a:rPr kumimoji="1" lang="ja-JP" altLang="en-US" sz="900" b="1" dirty="0">
                <a:solidFill>
                  <a:schemeClr val="tx1"/>
                </a:solidFill>
                <a:latin typeface="Meiryo UI" panose="020B0604030504040204" pitchFamily="50" charset="-128"/>
                <a:ea typeface="Meiryo UI" panose="020B0604030504040204" pitchFamily="50" charset="-128"/>
              </a:rPr>
              <a:t>人）</a:t>
            </a:r>
          </a:p>
        </p:txBody>
      </p:sp>
      <p:sp>
        <p:nvSpPr>
          <p:cNvPr id="52" name="正方形/長方形 51">
            <a:extLst>
              <a:ext uri="{FF2B5EF4-FFF2-40B4-BE49-F238E27FC236}">
                <a16:creationId xmlns:a16="http://schemas.microsoft.com/office/drawing/2014/main" id="{5DEB71EC-2F3C-F96F-B612-D0BBF4FD7682}"/>
              </a:ext>
            </a:extLst>
          </p:cNvPr>
          <p:cNvSpPr/>
          <p:nvPr/>
        </p:nvSpPr>
        <p:spPr>
          <a:xfrm>
            <a:off x="45961" y="561578"/>
            <a:ext cx="9063170" cy="1067633"/>
          </a:xfrm>
          <a:prstGeom prst="rect">
            <a:avLst/>
          </a:prstGeom>
          <a:noFill/>
          <a:ln w="6350">
            <a:solidFill>
              <a:schemeClr val="accent1">
                <a:lumMod val="75000"/>
              </a:schemeClr>
            </a:solidFill>
            <a:prstDash val="sysDash"/>
          </a:ln>
        </p:spPr>
        <p:style>
          <a:lnRef idx="3">
            <a:schemeClr val="lt1"/>
          </a:lnRef>
          <a:fillRef idx="1">
            <a:schemeClr val="accent1"/>
          </a:fillRef>
          <a:effectRef idx="1">
            <a:schemeClr val="accent1"/>
          </a:effectRef>
          <a:fontRef idx="minor">
            <a:schemeClr val="lt1"/>
          </a:fontRef>
        </p:style>
        <p:txBody>
          <a:bodyPr lIns="72000" rIns="72000" rtlCol="0" anchor="t"/>
          <a:lstStyle/>
          <a:p>
            <a:pPr marL="92075" indent="-92075"/>
            <a:r>
              <a:rPr kumimoji="1" lang="ja-JP" altLang="en-US" sz="1100" dirty="0">
                <a:solidFill>
                  <a:schemeClr val="tx1"/>
                </a:solidFill>
                <a:latin typeface="Meiryo UI" panose="020B0604030504040204" pitchFamily="50" charset="-128"/>
                <a:ea typeface="Meiryo UI" panose="020B0604030504040204" pitchFamily="50" charset="-128"/>
              </a:rPr>
              <a:t>◆地域生活移行についての判断に関する回答では、</a:t>
            </a:r>
            <a:r>
              <a:rPr kumimoji="1" lang="ja-JP" altLang="en-US" sz="1100" b="1" u="sng" dirty="0">
                <a:solidFill>
                  <a:schemeClr val="tx1"/>
                </a:solidFill>
                <a:latin typeface="Meiryo UI" panose="020B0604030504040204" pitchFamily="50" charset="-128"/>
                <a:ea typeface="Meiryo UI" panose="020B0604030504040204" pitchFamily="50" charset="-128"/>
              </a:rPr>
              <a:t>「可能」が</a:t>
            </a:r>
            <a:r>
              <a:rPr kumimoji="1" lang="en-US" altLang="ja-JP" sz="1100" b="1" u="sng" dirty="0">
                <a:solidFill>
                  <a:schemeClr val="tx1"/>
                </a:solidFill>
                <a:latin typeface="Meiryo UI" panose="020B0604030504040204" pitchFamily="50" charset="-128"/>
                <a:ea typeface="Meiryo UI" panose="020B0604030504040204" pitchFamily="50" charset="-128"/>
              </a:rPr>
              <a:t>881</a:t>
            </a:r>
            <a:r>
              <a:rPr kumimoji="1" lang="ja-JP" altLang="en-US" sz="1100" b="1" u="sng" dirty="0">
                <a:solidFill>
                  <a:schemeClr val="tx1"/>
                </a:solidFill>
                <a:latin typeface="Meiryo UI" panose="020B0604030504040204" pitchFamily="50" charset="-128"/>
                <a:ea typeface="Meiryo UI" panose="020B0604030504040204" pitchFamily="50" charset="-128"/>
              </a:rPr>
              <a:t>人</a:t>
            </a:r>
            <a:r>
              <a:rPr kumimoji="1" lang="en-US" altLang="ja-JP" sz="1100" b="1" u="sng" dirty="0">
                <a:solidFill>
                  <a:schemeClr val="tx1"/>
                </a:solidFill>
                <a:latin typeface="Meiryo UI" panose="020B0604030504040204" pitchFamily="50" charset="-128"/>
                <a:ea typeface="Meiryo UI" panose="020B0604030504040204" pitchFamily="50" charset="-128"/>
              </a:rPr>
              <a:t>(22.4%)</a:t>
            </a:r>
            <a:r>
              <a:rPr kumimoji="1" lang="ja-JP" altLang="en-US" sz="1100" dirty="0">
                <a:solidFill>
                  <a:schemeClr val="tx1"/>
                </a:solidFill>
                <a:latin typeface="Meiryo UI" panose="020B0604030504040204" pitchFamily="50" charset="-128"/>
                <a:ea typeface="Meiryo UI" panose="020B0604030504040204" pitchFamily="50" charset="-128"/>
              </a:rPr>
              <a:t>、</a:t>
            </a:r>
            <a:r>
              <a:rPr kumimoji="1" lang="ja-JP" altLang="en-US" sz="1100" b="1" dirty="0">
                <a:solidFill>
                  <a:schemeClr val="tx1"/>
                </a:solidFill>
                <a:latin typeface="Meiryo UI" panose="020B0604030504040204" pitchFamily="50" charset="-128"/>
                <a:ea typeface="Meiryo UI" panose="020B0604030504040204" pitchFamily="50" charset="-128"/>
              </a:rPr>
              <a:t>「難しい」が</a:t>
            </a:r>
            <a:r>
              <a:rPr kumimoji="1" lang="en-US" altLang="ja-JP" sz="1100" b="1" dirty="0">
                <a:solidFill>
                  <a:schemeClr val="tx1"/>
                </a:solidFill>
                <a:latin typeface="Meiryo UI" panose="020B0604030504040204" pitchFamily="50" charset="-128"/>
                <a:ea typeface="Meiryo UI" panose="020B0604030504040204" pitchFamily="50" charset="-128"/>
              </a:rPr>
              <a:t>3,044</a:t>
            </a:r>
            <a:r>
              <a:rPr kumimoji="1" lang="ja-JP" altLang="en-US" sz="1100" b="1" dirty="0">
                <a:solidFill>
                  <a:schemeClr val="tx1"/>
                </a:solidFill>
                <a:latin typeface="Meiryo UI" panose="020B0604030504040204" pitchFamily="50" charset="-128"/>
                <a:ea typeface="Meiryo UI" panose="020B0604030504040204" pitchFamily="50" charset="-128"/>
              </a:rPr>
              <a:t>人</a:t>
            </a:r>
            <a:r>
              <a:rPr kumimoji="1" lang="en-US" altLang="ja-JP" sz="1100" b="1" dirty="0">
                <a:solidFill>
                  <a:schemeClr val="tx1"/>
                </a:solidFill>
                <a:latin typeface="Meiryo UI" panose="020B0604030504040204" pitchFamily="50" charset="-128"/>
                <a:ea typeface="Meiryo UI" panose="020B0604030504040204" pitchFamily="50" charset="-128"/>
              </a:rPr>
              <a:t>(77.6%)</a:t>
            </a:r>
            <a:r>
              <a:rPr kumimoji="1" lang="ja-JP" altLang="en-US" sz="1100" dirty="0">
                <a:solidFill>
                  <a:schemeClr val="tx1"/>
                </a:solidFill>
                <a:latin typeface="Meiryo UI" panose="020B0604030504040204" pitchFamily="50" charset="-128"/>
                <a:ea typeface="Meiryo UI" panose="020B0604030504040204" pitchFamily="50" charset="-128"/>
              </a:rPr>
              <a:t>。</a:t>
            </a:r>
            <a:endParaRPr kumimoji="1" lang="en-US" altLang="ja-JP" sz="1100" dirty="0">
              <a:solidFill>
                <a:schemeClr val="tx1"/>
              </a:solidFill>
              <a:latin typeface="Meiryo UI" panose="020B0604030504040204" pitchFamily="50" charset="-128"/>
              <a:ea typeface="Meiryo UI" panose="020B0604030504040204" pitchFamily="50" charset="-128"/>
            </a:endParaRPr>
          </a:p>
          <a:p>
            <a:pPr marL="92075" indent="-92075"/>
            <a:r>
              <a:rPr kumimoji="1" lang="ja-JP" altLang="en-US" sz="1100" dirty="0">
                <a:solidFill>
                  <a:schemeClr val="tx1"/>
                </a:solidFill>
                <a:latin typeface="Meiryo UI" panose="020B0604030504040204" pitchFamily="50" charset="-128"/>
                <a:ea typeface="Meiryo UI" panose="020B0604030504040204" pitchFamily="50" charset="-128"/>
              </a:rPr>
              <a:t>◆「地域生活移行が可能」と判断された</a:t>
            </a:r>
            <a:r>
              <a:rPr kumimoji="1" lang="en-US" altLang="ja-JP" sz="1100" dirty="0">
                <a:solidFill>
                  <a:schemeClr val="tx1"/>
                </a:solidFill>
                <a:latin typeface="Meiryo UI" panose="020B0604030504040204" pitchFamily="50" charset="-128"/>
                <a:ea typeface="Meiryo UI" panose="020B0604030504040204" pitchFamily="50" charset="-128"/>
              </a:rPr>
              <a:t>881</a:t>
            </a:r>
            <a:r>
              <a:rPr kumimoji="1" lang="ja-JP" altLang="en-US" sz="1100" dirty="0">
                <a:solidFill>
                  <a:schemeClr val="tx1"/>
                </a:solidFill>
                <a:latin typeface="Meiryo UI" panose="020B0604030504040204" pitchFamily="50" charset="-128"/>
                <a:ea typeface="Meiryo UI" panose="020B0604030504040204" pitchFamily="50" charset="-128"/>
              </a:rPr>
              <a:t>人が入所している理由は</a:t>
            </a:r>
            <a:r>
              <a:rPr kumimoji="1" lang="ja-JP" altLang="en-US" sz="1100" b="1" u="sng" dirty="0">
                <a:solidFill>
                  <a:schemeClr val="tx1"/>
                </a:solidFill>
                <a:latin typeface="Meiryo UI" panose="020B0604030504040204" pitchFamily="50" charset="-128"/>
                <a:ea typeface="Meiryo UI" panose="020B0604030504040204" pitchFamily="50" charset="-128"/>
              </a:rPr>
              <a:t>「家族が入所を望んでいる」が最も多く、</a:t>
            </a:r>
            <a:r>
              <a:rPr kumimoji="1" lang="en-US" altLang="ja-JP" sz="1100" b="1" u="sng" dirty="0">
                <a:solidFill>
                  <a:schemeClr val="tx1"/>
                </a:solidFill>
                <a:latin typeface="Meiryo UI" panose="020B0604030504040204" pitchFamily="50" charset="-128"/>
                <a:ea typeface="Meiryo UI" panose="020B0604030504040204" pitchFamily="50" charset="-128"/>
              </a:rPr>
              <a:t>465</a:t>
            </a:r>
            <a:r>
              <a:rPr kumimoji="1" lang="ja-JP" altLang="en-US" sz="1100" b="1" u="sng" dirty="0">
                <a:solidFill>
                  <a:schemeClr val="tx1"/>
                </a:solidFill>
                <a:latin typeface="Meiryo UI" panose="020B0604030504040204" pitchFamily="50" charset="-128"/>
                <a:ea typeface="Meiryo UI" panose="020B0604030504040204" pitchFamily="50" charset="-128"/>
              </a:rPr>
              <a:t>人</a:t>
            </a:r>
            <a:r>
              <a:rPr kumimoji="1" lang="en-US" altLang="ja-JP" sz="1100" b="1" u="sng" dirty="0">
                <a:solidFill>
                  <a:schemeClr val="tx1"/>
                </a:solidFill>
                <a:latin typeface="Meiryo UI" panose="020B0604030504040204" pitchFamily="50" charset="-128"/>
                <a:ea typeface="Meiryo UI" panose="020B0604030504040204" pitchFamily="50" charset="-128"/>
              </a:rPr>
              <a:t>(52.8</a:t>
            </a:r>
            <a:r>
              <a:rPr kumimoji="1" lang="ja-JP" altLang="en-US" sz="1100" b="1" u="sng" dirty="0">
                <a:solidFill>
                  <a:schemeClr val="tx1"/>
                </a:solidFill>
                <a:latin typeface="Meiryo UI" panose="020B0604030504040204" pitchFamily="50" charset="-128"/>
                <a:ea typeface="Meiryo UI" panose="020B0604030504040204" pitchFamily="50" charset="-128"/>
              </a:rPr>
              <a:t>％</a:t>
            </a:r>
            <a:r>
              <a:rPr kumimoji="1" lang="en-US" altLang="ja-JP" sz="1100" b="1" u="sng" dirty="0">
                <a:solidFill>
                  <a:schemeClr val="tx1"/>
                </a:solidFill>
                <a:latin typeface="Meiryo UI" panose="020B0604030504040204" pitchFamily="50" charset="-128"/>
                <a:ea typeface="Meiryo UI" panose="020B0604030504040204" pitchFamily="50" charset="-128"/>
              </a:rPr>
              <a:t>)</a:t>
            </a:r>
            <a:r>
              <a:rPr kumimoji="1" lang="ja-JP" altLang="en-US" sz="1100" dirty="0">
                <a:solidFill>
                  <a:schemeClr val="tx1"/>
                </a:solidFill>
                <a:latin typeface="Meiryo UI" panose="020B0604030504040204" pitchFamily="50" charset="-128"/>
                <a:ea typeface="Meiryo UI" panose="020B0604030504040204" pitchFamily="50" charset="-128"/>
              </a:rPr>
              <a:t>。「どのような支援等があれば地域生活移行がより進むか」については、</a:t>
            </a:r>
            <a:r>
              <a:rPr kumimoji="1" lang="ja-JP" altLang="en-US" sz="1100" b="1" u="sng" dirty="0">
                <a:solidFill>
                  <a:schemeClr val="tx1"/>
                </a:solidFill>
                <a:latin typeface="Meiryo UI" panose="020B0604030504040204" pitchFamily="50" charset="-128"/>
                <a:ea typeface="Meiryo UI" panose="020B0604030504040204" pitchFamily="50" charset="-128"/>
              </a:rPr>
              <a:t>「体験の機会及び場」が最も多く</a:t>
            </a:r>
            <a:r>
              <a:rPr kumimoji="1" lang="en-US" altLang="ja-JP" sz="1100" b="1" u="sng" dirty="0">
                <a:solidFill>
                  <a:schemeClr val="tx1"/>
                </a:solidFill>
                <a:latin typeface="Meiryo UI" panose="020B0604030504040204" pitchFamily="50" charset="-128"/>
                <a:ea typeface="Meiryo UI" panose="020B0604030504040204" pitchFamily="50" charset="-128"/>
              </a:rPr>
              <a:t>531</a:t>
            </a:r>
            <a:r>
              <a:rPr kumimoji="1" lang="ja-JP" altLang="en-US" sz="1100" b="1" u="sng" dirty="0">
                <a:solidFill>
                  <a:schemeClr val="tx1"/>
                </a:solidFill>
                <a:latin typeface="Meiryo UI" panose="020B0604030504040204" pitchFamily="50" charset="-128"/>
                <a:ea typeface="Meiryo UI" panose="020B0604030504040204" pitchFamily="50" charset="-128"/>
              </a:rPr>
              <a:t>人</a:t>
            </a:r>
            <a:r>
              <a:rPr kumimoji="1" lang="en-US" altLang="ja-JP" sz="1100" b="1" u="sng" dirty="0">
                <a:solidFill>
                  <a:schemeClr val="tx1"/>
                </a:solidFill>
                <a:latin typeface="Meiryo UI" panose="020B0604030504040204" pitchFamily="50" charset="-128"/>
                <a:ea typeface="Meiryo UI" panose="020B0604030504040204" pitchFamily="50" charset="-128"/>
              </a:rPr>
              <a:t>(60.3%)</a:t>
            </a:r>
            <a:r>
              <a:rPr kumimoji="1" lang="ja-JP" altLang="en-US" sz="1100" dirty="0">
                <a:solidFill>
                  <a:schemeClr val="tx1"/>
                </a:solidFill>
                <a:latin typeface="Meiryo UI" panose="020B0604030504040204" pitchFamily="50" charset="-128"/>
                <a:ea typeface="Meiryo UI" panose="020B0604030504040204" pitchFamily="50" charset="-128"/>
              </a:rPr>
              <a:t>、次いで</a:t>
            </a:r>
            <a:r>
              <a:rPr kumimoji="1" lang="ja-JP" altLang="en-US" sz="1100" b="1" u="sng" dirty="0">
                <a:solidFill>
                  <a:schemeClr val="tx1"/>
                </a:solidFill>
                <a:latin typeface="Meiryo UI" panose="020B0604030504040204" pitchFamily="50" charset="-128"/>
                <a:ea typeface="Meiryo UI" panose="020B0604030504040204" pitchFamily="50" charset="-128"/>
              </a:rPr>
              <a:t>「家族への働きかけ」が</a:t>
            </a:r>
            <a:r>
              <a:rPr kumimoji="1" lang="en-US" altLang="ja-JP" sz="1100" b="1" u="sng" dirty="0">
                <a:solidFill>
                  <a:schemeClr val="tx1"/>
                </a:solidFill>
                <a:latin typeface="Meiryo UI" panose="020B0604030504040204" pitchFamily="50" charset="-128"/>
                <a:ea typeface="Meiryo UI" panose="020B0604030504040204" pitchFamily="50" charset="-128"/>
              </a:rPr>
              <a:t>502</a:t>
            </a:r>
            <a:r>
              <a:rPr kumimoji="1" lang="ja-JP" altLang="en-US" sz="1100" b="1" u="sng" dirty="0">
                <a:solidFill>
                  <a:schemeClr val="tx1"/>
                </a:solidFill>
                <a:latin typeface="Meiryo UI" panose="020B0604030504040204" pitchFamily="50" charset="-128"/>
                <a:ea typeface="Meiryo UI" panose="020B0604030504040204" pitchFamily="50" charset="-128"/>
              </a:rPr>
              <a:t>人</a:t>
            </a:r>
            <a:r>
              <a:rPr kumimoji="1" lang="en-US" altLang="ja-JP" sz="1100" b="1" u="sng" dirty="0">
                <a:solidFill>
                  <a:schemeClr val="tx1"/>
                </a:solidFill>
                <a:latin typeface="Meiryo UI" panose="020B0604030504040204" pitchFamily="50" charset="-128"/>
                <a:ea typeface="Meiryo UI" panose="020B0604030504040204" pitchFamily="50" charset="-128"/>
              </a:rPr>
              <a:t>(57.0%)</a:t>
            </a:r>
            <a:r>
              <a:rPr kumimoji="1" lang="ja-JP" altLang="en-US" sz="1100" dirty="0">
                <a:solidFill>
                  <a:schemeClr val="tx1"/>
                </a:solidFill>
                <a:latin typeface="Meiryo UI" panose="020B0604030504040204" pitchFamily="50" charset="-128"/>
                <a:ea typeface="Meiryo UI" panose="020B0604030504040204" pitchFamily="50" charset="-128"/>
              </a:rPr>
              <a:t>。</a:t>
            </a:r>
            <a:endParaRPr kumimoji="1" lang="en-US" altLang="ja-JP" sz="1100" dirty="0">
              <a:solidFill>
                <a:schemeClr val="tx1"/>
              </a:solidFill>
              <a:latin typeface="Meiryo UI" panose="020B0604030504040204" pitchFamily="50" charset="-128"/>
              <a:ea typeface="Meiryo UI" panose="020B0604030504040204" pitchFamily="50" charset="-128"/>
            </a:endParaRPr>
          </a:p>
          <a:p>
            <a:pPr marL="92075" indent="-92075"/>
            <a:r>
              <a:rPr kumimoji="1" lang="ja-JP" altLang="en-US" sz="1100" dirty="0">
                <a:solidFill>
                  <a:schemeClr val="tx1"/>
                </a:solidFill>
                <a:latin typeface="Meiryo UI" panose="020B0604030504040204" pitchFamily="50" charset="-128"/>
                <a:ea typeface="Meiryo UI" panose="020B0604030504040204" pitchFamily="50" charset="-128"/>
              </a:rPr>
              <a:t>◆「地域生活移行が難しい」と判断された</a:t>
            </a:r>
            <a:r>
              <a:rPr kumimoji="1" lang="en-US" altLang="ja-JP" sz="1100" dirty="0">
                <a:solidFill>
                  <a:schemeClr val="tx1"/>
                </a:solidFill>
                <a:latin typeface="Meiryo UI" panose="020B0604030504040204" pitchFamily="50" charset="-128"/>
                <a:ea typeface="Meiryo UI" panose="020B0604030504040204" pitchFamily="50" charset="-128"/>
              </a:rPr>
              <a:t>3,044</a:t>
            </a:r>
            <a:r>
              <a:rPr kumimoji="1" lang="ja-JP" altLang="en-US" sz="1100" dirty="0">
                <a:solidFill>
                  <a:schemeClr val="tx1"/>
                </a:solidFill>
                <a:latin typeface="Meiryo UI" panose="020B0604030504040204" pitchFamily="50" charset="-128"/>
                <a:ea typeface="Meiryo UI" panose="020B0604030504040204" pitchFamily="50" charset="-128"/>
              </a:rPr>
              <a:t>人の理由では</a:t>
            </a:r>
            <a:r>
              <a:rPr kumimoji="1" lang="ja-JP" altLang="en-US" sz="1100" b="1" u="sng" dirty="0">
                <a:solidFill>
                  <a:schemeClr val="tx1"/>
                </a:solidFill>
                <a:latin typeface="Meiryo UI" panose="020B0604030504040204" pitchFamily="50" charset="-128"/>
                <a:ea typeface="Meiryo UI" panose="020B0604030504040204" pitchFamily="50" charset="-128"/>
              </a:rPr>
              <a:t>「本人に必要な専門性の高い支援が受けられる見込みがない」が最も多く、</a:t>
            </a:r>
            <a:r>
              <a:rPr kumimoji="1" lang="en-US" altLang="ja-JP" sz="1100" b="1" u="sng" dirty="0">
                <a:solidFill>
                  <a:schemeClr val="tx1"/>
                </a:solidFill>
                <a:latin typeface="Meiryo UI" panose="020B0604030504040204" pitchFamily="50" charset="-128"/>
                <a:ea typeface="Meiryo UI" panose="020B0604030504040204" pitchFamily="50" charset="-128"/>
              </a:rPr>
              <a:t>2,204</a:t>
            </a:r>
            <a:r>
              <a:rPr kumimoji="1" lang="ja-JP" altLang="en-US" sz="1100" b="1" u="sng" dirty="0">
                <a:solidFill>
                  <a:schemeClr val="tx1"/>
                </a:solidFill>
                <a:latin typeface="Meiryo UI" panose="020B0604030504040204" pitchFamily="50" charset="-128"/>
                <a:ea typeface="Meiryo UI" panose="020B0604030504040204" pitchFamily="50" charset="-128"/>
              </a:rPr>
              <a:t>人</a:t>
            </a:r>
            <a:r>
              <a:rPr kumimoji="1" lang="en-US" altLang="ja-JP" sz="1100" b="1" u="sng" dirty="0">
                <a:solidFill>
                  <a:schemeClr val="tx1"/>
                </a:solidFill>
                <a:latin typeface="Meiryo UI" panose="020B0604030504040204" pitchFamily="50" charset="-128"/>
                <a:ea typeface="Meiryo UI" panose="020B0604030504040204" pitchFamily="50" charset="-128"/>
              </a:rPr>
              <a:t>(72.4%)</a:t>
            </a:r>
            <a:r>
              <a:rPr kumimoji="1" lang="ja-JP" altLang="en-US" sz="1100" dirty="0">
                <a:solidFill>
                  <a:schemeClr val="tx1"/>
                </a:solidFill>
                <a:latin typeface="Meiryo UI" panose="020B0604030504040204" pitchFamily="50" charset="-128"/>
                <a:ea typeface="Meiryo UI" panose="020B0604030504040204" pitchFamily="50" charset="-128"/>
              </a:rPr>
              <a:t>。「どのような支援や環境があれば地域生活が可能となるか」は、</a:t>
            </a:r>
            <a:r>
              <a:rPr kumimoji="1" lang="ja-JP" altLang="en-US" sz="1100" b="1" u="sng" dirty="0">
                <a:solidFill>
                  <a:schemeClr val="tx1"/>
                </a:solidFill>
                <a:latin typeface="Meiryo UI" panose="020B0604030504040204" pitchFamily="50" charset="-128"/>
                <a:ea typeface="Meiryo UI" panose="020B0604030504040204" pitchFamily="50" charset="-128"/>
              </a:rPr>
              <a:t>「本人の障がい特性に応じた設備が整う事業所</a:t>
            </a:r>
            <a:r>
              <a:rPr kumimoji="1" lang="en-US" altLang="ja-JP" sz="1100" b="1" u="sng" dirty="0">
                <a:solidFill>
                  <a:schemeClr val="tx1"/>
                </a:solidFill>
                <a:latin typeface="Meiryo UI" panose="020B0604030504040204" pitchFamily="50" charset="-128"/>
                <a:ea typeface="Meiryo UI" panose="020B0604030504040204" pitchFamily="50" charset="-128"/>
              </a:rPr>
              <a:t>(</a:t>
            </a:r>
            <a:r>
              <a:rPr kumimoji="1" lang="ja-JP" altLang="en-US" sz="1100" b="1" u="sng" dirty="0">
                <a:solidFill>
                  <a:schemeClr val="tx1"/>
                </a:solidFill>
                <a:latin typeface="Meiryo UI" panose="020B0604030504040204" pitchFamily="50" charset="-128"/>
                <a:ea typeface="Meiryo UI" panose="020B0604030504040204" pitchFamily="50" charset="-128"/>
              </a:rPr>
              <a:t>住まいの場も含む</a:t>
            </a:r>
            <a:r>
              <a:rPr kumimoji="1" lang="en-US" altLang="ja-JP" sz="1100" b="1" u="sng" dirty="0">
                <a:solidFill>
                  <a:schemeClr val="tx1"/>
                </a:solidFill>
                <a:latin typeface="Meiryo UI" panose="020B0604030504040204" pitchFamily="50" charset="-128"/>
                <a:ea typeface="Meiryo UI" panose="020B0604030504040204" pitchFamily="50" charset="-128"/>
              </a:rPr>
              <a:t>)</a:t>
            </a:r>
            <a:r>
              <a:rPr kumimoji="1" lang="ja-JP" altLang="en-US" sz="1100" b="1" u="sng" dirty="0">
                <a:solidFill>
                  <a:schemeClr val="tx1"/>
                </a:solidFill>
                <a:latin typeface="Meiryo UI" panose="020B0604030504040204" pitchFamily="50" charset="-128"/>
                <a:ea typeface="Meiryo UI" panose="020B0604030504040204" pitchFamily="50" charset="-128"/>
              </a:rPr>
              <a:t>がある」が最も多く、</a:t>
            </a:r>
            <a:endParaRPr kumimoji="1" lang="en-US" altLang="ja-JP" sz="1100" b="1" u="sng">
              <a:solidFill>
                <a:schemeClr val="tx1"/>
              </a:solidFill>
              <a:latin typeface="Meiryo UI" panose="020B0604030504040204" pitchFamily="50" charset="-128"/>
              <a:ea typeface="Meiryo UI" panose="020B0604030504040204" pitchFamily="50" charset="-128"/>
            </a:endParaRPr>
          </a:p>
          <a:p>
            <a:pPr marL="177800" indent="-88900"/>
            <a:r>
              <a:rPr kumimoji="1" lang="en-US" altLang="ja-JP" sz="1100" b="1" u="sng">
                <a:solidFill>
                  <a:schemeClr val="tx1"/>
                </a:solidFill>
                <a:latin typeface="Meiryo UI" panose="020B0604030504040204" pitchFamily="50" charset="-128"/>
                <a:ea typeface="Meiryo UI" panose="020B0604030504040204" pitchFamily="50" charset="-128"/>
              </a:rPr>
              <a:t>2,470</a:t>
            </a:r>
            <a:r>
              <a:rPr kumimoji="1" lang="ja-JP" altLang="en-US" sz="1100" b="1" u="sng" dirty="0">
                <a:solidFill>
                  <a:schemeClr val="tx1"/>
                </a:solidFill>
                <a:latin typeface="Meiryo UI" panose="020B0604030504040204" pitchFamily="50" charset="-128"/>
                <a:ea typeface="Meiryo UI" panose="020B0604030504040204" pitchFamily="50" charset="-128"/>
              </a:rPr>
              <a:t>人</a:t>
            </a:r>
            <a:r>
              <a:rPr kumimoji="1" lang="en-US" altLang="ja-JP" sz="1100" b="1" u="sng" dirty="0">
                <a:solidFill>
                  <a:schemeClr val="tx1"/>
                </a:solidFill>
                <a:latin typeface="Meiryo UI" panose="020B0604030504040204" pitchFamily="50" charset="-128"/>
                <a:ea typeface="Meiryo UI" panose="020B0604030504040204" pitchFamily="50" charset="-128"/>
              </a:rPr>
              <a:t>(81.1%)</a:t>
            </a:r>
            <a:r>
              <a:rPr kumimoji="1" lang="ja-JP" altLang="en-US" sz="1100" dirty="0">
                <a:solidFill>
                  <a:schemeClr val="tx1"/>
                </a:solidFill>
                <a:latin typeface="Meiryo UI" panose="020B0604030504040204" pitchFamily="50" charset="-128"/>
                <a:ea typeface="Meiryo UI" panose="020B0604030504040204" pitchFamily="50" charset="-128"/>
              </a:rPr>
              <a:t>。</a:t>
            </a:r>
            <a:endParaRPr kumimoji="1" lang="en-US" altLang="ja-JP" sz="1100" dirty="0">
              <a:solidFill>
                <a:schemeClr val="tx1"/>
              </a:solidFill>
              <a:latin typeface="Meiryo UI" panose="020B0604030504040204" pitchFamily="50" charset="-128"/>
              <a:ea typeface="Meiryo UI" panose="020B0604030504040204" pitchFamily="50" charset="-128"/>
            </a:endParaRPr>
          </a:p>
        </p:txBody>
      </p:sp>
      <p:graphicFrame>
        <p:nvGraphicFramePr>
          <p:cNvPr id="2" name="表 1">
            <a:extLst>
              <a:ext uri="{FF2B5EF4-FFF2-40B4-BE49-F238E27FC236}">
                <a16:creationId xmlns:a16="http://schemas.microsoft.com/office/drawing/2014/main" id="{22401CCE-3752-94DB-61CB-4F03EA679FCA}"/>
              </a:ext>
            </a:extLst>
          </p:cNvPr>
          <p:cNvGraphicFramePr>
            <a:graphicFrameLocks noGrp="1"/>
          </p:cNvGraphicFramePr>
          <p:nvPr>
            <p:extLst>
              <p:ext uri="{D42A27DB-BD31-4B8C-83A1-F6EECF244321}">
                <p14:modId xmlns:p14="http://schemas.microsoft.com/office/powerpoint/2010/main" val="1955771311"/>
              </p:ext>
            </p:extLst>
          </p:nvPr>
        </p:nvGraphicFramePr>
        <p:xfrm>
          <a:off x="250469" y="1931509"/>
          <a:ext cx="1797912" cy="422264"/>
        </p:xfrm>
        <a:graphic>
          <a:graphicData uri="http://schemas.openxmlformats.org/drawingml/2006/table">
            <a:tbl>
              <a:tblPr>
                <a:tableStyleId>{BDBED569-4797-4DF1-A0F4-6AAB3CD982D8}</a:tableStyleId>
              </a:tblPr>
              <a:tblGrid>
                <a:gridCol w="665545">
                  <a:extLst>
                    <a:ext uri="{9D8B030D-6E8A-4147-A177-3AD203B41FA5}">
                      <a16:colId xmlns:a16="http://schemas.microsoft.com/office/drawing/2014/main" val="2807385868"/>
                    </a:ext>
                  </a:extLst>
                </a:gridCol>
                <a:gridCol w="1132367">
                  <a:extLst>
                    <a:ext uri="{9D8B030D-6E8A-4147-A177-3AD203B41FA5}">
                      <a16:colId xmlns:a16="http://schemas.microsoft.com/office/drawing/2014/main" val="1198061211"/>
                    </a:ext>
                  </a:extLst>
                </a:gridCol>
              </a:tblGrid>
              <a:tr h="211132">
                <a:tc>
                  <a:txBody>
                    <a:bodyPr/>
                    <a:lstStyle/>
                    <a:p>
                      <a:pPr algn="l"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可能</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5">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881</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22.4%</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noFill/>
                  </a:tcPr>
                </a:tc>
                <a:extLst>
                  <a:ext uri="{0D108BD9-81ED-4DB2-BD59-A6C34878D82A}">
                    <a16:rowId xmlns:a16="http://schemas.microsoft.com/office/drawing/2014/main" val="2999728482"/>
                  </a:ext>
                </a:extLst>
              </a:tr>
              <a:tr h="211132">
                <a:tc>
                  <a:txBody>
                    <a:bodyPr/>
                    <a:lstStyle/>
                    <a:p>
                      <a:pPr algn="l"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難しい</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5">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3,044</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77.6%</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noFill/>
                  </a:tcPr>
                </a:tc>
                <a:extLst>
                  <a:ext uri="{0D108BD9-81ED-4DB2-BD59-A6C34878D82A}">
                    <a16:rowId xmlns:a16="http://schemas.microsoft.com/office/drawing/2014/main" val="2194114126"/>
                  </a:ext>
                </a:extLst>
              </a:tr>
            </a:tbl>
          </a:graphicData>
        </a:graphic>
      </p:graphicFrame>
      <p:graphicFrame>
        <p:nvGraphicFramePr>
          <p:cNvPr id="3" name="表 2">
            <a:extLst>
              <a:ext uri="{FF2B5EF4-FFF2-40B4-BE49-F238E27FC236}">
                <a16:creationId xmlns:a16="http://schemas.microsoft.com/office/drawing/2014/main" id="{F0E39953-A771-F245-9A0D-9F7D6D034C4F}"/>
              </a:ext>
            </a:extLst>
          </p:cNvPr>
          <p:cNvGraphicFramePr>
            <a:graphicFrameLocks noGrp="1"/>
          </p:cNvGraphicFramePr>
          <p:nvPr>
            <p:extLst>
              <p:ext uri="{D42A27DB-BD31-4B8C-83A1-F6EECF244321}">
                <p14:modId xmlns:p14="http://schemas.microsoft.com/office/powerpoint/2010/main" val="1621890742"/>
              </p:ext>
            </p:extLst>
          </p:nvPr>
        </p:nvGraphicFramePr>
        <p:xfrm>
          <a:off x="124827" y="2965657"/>
          <a:ext cx="3943974" cy="422264"/>
        </p:xfrm>
        <a:graphic>
          <a:graphicData uri="http://schemas.openxmlformats.org/drawingml/2006/table">
            <a:tbl>
              <a:tblPr>
                <a:tableStyleId>{BDBED569-4797-4DF1-A0F4-6AAB3CD982D8}</a:tableStyleId>
              </a:tblPr>
              <a:tblGrid>
                <a:gridCol w="2870086">
                  <a:extLst>
                    <a:ext uri="{9D8B030D-6E8A-4147-A177-3AD203B41FA5}">
                      <a16:colId xmlns:a16="http://schemas.microsoft.com/office/drawing/2014/main" val="2807385868"/>
                    </a:ext>
                  </a:extLst>
                </a:gridCol>
                <a:gridCol w="1073888">
                  <a:extLst>
                    <a:ext uri="{9D8B030D-6E8A-4147-A177-3AD203B41FA5}">
                      <a16:colId xmlns:a16="http://schemas.microsoft.com/office/drawing/2014/main" val="1198061211"/>
                    </a:ext>
                  </a:extLst>
                </a:gridCol>
              </a:tblGrid>
              <a:tr h="211132">
                <a:tc>
                  <a:txBody>
                    <a:bodyPr/>
                    <a:lstStyle/>
                    <a:p>
                      <a:pPr algn="l">
                        <a:buNone/>
                      </a:pPr>
                      <a:r>
                        <a:rPr lang="ja-JP" sz="900" kern="0" dirty="0">
                          <a:solidFill>
                            <a:srgbClr val="000000"/>
                          </a:solidFill>
                          <a:effectLst/>
                          <a:latin typeface="Meiryo UI" panose="020B0604030504040204" pitchFamily="50" charset="-128"/>
                          <a:ea typeface="Meiryo UI" panose="020B0604030504040204" pitchFamily="50" charset="-128"/>
                          <a:cs typeface="ＭＳ Ｐゴシック" panose="020B0600070205080204" pitchFamily="50" charset="-128"/>
                        </a:rPr>
                        <a:t>本人に必要な専門性の高い支援が受けられる見込みがない</a:t>
                      </a:r>
                      <a:endParaRPr 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solidFill>
                      <a:schemeClr val="accent5">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2,204</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72.4%</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noFill/>
                  </a:tcPr>
                </a:tc>
                <a:extLst>
                  <a:ext uri="{0D108BD9-81ED-4DB2-BD59-A6C34878D82A}">
                    <a16:rowId xmlns:a16="http://schemas.microsoft.com/office/drawing/2014/main" val="2194114126"/>
                  </a:ext>
                </a:extLst>
              </a:tr>
              <a:tr h="211132">
                <a:tc>
                  <a:txBody>
                    <a:bodyPr/>
                    <a:lstStyle/>
                    <a:p>
                      <a:pPr algn="l">
                        <a:buNone/>
                      </a:pPr>
                      <a:r>
                        <a:rPr lang="ja-JP" sz="900" kern="0" dirty="0">
                          <a:solidFill>
                            <a:srgbClr val="000000"/>
                          </a:solidFill>
                          <a:effectLst/>
                          <a:latin typeface="Meiryo UI" panose="020B0604030504040204" pitchFamily="50" charset="-128"/>
                          <a:ea typeface="Meiryo UI" panose="020B0604030504040204" pitchFamily="50" charset="-128"/>
                          <a:cs typeface="ＭＳ Ｐゴシック" panose="020B0600070205080204" pitchFamily="50" charset="-128"/>
                        </a:rPr>
                        <a:t>本人に必要な支援を受けられる住まいの場がない</a:t>
                      </a:r>
                      <a:endParaRPr 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solidFill>
                      <a:schemeClr val="accent5">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2,164</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71.1</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noFill/>
                  </a:tcPr>
                </a:tc>
                <a:extLst>
                  <a:ext uri="{0D108BD9-81ED-4DB2-BD59-A6C34878D82A}">
                    <a16:rowId xmlns:a16="http://schemas.microsoft.com/office/drawing/2014/main" val="1634526378"/>
                  </a:ext>
                </a:extLst>
              </a:tr>
            </a:tbl>
          </a:graphicData>
        </a:graphic>
      </p:graphicFrame>
      <p:graphicFrame>
        <p:nvGraphicFramePr>
          <p:cNvPr id="5" name="表 4">
            <a:extLst>
              <a:ext uri="{FF2B5EF4-FFF2-40B4-BE49-F238E27FC236}">
                <a16:creationId xmlns:a16="http://schemas.microsoft.com/office/drawing/2014/main" id="{9E740E5E-8D38-E3D6-0799-9DDFC6FCD239}"/>
              </a:ext>
            </a:extLst>
          </p:cNvPr>
          <p:cNvGraphicFramePr>
            <a:graphicFrameLocks noGrp="1"/>
          </p:cNvGraphicFramePr>
          <p:nvPr>
            <p:extLst>
              <p:ext uri="{D42A27DB-BD31-4B8C-83A1-F6EECF244321}">
                <p14:modId xmlns:p14="http://schemas.microsoft.com/office/powerpoint/2010/main" val="2548274353"/>
              </p:ext>
            </p:extLst>
          </p:nvPr>
        </p:nvGraphicFramePr>
        <p:xfrm>
          <a:off x="3048168" y="2054476"/>
          <a:ext cx="2393176" cy="485452"/>
        </p:xfrm>
        <a:graphic>
          <a:graphicData uri="http://schemas.openxmlformats.org/drawingml/2006/table">
            <a:tbl>
              <a:tblPr>
                <a:tableStyleId>{BDBED569-4797-4DF1-A0F4-6AAB3CD982D8}</a:tableStyleId>
              </a:tblPr>
              <a:tblGrid>
                <a:gridCol w="1448296">
                  <a:extLst>
                    <a:ext uri="{9D8B030D-6E8A-4147-A177-3AD203B41FA5}">
                      <a16:colId xmlns:a16="http://schemas.microsoft.com/office/drawing/2014/main" val="2807385868"/>
                    </a:ext>
                  </a:extLst>
                </a:gridCol>
                <a:gridCol w="944880">
                  <a:extLst>
                    <a:ext uri="{9D8B030D-6E8A-4147-A177-3AD203B41FA5}">
                      <a16:colId xmlns:a16="http://schemas.microsoft.com/office/drawing/2014/main" val="1198061211"/>
                    </a:ext>
                  </a:extLst>
                </a:gridCol>
              </a:tblGrid>
              <a:tr h="211132">
                <a:tc>
                  <a:txBody>
                    <a:bodyPr/>
                    <a:lstStyle/>
                    <a:p>
                      <a:pPr algn="l">
                        <a:buNone/>
                      </a:pPr>
                      <a:r>
                        <a:rPr lang="ja-JP" sz="900" kern="0" dirty="0">
                          <a:solidFill>
                            <a:srgbClr val="000000"/>
                          </a:solidFill>
                          <a:effectLst/>
                          <a:latin typeface="Meiryo UI" panose="020B0604030504040204" pitchFamily="50" charset="-128"/>
                          <a:ea typeface="Meiryo UI" panose="020B0604030504040204" pitchFamily="50" charset="-128"/>
                          <a:cs typeface="ＭＳ Ｐゴシック" panose="020B0600070205080204" pitchFamily="50" charset="-128"/>
                        </a:rPr>
                        <a:t>家族が入所を望んでいる</a:t>
                      </a:r>
                      <a:endParaRPr 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solidFill>
                      <a:schemeClr val="accent5">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465</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52.8</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noFill/>
                  </a:tcPr>
                </a:tc>
                <a:extLst>
                  <a:ext uri="{0D108BD9-81ED-4DB2-BD59-A6C34878D82A}">
                    <a16:rowId xmlns:a16="http://schemas.microsoft.com/office/drawing/2014/main" val="2770601268"/>
                  </a:ext>
                </a:extLst>
              </a:tr>
              <a:tr h="211132">
                <a:tc>
                  <a:txBody>
                    <a:bodyPr/>
                    <a:lstStyle/>
                    <a:p>
                      <a:pPr algn="l">
                        <a:buNone/>
                      </a:pPr>
                      <a:r>
                        <a:rPr lang="ja-JP" sz="900" kern="0" dirty="0">
                          <a:solidFill>
                            <a:srgbClr val="000000"/>
                          </a:solidFill>
                          <a:effectLst/>
                          <a:latin typeface="Meiryo UI" panose="020B0604030504040204" pitchFamily="50" charset="-128"/>
                          <a:ea typeface="Meiryo UI" panose="020B0604030504040204" pitchFamily="50" charset="-128"/>
                          <a:cs typeface="ＭＳ Ｐゴシック" panose="020B0600070205080204" pitchFamily="50" charset="-128"/>
                        </a:rPr>
                        <a:t>本人が希望していない、又は意思確認ができない</a:t>
                      </a:r>
                      <a:endParaRPr 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solidFill>
                      <a:schemeClr val="accent5">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446</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50.6</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noFill/>
                  </a:tcPr>
                </a:tc>
                <a:extLst>
                  <a:ext uri="{0D108BD9-81ED-4DB2-BD59-A6C34878D82A}">
                    <a16:rowId xmlns:a16="http://schemas.microsoft.com/office/drawing/2014/main" val="1206218028"/>
                  </a:ext>
                </a:extLst>
              </a:tr>
            </a:tbl>
          </a:graphicData>
        </a:graphic>
      </p:graphicFrame>
      <p:graphicFrame>
        <p:nvGraphicFramePr>
          <p:cNvPr id="7" name="表 6">
            <a:extLst>
              <a:ext uri="{FF2B5EF4-FFF2-40B4-BE49-F238E27FC236}">
                <a16:creationId xmlns:a16="http://schemas.microsoft.com/office/drawing/2014/main" id="{6F3518D5-3E6F-E438-D63B-F1AE969CE77D}"/>
              </a:ext>
            </a:extLst>
          </p:cNvPr>
          <p:cNvGraphicFramePr>
            <a:graphicFrameLocks noGrp="1"/>
          </p:cNvGraphicFramePr>
          <p:nvPr>
            <p:extLst>
              <p:ext uri="{D42A27DB-BD31-4B8C-83A1-F6EECF244321}">
                <p14:modId xmlns:p14="http://schemas.microsoft.com/office/powerpoint/2010/main" val="2187168658"/>
              </p:ext>
            </p:extLst>
          </p:nvPr>
        </p:nvGraphicFramePr>
        <p:xfrm>
          <a:off x="5721620" y="2077920"/>
          <a:ext cx="2040727" cy="422264"/>
        </p:xfrm>
        <a:graphic>
          <a:graphicData uri="http://schemas.openxmlformats.org/drawingml/2006/table">
            <a:tbl>
              <a:tblPr>
                <a:tableStyleId>{BDBED569-4797-4DF1-A0F4-6AAB3CD982D8}</a:tableStyleId>
              </a:tblPr>
              <a:tblGrid>
                <a:gridCol w="1034778">
                  <a:extLst>
                    <a:ext uri="{9D8B030D-6E8A-4147-A177-3AD203B41FA5}">
                      <a16:colId xmlns:a16="http://schemas.microsoft.com/office/drawing/2014/main" val="2807385868"/>
                    </a:ext>
                  </a:extLst>
                </a:gridCol>
                <a:gridCol w="1005949">
                  <a:extLst>
                    <a:ext uri="{9D8B030D-6E8A-4147-A177-3AD203B41FA5}">
                      <a16:colId xmlns:a16="http://schemas.microsoft.com/office/drawing/2014/main" val="1198061211"/>
                    </a:ext>
                  </a:extLst>
                </a:gridCol>
              </a:tblGrid>
              <a:tr h="211132">
                <a:tc>
                  <a:txBody>
                    <a:bodyPr/>
                    <a:lstStyle/>
                    <a:p>
                      <a:pPr algn="l">
                        <a:buNone/>
                      </a:pPr>
                      <a:r>
                        <a:rPr lang="ja-JP" sz="900" kern="0" dirty="0">
                          <a:solidFill>
                            <a:srgbClr val="000000"/>
                          </a:solidFill>
                          <a:effectLst/>
                          <a:latin typeface="Meiryo UI" panose="020B0604030504040204" pitchFamily="50" charset="-128"/>
                          <a:ea typeface="Meiryo UI" panose="020B0604030504040204" pitchFamily="50" charset="-128"/>
                          <a:cs typeface="ＭＳ Ｐゴシック" panose="020B0600070205080204" pitchFamily="50" charset="-128"/>
                        </a:rPr>
                        <a:t>体験の機会及び場</a:t>
                      </a:r>
                      <a:endParaRPr 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solidFill>
                      <a:schemeClr val="accent5">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531</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60.3%</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noFill/>
                  </a:tcPr>
                </a:tc>
                <a:extLst>
                  <a:ext uri="{0D108BD9-81ED-4DB2-BD59-A6C34878D82A}">
                    <a16:rowId xmlns:a16="http://schemas.microsoft.com/office/drawing/2014/main" val="2999728482"/>
                  </a:ext>
                </a:extLst>
              </a:tr>
              <a:tr h="211132">
                <a:tc>
                  <a:txBody>
                    <a:bodyPr/>
                    <a:lstStyle/>
                    <a:p>
                      <a:pPr algn="l">
                        <a:buNone/>
                      </a:pPr>
                      <a:r>
                        <a:rPr lang="ja-JP" sz="900" kern="0" dirty="0">
                          <a:solidFill>
                            <a:srgbClr val="000000"/>
                          </a:solidFill>
                          <a:effectLst/>
                          <a:latin typeface="Meiryo UI" panose="020B0604030504040204" pitchFamily="50" charset="-128"/>
                          <a:ea typeface="Meiryo UI" panose="020B0604030504040204" pitchFamily="50" charset="-128"/>
                          <a:cs typeface="ＭＳ Ｐゴシック" panose="020B0600070205080204" pitchFamily="50" charset="-128"/>
                        </a:rPr>
                        <a:t>家族への働きかけ</a:t>
                      </a:r>
                      <a:endParaRPr 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solidFill>
                      <a:schemeClr val="accent5">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502</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57.0</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noFill/>
                  </a:tcPr>
                </a:tc>
                <a:extLst>
                  <a:ext uri="{0D108BD9-81ED-4DB2-BD59-A6C34878D82A}">
                    <a16:rowId xmlns:a16="http://schemas.microsoft.com/office/drawing/2014/main" val="1206218028"/>
                  </a:ext>
                </a:extLst>
              </a:tr>
            </a:tbl>
          </a:graphicData>
        </a:graphic>
      </p:graphicFrame>
      <p:graphicFrame>
        <p:nvGraphicFramePr>
          <p:cNvPr id="8" name="表 7">
            <a:extLst>
              <a:ext uri="{FF2B5EF4-FFF2-40B4-BE49-F238E27FC236}">
                <a16:creationId xmlns:a16="http://schemas.microsoft.com/office/drawing/2014/main" id="{E9C12965-EB54-BFBE-0461-9A340CCA71D5}"/>
              </a:ext>
            </a:extLst>
          </p:cNvPr>
          <p:cNvGraphicFramePr>
            <a:graphicFrameLocks noGrp="1"/>
          </p:cNvGraphicFramePr>
          <p:nvPr>
            <p:extLst>
              <p:ext uri="{D42A27DB-BD31-4B8C-83A1-F6EECF244321}">
                <p14:modId xmlns:p14="http://schemas.microsoft.com/office/powerpoint/2010/main" val="2044738880"/>
              </p:ext>
            </p:extLst>
          </p:nvPr>
        </p:nvGraphicFramePr>
        <p:xfrm>
          <a:off x="4207995" y="2967142"/>
          <a:ext cx="4494045" cy="422264"/>
        </p:xfrm>
        <a:graphic>
          <a:graphicData uri="http://schemas.openxmlformats.org/drawingml/2006/table">
            <a:tbl>
              <a:tblPr>
                <a:tableStyleId>{BDBED569-4797-4DF1-A0F4-6AAB3CD982D8}</a:tableStyleId>
              </a:tblPr>
              <a:tblGrid>
                <a:gridCol w="3419625">
                  <a:extLst>
                    <a:ext uri="{9D8B030D-6E8A-4147-A177-3AD203B41FA5}">
                      <a16:colId xmlns:a16="http://schemas.microsoft.com/office/drawing/2014/main" val="2807385868"/>
                    </a:ext>
                  </a:extLst>
                </a:gridCol>
                <a:gridCol w="1074420">
                  <a:extLst>
                    <a:ext uri="{9D8B030D-6E8A-4147-A177-3AD203B41FA5}">
                      <a16:colId xmlns:a16="http://schemas.microsoft.com/office/drawing/2014/main" val="1198061211"/>
                    </a:ext>
                  </a:extLst>
                </a:gridCol>
              </a:tblGrid>
              <a:tr h="211132">
                <a:tc>
                  <a:txBody>
                    <a:bodyPr/>
                    <a:lstStyle/>
                    <a:p>
                      <a:pPr algn="l">
                        <a:buNone/>
                      </a:pPr>
                      <a:r>
                        <a:rPr lang="ja-JP" sz="900" kern="0" dirty="0">
                          <a:solidFill>
                            <a:srgbClr val="000000"/>
                          </a:solidFill>
                          <a:effectLst/>
                          <a:latin typeface="Meiryo UI" panose="020B0604030504040204" pitchFamily="50" charset="-128"/>
                          <a:ea typeface="Meiryo UI" panose="020B0604030504040204" pitchFamily="50" charset="-128"/>
                          <a:cs typeface="ＭＳ Ｐゴシック" panose="020B0600070205080204" pitchFamily="50" charset="-128"/>
                        </a:rPr>
                        <a:t>本人の障がい特性に応じた設備が整う事業所</a:t>
                      </a:r>
                      <a:r>
                        <a:rPr lang="en-US" sz="900" kern="0" dirty="0">
                          <a:solidFill>
                            <a:srgbClr val="000000"/>
                          </a:solidFill>
                          <a:effectLst/>
                          <a:latin typeface="Meiryo UI" panose="020B0604030504040204" pitchFamily="50" charset="-128"/>
                          <a:ea typeface="Meiryo UI" panose="020B0604030504040204" pitchFamily="50" charset="-128"/>
                          <a:cs typeface="ＭＳ Ｐゴシック" panose="020B0600070205080204" pitchFamily="50" charset="-128"/>
                        </a:rPr>
                        <a:t>(</a:t>
                      </a:r>
                      <a:r>
                        <a:rPr lang="ja-JP" sz="900" kern="0" dirty="0">
                          <a:solidFill>
                            <a:srgbClr val="000000"/>
                          </a:solidFill>
                          <a:effectLst/>
                          <a:latin typeface="Meiryo UI" panose="020B0604030504040204" pitchFamily="50" charset="-128"/>
                          <a:ea typeface="Meiryo UI" panose="020B0604030504040204" pitchFamily="50" charset="-128"/>
                          <a:cs typeface="ＭＳ Ｐゴシック" panose="020B0600070205080204" pitchFamily="50" charset="-128"/>
                        </a:rPr>
                        <a:t>住まいの場も含む</a:t>
                      </a:r>
                      <a:r>
                        <a:rPr lang="en-US" sz="900" kern="0" dirty="0">
                          <a:solidFill>
                            <a:srgbClr val="000000"/>
                          </a:solidFill>
                          <a:effectLst/>
                          <a:latin typeface="Meiryo UI" panose="020B0604030504040204" pitchFamily="50" charset="-128"/>
                          <a:ea typeface="Meiryo UI" panose="020B0604030504040204" pitchFamily="50" charset="-128"/>
                          <a:cs typeface="ＭＳ Ｐゴシック" panose="020B0600070205080204" pitchFamily="50" charset="-128"/>
                        </a:rPr>
                        <a:t>)</a:t>
                      </a:r>
                      <a:r>
                        <a:rPr lang="ja-JP" sz="900" kern="0" dirty="0">
                          <a:solidFill>
                            <a:srgbClr val="000000"/>
                          </a:solidFill>
                          <a:effectLst/>
                          <a:latin typeface="Meiryo UI" panose="020B0604030504040204" pitchFamily="50" charset="-128"/>
                          <a:ea typeface="Meiryo UI" panose="020B0604030504040204" pitchFamily="50" charset="-128"/>
                          <a:cs typeface="ＭＳ Ｐゴシック" panose="020B0600070205080204" pitchFamily="50" charset="-128"/>
                        </a:rPr>
                        <a:t>がある</a:t>
                      </a:r>
                      <a:endParaRPr 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solidFill>
                      <a:schemeClr val="accent5">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2,470</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81.1%</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noFill/>
                  </a:tcPr>
                </a:tc>
                <a:extLst>
                  <a:ext uri="{0D108BD9-81ED-4DB2-BD59-A6C34878D82A}">
                    <a16:rowId xmlns:a16="http://schemas.microsoft.com/office/drawing/2014/main" val="2194114126"/>
                  </a:ext>
                </a:extLst>
              </a:tr>
              <a:tr h="211132">
                <a:tc>
                  <a:txBody>
                    <a:bodyPr/>
                    <a:lstStyle/>
                    <a:p>
                      <a:pPr algn="l">
                        <a:buNone/>
                      </a:pPr>
                      <a:r>
                        <a:rPr lang="ja-JP" sz="900" kern="0" dirty="0">
                          <a:solidFill>
                            <a:srgbClr val="000000"/>
                          </a:solidFill>
                          <a:effectLst/>
                          <a:latin typeface="Meiryo UI" panose="020B0604030504040204" pitchFamily="50" charset="-128"/>
                          <a:ea typeface="Meiryo UI" panose="020B0604030504040204" pitchFamily="50" charset="-128"/>
                          <a:cs typeface="ＭＳ Ｐゴシック" panose="020B0600070205080204" pitchFamily="50" charset="-128"/>
                        </a:rPr>
                        <a:t>本人の障がい特性に応じた支援が行える職員がいる</a:t>
                      </a:r>
                      <a:endParaRPr 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solidFill>
                      <a:schemeClr val="accent5">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2,387</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78.4%</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noFill/>
                  </a:tcPr>
                </a:tc>
                <a:extLst>
                  <a:ext uri="{0D108BD9-81ED-4DB2-BD59-A6C34878D82A}">
                    <a16:rowId xmlns:a16="http://schemas.microsoft.com/office/drawing/2014/main" val="1634526378"/>
                  </a:ext>
                </a:extLst>
              </a:tr>
            </a:tbl>
          </a:graphicData>
        </a:graphic>
      </p:graphicFrame>
      <p:sp>
        <p:nvSpPr>
          <p:cNvPr id="16" name="正方形/長方形 15">
            <a:extLst>
              <a:ext uri="{FF2B5EF4-FFF2-40B4-BE49-F238E27FC236}">
                <a16:creationId xmlns:a16="http://schemas.microsoft.com/office/drawing/2014/main" id="{5BC22892-4526-4C0A-BB01-A5CFA11215B8}"/>
              </a:ext>
            </a:extLst>
          </p:cNvPr>
          <p:cNvSpPr/>
          <p:nvPr/>
        </p:nvSpPr>
        <p:spPr>
          <a:xfrm>
            <a:off x="2936385" y="1699310"/>
            <a:ext cx="2606903" cy="383762"/>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r>
              <a:rPr kumimoji="1" lang="ja-JP" altLang="en-US" sz="1000" b="1" dirty="0">
                <a:solidFill>
                  <a:schemeClr val="tx1"/>
                </a:solidFill>
                <a:latin typeface="Meiryo UI" panose="020B0604030504040204" pitchFamily="50" charset="-128"/>
                <a:ea typeface="Meiryo UI" panose="020B0604030504040204" pitchFamily="50" charset="-128"/>
              </a:rPr>
              <a:t>⑩地域生活移行が可能だが入所している理由</a:t>
            </a:r>
            <a:endParaRPr kumimoji="1" lang="en-US" altLang="ja-JP" sz="1000" b="1" dirty="0">
              <a:solidFill>
                <a:schemeClr val="tx1"/>
              </a:solidFill>
              <a:latin typeface="Meiryo UI" panose="020B0604030504040204" pitchFamily="50" charset="-128"/>
              <a:ea typeface="Meiryo UI" panose="020B0604030504040204" pitchFamily="50" charset="-128"/>
            </a:endParaRPr>
          </a:p>
          <a:p>
            <a:r>
              <a:rPr kumimoji="1" lang="ja-JP" altLang="en-US" sz="1000" b="1" dirty="0">
                <a:solidFill>
                  <a:schemeClr val="tx1"/>
                </a:solidFill>
                <a:latin typeface="Meiryo UI" panose="020B0604030504040204" pitchFamily="50" charset="-128"/>
                <a:ea typeface="Meiryo UI" panose="020B0604030504040204" pitchFamily="50" charset="-128"/>
              </a:rPr>
              <a:t>（複数回答）</a:t>
            </a:r>
            <a:r>
              <a:rPr kumimoji="1" lang="ja-JP" altLang="en-US" sz="900" b="1" dirty="0">
                <a:solidFill>
                  <a:schemeClr val="tx1"/>
                </a:solidFill>
                <a:latin typeface="Meiryo UI" panose="020B0604030504040204" pitchFamily="50" charset="-128"/>
                <a:ea typeface="Meiryo UI" panose="020B0604030504040204" pitchFamily="50" charset="-128"/>
              </a:rPr>
              <a:t>（</a:t>
            </a:r>
            <a:r>
              <a:rPr kumimoji="1" lang="en-US" altLang="ja-JP" sz="900" b="1" dirty="0">
                <a:solidFill>
                  <a:schemeClr val="tx1"/>
                </a:solidFill>
                <a:latin typeface="Meiryo UI" panose="020B0604030504040204" pitchFamily="50" charset="-128"/>
                <a:ea typeface="Meiryo UI" panose="020B0604030504040204" pitchFamily="50" charset="-128"/>
              </a:rPr>
              <a:t>N</a:t>
            </a:r>
            <a:r>
              <a:rPr kumimoji="1" lang="ja-JP" altLang="en-US" sz="900" b="1" dirty="0">
                <a:solidFill>
                  <a:schemeClr val="tx1"/>
                </a:solidFill>
                <a:latin typeface="Meiryo UI" panose="020B0604030504040204" pitchFamily="50" charset="-128"/>
                <a:ea typeface="Meiryo UI" panose="020B0604030504040204" pitchFamily="50" charset="-128"/>
              </a:rPr>
              <a:t>＝</a:t>
            </a:r>
            <a:r>
              <a:rPr kumimoji="1" lang="en-US" altLang="ja-JP" sz="900" b="1" dirty="0">
                <a:solidFill>
                  <a:schemeClr val="tx1"/>
                </a:solidFill>
                <a:latin typeface="Meiryo UI" panose="020B0604030504040204" pitchFamily="50" charset="-128"/>
                <a:ea typeface="Meiryo UI" panose="020B0604030504040204" pitchFamily="50" charset="-128"/>
              </a:rPr>
              <a:t>881</a:t>
            </a:r>
            <a:r>
              <a:rPr kumimoji="1" lang="ja-JP" altLang="en-US" sz="900" b="1" dirty="0">
                <a:solidFill>
                  <a:schemeClr val="tx1"/>
                </a:solidFill>
                <a:latin typeface="Meiryo UI" panose="020B0604030504040204" pitchFamily="50" charset="-128"/>
                <a:ea typeface="Meiryo UI" panose="020B0604030504040204" pitchFamily="50" charset="-128"/>
              </a:rPr>
              <a:t>人）</a:t>
            </a:r>
          </a:p>
        </p:txBody>
      </p:sp>
      <p:sp>
        <p:nvSpPr>
          <p:cNvPr id="17" name="正方形/長方形 16">
            <a:extLst>
              <a:ext uri="{FF2B5EF4-FFF2-40B4-BE49-F238E27FC236}">
                <a16:creationId xmlns:a16="http://schemas.microsoft.com/office/drawing/2014/main" id="{4AACCE39-5391-46F3-81D7-4EC800166BB1}"/>
              </a:ext>
            </a:extLst>
          </p:cNvPr>
          <p:cNvSpPr/>
          <p:nvPr/>
        </p:nvSpPr>
        <p:spPr>
          <a:xfrm>
            <a:off x="5543289" y="1710718"/>
            <a:ext cx="3190094" cy="364734"/>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r>
              <a:rPr kumimoji="1" lang="ja-JP" altLang="en-US" sz="1000" b="1" dirty="0">
                <a:solidFill>
                  <a:schemeClr val="tx1"/>
                </a:solidFill>
                <a:latin typeface="Meiryo UI" panose="020B0604030504040204" pitchFamily="50" charset="-128"/>
                <a:ea typeface="Meiryo UI" panose="020B0604030504040204" pitchFamily="50" charset="-128"/>
              </a:rPr>
              <a:t>⑪どのような支援等があれば地域生活移行がより進むか</a:t>
            </a:r>
            <a:endParaRPr kumimoji="1" lang="en-US" altLang="ja-JP" sz="1000" b="1" dirty="0">
              <a:solidFill>
                <a:schemeClr val="tx1"/>
              </a:solidFill>
              <a:latin typeface="Meiryo UI" panose="020B0604030504040204" pitchFamily="50" charset="-128"/>
              <a:ea typeface="Meiryo UI" panose="020B0604030504040204" pitchFamily="50" charset="-128"/>
            </a:endParaRPr>
          </a:p>
          <a:p>
            <a:r>
              <a:rPr kumimoji="1" lang="ja-JP" altLang="en-US" sz="1000" b="1" dirty="0">
                <a:solidFill>
                  <a:schemeClr val="tx1"/>
                </a:solidFill>
                <a:latin typeface="Meiryo UI" panose="020B0604030504040204" pitchFamily="50" charset="-128"/>
                <a:ea typeface="Meiryo UI" panose="020B0604030504040204" pitchFamily="50" charset="-128"/>
              </a:rPr>
              <a:t>（複数回答）</a:t>
            </a:r>
            <a:r>
              <a:rPr kumimoji="1" lang="ja-JP" altLang="en-US" sz="900" b="1" dirty="0">
                <a:solidFill>
                  <a:schemeClr val="tx1"/>
                </a:solidFill>
                <a:latin typeface="Meiryo UI" panose="020B0604030504040204" pitchFamily="50" charset="-128"/>
                <a:ea typeface="Meiryo UI" panose="020B0604030504040204" pitchFamily="50" charset="-128"/>
              </a:rPr>
              <a:t>（</a:t>
            </a:r>
            <a:r>
              <a:rPr kumimoji="1" lang="en-US" altLang="ja-JP" sz="900" b="1" dirty="0">
                <a:solidFill>
                  <a:schemeClr val="tx1"/>
                </a:solidFill>
                <a:latin typeface="Meiryo UI" panose="020B0604030504040204" pitchFamily="50" charset="-128"/>
                <a:ea typeface="Meiryo UI" panose="020B0604030504040204" pitchFamily="50" charset="-128"/>
              </a:rPr>
              <a:t>N</a:t>
            </a:r>
            <a:r>
              <a:rPr kumimoji="1" lang="ja-JP" altLang="en-US" sz="900" b="1" dirty="0">
                <a:solidFill>
                  <a:schemeClr val="tx1"/>
                </a:solidFill>
                <a:latin typeface="Meiryo UI" panose="020B0604030504040204" pitchFamily="50" charset="-128"/>
                <a:ea typeface="Meiryo UI" panose="020B0604030504040204" pitchFamily="50" charset="-128"/>
              </a:rPr>
              <a:t>＝</a:t>
            </a:r>
            <a:r>
              <a:rPr kumimoji="1" lang="en-US" altLang="ja-JP" sz="900" b="1" dirty="0">
                <a:solidFill>
                  <a:schemeClr val="tx1"/>
                </a:solidFill>
                <a:latin typeface="Meiryo UI" panose="020B0604030504040204" pitchFamily="50" charset="-128"/>
                <a:ea typeface="Meiryo UI" panose="020B0604030504040204" pitchFamily="50" charset="-128"/>
              </a:rPr>
              <a:t>881</a:t>
            </a:r>
            <a:r>
              <a:rPr kumimoji="1" lang="ja-JP" altLang="en-US" sz="900" b="1" dirty="0">
                <a:solidFill>
                  <a:schemeClr val="tx1"/>
                </a:solidFill>
                <a:latin typeface="Meiryo UI" panose="020B0604030504040204" pitchFamily="50" charset="-128"/>
                <a:ea typeface="Meiryo UI" panose="020B0604030504040204" pitchFamily="50" charset="-128"/>
              </a:rPr>
              <a:t>人）</a:t>
            </a:r>
          </a:p>
        </p:txBody>
      </p:sp>
      <p:sp>
        <p:nvSpPr>
          <p:cNvPr id="18" name="テキスト ボックス 17">
            <a:extLst>
              <a:ext uri="{FF2B5EF4-FFF2-40B4-BE49-F238E27FC236}">
                <a16:creationId xmlns:a16="http://schemas.microsoft.com/office/drawing/2014/main" id="{D65C1F2A-00CD-4164-B821-C52657463B5C}"/>
              </a:ext>
            </a:extLst>
          </p:cNvPr>
          <p:cNvSpPr txBox="1"/>
          <p:nvPr/>
        </p:nvSpPr>
        <p:spPr>
          <a:xfrm>
            <a:off x="-14235" y="25292"/>
            <a:ext cx="9158548" cy="293851"/>
          </a:xfrm>
          <a:prstGeom prst="rect">
            <a:avLst/>
          </a:prstGeom>
          <a:solidFill>
            <a:srgbClr val="0070C0"/>
          </a:solidFill>
          <a:ln>
            <a:noFill/>
          </a:ln>
        </p:spPr>
        <p:style>
          <a:lnRef idx="2">
            <a:schemeClr val="dk1"/>
          </a:lnRef>
          <a:fillRef idx="1">
            <a:schemeClr val="lt1"/>
          </a:fillRef>
          <a:effectRef idx="0">
            <a:schemeClr val="dk1"/>
          </a:effectRef>
          <a:fontRef idx="minor">
            <a:schemeClr val="dk1"/>
          </a:fontRef>
        </p:style>
        <p:txBody>
          <a:bodyPr wrap="square" tIns="0" bIns="0" rtlCol="0">
            <a:noAutofit/>
          </a:bodyPr>
          <a:lstStyle/>
          <a:p>
            <a:pPr algn="ctr"/>
            <a:r>
              <a:rPr lang="ja-JP" altLang="en-US" b="1" dirty="0">
                <a:solidFill>
                  <a:schemeClr val="bg1"/>
                </a:solidFill>
                <a:latin typeface="Meiryo UI" panose="020B0604030504040204" pitchFamily="50" charset="-128"/>
                <a:ea typeface="Meiryo UI" panose="020B0604030504040204" pitchFamily="50" charset="-128"/>
              </a:rPr>
              <a:t>令和７年入所施設利用者への意向調査結果の概要について</a:t>
            </a:r>
            <a:r>
              <a:rPr kumimoji="0" lang="ja-JP" altLang="en-US" sz="1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（令和</a:t>
            </a:r>
            <a:r>
              <a:rPr kumimoji="0" lang="en-US" altLang="ja-JP" sz="1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7</a:t>
            </a:r>
            <a:r>
              <a:rPr kumimoji="0" lang="ja-JP" altLang="en-US" sz="1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年</a:t>
            </a:r>
            <a:r>
              <a:rPr lang="en-US" altLang="ja-JP" sz="1200" b="1" dirty="0">
                <a:solidFill>
                  <a:prstClr val="white"/>
                </a:solidFill>
                <a:latin typeface="Meiryo UI" panose="020B0604030504040204" pitchFamily="50" charset="-128"/>
                <a:ea typeface="Meiryo UI" panose="020B0604030504040204" pitchFamily="50" charset="-128"/>
              </a:rPr>
              <a:t>12</a:t>
            </a:r>
            <a:r>
              <a:rPr kumimoji="0" lang="ja-JP" altLang="en-US" sz="1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月</a:t>
            </a:r>
            <a:r>
              <a:rPr kumimoji="0" lang="en-US" altLang="ja-JP" sz="1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31</a:t>
            </a:r>
            <a:r>
              <a:rPr kumimoji="0" lang="ja-JP" altLang="en-US" sz="12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日</a:t>
            </a:r>
            <a:r>
              <a:rPr kumimoji="0" lang="ja-JP" altLang="en-US" sz="1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現在）</a:t>
            </a:r>
            <a:endParaRPr lang="ja-JP" altLang="en-US" b="1" dirty="0">
              <a:solidFill>
                <a:schemeClr val="bg1"/>
              </a:solidFill>
              <a:latin typeface="Meiryo UI" panose="020B0604030504040204" pitchFamily="50" charset="-128"/>
              <a:ea typeface="Meiryo UI" panose="020B0604030504040204" pitchFamily="50" charset="-128"/>
            </a:endParaRPr>
          </a:p>
        </p:txBody>
      </p:sp>
      <p:sp>
        <p:nvSpPr>
          <p:cNvPr id="20" name="正方形/長方形 19">
            <a:extLst>
              <a:ext uri="{FF2B5EF4-FFF2-40B4-BE49-F238E27FC236}">
                <a16:creationId xmlns:a16="http://schemas.microsoft.com/office/drawing/2014/main" id="{18265685-6B59-4DB2-85C8-F004A485339E}"/>
              </a:ext>
            </a:extLst>
          </p:cNvPr>
          <p:cNvSpPr/>
          <p:nvPr/>
        </p:nvSpPr>
        <p:spPr>
          <a:xfrm>
            <a:off x="235460" y="1919232"/>
            <a:ext cx="1812922" cy="220942"/>
          </a:xfrm>
          <a:prstGeom prst="rect">
            <a:avLst/>
          </a:prstGeom>
          <a:noFill/>
          <a:ln>
            <a:solidFill>
              <a:srgbClr val="FF0000"/>
            </a:solid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sp>
        <p:nvSpPr>
          <p:cNvPr id="21" name="正方形/長方形 20">
            <a:extLst>
              <a:ext uri="{FF2B5EF4-FFF2-40B4-BE49-F238E27FC236}">
                <a16:creationId xmlns:a16="http://schemas.microsoft.com/office/drawing/2014/main" id="{190BA937-A16B-41B6-A50E-B025769E1B2C}"/>
              </a:ext>
            </a:extLst>
          </p:cNvPr>
          <p:cNvSpPr/>
          <p:nvPr/>
        </p:nvSpPr>
        <p:spPr>
          <a:xfrm>
            <a:off x="246213" y="2140175"/>
            <a:ext cx="1797912" cy="220942"/>
          </a:xfrm>
          <a:prstGeom prst="rect">
            <a:avLst/>
          </a:prstGeom>
          <a:noFill/>
          <a:ln>
            <a:solidFill>
              <a:srgbClr val="FF0000"/>
            </a:solid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cxnSp>
        <p:nvCxnSpPr>
          <p:cNvPr id="22" name="直線矢印コネクタ 21">
            <a:extLst>
              <a:ext uri="{FF2B5EF4-FFF2-40B4-BE49-F238E27FC236}">
                <a16:creationId xmlns:a16="http://schemas.microsoft.com/office/drawing/2014/main" id="{E128B914-8F80-4EB7-87BD-BB9895E07AB8}"/>
              </a:ext>
            </a:extLst>
          </p:cNvPr>
          <p:cNvCxnSpPr>
            <a:cxnSpLocks/>
            <a:stCxn id="20" idx="3"/>
          </p:cNvCxnSpPr>
          <p:nvPr/>
        </p:nvCxnSpPr>
        <p:spPr>
          <a:xfrm>
            <a:off x="2048382" y="2029703"/>
            <a:ext cx="558141" cy="4503"/>
          </a:xfrm>
          <a:prstGeom prst="straightConnector1">
            <a:avLst/>
          </a:prstGeom>
          <a:ln w="12700">
            <a:solidFill>
              <a:srgbClr val="FF0000"/>
            </a:solidFill>
            <a:tailEnd type="triangle"/>
          </a:ln>
        </p:spPr>
        <p:style>
          <a:lnRef idx="1">
            <a:schemeClr val="accent2"/>
          </a:lnRef>
          <a:fillRef idx="0">
            <a:schemeClr val="accent2"/>
          </a:fillRef>
          <a:effectRef idx="0">
            <a:schemeClr val="accent2"/>
          </a:effectRef>
          <a:fontRef idx="minor">
            <a:schemeClr val="tx1"/>
          </a:fontRef>
        </p:style>
      </p:cxnSp>
      <p:cxnSp>
        <p:nvCxnSpPr>
          <p:cNvPr id="23" name="コネクタ: カギ線 22">
            <a:extLst>
              <a:ext uri="{FF2B5EF4-FFF2-40B4-BE49-F238E27FC236}">
                <a16:creationId xmlns:a16="http://schemas.microsoft.com/office/drawing/2014/main" id="{E27D0B7D-A462-4253-8E67-EE7E0C116618}"/>
              </a:ext>
            </a:extLst>
          </p:cNvPr>
          <p:cNvCxnSpPr>
            <a:cxnSpLocks/>
          </p:cNvCxnSpPr>
          <p:nvPr/>
        </p:nvCxnSpPr>
        <p:spPr>
          <a:xfrm>
            <a:off x="2052634" y="2264437"/>
            <a:ext cx="564126" cy="273607"/>
          </a:xfrm>
          <a:prstGeom prst="bentConnector3">
            <a:avLst>
              <a:gd name="adj1" fmla="val 99978"/>
            </a:avLst>
          </a:prstGeom>
          <a:ln w="127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5" name="左中かっこ 24">
            <a:extLst>
              <a:ext uri="{FF2B5EF4-FFF2-40B4-BE49-F238E27FC236}">
                <a16:creationId xmlns:a16="http://schemas.microsoft.com/office/drawing/2014/main" id="{ADFBE7D1-BFB4-4C34-B8B4-866AF493FFD1}"/>
              </a:ext>
            </a:extLst>
          </p:cNvPr>
          <p:cNvSpPr/>
          <p:nvPr/>
        </p:nvSpPr>
        <p:spPr>
          <a:xfrm>
            <a:off x="2718705" y="1752174"/>
            <a:ext cx="280226" cy="751670"/>
          </a:xfrm>
          <a:prstGeom prst="leftBrace">
            <a:avLst>
              <a:gd name="adj1" fmla="val 16756"/>
              <a:gd name="adj2" fmla="val 34604"/>
            </a:avLst>
          </a:prstGeom>
          <a:ln w="12700"/>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7" name="左中かっこ 26">
            <a:extLst>
              <a:ext uri="{FF2B5EF4-FFF2-40B4-BE49-F238E27FC236}">
                <a16:creationId xmlns:a16="http://schemas.microsoft.com/office/drawing/2014/main" id="{5AA148B4-05CF-400C-AC3D-FAE3BB4DA701}"/>
              </a:ext>
            </a:extLst>
          </p:cNvPr>
          <p:cNvSpPr/>
          <p:nvPr/>
        </p:nvSpPr>
        <p:spPr>
          <a:xfrm rot="5400000">
            <a:off x="4328340" y="-1564338"/>
            <a:ext cx="184271" cy="8563127"/>
          </a:xfrm>
          <a:prstGeom prst="leftBrace">
            <a:avLst>
              <a:gd name="adj1" fmla="val 38170"/>
              <a:gd name="adj2" fmla="val 71059"/>
            </a:avLst>
          </a:prstGeom>
          <a:ln w="12700"/>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2" name="正方形/長方形 31">
            <a:extLst>
              <a:ext uri="{FF2B5EF4-FFF2-40B4-BE49-F238E27FC236}">
                <a16:creationId xmlns:a16="http://schemas.microsoft.com/office/drawing/2014/main" id="{EB81DACE-4059-4600-96C6-F770A64BD571}"/>
              </a:ext>
            </a:extLst>
          </p:cNvPr>
          <p:cNvSpPr/>
          <p:nvPr/>
        </p:nvSpPr>
        <p:spPr>
          <a:xfrm>
            <a:off x="45961" y="3449018"/>
            <a:ext cx="9063170" cy="242975"/>
          </a:xfrm>
          <a:prstGeom prst="rect">
            <a:avLst/>
          </a:prstGeom>
          <a:ln/>
        </p:spPr>
        <p:style>
          <a:lnRef idx="3">
            <a:schemeClr val="lt1"/>
          </a:lnRef>
          <a:fillRef idx="1">
            <a:schemeClr val="accent1"/>
          </a:fillRef>
          <a:effectRef idx="1">
            <a:schemeClr val="accent1"/>
          </a:effectRef>
          <a:fontRef idx="minor">
            <a:schemeClr val="lt1"/>
          </a:fontRef>
        </p:style>
        <p:txBody>
          <a:bodyPr tIns="36000" bIns="36000" rtlCol="0" anchor="t"/>
          <a:lstStyle/>
          <a:p>
            <a:r>
              <a:rPr kumimoji="1" lang="ja-JP" altLang="en-US" sz="1300" b="1" dirty="0">
                <a:latin typeface="HG丸ｺﾞｼｯｸM-PRO" panose="020F0600000000000000" pitchFamily="50" charset="-128"/>
                <a:ea typeface="HG丸ｺﾞｼｯｸM-PRO" panose="020F0600000000000000" pitchFamily="50" charset="-128"/>
              </a:rPr>
              <a:t>２ 事業所（管理者）への質問</a:t>
            </a:r>
          </a:p>
        </p:txBody>
      </p:sp>
      <p:sp>
        <p:nvSpPr>
          <p:cNvPr id="33" name="正方形/長方形 32">
            <a:extLst>
              <a:ext uri="{FF2B5EF4-FFF2-40B4-BE49-F238E27FC236}">
                <a16:creationId xmlns:a16="http://schemas.microsoft.com/office/drawing/2014/main" id="{35F009A6-52A3-48A4-A175-C93AE2FF9E45}"/>
              </a:ext>
            </a:extLst>
          </p:cNvPr>
          <p:cNvSpPr/>
          <p:nvPr/>
        </p:nvSpPr>
        <p:spPr>
          <a:xfrm>
            <a:off x="53581" y="3691995"/>
            <a:ext cx="9025819" cy="923116"/>
          </a:xfrm>
          <a:prstGeom prst="rect">
            <a:avLst/>
          </a:prstGeom>
          <a:noFill/>
          <a:ln w="6350">
            <a:solidFill>
              <a:schemeClr val="accent1">
                <a:lumMod val="75000"/>
              </a:schemeClr>
            </a:solidFill>
            <a:prstDash val="sysDash"/>
          </a:ln>
        </p:spPr>
        <p:style>
          <a:lnRef idx="3">
            <a:schemeClr val="lt1"/>
          </a:lnRef>
          <a:fillRef idx="1">
            <a:schemeClr val="accent1"/>
          </a:fillRef>
          <a:effectRef idx="1">
            <a:schemeClr val="accent1"/>
          </a:effectRef>
          <a:fontRef idx="minor">
            <a:schemeClr val="lt1"/>
          </a:fontRef>
        </p:style>
        <p:txBody>
          <a:bodyPr rtlCol="0" anchor="t"/>
          <a:lstStyle/>
          <a:p>
            <a:pPr marL="92075" indent="-92075"/>
            <a:r>
              <a:rPr kumimoji="1" lang="ja-JP" altLang="en-US" sz="1100" dirty="0">
                <a:solidFill>
                  <a:schemeClr val="tx1"/>
                </a:solidFill>
                <a:latin typeface="Meiryo UI" panose="020B0604030504040204" pitchFamily="50" charset="-128"/>
                <a:ea typeface="Meiryo UI" panose="020B0604030504040204" pitchFamily="50" charset="-128"/>
              </a:rPr>
              <a:t>◆地域生活移行に関して課題に感じていることについては、</a:t>
            </a:r>
            <a:r>
              <a:rPr kumimoji="1" lang="ja-JP" altLang="en-US" sz="1100" b="1" u="sng" dirty="0">
                <a:solidFill>
                  <a:schemeClr val="tx1"/>
                </a:solidFill>
                <a:latin typeface="Meiryo UI" panose="020B0604030504040204" pitchFamily="50" charset="-128"/>
                <a:ea typeface="Meiryo UI" panose="020B0604030504040204" pitchFamily="50" charset="-128"/>
              </a:rPr>
              <a:t>「入所者の重度化、高齢化」が最も多く、</a:t>
            </a:r>
            <a:r>
              <a:rPr kumimoji="1" lang="en-US" altLang="ja-JP" sz="1100" b="1" u="sng" dirty="0">
                <a:solidFill>
                  <a:schemeClr val="tx1"/>
                </a:solidFill>
                <a:latin typeface="Meiryo UI" panose="020B0604030504040204" pitchFamily="50" charset="-128"/>
                <a:ea typeface="Meiryo UI" panose="020B0604030504040204" pitchFamily="50" charset="-128"/>
              </a:rPr>
              <a:t>70</a:t>
            </a:r>
            <a:r>
              <a:rPr kumimoji="1" lang="ja-JP" altLang="en-US" sz="1100" b="1" u="sng" dirty="0">
                <a:solidFill>
                  <a:schemeClr val="tx1"/>
                </a:solidFill>
                <a:latin typeface="Meiryo UI" panose="020B0604030504040204" pitchFamily="50" charset="-128"/>
                <a:ea typeface="Meiryo UI" panose="020B0604030504040204" pitchFamily="50" charset="-128"/>
              </a:rPr>
              <a:t>事業所</a:t>
            </a:r>
            <a:r>
              <a:rPr kumimoji="1" lang="en-US" altLang="ja-JP" sz="1100" b="1" u="sng" dirty="0">
                <a:solidFill>
                  <a:schemeClr val="tx1"/>
                </a:solidFill>
                <a:latin typeface="Meiryo UI" panose="020B0604030504040204" pitchFamily="50" charset="-128"/>
                <a:ea typeface="Meiryo UI" panose="020B0604030504040204" pitchFamily="50" charset="-128"/>
              </a:rPr>
              <a:t>(82.4%)</a:t>
            </a:r>
            <a:r>
              <a:rPr kumimoji="1" lang="ja-JP" altLang="en-US" sz="1100" dirty="0">
                <a:solidFill>
                  <a:schemeClr val="tx1"/>
                </a:solidFill>
                <a:latin typeface="Meiryo UI" panose="020B0604030504040204" pitchFamily="50" charset="-128"/>
                <a:ea typeface="Meiryo UI" panose="020B0604030504040204" pitchFamily="50" charset="-128"/>
              </a:rPr>
              <a:t>。</a:t>
            </a:r>
            <a:endParaRPr kumimoji="1" lang="en-US" altLang="ja-JP" sz="1100" dirty="0">
              <a:solidFill>
                <a:schemeClr val="tx1"/>
              </a:solidFill>
              <a:latin typeface="Meiryo UI" panose="020B0604030504040204" pitchFamily="50" charset="-128"/>
              <a:ea typeface="Meiryo UI" panose="020B0604030504040204" pitchFamily="50" charset="-128"/>
            </a:endParaRPr>
          </a:p>
          <a:p>
            <a:pPr marL="92075" indent="-92075"/>
            <a:r>
              <a:rPr kumimoji="1" lang="ja-JP" altLang="en-US" sz="1100" dirty="0">
                <a:solidFill>
                  <a:schemeClr val="tx1"/>
                </a:solidFill>
                <a:latin typeface="Meiryo UI" panose="020B0604030504040204" pitchFamily="50" charset="-128"/>
                <a:ea typeface="Meiryo UI" panose="020B0604030504040204" pitchFamily="50" charset="-128"/>
              </a:rPr>
              <a:t>◆「利用者の地域生活移行への取組みとして有効と思われるもの」については、</a:t>
            </a:r>
            <a:r>
              <a:rPr kumimoji="1" lang="ja-JP" altLang="en-US" sz="1100" b="1" u="sng" dirty="0">
                <a:solidFill>
                  <a:schemeClr val="tx1"/>
                </a:solidFill>
                <a:latin typeface="Meiryo UI" panose="020B0604030504040204" pitchFamily="50" charset="-128"/>
                <a:ea typeface="Meiryo UI" panose="020B0604030504040204" pitchFamily="50" charset="-128"/>
              </a:rPr>
              <a:t>「地域移行の受入れ先となるグループホームや通所サービス事業所等の専門的支援力の向上」が最も多く、</a:t>
            </a:r>
            <a:r>
              <a:rPr kumimoji="1" lang="en-US" altLang="ja-JP" sz="1100" b="1" u="sng" dirty="0">
                <a:solidFill>
                  <a:schemeClr val="tx1"/>
                </a:solidFill>
                <a:latin typeface="Meiryo UI" panose="020B0604030504040204" pitchFamily="50" charset="-128"/>
                <a:ea typeface="Meiryo UI" panose="020B0604030504040204" pitchFamily="50" charset="-128"/>
              </a:rPr>
              <a:t>71</a:t>
            </a:r>
            <a:r>
              <a:rPr kumimoji="1" lang="ja-JP" altLang="en-US" sz="1100" b="1" u="sng" dirty="0">
                <a:solidFill>
                  <a:schemeClr val="tx1"/>
                </a:solidFill>
                <a:latin typeface="Meiryo UI" panose="020B0604030504040204" pitchFamily="50" charset="-128"/>
                <a:ea typeface="Meiryo UI" panose="020B0604030504040204" pitchFamily="50" charset="-128"/>
              </a:rPr>
              <a:t>事業所</a:t>
            </a:r>
            <a:r>
              <a:rPr kumimoji="1" lang="en-US" altLang="ja-JP" sz="1100" b="1" u="sng" dirty="0">
                <a:solidFill>
                  <a:schemeClr val="tx1"/>
                </a:solidFill>
                <a:latin typeface="Meiryo UI" panose="020B0604030504040204" pitchFamily="50" charset="-128"/>
                <a:ea typeface="Meiryo UI" panose="020B0604030504040204" pitchFamily="50" charset="-128"/>
              </a:rPr>
              <a:t>(83.5%)</a:t>
            </a:r>
            <a:r>
              <a:rPr kumimoji="1" lang="ja-JP" altLang="en-US" sz="1100" dirty="0">
                <a:solidFill>
                  <a:schemeClr val="tx1"/>
                </a:solidFill>
                <a:latin typeface="Meiryo UI" panose="020B0604030504040204" pitchFamily="50" charset="-128"/>
                <a:ea typeface="Meiryo UI" panose="020B0604030504040204" pitchFamily="50" charset="-128"/>
              </a:rPr>
              <a:t>。次いで</a:t>
            </a:r>
            <a:r>
              <a:rPr kumimoji="1" lang="ja-JP" altLang="en-US" sz="1100" b="1" u="sng" dirty="0">
                <a:solidFill>
                  <a:schemeClr val="tx1"/>
                </a:solidFill>
                <a:latin typeface="Meiryo UI" panose="020B0604030504040204" pitchFamily="50" charset="-128"/>
                <a:ea typeface="Meiryo UI" panose="020B0604030504040204" pitchFamily="50" charset="-128"/>
              </a:rPr>
              <a:t>「施設入所者の家族に対しての地域移行についての意識啓発」が多く、</a:t>
            </a:r>
            <a:r>
              <a:rPr kumimoji="1" lang="en-US" altLang="ja-JP" sz="1100" b="1" u="sng" dirty="0">
                <a:solidFill>
                  <a:schemeClr val="tx1"/>
                </a:solidFill>
                <a:latin typeface="Meiryo UI" panose="020B0604030504040204" pitchFamily="50" charset="-128"/>
                <a:ea typeface="Meiryo UI" panose="020B0604030504040204" pitchFamily="50" charset="-128"/>
              </a:rPr>
              <a:t>58</a:t>
            </a:r>
            <a:r>
              <a:rPr kumimoji="1" lang="ja-JP" altLang="en-US" sz="1100" b="1" u="sng" dirty="0">
                <a:solidFill>
                  <a:schemeClr val="tx1"/>
                </a:solidFill>
                <a:latin typeface="Meiryo UI" panose="020B0604030504040204" pitchFamily="50" charset="-128"/>
                <a:ea typeface="Meiryo UI" panose="020B0604030504040204" pitchFamily="50" charset="-128"/>
              </a:rPr>
              <a:t>事業所</a:t>
            </a:r>
            <a:r>
              <a:rPr kumimoji="1" lang="en-US" altLang="ja-JP" sz="1100" b="1" u="sng" dirty="0">
                <a:solidFill>
                  <a:schemeClr val="tx1"/>
                </a:solidFill>
                <a:latin typeface="Meiryo UI" panose="020B0604030504040204" pitchFamily="50" charset="-128"/>
                <a:ea typeface="Meiryo UI" panose="020B0604030504040204" pitchFamily="50" charset="-128"/>
              </a:rPr>
              <a:t>(68.2%)</a:t>
            </a:r>
            <a:r>
              <a:rPr kumimoji="1" lang="ja-JP" altLang="en-US" sz="1100" dirty="0">
                <a:solidFill>
                  <a:schemeClr val="tx1"/>
                </a:solidFill>
                <a:latin typeface="Meiryo UI" panose="020B0604030504040204" pitchFamily="50" charset="-128"/>
                <a:ea typeface="Meiryo UI" panose="020B0604030504040204" pitchFamily="50" charset="-128"/>
              </a:rPr>
              <a:t>。</a:t>
            </a:r>
            <a:endParaRPr kumimoji="1" lang="en-US" altLang="ja-JP" sz="1100" dirty="0">
              <a:solidFill>
                <a:schemeClr val="tx1"/>
              </a:solidFill>
              <a:latin typeface="Meiryo UI" panose="020B0604030504040204" pitchFamily="50" charset="-128"/>
              <a:ea typeface="Meiryo UI" panose="020B0604030504040204" pitchFamily="50" charset="-128"/>
            </a:endParaRPr>
          </a:p>
          <a:p>
            <a:pPr marL="92075" indent="-92075"/>
            <a:r>
              <a:rPr kumimoji="1" lang="ja-JP" altLang="en-US" sz="1100" dirty="0">
                <a:solidFill>
                  <a:schemeClr val="tx1"/>
                </a:solidFill>
                <a:latin typeface="Meiryo UI" panose="020B0604030504040204" pitchFamily="50" charset="-128"/>
                <a:ea typeface="Meiryo UI" panose="020B0604030504040204" pitchFamily="50" charset="-128"/>
              </a:rPr>
              <a:t>◆大阪府障がい者自立支援協議会の報告書「地域における障がい者等への支援体制について」において示された、障がい者支援施設に求められる３つの機能（集中支援機能、生活支援機能、緊急時生活支援機能）について、施設で取り組んでいることや意見については以下のとおり。</a:t>
            </a:r>
            <a:endParaRPr kumimoji="1" lang="en-US" altLang="ja-JP" sz="1100" dirty="0">
              <a:solidFill>
                <a:schemeClr val="tx1"/>
              </a:solidFill>
              <a:latin typeface="Meiryo UI" panose="020B0604030504040204" pitchFamily="50" charset="-128"/>
              <a:ea typeface="Meiryo UI" panose="020B0604030504040204" pitchFamily="50" charset="-128"/>
            </a:endParaRPr>
          </a:p>
        </p:txBody>
      </p:sp>
      <p:sp>
        <p:nvSpPr>
          <p:cNvPr id="34" name="正方形/長方形 33">
            <a:extLst>
              <a:ext uri="{FF2B5EF4-FFF2-40B4-BE49-F238E27FC236}">
                <a16:creationId xmlns:a16="http://schemas.microsoft.com/office/drawing/2014/main" id="{292023F2-04C7-4F66-AC2C-5E20E012501F}"/>
              </a:ext>
            </a:extLst>
          </p:cNvPr>
          <p:cNvSpPr/>
          <p:nvPr/>
        </p:nvSpPr>
        <p:spPr>
          <a:xfrm>
            <a:off x="-863" y="4628038"/>
            <a:ext cx="2617623" cy="373349"/>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r>
              <a:rPr kumimoji="1" lang="ja-JP" altLang="en-US" sz="1000" b="1" dirty="0">
                <a:solidFill>
                  <a:schemeClr val="tx1"/>
                </a:solidFill>
                <a:latin typeface="Meiryo UI" panose="020B0604030504040204" pitchFamily="50" charset="-128"/>
                <a:ea typeface="Meiryo UI" panose="020B0604030504040204" pitchFamily="50" charset="-128"/>
              </a:rPr>
              <a:t>⑭地域生活移行に関して課題と感じていること</a:t>
            </a:r>
            <a:endParaRPr kumimoji="1" lang="en-US" altLang="ja-JP" sz="1000" b="1" dirty="0">
              <a:solidFill>
                <a:schemeClr val="tx1"/>
              </a:solidFill>
              <a:latin typeface="Meiryo UI" panose="020B0604030504040204" pitchFamily="50" charset="-128"/>
              <a:ea typeface="Meiryo UI" panose="020B0604030504040204" pitchFamily="50" charset="-128"/>
            </a:endParaRPr>
          </a:p>
          <a:p>
            <a:pPr algn="r"/>
            <a:r>
              <a:rPr kumimoji="1" lang="ja-JP" altLang="en-US" sz="1000" b="1" dirty="0">
                <a:solidFill>
                  <a:schemeClr val="tx1"/>
                </a:solidFill>
                <a:latin typeface="Meiryo UI" panose="020B0604030504040204" pitchFamily="50" charset="-128"/>
                <a:ea typeface="Meiryo UI" panose="020B0604030504040204" pitchFamily="50" charset="-128"/>
              </a:rPr>
              <a:t>（複数回答）（</a:t>
            </a:r>
            <a:r>
              <a:rPr kumimoji="1" lang="en-US" altLang="ja-JP" sz="1000" b="1" dirty="0">
                <a:solidFill>
                  <a:schemeClr val="tx1"/>
                </a:solidFill>
                <a:latin typeface="Meiryo UI" panose="020B0604030504040204" pitchFamily="50" charset="-128"/>
                <a:ea typeface="Meiryo UI" panose="020B0604030504040204" pitchFamily="50" charset="-128"/>
              </a:rPr>
              <a:t>N=85</a:t>
            </a:r>
            <a:r>
              <a:rPr kumimoji="1" lang="ja-JP" altLang="en-US" sz="1000" b="1" dirty="0">
                <a:solidFill>
                  <a:schemeClr val="tx1"/>
                </a:solidFill>
                <a:latin typeface="Meiryo UI" panose="020B0604030504040204" pitchFamily="50" charset="-128"/>
                <a:ea typeface="Meiryo UI" panose="020B0604030504040204" pitchFamily="50" charset="-128"/>
              </a:rPr>
              <a:t>人）</a:t>
            </a:r>
          </a:p>
        </p:txBody>
      </p:sp>
      <p:graphicFrame>
        <p:nvGraphicFramePr>
          <p:cNvPr id="35" name="表 34">
            <a:extLst>
              <a:ext uri="{FF2B5EF4-FFF2-40B4-BE49-F238E27FC236}">
                <a16:creationId xmlns:a16="http://schemas.microsoft.com/office/drawing/2014/main" id="{E4221346-69CD-4C5A-8725-37AFFCAEA8F2}"/>
              </a:ext>
            </a:extLst>
          </p:cNvPr>
          <p:cNvGraphicFramePr>
            <a:graphicFrameLocks noGrp="1"/>
          </p:cNvGraphicFramePr>
          <p:nvPr>
            <p:extLst>
              <p:ext uri="{D42A27DB-BD31-4B8C-83A1-F6EECF244321}">
                <p14:modId xmlns:p14="http://schemas.microsoft.com/office/powerpoint/2010/main" val="1100773095"/>
              </p:ext>
            </p:extLst>
          </p:nvPr>
        </p:nvGraphicFramePr>
        <p:xfrm>
          <a:off x="148564" y="5001388"/>
          <a:ext cx="2399251" cy="422264"/>
        </p:xfrm>
        <a:graphic>
          <a:graphicData uri="http://schemas.openxmlformats.org/drawingml/2006/table">
            <a:tbl>
              <a:tblPr>
                <a:tableStyleId>{BDBED569-4797-4DF1-A0F4-6AAB3CD982D8}</a:tableStyleId>
              </a:tblPr>
              <a:tblGrid>
                <a:gridCol w="1461405">
                  <a:extLst>
                    <a:ext uri="{9D8B030D-6E8A-4147-A177-3AD203B41FA5}">
                      <a16:colId xmlns:a16="http://schemas.microsoft.com/office/drawing/2014/main" val="2807385868"/>
                    </a:ext>
                  </a:extLst>
                </a:gridCol>
                <a:gridCol w="937846">
                  <a:extLst>
                    <a:ext uri="{9D8B030D-6E8A-4147-A177-3AD203B41FA5}">
                      <a16:colId xmlns:a16="http://schemas.microsoft.com/office/drawing/2014/main" val="1198061211"/>
                    </a:ext>
                  </a:extLst>
                </a:gridCol>
              </a:tblGrid>
              <a:tr h="211132">
                <a:tc>
                  <a:txBody>
                    <a:bodyPr/>
                    <a:lstStyle/>
                    <a:p>
                      <a:pPr algn="l">
                        <a:buNone/>
                      </a:pPr>
                      <a:r>
                        <a:rPr lang="ja-JP" sz="900" kern="0" dirty="0">
                          <a:solidFill>
                            <a:srgbClr val="000000"/>
                          </a:solidFill>
                          <a:effectLst/>
                          <a:latin typeface="Meiryo UI" panose="020B0604030504040204" pitchFamily="50" charset="-128"/>
                          <a:ea typeface="Meiryo UI" panose="020B0604030504040204" pitchFamily="50" charset="-128"/>
                          <a:cs typeface="ＭＳ Ｐゴシック" panose="020B0600070205080204" pitchFamily="50" charset="-128"/>
                        </a:rPr>
                        <a:t>入所者の重度化、高齢化</a:t>
                      </a:r>
                      <a:endParaRPr 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solidFill>
                      <a:schemeClr val="accent5">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70</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82.4</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noFill/>
                  </a:tcPr>
                </a:tc>
                <a:extLst>
                  <a:ext uri="{0D108BD9-81ED-4DB2-BD59-A6C34878D82A}">
                    <a16:rowId xmlns:a16="http://schemas.microsoft.com/office/drawing/2014/main" val="2770601268"/>
                  </a:ext>
                </a:extLst>
              </a:tr>
              <a:tr h="211132">
                <a:tc>
                  <a:txBody>
                    <a:bodyPr/>
                    <a:lstStyle/>
                    <a:p>
                      <a:pPr algn="l">
                        <a:buNone/>
                      </a:pPr>
                      <a:r>
                        <a:rPr lang="ja-JP" sz="900" kern="0" dirty="0">
                          <a:solidFill>
                            <a:srgbClr val="000000"/>
                          </a:solidFill>
                          <a:effectLst/>
                          <a:latin typeface="Meiryo UI" panose="020B0604030504040204" pitchFamily="50" charset="-128"/>
                          <a:ea typeface="Meiryo UI" panose="020B0604030504040204" pitchFamily="50" charset="-128"/>
                          <a:cs typeface="ＭＳ Ｐゴシック" panose="020B0600070205080204" pitchFamily="50" charset="-128"/>
                        </a:rPr>
                        <a:t>ご家族の同意が得られない</a:t>
                      </a:r>
                      <a:endParaRPr 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solidFill>
                      <a:schemeClr val="accent5">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67</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78.8%</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noFill/>
                  </a:tcPr>
                </a:tc>
                <a:extLst>
                  <a:ext uri="{0D108BD9-81ED-4DB2-BD59-A6C34878D82A}">
                    <a16:rowId xmlns:a16="http://schemas.microsoft.com/office/drawing/2014/main" val="3436290744"/>
                  </a:ext>
                </a:extLst>
              </a:tr>
            </a:tbl>
          </a:graphicData>
        </a:graphic>
      </p:graphicFrame>
      <p:sp>
        <p:nvSpPr>
          <p:cNvPr id="37" name="正方形/長方形 36">
            <a:extLst>
              <a:ext uri="{FF2B5EF4-FFF2-40B4-BE49-F238E27FC236}">
                <a16:creationId xmlns:a16="http://schemas.microsoft.com/office/drawing/2014/main" id="{0F23C70C-DEC8-416E-8F96-3551C8F9CA1E}"/>
              </a:ext>
            </a:extLst>
          </p:cNvPr>
          <p:cNvSpPr/>
          <p:nvPr/>
        </p:nvSpPr>
        <p:spPr>
          <a:xfrm>
            <a:off x="53581" y="5506941"/>
            <a:ext cx="2806850" cy="289777"/>
          </a:xfrm>
          <a:prstGeom prst="rect">
            <a:avLst/>
          </a:prstGeom>
          <a:noFill/>
          <a:ln>
            <a:noFill/>
          </a:ln>
        </p:spPr>
        <p:style>
          <a:lnRef idx="3">
            <a:schemeClr val="lt1"/>
          </a:lnRef>
          <a:fillRef idx="1">
            <a:schemeClr val="accent2"/>
          </a:fillRef>
          <a:effectRef idx="1">
            <a:schemeClr val="accent2"/>
          </a:effectRef>
          <a:fontRef idx="minor">
            <a:schemeClr val="lt1"/>
          </a:fontRef>
        </p:style>
        <p:txBody>
          <a:bodyPr lIns="0" tIns="0" rIns="0" bIns="0" rtlCol="0" anchor="t"/>
          <a:lstStyle/>
          <a:p>
            <a:r>
              <a:rPr kumimoji="1" lang="ja-JP" altLang="en-US" sz="1000" b="1" dirty="0">
                <a:solidFill>
                  <a:schemeClr val="tx1"/>
                </a:solidFill>
                <a:latin typeface="Meiryo UI" panose="020B0604030504040204" pitchFamily="50" charset="-128"/>
                <a:ea typeface="Meiryo UI" panose="020B0604030504040204" pitchFamily="50" charset="-128"/>
              </a:rPr>
              <a:t>⑮地域生活移行への取組みとして有効と思われるもの</a:t>
            </a:r>
            <a:endParaRPr kumimoji="1" lang="en-US" altLang="ja-JP" sz="1000" b="1" dirty="0">
              <a:solidFill>
                <a:schemeClr val="tx1"/>
              </a:solidFill>
              <a:latin typeface="Meiryo UI" panose="020B0604030504040204" pitchFamily="50" charset="-128"/>
              <a:ea typeface="Meiryo UI" panose="020B0604030504040204" pitchFamily="50" charset="-128"/>
            </a:endParaRPr>
          </a:p>
          <a:p>
            <a:pPr algn="r"/>
            <a:r>
              <a:rPr kumimoji="1" lang="ja-JP" altLang="en-US" sz="1000" b="1" dirty="0">
                <a:solidFill>
                  <a:schemeClr val="tx1"/>
                </a:solidFill>
                <a:latin typeface="Meiryo UI" panose="020B0604030504040204" pitchFamily="50" charset="-128"/>
                <a:ea typeface="Meiryo UI" panose="020B0604030504040204" pitchFamily="50" charset="-128"/>
              </a:rPr>
              <a:t>（複数回答）（</a:t>
            </a:r>
            <a:r>
              <a:rPr kumimoji="1" lang="en-US" altLang="ja-JP" sz="1000" b="1" dirty="0">
                <a:solidFill>
                  <a:schemeClr val="tx1"/>
                </a:solidFill>
                <a:latin typeface="Meiryo UI" panose="020B0604030504040204" pitchFamily="50" charset="-128"/>
                <a:ea typeface="Meiryo UI" panose="020B0604030504040204" pitchFamily="50" charset="-128"/>
              </a:rPr>
              <a:t>N</a:t>
            </a:r>
            <a:r>
              <a:rPr kumimoji="1" lang="ja-JP" altLang="en-US" sz="1000" b="1" dirty="0">
                <a:solidFill>
                  <a:schemeClr val="tx1"/>
                </a:solidFill>
                <a:latin typeface="Meiryo UI" panose="020B0604030504040204" pitchFamily="50" charset="-128"/>
                <a:ea typeface="Meiryo UI" panose="020B0604030504040204" pitchFamily="50" charset="-128"/>
              </a:rPr>
              <a:t>＝</a:t>
            </a:r>
            <a:r>
              <a:rPr kumimoji="1" lang="en-US" altLang="ja-JP" sz="1000" b="1" dirty="0">
                <a:solidFill>
                  <a:schemeClr val="tx1"/>
                </a:solidFill>
                <a:latin typeface="Meiryo UI" panose="020B0604030504040204" pitchFamily="50" charset="-128"/>
                <a:ea typeface="Meiryo UI" panose="020B0604030504040204" pitchFamily="50" charset="-128"/>
              </a:rPr>
              <a:t>85</a:t>
            </a:r>
            <a:r>
              <a:rPr kumimoji="1" lang="ja-JP" altLang="en-US" sz="1000" b="1">
                <a:solidFill>
                  <a:schemeClr val="tx1"/>
                </a:solidFill>
                <a:latin typeface="Meiryo UI" panose="020B0604030504040204" pitchFamily="50" charset="-128"/>
                <a:ea typeface="Meiryo UI" panose="020B0604030504040204" pitchFamily="50" charset="-128"/>
              </a:rPr>
              <a:t>人）</a:t>
            </a:r>
            <a:endParaRPr kumimoji="1" lang="ja-JP" altLang="en-US" sz="1000" b="1" dirty="0">
              <a:solidFill>
                <a:schemeClr val="tx1"/>
              </a:solidFill>
              <a:latin typeface="Meiryo UI" panose="020B0604030504040204" pitchFamily="50" charset="-128"/>
              <a:ea typeface="Meiryo UI" panose="020B0604030504040204" pitchFamily="50" charset="-128"/>
            </a:endParaRPr>
          </a:p>
        </p:txBody>
      </p:sp>
      <p:graphicFrame>
        <p:nvGraphicFramePr>
          <p:cNvPr id="38" name="表 37">
            <a:extLst>
              <a:ext uri="{FF2B5EF4-FFF2-40B4-BE49-F238E27FC236}">
                <a16:creationId xmlns:a16="http://schemas.microsoft.com/office/drawing/2014/main" id="{556AB6B8-0B31-4EEA-A4A3-F112C7E2BA4D}"/>
              </a:ext>
            </a:extLst>
          </p:cNvPr>
          <p:cNvGraphicFramePr>
            <a:graphicFrameLocks noGrp="1"/>
          </p:cNvGraphicFramePr>
          <p:nvPr>
            <p:extLst>
              <p:ext uri="{D42A27DB-BD31-4B8C-83A1-F6EECF244321}">
                <p14:modId xmlns:p14="http://schemas.microsoft.com/office/powerpoint/2010/main" val="3878207661"/>
              </p:ext>
            </p:extLst>
          </p:nvPr>
        </p:nvGraphicFramePr>
        <p:xfrm>
          <a:off x="138912" y="5834584"/>
          <a:ext cx="2549580" cy="699147"/>
        </p:xfrm>
        <a:graphic>
          <a:graphicData uri="http://schemas.openxmlformats.org/drawingml/2006/table">
            <a:tbl>
              <a:tblPr>
                <a:tableStyleId>{BDBED569-4797-4DF1-A0F4-6AAB3CD982D8}</a:tableStyleId>
              </a:tblPr>
              <a:tblGrid>
                <a:gridCol w="1783266">
                  <a:extLst>
                    <a:ext uri="{9D8B030D-6E8A-4147-A177-3AD203B41FA5}">
                      <a16:colId xmlns:a16="http://schemas.microsoft.com/office/drawing/2014/main" val="2807385868"/>
                    </a:ext>
                  </a:extLst>
                </a:gridCol>
                <a:gridCol w="766314">
                  <a:extLst>
                    <a:ext uri="{9D8B030D-6E8A-4147-A177-3AD203B41FA5}">
                      <a16:colId xmlns:a16="http://schemas.microsoft.com/office/drawing/2014/main" val="1198061211"/>
                    </a:ext>
                  </a:extLst>
                </a:gridCol>
              </a:tblGrid>
              <a:tr h="370445">
                <a:tc>
                  <a:txBody>
                    <a:bodyPr/>
                    <a:lstStyle/>
                    <a:p>
                      <a:pPr algn="l">
                        <a:buNone/>
                      </a:pPr>
                      <a:r>
                        <a:rPr lang="ja-JP" sz="900" kern="0" dirty="0">
                          <a:solidFill>
                            <a:srgbClr val="000000"/>
                          </a:solidFill>
                          <a:effectLst/>
                          <a:latin typeface="Meiryo UI" panose="020B0604030504040204" pitchFamily="50" charset="-128"/>
                          <a:ea typeface="Meiryo UI" panose="020B0604030504040204" pitchFamily="50" charset="-128"/>
                          <a:cs typeface="ＭＳ Ｐゴシック" panose="020B0600070205080204" pitchFamily="50" charset="-128"/>
                        </a:rPr>
                        <a:t>地域移行の受入れ先となるグループホームや通所サービス事業所等の専門的支援力の向上</a:t>
                      </a:r>
                      <a:endParaRPr 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solidFill>
                      <a:schemeClr val="accent5">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71</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83.5%</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noFill/>
                  </a:tcPr>
                </a:tc>
                <a:extLst>
                  <a:ext uri="{0D108BD9-81ED-4DB2-BD59-A6C34878D82A}">
                    <a16:rowId xmlns:a16="http://schemas.microsoft.com/office/drawing/2014/main" val="2194114126"/>
                  </a:ext>
                </a:extLst>
              </a:tr>
              <a:tr h="287667">
                <a:tc>
                  <a:txBody>
                    <a:bodyPr/>
                    <a:lstStyle/>
                    <a:p>
                      <a:pPr algn="l">
                        <a:buNone/>
                      </a:pPr>
                      <a:r>
                        <a:rPr lang="ja-JP" sz="900" kern="0" dirty="0">
                          <a:solidFill>
                            <a:srgbClr val="000000"/>
                          </a:solidFill>
                          <a:effectLst/>
                          <a:latin typeface="Meiryo UI" panose="020B0604030504040204" pitchFamily="50" charset="-128"/>
                          <a:ea typeface="Meiryo UI" panose="020B0604030504040204" pitchFamily="50" charset="-128"/>
                          <a:cs typeface="ＭＳ Ｐゴシック" panose="020B0600070205080204" pitchFamily="50" charset="-128"/>
                        </a:rPr>
                        <a:t>施設入所者の家族に対しての地域移行についての意識啓発</a:t>
                      </a:r>
                      <a:endParaRPr 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865" marR="62865" marT="0" marB="0" anchor="ctr">
                    <a:solidFill>
                      <a:schemeClr val="accent5">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58</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68.2</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noFill/>
                  </a:tcPr>
                </a:tc>
                <a:extLst>
                  <a:ext uri="{0D108BD9-81ED-4DB2-BD59-A6C34878D82A}">
                    <a16:rowId xmlns:a16="http://schemas.microsoft.com/office/drawing/2014/main" val="2770601268"/>
                  </a:ext>
                </a:extLst>
              </a:tr>
            </a:tbl>
          </a:graphicData>
        </a:graphic>
      </p:graphicFrame>
      <p:sp>
        <p:nvSpPr>
          <p:cNvPr id="39" name="正方形/長方形 38">
            <a:extLst>
              <a:ext uri="{FF2B5EF4-FFF2-40B4-BE49-F238E27FC236}">
                <a16:creationId xmlns:a16="http://schemas.microsoft.com/office/drawing/2014/main" id="{A8762E1F-B0D2-486E-9CE6-54BAD518533C}"/>
              </a:ext>
            </a:extLst>
          </p:cNvPr>
          <p:cNvSpPr/>
          <p:nvPr/>
        </p:nvSpPr>
        <p:spPr>
          <a:xfrm>
            <a:off x="2862711" y="4643670"/>
            <a:ext cx="4815033" cy="241460"/>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pPr marL="179388" indent="-179388"/>
            <a:r>
              <a:rPr kumimoji="1" lang="ja-JP" altLang="en-US" sz="1000" b="1" dirty="0">
                <a:solidFill>
                  <a:schemeClr val="tx1"/>
                </a:solidFill>
                <a:latin typeface="Meiryo UI" panose="020B0604030504040204" pitchFamily="50" charset="-128"/>
                <a:ea typeface="Meiryo UI" panose="020B0604030504040204" pitchFamily="50" charset="-128"/>
              </a:rPr>
              <a:t>⑯障がい者支援施設に求められる３つの機能について、取り組んでいることや意見</a:t>
            </a:r>
          </a:p>
        </p:txBody>
      </p:sp>
      <p:sp>
        <p:nvSpPr>
          <p:cNvPr id="30" name="正方形/長方形 29">
            <a:extLst>
              <a:ext uri="{FF2B5EF4-FFF2-40B4-BE49-F238E27FC236}">
                <a16:creationId xmlns:a16="http://schemas.microsoft.com/office/drawing/2014/main" id="{BA19079B-6C20-4B75-90A2-814939AA2339}"/>
              </a:ext>
            </a:extLst>
          </p:cNvPr>
          <p:cNvSpPr/>
          <p:nvPr/>
        </p:nvSpPr>
        <p:spPr>
          <a:xfrm>
            <a:off x="7684208" y="1584701"/>
            <a:ext cx="1523627" cy="234231"/>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r>
              <a:rPr kumimoji="1" lang="en-US" altLang="ja-JP" sz="800" dirty="0">
                <a:solidFill>
                  <a:schemeClr val="tx1"/>
                </a:solidFill>
                <a:latin typeface="Meiryo UI" panose="020B0604030504040204" pitchFamily="50" charset="-128"/>
                <a:ea typeface="Meiryo UI" panose="020B0604030504040204" pitchFamily="50" charset="-128"/>
              </a:rPr>
              <a:t>※</a:t>
            </a:r>
            <a:r>
              <a:rPr kumimoji="1" lang="ja-JP" altLang="en-US" sz="800" dirty="0">
                <a:solidFill>
                  <a:schemeClr val="tx1"/>
                </a:solidFill>
                <a:latin typeface="Meiryo UI" panose="020B0604030504040204" pitchFamily="50" charset="-128"/>
                <a:ea typeface="Meiryo UI" panose="020B0604030504040204" pitchFamily="50" charset="-128"/>
              </a:rPr>
              <a:t>回答項目は上位のものを抜粋</a:t>
            </a:r>
          </a:p>
        </p:txBody>
      </p:sp>
      <p:sp>
        <p:nvSpPr>
          <p:cNvPr id="31" name="正方形/長方形 30">
            <a:extLst>
              <a:ext uri="{FF2B5EF4-FFF2-40B4-BE49-F238E27FC236}">
                <a16:creationId xmlns:a16="http://schemas.microsoft.com/office/drawing/2014/main" id="{9A92568C-A130-41FF-ABE0-9EDDC88D4A1F}"/>
              </a:ext>
            </a:extLst>
          </p:cNvPr>
          <p:cNvSpPr/>
          <p:nvPr/>
        </p:nvSpPr>
        <p:spPr>
          <a:xfrm>
            <a:off x="7619868" y="4577079"/>
            <a:ext cx="1523627" cy="234231"/>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r>
              <a:rPr kumimoji="1" lang="en-US" altLang="ja-JP" sz="800" dirty="0">
                <a:solidFill>
                  <a:schemeClr val="tx1"/>
                </a:solidFill>
                <a:latin typeface="Meiryo UI" panose="020B0604030504040204" pitchFamily="50" charset="-128"/>
                <a:ea typeface="Meiryo UI" panose="020B0604030504040204" pitchFamily="50" charset="-128"/>
              </a:rPr>
              <a:t>※</a:t>
            </a:r>
            <a:r>
              <a:rPr kumimoji="1" lang="ja-JP" altLang="en-US" sz="800" dirty="0">
                <a:solidFill>
                  <a:schemeClr val="tx1"/>
                </a:solidFill>
                <a:latin typeface="Meiryo UI" panose="020B0604030504040204" pitchFamily="50" charset="-128"/>
                <a:ea typeface="Meiryo UI" panose="020B0604030504040204" pitchFamily="50" charset="-128"/>
              </a:rPr>
              <a:t>回答項目は上位のものを抜粋</a:t>
            </a:r>
          </a:p>
        </p:txBody>
      </p:sp>
      <p:sp>
        <p:nvSpPr>
          <p:cNvPr id="40" name="スライド番号プレースホルダー 1">
            <a:extLst>
              <a:ext uri="{FF2B5EF4-FFF2-40B4-BE49-F238E27FC236}">
                <a16:creationId xmlns:a16="http://schemas.microsoft.com/office/drawing/2014/main" id="{9E9D25E8-8B99-405B-9C45-1FCBCD872369}"/>
              </a:ext>
            </a:extLst>
          </p:cNvPr>
          <p:cNvSpPr>
            <a:spLocks noGrp="1"/>
          </p:cNvSpPr>
          <p:nvPr>
            <p:ph type="sldNum" sz="quarter" idx="12"/>
          </p:nvPr>
        </p:nvSpPr>
        <p:spPr>
          <a:xfrm>
            <a:off x="7048500" y="6492563"/>
            <a:ext cx="20574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900" b="0" i="0" u="none" strike="noStrike" kern="1200" cap="none" spc="0" normalizeH="0" baseline="0" noProof="0" smtClean="0">
                <a:ln>
                  <a:noFill/>
                </a:ln>
                <a:solidFill>
                  <a:prstClr val="black">
                    <a:tint val="75000"/>
                  </a:prstClr>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1" lang="ja-JP" altLang="en-US" sz="900" b="0" i="0" u="none" strike="noStrike" kern="1200" cap="none" spc="0" normalizeH="0" baseline="0" noProof="0" dirty="0">
              <a:ln>
                <a:noFill/>
              </a:ln>
              <a:solidFill>
                <a:prstClr val="black">
                  <a:tint val="75000"/>
                </a:prstClr>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318906499"/>
      </p:ext>
    </p:extLst>
  </p:cSld>
  <p:clrMapOvr>
    <a:masterClrMapping/>
  </p:clrMapOvr>
</p:sld>
</file>

<file path=ppt/theme/theme1.xml><?xml version="1.0" encoding="utf-8"?>
<a:theme xmlns:a="http://schemas.openxmlformats.org/drawingml/2006/main" name="1_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pPr>
      <a:bodyPr rtlCol="0" anchor="t"/>
      <a:lstStyle>
        <a:defPPr>
          <a:defRPr kumimoji="1" b="1" dirty="0" smtClean="0">
            <a:latin typeface="HG丸ｺﾞｼｯｸM-PRO" panose="020F0600000000000000" pitchFamily="50" charset="-128"/>
            <a:ea typeface="HG丸ｺﾞｼｯｸM-PRO" panose="020F0600000000000000" pitchFamily="50" charset="-128"/>
          </a:defRPr>
        </a:defPPr>
      </a:lstStyle>
      <a:style>
        <a:lnRef idx="3">
          <a:schemeClr val="lt1"/>
        </a:lnRef>
        <a:fillRef idx="1">
          <a:schemeClr val="accent2"/>
        </a:fillRef>
        <a:effectRef idx="1">
          <a:schemeClr val="accent2"/>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2099</Words>
  <Application>Microsoft Office PowerPoint</Application>
  <PresentationFormat>画面に合わせる (4:3)</PresentationFormat>
  <Paragraphs>205</Paragraphs>
  <Slides>2</Slides>
  <Notes>1</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2</vt:i4>
      </vt:variant>
    </vt:vector>
  </HeadingPairs>
  <TitlesOfParts>
    <vt:vector size="11" baseType="lpstr">
      <vt:lpstr>HGPｺﾞｼｯｸE</vt:lpstr>
      <vt:lpstr>HG丸ｺﾞｼｯｸM-PRO</vt:lpstr>
      <vt:lpstr>Meiryo UI</vt:lpstr>
      <vt:lpstr>メイリオ</vt:lpstr>
      <vt:lpstr>游ゴシック</vt:lpstr>
      <vt:lpstr>游ゴシック Light</vt:lpstr>
      <vt:lpstr>Arial</vt:lpstr>
      <vt:lpstr>Wingdings</vt:lpstr>
      <vt:lpstr>1_Office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2026-03-16T23:40:06Z</dcterms:created>
  <dcterms:modified xsi:type="dcterms:W3CDTF">2026-03-16T23:40:11Z</dcterms:modified>
</cp:coreProperties>
</file>