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94"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44" autoAdjust="0"/>
    <p:restoredTop sz="93285" autoAdjust="0"/>
  </p:normalViewPr>
  <p:slideViewPr>
    <p:cSldViewPr>
      <p:cViewPr varScale="1">
        <p:scale>
          <a:sx n="122" d="100"/>
          <a:sy n="122" d="100"/>
        </p:scale>
        <p:origin x="131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787" cy="496967"/>
          </a:xfrm>
          <a:prstGeom prst="rect">
            <a:avLst/>
          </a:prstGeom>
        </p:spPr>
        <p:txBody>
          <a:bodyPr vert="horz" lIns="91425" tIns="45714" rIns="91425" bIns="457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2"/>
            <a:ext cx="2949787" cy="496967"/>
          </a:xfrm>
          <a:prstGeom prst="rect">
            <a:avLst/>
          </a:prstGeom>
        </p:spPr>
        <p:txBody>
          <a:bodyPr vert="horz" lIns="91425" tIns="45714" rIns="91425" bIns="45714" rtlCol="0"/>
          <a:lstStyle>
            <a:lvl1pPr algn="r">
              <a:defRPr sz="1200"/>
            </a:lvl1pPr>
          </a:lstStyle>
          <a:p>
            <a:fld id="{005252BA-2214-449C-8EB5-EC4AE1D81467}" type="datetimeFigureOut">
              <a:rPr kumimoji="1" lang="ja-JP" altLang="en-US" smtClean="0"/>
              <a:t>2026/3/17</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25" tIns="45714" rIns="91425" bIns="45714"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25" tIns="45714" rIns="91425" bIns="457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8"/>
            <a:ext cx="2949787" cy="496967"/>
          </a:xfrm>
          <a:prstGeom prst="rect">
            <a:avLst/>
          </a:prstGeom>
        </p:spPr>
        <p:txBody>
          <a:bodyPr vert="horz" lIns="91425" tIns="45714" rIns="91425"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0648"/>
            <a:ext cx="2949787" cy="496967"/>
          </a:xfrm>
          <a:prstGeom prst="rect">
            <a:avLst/>
          </a:prstGeom>
        </p:spPr>
        <p:txBody>
          <a:bodyPr vert="horz" lIns="91425" tIns="45714" rIns="91425" bIns="45714"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4C44990-B191-44FF-908E-CD5C61C97783}"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5CAE68-DF1D-4A3B-B4C8-841469085435}"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8CBD97C-F995-4932-ABDF-B20E3D61BD50}"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4A44DC7-CFC5-44D6-8028-927A1CC03337}"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7EA6779-2EDE-4EE9-B2E0-8016CC5F3D13}"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BB9FF4-3CA3-481E-AC8A-2DA11F807245}"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072A7C-5CA8-4A04-B6D3-4A79AB67A3F2}" type="datetime1">
              <a:rPr kumimoji="1" lang="ja-JP" altLang="en-US" smtClean="0"/>
              <a:t>2026/3/17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62A5165-AE32-4DFC-B3DB-0A5EC32549A1}" type="datetime1">
              <a:rPr kumimoji="1" lang="ja-JP" altLang="en-US" smtClean="0"/>
              <a:t>2026/3/17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A0DA09-063E-4394-935A-FDA93ECAF335}" type="datetime1">
              <a:rPr kumimoji="1" lang="ja-JP" altLang="en-US" smtClean="0"/>
              <a:t>2026/3/17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9CC58A-5E16-4063-84BB-CB94814E850A}"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A0724-2BC3-4E92-B661-077C20E9E87E}"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9376D-9F3B-4D25-B378-A0F17775B954}" type="datetime1">
              <a:rPr kumimoji="1" lang="ja-JP" altLang="en-US" smtClean="0"/>
              <a:t>2026/3/17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5E50BE26-EEC5-15E0-21C2-83B0C13F06FA}"/>
              </a:ext>
            </a:extLst>
          </p:cNvPr>
          <p:cNvSpPr>
            <a:spLocks noChangeArrowheads="1"/>
          </p:cNvSpPr>
          <p:nvPr/>
        </p:nvSpPr>
        <p:spPr bwMode="auto">
          <a:xfrm>
            <a:off x="58534" y="45743"/>
            <a:ext cx="9022945" cy="306658"/>
          </a:xfrm>
          <a:prstGeom prst="rect">
            <a:avLst/>
          </a:prstGeom>
          <a:solidFill>
            <a:srgbClr val="0070C0"/>
          </a:solidFill>
          <a:ln>
            <a:noFill/>
          </a:ln>
        </p:spPr>
        <p:txBody>
          <a:bodyPr wrap="none" lIns="84397" tIns="42198" rIns="84397" bIns="42198"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lnSpc>
                <a:spcPct val="150000"/>
              </a:lnSpc>
              <a:spcBef>
                <a:spcPct val="0"/>
              </a:spcBef>
              <a:buNone/>
            </a:pPr>
            <a:r>
              <a:rPr lang="ja-JP" altLang="en-US" sz="1600" b="1" dirty="0">
                <a:solidFill>
                  <a:schemeClr val="bg1"/>
                </a:solidFill>
                <a:latin typeface="メイリオ" panose="020B0604030504040204" pitchFamily="50" charset="-128"/>
                <a:ea typeface="メイリオ" panose="020B0604030504040204" pitchFamily="50" charset="-128"/>
              </a:rPr>
              <a:t>　　　大阪府</a:t>
            </a:r>
            <a:r>
              <a:rPr lang="zh-TW" altLang="en-US" sz="1600" b="1" dirty="0">
                <a:solidFill>
                  <a:schemeClr val="bg1"/>
                </a:solidFill>
                <a:latin typeface="メイリオ" panose="020B0604030504040204" pitchFamily="50" charset="-128"/>
                <a:ea typeface="メイリオ" panose="020B0604030504040204" pitchFamily="50" charset="-128"/>
              </a:rPr>
              <a:t>地域生活推進事業費補助金</a:t>
            </a:r>
            <a:r>
              <a:rPr lang="ja-JP" altLang="en-US" sz="1600" b="1" dirty="0">
                <a:solidFill>
                  <a:schemeClr val="bg1"/>
                </a:solidFill>
                <a:latin typeface="メイリオ" panose="020B0604030504040204" pitchFamily="50" charset="-128"/>
                <a:ea typeface="メイリオ" panose="020B0604030504040204" pitchFamily="50" charset="-128"/>
              </a:rPr>
              <a:t>（福祉</a:t>
            </a:r>
            <a:r>
              <a:rPr lang="ja-JP" altLang="en-US" sz="1600" b="1">
                <a:solidFill>
                  <a:schemeClr val="bg1"/>
                </a:solidFill>
                <a:latin typeface="メイリオ" panose="020B0604030504040204" pitchFamily="50" charset="-128"/>
                <a:ea typeface="メイリオ" panose="020B0604030504040204" pitchFamily="50" charset="-128"/>
              </a:rPr>
              <a:t>基金事業</a:t>
            </a:r>
            <a:r>
              <a:rPr lang="ja-JP" altLang="en-US" sz="1600" b="1" dirty="0">
                <a:solidFill>
                  <a:schemeClr val="bg1"/>
                </a:solidFill>
                <a:latin typeface="メイリオ" panose="020B0604030504040204" pitchFamily="50" charset="-128"/>
                <a:ea typeface="メイリオ" panose="020B0604030504040204" pitchFamily="50" charset="-128"/>
              </a:rPr>
              <a:t>）</a:t>
            </a:r>
            <a:r>
              <a:rPr lang="ja-JP" altLang="en-US" sz="1600" b="1">
                <a:solidFill>
                  <a:schemeClr val="bg1"/>
                </a:solidFill>
                <a:latin typeface="メイリオ" panose="020B0604030504040204" pitchFamily="50" charset="-128"/>
                <a:ea typeface="メイリオ" panose="020B0604030504040204" pitchFamily="50" charset="-128"/>
              </a:rPr>
              <a:t>　　　　　　</a:t>
            </a:r>
            <a:endParaRPr lang="ja-JP" altLang="en-US" sz="1600" b="1" dirty="0">
              <a:solidFill>
                <a:schemeClr val="bg1"/>
              </a:solidFill>
              <a:latin typeface="メイリオ" panose="020B0604030504040204" pitchFamily="50" charset="-128"/>
              <a:ea typeface="メイリオ" panose="020B0604030504040204" pitchFamily="50" charset="-128"/>
            </a:endParaRPr>
          </a:p>
        </p:txBody>
      </p:sp>
      <p:sp>
        <p:nvSpPr>
          <p:cNvPr id="26" name="正方形/長方形 25"/>
          <p:cNvSpPr/>
          <p:nvPr/>
        </p:nvSpPr>
        <p:spPr>
          <a:xfrm>
            <a:off x="58534" y="352401"/>
            <a:ext cx="9022945" cy="6459856"/>
          </a:xfrm>
          <a:prstGeom prst="rect">
            <a:avLst/>
          </a:prstGeom>
          <a:ln w="6350">
            <a:solidFill>
              <a:srgbClr val="0070C0"/>
            </a:solidFill>
          </a:ln>
        </p:spPr>
        <p:style>
          <a:lnRef idx="2">
            <a:schemeClr val="accent6"/>
          </a:lnRef>
          <a:fillRef idx="1">
            <a:schemeClr val="lt1"/>
          </a:fillRef>
          <a:effectRef idx="0">
            <a:schemeClr val="accent6"/>
          </a:effectRef>
          <a:fontRef idx="minor">
            <a:schemeClr val="dk1"/>
          </a:fontRef>
        </p:style>
        <p:txBody>
          <a:bodyPr lIns="72000" tIns="36000" rIns="72000" bIns="36000" rtlCol="0" anchor="t" anchorCtr="0"/>
          <a:lstStyle/>
          <a:p>
            <a:pPr>
              <a:lnSpc>
                <a:spcPts val="1200"/>
              </a:lnSpc>
              <a:spcBef>
                <a:spcPct val="0"/>
              </a:spcBef>
              <a:defRPr/>
            </a:pPr>
            <a:endParaRPr lang="en-US" altLang="ja-JP" sz="1100" dirty="0">
              <a:latin typeface="メイリオ" panose="020B0604030504040204" pitchFamily="50" charset="-128"/>
              <a:ea typeface="メイリオ" panose="020B0604030504040204" pitchFamily="50" charset="-128"/>
            </a:endParaRPr>
          </a:p>
          <a:p>
            <a:pPr>
              <a:lnSpc>
                <a:spcPts val="1200"/>
              </a:lnSpc>
              <a:spcBef>
                <a:spcPct val="0"/>
              </a:spcBef>
              <a:defRPr/>
            </a:pPr>
            <a:r>
              <a:rPr lang="ja-JP" altLang="en-US" sz="1100" dirty="0">
                <a:latin typeface="メイリオ" panose="020B0604030504040204" pitchFamily="50" charset="-128"/>
                <a:ea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rPr>
              <a:t>地域生活推進（地域生活の継続及び地域移行）に向けた施設及び</a:t>
            </a:r>
            <a:r>
              <a:rPr lang="en-US" altLang="ja-JP" sz="1050" dirty="0">
                <a:latin typeface="メイリオ" panose="020B0604030504040204" pitchFamily="50" charset="-128"/>
                <a:ea typeface="メイリオ" panose="020B0604030504040204" pitchFamily="50" charset="-128"/>
              </a:rPr>
              <a:t>GH</a:t>
            </a:r>
            <a:r>
              <a:rPr lang="ja-JP" altLang="en-US" sz="1050" dirty="0">
                <a:latin typeface="メイリオ" panose="020B0604030504040204" pitchFamily="50" charset="-128"/>
                <a:ea typeface="メイリオ" panose="020B0604030504040204" pitchFamily="50" charset="-128"/>
              </a:rPr>
              <a:t>等の意識醸成を図り、取組みを進めるための普及啓発事業や、施設や地域の事業所等の連携ネットワークの構築による地域生活推進の実践に取組むモデル事業を実施する法人等を支援することにより、</a:t>
            </a:r>
            <a:r>
              <a:rPr lang="en-US" altLang="ja-JP" sz="1050" dirty="0">
                <a:latin typeface="メイリオ" panose="020B0604030504040204" pitchFamily="50" charset="-128"/>
                <a:ea typeface="メイリオ" panose="020B0604030504040204" pitchFamily="50" charset="-128"/>
              </a:rPr>
              <a:t>R6</a:t>
            </a:r>
            <a:r>
              <a:rPr lang="ja-JP" altLang="en-US" sz="1050" dirty="0">
                <a:latin typeface="メイリオ" panose="020B0604030504040204" pitchFamily="50" charset="-128"/>
                <a:ea typeface="メイリオ" panose="020B0604030504040204" pitchFamily="50" charset="-128"/>
              </a:rPr>
              <a:t>年度から</a:t>
            </a:r>
            <a:r>
              <a:rPr lang="en-US" altLang="ja-JP" sz="1050" dirty="0">
                <a:latin typeface="メイリオ" panose="020B0604030504040204" pitchFamily="50" charset="-128"/>
                <a:ea typeface="メイリオ" panose="020B0604030504040204" pitchFamily="50" charset="-128"/>
              </a:rPr>
              <a:t>R8</a:t>
            </a:r>
            <a:r>
              <a:rPr lang="ja-JP" altLang="en-US" sz="1050" dirty="0">
                <a:latin typeface="メイリオ" panose="020B0604030504040204" pitchFamily="50" charset="-128"/>
                <a:ea typeface="メイリオ" panose="020B0604030504040204" pitchFamily="50" charset="-128"/>
              </a:rPr>
              <a:t>年度の</a:t>
            </a:r>
            <a:r>
              <a:rPr lang="en-US" altLang="ja-JP" sz="1050" dirty="0">
                <a:latin typeface="メイリオ" panose="020B0604030504040204" pitchFamily="50" charset="-128"/>
                <a:ea typeface="メイリオ" panose="020B0604030504040204" pitchFamily="50" charset="-128"/>
              </a:rPr>
              <a:t>3</a:t>
            </a:r>
            <a:r>
              <a:rPr lang="ja-JP" altLang="en-US" sz="1050" dirty="0">
                <a:latin typeface="メイリオ" panose="020B0604030504040204" pitchFamily="50" charset="-128"/>
                <a:ea typeface="メイリオ" panose="020B0604030504040204" pitchFamily="50" charset="-128"/>
              </a:rPr>
              <a:t>か年で、</a:t>
            </a:r>
            <a:r>
              <a:rPr lang="ja-JP" altLang="en-US" sz="1050" dirty="0">
                <a:solidFill>
                  <a:schemeClr val="tx1"/>
                </a:solidFill>
                <a:latin typeface="メイリオ" panose="020B0604030504040204" pitchFamily="50" charset="-128"/>
                <a:ea typeface="メイリオ" panose="020B0604030504040204" pitchFamily="50" charset="-128"/>
              </a:rPr>
              <a:t>府内における地域生活推進の気運を上昇し、取組みの横展開と底上げを図る。</a:t>
            </a:r>
            <a:endParaRPr lang="en-US" altLang="ja-JP" sz="1050" dirty="0">
              <a:latin typeface="メイリオ" panose="020B0604030504040204" pitchFamily="50" charset="-128"/>
              <a:ea typeface="メイリオ" panose="020B0604030504040204" pitchFamily="50" charset="-128"/>
            </a:endParaRPr>
          </a:p>
          <a:p>
            <a:pPr>
              <a:lnSpc>
                <a:spcPts val="1200"/>
              </a:lnSpc>
              <a:spcBef>
                <a:spcPct val="0"/>
              </a:spcBef>
              <a:buNone/>
              <a:defRPr/>
            </a:pPr>
            <a:endParaRPr lang="en-US" altLang="ja-JP" sz="1050" dirty="0">
              <a:latin typeface="メイリオ" panose="020B0604030504040204" pitchFamily="50" charset="-128"/>
              <a:ea typeface="メイリオ" panose="020B0604030504040204" pitchFamily="50" charset="-128"/>
            </a:endParaRPr>
          </a:p>
          <a:p>
            <a:pPr marL="1166813" indent="-1166813" eaLnBrk="1" hangingPunct="1">
              <a:lnSpc>
                <a:spcPts val="1200"/>
              </a:lnSpc>
              <a:spcBef>
                <a:spcPct val="0"/>
              </a:spcBef>
              <a:buFontTx/>
              <a:buNone/>
              <a:defRPr/>
            </a:pPr>
            <a:r>
              <a:rPr lang="ja-JP" altLang="en-US" sz="1050" dirty="0">
                <a:latin typeface="メイリオ" panose="020B0604030504040204" pitchFamily="50" charset="-128"/>
                <a:ea typeface="メイリオ" panose="020B0604030504040204" pitchFamily="50" charset="-128"/>
              </a:rPr>
              <a:t>＜補助対象法人等＞</a:t>
            </a:r>
            <a:r>
              <a:rPr lang="ja-JP" altLang="en-US" sz="1050" dirty="0">
                <a:solidFill>
                  <a:schemeClr val="tx1"/>
                </a:solidFill>
                <a:latin typeface="メイリオ" panose="020B0604030504040204" pitchFamily="50" charset="-128"/>
                <a:ea typeface="メイリオ" panose="020B0604030504040204" pitchFamily="50" charset="-128"/>
              </a:rPr>
              <a:t>法人格を有し、重度障がい者の専門的支援に精通し、かつ府内で地域生活の推進に寄与する活動等を行っている営利を目的としない事業所や団体等</a:t>
            </a:r>
            <a:endParaRPr lang="en-US" altLang="ja-JP" sz="1050" dirty="0">
              <a:latin typeface="メイリオ" panose="020B0604030504040204" pitchFamily="50" charset="-128"/>
              <a:ea typeface="メイリオ" panose="020B0604030504040204" pitchFamily="50" charset="-128"/>
            </a:endParaRPr>
          </a:p>
          <a:p>
            <a:pPr>
              <a:lnSpc>
                <a:spcPts val="1200"/>
              </a:lnSpc>
              <a:spcBef>
                <a:spcPts val="300"/>
              </a:spcBef>
              <a:defRPr/>
            </a:pPr>
            <a:r>
              <a:rPr lang="ja-JP" altLang="en-US" sz="1050" dirty="0">
                <a:latin typeface="メイリオ" panose="020B0604030504040204" pitchFamily="50" charset="-128"/>
                <a:ea typeface="メイリオ" panose="020B0604030504040204" pitchFamily="50" charset="-128"/>
              </a:rPr>
              <a:t>＜対象経費＞補助対象事業の実施に直接必要となる経費　</a:t>
            </a:r>
            <a:r>
              <a:rPr lang="en-US" altLang="ja-JP" sz="1050" dirty="0">
                <a:latin typeface="メイリオ" panose="020B0604030504040204" pitchFamily="50" charset="-128"/>
                <a:ea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rPr>
              <a:t>　＜補助率等＞補助率</a:t>
            </a:r>
            <a:r>
              <a:rPr lang="en-US" altLang="ja-JP" sz="1050" dirty="0">
                <a:latin typeface="メイリオ" panose="020B0604030504040204" pitchFamily="50" charset="-128"/>
                <a:ea typeface="メイリオ" panose="020B0604030504040204" pitchFamily="50" charset="-128"/>
              </a:rPr>
              <a:t>10</a:t>
            </a:r>
            <a:r>
              <a:rPr lang="ja-JP" altLang="en-US" sz="1050" dirty="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10</a:t>
            </a:r>
            <a:r>
              <a:rPr lang="ja-JP" altLang="en-US" sz="1050" dirty="0">
                <a:latin typeface="メイリオ" panose="020B0604030504040204" pitchFamily="50" charset="-128"/>
                <a:ea typeface="メイリオ" panose="020B0604030504040204" pitchFamily="50" charset="-128"/>
              </a:rPr>
              <a:t>　　　補助上限額 </a:t>
            </a:r>
            <a:r>
              <a:rPr lang="en-US" altLang="ja-JP" sz="1050" dirty="0">
                <a:latin typeface="メイリオ" panose="020B0604030504040204" pitchFamily="50" charset="-128"/>
                <a:ea typeface="メイリオ" panose="020B0604030504040204" pitchFamily="50" charset="-128"/>
              </a:rPr>
              <a:t>10,000</a:t>
            </a:r>
            <a:r>
              <a:rPr lang="ja-JP" altLang="en-US" sz="1050" dirty="0">
                <a:latin typeface="メイリオ" panose="020B0604030504040204" pitchFamily="50" charset="-128"/>
                <a:ea typeface="メイリオ" panose="020B0604030504040204" pitchFamily="50" charset="-128"/>
              </a:rPr>
              <a:t>千円</a:t>
            </a: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r>
              <a:rPr lang="zh-TW" altLang="en-US" sz="1050" dirty="0">
                <a:latin typeface="メイリオ" panose="020B0604030504040204" pitchFamily="50" charset="-128"/>
                <a:ea typeface="メイリオ" panose="020B0604030504040204" pitchFamily="50" charset="-128"/>
              </a:rPr>
              <a:t>＜補助対象事業者＞</a:t>
            </a:r>
            <a:r>
              <a:rPr lang="ja-JP" altLang="en-US" sz="1050" dirty="0">
                <a:latin typeface="メイリオ" panose="020B0604030504040204" pitchFamily="50" charset="-128"/>
                <a:ea typeface="メイリオ" panose="020B0604030504040204" pitchFamily="50" charset="-128"/>
              </a:rPr>
              <a:t>　</a:t>
            </a:r>
            <a:r>
              <a:rPr lang="zh-TW" altLang="en-US" sz="1050" dirty="0">
                <a:latin typeface="メイリオ" panose="020B0604030504040204" pitchFamily="50" charset="-128"/>
                <a:ea typeface="メイリオ" panose="020B0604030504040204" pitchFamily="50" charset="-128"/>
              </a:rPr>
              <a:t>一般社団法人　大阪知的障害者福祉協会</a:t>
            </a:r>
          </a:p>
          <a:p>
            <a:pPr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＜事業内容＞　①地域生活推進の意識醸成を図る普及啓発事業</a:t>
            </a:r>
            <a:endParaRPr lang="en-US" altLang="ja-JP" sz="1050" dirty="0">
              <a:latin typeface="メイリオ" panose="020B0604030504040204" pitchFamily="50" charset="-128"/>
              <a:ea typeface="メイリオ" panose="020B0604030504040204" pitchFamily="50" charset="-128"/>
            </a:endParaRPr>
          </a:p>
          <a:p>
            <a:pPr marL="2243138" indent="-1255713" eaLnBrk="1" hangingPunct="1">
              <a:lnSpc>
                <a:spcPts val="1200"/>
              </a:lnSpc>
              <a:spcBef>
                <a:spcPts val="300"/>
              </a:spcBef>
              <a:buFontTx/>
              <a:buNone/>
              <a:defRPr/>
            </a:pPr>
            <a:r>
              <a:rPr lang="ja-JP" altLang="en-US" sz="1050" dirty="0">
                <a:solidFill>
                  <a:schemeClr val="tx1"/>
                </a:solidFill>
                <a:latin typeface="メイリオ" panose="020B0604030504040204" pitchFamily="50" charset="-128"/>
                <a:ea typeface="メイリオ" panose="020B0604030504040204" pitchFamily="50" charset="-128"/>
              </a:rPr>
              <a:t>（具体的取組み）・令和</a:t>
            </a:r>
            <a:r>
              <a:rPr lang="en-US" altLang="ja-JP" sz="1050" dirty="0">
                <a:solidFill>
                  <a:schemeClr val="tx1"/>
                </a:solidFill>
                <a:latin typeface="メイリオ" panose="020B0604030504040204" pitchFamily="50" charset="-128"/>
                <a:ea typeface="メイリオ" panose="020B0604030504040204" pitchFamily="50" charset="-128"/>
              </a:rPr>
              <a:t>6</a:t>
            </a:r>
            <a:r>
              <a:rPr lang="ja-JP" altLang="en-US" sz="1050" dirty="0">
                <a:solidFill>
                  <a:schemeClr val="tx1"/>
                </a:solidFill>
                <a:latin typeface="メイリオ" panose="020B0604030504040204" pitchFamily="50" charset="-128"/>
                <a:ea typeface="メイリオ" panose="020B0604030504040204" pitchFamily="50" charset="-128"/>
              </a:rPr>
              <a:t>年度に作成した障がい者の主体的な地域生活をイメージするための啓発動画を活用した</a:t>
            </a:r>
            <a:endParaRPr lang="en-US" altLang="ja-JP" sz="1050" dirty="0">
              <a:solidFill>
                <a:schemeClr val="tx1"/>
              </a:solidFill>
              <a:latin typeface="メイリオ" panose="020B0604030504040204" pitchFamily="50" charset="-128"/>
              <a:ea typeface="メイリオ" panose="020B0604030504040204" pitchFamily="50" charset="-128"/>
            </a:endParaRPr>
          </a:p>
          <a:p>
            <a:pPr marL="2243138" eaLnBrk="1" hangingPunct="1">
              <a:lnSpc>
                <a:spcPts val="1200"/>
              </a:lnSpc>
              <a:spcBef>
                <a:spcPts val="300"/>
              </a:spcBef>
              <a:buFontTx/>
              <a:buNone/>
              <a:defRPr/>
            </a:pPr>
            <a:r>
              <a:rPr lang="ja-JP" altLang="en-US" sz="1050" dirty="0">
                <a:solidFill>
                  <a:schemeClr val="tx1"/>
                </a:solidFill>
                <a:latin typeface="メイリオ" panose="020B0604030504040204" pitchFamily="50" charset="-128"/>
                <a:ea typeface="メイリオ" panose="020B0604030504040204" pitchFamily="50" charset="-128"/>
              </a:rPr>
              <a:t>府内全域における普及啓発キャラバンの開催</a:t>
            </a:r>
            <a:endParaRPr lang="en-US" altLang="ja-JP" sz="1050" dirty="0">
              <a:solidFill>
                <a:schemeClr val="tx1"/>
              </a:solidFill>
              <a:latin typeface="メイリオ" panose="020B0604030504040204" pitchFamily="50" charset="-128"/>
              <a:ea typeface="メイリオ" panose="020B0604030504040204" pitchFamily="50" charset="-128"/>
            </a:endParaRPr>
          </a:p>
          <a:p>
            <a:pPr indent="2065338" eaLnBrk="1" hangingPunct="1">
              <a:lnSpc>
                <a:spcPts val="1200"/>
              </a:lnSpc>
              <a:spcBef>
                <a:spcPts val="300"/>
              </a:spcBef>
              <a:buFontTx/>
              <a:buNone/>
              <a:defRPr/>
            </a:pPr>
            <a:r>
              <a:rPr lang="ja-JP" altLang="en-US" sz="1050" dirty="0">
                <a:solidFill>
                  <a:schemeClr val="tx1"/>
                </a:solidFill>
                <a:latin typeface="メイリオ" panose="020B0604030504040204" pitchFamily="50" charset="-128"/>
                <a:ea typeface="メイリオ" panose="020B0604030504040204" pitchFamily="50" charset="-128"/>
              </a:rPr>
              <a:t>・障がい者本人やその家族等が実際の地域生活を体験できる機会としてのグループホーム見学会の実施。</a:t>
            </a:r>
            <a:endParaRPr lang="en-US" altLang="ja-JP" sz="1050" dirty="0">
              <a:solidFill>
                <a:schemeClr val="tx1"/>
              </a:solidFill>
              <a:latin typeface="メイリオ" panose="020B0604030504040204" pitchFamily="50" charset="-128"/>
              <a:ea typeface="メイリオ" panose="020B0604030504040204" pitchFamily="50" charset="-128"/>
            </a:endParaRPr>
          </a:p>
          <a:p>
            <a:pPr indent="2065338" eaLnBrk="1" hangingPunct="1">
              <a:lnSpc>
                <a:spcPts val="1200"/>
              </a:lnSpc>
              <a:spcBef>
                <a:spcPts val="300"/>
              </a:spcBef>
              <a:buFontTx/>
              <a:buNone/>
              <a:defRPr/>
            </a:pPr>
            <a:r>
              <a:rPr lang="ja-JP" altLang="en-US" sz="1050" dirty="0">
                <a:solidFill>
                  <a:schemeClr val="tx1"/>
                </a:solidFill>
                <a:latin typeface="メイリオ" panose="020B0604030504040204" pitchFamily="50" charset="-128"/>
                <a:ea typeface="メイリオ" panose="020B0604030504040204" pitchFamily="50" charset="-128"/>
              </a:rPr>
              <a:t>・地域生活を推進していくための事業所や家族に向けた地域生活推進指針提案書の作成</a:t>
            </a:r>
            <a:endParaRPr lang="en-US" altLang="ja-JP" sz="1050" dirty="0">
              <a:solidFill>
                <a:schemeClr val="tx1"/>
              </a:solidFill>
              <a:latin typeface="メイリオ" panose="020B0604030504040204" pitchFamily="50" charset="-128"/>
              <a:ea typeface="メイリオ" panose="020B0604030504040204" pitchFamily="50" charset="-128"/>
            </a:endParaRPr>
          </a:p>
          <a:p>
            <a:pPr indent="89852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 ②事業所連携による地域生活推進の実践モデル事業</a:t>
            </a:r>
          </a:p>
          <a:p>
            <a:pPr indent="987425" eaLnBrk="1" hangingPunct="1">
              <a:lnSpc>
                <a:spcPts val="1200"/>
              </a:lnSpc>
              <a:spcBef>
                <a:spcPts val="300"/>
              </a:spcBef>
              <a:buFontTx/>
              <a:buNone/>
              <a:defRPr/>
            </a:pPr>
            <a:r>
              <a:rPr lang="ja-JP" altLang="en-US" sz="1050" dirty="0">
                <a:solidFill>
                  <a:schemeClr val="tx1"/>
                </a:solidFill>
                <a:latin typeface="メイリオ" panose="020B0604030504040204" pitchFamily="50" charset="-128"/>
                <a:ea typeface="メイリオ" panose="020B0604030504040204" pitchFamily="50" charset="-128"/>
              </a:rPr>
              <a:t>（具体的取組み）・施設入所者の地域移行に向けた地域体験等のアプローチの実施（施設職員の付き添い支援による</a:t>
            </a:r>
            <a:endParaRPr lang="en-US" altLang="ja-JP" sz="1050" dirty="0">
              <a:solidFill>
                <a:schemeClr val="tx1"/>
              </a:solidFill>
              <a:latin typeface="メイリオ" panose="020B0604030504040204" pitchFamily="50" charset="-128"/>
              <a:ea typeface="メイリオ" panose="020B0604030504040204" pitchFamily="50" charset="-128"/>
            </a:endParaRPr>
          </a:p>
          <a:p>
            <a:pPr indent="2243138" eaLnBrk="1" hangingPunct="1">
              <a:lnSpc>
                <a:spcPts val="1200"/>
              </a:lnSpc>
              <a:spcBef>
                <a:spcPts val="300"/>
              </a:spcBef>
              <a:buFontTx/>
              <a:buNone/>
              <a:defRPr/>
            </a:pPr>
            <a:r>
              <a:rPr lang="ja-JP" altLang="en-US" sz="1050" dirty="0">
                <a:solidFill>
                  <a:schemeClr val="tx1"/>
                </a:solidFill>
                <a:latin typeface="メイリオ" panose="020B0604030504040204" pitchFamily="50" charset="-128"/>
                <a:ea typeface="メイリオ" panose="020B0604030504040204" pitchFamily="50" charset="-128"/>
              </a:rPr>
              <a:t>グループホーム見学までのアプローチを実施）</a:t>
            </a:r>
            <a:endParaRPr lang="en-US" altLang="ja-JP" sz="1050" dirty="0">
              <a:solidFill>
                <a:schemeClr val="tx1"/>
              </a:solidFill>
              <a:latin typeface="メイリオ" panose="020B0604030504040204" pitchFamily="50" charset="-128"/>
              <a:ea typeface="メイリオ" panose="020B0604030504040204" pitchFamily="50" charset="-128"/>
            </a:endParaRPr>
          </a:p>
          <a:p>
            <a:pPr indent="2063750"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・重度知的障がい者地域生活支援体制整備事業の参画法人を活用した支援に行き詰まっている</a:t>
            </a:r>
            <a:endParaRPr lang="en-US" altLang="ja-JP" sz="1050" dirty="0">
              <a:latin typeface="メイリオ" panose="020B0604030504040204" pitchFamily="50" charset="-128"/>
              <a:ea typeface="メイリオ" panose="020B0604030504040204" pitchFamily="50" charset="-128"/>
            </a:endParaRPr>
          </a:p>
          <a:p>
            <a:pPr indent="2243138"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事例に対しての伴走型支援の実施及び支援検討会議を通した支援者間の支援統一やスキルアップの取組み</a:t>
            </a:r>
          </a:p>
          <a:p>
            <a:pPr indent="2063750"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・地域生活推進にかかる意思決定支援及び支援手法のマニュアル（案）の作成</a:t>
            </a:r>
            <a:endParaRPr lang="en-US" altLang="ja-JP" sz="1050" dirty="0">
              <a:latin typeface="メイリオ" panose="020B0604030504040204" pitchFamily="50" charset="-128"/>
              <a:ea typeface="メイリオ" panose="020B0604030504040204" pitchFamily="50" charset="-128"/>
            </a:endParaRPr>
          </a:p>
          <a:p>
            <a:pPr indent="2063750"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・自己決定支援についての支援者向け研修会の開催</a:t>
            </a:r>
            <a:endParaRPr lang="en-US" altLang="ja-JP" sz="1050" dirty="0">
              <a:latin typeface="メイリオ" panose="020B0604030504040204" pitchFamily="50" charset="-128"/>
              <a:ea typeface="メイリオ" panose="020B0604030504040204" pitchFamily="50" charset="-128"/>
            </a:endParaRPr>
          </a:p>
          <a:p>
            <a:pPr indent="2155825" eaLnBrk="1" hangingPunct="1">
              <a:lnSpc>
                <a:spcPts val="1200"/>
              </a:lnSpc>
              <a:spcBef>
                <a:spcPts val="300"/>
              </a:spcBef>
              <a:buFontTx/>
              <a:buNone/>
              <a:defRPr/>
            </a:pP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R8</a:t>
            </a:r>
            <a:r>
              <a:rPr lang="ja-JP" altLang="en-US" sz="1050" dirty="0">
                <a:latin typeface="メイリオ" panose="020B0604030504040204" pitchFamily="50" charset="-128"/>
                <a:ea typeface="メイリオ" panose="020B0604030504040204" pitchFamily="50" charset="-128"/>
              </a:rPr>
              <a:t>年度当初予算額＞</a:t>
            </a:r>
            <a:r>
              <a:rPr lang="en-US" altLang="ja-JP" sz="1050" dirty="0">
                <a:latin typeface="メイリオ" panose="020B0604030504040204" pitchFamily="50" charset="-128"/>
                <a:ea typeface="メイリオ" panose="020B0604030504040204" pitchFamily="50" charset="-128"/>
              </a:rPr>
              <a:t> 10,111</a:t>
            </a:r>
            <a:r>
              <a:rPr lang="ja-JP" altLang="en-US" sz="1050" dirty="0">
                <a:latin typeface="メイリオ" panose="020B0604030504040204" pitchFamily="50" charset="-128"/>
                <a:ea typeface="メイリオ" panose="020B0604030504040204" pitchFamily="50" charset="-128"/>
              </a:rPr>
              <a:t>千円</a:t>
            </a:r>
          </a:p>
          <a:p>
            <a:pPr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＜実施時期＞</a:t>
            </a:r>
            <a:r>
              <a:rPr lang="en-US" altLang="ja-JP" sz="1050" dirty="0">
                <a:latin typeface="メイリオ" panose="020B0604030504040204" pitchFamily="50" charset="-128"/>
                <a:ea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rPr>
              <a:t>令和</a:t>
            </a:r>
            <a:r>
              <a:rPr lang="en-US" altLang="ja-JP" sz="1050" dirty="0">
                <a:latin typeface="メイリオ" panose="020B0604030504040204" pitchFamily="50" charset="-128"/>
                <a:ea typeface="メイリオ" panose="020B0604030504040204" pitchFamily="50" charset="-128"/>
              </a:rPr>
              <a:t>8</a:t>
            </a:r>
            <a:r>
              <a:rPr lang="ja-JP" altLang="en-US" sz="1050" dirty="0">
                <a:latin typeface="メイリオ" panose="020B0604030504040204" pitchFamily="50" charset="-128"/>
                <a:ea typeface="メイリオ" panose="020B0604030504040204" pitchFamily="50" charset="-128"/>
              </a:rPr>
              <a:t>年４月～令和</a:t>
            </a:r>
            <a:r>
              <a:rPr lang="en-US" altLang="ja-JP" sz="1050" dirty="0">
                <a:latin typeface="メイリオ" panose="020B0604030504040204" pitchFamily="50" charset="-128"/>
                <a:ea typeface="メイリオ" panose="020B0604030504040204" pitchFamily="50" charset="-128"/>
              </a:rPr>
              <a:t>9</a:t>
            </a:r>
            <a:r>
              <a:rPr lang="ja-JP" altLang="en-US" sz="1050" dirty="0">
                <a:latin typeface="メイリオ" panose="020B0604030504040204" pitchFamily="50" charset="-128"/>
                <a:ea typeface="メイリオ" panose="020B0604030504040204" pitchFamily="50" charset="-128"/>
              </a:rPr>
              <a:t>年３月を想定</a:t>
            </a: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＜令和</a:t>
            </a:r>
            <a:r>
              <a:rPr lang="en-US" altLang="ja-JP" sz="1050" dirty="0">
                <a:latin typeface="メイリオ" panose="020B0604030504040204" pitchFamily="50" charset="-128"/>
                <a:ea typeface="メイリオ" panose="020B0604030504040204" pitchFamily="50" charset="-128"/>
              </a:rPr>
              <a:t>8</a:t>
            </a:r>
            <a:r>
              <a:rPr lang="ja-JP" altLang="en-US" sz="1050" dirty="0">
                <a:latin typeface="メイリオ" panose="020B0604030504040204" pitchFamily="50" charset="-128"/>
                <a:ea typeface="メイリオ" panose="020B0604030504040204" pitchFamily="50" charset="-128"/>
              </a:rPr>
              <a:t>年度の内容＞①地域生活推進の意識醸成を図る普及啓発事業</a:t>
            </a:r>
          </a:p>
          <a:p>
            <a:pPr indent="143827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・障がい者本人や家族、事業所の対象者ごとの内容が含まれた地域生活推進に向けた意識醸成を図る指針の策定</a:t>
            </a:r>
            <a:endParaRPr lang="en-US" altLang="ja-JP" sz="1050" dirty="0">
              <a:latin typeface="メイリオ" panose="020B0604030504040204" pitchFamily="50" charset="-128"/>
              <a:ea typeface="メイリオ" panose="020B0604030504040204" pitchFamily="50" charset="-128"/>
            </a:endParaRPr>
          </a:p>
          <a:p>
            <a:pPr indent="143827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・各地域において、地域生活支援拠点等の事業所を含む機関等を対象とした普及啓発イベントを開催</a:t>
            </a: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r>
              <a:rPr lang="en-US" altLang="ja-JP" sz="1050" dirty="0">
                <a:latin typeface="メイリオ" panose="020B0604030504040204" pitchFamily="50" charset="-128"/>
                <a:ea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rPr>
              <a:t>　　  ②事業所連携による地域生活推進の実践モデル事業</a:t>
            </a:r>
          </a:p>
          <a:p>
            <a:pPr indent="143827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・地域生活の可能性を検討するアプローチについて、施設入所者及び施設入所待機者に</a:t>
            </a:r>
            <a:r>
              <a:rPr lang="ja-JP" altLang="en-US" sz="1050">
                <a:latin typeface="メイリオ" panose="020B0604030504040204" pitchFamily="50" charset="-128"/>
                <a:ea typeface="メイリオ" panose="020B0604030504040204" pitchFamily="50" charset="-128"/>
              </a:rPr>
              <a:t>対して実施</a:t>
            </a:r>
            <a:endParaRPr lang="en-US" altLang="ja-JP" sz="1050" dirty="0">
              <a:latin typeface="メイリオ" panose="020B0604030504040204" pitchFamily="50" charset="-128"/>
              <a:ea typeface="メイリオ" panose="020B0604030504040204" pitchFamily="50" charset="-128"/>
            </a:endParaRPr>
          </a:p>
          <a:p>
            <a:pPr indent="143827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R7</a:t>
            </a:r>
            <a:r>
              <a:rPr lang="ja-JP" altLang="en-US" sz="1050" dirty="0">
                <a:latin typeface="メイリオ" panose="020B0604030504040204" pitchFamily="50" charset="-128"/>
                <a:ea typeface="メイリオ" panose="020B0604030504040204" pitchFamily="50" charset="-128"/>
              </a:rPr>
              <a:t>年度までの実践を踏まえて作成された支援マニュアル（案）について検証の上で事業所向け支援マニュアルを策定</a:t>
            </a:r>
            <a:endParaRPr lang="en-US" altLang="ja-JP" sz="1050" dirty="0">
              <a:latin typeface="メイリオ" panose="020B0604030504040204" pitchFamily="50" charset="-128"/>
              <a:ea typeface="メイリオ" panose="020B0604030504040204" pitchFamily="50" charset="-128"/>
            </a:endParaRPr>
          </a:p>
          <a:p>
            <a:pPr indent="143827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・重度知的障がい者地域生活支援体制整備事業の参画法人を活用した、支援プロセスの共有による地域での</a:t>
            </a:r>
            <a:endParaRPr lang="en-US" altLang="ja-JP" sz="1050" dirty="0">
              <a:latin typeface="メイリオ" panose="020B0604030504040204" pitchFamily="50" charset="-128"/>
              <a:ea typeface="メイリオ" panose="020B0604030504040204" pitchFamily="50" charset="-128"/>
            </a:endParaRPr>
          </a:p>
          <a:p>
            <a:pPr indent="1617663" eaLnBrk="1" hangingPunct="1">
              <a:lnSpc>
                <a:spcPts val="1200"/>
              </a:lnSpc>
              <a:spcBef>
                <a:spcPts val="300"/>
              </a:spcBef>
              <a:buFontTx/>
              <a:buNone/>
              <a:tabLst>
                <a:tab pos="1617663" algn="l"/>
              </a:tabLst>
              <a:defRPr/>
            </a:pPr>
            <a:r>
              <a:rPr lang="ja-JP" altLang="en-US" sz="1050" dirty="0">
                <a:latin typeface="メイリオ" panose="020B0604030504040204" pitchFamily="50" charset="-128"/>
                <a:ea typeface="メイリオ" panose="020B0604030504040204" pitchFamily="50" charset="-128"/>
              </a:rPr>
              <a:t>事業所間連携の推進</a:t>
            </a:r>
          </a:p>
          <a:p>
            <a:pPr indent="143827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・支援マニュアルの普及も含めた、事業所の意識醸成に向けた意思決定支援研修会</a:t>
            </a:r>
            <a:endParaRPr lang="en-US" altLang="ja-JP" sz="1050" dirty="0">
              <a:latin typeface="メイリオ" panose="020B0604030504040204" pitchFamily="50" charset="-128"/>
              <a:ea typeface="メイリオ" panose="020B0604030504040204" pitchFamily="50" charset="-128"/>
            </a:endParaRPr>
          </a:p>
        </p:txBody>
      </p:sp>
      <p:sp>
        <p:nvSpPr>
          <p:cNvPr id="32" name="AutoShape 7">
            <a:extLst>
              <a:ext uri="{FF2B5EF4-FFF2-40B4-BE49-F238E27FC236}">
                <a16:creationId xmlns:a16="http://schemas.microsoft.com/office/drawing/2014/main" id="{EF2997C1-3C38-A611-D19A-42482FF0A1D6}"/>
              </a:ext>
            </a:extLst>
          </p:cNvPr>
          <p:cNvSpPr>
            <a:spLocks noChangeArrowheads="1"/>
          </p:cNvSpPr>
          <p:nvPr/>
        </p:nvSpPr>
        <p:spPr bwMode="auto">
          <a:xfrm>
            <a:off x="125822" y="332656"/>
            <a:ext cx="1074126" cy="167722"/>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50000"/>
              </a:lnSpc>
              <a:spcBef>
                <a:spcPct val="0"/>
              </a:spcBef>
              <a:buFontTx/>
              <a:buNone/>
            </a:pPr>
            <a:r>
              <a:rPr lang="ja-JP" altLang="en-US" sz="1100" b="1" dirty="0">
                <a:latin typeface="メイリオ" panose="020B0604030504040204" pitchFamily="50" charset="-128"/>
                <a:ea typeface="メイリオ" panose="020B0604030504040204" pitchFamily="50" charset="-128"/>
              </a:rPr>
              <a:t>事業の概要</a:t>
            </a:r>
          </a:p>
        </p:txBody>
      </p:sp>
      <p:sp>
        <p:nvSpPr>
          <p:cNvPr id="33" name="テキスト ボックス 32">
            <a:extLst>
              <a:ext uri="{FF2B5EF4-FFF2-40B4-BE49-F238E27FC236}">
                <a16:creationId xmlns:a16="http://schemas.microsoft.com/office/drawing/2014/main" id="{FEA6017E-131A-4424-B00B-E374C918B4B7}"/>
              </a:ext>
            </a:extLst>
          </p:cNvPr>
          <p:cNvSpPr txBox="1"/>
          <p:nvPr/>
        </p:nvSpPr>
        <p:spPr>
          <a:xfrm>
            <a:off x="8041655" y="44624"/>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資料３</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3" name="AutoShape 7">
            <a:extLst>
              <a:ext uri="{FF2B5EF4-FFF2-40B4-BE49-F238E27FC236}">
                <a16:creationId xmlns:a16="http://schemas.microsoft.com/office/drawing/2014/main" id="{B56B5371-C282-AB3F-46D3-1151FF58B264}"/>
              </a:ext>
            </a:extLst>
          </p:cNvPr>
          <p:cNvSpPr>
            <a:spLocks noChangeArrowheads="1"/>
          </p:cNvSpPr>
          <p:nvPr/>
        </p:nvSpPr>
        <p:spPr bwMode="auto">
          <a:xfrm>
            <a:off x="112320" y="4474857"/>
            <a:ext cx="1723376" cy="209539"/>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50000"/>
              </a:lnSpc>
              <a:spcBef>
                <a:spcPct val="0"/>
              </a:spcBef>
              <a:buFontTx/>
              <a:buNone/>
            </a:pPr>
            <a:r>
              <a:rPr lang="ja-JP" altLang="en-US" sz="1100" b="1" dirty="0">
                <a:latin typeface="メイリオ" panose="020B0604030504040204" pitchFamily="50" charset="-128"/>
                <a:ea typeface="メイリオ" panose="020B0604030504040204" pitchFamily="50" charset="-128"/>
              </a:rPr>
              <a:t>令和８年度事業について</a:t>
            </a:r>
          </a:p>
        </p:txBody>
      </p:sp>
      <p:sp>
        <p:nvSpPr>
          <p:cNvPr id="9" name="AutoShape 7">
            <a:extLst>
              <a:ext uri="{FF2B5EF4-FFF2-40B4-BE49-F238E27FC236}">
                <a16:creationId xmlns:a16="http://schemas.microsoft.com/office/drawing/2014/main" id="{0837708F-E1F2-477D-86B9-EB1EF4A25840}"/>
              </a:ext>
            </a:extLst>
          </p:cNvPr>
          <p:cNvSpPr>
            <a:spLocks noChangeArrowheads="1"/>
          </p:cNvSpPr>
          <p:nvPr/>
        </p:nvSpPr>
        <p:spPr bwMode="auto">
          <a:xfrm>
            <a:off x="105424" y="1804076"/>
            <a:ext cx="1944216" cy="209539"/>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50000"/>
              </a:lnSpc>
              <a:spcBef>
                <a:spcPct val="0"/>
              </a:spcBef>
              <a:buFontTx/>
              <a:buNone/>
            </a:pPr>
            <a:r>
              <a:rPr lang="ja-JP" altLang="en-US" sz="1100" b="1" dirty="0">
                <a:latin typeface="メイリオ" panose="020B0604030504040204" pitchFamily="50" charset="-128"/>
                <a:ea typeface="メイリオ" panose="020B0604030504040204" pitchFamily="50" charset="-128"/>
              </a:rPr>
              <a:t>令和７年度事業実績について</a:t>
            </a:r>
          </a:p>
        </p:txBody>
      </p:sp>
    </p:spTree>
    <p:extLst>
      <p:ext uri="{BB962C8B-B14F-4D97-AF65-F5344CB8AC3E}">
        <p14:creationId xmlns:p14="http://schemas.microsoft.com/office/powerpoint/2010/main" val="41434946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00"/>
        </a:solidFill>
        <a:ln w="12700" cap="flat" cmpd="sng" algn="ctr">
          <a:noFill/>
          <a:prstDash val="solid"/>
          <a:miter lim="800000"/>
        </a:ln>
        <a:effectLst/>
      </a:spPr>
      <a:bodyPr rot="0" spcFirstLastPara="0" vert="eaVert" wrap="square" lIns="78203" tIns="39101" rIns="78203" bIns="39101" numCol="1" spcCol="0" rtlCol="0" fromWordArt="0" anchor="ctr" anchorCtr="1" forceAA="0" compatLnSpc="1">
        <a:prstTxWarp prst="textNoShape">
          <a:avLst/>
        </a:prstTxWarp>
        <a:noAutofit/>
      </a:bodyPr>
      <a:lstStyle>
        <a:defPPr defTabSz="781995">
          <a:defRPr sz="1300" b="1" kern="0" dirty="0">
            <a:solidFill>
              <a:schemeClr val="tx1"/>
            </a:solidFill>
            <a:latin typeface="ＭＳ ゴシック" panose="020B0609070205080204" pitchFamily="49" charset="-128"/>
            <a:ea typeface="ＭＳ ゴシック" panose="020B0609070205080204" pitchFamily="49"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654</Words>
  <Application>Microsoft Office PowerPoint</Application>
  <PresentationFormat>画面に合わせる (4:3)</PresentationFormat>
  <Paragraphs>37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メイリオ</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2026-03-16T23:38:21Z</dcterms:created>
  <dcterms:modified xsi:type="dcterms:W3CDTF">2026-03-16T23:38:26Z</dcterms:modified>
</cp:coreProperties>
</file>