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7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E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7" autoAdjust="0"/>
    <p:restoredTop sz="94434" autoAdjust="0"/>
  </p:normalViewPr>
  <p:slideViewPr>
    <p:cSldViewPr>
      <p:cViewPr varScale="1">
        <p:scale>
          <a:sx n="122" d="100"/>
          <a:sy n="122" d="100"/>
        </p:scale>
        <p:origin x="95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005252BA-2214-449C-8EB5-EC4AE1D81467}"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1217107085"/>
              </p:ext>
            </p:extLst>
          </p:nvPr>
        </p:nvGraphicFramePr>
        <p:xfrm>
          <a:off x="25564" y="19224"/>
          <a:ext cx="9086562" cy="6813376"/>
        </p:xfrm>
        <a:graphic>
          <a:graphicData uri="http://schemas.openxmlformats.org/drawingml/2006/table">
            <a:tbl>
              <a:tblPr firstRow="1" bandRow="1">
                <a:tableStyleId>{5A111915-BE36-4E01-A7E5-04B1672EAD32}</a:tableStyleId>
              </a:tblPr>
              <a:tblGrid>
                <a:gridCol w="9086562">
                  <a:extLst>
                    <a:ext uri="{9D8B030D-6E8A-4147-A177-3AD203B41FA5}">
                      <a16:colId xmlns:a16="http://schemas.microsoft.com/office/drawing/2014/main" val="3114873037"/>
                    </a:ext>
                  </a:extLst>
                </a:gridCol>
              </a:tblGrid>
              <a:tr h="363311">
                <a:tc>
                  <a:txBody>
                    <a:bodyPr/>
                    <a:lstStyle/>
                    <a:p>
                      <a:pPr algn="ctr"/>
                      <a:r>
                        <a:rPr kumimoji="1" lang="ja-JP" altLang="en-US" sz="1600" dirty="0"/>
                        <a:t>大阪府重度障がい者グループホーム等整備事業費補助金（福祉基金事業）</a:t>
                      </a:r>
                      <a:endParaRPr kumimoji="1" lang="ja-JP" altLang="en-US" sz="1600" dirty="0">
                        <a:latin typeface="Meiryo UI" panose="020B0604030504040204" pitchFamily="50" charset="-128"/>
                        <a:ea typeface="Meiryo UI" panose="020B0604030504040204" pitchFamily="50" charset="-128"/>
                      </a:endParaRPr>
                    </a:p>
                  </a:txBody>
                  <a:tcPr>
                    <a:solidFill>
                      <a:srgbClr val="0070C0"/>
                    </a:solidFill>
                  </a:tcPr>
                </a:tc>
                <a:extLst>
                  <a:ext uri="{0D108BD9-81ED-4DB2-BD59-A6C34878D82A}">
                    <a16:rowId xmlns:a16="http://schemas.microsoft.com/office/drawing/2014/main" val="2118333835"/>
                  </a:ext>
                </a:extLst>
              </a:tr>
              <a:tr h="6450065">
                <a:tc>
                  <a:txBody>
                    <a:bodyPr/>
                    <a:lstStyle/>
                    <a:p>
                      <a:pPr>
                        <a:spcBef>
                          <a:spcPts val="300"/>
                        </a:spcBef>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事業目的</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　　</a:t>
                      </a:r>
                      <a:r>
                        <a:rPr kumimoji="1" lang="ja-JP" altLang="en-US" sz="1100" dirty="0" err="1">
                          <a:latin typeface="Meiryo UI" panose="020B0604030504040204" pitchFamily="50" charset="-128"/>
                          <a:ea typeface="Meiryo UI" panose="020B0604030504040204" pitchFamily="50" charset="-128"/>
                        </a:rPr>
                        <a:t>重度障がい</a:t>
                      </a:r>
                      <a:r>
                        <a:rPr kumimoji="1" lang="ja-JP" altLang="en-US" sz="1100" dirty="0">
                          <a:latin typeface="Meiryo UI" panose="020B0604030504040204" pitchFamily="50" charset="-128"/>
                          <a:ea typeface="Meiryo UI" panose="020B0604030504040204" pitchFamily="50" charset="-128"/>
                        </a:rPr>
                        <a:t>者の地域移行をより推進していく観点から、重度障がい者の地域生活を支援するグループホーム、短期入所事業所を</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r>
                        <a:rPr kumimoji="1" lang="ja-JP" altLang="en-US" sz="1100" baseline="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拡充するため、事業者に対して、受入れに必要な環境整備に係る費用を助成。</a:t>
                      </a:r>
                    </a:p>
                    <a:p>
                      <a:pPr>
                        <a:spcBef>
                          <a:spcPts val="600"/>
                        </a:spcBef>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事業内容</a:t>
                      </a:r>
                      <a:r>
                        <a:rPr kumimoji="1" lang="en-US" altLang="ja-JP" sz="1100" dirty="0">
                          <a:latin typeface="Meiryo UI" panose="020B0604030504040204" pitchFamily="50" charset="-128"/>
                          <a:ea typeface="Meiryo UI" panose="020B0604030504040204" pitchFamily="50" charset="-128"/>
                        </a:rPr>
                        <a:t>】</a:t>
                      </a:r>
                    </a:p>
                    <a:p>
                      <a:pPr>
                        <a:spcBef>
                          <a:spcPts val="300"/>
                        </a:spcBef>
                      </a:pPr>
                      <a:r>
                        <a:rPr kumimoji="1" lang="ja-JP" altLang="en-US" sz="1100" dirty="0">
                          <a:latin typeface="Meiryo UI" panose="020B0604030504040204" pitchFamily="50" charset="-128"/>
                          <a:ea typeface="Meiryo UI" panose="020B0604030504040204" pitchFamily="50" charset="-128"/>
                        </a:rPr>
                        <a:t>　補助対象：社会福祉法人、医療法人、公益法人、一般法人、</a:t>
                      </a:r>
                      <a:r>
                        <a:rPr kumimoji="1" lang="en-US" altLang="ja-JP" sz="1100" dirty="0">
                          <a:latin typeface="Meiryo UI" panose="020B0604030504040204" pitchFamily="50" charset="-128"/>
                          <a:ea typeface="Meiryo UI" panose="020B0604030504040204" pitchFamily="50" charset="-128"/>
                        </a:rPr>
                        <a:t>NPO</a:t>
                      </a:r>
                      <a:r>
                        <a:rPr kumimoji="1" lang="ja-JP" altLang="en-US" sz="1100" dirty="0" err="1">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株式会社等が運営する既存のグループホーム及び短期入所事業所</a:t>
                      </a:r>
                    </a:p>
                    <a:p>
                      <a:pPr>
                        <a:spcBef>
                          <a:spcPts val="300"/>
                        </a:spcBef>
                      </a:pPr>
                      <a:r>
                        <a:rPr kumimoji="1" lang="ja-JP" altLang="en-US" sz="1100" dirty="0">
                          <a:latin typeface="Meiryo UI" panose="020B0604030504040204" pitchFamily="50" charset="-128"/>
                          <a:ea typeface="Meiryo UI" panose="020B0604030504040204" pitchFamily="50" charset="-128"/>
                        </a:rPr>
                        <a:t>　補助要件：</a:t>
                      </a:r>
                      <a:r>
                        <a:rPr kumimoji="1" lang="ja-JP" altLang="en-US" sz="1100" dirty="0" err="1">
                          <a:latin typeface="Meiryo UI" panose="020B0604030504040204" pitchFamily="50" charset="-128"/>
                          <a:ea typeface="Meiryo UI" panose="020B0604030504040204" pitchFamily="50" charset="-128"/>
                        </a:rPr>
                        <a:t>重度障がい</a:t>
                      </a:r>
                      <a:r>
                        <a:rPr kumimoji="1" lang="ja-JP" altLang="en-US" sz="1100" dirty="0">
                          <a:latin typeface="Meiryo UI" panose="020B0604030504040204" pitchFamily="50" charset="-128"/>
                          <a:ea typeface="Meiryo UI" panose="020B0604030504040204" pitchFamily="50" charset="-128"/>
                        </a:rPr>
                        <a:t>者（障がい支援区分５以上）の受入れに必要な環境整備</a:t>
                      </a:r>
                    </a:p>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a:t>
                      </a:r>
                      <a:r>
                        <a:rPr kumimoji="1" lang="ja-JP" altLang="en-US" sz="1100" dirty="0" err="1">
                          <a:latin typeface="Meiryo UI" panose="020B0604030504040204" pitchFamily="50" charset="-128"/>
                          <a:ea typeface="Meiryo UI" panose="020B0604030504040204" pitchFamily="50" charset="-128"/>
                        </a:rPr>
                        <a:t>障がい</a:t>
                      </a:r>
                      <a:r>
                        <a:rPr kumimoji="1" lang="ja-JP" altLang="en-US" sz="1100" dirty="0">
                          <a:latin typeface="Meiryo UI" panose="020B0604030504040204" pitchFamily="50" charset="-128"/>
                          <a:ea typeface="Meiryo UI" panose="020B0604030504040204" pitchFamily="50" charset="-128"/>
                        </a:rPr>
                        <a:t>支援区分：障がいの多様な特性その他心身の状態に応じて必要とされる標準的な支援の度合を総合的に示すもの</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r>
                        <a:rPr kumimoji="1" lang="ja-JP" altLang="en-US" sz="1100" baseline="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として厚生労働省令で定める区分（</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区分で数字が大きいほど必要とされる支援の度合いが高い）</a:t>
                      </a:r>
                    </a:p>
                    <a:p>
                      <a:pPr>
                        <a:spcBef>
                          <a:spcPts val="300"/>
                        </a:spcBef>
                      </a:pPr>
                      <a:r>
                        <a:rPr kumimoji="1" lang="ja-JP" altLang="en-US" sz="1100" dirty="0">
                          <a:latin typeface="Meiryo UI" panose="020B0604030504040204" pitchFamily="50" charset="-128"/>
                          <a:ea typeface="Meiryo UI" panose="020B0604030504040204" pitchFamily="50" charset="-128"/>
                        </a:rPr>
                        <a:t>　対象経費：</a:t>
                      </a:r>
                      <a:r>
                        <a:rPr kumimoji="1" lang="ja-JP" altLang="en-US" sz="1100" dirty="0" err="1">
                          <a:latin typeface="Meiryo UI" panose="020B0604030504040204" pitchFamily="50" charset="-128"/>
                          <a:ea typeface="Meiryo UI" panose="020B0604030504040204" pitchFamily="50" charset="-128"/>
                        </a:rPr>
                        <a:t>障がい</a:t>
                      </a:r>
                      <a:r>
                        <a:rPr kumimoji="1" lang="ja-JP" altLang="en-US" sz="1100" dirty="0">
                          <a:latin typeface="Meiryo UI" panose="020B0604030504040204" pitchFamily="50" charset="-128"/>
                          <a:ea typeface="Meiryo UI" panose="020B0604030504040204" pitchFamily="50" charset="-128"/>
                        </a:rPr>
                        <a:t>特性に応じた居室及び共用部分の改修に係る工事費等</a:t>
                      </a:r>
                    </a:p>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例：床や壁の防音工事、クッション性の高い材質への改修、段差の解消　等</a:t>
                      </a:r>
                      <a:endParaRPr kumimoji="1" lang="en-US" altLang="ja-JP" sz="1100" dirty="0">
                        <a:latin typeface="Meiryo UI" panose="020B0604030504040204" pitchFamily="50" charset="-128"/>
                        <a:ea typeface="Meiryo UI" panose="020B0604030504040204" pitchFamily="50" charset="-128"/>
                      </a:endParaRPr>
                    </a:p>
                    <a:p>
                      <a:r>
                        <a:rPr kumimoji="1" lang="en-US" altLang="ja-JP" sz="11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　　　　　　　　　　　国や府内市町村の補助事業の対象となっていないもの</a:t>
                      </a:r>
                    </a:p>
                    <a:p>
                      <a:pPr>
                        <a:spcBef>
                          <a:spcPts val="300"/>
                        </a:spcBef>
                      </a:pPr>
                      <a:r>
                        <a:rPr kumimoji="1" lang="ja-JP" altLang="en-US" sz="1100" dirty="0">
                          <a:latin typeface="Meiryo UI" panose="020B0604030504040204" pitchFamily="50" charset="-128"/>
                          <a:ea typeface="Meiryo UI" panose="020B0604030504040204" pitchFamily="50" charset="-128"/>
                        </a:rPr>
                        <a:t>　補助率等：補助率</a:t>
                      </a: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　　補助上限</a:t>
                      </a:r>
                      <a:r>
                        <a:rPr kumimoji="1" lang="en-US" altLang="ja-JP" sz="1100" dirty="0">
                          <a:latin typeface="Meiryo UI" panose="020B0604030504040204" pitchFamily="50" charset="-128"/>
                          <a:ea typeface="Meiryo UI" panose="020B0604030504040204" pitchFamily="50" charset="-128"/>
                        </a:rPr>
                        <a:t>180</a:t>
                      </a:r>
                      <a:r>
                        <a:rPr kumimoji="1" lang="ja-JP" altLang="en-US" sz="1100" dirty="0">
                          <a:latin typeface="Meiryo UI" panose="020B0604030504040204" pitchFamily="50" charset="-128"/>
                          <a:ea typeface="Meiryo UI" panose="020B0604030504040204" pitchFamily="50" charset="-128"/>
                        </a:rPr>
                        <a:t>万円／</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事業所あたり</a:t>
                      </a:r>
                      <a:endParaRPr kumimoji="1" lang="en-US" altLang="ja-JP" sz="11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事業実績</a:t>
                      </a:r>
                      <a:r>
                        <a:rPr kumimoji="1" lang="en-US" altLang="ja-JP" sz="1100" b="0"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令和５年度　　</a:t>
                      </a:r>
                      <a:r>
                        <a:rPr kumimoji="1" lang="ja-JP" altLang="en-US" sz="1100" dirty="0">
                          <a:latin typeface="Meiryo UI" panose="020B0604030504040204" pitchFamily="50" charset="-128"/>
                          <a:ea typeface="Meiryo UI" panose="020B0604030504040204" pitchFamily="50" charset="-128"/>
                        </a:rPr>
                        <a:t>協議申請　３２件　　　交付決定　　 ９件（グループホーム３件、短期入所６件） 　　当初予算額：</a:t>
                      </a:r>
                      <a:r>
                        <a:rPr kumimoji="1" lang="en-US" altLang="ja-JP" sz="1100" dirty="0">
                          <a:latin typeface="Meiryo UI" panose="020B0604030504040204" pitchFamily="50" charset="-128"/>
                          <a:ea typeface="Meiryo UI" panose="020B0604030504040204" pitchFamily="50" charset="-128"/>
                        </a:rPr>
                        <a:t>10,800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令和６年度　　協議申請　</a:t>
                      </a:r>
                      <a:r>
                        <a:rPr kumimoji="1" lang="ja-JP" altLang="en-US" sz="1100" dirty="0">
                          <a:solidFill>
                            <a:schemeClr val="tx1"/>
                          </a:solidFill>
                          <a:latin typeface="Meiryo UI" panose="020B0604030504040204" pitchFamily="50" charset="-128"/>
                          <a:ea typeface="Meiryo UI" panose="020B0604030504040204" pitchFamily="50" charset="-128"/>
                        </a:rPr>
                        <a:t>１７件　　　交付決定　１４件（グループホーム６件、短期入所８件</a:t>
                      </a:r>
                      <a:r>
                        <a:rPr kumimoji="1" lang="ja-JP" altLang="en-US" sz="1100" dirty="0">
                          <a:latin typeface="Meiryo UI" panose="020B0604030504040204" pitchFamily="50" charset="-128"/>
                          <a:ea typeface="Meiryo UI" panose="020B0604030504040204" pitchFamily="50" charset="-128"/>
                        </a:rPr>
                        <a:t>）　　 当初予算額：</a:t>
                      </a:r>
                      <a:r>
                        <a:rPr kumimoji="1" lang="en-US" altLang="ja-JP" sz="1100" dirty="0">
                          <a:latin typeface="Meiryo UI" panose="020B0604030504040204" pitchFamily="50" charset="-128"/>
                          <a:ea typeface="Meiryo UI" panose="020B0604030504040204" pitchFamily="50" charset="-128"/>
                        </a:rPr>
                        <a:t>21,600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令和７年度　　協議申請　</a:t>
                      </a:r>
                      <a:r>
                        <a:rPr kumimoji="1" lang="ja-JP" altLang="en-US" sz="1100" dirty="0">
                          <a:solidFill>
                            <a:schemeClr val="tx1"/>
                          </a:solidFill>
                          <a:latin typeface="Meiryo UI" panose="020B0604030504040204" pitchFamily="50" charset="-128"/>
                          <a:ea typeface="Meiryo UI" panose="020B0604030504040204" pitchFamily="50" charset="-128"/>
                        </a:rPr>
                        <a:t>１８件　　　交付決定　１６件（グループホーム</a:t>
                      </a:r>
                      <a:r>
                        <a:rPr kumimoji="1" lang="en-US" altLang="ja-JP" sz="1100" dirty="0">
                          <a:solidFill>
                            <a:schemeClr val="tx1"/>
                          </a:solidFill>
                          <a:latin typeface="Meiryo UI" panose="020B0604030504040204" pitchFamily="50" charset="-128"/>
                          <a:ea typeface="Meiryo UI" panose="020B0604030504040204" pitchFamily="50" charset="-128"/>
                        </a:rPr>
                        <a:t>10</a:t>
                      </a:r>
                      <a:r>
                        <a:rPr kumimoji="1" lang="ja-JP" altLang="en-US" sz="1100" dirty="0">
                          <a:solidFill>
                            <a:schemeClr val="tx1"/>
                          </a:solidFill>
                          <a:latin typeface="Meiryo UI" panose="020B0604030504040204" pitchFamily="50" charset="-128"/>
                          <a:ea typeface="Meiryo UI" panose="020B0604030504040204" pitchFamily="50" charset="-128"/>
                        </a:rPr>
                        <a:t>件、短期入所６件</a:t>
                      </a:r>
                      <a:r>
                        <a:rPr kumimoji="1" lang="ja-JP" altLang="en-US" sz="1100" dirty="0">
                          <a:latin typeface="Meiryo UI" panose="020B0604030504040204" pitchFamily="50" charset="-128"/>
                          <a:ea typeface="Meiryo UI" panose="020B0604030504040204" pitchFamily="50" charset="-128"/>
                        </a:rPr>
                        <a:t>）　　当初予算額：</a:t>
                      </a:r>
                      <a:r>
                        <a:rPr kumimoji="1" lang="en-US" altLang="ja-JP" sz="1100" dirty="0">
                          <a:latin typeface="Meiryo UI" panose="020B0604030504040204" pitchFamily="50" charset="-128"/>
                          <a:ea typeface="Meiryo UI" panose="020B0604030504040204" pitchFamily="50" charset="-128"/>
                        </a:rPr>
                        <a:t>25,200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dirty="0">
                        <a:latin typeface="Meiryo UI" panose="020B0604030504040204" pitchFamily="50" charset="-128"/>
                        <a:ea typeface="Meiryo UI" panose="020B0604030504040204" pitchFamily="50" charset="-128"/>
                      </a:endParaRPr>
                    </a:p>
                    <a:p>
                      <a:pPr>
                        <a:spcBef>
                          <a:spcPts val="600"/>
                        </a:spcBef>
                      </a:pPr>
                      <a:r>
                        <a:rPr kumimoji="1" lang="ja-JP" altLang="en-US" sz="1100" dirty="0">
                          <a:latin typeface="Meiryo UI" panose="020B0604030504040204" pitchFamily="50" charset="-128"/>
                          <a:ea typeface="Meiryo UI" panose="020B0604030504040204" pitchFamily="50" charset="-128"/>
                        </a:rPr>
                        <a:t>　　　　   合計　　　　　　　　   </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７件　　　　　　　　　　３９件（グループホーム</a:t>
                      </a:r>
                      <a:r>
                        <a:rPr kumimoji="1" lang="en-US" altLang="ja-JP" sz="1100" dirty="0">
                          <a:latin typeface="Meiryo UI" panose="020B0604030504040204" pitchFamily="50" charset="-128"/>
                          <a:ea typeface="Meiryo UI" panose="020B0604030504040204" pitchFamily="50" charset="-128"/>
                        </a:rPr>
                        <a:t>19</a:t>
                      </a:r>
                      <a:r>
                        <a:rPr kumimoji="1" lang="ja-JP" altLang="en-US" sz="1100" dirty="0">
                          <a:latin typeface="Meiryo UI" panose="020B0604030504040204" pitchFamily="50" charset="-128"/>
                          <a:ea typeface="Meiryo UI" panose="020B0604030504040204" pitchFamily="50" charset="-128"/>
                        </a:rPr>
                        <a:t>件、短期入所</a:t>
                      </a:r>
                      <a:r>
                        <a:rPr kumimoji="1" lang="en-US" altLang="ja-JP" sz="1100" dirty="0">
                          <a:latin typeface="Meiryo UI" panose="020B0604030504040204" pitchFamily="50" charset="-128"/>
                          <a:ea typeface="Meiryo UI" panose="020B0604030504040204" pitchFamily="50" charset="-128"/>
                        </a:rPr>
                        <a:t>20</a:t>
                      </a:r>
                      <a:r>
                        <a:rPr kumimoji="1" lang="ja-JP" altLang="en-US" sz="1100" dirty="0">
                          <a:latin typeface="Meiryo UI" panose="020B0604030504040204" pitchFamily="50" charset="-128"/>
                          <a:ea typeface="Meiryo UI" panose="020B0604030504040204" pitchFamily="50" charset="-128"/>
                        </a:rPr>
                        <a:t>件）    　               </a:t>
                      </a:r>
                      <a:r>
                        <a:rPr kumimoji="1" lang="en-US" altLang="ja-JP" sz="1100" dirty="0">
                          <a:latin typeface="Meiryo UI" panose="020B0604030504040204" pitchFamily="50" charset="-128"/>
                          <a:ea typeface="Meiryo UI" panose="020B0604030504040204" pitchFamily="50" charset="-128"/>
                        </a:rPr>
                        <a:t>57,600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endParaRPr>
                    </a:p>
                    <a:p>
                      <a:r>
                        <a:rPr kumimoji="1" lang="en-US" altLang="ja-JP" sz="1100" dirty="0">
                          <a:latin typeface="Meiryo UI" panose="020B0604030504040204" pitchFamily="50" charset="-128"/>
                          <a:ea typeface="Meiryo UI" panose="020B0604030504040204" pitchFamily="50" charset="-128"/>
                        </a:rPr>
                        <a:t> </a:t>
                      </a:r>
                    </a:p>
                    <a:p>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事業効果の横展開について</a:t>
                      </a:r>
                      <a:r>
                        <a:rPr kumimoji="1" lang="en-US" altLang="ja-JP" sz="1100" dirty="0">
                          <a:latin typeface="Meiryo UI" panose="020B0604030504040204" pitchFamily="50" charset="-128"/>
                          <a:ea typeface="Meiryo UI" panose="020B0604030504040204" pitchFamily="50" charset="-128"/>
                        </a:rPr>
                        <a:t>】</a:t>
                      </a:r>
                    </a:p>
                    <a:p>
                      <a:pPr>
                        <a:spcAft>
                          <a:spcPts val="600"/>
                        </a:spcAft>
                      </a:pPr>
                      <a:r>
                        <a:rPr kumimoji="1" lang="ja-JP" altLang="en-US" sz="1100" dirty="0">
                          <a:latin typeface="Meiryo UI" panose="020B0604030504040204" pitchFamily="50" charset="-128"/>
                          <a:ea typeface="Meiryo UI" panose="020B0604030504040204" pitchFamily="50" charset="-128"/>
                        </a:rPr>
                        <a:t>　改修の内容やその効果について、所定の様式にて大阪府ホームページに公開。　</a:t>
                      </a:r>
                      <a:br>
                        <a:rPr kumimoji="1" lang="en-US" altLang="ja-JP" sz="1100" dirty="0">
                          <a:latin typeface="Meiryo UI" panose="020B0604030504040204" pitchFamily="50" charset="-128"/>
                          <a:ea typeface="Meiryo UI" panose="020B0604030504040204" pitchFamily="50" charset="-128"/>
                        </a:rPr>
                      </a:b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URL</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https://www.pref.osaka.lg.jp/o090080/shisetsufukushi/r05seibi/index.html</a:t>
                      </a:r>
                      <a:r>
                        <a:rPr kumimoji="1" lang="ja-JP" altLang="en-US" sz="110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令和</a:t>
                      </a:r>
                      <a:r>
                        <a:rPr kumimoji="1" lang="en-US" altLang="ja-JP" sz="1100" b="0" dirty="0">
                          <a:solidFill>
                            <a:schemeClr val="tx1"/>
                          </a:solidFill>
                          <a:latin typeface="Meiryo UI" panose="020B0604030504040204" pitchFamily="50" charset="-128"/>
                          <a:ea typeface="Meiryo UI" panose="020B0604030504040204" pitchFamily="50" charset="-128"/>
                        </a:rPr>
                        <a:t>8</a:t>
                      </a:r>
                      <a:r>
                        <a:rPr kumimoji="1" lang="ja-JP" altLang="en-US" sz="1100" b="0" dirty="0">
                          <a:solidFill>
                            <a:schemeClr val="tx1"/>
                          </a:solidFill>
                          <a:latin typeface="Meiryo UI" panose="020B0604030504040204" pitchFamily="50" charset="-128"/>
                          <a:ea typeface="Meiryo UI" panose="020B0604030504040204" pitchFamily="50" charset="-128"/>
                        </a:rPr>
                        <a:t>年度事業について</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◆当初要求額：</a:t>
                      </a:r>
                      <a:r>
                        <a:rPr kumimoji="1" lang="en-US" altLang="ja-JP" sz="1100" dirty="0">
                          <a:solidFill>
                            <a:schemeClr val="tx1"/>
                          </a:solidFill>
                          <a:latin typeface="Meiryo UI" panose="020B0604030504040204" pitchFamily="50" charset="-128"/>
                          <a:ea typeface="Meiryo UI" panose="020B0604030504040204" pitchFamily="50" charset="-128"/>
                        </a:rPr>
                        <a:t>3,600</a:t>
                      </a:r>
                      <a:r>
                        <a:rPr kumimoji="1" lang="ja-JP" altLang="en-US" sz="1100" dirty="0">
                          <a:solidFill>
                            <a:schemeClr val="tx1"/>
                          </a:solidFill>
                          <a:latin typeface="Meiryo UI" panose="020B0604030504040204" pitchFamily="50" charset="-128"/>
                          <a:ea typeface="Meiryo UI" panose="020B0604030504040204" pitchFamily="50" charset="-128"/>
                        </a:rPr>
                        <a:t>千円（補助予定：</a:t>
                      </a: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事業所）</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◆「障がい特性のアセスメント」や「関係機関との支援内容の協議」等、より丁寧な支援が必要となる障がい者の受け入れにあたり、行政や他機関との</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協議及び連携を行う事業所を公募し、補助することとにより、支援が難しいとされる障がい者の地域移行や地域生活継続の事例の横展開を図る。</a:t>
                      </a:r>
                    </a:p>
                  </a:txBody>
                  <a:tcPr/>
                </a:tc>
                <a:extLst>
                  <a:ext uri="{0D108BD9-81ED-4DB2-BD59-A6C34878D82A}">
                    <a16:rowId xmlns:a16="http://schemas.microsoft.com/office/drawing/2014/main" val="2647611836"/>
                  </a:ext>
                </a:extLst>
              </a:tr>
            </a:tbl>
          </a:graphicData>
        </a:graphic>
      </p:graphicFrame>
      <p:sp>
        <p:nvSpPr>
          <p:cNvPr id="6" name="テキスト ボックス 5"/>
          <p:cNvSpPr txBox="1"/>
          <p:nvPr/>
        </p:nvSpPr>
        <p:spPr>
          <a:xfrm>
            <a:off x="8079273" y="88223"/>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資料２</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B07F5F8E-D93F-406D-99E7-46E9E1076689}"/>
              </a:ext>
            </a:extLst>
          </p:cNvPr>
          <p:cNvGraphicFramePr>
            <a:graphicFrameLocks noGrp="1"/>
          </p:cNvGraphicFramePr>
          <p:nvPr>
            <p:extLst>
              <p:ext uri="{D42A27DB-BD31-4B8C-83A1-F6EECF244321}">
                <p14:modId xmlns:p14="http://schemas.microsoft.com/office/powerpoint/2010/main" val="1846360404"/>
              </p:ext>
            </p:extLst>
          </p:nvPr>
        </p:nvGraphicFramePr>
        <p:xfrm>
          <a:off x="107504" y="3571205"/>
          <a:ext cx="8578090" cy="1875446"/>
        </p:xfrm>
        <a:graphic>
          <a:graphicData uri="http://schemas.openxmlformats.org/drawingml/2006/table">
            <a:tbl>
              <a:tblPr firstRow="1" firstCol="1" bandRow="1"/>
              <a:tblGrid>
                <a:gridCol w="1079480">
                  <a:extLst>
                    <a:ext uri="{9D8B030D-6E8A-4147-A177-3AD203B41FA5}">
                      <a16:colId xmlns:a16="http://schemas.microsoft.com/office/drawing/2014/main" val="585478425"/>
                    </a:ext>
                  </a:extLst>
                </a:gridCol>
                <a:gridCol w="3118498">
                  <a:extLst>
                    <a:ext uri="{9D8B030D-6E8A-4147-A177-3AD203B41FA5}">
                      <a16:colId xmlns:a16="http://schemas.microsoft.com/office/drawing/2014/main" val="2333208732"/>
                    </a:ext>
                  </a:extLst>
                </a:gridCol>
                <a:gridCol w="4380112">
                  <a:extLst>
                    <a:ext uri="{9D8B030D-6E8A-4147-A177-3AD203B41FA5}">
                      <a16:colId xmlns:a16="http://schemas.microsoft.com/office/drawing/2014/main" val="1789287724"/>
                    </a:ext>
                  </a:extLst>
                </a:gridCol>
              </a:tblGrid>
              <a:tr h="203100">
                <a:tc>
                  <a:txBody>
                    <a:bodyPr/>
                    <a:lstStyle/>
                    <a:p>
                      <a:pPr algn="ctr">
                        <a:lnSpc>
                          <a:spcPts val="1600"/>
                        </a:lnSpc>
                      </a:pP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ts val="1600"/>
                        </a:lnSpc>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障がいの特性</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工事内容（令和５年度からの改修実績例）</a:t>
                      </a:r>
                      <a:endParaRPr kumimoji="1" lang="ja-JP" altLang="en-US" sz="1100" dirty="0">
                        <a:latin typeface="Meiryo UI" panose="020B0604030504040204" pitchFamily="50" charset="-128"/>
                        <a:ea typeface="Meiryo UI" panose="020B0604030504040204" pitchFamily="50" charset="-128"/>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34391602"/>
                  </a:ext>
                </a:extLst>
              </a:tr>
              <a:tr h="170958">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防音</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聴覚過敏、突発的な大声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居室等の壁や床、扉、窓の防音工事等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6175708"/>
                  </a:ext>
                </a:extLst>
              </a:tr>
              <a:tr h="224416">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補強</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壁や窓を叩く、壁紙を剥がす</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a:effectLst/>
                          <a:latin typeface="游明朝" panose="02020400000000000000" pitchFamily="18" charset="-128"/>
                          <a:ea typeface="Meiryo UI" panose="020B0604030504040204" pitchFamily="50" charset="-128"/>
                          <a:cs typeface="Times New Roman" panose="02020603050405020304" pitchFamily="18" charset="0"/>
                        </a:rPr>
                        <a:t>居室の壁等のクッション材質加工、補強加工</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527059"/>
                  </a:ext>
                </a:extLst>
              </a:tr>
              <a:tr h="194680">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手足の不自由、歩行の難しさ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手すり設置、段差解消</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3600706"/>
                  </a:ext>
                </a:extLst>
              </a:tr>
              <a:tr h="216024">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身体の不自由、トイレ動作困難</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トイレ介助のための改修、拡張</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9933795"/>
                  </a:ext>
                </a:extLst>
              </a:tr>
              <a:tr h="200940">
                <a:tc rowSpan="4">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その他</a:t>
                      </a:r>
                      <a:r>
                        <a:rPr lang="en-US" sz="1100" kern="100" dirty="0">
                          <a:effectLst/>
                          <a:latin typeface="Meiryo UI" panose="020B0604030504040204" pitchFamily="50" charset="-128"/>
                          <a:ea typeface="游明朝" panose="02020400000000000000" pitchFamily="18" charset="-128"/>
                          <a:cs typeface="Times New Roman" panose="02020603050405020304" pitchFamily="18" charset="0"/>
                        </a:rPr>
                        <a:t> </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突発的な行動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4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窓の落下防止フェンス設置、</a:t>
                      </a:r>
                      <a:r>
                        <a:rPr lang="ja-JP" altLang="en-US" sz="1100" kern="100" dirty="0">
                          <a:effectLst/>
                          <a:latin typeface="游明朝" panose="02020400000000000000" pitchFamily="18" charset="-128"/>
                          <a:ea typeface="Meiryo UI" panose="020B0604030504040204" pitchFamily="50" charset="-128"/>
                          <a:cs typeface="Times New Roman" panose="02020603050405020304" pitchFamily="18" charset="0"/>
                        </a:rPr>
                        <a:t>階段支柱の鉄骨除去</a:t>
                      </a:r>
                      <a:endParaRPr lang="en-US" sz="1100" kern="100" dirty="0">
                        <a:effectLst/>
                        <a:latin typeface="Meiryo UI" panose="020B0604030504040204" pitchFamily="50"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3435449"/>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日光によるてんかん発作</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窓のシーリング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6135457"/>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失便、こだわりによる弄便</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居室、共有部分の弄便対策工事、防水処理</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6004229"/>
                  </a:ext>
                </a:extLst>
              </a:tr>
              <a:tr h="216024">
                <a:tc vMerge="1">
                  <a:txBody>
                    <a:bodyPr/>
                    <a:lstStyle/>
                    <a:p>
                      <a:pPr algn="ctr">
                        <a:lnSpc>
                          <a:spcPts val="1600"/>
                        </a:lnSpc>
                      </a:pP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周りの刺激からくる他傷行為</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生活エリア分けのための外部出入口設置</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7550653"/>
                  </a:ext>
                </a:extLst>
              </a:tr>
            </a:tbl>
          </a:graphicData>
        </a:graphic>
      </p:graphicFrame>
      <p:sp>
        <p:nvSpPr>
          <p:cNvPr id="8" name="AutoShape 6">
            <a:extLst>
              <a:ext uri="{FF2B5EF4-FFF2-40B4-BE49-F238E27FC236}">
                <a16:creationId xmlns:a16="http://schemas.microsoft.com/office/drawing/2014/main" id="{A587076F-233E-42EA-8ED7-2780F9B98BDA}"/>
              </a:ext>
            </a:extLst>
          </p:cNvPr>
          <p:cNvSpPr>
            <a:spLocks noChangeArrowheads="1"/>
          </p:cNvSpPr>
          <p:nvPr/>
        </p:nvSpPr>
        <p:spPr bwMode="auto">
          <a:xfrm>
            <a:off x="5457829" y="5446651"/>
            <a:ext cx="3654297" cy="216024"/>
          </a:xfrm>
          <a:prstGeom prst="flowChartProcess">
            <a:avLst/>
          </a:prstGeom>
          <a:noFill/>
          <a:ln w="6350">
            <a:noFill/>
            <a:prstDash val="dash"/>
            <a:miter lim="800000"/>
            <a:headEnd/>
            <a:tailEnd/>
          </a:ln>
          <a:effectLst/>
        </p:spPr>
        <p:txBody>
          <a:bodyPr anchor="t"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7800" marR="0" lvl="0" indent="-177800" algn="l" defTabSz="914400" rtl="0" eaLnBrk="1" fontAlgn="auto" latinLnBrk="0" hangingPunct="1">
              <a:spcBef>
                <a:spcPts val="30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１事業所で複数の種類の工事を実施している場合</a:t>
            </a:r>
            <a:r>
              <a:rPr lang="ja-JP" altLang="en-US" sz="1050" dirty="0">
                <a:solidFill>
                  <a:prstClr val="black"/>
                </a:solidFill>
                <a:latin typeface="Meiryo UI" panose="020B0604030504040204" pitchFamily="50" charset="-128"/>
                <a:ea typeface="Meiryo UI" panose="020B0604030504040204" pitchFamily="50" charset="-128"/>
              </a:rPr>
              <a:t>もあり</a:t>
            </a:r>
            <a:endParaRPr lang="ja-JP" altLang="en-US" sz="1050" dirty="0">
              <a:latin typeface="メイリオ" panose="020B0604030504040204" pitchFamily="50" charset="-128"/>
              <a:ea typeface="メイリオ" panose="020B0604030504040204" pitchFamily="50" charset="-128"/>
            </a:endParaRPr>
          </a:p>
        </p:txBody>
      </p:sp>
      <p:cxnSp>
        <p:nvCxnSpPr>
          <p:cNvPr id="4" name="直線コネクタ 3">
            <a:extLst>
              <a:ext uri="{FF2B5EF4-FFF2-40B4-BE49-F238E27FC236}">
                <a16:creationId xmlns:a16="http://schemas.microsoft.com/office/drawing/2014/main" id="{9C613779-009E-4524-B4B6-E792BD30F43D}"/>
              </a:ext>
            </a:extLst>
          </p:cNvPr>
          <p:cNvCxnSpPr/>
          <p:nvPr/>
        </p:nvCxnSpPr>
        <p:spPr>
          <a:xfrm>
            <a:off x="128623" y="3310385"/>
            <a:ext cx="7467713"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73499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720</Words>
  <Application>Microsoft Office PowerPoint</Application>
  <PresentationFormat>画面に合わせる (4:3)</PresentationFormat>
  <Paragraphs>60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游明朝</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2026-03-16T23:37:30Z</dcterms:created>
  <dcterms:modified xsi:type="dcterms:W3CDTF">2026-03-16T23:37:36Z</dcterms:modified>
</cp:coreProperties>
</file>