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122" d="100"/>
          <a:sy n="122" d="100"/>
        </p:scale>
        <p:origin x="10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73612"/>
            <a:ext cx="9137847" cy="43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　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基盤整備促進ワーキンググループ　スケジュール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191927"/>
              </p:ext>
            </p:extLst>
          </p:nvPr>
        </p:nvGraphicFramePr>
        <p:xfrm>
          <a:off x="36513" y="541928"/>
          <a:ext cx="9071991" cy="6212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9807920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8041091"/>
                    </a:ext>
                  </a:extLst>
                </a:gridCol>
                <a:gridCol w="1979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基盤整備促進ワーキンググループの進め方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2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◆地域生活支援拠点等の市町村意見交換会（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◆自立支援協議会へ検討状況の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  報告（</a:t>
                      </a:r>
                      <a:r>
                        <a:rPr kumimoji="1" lang="en-US" altLang="ja-JP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17</a:t>
                      </a:r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日）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08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319886"/>
                  </a:ext>
                </a:extLst>
              </a:tr>
              <a:tr h="45121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◆地域支援推進部会への報告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◆自立支援協議会への報告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535806"/>
                  </a:ext>
                </a:extLst>
              </a:tr>
              <a:tr h="6614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11733"/>
                  </a:ext>
                </a:extLst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924744" y="7467890"/>
            <a:ext cx="8219256" cy="46538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  　提言を受けた具体的取組について、自立支援協議会へ報告　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⇒推進協へ報告の上、計画へ反映　（必要に応じ予算化）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55576" y="1177588"/>
            <a:ext cx="224048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①今年度の取組みについて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②施策等の方向性について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7411" y="4653136"/>
            <a:ext cx="324053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予算要求結果を踏まえた報告と今後の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施策展開について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82334" y="961563"/>
            <a:ext cx="1413402" cy="212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7/25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27410" y="4437112"/>
            <a:ext cx="144033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回（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1/22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5" name="下矢印 4"/>
          <p:cNvSpPr/>
          <p:nvPr/>
        </p:nvSpPr>
        <p:spPr>
          <a:xfrm>
            <a:off x="5918298" y="1016111"/>
            <a:ext cx="333732" cy="2268874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5231552" y="2780928"/>
            <a:ext cx="333732" cy="504056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屈折矢印 6"/>
          <p:cNvSpPr/>
          <p:nvPr/>
        </p:nvSpPr>
        <p:spPr>
          <a:xfrm rot="10800000" flipH="1">
            <a:off x="3019851" y="1499991"/>
            <a:ext cx="1624158" cy="1784992"/>
          </a:xfrm>
          <a:prstGeom prst="bentUpArrow">
            <a:avLst>
              <a:gd name="adj1" fmla="val 5315"/>
              <a:gd name="adj2" fmla="val 8783"/>
              <a:gd name="adj3" fmla="val 948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474447" y="949390"/>
            <a:ext cx="897753" cy="212423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拠点等調査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801506" y="2492896"/>
            <a:ext cx="1161297" cy="216024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83968" y="3333548"/>
            <a:ext cx="2720280" cy="6715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次年度に向けた予算要求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1048" y="132491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1-2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07BE616-E9DB-4F1E-8E99-AB7D4ECCFD92}"/>
              </a:ext>
            </a:extLst>
          </p:cNvPr>
          <p:cNvSpPr/>
          <p:nvPr/>
        </p:nvSpPr>
        <p:spPr>
          <a:xfrm>
            <a:off x="48902" y="911432"/>
            <a:ext cx="677503" cy="144169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R7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53A2FC0-5D08-4DA1-BEC7-65591FE8DAA7}"/>
              </a:ext>
            </a:extLst>
          </p:cNvPr>
          <p:cNvSpPr/>
          <p:nvPr/>
        </p:nvSpPr>
        <p:spPr>
          <a:xfrm>
            <a:off x="78073" y="6093296"/>
            <a:ext cx="677503" cy="144169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R8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D9F1E80-A1FE-4B8E-9B23-953CBCB3AF46}"/>
              </a:ext>
            </a:extLst>
          </p:cNvPr>
          <p:cNvSpPr/>
          <p:nvPr/>
        </p:nvSpPr>
        <p:spPr>
          <a:xfrm>
            <a:off x="3534809" y="6163459"/>
            <a:ext cx="979255" cy="350366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地域生活推進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事業費補助金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CE1C1AC-3B33-4313-9671-4D9C55C900D9}"/>
              </a:ext>
            </a:extLst>
          </p:cNvPr>
          <p:cNvSpPr/>
          <p:nvPr/>
        </p:nvSpPr>
        <p:spPr>
          <a:xfrm>
            <a:off x="5779967" y="6175945"/>
            <a:ext cx="1540758" cy="244126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GH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等整備事業費補助金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EF9BD89-BC14-4330-8688-F4B25F100E0C}"/>
              </a:ext>
            </a:extLst>
          </p:cNvPr>
          <p:cNvSpPr/>
          <p:nvPr/>
        </p:nvSpPr>
        <p:spPr>
          <a:xfrm>
            <a:off x="4589720" y="6165380"/>
            <a:ext cx="1115410" cy="350366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（時期未定）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E595EF9-1C67-4D73-ABCF-3F1789814731}"/>
              </a:ext>
            </a:extLst>
          </p:cNvPr>
          <p:cNvSpPr/>
          <p:nvPr/>
        </p:nvSpPr>
        <p:spPr>
          <a:xfrm>
            <a:off x="5774388" y="6482888"/>
            <a:ext cx="2686043" cy="218758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拠点等の運用状況の検証・検討の推進・強化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屈折矢印 6">
            <a:extLst>
              <a:ext uri="{FF2B5EF4-FFF2-40B4-BE49-F238E27FC236}">
                <a16:creationId xmlns:a16="http://schemas.microsoft.com/office/drawing/2014/main" id="{216B1378-49CE-4D4E-B77A-5EEA61B666C0}"/>
              </a:ext>
            </a:extLst>
          </p:cNvPr>
          <p:cNvSpPr/>
          <p:nvPr/>
        </p:nvSpPr>
        <p:spPr>
          <a:xfrm rot="10800000" flipH="1">
            <a:off x="4067943" y="4872562"/>
            <a:ext cx="1800201" cy="1220733"/>
          </a:xfrm>
          <a:prstGeom prst="bentUpArrow">
            <a:avLst>
              <a:gd name="adj1" fmla="val 9655"/>
              <a:gd name="adj2" fmla="val 15040"/>
              <a:gd name="adj3" fmla="val 1490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D58F486-CDCD-402C-BD64-7BD4B0962AAB}"/>
              </a:ext>
            </a:extLst>
          </p:cNvPr>
          <p:cNvSpPr/>
          <p:nvPr/>
        </p:nvSpPr>
        <p:spPr>
          <a:xfrm>
            <a:off x="4266853" y="4851433"/>
            <a:ext cx="936104" cy="199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屈折矢印 6">
            <a:extLst>
              <a:ext uri="{FF2B5EF4-FFF2-40B4-BE49-F238E27FC236}">
                <a16:creationId xmlns:a16="http://schemas.microsoft.com/office/drawing/2014/main" id="{3DECB5F7-C01F-D2B5-E033-26202AB51EFC}"/>
              </a:ext>
            </a:extLst>
          </p:cNvPr>
          <p:cNvSpPr/>
          <p:nvPr/>
        </p:nvSpPr>
        <p:spPr>
          <a:xfrm rot="10800000" flipH="1">
            <a:off x="3019851" y="1340762"/>
            <a:ext cx="2545433" cy="1115813"/>
          </a:xfrm>
          <a:prstGeom prst="bentUpArrow">
            <a:avLst>
              <a:gd name="adj1" fmla="val 8758"/>
              <a:gd name="adj2" fmla="val 14754"/>
              <a:gd name="adj3" fmla="val 1377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163868" y="1376236"/>
            <a:ext cx="936104" cy="20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下矢印 4">
            <a:extLst>
              <a:ext uri="{FF2B5EF4-FFF2-40B4-BE49-F238E27FC236}">
                <a16:creationId xmlns:a16="http://schemas.microsoft.com/office/drawing/2014/main" id="{0D07277A-B09B-73C6-4350-66B9754D5F71}"/>
              </a:ext>
            </a:extLst>
          </p:cNvPr>
          <p:cNvSpPr/>
          <p:nvPr/>
        </p:nvSpPr>
        <p:spPr>
          <a:xfrm>
            <a:off x="6614532" y="867193"/>
            <a:ext cx="333732" cy="2430039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F03AA95-5C93-A5D3-0B4D-90407D5A8118}"/>
              </a:ext>
            </a:extLst>
          </p:cNvPr>
          <p:cNvSpPr/>
          <p:nvPr/>
        </p:nvSpPr>
        <p:spPr>
          <a:xfrm>
            <a:off x="6260454" y="1496766"/>
            <a:ext cx="1127639" cy="306020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入所施設利用者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意向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</a:t>
            </a:r>
          </a:p>
        </p:txBody>
      </p:sp>
    </p:spTree>
    <p:extLst>
      <p:ext uri="{BB962C8B-B14F-4D97-AF65-F5344CB8AC3E}">
        <p14:creationId xmlns:p14="http://schemas.microsoft.com/office/powerpoint/2010/main" val="407902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画面に合わせる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2026-03-16T23:36:27Z</dcterms:created>
  <dcterms:modified xsi:type="dcterms:W3CDTF">2026-03-16T23:36:36Z</dcterms:modified>
</cp:coreProperties>
</file>