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  <a:srgbClr val="0000FF"/>
    <a:srgbClr val="E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434" autoAdjust="0"/>
  </p:normalViewPr>
  <p:slideViewPr>
    <p:cSldViewPr>
      <p:cViewPr varScale="1">
        <p:scale>
          <a:sx n="122" d="100"/>
          <a:sy n="122" d="100"/>
        </p:scale>
        <p:origin x="10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05252BA-2214-449C-8EB5-EC4AE1D81467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F5C0CDCA-636B-4F4B-A567-C7BA73AA0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7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4990-B191-44FF-908E-CD5C61C97783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05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CAE68-DF1D-4A3B-B4C8-841469085435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33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D97C-F995-4932-ABDF-B20E3D61BD50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4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4DC7-CFC5-44D6-8028-927A1CC03337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76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6779-2EDE-4EE9-B2E0-8016CC5F3D13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3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9FF4-3CA3-481E-AC8A-2DA11F807245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97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2A7C-5CA8-4A04-B6D3-4A79AB67A3F2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21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A5165-AE32-4DFC-B3DB-0A5EC32549A1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92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DA09-063E-4394-935A-FDA93ECAF335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36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C58A-5E16-4063-84BB-CB94814E850A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4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0724-2BC3-4E92-B661-077C20E9E87E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06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9376D-9F3B-4D25-B378-A0F17775B954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35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38255"/>
            <a:ext cx="9137847" cy="29867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令和７年度　基盤整備促進ワーキンググループ　検討項目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7004248" y="6453337"/>
            <a:ext cx="2133600" cy="365125"/>
          </a:xfrm>
        </p:spPr>
        <p:txBody>
          <a:bodyPr/>
          <a:lstStyle/>
          <a:p>
            <a:fld id="{1C2C60DF-5D73-46A2-8FFF-B4A756D3B2D0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235691"/>
              </p:ext>
            </p:extLst>
          </p:nvPr>
        </p:nvGraphicFramePr>
        <p:xfrm>
          <a:off x="0" y="364765"/>
          <a:ext cx="9131693" cy="646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1790">
                  <a:extLst>
                    <a:ext uri="{9D8B030D-6E8A-4147-A177-3AD203B41FA5}">
                      <a16:colId xmlns:a16="http://schemas.microsoft.com/office/drawing/2014/main" val="349682068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948637412"/>
                    </a:ext>
                  </a:extLst>
                </a:gridCol>
                <a:gridCol w="2526434">
                  <a:extLst>
                    <a:ext uri="{9D8B030D-6E8A-4147-A177-3AD203B41FA5}">
                      <a16:colId xmlns:a16="http://schemas.microsoft.com/office/drawing/2014/main" val="3592681040"/>
                    </a:ext>
                  </a:extLst>
                </a:gridCol>
                <a:gridCol w="1751381">
                  <a:extLst>
                    <a:ext uri="{9D8B030D-6E8A-4147-A177-3AD203B41FA5}">
                      <a16:colId xmlns:a16="http://schemas.microsoft.com/office/drawing/2014/main" val="550780301"/>
                    </a:ext>
                  </a:extLst>
                </a:gridCol>
              </a:tblGrid>
              <a:tr h="2393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提言「地域における障がい者等への支援体制について」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現在の取組み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施策の方向性（案）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039995"/>
                  </a:ext>
                </a:extLst>
              </a:tr>
              <a:tr h="999804"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入所時、入所中等の地域移行に向けた認識の形成と共有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◆市町村や基幹Ｃによる施設や入所者、家族等への働きかけ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◆基幹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による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SV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派遣や地域移行担当職員設置の働きかけ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◆地域資源との連携調整や地域住民の理解促進の検討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◆入所希望者への施設以外での地域生活継続の働きかけ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◆市町村や基幹Ｃへのコーディネーター等の配置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①入所時、入所中等の地域移行に向けた働きかけ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施設入所の待機者に関する実態調査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＜対象＞　府内全市町村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449263" marR="0" lvl="0" indent="-4492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449263" algn="l"/>
                        </a:tabLst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＜目的＞障がい者本人や介護者の状態、地域生活への移行の可能性、市町村における地域移行への取組み等の調査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＜実施時期＞令和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月実施</a:t>
                      </a:r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3663" marR="0" lvl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重度障がい者グループホーム等整備事業費補助金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継続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申請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　交付決定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　</a:t>
                      </a:r>
                      <a:r>
                        <a:rPr kumimoji="1" lang="en-US" altLang="ja-JP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地域生活推進事業費補助金</a:t>
                      </a:r>
                      <a:r>
                        <a:rPr kumimoji="1" lang="en-US" altLang="ja-JP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継続</a:t>
                      </a:r>
                      <a:r>
                        <a:rPr kumimoji="1" lang="en-US" altLang="ja-JP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・普及啓発事業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・実践モデル事業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①実践モデル事業　②連携強化事業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◆大阪府障がい福祉計画策定に向けた</a:t>
                      </a: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0488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入所施設利用者への意向調査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＜実施時期＞令和７年２月実施</a:t>
                      </a: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資料５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◆令和７年度地域移行状況等の調査</a:t>
                      </a: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＜実施時期＞令和</a:t>
                      </a:r>
                      <a:r>
                        <a:rPr kumimoji="1" lang="en-US" altLang="ja-JP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050" b="0" spc="0" baseline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年５月</a:t>
                      </a: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</a:t>
                      </a: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　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資料６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marL="36000" marR="36000" anchor="ctr">
                    <a:solidFill>
                      <a:srgbClr val="D0D8E8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3663" marR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R8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施設入所の待機者に関する実態調査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＜実施時期＞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時期未定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3663" marR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R8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重度障がい者グループホーム等整備事業費補助金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2】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3663" marR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R8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地域生活推進事業費補助金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・普及啓発事業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・実践モデル事業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①実践モデル事業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②連携強化事業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  　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3】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224900"/>
                  </a:ext>
                </a:extLst>
              </a:tr>
              <a:tr h="1290960"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暮らしの場となる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等のサービス提供基盤の拡充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地域の社会資源と人材確保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人員体制の確保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スキルアップ、チーム支援による統一的な対応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特性に合わせた環境整備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人的・物的なリーソース活用のための仕組み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日中サービス支援型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の整備促進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433371"/>
                  </a:ext>
                </a:extLst>
              </a:tr>
              <a:tr h="706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者支援施設による在宅や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で暮らす</a:t>
                      </a:r>
                      <a:r>
                        <a:rPr kumimoji="1" lang="ja-JP" altLang="en-US" sz="11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者や介護者等へのバックアップ機能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en-US" altLang="ja-JP" sz="1100" b="1" i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i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拠点等の緊急時の受入れ・対応</a:t>
                      </a:r>
                      <a:endParaRPr kumimoji="1" lang="en-US" altLang="ja-JP" sz="1100" i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緊急時に備えた事前登録・住民への周知、体験の機会の働きかけ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拠点等の運用状況の検証・検討および地域課題の把握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支援の再構築、トライ＆エラーによる地域生活の継続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施設による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等への実践研修の場の提供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緊急時の応援派遣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ja-JP" altLang="en-US"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者支援施設等の支援環境の整備　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74637385"/>
                  </a:ext>
                </a:extLst>
              </a:tr>
              <a:tr h="694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地域生活への移行に向けた支援体制の構築</a:t>
                      </a:r>
                      <a:r>
                        <a:rPr kumimoji="1" lang="en-US" altLang="ja-JP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地域の社会資源の充実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施設による地域移行の組織的な支援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地域移行・定着の支援ができる人員体制の確保と財政措置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運用状況の検証・検討の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推進・強化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37559"/>
                  </a:ext>
                </a:extLst>
              </a:tr>
              <a:tr h="694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重度化・高齢化に対応した生活環境の整備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プライバシーの配慮、個室化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バリアフリー化や設備の導入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特性に配慮した居室改修などの環境整備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③地域生活支援拠点等の充実・強化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◆地域生活支援拠点等の充実・強化に向けた市町村支援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・第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期障がい福祉計画への位置づけ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・検証・検討状況の見える化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・市町村アンケート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月実施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・市町村意見交換会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月実施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 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3663" marR="0" lvl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運用状況の検証・検討の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推進・強化</a:t>
                      </a:r>
                      <a:endParaRPr lang="ja-JP" altLang="en-US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60906"/>
                  </a:ext>
                </a:extLst>
              </a:tr>
              <a:tr h="7807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多様化する</a:t>
                      </a:r>
                      <a:r>
                        <a:rPr kumimoji="1" lang="ja-JP" altLang="en-US" sz="1100" b="1" kern="120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障がい</a:t>
                      </a: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者への支援</a:t>
                      </a: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視覚化・構造化、リハビリなど専門的人材の登用、</a:t>
                      </a: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SV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を受ける機会の確保、チームアプローチによる統一した支援等の支援力強化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GH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においても可能となる地域生活支援の組み立て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通院等支援と日中サービスの両立および日中サービスに代わる報酬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107205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8088949" y="39538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1-1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882D3D-0F9E-40B2-83CD-B289921B7AC9}"/>
              </a:ext>
            </a:extLst>
          </p:cNvPr>
          <p:cNvSpPr/>
          <p:nvPr/>
        </p:nvSpPr>
        <p:spPr>
          <a:xfrm flipH="1">
            <a:off x="4892688" y="3717032"/>
            <a:ext cx="2448272" cy="1413872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l" defTabSz="914400" rtl="0" eaLnBrk="1" fontAlgn="auto" latinLnBrk="0" hangingPunct="1">
              <a:lnSpc>
                <a:spcPts val="12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1" lang="en-US" altLang="ja-JP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6904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883</Words>
  <Application>Microsoft Office PowerPoint</Application>
  <PresentationFormat>画面に合わせる (4:3)</PresentationFormat>
  <Paragraphs>90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Wingdings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2026-03-16T23:35:33Z</dcterms:created>
  <dcterms:modified xsi:type="dcterms:W3CDTF">2026-03-16T23:35:40Z</dcterms:modified>
</cp:coreProperties>
</file>