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6699FF"/>
    <a:srgbClr val="666699"/>
    <a:srgbClr val="99CCFF"/>
    <a:srgbClr val="993366"/>
    <a:srgbClr val="323E38"/>
    <a:srgbClr val="455F53"/>
    <a:srgbClr val="638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95" d="100"/>
          <a:sy n="95" d="100"/>
        </p:scale>
        <p:origin x="5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75285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41399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47789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371761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414381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86010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0131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7041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195519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86580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BB189A-26BC-41C6-A94F-21373DC5A3DF}" type="datetimeFigureOut">
              <a:rPr kumimoji="1" lang="ja-JP" altLang="en-US" smtClean="0"/>
              <a:t>2026/3/16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20953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B189A-26BC-41C6-A94F-21373DC5A3DF}" type="datetimeFigureOut">
              <a:rPr kumimoji="1" lang="ja-JP" altLang="en-US" smtClean="0"/>
              <a:t>2026/3/16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614B-B471-41E0-B362-E6BA3EFA8138}" type="slidenum">
              <a:rPr kumimoji="1" lang="ja-JP" altLang="en-US" smtClean="0"/>
              <a:t>‹#›</a:t>
            </a:fld>
            <a:endParaRPr kumimoji="1" lang="ja-JP" altLang="en-US"/>
          </a:p>
        </p:txBody>
      </p:sp>
    </p:spTree>
    <p:extLst>
      <p:ext uri="{BB962C8B-B14F-4D97-AF65-F5344CB8AC3E}">
        <p14:creationId xmlns:p14="http://schemas.microsoft.com/office/powerpoint/2010/main" val="415101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tmp"/><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楕円 60">
            <a:extLst>
              <a:ext uri="{FF2B5EF4-FFF2-40B4-BE49-F238E27FC236}">
                <a16:creationId xmlns:a16="http://schemas.microsoft.com/office/drawing/2014/main" id="{FC91F5AB-9EA9-4DEE-8185-39AB05E62AC9}"/>
              </a:ext>
            </a:extLst>
          </p:cNvPr>
          <p:cNvSpPr/>
          <p:nvPr/>
        </p:nvSpPr>
        <p:spPr>
          <a:xfrm flipV="1">
            <a:off x="5140299" y="5614052"/>
            <a:ext cx="2376000" cy="45719"/>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8EA68AF-1F42-4620-8024-DA8B9DE45FB9}"/>
              </a:ext>
            </a:extLst>
          </p:cNvPr>
          <p:cNvSpPr/>
          <p:nvPr/>
        </p:nvSpPr>
        <p:spPr>
          <a:xfrm>
            <a:off x="99485" y="1890881"/>
            <a:ext cx="4788000" cy="48983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88A55C13-20E8-4B20-9B74-D0208A7F6F61}"/>
              </a:ext>
            </a:extLst>
          </p:cNvPr>
          <p:cNvSpPr/>
          <p:nvPr/>
        </p:nvSpPr>
        <p:spPr>
          <a:xfrm flipV="1">
            <a:off x="280912" y="2934279"/>
            <a:ext cx="1908000" cy="45719"/>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五方向 6">
            <a:extLst>
              <a:ext uri="{FF2B5EF4-FFF2-40B4-BE49-F238E27FC236}">
                <a16:creationId xmlns:a16="http://schemas.microsoft.com/office/drawing/2014/main" id="{46206F19-EB97-489F-9260-B7997AFA9958}"/>
              </a:ext>
            </a:extLst>
          </p:cNvPr>
          <p:cNvSpPr/>
          <p:nvPr/>
        </p:nvSpPr>
        <p:spPr>
          <a:xfrm>
            <a:off x="99485" y="528896"/>
            <a:ext cx="4911590" cy="276999"/>
          </a:xfrm>
          <a:prstGeom prst="homePlate">
            <a:avLst/>
          </a:prstGeom>
          <a:solidFill>
            <a:srgbClr val="333399"/>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lumMod val="95000"/>
                  </a:schemeClr>
                </a:solidFill>
                <a:latin typeface="UD デジタル 教科書体 NP-B" panose="02020700000000000000" pitchFamily="18" charset="-128"/>
                <a:ea typeface="UD デジタル 教科書体 NP-B" panose="02020700000000000000" pitchFamily="18" charset="-128"/>
              </a:rPr>
              <a:t>商店街観光連携推進事業　</a:t>
            </a:r>
            <a:r>
              <a:rPr lang="ja-JP" altLang="en-US" sz="1400" dirty="0">
                <a:solidFill>
                  <a:schemeClr val="bg1">
                    <a:lumMod val="95000"/>
                  </a:schemeClr>
                </a:solidFill>
                <a:latin typeface="UD デジタル 教科書体 NP-B" panose="02020700000000000000" pitchFamily="18" charset="-128"/>
                <a:ea typeface="UD デジタル 教科書体 NP-B" panose="02020700000000000000" pitchFamily="18" charset="-128"/>
              </a:rPr>
              <a:t>（</a:t>
            </a:r>
            <a:r>
              <a:rPr lang="en-US" altLang="ja-JP" sz="1400" dirty="0">
                <a:solidFill>
                  <a:schemeClr val="bg1">
                    <a:lumMod val="95000"/>
                  </a:schemeClr>
                </a:solidFill>
                <a:latin typeface="UD デジタル 教科書体 NP-B" panose="02020700000000000000" pitchFamily="18" charset="-128"/>
                <a:ea typeface="UD デジタル 教科書体 NP-B" panose="02020700000000000000" pitchFamily="18" charset="-128"/>
              </a:rPr>
              <a:t>R</a:t>
            </a:r>
            <a:r>
              <a:rPr lang="ja-JP" altLang="en-US" sz="1400" dirty="0">
                <a:solidFill>
                  <a:schemeClr val="bg1">
                    <a:lumMod val="95000"/>
                  </a:schemeClr>
                </a:solidFill>
                <a:latin typeface="UD デジタル 教科書体 NP-B" panose="02020700000000000000" pitchFamily="18" charset="-128"/>
                <a:ea typeface="UD デジタル 教科書体 NP-B" panose="02020700000000000000" pitchFamily="18" charset="-128"/>
              </a:rPr>
              <a:t>８予算額：</a:t>
            </a:r>
            <a:r>
              <a:rPr lang="en-US" altLang="ja-JP" sz="1400" dirty="0">
                <a:solidFill>
                  <a:schemeClr val="bg1">
                    <a:lumMod val="95000"/>
                  </a:schemeClr>
                </a:solidFill>
                <a:latin typeface="UD デジタル 教科書体 NP-B" panose="02020700000000000000" pitchFamily="18" charset="-128"/>
                <a:ea typeface="UD デジタル 教科書体 NP-B" panose="02020700000000000000" pitchFamily="18" charset="-128"/>
              </a:rPr>
              <a:t>51,236</a:t>
            </a:r>
            <a:r>
              <a:rPr lang="ja-JP" altLang="en-US" sz="1400" dirty="0">
                <a:solidFill>
                  <a:schemeClr val="bg1">
                    <a:lumMod val="95000"/>
                  </a:schemeClr>
                </a:solidFill>
                <a:latin typeface="UD デジタル 教科書体 NP-B" panose="02020700000000000000" pitchFamily="18" charset="-128"/>
                <a:ea typeface="UD デジタル 教科書体 NP-B" panose="02020700000000000000" pitchFamily="18" charset="-128"/>
              </a:rPr>
              <a:t>千円）</a:t>
            </a:r>
            <a:endParaRPr kumimoji="1" lang="ja-JP" altLang="en-US" sz="1400" dirty="0">
              <a:solidFill>
                <a:schemeClr val="bg1">
                  <a:lumMod val="95000"/>
                </a:schemeClr>
              </a:solidFill>
              <a:latin typeface="UD デジタル 教科書体 NP-B" panose="02020700000000000000" pitchFamily="18" charset="-128"/>
              <a:ea typeface="UD デジタル 教科書体 NP-B" panose="02020700000000000000" pitchFamily="18" charset="-128"/>
            </a:endParaRPr>
          </a:p>
        </p:txBody>
      </p:sp>
      <p:sp>
        <p:nvSpPr>
          <p:cNvPr id="4" name="正方形/長方形 3">
            <a:extLst>
              <a:ext uri="{FF2B5EF4-FFF2-40B4-BE49-F238E27FC236}">
                <a16:creationId xmlns:a16="http://schemas.microsoft.com/office/drawing/2014/main" id="{8BC15E42-8A2A-453C-AA45-9CF78E4DC8D3}"/>
              </a:ext>
            </a:extLst>
          </p:cNvPr>
          <p:cNvSpPr/>
          <p:nvPr/>
        </p:nvSpPr>
        <p:spPr>
          <a:xfrm>
            <a:off x="0" y="-486"/>
            <a:ext cx="9906000" cy="469582"/>
          </a:xfrm>
          <a:prstGeom prst="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r>
              <a:rPr kumimoji="1" lang="ja-JP" altLang="en-US" sz="1600" b="1" dirty="0">
                <a:latin typeface="UD デジタル 教科書体 NP-B" panose="02020700000000000000" pitchFamily="18" charset="-128"/>
                <a:ea typeface="UD デジタル 教科書体 NP-B" panose="02020700000000000000" pitchFamily="18" charset="-128"/>
              </a:rPr>
              <a:t>令和８年度　大阪府商店街観光連携推進事業（宿泊税充当事業）</a:t>
            </a:r>
            <a:endParaRPr kumimoji="1" lang="ja-JP" altLang="en-US" sz="1500" b="1"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82973F81-5324-4686-AF4B-9DC3525CD446}"/>
              </a:ext>
            </a:extLst>
          </p:cNvPr>
          <p:cNvSpPr txBox="1"/>
          <p:nvPr/>
        </p:nvSpPr>
        <p:spPr>
          <a:xfrm>
            <a:off x="5342057" y="546921"/>
            <a:ext cx="9594848" cy="253916"/>
          </a:xfrm>
          <a:prstGeom prst="rect">
            <a:avLst/>
          </a:prstGeom>
          <a:noFill/>
        </p:spPr>
        <p:txBody>
          <a:bodyPr wrap="square" rtlCol="0">
            <a:spAutoFit/>
          </a:bodyPr>
          <a:lstStyle/>
          <a:p>
            <a:r>
              <a:rPr lang="ja-JP" altLang="en-US" sz="1050" dirty="0">
                <a:latin typeface="UD デジタル 教科書体 NP-R" panose="02020400000000000000" pitchFamily="18" charset="-128"/>
                <a:ea typeface="UD デジタル 教科書体 NP-R" panose="02020400000000000000" pitchFamily="18" charset="-128"/>
              </a:rPr>
              <a:t>参考：大阪府商店街店舗魅力向上支援事業（</a:t>
            </a:r>
            <a:r>
              <a:rPr lang="en-US" altLang="ja-JP" sz="1050" dirty="0">
                <a:latin typeface="UD デジタル 教科書体 NP-R" panose="02020400000000000000" pitchFamily="18" charset="-128"/>
                <a:ea typeface="UD デジタル 教科書体 NP-R" panose="02020400000000000000" pitchFamily="18" charset="-128"/>
              </a:rPr>
              <a:t>R7</a:t>
            </a:r>
            <a:r>
              <a:rPr lang="ja-JP" altLang="en-US" sz="1050" dirty="0">
                <a:latin typeface="UD デジタル 教科書体 NP-R" panose="02020400000000000000" pitchFamily="18" charset="-128"/>
                <a:ea typeface="UD デジタル 教科書体 NP-R" panose="02020400000000000000" pitchFamily="18" charset="-128"/>
              </a:rPr>
              <a:t>予算額：</a:t>
            </a:r>
            <a:r>
              <a:rPr lang="en-US" altLang="ja-JP" sz="1050" dirty="0">
                <a:latin typeface="UD デジタル 教科書体 NP-R" panose="02020400000000000000" pitchFamily="18" charset="-128"/>
                <a:ea typeface="UD デジタル 教科書体 NP-R" panose="02020400000000000000" pitchFamily="18" charset="-128"/>
              </a:rPr>
              <a:t>43,287</a:t>
            </a:r>
            <a:r>
              <a:rPr lang="ja-JP" altLang="en-US" sz="1050" dirty="0">
                <a:latin typeface="UD デジタル 教科書体 NP-R" panose="02020400000000000000" pitchFamily="18" charset="-128"/>
                <a:ea typeface="UD デジタル 教科書体 NP-R" panose="02020400000000000000" pitchFamily="18" charset="-128"/>
              </a:rPr>
              <a:t>千円）</a:t>
            </a:r>
            <a:endParaRPr lang="en-US" altLang="ja-JP" sz="1200" dirty="0">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a:extLst>
              <a:ext uri="{FF2B5EF4-FFF2-40B4-BE49-F238E27FC236}">
                <a16:creationId xmlns:a16="http://schemas.microsoft.com/office/drawing/2014/main" id="{9E31519D-B2C9-4CEC-85B0-F942DCA98637}"/>
              </a:ext>
            </a:extLst>
          </p:cNvPr>
          <p:cNvSpPr txBox="1"/>
          <p:nvPr/>
        </p:nvSpPr>
        <p:spPr>
          <a:xfrm>
            <a:off x="8565933" y="68769"/>
            <a:ext cx="1323451" cy="338554"/>
          </a:xfrm>
          <a:prstGeom prst="rect">
            <a:avLst/>
          </a:prstGeom>
          <a:noFill/>
        </p:spPr>
        <p:txBody>
          <a:bodyPr wrap="square" rtlCol="0">
            <a:spAutoFit/>
          </a:bodyPr>
          <a:lstStyle/>
          <a:p>
            <a:pPr algn="dist"/>
            <a:r>
              <a:rPr kumimoji="1" lang="ja-JP" altLang="en-US" sz="800" dirty="0">
                <a:solidFill>
                  <a:schemeClr val="bg1"/>
                </a:solidFill>
                <a:latin typeface="UD デジタル 教科書体 NK-R" panose="02020400000000000000" pitchFamily="18" charset="-128"/>
                <a:ea typeface="UD デジタル 教科書体 NK-R" panose="02020400000000000000" pitchFamily="18" charset="-128"/>
              </a:rPr>
              <a:t>令和</a:t>
            </a:r>
            <a:r>
              <a:rPr kumimoji="1" lang="en-US" altLang="ja-JP" sz="800" dirty="0">
                <a:solidFill>
                  <a:schemeClr val="bg1"/>
                </a:solidFill>
                <a:latin typeface="UD デジタル 教科書体 NK-R" panose="02020400000000000000" pitchFamily="18" charset="-128"/>
                <a:ea typeface="UD デジタル 教科書体 NK-R" panose="02020400000000000000" pitchFamily="18" charset="-128"/>
              </a:rPr>
              <a:t>8</a:t>
            </a:r>
            <a:r>
              <a:rPr kumimoji="1" lang="ja-JP" altLang="en-US" sz="800" dirty="0">
                <a:solidFill>
                  <a:schemeClr val="bg1"/>
                </a:solidFill>
                <a:latin typeface="UD デジタル 教科書体 NK-R" panose="02020400000000000000" pitchFamily="18" charset="-128"/>
                <a:ea typeface="UD デジタル 教科書体 NK-R" panose="02020400000000000000" pitchFamily="18" charset="-128"/>
              </a:rPr>
              <a:t>年</a:t>
            </a:r>
            <a:r>
              <a:rPr kumimoji="1" lang="en-US" altLang="ja-JP" sz="800">
                <a:solidFill>
                  <a:schemeClr val="bg1"/>
                </a:solidFill>
                <a:latin typeface="UD デジタル 教科書体 NK-R" panose="02020400000000000000" pitchFamily="18" charset="-128"/>
                <a:ea typeface="UD デジタル 教科書体 NK-R" panose="02020400000000000000" pitchFamily="18" charset="-128"/>
              </a:rPr>
              <a:t>3</a:t>
            </a:r>
            <a:r>
              <a:rPr kumimoji="1" lang="ja-JP" altLang="en-US" sz="800">
                <a:solidFill>
                  <a:schemeClr val="bg1"/>
                </a:solidFill>
                <a:latin typeface="UD デジタル 教科書体 NK-R" panose="02020400000000000000" pitchFamily="18" charset="-128"/>
                <a:ea typeface="UD デジタル 教科書体 NK-R" panose="02020400000000000000" pitchFamily="18" charset="-128"/>
              </a:rPr>
              <a:t>月</a:t>
            </a:r>
            <a:endParaRPr kumimoji="1" lang="en-US" altLang="ja-JP" sz="800" dirty="0">
              <a:solidFill>
                <a:schemeClr val="bg1"/>
              </a:solidFill>
              <a:latin typeface="UD デジタル 教科書体 NK-R" panose="02020400000000000000" pitchFamily="18" charset="-128"/>
              <a:ea typeface="UD デジタル 教科書体 NK-R" panose="02020400000000000000" pitchFamily="18" charset="-128"/>
            </a:endParaRPr>
          </a:p>
          <a:p>
            <a:pPr algn="dist"/>
            <a:r>
              <a:rPr kumimoji="1" lang="ja-JP" altLang="en-US" sz="800" spc="-150" dirty="0">
                <a:solidFill>
                  <a:schemeClr val="bg1"/>
                </a:solidFill>
                <a:latin typeface="UD デジタル 教科書体 NK-R" panose="02020400000000000000" pitchFamily="18" charset="-128"/>
                <a:ea typeface="UD デジタル 教科書体 NK-R" panose="02020400000000000000" pitchFamily="18" charset="-128"/>
              </a:rPr>
              <a:t>大阪府商業振興課</a:t>
            </a:r>
          </a:p>
        </p:txBody>
      </p:sp>
      <p:sp>
        <p:nvSpPr>
          <p:cNvPr id="8" name="テキスト ボックス 7">
            <a:extLst>
              <a:ext uri="{FF2B5EF4-FFF2-40B4-BE49-F238E27FC236}">
                <a16:creationId xmlns:a16="http://schemas.microsoft.com/office/drawing/2014/main" id="{F9147603-E0EC-40E6-AD14-27AC55B81208}"/>
              </a:ext>
            </a:extLst>
          </p:cNvPr>
          <p:cNvSpPr txBox="1"/>
          <p:nvPr/>
        </p:nvSpPr>
        <p:spPr>
          <a:xfrm>
            <a:off x="141818" y="875150"/>
            <a:ext cx="9493248" cy="784830"/>
          </a:xfrm>
          <a:prstGeom prst="rect">
            <a:avLst/>
          </a:prstGeom>
          <a:noFill/>
        </p:spPr>
        <p:txBody>
          <a:bodyPr wrap="square" rtlCol="0">
            <a:spAutoFit/>
          </a:bodyPr>
          <a:lstStyle/>
          <a:p>
            <a:r>
              <a:rPr lang="ja-JP" altLang="en-US" sz="1200" dirty="0">
                <a:latin typeface="UD デジタル 教科書体 NP-B" panose="02020700000000000000" pitchFamily="18" charset="-128"/>
                <a:ea typeface="UD デジタル 教科書体 NP-B" panose="02020700000000000000" pitchFamily="18" charset="-128"/>
              </a:rPr>
              <a:t>＜事業概要＞　</a:t>
            </a:r>
            <a:endParaRPr lang="en-US" altLang="ja-JP" sz="1200" dirty="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　万博等により大阪への訪問意欲や来阪リピーターが増加するなか、訪問先が定番観光地から大阪ならではの日常や食など体験重視に広がり、商店街が観光資源として注目されている。これを受け、観光客誘致に意欲的な商店街に対し、集客支援を行うとともに、</a:t>
            </a:r>
            <a:r>
              <a:rPr lang="ja-JP" altLang="en-US" sz="1100" u="sng" dirty="0">
                <a:latin typeface="UD デジタル 教科書体 NP-B" panose="02020700000000000000" pitchFamily="18" charset="-128"/>
                <a:ea typeface="UD デジタル 教科書体 NP-B" panose="02020700000000000000" pitchFamily="18" charset="-128"/>
              </a:rPr>
              <a:t>大阪の商店街を観光資源として積極的に魅力発信することでブランド化・認知度向上を図り、商店街での観光・消費を促進する。</a:t>
            </a:r>
          </a:p>
        </p:txBody>
      </p:sp>
      <p:sp>
        <p:nvSpPr>
          <p:cNvPr id="31" name="正方形/長方形 30">
            <a:extLst>
              <a:ext uri="{FF2B5EF4-FFF2-40B4-BE49-F238E27FC236}">
                <a16:creationId xmlns:a16="http://schemas.microsoft.com/office/drawing/2014/main" id="{CE5A7A8F-0D77-4EA2-8090-BEF520295C22}"/>
              </a:ext>
            </a:extLst>
          </p:cNvPr>
          <p:cNvSpPr/>
          <p:nvPr/>
        </p:nvSpPr>
        <p:spPr>
          <a:xfrm>
            <a:off x="5011074" y="1890881"/>
            <a:ext cx="4788000" cy="48983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E2C2F744-8C15-491B-90D0-E45DCD6CD1AB}"/>
              </a:ext>
            </a:extLst>
          </p:cNvPr>
          <p:cNvSpPr txBox="1"/>
          <p:nvPr/>
        </p:nvSpPr>
        <p:spPr>
          <a:xfrm>
            <a:off x="133353" y="2090116"/>
            <a:ext cx="4693674" cy="600164"/>
          </a:xfrm>
          <a:prstGeom prst="rect">
            <a:avLst/>
          </a:prstGeom>
          <a:noFill/>
        </p:spPr>
        <p:txBody>
          <a:bodyPr wrap="square" rtlCol="0">
            <a:spAutoFit/>
          </a:bodyPr>
          <a:lstStyle/>
          <a:p>
            <a:r>
              <a:rPr lang="ja-JP" altLang="en-US" sz="1100" dirty="0">
                <a:latin typeface="UD デジタル 教科書体 NP-R" panose="02020400000000000000" pitchFamily="18" charset="-128"/>
                <a:ea typeface="UD デジタル 教科書体 NP-R" panose="02020400000000000000" pitchFamily="18" charset="-128"/>
              </a:rPr>
              <a:t>〇観光客誘致に意欲のある商店街の取組に対し、広域自治体である府が　</a:t>
            </a:r>
            <a:endParaRPr lang="en-US" altLang="ja-JP" sz="1100" dirty="0">
              <a:latin typeface="UD デジタル 教科書体 NP-R" panose="02020400000000000000" pitchFamily="18" charset="-128"/>
              <a:ea typeface="UD デジタル 教科書体 NP-R" panose="020204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　観光機関等と連携し、</a:t>
            </a:r>
            <a:r>
              <a:rPr lang="ja-JP" altLang="en-US" sz="1100" u="sng" dirty="0">
                <a:latin typeface="UD デジタル 教科書体 NP-B" panose="02020700000000000000" pitchFamily="18" charset="-128"/>
                <a:ea typeface="UD デジタル 教科書体 NP-B" panose="02020700000000000000" pitchFamily="18" charset="-128"/>
              </a:rPr>
              <a:t>ターゲット属性等に応じた周知の実施や周遊企</a:t>
            </a:r>
            <a:endParaRPr lang="en-US" altLang="ja-JP" sz="1100" u="sng" dirty="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　</a:t>
            </a:r>
            <a:r>
              <a:rPr lang="ja-JP" altLang="en-US" sz="1100" u="sng" dirty="0">
                <a:latin typeface="UD デジタル 教科書体 NP-B" panose="02020700000000000000" pitchFamily="18" charset="-128"/>
                <a:ea typeface="UD デジタル 教科書体 NP-B" panose="02020700000000000000" pitchFamily="18" charset="-128"/>
              </a:rPr>
              <a:t>画を通じて国内外の観光客の集客</a:t>
            </a:r>
            <a:r>
              <a:rPr lang="ja-JP" altLang="en-US" sz="1100" dirty="0">
                <a:latin typeface="UD デジタル 教科書体 NP-R" panose="02020400000000000000" pitchFamily="18" charset="-128"/>
                <a:ea typeface="UD デジタル 教科書体 NP-R" panose="02020400000000000000" pitchFamily="18" charset="-128"/>
              </a:rPr>
              <a:t>を図る。</a:t>
            </a:r>
          </a:p>
        </p:txBody>
      </p:sp>
      <p:pic>
        <p:nvPicPr>
          <p:cNvPr id="38" name="図 37">
            <a:extLst>
              <a:ext uri="{FF2B5EF4-FFF2-40B4-BE49-F238E27FC236}">
                <a16:creationId xmlns:a16="http://schemas.microsoft.com/office/drawing/2014/main" id="{52716044-6C9E-4EF7-AB0D-BAAB3DA6C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68" y="2962442"/>
            <a:ext cx="1037227" cy="865600"/>
          </a:xfrm>
          <a:prstGeom prst="rect">
            <a:avLst/>
          </a:prstGeom>
        </p:spPr>
      </p:pic>
      <p:pic>
        <p:nvPicPr>
          <p:cNvPr id="39" name="図 38">
            <a:extLst>
              <a:ext uri="{FF2B5EF4-FFF2-40B4-BE49-F238E27FC236}">
                <a16:creationId xmlns:a16="http://schemas.microsoft.com/office/drawing/2014/main" id="{40DAA8F2-06B6-42DD-8F4C-0D8F802D2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565" y="2499183"/>
            <a:ext cx="968823" cy="715372"/>
          </a:xfrm>
          <a:prstGeom prst="rect">
            <a:avLst/>
          </a:prstGeom>
        </p:spPr>
      </p:pic>
      <p:sp>
        <p:nvSpPr>
          <p:cNvPr id="41" name="楕円 40">
            <a:extLst>
              <a:ext uri="{FF2B5EF4-FFF2-40B4-BE49-F238E27FC236}">
                <a16:creationId xmlns:a16="http://schemas.microsoft.com/office/drawing/2014/main" id="{61FC977D-1E03-4AFE-AA69-AC5F276472ED}"/>
              </a:ext>
            </a:extLst>
          </p:cNvPr>
          <p:cNvSpPr/>
          <p:nvPr/>
        </p:nvSpPr>
        <p:spPr>
          <a:xfrm flipV="1">
            <a:off x="280912" y="3745828"/>
            <a:ext cx="1908000" cy="45719"/>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EDC8CA6-ED2C-49E5-9A73-FC66FEB4E9DD}"/>
              </a:ext>
            </a:extLst>
          </p:cNvPr>
          <p:cNvSpPr/>
          <p:nvPr/>
        </p:nvSpPr>
        <p:spPr>
          <a:xfrm flipV="1">
            <a:off x="307563" y="4604967"/>
            <a:ext cx="1836000" cy="45719"/>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8BD68B18-12C1-43B3-8F3D-0B1495EC52BD}"/>
              </a:ext>
            </a:extLst>
          </p:cNvPr>
          <p:cNvPicPr>
            <a:picLocks noChangeAspect="1"/>
          </p:cNvPicPr>
          <p:nvPr/>
        </p:nvPicPr>
        <p:blipFill>
          <a:blip r:embed="rId4"/>
          <a:stretch>
            <a:fillRect/>
          </a:stretch>
        </p:blipFill>
        <p:spPr>
          <a:xfrm>
            <a:off x="4110259" y="4016497"/>
            <a:ext cx="733161" cy="1046027"/>
          </a:xfrm>
          <a:prstGeom prst="rect">
            <a:avLst/>
          </a:prstGeom>
        </p:spPr>
      </p:pic>
      <p:grpSp>
        <p:nvGrpSpPr>
          <p:cNvPr id="44" name="グループ化 43">
            <a:extLst>
              <a:ext uri="{FF2B5EF4-FFF2-40B4-BE49-F238E27FC236}">
                <a16:creationId xmlns:a16="http://schemas.microsoft.com/office/drawing/2014/main" id="{FC3EE9A9-00FA-4524-B262-FF487442A753}"/>
              </a:ext>
            </a:extLst>
          </p:cNvPr>
          <p:cNvGrpSpPr/>
          <p:nvPr/>
        </p:nvGrpSpPr>
        <p:grpSpPr>
          <a:xfrm>
            <a:off x="2671173" y="4126331"/>
            <a:ext cx="1382690" cy="963975"/>
            <a:chOff x="2020914" y="1584633"/>
            <a:chExt cx="2146287" cy="1444839"/>
          </a:xfrm>
        </p:grpSpPr>
        <p:pic>
          <p:nvPicPr>
            <p:cNvPr id="45" name="図 44">
              <a:extLst>
                <a:ext uri="{FF2B5EF4-FFF2-40B4-BE49-F238E27FC236}">
                  <a16:creationId xmlns:a16="http://schemas.microsoft.com/office/drawing/2014/main" id="{B338D1B8-2204-433E-9889-3D6B1466796A}"/>
                </a:ext>
              </a:extLst>
            </p:cNvPr>
            <p:cNvPicPr>
              <a:picLocks noChangeAspect="1"/>
            </p:cNvPicPr>
            <p:nvPr/>
          </p:nvPicPr>
          <p:blipFill>
            <a:blip r:embed="rId5"/>
            <a:stretch>
              <a:fillRect/>
            </a:stretch>
          </p:blipFill>
          <p:spPr>
            <a:xfrm rot="60000">
              <a:off x="2744132" y="2312812"/>
              <a:ext cx="706296" cy="704150"/>
            </a:xfrm>
            <a:prstGeom prst="rect">
              <a:avLst/>
            </a:prstGeom>
          </p:spPr>
        </p:pic>
        <p:pic>
          <p:nvPicPr>
            <p:cNvPr id="46" name="図 45">
              <a:extLst>
                <a:ext uri="{FF2B5EF4-FFF2-40B4-BE49-F238E27FC236}">
                  <a16:creationId xmlns:a16="http://schemas.microsoft.com/office/drawing/2014/main" id="{031E74BD-A918-439C-9229-C603769B1CEC}"/>
                </a:ext>
              </a:extLst>
            </p:cNvPr>
            <p:cNvPicPr>
              <a:picLocks noChangeAspect="1"/>
            </p:cNvPicPr>
            <p:nvPr/>
          </p:nvPicPr>
          <p:blipFill>
            <a:blip r:embed="rId6"/>
            <a:stretch>
              <a:fillRect/>
            </a:stretch>
          </p:blipFill>
          <p:spPr>
            <a:xfrm rot="-840000">
              <a:off x="3482368" y="1602429"/>
              <a:ext cx="684833" cy="692093"/>
            </a:xfrm>
            <a:prstGeom prst="rect">
              <a:avLst/>
            </a:prstGeom>
          </p:spPr>
        </p:pic>
        <p:pic>
          <p:nvPicPr>
            <p:cNvPr id="47" name="図 46">
              <a:extLst>
                <a:ext uri="{FF2B5EF4-FFF2-40B4-BE49-F238E27FC236}">
                  <a16:creationId xmlns:a16="http://schemas.microsoft.com/office/drawing/2014/main" id="{A41B5009-1B02-407A-B76A-E8C965305374}"/>
                </a:ext>
              </a:extLst>
            </p:cNvPr>
            <p:cNvPicPr>
              <a:picLocks noChangeAspect="1"/>
            </p:cNvPicPr>
            <p:nvPr/>
          </p:nvPicPr>
          <p:blipFill>
            <a:blip r:embed="rId7"/>
            <a:stretch>
              <a:fillRect/>
            </a:stretch>
          </p:blipFill>
          <p:spPr>
            <a:xfrm rot="720000">
              <a:off x="2750176" y="1599469"/>
              <a:ext cx="706296" cy="694098"/>
            </a:xfrm>
            <a:prstGeom prst="rect">
              <a:avLst/>
            </a:prstGeom>
          </p:spPr>
        </p:pic>
        <p:pic>
          <p:nvPicPr>
            <p:cNvPr id="48" name="図 47">
              <a:extLst>
                <a:ext uri="{FF2B5EF4-FFF2-40B4-BE49-F238E27FC236}">
                  <a16:creationId xmlns:a16="http://schemas.microsoft.com/office/drawing/2014/main" id="{2E533077-5063-4A2F-A3B3-0CF2333E4655}"/>
                </a:ext>
              </a:extLst>
            </p:cNvPr>
            <p:cNvPicPr>
              <a:picLocks noChangeAspect="1"/>
            </p:cNvPicPr>
            <p:nvPr/>
          </p:nvPicPr>
          <p:blipFill>
            <a:blip r:embed="rId8"/>
            <a:stretch>
              <a:fillRect/>
            </a:stretch>
          </p:blipFill>
          <p:spPr>
            <a:xfrm rot="-600000">
              <a:off x="2020914" y="1584633"/>
              <a:ext cx="691463" cy="694097"/>
            </a:xfrm>
            <a:prstGeom prst="rect">
              <a:avLst/>
            </a:prstGeom>
          </p:spPr>
        </p:pic>
        <p:pic>
          <p:nvPicPr>
            <p:cNvPr id="49" name="図 48">
              <a:extLst>
                <a:ext uri="{FF2B5EF4-FFF2-40B4-BE49-F238E27FC236}">
                  <a16:creationId xmlns:a16="http://schemas.microsoft.com/office/drawing/2014/main" id="{B254BC38-B2A9-4339-A35B-9E2300952ED2}"/>
                </a:ext>
              </a:extLst>
            </p:cNvPr>
            <p:cNvPicPr>
              <a:picLocks noChangeAspect="1"/>
            </p:cNvPicPr>
            <p:nvPr/>
          </p:nvPicPr>
          <p:blipFill>
            <a:blip r:embed="rId9"/>
            <a:stretch>
              <a:fillRect/>
            </a:stretch>
          </p:blipFill>
          <p:spPr>
            <a:xfrm rot="-780000">
              <a:off x="2041215" y="2339515"/>
              <a:ext cx="681876" cy="684277"/>
            </a:xfrm>
            <a:prstGeom prst="rect">
              <a:avLst/>
            </a:prstGeom>
          </p:spPr>
        </p:pic>
        <p:pic>
          <p:nvPicPr>
            <p:cNvPr id="50" name="図 49">
              <a:extLst>
                <a:ext uri="{FF2B5EF4-FFF2-40B4-BE49-F238E27FC236}">
                  <a16:creationId xmlns:a16="http://schemas.microsoft.com/office/drawing/2014/main" id="{EF0BA552-36CD-401E-88EF-C932E25B940B}"/>
                </a:ext>
              </a:extLst>
            </p:cNvPr>
            <p:cNvPicPr>
              <a:picLocks noChangeAspect="1"/>
            </p:cNvPicPr>
            <p:nvPr/>
          </p:nvPicPr>
          <p:blipFill>
            <a:blip r:embed="rId10"/>
            <a:stretch>
              <a:fillRect/>
            </a:stretch>
          </p:blipFill>
          <p:spPr>
            <a:xfrm rot="720000">
              <a:off x="3438566" y="2341016"/>
              <a:ext cx="684833" cy="688456"/>
            </a:xfrm>
            <a:prstGeom prst="rect">
              <a:avLst/>
            </a:prstGeom>
          </p:spPr>
        </p:pic>
      </p:grpSp>
      <p:sp>
        <p:nvSpPr>
          <p:cNvPr id="51" name="テキスト ボックス 50">
            <a:extLst>
              <a:ext uri="{FF2B5EF4-FFF2-40B4-BE49-F238E27FC236}">
                <a16:creationId xmlns:a16="http://schemas.microsoft.com/office/drawing/2014/main" id="{9AC1A6BB-37A9-4A46-85CE-1AF2311AF9EC}"/>
              </a:ext>
            </a:extLst>
          </p:cNvPr>
          <p:cNvSpPr txBox="1"/>
          <p:nvPr/>
        </p:nvSpPr>
        <p:spPr>
          <a:xfrm>
            <a:off x="280911" y="5301925"/>
            <a:ext cx="3156555" cy="600164"/>
          </a:xfrm>
          <a:prstGeom prst="rect">
            <a:avLst/>
          </a:prstGeom>
          <a:noFill/>
        </p:spPr>
        <p:txBody>
          <a:bodyPr wrap="square" rtlCol="0">
            <a:spAutoFit/>
          </a:bodyPr>
          <a:lstStyle/>
          <a:p>
            <a:r>
              <a:rPr lang="ja-JP" altLang="en-US" sz="1100" dirty="0">
                <a:latin typeface="UD デジタル 教科書体 NP-B" panose="02020700000000000000" pitchFamily="18" charset="-128"/>
                <a:ea typeface="UD デジタル 教科書体 NP-B" panose="02020700000000000000" pitchFamily="18" charset="-128"/>
              </a:rPr>
              <a:t>〇国内観光客</a:t>
            </a:r>
            <a:endParaRPr lang="en-US" altLang="ja-JP" sz="1100" dirty="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・旅マエ：</a:t>
            </a:r>
            <a:r>
              <a:rPr lang="en-US" altLang="ja-JP" sz="1100" dirty="0">
                <a:latin typeface="UD デジタル 教科書体 NP-R" panose="02020400000000000000" pitchFamily="18" charset="-128"/>
                <a:ea typeface="UD デジタル 教科書体 NP-R" panose="02020400000000000000" pitchFamily="18" charset="-128"/>
              </a:rPr>
              <a:t>SNS</a:t>
            </a:r>
            <a:r>
              <a:rPr lang="ja-JP" altLang="en-US" sz="1100" dirty="0">
                <a:latin typeface="UD デジタル 教科書体 NP-R" panose="02020400000000000000" pitchFamily="18" charset="-128"/>
                <a:ea typeface="UD デジタル 教科書体 NP-R" panose="02020400000000000000" pitchFamily="18" charset="-128"/>
              </a:rPr>
              <a:t>での情報発信</a:t>
            </a:r>
            <a:endParaRPr lang="en-US" altLang="ja-JP" sz="1100" dirty="0">
              <a:latin typeface="UD デジタル 教科書体 NP-R" panose="02020400000000000000" pitchFamily="18" charset="-128"/>
              <a:ea typeface="UD デジタル 教科書体 NP-R" panose="020204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・旅ナカ：鉄道広告など</a:t>
            </a:r>
          </a:p>
        </p:txBody>
      </p:sp>
      <p:sp>
        <p:nvSpPr>
          <p:cNvPr id="52" name="テキスト ボックス 51">
            <a:extLst>
              <a:ext uri="{FF2B5EF4-FFF2-40B4-BE49-F238E27FC236}">
                <a16:creationId xmlns:a16="http://schemas.microsoft.com/office/drawing/2014/main" id="{AD665A68-CA82-4C80-A88E-FBE761444DE4}"/>
              </a:ext>
            </a:extLst>
          </p:cNvPr>
          <p:cNvSpPr txBox="1"/>
          <p:nvPr/>
        </p:nvSpPr>
        <p:spPr>
          <a:xfrm>
            <a:off x="280911" y="5825266"/>
            <a:ext cx="3156555" cy="938719"/>
          </a:xfrm>
          <a:prstGeom prst="rect">
            <a:avLst/>
          </a:prstGeom>
          <a:noFill/>
        </p:spPr>
        <p:txBody>
          <a:bodyPr wrap="square" rtlCol="0">
            <a:spAutoFit/>
          </a:bodyPr>
          <a:lstStyle/>
          <a:p>
            <a:r>
              <a:rPr lang="ja-JP" altLang="en-US" sz="1100" dirty="0">
                <a:latin typeface="UD デジタル 教科書体 NP-B" panose="02020700000000000000" pitchFamily="18" charset="-128"/>
                <a:ea typeface="UD デジタル 教科書体 NP-B" panose="02020700000000000000" pitchFamily="18" charset="-128"/>
              </a:rPr>
              <a:t>〇インバウンド</a:t>
            </a:r>
            <a:endParaRPr lang="en-US" altLang="ja-JP" sz="1100" dirty="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・旅マエ：</a:t>
            </a:r>
            <a:r>
              <a:rPr lang="en-US" altLang="ja-JP" sz="1100" dirty="0">
                <a:latin typeface="UD デジタル 教科書体 NP-R" panose="02020400000000000000" pitchFamily="18" charset="-128"/>
                <a:ea typeface="UD デジタル 教科書体 NP-R" panose="02020400000000000000" pitchFamily="18" charset="-128"/>
              </a:rPr>
              <a:t>YouTube</a:t>
            </a:r>
            <a:r>
              <a:rPr lang="ja-JP" altLang="en-US" sz="1100" dirty="0">
                <a:latin typeface="UD デジタル 教科書体 NP-R" panose="02020400000000000000" pitchFamily="18" charset="-128"/>
                <a:ea typeface="UD デジタル 教科書体 NP-R" panose="02020400000000000000" pitchFamily="18" charset="-128"/>
              </a:rPr>
              <a:t>チャンネルによる</a:t>
            </a:r>
            <a:endParaRPr lang="en-US" altLang="ja-JP" sz="1100" dirty="0">
              <a:latin typeface="UD デジタル 教科書体 NP-R" panose="02020400000000000000" pitchFamily="18" charset="-128"/>
              <a:ea typeface="UD デジタル 教科書体 NP-R" panose="020204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　　　　　情報発信</a:t>
            </a:r>
            <a:endParaRPr lang="en-US" altLang="ja-JP" sz="1100" dirty="0">
              <a:latin typeface="UD デジタル 教科書体 NP-R" panose="02020400000000000000" pitchFamily="18" charset="-128"/>
              <a:ea typeface="UD デジタル 教科書体 NP-R" panose="020204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・旅ナカ：観光案内所による情報発信</a:t>
            </a:r>
            <a:endParaRPr lang="en-US" altLang="ja-JP" sz="1100" dirty="0">
              <a:latin typeface="UD デジタル 教科書体 NP-R" panose="02020400000000000000" pitchFamily="18" charset="-128"/>
              <a:ea typeface="UD デジタル 教科書体 NP-R" panose="020204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　　　　　</a:t>
            </a:r>
            <a:r>
              <a:rPr lang="en-US" altLang="ja-JP" sz="1100" dirty="0">
                <a:latin typeface="UD デジタル 教科書体 NP-R" panose="02020400000000000000" pitchFamily="18" charset="-128"/>
                <a:ea typeface="UD デジタル 教科書体 NP-R" panose="02020400000000000000" pitchFamily="18" charset="-128"/>
              </a:rPr>
              <a:t>Google</a:t>
            </a:r>
            <a:r>
              <a:rPr lang="ja-JP" altLang="en-US" sz="1100" dirty="0">
                <a:latin typeface="UD デジタル 教科書体 NP-R" panose="02020400000000000000" pitchFamily="18" charset="-128"/>
                <a:ea typeface="UD デジタル 教科書体 NP-R" panose="02020400000000000000" pitchFamily="18" charset="-128"/>
              </a:rPr>
              <a:t>広告など</a:t>
            </a:r>
          </a:p>
        </p:txBody>
      </p:sp>
      <p:grpSp>
        <p:nvGrpSpPr>
          <p:cNvPr id="53" name="グループ化 52">
            <a:extLst>
              <a:ext uri="{FF2B5EF4-FFF2-40B4-BE49-F238E27FC236}">
                <a16:creationId xmlns:a16="http://schemas.microsoft.com/office/drawing/2014/main" id="{5A72E07D-67D6-49D0-BAFA-CDABC164A516}"/>
              </a:ext>
            </a:extLst>
          </p:cNvPr>
          <p:cNvGrpSpPr/>
          <p:nvPr/>
        </p:nvGrpSpPr>
        <p:grpSpPr>
          <a:xfrm>
            <a:off x="2827967" y="5282910"/>
            <a:ext cx="877163" cy="1248996"/>
            <a:chOff x="2843938" y="5204173"/>
            <a:chExt cx="877163" cy="1248996"/>
          </a:xfrm>
        </p:grpSpPr>
        <p:pic>
          <p:nvPicPr>
            <p:cNvPr id="54" name="図 53">
              <a:extLst>
                <a:ext uri="{FF2B5EF4-FFF2-40B4-BE49-F238E27FC236}">
                  <a16:creationId xmlns:a16="http://schemas.microsoft.com/office/drawing/2014/main" id="{DFC7B9AA-9649-4924-BAE9-5F2E996031B6}"/>
                </a:ext>
              </a:extLst>
            </p:cNvPr>
            <p:cNvPicPr>
              <a:picLocks noChangeAspect="1"/>
            </p:cNvPicPr>
            <p:nvPr/>
          </p:nvPicPr>
          <p:blipFill rotWithShape="1">
            <a:blip r:embed="rId11"/>
            <a:srcRect t="22255" r="50344"/>
            <a:stretch/>
          </p:blipFill>
          <p:spPr>
            <a:xfrm>
              <a:off x="2881720" y="5204173"/>
              <a:ext cx="809323" cy="1062067"/>
            </a:xfrm>
            <a:prstGeom prst="rect">
              <a:avLst/>
            </a:prstGeom>
          </p:spPr>
        </p:pic>
        <p:sp>
          <p:nvSpPr>
            <p:cNvPr id="55" name="正方形/長方形 54">
              <a:extLst>
                <a:ext uri="{FF2B5EF4-FFF2-40B4-BE49-F238E27FC236}">
                  <a16:creationId xmlns:a16="http://schemas.microsoft.com/office/drawing/2014/main" id="{C43AAE62-FB1C-42AB-AD93-3F15E26594D1}"/>
                </a:ext>
              </a:extLst>
            </p:cNvPr>
            <p:cNvSpPr/>
            <p:nvPr/>
          </p:nvSpPr>
          <p:spPr>
            <a:xfrm>
              <a:off x="2843938" y="6165654"/>
              <a:ext cx="877163" cy="287515"/>
            </a:xfrm>
            <a:prstGeom prst="rect">
              <a:avLst/>
            </a:prstGeom>
          </p:spPr>
          <p:txBody>
            <a:bodyPr wrap="none">
              <a:spAutoFit/>
            </a:bodyPr>
            <a:lstStyle/>
            <a:p>
              <a:pPr algn="r">
                <a:lnSpc>
                  <a:spcPts val="1800"/>
                </a:lnSpc>
                <a:spcBef>
                  <a:spcPct val="0"/>
                </a:spcBef>
              </a:pPr>
              <a:r>
                <a:rPr lang="ja-JP" altLang="en-US" sz="600" u="sng" dirty="0">
                  <a:latin typeface="UD デジタル 教科書体 NP-R" panose="02020400000000000000" pitchFamily="18" charset="-128"/>
                  <a:ea typeface="UD デジタル 教科書体 NP-R" panose="02020400000000000000" pitchFamily="18" charset="-128"/>
                </a:rPr>
                <a:t>ＳＮＳでの情報発信</a:t>
              </a:r>
              <a:endParaRPr lang="zh-TW" altLang="en-US" sz="900" u="sng" dirty="0">
                <a:latin typeface="UD デジタル 教科書体 NP-R" panose="02020400000000000000" pitchFamily="18" charset="-128"/>
                <a:ea typeface="UD デジタル 教科書体 NP-R" panose="02020400000000000000" pitchFamily="18" charset="-128"/>
              </a:endParaRPr>
            </a:p>
          </p:txBody>
        </p:sp>
      </p:grpSp>
      <p:sp>
        <p:nvSpPr>
          <p:cNvPr id="56" name="正方形/長方形 55">
            <a:extLst>
              <a:ext uri="{FF2B5EF4-FFF2-40B4-BE49-F238E27FC236}">
                <a16:creationId xmlns:a16="http://schemas.microsoft.com/office/drawing/2014/main" id="{806F72F8-813B-4562-993C-0DD15C1A03E6}"/>
              </a:ext>
            </a:extLst>
          </p:cNvPr>
          <p:cNvSpPr/>
          <p:nvPr/>
        </p:nvSpPr>
        <p:spPr>
          <a:xfrm>
            <a:off x="4162432" y="4924664"/>
            <a:ext cx="646332" cy="287515"/>
          </a:xfrm>
          <a:prstGeom prst="rect">
            <a:avLst/>
          </a:prstGeom>
        </p:spPr>
        <p:txBody>
          <a:bodyPr wrap="none">
            <a:spAutoFit/>
          </a:bodyPr>
          <a:lstStyle/>
          <a:p>
            <a:pPr algn="r">
              <a:lnSpc>
                <a:spcPts val="1800"/>
              </a:lnSpc>
              <a:spcBef>
                <a:spcPct val="0"/>
              </a:spcBef>
            </a:pPr>
            <a:r>
              <a:rPr lang="ja-JP" altLang="en-US" sz="600" u="sng" dirty="0">
                <a:latin typeface="UD デジタル 教科書体 NP-R" panose="02020400000000000000" pitchFamily="18" charset="-128"/>
                <a:ea typeface="UD デジタル 教科書体 NP-R" panose="02020400000000000000" pitchFamily="18" charset="-128"/>
              </a:rPr>
              <a:t>御商印めぐり</a:t>
            </a:r>
            <a:endParaRPr lang="zh-TW" altLang="en-US" sz="900" u="sng" dirty="0">
              <a:latin typeface="UD デジタル 教科書体 NP-R" panose="02020400000000000000" pitchFamily="18" charset="-128"/>
              <a:ea typeface="UD デジタル 教科書体 NP-R" panose="02020400000000000000" pitchFamily="18" charset="-128"/>
            </a:endParaRPr>
          </a:p>
        </p:txBody>
      </p:sp>
      <p:pic>
        <p:nvPicPr>
          <p:cNvPr id="59" name="図 58">
            <a:extLst>
              <a:ext uri="{FF2B5EF4-FFF2-40B4-BE49-F238E27FC236}">
                <a16:creationId xmlns:a16="http://schemas.microsoft.com/office/drawing/2014/main" id="{0B0F2F1B-C62D-4773-A331-D5C993BD3038}"/>
              </a:ext>
            </a:extLst>
          </p:cNvPr>
          <p:cNvPicPr>
            <a:picLocks noChangeAspect="1"/>
          </p:cNvPicPr>
          <p:nvPr/>
        </p:nvPicPr>
        <p:blipFill rotWithShape="1">
          <a:blip r:embed="rId12">
            <a:extLst>
              <a:ext uri="{28A0092B-C50C-407E-A947-70E740481C1C}">
                <a14:useLocalDpi xmlns:a14="http://schemas.microsoft.com/office/drawing/2010/main" val="0"/>
              </a:ext>
            </a:extLst>
          </a:blip>
          <a:srcRect l="20689" t="6372" r="18541" b="8737"/>
          <a:stretch/>
        </p:blipFill>
        <p:spPr>
          <a:xfrm>
            <a:off x="3787006" y="5271444"/>
            <a:ext cx="1021758" cy="1079211"/>
          </a:xfrm>
          <a:prstGeom prst="rect">
            <a:avLst/>
          </a:prstGeom>
        </p:spPr>
      </p:pic>
      <p:sp>
        <p:nvSpPr>
          <p:cNvPr id="60" name="正方形/長方形 59">
            <a:extLst>
              <a:ext uri="{FF2B5EF4-FFF2-40B4-BE49-F238E27FC236}">
                <a16:creationId xmlns:a16="http://schemas.microsoft.com/office/drawing/2014/main" id="{7F6E2598-820B-403A-B3E8-6C201E7DB9E1}"/>
              </a:ext>
            </a:extLst>
          </p:cNvPr>
          <p:cNvSpPr/>
          <p:nvPr/>
        </p:nvSpPr>
        <p:spPr>
          <a:xfrm>
            <a:off x="3957504" y="6226748"/>
            <a:ext cx="723275" cy="287515"/>
          </a:xfrm>
          <a:prstGeom prst="rect">
            <a:avLst/>
          </a:prstGeom>
        </p:spPr>
        <p:txBody>
          <a:bodyPr wrap="none">
            <a:spAutoFit/>
          </a:bodyPr>
          <a:lstStyle/>
          <a:p>
            <a:pPr algn="r">
              <a:lnSpc>
                <a:spcPts val="1800"/>
              </a:lnSpc>
              <a:spcBef>
                <a:spcPct val="0"/>
              </a:spcBef>
            </a:pPr>
            <a:r>
              <a:rPr lang="ja-JP" altLang="en-US" sz="600" u="sng" dirty="0">
                <a:latin typeface="UD デジタル 教科書体 NP-R" panose="02020400000000000000" pitchFamily="18" charset="-128"/>
                <a:ea typeface="UD デジタル 教科書体 NP-R" panose="02020400000000000000" pitchFamily="18" charset="-128"/>
              </a:rPr>
              <a:t>大阪観光案内所</a:t>
            </a:r>
            <a:endParaRPr lang="zh-TW" altLang="en-US" sz="600" u="sng" dirty="0">
              <a:latin typeface="UD デジタル 教科書体 NP-R" panose="02020400000000000000" pitchFamily="18" charset="-128"/>
              <a:ea typeface="UD デジタル 教科書体 NP-R" panose="02020400000000000000" pitchFamily="18" charset="-128"/>
            </a:endParaRPr>
          </a:p>
        </p:txBody>
      </p:sp>
      <p:sp>
        <p:nvSpPr>
          <p:cNvPr id="62" name="テキスト ボックス 61">
            <a:extLst>
              <a:ext uri="{FF2B5EF4-FFF2-40B4-BE49-F238E27FC236}">
                <a16:creationId xmlns:a16="http://schemas.microsoft.com/office/drawing/2014/main" id="{FB77725B-5BE4-4EE4-B901-C2ED1F1F50B8}"/>
              </a:ext>
            </a:extLst>
          </p:cNvPr>
          <p:cNvSpPr txBox="1"/>
          <p:nvPr/>
        </p:nvSpPr>
        <p:spPr>
          <a:xfrm>
            <a:off x="5002607" y="2084093"/>
            <a:ext cx="4693674" cy="430887"/>
          </a:xfrm>
          <a:prstGeom prst="rect">
            <a:avLst/>
          </a:prstGeom>
          <a:noFill/>
        </p:spPr>
        <p:txBody>
          <a:bodyPr wrap="square" rtlCol="0">
            <a:spAutoFit/>
          </a:bodyPr>
          <a:lstStyle/>
          <a:p>
            <a:r>
              <a:rPr lang="ja-JP" altLang="en-US" sz="1100" dirty="0">
                <a:latin typeface="UD デジタル 教科書体 NP-R" panose="02020400000000000000" pitchFamily="18" charset="-128"/>
                <a:ea typeface="UD デジタル 教科書体 NP-R" panose="02020400000000000000" pitchFamily="18" charset="-128"/>
              </a:rPr>
              <a:t>〇各商店街の取組周知に加え、</a:t>
            </a:r>
            <a:r>
              <a:rPr lang="ja-JP" altLang="en-US" sz="1100" u="sng" dirty="0">
                <a:latin typeface="UD デジタル 教科書体 NP-B" panose="02020700000000000000" pitchFamily="18" charset="-128"/>
                <a:ea typeface="UD デジタル 教科書体 NP-B" panose="02020700000000000000" pitchFamily="18" charset="-128"/>
              </a:rPr>
              <a:t>大阪の商店街を観光資源として、積極的　　</a:t>
            </a:r>
            <a:endParaRPr lang="en-US" altLang="ja-JP" sz="1100" u="sng" dirty="0">
              <a:latin typeface="UD デジタル 教科書体 NP-B" panose="02020700000000000000" pitchFamily="18" charset="-128"/>
              <a:ea typeface="UD デジタル 教科書体 NP-B" panose="02020700000000000000" pitchFamily="18" charset="-128"/>
            </a:endParaRPr>
          </a:p>
          <a:p>
            <a:r>
              <a:rPr lang="ja-JP" altLang="en-US" sz="1100" dirty="0">
                <a:latin typeface="UD デジタル 教科書体 NP-B" panose="02020700000000000000" pitchFamily="18" charset="-128"/>
                <a:ea typeface="UD デジタル 教科書体 NP-B" panose="02020700000000000000" pitchFamily="18" charset="-128"/>
              </a:rPr>
              <a:t>　</a:t>
            </a:r>
            <a:r>
              <a:rPr lang="ja-JP" altLang="en-US" sz="1100" u="sng" dirty="0">
                <a:latin typeface="UD デジタル 教科書体 NP-B" panose="02020700000000000000" pitchFamily="18" charset="-128"/>
                <a:ea typeface="UD デジタル 教科書体 NP-B" panose="02020700000000000000" pitchFamily="18" charset="-128"/>
              </a:rPr>
              <a:t>に打ち出し、商店街のブランド化・認知度向上</a:t>
            </a:r>
            <a:r>
              <a:rPr lang="ja-JP" altLang="en-US" sz="1100" dirty="0">
                <a:latin typeface="UD デジタル 教科書体 NP-R" panose="02020400000000000000" pitchFamily="18" charset="-128"/>
                <a:ea typeface="UD デジタル 教科書体 NP-R" panose="02020400000000000000" pitchFamily="18" charset="-128"/>
              </a:rPr>
              <a:t>を図る。</a:t>
            </a:r>
          </a:p>
        </p:txBody>
      </p:sp>
      <p:sp>
        <p:nvSpPr>
          <p:cNvPr id="63" name="矢印: 五方向 62">
            <a:extLst>
              <a:ext uri="{FF2B5EF4-FFF2-40B4-BE49-F238E27FC236}">
                <a16:creationId xmlns:a16="http://schemas.microsoft.com/office/drawing/2014/main" id="{54AE5A66-22DD-44CC-A83B-2168EDFEAFF6}"/>
              </a:ext>
            </a:extLst>
          </p:cNvPr>
          <p:cNvSpPr/>
          <p:nvPr/>
        </p:nvSpPr>
        <p:spPr>
          <a:xfrm>
            <a:off x="90940" y="1714811"/>
            <a:ext cx="2448000" cy="331011"/>
          </a:xfrm>
          <a:prstGeom prst="homePlate">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UD デジタル 教科書体 NK-R" panose="02020400000000000000" pitchFamily="18" charset="-128"/>
                <a:ea typeface="UD デジタル 教科書体 NK-R" panose="02020400000000000000" pitchFamily="18" charset="-128"/>
              </a:rPr>
              <a:t>商店街に対する集客支援</a:t>
            </a:r>
          </a:p>
        </p:txBody>
      </p:sp>
      <p:sp>
        <p:nvSpPr>
          <p:cNvPr id="64" name="矢印: 五方向 63">
            <a:extLst>
              <a:ext uri="{FF2B5EF4-FFF2-40B4-BE49-F238E27FC236}">
                <a16:creationId xmlns:a16="http://schemas.microsoft.com/office/drawing/2014/main" id="{B49EE5F3-6241-405F-A684-D3ACE624AEDD}"/>
              </a:ext>
            </a:extLst>
          </p:cNvPr>
          <p:cNvSpPr/>
          <p:nvPr/>
        </p:nvSpPr>
        <p:spPr>
          <a:xfrm>
            <a:off x="5000027" y="1716153"/>
            <a:ext cx="2448000" cy="331011"/>
          </a:xfrm>
          <a:prstGeom prst="homePlate">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UD デジタル 教科書体 NK-R" panose="02020400000000000000" pitchFamily="18" charset="-128"/>
                <a:ea typeface="UD デジタル 教科書体 NK-R" panose="02020400000000000000" pitchFamily="18" charset="-128"/>
              </a:rPr>
              <a:t>商店街ブランドの認知度向上</a:t>
            </a:r>
          </a:p>
        </p:txBody>
      </p:sp>
      <p:sp>
        <p:nvSpPr>
          <p:cNvPr id="66" name="楕円 65">
            <a:extLst>
              <a:ext uri="{FF2B5EF4-FFF2-40B4-BE49-F238E27FC236}">
                <a16:creationId xmlns:a16="http://schemas.microsoft.com/office/drawing/2014/main" id="{958D82E7-B1D6-4903-AC3A-EB755FF0A04B}"/>
              </a:ext>
            </a:extLst>
          </p:cNvPr>
          <p:cNvSpPr/>
          <p:nvPr/>
        </p:nvSpPr>
        <p:spPr>
          <a:xfrm flipV="1">
            <a:off x="5140299" y="4204625"/>
            <a:ext cx="2448000" cy="45719"/>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descr="画面の領域">
            <a:extLst>
              <a:ext uri="{FF2B5EF4-FFF2-40B4-BE49-F238E27FC236}">
                <a16:creationId xmlns:a16="http://schemas.microsoft.com/office/drawing/2014/main" id="{E4D3DF04-DB64-4CFD-A0EB-97B4409450C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18594" y="2640647"/>
            <a:ext cx="1663035" cy="961177"/>
          </a:xfrm>
          <a:prstGeom prst="rect">
            <a:avLst/>
          </a:prstGeom>
          <a:ln w="19050">
            <a:solidFill>
              <a:schemeClr val="tx1"/>
            </a:solidFill>
          </a:ln>
        </p:spPr>
      </p:pic>
      <p:sp>
        <p:nvSpPr>
          <p:cNvPr id="68" name="正方形/長方形 67">
            <a:extLst>
              <a:ext uri="{FF2B5EF4-FFF2-40B4-BE49-F238E27FC236}">
                <a16:creationId xmlns:a16="http://schemas.microsoft.com/office/drawing/2014/main" id="{9F4D876A-6B26-4CC9-91AE-191F994B328A}"/>
              </a:ext>
            </a:extLst>
          </p:cNvPr>
          <p:cNvSpPr/>
          <p:nvPr/>
        </p:nvSpPr>
        <p:spPr>
          <a:xfrm>
            <a:off x="7917400" y="3506411"/>
            <a:ext cx="1846660" cy="294953"/>
          </a:xfrm>
          <a:prstGeom prst="rect">
            <a:avLst/>
          </a:prstGeom>
        </p:spPr>
        <p:txBody>
          <a:bodyPr wrap="none">
            <a:spAutoFit/>
          </a:bodyPr>
          <a:lstStyle/>
          <a:p>
            <a:pPr algn="r">
              <a:lnSpc>
                <a:spcPts val="1800"/>
              </a:lnSpc>
              <a:spcBef>
                <a:spcPct val="0"/>
              </a:spcBef>
            </a:pPr>
            <a:r>
              <a:rPr lang="ja-JP" altLang="en-US" sz="700" u="sng" dirty="0">
                <a:latin typeface="UD デジタル 教科書体 NP-R" panose="02020400000000000000" pitchFamily="18" charset="-128"/>
                <a:ea typeface="UD デジタル 教科書体 NP-R" panose="02020400000000000000" pitchFamily="18" charset="-128"/>
              </a:rPr>
              <a:t>ポータルサイト：ええやん！大阪商店街</a:t>
            </a:r>
            <a:endParaRPr lang="zh-TW" altLang="en-US" sz="1000" u="sng" dirty="0">
              <a:latin typeface="UD デジタル 教科書体 NP-R" panose="02020400000000000000" pitchFamily="18" charset="-128"/>
              <a:ea typeface="UD デジタル 教科書体 NP-R" panose="02020400000000000000" pitchFamily="18" charset="-128"/>
            </a:endParaRPr>
          </a:p>
        </p:txBody>
      </p:sp>
      <p:sp>
        <p:nvSpPr>
          <p:cNvPr id="69" name="正方形/長方形 68">
            <a:extLst>
              <a:ext uri="{FF2B5EF4-FFF2-40B4-BE49-F238E27FC236}">
                <a16:creationId xmlns:a16="http://schemas.microsoft.com/office/drawing/2014/main" id="{EE2125FE-F476-4434-8E15-75362A20E89B}"/>
              </a:ext>
            </a:extLst>
          </p:cNvPr>
          <p:cNvSpPr/>
          <p:nvPr/>
        </p:nvSpPr>
        <p:spPr>
          <a:xfrm>
            <a:off x="5069214" y="4037692"/>
            <a:ext cx="4671494" cy="109098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②</a:t>
            </a:r>
            <a:r>
              <a:rPr kumimoji="1" lang="en-US" altLang="ja-JP" sz="1200" dirty="0">
                <a:solidFill>
                  <a:schemeClr val="tx1"/>
                </a:solidFill>
                <a:latin typeface="UD デジタル 教科書体 NP-B" panose="02020700000000000000" pitchFamily="18" charset="-128"/>
                <a:ea typeface="UD デジタル 教科書体 NP-B" panose="02020700000000000000" pitchFamily="18" charset="-128"/>
              </a:rPr>
              <a:t>SNS</a:t>
            </a:r>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を活用した情報発信の強化</a:t>
            </a:r>
            <a:endParaRPr kumimoji="1" lang="en-US" altLang="ja-JP" sz="12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・これまで「</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X</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」や「</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Instagram</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」に加え、</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新たに</a:t>
            </a:r>
            <a:r>
              <a:rPr kumimoji="1" lang="ja-JP" altLang="en-US" sz="1100" u="sng"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100" u="sng" dirty="0">
                <a:solidFill>
                  <a:schemeClr val="tx1"/>
                </a:solidFill>
                <a:latin typeface="UD デジタル 教科書体 NP-B" panose="02020700000000000000" pitchFamily="18" charset="-128"/>
                <a:ea typeface="UD デジタル 教科書体 NP-B" panose="02020700000000000000" pitchFamily="18" charset="-128"/>
              </a:rPr>
              <a:t>YouTube</a:t>
            </a:r>
            <a:r>
              <a:rPr kumimoji="1" lang="ja-JP" altLang="en-US" sz="1100" u="sng" dirty="0">
                <a:solidFill>
                  <a:schemeClr val="tx1"/>
                </a:solidFill>
                <a:latin typeface="UD デジタル 教科書体 NP-B" panose="02020700000000000000" pitchFamily="18" charset="-128"/>
                <a:ea typeface="UD デジタル 教科書体 NP-B" panose="02020700000000000000" pitchFamily="18" charset="-128"/>
              </a:rPr>
              <a:t>」チャンネルを開設し、</a:t>
            </a:r>
            <a:endParaRPr kumimoji="1" lang="en-US" altLang="ja-JP" sz="1100" u="sng"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100" u="sng" dirty="0">
                <a:solidFill>
                  <a:schemeClr val="tx1"/>
                </a:solidFill>
                <a:latin typeface="UD デジタル 教科書体 NP-B" panose="02020700000000000000" pitchFamily="18" charset="-128"/>
                <a:ea typeface="UD デジタル 教科書体 NP-B" panose="02020700000000000000" pitchFamily="18" charset="-128"/>
              </a:rPr>
              <a:t>国内外を問わず商店街の魅力</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を発信。</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・観光系の</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YouTuber</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と連携し、より多くの方に</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視聴いただける環境を構築し、商店街の街歩き</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動画など、国内外の観光客が商店街を観光地として</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認知してもらえるよう、商店街の魅力を発信。</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70" name="図 69">
            <a:extLst>
              <a:ext uri="{FF2B5EF4-FFF2-40B4-BE49-F238E27FC236}">
                <a16:creationId xmlns:a16="http://schemas.microsoft.com/office/drawing/2014/main" id="{532F8714-EAE6-4327-B914-A89DA63AE581}"/>
              </a:ext>
            </a:extLst>
          </p:cNvPr>
          <p:cNvPicPr>
            <a:picLocks noChangeAspect="1"/>
          </p:cNvPicPr>
          <p:nvPr/>
        </p:nvPicPr>
        <p:blipFill rotWithShape="1">
          <a:blip r:embed="rId14"/>
          <a:srcRect t="3866" r="1297" b="3685"/>
          <a:stretch/>
        </p:blipFill>
        <p:spPr>
          <a:xfrm>
            <a:off x="8523383" y="3932547"/>
            <a:ext cx="1225285" cy="1480572"/>
          </a:xfrm>
          <a:prstGeom prst="rect">
            <a:avLst/>
          </a:prstGeom>
        </p:spPr>
      </p:pic>
      <p:sp>
        <p:nvSpPr>
          <p:cNvPr id="84" name="正方形/長方形 83">
            <a:extLst>
              <a:ext uri="{FF2B5EF4-FFF2-40B4-BE49-F238E27FC236}">
                <a16:creationId xmlns:a16="http://schemas.microsoft.com/office/drawing/2014/main" id="{005F28AC-E7F6-4134-830E-F80175C5EAFE}"/>
              </a:ext>
            </a:extLst>
          </p:cNvPr>
          <p:cNvSpPr/>
          <p:nvPr/>
        </p:nvSpPr>
        <p:spPr>
          <a:xfrm>
            <a:off x="8480511" y="5288491"/>
            <a:ext cx="1326004" cy="291234"/>
          </a:xfrm>
          <a:prstGeom prst="rect">
            <a:avLst/>
          </a:prstGeom>
        </p:spPr>
        <p:txBody>
          <a:bodyPr wrap="none">
            <a:spAutoFit/>
          </a:bodyPr>
          <a:lstStyle/>
          <a:p>
            <a:pPr algn="r">
              <a:lnSpc>
                <a:spcPts val="1800"/>
              </a:lnSpc>
              <a:spcBef>
                <a:spcPct val="0"/>
              </a:spcBef>
            </a:pPr>
            <a:r>
              <a:rPr lang="en-US" altLang="ja-JP" sz="700" u="sng" dirty="0">
                <a:latin typeface="UD デジタル 教科書体 NP-R" panose="02020400000000000000" pitchFamily="18" charset="-128"/>
                <a:ea typeface="UD デジタル 教科書体 NP-R" panose="02020400000000000000" pitchFamily="18" charset="-128"/>
              </a:rPr>
              <a:t>YouTuber</a:t>
            </a:r>
            <a:r>
              <a:rPr lang="ja-JP" altLang="en-US" sz="700" u="sng" dirty="0">
                <a:latin typeface="UD デジタル 教科書体 NP-R" panose="02020400000000000000" pitchFamily="18" charset="-128"/>
                <a:ea typeface="UD デジタル 教科書体 NP-R" panose="02020400000000000000" pitchFamily="18" charset="-128"/>
              </a:rPr>
              <a:t>との連携イメージ</a:t>
            </a:r>
            <a:endParaRPr lang="zh-TW" altLang="en-US" sz="700" u="sng" dirty="0">
              <a:latin typeface="UD デジタル 教科書体 NP-R" panose="02020400000000000000" pitchFamily="18" charset="-128"/>
              <a:ea typeface="UD デジタル 教科書体 NP-R" panose="02020400000000000000" pitchFamily="18" charset="-128"/>
            </a:endParaRPr>
          </a:p>
        </p:txBody>
      </p:sp>
      <p:sp>
        <p:nvSpPr>
          <p:cNvPr id="85" name="楕円 84">
            <a:extLst>
              <a:ext uri="{FF2B5EF4-FFF2-40B4-BE49-F238E27FC236}">
                <a16:creationId xmlns:a16="http://schemas.microsoft.com/office/drawing/2014/main" id="{2AE0C25A-06BA-49F5-98D1-9CD2B6C9B157}"/>
              </a:ext>
            </a:extLst>
          </p:cNvPr>
          <p:cNvSpPr/>
          <p:nvPr/>
        </p:nvSpPr>
        <p:spPr>
          <a:xfrm flipV="1">
            <a:off x="5112498" y="2774283"/>
            <a:ext cx="2376000" cy="45719"/>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9FE3D083-AD4D-43BE-95AD-4DBA4F0ABF40}"/>
              </a:ext>
            </a:extLst>
          </p:cNvPr>
          <p:cNvSpPr/>
          <p:nvPr/>
        </p:nvSpPr>
        <p:spPr>
          <a:xfrm>
            <a:off x="155533" y="2750987"/>
            <a:ext cx="4671494" cy="109098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①観光コンテンツ化の支援</a:t>
            </a:r>
            <a:endParaRPr kumimoji="1" lang="en-US" altLang="ja-JP" sz="12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・商店街が観光協会や市町村等と連携をして、</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100" u="sng" dirty="0">
                <a:solidFill>
                  <a:schemeClr val="tx1"/>
                </a:solidFill>
                <a:latin typeface="UD デジタル 教科書体 NP-B" panose="02020700000000000000" pitchFamily="18" charset="-128"/>
                <a:ea typeface="UD デジタル 教科書体 NP-B" panose="02020700000000000000" pitchFamily="18" charset="-128"/>
              </a:rPr>
              <a:t>地元の文化や伝統を体験するツアーを造成し、</a:t>
            </a:r>
            <a:endParaRPr kumimoji="1" lang="en-US" altLang="ja-JP" sz="1100" u="sng"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100" u="sng" dirty="0">
                <a:solidFill>
                  <a:schemeClr val="tx1"/>
                </a:solidFill>
                <a:latin typeface="UD デジタル 教科書体 NP-B" panose="02020700000000000000" pitchFamily="18" charset="-128"/>
                <a:ea typeface="UD デジタル 教科書体 NP-B" panose="02020700000000000000" pitchFamily="18" charset="-128"/>
              </a:rPr>
              <a:t>地域の特色を活かした観光コンテンツを実施</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a:t>
            </a:r>
          </a:p>
        </p:txBody>
      </p:sp>
      <p:sp>
        <p:nvSpPr>
          <p:cNvPr id="36" name="正方形/長方形 35">
            <a:extLst>
              <a:ext uri="{FF2B5EF4-FFF2-40B4-BE49-F238E27FC236}">
                <a16:creationId xmlns:a16="http://schemas.microsoft.com/office/drawing/2014/main" id="{C1D780A2-5DCD-4527-ADA0-4186A9ED013D}"/>
              </a:ext>
            </a:extLst>
          </p:cNvPr>
          <p:cNvSpPr/>
          <p:nvPr/>
        </p:nvSpPr>
        <p:spPr>
          <a:xfrm>
            <a:off x="185762" y="3567286"/>
            <a:ext cx="4671494" cy="109098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②周遊企画の実施</a:t>
            </a:r>
            <a:endParaRPr kumimoji="1" lang="en-US" altLang="ja-JP" sz="12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100" u="sng" dirty="0">
                <a:solidFill>
                  <a:schemeClr val="tx1"/>
                </a:solidFill>
                <a:latin typeface="UD デジタル 教科書体 NP-B" panose="02020700000000000000" pitchFamily="18" charset="-128"/>
                <a:ea typeface="UD デジタル 教科書体 NP-B" panose="02020700000000000000" pitchFamily="18" charset="-128"/>
              </a:rPr>
              <a:t>商店街を巡るきっかけを作るため</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国内外の観光客が参加しやすい御朱印をモチーフ</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とした「御商印めぐり」を実施。</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7" name="正方形/長方形 36">
            <a:extLst>
              <a:ext uri="{FF2B5EF4-FFF2-40B4-BE49-F238E27FC236}">
                <a16:creationId xmlns:a16="http://schemas.microsoft.com/office/drawing/2014/main" id="{29517B48-49E2-48D3-BE2E-060779C8CAE6}"/>
              </a:ext>
            </a:extLst>
          </p:cNvPr>
          <p:cNvSpPr/>
          <p:nvPr/>
        </p:nvSpPr>
        <p:spPr>
          <a:xfrm>
            <a:off x="205143" y="4435731"/>
            <a:ext cx="4671494" cy="90963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③プロモーションの実施</a:t>
            </a:r>
            <a:endParaRPr kumimoji="1" lang="en-US" altLang="ja-JP" sz="12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・国内外の観光客に効果的な</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PR</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を</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実施するために、</a:t>
            </a:r>
            <a:r>
              <a:rPr kumimoji="1" lang="ja-JP" altLang="en-US" sz="1100" u="sng" dirty="0">
                <a:solidFill>
                  <a:schemeClr val="tx1"/>
                </a:solidFill>
                <a:latin typeface="UD デジタル 教科書体 NP-B" panose="02020700000000000000" pitchFamily="18" charset="-128"/>
                <a:ea typeface="UD デジタル 教科書体 NP-B" panose="02020700000000000000" pitchFamily="18" charset="-128"/>
              </a:rPr>
              <a:t>国内外の情報</a:t>
            </a:r>
            <a:endParaRPr kumimoji="1" lang="en-US" altLang="ja-JP" sz="1100" u="sng"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100" u="sng" dirty="0">
                <a:solidFill>
                  <a:schemeClr val="tx1"/>
                </a:solidFill>
                <a:latin typeface="UD デジタル 教科書体 NP-B" panose="02020700000000000000" pitchFamily="18" charset="-128"/>
                <a:ea typeface="UD デジタル 教科書体 NP-B" panose="02020700000000000000" pitchFamily="18" charset="-128"/>
              </a:rPr>
              <a:t>収集手法に合わせた媒体で情報</a:t>
            </a:r>
            <a:endParaRPr kumimoji="1" lang="en-US" altLang="ja-JP" sz="1100" u="sng"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100" u="sng" dirty="0">
                <a:solidFill>
                  <a:schemeClr val="tx1"/>
                </a:solidFill>
                <a:latin typeface="UD デジタル 教科書体 NP-B" panose="02020700000000000000" pitchFamily="18" charset="-128"/>
                <a:ea typeface="UD デジタル 教科書体 NP-B" panose="02020700000000000000" pitchFamily="18" charset="-128"/>
              </a:rPr>
              <a:t>発信</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を実施。</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a:t>
            </a:r>
          </a:p>
        </p:txBody>
      </p:sp>
      <p:sp>
        <p:nvSpPr>
          <p:cNvPr id="58" name="正方形/長方形 57">
            <a:extLst>
              <a:ext uri="{FF2B5EF4-FFF2-40B4-BE49-F238E27FC236}">
                <a16:creationId xmlns:a16="http://schemas.microsoft.com/office/drawing/2014/main" id="{C69733B4-5C9B-4A5E-AE92-3D1B679BDE29}"/>
              </a:ext>
            </a:extLst>
          </p:cNvPr>
          <p:cNvSpPr/>
          <p:nvPr/>
        </p:nvSpPr>
        <p:spPr>
          <a:xfrm>
            <a:off x="5057983" y="5451922"/>
            <a:ext cx="4671494" cy="109098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③デジタルを活用した周遊企画</a:t>
            </a:r>
            <a:endParaRPr kumimoji="1" lang="en-US" altLang="ja-JP" sz="12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・昨年度のアンケート等の結果や、昨今のデジタルスタンプラリーの乱　</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立により、参加者の減少を踏まえ、企画の見直しを行う。</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・昨年度実施した商店街内の店舗による特典の付与などを今年度はより</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多くの店舗に協力いただけるよう働きかけを行い、参加者による消費</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促進を図る。　</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5" name="正方形/長方形 64">
            <a:extLst>
              <a:ext uri="{FF2B5EF4-FFF2-40B4-BE49-F238E27FC236}">
                <a16:creationId xmlns:a16="http://schemas.microsoft.com/office/drawing/2014/main" id="{5BD0FB4D-B8F6-407C-BC3D-277091BDB186}"/>
              </a:ext>
            </a:extLst>
          </p:cNvPr>
          <p:cNvSpPr/>
          <p:nvPr/>
        </p:nvSpPr>
        <p:spPr>
          <a:xfrm>
            <a:off x="5069327" y="2614969"/>
            <a:ext cx="4671494" cy="109098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UD デジタル 教科書体 NP-B" panose="02020700000000000000" pitchFamily="18" charset="-128"/>
                <a:ea typeface="UD デジタル 教科書体 NP-B" panose="02020700000000000000" pitchFamily="18" charset="-128"/>
              </a:rPr>
              <a:t>①ポータルサイトのリニューアル</a:t>
            </a:r>
            <a:endParaRPr kumimoji="1" lang="en-US" altLang="ja-JP" sz="12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・現在のポータルサイト</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ええやん！</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大阪商店街」を観光客向けの情報発信</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サイトを新たに開設する。</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・ポータルサイトでは、商店街で</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体験できるコンテンツや商店街周辺の</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観光地など、旅マエ、旅ナカでの情報収集</a:t>
            </a:r>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　が可能な記事を発信。　</a:t>
            </a:r>
          </a:p>
        </p:txBody>
      </p:sp>
    </p:spTree>
    <p:extLst>
      <p:ext uri="{BB962C8B-B14F-4D97-AF65-F5344CB8AC3E}">
        <p14:creationId xmlns:p14="http://schemas.microsoft.com/office/powerpoint/2010/main" val="3733800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2948</TotalTime>
  <Words>674</Words>
  <Application>Microsoft Office PowerPoint</Application>
  <PresentationFormat>A4 210 x 297 mm</PresentationFormat>
  <Paragraphs>64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UD デジタル 教科書体 NK-R</vt:lpstr>
      <vt:lpstr>UD デジタル 教科書体 NP-B</vt:lpstr>
      <vt:lpstr>UD デジタル 教科書体 NP-R</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dc:creator>
  <cp:lastModifiedBy>積　翔太</cp:lastModifiedBy>
  <cp:revision>156</cp:revision>
  <cp:lastPrinted>2026-03-16T00:40:21Z</cp:lastPrinted>
  <dcterms:created xsi:type="dcterms:W3CDTF">2020-08-23T00:42:07Z</dcterms:created>
  <dcterms:modified xsi:type="dcterms:W3CDTF">2026-03-16T00:40:32Z</dcterms:modified>
</cp:coreProperties>
</file>