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57"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9" d="100"/>
          <a:sy n="89" d="100"/>
        </p:scale>
        <p:origin x="121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1NS701\d10133$\doc\!&#20316;&#26989;&#29992;&#12363;&#12425;&#12398;&#33258;&#21205;&#31227;&#34892;&#20998;!\s25d\&#21830;&#26989;&#25391;&#33288;&#65319;\&#20107;&#26989;_&#21830;&#24215;&#34903;&#24215;&#33303;&#39749;&#21147;&#21521;&#19978;&#25903;&#25588;&#20107;&#26989;&#65288;R4-&#65289;\&#9734;&#20196;&#21644;&#65303;&#24180;&#24230;\251199_&#21177;&#26524;&#26908;&#35388;&#65288;&#12450;&#12531;&#12465;&#12540;&#12488;&#65289;\&#21830;&#24215;&#34903;&#21521;&#12369;&#65288;&#37109;&#36865;&#65289;\&#21476;&#20316;&#26989;&#29992;_&#9632;%20R&#65303;&#12450;&#12531;&#12465;&#12540;&#12488;&#38598;&#35336;&#65288;&#25552;&#20986;&#29992;&#65289;0127%20-%20&#12467;&#12500;&#1254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G0000SV1NS701\d10133$\doc\!&#20316;&#26989;&#29992;&#12363;&#12425;&#12398;&#33258;&#21205;&#31227;&#34892;&#20998;!\s25d\&#21830;&#26989;&#25391;&#33288;&#65319;\&#20107;&#26989;_&#21830;&#24215;&#34903;&#24215;&#33303;&#39749;&#21147;&#21521;&#19978;&#25903;&#25588;&#20107;&#26989;&#65288;R4-&#65289;\&#9734;&#20196;&#21644;&#65303;&#24180;&#24230;\251199_&#21177;&#26524;&#26908;&#35388;&#65288;&#12450;&#12531;&#12465;&#12540;&#12488;&#65289;\&#21830;&#24215;&#34903;&#21521;&#12369;&#65288;&#37109;&#36865;&#65289;\&#21476;&#20316;&#26989;&#29992;_&#9632;%20R&#65303;&#12450;&#12531;&#12465;&#12540;&#12488;&#38598;&#35336;&#65288;&#25552;&#20986;&#29992;&#65289;0127%20-%20&#12467;&#12500;&#12540;.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4839261948061892"/>
          <c:y val="0.11472136832190861"/>
          <c:w val="0.47502540952033923"/>
          <c:h val="0.87073268877959809"/>
        </c:manualLayout>
      </c:layout>
      <c:barChart>
        <c:barDir val="bar"/>
        <c:grouping val="clustered"/>
        <c:varyColors val="0"/>
        <c:ser>
          <c:idx val="2"/>
          <c:order val="2"/>
          <c:tx>
            <c:strRef>
              <c:f>まとめ!$F$214</c:f>
              <c:strCache>
                <c:ptCount val="1"/>
                <c:pt idx="0">
                  <c:v>％</c:v>
                </c:pt>
              </c:strCache>
            </c:strRef>
          </c:tx>
          <c:spPr>
            <a:solidFill>
              <a:schemeClr val="accent5">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まとめ!$B$215:$B$221</c:f>
              <c:strCache>
                <c:ptCount val="5"/>
                <c:pt idx="0">
                  <c:v>SNSでの情報発信</c:v>
                </c:pt>
                <c:pt idx="1">
                  <c:v>周遊企画（デジタルスタンプラリー・
                 御商印めぐり）</c:v>
                </c:pt>
                <c:pt idx="2">
                  <c:v>万博啓発グッズの配布</c:v>
                </c:pt>
                <c:pt idx="3">
                  <c:v>万博啓発素材（のぼり）の配布</c:v>
                </c:pt>
                <c:pt idx="4">
                  <c:v>サイトでの情報発信</c:v>
                </c:pt>
              </c:strCache>
              <c:extLst/>
            </c:strRef>
          </c:cat>
          <c:val>
            <c:numRef>
              <c:f>まとめ!$F$215:$F$221</c:f>
              <c:numCache>
                <c:formatCode>0.0</c:formatCode>
                <c:ptCount val="5"/>
                <c:pt idx="0">
                  <c:v>23.214285714285715</c:v>
                </c:pt>
                <c:pt idx="1">
                  <c:v>40.178571428571431</c:v>
                </c:pt>
                <c:pt idx="2">
                  <c:v>58.035714285714292</c:v>
                </c:pt>
                <c:pt idx="3">
                  <c:v>60.714285714285708</c:v>
                </c:pt>
                <c:pt idx="4">
                  <c:v>73.214285714285694</c:v>
                </c:pt>
              </c:numCache>
              <c:extLst/>
            </c:numRef>
          </c:val>
          <c:extLst>
            <c:ext xmlns:c16="http://schemas.microsoft.com/office/drawing/2014/chart" uri="{C3380CC4-5D6E-409C-BE32-E72D297353CC}">
              <c16:uniqueId val="{00000000-5257-4E3D-B9F1-FC5E64318455}"/>
            </c:ext>
          </c:extLst>
        </c:ser>
        <c:dLbls>
          <c:dLblPos val="outEnd"/>
          <c:showLegendKey val="0"/>
          <c:showVal val="1"/>
          <c:showCatName val="0"/>
          <c:showSerName val="0"/>
          <c:showPercent val="0"/>
          <c:showBubbleSize val="0"/>
        </c:dLbls>
        <c:gapWidth val="182"/>
        <c:axId val="1993876159"/>
        <c:axId val="1993874495"/>
        <c:extLst>
          <c:ext xmlns:c15="http://schemas.microsoft.com/office/drawing/2012/chart" uri="{02D57815-91ED-43cb-92C2-25804820EDAC}">
            <c15:filteredBarSeries>
              <c15:ser>
                <c:idx val="0"/>
                <c:order val="0"/>
                <c:tx>
                  <c:strRef>
                    <c:extLst>
                      <c:ext uri="{02D57815-91ED-43cb-92C2-25804820EDAC}">
                        <c15:formulaRef>
                          <c15:sqref>まとめ!$C$214</c15:sqref>
                        </c15:formulaRef>
                      </c:ext>
                    </c:extLst>
                    <c:strCache>
                      <c:ptCount val="1"/>
                    </c:strCache>
                  </c:strRef>
                </c:tx>
                <c:spPr>
                  <a:solidFill>
                    <a:schemeClr val="accent5">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まとめ!$B$215:$B$221</c15:sqref>
                        </c15:formulaRef>
                      </c:ext>
                    </c:extLst>
                    <c:strCache>
                      <c:ptCount val="5"/>
                      <c:pt idx="0">
                        <c:v>SNSでの情報発信</c:v>
                      </c:pt>
                      <c:pt idx="1">
                        <c:v>周遊企画（デジタルスタンプラリー・
                 御商印めぐり）</c:v>
                      </c:pt>
                      <c:pt idx="2">
                        <c:v>万博啓発グッズの配布</c:v>
                      </c:pt>
                      <c:pt idx="3">
                        <c:v>万博啓発素材（のぼり）の配布</c:v>
                      </c:pt>
                      <c:pt idx="4">
                        <c:v>サイトでの情報発信</c:v>
                      </c:pt>
                    </c:strCache>
                  </c:strRef>
                </c:cat>
                <c:val>
                  <c:numRef>
                    <c:extLst>
                      <c:ext uri="{02D57815-91ED-43cb-92C2-25804820EDAC}">
                        <c15:formulaRef>
                          <c15:sqref>まとめ!$C$215:$C$221</c15:sqref>
                        </c15:formulaRef>
                      </c:ext>
                    </c:extLst>
                    <c:numCache>
                      <c:formatCode>General</c:formatCode>
                      <c:ptCount val="5"/>
                    </c:numCache>
                  </c:numRef>
                </c:val>
                <c:extLst>
                  <c:ext xmlns:c16="http://schemas.microsoft.com/office/drawing/2014/chart" uri="{C3380CC4-5D6E-409C-BE32-E72D297353CC}">
                    <c16:uniqueId val="{00000001-5257-4E3D-B9F1-FC5E64318455}"/>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まとめ!$D$214</c15:sqref>
                        </c15:formulaRef>
                      </c:ext>
                    </c:extLst>
                    <c:strCache>
                      <c:ptCount val="1"/>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まとめ!$B$215:$B$221</c15:sqref>
                        </c15:formulaRef>
                      </c:ext>
                    </c:extLst>
                    <c:strCache>
                      <c:ptCount val="5"/>
                      <c:pt idx="0">
                        <c:v>SNSでの情報発信</c:v>
                      </c:pt>
                      <c:pt idx="1">
                        <c:v>周遊企画（デジタルスタンプラリー・
                 御商印めぐり）</c:v>
                      </c:pt>
                      <c:pt idx="2">
                        <c:v>万博啓発グッズの配布</c:v>
                      </c:pt>
                      <c:pt idx="3">
                        <c:v>万博啓発素材（のぼり）の配布</c:v>
                      </c:pt>
                      <c:pt idx="4">
                        <c:v>サイトでの情報発信</c:v>
                      </c:pt>
                    </c:strCache>
                  </c:strRef>
                </c:cat>
                <c:val>
                  <c:numRef>
                    <c:extLst xmlns:c15="http://schemas.microsoft.com/office/drawing/2012/chart">
                      <c:ext xmlns:c15="http://schemas.microsoft.com/office/drawing/2012/chart" uri="{02D57815-91ED-43cb-92C2-25804820EDAC}">
                        <c15:formulaRef>
                          <c15:sqref>まとめ!$D$215:$D$221</c15:sqref>
                        </c15:formulaRef>
                      </c:ext>
                    </c:extLst>
                    <c:numCache>
                      <c:formatCode>General</c:formatCode>
                      <c:ptCount val="5"/>
                    </c:numCache>
                  </c:numRef>
                </c:val>
                <c:extLst xmlns:c15="http://schemas.microsoft.com/office/drawing/2012/chart">
                  <c:ext xmlns:c16="http://schemas.microsoft.com/office/drawing/2014/chart" uri="{C3380CC4-5D6E-409C-BE32-E72D297353CC}">
                    <c16:uniqueId val="{00000002-5257-4E3D-B9F1-FC5E64318455}"/>
                  </c:ext>
                </c:extLst>
              </c15:ser>
            </c15:filteredBarSeries>
          </c:ext>
        </c:extLst>
      </c:barChart>
      <c:catAx>
        <c:axId val="199387615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993874495"/>
        <c:crossesAt val="0"/>
        <c:auto val="1"/>
        <c:lblAlgn val="ctr"/>
        <c:lblOffset val="100"/>
        <c:noMultiLvlLbl val="0"/>
      </c:catAx>
      <c:valAx>
        <c:axId val="1993874495"/>
        <c:scaling>
          <c:orientation val="minMax"/>
          <c:max val="80"/>
        </c:scaling>
        <c:delete val="0"/>
        <c:axPos val="b"/>
        <c:majorGridlines>
          <c:spPr>
            <a:ln w="9525" cap="flat" cmpd="sng" algn="ctr">
              <a:solidFill>
                <a:schemeClr val="tx1">
                  <a:lumMod val="15000"/>
                  <a:lumOff val="85000"/>
                </a:schemeClr>
              </a:solidFill>
              <a:round/>
            </a:ln>
            <a:effectLst/>
          </c:spPr>
        </c:majorGridlines>
        <c:numFmt formatCode="#,##0_);[Red]\(#,##0\)%" sourceLinked="0"/>
        <c:majorTickMark val="out"/>
        <c:minorTickMark val="none"/>
        <c:tickLblPos val="high"/>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993876159"/>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bar"/>
        <c:grouping val="clustered"/>
        <c:varyColors val="0"/>
        <c:ser>
          <c:idx val="2"/>
          <c:order val="2"/>
          <c:tx>
            <c:strRef>
              <c:f>まとめ!$F$376</c:f>
              <c:strCache>
                <c:ptCount val="1"/>
                <c:pt idx="0">
                  <c:v>％</c:v>
                </c:pt>
              </c:strCache>
            </c:strRef>
          </c:tx>
          <c:spPr>
            <a:solidFill>
              <a:schemeClr val="accent1">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まとめ!$B$377:$B$381</c:f>
              <c:strCache>
                <c:ptCount val="5"/>
                <c:pt idx="0">
                  <c:v>商店街相談員による｢相談サポート｣</c:v>
                </c:pt>
                <c:pt idx="1">
                  <c:v>｢モデル普及セミナー｣の開催</c:v>
                </c:pt>
                <c:pt idx="2">
                  <c:v>｢事例集｣の作成・配布</c:v>
                </c:pt>
                <c:pt idx="3">
                  <c:v>特設Webサイトを通じた｢情報発信｣</c:v>
                </c:pt>
                <c:pt idx="4">
                  <c:v>｢モデル創出事業｣の実施</c:v>
                </c:pt>
              </c:strCache>
            </c:strRef>
          </c:cat>
          <c:val>
            <c:numRef>
              <c:f>まとめ!$F$377:$F$381</c:f>
              <c:numCache>
                <c:formatCode>0.0</c:formatCode>
                <c:ptCount val="5"/>
                <c:pt idx="0">
                  <c:v>7.1428571428571423</c:v>
                </c:pt>
                <c:pt idx="1">
                  <c:v>23.469387755102041</c:v>
                </c:pt>
                <c:pt idx="2">
                  <c:v>44.897959183673471</c:v>
                </c:pt>
                <c:pt idx="3">
                  <c:v>47.959183673469383</c:v>
                </c:pt>
                <c:pt idx="4">
                  <c:v>66.326530612244895</c:v>
                </c:pt>
              </c:numCache>
            </c:numRef>
          </c:val>
          <c:extLst>
            <c:ext xmlns:c16="http://schemas.microsoft.com/office/drawing/2014/chart" uri="{C3380CC4-5D6E-409C-BE32-E72D297353CC}">
              <c16:uniqueId val="{00000000-D52C-4F58-8A2A-FF8E2D3D79AF}"/>
            </c:ext>
          </c:extLst>
        </c:ser>
        <c:dLbls>
          <c:dLblPos val="outEnd"/>
          <c:showLegendKey val="0"/>
          <c:showVal val="1"/>
          <c:showCatName val="0"/>
          <c:showSerName val="0"/>
          <c:showPercent val="0"/>
          <c:showBubbleSize val="0"/>
        </c:dLbls>
        <c:gapWidth val="182"/>
        <c:axId val="1527554399"/>
        <c:axId val="1527562719"/>
        <c:extLst>
          <c:ext xmlns:c15="http://schemas.microsoft.com/office/drawing/2012/chart" uri="{02D57815-91ED-43cb-92C2-25804820EDAC}">
            <c15:filteredBarSeries>
              <c15:ser>
                <c:idx val="0"/>
                <c:order val="0"/>
                <c:tx>
                  <c:strRef>
                    <c:extLst>
                      <c:ext uri="{02D57815-91ED-43cb-92C2-25804820EDAC}">
                        <c15:formulaRef>
                          <c15:sqref>まとめ!$C$376</c15:sqref>
                        </c15:formulaRef>
                      </c:ext>
                    </c:extLst>
                    <c:strCache>
                      <c:ptCount val="1"/>
                    </c:strCache>
                  </c:strRef>
                </c:tx>
                <c:spPr>
                  <a:solidFill>
                    <a:schemeClr val="accent1">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まとめ!$B$377:$B$381</c15:sqref>
                        </c15:formulaRef>
                      </c:ext>
                    </c:extLst>
                    <c:strCache>
                      <c:ptCount val="5"/>
                      <c:pt idx="0">
                        <c:v>商店街相談員による｢相談サポート｣</c:v>
                      </c:pt>
                      <c:pt idx="1">
                        <c:v>｢モデル普及セミナー｣の開催</c:v>
                      </c:pt>
                      <c:pt idx="2">
                        <c:v>｢事例集｣の作成・配布</c:v>
                      </c:pt>
                      <c:pt idx="3">
                        <c:v>特設Webサイトを通じた｢情報発信｣</c:v>
                      </c:pt>
                      <c:pt idx="4">
                        <c:v>｢モデル創出事業｣の実施</c:v>
                      </c:pt>
                    </c:strCache>
                  </c:strRef>
                </c:cat>
                <c:val>
                  <c:numRef>
                    <c:extLst>
                      <c:ext uri="{02D57815-91ED-43cb-92C2-25804820EDAC}">
                        <c15:formulaRef>
                          <c15:sqref>まとめ!$C$377:$C$381</c15:sqref>
                        </c15:formulaRef>
                      </c:ext>
                    </c:extLst>
                    <c:numCache>
                      <c:formatCode>General</c:formatCode>
                      <c:ptCount val="5"/>
                    </c:numCache>
                  </c:numRef>
                </c:val>
                <c:extLst>
                  <c:ext xmlns:c16="http://schemas.microsoft.com/office/drawing/2014/chart" uri="{C3380CC4-5D6E-409C-BE32-E72D297353CC}">
                    <c16:uniqueId val="{00000001-D52C-4F58-8A2A-FF8E2D3D79AF}"/>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まとめ!$D$376</c15:sqref>
                        </c15:formulaRef>
                      </c:ext>
                    </c:extLst>
                    <c:strCache>
                      <c:ptCount val="1"/>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まとめ!$B$377:$B$381</c15:sqref>
                        </c15:formulaRef>
                      </c:ext>
                    </c:extLst>
                    <c:strCache>
                      <c:ptCount val="5"/>
                      <c:pt idx="0">
                        <c:v>商店街相談員による｢相談サポート｣</c:v>
                      </c:pt>
                      <c:pt idx="1">
                        <c:v>｢モデル普及セミナー｣の開催</c:v>
                      </c:pt>
                      <c:pt idx="2">
                        <c:v>｢事例集｣の作成・配布</c:v>
                      </c:pt>
                      <c:pt idx="3">
                        <c:v>特設Webサイトを通じた｢情報発信｣</c:v>
                      </c:pt>
                      <c:pt idx="4">
                        <c:v>｢モデル創出事業｣の実施</c:v>
                      </c:pt>
                    </c:strCache>
                  </c:strRef>
                </c:cat>
                <c:val>
                  <c:numRef>
                    <c:extLst xmlns:c15="http://schemas.microsoft.com/office/drawing/2012/chart">
                      <c:ext xmlns:c15="http://schemas.microsoft.com/office/drawing/2012/chart" uri="{02D57815-91ED-43cb-92C2-25804820EDAC}">
                        <c15:formulaRef>
                          <c15:sqref>まとめ!$D$377:$D$381</c15:sqref>
                        </c15:formulaRef>
                      </c:ext>
                    </c:extLst>
                    <c:numCache>
                      <c:formatCode>General</c:formatCode>
                      <c:ptCount val="5"/>
                    </c:numCache>
                  </c:numRef>
                </c:val>
                <c:extLst xmlns:c15="http://schemas.microsoft.com/office/drawing/2012/chart">
                  <c:ext xmlns:c16="http://schemas.microsoft.com/office/drawing/2014/chart" uri="{C3380CC4-5D6E-409C-BE32-E72D297353CC}">
                    <c16:uniqueId val="{00000002-D52C-4F58-8A2A-FF8E2D3D79AF}"/>
                  </c:ext>
                </c:extLst>
              </c15:ser>
            </c15:filteredBarSeries>
          </c:ext>
        </c:extLst>
      </c:barChart>
      <c:catAx>
        <c:axId val="152755439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27562719"/>
        <c:crosses val="autoZero"/>
        <c:auto val="1"/>
        <c:lblAlgn val="ctr"/>
        <c:lblOffset val="100"/>
        <c:noMultiLvlLbl val="0"/>
      </c:catAx>
      <c:valAx>
        <c:axId val="152756271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high"/>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UD デジタル 教科書体 NK-R" panose="02020400000000000000" pitchFamily="18" charset="-128"/>
                <a:ea typeface="UD デジタル 教科書体 NK-R" panose="02020400000000000000" pitchFamily="18" charset="-128"/>
                <a:cs typeface="+mn-cs"/>
              </a:defRPr>
            </a:pPr>
            <a:endParaRPr lang="ja-JP"/>
          </a:p>
        </c:txPr>
        <c:crossAx val="152755439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0.00207</cdr:x>
      <cdr:y>0</cdr:y>
    </cdr:from>
    <cdr:to>
      <cdr:x>0.3624</cdr:x>
      <cdr:y>0.13433</cdr:y>
    </cdr:to>
    <cdr:sp macro="" textlink="">
      <cdr:nvSpPr>
        <cdr:cNvPr id="2" name="テキスト ボックス 4">
          <a:extLst xmlns:a="http://schemas.openxmlformats.org/drawingml/2006/main">
            <a:ext uri="{FF2B5EF4-FFF2-40B4-BE49-F238E27FC236}">
              <a16:creationId xmlns:a16="http://schemas.microsoft.com/office/drawing/2014/main" id="{DEB62415-20FA-4A10-AA4E-93CB3F913644}"/>
            </a:ext>
          </a:extLst>
        </cdr:cNvPr>
        <cdr:cNvSpPr txBox="1"/>
      </cdr:nvSpPr>
      <cdr:spPr>
        <a:xfrm xmlns:a="http://schemas.openxmlformats.org/drawingml/2006/main">
          <a:off x="8999" y="0"/>
          <a:ext cx="1566435" cy="29238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xmlns:a="http://schemas.openxmlformats.org/drawingml/2006/main">
          <a:r>
            <a:rPr kumimoji="1" lang="ja-JP" altLang="en-US" sz="1300" u="sng" dirty="0">
              <a:solidFill>
                <a:schemeClr val="tx1"/>
              </a:solidFill>
              <a:latin typeface="UD デジタル 教科書体 NK-B" panose="02020700000000000000" pitchFamily="18" charset="-128"/>
              <a:ea typeface="UD デジタル 教科書体 NK-B" panose="02020700000000000000" pitchFamily="18" charset="-128"/>
            </a:rPr>
            <a:t>〇評価する取組</a:t>
          </a:r>
        </a:p>
      </cdr:txBody>
    </cdr:sp>
  </cdr:relSizeAnchor>
  <cdr:relSizeAnchor xmlns:cdr="http://schemas.openxmlformats.org/drawingml/2006/chartDrawing">
    <cdr:from>
      <cdr:x>0.84257</cdr:x>
      <cdr:y>0.85031</cdr:y>
    </cdr:from>
    <cdr:to>
      <cdr:x>1</cdr:x>
      <cdr:y>0.96343</cdr:y>
    </cdr:to>
    <cdr:sp macro="" textlink="">
      <cdr:nvSpPr>
        <cdr:cNvPr id="3" name="テキスト ボックス 5">
          <a:extLst xmlns:a="http://schemas.openxmlformats.org/drawingml/2006/main">
            <a:ext uri="{FF2B5EF4-FFF2-40B4-BE49-F238E27FC236}">
              <a16:creationId xmlns:a16="http://schemas.microsoft.com/office/drawing/2014/main" id="{6ECAE2ED-288A-4507-B582-2A684047142E}"/>
            </a:ext>
          </a:extLst>
        </cdr:cNvPr>
        <cdr:cNvSpPr txBox="1"/>
      </cdr:nvSpPr>
      <cdr:spPr>
        <a:xfrm xmlns:a="http://schemas.openxmlformats.org/drawingml/2006/main">
          <a:off x="3671466" y="1850834"/>
          <a:ext cx="684383" cy="246224"/>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xmlns:a="http://schemas.openxmlformats.org/drawingml/2006/main">
          <a:r>
            <a:rPr kumimoji="1" lang="ja-JP" altLang="en-US" sz="1000" dirty="0">
              <a:latin typeface="UD デジタル 教科書体 NK-R" panose="02020400000000000000" pitchFamily="18" charset="-128"/>
              <a:ea typeface="UD デジタル 教科書体 NK-R" panose="02020400000000000000" pitchFamily="18" charset="-128"/>
            </a:rPr>
            <a:t>単位：</a:t>
          </a:r>
          <a:r>
            <a:rPr kumimoji="1" lang="en-US" altLang="ja-JP" sz="1000" dirty="0">
              <a:latin typeface="UD デジタル 教科書体 NK-R" panose="02020400000000000000" pitchFamily="18" charset="-128"/>
              <a:ea typeface="UD デジタル 教科書体 NK-R" panose="02020400000000000000" pitchFamily="18" charset="-128"/>
            </a:rPr>
            <a:t>%</a:t>
          </a:r>
          <a:endParaRPr kumimoji="1" lang="ja-JP" altLang="en-US" sz="1000" dirty="0">
            <a:latin typeface="UD デジタル 教科書体 NK-R" panose="02020400000000000000" pitchFamily="18" charset="-128"/>
            <a:ea typeface="UD デジタル 教科書体 NK-R" panose="02020400000000000000" pitchFamily="18"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90BCD4-5E4C-4190-BD52-969C513297BE}"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C2077A-68E9-4F73-90CB-FD2012C55E11}" type="slidenum">
              <a:rPr kumimoji="1" lang="ja-JP" altLang="en-US" smtClean="0"/>
              <a:t>‹#›</a:t>
            </a:fld>
            <a:endParaRPr kumimoji="1" lang="ja-JP" altLang="en-US"/>
          </a:p>
        </p:txBody>
      </p:sp>
    </p:spTree>
    <p:extLst>
      <p:ext uri="{BB962C8B-B14F-4D97-AF65-F5344CB8AC3E}">
        <p14:creationId xmlns:p14="http://schemas.microsoft.com/office/powerpoint/2010/main" val="2962204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2:notes"/>
          <p:cNvSpPr>
            <a:spLocks noGrp="1" noRot="1" noChangeAspect="1"/>
          </p:cNvSpPr>
          <p:nvPr>
            <p:ph type="sldImg" idx="2"/>
          </p:nvPr>
        </p:nvSpPr>
        <p:spPr>
          <a:xfrm>
            <a:off x="1166813" y="1243013"/>
            <a:ext cx="4473575" cy="33543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8" name="Google Shape;108;p2:notes"/>
          <p:cNvSpPr txBox="1">
            <a:spLocks noGrp="1"/>
          </p:cNvSpPr>
          <p:nvPr>
            <p:ph type="body" idx="1"/>
          </p:nvPr>
        </p:nvSpPr>
        <p:spPr>
          <a:xfrm>
            <a:off x="680720" y="4783307"/>
            <a:ext cx="5445760" cy="3913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9" name="Google Shape;109;p2:notes"/>
          <p:cNvSpPr txBox="1">
            <a:spLocks noGrp="1"/>
          </p:cNvSpPr>
          <p:nvPr>
            <p:ph type="sldNum" idx="12"/>
          </p:nvPr>
        </p:nvSpPr>
        <p:spPr>
          <a:xfrm>
            <a:off x="3855838" y="9440647"/>
            <a:ext cx="2949787" cy="498692"/>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ltLang="ja-JP"/>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1881995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3944812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2194130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52224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1600384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4129550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1504898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397491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3541258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4290002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3131580-09E4-428F-ACD1-92053FF245DB}"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3321891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131580-09E4-428F-ACD1-92053FF245DB}" type="datetimeFigureOut">
              <a:rPr kumimoji="1" lang="ja-JP" altLang="en-US" smtClean="0"/>
              <a:t>2026/3/27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83B11-A7B7-4988-B317-E3042F7D5185}" type="slidenum">
              <a:rPr kumimoji="1" lang="ja-JP" altLang="en-US" smtClean="0"/>
              <a:t>‹#›</a:t>
            </a:fld>
            <a:endParaRPr kumimoji="1" lang="ja-JP" altLang="en-US"/>
          </a:p>
        </p:txBody>
      </p:sp>
    </p:spTree>
    <p:extLst>
      <p:ext uri="{BB962C8B-B14F-4D97-AF65-F5344CB8AC3E}">
        <p14:creationId xmlns:p14="http://schemas.microsoft.com/office/powerpoint/2010/main" val="22653484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
          <p:cNvSpPr txBox="1"/>
          <p:nvPr/>
        </p:nvSpPr>
        <p:spPr>
          <a:xfrm>
            <a:off x="138024" y="133911"/>
            <a:ext cx="8488392" cy="338514"/>
          </a:xfrm>
          <a:prstGeom prst="rect">
            <a:avLst/>
          </a:prstGeom>
          <a:noFill/>
          <a:ln>
            <a:noFill/>
          </a:ln>
        </p:spPr>
        <p:txBody>
          <a:bodyPr spcFirstLastPara="1" wrap="square" lIns="91425" tIns="45700" rIns="91425" bIns="45700" anchor="t" anchorCtr="0">
            <a:spAutoFit/>
          </a:bodyPr>
          <a:lstStyle/>
          <a:p>
            <a:pPr>
              <a:buClr>
                <a:srgbClr val="000000"/>
              </a:buClr>
              <a:buSzPts val="1400"/>
            </a:pPr>
            <a:r>
              <a:rPr lang="ja-JP" altLang="en-US" sz="1600">
                <a:solidFill>
                  <a:schemeClr val="dk1"/>
                </a:solidFill>
                <a:latin typeface="UD デジタル 教科書体 NK-B" panose="02020700000000000000" pitchFamily="18" charset="-128"/>
                <a:ea typeface="UD デジタル 教科書体 NK-B" panose="02020700000000000000" pitchFamily="18" charset="-128"/>
                <a:sym typeface="Arial"/>
              </a:rPr>
              <a:t>令和７年度大阪府商店街等活性化事業への評価</a:t>
            </a:r>
            <a:endParaRPr sz="1600" dirty="0">
              <a:solidFill>
                <a:srgbClr val="000000"/>
              </a:solidFill>
              <a:latin typeface="UD デジタル 教科書体 NK-B" panose="02020700000000000000" pitchFamily="18" charset="-128"/>
              <a:ea typeface="UD デジタル 教科書体 NK-B" panose="02020700000000000000" pitchFamily="18" charset="-128"/>
              <a:sym typeface="Arial"/>
            </a:endParaRPr>
          </a:p>
        </p:txBody>
      </p:sp>
      <p:sp>
        <p:nvSpPr>
          <p:cNvPr id="112" name="Google Shape;112;p2"/>
          <p:cNvSpPr/>
          <p:nvPr/>
        </p:nvSpPr>
        <p:spPr>
          <a:xfrm>
            <a:off x="77640" y="516031"/>
            <a:ext cx="8980099" cy="61035"/>
          </a:xfrm>
          <a:prstGeom prst="rect">
            <a:avLst/>
          </a:prstGeom>
          <a:solidFill>
            <a:schemeClr val="accent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algn="ctr">
              <a:buClr>
                <a:srgbClr val="000000"/>
              </a:buClr>
              <a:buSzPts val="1800"/>
            </a:pPr>
            <a:endParaRPr>
              <a:solidFill>
                <a:schemeClr val="lt1"/>
              </a:solidFill>
              <a:latin typeface="Calibri"/>
              <a:ea typeface="Calibri"/>
              <a:cs typeface="Calibri"/>
              <a:sym typeface="Calibri"/>
            </a:endParaRPr>
          </a:p>
        </p:txBody>
      </p:sp>
      <p:sp>
        <p:nvSpPr>
          <p:cNvPr id="113" name="Google Shape;113;p2"/>
          <p:cNvSpPr txBox="1"/>
          <p:nvPr/>
        </p:nvSpPr>
        <p:spPr>
          <a:xfrm>
            <a:off x="138025" y="1533235"/>
            <a:ext cx="4626300" cy="307736"/>
          </a:xfrm>
          <a:prstGeom prst="rect">
            <a:avLst/>
          </a:prstGeom>
          <a:noFill/>
          <a:ln>
            <a:noFill/>
          </a:ln>
        </p:spPr>
        <p:txBody>
          <a:bodyPr spcFirstLastPara="1" wrap="square" lIns="91425" tIns="45700" rIns="91425" bIns="45700" anchor="t" anchorCtr="0">
            <a:spAutoFit/>
          </a:bodyPr>
          <a:lstStyle/>
          <a:p>
            <a:pPr>
              <a:buClr>
                <a:srgbClr val="000000"/>
              </a:buClr>
              <a:buSzPts val="1400"/>
            </a:pPr>
            <a:r>
              <a:rPr lang="ja-JP" altLang="en-US" sz="1400" dirty="0">
                <a:solidFill>
                  <a:schemeClr val="dk1"/>
                </a:solidFill>
                <a:latin typeface="UD デジタル 教科書体 NK-B" panose="02020700000000000000" pitchFamily="18" charset="-128"/>
                <a:ea typeface="UD デジタル 教科書体 NK-B" panose="02020700000000000000" pitchFamily="18" charset="-128"/>
                <a:sym typeface="Arial"/>
              </a:rPr>
              <a:t>＜商店街店舗魅力向上支援事業＞</a:t>
            </a:r>
            <a:endParaRPr sz="1400" u="sng" dirty="0">
              <a:solidFill>
                <a:srgbClr val="000000"/>
              </a:solidFill>
              <a:latin typeface="UD デジタル 教科書体 NK-B" panose="02020700000000000000" pitchFamily="18" charset="-128"/>
              <a:ea typeface="UD デジタル 教科書体 NK-B" panose="02020700000000000000" pitchFamily="18" charset="-128"/>
              <a:sym typeface="Arial"/>
            </a:endParaRPr>
          </a:p>
        </p:txBody>
      </p:sp>
      <p:sp>
        <p:nvSpPr>
          <p:cNvPr id="114" name="Google Shape;114;p2"/>
          <p:cNvSpPr txBox="1"/>
          <p:nvPr/>
        </p:nvSpPr>
        <p:spPr>
          <a:xfrm>
            <a:off x="119088" y="612658"/>
            <a:ext cx="8897100" cy="800179"/>
          </a:xfrm>
          <a:prstGeom prst="rect">
            <a:avLst/>
          </a:prstGeom>
          <a:noFill/>
          <a:ln>
            <a:noFill/>
          </a:ln>
        </p:spPr>
        <p:txBody>
          <a:bodyPr spcFirstLastPara="1" wrap="square" lIns="91425" tIns="45700" rIns="91425" bIns="45700" anchor="t" anchorCtr="0">
            <a:spAutoFit/>
          </a:bodyPr>
          <a:lstStyle/>
          <a:p>
            <a:pPr>
              <a:buClr>
                <a:srgbClr val="000000"/>
              </a:buClr>
              <a:buSzPts val="1400"/>
            </a:pPr>
            <a:r>
              <a:rPr lang="ja-JP" altLang="en-US" dirty="0">
                <a:solidFill>
                  <a:schemeClr val="dk1"/>
                </a:solidFill>
                <a:latin typeface="UD デジタル 教科書体 NK-R" panose="02020400000000000000" pitchFamily="18" charset="-128"/>
                <a:ea typeface="UD デジタル 教科書体 NK-R" panose="02020400000000000000" pitchFamily="18" charset="-128"/>
                <a:sym typeface="Arial"/>
              </a:rPr>
              <a:t>　</a:t>
            </a:r>
            <a:r>
              <a:rPr lang="ja-JP" altLang="en-US" sz="1400" dirty="0">
                <a:solidFill>
                  <a:schemeClr val="dk1"/>
                </a:solidFill>
                <a:latin typeface="UD デジタル 教科書体 NK-R" panose="02020400000000000000" pitchFamily="18" charset="-128"/>
                <a:ea typeface="UD デジタル 教科書体 NK-R" panose="02020400000000000000" pitchFamily="18" charset="-128"/>
                <a:sym typeface="Arial"/>
              </a:rPr>
              <a:t>本事業の地域ニーズ対応・デジタル対応力向上の支援や、観光コンテンツ化及び情報発信を通じ、来街者及び売上の増加に繋がった。</a:t>
            </a:r>
            <a:r>
              <a:rPr lang="ja-JP" altLang="en-US" sz="1400" dirty="0">
                <a:solidFill>
                  <a:schemeClr val="dk1"/>
                </a:solidFill>
                <a:latin typeface="UD デジタル 教科書体 NK-R" panose="02020400000000000000" pitchFamily="18" charset="-128"/>
                <a:ea typeface="UD デジタル 教科書体 NK-R" panose="02020400000000000000" pitchFamily="18" charset="-128"/>
              </a:rPr>
              <a:t>また、</a:t>
            </a:r>
            <a:r>
              <a:rPr lang="ja-JP" altLang="en-US" sz="1400" dirty="0">
                <a:solidFill>
                  <a:schemeClr val="dk1"/>
                </a:solidFill>
                <a:latin typeface="UD デジタル 教科書体 NK-R" panose="02020400000000000000" pitchFamily="18" charset="-128"/>
                <a:ea typeface="UD デジタル 教科書体 NK-R" panose="02020400000000000000" pitchFamily="18" charset="-128"/>
                <a:sym typeface="Arial"/>
              </a:rPr>
              <a:t>商店街が実施または実施意向を示している取組についても、情報発信や人材連携、デジタル活用など、本事業が支援してきた内容と連動している。</a:t>
            </a:r>
            <a:endParaRPr lang="ja-JP" altLang="en-US" dirty="0">
              <a:solidFill>
                <a:schemeClr val="dk1"/>
              </a:solidFill>
              <a:latin typeface="UD デジタル 教科書体 NK-R" panose="02020400000000000000" pitchFamily="18" charset="-128"/>
              <a:ea typeface="UD デジタル 教科書体 NK-R" panose="02020400000000000000" pitchFamily="18" charset="-128"/>
              <a:sym typeface="Arial"/>
            </a:endParaRPr>
          </a:p>
        </p:txBody>
      </p:sp>
      <p:sp>
        <p:nvSpPr>
          <p:cNvPr id="115" name="Google Shape;115;p2"/>
          <p:cNvSpPr txBox="1"/>
          <p:nvPr/>
        </p:nvSpPr>
        <p:spPr>
          <a:xfrm>
            <a:off x="4500038" y="1542225"/>
            <a:ext cx="4675500" cy="307800"/>
          </a:xfrm>
          <a:prstGeom prst="rect">
            <a:avLst/>
          </a:prstGeom>
          <a:noFill/>
          <a:ln>
            <a:noFill/>
          </a:ln>
        </p:spPr>
        <p:txBody>
          <a:bodyPr spcFirstLastPara="1" wrap="square" lIns="91425" tIns="45700" rIns="91425" bIns="45700" anchor="t" anchorCtr="0">
            <a:spAutoFit/>
          </a:bodyPr>
          <a:lstStyle/>
          <a:p>
            <a:pPr>
              <a:buClr>
                <a:srgbClr val="000000"/>
              </a:buClr>
              <a:buSzPts val="1400"/>
            </a:pPr>
            <a:r>
              <a:rPr lang="ja-JP" altLang="en-US" sz="1400" dirty="0">
                <a:solidFill>
                  <a:schemeClr val="dk1"/>
                </a:solidFill>
                <a:latin typeface="UD デジタル 教科書体 NK-B" panose="02020700000000000000" pitchFamily="18" charset="-128"/>
                <a:ea typeface="UD デジタル 教科書体 NK-B" panose="02020700000000000000" pitchFamily="18" charset="-128"/>
                <a:sym typeface="Arial"/>
              </a:rPr>
              <a:t>＜商店街等モデル創出普及事業＞</a:t>
            </a:r>
            <a:endParaRPr sz="1400" u="sng" dirty="0">
              <a:solidFill>
                <a:srgbClr val="000000"/>
              </a:solidFill>
              <a:latin typeface="UD デジタル 教科書体 NK-B" panose="02020700000000000000" pitchFamily="18" charset="-128"/>
              <a:ea typeface="UD デジタル 教科書体 NK-B" panose="02020700000000000000" pitchFamily="18" charset="-128"/>
              <a:sym typeface="Arial"/>
            </a:endParaRPr>
          </a:p>
        </p:txBody>
      </p:sp>
      <p:sp>
        <p:nvSpPr>
          <p:cNvPr id="119" name="Google Shape;119;p2"/>
          <p:cNvSpPr txBox="1"/>
          <p:nvPr/>
        </p:nvSpPr>
        <p:spPr>
          <a:xfrm>
            <a:off x="119088" y="5423330"/>
            <a:ext cx="3930900" cy="307800"/>
          </a:xfrm>
          <a:prstGeom prst="rect">
            <a:avLst/>
          </a:prstGeom>
          <a:noFill/>
          <a:ln>
            <a:noFill/>
          </a:ln>
        </p:spPr>
        <p:txBody>
          <a:bodyPr spcFirstLastPara="1" wrap="square" lIns="91425" tIns="91425" rIns="91425" bIns="91425" anchor="t" anchorCtr="0">
            <a:noAutofit/>
          </a:bodyPr>
          <a:lstStyle/>
          <a:p>
            <a:pPr>
              <a:buClr>
                <a:srgbClr val="000000"/>
              </a:buClr>
              <a:buSzPts val="1400"/>
            </a:pPr>
            <a:r>
              <a:rPr lang="ja-JP" altLang="en-US" sz="1400" dirty="0">
                <a:solidFill>
                  <a:schemeClr val="dk1"/>
                </a:solidFill>
                <a:latin typeface="UD デジタル 教科書体 NK-B" panose="02020700000000000000" pitchFamily="18" charset="-128"/>
                <a:ea typeface="UD デジタル 教科書体 NK-B" panose="02020700000000000000" pitchFamily="18" charset="-128"/>
                <a:cs typeface="Calibri"/>
                <a:sym typeface="Calibri"/>
              </a:rPr>
              <a:t>＜商店街としての取組み＞</a:t>
            </a:r>
            <a:endParaRPr sz="1400" dirty="0">
              <a:solidFill>
                <a:schemeClr val="dk1"/>
              </a:solidFill>
              <a:latin typeface="UD デジタル 教科書体 NK-B" panose="02020700000000000000" pitchFamily="18" charset="-128"/>
              <a:ea typeface="UD デジタル 教科書体 NK-B" panose="02020700000000000000" pitchFamily="18" charset="-128"/>
              <a:cs typeface="Calibri"/>
              <a:sym typeface="Calibri"/>
            </a:endParaRPr>
          </a:p>
        </p:txBody>
      </p:sp>
      <p:sp>
        <p:nvSpPr>
          <p:cNvPr id="120" name="Google Shape;120;p2"/>
          <p:cNvSpPr/>
          <p:nvPr/>
        </p:nvSpPr>
        <p:spPr>
          <a:xfrm>
            <a:off x="2929939" y="1427328"/>
            <a:ext cx="1518812" cy="436673"/>
          </a:xfrm>
          <a:prstGeom prst="roundRect">
            <a:avLst>
              <a:gd name="adj" fmla="val 16667"/>
            </a:avLst>
          </a:prstGeom>
          <a:noFill/>
          <a:ln w="28575" cap="flat" cmpd="sng">
            <a:solidFill>
              <a:srgbClr val="4472C4"/>
            </a:solidFill>
            <a:prstDash val="solid"/>
            <a:round/>
            <a:headEnd type="none" w="sm" len="sm"/>
            <a:tailEnd type="none" w="sm" len="sm"/>
          </a:ln>
        </p:spPr>
        <p:txBody>
          <a:bodyPr spcFirstLastPara="1" wrap="square" lIns="91425" tIns="91425" rIns="91425" bIns="91425" anchor="ctr" anchorCtr="0">
            <a:noAutofit/>
          </a:bodyPr>
          <a:lstStyle/>
          <a:p>
            <a:pPr>
              <a:buClr>
                <a:schemeClr val="dk1"/>
              </a:buClr>
              <a:buSzPts val="1300"/>
            </a:pPr>
            <a:r>
              <a:rPr lang="ja-JP" altLang="en-US" sz="1100" dirty="0">
                <a:solidFill>
                  <a:schemeClr val="dk1"/>
                </a:solidFill>
                <a:latin typeface="UD デジタル 教科書体 NK-B" panose="02020700000000000000" pitchFamily="18" charset="-128"/>
                <a:ea typeface="UD デジタル 教科書体 NK-B" panose="02020700000000000000" pitchFamily="18" charset="-128"/>
                <a:sym typeface="Arial"/>
              </a:rPr>
              <a:t>評価する   ：</a:t>
            </a:r>
            <a:r>
              <a:rPr lang="en-US" altLang="ja-JP" sz="1100" b="1" u="sng" dirty="0">
                <a:solidFill>
                  <a:schemeClr val="dk1"/>
                </a:solidFill>
                <a:latin typeface="UD デジタル 教科書体 NK-B" panose="02020700000000000000" pitchFamily="18" charset="-128"/>
                <a:ea typeface="UD デジタル 教科書体 NK-B" panose="02020700000000000000" pitchFamily="18" charset="-128"/>
                <a:sym typeface="Arial"/>
              </a:rPr>
              <a:t>86.3</a:t>
            </a:r>
            <a:r>
              <a:rPr lang="ja-JP" altLang="en-US" sz="1100" b="1" u="sng" dirty="0">
                <a:solidFill>
                  <a:schemeClr val="dk1"/>
                </a:solidFill>
                <a:latin typeface="UD デジタル 教科書体 NK-B" panose="02020700000000000000" pitchFamily="18" charset="-128"/>
                <a:ea typeface="UD デジタル 教科書体 NK-B" panose="02020700000000000000" pitchFamily="18" charset="-128"/>
                <a:sym typeface="Arial"/>
              </a:rPr>
              <a:t>％</a:t>
            </a:r>
            <a:endParaRPr lang="en-US" altLang="ja-JP" sz="1100" b="1" u="sng" dirty="0">
              <a:solidFill>
                <a:schemeClr val="dk1"/>
              </a:solidFill>
              <a:latin typeface="UD デジタル 教科書体 NK-B" panose="02020700000000000000" pitchFamily="18" charset="-128"/>
              <a:ea typeface="UD デジタル 教科書体 NK-B" panose="02020700000000000000" pitchFamily="18" charset="-128"/>
              <a:sym typeface="Arial"/>
            </a:endParaRPr>
          </a:p>
          <a:p>
            <a:pPr>
              <a:buClr>
                <a:schemeClr val="dk1"/>
              </a:buClr>
              <a:buSzPts val="1300"/>
            </a:pPr>
            <a:r>
              <a:rPr lang="ja-JP" altLang="en-US" sz="1100" dirty="0">
                <a:solidFill>
                  <a:schemeClr val="dk1"/>
                </a:solidFill>
                <a:latin typeface="UD デジタル 教科書体 NK-R" panose="02020400000000000000" pitchFamily="18" charset="-128"/>
                <a:ea typeface="UD デジタル 教科書体 NK-R" panose="02020400000000000000" pitchFamily="18" charset="-128"/>
                <a:sym typeface="Arial"/>
              </a:rPr>
              <a:t>評価しない：</a:t>
            </a:r>
            <a:r>
              <a:rPr lang="en-US" altLang="ja-JP" sz="1100" dirty="0">
                <a:solidFill>
                  <a:schemeClr val="dk1"/>
                </a:solidFill>
                <a:latin typeface="UD デジタル 教科書体 NK-R" panose="02020400000000000000" pitchFamily="18" charset="-128"/>
                <a:ea typeface="UD デジタル 教科書体 NK-R" panose="02020400000000000000" pitchFamily="18" charset="-128"/>
                <a:sym typeface="Arial"/>
              </a:rPr>
              <a:t>13.7%</a:t>
            </a:r>
            <a:endParaRPr sz="11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endParaRPr>
          </a:p>
        </p:txBody>
      </p:sp>
      <p:sp>
        <p:nvSpPr>
          <p:cNvPr id="124" name="Google Shape;124;p2"/>
          <p:cNvSpPr txBox="1"/>
          <p:nvPr/>
        </p:nvSpPr>
        <p:spPr>
          <a:xfrm>
            <a:off x="5464998" y="6609345"/>
            <a:ext cx="3451800" cy="241500"/>
          </a:xfrm>
          <a:prstGeom prst="rect">
            <a:avLst/>
          </a:prstGeom>
          <a:noFill/>
          <a:ln>
            <a:noFill/>
          </a:ln>
        </p:spPr>
        <p:txBody>
          <a:bodyPr spcFirstLastPara="1" wrap="square" lIns="91425" tIns="45700" rIns="91425" bIns="45700" anchor="t" anchorCtr="0">
            <a:spAutoFit/>
          </a:bodyPr>
          <a:lstStyle/>
          <a:p>
            <a:pPr marL="77665" indent="-77665" algn="r">
              <a:buClr>
                <a:srgbClr val="000000"/>
              </a:buClr>
              <a:buSzPts val="968"/>
            </a:pPr>
            <a:r>
              <a:rPr lang="en-US" altLang="ja-JP" sz="968" dirty="0">
                <a:solidFill>
                  <a:schemeClr val="dk1"/>
                </a:solidFill>
                <a:latin typeface="UD デジタル 教科書体 NK-R" panose="02020400000000000000" pitchFamily="18" charset="-128"/>
                <a:ea typeface="UD デジタル 教科書体 NK-R" panose="02020400000000000000" pitchFamily="18" charset="-128"/>
                <a:sym typeface="Arial"/>
              </a:rPr>
              <a:t>※</a:t>
            </a:r>
            <a:r>
              <a:rPr lang="ja-JP" altLang="en-US" sz="968" dirty="0">
                <a:solidFill>
                  <a:schemeClr val="dk1"/>
                </a:solidFill>
                <a:latin typeface="UD デジタル 教科書体 NK-R" panose="02020400000000000000" pitchFamily="18" charset="-128"/>
                <a:ea typeface="UD デジタル 教科書体 NK-R" panose="02020400000000000000" pitchFamily="18" charset="-128"/>
                <a:sym typeface="Arial"/>
              </a:rPr>
              <a:t>調査結果の詳細は、本事業</a:t>
            </a:r>
            <a:r>
              <a:rPr lang="en-US" altLang="ja-JP" sz="968" dirty="0">
                <a:solidFill>
                  <a:schemeClr val="dk1"/>
                </a:solidFill>
                <a:latin typeface="UD デジタル 教科書体 NK-R" panose="02020400000000000000" pitchFamily="18" charset="-128"/>
                <a:ea typeface="UD デジタル 教科書体 NK-R" panose="02020400000000000000" pitchFamily="18" charset="-128"/>
                <a:sym typeface="Arial"/>
              </a:rPr>
              <a:t>HP</a:t>
            </a:r>
            <a:r>
              <a:rPr lang="ja-JP" altLang="en-US" sz="968" dirty="0">
                <a:solidFill>
                  <a:schemeClr val="dk1"/>
                </a:solidFill>
                <a:latin typeface="UD デジタル 教科書体 NK-R" panose="02020400000000000000" pitchFamily="18" charset="-128"/>
                <a:ea typeface="UD デジタル 教科書体 NK-R" panose="02020400000000000000" pitchFamily="18" charset="-128"/>
                <a:sym typeface="Arial"/>
              </a:rPr>
              <a:t>に掲載しています。</a:t>
            </a:r>
            <a:endParaRPr sz="1400" dirty="0">
              <a:solidFill>
                <a:srgbClr val="000000"/>
              </a:solidFill>
              <a:latin typeface="UD デジタル 教科書体 NK-R" panose="02020400000000000000" pitchFamily="18" charset="-128"/>
              <a:ea typeface="UD デジタル 教科書体 NK-R" panose="02020400000000000000" pitchFamily="18" charset="-128"/>
              <a:sym typeface="Arial"/>
            </a:endParaRPr>
          </a:p>
        </p:txBody>
      </p:sp>
      <p:sp>
        <p:nvSpPr>
          <p:cNvPr id="21" name="Google Shape;120;p2">
            <a:extLst>
              <a:ext uri="{FF2B5EF4-FFF2-40B4-BE49-F238E27FC236}">
                <a16:creationId xmlns:a16="http://schemas.microsoft.com/office/drawing/2014/main" id="{1C519DF8-D6B1-4C5D-B780-3039BE2FAAF4}"/>
              </a:ext>
            </a:extLst>
          </p:cNvPr>
          <p:cNvSpPr/>
          <p:nvPr/>
        </p:nvSpPr>
        <p:spPr>
          <a:xfrm>
            <a:off x="7302699" y="1417828"/>
            <a:ext cx="1518812" cy="455668"/>
          </a:xfrm>
          <a:prstGeom prst="roundRect">
            <a:avLst>
              <a:gd name="adj" fmla="val 16667"/>
            </a:avLst>
          </a:prstGeom>
          <a:noFill/>
          <a:ln w="28575" cap="flat" cmpd="sng">
            <a:solidFill>
              <a:srgbClr val="4472C4"/>
            </a:solidFill>
            <a:prstDash val="solid"/>
            <a:round/>
            <a:headEnd type="none" w="sm" len="sm"/>
            <a:tailEnd type="none" w="sm" len="sm"/>
          </a:ln>
        </p:spPr>
        <p:txBody>
          <a:bodyPr spcFirstLastPara="1" wrap="square" lIns="91425" tIns="91425" rIns="91425" bIns="91425" anchor="ctr" anchorCtr="0">
            <a:noAutofit/>
          </a:bodyPr>
          <a:lstStyle/>
          <a:p>
            <a:pPr>
              <a:buClr>
                <a:schemeClr val="dk1"/>
              </a:buClr>
              <a:buSzPts val="1300"/>
            </a:pPr>
            <a:r>
              <a:rPr lang="ja-JP" altLang="en-US" sz="1100" dirty="0">
                <a:solidFill>
                  <a:schemeClr val="dk1"/>
                </a:solidFill>
                <a:latin typeface="UD デジタル 教科書体 NK-B" panose="02020700000000000000" pitchFamily="18" charset="-128"/>
                <a:ea typeface="UD デジタル 教科書体 NK-B" panose="02020700000000000000" pitchFamily="18" charset="-128"/>
                <a:sym typeface="Arial"/>
              </a:rPr>
              <a:t>評価する   ：</a:t>
            </a:r>
            <a:r>
              <a:rPr lang="en-US" altLang="ja-JP" sz="1100" b="1" u="sng" dirty="0">
                <a:solidFill>
                  <a:schemeClr val="dk1"/>
                </a:solidFill>
                <a:latin typeface="UD デジタル 教科書体 NK-B" panose="02020700000000000000" pitchFamily="18" charset="-128"/>
                <a:ea typeface="UD デジタル 教科書体 NK-B" panose="02020700000000000000" pitchFamily="18" charset="-128"/>
              </a:rPr>
              <a:t>77.8</a:t>
            </a:r>
            <a:r>
              <a:rPr lang="ja-JP" altLang="en-US" sz="1100" b="1" u="sng" dirty="0">
                <a:solidFill>
                  <a:schemeClr val="dk1"/>
                </a:solidFill>
                <a:latin typeface="UD デジタル 教科書体 NK-B" panose="02020700000000000000" pitchFamily="18" charset="-128"/>
                <a:ea typeface="UD デジタル 教科書体 NK-B" panose="02020700000000000000" pitchFamily="18" charset="-128"/>
                <a:sym typeface="Arial"/>
              </a:rPr>
              <a:t>％</a:t>
            </a:r>
            <a:endParaRPr lang="en-US" altLang="ja-JP" sz="1100" b="1" u="sng" dirty="0">
              <a:solidFill>
                <a:schemeClr val="dk1"/>
              </a:solidFill>
              <a:latin typeface="UD デジタル 教科書体 NK-B" panose="02020700000000000000" pitchFamily="18" charset="-128"/>
              <a:ea typeface="UD デジタル 教科書体 NK-B" panose="02020700000000000000" pitchFamily="18" charset="-128"/>
              <a:sym typeface="Arial"/>
            </a:endParaRPr>
          </a:p>
          <a:p>
            <a:pPr>
              <a:buClr>
                <a:schemeClr val="dk1"/>
              </a:buClr>
              <a:buSzPts val="1300"/>
            </a:pPr>
            <a:r>
              <a:rPr lang="ja-JP" altLang="en-US" sz="1100" dirty="0">
                <a:solidFill>
                  <a:schemeClr val="dk1"/>
                </a:solidFill>
                <a:latin typeface="UD デジタル 教科書体 NK-R" panose="02020400000000000000" pitchFamily="18" charset="-128"/>
                <a:ea typeface="UD デジタル 教科書体 NK-R" panose="02020400000000000000" pitchFamily="18" charset="-128"/>
                <a:sym typeface="Arial"/>
              </a:rPr>
              <a:t>評価しない：</a:t>
            </a:r>
            <a:r>
              <a:rPr lang="en-US" altLang="ja-JP" sz="1100" dirty="0">
                <a:solidFill>
                  <a:schemeClr val="dk1"/>
                </a:solidFill>
                <a:latin typeface="UD デジタル 教科書体 NK-R" panose="02020400000000000000" pitchFamily="18" charset="-128"/>
                <a:ea typeface="UD デジタル 教科書体 NK-R" panose="02020400000000000000" pitchFamily="18" charset="-128"/>
              </a:rPr>
              <a:t>22.2</a:t>
            </a:r>
            <a:r>
              <a:rPr lang="en-US" altLang="ja-JP" sz="1100" dirty="0">
                <a:solidFill>
                  <a:schemeClr val="dk1"/>
                </a:solidFill>
                <a:latin typeface="UD デジタル 教科書体 NK-R" panose="02020400000000000000" pitchFamily="18" charset="-128"/>
                <a:ea typeface="UD デジタル 教科書体 NK-R" panose="02020400000000000000" pitchFamily="18" charset="-128"/>
                <a:sym typeface="Arial"/>
              </a:rPr>
              <a:t>%</a:t>
            </a:r>
            <a:endParaRPr sz="11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endParaRPr>
          </a:p>
        </p:txBody>
      </p:sp>
      <p:sp>
        <p:nvSpPr>
          <p:cNvPr id="17" name="テキスト ボックス 4">
            <a:extLst>
              <a:ext uri="{FF2B5EF4-FFF2-40B4-BE49-F238E27FC236}">
                <a16:creationId xmlns:a16="http://schemas.microsoft.com/office/drawing/2014/main" id="{352EE93B-973C-43A4-8855-FACB38D6B07C}"/>
              </a:ext>
            </a:extLst>
          </p:cNvPr>
          <p:cNvSpPr txBox="1"/>
          <p:nvPr/>
        </p:nvSpPr>
        <p:spPr>
          <a:xfrm>
            <a:off x="227203" y="1906076"/>
            <a:ext cx="1339237" cy="292388"/>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300" u="sng" dirty="0">
                <a:latin typeface="UD デジタル 教科書体 NK-B" panose="02020700000000000000" pitchFamily="18" charset="-128"/>
                <a:ea typeface="UD デジタル 教科書体 NK-B" panose="02020700000000000000" pitchFamily="18" charset="-128"/>
              </a:rPr>
              <a:t>〇評価する取組</a:t>
            </a:r>
          </a:p>
        </p:txBody>
      </p:sp>
      <p:sp>
        <p:nvSpPr>
          <p:cNvPr id="18" name="正方形/長方形 17">
            <a:extLst>
              <a:ext uri="{FF2B5EF4-FFF2-40B4-BE49-F238E27FC236}">
                <a16:creationId xmlns:a16="http://schemas.microsoft.com/office/drawing/2014/main" id="{9FA79C51-4952-497E-8910-BB32ECED4241}"/>
              </a:ext>
            </a:extLst>
          </p:cNvPr>
          <p:cNvSpPr/>
          <p:nvPr/>
        </p:nvSpPr>
        <p:spPr>
          <a:xfrm>
            <a:off x="253894" y="4170316"/>
            <a:ext cx="1339237" cy="45229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buClr>
                <a:schemeClr val="dk1"/>
              </a:buClr>
              <a:buSzPts val="1100"/>
            </a:pPr>
            <a:r>
              <a:rPr lang="ja-JP" altLang="en-US" sz="1300" u="sng" dirty="0">
                <a:solidFill>
                  <a:schemeClr val="dk1"/>
                </a:solidFill>
                <a:latin typeface="UD デジタル 教科書体 NK-B" panose="02020700000000000000" pitchFamily="18" charset="-128"/>
                <a:ea typeface="UD デジタル 教科書体 NK-B" panose="02020700000000000000" pitchFamily="18" charset="-128"/>
                <a:cs typeface="Calibri"/>
                <a:sym typeface="Calibri"/>
              </a:rPr>
              <a:t>〇本事業の影響</a:t>
            </a:r>
            <a:endParaRPr lang="en-US" altLang="ja-JP" sz="1300" u="sng" dirty="0">
              <a:solidFill>
                <a:schemeClr val="dk1"/>
              </a:solidFill>
              <a:latin typeface="UD デジタル 教科書体 NK-B" panose="02020700000000000000" pitchFamily="18" charset="-128"/>
              <a:ea typeface="UD デジタル 教科書体 NK-B" panose="02020700000000000000" pitchFamily="18" charset="-128"/>
              <a:cs typeface="Calibri"/>
              <a:sym typeface="Calibri"/>
            </a:endParaRPr>
          </a:p>
        </p:txBody>
      </p:sp>
      <p:sp>
        <p:nvSpPr>
          <p:cNvPr id="22" name="正方形/長方形 21">
            <a:extLst>
              <a:ext uri="{FF2B5EF4-FFF2-40B4-BE49-F238E27FC236}">
                <a16:creationId xmlns:a16="http://schemas.microsoft.com/office/drawing/2014/main" id="{94F62DB2-2F7F-4882-9246-406F3E7010E0}"/>
              </a:ext>
            </a:extLst>
          </p:cNvPr>
          <p:cNvSpPr/>
          <p:nvPr/>
        </p:nvSpPr>
        <p:spPr>
          <a:xfrm>
            <a:off x="4650479" y="4211434"/>
            <a:ext cx="3559118" cy="411177"/>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buClr>
                <a:schemeClr val="dk1"/>
              </a:buClr>
              <a:buSzPts val="1100"/>
            </a:pPr>
            <a:r>
              <a:rPr lang="ja-JP" altLang="en-US" sz="1300" u="sng" dirty="0">
                <a:solidFill>
                  <a:schemeClr val="dk1"/>
                </a:solidFill>
                <a:latin typeface="UD デジタル 教科書体 NK-B" panose="02020700000000000000" pitchFamily="18" charset="-128"/>
                <a:ea typeface="UD デジタル 教科書体 NK-B" panose="02020700000000000000" pitchFamily="18" charset="-128"/>
                <a:cs typeface="Calibri"/>
                <a:sym typeface="Calibri"/>
              </a:rPr>
              <a:t>〇各商店街の取組状況</a:t>
            </a:r>
            <a:endParaRPr lang="en-US" altLang="ja-JP" sz="1300" u="sng" dirty="0">
              <a:solidFill>
                <a:schemeClr val="dk1"/>
              </a:solidFill>
              <a:latin typeface="UD デジタル 教科書体 NK-B" panose="02020700000000000000" pitchFamily="18" charset="-128"/>
              <a:ea typeface="UD デジタル 教科書体 NK-B" panose="02020700000000000000" pitchFamily="18" charset="-128"/>
              <a:cs typeface="Calibri"/>
              <a:sym typeface="Calibri"/>
            </a:endParaRPr>
          </a:p>
        </p:txBody>
      </p:sp>
      <p:sp>
        <p:nvSpPr>
          <p:cNvPr id="3" name="テキスト ボックス 2">
            <a:extLst>
              <a:ext uri="{FF2B5EF4-FFF2-40B4-BE49-F238E27FC236}">
                <a16:creationId xmlns:a16="http://schemas.microsoft.com/office/drawing/2014/main" id="{44E94D55-8137-46CE-87A8-2F8E10302FD0}"/>
              </a:ext>
            </a:extLst>
          </p:cNvPr>
          <p:cNvSpPr txBox="1"/>
          <p:nvPr/>
        </p:nvSpPr>
        <p:spPr>
          <a:xfrm>
            <a:off x="242914" y="5773997"/>
            <a:ext cx="8673884" cy="738664"/>
          </a:xfrm>
          <a:prstGeom prst="rect">
            <a:avLst/>
          </a:prstGeom>
          <a:noFill/>
          <a:ln w="19050">
            <a:solidFill>
              <a:schemeClr val="accent1">
                <a:lumMod val="75000"/>
              </a:schemeClr>
            </a:solidFill>
            <a:prstDash val="dash"/>
          </a:ln>
        </p:spPr>
        <p:txBody>
          <a:bodyPr wrap="square" rtlCol="0">
            <a:spAutoFit/>
          </a:bodyPr>
          <a:lstStyle/>
          <a:p>
            <a:pPr>
              <a:buClr>
                <a:schemeClr val="dk1"/>
              </a:buClr>
              <a:buSzPts val="1100"/>
            </a:pPr>
            <a:r>
              <a:rPr lang="ja-JP" altLang="en-US" sz="1400" dirty="0">
                <a:latin typeface="UD デジタル 教科書体 NK-R" panose="02020400000000000000" pitchFamily="18" charset="-128"/>
                <a:ea typeface="UD デジタル 教科書体 NK-R" panose="02020400000000000000" pitchFamily="18" charset="-128"/>
              </a:rPr>
              <a:t>商店街で現在実施しているまたは実施の意向がある取組みについては、</a:t>
            </a:r>
            <a:r>
              <a:rPr lang="en-US" altLang="ja-JP" sz="1400" dirty="0">
                <a:latin typeface="UD デジタル 教科書体 NK-R" panose="02020400000000000000" pitchFamily="18" charset="-128"/>
                <a:ea typeface="UD デジタル 教科書体 NK-R" panose="02020400000000000000" pitchFamily="18" charset="-128"/>
              </a:rPr>
              <a:t>WEB</a:t>
            </a:r>
            <a:r>
              <a:rPr lang="ja-JP" altLang="en-US" sz="1400" dirty="0">
                <a:latin typeface="UD デジタル 教科書体 NK-R" panose="02020400000000000000" pitchFamily="18" charset="-128"/>
                <a:ea typeface="UD デジタル 教科書体 NK-R" panose="02020400000000000000" pitchFamily="18" charset="-128"/>
              </a:rPr>
              <a:t>、</a:t>
            </a:r>
            <a:r>
              <a:rPr lang="en-US" altLang="ja-JP" sz="1400" dirty="0">
                <a:latin typeface="UD デジタル 教科書体 NK-R" panose="02020400000000000000" pitchFamily="18" charset="-128"/>
                <a:ea typeface="UD デジタル 教科書体 NK-R" panose="02020400000000000000" pitchFamily="18" charset="-128"/>
              </a:rPr>
              <a:t>SNS</a:t>
            </a:r>
            <a:r>
              <a:rPr lang="ja-JP" altLang="en-US" sz="1400" dirty="0">
                <a:latin typeface="UD デジタル 教科書体 NK-R" panose="02020400000000000000" pitchFamily="18" charset="-128"/>
                <a:ea typeface="UD デジタル 教科書体 NK-R" panose="02020400000000000000" pitchFamily="18" charset="-128"/>
              </a:rPr>
              <a:t>による情報発信、</a:t>
            </a:r>
            <a:r>
              <a:rPr lang="ja-JP" altLang="en-US" sz="14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若者や学生との連携、外部による情報発信、デジタル活用、地域交流・コミュニティスペースの設置、多言語対応、インバウンド向け免税対応等回答が得られた。</a:t>
            </a:r>
            <a:endParaRPr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2" name="大かっこ 1">
            <a:extLst>
              <a:ext uri="{FF2B5EF4-FFF2-40B4-BE49-F238E27FC236}">
                <a16:creationId xmlns:a16="http://schemas.microsoft.com/office/drawing/2014/main" id="{B7C786E7-6802-4AD9-B7ED-45560FFD9457}"/>
              </a:ext>
            </a:extLst>
          </p:cNvPr>
          <p:cNvSpPr/>
          <p:nvPr/>
        </p:nvSpPr>
        <p:spPr>
          <a:xfrm>
            <a:off x="301517" y="4597707"/>
            <a:ext cx="4270485" cy="764095"/>
          </a:xfrm>
          <a:prstGeom prst="bracketPair">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buClr>
                <a:schemeClr val="dk1"/>
              </a:buClr>
              <a:buSzPts val="1100"/>
            </a:pP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・来街者増加：</a:t>
            </a:r>
            <a:r>
              <a:rPr lang="en-US"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60.2%</a:t>
            </a:r>
          </a:p>
          <a:p>
            <a:pPr>
              <a:buClr>
                <a:schemeClr val="dk1"/>
              </a:buClr>
              <a:buSzPts val="1100"/>
            </a:pP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・売上増加：</a:t>
            </a:r>
            <a:r>
              <a:rPr lang="en-US"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53.2%</a:t>
            </a:r>
            <a:endPar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endParaRPr>
          </a:p>
          <a:p>
            <a:pPr>
              <a:buClr>
                <a:schemeClr val="dk1"/>
              </a:buClr>
              <a:buSzPts val="1100"/>
            </a:pP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・万博に対する認知度向上、機運醸成が高まった：</a:t>
            </a:r>
            <a:r>
              <a:rPr lang="en-US"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91.7</a:t>
            </a: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a:t>
            </a:r>
            <a:endParaRPr lang="ja-JP" altLang="en-US" sz="1300" dirty="0">
              <a:solidFill>
                <a:sysClr val="windowText" lastClr="000000"/>
              </a:solidFill>
            </a:endParaRPr>
          </a:p>
        </p:txBody>
      </p:sp>
      <p:sp>
        <p:nvSpPr>
          <p:cNvPr id="25" name="大かっこ 24">
            <a:extLst>
              <a:ext uri="{FF2B5EF4-FFF2-40B4-BE49-F238E27FC236}">
                <a16:creationId xmlns:a16="http://schemas.microsoft.com/office/drawing/2014/main" id="{8F750C25-8A4C-4356-9B03-29697AE46E3A}"/>
              </a:ext>
            </a:extLst>
          </p:cNvPr>
          <p:cNvSpPr/>
          <p:nvPr/>
        </p:nvSpPr>
        <p:spPr>
          <a:xfrm>
            <a:off x="4841893" y="4597225"/>
            <a:ext cx="4066545" cy="764095"/>
          </a:xfrm>
          <a:prstGeom prst="bracketPair">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nSpc>
                <a:spcPct val="150000"/>
              </a:lnSpc>
              <a:buClr>
                <a:schemeClr val="dk1"/>
              </a:buClr>
              <a:buSzPts val="1100"/>
            </a:pP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・デジタル</a:t>
            </a:r>
            <a:r>
              <a:rPr lang="ja-JP"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活用</a:t>
            </a: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を実施または活用意向がある</a:t>
            </a:r>
            <a:r>
              <a:rPr lang="ja-JP"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：63.9%</a:t>
            </a:r>
            <a:endParaRPr lang="en-US"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endParaRPr>
          </a:p>
          <a:p>
            <a:pPr>
              <a:buClr>
                <a:schemeClr val="dk1"/>
              </a:buClr>
              <a:buSzPts val="1100"/>
            </a:pP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a:t>
            </a:r>
            <a:r>
              <a:rPr lang="ja-JP"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地域交流・コミュニティスペース</a:t>
            </a: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を</a:t>
            </a:r>
            <a:r>
              <a:rPr lang="ja-JP"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設置</a:t>
            </a: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している</a:t>
            </a:r>
            <a:endParaRPr lang="en-US"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endParaRPr>
          </a:p>
          <a:p>
            <a:pPr>
              <a:buClr>
                <a:schemeClr val="dk1"/>
              </a:buClr>
              <a:buSzPts val="1100"/>
            </a:pP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  または設置意向がある</a:t>
            </a:r>
            <a:r>
              <a:rPr lang="ja-JP"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：61.5%</a:t>
            </a:r>
            <a:r>
              <a:rPr lang="ja-JP" altLang="en-US"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rPr>
              <a:t>　</a:t>
            </a:r>
            <a:endParaRPr lang="en-US" altLang="ja-JP" sz="1300" dirty="0">
              <a:solidFill>
                <a:schemeClr val="dk1"/>
              </a:solidFill>
              <a:latin typeface="UD デジタル 教科書体 NK-R" panose="02020400000000000000" pitchFamily="18" charset="-128"/>
              <a:ea typeface="UD デジタル 教科書体 NK-R" panose="02020400000000000000" pitchFamily="18" charset="-128"/>
              <a:cs typeface="Calibri"/>
              <a:sym typeface="Calibri"/>
            </a:endParaRPr>
          </a:p>
        </p:txBody>
      </p:sp>
      <p:sp>
        <p:nvSpPr>
          <p:cNvPr id="26" name="二等辺三角形 25">
            <a:extLst>
              <a:ext uri="{FF2B5EF4-FFF2-40B4-BE49-F238E27FC236}">
                <a16:creationId xmlns:a16="http://schemas.microsoft.com/office/drawing/2014/main" id="{145F5642-85C3-4DE9-AAAB-B383893CEB75}"/>
              </a:ext>
            </a:extLst>
          </p:cNvPr>
          <p:cNvSpPr/>
          <p:nvPr/>
        </p:nvSpPr>
        <p:spPr>
          <a:xfrm rot="10800000">
            <a:off x="2295877" y="4056973"/>
            <a:ext cx="307248" cy="24079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7" name="二等辺三角形 26">
            <a:extLst>
              <a:ext uri="{FF2B5EF4-FFF2-40B4-BE49-F238E27FC236}">
                <a16:creationId xmlns:a16="http://schemas.microsoft.com/office/drawing/2014/main" id="{491EE71A-739C-4588-A93E-ABFEA9875079}"/>
              </a:ext>
            </a:extLst>
          </p:cNvPr>
          <p:cNvSpPr/>
          <p:nvPr/>
        </p:nvSpPr>
        <p:spPr>
          <a:xfrm rot="10800000">
            <a:off x="6721539" y="4052493"/>
            <a:ext cx="307248" cy="24079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24" name="グラフ 23">
            <a:extLst>
              <a:ext uri="{FF2B5EF4-FFF2-40B4-BE49-F238E27FC236}">
                <a16:creationId xmlns:a16="http://schemas.microsoft.com/office/drawing/2014/main" id="{F908176E-6FCD-405E-9339-236374E09D48}"/>
              </a:ext>
            </a:extLst>
          </p:cNvPr>
          <p:cNvGraphicFramePr>
            <a:graphicFrameLocks/>
          </p:cNvGraphicFramePr>
          <p:nvPr>
            <p:extLst>
              <p:ext uri="{D42A27DB-BD31-4B8C-83A1-F6EECF244321}">
                <p14:modId xmlns:p14="http://schemas.microsoft.com/office/powerpoint/2010/main" val="4110906403"/>
              </p:ext>
            </p:extLst>
          </p:nvPr>
        </p:nvGraphicFramePr>
        <p:xfrm>
          <a:off x="210688" y="1930953"/>
          <a:ext cx="4240657" cy="210114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8" name="グラフ 27">
            <a:extLst>
              <a:ext uri="{FF2B5EF4-FFF2-40B4-BE49-F238E27FC236}">
                <a16:creationId xmlns:a16="http://schemas.microsoft.com/office/drawing/2014/main" id="{8C111CF3-5B68-42D0-8814-CB656A99EC87}"/>
              </a:ext>
            </a:extLst>
          </p:cNvPr>
          <p:cNvGraphicFramePr>
            <a:graphicFrameLocks/>
          </p:cNvGraphicFramePr>
          <p:nvPr>
            <p:extLst>
              <p:ext uri="{D42A27DB-BD31-4B8C-83A1-F6EECF244321}">
                <p14:modId xmlns:p14="http://schemas.microsoft.com/office/powerpoint/2010/main" val="3802882186"/>
              </p:ext>
            </p:extLst>
          </p:nvPr>
        </p:nvGraphicFramePr>
        <p:xfrm>
          <a:off x="4701553" y="1957685"/>
          <a:ext cx="4347223" cy="2176658"/>
        </p:xfrm>
        <a:graphic>
          <a:graphicData uri="http://schemas.openxmlformats.org/drawingml/2006/chart">
            <c:chart xmlns:c="http://schemas.openxmlformats.org/drawingml/2006/chart" xmlns:r="http://schemas.openxmlformats.org/officeDocument/2006/relationships" r:id="rId4"/>
          </a:graphicData>
        </a:graphic>
      </p:graphicFrame>
      <p:sp>
        <p:nvSpPr>
          <p:cNvPr id="23" name="テキスト ボックス 5">
            <a:extLst>
              <a:ext uri="{FF2B5EF4-FFF2-40B4-BE49-F238E27FC236}">
                <a16:creationId xmlns:a16="http://schemas.microsoft.com/office/drawing/2014/main" id="{58F455C0-4D56-4269-9519-A02642C8C0C1}"/>
              </a:ext>
            </a:extLst>
          </p:cNvPr>
          <p:cNvSpPr txBox="1"/>
          <p:nvPr/>
        </p:nvSpPr>
        <p:spPr>
          <a:xfrm>
            <a:off x="3674118" y="3802866"/>
            <a:ext cx="684383" cy="246224"/>
          </a:xfrm>
          <a:prstGeom prst="rect">
            <a:avLst/>
          </a:prstGeom>
          <a:solidFill>
            <a:schemeClr val="bg1"/>
          </a:solid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1000" dirty="0">
                <a:latin typeface="UD デジタル 教科書体 NK-R" panose="02020400000000000000" pitchFamily="18" charset="-128"/>
                <a:ea typeface="UD デジタル 教科書体 NK-R" panose="02020400000000000000" pitchFamily="18" charset="-128"/>
              </a:rPr>
              <a:t>単位：</a:t>
            </a:r>
            <a:r>
              <a:rPr kumimoji="1" lang="en-US" altLang="ja-JP" sz="1000" dirty="0">
                <a:latin typeface="UD デジタル 教科書体 NK-R" panose="02020400000000000000" pitchFamily="18" charset="-128"/>
                <a:ea typeface="UD デジタル 教科書体 NK-R" panose="02020400000000000000" pitchFamily="18" charset="-128"/>
              </a:rPr>
              <a:t>%</a:t>
            </a:r>
            <a:endParaRPr kumimoji="1" lang="ja-JP" altLang="en-US" sz="1000" dirty="0">
              <a:latin typeface="UD デジタル 教科書体 NK-R" panose="02020400000000000000" pitchFamily="18" charset="-128"/>
              <a:ea typeface="UD デジタル 教科書体 NK-R" panose="02020400000000000000" pitchFamily="18" charset="-128"/>
            </a:endParaRPr>
          </a:p>
        </p:txBody>
      </p:sp>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276</Words>
  <Application>Microsoft Office PowerPoint</Application>
  <PresentationFormat>画面に合わせる (4:3)</PresentationFormat>
  <Paragraphs>24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UD デジタル 教科書体 NK-B</vt:lpstr>
      <vt:lpstr>UD デジタル 教科書体 NK-R</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2026-03-27T02:06:47Z</dcterms:created>
  <dcterms:modified xsi:type="dcterms:W3CDTF">2026-03-27T05:02:00Z</dcterms:modified>
</cp:coreProperties>
</file>